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6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D12560-530E-40A0-9837-03072BC90BD1}" v="1" dt="2023-10-21T14:54:39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57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312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006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223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07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010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9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762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99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8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4D3E6-133A-4608-913B-43AB3A448874}" type="datetimeFigureOut">
              <a:rPr lang="pt-BR" smtClean="0"/>
              <a:t>21/10/2023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FF68E-15D6-48CA-A290-04F742EB6A7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678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As políticas da União Europeia (I)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As políticas tradicionais </a:t>
            </a:r>
          </a:p>
        </p:txBody>
      </p:sp>
    </p:spTree>
    <p:extLst>
      <p:ext uri="{BB962C8B-B14F-4D97-AF65-F5344CB8AC3E}">
        <p14:creationId xmlns:p14="http://schemas.microsoft.com/office/powerpoint/2010/main" val="1376224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Exemplo: The Services </a:t>
            </a:r>
            <a:r>
              <a:rPr lang="pt-BR" dirty="0" err="1"/>
              <a:t>Directive</a:t>
            </a:r>
            <a:r>
              <a:rPr lang="pt-BR" dirty="0"/>
              <a:t> 2006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Serviços é uma área com dificuldades em termos de integração na Europa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Até 2005, só 20% de vendas de serviços foram *entre* países da União Europeia </a:t>
            </a:r>
          </a:p>
          <a:p>
            <a:r>
              <a:rPr lang="pt-BR" dirty="0"/>
              <a:t>Serviços inclusos: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Profissões regulamentadas; Construção; Lazer; Educação; Transporte; Segurança privada; Apostas; Agências de trabalho temporário; Serviços de Saúde etc. </a:t>
            </a:r>
          </a:p>
          <a:p>
            <a:r>
              <a:rPr lang="pt-BR" dirty="0"/>
              <a:t>País de origem: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Serviços legalmente oferecidos no país base da empresa podem ser oferecidos em outros </a:t>
            </a:r>
            <a:r>
              <a:rPr lang="pt-BR"/>
              <a:t>países membros.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595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Políticas comerciais externas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Também uma área sobre a qual os estados membros não têm poder nacional </a:t>
            </a:r>
          </a:p>
          <a:p>
            <a:pPr>
              <a:buFont typeface="Wingdings"/>
              <a:buChar char="Ø"/>
            </a:pPr>
            <a:r>
              <a:rPr lang="pt-BR" dirty="0"/>
              <a:t>A política comercial comum é, de fato, conduzida pela Comissão, sob ‘comando’ do Conselho e com um crescente papel para o parlamento europeu </a:t>
            </a:r>
          </a:p>
          <a:p>
            <a:r>
              <a:rPr lang="pt-BR" dirty="0"/>
              <a:t>Por exemplo, OMC</a:t>
            </a:r>
          </a:p>
          <a:p>
            <a:pPr>
              <a:buFont typeface="Wingdings"/>
              <a:buChar char="Ø"/>
            </a:pPr>
            <a:r>
              <a:rPr lang="pt-BR" dirty="0"/>
              <a:t>As negociações são conduzidas pela Comissão </a:t>
            </a:r>
          </a:p>
          <a:p>
            <a:pPr>
              <a:buFont typeface="Wingdings"/>
              <a:buChar char="Ø"/>
            </a:pPr>
            <a:r>
              <a:rPr lang="pt-BR" dirty="0"/>
              <a:t>O mandato da Comissão é decidido pelo Conselho </a:t>
            </a:r>
          </a:p>
          <a:p>
            <a:pPr>
              <a:buFont typeface="Wingdings"/>
              <a:buChar char="Ø"/>
            </a:pPr>
            <a:r>
              <a:rPr lang="pt-BR" dirty="0"/>
              <a:t>O resultado final das negociações tem que ser aprovado também pelo parlamento europeu, mas o PE não tem a possibilidade de sugerir mudanças no acordo</a:t>
            </a:r>
          </a:p>
        </p:txBody>
      </p:sp>
    </p:spTree>
    <p:extLst>
      <p:ext uri="{BB962C8B-B14F-4D97-AF65-F5344CB8AC3E}">
        <p14:creationId xmlns:p14="http://schemas.microsoft.com/office/powerpoint/2010/main" val="2582853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D5CD6-7AA7-4B4B-92CA-085EB0C2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Outras áreas de </a:t>
            </a:r>
            <a:r>
              <a:rPr lang="pt-BR" dirty="0" err="1"/>
              <a:t>spillover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9F2A1C-4E28-4D93-80A4-A87D65D32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Direitos trabalhistas</a:t>
            </a:r>
          </a:p>
          <a:p>
            <a:r>
              <a:rPr lang="pt-BR" dirty="0"/>
              <a:t>A lei e a ordem  </a:t>
            </a:r>
          </a:p>
          <a:p>
            <a:r>
              <a:rPr lang="pt-BR" b="1" dirty="0"/>
              <a:t>Migração </a:t>
            </a:r>
          </a:p>
          <a:p>
            <a:r>
              <a:rPr lang="pt-BR" b="1" dirty="0"/>
              <a:t>Sistemas sociais </a:t>
            </a:r>
          </a:p>
          <a:p>
            <a:r>
              <a:rPr lang="pt-BR" dirty="0"/>
              <a:t>Educação </a:t>
            </a:r>
          </a:p>
          <a:p>
            <a:r>
              <a:rPr lang="pt-BR" dirty="0"/>
              <a:t>Etc...</a:t>
            </a:r>
          </a:p>
        </p:txBody>
      </p:sp>
    </p:spTree>
    <p:extLst>
      <p:ext uri="{BB962C8B-B14F-4D97-AF65-F5344CB8AC3E}">
        <p14:creationId xmlns:p14="http://schemas.microsoft.com/office/powerpoint/2010/main" val="3158439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A365-7DCF-1684-6922-ED2456D3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práticos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FBEAA-2D3F-E1BB-9FD4-C248D9E29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Práticas </a:t>
            </a:r>
            <a:r>
              <a:rPr lang="pt-BR" dirty="0" err="1"/>
              <a:t>anti-competitivas</a:t>
            </a:r>
            <a:r>
              <a:rPr lang="pt-BR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2004 multa de 497m de euros contra Microsoft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Outra multa contra Microsoft em 2007, de 281m de euros</a:t>
            </a:r>
          </a:p>
          <a:p>
            <a:r>
              <a:rPr lang="pt-BR" dirty="0" err="1"/>
              <a:t>Mergers</a:t>
            </a:r>
            <a:r>
              <a:rPr lang="pt-BR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Em 2007, a Comissão barrou a aquisição de </a:t>
            </a:r>
            <a:r>
              <a:rPr lang="pt-BR" dirty="0" err="1"/>
              <a:t>Aer</a:t>
            </a:r>
            <a:r>
              <a:rPr lang="pt-BR" dirty="0"/>
              <a:t> </a:t>
            </a:r>
            <a:r>
              <a:rPr lang="pt-BR" dirty="0" err="1"/>
              <a:t>Lingus</a:t>
            </a:r>
            <a:r>
              <a:rPr lang="pt-BR" dirty="0"/>
              <a:t> pela empresa </a:t>
            </a:r>
            <a:r>
              <a:rPr lang="pt-BR" dirty="0" err="1"/>
              <a:t>Ryanair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3519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AEE9-D10E-C3ED-B138-5FEADFCFE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práticos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A6FCC-E620-04B9-0689-0A2F77668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Ajuda estatal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Comissão determinou que a isenção de impostos dada pelo governo da Irlanda pra empresa Apple  foi ilegal. Em 2016, ordenou a empresa a pagar 13 bilhões de euros em impostos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governo e a Irlanda entraram com recurso e a multa foi </a:t>
            </a:r>
            <a:r>
              <a:rPr lang="pt-BR"/>
              <a:t>vetada pelo ECJ </a:t>
            </a:r>
            <a:r>
              <a:rPr lang="pt-BR" dirty="0"/>
              <a:t>em 2020 </a:t>
            </a:r>
          </a:p>
          <a:p>
            <a:r>
              <a:rPr lang="pt-BR" dirty="0"/>
              <a:t>O funcionamento do mercado único em situações de emergência  </a:t>
            </a:r>
          </a:p>
        </p:txBody>
      </p:sp>
    </p:spTree>
    <p:extLst>
      <p:ext uri="{BB962C8B-B14F-4D97-AF65-F5344CB8AC3E}">
        <p14:creationId xmlns:p14="http://schemas.microsoft.com/office/powerpoint/2010/main" val="93774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</a:t>
            </a:r>
            <a:r>
              <a:rPr lang="pt-BR"/>
              <a:t>mercado único</a:t>
            </a:r>
            <a:endParaRPr lang="pt-B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en-US" dirty="0"/>
              <a:t>It really is simple...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Rules of Origin determining duties/tariffs must be paid at border unless in a customs union; standards to be proven at the border unless in a single market of standards; passport/ID to be shown at border, unless in a Common Travel Area (</a:t>
            </a:r>
            <a:r>
              <a:rPr lang="en-US" dirty="0" err="1"/>
              <a:t>eg</a:t>
            </a:r>
            <a:r>
              <a:rPr lang="en-US" dirty="0"/>
              <a:t> Schengen/the CTA)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055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mercado único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mercado único, em muitos aspectos, representa o coração da União Europeia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Visto como um ponto chave para criar emprego, crescimento econômico e estabilidade econômica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Mesmo 30 anos depois do fim do ‘programa 1992’, muitas das atividades da União Europeia focalizam o ‘aperfeiçoamento’ do ‘mercado interno’</a:t>
            </a:r>
          </a:p>
          <a:p>
            <a:r>
              <a:rPr lang="pt-BR" dirty="0"/>
              <a:t>Debate: </a:t>
            </a:r>
            <a:r>
              <a:rPr lang="pt-BR" b="1" dirty="0"/>
              <a:t>até que ponto deveria chegar o mercado único?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88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Os principais pontos do mercado único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a) A tarifa externa comum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Essencial para a existência de um mercado único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Foi estabelecida na União Europeia em 1968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Parte central da Política Comercial Comum da União Europeia </a:t>
            </a:r>
          </a:p>
          <a:p>
            <a:r>
              <a:rPr lang="pt-BR" dirty="0"/>
              <a:t>A PCC é uma das áreas políticas mais desenvolvidas da União Europeia e estados membros não têm autoridade legal sobre esses assuntos. </a:t>
            </a:r>
            <a:r>
              <a:rPr lang="pt-BR" b="1" dirty="0"/>
              <a:t>Competência exclusiva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66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b) A </a:t>
            </a:r>
            <a:r>
              <a:rPr lang="pt-BR" b="1" dirty="0"/>
              <a:t>livre circulação de produtos, pessoas, serviços e capital </a:t>
            </a:r>
            <a:r>
              <a:rPr lang="pt-BR" dirty="0"/>
              <a:t>entre os estados membros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livre circulação de produtos começou a ser facilitada a partir dos anos 60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livre circulação de pessoas depende dos direitos estabelecidos no nível europeu sobre a não-discriminação de pessoas, o reconhecimento mútuo de qualificações educacionais, direitos em relação de acesso aos sistemas de saúde, sociais etc.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473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/>
              <a:t>Serviços é o setor mais importante da economia europeia, mas também é o com as maiores barreiras (por exemplo,  no setor financeiro, educação, saúde etc.)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livre circulação de capital tem sido um problema em relação à crise econômica, com muitos analistas destacando o risco de ‘contágio’. 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090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c) A aproximação de leis e o princípio de reconhecimento mútuo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Aproximação como ‘harmonização’ ou aceitação de regras diferentes?</a:t>
            </a:r>
          </a:p>
          <a:p>
            <a:pPr>
              <a:buFont typeface="Wingdings" pitchFamily="2" charset="2"/>
              <a:buChar char="Ø"/>
            </a:pPr>
            <a:r>
              <a:rPr lang="pt-BR" b="1" dirty="0" err="1"/>
              <a:t>Casis</a:t>
            </a:r>
            <a:r>
              <a:rPr lang="pt-BR" b="1" dirty="0"/>
              <a:t> de Dijon, 1979</a:t>
            </a:r>
          </a:p>
          <a:p>
            <a:pPr marL="0" indent="0">
              <a:buNone/>
            </a:pPr>
            <a:r>
              <a:rPr lang="pt-BR" dirty="0"/>
              <a:t>A partir desse ponto a União Europeia adotou 3 táticas diferentes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Aproximação (regras básicas no nível europeu, detalhes no nível nacional)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Reconhecimento mutuo das especificações dos outros estados membros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substituição gradual de especificações nacionais por especificações europeias</a:t>
            </a:r>
          </a:p>
        </p:txBody>
      </p:sp>
    </p:spTree>
    <p:extLst>
      <p:ext uri="{BB962C8B-B14F-4D97-AF65-F5344CB8AC3E}">
        <p14:creationId xmlns:p14="http://schemas.microsoft.com/office/powerpoint/2010/main" val="411559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d) A política de competição e competitividade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As regras que governam questões como práticas </a:t>
            </a:r>
            <a:r>
              <a:rPr lang="pt-BR" dirty="0" err="1"/>
              <a:t>anti</a:t>
            </a:r>
            <a:r>
              <a:rPr lang="pt-BR" dirty="0"/>
              <a:t>- competitivas, posições comerciais, e ajuda estatal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Dentro desse contexto, a Comissão tem poderes consideráveis para decidir sobre assuntos como aquisições de empresas por outras empresas, interferência dos estados membros no funcionamento do mercado interno etc.  </a:t>
            </a:r>
          </a:p>
        </p:txBody>
      </p:sp>
    </p:spTree>
    <p:extLst>
      <p:ext uri="{BB962C8B-B14F-4D97-AF65-F5344CB8AC3E}">
        <p14:creationId xmlns:p14="http://schemas.microsoft.com/office/powerpoint/2010/main" val="60246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Problemas em concluir o mercado interno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Culturas, práticas, idiomas e histórias diferentes dos estados membros </a:t>
            </a:r>
          </a:p>
          <a:p>
            <a:r>
              <a:rPr lang="pt-BR" dirty="0"/>
              <a:t>Legislação muito geral e problemas de ‘</a:t>
            </a:r>
            <a:r>
              <a:rPr lang="pt-BR" dirty="0" err="1"/>
              <a:t>enforcement</a:t>
            </a:r>
            <a:r>
              <a:rPr lang="pt-BR" dirty="0"/>
              <a:t>’</a:t>
            </a:r>
          </a:p>
          <a:p>
            <a:r>
              <a:rPr lang="pt-BR" dirty="0"/>
              <a:t>Resistência nacional contra a liberalização de alguns setores, por exemplo a mídia, energia, transporte etc. </a:t>
            </a:r>
          </a:p>
          <a:p>
            <a:r>
              <a:rPr lang="pt-BR" dirty="0"/>
              <a:t>Poderes limitados da UE sobre vários setores importantes relacionados ao mercado único: impostos, sistemas de segurança social etc. </a:t>
            </a:r>
          </a:p>
          <a:p>
            <a:r>
              <a:rPr lang="pt-BR" dirty="0"/>
              <a:t>Dificuldades em definir e, assim, identificar barreiras comerciais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As mudanças na economia internacional </a:t>
            </a:r>
          </a:p>
          <a:p>
            <a:r>
              <a:rPr lang="pt-BR" dirty="0"/>
              <a:t>Contradições ideológicas da União Europeia: a política agrícola comum </a:t>
            </a:r>
          </a:p>
        </p:txBody>
      </p:sp>
    </p:spTree>
    <p:extLst>
      <p:ext uri="{BB962C8B-B14F-4D97-AF65-F5344CB8AC3E}">
        <p14:creationId xmlns:p14="http://schemas.microsoft.com/office/powerpoint/2010/main" val="351430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839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Tema do Office</vt:lpstr>
      <vt:lpstr>As políticas da União Europeia (I)</vt:lpstr>
      <vt:lpstr>Um mercado único</vt:lpstr>
      <vt:lpstr>O mercado único  </vt:lpstr>
      <vt:lpstr>Os principais pontos do mercado único</vt:lpstr>
      <vt:lpstr>PowerPoint Presentation</vt:lpstr>
      <vt:lpstr>PowerPoint Presentation</vt:lpstr>
      <vt:lpstr>PowerPoint Presentation</vt:lpstr>
      <vt:lpstr>PowerPoint Presentation</vt:lpstr>
      <vt:lpstr>Problemas em concluir o mercado interno </vt:lpstr>
      <vt:lpstr>Exemplo: The Services Directive 2006</vt:lpstr>
      <vt:lpstr>Políticas comerciais externas</vt:lpstr>
      <vt:lpstr>Outras áreas de spillover</vt:lpstr>
      <vt:lpstr>Exemplos práticos </vt:lpstr>
      <vt:lpstr>Exemplos práticos (II)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políticas da União Europeia (I)</dc:title>
  <dc:creator>Kai Lehmann</dc:creator>
  <cp:lastModifiedBy>Kai Lehmann</cp:lastModifiedBy>
  <cp:revision>23</cp:revision>
  <dcterms:created xsi:type="dcterms:W3CDTF">2013-05-14T23:20:04Z</dcterms:created>
  <dcterms:modified xsi:type="dcterms:W3CDTF">2023-10-21T14:56:19Z</dcterms:modified>
</cp:coreProperties>
</file>