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48" r:id="rId2"/>
    <p:sldId id="258" r:id="rId3"/>
    <p:sldId id="259" r:id="rId4"/>
    <p:sldId id="260" r:id="rId5"/>
    <p:sldId id="261" r:id="rId6"/>
    <p:sldId id="262" r:id="rId7"/>
    <p:sldId id="327" r:id="rId8"/>
    <p:sldId id="328" r:id="rId9"/>
    <p:sldId id="270" r:id="rId10"/>
    <p:sldId id="454" r:id="rId11"/>
    <p:sldId id="271" r:id="rId12"/>
    <p:sldId id="264" r:id="rId13"/>
    <p:sldId id="276" r:id="rId14"/>
    <p:sldId id="277" r:id="rId15"/>
    <p:sldId id="266" r:id="rId16"/>
    <p:sldId id="267" r:id="rId17"/>
    <p:sldId id="324" r:id="rId18"/>
    <p:sldId id="325" r:id="rId19"/>
    <p:sldId id="329" r:id="rId20"/>
    <p:sldId id="455" r:id="rId21"/>
    <p:sldId id="269" r:id="rId22"/>
    <p:sldId id="272" r:id="rId23"/>
    <p:sldId id="274" r:id="rId24"/>
    <p:sldId id="275" r:id="rId25"/>
    <p:sldId id="278" r:id="rId26"/>
    <p:sldId id="460" r:id="rId27"/>
    <p:sldId id="461" r:id="rId28"/>
    <p:sldId id="462" r:id="rId29"/>
    <p:sldId id="468" r:id="rId30"/>
    <p:sldId id="463" r:id="rId31"/>
    <p:sldId id="464" r:id="rId32"/>
    <p:sldId id="466" r:id="rId33"/>
    <p:sldId id="467" r:id="rId34"/>
    <p:sldId id="469" r:id="rId35"/>
    <p:sldId id="470" r:id="rId36"/>
    <p:sldId id="309" r:id="rId37"/>
    <p:sldId id="311" r:id="rId38"/>
    <p:sldId id="312" r:id="rId39"/>
    <p:sldId id="314" r:id="rId40"/>
    <p:sldId id="315" r:id="rId41"/>
    <p:sldId id="316" r:id="rId42"/>
    <p:sldId id="317" r:id="rId43"/>
    <p:sldId id="471" r:id="rId44"/>
    <p:sldId id="330" r:id="rId45"/>
    <p:sldId id="457" r:id="rId46"/>
    <p:sldId id="279" r:id="rId47"/>
    <p:sldId id="280" r:id="rId48"/>
    <p:sldId id="281" r:id="rId49"/>
    <p:sldId id="282" r:id="rId50"/>
    <p:sldId id="283" r:id="rId51"/>
    <p:sldId id="284" r:id="rId52"/>
    <p:sldId id="458" r:id="rId53"/>
    <p:sldId id="459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4111-145F-4562-83F2-5B4E4056A2E2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F113-BE69-493A-BE3D-630A21232A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64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74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15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1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4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1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78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5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33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92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966B-EA9C-4F83-B923-37DC660B0B5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4.png"/><Relationship Id="rId7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24.png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8.png"/><Relationship Id="rId7" Type="http://schemas.openxmlformats.org/officeDocument/2006/relationships/image" Target="../media/image8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07.png"/><Relationship Id="rId7" Type="http://schemas.openxmlformats.org/officeDocument/2006/relationships/image" Target="../media/image8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15.png"/><Relationship Id="rId7" Type="http://schemas.openxmlformats.org/officeDocument/2006/relationships/image" Target="../media/image2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2E3868D-59C7-4382-9EA3-625021D3B5F8}"/>
              </a:ext>
            </a:extLst>
          </p:cNvPr>
          <p:cNvSpPr txBox="1"/>
          <p:nvPr/>
        </p:nvSpPr>
        <p:spPr>
          <a:xfrm>
            <a:off x="1956222" y="1352940"/>
            <a:ext cx="8279554" cy="189603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3495" rIns="0" bIns="0">
            <a:spAutoFit/>
          </a:bodyPr>
          <a:lstStyle/>
          <a:p>
            <a:pPr marL="92710" algn="ctr">
              <a:spcBef>
                <a:spcPts val="185"/>
              </a:spcBef>
              <a:defRPr/>
            </a:pPr>
            <a:r>
              <a:rPr lang="pt-BR" sz="6000" b="1" spc="-10" dirty="0">
                <a:latin typeface="Calibri"/>
                <a:cs typeface="Calibri"/>
              </a:rPr>
              <a:t>Análise DC em</a:t>
            </a:r>
          </a:p>
          <a:p>
            <a:pPr marL="92710" algn="ctr">
              <a:spcBef>
                <a:spcPts val="185"/>
              </a:spcBef>
              <a:defRPr/>
            </a:pPr>
            <a:r>
              <a:rPr lang="pt-BR" sz="6000" b="1" spc="-10" dirty="0">
                <a:latin typeface="Calibri"/>
                <a:cs typeface="Calibri"/>
              </a:rPr>
              <a:t>Amplificadores com BJT</a:t>
            </a:r>
            <a:endParaRPr sz="60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68025" y="463629"/>
            <a:ext cx="10430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Exercício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4707" y="1225338"/>
            <a:ext cx="1137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pt-BR" b="1" dirty="0"/>
              <a:t>Polarizar o transistor de um amplificador emissor comum de modo que as seguintes condições sejam satisfeitas @ 25 </a:t>
            </a:r>
            <a:r>
              <a:rPr lang="pt-BR" b="1" baseline="30000" dirty="0" err="1"/>
              <a:t>o</a:t>
            </a:r>
            <a:r>
              <a:rPr lang="pt-BR" b="1" dirty="0" err="1"/>
              <a:t>C</a:t>
            </a:r>
            <a:r>
              <a:rPr lang="pt-BR" b="1" dirty="0"/>
              <a:t> :  I</a:t>
            </a:r>
            <a:r>
              <a:rPr lang="pt-BR" b="1" baseline="-25000" dirty="0"/>
              <a:t>CQ</a:t>
            </a:r>
            <a:r>
              <a:rPr lang="pt-BR" b="1" dirty="0"/>
              <a:t> =100 µ A ± 2%, V</a:t>
            </a:r>
            <a:r>
              <a:rPr lang="pt-BR" b="1" baseline="-25000" dirty="0"/>
              <a:t>CEQ</a:t>
            </a:r>
            <a:r>
              <a:rPr lang="pt-BR" b="1" dirty="0"/>
              <a:t> = 5,4 V ± 2%,  S = 9,5 ± 10% ,  R</a:t>
            </a:r>
            <a:r>
              <a:rPr lang="pt-BR" b="1" baseline="-25000" dirty="0"/>
              <a:t>B1a</a:t>
            </a:r>
            <a:r>
              <a:rPr lang="pt-BR" b="1" dirty="0"/>
              <a:t> ≤ 0,2R</a:t>
            </a:r>
            <a:r>
              <a:rPr lang="pt-BR" b="1" baseline="-25000" dirty="0"/>
              <a:t>B1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32447" y="1962703"/>
            <a:ext cx="11043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/>
              <a:t>OBS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O modelo de </a:t>
            </a:r>
            <a:r>
              <a:rPr lang="pt-BR" dirty="0" err="1"/>
              <a:t>Gummel</a:t>
            </a:r>
            <a:r>
              <a:rPr lang="pt-BR" dirty="0"/>
              <a:t> – </a:t>
            </a:r>
            <a:r>
              <a:rPr lang="pt-BR" dirty="0" err="1"/>
              <a:t>Poon</a:t>
            </a:r>
            <a:r>
              <a:rPr lang="pt-BR" dirty="0"/>
              <a:t> será apresentado na análise AC dos amplificadores com BJT. Através das equações desse modelo mostra-se que para a polarização desejada os valores calculados de 𝛽 e V</a:t>
            </a:r>
            <a:r>
              <a:rPr lang="pt-BR" baseline="-25000" dirty="0"/>
              <a:t>BE </a:t>
            </a:r>
            <a:r>
              <a:rPr lang="pt-BR" dirty="0"/>
              <a:t> são: </a:t>
            </a:r>
          </a:p>
          <a:p>
            <a:pPr algn="just"/>
            <a:r>
              <a:rPr lang="pt-BR" dirty="0"/>
              <a:t>       𝛽 = 291,957 e V</a:t>
            </a:r>
            <a:r>
              <a:rPr lang="pt-BR" baseline="-25000" dirty="0"/>
              <a:t>BE </a:t>
            </a:r>
            <a:r>
              <a:rPr lang="pt-BR" dirty="0"/>
              <a:t>= 0,58271V 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Da tabela 1 observa-se que o transistor  </a:t>
            </a:r>
            <a:r>
              <a:rPr lang="pt-BR" dirty="0" err="1"/>
              <a:t>Q</a:t>
            </a:r>
            <a:r>
              <a:rPr lang="pt-BR" baseline="-25000" dirty="0" err="1"/>
              <a:t>nB</a:t>
            </a:r>
            <a:r>
              <a:rPr lang="pt-BR" dirty="0"/>
              <a:t> é semelhante ao transistor BC548B:  </a:t>
            </a:r>
          </a:p>
        </p:txBody>
      </p:sp>
      <p:sp>
        <p:nvSpPr>
          <p:cNvPr id="8" name="object 4"/>
          <p:cNvSpPr/>
          <p:nvPr/>
        </p:nvSpPr>
        <p:spPr>
          <a:xfrm>
            <a:off x="2018288" y="4439385"/>
            <a:ext cx="83439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aixaDeTexto 6"/>
          <p:cNvSpPr txBox="1"/>
          <p:nvPr/>
        </p:nvSpPr>
        <p:spPr>
          <a:xfrm>
            <a:off x="4304754" y="4070053"/>
            <a:ext cx="427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Tabela 1 – Parâmetros CC do transistor </a:t>
            </a:r>
            <a:r>
              <a:rPr lang="pt-BR" dirty="0" err="1"/>
              <a:t>Q</a:t>
            </a:r>
            <a:r>
              <a:rPr lang="pt-BR" baseline="-25000" dirty="0" err="1"/>
              <a:t>n</a:t>
            </a:r>
            <a:r>
              <a:rPr lang="pt-BR" dirty="0" err="1"/>
              <a:t>C</a:t>
            </a:r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B8438C-1DF8-4FB9-BFCD-2AC58D5A65FB}"/>
              </a:ext>
            </a:extLst>
          </p:cNvPr>
          <p:cNvSpPr txBox="1"/>
          <p:nvPr/>
        </p:nvSpPr>
        <p:spPr>
          <a:xfrm>
            <a:off x="4569558" y="4556458"/>
            <a:ext cx="894233" cy="252259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D467C5-E0AF-4F51-AE02-1543CE45CFD4}"/>
              </a:ext>
            </a:extLst>
          </p:cNvPr>
          <p:cNvSpPr txBox="1"/>
          <p:nvPr/>
        </p:nvSpPr>
        <p:spPr>
          <a:xfrm>
            <a:off x="8135723" y="4556458"/>
            <a:ext cx="894233" cy="252259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42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807482" y="710507"/>
            <a:ext cx="1078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pt-BR" b="1" dirty="0"/>
              <a:t>Calcular o espalhamento do ponto quiescente calculado no item a, sabendo-se que na fabricação em série o transistor </a:t>
            </a:r>
            <a:r>
              <a:rPr lang="pt-BR" b="1" dirty="0" err="1"/>
              <a:t>Q</a:t>
            </a:r>
            <a:r>
              <a:rPr lang="pt-BR" b="1" baseline="-25000" dirty="0" err="1"/>
              <a:t>n</a:t>
            </a:r>
            <a:r>
              <a:rPr lang="pt-BR" b="1" dirty="0" err="1"/>
              <a:t>B</a:t>
            </a:r>
            <a:r>
              <a:rPr lang="pt-BR" b="1" dirty="0"/>
              <a:t> pode apresentar o seguinte espalhamento de parâmetros @ 25 </a:t>
            </a:r>
            <a:r>
              <a:rPr lang="pt-BR" b="1" baseline="30000" dirty="0" err="1"/>
              <a:t>o</a:t>
            </a:r>
            <a:r>
              <a:rPr lang="pt-BR" b="1" dirty="0" err="1"/>
              <a:t>C</a:t>
            </a:r>
            <a:r>
              <a:rPr lang="pt-BR" b="1" dirty="0"/>
              <a:t>: </a:t>
            </a:r>
          </a:p>
          <a:p>
            <a:r>
              <a:rPr lang="pt-BR" b="1" dirty="0"/>
              <a:t>       180 ≤ β ≤ 525, 0,57 V ≤ V</a:t>
            </a:r>
            <a:r>
              <a:rPr lang="pt-BR" b="1" baseline="-25000" dirty="0"/>
              <a:t>BE</a:t>
            </a:r>
            <a:r>
              <a:rPr lang="pt-BR" b="1" dirty="0"/>
              <a:t> ≤ 0,59 V.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76" y="1679165"/>
            <a:ext cx="6361938" cy="36419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585298" y="3057343"/>
            <a:ext cx="20247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Amplificador Emissor Comum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1354" y="55027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b="1" u="sng" dirty="0"/>
              <a:t>OBS</a:t>
            </a:r>
            <a:r>
              <a:rPr lang="pt-BR" dirty="0"/>
              <a:t>: O divisor de tensão optativo, R</a:t>
            </a:r>
            <a:r>
              <a:rPr lang="pt-BR" baseline="-25000" dirty="0"/>
              <a:t>B1a</a:t>
            </a:r>
            <a:r>
              <a:rPr lang="pt-BR" dirty="0"/>
              <a:t> e R</a:t>
            </a:r>
            <a:r>
              <a:rPr lang="pt-BR" baseline="-25000" dirty="0"/>
              <a:t>B1</a:t>
            </a:r>
            <a:r>
              <a:rPr lang="pt-BR" dirty="0"/>
              <a:t>b, juntamente com o capacitor </a:t>
            </a:r>
            <a:r>
              <a:rPr lang="pt-BR" dirty="0" err="1"/>
              <a:t>C</a:t>
            </a:r>
            <a:r>
              <a:rPr lang="pt-BR" baseline="-25000" dirty="0" err="1"/>
              <a:t>f</a:t>
            </a:r>
            <a:r>
              <a:rPr lang="pt-BR" baseline="-25000" dirty="0"/>
              <a:t> </a:t>
            </a:r>
            <a:r>
              <a:rPr lang="pt-BR" dirty="0"/>
              <a:t>, formam um filtro que evita que ruídos da fonte de alimentação atinjam a base do transistor e possam ser amplificados por ele.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1C89CE-7FF3-4107-B6AC-8B83C95ACAA7}"/>
              </a:ext>
            </a:extLst>
          </p:cNvPr>
          <p:cNvSpPr txBox="1"/>
          <p:nvPr/>
        </p:nvSpPr>
        <p:spPr>
          <a:xfrm>
            <a:off x="5894173" y="2605014"/>
            <a:ext cx="1186247" cy="2614554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29359E3-8BDD-4544-9C53-901E44595007}"/>
              </a:ext>
            </a:extLst>
          </p:cNvPr>
          <p:cNvCxnSpPr>
            <a:cxnSpLocks/>
          </p:cNvCxnSpPr>
          <p:nvPr/>
        </p:nvCxnSpPr>
        <p:spPr>
          <a:xfrm flipV="1">
            <a:off x="7197812" y="2116098"/>
            <a:ext cx="868502" cy="369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7AF129-1CF9-4FD9-99A1-6D439A4B17EE}"/>
              </a:ext>
            </a:extLst>
          </p:cNvPr>
          <p:cNvSpPr txBox="1"/>
          <p:nvPr/>
        </p:nvSpPr>
        <p:spPr>
          <a:xfrm>
            <a:off x="7955103" y="1886104"/>
            <a:ext cx="19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Saída no Coletor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6BF4D9-31D6-4D90-A92E-0127B229A348}"/>
              </a:ext>
            </a:extLst>
          </p:cNvPr>
          <p:cNvSpPr txBox="1"/>
          <p:nvPr/>
        </p:nvSpPr>
        <p:spPr>
          <a:xfrm>
            <a:off x="1702692" y="3105833"/>
            <a:ext cx="1078406" cy="1964353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A909AD0-33A0-48C6-BB2D-FEFA0C139E2A}"/>
              </a:ext>
            </a:extLst>
          </p:cNvPr>
          <p:cNvCxnSpPr>
            <a:cxnSpLocks/>
          </p:cNvCxnSpPr>
          <p:nvPr/>
        </p:nvCxnSpPr>
        <p:spPr>
          <a:xfrm flipH="1" flipV="1">
            <a:off x="1114342" y="2906252"/>
            <a:ext cx="419141" cy="698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B4DB36-85CD-4AE5-90B9-12140A1D984F}"/>
              </a:ext>
            </a:extLst>
          </p:cNvPr>
          <p:cNvSpPr txBox="1"/>
          <p:nvPr/>
        </p:nvSpPr>
        <p:spPr>
          <a:xfrm>
            <a:off x="531609" y="2507673"/>
            <a:ext cx="100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Entrada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2894C6-101D-4D8B-B746-CDE085AC07EE}"/>
              </a:ext>
            </a:extLst>
          </p:cNvPr>
          <p:cNvSpPr txBox="1"/>
          <p:nvPr/>
        </p:nvSpPr>
        <p:spPr>
          <a:xfrm>
            <a:off x="3639858" y="4059725"/>
            <a:ext cx="98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EMISSOR</a:t>
            </a:r>
            <a:r>
              <a:rPr lang="pt-BR" sz="1200" b="1" dirty="0"/>
              <a:t> entre a entrada e a saída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ADEB0B2-90D3-4F21-8FE7-F7FB864FF855}"/>
              </a:ext>
            </a:extLst>
          </p:cNvPr>
          <p:cNvCxnSpPr>
            <a:cxnSpLocks/>
          </p:cNvCxnSpPr>
          <p:nvPr/>
        </p:nvCxnSpPr>
        <p:spPr>
          <a:xfrm flipV="1">
            <a:off x="4308803" y="3725892"/>
            <a:ext cx="236425" cy="316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7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56" y="778677"/>
            <a:ext cx="4779818" cy="27362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639238"/>
            <a:ext cx="3438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/>
          <p:nvPr/>
        </p:nvSpPr>
        <p:spPr>
          <a:xfrm>
            <a:off x="507999" y="715438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51" y="1686989"/>
            <a:ext cx="357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/>
          <p:nvPr/>
        </p:nvSpPr>
        <p:spPr>
          <a:xfrm>
            <a:off x="493485" y="169469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42" y="2816384"/>
            <a:ext cx="248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28" y="3218250"/>
            <a:ext cx="417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42" y="3635762"/>
            <a:ext cx="381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/>
          <p:nvPr/>
        </p:nvSpPr>
        <p:spPr>
          <a:xfrm>
            <a:off x="464453" y="2834075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28715" y="4076146"/>
            <a:ext cx="787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Considerando que o circuito é um emissor comum, resulta na  escolha de </a:t>
            </a:r>
            <a:r>
              <a:rPr lang="el-GR" dirty="0"/>
              <a:t>η</a:t>
            </a:r>
            <a:r>
              <a:rPr lang="pt-BR" baseline="-25000" dirty="0" err="1"/>
              <a:t>tip</a:t>
            </a:r>
            <a:r>
              <a:rPr lang="pt-BR" dirty="0"/>
              <a:t> = 0,1 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11" y="5146845"/>
            <a:ext cx="1333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03" y="5533817"/>
            <a:ext cx="1171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"/>
          <p:cNvSpPr/>
          <p:nvPr/>
        </p:nvSpPr>
        <p:spPr>
          <a:xfrm>
            <a:off x="493486" y="520717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0830" y="5566654"/>
            <a:ext cx="3803333" cy="679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283605" y="5626086"/>
                <a:ext cx="1164640" cy="463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CQ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05" y="5626086"/>
                <a:ext cx="1164640" cy="463845"/>
              </a:xfrm>
              <a:prstGeom prst="rect">
                <a:avLst/>
              </a:prstGeom>
              <a:blipFill>
                <a:blip r:embed="rId11"/>
                <a:stretch>
                  <a:fillRect l="-7330" t="-2632" r="-1047" b="-131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de Seta Reta 27"/>
          <p:cNvCxnSpPr/>
          <p:nvPr/>
        </p:nvCxnSpPr>
        <p:spPr>
          <a:xfrm flipV="1">
            <a:off x="2672336" y="5889795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4552253" y="5848280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9138733" y="5838552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7536" y="1108909"/>
            <a:ext cx="1106424" cy="3342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881EE6-8340-4B2C-85D7-D59DF29C200D}"/>
              </a:ext>
            </a:extLst>
          </p:cNvPr>
          <p:cNvSpPr txBox="1"/>
          <p:nvPr/>
        </p:nvSpPr>
        <p:spPr>
          <a:xfrm>
            <a:off x="507999" y="92266"/>
            <a:ext cx="246688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Cálculo da Polarização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8DED22-0302-4277-9E8D-EBC6D0BF83AD}"/>
              </a:ext>
            </a:extLst>
          </p:cNvPr>
          <p:cNvSpPr txBox="1"/>
          <p:nvPr/>
        </p:nvSpPr>
        <p:spPr>
          <a:xfrm>
            <a:off x="1128715" y="2167144"/>
            <a:ext cx="16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</a:t>
            </a:r>
            <a:r>
              <a:rPr lang="pt-BR" sz="2000" baseline="-25000" dirty="0"/>
              <a:t>CQ  </a:t>
            </a:r>
            <a:r>
              <a:rPr lang="pt-BR" sz="2000" dirty="0"/>
              <a:t> = 100μA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C966387-C710-4755-B634-1B5BF873C262}"/>
              </a:ext>
            </a:extLst>
          </p:cNvPr>
          <p:cNvSpPr txBox="1"/>
          <p:nvPr/>
        </p:nvSpPr>
        <p:spPr>
          <a:xfrm>
            <a:off x="1097274" y="4531789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V</a:t>
            </a:r>
            <a:r>
              <a:rPr lang="pt-BR" sz="2000" baseline="-25000" dirty="0"/>
              <a:t>E  </a:t>
            </a:r>
            <a:r>
              <a:rPr lang="pt-BR" sz="2000" dirty="0"/>
              <a:t> = 1,2 V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DE55359-C3B3-4CF2-8C39-4ADF44B352BE}"/>
              </a:ext>
            </a:extLst>
          </p:cNvPr>
          <p:cNvSpPr txBox="1"/>
          <p:nvPr/>
        </p:nvSpPr>
        <p:spPr>
          <a:xfrm>
            <a:off x="9728615" y="5635618"/>
            <a:ext cx="150792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 R</a:t>
            </a:r>
            <a:r>
              <a:rPr lang="pt-BR" sz="2000" baseline="-25000" dirty="0"/>
              <a:t>E  </a:t>
            </a:r>
            <a:r>
              <a:rPr lang="pt-BR" sz="2000" dirty="0"/>
              <a:t> = 12 K</a:t>
            </a:r>
            <a:r>
              <a:rPr lang="pt-BR" dirty="0"/>
              <a:t>Ω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983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24" grpId="0" animBg="1"/>
      <p:bldP spid="26" grpId="0"/>
      <p:bldP spid="3" grpId="0"/>
      <p:bldP spid="27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/>
          <p:nvPr/>
        </p:nvSpPr>
        <p:spPr>
          <a:xfrm>
            <a:off x="428169" y="626567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5" y="1696261"/>
            <a:ext cx="13144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0"/>
          <p:cNvSpPr/>
          <p:nvPr/>
        </p:nvSpPr>
        <p:spPr>
          <a:xfrm>
            <a:off x="418645" y="1724837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5" y="2750993"/>
            <a:ext cx="1428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/>
          <p:nvPr/>
        </p:nvSpPr>
        <p:spPr>
          <a:xfrm>
            <a:off x="436107" y="2844428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07547" y="577919"/>
            <a:ext cx="1420585" cy="3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Escolher 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9" y="2100987"/>
            <a:ext cx="4351013" cy="4880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49" y="3203739"/>
            <a:ext cx="8728523" cy="874387"/>
          </a:xfrm>
          <a:prstGeom prst="rect">
            <a:avLst/>
          </a:prstGeom>
        </p:spPr>
      </p:pic>
      <p:sp>
        <p:nvSpPr>
          <p:cNvPr id="40" name="Rectangle 10"/>
          <p:cNvSpPr/>
          <p:nvPr/>
        </p:nvSpPr>
        <p:spPr>
          <a:xfrm>
            <a:off x="474204" y="418880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50711" y="4156149"/>
            <a:ext cx="159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R</a:t>
            </a:r>
            <a:r>
              <a:rPr lang="pt-BR" baseline="-25000" dirty="0"/>
              <a:t>B1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117" y="4642905"/>
            <a:ext cx="4417951" cy="79768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62F3AA-FE6E-4360-A36D-A698858D30A0}"/>
              </a:ext>
            </a:extLst>
          </p:cNvPr>
          <p:cNvSpPr txBox="1"/>
          <p:nvPr/>
        </p:nvSpPr>
        <p:spPr>
          <a:xfrm>
            <a:off x="1054749" y="1037384"/>
            <a:ext cx="100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S</a:t>
            </a:r>
            <a:r>
              <a:rPr lang="pt-BR" sz="2000" baseline="-25000" dirty="0"/>
              <a:t> </a:t>
            </a:r>
            <a:r>
              <a:rPr lang="pt-BR" sz="2000" dirty="0"/>
              <a:t> = 9,5</a:t>
            </a:r>
          </a:p>
        </p:txBody>
      </p:sp>
    </p:spTree>
    <p:extLst>
      <p:ext uri="{BB962C8B-B14F-4D97-AF65-F5344CB8AC3E}">
        <p14:creationId xmlns:p14="http://schemas.microsoft.com/office/powerpoint/2010/main" val="40211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7" grpId="0" animBg="1"/>
      <p:bldP spid="2" grpId="0"/>
      <p:bldP spid="40" grpId="0" animBg="1"/>
      <p:bldP spid="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0"/>
          <p:cNvSpPr/>
          <p:nvPr/>
        </p:nvSpPr>
        <p:spPr>
          <a:xfrm>
            <a:off x="668048" y="51545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286779" y="422345"/>
            <a:ext cx="216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Cálcular</a:t>
            </a:r>
            <a:r>
              <a:rPr lang="pt-BR" dirty="0"/>
              <a:t> R</a:t>
            </a:r>
            <a:r>
              <a:rPr lang="pt-BR" baseline="-25000" dirty="0"/>
              <a:t>B1a  </a:t>
            </a:r>
            <a:r>
              <a:rPr lang="pt-BR" dirty="0"/>
              <a:t>e R</a:t>
            </a:r>
            <a:r>
              <a:rPr lang="pt-BR" baseline="-25000" dirty="0"/>
              <a:t>B1b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40" y="914875"/>
            <a:ext cx="3313463" cy="5215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60" y="1513047"/>
            <a:ext cx="4556013" cy="5369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479" y="2106856"/>
            <a:ext cx="5138937" cy="521565"/>
          </a:xfrm>
          <a:prstGeom prst="rect">
            <a:avLst/>
          </a:prstGeom>
        </p:spPr>
      </p:pic>
      <p:cxnSp>
        <p:nvCxnSpPr>
          <p:cNvPr id="19" name="Conector de Seta Reta 18"/>
          <p:cNvCxnSpPr/>
          <p:nvPr/>
        </p:nvCxnSpPr>
        <p:spPr>
          <a:xfrm flipV="1">
            <a:off x="6704892" y="2357910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556" y="2794638"/>
            <a:ext cx="4770774" cy="582925"/>
          </a:xfrm>
          <a:prstGeom prst="rect">
            <a:avLst/>
          </a:prstGeom>
        </p:spPr>
      </p:pic>
      <p:cxnSp>
        <p:nvCxnSpPr>
          <p:cNvPr id="23" name="Conector de Seta Reta 22"/>
          <p:cNvCxnSpPr/>
          <p:nvPr/>
        </p:nvCxnSpPr>
        <p:spPr>
          <a:xfrm flipV="1">
            <a:off x="6257610" y="3110619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344555" y="3706586"/>
            <a:ext cx="690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análise CC o capacitor C</a:t>
            </a:r>
            <a:r>
              <a:rPr lang="pt-BR" baseline="-25000" dirty="0"/>
              <a:t>F</a:t>
            </a:r>
            <a:r>
              <a:rPr lang="pt-BR" dirty="0"/>
              <a:t> entre R</a:t>
            </a:r>
            <a:r>
              <a:rPr lang="pt-BR" baseline="-25000" dirty="0"/>
              <a:t>B1a  </a:t>
            </a:r>
            <a:r>
              <a:rPr lang="pt-BR" dirty="0"/>
              <a:t>e R</a:t>
            </a:r>
            <a:r>
              <a:rPr lang="pt-BR" baseline="-25000" dirty="0"/>
              <a:t>B1b </a:t>
            </a:r>
            <a:r>
              <a:rPr lang="pt-BR" dirty="0"/>
              <a:t>é um circuito aberto. Logo: 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344555" y="4294413"/>
            <a:ext cx="433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baseline="-25000" dirty="0"/>
              <a:t>B1 </a:t>
            </a:r>
            <a:r>
              <a:rPr lang="pt-BR" dirty="0"/>
              <a:t>= R</a:t>
            </a:r>
            <a:r>
              <a:rPr lang="pt-BR" baseline="-25000" dirty="0"/>
              <a:t>B1a  </a:t>
            </a:r>
            <a:r>
              <a:rPr lang="pt-BR" dirty="0"/>
              <a:t>e R</a:t>
            </a:r>
            <a:r>
              <a:rPr lang="pt-BR" baseline="-25000" dirty="0"/>
              <a:t>B1b </a:t>
            </a:r>
            <a:r>
              <a:rPr lang="pt-BR" dirty="0"/>
              <a:t>= 120 kΩ + 560 KΩ = 680 KΩ</a:t>
            </a:r>
          </a:p>
        </p:txBody>
      </p:sp>
      <p:sp>
        <p:nvSpPr>
          <p:cNvPr id="28" name="Rectangle 10"/>
          <p:cNvSpPr/>
          <p:nvPr/>
        </p:nvSpPr>
        <p:spPr>
          <a:xfrm>
            <a:off x="668048" y="5002076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344555" y="4953088"/>
            <a:ext cx="169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Cálcular</a:t>
            </a:r>
            <a:r>
              <a:rPr lang="pt-BR" dirty="0"/>
              <a:t> R</a:t>
            </a:r>
            <a:r>
              <a:rPr lang="pt-BR" baseline="-25000" dirty="0"/>
              <a:t>B2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FC32804-9F2B-44E3-931C-D697B818E4F3}"/>
              </a:ext>
            </a:extLst>
          </p:cNvPr>
          <p:cNvSpPr txBox="1"/>
          <p:nvPr/>
        </p:nvSpPr>
        <p:spPr>
          <a:xfrm>
            <a:off x="7508845" y="2137726"/>
            <a:ext cx="18221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R</a:t>
            </a:r>
            <a:r>
              <a:rPr lang="pt-BR" sz="2000" baseline="-25000" dirty="0"/>
              <a:t>B1b  </a:t>
            </a:r>
            <a:r>
              <a:rPr lang="pt-BR" sz="2000" dirty="0"/>
              <a:t> = 560 K</a:t>
            </a:r>
            <a:r>
              <a:rPr lang="pt-BR" dirty="0"/>
              <a:t>Ω</a:t>
            </a:r>
            <a:endParaRPr lang="pt-BR" sz="2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DA1109-2666-4BCF-9F19-1B3B46BB06C5}"/>
              </a:ext>
            </a:extLst>
          </p:cNvPr>
          <p:cNvSpPr txBox="1"/>
          <p:nvPr/>
        </p:nvSpPr>
        <p:spPr>
          <a:xfrm>
            <a:off x="6982130" y="2893559"/>
            <a:ext cx="18221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R</a:t>
            </a:r>
            <a:r>
              <a:rPr lang="pt-BR" sz="2000" baseline="-25000" dirty="0"/>
              <a:t>B1a  </a:t>
            </a:r>
            <a:r>
              <a:rPr lang="pt-BR" sz="2000" dirty="0"/>
              <a:t> = 120 K</a:t>
            </a:r>
            <a:r>
              <a:rPr lang="pt-BR" dirty="0"/>
              <a:t>Ω</a:t>
            </a: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7D672E-67B5-4247-8C7C-A8512E49A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283" y="5414866"/>
            <a:ext cx="3076575" cy="723900"/>
          </a:xfrm>
          <a:prstGeom prst="rect">
            <a:avLst/>
          </a:prstGeom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51B88272-AF30-4923-BC37-345FABC70F6F}"/>
              </a:ext>
            </a:extLst>
          </p:cNvPr>
          <p:cNvCxnSpPr/>
          <p:nvPr/>
        </p:nvCxnSpPr>
        <p:spPr>
          <a:xfrm flipV="1">
            <a:off x="4712713" y="5730646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958E00-AE9C-4FBA-90FE-0BBD61E2CCA4}"/>
              </a:ext>
            </a:extLst>
          </p:cNvPr>
          <p:cNvSpPr txBox="1"/>
          <p:nvPr/>
        </p:nvSpPr>
        <p:spPr>
          <a:xfrm>
            <a:off x="5437233" y="5513586"/>
            <a:ext cx="18221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R</a:t>
            </a:r>
            <a:r>
              <a:rPr lang="pt-BR" sz="2000" baseline="-25000" dirty="0"/>
              <a:t>B2  </a:t>
            </a:r>
            <a:r>
              <a:rPr lang="pt-BR" sz="2000" dirty="0"/>
              <a:t> = 120 K</a:t>
            </a:r>
            <a:r>
              <a:rPr lang="pt-BR" dirty="0"/>
              <a:t>Ω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29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15" grpId="0"/>
      <p:bldP spid="16" grpId="0"/>
      <p:bldP spid="28" grpId="0" animBg="1"/>
      <p:bldP spid="29" grpId="0"/>
      <p:bldP spid="18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4" y="345413"/>
            <a:ext cx="6623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5" y="750226"/>
            <a:ext cx="1685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"/>
          <p:cNvSpPr/>
          <p:nvPr/>
        </p:nvSpPr>
        <p:spPr>
          <a:xfrm>
            <a:off x="661181" y="37398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494" y="1652075"/>
            <a:ext cx="3008091" cy="668465"/>
          </a:xfrm>
          <a:prstGeom prst="rect">
            <a:avLst/>
          </a:prstGeom>
        </p:spPr>
      </p:pic>
      <p:cxnSp>
        <p:nvCxnSpPr>
          <p:cNvPr id="26" name="Conector de Seta Reta 25"/>
          <p:cNvCxnSpPr/>
          <p:nvPr/>
        </p:nvCxnSpPr>
        <p:spPr>
          <a:xfrm flipV="1">
            <a:off x="8672573" y="2952952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493" y="2697207"/>
            <a:ext cx="1774889" cy="484061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27" y="4039113"/>
            <a:ext cx="1211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647114" y="411690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275" y="5238452"/>
            <a:ext cx="7733443" cy="1129475"/>
          </a:xfrm>
          <a:prstGeom prst="rect">
            <a:avLst/>
          </a:prstGeom>
        </p:spPr>
      </p:pic>
      <p:cxnSp>
        <p:nvCxnSpPr>
          <p:cNvPr id="51" name="Conector de Seta Reta 50"/>
          <p:cNvCxnSpPr/>
          <p:nvPr/>
        </p:nvCxnSpPr>
        <p:spPr>
          <a:xfrm flipV="1">
            <a:off x="8843932" y="5899446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469" y="2356314"/>
            <a:ext cx="3789007" cy="11658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476" y="2429649"/>
            <a:ext cx="3448050" cy="1019175"/>
          </a:xfrm>
          <a:prstGeom prst="rect">
            <a:avLst/>
          </a:prstGeom>
        </p:spPr>
      </p:pic>
      <p:sp>
        <p:nvSpPr>
          <p:cNvPr id="9" name="Chave Esquerda 8"/>
          <p:cNvSpPr/>
          <p:nvPr/>
        </p:nvSpPr>
        <p:spPr>
          <a:xfrm rot="16200000">
            <a:off x="4430929" y="3078312"/>
            <a:ext cx="222663" cy="642771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14608" y="3620465"/>
            <a:ext cx="66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(≈ 0)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118381" y="4490778"/>
            <a:ext cx="1040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uma polarização em Classe A, com o ponto quiescente aproximadamente no centro da reta de carga, deve-se fazer: V</a:t>
            </a:r>
            <a:r>
              <a:rPr lang="pt-BR" baseline="-25000" dirty="0"/>
              <a:t>CEQ</a:t>
            </a:r>
            <a:r>
              <a:rPr lang="pt-BR" dirty="0"/>
              <a:t> = (V</a:t>
            </a:r>
            <a:r>
              <a:rPr lang="pt-BR" baseline="-25000" dirty="0"/>
              <a:t>CC</a:t>
            </a:r>
            <a:r>
              <a:rPr lang="pt-BR" dirty="0"/>
              <a:t> – V</a:t>
            </a:r>
            <a:r>
              <a:rPr lang="pt-BR" baseline="-25000" dirty="0"/>
              <a:t>E</a:t>
            </a:r>
            <a:r>
              <a:rPr lang="pt-BR" dirty="0"/>
              <a:t> )/2 = (12-1,2)/2 =5,4V. Então, para um amplificador BC: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1A4345-E241-4295-89BA-326FEA7C0C10}"/>
              </a:ext>
            </a:extLst>
          </p:cNvPr>
          <p:cNvSpPr txBox="1"/>
          <p:nvPr/>
        </p:nvSpPr>
        <p:spPr>
          <a:xfrm>
            <a:off x="9539828" y="5699391"/>
            <a:ext cx="150589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R</a:t>
            </a:r>
            <a:r>
              <a:rPr lang="pt-BR" sz="2000" baseline="-25000" dirty="0"/>
              <a:t>C  </a:t>
            </a:r>
            <a:r>
              <a:rPr lang="pt-BR" sz="2000" dirty="0"/>
              <a:t> = 56 K</a:t>
            </a:r>
            <a:r>
              <a:rPr lang="pt-BR" dirty="0"/>
              <a:t>Ω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5109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9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0"/>
          <p:cNvSpPr/>
          <p:nvPr/>
        </p:nvSpPr>
        <p:spPr>
          <a:xfrm>
            <a:off x="659037" y="21890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64567" y="218902"/>
            <a:ext cx="1885070" cy="37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Calcular V</a:t>
            </a:r>
            <a:r>
              <a:rPr lang="pt-BR" baseline="-25000" dirty="0"/>
              <a:t>CEQ</a:t>
            </a:r>
            <a:r>
              <a:rPr lang="pt-BR" dirty="0"/>
              <a:t> </a:t>
            </a: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9" y="1631234"/>
            <a:ext cx="1832515" cy="7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9" y="681331"/>
            <a:ext cx="7180231" cy="7260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283" y="827193"/>
            <a:ext cx="1740313" cy="414909"/>
          </a:xfrm>
          <a:prstGeom prst="rect">
            <a:avLst/>
          </a:prstGeom>
        </p:spPr>
      </p:pic>
      <p:cxnSp>
        <p:nvCxnSpPr>
          <p:cNvPr id="21" name="Conector de Seta Reta 20"/>
          <p:cNvCxnSpPr/>
          <p:nvPr/>
        </p:nvCxnSpPr>
        <p:spPr>
          <a:xfrm flipV="1">
            <a:off x="7875806" y="1034648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35191" y="1807693"/>
            <a:ext cx="17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Observar que: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02854" y="1807692"/>
            <a:ext cx="104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 5.4V</a:t>
            </a:r>
          </a:p>
        </p:txBody>
      </p:sp>
    </p:spTree>
    <p:extLst>
      <p:ext uri="{BB962C8B-B14F-4D97-AF65-F5344CB8AC3E}">
        <p14:creationId xmlns:p14="http://schemas.microsoft.com/office/powerpoint/2010/main" val="30817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82514" y="754375"/>
            <a:ext cx="1116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Considerando que  V</a:t>
            </a:r>
            <a:r>
              <a:rPr lang="pt-BR" baseline="-25000" dirty="0"/>
              <a:t>E</a:t>
            </a:r>
            <a:r>
              <a:rPr lang="pt-BR" dirty="0"/>
              <a:t> = V</a:t>
            </a:r>
            <a:r>
              <a:rPr lang="pt-BR" baseline="-25000" dirty="0"/>
              <a:t>B</a:t>
            </a:r>
            <a:r>
              <a:rPr lang="pt-BR" dirty="0"/>
              <a:t> – V</a:t>
            </a:r>
            <a:r>
              <a:rPr lang="pt-BR" baseline="-25000" dirty="0"/>
              <a:t>BE  </a:t>
            </a:r>
            <a:r>
              <a:rPr lang="pt-BR" dirty="0"/>
              <a:t>e que I</a:t>
            </a:r>
            <a:r>
              <a:rPr lang="pt-BR" baseline="-25000" dirty="0"/>
              <a:t>E  </a:t>
            </a:r>
            <a:r>
              <a:rPr lang="pt-BR" dirty="0"/>
              <a:t>= V</a:t>
            </a:r>
            <a:r>
              <a:rPr lang="pt-BR" baseline="-25000" dirty="0"/>
              <a:t>E </a:t>
            </a:r>
            <a:r>
              <a:rPr lang="pt-BR" dirty="0"/>
              <a:t>/ R</a:t>
            </a:r>
            <a:r>
              <a:rPr lang="pt-BR" baseline="-25000" dirty="0"/>
              <a:t>E </a:t>
            </a:r>
            <a:r>
              <a:rPr lang="pt-BR" dirty="0"/>
              <a:t>,</a:t>
            </a:r>
            <a:r>
              <a:rPr lang="pt-BR" baseline="-25000" dirty="0"/>
              <a:t> </a:t>
            </a:r>
            <a:r>
              <a:rPr lang="pt-BR" dirty="0"/>
              <a:t>a máxima corrente de coletor ocorre quando β = β</a:t>
            </a:r>
            <a:r>
              <a:rPr lang="pt-BR" baseline="-25000" dirty="0" err="1"/>
              <a:t>max</a:t>
            </a:r>
            <a:r>
              <a:rPr lang="pt-BR" dirty="0"/>
              <a:t> e V</a:t>
            </a:r>
            <a:r>
              <a:rPr lang="pt-BR" baseline="-25000" dirty="0"/>
              <a:t>BE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BEmin</a:t>
            </a:r>
            <a:r>
              <a:rPr lang="pt-BR" baseline="-25000" dirty="0"/>
              <a:t> </a:t>
            </a:r>
            <a:r>
              <a:rPr lang="pt-BR" dirty="0"/>
              <a:t>:</a:t>
            </a:r>
            <a:endParaRPr lang="pt-BR" baseline="-250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86" y="1580701"/>
            <a:ext cx="4909757" cy="109489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090" y="3468036"/>
            <a:ext cx="5174838" cy="74914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47BD6F-3A1E-46CA-A878-FA572CF06FEB}"/>
              </a:ext>
            </a:extLst>
          </p:cNvPr>
          <p:cNvSpPr txBox="1"/>
          <p:nvPr/>
        </p:nvSpPr>
        <p:spPr>
          <a:xfrm>
            <a:off x="3631034" y="256041"/>
            <a:ext cx="49299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Cálculo da Espalhamento do Ponto Quiescente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00D5BAA-F9F4-409B-8855-CFF84DC4019D}"/>
              </a:ext>
            </a:extLst>
          </p:cNvPr>
          <p:cNvSpPr/>
          <p:nvPr/>
        </p:nvSpPr>
        <p:spPr>
          <a:xfrm>
            <a:off x="242902" y="822955"/>
            <a:ext cx="320040" cy="2628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7FF3482-142D-46EA-ADBA-AD8F19E5A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41" y="1545227"/>
            <a:ext cx="3789007" cy="1165848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2087A21A-5D78-4F17-BC82-28C627F8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" y="3468036"/>
            <a:ext cx="3929063" cy="72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have Esquerda 27">
            <a:extLst>
              <a:ext uri="{FF2B5EF4-FFF2-40B4-BE49-F238E27FC236}">
                <a16:creationId xmlns:a16="http://schemas.microsoft.com/office/drawing/2014/main" id="{B527A454-D64E-4677-8CB5-C8080A5178BD}"/>
              </a:ext>
            </a:extLst>
          </p:cNvPr>
          <p:cNvSpPr/>
          <p:nvPr/>
        </p:nvSpPr>
        <p:spPr>
          <a:xfrm rot="16200000">
            <a:off x="4008019" y="2242883"/>
            <a:ext cx="222663" cy="642771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6DBA678-0B28-418F-B03A-01D119AE2684}"/>
              </a:ext>
            </a:extLst>
          </p:cNvPr>
          <p:cNvSpPr txBox="1"/>
          <p:nvPr/>
        </p:nvSpPr>
        <p:spPr>
          <a:xfrm>
            <a:off x="3791698" y="2785036"/>
            <a:ext cx="66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(≈ 0)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50626CA-8F1D-4D41-997E-CA494563C2F9}"/>
              </a:ext>
            </a:extLst>
          </p:cNvPr>
          <p:cNvCxnSpPr/>
          <p:nvPr/>
        </p:nvCxnSpPr>
        <p:spPr>
          <a:xfrm flipV="1">
            <a:off x="4806078" y="2278582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C0729E4B-3CDB-4F02-AB81-EBB79FAD4EBD}"/>
              </a:ext>
            </a:extLst>
          </p:cNvPr>
          <p:cNvCxnSpPr/>
          <p:nvPr/>
        </p:nvCxnSpPr>
        <p:spPr>
          <a:xfrm flipV="1">
            <a:off x="4794595" y="3819782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977DA435-BCF5-4DA1-9F26-6B11465DF546}"/>
              </a:ext>
            </a:extLst>
          </p:cNvPr>
          <p:cNvSpPr txBox="1"/>
          <p:nvPr/>
        </p:nvSpPr>
        <p:spPr>
          <a:xfrm>
            <a:off x="749966" y="306061"/>
            <a:ext cx="1117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Considerando que  V</a:t>
            </a:r>
            <a:r>
              <a:rPr lang="pt-BR" baseline="-25000" dirty="0"/>
              <a:t>E</a:t>
            </a:r>
            <a:r>
              <a:rPr lang="pt-BR" dirty="0"/>
              <a:t> = V</a:t>
            </a:r>
            <a:r>
              <a:rPr lang="pt-BR" baseline="-25000" dirty="0"/>
              <a:t>B</a:t>
            </a:r>
            <a:r>
              <a:rPr lang="pt-BR" dirty="0"/>
              <a:t> – V</a:t>
            </a:r>
            <a:r>
              <a:rPr lang="pt-BR" baseline="-25000" dirty="0"/>
              <a:t>BE  </a:t>
            </a:r>
            <a:r>
              <a:rPr lang="pt-BR" dirty="0"/>
              <a:t>e que I</a:t>
            </a:r>
            <a:r>
              <a:rPr lang="pt-BR" baseline="-25000" dirty="0"/>
              <a:t>E  </a:t>
            </a:r>
            <a:r>
              <a:rPr lang="pt-BR" dirty="0"/>
              <a:t>= V</a:t>
            </a:r>
            <a:r>
              <a:rPr lang="pt-BR" baseline="-25000" dirty="0"/>
              <a:t>E </a:t>
            </a:r>
            <a:r>
              <a:rPr lang="pt-BR" dirty="0"/>
              <a:t>/ R</a:t>
            </a:r>
            <a:r>
              <a:rPr lang="pt-BR" baseline="-25000" dirty="0"/>
              <a:t>E </a:t>
            </a:r>
            <a:r>
              <a:rPr lang="pt-BR" dirty="0"/>
              <a:t>,</a:t>
            </a:r>
            <a:r>
              <a:rPr lang="pt-BR" baseline="-25000" dirty="0"/>
              <a:t> </a:t>
            </a:r>
            <a:r>
              <a:rPr lang="pt-BR" dirty="0"/>
              <a:t>a mínima corrente de coletor ocorre quando β = β</a:t>
            </a:r>
            <a:r>
              <a:rPr lang="pt-BR" baseline="-25000" dirty="0"/>
              <a:t>min</a:t>
            </a:r>
            <a:r>
              <a:rPr lang="pt-BR" dirty="0"/>
              <a:t> e V</a:t>
            </a:r>
            <a:r>
              <a:rPr lang="pt-BR" baseline="-25000" dirty="0"/>
              <a:t>BE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BEmax</a:t>
            </a:r>
            <a:r>
              <a:rPr lang="pt-BR" baseline="-25000" dirty="0"/>
              <a:t> </a:t>
            </a:r>
            <a:r>
              <a:rPr lang="pt-BR" dirty="0"/>
              <a:t>:</a:t>
            </a:r>
            <a:endParaRPr lang="pt-BR" baseline="-25000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1C946C4D-AA2F-4876-96E7-4E06B40DC9F6}"/>
              </a:ext>
            </a:extLst>
          </p:cNvPr>
          <p:cNvSpPr/>
          <p:nvPr/>
        </p:nvSpPr>
        <p:spPr>
          <a:xfrm>
            <a:off x="262890" y="354353"/>
            <a:ext cx="320040" cy="2628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7E9E42C-75A5-48AB-BF7E-279789717940}"/>
              </a:ext>
            </a:extLst>
          </p:cNvPr>
          <p:cNvSpPr txBox="1"/>
          <p:nvPr/>
        </p:nvSpPr>
        <p:spPr>
          <a:xfrm>
            <a:off x="582930" y="3777367"/>
            <a:ext cx="10761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Considerando-se o espalhamento obtêm-se: </a:t>
            </a:r>
          </a:p>
          <a:p>
            <a:pPr algn="ctr"/>
            <a:r>
              <a:rPr lang="pt-BR" dirty="0"/>
              <a:t>95,78 </a:t>
            </a:r>
            <a:r>
              <a:rPr lang="pt-BR" dirty="0" err="1"/>
              <a:t>μA</a:t>
            </a:r>
            <a:r>
              <a:rPr lang="pt-BR" dirty="0"/>
              <a:t> ≤ I</a:t>
            </a:r>
            <a:r>
              <a:rPr lang="pt-BR" baseline="-25000" dirty="0"/>
              <a:t>C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≤ 100,68 </a:t>
            </a:r>
            <a:r>
              <a:rPr lang="pt-BR" dirty="0" err="1"/>
              <a:t>μA</a:t>
            </a:r>
            <a:endParaRPr lang="pt-BR" dirty="0"/>
          </a:p>
          <a:p>
            <a:pPr algn="ctr"/>
            <a:r>
              <a:rPr lang="pt-BR" dirty="0"/>
              <a:t>5,15 V ≤ V</a:t>
            </a:r>
            <a:r>
              <a:rPr lang="pt-BR" baseline="-25000" dirty="0"/>
              <a:t>CE </a:t>
            </a:r>
            <a:r>
              <a:rPr lang="pt-BR" dirty="0"/>
              <a:t>≤ 5.48 V</a:t>
            </a:r>
          </a:p>
          <a:p>
            <a:pPr algn="just"/>
            <a:endParaRPr lang="pt-BR" b="1" dirty="0">
              <a:solidFill>
                <a:srgbClr val="FF0000"/>
              </a:solidFill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Constata-se que mesmo para uma variação de β da ordem de 200%, o ponto quiescente permanece bem estável, resultando I</a:t>
            </a:r>
            <a:r>
              <a:rPr lang="pt-BR" b="1" baseline="-25000" dirty="0">
                <a:solidFill>
                  <a:srgbClr val="FF0000"/>
                </a:solidFill>
              </a:rPr>
              <a:t>CQ</a:t>
            </a:r>
            <a:r>
              <a:rPr lang="pt-BR" b="1" dirty="0">
                <a:solidFill>
                  <a:srgbClr val="FF0000"/>
                </a:solidFill>
              </a:rPr>
              <a:t> com uma variação total da ordem de 5%, que está dentro da tolerância de valores dos resistores comerciais comuns. </a:t>
            </a:r>
          </a:p>
          <a:p>
            <a:pPr algn="just"/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O divisor de tensão optativo, </a:t>
            </a:r>
            <a:r>
              <a:rPr lang="pt-BR" i="1" dirty="0"/>
              <a:t>R</a:t>
            </a:r>
            <a:r>
              <a:rPr lang="pt-BR" i="1" baseline="-25000" dirty="0"/>
              <a:t>B1a </a:t>
            </a:r>
            <a:r>
              <a:rPr lang="pt-BR" dirty="0"/>
              <a:t>e </a:t>
            </a:r>
            <a:r>
              <a:rPr lang="pt-BR" i="1" dirty="0"/>
              <a:t>R</a:t>
            </a:r>
            <a:r>
              <a:rPr lang="pt-BR" i="1" baseline="-25000" dirty="0"/>
              <a:t>B1b</a:t>
            </a:r>
            <a:r>
              <a:rPr lang="pt-BR" dirty="0"/>
              <a:t>, juntamente com o capacitor </a:t>
            </a:r>
            <a:r>
              <a:rPr lang="pt-BR" i="1" dirty="0" err="1"/>
              <a:t>C</a:t>
            </a:r>
            <a:r>
              <a:rPr lang="pt-BR" i="1" baseline="-25000" dirty="0" err="1"/>
              <a:t>f</a:t>
            </a:r>
            <a:r>
              <a:rPr lang="pt-BR" dirty="0"/>
              <a:t>, formam um filtro que evita que ruídos da fonte de alimentação atinjam a base do transistor e possam ser por ele amplificados.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460DDE6-9492-488E-A67C-11DD31419B32}"/>
              </a:ext>
            </a:extLst>
          </p:cNvPr>
          <p:cNvSpPr/>
          <p:nvPr/>
        </p:nvSpPr>
        <p:spPr>
          <a:xfrm>
            <a:off x="121767" y="3848874"/>
            <a:ext cx="320040" cy="2628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8DDC327-F2E9-49A2-B23C-9C0338C9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41" y="1050696"/>
            <a:ext cx="3789007" cy="1165848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138ECA0-E667-434A-BE9D-0B340AB1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" y="2779195"/>
            <a:ext cx="3929063" cy="72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AD3ECC45-D17F-4BD6-9233-B3BF503857F8}"/>
              </a:ext>
            </a:extLst>
          </p:cNvPr>
          <p:cNvSpPr/>
          <p:nvPr/>
        </p:nvSpPr>
        <p:spPr>
          <a:xfrm rot="16200000">
            <a:off x="4008019" y="1748352"/>
            <a:ext cx="222663" cy="642771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E992C1F-0131-4662-B660-AAF1D974BB92}"/>
              </a:ext>
            </a:extLst>
          </p:cNvPr>
          <p:cNvSpPr txBox="1"/>
          <p:nvPr/>
        </p:nvSpPr>
        <p:spPr>
          <a:xfrm>
            <a:off x="3791698" y="2290505"/>
            <a:ext cx="66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(≈ 0)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F798885-47DF-41D7-9130-42B7B4E3F838}"/>
              </a:ext>
            </a:extLst>
          </p:cNvPr>
          <p:cNvCxnSpPr/>
          <p:nvPr/>
        </p:nvCxnSpPr>
        <p:spPr>
          <a:xfrm flipV="1">
            <a:off x="4806078" y="1784051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26D4A18-28FB-405D-8B4A-5CEB8D2EA4FB}"/>
              </a:ext>
            </a:extLst>
          </p:cNvPr>
          <p:cNvCxnSpPr/>
          <p:nvPr/>
        </p:nvCxnSpPr>
        <p:spPr>
          <a:xfrm flipV="1">
            <a:off x="4794595" y="3130941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1F7BCD64-7FDB-4C96-A134-8DDABBC3B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576" y="1168241"/>
            <a:ext cx="4248150" cy="10191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C5E2B56-C704-4DDB-9D05-3FF263142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771" y="2668066"/>
            <a:ext cx="45053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2"/>
          <p:cNvSpPr txBox="1">
            <a:spLocks noChangeArrowheads="1"/>
          </p:cNvSpPr>
          <p:nvPr/>
        </p:nvSpPr>
        <p:spPr bwMode="auto">
          <a:xfrm>
            <a:off x="2557666" y="1428751"/>
            <a:ext cx="6920120" cy="273921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4400" b="1" dirty="0">
                <a:solidFill>
                  <a:schemeClr val="bg1"/>
                </a:solidFill>
              </a:rPr>
              <a:t>Polarização com Divisor de Tensão (Síntese)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pt-BR" altLang="pt-BR" sz="4400" b="1" dirty="0">
                <a:solidFill>
                  <a:schemeClr val="bg1"/>
                </a:solidFill>
              </a:rPr>
            </a:br>
            <a:r>
              <a:rPr lang="pt-BR" altLang="pt-BR" sz="4000" b="1" dirty="0"/>
              <a:t>Amplificador Base Comum</a:t>
            </a:r>
          </a:p>
        </p:txBody>
      </p:sp>
    </p:spTree>
    <p:extLst>
      <p:ext uri="{BB962C8B-B14F-4D97-AF65-F5344CB8AC3E}">
        <p14:creationId xmlns:p14="http://schemas.microsoft.com/office/powerpoint/2010/main" val="289371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4679950" y="384416"/>
            <a:ext cx="2667000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Calibri" panose="020F0502020204030204" pitchFamily="34" charset="0"/>
              </a:rPr>
              <a:t>Fator de Estabilidade (S)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2" y="3385989"/>
            <a:ext cx="1171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8" y="3206601"/>
            <a:ext cx="264795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1162048" y="6037114"/>
            <a:ext cx="5286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Calibri" panose="020F0502020204030204" pitchFamily="34" charset="0"/>
            </a:endParaRPr>
          </a:p>
        </p:txBody>
      </p:sp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98" y="4273400"/>
            <a:ext cx="4597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CaixaDeTexto 2"/>
          <p:cNvSpPr txBox="1">
            <a:spLocks noChangeArrowheads="1"/>
          </p:cNvSpPr>
          <p:nvPr/>
        </p:nvSpPr>
        <p:spPr bwMode="auto">
          <a:xfrm>
            <a:off x="1905000" y="841616"/>
            <a:ext cx="8229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t-BR" altLang="pt-BR" sz="1800" b="1" dirty="0">
                <a:highlight>
                  <a:srgbClr val="FFFF00"/>
                </a:highlight>
                <a:latin typeface="Calibri" panose="020F0502020204030204" pitchFamily="34" charset="0"/>
              </a:rPr>
              <a:t>A Figura abaixo apresenta o circuito de polarização mais </a:t>
            </a:r>
            <a:r>
              <a:rPr lang="pt-BR" sz="1800" b="1" dirty="0">
                <a:highlight>
                  <a:srgbClr val="FFFF00"/>
                </a:highlight>
                <a:latin typeface="Calibri" panose="020F0502020204030204" pitchFamily="34" charset="0"/>
              </a:rPr>
              <a:t>e o mais usado para se obter um ponto de polarização estável !</a:t>
            </a:r>
          </a:p>
          <a:p>
            <a:pPr algn="ctr">
              <a:buNone/>
            </a:pPr>
            <a:endParaRPr lang="pt-BR" altLang="pt-BR" sz="180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</a:rPr>
              <a:t>Mais estável será esse ponto quanto maior for o resistor R</a:t>
            </a:r>
            <a:r>
              <a:rPr lang="pt-BR" altLang="pt-BR" sz="1800" baseline="-25000" dirty="0">
                <a:latin typeface="Calibri" panose="020F0502020204030204" pitchFamily="34" charset="0"/>
              </a:rPr>
              <a:t>E </a:t>
            </a:r>
            <a:r>
              <a:rPr lang="pt-BR" altLang="pt-BR" sz="1800" dirty="0">
                <a:latin typeface="Calibri" panose="020F0502020204030204" pitchFamily="34" charset="0"/>
              </a:rPr>
              <a:t>e menor for o resistor R</a:t>
            </a:r>
            <a:r>
              <a:rPr lang="pt-BR" altLang="pt-BR" sz="1800" baseline="-25000" dirty="0">
                <a:latin typeface="Calibri" panose="020F0502020204030204" pitchFamily="34" charset="0"/>
              </a:rPr>
              <a:t>B</a:t>
            </a:r>
            <a:r>
              <a:rPr lang="pt-BR" altLang="pt-BR" sz="1800" dirty="0">
                <a:latin typeface="Calibri" panose="020F0502020204030204" pitchFamily="34" charset="0"/>
              </a:rPr>
              <a:t>. O fator de estabilidade S, dado pela equação abaixo, define as faixas de maior ou menor estabilidade do circuito. </a:t>
            </a:r>
          </a:p>
        </p:txBody>
      </p:sp>
      <p:sp>
        <p:nvSpPr>
          <p:cNvPr id="85000" name="CaixaDeTexto 4"/>
          <p:cNvSpPr txBox="1">
            <a:spLocks noChangeArrowheads="1"/>
          </p:cNvSpPr>
          <p:nvPr/>
        </p:nvSpPr>
        <p:spPr bwMode="auto">
          <a:xfrm>
            <a:off x="1690686" y="6221264"/>
            <a:ext cx="6334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F97F5351-BAFC-4DEA-BE13-C29066373A51}"/>
              </a:ext>
            </a:extLst>
          </p:cNvPr>
          <p:cNvCxnSpPr>
            <a:cxnSpLocks/>
          </p:cNvCxnSpPr>
          <p:nvPr/>
        </p:nvCxnSpPr>
        <p:spPr>
          <a:xfrm flipV="1">
            <a:off x="6771684" y="3306261"/>
            <a:ext cx="1039905" cy="322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45DF81-E870-4C0C-B3EC-099A5C0B8F4B}"/>
              </a:ext>
            </a:extLst>
          </p:cNvPr>
          <p:cNvSpPr txBox="1"/>
          <p:nvPr/>
        </p:nvSpPr>
        <p:spPr>
          <a:xfrm>
            <a:off x="7924983" y="2706097"/>
            <a:ext cx="2933519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Esta equação está demonstrada na  “Aula 11  -  BJT Estabilidade de Polarização” (slides  30 à 32)</a:t>
            </a:r>
          </a:p>
        </p:txBody>
      </p:sp>
    </p:spTree>
    <p:extLst>
      <p:ext uri="{BB962C8B-B14F-4D97-AF65-F5344CB8AC3E}">
        <p14:creationId xmlns:p14="http://schemas.microsoft.com/office/powerpoint/2010/main" val="273185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25547FAE-9562-4920-A7F5-F7FA9AA7BA14}"/>
              </a:ext>
            </a:extLst>
          </p:cNvPr>
          <p:cNvSpPr txBox="1"/>
          <p:nvPr/>
        </p:nvSpPr>
        <p:spPr>
          <a:xfrm>
            <a:off x="1695628" y="577195"/>
            <a:ext cx="8800743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Observe que o exercício  a seguir descreve o cálculo da polarização por divisor de tensão em um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amplificador base comum </a:t>
            </a:r>
          </a:p>
          <a:p>
            <a:pPr algn="ctr"/>
            <a:r>
              <a:rPr lang="pt-BR" sz="3200" b="1" dirty="0">
                <a:highlight>
                  <a:srgbClr val="FFFF00"/>
                </a:highlight>
              </a:rPr>
              <a:t>(os resistores de polarização NÃO são conhecidos) </a:t>
            </a:r>
            <a:r>
              <a:rPr lang="pt-BR" sz="32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  (exercício 4 - resolvido na apostila “BJT - Eletrônica Básica - Amplificadores Analógicos BJT- </a:t>
            </a:r>
            <a:r>
              <a:rPr lang="pt-BR" sz="3200" b="1" dirty="0" err="1">
                <a:solidFill>
                  <a:schemeClr val="bg1"/>
                </a:solidFill>
              </a:rPr>
              <a:t>Exercicios</a:t>
            </a:r>
            <a:r>
              <a:rPr lang="pt-BR" sz="3200" b="1" dirty="0">
                <a:solidFill>
                  <a:schemeClr val="bg1"/>
                </a:solidFill>
              </a:rPr>
              <a:t> - v. 2014 Rev. 06” (</a:t>
            </a:r>
            <a:r>
              <a:rPr lang="pt-BR" sz="3200" b="1" dirty="0" err="1">
                <a:solidFill>
                  <a:schemeClr val="bg1"/>
                </a:solidFill>
              </a:rPr>
              <a:t>pgs</a:t>
            </a:r>
            <a:r>
              <a:rPr lang="pt-BR" sz="3200" b="1" dirty="0">
                <a:solidFill>
                  <a:schemeClr val="bg1"/>
                </a:solidFill>
              </a:rPr>
              <a:t>. 9 – 12)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 análise AC deste exercício (pg. 12 – 14)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será analisada posteriormente !</a:t>
            </a:r>
          </a:p>
        </p:txBody>
      </p:sp>
    </p:spTree>
    <p:extLst>
      <p:ext uri="{BB962C8B-B14F-4D97-AF65-F5344CB8AC3E}">
        <p14:creationId xmlns:p14="http://schemas.microsoft.com/office/powerpoint/2010/main" val="368880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3728" y="176219"/>
            <a:ext cx="107503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Exercício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07485" y="582406"/>
            <a:ext cx="105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pt-BR" dirty="0"/>
              <a:t>O amplificador da Figura é do tipo base-comum. Calcular para esse circuito os resistores de polarização de modo que S = 9,5 + 5% @ 25</a:t>
            </a:r>
            <a:r>
              <a:rPr lang="pt-BR" baseline="30000" dirty="0"/>
              <a:t>o</a:t>
            </a:r>
            <a:r>
              <a:rPr lang="pt-BR" dirty="0"/>
              <a:t>C .  Dados: 𝛽 = 291 e V</a:t>
            </a:r>
            <a:r>
              <a:rPr lang="pt-BR" baseline="-25000" dirty="0"/>
              <a:t>BE</a:t>
            </a:r>
            <a:r>
              <a:rPr lang="pt-BR" dirty="0"/>
              <a:t> = 0,61V</a:t>
            </a: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12" y="1478763"/>
            <a:ext cx="5882488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8563140" y="2309984"/>
            <a:ext cx="1754003" cy="7109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Amplificador </a:t>
            </a:r>
          </a:p>
          <a:p>
            <a:pPr algn="ctr"/>
            <a:r>
              <a:rPr lang="pt-BR" b="1" dirty="0"/>
              <a:t>Base Comum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7485" y="4216033"/>
            <a:ext cx="8206355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Da tabela 1 observa-se que o transistor  </a:t>
            </a:r>
            <a:r>
              <a:rPr lang="pt-BR" dirty="0" err="1"/>
              <a:t>Q</a:t>
            </a:r>
            <a:r>
              <a:rPr lang="pt-BR" baseline="-25000" dirty="0" err="1"/>
              <a:t>nB</a:t>
            </a:r>
            <a:r>
              <a:rPr lang="pt-BR" dirty="0"/>
              <a:t> é semelhante ao transistor BC548B:  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57074" y="4628809"/>
            <a:ext cx="427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Tabela 1 – Parâmetros CC do transistor </a:t>
            </a:r>
            <a:r>
              <a:rPr lang="pt-BR" dirty="0" err="1"/>
              <a:t>Q</a:t>
            </a:r>
            <a:r>
              <a:rPr lang="pt-BR" baseline="-25000" dirty="0" err="1"/>
              <a:t>n</a:t>
            </a:r>
            <a:r>
              <a:rPr lang="pt-BR" dirty="0" err="1"/>
              <a:t>B</a:t>
            </a:r>
            <a:r>
              <a:rPr lang="pt-BR" dirty="0"/>
              <a:t> </a:t>
            </a:r>
          </a:p>
        </p:txBody>
      </p:sp>
      <p:sp>
        <p:nvSpPr>
          <p:cNvPr id="11" name="object 4"/>
          <p:cNvSpPr/>
          <p:nvPr/>
        </p:nvSpPr>
        <p:spPr>
          <a:xfrm>
            <a:off x="2647413" y="4998141"/>
            <a:ext cx="6839495" cy="1496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4A9A79-C9FF-43E7-A9B5-2A30BD6AB954}"/>
              </a:ext>
            </a:extLst>
          </p:cNvPr>
          <p:cNvSpPr txBox="1"/>
          <p:nvPr/>
        </p:nvSpPr>
        <p:spPr>
          <a:xfrm>
            <a:off x="4681029" y="5071851"/>
            <a:ext cx="894233" cy="208478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19A307-CDC8-4E09-8A80-3BD733F495B9}"/>
              </a:ext>
            </a:extLst>
          </p:cNvPr>
          <p:cNvSpPr txBox="1"/>
          <p:nvPr/>
        </p:nvSpPr>
        <p:spPr>
          <a:xfrm>
            <a:off x="7550975" y="5074903"/>
            <a:ext cx="894233" cy="208478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55D44E-22E8-45D2-B5AA-62C539FF4CDE}"/>
              </a:ext>
            </a:extLst>
          </p:cNvPr>
          <p:cNvSpPr txBox="1"/>
          <p:nvPr/>
        </p:nvSpPr>
        <p:spPr>
          <a:xfrm>
            <a:off x="6475812" y="2165421"/>
            <a:ext cx="980369" cy="1623432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B126776-E592-46CA-8E9C-C136D120E286}"/>
              </a:ext>
            </a:extLst>
          </p:cNvPr>
          <p:cNvCxnSpPr>
            <a:cxnSpLocks/>
          </p:cNvCxnSpPr>
          <p:nvPr/>
        </p:nvCxnSpPr>
        <p:spPr>
          <a:xfrm>
            <a:off x="6404339" y="3990718"/>
            <a:ext cx="561657" cy="53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F9E29A9-E64B-435F-A32F-2F88DA8477DA}"/>
              </a:ext>
            </a:extLst>
          </p:cNvPr>
          <p:cNvSpPr txBox="1"/>
          <p:nvPr/>
        </p:nvSpPr>
        <p:spPr>
          <a:xfrm>
            <a:off x="6996217" y="3900847"/>
            <a:ext cx="100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Entrada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1D3899F-C743-4EAA-AD57-1FB9B50B6833}"/>
              </a:ext>
            </a:extLst>
          </p:cNvPr>
          <p:cNvSpPr txBox="1"/>
          <p:nvPr/>
        </p:nvSpPr>
        <p:spPr>
          <a:xfrm>
            <a:off x="5390440" y="2738496"/>
            <a:ext cx="980369" cy="1219708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7E571B8-BA82-4520-A00D-596176BF0DF5}"/>
              </a:ext>
            </a:extLst>
          </p:cNvPr>
          <p:cNvSpPr txBox="1"/>
          <p:nvPr/>
        </p:nvSpPr>
        <p:spPr>
          <a:xfrm>
            <a:off x="6061962" y="1646008"/>
            <a:ext cx="18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Saída no Coletor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A5DA45-6065-4FA6-B3A4-EAFB6BF58072}"/>
              </a:ext>
            </a:extLst>
          </p:cNvPr>
          <p:cNvSpPr txBox="1"/>
          <p:nvPr/>
        </p:nvSpPr>
        <p:spPr>
          <a:xfrm>
            <a:off x="3930293" y="1646008"/>
            <a:ext cx="98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BASE</a:t>
            </a:r>
            <a:r>
              <a:rPr lang="pt-BR" sz="1200" b="1" dirty="0"/>
              <a:t> entre a entrada e a saída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BCAE094-5237-49DF-BA80-2B7E50C9EC79}"/>
              </a:ext>
            </a:extLst>
          </p:cNvPr>
          <p:cNvCxnSpPr>
            <a:cxnSpLocks/>
          </p:cNvCxnSpPr>
          <p:nvPr/>
        </p:nvCxnSpPr>
        <p:spPr>
          <a:xfrm>
            <a:off x="4386360" y="2226674"/>
            <a:ext cx="0" cy="393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8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7485" y="686999"/>
            <a:ext cx="1041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análise AC de um amplificador base comum mostra-se que a </a:t>
            </a:r>
            <a:r>
              <a:rPr lang="pt-BR" dirty="0" err="1"/>
              <a:t>a</a:t>
            </a:r>
            <a:r>
              <a:rPr lang="pt-BR" dirty="0"/>
              <a:t> corrente ICQ pode ser determinada através da equação da resistência de entrada. Para este circuito mostra-se que I</a:t>
            </a:r>
            <a:r>
              <a:rPr lang="pt-BR" baseline="-25000" dirty="0"/>
              <a:t>CQ</a:t>
            </a:r>
            <a:r>
              <a:rPr lang="pt-BR" dirty="0"/>
              <a:t> = 336,11 </a:t>
            </a:r>
            <a:r>
              <a:rPr lang="pt-BR" dirty="0" err="1"/>
              <a:t>μA</a:t>
            </a:r>
            <a:r>
              <a:rPr lang="pt-BR" dirty="0"/>
              <a:t> 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587" y="784970"/>
            <a:ext cx="375557" cy="293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0291" y="1660978"/>
            <a:ext cx="777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Seguindo-se o roteiro de polarização obtêm-se as resistências R</a:t>
            </a:r>
            <a:r>
              <a:rPr lang="pt-BR" baseline="-25000" dirty="0"/>
              <a:t>B1</a:t>
            </a:r>
            <a:r>
              <a:rPr lang="pt-BR" dirty="0"/>
              <a:t> , R</a:t>
            </a:r>
            <a:r>
              <a:rPr lang="pt-BR" baseline="-25000" dirty="0"/>
              <a:t>B2</a:t>
            </a:r>
            <a:r>
              <a:rPr lang="pt-BR" dirty="0"/>
              <a:t> , R</a:t>
            </a:r>
            <a:r>
              <a:rPr lang="pt-BR" baseline="-25000" dirty="0"/>
              <a:t>C</a:t>
            </a:r>
            <a:r>
              <a:rPr lang="pt-BR" dirty="0"/>
              <a:t>  e R</a:t>
            </a:r>
            <a:r>
              <a:rPr lang="pt-BR" baseline="-25000" dirty="0"/>
              <a:t>E </a:t>
            </a:r>
            <a:r>
              <a:rPr lang="pt-BR" dirty="0"/>
              <a:t>: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7586" y="1683573"/>
            <a:ext cx="375557" cy="293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6" y="2234169"/>
            <a:ext cx="3438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/>
          <p:nvPr/>
        </p:nvSpPr>
        <p:spPr>
          <a:xfrm>
            <a:off x="295552" y="231036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17867" y="2715151"/>
            <a:ext cx="23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valor de V</a:t>
            </a:r>
            <a:r>
              <a:rPr lang="pt-BR" baseline="-25000" dirty="0"/>
              <a:t>CC</a:t>
            </a:r>
            <a:r>
              <a:rPr lang="pt-BR" dirty="0"/>
              <a:t> = 12V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9" y="3259139"/>
            <a:ext cx="357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/>
          <p:nvPr/>
        </p:nvSpPr>
        <p:spPr>
          <a:xfrm>
            <a:off x="284213" y="326684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68879" y="3743850"/>
            <a:ext cx="453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valor de I</a:t>
            </a:r>
            <a:r>
              <a:rPr lang="pt-BR" baseline="-25000" dirty="0"/>
              <a:t>CQ</a:t>
            </a:r>
            <a:r>
              <a:rPr lang="pt-BR" dirty="0"/>
              <a:t> foi fornecido e I</a:t>
            </a:r>
            <a:r>
              <a:rPr lang="pt-BR" baseline="-25000" dirty="0"/>
              <a:t>CQ</a:t>
            </a:r>
            <a:r>
              <a:rPr lang="pt-BR" dirty="0"/>
              <a:t> = 336,11 </a:t>
            </a:r>
            <a:r>
              <a:rPr lang="pt-BR" dirty="0" err="1"/>
              <a:t>μA</a:t>
            </a:r>
            <a:r>
              <a:rPr lang="pt-BR" dirty="0"/>
              <a:t>. 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49" y="4339553"/>
            <a:ext cx="248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5" y="4741419"/>
            <a:ext cx="417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9" y="5158931"/>
            <a:ext cx="381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/>
          <p:cNvSpPr/>
          <p:nvPr/>
        </p:nvSpPr>
        <p:spPr>
          <a:xfrm>
            <a:off x="313689" y="4357244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61622" y="5599315"/>
            <a:ext cx="787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Considerando que o circuito é um base comum, resulta na  escolha de </a:t>
            </a:r>
            <a:r>
              <a:rPr lang="el-GR" dirty="0"/>
              <a:t>η</a:t>
            </a:r>
            <a:r>
              <a:rPr lang="pt-BR" baseline="-25000" dirty="0" err="1"/>
              <a:t>tip</a:t>
            </a:r>
            <a:r>
              <a:rPr lang="pt-BR" dirty="0"/>
              <a:t> = 0,1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4730A04-39EE-46EE-8452-D66A8EC35FD6}"/>
              </a:ext>
            </a:extLst>
          </p:cNvPr>
          <p:cNvSpPr txBox="1"/>
          <p:nvPr/>
        </p:nvSpPr>
        <p:spPr>
          <a:xfrm>
            <a:off x="920738" y="5922899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V</a:t>
            </a:r>
            <a:r>
              <a:rPr lang="pt-BR" sz="2000" baseline="-25000" dirty="0"/>
              <a:t>E  </a:t>
            </a:r>
            <a:r>
              <a:rPr lang="pt-BR" sz="2000" dirty="0"/>
              <a:t> = 1,2 V</a:t>
            </a:r>
          </a:p>
        </p:txBody>
      </p:sp>
    </p:spTree>
    <p:extLst>
      <p:ext uri="{BB962C8B-B14F-4D97-AF65-F5344CB8AC3E}">
        <p14:creationId xmlns:p14="http://schemas.microsoft.com/office/powerpoint/2010/main" val="2428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7" grpId="0" animBg="1"/>
      <p:bldP spid="9" grpId="0"/>
      <p:bldP spid="21" grpId="0" animBg="1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315813" y="1358256"/>
                <a:ext cx="1868262" cy="620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pt-BR" sz="2400" b="0" i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CQ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β</m:t>
                        </m:r>
                        <m:r>
                          <a:rPr lang="pt-BR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13" y="1358256"/>
                <a:ext cx="1868262" cy="620811"/>
              </a:xfrm>
              <a:prstGeom prst="rect">
                <a:avLst/>
              </a:prstGeom>
              <a:blipFill>
                <a:blip r:embed="rId2"/>
                <a:stretch>
                  <a:fillRect t="-980" b="-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78" y="918507"/>
            <a:ext cx="1333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/>
          <p:nvPr/>
        </p:nvSpPr>
        <p:spPr>
          <a:xfrm>
            <a:off x="428169" y="97883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V="1">
            <a:off x="3053637" y="1580450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581" y="1158596"/>
            <a:ext cx="3881049" cy="843707"/>
          </a:xfrm>
          <a:prstGeom prst="rect">
            <a:avLst/>
          </a:prstGeom>
        </p:spPr>
      </p:pic>
      <p:cxnSp>
        <p:nvCxnSpPr>
          <p:cNvPr id="28" name="Conector de Seta Reta 27"/>
          <p:cNvCxnSpPr/>
          <p:nvPr/>
        </p:nvCxnSpPr>
        <p:spPr>
          <a:xfrm flipV="1">
            <a:off x="7948097" y="1590178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719455" y="1358255"/>
            <a:ext cx="1322615" cy="3725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</a:t>
            </a:r>
            <a:r>
              <a:rPr lang="pt-BR" b="1" baseline="-25000" dirty="0"/>
              <a:t>E  </a:t>
            </a:r>
            <a:r>
              <a:rPr lang="pt-BR" b="1" dirty="0"/>
              <a:t>= 3,3kΩ</a:t>
            </a:r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5" y="2224497"/>
            <a:ext cx="6962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/>
          <p:nvPr/>
        </p:nvSpPr>
        <p:spPr>
          <a:xfrm>
            <a:off x="428169" y="225942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5" y="3329116"/>
            <a:ext cx="13144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6" y="3691067"/>
            <a:ext cx="1800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0"/>
          <p:cNvSpPr/>
          <p:nvPr/>
        </p:nvSpPr>
        <p:spPr>
          <a:xfrm>
            <a:off x="418645" y="335769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34" name="Conector de Seta Reta 33"/>
          <p:cNvCxnSpPr/>
          <p:nvPr/>
        </p:nvCxnSpPr>
        <p:spPr>
          <a:xfrm flipV="1">
            <a:off x="3029792" y="3914904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019" y="3678538"/>
            <a:ext cx="4448632" cy="460204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5" y="4302203"/>
            <a:ext cx="1428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/>
          <p:nvPr/>
        </p:nvSpPr>
        <p:spPr>
          <a:xfrm>
            <a:off x="436107" y="4395638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996" y="4777874"/>
            <a:ext cx="3589586" cy="920407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582" y="4869914"/>
            <a:ext cx="5369038" cy="73632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36F4C91B-0170-45A8-91DC-07DF1AB73A8B}"/>
              </a:ext>
            </a:extLst>
          </p:cNvPr>
          <p:cNvSpPr txBox="1"/>
          <p:nvPr/>
        </p:nvSpPr>
        <p:spPr>
          <a:xfrm>
            <a:off x="966408" y="2668003"/>
            <a:ext cx="993700" cy="37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</a:t>
            </a:r>
            <a:r>
              <a:rPr lang="pt-BR" baseline="-25000" dirty="0"/>
              <a:t>  </a:t>
            </a:r>
            <a:r>
              <a:rPr lang="pt-BR" dirty="0"/>
              <a:t>= 9,5</a:t>
            </a:r>
          </a:p>
        </p:txBody>
      </p:sp>
    </p:spTree>
    <p:extLst>
      <p:ext uri="{BB962C8B-B14F-4D97-AF65-F5344CB8AC3E}">
        <p14:creationId xmlns:p14="http://schemas.microsoft.com/office/powerpoint/2010/main" val="6137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7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03449" y="34614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94012" y="313491"/>
            <a:ext cx="19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Calcular R</a:t>
            </a:r>
            <a:r>
              <a:rPr lang="pt-BR" baseline="-25000" dirty="0"/>
              <a:t>B1  </a:t>
            </a:r>
            <a:r>
              <a:rPr lang="pt-BR" dirty="0"/>
              <a:t>e R</a:t>
            </a:r>
            <a:r>
              <a:rPr lang="pt-BR" baseline="-25000" dirty="0"/>
              <a:t>B2</a:t>
            </a:r>
            <a:r>
              <a:rPr lang="pt-BR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4" y="677828"/>
            <a:ext cx="4770774" cy="8283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64" y="1654836"/>
            <a:ext cx="4862816" cy="935748"/>
          </a:xfrm>
          <a:prstGeom prst="rect">
            <a:avLst/>
          </a:prstGeom>
        </p:spPr>
      </p:pic>
      <p:cxnSp>
        <p:nvCxnSpPr>
          <p:cNvPr id="40" name="Conector de Seta Reta 39"/>
          <p:cNvCxnSpPr/>
          <p:nvPr/>
        </p:nvCxnSpPr>
        <p:spPr>
          <a:xfrm flipV="1">
            <a:off x="6213860" y="1092011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6197530" y="1979197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0"/>
          <p:cNvSpPr/>
          <p:nvPr/>
        </p:nvSpPr>
        <p:spPr>
          <a:xfrm>
            <a:off x="457875" y="275188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67" y="3253914"/>
            <a:ext cx="18545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196" y="3230653"/>
            <a:ext cx="3037342" cy="73632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67" y="4201069"/>
            <a:ext cx="3789007" cy="1165848"/>
          </a:xfrm>
          <a:prstGeom prst="rect">
            <a:avLst/>
          </a:prstGeom>
        </p:spPr>
      </p:pic>
      <p:sp>
        <p:nvSpPr>
          <p:cNvPr id="47" name="Chave Esquerda 46"/>
          <p:cNvSpPr/>
          <p:nvPr/>
        </p:nvSpPr>
        <p:spPr>
          <a:xfrm rot="16200000">
            <a:off x="4211927" y="4923067"/>
            <a:ext cx="222663" cy="642771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3995606" y="5465220"/>
            <a:ext cx="66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(≈ 0)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267" y="4180846"/>
            <a:ext cx="3620266" cy="1242550"/>
          </a:xfrm>
          <a:prstGeom prst="rect">
            <a:avLst/>
          </a:prstGeom>
        </p:spPr>
      </p:pic>
      <p:cxnSp>
        <p:nvCxnSpPr>
          <p:cNvPr id="49" name="Conector de Seta Reta 48"/>
          <p:cNvCxnSpPr/>
          <p:nvPr/>
        </p:nvCxnSpPr>
        <p:spPr>
          <a:xfrm flipV="1">
            <a:off x="8712135" y="4927272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677" y="4653280"/>
            <a:ext cx="1963534" cy="53690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10339" y="2722897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Recalcular R</a:t>
            </a:r>
            <a:r>
              <a:rPr lang="pt-BR" baseline="-25000" dirty="0"/>
              <a:t>B</a:t>
            </a:r>
            <a:r>
              <a:rPr lang="pt-BR" dirty="0"/>
              <a:t> , I</a:t>
            </a:r>
            <a:r>
              <a:rPr lang="pt-BR" baseline="-25000" dirty="0"/>
              <a:t>CQ</a:t>
            </a:r>
            <a:r>
              <a:rPr lang="pt-BR" dirty="0"/>
              <a:t> e V</a:t>
            </a:r>
            <a:r>
              <a:rPr lang="pt-BR" baseline="-25000" dirty="0"/>
              <a:t>E </a:t>
            </a:r>
            <a:r>
              <a:rPr lang="pt-BR" dirty="0"/>
              <a:t>m função dos valores de R</a:t>
            </a:r>
            <a:r>
              <a:rPr lang="pt-BR" baseline="-25000" dirty="0"/>
              <a:t>B1 ,</a:t>
            </a:r>
            <a:r>
              <a:rPr lang="pt-BR" dirty="0"/>
              <a:t> R</a:t>
            </a:r>
            <a:r>
              <a:rPr lang="pt-BR" baseline="-25000" dirty="0"/>
              <a:t>B2 </a:t>
            </a:r>
            <a:r>
              <a:rPr lang="pt-BR" dirty="0"/>
              <a:t>e R</a:t>
            </a:r>
            <a:r>
              <a:rPr lang="pt-BR" baseline="-25000" dirty="0"/>
              <a:t>E</a:t>
            </a:r>
            <a:r>
              <a:rPr lang="pt-BR" dirty="0"/>
              <a:t>  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797" y="5900083"/>
            <a:ext cx="4970195" cy="720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05C6B54-E69E-4D3C-B69A-183797C8B58C}"/>
                  </a:ext>
                </a:extLst>
              </p:cNvPr>
              <p:cNvSpPr txBox="1"/>
              <p:nvPr/>
            </p:nvSpPr>
            <p:spPr>
              <a:xfrm>
                <a:off x="1136195" y="5869766"/>
                <a:ext cx="1868262" cy="620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E</m:t>
                            </m:r>
                            <m:r>
                              <a:rPr lang="pt-BR" sz="2400" b="0" i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 b="0" i="0" smtClean="0">
                                <a:latin typeface="Cambria Math"/>
                              </a:rPr>
                              <m:t>CQ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β</m:t>
                        </m:r>
                        <m:r>
                          <a:rPr lang="pt-BR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05C6B54-E69E-4D3C-B69A-183797C8B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5" y="5869766"/>
                <a:ext cx="1868262" cy="620811"/>
              </a:xfrm>
              <a:prstGeom prst="rect">
                <a:avLst/>
              </a:prstGeom>
              <a:blipFill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8BBC6B04-5DC4-49F4-826B-2462155B69B9}"/>
              </a:ext>
            </a:extLst>
          </p:cNvPr>
          <p:cNvCxnSpPr/>
          <p:nvPr/>
        </p:nvCxnSpPr>
        <p:spPr>
          <a:xfrm flipV="1">
            <a:off x="2951042" y="6216273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5AD96BD-1999-4933-91FA-EFC9FEB9C0CE}"/>
              </a:ext>
            </a:extLst>
          </p:cNvPr>
          <p:cNvSpPr txBox="1"/>
          <p:nvPr/>
        </p:nvSpPr>
        <p:spPr>
          <a:xfrm>
            <a:off x="7080486" y="905724"/>
            <a:ext cx="146040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dirty="0"/>
              <a:t>R</a:t>
            </a:r>
            <a:r>
              <a:rPr lang="pt-BR" baseline="-25000" dirty="0"/>
              <a:t>B1</a:t>
            </a:r>
            <a:r>
              <a:rPr lang="pt-BR" dirty="0"/>
              <a:t>  = 180kΩ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13395B4-E982-41AF-87FE-0E03E81D0124}"/>
              </a:ext>
            </a:extLst>
          </p:cNvPr>
          <p:cNvSpPr txBox="1"/>
          <p:nvPr/>
        </p:nvSpPr>
        <p:spPr>
          <a:xfrm>
            <a:off x="7109672" y="1750746"/>
            <a:ext cx="132764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dirty="0"/>
              <a:t>R</a:t>
            </a:r>
            <a:r>
              <a:rPr lang="pt-BR" baseline="-25000" dirty="0"/>
              <a:t>B2</a:t>
            </a:r>
            <a:r>
              <a:rPr lang="pt-BR" dirty="0"/>
              <a:t>  = 33kΩ</a:t>
            </a:r>
          </a:p>
        </p:txBody>
      </p:sp>
    </p:spTree>
    <p:extLst>
      <p:ext uri="{BB962C8B-B14F-4D97-AF65-F5344CB8AC3E}">
        <p14:creationId xmlns:p14="http://schemas.microsoft.com/office/powerpoint/2010/main" val="38370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 animBg="1"/>
      <p:bldP spid="47" grpId="0" animBg="1"/>
      <p:bldP spid="48" grpId="0"/>
      <p:bldP spid="14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27" y="316187"/>
            <a:ext cx="1211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647114" y="393975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51" name="Conector de Seta Reta 50"/>
          <p:cNvCxnSpPr/>
          <p:nvPr/>
        </p:nvCxnSpPr>
        <p:spPr>
          <a:xfrm flipV="1">
            <a:off x="8830151" y="1980668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191982" y="734783"/>
            <a:ext cx="1040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uma polarização em Classe A, com o ponto quiescente aproximadamente no centro da reta de carga, deve-se fazer: V</a:t>
            </a:r>
            <a:r>
              <a:rPr lang="pt-BR" baseline="-25000" dirty="0"/>
              <a:t>CEQ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cc</a:t>
            </a:r>
            <a:r>
              <a:rPr lang="pt-BR" dirty="0"/>
              <a:t> – V</a:t>
            </a:r>
            <a:r>
              <a:rPr lang="pt-BR" baseline="-25000" dirty="0"/>
              <a:t>E </a:t>
            </a:r>
            <a:r>
              <a:rPr lang="pt-BR" dirty="0"/>
              <a:t>= (12-1,2082)/2 =5,396 V. Então, para um amplificador BC: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00" y="1406107"/>
            <a:ext cx="7614273" cy="1101700"/>
          </a:xfrm>
          <a:prstGeom prst="rect">
            <a:avLst/>
          </a:prstGeom>
        </p:spPr>
      </p:pic>
      <p:sp>
        <p:nvSpPr>
          <p:cNvPr id="25" name="Rectangle 10"/>
          <p:cNvSpPr/>
          <p:nvPr/>
        </p:nvSpPr>
        <p:spPr>
          <a:xfrm>
            <a:off x="652553" y="278339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224635" y="2726873"/>
            <a:ext cx="644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Calcular V</a:t>
            </a:r>
            <a:r>
              <a:rPr lang="pt-BR" baseline="-25000" dirty="0"/>
              <a:t>CEQ </a:t>
            </a:r>
            <a:r>
              <a:rPr lang="pt-BR" dirty="0"/>
              <a:t> considerando o arredondamento comercial de R</a:t>
            </a:r>
            <a:r>
              <a:rPr lang="pt-BR" baseline="-25000" dirty="0"/>
              <a:t>C</a:t>
            </a:r>
            <a:r>
              <a:rPr lang="pt-BR" dirty="0"/>
              <a:t> : </a:t>
            </a:r>
            <a:r>
              <a:rPr lang="pt-BR" baseline="-25000" dirty="0"/>
              <a:t> </a:t>
            </a:r>
            <a:r>
              <a:rPr lang="pt-BR" dirty="0"/>
              <a:t>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53" y="3059616"/>
            <a:ext cx="7424612" cy="935748"/>
          </a:xfrm>
          <a:prstGeom prst="rect">
            <a:avLst/>
          </a:prstGeom>
        </p:spPr>
      </p:pic>
      <p:cxnSp>
        <p:nvCxnSpPr>
          <p:cNvPr id="27" name="Conector de Seta Reta 26"/>
          <p:cNvCxnSpPr/>
          <p:nvPr/>
        </p:nvCxnSpPr>
        <p:spPr>
          <a:xfrm flipV="1">
            <a:off x="8809352" y="3596055"/>
            <a:ext cx="554477" cy="9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049" y="3269496"/>
            <a:ext cx="1826868" cy="51598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2175429-8EC6-471B-BD14-13848DC540FE}"/>
              </a:ext>
            </a:extLst>
          </p:cNvPr>
          <p:cNvSpPr txBox="1"/>
          <p:nvPr/>
        </p:nvSpPr>
        <p:spPr>
          <a:xfrm>
            <a:off x="9595168" y="1772291"/>
            <a:ext cx="12069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dirty="0"/>
              <a:t>R</a:t>
            </a:r>
            <a:r>
              <a:rPr lang="pt-BR" baseline="-25000" dirty="0"/>
              <a:t>C</a:t>
            </a:r>
            <a:r>
              <a:rPr lang="pt-BR" dirty="0"/>
              <a:t>  = 15kΩ</a:t>
            </a:r>
          </a:p>
        </p:txBody>
      </p:sp>
    </p:spTree>
    <p:extLst>
      <p:ext uri="{BB962C8B-B14F-4D97-AF65-F5344CB8AC3E}">
        <p14:creationId xmlns:p14="http://schemas.microsoft.com/office/powerpoint/2010/main" val="35201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2"/>
          <p:cNvSpPr txBox="1">
            <a:spLocks noChangeArrowheads="1"/>
          </p:cNvSpPr>
          <p:nvPr/>
        </p:nvSpPr>
        <p:spPr bwMode="auto">
          <a:xfrm>
            <a:off x="2150076" y="1428751"/>
            <a:ext cx="7327710" cy="273921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</a:rPr>
              <a:t>Polarização com Divisor de Tensão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pt-BR" altLang="pt-BR" sz="4400" b="1" dirty="0">
                <a:solidFill>
                  <a:schemeClr val="bg1"/>
                </a:solidFill>
              </a:rPr>
            </a:br>
            <a:r>
              <a:rPr lang="pt-BR" altLang="pt-BR" sz="4000" b="1" dirty="0"/>
              <a:t>Amplificador Coletor Comum</a:t>
            </a:r>
          </a:p>
        </p:txBody>
      </p:sp>
    </p:spTree>
    <p:extLst>
      <p:ext uri="{BB962C8B-B14F-4D97-AF65-F5344CB8AC3E}">
        <p14:creationId xmlns:p14="http://schemas.microsoft.com/office/powerpoint/2010/main" val="2713107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25547FAE-9562-4920-A7F5-F7FA9AA7BA14}"/>
              </a:ext>
            </a:extLst>
          </p:cNvPr>
          <p:cNvSpPr txBox="1"/>
          <p:nvPr/>
        </p:nvSpPr>
        <p:spPr>
          <a:xfrm>
            <a:off x="1609131" y="674400"/>
            <a:ext cx="8973738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Observe que o exercício  a seguir descreve o cálculo da polarização por divisor de tensão em um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amplificador coletor comum </a:t>
            </a:r>
          </a:p>
          <a:p>
            <a:pPr algn="ctr"/>
            <a:r>
              <a:rPr lang="pt-BR" sz="3200" b="1" dirty="0">
                <a:highlight>
                  <a:srgbClr val="FFFF00"/>
                </a:highlight>
              </a:rPr>
              <a:t>(os resistores de polarização são conhecidos) 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  (exercício 5 - resolvido na apostila “BJT - Eletrônica Básica - Amplificadores Analógicos BJT- </a:t>
            </a:r>
            <a:r>
              <a:rPr lang="pt-BR" sz="3200" b="1" dirty="0" err="1">
                <a:solidFill>
                  <a:schemeClr val="bg1"/>
                </a:solidFill>
              </a:rPr>
              <a:t>Exercicios</a:t>
            </a:r>
            <a:r>
              <a:rPr lang="pt-BR" sz="3200" b="1" dirty="0">
                <a:solidFill>
                  <a:schemeClr val="bg1"/>
                </a:solidFill>
              </a:rPr>
              <a:t> - v. 2014 Rev. 06” (</a:t>
            </a:r>
            <a:r>
              <a:rPr lang="pt-BR" sz="3200" b="1" dirty="0" err="1">
                <a:solidFill>
                  <a:schemeClr val="bg1"/>
                </a:solidFill>
              </a:rPr>
              <a:t>pgs</a:t>
            </a:r>
            <a:r>
              <a:rPr lang="pt-BR" sz="3200" b="1" dirty="0">
                <a:solidFill>
                  <a:schemeClr val="bg1"/>
                </a:solidFill>
              </a:rPr>
              <a:t>. 14 – 15)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 análise AC deste exercício (pg. 15 – 18)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será analisada posteriormente !</a:t>
            </a:r>
          </a:p>
        </p:txBody>
      </p:sp>
    </p:spTree>
    <p:extLst>
      <p:ext uri="{BB962C8B-B14F-4D97-AF65-F5344CB8AC3E}">
        <p14:creationId xmlns:p14="http://schemas.microsoft.com/office/powerpoint/2010/main" val="112926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747F27-715A-4E46-A9F7-05DAECE75D52}"/>
              </a:ext>
            </a:extLst>
          </p:cNvPr>
          <p:cNvSpPr/>
          <p:nvPr/>
        </p:nvSpPr>
        <p:spPr>
          <a:xfrm>
            <a:off x="712572" y="431168"/>
            <a:ext cx="10816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amplificador da Figura é coletor comum. Determine os parâmetros I</a:t>
            </a:r>
            <a:r>
              <a:rPr lang="pt-BR" baseline="-25000" dirty="0"/>
              <a:t>CQ</a:t>
            </a:r>
            <a:r>
              <a:rPr lang="pt-BR" dirty="0"/>
              <a:t> e  V</a:t>
            </a:r>
            <a:r>
              <a:rPr lang="pt-BR" baseline="-25000" dirty="0"/>
              <a:t>CQ</a:t>
            </a:r>
            <a:r>
              <a:rPr lang="pt-BR" dirty="0"/>
              <a:t> de polarização </a:t>
            </a:r>
            <a:r>
              <a:rPr lang="pt-BR" i="1" dirty="0"/>
              <a:t>@ 25 </a:t>
            </a:r>
            <a:r>
              <a:rPr lang="pt-BR" sz="2000" dirty="0"/>
              <a:t>°</a:t>
            </a:r>
            <a:r>
              <a:rPr lang="pt-BR" i="1" dirty="0"/>
              <a:t>C</a:t>
            </a:r>
            <a:r>
              <a:rPr lang="pt-BR" dirty="0"/>
              <a:t>: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5EACFCB-8122-4837-9D4E-9CF28839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06" y="1079157"/>
            <a:ext cx="7134225" cy="3810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BAF5D0-BA59-4F02-8BC1-23635F6CA7D7}"/>
              </a:ext>
            </a:extLst>
          </p:cNvPr>
          <p:cNvSpPr txBox="1"/>
          <p:nvPr/>
        </p:nvSpPr>
        <p:spPr>
          <a:xfrm>
            <a:off x="5960075" y="3103770"/>
            <a:ext cx="1639330" cy="15124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2A2B0CB-B295-4D44-871D-1B085E126459}"/>
              </a:ext>
            </a:extLst>
          </p:cNvPr>
          <p:cNvCxnSpPr/>
          <p:nvPr/>
        </p:nvCxnSpPr>
        <p:spPr>
          <a:xfrm>
            <a:off x="7722974" y="4705866"/>
            <a:ext cx="457200" cy="383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AFEAEE0-3BAF-4844-BBF7-595E7A97B85A}"/>
              </a:ext>
            </a:extLst>
          </p:cNvPr>
          <p:cNvSpPr txBox="1"/>
          <p:nvPr/>
        </p:nvSpPr>
        <p:spPr>
          <a:xfrm>
            <a:off x="7376984" y="5189263"/>
            <a:ext cx="19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Saída no Emissor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D3FB72A-0539-44A9-B01B-BF5593FDC0CC}"/>
              </a:ext>
            </a:extLst>
          </p:cNvPr>
          <p:cNvSpPr txBox="1"/>
          <p:nvPr/>
        </p:nvSpPr>
        <p:spPr>
          <a:xfrm>
            <a:off x="6400800" y="1623278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Coletor</a:t>
            </a:r>
            <a:r>
              <a:rPr lang="pt-BR" b="1" dirty="0"/>
              <a:t> entre a entrada e a saída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8B7A7B5-9CC2-488B-909D-93C91384561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815912" y="1946444"/>
            <a:ext cx="584888" cy="323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6FE4ABF-A637-42E7-B0C4-D16A38B1E68E}"/>
              </a:ext>
            </a:extLst>
          </p:cNvPr>
          <p:cNvSpPr txBox="1"/>
          <p:nvPr/>
        </p:nvSpPr>
        <p:spPr>
          <a:xfrm>
            <a:off x="9750909" y="2476325"/>
            <a:ext cx="17540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Amplificador </a:t>
            </a:r>
          </a:p>
          <a:p>
            <a:pPr algn="ctr"/>
            <a:r>
              <a:rPr lang="pt-BR" b="1" dirty="0"/>
              <a:t>Coletor Comum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D542405-C73C-46EC-A9EF-088B73B0FDD0}"/>
              </a:ext>
            </a:extLst>
          </p:cNvPr>
          <p:cNvSpPr txBox="1"/>
          <p:nvPr/>
        </p:nvSpPr>
        <p:spPr>
          <a:xfrm>
            <a:off x="2677169" y="2524336"/>
            <a:ext cx="1078406" cy="2160788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E2CB815-3242-47EF-B876-FD7E357C2E93}"/>
              </a:ext>
            </a:extLst>
          </p:cNvPr>
          <p:cNvCxnSpPr>
            <a:cxnSpLocks/>
          </p:cNvCxnSpPr>
          <p:nvPr/>
        </p:nvCxnSpPr>
        <p:spPr>
          <a:xfrm flipH="1" flipV="1">
            <a:off x="2044037" y="2984157"/>
            <a:ext cx="419142" cy="4688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C1E615C-D9CA-4FCC-A7D0-A61106A94E55}"/>
              </a:ext>
            </a:extLst>
          </p:cNvPr>
          <p:cNvSpPr txBox="1"/>
          <p:nvPr/>
        </p:nvSpPr>
        <p:spPr>
          <a:xfrm>
            <a:off x="1543100" y="2614825"/>
            <a:ext cx="100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Entrada</a:t>
            </a:r>
          </a:p>
        </p:txBody>
      </p:sp>
    </p:spTree>
    <p:extLst>
      <p:ext uri="{BB962C8B-B14F-4D97-AF65-F5344CB8AC3E}">
        <p14:creationId xmlns:p14="http://schemas.microsoft.com/office/powerpoint/2010/main" val="59687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597EBB54-CD47-4491-AAD5-76D6A0534B18}"/>
              </a:ext>
            </a:extLst>
          </p:cNvPr>
          <p:cNvSpPr/>
          <p:nvPr/>
        </p:nvSpPr>
        <p:spPr>
          <a:xfrm>
            <a:off x="368347" y="94223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DC42B5B-3FFF-4856-BBA9-E417CCD916D3}"/>
              </a:ext>
            </a:extLst>
          </p:cNvPr>
          <p:cNvSpPr/>
          <p:nvPr/>
        </p:nvSpPr>
        <p:spPr>
          <a:xfrm>
            <a:off x="1000142" y="895679"/>
            <a:ext cx="264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 resistência de base vale: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9F1378-8104-4347-92A7-87BDFAD5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42" y="1394299"/>
            <a:ext cx="4735830" cy="75438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3BC0A569-8576-411F-8AF1-5C7323020E7F}"/>
              </a:ext>
            </a:extLst>
          </p:cNvPr>
          <p:cNvSpPr/>
          <p:nvPr/>
        </p:nvSpPr>
        <p:spPr>
          <a:xfrm>
            <a:off x="368347" y="242154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1F7E692-E71C-41A9-8D4C-02B9A8B12386}"/>
              </a:ext>
            </a:extLst>
          </p:cNvPr>
          <p:cNvSpPr/>
          <p:nvPr/>
        </p:nvSpPr>
        <p:spPr>
          <a:xfrm>
            <a:off x="1000142" y="2374986"/>
            <a:ext cx="150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Cálculo de I</a:t>
            </a:r>
            <a:r>
              <a:rPr lang="pt-BR" baseline="-25000" dirty="0"/>
              <a:t>CQ</a:t>
            </a:r>
            <a:r>
              <a:rPr lang="pt-BR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047D969-4F25-4A6C-9659-71DB4E874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42" y="2913890"/>
            <a:ext cx="6904673" cy="10267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7D58DF-895F-4685-A0A3-1F001176DF05}"/>
              </a:ext>
            </a:extLst>
          </p:cNvPr>
          <p:cNvSpPr/>
          <p:nvPr/>
        </p:nvSpPr>
        <p:spPr>
          <a:xfrm>
            <a:off x="360789" y="415681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7FD0A6A-31F7-4492-868D-06E0ADC57836}"/>
              </a:ext>
            </a:extLst>
          </p:cNvPr>
          <p:cNvSpPr/>
          <p:nvPr/>
        </p:nvSpPr>
        <p:spPr>
          <a:xfrm>
            <a:off x="992584" y="4110257"/>
            <a:ext cx="1575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Cálculo de V</a:t>
            </a:r>
            <a:r>
              <a:rPr lang="pt-BR" baseline="-25000" dirty="0"/>
              <a:t>CQ</a:t>
            </a:r>
            <a:r>
              <a:rPr lang="pt-BR" dirty="0"/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F87C6FE-5D53-4E77-91B3-C618A42A4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84" y="4631754"/>
            <a:ext cx="6076950" cy="6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538779" y="496670"/>
            <a:ext cx="4724754" cy="40132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</a:rPr>
              <a:t>Cálculo da Polarização por Divisão de Tensão ! 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56" y="2115591"/>
            <a:ext cx="264795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3313114" y="4550791"/>
            <a:ext cx="5286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Calibri" panose="020F0502020204030204" pitchFamily="34" charset="0"/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82" y="2115591"/>
            <a:ext cx="26622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Box 4"/>
          <p:cNvSpPr txBox="1">
            <a:spLocks noChangeArrowheads="1"/>
          </p:cNvSpPr>
          <p:nvPr/>
        </p:nvSpPr>
        <p:spPr bwMode="auto">
          <a:xfrm>
            <a:off x="6742114" y="4541266"/>
            <a:ext cx="5286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Calibri" panose="020F0502020204030204" pitchFamily="34" charset="0"/>
            </a:endParaRPr>
          </a:p>
        </p:txBody>
      </p:sp>
      <p:sp>
        <p:nvSpPr>
          <p:cNvPr id="86023" name="TextBox 1"/>
          <p:cNvSpPr txBox="1">
            <a:spLocks noChangeArrowheads="1"/>
          </p:cNvSpPr>
          <p:nvPr/>
        </p:nvSpPr>
        <p:spPr bwMode="auto">
          <a:xfrm>
            <a:off x="5735638" y="2895029"/>
            <a:ext cx="277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latin typeface="Calibri" panose="020F0502020204030204" pitchFamily="34" charset="0"/>
              </a:rPr>
              <a:t>≡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80340" y="5655622"/>
            <a:ext cx="5210917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Circuito de Polarização por Divisão de Tensão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18005E2-E91E-4058-A004-27A6C67DFE25}"/>
              </a:ext>
            </a:extLst>
          </p:cNvPr>
          <p:cNvCxnSpPr>
            <a:cxnSpLocks/>
          </p:cNvCxnSpPr>
          <p:nvPr/>
        </p:nvCxnSpPr>
        <p:spPr>
          <a:xfrm>
            <a:off x="5549106" y="736259"/>
            <a:ext cx="1870597" cy="3611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B1E635-F0D9-4041-99F9-4B76DA01F45C}"/>
              </a:ext>
            </a:extLst>
          </p:cNvPr>
          <p:cNvSpPr txBox="1"/>
          <p:nvPr/>
        </p:nvSpPr>
        <p:spPr>
          <a:xfrm>
            <a:off x="7556870" y="767383"/>
            <a:ext cx="380781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 tutorial de cálculo a seguir descrito está na apostila “BJT Resumo da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Teoria (</a:t>
            </a:r>
            <a:r>
              <a:rPr lang="pt-BR" b="1" dirty="0" err="1">
                <a:solidFill>
                  <a:schemeClr val="bg1"/>
                </a:solidFill>
              </a:rPr>
              <a:t>pgs</a:t>
            </a:r>
            <a:r>
              <a:rPr lang="pt-BR" b="1" dirty="0">
                <a:solidFill>
                  <a:schemeClr val="bg1"/>
                </a:solidFill>
              </a:rPr>
              <a:t>. 1 – 4)</a:t>
            </a:r>
          </a:p>
        </p:txBody>
      </p:sp>
    </p:spTree>
    <p:extLst>
      <p:ext uri="{BB962C8B-B14F-4D97-AF65-F5344CB8AC3E}">
        <p14:creationId xmlns:p14="http://schemas.microsoft.com/office/powerpoint/2010/main" val="817774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2"/>
          <p:cNvSpPr txBox="1">
            <a:spLocks noChangeArrowheads="1"/>
          </p:cNvSpPr>
          <p:nvPr/>
        </p:nvSpPr>
        <p:spPr bwMode="auto">
          <a:xfrm>
            <a:off x="2150076" y="1428751"/>
            <a:ext cx="8130746" cy="273921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</a:rPr>
              <a:t>Polarização com Divisor de Tensão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pt-BR" altLang="pt-BR" sz="4400" b="1" dirty="0">
                <a:solidFill>
                  <a:schemeClr val="bg1"/>
                </a:solidFill>
              </a:rPr>
            </a:br>
            <a:r>
              <a:rPr lang="pt-BR" altLang="pt-BR" sz="4000" b="1" dirty="0"/>
              <a:t>Amplificador Separador de Fase</a:t>
            </a:r>
          </a:p>
        </p:txBody>
      </p:sp>
    </p:spTree>
    <p:extLst>
      <p:ext uri="{BB962C8B-B14F-4D97-AF65-F5344CB8AC3E}">
        <p14:creationId xmlns:p14="http://schemas.microsoft.com/office/powerpoint/2010/main" val="1198661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25547FAE-9562-4920-A7F5-F7FA9AA7BA14}"/>
              </a:ext>
            </a:extLst>
          </p:cNvPr>
          <p:cNvSpPr txBox="1"/>
          <p:nvPr/>
        </p:nvSpPr>
        <p:spPr>
          <a:xfrm>
            <a:off x="1609131" y="674400"/>
            <a:ext cx="8973738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Observe que o exercício  a seguir descreve o cálculo da polarização por divisor de tensão em um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amplificador separador de fase</a:t>
            </a:r>
          </a:p>
          <a:p>
            <a:pPr algn="ctr"/>
            <a:r>
              <a:rPr lang="pt-BR" sz="3200" b="1" dirty="0">
                <a:highlight>
                  <a:srgbClr val="FFFF00"/>
                </a:highlight>
              </a:rPr>
              <a:t>(os resistores de polarização são conhecidos) 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  (exercício 6 - resolvido na apostila “BJT - Eletrônica Básica - Amplificadores Analógicos BJT- </a:t>
            </a:r>
            <a:r>
              <a:rPr lang="pt-BR" sz="3200" b="1" dirty="0" err="1">
                <a:solidFill>
                  <a:schemeClr val="bg1"/>
                </a:solidFill>
              </a:rPr>
              <a:t>Exercicios</a:t>
            </a:r>
            <a:r>
              <a:rPr lang="pt-BR" sz="3200" b="1" dirty="0">
                <a:solidFill>
                  <a:schemeClr val="bg1"/>
                </a:solidFill>
              </a:rPr>
              <a:t> - v. 2014 Rev. 06” (</a:t>
            </a:r>
            <a:r>
              <a:rPr lang="pt-BR" sz="3200" b="1" dirty="0" err="1">
                <a:solidFill>
                  <a:schemeClr val="bg1"/>
                </a:solidFill>
              </a:rPr>
              <a:t>pgs</a:t>
            </a:r>
            <a:r>
              <a:rPr lang="pt-BR" sz="3200" b="1" dirty="0">
                <a:solidFill>
                  <a:schemeClr val="bg1"/>
                </a:solidFill>
              </a:rPr>
              <a:t>. 18 – 20)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 análise AC deste exercício (pg. 20 – 22)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será analisada posteriormente !</a:t>
            </a:r>
          </a:p>
        </p:txBody>
      </p:sp>
    </p:spTree>
    <p:extLst>
      <p:ext uri="{BB962C8B-B14F-4D97-AF65-F5344CB8AC3E}">
        <p14:creationId xmlns:p14="http://schemas.microsoft.com/office/powerpoint/2010/main" val="3236695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747F27-715A-4E46-A9F7-05DAECE75D52}"/>
              </a:ext>
            </a:extLst>
          </p:cNvPr>
          <p:cNvSpPr/>
          <p:nvPr/>
        </p:nvSpPr>
        <p:spPr>
          <a:xfrm>
            <a:off x="712572" y="431168"/>
            <a:ext cx="10816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amplificador da Figura é um separador de fase. Determine os parâmetros I</a:t>
            </a:r>
            <a:r>
              <a:rPr lang="pt-BR" baseline="-25000" dirty="0"/>
              <a:t>CQ</a:t>
            </a:r>
            <a:r>
              <a:rPr lang="pt-BR" dirty="0"/>
              <a:t> e  V</a:t>
            </a:r>
            <a:r>
              <a:rPr lang="pt-BR" baseline="-25000" dirty="0"/>
              <a:t>CQ</a:t>
            </a:r>
            <a:r>
              <a:rPr lang="pt-BR" dirty="0"/>
              <a:t> de polarização </a:t>
            </a:r>
            <a:r>
              <a:rPr lang="pt-BR" i="1" dirty="0"/>
              <a:t>@ 25 </a:t>
            </a:r>
            <a:r>
              <a:rPr lang="pt-BR" sz="2000" dirty="0"/>
              <a:t>°</a:t>
            </a:r>
            <a:r>
              <a:rPr lang="pt-BR" i="1" dirty="0"/>
              <a:t>C</a:t>
            </a:r>
            <a:r>
              <a:rPr lang="pt-BR" dirty="0"/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627869-DF1E-4496-BAAE-AF5851E7DEAD}"/>
              </a:ext>
            </a:extLst>
          </p:cNvPr>
          <p:cNvSpPr/>
          <p:nvPr/>
        </p:nvSpPr>
        <p:spPr>
          <a:xfrm>
            <a:off x="712572" y="857855"/>
            <a:ext cx="108162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Amplificadores separadores de fase </a:t>
            </a:r>
            <a:r>
              <a:rPr lang="pt-BR" dirty="0"/>
              <a:t>(</a:t>
            </a:r>
            <a:r>
              <a:rPr lang="pt-BR" b="1" dirty="0" err="1"/>
              <a:t>Phase-Splitter</a:t>
            </a:r>
            <a:r>
              <a:rPr lang="pt-BR" dirty="0"/>
              <a:t>) são circuitos constituídos de duas saídas que, teoricamente, apresentam ganhos de tensão idênticos e unitários em relação a uma entrada, mas com fases opostas entre si (</a:t>
            </a:r>
            <a:r>
              <a:rPr lang="pt-BR" i="1" dirty="0"/>
              <a:t>180</a:t>
            </a:r>
            <a:r>
              <a:rPr lang="pt-BR" sz="2000" dirty="0"/>
              <a:t>°</a:t>
            </a:r>
            <a:r>
              <a:rPr lang="pt-BR" dirty="0"/>
              <a:t>). A principal utilidade desse circuito é trabalhar como excitador em </a:t>
            </a:r>
            <a:r>
              <a:rPr lang="pt-BR" dirty="0" err="1"/>
              <a:t>contrafase</a:t>
            </a:r>
            <a:r>
              <a:rPr lang="pt-BR" dirty="0"/>
              <a:t> de estágios de saída de potência na configuração </a:t>
            </a:r>
            <a:r>
              <a:rPr lang="pt-BR" i="1" dirty="0" err="1"/>
              <a:t>push-pull</a:t>
            </a:r>
            <a:r>
              <a:rPr lang="pt-BR" dirty="0"/>
              <a:t>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CB3DD0E-DDAC-4E2B-950A-D343A286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00" y="2351903"/>
            <a:ext cx="6953250" cy="3810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9D8A99F-8F54-4BF7-8C81-82B26C62E901}"/>
              </a:ext>
            </a:extLst>
          </p:cNvPr>
          <p:cNvSpPr txBox="1"/>
          <p:nvPr/>
        </p:nvSpPr>
        <p:spPr>
          <a:xfrm>
            <a:off x="7327557" y="4510216"/>
            <a:ext cx="481913" cy="407773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F13C3C3-82BE-4D10-AF17-C6D5B26FEA18}"/>
              </a:ext>
            </a:extLst>
          </p:cNvPr>
          <p:cNvSpPr txBox="1"/>
          <p:nvPr/>
        </p:nvSpPr>
        <p:spPr>
          <a:xfrm>
            <a:off x="6170140" y="5058033"/>
            <a:ext cx="481913" cy="407773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633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597EBB54-CD47-4491-AAD5-76D6A0534B18}"/>
              </a:ext>
            </a:extLst>
          </p:cNvPr>
          <p:cNvSpPr/>
          <p:nvPr/>
        </p:nvSpPr>
        <p:spPr>
          <a:xfrm>
            <a:off x="670703" y="50168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DC42B5B-3FFF-4856-BBA9-E417CCD916D3}"/>
              </a:ext>
            </a:extLst>
          </p:cNvPr>
          <p:cNvSpPr/>
          <p:nvPr/>
        </p:nvSpPr>
        <p:spPr>
          <a:xfrm>
            <a:off x="1302498" y="455128"/>
            <a:ext cx="264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 resistência de base vale: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BC0A569-8576-411F-8AF1-5C7323020E7F}"/>
              </a:ext>
            </a:extLst>
          </p:cNvPr>
          <p:cNvSpPr/>
          <p:nvPr/>
        </p:nvSpPr>
        <p:spPr>
          <a:xfrm>
            <a:off x="670703" y="198098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1F7E692-E71C-41A9-8D4C-02B9A8B12386}"/>
              </a:ext>
            </a:extLst>
          </p:cNvPr>
          <p:cNvSpPr/>
          <p:nvPr/>
        </p:nvSpPr>
        <p:spPr>
          <a:xfrm>
            <a:off x="1302498" y="1934435"/>
            <a:ext cx="150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Cálculo de I</a:t>
            </a:r>
            <a:r>
              <a:rPr lang="pt-BR" baseline="-25000" dirty="0"/>
              <a:t>CQ</a:t>
            </a:r>
            <a:r>
              <a:rPr lang="pt-BR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D58DF-895F-4685-A0A3-1F001176DF05}"/>
              </a:ext>
            </a:extLst>
          </p:cNvPr>
          <p:cNvSpPr/>
          <p:nvPr/>
        </p:nvSpPr>
        <p:spPr>
          <a:xfrm>
            <a:off x="663145" y="371626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7FD0A6A-31F7-4492-868D-06E0ADC57836}"/>
              </a:ext>
            </a:extLst>
          </p:cNvPr>
          <p:cNvSpPr/>
          <p:nvPr/>
        </p:nvSpPr>
        <p:spPr>
          <a:xfrm>
            <a:off x="1294940" y="3669706"/>
            <a:ext cx="1575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Cálculo de V</a:t>
            </a:r>
            <a:r>
              <a:rPr lang="pt-BR" baseline="-25000" dirty="0"/>
              <a:t>CQ</a:t>
            </a:r>
            <a:r>
              <a:rPr lang="pt-BR" dirty="0"/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F3FC709-AA5E-44B0-BA61-8747B2C3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40" y="995625"/>
            <a:ext cx="5249228" cy="69151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B5C0122-C39A-4230-88CC-C16D6C465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40" y="2381250"/>
            <a:ext cx="7543800" cy="10477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3CC0831-DAA7-4103-8B1D-98976C33E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45" y="4181309"/>
            <a:ext cx="7135178" cy="6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2"/>
          <p:cNvSpPr txBox="1">
            <a:spLocks noChangeArrowheads="1"/>
          </p:cNvSpPr>
          <p:nvPr/>
        </p:nvSpPr>
        <p:spPr bwMode="auto">
          <a:xfrm>
            <a:off x="959666" y="687345"/>
            <a:ext cx="10272668" cy="329320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</a:rPr>
              <a:t>Polarização com Divisor de Tensão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 dirty="0">
                <a:solidFill>
                  <a:schemeClr val="bg1"/>
                </a:solidFill>
              </a:rPr>
              <a:t>(exemplo de circuito mal polarizado)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/>
              <a:t>Amplificador em Cascata com Acoplamento DC (ou direto)</a:t>
            </a:r>
          </a:p>
        </p:txBody>
      </p:sp>
    </p:spTree>
    <p:extLst>
      <p:ext uri="{BB962C8B-B14F-4D97-AF65-F5344CB8AC3E}">
        <p14:creationId xmlns:p14="http://schemas.microsoft.com/office/powerpoint/2010/main" val="1765040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25547FAE-9562-4920-A7F5-F7FA9AA7BA14}"/>
              </a:ext>
            </a:extLst>
          </p:cNvPr>
          <p:cNvSpPr txBox="1"/>
          <p:nvPr/>
        </p:nvSpPr>
        <p:spPr>
          <a:xfrm>
            <a:off x="1548801" y="732745"/>
            <a:ext cx="9094398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Observe que o exercício  a seguir descreve o cálculo da polarização por divisor de tensão em um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amplificador em cascata com acoplamento DC</a:t>
            </a:r>
            <a:r>
              <a:rPr lang="pt-BR" sz="3200" b="1" dirty="0">
                <a:highlight>
                  <a:srgbClr val="FFFF00"/>
                </a:highlight>
              </a:rPr>
              <a:t>. </a:t>
            </a:r>
          </a:p>
          <a:p>
            <a:pPr algn="ctr"/>
            <a:r>
              <a:rPr lang="pt-BR" sz="3200" b="1" dirty="0">
                <a:highlight>
                  <a:srgbClr val="FFFF00"/>
                </a:highlight>
              </a:rPr>
              <a:t>(os resistores de polarização são conhecidos)</a:t>
            </a:r>
            <a:r>
              <a:rPr lang="pt-BR" sz="32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  (exercício 7 - resolvido na apostila “BJT - Eletrônica Básica - Amplificadores Analógicos BJT- </a:t>
            </a:r>
            <a:r>
              <a:rPr lang="pt-BR" sz="3200" b="1" dirty="0" err="1">
                <a:solidFill>
                  <a:schemeClr val="bg1"/>
                </a:solidFill>
              </a:rPr>
              <a:t>Exercicios</a:t>
            </a:r>
            <a:r>
              <a:rPr lang="pt-BR" sz="3200" b="1" dirty="0">
                <a:solidFill>
                  <a:schemeClr val="bg1"/>
                </a:solidFill>
              </a:rPr>
              <a:t> - v. 2014 Rev. 06” (</a:t>
            </a:r>
            <a:r>
              <a:rPr lang="pt-BR" sz="3200" b="1" dirty="0" err="1">
                <a:solidFill>
                  <a:schemeClr val="bg1"/>
                </a:solidFill>
              </a:rPr>
              <a:t>pgs</a:t>
            </a:r>
            <a:r>
              <a:rPr lang="pt-BR" sz="3200" b="1" dirty="0">
                <a:solidFill>
                  <a:schemeClr val="bg1"/>
                </a:solidFill>
              </a:rPr>
              <a:t>. 22 – 26)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 análise AC deste exercício (pg. 26 – 28)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será analisada posteriormente !</a:t>
            </a:r>
          </a:p>
        </p:txBody>
      </p:sp>
    </p:spTree>
    <p:extLst>
      <p:ext uri="{BB962C8B-B14F-4D97-AF65-F5344CB8AC3E}">
        <p14:creationId xmlns:p14="http://schemas.microsoft.com/office/powerpoint/2010/main" val="2808497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6264" y="284568"/>
            <a:ext cx="10919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Exercício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1304" y="843668"/>
            <a:ext cx="1164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 amplificador em cascata com acoplamento DC ou direto da figura abaixo, calcular o ponto de polarização  @ 25 ° C,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= 600 Ω e R</a:t>
            </a:r>
            <a:r>
              <a:rPr lang="pt-BR" baseline="-25000" dirty="0"/>
              <a:t>L</a:t>
            </a:r>
            <a:r>
              <a:rPr lang="pt-BR" dirty="0"/>
              <a:t> =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pt-BR" dirty="0"/>
              <a:t>. </a:t>
            </a:r>
          </a:p>
          <a:p>
            <a:r>
              <a:rPr lang="pt-BR" dirty="0"/>
              <a:t> </a:t>
            </a:r>
          </a:p>
          <a:p>
            <a:r>
              <a:rPr lang="pt-BR" b="1" u="sng" dirty="0">
                <a:solidFill>
                  <a:srgbClr val="FF0000"/>
                </a:solidFill>
              </a:rPr>
              <a:t>OBS</a:t>
            </a:r>
            <a:r>
              <a:rPr lang="pt-BR" b="1" dirty="0">
                <a:solidFill>
                  <a:srgbClr val="FF0000"/>
                </a:solidFill>
              </a:rPr>
              <a:t>:   </a:t>
            </a:r>
            <a:r>
              <a:rPr lang="pt-BR" dirty="0"/>
              <a:t>Esse circuito é semelhante ao exercício 3 mas o segundo estágio utiliza um BJT </a:t>
            </a:r>
            <a:r>
              <a:rPr lang="pt-BR" dirty="0" err="1"/>
              <a:t>pnp</a:t>
            </a:r>
            <a:r>
              <a:rPr lang="pt-BR" dirty="0"/>
              <a:t>.</a:t>
            </a:r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92" y="2155011"/>
            <a:ext cx="7289721" cy="3503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849216" y="5791201"/>
            <a:ext cx="662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Fig. Amplificador em cascata com acoplamento DC ou direto</a:t>
            </a:r>
          </a:p>
        </p:txBody>
      </p:sp>
    </p:spTree>
    <p:extLst>
      <p:ext uri="{BB962C8B-B14F-4D97-AF65-F5344CB8AC3E}">
        <p14:creationId xmlns:p14="http://schemas.microsoft.com/office/powerpoint/2010/main" val="599040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CaixaDeTexto 6"/>
          <p:cNvSpPr txBox="1">
            <a:spLocks noChangeArrowheads="1"/>
          </p:cNvSpPr>
          <p:nvPr/>
        </p:nvSpPr>
        <p:spPr bwMode="auto">
          <a:xfrm>
            <a:off x="1092409" y="721380"/>
            <a:ext cx="3370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Cálculo do Ponto de Polarização</a:t>
            </a:r>
          </a:p>
        </p:txBody>
      </p:sp>
      <p:pic>
        <p:nvPicPr>
          <p:cNvPr id="151555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21" y="1189692"/>
            <a:ext cx="17716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CaixaDeTexto 8"/>
          <p:cNvSpPr txBox="1">
            <a:spLocks noChangeArrowheads="1"/>
          </p:cNvSpPr>
          <p:nvPr/>
        </p:nvSpPr>
        <p:spPr bwMode="auto">
          <a:xfrm>
            <a:off x="578059" y="1362731"/>
            <a:ext cx="836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Sendo</a:t>
            </a:r>
          </a:p>
        </p:txBody>
      </p:sp>
      <p:sp>
        <p:nvSpPr>
          <p:cNvPr id="151557" name="CaixaDeTexto 9"/>
          <p:cNvSpPr txBox="1">
            <a:spLocks noChangeArrowheads="1"/>
          </p:cNvSpPr>
          <p:nvPr/>
        </p:nvSpPr>
        <p:spPr bwMode="auto">
          <a:xfrm>
            <a:off x="3176797" y="1319867"/>
            <a:ext cx="608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as correntes quiescentes dos transistores do circuito podem ser</a:t>
            </a:r>
          </a:p>
        </p:txBody>
      </p:sp>
      <p:sp>
        <p:nvSpPr>
          <p:cNvPr id="151558" name="CaixaDeTexto 10"/>
          <p:cNvSpPr txBox="1">
            <a:spLocks noChangeArrowheads="1"/>
          </p:cNvSpPr>
          <p:nvPr/>
        </p:nvSpPr>
        <p:spPr bwMode="auto">
          <a:xfrm>
            <a:off x="578059" y="1946930"/>
            <a:ext cx="4037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dirty="0"/>
              <a:t>calculadas pelas seguintes equações:</a:t>
            </a:r>
          </a:p>
        </p:txBody>
      </p:sp>
      <p:pic>
        <p:nvPicPr>
          <p:cNvPr id="151559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6" y="2991505"/>
            <a:ext cx="3633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0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4507568"/>
            <a:ext cx="34607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 flipH="1">
            <a:off x="4475923" y="2416831"/>
            <a:ext cx="23813" cy="4022725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562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72" y="2750205"/>
            <a:ext cx="37544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3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61" y="3769380"/>
            <a:ext cx="40973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4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22" y="4904443"/>
            <a:ext cx="44640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5" name="object 11"/>
          <p:cNvSpPr>
            <a:spLocks/>
          </p:cNvSpPr>
          <p:nvPr/>
        </p:nvSpPr>
        <p:spPr bwMode="auto">
          <a:xfrm>
            <a:off x="606635" y="767418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61147" y="3661431"/>
            <a:ext cx="234950" cy="2492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2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59560" y="4847292"/>
            <a:ext cx="234950" cy="249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2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741036" y="3059767"/>
            <a:ext cx="236537" cy="249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2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741036" y="4110692"/>
            <a:ext cx="236537" cy="249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2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741036" y="5250518"/>
            <a:ext cx="236537" cy="2508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accent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9560" y="145143"/>
            <a:ext cx="15595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Recordação</a:t>
            </a:r>
          </a:p>
        </p:txBody>
      </p:sp>
    </p:spTree>
    <p:extLst>
      <p:ext uri="{BB962C8B-B14F-4D97-AF65-F5344CB8AC3E}">
        <p14:creationId xmlns:p14="http://schemas.microsoft.com/office/powerpoint/2010/main" val="2834038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CaixaDeTexto 6"/>
          <p:cNvSpPr txBox="1">
            <a:spLocks noChangeArrowheads="1"/>
          </p:cNvSpPr>
          <p:nvPr/>
        </p:nvSpPr>
        <p:spPr bwMode="auto">
          <a:xfrm>
            <a:off x="1166549" y="526691"/>
            <a:ext cx="105562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dirty="0"/>
              <a:t>Em um problema de análise de circuitos eletrônicos no qual as grandezas elétricas estáticas são desconhecidas, a primeira providência a ser tomada é a consulta à folha de dados (</a:t>
            </a:r>
            <a:r>
              <a:rPr lang="pt-BR" altLang="pt-BR" dirty="0" err="1"/>
              <a:t>datasheet</a:t>
            </a:r>
            <a:r>
              <a:rPr lang="pt-BR" altLang="pt-BR" dirty="0"/>
              <a:t>) dos transistores.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b="1" dirty="0">
                <a:solidFill>
                  <a:srgbClr val="FF0000"/>
                </a:solidFill>
              </a:rPr>
              <a:t>BC548B</a:t>
            </a:r>
            <a:r>
              <a:rPr lang="pt-BR" altLang="pt-BR" dirty="0"/>
              <a:t>: </a:t>
            </a:r>
          </a:p>
          <a:p>
            <a:pPr algn="just"/>
            <a:r>
              <a:rPr lang="pt-BR" altLang="pt-BR" dirty="0"/>
              <a:t>β</a:t>
            </a:r>
            <a:r>
              <a:rPr lang="pt-BR" altLang="pt-BR" baseline="-25000" dirty="0" err="1"/>
              <a:t>tip</a:t>
            </a:r>
            <a:r>
              <a:rPr lang="pt-BR" altLang="pt-BR" dirty="0"/>
              <a:t> = 290</a:t>
            </a:r>
          </a:p>
          <a:p>
            <a:pPr algn="just"/>
            <a:r>
              <a:rPr lang="pt-BR" altLang="pt-BR" dirty="0"/>
              <a:t>V</a:t>
            </a:r>
            <a:r>
              <a:rPr lang="pt-BR" altLang="pt-BR" baseline="-25000" dirty="0"/>
              <a:t>BE(</a:t>
            </a:r>
            <a:r>
              <a:rPr lang="pt-BR" altLang="pt-BR" baseline="-25000" dirty="0" err="1"/>
              <a:t>tip</a:t>
            </a:r>
            <a:r>
              <a:rPr lang="pt-BR" altLang="pt-BR" baseline="-25000" dirty="0"/>
              <a:t>)</a:t>
            </a:r>
            <a:r>
              <a:rPr lang="pt-BR" altLang="pt-BR" dirty="0"/>
              <a:t> = 0,66 V</a:t>
            </a:r>
          </a:p>
          <a:p>
            <a:pPr algn="just"/>
            <a:r>
              <a:rPr lang="pt-BR" altLang="pt-BR" dirty="0"/>
              <a:t>200 ≤ β ≤ 450 </a:t>
            </a:r>
          </a:p>
          <a:p>
            <a:pPr algn="just"/>
            <a:r>
              <a:rPr lang="pt-BR" altLang="pt-BR" dirty="0"/>
              <a:t>0,58 V ≤ V</a:t>
            </a:r>
            <a:r>
              <a:rPr lang="pt-BR" altLang="pt-BR" baseline="-25000" dirty="0"/>
              <a:t>BE</a:t>
            </a:r>
            <a:r>
              <a:rPr lang="pt-BR" altLang="pt-BR" dirty="0"/>
              <a:t> ≤ 0,70 V </a:t>
            </a:r>
          </a:p>
          <a:p>
            <a:pPr algn="just"/>
            <a:r>
              <a:rPr lang="pt-BR" altLang="pt-BR" dirty="0"/>
              <a:t>V</a:t>
            </a:r>
            <a:r>
              <a:rPr lang="pt-BR" altLang="pt-BR" baseline="-25000" dirty="0"/>
              <a:t>AF</a:t>
            </a:r>
            <a:r>
              <a:rPr lang="pt-BR" altLang="pt-BR" dirty="0"/>
              <a:t> = 66,4 V @ 25 ° C 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b="1" dirty="0">
                <a:solidFill>
                  <a:srgbClr val="FF0000"/>
                </a:solidFill>
              </a:rPr>
              <a:t>BC558B</a:t>
            </a:r>
            <a:r>
              <a:rPr lang="pt-BR" altLang="pt-BR" dirty="0"/>
              <a:t>: </a:t>
            </a:r>
          </a:p>
          <a:p>
            <a:pPr algn="just"/>
            <a:r>
              <a:rPr lang="pt-BR" altLang="pt-BR" dirty="0"/>
              <a:t>β </a:t>
            </a:r>
            <a:r>
              <a:rPr lang="pt-BR" altLang="pt-BR" dirty="0" err="1"/>
              <a:t>tip</a:t>
            </a:r>
            <a:r>
              <a:rPr lang="pt-BR" altLang="pt-BR" dirty="0"/>
              <a:t> = 290</a:t>
            </a:r>
          </a:p>
          <a:p>
            <a:pPr algn="just"/>
            <a:r>
              <a:rPr lang="pt-BR" altLang="pt-BR" dirty="0"/>
              <a:t>VBE(</a:t>
            </a:r>
            <a:r>
              <a:rPr lang="pt-BR" altLang="pt-BR" dirty="0" err="1"/>
              <a:t>tip</a:t>
            </a:r>
            <a:r>
              <a:rPr lang="pt-BR" altLang="pt-BR" dirty="0"/>
              <a:t>) = 0,65 V </a:t>
            </a:r>
          </a:p>
          <a:p>
            <a:pPr algn="just"/>
            <a:r>
              <a:rPr lang="pt-BR" altLang="pt-BR" dirty="0"/>
              <a:t>220 ≤ β ≤ 475 </a:t>
            </a:r>
          </a:p>
          <a:p>
            <a:pPr algn="just"/>
            <a:r>
              <a:rPr lang="pt-BR" altLang="pt-BR" dirty="0"/>
              <a:t>0,60 V ≤ VBE ≤ 0,75 V </a:t>
            </a:r>
          </a:p>
          <a:p>
            <a:pPr algn="just"/>
            <a:r>
              <a:rPr lang="pt-BR" altLang="pt-BR" dirty="0"/>
              <a:t>V</a:t>
            </a:r>
            <a:r>
              <a:rPr lang="pt-BR" altLang="pt-BR" baseline="-25000" dirty="0"/>
              <a:t>AF</a:t>
            </a:r>
            <a:r>
              <a:rPr lang="pt-BR" altLang="pt-BR" dirty="0"/>
              <a:t> = 30,9 V @ 25 ° C </a:t>
            </a:r>
          </a:p>
        </p:txBody>
      </p:sp>
      <p:sp>
        <p:nvSpPr>
          <p:cNvPr id="151565" name="object 11"/>
          <p:cNvSpPr>
            <a:spLocks/>
          </p:cNvSpPr>
          <p:nvPr/>
        </p:nvSpPr>
        <p:spPr bwMode="auto">
          <a:xfrm>
            <a:off x="606635" y="535194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203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CaixaDeTexto 6"/>
          <p:cNvSpPr txBox="1">
            <a:spLocks noChangeArrowheads="1"/>
          </p:cNvSpPr>
          <p:nvPr/>
        </p:nvSpPr>
        <p:spPr bwMode="auto">
          <a:xfrm>
            <a:off x="655087" y="330132"/>
            <a:ext cx="6183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dirty="0"/>
              <a:t>Para o primeiro estágio do circuito da Figura  pode-se calcular:</a:t>
            </a:r>
          </a:p>
        </p:txBody>
      </p:sp>
      <p:sp>
        <p:nvSpPr>
          <p:cNvPr id="151565" name="object 11"/>
          <p:cNvSpPr>
            <a:spLocks/>
          </p:cNvSpPr>
          <p:nvPr/>
        </p:nvSpPr>
        <p:spPr bwMode="auto">
          <a:xfrm>
            <a:off x="169313" y="376170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00" y="814241"/>
            <a:ext cx="2472166" cy="6972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50" y="1509151"/>
            <a:ext cx="2803057" cy="7391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2703" y="2206429"/>
            <a:ext cx="1113920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OBS: Como </a:t>
            </a:r>
            <a:r>
              <a:rPr lang="pt-BR" b="1" dirty="0">
                <a:highlight>
                  <a:srgbClr val="FFFF00"/>
                </a:highlight>
              </a:rPr>
              <a:t>S &gt; 30</a:t>
            </a:r>
            <a:r>
              <a:rPr lang="pt-BR" b="1" dirty="0">
                <a:solidFill>
                  <a:schemeClr val="bg1"/>
                </a:solidFill>
              </a:rPr>
              <a:t>, o ponto quiescente do primeiro estágio não é estável em relação às variações dos parâmetros internos do transistor Q1, ou seja, o circuito </a:t>
            </a:r>
            <a:r>
              <a:rPr lang="pt-BR" b="1" dirty="0">
                <a:highlight>
                  <a:srgbClr val="FFFF00"/>
                </a:highlight>
              </a:rPr>
              <a:t>não está bem polarizado</a:t>
            </a:r>
            <a:r>
              <a:rPr lang="pt-BR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2458" y="2991980"/>
            <a:ext cx="1113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Os pontos extremos de espalhamento do ponto quiescente devem, então, ser calculados, ocorrendo as seguintes situações: </a:t>
            </a:r>
            <a:endParaRPr lang="pt-BR" dirty="0"/>
          </a:p>
        </p:txBody>
      </p:sp>
      <p:sp>
        <p:nvSpPr>
          <p:cNvPr id="8" name="object 11"/>
          <p:cNvSpPr>
            <a:spLocks/>
          </p:cNvSpPr>
          <p:nvPr/>
        </p:nvSpPr>
        <p:spPr bwMode="auto">
          <a:xfrm>
            <a:off x="175180" y="3028833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82338" y="3700971"/>
            <a:ext cx="1113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 Cálculo das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correntes de coletor máximas </a:t>
            </a:r>
            <a:r>
              <a:rPr lang="pt-BR" dirty="0">
                <a:latin typeface="Calibri" panose="020F0502020204030204" pitchFamily="34" charset="0"/>
              </a:rPr>
              <a:t>(I</a:t>
            </a:r>
            <a:r>
              <a:rPr lang="pt-BR" baseline="-25000" dirty="0">
                <a:latin typeface="Calibri" panose="020F0502020204030204" pitchFamily="34" charset="0"/>
              </a:rPr>
              <a:t>CQ1max</a:t>
            </a:r>
            <a:r>
              <a:rPr lang="pt-BR" dirty="0">
                <a:latin typeface="Calibri" panose="020F0502020204030204" pitchFamily="34" charset="0"/>
              </a:rPr>
              <a:t> e I</a:t>
            </a:r>
            <a:r>
              <a:rPr lang="pt-BR" baseline="-25000" dirty="0">
                <a:latin typeface="Calibri" panose="020F0502020204030204" pitchFamily="34" charset="0"/>
              </a:rPr>
              <a:t>CQ2mx</a:t>
            </a:r>
            <a:r>
              <a:rPr lang="pt-BR" dirty="0">
                <a:latin typeface="Calibri" panose="020F0502020204030204" pitchFamily="34" charset="0"/>
              </a:rPr>
              <a:t>)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que ocorrem quando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l-GR" baseline="-25000" dirty="0">
                <a:latin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</a:rPr>
              <a:t>=β</a:t>
            </a:r>
            <a:r>
              <a:rPr lang="el-GR" baseline="-25000" dirty="0">
                <a:latin typeface="Calibri" panose="020F0502020204030204" pitchFamily="34" charset="0"/>
              </a:rPr>
              <a:t>1(</a:t>
            </a:r>
            <a:r>
              <a:rPr lang="pt-BR" baseline="-25000" dirty="0" err="1">
                <a:latin typeface="Calibri" panose="020F0502020204030204" pitchFamily="34" charset="0"/>
              </a:rPr>
              <a:t>max</a:t>
            </a:r>
            <a:r>
              <a:rPr lang="pt-BR" baseline="-25000" dirty="0">
                <a:latin typeface="Calibri" panose="020F0502020204030204" pitchFamily="34" charset="0"/>
              </a:rPr>
              <a:t>) </a:t>
            </a:r>
            <a:r>
              <a:rPr lang="pt-BR" dirty="0">
                <a:latin typeface="Calibri" panose="020F0502020204030204" pitchFamily="34" charset="0"/>
              </a:rPr>
              <a:t>, V</a:t>
            </a:r>
            <a:r>
              <a:rPr lang="pt-BR" baseline="-25000" dirty="0">
                <a:latin typeface="Calibri" panose="020F0502020204030204" pitchFamily="34" charset="0"/>
              </a:rPr>
              <a:t>BE1</a:t>
            </a:r>
            <a:r>
              <a:rPr lang="pt-BR" dirty="0">
                <a:latin typeface="Calibri" panose="020F0502020204030204" pitchFamily="34" charset="0"/>
              </a:rPr>
              <a:t>=V</a:t>
            </a:r>
            <a:r>
              <a:rPr lang="pt-BR" baseline="-25000" dirty="0">
                <a:latin typeface="Calibri" panose="020F0502020204030204" pitchFamily="34" charset="0"/>
              </a:rPr>
              <a:t>BE1(min)</a:t>
            </a:r>
            <a:r>
              <a:rPr lang="pt-BR" dirty="0">
                <a:latin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l-GR" baseline="-25000" dirty="0">
                <a:latin typeface="Calibri" panose="020F0502020204030204" pitchFamily="34" charset="0"/>
              </a:rPr>
              <a:t>2</a:t>
            </a:r>
            <a:r>
              <a:rPr lang="el-GR" dirty="0">
                <a:latin typeface="Calibri" panose="020F0502020204030204" pitchFamily="34" charset="0"/>
              </a:rPr>
              <a:t> = β</a:t>
            </a:r>
            <a:r>
              <a:rPr lang="el-GR" baseline="-25000" dirty="0">
                <a:latin typeface="Calibri" panose="020F0502020204030204" pitchFamily="34" charset="0"/>
              </a:rPr>
              <a:t>2(</a:t>
            </a:r>
            <a:r>
              <a:rPr lang="pt-BR" baseline="-25000" dirty="0" err="1">
                <a:latin typeface="Calibri" panose="020F0502020204030204" pitchFamily="34" charset="0"/>
              </a:rPr>
              <a:t>max</a:t>
            </a:r>
            <a:r>
              <a:rPr lang="pt-BR" baseline="-25000" dirty="0">
                <a:latin typeface="Calibri" panose="020F0502020204030204" pitchFamily="34" charset="0"/>
              </a:rPr>
              <a:t>) </a:t>
            </a:r>
            <a:r>
              <a:rPr lang="pt-BR" dirty="0">
                <a:latin typeface="Calibri" panose="020F0502020204030204" pitchFamily="34" charset="0"/>
              </a:rPr>
              <a:t>e |V</a:t>
            </a:r>
            <a:r>
              <a:rPr lang="pt-BR" baseline="-25000" dirty="0">
                <a:latin typeface="Calibri" panose="020F0502020204030204" pitchFamily="34" charset="0"/>
              </a:rPr>
              <a:t>BE2</a:t>
            </a:r>
            <a:r>
              <a:rPr lang="pt-BR" dirty="0">
                <a:latin typeface="Calibri" panose="020F0502020204030204" pitchFamily="34" charset="0"/>
              </a:rPr>
              <a:t>| = |V</a:t>
            </a:r>
            <a:r>
              <a:rPr lang="pt-BR" baseline="-25000" dirty="0">
                <a:latin typeface="Calibri" panose="020F0502020204030204" pitchFamily="34" charset="0"/>
              </a:rPr>
              <a:t>BE2(min</a:t>
            </a:r>
            <a:r>
              <a:rPr lang="pt-BR" dirty="0">
                <a:latin typeface="Calibri" panose="020F0502020204030204" pitchFamily="34" charset="0"/>
              </a:rPr>
              <a:t>)|).</a:t>
            </a:r>
            <a:endParaRPr lang="pt-BR" dirty="0"/>
          </a:p>
        </p:txBody>
      </p:sp>
      <p:sp>
        <p:nvSpPr>
          <p:cNvPr id="10" name="object 11"/>
          <p:cNvSpPr>
            <a:spLocks/>
          </p:cNvSpPr>
          <p:nvPr/>
        </p:nvSpPr>
        <p:spPr bwMode="auto">
          <a:xfrm>
            <a:off x="181808" y="3751075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602" y="4452642"/>
            <a:ext cx="4848225" cy="9715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424" y="5557956"/>
            <a:ext cx="4914900" cy="762000"/>
          </a:xfrm>
          <a:prstGeom prst="rect">
            <a:avLst/>
          </a:prstGeom>
        </p:spPr>
      </p:pic>
      <p:pic>
        <p:nvPicPr>
          <p:cNvPr id="13" name="Imagem 11">
            <a:extLst>
              <a:ext uri="{FF2B5EF4-FFF2-40B4-BE49-F238E27FC236}">
                <a16:creationId xmlns:a16="http://schemas.microsoft.com/office/drawing/2014/main" id="{F2F0DB9E-7F29-4028-91F5-73571C09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52" y="4359725"/>
            <a:ext cx="3303443" cy="11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1D89AE9-A60B-4EC6-BCEC-1399CA2F89E1}"/>
              </a:ext>
            </a:extLst>
          </p:cNvPr>
          <p:cNvCxnSpPr>
            <a:cxnSpLocks/>
          </p:cNvCxnSpPr>
          <p:nvPr/>
        </p:nvCxnSpPr>
        <p:spPr>
          <a:xfrm>
            <a:off x="4781509" y="5097380"/>
            <a:ext cx="5936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C8BF60B2-4CF3-4DA3-A63A-1C44616FE763}"/>
              </a:ext>
            </a:extLst>
          </p:cNvPr>
          <p:cNvCxnSpPr>
            <a:cxnSpLocks/>
          </p:cNvCxnSpPr>
          <p:nvPr/>
        </p:nvCxnSpPr>
        <p:spPr>
          <a:xfrm>
            <a:off x="4499774" y="5938956"/>
            <a:ext cx="5936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98680EB-898C-4364-ADD2-090DB3309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149" y="5537361"/>
            <a:ext cx="2828925" cy="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5" y="228601"/>
            <a:ext cx="3438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5" y="733426"/>
            <a:ext cx="357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90" y="1143001"/>
            <a:ext cx="248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1631951"/>
            <a:ext cx="417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90" y="2049463"/>
            <a:ext cx="381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2559051"/>
            <a:ext cx="1333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5" y="2906713"/>
            <a:ext cx="1171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34" y="3148015"/>
            <a:ext cx="45069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/>
          <p:cNvSpPr/>
          <p:nvPr/>
        </p:nvSpPr>
        <p:spPr>
          <a:xfrm>
            <a:off x="914401" y="30480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10"/>
          <p:cNvSpPr/>
          <p:nvPr/>
        </p:nvSpPr>
        <p:spPr>
          <a:xfrm>
            <a:off x="914401" y="790576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10"/>
          <p:cNvSpPr/>
          <p:nvPr/>
        </p:nvSpPr>
        <p:spPr>
          <a:xfrm>
            <a:off x="914401" y="1247776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10"/>
          <p:cNvSpPr/>
          <p:nvPr/>
        </p:nvSpPr>
        <p:spPr>
          <a:xfrm>
            <a:off x="914401" y="2619376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10"/>
          <p:cNvSpPr/>
          <p:nvPr/>
        </p:nvSpPr>
        <p:spPr>
          <a:xfrm>
            <a:off x="914401" y="387374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7" y="4453449"/>
            <a:ext cx="13144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8" y="4815400"/>
            <a:ext cx="1800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5" y="5381866"/>
            <a:ext cx="1428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90" y="5843830"/>
            <a:ext cx="3409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"/>
          <p:cNvSpPr/>
          <p:nvPr/>
        </p:nvSpPr>
        <p:spPr>
          <a:xfrm>
            <a:off x="904877" y="4482025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 10"/>
          <p:cNvSpPr/>
          <p:nvPr/>
        </p:nvSpPr>
        <p:spPr>
          <a:xfrm>
            <a:off x="904877" y="5540617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71627" y="3844654"/>
            <a:ext cx="480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Escolher S (usar os critérios de estabilidade)</a:t>
            </a:r>
          </a:p>
        </p:txBody>
      </p:sp>
    </p:spTree>
    <p:extLst>
      <p:ext uri="{BB962C8B-B14F-4D97-AF65-F5344CB8AC3E}">
        <p14:creationId xmlns:p14="http://schemas.microsoft.com/office/powerpoint/2010/main" val="352134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3" y="500170"/>
            <a:ext cx="7562850" cy="8286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8" y="1328845"/>
            <a:ext cx="7858125" cy="762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33" y="1991793"/>
            <a:ext cx="7058025" cy="8191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19653" y="3105834"/>
            <a:ext cx="1113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libri" panose="020F0502020204030204" pitchFamily="34" charset="0"/>
              </a:rPr>
              <a:t> Cálculo das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correntes de coletor I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CQ1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e I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CQ2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mínimas </a:t>
            </a:r>
            <a:r>
              <a:rPr lang="pt-BR" dirty="0">
                <a:latin typeface="Calibri" panose="020F0502020204030204" pitchFamily="34" charset="0"/>
              </a:rPr>
              <a:t>que ocorrem quando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l-GR" baseline="-25000" dirty="0">
                <a:latin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</a:rPr>
              <a:t>=β</a:t>
            </a:r>
            <a:r>
              <a:rPr lang="el-GR" baseline="-25000" dirty="0">
                <a:latin typeface="Calibri" panose="020F0502020204030204" pitchFamily="34" charset="0"/>
              </a:rPr>
              <a:t>1(</a:t>
            </a:r>
            <a:r>
              <a:rPr lang="pt-BR" baseline="-25000" dirty="0">
                <a:latin typeface="Calibri" panose="020F0502020204030204" pitchFamily="34" charset="0"/>
              </a:rPr>
              <a:t>min) </a:t>
            </a:r>
            <a:r>
              <a:rPr lang="pt-BR" dirty="0">
                <a:latin typeface="Calibri" panose="020F0502020204030204" pitchFamily="34" charset="0"/>
              </a:rPr>
              <a:t>, V</a:t>
            </a:r>
            <a:r>
              <a:rPr lang="pt-BR" baseline="-25000" dirty="0">
                <a:latin typeface="Calibri" panose="020F0502020204030204" pitchFamily="34" charset="0"/>
              </a:rPr>
              <a:t>BE1</a:t>
            </a:r>
            <a:r>
              <a:rPr lang="pt-BR" dirty="0">
                <a:latin typeface="Calibri" panose="020F0502020204030204" pitchFamily="34" charset="0"/>
              </a:rPr>
              <a:t>=V</a:t>
            </a:r>
            <a:r>
              <a:rPr lang="pt-BR" baseline="-25000" dirty="0">
                <a:latin typeface="Calibri" panose="020F0502020204030204" pitchFamily="34" charset="0"/>
              </a:rPr>
              <a:t>BE1(</a:t>
            </a:r>
            <a:r>
              <a:rPr lang="pt-BR" baseline="-25000" dirty="0" err="1">
                <a:latin typeface="Calibri" panose="020F0502020204030204" pitchFamily="34" charset="0"/>
              </a:rPr>
              <a:t>max</a:t>
            </a:r>
            <a:r>
              <a:rPr lang="pt-BR" baseline="-25000" dirty="0">
                <a:latin typeface="Calibri" panose="020F0502020204030204" pitchFamily="34" charset="0"/>
              </a:rPr>
              <a:t>)</a:t>
            </a:r>
            <a:r>
              <a:rPr lang="pt-BR" dirty="0">
                <a:latin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l-GR" baseline="-25000" dirty="0">
                <a:latin typeface="Calibri" panose="020F0502020204030204" pitchFamily="34" charset="0"/>
              </a:rPr>
              <a:t>2</a:t>
            </a:r>
            <a:r>
              <a:rPr lang="el-GR" dirty="0">
                <a:latin typeface="Calibri" panose="020F0502020204030204" pitchFamily="34" charset="0"/>
              </a:rPr>
              <a:t> = β</a:t>
            </a:r>
            <a:r>
              <a:rPr lang="el-GR" baseline="-25000" dirty="0">
                <a:latin typeface="Calibri" panose="020F0502020204030204" pitchFamily="34" charset="0"/>
              </a:rPr>
              <a:t>2(</a:t>
            </a:r>
            <a:r>
              <a:rPr lang="pt-BR" baseline="-25000" dirty="0">
                <a:latin typeface="Calibri" panose="020F0502020204030204" pitchFamily="34" charset="0"/>
              </a:rPr>
              <a:t>min) </a:t>
            </a:r>
            <a:r>
              <a:rPr lang="pt-BR" dirty="0">
                <a:latin typeface="Calibri" panose="020F0502020204030204" pitchFamily="34" charset="0"/>
              </a:rPr>
              <a:t>e |V</a:t>
            </a:r>
            <a:r>
              <a:rPr lang="pt-BR" baseline="-25000" dirty="0">
                <a:latin typeface="Calibri" panose="020F0502020204030204" pitchFamily="34" charset="0"/>
              </a:rPr>
              <a:t>BE2</a:t>
            </a:r>
            <a:r>
              <a:rPr lang="pt-BR" dirty="0">
                <a:latin typeface="Calibri" panose="020F0502020204030204" pitchFamily="34" charset="0"/>
              </a:rPr>
              <a:t>| = |V</a:t>
            </a:r>
            <a:r>
              <a:rPr lang="pt-BR" baseline="-25000" dirty="0">
                <a:latin typeface="Calibri" panose="020F0502020204030204" pitchFamily="34" charset="0"/>
              </a:rPr>
              <a:t>BE2(</a:t>
            </a:r>
            <a:r>
              <a:rPr lang="pt-BR" baseline="-25000" dirty="0" err="1">
                <a:latin typeface="Calibri" panose="020F0502020204030204" pitchFamily="34" charset="0"/>
              </a:rPr>
              <a:t>max</a:t>
            </a:r>
            <a:r>
              <a:rPr lang="pt-BR" dirty="0">
                <a:latin typeface="Calibri" panose="020F0502020204030204" pitchFamily="34" charset="0"/>
              </a:rPr>
              <a:t>)|).</a:t>
            </a:r>
            <a:endParaRPr lang="pt-BR" dirty="0"/>
          </a:p>
        </p:txBody>
      </p:sp>
      <p:sp>
        <p:nvSpPr>
          <p:cNvPr id="17" name="object 11"/>
          <p:cNvSpPr>
            <a:spLocks/>
          </p:cNvSpPr>
          <p:nvPr/>
        </p:nvSpPr>
        <p:spPr bwMode="auto">
          <a:xfrm>
            <a:off x="219123" y="3155938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733" y="4001255"/>
            <a:ext cx="4791075" cy="10477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250" y="5127526"/>
            <a:ext cx="4562475" cy="638175"/>
          </a:xfrm>
          <a:prstGeom prst="rect">
            <a:avLst/>
          </a:prstGeom>
        </p:spPr>
      </p:pic>
      <p:pic>
        <p:nvPicPr>
          <p:cNvPr id="18" name="Imagem 11">
            <a:extLst>
              <a:ext uri="{FF2B5EF4-FFF2-40B4-BE49-F238E27FC236}">
                <a16:creationId xmlns:a16="http://schemas.microsoft.com/office/drawing/2014/main" id="{5D76337B-0084-489C-8790-A5E2BC604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2" y="3876061"/>
            <a:ext cx="3633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2">
            <a:extLst>
              <a:ext uri="{FF2B5EF4-FFF2-40B4-BE49-F238E27FC236}">
                <a16:creationId xmlns:a16="http://schemas.microsoft.com/office/drawing/2014/main" id="{2E2BE200-6ABC-4FE6-80B3-C59E699A3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80" y="5017628"/>
            <a:ext cx="34607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11BACE8-E3FE-4870-97F4-094048EBA786}"/>
              </a:ext>
            </a:extLst>
          </p:cNvPr>
          <p:cNvCxnSpPr>
            <a:cxnSpLocks/>
          </p:cNvCxnSpPr>
          <p:nvPr/>
        </p:nvCxnSpPr>
        <p:spPr>
          <a:xfrm>
            <a:off x="4398449" y="4676376"/>
            <a:ext cx="5936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FB8BE2CA-77B2-40ED-BD0A-3DC45D7DFF11}"/>
              </a:ext>
            </a:extLst>
          </p:cNvPr>
          <p:cNvCxnSpPr>
            <a:cxnSpLocks/>
          </p:cNvCxnSpPr>
          <p:nvPr/>
        </p:nvCxnSpPr>
        <p:spPr>
          <a:xfrm>
            <a:off x="4398449" y="5446614"/>
            <a:ext cx="5936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247C59-4E12-4E8F-A585-351B06F43E5B}"/>
              </a:ext>
            </a:extLst>
          </p:cNvPr>
          <p:cNvSpPr txBox="1"/>
          <p:nvPr/>
        </p:nvSpPr>
        <p:spPr>
          <a:xfrm>
            <a:off x="496133" y="189276"/>
            <a:ext cx="1113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 Cálculo da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tensão de coletor mínima </a:t>
            </a:r>
            <a:r>
              <a:rPr lang="pt-BR" dirty="0">
                <a:latin typeface="Calibri" panose="020F0502020204030204" pitchFamily="34" charset="0"/>
              </a:rPr>
              <a:t>(V</a:t>
            </a:r>
            <a:r>
              <a:rPr lang="pt-BR" baseline="-25000" dirty="0">
                <a:latin typeface="Calibri" panose="020F0502020204030204" pitchFamily="34" charset="0"/>
              </a:rPr>
              <a:t>C(min) </a:t>
            </a:r>
            <a:r>
              <a:rPr lang="pt-BR" dirty="0">
                <a:latin typeface="Calibri" panose="020F0502020204030204" pitchFamily="34" charset="0"/>
              </a:rPr>
              <a:t>) e das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tensões coletor – emissor mínimas </a:t>
            </a:r>
            <a:r>
              <a:rPr lang="pt-BR" dirty="0">
                <a:latin typeface="Calibri" panose="020F0502020204030204" pitchFamily="34" charset="0"/>
              </a:rPr>
              <a:t>(V</a:t>
            </a:r>
            <a:r>
              <a:rPr lang="pt-BR" baseline="-25000" dirty="0">
                <a:latin typeface="Calibri" panose="020F0502020204030204" pitchFamily="34" charset="0"/>
              </a:rPr>
              <a:t>CEQ1(min)</a:t>
            </a:r>
            <a:r>
              <a:rPr lang="pt-BR" dirty="0">
                <a:latin typeface="Calibri" panose="020F0502020204030204" pitchFamily="34" charset="0"/>
              </a:rPr>
              <a:t> e V</a:t>
            </a:r>
            <a:r>
              <a:rPr lang="pt-BR" baseline="-25000" dirty="0">
                <a:latin typeface="Calibri" panose="020F0502020204030204" pitchFamily="34" charset="0"/>
              </a:rPr>
              <a:t>CEQ2(min)</a:t>
            </a:r>
            <a:r>
              <a:rPr lang="pt-BR" dirty="0">
                <a:latin typeface="Calibri" panose="020F0502020204030204" pitchFamily="34" charset="0"/>
              </a:rPr>
              <a:t>).</a:t>
            </a:r>
            <a:endParaRPr lang="pt-BR" dirty="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A14BD3BF-D7A6-4836-BAFC-173AFC4DBBCE}"/>
              </a:ext>
            </a:extLst>
          </p:cNvPr>
          <p:cNvSpPr>
            <a:spLocks/>
          </p:cNvSpPr>
          <p:nvPr/>
        </p:nvSpPr>
        <p:spPr bwMode="auto">
          <a:xfrm>
            <a:off x="181808" y="233080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6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94" y="827114"/>
            <a:ext cx="7200900" cy="8191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89" y="1800754"/>
            <a:ext cx="7543800" cy="800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94" y="2713396"/>
            <a:ext cx="6886575" cy="762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750659" y="3576993"/>
            <a:ext cx="498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Resumo do espalhamento do ponto quiescente: </a:t>
            </a:r>
            <a:endParaRPr lang="pt-BR" dirty="0"/>
          </a:p>
        </p:txBody>
      </p:sp>
      <p:sp>
        <p:nvSpPr>
          <p:cNvPr id="19" name="object 11"/>
          <p:cNvSpPr>
            <a:spLocks/>
          </p:cNvSpPr>
          <p:nvPr/>
        </p:nvSpPr>
        <p:spPr bwMode="auto">
          <a:xfrm>
            <a:off x="350128" y="3627097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003" y="4173012"/>
            <a:ext cx="2714625" cy="2438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C03EE30-447F-4ADD-95B0-E77116DA1E61}"/>
              </a:ext>
            </a:extLst>
          </p:cNvPr>
          <p:cNvSpPr txBox="1"/>
          <p:nvPr/>
        </p:nvSpPr>
        <p:spPr>
          <a:xfrm>
            <a:off x="3973137" y="3990658"/>
            <a:ext cx="3293877" cy="2695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32D924-2782-451B-AD65-0E105318C493}"/>
              </a:ext>
            </a:extLst>
          </p:cNvPr>
          <p:cNvSpPr txBox="1"/>
          <p:nvPr/>
        </p:nvSpPr>
        <p:spPr>
          <a:xfrm>
            <a:off x="750659" y="180783"/>
            <a:ext cx="1113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 Cálculo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da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tensão de coletor máxima </a:t>
            </a:r>
            <a:r>
              <a:rPr lang="pt-BR" dirty="0">
                <a:latin typeface="Calibri" panose="020F0502020204030204" pitchFamily="34" charset="0"/>
              </a:rPr>
              <a:t>(V</a:t>
            </a:r>
            <a:r>
              <a:rPr lang="pt-BR" baseline="-25000" dirty="0">
                <a:latin typeface="Calibri" panose="020F0502020204030204" pitchFamily="34" charset="0"/>
              </a:rPr>
              <a:t>C(</a:t>
            </a:r>
            <a:r>
              <a:rPr lang="pt-BR" baseline="-25000" dirty="0" err="1">
                <a:latin typeface="Calibri" panose="020F0502020204030204" pitchFamily="34" charset="0"/>
              </a:rPr>
              <a:t>max</a:t>
            </a:r>
            <a:r>
              <a:rPr lang="pt-BR" baseline="-25000" dirty="0">
                <a:latin typeface="Calibri" panose="020F0502020204030204" pitchFamily="34" charset="0"/>
              </a:rPr>
              <a:t>) </a:t>
            </a:r>
            <a:r>
              <a:rPr lang="pt-BR" dirty="0">
                <a:latin typeface="Calibri" panose="020F0502020204030204" pitchFamily="34" charset="0"/>
              </a:rPr>
              <a:t>) e das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tensões coletor – emissor máximas </a:t>
            </a:r>
            <a:r>
              <a:rPr lang="pt-BR" dirty="0">
                <a:latin typeface="Calibri" panose="020F0502020204030204" pitchFamily="34" charset="0"/>
              </a:rPr>
              <a:t>(V</a:t>
            </a:r>
            <a:r>
              <a:rPr lang="pt-BR" baseline="-25000" dirty="0">
                <a:latin typeface="Calibri" panose="020F0502020204030204" pitchFamily="34" charset="0"/>
              </a:rPr>
              <a:t>CEQ1(</a:t>
            </a:r>
            <a:r>
              <a:rPr lang="pt-BR" baseline="-25000" dirty="0" err="1">
                <a:latin typeface="Calibri" panose="020F0502020204030204" pitchFamily="34" charset="0"/>
              </a:rPr>
              <a:t>máx</a:t>
            </a:r>
            <a:r>
              <a:rPr lang="pt-BR" baseline="-25000" dirty="0">
                <a:latin typeface="Calibri" panose="020F0502020204030204" pitchFamily="34" charset="0"/>
              </a:rPr>
              <a:t>)</a:t>
            </a:r>
            <a:r>
              <a:rPr lang="pt-BR" dirty="0">
                <a:latin typeface="Calibri" panose="020F0502020204030204" pitchFamily="34" charset="0"/>
              </a:rPr>
              <a:t> e V</a:t>
            </a:r>
            <a:r>
              <a:rPr lang="pt-BR" baseline="-25000" dirty="0">
                <a:latin typeface="Calibri" panose="020F0502020204030204" pitchFamily="34" charset="0"/>
              </a:rPr>
              <a:t>CEQ2(</a:t>
            </a:r>
            <a:r>
              <a:rPr lang="pt-BR" baseline="-25000" dirty="0" err="1">
                <a:latin typeface="Calibri" panose="020F0502020204030204" pitchFamily="34" charset="0"/>
              </a:rPr>
              <a:t>máx</a:t>
            </a:r>
            <a:r>
              <a:rPr lang="pt-BR" baseline="-25000" dirty="0">
                <a:latin typeface="Calibri" panose="020F0502020204030204" pitchFamily="34" charset="0"/>
              </a:rPr>
              <a:t>)</a:t>
            </a:r>
            <a:r>
              <a:rPr lang="pt-BR" dirty="0">
                <a:latin typeface="Calibri" panose="020F0502020204030204" pitchFamily="34" charset="0"/>
              </a:rPr>
              <a:t>).</a:t>
            </a:r>
            <a:endParaRPr lang="pt-BR" dirty="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867AFC3C-82C9-4CC3-94A3-009851E79E85}"/>
              </a:ext>
            </a:extLst>
          </p:cNvPr>
          <p:cNvSpPr>
            <a:spLocks/>
          </p:cNvSpPr>
          <p:nvPr/>
        </p:nvSpPr>
        <p:spPr bwMode="auto">
          <a:xfrm>
            <a:off x="350129" y="230887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2" grpId="0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693794" y="335213"/>
            <a:ext cx="962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 Cálculo  das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correntes de coletor típicas (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el-G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=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el-G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1(</a:t>
            </a:r>
            <a:r>
              <a:rPr lang="pt-BR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tip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; V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BE1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= V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BE1(</a:t>
            </a:r>
            <a:r>
              <a:rPr lang="pt-BR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tip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;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el-G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 =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el-G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2(</a:t>
            </a:r>
            <a:r>
              <a:rPr lang="pt-BR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tip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 e |V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BE2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| = |V </a:t>
            </a:r>
            <a:r>
              <a:rPr lang="pt-BR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BE2(</a:t>
            </a:r>
            <a:r>
              <a:rPr lang="pt-BR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tip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)|). </a:t>
            </a:r>
            <a:endParaRPr lang="pt-BR" dirty="0"/>
          </a:p>
        </p:txBody>
      </p:sp>
      <p:sp>
        <p:nvSpPr>
          <p:cNvPr id="17" name="object 11"/>
          <p:cNvSpPr>
            <a:spLocks/>
          </p:cNvSpPr>
          <p:nvPr/>
        </p:nvSpPr>
        <p:spPr bwMode="auto">
          <a:xfrm>
            <a:off x="293264" y="385317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60" y="758220"/>
            <a:ext cx="4762500" cy="10287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35" y="1926688"/>
            <a:ext cx="4705350" cy="7524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50" y="2869785"/>
            <a:ext cx="7391400" cy="838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75" y="3857278"/>
            <a:ext cx="7296150" cy="762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50" y="4759046"/>
            <a:ext cx="7115175" cy="723900"/>
          </a:xfrm>
          <a:prstGeom prst="rect">
            <a:avLst/>
          </a:prstGeom>
        </p:spPr>
      </p:pic>
      <p:pic>
        <p:nvPicPr>
          <p:cNvPr id="11" name="Imagem 11">
            <a:extLst>
              <a:ext uri="{FF2B5EF4-FFF2-40B4-BE49-F238E27FC236}">
                <a16:creationId xmlns:a16="http://schemas.microsoft.com/office/drawing/2014/main" id="{DCBAEDBA-03E7-4B63-A277-BDC2A32FB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4" y="696322"/>
            <a:ext cx="3633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A9BDC6E1-1C0C-4269-901C-053361202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2" y="1837889"/>
            <a:ext cx="34607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05DF0B1-6FF9-4A33-BEFF-E2974E08EE50}"/>
              </a:ext>
            </a:extLst>
          </p:cNvPr>
          <p:cNvCxnSpPr>
            <a:cxnSpLocks/>
          </p:cNvCxnSpPr>
          <p:nvPr/>
        </p:nvCxnSpPr>
        <p:spPr>
          <a:xfrm>
            <a:off x="4327581" y="1496637"/>
            <a:ext cx="5936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6E9A69A-BA81-433F-99C6-CC2477F2AAC5}"/>
              </a:ext>
            </a:extLst>
          </p:cNvPr>
          <p:cNvCxnSpPr>
            <a:cxnSpLocks/>
          </p:cNvCxnSpPr>
          <p:nvPr/>
        </p:nvCxnSpPr>
        <p:spPr>
          <a:xfrm>
            <a:off x="4327581" y="2266875"/>
            <a:ext cx="5936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8506C55-CF6E-48FB-8B20-7A1675E99FBC}"/>
              </a:ext>
            </a:extLst>
          </p:cNvPr>
          <p:cNvSpPr txBox="1"/>
          <p:nvPr/>
        </p:nvSpPr>
        <p:spPr>
          <a:xfrm>
            <a:off x="607589" y="5700013"/>
            <a:ext cx="1105692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O ponto típico é o mais esperado porque representa a maior probabilidade de incidência no processo de fabricação. O circuito da Figura, no entanto, mesmo no ponto típico, não se apresenta bem projetado porque os transistores estão polarizados fora do centro da reta de carga (V</a:t>
            </a:r>
            <a:r>
              <a:rPr lang="pt-BR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CEQ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≅ 4,5 V), limitando, assim, a máxima excursão do sinal AC. 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80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1"/>
          <p:cNvSpPr>
            <a:spLocks/>
          </p:cNvSpPr>
          <p:nvPr/>
        </p:nvSpPr>
        <p:spPr bwMode="auto">
          <a:xfrm>
            <a:off x="293264" y="385317"/>
            <a:ext cx="314325" cy="276225"/>
          </a:xfrm>
          <a:custGeom>
            <a:avLst/>
            <a:gdLst>
              <a:gd name="T0" fmla="*/ 0 w 314959"/>
              <a:gd name="T1" fmla="*/ 273077 h 276859"/>
              <a:gd name="T2" fmla="*/ 311174 w 314959"/>
              <a:gd name="T3" fmla="*/ 273077 h 276859"/>
              <a:gd name="T4" fmla="*/ 311174 w 314959"/>
              <a:gd name="T5" fmla="*/ 0 h 276859"/>
              <a:gd name="T6" fmla="*/ 0 w 314959"/>
              <a:gd name="T7" fmla="*/ 0 h 276859"/>
              <a:gd name="T8" fmla="*/ 0 w 314959"/>
              <a:gd name="T9" fmla="*/ 273077 h 276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4959" h="276859">
                <a:moveTo>
                  <a:pt x="0" y="276860"/>
                </a:moveTo>
                <a:lnTo>
                  <a:pt x="314959" y="276860"/>
                </a:lnTo>
                <a:lnTo>
                  <a:pt x="314959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1D24D5A-DFD1-4E43-98DD-956CBBCE9A2B}"/>
              </a:ext>
            </a:extLst>
          </p:cNvPr>
          <p:cNvSpPr/>
          <p:nvPr/>
        </p:nvSpPr>
        <p:spPr>
          <a:xfrm>
            <a:off x="775740" y="284943"/>
            <a:ext cx="10834768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Pode-se notar, por esses cálculos, que, face ao espalhamento de valores dos parâmetros estáticos que ocorre na fabricação dos transistores bipolares, as condições de polarização podem resultar muito variáveis na prática se o fator de estabilidade </a:t>
            </a:r>
            <a:r>
              <a:rPr lang="pt-BR" b="1" i="1" dirty="0">
                <a:solidFill>
                  <a:schemeClr val="bg1"/>
                </a:solidFill>
              </a:rPr>
              <a:t>S </a:t>
            </a:r>
            <a:r>
              <a:rPr lang="pt-BR" b="1" dirty="0">
                <a:solidFill>
                  <a:schemeClr val="bg1"/>
                </a:solidFill>
              </a:rPr>
              <a:t>não for adequadamente dimensionado (</a:t>
            </a:r>
            <a:r>
              <a:rPr lang="pt-BR" b="1" i="1" dirty="0">
                <a:solidFill>
                  <a:schemeClr val="bg1"/>
                </a:solidFill>
              </a:rPr>
              <a:t>S </a:t>
            </a:r>
            <a:r>
              <a:rPr lang="pt-BR" sz="2000" b="1" dirty="0">
                <a:solidFill>
                  <a:schemeClr val="bg1"/>
                </a:solidFill>
              </a:rPr>
              <a:t>&lt; </a:t>
            </a:r>
            <a:r>
              <a:rPr lang="pt-BR" b="1" i="1" dirty="0">
                <a:solidFill>
                  <a:schemeClr val="bg1"/>
                </a:solidFill>
              </a:rPr>
              <a:t>20</a:t>
            </a:r>
            <a:r>
              <a:rPr lang="pt-BR" b="1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86461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2"/>
          <p:cNvSpPr txBox="1">
            <a:spLocks noChangeArrowheads="1"/>
          </p:cNvSpPr>
          <p:nvPr/>
        </p:nvSpPr>
        <p:spPr bwMode="auto">
          <a:xfrm>
            <a:off x="959666" y="687345"/>
            <a:ext cx="10272668" cy="329320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</a:rPr>
              <a:t>Polarização com Divisor de Tensão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 dirty="0">
                <a:solidFill>
                  <a:schemeClr val="bg1"/>
                </a:solidFill>
              </a:rPr>
              <a:t>(exemplo de circuito bem polarizado)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/>
              <a:t>Amplificador em Cascata com Acoplamento DC (ou direto)</a:t>
            </a:r>
          </a:p>
        </p:txBody>
      </p:sp>
    </p:spTree>
    <p:extLst>
      <p:ext uri="{BB962C8B-B14F-4D97-AF65-F5344CB8AC3E}">
        <p14:creationId xmlns:p14="http://schemas.microsoft.com/office/powerpoint/2010/main" val="904326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25547FAE-9562-4920-A7F5-F7FA9AA7BA14}"/>
              </a:ext>
            </a:extLst>
          </p:cNvPr>
          <p:cNvSpPr txBox="1"/>
          <p:nvPr/>
        </p:nvSpPr>
        <p:spPr>
          <a:xfrm>
            <a:off x="1548801" y="732745"/>
            <a:ext cx="9094398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Observe que o exercício  a seguir descreve o cálculo da polarização por divisor de tensão em um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amplificador em cascata com acoplamento DC</a:t>
            </a:r>
            <a:r>
              <a:rPr lang="pt-BR" sz="3200" b="1" dirty="0">
                <a:highlight>
                  <a:srgbClr val="FFFF00"/>
                </a:highlight>
              </a:rPr>
              <a:t>. </a:t>
            </a:r>
          </a:p>
          <a:p>
            <a:pPr algn="ctr"/>
            <a:r>
              <a:rPr lang="pt-BR" sz="3200" b="1" dirty="0">
                <a:highlight>
                  <a:srgbClr val="FFFF00"/>
                </a:highlight>
              </a:rPr>
              <a:t>(os resistores de polarização são conhecidos)</a:t>
            </a:r>
            <a:r>
              <a:rPr lang="pt-BR" sz="32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  (exercício 8 - resolvido na apostila “BJT - Eletrônica Básica - Amplificadores Analógicos BJT- </a:t>
            </a:r>
            <a:r>
              <a:rPr lang="pt-BR" sz="3200" b="1" dirty="0" err="1">
                <a:solidFill>
                  <a:schemeClr val="bg1"/>
                </a:solidFill>
              </a:rPr>
              <a:t>Exercicios</a:t>
            </a:r>
            <a:r>
              <a:rPr lang="pt-BR" sz="3200" b="1" dirty="0">
                <a:solidFill>
                  <a:schemeClr val="bg1"/>
                </a:solidFill>
              </a:rPr>
              <a:t> - v. 2014 Rev. 06” (</a:t>
            </a:r>
            <a:r>
              <a:rPr lang="pt-BR" sz="3200" b="1" dirty="0" err="1">
                <a:solidFill>
                  <a:schemeClr val="bg1"/>
                </a:solidFill>
              </a:rPr>
              <a:t>pgs</a:t>
            </a:r>
            <a:r>
              <a:rPr lang="pt-BR" sz="3200" b="1" dirty="0">
                <a:solidFill>
                  <a:schemeClr val="bg1"/>
                </a:solidFill>
              </a:rPr>
              <a:t>. 28 – 32)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 análise AC deste exercício (pg. 32 – 25)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será analisada posteriormente !</a:t>
            </a:r>
          </a:p>
        </p:txBody>
      </p:sp>
    </p:spTree>
    <p:extLst>
      <p:ext uri="{BB962C8B-B14F-4D97-AF65-F5344CB8AC3E}">
        <p14:creationId xmlns:p14="http://schemas.microsoft.com/office/powerpoint/2010/main" val="876792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416" y="284568"/>
            <a:ext cx="110298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Exercício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1281" y="760405"/>
            <a:ext cx="1001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o circuito da figura abaixo, calcular o ponto de polarização  @ 25 ° C com </a:t>
            </a:r>
            <a:r>
              <a:rPr lang="pt-BR" dirty="0" err="1"/>
              <a:t>R</a:t>
            </a:r>
            <a:r>
              <a:rPr lang="pt-BR" baseline="-25000" dirty="0" err="1"/>
              <a:t>ger</a:t>
            </a:r>
            <a:r>
              <a:rPr lang="pt-BR" dirty="0"/>
              <a:t> = 600 Ω e R</a:t>
            </a:r>
            <a:r>
              <a:rPr lang="pt-BR" baseline="-25000" dirty="0"/>
              <a:t>L</a:t>
            </a:r>
            <a:r>
              <a:rPr lang="pt-BR" dirty="0"/>
              <a:t> = 10 k Ω. Os transistores são do tipo </a:t>
            </a:r>
            <a:r>
              <a:rPr lang="pt-BR" i="1" dirty="0"/>
              <a:t>BC548B.</a:t>
            </a:r>
            <a:r>
              <a:rPr lang="pt-BR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46" y="1440477"/>
            <a:ext cx="6696171" cy="40107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58184" y="5456368"/>
            <a:ext cx="479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Amplificador em Cascata com Acoplamento DC</a:t>
            </a:r>
          </a:p>
        </p:txBody>
      </p:sp>
    </p:spTree>
    <p:extLst>
      <p:ext uri="{BB962C8B-B14F-4D97-AF65-F5344CB8AC3E}">
        <p14:creationId xmlns:p14="http://schemas.microsoft.com/office/powerpoint/2010/main" val="3990332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100325" y="542191"/>
            <a:ext cx="913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correntes e tensões quiescentes do circuito podem ser calculadas pelas seguintes equações: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37" y="1302194"/>
            <a:ext cx="3639790" cy="129693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37" y="3776710"/>
            <a:ext cx="3813553" cy="1046197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 flipH="1">
            <a:off x="5744408" y="1118135"/>
            <a:ext cx="32657" cy="4876552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920" y="1190981"/>
            <a:ext cx="4551322" cy="105225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975" y="2462482"/>
            <a:ext cx="4969688" cy="107761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78584"/>
            <a:ext cx="5410875" cy="114353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A206230-7EFD-446F-B7D6-E5EC27F78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124" y="2462482"/>
            <a:ext cx="2362378" cy="8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5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187110" y="191576"/>
            <a:ext cx="336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Cálculo do Ponto de  Polarização</a:t>
            </a:r>
          </a:p>
        </p:txBody>
      </p:sp>
      <p:sp>
        <p:nvSpPr>
          <p:cNvPr id="14" name="Rectangle 10"/>
          <p:cNvSpPr/>
          <p:nvPr/>
        </p:nvSpPr>
        <p:spPr>
          <a:xfrm>
            <a:off x="403449" y="215517"/>
            <a:ext cx="457200" cy="2762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457" y="718451"/>
            <a:ext cx="11173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um problema de análise de circuitos eletrônicos no qual as grandezas elétricas estáticas são desconhecidas, a primeira providência a ser tomada é a consulta à folha de dados (datasheet) dos transistores. </a:t>
            </a:r>
          </a:p>
          <a:p>
            <a:pPr algn="just"/>
            <a:r>
              <a:rPr lang="pt-BR" dirty="0"/>
              <a:t>Para o BC548B obtém-se @ 25°C : </a:t>
            </a:r>
          </a:p>
          <a:p>
            <a:pPr algn="just"/>
            <a:r>
              <a:rPr lang="pt-BR" dirty="0"/>
              <a:t>200 ≤ β ≤ 450</a:t>
            </a:r>
          </a:p>
          <a:p>
            <a:pPr algn="just"/>
            <a:r>
              <a:rPr lang="pt-BR" dirty="0"/>
              <a:t>β</a:t>
            </a:r>
            <a:r>
              <a:rPr lang="pt-BR" baseline="-25000" dirty="0" err="1"/>
              <a:t>tip</a:t>
            </a:r>
            <a:r>
              <a:rPr lang="pt-BR" dirty="0"/>
              <a:t> = 290</a:t>
            </a:r>
          </a:p>
          <a:p>
            <a:pPr algn="just"/>
            <a:r>
              <a:rPr lang="pt-BR" dirty="0"/>
              <a:t>0,58 V ≤ V</a:t>
            </a:r>
            <a:r>
              <a:rPr lang="pt-BR" baseline="-25000" dirty="0"/>
              <a:t>BE</a:t>
            </a:r>
            <a:r>
              <a:rPr lang="pt-BR" dirty="0"/>
              <a:t> ≤ 0,70 V </a:t>
            </a:r>
          </a:p>
          <a:p>
            <a:pPr algn="just"/>
            <a:r>
              <a:rPr lang="pt-BR" dirty="0"/>
              <a:t>V</a:t>
            </a:r>
            <a:r>
              <a:rPr lang="pt-BR" baseline="-25000" dirty="0"/>
              <a:t>BE(</a:t>
            </a:r>
            <a:r>
              <a:rPr lang="pt-BR" baseline="-25000" dirty="0" err="1"/>
              <a:t>tip</a:t>
            </a:r>
            <a:r>
              <a:rPr lang="pt-BR" baseline="-25000" dirty="0"/>
              <a:t>) </a:t>
            </a:r>
            <a:r>
              <a:rPr lang="pt-BR" dirty="0"/>
              <a:t>= 0,66 V.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148" y="3456348"/>
            <a:ext cx="3459703" cy="7952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1" y="4302693"/>
            <a:ext cx="3572828" cy="875919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>
            <a:off x="456605" y="3102957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19367" y="3064862"/>
            <a:ext cx="484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R</a:t>
            </a:r>
            <a:r>
              <a:rPr lang="pt-BR" baseline="-25000" dirty="0"/>
              <a:t>B</a:t>
            </a:r>
            <a:r>
              <a:rPr lang="pt-BR" dirty="0"/>
              <a:t> e S (primeiro estágio do circuito) :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9301446-4D6E-4D0B-B4BC-D483D8311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67" y="3416777"/>
            <a:ext cx="2362378" cy="874387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0611507-4AE6-46F0-A9F9-E7A9E6F2867C}"/>
              </a:ext>
            </a:extLst>
          </p:cNvPr>
          <p:cNvCxnSpPr>
            <a:cxnSpLocks/>
          </p:cNvCxnSpPr>
          <p:nvPr/>
        </p:nvCxnSpPr>
        <p:spPr>
          <a:xfrm>
            <a:off x="3600803" y="3835185"/>
            <a:ext cx="6856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C5982E-9814-422E-92F1-07ED674B105C}"/>
              </a:ext>
            </a:extLst>
          </p:cNvPr>
          <p:cNvSpPr/>
          <p:nvPr/>
        </p:nvSpPr>
        <p:spPr>
          <a:xfrm>
            <a:off x="9251512" y="2994642"/>
            <a:ext cx="2374096" cy="261610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Como </a:t>
            </a:r>
            <a:r>
              <a:rPr lang="pt-BR" b="1" i="1" dirty="0">
                <a:solidFill>
                  <a:schemeClr val="bg1"/>
                </a:solidFill>
              </a:rPr>
              <a:t>10 </a:t>
            </a:r>
            <a:r>
              <a:rPr lang="pt-BR" b="1" dirty="0">
                <a:solidFill>
                  <a:schemeClr val="bg1"/>
                </a:solidFill>
              </a:rPr>
              <a:t>≤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b="1" i="1" dirty="0">
                <a:solidFill>
                  <a:schemeClr val="bg1"/>
                </a:solidFill>
              </a:rPr>
              <a:t>S </a:t>
            </a:r>
            <a:r>
              <a:rPr lang="pt-BR" b="1" dirty="0">
                <a:solidFill>
                  <a:schemeClr val="bg1"/>
                </a:solidFill>
              </a:rPr>
              <a:t>≤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b="1" i="1" dirty="0">
                <a:solidFill>
                  <a:schemeClr val="bg1"/>
                </a:solidFill>
              </a:rPr>
              <a:t>20</a:t>
            </a:r>
            <a:r>
              <a:rPr lang="pt-BR" b="1" dirty="0">
                <a:solidFill>
                  <a:schemeClr val="bg1"/>
                </a:solidFill>
              </a:rPr>
              <a:t>, </a:t>
            </a:r>
            <a:r>
              <a:rPr lang="pt-BR" b="1" dirty="0">
                <a:highlight>
                  <a:srgbClr val="FFFF00"/>
                </a:highlight>
              </a:rPr>
              <a:t>o ponto quiescente do primeiro estágio é bem estável</a:t>
            </a:r>
            <a:r>
              <a:rPr lang="pt-BR" b="1" dirty="0">
                <a:solidFill>
                  <a:schemeClr val="bg1"/>
                </a:solidFill>
              </a:rPr>
              <a:t> em relação às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variações dos parâmetros internos do transistor </a:t>
            </a:r>
            <a:r>
              <a:rPr lang="pt-BR" b="1" i="1" dirty="0">
                <a:solidFill>
                  <a:schemeClr val="bg1"/>
                </a:solidFill>
              </a:rPr>
              <a:t>Q</a:t>
            </a:r>
            <a:r>
              <a:rPr lang="pt-BR" sz="1100" b="1" i="1" dirty="0">
                <a:solidFill>
                  <a:schemeClr val="bg1"/>
                </a:solidFill>
              </a:rPr>
              <a:t>1</a:t>
            </a:r>
            <a:r>
              <a:rPr lang="pt-BR" b="1" dirty="0">
                <a:solidFill>
                  <a:schemeClr val="bg1"/>
                </a:solidFill>
              </a:rPr>
              <a:t>, ou seja, o circuito está bem polarizado !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7614486-817F-4FB4-8D35-2FD5CBC3CAFF}"/>
              </a:ext>
            </a:extLst>
          </p:cNvPr>
          <p:cNvSpPr/>
          <p:nvPr/>
        </p:nvSpPr>
        <p:spPr>
          <a:xfrm>
            <a:off x="7905568" y="3461747"/>
            <a:ext cx="337479" cy="188024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FAFEED8B-789F-4D54-ACAE-5BDA0020F920}"/>
              </a:ext>
            </a:extLst>
          </p:cNvPr>
          <p:cNvSpPr/>
          <p:nvPr/>
        </p:nvSpPr>
        <p:spPr>
          <a:xfrm>
            <a:off x="8649115" y="4179703"/>
            <a:ext cx="422841" cy="4645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1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1" grpId="0" animBg="1"/>
      <p:bldP spid="13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/>
          <p:cNvSpPr/>
          <p:nvPr/>
        </p:nvSpPr>
        <p:spPr>
          <a:xfrm>
            <a:off x="302011" y="115106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84364" y="1098842"/>
            <a:ext cx="28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I</a:t>
            </a:r>
            <a:r>
              <a:rPr lang="pt-BR" baseline="-25000" dirty="0"/>
              <a:t>CQ1(</a:t>
            </a:r>
            <a:r>
              <a:rPr lang="pt-BR" baseline="-25000" dirty="0" err="1"/>
              <a:t>max</a:t>
            </a:r>
            <a:r>
              <a:rPr lang="pt-BR" baseline="-25000" dirty="0"/>
              <a:t>)</a:t>
            </a:r>
            <a:r>
              <a:rPr lang="pt-BR" dirty="0"/>
              <a:t> e I</a:t>
            </a:r>
            <a:r>
              <a:rPr lang="pt-BR" baseline="-25000" dirty="0"/>
              <a:t>CQ2(min)</a:t>
            </a:r>
            <a:r>
              <a:rPr lang="pt-BR" dirty="0"/>
              <a:t> 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69" y="1675532"/>
            <a:ext cx="4901045" cy="1013114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394" y="2669930"/>
            <a:ext cx="4727864" cy="805295"/>
          </a:xfrm>
          <a:prstGeom prst="rect">
            <a:avLst/>
          </a:prstGeom>
        </p:spPr>
      </p:pic>
      <p:sp>
        <p:nvSpPr>
          <p:cNvPr id="13" name="Rectangle 10"/>
          <p:cNvSpPr/>
          <p:nvPr/>
        </p:nvSpPr>
        <p:spPr>
          <a:xfrm>
            <a:off x="302011" y="3822487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55742" y="3789827"/>
            <a:ext cx="39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V</a:t>
            </a:r>
            <a:r>
              <a:rPr lang="pt-BR" baseline="-25000" dirty="0"/>
              <a:t>C1(min)</a:t>
            </a:r>
            <a:r>
              <a:rPr lang="pt-BR" dirty="0"/>
              <a:t> e V</a:t>
            </a:r>
            <a:r>
              <a:rPr lang="pt-BR" baseline="-25000" dirty="0"/>
              <a:t>CQ1(min) </a:t>
            </a:r>
            <a:r>
              <a:rPr lang="pt-BR" dirty="0"/>
              <a:t> e V</a:t>
            </a:r>
            <a:r>
              <a:rPr lang="pt-BR" baseline="-25000" dirty="0"/>
              <a:t>CQ2(</a:t>
            </a:r>
            <a:r>
              <a:rPr lang="pt-BR" baseline="-25000" dirty="0" err="1"/>
              <a:t>max</a:t>
            </a:r>
            <a:r>
              <a:rPr lang="pt-BR" baseline="-25000" dirty="0"/>
              <a:t>)</a:t>
            </a:r>
            <a:r>
              <a:rPr lang="pt-BR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48" y="4265575"/>
            <a:ext cx="7696200" cy="7810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48" y="4906446"/>
            <a:ext cx="7943850" cy="7810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548" y="5752540"/>
            <a:ext cx="7124700" cy="8001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450D52F-B370-42F4-9EBA-C9F31693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73" y="1750548"/>
            <a:ext cx="326683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6DB500C9-3298-493B-82F2-41749502101B}"/>
              </a:ext>
            </a:extLst>
          </p:cNvPr>
          <p:cNvCxnSpPr>
            <a:cxnSpLocks/>
          </p:cNvCxnSpPr>
          <p:nvPr/>
        </p:nvCxnSpPr>
        <p:spPr>
          <a:xfrm>
            <a:off x="4419868" y="2409415"/>
            <a:ext cx="5559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37E1B2F1-42F9-4FE5-8E8B-6BDE1E742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503" y="2713715"/>
            <a:ext cx="2865178" cy="786023"/>
          </a:xfrm>
          <a:prstGeom prst="rect">
            <a:avLst/>
          </a:prstGeom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BDEBE7E-9C9C-4BE1-A2CF-03BA1D5787E4}"/>
              </a:ext>
            </a:extLst>
          </p:cNvPr>
          <p:cNvCxnSpPr>
            <a:cxnSpLocks/>
          </p:cNvCxnSpPr>
          <p:nvPr/>
        </p:nvCxnSpPr>
        <p:spPr>
          <a:xfrm>
            <a:off x="4419868" y="3041754"/>
            <a:ext cx="5559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DA0E1659-85FF-4A7E-A248-1C08DDA1312C}"/>
              </a:ext>
            </a:extLst>
          </p:cNvPr>
          <p:cNvSpPr/>
          <p:nvPr/>
        </p:nvSpPr>
        <p:spPr>
          <a:xfrm>
            <a:off x="530551" y="221794"/>
            <a:ext cx="11130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Correntes quiescentes de coletor: máxima para </a:t>
            </a:r>
            <a:r>
              <a:rPr lang="pt-BR" i="1" dirty="0"/>
              <a:t>Q</a:t>
            </a:r>
            <a:r>
              <a:rPr lang="pt-BR" sz="1100" i="1" baseline="-25000" dirty="0"/>
              <a:t>1</a:t>
            </a:r>
            <a:r>
              <a:rPr lang="pt-BR" sz="1100" i="1" dirty="0"/>
              <a:t> </a:t>
            </a:r>
            <a:r>
              <a:rPr lang="pt-BR" dirty="0"/>
              <a:t>(</a:t>
            </a:r>
            <a:r>
              <a:rPr lang="pt-BR" b="1" dirty="0"/>
              <a:t>𝛽</a:t>
            </a:r>
            <a:r>
              <a:rPr lang="pt-BR" sz="1100" i="1" baseline="-25000" dirty="0"/>
              <a:t>1</a:t>
            </a:r>
            <a:r>
              <a:rPr lang="pt-BR" sz="1100" i="1" dirty="0"/>
              <a:t> </a:t>
            </a:r>
            <a:r>
              <a:rPr lang="pt-BR" i="1" dirty="0"/>
              <a:t>=</a:t>
            </a:r>
            <a:r>
              <a:rPr lang="pt-BR" b="1" dirty="0"/>
              <a:t>𝛽</a:t>
            </a:r>
            <a:r>
              <a:rPr lang="pt-BR" sz="1100" i="1" baseline="-25000" dirty="0"/>
              <a:t>1(</a:t>
            </a:r>
            <a:r>
              <a:rPr lang="pt-BR" sz="1100" i="1" baseline="-25000" dirty="0" err="1"/>
              <a:t>max</a:t>
            </a:r>
            <a:r>
              <a:rPr lang="pt-BR" sz="1100" i="1" baseline="-25000" dirty="0"/>
              <a:t>) </a:t>
            </a:r>
            <a:r>
              <a:rPr lang="pt-BR" dirty="0"/>
              <a:t>; </a:t>
            </a:r>
            <a:r>
              <a:rPr lang="pt-BR" i="1" dirty="0"/>
              <a:t>V</a:t>
            </a:r>
            <a:r>
              <a:rPr lang="pt-BR" sz="1100" i="1" baseline="-25000" dirty="0"/>
              <a:t>BE1</a:t>
            </a:r>
            <a:r>
              <a:rPr lang="pt-BR" i="1" dirty="0"/>
              <a:t>=V</a:t>
            </a:r>
            <a:r>
              <a:rPr lang="pt-BR" sz="1100" i="1" baseline="-25000" dirty="0"/>
              <a:t>BE1(min) </a:t>
            </a:r>
            <a:r>
              <a:rPr lang="pt-BR" dirty="0"/>
              <a:t>) e mínima para </a:t>
            </a:r>
            <a:r>
              <a:rPr lang="pt-BR" i="1" dirty="0"/>
              <a:t>Q</a:t>
            </a:r>
            <a:r>
              <a:rPr lang="pt-BR" sz="1100" i="1" baseline="-25000" dirty="0"/>
              <a:t>2 </a:t>
            </a:r>
            <a:r>
              <a:rPr lang="pt-BR" dirty="0"/>
              <a:t>(</a:t>
            </a:r>
            <a:r>
              <a:rPr lang="pt-BR" b="1" dirty="0"/>
              <a:t>𝛽</a:t>
            </a:r>
            <a:r>
              <a:rPr lang="pt-BR" sz="1100" i="1" baseline="-25000" dirty="0"/>
              <a:t>2</a:t>
            </a:r>
            <a:r>
              <a:rPr lang="pt-BR" sz="1100" i="1" dirty="0"/>
              <a:t> </a:t>
            </a:r>
            <a:r>
              <a:rPr lang="pt-BR" i="1" dirty="0"/>
              <a:t>=</a:t>
            </a:r>
            <a:r>
              <a:rPr lang="pt-BR" b="1" dirty="0"/>
              <a:t>𝛽</a:t>
            </a:r>
            <a:r>
              <a:rPr lang="pt-BR" sz="1100" i="1" baseline="-25000" dirty="0"/>
              <a:t>2(min) </a:t>
            </a:r>
            <a:r>
              <a:rPr lang="pt-BR" dirty="0"/>
              <a:t>e </a:t>
            </a:r>
            <a:r>
              <a:rPr lang="pt-BR" i="1" dirty="0"/>
              <a:t>V</a:t>
            </a:r>
            <a:r>
              <a:rPr lang="pt-BR" sz="1100" i="1" baseline="-25000" dirty="0"/>
              <a:t>BE2</a:t>
            </a:r>
            <a:r>
              <a:rPr lang="pt-BR" i="1" dirty="0"/>
              <a:t>=V</a:t>
            </a:r>
            <a:r>
              <a:rPr lang="pt-BR" sz="1100" i="1" baseline="-25000" dirty="0"/>
              <a:t>BE2(</a:t>
            </a:r>
            <a:r>
              <a:rPr lang="pt-BR" sz="1100" i="1" baseline="-25000" dirty="0" err="1"/>
              <a:t>max</a:t>
            </a:r>
            <a:r>
              <a:rPr lang="pt-BR" sz="1100" i="1" dirty="0"/>
              <a:t>)</a:t>
            </a:r>
            <a:r>
              <a:rPr lang="pt-BR" dirty="0"/>
              <a:t>). Usando-se as equações das correntes quiescentes dos transistores tem-se que:</a:t>
            </a:r>
          </a:p>
        </p:txBody>
      </p:sp>
    </p:spTree>
    <p:extLst>
      <p:ext uri="{BB962C8B-B14F-4D97-AF65-F5344CB8AC3E}">
        <p14:creationId xmlns:p14="http://schemas.microsoft.com/office/powerpoint/2010/main" val="5461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72" y="253707"/>
            <a:ext cx="1419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6" y="653757"/>
            <a:ext cx="144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58" y="885532"/>
            <a:ext cx="558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08" y="1585251"/>
            <a:ext cx="1409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08" y="1901163"/>
            <a:ext cx="1657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21" y="2095632"/>
            <a:ext cx="55673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0"/>
          <p:cNvSpPr/>
          <p:nvPr/>
        </p:nvSpPr>
        <p:spPr>
          <a:xfrm>
            <a:off x="801858" y="35213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Rectangle 10"/>
          <p:cNvSpPr/>
          <p:nvPr/>
        </p:nvSpPr>
        <p:spPr>
          <a:xfrm>
            <a:off x="801858" y="1747176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1" y="3110469"/>
            <a:ext cx="6623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2" y="3515282"/>
            <a:ext cx="1685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4" y="4320145"/>
            <a:ext cx="3952875" cy="11525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17" y="5761226"/>
            <a:ext cx="76025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/>
          <p:nvPr/>
        </p:nvSpPr>
        <p:spPr>
          <a:xfrm>
            <a:off x="801858" y="3139045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4EADCBD-0497-4E50-AA78-D713F0059664}"/>
              </a:ext>
            </a:extLst>
          </p:cNvPr>
          <p:cNvCxnSpPr>
            <a:cxnSpLocks/>
          </p:cNvCxnSpPr>
          <p:nvPr/>
        </p:nvCxnSpPr>
        <p:spPr>
          <a:xfrm flipV="1">
            <a:off x="5731986" y="4537986"/>
            <a:ext cx="1187757" cy="2151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5F8A60-EE55-45E0-B9BF-5198AAF2444B}"/>
              </a:ext>
            </a:extLst>
          </p:cNvPr>
          <p:cNvSpPr txBox="1"/>
          <p:nvPr/>
        </p:nvSpPr>
        <p:spPr>
          <a:xfrm>
            <a:off x="6987013" y="4191448"/>
            <a:ext cx="380781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Equação deduzida por somatória de correntes nas malhas !</a:t>
            </a:r>
          </a:p>
        </p:txBody>
      </p:sp>
    </p:spTree>
    <p:extLst>
      <p:ext uri="{BB962C8B-B14F-4D97-AF65-F5344CB8AC3E}">
        <p14:creationId xmlns:p14="http://schemas.microsoft.com/office/powerpoint/2010/main" val="2400867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6008" y="1362677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09739" y="1330018"/>
            <a:ext cx="28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I</a:t>
            </a:r>
            <a:r>
              <a:rPr lang="pt-BR" baseline="-25000" dirty="0"/>
              <a:t>CQ1(min)</a:t>
            </a:r>
            <a:r>
              <a:rPr lang="pt-BR" dirty="0"/>
              <a:t> e I</a:t>
            </a:r>
            <a:r>
              <a:rPr lang="pt-BR" baseline="-25000" dirty="0"/>
              <a:t>CQ2(</a:t>
            </a:r>
            <a:r>
              <a:rPr lang="pt-BR" baseline="-25000" dirty="0" err="1"/>
              <a:t>max</a:t>
            </a:r>
            <a:r>
              <a:rPr lang="pt-BR" baseline="-25000" dirty="0"/>
              <a:t>)</a:t>
            </a:r>
            <a:r>
              <a:rPr lang="pt-BR" dirty="0"/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7" y="1811220"/>
            <a:ext cx="5856923" cy="12049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0" y="3026680"/>
            <a:ext cx="6189060" cy="102574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DB08DD1-198B-43FE-8A58-CF06E986C5CC}"/>
              </a:ext>
            </a:extLst>
          </p:cNvPr>
          <p:cNvSpPr/>
          <p:nvPr/>
        </p:nvSpPr>
        <p:spPr>
          <a:xfrm>
            <a:off x="630077" y="329952"/>
            <a:ext cx="11130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Correntes quiescentes de coletor: mínima para </a:t>
            </a:r>
            <a:r>
              <a:rPr lang="pt-BR" i="1" dirty="0"/>
              <a:t>Q</a:t>
            </a:r>
            <a:r>
              <a:rPr lang="pt-BR" sz="1100" i="1" baseline="-25000" dirty="0"/>
              <a:t>1</a:t>
            </a:r>
            <a:r>
              <a:rPr lang="pt-BR" sz="1100" i="1" dirty="0"/>
              <a:t> </a:t>
            </a:r>
            <a:r>
              <a:rPr lang="pt-BR" dirty="0"/>
              <a:t>(</a:t>
            </a:r>
            <a:r>
              <a:rPr lang="pt-BR" b="1" dirty="0"/>
              <a:t>𝛽</a:t>
            </a:r>
            <a:r>
              <a:rPr lang="pt-BR" sz="1100" i="1" baseline="-25000" dirty="0"/>
              <a:t>1</a:t>
            </a:r>
            <a:r>
              <a:rPr lang="pt-BR" sz="1100" i="1" dirty="0"/>
              <a:t> </a:t>
            </a:r>
            <a:r>
              <a:rPr lang="pt-BR" i="1" dirty="0"/>
              <a:t>=</a:t>
            </a:r>
            <a:r>
              <a:rPr lang="pt-BR" b="1" dirty="0"/>
              <a:t>𝛽</a:t>
            </a:r>
            <a:r>
              <a:rPr lang="pt-BR" sz="1100" i="1" baseline="-25000" dirty="0"/>
              <a:t>1(min) </a:t>
            </a:r>
            <a:r>
              <a:rPr lang="pt-BR" dirty="0"/>
              <a:t>; </a:t>
            </a:r>
            <a:r>
              <a:rPr lang="pt-BR" i="1" dirty="0"/>
              <a:t>V</a:t>
            </a:r>
            <a:r>
              <a:rPr lang="pt-BR" sz="1100" i="1" baseline="-25000" dirty="0"/>
              <a:t>BE1</a:t>
            </a:r>
            <a:r>
              <a:rPr lang="pt-BR" i="1" dirty="0"/>
              <a:t>=V</a:t>
            </a:r>
            <a:r>
              <a:rPr lang="pt-BR" sz="1100" i="1" baseline="-25000" dirty="0"/>
              <a:t>BE1(</a:t>
            </a:r>
            <a:r>
              <a:rPr lang="pt-BR" sz="1100" i="1" baseline="-25000" dirty="0" err="1"/>
              <a:t>max</a:t>
            </a:r>
            <a:r>
              <a:rPr lang="pt-BR" sz="1100" i="1" baseline="-25000" dirty="0"/>
              <a:t>) </a:t>
            </a:r>
            <a:r>
              <a:rPr lang="pt-BR" dirty="0"/>
              <a:t>) e máxima para </a:t>
            </a:r>
            <a:r>
              <a:rPr lang="pt-BR" i="1" dirty="0"/>
              <a:t>Q</a:t>
            </a:r>
            <a:r>
              <a:rPr lang="pt-BR" sz="1100" i="1" baseline="-25000" dirty="0"/>
              <a:t>2 </a:t>
            </a:r>
            <a:r>
              <a:rPr lang="pt-BR" dirty="0"/>
              <a:t>(</a:t>
            </a:r>
            <a:r>
              <a:rPr lang="pt-BR" b="1" dirty="0"/>
              <a:t>𝛽</a:t>
            </a:r>
            <a:r>
              <a:rPr lang="pt-BR" sz="1100" i="1" baseline="-25000" dirty="0"/>
              <a:t>2</a:t>
            </a:r>
            <a:r>
              <a:rPr lang="pt-BR" sz="1100" i="1" dirty="0"/>
              <a:t> </a:t>
            </a:r>
            <a:r>
              <a:rPr lang="pt-BR" i="1" dirty="0"/>
              <a:t>=</a:t>
            </a:r>
            <a:r>
              <a:rPr lang="pt-BR" b="1" dirty="0"/>
              <a:t>𝛽</a:t>
            </a:r>
            <a:r>
              <a:rPr lang="pt-BR" sz="1100" i="1" baseline="-25000" dirty="0"/>
              <a:t>2(</a:t>
            </a:r>
            <a:r>
              <a:rPr lang="pt-BR" sz="1100" i="1" baseline="-25000" dirty="0" err="1"/>
              <a:t>max</a:t>
            </a:r>
            <a:r>
              <a:rPr lang="pt-BR" sz="1100" i="1" baseline="-25000" dirty="0"/>
              <a:t>) </a:t>
            </a:r>
            <a:r>
              <a:rPr lang="pt-BR" dirty="0"/>
              <a:t>e </a:t>
            </a:r>
            <a:r>
              <a:rPr lang="pt-BR" i="1" dirty="0"/>
              <a:t>V</a:t>
            </a:r>
            <a:r>
              <a:rPr lang="pt-BR" sz="1100" i="1" baseline="-25000" dirty="0"/>
              <a:t>BE2</a:t>
            </a:r>
            <a:r>
              <a:rPr lang="pt-BR" i="1" dirty="0"/>
              <a:t>=V</a:t>
            </a:r>
            <a:r>
              <a:rPr lang="pt-BR" sz="1100" i="1" baseline="-25000" dirty="0"/>
              <a:t>BE2(min</a:t>
            </a:r>
            <a:r>
              <a:rPr lang="pt-BR" sz="1100" i="1" dirty="0"/>
              <a:t>)</a:t>
            </a:r>
            <a:r>
              <a:rPr lang="pt-BR" dirty="0"/>
              <a:t>). Usando-se as equações das correntes quiescentes dos transistores tem-se que:</a:t>
            </a:r>
          </a:p>
        </p:txBody>
      </p:sp>
    </p:spTree>
    <p:extLst>
      <p:ext uri="{BB962C8B-B14F-4D97-AF65-F5344CB8AC3E}">
        <p14:creationId xmlns:p14="http://schemas.microsoft.com/office/powerpoint/2010/main" val="2344130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945149" y="396281"/>
            <a:ext cx="38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V</a:t>
            </a:r>
            <a:r>
              <a:rPr lang="pt-BR" baseline="-25000" dirty="0"/>
              <a:t>C1(</a:t>
            </a:r>
            <a:r>
              <a:rPr lang="pt-BR" baseline="-25000" dirty="0" err="1"/>
              <a:t>max</a:t>
            </a:r>
            <a:r>
              <a:rPr lang="pt-BR" baseline="-25000" dirty="0"/>
              <a:t>)</a:t>
            </a:r>
            <a:r>
              <a:rPr lang="pt-BR" dirty="0"/>
              <a:t> e V</a:t>
            </a:r>
            <a:r>
              <a:rPr lang="pt-BR" baseline="-25000" dirty="0"/>
              <a:t>CQ1(</a:t>
            </a:r>
            <a:r>
              <a:rPr lang="pt-BR" baseline="-25000" dirty="0" err="1"/>
              <a:t>max</a:t>
            </a:r>
            <a:r>
              <a:rPr lang="pt-BR" baseline="-25000" dirty="0"/>
              <a:t>) </a:t>
            </a:r>
            <a:r>
              <a:rPr lang="pt-BR" dirty="0"/>
              <a:t> e V</a:t>
            </a:r>
            <a:r>
              <a:rPr lang="pt-BR" baseline="-25000" dirty="0"/>
              <a:t>CQ2(min)</a:t>
            </a:r>
            <a:r>
              <a:rPr lang="pt-BR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4" y="1679807"/>
            <a:ext cx="8497253" cy="8905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6" y="2689710"/>
            <a:ext cx="7721918" cy="85915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21595" y="3751000"/>
            <a:ext cx="472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Resumo do espalhamento do ponto quiescente:</a:t>
            </a:r>
          </a:p>
        </p:txBody>
      </p:sp>
      <p:sp>
        <p:nvSpPr>
          <p:cNvPr id="13" name="Rectangle 10"/>
          <p:cNvSpPr/>
          <p:nvPr/>
        </p:nvSpPr>
        <p:spPr>
          <a:xfrm>
            <a:off x="462044" y="377068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738" y="4399104"/>
            <a:ext cx="2886076" cy="47625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939" y="4854446"/>
            <a:ext cx="2713673" cy="4610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790" y="5620812"/>
            <a:ext cx="2598420" cy="61817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730" y="5250299"/>
            <a:ext cx="2592480" cy="5829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3B237DF-B877-4A97-A6B8-497086907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296" y="901422"/>
            <a:ext cx="7986999" cy="7837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AD9BE8-7BF5-421F-911C-75C349A5708A}"/>
              </a:ext>
            </a:extLst>
          </p:cNvPr>
          <p:cNvSpPr txBox="1"/>
          <p:nvPr/>
        </p:nvSpPr>
        <p:spPr>
          <a:xfrm>
            <a:off x="4287981" y="4373439"/>
            <a:ext cx="3616037" cy="189226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E43D77DE-F7AF-46EE-BF91-61CF38C76FE9}"/>
              </a:ext>
            </a:extLst>
          </p:cNvPr>
          <p:cNvSpPr/>
          <p:nvPr/>
        </p:nvSpPr>
        <p:spPr>
          <a:xfrm>
            <a:off x="462044" y="39628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042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6008" y="1164965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09739" y="1132306"/>
            <a:ext cx="264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I</a:t>
            </a:r>
            <a:r>
              <a:rPr lang="pt-BR" baseline="-25000" dirty="0"/>
              <a:t>CQ1(</a:t>
            </a:r>
            <a:r>
              <a:rPr lang="pt-BR" baseline="-25000" dirty="0" err="1"/>
              <a:t>tip</a:t>
            </a:r>
            <a:r>
              <a:rPr lang="pt-BR" baseline="-25000" dirty="0"/>
              <a:t>)</a:t>
            </a:r>
            <a:r>
              <a:rPr lang="pt-BR" dirty="0"/>
              <a:t> e I</a:t>
            </a:r>
            <a:r>
              <a:rPr lang="pt-BR" baseline="-25000" dirty="0"/>
              <a:t>CQ2(</a:t>
            </a:r>
            <a:r>
              <a:rPr lang="pt-BR" baseline="-25000" dirty="0" err="1"/>
              <a:t>tip</a:t>
            </a:r>
            <a:r>
              <a:rPr lang="pt-BR" baseline="-25000" dirty="0"/>
              <a:t>)</a:t>
            </a:r>
            <a:r>
              <a:rPr lang="pt-BR" dirty="0"/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DB08DD1-198B-43FE-8A58-CF06E986C5CC}"/>
              </a:ext>
            </a:extLst>
          </p:cNvPr>
          <p:cNvSpPr/>
          <p:nvPr/>
        </p:nvSpPr>
        <p:spPr>
          <a:xfrm>
            <a:off x="630077" y="329952"/>
            <a:ext cx="11130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Correntes quiescentes de coletor típicas: máxima para </a:t>
            </a:r>
            <a:r>
              <a:rPr lang="pt-BR" i="1" dirty="0"/>
              <a:t>Q</a:t>
            </a:r>
            <a:r>
              <a:rPr lang="pt-BR" sz="1100" i="1" baseline="-25000" dirty="0"/>
              <a:t>1</a:t>
            </a:r>
            <a:r>
              <a:rPr lang="pt-BR" sz="1100" i="1" dirty="0"/>
              <a:t> </a:t>
            </a:r>
            <a:r>
              <a:rPr lang="pt-BR" dirty="0"/>
              <a:t>(</a:t>
            </a:r>
            <a:r>
              <a:rPr lang="pt-BR" b="1" dirty="0"/>
              <a:t>𝛽</a:t>
            </a:r>
            <a:r>
              <a:rPr lang="pt-BR" sz="1100" i="1" baseline="-25000" dirty="0"/>
              <a:t>1</a:t>
            </a:r>
            <a:r>
              <a:rPr lang="pt-BR" sz="1100" i="1" dirty="0"/>
              <a:t> </a:t>
            </a:r>
            <a:r>
              <a:rPr lang="pt-BR" i="1" dirty="0"/>
              <a:t>=</a:t>
            </a:r>
            <a:r>
              <a:rPr lang="pt-BR" b="1" dirty="0"/>
              <a:t>𝛽</a:t>
            </a:r>
            <a:r>
              <a:rPr lang="pt-BR" sz="1100" i="1" baseline="-25000" dirty="0"/>
              <a:t>1(</a:t>
            </a:r>
            <a:r>
              <a:rPr lang="pt-BR" sz="1100" i="1" baseline="-25000" dirty="0" err="1"/>
              <a:t>tip</a:t>
            </a:r>
            <a:r>
              <a:rPr lang="pt-BR" sz="1100" i="1" baseline="-25000" dirty="0"/>
              <a:t>)</a:t>
            </a:r>
            <a:r>
              <a:rPr lang="pt-BR" dirty="0"/>
              <a:t>; </a:t>
            </a:r>
            <a:r>
              <a:rPr lang="pt-BR" i="1" dirty="0"/>
              <a:t>V</a:t>
            </a:r>
            <a:r>
              <a:rPr lang="pt-BR" sz="1100" i="1" baseline="-25000" dirty="0"/>
              <a:t>BE1</a:t>
            </a:r>
            <a:r>
              <a:rPr lang="pt-BR" i="1" dirty="0"/>
              <a:t>=V</a:t>
            </a:r>
            <a:r>
              <a:rPr lang="pt-BR" sz="1100" i="1" baseline="-25000" dirty="0"/>
              <a:t>BE1(</a:t>
            </a:r>
            <a:r>
              <a:rPr lang="pt-BR" sz="1100" i="1" baseline="-25000" dirty="0" err="1"/>
              <a:t>tip</a:t>
            </a:r>
            <a:r>
              <a:rPr lang="pt-BR" sz="1100" i="1" baseline="-25000" dirty="0"/>
              <a:t> </a:t>
            </a:r>
            <a:r>
              <a:rPr lang="pt-BR" dirty="0"/>
              <a:t>) e mínima para </a:t>
            </a:r>
            <a:r>
              <a:rPr lang="pt-BR" i="1" dirty="0"/>
              <a:t>Q</a:t>
            </a:r>
            <a:r>
              <a:rPr lang="pt-BR" sz="1100" i="1" baseline="-25000" dirty="0"/>
              <a:t>2 </a:t>
            </a:r>
            <a:r>
              <a:rPr lang="pt-BR" dirty="0"/>
              <a:t>(</a:t>
            </a:r>
            <a:r>
              <a:rPr lang="pt-BR" b="1" dirty="0"/>
              <a:t>𝛽</a:t>
            </a:r>
            <a:r>
              <a:rPr lang="pt-BR" sz="1100" i="1" baseline="-25000" dirty="0"/>
              <a:t>2</a:t>
            </a:r>
            <a:r>
              <a:rPr lang="pt-BR" sz="1100" i="1" dirty="0"/>
              <a:t> </a:t>
            </a:r>
            <a:r>
              <a:rPr lang="pt-BR" i="1" dirty="0"/>
              <a:t>=</a:t>
            </a:r>
            <a:r>
              <a:rPr lang="pt-BR" b="1" dirty="0"/>
              <a:t>𝛽</a:t>
            </a:r>
            <a:r>
              <a:rPr lang="pt-BR" sz="1100" i="1" baseline="-25000" dirty="0"/>
              <a:t>2(</a:t>
            </a:r>
            <a:r>
              <a:rPr lang="pt-BR" sz="1100" i="1" baseline="-25000" dirty="0" err="1"/>
              <a:t>tip</a:t>
            </a:r>
            <a:r>
              <a:rPr lang="pt-BR" sz="1100" i="1" baseline="-25000" dirty="0"/>
              <a:t>) </a:t>
            </a:r>
            <a:r>
              <a:rPr lang="pt-BR" dirty="0"/>
              <a:t>e </a:t>
            </a:r>
            <a:r>
              <a:rPr lang="pt-BR" i="1" dirty="0"/>
              <a:t>V</a:t>
            </a:r>
            <a:r>
              <a:rPr lang="pt-BR" sz="1100" i="1" baseline="-25000" dirty="0"/>
              <a:t>BE2</a:t>
            </a:r>
            <a:r>
              <a:rPr lang="pt-BR" i="1" dirty="0"/>
              <a:t>=V</a:t>
            </a:r>
            <a:r>
              <a:rPr lang="pt-BR" sz="1100" i="1" baseline="-25000" dirty="0"/>
              <a:t>BE2(</a:t>
            </a:r>
            <a:r>
              <a:rPr lang="pt-BR" sz="1100" i="1" baseline="-25000" dirty="0" err="1"/>
              <a:t>tip</a:t>
            </a:r>
            <a:r>
              <a:rPr lang="pt-BR" sz="1100" i="1" dirty="0"/>
              <a:t>)</a:t>
            </a:r>
            <a:r>
              <a:rPr lang="pt-BR" dirty="0"/>
              <a:t>). Usando-se as equações das correntes quiescentes dos transistores tem-se que: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2764B6-6EA7-4B63-9700-2C532B58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7" y="1554167"/>
            <a:ext cx="5039678" cy="11315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23C064-452A-41CB-85C5-169A6242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7" y="2675520"/>
            <a:ext cx="4872038" cy="785813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1A16C352-9094-463F-97C0-600B0337EE2E}"/>
              </a:ext>
            </a:extLst>
          </p:cNvPr>
          <p:cNvSpPr/>
          <p:nvPr/>
        </p:nvSpPr>
        <p:spPr>
          <a:xfrm>
            <a:off x="656008" y="365508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F52379D-E6D2-464C-967B-6C125C12D244}"/>
              </a:ext>
            </a:extLst>
          </p:cNvPr>
          <p:cNvSpPr txBox="1"/>
          <p:nvPr/>
        </p:nvSpPr>
        <p:spPr>
          <a:xfrm>
            <a:off x="1309739" y="3622424"/>
            <a:ext cx="368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V</a:t>
            </a:r>
            <a:r>
              <a:rPr lang="pt-BR" baseline="-25000" dirty="0"/>
              <a:t>C1(</a:t>
            </a:r>
            <a:r>
              <a:rPr lang="pt-BR" baseline="-25000" dirty="0" err="1"/>
              <a:t>tip</a:t>
            </a:r>
            <a:r>
              <a:rPr lang="pt-BR" baseline="-25000" dirty="0"/>
              <a:t>)</a:t>
            </a:r>
            <a:r>
              <a:rPr lang="pt-BR" dirty="0"/>
              <a:t> ,  V</a:t>
            </a:r>
            <a:r>
              <a:rPr lang="pt-BR" baseline="-25000" dirty="0"/>
              <a:t>CEQ1(</a:t>
            </a:r>
            <a:r>
              <a:rPr lang="pt-BR" baseline="-25000" dirty="0" err="1"/>
              <a:t>tip</a:t>
            </a:r>
            <a:r>
              <a:rPr lang="pt-BR" baseline="-25000" dirty="0"/>
              <a:t>)</a:t>
            </a:r>
            <a:r>
              <a:rPr lang="pt-BR" dirty="0"/>
              <a:t> e V</a:t>
            </a:r>
            <a:r>
              <a:rPr lang="pt-BR" baseline="-25000" dirty="0"/>
              <a:t>CEQ2(</a:t>
            </a:r>
            <a:r>
              <a:rPr lang="pt-BR" baseline="-25000" dirty="0" err="1"/>
              <a:t>tip</a:t>
            </a:r>
            <a:r>
              <a:rPr lang="pt-BR" baseline="-25000" dirty="0"/>
              <a:t>)</a:t>
            </a:r>
            <a:r>
              <a:rPr lang="pt-BR" dirty="0"/>
              <a:t>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99DB0E-79C2-4B15-BCC0-1E6235B51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16" y="4252644"/>
            <a:ext cx="7365683" cy="6600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6F4714-7C53-4004-8307-0D644DC2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16" y="4912727"/>
            <a:ext cx="7418070" cy="7124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EAC565E-8FC8-4A33-A3D7-EFAF82150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16" y="5693035"/>
            <a:ext cx="6705600" cy="7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9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DB08DD1-198B-43FE-8A58-CF06E986C5CC}"/>
              </a:ext>
            </a:extLst>
          </p:cNvPr>
          <p:cNvSpPr/>
          <p:nvPr/>
        </p:nvSpPr>
        <p:spPr>
          <a:xfrm>
            <a:off x="630077" y="329952"/>
            <a:ext cx="11130898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Pode-se notar, por esses cálculos, que, face ao espalhamento de valores dos parâmetros estáticos que ocorre na fabricação dos transistores bipolares, </a:t>
            </a:r>
            <a:r>
              <a:rPr lang="pt-BR" b="1" dirty="0">
                <a:highlight>
                  <a:srgbClr val="FFFF00"/>
                </a:highlight>
              </a:rPr>
              <a:t>as condições de polarização podem resultar pouco variáveis</a:t>
            </a:r>
            <a:r>
              <a:rPr lang="pt-BR" dirty="0"/>
              <a:t>, na prática, se o fator de estabilidade </a:t>
            </a:r>
            <a:r>
              <a:rPr lang="pt-BR" i="1" dirty="0"/>
              <a:t>S </a:t>
            </a:r>
            <a:r>
              <a:rPr lang="pt-BR" dirty="0"/>
              <a:t>for adequadamente dimensionado (</a:t>
            </a:r>
            <a:r>
              <a:rPr lang="pt-BR" b="1" i="1" dirty="0">
                <a:highlight>
                  <a:srgbClr val="FFFF00"/>
                </a:highlight>
              </a:rPr>
              <a:t>10 </a:t>
            </a:r>
            <a:r>
              <a:rPr lang="pt-BR" b="1" dirty="0">
                <a:highlight>
                  <a:srgbClr val="FFFF00"/>
                </a:highlight>
              </a:rPr>
              <a:t>≤ </a:t>
            </a:r>
            <a:r>
              <a:rPr lang="pt-BR" b="1" i="1" dirty="0">
                <a:highlight>
                  <a:srgbClr val="FFFF00"/>
                </a:highlight>
              </a:rPr>
              <a:t>S </a:t>
            </a:r>
            <a:r>
              <a:rPr lang="pt-BR" b="1" dirty="0">
                <a:highlight>
                  <a:srgbClr val="FFFF00"/>
                </a:highlight>
              </a:rPr>
              <a:t>≤ </a:t>
            </a:r>
            <a:r>
              <a:rPr lang="pt-BR" b="1" i="1" dirty="0">
                <a:highlight>
                  <a:srgbClr val="FFFF00"/>
                </a:highlight>
              </a:rPr>
              <a:t>20</a:t>
            </a:r>
            <a:r>
              <a:rPr lang="pt-BR" dirty="0"/>
              <a:t>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ponto típico é o mais esperado porque representa a maior probabilidade de incidência no processo de fabricação. O amplificador em cascata com acoplamento DC , além disso, se apresenta bem projetado porque os transistores estão polarizados aproximadamente no centro da reta de carga (</a:t>
            </a:r>
            <a:r>
              <a:rPr lang="pt-BR" i="1" dirty="0"/>
              <a:t>V</a:t>
            </a:r>
            <a:r>
              <a:rPr lang="pt-BR" i="1" baseline="-25000" dirty="0"/>
              <a:t>CEQ</a:t>
            </a:r>
            <a:r>
              <a:rPr lang="pt-BR" i="1" dirty="0"/>
              <a:t> </a:t>
            </a:r>
            <a:r>
              <a:rPr lang="pt-PT" b="1" dirty="0"/>
              <a:t>≅</a:t>
            </a:r>
            <a:r>
              <a:rPr lang="pt-BR" dirty="0"/>
              <a:t> </a:t>
            </a:r>
            <a:r>
              <a:rPr lang="pt-BR" i="1" dirty="0"/>
              <a:t>7,5 V</a:t>
            </a:r>
            <a:r>
              <a:rPr lang="pt-BR" dirty="0"/>
              <a:t>), permitindo, assim, a máxima excursão do sinal </a:t>
            </a:r>
            <a:r>
              <a:rPr lang="pt-BR" i="1" dirty="0"/>
              <a:t>AC</a:t>
            </a:r>
            <a:r>
              <a:rPr lang="pt-BR" dirty="0"/>
              <a:t>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5525FF-1198-46F3-BF26-92C2C05DD3C0}"/>
              </a:ext>
            </a:extLst>
          </p:cNvPr>
          <p:cNvSpPr/>
          <p:nvPr/>
        </p:nvSpPr>
        <p:spPr>
          <a:xfrm>
            <a:off x="185351" y="449180"/>
            <a:ext cx="420012" cy="3125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53058EF-1074-4223-8890-B016F061176E}"/>
              </a:ext>
            </a:extLst>
          </p:cNvPr>
          <p:cNvSpPr/>
          <p:nvPr/>
        </p:nvSpPr>
        <p:spPr>
          <a:xfrm>
            <a:off x="185351" y="1511044"/>
            <a:ext cx="420012" cy="3125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5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27" y="289561"/>
            <a:ext cx="1211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64" y="743586"/>
            <a:ext cx="16192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52" y="360998"/>
            <a:ext cx="30845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90" y="1281749"/>
            <a:ext cx="45577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4" y="1632586"/>
            <a:ext cx="1028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52" y="1657986"/>
            <a:ext cx="857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03" y="573723"/>
            <a:ext cx="15144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64" y="2224724"/>
            <a:ext cx="5524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73" y="2791462"/>
            <a:ext cx="3571875" cy="6572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10"/>
          <p:cNvSpPr/>
          <p:nvPr/>
        </p:nvSpPr>
        <p:spPr>
          <a:xfrm>
            <a:off x="647114" y="36734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5EF6A2B-692B-41D9-B64A-AF21A77AE8AF}"/>
              </a:ext>
            </a:extLst>
          </p:cNvPr>
          <p:cNvSpPr/>
          <p:nvPr/>
        </p:nvSpPr>
        <p:spPr>
          <a:xfrm>
            <a:off x="647114" y="2224724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>
                <a:solidFill>
                  <a:schemeClr val="tx1"/>
                </a:solidFill>
              </a:rPr>
              <a:t>12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7D78F88-09ED-4F45-B780-0B58A601A3F5}"/>
              </a:ext>
            </a:extLst>
          </p:cNvPr>
          <p:cNvCxnSpPr>
            <a:cxnSpLocks/>
          </p:cNvCxnSpPr>
          <p:nvPr/>
        </p:nvCxnSpPr>
        <p:spPr>
          <a:xfrm>
            <a:off x="5089040" y="3120074"/>
            <a:ext cx="923824" cy="6757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4D16D7-CA9F-4453-B724-DABF67136BDA}"/>
              </a:ext>
            </a:extLst>
          </p:cNvPr>
          <p:cNvSpPr txBox="1"/>
          <p:nvPr/>
        </p:nvSpPr>
        <p:spPr>
          <a:xfrm>
            <a:off x="6179138" y="3569435"/>
            <a:ext cx="380781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Equação deduzida por somatória de correntes nas malhas !</a:t>
            </a:r>
          </a:p>
        </p:txBody>
      </p:sp>
    </p:spTree>
    <p:extLst>
      <p:ext uri="{BB962C8B-B14F-4D97-AF65-F5344CB8AC3E}">
        <p14:creationId xmlns:p14="http://schemas.microsoft.com/office/powerpoint/2010/main" val="301841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2"/>
          <p:cNvSpPr txBox="1">
            <a:spLocks noChangeArrowheads="1"/>
          </p:cNvSpPr>
          <p:nvPr/>
        </p:nvSpPr>
        <p:spPr bwMode="auto">
          <a:xfrm>
            <a:off x="430336" y="1031951"/>
            <a:ext cx="11331327" cy="31393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t-BR" altLang="pt-BR" sz="3600" b="1" dirty="0" err="1">
                <a:solidFill>
                  <a:schemeClr val="bg1"/>
                </a:solidFill>
              </a:rPr>
              <a:t>Obs</a:t>
            </a:r>
            <a:r>
              <a:rPr lang="pt-BR" altLang="pt-BR" sz="3600" b="1" dirty="0">
                <a:solidFill>
                  <a:schemeClr val="bg1"/>
                </a:solidFill>
              </a:rPr>
              <a:t>: A apostila “</a:t>
            </a:r>
            <a:r>
              <a:rPr lang="pt-BR" sz="3600" b="1" dirty="0">
                <a:solidFill>
                  <a:schemeClr val="bg1"/>
                </a:solidFill>
              </a:rPr>
              <a:t>Eletrônica Básica - Amplificadores Analógicos BJT” (Veronese PR, 2014) descreve cálculos sobre análise DC e análise AC de diversos circuitos com BJT.  </a:t>
            </a:r>
          </a:p>
          <a:p>
            <a:pPr algn="ctr">
              <a:buNone/>
            </a:pPr>
            <a:r>
              <a:rPr lang="pt-BR" b="1" dirty="0">
                <a:highlight>
                  <a:srgbClr val="FFFF00"/>
                </a:highlight>
              </a:rPr>
              <a:t>Os exercícios a seguir descrevem apenas a análise DC</a:t>
            </a:r>
            <a:r>
              <a:rPr lang="pt-BR" sz="36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pt-BR" b="1" dirty="0">
                <a:highlight>
                  <a:srgbClr val="FFFF00"/>
                </a:highlight>
              </a:rPr>
              <a:t>!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endParaRPr lang="pt-BR" alt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2"/>
          <p:cNvSpPr txBox="1">
            <a:spLocks noChangeArrowheads="1"/>
          </p:cNvSpPr>
          <p:nvPr/>
        </p:nvSpPr>
        <p:spPr bwMode="auto">
          <a:xfrm>
            <a:off x="2531541" y="942171"/>
            <a:ext cx="6920120" cy="267765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chemeClr val="bg1"/>
                </a:solidFill>
              </a:rPr>
              <a:t>Polarização com Divisor de Tensão (Síntese)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pt-BR" altLang="pt-BR" sz="4400" b="1" dirty="0">
                <a:solidFill>
                  <a:schemeClr val="bg1"/>
                </a:solidFill>
              </a:rPr>
            </a:br>
            <a:r>
              <a:rPr lang="pt-BR" altLang="pt-BR" sz="3600" b="1" dirty="0"/>
              <a:t>Amplificador Emissor Comum</a:t>
            </a:r>
          </a:p>
        </p:txBody>
      </p:sp>
    </p:spTree>
    <p:extLst>
      <p:ext uri="{BB962C8B-B14F-4D97-AF65-F5344CB8AC3E}">
        <p14:creationId xmlns:p14="http://schemas.microsoft.com/office/powerpoint/2010/main" val="73952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25547FAE-9562-4920-A7F5-F7FA9AA7BA14}"/>
              </a:ext>
            </a:extLst>
          </p:cNvPr>
          <p:cNvSpPr txBox="1"/>
          <p:nvPr/>
        </p:nvSpPr>
        <p:spPr>
          <a:xfrm>
            <a:off x="1389149" y="428178"/>
            <a:ext cx="9413702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Observe que o exercício  a seguir descreve o cálculo da polarização por divisor de tensão em um 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amplificador emissor comum </a:t>
            </a:r>
          </a:p>
          <a:p>
            <a:pPr algn="ctr"/>
            <a:r>
              <a:rPr lang="pt-BR" sz="3200" b="1" dirty="0">
                <a:highlight>
                  <a:srgbClr val="FFFF00"/>
                </a:highlight>
              </a:rPr>
              <a:t>(os resistores de polarização NÃO são conhecidos)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  (exercício 2 - resolvido na apostila “BJT - Eletrônica Básica - Amplificadores Analógicos BJT- </a:t>
            </a:r>
            <a:r>
              <a:rPr lang="pt-BR" sz="3200" b="1" dirty="0" err="1">
                <a:solidFill>
                  <a:schemeClr val="bg1"/>
                </a:solidFill>
              </a:rPr>
              <a:t>Exercicios</a:t>
            </a:r>
            <a:r>
              <a:rPr lang="pt-BR" sz="3200" b="1" dirty="0">
                <a:solidFill>
                  <a:schemeClr val="bg1"/>
                </a:solidFill>
              </a:rPr>
              <a:t> - v. 2014 Rev. 06” (</a:t>
            </a:r>
            <a:r>
              <a:rPr lang="pt-BR" sz="3200" b="1" dirty="0" err="1">
                <a:solidFill>
                  <a:schemeClr val="bg1"/>
                </a:solidFill>
              </a:rPr>
              <a:t>pgs</a:t>
            </a:r>
            <a:r>
              <a:rPr lang="pt-BR" sz="3200" b="1" dirty="0">
                <a:solidFill>
                  <a:schemeClr val="bg1"/>
                </a:solidFill>
              </a:rPr>
              <a:t>. 3 – 6)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 análise AC deste exercício (pg. 7 – 9)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será analisada posteriormente !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94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2885</Words>
  <Application>Microsoft Office PowerPoint</Application>
  <PresentationFormat>Widescreen</PresentationFormat>
  <Paragraphs>278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289</cp:revision>
  <dcterms:created xsi:type="dcterms:W3CDTF">2016-04-28T03:51:40Z</dcterms:created>
  <dcterms:modified xsi:type="dcterms:W3CDTF">2020-04-29T12:47:31Z</dcterms:modified>
</cp:coreProperties>
</file>