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CA7CC047-76CA-4AFD-A529-5945DFBB8406}" type="datetimeFigureOut">
              <a:rPr lang="pt-BR" smtClean="0"/>
              <a:t>17/11/2020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DD8616C-62AA-4E64-8391-156A55671C0E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CC047-76CA-4AFD-A529-5945DFBB8406}" type="datetimeFigureOut">
              <a:rPr lang="pt-BR" smtClean="0"/>
              <a:t>17/11/2020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8616C-62AA-4E64-8391-156A55671C0E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CA7CC047-76CA-4AFD-A529-5945DFBB8406}" type="datetimeFigureOut">
              <a:rPr lang="pt-BR" smtClean="0"/>
              <a:t>17/11/2020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pt-BR"/>
          </a:p>
        </p:txBody>
      </p:sp>
      <p:sp>
        <p:nvSpPr>
          <p:cNvPr id="7" name="Retângulo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5DD8616C-62AA-4E64-8391-156A55671C0E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CC047-76CA-4AFD-A529-5945DFBB8406}" type="datetimeFigureOut">
              <a:rPr lang="pt-BR" smtClean="0"/>
              <a:t>17/11/2020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DD8616C-62AA-4E64-8391-156A55671C0E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7" name="Retângulo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2" name="Espaço Reservado para Data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CC047-76CA-4AFD-A529-5945DFBB8406}" type="datetimeFigureOut">
              <a:rPr lang="pt-BR" smtClean="0"/>
              <a:t>17/11/2020</a:t>
            </a:fld>
            <a:endParaRPr lang="pt-BR"/>
          </a:p>
        </p:txBody>
      </p:sp>
      <p:sp>
        <p:nvSpPr>
          <p:cNvPr id="13" name="Espaço Reservado para Número de Slide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5DD8616C-62AA-4E64-8391-156A55671C0E}" type="slidenum">
              <a:rPr lang="pt-BR" smtClean="0"/>
              <a:t>‹nº›</a:t>
            </a:fld>
            <a:endParaRPr lang="pt-BR"/>
          </a:p>
        </p:txBody>
      </p:sp>
      <p:sp>
        <p:nvSpPr>
          <p:cNvPr id="14" name="Espaço Reservado para Rodapé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8" name="Espaço Reservado para Data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CA7CC047-76CA-4AFD-A529-5945DFBB8406}" type="datetimeFigureOut">
              <a:rPr lang="pt-BR" smtClean="0"/>
              <a:t>17/11/2020</a:t>
            </a:fld>
            <a:endParaRPr lang="pt-BR"/>
          </a:p>
        </p:txBody>
      </p:sp>
      <p:sp>
        <p:nvSpPr>
          <p:cNvPr id="10" name="Espaço Reservado para Número de Slide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5DD8616C-62AA-4E64-8391-156A55671C0E}" type="slidenum">
              <a:rPr lang="pt-BR" smtClean="0"/>
              <a:t>‹nº›</a:t>
            </a:fld>
            <a:endParaRPr lang="pt-BR"/>
          </a:p>
        </p:txBody>
      </p:sp>
      <p:sp>
        <p:nvSpPr>
          <p:cNvPr id="12" name="Espaço Reservado para Rodapé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CA7CC047-76CA-4AFD-A529-5945DFBB8406}" type="datetimeFigureOut">
              <a:rPr lang="pt-BR" smtClean="0"/>
              <a:t>17/11/2020</a:t>
            </a:fld>
            <a:endParaRPr lang="pt-BR"/>
          </a:p>
        </p:txBody>
      </p:sp>
      <p:sp>
        <p:nvSpPr>
          <p:cNvPr id="12" name="Espaço Reservado para Número de Slide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5DD8616C-62AA-4E64-8391-156A55671C0E}" type="slidenum">
              <a:rPr lang="pt-BR" smtClean="0"/>
              <a:t>‹nº›</a:t>
            </a:fld>
            <a:endParaRPr lang="pt-BR"/>
          </a:p>
        </p:txBody>
      </p:sp>
      <p:sp>
        <p:nvSpPr>
          <p:cNvPr id="14" name="Espaço Reservado para Rodapé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pt-BR"/>
          </a:p>
        </p:txBody>
      </p:sp>
      <p:sp>
        <p:nvSpPr>
          <p:cNvPr id="16" name="Espaço Reservado para Texto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15" name="Espaço Reservado para Texto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CC047-76CA-4AFD-A529-5945DFBB8406}" type="datetimeFigureOut">
              <a:rPr lang="pt-BR" smtClean="0"/>
              <a:t>17/11/2020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DD8616C-62AA-4E64-8391-156A55671C0E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CC047-76CA-4AFD-A529-5945DFBB8406}" type="datetimeFigureOut">
              <a:rPr lang="pt-BR" smtClean="0"/>
              <a:t>17/11/2020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DD8616C-62AA-4E64-8391-156A55671C0E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CC047-76CA-4AFD-A529-5945DFBB8406}" type="datetimeFigureOut">
              <a:rPr lang="pt-BR" smtClean="0"/>
              <a:t>17/11/2020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DD8616C-62AA-4E64-8391-156A55671C0E}" type="slidenum">
              <a:rPr lang="pt-BR" smtClean="0"/>
              <a:t>‹nº›</a:t>
            </a:fld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8" name="Retângulo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1" name="Retângulo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Espaço Reservado para Data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CA7CC047-76CA-4AFD-A529-5945DFBB8406}" type="datetimeFigureOut">
              <a:rPr lang="pt-BR" smtClean="0"/>
              <a:t>17/11/2020</a:t>
            </a:fld>
            <a:endParaRPr lang="pt-BR"/>
          </a:p>
        </p:txBody>
      </p:sp>
      <p:sp>
        <p:nvSpPr>
          <p:cNvPr id="13" name="Espaço Reservado para Número de Slide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5DD8616C-62AA-4E64-8391-156A55671C0E}" type="slidenum">
              <a:rPr lang="pt-BR" smtClean="0"/>
              <a:t>‹nº›</a:t>
            </a:fld>
            <a:endParaRPr lang="pt-BR"/>
          </a:p>
        </p:txBody>
      </p:sp>
      <p:sp>
        <p:nvSpPr>
          <p:cNvPr id="14" name="Espaço Reservado para Rodapé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A7CC047-76CA-4AFD-A529-5945DFBB8406}" type="datetimeFigureOut">
              <a:rPr lang="pt-BR" smtClean="0"/>
              <a:t>17/11/2020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7" name="Retângulo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DD8616C-62AA-4E64-8391-156A55671C0E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836712"/>
            <a:ext cx="7772400" cy="3168352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O Império escravista e a República dos plantadores:</a:t>
            </a:r>
            <a:br>
              <a:rPr lang="pt-BR" dirty="0" smtClean="0"/>
            </a:br>
            <a:r>
              <a:rPr lang="pt-BR" dirty="0" smtClean="0"/>
              <a:t>economia brasileira no século XIX </a:t>
            </a: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39552" y="3212977"/>
            <a:ext cx="8208912" cy="1512168"/>
          </a:xfrm>
        </p:spPr>
        <p:txBody>
          <a:bodyPr>
            <a:normAutofit/>
          </a:bodyPr>
          <a:lstStyle/>
          <a:p>
            <a:endParaRPr lang="pt-BR" dirty="0" smtClean="0"/>
          </a:p>
          <a:p>
            <a:r>
              <a:rPr lang="pt-BR" dirty="0" smtClean="0"/>
              <a:t>João L. R. Fragoso</a:t>
            </a:r>
            <a:endParaRPr lang="pt-B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3422104"/>
          </a:xfrm>
        </p:spPr>
        <p:txBody>
          <a:bodyPr>
            <a:normAutofit/>
          </a:bodyPr>
          <a:lstStyle/>
          <a:p>
            <a:r>
              <a:rPr lang="pt-BR" dirty="0" smtClean="0"/>
              <a:t>A segunda metade do século XIX</a:t>
            </a:r>
          </a:p>
          <a:p>
            <a:pPr lvl="1">
              <a:buFont typeface="Wingdings" pitchFamily="2" charset="2"/>
              <a:buChar char="ü"/>
            </a:pPr>
            <a:r>
              <a:rPr lang="pt-BR" dirty="0" smtClean="0"/>
              <a:t> </a:t>
            </a:r>
            <a:r>
              <a:rPr lang="pt-BR" sz="2000" dirty="0" smtClean="0"/>
              <a:t>Crise do escravismo e a formação do mercado de mão de obra (imigração e trabalhador nacional; trabalho assalariado e </a:t>
            </a:r>
            <a:r>
              <a:rPr lang="pt-BR" sz="2000" dirty="0" err="1" smtClean="0"/>
              <a:t>não-assalariado</a:t>
            </a:r>
            <a:r>
              <a:rPr lang="pt-BR" sz="2000" dirty="0" smtClean="0"/>
              <a:t>)</a:t>
            </a:r>
          </a:p>
          <a:p>
            <a:pPr lvl="1">
              <a:buFont typeface="Wingdings" pitchFamily="2" charset="2"/>
              <a:buChar char="ü"/>
            </a:pPr>
            <a:r>
              <a:rPr lang="pt-BR" sz="2000" dirty="0" smtClean="0"/>
              <a:t> Expansão da economia cafeeira no Oeste e Novo Oeste paulista: modernização dos transportes e novas tecnologias.</a:t>
            </a:r>
          </a:p>
          <a:p>
            <a:pPr lvl="1">
              <a:buFont typeface="Wingdings" pitchFamily="2" charset="2"/>
              <a:buChar char="ü"/>
            </a:pPr>
            <a:r>
              <a:rPr lang="pt-BR" sz="2000" dirty="0" smtClean="0"/>
              <a:t> Desenvolvimento da economia da borracha. </a:t>
            </a:r>
          </a:p>
          <a:p>
            <a:pPr>
              <a:buFont typeface="Wingdings" pitchFamily="2" charset="2"/>
              <a:buChar char="ü"/>
            </a:pPr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Transição para o trabalho livre</a:t>
            </a:r>
            <a:endParaRPr lang="pt-B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i="1" dirty="0" smtClean="0"/>
              <a:t>Mais que uma </a:t>
            </a:r>
            <a:r>
              <a:rPr lang="pt-BR" i="1" dirty="0" err="1" smtClean="0"/>
              <a:t>plantation</a:t>
            </a:r>
            <a:r>
              <a:rPr lang="pt-BR" i="1" dirty="0" smtClean="0"/>
              <a:t> escravista-exportadora</a:t>
            </a:r>
            <a:endParaRPr lang="pt-BR" i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Economia brasileira (século XIX): abordagem tradicional</a:t>
            </a:r>
          </a:p>
          <a:p>
            <a:pPr lvl="2"/>
            <a:r>
              <a:rPr lang="pt-BR" dirty="0" smtClean="0"/>
              <a:t>Traços básicos da economia escravista, voltada para o mercado internacional:</a:t>
            </a:r>
          </a:p>
          <a:p>
            <a:pPr lvl="3"/>
            <a:r>
              <a:rPr lang="pt-BR" dirty="0" smtClean="0"/>
              <a:t>Monocultura, escravidão e exportação.</a:t>
            </a:r>
          </a:p>
          <a:p>
            <a:pPr lvl="2"/>
            <a:r>
              <a:rPr lang="pt-BR" dirty="0" smtClean="0"/>
              <a:t>Consolidação do sudeste brasileiro: centro dinâmico da economia brasileira</a:t>
            </a:r>
          </a:p>
          <a:p>
            <a:pPr lvl="3"/>
            <a:r>
              <a:rPr lang="pt-BR" dirty="0" smtClean="0"/>
              <a:t>Exportações do café e crescimento demográfico.</a:t>
            </a:r>
            <a:endParaRPr lang="pt-BR" dirty="0" smtClean="0"/>
          </a:p>
          <a:p>
            <a:r>
              <a:rPr lang="pt-BR" dirty="0" smtClean="0"/>
              <a:t>Interpretação limitada: obscurece a realidade.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4294967295"/>
          </p:nvPr>
        </p:nvSpPr>
        <p:spPr>
          <a:xfrm>
            <a:off x="539552" y="476672"/>
            <a:ext cx="8153400" cy="5760640"/>
          </a:xfrm>
        </p:spPr>
        <p:txBody>
          <a:bodyPr>
            <a:normAutofit fontScale="85000" lnSpcReduction="20000"/>
          </a:bodyPr>
          <a:lstStyle/>
          <a:p>
            <a:r>
              <a:rPr lang="pt-BR" dirty="0" smtClean="0"/>
              <a:t>Dados demográficos: entre 1819 e 1872</a:t>
            </a:r>
          </a:p>
          <a:p>
            <a:endParaRPr lang="pt-BR" dirty="0" smtClean="0"/>
          </a:p>
          <a:p>
            <a:endParaRPr lang="pt-BR" dirty="0" smtClean="0"/>
          </a:p>
          <a:p>
            <a:pPr lvl="1"/>
            <a:endParaRPr lang="pt-BR" dirty="0" smtClean="0"/>
          </a:p>
          <a:p>
            <a:pPr lvl="1"/>
            <a:r>
              <a:rPr lang="pt-BR" dirty="0" smtClean="0"/>
              <a:t>Outras categorias sociais além de senhores e escravos;</a:t>
            </a:r>
          </a:p>
          <a:p>
            <a:pPr lvl="1"/>
            <a:r>
              <a:rPr lang="pt-BR" dirty="0" smtClean="0"/>
              <a:t>Outras formas de produção que a escravista (camponesa, peonagem, etc.).</a:t>
            </a:r>
          </a:p>
          <a:p>
            <a:r>
              <a:rPr lang="pt-BR" dirty="0" smtClean="0"/>
              <a:t> Distribuição da mão de obra escrava:</a:t>
            </a:r>
          </a:p>
          <a:p>
            <a:pPr lvl="1"/>
            <a:r>
              <a:rPr lang="pt-BR" dirty="0" smtClean="0"/>
              <a:t>Minas Gerais foi a maior província escravista (1819 e 1872): produção de gêneros alimentícios para o abastecimento do mercado interno;</a:t>
            </a:r>
          </a:p>
          <a:p>
            <a:pPr lvl="1"/>
            <a:r>
              <a:rPr lang="pt-BR" dirty="0" smtClean="0"/>
              <a:t>1870: 60% dos escravos do sudeste não estava alocada no setor cafeeiro.</a:t>
            </a:r>
          </a:p>
          <a:p>
            <a:pPr lvl="2"/>
            <a:r>
              <a:rPr lang="pt-BR" dirty="0" smtClean="0"/>
              <a:t>Capacidade de geração de riquezas do setor abastecedor.</a:t>
            </a:r>
          </a:p>
          <a:p>
            <a:r>
              <a:rPr lang="pt-BR" dirty="0" smtClean="0"/>
              <a:t>Apesar de hegemônica: a exportação de café e açúcar não eram as únicas atividades produtivas geradoras de riqueza.</a:t>
            </a:r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1403648" y="1052736"/>
          <a:ext cx="6096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Pop.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1819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1872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Pop. Livre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69,2%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84,7%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O mosaico de formas </a:t>
            </a:r>
            <a:r>
              <a:rPr lang="pt-BR" dirty="0" err="1" smtClean="0"/>
              <a:t>não-capitalistas</a:t>
            </a:r>
            <a:r>
              <a:rPr lang="pt-BR" dirty="0" smtClean="0"/>
              <a:t> de produção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23528" y="1600200"/>
            <a:ext cx="8442520" cy="5069160"/>
          </a:xfrm>
        </p:spPr>
        <p:txBody>
          <a:bodyPr>
            <a:normAutofit fontScale="85000" lnSpcReduction="20000"/>
          </a:bodyPr>
          <a:lstStyle/>
          <a:p>
            <a:r>
              <a:rPr lang="pt-BR" dirty="0" smtClean="0"/>
              <a:t>Formas de produção </a:t>
            </a:r>
            <a:r>
              <a:rPr lang="pt-BR" dirty="0" err="1" smtClean="0"/>
              <a:t>não-capitalistas</a:t>
            </a:r>
            <a:r>
              <a:rPr lang="pt-BR" dirty="0" smtClean="0"/>
              <a:t> que se integravam entre si e com a economia exportadora</a:t>
            </a:r>
          </a:p>
          <a:p>
            <a:pPr lvl="1"/>
            <a:r>
              <a:rPr lang="pt-BR" dirty="0" smtClean="0"/>
              <a:t>Mercado interno: influir nos mecanismos de reprodução da economia exportadora</a:t>
            </a:r>
          </a:p>
          <a:p>
            <a:pPr lvl="2"/>
            <a:r>
              <a:rPr lang="pt-BR" dirty="0" smtClean="0"/>
              <a:t>Insumos e abastecimentos; </a:t>
            </a:r>
          </a:p>
          <a:p>
            <a:pPr lvl="2"/>
            <a:r>
              <a:rPr lang="pt-BR" dirty="0" smtClean="0"/>
              <a:t>Redução dos custos;</a:t>
            </a:r>
          </a:p>
          <a:p>
            <a:pPr lvl="1"/>
            <a:r>
              <a:rPr lang="pt-BR" dirty="0" smtClean="0"/>
              <a:t>Ritmos próprios de expansão e acumulação da economia brasileira.</a:t>
            </a:r>
          </a:p>
          <a:p>
            <a:pPr lvl="1"/>
            <a:r>
              <a:rPr lang="pt-BR" dirty="0" smtClean="0"/>
              <a:t>Capital mercantil: reprodução estrutura global de produção.</a:t>
            </a:r>
          </a:p>
          <a:p>
            <a:pPr lvl="2"/>
            <a:r>
              <a:rPr lang="pt-BR" dirty="0" smtClean="0"/>
              <a:t>1850: sociedade em transformação (fim do tráfico atlântico, Lei de Terras, o Código Comercial e a Lei de Hipotecas).</a:t>
            </a:r>
          </a:p>
          <a:p>
            <a:pPr lvl="3"/>
            <a:r>
              <a:rPr lang="pt-BR" dirty="0" smtClean="0"/>
              <a:t>Fim do tráfico: intensificação da escravidão no sudeste (tráfico interprovincial) e a ascensão de novas formas de exploração do sobretrabalho. </a:t>
            </a:r>
          </a:p>
          <a:p>
            <a:pPr lvl="3"/>
            <a:r>
              <a:rPr lang="pt-BR" dirty="0" smtClean="0"/>
              <a:t>Lei de Terras: mercado de terras e concentração fundiária.</a:t>
            </a:r>
          </a:p>
          <a:p>
            <a:pPr lvl="3"/>
            <a:r>
              <a:rPr lang="pt-BR" dirty="0" smtClean="0"/>
              <a:t>Crescimento da população urbana e os primeiros passos da industrialização. </a:t>
            </a:r>
          </a:p>
          <a:p>
            <a:pPr lvl="2">
              <a:buNone/>
            </a:pPr>
            <a:endParaRPr lang="pt-BR" dirty="0" smtClean="0"/>
          </a:p>
          <a:p>
            <a:pPr lvl="2">
              <a:buNone/>
            </a:pPr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Reafirmação do escravismo no centro-sul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95536" y="1700808"/>
            <a:ext cx="8370512" cy="4925144"/>
          </a:xfrm>
        </p:spPr>
        <p:txBody>
          <a:bodyPr>
            <a:normAutofit fontScale="77500" lnSpcReduction="20000"/>
          </a:bodyPr>
          <a:lstStyle/>
          <a:p>
            <a:r>
              <a:rPr lang="pt-BR" dirty="0" smtClean="0"/>
              <a:t>Gestação da economia cafeeira no Vale do Paraíba</a:t>
            </a:r>
          </a:p>
          <a:p>
            <a:pPr lvl="2"/>
            <a:r>
              <a:rPr lang="pt-BR" dirty="0" smtClean="0"/>
              <a:t>Fase B do ciclo de </a:t>
            </a:r>
            <a:r>
              <a:rPr lang="pt-BR" dirty="0" err="1" smtClean="0"/>
              <a:t>Kondratieff</a:t>
            </a:r>
            <a:r>
              <a:rPr lang="pt-BR" dirty="0" smtClean="0"/>
              <a:t> </a:t>
            </a:r>
            <a:r>
              <a:rPr lang="pt-BR" dirty="0" smtClean="0"/>
              <a:t>(</a:t>
            </a:r>
            <a:r>
              <a:rPr lang="pt-BR" dirty="0" smtClean="0"/>
              <a:t>1815-1850</a:t>
            </a:r>
            <a:r>
              <a:rPr lang="pt-BR" dirty="0" smtClean="0"/>
              <a:t>)</a:t>
            </a:r>
            <a:r>
              <a:rPr lang="pt-BR" dirty="0" smtClean="0"/>
              <a:t>: queda dos preços dos produtos tropicais</a:t>
            </a:r>
          </a:p>
          <a:p>
            <a:pPr lvl="2"/>
            <a:r>
              <a:rPr lang="pt-BR" dirty="0" smtClean="0"/>
              <a:t>Dinâmica economia escravista interna: expansão das áreas produtivas</a:t>
            </a:r>
          </a:p>
          <a:p>
            <a:pPr lvl="2"/>
            <a:r>
              <a:rPr lang="pt-BR" dirty="0" smtClean="0"/>
              <a:t>Açúcar (1821/31): aumento da renda de exportação em 2,7%;</a:t>
            </a:r>
          </a:p>
          <a:p>
            <a:pPr lvl="2"/>
            <a:r>
              <a:rPr lang="pt-BR" dirty="0" smtClean="0"/>
              <a:t>Produção de alimentos (1818/28): os preços aumentam em 170%;</a:t>
            </a:r>
          </a:p>
          <a:p>
            <a:pPr lvl="2"/>
            <a:r>
              <a:rPr lang="pt-BR" dirty="0" smtClean="0"/>
              <a:t>Crescimento demográfico: tráfico atlântico de escravos (5,1% ao ano); pop. Livre.</a:t>
            </a:r>
          </a:p>
          <a:p>
            <a:r>
              <a:rPr lang="pt-BR" dirty="0" smtClean="0"/>
              <a:t>“Falsa euforia”? Realidade bastante diferente</a:t>
            </a:r>
          </a:p>
          <a:p>
            <a:pPr lvl="1"/>
            <a:r>
              <a:rPr lang="pt-BR" dirty="0" smtClean="0"/>
              <a:t>A queda dos preços internacionais: não marcou uma retração da economia brasileira (</a:t>
            </a:r>
            <a:r>
              <a:rPr lang="pt-BR" dirty="0" err="1" smtClean="0"/>
              <a:t>agroexportação</a:t>
            </a:r>
            <a:r>
              <a:rPr lang="pt-BR" dirty="0" smtClean="0"/>
              <a:t> e mercado interno).</a:t>
            </a:r>
          </a:p>
          <a:p>
            <a:pPr lvl="1"/>
            <a:r>
              <a:rPr lang="pt-BR" dirty="0" smtClean="0"/>
              <a:t>Autonomia da economia brasileira: peso dos setores econômicos ligados ao mercado interno.</a:t>
            </a:r>
          </a:p>
          <a:p>
            <a:pPr lvl="2"/>
            <a:r>
              <a:rPr lang="pt-BR" dirty="0" smtClean="0"/>
              <a:t>Formação da cafeicultura na área de fronteira.</a:t>
            </a:r>
          </a:p>
          <a:p>
            <a:pPr lvl="2"/>
            <a:r>
              <a:rPr lang="pt-BR" dirty="0" smtClean="0"/>
              <a:t>Acumulação mercantil na praça do Rio de Janeiro.</a:t>
            </a:r>
          </a:p>
          <a:p>
            <a:pPr lvl="2"/>
            <a:r>
              <a:rPr lang="pt-BR" dirty="0" smtClean="0"/>
              <a:t>Formação da cafeicultura: reprodução e preservação da estrutura escravista.</a:t>
            </a:r>
            <a:endParaRPr lang="pt-B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4294967295"/>
          </p:nvPr>
        </p:nvSpPr>
        <p:spPr>
          <a:xfrm>
            <a:off x="323528" y="692696"/>
            <a:ext cx="8153400" cy="5688632"/>
          </a:xfrm>
        </p:spPr>
        <p:txBody>
          <a:bodyPr>
            <a:normAutofit fontScale="70000" lnSpcReduction="20000"/>
          </a:bodyPr>
          <a:lstStyle/>
          <a:p>
            <a:r>
              <a:rPr lang="pt-BR" dirty="0" smtClean="0"/>
              <a:t>Formação de sistemas agrários escravistas na fronteira (açúcar e o café): reprodução ampliada da economia colonial e a reiteração no tempo do sistema escravista.</a:t>
            </a:r>
          </a:p>
          <a:p>
            <a:r>
              <a:rPr lang="pt-BR" dirty="0" smtClean="0"/>
              <a:t>Sociedade escravista: peculiaridades</a:t>
            </a:r>
          </a:p>
          <a:p>
            <a:pPr lvl="1"/>
            <a:r>
              <a:rPr lang="pt-BR" dirty="0" smtClean="0"/>
              <a:t>Apropriação do sobretrabalho</a:t>
            </a:r>
          </a:p>
          <a:p>
            <a:pPr lvl="2"/>
            <a:r>
              <a:rPr lang="pt-BR" dirty="0" smtClean="0"/>
              <a:t>Escravo: </a:t>
            </a:r>
          </a:p>
          <a:p>
            <a:pPr lvl="3"/>
            <a:r>
              <a:rPr lang="pt-BR" dirty="0" smtClean="0"/>
              <a:t>C</a:t>
            </a:r>
            <a:r>
              <a:rPr lang="pt-BR" dirty="0" smtClean="0"/>
              <a:t>oerção extraeconômica: relações de poder e hierarquias sociais;</a:t>
            </a:r>
          </a:p>
          <a:p>
            <a:pPr lvl="3"/>
            <a:r>
              <a:rPr lang="pt-BR" dirty="0" smtClean="0"/>
              <a:t>Propriedade/mercadoria; que produz mercadorias; mercado.</a:t>
            </a:r>
          </a:p>
          <a:p>
            <a:pPr lvl="1"/>
            <a:r>
              <a:rPr lang="pt-BR" dirty="0" smtClean="0"/>
              <a:t> Mercado: restrito e com poucas opções de negócios</a:t>
            </a:r>
          </a:p>
          <a:p>
            <a:pPr lvl="2"/>
            <a:r>
              <a:rPr lang="pt-BR" dirty="0" smtClean="0"/>
              <a:t>Concentração da riqueza;</a:t>
            </a:r>
          </a:p>
          <a:p>
            <a:pPr lvl="2"/>
            <a:r>
              <a:rPr lang="pt-BR" dirty="0" smtClean="0"/>
              <a:t>Reduzido mercado consumidor.</a:t>
            </a:r>
          </a:p>
          <a:p>
            <a:r>
              <a:rPr lang="pt-BR" dirty="0" smtClean="0"/>
              <a:t>A formação de sistemas agrários nas fronteiras: mecanismos de reiteração no tempo da sociedade escravista.</a:t>
            </a:r>
          </a:p>
          <a:p>
            <a:pPr lvl="1"/>
            <a:r>
              <a:rPr lang="pt-BR" dirty="0" smtClean="0"/>
              <a:t>Exploração do sobretrabalho do escravo;</a:t>
            </a:r>
          </a:p>
          <a:p>
            <a:pPr lvl="1"/>
            <a:r>
              <a:rPr lang="pt-BR" dirty="0" smtClean="0"/>
              <a:t>Ampliar o mercado interno sem mudar seu caráter restrito. </a:t>
            </a:r>
            <a:endParaRPr lang="pt-BR" dirty="0" smtClean="0"/>
          </a:p>
          <a:p>
            <a:endParaRPr lang="pt-BR" dirty="0" smtClean="0"/>
          </a:p>
          <a:p>
            <a:pPr>
              <a:buFont typeface="Wingdings" pitchFamily="2" charset="2"/>
              <a:buChar char="Ø"/>
            </a:pPr>
            <a:r>
              <a:rPr lang="pt-BR" dirty="0" smtClean="0"/>
              <a:t>Reprodução do sistema agrário nas áreas de fronteira: </a:t>
            </a:r>
            <a:r>
              <a:rPr lang="pt-BR" dirty="0" err="1" smtClean="0"/>
              <a:t>agroexportação</a:t>
            </a:r>
            <a:endParaRPr lang="pt-BR" dirty="0" smtClean="0"/>
          </a:p>
          <a:p>
            <a:pPr lvl="1">
              <a:buFont typeface="Wingdings" pitchFamily="2" charset="2"/>
              <a:buChar char="Ø"/>
            </a:pPr>
            <a:r>
              <a:rPr lang="pt-BR" dirty="0" smtClean="0"/>
              <a:t>Transferência para o mercado internacional do produto da exploração do trabalho escravo.</a:t>
            </a:r>
          </a:p>
          <a:p>
            <a:pPr lvl="1">
              <a:buFont typeface="Wingdings" pitchFamily="2" charset="2"/>
              <a:buChar char="Ø"/>
            </a:pPr>
            <a:endParaRPr lang="pt-BR" dirty="0" smtClean="0"/>
          </a:p>
          <a:p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4294967295"/>
          </p:nvPr>
        </p:nvSpPr>
        <p:spPr>
          <a:xfrm>
            <a:off x="467544" y="764704"/>
            <a:ext cx="8153400" cy="4495800"/>
          </a:xfrm>
        </p:spPr>
        <p:txBody>
          <a:bodyPr>
            <a:normAutofit/>
          </a:bodyPr>
          <a:lstStyle/>
          <a:p>
            <a:r>
              <a:rPr lang="pt-BR" dirty="0" smtClean="0"/>
              <a:t>Expansão da </a:t>
            </a:r>
            <a:r>
              <a:rPr lang="pt-BR" dirty="0" err="1" smtClean="0"/>
              <a:t>agroexportação</a:t>
            </a:r>
            <a:r>
              <a:rPr lang="pt-BR" dirty="0" smtClean="0"/>
              <a:t>: </a:t>
            </a:r>
          </a:p>
          <a:p>
            <a:pPr lvl="2"/>
            <a:r>
              <a:rPr lang="pt-BR" dirty="0" smtClean="0"/>
              <a:t>Preservação da estrutura social escravista;</a:t>
            </a:r>
          </a:p>
          <a:p>
            <a:pPr lvl="2"/>
            <a:r>
              <a:rPr lang="pt-BR" dirty="0" smtClean="0"/>
              <a:t>Pressões internas de reprodução social da sociedade escravista;</a:t>
            </a:r>
          </a:p>
          <a:p>
            <a:pPr lvl="1"/>
            <a:r>
              <a:rPr lang="pt-BR" dirty="0" smtClean="0"/>
              <a:t>Relações sociais de poder (e subordinação): reprodução ampliada da economia.</a:t>
            </a:r>
          </a:p>
          <a:p>
            <a:pPr lvl="2"/>
            <a:r>
              <a:rPr lang="pt-BR" dirty="0" smtClean="0"/>
              <a:t>Consequências: investimentos produtivo do sobretrabalho e a reprodução ampliada da economia eram fenômenos constantes.</a:t>
            </a:r>
          </a:p>
          <a:p>
            <a:pPr lvl="2"/>
            <a:r>
              <a:rPr lang="pt-BR" dirty="0" smtClean="0"/>
              <a:t>Cafeicultura: praça mercantil do Rio de Janeiro.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23528" y="228600"/>
            <a:ext cx="8442520" cy="1256184"/>
          </a:xfrm>
        </p:spPr>
        <p:txBody>
          <a:bodyPr>
            <a:noAutofit/>
          </a:bodyPr>
          <a:lstStyle/>
          <a:p>
            <a:r>
              <a:rPr lang="pt-BR" sz="3600" dirty="0" smtClean="0"/>
              <a:t>Acumulação mercantil na praça do Rio de Janeiro e a formação da cafeicultura</a:t>
            </a:r>
            <a:endParaRPr lang="pt-BR" sz="36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95536" y="1916832"/>
            <a:ext cx="8153400" cy="4495800"/>
          </a:xfrm>
        </p:spPr>
        <p:txBody>
          <a:bodyPr>
            <a:normAutofit fontScale="85000" lnSpcReduction="20000"/>
          </a:bodyPr>
          <a:lstStyle/>
          <a:p>
            <a:r>
              <a:rPr lang="pt-BR" dirty="0" smtClean="0"/>
              <a:t>Homens de grossa aventura: </a:t>
            </a:r>
          </a:p>
          <a:p>
            <a:pPr lvl="1"/>
            <a:r>
              <a:rPr lang="pt-BR" dirty="0" smtClean="0"/>
              <a:t>Tráfico de escravos;</a:t>
            </a:r>
          </a:p>
          <a:p>
            <a:pPr lvl="1"/>
            <a:r>
              <a:rPr lang="pt-BR" dirty="0" smtClean="0"/>
              <a:t>Autonomia financeira.</a:t>
            </a:r>
          </a:p>
          <a:p>
            <a:r>
              <a:rPr lang="pt-BR" dirty="0" smtClean="0"/>
              <a:t>Caso da vila de Paraíba do Sul: </a:t>
            </a:r>
          </a:p>
          <a:p>
            <a:pPr lvl="2"/>
            <a:r>
              <a:rPr lang="pt-BR" dirty="0" smtClean="0"/>
              <a:t>Sociedade agrária:</a:t>
            </a:r>
          </a:p>
          <a:p>
            <a:pPr lvl="2"/>
            <a:r>
              <a:rPr lang="pt-BR" dirty="0" smtClean="0"/>
              <a:t>Concentração fundiária e da propriedade escrava;</a:t>
            </a:r>
          </a:p>
          <a:p>
            <a:pPr lvl="2"/>
            <a:r>
              <a:rPr lang="pt-BR" dirty="0" smtClean="0"/>
              <a:t>Endividamento: crédito mercantil;</a:t>
            </a:r>
          </a:p>
          <a:p>
            <a:pPr lvl="2"/>
            <a:r>
              <a:rPr lang="pt-BR" dirty="0" smtClean="0"/>
              <a:t>Agricultura extensiva com baixo nível técnico.</a:t>
            </a:r>
          </a:p>
          <a:p>
            <a:r>
              <a:rPr lang="pt-BR" dirty="0" smtClean="0"/>
              <a:t>Engrenagem da empresa: incorporação de terras e escravos; financiamento pelo crédito mercantil.</a:t>
            </a:r>
          </a:p>
          <a:p>
            <a:r>
              <a:rPr lang="pt-BR" dirty="0" smtClean="0"/>
              <a:t>Divisão de trabalho: </a:t>
            </a:r>
            <a:r>
              <a:rPr lang="pt-BR" dirty="0" err="1" smtClean="0"/>
              <a:t>agroexportação</a:t>
            </a:r>
            <a:r>
              <a:rPr lang="pt-BR" dirty="0" smtClean="0"/>
              <a:t> + produções de gêneros -&gt; resistência e autonomia do sistema frente as flutuações internacionais de preços.</a:t>
            </a:r>
          </a:p>
          <a:p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As produções para o mercado interno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 smtClean="0">
                <a:cs typeface="Times New Roman"/>
              </a:rPr>
              <a:t>Mercado interno: resultado da interação e reprodução de diversas formas de produção </a:t>
            </a:r>
            <a:r>
              <a:rPr lang="pt-BR" dirty="0" err="1" smtClean="0">
                <a:cs typeface="Times New Roman"/>
              </a:rPr>
              <a:t>não-capitalista</a:t>
            </a:r>
            <a:r>
              <a:rPr lang="pt-BR" dirty="0" smtClean="0">
                <a:cs typeface="Times New Roman"/>
              </a:rPr>
              <a:t> (escravista, camponesa e peonagem</a:t>
            </a:r>
            <a:r>
              <a:rPr lang="pt-BR" dirty="0" smtClean="0">
                <a:cs typeface="Times New Roman"/>
              </a:rPr>
              <a:t>)</a:t>
            </a:r>
            <a:endParaRPr lang="pt-BR" dirty="0" smtClean="0"/>
          </a:p>
          <a:p>
            <a:pPr lvl="1"/>
            <a:r>
              <a:rPr lang="pt-BR" dirty="0" smtClean="0"/>
              <a:t>Rio de Janeiro:</a:t>
            </a:r>
          </a:p>
          <a:p>
            <a:pPr lvl="2"/>
            <a:r>
              <a:rPr lang="pt-BR" dirty="0" smtClean="0"/>
              <a:t>Escravidão na produção de alimentos (Capivari);</a:t>
            </a:r>
          </a:p>
          <a:p>
            <a:pPr lvl="1"/>
            <a:r>
              <a:rPr lang="pt-BR" dirty="0" smtClean="0"/>
              <a:t>Minas Gerais: </a:t>
            </a:r>
          </a:p>
          <a:p>
            <a:pPr lvl="2"/>
            <a:r>
              <a:rPr lang="pt-BR" sz="2200" dirty="0" smtClean="0"/>
              <a:t>E</a:t>
            </a:r>
            <a:r>
              <a:rPr lang="pt-BR" sz="2200" dirty="0" smtClean="0"/>
              <a:t>scravos </a:t>
            </a:r>
            <a:r>
              <a:rPr lang="pt-BR" sz="2200" dirty="0" smtClean="0"/>
              <a:t>e camponeses no complexo agropecuário voltado para o abastecimento </a:t>
            </a:r>
            <a:r>
              <a:rPr lang="pt-BR" sz="2200" dirty="0" smtClean="0"/>
              <a:t>interno;</a:t>
            </a:r>
          </a:p>
          <a:p>
            <a:pPr lvl="1"/>
            <a:r>
              <a:rPr lang="pt-BR" sz="2500" dirty="0" smtClean="0"/>
              <a:t>São Paulo:</a:t>
            </a:r>
          </a:p>
          <a:p>
            <a:pPr lvl="2"/>
            <a:r>
              <a:rPr lang="pt-BR" sz="2200" dirty="0" smtClean="0"/>
              <a:t>Fazendas de criação de animais e agricultura de alimentos;</a:t>
            </a:r>
          </a:p>
          <a:p>
            <a:pPr lvl="1"/>
            <a:r>
              <a:rPr lang="pt-BR" sz="2500" dirty="0" smtClean="0"/>
              <a:t>Rio Grande do Sul:</a:t>
            </a:r>
          </a:p>
          <a:p>
            <a:pPr lvl="2"/>
            <a:r>
              <a:rPr lang="pt-BR" sz="2200" dirty="0" smtClean="0"/>
              <a:t>Charqueadas, as estâncias e a produção camponesa de alimentos.</a:t>
            </a:r>
            <a:endParaRPr lang="pt-B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o">
  <a:themeElements>
    <a:clrScheme name="Mediano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o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o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99</TotalTime>
  <Words>882</Words>
  <Application>Microsoft Office PowerPoint</Application>
  <PresentationFormat>Apresentação na tela (4:3)</PresentationFormat>
  <Paragraphs>100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1" baseType="lpstr">
      <vt:lpstr>Mediano</vt:lpstr>
      <vt:lpstr>O Império escravista e a República dos plantadores: economia brasileira no século XIX  </vt:lpstr>
      <vt:lpstr>Mais que uma plantation escravista-exportadora</vt:lpstr>
      <vt:lpstr>Slide 3</vt:lpstr>
      <vt:lpstr>O mosaico de formas não-capitalistas de produção</vt:lpstr>
      <vt:lpstr>Reafirmação do escravismo no centro-sul</vt:lpstr>
      <vt:lpstr>Slide 6</vt:lpstr>
      <vt:lpstr>Slide 7</vt:lpstr>
      <vt:lpstr>Acumulação mercantil na praça do Rio de Janeiro e a formação da cafeicultura</vt:lpstr>
      <vt:lpstr>As produções para o mercado interno</vt:lpstr>
      <vt:lpstr>Transição para o trabalho livre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Interpretações do Brasil</dc:title>
  <dc:creator>Paula</dc:creator>
  <cp:lastModifiedBy>Paula</cp:lastModifiedBy>
  <cp:revision>24</cp:revision>
  <dcterms:created xsi:type="dcterms:W3CDTF">2020-11-17T21:21:16Z</dcterms:created>
  <dcterms:modified xsi:type="dcterms:W3CDTF">2020-11-17T23:01:15Z</dcterms:modified>
</cp:coreProperties>
</file>