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81"/>
    <p:restoredTop sz="94767"/>
  </p:normalViewPr>
  <p:slideViewPr>
    <p:cSldViewPr>
      <p:cViewPr>
        <p:scale>
          <a:sx n="90" d="100"/>
          <a:sy n="90" d="100"/>
        </p:scale>
        <p:origin x="2536" y="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A94190-9BC9-4637-9E35-1B51A35EB0A2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jur.com.br/2020-mar-29/estado-economia-desafios-covid-19" TargetMode="External"/><Relationship Id="rId2" Type="http://schemas.openxmlformats.org/officeDocument/2006/relationships/hyperlink" Target="https://www.conjur.com.br/2020-jun-07/estado-economia-papel-direito-economico-diante-crise-covid-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3648" y="1700808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700" dirty="0"/>
              <a:t>Faculdade de Direito do Largo de São Francisco (USP)</a:t>
            </a:r>
            <a:br>
              <a:rPr lang="pt-BR" dirty="0"/>
            </a:br>
            <a:br>
              <a:rPr lang="pt-BR" dirty="0"/>
            </a:br>
            <a:r>
              <a:rPr lang="pt-BR" sz="4400" dirty="0"/>
              <a:t>DEF 0320 - Direito Econômico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7406640" cy="2448272"/>
          </a:xfrm>
        </p:spPr>
        <p:txBody>
          <a:bodyPr>
            <a:normAutofit/>
          </a:bodyPr>
          <a:lstStyle/>
          <a:p>
            <a:pPr algn="r"/>
            <a:r>
              <a:rPr lang="pt-BR" dirty="0">
                <a:solidFill>
                  <a:schemeClr val="accent2"/>
                </a:solidFill>
              </a:rPr>
              <a:t>Prof. Titular André Ramos Tavares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algn="ctr"/>
            <a:r>
              <a:rPr lang="pt-BR" dirty="0"/>
              <a:t>2º semestre de 2020</a:t>
            </a:r>
          </a:p>
        </p:txBody>
      </p:sp>
    </p:spTree>
    <p:extLst>
      <p:ext uri="{BB962C8B-B14F-4D97-AF65-F5344CB8AC3E}">
        <p14:creationId xmlns:p14="http://schemas.microsoft.com/office/powerpoint/2010/main" val="1025585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Bibliografia Indicada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4800600"/>
          </a:xfrm>
        </p:spPr>
        <p:txBody>
          <a:bodyPr>
            <a:normAutofit/>
          </a:bodyPr>
          <a:lstStyle/>
          <a:p>
            <a:r>
              <a:rPr lang="pt-BR" sz="2400" dirty="0"/>
              <a:t>BERCOVICI, Gilberto. O papel do Direito econômico diante da crise da covid-19. </a:t>
            </a:r>
            <a:r>
              <a:rPr lang="pt-BR" sz="2400" i="1" dirty="0"/>
              <a:t>In</a:t>
            </a:r>
            <a:r>
              <a:rPr lang="pt-BR" sz="2400" dirty="0"/>
              <a:t>: </a:t>
            </a:r>
            <a:r>
              <a:rPr lang="pt-BR" sz="2400" i="1" dirty="0"/>
              <a:t>Consultor Jurídico</a:t>
            </a:r>
            <a:r>
              <a:rPr lang="pt-BR" sz="2400" dirty="0"/>
              <a:t>. Disponível na internet: </a:t>
            </a:r>
            <a:r>
              <a:rPr lang="pt-BR" sz="2400" dirty="0">
                <a:hlinkClick r:id="rId2"/>
              </a:rPr>
              <a:t>https://www.conjur.com.br/2020-jun-07/estado-economia-papel-direito-economico-diante-crise-covid-19</a:t>
            </a:r>
            <a:endParaRPr lang="pt-BR" sz="2400" dirty="0"/>
          </a:p>
          <a:p>
            <a:pPr marL="82296" indent="0">
              <a:buNone/>
            </a:pPr>
            <a:endParaRPr lang="pt-BR" sz="2400" dirty="0"/>
          </a:p>
          <a:p>
            <a:r>
              <a:rPr lang="pt-BR" sz="2400" dirty="0"/>
              <a:t>ANDRADE, José Maria de Arruda, D’ARAÚJO, Pedro Sales. Os desafios que a pandemia da Covid-19 impõe ao Estado. </a:t>
            </a:r>
            <a:r>
              <a:rPr lang="pt-BR" sz="2400" i="1" dirty="0"/>
              <a:t>In</a:t>
            </a:r>
            <a:r>
              <a:rPr lang="pt-BR" sz="2400" dirty="0"/>
              <a:t>: </a:t>
            </a:r>
            <a:r>
              <a:rPr lang="pt-BR" sz="2400" i="1" dirty="0"/>
              <a:t>Consultor Jurídico</a:t>
            </a:r>
            <a:r>
              <a:rPr lang="pt-BR" sz="2400" dirty="0"/>
              <a:t>. Disponível na internet: </a:t>
            </a:r>
            <a:r>
              <a:rPr lang="pt-BR" sz="2400" dirty="0">
                <a:hlinkClick r:id="rId3"/>
              </a:rPr>
              <a:t>https://www.conjur.com.br/2020-mar-29/estado-economia-desafios-covid-19</a:t>
            </a:r>
            <a:br>
              <a:rPr lang="pt-BR" sz="2200" dirty="0"/>
            </a:b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0955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Semana IV – O papel do Direito Econômico no contexto da pandemia. A necessidade de redesenhar a esfera pública.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547664" y="2060848"/>
            <a:ext cx="7386024" cy="4187552"/>
          </a:xfrm>
        </p:spPr>
        <p:txBody>
          <a:bodyPr>
            <a:normAutofit/>
          </a:bodyPr>
          <a:lstStyle/>
          <a:p>
            <a:r>
              <a:rPr lang="pt-BR" sz="2400" dirty="0"/>
              <a:t>Economia de Guerra? </a:t>
            </a:r>
          </a:p>
          <a:p>
            <a:pPr lvl="1"/>
            <a:r>
              <a:rPr lang="pt-BR" sz="2000" dirty="0"/>
              <a:t>Analogia na imprensa com o momento de guerra;</a:t>
            </a:r>
          </a:p>
          <a:p>
            <a:pPr lvl="1"/>
            <a:r>
              <a:rPr lang="pt-BR" sz="2000" dirty="0"/>
              <a:t>Inimigo: Pandemia.</a:t>
            </a:r>
          </a:p>
          <a:p>
            <a:pPr marL="82296" indent="0">
              <a:buNone/>
            </a:pPr>
            <a:endParaRPr lang="pt-BR" sz="2400" dirty="0"/>
          </a:p>
          <a:p>
            <a:pPr marL="82296" indent="0">
              <a:buNone/>
            </a:pPr>
            <a:r>
              <a:rPr lang="pt-BR" sz="2000" b="1" dirty="0"/>
              <a:t>Atenção:  </a:t>
            </a:r>
            <a:r>
              <a:rPr lang="pt-BR" sz="2000" dirty="0"/>
              <a:t>A atuação do Direito Econômico no enfrentamento da pandemia não é a mesma do momento das Grandes Guerras.</a:t>
            </a:r>
          </a:p>
          <a:p>
            <a:pPr marL="82296" indent="0">
              <a:buNone/>
            </a:pPr>
            <a:endParaRPr lang="pt-BR" sz="2400" dirty="0"/>
          </a:p>
          <a:p>
            <a:r>
              <a:rPr lang="pt-BR" sz="2400" u="sng" dirty="0"/>
              <a:t>Coordenação</a:t>
            </a:r>
            <a:r>
              <a:rPr lang="pt-BR" sz="2400" dirty="0"/>
              <a:t>: característica importante para compreensão do papel do Direito Econômico no enfrentamento da pandemia.</a:t>
            </a:r>
          </a:p>
          <a:p>
            <a:pPr marL="402336" lvl="1" indent="0">
              <a:buNone/>
            </a:pPr>
            <a:endParaRPr lang="pt-BR" sz="20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8698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E1939-9123-1B4C-BC73-DCC5D9A2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Coordenação: característica do 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DDEDF0-8528-7442-B61A-C033E45A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sz="2400" dirty="0"/>
              <a:t>Nas Grandes Guerras, o Estado mobilizou os fatores de produção de seu território para controlar a produção que gera a subsistência de sua sociedade.</a:t>
            </a:r>
          </a:p>
          <a:p>
            <a:pPr marL="82296" indent="0" algn="just">
              <a:buNone/>
            </a:pPr>
            <a:endParaRPr lang="pt-BR" dirty="0"/>
          </a:p>
          <a:p>
            <a:r>
              <a:rPr lang="pt-BR" sz="2600" dirty="0"/>
              <a:t>A </a:t>
            </a:r>
            <a:r>
              <a:rPr lang="pt-BR" sz="2600" b="1" dirty="0"/>
              <a:t>coordenação</a:t>
            </a:r>
            <a:r>
              <a:rPr lang="pt-BR" sz="2600" dirty="0"/>
              <a:t> é fundamental para o DE: </a:t>
            </a:r>
          </a:p>
          <a:p>
            <a:pPr lvl="1"/>
            <a:r>
              <a:rPr lang="pt-BR" sz="2200" dirty="0"/>
              <a:t>Estado atuando nas atividades econômicas do país;</a:t>
            </a:r>
          </a:p>
          <a:p>
            <a:pPr lvl="1"/>
            <a:r>
              <a:rPr lang="pt-BR" sz="2200" dirty="0"/>
              <a:t>Proposta contrária ao modelo neoliberal;</a:t>
            </a:r>
          </a:p>
          <a:p>
            <a:pPr lvl="1"/>
            <a:r>
              <a:rPr lang="pt-BR" sz="2200" dirty="0"/>
              <a:t>Em momentos de guerra, há necessidade de grande coordenação de elementos da atividade econômica.</a:t>
            </a:r>
          </a:p>
          <a:p>
            <a:pPr lvl="1"/>
            <a:endParaRPr lang="pt-BR" sz="2200" dirty="0"/>
          </a:p>
          <a:p>
            <a:pPr lvl="1"/>
            <a:endParaRPr lang="pt-BR" sz="2200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839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3EE05-2C66-894F-8CAB-B59269DD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Direito Econômico das Grandes Guerras?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DD60AB-2CC2-EF45-B3A9-226A44238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pt-BR" sz="2000" dirty="0"/>
              <a:t>Leitura:  artigo do Prof. Gilberto </a:t>
            </a:r>
            <a:r>
              <a:rPr lang="pt-BR" sz="2000" dirty="0" err="1"/>
              <a:t>Bercovici</a:t>
            </a:r>
            <a:r>
              <a:rPr lang="pt-BR" sz="2000" dirty="0"/>
              <a:t> (bibliografia indicada)</a:t>
            </a:r>
          </a:p>
          <a:p>
            <a:pPr marL="402336" lvl="1" indent="0">
              <a:buNone/>
            </a:pPr>
            <a:endParaRPr lang="pt-BR" sz="2400" dirty="0"/>
          </a:p>
          <a:p>
            <a:r>
              <a:rPr lang="pt-BR" sz="3000" dirty="0"/>
              <a:t>Economia de Guerra: </a:t>
            </a:r>
          </a:p>
          <a:p>
            <a:pPr lvl="1"/>
            <a:r>
              <a:rPr lang="pt-BR" sz="2200" dirty="0"/>
              <a:t>Mobilização de setores da economia</a:t>
            </a:r>
          </a:p>
          <a:p>
            <a:pPr lvl="1"/>
            <a:r>
              <a:rPr lang="pt-BR" sz="2200" dirty="0"/>
              <a:t>Programar, coordenar e realizar a continuidade da produção.</a:t>
            </a:r>
          </a:p>
          <a:p>
            <a:pPr lvl="1"/>
            <a:endParaRPr lang="pt-BR" sz="2200" dirty="0"/>
          </a:p>
          <a:p>
            <a:r>
              <a:rPr lang="pt-BR" sz="3000" dirty="0"/>
              <a:t>Crise sanitária:</a:t>
            </a:r>
          </a:p>
          <a:p>
            <a:pPr lvl="1"/>
            <a:r>
              <a:rPr lang="pt-BR" sz="2200" dirty="0"/>
              <a:t>Atuação inovadora do Estado;</a:t>
            </a:r>
          </a:p>
          <a:p>
            <a:pPr lvl="1"/>
            <a:r>
              <a:rPr lang="pt-BR" sz="2200" dirty="0"/>
              <a:t>Desmobilização de alguns setores da economia;</a:t>
            </a:r>
          </a:p>
          <a:p>
            <a:pPr lvl="1"/>
            <a:r>
              <a:rPr lang="pt-BR" sz="2200" dirty="0"/>
              <a:t>Garantia da renda da população. Medida: Distribuição de Renda.</a:t>
            </a:r>
          </a:p>
          <a:p>
            <a:pPr lvl="2"/>
            <a:r>
              <a:rPr lang="pt-BR" sz="2200" dirty="0"/>
              <a:t>Lei 10.835, aprovada e sancionada em 2004. Institui a renda básica de cidadania.</a:t>
            </a:r>
          </a:p>
          <a:p>
            <a:pPr lvl="1"/>
            <a:endParaRPr lang="pt-BR" sz="2400" dirty="0"/>
          </a:p>
          <a:p>
            <a:pPr marL="658368" lvl="2" indent="0">
              <a:buNone/>
            </a:pPr>
            <a:endParaRPr lang="pt-BR" sz="2000" dirty="0"/>
          </a:p>
          <a:p>
            <a:endParaRPr lang="pt-BR" dirty="0"/>
          </a:p>
          <a:p>
            <a:pPr marL="402336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58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00E54-9F82-E944-A156-814C9E50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Legislação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C260F5-56CA-4F4E-AD95-07281FC1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/>
              <a:t>Lei 3.979/2020. Dispõe sobre medidas emergenciais em virtude da crise da Covid-19.</a:t>
            </a:r>
          </a:p>
          <a:p>
            <a:endParaRPr lang="pt-BR" sz="2600" dirty="0"/>
          </a:p>
          <a:p>
            <a:r>
              <a:rPr lang="pt-BR" sz="2600" dirty="0"/>
              <a:t>EC 106/2020, conhecida como “PEC do Orçamento de Guerra”:</a:t>
            </a:r>
          </a:p>
          <a:p>
            <a:pPr lvl="1"/>
            <a:r>
              <a:rPr lang="pt-BR" sz="2000" dirty="0"/>
              <a:t>Realiza despesas para além do previsto nas leis orçamentárias. Separação do orçamento da União e gastos específicos da Pandemia;</a:t>
            </a:r>
          </a:p>
          <a:p>
            <a:pPr lvl="1"/>
            <a:r>
              <a:rPr lang="pt-BR" sz="2000" dirty="0"/>
              <a:t>Subverte a lógica preponderante da austeridade;</a:t>
            </a:r>
          </a:p>
          <a:p>
            <a:pPr lvl="1"/>
            <a:r>
              <a:rPr lang="pt-BR" sz="2000" dirty="0"/>
              <a:t>Visão do DE: socioeconômica;</a:t>
            </a:r>
          </a:p>
          <a:p>
            <a:pPr lvl="1"/>
            <a:r>
              <a:rPr lang="pt-BR" sz="2000" dirty="0"/>
              <a:t>Papel do Estado é essencial no combate a pandemia.</a:t>
            </a:r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11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EDECD-7557-464B-91AD-70AB716E8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Papel do Estado na Pandemia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34CDB-865B-C949-BF17-48289A463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35562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Luigi </a:t>
            </a:r>
            <a:r>
              <a:rPr lang="pt-BR" sz="2800" dirty="0" err="1"/>
              <a:t>Ferrajoli</a:t>
            </a:r>
            <a:r>
              <a:rPr lang="pt-BR" sz="2800" dirty="0"/>
              <a:t>: a crise da Covid-19 faz emergir problemas ignorados pelos governantes.</a:t>
            </a:r>
          </a:p>
          <a:p>
            <a:endParaRPr lang="pt-BR" sz="2800" dirty="0"/>
          </a:p>
          <a:p>
            <a:r>
              <a:rPr lang="pt-BR" sz="2800" dirty="0"/>
              <a:t>Importância do Estado:</a:t>
            </a:r>
          </a:p>
          <a:p>
            <a:pPr lvl="1"/>
            <a:r>
              <a:rPr lang="pt-BR" sz="2400" dirty="0"/>
              <a:t>Construção da esfera pública;</a:t>
            </a:r>
          </a:p>
          <a:p>
            <a:pPr lvl="2"/>
            <a:r>
              <a:rPr lang="pt-BR" sz="2000" dirty="0"/>
              <a:t>Esfera pública </a:t>
            </a:r>
            <a:r>
              <a:rPr lang="pt-BR" sz="2000" dirty="0" err="1"/>
              <a:t>x</a:t>
            </a:r>
            <a:r>
              <a:rPr lang="pt-BR" sz="2000" dirty="0"/>
              <a:t> domínio privado.</a:t>
            </a:r>
          </a:p>
          <a:p>
            <a:pPr marL="859536" lvl="1" indent="-457200"/>
            <a:r>
              <a:rPr lang="pt-BR" sz="2400" dirty="0"/>
              <a:t>Coordenação do sistema de maneira racional;</a:t>
            </a:r>
          </a:p>
          <a:p>
            <a:pPr marL="1106424" lvl="2" indent="-457200"/>
            <a:r>
              <a:rPr lang="pt-BR" sz="2000" dirty="0"/>
              <a:t>Não se confunde com planificação da economia;</a:t>
            </a:r>
          </a:p>
          <a:p>
            <a:pPr marL="1106424" lvl="2" indent="-457200"/>
            <a:r>
              <a:rPr lang="pt-BR" sz="2000" dirty="0"/>
              <a:t>Não se confunde nem exclui prestação efetiva.</a:t>
            </a:r>
          </a:p>
          <a:p>
            <a:pPr marL="649224" lvl="2" indent="0">
              <a:buNone/>
            </a:pPr>
            <a:endParaRPr lang="pt-BR" sz="2000" dirty="0"/>
          </a:p>
          <a:p>
            <a:pPr marL="470916" indent="-342900" algn="just"/>
            <a:r>
              <a:rPr lang="pt-BR" sz="2400" dirty="0"/>
              <a:t>Lei Delegada </a:t>
            </a:r>
            <a:r>
              <a:rPr lang="pt-BR" sz="2400" dirty="0" err="1"/>
              <a:t>n</a:t>
            </a:r>
            <a:r>
              <a:rPr lang="pt-BR" sz="2400" dirty="0"/>
              <a:t>. 4/1962.</a:t>
            </a:r>
          </a:p>
          <a:p>
            <a:pPr marL="470916" indent="-342900" algn="just"/>
            <a:r>
              <a:rPr lang="pt-BR" sz="2400" dirty="0"/>
              <a:t>Lei da Liberdade Econômica.</a:t>
            </a:r>
          </a:p>
          <a:p>
            <a:pPr marL="128016" indent="0">
              <a:buNone/>
            </a:pPr>
            <a:endParaRPr lang="pt-BR" sz="2800" dirty="0"/>
          </a:p>
          <a:p>
            <a:pPr marL="859536" lvl="1" indent="-457200"/>
            <a:endParaRPr lang="pt-BR" sz="2400" dirty="0"/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772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D3DE2-8217-244D-839F-9C118B9F1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Retorno do Estado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1D7C8A-C85C-3C46-ADE2-B4EE1946F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Retomada da Teoria de Keynes:</a:t>
            </a:r>
          </a:p>
          <a:p>
            <a:pPr lvl="1"/>
            <a:r>
              <a:rPr lang="pt-BR" sz="2000" dirty="0"/>
              <a:t>Em momentos de crise, o capitalismo precisa do Estado;</a:t>
            </a:r>
          </a:p>
          <a:p>
            <a:pPr lvl="1"/>
            <a:r>
              <a:rPr lang="pt-BR" sz="2000" dirty="0"/>
              <a:t>Situações de desequilíbrio demandam a presença do Estado para “salvar” o capitalismo de momentos críticos;</a:t>
            </a:r>
          </a:p>
          <a:p>
            <a:pPr marL="402336" lvl="1" indent="0">
              <a:buNone/>
            </a:pPr>
            <a:endParaRPr lang="pt-BR" sz="2000" dirty="0"/>
          </a:p>
          <a:p>
            <a:r>
              <a:rPr lang="pt-BR" dirty="0"/>
              <a:t>Razão macroeconômica:</a:t>
            </a:r>
          </a:p>
          <a:p>
            <a:pPr lvl="1"/>
            <a:r>
              <a:rPr lang="pt-BR" sz="2200" dirty="0"/>
              <a:t>Apenas o Estado tem condições de implementar</a:t>
            </a:r>
          </a:p>
          <a:p>
            <a:pPr lvl="1"/>
            <a:r>
              <a:rPr lang="pt-BR" sz="2200" dirty="0"/>
              <a:t>Perspectiva de coordenação que compõe a essência do DE.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999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6195F-991E-154A-8552-DCF8220A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Pós-Pandemia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EC57B3-4D61-844E-8D4C-744EF5786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/>
              <a:t>DE não é um direito da crise, excepcional ou momentâneo.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Na Pandemia: intensificação de medidas típicas do Direito Econômico em caráter macroeconômico. </a:t>
            </a:r>
          </a:p>
          <a:p>
            <a:pPr marL="82296" indent="0" algn="just">
              <a:buNone/>
            </a:pPr>
            <a:endParaRPr lang="pt-BR" sz="2000" dirty="0"/>
          </a:p>
          <a:p>
            <a:r>
              <a:rPr lang="pt-BR" sz="2400" dirty="0"/>
              <a:t>Permanência do Direito Econômico a partir da Covid-19:</a:t>
            </a:r>
          </a:p>
          <a:p>
            <a:pPr lvl="1"/>
            <a:r>
              <a:rPr lang="pt-BR" sz="2000" dirty="0"/>
              <a:t>Estado brasileiro: auxílio financeiro, distribuição de renda, crédito;</a:t>
            </a:r>
          </a:p>
          <a:p>
            <a:pPr lvl="1"/>
            <a:r>
              <a:rPr lang="pt-BR" sz="2000" dirty="0"/>
              <a:t>Uso de novas tecnologias trarão desafios às normas em vigor;</a:t>
            </a:r>
          </a:p>
          <a:p>
            <a:pPr marL="402336" lvl="1" indent="0">
              <a:buNone/>
            </a:pPr>
            <a:endParaRPr lang="pt-BR" sz="2400" dirty="0"/>
          </a:p>
          <a:p>
            <a:pPr marL="128016" indent="0">
              <a:buNone/>
            </a:pPr>
            <a:endParaRPr lang="pt-BR" sz="28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870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B391F-7E64-7A46-9CF1-A01A92C8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Reestruturação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FDC8E7-F6F8-D342-B30E-077D9AA0E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A crise da Covid-19 realçou questões estruturais da nossa sociedade;</a:t>
            </a:r>
          </a:p>
          <a:p>
            <a:r>
              <a:rPr lang="pt-BR" sz="2800" dirty="0"/>
              <a:t>Implementação de um Estado Social pleno no Brasil;</a:t>
            </a:r>
          </a:p>
          <a:p>
            <a:pPr lvl="1"/>
            <a:r>
              <a:rPr lang="pt-BR" sz="2400" dirty="0"/>
              <a:t>Deveres previstos na Constituição brasileira.</a:t>
            </a:r>
          </a:p>
          <a:p>
            <a:pPr marL="402336" lvl="1" indent="0">
              <a:buNone/>
            </a:pPr>
            <a:endParaRPr lang="pt-BR" sz="2400" dirty="0"/>
          </a:p>
          <a:p>
            <a:pPr marL="585216" indent="-457200"/>
            <a:r>
              <a:rPr lang="pt-BR" sz="2800" dirty="0"/>
              <a:t>Reforma Tributária </a:t>
            </a:r>
            <a:r>
              <a:rPr lang="pt-BR" sz="2000" dirty="0"/>
              <a:t>(artigo do Prof. José Maria na bibliografia indicada):</a:t>
            </a:r>
            <a:endParaRPr lang="pt-BR" sz="1600" dirty="0"/>
          </a:p>
          <a:p>
            <a:pPr marL="859536" lvl="1" indent="-457200"/>
            <a:r>
              <a:rPr lang="pt-BR" sz="2000" dirty="0"/>
              <a:t>Redistribuição dos ônus tributários, em um modelo que reduza as desigualdades sociais e não que as acentue.</a:t>
            </a:r>
          </a:p>
        </p:txBody>
      </p:sp>
    </p:spTree>
    <p:extLst>
      <p:ext uri="{BB962C8B-B14F-4D97-AF65-F5344CB8AC3E}">
        <p14:creationId xmlns:p14="http://schemas.microsoft.com/office/powerpoint/2010/main" val="3224656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215</TotalTime>
  <Words>652</Words>
  <Application>Microsoft Macintosh PowerPoint</Application>
  <PresentationFormat>Apresentação na tela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Gill Sans MT</vt:lpstr>
      <vt:lpstr>Verdana</vt:lpstr>
      <vt:lpstr>Wingdings 2</vt:lpstr>
      <vt:lpstr>Solstício</vt:lpstr>
      <vt:lpstr>Faculdade de Direito do Largo de São Francisco (USP)  DEF 0320 - Direito Econômico</vt:lpstr>
      <vt:lpstr>Semana IV – O papel do Direito Econômico no contexto da pandemia. A necessidade de redesenhar a esfera pública.</vt:lpstr>
      <vt:lpstr>Coordenação: característica do DE</vt:lpstr>
      <vt:lpstr>Direito Econômico das Grandes Guerras?</vt:lpstr>
      <vt:lpstr>Legislação</vt:lpstr>
      <vt:lpstr>Papel do Estado na Pandemia</vt:lpstr>
      <vt:lpstr>Retorno do Estado</vt:lpstr>
      <vt:lpstr>Pós-Pandemia</vt:lpstr>
      <vt:lpstr>Reestruturação</vt:lpstr>
      <vt:lpstr>Bibliografia Indicada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Direito do Largo de São Francisco (USP)  DEF 0320 - Direito Econômico</dc:title>
  <dc:creator>Lucas</dc:creator>
  <cp:lastModifiedBy>André Ramos Tavares</cp:lastModifiedBy>
  <cp:revision>10</cp:revision>
  <dcterms:created xsi:type="dcterms:W3CDTF">2020-08-20T17:18:35Z</dcterms:created>
  <dcterms:modified xsi:type="dcterms:W3CDTF">2020-09-01T18:24:49Z</dcterms:modified>
</cp:coreProperties>
</file>