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77" r:id="rId2"/>
    <p:sldId id="259" r:id="rId3"/>
    <p:sldId id="347" r:id="rId4"/>
    <p:sldId id="348" r:id="rId5"/>
    <p:sldId id="379" r:id="rId6"/>
    <p:sldId id="363" r:id="rId7"/>
    <p:sldId id="381" r:id="rId8"/>
    <p:sldId id="352" r:id="rId9"/>
    <p:sldId id="371" r:id="rId10"/>
    <p:sldId id="355" r:id="rId11"/>
    <p:sldId id="372" r:id="rId12"/>
    <p:sldId id="382" r:id="rId13"/>
    <p:sldId id="38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0" userDrawn="1">
          <p15:clr>
            <a:srgbClr val="A4A3A4"/>
          </p15:clr>
        </p15:guide>
        <p15:guide id="2" pos="2857" userDrawn="1">
          <p15:clr>
            <a:srgbClr val="A4A3A4"/>
          </p15:clr>
        </p15:guide>
        <p15:guide id="3" pos="5420" userDrawn="1">
          <p15:clr>
            <a:srgbClr val="A4A3A4"/>
          </p15:clr>
        </p15:guide>
        <p15:guide id="4" orient="horz" pos="1275" userDrawn="1">
          <p15:clr>
            <a:srgbClr val="A4A3A4"/>
          </p15:clr>
        </p15:guide>
        <p15:guide id="5" orient="horz" pos="3838" userDrawn="1">
          <p15:clr>
            <a:srgbClr val="A4A3A4"/>
          </p15:clr>
        </p15:guide>
        <p15:guide id="6"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 Monteiro Cintra de Melo" initials="LMCdM" lastIdx="0" clrIdx="0">
    <p:extLst>
      <p:ext uri="{19B8F6BF-5375-455C-9EA6-DF929625EA0E}">
        <p15:presenceInfo xmlns:p15="http://schemas.microsoft.com/office/powerpoint/2012/main" userId="Lilian Monteiro Cintra de Me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55E"/>
    <a:srgbClr val="85DAD0"/>
    <a:srgbClr val="9DC3E6"/>
    <a:srgbClr val="6A7FDA"/>
    <a:srgbClr val="36271A"/>
    <a:srgbClr val="5B9BD5"/>
    <a:srgbClr val="1C71B6"/>
    <a:srgbClr val="D6D3CC"/>
    <a:srgbClr val="48403E"/>
    <a:srgbClr val="B67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6" autoAdjust="0"/>
    <p:restoredTop sz="94777" autoAdjust="0"/>
  </p:normalViewPr>
  <p:slideViewPr>
    <p:cSldViewPr snapToGrid="0">
      <p:cViewPr>
        <p:scale>
          <a:sx n="87" d="100"/>
          <a:sy n="87" d="100"/>
        </p:scale>
        <p:origin x="2448" y="608"/>
      </p:cViewPr>
      <p:guideLst>
        <p:guide pos="340"/>
        <p:guide pos="2857"/>
        <p:guide pos="5420"/>
        <p:guide orient="horz" pos="1275"/>
        <p:guide orient="horz" pos="3838"/>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282F0-4090-44D1-9197-F6F8B90D372F}" type="datetimeFigureOut">
              <a:rPr lang="en-US" smtClean="0"/>
              <a:t>10/20/20</a:t>
            </a:fld>
            <a:endParaRPr lang="en-US"/>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2C19C-5BC5-42CB-BFB2-3FC295F89DD9}" type="slidenum">
              <a:rPr lang="en-US" smtClean="0"/>
              <a:t>‹nº›</a:t>
            </a:fld>
            <a:endParaRPr lang="en-US"/>
          </a:p>
        </p:txBody>
      </p:sp>
    </p:spTree>
    <p:extLst>
      <p:ext uri="{BB962C8B-B14F-4D97-AF65-F5344CB8AC3E}">
        <p14:creationId xmlns:p14="http://schemas.microsoft.com/office/powerpoint/2010/main" val="229459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6CEDC30-D23D-405E-8103-1A38A94A9E8C}" type="datetimeFigureOut">
              <a:rPr lang="pt-BR" smtClean="0"/>
              <a:t>20/10/2020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145008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6CEDC30-D23D-405E-8103-1A38A94A9E8C}" type="datetimeFigureOut">
              <a:rPr lang="pt-BR" smtClean="0"/>
              <a:t>20/10/2020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234537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6CEDC30-D23D-405E-8103-1A38A94A9E8C}" type="datetimeFigureOut">
              <a:rPr lang="pt-BR" smtClean="0"/>
              <a:t>20/10/2020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267775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0_Cabeçalho da Se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1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6CEDC30-D23D-405E-8103-1A38A94A9E8C}" type="datetimeFigureOut">
              <a:rPr lang="pt-BR" smtClean="0"/>
              <a:t>20/10/2020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348395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6CEDC30-D23D-405E-8103-1A38A94A9E8C}" type="datetimeFigureOut">
              <a:rPr lang="pt-BR" smtClean="0"/>
              <a:t>20/10/2020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317080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6CEDC30-D23D-405E-8103-1A38A94A9E8C}" type="datetimeFigureOut">
              <a:rPr lang="pt-BR" smtClean="0"/>
              <a:t>20/10/2020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198145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6CEDC30-D23D-405E-8103-1A38A94A9E8C}" type="datetimeFigureOut">
              <a:rPr lang="pt-BR" smtClean="0"/>
              <a:t>20/10/2020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23578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6CEDC30-D23D-405E-8103-1A38A94A9E8C}" type="datetimeFigureOut">
              <a:rPr lang="pt-BR" smtClean="0"/>
              <a:t>20/10/2020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287253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EDC30-D23D-405E-8103-1A38A94A9E8C}" type="datetimeFigureOut">
              <a:rPr lang="pt-BR" smtClean="0"/>
              <a:t>20/10/2020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14956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16CEDC30-D23D-405E-8103-1A38A94A9E8C}" type="datetimeFigureOut">
              <a:rPr lang="pt-BR" smtClean="0"/>
              <a:t>20/10/2020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173103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16CEDC30-D23D-405E-8103-1A38A94A9E8C}" type="datetimeFigureOut">
              <a:rPr lang="pt-BR" smtClean="0"/>
              <a:t>20/10/2020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DA42FFC-6BA1-47D3-8E08-D28FFFBD6BCC}" type="slidenum">
              <a:rPr lang="pt-BR" smtClean="0"/>
              <a:t>‹nº›</a:t>
            </a:fld>
            <a:endParaRPr lang="pt-BR"/>
          </a:p>
        </p:txBody>
      </p:sp>
    </p:spTree>
    <p:extLst>
      <p:ext uri="{BB962C8B-B14F-4D97-AF65-F5344CB8AC3E}">
        <p14:creationId xmlns:p14="http://schemas.microsoft.com/office/powerpoint/2010/main" val="418605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EDC30-D23D-405E-8103-1A38A94A9E8C}" type="datetimeFigureOut">
              <a:rPr lang="pt-BR" smtClean="0"/>
              <a:t>20/10/2020</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42FFC-6BA1-47D3-8E08-D28FFFBD6BCC}" type="slidenum">
              <a:rPr lang="pt-BR" smtClean="0"/>
              <a:t>‹nº›</a:t>
            </a:fld>
            <a:endParaRPr lang="pt-BR"/>
          </a:p>
        </p:txBody>
      </p:sp>
    </p:spTree>
    <p:extLst>
      <p:ext uri="{BB962C8B-B14F-4D97-AF65-F5344CB8AC3E}">
        <p14:creationId xmlns:p14="http://schemas.microsoft.com/office/powerpoint/2010/main" val="3536028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l="10442" r="557" b="-1"/>
          <a:stretch/>
        </p:blipFill>
        <p:spPr>
          <a:xfrm>
            <a:off x="20" y="10"/>
            <a:ext cx="9143980" cy="6857990"/>
          </a:xfrm>
          <a:prstGeom prst="rect">
            <a:avLst/>
          </a:prstGeom>
        </p:spPr>
      </p:pic>
      <p:sp>
        <p:nvSpPr>
          <p:cNvPr id="7" name="Rectangle 3"/>
          <p:cNvSpPr/>
          <p:nvPr/>
        </p:nvSpPr>
        <p:spPr>
          <a:xfrm>
            <a:off x="2236573" y="2306713"/>
            <a:ext cx="6907427" cy="2244573"/>
          </a:xfrm>
          <a:prstGeom prst="rect">
            <a:avLst/>
          </a:prstGeom>
          <a:solidFill>
            <a:srgbClr val="11355E"/>
          </a:solidFill>
          <a:ln w="9525" cmpd="sng">
            <a:noFill/>
          </a:ln>
          <a:effectLst/>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endParaRPr lang="en-US" b="1" dirty="0">
              <a:solidFill>
                <a:srgbClr val="FFFFFF"/>
              </a:solidFill>
              <a:latin typeface="OpEN SANS"/>
              <a:cs typeface="OpEN SANS"/>
            </a:endParaRPr>
          </a:p>
        </p:txBody>
      </p:sp>
      <p:sp>
        <p:nvSpPr>
          <p:cNvPr id="9" name="CaixaDeTexto 8"/>
          <p:cNvSpPr txBox="1"/>
          <p:nvPr/>
        </p:nvSpPr>
        <p:spPr>
          <a:xfrm>
            <a:off x="2403388" y="2406869"/>
            <a:ext cx="6573796" cy="2215991"/>
          </a:xfrm>
          <a:prstGeom prst="rect">
            <a:avLst/>
          </a:prstGeom>
          <a:noFill/>
        </p:spPr>
        <p:txBody>
          <a:bodyPr wrap="square" rtlCol="0">
            <a:spAutoFit/>
          </a:bodyPr>
          <a:lstStyle/>
          <a:p>
            <a:r>
              <a:rPr lang="pt-BR" b="1" dirty="0">
                <a:solidFill>
                  <a:schemeClr val="bg1"/>
                </a:solidFill>
                <a:latin typeface="OpEN SANS"/>
                <a:cs typeface="OpEN SANS"/>
              </a:rPr>
              <a:t>Valores Mobiliários e Contratos Futuros</a:t>
            </a:r>
          </a:p>
          <a:p>
            <a:endParaRPr lang="pt-BR" sz="3200" b="1" dirty="0">
              <a:solidFill>
                <a:schemeClr val="bg1"/>
              </a:solidFill>
              <a:latin typeface="OpEN SANS"/>
              <a:cs typeface="OpEN SANS"/>
            </a:endParaRPr>
          </a:p>
          <a:p>
            <a:r>
              <a:rPr lang="pt-BR" sz="1200" b="1" dirty="0">
                <a:solidFill>
                  <a:schemeClr val="bg1"/>
                </a:solidFill>
                <a:latin typeface="OpEN SANS"/>
                <a:cs typeface="OpEN SANS"/>
              </a:rPr>
              <a:t>CARLOS PORTUGAL GOUVÊA I UNIVERSIDADE DE SÃO PAULO</a:t>
            </a:r>
          </a:p>
          <a:p>
            <a:endParaRPr lang="pt-BR" sz="1200" b="1" dirty="0">
              <a:solidFill>
                <a:schemeClr val="bg1"/>
              </a:solidFill>
              <a:latin typeface="OpEN SANS"/>
              <a:cs typeface="OpEN SANS"/>
            </a:endParaRPr>
          </a:p>
          <a:p>
            <a:endParaRPr lang="en-US" sz="3200" b="1" dirty="0">
              <a:solidFill>
                <a:srgbClr val="FFFFFF"/>
              </a:solidFill>
              <a:latin typeface="OpEN SANS"/>
              <a:cs typeface="OpEN SANS"/>
            </a:endParaRPr>
          </a:p>
          <a:p>
            <a:endParaRPr lang="pt-BR" sz="3200" dirty="0"/>
          </a:p>
        </p:txBody>
      </p:sp>
    </p:spTree>
    <p:extLst>
      <p:ext uri="{BB962C8B-B14F-4D97-AF65-F5344CB8AC3E}">
        <p14:creationId xmlns:p14="http://schemas.microsoft.com/office/powerpoint/2010/main" val="33366783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ângulo 1"/>
          <p:cNvSpPr/>
          <p:nvPr/>
        </p:nvSpPr>
        <p:spPr>
          <a:xfrm>
            <a:off x="1037967" y="3021912"/>
            <a:ext cx="6215449"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4800" b="1" i="0" u="none" strike="noStrike" kern="0" cap="none" spc="0" normalizeH="0" baseline="0" noProof="0" dirty="0">
                <a:ln>
                  <a:noFill/>
                </a:ln>
                <a:solidFill>
                  <a:schemeClr val="accent1">
                    <a:lumMod val="60000"/>
                    <a:lumOff val="40000"/>
                  </a:schemeClr>
                </a:solidFill>
                <a:effectLst/>
                <a:uLnTx/>
                <a:uFillTx/>
              </a:rPr>
              <a:t>CONTRATOS FUTUROS</a:t>
            </a:r>
          </a:p>
        </p:txBody>
      </p:sp>
      <p:cxnSp>
        <p:nvCxnSpPr>
          <p:cNvPr id="4" name="Conector reto 3"/>
          <p:cNvCxnSpPr/>
          <p:nvPr/>
        </p:nvCxnSpPr>
        <p:spPr>
          <a:xfrm>
            <a:off x="1124465" y="3852909"/>
            <a:ext cx="8019535"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600" kern="0" dirty="0">
                <a:solidFill>
                  <a:schemeClr val="tx1"/>
                </a:solidFill>
              </a:rPr>
              <a:t>10</a:t>
            </a:r>
            <a:endParaRPr kumimoji="0" lang="pt-BR" sz="1600" b="0" i="0" u="none" strike="noStrike" kern="0" cap="none" spc="0" normalizeH="0" baseline="0" noProof="0" dirty="0">
              <a:ln>
                <a:noFill/>
              </a:ln>
              <a:solidFill>
                <a:schemeClr val="tx1"/>
              </a:solidFill>
              <a:effectLst/>
              <a:uLnTx/>
              <a:uFillTx/>
            </a:endParaRPr>
          </a:p>
        </p:txBody>
      </p:sp>
      <p:cxnSp>
        <p:nvCxnSpPr>
          <p:cNvPr id="11" name="Conector reto 10"/>
          <p:cNvCxnSpPr/>
          <p:nvPr/>
        </p:nvCxnSpPr>
        <p:spPr>
          <a:xfrm>
            <a:off x="8167816" y="6498314"/>
            <a:ext cx="97618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86161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a:extLst>
              <a:ext uri="{FF2B5EF4-FFF2-40B4-BE49-F238E27FC236}">
                <a16:creationId xmlns:a16="http://schemas.microsoft.com/office/drawing/2014/main" id="{0111CE60-7E6D-5C46-A335-565DD5514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68" y="1324807"/>
            <a:ext cx="8472732" cy="5864182"/>
          </a:xfrm>
          <a:prstGeom prst="rect">
            <a:avLst/>
          </a:prstGeom>
        </p:spPr>
      </p:pic>
      <p:sp>
        <p:nvSpPr>
          <p:cNvPr id="17" name="Oval 16">
            <a:extLst>
              <a:ext uri="{FF2B5EF4-FFF2-40B4-BE49-F238E27FC236}">
                <a16:creationId xmlns:a16="http://schemas.microsoft.com/office/drawing/2014/main" id="{1D6EBF32-7BCE-214B-BF9A-265A348A2588}"/>
              </a:ext>
            </a:extLst>
          </p:cNvPr>
          <p:cNvSpPr/>
          <p:nvPr/>
        </p:nvSpPr>
        <p:spPr>
          <a:xfrm>
            <a:off x="1084177" y="1324806"/>
            <a:ext cx="6957998" cy="4774023"/>
          </a:xfrm>
          <a:prstGeom prst="ellipse">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11</a:t>
            </a:r>
          </a:p>
        </p:txBody>
      </p:sp>
      <p:sp>
        <p:nvSpPr>
          <p:cNvPr id="3" name="Retângulo 2"/>
          <p:cNvSpPr/>
          <p:nvPr/>
        </p:nvSpPr>
        <p:spPr>
          <a:xfrm>
            <a:off x="1152394" y="702951"/>
            <a:ext cx="7253585" cy="400110"/>
          </a:xfrm>
          <a:prstGeom prst="rect">
            <a:avLst/>
          </a:prstGeom>
        </p:spPr>
        <p:txBody>
          <a:bodyPr wrap="square">
            <a:spAutoFit/>
          </a:bodyPr>
          <a:lstStyle/>
          <a:p>
            <a:r>
              <a:rPr lang="pt-BR" sz="2000" b="1" dirty="0">
                <a:solidFill>
                  <a:schemeClr val="accent1">
                    <a:lumMod val="60000"/>
                    <a:lumOff val="40000"/>
                  </a:schemeClr>
                </a:solidFill>
              </a:rPr>
              <a:t>5. CONTRATOS FUTUROS</a:t>
            </a:r>
          </a:p>
        </p:txBody>
      </p:sp>
      <p:cxnSp>
        <p:nvCxnSpPr>
          <p:cNvPr id="4" name="Conector reto 3"/>
          <p:cNvCxnSpPr/>
          <p:nvPr/>
        </p:nvCxnSpPr>
        <p:spPr>
          <a:xfrm flipV="1">
            <a:off x="1077238" y="1200316"/>
            <a:ext cx="8066762" cy="272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0D107110-6445-4C47-A82E-CD2B1E463134}"/>
              </a:ext>
            </a:extLst>
          </p:cNvPr>
          <p:cNvSpPr txBox="1"/>
          <p:nvPr/>
        </p:nvSpPr>
        <p:spPr>
          <a:xfrm>
            <a:off x="1561667" y="1621767"/>
            <a:ext cx="6261810" cy="3724096"/>
          </a:xfrm>
          <a:prstGeom prst="rect">
            <a:avLst/>
          </a:prstGeom>
          <a:noFill/>
        </p:spPr>
        <p:txBody>
          <a:bodyPr wrap="square" rtlCol="0">
            <a:spAutoFit/>
          </a:bodyPr>
          <a:lstStyle/>
          <a:p>
            <a:pPr lvl="1" algn="just"/>
            <a:endParaRPr lang="pt-BR" sz="2000" b="1" dirty="0">
              <a:solidFill>
                <a:srgbClr val="11355E"/>
              </a:solidFill>
            </a:endParaRPr>
          </a:p>
          <a:p>
            <a:pPr lvl="1" algn="just"/>
            <a:endParaRPr lang="pt-BR" b="1" dirty="0">
              <a:solidFill>
                <a:srgbClr val="11355E"/>
              </a:solidFill>
            </a:endParaRPr>
          </a:p>
          <a:p>
            <a:pPr lvl="1" algn="just"/>
            <a:r>
              <a:rPr lang="pt-BR" b="1" dirty="0">
                <a:solidFill>
                  <a:srgbClr val="11355E"/>
                </a:solidFill>
              </a:rPr>
              <a:t>Contrato a termo do objeto</a:t>
            </a:r>
          </a:p>
          <a:p>
            <a:pPr lvl="1" algn="just"/>
            <a:endParaRPr lang="pt-BR" b="1" dirty="0">
              <a:solidFill>
                <a:srgbClr val="11355E"/>
              </a:solidFill>
            </a:endParaRPr>
          </a:p>
          <a:p>
            <a:pPr lvl="1" algn="just"/>
            <a:r>
              <a:rPr lang="pt-BR" b="1" i="1" dirty="0">
                <a:solidFill>
                  <a:srgbClr val="11355E"/>
                </a:solidFill>
              </a:rPr>
              <a:t>Art. 483. A compra e venda pode ter por objeto coisa atual ou futura. Neste caso, ficará sem efeito o contrato se esta não vier a existir, salvo se a intenção das partes era de concluir contrato aleatório.</a:t>
            </a:r>
          </a:p>
          <a:p>
            <a:pPr lvl="1" algn="just"/>
            <a:endParaRPr lang="pt-BR" b="1" i="1" dirty="0">
              <a:solidFill>
                <a:srgbClr val="11355E"/>
              </a:solidFill>
            </a:endParaRPr>
          </a:p>
          <a:p>
            <a:pPr marL="742950" lvl="1" indent="-285750" algn="just">
              <a:buFont typeface="Arial" panose="020B0604020202020204" pitchFamily="34" charset="0"/>
              <a:buChar char="•"/>
            </a:pPr>
            <a:r>
              <a:rPr lang="pt-BR" b="1" dirty="0">
                <a:solidFill>
                  <a:srgbClr val="11355E"/>
                </a:solidFill>
              </a:rPr>
              <a:t>Comprador paga adiantado e financia o vendedor, ou;</a:t>
            </a:r>
          </a:p>
          <a:p>
            <a:pPr marL="742950" lvl="1" indent="-285750" algn="just">
              <a:buFont typeface="Arial" panose="020B0604020202020204" pitchFamily="34" charset="0"/>
              <a:buChar char="•"/>
            </a:pPr>
            <a:r>
              <a:rPr lang="pt-BR" b="1" dirty="0">
                <a:solidFill>
                  <a:srgbClr val="11355E"/>
                </a:solidFill>
              </a:rPr>
              <a:t>Comprador paga depois e protege o preço para o vendedor</a:t>
            </a:r>
            <a:endParaRPr lang="pt-BR" b="1" i="1" dirty="0">
              <a:solidFill>
                <a:srgbClr val="11355E"/>
              </a:solidFill>
            </a:endParaRPr>
          </a:p>
          <a:p>
            <a:endParaRPr lang="pt-BR" dirty="0"/>
          </a:p>
        </p:txBody>
      </p:sp>
    </p:spTree>
    <p:extLst>
      <p:ext uri="{BB962C8B-B14F-4D97-AF65-F5344CB8AC3E}">
        <p14:creationId xmlns:p14="http://schemas.microsoft.com/office/powerpoint/2010/main" val="158702894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12</a:t>
            </a:r>
          </a:p>
        </p:txBody>
      </p:sp>
      <p:sp>
        <p:nvSpPr>
          <p:cNvPr id="3" name="Retângulo 2"/>
          <p:cNvSpPr/>
          <p:nvPr/>
        </p:nvSpPr>
        <p:spPr>
          <a:xfrm>
            <a:off x="1152394" y="702951"/>
            <a:ext cx="7253585" cy="400110"/>
          </a:xfrm>
          <a:prstGeom prst="rect">
            <a:avLst/>
          </a:prstGeom>
        </p:spPr>
        <p:txBody>
          <a:bodyPr wrap="square">
            <a:spAutoFit/>
          </a:bodyPr>
          <a:lstStyle/>
          <a:p>
            <a:r>
              <a:rPr lang="pt-BR" sz="2000" b="1" dirty="0">
                <a:solidFill>
                  <a:schemeClr val="accent1">
                    <a:lumMod val="60000"/>
                    <a:lumOff val="40000"/>
                  </a:schemeClr>
                </a:solidFill>
              </a:rPr>
              <a:t>5. CONTRATOS FUTUROS</a:t>
            </a:r>
          </a:p>
        </p:txBody>
      </p:sp>
      <p:cxnSp>
        <p:nvCxnSpPr>
          <p:cNvPr id="4" name="Conector reto 3"/>
          <p:cNvCxnSpPr/>
          <p:nvPr/>
        </p:nvCxnSpPr>
        <p:spPr>
          <a:xfrm flipV="1">
            <a:off x="1077238" y="1200316"/>
            <a:ext cx="8066762" cy="2723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302FA1AC-7932-C94B-866F-3036A9622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573" y="1703510"/>
            <a:ext cx="3849226" cy="4973336"/>
          </a:xfrm>
          <a:prstGeom prst="rect">
            <a:avLst/>
          </a:prstGeom>
        </p:spPr>
      </p:pic>
      <p:sp>
        <p:nvSpPr>
          <p:cNvPr id="5" name="CaixaDeTexto 4"/>
          <p:cNvSpPr txBox="1"/>
          <p:nvPr/>
        </p:nvSpPr>
        <p:spPr>
          <a:xfrm>
            <a:off x="5866464" y="1942188"/>
            <a:ext cx="2968617" cy="2092881"/>
          </a:xfrm>
          <a:prstGeom prst="rect">
            <a:avLst/>
          </a:prstGeom>
          <a:solidFill>
            <a:srgbClr val="11355E"/>
          </a:solidFill>
          <a:ln w="25400">
            <a:solidFill>
              <a:schemeClr val="accent5"/>
            </a:solidFill>
          </a:ln>
        </p:spPr>
        <p:txBody>
          <a:bodyPr wrap="square" rtlCol="0">
            <a:spAutoFit/>
          </a:bodyPr>
          <a:lstStyle/>
          <a:p>
            <a:pPr lvl="1" algn="just"/>
            <a:endParaRPr lang="pt-BR" sz="2000" dirty="0">
              <a:solidFill>
                <a:schemeClr val="bg1"/>
              </a:solidFill>
            </a:endParaRPr>
          </a:p>
          <a:p>
            <a:pPr lvl="1"/>
            <a:r>
              <a:rPr lang="pt-BR" sz="1600" b="1" dirty="0">
                <a:solidFill>
                  <a:schemeClr val="bg1"/>
                </a:solidFill>
              </a:rPr>
              <a:t>Objeto abstrato</a:t>
            </a:r>
          </a:p>
          <a:p>
            <a:pPr lvl="1"/>
            <a:endParaRPr lang="pt-BR" sz="1600" b="1" dirty="0">
              <a:solidFill>
                <a:schemeClr val="bg1"/>
              </a:solidFill>
            </a:endParaRPr>
          </a:p>
          <a:p>
            <a:pPr marL="742950" lvl="1" indent="-285750">
              <a:buFont typeface="Wingdings" pitchFamily="2" charset="2"/>
              <a:buChar char="Ø"/>
            </a:pPr>
            <a:r>
              <a:rPr lang="pt-BR" sz="1600" dirty="0">
                <a:solidFill>
                  <a:schemeClr val="bg1"/>
                </a:solidFill>
              </a:rPr>
              <a:t>Fundamento econômico do contrato é o risco</a:t>
            </a:r>
          </a:p>
          <a:p>
            <a:pPr marL="742950" lvl="1" indent="-285750">
              <a:buFont typeface="Wingdings" pitchFamily="2" charset="2"/>
              <a:buChar char="Ø"/>
            </a:pPr>
            <a:r>
              <a:rPr lang="pt-BR" sz="1600" dirty="0">
                <a:solidFill>
                  <a:schemeClr val="bg1"/>
                </a:solidFill>
              </a:rPr>
              <a:t>É um tipo de seguro?</a:t>
            </a:r>
          </a:p>
          <a:p>
            <a:pPr marL="742950" lvl="1" indent="-285750">
              <a:buFont typeface="Wingdings" pitchFamily="2" charset="2"/>
              <a:buChar char="Ø"/>
            </a:pPr>
            <a:r>
              <a:rPr lang="pt-BR" sz="1600" dirty="0">
                <a:solidFill>
                  <a:schemeClr val="bg1"/>
                </a:solidFill>
              </a:rPr>
              <a:t>É uma aposta?</a:t>
            </a:r>
          </a:p>
          <a:p>
            <a:pPr marL="742950" lvl="1" indent="-285750">
              <a:buFont typeface="Wingdings" pitchFamily="2" charset="2"/>
              <a:buChar char="Ø"/>
            </a:pPr>
            <a:endParaRPr lang="pt-BR" sz="1400" dirty="0">
              <a:solidFill>
                <a:schemeClr val="bg1"/>
              </a:solidFill>
            </a:endParaRPr>
          </a:p>
        </p:txBody>
      </p:sp>
    </p:spTree>
    <p:extLst>
      <p:ext uri="{BB962C8B-B14F-4D97-AF65-F5344CB8AC3E}">
        <p14:creationId xmlns:p14="http://schemas.microsoft.com/office/powerpoint/2010/main" val="145968082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13</a:t>
            </a:r>
          </a:p>
        </p:txBody>
      </p:sp>
      <p:sp>
        <p:nvSpPr>
          <p:cNvPr id="3" name="Retângulo 2"/>
          <p:cNvSpPr/>
          <p:nvPr/>
        </p:nvSpPr>
        <p:spPr>
          <a:xfrm>
            <a:off x="1152394" y="702951"/>
            <a:ext cx="7253585" cy="400110"/>
          </a:xfrm>
          <a:prstGeom prst="rect">
            <a:avLst/>
          </a:prstGeom>
        </p:spPr>
        <p:txBody>
          <a:bodyPr wrap="square">
            <a:spAutoFit/>
          </a:bodyPr>
          <a:lstStyle/>
          <a:p>
            <a:r>
              <a:rPr lang="pt-BR" sz="2000" b="1" dirty="0">
                <a:solidFill>
                  <a:schemeClr val="accent1">
                    <a:lumMod val="60000"/>
                    <a:lumOff val="40000"/>
                  </a:schemeClr>
                </a:solidFill>
              </a:rPr>
              <a:t>5. CONTRATOS FUTUROS</a:t>
            </a:r>
          </a:p>
        </p:txBody>
      </p:sp>
      <p:cxnSp>
        <p:nvCxnSpPr>
          <p:cNvPr id="4" name="Conector reto 3"/>
          <p:cNvCxnSpPr/>
          <p:nvPr/>
        </p:nvCxnSpPr>
        <p:spPr>
          <a:xfrm flipV="1">
            <a:off x="1077238" y="1200316"/>
            <a:ext cx="8066762" cy="272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858248" y="1488754"/>
            <a:ext cx="3800016" cy="5078313"/>
          </a:xfrm>
          <a:prstGeom prst="rect">
            <a:avLst/>
          </a:prstGeom>
          <a:solidFill>
            <a:srgbClr val="11355E"/>
          </a:solidFill>
          <a:ln w="25400">
            <a:solidFill>
              <a:schemeClr val="accent5"/>
            </a:solidFill>
          </a:ln>
        </p:spPr>
        <p:txBody>
          <a:bodyPr wrap="square" rtlCol="0">
            <a:spAutoFit/>
          </a:bodyPr>
          <a:lstStyle/>
          <a:p>
            <a:r>
              <a:rPr lang="pt-BR" dirty="0">
                <a:solidFill>
                  <a:schemeClr val="bg1"/>
                </a:solidFill>
              </a:rPr>
              <a:t> </a:t>
            </a:r>
          </a:p>
          <a:p>
            <a:r>
              <a:rPr lang="pt-BR" b="1" dirty="0">
                <a:solidFill>
                  <a:schemeClr val="bg1"/>
                </a:solidFill>
              </a:rPr>
              <a:t>Preço Pós-fixado: </a:t>
            </a:r>
            <a:r>
              <a:rPr lang="pt-BR" b="1" u="sng" dirty="0">
                <a:solidFill>
                  <a:schemeClr val="bg1"/>
                </a:solidFill>
              </a:rPr>
              <a:t>Preço de Bolsa</a:t>
            </a:r>
            <a:endParaRPr lang="pt-BR" dirty="0">
              <a:solidFill>
                <a:schemeClr val="bg1"/>
              </a:solidFill>
            </a:endParaRPr>
          </a:p>
          <a:p>
            <a:r>
              <a:rPr lang="pt-BR" dirty="0">
                <a:solidFill>
                  <a:schemeClr val="bg1"/>
                </a:solidFill>
              </a:rPr>
              <a:t> </a:t>
            </a:r>
          </a:p>
          <a:p>
            <a:r>
              <a:rPr lang="pt-BR" i="1" dirty="0">
                <a:solidFill>
                  <a:schemeClr val="bg1"/>
                </a:solidFill>
              </a:rPr>
              <a:t>Art. 486. Também se poderá deixar a fixação do preço à taxa de mercado ou de bolsa, em certo e determinado dia e lugar.</a:t>
            </a:r>
            <a:endParaRPr lang="pt-BR" dirty="0">
              <a:solidFill>
                <a:schemeClr val="bg1"/>
              </a:solidFill>
            </a:endParaRPr>
          </a:p>
          <a:p>
            <a:r>
              <a:rPr lang="pt-BR" i="1" dirty="0">
                <a:solidFill>
                  <a:schemeClr val="bg1"/>
                </a:solidFill>
              </a:rPr>
              <a:t>Art. 487. É lícito às partes fixar o preço em função de índices ou parâmetros, desde que suscetíveis de objetiva determinação.</a:t>
            </a:r>
            <a:endParaRPr lang="pt-BR" dirty="0">
              <a:solidFill>
                <a:schemeClr val="bg1"/>
              </a:solidFill>
            </a:endParaRPr>
          </a:p>
          <a:p>
            <a:r>
              <a:rPr lang="pt-BR" i="1" dirty="0">
                <a:solidFill>
                  <a:schemeClr val="bg1"/>
                </a:solidFill>
              </a:rPr>
              <a:t> </a:t>
            </a:r>
            <a:endParaRPr lang="pt-BR" dirty="0">
              <a:solidFill>
                <a:schemeClr val="bg1"/>
              </a:solidFill>
            </a:endParaRPr>
          </a:p>
          <a:p>
            <a:r>
              <a:rPr lang="pt-BR" b="1" u="sng" dirty="0">
                <a:solidFill>
                  <a:schemeClr val="bg1"/>
                </a:solidFill>
              </a:rPr>
              <a:t>Não pode ser </a:t>
            </a:r>
            <a:r>
              <a:rPr lang="pt-BR" b="1" u="sng" dirty="0" err="1">
                <a:solidFill>
                  <a:schemeClr val="bg1"/>
                </a:solidFill>
              </a:rPr>
              <a:t>potestativo</a:t>
            </a:r>
            <a:endParaRPr lang="pt-BR" dirty="0">
              <a:solidFill>
                <a:schemeClr val="bg1"/>
              </a:solidFill>
            </a:endParaRPr>
          </a:p>
          <a:p>
            <a:r>
              <a:rPr lang="pt-BR" i="1" dirty="0">
                <a:solidFill>
                  <a:schemeClr val="bg1"/>
                </a:solidFill>
              </a:rPr>
              <a:t> </a:t>
            </a:r>
            <a:endParaRPr lang="pt-BR" dirty="0">
              <a:solidFill>
                <a:schemeClr val="bg1"/>
              </a:solidFill>
            </a:endParaRPr>
          </a:p>
          <a:p>
            <a:r>
              <a:rPr lang="pt-BR" i="1" dirty="0">
                <a:solidFill>
                  <a:schemeClr val="bg1"/>
                </a:solidFill>
              </a:rPr>
              <a:t>Art. 489. Nulo é o contrato de compra e venda, quando se deixa ao arbítrio exclusivo de uma das partes a fixação do preço.</a:t>
            </a:r>
            <a:endParaRPr lang="pt-BR" sz="1400" dirty="0">
              <a:solidFill>
                <a:schemeClr val="bg1"/>
              </a:solidFill>
            </a:endParaRPr>
          </a:p>
        </p:txBody>
      </p:sp>
      <p:pic>
        <p:nvPicPr>
          <p:cNvPr id="7" name="Imagem 6">
            <a:extLst>
              <a:ext uri="{FF2B5EF4-FFF2-40B4-BE49-F238E27FC236}">
                <a16:creationId xmlns:a16="http://schemas.microsoft.com/office/drawing/2014/main" id="{F141DB7E-4AD3-4C49-BEDB-3B83090E0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042" y="1488754"/>
            <a:ext cx="3316937" cy="5078314"/>
          </a:xfrm>
          <a:prstGeom prst="rect">
            <a:avLst/>
          </a:prstGeom>
        </p:spPr>
      </p:pic>
    </p:spTree>
    <p:extLst>
      <p:ext uri="{BB962C8B-B14F-4D97-AF65-F5344CB8AC3E}">
        <p14:creationId xmlns:p14="http://schemas.microsoft.com/office/powerpoint/2010/main" val="32775489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8CE35D9E-F6C2-9249-9538-37B82E9CC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58" y="0"/>
            <a:ext cx="6067452" cy="6858000"/>
          </a:xfrm>
          <a:prstGeom prst="rect">
            <a:avLst/>
          </a:prstGeom>
        </p:spPr>
      </p:pic>
      <p:sp>
        <p:nvSpPr>
          <p:cNvPr id="4" name="Rectangle 2"/>
          <p:cNvSpPr/>
          <p:nvPr/>
        </p:nvSpPr>
        <p:spPr>
          <a:xfrm flipH="1">
            <a:off x="3605972" y="980902"/>
            <a:ext cx="4935919" cy="4572000"/>
          </a:xfrm>
          <a:prstGeom prst="rect">
            <a:avLst/>
          </a:prstGeom>
          <a:solidFill>
            <a:srgbClr val="11355E"/>
          </a:solidFill>
          <a:ln>
            <a:noFill/>
          </a:ln>
          <a:effectLst/>
        </p:spPr>
        <p:style>
          <a:lnRef idx="1">
            <a:schemeClr val="accent1"/>
          </a:lnRef>
          <a:fillRef idx="3">
            <a:schemeClr val="accent1"/>
          </a:fillRef>
          <a:effectRef idx="2">
            <a:schemeClr val="accent1"/>
          </a:effectRef>
          <a:fontRef idx="minor">
            <a:schemeClr val="lt1"/>
          </a:fontRef>
        </p:style>
        <p:txBody>
          <a:bodyPr lIns="91395" tIns="45697" rIns="91395" bIns="45697" rtlCol="0" anchor="ctr"/>
          <a:lstStyle/>
          <a:p>
            <a:pPr algn="ctr" defTabSz="903530"/>
            <a:endParaRPr lang="en-US" sz="1900" dirty="0">
              <a:solidFill>
                <a:prstClr val="white"/>
              </a:solidFill>
              <a:latin typeface="Calibri"/>
            </a:endParaRPr>
          </a:p>
        </p:txBody>
      </p:sp>
      <p:sp>
        <p:nvSpPr>
          <p:cNvPr id="8" name="Rectangle 17"/>
          <p:cNvSpPr/>
          <p:nvPr/>
        </p:nvSpPr>
        <p:spPr>
          <a:xfrm>
            <a:off x="3722536" y="1656595"/>
            <a:ext cx="3020787" cy="307777"/>
          </a:xfrm>
          <a:prstGeom prst="rect">
            <a:avLst/>
          </a:prstGeom>
        </p:spPr>
        <p:txBody>
          <a:bodyPr wrap="square">
            <a:spAutoFit/>
          </a:bodyPr>
          <a:lstStyle/>
          <a:p>
            <a:pPr algn="just" defTabSz="903530">
              <a:spcBef>
                <a:spcPct val="0"/>
              </a:spcBef>
              <a:spcAft>
                <a:spcPts val="1800"/>
              </a:spcAft>
            </a:pPr>
            <a:r>
              <a:rPr lang="pt-BR" altLang="pt-BR" sz="1400" b="1" dirty="0">
                <a:solidFill>
                  <a:srgbClr val="FFFFFF"/>
                </a:solidFill>
                <a:latin typeface="Open Sans Light" pitchFamily="34" charset="0"/>
              </a:rPr>
              <a:t>a. VALORES MOBILIÁRIOS</a:t>
            </a:r>
            <a:endParaRPr lang="pt-BR" altLang="pt-BR" sz="1400" dirty="0">
              <a:solidFill>
                <a:srgbClr val="FFFFFF"/>
              </a:solidFill>
              <a:latin typeface="Open Sans Light" pitchFamily="34" charset="0"/>
            </a:endParaRPr>
          </a:p>
        </p:txBody>
      </p:sp>
      <p:sp>
        <p:nvSpPr>
          <p:cNvPr id="9" name="Rectangle 18"/>
          <p:cNvSpPr/>
          <p:nvPr/>
        </p:nvSpPr>
        <p:spPr>
          <a:xfrm>
            <a:off x="3722536" y="2541097"/>
            <a:ext cx="4634475" cy="307777"/>
          </a:xfrm>
          <a:prstGeom prst="rect">
            <a:avLst/>
          </a:prstGeom>
        </p:spPr>
        <p:txBody>
          <a:bodyPr wrap="square">
            <a:spAutoFit/>
          </a:bodyPr>
          <a:lstStyle/>
          <a:p>
            <a:pPr marL="177712" indent="-177712" defTabSz="903530">
              <a:spcBef>
                <a:spcPct val="0"/>
              </a:spcBef>
              <a:spcAft>
                <a:spcPts val="1800"/>
              </a:spcAft>
            </a:pPr>
            <a:r>
              <a:rPr lang="pt-BR" altLang="pt-BR" sz="1400" b="1" dirty="0">
                <a:solidFill>
                  <a:srgbClr val="FFFFFF"/>
                </a:solidFill>
                <a:latin typeface="Open Sans Light" pitchFamily="34" charset="0"/>
              </a:rPr>
              <a:t>b. CONTRATOS FUTUROS</a:t>
            </a:r>
            <a:endParaRPr lang="pt-BR" altLang="pt-BR" sz="1400" dirty="0">
              <a:solidFill>
                <a:srgbClr val="FFFFFF"/>
              </a:solidFill>
              <a:latin typeface="Open Sans Light" pitchFamily="34" charset="0"/>
            </a:endParaRPr>
          </a:p>
        </p:txBody>
      </p:sp>
      <p:cxnSp>
        <p:nvCxnSpPr>
          <p:cNvPr id="13" name="Straight Connector 19"/>
          <p:cNvCxnSpPr/>
          <p:nvPr/>
        </p:nvCxnSpPr>
        <p:spPr>
          <a:xfrm flipH="1">
            <a:off x="3767050" y="1954195"/>
            <a:ext cx="461376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20"/>
          <p:cNvCxnSpPr/>
          <p:nvPr/>
        </p:nvCxnSpPr>
        <p:spPr>
          <a:xfrm flipH="1">
            <a:off x="3767050" y="2881871"/>
            <a:ext cx="4613764"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92207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ângulo 1"/>
          <p:cNvSpPr/>
          <p:nvPr/>
        </p:nvSpPr>
        <p:spPr>
          <a:xfrm>
            <a:off x="1037967" y="3021912"/>
            <a:ext cx="6215449"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4800" b="1" i="0" u="none" strike="noStrike" kern="0" cap="none" spc="0" normalizeH="0" baseline="0" noProof="0" dirty="0">
                <a:ln>
                  <a:noFill/>
                </a:ln>
                <a:solidFill>
                  <a:schemeClr val="accent1">
                    <a:lumMod val="60000"/>
                    <a:lumOff val="40000"/>
                  </a:schemeClr>
                </a:solidFill>
                <a:effectLst/>
                <a:uLnTx/>
                <a:uFillTx/>
              </a:rPr>
              <a:t>VALORES MOBILIÁRIOS</a:t>
            </a:r>
          </a:p>
        </p:txBody>
      </p:sp>
      <p:cxnSp>
        <p:nvCxnSpPr>
          <p:cNvPr id="4" name="Conector reto 3"/>
          <p:cNvCxnSpPr/>
          <p:nvPr/>
        </p:nvCxnSpPr>
        <p:spPr>
          <a:xfrm>
            <a:off x="1124465" y="3852909"/>
            <a:ext cx="8019535"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chemeClr val="tx1"/>
                </a:solidFill>
                <a:effectLst/>
                <a:uLnTx/>
                <a:uFillTx/>
              </a:rPr>
              <a:t>03</a:t>
            </a:r>
          </a:p>
        </p:txBody>
      </p:sp>
      <p:cxnSp>
        <p:nvCxnSpPr>
          <p:cNvPr id="11" name="Conector reto 10"/>
          <p:cNvCxnSpPr/>
          <p:nvPr/>
        </p:nvCxnSpPr>
        <p:spPr>
          <a:xfrm>
            <a:off x="8167816" y="6498314"/>
            <a:ext cx="97618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0516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04</a:t>
            </a:r>
          </a:p>
        </p:txBody>
      </p:sp>
      <p:sp>
        <p:nvSpPr>
          <p:cNvPr id="3" name="Retângulo 2"/>
          <p:cNvSpPr/>
          <p:nvPr/>
        </p:nvSpPr>
        <p:spPr>
          <a:xfrm>
            <a:off x="1124465" y="702951"/>
            <a:ext cx="6215449" cy="400110"/>
          </a:xfrm>
          <a:prstGeom prst="rect">
            <a:avLst/>
          </a:prstGeom>
        </p:spPr>
        <p:txBody>
          <a:bodyPr wrap="square">
            <a:spAutoFit/>
          </a:bodyPr>
          <a:lstStyle/>
          <a:p>
            <a:r>
              <a:rPr lang="pt-BR" sz="2000" b="1" dirty="0">
                <a:solidFill>
                  <a:schemeClr val="accent1">
                    <a:lumMod val="60000"/>
                    <a:lumOff val="40000"/>
                  </a:schemeClr>
                </a:solidFill>
              </a:rPr>
              <a:t>1. CONCEITO LEGAL</a:t>
            </a:r>
          </a:p>
        </p:txBody>
      </p:sp>
      <p:cxnSp>
        <p:nvCxnSpPr>
          <p:cNvPr id="4" name="Conector reto 3"/>
          <p:cNvCxnSpPr/>
          <p:nvPr/>
        </p:nvCxnSpPr>
        <p:spPr>
          <a:xfrm flipV="1">
            <a:off x="1124465" y="1200316"/>
            <a:ext cx="8019535" cy="639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67" name="Group 75"/>
          <p:cNvGrpSpPr/>
          <p:nvPr/>
        </p:nvGrpSpPr>
        <p:grpSpPr>
          <a:xfrm>
            <a:off x="1244977" y="4752119"/>
            <a:ext cx="412235" cy="280103"/>
            <a:chOff x="1219200" y="879475"/>
            <a:chExt cx="1693863" cy="1150938"/>
          </a:xfrm>
          <a:solidFill>
            <a:schemeClr val="bg1"/>
          </a:solidFill>
        </p:grpSpPr>
        <p:sp>
          <p:nvSpPr>
            <p:cNvPr id="68" name="Freeform 9"/>
            <p:cNvSpPr>
              <a:spLocks noChangeArrowheads="1"/>
            </p:cNvSpPr>
            <p:nvPr/>
          </p:nvSpPr>
          <p:spPr bwMode="auto">
            <a:xfrm>
              <a:off x="1504950" y="946150"/>
              <a:ext cx="1122363" cy="1084263"/>
            </a:xfrm>
            <a:custGeom>
              <a:avLst/>
              <a:gdLst>
                <a:gd name="T0" fmla="*/ 0 w 3117"/>
                <a:gd name="T1" fmla="*/ 0 h 3012"/>
                <a:gd name="T2" fmla="*/ 0 w 3117"/>
                <a:gd name="T3" fmla="*/ 0 h 3012"/>
                <a:gd name="T4" fmla="*/ 0 w 3117"/>
                <a:gd name="T5" fmla="*/ 185 h 3012"/>
                <a:gd name="T6" fmla="*/ 1162 w 3117"/>
                <a:gd name="T7" fmla="*/ 185 h 3012"/>
                <a:gd name="T8" fmla="*/ 1162 w 3117"/>
                <a:gd name="T9" fmla="*/ 106 h 3012"/>
                <a:gd name="T10" fmla="*/ 1162 w 3117"/>
                <a:gd name="T11" fmla="*/ 0 h 3012"/>
                <a:gd name="T12" fmla="*/ 0 w 3117"/>
                <a:gd name="T13" fmla="*/ 0 h 3012"/>
                <a:gd name="T14" fmla="*/ 1479 w 3117"/>
                <a:gd name="T15" fmla="*/ 476 h 3012"/>
                <a:gd name="T16" fmla="*/ 1479 w 3117"/>
                <a:gd name="T17" fmla="*/ 476 h 3012"/>
                <a:gd name="T18" fmla="*/ 1479 w 3117"/>
                <a:gd name="T19" fmla="*/ 3011 h 3012"/>
                <a:gd name="T20" fmla="*/ 1637 w 3117"/>
                <a:gd name="T21" fmla="*/ 3011 h 3012"/>
                <a:gd name="T22" fmla="*/ 1637 w 3117"/>
                <a:gd name="T23" fmla="*/ 476 h 3012"/>
                <a:gd name="T24" fmla="*/ 1557 w 3117"/>
                <a:gd name="T25" fmla="*/ 502 h 3012"/>
                <a:gd name="T26" fmla="*/ 1479 w 3117"/>
                <a:gd name="T27" fmla="*/ 476 h 3012"/>
                <a:gd name="T28" fmla="*/ 1954 w 3117"/>
                <a:gd name="T29" fmla="*/ 0 h 3012"/>
                <a:gd name="T30" fmla="*/ 1954 w 3117"/>
                <a:gd name="T31" fmla="*/ 0 h 3012"/>
                <a:gd name="T32" fmla="*/ 1954 w 3117"/>
                <a:gd name="T33" fmla="*/ 106 h 3012"/>
                <a:gd name="T34" fmla="*/ 1954 w 3117"/>
                <a:gd name="T35" fmla="*/ 185 h 3012"/>
                <a:gd name="T36" fmla="*/ 3116 w 3117"/>
                <a:gd name="T37" fmla="*/ 185 h 3012"/>
                <a:gd name="T38" fmla="*/ 3116 w 3117"/>
                <a:gd name="T39" fmla="*/ 0 h 3012"/>
                <a:gd name="T40" fmla="*/ 1954 w 3117"/>
                <a:gd name="T41" fmla="*/ 0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7" h="3012">
                  <a:moveTo>
                    <a:pt x="0" y="0"/>
                  </a:moveTo>
                  <a:lnTo>
                    <a:pt x="0" y="0"/>
                  </a:lnTo>
                  <a:cubicBezTo>
                    <a:pt x="0" y="185"/>
                    <a:pt x="0" y="185"/>
                    <a:pt x="0" y="185"/>
                  </a:cubicBezTo>
                  <a:cubicBezTo>
                    <a:pt x="1162" y="185"/>
                    <a:pt x="1162" y="185"/>
                    <a:pt x="1162" y="185"/>
                  </a:cubicBezTo>
                  <a:cubicBezTo>
                    <a:pt x="1162" y="159"/>
                    <a:pt x="1162" y="132"/>
                    <a:pt x="1162" y="106"/>
                  </a:cubicBezTo>
                  <a:cubicBezTo>
                    <a:pt x="1162" y="53"/>
                    <a:pt x="1162" y="27"/>
                    <a:pt x="1162" y="0"/>
                  </a:cubicBezTo>
                  <a:lnTo>
                    <a:pt x="0" y="0"/>
                  </a:lnTo>
                  <a:close/>
                  <a:moveTo>
                    <a:pt x="1479" y="476"/>
                  </a:moveTo>
                  <a:lnTo>
                    <a:pt x="1479" y="476"/>
                  </a:lnTo>
                  <a:cubicBezTo>
                    <a:pt x="1479" y="3011"/>
                    <a:pt x="1479" y="3011"/>
                    <a:pt x="1479" y="3011"/>
                  </a:cubicBezTo>
                  <a:cubicBezTo>
                    <a:pt x="1637" y="3011"/>
                    <a:pt x="1637" y="3011"/>
                    <a:pt x="1637" y="3011"/>
                  </a:cubicBezTo>
                  <a:cubicBezTo>
                    <a:pt x="1637" y="476"/>
                    <a:pt x="1637" y="476"/>
                    <a:pt x="1637" y="476"/>
                  </a:cubicBezTo>
                  <a:cubicBezTo>
                    <a:pt x="1610" y="502"/>
                    <a:pt x="1585" y="502"/>
                    <a:pt x="1557" y="502"/>
                  </a:cubicBezTo>
                  <a:cubicBezTo>
                    <a:pt x="1532" y="502"/>
                    <a:pt x="1505" y="502"/>
                    <a:pt x="1479" y="476"/>
                  </a:cubicBezTo>
                  <a:close/>
                  <a:moveTo>
                    <a:pt x="1954" y="0"/>
                  </a:moveTo>
                  <a:lnTo>
                    <a:pt x="1954" y="0"/>
                  </a:lnTo>
                  <a:cubicBezTo>
                    <a:pt x="1954" y="27"/>
                    <a:pt x="1954" y="53"/>
                    <a:pt x="1954" y="106"/>
                  </a:cubicBezTo>
                  <a:cubicBezTo>
                    <a:pt x="1954" y="132"/>
                    <a:pt x="1954" y="159"/>
                    <a:pt x="1954" y="185"/>
                  </a:cubicBezTo>
                  <a:cubicBezTo>
                    <a:pt x="3116" y="185"/>
                    <a:pt x="3116" y="185"/>
                    <a:pt x="3116" y="185"/>
                  </a:cubicBezTo>
                  <a:cubicBezTo>
                    <a:pt x="3116" y="0"/>
                    <a:pt x="3116" y="0"/>
                    <a:pt x="3116" y="0"/>
                  </a:cubicBezTo>
                  <a:lnTo>
                    <a:pt x="1954"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69" name="Freeform 10"/>
            <p:cNvSpPr>
              <a:spLocks noChangeArrowheads="1"/>
            </p:cNvSpPr>
            <p:nvPr/>
          </p:nvSpPr>
          <p:spPr bwMode="auto">
            <a:xfrm>
              <a:off x="1970088" y="879475"/>
              <a:ext cx="190500" cy="200025"/>
            </a:xfrm>
            <a:custGeom>
              <a:avLst/>
              <a:gdLst>
                <a:gd name="T0" fmla="*/ 528 w 529"/>
                <a:gd name="T1" fmla="*/ 291 h 556"/>
                <a:gd name="T2" fmla="*/ 528 w 529"/>
                <a:gd name="T3" fmla="*/ 291 h 556"/>
                <a:gd name="T4" fmla="*/ 263 w 529"/>
                <a:gd name="T5" fmla="*/ 555 h 556"/>
                <a:gd name="T6" fmla="*/ 0 w 529"/>
                <a:gd name="T7" fmla="*/ 291 h 556"/>
                <a:gd name="T8" fmla="*/ 263 w 529"/>
                <a:gd name="T9" fmla="*/ 0 h 556"/>
                <a:gd name="T10" fmla="*/ 528 w 529"/>
                <a:gd name="T11" fmla="*/ 291 h 556"/>
              </a:gdLst>
              <a:ahLst/>
              <a:cxnLst>
                <a:cxn ang="0">
                  <a:pos x="T0" y="T1"/>
                </a:cxn>
                <a:cxn ang="0">
                  <a:pos x="T2" y="T3"/>
                </a:cxn>
                <a:cxn ang="0">
                  <a:pos x="T4" y="T5"/>
                </a:cxn>
                <a:cxn ang="0">
                  <a:pos x="T6" y="T7"/>
                </a:cxn>
                <a:cxn ang="0">
                  <a:pos x="T8" y="T9"/>
                </a:cxn>
                <a:cxn ang="0">
                  <a:pos x="T10" y="T11"/>
                </a:cxn>
              </a:cxnLst>
              <a:rect l="0" t="0" r="r" b="b"/>
              <a:pathLst>
                <a:path w="529" h="556">
                  <a:moveTo>
                    <a:pt x="528" y="291"/>
                  </a:moveTo>
                  <a:lnTo>
                    <a:pt x="528" y="291"/>
                  </a:lnTo>
                  <a:cubicBezTo>
                    <a:pt x="528" y="423"/>
                    <a:pt x="423" y="555"/>
                    <a:pt x="263" y="555"/>
                  </a:cubicBezTo>
                  <a:cubicBezTo>
                    <a:pt x="105" y="555"/>
                    <a:pt x="0" y="423"/>
                    <a:pt x="0" y="291"/>
                  </a:cubicBezTo>
                  <a:cubicBezTo>
                    <a:pt x="0" y="133"/>
                    <a:pt x="105" y="0"/>
                    <a:pt x="263" y="0"/>
                  </a:cubicBezTo>
                  <a:cubicBezTo>
                    <a:pt x="423" y="0"/>
                    <a:pt x="528" y="133"/>
                    <a:pt x="528" y="29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0" name="Freeform 11"/>
            <p:cNvSpPr>
              <a:spLocks noChangeArrowheads="1"/>
            </p:cNvSpPr>
            <p:nvPr/>
          </p:nvSpPr>
          <p:spPr bwMode="auto">
            <a:xfrm>
              <a:off x="1219200" y="1079500"/>
              <a:ext cx="588963" cy="712788"/>
            </a:xfrm>
            <a:custGeom>
              <a:avLst/>
              <a:gdLst>
                <a:gd name="T0" fmla="*/ 818 w 1638"/>
                <a:gd name="T1" fmla="*/ 0 h 1982"/>
                <a:gd name="T2" fmla="*/ 818 w 1638"/>
                <a:gd name="T3" fmla="*/ 0 h 1982"/>
                <a:gd name="T4" fmla="*/ 0 w 1638"/>
                <a:gd name="T5" fmla="*/ 1400 h 1982"/>
                <a:gd name="T6" fmla="*/ 818 w 1638"/>
                <a:gd name="T7" fmla="*/ 1981 h 1982"/>
                <a:gd name="T8" fmla="*/ 1637 w 1638"/>
                <a:gd name="T9" fmla="*/ 1400 h 1982"/>
                <a:gd name="T10" fmla="*/ 818 w 1638"/>
                <a:gd name="T11" fmla="*/ 0 h 1982"/>
                <a:gd name="T12" fmla="*/ 818 w 1638"/>
                <a:gd name="T13" fmla="*/ 212 h 1982"/>
                <a:gd name="T14" fmla="*/ 818 w 1638"/>
                <a:gd name="T15" fmla="*/ 212 h 1982"/>
                <a:gd name="T16" fmla="*/ 1452 w 1638"/>
                <a:gd name="T17" fmla="*/ 1294 h 1982"/>
                <a:gd name="T18" fmla="*/ 184 w 1638"/>
                <a:gd name="T19" fmla="*/ 1294 h 1982"/>
                <a:gd name="T20" fmla="*/ 818 w 1638"/>
                <a:gd name="T21" fmla="*/ 21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8" h="1982">
                  <a:moveTo>
                    <a:pt x="818" y="0"/>
                  </a:moveTo>
                  <a:lnTo>
                    <a:pt x="818" y="0"/>
                  </a:lnTo>
                  <a:cubicBezTo>
                    <a:pt x="0" y="1400"/>
                    <a:pt x="0" y="1400"/>
                    <a:pt x="0" y="1400"/>
                  </a:cubicBezTo>
                  <a:cubicBezTo>
                    <a:pt x="0" y="1716"/>
                    <a:pt x="369" y="1981"/>
                    <a:pt x="818" y="1981"/>
                  </a:cubicBezTo>
                  <a:cubicBezTo>
                    <a:pt x="1267" y="1981"/>
                    <a:pt x="1637" y="1716"/>
                    <a:pt x="1637" y="1400"/>
                  </a:cubicBezTo>
                  <a:lnTo>
                    <a:pt x="818" y="0"/>
                  </a:lnTo>
                  <a:close/>
                  <a:moveTo>
                    <a:pt x="818" y="212"/>
                  </a:moveTo>
                  <a:lnTo>
                    <a:pt x="818" y="212"/>
                  </a:lnTo>
                  <a:cubicBezTo>
                    <a:pt x="1452" y="1294"/>
                    <a:pt x="1452" y="1294"/>
                    <a:pt x="1452" y="1294"/>
                  </a:cubicBezTo>
                  <a:cubicBezTo>
                    <a:pt x="184" y="1294"/>
                    <a:pt x="184" y="1294"/>
                    <a:pt x="184" y="1294"/>
                  </a:cubicBezTo>
                  <a:lnTo>
                    <a:pt x="818" y="212"/>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1" name="Freeform 12"/>
            <p:cNvSpPr>
              <a:spLocks noChangeArrowheads="1"/>
            </p:cNvSpPr>
            <p:nvPr/>
          </p:nvSpPr>
          <p:spPr bwMode="auto">
            <a:xfrm>
              <a:off x="2322513" y="1079500"/>
              <a:ext cx="590550" cy="712788"/>
            </a:xfrm>
            <a:custGeom>
              <a:avLst/>
              <a:gdLst>
                <a:gd name="T0" fmla="*/ 819 w 1639"/>
                <a:gd name="T1" fmla="*/ 0 h 1982"/>
                <a:gd name="T2" fmla="*/ 819 w 1639"/>
                <a:gd name="T3" fmla="*/ 0 h 1982"/>
                <a:gd name="T4" fmla="*/ 0 w 1639"/>
                <a:gd name="T5" fmla="*/ 1400 h 1982"/>
                <a:gd name="T6" fmla="*/ 819 w 1639"/>
                <a:gd name="T7" fmla="*/ 1981 h 1982"/>
                <a:gd name="T8" fmla="*/ 1638 w 1639"/>
                <a:gd name="T9" fmla="*/ 1400 h 1982"/>
                <a:gd name="T10" fmla="*/ 819 w 1639"/>
                <a:gd name="T11" fmla="*/ 0 h 1982"/>
                <a:gd name="T12" fmla="*/ 819 w 1639"/>
                <a:gd name="T13" fmla="*/ 212 h 1982"/>
                <a:gd name="T14" fmla="*/ 819 w 1639"/>
                <a:gd name="T15" fmla="*/ 212 h 1982"/>
                <a:gd name="T16" fmla="*/ 1452 w 1639"/>
                <a:gd name="T17" fmla="*/ 1294 h 1982"/>
                <a:gd name="T18" fmla="*/ 185 w 1639"/>
                <a:gd name="T19" fmla="*/ 1294 h 1982"/>
                <a:gd name="T20" fmla="*/ 819 w 1639"/>
                <a:gd name="T21" fmla="*/ 21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9" h="1982">
                  <a:moveTo>
                    <a:pt x="819" y="0"/>
                  </a:moveTo>
                  <a:lnTo>
                    <a:pt x="819" y="0"/>
                  </a:lnTo>
                  <a:cubicBezTo>
                    <a:pt x="0" y="1400"/>
                    <a:pt x="0" y="1400"/>
                    <a:pt x="0" y="1400"/>
                  </a:cubicBezTo>
                  <a:cubicBezTo>
                    <a:pt x="0" y="1716"/>
                    <a:pt x="369" y="1981"/>
                    <a:pt x="819" y="1981"/>
                  </a:cubicBezTo>
                  <a:cubicBezTo>
                    <a:pt x="1268" y="1981"/>
                    <a:pt x="1638" y="1716"/>
                    <a:pt x="1638" y="1400"/>
                  </a:cubicBezTo>
                  <a:lnTo>
                    <a:pt x="819" y="0"/>
                  </a:lnTo>
                  <a:close/>
                  <a:moveTo>
                    <a:pt x="819" y="212"/>
                  </a:moveTo>
                  <a:lnTo>
                    <a:pt x="819" y="212"/>
                  </a:lnTo>
                  <a:cubicBezTo>
                    <a:pt x="1452" y="1294"/>
                    <a:pt x="1452" y="1294"/>
                    <a:pt x="1452" y="1294"/>
                  </a:cubicBezTo>
                  <a:cubicBezTo>
                    <a:pt x="185" y="1294"/>
                    <a:pt x="185" y="1294"/>
                    <a:pt x="185" y="1294"/>
                  </a:cubicBezTo>
                  <a:lnTo>
                    <a:pt x="819" y="212"/>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grpSp>
      <p:grpSp>
        <p:nvGrpSpPr>
          <p:cNvPr id="72" name="Group 80"/>
          <p:cNvGrpSpPr/>
          <p:nvPr/>
        </p:nvGrpSpPr>
        <p:grpSpPr>
          <a:xfrm>
            <a:off x="1301087" y="5980276"/>
            <a:ext cx="324027" cy="399010"/>
            <a:chOff x="5213350" y="4492625"/>
            <a:chExt cx="1900238" cy="2339975"/>
          </a:xfrm>
          <a:solidFill>
            <a:srgbClr val="FFFFFF"/>
          </a:solidFill>
        </p:grpSpPr>
        <p:sp>
          <p:nvSpPr>
            <p:cNvPr id="73" name="Freeform 45"/>
            <p:cNvSpPr>
              <a:spLocks noChangeArrowheads="1"/>
            </p:cNvSpPr>
            <p:nvPr/>
          </p:nvSpPr>
          <p:spPr bwMode="auto">
            <a:xfrm>
              <a:off x="5373688" y="5424488"/>
              <a:ext cx="608012" cy="569912"/>
            </a:xfrm>
            <a:custGeom>
              <a:avLst/>
              <a:gdLst>
                <a:gd name="T0" fmla="*/ 423 w 1691"/>
                <a:gd name="T1" fmla="*/ 0 h 1585"/>
                <a:gd name="T2" fmla="*/ 423 w 1691"/>
                <a:gd name="T3" fmla="*/ 0 h 1585"/>
                <a:gd name="T4" fmla="*/ 0 w 1691"/>
                <a:gd name="T5" fmla="*/ 422 h 1585"/>
                <a:gd name="T6" fmla="*/ 0 w 1691"/>
                <a:gd name="T7" fmla="*/ 1558 h 1585"/>
                <a:gd name="T8" fmla="*/ 133 w 1691"/>
                <a:gd name="T9" fmla="*/ 1584 h 1585"/>
                <a:gd name="T10" fmla="*/ 211 w 1691"/>
                <a:gd name="T11" fmla="*/ 1452 h 1585"/>
                <a:gd name="T12" fmla="*/ 714 w 1691"/>
                <a:gd name="T13" fmla="*/ 1002 h 1585"/>
                <a:gd name="T14" fmla="*/ 1084 w 1691"/>
                <a:gd name="T15" fmla="*/ 685 h 1585"/>
                <a:gd name="T16" fmla="*/ 1084 w 1691"/>
                <a:gd name="T17" fmla="*/ 685 h 1585"/>
                <a:gd name="T18" fmla="*/ 1347 w 1691"/>
                <a:gd name="T19" fmla="*/ 580 h 1585"/>
                <a:gd name="T20" fmla="*/ 1532 w 1691"/>
                <a:gd name="T21" fmla="*/ 633 h 1585"/>
                <a:gd name="T22" fmla="*/ 1690 w 1691"/>
                <a:gd name="T23" fmla="*/ 685 h 1585"/>
                <a:gd name="T24" fmla="*/ 1612 w 1691"/>
                <a:gd name="T25" fmla="*/ 0 h 1585"/>
                <a:gd name="T26" fmla="*/ 423 w 1691"/>
                <a:gd name="T27" fmla="*/ 0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1" h="1585">
                  <a:moveTo>
                    <a:pt x="423" y="0"/>
                  </a:moveTo>
                  <a:lnTo>
                    <a:pt x="423" y="0"/>
                  </a:lnTo>
                  <a:cubicBezTo>
                    <a:pt x="186" y="25"/>
                    <a:pt x="0" y="211"/>
                    <a:pt x="0" y="422"/>
                  </a:cubicBezTo>
                  <a:cubicBezTo>
                    <a:pt x="0" y="1558"/>
                    <a:pt x="0" y="1558"/>
                    <a:pt x="0" y="1558"/>
                  </a:cubicBezTo>
                  <a:cubicBezTo>
                    <a:pt x="54" y="1558"/>
                    <a:pt x="106" y="1584"/>
                    <a:pt x="133" y="1584"/>
                  </a:cubicBezTo>
                  <a:cubicBezTo>
                    <a:pt x="159" y="1531"/>
                    <a:pt x="186" y="1479"/>
                    <a:pt x="211" y="1452"/>
                  </a:cubicBezTo>
                  <a:cubicBezTo>
                    <a:pt x="371" y="1319"/>
                    <a:pt x="529" y="1161"/>
                    <a:pt x="714" y="1002"/>
                  </a:cubicBezTo>
                  <a:cubicBezTo>
                    <a:pt x="845" y="897"/>
                    <a:pt x="978" y="791"/>
                    <a:pt x="1084" y="685"/>
                  </a:cubicBezTo>
                  <a:lnTo>
                    <a:pt x="1084" y="685"/>
                  </a:lnTo>
                  <a:cubicBezTo>
                    <a:pt x="1163" y="607"/>
                    <a:pt x="1242" y="580"/>
                    <a:pt x="1347" y="580"/>
                  </a:cubicBezTo>
                  <a:cubicBezTo>
                    <a:pt x="1400" y="580"/>
                    <a:pt x="1454" y="607"/>
                    <a:pt x="1532" y="633"/>
                  </a:cubicBezTo>
                  <a:cubicBezTo>
                    <a:pt x="1532" y="633"/>
                    <a:pt x="1585" y="659"/>
                    <a:pt x="1690" y="685"/>
                  </a:cubicBezTo>
                  <a:cubicBezTo>
                    <a:pt x="1612" y="0"/>
                    <a:pt x="1612" y="0"/>
                    <a:pt x="1612" y="0"/>
                  </a:cubicBezTo>
                  <a:cubicBezTo>
                    <a:pt x="423" y="0"/>
                    <a:pt x="423" y="0"/>
                    <a:pt x="42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4" name="Freeform 46"/>
            <p:cNvSpPr>
              <a:spLocks noChangeArrowheads="1"/>
            </p:cNvSpPr>
            <p:nvPr/>
          </p:nvSpPr>
          <p:spPr bwMode="auto">
            <a:xfrm>
              <a:off x="5745163" y="4492625"/>
              <a:ext cx="836612" cy="836613"/>
            </a:xfrm>
            <a:custGeom>
              <a:avLst/>
              <a:gdLst>
                <a:gd name="T0" fmla="*/ 1162 w 2325"/>
                <a:gd name="T1" fmla="*/ 2324 h 2325"/>
                <a:gd name="T2" fmla="*/ 1162 w 2325"/>
                <a:gd name="T3" fmla="*/ 2324 h 2325"/>
                <a:gd name="T4" fmla="*/ 2324 w 2325"/>
                <a:gd name="T5" fmla="*/ 1162 h 2325"/>
                <a:gd name="T6" fmla="*/ 1162 w 2325"/>
                <a:gd name="T7" fmla="*/ 0 h 2325"/>
                <a:gd name="T8" fmla="*/ 0 w 2325"/>
                <a:gd name="T9" fmla="*/ 1162 h 2325"/>
                <a:gd name="T10" fmla="*/ 1162 w 2325"/>
                <a:gd name="T11" fmla="*/ 2324 h 2325"/>
              </a:gdLst>
              <a:ahLst/>
              <a:cxnLst>
                <a:cxn ang="0">
                  <a:pos x="T0" y="T1"/>
                </a:cxn>
                <a:cxn ang="0">
                  <a:pos x="T2" y="T3"/>
                </a:cxn>
                <a:cxn ang="0">
                  <a:pos x="T4" y="T5"/>
                </a:cxn>
                <a:cxn ang="0">
                  <a:pos x="T6" y="T7"/>
                </a:cxn>
                <a:cxn ang="0">
                  <a:pos x="T8" y="T9"/>
                </a:cxn>
                <a:cxn ang="0">
                  <a:pos x="T10" y="T11"/>
                </a:cxn>
              </a:cxnLst>
              <a:rect l="0" t="0" r="r" b="b"/>
              <a:pathLst>
                <a:path w="2325" h="2325">
                  <a:moveTo>
                    <a:pt x="1162" y="2324"/>
                  </a:moveTo>
                  <a:lnTo>
                    <a:pt x="1162" y="2324"/>
                  </a:lnTo>
                  <a:cubicBezTo>
                    <a:pt x="1795" y="2324"/>
                    <a:pt x="2324" y="1795"/>
                    <a:pt x="2324" y="1162"/>
                  </a:cubicBezTo>
                  <a:cubicBezTo>
                    <a:pt x="2324" y="528"/>
                    <a:pt x="1795" y="0"/>
                    <a:pt x="1162" y="0"/>
                  </a:cubicBezTo>
                  <a:cubicBezTo>
                    <a:pt x="528" y="0"/>
                    <a:pt x="0" y="528"/>
                    <a:pt x="0" y="1162"/>
                  </a:cubicBezTo>
                  <a:cubicBezTo>
                    <a:pt x="0" y="1795"/>
                    <a:pt x="528" y="2324"/>
                    <a:pt x="1162" y="23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5" name="Freeform 47"/>
            <p:cNvSpPr>
              <a:spLocks noChangeArrowheads="1"/>
            </p:cNvSpPr>
            <p:nvPr/>
          </p:nvSpPr>
          <p:spPr bwMode="auto">
            <a:xfrm>
              <a:off x="5649913" y="6108700"/>
              <a:ext cx="1463675" cy="588963"/>
            </a:xfrm>
            <a:custGeom>
              <a:avLst/>
              <a:gdLst>
                <a:gd name="T0" fmla="*/ 4041 w 4067"/>
                <a:gd name="T1" fmla="*/ 105 h 1637"/>
                <a:gd name="T2" fmla="*/ 4014 w 4067"/>
                <a:gd name="T3" fmla="*/ 79 h 1637"/>
                <a:gd name="T4" fmla="*/ 3698 w 4067"/>
                <a:gd name="T5" fmla="*/ 132 h 1637"/>
                <a:gd name="T6" fmla="*/ 3407 w 4067"/>
                <a:gd name="T7" fmla="*/ 290 h 1637"/>
                <a:gd name="T8" fmla="*/ 1585 w 4067"/>
                <a:gd name="T9" fmla="*/ 1320 h 1637"/>
                <a:gd name="T10" fmla="*/ 1585 w 4067"/>
                <a:gd name="T11" fmla="*/ 1320 h 1637"/>
                <a:gd name="T12" fmla="*/ 1557 w 4067"/>
                <a:gd name="T13" fmla="*/ 1346 h 1637"/>
                <a:gd name="T14" fmla="*/ 1532 w 4067"/>
                <a:gd name="T15" fmla="*/ 1346 h 1637"/>
                <a:gd name="T16" fmla="*/ 1505 w 4067"/>
                <a:gd name="T17" fmla="*/ 1346 h 1637"/>
                <a:gd name="T18" fmla="*/ 1505 w 4067"/>
                <a:gd name="T19" fmla="*/ 1346 h 1637"/>
                <a:gd name="T20" fmla="*/ 1479 w 4067"/>
                <a:gd name="T21" fmla="*/ 1346 h 1637"/>
                <a:gd name="T22" fmla="*/ 1452 w 4067"/>
                <a:gd name="T23" fmla="*/ 1346 h 1637"/>
                <a:gd name="T24" fmla="*/ 1426 w 4067"/>
                <a:gd name="T25" fmla="*/ 1346 h 1637"/>
                <a:gd name="T26" fmla="*/ 1426 w 4067"/>
                <a:gd name="T27" fmla="*/ 1346 h 1637"/>
                <a:gd name="T28" fmla="*/ 1373 w 4067"/>
                <a:gd name="T29" fmla="*/ 1346 h 1637"/>
                <a:gd name="T30" fmla="*/ 1320 w 4067"/>
                <a:gd name="T31" fmla="*/ 1346 h 1637"/>
                <a:gd name="T32" fmla="*/ 1294 w 4067"/>
                <a:gd name="T33" fmla="*/ 1320 h 1637"/>
                <a:gd name="T34" fmla="*/ 1241 w 4067"/>
                <a:gd name="T35" fmla="*/ 1293 h 1637"/>
                <a:gd name="T36" fmla="*/ 396 w 4067"/>
                <a:gd name="T37" fmla="*/ 501 h 1637"/>
                <a:gd name="T38" fmla="*/ 106 w 4067"/>
                <a:gd name="T39" fmla="*/ 237 h 1637"/>
                <a:gd name="T40" fmla="*/ 53 w 4067"/>
                <a:gd name="T41" fmla="*/ 264 h 1637"/>
                <a:gd name="T42" fmla="*/ 0 w 4067"/>
                <a:gd name="T43" fmla="*/ 290 h 1637"/>
                <a:gd name="T44" fmla="*/ 0 w 4067"/>
                <a:gd name="T45" fmla="*/ 343 h 1637"/>
                <a:gd name="T46" fmla="*/ 0 w 4067"/>
                <a:gd name="T47" fmla="*/ 343 h 1637"/>
                <a:gd name="T48" fmla="*/ 26 w 4067"/>
                <a:gd name="T49" fmla="*/ 369 h 1637"/>
                <a:gd name="T50" fmla="*/ 211 w 4067"/>
                <a:gd name="T51" fmla="*/ 580 h 1637"/>
                <a:gd name="T52" fmla="*/ 1320 w 4067"/>
                <a:gd name="T53" fmla="*/ 1584 h 1637"/>
                <a:gd name="T54" fmla="*/ 1373 w 4067"/>
                <a:gd name="T55" fmla="*/ 1611 h 1637"/>
                <a:gd name="T56" fmla="*/ 1426 w 4067"/>
                <a:gd name="T57" fmla="*/ 1636 h 1637"/>
                <a:gd name="T58" fmla="*/ 1452 w 4067"/>
                <a:gd name="T59" fmla="*/ 1636 h 1637"/>
                <a:gd name="T60" fmla="*/ 1505 w 4067"/>
                <a:gd name="T61" fmla="*/ 1611 h 1637"/>
                <a:gd name="T62" fmla="*/ 1532 w 4067"/>
                <a:gd name="T63" fmla="*/ 1611 h 1637"/>
                <a:gd name="T64" fmla="*/ 1532 w 4067"/>
                <a:gd name="T65" fmla="*/ 1611 h 1637"/>
                <a:gd name="T66" fmla="*/ 3618 w 4067"/>
                <a:gd name="T67" fmla="*/ 423 h 1637"/>
                <a:gd name="T68" fmla="*/ 3909 w 4067"/>
                <a:gd name="T69" fmla="*/ 264 h 1637"/>
                <a:gd name="T70" fmla="*/ 4041 w 4067"/>
                <a:gd name="T71" fmla="*/ 185 h 1637"/>
                <a:gd name="T72" fmla="*/ 4066 w 4067"/>
                <a:gd name="T73" fmla="*/ 157 h 1637"/>
                <a:gd name="T74" fmla="*/ 4066 w 4067"/>
                <a:gd name="T75" fmla="*/ 132 h 1637"/>
                <a:gd name="T76" fmla="*/ 4041 w 4067"/>
                <a:gd name="T77" fmla="*/ 105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67" h="1637">
                  <a:moveTo>
                    <a:pt x="4041" y="105"/>
                  </a:moveTo>
                  <a:lnTo>
                    <a:pt x="4041" y="105"/>
                  </a:lnTo>
                  <a:cubicBezTo>
                    <a:pt x="4041" y="79"/>
                    <a:pt x="4041" y="79"/>
                    <a:pt x="4041" y="79"/>
                  </a:cubicBezTo>
                  <a:lnTo>
                    <a:pt x="4014" y="79"/>
                  </a:lnTo>
                  <a:cubicBezTo>
                    <a:pt x="3909" y="0"/>
                    <a:pt x="3909" y="0"/>
                    <a:pt x="3909" y="0"/>
                  </a:cubicBezTo>
                  <a:cubicBezTo>
                    <a:pt x="3698" y="132"/>
                    <a:pt x="3698" y="132"/>
                    <a:pt x="3698" y="132"/>
                  </a:cubicBezTo>
                  <a:cubicBezTo>
                    <a:pt x="3591" y="185"/>
                    <a:pt x="3591" y="185"/>
                    <a:pt x="3591" y="185"/>
                  </a:cubicBezTo>
                  <a:cubicBezTo>
                    <a:pt x="3407" y="290"/>
                    <a:pt x="3407" y="290"/>
                    <a:pt x="3407" y="290"/>
                  </a:cubicBezTo>
                  <a:cubicBezTo>
                    <a:pt x="1610" y="1320"/>
                    <a:pt x="1610" y="1320"/>
                    <a:pt x="1610" y="1320"/>
                  </a:cubicBezTo>
                  <a:lnTo>
                    <a:pt x="1585" y="1320"/>
                  </a:lnTo>
                  <a:lnTo>
                    <a:pt x="1585" y="1320"/>
                  </a:lnTo>
                  <a:lnTo>
                    <a:pt x="1585" y="1320"/>
                  </a:lnTo>
                  <a:cubicBezTo>
                    <a:pt x="1585" y="1346"/>
                    <a:pt x="1557" y="1346"/>
                    <a:pt x="1557" y="1346"/>
                  </a:cubicBezTo>
                  <a:lnTo>
                    <a:pt x="1557" y="1346"/>
                  </a:lnTo>
                  <a:lnTo>
                    <a:pt x="1532" y="1346"/>
                  </a:lnTo>
                  <a:lnTo>
                    <a:pt x="1532" y="1346"/>
                  </a:lnTo>
                  <a:cubicBezTo>
                    <a:pt x="1532" y="1346"/>
                    <a:pt x="1532" y="1346"/>
                    <a:pt x="1505" y="1346"/>
                  </a:cubicBezTo>
                  <a:lnTo>
                    <a:pt x="1505" y="1346"/>
                  </a:lnTo>
                  <a:lnTo>
                    <a:pt x="1505" y="1346"/>
                  </a:lnTo>
                  <a:lnTo>
                    <a:pt x="1505" y="1346"/>
                  </a:lnTo>
                  <a:lnTo>
                    <a:pt x="1479" y="1346"/>
                  </a:lnTo>
                  <a:lnTo>
                    <a:pt x="1479" y="1346"/>
                  </a:lnTo>
                  <a:cubicBezTo>
                    <a:pt x="1452" y="1346"/>
                    <a:pt x="1452" y="1346"/>
                    <a:pt x="1452" y="1346"/>
                  </a:cubicBezTo>
                  <a:lnTo>
                    <a:pt x="1452" y="1346"/>
                  </a:lnTo>
                  <a:lnTo>
                    <a:pt x="1452" y="1346"/>
                  </a:lnTo>
                  <a:cubicBezTo>
                    <a:pt x="1452" y="1346"/>
                    <a:pt x="1452" y="1346"/>
                    <a:pt x="1426" y="1346"/>
                  </a:cubicBezTo>
                  <a:lnTo>
                    <a:pt x="1426" y="1346"/>
                  </a:lnTo>
                  <a:lnTo>
                    <a:pt x="1426" y="1346"/>
                  </a:lnTo>
                  <a:lnTo>
                    <a:pt x="1399" y="1346"/>
                  </a:lnTo>
                  <a:lnTo>
                    <a:pt x="1373" y="1346"/>
                  </a:lnTo>
                  <a:lnTo>
                    <a:pt x="1346" y="1346"/>
                  </a:lnTo>
                  <a:cubicBezTo>
                    <a:pt x="1320" y="1346"/>
                    <a:pt x="1320" y="1346"/>
                    <a:pt x="1320" y="1346"/>
                  </a:cubicBezTo>
                  <a:lnTo>
                    <a:pt x="1320" y="1320"/>
                  </a:lnTo>
                  <a:lnTo>
                    <a:pt x="1294" y="1320"/>
                  </a:lnTo>
                  <a:lnTo>
                    <a:pt x="1294" y="1320"/>
                  </a:lnTo>
                  <a:cubicBezTo>
                    <a:pt x="1267" y="1293"/>
                    <a:pt x="1267" y="1293"/>
                    <a:pt x="1241" y="1293"/>
                  </a:cubicBezTo>
                  <a:cubicBezTo>
                    <a:pt x="554" y="634"/>
                    <a:pt x="554" y="634"/>
                    <a:pt x="554" y="634"/>
                  </a:cubicBezTo>
                  <a:cubicBezTo>
                    <a:pt x="396" y="501"/>
                    <a:pt x="396" y="501"/>
                    <a:pt x="396" y="501"/>
                  </a:cubicBezTo>
                  <a:cubicBezTo>
                    <a:pt x="317" y="423"/>
                    <a:pt x="317" y="423"/>
                    <a:pt x="317" y="423"/>
                  </a:cubicBezTo>
                  <a:cubicBezTo>
                    <a:pt x="106" y="237"/>
                    <a:pt x="106" y="237"/>
                    <a:pt x="106" y="237"/>
                  </a:cubicBezTo>
                  <a:cubicBezTo>
                    <a:pt x="53" y="264"/>
                    <a:pt x="53" y="264"/>
                    <a:pt x="53" y="264"/>
                  </a:cubicBezTo>
                  <a:lnTo>
                    <a:pt x="53" y="264"/>
                  </a:lnTo>
                  <a:cubicBezTo>
                    <a:pt x="26" y="264"/>
                    <a:pt x="26" y="264"/>
                    <a:pt x="26" y="290"/>
                  </a:cubicBezTo>
                  <a:lnTo>
                    <a:pt x="0" y="290"/>
                  </a:lnTo>
                  <a:lnTo>
                    <a:pt x="0" y="317"/>
                  </a:lnTo>
                  <a:cubicBezTo>
                    <a:pt x="0" y="317"/>
                    <a:pt x="0" y="317"/>
                    <a:pt x="0" y="343"/>
                  </a:cubicBezTo>
                  <a:lnTo>
                    <a:pt x="0" y="343"/>
                  </a:lnTo>
                  <a:lnTo>
                    <a:pt x="0" y="343"/>
                  </a:lnTo>
                  <a:lnTo>
                    <a:pt x="0" y="369"/>
                  </a:lnTo>
                  <a:cubicBezTo>
                    <a:pt x="0" y="369"/>
                    <a:pt x="0" y="369"/>
                    <a:pt x="26" y="369"/>
                  </a:cubicBezTo>
                  <a:cubicBezTo>
                    <a:pt x="131" y="501"/>
                    <a:pt x="131" y="501"/>
                    <a:pt x="131" y="501"/>
                  </a:cubicBezTo>
                  <a:cubicBezTo>
                    <a:pt x="211" y="580"/>
                    <a:pt x="211" y="580"/>
                    <a:pt x="211" y="580"/>
                  </a:cubicBezTo>
                  <a:cubicBezTo>
                    <a:pt x="369" y="713"/>
                    <a:pt x="369" y="713"/>
                    <a:pt x="369" y="713"/>
                  </a:cubicBezTo>
                  <a:cubicBezTo>
                    <a:pt x="1320" y="1584"/>
                    <a:pt x="1320" y="1584"/>
                    <a:pt x="1320" y="1584"/>
                  </a:cubicBezTo>
                  <a:cubicBezTo>
                    <a:pt x="1320" y="1584"/>
                    <a:pt x="1320" y="1584"/>
                    <a:pt x="1346" y="1611"/>
                  </a:cubicBezTo>
                  <a:cubicBezTo>
                    <a:pt x="1346" y="1611"/>
                    <a:pt x="1346" y="1611"/>
                    <a:pt x="1373" y="1611"/>
                  </a:cubicBezTo>
                  <a:lnTo>
                    <a:pt x="1399" y="1611"/>
                  </a:lnTo>
                  <a:cubicBezTo>
                    <a:pt x="1399" y="1636"/>
                    <a:pt x="1426" y="1636"/>
                    <a:pt x="1426" y="1636"/>
                  </a:cubicBezTo>
                  <a:lnTo>
                    <a:pt x="1452" y="1636"/>
                  </a:lnTo>
                  <a:lnTo>
                    <a:pt x="1452" y="1636"/>
                  </a:lnTo>
                  <a:cubicBezTo>
                    <a:pt x="1479" y="1636"/>
                    <a:pt x="1479" y="1636"/>
                    <a:pt x="1505" y="1636"/>
                  </a:cubicBezTo>
                  <a:cubicBezTo>
                    <a:pt x="1505" y="1611"/>
                    <a:pt x="1505" y="1611"/>
                    <a:pt x="1505" y="1611"/>
                  </a:cubicBezTo>
                  <a:lnTo>
                    <a:pt x="1505" y="1611"/>
                  </a:lnTo>
                  <a:lnTo>
                    <a:pt x="1532" y="1611"/>
                  </a:lnTo>
                  <a:lnTo>
                    <a:pt x="1532" y="1611"/>
                  </a:lnTo>
                  <a:lnTo>
                    <a:pt x="1532" y="1611"/>
                  </a:lnTo>
                  <a:cubicBezTo>
                    <a:pt x="1557" y="1611"/>
                    <a:pt x="1557" y="1611"/>
                    <a:pt x="1557" y="1611"/>
                  </a:cubicBezTo>
                  <a:cubicBezTo>
                    <a:pt x="3618" y="423"/>
                    <a:pt x="3618" y="423"/>
                    <a:pt x="3618" y="423"/>
                  </a:cubicBezTo>
                  <a:cubicBezTo>
                    <a:pt x="3803" y="317"/>
                    <a:pt x="3803" y="317"/>
                    <a:pt x="3803" y="317"/>
                  </a:cubicBezTo>
                  <a:cubicBezTo>
                    <a:pt x="3909" y="264"/>
                    <a:pt x="3909" y="264"/>
                    <a:pt x="3909" y="264"/>
                  </a:cubicBezTo>
                  <a:cubicBezTo>
                    <a:pt x="4041" y="185"/>
                    <a:pt x="4041" y="185"/>
                    <a:pt x="4041" y="185"/>
                  </a:cubicBezTo>
                  <a:lnTo>
                    <a:pt x="4041" y="185"/>
                  </a:lnTo>
                  <a:lnTo>
                    <a:pt x="4066" y="157"/>
                  </a:lnTo>
                  <a:lnTo>
                    <a:pt x="4066" y="157"/>
                  </a:lnTo>
                  <a:cubicBezTo>
                    <a:pt x="4066" y="132"/>
                    <a:pt x="4066" y="132"/>
                    <a:pt x="4066" y="132"/>
                  </a:cubicBezTo>
                  <a:lnTo>
                    <a:pt x="4066" y="132"/>
                  </a:lnTo>
                  <a:cubicBezTo>
                    <a:pt x="4066" y="132"/>
                    <a:pt x="4066" y="132"/>
                    <a:pt x="4066" y="105"/>
                  </a:cubicBezTo>
                  <a:cubicBezTo>
                    <a:pt x="4066" y="105"/>
                    <a:pt x="4066" y="105"/>
                    <a:pt x="4041" y="10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6" name="Freeform 48"/>
            <p:cNvSpPr>
              <a:spLocks noChangeArrowheads="1"/>
            </p:cNvSpPr>
            <p:nvPr/>
          </p:nvSpPr>
          <p:spPr bwMode="auto">
            <a:xfrm>
              <a:off x="6183313" y="5975350"/>
              <a:ext cx="438150" cy="219075"/>
            </a:xfrm>
            <a:custGeom>
              <a:avLst/>
              <a:gdLst>
                <a:gd name="T0" fmla="*/ 343 w 1215"/>
                <a:gd name="T1" fmla="*/ 159 h 608"/>
                <a:gd name="T2" fmla="*/ 317 w 1215"/>
                <a:gd name="T3" fmla="*/ 159 h 608"/>
                <a:gd name="T4" fmla="*/ 26 w 1215"/>
                <a:gd name="T5" fmla="*/ 264 h 608"/>
                <a:gd name="T6" fmla="*/ 26 w 1215"/>
                <a:gd name="T7" fmla="*/ 264 h 608"/>
                <a:gd name="T8" fmla="*/ 78 w 1215"/>
                <a:gd name="T9" fmla="*/ 291 h 608"/>
                <a:gd name="T10" fmla="*/ 131 w 1215"/>
                <a:gd name="T11" fmla="*/ 316 h 608"/>
                <a:gd name="T12" fmla="*/ 158 w 1215"/>
                <a:gd name="T13" fmla="*/ 316 h 608"/>
                <a:gd name="T14" fmla="*/ 158 w 1215"/>
                <a:gd name="T15" fmla="*/ 316 h 608"/>
                <a:gd name="T16" fmla="*/ 264 w 1215"/>
                <a:gd name="T17" fmla="*/ 316 h 608"/>
                <a:gd name="T18" fmla="*/ 369 w 1215"/>
                <a:gd name="T19" fmla="*/ 316 h 608"/>
                <a:gd name="T20" fmla="*/ 449 w 1215"/>
                <a:gd name="T21" fmla="*/ 291 h 608"/>
                <a:gd name="T22" fmla="*/ 528 w 1215"/>
                <a:gd name="T23" fmla="*/ 264 h 608"/>
                <a:gd name="T24" fmla="*/ 686 w 1215"/>
                <a:gd name="T25" fmla="*/ 449 h 608"/>
                <a:gd name="T26" fmla="*/ 580 w 1215"/>
                <a:gd name="T27" fmla="*/ 449 h 608"/>
                <a:gd name="T28" fmla="*/ 501 w 1215"/>
                <a:gd name="T29" fmla="*/ 422 h 608"/>
                <a:gd name="T30" fmla="*/ 449 w 1215"/>
                <a:gd name="T31" fmla="*/ 422 h 608"/>
                <a:gd name="T32" fmla="*/ 422 w 1215"/>
                <a:gd name="T33" fmla="*/ 422 h 608"/>
                <a:gd name="T34" fmla="*/ 396 w 1215"/>
                <a:gd name="T35" fmla="*/ 422 h 608"/>
                <a:gd name="T36" fmla="*/ 343 w 1215"/>
                <a:gd name="T37" fmla="*/ 449 h 608"/>
                <a:gd name="T38" fmla="*/ 317 w 1215"/>
                <a:gd name="T39" fmla="*/ 475 h 608"/>
                <a:gd name="T40" fmla="*/ 317 w 1215"/>
                <a:gd name="T41" fmla="*/ 502 h 608"/>
                <a:gd name="T42" fmla="*/ 317 w 1215"/>
                <a:gd name="T43" fmla="*/ 527 h 608"/>
                <a:gd name="T44" fmla="*/ 369 w 1215"/>
                <a:gd name="T45" fmla="*/ 555 h 608"/>
                <a:gd name="T46" fmla="*/ 449 w 1215"/>
                <a:gd name="T47" fmla="*/ 581 h 608"/>
                <a:gd name="T48" fmla="*/ 554 w 1215"/>
                <a:gd name="T49" fmla="*/ 607 h 608"/>
                <a:gd name="T50" fmla="*/ 712 w 1215"/>
                <a:gd name="T51" fmla="*/ 581 h 608"/>
                <a:gd name="T52" fmla="*/ 818 w 1215"/>
                <a:gd name="T53" fmla="*/ 555 h 608"/>
                <a:gd name="T54" fmla="*/ 871 w 1215"/>
                <a:gd name="T55" fmla="*/ 527 h 608"/>
                <a:gd name="T56" fmla="*/ 976 w 1215"/>
                <a:gd name="T57" fmla="*/ 581 h 608"/>
                <a:gd name="T58" fmla="*/ 1030 w 1215"/>
                <a:gd name="T59" fmla="*/ 607 h 608"/>
                <a:gd name="T60" fmla="*/ 1109 w 1215"/>
                <a:gd name="T61" fmla="*/ 581 h 608"/>
                <a:gd name="T62" fmla="*/ 1162 w 1215"/>
                <a:gd name="T63" fmla="*/ 555 h 608"/>
                <a:gd name="T64" fmla="*/ 1135 w 1215"/>
                <a:gd name="T65" fmla="*/ 502 h 608"/>
                <a:gd name="T66" fmla="*/ 1162 w 1215"/>
                <a:gd name="T67" fmla="*/ 370 h 608"/>
                <a:gd name="T68" fmla="*/ 1214 w 1215"/>
                <a:gd name="T69" fmla="*/ 211 h 608"/>
                <a:gd name="T70" fmla="*/ 1109 w 1215"/>
                <a:gd name="T71" fmla="*/ 105 h 608"/>
                <a:gd name="T72" fmla="*/ 1030 w 1215"/>
                <a:gd name="T73" fmla="*/ 53 h 608"/>
                <a:gd name="T74" fmla="*/ 976 w 1215"/>
                <a:gd name="T75" fmla="*/ 53 h 608"/>
                <a:gd name="T76" fmla="*/ 898 w 1215"/>
                <a:gd name="T77" fmla="*/ 53 h 608"/>
                <a:gd name="T78" fmla="*/ 818 w 1215"/>
                <a:gd name="T79" fmla="*/ 53 h 608"/>
                <a:gd name="T80" fmla="*/ 740 w 1215"/>
                <a:gd name="T81" fmla="*/ 53 h 608"/>
                <a:gd name="T82" fmla="*/ 686 w 1215"/>
                <a:gd name="T83" fmla="*/ 79 h 608"/>
                <a:gd name="T84" fmla="*/ 607 w 1215"/>
                <a:gd name="T85" fmla="*/ 105 h 608"/>
                <a:gd name="T86" fmla="*/ 396 w 1215"/>
                <a:gd name="T87" fmla="*/ 0 h 608"/>
                <a:gd name="T88" fmla="*/ 369 w 1215"/>
                <a:gd name="T89" fmla="*/ 53 h 608"/>
                <a:gd name="T90" fmla="*/ 343 w 1215"/>
                <a:gd name="T91" fmla="*/ 105 h 608"/>
                <a:gd name="T92" fmla="*/ 343 w 1215"/>
                <a:gd name="T93" fmla="*/ 105 h 608"/>
                <a:gd name="T94" fmla="*/ 369 w 1215"/>
                <a:gd name="T95" fmla="*/ 159 h 608"/>
                <a:gd name="T96" fmla="*/ 343 w 1215"/>
                <a:gd name="T97" fmla="*/ 159 h 608"/>
                <a:gd name="T98" fmla="*/ 712 w 1215"/>
                <a:gd name="T99" fmla="*/ 211 h 608"/>
                <a:gd name="T100" fmla="*/ 740 w 1215"/>
                <a:gd name="T101" fmla="*/ 211 h 608"/>
                <a:gd name="T102" fmla="*/ 818 w 1215"/>
                <a:gd name="T103" fmla="*/ 184 h 608"/>
                <a:gd name="T104" fmla="*/ 976 w 1215"/>
                <a:gd name="T105" fmla="*/ 238 h 608"/>
                <a:gd name="T106" fmla="*/ 976 w 1215"/>
                <a:gd name="T107" fmla="*/ 316 h 608"/>
                <a:gd name="T108" fmla="*/ 951 w 1215"/>
                <a:gd name="T109" fmla="*/ 344 h 608"/>
                <a:gd name="T110" fmla="*/ 712 w 1215"/>
                <a:gd name="T111" fmla="*/ 21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608">
                  <a:moveTo>
                    <a:pt x="343" y="159"/>
                  </a:moveTo>
                  <a:lnTo>
                    <a:pt x="343" y="159"/>
                  </a:lnTo>
                  <a:cubicBezTo>
                    <a:pt x="343" y="159"/>
                    <a:pt x="343" y="159"/>
                    <a:pt x="317" y="159"/>
                  </a:cubicBezTo>
                  <a:lnTo>
                    <a:pt x="317" y="159"/>
                  </a:lnTo>
                  <a:cubicBezTo>
                    <a:pt x="317" y="159"/>
                    <a:pt x="290" y="159"/>
                    <a:pt x="290" y="184"/>
                  </a:cubicBezTo>
                  <a:cubicBezTo>
                    <a:pt x="211" y="238"/>
                    <a:pt x="131" y="264"/>
                    <a:pt x="26" y="264"/>
                  </a:cubicBezTo>
                  <a:cubicBezTo>
                    <a:pt x="26" y="264"/>
                    <a:pt x="26" y="264"/>
                    <a:pt x="0" y="264"/>
                  </a:cubicBezTo>
                  <a:cubicBezTo>
                    <a:pt x="26" y="264"/>
                    <a:pt x="26" y="264"/>
                    <a:pt x="26" y="264"/>
                  </a:cubicBezTo>
                  <a:cubicBezTo>
                    <a:pt x="26" y="264"/>
                    <a:pt x="26" y="291"/>
                    <a:pt x="53" y="291"/>
                  </a:cubicBezTo>
                  <a:cubicBezTo>
                    <a:pt x="53" y="291"/>
                    <a:pt x="53" y="291"/>
                    <a:pt x="78" y="291"/>
                  </a:cubicBezTo>
                  <a:cubicBezTo>
                    <a:pt x="78" y="316"/>
                    <a:pt x="78" y="316"/>
                    <a:pt x="106" y="316"/>
                  </a:cubicBezTo>
                  <a:lnTo>
                    <a:pt x="131" y="316"/>
                  </a:lnTo>
                  <a:lnTo>
                    <a:pt x="131" y="316"/>
                  </a:lnTo>
                  <a:cubicBezTo>
                    <a:pt x="158" y="316"/>
                    <a:pt x="158" y="316"/>
                    <a:pt x="158" y="316"/>
                  </a:cubicBezTo>
                  <a:lnTo>
                    <a:pt x="158" y="316"/>
                  </a:lnTo>
                  <a:lnTo>
                    <a:pt x="158" y="316"/>
                  </a:lnTo>
                  <a:cubicBezTo>
                    <a:pt x="184" y="316"/>
                    <a:pt x="211" y="316"/>
                    <a:pt x="211" y="316"/>
                  </a:cubicBezTo>
                  <a:cubicBezTo>
                    <a:pt x="237" y="316"/>
                    <a:pt x="237" y="316"/>
                    <a:pt x="264" y="316"/>
                  </a:cubicBezTo>
                  <a:cubicBezTo>
                    <a:pt x="264" y="316"/>
                    <a:pt x="290" y="316"/>
                    <a:pt x="317" y="316"/>
                  </a:cubicBezTo>
                  <a:cubicBezTo>
                    <a:pt x="317" y="316"/>
                    <a:pt x="343" y="316"/>
                    <a:pt x="369" y="316"/>
                  </a:cubicBezTo>
                  <a:lnTo>
                    <a:pt x="396" y="316"/>
                  </a:lnTo>
                  <a:cubicBezTo>
                    <a:pt x="422" y="316"/>
                    <a:pt x="422" y="291"/>
                    <a:pt x="449" y="291"/>
                  </a:cubicBezTo>
                  <a:lnTo>
                    <a:pt x="475" y="291"/>
                  </a:lnTo>
                  <a:cubicBezTo>
                    <a:pt x="501" y="291"/>
                    <a:pt x="528" y="264"/>
                    <a:pt x="528" y="264"/>
                  </a:cubicBezTo>
                  <a:cubicBezTo>
                    <a:pt x="740" y="422"/>
                    <a:pt x="740" y="422"/>
                    <a:pt x="740" y="422"/>
                  </a:cubicBezTo>
                  <a:cubicBezTo>
                    <a:pt x="740" y="449"/>
                    <a:pt x="712" y="449"/>
                    <a:pt x="686" y="449"/>
                  </a:cubicBezTo>
                  <a:cubicBezTo>
                    <a:pt x="660" y="449"/>
                    <a:pt x="660" y="449"/>
                    <a:pt x="633" y="449"/>
                  </a:cubicBezTo>
                  <a:cubicBezTo>
                    <a:pt x="607" y="449"/>
                    <a:pt x="607" y="449"/>
                    <a:pt x="580" y="449"/>
                  </a:cubicBezTo>
                  <a:cubicBezTo>
                    <a:pt x="554" y="449"/>
                    <a:pt x="528" y="449"/>
                    <a:pt x="528" y="422"/>
                  </a:cubicBezTo>
                  <a:lnTo>
                    <a:pt x="501" y="422"/>
                  </a:lnTo>
                  <a:lnTo>
                    <a:pt x="475" y="422"/>
                  </a:lnTo>
                  <a:cubicBezTo>
                    <a:pt x="475" y="422"/>
                    <a:pt x="475" y="422"/>
                    <a:pt x="449" y="422"/>
                  </a:cubicBezTo>
                  <a:lnTo>
                    <a:pt x="449" y="422"/>
                  </a:lnTo>
                  <a:cubicBezTo>
                    <a:pt x="422" y="422"/>
                    <a:pt x="422" y="422"/>
                    <a:pt x="422" y="422"/>
                  </a:cubicBezTo>
                  <a:lnTo>
                    <a:pt x="396" y="422"/>
                  </a:lnTo>
                  <a:lnTo>
                    <a:pt x="396" y="422"/>
                  </a:lnTo>
                  <a:cubicBezTo>
                    <a:pt x="369" y="422"/>
                    <a:pt x="369" y="422"/>
                    <a:pt x="369" y="449"/>
                  </a:cubicBezTo>
                  <a:lnTo>
                    <a:pt x="343" y="449"/>
                  </a:lnTo>
                  <a:lnTo>
                    <a:pt x="343" y="449"/>
                  </a:lnTo>
                  <a:cubicBezTo>
                    <a:pt x="317" y="475"/>
                    <a:pt x="317" y="475"/>
                    <a:pt x="317" y="475"/>
                  </a:cubicBezTo>
                  <a:lnTo>
                    <a:pt x="317" y="475"/>
                  </a:lnTo>
                  <a:cubicBezTo>
                    <a:pt x="317" y="502"/>
                    <a:pt x="317" y="502"/>
                    <a:pt x="317" y="502"/>
                  </a:cubicBezTo>
                  <a:cubicBezTo>
                    <a:pt x="317" y="502"/>
                    <a:pt x="317" y="502"/>
                    <a:pt x="317" y="527"/>
                  </a:cubicBezTo>
                  <a:lnTo>
                    <a:pt x="317" y="527"/>
                  </a:lnTo>
                  <a:lnTo>
                    <a:pt x="343" y="527"/>
                  </a:lnTo>
                  <a:cubicBezTo>
                    <a:pt x="343" y="555"/>
                    <a:pt x="343" y="555"/>
                    <a:pt x="369" y="555"/>
                  </a:cubicBezTo>
                  <a:cubicBezTo>
                    <a:pt x="369" y="555"/>
                    <a:pt x="396" y="555"/>
                    <a:pt x="396" y="581"/>
                  </a:cubicBezTo>
                  <a:cubicBezTo>
                    <a:pt x="422" y="581"/>
                    <a:pt x="422" y="581"/>
                    <a:pt x="449" y="581"/>
                  </a:cubicBezTo>
                  <a:lnTo>
                    <a:pt x="475" y="581"/>
                  </a:lnTo>
                  <a:cubicBezTo>
                    <a:pt x="501" y="607"/>
                    <a:pt x="528" y="607"/>
                    <a:pt x="554" y="607"/>
                  </a:cubicBezTo>
                  <a:cubicBezTo>
                    <a:pt x="580" y="607"/>
                    <a:pt x="607" y="607"/>
                    <a:pt x="633" y="581"/>
                  </a:cubicBezTo>
                  <a:cubicBezTo>
                    <a:pt x="660" y="581"/>
                    <a:pt x="686" y="581"/>
                    <a:pt x="712" y="581"/>
                  </a:cubicBezTo>
                  <a:cubicBezTo>
                    <a:pt x="740" y="581"/>
                    <a:pt x="765" y="581"/>
                    <a:pt x="792" y="555"/>
                  </a:cubicBezTo>
                  <a:lnTo>
                    <a:pt x="818" y="555"/>
                  </a:lnTo>
                  <a:lnTo>
                    <a:pt x="845" y="555"/>
                  </a:lnTo>
                  <a:cubicBezTo>
                    <a:pt x="845" y="555"/>
                    <a:pt x="845" y="555"/>
                    <a:pt x="871" y="527"/>
                  </a:cubicBezTo>
                  <a:cubicBezTo>
                    <a:pt x="871" y="527"/>
                    <a:pt x="871" y="527"/>
                    <a:pt x="898" y="527"/>
                  </a:cubicBezTo>
                  <a:cubicBezTo>
                    <a:pt x="976" y="581"/>
                    <a:pt x="976" y="581"/>
                    <a:pt x="976" y="581"/>
                  </a:cubicBezTo>
                  <a:cubicBezTo>
                    <a:pt x="976" y="607"/>
                    <a:pt x="976" y="607"/>
                    <a:pt x="1003" y="607"/>
                  </a:cubicBezTo>
                  <a:lnTo>
                    <a:pt x="1030" y="607"/>
                  </a:lnTo>
                  <a:cubicBezTo>
                    <a:pt x="1056" y="607"/>
                    <a:pt x="1056" y="607"/>
                    <a:pt x="1083" y="607"/>
                  </a:cubicBezTo>
                  <a:cubicBezTo>
                    <a:pt x="1083" y="607"/>
                    <a:pt x="1109" y="607"/>
                    <a:pt x="1109" y="581"/>
                  </a:cubicBezTo>
                  <a:cubicBezTo>
                    <a:pt x="1135" y="581"/>
                    <a:pt x="1135" y="581"/>
                    <a:pt x="1135" y="581"/>
                  </a:cubicBezTo>
                  <a:cubicBezTo>
                    <a:pt x="1135" y="555"/>
                    <a:pt x="1162" y="555"/>
                    <a:pt x="1162" y="555"/>
                  </a:cubicBezTo>
                  <a:cubicBezTo>
                    <a:pt x="1162" y="527"/>
                    <a:pt x="1162" y="527"/>
                    <a:pt x="1135" y="527"/>
                  </a:cubicBezTo>
                  <a:lnTo>
                    <a:pt x="1135" y="502"/>
                  </a:lnTo>
                  <a:cubicBezTo>
                    <a:pt x="1056" y="449"/>
                    <a:pt x="1056" y="449"/>
                    <a:pt x="1056" y="449"/>
                  </a:cubicBezTo>
                  <a:cubicBezTo>
                    <a:pt x="1083" y="422"/>
                    <a:pt x="1135" y="396"/>
                    <a:pt x="1162" y="370"/>
                  </a:cubicBezTo>
                  <a:cubicBezTo>
                    <a:pt x="1188" y="344"/>
                    <a:pt x="1188" y="316"/>
                    <a:pt x="1214" y="291"/>
                  </a:cubicBezTo>
                  <a:cubicBezTo>
                    <a:pt x="1214" y="264"/>
                    <a:pt x="1214" y="238"/>
                    <a:pt x="1214" y="211"/>
                  </a:cubicBezTo>
                  <a:cubicBezTo>
                    <a:pt x="1188" y="159"/>
                    <a:pt x="1188" y="132"/>
                    <a:pt x="1135" y="132"/>
                  </a:cubicBezTo>
                  <a:cubicBezTo>
                    <a:pt x="1135" y="105"/>
                    <a:pt x="1135" y="105"/>
                    <a:pt x="1109" y="105"/>
                  </a:cubicBezTo>
                  <a:lnTo>
                    <a:pt x="1083" y="79"/>
                  </a:lnTo>
                  <a:cubicBezTo>
                    <a:pt x="1056" y="79"/>
                    <a:pt x="1056" y="79"/>
                    <a:pt x="1030" y="53"/>
                  </a:cubicBezTo>
                  <a:lnTo>
                    <a:pt x="1003" y="53"/>
                  </a:lnTo>
                  <a:lnTo>
                    <a:pt x="976" y="53"/>
                  </a:lnTo>
                  <a:cubicBezTo>
                    <a:pt x="951" y="53"/>
                    <a:pt x="951" y="53"/>
                    <a:pt x="923" y="53"/>
                  </a:cubicBezTo>
                  <a:cubicBezTo>
                    <a:pt x="923" y="53"/>
                    <a:pt x="923" y="53"/>
                    <a:pt x="898" y="53"/>
                  </a:cubicBezTo>
                  <a:lnTo>
                    <a:pt x="871" y="53"/>
                  </a:lnTo>
                  <a:cubicBezTo>
                    <a:pt x="845" y="53"/>
                    <a:pt x="845" y="53"/>
                    <a:pt x="818" y="53"/>
                  </a:cubicBezTo>
                  <a:lnTo>
                    <a:pt x="792" y="53"/>
                  </a:lnTo>
                  <a:cubicBezTo>
                    <a:pt x="765" y="53"/>
                    <a:pt x="765" y="53"/>
                    <a:pt x="740" y="53"/>
                  </a:cubicBezTo>
                  <a:cubicBezTo>
                    <a:pt x="740" y="79"/>
                    <a:pt x="712" y="79"/>
                    <a:pt x="712" y="79"/>
                  </a:cubicBezTo>
                  <a:cubicBezTo>
                    <a:pt x="686" y="79"/>
                    <a:pt x="686" y="79"/>
                    <a:pt x="686" y="79"/>
                  </a:cubicBezTo>
                  <a:cubicBezTo>
                    <a:pt x="660" y="79"/>
                    <a:pt x="660" y="79"/>
                    <a:pt x="633" y="79"/>
                  </a:cubicBezTo>
                  <a:cubicBezTo>
                    <a:pt x="633" y="105"/>
                    <a:pt x="633" y="105"/>
                    <a:pt x="607" y="105"/>
                  </a:cubicBezTo>
                  <a:lnTo>
                    <a:pt x="580" y="105"/>
                  </a:lnTo>
                  <a:cubicBezTo>
                    <a:pt x="396" y="0"/>
                    <a:pt x="396" y="0"/>
                    <a:pt x="396" y="0"/>
                  </a:cubicBezTo>
                  <a:cubicBezTo>
                    <a:pt x="369" y="53"/>
                    <a:pt x="369" y="53"/>
                    <a:pt x="369" y="53"/>
                  </a:cubicBezTo>
                  <a:lnTo>
                    <a:pt x="369" y="53"/>
                  </a:lnTo>
                  <a:cubicBezTo>
                    <a:pt x="369" y="79"/>
                    <a:pt x="369" y="79"/>
                    <a:pt x="369" y="79"/>
                  </a:cubicBezTo>
                  <a:cubicBezTo>
                    <a:pt x="369" y="105"/>
                    <a:pt x="343" y="105"/>
                    <a:pt x="343" y="105"/>
                  </a:cubicBezTo>
                  <a:lnTo>
                    <a:pt x="343" y="105"/>
                  </a:lnTo>
                  <a:lnTo>
                    <a:pt x="343" y="105"/>
                  </a:lnTo>
                  <a:lnTo>
                    <a:pt x="343" y="132"/>
                  </a:lnTo>
                  <a:cubicBezTo>
                    <a:pt x="369" y="159"/>
                    <a:pt x="369" y="159"/>
                    <a:pt x="369" y="159"/>
                  </a:cubicBezTo>
                  <a:lnTo>
                    <a:pt x="369" y="159"/>
                  </a:lnTo>
                  <a:cubicBezTo>
                    <a:pt x="343" y="159"/>
                    <a:pt x="343" y="159"/>
                    <a:pt x="343" y="159"/>
                  </a:cubicBezTo>
                  <a:close/>
                  <a:moveTo>
                    <a:pt x="712" y="211"/>
                  </a:moveTo>
                  <a:lnTo>
                    <a:pt x="712" y="211"/>
                  </a:lnTo>
                  <a:lnTo>
                    <a:pt x="712" y="211"/>
                  </a:lnTo>
                  <a:cubicBezTo>
                    <a:pt x="712" y="211"/>
                    <a:pt x="712" y="211"/>
                    <a:pt x="740" y="211"/>
                  </a:cubicBezTo>
                  <a:cubicBezTo>
                    <a:pt x="740" y="184"/>
                    <a:pt x="740" y="184"/>
                    <a:pt x="740" y="184"/>
                  </a:cubicBezTo>
                  <a:cubicBezTo>
                    <a:pt x="765" y="184"/>
                    <a:pt x="792" y="184"/>
                    <a:pt x="818" y="184"/>
                  </a:cubicBezTo>
                  <a:cubicBezTo>
                    <a:pt x="845" y="184"/>
                    <a:pt x="898" y="184"/>
                    <a:pt x="898" y="184"/>
                  </a:cubicBezTo>
                  <a:cubicBezTo>
                    <a:pt x="923" y="211"/>
                    <a:pt x="951" y="211"/>
                    <a:pt x="976" y="238"/>
                  </a:cubicBezTo>
                  <a:cubicBezTo>
                    <a:pt x="976" y="238"/>
                    <a:pt x="1003" y="264"/>
                    <a:pt x="1003" y="291"/>
                  </a:cubicBezTo>
                  <a:cubicBezTo>
                    <a:pt x="1003" y="291"/>
                    <a:pt x="976" y="291"/>
                    <a:pt x="976" y="316"/>
                  </a:cubicBezTo>
                  <a:lnTo>
                    <a:pt x="976" y="316"/>
                  </a:lnTo>
                  <a:cubicBezTo>
                    <a:pt x="976" y="344"/>
                    <a:pt x="951" y="344"/>
                    <a:pt x="951" y="344"/>
                  </a:cubicBezTo>
                  <a:cubicBezTo>
                    <a:pt x="951" y="344"/>
                    <a:pt x="923" y="344"/>
                    <a:pt x="923" y="370"/>
                  </a:cubicBezTo>
                  <a:cubicBezTo>
                    <a:pt x="712" y="211"/>
                    <a:pt x="712" y="211"/>
                    <a:pt x="712" y="211"/>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7" name="Freeform 49"/>
            <p:cNvSpPr>
              <a:spLocks noChangeArrowheads="1"/>
            </p:cNvSpPr>
            <p:nvPr/>
          </p:nvSpPr>
          <p:spPr bwMode="auto">
            <a:xfrm>
              <a:off x="6334125" y="5918200"/>
              <a:ext cx="123825" cy="57150"/>
            </a:xfrm>
            <a:custGeom>
              <a:avLst/>
              <a:gdLst>
                <a:gd name="T0" fmla="*/ 0 w 344"/>
                <a:gd name="T1" fmla="*/ 132 h 160"/>
                <a:gd name="T2" fmla="*/ 0 w 344"/>
                <a:gd name="T3" fmla="*/ 132 h 160"/>
                <a:gd name="T4" fmla="*/ 0 w 344"/>
                <a:gd name="T5" fmla="*/ 132 h 160"/>
                <a:gd name="T6" fmla="*/ 27 w 344"/>
                <a:gd name="T7" fmla="*/ 132 h 160"/>
                <a:gd name="T8" fmla="*/ 27 w 344"/>
                <a:gd name="T9" fmla="*/ 132 h 160"/>
                <a:gd name="T10" fmla="*/ 27 w 344"/>
                <a:gd name="T11" fmla="*/ 132 h 160"/>
                <a:gd name="T12" fmla="*/ 27 w 344"/>
                <a:gd name="T13" fmla="*/ 132 h 160"/>
                <a:gd name="T14" fmla="*/ 27 w 344"/>
                <a:gd name="T15" fmla="*/ 132 h 160"/>
                <a:gd name="T16" fmla="*/ 53 w 344"/>
                <a:gd name="T17" fmla="*/ 132 h 160"/>
                <a:gd name="T18" fmla="*/ 79 w 344"/>
                <a:gd name="T19" fmla="*/ 132 h 160"/>
                <a:gd name="T20" fmla="*/ 106 w 344"/>
                <a:gd name="T21" fmla="*/ 132 h 160"/>
                <a:gd name="T22" fmla="*/ 158 w 344"/>
                <a:gd name="T23" fmla="*/ 132 h 160"/>
                <a:gd name="T24" fmla="*/ 185 w 344"/>
                <a:gd name="T25" fmla="*/ 159 h 160"/>
                <a:gd name="T26" fmla="*/ 185 w 344"/>
                <a:gd name="T27" fmla="*/ 159 h 160"/>
                <a:gd name="T28" fmla="*/ 211 w 344"/>
                <a:gd name="T29" fmla="*/ 159 h 160"/>
                <a:gd name="T30" fmla="*/ 238 w 344"/>
                <a:gd name="T31" fmla="*/ 159 h 160"/>
                <a:gd name="T32" fmla="*/ 238 w 344"/>
                <a:gd name="T33" fmla="*/ 159 h 160"/>
                <a:gd name="T34" fmla="*/ 264 w 344"/>
                <a:gd name="T35" fmla="*/ 159 h 160"/>
                <a:gd name="T36" fmla="*/ 264 w 344"/>
                <a:gd name="T37" fmla="*/ 132 h 160"/>
                <a:gd name="T38" fmla="*/ 290 w 344"/>
                <a:gd name="T39" fmla="*/ 132 h 160"/>
                <a:gd name="T40" fmla="*/ 318 w 344"/>
                <a:gd name="T41" fmla="*/ 132 h 160"/>
                <a:gd name="T42" fmla="*/ 318 w 344"/>
                <a:gd name="T43" fmla="*/ 107 h 160"/>
                <a:gd name="T44" fmla="*/ 318 w 344"/>
                <a:gd name="T45" fmla="*/ 107 h 160"/>
                <a:gd name="T46" fmla="*/ 343 w 344"/>
                <a:gd name="T47" fmla="*/ 80 h 160"/>
                <a:gd name="T48" fmla="*/ 343 w 344"/>
                <a:gd name="T49" fmla="*/ 80 h 160"/>
                <a:gd name="T50" fmla="*/ 318 w 344"/>
                <a:gd name="T51" fmla="*/ 80 h 160"/>
                <a:gd name="T52" fmla="*/ 318 w 344"/>
                <a:gd name="T53" fmla="*/ 53 h 160"/>
                <a:gd name="T54" fmla="*/ 318 w 344"/>
                <a:gd name="T55" fmla="*/ 53 h 160"/>
                <a:gd name="T56" fmla="*/ 290 w 344"/>
                <a:gd name="T57" fmla="*/ 27 h 160"/>
                <a:gd name="T58" fmla="*/ 290 w 344"/>
                <a:gd name="T59" fmla="*/ 27 h 160"/>
                <a:gd name="T60" fmla="*/ 264 w 344"/>
                <a:gd name="T61" fmla="*/ 27 h 160"/>
                <a:gd name="T62" fmla="*/ 238 w 344"/>
                <a:gd name="T63" fmla="*/ 27 h 160"/>
                <a:gd name="T64" fmla="*/ 211 w 344"/>
                <a:gd name="T65" fmla="*/ 27 h 160"/>
                <a:gd name="T66" fmla="*/ 211 w 344"/>
                <a:gd name="T67" fmla="*/ 0 h 160"/>
                <a:gd name="T68" fmla="*/ 211 w 344"/>
                <a:gd name="T69" fmla="*/ 0 h 160"/>
                <a:gd name="T70" fmla="*/ 185 w 344"/>
                <a:gd name="T71" fmla="*/ 0 h 160"/>
                <a:gd name="T72" fmla="*/ 185 w 344"/>
                <a:gd name="T73" fmla="*/ 0 h 160"/>
                <a:gd name="T74" fmla="*/ 158 w 344"/>
                <a:gd name="T75" fmla="*/ 0 h 160"/>
                <a:gd name="T76" fmla="*/ 132 w 344"/>
                <a:gd name="T77" fmla="*/ 0 h 160"/>
                <a:gd name="T78" fmla="*/ 106 w 344"/>
                <a:gd name="T79" fmla="*/ 0 h 160"/>
                <a:gd name="T80" fmla="*/ 79 w 344"/>
                <a:gd name="T81" fmla="*/ 0 h 160"/>
                <a:gd name="T82" fmla="*/ 53 w 344"/>
                <a:gd name="T83" fmla="*/ 27 h 160"/>
                <a:gd name="T84" fmla="*/ 27 w 344"/>
                <a:gd name="T85" fmla="*/ 27 h 160"/>
                <a:gd name="T86" fmla="*/ 27 w 344"/>
                <a:gd name="T87" fmla="*/ 27 h 160"/>
                <a:gd name="T88" fmla="*/ 27 w 344"/>
                <a:gd name="T89" fmla="*/ 27 h 160"/>
                <a:gd name="T90" fmla="*/ 0 w 344"/>
                <a:gd name="T91" fmla="*/ 53 h 160"/>
                <a:gd name="T92" fmla="*/ 0 w 344"/>
                <a:gd name="T93" fmla="*/ 80 h 160"/>
                <a:gd name="T94" fmla="*/ 0 w 344"/>
                <a:gd name="T95" fmla="*/ 80 h 160"/>
                <a:gd name="T96" fmla="*/ 0 w 344"/>
                <a:gd name="T97" fmla="*/ 1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4" h="160">
                  <a:moveTo>
                    <a:pt x="0" y="132"/>
                  </a:moveTo>
                  <a:lnTo>
                    <a:pt x="0" y="132"/>
                  </a:lnTo>
                  <a:lnTo>
                    <a:pt x="0" y="132"/>
                  </a:lnTo>
                  <a:lnTo>
                    <a:pt x="27" y="132"/>
                  </a:lnTo>
                  <a:lnTo>
                    <a:pt x="27" y="132"/>
                  </a:lnTo>
                  <a:lnTo>
                    <a:pt x="27" y="132"/>
                  </a:lnTo>
                  <a:lnTo>
                    <a:pt x="27" y="132"/>
                  </a:lnTo>
                  <a:lnTo>
                    <a:pt x="27" y="132"/>
                  </a:lnTo>
                  <a:lnTo>
                    <a:pt x="53" y="132"/>
                  </a:lnTo>
                  <a:lnTo>
                    <a:pt x="79" y="132"/>
                  </a:lnTo>
                  <a:cubicBezTo>
                    <a:pt x="106" y="132"/>
                    <a:pt x="106" y="132"/>
                    <a:pt x="106" y="132"/>
                  </a:cubicBezTo>
                  <a:cubicBezTo>
                    <a:pt x="132" y="132"/>
                    <a:pt x="132" y="132"/>
                    <a:pt x="158" y="132"/>
                  </a:cubicBezTo>
                  <a:cubicBezTo>
                    <a:pt x="158" y="132"/>
                    <a:pt x="158" y="159"/>
                    <a:pt x="185" y="159"/>
                  </a:cubicBezTo>
                  <a:lnTo>
                    <a:pt x="185" y="159"/>
                  </a:lnTo>
                  <a:cubicBezTo>
                    <a:pt x="211" y="159"/>
                    <a:pt x="211" y="159"/>
                    <a:pt x="211" y="159"/>
                  </a:cubicBezTo>
                  <a:cubicBezTo>
                    <a:pt x="211" y="159"/>
                    <a:pt x="211" y="159"/>
                    <a:pt x="238" y="159"/>
                  </a:cubicBezTo>
                  <a:lnTo>
                    <a:pt x="238" y="159"/>
                  </a:lnTo>
                  <a:lnTo>
                    <a:pt x="264" y="159"/>
                  </a:lnTo>
                  <a:cubicBezTo>
                    <a:pt x="264" y="159"/>
                    <a:pt x="264" y="159"/>
                    <a:pt x="264" y="132"/>
                  </a:cubicBezTo>
                  <a:cubicBezTo>
                    <a:pt x="290" y="132"/>
                    <a:pt x="290" y="132"/>
                    <a:pt x="290" y="132"/>
                  </a:cubicBezTo>
                  <a:lnTo>
                    <a:pt x="318" y="132"/>
                  </a:lnTo>
                  <a:cubicBezTo>
                    <a:pt x="318" y="132"/>
                    <a:pt x="318" y="132"/>
                    <a:pt x="318" y="107"/>
                  </a:cubicBezTo>
                  <a:lnTo>
                    <a:pt x="318" y="107"/>
                  </a:lnTo>
                  <a:cubicBezTo>
                    <a:pt x="343" y="107"/>
                    <a:pt x="343" y="107"/>
                    <a:pt x="343" y="80"/>
                  </a:cubicBezTo>
                  <a:lnTo>
                    <a:pt x="343" y="80"/>
                  </a:lnTo>
                  <a:cubicBezTo>
                    <a:pt x="343" y="80"/>
                    <a:pt x="343" y="80"/>
                    <a:pt x="318" y="80"/>
                  </a:cubicBezTo>
                  <a:cubicBezTo>
                    <a:pt x="318" y="53"/>
                    <a:pt x="318" y="53"/>
                    <a:pt x="318" y="53"/>
                  </a:cubicBezTo>
                  <a:lnTo>
                    <a:pt x="318" y="53"/>
                  </a:lnTo>
                  <a:cubicBezTo>
                    <a:pt x="318" y="53"/>
                    <a:pt x="290" y="53"/>
                    <a:pt x="290" y="27"/>
                  </a:cubicBezTo>
                  <a:lnTo>
                    <a:pt x="290" y="27"/>
                  </a:lnTo>
                  <a:cubicBezTo>
                    <a:pt x="264" y="27"/>
                    <a:pt x="264" y="27"/>
                    <a:pt x="264" y="27"/>
                  </a:cubicBezTo>
                  <a:cubicBezTo>
                    <a:pt x="238" y="27"/>
                    <a:pt x="238" y="27"/>
                    <a:pt x="238" y="27"/>
                  </a:cubicBezTo>
                  <a:cubicBezTo>
                    <a:pt x="238" y="27"/>
                    <a:pt x="238" y="27"/>
                    <a:pt x="211" y="27"/>
                  </a:cubicBezTo>
                  <a:lnTo>
                    <a:pt x="211" y="0"/>
                  </a:lnTo>
                  <a:lnTo>
                    <a:pt x="211" y="0"/>
                  </a:lnTo>
                  <a:cubicBezTo>
                    <a:pt x="185" y="0"/>
                    <a:pt x="185" y="0"/>
                    <a:pt x="185" y="0"/>
                  </a:cubicBezTo>
                  <a:lnTo>
                    <a:pt x="185" y="0"/>
                  </a:lnTo>
                  <a:cubicBezTo>
                    <a:pt x="158" y="0"/>
                    <a:pt x="158" y="0"/>
                    <a:pt x="158" y="0"/>
                  </a:cubicBezTo>
                  <a:lnTo>
                    <a:pt x="132" y="0"/>
                  </a:lnTo>
                  <a:cubicBezTo>
                    <a:pt x="132" y="0"/>
                    <a:pt x="132" y="0"/>
                    <a:pt x="106" y="0"/>
                  </a:cubicBezTo>
                  <a:lnTo>
                    <a:pt x="79" y="0"/>
                  </a:lnTo>
                  <a:cubicBezTo>
                    <a:pt x="79" y="0"/>
                    <a:pt x="53" y="0"/>
                    <a:pt x="53" y="27"/>
                  </a:cubicBezTo>
                  <a:cubicBezTo>
                    <a:pt x="27" y="27"/>
                    <a:pt x="27" y="27"/>
                    <a:pt x="27" y="27"/>
                  </a:cubicBezTo>
                  <a:lnTo>
                    <a:pt x="27" y="27"/>
                  </a:lnTo>
                  <a:lnTo>
                    <a:pt x="27" y="27"/>
                  </a:lnTo>
                  <a:cubicBezTo>
                    <a:pt x="27" y="27"/>
                    <a:pt x="27" y="53"/>
                    <a:pt x="0" y="53"/>
                  </a:cubicBezTo>
                  <a:cubicBezTo>
                    <a:pt x="0" y="80"/>
                    <a:pt x="0" y="80"/>
                    <a:pt x="0" y="80"/>
                  </a:cubicBezTo>
                  <a:lnTo>
                    <a:pt x="0" y="80"/>
                  </a:lnTo>
                  <a:cubicBezTo>
                    <a:pt x="0" y="107"/>
                    <a:pt x="0" y="107"/>
                    <a:pt x="0" y="13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8" name="Freeform 50"/>
            <p:cNvSpPr>
              <a:spLocks noChangeArrowheads="1"/>
            </p:cNvSpPr>
            <p:nvPr/>
          </p:nvSpPr>
          <p:spPr bwMode="auto">
            <a:xfrm>
              <a:off x="5649913" y="6242050"/>
              <a:ext cx="1463675" cy="590550"/>
            </a:xfrm>
            <a:custGeom>
              <a:avLst/>
              <a:gdLst>
                <a:gd name="T0" fmla="*/ 1346 w 4067"/>
                <a:gd name="T1" fmla="*/ 1611 h 1639"/>
                <a:gd name="T2" fmla="*/ 1399 w 4067"/>
                <a:gd name="T3" fmla="*/ 1638 h 1639"/>
                <a:gd name="T4" fmla="*/ 1452 w 4067"/>
                <a:gd name="T5" fmla="*/ 1638 h 1639"/>
                <a:gd name="T6" fmla="*/ 1505 w 4067"/>
                <a:gd name="T7" fmla="*/ 1638 h 1639"/>
                <a:gd name="T8" fmla="*/ 1505 w 4067"/>
                <a:gd name="T9" fmla="*/ 1638 h 1639"/>
                <a:gd name="T10" fmla="*/ 1532 w 4067"/>
                <a:gd name="T11" fmla="*/ 1638 h 1639"/>
                <a:gd name="T12" fmla="*/ 1532 w 4067"/>
                <a:gd name="T13" fmla="*/ 1611 h 1639"/>
                <a:gd name="T14" fmla="*/ 4041 w 4067"/>
                <a:gd name="T15" fmla="*/ 211 h 1639"/>
                <a:gd name="T16" fmla="*/ 4066 w 4067"/>
                <a:gd name="T17" fmla="*/ 185 h 1639"/>
                <a:gd name="T18" fmla="*/ 4066 w 4067"/>
                <a:gd name="T19" fmla="*/ 132 h 1639"/>
                <a:gd name="T20" fmla="*/ 4041 w 4067"/>
                <a:gd name="T21" fmla="*/ 106 h 1639"/>
                <a:gd name="T22" fmla="*/ 4014 w 4067"/>
                <a:gd name="T23" fmla="*/ 79 h 1639"/>
                <a:gd name="T24" fmla="*/ 3723 w 4067"/>
                <a:gd name="T25" fmla="*/ 106 h 1639"/>
                <a:gd name="T26" fmla="*/ 3698 w 4067"/>
                <a:gd name="T27" fmla="*/ 132 h 1639"/>
                <a:gd name="T28" fmla="*/ 1585 w 4067"/>
                <a:gd name="T29" fmla="*/ 1347 h 1639"/>
                <a:gd name="T30" fmla="*/ 1585 w 4067"/>
                <a:gd name="T31" fmla="*/ 1347 h 1639"/>
                <a:gd name="T32" fmla="*/ 1557 w 4067"/>
                <a:gd name="T33" fmla="*/ 1347 h 1639"/>
                <a:gd name="T34" fmla="*/ 1532 w 4067"/>
                <a:gd name="T35" fmla="*/ 1347 h 1639"/>
                <a:gd name="T36" fmla="*/ 1505 w 4067"/>
                <a:gd name="T37" fmla="*/ 1374 h 1639"/>
                <a:gd name="T38" fmla="*/ 1505 w 4067"/>
                <a:gd name="T39" fmla="*/ 1374 h 1639"/>
                <a:gd name="T40" fmla="*/ 1479 w 4067"/>
                <a:gd name="T41" fmla="*/ 1374 h 1639"/>
                <a:gd name="T42" fmla="*/ 1452 w 4067"/>
                <a:gd name="T43" fmla="*/ 1374 h 1639"/>
                <a:gd name="T44" fmla="*/ 1426 w 4067"/>
                <a:gd name="T45" fmla="*/ 1374 h 1639"/>
                <a:gd name="T46" fmla="*/ 1426 w 4067"/>
                <a:gd name="T47" fmla="*/ 1374 h 1639"/>
                <a:gd name="T48" fmla="*/ 1373 w 4067"/>
                <a:gd name="T49" fmla="*/ 1347 h 1639"/>
                <a:gd name="T50" fmla="*/ 1320 w 4067"/>
                <a:gd name="T51" fmla="*/ 1347 h 1639"/>
                <a:gd name="T52" fmla="*/ 1294 w 4067"/>
                <a:gd name="T53" fmla="*/ 1321 h 1639"/>
                <a:gd name="T54" fmla="*/ 1241 w 4067"/>
                <a:gd name="T55" fmla="*/ 1295 h 1639"/>
                <a:gd name="T56" fmla="*/ 53 w 4067"/>
                <a:gd name="T57" fmla="*/ 265 h 1639"/>
                <a:gd name="T58" fmla="*/ 26 w 4067"/>
                <a:gd name="T59" fmla="*/ 291 h 1639"/>
                <a:gd name="T60" fmla="*/ 0 w 4067"/>
                <a:gd name="T61" fmla="*/ 317 h 1639"/>
                <a:gd name="T62" fmla="*/ 0 w 4067"/>
                <a:gd name="T63" fmla="*/ 370 h 1639"/>
                <a:gd name="T64" fmla="*/ 26 w 4067"/>
                <a:gd name="T65" fmla="*/ 397 h 1639"/>
                <a:gd name="T66" fmla="*/ 1346 w 4067"/>
                <a:gd name="T67" fmla="*/ 1611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7" h="1639">
                  <a:moveTo>
                    <a:pt x="1346" y="1611"/>
                  </a:moveTo>
                  <a:lnTo>
                    <a:pt x="1346" y="1611"/>
                  </a:lnTo>
                  <a:cubicBezTo>
                    <a:pt x="1346" y="1611"/>
                    <a:pt x="1346" y="1611"/>
                    <a:pt x="1373" y="1638"/>
                  </a:cubicBezTo>
                  <a:lnTo>
                    <a:pt x="1399" y="1638"/>
                  </a:lnTo>
                  <a:lnTo>
                    <a:pt x="1426" y="1638"/>
                  </a:lnTo>
                  <a:cubicBezTo>
                    <a:pt x="1452" y="1638"/>
                    <a:pt x="1452" y="1638"/>
                    <a:pt x="1452" y="1638"/>
                  </a:cubicBezTo>
                  <a:cubicBezTo>
                    <a:pt x="1479" y="1638"/>
                    <a:pt x="1479" y="1638"/>
                    <a:pt x="1479" y="1638"/>
                  </a:cubicBezTo>
                  <a:cubicBezTo>
                    <a:pt x="1479" y="1638"/>
                    <a:pt x="1479" y="1638"/>
                    <a:pt x="1505" y="1638"/>
                  </a:cubicBezTo>
                  <a:lnTo>
                    <a:pt x="1505" y="1638"/>
                  </a:lnTo>
                  <a:lnTo>
                    <a:pt x="1505" y="1638"/>
                  </a:lnTo>
                  <a:lnTo>
                    <a:pt x="1505" y="1638"/>
                  </a:lnTo>
                  <a:lnTo>
                    <a:pt x="1532" y="1638"/>
                  </a:lnTo>
                  <a:cubicBezTo>
                    <a:pt x="1532" y="1638"/>
                    <a:pt x="1532" y="1638"/>
                    <a:pt x="1532" y="1611"/>
                  </a:cubicBezTo>
                  <a:lnTo>
                    <a:pt x="1532" y="1611"/>
                  </a:lnTo>
                  <a:cubicBezTo>
                    <a:pt x="1557" y="1611"/>
                    <a:pt x="1557" y="1611"/>
                    <a:pt x="1557" y="1611"/>
                  </a:cubicBezTo>
                  <a:cubicBezTo>
                    <a:pt x="4041" y="211"/>
                    <a:pt x="4041" y="211"/>
                    <a:pt x="4041" y="211"/>
                  </a:cubicBezTo>
                  <a:cubicBezTo>
                    <a:pt x="4041" y="185"/>
                    <a:pt x="4041" y="185"/>
                    <a:pt x="4041" y="185"/>
                  </a:cubicBezTo>
                  <a:lnTo>
                    <a:pt x="4066" y="185"/>
                  </a:lnTo>
                  <a:cubicBezTo>
                    <a:pt x="4066" y="159"/>
                    <a:pt x="4066" y="159"/>
                    <a:pt x="4066" y="159"/>
                  </a:cubicBezTo>
                  <a:cubicBezTo>
                    <a:pt x="4066" y="159"/>
                    <a:pt x="4066" y="159"/>
                    <a:pt x="4066" y="132"/>
                  </a:cubicBezTo>
                  <a:lnTo>
                    <a:pt x="4066" y="132"/>
                  </a:lnTo>
                  <a:cubicBezTo>
                    <a:pt x="4066" y="132"/>
                    <a:pt x="4066" y="106"/>
                    <a:pt x="4041" y="106"/>
                  </a:cubicBezTo>
                  <a:lnTo>
                    <a:pt x="4041" y="106"/>
                  </a:lnTo>
                  <a:cubicBezTo>
                    <a:pt x="4041" y="79"/>
                    <a:pt x="4014" y="79"/>
                    <a:pt x="4014" y="79"/>
                  </a:cubicBezTo>
                  <a:cubicBezTo>
                    <a:pt x="3909" y="0"/>
                    <a:pt x="3909" y="0"/>
                    <a:pt x="3909" y="0"/>
                  </a:cubicBezTo>
                  <a:cubicBezTo>
                    <a:pt x="3723" y="106"/>
                    <a:pt x="3723" y="106"/>
                    <a:pt x="3723" y="106"/>
                  </a:cubicBezTo>
                  <a:lnTo>
                    <a:pt x="3723" y="106"/>
                  </a:lnTo>
                  <a:cubicBezTo>
                    <a:pt x="3698" y="132"/>
                    <a:pt x="3698" y="132"/>
                    <a:pt x="3698" y="132"/>
                  </a:cubicBezTo>
                  <a:cubicBezTo>
                    <a:pt x="1610" y="1321"/>
                    <a:pt x="1610" y="1321"/>
                    <a:pt x="1610" y="1321"/>
                  </a:cubicBezTo>
                  <a:cubicBezTo>
                    <a:pt x="1610" y="1321"/>
                    <a:pt x="1585" y="1321"/>
                    <a:pt x="1585" y="1347"/>
                  </a:cubicBezTo>
                  <a:lnTo>
                    <a:pt x="1585" y="1347"/>
                  </a:lnTo>
                  <a:lnTo>
                    <a:pt x="1585" y="1347"/>
                  </a:lnTo>
                  <a:lnTo>
                    <a:pt x="1557" y="1347"/>
                  </a:lnTo>
                  <a:lnTo>
                    <a:pt x="1557" y="1347"/>
                  </a:lnTo>
                  <a:lnTo>
                    <a:pt x="1532" y="1347"/>
                  </a:lnTo>
                  <a:lnTo>
                    <a:pt x="1532" y="1347"/>
                  </a:lnTo>
                  <a:cubicBezTo>
                    <a:pt x="1532" y="1347"/>
                    <a:pt x="1532" y="1374"/>
                    <a:pt x="1505" y="1374"/>
                  </a:cubicBezTo>
                  <a:lnTo>
                    <a:pt x="1505" y="1374"/>
                  </a:lnTo>
                  <a:lnTo>
                    <a:pt x="1505" y="1374"/>
                  </a:lnTo>
                  <a:lnTo>
                    <a:pt x="1505" y="1374"/>
                  </a:lnTo>
                  <a:lnTo>
                    <a:pt x="1479" y="1374"/>
                  </a:lnTo>
                  <a:lnTo>
                    <a:pt x="1479" y="1374"/>
                  </a:lnTo>
                  <a:cubicBezTo>
                    <a:pt x="1452" y="1374"/>
                    <a:pt x="1452" y="1374"/>
                    <a:pt x="1452" y="1374"/>
                  </a:cubicBezTo>
                  <a:lnTo>
                    <a:pt x="1452" y="1374"/>
                  </a:lnTo>
                  <a:lnTo>
                    <a:pt x="1452" y="1374"/>
                  </a:lnTo>
                  <a:cubicBezTo>
                    <a:pt x="1452" y="1374"/>
                    <a:pt x="1452" y="1374"/>
                    <a:pt x="1426" y="1374"/>
                  </a:cubicBezTo>
                  <a:lnTo>
                    <a:pt x="1426" y="1374"/>
                  </a:lnTo>
                  <a:lnTo>
                    <a:pt x="1426" y="1374"/>
                  </a:lnTo>
                  <a:lnTo>
                    <a:pt x="1399" y="1374"/>
                  </a:lnTo>
                  <a:cubicBezTo>
                    <a:pt x="1399" y="1374"/>
                    <a:pt x="1373" y="1374"/>
                    <a:pt x="1373" y="1347"/>
                  </a:cubicBezTo>
                  <a:lnTo>
                    <a:pt x="1346" y="1347"/>
                  </a:lnTo>
                  <a:cubicBezTo>
                    <a:pt x="1320" y="1347"/>
                    <a:pt x="1320" y="1347"/>
                    <a:pt x="1320" y="1347"/>
                  </a:cubicBezTo>
                  <a:lnTo>
                    <a:pt x="1320" y="1347"/>
                  </a:lnTo>
                  <a:cubicBezTo>
                    <a:pt x="1320" y="1347"/>
                    <a:pt x="1294" y="1347"/>
                    <a:pt x="1294" y="1321"/>
                  </a:cubicBezTo>
                  <a:lnTo>
                    <a:pt x="1294" y="1321"/>
                  </a:lnTo>
                  <a:cubicBezTo>
                    <a:pt x="1267" y="1321"/>
                    <a:pt x="1267" y="1295"/>
                    <a:pt x="1241" y="1295"/>
                  </a:cubicBezTo>
                  <a:cubicBezTo>
                    <a:pt x="106" y="238"/>
                    <a:pt x="106" y="238"/>
                    <a:pt x="106" y="238"/>
                  </a:cubicBezTo>
                  <a:cubicBezTo>
                    <a:pt x="53" y="265"/>
                    <a:pt x="53" y="265"/>
                    <a:pt x="53" y="265"/>
                  </a:cubicBezTo>
                  <a:cubicBezTo>
                    <a:pt x="53" y="265"/>
                    <a:pt x="53" y="265"/>
                    <a:pt x="53" y="291"/>
                  </a:cubicBezTo>
                  <a:cubicBezTo>
                    <a:pt x="26" y="291"/>
                    <a:pt x="26" y="291"/>
                    <a:pt x="26" y="291"/>
                  </a:cubicBezTo>
                  <a:lnTo>
                    <a:pt x="0" y="317"/>
                  </a:lnTo>
                  <a:lnTo>
                    <a:pt x="0" y="317"/>
                  </a:lnTo>
                  <a:cubicBezTo>
                    <a:pt x="0" y="344"/>
                    <a:pt x="0" y="344"/>
                    <a:pt x="0" y="344"/>
                  </a:cubicBezTo>
                  <a:lnTo>
                    <a:pt x="0" y="370"/>
                  </a:lnTo>
                  <a:lnTo>
                    <a:pt x="0" y="370"/>
                  </a:lnTo>
                  <a:cubicBezTo>
                    <a:pt x="0" y="397"/>
                    <a:pt x="0" y="397"/>
                    <a:pt x="26" y="397"/>
                  </a:cubicBezTo>
                  <a:cubicBezTo>
                    <a:pt x="1320" y="1585"/>
                    <a:pt x="1320" y="1585"/>
                    <a:pt x="1320" y="1585"/>
                  </a:cubicBezTo>
                  <a:cubicBezTo>
                    <a:pt x="1320" y="1611"/>
                    <a:pt x="1320" y="1611"/>
                    <a:pt x="1346" y="161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9" name="Freeform 51"/>
            <p:cNvSpPr>
              <a:spLocks noChangeArrowheads="1"/>
            </p:cNvSpPr>
            <p:nvPr/>
          </p:nvSpPr>
          <p:spPr bwMode="auto">
            <a:xfrm>
              <a:off x="5649913" y="5670550"/>
              <a:ext cx="1463675" cy="895350"/>
            </a:xfrm>
            <a:custGeom>
              <a:avLst/>
              <a:gdLst>
                <a:gd name="T0" fmla="*/ 1875 w 4067"/>
                <a:gd name="T1" fmla="*/ 503 h 2485"/>
                <a:gd name="T2" fmla="*/ 3723 w 4067"/>
                <a:gd name="T3" fmla="*/ 951 h 2485"/>
                <a:gd name="T4" fmla="*/ 3618 w 4067"/>
                <a:gd name="T5" fmla="*/ 1005 h 2485"/>
                <a:gd name="T6" fmla="*/ 3433 w 4067"/>
                <a:gd name="T7" fmla="*/ 1110 h 2485"/>
                <a:gd name="T8" fmla="*/ 3380 w 4067"/>
                <a:gd name="T9" fmla="*/ 1137 h 2485"/>
                <a:gd name="T10" fmla="*/ 3089 w 4067"/>
                <a:gd name="T11" fmla="*/ 1295 h 2485"/>
                <a:gd name="T12" fmla="*/ 923 w 4067"/>
                <a:gd name="T13" fmla="*/ 1691 h 2485"/>
                <a:gd name="T14" fmla="*/ 660 w 4067"/>
                <a:gd name="T15" fmla="*/ 1480 h 2485"/>
                <a:gd name="T16" fmla="*/ 607 w 4067"/>
                <a:gd name="T17" fmla="*/ 1427 h 2485"/>
                <a:gd name="T18" fmla="*/ 449 w 4067"/>
                <a:gd name="T19" fmla="*/ 1295 h 2485"/>
                <a:gd name="T20" fmla="*/ 343 w 4067"/>
                <a:gd name="T21" fmla="*/ 1190 h 2485"/>
                <a:gd name="T22" fmla="*/ 712 w 4067"/>
                <a:gd name="T23" fmla="*/ 819 h 2485"/>
                <a:gd name="T24" fmla="*/ 53 w 4067"/>
                <a:gd name="T25" fmla="*/ 1110 h 2485"/>
                <a:gd name="T26" fmla="*/ 0 w 4067"/>
                <a:gd name="T27" fmla="*/ 1137 h 2485"/>
                <a:gd name="T28" fmla="*/ 0 w 4067"/>
                <a:gd name="T29" fmla="*/ 1162 h 2485"/>
                <a:gd name="T30" fmla="*/ 0 w 4067"/>
                <a:gd name="T31" fmla="*/ 1216 h 2485"/>
                <a:gd name="T32" fmla="*/ 131 w 4067"/>
                <a:gd name="T33" fmla="*/ 1321 h 2485"/>
                <a:gd name="T34" fmla="*/ 211 w 4067"/>
                <a:gd name="T35" fmla="*/ 1401 h 2485"/>
                <a:gd name="T36" fmla="*/ 369 w 4067"/>
                <a:gd name="T37" fmla="*/ 1559 h 2485"/>
                <a:gd name="T38" fmla="*/ 501 w 4067"/>
                <a:gd name="T39" fmla="*/ 1664 h 2485"/>
                <a:gd name="T40" fmla="*/ 792 w 4067"/>
                <a:gd name="T41" fmla="*/ 1929 h 2485"/>
                <a:gd name="T42" fmla="*/ 1320 w 4067"/>
                <a:gd name="T43" fmla="*/ 2430 h 2485"/>
                <a:gd name="T44" fmla="*/ 1346 w 4067"/>
                <a:gd name="T45" fmla="*/ 2456 h 2485"/>
                <a:gd name="T46" fmla="*/ 1373 w 4067"/>
                <a:gd name="T47" fmla="*/ 2456 h 2485"/>
                <a:gd name="T48" fmla="*/ 1426 w 4067"/>
                <a:gd name="T49" fmla="*/ 2456 h 2485"/>
                <a:gd name="T50" fmla="*/ 1479 w 4067"/>
                <a:gd name="T51" fmla="*/ 2456 h 2485"/>
                <a:gd name="T52" fmla="*/ 1505 w 4067"/>
                <a:gd name="T53" fmla="*/ 2456 h 2485"/>
                <a:gd name="T54" fmla="*/ 1505 w 4067"/>
                <a:gd name="T55" fmla="*/ 2456 h 2485"/>
                <a:gd name="T56" fmla="*/ 1532 w 4067"/>
                <a:gd name="T57" fmla="*/ 2456 h 2485"/>
                <a:gd name="T58" fmla="*/ 1557 w 4067"/>
                <a:gd name="T59" fmla="*/ 2456 h 2485"/>
                <a:gd name="T60" fmla="*/ 3486 w 4067"/>
                <a:gd name="T61" fmla="*/ 1348 h 2485"/>
                <a:gd name="T62" fmla="*/ 3618 w 4067"/>
                <a:gd name="T63" fmla="*/ 1268 h 2485"/>
                <a:gd name="T64" fmla="*/ 3803 w 4067"/>
                <a:gd name="T65" fmla="*/ 1162 h 2485"/>
                <a:gd name="T66" fmla="*/ 3909 w 4067"/>
                <a:gd name="T67" fmla="*/ 1110 h 2485"/>
                <a:gd name="T68" fmla="*/ 4041 w 4067"/>
                <a:gd name="T69" fmla="*/ 1030 h 2485"/>
                <a:gd name="T70" fmla="*/ 4066 w 4067"/>
                <a:gd name="T71" fmla="*/ 978 h 2485"/>
                <a:gd name="T72" fmla="*/ 4066 w 4067"/>
                <a:gd name="T73" fmla="*/ 951 h 2485"/>
                <a:gd name="T74" fmla="*/ 4041 w 4067"/>
                <a:gd name="T75" fmla="*/ 925 h 2485"/>
                <a:gd name="T76" fmla="*/ 2641 w 4067"/>
                <a:gd name="T77" fmla="*/ 28 h 2485"/>
                <a:gd name="T78" fmla="*/ 2614 w 4067"/>
                <a:gd name="T79" fmla="*/ 28 h 2485"/>
                <a:gd name="T80" fmla="*/ 2562 w 4067"/>
                <a:gd name="T81" fmla="*/ 0 h 2485"/>
                <a:gd name="T82" fmla="*/ 2509 w 4067"/>
                <a:gd name="T83" fmla="*/ 28 h 2485"/>
                <a:gd name="T84" fmla="*/ 2455 w 4067"/>
                <a:gd name="T85" fmla="*/ 28 h 2485"/>
                <a:gd name="T86" fmla="*/ 1875 w 4067"/>
                <a:gd name="T87" fmla="*/ 503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67" h="2485">
                  <a:moveTo>
                    <a:pt x="1875" y="503"/>
                  </a:moveTo>
                  <a:lnTo>
                    <a:pt x="1875" y="503"/>
                  </a:lnTo>
                  <a:cubicBezTo>
                    <a:pt x="2535" y="185"/>
                    <a:pt x="2535" y="185"/>
                    <a:pt x="2535" y="185"/>
                  </a:cubicBezTo>
                  <a:cubicBezTo>
                    <a:pt x="3723" y="951"/>
                    <a:pt x="3723" y="951"/>
                    <a:pt x="3723" y="951"/>
                  </a:cubicBezTo>
                  <a:cubicBezTo>
                    <a:pt x="3698" y="951"/>
                    <a:pt x="3698" y="951"/>
                    <a:pt x="3698" y="951"/>
                  </a:cubicBezTo>
                  <a:cubicBezTo>
                    <a:pt x="3618" y="1005"/>
                    <a:pt x="3618" y="1005"/>
                    <a:pt x="3618" y="1005"/>
                  </a:cubicBezTo>
                  <a:cubicBezTo>
                    <a:pt x="3591" y="1005"/>
                    <a:pt x="3591" y="1005"/>
                    <a:pt x="3591" y="1005"/>
                  </a:cubicBezTo>
                  <a:cubicBezTo>
                    <a:pt x="3433" y="1110"/>
                    <a:pt x="3433" y="1110"/>
                    <a:pt x="3433" y="1110"/>
                  </a:cubicBezTo>
                  <a:cubicBezTo>
                    <a:pt x="3407" y="1110"/>
                    <a:pt x="3407" y="1110"/>
                    <a:pt x="3407" y="1110"/>
                  </a:cubicBezTo>
                  <a:cubicBezTo>
                    <a:pt x="3380" y="1137"/>
                    <a:pt x="3380" y="1137"/>
                    <a:pt x="3380" y="1137"/>
                  </a:cubicBezTo>
                  <a:cubicBezTo>
                    <a:pt x="3275" y="1190"/>
                    <a:pt x="3275" y="1190"/>
                    <a:pt x="3275" y="1190"/>
                  </a:cubicBezTo>
                  <a:cubicBezTo>
                    <a:pt x="3089" y="1295"/>
                    <a:pt x="3089" y="1295"/>
                    <a:pt x="3089" y="1295"/>
                  </a:cubicBezTo>
                  <a:cubicBezTo>
                    <a:pt x="1479" y="2193"/>
                    <a:pt x="1479" y="2193"/>
                    <a:pt x="1479" y="2193"/>
                  </a:cubicBezTo>
                  <a:cubicBezTo>
                    <a:pt x="923" y="1691"/>
                    <a:pt x="923" y="1691"/>
                    <a:pt x="923" y="1691"/>
                  </a:cubicBezTo>
                  <a:cubicBezTo>
                    <a:pt x="765" y="1533"/>
                    <a:pt x="765" y="1533"/>
                    <a:pt x="765" y="1533"/>
                  </a:cubicBezTo>
                  <a:cubicBezTo>
                    <a:pt x="660" y="1480"/>
                    <a:pt x="660" y="1480"/>
                    <a:pt x="660" y="1480"/>
                  </a:cubicBezTo>
                  <a:cubicBezTo>
                    <a:pt x="633" y="1427"/>
                    <a:pt x="633" y="1427"/>
                    <a:pt x="633" y="1427"/>
                  </a:cubicBezTo>
                  <a:cubicBezTo>
                    <a:pt x="607" y="1427"/>
                    <a:pt x="607" y="1427"/>
                    <a:pt x="607" y="1427"/>
                  </a:cubicBezTo>
                  <a:cubicBezTo>
                    <a:pt x="475" y="1295"/>
                    <a:pt x="475" y="1295"/>
                    <a:pt x="475" y="1295"/>
                  </a:cubicBezTo>
                  <a:cubicBezTo>
                    <a:pt x="449" y="1295"/>
                    <a:pt x="449" y="1295"/>
                    <a:pt x="449" y="1295"/>
                  </a:cubicBezTo>
                  <a:cubicBezTo>
                    <a:pt x="396" y="1216"/>
                    <a:pt x="396" y="1216"/>
                    <a:pt x="396" y="1216"/>
                  </a:cubicBezTo>
                  <a:cubicBezTo>
                    <a:pt x="343" y="1190"/>
                    <a:pt x="343" y="1190"/>
                    <a:pt x="343" y="1190"/>
                  </a:cubicBezTo>
                  <a:cubicBezTo>
                    <a:pt x="951" y="899"/>
                    <a:pt x="951" y="899"/>
                    <a:pt x="951" y="899"/>
                  </a:cubicBezTo>
                  <a:cubicBezTo>
                    <a:pt x="712" y="819"/>
                    <a:pt x="712" y="819"/>
                    <a:pt x="712" y="819"/>
                  </a:cubicBezTo>
                  <a:cubicBezTo>
                    <a:pt x="53" y="1084"/>
                    <a:pt x="53" y="1084"/>
                    <a:pt x="53" y="1084"/>
                  </a:cubicBezTo>
                  <a:cubicBezTo>
                    <a:pt x="53" y="1110"/>
                    <a:pt x="53" y="1110"/>
                    <a:pt x="53" y="1110"/>
                  </a:cubicBezTo>
                  <a:cubicBezTo>
                    <a:pt x="26" y="1110"/>
                    <a:pt x="26" y="1110"/>
                    <a:pt x="26" y="1110"/>
                  </a:cubicBezTo>
                  <a:cubicBezTo>
                    <a:pt x="26" y="1137"/>
                    <a:pt x="0" y="1137"/>
                    <a:pt x="0" y="1137"/>
                  </a:cubicBezTo>
                  <a:lnTo>
                    <a:pt x="0" y="1162"/>
                  </a:lnTo>
                  <a:lnTo>
                    <a:pt x="0" y="1162"/>
                  </a:lnTo>
                  <a:cubicBezTo>
                    <a:pt x="0" y="1190"/>
                    <a:pt x="0" y="1190"/>
                    <a:pt x="0" y="1190"/>
                  </a:cubicBezTo>
                  <a:lnTo>
                    <a:pt x="0" y="1216"/>
                  </a:lnTo>
                  <a:cubicBezTo>
                    <a:pt x="0" y="1216"/>
                    <a:pt x="0" y="1216"/>
                    <a:pt x="26" y="1216"/>
                  </a:cubicBezTo>
                  <a:cubicBezTo>
                    <a:pt x="131" y="1321"/>
                    <a:pt x="131" y="1321"/>
                    <a:pt x="131" y="1321"/>
                  </a:cubicBezTo>
                  <a:cubicBezTo>
                    <a:pt x="211" y="1401"/>
                    <a:pt x="211" y="1401"/>
                    <a:pt x="211" y="1401"/>
                  </a:cubicBezTo>
                  <a:lnTo>
                    <a:pt x="211" y="1401"/>
                  </a:lnTo>
                  <a:cubicBezTo>
                    <a:pt x="369" y="1533"/>
                    <a:pt x="369" y="1533"/>
                    <a:pt x="369" y="1533"/>
                  </a:cubicBezTo>
                  <a:cubicBezTo>
                    <a:pt x="369" y="1559"/>
                    <a:pt x="369" y="1559"/>
                    <a:pt x="369" y="1559"/>
                  </a:cubicBezTo>
                  <a:cubicBezTo>
                    <a:pt x="396" y="1585"/>
                    <a:pt x="396" y="1585"/>
                    <a:pt x="396" y="1585"/>
                  </a:cubicBezTo>
                  <a:cubicBezTo>
                    <a:pt x="501" y="1664"/>
                    <a:pt x="501" y="1664"/>
                    <a:pt x="501" y="1664"/>
                  </a:cubicBezTo>
                  <a:cubicBezTo>
                    <a:pt x="633" y="1796"/>
                    <a:pt x="633" y="1796"/>
                    <a:pt x="633" y="1796"/>
                  </a:cubicBezTo>
                  <a:cubicBezTo>
                    <a:pt x="792" y="1929"/>
                    <a:pt x="792" y="1929"/>
                    <a:pt x="792" y="1929"/>
                  </a:cubicBezTo>
                  <a:cubicBezTo>
                    <a:pt x="1109" y="2219"/>
                    <a:pt x="1109" y="2219"/>
                    <a:pt x="1109" y="2219"/>
                  </a:cubicBezTo>
                  <a:cubicBezTo>
                    <a:pt x="1320" y="2430"/>
                    <a:pt x="1320" y="2430"/>
                    <a:pt x="1320" y="2430"/>
                  </a:cubicBezTo>
                  <a:cubicBezTo>
                    <a:pt x="1320" y="2430"/>
                    <a:pt x="1320" y="2430"/>
                    <a:pt x="1346" y="2430"/>
                  </a:cubicBezTo>
                  <a:cubicBezTo>
                    <a:pt x="1346" y="2456"/>
                    <a:pt x="1346" y="2456"/>
                    <a:pt x="1346" y="2456"/>
                  </a:cubicBezTo>
                  <a:lnTo>
                    <a:pt x="1373" y="2456"/>
                  </a:lnTo>
                  <a:lnTo>
                    <a:pt x="1373" y="2456"/>
                  </a:lnTo>
                  <a:lnTo>
                    <a:pt x="1399" y="2456"/>
                  </a:lnTo>
                  <a:lnTo>
                    <a:pt x="1426" y="2456"/>
                  </a:lnTo>
                  <a:cubicBezTo>
                    <a:pt x="1452" y="2484"/>
                    <a:pt x="1452" y="2484"/>
                    <a:pt x="1452" y="2484"/>
                  </a:cubicBezTo>
                  <a:cubicBezTo>
                    <a:pt x="1479" y="2456"/>
                    <a:pt x="1479" y="2456"/>
                    <a:pt x="1479" y="2456"/>
                  </a:cubicBezTo>
                  <a:cubicBezTo>
                    <a:pt x="1479" y="2456"/>
                    <a:pt x="1479" y="2456"/>
                    <a:pt x="1505" y="2456"/>
                  </a:cubicBezTo>
                  <a:lnTo>
                    <a:pt x="1505" y="2456"/>
                  </a:lnTo>
                  <a:lnTo>
                    <a:pt x="1505" y="2456"/>
                  </a:lnTo>
                  <a:lnTo>
                    <a:pt x="1505" y="2456"/>
                  </a:lnTo>
                  <a:lnTo>
                    <a:pt x="1532" y="2456"/>
                  </a:lnTo>
                  <a:lnTo>
                    <a:pt x="1532" y="2456"/>
                  </a:lnTo>
                  <a:lnTo>
                    <a:pt x="1532" y="2456"/>
                  </a:lnTo>
                  <a:cubicBezTo>
                    <a:pt x="1557" y="2456"/>
                    <a:pt x="1557" y="2456"/>
                    <a:pt x="1557" y="2456"/>
                  </a:cubicBezTo>
                  <a:cubicBezTo>
                    <a:pt x="3327" y="1427"/>
                    <a:pt x="3327" y="1427"/>
                    <a:pt x="3327" y="1427"/>
                  </a:cubicBezTo>
                  <a:cubicBezTo>
                    <a:pt x="3486" y="1348"/>
                    <a:pt x="3486" y="1348"/>
                    <a:pt x="3486" y="1348"/>
                  </a:cubicBezTo>
                  <a:cubicBezTo>
                    <a:pt x="3591" y="1268"/>
                    <a:pt x="3591" y="1268"/>
                    <a:pt x="3591" y="1268"/>
                  </a:cubicBezTo>
                  <a:cubicBezTo>
                    <a:pt x="3618" y="1268"/>
                    <a:pt x="3618" y="1268"/>
                    <a:pt x="3618" y="1268"/>
                  </a:cubicBezTo>
                  <a:cubicBezTo>
                    <a:pt x="3644" y="1242"/>
                    <a:pt x="3644" y="1242"/>
                    <a:pt x="3644" y="1242"/>
                  </a:cubicBezTo>
                  <a:cubicBezTo>
                    <a:pt x="3803" y="1162"/>
                    <a:pt x="3803" y="1162"/>
                    <a:pt x="3803" y="1162"/>
                  </a:cubicBezTo>
                  <a:cubicBezTo>
                    <a:pt x="3829" y="1137"/>
                    <a:pt x="3829" y="1137"/>
                    <a:pt x="3829" y="1137"/>
                  </a:cubicBezTo>
                  <a:cubicBezTo>
                    <a:pt x="3909" y="1110"/>
                    <a:pt x="3909" y="1110"/>
                    <a:pt x="3909" y="1110"/>
                  </a:cubicBezTo>
                  <a:cubicBezTo>
                    <a:pt x="4041" y="1030"/>
                    <a:pt x="4041" y="1030"/>
                    <a:pt x="4041" y="1030"/>
                  </a:cubicBezTo>
                  <a:lnTo>
                    <a:pt x="4041" y="1030"/>
                  </a:lnTo>
                  <a:cubicBezTo>
                    <a:pt x="4041" y="1005"/>
                    <a:pt x="4066" y="1005"/>
                    <a:pt x="4066" y="1005"/>
                  </a:cubicBezTo>
                  <a:cubicBezTo>
                    <a:pt x="4066" y="1005"/>
                    <a:pt x="4066" y="1005"/>
                    <a:pt x="4066" y="978"/>
                  </a:cubicBezTo>
                  <a:lnTo>
                    <a:pt x="4066" y="978"/>
                  </a:lnTo>
                  <a:lnTo>
                    <a:pt x="4066" y="951"/>
                  </a:lnTo>
                  <a:cubicBezTo>
                    <a:pt x="4066" y="951"/>
                    <a:pt x="4066" y="951"/>
                    <a:pt x="4041" y="951"/>
                  </a:cubicBezTo>
                  <a:cubicBezTo>
                    <a:pt x="4041" y="925"/>
                    <a:pt x="4041" y="925"/>
                    <a:pt x="4041" y="925"/>
                  </a:cubicBezTo>
                  <a:cubicBezTo>
                    <a:pt x="4041" y="925"/>
                    <a:pt x="4014" y="925"/>
                    <a:pt x="4014" y="899"/>
                  </a:cubicBezTo>
                  <a:cubicBezTo>
                    <a:pt x="2641" y="28"/>
                    <a:pt x="2641" y="28"/>
                    <a:pt x="2641" y="28"/>
                  </a:cubicBezTo>
                  <a:cubicBezTo>
                    <a:pt x="2641" y="28"/>
                    <a:pt x="2641" y="28"/>
                    <a:pt x="2614" y="28"/>
                  </a:cubicBezTo>
                  <a:lnTo>
                    <a:pt x="2614" y="28"/>
                  </a:lnTo>
                  <a:cubicBezTo>
                    <a:pt x="2588" y="28"/>
                    <a:pt x="2588" y="28"/>
                    <a:pt x="2588" y="28"/>
                  </a:cubicBezTo>
                  <a:cubicBezTo>
                    <a:pt x="2562" y="28"/>
                    <a:pt x="2562" y="0"/>
                    <a:pt x="2562" y="0"/>
                  </a:cubicBezTo>
                  <a:cubicBezTo>
                    <a:pt x="2535" y="0"/>
                    <a:pt x="2535" y="0"/>
                    <a:pt x="2535" y="0"/>
                  </a:cubicBezTo>
                  <a:cubicBezTo>
                    <a:pt x="2535" y="0"/>
                    <a:pt x="2509" y="0"/>
                    <a:pt x="2509" y="28"/>
                  </a:cubicBezTo>
                  <a:lnTo>
                    <a:pt x="2482" y="28"/>
                  </a:lnTo>
                  <a:cubicBezTo>
                    <a:pt x="2482" y="28"/>
                    <a:pt x="2482" y="28"/>
                    <a:pt x="2455" y="28"/>
                  </a:cubicBezTo>
                  <a:cubicBezTo>
                    <a:pt x="1743" y="344"/>
                    <a:pt x="1743" y="344"/>
                    <a:pt x="1743" y="344"/>
                  </a:cubicBezTo>
                  <a:cubicBezTo>
                    <a:pt x="1796" y="397"/>
                    <a:pt x="1822" y="450"/>
                    <a:pt x="1875" y="50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80" name="Freeform 52"/>
            <p:cNvSpPr>
              <a:spLocks noChangeArrowheads="1"/>
            </p:cNvSpPr>
            <p:nvPr/>
          </p:nvSpPr>
          <p:spPr bwMode="auto">
            <a:xfrm>
              <a:off x="5459413" y="5661025"/>
              <a:ext cx="846137" cy="960438"/>
            </a:xfrm>
            <a:custGeom>
              <a:avLst/>
              <a:gdLst>
                <a:gd name="T0" fmla="*/ 924 w 2351"/>
                <a:gd name="T1" fmla="*/ 106 h 2668"/>
                <a:gd name="T2" fmla="*/ 924 w 2351"/>
                <a:gd name="T3" fmla="*/ 106 h 2668"/>
                <a:gd name="T4" fmla="*/ 52 w 2351"/>
                <a:gd name="T5" fmla="*/ 872 h 2668"/>
                <a:gd name="T6" fmla="*/ 0 w 2351"/>
                <a:gd name="T7" fmla="*/ 1056 h 2668"/>
                <a:gd name="T8" fmla="*/ 0 w 2351"/>
                <a:gd name="T9" fmla="*/ 2430 h 2668"/>
                <a:gd name="T10" fmla="*/ 290 w 2351"/>
                <a:gd name="T11" fmla="*/ 2667 h 2668"/>
                <a:gd name="T12" fmla="*/ 1108 w 2351"/>
                <a:gd name="T13" fmla="*/ 2667 h 2668"/>
                <a:gd name="T14" fmla="*/ 475 w 2351"/>
                <a:gd name="T15" fmla="*/ 2087 h 2668"/>
                <a:gd name="T16" fmla="*/ 448 w 2351"/>
                <a:gd name="T17" fmla="*/ 2061 h 2668"/>
                <a:gd name="T18" fmla="*/ 422 w 2351"/>
                <a:gd name="T19" fmla="*/ 2008 h 2668"/>
                <a:gd name="T20" fmla="*/ 422 w 2351"/>
                <a:gd name="T21" fmla="*/ 1955 h 2668"/>
                <a:gd name="T22" fmla="*/ 422 w 2351"/>
                <a:gd name="T23" fmla="*/ 1902 h 2668"/>
                <a:gd name="T24" fmla="*/ 448 w 2351"/>
                <a:gd name="T25" fmla="*/ 1849 h 2668"/>
                <a:gd name="T26" fmla="*/ 475 w 2351"/>
                <a:gd name="T27" fmla="*/ 1822 h 2668"/>
                <a:gd name="T28" fmla="*/ 501 w 2351"/>
                <a:gd name="T29" fmla="*/ 1796 h 2668"/>
                <a:gd name="T30" fmla="*/ 554 w 2351"/>
                <a:gd name="T31" fmla="*/ 1770 h 2668"/>
                <a:gd name="T32" fmla="*/ 554 w 2351"/>
                <a:gd name="T33" fmla="*/ 1770 h 2668"/>
                <a:gd name="T34" fmla="*/ 475 w 2351"/>
                <a:gd name="T35" fmla="*/ 1690 h 2668"/>
                <a:gd name="T36" fmla="*/ 448 w 2351"/>
                <a:gd name="T37" fmla="*/ 1665 h 2668"/>
                <a:gd name="T38" fmla="*/ 422 w 2351"/>
                <a:gd name="T39" fmla="*/ 1611 h 2668"/>
                <a:gd name="T40" fmla="*/ 422 w 2351"/>
                <a:gd name="T41" fmla="*/ 1559 h 2668"/>
                <a:gd name="T42" fmla="*/ 422 w 2351"/>
                <a:gd name="T43" fmla="*/ 1559 h 2668"/>
                <a:gd name="T44" fmla="*/ 422 w 2351"/>
                <a:gd name="T45" fmla="*/ 1532 h 2668"/>
                <a:gd name="T46" fmla="*/ 448 w 2351"/>
                <a:gd name="T47" fmla="*/ 1479 h 2668"/>
                <a:gd name="T48" fmla="*/ 475 w 2351"/>
                <a:gd name="T49" fmla="*/ 1453 h 2668"/>
                <a:gd name="T50" fmla="*/ 501 w 2351"/>
                <a:gd name="T51" fmla="*/ 1427 h 2668"/>
                <a:gd name="T52" fmla="*/ 554 w 2351"/>
                <a:gd name="T53" fmla="*/ 1399 h 2668"/>
                <a:gd name="T54" fmla="*/ 475 w 2351"/>
                <a:gd name="T55" fmla="*/ 1321 h 2668"/>
                <a:gd name="T56" fmla="*/ 448 w 2351"/>
                <a:gd name="T57" fmla="*/ 1294 h 2668"/>
                <a:gd name="T58" fmla="*/ 422 w 2351"/>
                <a:gd name="T59" fmla="*/ 1242 h 2668"/>
                <a:gd name="T60" fmla="*/ 422 w 2351"/>
                <a:gd name="T61" fmla="*/ 1188 h 2668"/>
                <a:gd name="T62" fmla="*/ 422 w 2351"/>
                <a:gd name="T63" fmla="*/ 1136 h 2668"/>
                <a:gd name="T64" fmla="*/ 448 w 2351"/>
                <a:gd name="T65" fmla="*/ 1110 h 2668"/>
                <a:gd name="T66" fmla="*/ 475 w 2351"/>
                <a:gd name="T67" fmla="*/ 1056 h 2668"/>
                <a:gd name="T68" fmla="*/ 501 w 2351"/>
                <a:gd name="T69" fmla="*/ 1056 h 2668"/>
                <a:gd name="T70" fmla="*/ 554 w 2351"/>
                <a:gd name="T71" fmla="*/ 1031 h 2668"/>
                <a:gd name="T72" fmla="*/ 1240 w 2351"/>
                <a:gd name="T73" fmla="*/ 713 h 2668"/>
                <a:gd name="T74" fmla="*/ 1901 w 2351"/>
                <a:gd name="T75" fmla="*/ 1004 h 2668"/>
                <a:gd name="T76" fmla="*/ 2244 w 2351"/>
                <a:gd name="T77" fmla="*/ 951 h 2668"/>
                <a:gd name="T78" fmla="*/ 2244 w 2351"/>
                <a:gd name="T79" fmla="*/ 951 h 2668"/>
                <a:gd name="T80" fmla="*/ 2271 w 2351"/>
                <a:gd name="T81" fmla="*/ 925 h 2668"/>
                <a:gd name="T82" fmla="*/ 2271 w 2351"/>
                <a:gd name="T83" fmla="*/ 899 h 2668"/>
                <a:gd name="T84" fmla="*/ 2297 w 2351"/>
                <a:gd name="T85" fmla="*/ 872 h 2668"/>
                <a:gd name="T86" fmla="*/ 2297 w 2351"/>
                <a:gd name="T87" fmla="*/ 872 h 2668"/>
                <a:gd name="T88" fmla="*/ 2324 w 2351"/>
                <a:gd name="T89" fmla="*/ 793 h 2668"/>
                <a:gd name="T90" fmla="*/ 2324 w 2351"/>
                <a:gd name="T91" fmla="*/ 793 h 2668"/>
                <a:gd name="T92" fmla="*/ 2324 w 2351"/>
                <a:gd name="T93" fmla="*/ 766 h 2668"/>
                <a:gd name="T94" fmla="*/ 2350 w 2351"/>
                <a:gd name="T95" fmla="*/ 766 h 2668"/>
                <a:gd name="T96" fmla="*/ 2350 w 2351"/>
                <a:gd name="T97" fmla="*/ 740 h 2668"/>
                <a:gd name="T98" fmla="*/ 2350 w 2351"/>
                <a:gd name="T99" fmla="*/ 713 h 2668"/>
                <a:gd name="T100" fmla="*/ 2138 w 2351"/>
                <a:gd name="T101" fmla="*/ 423 h 2668"/>
                <a:gd name="T102" fmla="*/ 1240 w 2351"/>
                <a:gd name="T103" fmla="*/ 54 h 2668"/>
                <a:gd name="T104" fmla="*/ 924 w 2351"/>
                <a:gd name="T105" fmla="*/ 106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1" h="2668">
                  <a:moveTo>
                    <a:pt x="924" y="106"/>
                  </a:moveTo>
                  <a:lnTo>
                    <a:pt x="924" y="106"/>
                  </a:lnTo>
                  <a:cubicBezTo>
                    <a:pt x="634" y="370"/>
                    <a:pt x="290" y="634"/>
                    <a:pt x="52" y="872"/>
                  </a:cubicBezTo>
                  <a:cubicBezTo>
                    <a:pt x="0" y="925"/>
                    <a:pt x="0" y="977"/>
                    <a:pt x="0" y="1056"/>
                  </a:cubicBezTo>
                  <a:lnTo>
                    <a:pt x="0" y="2430"/>
                  </a:lnTo>
                  <a:cubicBezTo>
                    <a:pt x="0" y="2562"/>
                    <a:pt x="132" y="2667"/>
                    <a:pt x="290" y="2667"/>
                  </a:cubicBezTo>
                  <a:cubicBezTo>
                    <a:pt x="1108" y="2667"/>
                    <a:pt x="1108" y="2667"/>
                    <a:pt x="1108" y="2667"/>
                  </a:cubicBezTo>
                  <a:cubicBezTo>
                    <a:pt x="475" y="2087"/>
                    <a:pt x="475" y="2087"/>
                    <a:pt x="475" y="2087"/>
                  </a:cubicBezTo>
                  <a:cubicBezTo>
                    <a:pt x="448" y="2087"/>
                    <a:pt x="448" y="2061"/>
                    <a:pt x="448" y="2061"/>
                  </a:cubicBezTo>
                  <a:cubicBezTo>
                    <a:pt x="422" y="2033"/>
                    <a:pt x="422" y="2008"/>
                    <a:pt x="422" y="2008"/>
                  </a:cubicBezTo>
                  <a:cubicBezTo>
                    <a:pt x="422" y="1981"/>
                    <a:pt x="422" y="1981"/>
                    <a:pt x="422" y="1955"/>
                  </a:cubicBezTo>
                  <a:cubicBezTo>
                    <a:pt x="422" y="1928"/>
                    <a:pt x="422" y="1928"/>
                    <a:pt x="422" y="1902"/>
                  </a:cubicBezTo>
                  <a:cubicBezTo>
                    <a:pt x="422" y="1876"/>
                    <a:pt x="448" y="1876"/>
                    <a:pt x="448" y="1849"/>
                  </a:cubicBezTo>
                  <a:cubicBezTo>
                    <a:pt x="448" y="1849"/>
                    <a:pt x="475" y="1849"/>
                    <a:pt x="475" y="1822"/>
                  </a:cubicBezTo>
                  <a:cubicBezTo>
                    <a:pt x="501" y="1822"/>
                    <a:pt x="501" y="1796"/>
                    <a:pt x="501" y="1796"/>
                  </a:cubicBezTo>
                  <a:cubicBezTo>
                    <a:pt x="528" y="1796"/>
                    <a:pt x="528" y="1796"/>
                    <a:pt x="554" y="1770"/>
                  </a:cubicBezTo>
                  <a:lnTo>
                    <a:pt x="554" y="1770"/>
                  </a:lnTo>
                  <a:cubicBezTo>
                    <a:pt x="475" y="1690"/>
                    <a:pt x="475" y="1690"/>
                    <a:pt x="475" y="1690"/>
                  </a:cubicBezTo>
                  <a:cubicBezTo>
                    <a:pt x="448" y="1690"/>
                    <a:pt x="448" y="1690"/>
                    <a:pt x="448" y="1665"/>
                  </a:cubicBezTo>
                  <a:cubicBezTo>
                    <a:pt x="422" y="1638"/>
                    <a:pt x="422" y="1638"/>
                    <a:pt x="422" y="1611"/>
                  </a:cubicBezTo>
                  <a:cubicBezTo>
                    <a:pt x="422" y="1611"/>
                    <a:pt x="422" y="1585"/>
                    <a:pt x="422" y="1559"/>
                  </a:cubicBezTo>
                  <a:lnTo>
                    <a:pt x="422" y="1559"/>
                  </a:lnTo>
                  <a:lnTo>
                    <a:pt x="422" y="1532"/>
                  </a:lnTo>
                  <a:cubicBezTo>
                    <a:pt x="422" y="1506"/>
                    <a:pt x="448" y="1479"/>
                    <a:pt x="448" y="1479"/>
                  </a:cubicBezTo>
                  <a:cubicBezTo>
                    <a:pt x="448" y="1453"/>
                    <a:pt x="475" y="1453"/>
                    <a:pt x="475" y="1453"/>
                  </a:cubicBezTo>
                  <a:cubicBezTo>
                    <a:pt x="501" y="1427"/>
                    <a:pt x="501" y="1427"/>
                    <a:pt x="501" y="1427"/>
                  </a:cubicBezTo>
                  <a:cubicBezTo>
                    <a:pt x="528" y="1399"/>
                    <a:pt x="528" y="1399"/>
                    <a:pt x="554" y="1399"/>
                  </a:cubicBezTo>
                  <a:cubicBezTo>
                    <a:pt x="475" y="1321"/>
                    <a:pt x="475" y="1321"/>
                    <a:pt x="475" y="1321"/>
                  </a:cubicBezTo>
                  <a:cubicBezTo>
                    <a:pt x="448" y="1321"/>
                    <a:pt x="448" y="1294"/>
                    <a:pt x="448" y="1294"/>
                  </a:cubicBezTo>
                  <a:cubicBezTo>
                    <a:pt x="422" y="1268"/>
                    <a:pt x="422" y="1268"/>
                    <a:pt x="422" y="1242"/>
                  </a:cubicBezTo>
                  <a:cubicBezTo>
                    <a:pt x="422" y="1242"/>
                    <a:pt x="422" y="1216"/>
                    <a:pt x="422" y="1188"/>
                  </a:cubicBezTo>
                  <a:cubicBezTo>
                    <a:pt x="422" y="1188"/>
                    <a:pt x="422" y="1163"/>
                    <a:pt x="422" y="1136"/>
                  </a:cubicBezTo>
                  <a:lnTo>
                    <a:pt x="448" y="1110"/>
                  </a:lnTo>
                  <a:cubicBezTo>
                    <a:pt x="448" y="1083"/>
                    <a:pt x="475" y="1083"/>
                    <a:pt x="475" y="1056"/>
                  </a:cubicBezTo>
                  <a:cubicBezTo>
                    <a:pt x="501" y="1056"/>
                    <a:pt x="501" y="1056"/>
                    <a:pt x="501" y="1056"/>
                  </a:cubicBezTo>
                  <a:cubicBezTo>
                    <a:pt x="528" y="1031"/>
                    <a:pt x="528" y="1031"/>
                    <a:pt x="554" y="1031"/>
                  </a:cubicBezTo>
                  <a:cubicBezTo>
                    <a:pt x="1240" y="713"/>
                    <a:pt x="1240" y="713"/>
                    <a:pt x="1240" y="713"/>
                  </a:cubicBezTo>
                  <a:cubicBezTo>
                    <a:pt x="1901" y="1004"/>
                    <a:pt x="1901" y="1004"/>
                    <a:pt x="1901" y="1004"/>
                  </a:cubicBezTo>
                  <a:cubicBezTo>
                    <a:pt x="2033" y="1056"/>
                    <a:pt x="2165" y="1031"/>
                    <a:pt x="2244" y="951"/>
                  </a:cubicBezTo>
                  <a:lnTo>
                    <a:pt x="2244" y="951"/>
                  </a:lnTo>
                  <a:cubicBezTo>
                    <a:pt x="2271" y="925"/>
                    <a:pt x="2271" y="925"/>
                    <a:pt x="2271" y="925"/>
                  </a:cubicBezTo>
                  <a:cubicBezTo>
                    <a:pt x="2271" y="925"/>
                    <a:pt x="2271" y="925"/>
                    <a:pt x="2271" y="899"/>
                  </a:cubicBezTo>
                  <a:cubicBezTo>
                    <a:pt x="2271" y="899"/>
                    <a:pt x="2297" y="899"/>
                    <a:pt x="2297" y="872"/>
                  </a:cubicBezTo>
                  <a:lnTo>
                    <a:pt x="2297" y="872"/>
                  </a:lnTo>
                  <a:cubicBezTo>
                    <a:pt x="2324" y="793"/>
                    <a:pt x="2324" y="793"/>
                    <a:pt x="2324" y="793"/>
                  </a:cubicBezTo>
                  <a:lnTo>
                    <a:pt x="2324" y="793"/>
                  </a:lnTo>
                  <a:lnTo>
                    <a:pt x="2324" y="766"/>
                  </a:lnTo>
                  <a:lnTo>
                    <a:pt x="2350" y="766"/>
                  </a:lnTo>
                  <a:cubicBezTo>
                    <a:pt x="2350" y="740"/>
                    <a:pt x="2350" y="740"/>
                    <a:pt x="2350" y="740"/>
                  </a:cubicBezTo>
                  <a:lnTo>
                    <a:pt x="2350" y="713"/>
                  </a:lnTo>
                  <a:cubicBezTo>
                    <a:pt x="2350" y="608"/>
                    <a:pt x="2271" y="502"/>
                    <a:pt x="2138" y="423"/>
                  </a:cubicBezTo>
                  <a:cubicBezTo>
                    <a:pt x="2138" y="423"/>
                    <a:pt x="1268" y="54"/>
                    <a:pt x="1240" y="54"/>
                  </a:cubicBezTo>
                  <a:cubicBezTo>
                    <a:pt x="1108" y="0"/>
                    <a:pt x="1003" y="26"/>
                    <a:pt x="924" y="1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81" name="Freeform 53"/>
            <p:cNvSpPr>
              <a:spLocks noChangeArrowheads="1"/>
            </p:cNvSpPr>
            <p:nvPr/>
          </p:nvSpPr>
          <p:spPr bwMode="auto">
            <a:xfrm>
              <a:off x="6086478" y="5586416"/>
              <a:ext cx="152399" cy="190501"/>
            </a:xfrm>
            <a:custGeom>
              <a:avLst/>
              <a:gdLst>
                <a:gd name="T0" fmla="*/ 53 w 424"/>
                <a:gd name="T1" fmla="*/ 0 h 529"/>
                <a:gd name="T2" fmla="*/ 53 w 424"/>
                <a:gd name="T3" fmla="*/ 0 h 529"/>
                <a:gd name="T4" fmla="*/ 0 w 424"/>
                <a:gd name="T5" fmla="*/ 370 h 529"/>
                <a:gd name="T6" fmla="*/ 423 w 424"/>
                <a:gd name="T7" fmla="*/ 528 h 529"/>
                <a:gd name="T8" fmla="*/ 423 w 424"/>
                <a:gd name="T9" fmla="*/ 528 h 529"/>
                <a:gd name="T10" fmla="*/ 371 w 424"/>
                <a:gd name="T11" fmla="*/ 0 h 529"/>
                <a:gd name="T12" fmla="*/ 53 w 424"/>
                <a:gd name="T13" fmla="*/ 0 h 529"/>
              </a:gdLst>
              <a:ahLst/>
              <a:cxnLst>
                <a:cxn ang="0">
                  <a:pos x="T0" y="T1"/>
                </a:cxn>
                <a:cxn ang="0">
                  <a:pos x="T2" y="T3"/>
                </a:cxn>
                <a:cxn ang="0">
                  <a:pos x="T4" y="T5"/>
                </a:cxn>
                <a:cxn ang="0">
                  <a:pos x="T6" y="T7"/>
                </a:cxn>
                <a:cxn ang="0">
                  <a:pos x="T8" y="T9"/>
                </a:cxn>
                <a:cxn ang="0">
                  <a:pos x="T10" y="T11"/>
                </a:cxn>
                <a:cxn ang="0">
                  <a:pos x="T12" y="T13"/>
                </a:cxn>
              </a:cxnLst>
              <a:rect l="0" t="0" r="r" b="b"/>
              <a:pathLst>
                <a:path w="424" h="529">
                  <a:moveTo>
                    <a:pt x="53" y="0"/>
                  </a:moveTo>
                  <a:lnTo>
                    <a:pt x="53" y="0"/>
                  </a:lnTo>
                  <a:cubicBezTo>
                    <a:pt x="0" y="370"/>
                    <a:pt x="0" y="370"/>
                    <a:pt x="0" y="370"/>
                  </a:cubicBezTo>
                  <a:cubicBezTo>
                    <a:pt x="159" y="422"/>
                    <a:pt x="318" y="502"/>
                    <a:pt x="423" y="528"/>
                  </a:cubicBezTo>
                  <a:lnTo>
                    <a:pt x="423" y="528"/>
                  </a:lnTo>
                  <a:cubicBezTo>
                    <a:pt x="371" y="0"/>
                    <a:pt x="371" y="0"/>
                    <a:pt x="371" y="0"/>
                  </a:cubicBezTo>
                  <a:lnTo>
                    <a:pt x="53"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prstClr val="black"/>
                </a:solidFill>
                <a:latin typeface="Calibri"/>
              </a:endParaRPr>
            </a:p>
          </p:txBody>
        </p:sp>
        <p:sp>
          <p:nvSpPr>
            <p:cNvPr id="82" name="Freeform 54"/>
            <p:cNvSpPr>
              <a:spLocks noChangeArrowheads="1"/>
            </p:cNvSpPr>
            <p:nvPr/>
          </p:nvSpPr>
          <p:spPr bwMode="auto">
            <a:xfrm>
              <a:off x="6343650" y="5424488"/>
              <a:ext cx="598488" cy="438150"/>
            </a:xfrm>
            <a:custGeom>
              <a:avLst/>
              <a:gdLst>
                <a:gd name="T0" fmla="*/ 79 w 1664"/>
                <a:gd name="T1" fmla="*/ 0 h 1215"/>
                <a:gd name="T2" fmla="*/ 79 w 1664"/>
                <a:gd name="T3" fmla="*/ 0 h 1215"/>
                <a:gd name="T4" fmla="*/ 0 w 1664"/>
                <a:gd name="T5" fmla="*/ 845 h 1215"/>
                <a:gd name="T6" fmla="*/ 502 w 1664"/>
                <a:gd name="T7" fmla="*/ 607 h 1215"/>
                <a:gd name="T8" fmla="*/ 527 w 1664"/>
                <a:gd name="T9" fmla="*/ 607 h 1215"/>
                <a:gd name="T10" fmla="*/ 554 w 1664"/>
                <a:gd name="T11" fmla="*/ 580 h 1215"/>
                <a:gd name="T12" fmla="*/ 607 w 1664"/>
                <a:gd name="T13" fmla="*/ 580 h 1215"/>
                <a:gd name="T14" fmla="*/ 607 w 1664"/>
                <a:gd name="T15" fmla="*/ 580 h 1215"/>
                <a:gd name="T16" fmla="*/ 634 w 1664"/>
                <a:gd name="T17" fmla="*/ 580 h 1215"/>
                <a:gd name="T18" fmla="*/ 660 w 1664"/>
                <a:gd name="T19" fmla="*/ 607 h 1215"/>
                <a:gd name="T20" fmla="*/ 713 w 1664"/>
                <a:gd name="T21" fmla="*/ 607 h 1215"/>
                <a:gd name="T22" fmla="*/ 739 w 1664"/>
                <a:gd name="T23" fmla="*/ 607 h 1215"/>
                <a:gd name="T24" fmla="*/ 765 w 1664"/>
                <a:gd name="T25" fmla="*/ 633 h 1215"/>
                <a:gd name="T26" fmla="*/ 1663 w 1664"/>
                <a:gd name="T27" fmla="*/ 1214 h 1215"/>
                <a:gd name="T28" fmla="*/ 1663 w 1664"/>
                <a:gd name="T29" fmla="*/ 422 h 1215"/>
                <a:gd name="T30" fmla="*/ 1267 w 1664"/>
                <a:gd name="T31" fmla="*/ 0 h 1215"/>
                <a:gd name="T32" fmla="*/ 1267 w 1664"/>
                <a:gd name="T33" fmla="*/ 0 h 1215"/>
                <a:gd name="T34" fmla="*/ 79 w 1664"/>
                <a:gd name="T35"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4" h="1215">
                  <a:moveTo>
                    <a:pt x="79" y="0"/>
                  </a:moveTo>
                  <a:lnTo>
                    <a:pt x="79" y="0"/>
                  </a:lnTo>
                  <a:cubicBezTo>
                    <a:pt x="0" y="845"/>
                    <a:pt x="0" y="845"/>
                    <a:pt x="0" y="845"/>
                  </a:cubicBezTo>
                  <a:cubicBezTo>
                    <a:pt x="502" y="607"/>
                    <a:pt x="502" y="607"/>
                    <a:pt x="502" y="607"/>
                  </a:cubicBezTo>
                  <a:lnTo>
                    <a:pt x="527" y="607"/>
                  </a:lnTo>
                  <a:cubicBezTo>
                    <a:pt x="527" y="607"/>
                    <a:pt x="554" y="607"/>
                    <a:pt x="554" y="580"/>
                  </a:cubicBezTo>
                  <a:cubicBezTo>
                    <a:pt x="581" y="580"/>
                    <a:pt x="581" y="580"/>
                    <a:pt x="607" y="580"/>
                  </a:cubicBezTo>
                  <a:lnTo>
                    <a:pt x="607" y="580"/>
                  </a:lnTo>
                  <a:lnTo>
                    <a:pt x="634" y="580"/>
                  </a:lnTo>
                  <a:cubicBezTo>
                    <a:pt x="660" y="580"/>
                    <a:pt x="660" y="580"/>
                    <a:pt x="660" y="607"/>
                  </a:cubicBezTo>
                  <a:cubicBezTo>
                    <a:pt x="686" y="607"/>
                    <a:pt x="686" y="607"/>
                    <a:pt x="713" y="607"/>
                  </a:cubicBezTo>
                  <a:lnTo>
                    <a:pt x="739" y="607"/>
                  </a:lnTo>
                  <a:cubicBezTo>
                    <a:pt x="765" y="633"/>
                    <a:pt x="765" y="633"/>
                    <a:pt x="765" y="633"/>
                  </a:cubicBezTo>
                  <a:cubicBezTo>
                    <a:pt x="1663" y="1214"/>
                    <a:pt x="1663" y="1214"/>
                    <a:pt x="1663" y="1214"/>
                  </a:cubicBezTo>
                  <a:cubicBezTo>
                    <a:pt x="1663" y="422"/>
                    <a:pt x="1663" y="422"/>
                    <a:pt x="1663" y="422"/>
                  </a:cubicBezTo>
                  <a:cubicBezTo>
                    <a:pt x="1663" y="211"/>
                    <a:pt x="1505" y="25"/>
                    <a:pt x="1267" y="0"/>
                  </a:cubicBezTo>
                  <a:lnTo>
                    <a:pt x="1267" y="0"/>
                  </a:lnTo>
                  <a:lnTo>
                    <a:pt x="79"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83" name="Freeform 55"/>
            <p:cNvSpPr>
              <a:spLocks noChangeArrowheads="1"/>
            </p:cNvSpPr>
            <p:nvPr/>
          </p:nvSpPr>
          <p:spPr bwMode="auto">
            <a:xfrm>
              <a:off x="6059488" y="5424488"/>
              <a:ext cx="209550" cy="95250"/>
            </a:xfrm>
            <a:custGeom>
              <a:avLst/>
              <a:gdLst>
                <a:gd name="T0" fmla="*/ 581 w 582"/>
                <a:gd name="T1" fmla="*/ 0 h 264"/>
                <a:gd name="T2" fmla="*/ 0 w 582"/>
                <a:gd name="T3" fmla="*/ 0 h 264"/>
                <a:gd name="T4" fmla="*/ 0 w 582"/>
                <a:gd name="T5" fmla="*/ 25 h 264"/>
                <a:gd name="T6" fmla="*/ 132 w 582"/>
                <a:gd name="T7" fmla="*/ 263 h 264"/>
                <a:gd name="T8" fmla="*/ 450 w 582"/>
                <a:gd name="T9" fmla="*/ 263 h 264"/>
                <a:gd name="T10" fmla="*/ 581 w 582"/>
                <a:gd name="T11" fmla="*/ 25 h 264"/>
                <a:gd name="T12" fmla="*/ 581 w 582"/>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582" h="264">
                  <a:moveTo>
                    <a:pt x="581" y="0"/>
                  </a:moveTo>
                  <a:lnTo>
                    <a:pt x="0" y="0"/>
                  </a:lnTo>
                  <a:lnTo>
                    <a:pt x="0" y="25"/>
                  </a:lnTo>
                  <a:lnTo>
                    <a:pt x="132" y="263"/>
                  </a:lnTo>
                  <a:lnTo>
                    <a:pt x="450" y="263"/>
                  </a:lnTo>
                  <a:lnTo>
                    <a:pt x="581" y="25"/>
                  </a:lnTo>
                  <a:lnTo>
                    <a:pt x="58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84" name="Freeform 56"/>
            <p:cNvSpPr>
              <a:spLocks noChangeArrowheads="1"/>
            </p:cNvSpPr>
            <p:nvPr/>
          </p:nvSpPr>
          <p:spPr bwMode="auto">
            <a:xfrm>
              <a:off x="5213350" y="6022975"/>
              <a:ext cx="209550" cy="581025"/>
            </a:xfrm>
            <a:custGeom>
              <a:avLst/>
              <a:gdLst>
                <a:gd name="T0" fmla="*/ 0 w 582"/>
                <a:gd name="T1" fmla="*/ 106 h 1612"/>
                <a:gd name="T2" fmla="*/ 0 w 582"/>
                <a:gd name="T3" fmla="*/ 106 h 1612"/>
                <a:gd name="T4" fmla="*/ 0 w 582"/>
                <a:gd name="T5" fmla="*/ 1506 h 1612"/>
                <a:gd name="T6" fmla="*/ 105 w 582"/>
                <a:gd name="T7" fmla="*/ 1611 h 1612"/>
                <a:gd name="T8" fmla="*/ 448 w 582"/>
                <a:gd name="T9" fmla="*/ 1611 h 1612"/>
                <a:gd name="T10" fmla="*/ 581 w 582"/>
                <a:gd name="T11" fmla="*/ 1506 h 1612"/>
                <a:gd name="T12" fmla="*/ 581 w 582"/>
                <a:gd name="T13" fmla="*/ 106 h 1612"/>
                <a:gd name="T14" fmla="*/ 448 w 582"/>
                <a:gd name="T15" fmla="*/ 0 h 1612"/>
                <a:gd name="T16" fmla="*/ 105 w 582"/>
                <a:gd name="T17" fmla="*/ 0 h 1612"/>
                <a:gd name="T18" fmla="*/ 0 w 582"/>
                <a:gd name="T19" fmla="*/ 106 h 1612"/>
                <a:gd name="T20" fmla="*/ 316 w 582"/>
                <a:gd name="T21" fmla="*/ 132 h 1612"/>
                <a:gd name="T22" fmla="*/ 316 w 582"/>
                <a:gd name="T23" fmla="*/ 132 h 1612"/>
                <a:gd name="T24" fmla="*/ 448 w 582"/>
                <a:gd name="T25" fmla="*/ 238 h 1612"/>
                <a:gd name="T26" fmla="*/ 316 w 582"/>
                <a:gd name="T27" fmla="*/ 370 h 1612"/>
                <a:gd name="T28" fmla="*/ 211 w 582"/>
                <a:gd name="T29" fmla="*/ 238 h 1612"/>
                <a:gd name="T30" fmla="*/ 316 w 582"/>
                <a:gd name="T31" fmla="*/ 132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2" h="1612">
                  <a:moveTo>
                    <a:pt x="0" y="106"/>
                  </a:moveTo>
                  <a:lnTo>
                    <a:pt x="0" y="106"/>
                  </a:lnTo>
                  <a:cubicBezTo>
                    <a:pt x="0" y="1506"/>
                    <a:pt x="0" y="1506"/>
                    <a:pt x="0" y="1506"/>
                  </a:cubicBezTo>
                  <a:cubicBezTo>
                    <a:pt x="0" y="1558"/>
                    <a:pt x="53" y="1611"/>
                    <a:pt x="105" y="1611"/>
                  </a:cubicBezTo>
                  <a:cubicBezTo>
                    <a:pt x="448" y="1611"/>
                    <a:pt x="448" y="1611"/>
                    <a:pt x="448" y="1611"/>
                  </a:cubicBezTo>
                  <a:cubicBezTo>
                    <a:pt x="528" y="1611"/>
                    <a:pt x="581" y="1558"/>
                    <a:pt x="581" y="1506"/>
                  </a:cubicBezTo>
                  <a:cubicBezTo>
                    <a:pt x="581" y="106"/>
                    <a:pt x="581" y="106"/>
                    <a:pt x="581" y="106"/>
                  </a:cubicBezTo>
                  <a:cubicBezTo>
                    <a:pt x="581" y="52"/>
                    <a:pt x="528" y="0"/>
                    <a:pt x="448" y="0"/>
                  </a:cubicBezTo>
                  <a:cubicBezTo>
                    <a:pt x="105" y="0"/>
                    <a:pt x="105" y="0"/>
                    <a:pt x="105" y="0"/>
                  </a:cubicBezTo>
                  <a:cubicBezTo>
                    <a:pt x="53" y="0"/>
                    <a:pt x="0" y="52"/>
                    <a:pt x="0" y="106"/>
                  </a:cubicBezTo>
                  <a:close/>
                  <a:moveTo>
                    <a:pt x="316" y="132"/>
                  </a:moveTo>
                  <a:lnTo>
                    <a:pt x="316" y="132"/>
                  </a:lnTo>
                  <a:cubicBezTo>
                    <a:pt x="396" y="132"/>
                    <a:pt x="448" y="184"/>
                    <a:pt x="448" y="238"/>
                  </a:cubicBezTo>
                  <a:cubicBezTo>
                    <a:pt x="448" y="317"/>
                    <a:pt x="396" y="370"/>
                    <a:pt x="316" y="370"/>
                  </a:cubicBezTo>
                  <a:cubicBezTo>
                    <a:pt x="264" y="370"/>
                    <a:pt x="211" y="317"/>
                    <a:pt x="211" y="238"/>
                  </a:cubicBezTo>
                  <a:cubicBezTo>
                    <a:pt x="211" y="184"/>
                    <a:pt x="264" y="132"/>
                    <a:pt x="316" y="132"/>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grpSp>
      <p:sp>
        <p:nvSpPr>
          <p:cNvPr id="85" name="Rectangle 94"/>
          <p:cNvSpPr/>
          <p:nvPr/>
        </p:nvSpPr>
        <p:spPr>
          <a:xfrm>
            <a:off x="1856853" y="2031123"/>
            <a:ext cx="6961794" cy="276989"/>
          </a:xfrm>
          <a:prstGeom prst="rect">
            <a:avLst/>
          </a:prstGeom>
        </p:spPr>
        <p:txBody>
          <a:bodyPr wrap="square" lIns="91428" tIns="45715" rIns="91428" bIns="45715">
            <a:spAutoFit/>
          </a:bodyPr>
          <a:lstStyle/>
          <a:p>
            <a:r>
              <a:rPr lang="en-US" sz="1200" b="1" dirty="0">
                <a:solidFill>
                  <a:srgbClr val="FFFFFF"/>
                </a:solidFill>
                <a:latin typeface="Open sans"/>
                <a:cs typeface="Open sans"/>
              </a:rPr>
              <a:t>EMPRESA</a:t>
            </a:r>
            <a:endParaRPr lang="en-US" sz="1200" dirty="0">
              <a:solidFill>
                <a:srgbClr val="FFFFFF"/>
              </a:solidFill>
              <a:latin typeface="Open sans"/>
              <a:cs typeface="Open sans"/>
            </a:endParaRPr>
          </a:p>
        </p:txBody>
      </p:sp>
      <p:sp>
        <p:nvSpPr>
          <p:cNvPr id="89" name="Rectangle 98"/>
          <p:cNvSpPr/>
          <p:nvPr/>
        </p:nvSpPr>
        <p:spPr>
          <a:xfrm>
            <a:off x="1803444" y="4761789"/>
            <a:ext cx="6961794" cy="276989"/>
          </a:xfrm>
          <a:prstGeom prst="rect">
            <a:avLst/>
          </a:prstGeom>
        </p:spPr>
        <p:txBody>
          <a:bodyPr wrap="square" lIns="91428" tIns="45715" rIns="91428" bIns="45715">
            <a:spAutoFit/>
          </a:bodyPr>
          <a:lstStyle/>
          <a:p>
            <a:r>
              <a:rPr lang="en-US" sz="1200" b="1" dirty="0">
                <a:solidFill>
                  <a:srgbClr val="FFFFFF"/>
                </a:solidFill>
                <a:latin typeface="Open sans"/>
                <a:cs typeface="Open sans"/>
              </a:rPr>
              <a:t>FINANCIAMENT (investidor) </a:t>
            </a:r>
          </a:p>
        </p:txBody>
      </p:sp>
      <p:sp>
        <p:nvSpPr>
          <p:cNvPr id="90" name="Rectangle 99"/>
          <p:cNvSpPr/>
          <p:nvPr/>
        </p:nvSpPr>
        <p:spPr>
          <a:xfrm>
            <a:off x="1803444" y="5424396"/>
            <a:ext cx="6961794" cy="276989"/>
          </a:xfrm>
          <a:prstGeom prst="rect">
            <a:avLst/>
          </a:prstGeom>
        </p:spPr>
        <p:txBody>
          <a:bodyPr wrap="square" lIns="91428" tIns="45715" rIns="91428" bIns="45715">
            <a:spAutoFit/>
          </a:bodyPr>
          <a:lstStyle/>
          <a:p>
            <a:r>
              <a:rPr lang="en-US" sz="1200" b="1" dirty="0">
                <a:solidFill>
                  <a:srgbClr val="FFFFFF"/>
                </a:solidFill>
                <a:latin typeface="Open sans"/>
                <a:cs typeface="Open sans"/>
              </a:rPr>
              <a:t>FORNECIMENTO (compras)</a:t>
            </a:r>
          </a:p>
        </p:txBody>
      </p:sp>
      <p:sp>
        <p:nvSpPr>
          <p:cNvPr id="96" name="Rectangle 99"/>
          <p:cNvSpPr/>
          <p:nvPr/>
        </p:nvSpPr>
        <p:spPr>
          <a:xfrm>
            <a:off x="1803444" y="6080049"/>
            <a:ext cx="6961794" cy="276989"/>
          </a:xfrm>
          <a:prstGeom prst="rect">
            <a:avLst/>
          </a:prstGeom>
        </p:spPr>
        <p:txBody>
          <a:bodyPr wrap="square" lIns="91428" tIns="45715" rIns="91428" bIns="45715">
            <a:spAutoFit/>
          </a:bodyPr>
          <a:lstStyle/>
          <a:p>
            <a:r>
              <a:rPr lang="en-US" sz="1200" b="1" dirty="0">
                <a:solidFill>
                  <a:srgbClr val="FFFFFF"/>
                </a:solidFill>
                <a:latin typeface="Open sans"/>
                <a:cs typeface="Open sans"/>
              </a:rPr>
              <a:t>COMPRA E VENDA</a:t>
            </a:r>
          </a:p>
        </p:txBody>
      </p:sp>
      <p:sp>
        <p:nvSpPr>
          <p:cNvPr id="115" name="CaixaDeTexto 114"/>
          <p:cNvSpPr txBox="1"/>
          <p:nvPr/>
        </p:nvSpPr>
        <p:spPr>
          <a:xfrm>
            <a:off x="1097761" y="1683268"/>
            <a:ext cx="7640773" cy="4185761"/>
          </a:xfrm>
          <a:prstGeom prst="rect">
            <a:avLst/>
          </a:prstGeom>
          <a:noFill/>
        </p:spPr>
        <p:txBody>
          <a:bodyPr wrap="square" rtlCol="0">
            <a:spAutoFit/>
          </a:bodyPr>
          <a:lstStyle/>
          <a:p>
            <a:pPr algn="just">
              <a:lnSpc>
                <a:spcPct val="200000"/>
              </a:lnSpc>
            </a:pPr>
            <a:r>
              <a:rPr lang="pt-BR" altLang="pt-BR" dirty="0">
                <a:solidFill>
                  <a:srgbClr val="11355E"/>
                </a:solidFill>
                <a:ea typeface="ＭＳ Ｐゴシック" panose="020B0600070205080204" pitchFamily="34" charset="-128"/>
              </a:rPr>
              <a:t>Art. 2º. São valores mobiliários sujeitos ao regime desta Lei: (Redação dada pela </a:t>
            </a:r>
            <a:r>
              <a:rPr lang="pt-BR" altLang="pt-BR" b="1" dirty="0">
                <a:solidFill>
                  <a:srgbClr val="11355E"/>
                </a:solidFill>
                <a:ea typeface="ＭＳ Ｐゴシック" panose="020B0600070205080204" pitchFamily="34" charset="-128"/>
              </a:rPr>
              <a:t>Lei nº 10.303, de 31.10.2001</a:t>
            </a:r>
            <a:r>
              <a:rPr lang="pt-BR" altLang="pt-BR" dirty="0">
                <a:solidFill>
                  <a:srgbClr val="11355E"/>
                </a:solidFill>
                <a:ea typeface="ＭＳ Ｐゴシック" panose="020B0600070205080204" pitchFamily="34" charset="-128"/>
              </a:rPr>
              <a:t>)</a:t>
            </a:r>
          </a:p>
          <a:p>
            <a:pPr algn="just">
              <a:spcBef>
                <a:spcPts val="1200"/>
              </a:spcBef>
            </a:pPr>
            <a:r>
              <a:rPr lang="pt-BR" altLang="pt-BR" dirty="0" err="1">
                <a:solidFill>
                  <a:srgbClr val="11355E"/>
                </a:solidFill>
                <a:ea typeface="ＭＳ Ｐゴシック" panose="020B0600070205080204" pitchFamily="34" charset="-128"/>
              </a:rPr>
              <a:t>I</a:t>
            </a:r>
            <a:r>
              <a:rPr lang="pt-BR" altLang="pt-BR" dirty="0">
                <a:solidFill>
                  <a:srgbClr val="11355E"/>
                </a:solidFill>
                <a:ea typeface="ＭＳ Ｐゴシック" panose="020B0600070205080204" pitchFamily="34" charset="-128"/>
              </a:rPr>
              <a:t> - as ações, debêntures e bônus de subscrição;</a:t>
            </a:r>
          </a:p>
          <a:p>
            <a:pPr algn="just">
              <a:spcBef>
                <a:spcPts val="1200"/>
              </a:spcBef>
            </a:pPr>
            <a:r>
              <a:rPr lang="pt-BR" altLang="pt-BR" dirty="0">
                <a:solidFill>
                  <a:srgbClr val="11355E"/>
                </a:solidFill>
                <a:ea typeface="ＭＳ Ｐゴシック" panose="020B0600070205080204" pitchFamily="34" charset="-128"/>
              </a:rPr>
              <a:t>II - os cupons, direitos, recibos de subscrição e certificados de desdobramento relativos aos valores mobiliários referidos no inciso II;</a:t>
            </a:r>
          </a:p>
          <a:p>
            <a:pPr algn="just">
              <a:spcBef>
                <a:spcPts val="1200"/>
              </a:spcBef>
            </a:pPr>
            <a:r>
              <a:rPr lang="pt-BR" altLang="pt-BR" dirty="0">
                <a:solidFill>
                  <a:srgbClr val="11355E"/>
                </a:solidFill>
                <a:ea typeface="ＭＳ Ｐゴシック" panose="020B0600070205080204" pitchFamily="34" charset="-128"/>
              </a:rPr>
              <a:t>III - os certificados de depósito de valores mobiliários;</a:t>
            </a:r>
          </a:p>
          <a:p>
            <a:pPr algn="just">
              <a:spcBef>
                <a:spcPts val="1200"/>
              </a:spcBef>
            </a:pPr>
            <a:r>
              <a:rPr lang="pt-BR" altLang="pt-BR" dirty="0">
                <a:solidFill>
                  <a:srgbClr val="11355E"/>
                </a:solidFill>
                <a:ea typeface="ＭＳ Ｐゴシック" panose="020B0600070205080204" pitchFamily="34" charset="-128"/>
              </a:rPr>
              <a:t>IV - as cédulas de debêntures;</a:t>
            </a:r>
          </a:p>
          <a:p>
            <a:pPr algn="just">
              <a:spcBef>
                <a:spcPts val="1200"/>
              </a:spcBef>
            </a:pPr>
            <a:r>
              <a:rPr lang="pt-BR" altLang="pt-BR" dirty="0">
                <a:solidFill>
                  <a:srgbClr val="11355E"/>
                </a:solidFill>
                <a:ea typeface="ＭＳ Ｐゴシック" panose="020B0600070205080204" pitchFamily="34" charset="-128"/>
              </a:rPr>
              <a:t>V - as cotas de fundos de investimento em valores mobiliários ou de clubes de investimento em quaisquer ativos;</a:t>
            </a:r>
          </a:p>
          <a:p>
            <a:endParaRPr lang="pt-BR" dirty="0"/>
          </a:p>
        </p:txBody>
      </p:sp>
      <p:sp>
        <p:nvSpPr>
          <p:cNvPr id="107" name="Retângulo 106">
            <a:extLst>
              <a:ext uri="{FF2B5EF4-FFF2-40B4-BE49-F238E27FC236}">
                <a16:creationId xmlns:a16="http://schemas.microsoft.com/office/drawing/2014/main" id="{674BB6D4-1DA2-1E4B-B427-908786981346}"/>
              </a:ext>
            </a:extLst>
          </p:cNvPr>
          <p:cNvSpPr/>
          <p:nvPr/>
        </p:nvSpPr>
        <p:spPr>
          <a:xfrm>
            <a:off x="1097761" y="3372099"/>
            <a:ext cx="7624339" cy="545505"/>
          </a:xfrm>
          <a:prstGeom prst="rect">
            <a:avLst/>
          </a:prstGeom>
          <a:solidFill>
            <a:schemeClr val="accent5">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9" name="Retângulo 108">
            <a:extLst>
              <a:ext uri="{FF2B5EF4-FFF2-40B4-BE49-F238E27FC236}">
                <a16:creationId xmlns:a16="http://schemas.microsoft.com/office/drawing/2014/main" id="{D9CB912F-9625-EB42-B304-51DADC9A6108}"/>
              </a:ext>
            </a:extLst>
          </p:cNvPr>
          <p:cNvSpPr/>
          <p:nvPr/>
        </p:nvSpPr>
        <p:spPr>
          <a:xfrm>
            <a:off x="1097761" y="3982045"/>
            <a:ext cx="7624339" cy="407017"/>
          </a:xfrm>
          <a:prstGeom prst="rect">
            <a:avLst/>
          </a:prstGeom>
          <a:solidFill>
            <a:schemeClr val="accent1">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1" name="Retângulo 110">
            <a:extLst>
              <a:ext uri="{FF2B5EF4-FFF2-40B4-BE49-F238E27FC236}">
                <a16:creationId xmlns:a16="http://schemas.microsoft.com/office/drawing/2014/main" id="{E00591E1-59F1-F648-BF36-9FAC67B72227}"/>
              </a:ext>
            </a:extLst>
          </p:cNvPr>
          <p:cNvSpPr/>
          <p:nvPr/>
        </p:nvSpPr>
        <p:spPr>
          <a:xfrm>
            <a:off x="1078228" y="2993435"/>
            <a:ext cx="7643872" cy="289708"/>
          </a:xfrm>
          <a:prstGeom prst="rect">
            <a:avLst/>
          </a:prstGeom>
          <a:solidFill>
            <a:schemeClr val="tx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2" name="Retângulo 111">
            <a:extLst>
              <a:ext uri="{FF2B5EF4-FFF2-40B4-BE49-F238E27FC236}">
                <a16:creationId xmlns:a16="http://schemas.microsoft.com/office/drawing/2014/main" id="{2DB07E65-4C51-7A4C-8907-5E974EAA4C97}"/>
              </a:ext>
            </a:extLst>
          </p:cNvPr>
          <p:cNvSpPr/>
          <p:nvPr/>
        </p:nvSpPr>
        <p:spPr>
          <a:xfrm>
            <a:off x="1114195" y="4473505"/>
            <a:ext cx="7607905" cy="394397"/>
          </a:xfrm>
          <a:prstGeom prst="rect">
            <a:avLst/>
          </a:prstGeom>
          <a:solidFill>
            <a:srgbClr val="6A7FDA">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4" name="Retângulo 113">
            <a:extLst>
              <a:ext uri="{FF2B5EF4-FFF2-40B4-BE49-F238E27FC236}">
                <a16:creationId xmlns:a16="http://schemas.microsoft.com/office/drawing/2014/main" id="{AB146770-6C04-9E44-BF18-E37D57DEEA5A}"/>
              </a:ext>
            </a:extLst>
          </p:cNvPr>
          <p:cNvSpPr/>
          <p:nvPr/>
        </p:nvSpPr>
        <p:spPr>
          <a:xfrm>
            <a:off x="1139428" y="4940851"/>
            <a:ext cx="7612458" cy="671578"/>
          </a:xfrm>
          <a:prstGeom prst="rect">
            <a:avLst/>
          </a:prstGeom>
          <a:solidFill>
            <a:srgbClr val="9DC3E6">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909001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05</a:t>
            </a:r>
          </a:p>
        </p:txBody>
      </p:sp>
      <p:sp>
        <p:nvSpPr>
          <p:cNvPr id="3" name="Retângulo 2"/>
          <p:cNvSpPr/>
          <p:nvPr/>
        </p:nvSpPr>
        <p:spPr>
          <a:xfrm>
            <a:off x="1124465" y="702951"/>
            <a:ext cx="6215449" cy="400110"/>
          </a:xfrm>
          <a:prstGeom prst="rect">
            <a:avLst/>
          </a:prstGeom>
        </p:spPr>
        <p:txBody>
          <a:bodyPr wrap="square">
            <a:spAutoFit/>
          </a:bodyPr>
          <a:lstStyle/>
          <a:p>
            <a:r>
              <a:rPr lang="pt-BR" sz="2000" b="1" dirty="0">
                <a:solidFill>
                  <a:schemeClr val="accent1">
                    <a:lumMod val="60000"/>
                    <a:lumOff val="40000"/>
                  </a:schemeClr>
                </a:solidFill>
              </a:rPr>
              <a:t>1. CONCEITO LEGAL</a:t>
            </a:r>
          </a:p>
        </p:txBody>
      </p:sp>
      <p:cxnSp>
        <p:nvCxnSpPr>
          <p:cNvPr id="4" name="Conector reto 3"/>
          <p:cNvCxnSpPr/>
          <p:nvPr/>
        </p:nvCxnSpPr>
        <p:spPr>
          <a:xfrm flipV="1">
            <a:off x="1124465" y="1200316"/>
            <a:ext cx="8019535" cy="639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0" name="Group 36"/>
          <p:cNvGrpSpPr/>
          <p:nvPr/>
        </p:nvGrpSpPr>
        <p:grpSpPr>
          <a:xfrm>
            <a:off x="1301087" y="2680480"/>
            <a:ext cx="300015" cy="363407"/>
            <a:chOff x="699951" y="2882844"/>
            <a:chExt cx="327603" cy="396824"/>
          </a:xfrm>
          <a:solidFill>
            <a:schemeClr val="bg1"/>
          </a:solidFill>
        </p:grpSpPr>
        <p:sp>
          <p:nvSpPr>
            <p:cNvPr id="31" name="Freeform 14"/>
            <p:cNvSpPr>
              <a:spLocks noChangeArrowheads="1"/>
            </p:cNvSpPr>
            <p:nvPr/>
          </p:nvSpPr>
          <p:spPr bwMode="auto">
            <a:xfrm>
              <a:off x="923922" y="3159328"/>
              <a:ext cx="199" cy="1193"/>
            </a:xfrm>
            <a:custGeom>
              <a:avLst/>
              <a:gdLst>
                <a:gd name="T0" fmla="*/ 0 w 1"/>
                <a:gd name="T1" fmla="*/ 0 h 26"/>
                <a:gd name="T2" fmla="*/ 0 w 1"/>
                <a:gd name="T3" fmla="*/ 0 h 26"/>
                <a:gd name="T4" fmla="*/ 0 w 1"/>
                <a:gd name="T5" fmla="*/ 0 h 26"/>
                <a:gd name="T6" fmla="*/ 0 w 1"/>
                <a:gd name="T7" fmla="*/ 25 h 26"/>
                <a:gd name="T8" fmla="*/ 0 w 1"/>
                <a:gd name="T9" fmla="*/ 0 h 26"/>
              </a:gdLst>
              <a:ahLst/>
              <a:cxnLst>
                <a:cxn ang="0">
                  <a:pos x="T0" y="T1"/>
                </a:cxn>
                <a:cxn ang="0">
                  <a:pos x="T2" y="T3"/>
                </a:cxn>
                <a:cxn ang="0">
                  <a:pos x="T4" y="T5"/>
                </a:cxn>
                <a:cxn ang="0">
                  <a:pos x="T6" y="T7"/>
                </a:cxn>
                <a:cxn ang="0">
                  <a:pos x="T8" y="T9"/>
                </a:cxn>
              </a:cxnLst>
              <a:rect l="0" t="0" r="r" b="b"/>
              <a:pathLst>
                <a:path w="1" h="26">
                  <a:moveTo>
                    <a:pt x="0" y="0"/>
                  </a:moveTo>
                  <a:lnTo>
                    <a:pt x="0" y="0"/>
                  </a:lnTo>
                  <a:lnTo>
                    <a:pt x="0" y="0"/>
                  </a:lnTo>
                  <a:cubicBezTo>
                    <a:pt x="0" y="25"/>
                    <a:pt x="0" y="25"/>
                    <a:pt x="0" y="25"/>
                  </a:cubicBez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32" name="Freeform 15"/>
            <p:cNvSpPr>
              <a:spLocks noChangeArrowheads="1"/>
            </p:cNvSpPr>
            <p:nvPr/>
          </p:nvSpPr>
          <p:spPr bwMode="auto">
            <a:xfrm>
              <a:off x="699951" y="2882844"/>
              <a:ext cx="220391" cy="283446"/>
            </a:xfrm>
            <a:custGeom>
              <a:avLst/>
              <a:gdLst>
                <a:gd name="T0" fmla="*/ 4727 w 4887"/>
                <a:gd name="T1" fmla="*/ 6128 h 6286"/>
                <a:gd name="T2" fmla="*/ 4727 w 4887"/>
                <a:gd name="T3" fmla="*/ 6128 h 6286"/>
                <a:gd name="T4" fmla="*/ 4886 w 4887"/>
                <a:gd name="T5" fmla="*/ 5757 h 6286"/>
                <a:gd name="T6" fmla="*/ 4886 w 4887"/>
                <a:gd name="T7" fmla="*/ 4040 h 6286"/>
                <a:gd name="T8" fmla="*/ 4649 w 4887"/>
                <a:gd name="T9" fmla="*/ 3935 h 6286"/>
                <a:gd name="T10" fmla="*/ 4649 w 4887"/>
                <a:gd name="T11" fmla="*/ 5757 h 6286"/>
                <a:gd name="T12" fmla="*/ 4569 w 4887"/>
                <a:gd name="T13" fmla="*/ 5968 h 6286"/>
                <a:gd name="T14" fmla="*/ 4332 w 4887"/>
                <a:gd name="T15" fmla="*/ 6073 h 6286"/>
                <a:gd name="T16" fmla="*/ 554 w 4887"/>
                <a:gd name="T17" fmla="*/ 6073 h 6286"/>
                <a:gd name="T18" fmla="*/ 318 w 4887"/>
                <a:gd name="T19" fmla="*/ 5968 h 6286"/>
                <a:gd name="T20" fmla="*/ 238 w 4887"/>
                <a:gd name="T21" fmla="*/ 5757 h 6286"/>
                <a:gd name="T22" fmla="*/ 238 w 4887"/>
                <a:gd name="T23" fmla="*/ 528 h 6286"/>
                <a:gd name="T24" fmla="*/ 318 w 4887"/>
                <a:gd name="T25" fmla="*/ 317 h 6286"/>
                <a:gd name="T26" fmla="*/ 554 w 4887"/>
                <a:gd name="T27" fmla="*/ 211 h 6286"/>
                <a:gd name="T28" fmla="*/ 3222 w 4887"/>
                <a:gd name="T29" fmla="*/ 211 h 6286"/>
                <a:gd name="T30" fmla="*/ 3222 w 4887"/>
                <a:gd name="T31" fmla="*/ 238 h 6286"/>
                <a:gd name="T32" fmla="*/ 4649 w 4887"/>
                <a:gd name="T33" fmla="*/ 1637 h 6286"/>
                <a:gd name="T34" fmla="*/ 4649 w 4887"/>
                <a:gd name="T35" fmla="*/ 1664 h 6286"/>
                <a:gd name="T36" fmla="*/ 4649 w 4887"/>
                <a:gd name="T37" fmla="*/ 1690 h 6286"/>
                <a:gd name="T38" fmla="*/ 4649 w 4887"/>
                <a:gd name="T39" fmla="*/ 2350 h 6286"/>
                <a:gd name="T40" fmla="*/ 4701 w 4887"/>
                <a:gd name="T41" fmla="*/ 2350 h 6286"/>
                <a:gd name="T42" fmla="*/ 4886 w 4887"/>
                <a:gd name="T43" fmla="*/ 2429 h 6286"/>
                <a:gd name="T44" fmla="*/ 4886 w 4887"/>
                <a:gd name="T45" fmla="*/ 1611 h 6286"/>
                <a:gd name="T46" fmla="*/ 4860 w 4887"/>
                <a:gd name="T47" fmla="*/ 1531 h 6286"/>
                <a:gd name="T48" fmla="*/ 4807 w 4887"/>
                <a:gd name="T49" fmla="*/ 1479 h 6286"/>
                <a:gd name="T50" fmla="*/ 3381 w 4887"/>
                <a:gd name="T51" fmla="*/ 80 h 6286"/>
                <a:gd name="T52" fmla="*/ 3328 w 4887"/>
                <a:gd name="T53" fmla="*/ 27 h 6286"/>
                <a:gd name="T54" fmla="*/ 3248 w 4887"/>
                <a:gd name="T55" fmla="*/ 0 h 6286"/>
                <a:gd name="T56" fmla="*/ 554 w 4887"/>
                <a:gd name="T57" fmla="*/ 0 h 6286"/>
                <a:gd name="T58" fmla="*/ 158 w 4887"/>
                <a:gd name="T59" fmla="*/ 158 h 6286"/>
                <a:gd name="T60" fmla="*/ 0 w 4887"/>
                <a:gd name="T61" fmla="*/ 528 h 6286"/>
                <a:gd name="T62" fmla="*/ 0 w 4887"/>
                <a:gd name="T63" fmla="*/ 5757 h 6286"/>
                <a:gd name="T64" fmla="*/ 158 w 4887"/>
                <a:gd name="T65" fmla="*/ 6128 h 6286"/>
                <a:gd name="T66" fmla="*/ 554 w 4887"/>
                <a:gd name="T67" fmla="*/ 6285 h 6286"/>
                <a:gd name="T68" fmla="*/ 4332 w 4887"/>
                <a:gd name="T69" fmla="*/ 6285 h 6286"/>
                <a:gd name="T70" fmla="*/ 4727 w 4887"/>
                <a:gd name="T71" fmla="*/ 6128 h 6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87" h="6286">
                  <a:moveTo>
                    <a:pt x="4727" y="6128"/>
                  </a:moveTo>
                  <a:lnTo>
                    <a:pt x="4727" y="6128"/>
                  </a:lnTo>
                  <a:cubicBezTo>
                    <a:pt x="4832" y="6048"/>
                    <a:pt x="4886" y="5890"/>
                    <a:pt x="4886" y="5757"/>
                  </a:cubicBezTo>
                  <a:cubicBezTo>
                    <a:pt x="4886" y="4040"/>
                    <a:pt x="4886" y="4040"/>
                    <a:pt x="4886" y="4040"/>
                  </a:cubicBezTo>
                  <a:cubicBezTo>
                    <a:pt x="4649" y="3935"/>
                    <a:pt x="4649" y="3935"/>
                    <a:pt x="4649" y="3935"/>
                  </a:cubicBezTo>
                  <a:cubicBezTo>
                    <a:pt x="4649" y="5757"/>
                    <a:pt x="4649" y="5757"/>
                    <a:pt x="4649" y="5757"/>
                  </a:cubicBezTo>
                  <a:cubicBezTo>
                    <a:pt x="4649" y="5837"/>
                    <a:pt x="4621" y="5916"/>
                    <a:pt x="4569" y="5968"/>
                  </a:cubicBezTo>
                  <a:cubicBezTo>
                    <a:pt x="4516" y="6021"/>
                    <a:pt x="4437" y="6073"/>
                    <a:pt x="4332" y="6073"/>
                  </a:cubicBezTo>
                  <a:cubicBezTo>
                    <a:pt x="554" y="6073"/>
                    <a:pt x="554" y="6073"/>
                    <a:pt x="554" y="6073"/>
                  </a:cubicBezTo>
                  <a:cubicBezTo>
                    <a:pt x="475" y="6073"/>
                    <a:pt x="396" y="6021"/>
                    <a:pt x="318" y="5968"/>
                  </a:cubicBezTo>
                  <a:cubicBezTo>
                    <a:pt x="264" y="5916"/>
                    <a:pt x="238" y="5837"/>
                    <a:pt x="238" y="5757"/>
                  </a:cubicBezTo>
                  <a:cubicBezTo>
                    <a:pt x="238" y="528"/>
                    <a:pt x="238" y="528"/>
                    <a:pt x="238" y="528"/>
                  </a:cubicBezTo>
                  <a:cubicBezTo>
                    <a:pt x="238" y="449"/>
                    <a:pt x="264" y="370"/>
                    <a:pt x="318" y="317"/>
                  </a:cubicBezTo>
                  <a:cubicBezTo>
                    <a:pt x="396" y="264"/>
                    <a:pt x="475" y="211"/>
                    <a:pt x="554" y="211"/>
                  </a:cubicBezTo>
                  <a:cubicBezTo>
                    <a:pt x="3222" y="211"/>
                    <a:pt x="3222" y="211"/>
                    <a:pt x="3222" y="211"/>
                  </a:cubicBezTo>
                  <a:cubicBezTo>
                    <a:pt x="3222" y="238"/>
                    <a:pt x="3222" y="238"/>
                    <a:pt x="3222" y="238"/>
                  </a:cubicBezTo>
                  <a:cubicBezTo>
                    <a:pt x="4649" y="1637"/>
                    <a:pt x="4649" y="1637"/>
                    <a:pt x="4649" y="1637"/>
                  </a:cubicBezTo>
                  <a:cubicBezTo>
                    <a:pt x="4649" y="1664"/>
                    <a:pt x="4649" y="1664"/>
                    <a:pt x="4649" y="1664"/>
                  </a:cubicBezTo>
                  <a:cubicBezTo>
                    <a:pt x="4649" y="1690"/>
                    <a:pt x="4649" y="1690"/>
                    <a:pt x="4649" y="1690"/>
                  </a:cubicBezTo>
                  <a:cubicBezTo>
                    <a:pt x="4649" y="2350"/>
                    <a:pt x="4649" y="2350"/>
                    <a:pt x="4649" y="2350"/>
                  </a:cubicBezTo>
                  <a:cubicBezTo>
                    <a:pt x="4701" y="2350"/>
                    <a:pt x="4701" y="2350"/>
                    <a:pt x="4701" y="2350"/>
                  </a:cubicBezTo>
                  <a:cubicBezTo>
                    <a:pt x="4886" y="2429"/>
                    <a:pt x="4886" y="2429"/>
                    <a:pt x="4886" y="2429"/>
                  </a:cubicBezTo>
                  <a:cubicBezTo>
                    <a:pt x="4886" y="1611"/>
                    <a:pt x="4886" y="1611"/>
                    <a:pt x="4886" y="1611"/>
                  </a:cubicBezTo>
                  <a:cubicBezTo>
                    <a:pt x="4886" y="1584"/>
                    <a:pt x="4860" y="1559"/>
                    <a:pt x="4860" y="1531"/>
                  </a:cubicBezTo>
                  <a:cubicBezTo>
                    <a:pt x="4807" y="1479"/>
                    <a:pt x="4807" y="1479"/>
                    <a:pt x="4807" y="1479"/>
                  </a:cubicBezTo>
                  <a:cubicBezTo>
                    <a:pt x="3381" y="80"/>
                    <a:pt x="3381" y="80"/>
                    <a:pt x="3381" y="80"/>
                  </a:cubicBezTo>
                  <a:cubicBezTo>
                    <a:pt x="3328" y="27"/>
                    <a:pt x="3328" y="27"/>
                    <a:pt x="3328" y="27"/>
                  </a:cubicBezTo>
                  <a:cubicBezTo>
                    <a:pt x="3328" y="0"/>
                    <a:pt x="3301" y="0"/>
                    <a:pt x="3248" y="0"/>
                  </a:cubicBezTo>
                  <a:cubicBezTo>
                    <a:pt x="554" y="0"/>
                    <a:pt x="554" y="0"/>
                    <a:pt x="554" y="0"/>
                  </a:cubicBezTo>
                  <a:cubicBezTo>
                    <a:pt x="396" y="0"/>
                    <a:pt x="264" y="52"/>
                    <a:pt x="158" y="158"/>
                  </a:cubicBezTo>
                  <a:cubicBezTo>
                    <a:pt x="79" y="238"/>
                    <a:pt x="0" y="396"/>
                    <a:pt x="0" y="528"/>
                  </a:cubicBezTo>
                  <a:cubicBezTo>
                    <a:pt x="0" y="5757"/>
                    <a:pt x="0" y="5757"/>
                    <a:pt x="0" y="5757"/>
                  </a:cubicBezTo>
                  <a:cubicBezTo>
                    <a:pt x="0" y="5890"/>
                    <a:pt x="79" y="6048"/>
                    <a:pt x="158" y="6128"/>
                  </a:cubicBezTo>
                  <a:cubicBezTo>
                    <a:pt x="264" y="6233"/>
                    <a:pt x="396" y="6285"/>
                    <a:pt x="554" y="6285"/>
                  </a:cubicBezTo>
                  <a:cubicBezTo>
                    <a:pt x="4332" y="6285"/>
                    <a:pt x="4332" y="6285"/>
                    <a:pt x="4332" y="6285"/>
                  </a:cubicBezTo>
                  <a:cubicBezTo>
                    <a:pt x="4489" y="6285"/>
                    <a:pt x="4621" y="6233"/>
                    <a:pt x="4727" y="612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33" name="Freeform 16"/>
            <p:cNvSpPr>
              <a:spLocks noChangeArrowheads="1"/>
            </p:cNvSpPr>
            <p:nvPr/>
          </p:nvSpPr>
          <p:spPr bwMode="auto">
            <a:xfrm>
              <a:off x="840381" y="2898359"/>
              <a:ext cx="63253" cy="64447"/>
            </a:xfrm>
            <a:custGeom>
              <a:avLst/>
              <a:gdLst>
                <a:gd name="T0" fmla="*/ 0 w 1401"/>
                <a:gd name="T1" fmla="*/ 1083 h 1428"/>
                <a:gd name="T2" fmla="*/ 0 w 1401"/>
                <a:gd name="T3" fmla="*/ 1083 h 1428"/>
                <a:gd name="T4" fmla="*/ 343 w 1401"/>
                <a:gd name="T5" fmla="*/ 1427 h 1428"/>
                <a:gd name="T6" fmla="*/ 1400 w 1401"/>
                <a:gd name="T7" fmla="*/ 1427 h 1428"/>
                <a:gd name="T8" fmla="*/ 0 w 1401"/>
                <a:gd name="T9" fmla="*/ 0 h 1428"/>
                <a:gd name="T10" fmla="*/ 0 w 1401"/>
                <a:gd name="T11" fmla="*/ 1083 h 1428"/>
              </a:gdLst>
              <a:ahLst/>
              <a:cxnLst>
                <a:cxn ang="0">
                  <a:pos x="T0" y="T1"/>
                </a:cxn>
                <a:cxn ang="0">
                  <a:pos x="T2" y="T3"/>
                </a:cxn>
                <a:cxn ang="0">
                  <a:pos x="T4" y="T5"/>
                </a:cxn>
                <a:cxn ang="0">
                  <a:pos x="T6" y="T7"/>
                </a:cxn>
                <a:cxn ang="0">
                  <a:pos x="T8" y="T9"/>
                </a:cxn>
                <a:cxn ang="0">
                  <a:pos x="T10" y="T11"/>
                </a:cxn>
              </a:cxnLst>
              <a:rect l="0" t="0" r="r" b="b"/>
              <a:pathLst>
                <a:path w="1401" h="1428">
                  <a:moveTo>
                    <a:pt x="0" y="1083"/>
                  </a:moveTo>
                  <a:lnTo>
                    <a:pt x="0" y="1083"/>
                  </a:lnTo>
                  <a:cubicBezTo>
                    <a:pt x="0" y="1268"/>
                    <a:pt x="160" y="1427"/>
                    <a:pt x="343" y="1427"/>
                  </a:cubicBezTo>
                  <a:cubicBezTo>
                    <a:pt x="1400" y="1427"/>
                    <a:pt x="1400" y="1427"/>
                    <a:pt x="1400" y="1427"/>
                  </a:cubicBezTo>
                  <a:cubicBezTo>
                    <a:pt x="0" y="0"/>
                    <a:pt x="0" y="0"/>
                    <a:pt x="0" y="0"/>
                  </a:cubicBezTo>
                  <a:lnTo>
                    <a:pt x="0" y="108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34" name="Freeform 17"/>
            <p:cNvSpPr>
              <a:spLocks noChangeArrowheads="1"/>
            </p:cNvSpPr>
            <p:nvPr/>
          </p:nvSpPr>
          <p:spPr bwMode="auto">
            <a:xfrm>
              <a:off x="813130" y="2986675"/>
              <a:ext cx="172852" cy="251421"/>
            </a:xfrm>
            <a:custGeom>
              <a:avLst/>
              <a:gdLst>
                <a:gd name="T0" fmla="*/ 3671 w 3831"/>
                <a:gd name="T1" fmla="*/ 3592 h 5573"/>
                <a:gd name="T2" fmla="*/ 3750 w 3831"/>
                <a:gd name="T3" fmla="*/ 1214 h 5573"/>
                <a:gd name="T4" fmla="*/ 3380 w 3831"/>
                <a:gd name="T5" fmla="*/ 740 h 5573"/>
                <a:gd name="T6" fmla="*/ 1980 w 3831"/>
                <a:gd name="T7" fmla="*/ 185 h 5573"/>
                <a:gd name="T8" fmla="*/ 1769 w 3831"/>
                <a:gd name="T9" fmla="*/ 106 h 5573"/>
                <a:gd name="T10" fmla="*/ 1135 w 3831"/>
                <a:gd name="T11" fmla="*/ 211 h 5573"/>
                <a:gd name="T12" fmla="*/ 1083 w 3831"/>
                <a:gd name="T13" fmla="*/ 263 h 5573"/>
                <a:gd name="T14" fmla="*/ 1056 w 3831"/>
                <a:gd name="T15" fmla="*/ 316 h 5573"/>
                <a:gd name="T16" fmla="*/ 1004 w 3831"/>
                <a:gd name="T17" fmla="*/ 474 h 5573"/>
                <a:gd name="T18" fmla="*/ 978 w 3831"/>
                <a:gd name="T19" fmla="*/ 554 h 5573"/>
                <a:gd name="T20" fmla="*/ 978 w 3831"/>
                <a:gd name="T21" fmla="*/ 607 h 5573"/>
                <a:gd name="T22" fmla="*/ 1479 w 3831"/>
                <a:gd name="T23" fmla="*/ 1162 h 5573"/>
                <a:gd name="T24" fmla="*/ 2112 w 3831"/>
                <a:gd name="T25" fmla="*/ 1426 h 5573"/>
                <a:gd name="T26" fmla="*/ 2562 w 3831"/>
                <a:gd name="T27" fmla="*/ 1610 h 5573"/>
                <a:gd name="T28" fmla="*/ 2562 w 3831"/>
                <a:gd name="T29" fmla="*/ 3432 h 5573"/>
                <a:gd name="T30" fmla="*/ 2535 w 3831"/>
                <a:gd name="T31" fmla="*/ 3644 h 5573"/>
                <a:gd name="T32" fmla="*/ 2509 w 3831"/>
                <a:gd name="T33" fmla="*/ 3723 h 5573"/>
                <a:gd name="T34" fmla="*/ 2483 w 3831"/>
                <a:gd name="T35" fmla="*/ 3775 h 5573"/>
                <a:gd name="T36" fmla="*/ 2456 w 3831"/>
                <a:gd name="T37" fmla="*/ 3803 h 5573"/>
                <a:gd name="T38" fmla="*/ 2456 w 3831"/>
                <a:gd name="T39" fmla="*/ 3830 h 5573"/>
                <a:gd name="T40" fmla="*/ 2456 w 3831"/>
                <a:gd name="T41" fmla="*/ 3830 h 5573"/>
                <a:gd name="T42" fmla="*/ 2403 w 3831"/>
                <a:gd name="T43" fmla="*/ 3908 h 5573"/>
                <a:gd name="T44" fmla="*/ 2377 w 3831"/>
                <a:gd name="T45" fmla="*/ 3908 h 5573"/>
                <a:gd name="T46" fmla="*/ 2351 w 3831"/>
                <a:gd name="T47" fmla="*/ 3961 h 5573"/>
                <a:gd name="T48" fmla="*/ 2298 w 3831"/>
                <a:gd name="T49" fmla="*/ 4014 h 5573"/>
                <a:gd name="T50" fmla="*/ 2218 w 3831"/>
                <a:gd name="T51" fmla="*/ 4066 h 5573"/>
                <a:gd name="T52" fmla="*/ 2166 w 3831"/>
                <a:gd name="T53" fmla="*/ 4093 h 5573"/>
                <a:gd name="T54" fmla="*/ 2087 w 3831"/>
                <a:gd name="T55" fmla="*/ 4119 h 5573"/>
                <a:gd name="T56" fmla="*/ 2034 w 3831"/>
                <a:gd name="T57" fmla="*/ 4146 h 5573"/>
                <a:gd name="T58" fmla="*/ 1980 w 3831"/>
                <a:gd name="T59" fmla="*/ 4173 h 5573"/>
                <a:gd name="T60" fmla="*/ 1928 w 3831"/>
                <a:gd name="T61" fmla="*/ 4173 h 5573"/>
                <a:gd name="T62" fmla="*/ 1901 w 3831"/>
                <a:gd name="T63" fmla="*/ 4173 h 5573"/>
                <a:gd name="T64" fmla="*/ 1875 w 3831"/>
                <a:gd name="T65" fmla="*/ 4173 h 5573"/>
                <a:gd name="T66" fmla="*/ 1823 w 3831"/>
                <a:gd name="T67" fmla="*/ 4173 h 5573"/>
                <a:gd name="T68" fmla="*/ 1162 w 3831"/>
                <a:gd name="T69" fmla="*/ 5334 h 5573"/>
                <a:gd name="T70" fmla="*/ 3671 w 3831"/>
                <a:gd name="T71" fmla="*/ 3592 h 5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31" h="5573">
                  <a:moveTo>
                    <a:pt x="3671" y="3592"/>
                  </a:moveTo>
                  <a:lnTo>
                    <a:pt x="3671" y="3592"/>
                  </a:lnTo>
                  <a:cubicBezTo>
                    <a:pt x="3777" y="3512"/>
                    <a:pt x="3830" y="3380"/>
                    <a:pt x="3830" y="3248"/>
                  </a:cubicBezTo>
                  <a:cubicBezTo>
                    <a:pt x="3750" y="1214"/>
                    <a:pt x="3750" y="1214"/>
                    <a:pt x="3750" y="1214"/>
                  </a:cubicBezTo>
                  <a:lnTo>
                    <a:pt x="3750" y="1214"/>
                  </a:lnTo>
                  <a:cubicBezTo>
                    <a:pt x="3750" y="1030"/>
                    <a:pt x="3591" y="845"/>
                    <a:pt x="3380" y="740"/>
                  </a:cubicBezTo>
                  <a:cubicBezTo>
                    <a:pt x="2112" y="238"/>
                    <a:pt x="2112" y="238"/>
                    <a:pt x="2112" y="238"/>
                  </a:cubicBezTo>
                  <a:cubicBezTo>
                    <a:pt x="1980" y="185"/>
                    <a:pt x="1980" y="185"/>
                    <a:pt x="1980" y="185"/>
                  </a:cubicBezTo>
                  <a:cubicBezTo>
                    <a:pt x="1901" y="158"/>
                    <a:pt x="1901" y="158"/>
                    <a:pt x="1901" y="158"/>
                  </a:cubicBezTo>
                  <a:cubicBezTo>
                    <a:pt x="1769" y="106"/>
                    <a:pt x="1769" y="106"/>
                    <a:pt x="1769" y="106"/>
                  </a:cubicBezTo>
                  <a:cubicBezTo>
                    <a:pt x="1532" y="0"/>
                    <a:pt x="1267" y="52"/>
                    <a:pt x="1135" y="211"/>
                  </a:cubicBezTo>
                  <a:lnTo>
                    <a:pt x="1135" y="211"/>
                  </a:lnTo>
                  <a:cubicBezTo>
                    <a:pt x="1110" y="211"/>
                    <a:pt x="1110" y="238"/>
                    <a:pt x="1110" y="238"/>
                  </a:cubicBezTo>
                  <a:cubicBezTo>
                    <a:pt x="1083" y="263"/>
                    <a:pt x="1083" y="263"/>
                    <a:pt x="1083" y="263"/>
                  </a:cubicBezTo>
                  <a:cubicBezTo>
                    <a:pt x="1083" y="290"/>
                    <a:pt x="1056" y="290"/>
                    <a:pt x="1056" y="316"/>
                  </a:cubicBezTo>
                  <a:lnTo>
                    <a:pt x="1056" y="316"/>
                  </a:lnTo>
                  <a:cubicBezTo>
                    <a:pt x="1004" y="474"/>
                    <a:pt x="1004" y="474"/>
                    <a:pt x="1004" y="474"/>
                  </a:cubicBezTo>
                  <a:lnTo>
                    <a:pt x="1004" y="474"/>
                  </a:lnTo>
                  <a:cubicBezTo>
                    <a:pt x="1004" y="501"/>
                    <a:pt x="978" y="501"/>
                    <a:pt x="978" y="528"/>
                  </a:cubicBezTo>
                  <a:cubicBezTo>
                    <a:pt x="978" y="554"/>
                    <a:pt x="978" y="554"/>
                    <a:pt x="978" y="554"/>
                  </a:cubicBezTo>
                  <a:lnTo>
                    <a:pt x="978" y="581"/>
                  </a:lnTo>
                  <a:cubicBezTo>
                    <a:pt x="978" y="607"/>
                    <a:pt x="978" y="607"/>
                    <a:pt x="978" y="607"/>
                  </a:cubicBezTo>
                  <a:cubicBezTo>
                    <a:pt x="950" y="818"/>
                    <a:pt x="1110" y="1030"/>
                    <a:pt x="1347" y="1108"/>
                  </a:cubicBezTo>
                  <a:cubicBezTo>
                    <a:pt x="1479" y="1162"/>
                    <a:pt x="1479" y="1162"/>
                    <a:pt x="1479" y="1162"/>
                  </a:cubicBezTo>
                  <a:cubicBezTo>
                    <a:pt x="1584" y="1214"/>
                    <a:pt x="1584" y="1214"/>
                    <a:pt x="1584" y="1214"/>
                  </a:cubicBezTo>
                  <a:cubicBezTo>
                    <a:pt x="2112" y="1426"/>
                    <a:pt x="2112" y="1426"/>
                    <a:pt x="2112" y="1426"/>
                  </a:cubicBezTo>
                  <a:cubicBezTo>
                    <a:pt x="2562" y="1610"/>
                    <a:pt x="2562" y="1610"/>
                    <a:pt x="2562" y="1610"/>
                  </a:cubicBezTo>
                  <a:lnTo>
                    <a:pt x="2562" y="1610"/>
                  </a:lnTo>
                  <a:lnTo>
                    <a:pt x="2562" y="1610"/>
                  </a:lnTo>
                  <a:cubicBezTo>
                    <a:pt x="2562" y="3432"/>
                    <a:pt x="2562" y="3432"/>
                    <a:pt x="2562" y="3432"/>
                  </a:cubicBezTo>
                  <a:cubicBezTo>
                    <a:pt x="2562" y="3486"/>
                    <a:pt x="2562" y="3539"/>
                    <a:pt x="2562" y="3592"/>
                  </a:cubicBezTo>
                  <a:cubicBezTo>
                    <a:pt x="2535" y="3618"/>
                    <a:pt x="2535" y="3644"/>
                    <a:pt x="2535" y="3644"/>
                  </a:cubicBezTo>
                  <a:cubicBezTo>
                    <a:pt x="2535" y="3670"/>
                    <a:pt x="2535" y="3670"/>
                    <a:pt x="2535" y="3670"/>
                  </a:cubicBezTo>
                  <a:cubicBezTo>
                    <a:pt x="2509" y="3697"/>
                    <a:pt x="2509" y="3697"/>
                    <a:pt x="2509" y="3723"/>
                  </a:cubicBezTo>
                  <a:cubicBezTo>
                    <a:pt x="2509" y="3723"/>
                    <a:pt x="2509" y="3723"/>
                    <a:pt x="2509" y="3750"/>
                  </a:cubicBezTo>
                  <a:cubicBezTo>
                    <a:pt x="2483" y="3750"/>
                    <a:pt x="2483" y="3775"/>
                    <a:pt x="2483" y="3775"/>
                  </a:cubicBezTo>
                  <a:cubicBezTo>
                    <a:pt x="2483" y="3775"/>
                    <a:pt x="2483" y="3803"/>
                    <a:pt x="2456" y="3803"/>
                  </a:cubicBezTo>
                  <a:lnTo>
                    <a:pt x="2456" y="3803"/>
                  </a:lnTo>
                  <a:cubicBezTo>
                    <a:pt x="2456" y="3830"/>
                    <a:pt x="2456" y="3830"/>
                    <a:pt x="2456" y="3830"/>
                  </a:cubicBezTo>
                  <a:lnTo>
                    <a:pt x="2456" y="3830"/>
                  </a:lnTo>
                  <a:cubicBezTo>
                    <a:pt x="2456" y="3855"/>
                    <a:pt x="2456" y="3855"/>
                    <a:pt x="2456" y="3855"/>
                  </a:cubicBezTo>
                  <a:cubicBezTo>
                    <a:pt x="2456" y="3855"/>
                    <a:pt x="2456" y="3855"/>
                    <a:pt x="2456" y="3830"/>
                  </a:cubicBezTo>
                  <a:cubicBezTo>
                    <a:pt x="2430" y="3855"/>
                    <a:pt x="2430" y="3855"/>
                    <a:pt x="2430" y="3855"/>
                  </a:cubicBezTo>
                  <a:cubicBezTo>
                    <a:pt x="2430" y="3882"/>
                    <a:pt x="2403" y="3882"/>
                    <a:pt x="2403" y="3908"/>
                  </a:cubicBezTo>
                  <a:lnTo>
                    <a:pt x="2403" y="3908"/>
                  </a:lnTo>
                  <a:cubicBezTo>
                    <a:pt x="2403" y="3908"/>
                    <a:pt x="2403" y="3908"/>
                    <a:pt x="2377" y="3908"/>
                  </a:cubicBezTo>
                  <a:cubicBezTo>
                    <a:pt x="2377" y="3935"/>
                    <a:pt x="2377" y="3935"/>
                    <a:pt x="2351" y="3961"/>
                  </a:cubicBezTo>
                  <a:lnTo>
                    <a:pt x="2351" y="3961"/>
                  </a:lnTo>
                  <a:cubicBezTo>
                    <a:pt x="2323" y="3987"/>
                    <a:pt x="2323" y="3987"/>
                    <a:pt x="2298" y="4014"/>
                  </a:cubicBezTo>
                  <a:lnTo>
                    <a:pt x="2298" y="4014"/>
                  </a:lnTo>
                  <a:cubicBezTo>
                    <a:pt x="2271" y="4041"/>
                    <a:pt x="2245" y="4041"/>
                    <a:pt x="2245" y="4066"/>
                  </a:cubicBezTo>
                  <a:cubicBezTo>
                    <a:pt x="2218" y="4066"/>
                    <a:pt x="2218" y="4066"/>
                    <a:pt x="2218" y="4066"/>
                  </a:cubicBezTo>
                  <a:lnTo>
                    <a:pt x="2192" y="4093"/>
                  </a:lnTo>
                  <a:cubicBezTo>
                    <a:pt x="2166" y="4093"/>
                    <a:pt x="2166" y="4093"/>
                    <a:pt x="2166" y="4093"/>
                  </a:cubicBezTo>
                  <a:cubicBezTo>
                    <a:pt x="2140" y="4119"/>
                    <a:pt x="2140" y="4119"/>
                    <a:pt x="2112" y="4119"/>
                  </a:cubicBezTo>
                  <a:cubicBezTo>
                    <a:pt x="2112" y="4119"/>
                    <a:pt x="2112" y="4119"/>
                    <a:pt x="2087" y="4119"/>
                  </a:cubicBezTo>
                  <a:cubicBezTo>
                    <a:pt x="2087" y="4146"/>
                    <a:pt x="2060" y="4146"/>
                    <a:pt x="2060" y="4146"/>
                  </a:cubicBezTo>
                  <a:cubicBezTo>
                    <a:pt x="2034" y="4146"/>
                    <a:pt x="2034" y="4146"/>
                    <a:pt x="2034" y="4146"/>
                  </a:cubicBezTo>
                  <a:cubicBezTo>
                    <a:pt x="2007" y="4146"/>
                    <a:pt x="2007" y="4173"/>
                    <a:pt x="1980" y="4173"/>
                  </a:cubicBezTo>
                  <a:lnTo>
                    <a:pt x="1980" y="4173"/>
                  </a:lnTo>
                  <a:lnTo>
                    <a:pt x="1955" y="4173"/>
                  </a:lnTo>
                  <a:lnTo>
                    <a:pt x="1928" y="4173"/>
                  </a:lnTo>
                  <a:lnTo>
                    <a:pt x="1928" y="4173"/>
                  </a:lnTo>
                  <a:cubicBezTo>
                    <a:pt x="1901" y="4173"/>
                    <a:pt x="1901" y="4173"/>
                    <a:pt x="1901" y="4173"/>
                  </a:cubicBezTo>
                  <a:lnTo>
                    <a:pt x="1901" y="4173"/>
                  </a:lnTo>
                  <a:cubicBezTo>
                    <a:pt x="1875" y="4173"/>
                    <a:pt x="1875" y="4173"/>
                    <a:pt x="1875" y="4173"/>
                  </a:cubicBezTo>
                  <a:cubicBezTo>
                    <a:pt x="1875" y="4173"/>
                    <a:pt x="1849" y="4173"/>
                    <a:pt x="1823" y="4173"/>
                  </a:cubicBezTo>
                  <a:lnTo>
                    <a:pt x="1823" y="4173"/>
                  </a:lnTo>
                  <a:cubicBezTo>
                    <a:pt x="0" y="4173"/>
                    <a:pt x="0" y="4173"/>
                    <a:pt x="0" y="4173"/>
                  </a:cubicBezTo>
                  <a:cubicBezTo>
                    <a:pt x="1162" y="5334"/>
                    <a:pt x="1162" y="5334"/>
                    <a:pt x="1162" y="5334"/>
                  </a:cubicBezTo>
                  <a:cubicBezTo>
                    <a:pt x="1373" y="5545"/>
                    <a:pt x="1690" y="5572"/>
                    <a:pt x="1875" y="5414"/>
                  </a:cubicBezTo>
                  <a:cubicBezTo>
                    <a:pt x="3671" y="3592"/>
                    <a:pt x="3671" y="3592"/>
                    <a:pt x="3671" y="359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35" name="Freeform 18"/>
            <p:cNvSpPr>
              <a:spLocks noChangeArrowheads="1"/>
            </p:cNvSpPr>
            <p:nvPr/>
          </p:nvSpPr>
          <p:spPr bwMode="auto">
            <a:xfrm>
              <a:off x="896473" y="3148587"/>
              <a:ext cx="131081" cy="131081"/>
            </a:xfrm>
            <a:custGeom>
              <a:avLst/>
              <a:gdLst>
                <a:gd name="T0" fmla="*/ 2641 w 2906"/>
                <a:gd name="T1" fmla="*/ 263 h 2906"/>
                <a:gd name="T2" fmla="*/ 2641 w 2906"/>
                <a:gd name="T3" fmla="*/ 263 h 2906"/>
                <a:gd name="T4" fmla="*/ 1953 w 2906"/>
                <a:gd name="T5" fmla="*/ 183 h 2906"/>
                <a:gd name="T6" fmla="*/ 158 w 2906"/>
                <a:gd name="T7" fmla="*/ 1953 h 2906"/>
                <a:gd name="T8" fmla="*/ 263 w 2906"/>
                <a:gd name="T9" fmla="*/ 2640 h 2906"/>
                <a:gd name="T10" fmla="*/ 951 w 2906"/>
                <a:gd name="T11" fmla="*/ 2719 h 2906"/>
                <a:gd name="T12" fmla="*/ 2720 w 2906"/>
                <a:gd name="T13" fmla="*/ 950 h 2906"/>
                <a:gd name="T14" fmla="*/ 2641 w 2906"/>
                <a:gd name="T15" fmla="*/ 263 h 29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6" h="2906">
                  <a:moveTo>
                    <a:pt x="2641" y="263"/>
                  </a:moveTo>
                  <a:lnTo>
                    <a:pt x="2641" y="263"/>
                  </a:lnTo>
                  <a:cubicBezTo>
                    <a:pt x="2430" y="52"/>
                    <a:pt x="2113" y="0"/>
                    <a:pt x="1953" y="183"/>
                  </a:cubicBezTo>
                  <a:cubicBezTo>
                    <a:pt x="158" y="1953"/>
                    <a:pt x="158" y="1953"/>
                    <a:pt x="158" y="1953"/>
                  </a:cubicBezTo>
                  <a:cubicBezTo>
                    <a:pt x="0" y="2113"/>
                    <a:pt x="26" y="2429"/>
                    <a:pt x="263" y="2640"/>
                  </a:cubicBezTo>
                  <a:cubicBezTo>
                    <a:pt x="474" y="2851"/>
                    <a:pt x="792" y="2905"/>
                    <a:pt x="951" y="2719"/>
                  </a:cubicBezTo>
                  <a:cubicBezTo>
                    <a:pt x="2720" y="950"/>
                    <a:pt x="2720" y="950"/>
                    <a:pt x="2720" y="950"/>
                  </a:cubicBezTo>
                  <a:cubicBezTo>
                    <a:pt x="2905" y="792"/>
                    <a:pt x="2853" y="474"/>
                    <a:pt x="2641" y="2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36" name="Freeform 19"/>
            <p:cNvSpPr>
              <a:spLocks noChangeArrowheads="1"/>
            </p:cNvSpPr>
            <p:nvPr/>
          </p:nvSpPr>
          <p:spPr bwMode="auto">
            <a:xfrm>
              <a:off x="785681" y="3059277"/>
              <a:ext cx="41771" cy="9548"/>
            </a:xfrm>
            <a:custGeom>
              <a:avLst/>
              <a:gdLst>
                <a:gd name="T0" fmla="*/ 158 w 925"/>
                <a:gd name="T1" fmla="*/ 212 h 213"/>
                <a:gd name="T2" fmla="*/ 158 w 925"/>
                <a:gd name="T3" fmla="*/ 212 h 213"/>
                <a:gd name="T4" fmla="*/ 765 w 925"/>
                <a:gd name="T5" fmla="*/ 212 h 213"/>
                <a:gd name="T6" fmla="*/ 924 w 925"/>
                <a:gd name="T7" fmla="*/ 107 h 213"/>
                <a:gd name="T8" fmla="*/ 792 w 925"/>
                <a:gd name="T9" fmla="*/ 0 h 213"/>
                <a:gd name="T10" fmla="*/ 158 w 925"/>
                <a:gd name="T11" fmla="*/ 0 h 213"/>
                <a:gd name="T12" fmla="*/ 26 w 925"/>
                <a:gd name="T13" fmla="*/ 107 h 213"/>
                <a:gd name="T14" fmla="*/ 158 w 925"/>
                <a:gd name="T15" fmla="*/ 212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5" h="213">
                  <a:moveTo>
                    <a:pt x="158" y="212"/>
                  </a:moveTo>
                  <a:lnTo>
                    <a:pt x="158" y="212"/>
                  </a:lnTo>
                  <a:cubicBezTo>
                    <a:pt x="343" y="212"/>
                    <a:pt x="554" y="212"/>
                    <a:pt x="765" y="212"/>
                  </a:cubicBezTo>
                  <a:cubicBezTo>
                    <a:pt x="818" y="212"/>
                    <a:pt x="924" y="159"/>
                    <a:pt x="924" y="107"/>
                  </a:cubicBezTo>
                  <a:cubicBezTo>
                    <a:pt x="924" y="27"/>
                    <a:pt x="845" y="0"/>
                    <a:pt x="792" y="0"/>
                  </a:cubicBezTo>
                  <a:cubicBezTo>
                    <a:pt x="581" y="0"/>
                    <a:pt x="369" y="0"/>
                    <a:pt x="158" y="0"/>
                  </a:cubicBezTo>
                  <a:cubicBezTo>
                    <a:pt x="106" y="0"/>
                    <a:pt x="26" y="53"/>
                    <a:pt x="26" y="107"/>
                  </a:cubicBezTo>
                  <a:cubicBezTo>
                    <a:pt x="0" y="185"/>
                    <a:pt x="78" y="212"/>
                    <a:pt x="158" y="21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37" name="Freeform 20"/>
            <p:cNvSpPr>
              <a:spLocks noChangeArrowheads="1"/>
            </p:cNvSpPr>
            <p:nvPr/>
          </p:nvSpPr>
          <p:spPr bwMode="auto">
            <a:xfrm>
              <a:off x="785681" y="2981901"/>
              <a:ext cx="56092" cy="9548"/>
            </a:xfrm>
            <a:custGeom>
              <a:avLst/>
              <a:gdLst>
                <a:gd name="T0" fmla="*/ 158 w 1242"/>
                <a:gd name="T1" fmla="*/ 211 h 212"/>
                <a:gd name="T2" fmla="*/ 158 w 1242"/>
                <a:gd name="T3" fmla="*/ 211 h 212"/>
                <a:gd name="T4" fmla="*/ 1083 w 1242"/>
                <a:gd name="T5" fmla="*/ 211 h 212"/>
                <a:gd name="T6" fmla="*/ 1241 w 1242"/>
                <a:gd name="T7" fmla="*/ 78 h 212"/>
                <a:gd name="T8" fmla="*/ 1108 w 1242"/>
                <a:gd name="T9" fmla="*/ 0 h 212"/>
                <a:gd name="T10" fmla="*/ 158 w 1242"/>
                <a:gd name="T11" fmla="*/ 0 h 212"/>
                <a:gd name="T12" fmla="*/ 26 w 1242"/>
                <a:gd name="T13" fmla="*/ 105 h 212"/>
                <a:gd name="T14" fmla="*/ 158 w 1242"/>
                <a:gd name="T15" fmla="*/ 211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2" h="212">
                  <a:moveTo>
                    <a:pt x="158" y="211"/>
                  </a:moveTo>
                  <a:lnTo>
                    <a:pt x="158" y="211"/>
                  </a:lnTo>
                  <a:cubicBezTo>
                    <a:pt x="449" y="183"/>
                    <a:pt x="765" y="211"/>
                    <a:pt x="1083" y="211"/>
                  </a:cubicBezTo>
                  <a:cubicBezTo>
                    <a:pt x="1135" y="211"/>
                    <a:pt x="1214" y="157"/>
                    <a:pt x="1241" y="78"/>
                  </a:cubicBezTo>
                  <a:cubicBezTo>
                    <a:pt x="1241" y="25"/>
                    <a:pt x="1162" y="0"/>
                    <a:pt x="1108" y="0"/>
                  </a:cubicBezTo>
                  <a:cubicBezTo>
                    <a:pt x="792" y="0"/>
                    <a:pt x="474" y="0"/>
                    <a:pt x="158" y="0"/>
                  </a:cubicBezTo>
                  <a:cubicBezTo>
                    <a:pt x="106" y="0"/>
                    <a:pt x="26" y="52"/>
                    <a:pt x="26" y="105"/>
                  </a:cubicBezTo>
                  <a:cubicBezTo>
                    <a:pt x="0" y="183"/>
                    <a:pt x="78" y="211"/>
                    <a:pt x="158" y="21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38" name="Freeform 22"/>
            <p:cNvSpPr>
              <a:spLocks noChangeArrowheads="1"/>
            </p:cNvSpPr>
            <p:nvPr/>
          </p:nvSpPr>
          <p:spPr bwMode="auto">
            <a:xfrm>
              <a:off x="785681" y="3119944"/>
              <a:ext cx="41771" cy="9548"/>
            </a:xfrm>
            <a:custGeom>
              <a:avLst/>
              <a:gdLst>
                <a:gd name="T0" fmla="*/ 792 w 925"/>
                <a:gd name="T1" fmla="*/ 0 h 212"/>
                <a:gd name="T2" fmla="*/ 792 w 925"/>
                <a:gd name="T3" fmla="*/ 0 h 212"/>
                <a:gd name="T4" fmla="*/ 158 w 925"/>
                <a:gd name="T5" fmla="*/ 0 h 212"/>
                <a:gd name="T6" fmla="*/ 26 w 925"/>
                <a:gd name="T7" fmla="*/ 132 h 212"/>
                <a:gd name="T8" fmla="*/ 158 w 925"/>
                <a:gd name="T9" fmla="*/ 211 h 212"/>
                <a:gd name="T10" fmla="*/ 765 w 925"/>
                <a:gd name="T11" fmla="*/ 211 h 212"/>
                <a:gd name="T12" fmla="*/ 924 w 925"/>
                <a:gd name="T13" fmla="*/ 105 h 212"/>
                <a:gd name="T14" fmla="*/ 792 w 925"/>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5" h="212">
                  <a:moveTo>
                    <a:pt x="792" y="0"/>
                  </a:moveTo>
                  <a:lnTo>
                    <a:pt x="792" y="0"/>
                  </a:lnTo>
                  <a:cubicBezTo>
                    <a:pt x="581" y="0"/>
                    <a:pt x="369" y="0"/>
                    <a:pt x="158" y="0"/>
                  </a:cubicBezTo>
                  <a:cubicBezTo>
                    <a:pt x="106" y="0"/>
                    <a:pt x="26" y="52"/>
                    <a:pt x="26" y="132"/>
                  </a:cubicBezTo>
                  <a:cubicBezTo>
                    <a:pt x="0" y="211"/>
                    <a:pt x="78" y="211"/>
                    <a:pt x="158" y="211"/>
                  </a:cubicBezTo>
                  <a:cubicBezTo>
                    <a:pt x="343" y="211"/>
                    <a:pt x="554" y="211"/>
                    <a:pt x="765" y="211"/>
                  </a:cubicBezTo>
                  <a:cubicBezTo>
                    <a:pt x="818" y="211"/>
                    <a:pt x="924" y="184"/>
                    <a:pt x="924" y="105"/>
                  </a:cubicBezTo>
                  <a:cubicBezTo>
                    <a:pt x="924" y="26"/>
                    <a:pt x="845" y="26"/>
                    <a:pt x="79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39" name="Freeform 23"/>
            <p:cNvSpPr>
              <a:spLocks noChangeArrowheads="1"/>
            </p:cNvSpPr>
            <p:nvPr/>
          </p:nvSpPr>
          <p:spPr bwMode="auto">
            <a:xfrm>
              <a:off x="785681" y="2998410"/>
              <a:ext cx="41771" cy="9548"/>
            </a:xfrm>
            <a:custGeom>
              <a:avLst/>
              <a:gdLst>
                <a:gd name="T0" fmla="*/ 158 w 925"/>
                <a:gd name="T1" fmla="*/ 186 h 212"/>
                <a:gd name="T2" fmla="*/ 158 w 925"/>
                <a:gd name="T3" fmla="*/ 186 h 212"/>
                <a:gd name="T4" fmla="*/ 765 w 925"/>
                <a:gd name="T5" fmla="*/ 211 h 212"/>
                <a:gd name="T6" fmla="*/ 924 w 925"/>
                <a:gd name="T7" fmla="*/ 80 h 212"/>
                <a:gd name="T8" fmla="*/ 792 w 925"/>
                <a:gd name="T9" fmla="*/ 0 h 212"/>
                <a:gd name="T10" fmla="*/ 158 w 925"/>
                <a:gd name="T11" fmla="*/ 0 h 212"/>
                <a:gd name="T12" fmla="*/ 26 w 925"/>
                <a:gd name="T13" fmla="*/ 106 h 212"/>
                <a:gd name="T14" fmla="*/ 158 w 925"/>
                <a:gd name="T15" fmla="*/ 186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5" h="212">
                  <a:moveTo>
                    <a:pt x="158" y="186"/>
                  </a:moveTo>
                  <a:lnTo>
                    <a:pt x="158" y="186"/>
                  </a:lnTo>
                  <a:cubicBezTo>
                    <a:pt x="343" y="186"/>
                    <a:pt x="554" y="186"/>
                    <a:pt x="765" y="211"/>
                  </a:cubicBezTo>
                  <a:cubicBezTo>
                    <a:pt x="818" y="211"/>
                    <a:pt x="924" y="159"/>
                    <a:pt x="924" y="80"/>
                  </a:cubicBezTo>
                  <a:cubicBezTo>
                    <a:pt x="924" y="0"/>
                    <a:pt x="845" y="0"/>
                    <a:pt x="792" y="0"/>
                  </a:cubicBezTo>
                  <a:cubicBezTo>
                    <a:pt x="581" y="0"/>
                    <a:pt x="369" y="0"/>
                    <a:pt x="158" y="0"/>
                  </a:cubicBezTo>
                  <a:cubicBezTo>
                    <a:pt x="106" y="0"/>
                    <a:pt x="26" y="27"/>
                    <a:pt x="26" y="106"/>
                  </a:cubicBezTo>
                  <a:cubicBezTo>
                    <a:pt x="0" y="186"/>
                    <a:pt x="78" y="186"/>
                    <a:pt x="158" y="18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40" name="Freeform 25"/>
            <p:cNvSpPr>
              <a:spLocks noChangeArrowheads="1"/>
            </p:cNvSpPr>
            <p:nvPr/>
          </p:nvSpPr>
          <p:spPr bwMode="auto">
            <a:xfrm>
              <a:off x="785681" y="3103235"/>
              <a:ext cx="56092" cy="10741"/>
            </a:xfrm>
            <a:custGeom>
              <a:avLst/>
              <a:gdLst>
                <a:gd name="T0" fmla="*/ 1108 w 1242"/>
                <a:gd name="T1" fmla="*/ 27 h 239"/>
                <a:gd name="T2" fmla="*/ 1108 w 1242"/>
                <a:gd name="T3" fmla="*/ 27 h 239"/>
                <a:gd name="T4" fmla="*/ 158 w 1242"/>
                <a:gd name="T5" fmla="*/ 27 h 239"/>
                <a:gd name="T6" fmla="*/ 26 w 1242"/>
                <a:gd name="T7" fmla="*/ 132 h 239"/>
                <a:gd name="T8" fmla="*/ 158 w 1242"/>
                <a:gd name="T9" fmla="*/ 212 h 239"/>
                <a:gd name="T10" fmla="*/ 1083 w 1242"/>
                <a:gd name="T11" fmla="*/ 212 h 239"/>
                <a:gd name="T12" fmla="*/ 1241 w 1242"/>
                <a:gd name="T13" fmla="*/ 106 h 239"/>
                <a:gd name="T14" fmla="*/ 1108 w 1242"/>
                <a:gd name="T15" fmla="*/ 27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2" h="239">
                  <a:moveTo>
                    <a:pt x="1108" y="27"/>
                  </a:moveTo>
                  <a:lnTo>
                    <a:pt x="1108" y="27"/>
                  </a:lnTo>
                  <a:cubicBezTo>
                    <a:pt x="792" y="27"/>
                    <a:pt x="474" y="0"/>
                    <a:pt x="158" y="27"/>
                  </a:cubicBezTo>
                  <a:cubicBezTo>
                    <a:pt x="106" y="27"/>
                    <a:pt x="26" y="54"/>
                    <a:pt x="26" y="132"/>
                  </a:cubicBezTo>
                  <a:cubicBezTo>
                    <a:pt x="0" y="212"/>
                    <a:pt x="78" y="212"/>
                    <a:pt x="158" y="212"/>
                  </a:cubicBezTo>
                  <a:cubicBezTo>
                    <a:pt x="449" y="212"/>
                    <a:pt x="765" y="238"/>
                    <a:pt x="1083" y="212"/>
                  </a:cubicBezTo>
                  <a:cubicBezTo>
                    <a:pt x="1135" y="212"/>
                    <a:pt x="1214" y="186"/>
                    <a:pt x="1241" y="106"/>
                  </a:cubicBezTo>
                  <a:cubicBezTo>
                    <a:pt x="1241" y="27"/>
                    <a:pt x="1162" y="27"/>
                    <a:pt x="1108" y="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41" name="Freeform 26"/>
            <p:cNvSpPr>
              <a:spLocks noChangeArrowheads="1"/>
            </p:cNvSpPr>
            <p:nvPr/>
          </p:nvSpPr>
          <p:spPr bwMode="auto">
            <a:xfrm>
              <a:off x="785681" y="3042568"/>
              <a:ext cx="56092" cy="9548"/>
            </a:xfrm>
            <a:custGeom>
              <a:avLst/>
              <a:gdLst>
                <a:gd name="T0" fmla="*/ 1108 w 1242"/>
                <a:gd name="T1" fmla="*/ 0 h 212"/>
                <a:gd name="T2" fmla="*/ 1108 w 1242"/>
                <a:gd name="T3" fmla="*/ 0 h 212"/>
                <a:gd name="T4" fmla="*/ 158 w 1242"/>
                <a:gd name="T5" fmla="*/ 0 h 212"/>
                <a:gd name="T6" fmla="*/ 26 w 1242"/>
                <a:gd name="T7" fmla="*/ 133 h 212"/>
                <a:gd name="T8" fmla="*/ 158 w 1242"/>
                <a:gd name="T9" fmla="*/ 211 h 212"/>
                <a:gd name="T10" fmla="*/ 1083 w 1242"/>
                <a:gd name="T11" fmla="*/ 211 h 212"/>
                <a:gd name="T12" fmla="*/ 1241 w 1242"/>
                <a:gd name="T13" fmla="*/ 105 h 212"/>
                <a:gd name="T14" fmla="*/ 1108 w 1242"/>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2" h="212">
                  <a:moveTo>
                    <a:pt x="1108" y="0"/>
                  </a:moveTo>
                  <a:lnTo>
                    <a:pt x="1108" y="0"/>
                  </a:lnTo>
                  <a:cubicBezTo>
                    <a:pt x="792" y="0"/>
                    <a:pt x="474" y="0"/>
                    <a:pt x="158" y="0"/>
                  </a:cubicBezTo>
                  <a:cubicBezTo>
                    <a:pt x="106" y="0"/>
                    <a:pt x="26" y="53"/>
                    <a:pt x="26" y="133"/>
                  </a:cubicBezTo>
                  <a:cubicBezTo>
                    <a:pt x="0" y="185"/>
                    <a:pt x="78" y="211"/>
                    <a:pt x="158" y="211"/>
                  </a:cubicBezTo>
                  <a:cubicBezTo>
                    <a:pt x="449" y="211"/>
                    <a:pt x="765" y="211"/>
                    <a:pt x="1083" y="211"/>
                  </a:cubicBezTo>
                  <a:cubicBezTo>
                    <a:pt x="1135" y="211"/>
                    <a:pt x="1214" y="158"/>
                    <a:pt x="1241" y="105"/>
                  </a:cubicBezTo>
                  <a:cubicBezTo>
                    <a:pt x="1241" y="27"/>
                    <a:pt x="1162" y="0"/>
                    <a:pt x="110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42" name="Freeform 28"/>
            <p:cNvSpPr>
              <a:spLocks noChangeArrowheads="1"/>
            </p:cNvSpPr>
            <p:nvPr/>
          </p:nvSpPr>
          <p:spPr bwMode="auto">
            <a:xfrm>
              <a:off x="730782" y="2916261"/>
              <a:ext cx="83542" cy="9548"/>
            </a:xfrm>
            <a:custGeom>
              <a:avLst/>
              <a:gdLst>
                <a:gd name="T0" fmla="*/ 133 w 1851"/>
                <a:gd name="T1" fmla="*/ 211 h 212"/>
                <a:gd name="T2" fmla="*/ 133 w 1851"/>
                <a:gd name="T3" fmla="*/ 211 h 212"/>
                <a:gd name="T4" fmla="*/ 1717 w 1851"/>
                <a:gd name="T5" fmla="*/ 211 h 212"/>
                <a:gd name="T6" fmla="*/ 1850 w 1851"/>
                <a:gd name="T7" fmla="*/ 106 h 212"/>
                <a:gd name="T8" fmla="*/ 1717 w 1851"/>
                <a:gd name="T9" fmla="*/ 0 h 212"/>
                <a:gd name="T10" fmla="*/ 159 w 1851"/>
                <a:gd name="T11" fmla="*/ 0 h 212"/>
                <a:gd name="T12" fmla="*/ 0 w 1851"/>
                <a:gd name="T13" fmla="*/ 132 h 212"/>
                <a:gd name="T14" fmla="*/ 133 w 1851"/>
                <a:gd name="T15" fmla="*/ 211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1" h="212">
                  <a:moveTo>
                    <a:pt x="133" y="211"/>
                  </a:moveTo>
                  <a:lnTo>
                    <a:pt x="133" y="211"/>
                  </a:lnTo>
                  <a:cubicBezTo>
                    <a:pt x="449" y="211"/>
                    <a:pt x="1427" y="211"/>
                    <a:pt x="1717" y="211"/>
                  </a:cubicBezTo>
                  <a:cubicBezTo>
                    <a:pt x="1797" y="211"/>
                    <a:pt x="1850" y="158"/>
                    <a:pt x="1850" y="106"/>
                  </a:cubicBezTo>
                  <a:cubicBezTo>
                    <a:pt x="1850" y="27"/>
                    <a:pt x="1770" y="0"/>
                    <a:pt x="1717" y="0"/>
                  </a:cubicBezTo>
                  <a:cubicBezTo>
                    <a:pt x="1401" y="27"/>
                    <a:pt x="449" y="0"/>
                    <a:pt x="159" y="0"/>
                  </a:cubicBezTo>
                  <a:cubicBezTo>
                    <a:pt x="80" y="0"/>
                    <a:pt x="0" y="53"/>
                    <a:pt x="0" y="132"/>
                  </a:cubicBezTo>
                  <a:cubicBezTo>
                    <a:pt x="0" y="186"/>
                    <a:pt x="80" y="211"/>
                    <a:pt x="133" y="21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43" name="Freeform 29"/>
            <p:cNvSpPr>
              <a:spLocks noChangeArrowheads="1"/>
            </p:cNvSpPr>
            <p:nvPr/>
          </p:nvSpPr>
          <p:spPr bwMode="auto">
            <a:xfrm>
              <a:off x="730782" y="2932969"/>
              <a:ext cx="70414" cy="9548"/>
            </a:xfrm>
            <a:custGeom>
              <a:avLst/>
              <a:gdLst>
                <a:gd name="T0" fmla="*/ 133 w 1560"/>
                <a:gd name="T1" fmla="*/ 211 h 212"/>
                <a:gd name="T2" fmla="*/ 133 w 1560"/>
                <a:gd name="T3" fmla="*/ 211 h 212"/>
                <a:gd name="T4" fmla="*/ 1454 w 1560"/>
                <a:gd name="T5" fmla="*/ 211 h 212"/>
                <a:gd name="T6" fmla="*/ 1533 w 1560"/>
                <a:gd name="T7" fmla="*/ 106 h 212"/>
                <a:gd name="T8" fmla="*/ 1427 w 1560"/>
                <a:gd name="T9" fmla="*/ 0 h 212"/>
                <a:gd name="T10" fmla="*/ 159 w 1560"/>
                <a:gd name="T11" fmla="*/ 0 h 212"/>
                <a:gd name="T12" fmla="*/ 0 w 1560"/>
                <a:gd name="T13" fmla="*/ 106 h 212"/>
                <a:gd name="T14" fmla="*/ 133 w 1560"/>
                <a:gd name="T15" fmla="*/ 211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0" h="212">
                  <a:moveTo>
                    <a:pt x="133" y="211"/>
                  </a:moveTo>
                  <a:lnTo>
                    <a:pt x="133" y="211"/>
                  </a:lnTo>
                  <a:cubicBezTo>
                    <a:pt x="344" y="211"/>
                    <a:pt x="1242" y="211"/>
                    <a:pt x="1454" y="211"/>
                  </a:cubicBezTo>
                  <a:cubicBezTo>
                    <a:pt x="1506" y="211"/>
                    <a:pt x="1533" y="159"/>
                    <a:pt x="1533" y="106"/>
                  </a:cubicBezTo>
                  <a:cubicBezTo>
                    <a:pt x="1559" y="27"/>
                    <a:pt x="1479" y="0"/>
                    <a:pt x="1427" y="0"/>
                  </a:cubicBezTo>
                  <a:cubicBezTo>
                    <a:pt x="1216" y="0"/>
                    <a:pt x="371" y="0"/>
                    <a:pt x="159" y="0"/>
                  </a:cubicBezTo>
                  <a:cubicBezTo>
                    <a:pt x="80" y="0"/>
                    <a:pt x="0" y="53"/>
                    <a:pt x="0" y="106"/>
                  </a:cubicBezTo>
                  <a:cubicBezTo>
                    <a:pt x="0" y="185"/>
                    <a:pt x="80" y="211"/>
                    <a:pt x="133" y="21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44" name="Rounded Rectangle 50"/>
            <p:cNvSpPr/>
            <p:nvPr/>
          </p:nvSpPr>
          <p:spPr bwMode="auto">
            <a:xfrm>
              <a:off x="732656" y="2975293"/>
              <a:ext cx="36090" cy="36090"/>
            </a:xfrm>
            <a:prstGeom prst="roundRect">
              <a:avLst/>
            </a:prstGeom>
            <a:grp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07" fontAlgn="base" hangingPunct="0">
                <a:lnSpc>
                  <a:spcPct val="93000"/>
                </a:lnSpc>
                <a:spcBef>
                  <a:spcPct val="0"/>
                </a:spcBef>
                <a:spcAft>
                  <a:spcPct val="0"/>
                </a:spcAft>
                <a:buClr>
                  <a:srgbClr val="000000"/>
                </a:buClr>
                <a:buSzPct val="100000"/>
              </a:pPr>
              <a:endParaRPr lang="en-US">
                <a:solidFill>
                  <a:prstClr val="black"/>
                </a:solidFill>
                <a:latin typeface="Arial" charset="0"/>
                <a:ea typeface="ＭＳ Ｐゴシック" charset="0"/>
                <a:cs typeface="SimSun" charset="0"/>
              </a:endParaRPr>
            </a:p>
          </p:txBody>
        </p:sp>
        <p:sp>
          <p:nvSpPr>
            <p:cNvPr id="45" name="Rounded Rectangle 51"/>
            <p:cNvSpPr/>
            <p:nvPr/>
          </p:nvSpPr>
          <p:spPr bwMode="auto">
            <a:xfrm>
              <a:off x="732656" y="3038450"/>
              <a:ext cx="36090" cy="36090"/>
            </a:xfrm>
            <a:prstGeom prst="roundRect">
              <a:avLst/>
            </a:prstGeom>
            <a:grp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07" fontAlgn="base" hangingPunct="0">
                <a:lnSpc>
                  <a:spcPct val="93000"/>
                </a:lnSpc>
                <a:spcBef>
                  <a:spcPct val="0"/>
                </a:spcBef>
                <a:spcAft>
                  <a:spcPct val="0"/>
                </a:spcAft>
                <a:buClr>
                  <a:srgbClr val="000000"/>
                </a:buClr>
                <a:buSzPct val="100000"/>
              </a:pPr>
              <a:endParaRPr lang="en-US">
                <a:solidFill>
                  <a:prstClr val="black"/>
                </a:solidFill>
                <a:latin typeface="Arial" charset="0"/>
                <a:ea typeface="ＭＳ Ｐゴシック" charset="0"/>
                <a:cs typeface="SimSun" charset="0"/>
              </a:endParaRPr>
            </a:p>
          </p:txBody>
        </p:sp>
        <p:sp>
          <p:nvSpPr>
            <p:cNvPr id="46" name="Rounded Rectangle 52"/>
            <p:cNvSpPr/>
            <p:nvPr/>
          </p:nvSpPr>
          <p:spPr bwMode="auto">
            <a:xfrm>
              <a:off x="732656" y="3101607"/>
              <a:ext cx="36090" cy="36090"/>
            </a:xfrm>
            <a:prstGeom prst="roundRect">
              <a:avLst/>
            </a:prstGeom>
            <a:grp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07" fontAlgn="base" hangingPunct="0">
                <a:lnSpc>
                  <a:spcPct val="93000"/>
                </a:lnSpc>
                <a:spcBef>
                  <a:spcPct val="0"/>
                </a:spcBef>
                <a:spcAft>
                  <a:spcPct val="0"/>
                </a:spcAft>
                <a:buClr>
                  <a:srgbClr val="000000"/>
                </a:buClr>
                <a:buSzPct val="100000"/>
              </a:pPr>
              <a:endParaRPr lang="en-US">
                <a:solidFill>
                  <a:prstClr val="black"/>
                </a:solidFill>
                <a:latin typeface="Arial" charset="0"/>
                <a:ea typeface="ＭＳ Ｐゴシック" charset="0"/>
                <a:cs typeface="SimSun" charset="0"/>
              </a:endParaRPr>
            </a:p>
          </p:txBody>
        </p:sp>
      </p:grpSp>
      <p:grpSp>
        <p:nvGrpSpPr>
          <p:cNvPr id="67" name="Group 75"/>
          <p:cNvGrpSpPr/>
          <p:nvPr/>
        </p:nvGrpSpPr>
        <p:grpSpPr>
          <a:xfrm>
            <a:off x="1244977" y="4752119"/>
            <a:ext cx="412235" cy="280103"/>
            <a:chOff x="1219200" y="879475"/>
            <a:chExt cx="1693863" cy="1150938"/>
          </a:xfrm>
          <a:solidFill>
            <a:schemeClr val="bg1"/>
          </a:solidFill>
        </p:grpSpPr>
        <p:sp>
          <p:nvSpPr>
            <p:cNvPr id="68" name="Freeform 9"/>
            <p:cNvSpPr>
              <a:spLocks noChangeArrowheads="1"/>
            </p:cNvSpPr>
            <p:nvPr/>
          </p:nvSpPr>
          <p:spPr bwMode="auto">
            <a:xfrm>
              <a:off x="1504950" y="946150"/>
              <a:ext cx="1122363" cy="1084263"/>
            </a:xfrm>
            <a:custGeom>
              <a:avLst/>
              <a:gdLst>
                <a:gd name="T0" fmla="*/ 0 w 3117"/>
                <a:gd name="T1" fmla="*/ 0 h 3012"/>
                <a:gd name="T2" fmla="*/ 0 w 3117"/>
                <a:gd name="T3" fmla="*/ 0 h 3012"/>
                <a:gd name="T4" fmla="*/ 0 w 3117"/>
                <a:gd name="T5" fmla="*/ 185 h 3012"/>
                <a:gd name="T6" fmla="*/ 1162 w 3117"/>
                <a:gd name="T7" fmla="*/ 185 h 3012"/>
                <a:gd name="T8" fmla="*/ 1162 w 3117"/>
                <a:gd name="T9" fmla="*/ 106 h 3012"/>
                <a:gd name="T10" fmla="*/ 1162 w 3117"/>
                <a:gd name="T11" fmla="*/ 0 h 3012"/>
                <a:gd name="T12" fmla="*/ 0 w 3117"/>
                <a:gd name="T13" fmla="*/ 0 h 3012"/>
                <a:gd name="T14" fmla="*/ 1479 w 3117"/>
                <a:gd name="T15" fmla="*/ 476 h 3012"/>
                <a:gd name="T16" fmla="*/ 1479 w 3117"/>
                <a:gd name="T17" fmla="*/ 476 h 3012"/>
                <a:gd name="T18" fmla="*/ 1479 w 3117"/>
                <a:gd name="T19" fmla="*/ 3011 h 3012"/>
                <a:gd name="T20" fmla="*/ 1637 w 3117"/>
                <a:gd name="T21" fmla="*/ 3011 h 3012"/>
                <a:gd name="T22" fmla="*/ 1637 w 3117"/>
                <a:gd name="T23" fmla="*/ 476 h 3012"/>
                <a:gd name="T24" fmla="*/ 1557 w 3117"/>
                <a:gd name="T25" fmla="*/ 502 h 3012"/>
                <a:gd name="T26" fmla="*/ 1479 w 3117"/>
                <a:gd name="T27" fmla="*/ 476 h 3012"/>
                <a:gd name="T28" fmla="*/ 1954 w 3117"/>
                <a:gd name="T29" fmla="*/ 0 h 3012"/>
                <a:gd name="T30" fmla="*/ 1954 w 3117"/>
                <a:gd name="T31" fmla="*/ 0 h 3012"/>
                <a:gd name="T32" fmla="*/ 1954 w 3117"/>
                <a:gd name="T33" fmla="*/ 106 h 3012"/>
                <a:gd name="T34" fmla="*/ 1954 w 3117"/>
                <a:gd name="T35" fmla="*/ 185 h 3012"/>
                <a:gd name="T36" fmla="*/ 3116 w 3117"/>
                <a:gd name="T37" fmla="*/ 185 h 3012"/>
                <a:gd name="T38" fmla="*/ 3116 w 3117"/>
                <a:gd name="T39" fmla="*/ 0 h 3012"/>
                <a:gd name="T40" fmla="*/ 1954 w 3117"/>
                <a:gd name="T41" fmla="*/ 0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7" h="3012">
                  <a:moveTo>
                    <a:pt x="0" y="0"/>
                  </a:moveTo>
                  <a:lnTo>
                    <a:pt x="0" y="0"/>
                  </a:lnTo>
                  <a:cubicBezTo>
                    <a:pt x="0" y="185"/>
                    <a:pt x="0" y="185"/>
                    <a:pt x="0" y="185"/>
                  </a:cubicBezTo>
                  <a:cubicBezTo>
                    <a:pt x="1162" y="185"/>
                    <a:pt x="1162" y="185"/>
                    <a:pt x="1162" y="185"/>
                  </a:cubicBezTo>
                  <a:cubicBezTo>
                    <a:pt x="1162" y="159"/>
                    <a:pt x="1162" y="132"/>
                    <a:pt x="1162" y="106"/>
                  </a:cubicBezTo>
                  <a:cubicBezTo>
                    <a:pt x="1162" y="53"/>
                    <a:pt x="1162" y="27"/>
                    <a:pt x="1162" y="0"/>
                  </a:cubicBezTo>
                  <a:lnTo>
                    <a:pt x="0" y="0"/>
                  </a:lnTo>
                  <a:close/>
                  <a:moveTo>
                    <a:pt x="1479" y="476"/>
                  </a:moveTo>
                  <a:lnTo>
                    <a:pt x="1479" y="476"/>
                  </a:lnTo>
                  <a:cubicBezTo>
                    <a:pt x="1479" y="3011"/>
                    <a:pt x="1479" y="3011"/>
                    <a:pt x="1479" y="3011"/>
                  </a:cubicBezTo>
                  <a:cubicBezTo>
                    <a:pt x="1637" y="3011"/>
                    <a:pt x="1637" y="3011"/>
                    <a:pt x="1637" y="3011"/>
                  </a:cubicBezTo>
                  <a:cubicBezTo>
                    <a:pt x="1637" y="476"/>
                    <a:pt x="1637" y="476"/>
                    <a:pt x="1637" y="476"/>
                  </a:cubicBezTo>
                  <a:cubicBezTo>
                    <a:pt x="1610" y="502"/>
                    <a:pt x="1585" y="502"/>
                    <a:pt x="1557" y="502"/>
                  </a:cubicBezTo>
                  <a:cubicBezTo>
                    <a:pt x="1532" y="502"/>
                    <a:pt x="1505" y="502"/>
                    <a:pt x="1479" y="476"/>
                  </a:cubicBezTo>
                  <a:close/>
                  <a:moveTo>
                    <a:pt x="1954" y="0"/>
                  </a:moveTo>
                  <a:lnTo>
                    <a:pt x="1954" y="0"/>
                  </a:lnTo>
                  <a:cubicBezTo>
                    <a:pt x="1954" y="27"/>
                    <a:pt x="1954" y="53"/>
                    <a:pt x="1954" y="106"/>
                  </a:cubicBezTo>
                  <a:cubicBezTo>
                    <a:pt x="1954" y="132"/>
                    <a:pt x="1954" y="159"/>
                    <a:pt x="1954" y="185"/>
                  </a:cubicBezTo>
                  <a:cubicBezTo>
                    <a:pt x="3116" y="185"/>
                    <a:pt x="3116" y="185"/>
                    <a:pt x="3116" y="185"/>
                  </a:cubicBezTo>
                  <a:cubicBezTo>
                    <a:pt x="3116" y="0"/>
                    <a:pt x="3116" y="0"/>
                    <a:pt x="3116" y="0"/>
                  </a:cubicBezTo>
                  <a:lnTo>
                    <a:pt x="1954"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69" name="Freeform 10"/>
            <p:cNvSpPr>
              <a:spLocks noChangeArrowheads="1"/>
            </p:cNvSpPr>
            <p:nvPr/>
          </p:nvSpPr>
          <p:spPr bwMode="auto">
            <a:xfrm>
              <a:off x="1970088" y="879475"/>
              <a:ext cx="190500" cy="200025"/>
            </a:xfrm>
            <a:custGeom>
              <a:avLst/>
              <a:gdLst>
                <a:gd name="T0" fmla="*/ 528 w 529"/>
                <a:gd name="T1" fmla="*/ 291 h 556"/>
                <a:gd name="T2" fmla="*/ 528 w 529"/>
                <a:gd name="T3" fmla="*/ 291 h 556"/>
                <a:gd name="T4" fmla="*/ 263 w 529"/>
                <a:gd name="T5" fmla="*/ 555 h 556"/>
                <a:gd name="T6" fmla="*/ 0 w 529"/>
                <a:gd name="T7" fmla="*/ 291 h 556"/>
                <a:gd name="T8" fmla="*/ 263 w 529"/>
                <a:gd name="T9" fmla="*/ 0 h 556"/>
                <a:gd name="T10" fmla="*/ 528 w 529"/>
                <a:gd name="T11" fmla="*/ 291 h 556"/>
              </a:gdLst>
              <a:ahLst/>
              <a:cxnLst>
                <a:cxn ang="0">
                  <a:pos x="T0" y="T1"/>
                </a:cxn>
                <a:cxn ang="0">
                  <a:pos x="T2" y="T3"/>
                </a:cxn>
                <a:cxn ang="0">
                  <a:pos x="T4" y="T5"/>
                </a:cxn>
                <a:cxn ang="0">
                  <a:pos x="T6" y="T7"/>
                </a:cxn>
                <a:cxn ang="0">
                  <a:pos x="T8" y="T9"/>
                </a:cxn>
                <a:cxn ang="0">
                  <a:pos x="T10" y="T11"/>
                </a:cxn>
              </a:cxnLst>
              <a:rect l="0" t="0" r="r" b="b"/>
              <a:pathLst>
                <a:path w="529" h="556">
                  <a:moveTo>
                    <a:pt x="528" y="291"/>
                  </a:moveTo>
                  <a:lnTo>
                    <a:pt x="528" y="291"/>
                  </a:lnTo>
                  <a:cubicBezTo>
                    <a:pt x="528" y="423"/>
                    <a:pt x="423" y="555"/>
                    <a:pt x="263" y="555"/>
                  </a:cubicBezTo>
                  <a:cubicBezTo>
                    <a:pt x="105" y="555"/>
                    <a:pt x="0" y="423"/>
                    <a:pt x="0" y="291"/>
                  </a:cubicBezTo>
                  <a:cubicBezTo>
                    <a:pt x="0" y="133"/>
                    <a:pt x="105" y="0"/>
                    <a:pt x="263" y="0"/>
                  </a:cubicBezTo>
                  <a:cubicBezTo>
                    <a:pt x="423" y="0"/>
                    <a:pt x="528" y="133"/>
                    <a:pt x="528" y="29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0" name="Freeform 11"/>
            <p:cNvSpPr>
              <a:spLocks noChangeArrowheads="1"/>
            </p:cNvSpPr>
            <p:nvPr/>
          </p:nvSpPr>
          <p:spPr bwMode="auto">
            <a:xfrm>
              <a:off x="1219200" y="1079500"/>
              <a:ext cx="588963" cy="712788"/>
            </a:xfrm>
            <a:custGeom>
              <a:avLst/>
              <a:gdLst>
                <a:gd name="T0" fmla="*/ 818 w 1638"/>
                <a:gd name="T1" fmla="*/ 0 h 1982"/>
                <a:gd name="T2" fmla="*/ 818 w 1638"/>
                <a:gd name="T3" fmla="*/ 0 h 1982"/>
                <a:gd name="T4" fmla="*/ 0 w 1638"/>
                <a:gd name="T5" fmla="*/ 1400 h 1982"/>
                <a:gd name="T6" fmla="*/ 818 w 1638"/>
                <a:gd name="T7" fmla="*/ 1981 h 1982"/>
                <a:gd name="T8" fmla="*/ 1637 w 1638"/>
                <a:gd name="T9" fmla="*/ 1400 h 1982"/>
                <a:gd name="T10" fmla="*/ 818 w 1638"/>
                <a:gd name="T11" fmla="*/ 0 h 1982"/>
                <a:gd name="T12" fmla="*/ 818 w 1638"/>
                <a:gd name="T13" fmla="*/ 212 h 1982"/>
                <a:gd name="T14" fmla="*/ 818 w 1638"/>
                <a:gd name="T15" fmla="*/ 212 h 1982"/>
                <a:gd name="T16" fmla="*/ 1452 w 1638"/>
                <a:gd name="T17" fmla="*/ 1294 h 1982"/>
                <a:gd name="T18" fmla="*/ 184 w 1638"/>
                <a:gd name="T19" fmla="*/ 1294 h 1982"/>
                <a:gd name="T20" fmla="*/ 818 w 1638"/>
                <a:gd name="T21" fmla="*/ 21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8" h="1982">
                  <a:moveTo>
                    <a:pt x="818" y="0"/>
                  </a:moveTo>
                  <a:lnTo>
                    <a:pt x="818" y="0"/>
                  </a:lnTo>
                  <a:cubicBezTo>
                    <a:pt x="0" y="1400"/>
                    <a:pt x="0" y="1400"/>
                    <a:pt x="0" y="1400"/>
                  </a:cubicBezTo>
                  <a:cubicBezTo>
                    <a:pt x="0" y="1716"/>
                    <a:pt x="369" y="1981"/>
                    <a:pt x="818" y="1981"/>
                  </a:cubicBezTo>
                  <a:cubicBezTo>
                    <a:pt x="1267" y="1981"/>
                    <a:pt x="1637" y="1716"/>
                    <a:pt x="1637" y="1400"/>
                  </a:cubicBezTo>
                  <a:lnTo>
                    <a:pt x="818" y="0"/>
                  </a:lnTo>
                  <a:close/>
                  <a:moveTo>
                    <a:pt x="818" y="212"/>
                  </a:moveTo>
                  <a:lnTo>
                    <a:pt x="818" y="212"/>
                  </a:lnTo>
                  <a:cubicBezTo>
                    <a:pt x="1452" y="1294"/>
                    <a:pt x="1452" y="1294"/>
                    <a:pt x="1452" y="1294"/>
                  </a:cubicBezTo>
                  <a:cubicBezTo>
                    <a:pt x="184" y="1294"/>
                    <a:pt x="184" y="1294"/>
                    <a:pt x="184" y="1294"/>
                  </a:cubicBezTo>
                  <a:lnTo>
                    <a:pt x="818" y="212"/>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1" name="Freeform 12"/>
            <p:cNvSpPr>
              <a:spLocks noChangeArrowheads="1"/>
            </p:cNvSpPr>
            <p:nvPr/>
          </p:nvSpPr>
          <p:spPr bwMode="auto">
            <a:xfrm>
              <a:off x="2322513" y="1079500"/>
              <a:ext cx="590550" cy="712788"/>
            </a:xfrm>
            <a:custGeom>
              <a:avLst/>
              <a:gdLst>
                <a:gd name="T0" fmla="*/ 819 w 1639"/>
                <a:gd name="T1" fmla="*/ 0 h 1982"/>
                <a:gd name="T2" fmla="*/ 819 w 1639"/>
                <a:gd name="T3" fmla="*/ 0 h 1982"/>
                <a:gd name="T4" fmla="*/ 0 w 1639"/>
                <a:gd name="T5" fmla="*/ 1400 h 1982"/>
                <a:gd name="T6" fmla="*/ 819 w 1639"/>
                <a:gd name="T7" fmla="*/ 1981 h 1982"/>
                <a:gd name="T8" fmla="*/ 1638 w 1639"/>
                <a:gd name="T9" fmla="*/ 1400 h 1982"/>
                <a:gd name="T10" fmla="*/ 819 w 1639"/>
                <a:gd name="T11" fmla="*/ 0 h 1982"/>
                <a:gd name="T12" fmla="*/ 819 w 1639"/>
                <a:gd name="T13" fmla="*/ 212 h 1982"/>
                <a:gd name="T14" fmla="*/ 819 w 1639"/>
                <a:gd name="T15" fmla="*/ 212 h 1982"/>
                <a:gd name="T16" fmla="*/ 1452 w 1639"/>
                <a:gd name="T17" fmla="*/ 1294 h 1982"/>
                <a:gd name="T18" fmla="*/ 185 w 1639"/>
                <a:gd name="T19" fmla="*/ 1294 h 1982"/>
                <a:gd name="T20" fmla="*/ 819 w 1639"/>
                <a:gd name="T21" fmla="*/ 21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9" h="1982">
                  <a:moveTo>
                    <a:pt x="819" y="0"/>
                  </a:moveTo>
                  <a:lnTo>
                    <a:pt x="819" y="0"/>
                  </a:lnTo>
                  <a:cubicBezTo>
                    <a:pt x="0" y="1400"/>
                    <a:pt x="0" y="1400"/>
                    <a:pt x="0" y="1400"/>
                  </a:cubicBezTo>
                  <a:cubicBezTo>
                    <a:pt x="0" y="1716"/>
                    <a:pt x="369" y="1981"/>
                    <a:pt x="819" y="1981"/>
                  </a:cubicBezTo>
                  <a:cubicBezTo>
                    <a:pt x="1268" y="1981"/>
                    <a:pt x="1638" y="1716"/>
                    <a:pt x="1638" y="1400"/>
                  </a:cubicBezTo>
                  <a:lnTo>
                    <a:pt x="819" y="0"/>
                  </a:lnTo>
                  <a:close/>
                  <a:moveTo>
                    <a:pt x="819" y="212"/>
                  </a:moveTo>
                  <a:lnTo>
                    <a:pt x="819" y="212"/>
                  </a:lnTo>
                  <a:cubicBezTo>
                    <a:pt x="1452" y="1294"/>
                    <a:pt x="1452" y="1294"/>
                    <a:pt x="1452" y="1294"/>
                  </a:cubicBezTo>
                  <a:cubicBezTo>
                    <a:pt x="185" y="1294"/>
                    <a:pt x="185" y="1294"/>
                    <a:pt x="185" y="1294"/>
                  </a:cubicBezTo>
                  <a:lnTo>
                    <a:pt x="819" y="212"/>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grpSp>
      <p:grpSp>
        <p:nvGrpSpPr>
          <p:cNvPr id="72" name="Group 80"/>
          <p:cNvGrpSpPr/>
          <p:nvPr/>
        </p:nvGrpSpPr>
        <p:grpSpPr>
          <a:xfrm>
            <a:off x="1301087" y="5980276"/>
            <a:ext cx="324027" cy="399010"/>
            <a:chOff x="5213350" y="4492625"/>
            <a:chExt cx="1900238" cy="2339975"/>
          </a:xfrm>
          <a:solidFill>
            <a:srgbClr val="FFFFFF"/>
          </a:solidFill>
        </p:grpSpPr>
        <p:sp>
          <p:nvSpPr>
            <p:cNvPr id="73" name="Freeform 45"/>
            <p:cNvSpPr>
              <a:spLocks noChangeArrowheads="1"/>
            </p:cNvSpPr>
            <p:nvPr/>
          </p:nvSpPr>
          <p:spPr bwMode="auto">
            <a:xfrm>
              <a:off x="5373688" y="5424488"/>
              <a:ext cx="608012" cy="569912"/>
            </a:xfrm>
            <a:custGeom>
              <a:avLst/>
              <a:gdLst>
                <a:gd name="T0" fmla="*/ 423 w 1691"/>
                <a:gd name="T1" fmla="*/ 0 h 1585"/>
                <a:gd name="T2" fmla="*/ 423 w 1691"/>
                <a:gd name="T3" fmla="*/ 0 h 1585"/>
                <a:gd name="T4" fmla="*/ 0 w 1691"/>
                <a:gd name="T5" fmla="*/ 422 h 1585"/>
                <a:gd name="T6" fmla="*/ 0 w 1691"/>
                <a:gd name="T7" fmla="*/ 1558 h 1585"/>
                <a:gd name="T8" fmla="*/ 133 w 1691"/>
                <a:gd name="T9" fmla="*/ 1584 h 1585"/>
                <a:gd name="T10" fmla="*/ 211 w 1691"/>
                <a:gd name="T11" fmla="*/ 1452 h 1585"/>
                <a:gd name="T12" fmla="*/ 714 w 1691"/>
                <a:gd name="T13" fmla="*/ 1002 h 1585"/>
                <a:gd name="T14" fmla="*/ 1084 w 1691"/>
                <a:gd name="T15" fmla="*/ 685 h 1585"/>
                <a:gd name="T16" fmla="*/ 1084 w 1691"/>
                <a:gd name="T17" fmla="*/ 685 h 1585"/>
                <a:gd name="T18" fmla="*/ 1347 w 1691"/>
                <a:gd name="T19" fmla="*/ 580 h 1585"/>
                <a:gd name="T20" fmla="*/ 1532 w 1691"/>
                <a:gd name="T21" fmla="*/ 633 h 1585"/>
                <a:gd name="T22" fmla="*/ 1690 w 1691"/>
                <a:gd name="T23" fmla="*/ 685 h 1585"/>
                <a:gd name="T24" fmla="*/ 1612 w 1691"/>
                <a:gd name="T25" fmla="*/ 0 h 1585"/>
                <a:gd name="T26" fmla="*/ 423 w 1691"/>
                <a:gd name="T27" fmla="*/ 0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1" h="1585">
                  <a:moveTo>
                    <a:pt x="423" y="0"/>
                  </a:moveTo>
                  <a:lnTo>
                    <a:pt x="423" y="0"/>
                  </a:lnTo>
                  <a:cubicBezTo>
                    <a:pt x="186" y="25"/>
                    <a:pt x="0" y="211"/>
                    <a:pt x="0" y="422"/>
                  </a:cubicBezTo>
                  <a:cubicBezTo>
                    <a:pt x="0" y="1558"/>
                    <a:pt x="0" y="1558"/>
                    <a:pt x="0" y="1558"/>
                  </a:cubicBezTo>
                  <a:cubicBezTo>
                    <a:pt x="54" y="1558"/>
                    <a:pt x="106" y="1584"/>
                    <a:pt x="133" y="1584"/>
                  </a:cubicBezTo>
                  <a:cubicBezTo>
                    <a:pt x="159" y="1531"/>
                    <a:pt x="186" y="1479"/>
                    <a:pt x="211" y="1452"/>
                  </a:cubicBezTo>
                  <a:cubicBezTo>
                    <a:pt x="371" y="1319"/>
                    <a:pt x="529" y="1161"/>
                    <a:pt x="714" y="1002"/>
                  </a:cubicBezTo>
                  <a:cubicBezTo>
                    <a:pt x="845" y="897"/>
                    <a:pt x="978" y="791"/>
                    <a:pt x="1084" y="685"/>
                  </a:cubicBezTo>
                  <a:lnTo>
                    <a:pt x="1084" y="685"/>
                  </a:lnTo>
                  <a:cubicBezTo>
                    <a:pt x="1163" y="607"/>
                    <a:pt x="1242" y="580"/>
                    <a:pt x="1347" y="580"/>
                  </a:cubicBezTo>
                  <a:cubicBezTo>
                    <a:pt x="1400" y="580"/>
                    <a:pt x="1454" y="607"/>
                    <a:pt x="1532" y="633"/>
                  </a:cubicBezTo>
                  <a:cubicBezTo>
                    <a:pt x="1532" y="633"/>
                    <a:pt x="1585" y="659"/>
                    <a:pt x="1690" y="685"/>
                  </a:cubicBezTo>
                  <a:cubicBezTo>
                    <a:pt x="1612" y="0"/>
                    <a:pt x="1612" y="0"/>
                    <a:pt x="1612" y="0"/>
                  </a:cubicBezTo>
                  <a:cubicBezTo>
                    <a:pt x="423" y="0"/>
                    <a:pt x="423" y="0"/>
                    <a:pt x="42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4" name="Freeform 46"/>
            <p:cNvSpPr>
              <a:spLocks noChangeArrowheads="1"/>
            </p:cNvSpPr>
            <p:nvPr/>
          </p:nvSpPr>
          <p:spPr bwMode="auto">
            <a:xfrm>
              <a:off x="5745163" y="4492625"/>
              <a:ext cx="836612" cy="836613"/>
            </a:xfrm>
            <a:custGeom>
              <a:avLst/>
              <a:gdLst>
                <a:gd name="T0" fmla="*/ 1162 w 2325"/>
                <a:gd name="T1" fmla="*/ 2324 h 2325"/>
                <a:gd name="T2" fmla="*/ 1162 w 2325"/>
                <a:gd name="T3" fmla="*/ 2324 h 2325"/>
                <a:gd name="T4" fmla="*/ 2324 w 2325"/>
                <a:gd name="T5" fmla="*/ 1162 h 2325"/>
                <a:gd name="T6" fmla="*/ 1162 w 2325"/>
                <a:gd name="T7" fmla="*/ 0 h 2325"/>
                <a:gd name="T8" fmla="*/ 0 w 2325"/>
                <a:gd name="T9" fmla="*/ 1162 h 2325"/>
                <a:gd name="T10" fmla="*/ 1162 w 2325"/>
                <a:gd name="T11" fmla="*/ 2324 h 2325"/>
              </a:gdLst>
              <a:ahLst/>
              <a:cxnLst>
                <a:cxn ang="0">
                  <a:pos x="T0" y="T1"/>
                </a:cxn>
                <a:cxn ang="0">
                  <a:pos x="T2" y="T3"/>
                </a:cxn>
                <a:cxn ang="0">
                  <a:pos x="T4" y="T5"/>
                </a:cxn>
                <a:cxn ang="0">
                  <a:pos x="T6" y="T7"/>
                </a:cxn>
                <a:cxn ang="0">
                  <a:pos x="T8" y="T9"/>
                </a:cxn>
                <a:cxn ang="0">
                  <a:pos x="T10" y="T11"/>
                </a:cxn>
              </a:cxnLst>
              <a:rect l="0" t="0" r="r" b="b"/>
              <a:pathLst>
                <a:path w="2325" h="2325">
                  <a:moveTo>
                    <a:pt x="1162" y="2324"/>
                  </a:moveTo>
                  <a:lnTo>
                    <a:pt x="1162" y="2324"/>
                  </a:lnTo>
                  <a:cubicBezTo>
                    <a:pt x="1795" y="2324"/>
                    <a:pt x="2324" y="1795"/>
                    <a:pt x="2324" y="1162"/>
                  </a:cubicBezTo>
                  <a:cubicBezTo>
                    <a:pt x="2324" y="528"/>
                    <a:pt x="1795" y="0"/>
                    <a:pt x="1162" y="0"/>
                  </a:cubicBezTo>
                  <a:cubicBezTo>
                    <a:pt x="528" y="0"/>
                    <a:pt x="0" y="528"/>
                    <a:pt x="0" y="1162"/>
                  </a:cubicBezTo>
                  <a:cubicBezTo>
                    <a:pt x="0" y="1795"/>
                    <a:pt x="528" y="2324"/>
                    <a:pt x="1162" y="23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5" name="Freeform 47"/>
            <p:cNvSpPr>
              <a:spLocks noChangeArrowheads="1"/>
            </p:cNvSpPr>
            <p:nvPr/>
          </p:nvSpPr>
          <p:spPr bwMode="auto">
            <a:xfrm>
              <a:off x="5649913" y="6108700"/>
              <a:ext cx="1463675" cy="588963"/>
            </a:xfrm>
            <a:custGeom>
              <a:avLst/>
              <a:gdLst>
                <a:gd name="T0" fmla="*/ 4041 w 4067"/>
                <a:gd name="T1" fmla="*/ 105 h 1637"/>
                <a:gd name="T2" fmla="*/ 4014 w 4067"/>
                <a:gd name="T3" fmla="*/ 79 h 1637"/>
                <a:gd name="T4" fmla="*/ 3698 w 4067"/>
                <a:gd name="T5" fmla="*/ 132 h 1637"/>
                <a:gd name="T6" fmla="*/ 3407 w 4067"/>
                <a:gd name="T7" fmla="*/ 290 h 1637"/>
                <a:gd name="T8" fmla="*/ 1585 w 4067"/>
                <a:gd name="T9" fmla="*/ 1320 h 1637"/>
                <a:gd name="T10" fmla="*/ 1585 w 4067"/>
                <a:gd name="T11" fmla="*/ 1320 h 1637"/>
                <a:gd name="T12" fmla="*/ 1557 w 4067"/>
                <a:gd name="T13" fmla="*/ 1346 h 1637"/>
                <a:gd name="T14" fmla="*/ 1532 w 4067"/>
                <a:gd name="T15" fmla="*/ 1346 h 1637"/>
                <a:gd name="T16" fmla="*/ 1505 w 4067"/>
                <a:gd name="T17" fmla="*/ 1346 h 1637"/>
                <a:gd name="T18" fmla="*/ 1505 w 4067"/>
                <a:gd name="T19" fmla="*/ 1346 h 1637"/>
                <a:gd name="T20" fmla="*/ 1479 w 4067"/>
                <a:gd name="T21" fmla="*/ 1346 h 1637"/>
                <a:gd name="T22" fmla="*/ 1452 w 4067"/>
                <a:gd name="T23" fmla="*/ 1346 h 1637"/>
                <a:gd name="T24" fmla="*/ 1426 w 4067"/>
                <a:gd name="T25" fmla="*/ 1346 h 1637"/>
                <a:gd name="T26" fmla="*/ 1426 w 4067"/>
                <a:gd name="T27" fmla="*/ 1346 h 1637"/>
                <a:gd name="T28" fmla="*/ 1373 w 4067"/>
                <a:gd name="T29" fmla="*/ 1346 h 1637"/>
                <a:gd name="T30" fmla="*/ 1320 w 4067"/>
                <a:gd name="T31" fmla="*/ 1346 h 1637"/>
                <a:gd name="T32" fmla="*/ 1294 w 4067"/>
                <a:gd name="T33" fmla="*/ 1320 h 1637"/>
                <a:gd name="T34" fmla="*/ 1241 w 4067"/>
                <a:gd name="T35" fmla="*/ 1293 h 1637"/>
                <a:gd name="T36" fmla="*/ 396 w 4067"/>
                <a:gd name="T37" fmla="*/ 501 h 1637"/>
                <a:gd name="T38" fmla="*/ 106 w 4067"/>
                <a:gd name="T39" fmla="*/ 237 h 1637"/>
                <a:gd name="T40" fmla="*/ 53 w 4067"/>
                <a:gd name="T41" fmla="*/ 264 h 1637"/>
                <a:gd name="T42" fmla="*/ 0 w 4067"/>
                <a:gd name="T43" fmla="*/ 290 h 1637"/>
                <a:gd name="T44" fmla="*/ 0 w 4067"/>
                <a:gd name="T45" fmla="*/ 343 h 1637"/>
                <a:gd name="T46" fmla="*/ 0 w 4067"/>
                <a:gd name="T47" fmla="*/ 343 h 1637"/>
                <a:gd name="T48" fmla="*/ 26 w 4067"/>
                <a:gd name="T49" fmla="*/ 369 h 1637"/>
                <a:gd name="T50" fmla="*/ 211 w 4067"/>
                <a:gd name="T51" fmla="*/ 580 h 1637"/>
                <a:gd name="T52" fmla="*/ 1320 w 4067"/>
                <a:gd name="T53" fmla="*/ 1584 h 1637"/>
                <a:gd name="T54" fmla="*/ 1373 w 4067"/>
                <a:gd name="T55" fmla="*/ 1611 h 1637"/>
                <a:gd name="T56" fmla="*/ 1426 w 4067"/>
                <a:gd name="T57" fmla="*/ 1636 h 1637"/>
                <a:gd name="T58" fmla="*/ 1452 w 4067"/>
                <a:gd name="T59" fmla="*/ 1636 h 1637"/>
                <a:gd name="T60" fmla="*/ 1505 w 4067"/>
                <a:gd name="T61" fmla="*/ 1611 h 1637"/>
                <a:gd name="T62" fmla="*/ 1532 w 4067"/>
                <a:gd name="T63" fmla="*/ 1611 h 1637"/>
                <a:gd name="T64" fmla="*/ 1532 w 4067"/>
                <a:gd name="T65" fmla="*/ 1611 h 1637"/>
                <a:gd name="T66" fmla="*/ 3618 w 4067"/>
                <a:gd name="T67" fmla="*/ 423 h 1637"/>
                <a:gd name="T68" fmla="*/ 3909 w 4067"/>
                <a:gd name="T69" fmla="*/ 264 h 1637"/>
                <a:gd name="T70" fmla="*/ 4041 w 4067"/>
                <a:gd name="T71" fmla="*/ 185 h 1637"/>
                <a:gd name="T72" fmla="*/ 4066 w 4067"/>
                <a:gd name="T73" fmla="*/ 157 h 1637"/>
                <a:gd name="T74" fmla="*/ 4066 w 4067"/>
                <a:gd name="T75" fmla="*/ 132 h 1637"/>
                <a:gd name="T76" fmla="*/ 4041 w 4067"/>
                <a:gd name="T77" fmla="*/ 105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67" h="1637">
                  <a:moveTo>
                    <a:pt x="4041" y="105"/>
                  </a:moveTo>
                  <a:lnTo>
                    <a:pt x="4041" y="105"/>
                  </a:lnTo>
                  <a:cubicBezTo>
                    <a:pt x="4041" y="79"/>
                    <a:pt x="4041" y="79"/>
                    <a:pt x="4041" y="79"/>
                  </a:cubicBezTo>
                  <a:lnTo>
                    <a:pt x="4014" y="79"/>
                  </a:lnTo>
                  <a:cubicBezTo>
                    <a:pt x="3909" y="0"/>
                    <a:pt x="3909" y="0"/>
                    <a:pt x="3909" y="0"/>
                  </a:cubicBezTo>
                  <a:cubicBezTo>
                    <a:pt x="3698" y="132"/>
                    <a:pt x="3698" y="132"/>
                    <a:pt x="3698" y="132"/>
                  </a:cubicBezTo>
                  <a:cubicBezTo>
                    <a:pt x="3591" y="185"/>
                    <a:pt x="3591" y="185"/>
                    <a:pt x="3591" y="185"/>
                  </a:cubicBezTo>
                  <a:cubicBezTo>
                    <a:pt x="3407" y="290"/>
                    <a:pt x="3407" y="290"/>
                    <a:pt x="3407" y="290"/>
                  </a:cubicBezTo>
                  <a:cubicBezTo>
                    <a:pt x="1610" y="1320"/>
                    <a:pt x="1610" y="1320"/>
                    <a:pt x="1610" y="1320"/>
                  </a:cubicBezTo>
                  <a:lnTo>
                    <a:pt x="1585" y="1320"/>
                  </a:lnTo>
                  <a:lnTo>
                    <a:pt x="1585" y="1320"/>
                  </a:lnTo>
                  <a:lnTo>
                    <a:pt x="1585" y="1320"/>
                  </a:lnTo>
                  <a:cubicBezTo>
                    <a:pt x="1585" y="1346"/>
                    <a:pt x="1557" y="1346"/>
                    <a:pt x="1557" y="1346"/>
                  </a:cubicBezTo>
                  <a:lnTo>
                    <a:pt x="1557" y="1346"/>
                  </a:lnTo>
                  <a:lnTo>
                    <a:pt x="1532" y="1346"/>
                  </a:lnTo>
                  <a:lnTo>
                    <a:pt x="1532" y="1346"/>
                  </a:lnTo>
                  <a:cubicBezTo>
                    <a:pt x="1532" y="1346"/>
                    <a:pt x="1532" y="1346"/>
                    <a:pt x="1505" y="1346"/>
                  </a:cubicBezTo>
                  <a:lnTo>
                    <a:pt x="1505" y="1346"/>
                  </a:lnTo>
                  <a:lnTo>
                    <a:pt x="1505" y="1346"/>
                  </a:lnTo>
                  <a:lnTo>
                    <a:pt x="1505" y="1346"/>
                  </a:lnTo>
                  <a:lnTo>
                    <a:pt x="1479" y="1346"/>
                  </a:lnTo>
                  <a:lnTo>
                    <a:pt x="1479" y="1346"/>
                  </a:lnTo>
                  <a:cubicBezTo>
                    <a:pt x="1452" y="1346"/>
                    <a:pt x="1452" y="1346"/>
                    <a:pt x="1452" y="1346"/>
                  </a:cubicBezTo>
                  <a:lnTo>
                    <a:pt x="1452" y="1346"/>
                  </a:lnTo>
                  <a:lnTo>
                    <a:pt x="1452" y="1346"/>
                  </a:lnTo>
                  <a:cubicBezTo>
                    <a:pt x="1452" y="1346"/>
                    <a:pt x="1452" y="1346"/>
                    <a:pt x="1426" y="1346"/>
                  </a:cubicBezTo>
                  <a:lnTo>
                    <a:pt x="1426" y="1346"/>
                  </a:lnTo>
                  <a:lnTo>
                    <a:pt x="1426" y="1346"/>
                  </a:lnTo>
                  <a:lnTo>
                    <a:pt x="1399" y="1346"/>
                  </a:lnTo>
                  <a:lnTo>
                    <a:pt x="1373" y="1346"/>
                  </a:lnTo>
                  <a:lnTo>
                    <a:pt x="1346" y="1346"/>
                  </a:lnTo>
                  <a:cubicBezTo>
                    <a:pt x="1320" y="1346"/>
                    <a:pt x="1320" y="1346"/>
                    <a:pt x="1320" y="1346"/>
                  </a:cubicBezTo>
                  <a:lnTo>
                    <a:pt x="1320" y="1320"/>
                  </a:lnTo>
                  <a:lnTo>
                    <a:pt x="1294" y="1320"/>
                  </a:lnTo>
                  <a:lnTo>
                    <a:pt x="1294" y="1320"/>
                  </a:lnTo>
                  <a:cubicBezTo>
                    <a:pt x="1267" y="1293"/>
                    <a:pt x="1267" y="1293"/>
                    <a:pt x="1241" y="1293"/>
                  </a:cubicBezTo>
                  <a:cubicBezTo>
                    <a:pt x="554" y="634"/>
                    <a:pt x="554" y="634"/>
                    <a:pt x="554" y="634"/>
                  </a:cubicBezTo>
                  <a:cubicBezTo>
                    <a:pt x="396" y="501"/>
                    <a:pt x="396" y="501"/>
                    <a:pt x="396" y="501"/>
                  </a:cubicBezTo>
                  <a:cubicBezTo>
                    <a:pt x="317" y="423"/>
                    <a:pt x="317" y="423"/>
                    <a:pt x="317" y="423"/>
                  </a:cubicBezTo>
                  <a:cubicBezTo>
                    <a:pt x="106" y="237"/>
                    <a:pt x="106" y="237"/>
                    <a:pt x="106" y="237"/>
                  </a:cubicBezTo>
                  <a:cubicBezTo>
                    <a:pt x="53" y="264"/>
                    <a:pt x="53" y="264"/>
                    <a:pt x="53" y="264"/>
                  </a:cubicBezTo>
                  <a:lnTo>
                    <a:pt x="53" y="264"/>
                  </a:lnTo>
                  <a:cubicBezTo>
                    <a:pt x="26" y="264"/>
                    <a:pt x="26" y="264"/>
                    <a:pt x="26" y="290"/>
                  </a:cubicBezTo>
                  <a:lnTo>
                    <a:pt x="0" y="290"/>
                  </a:lnTo>
                  <a:lnTo>
                    <a:pt x="0" y="317"/>
                  </a:lnTo>
                  <a:cubicBezTo>
                    <a:pt x="0" y="317"/>
                    <a:pt x="0" y="317"/>
                    <a:pt x="0" y="343"/>
                  </a:cubicBezTo>
                  <a:lnTo>
                    <a:pt x="0" y="343"/>
                  </a:lnTo>
                  <a:lnTo>
                    <a:pt x="0" y="343"/>
                  </a:lnTo>
                  <a:lnTo>
                    <a:pt x="0" y="369"/>
                  </a:lnTo>
                  <a:cubicBezTo>
                    <a:pt x="0" y="369"/>
                    <a:pt x="0" y="369"/>
                    <a:pt x="26" y="369"/>
                  </a:cubicBezTo>
                  <a:cubicBezTo>
                    <a:pt x="131" y="501"/>
                    <a:pt x="131" y="501"/>
                    <a:pt x="131" y="501"/>
                  </a:cubicBezTo>
                  <a:cubicBezTo>
                    <a:pt x="211" y="580"/>
                    <a:pt x="211" y="580"/>
                    <a:pt x="211" y="580"/>
                  </a:cubicBezTo>
                  <a:cubicBezTo>
                    <a:pt x="369" y="713"/>
                    <a:pt x="369" y="713"/>
                    <a:pt x="369" y="713"/>
                  </a:cubicBezTo>
                  <a:cubicBezTo>
                    <a:pt x="1320" y="1584"/>
                    <a:pt x="1320" y="1584"/>
                    <a:pt x="1320" y="1584"/>
                  </a:cubicBezTo>
                  <a:cubicBezTo>
                    <a:pt x="1320" y="1584"/>
                    <a:pt x="1320" y="1584"/>
                    <a:pt x="1346" y="1611"/>
                  </a:cubicBezTo>
                  <a:cubicBezTo>
                    <a:pt x="1346" y="1611"/>
                    <a:pt x="1346" y="1611"/>
                    <a:pt x="1373" y="1611"/>
                  </a:cubicBezTo>
                  <a:lnTo>
                    <a:pt x="1399" y="1611"/>
                  </a:lnTo>
                  <a:cubicBezTo>
                    <a:pt x="1399" y="1636"/>
                    <a:pt x="1426" y="1636"/>
                    <a:pt x="1426" y="1636"/>
                  </a:cubicBezTo>
                  <a:lnTo>
                    <a:pt x="1452" y="1636"/>
                  </a:lnTo>
                  <a:lnTo>
                    <a:pt x="1452" y="1636"/>
                  </a:lnTo>
                  <a:cubicBezTo>
                    <a:pt x="1479" y="1636"/>
                    <a:pt x="1479" y="1636"/>
                    <a:pt x="1505" y="1636"/>
                  </a:cubicBezTo>
                  <a:cubicBezTo>
                    <a:pt x="1505" y="1611"/>
                    <a:pt x="1505" y="1611"/>
                    <a:pt x="1505" y="1611"/>
                  </a:cubicBezTo>
                  <a:lnTo>
                    <a:pt x="1505" y="1611"/>
                  </a:lnTo>
                  <a:lnTo>
                    <a:pt x="1532" y="1611"/>
                  </a:lnTo>
                  <a:lnTo>
                    <a:pt x="1532" y="1611"/>
                  </a:lnTo>
                  <a:lnTo>
                    <a:pt x="1532" y="1611"/>
                  </a:lnTo>
                  <a:cubicBezTo>
                    <a:pt x="1557" y="1611"/>
                    <a:pt x="1557" y="1611"/>
                    <a:pt x="1557" y="1611"/>
                  </a:cubicBezTo>
                  <a:cubicBezTo>
                    <a:pt x="3618" y="423"/>
                    <a:pt x="3618" y="423"/>
                    <a:pt x="3618" y="423"/>
                  </a:cubicBezTo>
                  <a:cubicBezTo>
                    <a:pt x="3803" y="317"/>
                    <a:pt x="3803" y="317"/>
                    <a:pt x="3803" y="317"/>
                  </a:cubicBezTo>
                  <a:cubicBezTo>
                    <a:pt x="3909" y="264"/>
                    <a:pt x="3909" y="264"/>
                    <a:pt x="3909" y="264"/>
                  </a:cubicBezTo>
                  <a:cubicBezTo>
                    <a:pt x="4041" y="185"/>
                    <a:pt x="4041" y="185"/>
                    <a:pt x="4041" y="185"/>
                  </a:cubicBezTo>
                  <a:lnTo>
                    <a:pt x="4041" y="185"/>
                  </a:lnTo>
                  <a:lnTo>
                    <a:pt x="4066" y="157"/>
                  </a:lnTo>
                  <a:lnTo>
                    <a:pt x="4066" y="157"/>
                  </a:lnTo>
                  <a:cubicBezTo>
                    <a:pt x="4066" y="132"/>
                    <a:pt x="4066" y="132"/>
                    <a:pt x="4066" y="132"/>
                  </a:cubicBezTo>
                  <a:lnTo>
                    <a:pt x="4066" y="132"/>
                  </a:lnTo>
                  <a:cubicBezTo>
                    <a:pt x="4066" y="132"/>
                    <a:pt x="4066" y="132"/>
                    <a:pt x="4066" y="105"/>
                  </a:cubicBezTo>
                  <a:cubicBezTo>
                    <a:pt x="4066" y="105"/>
                    <a:pt x="4066" y="105"/>
                    <a:pt x="4041" y="10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6" name="Freeform 48"/>
            <p:cNvSpPr>
              <a:spLocks noChangeArrowheads="1"/>
            </p:cNvSpPr>
            <p:nvPr/>
          </p:nvSpPr>
          <p:spPr bwMode="auto">
            <a:xfrm>
              <a:off x="6183313" y="5975350"/>
              <a:ext cx="438150" cy="219075"/>
            </a:xfrm>
            <a:custGeom>
              <a:avLst/>
              <a:gdLst>
                <a:gd name="T0" fmla="*/ 343 w 1215"/>
                <a:gd name="T1" fmla="*/ 159 h 608"/>
                <a:gd name="T2" fmla="*/ 317 w 1215"/>
                <a:gd name="T3" fmla="*/ 159 h 608"/>
                <a:gd name="T4" fmla="*/ 26 w 1215"/>
                <a:gd name="T5" fmla="*/ 264 h 608"/>
                <a:gd name="T6" fmla="*/ 26 w 1215"/>
                <a:gd name="T7" fmla="*/ 264 h 608"/>
                <a:gd name="T8" fmla="*/ 78 w 1215"/>
                <a:gd name="T9" fmla="*/ 291 h 608"/>
                <a:gd name="T10" fmla="*/ 131 w 1215"/>
                <a:gd name="T11" fmla="*/ 316 h 608"/>
                <a:gd name="T12" fmla="*/ 158 w 1215"/>
                <a:gd name="T13" fmla="*/ 316 h 608"/>
                <a:gd name="T14" fmla="*/ 158 w 1215"/>
                <a:gd name="T15" fmla="*/ 316 h 608"/>
                <a:gd name="T16" fmla="*/ 264 w 1215"/>
                <a:gd name="T17" fmla="*/ 316 h 608"/>
                <a:gd name="T18" fmla="*/ 369 w 1215"/>
                <a:gd name="T19" fmla="*/ 316 h 608"/>
                <a:gd name="T20" fmla="*/ 449 w 1215"/>
                <a:gd name="T21" fmla="*/ 291 h 608"/>
                <a:gd name="T22" fmla="*/ 528 w 1215"/>
                <a:gd name="T23" fmla="*/ 264 h 608"/>
                <a:gd name="T24" fmla="*/ 686 w 1215"/>
                <a:gd name="T25" fmla="*/ 449 h 608"/>
                <a:gd name="T26" fmla="*/ 580 w 1215"/>
                <a:gd name="T27" fmla="*/ 449 h 608"/>
                <a:gd name="T28" fmla="*/ 501 w 1215"/>
                <a:gd name="T29" fmla="*/ 422 h 608"/>
                <a:gd name="T30" fmla="*/ 449 w 1215"/>
                <a:gd name="T31" fmla="*/ 422 h 608"/>
                <a:gd name="T32" fmla="*/ 422 w 1215"/>
                <a:gd name="T33" fmla="*/ 422 h 608"/>
                <a:gd name="T34" fmla="*/ 396 w 1215"/>
                <a:gd name="T35" fmla="*/ 422 h 608"/>
                <a:gd name="T36" fmla="*/ 343 w 1215"/>
                <a:gd name="T37" fmla="*/ 449 h 608"/>
                <a:gd name="T38" fmla="*/ 317 w 1215"/>
                <a:gd name="T39" fmla="*/ 475 h 608"/>
                <a:gd name="T40" fmla="*/ 317 w 1215"/>
                <a:gd name="T41" fmla="*/ 502 h 608"/>
                <a:gd name="T42" fmla="*/ 317 w 1215"/>
                <a:gd name="T43" fmla="*/ 527 h 608"/>
                <a:gd name="T44" fmla="*/ 369 w 1215"/>
                <a:gd name="T45" fmla="*/ 555 h 608"/>
                <a:gd name="T46" fmla="*/ 449 w 1215"/>
                <a:gd name="T47" fmla="*/ 581 h 608"/>
                <a:gd name="T48" fmla="*/ 554 w 1215"/>
                <a:gd name="T49" fmla="*/ 607 h 608"/>
                <a:gd name="T50" fmla="*/ 712 w 1215"/>
                <a:gd name="T51" fmla="*/ 581 h 608"/>
                <a:gd name="T52" fmla="*/ 818 w 1215"/>
                <a:gd name="T53" fmla="*/ 555 h 608"/>
                <a:gd name="T54" fmla="*/ 871 w 1215"/>
                <a:gd name="T55" fmla="*/ 527 h 608"/>
                <a:gd name="T56" fmla="*/ 976 w 1215"/>
                <a:gd name="T57" fmla="*/ 581 h 608"/>
                <a:gd name="T58" fmla="*/ 1030 w 1215"/>
                <a:gd name="T59" fmla="*/ 607 h 608"/>
                <a:gd name="T60" fmla="*/ 1109 w 1215"/>
                <a:gd name="T61" fmla="*/ 581 h 608"/>
                <a:gd name="T62" fmla="*/ 1162 w 1215"/>
                <a:gd name="T63" fmla="*/ 555 h 608"/>
                <a:gd name="T64" fmla="*/ 1135 w 1215"/>
                <a:gd name="T65" fmla="*/ 502 h 608"/>
                <a:gd name="T66" fmla="*/ 1162 w 1215"/>
                <a:gd name="T67" fmla="*/ 370 h 608"/>
                <a:gd name="T68" fmla="*/ 1214 w 1215"/>
                <a:gd name="T69" fmla="*/ 211 h 608"/>
                <a:gd name="T70" fmla="*/ 1109 w 1215"/>
                <a:gd name="T71" fmla="*/ 105 h 608"/>
                <a:gd name="T72" fmla="*/ 1030 w 1215"/>
                <a:gd name="T73" fmla="*/ 53 h 608"/>
                <a:gd name="T74" fmla="*/ 976 w 1215"/>
                <a:gd name="T75" fmla="*/ 53 h 608"/>
                <a:gd name="T76" fmla="*/ 898 w 1215"/>
                <a:gd name="T77" fmla="*/ 53 h 608"/>
                <a:gd name="T78" fmla="*/ 818 w 1215"/>
                <a:gd name="T79" fmla="*/ 53 h 608"/>
                <a:gd name="T80" fmla="*/ 740 w 1215"/>
                <a:gd name="T81" fmla="*/ 53 h 608"/>
                <a:gd name="T82" fmla="*/ 686 w 1215"/>
                <a:gd name="T83" fmla="*/ 79 h 608"/>
                <a:gd name="T84" fmla="*/ 607 w 1215"/>
                <a:gd name="T85" fmla="*/ 105 h 608"/>
                <a:gd name="T86" fmla="*/ 396 w 1215"/>
                <a:gd name="T87" fmla="*/ 0 h 608"/>
                <a:gd name="T88" fmla="*/ 369 w 1215"/>
                <a:gd name="T89" fmla="*/ 53 h 608"/>
                <a:gd name="T90" fmla="*/ 343 w 1215"/>
                <a:gd name="T91" fmla="*/ 105 h 608"/>
                <a:gd name="T92" fmla="*/ 343 w 1215"/>
                <a:gd name="T93" fmla="*/ 105 h 608"/>
                <a:gd name="T94" fmla="*/ 369 w 1215"/>
                <a:gd name="T95" fmla="*/ 159 h 608"/>
                <a:gd name="T96" fmla="*/ 343 w 1215"/>
                <a:gd name="T97" fmla="*/ 159 h 608"/>
                <a:gd name="T98" fmla="*/ 712 w 1215"/>
                <a:gd name="T99" fmla="*/ 211 h 608"/>
                <a:gd name="T100" fmla="*/ 740 w 1215"/>
                <a:gd name="T101" fmla="*/ 211 h 608"/>
                <a:gd name="T102" fmla="*/ 818 w 1215"/>
                <a:gd name="T103" fmla="*/ 184 h 608"/>
                <a:gd name="T104" fmla="*/ 976 w 1215"/>
                <a:gd name="T105" fmla="*/ 238 h 608"/>
                <a:gd name="T106" fmla="*/ 976 w 1215"/>
                <a:gd name="T107" fmla="*/ 316 h 608"/>
                <a:gd name="T108" fmla="*/ 951 w 1215"/>
                <a:gd name="T109" fmla="*/ 344 h 608"/>
                <a:gd name="T110" fmla="*/ 712 w 1215"/>
                <a:gd name="T111" fmla="*/ 21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608">
                  <a:moveTo>
                    <a:pt x="343" y="159"/>
                  </a:moveTo>
                  <a:lnTo>
                    <a:pt x="343" y="159"/>
                  </a:lnTo>
                  <a:cubicBezTo>
                    <a:pt x="343" y="159"/>
                    <a:pt x="343" y="159"/>
                    <a:pt x="317" y="159"/>
                  </a:cubicBezTo>
                  <a:lnTo>
                    <a:pt x="317" y="159"/>
                  </a:lnTo>
                  <a:cubicBezTo>
                    <a:pt x="317" y="159"/>
                    <a:pt x="290" y="159"/>
                    <a:pt x="290" y="184"/>
                  </a:cubicBezTo>
                  <a:cubicBezTo>
                    <a:pt x="211" y="238"/>
                    <a:pt x="131" y="264"/>
                    <a:pt x="26" y="264"/>
                  </a:cubicBezTo>
                  <a:cubicBezTo>
                    <a:pt x="26" y="264"/>
                    <a:pt x="26" y="264"/>
                    <a:pt x="0" y="264"/>
                  </a:cubicBezTo>
                  <a:cubicBezTo>
                    <a:pt x="26" y="264"/>
                    <a:pt x="26" y="264"/>
                    <a:pt x="26" y="264"/>
                  </a:cubicBezTo>
                  <a:cubicBezTo>
                    <a:pt x="26" y="264"/>
                    <a:pt x="26" y="291"/>
                    <a:pt x="53" y="291"/>
                  </a:cubicBezTo>
                  <a:cubicBezTo>
                    <a:pt x="53" y="291"/>
                    <a:pt x="53" y="291"/>
                    <a:pt x="78" y="291"/>
                  </a:cubicBezTo>
                  <a:cubicBezTo>
                    <a:pt x="78" y="316"/>
                    <a:pt x="78" y="316"/>
                    <a:pt x="106" y="316"/>
                  </a:cubicBezTo>
                  <a:lnTo>
                    <a:pt x="131" y="316"/>
                  </a:lnTo>
                  <a:lnTo>
                    <a:pt x="131" y="316"/>
                  </a:lnTo>
                  <a:cubicBezTo>
                    <a:pt x="158" y="316"/>
                    <a:pt x="158" y="316"/>
                    <a:pt x="158" y="316"/>
                  </a:cubicBezTo>
                  <a:lnTo>
                    <a:pt x="158" y="316"/>
                  </a:lnTo>
                  <a:lnTo>
                    <a:pt x="158" y="316"/>
                  </a:lnTo>
                  <a:cubicBezTo>
                    <a:pt x="184" y="316"/>
                    <a:pt x="211" y="316"/>
                    <a:pt x="211" y="316"/>
                  </a:cubicBezTo>
                  <a:cubicBezTo>
                    <a:pt x="237" y="316"/>
                    <a:pt x="237" y="316"/>
                    <a:pt x="264" y="316"/>
                  </a:cubicBezTo>
                  <a:cubicBezTo>
                    <a:pt x="264" y="316"/>
                    <a:pt x="290" y="316"/>
                    <a:pt x="317" y="316"/>
                  </a:cubicBezTo>
                  <a:cubicBezTo>
                    <a:pt x="317" y="316"/>
                    <a:pt x="343" y="316"/>
                    <a:pt x="369" y="316"/>
                  </a:cubicBezTo>
                  <a:lnTo>
                    <a:pt x="396" y="316"/>
                  </a:lnTo>
                  <a:cubicBezTo>
                    <a:pt x="422" y="316"/>
                    <a:pt x="422" y="291"/>
                    <a:pt x="449" y="291"/>
                  </a:cubicBezTo>
                  <a:lnTo>
                    <a:pt x="475" y="291"/>
                  </a:lnTo>
                  <a:cubicBezTo>
                    <a:pt x="501" y="291"/>
                    <a:pt x="528" y="264"/>
                    <a:pt x="528" y="264"/>
                  </a:cubicBezTo>
                  <a:cubicBezTo>
                    <a:pt x="740" y="422"/>
                    <a:pt x="740" y="422"/>
                    <a:pt x="740" y="422"/>
                  </a:cubicBezTo>
                  <a:cubicBezTo>
                    <a:pt x="740" y="449"/>
                    <a:pt x="712" y="449"/>
                    <a:pt x="686" y="449"/>
                  </a:cubicBezTo>
                  <a:cubicBezTo>
                    <a:pt x="660" y="449"/>
                    <a:pt x="660" y="449"/>
                    <a:pt x="633" y="449"/>
                  </a:cubicBezTo>
                  <a:cubicBezTo>
                    <a:pt x="607" y="449"/>
                    <a:pt x="607" y="449"/>
                    <a:pt x="580" y="449"/>
                  </a:cubicBezTo>
                  <a:cubicBezTo>
                    <a:pt x="554" y="449"/>
                    <a:pt x="528" y="449"/>
                    <a:pt x="528" y="422"/>
                  </a:cubicBezTo>
                  <a:lnTo>
                    <a:pt x="501" y="422"/>
                  </a:lnTo>
                  <a:lnTo>
                    <a:pt x="475" y="422"/>
                  </a:lnTo>
                  <a:cubicBezTo>
                    <a:pt x="475" y="422"/>
                    <a:pt x="475" y="422"/>
                    <a:pt x="449" y="422"/>
                  </a:cubicBezTo>
                  <a:lnTo>
                    <a:pt x="449" y="422"/>
                  </a:lnTo>
                  <a:cubicBezTo>
                    <a:pt x="422" y="422"/>
                    <a:pt x="422" y="422"/>
                    <a:pt x="422" y="422"/>
                  </a:cubicBezTo>
                  <a:lnTo>
                    <a:pt x="396" y="422"/>
                  </a:lnTo>
                  <a:lnTo>
                    <a:pt x="396" y="422"/>
                  </a:lnTo>
                  <a:cubicBezTo>
                    <a:pt x="369" y="422"/>
                    <a:pt x="369" y="422"/>
                    <a:pt x="369" y="449"/>
                  </a:cubicBezTo>
                  <a:lnTo>
                    <a:pt x="343" y="449"/>
                  </a:lnTo>
                  <a:lnTo>
                    <a:pt x="343" y="449"/>
                  </a:lnTo>
                  <a:cubicBezTo>
                    <a:pt x="317" y="475"/>
                    <a:pt x="317" y="475"/>
                    <a:pt x="317" y="475"/>
                  </a:cubicBezTo>
                  <a:lnTo>
                    <a:pt x="317" y="475"/>
                  </a:lnTo>
                  <a:cubicBezTo>
                    <a:pt x="317" y="502"/>
                    <a:pt x="317" y="502"/>
                    <a:pt x="317" y="502"/>
                  </a:cubicBezTo>
                  <a:cubicBezTo>
                    <a:pt x="317" y="502"/>
                    <a:pt x="317" y="502"/>
                    <a:pt x="317" y="527"/>
                  </a:cubicBezTo>
                  <a:lnTo>
                    <a:pt x="317" y="527"/>
                  </a:lnTo>
                  <a:lnTo>
                    <a:pt x="343" y="527"/>
                  </a:lnTo>
                  <a:cubicBezTo>
                    <a:pt x="343" y="555"/>
                    <a:pt x="343" y="555"/>
                    <a:pt x="369" y="555"/>
                  </a:cubicBezTo>
                  <a:cubicBezTo>
                    <a:pt x="369" y="555"/>
                    <a:pt x="396" y="555"/>
                    <a:pt x="396" y="581"/>
                  </a:cubicBezTo>
                  <a:cubicBezTo>
                    <a:pt x="422" y="581"/>
                    <a:pt x="422" y="581"/>
                    <a:pt x="449" y="581"/>
                  </a:cubicBezTo>
                  <a:lnTo>
                    <a:pt x="475" y="581"/>
                  </a:lnTo>
                  <a:cubicBezTo>
                    <a:pt x="501" y="607"/>
                    <a:pt x="528" y="607"/>
                    <a:pt x="554" y="607"/>
                  </a:cubicBezTo>
                  <a:cubicBezTo>
                    <a:pt x="580" y="607"/>
                    <a:pt x="607" y="607"/>
                    <a:pt x="633" y="581"/>
                  </a:cubicBezTo>
                  <a:cubicBezTo>
                    <a:pt x="660" y="581"/>
                    <a:pt x="686" y="581"/>
                    <a:pt x="712" y="581"/>
                  </a:cubicBezTo>
                  <a:cubicBezTo>
                    <a:pt x="740" y="581"/>
                    <a:pt x="765" y="581"/>
                    <a:pt x="792" y="555"/>
                  </a:cubicBezTo>
                  <a:lnTo>
                    <a:pt x="818" y="555"/>
                  </a:lnTo>
                  <a:lnTo>
                    <a:pt x="845" y="555"/>
                  </a:lnTo>
                  <a:cubicBezTo>
                    <a:pt x="845" y="555"/>
                    <a:pt x="845" y="555"/>
                    <a:pt x="871" y="527"/>
                  </a:cubicBezTo>
                  <a:cubicBezTo>
                    <a:pt x="871" y="527"/>
                    <a:pt x="871" y="527"/>
                    <a:pt x="898" y="527"/>
                  </a:cubicBezTo>
                  <a:cubicBezTo>
                    <a:pt x="976" y="581"/>
                    <a:pt x="976" y="581"/>
                    <a:pt x="976" y="581"/>
                  </a:cubicBezTo>
                  <a:cubicBezTo>
                    <a:pt x="976" y="607"/>
                    <a:pt x="976" y="607"/>
                    <a:pt x="1003" y="607"/>
                  </a:cubicBezTo>
                  <a:lnTo>
                    <a:pt x="1030" y="607"/>
                  </a:lnTo>
                  <a:cubicBezTo>
                    <a:pt x="1056" y="607"/>
                    <a:pt x="1056" y="607"/>
                    <a:pt x="1083" y="607"/>
                  </a:cubicBezTo>
                  <a:cubicBezTo>
                    <a:pt x="1083" y="607"/>
                    <a:pt x="1109" y="607"/>
                    <a:pt x="1109" y="581"/>
                  </a:cubicBezTo>
                  <a:cubicBezTo>
                    <a:pt x="1135" y="581"/>
                    <a:pt x="1135" y="581"/>
                    <a:pt x="1135" y="581"/>
                  </a:cubicBezTo>
                  <a:cubicBezTo>
                    <a:pt x="1135" y="555"/>
                    <a:pt x="1162" y="555"/>
                    <a:pt x="1162" y="555"/>
                  </a:cubicBezTo>
                  <a:cubicBezTo>
                    <a:pt x="1162" y="527"/>
                    <a:pt x="1162" y="527"/>
                    <a:pt x="1135" y="527"/>
                  </a:cubicBezTo>
                  <a:lnTo>
                    <a:pt x="1135" y="502"/>
                  </a:lnTo>
                  <a:cubicBezTo>
                    <a:pt x="1056" y="449"/>
                    <a:pt x="1056" y="449"/>
                    <a:pt x="1056" y="449"/>
                  </a:cubicBezTo>
                  <a:cubicBezTo>
                    <a:pt x="1083" y="422"/>
                    <a:pt x="1135" y="396"/>
                    <a:pt x="1162" y="370"/>
                  </a:cubicBezTo>
                  <a:cubicBezTo>
                    <a:pt x="1188" y="344"/>
                    <a:pt x="1188" y="316"/>
                    <a:pt x="1214" y="291"/>
                  </a:cubicBezTo>
                  <a:cubicBezTo>
                    <a:pt x="1214" y="264"/>
                    <a:pt x="1214" y="238"/>
                    <a:pt x="1214" y="211"/>
                  </a:cubicBezTo>
                  <a:cubicBezTo>
                    <a:pt x="1188" y="159"/>
                    <a:pt x="1188" y="132"/>
                    <a:pt x="1135" y="132"/>
                  </a:cubicBezTo>
                  <a:cubicBezTo>
                    <a:pt x="1135" y="105"/>
                    <a:pt x="1135" y="105"/>
                    <a:pt x="1109" y="105"/>
                  </a:cubicBezTo>
                  <a:lnTo>
                    <a:pt x="1083" y="79"/>
                  </a:lnTo>
                  <a:cubicBezTo>
                    <a:pt x="1056" y="79"/>
                    <a:pt x="1056" y="79"/>
                    <a:pt x="1030" y="53"/>
                  </a:cubicBezTo>
                  <a:lnTo>
                    <a:pt x="1003" y="53"/>
                  </a:lnTo>
                  <a:lnTo>
                    <a:pt x="976" y="53"/>
                  </a:lnTo>
                  <a:cubicBezTo>
                    <a:pt x="951" y="53"/>
                    <a:pt x="951" y="53"/>
                    <a:pt x="923" y="53"/>
                  </a:cubicBezTo>
                  <a:cubicBezTo>
                    <a:pt x="923" y="53"/>
                    <a:pt x="923" y="53"/>
                    <a:pt x="898" y="53"/>
                  </a:cubicBezTo>
                  <a:lnTo>
                    <a:pt x="871" y="53"/>
                  </a:lnTo>
                  <a:cubicBezTo>
                    <a:pt x="845" y="53"/>
                    <a:pt x="845" y="53"/>
                    <a:pt x="818" y="53"/>
                  </a:cubicBezTo>
                  <a:lnTo>
                    <a:pt x="792" y="53"/>
                  </a:lnTo>
                  <a:cubicBezTo>
                    <a:pt x="765" y="53"/>
                    <a:pt x="765" y="53"/>
                    <a:pt x="740" y="53"/>
                  </a:cubicBezTo>
                  <a:cubicBezTo>
                    <a:pt x="740" y="79"/>
                    <a:pt x="712" y="79"/>
                    <a:pt x="712" y="79"/>
                  </a:cubicBezTo>
                  <a:cubicBezTo>
                    <a:pt x="686" y="79"/>
                    <a:pt x="686" y="79"/>
                    <a:pt x="686" y="79"/>
                  </a:cubicBezTo>
                  <a:cubicBezTo>
                    <a:pt x="660" y="79"/>
                    <a:pt x="660" y="79"/>
                    <a:pt x="633" y="79"/>
                  </a:cubicBezTo>
                  <a:cubicBezTo>
                    <a:pt x="633" y="105"/>
                    <a:pt x="633" y="105"/>
                    <a:pt x="607" y="105"/>
                  </a:cubicBezTo>
                  <a:lnTo>
                    <a:pt x="580" y="105"/>
                  </a:lnTo>
                  <a:cubicBezTo>
                    <a:pt x="396" y="0"/>
                    <a:pt x="396" y="0"/>
                    <a:pt x="396" y="0"/>
                  </a:cubicBezTo>
                  <a:cubicBezTo>
                    <a:pt x="369" y="53"/>
                    <a:pt x="369" y="53"/>
                    <a:pt x="369" y="53"/>
                  </a:cubicBezTo>
                  <a:lnTo>
                    <a:pt x="369" y="53"/>
                  </a:lnTo>
                  <a:cubicBezTo>
                    <a:pt x="369" y="79"/>
                    <a:pt x="369" y="79"/>
                    <a:pt x="369" y="79"/>
                  </a:cubicBezTo>
                  <a:cubicBezTo>
                    <a:pt x="369" y="105"/>
                    <a:pt x="343" y="105"/>
                    <a:pt x="343" y="105"/>
                  </a:cubicBezTo>
                  <a:lnTo>
                    <a:pt x="343" y="105"/>
                  </a:lnTo>
                  <a:lnTo>
                    <a:pt x="343" y="105"/>
                  </a:lnTo>
                  <a:lnTo>
                    <a:pt x="343" y="132"/>
                  </a:lnTo>
                  <a:cubicBezTo>
                    <a:pt x="369" y="159"/>
                    <a:pt x="369" y="159"/>
                    <a:pt x="369" y="159"/>
                  </a:cubicBezTo>
                  <a:lnTo>
                    <a:pt x="369" y="159"/>
                  </a:lnTo>
                  <a:cubicBezTo>
                    <a:pt x="343" y="159"/>
                    <a:pt x="343" y="159"/>
                    <a:pt x="343" y="159"/>
                  </a:cubicBezTo>
                  <a:close/>
                  <a:moveTo>
                    <a:pt x="712" y="211"/>
                  </a:moveTo>
                  <a:lnTo>
                    <a:pt x="712" y="211"/>
                  </a:lnTo>
                  <a:lnTo>
                    <a:pt x="712" y="211"/>
                  </a:lnTo>
                  <a:cubicBezTo>
                    <a:pt x="712" y="211"/>
                    <a:pt x="712" y="211"/>
                    <a:pt x="740" y="211"/>
                  </a:cubicBezTo>
                  <a:cubicBezTo>
                    <a:pt x="740" y="184"/>
                    <a:pt x="740" y="184"/>
                    <a:pt x="740" y="184"/>
                  </a:cubicBezTo>
                  <a:cubicBezTo>
                    <a:pt x="765" y="184"/>
                    <a:pt x="792" y="184"/>
                    <a:pt x="818" y="184"/>
                  </a:cubicBezTo>
                  <a:cubicBezTo>
                    <a:pt x="845" y="184"/>
                    <a:pt x="898" y="184"/>
                    <a:pt x="898" y="184"/>
                  </a:cubicBezTo>
                  <a:cubicBezTo>
                    <a:pt x="923" y="211"/>
                    <a:pt x="951" y="211"/>
                    <a:pt x="976" y="238"/>
                  </a:cubicBezTo>
                  <a:cubicBezTo>
                    <a:pt x="976" y="238"/>
                    <a:pt x="1003" y="264"/>
                    <a:pt x="1003" y="291"/>
                  </a:cubicBezTo>
                  <a:cubicBezTo>
                    <a:pt x="1003" y="291"/>
                    <a:pt x="976" y="291"/>
                    <a:pt x="976" y="316"/>
                  </a:cubicBezTo>
                  <a:lnTo>
                    <a:pt x="976" y="316"/>
                  </a:lnTo>
                  <a:cubicBezTo>
                    <a:pt x="976" y="344"/>
                    <a:pt x="951" y="344"/>
                    <a:pt x="951" y="344"/>
                  </a:cubicBezTo>
                  <a:cubicBezTo>
                    <a:pt x="951" y="344"/>
                    <a:pt x="923" y="344"/>
                    <a:pt x="923" y="370"/>
                  </a:cubicBezTo>
                  <a:cubicBezTo>
                    <a:pt x="712" y="211"/>
                    <a:pt x="712" y="211"/>
                    <a:pt x="712" y="211"/>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7" name="Freeform 49"/>
            <p:cNvSpPr>
              <a:spLocks noChangeArrowheads="1"/>
            </p:cNvSpPr>
            <p:nvPr/>
          </p:nvSpPr>
          <p:spPr bwMode="auto">
            <a:xfrm>
              <a:off x="6334125" y="5918200"/>
              <a:ext cx="123825" cy="57150"/>
            </a:xfrm>
            <a:custGeom>
              <a:avLst/>
              <a:gdLst>
                <a:gd name="T0" fmla="*/ 0 w 344"/>
                <a:gd name="T1" fmla="*/ 132 h 160"/>
                <a:gd name="T2" fmla="*/ 0 w 344"/>
                <a:gd name="T3" fmla="*/ 132 h 160"/>
                <a:gd name="T4" fmla="*/ 0 w 344"/>
                <a:gd name="T5" fmla="*/ 132 h 160"/>
                <a:gd name="T6" fmla="*/ 27 w 344"/>
                <a:gd name="T7" fmla="*/ 132 h 160"/>
                <a:gd name="T8" fmla="*/ 27 w 344"/>
                <a:gd name="T9" fmla="*/ 132 h 160"/>
                <a:gd name="T10" fmla="*/ 27 w 344"/>
                <a:gd name="T11" fmla="*/ 132 h 160"/>
                <a:gd name="T12" fmla="*/ 27 w 344"/>
                <a:gd name="T13" fmla="*/ 132 h 160"/>
                <a:gd name="T14" fmla="*/ 27 w 344"/>
                <a:gd name="T15" fmla="*/ 132 h 160"/>
                <a:gd name="T16" fmla="*/ 53 w 344"/>
                <a:gd name="T17" fmla="*/ 132 h 160"/>
                <a:gd name="T18" fmla="*/ 79 w 344"/>
                <a:gd name="T19" fmla="*/ 132 h 160"/>
                <a:gd name="T20" fmla="*/ 106 w 344"/>
                <a:gd name="T21" fmla="*/ 132 h 160"/>
                <a:gd name="T22" fmla="*/ 158 w 344"/>
                <a:gd name="T23" fmla="*/ 132 h 160"/>
                <a:gd name="T24" fmla="*/ 185 w 344"/>
                <a:gd name="T25" fmla="*/ 159 h 160"/>
                <a:gd name="T26" fmla="*/ 185 w 344"/>
                <a:gd name="T27" fmla="*/ 159 h 160"/>
                <a:gd name="T28" fmla="*/ 211 w 344"/>
                <a:gd name="T29" fmla="*/ 159 h 160"/>
                <a:gd name="T30" fmla="*/ 238 w 344"/>
                <a:gd name="T31" fmla="*/ 159 h 160"/>
                <a:gd name="T32" fmla="*/ 238 w 344"/>
                <a:gd name="T33" fmla="*/ 159 h 160"/>
                <a:gd name="T34" fmla="*/ 264 w 344"/>
                <a:gd name="T35" fmla="*/ 159 h 160"/>
                <a:gd name="T36" fmla="*/ 264 w 344"/>
                <a:gd name="T37" fmla="*/ 132 h 160"/>
                <a:gd name="T38" fmla="*/ 290 w 344"/>
                <a:gd name="T39" fmla="*/ 132 h 160"/>
                <a:gd name="T40" fmla="*/ 318 w 344"/>
                <a:gd name="T41" fmla="*/ 132 h 160"/>
                <a:gd name="T42" fmla="*/ 318 w 344"/>
                <a:gd name="T43" fmla="*/ 107 h 160"/>
                <a:gd name="T44" fmla="*/ 318 w 344"/>
                <a:gd name="T45" fmla="*/ 107 h 160"/>
                <a:gd name="T46" fmla="*/ 343 w 344"/>
                <a:gd name="T47" fmla="*/ 80 h 160"/>
                <a:gd name="T48" fmla="*/ 343 w 344"/>
                <a:gd name="T49" fmla="*/ 80 h 160"/>
                <a:gd name="T50" fmla="*/ 318 w 344"/>
                <a:gd name="T51" fmla="*/ 80 h 160"/>
                <a:gd name="T52" fmla="*/ 318 w 344"/>
                <a:gd name="T53" fmla="*/ 53 h 160"/>
                <a:gd name="T54" fmla="*/ 318 w 344"/>
                <a:gd name="T55" fmla="*/ 53 h 160"/>
                <a:gd name="T56" fmla="*/ 290 w 344"/>
                <a:gd name="T57" fmla="*/ 27 h 160"/>
                <a:gd name="T58" fmla="*/ 290 w 344"/>
                <a:gd name="T59" fmla="*/ 27 h 160"/>
                <a:gd name="T60" fmla="*/ 264 w 344"/>
                <a:gd name="T61" fmla="*/ 27 h 160"/>
                <a:gd name="T62" fmla="*/ 238 w 344"/>
                <a:gd name="T63" fmla="*/ 27 h 160"/>
                <a:gd name="T64" fmla="*/ 211 w 344"/>
                <a:gd name="T65" fmla="*/ 27 h 160"/>
                <a:gd name="T66" fmla="*/ 211 w 344"/>
                <a:gd name="T67" fmla="*/ 0 h 160"/>
                <a:gd name="T68" fmla="*/ 211 w 344"/>
                <a:gd name="T69" fmla="*/ 0 h 160"/>
                <a:gd name="T70" fmla="*/ 185 w 344"/>
                <a:gd name="T71" fmla="*/ 0 h 160"/>
                <a:gd name="T72" fmla="*/ 185 w 344"/>
                <a:gd name="T73" fmla="*/ 0 h 160"/>
                <a:gd name="T74" fmla="*/ 158 w 344"/>
                <a:gd name="T75" fmla="*/ 0 h 160"/>
                <a:gd name="T76" fmla="*/ 132 w 344"/>
                <a:gd name="T77" fmla="*/ 0 h 160"/>
                <a:gd name="T78" fmla="*/ 106 w 344"/>
                <a:gd name="T79" fmla="*/ 0 h 160"/>
                <a:gd name="T80" fmla="*/ 79 w 344"/>
                <a:gd name="T81" fmla="*/ 0 h 160"/>
                <a:gd name="T82" fmla="*/ 53 w 344"/>
                <a:gd name="T83" fmla="*/ 27 h 160"/>
                <a:gd name="T84" fmla="*/ 27 w 344"/>
                <a:gd name="T85" fmla="*/ 27 h 160"/>
                <a:gd name="T86" fmla="*/ 27 w 344"/>
                <a:gd name="T87" fmla="*/ 27 h 160"/>
                <a:gd name="T88" fmla="*/ 27 w 344"/>
                <a:gd name="T89" fmla="*/ 27 h 160"/>
                <a:gd name="T90" fmla="*/ 0 w 344"/>
                <a:gd name="T91" fmla="*/ 53 h 160"/>
                <a:gd name="T92" fmla="*/ 0 w 344"/>
                <a:gd name="T93" fmla="*/ 80 h 160"/>
                <a:gd name="T94" fmla="*/ 0 w 344"/>
                <a:gd name="T95" fmla="*/ 80 h 160"/>
                <a:gd name="T96" fmla="*/ 0 w 344"/>
                <a:gd name="T97" fmla="*/ 1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4" h="160">
                  <a:moveTo>
                    <a:pt x="0" y="132"/>
                  </a:moveTo>
                  <a:lnTo>
                    <a:pt x="0" y="132"/>
                  </a:lnTo>
                  <a:lnTo>
                    <a:pt x="0" y="132"/>
                  </a:lnTo>
                  <a:lnTo>
                    <a:pt x="27" y="132"/>
                  </a:lnTo>
                  <a:lnTo>
                    <a:pt x="27" y="132"/>
                  </a:lnTo>
                  <a:lnTo>
                    <a:pt x="27" y="132"/>
                  </a:lnTo>
                  <a:lnTo>
                    <a:pt x="27" y="132"/>
                  </a:lnTo>
                  <a:lnTo>
                    <a:pt x="27" y="132"/>
                  </a:lnTo>
                  <a:lnTo>
                    <a:pt x="53" y="132"/>
                  </a:lnTo>
                  <a:lnTo>
                    <a:pt x="79" y="132"/>
                  </a:lnTo>
                  <a:cubicBezTo>
                    <a:pt x="106" y="132"/>
                    <a:pt x="106" y="132"/>
                    <a:pt x="106" y="132"/>
                  </a:cubicBezTo>
                  <a:cubicBezTo>
                    <a:pt x="132" y="132"/>
                    <a:pt x="132" y="132"/>
                    <a:pt x="158" y="132"/>
                  </a:cubicBezTo>
                  <a:cubicBezTo>
                    <a:pt x="158" y="132"/>
                    <a:pt x="158" y="159"/>
                    <a:pt x="185" y="159"/>
                  </a:cubicBezTo>
                  <a:lnTo>
                    <a:pt x="185" y="159"/>
                  </a:lnTo>
                  <a:cubicBezTo>
                    <a:pt x="211" y="159"/>
                    <a:pt x="211" y="159"/>
                    <a:pt x="211" y="159"/>
                  </a:cubicBezTo>
                  <a:cubicBezTo>
                    <a:pt x="211" y="159"/>
                    <a:pt x="211" y="159"/>
                    <a:pt x="238" y="159"/>
                  </a:cubicBezTo>
                  <a:lnTo>
                    <a:pt x="238" y="159"/>
                  </a:lnTo>
                  <a:lnTo>
                    <a:pt x="264" y="159"/>
                  </a:lnTo>
                  <a:cubicBezTo>
                    <a:pt x="264" y="159"/>
                    <a:pt x="264" y="159"/>
                    <a:pt x="264" y="132"/>
                  </a:cubicBezTo>
                  <a:cubicBezTo>
                    <a:pt x="290" y="132"/>
                    <a:pt x="290" y="132"/>
                    <a:pt x="290" y="132"/>
                  </a:cubicBezTo>
                  <a:lnTo>
                    <a:pt x="318" y="132"/>
                  </a:lnTo>
                  <a:cubicBezTo>
                    <a:pt x="318" y="132"/>
                    <a:pt x="318" y="132"/>
                    <a:pt x="318" y="107"/>
                  </a:cubicBezTo>
                  <a:lnTo>
                    <a:pt x="318" y="107"/>
                  </a:lnTo>
                  <a:cubicBezTo>
                    <a:pt x="343" y="107"/>
                    <a:pt x="343" y="107"/>
                    <a:pt x="343" y="80"/>
                  </a:cubicBezTo>
                  <a:lnTo>
                    <a:pt x="343" y="80"/>
                  </a:lnTo>
                  <a:cubicBezTo>
                    <a:pt x="343" y="80"/>
                    <a:pt x="343" y="80"/>
                    <a:pt x="318" y="80"/>
                  </a:cubicBezTo>
                  <a:cubicBezTo>
                    <a:pt x="318" y="53"/>
                    <a:pt x="318" y="53"/>
                    <a:pt x="318" y="53"/>
                  </a:cubicBezTo>
                  <a:lnTo>
                    <a:pt x="318" y="53"/>
                  </a:lnTo>
                  <a:cubicBezTo>
                    <a:pt x="318" y="53"/>
                    <a:pt x="290" y="53"/>
                    <a:pt x="290" y="27"/>
                  </a:cubicBezTo>
                  <a:lnTo>
                    <a:pt x="290" y="27"/>
                  </a:lnTo>
                  <a:cubicBezTo>
                    <a:pt x="264" y="27"/>
                    <a:pt x="264" y="27"/>
                    <a:pt x="264" y="27"/>
                  </a:cubicBezTo>
                  <a:cubicBezTo>
                    <a:pt x="238" y="27"/>
                    <a:pt x="238" y="27"/>
                    <a:pt x="238" y="27"/>
                  </a:cubicBezTo>
                  <a:cubicBezTo>
                    <a:pt x="238" y="27"/>
                    <a:pt x="238" y="27"/>
                    <a:pt x="211" y="27"/>
                  </a:cubicBezTo>
                  <a:lnTo>
                    <a:pt x="211" y="0"/>
                  </a:lnTo>
                  <a:lnTo>
                    <a:pt x="211" y="0"/>
                  </a:lnTo>
                  <a:cubicBezTo>
                    <a:pt x="185" y="0"/>
                    <a:pt x="185" y="0"/>
                    <a:pt x="185" y="0"/>
                  </a:cubicBezTo>
                  <a:lnTo>
                    <a:pt x="185" y="0"/>
                  </a:lnTo>
                  <a:cubicBezTo>
                    <a:pt x="158" y="0"/>
                    <a:pt x="158" y="0"/>
                    <a:pt x="158" y="0"/>
                  </a:cubicBezTo>
                  <a:lnTo>
                    <a:pt x="132" y="0"/>
                  </a:lnTo>
                  <a:cubicBezTo>
                    <a:pt x="132" y="0"/>
                    <a:pt x="132" y="0"/>
                    <a:pt x="106" y="0"/>
                  </a:cubicBezTo>
                  <a:lnTo>
                    <a:pt x="79" y="0"/>
                  </a:lnTo>
                  <a:cubicBezTo>
                    <a:pt x="79" y="0"/>
                    <a:pt x="53" y="0"/>
                    <a:pt x="53" y="27"/>
                  </a:cubicBezTo>
                  <a:cubicBezTo>
                    <a:pt x="27" y="27"/>
                    <a:pt x="27" y="27"/>
                    <a:pt x="27" y="27"/>
                  </a:cubicBezTo>
                  <a:lnTo>
                    <a:pt x="27" y="27"/>
                  </a:lnTo>
                  <a:lnTo>
                    <a:pt x="27" y="27"/>
                  </a:lnTo>
                  <a:cubicBezTo>
                    <a:pt x="27" y="27"/>
                    <a:pt x="27" y="53"/>
                    <a:pt x="0" y="53"/>
                  </a:cubicBezTo>
                  <a:cubicBezTo>
                    <a:pt x="0" y="80"/>
                    <a:pt x="0" y="80"/>
                    <a:pt x="0" y="80"/>
                  </a:cubicBezTo>
                  <a:lnTo>
                    <a:pt x="0" y="80"/>
                  </a:lnTo>
                  <a:cubicBezTo>
                    <a:pt x="0" y="107"/>
                    <a:pt x="0" y="107"/>
                    <a:pt x="0" y="13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8" name="Freeform 50"/>
            <p:cNvSpPr>
              <a:spLocks noChangeArrowheads="1"/>
            </p:cNvSpPr>
            <p:nvPr/>
          </p:nvSpPr>
          <p:spPr bwMode="auto">
            <a:xfrm>
              <a:off x="5649913" y="6242050"/>
              <a:ext cx="1463675" cy="590550"/>
            </a:xfrm>
            <a:custGeom>
              <a:avLst/>
              <a:gdLst>
                <a:gd name="T0" fmla="*/ 1346 w 4067"/>
                <a:gd name="T1" fmla="*/ 1611 h 1639"/>
                <a:gd name="T2" fmla="*/ 1399 w 4067"/>
                <a:gd name="T3" fmla="*/ 1638 h 1639"/>
                <a:gd name="T4" fmla="*/ 1452 w 4067"/>
                <a:gd name="T5" fmla="*/ 1638 h 1639"/>
                <a:gd name="T6" fmla="*/ 1505 w 4067"/>
                <a:gd name="T7" fmla="*/ 1638 h 1639"/>
                <a:gd name="T8" fmla="*/ 1505 w 4067"/>
                <a:gd name="T9" fmla="*/ 1638 h 1639"/>
                <a:gd name="T10" fmla="*/ 1532 w 4067"/>
                <a:gd name="T11" fmla="*/ 1638 h 1639"/>
                <a:gd name="T12" fmla="*/ 1532 w 4067"/>
                <a:gd name="T13" fmla="*/ 1611 h 1639"/>
                <a:gd name="T14" fmla="*/ 4041 w 4067"/>
                <a:gd name="T15" fmla="*/ 211 h 1639"/>
                <a:gd name="T16" fmla="*/ 4066 w 4067"/>
                <a:gd name="T17" fmla="*/ 185 h 1639"/>
                <a:gd name="T18" fmla="*/ 4066 w 4067"/>
                <a:gd name="T19" fmla="*/ 132 h 1639"/>
                <a:gd name="T20" fmla="*/ 4041 w 4067"/>
                <a:gd name="T21" fmla="*/ 106 h 1639"/>
                <a:gd name="T22" fmla="*/ 4014 w 4067"/>
                <a:gd name="T23" fmla="*/ 79 h 1639"/>
                <a:gd name="T24" fmla="*/ 3723 w 4067"/>
                <a:gd name="T25" fmla="*/ 106 h 1639"/>
                <a:gd name="T26" fmla="*/ 3698 w 4067"/>
                <a:gd name="T27" fmla="*/ 132 h 1639"/>
                <a:gd name="T28" fmla="*/ 1585 w 4067"/>
                <a:gd name="T29" fmla="*/ 1347 h 1639"/>
                <a:gd name="T30" fmla="*/ 1585 w 4067"/>
                <a:gd name="T31" fmla="*/ 1347 h 1639"/>
                <a:gd name="T32" fmla="*/ 1557 w 4067"/>
                <a:gd name="T33" fmla="*/ 1347 h 1639"/>
                <a:gd name="T34" fmla="*/ 1532 w 4067"/>
                <a:gd name="T35" fmla="*/ 1347 h 1639"/>
                <a:gd name="T36" fmla="*/ 1505 w 4067"/>
                <a:gd name="T37" fmla="*/ 1374 h 1639"/>
                <a:gd name="T38" fmla="*/ 1505 w 4067"/>
                <a:gd name="T39" fmla="*/ 1374 h 1639"/>
                <a:gd name="T40" fmla="*/ 1479 w 4067"/>
                <a:gd name="T41" fmla="*/ 1374 h 1639"/>
                <a:gd name="T42" fmla="*/ 1452 w 4067"/>
                <a:gd name="T43" fmla="*/ 1374 h 1639"/>
                <a:gd name="T44" fmla="*/ 1426 w 4067"/>
                <a:gd name="T45" fmla="*/ 1374 h 1639"/>
                <a:gd name="T46" fmla="*/ 1426 w 4067"/>
                <a:gd name="T47" fmla="*/ 1374 h 1639"/>
                <a:gd name="T48" fmla="*/ 1373 w 4067"/>
                <a:gd name="T49" fmla="*/ 1347 h 1639"/>
                <a:gd name="T50" fmla="*/ 1320 w 4067"/>
                <a:gd name="T51" fmla="*/ 1347 h 1639"/>
                <a:gd name="T52" fmla="*/ 1294 w 4067"/>
                <a:gd name="T53" fmla="*/ 1321 h 1639"/>
                <a:gd name="T54" fmla="*/ 1241 w 4067"/>
                <a:gd name="T55" fmla="*/ 1295 h 1639"/>
                <a:gd name="T56" fmla="*/ 53 w 4067"/>
                <a:gd name="T57" fmla="*/ 265 h 1639"/>
                <a:gd name="T58" fmla="*/ 26 w 4067"/>
                <a:gd name="T59" fmla="*/ 291 h 1639"/>
                <a:gd name="T60" fmla="*/ 0 w 4067"/>
                <a:gd name="T61" fmla="*/ 317 h 1639"/>
                <a:gd name="T62" fmla="*/ 0 w 4067"/>
                <a:gd name="T63" fmla="*/ 370 h 1639"/>
                <a:gd name="T64" fmla="*/ 26 w 4067"/>
                <a:gd name="T65" fmla="*/ 397 h 1639"/>
                <a:gd name="T66" fmla="*/ 1346 w 4067"/>
                <a:gd name="T67" fmla="*/ 1611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7" h="1639">
                  <a:moveTo>
                    <a:pt x="1346" y="1611"/>
                  </a:moveTo>
                  <a:lnTo>
                    <a:pt x="1346" y="1611"/>
                  </a:lnTo>
                  <a:cubicBezTo>
                    <a:pt x="1346" y="1611"/>
                    <a:pt x="1346" y="1611"/>
                    <a:pt x="1373" y="1638"/>
                  </a:cubicBezTo>
                  <a:lnTo>
                    <a:pt x="1399" y="1638"/>
                  </a:lnTo>
                  <a:lnTo>
                    <a:pt x="1426" y="1638"/>
                  </a:lnTo>
                  <a:cubicBezTo>
                    <a:pt x="1452" y="1638"/>
                    <a:pt x="1452" y="1638"/>
                    <a:pt x="1452" y="1638"/>
                  </a:cubicBezTo>
                  <a:cubicBezTo>
                    <a:pt x="1479" y="1638"/>
                    <a:pt x="1479" y="1638"/>
                    <a:pt x="1479" y="1638"/>
                  </a:cubicBezTo>
                  <a:cubicBezTo>
                    <a:pt x="1479" y="1638"/>
                    <a:pt x="1479" y="1638"/>
                    <a:pt x="1505" y="1638"/>
                  </a:cubicBezTo>
                  <a:lnTo>
                    <a:pt x="1505" y="1638"/>
                  </a:lnTo>
                  <a:lnTo>
                    <a:pt x="1505" y="1638"/>
                  </a:lnTo>
                  <a:lnTo>
                    <a:pt x="1505" y="1638"/>
                  </a:lnTo>
                  <a:lnTo>
                    <a:pt x="1532" y="1638"/>
                  </a:lnTo>
                  <a:cubicBezTo>
                    <a:pt x="1532" y="1638"/>
                    <a:pt x="1532" y="1638"/>
                    <a:pt x="1532" y="1611"/>
                  </a:cubicBezTo>
                  <a:lnTo>
                    <a:pt x="1532" y="1611"/>
                  </a:lnTo>
                  <a:cubicBezTo>
                    <a:pt x="1557" y="1611"/>
                    <a:pt x="1557" y="1611"/>
                    <a:pt x="1557" y="1611"/>
                  </a:cubicBezTo>
                  <a:cubicBezTo>
                    <a:pt x="4041" y="211"/>
                    <a:pt x="4041" y="211"/>
                    <a:pt x="4041" y="211"/>
                  </a:cubicBezTo>
                  <a:cubicBezTo>
                    <a:pt x="4041" y="185"/>
                    <a:pt x="4041" y="185"/>
                    <a:pt x="4041" y="185"/>
                  </a:cubicBezTo>
                  <a:lnTo>
                    <a:pt x="4066" y="185"/>
                  </a:lnTo>
                  <a:cubicBezTo>
                    <a:pt x="4066" y="159"/>
                    <a:pt x="4066" y="159"/>
                    <a:pt x="4066" y="159"/>
                  </a:cubicBezTo>
                  <a:cubicBezTo>
                    <a:pt x="4066" y="159"/>
                    <a:pt x="4066" y="159"/>
                    <a:pt x="4066" y="132"/>
                  </a:cubicBezTo>
                  <a:lnTo>
                    <a:pt x="4066" y="132"/>
                  </a:lnTo>
                  <a:cubicBezTo>
                    <a:pt x="4066" y="132"/>
                    <a:pt x="4066" y="106"/>
                    <a:pt x="4041" y="106"/>
                  </a:cubicBezTo>
                  <a:lnTo>
                    <a:pt x="4041" y="106"/>
                  </a:lnTo>
                  <a:cubicBezTo>
                    <a:pt x="4041" y="79"/>
                    <a:pt x="4014" y="79"/>
                    <a:pt x="4014" y="79"/>
                  </a:cubicBezTo>
                  <a:cubicBezTo>
                    <a:pt x="3909" y="0"/>
                    <a:pt x="3909" y="0"/>
                    <a:pt x="3909" y="0"/>
                  </a:cubicBezTo>
                  <a:cubicBezTo>
                    <a:pt x="3723" y="106"/>
                    <a:pt x="3723" y="106"/>
                    <a:pt x="3723" y="106"/>
                  </a:cubicBezTo>
                  <a:lnTo>
                    <a:pt x="3723" y="106"/>
                  </a:lnTo>
                  <a:cubicBezTo>
                    <a:pt x="3698" y="132"/>
                    <a:pt x="3698" y="132"/>
                    <a:pt x="3698" y="132"/>
                  </a:cubicBezTo>
                  <a:cubicBezTo>
                    <a:pt x="1610" y="1321"/>
                    <a:pt x="1610" y="1321"/>
                    <a:pt x="1610" y="1321"/>
                  </a:cubicBezTo>
                  <a:cubicBezTo>
                    <a:pt x="1610" y="1321"/>
                    <a:pt x="1585" y="1321"/>
                    <a:pt x="1585" y="1347"/>
                  </a:cubicBezTo>
                  <a:lnTo>
                    <a:pt x="1585" y="1347"/>
                  </a:lnTo>
                  <a:lnTo>
                    <a:pt x="1585" y="1347"/>
                  </a:lnTo>
                  <a:lnTo>
                    <a:pt x="1557" y="1347"/>
                  </a:lnTo>
                  <a:lnTo>
                    <a:pt x="1557" y="1347"/>
                  </a:lnTo>
                  <a:lnTo>
                    <a:pt x="1532" y="1347"/>
                  </a:lnTo>
                  <a:lnTo>
                    <a:pt x="1532" y="1347"/>
                  </a:lnTo>
                  <a:cubicBezTo>
                    <a:pt x="1532" y="1347"/>
                    <a:pt x="1532" y="1374"/>
                    <a:pt x="1505" y="1374"/>
                  </a:cubicBezTo>
                  <a:lnTo>
                    <a:pt x="1505" y="1374"/>
                  </a:lnTo>
                  <a:lnTo>
                    <a:pt x="1505" y="1374"/>
                  </a:lnTo>
                  <a:lnTo>
                    <a:pt x="1505" y="1374"/>
                  </a:lnTo>
                  <a:lnTo>
                    <a:pt x="1479" y="1374"/>
                  </a:lnTo>
                  <a:lnTo>
                    <a:pt x="1479" y="1374"/>
                  </a:lnTo>
                  <a:cubicBezTo>
                    <a:pt x="1452" y="1374"/>
                    <a:pt x="1452" y="1374"/>
                    <a:pt x="1452" y="1374"/>
                  </a:cubicBezTo>
                  <a:lnTo>
                    <a:pt x="1452" y="1374"/>
                  </a:lnTo>
                  <a:lnTo>
                    <a:pt x="1452" y="1374"/>
                  </a:lnTo>
                  <a:cubicBezTo>
                    <a:pt x="1452" y="1374"/>
                    <a:pt x="1452" y="1374"/>
                    <a:pt x="1426" y="1374"/>
                  </a:cubicBezTo>
                  <a:lnTo>
                    <a:pt x="1426" y="1374"/>
                  </a:lnTo>
                  <a:lnTo>
                    <a:pt x="1426" y="1374"/>
                  </a:lnTo>
                  <a:lnTo>
                    <a:pt x="1399" y="1374"/>
                  </a:lnTo>
                  <a:cubicBezTo>
                    <a:pt x="1399" y="1374"/>
                    <a:pt x="1373" y="1374"/>
                    <a:pt x="1373" y="1347"/>
                  </a:cubicBezTo>
                  <a:lnTo>
                    <a:pt x="1346" y="1347"/>
                  </a:lnTo>
                  <a:cubicBezTo>
                    <a:pt x="1320" y="1347"/>
                    <a:pt x="1320" y="1347"/>
                    <a:pt x="1320" y="1347"/>
                  </a:cubicBezTo>
                  <a:lnTo>
                    <a:pt x="1320" y="1347"/>
                  </a:lnTo>
                  <a:cubicBezTo>
                    <a:pt x="1320" y="1347"/>
                    <a:pt x="1294" y="1347"/>
                    <a:pt x="1294" y="1321"/>
                  </a:cubicBezTo>
                  <a:lnTo>
                    <a:pt x="1294" y="1321"/>
                  </a:lnTo>
                  <a:cubicBezTo>
                    <a:pt x="1267" y="1321"/>
                    <a:pt x="1267" y="1295"/>
                    <a:pt x="1241" y="1295"/>
                  </a:cubicBezTo>
                  <a:cubicBezTo>
                    <a:pt x="106" y="238"/>
                    <a:pt x="106" y="238"/>
                    <a:pt x="106" y="238"/>
                  </a:cubicBezTo>
                  <a:cubicBezTo>
                    <a:pt x="53" y="265"/>
                    <a:pt x="53" y="265"/>
                    <a:pt x="53" y="265"/>
                  </a:cubicBezTo>
                  <a:cubicBezTo>
                    <a:pt x="53" y="265"/>
                    <a:pt x="53" y="265"/>
                    <a:pt x="53" y="291"/>
                  </a:cubicBezTo>
                  <a:cubicBezTo>
                    <a:pt x="26" y="291"/>
                    <a:pt x="26" y="291"/>
                    <a:pt x="26" y="291"/>
                  </a:cubicBezTo>
                  <a:lnTo>
                    <a:pt x="0" y="317"/>
                  </a:lnTo>
                  <a:lnTo>
                    <a:pt x="0" y="317"/>
                  </a:lnTo>
                  <a:cubicBezTo>
                    <a:pt x="0" y="344"/>
                    <a:pt x="0" y="344"/>
                    <a:pt x="0" y="344"/>
                  </a:cubicBezTo>
                  <a:lnTo>
                    <a:pt x="0" y="370"/>
                  </a:lnTo>
                  <a:lnTo>
                    <a:pt x="0" y="370"/>
                  </a:lnTo>
                  <a:cubicBezTo>
                    <a:pt x="0" y="397"/>
                    <a:pt x="0" y="397"/>
                    <a:pt x="26" y="397"/>
                  </a:cubicBezTo>
                  <a:cubicBezTo>
                    <a:pt x="1320" y="1585"/>
                    <a:pt x="1320" y="1585"/>
                    <a:pt x="1320" y="1585"/>
                  </a:cubicBezTo>
                  <a:cubicBezTo>
                    <a:pt x="1320" y="1611"/>
                    <a:pt x="1320" y="1611"/>
                    <a:pt x="1346" y="161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79" name="Freeform 51"/>
            <p:cNvSpPr>
              <a:spLocks noChangeArrowheads="1"/>
            </p:cNvSpPr>
            <p:nvPr/>
          </p:nvSpPr>
          <p:spPr bwMode="auto">
            <a:xfrm>
              <a:off x="5649913" y="5670550"/>
              <a:ext cx="1463675" cy="895350"/>
            </a:xfrm>
            <a:custGeom>
              <a:avLst/>
              <a:gdLst>
                <a:gd name="T0" fmla="*/ 1875 w 4067"/>
                <a:gd name="T1" fmla="*/ 503 h 2485"/>
                <a:gd name="T2" fmla="*/ 3723 w 4067"/>
                <a:gd name="T3" fmla="*/ 951 h 2485"/>
                <a:gd name="T4" fmla="*/ 3618 w 4067"/>
                <a:gd name="T5" fmla="*/ 1005 h 2485"/>
                <a:gd name="T6" fmla="*/ 3433 w 4067"/>
                <a:gd name="T7" fmla="*/ 1110 h 2485"/>
                <a:gd name="T8" fmla="*/ 3380 w 4067"/>
                <a:gd name="T9" fmla="*/ 1137 h 2485"/>
                <a:gd name="T10" fmla="*/ 3089 w 4067"/>
                <a:gd name="T11" fmla="*/ 1295 h 2485"/>
                <a:gd name="T12" fmla="*/ 923 w 4067"/>
                <a:gd name="T13" fmla="*/ 1691 h 2485"/>
                <a:gd name="T14" fmla="*/ 660 w 4067"/>
                <a:gd name="T15" fmla="*/ 1480 h 2485"/>
                <a:gd name="T16" fmla="*/ 607 w 4067"/>
                <a:gd name="T17" fmla="*/ 1427 h 2485"/>
                <a:gd name="T18" fmla="*/ 449 w 4067"/>
                <a:gd name="T19" fmla="*/ 1295 h 2485"/>
                <a:gd name="T20" fmla="*/ 343 w 4067"/>
                <a:gd name="T21" fmla="*/ 1190 h 2485"/>
                <a:gd name="T22" fmla="*/ 712 w 4067"/>
                <a:gd name="T23" fmla="*/ 819 h 2485"/>
                <a:gd name="T24" fmla="*/ 53 w 4067"/>
                <a:gd name="T25" fmla="*/ 1110 h 2485"/>
                <a:gd name="T26" fmla="*/ 0 w 4067"/>
                <a:gd name="T27" fmla="*/ 1137 h 2485"/>
                <a:gd name="T28" fmla="*/ 0 w 4067"/>
                <a:gd name="T29" fmla="*/ 1162 h 2485"/>
                <a:gd name="T30" fmla="*/ 0 w 4067"/>
                <a:gd name="T31" fmla="*/ 1216 h 2485"/>
                <a:gd name="T32" fmla="*/ 131 w 4067"/>
                <a:gd name="T33" fmla="*/ 1321 h 2485"/>
                <a:gd name="T34" fmla="*/ 211 w 4067"/>
                <a:gd name="T35" fmla="*/ 1401 h 2485"/>
                <a:gd name="T36" fmla="*/ 369 w 4067"/>
                <a:gd name="T37" fmla="*/ 1559 h 2485"/>
                <a:gd name="T38" fmla="*/ 501 w 4067"/>
                <a:gd name="T39" fmla="*/ 1664 h 2485"/>
                <a:gd name="T40" fmla="*/ 792 w 4067"/>
                <a:gd name="T41" fmla="*/ 1929 h 2485"/>
                <a:gd name="T42" fmla="*/ 1320 w 4067"/>
                <a:gd name="T43" fmla="*/ 2430 h 2485"/>
                <a:gd name="T44" fmla="*/ 1346 w 4067"/>
                <a:gd name="T45" fmla="*/ 2456 h 2485"/>
                <a:gd name="T46" fmla="*/ 1373 w 4067"/>
                <a:gd name="T47" fmla="*/ 2456 h 2485"/>
                <a:gd name="T48" fmla="*/ 1426 w 4067"/>
                <a:gd name="T49" fmla="*/ 2456 h 2485"/>
                <a:gd name="T50" fmla="*/ 1479 w 4067"/>
                <a:gd name="T51" fmla="*/ 2456 h 2485"/>
                <a:gd name="T52" fmla="*/ 1505 w 4067"/>
                <a:gd name="T53" fmla="*/ 2456 h 2485"/>
                <a:gd name="T54" fmla="*/ 1505 w 4067"/>
                <a:gd name="T55" fmla="*/ 2456 h 2485"/>
                <a:gd name="T56" fmla="*/ 1532 w 4067"/>
                <a:gd name="T57" fmla="*/ 2456 h 2485"/>
                <a:gd name="T58" fmla="*/ 1557 w 4067"/>
                <a:gd name="T59" fmla="*/ 2456 h 2485"/>
                <a:gd name="T60" fmla="*/ 3486 w 4067"/>
                <a:gd name="T61" fmla="*/ 1348 h 2485"/>
                <a:gd name="T62" fmla="*/ 3618 w 4067"/>
                <a:gd name="T63" fmla="*/ 1268 h 2485"/>
                <a:gd name="T64" fmla="*/ 3803 w 4067"/>
                <a:gd name="T65" fmla="*/ 1162 h 2485"/>
                <a:gd name="T66" fmla="*/ 3909 w 4067"/>
                <a:gd name="T67" fmla="*/ 1110 h 2485"/>
                <a:gd name="T68" fmla="*/ 4041 w 4067"/>
                <a:gd name="T69" fmla="*/ 1030 h 2485"/>
                <a:gd name="T70" fmla="*/ 4066 w 4067"/>
                <a:gd name="T71" fmla="*/ 978 h 2485"/>
                <a:gd name="T72" fmla="*/ 4066 w 4067"/>
                <a:gd name="T73" fmla="*/ 951 h 2485"/>
                <a:gd name="T74" fmla="*/ 4041 w 4067"/>
                <a:gd name="T75" fmla="*/ 925 h 2485"/>
                <a:gd name="T76" fmla="*/ 2641 w 4067"/>
                <a:gd name="T77" fmla="*/ 28 h 2485"/>
                <a:gd name="T78" fmla="*/ 2614 w 4067"/>
                <a:gd name="T79" fmla="*/ 28 h 2485"/>
                <a:gd name="T80" fmla="*/ 2562 w 4067"/>
                <a:gd name="T81" fmla="*/ 0 h 2485"/>
                <a:gd name="T82" fmla="*/ 2509 w 4067"/>
                <a:gd name="T83" fmla="*/ 28 h 2485"/>
                <a:gd name="T84" fmla="*/ 2455 w 4067"/>
                <a:gd name="T85" fmla="*/ 28 h 2485"/>
                <a:gd name="T86" fmla="*/ 1875 w 4067"/>
                <a:gd name="T87" fmla="*/ 503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67" h="2485">
                  <a:moveTo>
                    <a:pt x="1875" y="503"/>
                  </a:moveTo>
                  <a:lnTo>
                    <a:pt x="1875" y="503"/>
                  </a:lnTo>
                  <a:cubicBezTo>
                    <a:pt x="2535" y="185"/>
                    <a:pt x="2535" y="185"/>
                    <a:pt x="2535" y="185"/>
                  </a:cubicBezTo>
                  <a:cubicBezTo>
                    <a:pt x="3723" y="951"/>
                    <a:pt x="3723" y="951"/>
                    <a:pt x="3723" y="951"/>
                  </a:cubicBezTo>
                  <a:cubicBezTo>
                    <a:pt x="3698" y="951"/>
                    <a:pt x="3698" y="951"/>
                    <a:pt x="3698" y="951"/>
                  </a:cubicBezTo>
                  <a:cubicBezTo>
                    <a:pt x="3618" y="1005"/>
                    <a:pt x="3618" y="1005"/>
                    <a:pt x="3618" y="1005"/>
                  </a:cubicBezTo>
                  <a:cubicBezTo>
                    <a:pt x="3591" y="1005"/>
                    <a:pt x="3591" y="1005"/>
                    <a:pt x="3591" y="1005"/>
                  </a:cubicBezTo>
                  <a:cubicBezTo>
                    <a:pt x="3433" y="1110"/>
                    <a:pt x="3433" y="1110"/>
                    <a:pt x="3433" y="1110"/>
                  </a:cubicBezTo>
                  <a:cubicBezTo>
                    <a:pt x="3407" y="1110"/>
                    <a:pt x="3407" y="1110"/>
                    <a:pt x="3407" y="1110"/>
                  </a:cubicBezTo>
                  <a:cubicBezTo>
                    <a:pt x="3380" y="1137"/>
                    <a:pt x="3380" y="1137"/>
                    <a:pt x="3380" y="1137"/>
                  </a:cubicBezTo>
                  <a:cubicBezTo>
                    <a:pt x="3275" y="1190"/>
                    <a:pt x="3275" y="1190"/>
                    <a:pt x="3275" y="1190"/>
                  </a:cubicBezTo>
                  <a:cubicBezTo>
                    <a:pt x="3089" y="1295"/>
                    <a:pt x="3089" y="1295"/>
                    <a:pt x="3089" y="1295"/>
                  </a:cubicBezTo>
                  <a:cubicBezTo>
                    <a:pt x="1479" y="2193"/>
                    <a:pt x="1479" y="2193"/>
                    <a:pt x="1479" y="2193"/>
                  </a:cubicBezTo>
                  <a:cubicBezTo>
                    <a:pt x="923" y="1691"/>
                    <a:pt x="923" y="1691"/>
                    <a:pt x="923" y="1691"/>
                  </a:cubicBezTo>
                  <a:cubicBezTo>
                    <a:pt x="765" y="1533"/>
                    <a:pt x="765" y="1533"/>
                    <a:pt x="765" y="1533"/>
                  </a:cubicBezTo>
                  <a:cubicBezTo>
                    <a:pt x="660" y="1480"/>
                    <a:pt x="660" y="1480"/>
                    <a:pt x="660" y="1480"/>
                  </a:cubicBezTo>
                  <a:cubicBezTo>
                    <a:pt x="633" y="1427"/>
                    <a:pt x="633" y="1427"/>
                    <a:pt x="633" y="1427"/>
                  </a:cubicBezTo>
                  <a:cubicBezTo>
                    <a:pt x="607" y="1427"/>
                    <a:pt x="607" y="1427"/>
                    <a:pt x="607" y="1427"/>
                  </a:cubicBezTo>
                  <a:cubicBezTo>
                    <a:pt x="475" y="1295"/>
                    <a:pt x="475" y="1295"/>
                    <a:pt x="475" y="1295"/>
                  </a:cubicBezTo>
                  <a:cubicBezTo>
                    <a:pt x="449" y="1295"/>
                    <a:pt x="449" y="1295"/>
                    <a:pt x="449" y="1295"/>
                  </a:cubicBezTo>
                  <a:cubicBezTo>
                    <a:pt x="396" y="1216"/>
                    <a:pt x="396" y="1216"/>
                    <a:pt x="396" y="1216"/>
                  </a:cubicBezTo>
                  <a:cubicBezTo>
                    <a:pt x="343" y="1190"/>
                    <a:pt x="343" y="1190"/>
                    <a:pt x="343" y="1190"/>
                  </a:cubicBezTo>
                  <a:cubicBezTo>
                    <a:pt x="951" y="899"/>
                    <a:pt x="951" y="899"/>
                    <a:pt x="951" y="899"/>
                  </a:cubicBezTo>
                  <a:cubicBezTo>
                    <a:pt x="712" y="819"/>
                    <a:pt x="712" y="819"/>
                    <a:pt x="712" y="819"/>
                  </a:cubicBezTo>
                  <a:cubicBezTo>
                    <a:pt x="53" y="1084"/>
                    <a:pt x="53" y="1084"/>
                    <a:pt x="53" y="1084"/>
                  </a:cubicBezTo>
                  <a:cubicBezTo>
                    <a:pt x="53" y="1110"/>
                    <a:pt x="53" y="1110"/>
                    <a:pt x="53" y="1110"/>
                  </a:cubicBezTo>
                  <a:cubicBezTo>
                    <a:pt x="26" y="1110"/>
                    <a:pt x="26" y="1110"/>
                    <a:pt x="26" y="1110"/>
                  </a:cubicBezTo>
                  <a:cubicBezTo>
                    <a:pt x="26" y="1137"/>
                    <a:pt x="0" y="1137"/>
                    <a:pt x="0" y="1137"/>
                  </a:cubicBezTo>
                  <a:lnTo>
                    <a:pt x="0" y="1162"/>
                  </a:lnTo>
                  <a:lnTo>
                    <a:pt x="0" y="1162"/>
                  </a:lnTo>
                  <a:cubicBezTo>
                    <a:pt x="0" y="1190"/>
                    <a:pt x="0" y="1190"/>
                    <a:pt x="0" y="1190"/>
                  </a:cubicBezTo>
                  <a:lnTo>
                    <a:pt x="0" y="1216"/>
                  </a:lnTo>
                  <a:cubicBezTo>
                    <a:pt x="0" y="1216"/>
                    <a:pt x="0" y="1216"/>
                    <a:pt x="26" y="1216"/>
                  </a:cubicBezTo>
                  <a:cubicBezTo>
                    <a:pt x="131" y="1321"/>
                    <a:pt x="131" y="1321"/>
                    <a:pt x="131" y="1321"/>
                  </a:cubicBezTo>
                  <a:cubicBezTo>
                    <a:pt x="211" y="1401"/>
                    <a:pt x="211" y="1401"/>
                    <a:pt x="211" y="1401"/>
                  </a:cubicBezTo>
                  <a:lnTo>
                    <a:pt x="211" y="1401"/>
                  </a:lnTo>
                  <a:cubicBezTo>
                    <a:pt x="369" y="1533"/>
                    <a:pt x="369" y="1533"/>
                    <a:pt x="369" y="1533"/>
                  </a:cubicBezTo>
                  <a:cubicBezTo>
                    <a:pt x="369" y="1559"/>
                    <a:pt x="369" y="1559"/>
                    <a:pt x="369" y="1559"/>
                  </a:cubicBezTo>
                  <a:cubicBezTo>
                    <a:pt x="396" y="1585"/>
                    <a:pt x="396" y="1585"/>
                    <a:pt x="396" y="1585"/>
                  </a:cubicBezTo>
                  <a:cubicBezTo>
                    <a:pt x="501" y="1664"/>
                    <a:pt x="501" y="1664"/>
                    <a:pt x="501" y="1664"/>
                  </a:cubicBezTo>
                  <a:cubicBezTo>
                    <a:pt x="633" y="1796"/>
                    <a:pt x="633" y="1796"/>
                    <a:pt x="633" y="1796"/>
                  </a:cubicBezTo>
                  <a:cubicBezTo>
                    <a:pt x="792" y="1929"/>
                    <a:pt x="792" y="1929"/>
                    <a:pt x="792" y="1929"/>
                  </a:cubicBezTo>
                  <a:cubicBezTo>
                    <a:pt x="1109" y="2219"/>
                    <a:pt x="1109" y="2219"/>
                    <a:pt x="1109" y="2219"/>
                  </a:cubicBezTo>
                  <a:cubicBezTo>
                    <a:pt x="1320" y="2430"/>
                    <a:pt x="1320" y="2430"/>
                    <a:pt x="1320" y="2430"/>
                  </a:cubicBezTo>
                  <a:cubicBezTo>
                    <a:pt x="1320" y="2430"/>
                    <a:pt x="1320" y="2430"/>
                    <a:pt x="1346" y="2430"/>
                  </a:cubicBezTo>
                  <a:cubicBezTo>
                    <a:pt x="1346" y="2456"/>
                    <a:pt x="1346" y="2456"/>
                    <a:pt x="1346" y="2456"/>
                  </a:cubicBezTo>
                  <a:lnTo>
                    <a:pt x="1373" y="2456"/>
                  </a:lnTo>
                  <a:lnTo>
                    <a:pt x="1373" y="2456"/>
                  </a:lnTo>
                  <a:lnTo>
                    <a:pt x="1399" y="2456"/>
                  </a:lnTo>
                  <a:lnTo>
                    <a:pt x="1426" y="2456"/>
                  </a:lnTo>
                  <a:cubicBezTo>
                    <a:pt x="1452" y="2484"/>
                    <a:pt x="1452" y="2484"/>
                    <a:pt x="1452" y="2484"/>
                  </a:cubicBezTo>
                  <a:cubicBezTo>
                    <a:pt x="1479" y="2456"/>
                    <a:pt x="1479" y="2456"/>
                    <a:pt x="1479" y="2456"/>
                  </a:cubicBezTo>
                  <a:cubicBezTo>
                    <a:pt x="1479" y="2456"/>
                    <a:pt x="1479" y="2456"/>
                    <a:pt x="1505" y="2456"/>
                  </a:cubicBezTo>
                  <a:lnTo>
                    <a:pt x="1505" y="2456"/>
                  </a:lnTo>
                  <a:lnTo>
                    <a:pt x="1505" y="2456"/>
                  </a:lnTo>
                  <a:lnTo>
                    <a:pt x="1505" y="2456"/>
                  </a:lnTo>
                  <a:lnTo>
                    <a:pt x="1532" y="2456"/>
                  </a:lnTo>
                  <a:lnTo>
                    <a:pt x="1532" y="2456"/>
                  </a:lnTo>
                  <a:lnTo>
                    <a:pt x="1532" y="2456"/>
                  </a:lnTo>
                  <a:cubicBezTo>
                    <a:pt x="1557" y="2456"/>
                    <a:pt x="1557" y="2456"/>
                    <a:pt x="1557" y="2456"/>
                  </a:cubicBezTo>
                  <a:cubicBezTo>
                    <a:pt x="3327" y="1427"/>
                    <a:pt x="3327" y="1427"/>
                    <a:pt x="3327" y="1427"/>
                  </a:cubicBezTo>
                  <a:cubicBezTo>
                    <a:pt x="3486" y="1348"/>
                    <a:pt x="3486" y="1348"/>
                    <a:pt x="3486" y="1348"/>
                  </a:cubicBezTo>
                  <a:cubicBezTo>
                    <a:pt x="3591" y="1268"/>
                    <a:pt x="3591" y="1268"/>
                    <a:pt x="3591" y="1268"/>
                  </a:cubicBezTo>
                  <a:cubicBezTo>
                    <a:pt x="3618" y="1268"/>
                    <a:pt x="3618" y="1268"/>
                    <a:pt x="3618" y="1268"/>
                  </a:cubicBezTo>
                  <a:cubicBezTo>
                    <a:pt x="3644" y="1242"/>
                    <a:pt x="3644" y="1242"/>
                    <a:pt x="3644" y="1242"/>
                  </a:cubicBezTo>
                  <a:cubicBezTo>
                    <a:pt x="3803" y="1162"/>
                    <a:pt x="3803" y="1162"/>
                    <a:pt x="3803" y="1162"/>
                  </a:cubicBezTo>
                  <a:cubicBezTo>
                    <a:pt x="3829" y="1137"/>
                    <a:pt x="3829" y="1137"/>
                    <a:pt x="3829" y="1137"/>
                  </a:cubicBezTo>
                  <a:cubicBezTo>
                    <a:pt x="3909" y="1110"/>
                    <a:pt x="3909" y="1110"/>
                    <a:pt x="3909" y="1110"/>
                  </a:cubicBezTo>
                  <a:cubicBezTo>
                    <a:pt x="4041" y="1030"/>
                    <a:pt x="4041" y="1030"/>
                    <a:pt x="4041" y="1030"/>
                  </a:cubicBezTo>
                  <a:lnTo>
                    <a:pt x="4041" y="1030"/>
                  </a:lnTo>
                  <a:cubicBezTo>
                    <a:pt x="4041" y="1005"/>
                    <a:pt x="4066" y="1005"/>
                    <a:pt x="4066" y="1005"/>
                  </a:cubicBezTo>
                  <a:cubicBezTo>
                    <a:pt x="4066" y="1005"/>
                    <a:pt x="4066" y="1005"/>
                    <a:pt x="4066" y="978"/>
                  </a:cubicBezTo>
                  <a:lnTo>
                    <a:pt x="4066" y="978"/>
                  </a:lnTo>
                  <a:lnTo>
                    <a:pt x="4066" y="951"/>
                  </a:lnTo>
                  <a:cubicBezTo>
                    <a:pt x="4066" y="951"/>
                    <a:pt x="4066" y="951"/>
                    <a:pt x="4041" y="951"/>
                  </a:cubicBezTo>
                  <a:cubicBezTo>
                    <a:pt x="4041" y="925"/>
                    <a:pt x="4041" y="925"/>
                    <a:pt x="4041" y="925"/>
                  </a:cubicBezTo>
                  <a:cubicBezTo>
                    <a:pt x="4041" y="925"/>
                    <a:pt x="4014" y="925"/>
                    <a:pt x="4014" y="899"/>
                  </a:cubicBezTo>
                  <a:cubicBezTo>
                    <a:pt x="2641" y="28"/>
                    <a:pt x="2641" y="28"/>
                    <a:pt x="2641" y="28"/>
                  </a:cubicBezTo>
                  <a:cubicBezTo>
                    <a:pt x="2641" y="28"/>
                    <a:pt x="2641" y="28"/>
                    <a:pt x="2614" y="28"/>
                  </a:cubicBezTo>
                  <a:lnTo>
                    <a:pt x="2614" y="28"/>
                  </a:lnTo>
                  <a:cubicBezTo>
                    <a:pt x="2588" y="28"/>
                    <a:pt x="2588" y="28"/>
                    <a:pt x="2588" y="28"/>
                  </a:cubicBezTo>
                  <a:cubicBezTo>
                    <a:pt x="2562" y="28"/>
                    <a:pt x="2562" y="0"/>
                    <a:pt x="2562" y="0"/>
                  </a:cubicBezTo>
                  <a:cubicBezTo>
                    <a:pt x="2535" y="0"/>
                    <a:pt x="2535" y="0"/>
                    <a:pt x="2535" y="0"/>
                  </a:cubicBezTo>
                  <a:cubicBezTo>
                    <a:pt x="2535" y="0"/>
                    <a:pt x="2509" y="0"/>
                    <a:pt x="2509" y="28"/>
                  </a:cubicBezTo>
                  <a:lnTo>
                    <a:pt x="2482" y="28"/>
                  </a:lnTo>
                  <a:cubicBezTo>
                    <a:pt x="2482" y="28"/>
                    <a:pt x="2482" y="28"/>
                    <a:pt x="2455" y="28"/>
                  </a:cubicBezTo>
                  <a:cubicBezTo>
                    <a:pt x="1743" y="344"/>
                    <a:pt x="1743" y="344"/>
                    <a:pt x="1743" y="344"/>
                  </a:cubicBezTo>
                  <a:cubicBezTo>
                    <a:pt x="1796" y="397"/>
                    <a:pt x="1822" y="450"/>
                    <a:pt x="1875" y="50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80" name="Freeform 52"/>
            <p:cNvSpPr>
              <a:spLocks noChangeArrowheads="1"/>
            </p:cNvSpPr>
            <p:nvPr/>
          </p:nvSpPr>
          <p:spPr bwMode="auto">
            <a:xfrm>
              <a:off x="5459413" y="5661025"/>
              <a:ext cx="846137" cy="960438"/>
            </a:xfrm>
            <a:custGeom>
              <a:avLst/>
              <a:gdLst>
                <a:gd name="T0" fmla="*/ 924 w 2351"/>
                <a:gd name="T1" fmla="*/ 106 h 2668"/>
                <a:gd name="T2" fmla="*/ 924 w 2351"/>
                <a:gd name="T3" fmla="*/ 106 h 2668"/>
                <a:gd name="T4" fmla="*/ 52 w 2351"/>
                <a:gd name="T5" fmla="*/ 872 h 2668"/>
                <a:gd name="T6" fmla="*/ 0 w 2351"/>
                <a:gd name="T7" fmla="*/ 1056 h 2668"/>
                <a:gd name="T8" fmla="*/ 0 w 2351"/>
                <a:gd name="T9" fmla="*/ 2430 h 2668"/>
                <a:gd name="T10" fmla="*/ 290 w 2351"/>
                <a:gd name="T11" fmla="*/ 2667 h 2668"/>
                <a:gd name="T12" fmla="*/ 1108 w 2351"/>
                <a:gd name="T13" fmla="*/ 2667 h 2668"/>
                <a:gd name="T14" fmla="*/ 475 w 2351"/>
                <a:gd name="T15" fmla="*/ 2087 h 2668"/>
                <a:gd name="T16" fmla="*/ 448 w 2351"/>
                <a:gd name="T17" fmla="*/ 2061 h 2668"/>
                <a:gd name="T18" fmla="*/ 422 w 2351"/>
                <a:gd name="T19" fmla="*/ 2008 h 2668"/>
                <a:gd name="T20" fmla="*/ 422 w 2351"/>
                <a:gd name="T21" fmla="*/ 1955 h 2668"/>
                <a:gd name="T22" fmla="*/ 422 w 2351"/>
                <a:gd name="T23" fmla="*/ 1902 h 2668"/>
                <a:gd name="T24" fmla="*/ 448 w 2351"/>
                <a:gd name="T25" fmla="*/ 1849 h 2668"/>
                <a:gd name="T26" fmla="*/ 475 w 2351"/>
                <a:gd name="T27" fmla="*/ 1822 h 2668"/>
                <a:gd name="T28" fmla="*/ 501 w 2351"/>
                <a:gd name="T29" fmla="*/ 1796 h 2668"/>
                <a:gd name="T30" fmla="*/ 554 w 2351"/>
                <a:gd name="T31" fmla="*/ 1770 h 2668"/>
                <a:gd name="T32" fmla="*/ 554 w 2351"/>
                <a:gd name="T33" fmla="*/ 1770 h 2668"/>
                <a:gd name="T34" fmla="*/ 475 w 2351"/>
                <a:gd name="T35" fmla="*/ 1690 h 2668"/>
                <a:gd name="T36" fmla="*/ 448 w 2351"/>
                <a:gd name="T37" fmla="*/ 1665 h 2668"/>
                <a:gd name="T38" fmla="*/ 422 w 2351"/>
                <a:gd name="T39" fmla="*/ 1611 h 2668"/>
                <a:gd name="T40" fmla="*/ 422 w 2351"/>
                <a:gd name="T41" fmla="*/ 1559 h 2668"/>
                <a:gd name="T42" fmla="*/ 422 w 2351"/>
                <a:gd name="T43" fmla="*/ 1559 h 2668"/>
                <a:gd name="T44" fmla="*/ 422 w 2351"/>
                <a:gd name="T45" fmla="*/ 1532 h 2668"/>
                <a:gd name="T46" fmla="*/ 448 w 2351"/>
                <a:gd name="T47" fmla="*/ 1479 h 2668"/>
                <a:gd name="T48" fmla="*/ 475 w 2351"/>
                <a:gd name="T49" fmla="*/ 1453 h 2668"/>
                <a:gd name="T50" fmla="*/ 501 w 2351"/>
                <a:gd name="T51" fmla="*/ 1427 h 2668"/>
                <a:gd name="T52" fmla="*/ 554 w 2351"/>
                <a:gd name="T53" fmla="*/ 1399 h 2668"/>
                <a:gd name="T54" fmla="*/ 475 w 2351"/>
                <a:gd name="T55" fmla="*/ 1321 h 2668"/>
                <a:gd name="T56" fmla="*/ 448 w 2351"/>
                <a:gd name="T57" fmla="*/ 1294 h 2668"/>
                <a:gd name="T58" fmla="*/ 422 w 2351"/>
                <a:gd name="T59" fmla="*/ 1242 h 2668"/>
                <a:gd name="T60" fmla="*/ 422 w 2351"/>
                <a:gd name="T61" fmla="*/ 1188 h 2668"/>
                <a:gd name="T62" fmla="*/ 422 w 2351"/>
                <a:gd name="T63" fmla="*/ 1136 h 2668"/>
                <a:gd name="T64" fmla="*/ 448 w 2351"/>
                <a:gd name="T65" fmla="*/ 1110 h 2668"/>
                <a:gd name="T66" fmla="*/ 475 w 2351"/>
                <a:gd name="T67" fmla="*/ 1056 h 2668"/>
                <a:gd name="T68" fmla="*/ 501 w 2351"/>
                <a:gd name="T69" fmla="*/ 1056 h 2668"/>
                <a:gd name="T70" fmla="*/ 554 w 2351"/>
                <a:gd name="T71" fmla="*/ 1031 h 2668"/>
                <a:gd name="T72" fmla="*/ 1240 w 2351"/>
                <a:gd name="T73" fmla="*/ 713 h 2668"/>
                <a:gd name="T74" fmla="*/ 1901 w 2351"/>
                <a:gd name="T75" fmla="*/ 1004 h 2668"/>
                <a:gd name="T76" fmla="*/ 2244 w 2351"/>
                <a:gd name="T77" fmla="*/ 951 h 2668"/>
                <a:gd name="T78" fmla="*/ 2244 w 2351"/>
                <a:gd name="T79" fmla="*/ 951 h 2668"/>
                <a:gd name="T80" fmla="*/ 2271 w 2351"/>
                <a:gd name="T81" fmla="*/ 925 h 2668"/>
                <a:gd name="T82" fmla="*/ 2271 w 2351"/>
                <a:gd name="T83" fmla="*/ 899 h 2668"/>
                <a:gd name="T84" fmla="*/ 2297 w 2351"/>
                <a:gd name="T85" fmla="*/ 872 h 2668"/>
                <a:gd name="T86" fmla="*/ 2297 w 2351"/>
                <a:gd name="T87" fmla="*/ 872 h 2668"/>
                <a:gd name="T88" fmla="*/ 2324 w 2351"/>
                <a:gd name="T89" fmla="*/ 793 h 2668"/>
                <a:gd name="T90" fmla="*/ 2324 w 2351"/>
                <a:gd name="T91" fmla="*/ 793 h 2668"/>
                <a:gd name="T92" fmla="*/ 2324 w 2351"/>
                <a:gd name="T93" fmla="*/ 766 h 2668"/>
                <a:gd name="T94" fmla="*/ 2350 w 2351"/>
                <a:gd name="T95" fmla="*/ 766 h 2668"/>
                <a:gd name="T96" fmla="*/ 2350 w 2351"/>
                <a:gd name="T97" fmla="*/ 740 h 2668"/>
                <a:gd name="T98" fmla="*/ 2350 w 2351"/>
                <a:gd name="T99" fmla="*/ 713 h 2668"/>
                <a:gd name="T100" fmla="*/ 2138 w 2351"/>
                <a:gd name="T101" fmla="*/ 423 h 2668"/>
                <a:gd name="T102" fmla="*/ 1240 w 2351"/>
                <a:gd name="T103" fmla="*/ 54 h 2668"/>
                <a:gd name="T104" fmla="*/ 924 w 2351"/>
                <a:gd name="T105" fmla="*/ 106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1" h="2668">
                  <a:moveTo>
                    <a:pt x="924" y="106"/>
                  </a:moveTo>
                  <a:lnTo>
                    <a:pt x="924" y="106"/>
                  </a:lnTo>
                  <a:cubicBezTo>
                    <a:pt x="634" y="370"/>
                    <a:pt x="290" y="634"/>
                    <a:pt x="52" y="872"/>
                  </a:cubicBezTo>
                  <a:cubicBezTo>
                    <a:pt x="0" y="925"/>
                    <a:pt x="0" y="977"/>
                    <a:pt x="0" y="1056"/>
                  </a:cubicBezTo>
                  <a:lnTo>
                    <a:pt x="0" y="2430"/>
                  </a:lnTo>
                  <a:cubicBezTo>
                    <a:pt x="0" y="2562"/>
                    <a:pt x="132" y="2667"/>
                    <a:pt x="290" y="2667"/>
                  </a:cubicBezTo>
                  <a:cubicBezTo>
                    <a:pt x="1108" y="2667"/>
                    <a:pt x="1108" y="2667"/>
                    <a:pt x="1108" y="2667"/>
                  </a:cubicBezTo>
                  <a:cubicBezTo>
                    <a:pt x="475" y="2087"/>
                    <a:pt x="475" y="2087"/>
                    <a:pt x="475" y="2087"/>
                  </a:cubicBezTo>
                  <a:cubicBezTo>
                    <a:pt x="448" y="2087"/>
                    <a:pt x="448" y="2061"/>
                    <a:pt x="448" y="2061"/>
                  </a:cubicBezTo>
                  <a:cubicBezTo>
                    <a:pt x="422" y="2033"/>
                    <a:pt x="422" y="2008"/>
                    <a:pt x="422" y="2008"/>
                  </a:cubicBezTo>
                  <a:cubicBezTo>
                    <a:pt x="422" y="1981"/>
                    <a:pt x="422" y="1981"/>
                    <a:pt x="422" y="1955"/>
                  </a:cubicBezTo>
                  <a:cubicBezTo>
                    <a:pt x="422" y="1928"/>
                    <a:pt x="422" y="1928"/>
                    <a:pt x="422" y="1902"/>
                  </a:cubicBezTo>
                  <a:cubicBezTo>
                    <a:pt x="422" y="1876"/>
                    <a:pt x="448" y="1876"/>
                    <a:pt x="448" y="1849"/>
                  </a:cubicBezTo>
                  <a:cubicBezTo>
                    <a:pt x="448" y="1849"/>
                    <a:pt x="475" y="1849"/>
                    <a:pt x="475" y="1822"/>
                  </a:cubicBezTo>
                  <a:cubicBezTo>
                    <a:pt x="501" y="1822"/>
                    <a:pt x="501" y="1796"/>
                    <a:pt x="501" y="1796"/>
                  </a:cubicBezTo>
                  <a:cubicBezTo>
                    <a:pt x="528" y="1796"/>
                    <a:pt x="528" y="1796"/>
                    <a:pt x="554" y="1770"/>
                  </a:cubicBezTo>
                  <a:lnTo>
                    <a:pt x="554" y="1770"/>
                  </a:lnTo>
                  <a:cubicBezTo>
                    <a:pt x="475" y="1690"/>
                    <a:pt x="475" y="1690"/>
                    <a:pt x="475" y="1690"/>
                  </a:cubicBezTo>
                  <a:cubicBezTo>
                    <a:pt x="448" y="1690"/>
                    <a:pt x="448" y="1690"/>
                    <a:pt x="448" y="1665"/>
                  </a:cubicBezTo>
                  <a:cubicBezTo>
                    <a:pt x="422" y="1638"/>
                    <a:pt x="422" y="1638"/>
                    <a:pt x="422" y="1611"/>
                  </a:cubicBezTo>
                  <a:cubicBezTo>
                    <a:pt x="422" y="1611"/>
                    <a:pt x="422" y="1585"/>
                    <a:pt x="422" y="1559"/>
                  </a:cubicBezTo>
                  <a:lnTo>
                    <a:pt x="422" y="1559"/>
                  </a:lnTo>
                  <a:lnTo>
                    <a:pt x="422" y="1532"/>
                  </a:lnTo>
                  <a:cubicBezTo>
                    <a:pt x="422" y="1506"/>
                    <a:pt x="448" y="1479"/>
                    <a:pt x="448" y="1479"/>
                  </a:cubicBezTo>
                  <a:cubicBezTo>
                    <a:pt x="448" y="1453"/>
                    <a:pt x="475" y="1453"/>
                    <a:pt x="475" y="1453"/>
                  </a:cubicBezTo>
                  <a:cubicBezTo>
                    <a:pt x="501" y="1427"/>
                    <a:pt x="501" y="1427"/>
                    <a:pt x="501" y="1427"/>
                  </a:cubicBezTo>
                  <a:cubicBezTo>
                    <a:pt x="528" y="1399"/>
                    <a:pt x="528" y="1399"/>
                    <a:pt x="554" y="1399"/>
                  </a:cubicBezTo>
                  <a:cubicBezTo>
                    <a:pt x="475" y="1321"/>
                    <a:pt x="475" y="1321"/>
                    <a:pt x="475" y="1321"/>
                  </a:cubicBezTo>
                  <a:cubicBezTo>
                    <a:pt x="448" y="1321"/>
                    <a:pt x="448" y="1294"/>
                    <a:pt x="448" y="1294"/>
                  </a:cubicBezTo>
                  <a:cubicBezTo>
                    <a:pt x="422" y="1268"/>
                    <a:pt x="422" y="1268"/>
                    <a:pt x="422" y="1242"/>
                  </a:cubicBezTo>
                  <a:cubicBezTo>
                    <a:pt x="422" y="1242"/>
                    <a:pt x="422" y="1216"/>
                    <a:pt x="422" y="1188"/>
                  </a:cubicBezTo>
                  <a:cubicBezTo>
                    <a:pt x="422" y="1188"/>
                    <a:pt x="422" y="1163"/>
                    <a:pt x="422" y="1136"/>
                  </a:cubicBezTo>
                  <a:lnTo>
                    <a:pt x="448" y="1110"/>
                  </a:lnTo>
                  <a:cubicBezTo>
                    <a:pt x="448" y="1083"/>
                    <a:pt x="475" y="1083"/>
                    <a:pt x="475" y="1056"/>
                  </a:cubicBezTo>
                  <a:cubicBezTo>
                    <a:pt x="501" y="1056"/>
                    <a:pt x="501" y="1056"/>
                    <a:pt x="501" y="1056"/>
                  </a:cubicBezTo>
                  <a:cubicBezTo>
                    <a:pt x="528" y="1031"/>
                    <a:pt x="528" y="1031"/>
                    <a:pt x="554" y="1031"/>
                  </a:cubicBezTo>
                  <a:cubicBezTo>
                    <a:pt x="1240" y="713"/>
                    <a:pt x="1240" y="713"/>
                    <a:pt x="1240" y="713"/>
                  </a:cubicBezTo>
                  <a:cubicBezTo>
                    <a:pt x="1901" y="1004"/>
                    <a:pt x="1901" y="1004"/>
                    <a:pt x="1901" y="1004"/>
                  </a:cubicBezTo>
                  <a:cubicBezTo>
                    <a:pt x="2033" y="1056"/>
                    <a:pt x="2165" y="1031"/>
                    <a:pt x="2244" y="951"/>
                  </a:cubicBezTo>
                  <a:lnTo>
                    <a:pt x="2244" y="951"/>
                  </a:lnTo>
                  <a:cubicBezTo>
                    <a:pt x="2271" y="925"/>
                    <a:pt x="2271" y="925"/>
                    <a:pt x="2271" y="925"/>
                  </a:cubicBezTo>
                  <a:cubicBezTo>
                    <a:pt x="2271" y="925"/>
                    <a:pt x="2271" y="925"/>
                    <a:pt x="2271" y="899"/>
                  </a:cubicBezTo>
                  <a:cubicBezTo>
                    <a:pt x="2271" y="899"/>
                    <a:pt x="2297" y="899"/>
                    <a:pt x="2297" y="872"/>
                  </a:cubicBezTo>
                  <a:lnTo>
                    <a:pt x="2297" y="872"/>
                  </a:lnTo>
                  <a:cubicBezTo>
                    <a:pt x="2324" y="793"/>
                    <a:pt x="2324" y="793"/>
                    <a:pt x="2324" y="793"/>
                  </a:cubicBezTo>
                  <a:lnTo>
                    <a:pt x="2324" y="793"/>
                  </a:lnTo>
                  <a:lnTo>
                    <a:pt x="2324" y="766"/>
                  </a:lnTo>
                  <a:lnTo>
                    <a:pt x="2350" y="766"/>
                  </a:lnTo>
                  <a:cubicBezTo>
                    <a:pt x="2350" y="740"/>
                    <a:pt x="2350" y="740"/>
                    <a:pt x="2350" y="740"/>
                  </a:cubicBezTo>
                  <a:lnTo>
                    <a:pt x="2350" y="713"/>
                  </a:lnTo>
                  <a:cubicBezTo>
                    <a:pt x="2350" y="608"/>
                    <a:pt x="2271" y="502"/>
                    <a:pt x="2138" y="423"/>
                  </a:cubicBezTo>
                  <a:cubicBezTo>
                    <a:pt x="2138" y="423"/>
                    <a:pt x="1268" y="54"/>
                    <a:pt x="1240" y="54"/>
                  </a:cubicBezTo>
                  <a:cubicBezTo>
                    <a:pt x="1108" y="0"/>
                    <a:pt x="1003" y="26"/>
                    <a:pt x="924" y="1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81" name="Freeform 53"/>
            <p:cNvSpPr>
              <a:spLocks noChangeArrowheads="1"/>
            </p:cNvSpPr>
            <p:nvPr/>
          </p:nvSpPr>
          <p:spPr bwMode="auto">
            <a:xfrm>
              <a:off x="6086478" y="5586416"/>
              <a:ext cx="152399" cy="190501"/>
            </a:xfrm>
            <a:custGeom>
              <a:avLst/>
              <a:gdLst>
                <a:gd name="T0" fmla="*/ 53 w 424"/>
                <a:gd name="T1" fmla="*/ 0 h 529"/>
                <a:gd name="T2" fmla="*/ 53 w 424"/>
                <a:gd name="T3" fmla="*/ 0 h 529"/>
                <a:gd name="T4" fmla="*/ 0 w 424"/>
                <a:gd name="T5" fmla="*/ 370 h 529"/>
                <a:gd name="T6" fmla="*/ 423 w 424"/>
                <a:gd name="T7" fmla="*/ 528 h 529"/>
                <a:gd name="T8" fmla="*/ 423 w 424"/>
                <a:gd name="T9" fmla="*/ 528 h 529"/>
                <a:gd name="T10" fmla="*/ 371 w 424"/>
                <a:gd name="T11" fmla="*/ 0 h 529"/>
                <a:gd name="T12" fmla="*/ 53 w 424"/>
                <a:gd name="T13" fmla="*/ 0 h 529"/>
              </a:gdLst>
              <a:ahLst/>
              <a:cxnLst>
                <a:cxn ang="0">
                  <a:pos x="T0" y="T1"/>
                </a:cxn>
                <a:cxn ang="0">
                  <a:pos x="T2" y="T3"/>
                </a:cxn>
                <a:cxn ang="0">
                  <a:pos x="T4" y="T5"/>
                </a:cxn>
                <a:cxn ang="0">
                  <a:pos x="T6" y="T7"/>
                </a:cxn>
                <a:cxn ang="0">
                  <a:pos x="T8" y="T9"/>
                </a:cxn>
                <a:cxn ang="0">
                  <a:pos x="T10" y="T11"/>
                </a:cxn>
                <a:cxn ang="0">
                  <a:pos x="T12" y="T13"/>
                </a:cxn>
              </a:cxnLst>
              <a:rect l="0" t="0" r="r" b="b"/>
              <a:pathLst>
                <a:path w="424" h="529">
                  <a:moveTo>
                    <a:pt x="53" y="0"/>
                  </a:moveTo>
                  <a:lnTo>
                    <a:pt x="53" y="0"/>
                  </a:lnTo>
                  <a:cubicBezTo>
                    <a:pt x="0" y="370"/>
                    <a:pt x="0" y="370"/>
                    <a:pt x="0" y="370"/>
                  </a:cubicBezTo>
                  <a:cubicBezTo>
                    <a:pt x="159" y="422"/>
                    <a:pt x="318" y="502"/>
                    <a:pt x="423" y="528"/>
                  </a:cubicBezTo>
                  <a:lnTo>
                    <a:pt x="423" y="528"/>
                  </a:lnTo>
                  <a:cubicBezTo>
                    <a:pt x="371" y="0"/>
                    <a:pt x="371" y="0"/>
                    <a:pt x="371" y="0"/>
                  </a:cubicBezTo>
                  <a:lnTo>
                    <a:pt x="53"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prstClr val="black"/>
                </a:solidFill>
                <a:latin typeface="Calibri"/>
              </a:endParaRPr>
            </a:p>
          </p:txBody>
        </p:sp>
        <p:sp>
          <p:nvSpPr>
            <p:cNvPr id="82" name="Freeform 54"/>
            <p:cNvSpPr>
              <a:spLocks noChangeArrowheads="1"/>
            </p:cNvSpPr>
            <p:nvPr/>
          </p:nvSpPr>
          <p:spPr bwMode="auto">
            <a:xfrm>
              <a:off x="6343650" y="5424488"/>
              <a:ext cx="598488" cy="438150"/>
            </a:xfrm>
            <a:custGeom>
              <a:avLst/>
              <a:gdLst>
                <a:gd name="T0" fmla="*/ 79 w 1664"/>
                <a:gd name="T1" fmla="*/ 0 h 1215"/>
                <a:gd name="T2" fmla="*/ 79 w 1664"/>
                <a:gd name="T3" fmla="*/ 0 h 1215"/>
                <a:gd name="T4" fmla="*/ 0 w 1664"/>
                <a:gd name="T5" fmla="*/ 845 h 1215"/>
                <a:gd name="T6" fmla="*/ 502 w 1664"/>
                <a:gd name="T7" fmla="*/ 607 h 1215"/>
                <a:gd name="T8" fmla="*/ 527 w 1664"/>
                <a:gd name="T9" fmla="*/ 607 h 1215"/>
                <a:gd name="T10" fmla="*/ 554 w 1664"/>
                <a:gd name="T11" fmla="*/ 580 h 1215"/>
                <a:gd name="T12" fmla="*/ 607 w 1664"/>
                <a:gd name="T13" fmla="*/ 580 h 1215"/>
                <a:gd name="T14" fmla="*/ 607 w 1664"/>
                <a:gd name="T15" fmla="*/ 580 h 1215"/>
                <a:gd name="T16" fmla="*/ 634 w 1664"/>
                <a:gd name="T17" fmla="*/ 580 h 1215"/>
                <a:gd name="T18" fmla="*/ 660 w 1664"/>
                <a:gd name="T19" fmla="*/ 607 h 1215"/>
                <a:gd name="T20" fmla="*/ 713 w 1664"/>
                <a:gd name="T21" fmla="*/ 607 h 1215"/>
                <a:gd name="T22" fmla="*/ 739 w 1664"/>
                <a:gd name="T23" fmla="*/ 607 h 1215"/>
                <a:gd name="T24" fmla="*/ 765 w 1664"/>
                <a:gd name="T25" fmla="*/ 633 h 1215"/>
                <a:gd name="T26" fmla="*/ 1663 w 1664"/>
                <a:gd name="T27" fmla="*/ 1214 h 1215"/>
                <a:gd name="T28" fmla="*/ 1663 w 1664"/>
                <a:gd name="T29" fmla="*/ 422 h 1215"/>
                <a:gd name="T30" fmla="*/ 1267 w 1664"/>
                <a:gd name="T31" fmla="*/ 0 h 1215"/>
                <a:gd name="T32" fmla="*/ 1267 w 1664"/>
                <a:gd name="T33" fmla="*/ 0 h 1215"/>
                <a:gd name="T34" fmla="*/ 79 w 1664"/>
                <a:gd name="T35"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4" h="1215">
                  <a:moveTo>
                    <a:pt x="79" y="0"/>
                  </a:moveTo>
                  <a:lnTo>
                    <a:pt x="79" y="0"/>
                  </a:lnTo>
                  <a:cubicBezTo>
                    <a:pt x="0" y="845"/>
                    <a:pt x="0" y="845"/>
                    <a:pt x="0" y="845"/>
                  </a:cubicBezTo>
                  <a:cubicBezTo>
                    <a:pt x="502" y="607"/>
                    <a:pt x="502" y="607"/>
                    <a:pt x="502" y="607"/>
                  </a:cubicBezTo>
                  <a:lnTo>
                    <a:pt x="527" y="607"/>
                  </a:lnTo>
                  <a:cubicBezTo>
                    <a:pt x="527" y="607"/>
                    <a:pt x="554" y="607"/>
                    <a:pt x="554" y="580"/>
                  </a:cubicBezTo>
                  <a:cubicBezTo>
                    <a:pt x="581" y="580"/>
                    <a:pt x="581" y="580"/>
                    <a:pt x="607" y="580"/>
                  </a:cubicBezTo>
                  <a:lnTo>
                    <a:pt x="607" y="580"/>
                  </a:lnTo>
                  <a:lnTo>
                    <a:pt x="634" y="580"/>
                  </a:lnTo>
                  <a:cubicBezTo>
                    <a:pt x="660" y="580"/>
                    <a:pt x="660" y="580"/>
                    <a:pt x="660" y="607"/>
                  </a:cubicBezTo>
                  <a:cubicBezTo>
                    <a:pt x="686" y="607"/>
                    <a:pt x="686" y="607"/>
                    <a:pt x="713" y="607"/>
                  </a:cubicBezTo>
                  <a:lnTo>
                    <a:pt x="739" y="607"/>
                  </a:lnTo>
                  <a:cubicBezTo>
                    <a:pt x="765" y="633"/>
                    <a:pt x="765" y="633"/>
                    <a:pt x="765" y="633"/>
                  </a:cubicBezTo>
                  <a:cubicBezTo>
                    <a:pt x="1663" y="1214"/>
                    <a:pt x="1663" y="1214"/>
                    <a:pt x="1663" y="1214"/>
                  </a:cubicBezTo>
                  <a:cubicBezTo>
                    <a:pt x="1663" y="422"/>
                    <a:pt x="1663" y="422"/>
                    <a:pt x="1663" y="422"/>
                  </a:cubicBezTo>
                  <a:cubicBezTo>
                    <a:pt x="1663" y="211"/>
                    <a:pt x="1505" y="25"/>
                    <a:pt x="1267" y="0"/>
                  </a:cubicBezTo>
                  <a:lnTo>
                    <a:pt x="1267" y="0"/>
                  </a:lnTo>
                  <a:lnTo>
                    <a:pt x="79"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83" name="Freeform 55"/>
            <p:cNvSpPr>
              <a:spLocks noChangeArrowheads="1"/>
            </p:cNvSpPr>
            <p:nvPr/>
          </p:nvSpPr>
          <p:spPr bwMode="auto">
            <a:xfrm>
              <a:off x="6059488" y="5424488"/>
              <a:ext cx="209550" cy="95250"/>
            </a:xfrm>
            <a:custGeom>
              <a:avLst/>
              <a:gdLst>
                <a:gd name="T0" fmla="*/ 581 w 582"/>
                <a:gd name="T1" fmla="*/ 0 h 264"/>
                <a:gd name="T2" fmla="*/ 0 w 582"/>
                <a:gd name="T3" fmla="*/ 0 h 264"/>
                <a:gd name="T4" fmla="*/ 0 w 582"/>
                <a:gd name="T5" fmla="*/ 25 h 264"/>
                <a:gd name="T6" fmla="*/ 132 w 582"/>
                <a:gd name="T7" fmla="*/ 263 h 264"/>
                <a:gd name="T8" fmla="*/ 450 w 582"/>
                <a:gd name="T9" fmla="*/ 263 h 264"/>
                <a:gd name="T10" fmla="*/ 581 w 582"/>
                <a:gd name="T11" fmla="*/ 25 h 264"/>
                <a:gd name="T12" fmla="*/ 581 w 582"/>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582" h="264">
                  <a:moveTo>
                    <a:pt x="581" y="0"/>
                  </a:moveTo>
                  <a:lnTo>
                    <a:pt x="0" y="0"/>
                  </a:lnTo>
                  <a:lnTo>
                    <a:pt x="0" y="25"/>
                  </a:lnTo>
                  <a:lnTo>
                    <a:pt x="132" y="263"/>
                  </a:lnTo>
                  <a:lnTo>
                    <a:pt x="450" y="263"/>
                  </a:lnTo>
                  <a:lnTo>
                    <a:pt x="581" y="25"/>
                  </a:lnTo>
                  <a:lnTo>
                    <a:pt x="58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84" name="Freeform 56"/>
            <p:cNvSpPr>
              <a:spLocks noChangeArrowheads="1"/>
            </p:cNvSpPr>
            <p:nvPr/>
          </p:nvSpPr>
          <p:spPr bwMode="auto">
            <a:xfrm>
              <a:off x="5213350" y="6022975"/>
              <a:ext cx="209550" cy="581025"/>
            </a:xfrm>
            <a:custGeom>
              <a:avLst/>
              <a:gdLst>
                <a:gd name="T0" fmla="*/ 0 w 582"/>
                <a:gd name="T1" fmla="*/ 106 h 1612"/>
                <a:gd name="T2" fmla="*/ 0 w 582"/>
                <a:gd name="T3" fmla="*/ 106 h 1612"/>
                <a:gd name="T4" fmla="*/ 0 w 582"/>
                <a:gd name="T5" fmla="*/ 1506 h 1612"/>
                <a:gd name="T6" fmla="*/ 105 w 582"/>
                <a:gd name="T7" fmla="*/ 1611 h 1612"/>
                <a:gd name="T8" fmla="*/ 448 w 582"/>
                <a:gd name="T9" fmla="*/ 1611 h 1612"/>
                <a:gd name="T10" fmla="*/ 581 w 582"/>
                <a:gd name="T11" fmla="*/ 1506 h 1612"/>
                <a:gd name="T12" fmla="*/ 581 w 582"/>
                <a:gd name="T13" fmla="*/ 106 h 1612"/>
                <a:gd name="T14" fmla="*/ 448 w 582"/>
                <a:gd name="T15" fmla="*/ 0 h 1612"/>
                <a:gd name="T16" fmla="*/ 105 w 582"/>
                <a:gd name="T17" fmla="*/ 0 h 1612"/>
                <a:gd name="T18" fmla="*/ 0 w 582"/>
                <a:gd name="T19" fmla="*/ 106 h 1612"/>
                <a:gd name="T20" fmla="*/ 316 w 582"/>
                <a:gd name="T21" fmla="*/ 132 h 1612"/>
                <a:gd name="T22" fmla="*/ 316 w 582"/>
                <a:gd name="T23" fmla="*/ 132 h 1612"/>
                <a:gd name="T24" fmla="*/ 448 w 582"/>
                <a:gd name="T25" fmla="*/ 238 h 1612"/>
                <a:gd name="T26" fmla="*/ 316 w 582"/>
                <a:gd name="T27" fmla="*/ 370 h 1612"/>
                <a:gd name="T28" fmla="*/ 211 w 582"/>
                <a:gd name="T29" fmla="*/ 238 h 1612"/>
                <a:gd name="T30" fmla="*/ 316 w 582"/>
                <a:gd name="T31" fmla="*/ 132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2" h="1612">
                  <a:moveTo>
                    <a:pt x="0" y="106"/>
                  </a:moveTo>
                  <a:lnTo>
                    <a:pt x="0" y="106"/>
                  </a:lnTo>
                  <a:cubicBezTo>
                    <a:pt x="0" y="1506"/>
                    <a:pt x="0" y="1506"/>
                    <a:pt x="0" y="1506"/>
                  </a:cubicBezTo>
                  <a:cubicBezTo>
                    <a:pt x="0" y="1558"/>
                    <a:pt x="53" y="1611"/>
                    <a:pt x="105" y="1611"/>
                  </a:cubicBezTo>
                  <a:cubicBezTo>
                    <a:pt x="448" y="1611"/>
                    <a:pt x="448" y="1611"/>
                    <a:pt x="448" y="1611"/>
                  </a:cubicBezTo>
                  <a:cubicBezTo>
                    <a:pt x="528" y="1611"/>
                    <a:pt x="581" y="1558"/>
                    <a:pt x="581" y="1506"/>
                  </a:cubicBezTo>
                  <a:cubicBezTo>
                    <a:pt x="581" y="106"/>
                    <a:pt x="581" y="106"/>
                    <a:pt x="581" y="106"/>
                  </a:cubicBezTo>
                  <a:cubicBezTo>
                    <a:pt x="581" y="52"/>
                    <a:pt x="528" y="0"/>
                    <a:pt x="448" y="0"/>
                  </a:cubicBezTo>
                  <a:cubicBezTo>
                    <a:pt x="105" y="0"/>
                    <a:pt x="105" y="0"/>
                    <a:pt x="105" y="0"/>
                  </a:cubicBezTo>
                  <a:cubicBezTo>
                    <a:pt x="53" y="0"/>
                    <a:pt x="0" y="52"/>
                    <a:pt x="0" y="106"/>
                  </a:cubicBezTo>
                  <a:close/>
                  <a:moveTo>
                    <a:pt x="316" y="132"/>
                  </a:moveTo>
                  <a:lnTo>
                    <a:pt x="316" y="132"/>
                  </a:lnTo>
                  <a:cubicBezTo>
                    <a:pt x="396" y="132"/>
                    <a:pt x="448" y="184"/>
                    <a:pt x="448" y="238"/>
                  </a:cubicBezTo>
                  <a:cubicBezTo>
                    <a:pt x="448" y="317"/>
                    <a:pt x="396" y="370"/>
                    <a:pt x="316" y="370"/>
                  </a:cubicBezTo>
                  <a:cubicBezTo>
                    <a:pt x="264" y="370"/>
                    <a:pt x="211" y="317"/>
                    <a:pt x="211" y="238"/>
                  </a:cubicBezTo>
                  <a:cubicBezTo>
                    <a:pt x="211" y="184"/>
                    <a:pt x="264" y="132"/>
                    <a:pt x="316" y="132"/>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grpSp>
      <p:sp>
        <p:nvSpPr>
          <p:cNvPr id="85" name="Rectangle 94"/>
          <p:cNvSpPr/>
          <p:nvPr/>
        </p:nvSpPr>
        <p:spPr>
          <a:xfrm>
            <a:off x="1856853" y="2031123"/>
            <a:ext cx="6961794" cy="276989"/>
          </a:xfrm>
          <a:prstGeom prst="rect">
            <a:avLst/>
          </a:prstGeom>
        </p:spPr>
        <p:txBody>
          <a:bodyPr wrap="square" lIns="91428" tIns="45715" rIns="91428" bIns="45715">
            <a:spAutoFit/>
          </a:bodyPr>
          <a:lstStyle/>
          <a:p>
            <a:r>
              <a:rPr lang="en-US" sz="1200" b="1" dirty="0">
                <a:solidFill>
                  <a:srgbClr val="FFFFFF"/>
                </a:solidFill>
                <a:latin typeface="Open sans"/>
                <a:cs typeface="Open sans"/>
              </a:rPr>
              <a:t>EMPRESA</a:t>
            </a:r>
            <a:endParaRPr lang="en-US" sz="1200" dirty="0">
              <a:solidFill>
                <a:srgbClr val="FFFFFF"/>
              </a:solidFill>
              <a:latin typeface="Open sans"/>
              <a:cs typeface="Open sans"/>
            </a:endParaRPr>
          </a:p>
        </p:txBody>
      </p:sp>
      <p:sp>
        <p:nvSpPr>
          <p:cNvPr id="89" name="Rectangle 98"/>
          <p:cNvSpPr/>
          <p:nvPr/>
        </p:nvSpPr>
        <p:spPr>
          <a:xfrm>
            <a:off x="1803444" y="4761789"/>
            <a:ext cx="6961794" cy="276989"/>
          </a:xfrm>
          <a:prstGeom prst="rect">
            <a:avLst/>
          </a:prstGeom>
        </p:spPr>
        <p:txBody>
          <a:bodyPr wrap="square" lIns="91428" tIns="45715" rIns="91428" bIns="45715">
            <a:spAutoFit/>
          </a:bodyPr>
          <a:lstStyle/>
          <a:p>
            <a:r>
              <a:rPr lang="en-US" sz="1200" b="1" dirty="0">
                <a:solidFill>
                  <a:srgbClr val="FFFFFF"/>
                </a:solidFill>
                <a:latin typeface="Open sans"/>
                <a:cs typeface="Open sans"/>
              </a:rPr>
              <a:t>FINANCIAMENT (investidor) </a:t>
            </a:r>
          </a:p>
        </p:txBody>
      </p:sp>
      <p:sp>
        <p:nvSpPr>
          <p:cNvPr id="90" name="Rectangle 99"/>
          <p:cNvSpPr/>
          <p:nvPr/>
        </p:nvSpPr>
        <p:spPr>
          <a:xfrm>
            <a:off x="1803444" y="5424396"/>
            <a:ext cx="6961794" cy="276989"/>
          </a:xfrm>
          <a:prstGeom prst="rect">
            <a:avLst/>
          </a:prstGeom>
        </p:spPr>
        <p:txBody>
          <a:bodyPr wrap="square" lIns="91428" tIns="45715" rIns="91428" bIns="45715">
            <a:spAutoFit/>
          </a:bodyPr>
          <a:lstStyle/>
          <a:p>
            <a:r>
              <a:rPr lang="en-US" sz="1200" b="1" dirty="0">
                <a:solidFill>
                  <a:srgbClr val="FFFFFF"/>
                </a:solidFill>
                <a:latin typeface="Open sans"/>
                <a:cs typeface="Open sans"/>
              </a:rPr>
              <a:t>FORNECIMENTO (compras)</a:t>
            </a:r>
          </a:p>
        </p:txBody>
      </p:sp>
      <p:sp>
        <p:nvSpPr>
          <p:cNvPr id="96" name="Rectangle 99"/>
          <p:cNvSpPr/>
          <p:nvPr/>
        </p:nvSpPr>
        <p:spPr>
          <a:xfrm>
            <a:off x="1803444" y="6080049"/>
            <a:ext cx="6961794" cy="276989"/>
          </a:xfrm>
          <a:prstGeom prst="rect">
            <a:avLst/>
          </a:prstGeom>
        </p:spPr>
        <p:txBody>
          <a:bodyPr wrap="square" lIns="91428" tIns="45715" rIns="91428" bIns="45715">
            <a:spAutoFit/>
          </a:bodyPr>
          <a:lstStyle/>
          <a:p>
            <a:r>
              <a:rPr lang="en-US" sz="1200" b="1" dirty="0">
                <a:solidFill>
                  <a:srgbClr val="FFFFFF"/>
                </a:solidFill>
                <a:latin typeface="Open sans"/>
                <a:cs typeface="Open sans"/>
              </a:rPr>
              <a:t>COMPRA E VENDA</a:t>
            </a:r>
          </a:p>
        </p:txBody>
      </p:sp>
      <p:sp>
        <p:nvSpPr>
          <p:cNvPr id="115" name="CaixaDeTexto 114"/>
          <p:cNvSpPr txBox="1"/>
          <p:nvPr/>
        </p:nvSpPr>
        <p:spPr>
          <a:xfrm>
            <a:off x="900361" y="1681167"/>
            <a:ext cx="7720886" cy="3693319"/>
          </a:xfrm>
          <a:prstGeom prst="rect">
            <a:avLst/>
          </a:prstGeom>
          <a:noFill/>
        </p:spPr>
        <p:txBody>
          <a:bodyPr wrap="square" rtlCol="0">
            <a:spAutoFit/>
          </a:bodyPr>
          <a:lstStyle/>
          <a:p>
            <a:pPr algn="just">
              <a:lnSpc>
                <a:spcPct val="150000"/>
              </a:lnSpc>
            </a:pPr>
            <a:r>
              <a:rPr lang="pt-BR" altLang="pt-BR" dirty="0">
                <a:solidFill>
                  <a:srgbClr val="11355E"/>
                </a:solidFill>
                <a:ea typeface="ＭＳ Ｐゴシック" panose="020B0600070205080204" pitchFamily="34" charset="-128"/>
              </a:rPr>
              <a:t>VI - as notas comerciais;</a:t>
            </a:r>
          </a:p>
          <a:p>
            <a:pPr algn="just">
              <a:lnSpc>
                <a:spcPct val="150000"/>
              </a:lnSpc>
            </a:pPr>
            <a:r>
              <a:rPr lang="pt-BR" altLang="pt-BR" dirty="0">
                <a:solidFill>
                  <a:srgbClr val="11355E"/>
                </a:solidFill>
                <a:ea typeface="ＭＳ Ｐゴシック" panose="020B0600070205080204" pitchFamily="34" charset="-128"/>
              </a:rPr>
              <a:t>VII - os contratos futuros, de opções e outros derivativos, cujos ativos subjacentes sejam valores mobiliários;</a:t>
            </a:r>
          </a:p>
          <a:p>
            <a:pPr algn="just">
              <a:lnSpc>
                <a:spcPct val="150000"/>
              </a:lnSpc>
            </a:pPr>
            <a:r>
              <a:rPr lang="pt-BR" altLang="pt-BR" dirty="0">
                <a:solidFill>
                  <a:srgbClr val="11355E"/>
                </a:solidFill>
                <a:ea typeface="ＭＳ Ｐゴシック" panose="020B0600070205080204" pitchFamily="34" charset="-128"/>
              </a:rPr>
              <a:t>VIII - outros contratos derivativos, independentemente dos ativos subjacentes; e</a:t>
            </a:r>
          </a:p>
          <a:p>
            <a:pPr algn="just">
              <a:lnSpc>
                <a:spcPct val="150000"/>
              </a:lnSpc>
            </a:pPr>
            <a:r>
              <a:rPr lang="pt-BR" altLang="pt-BR" dirty="0">
                <a:solidFill>
                  <a:srgbClr val="11355E"/>
                </a:solidFill>
                <a:ea typeface="ＭＳ Ｐゴシック" panose="020B0600070205080204" pitchFamily="34" charset="-128"/>
              </a:rPr>
              <a:t>IX - quando ofertados publicamente, quaisquer outros títulos ou contratos de investimento coletivo, que gerem direito de participação, de parceria ou de remuneração, inclusive resultante de prestação de serviços, cujos rendimentos advêm do esforço do empreendedor ou de terceiros. </a:t>
            </a:r>
            <a:endParaRPr lang="pt-BR" dirty="0">
              <a:solidFill>
                <a:srgbClr val="11355E"/>
              </a:solidFill>
            </a:endParaRPr>
          </a:p>
          <a:p>
            <a:endParaRPr lang="pt-BR" dirty="0"/>
          </a:p>
        </p:txBody>
      </p:sp>
      <p:sp>
        <p:nvSpPr>
          <p:cNvPr id="58" name="Retângulo 57">
            <a:extLst>
              <a:ext uri="{FF2B5EF4-FFF2-40B4-BE49-F238E27FC236}">
                <a16:creationId xmlns:a16="http://schemas.microsoft.com/office/drawing/2014/main" id="{DDA59647-BCCA-F547-9232-1E1E25CA72B8}"/>
              </a:ext>
            </a:extLst>
          </p:cNvPr>
          <p:cNvSpPr/>
          <p:nvPr/>
        </p:nvSpPr>
        <p:spPr>
          <a:xfrm>
            <a:off x="900361" y="1773708"/>
            <a:ext cx="7720886" cy="351888"/>
          </a:xfrm>
          <a:prstGeom prst="rect">
            <a:avLst/>
          </a:prstGeom>
          <a:solidFill>
            <a:schemeClr val="tx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58">
            <a:extLst>
              <a:ext uri="{FF2B5EF4-FFF2-40B4-BE49-F238E27FC236}">
                <a16:creationId xmlns:a16="http://schemas.microsoft.com/office/drawing/2014/main" id="{5E721B3D-CAD3-244A-ADC2-90264CE06889}"/>
              </a:ext>
            </a:extLst>
          </p:cNvPr>
          <p:cNvSpPr/>
          <p:nvPr/>
        </p:nvSpPr>
        <p:spPr>
          <a:xfrm>
            <a:off x="940417" y="3472964"/>
            <a:ext cx="7694182" cy="1559258"/>
          </a:xfrm>
          <a:prstGeom prst="rect">
            <a:avLst/>
          </a:prstGeom>
          <a:solidFill>
            <a:srgbClr val="9DC3E6">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0" name="Retângulo 59">
            <a:extLst>
              <a:ext uri="{FF2B5EF4-FFF2-40B4-BE49-F238E27FC236}">
                <a16:creationId xmlns:a16="http://schemas.microsoft.com/office/drawing/2014/main" id="{EEADBA0C-67B7-4642-BCAB-D4BF9DEBBB4F}"/>
              </a:ext>
            </a:extLst>
          </p:cNvPr>
          <p:cNvSpPr/>
          <p:nvPr/>
        </p:nvSpPr>
        <p:spPr>
          <a:xfrm>
            <a:off x="900361" y="2201351"/>
            <a:ext cx="7720886" cy="717620"/>
          </a:xfrm>
          <a:prstGeom prst="rect">
            <a:avLst/>
          </a:prstGeom>
          <a:solidFill>
            <a:schemeClr val="accent1">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60">
            <a:extLst>
              <a:ext uri="{FF2B5EF4-FFF2-40B4-BE49-F238E27FC236}">
                <a16:creationId xmlns:a16="http://schemas.microsoft.com/office/drawing/2014/main" id="{3D41073D-245C-2A44-947A-4927CC4BC64E}"/>
              </a:ext>
            </a:extLst>
          </p:cNvPr>
          <p:cNvSpPr/>
          <p:nvPr/>
        </p:nvSpPr>
        <p:spPr>
          <a:xfrm>
            <a:off x="913713" y="2985077"/>
            <a:ext cx="7720886" cy="447205"/>
          </a:xfrm>
          <a:prstGeom prst="rect">
            <a:avLst/>
          </a:prstGeom>
          <a:solidFill>
            <a:srgbClr val="6A7FDA">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7548078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E3F0B38C-A71D-F546-89F9-A7F5F9CEF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60" y="1364264"/>
            <a:ext cx="8115300" cy="5308233"/>
          </a:xfrm>
          <a:prstGeom prst="rect">
            <a:avLst/>
          </a:prstGeom>
        </p:spPr>
      </p:pic>
      <p:sp>
        <p:nvSpPr>
          <p:cNvPr id="40" name="Rectangle 5"/>
          <p:cNvSpPr/>
          <p:nvPr/>
        </p:nvSpPr>
        <p:spPr>
          <a:xfrm>
            <a:off x="1075629" y="2274780"/>
            <a:ext cx="7318762" cy="2828698"/>
          </a:xfrm>
          <a:prstGeom prst="rect">
            <a:avLst/>
          </a:prstGeom>
          <a:solidFill>
            <a:schemeClr val="accent1">
              <a:lumMod val="60000"/>
              <a:lumOff val="40000"/>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endParaRPr lang="en-US" dirty="0">
              <a:solidFill>
                <a:prstClr val="white"/>
              </a:solidFill>
              <a:latin typeface="Calibri"/>
            </a:endParaRPr>
          </a:p>
        </p:txBody>
      </p:sp>
      <p:sp>
        <p:nvSpPr>
          <p:cNvPr id="2" name="Retângulo 1"/>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06</a:t>
            </a:r>
          </a:p>
        </p:txBody>
      </p:sp>
      <p:sp>
        <p:nvSpPr>
          <p:cNvPr id="3" name="Retângulo 2"/>
          <p:cNvSpPr/>
          <p:nvPr/>
        </p:nvSpPr>
        <p:spPr>
          <a:xfrm>
            <a:off x="1124465" y="702951"/>
            <a:ext cx="7030994" cy="400110"/>
          </a:xfrm>
          <a:prstGeom prst="rect">
            <a:avLst/>
          </a:prstGeom>
        </p:spPr>
        <p:txBody>
          <a:bodyPr wrap="square">
            <a:spAutoFit/>
          </a:bodyPr>
          <a:lstStyle/>
          <a:p>
            <a:r>
              <a:rPr lang="pt-BR" sz="2000" b="1" dirty="0">
                <a:solidFill>
                  <a:schemeClr val="accent1">
                    <a:lumMod val="60000"/>
                    <a:lumOff val="40000"/>
                  </a:schemeClr>
                </a:solidFill>
              </a:rPr>
              <a:t>1. CONCEITO LEGAL</a:t>
            </a:r>
          </a:p>
        </p:txBody>
      </p:sp>
      <p:cxnSp>
        <p:nvCxnSpPr>
          <p:cNvPr id="4" name="Conector reto 3"/>
          <p:cNvCxnSpPr/>
          <p:nvPr/>
        </p:nvCxnSpPr>
        <p:spPr>
          <a:xfrm flipV="1">
            <a:off x="1124465" y="1200316"/>
            <a:ext cx="8019535" cy="639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677360" y="2719633"/>
            <a:ext cx="7030995" cy="1938992"/>
          </a:xfrm>
          <a:prstGeom prst="rect">
            <a:avLst/>
          </a:prstGeom>
          <a:noFill/>
        </p:spPr>
        <p:txBody>
          <a:bodyPr wrap="square" rtlCol="0">
            <a:spAutoFit/>
          </a:bodyPr>
          <a:lstStyle/>
          <a:p>
            <a:pPr marL="800100" lvl="1" indent="-342900" algn="just">
              <a:buFont typeface="Wingdings" pitchFamily="2" charset="2"/>
              <a:buChar char="Ø"/>
            </a:pPr>
            <a:r>
              <a:rPr lang="pt-BR" altLang="pt-BR" sz="2400" dirty="0">
                <a:solidFill>
                  <a:schemeClr val="bg1"/>
                </a:solidFill>
                <a:ea typeface="ＭＳ Ｐゴシック" panose="020B0600070205080204" pitchFamily="34" charset="-128"/>
              </a:rPr>
              <a:t>Conceito de “</a:t>
            </a:r>
            <a:r>
              <a:rPr lang="pt-BR" altLang="pt-BR" sz="2400" i="1" dirty="0" err="1">
                <a:solidFill>
                  <a:schemeClr val="bg1"/>
                </a:solidFill>
                <a:ea typeface="ＭＳ Ｐゴシック" panose="020B0600070205080204" pitchFamily="34" charset="-128"/>
              </a:rPr>
              <a:t>securities</a:t>
            </a:r>
            <a:r>
              <a:rPr lang="pt-BR" altLang="pt-BR" sz="2400" dirty="0">
                <a:solidFill>
                  <a:schemeClr val="bg1"/>
                </a:solidFill>
                <a:ea typeface="ＭＳ Ｐゴシック" panose="020B0600070205080204" pitchFamily="34" charset="-128"/>
              </a:rPr>
              <a:t>” nos E.U.A.: SEC v. W. J. </a:t>
            </a:r>
            <a:r>
              <a:rPr lang="pt-BR" altLang="pt-BR" sz="2400" dirty="0" err="1">
                <a:solidFill>
                  <a:schemeClr val="bg1"/>
                </a:solidFill>
                <a:ea typeface="ＭＳ Ｐゴシック" panose="020B0600070205080204" pitchFamily="34" charset="-128"/>
              </a:rPr>
              <a:t>Howey</a:t>
            </a:r>
            <a:r>
              <a:rPr lang="pt-BR" altLang="pt-BR" sz="2400" dirty="0">
                <a:solidFill>
                  <a:schemeClr val="bg1"/>
                </a:solidFill>
                <a:ea typeface="ＭＳ Ｐゴシック" panose="020B0600070205080204" pitchFamily="34" charset="-128"/>
              </a:rPr>
              <a:t> </a:t>
            </a:r>
            <a:r>
              <a:rPr lang="pt-BR" altLang="pt-BR" sz="2400" dirty="0" err="1">
                <a:solidFill>
                  <a:schemeClr val="bg1"/>
                </a:solidFill>
                <a:ea typeface="ＭＳ Ｐゴシック" panose="020B0600070205080204" pitchFamily="34" charset="-128"/>
              </a:rPr>
              <a:t>Company</a:t>
            </a:r>
            <a:endParaRPr lang="pt-BR" altLang="pt-BR" sz="2400" dirty="0">
              <a:solidFill>
                <a:schemeClr val="bg1"/>
              </a:solidFill>
              <a:ea typeface="ＭＳ Ｐゴシック" panose="020B0600070205080204" pitchFamily="34" charset="-128"/>
            </a:endParaRPr>
          </a:p>
          <a:p>
            <a:pPr marL="1257300" lvl="2" indent="-342900" algn="just">
              <a:buFont typeface="Wingdings" pitchFamily="2" charset="2"/>
              <a:buChar char="§"/>
            </a:pPr>
            <a:r>
              <a:rPr lang="pt-BR" altLang="pt-BR" sz="2400" dirty="0">
                <a:solidFill>
                  <a:schemeClr val="bg1"/>
                </a:solidFill>
                <a:ea typeface="ＭＳ Ｐゴシック" panose="020B0600070205080204" pitchFamily="34" charset="-128"/>
              </a:rPr>
              <a:t>Venda de pedaços de terra, para produzir laranja, que era depois alugado para a administradora.</a:t>
            </a:r>
          </a:p>
        </p:txBody>
      </p:sp>
    </p:spTree>
    <p:extLst>
      <p:ext uri="{BB962C8B-B14F-4D97-AF65-F5344CB8AC3E}">
        <p14:creationId xmlns:p14="http://schemas.microsoft.com/office/powerpoint/2010/main" val="9189748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3DCD69ED-FC5A-1C40-B8ED-24BFBC9D1539}"/>
              </a:ext>
            </a:extLst>
          </p:cNvPr>
          <p:cNvPicPr>
            <a:picLocks noChangeAspect="1"/>
          </p:cNvPicPr>
          <p:nvPr/>
        </p:nvPicPr>
        <p:blipFill>
          <a:blip r:embed="rId2">
            <a:alphaModFix amt="46000"/>
            <a:extLst>
              <a:ext uri="{BEBA8EAE-BF5A-486C-A8C5-ECC9F3942E4B}">
                <a14:imgProps xmlns:a14="http://schemas.microsoft.com/office/drawing/2010/main">
                  <a14:imgLayer>
                    <a14:imgEffect>
                      <a14:saturation sat="124000"/>
                    </a14:imgEffect>
                  </a14:imgLayer>
                </a14:imgProps>
              </a:ext>
              <a:ext uri="{28A0092B-C50C-407E-A947-70E740481C1C}">
                <a14:useLocalDpi xmlns:a14="http://schemas.microsoft.com/office/drawing/2010/main" val="0"/>
              </a:ext>
            </a:extLst>
          </a:blip>
          <a:stretch>
            <a:fillRect/>
          </a:stretch>
        </p:blipFill>
        <p:spPr>
          <a:xfrm>
            <a:off x="0" y="1431172"/>
            <a:ext cx="9143999" cy="5554039"/>
          </a:xfrm>
          <a:prstGeom prst="rect">
            <a:avLst/>
          </a:prstGeom>
          <a:solidFill>
            <a:schemeClr val="bg1">
              <a:alpha val="86000"/>
            </a:schemeClr>
          </a:solidFill>
          <a:effectLst>
            <a:outerShdw blurRad="50800" dist="50800" dir="5400000" algn="ctr" rotWithShape="0">
              <a:srgbClr val="000000">
                <a:alpha val="88000"/>
              </a:srgbClr>
            </a:outerShdw>
          </a:effectLst>
        </p:spPr>
      </p:pic>
      <p:sp>
        <p:nvSpPr>
          <p:cNvPr id="6" name="Oval 5">
            <a:extLst>
              <a:ext uri="{FF2B5EF4-FFF2-40B4-BE49-F238E27FC236}">
                <a16:creationId xmlns:a16="http://schemas.microsoft.com/office/drawing/2014/main" id="{EACD4665-693C-2E43-A070-665EC4A3EE67}"/>
              </a:ext>
            </a:extLst>
          </p:cNvPr>
          <p:cNvSpPr/>
          <p:nvPr/>
        </p:nvSpPr>
        <p:spPr>
          <a:xfrm>
            <a:off x="2092649" y="1467909"/>
            <a:ext cx="5094625" cy="4171535"/>
          </a:xfrm>
          <a:prstGeom prst="ellipse">
            <a:avLst/>
          </a:prstGeom>
          <a:solidFill>
            <a:schemeClr val="bg1">
              <a:lumMod val="9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07</a:t>
            </a:r>
          </a:p>
        </p:txBody>
      </p:sp>
      <p:sp>
        <p:nvSpPr>
          <p:cNvPr id="3" name="Retângulo 2"/>
          <p:cNvSpPr/>
          <p:nvPr/>
        </p:nvSpPr>
        <p:spPr>
          <a:xfrm>
            <a:off x="1124465" y="702951"/>
            <a:ext cx="7030994" cy="400110"/>
          </a:xfrm>
          <a:prstGeom prst="rect">
            <a:avLst/>
          </a:prstGeom>
        </p:spPr>
        <p:txBody>
          <a:bodyPr wrap="square">
            <a:spAutoFit/>
          </a:bodyPr>
          <a:lstStyle/>
          <a:p>
            <a:r>
              <a:rPr lang="pt-BR" sz="2000" b="1" dirty="0">
                <a:solidFill>
                  <a:schemeClr val="accent1">
                    <a:lumMod val="60000"/>
                    <a:lumOff val="40000"/>
                  </a:schemeClr>
                </a:solidFill>
              </a:rPr>
              <a:t>2. OFERTA PÚBLICA</a:t>
            </a:r>
          </a:p>
        </p:txBody>
      </p:sp>
      <p:cxnSp>
        <p:nvCxnSpPr>
          <p:cNvPr id="4" name="Conector reto 3"/>
          <p:cNvCxnSpPr/>
          <p:nvPr/>
        </p:nvCxnSpPr>
        <p:spPr>
          <a:xfrm flipV="1">
            <a:off x="1124465" y="1200316"/>
            <a:ext cx="8019535" cy="639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1825212" y="2584180"/>
            <a:ext cx="5362062" cy="1938992"/>
          </a:xfrm>
          <a:prstGeom prst="rect">
            <a:avLst/>
          </a:prstGeom>
          <a:noFill/>
        </p:spPr>
        <p:txBody>
          <a:bodyPr wrap="square" rtlCol="0">
            <a:spAutoFit/>
          </a:bodyPr>
          <a:lstStyle/>
          <a:p>
            <a:pPr lvl="1" algn="ctr"/>
            <a:r>
              <a:rPr lang="pt-BR" altLang="pt-BR" sz="2400" dirty="0">
                <a:solidFill>
                  <a:srgbClr val="11355E"/>
                </a:solidFill>
                <a:ea typeface="ＭＳ Ｐゴシック" panose="020B0600070205080204" pitchFamily="34" charset="-128"/>
              </a:rPr>
              <a:t>Qual a diferença entre o conceito brasileiro e o conceito </a:t>
            </a:r>
            <a:r>
              <a:rPr lang="pt-BR" altLang="pt-BR" sz="2400" dirty="0" err="1">
                <a:solidFill>
                  <a:srgbClr val="11355E"/>
                </a:solidFill>
                <a:ea typeface="ＭＳ Ｐゴシック" panose="020B0600070205080204" pitchFamily="34" charset="-128"/>
              </a:rPr>
              <a:t>norteamericano</a:t>
            </a:r>
            <a:r>
              <a:rPr lang="pt-BR" altLang="pt-BR" sz="2400" dirty="0">
                <a:solidFill>
                  <a:srgbClr val="11355E"/>
                </a:solidFill>
                <a:ea typeface="ＭＳ Ｐゴシック" panose="020B0600070205080204" pitchFamily="34" charset="-128"/>
              </a:rPr>
              <a:t>?</a:t>
            </a:r>
          </a:p>
          <a:p>
            <a:pPr marL="800100" lvl="1" indent="-342900" algn="ctr">
              <a:buFont typeface="Wingdings" pitchFamily="2" charset="2"/>
              <a:buChar char="Ø"/>
            </a:pPr>
            <a:endParaRPr lang="pt-BR" altLang="pt-BR" sz="2400" dirty="0">
              <a:solidFill>
                <a:srgbClr val="11355E"/>
              </a:solidFill>
              <a:ea typeface="ＭＳ Ｐゴシック" panose="020B0600070205080204" pitchFamily="34" charset="-128"/>
            </a:endParaRPr>
          </a:p>
          <a:p>
            <a:pPr marL="800100" lvl="1" indent="-342900" algn="ctr">
              <a:buFont typeface="Wingdings" pitchFamily="2" charset="2"/>
              <a:buChar char="Ø"/>
            </a:pPr>
            <a:r>
              <a:rPr lang="pt-BR" altLang="pt-BR" sz="2400" dirty="0">
                <a:solidFill>
                  <a:srgbClr val="11355E"/>
                </a:solidFill>
                <a:ea typeface="ＭＳ Ｐゴシック" panose="020B0600070205080204" pitchFamily="34" charset="-128"/>
              </a:rPr>
              <a:t>Oferta pública</a:t>
            </a:r>
          </a:p>
        </p:txBody>
      </p:sp>
    </p:spTree>
    <p:extLst>
      <p:ext uri="{BB962C8B-B14F-4D97-AF65-F5344CB8AC3E}">
        <p14:creationId xmlns:p14="http://schemas.microsoft.com/office/powerpoint/2010/main" val="24012197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08</a:t>
            </a:r>
          </a:p>
        </p:txBody>
      </p:sp>
      <p:sp>
        <p:nvSpPr>
          <p:cNvPr id="3" name="Retângulo 2"/>
          <p:cNvSpPr/>
          <p:nvPr/>
        </p:nvSpPr>
        <p:spPr>
          <a:xfrm>
            <a:off x="1124465" y="702951"/>
            <a:ext cx="7030994" cy="400110"/>
          </a:xfrm>
          <a:prstGeom prst="rect">
            <a:avLst/>
          </a:prstGeom>
        </p:spPr>
        <p:txBody>
          <a:bodyPr wrap="square">
            <a:spAutoFit/>
          </a:bodyPr>
          <a:lstStyle/>
          <a:p>
            <a:r>
              <a:rPr lang="pt-BR" sz="2000" b="1" dirty="0">
                <a:solidFill>
                  <a:schemeClr val="accent1">
                    <a:lumMod val="60000"/>
                    <a:lumOff val="40000"/>
                  </a:schemeClr>
                </a:solidFill>
              </a:rPr>
              <a:t>2. OFERTA PÚBLICA: BASE LEGAL</a:t>
            </a:r>
          </a:p>
        </p:txBody>
      </p:sp>
      <p:cxnSp>
        <p:nvCxnSpPr>
          <p:cNvPr id="4" name="Conector reto 3"/>
          <p:cNvCxnSpPr/>
          <p:nvPr/>
        </p:nvCxnSpPr>
        <p:spPr>
          <a:xfrm flipV="1">
            <a:off x="1124465" y="1200316"/>
            <a:ext cx="8019535" cy="639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Retângulo Arredondado 4">
            <a:extLst>
              <a:ext uri="{FF2B5EF4-FFF2-40B4-BE49-F238E27FC236}">
                <a16:creationId xmlns:a16="http://schemas.microsoft.com/office/drawing/2014/main" id="{2EACAD5A-2162-A74D-B128-C6DACFDED5DD}"/>
              </a:ext>
            </a:extLst>
          </p:cNvPr>
          <p:cNvSpPr/>
          <p:nvPr/>
        </p:nvSpPr>
        <p:spPr>
          <a:xfrm>
            <a:off x="624006" y="2583180"/>
            <a:ext cx="8211075" cy="480060"/>
          </a:xfrm>
          <a:prstGeom prst="roundRect">
            <a:avLst/>
          </a:prstGeom>
          <a:solidFill>
            <a:schemeClr val="tx2">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Arredondado 16">
            <a:extLst>
              <a:ext uri="{FF2B5EF4-FFF2-40B4-BE49-F238E27FC236}">
                <a16:creationId xmlns:a16="http://schemas.microsoft.com/office/drawing/2014/main" id="{3BF20CD3-4200-7849-AE78-1DF44C581B40}"/>
              </a:ext>
            </a:extLst>
          </p:cNvPr>
          <p:cNvSpPr/>
          <p:nvPr/>
        </p:nvSpPr>
        <p:spPr>
          <a:xfrm>
            <a:off x="624006" y="3195560"/>
            <a:ext cx="8211075" cy="1422160"/>
          </a:xfrm>
          <a:prstGeom prst="round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Arredondado 17">
            <a:extLst>
              <a:ext uri="{FF2B5EF4-FFF2-40B4-BE49-F238E27FC236}">
                <a16:creationId xmlns:a16="http://schemas.microsoft.com/office/drawing/2014/main" id="{3051C2F6-4831-2D46-89F8-2DB470C310E3}"/>
              </a:ext>
            </a:extLst>
          </p:cNvPr>
          <p:cNvSpPr/>
          <p:nvPr/>
        </p:nvSpPr>
        <p:spPr>
          <a:xfrm>
            <a:off x="624006" y="4714975"/>
            <a:ext cx="8211075" cy="480060"/>
          </a:xfrm>
          <a:prstGeom prst="roundRect">
            <a:avLst/>
          </a:prstGeom>
          <a:solidFill>
            <a:schemeClr val="tx2">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Arredondado 20">
            <a:extLst>
              <a:ext uri="{FF2B5EF4-FFF2-40B4-BE49-F238E27FC236}">
                <a16:creationId xmlns:a16="http://schemas.microsoft.com/office/drawing/2014/main" id="{1FC8B142-F076-4B43-BCE3-8F327A8CF241}"/>
              </a:ext>
            </a:extLst>
          </p:cNvPr>
          <p:cNvSpPr/>
          <p:nvPr/>
        </p:nvSpPr>
        <p:spPr>
          <a:xfrm>
            <a:off x="624006" y="5286675"/>
            <a:ext cx="8211075" cy="1422160"/>
          </a:xfrm>
          <a:prstGeom prst="round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624006" y="1303961"/>
            <a:ext cx="8211075" cy="5740033"/>
          </a:xfrm>
          <a:prstGeom prst="rect">
            <a:avLst/>
          </a:prstGeom>
          <a:noFill/>
        </p:spPr>
        <p:txBody>
          <a:bodyPr wrap="square" rtlCol="0">
            <a:spAutoFit/>
          </a:bodyPr>
          <a:lstStyle/>
          <a:p>
            <a:pPr marL="285750" indent="-285750">
              <a:buFont typeface="Wingdings" pitchFamily="2" charset="2"/>
              <a:buChar char="Ø"/>
            </a:pPr>
            <a:r>
              <a:rPr lang="pt-BR" altLang="pt-BR" sz="1500" b="1" dirty="0">
                <a:solidFill>
                  <a:srgbClr val="11355E"/>
                </a:solidFill>
                <a:ea typeface="ＭＳ Ｐゴシック" panose="020B0600070205080204" pitchFamily="34" charset="-128"/>
              </a:rPr>
              <a:t>Base Legal: Instrução CVM nº 400/03</a:t>
            </a:r>
          </a:p>
          <a:p>
            <a:pPr algn="just">
              <a:spcBef>
                <a:spcPts val="1200"/>
              </a:spcBef>
            </a:pPr>
            <a:r>
              <a:rPr lang="pt-BR" altLang="pt-BR" sz="1500" dirty="0">
                <a:solidFill>
                  <a:srgbClr val="11355E"/>
                </a:solidFill>
                <a:ea typeface="ＭＳ Ｐゴシック" panose="020B0600070205080204" pitchFamily="34" charset="-128"/>
              </a:rPr>
              <a:t>Art. 3o </a:t>
            </a:r>
            <a:r>
              <a:rPr lang="pt-BR" altLang="pt-BR" sz="1500" dirty="0" err="1">
                <a:solidFill>
                  <a:srgbClr val="11355E"/>
                </a:solidFill>
                <a:ea typeface="ＭＳ Ｐゴシック" panose="020B0600070205080204" pitchFamily="34" charset="-128"/>
              </a:rPr>
              <a:t>São</a:t>
            </a:r>
            <a:r>
              <a:rPr lang="pt-BR" altLang="pt-BR" sz="1500" dirty="0">
                <a:solidFill>
                  <a:srgbClr val="11355E"/>
                </a:solidFill>
                <a:ea typeface="ＭＳ Ｐゴシック" panose="020B0600070205080204" pitchFamily="34" charset="-128"/>
              </a:rPr>
              <a:t> atos de </a:t>
            </a:r>
            <a:r>
              <a:rPr lang="pt-BR" altLang="pt-BR" sz="1500" dirty="0" err="1">
                <a:solidFill>
                  <a:srgbClr val="11355E"/>
                </a:solidFill>
                <a:ea typeface="ＭＳ Ｐゴシック" panose="020B0600070205080204" pitchFamily="34" charset="-128"/>
              </a:rPr>
              <a:t>distribuição</a:t>
            </a:r>
            <a:r>
              <a:rPr lang="pt-BR" altLang="pt-BR" sz="1500" dirty="0">
                <a:solidFill>
                  <a:srgbClr val="11355E"/>
                </a:solidFill>
                <a:ea typeface="ＭＳ Ｐゴシック" panose="020B0600070205080204" pitchFamily="34" charset="-128"/>
              </a:rPr>
              <a:t> </a:t>
            </a:r>
            <a:r>
              <a:rPr lang="pt-BR" altLang="pt-BR" sz="1500" dirty="0" err="1">
                <a:solidFill>
                  <a:srgbClr val="11355E"/>
                </a:solidFill>
                <a:ea typeface="ＭＳ Ｐゴシック" panose="020B0600070205080204" pitchFamily="34" charset="-128"/>
              </a:rPr>
              <a:t>pública</a:t>
            </a:r>
            <a:r>
              <a:rPr lang="pt-BR" altLang="pt-BR" sz="1500" dirty="0">
                <a:solidFill>
                  <a:srgbClr val="11355E"/>
                </a:solidFill>
                <a:ea typeface="ＭＳ Ｐゴシック" panose="020B0600070205080204" pitchFamily="34" charset="-128"/>
              </a:rPr>
              <a:t> a venda, promessa de venda, oferta à venda ou </a:t>
            </a:r>
            <a:r>
              <a:rPr lang="pt-BR" altLang="pt-BR" sz="1500" dirty="0" err="1">
                <a:solidFill>
                  <a:srgbClr val="11355E"/>
                </a:solidFill>
                <a:ea typeface="ＭＳ Ｐゴシック" panose="020B0600070205080204" pitchFamily="34" charset="-128"/>
              </a:rPr>
              <a:t>subscrição</a:t>
            </a:r>
            <a:r>
              <a:rPr lang="pt-BR" altLang="pt-BR" sz="1500" dirty="0">
                <a:solidFill>
                  <a:srgbClr val="11355E"/>
                </a:solidFill>
                <a:ea typeface="ＭＳ Ｐゴシック" panose="020B0600070205080204" pitchFamily="34" charset="-128"/>
              </a:rPr>
              <a:t>, assim como a </a:t>
            </a:r>
            <a:r>
              <a:rPr lang="pt-BR" altLang="pt-BR" sz="1500" dirty="0" err="1">
                <a:solidFill>
                  <a:srgbClr val="11355E"/>
                </a:solidFill>
                <a:ea typeface="ＭＳ Ｐゴシック" panose="020B0600070205080204" pitchFamily="34" charset="-128"/>
              </a:rPr>
              <a:t>aceitação</a:t>
            </a:r>
            <a:r>
              <a:rPr lang="pt-BR" altLang="pt-BR" sz="1500" dirty="0">
                <a:solidFill>
                  <a:srgbClr val="11355E"/>
                </a:solidFill>
                <a:ea typeface="ＭＳ Ｐゴシック" panose="020B0600070205080204" pitchFamily="34" charset="-128"/>
              </a:rPr>
              <a:t> de pedido de venda ou </a:t>
            </a:r>
            <a:r>
              <a:rPr lang="pt-BR" altLang="pt-BR" sz="1500" dirty="0" err="1">
                <a:solidFill>
                  <a:srgbClr val="11355E"/>
                </a:solidFill>
                <a:ea typeface="ＭＳ Ｐゴシック" panose="020B0600070205080204" pitchFamily="34" charset="-128"/>
              </a:rPr>
              <a:t>subscrição</a:t>
            </a:r>
            <a:r>
              <a:rPr lang="pt-BR" altLang="pt-BR" sz="1500" dirty="0">
                <a:solidFill>
                  <a:srgbClr val="11355E"/>
                </a:solidFill>
                <a:ea typeface="ＭＳ Ｐゴシック" panose="020B0600070205080204" pitchFamily="34" charset="-128"/>
              </a:rPr>
              <a:t> de valores </a:t>
            </a:r>
            <a:r>
              <a:rPr lang="pt-BR" altLang="pt-BR" sz="1500" dirty="0" err="1">
                <a:solidFill>
                  <a:srgbClr val="11355E"/>
                </a:solidFill>
                <a:ea typeface="ＭＳ Ｐゴシック" panose="020B0600070205080204" pitchFamily="34" charset="-128"/>
              </a:rPr>
              <a:t>mobiliários</a:t>
            </a:r>
            <a:r>
              <a:rPr lang="pt-BR" altLang="pt-BR" sz="1500" dirty="0">
                <a:solidFill>
                  <a:srgbClr val="11355E"/>
                </a:solidFill>
                <a:ea typeface="ＭＳ Ｐゴシック" panose="020B0600070205080204" pitchFamily="34" charset="-128"/>
              </a:rPr>
              <a:t>, de que conste qualquer um dos seguintes elementos: </a:t>
            </a:r>
          </a:p>
          <a:p>
            <a:pPr algn="just">
              <a:spcBef>
                <a:spcPts val="1200"/>
              </a:spcBef>
            </a:pPr>
            <a:r>
              <a:rPr lang="pt-BR" altLang="pt-BR" sz="1500" dirty="0" err="1">
                <a:solidFill>
                  <a:srgbClr val="11355E"/>
                </a:solidFill>
                <a:ea typeface="ＭＳ Ｐゴシック" panose="020B0600070205080204" pitchFamily="34" charset="-128"/>
              </a:rPr>
              <a:t>I</a:t>
            </a:r>
            <a:r>
              <a:rPr lang="pt-BR" altLang="pt-BR" sz="1500" dirty="0">
                <a:solidFill>
                  <a:srgbClr val="11355E"/>
                </a:solidFill>
                <a:ea typeface="ＭＳ Ｐゴシック" panose="020B0600070205080204" pitchFamily="34" charset="-128"/>
              </a:rPr>
              <a:t> - a </a:t>
            </a:r>
            <a:r>
              <a:rPr lang="pt-BR" altLang="pt-BR" sz="1500" dirty="0" err="1">
                <a:solidFill>
                  <a:srgbClr val="11355E"/>
                </a:solidFill>
                <a:ea typeface="ＭＳ Ｐゴシック" panose="020B0600070205080204" pitchFamily="34" charset="-128"/>
              </a:rPr>
              <a:t>utilização</a:t>
            </a:r>
            <a:r>
              <a:rPr lang="pt-BR" altLang="pt-BR" sz="1500" dirty="0">
                <a:solidFill>
                  <a:srgbClr val="11355E"/>
                </a:solidFill>
                <a:ea typeface="ＭＳ Ｐゴシック" panose="020B0600070205080204" pitchFamily="34" charset="-128"/>
              </a:rPr>
              <a:t> de listas ou boletins de venda ou </a:t>
            </a:r>
            <a:r>
              <a:rPr lang="pt-BR" altLang="pt-BR" sz="1500" dirty="0" err="1">
                <a:solidFill>
                  <a:srgbClr val="11355E"/>
                </a:solidFill>
                <a:ea typeface="ＭＳ Ｐゴシック" panose="020B0600070205080204" pitchFamily="34" charset="-128"/>
              </a:rPr>
              <a:t>subscrição</a:t>
            </a:r>
            <a:r>
              <a:rPr lang="pt-BR" altLang="pt-BR" sz="1500" dirty="0">
                <a:solidFill>
                  <a:srgbClr val="11355E"/>
                </a:solidFill>
                <a:ea typeface="ＭＳ Ｐゴシック" panose="020B0600070205080204" pitchFamily="34" charset="-128"/>
              </a:rPr>
              <a:t>, folhetos, prospectos ou </a:t>
            </a:r>
            <a:r>
              <a:rPr lang="pt-BR" altLang="pt-BR" sz="1500" dirty="0" err="1">
                <a:solidFill>
                  <a:srgbClr val="11355E"/>
                </a:solidFill>
                <a:ea typeface="ＭＳ Ｐゴシック" panose="020B0600070205080204" pitchFamily="34" charset="-128"/>
              </a:rPr>
              <a:t>anúncios</a:t>
            </a:r>
            <a:r>
              <a:rPr lang="pt-BR" altLang="pt-BR" sz="1500" dirty="0">
                <a:solidFill>
                  <a:srgbClr val="11355E"/>
                </a:solidFill>
                <a:ea typeface="ＭＳ Ｐゴシック" panose="020B0600070205080204" pitchFamily="34" charset="-128"/>
              </a:rPr>
              <a:t>, destinados ao </a:t>
            </a:r>
            <a:r>
              <a:rPr lang="pt-BR" altLang="pt-BR" sz="1500" dirty="0" err="1">
                <a:solidFill>
                  <a:srgbClr val="11355E"/>
                </a:solidFill>
                <a:ea typeface="ＭＳ Ｐゴシック" panose="020B0600070205080204" pitchFamily="34" charset="-128"/>
              </a:rPr>
              <a:t>público</a:t>
            </a:r>
            <a:r>
              <a:rPr lang="pt-BR" altLang="pt-BR" sz="1500" dirty="0">
                <a:solidFill>
                  <a:srgbClr val="11355E"/>
                </a:solidFill>
                <a:ea typeface="ＭＳ Ｐゴシック" panose="020B0600070205080204" pitchFamily="34" charset="-128"/>
              </a:rPr>
              <a:t>, por qualquer meio ou forma; </a:t>
            </a:r>
          </a:p>
          <a:p>
            <a:pPr algn="just">
              <a:spcBef>
                <a:spcPts val="1200"/>
              </a:spcBef>
            </a:pPr>
            <a:r>
              <a:rPr lang="pt-BR" altLang="pt-BR" sz="1500" dirty="0">
                <a:solidFill>
                  <a:srgbClr val="11355E"/>
                </a:solidFill>
                <a:ea typeface="ＭＳ Ｐゴシック" panose="020B0600070205080204" pitchFamily="34" charset="-128"/>
              </a:rPr>
              <a:t>II - a procura, no todo ou em parte, de subscritores ou adquirentes indeterminados para os valores </a:t>
            </a:r>
            <a:r>
              <a:rPr lang="pt-BR" altLang="pt-BR" sz="1500" dirty="0" err="1">
                <a:solidFill>
                  <a:srgbClr val="11355E"/>
                </a:solidFill>
                <a:ea typeface="ＭＳ Ｐゴシック" panose="020B0600070205080204" pitchFamily="34" charset="-128"/>
              </a:rPr>
              <a:t>mobiliários</a:t>
            </a:r>
            <a:r>
              <a:rPr lang="pt-BR" altLang="pt-BR" sz="1500" dirty="0">
                <a:solidFill>
                  <a:srgbClr val="11355E"/>
                </a:solidFill>
                <a:ea typeface="ＭＳ Ｐゴシック" panose="020B0600070205080204" pitchFamily="34" charset="-128"/>
              </a:rPr>
              <a:t>, mesmo que realizada </a:t>
            </a:r>
            <a:r>
              <a:rPr lang="pt-BR" altLang="pt-BR" sz="1500" dirty="0" err="1">
                <a:solidFill>
                  <a:srgbClr val="11355E"/>
                </a:solidFill>
                <a:ea typeface="ＭＳ Ｐゴシック" panose="020B0600070205080204" pitchFamily="34" charset="-128"/>
              </a:rPr>
              <a:t>através</a:t>
            </a:r>
            <a:r>
              <a:rPr lang="pt-BR" altLang="pt-BR" sz="1500" dirty="0">
                <a:solidFill>
                  <a:srgbClr val="11355E"/>
                </a:solidFill>
                <a:ea typeface="ＭＳ Ｐゴシック" panose="020B0600070205080204" pitchFamily="34" charset="-128"/>
              </a:rPr>
              <a:t> de </a:t>
            </a:r>
            <a:r>
              <a:rPr lang="pt-BR" altLang="pt-BR" sz="1500" dirty="0" err="1">
                <a:solidFill>
                  <a:srgbClr val="11355E"/>
                </a:solidFill>
                <a:ea typeface="ＭＳ Ｐゴシック" panose="020B0600070205080204" pitchFamily="34" charset="-128"/>
              </a:rPr>
              <a:t>comunicações</a:t>
            </a:r>
            <a:r>
              <a:rPr lang="pt-BR" altLang="pt-BR" sz="1500" dirty="0">
                <a:solidFill>
                  <a:srgbClr val="11355E"/>
                </a:solidFill>
                <a:ea typeface="ＭＳ Ｐゴシック" panose="020B0600070205080204" pitchFamily="34" charset="-128"/>
              </a:rPr>
              <a:t> padronizadas </a:t>
            </a:r>
            <a:r>
              <a:rPr lang="pt-BR" altLang="pt-BR" sz="1500" dirty="0" err="1">
                <a:solidFill>
                  <a:srgbClr val="11355E"/>
                </a:solidFill>
                <a:ea typeface="ＭＳ Ｐゴシック" panose="020B0600070205080204" pitchFamily="34" charset="-128"/>
              </a:rPr>
              <a:t>endereçadas</a:t>
            </a:r>
            <a:r>
              <a:rPr lang="pt-BR" altLang="pt-BR" sz="1500" dirty="0">
                <a:solidFill>
                  <a:srgbClr val="11355E"/>
                </a:solidFill>
                <a:ea typeface="ＭＳ Ｐゴシック" panose="020B0600070205080204" pitchFamily="34" charset="-128"/>
              </a:rPr>
              <a:t> a </a:t>
            </a:r>
            <a:r>
              <a:rPr lang="pt-BR" altLang="pt-BR" sz="1500" dirty="0" err="1">
                <a:solidFill>
                  <a:srgbClr val="11355E"/>
                </a:solidFill>
                <a:ea typeface="ＭＳ Ｐゴシック" panose="020B0600070205080204" pitchFamily="34" charset="-128"/>
              </a:rPr>
              <a:t>destinatários</a:t>
            </a:r>
            <a:r>
              <a:rPr lang="pt-BR" altLang="pt-BR" sz="1500" dirty="0">
                <a:solidFill>
                  <a:srgbClr val="11355E"/>
                </a:solidFill>
                <a:ea typeface="ＭＳ Ｐゴシック" panose="020B0600070205080204" pitchFamily="34" charset="-128"/>
              </a:rPr>
              <a:t> individualmente identificados, por meio de empregados, representantes, agentes ou quaisquer pessoas naturais ou </a:t>
            </a:r>
            <a:r>
              <a:rPr lang="pt-BR" altLang="pt-BR" sz="1500" dirty="0" err="1">
                <a:solidFill>
                  <a:srgbClr val="11355E"/>
                </a:solidFill>
                <a:ea typeface="ＭＳ Ｐゴシック" panose="020B0600070205080204" pitchFamily="34" charset="-128"/>
              </a:rPr>
              <a:t>jurídicas</a:t>
            </a:r>
            <a:r>
              <a:rPr lang="pt-BR" altLang="pt-BR" sz="1500" dirty="0">
                <a:solidFill>
                  <a:srgbClr val="11355E"/>
                </a:solidFill>
                <a:ea typeface="ＭＳ Ｐゴシック" panose="020B0600070205080204" pitchFamily="34" charset="-128"/>
              </a:rPr>
              <a:t>, integrantes ou </a:t>
            </a:r>
            <a:r>
              <a:rPr lang="pt-BR" altLang="pt-BR" sz="1500" dirty="0" err="1">
                <a:solidFill>
                  <a:srgbClr val="11355E"/>
                </a:solidFill>
                <a:ea typeface="ＭＳ Ｐゴシック" panose="020B0600070205080204" pitchFamily="34" charset="-128"/>
              </a:rPr>
              <a:t>não</a:t>
            </a:r>
            <a:r>
              <a:rPr lang="pt-BR" altLang="pt-BR" sz="1500" dirty="0">
                <a:solidFill>
                  <a:srgbClr val="11355E"/>
                </a:solidFill>
                <a:ea typeface="ＭＳ Ｐゴシック" panose="020B0600070205080204" pitchFamily="34" charset="-128"/>
              </a:rPr>
              <a:t> do sistema de </a:t>
            </a:r>
            <a:r>
              <a:rPr lang="pt-BR" altLang="pt-BR" sz="1500" dirty="0" err="1">
                <a:solidFill>
                  <a:srgbClr val="11355E"/>
                </a:solidFill>
                <a:ea typeface="ＭＳ Ｐゴシック" panose="020B0600070205080204" pitchFamily="34" charset="-128"/>
              </a:rPr>
              <a:t>distribuição</a:t>
            </a:r>
            <a:r>
              <a:rPr lang="pt-BR" altLang="pt-BR" sz="1500" dirty="0">
                <a:solidFill>
                  <a:srgbClr val="11355E"/>
                </a:solidFill>
                <a:ea typeface="ＭＳ Ｐゴシック" panose="020B0600070205080204" pitchFamily="34" charset="-128"/>
              </a:rPr>
              <a:t> de valores </a:t>
            </a:r>
            <a:r>
              <a:rPr lang="pt-BR" altLang="pt-BR" sz="1500" dirty="0" err="1">
                <a:solidFill>
                  <a:srgbClr val="11355E"/>
                </a:solidFill>
                <a:ea typeface="ＭＳ Ｐゴシック" panose="020B0600070205080204" pitchFamily="34" charset="-128"/>
              </a:rPr>
              <a:t>mobiliários</a:t>
            </a:r>
            <a:r>
              <a:rPr lang="pt-BR" altLang="pt-BR" sz="1500" dirty="0">
                <a:solidFill>
                  <a:srgbClr val="11355E"/>
                </a:solidFill>
                <a:ea typeface="ＭＳ Ｐゴシック" panose="020B0600070205080204" pitchFamily="34" charset="-128"/>
              </a:rPr>
              <a:t>, ou, ainda, se em desconformidade com o previsto nesta </a:t>
            </a:r>
            <a:r>
              <a:rPr lang="pt-BR" altLang="pt-BR" sz="1500" dirty="0" err="1">
                <a:solidFill>
                  <a:srgbClr val="11355E"/>
                </a:solidFill>
                <a:ea typeface="ＭＳ Ｐゴシック" panose="020B0600070205080204" pitchFamily="34" charset="-128"/>
              </a:rPr>
              <a:t>Instrução</a:t>
            </a:r>
            <a:r>
              <a:rPr lang="pt-BR" altLang="pt-BR" sz="1500" dirty="0">
                <a:solidFill>
                  <a:srgbClr val="11355E"/>
                </a:solidFill>
                <a:ea typeface="ＭＳ Ｐゴシック" panose="020B0600070205080204" pitchFamily="34" charset="-128"/>
              </a:rPr>
              <a:t>, a consulta sobre a viabilidade da oferta ou a coleta de </a:t>
            </a:r>
            <a:r>
              <a:rPr lang="pt-BR" altLang="pt-BR" sz="1500" dirty="0" err="1">
                <a:solidFill>
                  <a:srgbClr val="11355E"/>
                </a:solidFill>
                <a:ea typeface="ＭＳ Ｐゴシック" panose="020B0600070205080204" pitchFamily="34" charset="-128"/>
              </a:rPr>
              <a:t>intenções</a:t>
            </a:r>
            <a:r>
              <a:rPr lang="pt-BR" altLang="pt-BR" sz="1500" dirty="0">
                <a:solidFill>
                  <a:srgbClr val="11355E"/>
                </a:solidFill>
                <a:ea typeface="ＭＳ Ｐゴシック" panose="020B0600070205080204" pitchFamily="34" charset="-128"/>
              </a:rPr>
              <a:t> de investimento junto a subscritores ou adquirentes indeterminados; </a:t>
            </a:r>
          </a:p>
          <a:p>
            <a:pPr algn="just">
              <a:spcBef>
                <a:spcPts val="1200"/>
              </a:spcBef>
            </a:pPr>
            <a:r>
              <a:rPr lang="pt-BR" altLang="pt-BR" sz="1500" dirty="0">
                <a:solidFill>
                  <a:srgbClr val="11355E"/>
                </a:solidFill>
                <a:ea typeface="ＭＳ Ｐゴシック" panose="020B0600070205080204" pitchFamily="34" charset="-128"/>
              </a:rPr>
              <a:t>III - a </a:t>
            </a:r>
            <a:r>
              <a:rPr lang="pt-BR" altLang="pt-BR" sz="1500" dirty="0" err="1">
                <a:solidFill>
                  <a:srgbClr val="11355E"/>
                </a:solidFill>
                <a:ea typeface="ＭＳ Ｐゴシック" panose="020B0600070205080204" pitchFamily="34" charset="-128"/>
              </a:rPr>
              <a:t>negociação</a:t>
            </a:r>
            <a:r>
              <a:rPr lang="pt-BR" altLang="pt-BR" sz="1500" dirty="0">
                <a:solidFill>
                  <a:srgbClr val="11355E"/>
                </a:solidFill>
                <a:ea typeface="ＭＳ Ｐゴシック" panose="020B0600070205080204" pitchFamily="34" charset="-128"/>
              </a:rPr>
              <a:t> feita em loja, </a:t>
            </a:r>
            <a:r>
              <a:rPr lang="pt-BR" altLang="pt-BR" sz="1500" dirty="0" err="1">
                <a:solidFill>
                  <a:srgbClr val="11355E"/>
                </a:solidFill>
                <a:ea typeface="ＭＳ Ｐゴシック" panose="020B0600070205080204" pitchFamily="34" charset="-128"/>
              </a:rPr>
              <a:t>escritório</a:t>
            </a:r>
            <a:r>
              <a:rPr lang="pt-BR" altLang="pt-BR" sz="1500" dirty="0">
                <a:solidFill>
                  <a:srgbClr val="11355E"/>
                </a:solidFill>
                <a:ea typeface="ＭＳ Ｐゴシック" panose="020B0600070205080204" pitchFamily="34" charset="-128"/>
              </a:rPr>
              <a:t> ou estabelecimento aberto ao </a:t>
            </a:r>
            <a:r>
              <a:rPr lang="pt-BR" altLang="pt-BR" sz="1500" dirty="0" err="1">
                <a:solidFill>
                  <a:srgbClr val="11355E"/>
                </a:solidFill>
                <a:ea typeface="ＭＳ Ｐゴシック" panose="020B0600070205080204" pitchFamily="34" charset="-128"/>
              </a:rPr>
              <a:t>público</a:t>
            </a:r>
            <a:r>
              <a:rPr lang="pt-BR" altLang="pt-BR" sz="1500" dirty="0">
                <a:solidFill>
                  <a:srgbClr val="11355E"/>
                </a:solidFill>
                <a:ea typeface="ＭＳ Ｐゴシック" panose="020B0600070205080204" pitchFamily="34" charset="-128"/>
              </a:rPr>
              <a:t> destinada, no todo ou em parte, a subscritores ou adquirentes indeterminados; ou </a:t>
            </a:r>
          </a:p>
          <a:p>
            <a:pPr algn="just">
              <a:spcBef>
                <a:spcPts val="1200"/>
              </a:spcBef>
            </a:pPr>
            <a:r>
              <a:rPr lang="pt-BR" altLang="pt-BR" sz="1500" dirty="0">
                <a:solidFill>
                  <a:srgbClr val="11355E"/>
                </a:solidFill>
                <a:ea typeface="ＭＳ Ｐゴシック" panose="020B0600070205080204" pitchFamily="34" charset="-128"/>
              </a:rPr>
              <a:t>IV - a </a:t>
            </a:r>
            <a:r>
              <a:rPr lang="pt-BR" altLang="pt-BR" sz="1500" dirty="0" err="1">
                <a:solidFill>
                  <a:srgbClr val="11355E"/>
                </a:solidFill>
                <a:ea typeface="ＭＳ Ｐゴシック" panose="020B0600070205080204" pitchFamily="34" charset="-128"/>
              </a:rPr>
              <a:t>utilização</a:t>
            </a:r>
            <a:r>
              <a:rPr lang="pt-BR" altLang="pt-BR" sz="1500" dirty="0">
                <a:solidFill>
                  <a:srgbClr val="11355E"/>
                </a:solidFill>
                <a:ea typeface="ＭＳ Ｐゴシック" panose="020B0600070205080204" pitchFamily="34" charset="-128"/>
              </a:rPr>
              <a:t> de publicidade, oral ou escrita, cartas, </a:t>
            </a:r>
            <a:r>
              <a:rPr lang="pt-BR" altLang="pt-BR" sz="1500" dirty="0" err="1">
                <a:solidFill>
                  <a:srgbClr val="11355E"/>
                </a:solidFill>
                <a:ea typeface="ＭＳ Ｐゴシック" panose="020B0600070205080204" pitchFamily="34" charset="-128"/>
              </a:rPr>
              <a:t>anúncios</a:t>
            </a:r>
            <a:r>
              <a:rPr lang="pt-BR" altLang="pt-BR" sz="1500" dirty="0">
                <a:solidFill>
                  <a:srgbClr val="11355E"/>
                </a:solidFill>
                <a:ea typeface="ＭＳ Ｐゴシック" panose="020B0600070205080204" pitchFamily="34" charset="-128"/>
              </a:rPr>
              <a:t>, avisos, especialmente </a:t>
            </a:r>
            <a:r>
              <a:rPr lang="pt-BR" altLang="pt-BR" sz="1500" dirty="0" err="1">
                <a:solidFill>
                  <a:srgbClr val="11355E"/>
                </a:solidFill>
                <a:ea typeface="ＭＳ Ｐゴシック" panose="020B0600070205080204" pitchFamily="34" charset="-128"/>
              </a:rPr>
              <a:t>através</a:t>
            </a:r>
            <a:r>
              <a:rPr lang="pt-BR" altLang="pt-BR" sz="1500" dirty="0">
                <a:solidFill>
                  <a:srgbClr val="11355E"/>
                </a:solidFill>
                <a:ea typeface="ＭＳ Ｐゴシック" panose="020B0600070205080204" pitchFamily="34" charset="-128"/>
              </a:rPr>
              <a:t> de meios de </a:t>
            </a:r>
            <a:r>
              <a:rPr lang="pt-BR" altLang="pt-BR" sz="1500" dirty="0" err="1">
                <a:solidFill>
                  <a:srgbClr val="11355E"/>
                </a:solidFill>
                <a:ea typeface="ＭＳ Ｐゴシック" panose="020B0600070205080204" pitchFamily="34" charset="-128"/>
              </a:rPr>
              <a:t>comunicação</a:t>
            </a:r>
            <a:r>
              <a:rPr lang="pt-BR" altLang="pt-BR" sz="1500" dirty="0">
                <a:solidFill>
                  <a:srgbClr val="11355E"/>
                </a:solidFill>
                <a:ea typeface="ＭＳ Ｐゴシック" panose="020B0600070205080204" pitchFamily="34" charset="-128"/>
              </a:rPr>
              <a:t> de massa ou </a:t>
            </a:r>
            <a:r>
              <a:rPr lang="pt-BR" altLang="pt-BR" sz="1500" dirty="0" err="1">
                <a:solidFill>
                  <a:srgbClr val="11355E"/>
                </a:solidFill>
                <a:ea typeface="ＭＳ Ｐゴシック" panose="020B0600070205080204" pitchFamily="34" charset="-128"/>
              </a:rPr>
              <a:t>eletrônicos</a:t>
            </a:r>
            <a:r>
              <a:rPr lang="pt-BR" altLang="pt-BR" sz="1500" dirty="0">
                <a:solidFill>
                  <a:srgbClr val="11355E"/>
                </a:solidFill>
                <a:ea typeface="ＭＳ Ｐゴシック" panose="020B0600070205080204" pitchFamily="34" charset="-128"/>
              </a:rPr>
              <a:t> (</a:t>
            </a:r>
            <a:r>
              <a:rPr lang="pt-BR" altLang="pt-BR" sz="1500" dirty="0" err="1">
                <a:solidFill>
                  <a:srgbClr val="11355E"/>
                </a:solidFill>
                <a:ea typeface="ＭＳ Ｐゴシック" panose="020B0600070205080204" pitchFamily="34" charset="-128"/>
              </a:rPr>
              <a:t>páginas</a:t>
            </a:r>
            <a:r>
              <a:rPr lang="pt-BR" altLang="pt-BR" sz="1500" dirty="0">
                <a:solidFill>
                  <a:srgbClr val="11355E"/>
                </a:solidFill>
                <a:ea typeface="ＭＳ Ｐゴシック" panose="020B0600070205080204" pitchFamily="34" charset="-128"/>
              </a:rPr>
              <a:t> ou documentos na rede mundial ou outras redes abertas de computadores e correio </a:t>
            </a:r>
            <a:r>
              <a:rPr lang="pt-BR" altLang="pt-BR" sz="1500" dirty="0" err="1">
                <a:solidFill>
                  <a:srgbClr val="11355E"/>
                </a:solidFill>
                <a:ea typeface="ＭＳ Ｐゴシック" panose="020B0600070205080204" pitchFamily="34" charset="-128"/>
              </a:rPr>
              <a:t>eletrônico</a:t>
            </a:r>
            <a:r>
              <a:rPr lang="pt-BR" altLang="pt-BR" sz="1500" dirty="0">
                <a:solidFill>
                  <a:srgbClr val="11355E"/>
                </a:solidFill>
                <a:ea typeface="ＭＳ Ｐゴシック" panose="020B0600070205080204" pitchFamily="34" charset="-128"/>
              </a:rPr>
              <a:t>), entendendo-se como tal qualquer forma de </a:t>
            </a:r>
            <a:r>
              <a:rPr lang="pt-BR" altLang="pt-BR" sz="1500" dirty="0" err="1">
                <a:solidFill>
                  <a:srgbClr val="11355E"/>
                </a:solidFill>
                <a:ea typeface="ＭＳ Ｐゴシック" panose="020B0600070205080204" pitchFamily="34" charset="-128"/>
              </a:rPr>
              <a:t>comunicação</a:t>
            </a:r>
            <a:r>
              <a:rPr lang="pt-BR" altLang="pt-BR" sz="1500" dirty="0">
                <a:solidFill>
                  <a:srgbClr val="11355E"/>
                </a:solidFill>
                <a:ea typeface="ＭＳ Ｐゴシック" panose="020B0600070205080204" pitchFamily="34" charset="-128"/>
              </a:rPr>
              <a:t> dirigida ao </a:t>
            </a:r>
            <a:r>
              <a:rPr lang="pt-BR" altLang="pt-BR" sz="1500" dirty="0" err="1">
                <a:solidFill>
                  <a:srgbClr val="11355E"/>
                </a:solidFill>
                <a:ea typeface="ＭＳ Ｐゴシック" panose="020B0600070205080204" pitchFamily="34" charset="-128"/>
              </a:rPr>
              <a:t>público</a:t>
            </a:r>
            <a:r>
              <a:rPr lang="pt-BR" altLang="pt-BR" sz="1500" dirty="0">
                <a:solidFill>
                  <a:srgbClr val="11355E"/>
                </a:solidFill>
                <a:ea typeface="ＭＳ Ｐゴシック" panose="020B0600070205080204" pitchFamily="34" charset="-128"/>
              </a:rPr>
              <a:t> em geral com o fim de promover, diretamente ou </a:t>
            </a:r>
            <a:r>
              <a:rPr lang="pt-BR" altLang="pt-BR" sz="1500" dirty="0" err="1">
                <a:solidFill>
                  <a:srgbClr val="11355E"/>
                </a:solidFill>
                <a:ea typeface="ＭＳ Ｐゴシック" panose="020B0600070205080204" pitchFamily="34" charset="-128"/>
              </a:rPr>
              <a:t>através</a:t>
            </a:r>
            <a:r>
              <a:rPr lang="pt-BR" altLang="pt-BR" sz="1500" dirty="0">
                <a:solidFill>
                  <a:srgbClr val="11355E"/>
                </a:solidFill>
                <a:ea typeface="ＭＳ Ｐゴシック" panose="020B0600070205080204" pitchFamily="34" charset="-128"/>
              </a:rPr>
              <a:t> de terceiros que atuem por conta do ofertante ou da emissora, a </a:t>
            </a:r>
            <a:r>
              <a:rPr lang="pt-BR" altLang="pt-BR" sz="1500" dirty="0" err="1">
                <a:solidFill>
                  <a:srgbClr val="11355E"/>
                </a:solidFill>
                <a:ea typeface="ＭＳ Ｐゴシック" panose="020B0600070205080204" pitchFamily="34" charset="-128"/>
              </a:rPr>
              <a:t>subscrição</a:t>
            </a:r>
            <a:r>
              <a:rPr lang="pt-BR" altLang="pt-BR" sz="1500" dirty="0">
                <a:solidFill>
                  <a:srgbClr val="11355E"/>
                </a:solidFill>
                <a:ea typeface="ＭＳ Ｐゴシック" panose="020B0600070205080204" pitchFamily="34" charset="-128"/>
              </a:rPr>
              <a:t> ou </a:t>
            </a:r>
            <a:r>
              <a:rPr lang="pt-BR" altLang="pt-BR" sz="1500" dirty="0" err="1">
                <a:solidFill>
                  <a:srgbClr val="11355E"/>
                </a:solidFill>
                <a:ea typeface="ＭＳ Ｐゴシック" panose="020B0600070205080204" pitchFamily="34" charset="-128"/>
              </a:rPr>
              <a:t>alienação</a:t>
            </a:r>
            <a:r>
              <a:rPr lang="pt-BR" altLang="pt-BR" sz="1500" dirty="0">
                <a:solidFill>
                  <a:srgbClr val="11355E"/>
                </a:solidFill>
                <a:ea typeface="ＭＳ Ｐゴシック" panose="020B0600070205080204" pitchFamily="34" charset="-128"/>
              </a:rPr>
              <a:t> de valores </a:t>
            </a:r>
            <a:r>
              <a:rPr lang="pt-BR" altLang="pt-BR" sz="1500" dirty="0" err="1">
                <a:solidFill>
                  <a:srgbClr val="11355E"/>
                </a:solidFill>
                <a:ea typeface="ＭＳ Ｐゴシック" panose="020B0600070205080204" pitchFamily="34" charset="-128"/>
              </a:rPr>
              <a:t>mobiliários</a:t>
            </a:r>
            <a:r>
              <a:rPr lang="pt-BR" altLang="pt-BR" sz="1500" dirty="0">
                <a:solidFill>
                  <a:srgbClr val="11355E"/>
                </a:solidFill>
                <a:ea typeface="ＭＳ Ｐゴシック" panose="020B0600070205080204" pitchFamily="34" charset="-128"/>
              </a:rPr>
              <a:t>. </a:t>
            </a:r>
          </a:p>
          <a:p>
            <a:endParaRPr lang="pt-BR" altLang="pt-BR" sz="1600" dirty="0">
              <a:solidFill>
                <a:srgbClr val="11355E"/>
              </a:solidFill>
              <a:ea typeface="ＭＳ Ｐゴシック" panose="020B0600070205080204" pitchFamily="34" charset="-128"/>
            </a:endParaRPr>
          </a:p>
          <a:p>
            <a:endParaRPr lang="pt-BR" altLang="pt-BR" sz="1600" dirty="0">
              <a:solidFill>
                <a:srgbClr val="11355E"/>
              </a:solidFill>
              <a:ea typeface="ＭＳ Ｐゴシック" panose="020B0600070205080204" pitchFamily="34" charset="-128"/>
            </a:endParaRPr>
          </a:p>
        </p:txBody>
      </p:sp>
    </p:spTree>
    <p:extLst>
      <p:ext uri="{BB962C8B-B14F-4D97-AF65-F5344CB8AC3E}">
        <p14:creationId xmlns:p14="http://schemas.microsoft.com/office/powerpoint/2010/main" val="343966360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1918528" y="4039572"/>
            <a:ext cx="5302190" cy="719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0026" tIns="40013" rIns="80026" bIns="40013" rtlCol="0" anchor="ctr"/>
          <a:lstStyle/>
          <a:p>
            <a:pPr algn="ctr" defTabSz="800267"/>
            <a:endParaRPr lang="en-US">
              <a:solidFill>
                <a:prstClr val="white"/>
              </a:solidFill>
              <a:latin typeface="Calibri"/>
            </a:endParaRPr>
          </a:p>
        </p:txBody>
      </p:sp>
      <p:sp>
        <p:nvSpPr>
          <p:cNvPr id="4" name="Retângulo 3"/>
          <p:cNvSpPr/>
          <p:nvPr/>
        </p:nvSpPr>
        <p:spPr>
          <a:xfrm>
            <a:off x="8526162" y="531340"/>
            <a:ext cx="617838" cy="407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09</a:t>
            </a:r>
          </a:p>
        </p:txBody>
      </p:sp>
      <p:sp>
        <p:nvSpPr>
          <p:cNvPr id="5" name="Retângulo 4"/>
          <p:cNvSpPr/>
          <p:nvPr/>
        </p:nvSpPr>
        <p:spPr>
          <a:xfrm>
            <a:off x="1152394" y="702951"/>
            <a:ext cx="7253585" cy="400110"/>
          </a:xfrm>
          <a:prstGeom prst="rect">
            <a:avLst/>
          </a:prstGeom>
        </p:spPr>
        <p:txBody>
          <a:bodyPr wrap="square">
            <a:spAutoFit/>
          </a:bodyPr>
          <a:lstStyle/>
          <a:p>
            <a:r>
              <a:rPr lang="pt-BR" sz="2000" b="1" dirty="0">
                <a:solidFill>
                  <a:schemeClr val="accent1">
                    <a:lumMod val="60000"/>
                    <a:lumOff val="40000"/>
                  </a:schemeClr>
                </a:solidFill>
              </a:rPr>
              <a:t>3. VALOR MOBILIÁRIO OU TÍTULO DE CRÉDITO?</a:t>
            </a:r>
          </a:p>
        </p:txBody>
      </p:sp>
      <p:cxnSp>
        <p:nvCxnSpPr>
          <p:cNvPr id="6" name="Conector reto 5"/>
          <p:cNvCxnSpPr/>
          <p:nvPr/>
        </p:nvCxnSpPr>
        <p:spPr>
          <a:xfrm flipV="1">
            <a:off x="1077238" y="1200316"/>
            <a:ext cx="8066762" cy="272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4"/>
          <p:cNvSpPr/>
          <p:nvPr/>
        </p:nvSpPr>
        <p:spPr>
          <a:xfrm>
            <a:off x="33617" y="3708394"/>
            <a:ext cx="9144000" cy="3175000"/>
          </a:xfrm>
          <a:prstGeom prst="rect">
            <a:avLst/>
          </a:prstGeom>
          <a:solidFill>
            <a:srgbClr val="D6D3CC"/>
          </a:solidFill>
          <a:ln>
            <a:noFill/>
          </a:ln>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p>
            <a:pPr algn="ctr" defTabSz="903641"/>
            <a:endParaRPr lang="en-US" sz="1900">
              <a:solidFill>
                <a:prstClr val="white"/>
              </a:solidFill>
              <a:latin typeface="Calibri"/>
            </a:endParaRPr>
          </a:p>
        </p:txBody>
      </p:sp>
      <p:sp>
        <p:nvSpPr>
          <p:cNvPr id="9" name="Rectangle 6"/>
          <p:cNvSpPr/>
          <p:nvPr/>
        </p:nvSpPr>
        <p:spPr>
          <a:xfrm>
            <a:off x="1123654" y="2045605"/>
            <a:ext cx="3758462" cy="3325578"/>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p>
            <a:pPr algn="ctr" defTabSz="903641"/>
            <a:endParaRPr lang="en-US" sz="1900" dirty="0">
              <a:solidFill>
                <a:prstClr val="white"/>
              </a:solidFill>
              <a:latin typeface="Calibri"/>
            </a:endParaRPr>
          </a:p>
        </p:txBody>
      </p:sp>
      <p:sp>
        <p:nvSpPr>
          <p:cNvPr id="14" name="Rectangle 16"/>
          <p:cNvSpPr/>
          <p:nvPr/>
        </p:nvSpPr>
        <p:spPr>
          <a:xfrm>
            <a:off x="886057" y="2487364"/>
            <a:ext cx="3719559" cy="2769955"/>
          </a:xfrm>
          <a:prstGeom prst="rect">
            <a:avLst/>
          </a:prstGeom>
        </p:spPr>
        <p:txBody>
          <a:bodyPr wrap="square" lIns="91406" tIns="45703" rIns="91406" bIns="45703">
            <a:spAutoFit/>
          </a:bodyPr>
          <a:lstStyle/>
          <a:p>
            <a:pPr algn="ctr" defTabSz="903641"/>
            <a:r>
              <a:rPr lang="en-US" sz="2000" b="1" dirty="0">
                <a:solidFill>
                  <a:srgbClr val="FFFFFF"/>
                </a:solidFill>
                <a:latin typeface="Calibri" panose="020F0502020204030204" pitchFamily="34" charset="0"/>
                <a:cs typeface="Calibri" panose="020F0502020204030204" pitchFamily="34" charset="0"/>
              </a:rPr>
              <a:t>TÍTULOS DE CRÉDITO</a:t>
            </a:r>
          </a:p>
          <a:p>
            <a:pPr algn="just" defTabSz="903641"/>
            <a:endParaRPr lang="en-US" b="1" dirty="0">
              <a:solidFill>
                <a:srgbClr val="FFFFFF"/>
              </a:solidFill>
              <a:latin typeface="OpEN SANS"/>
              <a:cs typeface="OpEN SANS"/>
            </a:endParaRPr>
          </a:p>
          <a:p>
            <a:pPr marL="742950" lvl="1" indent="-285750" algn="just">
              <a:buFont typeface="Arial" panose="020B0604020202020204" pitchFamily="34" charset="0"/>
              <a:buChar char="•"/>
            </a:pPr>
            <a:r>
              <a:rPr lang="pt-BR" altLang="pt-BR" sz="2000" dirty="0">
                <a:solidFill>
                  <a:schemeClr val="bg1"/>
                </a:solidFill>
                <a:ea typeface="ＭＳ Ｐゴシック" panose="020B0600070205080204" pitchFamily="34" charset="-128"/>
              </a:rPr>
              <a:t>Formalismo/</a:t>
            </a:r>
            <a:r>
              <a:rPr lang="pt-BR" altLang="pt-BR" sz="2000" dirty="0" err="1">
                <a:solidFill>
                  <a:schemeClr val="bg1"/>
                </a:solidFill>
                <a:ea typeface="ＭＳ Ｐゴシック" panose="020B0600070205080204" pitchFamily="34" charset="-128"/>
              </a:rPr>
              <a:t>Cartularidade</a:t>
            </a:r>
            <a:endParaRPr lang="pt-BR" altLang="pt-BR" sz="2000" dirty="0">
              <a:solidFill>
                <a:schemeClr val="bg1"/>
              </a:solidFill>
              <a:ea typeface="ＭＳ Ｐゴシック" panose="020B0600070205080204" pitchFamily="34" charset="-128"/>
            </a:endParaRPr>
          </a:p>
          <a:p>
            <a:pPr marL="742950" lvl="1" indent="-285750" algn="just">
              <a:buFont typeface="Arial" panose="020B0604020202020204" pitchFamily="34" charset="0"/>
              <a:buChar char="•"/>
            </a:pPr>
            <a:r>
              <a:rPr lang="pt-BR" altLang="pt-BR" sz="2000" dirty="0">
                <a:solidFill>
                  <a:schemeClr val="bg1"/>
                </a:solidFill>
                <a:ea typeface="ＭＳ Ｐゴシック" panose="020B0600070205080204" pitchFamily="34" charset="-128"/>
              </a:rPr>
              <a:t>Novo Código Civil permitiu o título de crédito escritural (Formalismo eletrônico)</a:t>
            </a:r>
          </a:p>
          <a:p>
            <a:pPr marL="742950" lvl="1" indent="-285750" algn="just">
              <a:buFont typeface="Arial" panose="020B0604020202020204" pitchFamily="34" charset="0"/>
              <a:buChar char="•"/>
            </a:pPr>
            <a:r>
              <a:rPr lang="pt-BR" altLang="pt-BR" sz="2000" dirty="0">
                <a:solidFill>
                  <a:schemeClr val="bg1"/>
                </a:solidFill>
                <a:ea typeface="ＭＳ Ｐゴシック" panose="020B0600070205080204" pitchFamily="34" charset="-128"/>
              </a:rPr>
              <a:t>Meio de pagamento</a:t>
            </a:r>
          </a:p>
          <a:p>
            <a:pPr algn="ctr" defTabSz="903641"/>
            <a:endParaRPr lang="en-US" sz="1600" b="1" dirty="0">
              <a:solidFill>
                <a:srgbClr val="FFFFFF"/>
              </a:solidFill>
              <a:latin typeface="OpEN SANS"/>
              <a:cs typeface="OpEN SANS"/>
            </a:endParaRPr>
          </a:p>
        </p:txBody>
      </p:sp>
      <p:sp>
        <p:nvSpPr>
          <p:cNvPr id="10" name="Rectangle 7"/>
          <p:cNvSpPr/>
          <p:nvPr/>
        </p:nvSpPr>
        <p:spPr>
          <a:xfrm>
            <a:off x="5064206" y="2128159"/>
            <a:ext cx="3729722" cy="332557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p>
            <a:pPr algn="ctr" defTabSz="903641"/>
            <a:endParaRPr lang="en-US" sz="1900" dirty="0">
              <a:solidFill>
                <a:prstClr val="white"/>
              </a:solidFill>
              <a:latin typeface="Calibri"/>
            </a:endParaRPr>
          </a:p>
        </p:txBody>
      </p:sp>
      <p:sp>
        <p:nvSpPr>
          <p:cNvPr id="13" name="Rectangle 15"/>
          <p:cNvSpPr/>
          <p:nvPr/>
        </p:nvSpPr>
        <p:spPr>
          <a:xfrm>
            <a:off x="4882116" y="2506086"/>
            <a:ext cx="3729722" cy="3046954"/>
          </a:xfrm>
          <a:prstGeom prst="rect">
            <a:avLst/>
          </a:prstGeom>
        </p:spPr>
        <p:txBody>
          <a:bodyPr wrap="square" lIns="91406" tIns="45703" rIns="91406" bIns="45703">
            <a:spAutoFit/>
          </a:bodyPr>
          <a:lstStyle/>
          <a:p>
            <a:pPr algn="ctr" defTabSz="903641"/>
            <a:r>
              <a:rPr lang="en-US" sz="2000" b="1" dirty="0">
                <a:solidFill>
                  <a:schemeClr val="bg1"/>
                </a:solidFill>
                <a:latin typeface="Calibri" panose="020F0502020204030204" pitchFamily="34" charset="0"/>
                <a:cs typeface="Calibri" panose="020F0502020204030204" pitchFamily="34" charset="0"/>
              </a:rPr>
              <a:t>VALORES MOBILIÁRIOS</a:t>
            </a:r>
          </a:p>
          <a:p>
            <a:pPr algn="ctr" defTabSz="903641"/>
            <a:endParaRPr lang="en-US" sz="2000" b="1" dirty="0">
              <a:solidFill>
                <a:schemeClr val="bg1"/>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pt-BR" altLang="pt-BR" sz="2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Valor mobiliário é emitido em série/massa</a:t>
            </a:r>
          </a:p>
          <a:p>
            <a:pPr marL="742950" lvl="1" indent="-285750">
              <a:buFont typeface="Arial" panose="020B0604020202020204" pitchFamily="34" charset="0"/>
              <a:buChar char="•"/>
            </a:pPr>
            <a:r>
              <a:rPr lang="pt-BR" altLang="pt-BR" sz="2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Valores mobiliários são mais propriedade do que crédito</a:t>
            </a:r>
          </a:p>
          <a:p>
            <a:pPr marL="742950" lvl="1" indent="-285750">
              <a:buFont typeface="Arial" panose="020B0604020202020204" pitchFamily="34" charset="0"/>
              <a:buChar char="•"/>
            </a:pPr>
            <a:r>
              <a:rPr lang="pt-BR" altLang="pt-BR" sz="2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Investimento</a:t>
            </a:r>
          </a:p>
          <a:p>
            <a:pPr algn="ctr" defTabSz="903641"/>
            <a:endParaRPr lang="en-US" sz="1600" b="1" dirty="0">
              <a:solidFill>
                <a:srgbClr val="FFFFFF"/>
              </a:solidFill>
              <a:latin typeface="OpEN SANS"/>
              <a:cs typeface="OpEN SANS"/>
            </a:endParaRPr>
          </a:p>
          <a:p>
            <a:pPr algn="ctr" defTabSz="903641"/>
            <a:endParaRPr lang="en-US" sz="1600" b="1" dirty="0">
              <a:solidFill>
                <a:srgbClr val="FFFFFF"/>
              </a:solidFill>
              <a:latin typeface="OpEN SANS"/>
              <a:cs typeface="OpEN SANS"/>
            </a:endParaRPr>
          </a:p>
        </p:txBody>
      </p:sp>
      <p:sp>
        <p:nvSpPr>
          <p:cNvPr id="17" name="CaixaDeTexto 16"/>
          <p:cNvSpPr txBox="1"/>
          <p:nvPr/>
        </p:nvSpPr>
        <p:spPr>
          <a:xfrm>
            <a:off x="5149523" y="3372943"/>
            <a:ext cx="2077920" cy="300082"/>
          </a:xfrm>
          <a:prstGeom prst="rect">
            <a:avLst/>
          </a:prstGeom>
          <a:noFill/>
        </p:spPr>
        <p:txBody>
          <a:bodyPr wrap="square" rtlCol="0">
            <a:spAutoFit/>
          </a:bodyPr>
          <a:lstStyle/>
          <a:p>
            <a:endParaRPr lang="pt-BR" sz="1350" b="1" dirty="0">
              <a:solidFill>
                <a:srgbClr val="FFFFFF"/>
              </a:solidFill>
              <a:latin typeface="OpEN SANS"/>
              <a:cs typeface="OpEN SANS"/>
            </a:endParaRPr>
          </a:p>
        </p:txBody>
      </p:sp>
    </p:spTree>
    <p:extLst>
      <p:ext uri="{BB962C8B-B14F-4D97-AF65-F5344CB8AC3E}">
        <p14:creationId xmlns:p14="http://schemas.microsoft.com/office/powerpoint/2010/main" val="3554798407"/>
      </p:ext>
    </p:extLst>
  </p:cSld>
  <p:clrMapOvr>
    <a:masterClrMapping/>
  </p:clrMapOvr>
  <p:transition spd="slow">
    <p:push dir="u"/>
  </p:transition>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8836</TotalTime>
  <Words>884</Words>
  <Application>Microsoft Macintosh PowerPoint</Application>
  <PresentationFormat>Apresentação na tela (4:3)</PresentationFormat>
  <Paragraphs>90</Paragraphs>
  <Slides>13</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13</vt:i4>
      </vt:variant>
    </vt:vector>
  </HeadingPairs>
  <TitlesOfParts>
    <vt:vector size="23" baseType="lpstr">
      <vt:lpstr>ＭＳ Ｐゴシック</vt:lpstr>
      <vt:lpstr>SimSun</vt:lpstr>
      <vt:lpstr>Arial</vt:lpstr>
      <vt:lpstr>Calibri</vt:lpstr>
      <vt:lpstr>Calibri Light</vt:lpstr>
      <vt:lpstr>OpEN SANS</vt:lpstr>
      <vt:lpstr>OpEN SANS</vt:lpstr>
      <vt:lpstr>Open Sans Light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Guerra</dc:creator>
  <cp:lastModifiedBy>Ana Xavier</cp:lastModifiedBy>
  <cp:revision>241</cp:revision>
  <dcterms:created xsi:type="dcterms:W3CDTF">2017-02-07T18:01:55Z</dcterms:created>
  <dcterms:modified xsi:type="dcterms:W3CDTF">2020-10-20T22:23:26Z</dcterms:modified>
</cp:coreProperties>
</file>