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81" r:id="rId3"/>
    <p:sldId id="343" r:id="rId4"/>
    <p:sldId id="326" r:id="rId5"/>
    <p:sldId id="354" r:id="rId6"/>
    <p:sldId id="353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72" r:id="rId15"/>
    <p:sldId id="362" r:id="rId16"/>
    <p:sldId id="363" r:id="rId17"/>
    <p:sldId id="364" r:id="rId18"/>
    <p:sldId id="365" r:id="rId19"/>
    <p:sldId id="373" r:id="rId20"/>
    <p:sldId id="367" r:id="rId21"/>
    <p:sldId id="369" r:id="rId22"/>
    <p:sldId id="366" r:id="rId23"/>
    <p:sldId id="370" r:id="rId24"/>
    <p:sldId id="368" r:id="rId25"/>
    <p:sldId id="371" r:id="rId26"/>
  </p:sldIdLst>
  <p:sldSz cx="9144000" cy="6858000" type="screen4x3"/>
  <p:notesSz cx="6877050" cy="100028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1B356DCB-7F23-473D-AFB2-E42237D33938}" type="datetimeFigureOut">
              <a:rPr lang="pt-BR" smtClean="0"/>
              <a:t>13/04/2020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D939FFDA-2992-47CA-A198-2AB69B33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39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4997450" cy="37496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1480F-040B-48DA-959A-6F3DDF6077CA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2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13/04/2020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0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13/04/2020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47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13/04/2020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0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13/04/2020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5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13/04/2020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31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42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13/04/2020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04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13/04/2020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50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13/04/2020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68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13/04/2020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19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52" y="6459822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13/04/2020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22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4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13/04/2020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42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79" y="645982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13/04/2020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2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62" y="645982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7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04856" cy="187220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Análise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Horizontal , Vertical e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Indicadores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Liquidez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5038" y="4455658"/>
            <a:ext cx="7543800" cy="2279717"/>
          </a:xfrm>
        </p:spPr>
        <p:txBody>
          <a:bodyPr>
            <a:normAutofit/>
          </a:bodyPr>
          <a:lstStyle/>
          <a:p>
            <a:r>
              <a:rPr lang="pt-BR" dirty="0" smtClean="0"/>
              <a:t>                                   Prof.  Dr. Bruno </a:t>
            </a:r>
            <a:r>
              <a:rPr lang="pt-BR" dirty="0" err="1" smtClean="0"/>
              <a:t>Figlioli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2020</a:t>
            </a:r>
          </a:p>
        </p:txBody>
      </p:sp>
      <p:pic>
        <p:nvPicPr>
          <p:cNvPr id="1026" name="Picture 2" descr="FEA-RP/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52" y="360363"/>
            <a:ext cx="5741117" cy="10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764704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1E2C76"/>
                </a:solidFill>
              </a:rPr>
              <a:t>Análise Vertical - DRE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No caso da DRE a análise vertical segue o mesmo principio apresentado na avaliação do Balanço Patrimonial. O detalhe importante é que a BASE de comparação utilizada deve ser a RECEITA LÍQUIDA, pois a receita bruta contêm valores que não pertencem </a:t>
            </a:r>
            <a:r>
              <a:rPr lang="pt-BR" sz="20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pt-BR" sz="20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empresa.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Exemplo </a:t>
            </a:r>
            <a:r>
              <a:rPr lang="pt-BR" sz="20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t-BR" sz="20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DRE:</a:t>
            </a:r>
            <a:endParaRPr lang="pt-BR" sz="2000" dirty="0">
              <a:solidFill>
                <a:srgbClr val="1E2C7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Representatividade </a:t>
            </a:r>
            <a:r>
              <a:rPr lang="pt-BR" sz="20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dos custos (CONTA) com relação à receita líquida (BASE);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Representatividade </a:t>
            </a:r>
            <a:r>
              <a:rPr lang="pt-BR" sz="20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das despesas operacionais (CONTA) com relação à receita líquida (BASE</a:t>
            </a:r>
            <a:r>
              <a:rPr lang="pt-BR" sz="20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pt-BR" sz="2000" dirty="0">
              <a:solidFill>
                <a:srgbClr val="1E2C7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11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9177B37-A26E-4BE2-B48A-F2653F6CA8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4624"/>
            <a:ext cx="90364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8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982153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Análise Vertical: DRE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12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721655"/>
              </p:ext>
            </p:extLst>
          </p:nvPr>
        </p:nvGraphicFramePr>
        <p:xfrm>
          <a:off x="611559" y="1844821"/>
          <a:ext cx="8064896" cy="4392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0336"/>
                <a:gridCol w="1068640"/>
                <a:gridCol w="1068640"/>
                <a:gridCol w="1068640"/>
                <a:gridCol w="1068640"/>
              </a:tblGrid>
              <a:tr h="439249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924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Receita de Vendas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810.000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924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Custo das mercadorias vendidas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62,01%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62,96%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924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Lucro bruto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37,99%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37,04%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924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Despesas operacionais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14,77%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14,20%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924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Lucro operacional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23,22%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22,84%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924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Despesas financeiras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36.452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4,89%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32.543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4,02%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924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Lucro antes IR/CSSL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136.548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18,33%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152.457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18,82%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924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Provisão IR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46.426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6,23%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51.835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6,40%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3924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Lucro líquido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90.122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12,10%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100.622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12,42%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9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latin typeface="Times New Roman" pitchFamily="18" charset="0"/>
                <a:cs typeface="Times New Roman" pitchFamily="18" charset="0"/>
              </a:rPr>
              <a:t>Métricas de Liquidez</a:t>
            </a:r>
            <a:endParaRPr lang="pt-BR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13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1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Segmentação do Ativo Circulante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14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052" name="Picture 4" descr="Gestão de capital de giro e cus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5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spaço Reservado para Conteúdo 4"/>
          <p:cNvSpPr txBox="1">
            <a:spLocks noGrp="1"/>
          </p:cNvSpPr>
          <p:nvPr>
            <p:ph idx="1"/>
          </p:nvPr>
        </p:nvSpPr>
        <p:spPr>
          <a:xfrm>
            <a:off x="971600" y="332656"/>
            <a:ext cx="7543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>
              <a:lnSpc>
                <a:spcPct val="150000"/>
              </a:lnSpc>
            </a:pPr>
            <a:r>
              <a:rPr lang="pt-BR" sz="29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Capital </a:t>
            </a:r>
            <a:r>
              <a:rPr lang="pt-BR" sz="2900" b="1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de Giro Líquido (CGL) ou Capital Circulante </a:t>
            </a:r>
            <a:r>
              <a:rPr lang="pt-BR" sz="29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Líquido (CCL)</a:t>
            </a:r>
            <a:endParaRPr lang="pt-BR" sz="2900" b="1" dirty="0">
              <a:solidFill>
                <a:srgbClr val="1E2C7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dirty="0">
                <a:latin typeface="Tahoma" panose="020B0604030504040204" pitchFamily="34" charset="0"/>
              </a:rPr>
              <a:t>O capital de giro líquido representa a diferença entre o ativo circulante (aplicações de recursos de curto prazo) e o passivo circulante (origens de recursos de curto prazo) de uma </a:t>
            </a:r>
            <a:r>
              <a:rPr lang="pt-BR" altLang="pt-BR" dirty="0" smtClean="0">
                <a:latin typeface="Tahoma" panose="020B0604030504040204" pitchFamily="34" charset="0"/>
              </a:rPr>
              <a:t>empresa.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rgbClr val="1E2C76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F1AA571A-4DDB-4379-AB89-98DA53668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039293"/>
            <a:ext cx="7299325" cy="430213"/>
          </a:xfrm>
          <a:prstGeom prst="rect">
            <a:avLst/>
          </a:prstGeom>
          <a:noFill/>
          <a:ln w="254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pt-BR" altLang="pt-BR" sz="2200" dirty="0">
                <a:latin typeface="Tahoma" panose="020B0604030504040204" pitchFamily="34" charset="0"/>
              </a:rPr>
              <a:t>CGL (CCL) = Ativo Circulante – Passivo Circulante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="" xmlns:a16="http://schemas.microsoft.com/office/drawing/2014/main" id="{97DA31EC-4168-4429-8A65-A9A29AF54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936632"/>
            <a:ext cx="7299325" cy="489534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90000" rIns="0" bIns="9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pt-BR" altLang="pt-BR" sz="2000" dirty="0">
                <a:latin typeface="Times New Roman" pitchFamily="18" charset="0"/>
                <a:cs typeface="Times New Roman" pitchFamily="18" charset="0"/>
              </a:rPr>
              <a:t>CGL (CCL) = (Passivo Não Circulante + PL) – (Ativo Não Circulante)</a:t>
            </a:r>
          </a:p>
        </p:txBody>
      </p:sp>
    </p:spTree>
    <p:extLst>
      <p:ext uri="{BB962C8B-B14F-4D97-AF65-F5344CB8AC3E}">
        <p14:creationId xmlns:p14="http://schemas.microsoft.com/office/powerpoint/2010/main" val="42738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16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9835AA5-AF11-4853-9E74-EB07FADF4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5" t="35549" r="17609" b="11639"/>
          <a:stretch/>
        </p:blipFill>
        <p:spPr>
          <a:xfrm>
            <a:off x="179512" y="116632"/>
            <a:ext cx="871296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17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D9526001-38FE-4FD0-A923-CACE30C82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13" t="34002" r="16956" b="9546"/>
          <a:stretch/>
        </p:blipFill>
        <p:spPr>
          <a:xfrm>
            <a:off x="611560" y="404664"/>
            <a:ext cx="7992888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18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0AC06CB-52E1-4F39-92E1-76AB72EA3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5" t="33035" r="17826" b="11638"/>
          <a:stretch/>
        </p:blipFill>
        <p:spPr>
          <a:xfrm>
            <a:off x="539552" y="476672"/>
            <a:ext cx="813690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1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Rentabilidade versus Liquidez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19</a:t>
            </a:fld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2123728" y="2276872"/>
            <a:ext cx="0" cy="28803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2123728" y="5157192"/>
            <a:ext cx="46805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a livre 14"/>
          <p:cNvSpPr/>
          <p:nvPr/>
        </p:nvSpPr>
        <p:spPr>
          <a:xfrm>
            <a:off x="2770909" y="2521527"/>
            <a:ext cx="3186546" cy="2036618"/>
          </a:xfrm>
          <a:custGeom>
            <a:avLst/>
            <a:gdLst>
              <a:gd name="connsiteX0" fmla="*/ 0 w 3186546"/>
              <a:gd name="connsiteY0" fmla="*/ 0 h 2036618"/>
              <a:gd name="connsiteX1" fmla="*/ 540327 w 3186546"/>
              <a:gd name="connsiteY1" fmla="*/ 1219200 h 2036618"/>
              <a:gd name="connsiteX2" fmla="*/ 3186546 w 3186546"/>
              <a:gd name="connsiteY2" fmla="*/ 2036618 h 2036618"/>
              <a:gd name="connsiteX3" fmla="*/ 3186546 w 3186546"/>
              <a:gd name="connsiteY3" fmla="*/ 2036618 h 20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546" h="2036618">
                <a:moveTo>
                  <a:pt x="0" y="0"/>
                </a:moveTo>
                <a:cubicBezTo>
                  <a:pt x="4618" y="439882"/>
                  <a:pt x="9236" y="879764"/>
                  <a:pt x="540327" y="1219200"/>
                </a:cubicBezTo>
                <a:cubicBezTo>
                  <a:pt x="1071418" y="1558636"/>
                  <a:pt x="3186546" y="2036618"/>
                  <a:pt x="3186546" y="2036618"/>
                </a:cubicBezTo>
                <a:lnTo>
                  <a:pt x="3186546" y="2036618"/>
                </a:ln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 rot="16200000">
            <a:off x="962537" y="2907813"/>
            <a:ext cx="143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Liquidez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644008" y="530562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Rentabilidade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987824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(+) CCL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610824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(-) CCL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46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67544" y="836712"/>
                <a:ext cx="8280920" cy="5217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>
                    <a:solidFill>
                      <a:srgbClr val="1E2C7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Análise Horizontal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t-BR" sz="2500" dirty="0">
                    <a:solidFill>
                      <a:srgbClr val="1E2C7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Avalia a evolução das contas ao longo do tempo. A comparação pode ser feita com uma base fixa (sempre o mesmo ano) ou com uma base móvel (anos diferentes).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t-BR" sz="2500" dirty="0">
                    <a:solidFill>
                      <a:srgbClr val="1E2C7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 resultados são </a:t>
                </a:r>
                <a:r>
                  <a:rPr lang="pt-BR" sz="2500" dirty="0" smtClean="0">
                    <a:solidFill>
                      <a:srgbClr val="1E2C7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desenvolvidos por meio de números-índices </a:t>
                </a:r>
                <a:r>
                  <a:rPr lang="pt-BR" sz="2500" dirty="0">
                    <a:solidFill>
                      <a:srgbClr val="1E2C7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refletem a evolução dos valores ao longo do tempo.</a:t>
                </a:r>
              </a:p>
              <a:p>
                <a:pPr>
                  <a:lnSpc>
                    <a:spcPct val="150000"/>
                  </a:lnSpc>
                </a:pPr>
                <a:endParaRPr lang="pt-BR" sz="2500" dirty="0">
                  <a:solidFill>
                    <a:srgbClr val="1E2C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3000" b="1" dirty="0">
                    <a:solidFill>
                      <a:srgbClr val="1E2C7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Análise Horizontal</a:t>
                </a:r>
                <a14:m>
                  <m:oMath xmlns:m="http://schemas.openxmlformats.org/officeDocument/2006/math">
                    <m:r>
                      <a:rPr lang="pt-BR" sz="3000" b="1" i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3000" b="1" i="1">
                            <a:solidFill>
                              <a:srgbClr val="1E2C76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𝑽𝒂𝒍𝒐𝒓</m:t>
                            </m:r>
                            <m: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𝑭𝒊𝒏𝒂𝒍</m:t>
                            </m:r>
                          </m:num>
                          <m:den>
                            <m: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𝑽𝒂𝒍𝒐𝒓</m:t>
                            </m:r>
                            <m: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𝑰𝒏𝒊𝒄𝒊𝒂𝒍</m:t>
                            </m:r>
                            <m: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𝒃𝒂𝒔𝒆</m:t>
                            </m:r>
                            <m: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pt-BR" sz="3000" b="1" i="1">
                        <a:solidFill>
                          <a:srgbClr val="1E2C7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BR" sz="3000" b="1" i="1">
                        <a:solidFill>
                          <a:srgbClr val="1E2C7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pt-BR" sz="3000" dirty="0">
                  <a:solidFill>
                    <a:srgbClr val="1E2C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36712"/>
                <a:ext cx="8280920" cy="5217197"/>
              </a:xfrm>
              <a:prstGeom prst="rect">
                <a:avLst/>
              </a:prstGeom>
              <a:blipFill rotWithShape="0">
                <a:blip r:embed="rId2"/>
                <a:stretch>
                  <a:fillRect l="-2651" r="-11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9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20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605857" y="1772816"/>
                <a:ext cx="7632848" cy="4137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sz="2200" b="1" dirty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Liquidez Corrente: </a:t>
                </a:r>
                <a:r>
                  <a:rPr lang="pt-BR" sz="2200" dirty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O indicador de liquidez </a:t>
                </a:r>
                <a:r>
                  <a:rPr lang="pt-BR" sz="2200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corrente</a:t>
                </a:r>
                <a:r>
                  <a:rPr lang="pt-BR" sz="2200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2200" dirty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avalia a capacidade de pagamento da </a:t>
                </a:r>
                <a:r>
                  <a:rPr lang="pt-BR" sz="2200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empresa </a:t>
                </a:r>
                <a:r>
                  <a:rPr lang="pt-BR" sz="2200" dirty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no curto prazo, relacionando os ativos circulantes com os passivos circulantes.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sz="2200" dirty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pt-BR" sz="2200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indicador </a:t>
                </a:r>
                <a:r>
                  <a:rPr lang="pt-BR" sz="2200" dirty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apresenta um problema:  Ainda que esteja avaliando o curto prazo, dentro dessa avaliação ativos como estoque, clientes, e caixa possuem liquidez diferentes.</a:t>
                </a:r>
              </a:p>
              <a:p>
                <a:pPr marL="800100" lvl="1" indent="-342900">
                  <a:buFontTx/>
                  <a:buChar char="-"/>
                </a:pPr>
                <a:endParaRPr lang="pt-BR" sz="2000" dirty="0">
                  <a:solidFill>
                    <a:srgbClr val="1E2C76"/>
                  </a:solidFill>
                </a:endParaRPr>
              </a:p>
              <a:p>
                <a:r>
                  <a:rPr lang="pt-BR" sz="4000" b="1" dirty="0">
                    <a:solidFill>
                      <a:srgbClr val="1E2C76"/>
                    </a:solidFill>
                  </a:rPr>
                  <a:t>   		</a:t>
                </a:r>
                <a:r>
                  <a:rPr lang="pt-BR" sz="3000" b="1" dirty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14:m>
                  <m:oMath xmlns:m="http://schemas.openxmlformats.org/officeDocument/2006/math">
                    <m:r>
                      <a:rPr lang="pt-BR" sz="3000" b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𝐢𝐪𝐮𝐢𝐝𝐞𝐳</m:t>
                    </m:r>
                    <m:r>
                      <a:rPr lang="pt-BR" sz="3000" b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3000" b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𝐂𝐨𝐫</m:t>
                    </m:r>
                    <m:r>
                      <a:rPr lang="pt-BR" sz="3000" b="1" i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𝒓𝒆𝒏𝒕𝒆</m:t>
                    </m:r>
                    <m:r>
                      <a:rPr lang="pt-BR" sz="3000" b="1" i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3000" b="1" i="1">
                            <a:solidFill>
                              <a:srgbClr val="1E2C76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num>
                          <m:den>
                            <m: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𝑷𝑪</m:t>
                            </m:r>
                          </m:den>
                        </m:f>
                      </m:e>
                    </m:d>
                  </m:oMath>
                </a14:m>
                <a:endParaRPr lang="pt-BR" sz="3000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57" y="1772816"/>
                <a:ext cx="7632848" cy="4137992"/>
              </a:xfrm>
              <a:prstGeom prst="rect">
                <a:avLst/>
              </a:prstGeom>
              <a:blipFill rotWithShape="1">
                <a:blip r:embed="rId2"/>
                <a:stretch>
                  <a:fillRect l="-879" r="-1118" b="-8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769253" y="830615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Liquidez Corrente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69253" y="830615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Liquidez </a:t>
            </a:r>
            <a:r>
              <a:rPr lang="pt-BR" sz="40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Seca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395536" y="1916832"/>
                <a:ext cx="831641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sz="2000" b="1" dirty="0">
                    <a:solidFill>
                      <a:srgbClr val="1E2C76"/>
                    </a:solidFill>
                  </a:rPr>
                  <a:t>Liquidez Seca: </a:t>
                </a:r>
                <a:r>
                  <a:rPr lang="pt-BR" sz="2000" dirty="0">
                    <a:solidFill>
                      <a:srgbClr val="1E2C76"/>
                    </a:solidFill>
                  </a:rPr>
                  <a:t>O indicador de liquidez </a:t>
                </a:r>
                <a:r>
                  <a:rPr lang="pt-BR" sz="2000" dirty="0" smtClean="0">
                    <a:solidFill>
                      <a:srgbClr val="1E2C76"/>
                    </a:solidFill>
                  </a:rPr>
                  <a:t>seca</a:t>
                </a:r>
                <a:r>
                  <a:rPr lang="pt-BR" sz="2000" dirty="0" smtClean="0">
                    <a:solidFill>
                      <a:srgbClr val="1E2C76"/>
                    </a:solidFill>
                  </a:rPr>
                  <a:t> </a:t>
                </a:r>
                <a:r>
                  <a:rPr lang="pt-BR" sz="2000" dirty="0">
                    <a:solidFill>
                      <a:srgbClr val="1E2C76"/>
                    </a:solidFill>
                  </a:rPr>
                  <a:t>avalia a capacidade de pagamento da empresas no curto prazo, relacionando os ativos circulantes menos o estoque e despesas antecipadas com os passivos circulantes.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sz="2000" dirty="0">
                    <a:solidFill>
                      <a:srgbClr val="1E2C76"/>
                    </a:solidFill>
                  </a:rPr>
                  <a:t>O cálculo desse indicador avalia a capacidade de pagamento excluindo os estoques e despesas antecipadas, como o objetivo de verificar a capacidade de pagamento dos ativos mais líquidos.</a:t>
                </a:r>
              </a:p>
              <a:p>
                <a:pPr marL="800100" lvl="1" indent="-342900">
                  <a:buFontTx/>
                  <a:buChar char="-"/>
                </a:pPr>
                <a:endParaRPr lang="pt-BR" sz="2000" dirty="0">
                  <a:solidFill>
                    <a:srgbClr val="1E2C76"/>
                  </a:solidFill>
                </a:endParaRPr>
              </a:p>
              <a:p>
                <a:pPr algn="ctr"/>
                <a:r>
                  <a:rPr lang="pt-BR" sz="2500" b="1" dirty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  L</a:t>
                </a:r>
                <a14:m>
                  <m:oMath xmlns:m="http://schemas.openxmlformats.org/officeDocument/2006/math">
                    <m:r>
                      <a:rPr lang="pt-BR" sz="2500" b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𝐢𝐪𝐮𝐢𝐝𝐞𝐳</m:t>
                    </m:r>
                    <m:r>
                      <a:rPr lang="pt-BR" sz="2500" b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500" b="1" i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𝑺𝒆𝒄𝒂</m:t>
                    </m:r>
                    <m:r>
                      <a:rPr lang="pt-BR" sz="2500" b="1" i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2500" b="1" i="1">
                            <a:solidFill>
                              <a:srgbClr val="1E2C76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500" b="1" i="1">
                                <a:solidFill>
                                  <a:srgbClr val="1E2C7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5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  <m:r>
                              <a:rPr lang="pt-BR" sz="25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5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𝑬𝒔𝒕𝒐𝒒𝒖𝒆</m:t>
                            </m:r>
                            <m:r>
                              <a:rPr lang="pt-BR" sz="25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5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𝑫𝒆𝒔𝒑</m:t>
                            </m:r>
                            <m:r>
                              <a:rPr lang="pt-BR" sz="25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pt-BR" sz="25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𝑨𝒏𝒕𝒆𝒄𝒊𝒑𝒂𝒅𝒂𝒔</m:t>
                            </m:r>
                          </m:num>
                          <m:den>
                            <m:r>
                              <a:rPr lang="pt-BR" sz="25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5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𝑷𝑪</m:t>
                            </m:r>
                          </m:den>
                        </m:f>
                      </m:e>
                    </m:d>
                  </m:oMath>
                </a14:m>
                <a:endParaRPr lang="pt-BR" sz="2500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16832"/>
                <a:ext cx="8316416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660" r="-7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8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22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543071" y="447518"/>
                <a:ext cx="777608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 smtClean="0">
                    <a:solidFill>
                      <a:srgbClr val="1E2C76"/>
                    </a:solidFill>
                    <a:latin typeface="+mj-lt"/>
                  </a:rPr>
                  <a:t> Liquidez Geral</a:t>
                </a:r>
                <a:endParaRPr lang="pt-BR" sz="4000" b="1" dirty="0">
                  <a:solidFill>
                    <a:srgbClr val="1E2C76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sz="2000" b="1" dirty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Liquidez Geral: </a:t>
                </a:r>
                <a:r>
                  <a:rPr lang="pt-BR" sz="2000" dirty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O indicador de liquidez geral avalia a capacidade de pagamento da empresas tanto no curto quanto no longo prazo, relacionando os ativos circulantes e os realizáveis a longo prazo com os passivos circulantes e exigíveis de longo prazo.</a:t>
                </a: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sz="2000" dirty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O indicado apresenta um problema: Avalia de maneira conjunta os ativos e passivos com prazos diferentes (Curto e Longo Prazo).</a:t>
                </a:r>
              </a:p>
              <a:p>
                <a:pPr marL="800100" lvl="1" indent="-342900">
                  <a:buFontTx/>
                  <a:buChar char="-"/>
                </a:pPr>
                <a:endParaRPr lang="pt-BR" sz="2000" dirty="0">
                  <a:solidFill>
                    <a:srgbClr val="1E2C76"/>
                  </a:solidFill>
                  <a:latin typeface="+mj-lt"/>
                </a:endParaRPr>
              </a:p>
              <a:p>
                <a:r>
                  <a:rPr lang="pt-BR" sz="4000" b="1" dirty="0">
                    <a:solidFill>
                      <a:srgbClr val="1E2C76"/>
                    </a:solidFill>
                  </a:rPr>
                  <a:t>   	</a:t>
                </a:r>
                <a:r>
                  <a:rPr lang="pt-BR" sz="2600" b="1" dirty="0">
                    <a:solidFill>
                      <a:srgbClr val="1E2C76"/>
                    </a:solidFill>
                  </a:rPr>
                  <a:t>	L</a:t>
                </a:r>
                <a14:m>
                  <m:oMath xmlns:m="http://schemas.openxmlformats.org/officeDocument/2006/math">
                    <m:r>
                      <a:rPr lang="pt-BR" sz="2600" b="1" i="0" smtClean="0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𝐢𝐪𝐮𝐢𝐝𝐞𝐳</m:t>
                    </m:r>
                    <m:r>
                      <a:rPr lang="pt-BR" sz="2600" b="1" i="0" smtClean="0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600" b="1" i="0" smtClean="0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𝐆𝐞𝐫𝐚𝐥</m:t>
                    </m:r>
                    <m:r>
                      <a:rPr lang="pt-BR" sz="2600" b="1" i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2600" b="1" i="1" smtClean="0">
                            <a:solidFill>
                              <a:srgbClr val="1E2C76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600" b="1" i="1">
                                <a:solidFill>
                                  <a:srgbClr val="1E2C7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600" b="1" i="1" smtClean="0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  <m:r>
                              <a:rPr lang="pt-BR" sz="2600" b="1" i="1" smtClean="0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600" b="1" i="1" smtClean="0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𝑹𝑳𝑷</m:t>
                            </m:r>
                          </m:num>
                          <m:den>
                            <m:r>
                              <a:rPr lang="pt-BR" sz="2600" b="1" i="1" smtClean="0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600" b="1" i="1" smtClean="0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𝑷𝑪</m:t>
                            </m:r>
                            <m:r>
                              <a:rPr lang="pt-BR" sz="2600" b="1" i="1" smtClean="0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600" b="1" i="1" smtClean="0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𝑬𝑳𝑷</m:t>
                            </m:r>
                          </m:den>
                        </m:f>
                      </m:e>
                    </m:d>
                  </m:oMath>
                </a14:m>
                <a:endParaRPr lang="pt-BR" sz="2600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1" y="447518"/>
                <a:ext cx="7776080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1332" r="-862" b="-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6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69253" y="830615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Liquidez </a:t>
            </a:r>
            <a:r>
              <a:rPr lang="pt-BR" sz="40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Imediata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323529" y="1700808"/>
                <a:ext cx="8424935" cy="4130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sz="2500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Liquidez Imediata: O indicador de liquidez </a:t>
                </a:r>
                <a:r>
                  <a:rPr lang="pt-BR" sz="2500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imediata</a:t>
                </a:r>
                <a:r>
                  <a:rPr lang="pt-BR" sz="2500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2500" dirty="0" smtClean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avalia a capacidade de pagamento da empresas no curto prazo, relacionando as disponibilidades com os passivos circulantes.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sz="2500" dirty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O cálculo desse indicador avalia a capacidade de pagamento dos ativos mais líquidos.</a:t>
                </a: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</a:endParaRPr>
              </a:p>
              <a:p>
                <a:pPr algn="ctr"/>
                <a:r>
                  <a:rPr lang="pt-BR" sz="4000" b="1" dirty="0" smtClean="0">
                    <a:solidFill>
                      <a:srgbClr val="1E2C76"/>
                    </a:solidFill>
                  </a:rPr>
                  <a:t> </a:t>
                </a:r>
                <a:r>
                  <a:rPr lang="pt-BR" sz="4000" b="1" dirty="0">
                    <a:solidFill>
                      <a:srgbClr val="1E2C76"/>
                    </a:solidFill>
                  </a:rPr>
                  <a:t>	</a:t>
                </a:r>
                <a:r>
                  <a:rPr lang="pt-BR" sz="3000" b="1" dirty="0">
                    <a:solidFill>
                      <a:srgbClr val="1E2C76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14:m>
                  <m:oMath xmlns:m="http://schemas.openxmlformats.org/officeDocument/2006/math">
                    <m:r>
                      <a:rPr lang="pt-BR" sz="3000" b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𝐢𝐪𝐮𝐢𝐝𝐞𝐳</m:t>
                    </m:r>
                    <m:r>
                      <a:rPr lang="pt-BR" sz="3000" b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3000" b="1" i="1" smtClean="0">
                        <a:solidFill>
                          <a:srgbClr val="1E2C76"/>
                        </a:solidFill>
                        <a:latin typeface="Cambria Math"/>
                      </a:rPr>
                      <m:t>𝑰𝒎𝒆𝒅𝒊𝒂𝒕𝒂</m:t>
                    </m:r>
                    <m:r>
                      <a:rPr lang="pt-BR" sz="3000" b="1" i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3000" b="1" i="1">
                            <a:solidFill>
                              <a:srgbClr val="1E2C76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𝑫𝒊𝒔𝒑𝒐𝒏𝒊𝒃𝒊𝒍𝒊𝒅𝒂𝒅𝒆𝒔</m:t>
                            </m:r>
                          </m:num>
                          <m:den>
                            <m: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30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𝑷𝑪</m:t>
                            </m:r>
                          </m:den>
                        </m:f>
                      </m:e>
                    </m:d>
                  </m:oMath>
                </a14:m>
                <a:endParaRPr lang="pt-BR" sz="3000" dirty="0">
                  <a:solidFill>
                    <a:srgbClr val="1E2C7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1700808"/>
                <a:ext cx="8424935" cy="4130298"/>
              </a:xfrm>
              <a:prstGeom prst="rect">
                <a:avLst/>
              </a:prstGeom>
              <a:blipFill rotWithShape="1">
                <a:blip r:embed="rId2"/>
                <a:stretch>
                  <a:fillRect l="-1013" r="-1230" b="-7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6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3493" y="764704"/>
            <a:ext cx="847296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Análise de Liquidez</a:t>
            </a:r>
          </a:p>
          <a:p>
            <a:pPr>
              <a:lnSpc>
                <a:spcPct val="150000"/>
              </a:lnSpc>
            </a:pPr>
            <a:r>
              <a:rPr lang="pt-BR" sz="25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Interpretação</a:t>
            </a:r>
            <a:r>
              <a:rPr lang="pt-BR" sz="25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500" b="1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A avaliação tradicional </a:t>
            </a:r>
            <a:r>
              <a:rPr lang="pt-BR" sz="25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aponta que valores acima de 1 indicam boa capacidade de pagamento, pois indicam maiores ativos do que ativos em cada um dos cálculos.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5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5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avaliação detalhada aponta a  necessidade de comparação dentro do setor de atuação da empresa e avaliação do risco e retorno da operação.</a:t>
            </a:r>
          </a:p>
          <a:p>
            <a:pPr>
              <a:lnSpc>
                <a:spcPct val="150000"/>
              </a:lnSpc>
            </a:pPr>
            <a:endParaRPr lang="pt-BR" sz="2500" dirty="0">
              <a:solidFill>
                <a:srgbClr val="1E2C7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t-BR" sz="4000" dirty="0">
              <a:solidFill>
                <a:srgbClr val="1E2C7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62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25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8C203A2-3051-43A7-A234-AB98183DB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26473" y="188640"/>
            <a:ext cx="8149984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BR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BD5AB13E-8B5D-4A38-B6AE-4EED3ED81F6E}"/>
              </a:ext>
            </a:extLst>
          </p:cNvPr>
          <p:cNvSpPr/>
          <p:nvPr/>
        </p:nvSpPr>
        <p:spPr>
          <a:xfrm>
            <a:off x="447393" y="1772816"/>
            <a:ext cx="8228886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8000"/>
              </a:buClr>
              <a:defRPr/>
            </a:pPr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6473" y="458329"/>
            <a:ext cx="8149984" cy="80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Análise</a:t>
            </a:r>
            <a:r>
              <a:rPr lang="en-US" sz="35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 Horizontal: </a:t>
            </a:r>
            <a:r>
              <a:rPr lang="en-US" sz="35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vendas</a:t>
            </a:r>
            <a:r>
              <a:rPr lang="en-US" sz="35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5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lucros</a:t>
            </a:r>
            <a:endParaRPr lang="pt-BR" sz="3500" b="1" dirty="0">
              <a:solidFill>
                <a:srgbClr val="1E2C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23582"/>
              </p:ext>
            </p:extLst>
          </p:nvPr>
        </p:nvGraphicFramePr>
        <p:xfrm>
          <a:off x="526473" y="2132856"/>
          <a:ext cx="8316414" cy="1656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928"/>
                <a:gridCol w="828620"/>
                <a:gridCol w="867462"/>
                <a:gridCol w="867462"/>
                <a:gridCol w="867462"/>
                <a:gridCol w="828620"/>
                <a:gridCol w="828620"/>
                <a:gridCol w="828620"/>
                <a:gridCol w="828620"/>
              </a:tblGrid>
              <a:tr h="5520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Base: X1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520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Vendas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110.345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134.600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145.799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520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14.456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18.900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91249"/>
              </p:ext>
            </p:extLst>
          </p:nvPr>
        </p:nvGraphicFramePr>
        <p:xfrm>
          <a:off x="827584" y="4293097"/>
          <a:ext cx="7704856" cy="1363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9818"/>
                <a:gridCol w="1276387"/>
                <a:gridCol w="1336217"/>
                <a:gridCol w="1336217"/>
                <a:gridCol w="1336217"/>
              </a:tblGrid>
              <a:tr h="4545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Base: ano anterior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45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Vendas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45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0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26473" y="188640"/>
            <a:ext cx="8149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Análise</a:t>
            </a:r>
            <a:r>
              <a:rPr lang="en-US" sz="30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 Horizontal: base de </a:t>
            </a:r>
            <a:r>
              <a:rPr lang="en-US" sz="30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comparação</a:t>
            </a:r>
            <a:r>
              <a:rPr lang="en-US" sz="30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 com </a:t>
            </a:r>
            <a:r>
              <a:rPr lang="en-US" sz="30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sinal</a:t>
            </a:r>
            <a:r>
              <a:rPr lang="en-US" sz="30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negativo</a:t>
            </a:r>
            <a:endParaRPr lang="pt-BR" sz="3000" b="1" dirty="0">
              <a:solidFill>
                <a:srgbClr val="1E2C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755575" y="1772816"/>
                <a:ext cx="7920881" cy="3398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t-BR" sz="2000" dirty="0" smtClean="0">
                    <a:solidFill>
                      <a:srgbClr val="1E2C76"/>
                    </a:solidFill>
                  </a:rPr>
                  <a:t>Na análise horizontal aparece um problema quando a base de comparação é negativa. Nesses casos a formulação apresentada não avalia corretamente a variação ocorrida n período. </a:t>
                </a:r>
                <a:r>
                  <a:rPr lang="pt-BR" sz="2000" dirty="0">
                    <a:solidFill>
                      <a:srgbClr val="1E2C76"/>
                    </a:solidFill>
                  </a:rPr>
                  <a:t>Nesses casos, é </a:t>
                </a:r>
                <a:r>
                  <a:rPr lang="pt-BR" sz="2000" dirty="0" smtClean="0">
                    <a:solidFill>
                      <a:srgbClr val="1E2C76"/>
                    </a:solidFill>
                  </a:rPr>
                  <a:t>necessário considerar o valor absoluto para a </a:t>
                </a:r>
                <a:r>
                  <a:rPr lang="pt-BR" sz="2000" dirty="0">
                    <a:solidFill>
                      <a:srgbClr val="1E2C76"/>
                    </a:solidFill>
                  </a:rPr>
                  <a:t>base. </a:t>
                </a:r>
              </a:p>
              <a:p>
                <a:pPr>
                  <a:lnSpc>
                    <a:spcPct val="150000"/>
                  </a:lnSpc>
                </a:pPr>
                <a:endParaRPr lang="pt-BR" sz="2000" dirty="0">
                  <a:solidFill>
                    <a:srgbClr val="1E2C76"/>
                  </a:solidFill>
                </a:endParaRPr>
              </a:p>
              <a:p>
                <a:pPr marL="800100" lvl="1" indent="-342900">
                  <a:buFontTx/>
                  <a:buChar char="-"/>
                </a:pPr>
                <a:endParaRPr lang="pt-BR" sz="2000" dirty="0">
                  <a:solidFill>
                    <a:srgbClr val="1E2C76"/>
                  </a:solidFill>
                </a:endParaRPr>
              </a:p>
              <a:p>
                <a:r>
                  <a:rPr lang="pt-BR" sz="2800" b="1" dirty="0">
                    <a:solidFill>
                      <a:srgbClr val="1E2C76"/>
                    </a:solidFill>
                  </a:rPr>
                  <a:t>   Análise Horizontal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2800" b="1" i="1">
                            <a:solidFill>
                              <a:srgbClr val="1E2C76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800" b="1" i="1">
                                <a:solidFill>
                                  <a:srgbClr val="1E2C7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8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𝑽𝒂𝒍𝒐𝒓</m:t>
                            </m:r>
                            <m:r>
                              <a:rPr lang="pt-BR" sz="28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8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𝑭𝒊𝒏𝒂𝒍</m:t>
                            </m:r>
                          </m:num>
                          <m:den>
                            <m:r>
                              <a:rPr lang="pt-BR" sz="28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𝑨𝑩𝑺</m:t>
                            </m:r>
                            <m:r>
                              <a:rPr lang="en-US" sz="2800" b="1" i="1" smtClean="0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28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𝑽𝒂𝒍𝒐𝒓</m:t>
                            </m:r>
                            <m:r>
                              <a:rPr lang="pt-BR" sz="28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800" b="1" i="1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𝑰𝒏𝒊𝒄𝒊𝒂𝒍</m:t>
                            </m:r>
                            <m:r>
                              <a:rPr lang="en-US" sz="2800" b="1" i="1" smtClean="0">
                                <a:solidFill>
                                  <a:srgbClr val="1E2C7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pt-BR" sz="2800" b="1" i="1">
                        <a:solidFill>
                          <a:srgbClr val="1E2C7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BR" sz="2800" b="1" i="1">
                        <a:solidFill>
                          <a:srgbClr val="1E2C7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pt-BR" sz="2800" dirty="0">
                  <a:solidFill>
                    <a:srgbClr val="1E2C76"/>
                  </a:solidFill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1772816"/>
                <a:ext cx="7920881" cy="3398174"/>
              </a:xfrm>
              <a:prstGeom prst="rect">
                <a:avLst/>
              </a:prstGeom>
              <a:blipFill rotWithShape="0">
                <a:blip r:embed="rId2"/>
                <a:stretch>
                  <a:fillRect l="-6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0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26473" y="188640"/>
            <a:ext cx="8149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Análise</a:t>
            </a:r>
            <a:r>
              <a:rPr lang="en-US" sz="30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 Horizontal: </a:t>
            </a:r>
            <a:r>
              <a:rPr lang="en-US" sz="30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exemplo</a:t>
            </a:r>
            <a:r>
              <a:rPr lang="en-US" sz="30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0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cálculo</a:t>
            </a:r>
            <a:r>
              <a:rPr lang="en-US" sz="30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 com base de </a:t>
            </a:r>
            <a:r>
              <a:rPr lang="en-US" sz="30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comparação</a:t>
            </a:r>
            <a:r>
              <a:rPr lang="en-US" sz="30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 com </a:t>
            </a:r>
            <a:r>
              <a:rPr lang="en-US" sz="30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sinal</a:t>
            </a:r>
            <a:r>
              <a:rPr lang="en-US" sz="30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negativo</a:t>
            </a:r>
            <a:endParaRPr lang="pt-BR" sz="3000" b="1" dirty="0">
              <a:solidFill>
                <a:srgbClr val="1E2C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379619"/>
              </p:ext>
            </p:extLst>
          </p:nvPr>
        </p:nvGraphicFramePr>
        <p:xfrm>
          <a:off x="899592" y="2708918"/>
          <a:ext cx="7509789" cy="1800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2375"/>
                <a:gridCol w="961253"/>
                <a:gridCol w="921201"/>
                <a:gridCol w="1061384"/>
                <a:gridCol w="961253"/>
                <a:gridCol w="801044"/>
                <a:gridCol w="981279"/>
              </a:tblGrid>
              <a:tr h="9637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Base: ano anterior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X2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X3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836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Lucros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8.346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-5.435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-65,1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2.456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8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26473" y="188640"/>
            <a:ext cx="8149984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Análise</a:t>
            </a:r>
            <a:r>
              <a:rPr lang="en-US" sz="30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 Horizontal do </a:t>
            </a:r>
            <a:r>
              <a:rPr lang="en-US" sz="30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Balanço</a:t>
            </a:r>
            <a:r>
              <a:rPr lang="en-US" sz="30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 Patrimonial</a:t>
            </a:r>
            <a:endParaRPr lang="pt-BR" sz="3000" b="1" dirty="0">
              <a:solidFill>
                <a:srgbClr val="1E2C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20224" y="1916832"/>
            <a:ext cx="7920881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1E2C76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53672"/>
              </p:ext>
            </p:extLst>
          </p:nvPr>
        </p:nvGraphicFramePr>
        <p:xfrm>
          <a:off x="720225" y="1052735"/>
          <a:ext cx="7689157" cy="4934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5568"/>
                <a:gridCol w="1221108"/>
                <a:gridCol w="1170227"/>
                <a:gridCol w="1246546"/>
                <a:gridCol w="1125708"/>
              </a:tblGrid>
              <a:tr h="4625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Ativo, Passivo e PL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X2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625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Ativo Circulante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110.000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625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Ativo Não Circulante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62505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Investimentos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80.000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76.000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62505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Imobilizado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432.000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131,9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62505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Intangível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120.000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625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732.000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114,2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625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Passivo Circulante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56.000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171,4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508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Passivo Não Circulante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250.000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250.000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625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Patrimônio Líquido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426.000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490.000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5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26473" y="188640"/>
            <a:ext cx="81499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Análise</a:t>
            </a:r>
            <a:r>
              <a:rPr lang="en-US" sz="30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 Horizontal </a:t>
            </a:r>
            <a:r>
              <a:rPr lang="en-US" sz="3000" b="1" dirty="0" err="1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0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 DRE</a:t>
            </a:r>
            <a:endParaRPr lang="pt-BR" sz="3000" b="1" dirty="0">
              <a:solidFill>
                <a:srgbClr val="1E2C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20224" y="1916832"/>
            <a:ext cx="7920881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1E2C76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068089"/>
              </p:ext>
            </p:extLst>
          </p:nvPr>
        </p:nvGraphicFramePr>
        <p:xfrm>
          <a:off x="827584" y="1124744"/>
          <a:ext cx="7813520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7800"/>
                <a:gridCol w="1074639"/>
                <a:gridCol w="1029862"/>
                <a:gridCol w="1186580"/>
                <a:gridCol w="1074639"/>
              </a:tblGrid>
              <a:tr h="482014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0243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Receita de Vendas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1.230.000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1.467.000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201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 CMV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1.150.000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201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(=) Lucro Bruto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201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 Despesas Operacionais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201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(=) Lucro Operacional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201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 Despesas Financeiras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201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(=) Lucro antes do IR/CSSL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201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 Provisão IR/CSSL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61.200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57.120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201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(=) Lucro Líquido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118.800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110.880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8</a:t>
            </a:fld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827584" y="764704"/>
                <a:ext cx="7560840" cy="5331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000" b="1" dirty="0">
                    <a:solidFill>
                      <a:srgbClr val="1E2C76"/>
                    </a:solidFill>
                  </a:rPr>
                  <a:t>Análise Vertical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sz="2400" dirty="0" smtClean="0">
                    <a:solidFill>
                      <a:srgbClr val="1E2C76"/>
                    </a:solidFill>
                  </a:rPr>
                  <a:t>Avalia a representatividade de cada uma das contas com relação a uma base. A análise vertical é sempre realizada comparando uma sub conta de um grupo com a base total desse grupo.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sz="2400" dirty="0">
                    <a:solidFill>
                      <a:srgbClr val="1E2C76"/>
                    </a:solidFill>
                  </a:rPr>
                  <a:t>Os resultados são apresentados em % e representam a participação da conta na base.</a:t>
                </a:r>
              </a:p>
              <a:p>
                <a:endParaRPr lang="pt-BR" sz="2400" b="1" dirty="0" smtClean="0">
                  <a:solidFill>
                    <a:srgbClr val="1E2C76"/>
                  </a:solidFill>
                </a:endParaRPr>
              </a:p>
              <a:p>
                <a:r>
                  <a:rPr lang="pt-BR" sz="2400" b="1" dirty="0">
                    <a:solidFill>
                      <a:srgbClr val="1E2C76"/>
                    </a:solidFill>
                  </a:rPr>
                  <a:t>		</a:t>
                </a:r>
                <a:r>
                  <a:rPr lang="pt-BR" sz="2800" b="1" dirty="0">
                    <a:solidFill>
                      <a:srgbClr val="1E2C76"/>
                    </a:solidFill>
                  </a:rPr>
                  <a:t>Análise Vertical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1E2C7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1" i="1">
                            <a:solidFill>
                              <a:srgbClr val="1E2C7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1" i="1">
                            <a:solidFill>
                              <a:srgbClr val="1E2C76"/>
                            </a:solidFill>
                            <a:latin typeface="Cambria Math" panose="02040503050406030204" pitchFamily="18" charset="0"/>
                          </a:rPr>
                          <m:t>𝑪𝑶𝑵𝑻𝑨</m:t>
                        </m:r>
                      </m:num>
                      <m:den>
                        <m:r>
                          <a:rPr lang="pt-BR" sz="2800" b="1" i="1">
                            <a:solidFill>
                              <a:srgbClr val="1E2C76"/>
                            </a:solidFill>
                            <a:latin typeface="Cambria Math" panose="02040503050406030204" pitchFamily="18" charset="0"/>
                          </a:rPr>
                          <m:t>𝑩𝑨𝑺𝑬</m:t>
                        </m:r>
                      </m:den>
                    </m:f>
                    <m:r>
                      <a:rPr lang="pt-BR" sz="2800" b="1" i="1">
                        <a:solidFill>
                          <a:srgbClr val="1E2C7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BR" sz="2800" b="1" i="1">
                        <a:solidFill>
                          <a:srgbClr val="1E2C7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pt-BR" sz="2800" dirty="0">
                  <a:solidFill>
                    <a:srgbClr val="1E2C76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7560840" cy="5331331"/>
              </a:xfrm>
              <a:prstGeom prst="rect">
                <a:avLst/>
              </a:prstGeom>
              <a:blipFill rotWithShape="1">
                <a:blip r:embed="rId2"/>
                <a:stretch>
                  <a:fillRect l="-2903" r="-1210" b="-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3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692696"/>
            <a:ext cx="8064895" cy="5730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Análise Vertical: aplicação</a:t>
            </a:r>
            <a:endParaRPr lang="pt-BR" sz="4000" b="1" dirty="0">
              <a:solidFill>
                <a:srgbClr val="1E2C7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3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A análise vertical pode ser realizada tanto no Balanço Patrimonial quanto na Demonstração de Resultado do Exercício.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3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Exemplo no Balanço Patrimonial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3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Representatividade </a:t>
            </a:r>
            <a:r>
              <a:rPr lang="pt-BR" sz="23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do ativo circulante(CONTA) com relação ao ativo total da empresa (BASE);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3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Representatividade </a:t>
            </a:r>
            <a:r>
              <a:rPr lang="pt-BR" sz="23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do estoque (CONTA) com relação ao ativo total da empresa (BASE).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3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Representatividade </a:t>
            </a:r>
            <a:r>
              <a:rPr lang="pt-BR" sz="2300" dirty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do estoque (CONTA) com relação ao ativo circulante da empresa (BASE).</a:t>
            </a:r>
          </a:p>
        </p:txBody>
      </p:sp>
    </p:spTree>
    <p:extLst>
      <p:ext uri="{BB962C8B-B14F-4D97-AF65-F5344CB8AC3E}">
        <p14:creationId xmlns:p14="http://schemas.microsoft.com/office/powerpoint/2010/main" val="10382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1096</Words>
  <Application>Microsoft Office PowerPoint</Application>
  <PresentationFormat>Apresentação na tela (4:3)</PresentationFormat>
  <Paragraphs>298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Retrospectiva</vt:lpstr>
      <vt:lpstr>Análise Horizontal , Vertical e Indicadores de Liquidez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Análise Vertical: DRE</vt:lpstr>
      <vt:lpstr>Métricas de Liquidez</vt:lpstr>
      <vt:lpstr>Segmentação do Ativo Circulante</vt:lpstr>
      <vt:lpstr>Apresentação do PowerPoint</vt:lpstr>
      <vt:lpstr>Apresentação do PowerPoint</vt:lpstr>
      <vt:lpstr>Apresentação do PowerPoint</vt:lpstr>
      <vt:lpstr>Apresentação do PowerPoint</vt:lpstr>
      <vt:lpstr>Rentabilidade versus Liquidez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Contabilidade Empresarial  Aspectos Iniciais</dc:title>
  <dc:creator>User</dc:creator>
  <cp:lastModifiedBy>Usuário do Windows</cp:lastModifiedBy>
  <cp:revision>145</cp:revision>
  <cp:lastPrinted>2020-03-30T17:40:45Z</cp:lastPrinted>
  <dcterms:created xsi:type="dcterms:W3CDTF">2020-02-17T13:58:06Z</dcterms:created>
  <dcterms:modified xsi:type="dcterms:W3CDTF">2020-04-13T12:30:25Z</dcterms:modified>
</cp:coreProperties>
</file>