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9" r:id="rId3"/>
    <p:sldId id="320" r:id="rId4"/>
    <p:sldId id="353" r:id="rId5"/>
    <p:sldId id="321" r:id="rId6"/>
    <p:sldId id="322" r:id="rId7"/>
    <p:sldId id="323" r:id="rId8"/>
    <p:sldId id="324" r:id="rId9"/>
    <p:sldId id="326" r:id="rId10"/>
    <p:sldId id="327" r:id="rId11"/>
    <p:sldId id="329" r:id="rId12"/>
    <p:sldId id="354" r:id="rId13"/>
    <p:sldId id="355" r:id="rId14"/>
    <p:sldId id="328" r:id="rId15"/>
    <p:sldId id="331" r:id="rId16"/>
    <p:sldId id="356" r:id="rId17"/>
    <p:sldId id="341" r:id="rId18"/>
    <p:sldId id="332" r:id="rId19"/>
    <p:sldId id="333" r:id="rId20"/>
    <p:sldId id="334" r:id="rId21"/>
    <p:sldId id="335" r:id="rId22"/>
    <p:sldId id="336" r:id="rId23"/>
    <p:sldId id="342" r:id="rId24"/>
    <p:sldId id="357" r:id="rId25"/>
    <p:sldId id="338" r:id="rId26"/>
    <p:sldId id="339" r:id="rId27"/>
    <p:sldId id="340" r:id="rId28"/>
    <p:sldId id="337" r:id="rId29"/>
    <p:sldId id="343" r:id="rId30"/>
    <p:sldId id="344" r:id="rId31"/>
    <p:sldId id="345" r:id="rId32"/>
    <p:sldId id="346" r:id="rId33"/>
    <p:sldId id="348" r:id="rId34"/>
    <p:sldId id="349" r:id="rId35"/>
    <p:sldId id="350" r:id="rId36"/>
    <p:sldId id="351" r:id="rId37"/>
    <p:sldId id="352" r:id="rId38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9" autoAdjust="0"/>
    <p:restoredTop sz="94664" autoAdjust="0"/>
  </p:normalViewPr>
  <p:slideViewPr>
    <p:cSldViewPr snapToObjects="1" showGuides="1">
      <p:cViewPr varScale="1">
        <p:scale>
          <a:sx n="107" d="100"/>
          <a:sy n="107" d="100"/>
        </p:scale>
        <p:origin x="-17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B917EB8F-5152-4C0A-8358-35DD0EF8F1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8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52D466EC-B33A-4F8C-939B-C2A77DAA90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472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9F1379-E6AC-4B78-B43F-9B29703730BD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15FCB-2B63-48A0-8628-4279A40DD9EA}" type="slidenum">
              <a:rPr lang="pt-BR" smtClean="0"/>
              <a:pPr>
                <a:defRPr/>
              </a:pPr>
              <a:t>10</a:t>
            </a:fld>
            <a:endParaRPr 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1AE74-F780-46BB-B840-CF7B0D7E3A8C}" type="slidenum">
              <a:rPr lang="pt-BR" smtClean="0"/>
              <a:pPr>
                <a:defRPr/>
              </a:pPr>
              <a:t>11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F5E676-68F5-4DEC-81D3-3FE9FC222355}" type="slidenum">
              <a:rPr lang="pt-BR" smtClean="0"/>
              <a:pPr>
                <a:defRPr/>
              </a:pPr>
              <a:t>12</a:t>
            </a:fld>
            <a:endParaRPr lang="pt-B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B51161-B1C6-459A-8EEB-7B6869EC6840}" type="slidenum">
              <a:rPr lang="pt-BR" smtClean="0"/>
              <a:pPr>
                <a:defRPr/>
              </a:pPr>
              <a:t>13</a:t>
            </a:fld>
            <a:endParaRPr 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0A83A-DBBE-4EA8-ACDA-93AC865B00E1}" type="slidenum">
              <a:rPr lang="pt-BR" smtClean="0"/>
              <a:pPr>
                <a:defRPr/>
              </a:pPr>
              <a:t>14</a:t>
            </a:fld>
            <a:endParaRPr lang="pt-B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FD28C7-8385-435B-9093-B3D967A6EA07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7312B-D23D-4277-A696-E5A46A90F1AC}" type="slidenum">
              <a:rPr lang="pt-BR" smtClean="0"/>
              <a:pPr>
                <a:defRPr/>
              </a:pPr>
              <a:t>16</a:t>
            </a:fld>
            <a:endParaRPr 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7C48E-95C4-457A-85B6-487D0583215E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06B20-BCE6-4568-A014-65D38683D845}" type="slidenum">
              <a:rPr lang="pt-BR" smtClean="0"/>
              <a:pPr>
                <a:defRPr/>
              </a:pPr>
              <a:t>18</a:t>
            </a:fld>
            <a:endParaRPr 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7FD77C-1622-4D96-9A01-AA55D3825AD4}" type="slidenum">
              <a:rPr lang="pt-BR" smtClean="0"/>
              <a:pPr>
                <a:defRPr/>
              </a:pPr>
              <a:t>19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C0929-230F-4247-93FE-27CF2B0B3609}" type="slidenum">
              <a:rPr lang="pt-BR" smtClean="0"/>
              <a:pPr>
                <a:defRPr/>
              </a:pPr>
              <a:t>2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A4C0E3-C9E5-4BA4-A069-3E6BEF313008}" type="slidenum">
              <a:rPr lang="pt-BR" smtClean="0"/>
              <a:pPr>
                <a:defRPr/>
              </a:pPr>
              <a:t>20</a:t>
            </a:fld>
            <a:endParaRPr lang="pt-B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2955EB-BA39-4357-A078-B53B39056142}" type="slidenum">
              <a:rPr lang="pt-BR" smtClean="0"/>
              <a:pPr>
                <a:defRPr/>
              </a:pPr>
              <a:t>21</a:t>
            </a:fld>
            <a:endParaRPr 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CC64C3-CE9C-4DB6-B396-28DFB9D1F266}" type="slidenum">
              <a:rPr lang="pt-BR" smtClean="0"/>
              <a:pPr>
                <a:defRPr/>
              </a:pPr>
              <a:t>22</a:t>
            </a:fld>
            <a:endParaRPr lang="pt-B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0CA80-CC51-46C5-A2FA-39B966E5B7BF}" type="slidenum">
              <a:rPr lang="pt-BR" smtClean="0"/>
              <a:pPr>
                <a:defRPr/>
              </a:pPr>
              <a:t>23</a:t>
            </a:fld>
            <a:endParaRPr 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C7B7EC-FE02-4302-BA68-2F0976BAC939}" type="slidenum">
              <a:rPr lang="pt-BR" smtClean="0"/>
              <a:pPr>
                <a:defRPr/>
              </a:pPr>
              <a:t>24</a:t>
            </a:fld>
            <a:endParaRPr lang="pt-B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16632-615B-4689-8C43-D81C3808CB8C}" type="slidenum">
              <a:rPr lang="pt-BR" smtClean="0"/>
              <a:pPr>
                <a:defRPr/>
              </a:pPr>
              <a:t>25</a:t>
            </a:fld>
            <a:endParaRPr lang="pt-B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A229FB-DD57-4C43-B8BA-31AD9ABCC954}" type="slidenum">
              <a:rPr lang="pt-BR" smtClean="0"/>
              <a:pPr>
                <a:defRPr/>
              </a:pPr>
              <a:t>26</a:t>
            </a:fld>
            <a:endParaRPr lang="pt-B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5F09F-11FA-4EC5-9AB9-2F5768AB4E91}" type="slidenum">
              <a:rPr lang="pt-BR" smtClean="0"/>
              <a:pPr>
                <a:defRPr/>
              </a:pPr>
              <a:t>27</a:t>
            </a:fld>
            <a:endParaRPr 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8FF1B-E213-4D4F-999D-59BE430C2778}" type="slidenum">
              <a:rPr lang="pt-BR" smtClean="0"/>
              <a:pPr>
                <a:defRPr/>
              </a:pPr>
              <a:t>28</a:t>
            </a:fld>
            <a:endParaRPr lang="pt-B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23A347-DEF9-4E50-B4CD-868B4085FBFD}" type="slidenum">
              <a:rPr lang="pt-BR" smtClean="0"/>
              <a:pPr>
                <a:defRPr/>
              </a:pPr>
              <a:t>29</a:t>
            </a:fld>
            <a:endParaRPr lang="pt-B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F9B55-B155-46C4-A435-D7272F182DC4}" type="slidenum">
              <a:rPr lang="pt-BR" smtClean="0"/>
              <a:pPr>
                <a:defRPr/>
              </a:pPr>
              <a:t>3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56DB72-00ED-47FC-890E-B6BE02CC65BF}" type="slidenum">
              <a:rPr lang="pt-BR" smtClean="0"/>
              <a:pPr>
                <a:defRPr/>
              </a:pPr>
              <a:t>30</a:t>
            </a:fld>
            <a:endParaRPr lang="pt-B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D5631C-B24B-4845-9653-DC77155FB356}" type="slidenum">
              <a:rPr lang="pt-BR" smtClean="0"/>
              <a:pPr>
                <a:defRPr/>
              </a:pPr>
              <a:t>31</a:t>
            </a:fld>
            <a:endParaRPr lang="pt-B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25099-81DE-412D-9404-8D049CF193B6}" type="slidenum">
              <a:rPr lang="pt-BR" smtClean="0"/>
              <a:pPr>
                <a:defRPr/>
              </a:pPr>
              <a:t>32</a:t>
            </a:fld>
            <a:endParaRPr 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87775-B4CE-4DD2-A169-09A600EE31A3}" type="slidenum">
              <a:rPr lang="pt-BR" smtClean="0"/>
              <a:pPr>
                <a:defRPr/>
              </a:pPr>
              <a:t>33</a:t>
            </a:fld>
            <a:endParaRPr 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419B4C-CBD7-47C9-85ED-85E910A4460C}" type="slidenum">
              <a:rPr lang="pt-BR" smtClean="0"/>
              <a:pPr>
                <a:defRPr/>
              </a:pPr>
              <a:t>34</a:t>
            </a:fld>
            <a:endParaRPr lang="pt-B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BC4B4-DBFD-4656-A196-95A57B807E94}" type="slidenum">
              <a:rPr lang="pt-BR" smtClean="0"/>
              <a:pPr>
                <a:defRPr/>
              </a:pPr>
              <a:t>35</a:t>
            </a:fld>
            <a:endParaRPr lang="pt-B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7B879-079F-4B02-944E-97DE6A0F624D}" type="slidenum">
              <a:rPr lang="pt-BR" smtClean="0"/>
              <a:pPr>
                <a:defRPr/>
              </a:pPr>
              <a:t>36</a:t>
            </a:fld>
            <a:endParaRPr lang="pt-B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A566C-C208-42EC-A4E5-E1B9609D4E81}" type="slidenum">
              <a:rPr lang="pt-BR" smtClean="0"/>
              <a:pPr>
                <a:defRPr/>
              </a:pPr>
              <a:t>37</a:t>
            </a:fld>
            <a:endParaRPr 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F74C1C-61B7-42E7-9946-7B67E62801BA}" type="slidenum">
              <a:rPr lang="pt-BR" smtClean="0"/>
              <a:pPr>
                <a:defRPr/>
              </a:pPr>
              <a:t>4</a:t>
            </a:fld>
            <a:endParaRPr lang="pt-B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00E65-12D6-4978-9859-40FDF6F804A0}" type="slidenum">
              <a:rPr lang="pt-BR" smtClean="0"/>
              <a:pPr>
                <a:defRPr/>
              </a:pPr>
              <a:t>5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953D1-BC02-4A42-A954-E2F56EE4A7C9}" type="slidenum">
              <a:rPr lang="pt-BR" smtClean="0"/>
              <a:pPr>
                <a:defRPr/>
              </a:pPr>
              <a:t>6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87C88-05AC-4C37-B6F9-67866AC02098}" type="slidenum">
              <a:rPr lang="pt-BR" smtClean="0"/>
              <a:pPr>
                <a:defRPr/>
              </a:pPr>
              <a:t>7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9FF15-218D-4943-92D0-7716F7258369}" type="slidenum">
              <a:rPr lang="pt-BR" smtClean="0"/>
              <a:pPr>
                <a:defRPr/>
              </a:pPr>
              <a:t>8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F38992-3620-407A-A7CB-2042AD7ADA41}" type="slidenum">
              <a:rPr lang="pt-BR" smtClean="0"/>
              <a:pPr>
                <a:defRPr/>
              </a:pPr>
              <a:t>9</a:t>
            </a:fld>
            <a:endParaRPr 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D77A3F-66B1-4B1F-AACF-05C18D32A3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49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6A48-189B-4F3E-816B-DD62A39C14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60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DD45-6137-4B69-A5AC-F9CD470083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77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263F-8F12-49DF-B273-3DEAC3D662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61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C86EFA-66A1-43AD-BF4E-4775B0AE5F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23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C7A2-F74E-4F8F-81DD-DFAA5FD19A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41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ED04-CE8B-4466-8BD2-83D4389D98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33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24AC-5EF5-4786-9DEB-D21943BED7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4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368950-767E-4DBB-AE13-E757E4FDAD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2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8BBF-9B42-40EB-8D1F-A8EEFDC8C3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36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576DE4-3E4F-41C4-AC67-368B3EE49C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1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1" name="Espaço Reservado para Tex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749EACF6-F6DA-4480-949B-78FFE7482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5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t-BR" altLang="pt-BR" sz="2400" smtClean="0">
              <a:latin typeface="Times New Roman" pitchFamily="18" charset="0"/>
            </a:endParaRPr>
          </a:p>
        </p:txBody>
      </p:sp>
      <p:grpSp>
        <p:nvGrpSpPr>
          <p:cNvPr id="1036" name="Group 4"/>
          <p:cNvGrpSpPr>
            <a:grpSpLocks/>
          </p:cNvGrpSpPr>
          <p:nvPr userDrawn="1"/>
        </p:nvGrpSpPr>
        <p:grpSpPr bwMode="auto">
          <a:xfrm>
            <a:off x="381000" y="863600"/>
            <a:ext cx="8305800" cy="182563"/>
            <a:chOff x="240" y="893"/>
            <a:chExt cx="5232" cy="115"/>
          </a:xfrm>
        </p:grpSpPr>
        <p:sp>
          <p:nvSpPr>
            <p:cNvPr id="1037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 smtClean="0">
                <a:latin typeface="Times New Roman" pitchFamily="18" charset="0"/>
              </a:endParaRPr>
            </a:p>
          </p:txBody>
        </p:sp>
        <p:sp>
          <p:nvSpPr>
            <p:cNvPr id="1038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85" r:id="rId2"/>
    <p:sldLayoutId id="2147484793" r:id="rId3"/>
    <p:sldLayoutId id="2147484786" r:id="rId4"/>
    <p:sldLayoutId id="2147484787" r:id="rId5"/>
    <p:sldLayoutId id="2147484788" r:id="rId6"/>
    <p:sldLayoutId id="2147484794" r:id="rId7"/>
    <p:sldLayoutId id="2147484789" r:id="rId8"/>
    <p:sldLayoutId id="2147484795" r:id="rId9"/>
    <p:sldLayoutId id="2147484790" r:id="rId10"/>
    <p:sldLayoutId id="21474847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68A6-C15D-4C5E-B206-C3588E958915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90550" y="2273300"/>
            <a:ext cx="8077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b="1">
                <a:latin typeface="Arial" charset="0"/>
              </a:rPr>
              <a:t>Sistemas de Refrigeração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b="1">
                <a:latin typeface="Arial" charset="0"/>
              </a:rPr>
              <a:t>Parte 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C9FD2-37D4-4A43-9600-80FAD8BACC66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Ciclo de Refrigeração por Compressão</a:t>
            </a:r>
          </a:p>
        </p:txBody>
      </p:sp>
      <p:sp>
        <p:nvSpPr>
          <p:cNvPr id="16388" name="CaixaDeTexto 8"/>
          <p:cNvSpPr txBox="1">
            <a:spLocks noChangeArrowheads="1"/>
          </p:cNvSpPr>
          <p:nvPr/>
        </p:nvSpPr>
        <p:spPr bwMode="auto">
          <a:xfrm>
            <a:off x="1238250" y="1250950"/>
            <a:ext cx="7448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400">
                <a:latin typeface="Arial" charset="0"/>
              </a:rPr>
              <a:t>O líquido passa pelo dispositivo de expansão, sendo submetido a uma queda de pressão brusca e então passa a ter dois estados: líquido e gasoso. A temperatura cai ao valor da temperatura de evaporação do refrigerante.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>
            <a:fillRect/>
          </a:stretch>
        </p:blipFill>
        <p:spPr bwMode="auto">
          <a:xfrm>
            <a:off x="4660900" y="3149600"/>
            <a:ext cx="38671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/>
          <p:cNvSpPr/>
          <p:nvPr/>
        </p:nvSpPr>
        <p:spPr>
          <a:xfrm>
            <a:off x="7208838" y="5538788"/>
            <a:ext cx="296862" cy="29051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1</a:t>
            </a:r>
          </a:p>
        </p:txBody>
      </p:sp>
      <p:sp>
        <p:nvSpPr>
          <p:cNvPr id="12" name="Elipse 11"/>
          <p:cNvSpPr/>
          <p:nvPr/>
        </p:nvSpPr>
        <p:spPr>
          <a:xfrm>
            <a:off x="6232525" y="5538788"/>
            <a:ext cx="296863" cy="29051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</a:t>
            </a:r>
          </a:p>
        </p:txBody>
      </p:sp>
      <p:sp>
        <p:nvSpPr>
          <p:cNvPr id="13" name="Elipse 12"/>
          <p:cNvSpPr/>
          <p:nvPr/>
        </p:nvSpPr>
        <p:spPr>
          <a:xfrm>
            <a:off x="5381625" y="3279775"/>
            <a:ext cx="298450" cy="2921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3</a:t>
            </a:r>
          </a:p>
        </p:txBody>
      </p:sp>
      <p:sp>
        <p:nvSpPr>
          <p:cNvPr id="14" name="Elipse 13"/>
          <p:cNvSpPr/>
          <p:nvPr/>
        </p:nvSpPr>
        <p:spPr>
          <a:xfrm>
            <a:off x="6910388" y="3240088"/>
            <a:ext cx="298450" cy="29051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4</a:t>
            </a:r>
          </a:p>
        </p:txBody>
      </p:sp>
      <p:sp>
        <p:nvSpPr>
          <p:cNvPr id="16394" name="CaixaDeTexto 8"/>
          <p:cNvSpPr txBox="1">
            <a:spLocks noChangeArrowheads="1"/>
          </p:cNvSpPr>
          <p:nvPr/>
        </p:nvSpPr>
        <p:spPr bwMode="auto">
          <a:xfrm>
            <a:off x="1238250" y="2095500"/>
            <a:ext cx="744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400">
                <a:latin typeface="Arial" charset="0"/>
              </a:rPr>
              <a:t>O refrigerante entra no evaporador e se vaporiza, absorvendo o calor do ambiente a ser refrigerado.</a:t>
            </a:r>
          </a:p>
        </p:txBody>
      </p:sp>
      <p:sp>
        <p:nvSpPr>
          <p:cNvPr id="16395" name="CaixaDeTexto 8"/>
          <p:cNvSpPr txBox="1">
            <a:spLocks noChangeArrowheads="1"/>
          </p:cNvSpPr>
          <p:nvPr/>
        </p:nvSpPr>
        <p:spPr bwMode="auto">
          <a:xfrm>
            <a:off x="1238250" y="2840038"/>
            <a:ext cx="7448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400">
                <a:latin typeface="Arial" charset="0"/>
              </a:rPr>
              <a:t>O vapor é succionado pelo compressor, que aumenta sua pressão e temperatura.</a:t>
            </a:r>
          </a:p>
        </p:txBody>
      </p:sp>
      <p:sp>
        <p:nvSpPr>
          <p:cNvPr id="16396" name="CaixaDeTexto 8"/>
          <p:cNvSpPr txBox="1">
            <a:spLocks noChangeArrowheads="1"/>
          </p:cNvSpPr>
          <p:nvPr/>
        </p:nvSpPr>
        <p:spPr bwMode="auto">
          <a:xfrm>
            <a:off x="1238250" y="3294063"/>
            <a:ext cx="34226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400">
                <a:latin typeface="Arial" charset="0"/>
              </a:rPr>
              <a:t>O refrigerante segue diretamente ao condensador, onde o calor retirado do ambiente a ser refrigerado é rejeitado para as vizinhanças, causando sua mudança de estado de vapor para líquido.</a:t>
            </a:r>
          </a:p>
        </p:txBody>
      </p:sp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411163" y="1250950"/>
            <a:ext cx="827087" cy="290513"/>
            <a:chOff x="6380716" y="2351806"/>
            <a:chExt cx="827568" cy="290945"/>
          </a:xfrm>
        </p:grpSpPr>
        <p:sp>
          <p:nvSpPr>
            <p:cNvPr id="18" name="Elipse 17"/>
            <p:cNvSpPr/>
            <p:nvPr/>
          </p:nvSpPr>
          <p:spPr>
            <a:xfrm>
              <a:off x="6380716" y="2351806"/>
              <a:ext cx="297035" cy="290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1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6911249" y="2351806"/>
              <a:ext cx="297035" cy="290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2</a:t>
              </a:r>
            </a:p>
          </p:txBody>
        </p:sp>
        <p:cxnSp>
          <p:nvCxnSpPr>
            <p:cNvPr id="21" name="Conector de seta reta 20"/>
            <p:cNvCxnSpPr/>
            <p:nvPr/>
          </p:nvCxnSpPr>
          <p:spPr>
            <a:xfrm>
              <a:off x="6677751" y="2496484"/>
              <a:ext cx="233499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3"/>
          <p:cNvGrpSpPr>
            <a:grpSpLocks/>
          </p:cNvGrpSpPr>
          <p:nvPr/>
        </p:nvGrpSpPr>
        <p:grpSpPr bwMode="auto">
          <a:xfrm>
            <a:off x="411163" y="2095500"/>
            <a:ext cx="827087" cy="290513"/>
            <a:chOff x="6380716" y="2351806"/>
            <a:chExt cx="827568" cy="290945"/>
          </a:xfrm>
        </p:grpSpPr>
        <p:sp>
          <p:nvSpPr>
            <p:cNvPr id="25" name="Elipse 24"/>
            <p:cNvSpPr/>
            <p:nvPr/>
          </p:nvSpPr>
          <p:spPr>
            <a:xfrm>
              <a:off x="6380716" y="2351806"/>
              <a:ext cx="297035" cy="290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2</a:t>
              </a:r>
            </a:p>
          </p:txBody>
        </p:sp>
        <p:sp>
          <p:nvSpPr>
            <p:cNvPr id="26" name="Elipse 25"/>
            <p:cNvSpPr/>
            <p:nvPr/>
          </p:nvSpPr>
          <p:spPr>
            <a:xfrm>
              <a:off x="6911249" y="2351806"/>
              <a:ext cx="297035" cy="290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3</a:t>
              </a:r>
            </a:p>
          </p:txBody>
        </p:sp>
        <p:cxnSp>
          <p:nvCxnSpPr>
            <p:cNvPr id="27" name="Conector de seta reta 26"/>
            <p:cNvCxnSpPr/>
            <p:nvPr/>
          </p:nvCxnSpPr>
          <p:spPr>
            <a:xfrm>
              <a:off x="6677751" y="2496484"/>
              <a:ext cx="233499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27"/>
          <p:cNvGrpSpPr>
            <a:grpSpLocks/>
          </p:cNvGrpSpPr>
          <p:nvPr/>
        </p:nvGrpSpPr>
        <p:grpSpPr bwMode="auto">
          <a:xfrm>
            <a:off x="411163" y="2811463"/>
            <a:ext cx="827087" cy="290512"/>
            <a:chOff x="6380716" y="2351806"/>
            <a:chExt cx="827568" cy="290945"/>
          </a:xfrm>
        </p:grpSpPr>
        <p:sp>
          <p:nvSpPr>
            <p:cNvPr id="29" name="Elipse 28"/>
            <p:cNvSpPr/>
            <p:nvPr/>
          </p:nvSpPr>
          <p:spPr>
            <a:xfrm>
              <a:off x="6380716" y="2351806"/>
              <a:ext cx="297035" cy="290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3</a:t>
              </a:r>
            </a:p>
          </p:txBody>
        </p:sp>
        <p:sp>
          <p:nvSpPr>
            <p:cNvPr id="30" name="Elipse 29"/>
            <p:cNvSpPr/>
            <p:nvPr/>
          </p:nvSpPr>
          <p:spPr>
            <a:xfrm>
              <a:off x="6911249" y="2351806"/>
              <a:ext cx="297035" cy="290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4</a:t>
              </a:r>
            </a:p>
          </p:txBody>
        </p:sp>
        <p:cxnSp>
          <p:nvCxnSpPr>
            <p:cNvPr id="31" name="Conector de seta reta 30"/>
            <p:cNvCxnSpPr/>
            <p:nvPr/>
          </p:nvCxnSpPr>
          <p:spPr>
            <a:xfrm>
              <a:off x="6677751" y="2496483"/>
              <a:ext cx="233499" cy="15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31"/>
          <p:cNvGrpSpPr>
            <a:grpSpLocks/>
          </p:cNvGrpSpPr>
          <p:nvPr/>
        </p:nvGrpSpPr>
        <p:grpSpPr bwMode="auto">
          <a:xfrm>
            <a:off x="411163" y="3294063"/>
            <a:ext cx="827087" cy="292100"/>
            <a:chOff x="6380716" y="2351806"/>
            <a:chExt cx="827568" cy="290945"/>
          </a:xfrm>
        </p:grpSpPr>
        <p:sp>
          <p:nvSpPr>
            <p:cNvPr id="33" name="Elipse 32"/>
            <p:cNvSpPr/>
            <p:nvPr/>
          </p:nvSpPr>
          <p:spPr>
            <a:xfrm>
              <a:off x="6380716" y="2351806"/>
              <a:ext cx="297035" cy="290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4</a:t>
              </a:r>
            </a:p>
          </p:txBody>
        </p:sp>
        <p:sp>
          <p:nvSpPr>
            <p:cNvPr id="34" name="Elipse 33"/>
            <p:cNvSpPr/>
            <p:nvPr/>
          </p:nvSpPr>
          <p:spPr>
            <a:xfrm>
              <a:off x="6911249" y="2351806"/>
              <a:ext cx="297035" cy="2909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1</a:t>
              </a:r>
            </a:p>
          </p:txBody>
        </p:sp>
        <p:cxnSp>
          <p:nvCxnSpPr>
            <p:cNvPr id="35" name="Conector de seta reta 34"/>
            <p:cNvCxnSpPr/>
            <p:nvPr/>
          </p:nvCxnSpPr>
          <p:spPr>
            <a:xfrm>
              <a:off x="6677751" y="2495697"/>
              <a:ext cx="233499" cy="31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1" grpId="0" animBg="1"/>
      <p:bldP spid="12" grpId="0" animBg="1"/>
      <p:bldP spid="13" grpId="0" animBg="1"/>
      <p:bldP spid="13" grpId="1" animBg="1"/>
      <p:bldP spid="14" grpId="0" animBg="1"/>
      <p:bldP spid="16394" grpId="0"/>
      <p:bldP spid="16394" grpId="1"/>
      <p:bldP spid="16395" grpId="0"/>
      <p:bldP spid="163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233BB-3793-4961-B835-961C0D482E20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Ciclo de Refrigeração por Compressão</a:t>
            </a:r>
          </a:p>
        </p:txBody>
      </p:sp>
      <p:sp>
        <p:nvSpPr>
          <p:cNvPr id="16388" name="CaixaDeTexto 8"/>
          <p:cNvSpPr txBox="1">
            <a:spLocks noChangeArrowheads="1"/>
          </p:cNvSpPr>
          <p:nvPr/>
        </p:nvSpPr>
        <p:spPr bwMode="auto">
          <a:xfrm>
            <a:off x="365125" y="1393825"/>
            <a:ext cx="847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Ciclo termodinâmico ideal (Diagrama de Mollier)</a:t>
            </a:r>
          </a:p>
        </p:txBody>
      </p:sp>
      <p:pic>
        <p:nvPicPr>
          <p:cNvPr id="1638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020888"/>
            <a:ext cx="3960812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106613"/>
            <a:ext cx="3865563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416B0-76AE-4523-83F4-BB3D6EBF3725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17411" name="CaixaDeTexto 13"/>
          <p:cNvSpPr txBox="1">
            <a:spLocks noChangeArrowheads="1"/>
          </p:cNvSpPr>
          <p:nvPr/>
        </p:nvSpPr>
        <p:spPr bwMode="auto">
          <a:xfrm>
            <a:off x="2171700" y="4902200"/>
            <a:ext cx="492125" cy="18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latin typeface="Arial" charset="0"/>
            </a:endParaRPr>
          </a:p>
        </p:txBody>
      </p:sp>
      <p:grpSp>
        <p:nvGrpSpPr>
          <p:cNvPr id="17412" name="Grupo 19"/>
          <p:cNvGrpSpPr>
            <a:grpSpLocks/>
          </p:cNvGrpSpPr>
          <p:nvPr/>
        </p:nvGrpSpPr>
        <p:grpSpPr bwMode="auto">
          <a:xfrm>
            <a:off x="390525" y="349250"/>
            <a:ext cx="3867150" cy="3079750"/>
            <a:chOff x="4660900" y="3149600"/>
            <a:chExt cx="3867150" cy="3079750"/>
          </a:xfrm>
        </p:grpSpPr>
        <p:pic>
          <p:nvPicPr>
            <p:cNvPr id="174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3"/>
            <a:stretch>
              <a:fillRect/>
            </a:stretch>
          </p:blipFill>
          <p:spPr bwMode="auto">
            <a:xfrm>
              <a:off x="4660900" y="3149600"/>
              <a:ext cx="3867150" cy="307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Elipse 15"/>
            <p:cNvSpPr/>
            <p:nvPr/>
          </p:nvSpPr>
          <p:spPr>
            <a:xfrm>
              <a:off x="7208838" y="5538788"/>
              <a:ext cx="296862" cy="2905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1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6232525" y="5538788"/>
              <a:ext cx="296863" cy="2905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2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5381625" y="3279775"/>
              <a:ext cx="298450" cy="2921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3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6910388" y="3240088"/>
              <a:ext cx="298450" cy="2905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4</a:t>
              </a:r>
            </a:p>
          </p:txBody>
        </p:sp>
      </p:grpSp>
      <p:grpSp>
        <p:nvGrpSpPr>
          <p:cNvPr id="17413" name="Grupo 20"/>
          <p:cNvGrpSpPr>
            <a:grpSpLocks/>
          </p:cNvGrpSpPr>
          <p:nvPr/>
        </p:nvGrpSpPr>
        <p:grpSpPr bwMode="auto">
          <a:xfrm>
            <a:off x="4392613" y="319088"/>
            <a:ext cx="4413250" cy="3109912"/>
            <a:chOff x="1549400" y="1743075"/>
            <a:chExt cx="5556250" cy="4733925"/>
          </a:xfrm>
        </p:grpSpPr>
        <p:pic>
          <p:nvPicPr>
            <p:cNvPr id="1741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400" y="1743075"/>
              <a:ext cx="5556250" cy="473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CaixaDeTexto 6"/>
            <p:cNvSpPr txBox="1">
              <a:spLocks noChangeArrowheads="1"/>
            </p:cNvSpPr>
            <p:nvPr/>
          </p:nvSpPr>
          <p:spPr bwMode="auto">
            <a:xfrm>
              <a:off x="3416300" y="3429000"/>
              <a:ext cx="13335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1</a:t>
              </a:r>
            </a:p>
          </p:txBody>
        </p:sp>
        <p:sp>
          <p:nvSpPr>
            <p:cNvPr id="17417" name="CaixaDeTexto 7"/>
            <p:cNvSpPr txBox="1">
              <a:spLocks noChangeArrowheads="1"/>
            </p:cNvSpPr>
            <p:nvPr/>
          </p:nvSpPr>
          <p:spPr bwMode="auto">
            <a:xfrm>
              <a:off x="3436938" y="4718050"/>
              <a:ext cx="11430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2</a:t>
              </a:r>
            </a:p>
          </p:txBody>
        </p:sp>
        <p:sp>
          <p:nvSpPr>
            <p:cNvPr id="17418" name="CaixaDeTexto 8"/>
            <p:cNvSpPr txBox="1">
              <a:spLocks noChangeArrowheads="1"/>
            </p:cNvSpPr>
            <p:nvPr/>
          </p:nvSpPr>
          <p:spPr bwMode="auto">
            <a:xfrm>
              <a:off x="5791200" y="3570288"/>
              <a:ext cx="11430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4</a:t>
              </a:r>
            </a:p>
          </p:txBody>
        </p:sp>
        <p:sp>
          <p:nvSpPr>
            <p:cNvPr id="17419" name="CaixaDeTexto 9"/>
            <p:cNvSpPr txBox="1">
              <a:spLocks noChangeArrowheads="1"/>
            </p:cNvSpPr>
            <p:nvPr/>
          </p:nvSpPr>
          <p:spPr bwMode="auto">
            <a:xfrm>
              <a:off x="5238750" y="4718050"/>
              <a:ext cx="11430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3</a:t>
              </a:r>
            </a:p>
          </p:txBody>
        </p:sp>
        <p:sp>
          <p:nvSpPr>
            <p:cNvPr id="17420" name="CaixaDeTexto 10"/>
            <p:cNvSpPr txBox="1">
              <a:spLocks noChangeArrowheads="1"/>
            </p:cNvSpPr>
            <p:nvPr/>
          </p:nvSpPr>
          <p:spPr bwMode="auto">
            <a:xfrm>
              <a:off x="3319463" y="5980113"/>
              <a:ext cx="62865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h</a:t>
              </a:r>
              <a:r>
                <a:rPr lang="pt-BR" altLang="pt-BR" sz="1200" baseline="-25000">
                  <a:latin typeface="Arial" charset="0"/>
                </a:rPr>
                <a:t>1</a:t>
              </a:r>
              <a:r>
                <a:rPr lang="pt-BR" altLang="pt-BR" sz="1200">
                  <a:latin typeface="Arial" charset="0"/>
                </a:rPr>
                <a:t> = h</a:t>
              </a:r>
              <a:r>
                <a:rPr lang="pt-BR" altLang="pt-BR" sz="1200" baseline="-25000">
                  <a:latin typeface="Arial" charset="0"/>
                </a:rPr>
                <a:t>2</a:t>
              </a:r>
              <a:endParaRPr lang="pt-BR" altLang="pt-BR" sz="1200">
                <a:latin typeface="Arial" charset="0"/>
              </a:endParaRPr>
            </a:p>
          </p:txBody>
        </p:sp>
        <p:sp>
          <p:nvSpPr>
            <p:cNvPr id="17421" name="CaixaDeTexto 11"/>
            <p:cNvSpPr txBox="1">
              <a:spLocks noChangeArrowheads="1"/>
            </p:cNvSpPr>
            <p:nvPr/>
          </p:nvSpPr>
          <p:spPr bwMode="auto">
            <a:xfrm>
              <a:off x="5146675" y="5980113"/>
              <a:ext cx="18415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h</a:t>
              </a:r>
              <a:r>
                <a:rPr lang="pt-BR" altLang="pt-BR" sz="1200" baseline="-25000">
                  <a:latin typeface="Arial" charset="0"/>
                </a:rPr>
                <a:t>3</a:t>
              </a:r>
              <a:endParaRPr lang="pt-BR" altLang="pt-BR" sz="1200">
                <a:latin typeface="Arial" charset="0"/>
              </a:endParaRPr>
            </a:p>
          </p:txBody>
        </p:sp>
        <p:sp>
          <p:nvSpPr>
            <p:cNvPr id="17422" name="CaixaDeTexto 12"/>
            <p:cNvSpPr txBox="1">
              <a:spLocks noChangeArrowheads="1"/>
            </p:cNvSpPr>
            <p:nvPr/>
          </p:nvSpPr>
          <p:spPr bwMode="auto">
            <a:xfrm>
              <a:off x="5632450" y="5980113"/>
              <a:ext cx="18415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h</a:t>
              </a:r>
              <a:r>
                <a:rPr lang="pt-BR" altLang="pt-BR" sz="1200" baseline="-25000">
                  <a:latin typeface="Arial" charset="0"/>
                </a:rPr>
                <a:t>4</a:t>
              </a:r>
              <a:endParaRPr lang="pt-BR" altLang="pt-BR" sz="1200">
                <a:latin typeface="Arial" charset="0"/>
              </a:endParaRPr>
            </a:p>
          </p:txBody>
        </p:sp>
        <p:sp>
          <p:nvSpPr>
            <p:cNvPr id="17423" name="CaixaDeTexto 13"/>
            <p:cNvSpPr txBox="1">
              <a:spLocks noChangeArrowheads="1"/>
            </p:cNvSpPr>
            <p:nvPr/>
          </p:nvSpPr>
          <p:spPr bwMode="auto">
            <a:xfrm>
              <a:off x="2171700" y="4902200"/>
              <a:ext cx="492125" cy="185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200">
                <a:latin typeface="Arial" charset="0"/>
              </a:endParaRPr>
            </a:p>
          </p:txBody>
        </p:sp>
        <p:sp>
          <p:nvSpPr>
            <p:cNvPr id="17424" name="CaixaDeTexto 14"/>
            <p:cNvSpPr txBox="1">
              <a:spLocks noChangeArrowheads="1"/>
            </p:cNvSpPr>
            <p:nvPr/>
          </p:nvSpPr>
          <p:spPr bwMode="auto">
            <a:xfrm>
              <a:off x="4527550" y="5087938"/>
              <a:ext cx="492125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200">
                <a:latin typeface="Arial" charset="0"/>
              </a:endParaRPr>
            </a:p>
          </p:txBody>
        </p:sp>
      </p:grpSp>
      <p:sp>
        <p:nvSpPr>
          <p:cNvPr id="32" name="Retângulo 31"/>
          <p:cNvSpPr>
            <a:spLocks noChangeArrowheads="1"/>
          </p:cNvSpPr>
          <p:nvPr/>
        </p:nvSpPr>
        <p:spPr bwMode="auto">
          <a:xfrm>
            <a:off x="390525" y="3595688"/>
            <a:ext cx="8231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 b="1">
                <a:latin typeface="Arial" charset="0"/>
              </a:rPr>
              <a:t>Processo 1 – 2</a:t>
            </a:r>
            <a:r>
              <a:rPr lang="pt-BR" altLang="pt-BR" sz="1800">
                <a:latin typeface="Arial" charset="0"/>
              </a:rPr>
              <a:t>: ocorre no dispositivo de expansão. É um processo isoentálpico em que o líquido sofre uma queda de pressão até sua pressão de vaporização (P</a:t>
            </a:r>
            <a:r>
              <a:rPr lang="pt-BR" altLang="pt-BR" sz="1800" baseline="-25000">
                <a:latin typeface="Arial" charset="0"/>
              </a:rPr>
              <a:t>0</a:t>
            </a:r>
            <a:r>
              <a:rPr lang="pt-BR" altLang="pt-BR" sz="1800">
                <a:latin typeface="Arial" charset="0"/>
              </a:rPr>
              <a:t>) e a temperatura cai até a sua temperatura de evaporação (T</a:t>
            </a:r>
            <a:r>
              <a:rPr lang="pt-BR" altLang="pt-BR" sz="1800" baseline="-25000">
                <a:latin typeface="Arial" charset="0"/>
              </a:rPr>
              <a:t>0</a:t>
            </a:r>
            <a:r>
              <a:rPr lang="pt-BR" altLang="pt-BR" sz="1800">
                <a:latin typeface="Arial" charset="0"/>
              </a:rPr>
              <a:t>).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 b="1">
                <a:latin typeface="Arial" charset="0"/>
              </a:rPr>
              <a:t>Processo 2 – 3</a:t>
            </a:r>
            <a:r>
              <a:rPr lang="pt-BR" altLang="pt-BR" sz="1800">
                <a:latin typeface="Arial" charset="0"/>
              </a:rPr>
              <a:t>: processo de transferência de calor à pressão e temperatura constantes.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439EE-2B31-4580-9819-CAC79E4BD028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18435" name="CaixaDeTexto 13"/>
          <p:cNvSpPr txBox="1">
            <a:spLocks noChangeArrowheads="1"/>
          </p:cNvSpPr>
          <p:nvPr/>
        </p:nvSpPr>
        <p:spPr bwMode="auto">
          <a:xfrm>
            <a:off x="2171700" y="4902200"/>
            <a:ext cx="492125" cy="18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latin typeface="Arial" charset="0"/>
            </a:endParaRPr>
          </a:p>
        </p:txBody>
      </p:sp>
      <p:grpSp>
        <p:nvGrpSpPr>
          <p:cNvPr id="18436" name="Grupo 19"/>
          <p:cNvGrpSpPr>
            <a:grpSpLocks/>
          </p:cNvGrpSpPr>
          <p:nvPr/>
        </p:nvGrpSpPr>
        <p:grpSpPr bwMode="auto">
          <a:xfrm>
            <a:off x="390525" y="349250"/>
            <a:ext cx="3867150" cy="3079750"/>
            <a:chOff x="4660900" y="3149600"/>
            <a:chExt cx="3867150" cy="3079750"/>
          </a:xfrm>
        </p:grpSpPr>
        <p:pic>
          <p:nvPicPr>
            <p:cNvPr id="184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3"/>
            <a:stretch>
              <a:fillRect/>
            </a:stretch>
          </p:blipFill>
          <p:spPr bwMode="auto">
            <a:xfrm>
              <a:off x="4660900" y="3149600"/>
              <a:ext cx="3867150" cy="307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Elipse 15"/>
            <p:cNvSpPr/>
            <p:nvPr/>
          </p:nvSpPr>
          <p:spPr>
            <a:xfrm>
              <a:off x="7208838" y="5538788"/>
              <a:ext cx="296862" cy="2905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1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6232525" y="5538788"/>
              <a:ext cx="296863" cy="2905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2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5381625" y="3279775"/>
              <a:ext cx="298450" cy="2921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3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6910388" y="3240088"/>
              <a:ext cx="298450" cy="2905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4</a:t>
              </a:r>
            </a:p>
          </p:txBody>
        </p:sp>
      </p:grpSp>
      <p:grpSp>
        <p:nvGrpSpPr>
          <p:cNvPr id="18437" name="Grupo 20"/>
          <p:cNvGrpSpPr>
            <a:grpSpLocks/>
          </p:cNvGrpSpPr>
          <p:nvPr/>
        </p:nvGrpSpPr>
        <p:grpSpPr bwMode="auto">
          <a:xfrm>
            <a:off x="4392613" y="319088"/>
            <a:ext cx="4413250" cy="3109912"/>
            <a:chOff x="1549400" y="1743075"/>
            <a:chExt cx="5556250" cy="4733925"/>
          </a:xfrm>
        </p:grpSpPr>
        <p:pic>
          <p:nvPicPr>
            <p:cNvPr id="1843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400" y="1743075"/>
              <a:ext cx="5556250" cy="473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CaixaDeTexto 6"/>
            <p:cNvSpPr txBox="1">
              <a:spLocks noChangeArrowheads="1"/>
            </p:cNvSpPr>
            <p:nvPr/>
          </p:nvSpPr>
          <p:spPr bwMode="auto">
            <a:xfrm>
              <a:off x="3416300" y="3429000"/>
              <a:ext cx="13335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1</a:t>
              </a:r>
            </a:p>
          </p:txBody>
        </p:sp>
        <p:sp>
          <p:nvSpPr>
            <p:cNvPr id="18441" name="CaixaDeTexto 7"/>
            <p:cNvSpPr txBox="1">
              <a:spLocks noChangeArrowheads="1"/>
            </p:cNvSpPr>
            <p:nvPr/>
          </p:nvSpPr>
          <p:spPr bwMode="auto">
            <a:xfrm>
              <a:off x="3436938" y="4718050"/>
              <a:ext cx="11430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2</a:t>
              </a:r>
            </a:p>
          </p:txBody>
        </p:sp>
        <p:sp>
          <p:nvSpPr>
            <p:cNvPr id="18442" name="CaixaDeTexto 8"/>
            <p:cNvSpPr txBox="1">
              <a:spLocks noChangeArrowheads="1"/>
            </p:cNvSpPr>
            <p:nvPr/>
          </p:nvSpPr>
          <p:spPr bwMode="auto">
            <a:xfrm>
              <a:off x="5791200" y="3570288"/>
              <a:ext cx="11430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4</a:t>
              </a:r>
            </a:p>
          </p:txBody>
        </p:sp>
        <p:sp>
          <p:nvSpPr>
            <p:cNvPr id="18443" name="CaixaDeTexto 9"/>
            <p:cNvSpPr txBox="1">
              <a:spLocks noChangeArrowheads="1"/>
            </p:cNvSpPr>
            <p:nvPr/>
          </p:nvSpPr>
          <p:spPr bwMode="auto">
            <a:xfrm>
              <a:off x="5238750" y="4718050"/>
              <a:ext cx="11430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3</a:t>
              </a:r>
            </a:p>
          </p:txBody>
        </p:sp>
        <p:sp>
          <p:nvSpPr>
            <p:cNvPr id="18444" name="CaixaDeTexto 10"/>
            <p:cNvSpPr txBox="1">
              <a:spLocks noChangeArrowheads="1"/>
            </p:cNvSpPr>
            <p:nvPr/>
          </p:nvSpPr>
          <p:spPr bwMode="auto">
            <a:xfrm>
              <a:off x="3319463" y="5980113"/>
              <a:ext cx="62865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h</a:t>
              </a:r>
              <a:r>
                <a:rPr lang="pt-BR" altLang="pt-BR" sz="1200" baseline="-25000">
                  <a:latin typeface="Arial" charset="0"/>
                </a:rPr>
                <a:t>1</a:t>
              </a:r>
              <a:r>
                <a:rPr lang="pt-BR" altLang="pt-BR" sz="1200">
                  <a:latin typeface="Arial" charset="0"/>
                </a:rPr>
                <a:t> = h</a:t>
              </a:r>
              <a:r>
                <a:rPr lang="pt-BR" altLang="pt-BR" sz="1200" baseline="-25000">
                  <a:latin typeface="Arial" charset="0"/>
                </a:rPr>
                <a:t>2</a:t>
              </a:r>
              <a:endParaRPr lang="pt-BR" altLang="pt-BR" sz="1200">
                <a:latin typeface="Arial" charset="0"/>
              </a:endParaRPr>
            </a:p>
          </p:txBody>
        </p:sp>
        <p:sp>
          <p:nvSpPr>
            <p:cNvPr id="18445" name="CaixaDeTexto 11"/>
            <p:cNvSpPr txBox="1">
              <a:spLocks noChangeArrowheads="1"/>
            </p:cNvSpPr>
            <p:nvPr/>
          </p:nvSpPr>
          <p:spPr bwMode="auto">
            <a:xfrm>
              <a:off x="5146675" y="5980113"/>
              <a:ext cx="18415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h</a:t>
              </a:r>
              <a:r>
                <a:rPr lang="pt-BR" altLang="pt-BR" sz="1200" baseline="-25000">
                  <a:latin typeface="Arial" charset="0"/>
                </a:rPr>
                <a:t>3</a:t>
              </a:r>
              <a:endParaRPr lang="pt-BR" altLang="pt-BR" sz="1200">
                <a:latin typeface="Arial" charset="0"/>
              </a:endParaRPr>
            </a:p>
          </p:txBody>
        </p:sp>
        <p:sp>
          <p:nvSpPr>
            <p:cNvPr id="18446" name="CaixaDeTexto 12"/>
            <p:cNvSpPr txBox="1">
              <a:spLocks noChangeArrowheads="1"/>
            </p:cNvSpPr>
            <p:nvPr/>
          </p:nvSpPr>
          <p:spPr bwMode="auto">
            <a:xfrm>
              <a:off x="5632450" y="5980113"/>
              <a:ext cx="18415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h</a:t>
              </a:r>
              <a:r>
                <a:rPr lang="pt-BR" altLang="pt-BR" sz="1200" baseline="-25000">
                  <a:latin typeface="Arial" charset="0"/>
                </a:rPr>
                <a:t>4</a:t>
              </a:r>
              <a:endParaRPr lang="pt-BR" altLang="pt-BR" sz="1200">
                <a:latin typeface="Arial" charset="0"/>
              </a:endParaRPr>
            </a:p>
          </p:txBody>
        </p:sp>
        <p:sp>
          <p:nvSpPr>
            <p:cNvPr id="18447" name="CaixaDeTexto 13"/>
            <p:cNvSpPr txBox="1">
              <a:spLocks noChangeArrowheads="1"/>
            </p:cNvSpPr>
            <p:nvPr/>
          </p:nvSpPr>
          <p:spPr bwMode="auto">
            <a:xfrm>
              <a:off x="2171700" y="4902200"/>
              <a:ext cx="492125" cy="185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200">
                <a:latin typeface="Arial" charset="0"/>
              </a:endParaRPr>
            </a:p>
          </p:txBody>
        </p:sp>
        <p:sp>
          <p:nvSpPr>
            <p:cNvPr id="18448" name="CaixaDeTexto 14"/>
            <p:cNvSpPr txBox="1">
              <a:spLocks noChangeArrowheads="1"/>
            </p:cNvSpPr>
            <p:nvPr/>
          </p:nvSpPr>
          <p:spPr bwMode="auto">
            <a:xfrm>
              <a:off x="4527550" y="5087938"/>
              <a:ext cx="492125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200">
                <a:latin typeface="Arial" charset="0"/>
              </a:endParaRPr>
            </a:p>
          </p:txBody>
        </p:sp>
      </p:grp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390525" y="3595688"/>
            <a:ext cx="84153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 b="1">
                <a:latin typeface="Arial" charset="0"/>
              </a:rPr>
              <a:t>Processo 3 – 4</a:t>
            </a:r>
            <a:r>
              <a:rPr lang="pt-BR" altLang="pt-BR" sz="1800">
                <a:latin typeface="Arial" charset="0"/>
              </a:rPr>
              <a:t>: ocorre no compressor. O refrigerante é comprimido até a pressão de condensação (P</a:t>
            </a:r>
            <a:r>
              <a:rPr lang="pt-BR" altLang="pt-BR" sz="1800" baseline="-25000">
                <a:latin typeface="Arial" charset="0"/>
              </a:rPr>
              <a:t>C</a:t>
            </a:r>
            <a:r>
              <a:rPr lang="pt-BR" altLang="pt-BR" sz="1800">
                <a:latin typeface="Arial" charset="0"/>
              </a:rPr>
              <a:t>) e tem sua temperatura aumentada até um valor maior que a temperatura de condensação. O processo é isoentrópico.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 b="1">
                <a:latin typeface="Arial" charset="0"/>
              </a:rPr>
              <a:t>Processo 4 – 1</a:t>
            </a:r>
            <a:r>
              <a:rPr lang="pt-BR" altLang="pt-BR" sz="1800">
                <a:latin typeface="Arial" charset="0"/>
              </a:rPr>
              <a:t>: ocorre no condensador. O calor do refrigerante é rejeitado ao meio à pressão constante (P</a:t>
            </a:r>
            <a:r>
              <a:rPr lang="pt-BR" altLang="pt-BR" sz="1800" baseline="-25000">
                <a:latin typeface="Arial" charset="0"/>
              </a:rPr>
              <a:t>C</a:t>
            </a:r>
            <a:r>
              <a:rPr lang="pt-BR" altLang="pt-BR" sz="1800">
                <a:latin typeface="Arial" charset="0"/>
              </a:rPr>
              <a:t>) e a temperatura cai até a temperatura de condensação, permanecendo constante até o vapor se tornar líquido saturado.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E19D5-22FF-4921-B7C6-7D0C28BDDEFC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Ciclo de Refrigeração por Compressão</a:t>
            </a:r>
          </a:p>
        </p:txBody>
      </p:sp>
      <p:sp>
        <p:nvSpPr>
          <p:cNvPr id="1741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Trabalho do compressor (W</a:t>
            </a:r>
            <a:r>
              <a:rPr lang="pt-BR" altLang="pt-BR" sz="1800" b="1" baseline="-25000">
                <a:latin typeface="Arial" charset="0"/>
              </a:rPr>
              <a:t>C</a:t>
            </a:r>
            <a:r>
              <a:rPr lang="pt-BR" altLang="pt-BR" sz="1800" b="1">
                <a:latin typeface="Arial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W</a:t>
            </a:r>
            <a:r>
              <a:rPr lang="pt-BR" altLang="pt-BR" sz="1800" baseline="-25000">
                <a:latin typeface="Arial" charset="0"/>
              </a:rPr>
              <a:t>C</a:t>
            </a:r>
            <a:r>
              <a:rPr lang="pt-BR" altLang="pt-BR" sz="1800">
                <a:latin typeface="Arial" charset="0"/>
              </a:rPr>
              <a:t> = m</a:t>
            </a:r>
            <a:r>
              <a:rPr lang="pt-BR" altLang="pt-BR" sz="1800">
                <a:latin typeface="Arial" charset="0"/>
                <a:sym typeface="Symbol" pitchFamily="18" charset="2"/>
              </a:rPr>
              <a:t>(h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4</a:t>
            </a:r>
            <a:r>
              <a:rPr lang="pt-BR" altLang="pt-BR" sz="1800">
                <a:latin typeface="Arial" charset="0"/>
                <a:sym typeface="Symbol" pitchFamily="18" charset="2"/>
              </a:rPr>
              <a:t> – 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3</a:t>
            </a:r>
            <a:r>
              <a:rPr lang="pt-BR" altLang="pt-BR" sz="1800">
                <a:latin typeface="Arial" charset="0"/>
                <a:sym typeface="Symbol" pitchFamily="18" charset="2"/>
              </a:rPr>
              <a:t>)</a:t>
            </a: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Calor adicionado no evaporador (Q</a:t>
            </a:r>
            <a:r>
              <a:rPr lang="pt-BR" altLang="pt-BR" sz="1800" b="1" baseline="-25000">
                <a:latin typeface="Arial" charset="0"/>
              </a:rPr>
              <a:t>entra</a:t>
            </a:r>
            <a:r>
              <a:rPr lang="pt-BR" altLang="pt-BR" sz="1800" b="1">
                <a:latin typeface="Arial" charset="0"/>
              </a:rPr>
              <a:t>) (capacidade frigorífica)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Q</a:t>
            </a:r>
            <a:r>
              <a:rPr lang="pt-BR" altLang="pt-BR" sz="1800" baseline="-25000">
                <a:latin typeface="Arial" charset="0"/>
              </a:rPr>
              <a:t>entra</a:t>
            </a:r>
            <a:r>
              <a:rPr lang="pt-BR" altLang="pt-BR" sz="1800">
                <a:latin typeface="Arial" charset="0"/>
              </a:rPr>
              <a:t> = m</a:t>
            </a:r>
            <a:r>
              <a:rPr lang="pt-BR" altLang="pt-BR" sz="1800">
                <a:latin typeface="Arial" charset="0"/>
                <a:sym typeface="Symbol" pitchFamily="18" charset="2"/>
              </a:rPr>
              <a:t>(h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3</a:t>
            </a:r>
            <a:r>
              <a:rPr lang="pt-BR" altLang="pt-BR" sz="1800">
                <a:latin typeface="Arial" charset="0"/>
                <a:sym typeface="Symbol" pitchFamily="18" charset="2"/>
              </a:rPr>
              <a:t> – 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2</a:t>
            </a:r>
            <a:r>
              <a:rPr lang="pt-BR" altLang="pt-BR" sz="1800">
                <a:latin typeface="Arial" charset="0"/>
                <a:sym typeface="Symbol" pitchFamily="18" charset="2"/>
              </a:rPr>
              <a:t>)</a:t>
            </a: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Calor rejeitado no condensador (Q</a:t>
            </a:r>
            <a:r>
              <a:rPr lang="pt-BR" altLang="pt-BR" sz="1800" b="1" baseline="-25000">
                <a:latin typeface="Arial" charset="0"/>
              </a:rPr>
              <a:t>sai</a:t>
            </a:r>
            <a:r>
              <a:rPr lang="pt-BR" altLang="pt-BR" sz="1800" b="1">
                <a:latin typeface="Arial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Q</a:t>
            </a:r>
            <a:r>
              <a:rPr lang="pt-BR" altLang="pt-BR" sz="1800" baseline="-25000">
                <a:latin typeface="Arial" charset="0"/>
              </a:rPr>
              <a:t>sai</a:t>
            </a:r>
            <a:r>
              <a:rPr lang="pt-BR" altLang="pt-BR" sz="1800">
                <a:latin typeface="Arial" charset="0"/>
              </a:rPr>
              <a:t> = m</a:t>
            </a:r>
            <a:r>
              <a:rPr lang="pt-BR" altLang="pt-BR" sz="1800">
                <a:latin typeface="Arial" charset="0"/>
                <a:sym typeface="Symbol" pitchFamily="18" charset="2"/>
              </a:rPr>
              <a:t>(h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4</a:t>
            </a:r>
            <a:r>
              <a:rPr lang="pt-BR" altLang="pt-BR" sz="1800">
                <a:latin typeface="Arial" charset="0"/>
                <a:sym typeface="Symbol" pitchFamily="18" charset="2"/>
              </a:rPr>
              <a:t> – 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1</a:t>
            </a:r>
            <a:r>
              <a:rPr lang="pt-BR" altLang="pt-BR" sz="1800">
                <a:latin typeface="Arial" charset="0"/>
                <a:sym typeface="Symbol" pitchFamily="18" charset="2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charset="0"/>
              <a:sym typeface="Symbol" pitchFamily="18" charset="2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ð"/>
            </a:pPr>
            <a:r>
              <a:rPr lang="pt-BR" altLang="pt-BR" sz="1800" b="1">
                <a:latin typeface="Arial" charset="0"/>
                <a:sym typeface="Symbol" pitchFamily="18" charset="2"/>
              </a:rPr>
              <a:t>Válvula de expansão</a:t>
            </a:r>
            <a:r>
              <a:rPr lang="pt-BR" altLang="pt-BR" sz="1800">
                <a:latin typeface="Arial" charset="0"/>
                <a:sym typeface="Symbol" pitchFamily="18" charset="2"/>
              </a:rPr>
              <a:t>: 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2</a:t>
            </a:r>
            <a:r>
              <a:rPr lang="pt-BR" altLang="pt-BR" sz="1800">
                <a:latin typeface="Arial" charset="0"/>
                <a:sym typeface="Symbol" pitchFamily="18" charset="2"/>
              </a:rPr>
              <a:t> = 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1</a:t>
            </a:r>
            <a:endParaRPr lang="pt-BR" altLang="pt-BR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Coeficiente de desempenho (COP)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COP = Q</a:t>
            </a:r>
            <a:r>
              <a:rPr lang="pt-BR" altLang="pt-BR" sz="1800" baseline="-25000">
                <a:latin typeface="Arial" charset="0"/>
              </a:rPr>
              <a:t>entra</a:t>
            </a:r>
            <a:r>
              <a:rPr lang="pt-BR" altLang="pt-BR" sz="1800">
                <a:latin typeface="Arial" charset="0"/>
              </a:rPr>
              <a:t> / W</a:t>
            </a:r>
            <a:r>
              <a:rPr lang="pt-BR" altLang="pt-BR" sz="1800" baseline="-25000">
                <a:latin typeface="Arial" charset="0"/>
              </a:rPr>
              <a:t>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aseline="-25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charset="0"/>
              </a:rPr>
              <a:t>h = entalpia específica do fluido (kJ/kg)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charset="0"/>
              </a:rPr>
              <a:t>m =  vazão em massa do fluido (kg/s)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Ciclo de Refrigeração por Compressão</a:t>
            </a:r>
          </a:p>
        </p:txBody>
      </p:sp>
      <p:sp>
        <p:nvSpPr>
          <p:cNvPr id="20483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indent="27305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Ciclo termodinâmico </a:t>
            </a:r>
            <a:r>
              <a:rPr lang="pt-BR" altLang="pt-BR" sz="1800" b="1" u="sng">
                <a:latin typeface="Arial" charset="0"/>
              </a:rPr>
              <a:t>real</a:t>
            </a:r>
            <a:endParaRPr lang="pt-BR" altLang="pt-BR" sz="18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Considera as perdas envolvidas em todas as etapas do ciclo: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pt-BR" altLang="pt-BR" sz="1800">
                <a:latin typeface="Arial" charset="0"/>
              </a:rPr>
              <a:t>Quedas de pressão causadas pelo atrito da passagem do refrigerante pelo sistema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pt-BR" altLang="pt-BR" sz="180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pt-BR" altLang="pt-BR" sz="1800">
                <a:latin typeface="Arial" charset="0"/>
              </a:rPr>
              <a:t>Superaquecimento do vapor na sucção para evitar a entrada de líquido no compressor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pt-BR" altLang="pt-BR" sz="180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pt-BR" altLang="pt-BR" sz="1800">
                <a:latin typeface="Arial" charset="0"/>
              </a:rPr>
              <a:t>Sub-resfriamento do líquido na saída do condensador, criando um novo estado representado por </a:t>
            </a:r>
            <a:r>
              <a:rPr lang="pt-BR" altLang="pt-BR" sz="1800" i="1">
                <a:latin typeface="Arial" charset="0"/>
              </a:rPr>
              <a:t>h</a:t>
            </a:r>
            <a:r>
              <a:rPr lang="pt-BR" altLang="pt-BR" sz="1800" i="1" baseline="-25000">
                <a:latin typeface="Arial" charset="0"/>
              </a:rPr>
              <a:t>1’</a:t>
            </a: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Ciclo de Refrigeração por Compressão</a:t>
            </a:r>
          </a:p>
        </p:txBody>
      </p:sp>
      <p:sp>
        <p:nvSpPr>
          <p:cNvPr id="21507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indent="27305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Ciclo termodinâmico </a:t>
            </a:r>
            <a:r>
              <a:rPr lang="pt-BR" altLang="pt-BR" sz="1800" b="1" u="sng">
                <a:latin typeface="Arial" charset="0"/>
              </a:rPr>
              <a:t>real</a:t>
            </a:r>
            <a:endParaRPr lang="pt-BR" altLang="pt-BR" sz="18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</p:txBody>
      </p:sp>
      <p:grpSp>
        <p:nvGrpSpPr>
          <p:cNvPr id="21508" name="Grupo 18"/>
          <p:cNvGrpSpPr>
            <a:grpSpLocks/>
          </p:cNvGrpSpPr>
          <p:nvPr/>
        </p:nvGrpSpPr>
        <p:grpSpPr bwMode="auto">
          <a:xfrm>
            <a:off x="1692275" y="1492250"/>
            <a:ext cx="6119813" cy="4951413"/>
            <a:chOff x="1511660" y="1628800"/>
            <a:chExt cx="6120680" cy="4951123"/>
          </a:xfrm>
        </p:grpSpPr>
        <p:pic>
          <p:nvPicPr>
            <p:cNvPr id="2150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1628800"/>
              <a:ext cx="6120680" cy="495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CaixaDeTexto 7"/>
            <p:cNvSpPr txBox="1">
              <a:spLocks noChangeArrowheads="1"/>
            </p:cNvSpPr>
            <p:nvPr/>
          </p:nvSpPr>
          <p:spPr bwMode="auto">
            <a:xfrm>
              <a:off x="3737620" y="4718050"/>
              <a:ext cx="11430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2</a:t>
              </a:r>
            </a:p>
          </p:txBody>
        </p:sp>
        <p:sp>
          <p:nvSpPr>
            <p:cNvPr id="21511" name="CaixaDeTexto 7"/>
            <p:cNvSpPr txBox="1">
              <a:spLocks noChangeArrowheads="1"/>
            </p:cNvSpPr>
            <p:nvPr/>
          </p:nvSpPr>
          <p:spPr bwMode="auto">
            <a:xfrm flipH="1">
              <a:off x="3617672" y="4509120"/>
              <a:ext cx="14423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2’</a:t>
              </a:r>
            </a:p>
          </p:txBody>
        </p:sp>
        <p:sp>
          <p:nvSpPr>
            <p:cNvPr id="21512" name="CaixaDeTexto 7"/>
            <p:cNvSpPr txBox="1">
              <a:spLocks noChangeArrowheads="1"/>
            </p:cNvSpPr>
            <p:nvPr/>
          </p:nvSpPr>
          <p:spPr bwMode="auto">
            <a:xfrm flipH="1">
              <a:off x="3473434" y="3429000"/>
              <a:ext cx="14423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1’</a:t>
              </a:r>
            </a:p>
          </p:txBody>
        </p:sp>
        <p:sp>
          <p:nvSpPr>
            <p:cNvPr id="21513" name="CaixaDeTexto 7"/>
            <p:cNvSpPr txBox="1">
              <a:spLocks noChangeArrowheads="1"/>
            </p:cNvSpPr>
            <p:nvPr/>
          </p:nvSpPr>
          <p:spPr bwMode="auto">
            <a:xfrm>
              <a:off x="3794770" y="3429000"/>
              <a:ext cx="11430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1</a:t>
              </a:r>
            </a:p>
          </p:txBody>
        </p:sp>
        <p:sp>
          <p:nvSpPr>
            <p:cNvPr id="21514" name="CaixaDeTexto 7"/>
            <p:cNvSpPr txBox="1">
              <a:spLocks noChangeArrowheads="1"/>
            </p:cNvSpPr>
            <p:nvPr/>
          </p:nvSpPr>
          <p:spPr bwMode="auto">
            <a:xfrm>
              <a:off x="5357800" y="4730015"/>
              <a:ext cx="11430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3</a:t>
              </a:r>
            </a:p>
          </p:txBody>
        </p:sp>
        <p:sp>
          <p:nvSpPr>
            <p:cNvPr id="21515" name="CaixaDeTexto 7"/>
            <p:cNvSpPr txBox="1">
              <a:spLocks noChangeArrowheads="1"/>
            </p:cNvSpPr>
            <p:nvPr/>
          </p:nvSpPr>
          <p:spPr bwMode="auto">
            <a:xfrm flipH="1">
              <a:off x="5877145" y="4730015"/>
              <a:ext cx="14423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3’</a:t>
              </a:r>
            </a:p>
          </p:txBody>
        </p:sp>
        <p:sp>
          <p:nvSpPr>
            <p:cNvPr id="21516" name="CaixaDeTexto 7"/>
            <p:cNvSpPr txBox="1">
              <a:spLocks noChangeArrowheads="1"/>
            </p:cNvSpPr>
            <p:nvPr/>
          </p:nvSpPr>
          <p:spPr bwMode="auto">
            <a:xfrm>
              <a:off x="6102170" y="3564015"/>
              <a:ext cx="114300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4</a:t>
              </a:r>
            </a:p>
          </p:txBody>
        </p:sp>
        <p:sp>
          <p:nvSpPr>
            <p:cNvPr id="21517" name="CaixaDeTexto 7"/>
            <p:cNvSpPr txBox="1">
              <a:spLocks noChangeArrowheads="1"/>
            </p:cNvSpPr>
            <p:nvPr/>
          </p:nvSpPr>
          <p:spPr bwMode="auto">
            <a:xfrm flipH="1">
              <a:off x="6642230" y="3336667"/>
              <a:ext cx="14423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itchFamily="34" charset="0"/>
                <a:buChar char="◦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itchFamily="18" charset="2"/>
                <a:buChar char=""/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itchFamily="34" charset="0"/>
                <a:buChar char="◦"/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>
                  <a:latin typeface="Arial" charset="0"/>
                </a:rPr>
                <a:t>4’</a:t>
              </a:r>
            </a:p>
          </p:txBody>
        </p:sp>
        <p:sp>
          <p:nvSpPr>
            <p:cNvPr id="13" name="CaixaDeTexto 7"/>
            <p:cNvSpPr txBox="1">
              <a:spLocks noChangeArrowheads="1"/>
            </p:cNvSpPr>
            <p:nvPr/>
          </p:nvSpPr>
          <p:spPr bwMode="auto">
            <a:xfrm>
              <a:off x="3474088" y="6078302"/>
              <a:ext cx="200053" cy="1619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pt-BR" sz="1050" dirty="0"/>
                <a:t>h2'</a:t>
              </a:r>
            </a:p>
          </p:txBody>
        </p:sp>
        <p:sp>
          <p:nvSpPr>
            <p:cNvPr id="14" name="CaixaDeTexto 7"/>
            <p:cNvSpPr txBox="1">
              <a:spLocks noChangeArrowheads="1"/>
            </p:cNvSpPr>
            <p:nvPr/>
          </p:nvSpPr>
          <p:spPr bwMode="auto">
            <a:xfrm>
              <a:off x="3791633" y="6078302"/>
              <a:ext cx="201642" cy="1619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pt-BR" sz="1050" dirty="0"/>
                <a:t>h2</a:t>
              </a:r>
            </a:p>
          </p:txBody>
        </p:sp>
        <p:sp>
          <p:nvSpPr>
            <p:cNvPr id="15" name="CaixaDeTexto 7"/>
            <p:cNvSpPr txBox="1">
              <a:spLocks noChangeArrowheads="1"/>
            </p:cNvSpPr>
            <p:nvPr/>
          </p:nvSpPr>
          <p:spPr bwMode="auto">
            <a:xfrm>
              <a:off x="5458744" y="6065603"/>
              <a:ext cx="201642" cy="1619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pt-BR" sz="1050" dirty="0"/>
                <a:t>h3</a:t>
              </a:r>
            </a:p>
          </p:txBody>
        </p:sp>
        <p:sp>
          <p:nvSpPr>
            <p:cNvPr id="16" name="CaixaDeTexto 7"/>
            <p:cNvSpPr txBox="1">
              <a:spLocks noChangeArrowheads="1"/>
            </p:cNvSpPr>
            <p:nvPr/>
          </p:nvSpPr>
          <p:spPr bwMode="auto">
            <a:xfrm>
              <a:off x="5754061" y="6059253"/>
              <a:ext cx="201642" cy="1619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pt-BR" sz="1050" dirty="0"/>
                <a:t>h3'</a:t>
              </a:r>
            </a:p>
          </p:txBody>
        </p:sp>
        <p:sp>
          <p:nvSpPr>
            <p:cNvPr id="17" name="CaixaDeTexto 7"/>
            <p:cNvSpPr txBox="1">
              <a:spLocks noChangeArrowheads="1"/>
            </p:cNvSpPr>
            <p:nvPr/>
          </p:nvSpPr>
          <p:spPr bwMode="auto">
            <a:xfrm>
              <a:off x="6014448" y="6059253"/>
              <a:ext cx="201642" cy="1619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pt-BR" sz="1050" dirty="0"/>
                <a:t>h4</a:t>
              </a:r>
            </a:p>
          </p:txBody>
        </p:sp>
        <p:sp>
          <p:nvSpPr>
            <p:cNvPr id="18" name="CaixaDeTexto 7"/>
            <p:cNvSpPr txBox="1">
              <a:spLocks noChangeArrowheads="1"/>
            </p:cNvSpPr>
            <p:nvPr/>
          </p:nvSpPr>
          <p:spPr bwMode="auto">
            <a:xfrm>
              <a:off x="6441546" y="6078302"/>
              <a:ext cx="200053" cy="1619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pt-BR" sz="1050" dirty="0"/>
                <a:t>h4'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Ciclo de Refrigeração por Compressão</a:t>
            </a:r>
          </a:p>
        </p:txBody>
      </p:sp>
      <p:sp>
        <p:nvSpPr>
          <p:cNvPr id="22531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Ciclo termodinâmico </a:t>
            </a:r>
            <a:r>
              <a:rPr lang="pt-BR" altLang="pt-BR" sz="1800" b="1" u="sng">
                <a:latin typeface="Arial" charset="0"/>
              </a:rPr>
              <a:t>real</a:t>
            </a:r>
            <a:endParaRPr lang="pt-BR" altLang="pt-BR" sz="18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No processo de compressão ocorrem perdas de energia no compressor e o mesmo perde uma pequena quantidade de calor ao meio ambiente. O processo real deixa de ser isoentrópico.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Este efeito é observado considerando o rendimento do compressor por meio da seguinte expressão: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O novo valor de entalpia </a:t>
            </a:r>
            <a:r>
              <a:rPr lang="pt-BR" altLang="pt-BR" sz="1800" i="1">
                <a:latin typeface="Arial" charset="0"/>
              </a:rPr>
              <a:t>h</a:t>
            </a:r>
            <a:r>
              <a:rPr lang="pt-BR" altLang="pt-BR" sz="1800" i="1" baseline="-25000">
                <a:latin typeface="Arial" charset="0"/>
              </a:rPr>
              <a:t>4’</a:t>
            </a:r>
            <a:r>
              <a:rPr lang="pt-BR" altLang="pt-BR" sz="1800" i="1">
                <a:latin typeface="Arial" charset="0"/>
              </a:rPr>
              <a:t> </a:t>
            </a:r>
            <a:r>
              <a:rPr lang="pt-BR" altLang="pt-BR" sz="1800">
                <a:latin typeface="Arial" charset="0"/>
              </a:rPr>
              <a:t>corresponde ao ciclo real.</a:t>
            </a: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3697288" y="3571875"/>
          <a:ext cx="149701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ção" r:id="rId4" imgW="812447" imgH="495085" progId="Equation.3">
                  <p:embed/>
                </p:oleObj>
              </mc:Choice>
              <mc:Fallback>
                <p:oleObj name="Equação" r:id="rId4" imgW="812447" imgH="49508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3571875"/>
                        <a:ext cx="1497012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Exemplos</a:t>
            </a:r>
          </a:p>
        </p:txBody>
      </p:sp>
      <p:sp>
        <p:nvSpPr>
          <p:cNvPr id="23555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(1) </a:t>
            </a:r>
            <a:r>
              <a:rPr lang="pt-BR" altLang="pt-BR" sz="1800">
                <a:latin typeface="Arial" charset="0"/>
              </a:rPr>
              <a:t>Um refrigerante 134a é utilizado em um ciclo de compressão de vapor em que o vapor saturado entra no compressor a 0</a:t>
            </a:r>
            <a:r>
              <a:rPr lang="pt-BR" altLang="pt-BR" sz="1800" baseline="30000">
                <a:latin typeface="Arial" charset="0"/>
              </a:rPr>
              <a:t>o</a:t>
            </a:r>
            <a:r>
              <a:rPr lang="pt-BR" altLang="pt-BR" sz="1800">
                <a:latin typeface="Arial" charset="0"/>
              </a:rPr>
              <a:t> C e o líquido saturado deixa o condensador a 26º C. A vazão mássica do refrigerante é 0,08 kg/s, sabendo que a temperatura do compartimento frio é de 0</a:t>
            </a:r>
            <a:r>
              <a:rPr lang="pt-BR" altLang="pt-BR" sz="1800" baseline="30000">
                <a:latin typeface="Arial" charset="0"/>
              </a:rPr>
              <a:t>o</a:t>
            </a:r>
            <a:r>
              <a:rPr lang="pt-BR" altLang="pt-BR" sz="1800">
                <a:latin typeface="Arial" charset="0"/>
              </a:rPr>
              <a:t> C e do compartimento quente é de 26º C. Determinar: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AutoNum type="alphaLcParenBoth"/>
            </a:pPr>
            <a:r>
              <a:rPr lang="pt-BR" altLang="pt-BR" sz="1800">
                <a:latin typeface="Arial" charset="0"/>
              </a:rPr>
              <a:t> A potência do compressor em kW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AutoNum type="alphaLcParenBoth"/>
            </a:pPr>
            <a:r>
              <a:rPr lang="pt-BR" altLang="pt-BR" sz="1800">
                <a:latin typeface="Arial" charset="0"/>
              </a:rPr>
              <a:t> A capacidade frigorífica em TR (tonelada de refrigeração. 1 TR = 3,517 kW)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AutoNum type="alphaLcParenBoth"/>
            </a:pPr>
            <a:r>
              <a:rPr lang="pt-BR" altLang="pt-BR" sz="1800">
                <a:latin typeface="Arial" charset="0"/>
              </a:rPr>
              <a:t> O COP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AutoNum type="alphaLcParenBoth"/>
            </a:pPr>
            <a:r>
              <a:rPr lang="pt-BR" altLang="pt-BR" sz="1800">
                <a:latin typeface="Arial" charset="0"/>
              </a:rPr>
              <a:t> Verificar se os resultados encontrados estão de acordo com a 1ª Lei da Termodinâmica.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(1)</a:t>
            </a:r>
          </a:p>
        </p:txBody>
      </p:sp>
      <p:sp>
        <p:nvSpPr>
          <p:cNvPr id="24579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Inicialmente, é necessário conhecer o ciclo termodinâmico para o refrigerante em questão. Assim, são dados: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65125" y="2006600"/>
          <a:ext cx="8474073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2"/>
                <a:gridCol w="987883"/>
                <a:gridCol w="1165851"/>
                <a:gridCol w="1259119"/>
                <a:gridCol w="1405888"/>
                <a:gridCol w="889000"/>
                <a:gridCol w="1555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 (</a:t>
                      </a:r>
                      <a:r>
                        <a:rPr lang="pt-BR" sz="1600" baseline="30000" dirty="0" err="1" smtClean="0"/>
                        <a:t>o</a:t>
                      </a:r>
                      <a:r>
                        <a:rPr lang="pt-BR" sz="1600" dirty="0" err="1" smtClean="0"/>
                        <a:t>C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 (bar)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 (kJ/hg)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 (kJ/</a:t>
                      </a:r>
                      <a:r>
                        <a:rPr lang="pt-BR" sz="1600" dirty="0" err="1" smtClean="0"/>
                        <a:t>kgK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Título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6,86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85,75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2,93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85,75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0,3269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0,18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Vapor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2,93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247,20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0,919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6,86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265,30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0,919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60363" y="4516438"/>
            <a:ext cx="8474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dirty="0"/>
              <a:t>(a) potência do compressor: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saída do compressor: h</a:t>
            </a:r>
            <a:r>
              <a:rPr lang="pt-BR" baseline="-25000" dirty="0"/>
              <a:t>4</a:t>
            </a:r>
            <a:r>
              <a:rPr lang="pt-BR" dirty="0"/>
              <a:t> = 265,3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entrada do compressor: h</a:t>
            </a:r>
            <a:r>
              <a:rPr lang="pt-BR" baseline="-25000" dirty="0"/>
              <a:t>3</a:t>
            </a:r>
            <a:r>
              <a:rPr lang="pt-BR" dirty="0"/>
              <a:t> = 247,2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Logo:</a:t>
            </a:r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dirty="0"/>
              <a:t>W</a:t>
            </a:r>
            <a:r>
              <a:rPr lang="pt-BR" baseline="-25000" dirty="0"/>
              <a:t>C</a:t>
            </a:r>
            <a:r>
              <a:rPr lang="pt-BR" dirty="0"/>
              <a:t> = 0,08 x (265,3 – 247,2) = </a:t>
            </a:r>
            <a:r>
              <a:rPr lang="pt-BR" b="1" dirty="0">
                <a:solidFill>
                  <a:srgbClr val="FF0000"/>
                </a:solidFill>
              </a:rPr>
              <a:t>1,45 kW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C86B8-1275-43B5-9C00-B26A76657D65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Tópicos da Aula de Hoje</a:t>
            </a:r>
          </a:p>
        </p:txBody>
      </p:sp>
      <p:sp>
        <p:nvSpPr>
          <p:cNvPr id="7172" name="CaixaDeTexto 8"/>
          <p:cNvSpPr txBox="1">
            <a:spLocks noChangeArrowheads="1"/>
          </p:cNvSpPr>
          <p:nvPr/>
        </p:nvSpPr>
        <p:spPr bwMode="auto">
          <a:xfrm>
            <a:off x="365125" y="1355725"/>
            <a:ext cx="8474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Introdução / definições sobre sistemas de refrigeração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Ciclo de refrigeração por compressão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2000">
                <a:latin typeface="Arial" charset="0"/>
              </a:rPr>
              <a:t>Fatores que influenciam o desempenho do sistema de refrigeração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(1)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65125" y="1384300"/>
          <a:ext cx="8474073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2"/>
                <a:gridCol w="987883"/>
                <a:gridCol w="1165851"/>
                <a:gridCol w="1259119"/>
                <a:gridCol w="1405888"/>
                <a:gridCol w="889000"/>
                <a:gridCol w="1555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 (</a:t>
                      </a:r>
                      <a:r>
                        <a:rPr lang="pt-BR" sz="1600" baseline="30000" dirty="0" err="1" smtClean="0"/>
                        <a:t>o</a:t>
                      </a:r>
                      <a:r>
                        <a:rPr lang="pt-BR" sz="1600" dirty="0" err="1" smtClean="0"/>
                        <a:t>C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 (bar)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 (kJ/hg)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 (kJ/</a:t>
                      </a:r>
                      <a:r>
                        <a:rPr lang="pt-BR" sz="1600" dirty="0" err="1" smtClean="0"/>
                        <a:t>kgK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Título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6,86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85,75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2,93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85,75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0,3269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0,18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Vapor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2,93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247,20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0,919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6,86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265,30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0,919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60363" y="3740150"/>
            <a:ext cx="8474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dirty="0"/>
              <a:t>(b) Capacidade frigorífica: calor adicionado no evaporador (</a:t>
            </a:r>
            <a:r>
              <a:rPr lang="pt-BR" dirty="0" err="1"/>
              <a:t>Q</a:t>
            </a:r>
            <a:r>
              <a:rPr lang="pt-BR" baseline="-25000" dirty="0" err="1"/>
              <a:t>entra</a:t>
            </a:r>
            <a:r>
              <a:rPr lang="pt-BR" dirty="0"/>
              <a:t>)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saída do evaporador: h</a:t>
            </a:r>
            <a:r>
              <a:rPr lang="pt-BR" baseline="-25000" dirty="0"/>
              <a:t>3</a:t>
            </a:r>
            <a:r>
              <a:rPr lang="pt-BR" dirty="0"/>
              <a:t> = 247,2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entrada do evaporador: h</a:t>
            </a:r>
            <a:r>
              <a:rPr lang="pt-BR" baseline="-25000" dirty="0"/>
              <a:t>2</a:t>
            </a:r>
            <a:r>
              <a:rPr lang="pt-BR" dirty="0"/>
              <a:t> = 85,75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Logo:</a:t>
            </a:r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dirty="0" err="1"/>
              <a:t>Q</a:t>
            </a:r>
            <a:r>
              <a:rPr lang="pt-BR" baseline="-25000" dirty="0" err="1"/>
              <a:t>entra</a:t>
            </a:r>
            <a:r>
              <a:rPr lang="pt-BR" baseline="-25000" dirty="0"/>
              <a:t> </a:t>
            </a:r>
            <a:r>
              <a:rPr lang="pt-BR" dirty="0"/>
              <a:t>= 0,08 x (247,2 – 85,75) = 12,92 kW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Convertendo em TR</a:t>
            </a:r>
          </a:p>
          <a:p>
            <a:pPr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b="1" dirty="0" err="1">
                <a:solidFill>
                  <a:srgbClr val="FF0000"/>
                </a:solidFill>
              </a:rPr>
              <a:t>Q</a:t>
            </a:r>
            <a:r>
              <a:rPr lang="pt-BR" b="1" baseline="-25000" dirty="0" err="1">
                <a:solidFill>
                  <a:srgbClr val="FF0000"/>
                </a:solidFill>
              </a:rPr>
              <a:t>entra</a:t>
            </a:r>
            <a:r>
              <a:rPr lang="pt-BR" b="1" dirty="0">
                <a:solidFill>
                  <a:srgbClr val="FF0000"/>
                </a:solidFill>
              </a:rPr>
              <a:t> = 3,67 TR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(1)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60363" y="1295400"/>
            <a:ext cx="84740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dirty="0"/>
              <a:t>(c) COP = </a:t>
            </a:r>
            <a:r>
              <a:rPr lang="pt-BR" dirty="0" err="1"/>
              <a:t>Q</a:t>
            </a:r>
            <a:r>
              <a:rPr lang="pt-BR" baseline="-25000" dirty="0" err="1"/>
              <a:t>entra</a:t>
            </a:r>
            <a:r>
              <a:rPr lang="pt-BR" dirty="0"/>
              <a:t> / W</a:t>
            </a:r>
            <a:r>
              <a:rPr lang="pt-BR" baseline="-25000" dirty="0"/>
              <a:t>C</a:t>
            </a:r>
          </a:p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Portanto:</a:t>
            </a:r>
          </a:p>
          <a:p>
            <a:pPr marL="4763" lvl="1" indent="-4763" algn="ctr">
              <a:tabLst>
                <a:tab pos="266700" algn="l"/>
                <a:tab pos="723900" algn="l"/>
              </a:tabLst>
              <a:defRPr/>
            </a:pPr>
            <a:r>
              <a:rPr lang="pt-BR" dirty="0"/>
              <a:t>COP = 12,92 / 1,45</a:t>
            </a:r>
          </a:p>
          <a:p>
            <a:pPr marL="4763" lvl="1" indent="-4763" algn="ctr"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marL="4763" lvl="1" indent="-4763" algn="ctr">
              <a:tabLst>
                <a:tab pos="266700" algn="l"/>
                <a:tab pos="723900" algn="l"/>
              </a:tabLst>
              <a:defRPr/>
            </a:pPr>
            <a:r>
              <a:rPr lang="pt-BR" b="1" dirty="0">
                <a:solidFill>
                  <a:srgbClr val="FF0000"/>
                </a:solidFill>
              </a:rPr>
              <a:t>COP = 8,9</a:t>
            </a:r>
          </a:p>
          <a:p>
            <a:pPr marL="4763" lvl="1" indent="-4763" algn="just">
              <a:tabLst>
                <a:tab pos="266700" algn="l"/>
                <a:tab pos="723900" algn="l"/>
              </a:tabLs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marL="4763" lvl="1" indent="-4763" algn="just">
              <a:tabLst>
                <a:tab pos="266700" algn="l"/>
                <a:tab pos="723900" algn="l"/>
              </a:tabLst>
              <a:defRPr/>
            </a:pPr>
            <a:r>
              <a:rPr lang="pt-BR" b="1" u="sng" dirty="0"/>
              <a:t>OBS.:</a:t>
            </a:r>
          </a:p>
          <a:p>
            <a:pPr marL="461963" lvl="2" indent="-4763"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	</a:t>
            </a:r>
          </a:p>
          <a:p>
            <a:pPr marL="461963" lvl="2" indent="-4763"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O valor de COP calculado anteriormente não está de acordo com situações práticas. O elevado valor foi encontrado porque foi considerado o ciclo termodinâmico ideal. Na prática, o valor de COP cai para 3 a 3,5, a depender do refrigerante.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(1)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60363" y="1295400"/>
            <a:ext cx="84740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dirty="0"/>
              <a:t>(d) Verificar a 1ª Lei da Termodinâmica</a:t>
            </a:r>
            <a:endParaRPr lang="pt-BR" baseline="-25000" dirty="0"/>
          </a:p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De acordo com a 1ª Lei da Termodinâmica o total da energia que entra no sistema deve ser igual ao total de energia que sai do mesmo. Assim, tem-se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dirty="0" err="1"/>
              <a:t>Q</a:t>
            </a:r>
            <a:r>
              <a:rPr lang="pt-BR" baseline="-25000" dirty="0" err="1"/>
              <a:t>evap</a:t>
            </a:r>
            <a:r>
              <a:rPr lang="pt-BR" dirty="0"/>
              <a:t> + W</a:t>
            </a:r>
            <a:r>
              <a:rPr lang="pt-BR" baseline="-25000" dirty="0"/>
              <a:t>C</a:t>
            </a:r>
            <a:r>
              <a:rPr lang="pt-BR" dirty="0"/>
              <a:t> = </a:t>
            </a:r>
            <a:r>
              <a:rPr lang="pt-BR" dirty="0" err="1"/>
              <a:t>Q</a:t>
            </a:r>
            <a:r>
              <a:rPr lang="pt-BR" baseline="-25000" dirty="0" err="1"/>
              <a:t>cond</a:t>
            </a:r>
            <a:endParaRPr lang="pt-BR" baseline="-25000" dirty="0"/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dirty="0"/>
              <a:t>12,92 + 1,45 = (h</a:t>
            </a:r>
            <a:r>
              <a:rPr lang="pt-BR" baseline="-25000" dirty="0"/>
              <a:t>4</a:t>
            </a:r>
            <a:r>
              <a:rPr lang="pt-BR" dirty="0"/>
              <a:t> – h</a:t>
            </a:r>
            <a:r>
              <a:rPr lang="pt-BR" baseline="-25000" dirty="0"/>
              <a:t>1</a:t>
            </a:r>
            <a:r>
              <a:rPr lang="pt-BR" dirty="0"/>
              <a:t>) x 0,08 </a:t>
            </a:r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b="1" dirty="0">
                <a:solidFill>
                  <a:srgbClr val="FF0000"/>
                </a:solidFill>
              </a:rPr>
              <a:t>14,36 = 14,36</a:t>
            </a:r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Exemplos</a:t>
            </a:r>
          </a:p>
        </p:txBody>
      </p:sp>
      <p:sp>
        <p:nvSpPr>
          <p:cNvPr id="28675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(2) </a:t>
            </a:r>
            <a:r>
              <a:rPr lang="pt-BR" altLang="pt-BR" sz="1800">
                <a:latin typeface="Arial" charset="0"/>
              </a:rPr>
              <a:t>No exemplo anterior, considere que o vapor saturado que sai do evaporador entra no compressor a -12º C e o líquido saturado sai a uma pressão de 9bar do condensador. Repetir os itens (a), (b) e (c).</a:t>
            </a:r>
          </a:p>
        </p:txBody>
      </p:sp>
      <p:sp>
        <p:nvSpPr>
          <p:cNvPr id="28676" name="CaixaDeTexto 8"/>
          <p:cNvSpPr txBox="1">
            <a:spLocks noChangeArrowheads="1"/>
          </p:cNvSpPr>
          <p:nvPr/>
        </p:nvSpPr>
        <p:spPr bwMode="auto">
          <a:xfrm>
            <a:off x="365125" y="2419350"/>
            <a:ext cx="847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Montando novamente a tabela, tem-se: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65125" y="3263900"/>
          <a:ext cx="8474073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2"/>
                <a:gridCol w="987883"/>
                <a:gridCol w="1165851"/>
                <a:gridCol w="1259119"/>
                <a:gridCol w="1405888"/>
                <a:gridCol w="889000"/>
                <a:gridCol w="1555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 (</a:t>
                      </a:r>
                      <a:r>
                        <a:rPr lang="pt-BR" sz="1600" baseline="30000" dirty="0" err="1" smtClean="0"/>
                        <a:t>o</a:t>
                      </a:r>
                      <a:r>
                        <a:rPr lang="pt-BR" sz="1600" dirty="0" err="1" smtClean="0"/>
                        <a:t>C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 (bar)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 (kJ/hg)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 (kJ/</a:t>
                      </a:r>
                      <a:r>
                        <a:rPr lang="pt-BR" sz="1600" dirty="0" err="1" smtClean="0"/>
                        <a:t>kgK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Título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35,5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0,3656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0,3360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Vapor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240,15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271,25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Exemplos</a:t>
            </a:r>
          </a:p>
        </p:txBody>
      </p:sp>
      <p:sp>
        <p:nvSpPr>
          <p:cNvPr id="29699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ANTES</a:t>
            </a:r>
            <a:endParaRPr lang="pt-BR" altLang="pt-BR" sz="1800"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65125" y="4144963"/>
          <a:ext cx="8474073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2"/>
                <a:gridCol w="987883"/>
                <a:gridCol w="1165851"/>
                <a:gridCol w="1259119"/>
                <a:gridCol w="1405888"/>
                <a:gridCol w="889000"/>
                <a:gridCol w="1555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 (</a:t>
                      </a:r>
                      <a:r>
                        <a:rPr lang="pt-BR" sz="1600" baseline="30000" dirty="0" err="1" smtClean="0"/>
                        <a:t>o</a:t>
                      </a:r>
                      <a:r>
                        <a:rPr lang="pt-BR" sz="1600" dirty="0" err="1" smtClean="0"/>
                        <a:t>C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 (bar)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 (kJ/hg)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 (kJ/</a:t>
                      </a:r>
                      <a:r>
                        <a:rPr lang="pt-BR" sz="1600" dirty="0" err="1" smtClean="0"/>
                        <a:t>kgK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Título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35,5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0,3656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0,3360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Vapor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240,15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271,25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65125" y="1449388"/>
          <a:ext cx="8474073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2"/>
                <a:gridCol w="987883"/>
                <a:gridCol w="1165851"/>
                <a:gridCol w="1259119"/>
                <a:gridCol w="1405888"/>
                <a:gridCol w="889000"/>
                <a:gridCol w="1555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 (</a:t>
                      </a:r>
                      <a:r>
                        <a:rPr lang="pt-BR" sz="1600" baseline="30000" dirty="0" err="1" smtClean="0"/>
                        <a:t>o</a:t>
                      </a:r>
                      <a:r>
                        <a:rPr lang="pt-BR" sz="1600" dirty="0" err="1" smtClean="0"/>
                        <a:t>C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 (bar)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 (kJ/hg)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 (kJ/</a:t>
                      </a:r>
                      <a:r>
                        <a:rPr lang="pt-BR" sz="1600" dirty="0" err="1" smtClean="0"/>
                        <a:t>kgK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Título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6,86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85,75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2,93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85,75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0,3269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0,18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Vapor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2,93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247,20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0,919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6,86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265,30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0,919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800" name="CaixaDeTexto 8"/>
          <p:cNvSpPr txBox="1">
            <a:spLocks noChangeArrowheads="1"/>
          </p:cNvSpPr>
          <p:nvPr/>
        </p:nvSpPr>
        <p:spPr bwMode="auto">
          <a:xfrm>
            <a:off x="296863" y="3870325"/>
            <a:ext cx="847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DEPOIS</a:t>
            </a: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(2)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60363" y="3819525"/>
            <a:ext cx="8474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dirty="0"/>
              <a:t>(a) potência do compressor: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saída do compressor: h</a:t>
            </a:r>
            <a:r>
              <a:rPr lang="pt-BR" baseline="-25000" dirty="0"/>
              <a:t>4</a:t>
            </a:r>
            <a:r>
              <a:rPr lang="pt-BR" dirty="0"/>
              <a:t> = 271,25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entrada do compressor: h</a:t>
            </a:r>
            <a:r>
              <a:rPr lang="pt-BR" baseline="-25000" dirty="0"/>
              <a:t>3</a:t>
            </a:r>
            <a:r>
              <a:rPr lang="pt-BR" dirty="0"/>
              <a:t> = 240,15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Logo:</a:t>
            </a:r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dirty="0"/>
              <a:t>W</a:t>
            </a:r>
            <a:r>
              <a:rPr lang="pt-BR" baseline="-25000" dirty="0"/>
              <a:t>C</a:t>
            </a:r>
            <a:r>
              <a:rPr lang="pt-BR" dirty="0"/>
              <a:t> = 0,08 x (271,25 – 240,15) = </a:t>
            </a:r>
            <a:r>
              <a:rPr lang="pt-BR" b="1" dirty="0">
                <a:solidFill>
                  <a:srgbClr val="FF0000"/>
                </a:solidFill>
              </a:rPr>
              <a:t>2,49 kW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65125" y="1352550"/>
          <a:ext cx="8474073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2"/>
                <a:gridCol w="987883"/>
                <a:gridCol w="1165851"/>
                <a:gridCol w="1259119"/>
                <a:gridCol w="1405888"/>
                <a:gridCol w="889000"/>
                <a:gridCol w="1555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 (</a:t>
                      </a:r>
                      <a:r>
                        <a:rPr lang="pt-BR" sz="1600" baseline="30000" dirty="0" err="1" smtClean="0"/>
                        <a:t>o</a:t>
                      </a:r>
                      <a:r>
                        <a:rPr lang="pt-BR" sz="1600" dirty="0" err="1" smtClean="0"/>
                        <a:t>C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 (bar)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 (kJ/hg)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 (kJ/</a:t>
                      </a:r>
                      <a:r>
                        <a:rPr lang="pt-BR" sz="1600" dirty="0" err="1" smtClean="0"/>
                        <a:t>kgK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Título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35,5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0,3656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0,3360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Vapor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240,15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271,25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(2)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60363" y="3740150"/>
            <a:ext cx="8474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dirty="0"/>
              <a:t>(b) Capacidade frigorífica: calor adicionado no evaporador (</a:t>
            </a:r>
            <a:r>
              <a:rPr lang="pt-BR" dirty="0" err="1"/>
              <a:t>Q</a:t>
            </a:r>
            <a:r>
              <a:rPr lang="pt-BR" baseline="-25000" dirty="0" err="1"/>
              <a:t>entra</a:t>
            </a:r>
            <a:r>
              <a:rPr lang="pt-BR" dirty="0"/>
              <a:t>)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saída do evaporador: h</a:t>
            </a:r>
            <a:r>
              <a:rPr lang="pt-BR" baseline="-25000" dirty="0"/>
              <a:t>3</a:t>
            </a:r>
            <a:r>
              <a:rPr lang="pt-BR" dirty="0"/>
              <a:t> = 240,15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entrada do evaporador: h</a:t>
            </a:r>
            <a:r>
              <a:rPr lang="pt-BR" baseline="-25000" dirty="0"/>
              <a:t>2</a:t>
            </a:r>
            <a:r>
              <a:rPr lang="pt-BR" dirty="0"/>
              <a:t> = 99,56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Logo:</a:t>
            </a:r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dirty="0" err="1"/>
              <a:t>Q</a:t>
            </a:r>
            <a:r>
              <a:rPr lang="pt-BR" baseline="-25000" dirty="0" err="1"/>
              <a:t>entra</a:t>
            </a:r>
            <a:r>
              <a:rPr lang="pt-BR" dirty="0"/>
              <a:t> = 0,08 x (240,15 – 99,56) = 11,25 kW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Convertendo em TR</a:t>
            </a:r>
          </a:p>
          <a:p>
            <a:pPr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b="1" dirty="0" err="1">
                <a:solidFill>
                  <a:srgbClr val="FF0000"/>
                </a:solidFill>
              </a:rPr>
              <a:t>Q</a:t>
            </a:r>
            <a:r>
              <a:rPr lang="pt-BR" b="1" baseline="-25000" dirty="0" err="1">
                <a:solidFill>
                  <a:srgbClr val="FF0000"/>
                </a:solidFill>
              </a:rPr>
              <a:t>entra</a:t>
            </a:r>
            <a:r>
              <a:rPr lang="pt-BR" b="1" dirty="0">
                <a:solidFill>
                  <a:srgbClr val="FF0000"/>
                </a:solidFill>
              </a:rPr>
              <a:t> = 3,20 TR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65125" y="1352550"/>
          <a:ext cx="8474073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2"/>
                <a:gridCol w="987883"/>
                <a:gridCol w="1165851"/>
                <a:gridCol w="1259119"/>
                <a:gridCol w="1405888"/>
                <a:gridCol w="889000"/>
                <a:gridCol w="1555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 (</a:t>
                      </a:r>
                      <a:r>
                        <a:rPr lang="pt-BR" sz="1600" baseline="30000" dirty="0" err="1" smtClean="0"/>
                        <a:t>o</a:t>
                      </a:r>
                      <a:r>
                        <a:rPr lang="pt-BR" sz="1600" dirty="0" err="1" smtClean="0"/>
                        <a:t>C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 (bar)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 (kJ/hg)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 (kJ/</a:t>
                      </a:r>
                      <a:r>
                        <a:rPr lang="pt-BR" sz="1600" dirty="0" err="1" smtClean="0"/>
                        <a:t>kgK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Título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35,5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0,3656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0,3360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Vapor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240,15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saturado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271,25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(2)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60363" y="1295400"/>
            <a:ext cx="84740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dirty="0"/>
              <a:t>(c) COP = </a:t>
            </a:r>
            <a:r>
              <a:rPr lang="pt-BR" dirty="0" err="1"/>
              <a:t>Q</a:t>
            </a:r>
            <a:r>
              <a:rPr lang="pt-BR" baseline="-25000" dirty="0" err="1"/>
              <a:t>entra</a:t>
            </a:r>
            <a:r>
              <a:rPr lang="pt-BR" dirty="0"/>
              <a:t> / W</a:t>
            </a:r>
            <a:r>
              <a:rPr lang="pt-BR" baseline="-25000" dirty="0"/>
              <a:t>C</a:t>
            </a:r>
          </a:p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Portanto:</a:t>
            </a:r>
          </a:p>
          <a:p>
            <a:pPr marL="4763" lvl="1" indent="-4763" algn="ctr">
              <a:tabLst>
                <a:tab pos="266700" algn="l"/>
                <a:tab pos="723900" algn="l"/>
              </a:tabLst>
              <a:defRPr/>
            </a:pPr>
            <a:r>
              <a:rPr lang="pt-BR" dirty="0"/>
              <a:t>COP = 11,25 / 2,49</a:t>
            </a:r>
          </a:p>
          <a:p>
            <a:pPr marL="4763" lvl="1" indent="-4763" algn="ctr"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marL="4763" lvl="1" indent="-4763" algn="ctr">
              <a:tabLst>
                <a:tab pos="266700" algn="l"/>
                <a:tab pos="723900" algn="l"/>
              </a:tabLst>
              <a:defRPr/>
            </a:pPr>
            <a:r>
              <a:rPr lang="pt-BR" b="1" dirty="0">
                <a:solidFill>
                  <a:srgbClr val="FF0000"/>
                </a:solidFill>
              </a:rPr>
              <a:t>COP = 4,53</a:t>
            </a:r>
          </a:p>
          <a:p>
            <a:pPr marL="4763" lvl="1" indent="-4763" algn="just">
              <a:tabLst>
                <a:tab pos="266700" algn="l"/>
                <a:tab pos="723900" algn="l"/>
              </a:tabLs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marL="4763" lvl="1" indent="-4763" algn="just">
              <a:tabLst>
                <a:tab pos="266700" algn="l"/>
                <a:tab pos="723900" algn="l"/>
              </a:tabLst>
              <a:defRPr/>
            </a:pPr>
            <a:r>
              <a:rPr lang="pt-BR" b="1" u="sng" dirty="0"/>
              <a:t>Conclusão:</a:t>
            </a:r>
          </a:p>
          <a:p>
            <a:pPr marL="461963" lvl="2" indent="-4763"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	</a:t>
            </a:r>
          </a:p>
          <a:p>
            <a:pPr marL="461963" lvl="2" indent="-4763" algn="just">
              <a:tabLst>
                <a:tab pos="266700" algn="l"/>
                <a:tab pos="723900" algn="l"/>
              </a:tabLst>
              <a:defRPr/>
            </a:pPr>
            <a:r>
              <a:rPr lang="pt-BR" dirty="0"/>
              <a:t>Diminuindo a temperatura de evaporação implica no aumento do trabalho requerido no compressor, na diminuição do efeito de refrigeração e na diminuição do coeficiente de performance.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Exemplos</a:t>
            </a:r>
          </a:p>
        </p:txBody>
      </p:sp>
      <p:sp>
        <p:nvSpPr>
          <p:cNvPr id="33795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(3) </a:t>
            </a:r>
            <a:r>
              <a:rPr lang="pt-BR" altLang="pt-BR" sz="1800">
                <a:latin typeface="Arial" charset="0"/>
              </a:rPr>
              <a:t>No exemplo anterior considere uma eficiência do compressor de 80% e a temperatura do líquido que deixa o condensador igual a 30º C. Repetir os itens (a), (b) e (c). </a:t>
            </a:r>
            <a:r>
              <a:rPr lang="pt-BR" altLang="pt-BR" sz="1800" b="1">
                <a:latin typeface="Arial" charset="0"/>
              </a:rPr>
              <a:t>(considerar que não há quedas de pressão no evaporador e no condensador)</a:t>
            </a:r>
            <a:r>
              <a:rPr lang="pt-BR" altLang="pt-BR" sz="1800">
                <a:latin typeface="Arial" charset="0"/>
              </a:rPr>
              <a:t>.</a:t>
            </a:r>
          </a:p>
        </p:txBody>
      </p:sp>
      <p:sp>
        <p:nvSpPr>
          <p:cNvPr id="32772" name="CaixaDeTexto 8"/>
          <p:cNvSpPr txBox="1">
            <a:spLocks noChangeArrowheads="1"/>
          </p:cNvSpPr>
          <p:nvPr/>
        </p:nvSpPr>
        <p:spPr bwMode="auto">
          <a:xfrm>
            <a:off x="365125" y="2419350"/>
            <a:ext cx="8474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Nota-se que a temperatura de condensação passou de 35,5º C para 30º C, ou seja, ocorreu sub-resfriamento do líquido na saída do condensador.  Portanto, surgiu o estado 1’ referente ao líquido sub-resfriado.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Deve-se calcular a entalpia referente ao estado 4’ (saída do compressor), de forma a considerar sua eficiência de 80%. Logo:</a:t>
            </a:r>
          </a:p>
        </p:txBody>
      </p:sp>
      <p:graphicFrame>
        <p:nvGraphicFramePr>
          <p:cNvPr id="32773" name="Object 2"/>
          <p:cNvGraphicFramePr>
            <a:graphicFrameLocks noChangeAspect="1"/>
          </p:cNvGraphicFramePr>
          <p:nvPr/>
        </p:nvGraphicFramePr>
        <p:xfrm>
          <a:off x="2571750" y="4498975"/>
          <a:ext cx="4089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ção" r:id="rId4" imgW="2565400" imgH="495300" progId="Equation.3">
                  <p:embed/>
                </p:oleObj>
              </mc:Choice>
              <mc:Fallback>
                <p:oleObj name="Equação" r:id="rId4" imgW="25654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498975"/>
                        <a:ext cx="4089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3"/>
          <p:cNvGraphicFramePr>
            <a:graphicFrameLocks noChangeAspect="1"/>
          </p:cNvGraphicFramePr>
          <p:nvPr/>
        </p:nvGraphicFramePr>
        <p:xfrm>
          <a:off x="3756025" y="5576888"/>
          <a:ext cx="17208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ção" r:id="rId6" imgW="1079032" imgH="241195" progId="Equation.3">
                  <p:embed/>
                </p:oleObj>
              </mc:Choice>
              <mc:Fallback>
                <p:oleObj name="Equação" r:id="rId6" imgW="107903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5576888"/>
                        <a:ext cx="17208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(3)</a:t>
            </a:r>
          </a:p>
        </p:txBody>
      </p:sp>
      <p:sp>
        <p:nvSpPr>
          <p:cNvPr id="34819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Utilizando o ciclo termodinâmico do refrigerante encontra-se que a entropia para esse estado (4’) é 0,958 kJ/kgK.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Portanto, a tabela atualizada para o ciclo real é a seguinte.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76275" y="2552700"/>
          <a:ext cx="7585073" cy="324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2"/>
                <a:gridCol w="987883"/>
                <a:gridCol w="1165851"/>
                <a:gridCol w="1259119"/>
                <a:gridCol w="1405888"/>
                <a:gridCol w="1555750"/>
              </a:tblGrid>
              <a:tr h="5791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 (</a:t>
                      </a:r>
                      <a:r>
                        <a:rPr lang="pt-BR" sz="1600" baseline="30000" dirty="0" err="1" smtClean="0"/>
                        <a:t>o</a:t>
                      </a:r>
                      <a:r>
                        <a:rPr lang="pt-BR" sz="1600" dirty="0" err="1" smtClean="0"/>
                        <a:t>C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 (bar)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 (kJ/hg)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 (kJ/</a:t>
                      </a:r>
                      <a:r>
                        <a:rPr lang="pt-BR" sz="1600" dirty="0" err="1" smtClean="0"/>
                        <a:t>kgK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 marT="45724" marB="45724" anchor="ctr"/>
                </a:tc>
              </a:tr>
              <a:tr h="37087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35,5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0,3656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Saturado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37087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Vapor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37087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240,15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saturado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51821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41,5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271,25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51821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1’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0,3396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Sub-resfriado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51821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4’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49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279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0,958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2F5D1-2DFA-4060-8AB9-CBF25CCAF558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Introdução</a:t>
            </a:r>
          </a:p>
        </p:txBody>
      </p:sp>
      <p:sp>
        <p:nvSpPr>
          <p:cNvPr id="1024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200150" indent="-28575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Princípio Básico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Para uma substância passar do estado líquido para o gasoso é necessário que lhe seja fornecido calor durante um certo período, até que se atinja a temperatura de evaporação da mesma. 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1800">
                <a:latin typeface="Arial" charset="0"/>
              </a:rPr>
              <a:t>Portanto, ao evaporar, a substância “retira” calor de um ambiente ou de um corpo.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O fluxo de calor sempre ocorre da fonte quente para a fonte fria, logo quanto maior a diferença de temperatura entre as fontes, maior será o fluxo de calor. 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1800">
                <a:latin typeface="Arial" charset="0"/>
              </a:rPr>
              <a:t>Assim, é de grande importância que esse transporte de calor se dê de modo eficiente, com um mínimo de perdas.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(3)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60363" y="4619625"/>
            <a:ext cx="8474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dirty="0"/>
              <a:t>(a) potência do compressor: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saída do compressor: h</a:t>
            </a:r>
            <a:r>
              <a:rPr lang="pt-BR" baseline="-25000" dirty="0"/>
              <a:t>4’</a:t>
            </a:r>
            <a:r>
              <a:rPr lang="pt-BR" dirty="0"/>
              <a:t> = 279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entrada do compressor: h</a:t>
            </a:r>
            <a:r>
              <a:rPr lang="pt-BR" baseline="-25000" dirty="0"/>
              <a:t>3</a:t>
            </a:r>
            <a:r>
              <a:rPr lang="pt-BR" dirty="0"/>
              <a:t> = 240,15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Logo:</a:t>
            </a:r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dirty="0"/>
              <a:t>W</a:t>
            </a:r>
            <a:r>
              <a:rPr lang="pt-BR" baseline="-25000" dirty="0"/>
              <a:t>C</a:t>
            </a:r>
            <a:r>
              <a:rPr lang="pt-BR" dirty="0"/>
              <a:t> = 0,08 x (279 – 240,15) = </a:t>
            </a:r>
            <a:r>
              <a:rPr lang="pt-BR" b="1" dirty="0">
                <a:solidFill>
                  <a:srgbClr val="FF0000"/>
                </a:solidFill>
              </a:rPr>
              <a:t>3,11 kW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76275" y="1027113"/>
          <a:ext cx="7585073" cy="324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2"/>
                <a:gridCol w="987883"/>
                <a:gridCol w="1165851"/>
                <a:gridCol w="1259119"/>
                <a:gridCol w="1405888"/>
                <a:gridCol w="1555750"/>
              </a:tblGrid>
              <a:tr h="5791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 (</a:t>
                      </a:r>
                      <a:r>
                        <a:rPr lang="pt-BR" sz="1600" baseline="30000" dirty="0" err="1" smtClean="0"/>
                        <a:t>o</a:t>
                      </a:r>
                      <a:r>
                        <a:rPr lang="pt-BR" sz="1600" dirty="0" err="1" smtClean="0"/>
                        <a:t>C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 (bar)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 (kJ/hg)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 (kJ/</a:t>
                      </a:r>
                      <a:r>
                        <a:rPr lang="pt-BR" sz="1600" dirty="0" err="1" smtClean="0"/>
                        <a:t>kgK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 marT="45724" marB="45724" anchor="ctr"/>
                </a:tc>
              </a:tr>
              <a:tr h="37087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35,5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0,3656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Saturado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37087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Vapor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37087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240,15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saturado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51821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41,5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271,25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51821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1’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0,3396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Sub-resfriado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51821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4’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49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279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0,958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(3)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60363" y="4321175"/>
            <a:ext cx="8474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dirty="0"/>
              <a:t>(b) Capacidade frigorífica: calor adicionado no evaporador (</a:t>
            </a:r>
            <a:r>
              <a:rPr lang="pt-BR" dirty="0" err="1"/>
              <a:t>Q</a:t>
            </a:r>
            <a:r>
              <a:rPr lang="pt-BR" baseline="-25000" dirty="0" err="1"/>
              <a:t>entra</a:t>
            </a:r>
            <a:r>
              <a:rPr lang="pt-BR" dirty="0"/>
              <a:t>)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saída do evaporador: h</a:t>
            </a:r>
            <a:r>
              <a:rPr lang="pt-BR" baseline="-25000" dirty="0"/>
              <a:t>3</a:t>
            </a:r>
            <a:r>
              <a:rPr lang="pt-BR" dirty="0"/>
              <a:t> = 240,15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Entalpia na entrada do evaporador: h</a:t>
            </a:r>
            <a:r>
              <a:rPr lang="pt-BR" baseline="-25000" dirty="0"/>
              <a:t>2</a:t>
            </a:r>
            <a:r>
              <a:rPr lang="pt-BR" dirty="0"/>
              <a:t> = 99,56 kJ/kg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Logo:</a:t>
            </a:r>
          </a:p>
          <a:p>
            <a:pPr marL="6350"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dirty="0" err="1"/>
              <a:t>Q</a:t>
            </a:r>
            <a:r>
              <a:rPr lang="pt-BR" baseline="-25000" dirty="0" err="1"/>
              <a:t>entra</a:t>
            </a:r>
            <a:r>
              <a:rPr lang="pt-BR" dirty="0"/>
              <a:t> = 0,08 x (240,15 – 99,56) = 11,25 kW</a:t>
            </a:r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Convertendo em TR</a:t>
            </a:r>
          </a:p>
          <a:p>
            <a:pPr lvl="1" indent="-6350" algn="ctr">
              <a:tabLst>
                <a:tab pos="266700" algn="l"/>
                <a:tab pos="723900" algn="l"/>
              </a:tabLst>
              <a:defRPr/>
            </a:pPr>
            <a:r>
              <a:rPr lang="pt-BR" b="1" dirty="0" err="1">
                <a:solidFill>
                  <a:srgbClr val="FF0000"/>
                </a:solidFill>
              </a:rPr>
              <a:t>Q</a:t>
            </a:r>
            <a:r>
              <a:rPr lang="pt-BR" b="1" baseline="-25000" dirty="0" err="1">
                <a:solidFill>
                  <a:srgbClr val="FF0000"/>
                </a:solidFill>
              </a:rPr>
              <a:t>entra</a:t>
            </a:r>
            <a:r>
              <a:rPr lang="pt-BR" b="1" dirty="0">
                <a:solidFill>
                  <a:srgbClr val="FF0000"/>
                </a:solidFill>
              </a:rPr>
              <a:t> = 3,20 TR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76275" y="1071563"/>
          <a:ext cx="7585073" cy="324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2"/>
                <a:gridCol w="987883"/>
                <a:gridCol w="1165851"/>
                <a:gridCol w="1259119"/>
                <a:gridCol w="1405888"/>
                <a:gridCol w="1555750"/>
              </a:tblGrid>
              <a:tr h="57917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 (</a:t>
                      </a:r>
                      <a:r>
                        <a:rPr lang="pt-BR" sz="1600" baseline="30000" dirty="0" err="1" smtClean="0"/>
                        <a:t>o</a:t>
                      </a:r>
                      <a:r>
                        <a:rPr lang="pt-BR" sz="1600" dirty="0" err="1" smtClean="0"/>
                        <a:t>C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 (bar)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h (kJ/hg)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 (kJ/</a:t>
                      </a:r>
                      <a:r>
                        <a:rPr lang="pt-BR" sz="1600" dirty="0" err="1" smtClean="0"/>
                        <a:t>kgK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Situação</a:t>
                      </a:r>
                      <a:endParaRPr lang="pt-BR" sz="1600" dirty="0"/>
                    </a:p>
                  </a:txBody>
                  <a:tcPr marT="45724" marB="45724" anchor="ctr"/>
                </a:tc>
              </a:tr>
              <a:tr h="37087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35,5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0,3656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Saturado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37087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Vapor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37087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-12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1,85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240,15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saturado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51821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41,5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271,25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0,9267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51821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1’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99,56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0,3396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Líq. Sub-resfriado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  <a:tr h="51821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4’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49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9,00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279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0,958</a:t>
                      </a:r>
                      <a:endParaRPr lang="pt-BR" sz="16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Vapor superaquecido</a:t>
                      </a:r>
                      <a:endParaRPr lang="pt-BR" sz="1400" dirty="0"/>
                    </a:p>
                  </a:txBody>
                  <a:tcPr marT="45724" marB="45724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Solução Exemplo (3)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60363" y="1295400"/>
            <a:ext cx="84740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r>
              <a:rPr lang="pt-BR" dirty="0"/>
              <a:t>(c) COP = </a:t>
            </a:r>
            <a:r>
              <a:rPr lang="pt-BR" dirty="0" err="1"/>
              <a:t>Q</a:t>
            </a:r>
            <a:r>
              <a:rPr lang="pt-BR" baseline="-25000" dirty="0" err="1"/>
              <a:t>entra</a:t>
            </a:r>
            <a:r>
              <a:rPr lang="pt-BR" dirty="0"/>
              <a:t> / W</a:t>
            </a:r>
            <a:r>
              <a:rPr lang="pt-BR" baseline="-25000" dirty="0"/>
              <a:t>C</a:t>
            </a:r>
          </a:p>
          <a:p>
            <a:pPr indent="273050" algn="just">
              <a:buFont typeface="Wingdings 3" pitchFamily="18" charset="2"/>
              <a:buChar char=""/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lvl="1" indent="273050" algn="just">
              <a:buFont typeface="Wingdings" pitchFamily="2" charset="2"/>
              <a:buChar char="§"/>
              <a:tabLst>
                <a:tab pos="266700" algn="l"/>
                <a:tab pos="723900" algn="l"/>
              </a:tabLst>
              <a:defRPr/>
            </a:pPr>
            <a:r>
              <a:rPr lang="pt-BR" dirty="0"/>
              <a:t>Portanto:</a:t>
            </a:r>
          </a:p>
          <a:p>
            <a:pPr marL="4763" lvl="1" indent="-4763" algn="ctr">
              <a:tabLst>
                <a:tab pos="266700" algn="l"/>
                <a:tab pos="723900" algn="l"/>
              </a:tabLst>
              <a:defRPr/>
            </a:pPr>
            <a:r>
              <a:rPr lang="pt-BR" dirty="0"/>
              <a:t>COP = 11,25 / 3,11</a:t>
            </a:r>
          </a:p>
          <a:p>
            <a:pPr marL="4763" lvl="1" indent="-4763" algn="ctr">
              <a:tabLst>
                <a:tab pos="266700" algn="l"/>
                <a:tab pos="723900" algn="l"/>
              </a:tabLst>
              <a:defRPr/>
            </a:pPr>
            <a:endParaRPr lang="pt-BR" dirty="0"/>
          </a:p>
          <a:p>
            <a:pPr marL="4763" lvl="1" indent="-4763" algn="ctr">
              <a:tabLst>
                <a:tab pos="266700" algn="l"/>
                <a:tab pos="723900" algn="l"/>
              </a:tabLst>
              <a:defRPr/>
            </a:pPr>
            <a:r>
              <a:rPr lang="pt-BR" b="1" dirty="0">
                <a:solidFill>
                  <a:srgbClr val="FF0000"/>
                </a:solidFill>
              </a:rPr>
              <a:t>COP = 3,62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Parâmetros que Influenciam o COP</a:t>
            </a:r>
          </a:p>
        </p:txBody>
      </p:sp>
      <p:sp>
        <p:nvSpPr>
          <p:cNvPr id="38915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Influência da temperatura de vaporização no ciclo teórico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No geral, a cada 1º C de aumento na temperatura de evaporação, reduz-se o consumo de energia entre 2 e 4%. Ver trabalho do compressor: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447925"/>
            <a:ext cx="48450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CaixaDeTexto 1"/>
          <p:cNvSpPr txBox="1">
            <a:spLocks noChangeArrowheads="1"/>
          </p:cNvSpPr>
          <p:nvPr/>
        </p:nvSpPr>
        <p:spPr bwMode="auto">
          <a:xfrm>
            <a:off x="6283325" y="4329113"/>
            <a:ext cx="20685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>
                <a:latin typeface="Arial" charset="0"/>
              </a:rPr>
              <a:t>Neste exemplo</a:t>
            </a:r>
            <a:r>
              <a:rPr lang="pt-BR" altLang="pt-BR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1-2: Compressão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2-3: Condensação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3-4: Expansão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4-1: Evaporação</a:t>
            </a:r>
          </a:p>
        </p:txBody>
      </p:sp>
      <p:sp>
        <p:nvSpPr>
          <p:cNvPr id="38918" name="Retângulo 2"/>
          <p:cNvSpPr>
            <a:spLocks noChangeArrowheads="1"/>
          </p:cNvSpPr>
          <p:nvPr/>
        </p:nvSpPr>
        <p:spPr bwMode="auto">
          <a:xfrm>
            <a:off x="4122738" y="2640013"/>
            <a:ext cx="186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W</a:t>
            </a:r>
            <a:r>
              <a:rPr lang="pt-BR" altLang="pt-BR" sz="1800" baseline="-25000">
                <a:latin typeface="Arial" charset="0"/>
              </a:rPr>
              <a:t>C</a:t>
            </a:r>
            <a:r>
              <a:rPr lang="pt-BR" altLang="pt-BR" sz="1800">
                <a:latin typeface="Arial" charset="0"/>
              </a:rPr>
              <a:t> = m</a:t>
            </a:r>
            <a:r>
              <a:rPr lang="pt-BR" altLang="pt-BR" sz="1800">
                <a:latin typeface="Arial" charset="0"/>
                <a:sym typeface="Symbol" pitchFamily="18" charset="2"/>
              </a:rPr>
              <a:t>(h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2</a:t>
            </a:r>
            <a:r>
              <a:rPr lang="pt-BR" altLang="pt-BR" sz="1800">
                <a:latin typeface="Arial" charset="0"/>
                <a:sym typeface="Symbol" pitchFamily="18" charset="2"/>
              </a:rPr>
              <a:t> – 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1</a:t>
            </a:r>
            <a:r>
              <a:rPr lang="pt-BR" altLang="pt-BR" sz="1800">
                <a:latin typeface="Arial" charset="0"/>
                <a:sym typeface="Symbol" pitchFamily="18" charset="2"/>
              </a:rPr>
              <a:t>)</a:t>
            </a: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Parâmetros que Influenciam o COP</a:t>
            </a:r>
          </a:p>
        </p:txBody>
      </p:sp>
      <p:sp>
        <p:nvSpPr>
          <p:cNvPr id="39939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Influência da temperatura de condensação no ciclo teórico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No geral, a cada 1º C de redução na temperatura de condensação, reduz-se o consumo de energia entre 1,5 e 3%. Ver trabalho do compressor: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754313"/>
            <a:ext cx="4678363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CaixaDeTexto 4"/>
          <p:cNvSpPr txBox="1">
            <a:spLocks noChangeArrowheads="1"/>
          </p:cNvSpPr>
          <p:nvPr/>
        </p:nvSpPr>
        <p:spPr bwMode="auto">
          <a:xfrm>
            <a:off x="6283325" y="4576763"/>
            <a:ext cx="20685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>
                <a:latin typeface="Arial" charset="0"/>
              </a:rPr>
              <a:t>Neste exemplo</a:t>
            </a:r>
            <a:r>
              <a:rPr lang="pt-BR" altLang="pt-BR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1-2: Compressão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2-3: Condensação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3-4: Expansão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4-1: Evaporação</a:t>
            </a:r>
          </a:p>
        </p:txBody>
      </p:sp>
      <p:sp>
        <p:nvSpPr>
          <p:cNvPr id="39942" name="Retângulo 5"/>
          <p:cNvSpPr>
            <a:spLocks noChangeArrowheads="1"/>
          </p:cNvSpPr>
          <p:nvPr/>
        </p:nvSpPr>
        <p:spPr bwMode="auto">
          <a:xfrm>
            <a:off x="4122738" y="2640013"/>
            <a:ext cx="186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charset="0"/>
              </a:rPr>
              <a:t>W</a:t>
            </a:r>
            <a:r>
              <a:rPr lang="pt-BR" altLang="pt-BR" sz="1800" baseline="-25000">
                <a:latin typeface="Arial" charset="0"/>
              </a:rPr>
              <a:t>C</a:t>
            </a:r>
            <a:r>
              <a:rPr lang="pt-BR" altLang="pt-BR" sz="1800">
                <a:latin typeface="Arial" charset="0"/>
              </a:rPr>
              <a:t> = m</a:t>
            </a:r>
            <a:r>
              <a:rPr lang="pt-BR" altLang="pt-BR" sz="1800">
                <a:latin typeface="Arial" charset="0"/>
                <a:sym typeface="Symbol" pitchFamily="18" charset="2"/>
              </a:rPr>
              <a:t>(h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2</a:t>
            </a:r>
            <a:r>
              <a:rPr lang="pt-BR" altLang="pt-BR" sz="1800">
                <a:latin typeface="Arial" charset="0"/>
                <a:sym typeface="Symbol" pitchFamily="18" charset="2"/>
              </a:rPr>
              <a:t> – 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1</a:t>
            </a:r>
            <a:r>
              <a:rPr lang="pt-BR" altLang="pt-BR" sz="1800">
                <a:latin typeface="Arial" charset="0"/>
                <a:sym typeface="Symbol" pitchFamily="18" charset="2"/>
              </a:rPr>
              <a:t>)</a:t>
            </a: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Parâmetros que Influenciam o COP</a:t>
            </a:r>
          </a:p>
        </p:txBody>
      </p:sp>
      <p:sp>
        <p:nvSpPr>
          <p:cNvPr id="40963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Influência do sub-resfriamento do líquido no ciclo teórico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A redução na temperatura de sub-resfriamento ocasiona o aumento no COP. Lembrando que: Q</a:t>
            </a:r>
            <a:r>
              <a:rPr lang="pt-BR" altLang="pt-BR" sz="1800" baseline="-25000">
                <a:latin typeface="Arial" charset="0"/>
              </a:rPr>
              <a:t>entra</a:t>
            </a:r>
            <a:r>
              <a:rPr lang="pt-BR" altLang="pt-BR" sz="1800">
                <a:latin typeface="Arial" charset="0"/>
              </a:rPr>
              <a:t> = m</a:t>
            </a:r>
            <a:r>
              <a:rPr lang="pt-BR" altLang="pt-BR" sz="1800">
                <a:latin typeface="Arial" charset="0"/>
                <a:sym typeface="Symbol" pitchFamily="18" charset="2"/>
              </a:rPr>
              <a:t>(h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3</a:t>
            </a:r>
            <a:r>
              <a:rPr lang="pt-BR" altLang="pt-BR" sz="1800">
                <a:latin typeface="Arial" charset="0"/>
                <a:sym typeface="Symbol" pitchFamily="18" charset="2"/>
              </a:rPr>
              <a:t> – h</a:t>
            </a:r>
            <a:r>
              <a:rPr lang="pt-BR" altLang="pt-BR" sz="1800" baseline="-25000">
                <a:latin typeface="Arial" charset="0"/>
                <a:sym typeface="Symbol" pitchFamily="18" charset="2"/>
              </a:rPr>
              <a:t>2</a:t>
            </a:r>
            <a:r>
              <a:rPr lang="pt-BR" altLang="pt-BR" sz="1800">
                <a:latin typeface="Arial" charset="0"/>
                <a:sym typeface="Symbol" pitchFamily="18" charset="2"/>
              </a:rPr>
              <a:t>) e COP = </a:t>
            </a:r>
            <a:r>
              <a:rPr lang="pt-BR" altLang="pt-BR" sz="1800">
                <a:latin typeface="Arial" charset="0"/>
              </a:rPr>
              <a:t>Q</a:t>
            </a:r>
            <a:r>
              <a:rPr lang="pt-BR" altLang="pt-BR" sz="1800" baseline="-25000">
                <a:latin typeface="Arial" charset="0"/>
              </a:rPr>
              <a:t>entra</a:t>
            </a:r>
            <a:r>
              <a:rPr lang="pt-BR" altLang="pt-BR" sz="1800">
                <a:latin typeface="Arial" charset="0"/>
              </a:rPr>
              <a:t> / W</a:t>
            </a:r>
            <a:r>
              <a:rPr lang="pt-BR" altLang="pt-BR" sz="1800" baseline="-25000">
                <a:latin typeface="Arial" charset="0"/>
              </a:rPr>
              <a:t>C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984500"/>
            <a:ext cx="809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Parâmetros que Influenciam o COP</a:t>
            </a:r>
          </a:p>
        </p:txBody>
      </p:sp>
      <p:sp>
        <p:nvSpPr>
          <p:cNvPr id="41987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Influência do superaquecimento do líquido no ciclo teórico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Depende do tipo do refrigerante. Pode tanto aumentar quanto reduzir o COP.</a:t>
            </a:r>
            <a:endParaRPr lang="pt-BR" altLang="pt-BR" sz="1800" baseline="-250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2451100"/>
            <a:ext cx="461962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Próxima Aula</a:t>
            </a:r>
          </a:p>
        </p:txBody>
      </p:sp>
      <p:sp>
        <p:nvSpPr>
          <p:cNvPr id="43011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Sistemas de Ar Condicionado</a:t>
            </a:r>
            <a:endParaRPr lang="pt-BR" altLang="pt-BR" sz="1800" baseline="-250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3B53-5744-4A6B-92EF-8A2BCFFAEE8C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Introdução</a:t>
            </a:r>
          </a:p>
        </p:txBody>
      </p:sp>
      <p:sp>
        <p:nvSpPr>
          <p:cNvPr id="1024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86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27305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27305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 3" pitchFamily="18" charset="2"/>
              <a:buChar char=""/>
              <a:defRPr/>
            </a:pPr>
            <a:r>
              <a:rPr lang="pt-BR" b="1" dirty="0" smtClean="0"/>
              <a:t>Como conseguir essa diferença de temperatura???</a:t>
            </a:r>
          </a:p>
          <a:p>
            <a:pPr algn="just" eaLnBrk="1" hangingPunct="1">
              <a:buFont typeface="Wingdings 3" pitchFamily="18" charset="2"/>
              <a:buChar char=""/>
              <a:defRPr/>
            </a:pPr>
            <a:endParaRPr lang="pt-BR" b="1" dirty="0" smtClean="0"/>
          </a:p>
          <a:p>
            <a:pPr marL="742950" lvl="1" indent="-285750" algn="just" eaLnBrk="1" hangingPunct="1">
              <a:buFont typeface="Wingdings" pitchFamily="2" charset="2"/>
              <a:buChar char="§"/>
              <a:defRPr/>
            </a:pPr>
            <a:r>
              <a:rPr lang="pt-BR" dirty="0" smtClean="0"/>
              <a:t>Por exemplo, considere que a fonte quente esteja a 25</a:t>
            </a:r>
            <a:r>
              <a:rPr lang="pt-BR" baseline="30000" dirty="0" smtClean="0"/>
              <a:t>º</a:t>
            </a:r>
            <a:r>
              <a:rPr lang="pt-BR" dirty="0" smtClean="0"/>
              <a:t>C e que sejam utilizados os alimentos de um refrigerador comum. Se utilizarmos a água pura como agente refrigerante, conseguiremos resfriar esses alimentos?</a:t>
            </a:r>
          </a:p>
          <a:p>
            <a:pPr marL="742950" lvl="1" indent="-285750" algn="just" eaLnBrk="1" hangingPunct="1">
              <a:buFont typeface="Wingdings" pitchFamily="2" charset="2"/>
              <a:buChar char="§"/>
              <a:defRPr/>
            </a:pPr>
            <a:endParaRPr lang="pt-BR" b="1" dirty="0"/>
          </a:p>
          <a:p>
            <a:pPr marL="742950" lvl="1" indent="-285750" algn="just" eaLnBrk="1" hangingPunct="1">
              <a:buFont typeface="Wingdings" pitchFamily="2" charset="2"/>
              <a:buChar char="§"/>
              <a:defRPr/>
            </a:pPr>
            <a:r>
              <a:rPr lang="pt-BR" b="1" i="1" dirty="0" smtClean="0"/>
              <a:t>A resposta da pergunta anterior é </a:t>
            </a:r>
            <a:r>
              <a:rPr lang="pt-BR" b="1" i="1" u="sng" dirty="0" smtClean="0"/>
              <a:t>não</a:t>
            </a:r>
            <a:r>
              <a:rPr lang="pt-BR" b="1" i="1" dirty="0" smtClean="0"/>
              <a:t>. Logo, para conseguir isso é necessário utilizar </a:t>
            </a:r>
            <a:r>
              <a:rPr lang="pt-BR" b="1" i="1" dirty="0"/>
              <a:t>substâncias que evaporem a baixas temperaturas.</a:t>
            </a:r>
            <a:endParaRPr lang="pt-BR" b="1" dirty="0" smtClean="0"/>
          </a:p>
          <a:p>
            <a:pPr algn="just" eaLnBrk="1" hangingPunct="1">
              <a:buFont typeface="Wingdings 3" pitchFamily="18" charset="2"/>
              <a:buChar char=""/>
              <a:defRPr/>
            </a:pPr>
            <a:endParaRPr lang="pt-BR" b="1" dirty="0" smtClean="0"/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E3FF1-787A-44CF-95A0-5CC5B8DE45D8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Introdução</a:t>
            </a:r>
          </a:p>
        </p:txBody>
      </p:sp>
      <p:sp>
        <p:nvSpPr>
          <p:cNvPr id="10244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indent="27305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Agentes refrigerantes ou simplesmente Refrigerantes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b="1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CFC 12 (diclorodifluormetano) – ebulição a -29,8º C (nível do mar)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CFC 22 (monoclorodifluormetano) – ebulição a -40,8º C (nível do mar)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Com a substituição progressiva dos fluidos da família CFC estão sendo aplicados refrigerantes alternativos: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 b="1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>
                <a:latin typeface="Arial" charset="0"/>
              </a:rPr>
              <a:t>Fluocarbonos parcialmente halogenados (HFC): contêm, além de fluor, átomos de hidrogênio na molécula. 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600">
              <a:latin typeface="Arial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600">
                <a:latin typeface="Arial" charset="0"/>
              </a:rPr>
              <a:t>Hidrocarbonetos não halogenados (HC)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E7275-4214-43D7-84A5-B3FB2267707A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Introdução</a:t>
            </a:r>
          </a:p>
        </p:txBody>
      </p:sp>
      <p:sp>
        <p:nvSpPr>
          <p:cNvPr id="11268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O processo de refrigeração, em que o calor e transferido de um ambiente para outro, se dá obedecendo a um </a:t>
            </a:r>
            <a:r>
              <a:rPr lang="pt-BR" altLang="pt-BR" sz="1800" b="1">
                <a:latin typeface="Arial" charset="0"/>
              </a:rPr>
              <a:t>ciclo termodinâmico</a:t>
            </a:r>
            <a:r>
              <a:rPr lang="pt-BR" altLang="pt-BR" sz="1800">
                <a:latin typeface="Arial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ð"/>
            </a:pPr>
            <a:r>
              <a:rPr lang="pt-BR" altLang="pt-BR" sz="1800">
                <a:latin typeface="Arial" charset="0"/>
              </a:rPr>
              <a:t>Neste curso, será abordado o </a:t>
            </a:r>
            <a:r>
              <a:rPr lang="pt-BR" altLang="pt-BR" sz="1800" b="1">
                <a:latin typeface="Arial" charset="0"/>
              </a:rPr>
              <a:t>ciclo de refrigeração padrão por compressão</a:t>
            </a:r>
            <a:r>
              <a:rPr lang="pt-BR" altLang="pt-BR" sz="1800">
                <a:latin typeface="Arial" charset="0"/>
              </a:rPr>
              <a:t>, mas antes de explicar suas características, algumas definições importantes são necessárias.</a:t>
            </a:r>
            <a:endParaRPr lang="pt-BR" altLang="pt-BR" sz="18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762B-29E9-48A4-AAA1-60701EE5331C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Definições</a:t>
            </a:r>
          </a:p>
        </p:txBody>
      </p:sp>
      <p:sp>
        <p:nvSpPr>
          <p:cNvPr id="12292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Temperatura de saturação</a:t>
            </a:r>
            <a:r>
              <a:rPr lang="pt-BR" altLang="pt-BR" sz="1800">
                <a:latin typeface="Arial" charset="0"/>
              </a:rPr>
              <a:t>:</a:t>
            </a:r>
            <a:r>
              <a:rPr lang="pt-BR" altLang="pt-BR" sz="1800" b="1">
                <a:latin typeface="Arial" charset="0"/>
              </a:rPr>
              <a:t> </a:t>
            </a:r>
            <a:r>
              <a:rPr lang="pt-BR" altLang="pt-BR" sz="1800">
                <a:latin typeface="Arial" charset="0"/>
              </a:rPr>
              <a:t>é a temperatura na qual se dá a vaporização de uma substância pura a uma dada pressão (pressão de saturação).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Ex.: para a água a 100º C, a pressão de saturação é 1,01325 bar. Logo, para a água a 1,01325 bar, a temperatura de saturação é 100º C.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Líquido saturado</a:t>
            </a:r>
            <a:r>
              <a:rPr lang="pt-BR" altLang="pt-BR" sz="1800">
                <a:latin typeface="Arial" charset="0"/>
              </a:rPr>
              <a:t>:</a:t>
            </a:r>
            <a:r>
              <a:rPr lang="pt-BR" altLang="pt-BR" sz="1800" b="1">
                <a:latin typeface="Arial" charset="0"/>
              </a:rPr>
              <a:t> </a:t>
            </a:r>
            <a:r>
              <a:rPr lang="pt-BR" altLang="pt-BR" sz="1800">
                <a:latin typeface="Arial" charset="0"/>
              </a:rPr>
              <a:t>quando uma substância encontra-se em estado líquido à temperatura e pressão de saturação.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Líquido sub-resfriado (líquido comprimido)</a:t>
            </a:r>
            <a:r>
              <a:rPr lang="pt-BR" altLang="pt-BR" sz="1800">
                <a:latin typeface="Arial" charset="0"/>
              </a:rPr>
              <a:t>:</a:t>
            </a:r>
            <a:r>
              <a:rPr lang="pt-BR" altLang="pt-BR" sz="1800" b="1">
                <a:latin typeface="Arial" charset="0"/>
              </a:rPr>
              <a:t> </a:t>
            </a:r>
            <a:r>
              <a:rPr lang="pt-BR" altLang="pt-BR" sz="1800">
                <a:latin typeface="Arial" charset="0"/>
              </a:rPr>
              <a:t>quando a temperatura do líquido é menor que a temperatura de saturação para a pressão existente.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Vapor saturado (vapor saturado seco)</a:t>
            </a:r>
            <a:r>
              <a:rPr lang="pt-BR" altLang="pt-BR" sz="1800">
                <a:latin typeface="Arial" charset="0"/>
              </a:rPr>
              <a:t>:</a:t>
            </a:r>
            <a:r>
              <a:rPr lang="pt-BR" altLang="pt-BR" sz="1800" b="1">
                <a:latin typeface="Arial" charset="0"/>
              </a:rPr>
              <a:t> </a:t>
            </a:r>
            <a:r>
              <a:rPr lang="pt-BR" altLang="pt-BR" sz="1800">
                <a:latin typeface="Arial" charset="0"/>
              </a:rPr>
              <a:t>quando uma substância se encontra completamente como vapor na temperatura de saturação.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>
                <a:latin typeface="Arial" charset="0"/>
              </a:rPr>
              <a:t>Vapor superaquecido</a:t>
            </a:r>
            <a:r>
              <a:rPr lang="pt-BR" altLang="pt-BR" sz="1800">
                <a:latin typeface="Arial" charset="0"/>
              </a:rPr>
              <a:t>:</a:t>
            </a:r>
            <a:r>
              <a:rPr lang="pt-BR" altLang="pt-BR" sz="1800" b="1">
                <a:latin typeface="Arial" charset="0"/>
              </a:rPr>
              <a:t> </a:t>
            </a:r>
            <a:r>
              <a:rPr lang="pt-BR" altLang="pt-BR" sz="1800">
                <a:latin typeface="Arial" charset="0"/>
              </a:rPr>
              <a:t>quando o vapor está a uma temperatura maior do que a temperatura de saturação.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893FC-C81D-4BA7-972D-25968120BEC3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Definições</a:t>
            </a:r>
          </a:p>
        </p:txBody>
      </p:sp>
      <p:sp>
        <p:nvSpPr>
          <p:cNvPr id="13316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 dirty="0">
                <a:latin typeface="Arial" charset="0"/>
              </a:rPr>
              <a:t>Energia interna (u)</a:t>
            </a:r>
            <a:r>
              <a:rPr lang="pt-BR" altLang="pt-BR" sz="1800" dirty="0">
                <a:latin typeface="Arial" charset="0"/>
              </a:rPr>
              <a:t>:</a:t>
            </a:r>
            <a:r>
              <a:rPr lang="pt-BR" altLang="pt-BR" sz="1800" b="1" dirty="0">
                <a:latin typeface="Arial" charset="0"/>
              </a:rPr>
              <a:t> </a:t>
            </a:r>
            <a:r>
              <a:rPr lang="pt-BR" altLang="pt-BR" sz="1800" dirty="0">
                <a:latin typeface="Arial" charset="0"/>
              </a:rPr>
              <a:t>é a energia possuída pela matéria devido ao movimento e/ou forças intermoleculares. É decomposta em duas partes: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 dirty="0">
                <a:latin typeface="Arial" charset="0"/>
              </a:rPr>
              <a:t>Energia cinética – devida à velocidade das moléculas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 dirty="0">
                <a:latin typeface="Arial" charset="0"/>
              </a:rPr>
              <a:t>Energia potencial – devida às forças de atração existente entre as moléculas.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dirty="0">
                <a:latin typeface="Arial" charset="0"/>
              </a:rPr>
              <a:t> </a:t>
            </a:r>
            <a:r>
              <a:rPr lang="pt-BR" altLang="pt-BR" sz="1800" b="1" dirty="0">
                <a:latin typeface="Arial" charset="0"/>
              </a:rPr>
              <a:t>Entalpia (h)</a:t>
            </a:r>
            <a:r>
              <a:rPr lang="pt-BR" altLang="pt-BR" sz="1800" dirty="0">
                <a:latin typeface="Arial" charset="0"/>
              </a:rPr>
              <a:t>:</a:t>
            </a:r>
            <a:r>
              <a:rPr lang="pt-BR" altLang="pt-BR" sz="1800" b="1" dirty="0">
                <a:latin typeface="Arial" charset="0"/>
              </a:rPr>
              <a:t> </a:t>
            </a:r>
            <a:r>
              <a:rPr lang="pt-BR" altLang="pt-BR" sz="1800" dirty="0">
                <a:latin typeface="Arial" charset="0"/>
              </a:rPr>
              <a:t>grandeza física que busca medir a energia em um sistema  termodinâmico que está disponível na forma de calor, à pressão constante.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 dirty="0">
                <a:latin typeface="Arial" charset="0"/>
              </a:rPr>
              <a:t>Entropia (s)</a:t>
            </a:r>
            <a:r>
              <a:rPr lang="pt-BR" altLang="pt-BR" sz="1800" dirty="0">
                <a:latin typeface="Arial" charset="0"/>
              </a:rPr>
              <a:t>: é uma medida do grau de desordem molecular de um sistema termodinâmico. Exemplo de aumento de entropia: gelo derretendo.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 b="1" dirty="0">
                <a:latin typeface="Arial" charset="0"/>
              </a:rPr>
              <a:t>Título (x)</a:t>
            </a:r>
            <a:r>
              <a:rPr lang="pt-BR" altLang="pt-BR" sz="1800" dirty="0">
                <a:latin typeface="Arial" charset="0"/>
              </a:rPr>
              <a:t>: é a relação entre a massa de vapor e a massa total (</a:t>
            </a:r>
            <a:r>
              <a:rPr lang="pt-BR" altLang="pt-BR" sz="1800" dirty="0" err="1">
                <a:latin typeface="Arial" charset="0"/>
              </a:rPr>
              <a:t>líquido+vapor</a:t>
            </a:r>
            <a:r>
              <a:rPr lang="pt-BR" altLang="pt-BR" sz="1800" dirty="0">
                <a:latin typeface="Arial" charset="0"/>
              </a:rPr>
              <a:t>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 dirty="0">
              <a:latin typeface="Arial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5139190"/>
            <a:ext cx="2028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8EE44-D215-4F7B-BB7A-6BA98BF2CC72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5032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Ciclo de Refrigeração por Compressão</a:t>
            </a:r>
          </a:p>
        </p:txBody>
      </p:sp>
      <p:sp>
        <p:nvSpPr>
          <p:cNvPr id="14340" name="CaixaDeTexto 8"/>
          <p:cNvSpPr txBox="1">
            <a:spLocks noChangeArrowheads="1"/>
          </p:cNvSpPr>
          <p:nvPr/>
        </p:nvSpPr>
        <p:spPr bwMode="auto">
          <a:xfrm>
            <a:off x="365125" y="1162050"/>
            <a:ext cx="84740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266700" algn="l"/>
                <a:tab pos="7239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indent="2730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tabLst>
                <a:tab pos="266700" algn="l"/>
                <a:tab pos="723900" algn="l"/>
              </a:tabLst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tabLst>
                <a:tab pos="266700" algn="l"/>
                <a:tab pos="7239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É o ciclo termodinâmico dos refrigeradores e aparelhos de ar condicionado.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r>
              <a:rPr lang="pt-BR" altLang="pt-BR" sz="1800">
                <a:latin typeface="Arial" charset="0"/>
              </a:rPr>
              <a:t>Principais componentes: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Compressor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Condensador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Dispositivo de Expansão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pt-BR" altLang="pt-BR" sz="1800">
                <a:latin typeface="Arial" charset="0"/>
              </a:rPr>
              <a:t>Evaporador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Char char=""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>
            <a:fillRect/>
          </a:stretch>
        </p:blipFill>
        <p:spPr bwMode="auto">
          <a:xfrm>
            <a:off x="3924300" y="2562225"/>
            <a:ext cx="46037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21834</TotalTime>
  <Words>2800</Words>
  <Application>Microsoft Office PowerPoint</Application>
  <PresentationFormat>Apresentação na tela (4:3)</PresentationFormat>
  <Paragraphs>725</Paragraphs>
  <Slides>37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Aspecto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Carlos</dc:creator>
  <cp:lastModifiedBy>Jose Carlos</cp:lastModifiedBy>
  <cp:revision>1718</cp:revision>
  <cp:lastPrinted>2011-05-30T13:39:57Z</cp:lastPrinted>
  <dcterms:created xsi:type="dcterms:W3CDTF">1601-01-01T00:00:00Z</dcterms:created>
  <dcterms:modified xsi:type="dcterms:W3CDTF">2018-06-18T18:53:48Z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