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8"/>
  </p:notesMasterIdLst>
  <p:handoutMasterIdLst>
    <p:handoutMasterId r:id="rId29"/>
  </p:handoutMasterIdLst>
  <p:sldIdLst>
    <p:sldId id="361" r:id="rId3"/>
    <p:sldId id="362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79" r:id="rId21"/>
    <p:sldId id="380" r:id="rId22"/>
    <p:sldId id="381" r:id="rId23"/>
    <p:sldId id="382" r:id="rId24"/>
    <p:sldId id="383" r:id="rId25"/>
    <p:sldId id="384" r:id="rId26"/>
    <p:sldId id="385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6" autoAdjust="0"/>
    <p:restoredTop sz="87884" autoAdjust="0"/>
  </p:normalViewPr>
  <p:slideViewPr>
    <p:cSldViewPr>
      <p:cViewPr>
        <p:scale>
          <a:sx n="70" d="100"/>
          <a:sy n="70" d="100"/>
        </p:scale>
        <p:origin x="-1284" y="-96"/>
      </p:cViewPr>
      <p:guideLst>
        <p:guide orient="horz" pos="3702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AA977-B640-448C-A45F-5F585BABAF05}" type="datetimeFigureOut">
              <a:rPr lang="pt-BR" smtClean="0"/>
              <a:t>29/07/2016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E1607-38BF-4FFE-AE21-139EFD6ABA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517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22EDE-D437-47DB-B98C-C3948A154F4F}" type="datetimeFigureOut">
              <a:rPr lang="pt-BR" smtClean="0"/>
              <a:t>29/07/2016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72C82-61B0-4194-8329-6CF47B0450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5664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2085A57C-AAD9-4C47-9BEB-72378A61404E}" type="slidenum">
              <a:rPr lang="pt-BR" sz="1200"/>
              <a:pPr eaLnBrk="1" hangingPunct="1"/>
              <a:t>6</a:t>
            </a:fld>
            <a:endParaRPr lang="pt-BR" sz="120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pt-BR" smtClean="0">
                <a:latin typeface="Times New Roman" pitchFamily="18" charset="0"/>
              </a:rPr>
              <a:t>Problemas externos: </a:t>
            </a:r>
            <a:r>
              <a:rPr lang="pt-BR" sz="800" smtClean="0">
                <a:latin typeface="Times New Roman" pitchFamily="18" charset="0"/>
              </a:rPr>
              <a:t>Desenvolvimento de consenso sobre a tarefa principal, missão ou funções do grupo, consenso sobre metas, consenso sobre meios a serem usados para a realização das metas</a:t>
            </a:r>
          </a:p>
          <a:p>
            <a:pPr eaLnBrk="1" hangingPunct="1"/>
            <a:r>
              <a:rPr lang="pt-BR" sz="800" smtClean="0">
                <a:latin typeface="Times New Roman" pitchFamily="18" charset="0"/>
              </a:rPr>
              <a:t>Consenso sobre critérios de avaliação, sistemas de informação e de controle</a:t>
            </a:r>
          </a:p>
          <a:p>
            <a:pPr eaLnBrk="1" hangingPunct="1"/>
            <a:r>
              <a:rPr lang="pt-BR" sz="800" smtClean="0">
                <a:latin typeface="Times New Roman" pitchFamily="18" charset="0"/>
              </a:rPr>
              <a:t>Desenvolvimento de consenso sobre meios de correção ou reparação, quando necessárias</a:t>
            </a:r>
          </a:p>
          <a:p>
            <a:pPr eaLnBrk="1" hangingPunct="1"/>
            <a:r>
              <a:rPr lang="pt-BR" sz="800" smtClean="0">
                <a:latin typeface="Times New Roman" pitchFamily="18" charset="0"/>
              </a:rPr>
              <a:t>Problemas internos: Linguagem e conceitos comuns, Consenso sobre quem pertence ao grupo e quais os critérios que determinam a participação, Consenso sobre critérios de distribuição de poder  e posição. Como se assume, mantém e perde poder, Consenso sobre critérios de intimidade, amizade e amor – regras de jogo para os relacionamentos, Consenso sobre critérios para distribuição de recompensas e punições – o que é comportamento heróico e o que é reprovável, Consenso sobre ideologia e </a:t>
            </a:r>
            <a:r>
              <a:rPr lang="ja-JP" altLang="pt-BR" sz="800" smtClean="0">
                <a:latin typeface="Arial" pitchFamily="34" charset="0"/>
              </a:rPr>
              <a:t>“</a:t>
            </a:r>
            <a:r>
              <a:rPr lang="pt-BR" altLang="ja-JP" sz="800" smtClean="0">
                <a:latin typeface="Times New Roman" pitchFamily="18" charset="0"/>
              </a:rPr>
              <a:t>religião</a:t>
            </a:r>
            <a:r>
              <a:rPr lang="ja-JP" altLang="pt-BR" sz="800" smtClean="0">
                <a:latin typeface="Arial" pitchFamily="34" charset="0"/>
              </a:rPr>
              <a:t>”</a:t>
            </a:r>
            <a:endParaRPr lang="pt-BR" sz="8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8479102A-E888-4920-8294-DBE6B07C568B}" type="slidenum">
              <a:rPr lang="pt-BR" sz="1200"/>
              <a:pPr eaLnBrk="1" hangingPunct="1"/>
              <a:t>8</a:t>
            </a:fld>
            <a:endParaRPr lang="pt-BR" sz="120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pt-BR" smtClean="0">
                <a:latin typeface="Times New Roman" pitchFamily="18" charset="0"/>
              </a:rPr>
              <a:t>A natureza inconsciente dos pressupostos básicos impede sua observação direta:</a:t>
            </a:r>
          </a:p>
          <a:p>
            <a:pPr eaLnBrk="1" hangingPunct="1"/>
            <a:r>
              <a:rPr lang="pt-BR" smtClean="0">
                <a:latin typeface="Times New Roman" pitchFamily="18" charset="0"/>
              </a:rPr>
              <a:t>Solidez - Pressuposto crescer sem se individar – investimentos / decisões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CF04BD8E-7C35-46FE-9C15-5C921B0D5233}" type="slidenum">
              <a:rPr lang="pt-BR" sz="1200"/>
              <a:pPr eaLnBrk="1" hangingPunct="1"/>
              <a:t>9</a:t>
            </a:fld>
            <a:endParaRPr lang="pt-BR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>
                <a:ea typeface="ＭＳ Ｐゴシック" charset="0"/>
                <a:cs typeface="+mn-cs"/>
              </a:rPr>
              <a:t>Determinam como os membros do grupo percebem, pensam e sentem</a:t>
            </a:r>
          </a:p>
          <a:p>
            <a:pPr eaLnBrk="1" hangingPunct="1">
              <a:defRPr/>
            </a:pPr>
            <a:r>
              <a:rPr lang="pt-BR" dirty="0" smtClean="0">
                <a:ea typeface="ＭＳ Ｐゴシック" charset="0"/>
                <a:cs typeface="+mn-cs"/>
              </a:rPr>
              <a:t>As vezes tão </a:t>
            </a:r>
            <a:r>
              <a:rPr lang="pt-BR" dirty="0" err="1" smtClean="0">
                <a:ea typeface="ＭＳ Ｐゴシック" charset="0"/>
                <a:cs typeface="+mn-cs"/>
              </a:rPr>
              <a:t>obvios</a:t>
            </a:r>
            <a:r>
              <a:rPr lang="pt-BR" dirty="0" smtClean="0">
                <a:ea typeface="ＭＳ Ｐゴシック" charset="0"/>
                <a:cs typeface="+mn-cs"/>
              </a:rPr>
              <a:t> que não são percebidos como pressupostos</a:t>
            </a:r>
          </a:p>
          <a:p>
            <a:pPr eaLnBrk="1" hangingPunct="1">
              <a:defRPr/>
            </a:pPr>
            <a:r>
              <a:rPr lang="pt-BR" dirty="0" smtClean="0">
                <a:ea typeface="ＭＳ Ｐゴシック" charset="0"/>
                <a:cs typeface="+mn-cs"/>
              </a:rPr>
              <a:t>Evoluem para paradigmas culturais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A32FF09-B40B-4755-8329-5BF224489D49}" type="slidenum">
              <a:rPr lang="pt-BR" sz="1200"/>
              <a:pPr eaLnBrk="1" hangingPunct="1"/>
              <a:t>10</a:t>
            </a:fld>
            <a:endParaRPr lang="pt-BR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Times New Roman" pitchFamily="18" charset="0"/>
              </a:rPr>
              <a:t>Qual é a razão de determinado comportamento?</a:t>
            </a:r>
          </a:p>
          <a:p>
            <a:pPr eaLnBrk="1" hangingPunct="1"/>
            <a:r>
              <a:rPr lang="pt-BR" smtClean="0">
                <a:latin typeface="Times New Roman" pitchFamily="18" charset="0"/>
              </a:rPr>
              <a:t>Idealizações</a:t>
            </a:r>
          </a:p>
          <a:p>
            <a:pPr eaLnBrk="1" hangingPunct="1"/>
            <a:r>
              <a:rPr lang="pt-BR" smtClean="0">
                <a:latin typeface="Times New Roman" pitchFamily="18" charset="0"/>
              </a:rPr>
              <a:t>racionalizações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>
                <a:latin typeface="Times New Roman" pitchFamily="18" charset="0"/>
              </a:rPr>
              <a:t>Pensando no modelo de Cultura Organizacional (Metafora da Cebola slide 12 de Cultura) o que podemos dizer a respeito de Ambiente, Comportamentos Visíveis, Produtos, Histórias, Mitos, Heróis e finalmente Valores?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7CD0D5B8-4C21-4683-A3EB-DFB314733EC6}" type="slidenum">
              <a:rPr lang="pt-BR" sz="1200"/>
              <a:pPr eaLnBrk="1" hangingPunct="1"/>
              <a:t>12</a:t>
            </a:fld>
            <a:endParaRPr lang="pt-B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4465250" y="548680"/>
            <a:ext cx="4245949" cy="2304951"/>
          </a:xfr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4463989" y="4509120"/>
            <a:ext cx="4248471" cy="1104528"/>
          </a:xfr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00562" y="6237312"/>
            <a:ext cx="4247901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2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243" y="2902077"/>
            <a:ext cx="2034613" cy="80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760" y="620688"/>
            <a:ext cx="2020196" cy="150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53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0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4176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282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038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41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665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81128"/>
            <a:ext cx="5486400" cy="5040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243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7197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958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13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049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3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896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1168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1_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288" y="438150"/>
            <a:ext cx="8520112" cy="4699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214313" y="1143000"/>
            <a:ext cx="8701087" cy="5399088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4500563" y="6615113"/>
            <a:ext cx="92551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BD49E-EE9E-4894-ACEA-DAA0106B89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90593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6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376243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0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692" y="5111805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694" y="4509120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536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92A4145-8D60-4D7A-8775-76B127D1FAFD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0877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ítulo 1"/>
          <p:cNvSpPr>
            <a:spLocks noGrp="1"/>
          </p:cNvSpPr>
          <p:nvPr>
            <p:ph type="ctrTitle"/>
          </p:nvPr>
        </p:nvSpPr>
        <p:spPr>
          <a:xfrm>
            <a:off x="4465250" y="548680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6" name="Subtítulo 2"/>
          <p:cNvSpPr>
            <a:spLocks noGrp="1"/>
          </p:cNvSpPr>
          <p:nvPr>
            <p:ph type="subTitle" idx="1"/>
          </p:nvPr>
        </p:nvSpPr>
        <p:spPr>
          <a:xfrm>
            <a:off x="4463989" y="4509120"/>
            <a:ext cx="4248471" cy="1104528"/>
          </a:xfr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00562" y="6237312"/>
            <a:ext cx="4247901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9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72" y="1079357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034" y="2420888"/>
            <a:ext cx="1959100" cy="145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091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6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0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207" y="5039797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686" y="4635788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573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800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9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9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0" y="4653136"/>
            <a:ext cx="9144000" cy="223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215" y="5474395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694" y="5070386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30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235682" y="836711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4139952" y="4074402"/>
            <a:ext cx="446449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800294" y="6165304"/>
            <a:ext cx="7543412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2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97" y="2060848"/>
            <a:ext cx="1992035" cy="145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965499" y="877722"/>
            <a:ext cx="2283382" cy="95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491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355976" y="836711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539750" y="4844752"/>
            <a:ext cx="813670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539750" y="6237312"/>
            <a:ext cx="8135938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4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829" y="1825462"/>
            <a:ext cx="1606748" cy="117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253530" y="877722"/>
            <a:ext cx="1841744" cy="7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09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6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1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504" y="4665017"/>
            <a:ext cx="1780760" cy="129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2061439" y="5024489"/>
            <a:ext cx="2041206" cy="85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467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74242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708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2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800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9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9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0" y="4653136"/>
            <a:ext cx="9144000" cy="223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633980"/>
            <a:ext cx="2112669" cy="83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115" y="5157192"/>
            <a:ext cx="1878913" cy="139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131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6739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0928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4733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0682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038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41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7411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81128"/>
            <a:ext cx="5486400" cy="50405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963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229200"/>
            <a:ext cx="5486400" cy="647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2179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3932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  <a:prstGeom prst="rect">
            <a:avLst/>
          </a:prstGeom>
        </p:spPr>
        <p:txBody>
          <a:bodyPr vert="eaVert"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08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235682" y="692696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4139952" y="4196680"/>
            <a:ext cx="446449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800294" y="6165304"/>
            <a:ext cx="7543412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2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813" y="1976595"/>
            <a:ext cx="1992035" cy="145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187624" y="770835"/>
            <a:ext cx="2053606" cy="85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591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355976" y="764704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539750" y="4844752"/>
            <a:ext cx="813670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539750" y="6237312"/>
            <a:ext cx="8135938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4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4113"/>
            <a:ext cx="1539800" cy="112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547664" y="836712"/>
            <a:ext cx="1656184" cy="69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878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6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1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488" y="4676380"/>
            <a:ext cx="1780760" cy="129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2132904" y="4963365"/>
            <a:ext cx="1956708" cy="81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788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4749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51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758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42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image" Target="../media/image2.gif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536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Picture 2" descr="C:\Users\Markestrat\Desktop\comunicação 2012\Nova Identidade Visual\Markestrat\Materiais - separados para powerpoint\Tarjas\tarja_horizontal_petroleo.jpg"/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657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080" y="6382239"/>
            <a:ext cx="936104" cy="36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99865"/>
            <a:ext cx="783800" cy="58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76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  <p:sldLayoutId id="2147483688" r:id="rId18"/>
    <p:sldLayoutId id="2147483691" r:id="rId19"/>
    <p:sldLayoutId id="2147483692" r:id="rId2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536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Picture 2" descr="C:\Users\Markestrat\Desktop\comunicação 2012\Nova Identidade Visual\Markestrat\Materiais - separados para powerpoint\Tarjas\tarja_horizontal_petroleo.jpg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657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70" y="6359606"/>
            <a:ext cx="966978" cy="38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968" y="6184892"/>
            <a:ext cx="783800" cy="58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05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unesp.br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55976" y="1268760"/>
            <a:ext cx="4317957" cy="2953023"/>
          </a:xfrm>
        </p:spPr>
        <p:txBody>
          <a:bodyPr/>
          <a:lstStyle/>
          <a:p>
            <a:pPr eaLnBrk="1" hangingPunct="1">
              <a:defRPr/>
            </a:pPr>
            <a:r>
              <a:rPr lang="pt-BR" sz="4000" dirty="0" smtClean="0">
                <a:latin typeface="Tahoma" charset="0"/>
                <a:ea typeface="+mj-ea"/>
                <a:cs typeface="+mj-cs"/>
              </a:rPr>
              <a:t>Cultura Organizacional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pt-BR" sz="1400" b="1" dirty="0" smtClean="0">
              <a:solidFill>
                <a:srgbClr val="333333"/>
              </a:solidFill>
              <a:latin typeface="Tahoma" charset="0"/>
              <a:ea typeface="+mn-ea"/>
              <a:cs typeface="+mn-cs"/>
            </a:endParaRPr>
          </a:p>
          <a:p>
            <a:pPr algn="l" eaLnBrk="1" hangingPunct="1">
              <a:defRPr/>
            </a:pPr>
            <a:endParaRPr lang="pt-BR" sz="1400" b="1" dirty="0" smtClean="0">
              <a:solidFill>
                <a:srgbClr val="333333"/>
              </a:solidFill>
              <a:latin typeface="Tahoma" charset="0"/>
              <a:ea typeface="+mn-ea"/>
              <a:cs typeface="+mn-cs"/>
            </a:endParaRPr>
          </a:p>
          <a:p>
            <a:pPr algn="l" eaLnBrk="1" hangingPunct="1">
              <a:defRPr/>
            </a:pPr>
            <a:endParaRPr lang="pt-BR" sz="1400" b="1" dirty="0" smtClean="0">
              <a:solidFill>
                <a:srgbClr val="333333"/>
              </a:solidFill>
              <a:latin typeface="Tahoma" charset="0"/>
              <a:ea typeface="+mn-ea"/>
              <a:cs typeface="+mn-cs"/>
            </a:endParaRPr>
          </a:p>
          <a:p>
            <a:pPr algn="l" eaLnBrk="1" hangingPunct="1">
              <a:defRPr/>
            </a:pPr>
            <a:endParaRPr lang="pt-BR" sz="1400" b="1" dirty="0" smtClean="0">
              <a:solidFill>
                <a:srgbClr val="333333"/>
              </a:solidFill>
              <a:latin typeface="Tahoma" charset="0"/>
              <a:ea typeface="+mn-ea"/>
              <a:cs typeface="+mn-cs"/>
            </a:endParaRPr>
          </a:p>
        </p:txBody>
      </p:sp>
      <p:pic>
        <p:nvPicPr>
          <p:cNvPr id="15363" name="Picture 10" descr="Início Portal UNES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3121025"/>
            <a:ext cx="11430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55576" y="4734436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Luciano Thomé e Castro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86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496944" cy="836712"/>
          </a:xfrm>
        </p:spPr>
        <p:txBody>
          <a:bodyPr/>
          <a:lstStyle/>
          <a:p>
            <a:pPr algn="ctr" eaLnBrk="1" hangingPunct="1"/>
            <a:r>
              <a:rPr lang="pt-BR" sz="3600" b="1" dirty="0" smtClean="0">
                <a:latin typeface="Tahoma" pitchFamily="34" charset="0"/>
              </a:rPr>
              <a:t>Valores Compartilhados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712"/>
            <a:ext cx="8839200" cy="5256584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Razão do seu comportamento;</a:t>
            </a:r>
          </a:p>
          <a:p>
            <a:pPr eaLnBrk="1" hangingPunct="1">
              <a:lnSpc>
                <a:spcPct val="90000"/>
              </a:lnSpc>
            </a:pPr>
            <a:endParaRPr lang="pt-BR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Comportamento e solução de problemas;</a:t>
            </a:r>
          </a:p>
          <a:p>
            <a:pPr eaLnBrk="1" hangingPunct="1">
              <a:lnSpc>
                <a:spcPct val="90000"/>
              </a:lnSpc>
            </a:pPr>
            <a:endParaRPr lang="pt-BR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Ideal de funcionário; </a:t>
            </a:r>
          </a:p>
          <a:p>
            <a:pPr eaLnBrk="1" hangingPunct="1">
              <a:lnSpc>
                <a:spcPct val="90000"/>
              </a:lnSpc>
            </a:pPr>
            <a:endParaRPr lang="pt-BR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Ideal de realização pessoal na empresa;</a:t>
            </a:r>
          </a:p>
          <a:p>
            <a:pPr eaLnBrk="1" hangingPunct="1">
              <a:lnSpc>
                <a:spcPct val="90000"/>
              </a:lnSpc>
            </a:pPr>
            <a:endParaRPr lang="pt-BR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Que valores (sentido da vida, dinheiro, trabalho, lealdade, </a:t>
            </a:r>
            <a:r>
              <a:rPr lang="pt-BR" dirty="0" err="1" smtClean="0">
                <a:latin typeface="Tahoma" pitchFamily="34" charset="0"/>
              </a:rPr>
              <a:t>etc</a:t>
            </a:r>
            <a:r>
              <a:rPr lang="pt-BR" dirty="0" smtClean="0">
                <a:latin typeface="Tahoma" pitchFamily="34" charset="0"/>
              </a:rPr>
              <a:t>) uma pessoa que cresceu na empresa possui? </a:t>
            </a:r>
          </a:p>
          <a:p>
            <a:pPr eaLnBrk="1" hangingPunct="1">
              <a:lnSpc>
                <a:spcPct val="90000"/>
              </a:lnSpc>
            </a:pPr>
            <a:endParaRPr lang="pt-BR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49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7920880" cy="836712"/>
          </a:xfrm>
        </p:spPr>
        <p:txBody>
          <a:bodyPr/>
          <a:lstStyle/>
          <a:p>
            <a:pPr algn="ctr" eaLnBrk="1" hangingPunct="1"/>
            <a:r>
              <a:rPr lang="pt-BR" sz="3600" b="1" dirty="0" smtClean="0">
                <a:latin typeface="Tahoma" pitchFamily="34" charset="0"/>
              </a:rPr>
              <a:t>Artefatos Visíveis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8686800" cy="489619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pt-BR" i="1" dirty="0" smtClean="0">
                <a:latin typeface="Tahoma" pitchFamily="34" charset="0"/>
              </a:rPr>
              <a:t>Layout</a:t>
            </a:r>
            <a:r>
              <a:rPr lang="pt-BR" dirty="0" smtClean="0">
                <a:latin typeface="Tahoma" pitchFamily="34" charset="0"/>
              </a:rPr>
              <a:t> da Organização;</a:t>
            </a:r>
          </a:p>
          <a:p>
            <a:pPr eaLnBrk="1" hangingPunct="1"/>
            <a:endParaRPr lang="pt-BR" dirty="0" smtClean="0">
              <a:latin typeface="Tahoma" pitchFamily="34" charset="0"/>
            </a:endParaRPr>
          </a:p>
          <a:p>
            <a:pPr eaLnBrk="1" hangingPunct="1"/>
            <a:r>
              <a:rPr lang="pt-BR" dirty="0" smtClean="0">
                <a:latin typeface="Tahoma" pitchFamily="34" charset="0"/>
              </a:rPr>
              <a:t>Comportamento;</a:t>
            </a:r>
          </a:p>
          <a:p>
            <a:pPr eaLnBrk="1" hangingPunct="1"/>
            <a:endParaRPr lang="pt-BR" dirty="0" smtClean="0">
              <a:latin typeface="Tahoma" pitchFamily="34" charset="0"/>
            </a:endParaRPr>
          </a:p>
          <a:p>
            <a:pPr eaLnBrk="1" hangingPunct="1"/>
            <a:r>
              <a:rPr lang="pt-BR" dirty="0" smtClean="0">
                <a:latin typeface="Tahoma" pitchFamily="34" charset="0"/>
              </a:rPr>
              <a:t>Vestuário das pessoas;</a:t>
            </a:r>
          </a:p>
          <a:p>
            <a:pPr eaLnBrk="1" hangingPunct="1"/>
            <a:endParaRPr lang="pt-BR" dirty="0" smtClean="0">
              <a:latin typeface="Tahoma" pitchFamily="34" charset="0"/>
            </a:endParaRPr>
          </a:p>
          <a:p>
            <a:pPr eaLnBrk="1" hangingPunct="1"/>
            <a:r>
              <a:rPr lang="pt-BR" dirty="0" smtClean="0">
                <a:latin typeface="Tahoma" pitchFamily="34" charset="0"/>
              </a:rPr>
              <a:t>Rituais;</a:t>
            </a:r>
          </a:p>
          <a:p>
            <a:pPr eaLnBrk="1" hangingPunct="1"/>
            <a:endParaRPr lang="pt-BR" dirty="0" smtClean="0">
              <a:latin typeface="Tahoma" pitchFamily="34" charset="0"/>
            </a:endParaRPr>
          </a:p>
          <a:p>
            <a:pPr eaLnBrk="1" hangingPunct="1"/>
            <a:r>
              <a:rPr lang="pt-BR" dirty="0" smtClean="0">
                <a:latin typeface="Tahoma" pitchFamily="34" charset="0"/>
              </a:rPr>
              <a:t>Mitos organizacionais;</a:t>
            </a:r>
          </a:p>
          <a:p>
            <a:pPr eaLnBrk="1" hangingPunct="1"/>
            <a:endParaRPr lang="pt-BR" dirty="0" smtClean="0">
              <a:latin typeface="Tahoma" pitchFamily="34" charset="0"/>
            </a:endParaRPr>
          </a:p>
          <a:p>
            <a:pPr eaLnBrk="1" hangingPunct="1"/>
            <a:r>
              <a:rPr lang="pt-BR" dirty="0" smtClean="0">
                <a:latin typeface="Tahoma" pitchFamily="34" charset="0"/>
              </a:rPr>
              <a:t>Documentos.</a:t>
            </a:r>
          </a:p>
          <a:p>
            <a:pPr eaLnBrk="1" hangingPunct="1"/>
            <a:endParaRPr lang="pt-BR" dirty="0" smtClean="0">
              <a:latin typeface="Tahoma" pitchFamily="34" charset="0"/>
            </a:endParaRPr>
          </a:p>
          <a:p>
            <a:pPr eaLnBrk="1" hangingPunct="1"/>
            <a:endParaRPr lang="pt-BR" dirty="0" smtClean="0">
              <a:latin typeface="Tahoma" pitchFamily="34" charset="0"/>
            </a:endParaRPr>
          </a:p>
          <a:p>
            <a:pPr eaLnBrk="1" hangingPunct="1"/>
            <a:endParaRPr lang="pt-BR" dirty="0" smtClean="0">
              <a:latin typeface="Tahoma" pitchFamily="34" charset="0"/>
            </a:endParaRPr>
          </a:p>
          <a:p>
            <a:pPr eaLnBrk="1" hangingPunct="1"/>
            <a:endParaRPr lang="pt-BR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71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381000" y="1943100"/>
            <a:ext cx="8229600" cy="297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latin typeface="Times New Roman" charset="0"/>
              <a:ea typeface="ＭＳ Ｐゴシック" charset="0"/>
            </a:endParaRP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080590" y="2766847"/>
            <a:ext cx="7010400" cy="1676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ea typeface="ＭＳ Ｐゴシック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91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3600" b="1" dirty="0" smtClean="0">
                <a:latin typeface="Tahoma" pitchFamily="34" charset="0"/>
              </a:rPr>
              <a:t>Desvendando a Cultura Organizacional: Metáfora da Cebola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3000375" y="3238500"/>
            <a:ext cx="2743200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pt-BR">
                <a:solidFill>
                  <a:schemeClr val="bg1"/>
                </a:solidFill>
                <a:ea typeface="ＭＳ Ｐゴシック" charset="0"/>
              </a:rPr>
              <a:t>Valores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400175" y="32385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>
                <a:latin typeface="+mn-lt"/>
              </a:rPr>
              <a:t>Histórias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990975" y="2781300"/>
            <a:ext cx="1600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>
                <a:ea typeface="ＭＳ Ｐゴシック" charset="0"/>
              </a:rPr>
              <a:t>Mitos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200775" y="30861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>
                <a:latin typeface="+mn-lt"/>
              </a:rPr>
              <a:t>Heróis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171575" y="2400300"/>
            <a:ext cx="1600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dirty="0">
                <a:ea typeface="ＭＳ Ｐゴシック" charset="0"/>
              </a:rPr>
              <a:t>Ambiente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984780" y="2109173"/>
            <a:ext cx="2819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2000" dirty="0">
                <a:latin typeface="+mn-lt"/>
              </a:rPr>
              <a:t>Comportamentos Visíveis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6124575" y="2400300"/>
            <a:ext cx="1600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>
                <a:ea typeface="ＭＳ Ｐゴシック" charset="0"/>
              </a:rPr>
              <a:t>Produtos</a:t>
            </a: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4905375" y="3695700"/>
            <a:ext cx="41910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Times New Roman" charset="0"/>
              <a:ea typeface="ＭＳ Ｐゴシック" charset="0"/>
            </a:endParaRP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4783661" y="3911600"/>
            <a:ext cx="396240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Times New Roman" charset="0"/>
              <a:ea typeface="ＭＳ Ｐゴシック" charset="0"/>
            </a:endParaRP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7251700" y="4498975"/>
            <a:ext cx="13589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/>
              <a:t>Políticas</a:t>
            </a:r>
          </a:p>
          <a:p>
            <a:pPr eaLnBrk="1" hangingPunct="1"/>
            <a:r>
              <a:rPr lang="pt-BR"/>
              <a:t>e Práticas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87861" y="558924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dirty="0">
                <a:latin typeface="Times New Roman" charset="0"/>
                <a:ea typeface="ＭＳ Ｐゴシック" charset="0"/>
              </a:rPr>
              <a:t>Fonte: Fleury et al. (2002).</a:t>
            </a:r>
          </a:p>
        </p:txBody>
      </p:sp>
    </p:spTree>
    <p:extLst>
      <p:ext uri="{BB962C8B-B14F-4D97-AF65-F5344CB8AC3E}">
        <p14:creationId xmlns:p14="http://schemas.microsoft.com/office/powerpoint/2010/main" val="23738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25377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t-BR" sz="3200" b="1" dirty="0" smtClean="0">
                <a:latin typeface="Tahoma" pitchFamily="34" charset="0"/>
              </a:rPr>
              <a:t>As Organizações Possuem Culturas Uniformes?</a:t>
            </a:r>
            <a:r>
              <a:rPr lang="pt-BR" sz="3200" b="1" dirty="0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endParaRPr lang="pt-BR" dirty="0" smtClean="0">
              <a:latin typeface="Tahoma" charset="0"/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pt-BR" dirty="0" smtClean="0">
                <a:latin typeface="Tahoma" charset="0"/>
                <a:ea typeface="+mn-ea"/>
                <a:cs typeface="+mn-cs"/>
              </a:rPr>
              <a:t>Valores compartilhados mas visões podem ser diferentes;</a:t>
            </a:r>
          </a:p>
          <a:p>
            <a:pPr eaLnBrk="1" hangingPunct="1">
              <a:defRPr/>
            </a:pPr>
            <a:endParaRPr lang="pt-BR" dirty="0" smtClean="0">
              <a:latin typeface="Tahoma" charset="0"/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pt-BR" dirty="0" smtClean="0">
                <a:latin typeface="Tahoma" charset="0"/>
                <a:ea typeface="+mn-ea"/>
                <a:cs typeface="+mn-cs"/>
              </a:rPr>
              <a:t>Existência de sub culturas;</a:t>
            </a:r>
          </a:p>
          <a:p>
            <a:pPr eaLnBrk="1" hangingPunct="1">
              <a:defRPr/>
            </a:pPr>
            <a:endParaRPr lang="pt-BR" dirty="0" smtClean="0">
              <a:latin typeface="Tahoma" charset="0"/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pt-BR" dirty="0" smtClean="0">
                <a:latin typeface="Tahoma" charset="0"/>
                <a:ea typeface="+mn-ea"/>
                <a:cs typeface="+mn-cs"/>
              </a:rPr>
              <a:t>Diferentes departamentos ou filiais com visões diferentes;</a:t>
            </a:r>
          </a:p>
          <a:p>
            <a:pPr eaLnBrk="1" hangingPunct="1">
              <a:defRPr/>
            </a:pPr>
            <a:endParaRPr lang="pt-BR" dirty="0" smtClean="0">
              <a:latin typeface="Tahoma" charset="0"/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pt-BR" dirty="0" smtClean="0">
                <a:latin typeface="Tahoma" charset="0"/>
                <a:ea typeface="+mn-ea"/>
                <a:cs typeface="+mn-cs"/>
              </a:rPr>
              <a:t>Valores podem ser opostos e funcionar como contra cultura.</a:t>
            </a:r>
          </a:p>
        </p:txBody>
      </p:sp>
    </p:spTree>
    <p:extLst>
      <p:ext uri="{BB962C8B-B14F-4D97-AF65-F5344CB8AC3E}">
        <p14:creationId xmlns:p14="http://schemas.microsoft.com/office/powerpoint/2010/main" val="261527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1887"/>
            <a:ext cx="8915400" cy="1143000"/>
          </a:xfrm>
        </p:spPr>
        <p:txBody>
          <a:bodyPr/>
          <a:lstStyle/>
          <a:p>
            <a:pPr algn="ctr" eaLnBrk="1" hangingPunct="1"/>
            <a:r>
              <a:rPr lang="pt-BR" sz="3600" b="1" dirty="0" smtClean="0">
                <a:latin typeface="Tahoma" pitchFamily="34" charset="0"/>
              </a:rPr>
              <a:t>Homogeneidade X Diversidade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4744"/>
            <a:ext cx="9036496" cy="4742656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buFontTx/>
              <a:buNone/>
            </a:pPr>
            <a:r>
              <a:rPr lang="pt-BR" sz="2800" b="1" i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</a:rPr>
              <a:t>Homogeneidade - Características</a:t>
            </a:r>
          </a:p>
          <a:p>
            <a:pPr algn="ctr" eaLnBrk="1" hangingPunct="1">
              <a:buFontTx/>
              <a:buNone/>
            </a:pPr>
            <a:endParaRPr lang="pt-BR" sz="2800" b="1" dirty="0" smtClean="0">
              <a:solidFill>
                <a:srgbClr val="FF3300"/>
              </a:solidFill>
              <a:latin typeface="Tahoma" pitchFamily="34" charset="0"/>
            </a:endParaRPr>
          </a:p>
          <a:p>
            <a:pPr eaLnBrk="1" hangingPunct="1"/>
            <a:r>
              <a:rPr lang="pt-BR" sz="2800" dirty="0" smtClean="0">
                <a:latin typeface="Tahoma" pitchFamily="34" charset="0"/>
              </a:rPr>
              <a:t>Empresas de Cultura Homogênea geralmente se apresentam como empresas de cultura forte;</a:t>
            </a:r>
          </a:p>
          <a:p>
            <a:pPr eaLnBrk="1" hangingPunct="1"/>
            <a:endParaRPr lang="pt-BR" sz="2800" dirty="0" smtClean="0">
              <a:latin typeface="Tahoma" pitchFamily="34" charset="0"/>
            </a:endParaRPr>
          </a:p>
          <a:p>
            <a:pPr eaLnBrk="1" hangingPunct="1"/>
            <a:r>
              <a:rPr lang="pt-BR" sz="2800" dirty="0" smtClean="0">
                <a:latin typeface="Tahoma" pitchFamily="34" charset="0"/>
              </a:rPr>
              <a:t>Valores amplamente acatados e compartilhados;</a:t>
            </a:r>
          </a:p>
          <a:p>
            <a:pPr eaLnBrk="1" hangingPunct="1"/>
            <a:endParaRPr lang="pt-BR" sz="2800" dirty="0" smtClean="0">
              <a:latin typeface="Tahoma" pitchFamily="34" charset="0"/>
            </a:endParaRPr>
          </a:p>
          <a:p>
            <a:pPr eaLnBrk="1" hangingPunct="1"/>
            <a:r>
              <a:rPr lang="pt-BR" sz="2800" dirty="0" smtClean="0">
                <a:latin typeface="Tahoma" pitchFamily="34" charset="0"/>
              </a:rPr>
              <a:t>Alto comprometimento;</a:t>
            </a:r>
          </a:p>
          <a:p>
            <a:pPr eaLnBrk="1" hangingPunct="1"/>
            <a:endParaRPr lang="pt-BR" sz="2800" dirty="0" smtClean="0">
              <a:latin typeface="Tahoma" pitchFamily="34" charset="0"/>
            </a:endParaRPr>
          </a:p>
          <a:p>
            <a:pPr eaLnBrk="1" hangingPunct="1"/>
            <a:r>
              <a:rPr lang="pt-BR" sz="2800" dirty="0" smtClean="0">
                <a:latin typeface="Tahoma" pitchFamily="34" charset="0"/>
              </a:rPr>
              <a:t>Clima interno de alto controle comportamental;</a:t>
            </a:r>
          </a:p>
          <a:p>
            <a:pPr eaLnBrk="1" hangingPunct="1"/>
            <a:endParaRPr lang="pt-BR" sz="2800" dirty="0" smtClean="0">
              <a:latin typeface="Tahoma" pitchFamily="34" charset="0"/>
            </a:endParaRPr>
          </a:p>
          <a:p>
            <a:pPr eaLnBrk="1" hangingPunct="1"/>
            <a:r>
              <a:rPr lang="pt-BR" sz="2800" dirty="0" smtClean="0">
                <a:latin typeface="Tahoma" pitchFamily="34" charset="0"/>
              </a:rPr>
              <a:t>Funcionários sabem exatamente o que se espera deles e a expectativa molda o comportamento;</a:t>
            </a:r>
          </a:p>
        </p:txBody>
      </p:sp>
    </p:spTree>
    <p:extLst>
      <p:ext uri="{BB962C8B-B14F-4D97-AF65-F5344CB8AC3E}">
        <p14:creationId xmlns:p14="http://schemas.microsoft.com/office/powerpoint/2010/main" val="404097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915400" cy="696888"/>
          </a:xfrm>
        </p:spPr>
        <p:txBody>
          <a:bodyPr/>
          <a:lstStyle/>
          <a:p>
            <a:pPr algn="ctr" eaLnBrk="1" hangingPunct="1"/>
            <a:r>
              <a:rPr lang="pt-BR" sz="3600" b="1" dirty="0" smtClean="0">
                <a:latin typeface="Tahoma" pitchFamily="34" charset="0"/>
              </a:rPr>
              <a:t>Homogeneidade X Diversidade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6"/>
            <a:ext cx="9144000" cy="4968552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</a:rPr>
              <a:t>Homogeneidade – Vantagens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b="1" dirty="0" smtClean="0">
              <a:solidFill>
                <a:srgbClr val="FF3300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Geralmente presentes em equipes de trabalho que enfocam busca de eficiência;</a:t>
            </a:r>
          </a:p>
          <a:p>
            <a:pPr eaLnBrk="1" hangingPunct="1">
              <a:lnSpc>
                <a:spcPct val="90000"/>
              </a:lnSpc>
            </a:pPr>
            <a:endParaRPr lang="pt-BR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A homogeneidade é boa em função do controle;</a:t>
            </a:r>
          </a:p>
          <a:p>
            <a:pPr eaLnBrk="1" hangingPunct="1">
              <a:lnSpc>
                <a:spcPct val="90000"/>
              </a:lnSpc>
            </a:pPr>
            <a:endParaRPr lang="pt-BR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Mesma forma de ver o mundo promove coesão e união;</a:t>
            </a:r>
          </a:p>
          <a:p>
            <a:pPr eaLnBrk="1" hangingPunct="1">
              <a:lnSpc>
                <a:spcPct val="90000"/>
              </a:lnSpc>
            </a:pPr>
            <a:endParaRPr lang="pt-BR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Redução de conflitos internos;</a:t>
            </a:r>
          </a:p>
        </p:txBody>
      </p:sp>
    </p:spTree>
    <p:extLst>
      <p:ext uri="{BB962C8B-B14F-4D97-AF65-F5344CB8AC3E}">
        <p14:creationId xmlns:p14="http://schemas.microsoft.com/office/powerpoint/2010/main" val="362780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915400" cy="768896"/>
          </a:xfrm>
        </p:spPr>
        <p:txBody>
          <a:bodyPr/>
          <a:lstStyle/>
          <a:p>
            <a:pPr algn="ctr" eaLnBrk="1" hangingPunct="1"/>
            <a:r>
              <a:rPr lang="pt-BR" sz="3600" b="1" dirty="0" smtClean="0">
                <a:latin typeface="Tahoma" pitchFamily="34" charset="0"/>
              </a:rPr>
              <a:t>Homogeneidade X Diversidade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4744"/>
            <a:ext cx="9144000" cy="4896544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</a:rPr>
              <a:t>Homogeneidade – Desvantagens </a:t>
            </a:r>
          </a:p>
          <a:p>
            <a:pPr algn="ctr" eaLnBrk="1" hangingPunct="1">
              <a:buFontTx/>
              <a:buNone/>
            </a:pPr>
            <a:endParaRPr lang="pt-BR" b="1" dirty="0" smtClean="0">
              <a:solidFill>
                <a:srgbClr val="FF3300"/>
              </a:solidFill>
              <a:latin typeface="Tahoma" pitchFamily="34" charset="0"/>
            </a:endParaRPr>
          </a:p>
          <a:p>
            <a:pPr eaLnBrk="1" hangingPunct="1"/>
            <a:r>
              <a:rPr lang="pt-BR" dirty="0" smtClean="0">
                <a:latin typeface="Tahoma" pitchFamily="34" charset="0"/>
              </a:rPr>
              <a:t>Ausência de inovação;</a:t>
            </a:r>
          </a:p>
          <a:p>
            <a:pPr eaLnBrk="1" hangingPunct="1"/>
            <a:endParaRPr lang="pt-BR" dirty="0" smtClean="0">
              <a:latin typeface="Tahoma" pitchFamily="34" charset="0"/>
            </a:endParaRPr>
          </a:p>
          <a:p>
            <a:pPr eaLnBrk="1" hangingPunct="1"/>
            <a:r>
              <a:rPr lang="pt-BR" dirty="0" smtClean="0">
                <a:latin typeface="Tahoma" pitchFamily="34" charset="0"/>
              </a:rPr>
              <a:t>Menor chance de soluções criativas;</a:t>
            </a:r>
          </a:p>
          <a:p>
            <a:pPr eaLnBrk="1" hangingPunct="1"/>
            <a:endParaRPr lang="pt-BR" dirty="0" smtClean="0">
              <a:latin typeface="Tahoma" pitchFamily="34" charset="0"/>
            </a:endParaRPr>
          </a:p>
          <a:p>
            <a:pPr eaLnBrk="1" hangingPunct="1"/>
            <a:r>
              <a:rPr lang="pt-BR" dirty="0" smtClean="0">
                <a:latin typeface="Tahoma" pitchFamily="34" charset="0"/>
              </a:rPr>
              <a:t>Forma de pensar, enquadramento da realidade é semelhante;</a:t>
            </a:r>
          </a:p>
          <a:p>
            <a:pPr eaLnBrk="1" hangingPunct="1"/>
            <a:endParaRPr lang="pt-BR" dirty="0" smtClean="0">
              <a:latin typeface="Tahoma" pitchFamily="34" charset="0"/>
            </a:endParaRPr>
          </a:p>
          <a:p>
            <a:pPr eaLnBrk="1" hangingPunct="1"/>
            <a:r>
              <a:rPr lang="pt-BR" dirty="0" smtClean="0">
                <a:latin typeface="Tahoma" pitchFamily="34" charset="0"/>
              </a:rPr>
              <a:t>Cultura tende a se cristalizar em paradigmas cada vez mais difíceis de mudar. </a:t>
            </a:r>
          </a:p>
          <a:p>
            <a:pPr eaLnBrk="1" hangingPunct="1"/>
            <a:endParaRPr lang="pt-BR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16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440" y="260648"/>
            <a:ext cx="8915400" cy="696888"/>
          </a:xfrm>
        </p:spPr>
        <p:txBody>
          <a:bodyPr/>
          <a:lstStyle/>
          <a:p>
            <a:pPr algn="ctr" eaLnBrk="1" hangingPunct="1"/>
            <a:r>
              <a:rPr lang="pt-BR" sz="3600" b="1" dirty="0" smtClean="0">
                <a:latin typeface="Tahoma" pitchFamily="34" charset="0"/>
              </a:rPr>
              <a:t>Homogeneidade X Diversidade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991600" cy="46482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t-BR" sz="2800" b="1" dirty="0" smtClean="0">
                <a:solidFill>
                  <a:srgbClr val="FF3300"/>
                </a:solidFill>
                <a:latin typeface="Tahoma" pitchFamily="34" charset="0"/>
              </a:rPr>
              <a:t>Diversidade – Características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z="2800" b="1" dirty="0" smtClean="0">
              <a:solidFill>
                <a:srgbClr val="FF3300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800" dirty="0" smtClean="0">
                <a:latin typeface="Tahoma" pitchFamily="34" charset="0"/>
              </a:rPr>
              <a:t>Causada por: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>
                <a:latin typeface="Tahoma" pitchFamily="34" charset="0"/>
              </a:rPr>
              <a:t>Departamentos possuem sub culturas relevantes (são influenciados e influenciam a cultura dominante);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>
                <a:latin typeface="Tahoma" pitchFamily="34" charset="0"/>
              </a:rPr>
              <a:t>Atuação global contrasta cultura da organização com culturas regionais novas;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>
                <a:latin typeface="Tahoma" pitchFamily="34" charset="0"/>
              </a:rPr>
              <a:t>Processos de fusão e aquisição promovem </a:t>
            </a:r>
            <a:r>
              <a:rPr lang="ja-JP" altLang="pt-BR" sz="2400" dirty="0" smtClean="0">
                <a:latin typeface="Arial" pitchFamily="34" charset="0"/>
              </a:rPr>
              <a:t>“</a:t>
            </a:r>
            <a:r>
              <a:rPr lang="pt-BR" altLang="ja-JP" sz="2400" dirty="0" smtClean="0">
                <a:latin typeface="Tahoma" pitchFamily="34" charset="0"/>
              </a:rPr>
              <a:t>choque de culturas</a:t>
            </a:r>
            <a:r>
              <a:rPr lang="ja-JP" altLang="pt-BR" sz="2400" dirty="0" smtClean="0">
                <a:latin typeface="Arial" pitchFamily="34" charset="0"/>
              </a:rPr>
              <a:t>”</a:t>
            </a:r>
            <a:endParaRPr lang="pt-BR" altLang="ja-JP" sz="2400" dirty="0" smtClean="0">
              <a:latin typeface="Tahoma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>
                <a:latin typeface="Tahoma" pitchFamily="34" charset="0"/>
              </a:rPr>
              <a:t>Uma visão de enriquecimento da diversidade nas organizações: entrada na empresa de profissionais de áreas diversas, regiões diferentes, diferentes formas de pensar.</a:t>
            </a:r>
          </a:p>
          <a:p>
            <a:pPr eaLnBrk="1" hangingPunct="1">
              <a:lnSpc>
                <a:spcPct val="90000"/>
              </a:lnSpc>
            </a:pPr>
            <a:endParaRPr lang="pt-BR" sz="28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22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706" y="404664"/>
            <a:ext cx="9119294" cy="768896"/>
          </a:xfrm>
        </p:spPr>
        <p:txBody>
          <a:bodyPr/>
          <a:lstStyle/>
          <a:p>
            <a:pPr algn="ctr" eaLnBrk="1" hangingPunct="1"/>
            <a:r>
              <a:rPr lang="pt-BR" sz="3600" b="1" dirty="0" smtClean="0">
                <a:latin typeface="Tahoma" pitchFamily="34" charset="0"/>
              </a:rPr>
              <a:t>Homogeneidade X Diversidade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74" y="1700808"/>
            <a:ext cx="8991600" cy="4010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t-BR" b="1" dirty="0" smtClean="0">
                <a:solidFill>
                  <a:srgbClr val="FF3300"/>
                </a:solidFill>
                <a:latin typeface="Tahoma" pitchFamily="34" charset="0"/>
              </a:rPr>
              <a:t>Diversidade – Vantagens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b="1" dirty="0" smtClean="0">
              <a:solidFill>
                <a:srgbClr val="FF3300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Estimula a criatividade;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Empresa mais aberta à mudança;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Testes de diferentes soluções;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Respeito a diferentes formas de pensar e agir; 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Tahoma" pitchFamily="34" charset="0"/>
              </a:rPr>
              <a:t>Diferenças de realidade são mais facilmente compreendidas.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b="1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pt-BR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57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950168"/>
          </a:xfrm>
        </p:spPr>
        <p:txBody>
          <a:bodyPr/>
          <a:lstStyle/>
          <a:p>
            <a:pPr algn="ctr" eaLnBrk="1" hangingPunct="1"/>
            <a:r>
              <a:rPr lang="pt-BR" sz="3600" b="1" dirty="0" smtClean="0">
                <a:latin typeface="Tahoma" pitchFamily="34" charset="0"/>
              </a:rPr>
              <a:t>Homogeneidade X Diversidade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991600" cy="4648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t-BR" b="1" dirty="0" smtClean="0">
                <a:solidFill>
                  <a:srgbClr val="FF3300"/>
                </a:solidFill>
                <a:latin typeface="Tahoma" pitchFamily="34" charset="0"/>
              </a:rPr>
              <a:t>Diversidade – Desvantagens</a:t>
            </a:r>
          </a:p>
          <a:p>
            <a:pPr algn="ctr" eaLnBrk="1" hangingPunct="1">
              <a:buFontTx/>
              <a:buNone/>
            </a:pPr>
            <a:endParaRPr lang="pt-BR" b="1" dirty="0" smtClean="0">
              <a:solidFill>
                <a:srgbClr val="FF3300"/>
              </a:solidFill>
              <a:latin typeface="Tahoma" pitchFamily="34" charset="0"/>
            </a:endParaRPr>
          </a:p>
          <a:p>
            <a:pPr eaLnBrk="1" hangingPunct="1"/>
            <a:r>
              <a:rPr lang="pt-BR" dirty="0" smtClean="0">
                <a:latin typeface="Tahoma" pitchFamily="34" charset="0"/>
              </a:rPr>
              <a:t>Excesso de discussão;</a:t>
            </a:r>
          </a:p>
          <a:p>
            <a:pPr eaLnBrk="1" hangingPunct="1"/>
            <a:r>
              <a:rPr lang="pt-BR" dirty="0" smtClean="0">
                <a:latin typeface="Tahoma" pitchFamily="34" charset="0"/>
              </a:rPr>
              <a:t>Soluções diferentes;</a:t>
            </a:r>
          </a:p>
          <a:p>
            <a:pPr eaLnBrk="1" hangingPunct="1"/>
            <a:r>
              <a:rPr lang="pt-BR" dirty="0" smtClean="0">
                <a:latin typeface="Tahoma" pitchFamily="34" charset="0"/>
              </a:rPr>
              <a:t>Difícil integração;</a:t>
            </a:r>
          </a:p>
          <a:p>
            <a:pPr eaLnBrk="1" hangingPunct="1"/>
            <a:r>
              <a:rPr lang="pt-BR" dirty="0" smtClean="0">
                <a:latin typeface="Tahoma" pitchFamily="34" charset="0"/>
              </a:rPr>
              <a:t>Menor coesão;</a:t>
            </a:r>
          </a:p>
          <a:p>
            <a:pPr eaLnBrk="1" hangingPunct="1"/>
            <a:r>
              <a:rPr lang="pt-BR" dirty="0" smtClean="0">
                <a:latin typeface="Tahoma" pitchFamily="34" charset="0"/>
              </a:rPr>
              <a:t>Potenciais conflitos.</a:t>
            </a:r>
          </a:p>
          <a:p>
            <a:pPr eaLnBrk="1" hangingPunct="1"/>
            <a:endParaRPr lang="pt-BR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07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640"/>
            <a:ext cx="8520112" cy="71941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t-BR" sz="3600" b="1" dirty="0" smtClean="0">
                <a:latin typeface="Tahoma" pitchFamily="34" charset="0"/>
              </a:rPr>
              <a:t>Estrutura da Aula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196752"/>
            <a:ext cx="9144000" cy="482453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 sz="2400" dirty="0" smtClean="0">
                <a:latin typeface="Tahoma" pitchFamily="34" charset="0"/>
              </a:rPr>
              <a:t>Importância do Tema Cultura Organizacional;</a:t>
            </a:r>
          </a:p>
          <a:p>
            <a:pPr eaLnBrk="1" hangingPunct="1">
              <a:lnSpc>
                <a:spcPct val="90000"/>
              </a:lnSpc>
            </a:pPr>
            <a:endParaRPr lang="pt-BR" sz="24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400" dirty="0" smtClean="0">
                <a:latin typeface="Tahoma" pitchFamily="34" charset="0"/>
              </a:rPr>
              <a:t>Cultura e Cultura Organizacional;</a:t>
            </a:r>
          </a:p>
          <a:p>
            <a:pPr eaLnBrk="1" hangingPunct="1">
              <a:lnSpc>
                <a:spcPct val="90000"/>
              </a:lnSpc>
            </a:pPr>
            <a:endParaRPr lang="pt-BR" sz="24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400" dirty="0" smtClean="0">
                <a:latin typeface="Tahoma" pitchFamily="34" charset="0"/>
              </a:rPr>
              <a:t>Desvendando a Cultura Organizacional;</a:t>
            </a:r>
          </a:p>
          <a:p>
            <a:pPr eaLnBrk="1" hangingPunct="1">
              <a:lnSpc>
                <a:spcPct val="90000"/>
              </a:lnSpc>
            </a:pPr>
            <a:endParaRPr lang="pt-BR" sz="24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400" dirty="0" smtClean="0">
                <a:latin typeface="Tahoma" pitchFamily="34" charset="0"/>
              </a:rPr>
              <a:t>Uniformidade Cultural;</a:t>
            </a:r>
          </a:p>
          <a:p>
            <a:pPr eaLnBrk="1" hangingPunct="1">
              <a:lnSpc>
                <a:spcPct val="90000"/>
              </a:lnSpc>
            </a:pPr>
            <a:endParaRPr lang="pt-BR" sz="24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400" dirty="0" smtClean="0">
                <a:latin typeface="Tahoma" pitchFamily="34" charset="0"/>
              </a:rPr>
              <a:t>Aspecto Crítico: Homogeneidade e Diversidade;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sz="24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13693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878160"/>
          </a:xfrm>
        </p:spPr>
        <p:txBody>
          <a:bodyPr/>
          <a:lstStyle/>
          <a:p>
            <a:pPr algn="ctr" eaLnBrk="1" hangingPunct="1"/>
            <a:r>
              <a:rPr lang="pt-BR" sz="3600" b="1" dirty="0" smtClean="0">
                <a:latin typeface="Tahoma" pitchFamily="34" charset="0"/>
              </a:rPr>
              <a:t>Homogeneidade X Diversidade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991600" cy="4648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t-BR" b="1" dirty="0" smtClean="0">
                <a:solidFill>
                  <a:srgbClr val="FF3300"/>
                </a:solidFill>
                <a:latin typeface="Tahoma" pitchFamily="34" charset="0"/>
              </a:rPr>
              <a:t>Uma visão de consolidação</a:t>
            </a:r>
          </a:p>
          <a:p>
            <a:pPr algn="ctr" eaLnBrk="1" hangingPunct="1">
              <a:buFontTx/>
              <a:buNone/>
            </a:pPr>
            <a:endParaRPr lang="pt-BR" b="1" dirty="0" smtClean="0">
              <a:solidFill>
                <a:srgbClr val="FF3300"/>
              </a:solidFill>
              <a:latin typeface="Tahoma" pitchFamily="34" charset="0"/>
            </a:endParaRPr>
          </a:p>
          <a:p>
            <a:pPr eaLnBrk="1" hangingPunct="1"/>
            <a:r>
              <a:rPr lang="pt-BR" dirty="0" smtClean="0">
                <a:latin typeface="Tahoma" pitchFamily="34" charset="0"/>
              </a:rPr>
              <a:t>Vantagens dos dois extremos precisam ser balanceadas;</a:t>
            </a:r>
          </a:p>
          <a:p>
            <a:pPr eaLnBrk="1" hangingPunct="1"/>
            <a:r>
              <a:rPr lang="pt-BR" dirty="0" smtClean="0">
                <a:latin typeface="Tahoma" pitchFamily="34" charset="0"/>
              </a:rPr>
              <a:t>Momentos empresariais explicam a ênfase em uma ou outra extremidade;</a:t>
            </a:r>
          </a:p>
          <a:p>
            <a:pPr eaLnBrk="1" hangingPunct="1"/>
            <a:r>
              <a:rPr lang="pt-BR" dirty="0" smtClean="0">
                <a:latin typeface="Tahoma" pitchFamily="34" charset="0"/>
              </a:rPr>
              <a:t>Originar evolução através de hibridação;</a:t>
            </a:r>
          </a:p>
          <a:p>
            <a:pPr eaLnBrk="1" hangingPunct="1"/>
            <a:r>
              <a:rPr lang="pt-BR" dirty="0" smtClean="0">
                <a:latin typeface="Tahoma" pitchFamily="34" charset="0"/>
              </a:rPr>
              <a:t>Cultura dominante precisa existir.</a:t>
            </a:r>
          </a:p>
          <a:p>
            <a:pPr eaLnBrk="1" hangingPunct="1"/>
            <a:endParaRPr lang="pt-BR" dirty="0" smtClean="0">
              <a:latin typeface="Tahoma" pitchFamily="34" charset="0"/>
            </a:endParaRPr>
          </a:p>
          <a:p>
            <a:pPr eaLnBrk="1" hangingPunct="1"/>
            <a:endParaRPr lang="pt-BR" b="1" dirty="0" smtClean="0">
              <a:latin typeface="Tahoma" pitchFamily="34" charset="0"/>
            </a:endParaRPr>
          </a:p>
          <a:p>
            <a:pPr eaLnBrk="1" hangingPunct="1"/>
            <a:endParaRPr lang="pt-BR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78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pt-BR" sz="32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Caso em Agronegócio: </a:t>
            </a:r>
            <a:br>
              <a:rPr lang="pt-BR" sz="32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pt-BR" sz="32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Desafio do Modelo Cooperativista e Cultura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228600" y="1371600"/>
            <a:ext cx="891540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b="1" dirty="0">
                <a:solidFill>
                  <a:srgbClr val="008000"/>
                </a:solidFill>
                <a:latin typeface="Tahoma" pitchFamily="34" charset="0"/>
                <a:cs typeface="Times New Roman" pitchFamily="18" charset="0"/>
              </a:rPr>
              <a:t>O QUE É UMA COOPERATIVA</a:t>
            </a:r>
            <a:r>
              <a:rPr lang="pt-BR" b="1" dirty="0">
                <a:solidFill>
                  <a:srgbClr val="008000"/>
                </a:solidFill>
                <a:latin typeface="Tahoma" pitchFamily="34" charset="0"/>
                <a:cs typeface="Times New Roman" pitchFamily="18" charset="0"/>
                <a:sym typeface="Symbol" pitchFamily="18" charset="2"/>
              </a:rPr>
              <a:t></a:t>
            </a:r>
            <a:endParaRPr lang="en-US" b="1" dirty="0">
              <a:solidFill>
                <a:srgbClr val="008000"/>
              </a:solidFill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dirty="0">
                <a:latin typeface="Tahoma" pitchFamily="34" charset="0"/>
                <a:cs typeface="Times New Roman" pitchFamily="18" charset="0"/>
              </a:rPr>
              <a:t> </a:t>
            </a:r>
            <a:r>
              <a:rPr lang="pt-BR" sz="2000" dirty="0">
                <a:latin typeface="Tahoma" pitchFamily="34" charset="0"/>
              </a:rPr>
              <a:t>Concebido em </a:t>
            </a:r>
            <a:r>
              <a:rPr lang="pt-BR" sz="2000" b="1" dirty="0" err="1">
                <a:latin typeface="Tahoma" pitchFamily="34" charset="0"/>
              </a:rPr>
              <a:t>Rochdale</a:t>
            </a:r>
            <a:r>
              <a:rPr lang="pt-BR" sz="2000" dirty="0">
                <a:latin typeface="Tahoma" pitchFamily="34" charset="0"/>
              </a:rPr>
              <a:t> Inglaterra por grupo de tecelões frustrados pelo estado de dependência – 1884 (vender em conjunto sua mão de obra)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Tahoma" pitchFamily="34" charset="0"/>
              </a:rPr>
              <a:t> Missão de servir como </a:t>
            </a:r>
            <a:r>
              <a:rPr lang="pt-BR" sz="2000" b="1" dirty="0">
                <a:latin typeface="Tahoma" pitchFamily="34" charset="0"/>
              </a:rPr>
              <a:t>intermediária entre o mercado e as economias dos cooperados</a:t>
            </a:r>
            <a:r>
              <a:rPr lang="pt-BR" sz="2000" dirty="0">
                <a:latin typeface="Tahoma" pitchFamily="34" charset="0"/>
              </a:rPr>
              <a:t> para promover seu incremento, promovendo a integração do produtor à cadeia produtiva;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Tahoma" pitchFamily="34" charset="0"/>
              </a:rPr>
              <a:t>É uma forma importante de organização dos produtores rurais permitindo a agregação de valor ao sistema de produção e equilíbrio de poder de mercado;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Tahoma" pitchFamily="34" charset="0"/>
              </a:rPr>
              <a:t> Pensamento econômico: socialistas associacionistas.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sz="2000" dirty="0">
                <a:latin typeface="Tahoma" pitchFamily="34" charset="0"/>
              </a:rPr>
              <a:t>Não Capitalista! </a:t>
            </a:r>
          </a:p>
          <a:p>
            <a:pPr eaLnBrk="1" hangingPunct="1">
              <a:spcBef>
                <a:spcPct val="50000"/>
              </a:spcBef>
            </a:pPr>
            <a:endParaRPr lang="pt-BR" dirty="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t-BR" dirty="0">
                <a:solidFill>
                  <a:schemeClr val="bg1"/>
                </a:solidFill>
                <a:latin typeface="Tahoma" pitchFamily="34" charset="0"/>
              </a:rPr>
              <a:t>Fonte: </a:t>
            </a:r>
            <a:r>
              <a:rPr lang="pt-BR" dirty="0" err="1">
                <a:solidFill>
                  <a:schemeClr val="bg1"/>
                </a:solidFill>
                <a:latin typeface="Tahoma" pitchFamily="34" charset="0"/>
              </a:rPr>
              <a:t>Bialoskorski</a:t>
            </a:r>
            <a:r>
              <a:rPr lang="pt-BR" dirty="0">
                <a:solidFill>
                  <a:schemeClr val="bg1"/>
                </a:solidFill>
                <a:latin typeface="Tahoma" pitchFamily="34" charset="0"/>
              </a:rPr>
              <a:t> Neto em Batalha et al. (2001)</a:t>
            </a:r>
          </a:p>
        </p:txBody>
      </p:sp>
    </p:spTree>
    <p:extLst>
      <p:ext uri="{BB962C8B-B14F-4D97-AF65-F5344CB8AC3E}">
        <p14:creationId xmlns:p14="http://schemas.microsoft.com/office/powerpoint/2010/main" val="259279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07504" y="1314450"/>
            <a:ext cx="89154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dirty="0">
                <a:latin typeface="Tahoma" pitchFamily="34" charset="0"/>
                <a:cs typeface="Times New Roman" pitchFamily="18" charset="0"/>
              </a:rPr>
              <a:t>Pressupostos Básicos e Valores:</a:t>
            </a:r>
          </a:p>
          <a:p>
            <a:pPr eaLnBrk="1" hangingPunct="1"/>
            <a:endParaRPr lang="pt-BR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buFontTx/>
              <a:buChar char="•"/>
            </a:pPr>
            <a:r>
              <a:rPr lang="pt-BR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pt-BR" b="1" dirty="0">
                <a:latin typeface="Tahoma" pitchFamily="34" charset="0"/>
                <a:cs typeface="Times New Roman" pitchFamily="18" charset="0"/>
              </a:rPr>
              <a:t>Solidariedade</a:t>
            </a:r>
          </a:p>
          <a:p>
            <a:pPr eaLnBrk="1" hangingPunct="1">
              <a:buFontTx/>
              <a:buChar char="•"/>
            </a:pPr>
            <a:r>
              <a:rPr lang="pt-BR" b="1" dirty="0">
                <a:latin typeface="Tahoma" pitchFamily="34" charset="0"/>
                <a:cs typeface="Times New Roman" pitchFamily="18" charset="0"/>
              </a:rPr>
              <a:t> Igualdade</a:t>
            </a:r>
          </a:p>
          <a:p>
            <a:pPr eaLnBrk="1" hangingPunct="1">
              <a:buFontTx/>
              <a:buChar char="•"/>
            </a:pPr>
            <a:r>
              <a:rPr lang="pt-BR" b="1" dirty="0">
                <a:latin typeface="Tahoma" pitchFamily="34" charset="0"/>
                <a:cs typeface="Times New Roman" pitchFamily="18" charset="0"/>
              </a:rPr>
              <a:t> Democracia</a:t>
            </a:r>
          </a:p>
          <a:p>
            <a:pPr eaLnBrk="1" hangingPunct="1">
              <a:buFontTx/>
              <a:buChar char="•"/>
            </a:pPr>
            <a:r>
              <a:rPr lang="pt-BR" b="1" dirty="0">
                <a:latin typeface="Tahoma" pitchFamily="34" charset="0"/>
                <a:cs typeface="Times New Roman" pitchFamily="18" charset="0"/>
              </a:rPr>
              <a:t> Fraternidade</a:t>
            </a:r>
          </a:p>
          <a:p>
            <a:pPr eaLnBrk="1" hangingPunct="1"/>
            <a:endParaRPr lang="pt-BR" sz="2000" b="1" dirty="0">
              <a:latin typeface="Tahoma" pitchFamily="34" charset="0"/>
              <a:cs typeface="Times New Roman" pitchFamily="18" charset="0"/>
            </a:endParaRPr>
          </a:p>
          <a:p>
            <a:pPr eaLnBrk="1" hangingPunct="1"/>
            <a:r>
              <a:rPr lang="pt-BR" sz="2000" b="1" dirty="0">
                <a:latin typeface="Tahoma" pitchFamily="34" charset="0"/>
                <a:cs typeface="Times New Roman" pitchFamily="18" charset="0"/>
              </a:rPr>
              <a:t>Implicações:</a:t>
            </a:r>
          </a:p>
          <a:p>
            <a:pPr eaLnBrk="1" hangingPunct="1">
              <a:buFontTx/>
              <a:buChar char="•"/>
            </a:pPr>
            <a:r>
              <a:rPr lang="pt-BR" sz="20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pt-BR" sz="2000" dirty="0">
                <a:latin typeface="Tahoma" pitchFamily="34" charset="0"/>
                <a:cs typeface="Times New Roman" pitchFamily="18" charset="0"/>
              </a:rPr>
              <a:t>Não visa lucro e sim o apoio e a prestação de serviços aos associados, como uma empresa social;</a:t>
            </a:r>
          </a:p>
          <a:p>
            <a:pPr eaLnBrk="1" hangingPunct="1">
              <a:buFontTx/>
              <a:buChar char="•"/>
            </a:pPr>
            <a:r>
              <a:rPr lang="pt-BR" sz="2000" dirty="0">
                <a:latin typeface="Tahoma" pitchFamily="34" charset="0"/>
                <a:cs typeface="Times New Roman" pitchFamily="18" charset="0"/>
              </a:rPr>
              <a:t> Liberdade de associação, democracia nas decisões;</a:t>
            </a:r>
          </a:p>
          <a:p>
            <a:pPr eaLnBrk="1" hangingPunct="1">
              <a:buFontTx/>
              <a:buChar char="•"/>
            </a:pPr>
            <a:r>
              <a:rPr lang="pt-BR" sz="2000" dirty="0">
                <a:latin typeface="Tahoma" pitchFamily="34" charset="0"/>
                <a:cs typeface="Times New Roman" pitchFamily="18" charset="0"/>
              </a:rPr>
              <a:t> Organograma básico de uma cooperativa: </a:t>
            </a:r>
            <a:r>
              <a:rPr lang="pt-BR" sz="2000" dirty="0" err="1">
                <a:latin typeface="Tahoma" pitchFamily="34" charset="0"/>
                <a:cs typeface="Times New Roman" pitchFamily="18" charset="0"/>
              </a:rPr>
              <a:t>assembléia</a:t>
            </a:r>
            <a:r>
              <a:rPr lang="pt-BR" sz="2000" dirty="0">
                <a:latin typeface="Tahoma" pitchFamily="34" charset="0"/>
                <a:cs typeface="Times New Roman" pitchFamily="18" charset="0"/>
              </a:rPr>
              <a:t> geral, conselho fiscal e conselho de administração.</a:t>
            </a:r>
          </a:p>
          <a:p>
            <a:pPr eaLnBrk="1" hangingPunct="1"/>
            <a:endParaRPr lang="pt-BR" sz="2000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buFontTx/>
              <a:buChar char="•"/>
            </a:pPr>
            <a:endParaRPr lang="pt-BR" b="1" dirty="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>
          <a:xfrm>
            <a:off x="23795" y="116632"/>
            <a:ext cx="9144000" cy="1143000"/>
          </a:xfrm>
        </p:spPr>
        <p:txBody>
          <a:bodyPr/>
          <a:lstStyle/>
          <a:p>
            <a:pPr eaLnBrk="1" hangingPunct="1"/>
            <a:r>
              <a:rPr lang="pt-BR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Caso em Agronegócio: </a:t>
            </a:r>
            <a:br>
              <a:rPr lang="pt-BR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pt-BR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Desafio do Modelo Cooperativista e Cultura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6400800"/>
            <a:ext cx="52050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dirty="0">
                <a:solidFill>
                  <a:schemeClr val="bg1"/>
                </a:solidFill>
                <a:latin typeface="Tahoma" charset="0"/>
                <a:ea typeface="ＭＳ Ｐゴシック" charset="0"/>
              </a:rPr>
              <a:t>Fonte: </a:t>
            </a:r>
            <a:r>
              <a:rPr lang="pt-BR" dirty="0" err="1">
                <a:solidFill>
                  <a:schemeClr val="bg1"/>
                </a:solidFill>
                <a:latin typeface="Tahoma" charset="0"/>
                <a:ea typeface="ＭＳ Ｐゴシック" charset="0"/>
              </a:rPr>
              <a:t>Bialoskorski</a:t>
            </a:r>
            <a:r>
              <a:rPr lang="pt-BR" dirty="0">
                <a:solidFill>
                  <a:schemeClr val="bg1"/>
                </a:solidFill>
                <a:latin typeface="Tahoma" charset="0"/>
                <a:ea typeface="ＭＳ Ｐゴシック" charset="0"/>
              </a:rPr>
              <a:t> Neto em Batalha et al. (2001)</a:t>
            </a:r>
          </a:p>
        </p:txBody>
      </p:sp>
    </p:spTree>
    <p:extLst>
      <p:ext uri="{BB962C8B-B14F-4D97-AF65-F5344CB8AC3E}">
        <p14:creationId xmlns:p14="http://schemas.microsoft.com/office/powerpoint/2010/main" val="362981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6949" y="1071856"/>
            <a:ext cx="89154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pt-BR" dirty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imes New Roman" pitchFamily="18" charset="0"/>
              </a:rPr>
              <a:t>Tendências ambientais que pressionam a cultura: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pt-BR" dirty="0">
                <a:latin typeface="Tahoma" pitchFamily="34" charset="0"/>
                <a:cs typeface="Times New Roman" pitchFamily="18" charset="0"/>
              </a:rPr>
              <a:t>Perda de clientes: cooperados compram de empresas que oferecem mais benefícios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pt-BR" dirty="0">
                <a:latin typeface="Tahoma" pitchFamily="34" charset="0"/>
                <a:cs typeface="Times New Roman" pitchFamily="18" charset="0"/>
              </a:rPr>
              <a:t>Concorrência com setores de empresas multinacionais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pt-BR" dirty="0">
                <a:latin typeface="Tahoma" pitchFamily="34" charset="0"/>
                <a:cs typeface="Times New Roman" pitchFamily="18" charset="0"/>
              </a:rPr>
              <a:t>Dificuldade de Crédito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pt-BR" dirty="0">
                <a:latin typeface="Tahoma" pitchFamily="34" charset="0"/>
                <a:cs typeface="Times New Roman" pitchFamily="18" charset="0"/>
              </a:rPr>
              <a:t>Aumento da exigência do produtor em termos de soluções ao seu negócio</a:t>
            </a:r>
          </a:p>
          <a:p>
            <a:pPr eaLnBrk="1" hangingPunct="1"/>
            <a:endParaRPr lang="pt-BR" dirty="0">
              <a:latin typeface="Tahoma" pitchFamily="34" charset="0"/>
              <a:cs typeface="Times New Roman" pitchFamily="18" charset="0"/>
            </a:endParaRPr>
          </a:p>
          <a:p>
            <a:pPr eaLnBrk="1" hangingPunct="1"/>
            <a:r>
              <a:rPr lang="pt-BR" dirty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imes New Roman" pitchFamily="18" charset="0"/>
              </a:rPr>
              <a:t>Desafios que levam a diversidade cultural na organização: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pt-BR" dirty="0">
                <a:latin typeface="Tahoma" pitchFamily="34" charset="0"/>
                <a:cs typeface="Times New Roman" pitchFamily="18" charset="0"/>
              </a:rPr>
              <a:t> Profissionalização da gestão;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pt-BR" dirty="0">
                <a:latin typeface="Tahoma" pitchFamily="34" charset="0"/>
                <a:cs typeface="Times New Roman" pitchFamily="18" charset="0"/>
              </a:rPr>
              <a:t> Aumentar a fidelidade de cooperados agregando serviços aos mais valiosos </a:t>
            </a:r>
            <a:r>
              <a:rPr lang="ja-JP" altLang="pt-BR" dirty="0">
                <a:latin typeface="Tahoma" pitchFamily="34" charset="0"/>
                <a:cs typeface="Times New Roman" pitchFamily="18" charset="0"/>
              </a:rPr>
              <a:t>“</a:t>
            </a:r>
            <a:r>
              <a:rPr lang="pt-BR" altLang="ja-JP" dirty="0">
                <a:latin typeface="Tahoma" pitchFamily="34" charset="0"/>
                <a:cs typeface="Times New Roman" pitchFamily="18" charset="0"/>
              </a:rPr>
              <a:t>clientes</a:t>
            </a:r>
            <a:r>
              <a:rPr lang="ja-JP" altLang="pt-BR" dirty="0">
                <a:latin typeface="Tahoma" pitchFamily="34" charset="0"/>
                <a:cs typeface="Times New Roman" pitchFamily="18" charset="0"/>
              </a:rPr>
              <a:t>”</a:t>
            </a:r>
            <a:r>
              <a:rPr lang="pt-BR" altLang="ja-JP" dirty="0">
                <a:latin typeface="Tahoma" pitchFamily="34" charset="0"/>
                <a:cs typeface="Times New Roman" pitchFamily="18" charset="0"/>
              </a:rPr>
              <a:t>;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pt-BR" dirty="0">
                <a:latin typeface="Tahoma" pitchFamily="34" charset="0"/>
                <a:cs typeface="Times New Roman" pitchFamily="18" charset="0"/>
              </a:rPr>
              <a:t> Internacionalização;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pt-BR" dirty="0">
                <a:latin typeface="Tahoma" pitchFamily="34" charset="0"/>
                <a:cs typeface="Times New Roman" pitchFamily="18" charset="0"/>
              </a:rPr>
              <a:t> Investimentos em empresas não cooperativas.</a:t>
            </a:r>
            <a:endParaRPr lang="pt-BR" b="1" dirty="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/>
          <a:lstStyle/>
          <a:p>
            <a:pPr eaLnBrk="1" hangingPunct="1"/>
            <a:r>
              <a:rPr lang="pt-BR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Caso em Agronegócio: </a:t>
            </a:r>
            <a:br>
              <a:rPr lang="pt-BR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</a:br>
            <a:r>
              <a:rPr lang="pt-BR" sz="3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Desafio do Modelo Cooperativista e Cultura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572000" y="3505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>
                <a:latin typeface="Times New Roman" charset="0"/>
                <a:ea typeface="ＭＳ Ｐゴシック" charset="0"/>
              </a:rPr>
              <a:t>Fonte: Zylbersztajn, (2002)</a:t>
            </a:r>
          </a:p>
        </p:txBody>
      </p:sp>
    </p:spTree>
    <p:extLst>
      <p:ext uri="{BB962C8B-B14F-4D97-AF65-F5344CB8AC3E}">
        <p14:creationId xmlns:p14="http://schemas.microsoft.com/office/powerpoint/2010/main" val="85710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val 2"/>
          <p:cNvSpPr>
            <a:spLocks noChangeArrowheads="1"/>
          </p:cNvSpPr>
          <p:nvPr/>
        </p:nvSpPr>
        <p:spPr bwMode="auto">
          <a:xfrm>
            <a:off x="381000" y="1447800"/>
            <a:ext cx="8229600" cy="3810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latin typeface="Times New Roman" charset="0"/>
              <a:ea typeface="ＭＳ Ｐゴシック" charset="0"/>
            </a:endParaRPr>
          </a:p>
        </p:txBody>
      </p:sp>
      <p:sp>
        <p:nvSpPr>
          <p:cNvPr id="37891" name="Oval 3"/>
          <p:cNvSpPr>
            <a:spLocks noChangeArrowheads="1"/>
          </p:cNvSpPr>
          <p:nvPr/>
        </p:nvSpPr>
        <p:spPr bwMode="auto">
          <a:xfrm>
            <a:off x="990600" y="2971800"/>
            <a:ext cx="7010400" cy="18288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>
              <a:latin typeface="Times New Roman" charset="0"/>
              <a:ea typeface="ＭＳ Ｐゴシック" charset="0"/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91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3600" b="1" dirty="0" smtClean="0">
                <a:latin typeface="Tahoma" pitchFamily="34" charset="0"/>
              </a:rPr>
              <a:t>Desvendando a Cultura Organizacional de Uma Cooperativa Agrícola</a:t>
            </a:r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2971800" y="3657600"/>
            <a:ext cx="3352800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pt-BR" sz="1800" dirty="0">
                <a:solidFill>
                  <a:schemeClr val="bg1"/>
                </a:solidFill>
                <a:latin typeface="Tahoma" charset="0"/>
                <a:ea typeface="ＭＳ Ｐゴシック" charset="0"/>
              </a:rPr>
              <a:t>Igual., </a:t>
            </a:r>
            <a:r>
              <a:rPr lang="pt-BR" sz="1800" dirty="0" err="1">
                <a:solidFill>
                  <a:schemeClr val="bg1"/>
                </a:solidFill>
                <a:latin typeface="Tahoma" charset="0"/>
                <a:ea typeface="ＭＳ Ｐゴシック" charset="0"/>
              </a:rPr>
              <a:t>Frat</a:t>
            </a:r>
            <a:r>
              <a:rPr lang="pt-BR" sz="1800" dirty="0">
                <a:solidFill>
                  <a:schemeClr val="bg1"/>
                </a:solidFill>
                <a:latin typeface="Tahoma" charset="0"/>
                <a:ea typeface="ＭＳ Ｐゴシック" charset="0"/>
              </a:rPr>
              <a:t>., Dem.,</a:t>
            </a:r>
          </a:p>
          <a:p>
            <a:pPr algn="ctr">
              <a:defRPr/>
            </a:pPr>
            <a:r>
              <a:rPr lang="pt-BR" sz="1800" dirty="0">
                <a:solidFill>
                  <a:schemeClr val="bg1"/>
                </a:solidFill>
                <a:latin typeface="Tahoma" charset="0"/>
                <a:ea typeface="ＭＳ Ｐゴシック" charset="0"/>
              </a:rPr>
              <a:t>Sol.</a:t>
            </a:r>
          </a:p>
          <a:p>
            <a:pPr algn="ctr">
              <a:defRPr/>
            </a:pPr>
            <a:endParaRPr lang="pt-BR" sz="1800" dirty="0">
              <a:solidFill>
                <a:schemeClr val="bg1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295400" y="3641725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000">
                <a:latin typeface="Tahoma" charset="0"/>
                <a:ea typeface="ＭＳ Ｐゴシック" charset="0"/>
              </a:rPr>
              <a:t>Papel Social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657600" y="3032125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>
                <a:latin typeface="Tahoma" pitchFamily="34" charset="0"/>
              </a:rPr>
              <a:t>Realizações da Cooperativa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6248400" y="34290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>
                <a:latin typeface="Tahoma" charset="0"/>
                <a:ea typeface="ＭＳ Ｐゴシック" charset="0"/>
              </a:rPr>
              <a:t>Pioneiros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990600" y="2514600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 dirty="0">
                <a:latin typeface="Tahoma" pitchFamily="34" charset="0"/>
              </a:rPr>
              <a:t>Organização de cooperados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2590800" y="1905000"/>
            <a:ext cx="2819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1800" dirty="0">
                <a:latin typeface="Tahoma" pitchFamily="34" charset="0"/>
              </a:rPr>
              <a:t>Formatos de </a:t>
            </a:r>
            <a:r>
              <a:rPr lang="pt-BR" sz="1800" dirty="0" smtClean="0">
                <a:latin typeface="Tahoma" pitchFamily="34" charset="0"/>
              </a:rPr>
              <a:t>Assembleias </a:t>
            </a:r>
            <a:r>
              <a:rPr lang="pt-BR" sz="1800" dirty="0">
                <a:latin typeface="Tahoma" pitchFamily="34" charset="0"/>
              </a:rPr>
              <a:t>e Decisões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5638800" y="22860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1800" dirty="0">
                <a:latin typeface="Tahoma" pitchFamily="34" charset="0"/>
              </a:rPr>
              <a:t>Produtos e Serviços ao Agricultor</a:t>
            </a:r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4953000" y="4038600"/>
            <a:ext cx="41910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Times New Roman" charset="0"/>
              <a:ea typeface="ＭＳ Ｐゴシック" charset="0"/>
            </a:endParaRPr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685800" y="4038600"/>
            <a:ext cx="42672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Times New Roman" charset="0"/>
              <a:ea typeface="ＭＳ Ｐゴシック" charset="0"/>
            </a:endParaRP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1447800" y="5029200"/>
            <a:ext cx="7408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pt-BR" sz="2000">
                <a:solidFill>
                  <a:srgbClr val="FF3300"/>
                </a:solidFill>
              </a:rPr>
              <a:t>Políticas e Práticas: </a:t>
            </a:r>
          </a:p>
          <a:p>
            <a:pPr algn="ctr" eaLnBrk="1" hangingPunct="1"/>
            <a:r>
              <a:rPr lang="pt-BR" sz="2000">
                <a:solidFill>
                  <a:srgbClr val="FF3300"/>
                </a:solidFill>
              </a:rPr>
              <a:t>Tratar cooperados de forma diferente, visar o resultado da cooperativa e não do cooperado, investir em regiões onde não existam cooperados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4724400" y="16764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1800" dirty="0">
                <a:latin typeface="Tahoma" charset="0"/>
                <a:ea typeface="ＭＳ Ｐゴシック" charset="0"/>
              </a:rPr>
              <a:t>Sede</a:t>
            </a:r>
          </a:p>
        </p:txBody>
      </p:sp>
    </p:spTree>
    <p:extLst>
      <p:ext uri="{BB962C8B-B14F-4D97-AF65-F5344CB8AC3E}">
        <p14:creationId xmlns:p14="http://schemas.microsoft.com/office/powerpoint/2010/main" val="219425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04800"/>
            <a:ext cx="8062664" cy="747936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pt-BR" sz="3600" b="1" dirty="0" smtClean="0">
                <a:latin typeface="Tahoma" pitchFamily="34" charset="0"/>
              </a:rPr>
              <a:t>Conclusões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79512" y="1340768"/>
            <a:ext cx="8534400" cy="429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dirty="0">
                <a:latin typeface="Tahoma" pitchFamily="34" charset="0"/>
              </a:rPr>
              <a:t> Cultura organizacional é um conceito chave na gestão empresarial;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dirty="0">
                <a:latin typeface="Tahoma" pitchFamily="34" charset="0"/>
              </a:rPr>
              <a:t> Qualquer intervenção em uma empresa precisa considerar seus aspectos limitadores e impulsionadores (exemplo da cooperativa);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dirty="0">
                <a:latin typeface="Tahoma" pitchFamily="34" charset="0"/>
              </a:rPr>
              <a:t> Homogeneidade e Diversidade: extremos possuem vantagens e desvantagens;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 dirty="0">
                <a:latin typeface="Tahoma" pitchFamily="34" charset="0"/>
              </a:rPr>
              <a:t> Hibridização cultural (mudança mas manutenção dos valores essenciais que explicam o desenvolvimento da organização) é um consenso interessante;</a:t>
            </a:r>
          </a:p>
        </p:txBody>
      </p:sp>
    </p:spTree>
    <p:extLst>
      <p:ext uri="{BB962C8B-B14F-4D97-AF65-F5344CB8AC3E}">
        <p14:creationId xmlns:p14="http://schemas.microsoft.com/office/powerpoint/2010/main" val="369154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84664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3600" b="1" dirty="0" smtClean="0">
                <a:latin typeface="Tahoma" pitchFamily="34" charset="0"/>
              </a:rPr>
              <a:t>Importância do Tema: </a:t>
            </a:r>
            <a:br>
              <a:rPr lang="pt-BR" sz="3600" b="1" dirty="0" smtClean="0">
                <a:latin typeface="Tahoma" pitchFamily="34" charset="0"/>
              </a:rPr>
            </a:br>
            <a:r>
              <a:rPr lang="pt-BR" sz="3600" b="1" dirty="0" smtClean="0">
                <a:latin typeface="Tahoma" pitchFamily="34" charset="0"/>
              </a:rPr>
              <a:t>Cultura Organizacional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721696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pt-BR" sz="2800" i="1" dirty="0" smtClean="0">
                <a:latin typeface="Tahoma" pitchFamily="34" charset="0"/>
              </a:rPr>
              <a:t>Pressuposto básico para a implementação de qualquer projeto de mudança organizacional;</a:t>
            </a:r>
          </a:p>
          <a:p>
            <a:pPr eaLnBrk="1" hangingPunct="1">
              <a:lnSpc>
                <a:spcPct val="90000"/>
              </a:lnSpc>
            </a:pPr>
            <a:endParaRPr lang="pt-BR" sz="2800" i="1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800" i="1" dirty="0" smtClean="0">
                <a:latin typeface="Tahoma" pitchFamily="34" charset="0"/>
              </a:rPr>
              <a:t>Razão de sucesso e insucesso de fusões, parcerias e aquisições;</a:t>
            </a:r>
          </a:p>
          <a:p>
            <a:pPr eaLnBrk="1" hangingPunct="1">
              <a:lnSpc>
                <a:spcPct val="90000"/>
              </a:lnSpc>
            </a:pPr>
            <a:endParaRPr lang="pt-BR" sz="2800" i="1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800" i="1" dirty="0" smtClean="0">
                <a:latin typeface="Tahoma" pitchFamily="34" charset="0"/>
              </a:rPr>
              <a:t>Agravante pela diversidade das realidades regionais brasileiras; </a:t>
            </a:r>
          </a:p>
          <a:p>
            <a:pPr eaLnBrk="1" hangingPunct="1">
              <a:lnSpc>
                <a:spcPct val="90000"/>
              </a:lnSpc>
            </a:pPr>
            <a:endParaRPr lang="pt-BR" sz="2800" i="1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800" i="1" dirty="0" smtClean="0">
                <a:latin typeface="Tahoma" pitchFamily="34" charset="0"/>
              </a:rPr>
              <a:t>Com a globalização aumenta a necessidade em  entender a diversidade cultural;</a:t>
            </a:r>
          </a:p>
          <a:p>
            <a:pPr eaLnBrk="1" hangingPunct="1">
              <a:lnSpc>
                <a:spcPct val="90000"/>
              </a:lnSpc>
            </a:pPr>
            <a:endParaRPr lang="pt-BR" sz="2800" i="1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800" i="1" dirty="0" smtClean="0">
                <a:latin typeface="Tahoma" pitchFamily="34" charset="0"/>
              </a:rPr>
              <a:t>Entender os desafios de integração das diferentes áreas de uma empresa; </a:t>
            </a:r>
          </a:p>
        </p:txBody>
      </p:sp>
    </p:spTree>
    <p:extLst>
      <p:ext uri="{BB962C8B-B14F-4D97-AF65-F5344CB8AC3E}">
        <p14:creationId xmlns:p14="http://schemas.microsoft.com/office/powerpoint/2010/main" val="57236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832520"/>
          </a:xfrm>
        </p:spPr>
        <p:txBody>
          <a:bodyPr/>
          <a:lstStyle/>
          <a:p>
            <a:pPr algn="ctr" eaLnBrk="1" hangingPunct="1"/>
            <a:r>
              <a:rPr lang="pt-BR" sz="3600" b="1" dirty="0" smtClean="0">
                <a:latin typeface="Tahoma" pitchFamily="34" charset="0"/>
              </a:rPr>
              <a:t>Definições de Cultura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48020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pt-BR" sz="2800" i="1" dirty="0" smtClean="0">
                <a:solidFill>
                  <a:schemeClr val="accent2"/>
                </a:solidFill>
                <a:latin typeface="Tahoma" pitchFamily="34" charset="0"/>
              </a:rPr>
              <a:t>Cultura</a:t>
            </a:r>
            <a:r>
              <a:rPr lang="pt-BR" sz="2800" dirty="0" smtClean="0">
                <a:latin typeface="Tahoma" pitchFamily="34" charset="0"/>
              </a:rPr>
              <a:t>: </a:t>
            </a:r>
            <a:r>
              <a:rPr lang="ja-JP" altLang="pt-BR" sz="2800" dirty="0" smtClean="0">
                <a:latin typeface="Arial" pitchFamily="34" charset="0"/>
              </a:rPr>
              <a:t>“</a:t>
            </a:r>
            <a:r>
              <a:rPr lang="pt-BR" altLang="ja-JP" sz="2800" dirty="0" smtClean="0">
                <a:latin typeface="Tahoma" pitchFamily="34" charset="0"/>
              </a:rPr>
              <a:t>complexo total de conhecimentos, crenças, artes, moral, leis, costumes e quaisquer aptidões e hábitos adquiridos pelo homem como membro da sociedade</a:t>
            </a:r>
            <a:r>
              <a:rPr lang="ja-JP" altLang="pt-BR" sz="2800" dirty="0" smtClean="0">
                <a:latin typeface="Arial" pitchFamily="34" charset="0"/>
              </a:rPr>
              <a:t>”</a:t>
            </a:r>
            <a:r>
              <a:rPr lang="pt-BR" altLang="ja-JP" sz="2800" dirty="0" smtClean="0">
                <a:latin typeface="Tahoma" pitchFamily="34" charset="0"/>
              </a:rPr>
              <a:t> (FLEURY, et al. 2002).</a:t>
            </a:r>
          </a:p>
          <a:p>
            <a:pPr eaLnBrk="1" hangingPunct="1">
              <a:lnSpc>
                <a:spcPct val="90000"/>
              </a:lnSpc>
            </a:pPr>
            <a:endParaRPr lang="pt-BR" sz="28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800" i="1" dirty="0" smtClean="0">
                <a:solidFill>
                  <a:schemeClr val="accent2"/>
                </a:solidFill>
                <a:latin typeface="Tahoma" pitchFamily="34" charset="0"/>
              </a:rPr>
              <a:t>Bases antropológicas e sociológicas</a:t>
            </a:r>
            <a:r>
              <a:rPr lang="pt-BR" sz="2800" dirty="0" smtClean="0">
                <a:solidFill>
                  <a:schemeClr val="accent2"/>
                </a:solidFill>
                <a:latin typeface="Tahoma" pitchFamily="34" charset="0"/>
              </a:rPr>
              <a:t>:</a:t>
            </a:r>
            <a:r>
              <a:rPr lang="pt-BR" sz="2800" dirty="0" smtClean="0">
                <a:latin typeface="Tahoma" pitchFamily="34" charset="0"/>
              </a:rPr>
              <a:t> o indivíduo percebe a correspondência entre os significados por ele atribuídos ao objeto e o significados atribuídos pelos outros, isto é, um senso comum sobre a realidade (FLEURY, et al. 2002).</a:t>
            </a:r>
          </a:p>
          <a:p>
            <a:pPr eaLnBrk="1" hangingPunct="1">
              <a:lnSpc>
                <a:spcPct val="90000"/>
              </a:lnSpc>
            </a:pPr>
            <a:endParaRPr lang="pt-BR" sz="28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pt-BR" sz="28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800" i="1" dirty="0" smtClean="0">
                <a:solidFill>
                  <a:schemeClr val="accent2"/>
                </a:solidFill>
                <a:latin typeface="Tahoma" pitchFamily="34" charset="0"/>
              </a:rPr>
              <a:t>Cultura nacional e regional</a:t>
            </a:r>
            <a:r>
              <a:rPr lang="pt-BR" sz="2800" dirty="0" smtClean="0">
                <a:solidFill>
                  <a:schemeClr val="accent2"/>
                </a:solidFill>
                <a:latin typeface="Tahoma" pitchFamily="34" charset="0"/>
              </a:rPr>
              <a:t>: </a:t>
            </a:r>
            <a:r>
              <a:rPr lang="pt-BR" sz="2800" dirty="0" smtClean="0">
                <a:latin typeface="Tahoma" pitchFamily="34" charset="0"/>
              </a:rPr>
              <a:t>identidade e valores.</a:t>
            </a:r>
          </a:p>
          <a:p>
            <a:pPr eaLnBrk="1" hangingPunct="1">
              <a:lnSpc>
                <a:spcPct val="90000"/>
              </a:lnSpc>
            </a:pPr>
            <a:endParaRPr lang="pt-BR" sz="28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sz="28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71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864096"/>
          </a:xfrm>
        </p:spPr>
        <p:txBody>
          <a:bodyPr/>
          <a:lstStyle/>
          <a:p>
            <a:pPr algn="ctr" eaLnBrk="1" hangingPunct="1"/>
            <a:r>
              <a:rPr lang="pt-BR" sz="3600" b="1" dirty="0" smtClean="0">
                <a:latin typeface="Tahoma" pitchFamily="34" charset="0"/>
              </a:rPr>
              <a:t>Cultura</a:t>
            </a:r>
            <a:r>
              <a:rPr lang="pt-BR" b="1" dirty="0" smtClean="0">
                <a:latin typeface="Tahoma" pitchFamily="34" charset="0"/>
              </a:rPr>
              <a:t> </a:t>
            </a:r>
            <a:r>
              <a:rPr lang="pt-BR" sz="3600" b="1" dirty="0" smtClean="0">
                <a:latin typeface="Tahoma" pitchFamily="34" charset="0"/>
              </a:rPr>
              <a:t>Organizacional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564" y="1484784"/>
            <a:ext cx="8928992" cy="4104456"/>
          </a:xfrm>
        </p:spPr>
        <p:txBody>
          <a:bodyPr/>
          <a:lstStyle/>
          <a:p>
            <a:r>
              <a:rPr lang="ja-JP" altLang="pt-BR" sz="2000" dirty="0" smtClean="0">
                <a:latin typeface="Arial" pitchFamily="34" charset="0"/>
              </a:rPr>
              <a:t>“</a:t>
            </a:r>
            <a:r>
              <a:rPr lang="pt-BR" altLang="ja-JP" sz="2000" dirty="0" smtClean="0">
                <a:latin typeface="Tahoma" pitchFamily="34" charset="0"/>
              </a:rPr>
              <a:t>Conjunto de </a:t>
            </a:r>
            <a:r>
              <a:rPr lang="pt-BR" altLang="ja-JP" sz="2000" i="1" dirty="0" smtClean="0">
                <a:solidFill>
                  <a:schemeClr val="accent2"/>
                </a:solidFill>
                <a:latin typeface="Tahoma" pitchFamily="34" charset="0"/>
              </a:rPr>
              <a:t>pressupostos básicos</a:t>
            </a:r>
            <a:r>
              <a:rPr lang="pt-BR" altLang="ja-JP" sz="2000" dirty="0" smtClean="0">
                <a:latin typeface="Tahoma" pitchFamily="34" charset="0"/>
              </a:rPr>
              <a:t> que um grupo </a:t>
            </a:r>
            <a:r>
              <a:rPr lang="pt-BR" altLang="ja-JP" sz="2000" i="1" dirty="0" smtClean="0">
                <a:solidFill>
                  <a:schemeClr val="accent2"/>
                </a:solidFill>
                <a:latin typeface="Tahoma" pitchFamily="34" charset="0"/>
              </a:rPr>
              <a:t>inventou, descobriu ou desenvolveu</a:t>
            </a:r>
            <a:r>
              <a:rPr lang="pt-BR" altLang="ja-JP" sz="2000" dirty="0" smtClean="0">
                <a:latin typeface="Tahoma" pitchFamily="34" charset="0"/>
              </a:rPr>
              <a:t> ao aprender como lidar com os problemas de </a:t>
            </a:r>
            <a:r>
              <a:rPr lang="pt-BR" altLang="ja-JP" sz="2000" i="1" dirty="0" smtClean="0">
                <a:solidFill>
                  <a:schemeClr val="accent2"/>
                </a:solidFill>
                <a:latin typeface="Tahoma" pitchFamily="34" charset="0"/>
              </a:rPr>
              <a:t>adaptação externa</a:t>
            </a:r>
            <a:r>
              <a:rPr lang="pt-BR" altLang="ja-JP" sz="2000" dirty="0" smtClean="0">
                <a:latin typeface="Tahoma" pitchFamily="34" charset="0"/>
              </a:rPr>
              <a:t> e </a:t>
            </a:r>
            <a:r>
              <a:rPr lang="pt-BR" altLang="ja-JP" sz="2000" i="1" dirty="0" smtClean="0">
                <a:solidFill>
                  <a:schemeClr val="accent2"/>
                </a:solidFill>
                <a:latin typeface="Tahoma" pitchFamily="34" charset="0"/>
              </a:rPr>
              <a:t>integração interna</a:t>
            </a:r>
            <a:r>
              <a:rPr lang="pt-BR" altLang="ja-JP" sz="2000" dirty="0" smtClean="0">
                <a:latin typeface="Tahoma" pitchFamily="34" charset="0"/>
              </a:rPr>
              <a:t> e que </a:t>
            </a:r>
            <a:r>
              <a:rPr lang="pt-BR" altLang="ja-JP" sz="2000" i="1" dirty="0" smtClean="0">
                <a:solidFill>
                  <a:schemeClr val="accent2"/>
                </a:solidFill>
                <a:latin typeface="Tahoma" pitchFamily="34" charset="0"/>
              </a:rPr>
              <a:t>funcionaram bem</a:t>
            </a:r>
            <a:r>
              <a:rPr lang="pt-BR" altLang="ja-JP" sz="2000" dirty="0" smtClean="0">
                <a:latin typeface="Tahoma" pitchFamily="34" charset="0"/>
              </a:rPr>
              <a:t> o suficiente para serem considerados válidos e </a:t>
            </a:r>
            <a:r>
              <a:rPr lang="pt-BR" altLang="ja-JP" sz="2000" i="1" dirty="0" smtClean="0">
                <a:solidFill>
                  <a:schemeClr val="accent2"/>
                </a:solidFill>
                <a:latin typeface="Tahoma" pitchFamily="34" charset="0"/>
              </a:rPr>
              <a:t>ensinados a novos membros</a:t>
            </a:r>
            <a:r>
              <a:rPr lang="pt-BR" altLang="ja-JP" sz="2000" dirty="0" smtClean="0">
                <a:latin typeface="Tahoma" pitchFamily="34" charset="0"/>
              </a:rPr>
              <a:t> como a forma correta de perceber, pensar e sentir em relação a esses problemas</a:t>
            </a:r>
            <a:r>
              <a:rPr lang="ja-JP" altLang="pt-BR" sz="2000" dirty="0" smtClean="0">
                <a:latin typeface="Arial" pitchFamily="34" charset="0"/>
              </a:rPr>
              <a:t>”</a:t>
            </a:r>
            <a:r>
              <a:rPr lang="pt-BR" altLang="ja-JP" sz="2000" dirty="0" smtClean="0">
                <a:latin typeface="Tahoma" pitchFamily="34" charset="0"/>
              </a:rPr>
              <a:t> (SCHEIN, 1986).</a:t>
            </a:r>
          </a:p>
          <a:p>
            <a:pPr eaLnBrk="1" hangingPunct="1">
              <a:buFontTx/>
              <a:buNone/>
            </a:pPr>
            <a:endParaRPr lang="pt-BR" sz="2000" dirty="0" smtClean="0">
              <a:latin typeface="Tahoma" pitchFamily="34" charset="0"/>
            </a:endParaRPr>
          </a:p>
          <a:p>
            <a:r>
              <a:rPr lang="ja-JP" altLang="pt-BR" sz="2000" dirty="0" smtClean="0">
                <a:latin typeface="Arial" pitchFamily="34" charset="0"/>
              </a:rPr>
              <a:t>“</a:t>
            </a:r>
            <a:r>
              <a:rPr lang="pt-BR" altLang="ja-JP" sz="2000" dirty="0" smtClean="0">
                <a:latin typeface="Tahoma" pitchFamily="34" charset="0"/>
              </a:rPr>
              <a:t>Sistema de </a:t>
            </a:r>
            <a:r>
              <a:rPr lang="pt-BR" altLang="ja-JP" sz="2000" i="1" dirty="0" smtClean="0">
                <a:solidFill>
                  <a:schemeClr val="accent2"/>
                </a:solidFill>
                <a:latin typeface="Tahoma" pitchFamily="34" charset="0"/>
              </a:rPr>
              <a:t>valores compartilhados</a:t>
            </a:r>
            <a:r>
              <a:rPr lang="pt-BR" altLang="ja-JP" sz="2000" dirty="0" smtClean="0">
                <a:latin typeface="Tahoma" pitchFamily="34" charset="0"/>
              </a:rPr>
              <a:t> pelos membros que diferencia uma organização das demais</a:t>
            </a:r>
            <a:r>
              <a:rPr lang="ja-JP" altLang="pt-BR" sz="2000" dirty="0" smtClean="0">
                <a:latin typeface="Arial" pitchFamily="34" charset="0"/>
              </a:rPr>
              <a:t>”</a:t>
            </a:r>
            <a:r>
              <a:rPr lang="pt-BR" altLang="ja-JP" sz="2000" dirty="0" smtClean="0">
                <a:latin typeface="Tahoma" pitchFamily="34" charset="0"/>
              </a:rPr>
              <a:t> (ROBBINS, 2005).</a:t>
            </a:r>
          </a:p>
          <a:p>
            <a:pPr eaLnBrk="1" hangingPunct="1">
              <a:buFontTx/>
              <a:buNone/>
            </a:pPr>
            <a:endParaRPr lang="pt-BR" sz="2000" dirty="0" smtClean="0">
              <a:latin typeface="Tahoma" pitchFamily="34" charset="0"/>
            </a:endParaRPr>
          </a:p>
          <a:p>
            <a:r>
              <a:rPr lang="ja-JP" altLang="pt-BR" sz="2000" dirty="0" smtClean="0">
                <a:latin typeface="Arial" pitchFamily="34" charset="0"/>
              </a:rPr>
              <a:t>“</a:t>
            </a:r>
            <a:r>
              <a:rPr lang="pt-BR" altLang="ja-JP" sz="2000" dirty="0" smtClean="0">
                <a:latin typeface="Tahoma" pitchFamily="34" charset="0"/>
              </a:rPr>
              <a:t>Compreensão comum entre os membros da organização acerca do que é </a:t>
            </a:r>
            <a:r>
              <a:rPr lang="pt-BR" altLang="ja-JP" sz="2000" i="1" dirty="0" smtClean="0">
                <a:solidFill>
                  <a:schemeClr val="accent2"/>
                </a:solidFill>
                <a:latin typeface="Tahoma" pitchFamily="34" charset="0"/>
              </a:rPr>
              <a:t>comportamento apropriado</a:t>
            </a:r>
            <a:r>
              <a:rPr lang="ja-JP" altLang="pt-BR" sz="2000" dirty="0" smtClean="0">
                <a:latin typeface="Arial" pitchFamily="34" charset="0"/>
              </a:rPr>
              <a:t>”</a:t>
            </a:r>
            <a:r>
              <a:rPr lang="pt-BR" altLang="ja-JP" sz="2000" dirty="0" smtClean="0">
                <a:latin typeface="Tahoma" pitchFamily="34" charset="0"/>
              </a:rPr>
              <a:t> (ROBBINS, 2005).</a:t>
            </a:r>
          </a:p>
          <a:p>
            <a:pPr eaLnBrk="1" hangingPunct="1">
              <a:buFontTx/>
              <a:buNone/>
            </a:pPr>
            <a:endParaRPr lang="pt-BR" sz="20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20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76200"/>
            <a:ext cx="8215064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3600" b="1" dirty="0" smtClean="0">
                <a:latin typeface="Tahoma" pitchFamily="34" charset="0"/>
              </a:rPr>
              <a:t>Cultura Organizacional</a:t>
            </a:r>
            <a:br>
              <a:rPr lang="pt-BR" sz="3600" b="1" dirty="0" smtClean="0">
                <a:latin typeface="Tahoma" pitchFamily="34" charset="0"/>
              </a:rPr>
            </a:br>
            <a:r>
              <a:rPr lang="pt-BR" sz="3600" b="1" dirty="0" smtClean="0">
                <a:latin typeface="Tahoma" pitchFamily="34" charset="0"/>
              </a:rPr>
              <a:t>Características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2816"/>
            <a:ext cx="8955088" cy="432048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pt-BR" sz="2400" b="1" dirty="0" smtClean="0">
                <a:solidFill>
                  <a:schemeClr val="accent2"/>
                </a:solidFill>
                <a:latin typeface="Tahoma" pitchFamily="34" charset="0"/>
              </a:rPr>
              <a:t>Dinâmica</a:t>
            </a:r>
            <a:r>
              <a:rPr lang="pt-BR" sz="2400" dirty="0" smtClean="0">
                <a:latin typeface="Tahoma" pitchFamily="34" charset="0"/>
              </a:rPr>
              <a:t>:  pode ser aprendida, transmitida e mudada. </a:t>
            </a:r>
          </a:p>
          <a:p>
            <a:pPr eaLnBrk="1" hangingPunct="1">
              <a:buClr>
                <a:schemeClr val="tx1"/>
              </a:buClr>
            </a:pPr>
            <a:endParaRPr lang="pt-BR" sz="2400" dirty="0" smtClean="0">
              <a:latin typeface="Tahoma" pitchFamily="34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pt-BR" sz="2400" b="1" dirty="0" smtClean="0">
                <a:solidFill>
                  <a:schemeClr val="accent2"/>
                </a:solidFill>
                <a:latin typeface="Tahoma" pitchFamily="34" charset="0"/>
              </a:rPr>
              <a:t>Intangível</a:t>
            </a:r>
            <a:r>
              <a:rPr lang="pt-BR" sz="2400" b="1" dirty="0" smtClean="0">
                <a:latin typeface="Tahoma" pitchFamily="34" charset="0"/>
              </a:rPr>
              <a:t>:</a:t>
            </a:r>
            <a:r>
              <a:rPr lang="pt-BR" sz="2400" dirty="0" smtClean="0">
                <a:latin typeface="Tahoma" pitchFamily="34" charset="0"/>
              </a:rPr>
              <a:t> pode ser apreendida  mas não materializada. Percebem-se manifestações de uma determinada cultura;</a:t>
            </a:r>
          </a:p>
          <a:p>
            <a:pPr eaLnBrk="1" hangingPunct="1">
              <a:buClr>
                <a:schemeClr val="tx1"/>
              </a:buClr>
            </a:pPr>
            <a:endParaRPr lang="pt-BR" sz="2400" dirty="0" smtClean="0">
              <a:latin typeface="Tahoma" pitchFamily="34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pt-BR" sz="2400" b="1" dirty="0" smtClean="0">
                <a:solidFill>
                  <a:schemeClr val="accent2"/>
                </a:solidFill>
                <a:latin typeface="Tahoma" pitchFamily="34" charset="0"/>
              </a:rPr>
              <a:t>Construção social/coletiva</a:t>
            </a:r>
            <a:r>
              <a:rPr lang="pt-BR" sz="2400" dirty="0" smtClean="0">
                <a:latin typeface="Tahoma" pitchFamily="34" charset="0"/>
              </a:rPr>
              <a:t> ,relacionada a uma unidade social estável durante algum tempo.</a:t>
            </a:r>
          </a:p>
          <a:p>
            <a:pPr eaLnBrk="1" hangingPunct="1">
              <a:buClr>
                <a:schemeClr val="tx1"/>
              </a:buClr>
            </a:pPr>
            <a:endParaRPr lang="pt-BR" sz="2400" dirty="0" smtClean="0">
              <a:latin typeface="Tahoma" pitchFamily="34" charset="0"/>
            </a:endParaRPr>
          </a:p>
          <a:p>
            <a:pPr eaLnBrk="1" hangingPunct="1">
              <a:buClr>
                <a:schemeClr val="tx1"/>
              </a:buClr>
            </a:pPr>
            <a:endParaRPr lang="pt-BR" sz="2400" dirty="0" smtClean="0">
              <a:latin typeface="Tahoma" pitchFamily="34" charset="0"/>
            </a:endParaRPr>
          </a:p>
          <a:p>
            <a:pPr algn="r" eaLnBrk="1" hangingPunct="1">
              <a:buClr>
                <a:schemeClr val="tx1"/>
              </a:buClr>
              <a:buFontTx/>
              <a:buNone/>
            </a:pPr>
            <a:r>
              <a:rPr lang="pt-BR" sz="2400" i="1" dirty="0" smtClean="0">
                <a:latin typeface="Tahoma" pitchFamily="34" charset="0"/>
              </a:rPr>
              <a:t>Fonte: Robbins (2005)</a:t>
            </a:r>
          </a:p>
        </p:txBody>
      </p:sp>
    </p:spTree>
    <p:extLst>
      <p:ext uri="{BB962C8B-B14F-4D97-AF65-F5344CB8AC3E}">
        <p14:creationId xmlns:p14="http://schemas.microsoft.com/office/powerpoint/2010/main" val="42306498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3600" b="1" dirty="0" smtClean="0">
                <a:latin typeface="Tahoma" pitchFamily="34" charset="0"/>
              </a:rPr>
              <a:t>Cultura Organizacional</a:t>
            </a:r>
            <a:br>
              <a:rPr lang="pt-BR" sz="3600" b="1" dirty="0" smtClean="0">
                <a:latin typeface="Tahoma" pitchFamily="34" charset="0"/>
              </a:rPr>
            </a:br>
            <a:r>
              <a:rPr lang="pt-BR" sz="3600" b="1" dirty="0" smtClean="0">
                <a:latin typeface="Tahoma" pitchFamily="34" charset="0"/>
              </a:rPr>
              <a:t>Evolução Histórica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268760"/>
            <a:ext cx="8943974" cy="486692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</a:pPr>
            <a:r>
              <a:rPr lang="pt-BR" sz="3000" dirty="0" smtClean="0">
                <a:latin typeface="Tahoma" pitchFamily="34" charset="0"/>
              </a:rPr>
              <a:t>Começo: alguém tem a ideia da nova empresa;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</a:pPr>
            <a:endParaRPr lang="pt-BR" sz="30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</a:pPr>
            <a:r>
              <a:rPr lang="pt-BR" sz="3000" dirty="0" smtClean="0">
                <a:latin typeface="Tahoma" pitchFamily="34" charset="0"/>
              </a:rPr>
              <a:t>Forma-se o grupo fundador que acredita na ideia;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</a:pPr>
            <a:endParaRPr lang="pt-BR" sz="30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</a:pPr>
            <a:r>
              <a:rPr lang="pt-BR" sz="3000" dirty="0" smtClean="0">
                <a:latin typeface="Tahoma" pitchFamily="34" charset="0"/>
              </a:rPr>
              <a:t>Atuação conjunta começa a moldar a empresa;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</a:pPr>
            <a:endParaRPr lang="pt-BR" sz="30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</a:pPr>
            <a:r>
              <a:rPr lang="pt-BR" sz="3000" dirty="0" smtClean="0">
                <a:latin typeface="Tahoma" pitchFamily="34" charset="0"/>
              </a:rPr>
              <a:t>Crises de crescimento e sobrevivência;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</a:pPr>
            <a:endParaRPr lang="pt-BR" sz="30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</a:pPr>
            <a:r>
              <a:rPr lang="pt-BR" sz="3000" dirty="0" smtClean="0">
                <a:latin typeface="Tahoma" pitchFamily="34" charset="0"/>
              </a:rPr>
              <a:t>Encontro de soluções para vencer problemas externos ou de integração;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</a:pPr>
            <a:endParaRPr lang="pt-BR" sz="30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</a:pPr>
            <a:r>
              <a:rPr lang="pt-BR" sz="3000" dirty="0" smtClean="0">
                <a:latin typeface="Tahoma" pitchFamily="34" charset="0"/>
              </a:rPr>
              <a:t>Criação de um conjunto praticável de normas de relacionamento;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</a:pPr>
            <a:endParaRPr lang="pt-BR" sz="3000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</a:pPr>
            <a:r>
              <a:rPr lang="pt-BR" sz="3000" dirty="0" smtClean="0">
                <a:latin typeface="Tahoma" pitchFamily="34" charset="0"/>
              </a:rPr>
              <a:t>Outras pessoas são admitidas no grupo.</a:t>
            </a:r>
            <a:endParaRPr lang="pt-BR" dirty="0" smtClean="0">
              <a:latin typeface="Tahoma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415145" y="5733256"/>
            <a:ext cx="2695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000" i="1" dirty="0">
                <a:latin typeface="Tahoma" charset="0"/>
                <a:ea typeface="ＭＳ Ｐゴシック" charset="0"/>
              </a:rPr>
              <a:t>Fonte: </a:t>
            </a:r>
            <a:r>
              <a:rPr lang="pt-BR" sz="2000" i="1" dirty="0" err="1">
                <a:latin typeface="Tahoma" charset="0"/>
                <a:ea typeface="ＭＳ Ｐゴシック" charset="0"/>
              </a:rPr>
              <a:t>Schein</a:t>
            </a:r>
            <a:r>
              <a:rPr lang="pt-BR" sz="2000" i="1" dirty="0">
                <a:latin typeface="Tahoma" charset="0"/>
                <a:ea typeface="ＭＳ Ｐゴシック" charset="0"/>
              </a:rPr>
              <a:t>, (1986).</a:t>
            </a:r>
          </a:p>
        </p:txBody>
      </p:sp>
    </p:spTree>
    <p:extLst>
      <p:ext uri="{BB962C8B-B14F-4D97-AF65-F5344CB8AC3E}">
        <p14:creationId xmlns:p14="http://schemas.microsoft.com/office/powerpoint/2010/main" val="252353147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848600" cy="685800"/>
          </a:xfrm>
        </p:spPr>
        <p:txBody>
          <a:bodyPr/>
          <a:lstStyle/>
          <a:p>
            <a:pPr algn="ctr" eaLnBrk="1" hangingPunct="1"/>
            <a:r>
              <a:rPr lang="pt-BR" sz="3600" b="1" dirty="0" smtClean="0">
                <a:latin typeface="Tahoma" pitchFamily="34" charset="0"/>
              </a:rPr>
              <a:t>Cultura Organizacional: Níveis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 flipV="1">
            <a:off x="1219200" y="61722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>
              <a:defRPr/>
            </a:pPr>
            <a:endParaRPr lang="pt-PT">
              <a:latin typeface="Arial" charset="0"/>
              <a:ea typeface="ＭＳ Ｐゴシック" charset="0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260975" y="5715000"/>
            <a:ext cx="3775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>
                <a:latin typeface="Arial" charset="0"/>
                <a:ea typeface="ＭＳ Ｐゴシック" charset="0"/>
              </a:rPr>
              <a:t>Fonte: Fleury et al. (2002) 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285999" y="1393535"/>
            <a:ext cx="4274593" cy="95410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2800" dirty="0">
                <a:latin typeface="Tahoma" pitchFamily="34" charset="0"/>
              </a:rPr>
              <a:t>Nível dos Artefatos Visíveis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284962" y="3007284"/>
            <a:ext cx="4274594" cy="954107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2800" dirty="0">
                <a:latin typeface="Tahoma" pitchFamily="34" charset="0"/>
              </a:rPr>
              <a:t>Nível dos Valores Compartilhados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284963" y="4581128"/>
            <a:ext cx="4274593" cy="954107"/>
          </a:xfrm>
          <a:prstGeom prst="rect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pt-BR" sz="2800" dirty="0">
                <a:latin typeface="Tahoma" pitchFamily="34" charset="0"/>
              </a:rPr>
              <a:t>Nível dos Pressupostos</a:t>
            </a:r>
          </a:p>
          <a:p>
            <a:pPr algn="ctr" eaLnBrk="1" hangingPunct="1"/>
            <a:r>
              <a:rPr lang="pt-BR" sz="2800" dirty="0">
                <a:latin typeface="Tahoma" pitchFamily="34" charset="0"/>
              </a:rPr>
              <a:t> Básicos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3280012" y="2347642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Times New Roman" charset="0"/>
              <a:ea typeface="ＭＳ Ｐゴシック" charset="0"/>
            </a:endParaRP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3059832" y="397152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Times New Roman" charset="0"/>
              <a:ea typeface="ＭＳ Ｐゴシック" charset="0"/>
            </a:endParaRPr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V="1">
            <a:off x="5163403" y="2397684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Times New Roman" charset="0"/>
              <a:ea typeface="ＭＳ Ｐゴシック" charset="0"/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V="1">
            <a:off x="5163403" y="397152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10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ctr" eaLnBrk="1" hangingPunct="1"/>
            <a:r>
              <a:rPr lang="pt-BR" sz="3600" b="1" dirty="0" smtClean="0">
                <a:latin typeface="Tahoma" pitchFamily="34" charset="0"/>
              </a:rPr>
              <a:t>Pressupostos Básicos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9144000" cy="518457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pt-BR" sz="2800" b="1" dirty="0" smtClean="0">
                <a:latin typeface="Tahoma" pitchFamily="34" charset="0"/>
              </a:rPr>
              <a:t>Relacionamento da organização com o meio ambiente</a:t>
            </a:r>
            <a:r>
              <a:rPr lang="pt-BR" sz="2800" dirty="0" smtClean="0">
                <a:latin typeface="Tahoma" pitchFamily="34" charset="0"/>
              </a:rPr>
              <a:t>: Domínio, Submissão, Harmonia?</a:t>
            </a:r>
          </a:p>
          <a:p>
            <a:pPr eaLnBrk="1" hangingPunct="1">
              <a:lnSpc>
                <a:spcPct val="90000"/>
              </a:lnSpc>
            </a:pPr>
            <a:endParaRPr lang="pt-BR" sz="2800" b="1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800" b="1" dirty="0" smtClean="0">
                <a:latin typeface="Tahoma" pitchFamily="34" charset="0"/>
              </a:rPr>
              <a:t>Natureza da realidade e da verdade</a:t>
            </a:r>
            <a:r>
              <a:rPr lang="pt-BR" sz="2800" dirty="0" smtClean="0">
                <a:latin typeface="Tahoma" pitchFamily="34" charset="0"/>
              </a:rPr>
              <a:t>: o que é real e verdadeiro?</a:t>
            </a:r>
          </a:p>
          <a:p>
            <a:pPr eaLnBrk="1" hangingPunct="1">
              <a:lnSpc>
                <a:spcPct val="90000"/>
              </a:lnSpc>
            </a:pPr>
            <a:endParaRPr lang="pt-BR" sz="2800" b="1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800" b="1" dirty="0" smtClean="0">
                <a:latin typeface="Tahoma" pitchFamily="34" charset="0"/>
              </a:rPr>
              <a:t>Natureza humana</a:t>
            </a:r>
            <a:r>
              <a:rPr lang="pt-BR" sz="2800" dirty="0" smtClean="0">
                <a:latin typeface="Tahoma" pitchFamily="34" charset="0"/>
              </a:rPr>
              <a:t>: Quais atributos importantes ao ser humano?</a:t>
            </a:r>
          </a:p>
          <a:p>
            <a:pPr eaLnBrk="1" hangingPunct="1">
              <a:lnSpc>
                <a:spcPct val="90000"/>
              </a:lnSpc>
            </a:pPr>
            <a:endParaRPr lang="pt-BR" sz="2800" b="1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800" b="1" dirty="0" smtClean="0">
                <a:latin typeface="Tahoma" pitchFamily="34" charset="0"/>
              </a:rPr>
              <a:t>Natureza da atividade humana</a:t>
            </a:r>
            <a:r>
              <a:rPr lang="pt-BR" sz="2800" dirty="0" smtClean="0">
                <a:latin typeface="Tahoma" pitchFamily="34" charset="0"/>
              </a:rPr>
              <a:t>: Qual a forma correta de agir do ser humano?</a:t>
            </a:r>
          </a:p>
          <a:p>
            <a:pPr eaLnBrk="1" hangingPunct="1">
              <a:lnSpc>
                <a:spcPct val="90000"/>
              </a:lnSpc>
            </a:pPr>
            <a:endParaRPr lang="pt-BR" sz="2800" b="1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800" b="1" dirty="0" smtClean="0">
                <a:latin typeface="Tahoma" pitchFamily="34" charset="0"/>
              </a:rPr>
              <a:t>Natureza das relações humanas</a:t>
            </a:r>
            <a:r>
              <a:rPr lang="pt-BR" sz="2800" dirty="0" smtClean="0">
                <a:latin typeface="Tahoma" pitchFamily="34" charset="0"/>
              </a:rPr>
              <a:t>: Como distribuir amor e poder? Cooperar ou competir?</a:t>
            </a:r>
          </a:p>
        </p:txBody>
      </p:sp>
    </p:spTree>
    <p:extLst>
      <p:ext uri="{BB962C8B-B14F-4D97-AF65-F5344CB8AC3E}">
        <p14:creationId xmlns:p14="http://schemas.microsoft.com/office/powerpoint/2010/main" val="378807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3539</TotalTime>
  <Words>1456</Words>
  <Application>Microsoft Office PowerPoint</Application>
  <PresentationFormat>Apresentação na tela (4:3)</PresentationFormat>
  <Paragraphs>255</Paragraphs>
  <Slides>25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25</vt:i4>
      </vt:variant>
    </vt:vector>
  </HeadingPairs>
  <TitlesOfParts>
    <vt:vector size="27" baseType="lpstr">
      <vt:lpstr>Tema do Office</vt:lpstr>
      <vt:lpstr>Personalizar design</vt:lpstr>
      <vt:lpstr>Cultura Organizacional</vt:lpstr>
      <vt:lpstr>Estrutura da Aula</vt:lpstr>
      <vt:lpstr>Importância do Tema:  Cultura Organizacional</vt:lpstr>
      <vt:lpstr>Definições de Cultura</vt:lpstr>
      <vt:lpstr>Cultura Organizacional</vt:lpstr>
      <vt:lpstr>Cultura Organizacional Características</vt:lpstr>
      <vt:lpstr>Cultura Organizacional Evolução Histórica</vt:lpstr>
      <vt:lpstr>Cultura Organizacional: Níveis</vt:lpstr>
      <vt:lpstr>Pressupostos Básicos</vt:lpstr>
      <vt:lpstr>Valores Compartilhados</vt:lpstr>
      <vt:lpstr>Artefatos Visíveis</vt:lpstr>
      <vt:lpstr>Desvendando a Cultura Organizacional: Metáfora da Cebola</vt:lpstr>
      <vt:lpstr>As Organizações Possuem Culturas Uniformes? </vt:lpstr>
      <vt:lpstr>Homogeneidade X Diversidade</vt:lpstr>
      <vt:lpstr>Homogeneidade X Diversidade</vt:lpstr>
      <vt:lpstr>Homogeneidade X Diversidade</vt:lpstr>
      <vt:lpstr>Homogeneidade X Diversidade</vt:lpstr>
      <vt:lpstr>Homogeneidade X Diversidade</vt:lpstr>
      <vt:lpstr>Homogeneidade X Diversidade</vt:lpstr>
      <vt:lpstr>Homogeneidade X Diversidade</vt:lpstr>
      <vt:lpstr>Caso em Agronegócio:  Desafio do Modelo Cooperativista e Cultura</vt:lpstr>
      <vt:lpstr>Caso em Agronegócio:  Desafio do Modelo Cooperativista e Cultura</vt:lpstr>
      <vt:lpstr>Caso em Agronegócio:  Desafio do Modelo Cooperativista e Cultura</vt:lpstr>
      <vt:lpstr>Desvendando a Cultura Organizacional de Uma Cooperativa Agrícola</vt:lpstr>
      <vt:lpstr>Conclusões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RFS</dc:creator>
  <cp:lastModifiedBy>Tarso Rueda</cp:lastModifiedBy>
  <cp:revision>133</cp:revision>
  <dcterms:created xsi:type="dcterms:W3CDTF">2012-08-09T18:35:10Z</dcterms:created>
  <dcterms:modified xsi:type="dcterms:W3CDTF">2016-07-29T17:47:48Z</dcterms:modified>
</cp:coreProperties>
</file>