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94" r:id="rId13"/>
    <p:sldId id="321" r:id="rId14"/>
    <p:sldId id="316" r:id="rId15"/>
    <p:sldId id="322" r:id="rId16"/>
    <p:sldId id="317" r:id="rId17"/>
    <p:sldId id="323" r:id="rId18"/>
    <p:sldId id="318" r:id="rId19"/>
    <p:sldId id="319" r:id="rId20"/>
    <p:sldId id="325" r:id="rId21"/>
    <p:sldId id="341" r:id="rId22"/>
    <p:sldId id="320" r:id="rId23"/>
    <p:sldId id="340" r:id="rId24"/>
    <p:sldId id="324" r:id="rId25"/>
    <p:sldId id="326" r:id="rId26"/>
    <p:sldId id="339" r:id="rId27"/>
    <p:sldId id="327" r:id="rId28"/>
    <p:sldId id="328" r:id="rId29"/>
    <p:sldId id="333" r:id="rId30"/>
    <p:sldId id="342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8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34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41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1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8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9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68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64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57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08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E6F81-3974-41F5-875A-C3DE9F1E35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1CCC5-7B62-4136-BAB5-C0B1037D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62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g8NkRyWAOz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nBh6PlC9_1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38F52-7789-4920-9FA2-C33D5D86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class: India state-led development…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3AAB18-8007-4C23-AECC-C56F09C5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40193"/>
          </a:xfrm>
        </p:spPr>
        <p:txBody>
          <a:bodyPr>
            <a:normAutofit/>
          </a:bodyPr>
          <a:lstStyle/>
          <a:p>
            <a:r>
              <a:rPr lang="en-US" dirty="0"/>
              <a:t>1950-1980: low rates of growth;</a:t>
            </a:r>
          </a:p>
          <a:p>
            <a:r>
              <a:rPr lang="en-US" dirty="0"/>
              <a:t>Secularist ideology </a:t>
            </a:r>
            <a:r>
              <a:rPr lang="en-US" dirty="0">
                <a:sym typeface="Wingdings" panose="05000000000000000000" pitchFamily="2" charset="2"/>
              </a:rPr>
              <a:t> like racial democracy in Brazil, ignored inequalities and discrimination.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8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9F1D4-0CC9-4E27-B253-F494E7E3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Image result for india dalits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03" y="236215"/>
            <a:ext cx="5878194" cy="66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9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“</a:t>
            </a:r>
            <a:r>
              <a:rPr lang="pt-BR" dirty="0" err="1"/>
              <a:t>Danger</a:t>
            </a:r>
            <a:r>
              <a:rPr lang="pt-BR" dirty="0"/>
              <a:t>”— Keynes (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his</a:t>
            </a:r>
            <a:r>
              <a:rPr lang="pt-BR" dirty="0"/>
              <a:t> </a:t>
            </a:r>
            <a:r>
              <a:rPr lang="pt-BR" dirty="0" err="1"/>
              <a:t>ideas</a:t>
            </a:r>
            <a:r>
              <a:rPr lang="pt-BR" dirty="0"/>
              <a:t>) “</a:t>
            </a:r>
            <a:r>
              <a:rPr lang="pt-BR" dirty="0" err="1"/>
              <a:t>died</a:t>
            </a:r>
            <a:r>
              <a:rPr lang="pt-BR" dirty="0"/>
              <a:t>”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84744E5-07E6-494F-B4B3-1CE3FA1EE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5" y="1365609"/>
            <a:ext cx="10515601" cy="4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9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0D4FC-8C34-4786-AD0D-6E24576D2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Political Economy of Nationalism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48B3C1-BB38-4028-8781-99C7E85D7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Week 7</a:t>
            </a:r>
          </a:p>
          <a:p>
            <a:r>
              <a:rPr lang="en-US" dirty="0"/>
              <a:t>The Market Strikes Back</a:t>
            </a:r>
          </a:p>
          <a:p>
            <a:r>
              <a:rPr lang="en-GB" dirty="0" err="1"/>
              <a:t>Dr.</a:t>
            </a:r>
            <a:r>
              <a:rPr lang="en-GB" dirty="0"/>
              <a:t> Vin</a:t>
            </a:r>
            <a:r>
              <a:rPr lang="pt-BR" dirty="0" err="1"/>
              <a:t>ícius</a:t>
            </a:r>
            <a:r>
              <a:rPr lang="pt-BR" dirty="0"/>
              <a:t> Rodrigues Vieira (IRI-USP)</a:t>
            </a:r>
            <a:endParaRPr lang="en-US" dirty="0"/>
          </a:p>
          <a:p>
            <a:r>
              <a:rPr lang="en-US" dirty="0"/>
              <a:t>September 26, 2018</a:t>
            </a:r>
          </a:p>
        </p:txBody>
      </p:sp>
    </p:spTree>
    <p:extLst>
      <p:ext uri="{BB962C8B-B14F-4D97-AF65-F5344CB8AC3E}">
        <p14:creationId xmlns:p14="http://schemas.microsoft.com/office/powerpoint/2010/main" val="230641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37F18-8850-4075-B64E-B50F4F33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task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F9290C-98EA-488B-8BE4-76C0EA6E6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0489"/>
          </a:xfrm>
        </p:spPr>
        <p:txBody>
          <a:bodyPr>
            <a:normAutofit/>
          </a:bodyPr>
          <a:lstStyle/>
          <a:p>
            <a:r>
              <a:rPr lang="en-GB" dirty="0"/>
              <a:t>Imagine that you and the closest colleague are policy advisers to a government of an industrialized democracy in the 1970s, when the Keynesian ideas could no longer provide economic stability.  </a:t>
            </a:r>
            <a:r>
              <a:rPr lang="en-GB" b="1" dirty="0"/>
              <a:t>What would you recommend to government for overcoming or at least mitigating the crisis?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ym typeface="Wingdings" panose="05000000000000000000" pitchFamily="2" charset="2"/>
              </a:rPr>
              <a:t> Key policy features at that time</a:t>
            </a:r>
            <a:endParaRPr lang="en-GB" dirty="0"/>
          </a:p>
          <a:p>
            <a:pPr lvl="2"/>
            <a:r>
              <a:rPr lang="en-GB" dirty="0"/>
              <a:t>Protectionism (particularly high tariffs)</a:t>
            </a:r>
          </a:p>
          <a:p>
            <a:pPr lvl="2"/>
            <a:r>
              <a:rPr lang="en-GB" dirty="0"/>
              <a:t>Control of capital flows</a:t>
            </a:r>
          </a:p>
          <a:p>
            <a:pPr lvl="2"/>
            <a:r>
              <a:rPr lang="en-GB" dirty="0"/>
              <a:t>Focus on full employment</a:t>
            </a:r>
          </a:p>
          <a:p>
            <a:pPr lvl="2"/>
            <a:r>
              <a:rPr lang="en-GB" dirty="0"/>
              <a:t>In the case of the US, consider also ongoing racial tensions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2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21622-E205-4835-B9C5-C17BB360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Economic Liberalism </a:t>
            </a:r>
            <a:r>
              <a:rPr lang="en-GB" dirty="0">
                <a:sym typeface="Wingdings" panose="05000000000000000000" pitchFamily="2" charset="2"/>
              </a:rPr>
              <a:t> Neoliberalism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FE9C22-A62E-47DB-ADCE-81ACE8F99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18" y="1825625"/>
            <a:ext cx="55071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role of the state comprised:</a:t>
            </a:r>
          </a:p>
          <a:p>
            <a:r>
              <a:rPr lang="en-GB" dirty="0"/>
              <a:t>Defence;</a:t>
            </a:r>
          </a:p>
          <a:p>
            <a:r>
              <a:rPr lang="en-GB" dirty="0"/>
              <a:t>Justice;</a:t>
            </a:r>
          </a:p>
          <a:p>
            <a:r>
              <a:rPr lang="en-GB" dirty="0"/>
              <a:t>Certain public works (and not always!!!)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Yet, which ones?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ym typeface="Wingdings" panose="05000000000000000000" pitchFamily="2" charset="2"/>
              </a:rPr>
              <a:t>To facilitate trade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ym typeface="Wingdings" panose="05000000000000000000" pitchFamily="2" charset="2"/>
              </a:rPr>
              <a:t>To educate the young</a:t>
            </a:r>
          </a:p>
          <a:p>
            <a:pPr marL="457200" lvl="1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19EB15-3FF3-466E-8BAD-A2FB6C0F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1677"/>
            <a:ext cx="4719234" cy="47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7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21622-E205-4835-B9C5-C17BB360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Economic Liberalism </a:t>
            </a:r>
            <a:r>
              <a:rPr lang="en-GB" dirty="0">
                <a:sym typeface="Wingdings" panose="05000000000000000000" pitchFamily="2" charset="2"/>
              </a:rPr>
              <a:t> Neoliberalism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FE9C22-A62E-47DB-ADCE-81ACE8F99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18" y="1825625"/>
            <a:ext cx="550718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But </a:t>
            </a:r>
            <a:r>
              <a:rPr lang="en-GB" b="1" dirty="0">
                <a:sym typeface="Wingdings" panose="05000000000000000000" pitchFamily="2" charset="2"/>
              </a:rPr>
              <a:t>how to contradict voters </a:t>
            </a:r>
            <a:r>
              <a:rPr lang="en-GB" dirty="0">
                <a:sym typeface="Wingdings" panose="05000000000000000000" pitchFamily="2" charset="2"/>
              </a:rPr>
              <a:t>who had vested interests under the Keynesian consensus?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 err="1">
                <a:sym typeface="Wingdings" panose="05000000000000000000" pitchFamily="2" charset="2"/>
              </a:rPr>
              <a:t>Labor</a:t>
            </a:r>
            <a:r>
              <a:rPr lang="en-GB" dirty="0">
                <a:sym typeface="Wingdings" panose="05000000000000000000" pitchFamily="2" charset="2"/>
              </a:rPr>
              <a:t> unions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Manufacturing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Employees in State-owned enterprises (SOE)</a:t>
            </a:r>
          </a:p>
          <a:p>
            <a:pPr marL="457200" lvl="1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19EB15-3FF3-466E-8BAD-A2FB6C0F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1677"/>
            <a:ext cx="4719234" cy="47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37F18-8850-4075-B64E-B50F4F33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Neoliberal experiment: Chile</a:t>
            </a:r>
            <a:endParaRPr lang="en-US" dirty="0"/>
          </a:p>
        </p:txBody>
      </p:sp>
      <p:pic>
        <p:nvPicPr>
          <p:cNvPr id="5" name="Imagem 4">
            <a:hlinkClick r:id="rId2"/>
            <a:extLst>
              <a:ext uri="{FF2B5EF4-FFF2-40B4-BE49-F238E27FC236}">
                <a16:creationId xmlns:a16="http://schemas.microsoft.com/office/drawing/2014/main" id="{F3A22678-7F4C-411E-842F-560F2A114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15" y="1475178"/>
            <a:ext cx="7557770" cy="50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8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8753F-FB7E-46C2-810A-A0E57300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features of Neoliberal reforms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7A4B0-AEAD-4E11-8E7A-ABFE5E91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Fourcade-Gourinchas</a:t>
            </a:r>
            <a:r>
              <a:rPr lang="en-GB" dirty="0"/>
              <a:t> and Babb (2002)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1 ) economic and financial globalization increased countries' vulnerability to international capital movements;</a:t>
            </a:r>
          </a:p>
          <a:p>
            <a:pPr marL="0" indent="0">
              <a:buNone/>
            </a:pPr>
            <a:r>
              <a:rPr lang="en-GB" dirty="0"/>
              <a:t>2 ) institutional legacies from previous times are intervening variables in shaping Neoliberalism with each country.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Apart from Chile: France, Mexico, and the UK </a:t>
            </a:r>
            <a:r>
              <a:rPr lang="en-GB" dirty="0">
                <a:sym typeface="Wingdings" panose="05000000000000000000" pitchFamily="2" charset="2"/>
              </a:rPr>
              <a:t> LET`S FOCUS ON THE LATER BUT LOOKING BEYOND THE READING.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981A99C-6642-4EFC-80B4-70E8B6F77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18" y="365125"/>
            <a:ext cx="8956964" cy="62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8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981A99C-6642-4EFC-80B4-70E8B6F77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18" y="365125"/>
            <a:ext cx="8956964" cy="623847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EF911B6-99CD-4575-9F7D-65CA23D839D1}"/>
              </a:ext>
            </a:extLst>
          </p:cNvPr>
          <p:cNvSpPr/>
          <p:nvPr/>
        </p:nvSpPr>
        <p:spPr>
          <a:xfrm flipH="1">
            <a:off x="8815643" y="365125"/>
            <a:ext cx="404555" cy="64928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FBBC2F2-48DA-4D90-A779-C14820A36F54}"/>
              </a:ext>
            </a:extLst>
          </p:cNvPr>
          <p:cNvSpPr/>
          <p:nvPr/>
        </p:nvSpPr>
        <p:spPr>
          <a:xfrm flipH="1">
            <a:off x="7461359" y="365125"/>
            <a:ext cx="404555" cy="64928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8096E1F-D67C-4AE7-A149-A296264F74B4}"/>
              </a:ext>
            </a:extLst>
          </p:cNvPr>
          <p:cNvSpPr/>
          <p:nvPr/>
        </p:nvSpPr>
        <p:spPr>
          <a:xfrm flipH="1">
            <a:off x="6455860" y="365125"/>
            <a:ext cx="404555" cy="64928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4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/>
          <a:lstStyle/>
          <a:p>
            <a:r>
              <a:rPr lang="pt-BR" dirty="0" err="1"/>
              <a:t>Before</a:t>
            </a:r>
            <a:r>
              <a:rPr lang="pt-BR" dirty="0"/>
              <a:t>: Hindu rate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growth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5618A4-0643-4AA7-A94F-47FB9F5DA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36" y="1568161"/>
            <a:ext cx="9968346" cy="49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5042A-2B13-40E3-8628-5B00F3E6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DD47E3-C728-4B79-8E66-F98E4556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Considering the data just presented, does the narrative in the short video hold? Why?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HINT: think of workers’ reaction to high inflation rates, not to mention…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8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529459D-E2A4-43AF-84E7-113288CB4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0" y="1224829"/>
            <a:ext cx="11044894" cy="41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4E9BE4F-030B-4EE3-8FAC-1E053AF7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5737"/>
            <a:ext cx="9753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6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450A34-A722-4306-84FD-22C8E2E2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89" y="0"/>
            <a:ext cx="9457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2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8753F-FB7E-46C2-810A-A0E57300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Primacy of the financial sector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7A4B0-AEAD-4E11-8E7A-ABFE5E91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wealth</a:t>
            </a:r>
          </a:p>
          <a:p>
            <a:r>
              <a:rPr lang="en-GB" dirty="0"/>
              <a:t>However, it is not backed by tangible assets (i.e., production, goods)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71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hlinkClick r:id="rId2"/>
            <a:extLst>
              <a:ext uri="{FF2B5EF4-FFF2-40B4-BE49-F238E27FC236}">
                <a16:creationId xmlns:a16="http://schemas.microsoft.com/office/drawing/2014/main" id="{343BF6C0-620D-4013-8B12-07C7DDB2B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17" y="474951"/>
            <a:ext cx="9721128" cy="59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4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8753F-FB7E-46C2-810A-A0E57300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them eat credit (</a:t>
            </a:r>
            <a:r>
              <a:rPr lang="en-GB" dirty="0" err="1"/>
              <a:t>Rajan</a:t>
            </a:r>
            <a:r>
              <a:rPr lang="en-GB" dirty="0"/>
              <a:t> 2010)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7A4B0-AEAD-4E11-8E7A-ABFE5E91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Not just a matter of being greedy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Incentives mattered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Supply: loose bank regulation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Demand: appealing credit market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Housing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Consumption in general</a:t>
            </a:r>
          </a:p>
        </p:txBody>
      </p:sp>
    </p:spTree>
    <p:extLst>
      <p:ext uri="{BB962C8B-B14F-4D97-AF65-F5344CB8AC3E}">
        <p14:creationId xmlns:p14="http://schemas.microsoft.com/office/powerpoint/2010/main" val="3102014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8753F-FB7E-46C2-810A-A0E57300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them eat credit (</a:t>
            </a:r>
            <a:r>
              <a:rPr lang="en-GB" dirty="0" err="1"/>
              <a:t>Rajan</a:t>
            </a:r>
            <a:r>
              <a:rPr lang="en-GB" dirty="0"/>
              <a:t> 2010)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7A4B0-AEAD-4E11-8E7A-ABFE5E91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Decline of </a:t>
            </a:r>
            <a:r>
              <a:rPr lang="en-GB" dirty="0" err="1"/>
              <a:t>labor</a:t>
            </a:r>
            <a:r>
              <a:rPr lang="en-GB" dirty="0"/>
              <a:t> (and income earned from </a:t>
            </a:r>
            <a:r>
              <a:rPr lang="en-GB" dirty="0" err="1"/>
              <a:t>labor</a:t>
            </a:r>
            <a:r>
              <a:rPr lang="en-GB" dirty="0"/>
              <a:t>)</a:t>
            </a:r>
          </a:p>
          <a:p>
            <a:r>
              <a:rPr lang="en-GB" dirty="0"/>
              <a:t>Expansion of credit </a:t>
            </a:r>
            <a:r>
              <a:rPr lang="en-GB" dirty="0">
                <a:sym typeface="Wingdings" panose="05000000000000000000" pitchFamily="2" charset="2"/>
              </a:rPr>
              <a:t> temporary relief</a:t>
            </a:r>
            <a:endParaRPr lang="en-GB" dirty="0"/>
          </a:p>
          <a:p>
            <a:r>
              <a:rPr lang="en-GB" dirty="0"/>
              <a:t>Technological change</a:t>
            </a:r>
          </a:p>
          <a:p>
            <a:r>
              <a:rPr lang="en-GB" dirty="0"/>
              <a:t>Stagnant graduation rates</a:t>
            </a:r>
          </a:p>
          <a:p>
            <a:r>
              <a:rPr lang="en-GB" dirty="0"/>
              <a:t>Growing inequality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Rising inequality not only in the US….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02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BFB85D1-706E-4F9D-B9C0-CB987FA80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109537"/>
            <a:ext cx="80581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17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2B9B11-BCD3-471B-BB61-EE5B7C9A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18" y="227910"/>
            <a:ext cx="9763693" cy="62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5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81D459E-10F3-4CAB-8416-EF306174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81" y="-6350"/>
            <a:ext cx="8580437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01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8753F-FB7E-46C2-810A-A0E57300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 “enemy” really inside???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7A4B0-AEAD-4E11-8E7A-ABFE5E91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8782" cy="4351338"/>
          </a:xfrm>
        </p:spPr>
        <p:txBody>
          <a:bodyPr/>
          <a:lstStyle/>
          <a:p>
            <a:r>
              <a:rPr lang="en-GB" dirty="0"/>
              <a:t>That is, are minorities “responsible” for the crisis?</a:t>
            </a:r>
          </a:p>
          <a:p>
            <a:r>
              <a:rPr lang="en-GB" dirty="0"/>
              <a:t>Or is there something going on elsewhere that is somewhat inevitable?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9F1D4-0CC9-4E27-B253-F494E7E3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crony capitalism: lack of scale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5EC99-800D-4A1B-9DF6-3E6692EE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B11349-F6B5-4639-9B04-E3AED628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825625"/>
            <a:ext cx="9715500" cy="45339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632370" y="6174859"/>
            <a:ext cx="232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Kohli</a:t>
            </a:r>
            <a:r>
              <a:rPr lang="pt-BR" dirty="0"/>
              <a:t> 2009, </a:t>
            </a:r>
            <a:r>
              <a:rPr lang="pt-BR" dirty="0" err="1"/>
              <a:t>chapter</a:t>
            </a:r>
            <a:r>
              <a:rPr lang="pt-BR" dirty="0"/>
              <a:t> 5.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55271" y="1992086"/>
            <a:ext cx="9598479" cy="107768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07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9F1D4-0CC9-4E27-B253-F494E7E3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crony capitalism: lack of scale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21" y="1355951"/>
            <a:ext cx="8452758" cy="528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6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9F1D4-0CC9-4E27-B253-F494E7E3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5EC99-800D-4A1B-9DF6-3E6692EE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93586D-F7A1-4EFF-A8B7-1510A557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037"/>
            <a:ext cx="12192000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9F1D4-0CC9-4E27-B253-F494E7E3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5EC99-800D-4A1B-9DF6-3E6692EE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EC21E7-DDEA-4865-BA34-75CD5EF0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45" y="365125"/>
            <a:ext cx="9400309" cy="62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9F1D4-0CC9-4E27-B253-F494E7E3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769" y="0"/>
            <a:ext cx="7278481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9F1D4-0CC9-4E27-B253-F494E7E3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98" y="163286"/>
            <a:ext cx="5825603" cy="64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39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447</Words>
  <Application>Microsoft Office PowerPoint</Application>
  <PresentationFormat>Widescreen</PresentationFormat>
  <Paragraphs>71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do Office</vt:lpstr>
      <vt:lpstr>Previous class: India state-led development…</vt:lpstr>
      <vt:lpstr>Before: Hindu rate of growth</vt:lpstr>
      <vt:lpstr>Apresentação do PowerPoint</vt:lpstr>
      <vt:lpstr>More than crony capitalism: lack of scale</vt:lpstr>
      <vt:lpstr>More than crony capitalism: lack of scale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The “Danger”— Keynes (and his ideas) “died”</vt:lpstr>
      <vt:lpstr>The Political Economy of Nationalism</vt:lpstr>
      <vt:lpstr>Quick task</vt:lpstr>
      <vt:lpstr>Back to Economic Liberalism  Neoliberalism</vt:lpstr>
      <vt:lpstr>Back to Economic Liberalism  Neoliberalism</vt:lpstr>
      <vt:lpstr>First Neoliberal experiment: Chile</vt:lpstr>
      <vt:lpstr>Core features of Neoliberal reforms</vt:lpstr>
      <vt:lpstr>Apresentação do PowerPoint</vt:lpstr>
      <vt:lpstr>Apresentação do PowerPoint</vt:lpstr>
      <vt:lpstr>Discussion</vt:lpstr>
      <vt:lpstr>Apresentação do PowerPoint</vt:lpstr>
      <vt:lpstr>Apresentação do PowerPoint</vt:lpstr>
      <vt:lpstr>Apresentação do PowerPoint</vt:lpstr>
      <vt:lpstr>Primacy of the financial sector</vt:lpstr>
      <vt:lpstr>Apresentação do PowerPoint</vt:lpstr>
      <vt:lpstr>Let them eat credit (Rajan 2010)</vt:lpstr>
      <vt:lpstr>Let them eat credit (Rajan 2010)</vt:lpstr>
      <vt:lpstr>Apresentação do PowerPoint</vt:lpstr>
      <vt:lpstr>Apresentação do PowerPoint</vt:lpstr>
      <vt:lpstr>Is the “enemy” really inside???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Vinícius Guilherme Rodrigues Vieira</dc:creator>
  <cp:lastModifiedBy>Vinicius Rodrigues Vieira</cp:lastModifiedBy>
  <cp:revision>30</cp:revision>
  <dcterms:created xsi:type="dcterms:W3CDTF">2017-10-03T17:06:38Z</dcterms:created>
  <dcterms:modified xsi:type="dcterms:W3CDTF">2018-09-26T22:24:24Z</dcterms:modified>
</cp:coreProperties>
</file>