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58" r:id="rId3"/>
    <p:sldId id="259" r:id="rId4"/>
    <p:sldId id="280" r:id="rId5"/>
    <p:sldId id="262" r:id="rId6"/>
    <p:sldId id="263" r:id="rId7"/>
    <p:sldId id="264" r:id="rId8"/>
    <p:sldId id="277" r:id="rId9"/>
    <p:sldId id="266" r:id="rId10"/>
    <p:sldId id="267" r:id="rId11"/>
    <p:sldId id="273" r:id="rId12"/>
    <p:sldId id="282" r:id="rId13"/>
    <p:sldId id="284" r:id="rId14"/>
    <p:sldId id="283" r:id="rId15"/>
    <p:sldId id="286" r:id="rId16"/>
    <p:sldId id="285" r:id="rId17"/>
    <p:sldId id="268" r:id="rId18"/>
    <p:sldId id="269" r:id="rId19"/>
    <p:sldId id="281" r:id="rId20"/>
    <p:sldId id="276" r:id="rId21"/>
    <p:sldId id="278" r:id="rId22"/>
    <p:sldId id="27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5E59-7317-477C-AB8B-23216EA5C578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793C9-B165-45BC-AF56-9AE26ADC35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5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5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0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06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Recomendamos que comecem a resolver os exercícios 1 a 3 da lista. </a:t>
            </a:r>
          </a:p>
          <a:p>
            <a:endParaRPr lang="pt-BR" dirty="0"/>
          </a:p>
          <a:p>
            <a:r>
              <a:rPr lang="pt-BR" dirty="0"/>
              <a:t>Alguns alunos começarão a ficar em dúvida de porque um aumento de ativo  é negativo enquanto um aumento de passivo é positivo. Exemplos pessoais ajudam: se você tem mesada (dinheiro) e compra uma roupa, terá mais ou menos dinheiro disponível? E se recebe empréstimo? </a:t>
            </a:r>
          </a:p>
          <a:p>
            <a:endParaRPr lang="pt-BR" dirty="0"/>
          </a:p>
          <a:p>
            <a:r>
              <a:rPr lang="pt-BR" dirty="0"/>
              <a:t>O mesmo ocorre nas empresas: se eles adquirem, por exemplo, estoque (aumento de ativo), ficam com menos dinheiro disponível. Se elas captam empréstimos, têm mais dinheiro disponível.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85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52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68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76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70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Recomendamos que comecem a resolver os exercícios 1 a 3 da lista. </a:t>
            </a:r>
          </a:p>
          <a:p>
            <a:endParaRPr lang="pt-BR" dirty="0"/>
          </a:p>
          <a:p>
            <a:r>
              <a:rPr lang="pt-BR" dirty="0"/>
              <a:t>Alguns alunos começarão a ficar em dúvida de porque um aumento de ativo  é negativo enquanto um aumento de passivo é positivo. Exemplos pessoais ajudam: se você tem mesada (dinheiro) e compra uma roupa, terá mais ou menos dinheiro disponível? E se recebe empréstimo? </a:t>
            </a:r>
          </a:p>
          <a:p>
            <a:endParaRPr lang="pt-BR" dirty="0"/>
          </a:p>
          <a:p>
            <a:r>
              <a:rPr lang="pt-BR" dirty="0"/>
              <a:t>O mesmo ocorre nas empresas: se eles adquirem, por exemplo, estoque (aumento de ativo), ficam com menos dinheiro disponível. Se elas captam empréstimos, têm mais dinheiro disponível.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8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1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9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6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3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4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6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2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6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4633-07E3-4344-84CF-3C20C5BACD29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D78AEB5-4A1F-438A-8511-C6719B931B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9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slegais.com.br/legislacao/lei11638_2007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Demonstração de Fluxo de Caixa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7896" y="1908314"/>
            <a:ext cx="10744200" cy="4599954"/>
          </a:xfrm>
        </p:spPr>
        <p:txBody>
          <a:bodyPr>
            <a:normAutofit/>
          </a:bodyPr>
          <a:lstStyle/>
          <a:p>
            <a:r>
              <a:rPr lang="pt-BR" dirty="0"/>
              <a:t>Uma empresa pode apresentar lucro e ter seu caixa reduzido no período?</a:t>
            </a:r>
          </a:p>
          <a:p>
            <a:pPr lvl="1"/>
            <a:r>
              <a:rPr lang="pt-BR" dirty="0"/>
              <a:t>Diferença entre regime de caixa e regime de competência.</a:t>
            </a:r>
          </a:p>
          <a:p>
            <a:r>
              <a:rPr lang="pt-BR" dirty="0"/>
              <a:t>Para explicar as variações de caixa ocorridas no período é necessário avaliar a demonstração de fluxo de caixa.</a:t>
            </a:r>
          </a:p>
          <a:p>
            <a:r>
              <a:rPr lang="pt-BR" dirty="0"/>
              <a:t>Objetivos da aula:</a:t>
            </a:r>
          </a:p>
          <a:p>
            <a:pPr lvl="1"/>
            <a:r>
              <a:rPr lang="pt-BR" dirty="0"/>
              <a:t>Explicar a diferença entre caixa e lucro;</a:t>
            </a:r>
          </a:p>
          <a:p>
            <a:pPr lvl="1"/>
            <a:r>
              <a:rPr lang="pt-BR" dirty="0"/>
              <a:t>Descrever as operações que afetam o caixa;</a:t>
            </a:r>
          </a:p>
          <a:p>
            <a:pPr lvl="1"/>
            <a:r>
              <a:rPr lang="pt-BR" dirty="0"/>
              <a:t>Apresentar a demonstração de fluxo de caixa;</a:t>
            </a:r>
          </a:p>
          <a:p>
            <a:pPr lvl="1"/>
            <a:r>
              <a:rPr lang="pt-BR" dirty="0"/>
              <a:t>Analisar o método direto e indireto de elaboração de fluxo de caixa;</a:t>
            </a:r>
          </a:p>
          <a:p>
            <a:pPr lvl="1"/>
            <a:r>
              <a:rPr lang="pt-BR" dirty="0"/>
              <a:t>Extrair informações da demonstração de fluxo de caixa.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2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828" y="332656"/>
            <a:ext cx="8939171" cy="1008000"/>
          </a:xfrm>
        </p:spPr>
        <p:txBody>
          <a:bodyPr>
            <a:normAutofit/>
          </a:bodyPr>
          <a:lstStyle/>
          <a:p>
            <a:r>
              <a:rPr lang="pt-BR" sz="3600" dirty="0"/>
              <a:t>Fluxo de Caixa de Financiamento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4399" y="1289991"/>
            <a:ext cx="8784976" cy="4896544"/>
          </a:xfrm>
        </p:spPr>
        <p:txBody>
          <a:bodyPr>
            <a:normAutofit/>
          </a:bodyPr>
          <a:lstStyle/>
          <a:p>
            <a:pPr lvl="1"/>
            <a:r>
              <a:rPr lang="pt-BR" sz="2500" dirty="0"/>
              <a:t>Envolve desde financiamentos com terceiros e com sócios até o pagamento de dividendos.</a:t>
            </a:r>
          </a:p>
          <a:p>
            <a:pPr lvl="1">
              <a:spcBef>
                <a:spcPts val="1200"/>
              </a:spcBef>
            </a:pPr>
            <a:r>
              <a:rPr lang="pt-BR" sz="2300" dirty="0"/>
              <a:t>ENTRADAS DE CAIXA DE </a:t>
            </a:r>
            <a:r>
              <a:rPr lang="pt-BR" sz="2300" cap="all" dirty="0"/>
              <a:t>financiamento incluem:</a:t>
            </a:r>
          </a:p>
          <a:p>
            <a:pPr lvl="2"/>
            <a:r>
              <a:rPr lang="pt-BR" dirty="0"/>
              <a:t>aporte de capital pelos sócios;</a:t>
            </a:r>
          </a:p>
          <a:p>
            <a:pPr lvl="2"/>
            <a:r>
              <a:rPr lang="pt-BR" dirty="0"/>
              <a:t>captação de empréstimos.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 </a:t>
            </a:r>
            <a:r>
              <a:rPr lang="pt-BR" sz="2300" dirty="0"/>
              <a:t>SAÍDAS DE CAIXA DE </a:t>
            </a:r>
            <a:r>
              <a:rPr lang="pt-BR" sz="2300" cap="all" dirty="0"/>
              <a:t>financiamento</a:t>
            </a:r>
            <a:r>
              <a:rPr lang="pt-BR" sz="2300" dirty="0"/>
              <a:t> INCLUEM:</a:t>
            </a:r>
          </a:p>
          <a:p>
            <a:pPr lvl="2"/>
            <a:r>
              <a:rPr lang="pt-BR" dirty="0"/>
              <a:t>pagamento de empréstimos;</a:t>
            </a:r>
          </a:p>
          <a:p>
            <a:pPr lvl="2"/>
            <a:r>
              <a:rPr lang="pt-BR" dirty="0"/>
              <a:t>pagamento de dividendos.</a:t>
            </a:r>
          </a:p>
          <a:p>
            <a:pPr lvl="1"/>
            <a:r>
              <a:rPr lang="pt-BR" dirty="0"/>
              <a:t>Empresas em fase de crescimento necessitam de mais financiamentos do que são capazes de gerar com suas operações. Nesse caso, o que falta é financiado com as atividades de financiamento.</a:t>
            </a:r>
          </a:p>
        </p:txBody>
      </p:sp>
    </p:spTree>
    <p:extLst>
      <p:ext uri="{BB962C8B-B14F-4D97-AF65-F5344CB8AC3E}">
        <p14:creationId xmlns:p14="http://schemas.microsoft.com/office/powerpoint/2010/main" val="14835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Demonstração de Fluxo de Caixa - AMBEV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00" t="44305" r="50501" b="34556"/>
          <a:stretch/>
        </p:blipFill>
        <p:spPr>
          <a:xfrm>
            <a:off x="675248" y="2138288"/>
            <a:ext cx="10511163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Uma imagem contendo captura de tela&#10;&#10;Descrição gerada com muito alta confiança"/>
          <p:cNvPicPr>
            <a:picLocks noChangeAspect="1"/>
          </p:cNvPicPr>
          <p:nvPr/>
        </p:nvPicPr>
        <p:blipFill rotWithShape="1">
          <a:blip r:embed="rId3"/>
          <a:srcRect l="4615" t="22755" r="61116" b="13419"/>
          <a:stretch/>
        </p:blipFill>
        <p:spPr>
          <a:xfrm>
            <a:off x="4618374" y="1282360"/>
            <a:ext cx="6282919" cy="35341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63271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Exemplo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0750" t="17454" r="29481" b="16873"/>
          <a:stretch/>
        </p:blipFill>
        <p:spPr>
          <a:xfrm>
            <a:off x="4909625" y="928467"/>
            <a:ext cx="5669280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1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Exemplo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211" t="28537" r="60520" b="34523"/>
          <a:stretch/>
        </p:blipFill>
        <p:spPr>
          <a:xfrm>
            <a:off x="4726744" y="1227725"/>
            <a:ext cx="5866228" cy="35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Exemplo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9366" t="16223" r="26711" b="18515"/>
          <a:stretch/>
        </p:blipFill>
        <p:spPr>
          <a:xfrm>
            <a:off x="3995225" y="613094"/>
            <a:ext cx="7540282" cy="49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Uma imagem contendo interior, mobília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Exemplo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481" t="27100" r="62712" b="16462"/>
          <a:stretch/>
        </p:blipFill>
        <p:spPr>
          <a:xfrm>
            <a:off x="5828935" y="1083213"/>
            <a:ext cx="3919976" cy="40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0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7128792" cy="1008000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Apresentação da Demonstração de Fluxo de Caixa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2204864"/>
            <a:ext cx="8784976" cy="4392488"/>
          </a:xfrm>
        </p:spPr>
        <p:txBody>
          <a:bodyPr/>
          <a:lstStyle/>
          <a:p>
            <a:r>
              <a:rPr lang="pt-BR" dirty="0"/>
              <a:t>Existem dois modos de apresentar a Demonstração de Fluxo de Caixa. A diferença entre eles está no modo como é apresentado o Fluxo de Caixa Operacional. </a:t>
            </a:r>
          </a:p>
          <a:p>
            <a:pPr lvl="1"/>
            <a:r>
              <a:rPr lang="pt-BR" b="1" dirty="0"/>
              <a:t>Método Direto</a:t>
            </a:r>
          </a:p>
          <a:p>
            <a:pPr lvl="1"/>
            <a:r>
              <a:rPr lang="pt-BR" b="1" dirty="0"/>
              <a:t>Método Direto</a:t>
            </a:r>
          </a:p>
          <a:p>
            <a:r>
              <a:rPr lang="pt-BR" dirty="0"/>
              <a:t>Os Fluxos de Caixa de Investimento e de Financiamento são iguais.</a:t>
            </a:r>
          </a:p>
        </p:txBody>
      </p:sp>
    </p:spTree>
    <p:extLst>
      <p:ext uri="{BB962C8B-B14F-4D97-AF65-F5344CB8AC3E}">
        <p14:creationId xmlns:p14="http://schemas.microsoft.com/office/powerpoint/2010/main" val="50698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1775520" y="548680"/>
            <a:ext cx="8229600" cy="633412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Modo Direto x Modo Indireto</a:t>
            </a:r>
          </a:p>
        </p:txBody>
      </p:sp>
      <p:sp>
        <p:nvSpPr>
          <p:cNvPr id="5427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1545" y="1700808"/>
            <a:ext cx="4040187" cy="1079500"/>
          </a:xfrm>
        </p:spPr>
        <p:txBody>
          <a:bodyPr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FLUXO DE CAIXA OPERACIONAL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Modo direto</a:t>
            </a:r>
          </a:p>
        </p:txBody>
      </p:sp>
      <p:sp>
        <p:nvSpPr>
          <p:cNvPr id="5427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75520" y="2924945"/>
            <a:ext cx="4176464" cy="309587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1313" lvl="1">
              <a:spcBef>
                <a:spcPts val="1000"/>
              </a:spcBef>
              <a:buNone/>
            </a:pPr>
            <a:r>
              <a:rPr lang="pt-BR" sz="1600" dirty="0"/>
              <a:t>(+) Recebimento da receita</a:t>
            </a:r>
          </a:p>
          <a:p>
            <a:pPr marL="341313" lvl="1">
              <a:spcBef>
                <a:spcPts val="1000"/>
              </a:spcBef>
              <a:buNone/>
            </a:pPr>
            <a:r>
              <a:rPr lang="pt-BR" sz="1600" dirty="0"/>
              <a:t>(-) Pagamento dos custos</a:t>
            </a:r>
          </a:p>
          <a:p>
            <a:pPr>
              <a:buNone/>
            </a:pPr>
            <a:r>
              <a:rPr lang="pt-BR" sz="1600" dirty="0"/>
              <a:t> (-) Pagamento despesas operacionais</a:t>
            </a:r>
          </a:p>
          <a:p>
            <a:pPr>
              <a:buNone/>
            </a:pPr>
            <a:r>
              <a:rPr lang="pt-BR" sz="1600" dirty="0"/>
              <a:t> (-) Pagamento de IR</a:t>
            </a:r>
          </a:p>
          <a:p>
            <a:pPr>
              <a:buNone/>
            </a:pPr>
            <a:r>
              <a:rPr lang="pt-BR" sz="1600" u="sng" dirty="0"/>
              <a:t> (-) Pagamento de juros</a:t>
            </a:r>
          </a:p>
          <a:p>
            <a:pPr>
              <a:buNone/>
            </a:pPr>
            <a:r>
              <a:rPr lang="pt-BR" sz="1400" b="1" dirty="0"/>
              <a:t>= TOTAL DO FLUXO DE CAIXA OPERACIONAL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3"/>
          </p:nvPr>
        </p:nvSpPr>
        <p:spPr>
          <a:xfrm>
            <a:off x="6168009" y="1700808"/>
            <a:ext cx="4184203" cy="1079500"/>
          </a:xfrm>
        </p:spPr>
        <p:txBody>
          <a:bodyPr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FLUXO DE CAIXA OPERACIONAL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Modo indireto</a:t>
            </a:r>
          </a:p>
        </p:txBody>
      </p:sp>
      <p:sp>
        <p:nvSpPr>
          <p:cNvPr id="54278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8766" y="2858684"/>
            <a:ext cx="4464496" cy="309587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  <a:buNone/>
            </a:pPr>
            <a:r>
              <a:rPr lang="pt-BR" sz="1600" b="1" dirty="0"/>
              <a:t>  = Lucro ou Prejuízo líquido (da DRE)</a:t>
            </a:r>
          </a:p>
          <a:p>
            <a:pPr>
              <a:spcBef>
                <a:spcPts val="1400"/>
              </a:spcBef>
              <a:buNone/>
            </a:pPr>
            <a:r>
              <a:rPr lang="pt-BR" sz="1600" dirty="0"/>
              <a:t>(+) Depreciação</a:t>
            </a:r>
          </a:p>
          <a:p>
            <a:pPr>
              <a:spcBef>
                <a:spcPts val="1400"/>
              </a:spcBef>
              <a:buNone/>
            </a:pPr>
            <a:r>
              <a:rPr lang="pt-BR" sz="1600" u="sng" dirty="0"/>
              <a:t>(±) Outros ajustes</a:t>
            </a:r>
          </a:p>
          <a:p>
            <a:pPr>
              <a:spcBef>
                <a:spcPts val="1400"/>
              </a:spcBef>
              <a:buNone/>
            </a:pPr>
            <a:r>
              <a:rPr lang="pt-BR" sz="1600" dirty="0"/>
              <a:t> = Resultado ajustado</a:t>
            </a:r>
          </a:p>
          <a:p>
            <a:pPr>
              <a:spcBef>
                <a:spcPts val="1400"/>
              </a:spcBef>
              <a:buNone/>
            </a:pPr>
            <a:r>
              <a:rPr lang="pt-BR" sz="1600" dirty="0"/>
              <a:t>(±) Variação de ativo circulante operacional</a:t>
            </a:r>
          </a:p>
          <a:p>
            <a:pPr>
              <a:spcBef>
                <a:spcPts val="1400"/>
              </a:spcBef>
              <a:buNone/>
            </a:pPr>
            <a:r>
              <a:rPr lang="pt-BR" sz="1600" u="sng" dirty="0"/>
              <a:t>(±) Variação de passivo circulante operacional</a:t>
            </a:r>
          </a:p>
          <a:p>
            <a:pPr>
              <a:spcBef>
                <a:spcPts val="1400"/>
              </a:spcBef>
              <a:buNone/>
            </a:pPr>
            <a:r>
              <a:rPr lang="pt-BR" sz="1400" b="1" dirty="0"/>
              <a:t>= TOTAL DO FLUXO DE CAIXA OPERACIONAL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0131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– Método direto e indireto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62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Lucro x Caixa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1703512" y="2060848"/>
            <a:ext cx="8424936" cy="4032448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385460" y="2050638"/>
            <a:ext cx="8712968" cy="4968552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tx1"/>
                </a:solidFill>
              </a:rPr>
              <a:t>EXEMPLO 1:</a:t>
            </a:r>
            <a:r>
              <a:rPr lang="pt-BR" sz="1800" dirty="0">
                <a:solidFill>
                  <a:schemeClr val="tx1"/>
                </a:solidFill>
              </a:rPr>
              <a:t> A loja de doces XXX contabilizou as seguintes transações em março: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As vendas no mês foram de $10.0000, 80% das quais foram recebidas no mês. O restante será recebido em abril.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A empresa  adquiriu mercadorias no valor de $4.000, à vista (Compras).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O Custo da mercadoria vendida foi de R$ 4.000.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O pagamento dos salários do pessoal administrativo e de vendedores no mês foi de $1.300.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A depreciação da loja foi de $500 no mês.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No final de março, a empresa pagou $3.000 pela aquisição de novos </a:t>
            </a:r>
            <a:r>
              <a:rPr lang="pt-BR" sz="1800" i="1" dirty="0">
                <a:solidFill>
                  <a:schemeClr val="tx1"/>
                </a:solidFill>
              </a:rPr>
              <a:t>displays</a:t>
            </a:r>
            <a:r>
              <a:rPr lang="pt-BR" sz="1800" dirty="0">
                <a:solidFill>
                  <a:schemeClr val="tx1"/>
                </a:solidFill>
              </a:rPr>
              <a:t> para a loja comprados em fevereiro.</a:t>
            </a:r>
          </a:p>
        </p:txBody>
      </p:sp>
    </p:spTree>
    <p:extLst>
      <p:ext uri="{BB962C8B-B14F-4D97-AF65-F5344CB8AC3E}">
        <p14:creationId xmlns:p14="http://schemas.microsoft.com/office/powerpoint/2010/main" val="316844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885" t="21115" r="31346" b="14444"/>
          <a:stretch/>
        </p:blipFill>
        <p:spPr>
          <a:xfrm>
            <a:off x="2581727" y="107388"/>
            <a:ext cx="7019778" cy="59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3000" t="16394" r="32384" b="5619"/>
          <a:stretch/>
        </p:blipFill>
        <p:spPr>
          <a:xfrm>
            <a:off x="2785405" y="275727"/>
            <a:ext cx="6471138" cy="58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Prático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3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16" t="30760" r="58807" b="18549"/>
          <a:stretch/>
        </p:blipFill>
        <p:spPr>
          <a:xfrm>
            <a:off x="1294227" y="0"/>
            <a:ext cx="9917723" cy="60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Lucro x Caixa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1703512" y="2060848"/>
            <a:ext cx="8424936" cy="4032448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730017" y="2321496"/>
            <a:ext cx="8712968" cy="4536504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</a:rPr>
              <a:t>EXEMPLO 1:</a:t>
            </a:r>
            <a:r>
              <a:rPr lang="pt-BR" sz="2400" dirty="0">
                <a:solidFill>
                  <a:schemeClr val="tx1"/>
                </a:solidFill>
              </a:rPr>
              <a:t> Pergunta-se: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Qual foi a variação de caixa da empresa no mês?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 qual foi o lucro bruto?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 o lucro operacional?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E por que lucro e caixa são diferentes?</a:t>
            </a:r>
          </a:p>
        </p:txBody>
      </p:sp>
    </p:spTree>
    <p:extLst>
      <p:ext uri="{BB962C8B-B14F-4D97-AF65-F5344CB8AC3E}">
        <p14:creationId xmlns:p14="http://schemas.microsoft.com/office/powerpoint/2010/main" val="324487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828" y="332656"/>
            <a:ext cx="8806649" cy="1008000"/>
          </a:xfrm>
        </p:spPr>
        <p:txBody>
          <a:bodyPr>
            <a:normAutofit/>
          </a:bodyPr>
          <a:lstStyle/>
          <a:p>
            <a:r>
              <a:rPr lang="pt-BR" sz="3600" dirty="0"/>
              <a:t>Transações que não afetam caixa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7981" y="2191139"/>
            <a:ext cx="8784976" cy="4896544"/>
          </a:xfrm>
        </p:spPr>
        <p:txBody>
          <a:bodyPr>
            <a:normAutofit/>
          </a:bodyPr>
          <a:lstStyle/>
          <a:p>
            <a:pPr lvl="1"/>
            <a:r>
              <a:rPr lang="pt-BR" sz="2500" dirty="0"/>
              <a:t>Venda a Prazo;</a:t>
            </a:r>
          </a:p>
          <a:p>
            <a:pPr lvl="1"/>
            <a:r>
              <a:rPr lang="pt-BR" sz="2500" dirty="0"/>
              <a:t>Depreciação e Amortização;</a:t>
            </a:r>
          </a:p>
          <a:p>
            <a:pPr lvl="1"/>
            <a:r>
              <a:rPr lang="pt-BR" sz="2500" dirty="0"/>
              <a:t>Resultado de Equivalência Patrimonial;</a:t>
            </a:r>
          </a:p>
          <a:p>
            <a:pPr lvl="1"/>
            <a:r>
              <a:rPr lang="pt-BR" sz="2500" dirty="0"/>
              <a:t>Bem Recebido em doação;</a:t>
            </a:r>
          </a:p>
          <a:p>
            <a:pPr lvl="1"/>
            <a:r>
              <a:rPr lang="pt-BR" sz="2500" dirty="0"/>
              <a:t>Trocas de ativos e passivos que não sejam caixa;</a:t>
            </a:r>
          </a:p>
          <a:p>
            <a:pPr lvl="1"/>
            <a:r>
              <a:rPr lang="pt-BR" sz="25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84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801" y="332656"/>
            <a:ext cx="8714660" cy="1296144"/>
          </a:xfrm>
        </p:spPr>
        <p:txBody>
          <a:bodyPr/>
          <a:lstStyle/>
          <a:p>
            <a:r>
              <a:rPr lang="pt-BR" sz="3600" dirty="0"/>
              <a:t>Função da Demonstração de Fluxo de Caixa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348" y="2089582"/>
            <a:ext cx="11158331" cy="3767877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pt-BR" dirty="0"/>
              <a:t>A demonstração dos fluxos de caixa fornece informações acerca das alterações no caixa e equivalentes de caixa da entidade para um período contábil, evidenciando separadamente as mudanças nas atividades operacionais, nas atividades de investimento e nas atividades de financiamento.</a:t>
            </a:r>
          </a:p>
          <a:p>
            <a:pPr lvl="1">
              <a:lnSpc>
                <a:spcPct val="130000"/>
              </a:lnSpc>
            </a:pPr>
            <a:r>
              <a:rPr lang="pt-BR" dirty="0"/>
              <a:t>Equivalentes de caixa são aplicações financeiras de curto prazo, de alta liquidez, que são mantidas com a finalidade de atender a compromissos de caixa de curto prazo e não para investimento ou outros fins.</a:t>
            </a:r>
          </a:p>
          <a:p>
            <a:r>
              <a:rPr lang="pt-BR" dirty="0"/>
              <a:t>A DFC passou a ser de apresentação obrigatória para todas as sociedades de capital aberto ou com patrimônio líquido superior a R$ 2.000.000,00 (dois milhões de reais).</a:t>
            </a:r>
          </a:p>
          <a:p>
            <a:r>
              <a:rPr lang="pt-BR" dirty="0"/>
              <a:t>Esta obrigatoriedade vigora desde 01.01.2008, por força da </a:t>
            </a:r>
            <a:r>
              <a:rPr lang="pt-BR" dirty="0">
                <a:hlinkClick r:id="rId3"/>
              </a:rPr>
              <a:t>Lei 11.638/2007</a:t>
            </a:r>
            <a:r>
              <a:rPr lang="pt-BR" dirty="0"/>
              <a:t>, e desta forma torna-se mais um importante relatório para a tomada de decisões gerenciais.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04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801" y="332656"/>
            <a:ext cx="8277338" cy="1008000"/>
          </a:xfrm>
        </p:spPr>
        <p:txBody>
          <a:bodyPr/>
          <a:lstStyle/>
          <a:p>
            <a:r>
              <a:rPr lang="pt-BR" sz="3200" dirty="0"/>
              <a:t>Ligação entre os demonstrativos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6917634" y="5745492"/>
            <a:ext cx="3869635" cy="99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O lucro líquido retido ao longo dos anos fica acumulado no balanço.</a:t>
            </a:r>
            <a:endParaRPr lang="pt-BR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556590" y="1431235"/>
            <a:ext cx="10747513" cy="4320208"/>
            <a:chOff x="232172" y="843190"/>
            <a:chExt cx="9062495" cy="442572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411413" y="1628775"/>
              <a:ext cx="4176712" cy="3640138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89051" y="2276475"/>
              <a:ext cx="1800226" cy="278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000" b="1" dirty="0"/>
                <a:t>Ativo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b="1" dirty="0"/>
                <a:t>Caixa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dirty="0"/>
                <a:t>Contas a Receber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dirty="0"/>
                <a:t>Estoques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dirty="0"/>
                <a:t>Investimentos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dirty="0"/>
                <a:t>Imobilizado</a:t>
              </a:r>
            </a:p>
            <a:p>
              <a:pPr>
                <a:spcBef>
                  <a:spcPts val="300"/>
                </a:spcBef>
              </a:pPr>
              <a:r>
                <a:rPr lang="pt-BR" altLang="pt-BR" sz="1400" dirty="0"/>
                <a:t>Intangível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42485" y="2364239"/>
              <a:ext cx="2087563" cy="267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000" b="1" dirty="0"/>
                <a:t>Passivo e PL</a:t>
              </a:r>
            </a:p>
            <a:p>
              <a:pPr>
                <a:spcBef>
                  <a:spcPct val="50000"/>
                </a:spcBef>
              </a:pPr>
              <a:r>
                <a:rPr lang="pt-BR" altLang="pt-BR" sz="1600" dirty="0"/>
                <a:t>Exigível  </a:t>
              </a:r>
            </a:p>
            <a:p>
              <a:pPr>
                <a:spcBef>
                  <a:spcPct val="50000"/>
                </a:spcBef>
              </a:pPr>
              <a:endParaRPr lang="pt-BR" altLang="pt-BR" sz="1600" dirty="0"/>
            </a:p>
            <a:p>
              <a:r>
                <a:rPr lang="pt-BR" altLang="pt-BR" sz="1600" b="1" dirty="0"/>
                <a:t>Patrimônio Líq.</a:t>
              </a:r>
            </a:p>
            <a:p>
              <a:r>
                <a:rPr lang="pt-BR" altLang="pt-BR" sz="1600" dirty="0"/>
                <a:t>Capital</a:t>
              </a:r>
            </a:p>
            <a:p>
              <a:r>
                <a:rPr lang="pt-BR" altLang="pt-BR" sz="1400" dirty="0"/>
                <a:t>Resultado </a:t>
              </a:r>
              <a:r>
                <a:rPr lang="pt-BR" altLang="pt-BR" sz="1400" dirty="0" err="1"/>
                <a:t>Acum</a:t>
              </a:r>
              <a:endParaRPr lang="pt-BR" altLang="pt-BR" sz="1400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883255" y="2596938"/>
              <a:ext cx="2411412" cy="24921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b="1" dirty="0"/>
                <a:t>DRE</a:t>
              </a:r>
            </a:p>
            <a:p>
              <a:r>
                <a:rPr lang="pt-BR" altLang="pt-BR" sz="1600" dirty="0"/>
                <a:t>  </a:t>
              </a:r>
            </a:p>
            <a:p>
              <a:r>
                <a:rPr lang="pt-BR" altLang="pt-BR" dirty="0"/>
                <a:t>Receitas</a:t>
              </a:r>
            </a:p>
            <a:p>
              <a:r>
                <a:rPr lang="pt-BR" altLang="pt-BR" dirty="0"/>
                <a:t>- </a:t>
              </a:r>
              <a:r>
                <a:rPr lang="pt-BR" altLang="pt-BR" u="sng" dirty="0"/>
                <a:t>Custos e Despesas</a:t>
              </a:r>
            </a:p>
            <a:p>
              <a:r>
                <a:rPr lang="pt-BR" altLang="pt-BR" dirty="0"/>
                <a:t>= Lucro Líquido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00563" y="2276475"/>
              <a:ext cx="0" cy="299243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 bwMode="auto">
            <a:xfrm>
              <a:off x="2411413" y="2276475"/>
              <a:ext cx="417671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851275" y="1700212"/>
              <a:ext cx="2160588" cy="667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400" b="1" dirty="0"/>
                <a:t>BP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32172" y="843190"/>
              <a:ext cx="2052637" cy="231411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400" b="1" dirty="0" err="1"/>
                <a:t>DFlCx</a:t>
              </a:r>
              <a:endParaRPr lang="pt-BR" altLang="pt-BR" sz="1400" b="1" dirty="0"/>
            </a:p>
            <a:p>
              <a:pPr algn="ctr"/>
              <a:endParaRPr lang="pt-BR" altLang="pt-BR" sz="1400" b="1" dirty="0"/>
            </a:p>
            <a:p>
              <a:r>
                <a:rPr lang="pt-BR" altLang="pt-BR" sz="1400" dirty="0"/>
                <a:t>Saldo inicial de Caixa</a:t>
              </a:r>
            </a:p>
            <a:p>
              <a:r>
                <a:rPr lang="pt-BR" altLang="pt-BR" sz="1400" dirty="0" err="1"/>
                <a:t>Fl</a:t>
              </a:r>
              <a:r>
                <a:rPr lang="pt-BR" altLang="pt-BR" sz="1400" dirty="0"/>
                <a:t> </a:t>
              </a:r>
              <a:r>
                <a:rPr lang="pt-BR" altLang="pt-BR" sz="1400" dirty="0" err="1"/>
                <a:t>Cx</a:t>
              </a:r>
              <a:r>
                <a:rPr lang="pt-BR" altLang="pt-BR" sz="1400" dirty="0"/>
                <a:t> Operacional</a:t>
              </a:r>
            </a:p>
            <a:p>
              <a:r>
                <a:rPr lang="pt-BR" altLang="pt-BR" sz="1400" dirty="0" err="1"/>
                <a:t>Fl</a:t>
              </a:r>
              <a:r>
                <a:rPr lang="pt-BR" altLang="pt-BR" sz="1400" dirty="0"/>
                <a:t> </a:t>
              </a:r>
              <a:r>
                <a:rPr lang="pt-BR" altLang="pt-BR" sz="1400" dirty="0" err="1"/>
                <a:t>Cx</a:t>
              </a:r>
              <a:r>
                <a:rPr lang="pt-BR" altLang="pt-BR" sz="1400" dirty="0"/>
                <a:t> Operacional</a:t>
              </a:r>
            </a:p>
            <a:p>
              <a:r>
                <a:rPr lang="pt-BR" altLang="pt-BR" sz="1400" dirty="0" err="1"/>
                <a:t>Fl</a:t>
              </a:r>
              <a:r>
                <a:rPr lang="pt-BR" altLang="pt-BR" sz="1400" dirty="0"/>
                <a:t> </a:t>
              </a:r>
              <a:r>
                <a:rPr lang="pt-BR" altLang="pt-BR" sz="1400" dirty="0" err="1"/>
                <a:t>Cx</a:t>
              </a:r>
              <a:r>
                <a:rPr lang="pt-BR" altLang="pt-BR" sz="1400" dirty="0"/>
                <a:t> Operacional</a:t>
              </a:r>
            </a:p>
            <a:p>
              <a:r>
                <a:rPr lang="pt-BR" altLang="pt-BR" sz="1400" dirty="0"/>
                <a:t>Saldo Final de </a:t>
              </a:r>
              <a:r>
                <a:rPr lang="pt-BR" altLang="pt-BR" sz="1400" b="1" dirty="0"/>
                <a:t>Caixa</a:t>
              </a:r>
            </a:p>
          </p:txBody>
        </p:sp>
      </p:grpSp>
      <p:sp>
        <p:nvSpPr>
          <p:cNvPr id="18" name="Seta em curva para cima 17"/>
          <p:cNvSpPr/>
          <p:nvPr/>
        </p:nvSpPr>
        <p:spPr>
          <a:xfrm>
            <a:off x="2278291" y="3278686"/>
            <a:ext cx="1063198" cy="4441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Seta em curva para cima 30"/>
          <p:cNvSpPr/>
          <p:nvPr/>
        </p:nvSpPr>
        <p:spPr>
          <a:xfrm>
            <a:off x="6831549" y="4989079"/>
            <a:ext cx="2160240" cy="4475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4"/>
          <p:cNvSpPr>
            <a:spLocks noGrp="1"/>
          </p:cNvSpPr>
          <p:nvPr>
            <p:ph type="title"/>
          </p:nvPr>
        </p:nvSpPr>
        <p:spPr>
          <a:xfrm>
            <a:off x="1707589" y="528079"/>
            <a:ext cx="8713788" cy="1152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4000" dirty="0"/>
              <a:t>Demonstração de Fluxo de Caixa</a:t>
            </a:r>
            <a:br>
              <a:rPr lang="pt-BR" altLang="pt-BR" sz="4000" dirty="0"/>
            </a:br>
            <a:r>
              <a:rPr lang="pt-BR" altLang="pt-BR" sz="4000" dirty="0"/>
              <a:t>Estrutura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49155" name="Espaço Reservado para Conteúdo 5"/>
          <p:cNvSpPr>
            <a:spLocks noGrp="1"/>
          </p:cNvSpPr>
          <p:nvPr>
            <p:ph idx="1"/>
          </p:nvPr>
        </p:nvSpPr>
        <p:spPr>
          <a:xfrm>
            <a:off x="2209800" y="2492376"/>
            <a:ext cx="7772400" cy="3313113"/>
          </a:xfr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3200" b="1" dirty="0"/>
              <a:t>Demonstração de Fluxo de Caixa</a:t>
            </a:r>
          </a:p>
          <a:p>
            <a:pPr lvl="1" eaLnBrk="1" hangingPunct="1"/>
            <a:r>
              <a:rPr lang="pt-BR" altLang="pt-BR" sz="2800" b="1" dirty="0"/>
              <a:t>Saldo inicial de caixa</a:t>
            </a:r>
          </a:p>
          <a:p>
            <a:pPr lvl="1" eaLnBrk="1" hangingPunct="1"/>
            <a:r>
              <a:rPr lang="pt-BR" altLang="pt-BR" sz="2800" dirty="0"/>
              <a:t>Fluxo de caixa operacional</a:t>
            </a:r>
          </a:p>
          <a:p>
            <a:pPr lvl="1" eaLnBrk="1" hangingPunct="1"/>
            <a:r>
              <a:rPr lang="pt-BR" altLang="pt-BR" sz="2800" dirty="0"/>
              <a:t>Fluxo de caixa de investimentos</a:t>
            </a:r>
          </a:p>
          <a:p>
            <a:pPr lvl="1" eaLnBrk="1" hangingPunct="1"/>
            <a:r>
              <a:rPr lang="pt-BR" altLang="pt-BR" sz="2800" dirty="0"/>
              <a:t>Fluxo de caixa de financiamento</a:t>
            </a:r>
          </a:p>
          <a:p>
            <a:pPr lvl="1" eaLnBrk="1" hangingPunct="1"/>
            <a:r>
              <a:rPr lang="pt-BR" altLang="pt-BR" sz="2800" b="1" dirty="0"/>
              <a:t>Saldo final de caixa</a:t>
            </a:r>
            <a:endParaRPr lang="pt-BR" altLang="pt-BR" sz="2800" dirty="0"/>
          </a:p>
        </p:txBody>
      </p:sp>
      <p:sp>
        <p:nvSpPr>
          <p:cNvPr id="49156" name="Espaço Reservado para Número de Slide 4"/>
          <p:cNvSpPr txBox="1">
            <a:spLocks noGrp="1"/>
          </p:cNvSpPr>
          <p:nvPr/>
        </p:nvSpPr>
        <p:spPr bwMode="auto">
          <a:xfrm>
            <a:off x="80772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221B9B5-B3B9-40A6-8CE8-A9AA521055A6}" type="slidenum">
              <a:rPr lang="en-US" altLang="pt-BR" sz="1400"/>
              <a:pPr algn="r"/>
              <a:t>7</a:t>
            </a:fld>
            <a:endParaRPr lang="en-US" altLang="pt-BR" sz="1400"/>
          </a:p>
        </p:txBody>
      </p:sp>
    </p:spTree>
    <p:extLst>
      <p:ext uri="{BB962C8B-B14F-4D97-AF65-F5344CB8AC3E}">
        <p14:creationId xmlns:p14="http://schemas.microsoft.com/office/powerpoint/2010/main" val="272513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Demonstração de Fluxo de Caixa</a:t>
            </a:r>
            <a:br>
              <a:rPr lang="pt-BR" altLang="pt-BR" dirty="0"/>
            </a:br>
            <a:r>
              <a:rPr lang="pt-BR" altLang="pt-BR" dirty="0"/>
              <a:t>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b="1" dirty="0"/>
              <a:t>Atividades operacionais </a:t>
            </a:r>
            <a:r>
              <a:rPr lang="pt-BR" sz="2100" dirty="0"/>
              <a:t>são as principais atividades geradoras de receita da entidade. Portanto, os fluxos de caixa decorrentes das atividades operacionais geralmente derivam de transações e de outros eventos e condições que entram na apuração do resultado.</a:t>
            </a:r>
          </a:p>
          <a:p>
            <a:r>
              <a:rPr lang="pt-BR" sz="2100" b="1" dirty="0"/>
              <a:t>Atividades de investimento </a:t>
            </a:r>
            <a:r>
              <a:rPr lang="pt-BR" sz="2100" dirty="0"/>
              <a:t>são a aquisição ou alienação de ativos de longo prazo e outros investimentos não incluídos em equivalentes de caixa.</a:t>
            </a:r>
          </a:p>
          <a:p>
            <a:r>
              <a:rPr lang="pt-BR" sz="2100" b="1" dirty="0"/>
              <a:t>Atividades de financiamento </a:t>
            </a:r>
            <a:r>
              <a:rPr lang="pt-BR" sz="2100" dirty="0"/>
              <a:t>são as atividades que resultam das alterações no tamanho e na composição do patrimônio líquido e dos empréstimos da entidade.</a:t>
            </a:r>
          </a:p>
        </p:txBody>
      </p:sp>
    </p:spTree>
    <p:extLst>
      <p:ext uri="{BB962C8B-B14F-4D97-AF65-F5344CB8AC3E}">
        <p14:creationId xmlns:p14="http://schemas.microsoft.com/office/powerpoint/2010/main" val="146432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829" y="332656"/>
            <a:ext cx="7128792" cy="1008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Fluxo de Caixa de 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1390" y="1394250"/>
            <a:ext cx="8784976" cy="475252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sz="2500" dirty="0"/>
              <a:t>Mostra se a empresa tem investido na compra de ativos permanentes e ações.</a:t>
            </a:r>
          </a:p>
          <a:p>
            <a:pPr lvl="1">
              <a:spcBef>
                <a:spcPts val="1200"/>
              </a:spcBef>
            </a:pPr>
            <a:r>
              <a:rPr lang="pt-BR" sz="2300" dirty="0"/>
              <a:t>ENTRADAS DE CAIXA DE INVESTIMENTO (na verdade, desinvestimento):</a:t>
            </a:r>
          </a:p>
          <a:p>
            <a:pPr lvl="2"/>
            <a:r>
              <a:rPr lang="pt-BR" dirty="0"/>
              <a:t>recebimento pelas vendas de máquinas, equipamentos;</a:t>
            </a:r>
          </a:p>
          <a:p>
            <a:pPr lvl="2"/>
            <a:r>
              <a:rPr lang="pt-BR" dirty="0"/>
              <a:t>recebimento pela venda de ações ou títulos e valores mobiliários.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 </a:t>
            </a:r>
            <a:r>
              <a:rPr lang="pt-BR" sz="2300" dirty="0"/>
              <a:t>SAÍDAS DE CAIXA DE INVESTIMENTO INCLUEM:</a:t>
            </a:r>
          </a:p>
          <a:p>
            <a:pPr lvl="2"/>
            <a:r>
              <a:rPr lang="pt-BR" dirty="0"/>
              <a:t>pagamento pelas compras de novos equipamentos, máquinas, imóveis;</a:t>
            </a:r>
          </a:p>
          <a:p>
            <a:pPr lvl="2"/>
            <a:r>
              <a:rPr lang="pt-BR" dirty="0"/>
              <a:t>pagamento pelas compras de ações de empresas ligadas ou investimentos temporários.</a:t>
            </a:r>
          </a:p>
          <a:p>
            <a:pPr lvl="1"/>
            <a:r>
              <a:rPr lang="pt-BR" sz="2500" dirty="0"/>
              <a:t>Normalmente, espera-se que o fluxo de caixa de investimento das empresas seja negativo, indicando investimento em crescimento da infraestrutura e/ou em títulos.</a:t>
            </a:r>
          </a:p>
        </p:txBody>
      </p:sp>
    </p:spTree>
    <p:extLst>
      <p:ext uri="{BB962C8B-B14F-4D97-AF65-F5344CB8AC3E}">
        <p14:creationId xmlns:p14="http://schemas.microsoft.com/office/powerpoint/2010/main" val="334712505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</TotalTime>
  <Words>1161</Words>
  <Application>Microsoft Office PowerPoint</Application>
  <PresentationFormat>Widescreen</PresentationFormat>
  <Paragraphs>145</Paragraphs>
  <Slides>23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Galeria</vt:lpstr>
      <vt:lpstr>Demonstração de Fluxo de Caixa</vt:lpstr>
      <vt:lpstr>Lucro x Caixa</vt:lpstr>
      <vt:lpstr>Lucro x Caixa</vt:lpstr>
      <vt:lpstr>Transações que não afetam caixa</vt:lpstr>
      <vt:lpstr>Função da Demonstração de Fluxo de Caixa</vt:lpstr>
      <vt:lpstr>Ligação entre os demonstrativos</vt:lpstr>
      <vt:lpstr>Demonstração de Fluxo de Caixa Estrutura</vt:lpstr>
      <vt:lpstr>Demonstração de Fluxo de Caixa Estrutura</vt:lpstr>
      <vt:lpstr>Fluxo de Caixa de Investimento</vt:lpstr>
      <vt:lpstr>Fluxo de Caixa de Financiamento</vt:lpstr>
      <vt:lpstr>Demonstração de Fluxo de Caixa - AMBEV</vt:lpstr>
      <vt:lpstr>Exemplo</vt:lpstr>
      <vt:lpstr>Exemplo</vt:lpstr>
      <vt:lpstr>Exemplo</vt:lpstr>
      <vt:lpstr>Exemplo</vt:lpstr>
      <vt:lpstr>Exemplo</vt:lpstr>
      <vt:lpstr>Apresentação da Demonstração de Fluxo de Caixa </vt:lpstr>
      <vt:lpstr>Modo Direto x Modo Indireto</vt:lpstr>
      <vt:lpstr>Estruturas – Método direto e indireto</vt:lpstr>
      <vt:lpstr>Apresentação do PowerPoint</vt:lpstr>
      <vt:lpstr>Apresentação do PowerPoint</vt:lpstr>
      <vt:lpstr>Exemplo Prático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Demonstração de Fluxo de Caixa</dc:title>
  <dc:creator>Rafael Gatsios</dc:creator>
  <cp:lastModifiedBy>Rafael Gatsios</cp:lastModifiedBy>
  <cp:revision>12</cp:revision>
  <dcterms:created xsi:type="dcterms:W3CDTF">2017-05-31T13:48:54Z</dcterms:created>
  <dcterms:modified xsi:type="dcterms:W3CDTF">2017-05-31T23:26:26Z</dcterms:modified>
</cp:coreProperties>
</file>