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35"/>
  </p:notesMasterIdLst>
  <p:sldIdLst>
    <p:sldId id="389" r:id="rId3"/>
    <p:sldId id="256" r:id="rId4"/>
    <p:sldId id="390"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39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Lst>
  <p:sldSz cx="12192000" cy="6858000"/>
  <p:notesSz cx="6858000" cy="9144000"/>
  <p:embeddedFontLst>
    <p:embeddedFont>
      <p:font typeface="Arial Black" panose="020B0A04020102020204" pitchFamily="34" charset="0"/>
      <p:bold r:id="rId136"/>
    </p:embeddedFont>
    <p:embeddedFont>
      <p:font typeface="Comic Sans MS" panose="030F0702030302020204" pitchFamily="66" charset="0"/>
      <p:regular r:id="rId137"/>
      <p:bold r:id="rId138"/>
      <p:italic r:id="rId139"/>
      <p:boldItalic r:id="rId140"/>
    </p:embeddedFont>
    <p:embeddedFont>
      <p:font typeface="Noto Sans Symbols" panose="020B0604020202020204" charset="0"/>
      <p:regular r:id="rId141"/>
      <p:bold r:id="rId142"/>
    </p:embeddedFont>
    <p:embeddedFont>
      <p:font typeface="Play" panose="020B0604020202020204" charset="0"/>
      <p:regular r:id="rId143"/>
      <p:bold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7" roundtripDataSignature="AMtx7mh6W+CZYcL23Yz/bIlyX/4nU8SX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09" y="283"/>
      </p:cViewPr>
      <p:guideLst/>
    </p:cSldViewPr>
  </p:slideViewPr>
  <p:notesTextViewPr>
    <p:cViewPr>
      <p:scale>
        <a:sx n="1" d="1"/>
        <a:sy n="1" d="1"/>
      </p:scale>
      <p:origin x="0" y="0"/>
    </p:cViewPr>
  </p:notesTextViewPr>
  <p:sorterViewPr>
    <p:cViewPr varScale="1">
      <p:scale>
        <a:sx n="100" d="100"/>
        <a:sy n="100" d="100"/>
      </p:scale>
      <p:origin x="0" y="-284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3.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font" Target="fonts/font4.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8.fntdata"/><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9.fntdata"/><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643438"/>
            <a:ext cx="5486400" cy="43973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6" name="Google Shape;86;p1:notes"/>
          <p:cNvSpPr>
            <a:spLocks noGrp="1" noRot="1" noChangeAspect="1"/>
          </p:cNvSpPr>
          <p:nvPr>
            <p:ph type="sldImg" idx="2"/>
          </p:nvPr>
        </p:nvSpPr>
        <p:spPr>
          <a:xfrm>
            <a:off x="171450" y="733425"/>
            <a:ext cx="6515100" cy="36655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250" name="Google Shape;2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latin typeface="Arial"/>
                <a:ea typeface="Arial"/>
                <a:cs typeface="Arial"/>
                <a:sym typeface="Arial"/>
              </a:rPr>
              <a:t>104</a:t>
            </a:fld>
            <a:endParaRPr>
              <a:latin typeface="Arial"/>
              <a:ea typeface="Arial"/>
              <a:cs typeface="Arial"/>
              <a:sym typeface="Arial"/>
            </a:endParaRPr>
          </a:p>
        </p:txBody>
      </p:sp>
      <p:sp>
        <p:nvSpPr>
          <p:cNvPr id="711" name="Google Shape;71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2" name="Google Shape;7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b="1">
                <a:latin typeface="Times New Roman"/>
                <a:ea typeface="Times New Roman"/>
                <a:cs typeface="Times New Roman"/>
                <a:sym typeface="Times New Roman"/>
              </a:rPr>
              <a:t>Termination of tolerance:</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pt-BR">
                <a:latin typeface="Times New Roman"/>
                <a:ea typeface="Times New Roman"/>
                <a:cs typeface="Times New Roman"/>
                <a:sym typeface="Times New Roman"/>
              </a:rPr>
              <a:t>Experimentally induced tolerance can be terminated by prolonged absence of exposure to the tolerogen, by treatments which severely damage the immune system (x‑irradiation) or by immunization with cross reactive antigens.  These observations are of significance in the conceptualization of autoimmune diseases.</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f58fb78922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1f58fb7892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f58fb7892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1f58fb7892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7" name="Google Shape;91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cbedaf43d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cbedaf43d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cbedaf43d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14" name="Google Shape;41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26" name="Google Shape;42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37" name="Google Shape;43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182" name="Google Shape;1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45" name="Google Shape;44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54" name="Google Shape;45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62" name="Google Shape;46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68" name="Google Shape;46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74" name="Google Shape;47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81" name="Google Shape;48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89" name="Google Shape;48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497" name="Google Shape;49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509" name="Google Shape;50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197" name="Google Shape;19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515" name="Google Shape;51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521" name="Google Shape;52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207" name="Google Shape;20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65</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219" name="Google Shape;21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73</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6" name="Google Shape;36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2" name="Google Shape;38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76</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Arial"/>
              <a:buNone/>
            </a:pPr>
            <a:endParaRPr/>
          </a:p>
        </p:txBody>
      </p:sp>
      <p:sp>
        <p:nvSpPr>
          <p:cNvPr id="233" name="Google Shape;23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 name="Google Shape;45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82</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5"/>
        <p:cNvGrpSpPr/>
        <p:nvPr/>
      </p:nvGrpSpPr>
      <p:grpSpPr>
        <a:xfrm>
          <a:off x="0" y="0"/>
          <a:ext cx="0" cy="0"/>
          <a:chOff x="0" y="0"/>
          <a:chExt cx="0" cy="0"/>
        </a:xfrm>
      </p:grpSpPr>
      <p:sp>
        <p:nvSpPr>
          <p:cNvPr id="16" name="Google Shape;16;p4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49"/>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4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19" name="Google Shape;19;p4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20" name="Google Shape;20;p4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70"/>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70"/>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76" name="Google Shape;76;p7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77" name="Google Shape;77;p7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71"/>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82" name="Google Shape;82;p7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83" name="Google Shape;83;p7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90"/>
        <p:cNvGrpSpPr/>
        <p:nvPr/>
      </p:nvGrpSpPr>
      <p:grpSpPr>
        <a:xfrm>
          <a:off x="0" y="0"/>
          <a:ext cx="0" cy="0"/>
          <a:chOff x="0" y="0"/>
          <a:chExt cx="0" cy="0"/>
        </a:xfrm>
      </p:grpSpPr>
      <p:sp>
        <p:nvSpPr>
          <p:cNvPr id="91" name="Google Shape;91;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96"/>
        <p:cNvGrpSpPr/>
        <p:nvPr/>
      </p:nvGrpSpPr>
      <p:grpSpPr>
        <a:xfrm>
          <a:off x="0" y="0"/>
          <a:ext cx="0" cy="0"/>
          <a:chOff x="0" y="0"/>
          <a:chExt cx="0" cy="0"/>
        </a:xfrm>
      </p:grpSpPr>
      <p:sp>
        <p:nvSpPr>
          <p:cNvPr id="97" name="Google Shape;9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102"/>
        <p:cNvGrpSpPr/>
        <p:nvPr/>
      </p:nvGrpSpPr>
      <p:grpSpPr>
        <a:xfrm>
          <a:off x="0" y="0"/>
          <a:ext cx="0" cy="0"/>
          <a:chOff x="0" y="0"/>
          <a:chExt cx="0" cy="0"/>
        </a:xfrm>
      </p:grpSpPr>
      <p:sp>
        <p:nvSpPr>
          <p:cNvPr id="103" name="Google Shape;103;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05" name="Google Shape;10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108"/>
        <p:cNvGrpSpPr/>
        <p:nvPr/>
      </p:nvGrpSpPr>
      <p:grpSpPr>
        <a:xfrm>
          <a:off x="0" y="0"/>
          <a:ext cx="0" cy="0"/>
          <a:chOff x="0" y="0"/>
          <a:chExt cx="0" cy="0"/>
        </a:xfrm>
      </p:grpSpPr>
      <p:sp>
        <p:nvSpPr>
          <p:cNvPr id="109" name="Google Shape;10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115"/>
        <p:cNvGrpSpPr/>
        <p:nvPr/>
      </p:nvGrpSpPr>
      <p:grpSpPr>
        <a:xfrm>
          <a:off x="0" y="0"/>
          <a:ext cx="0" cy="0"/>
          <a:chOff x="0" y="0"/>
          <a:chExt cx="0" cy="0"/>
        </a:xfrm>
      </p:grpSpPr>
      <p:sp>
        <p:nvSpPr>
          <p:cNvPr id="116" name="Google Shape;116;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124"/>
        <p:cNvGrpSpPr/>
        <p:nvPr/>
      </p:nvGrpSpPr>
      <p:grpSpPr>
        <a:xfrm>
          <a:off x="0" y="0"/>
          <a:ext cx="0" cy="0"/>
          <a:chOff x="0" y="0"/>
          <a:chExt cx="0" cy="0"/>
        </a:xfrm>
      </p:grpSpPr>
      <p:sp>
        <p:nvSpPr>
          <p:cNvPr id="125" name="Google Shape;125;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29"/>
        <p:cNvGrpSpPr/>
        <p:nvPr/>
      </p:nvGrpSpPr>
      <p:grpSpPr>
        <a:xfrm>
          <a:off x="0" y="0"/>
          <a:ext cx="0" cy="0"/>
          <a:chOff x="0" y="0"/>
          <a:chExt cx="0" cy="0"/>
        </a:xfrm>
      </p:grpSpPr>
      <p:sp>
        <p:nvSpPr>
          <p:cNvPr id="130" name="Google Shape;13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33"/>
        <p:cNvGrpSpPr/>
        <p:nvPr/>
      </p:nvGrpSpPr>
      <p:grpSpPr>
        <a:xfrm>
          <a:off x="0" y="0"/>
          <a:ext cx="0" cy="0"/>
          <a:chOff x="0" y="0"/>
          <a:chExt cx="0" cy="0"/>
        </a:xfrm>
      </p:grpSpPr>
      <p:sp>
        <p:nvSpPr>
          <p:cNvPr id="134" name="Google Shape;134;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21"/>
        <p:cNvGrpSpPr/>
        <p:nvPr/>
      </p:nvGrpSpPr>
      <p:grpSpPr>
        <a:xfrm>
          <a:off x="0" y="0"/>
          <a:ext cx="0" cy="0"/>
          <a:chOff x="0" y="0"/>
          <a:chExt cx="0" cy="0"/>
        </a:xfrm>
      </p:grpSpPr>
      <p:sp>
        <p:nvSpPr>
          <p:cNvPr id="22" name="Google Shape;22;p5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23" name="Google Shape;23;p5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24" name="Google Shape;24;p5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40"/>
        <p:cNvGrpSpPr/>
        <p:nvPr/>
      </p:nvGrpSpPr>
      <p:grpSpPr>
        <a:xfrm>
          <a:off x="0" y="0"/>
          <a:ext cx="0" cy="0"/>
          <a:chOff x="0" y="0"/>
          <a:chExt cx="0" cy="0"/>
        </a:xfrm>
      </p:grpSpPr>
      <p:sp>
        <p:nvSpPr>
          <p:cNvPr id="141" name="Google Shape;141;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60"/>
          <p:cNvSpPr>
            <a:spLocks noGrp="1"/>
          </p:cNvSpPr>
          <p:nvPr>
            <p:ph type="pic" idx="2"/>
          </p:nvPr>
        </p:nvSpPr>
        <p:spPr>
          <a:xfrm>
            <a:off x="5183188" y="987425"/>
            <a:ext cx="6172200" cy="4873625"/>
          </a:xfrm>
          <a:prstGeom prst="rect">
            <a:avLst/>
          </a:prstGeom>
          <a:noFill/>
          <a:ln>
            <a:noFill/>
          </a:ln>
        </p:spPr>
      </p:sp>
      <p:sp>
        <p:nvSpPr>
          <p:cNvPr id="143" name="Google Shape;143;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47"/>
        <p:cNvGrpSpPr/>
        <p:nvPr/>
      </p:nvGrpSpPr>
      <p:grpSpPr>
        <a:xfrm>
          <a:off x="0" y="0"/>
          <a:ext cx="0" cy="0"/>
          <a:chOff x="0" y="0"/>
          <a:chExt cx="0" cy="0"/>
        </a:xfrm>
      </p:grpSpPr>
      <p:sp>
        <p:nvSpPr>
          <p:cNvPr id="148" name="Google Shape;148;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53"/>
        <p:cNvGrpSpPr/>
        <p:nvPr/>
      </p:nvGrpSpPr>
      <p:grpSpPr>
        <a:xfrm>
          <a:off x="0" y="0"/>
          <a:ext cx="0" cy="0"/>
          <a:chOff x="0" y="0"/>
          <a:chExt cx="0" cy="0"/>
        </a:xfrm>
      </p:grpSpPr>
      <p:sp>
        <p:nvSpPr>
          <p:cNvPr id="154" name="Google Shape;154;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texto e clip-art" type="txAndClipArt">
  <p:cSld name="Título, texto e clip-art">
    <p:spTree>
      <p:nvGrpSpPr>
        <p:cNvPr id="1" name="Shape 31"/>
        <p:cNvGrpSpPr/>
        <p:nvPr/>
      </p:nvGrpSpPr>
      <p:grpSpPr>
        <a:xfrm>
          <a:off x="0" y="0"/>
          <a:ext cx="0" cy="0"/>
          <a:chOff x="0" y="0"/>
          <a:chExt cx="0" cy="0"/>
        </a:xfrm>
      </p:grpSpPr>
      <p:sp>
        <p:nvSpPr>
          <p:cNvPr id="32" name="Google Shape;32;p92"/>
          <p:cNvSpPr txBox="1">
            <a:spLocks noGrp="1"/>
          </p:cNvSpPr>
          <p:nvPr>
            <p:ph type="title"/>
          </p:nvPr>
        </p:nvSpPr>
        <p:spPr>
          <a:xfrm>
            <a:off x="1117600" y="342900"/>
            <a:ext cx="10363200" cy="11049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2"/>
          <p:cNvSpPr txBox="1">
            <a:spLocks noGrp="1"/>
          </p:cNvSpPr>
          <p:nvPr>
            <p:ph type="body" idx="1"/>
          </p:nvPr>
        </p:nvSpPr>
        <p:spPr>
          <a:xfrm>
            <a:off x="1117600" y="1752600"/>
            <a:ext cx="508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92"/>
          <p:cNvSpPr>
            <a:spLocks noGrp="1"/>
          </p:cNvSpPr>
          <p:nvPr>
            <p:ph type="clipArt" idx="2"/>
          </p:nvPr>
        </p:nvSpPr>
        <p:spPr>
          <a:xfrm>
            <a:off x="6400800" y="1752600"/>
            <a:ext cx="5080000" cy="4114800"/>
          </a:xfrm>
          <a:prstGeom prst="rect">
            <a:avLst/>
          </a:prstGeom>
          <a:noFill/>
          <a:ln>
            <a:noFill/>
          </a:ln>
        </p:spPr>
        <p:txBody>
          <a:bodyPr/>
          <a:lstStyle/>
          <a:p>
            <a:endParaRPr lang="pt-BR"/>
          </a:p>
        </p:txBody>
      </p:sp>
      <p:sp>
        <p:nvSpPr>
          <p:cNvPr id="35" name="Google Shape;35;p9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52230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25"/>
        <p:cNvGrpSpPr/>
        <p:nvPr/>
      </p:nvGrpSpPr>
      <p:grpSpPr>
        <a:xfrm>
          <a:off x="0" y="0"/>
          <a:ext cx="0" cy="0"/>
          <a:chOff x="0" y="0"/>
          <a:chExt cx="0" cy="0"/>
        </a:xfrm>
      </p:grpSpPr>
      <p:sp>
        <p:nvSpPr>
          <p:cNvPr id="26" name="Google Shape;26;p6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6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Times New Roman"/>
              <a:buNone/>
              <a:defRPr/>
            </a:lvl1pPr>
            <a:lvl2pPr lvl="1" algn="ctr">
              <a:lnSpc>
                <a:spcPct val="100000"/>
              </a:lnSpc>
              <a:spcBef>
                <a:spcPts val="560"/>
              </a:spcBef>
              <a:spcAft>
                <a:spcPts val="0"/>
              </a:spcAft>
              <a:buClr>
                <a:schemeClr val="dk1"/>
              </a:buClr>
              <a:buSzPts val="2800"/>
              <a:buFont typeface="Times New Roman"/>
              <a:buNone/>
              <a:defRPr/>
            </a:lvl2pPr>
            <a:lvl3pPr lvl="2" algn="ctr">
              <a:lnSpc>
                <a:spcPct val="100000"/>
              </a:lnSpc>
              <a:spcBef>
                <a:spcPts val="480"/>
              </a:spcBef>
              <a:spcAft>
                <a:spcPts val="0"/>
              </a:spcAft>
              <a:buClr>
                <a:schemeClr val="dk1"/>
              </a:buClr>
              <a:buSzPts val="2400"/>
              <a:buFont typeface="Times New Roman"/>
              <a:buNone/>
              <a:defRPr/>
            </a:lvl3pPr>
            <a:lvl4pPr lvl="3" algn="ctr">
              <a:lnSpc>
                <a:spcPct val="100000"/>
              </a:lnSpc>
              <a:spcBef>
                <a:spcPts val="400"/>
              </a:spcBef>
              <a:spcAft>
                <a:spcPts val="0"/>
              </a:spcAft>
              <a:buClr>
                <a:schemeClr val="dk1"/>
              </a:buClr>
              <a:buSzPts val="2000"/>
              <a:buFont typeface="Times New Roman"/>
              <a:buNone/>
              <a:defRPr/>
            </a:lvl4pPr>
            <a:lvl5pPr lvl="4" algn="ctr">
              <a:lnSpc>
                <a:spcPct val="100000"/>
              </a:lnSpc>
              <a:spcBef>
                <a:spcPts val="400"/>
              </a:spcBef>
              <a:spcAft>
                <a:spcPts val="0"/>
              </a:spcAft>
              <a:buClr>
                <a:schemeClr val="dk1"/>
              </a:buClr>
              <a:buSzPts val="2000"/>
              <a:buFont typeface="Times New Roman"/>
              <a:buNone/>
              <a:defRPr/>
            </a:lvl5pPr>
            <a:lvl6pPr lvl="5" algn="ctr">
              <a:lnSpc>
                <a:spcPct val="100000"/>
              </a:lnSpc>
              <a:spcBef>
                <a:spcPts val="400"/>
              </a:spcBef>
              <a:spcAft>
                <a:spcPts val="0"/>
              </a:spcAft>
              <a:buClr>
                <a:schemeClr val="dk1"/>
              </a:buClr>
              <a:buSzPts val="2000"/>
              <a:buFont typeface="Times New Roman"/>
              <a:buNone/>
              <a:defRPr/>
            </a:lvl6pPr>
            <a:lvl7pPr lvl="6" algn="ctr">
              <a:lnSpc>
                <a:spcPct val="100000"/>
              </a:lnSpc>
              <a:spcBef>
                <a:spcPts val="400"/>
              </a:spcBef>
              <a:spcAft>
                <a:spcPts val="0"/>
              </a:spcAft>
              <a:buClr>
                <a:schemeClr val="dk1"/>
              </a:buClr>
              <a:buSzPts val="2000"/>
              <a:buFont typeface="Times New Roman"/>
              <a:buNone/>
              <a:defRPr/>
            </a:lvl7pPr>
            <a:lvl8pPr lvl="7" algn="ctr">
              <a:lnSpc>
                <a:spcPct val="100000"/>
              </a:lnSpc>
              <a:spcBef>
                <a:spcPts val="400"/>
              </a:spcBef>
              <a:spcAft>
                <a:spcPts val="0"/>
              </a:spcAft>
              <a:buClr>
                <a:schemeClr val="dk1"/>
              </a:buClr>
              <a:buSzPts val="2000"/>
              <a:buFont typeface="Times New Roman"/>
              <a:buNone/>
              <a:defRPr/>
            </a:lvl8pPr>
            <a:lvl9pPr lvl="8" algn="ctr">
              <a:lnSpc>
                <a:spcPct val="100000"/>
              </a:lnSpc>
              <a:spcBef>
                <a:spcPts val="400"/>
              </a:spcBef>
              <a:spcAft>
                <a:spcPts val="0"/>
              </a:spcAft>
              <a:buClr>
                <a:schemeClr val="dk1"/>
              </a:buClr>
              <a:buSzPts val="2000"/>
              <a:buFont typeface="Times New Roman"/>
              <a:buNone/>
              <a:defRPr/>
            </a:lvl9pPr>
          </a:lstStyle>
          <a:p>
            <a:endParaRPr/>
          </a:p>
        </p:txBody>
      </p:sp>
      <p:sp>
        <p:nvSpPr>
          <p:cNvPr id="28" name="Google Shape;28;p6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29" name="Google Shape;29;p6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30" name="Google Shape;30;p6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31"/>
        <p:cNvGrpSpPr/>
        <p:nvPr/>
      </p:nvGrpSpPr>
      <p:grpSpPr>
        <a:xfrm>
          <a:off x="0" y="0"/>
          <a:ext cx="0" cy="0"/>
          <a:chOff x="0" y="0"/>
          <a:chExt cx="0" cy="0"/>
        </a:xfrm>
      </p:grpSpPr>
      <p:sp>
        <p:nvSpPr>
          <p:cNvPr id="32" name="Google Shape;32;p64"/>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6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34" name="Google Shape;34;p6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35" name="Google Shape;35;p6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36"/>
        <p:cNvGrpSpPr/>
        <p:nvPr/>
      </p:nvGrpSpPr>
      <p:grpSpPr>
        <a:xfrm>
          <a:off x="0" y="0"/>
          <a:ext cx="0" cy="0"/>
          <a:chOff x="0" y="0"/>
          <a:chExt cx="0" cy="0"/>
        </a:xfrm>
      </p:grpSpPr>
      <p:sp>
        <p:nvSpPr>
          <p:cNvPr id="37" name="Google Shape;37;p6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6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Times New Roman"/>
              <a:buNone/>
              <a:defRPr sz="2000"/>
            </a:lvl1pPr>
            <a:lvl2pPr marL="914400" lvl="1" indent="-228600" algn="l">
              <a:lnSpc>
                <a:spcPct val="100000"/>
              </a:lnSpc>
              <a:spcBef>
                <a:spcPts val="360"/>
              </a:spcBef>
              <a:spcAft>
                <a:spcPts val="0"/>
              </a:spcAft>
              <a:buClr>
                <a:schemeClr val="dk1"/>
              </a:buClr>
              <a:buSzPts val="1800"/>
              <a:buFont typeface="Times New Roman"/>
              <a:buNone/>
              <a:defRPr sz="1800"/>
            </a:lvl2pPr>
            <a:lvl3pPr marL="1371600" lvl="2" indent="-228600" algn="l">
              <a:lnSpc>
                <a:spcPct val="100000"/>
              </a:lnSpc>
              <a:spcBef>
                <a:spcPts val="320"/>
              </a:spcBef>
              <a:spcAft>
                <a:spcPts val="0"/>
              </a:spcAft>
              <a:buClr>
                <a:schemeClr val="dk1"/>
              </a:buClr>
              <a:buSzPts val="1600"/>
              <a:buFont typeface="Times New Roman"/>
              <a:buNone/>
              <a:defRPr sz="1600"/>
            </a:lvl3pPr>
            <a:lvl4pPr marL="1828800" lvl="3" indent="-228600" algn="l">
              <a:lnSpc>
                <a:spcPct val="100000"/>
              </a:lnSpc>
              <a:spcBef>
                <a:spcPts val="280"/>
              </a:spcBef>
              <a:spcAft>
                <a:spcPts val="0"/>
              </a:spcAft>
              <a:buClr>
                <a:schemeClr val="dk1"/>
              </a:buClr>
              <a:buSzPts val="1400"/>
              <a:buFont typeface="Times New Roman"/>
              <a:buNone/>
              <a:defRPr sz="1400"/>
            </a:lvl4pPr>
            <a:lvl5pPr marL="2286000" lvl="4" indent="-228600" algn="l">
              <a:lnSpc>
                <a:spcPct val="100000"/>
              </a:lnSpc>
              <a:spcBef>
                <a:spcPts val="280"/>
              </a:spcBef>
              <a:spcAft>
                <a:spcPts val="0"/>
              </a:spcAft>
              <a:buClr>
                <a:schemeClr val="dk1"/>
              </a:buClr>
              <a:buSzPts val="1400"/>
              <a:buFont typeface="Times New Roman"/>
              <a:buNone/>
              <a:defRPr sz="1400"/>
            </a:lvl5pPr>
            <a:lvl6pPr marL="2743200" lvl="5" indent="-228600" algn="l">
              <a:lnSpc>
                <a:spcPct val="100000"/>
              </a:lnSpc>
              <a:spcBef>
                <a:spcPts val="280"/>
              </a:spcBef>
              <a:spcAft>
                <a:spcPts val="0"/>
              </a:spcAft>
              <a:buClr>
                <a:schemeClr val="dk1"/>
              </a:buClr>
              <a:buSzPts val="1400"/>
              <a:buFont typeface="Times New Roman"/>
              <a:buNone/>
              <a:defRPr sz="1400"/>
            </a:lvl6pPr>
            <a:lvl7pPr marL="3200400" lvl="6" indent="-228600" algn="l">
              <a:lnSpc>
                <a:spcPct val="100000"/>
              </a:lnSpc>
              <a:spcBef>
                <a:spcPts val="280"/>
              </a:spcBef>
              <a:spcAft>
                <a:spcPts val="0"/>
              </a:spcAft>
              <a:buClr>
                <a:schemeClr val="dk1"/>
              </a:buClr>
              <a:buSzPts val="1400"/>
              <a:buFont typeface="Times New Roman"/>
              <a:buNone/>
              <a:defRPr sz="1400"/>
            </a:lvl7pPr>
            <a:lvl8pPr marL="3657600" lvl="7" indent="-228600" algn="l">
              <a:lnSpc>
                <a:spcPct val="100000"/>
              </a:lnSpc>
              <a:spcBef>
                <a:spcPts val="280"/>
              </a:spcBef>
              <a:spcAft>
                <a:spcPts val="0"/>
              </a:spcAft>
              <a:buClr>
                <a:schemeClr val="dk1"/>
              </a:buClr>
              <a:buSzPts val="1400"/>
              <a:buFont typeface="Times New Roman"/>
              <a:buNone/>
              <a:defRPr sz="1400"/>
            </a:lvl8pPr>
            <a:lvl9pPr marL="4114800" lvl="8" indent="-228600" algn="l">
              <a:lnSpc>
                <a:spcPct val="100000"/>
              </a:lnSpc>
              <a:spcBef>
                <a:spcPts val="280"/>
              </a:spcBef>
              <a:spcAft>
                <a:spcPts val="0"/>
              </a:spcAft>
              <a:buClr>
                <a:schemeClr val="dk1"/>
              </a:buClr>
              <a:buSzPts val="1400"/>
              <a:buFont typeface="Times New Roman"/>
              <a:buNone/>
              <a:defRPr sz="1400"/>
            </a:lvl9pPr>
          </a:lstStyle>
          <a:p>
            <a:endParaRPr/>
          </a:p>
        </p:txBody>
      </p:sp>
      <p:sp>
        <p:nvSpPr>
          <p:cNvPr id="39" name="Google Shape;39;p6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40" name="Google Shape;40;p6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41" name="Google Shape;41;p6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42"/>
        <p:cNvGrpSpPr/>
        <p:nvPr/>
      </p:nvGrpSpPr>
      <p:grpSpPr>
        <a:xfrm>
          <a:off x="0" y="0"/>
          <a:ext cx="0" cy="0"/>
          <a:chOff x="0" y="0"/>
          <a:chExt cx="0" cy="0"/>
        </a:xfrm>
      </p:grpSpPr>
      <p:sp>
        <p:nvSpPr>
          <p:cNvPr id="43" name="Google Shape;43;p66"/>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 name="Google Shape;44;p66"/>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Times New Roman"/>
              <a:buChar char="•"/>
              <a:defRPr sz="2800"/>
            </a:lvl1pPr>
            <a:lvl2pPr marL="914400" lvl="1" indent="-381000" algn="l">
              <a:lnSpc>
                <a:spcPct val="100000"/>
              </a:lnSpc>
              <a:spcBef>
                <a:spcPts val="480"/>
              </a:spcBef>
              <a:spcAft>
                <a:spcPts val="0"/>
              </a:spcAft>
              <a:buClr>
                <a:schemeClr val="dk1"/>
              </a:buClr>
              <a:buSzPts val="2400"/>
              <a:buFont typeface="Times New Roman"/>
              <a:buChar char="–"/>
              <a:defRPr sz="2400"/>
            </a:lvl2pPr>
            <a:lvl3pPr marL="1371600" lvl="2" indent="-355600" algn="l">
              <a:lnSpc>
                <a:spcPct val="100000"/>
              </a:lnSpc>
              <a:spcBef>
                <a:spcPts val="400"/>
              </a:spcBef>
              <a:spcAft>
                <a:spcPts val="0"/>
              </a:spcAft>
              <a:buClr>
                <a:schemeClr val="dk1"/>
              </a:buClr>
              <a:buSzPts val="2000"/>
              <a:buFont typeface="Times New Roman"/>
              <a:buChar char="•"/>
              <a:defRPr sz="2000"/>
            </a:lvl3pPr>
            <a:lvl4pPr marL="1828800" lvl="3" indent="-342900" algn="l">
              <a:lnSpc>
                <a:spcPct val="100000"/>
              </a:lnSpc>
              <a:spcBef>
                <a:spcPts val="360"/>
              </a:spcBef>
              <a:spcAft>
                <a:spcPts val="0"/>
              </a:spcAft>
              <a:buClr>
                <a:schemeClr val="dk1"/>
              </a:buClr>
              <a:buSzPts val="1800"/>
              <a:buFont typeface="Times New Roman"/>
              <a:buChar char="–"/>
              <a:defRPr sz="1800"/>
            </a:lvl4pPr>
            <a:lvl5pPr marL="2286000" lvl="4" indent="-342900" algn="l">
              <a:lnSpc>
                <a:spcPct val="100000"/>
              </a:lnSpc>
              <a:spcBef>
                <a:spcPts val="360"/>
              </a:spcBef>
              <a:spcAft>
                <a:spcPts val="0"/>
              </a:spcAft>
              <a:buClr>
                <a:schemeClr val="dk1"/>
              </a:buClr>
              <a:buSzPts val="1800"/>
              <a:buFont typeface="Times New Roman"/>
              <a:buChar char="»"/>
              <a:defRPr sz="1800"/>
            </a:lvl5pPr>
            <a:lvl6pPr marL="2743200" lvl="5" indent="-342900" algn="l">
              <a:lnSpc>
                <a:spcPct val="100000"/>
              </a:lnSpc>
              <a:spcBef>
                <a:spcPts val="360"/>
              </a:spcBef>
              <a:spcAft>
                <a:spcPts val="0"/>
              </a:spcAft>
              <a:buClr>
                <a:schemeClr val="dk1"/>
              </a:buClr>
              <a:buSzPts val="1800"/>
              <a:buFont typeface="Times New Roman"/>
              <a:buChar char="»"/>
              <a:defRPr sz="1800"/>
            </a:lvl6pPr>
            <a:lvl7pPr marL="3200400" lvl="6" indent="-342900" algn="l">
              <a:lnSpc>
                <a:spcPct val="100000"/>
              </a:lnSpc>
              <a:spcBef>
                <a:spcPts val="360"/>
              </a:spcBef>
              <a:spcAft>
                <a:spcPts val="0"/>
              </a:spcAft>
              <a:buClr>
                <a:schemeClr val="dk1"/>
              </a:buClr>
              <a:buSzPts val="1800"/>
              <a:buFont typeface="Times New Roman"/>
              <a:buChar char="»"/>
              <a:defRPr sz="1800"/>
            </a:lvl7pPr>
            <a:lvl8pPr marL="3657600" lvl="7" indent="-342900" algn="l">
              <a:lnSpc>
                <a:spcPct val="100000"/>
              </a:lnSpc>
              <a:spcBef>
                <a:spcPts val="360"/>
              </a:spcBef>
              <a:spcAft>
                <a:spcPts val="0"/>
              </a:spcAft>
              <a:buClr>
                <a:schemeClr val="dk1"/>
              </a:buClr>
              <a:buSzPts val="1800"/>
              <a:buFont typeface="Times New Roman"/>
              <a:buChar char="»"/>
              <a:defRPr sz="1800"/>
            </a:lvl8pPr>
            <a:lvl9pPr marL="4114800" lvl="8" indent="-342900" algn="l">
              <a:lnSpc>
                <a:spcPct val="100000"/>
              </a:lnSpc>
              <a:spcBef>
                <a:spcPts val="360"/>
              </a:spcBef>
              <a:spcAft>
                <a:spcPts val="0"/>
              </a:spcAft>
              <a:buClr>
                <a:schemeClr val="dk1"/>
              </a:buClr>
              <a:buSzPts val="1800"/>
              <a:buFont typeface="Times New Roman"/>
              <a:buChar char="»"/>
              <a:defRPr sz="1800"/>
            </a:lvl9pPr>
          </a:lstStyle>
          <a:p>
            <a:endParaRPr/>
          </a:p>
        </p:txBody>
      </p:sp>
      <p:sp>
        <p:nvSpPr>
          <p:cNvPr id="45" name="Google Shape;45;p66"/>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Times New Roman"/>
              <a:buChar char="•"/>
              <a:defRPr sz="2800"/>
            </a:lvl1pPr>
            <a:lvl2pPr marL="914400" lvl="1" indent="-381000" algn="l">
              <a:lnSpc>
                <a:spcPct val="100000"/>
              </a:lnSpc>
              <a:spcBef>
                <a:spcPts val="480"/>
              </a:spcBef>
              <a:spcAft>
                <a:spcPts val="0"/>
              </a:spcAft>
              <a:buClr>
                <a:schemeClr val="dk1"/>
              </a:buClr>
              <a:buSzPts val="2400"/>
              <a:buFont typeface="Times New Roman"/>
              <a:buChar char="–"/>
              <a:defRPr sz="2400"/>
            </a:lvl2pPr>
            <a:lvl3pPr marL="1371600" lvl="2" indent="-355600" algn="l">
              <a:lnSpc>
                <a:spcPct val="100000"/>
              </a:lnSpc>
              <a:spcBef>
                <a:spcPts val="400"/>
              </a:spcBef>
              <a:spcAft>
                <a:spcPts val="0"/>
              </a:spcAft>
              <a:buClr>
                <a:schemeClr val="dk1"/>
              </a:buClr>
              <a:buSzPts val="2000"/>
              <a:buFont typeface="Times New Roman"/>
              <a:buChar char="•"/>
              <a:defRPr sz="2000"/>
            </a:lvl3pPr>
            <a:lvl4pPr marL="1828800" lvl="3" indent="-342900" algn="l">
              <a:lnSpc>
                <a:spcPct val="100000"/>
              </a:lnSpc>
              <a:spcBef>
                <a:spcPts val="360"/>
              </a:spcBef>
              <a:spcAft>
                <a:spcPts val="0"/>
              </a:spcAft>
              <a:buClr>
                <a:schemeClr val="dk1"/>
              </a:buClr>
              <a:buSzPts val="1800"/>
              <a:buFont typeface="Times New Roman"/>
              <a:buChar char="–"/>
              <a:defRPr sz="1800"/>
            </a:lvl4pPr>
            <a:lvl5pPr marL="2286000" lvl="4" indent="-342900" algn="l">
              <a:lnSpc>
                <a:spcPct val="100000"/>
              </a:lnSpc>
              <a:spcBef>
                <a:spcPts val="360"/>
              </a:spcBef>
              <a:spcAft>
                <a:spcPts val="0"/>
              </a:spcAft>
              <a:buClr>
                <a:schemeClr val="dk1"/>
              </a:buClr>
              <a:buSzPts val="1800"/>
              <a:buFont typeface="Times New Roman"/>
              <a:buChar char="»"/>
              <a:defRPr sz="1800"/>
            </a:lvl5pPr>
            <a:lvl6pPr marL="2743200" lvl="5" indent="-342900" algn="l">
              <a:lnSpc>
                <a:spcPct val="100000"/>
              </a:lnSpc>
              <a:spcBef>
                <a:spcPts val="360"/>
              </a:spcBef>
              <a:spcAft>
                <a:spcPts val="0"/>
              </a:spcAft>
              <a:buClr>
                <a:schemeClr val="dk1"/>
              </a:buClr>
              <a:buSzPts val="1800"/>
              <a:buFont typeface="Times New Roman"/>
              <a:buChar char="»"/>
              <a:defRPr sz="1800"/>
            </a:lvl6pPr>
            <a:lvl7pPr marL="3200400" lvl="6" indent="-342900" algn="l">
              <a:lnSpc>
                <a:spcPct val="100000"/>
              </a:lnSpc>
              <a:spcBef>
                <a:spcPts val="360"/>
              </a:spcBef>
              <a:spcAft>
                <a:spcPts val="0"/>
              </a:spcAft>
              <a:buClr>
                <a:schemeClr val="dk1"/>
              </a:buClr>
              <a:buSzPts val="1800"/>
              <a:buFont typeface="Times New Roman"/>
              <a:buChar char="»"/>
              <a:defRPr sz="1800"/>
            </a:lvl7pPr>
            <a:lvl8pPr marL="3657600" lvl="7" indent="-342900" algn="l">
              <a:lnSpc>
                <a:spcPct val="100000"/>
              </a:lnSpc>
              <a:spcBef>
                <a:spcPts val="360"/>
              </a:spcBef>
              <a:spcAft>
                <a:spcPts val="0"/>
              </a:spcAft>
              <a:buClr>
                <a:schemeClr val="dk1"/>
              </a:buClr>
              <a:buSzPts val="1800"/>
              <a:buFont typeface="Times New Roman"/>
              <a:buChar char="»"/>
              <a:defRPr sz="1800"/>
            </a:lvl8pPr>
            <a:lvl9pPr marL="4114800" lvl="8" indent="-342900" algn="l">
              <a:lnSpc>
                <a:spcPct val="100000"/>
              </a:lnSpc>
              <a:spcBef>
                <a:spcPts val="360"/>
              </a:spcBef>
              <a:spcAft>
                <a:spcPts val="0"/>
              </a:spcAft>
              <a:buClr>
                <a:schemeClr val="dk1"/>
              </a:buClr>
              <a:buSzPts val="1800"/>
              <a:buFont typeface="Times New Roman"/>
              <a:buChar char="»"/>
              <a:defRPr sz="1800"/>
            </a:lvl9pPr>
          </a:lstStyle>
          <a:p>
            <a:endParaRPr/>
          </a:p>
        </p:txBody>
      </p:sp>
      <p:sp>
        <p:nvSpPr>
          <p:cNvPr id="46" name="Google Shape;46;p6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47" name="Google Shape;47;p6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48" name="Google Shape;48;p6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6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Times New Roman"/>
              <a:buNone/>
              <a:defRPr sz="2400" b="1"/>
            </a:lvl1pPr>
            <a:lvl2pPr marL="914400" lvl="1" indent="-228600" algn="l">
              <a:lnSpc>
                <a:spcPct val="100000"/>
              </a:lnSpc>
              <a:spcBef>
                <a:spcPts val="400"/>
              </a:spcBef>
              <a:spcAft>
                <a:spcPts val="0"/>
              </a:spcAft>
              <a:buClr>
                <a:schemeClr val="dk1"/>
              </a:buClr>
              <a:buSzPts val="2000"/>
              <a:buFont typeface="Times New Roman"/>
              <a:buNone/>
              <a:defRPr sz="2000" b="1"/>
            </a:lvl2pPr>
            <a:lvl3pPr marL="1371600" lvl="2" indent="-228600" algn="l">
              <a:lnSpc>
                <a:spcPct val="100000"/>
              </a:lnSpc>
              <a:spcBef>
                <a:spcPts val="360"/>
              </a:spcBef>
              <a:spcAft>
                <a:spcPts val="0"/>
              </a:spcAft>
              <a:buClr>
                <a:schemeClr val="dk1"/>
              </a:buClr>
              <a:buSzPts val="1800"/>
              <a:buFont typeface="Times New Roman"/>
              <a:buNone/>
              <a:defRPr sz="1800" b="1"/>
            </a:lvl3pPr>
            <a:lvl4pPr marL="1828800" lvl="3" indent="-228600" algn="l">
              <a:lnSpc>
                <a:spcPct val="100000"/>
              </a:lnSpc>
              <a:spcBef>
                <a:spcPts val="320"/>
              </a:spcBef>
              <a:spcAft>
                <a:spcPts val="0"/>
              </a:spcAft>
              <a:buClr>
                <a:schemeClr val="dk1"/>
              </a:buClr>
              <a:buSzPts val="1600"/>
              <a:buFont typeface="Times New Roman"/>
              <a:buNone/>
              <a:defRPr sz="1600" b="1"/>
            </a:lvl4pPr>
            <a:lvl5pPr marL="2286000" lvl="4" indent="-228600" algn="l">
              <a:lnSpc>
                <a:spcPct val="100000"/>
              </a:lnSpc>
              <a:spcBef>
                <a:spcPts val="320"/>
              </a:spcBef>
              <a:spcAft>
                <a:spcPts val="0"/>
              </a:spcAft>
              <a:buClr>
                <a:schemeClr val="dk1"/>
              </a:buClr>
              <a:buSzPts val="1600"/>
              <a:buFont typeface="Times New Roman"/>
              <a:buNone/>
              <a:defRPr sz="1600" b="1"/>
            </a:lvl5pPr>
            <a:lvl6pPr marL="2743200" lvl="5" indent="-228600" algn="l">
              <a:lnSpc>
                <a:spcPct val="100000"/>
              </a:lnSpc>
              <a:spcBef>
                <a:spcPts val="320"/>
              </a:spcBef>
              <a:spcAft>
                <a:spcPts val="0"/>
              </a:spcAft>
              <a:buClr>
                <a:schemeClr val="dk1"/>
              </a:buClr>
              <a:buSzPts val="1600"/>
              <a:buFont typeface="Times New Roman"/>
              <a:buNone/>
              <a:defRPr sz="1600" b="1"/>
            </a:lvl6pPr>
            <a:lvl7pPr marL="3200400" lvl="6" indent="-228600" algn="l">
              <a:lnSpc>
                <a:spcPct val="100000"/>
              </a:lnSpc>
              <a:spcBef>
                <a:spcPts val="320"/>
              </a:spcBef>
              <a:spcAft>
                <a:spcPts val="0"/>
              </a:spcAft>
              <a:buClr>
                <a:schemeClr val="dk1"/>
              </a:buClr>
              <a:buSzPts val="1600"/>
              <a:buFont typeface="Times New Roman"/>
              <a:buNone/>
              <a:defRPr sz="1600" b="1"/>
            </a:lvl7pPr>
            <a:lvl8pPr marL="3657600" lvl="7" indent="-228600" algn="l">
              <a:lnSpc>
                <a:spcPct val="100000"/>
              </a:lnSpc>
              <a:spcBef>
                <a:spcPts val="320"/>
              </a:spcBef>
              <a:spcAft>
                <a:spcPts val="0"/>
              </a:spcAft>
              <a:buClr>
                <a:schemeClr val="dk1"/>
              </a:buClr>
              <a:buSzPts val="1600"/>
              <a:buFont typeface="Times New Roman"/>
              <a:buNone/>
              <a:defRPr sz="1600" b="1"/>
            </a:lvl8pPr>
            <a:lvl9pPr marL="4114800" lvl="8" indent="-228600" algn="l">
              <a:lnSpc>
                <a:spcPct val="100000"/>
              </a:lnSpc>
              <a:spcBef>
                <a:spcPts val="320"/>
              </a:spcBef>
              <a:spcAft>
                <a:spcPts val="0"/>
              </a:spcAft>
              <a:buClr>
                <a:schemeClr val="dk1"/>
              </a:buClr>
              <a:buSzPts val="1600"/>
              <a:buFont typeface="Times New Roman"/>
              <a:buNone/>
              <a:defRPr sz="1600" b="1"/>
            </a:lvl9pPr>
          </a:lstStyle>
          <a:p>
            <a:endParaRPr/>
          </a:p>
        </p:txBody>
      </p:sp>
      <p:sp>
        <p:nvSpPr>
          <p:cNvPr id="52" name="Google Shape;52;p6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Times New Roman"/>
              <a:buChar char="•"/>
              <a:defRPr sz="2400"/>
            </a:lvl1pPr>
            <a:lvl2pPr marL="914400" lvl="1" indent="-355600" algn="l">
              <a:lnSpc>
                <a:spcPct val="100000"/>
              </a:lnSpc>
              <a:spcBef>
                <a:spcPts val="400"/>
              </a:spcBef>
              <a:spcAft>
                <a:spcPts val="0"/>
              </a:spcAft>
              <a:buClr>
                <a:schemeClr val="dk1"/>
              </a:buClr>
              <a:buSzPts val="2000"/>
              <a:buFont typeface="Times New Roman"/>
              <a:buChar char="–"/>
              <a:defRPr sz="2000"/>
            </a:lvl2pPr>
            <a:lvl3pPr marL="1371600" lvl="2" indent="-342900" algn="l">
              <a:lnSpc>
                <a:spcPct val="100000"/>
              </a:lnSpc>
              <a:spcBef>
                <a:spcPts val="360"/>
              </a:spcBef>
              <a:spcAft>
                <a:spcPts val="0"/>
              </a:spcAft>
              <a:buClr>
                <a:schemeClr val="dk1"/>
              </a:buClr>
              <a:buSzPts val="1800"/>
              <a:buFont typeface="Times New Roman"/>
              <a:buChar char="•"/>
              <a:defRPr sz="1800"/>
            </a:lvl3pPr>
            <a:lvl4pPr marL="1828800" lvl="3" indent="-330200" algn="l">
              <a:lnSpc>
                <a:spcPct val="100000"/>
              </a:lnSpc>
              <a:spcBef>
                <a:spcPts val="320"/>
              </a:spcBef>
              <a:spcAft>
                <a:spcPts val="0"/>
              </a:spcAft>
              <a:buClr>
                <a:schemeClr val="dk1"/>
              </a:buClr>
              <a:buSzPts val="1600"/>
              <a:buFont typeface="Times New Roman"/>
              <a:buChar char="–"/>
              <a:defRPr sz="1600"/>
            </a:lvl4pPr>
            <a:lvl5pPr marL="2286000" lvl="4" indent="-330200" algn="l">
              <a:lnSpc>
                <a:spcPct val="100000"/>
              </a:lnSpc>
              <a:spcBef>
                <a:spcPts val="320"/>
              </a:spcBef>
              <a:spcAft>
                <a:spcPts val="0"/>
              </a:spcAft>
              <a:buClr>
                <a:schemeClr val="dk1"/>
              </a:buClr>
              <a:buSzPts val="1600"/>
              <a:buFont typeface="Times New Roman"/>
              <a:buChar char="»"/>
              <a:defRPr sz="1600"/>
            </a:lvl5pPr>
            <a:lvl6pPr marL="2743200" lvl="5" indent="-330200" algn="l">
              <a:lnSpc>
                <a:spcPct val="100000"/>
              </a:lnSpc>
              <a:spcBef>
                <a:spcPts val="320"/>
              </a:spcBef>
              <a:spcAft>
                <a:spcPts val="0"/>
              </a:spcAft>
              <a:buClr>
                <a:schemeClr val="dk1"/>
              </a:buClr>
              <a:buSzPts val="1600"/>
              <a:buFont typeface="Times New Roman"/>
              <a:buChar char="»"/>
              <a:defRPr sz="1600"/>
            </a:lvl6pPr>
            <a:lvl7pPr marL="3200400" lvl="6" indent="-330200" algn="l">
              <a:lnSpc>
                <a:spcPct val="100000"/>
              </a:lnSpc>
              <a:spcBef>
                <a:spcPts val="320"/>
              </a:spcBef>
              <a:spcAft>
                <a:spcPts val="0"/>
              </a:spcAft>
              <a:buClr>
                <a:schemeClr val="dk1"/>
              </a:buClr>
              <a:buSzPts val="1600"/>
              <a:buFont typeface="Times New Roman"/>
              <a:buChar char="»"/>
              <a:defRPr sz="1600"/>
            </a:lvl7pPr>
            <a:lvl8pPr marL="3657600" lvl="7" indent="-330200" algn="l">
              <a:lnSpc>
                <a:spcPct val="100000"/>
              </a:lnSpc>
              <a:spcBef>
                <a:spcPts val="320"/>
              </a:spcBef>
              <a:spcAft>
                <a:spcPts val="0"/>
              </a:spcAft>
              <a:buClr>
                <a:schemeClr val="dk1"/>
              </a:buClr>
              <a:buSzPts val="1600"/>
              <a:buFont typeface="Times New Roman"/>
              <a:buChar char="»"/>
              <a:defRPr sz="1600"/>
            </a:lvl8pPr>
            <a:lvl9pPr marL="4114800" lvl="8" indent="-330200" algn="l">
              <a:lnSpc>
                <a:spcPct val="100000"/>
              </a:lnSpc>
              <a:spcBef>
                <a:spcPts val="320"/>
              </a:spcBef>
              <a:spcAft>
                <a:spcPts val="0"/>
              </a:spcAft>
              <a:buClr>
                <a:schemeClr val="dk1"/>
              </a:buClr>
              <a:buSzPts val="1600"/>
              <a:buFont typeface="Times New Roman"/>
              <a:buChar char="»"/>
              <a:defRPr sz="1600"/>
            </a:lvl9pPr>
          </a:lstStyle>
          <a:p>
            <a:endParaRPr/>
          </a:p>
        </p:txBody>
      </p:sp>
      <p:sp>
        <p:nvSpPr>
          <p:cNvPr id="53" name="Google Shape;53;p6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Times New Roman"/>
              <a:buNone/>
              <a:defRPr sz="2400" b="1"/>
            </a:lvl1pPr>
            <a:lvl2pPr marL="914400" lvl="1" indent="-228600" algn="l">
              <a:lnSpc>
                <a:spcPct val="100000"/>
              </a:lnSpc>
              <a:spcBef>
                <a:spcPts val="400"/>
              </a:spcBef>
              <a:spcAft>
                <a:spcPts val="0"/>
              </a:spcAft>
              <a:buClr>
                <a:schemeClr val="dk1"/>
              </a:buClr>
              <a:buSzPts val="2000"/>
              <a:buFont typeface="Times New Roman"/>
              <a:buNone/>
              <a:defRPr sz="2000" b="1"/>
            </a:lvl2pPr>
            <a:lvl3pPr marL="1371600" lvl="2" indent="-228600" algn="l">
              <a:lnSpc>
                <a:spcPct val="100000"/>
              </a:lnSpc>
              <a:spcBef>
                <a:spcPts val="360"/>
              </a:spcBef>
              <a:spcAft>
                <a:spcPts val="0"/>
              </a:spcAft>
              <a:buClr>
                <a:schemeClr val="dk1"/>
              </a:buClr>
              <a:buSzPts val="1800"/>
              <a:buFont typeface="Times New Roman"/>
              <a:buNone/>
              <a:defRPr sz="1800" b="1"/>
            </a:lvl3pPr>
            <a:lvl4pPr marL="1828800" lvl="3" indent="-228600" algn="l">
              <a:lnSpc>
                <a:spcPct val="100000"/>
              </a:lnSpc>
              <a:spcBef>
                <a:spcPts val="320"/>
              </a:spcBef>
              <a:spcAft>
                <a:spcPts val="0"/>
              </a:spcAft>
              <a:buClr>
                <a:schemeClr val="dk1"/>
              </a:buClr>
              <a:buSzPts val="1600"/>
              <a:buFont typeface="Times New Roman"/>
              <a:buNone/>
              <a:defRPr sz="1600" b="1"/>
            </a:lvl4pPr>
            <a:lvl5pPr marL="2286000" lvl="4" indent="-228600" algn="l">
              <a:lnSpc>
                <a:spcPct val="100000"/>
              </a:lnSpc>
              <a:spcBef>
                <a:spcPts val="320"/>
              </a:spcBef>
              <a:spcAft>
                <a:spcPts val="0"/>
              </a:spcAft>
              <a:buClr>
                <a:schemeClr val="dk1"/>
              </a:buClr>
              <a:buSzPts val="1600"/>
              <a:buFont typeface="Times New Roman"/>
              <a:buNone/>
              <a:defRPr sz="1600" b="1"/>
            </a:lvl5pPr>
            <a:lvl6pPr marL="2743200" lvl="5" indent="-228600" algn="l">
              <a:lnSpc>
                <a:spcPct val="100000"/>
              </a:lnSpc>
              <a:spcBef>
                <a:spcPts val="320"/>
              </a:spcBef>
              <a:spcAft>
                <a:spcPts val="0"/>
              </a:spcAft>
              <a:buClr>
                <a:schemeClr val="dk1"/>
              </a:buClr>
              <a:buSzPts val="1600"/>
              <a:buFont typeface="Times New Roman"/>
              <a:buNone/>
              <a:defRPr sz="1600" b="1"/>
            </a:lvl6pPr>
            <a:lvl7pPr marL="3200400" lvl="6" indent="-228600" algn="l">
              <a:lnSpc>
                <a:spcPct val="100000"/>
              </a:lnSpc>
              <a:spcBef>
                <a:spcPts val="320"/>
              </a:spcBef>
              <a:spcAft>
                <a:spcPts val="0"/>
              </a:spcAft>
              <a:buClr>
                <a:schemeClr val="dk1"/>
              </a:buClr>
              <a:buSzPts val="1600"/>
              <a:buFont typeface="Times New Roman"/>
              <a:buNone/>
              <a:defRPr sz="1600" b="1"/>
            </a:lvl7pPr>
            <a:lvl8pPr marL="3657600" lvl="7" indent="-228600" algn="l">
              <a:lnSpc>
                <a:spcPct val="100000"/>
              </a:lnSpc>
              <a:spcBef>
                <a:spcPts val="320"/>
              </a:spcBef>
              <a:spcAft>
                <a:spcPts val="0"/>
              </a:spcAft>
              <a:buClr>
                <a:schemeClr val="dk1"/>
              </a:buClr>
              <a:buSzPts val="1600"/>
              <a:buFont typeface="Times New Roman"/>
              <a:buNone/>
              <a:defRPr sz="1600" b="1"/>
            </a:lvl8pPr>
            <a:lvl9pPr marL="4114800" lvl="8" indent="-228600" algn="l">
              <a:lnSpc>
                <a:spcPct val="100000"/>
              </a:lnSpc>
              <a:spcBef>
                <a:spcPts val="320"/>
              </a:spcBef>
              <a:spcAft>
                <a:spcPts val="0"/>
              </a:spcAft>
              <a:buClr>
                <a:schemeClr val="dk1"/>
              </a:buClr>
              <a:buSzPts val="1600"/>
              <a:buFont typeface="Times New Roman"/>
              <a:buNone/>
              <a:defRPr sz="1600" b="1"/>
            </a:lvl9pPr>
          </a:lstStyle>
          <a:p>
            <a:endParaRPr/>
          </a:p>
        </p:txBody>
      </p:sp>
      <p:sp>
        <p:nvSpPr>
          <p:cNvPr id="54" name="Google Shape;54;p6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Times New Roman"/>
              <a:buChar char="•"/>
              <a:defRPr sz="2400"/>
            </a:lvl1pPr>
            <a:lvl2pPr marL="914400" lvl="1" indent="-355600" algn="l">
              <a:lnSpc>
                <a:spcPct val="100000"/>
              </a:lnSpc>
              <a:spcBef>
                <a:spcPts val="400"/>
              </a:spcBef>
              <a:spcAft>
                <a:spcPts val="0"/>
              </a:spcAft>
              <a:buClr>
                <a:schemeClr val="dk1"/>
              </a:buClr>
              <a:buSzPts val="2000"/>
              <a:buFont typeface="Times New Roman"/>
              <a:buChar char="–"/>
              <a:defRPr sz="2000"/>
            </a:lvl2pPr>
            <a:lvl3pPr marL="1371600" lvl="2" indent="-342900" algn="l">
              <a:lnSpc>
                <a:spcPct val="100000"/>
              </a:lnSpc>
              <a:spcBef>
                <a:spcPts val="360"/>
              </a:spcBef>
              <a:spcAft>
                <a:spcPts val="0"/>
              </a:spcAft>
              <a:buClr>
                <a:schemeClr val="dk1"/>
              </a:buClr>
              <a:buSzPts val="1800"/>
              <a:buFont typeface="Times New Roman"/>
              <a:buChar char="•"/>
              <a:defRPr sz="1800"/>
            </a:lvl3pPr>
            <a:lvl4pPr marL="1828800" lvl="3" indent="-330200" algn="l">
              <a:lnSpc>
                <a:spcPct val="100000"/>
              </a:lnSpc>
              <a:spcBef>
                <a:spcPts val="320"/>
              </a:spcBef>
              <a:spcAft>
                <a:spcPts val="0"/>
              </a:spcAft>
              <a:buClr>
                <a:schemeClr val="dk1"/>
              </a:buClr>
              <a:buSzPts val="1600"/>
              <a:buFont typeface="Times New Roman"/>
              <a:buChar char="–"/>
              <a:defRPr sz="1600"/>
            </a:lvl4pPr>
            <a:lvl5pPr marL="2286000" lvl="4" indent="-330200" algn="l">
              <a:lnSpc>
                <a:spcPct val="100000"/>
              </a:lnSpc>
              <a:spcBef>
                <a:spcPts val="320"/>
              </a:spcBef>
              <a:spcAft>
                <a:spcPts val="0"/>
              </a:spcAft>
              <a:buClr>
                <a:schemeClr val="dk1"/>
              </a:buClr>
              <a:buSzPts val="1600"/>
              <a:buFont typeface="Times New Roman"/>
              <a:buChar char="»"/>
              <a:defRPr sz="1600"/>
            </a:lvl5pPr>
            <a:lvl6pPr marL="2743200" lvl="5" indent="-330200" algn="l">
              <a:lnSpc>
                <a:spcPct val="100000"/>
              </a:lnSpc>
              <a:spcBef>
                <a:spcPts val="320"/>
              </a:spcBef>
              <a:spcAft>
                <a:spcPts val="0"/>
              </a:spcAft>
              <a:buClr>
                <a:schemeClr val="dk1"/>
              </a:buClr>
              <a:buSzPts val="1600"/>
              <a:buFont typeface="Times New Roman"/>
              <a:buChar char="»"/>
              <a:defRPr sz="1600"/>
            </a:lvl6pPr>
            <a:lvl7pPr marL="3200400" lvl="6" indent="-330200" algn="l">
              <a:lnSpc>
                <a:spcPct val="100000"/>
              </a:lnSpc>
              <a:spcBef>
                <a:spcPts val="320"/>
              </a:spcBef>
              <a:spcAft>
                <a:spcPts val="0"/>
              </a:spcAft>
              <a:buClr>
                <a:schemeClr val="dk1"/>
              </a:buClr>
              <a:buSzPts val="1600"/>
              <a:buFont typeface="Times New Roman"/>
              <a:buChar char="»"/>
              <a:defRPr sz="1600"/>
            </a:lvl7pPr>
            <a:lvl8pPr marL="3657600" lvl="7" indent="-330200" algn="l">
              <a:lnSpc>
                <a:spcPct val="100000"/>
              </a:lnSpc>
              <a:spcBef>
                <a:spcPts val="320"/>
              </a:spcBef>
              <a:spcAft>
                <a:spcPts val="0"/>
              </a:spcAft>
              <a:buClr>
                <a:schemeClr val="dk1"/>
              </a:buClr>
              <a:buSzPts val="1600"/>
              <a:buFont typeface="Times New Roman"/>
              <a:buChar char="»"/>
              <a:defRPr sz="1600"/>
            </a:lvl8pPr>
            <a:lvl9pPr marL="4114800" lvl="8" indent="-330200" algn="l">
              <a:lnSpc>
                <a:spcPct val="100000"/>
              </a:lnSpc>
              <a:spcBef>
                <a:spcPts val="320"/>
              </a:spcBef>
              <a:spcAft>
                <a:spcPts val="0"/>
              </a:spcAft>
              <a:buClr>
                <a:schemeClr val="dk1"/>
              </a:buClr>
              <a:buSzPts val="1600"/>
              <a:buFont typeface="Times New Roman"/>
              <a:buChar char="»"/>
              <a:defRPr sz="1600"/>
            </a:lvl9pPr>
          </a:lstStyle>
          <a:p>
            <a:endParaRPr/>
          </a:p>
        </p:txBody>
      </p:sp>
      <p:sp>
        <p:nvSpPr>
          <p:cNvPr id="55" name="Google Shape;55;p6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56" name="Google Shape;56;p6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57" name="Google Shape;57;p6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6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6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Times New Roman"/>
              <a:buChar char="•"/>
              <a:defRPr sz="3200"/>
            </a:lvl1pPr>
            <a:lvl2pPr marL="914400" lvl="1" indent="-406400" algn="l">
              <a:lnSpc>
                <a:spcPct val="100000"/>
              </a:lnSpc>
              <a:spcBef>
                <a:spcPts val="560"/>
              </a:spcBef>
              <a:spcAft>
                <a:spcPts val="0"/>
              </a:spcAft>
              <a:buClr>
                <a:schemeClr val="dk1"/>
              </a:buClr>
              <a:buSzPts val="2800"/>
              <a:buFont typeface="Times New Roman"/>
              <a:buChar char="–"/>
              <a:defRPr sz="2800"/>
            </a:lvl2pPr>
            <a:lvl3pPr marL="1371600" lvl="2" indent="-381000" algn="l">
              <a:lnSpc>
                <a:spcPct val="100000"/>
              </a:lnSpc>
              <a:spcBef>
                <a:spcPts val="480"/>
              </a:spcBef>
              <a:spcAft>
                <a:spcPts val="0"/>
              </a:spcAft>
              <a:buClr>
                <a:schemeClr val="dk1"/>
              </a:buClr>
              <a:buSzPts val="2400"/>
              <a:buFont typeface="Times New Roman"/>
              <a:buChar char="•"/>
              <a:defRPr sz="2400"/>
            </a:lvl3pPr>
            <a:lvl4pPr marL="1828800" lvl="3" indent="-355600" algn="l">
              <a:lnSpc>
                <a:spcPct val="100000"/>
              </a:lnSpc>
              <a:spcBef>
                <a:spcPts val="400"/>
              </a:spcBef>
              <a:spcAft>
                <a:spcPts val="0"/>
              </a:spcAft>
              <a:buClr>
                <a:schemeClr val="dk1"/>
              </a:buClr>
              <a:buSzPts val="2000"/>
              <a:buFont typeface="Times New Roman"/>
              <a:buChar char="–"/>
              <a:defRPr sz="2000"/>
            </a:lvl4pPr>
            <a:lvl5pPr marL="2286000" lvl="4" indent="-355600" algn="l">
              <a:lnSpc>
                <a:spcPct val="100000"/>
              </a:lnSpc>
              <a:spcBef>
                <a:spcPts val="400"/>
              </a:spcBef>
              <a:spcAft>
                <a:spcPts val="0"/>
              </a:spcAft>
              <a:buClr>
                <a:schemeClr val="dk1"/>
              </a:buClr>
              <a:buSzPts val="2000"/>
              <a:buFont typeface="Times New Roman"/>
              <a:buChar char="»"/>
              <a:defRPr sz="2000"/>
            </a:lvl5pPr>
            <a:lvl6pPr marL="2743200" lvl="5" indent="-355600" algn="l">
              <a:lnSpc>
                <a:spcPct val="100000"/>
              </a:lnSpc>
              <a:spcBef>
                <a:spcPts val="400"/>
              </a:spcBef>
              <a:spcAft>
                <a:spcPts val="0"/>
              </a:spcAft>
              <a:buClr>
                <a:schemeClr val="dk1"/>
              </a:buClr>
              <a:buSzPts val="2000"/>
              <a:buFont typeface="Times New Roman"/>
              <a:buChar char="»"/>
              <a:defRPr sz="2000"/>
            </a:lvl6pPr>
            <a:lvl7pPr marL="3200400" lvl="6" indent="-355600" algn="l">
              <a:lnSpc>
                <a:spcPct val="100000"/>
              </a:lnSpc>
              <a:spcBef>
                <a:spcPts val="400"/>
              </a:spcBef>
              <a:spcAft>
                <a:spcPts val="0"/>
              </a:spcAft>
              <a:buClr>
                <a:schemeClr val="dk1"/>
              </a:buClr>
              <a:buSzPts val="2000"/>
              <a:buFont typeface="Times New Roman"/>
              <a:buChar char="»"/>
              <a:defRPr sz="2000"/>
            </a:lvl7pPr>
            <a:lvl8pPr marL="3657600" lvl="7" indent="-355600" algn="l">
              <a:lnSpc>
                <a:spcPct val="100000"/>
              </a:lnSpc>
              <a:spcBef>
                <a:spcPts val="400"/>
              </a:spcBef>
              <a:spcAft>
                <a:spcPts val="0"/>
              </a:spcAft>
              <a:buClr>
                <a:schemeClr val="dk1"/>
              </a:buClr>
              <a:buSzPts val="2000"/>
              <a:buFont typeface="Times New Roman"/>
              <a:buChar char="»"/>
              <a:defRPr sz="2000"/>
            </a:lvl8pPr>
            <a:lvl9pPr marL="4114800" lvl="8" indent="-355600" algn="l">
              <a:lnSpc>
                <a:spcPct val="100000"/>
              </a:lnSpc>
              <a:spcBef>
                <a:spcPts val="400"/>
              </a:spcBef>
              <a:spcAft>
                <a:spcPts val="0"/>
              </a:spcAft>
              <a:buClr>
                <a:schemeClr val="dk1"/>
              </a:buClr>
              <a:buSzPts val="2000"/>
              <a:buFont typeface="Times New Roman"/>
              <a:buChar char="»"/>
              <a:defRPr sz="2000"/>
            </a:lvl9pPr>
          </a:lstStyle>
          <a:p>
            <a:endParaRPr/>
          </a:p>
        </p:txBody>
      </p:sp>
      <p:sp>
        <p:nvSpPr>
          <p:cNvPr id="61" name="Google Shape;61;p6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Times New Roman"/>
              <a:buNone/>
              <a:defRPr sz="1400"/>
            </a:lvl1pPr>
            <a:lvl2pPr marL="914400" lvl="1" indent="-228600" algn="l">
              <a:lnSpc>
                <a:spcPct val="100000"/>
              </a:lnSpc>
              <a:spcBef>
                <a:spcPts val="240"/>
              </a:spcBef>
              <a:spcAft>
                <a:spcPts val="0"/>
              </a:spcAft>
              <a:buClr>
                <a:schemeClr val="dk1"/>
              </a:buClr>
              <a:buSzPts val="1200"/>
              <a:buFont typeface="Times New Roman"/>
              <a:buNone/>
              <a:defRPr sz="1200"/>
            </a:lvl2pPr>
            <a:lvl3pPr marL="1371600" lvl="2" indent="-228600" algn="l">
              <a:lnSpc>
                <a:spcPct val="100000"/>
              </a:lnSpc>
              <a:spcBef>
                <a:spcPts val="200"/>
              </a:spcBef>
              <a:spcAft>
                <a:spcPts val="0"/>
              </a:spcAft>
              <a:buClr>
                <a:schemeClr val="dk1"/>
              </a:buClr>
              <a:buSzPts val="1000"/>
              <a:buFont typeface="Times New Roman"/>
              <a:buNone/>
              <a:defRPr sz="1000"/>
            </a:lvl3pPr>
            <a:lvl4pPr marL="1828800" lvl="3" indent="-228600" algn="l">
              <a:lnSpc>
                <a:spcPct val="100000"/>
              </a:lnSpc>
              <a:spcBef>
                <a:spcPts val="180"/>
              </a:spcBef>
              <a:spcAft>
                <a:spcPts val="0"/>
              </a:spcAft>
              <a:buClr>
                <a:schemeClr val="dk1"/>
              </a:buClr>
              <a:buSzPts val="900"/>
              <a:buFont typeface="Times New Roman"/>
              <a:buNone/>
              <a:defRPr sz="900"/>
            </a:lvl4pPr>
            <a:lvl5pPr marL="2286000" lvl="4" indent="-228600" algn="l">
              <a:lnSpc>
                <a:spcPct val="100000"/>
              </a:lnSpc>
              <a:spcBef>
                <a:spcPts val="180"/>
              </a:spcBef>
              <a:spcAft>
                <a:spcPts val="0"/>
              </a:spcAft>
              <a:buClr>
                <a:schemeClr val="dk1"/>
              </a:buClr>
              <a:buSzPts val="900"/>
              <a:buFont typeface="Times New Roman"/>
              <a:buNone/>
              <a:defRPr sz="900"/>
            </a:lvl5pPr>
            <a:lvl6pPr marL="2743200" lvl="5" indent="-228600" algn="l">
              <a:lnSpc>
                <a:spcPct val="100000"/>
              </a:lnSpc>
              <a:spcBef>
                <a:spcPts val="180"/>
              </a:spcBef>
              <a:spcAft>
                <a:spcPts val="0"/>
              </a:spcAft>
              <a:buClr>
                <a:schemeClr val="dk1"/>
              </a:buClr>
              <a:buSzPts val="900"/>
              <a:buFont typeface="Times New Roman"/>
              <a:buNone/>
              <a:defRPr sz="900"/>
            </a:lvl6pPr>
            <a:lvl7pPr marL="3200400" lvl="6" indent="-228600" algn="l">
              <a:lnSpc>
                <a:spcPct val="100000"/>
              </a:lnSpc>
              <a:spcBef>
                <a:spcPts val="180"/>
              </a:spcBef>
              <a:spcAft>
                <a:spcPts val="0"/>
              </a:spcAft>
              <a:buClr>
                <a:schemeClr val="dk1"/>
              </a:buClr>
              <a:buSzPts val="900"/>
              <a:buFont typeface="Times New Roman"/>
              <a:buNone/>
              <a:defRPr sz="900"/>
            </a:lvl7pPr>
            <a:lvl8pPr marL="3657600" lvl="7" indent="-228600" algn="l">
              <a:lnSpc>
                <a:spcPct val="100000"/>
              </a:lnSpc>
              <a:spcBef>
                <a:spcPts val="180"/>
              </a:spcBef>
              <a:spcAft>
                <a:spcPts val="0"/>
              </a:spcAft>
              <a:buClr>
                <a:schemeClr val="dk1"/>
              </a:buClr>
              <a:buSzPts val="900"/>
              <a:buFont typeface="Times New Roman"/>
              <a:buNone/>
              <a:defRPr sz="900"/>
            </a:lvl8pPr>
            <a:lvl9pPr marL="4114800" lvl="8" indent="-228600" algn="l">
              <a:lnSpc>
                <a:spcPct val="100000"/>
              </a:lnSpc>
              <a:spcBef>
                <a:spcPts val="180"/>
              </a:spcBef>
              <a:spcAft>
                <a:spcPts val="0"/>
              </a:spcAft>
              <a:buClr>
                <a:schemeClr val="dk1"/>
              </a:buClr>
              <a:buSzPts val="900"/>
              <a:buFont typeface="Times New Roman"/>
              <a:buNone/>
              <a:defRPr sz="900"/>
            </a:lvl9pPr>
          </a:lstStyle>
          <a:p>
            <a:endParaRPr/>
          </a:p>
        </p:txBody>
      </p:sp>
      <p:sp>
        <p:nvSpPr>
          <p:cNvPr id="62" name="Google Shape;62;p6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63" name="Google Shape;63;p6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64" name="Google Shape;64;p6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6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69"/>
          <p:cNvSpPr>
            <a:spLocks noGrp="1"/>
          </p:cNvSpPr>
          <p:nvPr>
            <p:ph type="pic" idx="2"/>
          </p:nvPr>
        </p:nvSpPr>
        <p:spPr>
          <a:xfrm>
            <a:off x="2389717" y="612775"/>
            <a:ext cx="7315200" cy="4114800"/>
          </a:xfrm>
          <a:prstGeom prst="rect">
            <a:avLst/>
          </a:prstGeom>
          <a:noFill/>
          <a:ln>
            <a:noFill/>
          </a:ln>
        </p:spPr>
      </p:sp>
      <p:sp>
        <p:nvSpPr>
          <p:cNvPr id="68" name="Google Shape;68;p6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Times New Roman"/>
              <a:buNone/>
              <a:defRPr sz="1400"/>
            </a:lvl1pPr>
            <a:lvl2pPr marL="914400" lvl="1" indent="-228600" algn="l">
              <a:lnSpc>
                <a:spcPct val="100000"/>
              </a:lnSpc>
              <a:spcBef>
                <a:spcPts val="240"/>
              </a:spcBef>
              <a:spcAft>
                <a:spcPts val="0"/>
              </a:spcAft>
              <a:buClr>
                <a:schemeClr val="dk1"/>
              </a:buClr>
              <a:buSzPts val="1200"/>
              <a:buFont typeface="Times New Roman"/>
              <a:buNone/>
              <a:defRPr sz="1200"/>
            </a:lvl2pPr>
            <a:lvl3pPr marL="1371600" lvl="2" indent="-228600" algn="l">
              <a:lnSpc>
                <a:spcPct val="100000"/>
              </a:lnSpc>
              <a:spcBef>
                <a:spcPts val="200"/>
              </a:spcBef>
              <a:spcAft>
                <a:spcPts val="0"/>
              </a:spcAft>
              <a:buClr>
                <a:schemeClr val="dk1"/>
              </a:buClr>
              <a:buSzPts val="1000"/>
              <a:buFont typeface="Times New Roman"/>
              <a:buNone/>
              <a:defRPr sz="1000"/>
            </a:lvl3pPr>
            <a:lvl4pPr marL="1828800" lvl="3" indent="-228600" algn="l">
              <a:lnSpc>
                <a:spcPct val="100000"/>
              </a:lnSpc>
              <a:spcBef>
                <a:spcPts val="180"/>
              </a:spcBef>
              <a:spcAft>
                <a:spcPts val="0"/>
              </a:spcAft>
              <a:buClr>
                <a:schemeClr val="dk1"/>
              </a:buClr>
              <a:buSzPts val="900"/>
              <a:buFont typeface="Times New Roman"/>
              <a:buNone/>
              <a:defRPr sz="900"/>
            </a:lvl4pPr>
            <a:lvl5pPr marL="2286000" lvl="4" indent="-228600" algn="l">
              <a:lnSpc>
                <a:spcPct val="100000"/>
              </a:lnSpc>
              <a:spcBef>
                <a:spcPts val="180"/>
              </a:spcBef>
              <a:spcAft>
                <a:spcPts val="0"/>
              </a:spcAft>
              <a:buClr>
                <a:schemeClr val="dk1"/>
              </a:buClr>
              <a:buSzPts val="900"/>
              <a:buFont typeface="Times New Roman"/>
              <a:buNone/>
              <a:defRPr sz="900"/>
            </a:lvl5pPr>
            <a:lvl6pPr marL="2743200" lvl="5" indent="-228600" algn="l">
              <a:lnSpc>
                <a:spcPct val="100000"/>
              </a:lnSpc>
              <a:spcBef>
                <a:spcPts val="180"/>
              </a:spcBef>
              <a:spcAft>
                <a:spcPts val="0"/>
              </a:spcAft>
              <a:buClr>
                <a:schemeClr val="dk1"/>
              </a:buClr>
              <a:buSzPts val="900"/>
              <a:buFont typeface="Times New Roman"/>
              <a:buNone/>
              <a:defRPr sz="900"/>
            </a:lvl6pPr>
            <a:lvl7pPr marL="3200400" lvl="6" indent="-228600" algn="l">
              <a:lnSpc>
                <a:spcPct val="100000"/>
              </a:lnSpc>
              <a:spcBef>
                <a:spcPts val="180"/>
              </a:spcBef>
              <a:spcAft>
                <a:spcPts val="0"/>
              </a:spcAft>
              <a:buClr>
                <a:schemeClr val="dk1"/>
              </a:buClr>
              <a:buSzPts val="900"/>
              <a:buFont typeface="Times New Roman"/>
              <a:buNone/>
              <a:defRPr sz="900"/>
            </a:lvl7pPr>
            <a:lvl8pPr marL="3657600" lvl="7" indent="-228600" algn="l">
              <a:lnSpc>
                <a:spcPct val="100000"/>
              </a:lnSpc>
              <a:spcBef>
                <a:spcPts val="180"/>
              </a:spcBef>
              <a:spcAft>
                <a:spcPts val="0"/>
              </a:spcAft>
              <a:buClr>
                <a:schemeClr val="dk1"/>
              </a:buClr>
              <a:buSzPts val="900"/>
              <a:buFont typeface="Times New Roman"/>
              <a:buNone/>
              <a:defRPr sz="900"/>
            </a:lvl8pPr>
            <a:lvl9pPr marL="4114800" lvl="8" indent="-228600" algn="l">
              <a:lnSpc>
                <a:spcPct val="100000"/>
              </a:lnSpc>
              <a:spcBef>
                <a:spcPts val="180"/>
              </a:spcBef>
              <a:spcAft>
                <a:spcPts val="0"/>
              </a:spcAft>
              <a:buClr>
                <a:schemeClr val="dk1"/>
              </a:buClr>
              <a:buSzPts val="900"/>
              <a:buFont typeface="Times New Roman"/>
              <a:buNone/>
              <a:defRPr sz="900"/>
            </a:lvl9pPr>
          </a:lstStyle>
          <a:p>
            <a:endParaRPr/>
          </a:p>
        </p:txBody>
      </p:sp>
      <p:sp>
        <p:nvSpPr>
          <p:cNvPr id="69" name="Google Shape;69;p6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70" name="Google Shape;70;p6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400"/>
              <a:buFont typeface="Times New Roman"/>
              <a:buNone/>
              <a:defRPr/>
            </a:lvl1pPr>
            <a:lvl2pPr lvl="1" algn="l">
              <a:lnSpc>
                <a:spcPct val="100000"/>
              </a:lnSpc>
              <a:spcBef>
                <a:spcPts val="0"/>
              </a:spcBef>
              <a:spcAft>
                <a:spcPts val="0"/>
              </a:spcAft>
              <a:buClr>
                <a:schemeClr val="dk1"/>
              </a:buClr>
              <a:buSzPts val="1400"/>
              <a:buFont typeface="Times New Roman"/>
              <a:buNone/>
              <a:defRPr/>
            </a:lvl2pPr>
            <a:lvl3pPr lvl="2" algn="l">
              <a:lnSpc>
                <a:spcPct val="100000"/>
              </a:lnSpc>
              <a:spcBef>
                <a:spcPts val="0"/>
              </a:spcBef>
              <a:spcAft>
                <a:spcPts val="0"/>
              </a:spcAft>
              <a:buClr>
                <a:schemeClr val="dk1"/>
              </a:buClr>
              <a:buSzPts val="1400"/>
              <a:buFont typeface="Times New Roman"/>
              <a:buNone/>
              <a:defRPr/>
            </a:lvl3pPr>
            <a:lvl4pPr lvl="3" algn="l">
              <a:lnSpc>
                <a:spcPct val="100000"/>
              </a:lnSpc>
              <a:spcBef>
                <a:spcPts val="0"/>
              </a:spcBef>
              <a:spcAft>
                <a:spcPts val="0"/>
              </a:spcAft>
              <a:buClr>
                <a:schemeClr val="dk1"/>
              </a:buClr>
              <a:buSzPts val="1400"/>
              <a:buFont typeface="Times New Roman"/>
              <a:buNone/>
              <a:defRPr/>
            </a:lvl4pPr>
            <a:lvl5pPr lvl="4" algn="l">
              <a:lnSpc>
                <a:spcPct val="100000"/>
              </a:lnSpc>
              <a:spcBef>
                <a:spcPts val="0"/>
              </a:spcBef>
              <a:spcAft>
                <a:spcPts val="0"/>
              </a:spcAft>
              <a:buClr>
                <a:schemeClr val="dk1"/>
              </a:buClr>
              <a:buSzPts val="1400"/>
              <a:buFont typeface="Times New Roman"/>
              <a:buNone/>
              <a:defRPr/>
            </a:lvl5pPr>
            <a:lvl6pPr lvl="5" algn="l">
              <a:lnSpc>
                <a:spcPct val="100000"/>
              </a:lnSpc>
              <a:spcBef>
                <a:spcPts val="0"/>
              </a:spcBef>
              <a:spcAft>
                <a:spcPts val="0"/>
              </a:spcAft>
              <a:buClr>
                <a:schemeClr val="dk1"/>
              </a:buClr>
              <a:buSzPts val="1400"/>
              <a:buFont typeface="Times New Roman"/>
              <a:buNone/>
              <a:defRPr/>
            </a:lvl6pPr>
            <a:lvl7pPr lvl="6" algn="l">
              <a:lnSpc>
                <a:spcPct val="100000"/>
              </a:lnSpc>
              <a:spcBef>
                <a:spcPts val="0"/>
              </a:spcBef>
              <a:spcAft>
                <a:spcPts val="0"/>
              </a:spcAft>
              <a:buClr>
                <a:schemeClr val="dk1"/>
              </a:buClr>
              <a:buSzPts val="1400"/>
              <a:buFont typeface="Times New Roman"/>
              <a:buNone/>
              <a:defRPr/>
            </a:lvl7pPr>
            <a:lvl8pPr lvl="7" algn="l">
              <a:lnSpc>
                <a:spcPct val="100000"/>
              </a:lnSpc>
              <a:spcBef>
                <a:spcPts val="0"/>
              </a:spcBef>
              <a:spcAft>
                <a:spcPts val="0"/>
              </a:spcAft>
              <a:buClr>
                <a:schemeClr val="dk1"/>
              </a:buClr>
              <a:buSzPts val="1400"/>
              <a:buFont typeface="Times New Roman"/>
              <a:buNone/>
              <a:defRPr/>
            </a:lvl8pPr>
            <a:lvl9pPr lvl="8" algn="l">
              <a:lnSpc>
                <a:spcPct val="100000"/>
              </a:lnSpc>
              <a:spcBef>
                <a:spcPts val="0"/>
              </a:spcBef>
              <a:spcAft>
                <a:spcPts val="0"/>
              </a:spcAft>
              <a:buClr>
                <a:schemeClr val="dk1"/>
              </a:buClr>
              <a:buSzPts val="1400"/>
              <a:buFont typeface="Times New Roman"/>
              <a:buNone/>
              <a:defRPr/>
            </a:lvl9pPr>
          </a:lstStyle>
          <a:p>
            <a:endParaRPr/>
          </a:p>
        </p:txBody>
      </p:sp>
      <p:sp>
        <p:nvSpPr>
          <p:cNvPr id="71" name="Google Shape;71;p6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48"/>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lnSpc>
                <a:spcPct val="100000"/>
              </a:lnSpc>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lnSpc>
                <a:spcPct val="100000"/>
              </a:lnSpc>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4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4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4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image" Target="../media/image110.jpg"/></Relationships>
</file>

<file path=ppt/slides/_rels/slide10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1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oleObject" Target="../embeddings/oleObject7.bin"/></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12.xml"/><Relationship Id="rId1" Type="http://schemas.openxmlformats.org/officeDocument/2006/relationships/slideLayout" Target="../slideLayouts/slideLayout18.xml"/><Relationship Id="rId5" Type="http://schemas.openxmlformats.org/officeDocument/2006/relationships/image" Target="../media/image122.png"/><Relationship Id="rId4" Type="http://schemas.openxmlformats.org/officeDocument/2006/relationships/image" Target="../media/image12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12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5.xml"/><Relationship Id="rId1" Type="http://schemas.openxmlformats.org/officeDocument/2006/relationships/slideLayout" Target="../slideLayouts/slideLayout18.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png"/></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8.xml"/><Relationship Id="rId1" Type="http://schemas.openxmlformats.org/officeDocument/2006/relationships/slideLayout" Target="../slideLayouts/slideLayout18.xml"/><Relationship Id="rId4" Type="http://schemas.openxmlformats.org/officeDocument/2006/relationships/image" Target="../media/image131.png"/></Relationships>
</file>

<file path=ppt/slides/_rels/slide12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hyperlink" Target="https://youtu.be/darpDndTGDo" TargetMode="External"/><Relationship Id="rId2" Type="http://schemas.openxmlformats.org/officeDocument/2006/relationships/notesSlide" Target="../notesSlides/notesSlide130.xml"/><Relationship Id="rId1" Type="http://schemas.openxmlformats.org/officeDocument/2006/relationships/slideLayout" Target="../slideLayouts/slideLayout18.xml"/><Relationship Id="rId6" Type="http://schemas.openxmlformats.org/officeDocument/2006/relationships/hyperlink" Target="https://youtu.be/XzO3DL4_yxo"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sv.bibelsite.com/john/5-8.htm" TargetMode="External"/><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8.xml"/><Relationship Id="rId5" Type="http://schemas.openxmlformats.org/officeDocument/2006/relationships/image" Target="../media/image61.jp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8.xml"/><Relationship Id="rId5" Type="http://schemas.openxmlformats.org/officeDocument/2006/relationships/image" Target="../media/image61.jp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package" Target="../embeddings/Microsoft_Word_Document.docx"/><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7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77.png"/><Relationship Id="rId5" Type="http://schemas.openxmlformats.org/officeDocument/2006/relationships/image" Target="../media/image80.png"/><Relationship Id="rId10" Type="http://schemas.openxmlformats.org/officeDocument/2006/relationships/package" Target="../embeddings/Microsoft_Word_Document.docx"/><Relationship Id="rId4" Type="http://schemas.openxmlformats.org/officeDocument/2006/relationships/image" Target="../media/image79.png"/><Relationship Id="rId9" Type="http://schemas.openxmlformats.org/officeDocument/2006/relationships/image" Target="../media/image84.png"/></Relationships>
</file>

<file path=ppt/slides/_rels/slide7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oleObject" Target="../embeddings/oleObject1.bin"/><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71.xml"/><Relationship Id="rId16" Type="http://schemas.openxmlformats.org/officeDocument/2006/relationships/image" Target="../media/image86.jpg"/><Relationship Id="rId1" Type="http://schemas.openxmlformats.org/officeDocument/2006/relationships/slideLayout" Target="../slideLayouts/slideLayout1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3.png"/><Relationship Id="rId4" Type="http://schemas.openxmlformats.org/officeDocument/2006/relationships/image" Target="../media/image85.png"/><Relationship Id="rId9" Type="http://schemas.openxmlformats.org/officeDocument/2006/relationships/image" Target="../media/image72.png"/><Relationship Id="rId14" Type="http://schemas.openxmlformats.org/officeDocument/2006/relationships/package" Target="../embeddings/Microsoft_Word_Document.docx"/></Relationships>
</file>

<file path=ppt/slides/_rels/slide7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87.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61.jp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notesSlide" Target="../notesSlides/notesSlide80.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87.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61.jpg"/><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hyperlink" Target="https://youtu.be/d0PM2fo_68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272E296-3DD7-F8BA-24F9-3A2023BD4843}"/>
              </a:ext>
            </a:extLst>
          </p:cNvPr>
          <p:cNvPicPr>
            <a:picLocks noChangeAspect="1"/>
          </p:cNvPicPr>
          <p:nvPr/>
        </p:nvPicPr>
        <p:blipFill>
          <a:blip r:embed="rId2"/>
          <a:stretch>
            <a:fillRect/>
          </a:stretch>
        </p:blipFill>
        <p:spPr>
          <a:xfrm>
            <a:off x="2699658" y="260905"/>
            <a:ext cx="6881162" cy="6162597"/>
          </a:xfrm>
          <a:prstGeom prst="rect">
            <a:avLst/>
          </a:prstGeom>
        </p:spPr>
      </p:pic>
    </p:spTree>
    <p:extLst>
      <p:ext uri="{BB962C8B-B14F-4D97-AF65-F5344CB8AC3E}">
        <p14:creationId xmlns:p14="http://schemas.microsoft.com/office/powerpoint/2010/main" val="88036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1"/>
          <p:cNvPicPr preferRelativeResize="0"/>
          <p:nvPr/>
        </p:nvPicPr>
        <p:blipFill rotWithShape="1">
          <a:blip r:embed="rId3">
            <a:alphaModFix/>
          </a:blip>
          <a:srcRect/>
          <a:stretch/>
        </p:blipFill>
        <p:spPr>
          <a:xfrm>
            <a:off x="2678052" y="778533"/>
            <a:ext cx="7526888" cy="406684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642" name="Google Shape;642;p49"/>
          <p:cNvGrpSpPr/>
          <p:nvPr/>
        </p:nvGrpSpPr>
        <p:grpSpPr>
          <a:xfrm>
            <a:off x="1981200" y="76200"/>
            <a:ext cx="8851900" cy="5494338"/>
            <a:chOff x="384" y="322"/>
            <a:chExt cx="5576" cy="3461"/>
          </a:xfrm>
        </p:grpSpPr>
        <p:sp>
          <p:nvSpPr>
            <p:cNvPr id="643" name="Google Shape;643;p49"/>
            <p:cNvSpPr/>
            <p:nvPr/>
          </p:nvSpPr>
          <p:spPr>
            <a:xfrm>
              <a:off x="2410" y="3552"/>
              <a:ext cx="849" cy="231"/>
            </a:xfrm>
            <a:prstGeom prst="rect">
              <a:avLst/>
            </a:prstGeom>
            <a:noFill/>
            <a:ln>
              <a:noFill/>
            </a:ln>
          </p:spPr>
          <p:txBody>
            <a:bodyPr spcFirstLastPara="1" wrap="square" lIns="90475" tIns="44450" rIns="90475" bIns="44450" anchor="t" anchorCtr="0">
              <a:spAutoFit/>
            </a:bodyPr>
            <a:lstStyle/>
            <a:p>
              <a:r>
                <a:rPr lang="pt-BR" sz="1800" b="1" u="sng">
                  <a:solidFill>
                    <a:schemeClr val="dk1"/>
                  </a:solidFill>
                  <a:latin typeface="Calibri"/>
                  <a:ea typeface="Calibri"/>
                  <a:cs typeface="Calibri"/>
                  <a:sym typeface="Calibri"/>
                </a:rPr>
                <a:t>execução</a:t>
              </a:r>
              <a:endParaRPr/>
            </a:p>
          </p:txBody>
        </p:sp>
        <p:sp>
          <p:nvSpPr>
            <p:cNvPr id="644" name="Google Shape;644;p49"/>
            <p:cNvSpPr/>
            <p:nvPr/>
          </p:nvSpPr>
          <p:spPr>
            <a:xfrm>
              <a:off x="384" y="1248"/>
              <a:ext cx="1644" cy="1474"/>
            </a:xfrm>
            <a:prstGeom prst="rect">
              <a:avLst/>
            </a:prstGeom>
            <a:noFill/>
            <a:ln>
              <a:noFill/>
            </a:ln>
          </p:spPr>
          <p:txBody>
            <a:bodyPr spcFirstLastPara="1" wrap="square" lIns="92075" tIns="46025" rIns="92075" bIns="46025" anchor="t" anchorCtr="0">
              <a:spAutoFit/>
            </a:bodyPr>
            <a:lstStyle/>
            <a:p>
              <a:r>
                <a:rPr lang="pt-BR" sz="2800">
                  <a:solidFill>
                    <a:schemeClr val="dk1"/>
                  </a:solidFill>
                  <a:latin typeface="Calibri"/>
                  <a:ea typeface="Calibri"/>
                  <a:cs typeface="Calibri"/>
                  <a:sym typeface="Calibri"/>
                </a:rPr>
                <a:t>Reagindo contra </a:t>
              </a:r>
              <a:endParaRPr/>
            </a:p>
            <a:p>
              <a:r>
                <a:rPr lang="pt-BR" sz="2800">
                  <a:solidFill>
                    <a:schemeClr val="dk1"/>
                  </a:solidFill>
                  <a:latin typeface="Calibri"/>
                  <a:ea typeface="Calibri"/>
                  <a:cs typeface="Calibri"/>
                  <a:sym typeface="Calibri"/>
                </a:rPr>
                <a:t>um invasor</a:t>
              </a:r>
              <a:endParaRPr sz="16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pPr indent="-114300">
                <a:buClr>
                  <a:schemeClr val="dk1"/>
                </a:buClr>
                <a:buSzPts val="1800"/>
                <a:buFont typeface="Calibri"/>
                <a:buChar char="•"/>
              </a:pPr>
              <a:r>
                <a:rPr lang="pt-BR" sz="1800">
                  <a:solidFill>
                    <a:schemeClr val="dk1"/>
                  </a:solidFill>
                  <a:latin typeface="Calibri"/>
                  <a:ea typeface="Calibri"/>
                  <a:cs typeface="Calibri"/>
                  <a:sym typeface="Calibri"/>
                </a:rPr>
                <a:t>Bactéria</a:t>
              </a:r>
              <a:endParaRPr/>
            </a:p>
            <a:p>
              <a:pPr indent="-114300">
                <a:buClr>
                  <a:schemeClr val="dk1"/>
                </a:buClr>
                <a:buSzPts val="1800"/>
                <a:buFont typeface="Calibri"/>
                <a:buChar char="•"/>
              </a:pPr>
              <a:r>
                <a:rPr lang="pt-BR" sz="1800">
                  <a:solidFill>
                    <a:schemeClr val="dk1"/>
                  </a:solidFill>
                  <a:latin typeface="Calibri"/>
                  <a:ea typeface="Calibri"/>
                  <a:cs typeface="Calibri"/>
                  <a:sym typeface="Calibri"/>
                </a:rPr>
                <a:t>vírus</a:t>
              </a:r>
              <a:endParaRPr/>
            </a:p>
            <a:p>
              <a:pPr indent="-114300">
                <a:buClr>
                  <a:schemeClr val="dk1"/>
                </a:buClr>
                <a:buSzPts val="1800"/>
                <a:buFont typeface="Calibri"/>
                <a:buChar char="•"/>
              </a:pPr>
              <a:r>
                <a:rPr lang="pt-BR" sz="1800">
                  <a:solidFill>
                    <a:schemeClr val="dk1"/>
                  </a:solidFill>
                  <a:latin typeface="Calibri"/>
                  <a:ea typeface="Calibri"/>
                  <a:cs typeface="Calibri"/>
                  <a:sym typeface="Calibri"/>
                </a:rPr>
                <a:t>tumor</a:t>
              </a:r>
              <a:endParaRPr/>
            </a:p>
          </p:txBody>
        </p:sp>
        <p:sp>
          <p:nvSpPr>
            <p:cNvPr id="645" name="Google Shape;645;p49"/>
            <p:cNvSpPr/>
            <p:nvPr/>
          </p:nvSpPr>
          <p:spPr>
            <a:xfrm>
              <a:off x="480" y="3312"/>
              <a:ext cx="1358" cy="369"/>
            </a:xfrm>
            <a:prstGeom prst="rect">
              <a:avLst/>
            </a:prstGeom>
            <a:noFill/>
            <a:ln>
              <a:noFill/>
            </a:ln>
          </p:spPr>
          <p:txBody>
            <a:bodyPr spcFirstLastPara="1" wrap="square" lIns="92075" tIns="46025" rIns="92075" bIns="46025" anchor="t" anchorCtr="0">
              <a:spAutoFit/>
            </a:bodyPr>
            <a:lstStyle/>
            <a:p>
              <a:r>
                <a:rPr lang="pt-BR" sz="3200" dirty="0">
                  <a:solidFill>
                    <a:schemeClr val="dk1"/>
                  </a:solidFill>
                  <a:latin typeface="Calibri"/>
                  <a:ea typeface="Calibri"/>
                  <a:cs typeface="Calibri"/>
                  <a:sym typeface="Calibri"/>
                </a:rPr>
                <a:t>Imunidade</a:t>
              </a:r>
              <a:endParaRPr dirty="0"/>
            </a:p>
          </p:txBody>
        </p:sp>
        <p:sp>
          <p:nvSpPr>
            <p:cNvPr id="646" name="Google Shape;646;p49"/>
            <p:cNvSpPr/>
            <p:nvPr/>
          </p:nvSpPr>
          <p:spPr>
            <a:xfrm>
              <a:off x="4138" y="1264"/>
              <a:ext cx="1611" cy="1648"/>
            </a:xfrm>
            <a:prstGeom prst="rect">
              <a:avLst/>
            </a:prstGeom>
            <a:noFill/>
            <a:ln>
              <a:noFill/>
            </a:ln>
          </p:spPr>
          <p:txBody>
            <a:bodyPr spcFirstLastPara="1" wrap="square" lIns="92075" tIns="46025" rIns="92075" bIns="46025" anchor="t" anchorCtr="0">
              <a:spAutoFit/>
            </a:bodyPr>
            <a:lstStyle/>
            <a:p>
              <a:r>
                <a:rPr lang="pt-BR" sz="2800">
                  <a:solidFill>
                    <a:schemeClr val="dk1"/>
                  </a:solidFill>
                  <a:latin typeface="Calibri"/>
                  <a:ea typeface="Calibri"/>
                  <a:cs typeface="Calibri"/>
                  <a:sym typeface="Calibri"/>
                </a:rPr>
                <a:t>Reagindo contra</a:t>
              </a:r>
              <a:endParaRPr/>
            </a:p>
            <a:p>
              <a:r>
                <a:rPr lang="pt-BR" sz="2800">
                  <a:solidFill>
                    <a:schemeClr val="dk1"/>
                  </a:solidFill>
                  <a:latin typeface="Calibri"/>
                  <a:ea typeface="Calibri"/>
                  <a:cs typeface="Calibri"/>
                  <a:sym typeface="Calibri"/>
                </a:rPr>
                <a:t>o próprio (self)</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pPr indent="-114300">
                <a:buClr>
                  <a:schemeClr val="dk1"/>
                </a:buClr>
                <a:buSzPts val="1800"/>
                <a:buFont typeface="Calibri"/>
                <a:buChar char="•"/>
              </a:pPr>
              <a:r>
                <a:rPr lang="pt-BR" sz="1800">
                  <a:solidFill>
                    <a:schemeClr val="dk1"/>
                  </a:solidFill>
                  <a:latin typeface="Calibri"/>
                  <a:ea typeface="Calibri"/>
                  <a:cs typeface="Calibri"/>
                  <a:sym typeface="Calibri"/>
                </a:rPr>
                <a:t>Antígeno</a:t>
              </a:r>
              <a:endParaRPr/>
            </a:p>
            <a:p>
              <a:r>
                <a:rPr lang="pt-BR" sz="1800">
                  <a:solidFill>
                    <a:schemeClr val="dk1"/>
                  </a:solidFill>
                  <a:latin typeface="Calibri"/>
                  <a:ea typeface="Calibri"/>
                  <a:cs typeface="Calibri"/>
                  <a:sym typeface="Calibri"/>
                </a:rPr>
                <a:t>-proteína circulante</a:t>
              </a:r>
              <a:endParaRPr/>
            </a:p>
            <a:p>
              <a:r>
                <a:rPr lang="pt-BR" sz="1800">
                  <a:solidFill>
                    <a:schemeClr val="dk1"/>
                  </a:solidFill>
                  <a:latin typeface="Calibri"/>
                  <a:ea typeface="Calibri"/>
                  <a:cs typeface="Calibri"/>
                  <a:sym typeface="Calibri"/>
                </a:rPr>
                <a:t>-célula</a:t>
              </a:r>
              <a:endParaRPr/>
            </a:p>
            <a:p>
              <a:r>
                <a:rPr lang="pt-BR" sz="1800">
                  <a:solidFill>
                    <a:schemeClr val="dk1"/>
                  </a:solidFill>
                  <a:latin typeface="Calibri"/>
                  <a:ea typeface="Calibri"/>
                  <a:cs typeface="Calibri"/>
                  <a:sym typeface="Calibri"/>
                </a:rPr>
                <a:t>-órgão</a:t>
              </a:r>
              <a:endParaRPr/>
            </a:p>
            <a:p>
              <a:endParaRPr sz="1800">
                <a:solidFill>
                  <a:schemeClr val="dk1"/>
                </a:solidFill>
                <a:latin typeface="Calibri"/>
                <a:ea typeface="Calibri"/>
                <a:cs typeface="Calibri"/>
                <a:sym typeface="Calibri"/>
              </a:endParaRPr>
            </a:p>
          </p:txBody>
        </p:sp>
        <p:grpSp>
          <p:nvGrpSpPr>
            <p:cNvPr id="647" name="Google Shape;647;p49"/>
            <p:cNvGrpSpPr/>
            <p:nvPr/>
          </p:nvGrpSpPr>
          <p:grpSpPr>
            <a:xfrm>
              <a:off x="3650" y="3072"/>
              <a:ext cx="2310" cy="674"/>
              <a:chOff x="4216" y="3062"/>
              <a:chExt cx="2310" cy="674"/>
            </a:xfrm>
          </p:grpSpPr>
          <p:sp>
            <p:nvSpPr>
              <p:cNvPr id="648" name="Google Shape;648;p49"/>
              <p:cNvSpPr/>
              <p:nvPr/>
            </p:nvSpPr>
            <p:spPr>
              <a:xfrm>
                <a:off x="4216" y="3062"/>
                <a:ext cx="2110" cy="674"/>
              </a:xfrm>
              <a:custGeom>
                <a:avLst/>
                <a:gdLst/>
                <a:ahLst/>
                <a:cxnLst/>
                <a:rect l="l" t="t" r="r" b="b"/>
                <a:pathLst>
                  <a:path w="2110" h="674" extrusionOk="0">
                    <a:moveTo>
                      <a:pt x="0" y="336"/>
                    </a:moveTo>
                    <a:lnTo>
                      <a:pt x="422" y="673"/>
                    </a:lnTo>
                    <a:lnTo>
                      <a:pt x="422" y="505"/>
                    </a:lnTo>
                    <a:lnTo>
                      <a:pt x="1687" y="505"/>
                    </a:lnTo>
                    <a:lnTo>
                      <a:pt x="1687" y="673"/>
                    </a:lnTo>
                    <a:lnTo>
                      <a:pt x="2109" y="336"/>
                    </a:lnTo>
                    <a:lnTo>
                      <a:pt x="1687" y="0"/>
                    </a:lnTo>
                    <a:lnTo>
                      <a:pt x="1687" y="168"/>
                    </a:lnTo>
                    <a:lnTo>
                      <a:pt x="422" y="168"/>
                    </a:lnTo>
                    <a:lnTo>
                      <a:pt x="422" y="0"/>
                    </a:lnTo>
                    <a:lnTo>
                      <a:pt x="0" y="336"/>
                    </a:lnTo>
                  </a:path>
                </a:pathLst>
              </a:cu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649" name="Google Shape;649;p49"/>
              <p:cNvSpPr/>
              <p:nvPr/>
            </p:nvSpPr>
            <p:spPr>
              <a:xfrm>
                <a:off x="4416" y="3216"/>
                <a:ext cx="2110" cy="369"/>
              </a:xfrm>
              <a:prstGeom prst="rect">
                <a:avLst/>
              </a:prstGeom>
              <a:noFill/>
              <a:ln>
                <a:noFill/>
              </a:ln>
            </p:spPr>
            <p:txBody>
              <a:bodyPr spcFirstLastPara="1" wrap="square" lIns="92075" tIns="46025" rIns="92075" bIns="46025" anchor="t" anchorCtr="0">
                <a:spAutoFit/>
              </a:bodyPr>
              <a:lstStyle/>
              <a:p>
                <a:r>
                  <a:rPr lang="pt-BR" sz="3200" dirty="0">
                    <a:solidFill>
                      <a:schemeClr val="dk1"/>
                    </a:solidFill>
                    <a:latin typeface="Calibri"/>
                    <a:ea typeface="Calibri"/>
                    <a:cs typeface="Calibri"/>
                    <a:sym typeface="Calibri"/>
                  </a:rPr>
                  <a:t>Autoimunidade</a:t>
                </a:r>
                <a:endParaRPr dirty="0"/>
              </a:p>
            </p:txBody>
          </p:sp>
        </p:grpSp>
        <p:sp>
          <p:nvSpPr>
            <p:cNvPr id="650" name="Google Shape;650;p49"/>
            <p:cNvSpPr/>
            <p:nvPr/>
          </p:nvSpPr>
          <p:spPr>
            <a:xfrm>
              <a:off x="2122" y="1344"/>
              <a:ext cx="1441" cy="481"/>
            </a:xfrm>
            <a:custGeom>
              <a:avLst/>
              <a:gdLst/>
              <a:ahLst/>
              <a:cxnLst/>
              <a:rect l="l" t="t" r="r" b="b"/>
              <a:pathLst>
                <a:path w="1441" h="481" extrusionOk="0">
                  <a:moveTo>
                    <a:pt x="0" y="240"/>
                  </a:moveTo>
                  <a:lnTo>
                    <a:pt x="288" y="480"/>
                  </a:lnTo>
                  <a:lnTo>
                    <a:pt x="288" y="360"/>
                  </a:lnTo>
                  <a:lnTo>
                    <a:pt x="1152" y="360"/>
                  </a:lnTo>
                  <a:lnTo>
                    <a:pt x="1152" y="480"/>
                  </a:lnTo>
                  <a:lnTo>
                    <a:pt x="1440" y="240"/>
                  </a:lnTo>
                  <a:lnTo>
                    <a:pt x="1152" y="0"/>
                  </a:lnTo>
                  <a:lnTo>
                    <a:pt x="1152" y="120"/>
                  </a:lnTo>
                  <a:lnTo>
                    <a:pt x="288" y="120"/>
                  </a:lnTo>
                  <a:lnTo>
                    <a:pt x="288" y="0"/>
                  </a:lnTo>
                  <a:lnTo>
                    <a:pt x="0" y="240"/>
                  </a:lnTo>
                </a:path>
              </a:pathLst>
            </a:custGeom>
            <a:solidFill>
              <a:schemeClr val="accent1"/>
            </a:solidFill>
            <a:ln w="12700" cap="rnd"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651" name="Google Shape;651;p49"/>
            <p:cNvSpPr/>
            <p:nvPr/>
          </p:nvSpPr>
          <p:spPr>
            <a:xfrm>
              <a:off x="1978" y="322"/>
              <a:ext cx="1783" cy="373"/>
            </a:xfrm>
            <a:prstGeom prst="rect">
              <a:avLst/>
            </a:prstGeom>
            <a:noFill/>
            <a:ln w="12700" cap="flat" cmpd="sng">
              <a:solidFill>
                <a:schemeClr val="hlink"/>
              </a:solidFill>
              <a:prstDash val="solid"/>
              <a:miter lim="800000"/>
              <a:headEnd type="none" w="sm" len="sm"/>
              <a:tailEnd type="none" w="sm" len="sm"/>
            </a:ln>
          </p:spPr>
          <p:txBody>
            <a:bodyPr spcFirstLastPara="1" wrap="square" lIns="92075" tIns="46025" rIns="92075" bIns="46025" anchor="t" anchorCtr="0">
              <a:spAutoFit/>
            </a:bodyPr>
            <a:lstStyle/>
            <a:p>
              <a:r>
                <a:rPr lang="pt-BR" sz="3200">
                  <a:solidFill>
                    <a:schemeClr val="dk2"/>
                  </a:solidFill>
                  <a:latin typeface="Calibri"/>
                  <a:ea typeface="Calibri"/>
                  <a:cs typeface="Calibri"/>
                  <a:sym typeface="Calibri"/>
                </a:rPr>
                <a:t>As duas facetas </a:t>
              </a:r>
              <a:endParaRPr/>
            </a:p>
          </p:txBody>
        </p:sp>
        <p:grpSp>
          <p:nvGrpSpPr>
            <p:cNvPr id="652" name="Google Shape;652;p49"/>
            <p:cNvGrpSpPr/>
            <p:nvPr/>
          </p:nvGrpSpPr>
          <p:grpSpPr>
            <a:xfrm>
              <a:off x="2112" y="2688"/>
              <a:ext cx="818" cy="624"/>
              <a:chOff x="1584" y="3264"/>
              <a:chExt cx="1250" cy="816"/>
            </a:xfrm>
          </p:grpSpPr>
          <p:grpSp>
            <p:nvGrpSpPr>
              <p:cNvPr id="653" name="Google Shape;653;p49"/>
              <p:cNvGrpSpPr/>
              <p:nvPr/>
            </p:nvGrpSpPr>
            <p:grpSpPr>
              <a:xfrm>
                <a:off x="1584" y="3264"/>
                <a:ext cx="720" cy="816"/>
                <a:chOff x="1349" y="1221"/>
                <a:chExt cx="317" cy="212"/>
              </a:xfrm>
            </p:grpSpPr>
            <p:sp>
              <p:nvSpPr>
                <p:cNvPr id="654" name="Google Shape;654;p49"/>
                <p:cNvSpPr/>
                <p:nvPr/>
              </p:nvSpPr>
              <p:spPr>
                <a:xfrm>
                  <a:off x="1368" y="1221"/>
                  <a:ext cx="208" cy="208"/>
                </a:xfrm>
                <a:prstGeom prst="ellipse">
                  <a:avLst/>
                </a:prstGeom>
                <a:gradFill>
                  <a:gsLst>
                    <a:gs pos="0">
                      <a:srgbClr val="003400"/>
                    </a:gs>
                    <a:gs pos="100000">
                      <a:srgbClr val="00AE0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655" name="Google Shape;655;p49"/>
                <p:cNvSpPr/>
                <p:nvPr/>
              </p:nvSpPr>
              <p:spPr>
                <a:xfrm>
                  <a:off x="1349" y="1230"/>
                  <a:ext cx="239" cy="203"/>
                </a:xfrm>
                <a:prstGeom prst="rect">
                  <a:avLst/>
                </a:prstGeom>
                <a:noFill/>
                <a:ln>
                  <a:noFill/>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nvGrpSpPr>
                <p:cNvPr id="656" name="Google Shape;656;p49"/>
                <p:cNvGrpSpPr/>
                <p:nvPr/>
              </p:nvGrpSpPr>
              <p:grpSpPr>
                <a:xfrm>
                  <a:off x="1567" y="1268"/>
                  <a:ext cx="99" cy="71"/>
                  <a:chOff x="1567" y="1268"/>
                  <a:chExt cx="99" cy="71"/>
                </a:xfrm>
              </p:grpSpPr>
              <p:cxnSp>
                <p:nvCxnSpPr>
                  <p:cNvPr id="657" name="Google Shape;657;p49"/>
                  <p:cNvCxnSpPr/>
                  <p:nvPr/>
                </p:nvCxnSpPr>
                <p:spPr>
                  <a:xfrm>
                    <a:off x="1567" y="1307"/>
                    <a:ext cx="63" cy="0"/>
                  </a:xfrm>
                  <a:prstGeom prst="straightConnector1">
                    <a:avLst/>
                  </a:prstGeom>
                  <a:noFill/>
                  <a:ln w="12700" cap="flat" cmpd="sng">
                    <a:solidFill>
                      <a:schemeClr val="dk1"/>
                    </a:solidFill>
                    <a:prstDash val="solid"/>
                    <a:round/>
                    <a:headEnd type="none" w="sm" len="sm"/>
                    <a:tailEnd type="none" w="sm" len="sm"/>
                  </a:ln>
                </p:spPr>
              </p:cxnSp>
              <p:cxnSp>
                <p:nvCxnSpPr>
                  <p:cNvPr id="658" name="Google Shape;658;p49"/>
                  <p:cNvCxnSpPr/>
                  <p:nvPr/>
                </p:nvCxnSpPr>
                <p:spPr>
                  <a:xfrm>
                    <a:off x="1639" y="1312"/>
                    <a:ext cx="27" cy="27"/>
                  </a:xfrm>
                  <a:prstGeom prst="straightConnector1">
                    <a:avLst/>
                  </a:prstGeom>
                  <a:noFill/>
                  <a:ln w="12700" cap="flat" cmpd="sng">
                    <a:solidFill>
                      <a:schemeClr val="dk1"/>
                    </a:solidFill>
                    <a:prstDash val="solid"/>
                    <a:round/>
                    <a:headEnd type="none" w="sm" len="sm"/>
                    <a:tailEnd type="none" w="sm" len="sm"/>
                  </a:ln>
                </p:spPr>
              </p:cxnSp>
              <p:cxnSp>
                <p:nvCxnSpPr>
                  <p:cNvPr id="659" name="Google Shape;659;p49"/>
                  <p:cNvCxnSpPr/>
                  <p:nvPr/>
                </p:nvCxnSpPr>
                <p:spPr>
                  <a:xfrm rot="10800000" flipH="1">
                    <a:off x="1639" y="1268"/>
                    <a:ext cx="27" cy="43"/>
                  </a:xfrm>
                  <a:prstGeom prst="straightConnector1">
                    <a:avLst/>
                  </a:prstGeom>
                  <a:noFill/>
                  <a:ln w="12700" cap="flat" cmpd="sng">
                    <a:solidFill>
                      <a:schemeClr val="dk1"/>
                    </a:solidFill>
                    <a:prstDash val="solid"/>
                    <a:round/>
                    <a:headEnd type="none" w="sm" len="sm"/>
                    <a:tailEnd type="none" w="sm" len="sm"/>
                  </a:ln>
                </p:spPr>
              </p:cxnSp>
            </p:grpSp>
          </p:grpSp>
          <p:grpSp>
            <p:nvGrpSpPr>
              <p:cNvPr id="660" name="Google Shape;660;p49"/>
              <p:cNvGrpSpPr/>
              <p:nvPr/>
            </p:nvGrpSpPr>
            <p:grpSpPr>
              <a:xfrm rot="5398741">
                <a:off x="2103" y="3081"/>
                <a:ext cx="404" cy="1058"/>
                <a:chOff x="2267" y="2752"/>
                <a:chExt cx="711" cy="1409"/>
              </a:xfrm>
            </p:grpSpPr>
            <p:grpSp>
              <p:nvGrpSpPr>
                <p:cNvPr id="661" name="Google Shape;661;p49"/>
                <p:cNvGrpSpPr/>
                <p:nvPr/>
              </p:nvGrpSpPr>
              <p:grpSpPr>
                <a:xfrm>
                  <a:off x="2704" y="2999"/>
                  <a:ext cx="110" cy="1162"/>
                  <a:chOff x="816" y="480"/>
                  <a:chExt cx="192" cy="1584"/>
                </a:xfrm>
              </p:grpSpPr>
              <p:sp>
                <p:nvSpPr>
                  <p:cNvPr id="662" name="Google Shape;662;p49"/>
                  <p:cNvSpPr/>
                  <p:nvPr/>
                </p:nvSpPr>
                <p:spPr>
                  <a:xfrm>
                    <a:off x="816" y="480"/>
                    <a:ext cx="192" cy="158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663" name="Google Shape;663;p49"/>
                  <p:cNvSpPr/>
                  <p:nvPr/>
                </p:nvSpPr>
                <p:spPr>
                  <a:xfrm>
                    <a:off x="816" y="480"/>
                    <a:ext cx="192" cy="480"/>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sp>
              <p:nvSpPr>
                <p:cNvPr id="664" name="Google Shape;664;p49" descr="Grade aberta"/>
                <p:cNvSpPr/>
                <p:nvPr/>
              </p:nvSpPr>
              <p:spPr>
                <a:xfrm>
                  <a:off x="2868" y="2823"/>
                  <a:ext cx="110" cy="809"/>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665" name="Google Shape;665;p49" descr="Grade aberta"/>
                <p:cNvSpPr/>
                <p:nvPr/>
              </p:nvSpPr>
              <p:spPr>
                <a:xfrm>
                  <a:off x="2868" y="2787"/>
                  <a:ext cx="110" cy="246"/>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666" name="Google Shape;666;p49" descr="Grade aberta"/>
                <p:cNvSpPr/>
                <p:nvPr/>
              </p:nvSpPr>
              <p:spPr>
                <a:xfrm>
                  <a:off x="2267" y="2752"/>
                  <a:ext cx="109" cy="81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667" name="Google Shape;667;p49" descr="Grade aberta"/>
                <p:cNvSpPr/>
                <p:nvPr/>
              </p:nvSpPr>
              <p:spPr>
                <a:xfrm>
                  <a:off x="2267" y="2752"/>
                  <a:ext cx="109" cy="246"/>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nvGrpSpPr>
                <p:cNvPr id="668" name="Google Shape;668;p49"/>
                <p:cNvGrpSpPr/>
                <p:nvPr/>
              </p:nvGrpSpPr>
              <p:grpSpPr>
                <a:xfrm>
                  <a:off x="2486" y="2999"/>
                  <a:ext cx="109" cy="1162"/>
                  <a:chOff x="816" y="480"/>
                  <a:chExt cx="192" cy="1584"/>
                </a:xfrm>
              </p:grpSpPr>
              <p:sp>
                <p:nvSpPr>
                  <p:cNvPr id="669" name="Google Shape;669;p49"/>
                  <p:cNvSpPr/>
                  <p:nvPr/>
                </p:nvSpPr>
                <p:spPr>
                  <a:xfrm>
                    <a:off x="816" y="480"/>
                    <a:ext cx="192" cy="158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670" name="Google Shape;670;p49"/>
                  <p:cNvSpPr/>
                  <p:nvPr/>
                </p:nvSpPr>
                <p:spPr>
                  <a:xfrm>
                    <a:off x="816" y="480"/>
                    <a:ext cx="192" cy="480"/>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cxnSp>
              <p:nvCxnSpPr>
                <p:cNvPr id="671" name="Google Shape;671;p49"/>
                <p:cNvCxnSpPr/>
                <p:nvPr/>
              </p:nvCxnSpPr>
              <p:spPr>
                <a:xfrm>
                  <a:off x="2584" y="3581"/>
                  <a:ext cx="148" cy="16"/>
                </a:xfrm>
                <a:prstGeom prst="straightConnector1">
                  <a:avLst/>
                </a:prstGeom>
                <a:noFill/>
                <a:ln w="76200" cap="flat" cmpd="sng">
                  <a:solidFill>
                    <a:schemeClr val="dk1"/>
                  </a:solidFill>
                  <a:prstDash val="solid"/>
                  <a:round/>
                  <a:headEnd type="none" w="med" len="med"/>
                  <a:tailEnd type="none" w="med" len="med"/>
                </a:ln>
              </p:spPr>
            </p:cxnSp>
            <p:cxnSp>
              <p:nvCxnSpPr>
                <p:cNvPr id="672" name="Google Shape;672;p49"/>
                <p:cNvCxnSpPr/>
                <p:nvPr/>
              </p:nvCxnSpPr>
              <p:spPr>
                <a:xfrm>
                  <a:off x="2786" y="3421"/>
                  <a:ext cx="137" cy="0"/>
                </a:xfrm>
                <a:prstGeom prst="straightConnector1">
                  <a:avLst/>
                </a:prstGeom>
                <a:noFill/>
                <a:ln w="76200" cap="flat" cmpd="sng">
                  <a:solidFill>
                    <a:schemeClr val="dk1"/>
                  </a:solidFill>
                  <a:prstDash val="solid"/>
                  <a:round/>
                  <a:headEnd type="none" w="med" len="med"/>
                  <a:tailEnd type="none" w="med" len="med"/>
                </a:ln>
              </p:spPr>
            </p:cxnSp>
            <p:cxnSp>
              <p:nvCxnSpPr>
                <p:cNvPr id="673" name="Google Shape;673;p49"/>
                <p:cNvCxnSpPr/>
                <p:nvPr/>
              </p:nvCxnSpPr>
              <p:spPr>
                <a:xfrm>
                  <a:off x="2349" y="3421"/>
                  <a:ext cx="137" cy="0"/>
                </a:xfrm>
                <a:prstGeom prst="straightConnector1">
                  <a:avLst/>
                </a:prstGeom>
                <a:noFill/>
                <a:ln w="76200" cap="flat" cmpd="sng">
                  <a:solidFill>
                    <a:schemeClr val="dk1"/>
                  </a:solidFill>
                  <a:prstDash val="solid"/>
                  <a:round/>
                  <a:headEnd type="none" w="med" len="med"/>
                  <a:tailEnd type="none" w="med" len="med"/>
                </a:ln>
              </p:spPr>
            </p:cxnSp>
            <p:cxnSp>
              <p:nvCxnSpPr>
                <p:cNvPr id="674" name="Google Shape;674;p49"/>
                <p:cNvCxnSpPr/>
                <p:nvPr/>
              </p:nvCxnSpPr>
              <p:spPr>
                <a:xfrm>
                  <a:off x="2568" y="3421"/>
                  <a:ext cx="136" cy="0"/>
                </a:xfrm>
                <a:prstGeom prst="straightConnector1">
                  <a:avLst/>
                </a:prstGeom>
                <a:noFill/>
                <a:ln w="76200" cap="flat" cmpd="sng">
                  <a:solidFill>
                    <a:schemeClr val="dk1"/>
                  </a:solidFill>
                  <a:prstDash val="solid"/>
                  <a:round/>
                  <a:headEnd type="none" w="med" len="med"/>
                  <a:tailEnd type="none" w="med" len="med"/>
                </a:ln>
              </p:spPr>
            </p:cxnSp>
          </p:grpSp>
        </p:grpSp>
        <p:grpSp>
          <p:nvGrpSpPr>
            <p:cNvPr id="675" name="Google Shape;675;p49"/>
            <p:cNvGrpSpPr/>
            <p:nvPr/>
          </p:nvGrpSpPr>
          <p:grpSpPr>
            <a:xfrm rot="-5394576">
              <a:off x="1848" y="1944"/>
              <a:ext cx="624" cy="672"/>
              <a:chOff x="1248" y="1056"/>
              <a:chExt cx="1824" cy="2352"/>
            </a:xfrm>
          </p:grpSpPr>
          <p:sp>
            <p:nvSpPr>
              <p:cNvPr id="676" name="Google Shape;676;p49"/>
              <p:cNvSpPr/>
              <p:nvPr/>
            </p:nvSpPr>
            <p:spPr>
              <a:xfrm>
                <a:off x="1248" y="1440"/>
                <a:ext cx="1824" cy="1968"/>
              </a:xfrm>
              <a:prstGeom prst="ellipse">
                <a:avLst/>
              </a:prstGeom>
              <a:gradFill>
                <a:gsLst>
                  <a:gs pos="0">
                    <a:srgbClr val="00FFFF"/>
                  </a:gs>
                  <a:gs pos="100000">
                    <a:srgbClr val="00A2A2"/>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7" name="Google Shape;677;p49"/>
              <p:cNvSpPr txBox="1"/>
              <p:nvPr/>
            </p:nvSpPr>
            <p:spPr>
              <a:xfrm rot="5400000">
                <a:off x="1441" y="1764"/>
                <a:ext cx="1392" cy="1290"/>
              </a:xfrm>
              <a:prstGeom prst="rect">
                <a:avLst/>
              </a:prstGeom>
              <a:noFill/>
              <a:ln>
                <a:noFill/>
              </a:ln>
            </p:spPr>
            <p:txBody>
              <a:bodyPr spcFirstLastPara="1" wrap="square" lIns="91425" tIns="45700" rIns="91425" bIns="45700" anchor="ctr" anchorCtr="0">
                <a:noAutofit/>
              </a:bodyPr>
              <a:lstStyle/>
              <a:p>
                <a:pPr algn="ctr"/>
                <a:endParaRPr sz="2800" b="1">
                  <a:solidFill>
                    <a:schemeClr val="dk1"/>
                  </a:solidFill>
                  <a:latin typeface="Calibri"/>
                  <a:ea typeface="Calibri"/>
                  <a:cs typeface="Calibri"/>
                  <a:sym typeface="Calibri"/>
                </a:endParaRPr>
              </a:p>
            </p:txBody>
          </p:sp>
          <p:sp>
            <p:nvSpPr>
              <p:cNvPr id="678" name="Google Shape;678;p49" descr="Horizontal escura"/>
              <p:cNvSpPr/>
              <p:nvPr/>
            </p:nvSpPr>
            <p:spPr>
              <a:xfrm>
                <a:off x="1824" y="1104"/>
                <a:ext cx="576" cy="720"/>
              </a:xfrm>
              <a:prstGeom prst="rect">
                <a:avLst/>
              </a:prstGeom>
            </p:spPr>
            <p:txBody>
              <a:bodyPr>
                <a:prstTxWarp prst="textPlain">
                  <a:avLst/>
                </a:prstTxWarp>
              </a:bodyPr>
              <a:lstStyle/>
              <a:p>
                <a:pPr lvl="0" algn="ctr"/>
                <a:r>
                  <a:rPr>
                    <a:ln w="12700" cap="flat" cmpd="sng">
                      <a:solidFill>
                        <a:srgbClr val="3333CC"/>
                      </a:solidFill>
                      <a:prstDash val="solid"/>
                      <a:round/>
                      <a:headEnd type="none" w="sm" len="sm"/>
                      <a:tailEnd type="none" w="sm" len="sm"/>
                    </a:ln>
                    <a:solidFill>
                      <a:schemeClr val="accent1"/>
                    </a:solidFill>
                    <a:latin typeface="Arial Black"/>
                  </a:rPr>
                  <a:t>T</a:t>
                </a:r>
              </a:p>
            </p:txBody>
          </p:sp>
          <p:sp>
            <p:nvSpPr>
              <p:cNvPr id="679" name="Google Shape;679;p49"/>
              <p:cNvSpPr/>
              <p:nvPr/>
            </p:nvSpPr>
            <p:spPr>
              <a:xfrm>
                <a:off x="1968" y="1056"/>
                <a:ext cx="288" cy="96"/>
              </a:xfrm>
              <a:prstGeom prst="rect">
                <a:avLst/>
              </a:prstGeom>
              <a:solidFill>
                <a:srgbClr val="FF33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pic>
          <p:nvPicPr>
            <p:cNvPr id="680" name="Google Shape;680;p49" descr="G:\intactab.bmp"/>
            <p:cNvPicPr preferRelativeResize="0"/>
            <p:nvPr/>
          </p:nvPicPr>
          <p:blipFill rotWithShape="1">
            <a:blip r:embed="rId3">
              <a:alphaModFix/>
            </a:blip>
            <a:srcRect/>
            <a:stretch/>
          </p:blipFill>
          <p:spPr>
            <a:xfrm>
              <a:off x="2736" y="1968"/>
              <a:ext cx="876" cy="701"/>
            </a:xfrm>
            <a:prstGeom prst="rect">
              <a:avLst/>
            </a:prstGeom>
            <a:noFill/>
            <a:ln>
              <a:noFill/>
            </a:ln>
          </p:spPr>
        </p:pic>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0"/>
          <p:cNvSpPr/>
          <p:nvPr/>
        </p:nvSpPr>
        <p:spPr>
          <a:xfrm>
            <a:off x="3287688" y="2204864"/>
            <a:ext cx="1296144" cy="144016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Sistema Imune</a:t>
            </a:r>
            <a:endParaRPr/>
          </a:p>
        </p:txBody>
      </p:sp>
      <p:sp>
        <p:nvSpPr>
          <p:cNvPr id="687" name="Google Shape;687;p50"/>
          <p:cNvSpPr/>
          <p:nvPr/>
        </p:nvSpPr>
        <p:spPr>
          <a:xfrm>
            <a:off x="4655840" y="2564904"/>
            <a:ext cx="3240360" cy="720080"/>
          </a:xfrm>
          <a:prstGeom prst="righ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88" name="Google Shape;688;p50"/>
          <p:cNvSpPr/>
          <p:nvPr/>
        </p:nvSpPr>
        <p:spPr>
          <a:xfrm>
            <a:off x="7536160" y="1484784"/>
            <a:ext cx="2952328" cy="2736304"/>
          </a:xfrm>
          <a:prstGeom prst="star5">
            <a:avLst>
              <a:gd name="adj" fmla="val 19098"/>
              <a:gd name="hf" fmla="val 105146"/>
              <a:gd name="vf" fmla="val 11055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Patógeno</a:t>
            </a:r>
            <a:endParaRPr/>
          </a:p>
        </p:txBody>
      </p:sp>
      <p:sp>
        <p:nvSpPr>
          <p:cNvPr id="689" name="Google Shape;689;p50"/>
          <p:cNvSpPr/>
          <p:nvPr/>
        </p:nvSpPr>
        <p:spPr>
          <a:xfrm>
            <a:off x="3287688" y="980728"/>
            <a:ext cx="2232248" cy="3744416"/>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90" name="Google Shape;690;p50"/>
          <p:cNvSpPr txBox="1"/>
          <p:nvPr/>
        </p:nvSpPr>
        <p:spPr>
          <a:xfrm>
            <a:off x="3647728" y="1124744"/>
            <a:ext cx="1199944"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Organismo</a:t>
            </a:r>
            <a:endParaRPr/>
          </a:p>
        </p:txBody>
      </p:sp>
      <p:grpSp>
        <p:nvGrpSpPr>
          <p:cNvPr id="691" name="Google Shape;691;p50"/>
          <p:cNvGrpSpPr/>
          <p:nvPr/>
        </p:nvGrpSpPr>
        <p:grpSpPr>
          <a:xfrm>
            <a:off x="1991545" y="3212976"/>
            <a:ext cx="4957544" cy="3540022"/>
            <a:chOff x="467545" y="3212976"/>
            <a:chExt cx="4957544" cy="3540022"/>
          </a:xfrm>
        </p:grpSpPr>
        <p:grpSp>
          <p:nvGrpSpPr>
            <p:cNvPr id="692" name="Google Shape;692;p50"/>
            <p:cNvGrpSpPr/>
            <p:nvPr/>
          </p:nvGrpSpPr>
          <p:grpSpPr>
            <a:xfrm>
              <a:off x="467545" y="3212976"/>
              <a:ext cx="4957544" cy="3540022"/>
              <a:chOff x="467545" y="3212976"/>
              <a:chExt cx="4957544" cy="3540022"/>
            </a:xfrm>
          </p:grpSpPr>
          <p:sp>
            <p:nvSpPr>
              <p:cNvPr id="693" name="Google Shape;693;p50"/>
              <p:cNvSpPr/>
              <p:nvPr/>
            </p:nvSpPr>
            <p:spPr>
              <a:xfrm rot="-8045504" flipH="1">
                <a:off x="666093" y="4046883"/>
                <a:ext cx="3115065" cy="1872208"/>
              </a:xfrm>
              <a:prstGeom prst="uturnArrow">
                <a:avLst>
                  <a:gd name="adj1" fmla="val 25000"/>
                  <a:gd name="adj2" fmla="val 25000"/>
                  <a:gd name="adj3" fmla="val 25000"/>
                  <a:gd name="adj4" fmla="val 43750"/>
                  <a:gd name="adj5" fmla="val 75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694" name="Google Shape;694;p50"/>
              <p:cNvSpPr/>
              <p:nvPr/>
            </p:nvSpPr>
            <p:spPr>
              <a:xfrm>
                <a:off x="3275856" y="4941168"/>
                <a:ext cx="1296144" cy="144016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Sistema Imune</a:t>
                </a:r>
                <a:endParaRPr/>
              </a:p>
            </p:txBody>
          </p:sp>
          <p:sp>
            <p:nvSpPr>
              <p:cNvPr id="695" name="Google Shape;695;p50"/>
              <p:cNvSpPr/>
              <p:nvPr/>
            </p:nvSpPr>
            <p:spPr>
              <a:xfrm rot="3957393" flipH="1">
                <a:off x="3918425" y="3766579"/>
                <a:ext cx="1440160" cy="1080120"/>
              </a:xfrm>
              <a:prstGeom prst="uturnArrow">
                <a:avLst>
                  <a:gd name="adj1" fmla="val 25000"/>
                  <a:gd name="adj2" fmla="val 25000"/>
                  <a:gd name="adj3" fmla="val 25000"/>
                  <a:gd name="adj4" fmla="val 43750"/>
                  <a:gd name="adj5" fmla="val 75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696" name="Google Shape;696;p50"/>
              <p:cNvSpPr/>
              <p:nvPr/>
            </p:nvSpPr>
            <p:spPr>
              <a:xfrm>
                <a:off x="3087271" y="4915250"/>
                <a:ext cx="1618079" cy="1514125"/>
              </a:xfrm>
              <a:custGeom>
                <a:avLst/>
                <a:gdLst/>
                <a:ahLst/>
                <a:cxnLst/>
                <a:rect l="l" t="t" r="r" b="b"/>
                <a:pathLst>
                  <a:path w="1618079" h="1514125" extrusionOk="0">
                    <a:moveTo>
                      <a:pt x="436979" y="342550"/>
                    </a:moveTo>
                    <a:cubicBezTo>
                      <a:pt x="451374" y="284969"/>
                      <a:pt x="442364" y="316869"/>
                      <a:pt x="465554" y="247300"/>
                    </a:cubicBezTo>
                    <a:cubicBezTo>
                      <a:pt x="468729" y="237775"/>
                      <a:pt x="469510" y="227079"/>
                      <a:pt x="475079" y="218725"/>
                    </a:cubicBezTo>
                    <a:cubicBezTo>
                      <a:pt x="481429" y="209200"/>
                      <a:pt x="489009" y="200389"/>
                      <a:pt x="494129" y="190150"/>
                    </a:cubicBezTo>
                    <a:cubicBezTo>
                      <a:pt x="505633" y="167143"/>
                      <a:pt x="499956" y="151198"/>
                      <a:pt x="522704" y="133000"/>
                    </a:cubicBezTo>
                    <a:cubicBezTo>
                      <a:pt x="530544" y="126728"/>
                      <a:pt x="541754" y="126650"/>
                      <a:pt x="551279" y="123475"/>
                    </a:cubicBezTo>
                    <a:cubicBezTo>
                      <a:pt x="563979" y="126650"/>
                      <a:pt x="577122" y="128403"/>
                      <a:pt x="589379" y="133000"/>
                    </a:cubicBezTo>
                    <a:cubicBezTo>
                      <a:pt x="602674" y="137986"/>
                      <a:pt x="614428" y="146457"/>
                      <a:pt x="627479" y="152050"/>
                    </a:cubicBezTo>
                    <a:cubicBezTo>
                      <a:pt x="636707" y="156005"/>
                      <a:pt x="646529" y="158400"/>
                      <a:pt x="656054" y="161575"/>
                    </a:cubicBezTo>
                    <a:cubicBezTo>
                      <a:pt x="692365" y="152497"/>
                      <a:pt x="694538" y="156492"/>
                      <a:pt x="722729" y="133000"/>
                    </a:cubicBezTo>
                    <a:cubicBezTo>
                      <a:pt x="733077" y="124376"/>
                      <a:pt x="742680" y="114773"/>
                      <a:pt x="751304" y="104425"/>
                    </a:cubicBezTo>
                    <a:cubicBezTo>
                      <a:pt x="758633" y="95631"/>
                      <a:pt x="761415" y="83001"/>
                      <a:pt x="770354" y="75850"/>
                    </a:cubicBezTo>
                    <a:cubicBezTo>
                      <a:pt x="778194" y="69578"/>
                      <a:pt x="789404" y="69500"/>
                      <a:pt x="798929" y="66325"/>
                    </a:cubicBezTo>
                    <a:cubicBezTo>
                      <a:pt x="811195" y="82680"/>
                      <a:pt x="835412" y="113501"/>
                      <a:pt x="846554" y="133000"/>
                    </a:cubicBezTo>
                    <a:cubicBezTo>
                      <a:pt x="853599" y="145328"/>
                      <a:pt x="857351" y="159546"/>
                      <a:pt x="865604" y="171100"/>
                    </a:cubicBezTo>
                    <a:cubicBezTo>
                      <a:pt x="873434" y="182061"/>
                      <a:pt x="884654" y="190150"/>
                      <a:pt x="894179" y="199675"/>
                    </a:cubicBezTo>
                    <a:cubicBezTo>
                      <a:pt x="919579" y="196500"/>
                      <a:pt x="945194" y="194729"/>
                      <a:pt x="970379" y="190150"/>
                    </a:cubicBezTo>
                    <a:cubicBezTo>
                      <a:pt x="980257" y="188354"/>
                      <a:pt x="989153" y="182803"/>
                      <a:pt x="998954" y="180625"/>
                    </a:cubicBezTo>
                    <a:cubicBezTo>
                      <a:pt x="1017807" y="176435"/>
                      <a:pt x="1037166" y="174888"/>
                      <a:pt x="1056104" y="171100"/>
                    </a:cubicBezTo>
                    <a:cubicBezTo>
                      <a:pt x="1068941" y="168533"/>
                      <a:pt x="1081425" y="164415"/>
                      <a:pt x="1094204" y="161575"/>
                    </a:cubicBezTo>
                    <a:cubicBezTo>
                      <a:pt x="1163168" y="146250"/>
                      <a:pt x="1119342" y="159546"/>
                      <a:pt x="1170404" y="142525"/>
                    </a:cubicBezTo>
                    <a:cubicBezTo>
                      <a:pt x="1189135" y="170622"/>
                      <a:pt x="1190527" y="176756"/>
                      <a:pt x="1218029" y="199675"/>
                    </a:cubicBezTo>
                    <a:cubicBezTo>
                      <a:pt x="1297595" y="265980"/>
                      <a:pt x="1191697" y="163818"/>
                      <a:pt x="1275179" y="247300"/>
                    </a:cubicBezTo>
                    <a:cubicBezTo>
                      <a:pt x="1289180" y="415311"/>
                      <a:pt x="1246453" y="338403"/>
                      <a:pt x="1322804" y="371125"/>
                    </a:cubicBezTo>
                    <a:cubicBezTo>
                      <a:pt x="1333326" y="375634"/>
                      <a:pt x="1341854" y="383825"/>
                      <a:pt x="1351379" y="390175"/>
                    </a:cubicBezTo>
                    <a:cubicBezTo>
                      <a:pt x="1377105" y="428764"/>
                      <a:pt x="1364225" y="416312"/>
                      <a:pt x="1408529" y="447325"/>
                    </a:cubicBezTo>
                    <a:cubicBezTo>
                      <a:pt x="1427286" y="460455"/>
                      <a:pt x="1465679" y="485425"/>
                      <a:pt x="1465679" y="485425"/>
                    </a:cubicBezTo>
                    <a:cubicBezTo>
                      <a:pt x="1468854" y="494950"/>
                      <a:pt x="1475204" y="503960"/>
                      <a:pt x="1475204" y="514000"/>
                    </a:cubicBezTo>
                    <a:cubicBezTo>
                      <a:pt x="1475204" y="621040"/>
                      <a:pt x="1471318" y="598162"/>
                      <a:pt x="1456154" y="666400"/>
                    </a:cubicBezTo>
                    <a:cubicBezTo>
                      <a:pt x="1431969" y="775231"/>
                      <a:pt x="1460333" y="659207"/>
                      <a:pt x="1437104" y="752125"/>
                    </a:cubicBezTo>
                    <a:cubicBezTo>
                      <a:pt x="1449821" y="822067"/>
                      <a:pt x="1439166" y="842230"/>
                      <a:pt x="1475204" y="885475"/>
                    </a:cubicBezTo>
                    <a:cubicBezTo>
                      <a:pt x="1483828" y="895823"/>
                      <a:pt x="1494254" y="904525"/>
                      <a:pt x="1503779" y="914050"/>
                    </a:cubicBezTo>
                    <a:cubicBezTo>
                      <a:pt x="1525260" y="978493"/>
                      <a:pt x="1518754" y="946653"/>
                      <a:pt x="1503779" y="1066450"/>
                    </a:cubicBezTo>
                    <a:cubicBezTo>
                      <a:pt x="1502534" y="1076413"/>
                      <a:pt x="1499823" y="1086671"/>
                      <a:pt x="1494254" y="1095025"/>
                    </a:cubicBezTo>
                    <a:cubicBezTo>
                      <a:pt x="1486782" y="1106233"/>
                      <a:pt x="1474303" y="1113252"/>
                      <a:pt x="1465679" y="1123600"/>
                    </a:cubicBezTo>
                    <a:cubicBezTo>
                      <a:pt x="1458350" y="1132394"/>
                      <a:pt x="1451278" y="1141714"/>
                      <a:pt x="1446629" y="1152175"/>
                    </a:cubicBezTo>
                    <a:cubicBezTo>
                      <a:pt x="1438474" y="1170525"/>
                      <a:pt x="1427579" y="1209325"/>
                      <a:pt x="1427579" y="1209325"/>
                    </a:cubicBezTo>
                    <a:cubicBezTo>
                      <a:pt x="1414879" y="1202975"/>
                      <a:pt x="1402949" y="1194765"/>
                      <a:pt x="1389479" y="1190275"/>
                    </a:cubicBezTo>
                    <a:cubicBezTo>
                      <a:pt x="1364641" y="1181996"/>
                      <a:pt x="1313279" y="1171225"/>
                      <a:pt x="1313279" y="1171225"/>
                    </a:cubicBezTo>
                    <a:cubicBezTo>
                      <a:pt x="1287879" y="1174400"/>
                      <a:pt x="1259190" y="1167852"/>
                      <a:pt x="1237079" y="1180750"/>
                    </a:cubicBezTo>
                    <a:cubicBezTo>
                      <a:pt x="1217303" y="1192286"/>
                      <a:pt x="1211679" y="1218850"/>
                      <a:pt x="1198979" y="1237900"/>
                    </a:cubicBezTo>
                    <a:cubicBezTo>
                      <a:pt x="1168790" y="1283183"/>
                      <a:pt x="1183549" y="1255615"/>
                      <a:pt x="1160879" y="1323625"/>
                    </a:cubicBezTo>
                    <a:cubicBezTo>
                      <a:pt x="1157704" y="1333150"/>
                      <a:pt x="1156923" y="1343846"/>
                      <a:pt x="1151354" y="1352200"/>
                    </a:cubicBezTo>
                    <a:cubicBezTo>
                      <a:pt x="1145004" y="1361725"/>
                      <a:pt x="1137424" y="1370536"/>
                      <a:pt x="1132304" y="1380775"/>
                    </a:cubicBezTo>
                    <a:cubicBezTo>
                      <a:pt x="1127814" y="1389755"/>
                      <a:pt x="1128348" y="1400996"/>
                      <a:pt x="1122779" y="1409350"/>
                    </a:cubicBezTo>
                    <a:cubicBezTo>
                      <a:pt x="1105356" y="1435485"/>
                      <a:pt x="1083914" y="1445056"/>
                      <a:pt x="1056104" y="1456975"/>
                    </a:cubicBezTo>
                    <a:cubicBezTo>
                      <a:pt x="1046876" y="1460930"/>
                      <a:pt x="1037054" y="1463325"/>
                      <a:pt x="1027529" y="1466500"/>
                    </a:cubicBezTo>
                    <a:cubicBezTo>
                      <a:pt x="1010907" y="1416634"/>
                      <a:pt x="1024728" y="1407296"/>
                      <a:pt x="979904" y="1399825"/>
                    </a:cubicBezTo>
                    <a:cubicBezTo>
                      <a:pt x="951544" y="1395098"/>
                      <a:pt x="922754" y="1393475"/>
                      <a:pt x="894179" y="1390300"/>
                    </a:cubicBezTo>
                    <a:cubicBezTo>
                      <a:pt x="852904" y="1393475"/>
                      <a:pt x="811244" y="1393369"/>
                      <a:pt x="770354" y="1399825"/>
                    </a:cubicBezTo>
                    <a:cubicBezTo>
                      <a:pt x="750519" y="1402957"/>
                      <a:pt x="713204" y="1418875"/>
                      <a:pt x="713204" y="1418875"/>
                    </a:cubicBezTo>
                    <a:cubicBezTo>
                      <a:pt x="688549" y="1443530"/>
                      <a:pt x="661658" y="1474157"/>
                      <a:pt x="627479" y="1485550"/>
                    </a:cubicBezTo>
                    <a:lnTo>
                      <a:pt x="598904" y="1495075"/>
                    </a:lnTo>
                    <a:cubicBezTo>
                      <a:pt x="579854" y="1482375"/>
                      <a:pt x="560070" y="1470712"/>
                      <a:pt x="541754" y="1456975"/>
                    </a:cubicBezTo>
                    <a:cubicBezTo>
                      <a:pt x="529054" y="1447450"/>
                      <a:pt x="517116" y="1436814"/>
                      <a:pt x="503654" y="1428400"/>
                    </a:cubicBezTo>
                    <a:cubicBezTo>
                      <a:pt x="491613" y="1420875"/>
                      <a:pt x="477882" y="1416395"/>
                      <a:pt x="465554" y="1409350"/>
                    </a:cubicBezTo>
                    <a:cubicBezTo>
                      <a:pt x="455615" y="1403670"/>
                      <a:pt x="446504" y="1396650"/>
                      <a:pt x="436979" y="1390300"/>
                    </a:cubicBezTo>
                    <a:cubicBezTo>
                      <a:pt x="430629" y="1371250"/>
                      <a:pt x="406790" y="1349858"/>
                      <a:pt x="417929" y="1333150"/>
                    </a:cubicBezTo>
                    <a:cubicBezTo>
                      <a:pt x="424279" y="1323625"/>
                      <a:pt x="428040" y="1311726"/>
                      <a:pt x="436979" y="1304575"/>
                    </a:cubicBezTo>
                    <a:cubicBezTo>
                      <a:pt x="443190" y="1299606"/>
                      <a:pt x="501165" y="1286147"/>
                      <a:pt x="503654" y="1285525"/>
                    </a:cubicBezTo>
                    <a:cubicBezTo>
                      <a:pt x="513190" y="1279167"/>
                      <a:pt x="559725" y="1250842"/>
                      <a:pt x="560804" y="1237900"/>
                    </a:cubicBezTo>
                    <a:cubicBezTo>
                      <a:pt x="564025" y="1199244"/>
                      <a:pt x="542548" y="1148801"/>
                      <a:pt x="522704" y="1114075"/>
                    </a:cubicBezTo>
                    <a:cubicBezTo>
                      <a:pt x="517024" y="1104136"/>
                      <a:pt x="510983" y="1094294"/>
                      <a:pt x="503654" y="1085500"/>
                    </a:cubicBezTo>
                    <a:cubicBezTo>
                      <a:pt x="465708" y="1039964"/>
                      <a:pt x="487372" y="1071932"/>
                      <a:pt x="446504" y="1037875"/>
                    </a:cubicBezTo>
                    <a:cubicBezTo>
                      <a:pt x="399467" y="998677"/>
                      <a:pt x="433000" y="1007311"/>
                      <a:pt x="360779" y="971200"/>
                    </a:cubicBezTo>
                    <a:cubicBezTo>
                      <a:pt x="348079" y="964850"/>
                      <a:pt x="334233" y="960403"/>
                      <a:pt x="322679" y="952150"/>
                    </a:cubicBezTo>
                    <a:cubicBezTo>
                      <a:pt x="311718" y="944320"/>
                      <a:pt x="305312" y="931047"/>
                      <a:pt x="294104" y="923575"/>
                    </a:cubicBezTo>
                    <a:cubicBezTo>
                      <a:pt x="285750" y="918006"/>
                      <a:pt x="274509" y="918540"/>
                      <a:pt x="265529" y="914050"/>
                    </a:cubicBezTo>
                    <a:cubicBezTo>
                      <a:pt x="191671" y="877121"/>
                      <a:pt x="280203" y="909416"/>
                      <a:pt x="208379" y="885475"/>
                    </a:cubicBezTo>
                    <a:cubicBezTo>
                      <a:pt x="202029" y="872775"/>
                      <a:pt x="189897" y="861563"/>
                      <a:pt x="189329" y="847375"/>
                    </a:cubicBezTo>
                    <a:cubicBezTo>
                      <a:pt x="185097" y="741577"/>
                      <a:pt x="196317" y="667646"/>
                      <a:pt x="208379" y="571150"/>
                    </a:cubicBezTo>
                    <a:cubicBezTo>
                      <a:pt x="204734" y="509185"/>
                      <a:pt x="187592" y="332867"/>
                      <a:pt x="208379" y="266350"/>
                    </a:cubicBezTo>
                    <a:cubicBezTo>
                      <a:pt x="212284" y="253855"/>
                      <a:pt x="233779" y="260000"/>
                      <a:pt x="246479" y="256825"/>
                    </a:cubicBezTo>
                    <a:cubicBezTo>
                      <a:pt x="256004" y="263175"/>
                      <a:pt x="264815" y="270755"/>
                      <a:pt x="275054" y="275875"/>
                    </a:cubicBezTo>
                    <a:cubicBezTo>
                      <a:pt x="284034" y="280365"/>
                      <a:pt x="295275" y="279831"/>
                      <a:pt x="303629" y="285400"/>
                    </a:cubicBezTo>
                    <a:cubicBezTo>
                      <a:pt x="374978" y="332966"/>
                      <a:pt x="292835" y="300852"/>
                      <a:pt x="360779" y="323500"/>
                    </a:cubicBezTo>
                    <a:cubicBezTo>
                      <a:pt x="392529" y="320325"/>
                      <a:pt x="424492" y="318827"/>
                      <a:pt x="456029" y="313975"/>
                    </a:cubicBezTo>
                    <a:cubicBezTo>
                      <a:pt x="477103" y="310733"/>
                      <a:pt x="497185" y="298728"/>
                      <a:pt x="513179" y="285400"/>
                    </a:cubicBezTo>
                    <a:cubicBezTo>
                      <a:pt x="523527" y="276776"/>
                      <a:pt x="531527" y="265591"/>
                      <a:pt x="541754" y="256825"/>
                    </a:cubicBezTo>
                    <a:cubicBezTo>
                      <a:pt x="562429" y="239103"/>
                      <a:pt x="585814" y="224277"/>
                      <a:pt x="608429" y="209200"/>
                    </a:cubicBezTo>
                    <a:lnTo>
                      <a:pt x="646529" y="152050"/>
                    </a:lnTo>
                    <a:lnTo>
                      <a:pt x="665579" y="123475"/>
                    </a:lnTo>
                    <a:cubicBezTo>
                      <a:pt x="666201" y="120986"/>
                      <a:pt x="679660" y="63011"/>
                      <a:pt x="684629" y="56800"/>
                    </a:cubicBezTo>
                    <a:cubicBezTo>
                      <a:pt x="691780" y="47861"/>
                      <a:pt x="703679" y="44100"/>
                      <a:pt x="713204" y="37750"/>
                    </a:cubicBezTo>
                    <a:cubicBezTo>
                      <a:pt x="776563" y="44086"/>
                      <a:pt x="797433" y="31128"/>
                      <a:pt x="837029" y="66325"/>
                    </a:cubicBezTo>
                    <a:cubicBezTo>
                      <a:pt x="857165" y="84223"/>
                      <a:pt x="894179" y="123475"/>
                      <a:pt x="894179" y="123475"/>
                    </a:cubicBezTo>
                    <a:lnTo>
                      <a:pt x="922754" y="209200"/>
                    </a:lnTo>
                    <a:cubicBezTo>
                      <a:pt x="925929" y="218725"/>
                      <a:pt x="929844" y="228035"/>
                      <a:pt x="932279" y="237775"/>
                    </a:cubicBezTo>
                    <a:cubicBezTo>
                      <a:pt x="935454" y="250475"/>
                      <a:pt x="938042" y="263336"/>
                      <a:pt x="941804" y="275875"/>
                    </a:cubicBezTo>
                    <a:cubicBezTo>
                      <a:pt x="947574" y="295109"/>
                      <a:pt x="960854" y="333025"/>
                      <a:pt x="960854" y="333025"/>
                    </a:cubicBezTo>
                    <a:cubicBezTo>
                      <a:pt x="973554" y="329850"/>
                      <a:pt x="987588" y="329995"/>
                      <a:pt x="998954" y="323500"/>
                    </a:cubicBezTo>
                    <a:cubicBezTo>
                      <a:pt x="1010650" y="316817"/>
                      <a:pt x="1019259" y="305558"/>
                      <a:pt x="1027529" y="294925"/>
                    </a:cubicBezTo>
                    <a:cubicBezTo>
                      <a:pt x="1045945" y="271247"/>
                      <a:pt x="1072482" y="230168"/>
                      <a:pt x="1084679" y="199675"/>
                    </a:cubicBezTo>
                    <a:cubicBezTo>
                      <a:pt x="1131759" y="81974"/>
                      <a:pt x="1078103" y="193776"/>
                      <a:pt x="1122779" y="104425"/>
                    </a:cubicBezTo>
                    <a:cubicBezTo>
                      <a:pt x="1125954" y="72675"/>
                      <a:pt x="1119345" y="38333"/>
                      <a:pt x="1132304" y="9175"/>
                    </a:cubicBezTo>
                    <a:cubicBezTo>
                      <a:pt x="1136382" y="0"/>
                      <a:pt x="1154607" y="10860"/>
                      <a:pt x="1160879" y="18700"/>
                    </a:cubicBezTo>
                    <a:cubicBezTo>
                      <a:pt x="1169057" y="28922"/>
                      <a:pt x="1165247" y="44768"/>
                      <a:pt x="1170404" y="56800"/>
                    </a:cubicBezTo>
                    <a:cubicBezTo>
                      <a:pt x="1174913" y="67322"/>
                      <a:pt x="1184334" y="75136"/>
                      <a:pt x="1189454" y="85375"/>
                    </a:cubicBezTo>
                    <a:cubicBezTo>
                      <a:pt x="1228869" y="164205"/>
                      <a:pt x="1158568" y="52948"/>
                      <a:pt x="1218029" y="152050"/>
                    </a:cubicBezTo>
                    <a:cubicBezTo>
                      <a:pt x="1229809" y="171683"/>
                      <a:pt x="1248889" y="187480"/>
                      <a:pt x="1256129" y="209200"/>
                    </a:cubicBezTo>
                    <a:lnTo>
                      <a:pt x="1275179" y="266350"/>
                    </a:lnTo>
                    <a:lnTo>
                      <a:pt x="1284704" y="294925"/>
                    </a:lnTo>
                    <a:cubicBezTo>
                      <a:pt x="1281529" y="313975"/>
                      <a:pt x="1282607" y="334248"/>
                      <a:pt x="1275179" y="352075"/>
                    </a:cubicBezTo>
                    <a:cubicBezTo>
                      <a:pt x="1266373" y="373209"/>
                      <a:pt x="1237079" y="409225"/>
                      <a:pt x="1237079" y="409225"/>
                    </a:cubicBezTo>
                    <a:cubicBezTo>
                      <a:pt x="1240254" y="440975"/>
                      <a:pt x="1237220" y="473978"/>
                      <a:pt x="1246604" y="504475"/>
                    </a:cubicBezTo>
                    <a:cubicBezTo>
                      <a:pt x="1256354" y="536164"/>
                      <a:pt x="1289401" y="535753"/>
                      <a:pt x="1313279" y="542575"/>
                    </a:cubicBezTo>
                    <a:cubicBezTo>
                      <a:pt x="1322933" y="545333"/>
                      <a:pt x="1332329" y="548925"/>
                      <a:pt x="1341854" y="552100"/>
                    </a:cubicBezTo>
                    <a:cubicBezTo>
                      <a:pt x="1392010" y="548756"/>
                      <a:pt x="1520502" y="532274"/>
                      <a:pt x="1579979" y="552100"/>
                    </a:cubicBezTo>
                    <a:cubicBezTo>
                      <a:pt x="1593149" y="556490"/>
                      <a:pt x="1617726" y="627417"/>
                      <a:pt x="1618079" y="628300"/>
                    </a:cubicBezTo>
                    <a:cubicBezTo>
                      <a:pt x="1614904" y="688625"/>
                      <a:pt x="1613787" y="749094"/>
                      <a:pt x="1608554" y="809275"/>
                    </a:cubicBezTo>
                    <a:cubicBezTo>
                      <a:pt x="1605325" y="846414"/>
                      <a:pt x="1590511" y="862909"/>
                      <a:pt x="1570454" y="895000"/>
                    </a:cubicBezTo>
                    <a:cubicBezTo>
                      <a:pt x="1558857" y="913556"/>
                      <a:pt x="1535726" y="946628"/>
                      <a:pt x="1522829" y="961675"/>
                    </a:cubicBezTo>
                    <a:cubicBezTo>
                      <a:pt x="1514063" y="971902"/>
                      <a:pt x="1503779" y="980725"/>
                      <a:pt x="1494254" y="990250"/>
                    </a:cubicBezTo>
                    <a:cubicBezTo>
                      <a:pt x="1462504" y="983900"/>
                      <a:pt x="1430554" y="978481"/>
                      <a:pt x="1399004" y="971200"/>
                    </a:cubicBezTo>
                    <a:cubicBezTo>
                      <a:pt x="1389221" y="968942"/>
                      <a:pt x="1380469" y="961675"/>
                      <a:pt x="1370429" y="961675"/>
                    </a:cubicBezTo>
                    <a:cubicBezTo>
                      <a:pt x="1357338" y="961675"/>
                      <a:pt x="1345029" y="968025"/>
                      <a:pt x="1332329" y="971200"/>
                    </a:cubicBezTo>
                    <a:cubicBezTo>
                      <a:pt x="1286152" y="1109732"/>
                      <a:pt x="1312536" y="1008283"/>
                      <a:pt x="1322804" y="1285525"/>
                    </a:cubicBezTo>
                    <a:cubicBezTo>
                      <a:pt x="1319629" y="1323625"/>
                      <a:pt x="1320777" y="1362335"/>
                      <a:pt x="1313279" y="1399825"/>
                    </a:cubicBezTo>
                    <a:cubicBezTo>
                      <a:pt x="1311034" y="1411050"/>
                      <a:pt x="1302844" y="1420862"/>
                      <a:pt x="1294229" y="1428400"/>
                    </a:cubicBezTo>
                    <a:cubicBezTo>
                      <a:pt x="1276999" y="1443477"/>
                      <a:pt x="1256129" y="1453800"/>
                      <a:pt x="1237079" y="1466500"/>
                    </a:cubicBezTo>
                    <a:cubicBezTo>
                      <a:pt x="1200150" y="1491119"/>
                      <a:pt x="1219364" y="1481930"/>
                      <a:pt x="1179929" y="1495075"/>
                    </a:cubicBezTo>
                    <a:cubicBezTo>
                      <a:pt x="1154529" y="1491900"/>
                      <a:pt x="1127496" y="1495057"/>
                      <a:pt x="1103729" y="1485550"/>
                    </a:cubicBezTo>
                    <a:cubicBezTo>
                      <a:pt x="1095315" y="1482184"/>
                      <a:pt x="1066838" y="1421292"/>
                      <a:pt x="1065629" y="1418875"/>
                    </a:cubicBezTo>
                    <a:cubicBezTo>
                      <a:pt x="1062658" y="1404022"/>
                      <a:pt x="1048209" y="1321537"/>
                      <a:pt x="1037054" y="1314100"/>
                    </a:cubicBezTo>
                    <a:lnTo>
                      <a:pt x="1008479" y="1295050"/>
                    </a:lnTo>
                    <a:cubicBezTo>
                      <a:pt x="987413" y="1316116"/>
                      <a:pt x="977851" y="1329414"/>
                      <a:pt x="951329" y="1342675"/>
                    </a:cubicBezTo>
                    <a:cubicBezTo>
                      <a:pt x="942349" y="1347165"/>
                      <a:pt x="931734" y="1347710"/>
                      <a:pt x="922754" y="1352200"/>
                    </a:cubicBezTo>
                    <a:cubicBezTo>
                      <a:pt x="860428" y="1383363"/>
                      <a:pt x="928801" y="1357694"/>
                      <a:pt x="865604" y="1399825"/>
                    </a:cubicBezTo>
                    <a:cubicBezTo>
                      <a:pt x="857250" y="1405394"/>
                      <a:pt x="846554" y="1406175"/>
                      <a:pt x="837029" y="1409350"/>
                    </a:cubicBezTo>
                    <a:cubicBezTo>
                      <a:pt x="824329" y="1418875"/>
                      <a:pt x="812712" y="1430049"/>
                      <a:pt x="798929" y="1437925"/>
                    </a:cubicBezTo>
                    <a:cubicBezTo>
                      <a:pt x="790212" y="1442906"/>
                      <a:pt x="778194" y="1441178"/>
                      <a:pt x="770354" y="1447450"/>
                    </a:cubicBezTo>
                    <a:cubicBezTo>
                      <a:pt x="745811" y="1467085"/>
                      <a:pt x="703679" y="1514125"/>
                      <a:pt x="703679" y="1514125"/>
                    </a:cubicBezTo>
                    <a:cubicBezTo>
                      <a:pt x="675726" y="1508534"/>
                      <a:pt x="653107" y="1506058"/>
                      <a:pt x="627479" y="1495075"/>
                    </a:cubicBezTo>
                    <a:cubicBezTo>
                      <a:pt x="593642" y="1480573"/>
                      <a:pt x="589502" y="1476107"/>
                      <a:pt x="560804" y="1456975"/>
                    </a:cubicBezTo>
                    <a:cubicBezTo>
                      <a:pt x="557629" y="1447450"/>
                      <a:pt x="551279" y="1438440"/>
                      <a:pt x="551279" y="1428400"/>
                    </a:cubicBezTo>
                    <a:cubicBezTo>
                      <a:pt x="551279" y="1394019"/>
                      <a:pt x="564710" y="1382282"/>
                      <a:pt x="589379" y="1361725"/>
                    </a:cubicBezTo>
                    <a:cubicBezTo>
                      <a:pt x="598173" y="1354396"/>
                      <a:pt x="609160" y="1350004"/>
                      <a:pt x="617954" y="1342675"/>
                    </a:cubicBezTo>
                    <a:cubicBezTo>
                      <a:pt x="691293" y="1281559"/>
                      <a:pt x="604158" y="1342348"/>
                      <a:pt x="675104" y="1295050"/>
                    </a:cubicBezTo>
                    <a:cubicBezTo>
                      <a:pt x="681454" y="1285525"/>
                      <a:pt x="698406" y="1277104"/>
                      <a:pt x="694154" y="1266475"/>
                    </a:cubicBezTo>
                    <a:cubicBezTo>
                      <a:pt x="688881" y="1253292"/>
                      <a:pt x="669307" y="1252522"/>
                      <a:pt x="656054" y="1247425"/>
                    </a:cubicBezTo>
                    <a:cubicBezTo>
                      <a:pt x="627941" y="1236612"/>
                      <a:pt x="598904" y="1228375"/>
                      <a:pt x="570329" y="1218850"/>
                    </a:cubicBezTo>
                    <a:cubicBezTo>
                      <a:pt x="560804" y="1215675"/>
                      <a:pt x="551658" y="1210976"/>
                      <a:pt x="541754" y="1209325"/>
                    </a:cubicBezTo>
                    <a:cubicBezTo>
                      <a:pt x="522704" y="1206150"/>
                      <a:pt x="503723" y="1202531"/>
                      <a:pt x="484604" y="1199800"/>
                    </a:cubicBezTo>
                    <a:cubicBezTo>
                      <a:pt x="459264" y="1196180"/>
                      <a:pt x="433563" y="1194992"/>
                      <a:pt x="408404" y="1190275"/>
                    </a:cubicBezTo>
                    <a:cubicBezTo>
                      <a:pt x="382671" y="1185450"/>
                      <a:pt x="357604" y="1177575"/>
                      <a:pt x="332204" y="1171225"/>
                    </a:cubicBezTo>
                    <a:cubicBezTo>
                      <a:pt x="278398" y="1157773"/>
                      <a:pt x="306941" y="1164267"/>
                      <a:pt x="246479" y="1152175"/>
                    </a:cubicBezTo>
                    <a:cubicBezTo>
                      <a:pt x="232468" y="1096130"/>
                      <a:pt x="225679" y="1112553"/>
                      <a:pt x="284579" y="1056925"/>
                    </a:cubicBezTo>
                    <a:cubicBezTo>
                      <a:pt x="323887" y="1019800"/>
                      <a:pt x="370172" y="990382"/>
                      <a:pt x="408404" y="952150"/>
                    </a:cubicBezTo>
                    <a:cubicBezTo>
                      <a:pt x="433804" y="926750"/>
                      <a:pt x="456554" y="898390"/>
                      <a:pt x="484604" y="875950"/>
                    </a:cubicBezTo>
                    <a:cubicBezTo>
                      <a:pt x="500479" y="863250"/>
                      <a:pt x="517854" y="852225"/>
                      <a:pt x="532229" y="837850"/>
                    </a:cubicBezTo>
                    <a:cubicBezTo>
                      <a:pt x="540324" y="829755"/>
                      <a:pt x="543950" y="818069"/>
                      <a:pt x="551279" y="809275"/>
                    </a:cubicBezTo>
                    <a:cubicBezTo>
                      <a:pt x="559903" y="798927"/>
                      <a:pt x="570329" y="790225"/>
                      <a:pt x="579854" y="780700"/>
                    </a:cubicBezTo>
                    <a:cubicBezTo>
                      <a:pt x="583029" y="771175"/>
                      <a:pt x="595403" y="760157"/>
                      <a:pt x="589379" y="752125"/>
                    </a:cubicBezTo>
                    <a:cubicBezTo>
                      <a:pt x="581524" y="741652"/>
                      <a:pt x="563536" y="747197"/>
                      <a:pt x="551279" y="742600"/>
                    </a:cubicBezTo>
                    <a:cubicBezTo>
                      <a:pt x="537984" y="737614"/>
                      <a:pt x="527162" y="726018"/>
                      <a:pt x="513179" y="723550"/>
                    </a:cubicBezTo>
                    <a:cubicBezTo>
                      <a:pt x="472412" y="716356"/>
                      <a:pt x="430653" y="716873"/>
                      <a:pt x="389354" y="714025"/>
                    </a:cubicBezTo>
                    <a:cubicBezTo>
                      <a:pt x="280849" y="706542"/>
                      <a:pt x="174172" y="701012"/>
                      <a:pt x="65504" y="694975"/>
                    </a:cubicBezTo>
                    <a:cubicBezTo>
                      <a:pt x="46454" y="691800"/>
                      <a:pt x="24423" y="696163"/>
                      <a:pt x="8354" y="685450"/>
                    </a:cubicBezTo>
                    <a:cubicBezTo>
                      <a:pt x="0" y="679881"/>
                      <a:pt x="27275" y="678683"/>
                      <a:pt x="36929" y="675925"/>
                    </a:cubicBezTo>
                    <a:cubicBezTo>
                      <a:pt x="49516" y="672329"/>
                      <a:pt x="62772" y="670997"/>
                      <a:pt x="75029" y="666400"/>
                    </a:cubicBezTo>
                    <a:cubicBezTo>
                      <a:pt x="88324" y="661414"/>
                      <a:pt x="100154" y="653117"/>
                      <a:pt x="113129" y="647350"/>
                    </a:cubicBezTo>
                    <a:cubicBezTo>
                      <a:pt x="128753" y="640406"/>
                      <a:pt x="144879" y="634650"/>
                      <a:pt x="160754" y="628300"/>
                    </a:cubicBezTo>
                    <a:cubicBezTo>
                      <a:pt x="170279" y="618775"/>
                      <a:pt x="180705" y="610073"/>
                      <a:pt x="189329" y="599725"/>
                    </a:cubicBezTo>
                    <a:cubicBezTo>
                      <a:pt x="196658" y="590931"/>
                      <a:pt x="200284" y="579245"/>
                      <a:pt x="208379" y="571150"/>
                    </a:cubicBezTo>
                    <a:cubicBezTo>
                      <a:pt x="219604" y="559925"/>
                      <a:pt x="233779" y="552100"/>
                      <a:pt x="246479" y="542575"/>
                    </a:cubicBezTo>
                    <a:cubicBezTo>
                      <a:pt x="249654" y="533050"/>
                      <a:pt x="251514" y="522980"/>
                      <a:pt x="256004" y="514000"/>
                    </a:cubicBezTo>
                    <a:cubicBezTo>
                      <a:pt x="261124" y="503761"/>
                      <a:pt x="274293" y="496847"/>
                      <a:pt x="275054" y="485425"/>
                    </a:cubicBezTo>
                    <a:cubicBezTo>
                      <a:pt x="277210" y="453088"/>
                      <a:pt x="277851" y="369625"/>
                      <a:pt x="246479" y="333025"/>
                    </a:cubicBezTo>
                    <a:cubicBezTo>
                      <a:pt x="238603" y="323836"/>
                      <a:pt x="193189" y="294323"/>
                      <a:pt x="179804" y="285400"/>
                    </a:cubicBezTo>
                    <a:cubicBezTo>
                      <a:pt x="216873" y="229797"/>
                      <a:pt x="175447" y="278054"/>
                      <a:pt x="236954" y="247300"/>
                    </a:cubicBezTo>
                    <a:cubicBezTo>
                      <a:pt x="352771" y="189391"/>
                      <a:pt x="227717" y="216576"/>
                      <a:pt x="379829" y="199675"/>
                    </a:cubicBezTo>
                    <a:cubicBezTo>
                      <a:pt x="393315" y="159217"/>
                      <a:pt x="399061" y="137490"/>
                      <a:pt x="427454" y="94900"/>
                    </a:cubicBezTo>
                    <a:cubicBezTo>
                      <a:pt x="446185" y="66803"/>
                      <a:pt x="447577" y="60669"/>
                      <a:pt x="475079" y="37750"/>
                    </a:cubicBezTo>
                    <a:cubicBezTo>
                      <a:pt x="483873" y="30421"/>
                      <a:pt x="494129" y="25050"/>
                      <a:pt x="503654" y="18700"/>
                    </a:cubicBezTo>
                    <a:cubicBezTo>
                      <a:pt x="513179" y="25050"/>
                      <a:pt x="524134" y="29655"/>
                      <a:pt x="532229" y="37750"/>
                    </a:cubicBezTo>
                    <a:cubicBezTo>
                      <a:pt x="548927" y="54448"/>
                      <a:pt x="554606" y="73209"/>
                      <a:pt x="560804" y="94900"/>
                    </a:cubicBezTo>
                    <a:cubicBezTo>
                      <a:pt x="571099" y="130933"/>
                      <a:pt x="570329" y="121158"/>
                      <a:pt x="570329" y="142525"/>
                    </a:cubicBezTo>
                  </a:path>
                </a:pathLst>
              </a:cu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grpSp>
        <p:sp>
          <p:nvSpPr>
            <p:cNvPr id="697" name="Google Shape;697;p50"/>
            <p:cNvSpPr txBox="1"/>
            <p:nvPr/>
          </p:nvSpPr>
          <p:spPr>
            <a:xfrm>
              <a:off x="1503161" y="4335486"/>
              <a:ext cx="2839367" cy="830956"/>
            </a:xfrm>
            <a:prstGeom prst="rect">
              <a:avLst/>
            </a:prstGeom>
            <a:noFill/>
            <a:ln>
              <a:noFill/>
            </a:ln>
          </p:spPr>
          <p:txBody>
            <a:bodyPr spcFirstLastPara="1" wrap="square" lIns="91425" tIns="45700" rIns="91425" bIns="45700" anchor="t" anchorCtr="0">
              <a:spAutoFit/>
            </a:bodyPr>
            <a:lstStyle/>
            <a:p>
              <a:r>
                <a:rPr lang="pt-BR" sz="2400">
                  <a:solidFill>
                    <a:schemeClr val="dk1"/>
                  </a:solidFill>
                  <a:latin typeface="Calibri"/>
                  <a:ea typeface="Calibri"/>
                  <a:cs typeface="Calibri"/>
                  <a:sym typeface="Calibri"/>
                </a:rPr>
                <a:t>Quebra de Tolerância</a:t>
              </a:r>
              <a:endParaRPr/>
            </a:p>
          </p:txBody>
        </p:sp>
      </p:grpSp>
      <p:sp>
        <p:nvSpPr>
          <p:cNvPr id="698" name="Google Shape;698;p50"/>
          <p:cNvSpPr txBox="1"/>
          <p:nvPr/>
        </p:nvSpPr>
        <p:spPr>
          <a:xfrm>
            <a:off x="5735960" y="2348880"/>
            <a:ext cx="1105880"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Processos</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1"/>
          <p:cNvSpPr txBox="1"/>
          <p:nvPr/>
        </p:nvSpPr>
        <p:spPr>
          <a:xfrm>
            <a:off x="2209800" y="533401"/>
            <a:ext cx="8077200" cy="5078273"/>
          </a:xfrm>
          <a:prstGeom prst="rect">
            <a:avLst/>
          </a:prstGeom>
          <a:noFill/>
          <a:ln>
            <a:noFill/>
          </a:ln>
        </p:spPr>
        <p:txBody>
          <a:bodyPr spcFirstLastPara="1" wrap="square" lIns="91425" tIns="45700" rIns="91425" bIns="45700" anchor="t" anchorCtr="0">
            <a:spAutoFit/>
          </a:bodyPr>
          <a:lstStyle/>
          <a:p>
            <a:r>
              <a:rPr lang="pt-BR" sz="6000">
                <a:solidFill>
                  <a:schemeClr val="dk1"/>
                </a:solidFill>
                <a:latin typeface="Calibri"/>
                <a:ea typeface="Calibri"/>
                <a:cs typeface="Calibri"/>
                <a:sym typeface="Calibri"/>
              </a:rPr>
              <a:t>Como as doenças auto-imunes podem ser geradas</a:t>
            </a:r>
            <a:endParaRPr sz="3200">
              <a:solidFill>
                <a:schemeClr val="dk1"/>
              </a:solidFill>
              <a:latin typeface="Calibri"/>
              <a:ea typeface="Calibri"/>
              <a:cs typeface="Calibri"/>
              <a:sym typeface="Calibri"/>
            </a:endParaRPr>
          </a:p>
          <a:p>
            <a:endParaRPr sz="3200">
              <a:solidFill>
                <a:schemeClr val="dk1"/>
              </a:solidFill>
              <a:latin typeface="Calibri"/>
              <a:ea typeface="Calibri"/>
              <a:cs typeface="Calibri"/>
              <a:sym typeface="Calibri"/>
            </a:endParaRPr>
          </a:p>
          <a:p>
            <a:endParaRPr sz="2800">
              <a:solidFill>
                <a:schemeClr val="dk1"/>
              </a:solidFill>
              <a:latin typeface="Calibri"/>
              <a:ea typeface="Calibri"/>
              <a:cs typeface="Calibri"/>
              <a:sym typeface="Calibri"/>
            </a:endParaRPr>
          </a:p>
          <a:p>
            <a:r>
              <a:rPr lang="pt-BR" sz="2800">
                <a:solidFill>
                  <a:schemeClr val="dk1"/>
                </a:solidFill>
                <a:latin typeface="Calibri"/>
                <a:ea typeface="Calibri"/>
                <a:cs typeface="Calibri"/>
                <a:sym typeface="Calibri"/>
              </a:rPr>
              <a:t>Quebra de tolerância que significa que o sistema imune esta reagindo contra moléculas do próprio indivíduo</a:t>
            </a:r>
            <a:endParaRPr sz="1800">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52"/>
          <p:cNvPicPr preferRelativeResize="0"/>
          <p:nvPr/>
        </p:nvPicPr>
        <p:blipFill rotWithShape="1">
          <a:blip r:embed="rId3">
            <a:alphaModFix/>
          </a:blip>
          <a:srcRect/>
          <a:stretch/>
        </p:blipFill>
        <p:spPr>
          <a:xfrm>
            <a:off x="1919288" y="19050"/>
            <a:ext cx="7256462" cy="68389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3"/>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pt-BR"/>
              <a:pPr/>
              <a:t>104</a:t>
            </a:fld>
            <a:endParaRPr/>
          </a:p>
        </p:txBody>
      </p:sp>
      <p:sp>
        <p:nvSpPr>
          <p:cNvPr id="715" name="Google Shape;715;p53"/>
          <p:cNvSpPr txBox="1">
            <a:spLocks noGrp="1"/>
          </p:cNvSpPr>
          <p:nvPr>
            <p:ph type="title"/>
          </p:nvPr>
        </p:nvSpPr>
        <p:spPr>
          <a:xfrm>
            <a:off x="2362200" y="342900"/>
            <a:ext cx="7772400" cy="1104900"/>
          </a:xfrm>
          <a:prstGeom prst="rect">
            <a:avLst/>
          </a:prstGeom>
          <a:solidFill>
            <a:srgbClr val="FFFFFF"/>
          </a:solidFill>
          <a:ln w="9525" cap="flat" cmpd="sng">
            <a:solidFill>
              <a:schemeClr val="dk1"/>
            </a:solidFill>
            <a:prstDash val="solid"/>
            <a:round/>
            <a:headEnd type="none" w="sm" len="sm"/>
            <a:tailEnd type="none" w="sm" len="sm"/>
          </a:ln>
          <a:effectLst>
            <a:outerShdw dist="107763" dir="2700000" algn="ctr" rotWithShape="0">
              <a:schemeClr val="lt2"/>
            </a:outerShdw>
          </a:effectLst>
        </p:spPr>
        <p:txBody>
          <a:bodyPr spcFirstLastPara="1" wrap="square" lIns="91425" tIns="45700" rIns="91425" bIns="45700" anchor="ctr" anchorCtr="0">
            <a:normAutofit/>
          </a:bodyPr>
          <a:lstStyle/>
          <a:p>
            <a:pPr>
              <a:buSzPts val="4400"/>
            </a:pPr>
            <a:r>
              <a:rPr lang="pt-BR">
                <a:latin typeface="Arial"/>
                <a:ea typeface="Arial"/>
                <a:cs typeface="Arial"/>
                <a:sym typeface="Arial"/>
              </a:rPr>
              <a:t>“Quebra” da tolerância</a:t>
            </a:r>
            <a:endParaRPr>
              <a:latin typeface="Arial"/>
              <a:ea typeface="Arial"/>
              <a:cs typeface="Arial"/>
              <a:sym typeface="Arial"/>
            </a:endParaRPr>
          </a:p>
        </p:txBody>
      </p:sp>
      <p:sp>
        <p:nvSpPr>
          <p:cNvPr id="716" name="Google Shape;716;p53"/>
          <p:cNvSpPr txBox="1">
            <a:spLocks noGrp="1"/>
          </p:cNvSpPr>
          <p:nvPr>
            <p:ph type="body" idx="1"/>
          </p:nvPr>
        </p:nvSpPr>
        <p:spPr>
          <a:xfrm>
            <a:off x="2438400" y="1828800"/>
            <a:ext cx="7620000" cy="4191000"/>
          </a:xfrm>
          <a:prstGeom prst="rect">
            <a:avLst/>
          </a:prstGeom>
          <a:solidFill>
            <a:schemeClr val="lt1"/>
          </a:solidFill>
          <a:ln w="9525" cap="flat" cmpd="sng">
            <a:solidFill>
              <a:schemeClr val="dk1"/>
            </a:solidFill>
            <a:prstDash val="solid"/>
            <a:round/>
            <a:headEnd type="none" w="sm" len="sm"/>
            <a:tailEnd type="none" w="sm" len="sm"/>
          </a:ln>
          <a:effectLst>
            <a:outerShdw dist="107763" dir="2700000" algn="ctr" rotWithShape="0">
              <a:schemeClr val="lt2"/>
            </a:outerShdw>
          </a:effectLst>
        </p:spPr>
        <p:txBody>
          <a:bodyPr spcFirstLastPara="1" wrap="square" lIns="91425" tIns="45700" rIns="91425" bIns="45700" anchor="t" anchorCtr="0">
            <a:normAutofit/>
          </a:bodyPr>
          <a:lstStyle/>
          <a:p>
            <a:pPr marL="342900">
              <a:spcBef>
                <a:spcPts val="0"/>
              </a:spcBef>
              <a:buSzPts val="2400"/>
              <a:buFont typeface="Noto Sans Symbols"/>
              <a:buChar char="⮚"/>
            </a:pPr>
            <a:r>
              <a:rPr lang="pt-BR" sz="2400"/>
              <a:t>Anormalidades na Seleção dos linfócitos T e B</a:t>
            </a:r>
            <a:endParaRPr/>
          </a:p>
          <a:p>
            <a:pPr marL="342900">
              <a:lnSpc>
                <a:spcPct val="120000"/>
              </a:lnSpc>
              <a:spcBef>
                <a:spcPts val="480"/>
              </a:spcBef>
              <a:buSzPts val="2400"/>
              <a:buFont typeface="Noto Sans Symbols"/>
              <a:buChar char="⮚"/>
            </a:pPr>
            <a:r>
              <a:rPr lang="pt-BR" sz="2400"/>
              <a:t>Inflamação / Infecção</a:t>
            </a:r>
            <a:endParaRPr/>
          </a:p>
          <a:p>
            <a:pPr marL="742950" lvl="1" indent="-285750">
              <a:lnSpc>
                <a:spcPct val="120000"/>
              </a:lnSpc>
              <a:spcBef>
                <a:spcPts val="400"/>
              </a:spcBef>
              <a:buSzPts val="2000"/>
              <a:buFont typeface="Noto Sans Symbols"/>
              <a:buChar char="⮚"/>
            </a:pPr>
            <a:r>
              <a:rPr lang="pt-BR" sz="2000"/>
              <a:t>Ativação policlonal</a:t>
            </a:r>
            <a:endParaRPr/>
          </a:p>
          <a:p>
            <a:pPr marL="742950" lvl="1" indent="-285750">
              <a:lnSpc>
                <a:spcPct val="120000"/>
              </a:lnSpc>
              <a:spcBef>
                <a:spcPts val="400"/>
              </a:spcBef>
              <a:buSzPts val="2000"/>
              <a:buFont typeface="Noto Sans Symbols"/>
              <a:buChar char="⮚"/>
            </a:pPr>
            <a:r>
              <a:rPr lang="pt-BR" sz="2000"/>
              <a:t>Citocinas em alta concentração</a:t>
            </a:r>
            <a:endParaRPr/>
          </a:p>
          <a:p>
            <a:pPr marL="742950" lvl="1" indent="-285750">
              <a:lnSpc>
                <a:spcPct val="120000"/>
              </a:lnSpc>
              <a:spcBef>
                <a:spcPts val="400"/>
              </a:spcBef>
              <a:buSzPts val="2000"/>
              <a:buFont typeface="Noto Sans Symbols"/>
              <a:buChar char="⮚"/>
            </a:pPr>
            <a:r>
              <a:rPr lang="pt-BR" sz="2000"/>
              <a:t>Expressão de determinados moléculas de MHC</a:t>
            </a:r>
            <a:endParaRPr/>
          </a:p>
          <a:p>
            <a:pPr marL="742950" lvl="1" indent="-285750">
              <a:lnSpc>
                <a:spcPct val="120000"/>
              </a:lnSpc>
              <a:spcBef>
                <a:spcPts val="400"/>
              </a:spcBef>
              <a:buSzPts val="2000"/>
              <a:buFont typeface="Noto Sans Symbols"/>
              <a:buChar char="⮚"/>
            </a:pPr>
            <a:r>
              <a:rPr lang="pt-BR" sz="2000"/>
              <a:t>Exposição de Ag de sitios imunoprivilegiados</a:t>
            </a:r>
            <a:endParaRPr/>
          </a:p>
          <a:p>
            <a:pPr marL="342900">
              <a:lnSpc>
                <a:spcPct val="120000"/>
              </a:lnSpc>
              <a:spcBef>
                <a:spcPts val="480"/>
              </a:spcBef>
              <a:buSzPts val="2400"/>
              <a:buFont typeface="Noto Sans Symbols"/>
              <a:buChar char="⮚"/>
            </a:pPr>
            <a:r>
              <a:rPr lang="pt-BR" sz="2400"/>
              <a:t>Fatores genéticos</a:t>
            </a:r>
            <a:endParaRPr/>
          </a:p>
          <a:p>
            <a:pPr marL="342900">
              <a:lnSpc>
                <a:spcPct val="120000"/>
              </a:lnSpc>
              <a:spcBef>
                <a:spcPts val="480"/>
              </a:spcBef>
              <a:buSzPts val="2400"/>
              <a:buFont typeface="Noto Sans Symbols"/>
              <a:buChar char="⮚"/>
            </a:pPr>
            <a:r>
              <a:rPr lang="pt-BR" sz="2400"/>
              <a:t>Fatores ambientais / hormonais</a:t>
            </a:r>
            <a:endParaRPr/>
          </a:p>
        </p:txBody>
      </p:sp>
      <p:sp>
        <p:nvSpPr>
          <p:cNvPr id="717" name="Google Shape;717;p53"/>
          <p:cNvSpPr txBox="1"/>
          <p:nvPr/>
        </p:nvSpPr>
        <p:spPr>
          <a:xfrm>
            <a:off x="1524000" y="0"/>
            <a:ext cx="3600400"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Sistema Imune-Autoimune</a:t>
            </a:r>
            <a:endParaRPr sz="18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54"/>
          <p:cNvPicPr preferRelativeResize="0"/>
          <p:nvPr/>
        </p:nvPicPr>
        <p:blipFill rotWithShape="1">
          <a:blip r:embed="rId3">
            <a:alphaModFix/>
          </a:blip>
          <a:srcRect/>
          <a:stretch/>
        </p:blipFill>
        <p:spPr>
          <a:xfrm>
            <a:off x="4007768" y="836712"/>
            <a:ext cx="6336938" cy="4752528"/>
          </a:xfrm>
          <a:prstGeom prst="rect">
            <a:avLst/>
          </a:prstGeom>
          <a:noFill/>
          <a:ln>
            <a:noFill/>
          </a:ln>
        </p:spPr>
      </p:pic>
      <p:sp>
        <p:nvSpPr>
          <p:cNvPr id="723" name="Google Shape;723;p54"/>
          <p:cNvSpPr/>
          <p:nvPr/>
        </p:nvSpPr>
        <p:spPr>
          <a:xfrm>
            <a:off x="3359696" y="2924944"/>
            <a:ext cx="5112568" cy="360040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724" name="Google Shape;724;p54"/>
          <p:cNvSpPr/>
          <p:nvPr/>
        </p:nvSpPr>
        <p:spPr>
          <a:xfrm>
            <a:off x="7896200" y="3284984"/>
            <a:ext cx="2592288" cy="648072"/>
          </a:xfrm>
          <a:prstGeom prst="ellipse">
            <a:avLst/>
          </a:prstGeom>
          <a:solidFill>
            <a:srgbClr val="00B0F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r>
              <a:rPr lang="pt-BR" sz="1800">
                <a:solidFill>
                  <a:schemeClr val="dk1"/>
                </a:solidFill>
                <a:latin typeface="Calibri"/>
                <a:ea typeface="Calibri"/>
                <a:cs typeface="Calibri"/>
                <a:sym typeface="Calibri"/>
              </a:rPr>
              <a:t>Escape Célula  T auto-reativo </a:t>
            </a:r>
            <a:endParaRPr/>
          </a:p>
        </p:txBody>
      </p:sp>
      <p:sp>
        <p:nvSpPr>
          <p:cNvPr id="725" name="Google Shape;725;p54"/>
          <p:cNvSpPr txBox="1"/>
          <p:nvPr/>
        </p:nvSpPr>
        <p:spPr>
          <a:xfrm>
            <a:off x="1524000" y="332656"/>
            <a:ext cx="3600400"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Sistema Imune-Autoimune</a:t>
            </a:r>
            <a:endParaRPr sz="1800">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55" descr="C:\Meus documentos\Magnus\Tol\Tolerancia\CD34.jpg"/>
          <p:cNvPicPr preferRelativeResize="0"/>
          <p:nvPr/>
        </p:nvPicPr>
        <p:blipFill rotWithShape="1">
          <a:blip r:embed="rId3">
            <a:alphaModFix/>
          </a:blip>
          <a:srcRect/>
          <a:stretch/>
        </p:blipFill>
        <p:spPr>
          <a:xfrm>
            <a:off x="2971801" y="457200"/>
            <a:ext cx="5751513" cy="6400800"/>
          </a:xfrm>
          <a:prstGeom prst="rect">
            <a:avLst/>
          </a:prstGeom>
          <a:noFill/>
          <a:ln>
            <a:noFill/>
          </a:ln>
        </p:spPr>
      </p:pic>
      <p:sp>
        <p:nvSpPr>
          <p:cNvPr id="731" name="Google Shape;731;p55"/>
          <p:cNvSpPr txBox="1"/>
          <p:nvPr/>
        </p:nvSpPr>
        <p:spPr>
          <a:xfrm>
            <a:off x="2574925" y="346075"/>
            <a:ext cx="2101850" cy="646290"/>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Ligação normal</a:t>
            </a:r>
            <a:endParaRPr/>
          </a:p>
          <a:p>
            <a:r>
              <a:rPr lang="pt-BR" sz="1800">
                <a:solidFill>
                  <a:schemeClr val="dk1"/>
                </a:solidFill>
                <a:latin typeface="Calibri"/>
                <a:ea typeface="Calibri"/>
                <a:cs typeface="Calibri"/>
                <a:sym typeface="Calibri"/>
              </a:rPr>
              <a:t>entre neurônios</a:t>
            </a:r>
            <a:endParaRPr/>
          </a:p>
        </p:txBody>
      </p:sp>
      <p:sp>
        <p:nvSpPr>
          <p:cNvPr id="732" name="Google Shape;732;p55"/>
          <p:cNvSpPr txBox="1"/>
          <p:nvPr/>
        </p:nvSpPr>
        <p:spPr>
          <a:xfrm>
            <a:off x="1828800" y="1295401"/>
            <a:ext cx="2305050" cy="369291"/>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Acetilcolina (Ac)</a:t>
            </a:r>
            <a:endParaRPr/>
          </a:p>
        </p:txBody>
      </p:sp>
      <p:sp>
        <p:nvSpPr>
          <p:cNvPr id="733" name="Google Shape;733;p55"/>
          <p:cNvSpPr txBox="1"/>
          <p:nvPr/>
        </p:nvSpPr>
        <p:spPr>
          <a:xfrm>
            <a:off x="1828801" y="1905000"/>
            <a:ext cx="2314575" cy="646290"/>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Receptor para Ac</a:t>
            </a:r>
            <a:endParaRPr/>
          </a:p>
          <a:p>
            <a:r>
              <a:rPr lang="pt-BR" sz="1800">
                <a:solidFill>
                  <a:schemeClr val="dk1"/>
                </a:solidFill>
                <a:latin typeface="Calibri"/>
                <a:ea typeface="Calibri"/>
                <a:cs typeface="Calibri"/>
                <a:sym typeface="Calibri"/>
              </a:rPr>
              <a:t>AcR</a:t>
            </a:r>
            <a:endParaRPr/>
          </a:p>
        </p:txBody>
      </p:sp>
      <p:sp>
        <p:nvSpPr>
          <p:cNvPr id="734" name="Google Shape;734;p55"/>
          <p:cNvSpPr/>
          <p:nvPr/>
        </p:nvSpPr>
        <p:spPr>
          <a:xfrm>
            <a:off x="5638800" y="304800"/>
            <a:ext cx="1295400" cy="762000"/>
          </a:xfrm>
          <a:prstGeom prst="rect">
            <a:avLst/>
          </a:prstGeom>
          <a:solidFill>
            <a:schemeClr val="lt1"/>
          </a:solidFill>
          <a:ln>
            <a:noFill/>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35" name="Google Shape;735;p55"/>
          <p:cNvSpPr txBox="1"/>
          <p:nvPr/>
        </p:nvSpPr>
        <p:spPr>
          <a:xfrm>
            <a:off x="4327525" y="2936876"/>
            <a:ext cx="1747838" cy="36929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Sinal normal</a:t>
            </a:r>
            <a:endParaRPr/>
          </a:p>
        </p:txBody>
      </p:sp>
      <p:sp>
        <p:nvSpPr>
          <p:cNvPr id="736" name="Google Shape;736;p55"/>
          <p:cNvSpPr txBox="1"/>
          <p:nvPr/>
        </p:nvSpPr>
        <p:spPr>
          <a:xfrm>
            <a:off x="7832725" y="1336675"/>
            <a:ext cx="2374900" cy="646290"/>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Anticorpos contra</a:t>
            </a:r>
            <a:endParaRPr/>
          </a:p>
          <a:p>
            <a:r>
              <a:rPr lang="pt-BR" sz="1800">
                <a:solidFill>
                  <a:schemeClr val="dk1"/>
                </a:solidFill>
                <a:latin typeface="Calibri"/>
                <a:ea typeface="Calibri"/>
                <a:cs typeface="Calibri"/>
                <a:sym typeface="Calibri"/>
              </a:rPr>
              <a:t>o receptor</a:t>
            </a:r>
            <a:endParaRPr/>
          </a:p>
        </p:txBody>
      </p:sp>
      <p:sp>
        <p:nvSpPr>
          <p:cNvPr id="737" name="Google Shape;737;p55"/>
          <p:cNvSpPr txBox="1"/>
          <p:nvPr/>
        </p:nvSpPr>
        <p:spPr>
          <a:xfrm>
            <a:off x="6537325" y="2784476"/>
            <a:ext cx="1951038" cy="369291"/>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Sinal reduzido</a:t>
            </a:r>
            <a:endParaRPr/>
          </a:p>
        </p:txBody>
      </p:sp>
      <p:sp>
        <p:nvSpPr>
          <p:cNvPr id="738" name="Google Shape;738;p55"/>
          <p:cNvSpPr txBox="1"/>
          <p:nvPr/>
        </p:nvSpPr>
        <p:spPr>
          <a:xfrm>
            <a:off x="6765925" y="3470276"/>
            <a:ext cx="3652838" cy="2031285"/>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Tratamento:</a:t>
            </a:r>
            <a:endParaRPr/>
          </a:p>
          <a:p>
            <a:r>
              <a:rPr lang="pt-BR" sz="1800">
                <a:solidFill>
                  <a:schemeClr val="dk1"/>
                </a:solidFill>
                <a:latin typeface="Calibri"/>
                <a:ea typeface="Calibri"/>
                <a:cs typeface="Calibri"/>
                <a:sym typeface="Calibri"/>
              </a:rPr>
              <a:t>Drogas que prorrogam a</a:t>
            </a:r>
            <a:endParaRPr/>
          </a:p>
          <a:p>
            <a:r>
              <a:rPr lang="pt-BR" sz="1800">
                <a:solidFill>
                  <a:schemeClr val="dk1"/>
                </a:solidFill>
                <a:latin typeface="Calibri"/>
                <a:ea typeface="Calibri"/>
                <a:cs typeface="Calibri"/>
                <a:sym typeface="Calibri"/>
              </a:rPr>
              <a:t>vida do Ac</a:t>
            </a:r>
            <a:endParaRPr/>
          </a:p>
          <a:p>
            <a:r>
              <a:rPr lang="pt-BR" sz="1800">
                <a:solidFill>
                  <a:schemeClr val="dk1"/>
                </a:solidFill>
                <a:latin typeface="Calibri"/>
                <a:ea typeface="Calibri"/>
                <a:cs typeface="Calibri"/>
                <a:sym typeface="Calibri"/>
              </a:rPr>
              <a:t>ou</a:t>
            </a:r>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Anticorpos contra Anti-AcR</a:t>
            </a:r>
            <a:endParaRPr/>
          </a:p>
          <a:p>
            <a:r>
              <a:rPr lang="pt-BR" sz="1800">
                <a:solidFill>
                  <a:schemeClr val="dk1"/>
                </a:solidFill>
                <a:latin typeface="Calibri"/>
                <a:ea typeface="Calibri"/>
                <a:cs typeface="Calibri"/>
                <a:sym typeface="Calibri"/>
              </a:rPr>
              <a:t>anticorpos..</a:t>
            </a:r>
            <a:endParaRPr/>
          </a:p>
        </p:txBody>
      </p:sp>
      <p:grpSp>
        <p:nvGrpSpPr>
          <p:cNvPr id="739" name="Google Shape;739;p55"/>
          <p:cNvGrpSpPr/>
          <p:nvPr/>
        </p:nvGrpSpPr>
        <p:grpSpPr>
          <a:xfrm rot="6049805">
            <a:off x="3913188" y="4316413"/>
            <a:ext cx="1141413" cy="1804988"/>
            <a:chOff x="528" y="4032"/>
            <a:chExt cx="1248" cy="1920"/>
          </a:xfrm>
        </p:grpSpPr>
        <p:grpSp>
          <p:nvGrpSpPr>
            <p:cNvPr id="740" name="Google Shape;740;p55"/>
            <p:cNvGrpSpPr/>
            <p:nvPr/>
          </p:nvGrpSpPr>
          <p:grpSpPr>
            <a:xfrm>
              <a:off x="1296" y="4368"/>
              <a:ext cx="192" cy="1584"/>
              <a:chOff x="816" y="480"/>
              <a:chExt cx="192" cy="1584"/>
            </a:xfrm>
          </p:grpSpPr>
          <p:sp>
            <p:nvSpPr>
              <p:cNvPr id="741" name="Google Shape;741;p55"/>
              <p:cNvSpPr/>
              <p:nvPr/>
            </p:nvSpPr>
            <p:spPr>
              <a:xfrm>
                <a:off x="816" y="480"/>
                <a:ext cx="192" cy="158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42" name="Google Shape;742;p55"/>
              <p:cNvSpPr/>
              <p:nvPr/>
            </p:nvSpPr>
            <p:spPr>
              <a:xfrm>
                <a:off x="816" y="480"/>
                <a:ext cx="192" cy="480"/>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sp>
          <p:nvSpPr>
            <p:cNvPr id="743" name="Google Shape;743;p55" descr="Grade aberta"/>
            <p:cNvSpPr/>
            <p:nvPr/>
          </p:nvSpPr>
          <p:spPr>
            <a:xfrm>
              <a:off x="1584" y="4128"/>
              <a:ext cx="192" cy="110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44" name="Google Shape;744;p55"/>
            <p:cNvSpPr/>
            <p:nvPr/>
          </p:nvSpPr>
          <p:spPr>
            <a:xfrm>
              <a:off x="1584" y="4080"/>
              <a:ext cx="192" cy="335"/>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45" name="Google Shape;745;p55" descr="Grade aberta"/>
            <p:cNvSpPr/>
            <p:nvPr/>
          </p:nvSpPr>
          <p:spPr>
            <a:xfrm>
              <a:off x="528" y="4032"/>
              <a:ext cx="192" cy="1104"/>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46" name="Google Shape;746;p55"/>
            <p:cNvSpPr/>
            <p:nvPr/>
          </p:nvSpPr>
          <p:spPr>
            <a:xfrm>
              <a:off x="528" y="4032"/>
              <a:ext cx="192" cy="335"/>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nvGrpSpPr>
            <p:cNvPr id="747" name="Google Shape;747;p55"/>
            <p:cNvGrpSpPr/>
            <p:nvPr/>
          </p:nvGrpSpPr>
          <p:grpSpPr>
            <a:xfrm>
              <a:off x="912" y="4368"/>
              <a:ext cx="192" cy="1584"/>
              <a:chOff x="816" y="480"/>
              <a:chExt cx="192" cy="1584"/>
            </a:xfrm>
          </p:grpSpPr>
          <p:sp>
            <p:nvSpPr>
              <p:cNvPr id="748" name="Google Shape;748;p55"/>
              <p:cNvSpPr/>
              <p:nvPr/>
            </p:nvSpPr>
            <p:spPr>
              <a:xfrm>
                <a:off x="816" y="480"/>
                <a:ext cx="192" cy="158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49" name="Google Shape;749;p55"/>
              <p:cNvSpPr/>
              <p:nvPr/>
            </p:nvSpPr>
            <p:spPr>
              <a:xfrm>
                <a:off x="816" y="480"/>
                <a:ext cx="192" cy="480"/>
              </a:xfrm>
              <a:prstGeom prst="rect">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cxnSp>
          <p:nvCxnSpPr>
            <p:cNvPr id="750" name="Google Shape;750;p55"/>
            <p:cNvCxnSpPr/>
            <p:nvPr/>
          </p:nvCxnSpPr>
          <p:spPr>
            <a:xfrm>
              <a:off x="1104" y="5184"/>
              <a:ext cx="240" cy="0"/>
            </a:xfrm>
            <a:prstGeom prst="straightConnector1">
              <a:avLst/>
            </a:prstGeom>
            <a:noFill/>
            <a:ln w="76200" cap="flat" cmpd="sng">
              <a:solidFill>
                <a:schemeClr val="dk1"/>
              </a:solidFill>
              <a:prstDash val="solid"/>
              <a:round/>
              <a:headEnd type="none" w="med" len="med"/>
              <a:tailEnd type="none" w="med" len="med"/>
            </a:ln>
          </p:spPr>
        </p:cxnSp>
        <p:cxnSp>
          <p:nvCxnSpPr>
            <p:cNvPr id="751" name="Google Shape;751;p55"/>
            <p:cNvCxnSpPr/>
            <p:nvPr/>
          </p:nvCxnSpPr>
          <p:spPr>
            <a:xfrm>
              <a:off x="1440" y="4944"/>
              <a:ext cx="240" cy="0"/>
            </a:xfrm>
            <a:prstGeom prst="straightConnector1">
              <a:avLst/>
            </a:prstGeom>
            <a:noFill/>
            <a:ln w="76200" cap="flat" cmpd="sng">
              <a:solidFill>
                <a:schemeClr val="dk1"/>
              </a:solidFill>
              <a:prstDash val="solid"/>
              <a:round/>
              <a:headEnd type="none" w="med" len="med"/>
              <a:tailEnd type="none" w="med" len="med"/>
            </a:ln>
          </p:spPr>
        </p:cxnSp>
        <p:cxnSp>
          <p:nvCxnSpPr>
            <p:cNvPr id="752" name="Google Shape;752;p55"/>
            <p:cNvCxnSpPr/>
            <p:nvPr/>
          </p:nvCxnSpPr>
          <p:spPr>
            <a:xfrm>
              <a:off x="672" y="4944"/>
              <a:ext cx="240" cy="0"/>
            </a:xfrm>
            <a:prstGeom prst="straightConnector1">
              <a:avLst/>
            </a:prstGeom>
            <a:noFill/>
            <a:ln w="76200" cap="flat" cmpd="sng">
              <a:solidFill>
                <a:schemeClr val="dk1"/>
              </a:solidFill>
              <a:prstDash val="solid"/>
              <a:round/>
              <a:headEnd type="none" w="med" len="med"/>
              <a:tailEnd type="none" w="med" len="med"/>
            </a:ln>
          </p:spPr>
        </p:cxnSp>
        <p:cxnSp>
          <p:nvCxnSpPr>
            <p:cNvPr id="753" name="Google Shape;753;p55"/>
            <p:cNvCxnSpPr/>
            <p:nvPr/>
          </p:nvCxnSpPr>
          <p:spPr>
            <a:xfrm>
              <a:off x="1056" y="4944"/>
              <a:ext cx="240" cy="0"/>
            </a:xfrm>
            <a:prstGeom prst="straightConnector1">
              <a:avLst/>
            </a:prstGeom>
            <a:noFill/>
            <a:ln w="76200" cap="flat" cmpd="sng">
              <a:solidFill>
                <a:schemeClr val="dk1"/>
              </a:solidFill>
              <a:prstDash val="solid"/>
              <a:round/>
              <a:headEnd type="none" w="med" len="med"/>
              <a:tailEnd type="none" w="med" len="med"/>
            </a:ln>
          </p:spPr>
        </p:cxnSp>
      </p:grpSp>
      <p:sp>
        <p:nvSpPr>
          <p:cNvPr id="754" name="Google Shape;754;p55"/>
          <p:cNvSpPr txBox="1"/>
          <p:nvPr/>
        </p:nvSpPr>
        <p:spPr>
          <a:xfrm>
            <a:off x="5165725" y="5984876"/>
            <a:ext cx="1747838" cy="369291"/>
          </a:xfrm>
          <a:prstGeom prst="rect">
            <a:avLst/>
          </a:prstGeom>
          <a:solidFill>
            <a:schemeClr val="lt1"/>
          </a:solid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Sinal normal</a:t>
            </a:r>
            <a:endParaRPr/>
          </a:p>
        </p:txBody>
      </p:sp>
      <p:sp>
        <p:nvSpPr>
          <p:cNvPr id="755" name="Google Shape;755;p55"/>
          <p:cNvSpPr txBox="1"/>
          <p:nvPr/>
        </p:nvSpPr>
        <p:spPr>
          <a:xfrm>
            <a:off x="1600489" y="3356273"/>
            <a:ext cx="3163045" cy="584775"/>
          </a:xfrm>
          <a:prstGeom prst="rect">
            <a:avLst/>
          </a:prstGeom>
          <a:noFill/>
          <a:ln>
            <a:noFill/>
          </a:ln>
        </p:spPr>
        <p:txBody>
          <a:bodyPr spcFirstLastPara="1" wrap="square" lIns="91425" tIns="45700" rIns="91425" bIns="45700" anchor="t" anchorCtr="0">
            <a:spAutoFit/>
          </a:bodyPr>
          <a:lstStyle/>
          <a:p>
            <a:r>
              <a:rPr lang="pt-BR" sz="3200">
                <a:solidFill>
                  <a:srgbClr val="FF0000"/>
                </a:solidFill>
                <a:latin typeface="Calibri"/>
                <a:ea typeface="Calibri"/>
                <a:cs typeface="Calibri"/>
                <a:sym typeface="Calibri"/>
              </a:rPr>
              <a:t>Myastenia Graves</a:t>
            </a:r>
            <a:endParaRPr sz="3200">
              <a:solidFill>
                <a:srgbClr val="FF0000"/>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56"/>
          <p:cNvPicPr preferRelativeResize="0"/>
          <p:nvPr/>
        </p:nvPicPr>
        <p:blipFill rotWithShape="1">
          <a:blip r:embed="rId3">
            <a:alphaModFix/>
          </a:blip>
          <a:srcRect/>
          <a:stretch/>
        </p:blipFill>
        <p:spPr>
          <a:xfrm>
            <a:off x="7010400" y="0"/>
            <a:ext cx="3206750" cy="6515100"/>
          </a:xfrm>
          <a:prstGeom prst="rect">
            <a:avLst/>
          </a:prstGeom>
          <a:noFill/>
          <a:ln>
            <a:noFill/>
          </a:ln>
        </p:spPr>
      </p:pic>
      <p:pic>
        <p:nvPicPr>
          <p:cNvPr id="761" name="Google Shape;761;p56" descr="C:\Meus documentos\Magnus\Janeway\13-10.jpg"/>
          <p:cNvPicPr preferRelativeResize="0"/>
          <p:nvPr/>
        </p:nvPicPr>
        <p:blipFill rotWithShape="1">
          <a:blip r:embed="rId4">
            <a:alphaModFix/>
          </a:blip>
          <a:srcRect/>
          <a:stretch/>
        </p:blipFill>
        <p:spPr>
          <a:xfrm>
            <a:off x="2667001" y="3200400"/>
            <a:ext cx="3668713" cy="3086100"/>
          </a:xfrm>
          <a:prstGeom prst="rect">
            <a:avLst/>
          </a:prstGeom>
          <a:noFill/>
          <a:ln>
            <a:noFill/>
          </a:ln>
        </p:spPr>
      </p:pic>
      <p:sp>
        <p:nvSpPr>
          <p:cNvPr id="762" name="Google Shape;762;p56"/>
          <p:cNvSpPr txBox="1"/>
          <p:nvPr/>
        </p:nvSpPr>
        <p:spPr>
          <a:xfrm>
            <a:off x="2438401" y="1600200"/>
            <a:ext cx="4429125" cy="1354176"/>
          </a:xfrm>
          <a:prstGeom prst="rect">
            <a:avLst/>
          </a:prstGeom>
          <a:solidFill>
            <a:schemeClr val="dk1"/>
          </a:solidFill>
          <a:ln>
            <a:noFill/>
          </a:ln>
        </p:spPr>
        <p:txBody>
          <a:bodyPr spcFirstLastPara="1" wrap="square" lIns="91425" tIns="45700" rIns="91425" bIns="45700" anchor="t" anchorCtr="0">
            <a:spAutoFit/>
          </a:bodyPr>
          <a:lstStyle/>
          <a:p>
            <a:r>
              <a:rPr lang="pt-BR" sz="3200">
                <a:solidFill>
                  <a:schemeClr val="lt1"/>
                </a:solidFill>
                <a:latin typeface="Calibri"/>
                <a:ea typeface="Calibri"/>
                <a:cs typeface="Calibri"/>
                <a:sym typeface="Calibri"/>
              </a:rPr>
              <a:t>Síndrome de Goodpasture</a:t>
            </a:r>
            <a:endParaRPr/>
          </a:p>
          <a:p>
            <a:endParaRPr sz="1800" b="1">
              <a:solidFill>
                <a:srgbClr val="FFFFFF"/>
              </a:solidFill>
              <a:latin typeface="Calibri"/>
              <a:ea typeface="Calibri"/>
              <a:cs typeface="Calibri"/>
              <a:sym typeface="Calibri"/>
            </a:endParaRPr>
          </a:p>
        </p:txBody>
      </p:sp>
      <p:sp>
        <p:nvSpPr>
          <p:cNvPr id="763" name="Google Shape;763;p56"/>
          <p:cNvSpPr txBox="1"/>
          <p:nvPr/>
        </p:nvSpPr>
        <p:spPr>
          <a:xfrm>
            <a:off x="2214564" y="233364"/>
            <a:ext cx="2270125" cy="701675"/>
          </a:xfrm>
          <a:prstGeom prst="rect">
            <a:avLst/>
          </a:prstGeom>
          <a:solidFill>
            <a:schemeClr val="dk1"/>
          </a:solidFill>
          <a:ln>
            <a:noFill/>
          </a:ln>
        </p:spPr>
        <p:txBody>
          <a:bodyPr spcFirstLastPara="1" wrap="square" lIns="91425" tIns="45700" rIns="91425" bIns="45700" anchor="t" anchorCtr="0">
            <a:spAutoFit/>
          </a:bodyPr>
          <a:lstStyle/>
          <a:p>
            <a:r>
              <a:rPr lang="pt-BR" sz="2000" b="1">
                <a:solidFill>
                  <a:srgbClr val="FFFFFF"/>
                </a:solidFill>
                <a:latin typeface="Calibri"/>
                <a:ea typeface="Calibri"/>
                <a:cs typeface="Calibri"/>
                <a:sym typeface="Calibri"/>
              </a:rPr>
              <a:t>Lúpus eritematoso </a:t>
            </a:r>
            <a:endParaRPr/>
          </a:p>
          <a:p>
            <a:r>
              <a:rPr lang="pt-BR" sz="2000" b="1">
                <a:solidFill>
                  <a:srgbClr val="FFFFFF"/>
                </a:solidFill>
                <a:latin typeface="Calibri"/>
                <a:ea typeface="Calibri"/>
                <a:cs typeface="Calibri"/>
                <a:sym typeface="Calibri"/>
              </a:rPr>
              <a:t>sistêmico (SLE)</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57" descr="C:\Meus documentos\Magnus\Janeway\13-13.jpg"/>
          <p:cNvPicPr preferRelativeResize="0"/>
          <p:nvPr/>
        </p:nvPicPr>
        <p:blipFill rotWithShape="1">
          <a:blip r:embed="rId3">
            <a:alphaModFix/>
          </a:blip>
          <a:srcRect/>
          <a:stretch/>
        </p:blipFill>
        <p:spPr>
          <a:xfrm>
            <a:off x="1524001" y="609600"/>
            <a:ext cx="8970963" cy="5797550"/>
          </a:xfrm>
          <a:prstGeom prst="rect">
            <a:avLst/>
          </a:prstGeom>
          <a:noFill/>
          <a:ln>
            <a:noFill/>
          </a:ln>
        </p:spPr>
      </p:pic>
      <p:sp>
        <p:nvSpPr>
          <p:cNvPr id="769" name="Google Shape;769;p57"/>
          <p:cNvSpPr txBox="1"/>
          <p:nvPr/>
        </p:nvSpPr>
        <p:spPr>
          <a:xfrm>
            <a:off x="1700214" y="3270250"/>
            <a:ext cx="890587" cy="274638"/>
          </a:xfrm>
          <a:prstGeom prst="rect">
            <a:avLst/>
          </a:prstGeom>
          <a:solidFill>
            <a:srgbClr val="E1F4FF"/>
          </a:solidFill>
          <a:ln>
            <a:noFill/>
          </a:ln>
        </p:spPr>
        <p:txBody>
          <a:bodyPr spcFirstLastPara="1" wrap="square" lIns="0" tIns="0" rIns="0" bIns="0" anchor="t" anchorCtr="0">
            <a:spAutoFit/>
          </a:bodyPr>
          <a:lstStyle/>
          <a:p>
            <a:r>
              <a:rPr lang="pt-BR" sz="1800" b="1">
                <a:solidFill>
                  <a:schemeClr val="dk1"/>
                </a:solidFill>
                <a:latin typeface="Calibri"/>
                <a:ea typeface="Calibri"/>
                <a:cs typeface="Calibri"/>
                <a:sym typeface="Calibri"/>
              </a:rPr>
              <a:t>Célula α</a:t>
            </a:r>
            <a:endParaRPr sz="2800" b="1">
              <a:solidFill>
                <a:schemeClr val="dk1"/>
              </a:solidFill>
              <a:latin typeface="Calibri"/>
              <a:ea typeface="Calibri"/>
              <a:cs typeface="Calibri"/>
              <a:sym typeface="Calibri"/>
            </a:endParaRPr>
          </a:p>
        </p:txBody>
      </p:sp>
      <p:sp>
        <p:nvSpPr>
          <p:cNvPr id="770" name="Google Shape;770;p57"/>
          <p:cNvSpPr txBox="1"/>
          <p:nvPr/>
        </p:nvSpPr>
        <p:spPr>
          <a:xfrm>
            <a:off x="2678114" y="3281364"/>
            <a:ext cx="979487" cy="274637"/>
          </a:xfrm>
          <a:prstGeom prst="rect">
            <a:avLst/>
          </a:prstGeom>
          <a:solidFill>
            <a:srgbClr val="FFD9D9"/>
          </a:solidFill>
          <a:ln>
            <a:noFill/>
          </a:ln>
        </p:spPr>
        <p:txBody>
          <a:bodyPr spcFirstLastPara="1" wrap="square" lIns="0" tIns="0" rIns="0" bIns="0" anchor="t" anchorCtr="0">
            <a:spAutoFit/>
          </a:bodyPr>
          <a:lstStyle/>
          <a:p>
            <a:r>
              <a:rPr lang="pt-BR" sz="1800" b="1">
                <a:solidFill>
                  <a:schemeClr val="dk1"/>
                </a:solidFill>
                <a:latin typeface="Calibri"/>
                <a:ea typeface="Calibri"/>
                <a:cs typeface="Calibri"/>
                <a:sym typeface="Calibri"/>
              </a:rPr>
              <a:t>Célula ß</a:t>
            </a:r>
            <a:endParaRPr sz="3600" b="1">
              <a:solidFill>
                <a:schemeClr val="dk1"/>
              </a:solidFill>
              <a:latin typeface="Calibri"/>
              <a:ea typeface="Calibri"/>
              <a:cs typeface="Calibri"/>
              <a:sym typeface="Calibri"/>
            </a:endParaRPr>
          </a:p>
        </p:txBody>
      </p:sp>
      <p:sp>
        <p:nvSpPr>
          <p:cNvPr id="771" name="Google Shape;771;p57"/>
          <p:cNvSpPr txBox="1"/>
          <p:nvPr/>
        </p:nvSpPr>
        <p:spPr>
          <a:xfrm>
            <a:off x="3657600" y="3276600"/>
            <a:ext cx="812800" cy="274638"/>
          </a:xfrm>
          <a:prstGeom prst="rect">
            <a:avLst/>
          </a:prstGeom>
          <a:solidFill>
            <a:srgbClr val="FFFFE1"/>
          </a:solidFill>
          <a:ln>
            <a:noFill/>
          </a:ln>
        </p:spPr>
        <p:txBody>
          <a:bodyPr spcFirstLastPara="1" wrap="square" lIns="0" tIns="0" rIns="0" bIns="0" anchor="t" anchorCtr="0">
            <a:spAutoFit/>
          </a:bodyPr>
          <a:lstStyle/>
          <a:p>
            <a:r>
              <a:rPr lang="pt-BR" sz="1800" b="1">
                <a:solidFill>
                  <a:schemeClr val="dk1"/>
                </a:solidFill>
                <a:latin typeface="Calibri"/>
                <a:ea typeface="Calibri"/>
                <a:cs typeface="Calibri"/>
                <a:sym typeface="Calibri"/>
              </a:rPr>
              <a:t>Célula δ</a:t>
            </a:r>
            <a:endParaRPr sz="2800" b="1">
              <a:solidFill>
                <a:schemeClr val="dk1"/>
              </a:solidFill>
              <a:latin typeface="Calibri"/>
              <a:ea typeface="Calibri"/>
              <a:cs typeface="Calibri"/>
              <a:sym typeface="Calibri"/>
            </a:endParaRPr>
          </a:p>
        </p:txBody>
      </p:sp>
      <p:sp>
        <p:nvSpPr>
          <p:cNvPr id="772" name="Google Shape;772;p57"/>
          <p:cNvSpPr txBox="1"/>
          <p:nvPr/>
        </p:nvSpPr>
        <p:spPr>
          <a:xfrm>
            <a:off x="1835150" y="742950"/>
            <a:ext cx="2660650" cy="782738"/>
          </a:xfrm>
          <a:prstGeom prst="rect">
            <a:avLst/>
          </a:prstGeom>
          <a:gradFill>
            <a:gsLst>
              <a:gs pos="0">
                <a:srgbClr val="99CCFF"/>
              </a:gs>
              <a:gs pos="100000">
                <a:srgbClr val="66FFFF"/>
              </a:gs>
            </a:gsLst>
            <a:lin ang="5400000" scaled="0"/>
          </a:gradFill>
          <a:ln>
            <a:noFill/>
          </a:ln>
        </p:spPr>
        <p:txBody>
          <a:bodyPr spcFirstLastPara="1" wrap="square" lIns="91425" tIns="45700" rIns="91425" bIns="45700" anchor="t" anchorCtr="0">
            <a:spAutoFit/>
          </a:bodyPr>
          <a:lstStyle/>
          <a:p>
            <a:pPr algn="ctr">
              <a:lnSpc>
                <a:spcPct val="80000"/>
              </a:lnSpc>
            </a:pPr>
            <a:endParaRPr sz="1800">
              <a:solidFill>
                <a:schemeClr val="dk1"/>
              </a:solidFill>
              <a:latin typeface="Calibri"/>
              <a:ea typeface="Calibri"/>
              <a:cs typeface="Calibri"/>
              <a:sym typeface="Calibri"/>
            </a:endParaRPr>
          </a:p>
          <a:p>
            <a:pPr algn="ctr">
              <a:lnSpc>
                <a:spcPct val="80000"/>
              </a:lnSpc>
              <a:spcBef>
                <a:spcPts val="90"/>
              </a:spcBef>
            </a:pPr>
            <a:r>
              <a:rPr lang="pt-BR" sz="1800">
                <a:solidFill>
                  <a:schemeClr val="dk1"/>
                </a:solidFill>
                <a:latin typeface="Calibri"/>
                <a:ea typeface="Calibri"/>
                <a:cs typeface="Calibri"/>
                <a:sym typeface="Calibri"/>
              </a:rPr>
              <a:t>Ilhotas de Langerhans</a:t>
            </a:r>
            <a:endParaRPr/>
          </a:p>
          <a:p>
            <a:pPr algn="ctr">
              <a:lnSpc>
                <a:spcPct val="80000"/>
              </a:lnSpc>
              <a:spcBef>
                <a:spcPts val="90"/>
              </a:spcBef>
            </a:pPr>
            <a:endParaRPr sz="1800">
              <a:solidFill>
                <a:schemeClr val="dk1"/>
              </a:solidFill>
              <a:latin typeface="Calibri"/>
              <a:ea typeface="Calibri"/>
              <a:cs typeface="Calibri"/>
              <a:sym typeface="Calibri"/>
            </a:endParaRPr>
          </a:p>
        </p:txBody>
      </p:sp>
      <p:sp>
        <p:nvSpPr>
          <p:cNvPr id="773" name="Google Shape;773;p57"/>
          <p:cNvSpPr txBox="1"/>
          <p:nvPr/>
        </p:nvSpPr>
        <p:spPr>
          <a:xfrm>
            <a:off x="4730750" y="746125"/>
            <a:ext cx="2660650" cy="758156"/>
          </a:xfrm>
          <a:prstGeom prst="rect">
            <a:avLst/>
          </a:prstGeom>
          <a:gradFill>
            <a:gsLst>
              <a:gs pos="0">
                <a:srgbClr val="99CCFF"/>
              </a:gs>
              <a:gs pos="100000">
                <a:srgbClr val="66FFFF"/>
              </a:gs>
            </a:gsLst>
            <a:lin ang="5400000" scaled="0"/>
          </a:gradFill>
          <a:ln>
            <a:noFill/>
          </a:ln>
        </p:spPr>
        <p:txBody>
          <a:bodyPr spcFirstLastPara="1" wrap="square" lIns="0" tIns="0" rIns="0" bIns="0" anchor="t" anchorCtr="0">
            <a:spAutoFit/>
          </a:bodyPr>
          <a:lstStyle/>
          <a:p>
            <a:pPr algn="ctr">
              <a:lnSpc>
                <a:spcPct val="80000"/>
              </a:lnSpc>
            </a:pPr>
            <a:endParaRPr sz="100">
              <a:solidFill>
                <a:schemeClr val="dk1"/>
              </a:solidFill>
              <a:latin typeface="Calibri"/>
              <a:ea typeface="Calibri"/>
              <a:cs typeface="Calibri"/>
              <a:sym typeface="Calibri"/>
            </a:endParaRPr>
          </a:p>
          <a:p>
            <a:pPr algn="ctr">
              <a:lnSpc>
                <a:spcPct val="80000"/>
              </a:lnSpc>
              <a:spcBef>
                <a:spcPts val="900"/>
              </a:spcBef>
            </a:pPr>
            <a:r>
              <a:rPr lang="pt-BR" sz="1800">
                <a:solidFill>
                  <a:schemeClr val="dk1"/>
                </a:solidFill>
                <a:latin typeface="Calibri"/>
                <a:ea typeface="Calibri"/>
                <a:cs typeface="Calibri"/>
                <a:sym typeface="Calibri"/>
              </a:rPr>
              <a:t>Células T reconhecem células </a:t>
            </a:r>
            <a:r>
              <a:rPr lang="pt-BR" sz="1800" b="1">
                <a:solidFill>
                  <a:schemeClr val="dk1"/>
                </a:solidFill>
                <a:latin typeface="Calibri"/>
                <a:ea typeface="Calibri"/>
                <a:cs typeface="Calibri"/>
                <a:sym typeface="Calibri"/>
              </a:rPr>
              <a:t>ß</a:t>
            </a:r>
            <a:endParaRPr sz="1800">
              <a:solidFill>
                <a:schemeClr val="dk1"/>
              </a:solidFill>
              <a:latin typeface="Calibri"/>
              <a:ea typeface="Calibri"/>
              <a:cs typeface="Calibri"/>
              <a:sym typeface="Calibri"/>
            </a:endParaRPr>
          </a:p>
          <a:p>
            <a:pPr algn="ctr">
              <a:lnSpc>
                <a:spcPct val="80000"/>
              </a:lnSpc>
              <a:spcBef>
                <a:spcPts val="500"/>
              </a:spcBef>
            </a:pPr>
            <a:endParaRPr sz="1000">
              <a:solidFill>
                <a:schemeClr val="dk1"/>
              </a:solidFill>
              <a:latin typeface="Calibri"/>
              <a:ea typeface="Calibri"/>
              <a:cs typeface="Calibri"/>
              <a:sym typeface="Calibri"/>
            </a:endParaRPr>
          </a:p>
        </p:txBody>
      </p:sp>
      <p:sp>
        <p:nvSpPr>
          <p:cNvPr id="774" name="Google Shape;774;p57"/>
          <p:cNvSpPr txBox="1"/>
          <p:nvPr/>
        </p:nvSpPr>
        <p:spPr>
          <a:xfrm>
            <a:off x="7645400" y="742950"/>
            <a:ext cx="2641600" cy="1048492"/>
          </a:xfrm>
          <a:prstGeom prst="rect">
            <a:avLst/>
          </a:prstGeom>
          <a:gradFill>
            <a:gsLst>
              <a:gs pos="0">
                <a:srgbClr val="99CCFF"/>
              </a:gs>
              <a:gs pos="100000">
                <a:srgbClr val="66FFFF"/>
              </a:gs>
            </a:gsLst>
            <a:lin ang="5400000" scaled="0"/>
          </a:gradFill>
          <a:ln>
            <a:noFill/>
          </a:ln>
        </p:spPr>
        <p:txBody>
          <a:bodyPr spcFirstLastPara="1" wrap="square" lIns="0" tIns="0" rIns="0" bIns="0" anchor="t" anchorCtr="0">
            <a:spAutoFit/>
          </a:bodyPr>
          <a:lstStyle/>
          <a:p>
            <a:pPr algn="ctr">
              <a:lnSpc>
                <a:spcPct val="80000"/>
              </a:lnSpc>
            </a:pPr>
            <a:endParaRPr sz="100" b="1">
              <a:solidFill>
                <a:schemeClr val="dk1"/>
              </a:solidFill>
              <a:latin typeface="Calibri"/>
              <a:ea typeface="Calibri"/>
              <a:cs typeface="Calibri"/>
              <a:sym typeface="Calibri"/>
            </a:endParaRPr>
          </a:p>
          <a:p>
            <a:pPr algn="ctr">
              <a:lnSpc>
                <a:spcPct val="80000"/>
              </a:lnSpc>
              <a:spcBef>
                <a:spcPts val="900"/>
              </a:spcBef>
            </a:pPr>
            <a:r>
              <a:rPr lang="pt-BR" sz="1700" b="1">
                <a:solidFill>
                  <a:schemeClr val="dk1"/>
                </a:solidFill>
                <a:latin typeface="Calibri"/>
                <a:ea typeface="Calibri"/>
                <a:cs typeface="Calibri"/>
                <a:sym typeface="Calibri"/>
              </a:rPr>
              <a:t>Glucagon</a:t>
            </a:r>
            <a:r>
              <a:rPr lang="pt-BR" sz="1200" b="1">
                <a:solidFill>
                  <a:schemeClr val="dk1"/>
                </a:solidFill>
                <a:latin typeface="Calibri"/>
                <a:ea typeface="Calibri"/>
                <a:cs typeface="Calibri"/>
                <a:sym typeface="Calibri"/>
              </a:rPr>
              <a:t>→</a:t>
            </a:r>
            <a:r>
              <a:rPr lang="pt-BR" sz="1700" b="1">
                <a:solidFill>
                  <a:schemeClr val="dk1"/>
                </a:solidFill>
                <a:latin typeface="Calibri"/>
                <a:ea typeface="Calibri"/>
                <a:cs typeface="Calibri"/>
                <a:sym typeface="Calibri"/>
              </a:rPr>
              <a:t>Células </a:t>
            </a:r>
            <a:r>
              <a:rPr lang="pt-BR" sz="1800" b="1">
                <a:solidFill>
                  <a:schemeClr val="dk1"/>
                </a:solidFill>
                <a:latin typeface="Calibri"/>
                <a:ea typeface="Calibri"/>
                <a:cs typeface="Calibri"/>
                <a:sym typeface="Calibri"/>
              </a:rPr>
              <a:t>α</a:t>
            </a:r>
            <a:endParaRPr sz="1700" b="1">
              <a:solidFill>
                <a:schemeClr val="dk1"/>
              </a:solidFill>
              <a:latin typeface="Calibri"/>
              <a:ea typeface="Calibri"/>
              <a:cs typeface="Calibri"/>
              <a:sym typeface="Calibri"/>
            </a:endParaRPr>
          </a:p>
          <a:p>
            <a:pPr algn="ctr">
              <a:lnSpc>
                <a:spcPct val="80000"/>
              </a:lnSpc>
              <a:spcBef>
                <a:spcPts val="900"/>
              </a:spcBef>
            </a:pPr>
            <a:r>
              <a:rPr lang="pt-BR" sz="1800" b="1">
                <a:solidFill>
                  <a:schemeClr val="dk1"/>
                </a:solidFill>
                <a:latin typeface="Calibri"/>
                <a:ea typeface="Calibri"/>
                <a:cs typeface="Calibri"/>
                <a:sym typeface="Calibri"/>
              </a:rPr>
              <a:t>Somatostatina   </a:t>
            </a:r>
            <a:r>
              <a:rPr lang="pt-BR" sz="1200" b="1">
                <a:solidFill>
                  <a:schemeClr val="dk1"/>
                </a:solidFill>
                <a:latin typeface="Calibri"/>
                <a:ea typeface="Calibri"/>
                <a:cs typeface="Calibri"/>
                <a:sym typeface="Calibri"/>
              </a:rPr>
              <a:t>→</a:t>
            </a:r>
            <a:r>
              <a:rPr lang="pt-BR" sz="1800" b="1">
                <a:solidFill>
                  <a:schemeClr val="dk1"/>
                </a:solidFill>
                <a:latin typeface="Calibri"/>
                <a:ea typeface="Calibri"/>
                <a:cs typeface="Calibri"/>
                <a:sym typeface="Calibri"/>
              </a:rPr>
              <a:t>Células δ</a:t>
            </a:r>
            <a:endParaRPr/>
          </a:p>
          <a:p>
            <a:pPr algn="ctr">
              <a:lnSpc>
                <a:spcPct val="80000"/>
              </a:lnSpc>
              <a:spcBef>
                <a:spcPts val="900"/>
              </a:spcBef>
            </a:pPr>
            <a:r>
              <a:rPr lang="pt-BR" sz="1800" b="1">
                <a:solidFill>
                  <a:schemeClr val="dk1"/>
                </a:solidFill>
                <a:latin typeface="Calibri"/>
                <a:ea typeface="Calibri"/>
                <a:cs typeface="Calibri"/>
                <a:sym typeface="Calibri"/>
              </a:rPr>
              <a:t>- não insulina-</a:t>
            </a:r>
            <a:endParaRPr/>
          </a:p>
          <a:p>
            <a:pPr algn="ctr">
              <a:lnSpc>
                <a:spcPct val="80000"/>
              </a:lnSpc>
              <a:spcBef>
                <a:spcPts val="50"/>
              </a:spcBef>
            </a:pPr>
            <a:endParaRPr sz="100" b="1">
              <a:solidFill>
                <a:schemeClr val="dk1"/>
              </a:solidFill>
              <a:latin typeface="Calibri"/>
              <a:ea typeface="Calibri"/>
              <a:cs typeface="Calibri"/>
              <a:sym typeface="Calibri"/>
            </a:endParaRPr>
          </a:p>
        </p:txBody>
      </p:sp>
      <p:sp>
        <p:nvSpPr>
          <p:cNvPr id="775" name="Google Shape;775;p57"/>
          <p:cNvSpPr/>
          <p:nvPr/>
        </p:nvSpPr>
        <p:spPr>
          <a:xfrm>
            <a:off x="1524000" y="2197100"/>
            <a:ext cx="2743200" cy="228600"/>
          </a:xfrm>
          <a:prstGeom prst="rect">
            <a:avLst/>
          </a:prstGeom>
          <a:solidFill>
            <a:schemeClr val="lt1"/>
          </a:solidFill>
          <a:ln>
            <a:noFill/>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776" name="Google Shape;776;p57"/>
          <p:cNvSpPr txBox="1"/>
          <p:nvPr/>
        </p:nvSpPr>
        <p:spPr>
          <a:xfrm>
            <a:off x="1828800" y="2362200"/>
            <a:ext cx="1219200" cy="304800"/>
          </a:xfrm>
          <a:prstGeom prst="rect">
            <a:avLst/>
          </a:prstGeom>
          <a:solidFill>
            <a:schemeClr val="lt1"/>
          </a:solidFill>
          <a:ln>
            <a:noFill/>
          </a:ln>
        </p:spPr>
        <p:txBody>
          <a:bodyPr spcFirstLastPara="1" wrap="square" lIns="0" tIns="0" rIns="0" bIns="0" anchor="t" anchorCtr="0">
            <a:spAutoFit/>
          </a:bodyPr>
          <a:lstStyle/>
          <a:p>
            <a:r>
              <a:rPr lang="pt-BR" sz="2000">
                <a:solidFill>
                  <a:schemeClr val="dk1"/>
                </a:solidFill>
                <a:latin typeface="Calibri"/>
                <a:ea typeface="Calibri"/>
                <a:cs typeface="Calibri"/>
                <a:sym typeface="Calibri"/>
              </a:rPr>
              <a:t>glucagon</a:t>
            </a:r>
            <a:endParaRPr sz="1800">
              <a:solidFill>
                <a:schemeClr val="dk1"/>
              </a:solidFill>
              <a:latin typeface="Calibri"/>
              <a:ea typeface="Calibri"/>
              <a:cs typeface="Calibri"/>
              <a:sym typeface="Calibri"/>
            </a:endParaRPr>
          </a:p>
        </p:txBody>
      </p:sp>
      <p:sp>
        <p:nvSpPr>
          <p:cNvPr id="777" name="Google Shape;777;p57"/>
          <p:cNvSpPr txBox="1"/>
          <p:nvPr/>
        </p:nvSpPr>
        <p:spPr>
          <a:xfrm>
            <a:off x="2590800" y="1828801"/>
            <a:ext cx="1219200" cy="276999"/>
          </a:xfrm>
          <a:prstGeom prst="rect">
            <a:avLst/>
          </a:prstGeom>
          <a:solidFill>
            <a:schemeClr val="lt1"/>
          </a:solidFill>
          <a:ln>
            <a:noFill/>
          </a:ln>
        </p:spPr>
        <p:txBody>
          <a:bodyPr spcFirstLastPara="1" wrap="square" lIns="0" tIns="0" rIns="0" bIns="0" anchor="t" anchorCtr="0">
            <a:spAutoFit/>
          </a:bodyPr>
          <a:lstStyle/>
          <a:p>
            <a:r>
              <a:rPr lang="pt-BR" sz="1800">
                <a:solidFill>
                  <a:schemeClr val="dk1"/>
                </a:solidFill>
                <a:latin typeface="Calibri"/>
                <a:ea typeface="Calibri"/>
                <a:cs typeface="Calibri"/>
                <a:sym typeface="Calibri"/>
              </a:rPr>
              <a:t>insulina</a:t>
            </a:r>
            <a:endParaRPr sz="2800">
              <a:solidFill>
                <a:schemeClr val="dk1"/>
              </a:solidFill>
              <a:latin typeface="Calibri"/>
              <a:ea typeface="Calibri"/>
              <a:cs typeface="Calibri"/>
              <a:sym typeface="Calibri"/>
            </a:endParaRPr>
          </a:p>
        </p:txBody>
      </p:sp>
      <p:sp>
        <p:nvSpPr>
          <p:cNvPr id="778" name="Google Shape;778;p57"/>
          <p:cNvSpPr txBox="1"/>
          <p:nvPr/>
        </p:nvSpPr>
        <p:spPr>
          <a:xfrm>
            <a:off x="3352800" y="2209800"/>
            <a:ext cx="1365250" cy="215444"/>
          </a:xfrm>
          <a:prstGeom prst="rect">
            <a:avLst/>
          </a:prstGeom>
          <a:solidFill>
            <a:schemeClr val="lt1"/>
          </a:solidFill>
          <a:ln>
            <a:noFill/>
          </a:ln>
        </p:spPr>
        <p:txBody>
          <a:bodyPr spcFirstLastPara="1" wrap="square" lIns="0" tIns="0" rIns="0" bIns="0" anchor="t" anchorCtr="0">
            <a:spAutoFit/>
          </a:bodyPr>
          <a:lstStyle/>
          <a:p>
            <a:r>
              <a:rPr lang="pt-BR">
                <a:solidFill>
                  <a:schemeClr val="dk1"/>
                </a:solidFill>
                <a:latin typeface="Calibri"/>
                <a:ea typeface="Calibri"/>
                <a:cs typeface="Calibri"/>
                <a:sym typeface="Calibri"/>
              </a:rPr>
              <a:t>somatostatina</a:t>
            </a:r>
            <a:endParaRPr sz="1600">
              <a:solidFill>
                <a:schemeClr val="dk1"/>
              </a:solidFill>
              <a:latin typeface="Calibri"/>
              <a:ea typeface="Calibri"/>
              <a:cs typeface="Calibri"/>
              <a:sym typeface="Calibri"/>
            </a:endParaRPr>
          </a:p>
        </p:txBody>
      </p:sp>
      <p:sp>
        <p:nvSpPr>
          <p:cNvPr id="779" name="Google Shape;779;p57"/>
          <p:cNvSpPr/>
          <p:nvPr/>
        </p:nvSpPr>
        <p:spPr>
          <a:xfrm>
            <a:off x="2971800" y="3810000"/>
            <a:ext cx="457200" cy="1447800"/>
          </a:xfrm>
          <a:prstGeom prst="downArrow">
            <a:avLst>
              <a:gd name="adj1" fmla="val 50000"/>
              <a:gd name="adj2" fmla="val 79167"/>
            </a:avLst>
          </a:prstGeom>
          <a:solidFill>
            <a:srgbClr val="FF993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58"/>
          <p:cNvPicPr preferRelativeResize="0"/>
          <p:nvPr/>
        </p:nvPicPr>
        <p:blipFill rotWithShape="1">
          <a:blip r:embed="rId3">
            <a:alphaModFix/>
          </a:blip>
          <a:srcRect/>
          <a:stretch/>
        </p:blipFill>
        <p:spPr>
          <a:xfrm>
            <a:off x="1415480" y="3411624"/>
            <a:ext cx="4210050" cy="3028950"/>
          </a:xfrm>
          <a:prstGeom prst="rect">
            <a:avLst/>
          </a:prstGeom>
          <a:noFill/>
          <a:ln>
            <a:noFill/>
          </a:ln>
        </p:spPr>
      </p:pic>
      <p:pic>
        <p:nvPicPr>
          <p:cNvPr id="785" name="Google Shape;785;p58"/>
          <p:cNvPicPr preferRelativeResize="0"/>
          <p:nvPr/>
        </p:nvPicPr>
        <p:blipFill rotWithShape="1">
          <a:blip r:embed="rId4">
            <a:alphaModFix/>
          </a:blip>
          <a:srcRect/>
          <a:stretch/>
        </p:blipFill>
        <p:spPr>
          <a:xfrm>
            <a:off x="5625530" y="2913288"/>
            <a:ext cx="5176612" cy="3744416"/>
          </a:xfrm>
          <a:prstGeom prst="rect">
            <a:avLst/>
          </a:prstGeom>
          <a:noFill/>
          <a:ln>
            <a:noFill/>
          </a:ln>
        </p:spPr>
      </p:pic>
      <p:pic>
        <p:nvPicPr>
          <p:cNvPr id="786" name="Google Shape;786;p58"/>
          <p:cNvPicPr preferRelativeResize="0"/>
          <p:nvPr/>
        </p:nvPicPr>
        <p:blipFill rotWithShape="1">
          <a:blip r:embed="rId5">
            <a:alphaModFix/>
          </a:blip>
          <a:srcRect/>
          <a:stretch/>
        </p:blipFill>
        <p:spPr>
          <a:xfrm>
            <a:off x="1524000" y="17310"/>
            <a:ext cx="4210050" cy="2895979"/>
          </a:xfrm>
          <a:prstGeom prst="rect">
            <a:avLst/>
          </a:prstGeom>
          <a:noFill/>
          <a:ln>
            <a:noFill/>
          </a:ln>
        </p:spPr>
      </p:pic>
      <p:sp>
        <p:nvSpPr>
          <p:cNvPr id="787" name="Google Shape;787;p58"/>
          <p:cNvSpPr/>
          <p:nvPr/>
        </p:nvSpPr>
        <p:spPr>
          <a:xfrm>
            <a:off x="5734051" y="332656"/>
            <a:ext cx="2252283" cy="923330"/>
          </a:xfrm>
          <a:prstGeom prst="rect">
            <a:avLst/>
          </a:prstGeom>
          <a:noFill/>
          <a:ln>
            <a:noFill/>
          </a:ln>
        </p:spPr>
        <p:txBody>
          <a:bodyPr spcFirstLastPara="1" wrap="square" lIns="91425" tIns="45700" rIns="91425" bIns="45700" anchor="t" anchorCtr="0">
            <a:spAutoFit/>
          </a:bodyPr>
          <a:lstStyle/>
          <a:p>
            <a:pPr algn="ctr"/>
            <a:r>
              <a:rPr lang="pt-BR" sz="5400">
                <a:solidFill>
                  <a:schemeClr val="dk1"/>
                </a:solidFill>
                <a:latin typeface="Calibri"/>
                <a:ea typeface="Calibri"/>
                <a:cs typeface="Calibri"/>
                <a:sym typeface="Calibri"/>
              </a:rPr>
              <a:t>Type 1 </a:t>
            </a:r>
            <a:endParaRPr/>
          </a:p>
        </p:txBody>
      </p:sp>
      <p:sp>
        <p:nvSpPr>
          <p:cNvPr id="788" name="Google Shape;788;p58"/>
          <p:cNvSpPr/>
          <p:nvPr/>
        </p:nvSpPr>
        <p:spPr>
          <a:xfrm>
            <a:off x="2279577" y="3516072"/>
            <a:ext cx="2252283" cy="923330"/>
          </a:xfrm>
          <a:prstGeom prst="rect">
            <a:avLst/>
          </a:prstGeom>
          <a:noFill/>
          <a:ln>
            <a:noFill/>
          </a:ln>
        </p:spPr>
        <p:txBody>
          <a:bodyPr spcFirstLastPara="1" wrap="square" lIns="91425" tIns="45700" rIns="91425" bIns="45700" anchor="t" anchorCtr="0">
            <a:spAutoFit/>
          </a:bodyPr>
          <a:lstStyle/>
          <a:p>
            <a:pPr algn="ctr"/>
            <a:r>
              <a:rPr lang="pt-BR" sz="5400">
                <a:solidFill>
                  <a:schemeClr val="dk1"/>
                </a:solidFill>
                <a:latin typeface="Calibri"/>
                <a:ea typeface="Calibri"/>
                <a:cs typeface="Calibri"/>
                <a:sym typeface="Calibri"/>
              </a:rPr>
              <a:t>Type 2 </a:t>
            </a:r>
            <a:endParaRPr/>
          </a:p>
        </p:txBody>
      </p:sp>
      <p:sp>
        <p:nvSpPr>
          <p:cNvPr id="789" name="Google Shape;789;p58"/>
          <p:cNvSpPr/>
          <p:nvPr/>
        </p:nvSpPr>
        <p:spPr>
          <a:xfrm>
            <a:off x="8706818" y="2592742"/>
            <a:ext cx="2252283" cy="923330"/>
          </a:xfrm>
          <a:prstGeom prst="rect">
            <a:avLst/>
          </a:prstGeom>
          <a:solidFill>
            <a:srgbClr val="FF3300"/>
          </a:solidFill>
          <a:ln>
            <a:noFill/>
          </a:ln>
        </p:spPr>
        <p:txBody>
          <a:bodyPr spcFirstLastPara="1" wrap="square" lIns="91425" tIns="45700" rIns="91425" bIns="45700" anchor="t" anchorCtr="0">
            <a:spAutoFit/>
          </a:bodyPr>
          <a:lstStyle/>
          <a:p>
            <a:pPr algn="ctr"/>
            <a:r>
              <a:rPr lang="pt-BR" sz="5400">
                <a:solidFill>
                  <a:schemeClr val="dk1"/>
                </a:solidFill>
                <a:latin typeface="Calibri"/>
                <a:ea typeface="Calibri"/>
                <a:cs typeface="Calibri"/>
                <a:sym typeface="Calibri"/>
              </a:rPr>
              <a:t>Type 2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2"/>
          <p:cNvSpPr txBox="1"/>
          <p:nvPr/>
        </p:nvSpPr>
        <p:spPr>
          <a:xfrm>
            <a:off x="1919537" y="908721"/>
            <a:ext cx="8598829" cy="52629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Mecanismo Defesa                           Mechanismo Hipersensibilidade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pt-BR" sz="2400" b="0" i="0" u="sng" strike="noStrike" cap="none">
                <a:solidFill>
                  <a:srgbClr val="000000"/>
                </a:solidFill>
                <a:latin typeface="Times New Roman"/>
                <a:ea typeface="Times New Roman"/>
                <a:cs typeface="Times New Roman"/>
                <a:sym typeface="Times New Roman"/>
              </a:rPr>
              <a:t>IMEDIATA: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Anticorpo 	(IgE)			Tipo I    (Alergia)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Anticorpo + complemento		Tipo II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Imunocomplexo  (neutralizar)		Tipo III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sng"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pt-BR" sz="2400" b="0" i="0" u="sng" strike="noStrike" cap="none">
                <a:solidFill>
                  <a:srgbClr val="000000"/>
                </a:solidFill>
                <a:latin typeface="Times New Roman"/>
                <a:ea typeface="Times New Roman"/>
                <a:cs typeface="Times New Roman"/>
                <a:sym typeface="Times New Roman"/>
              </a:rPr>
              <a:t>TARDIA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Celulas T-citotoxico   			Tipo IV       </a:t>
            </a:r>
            <a:endParaRPr sz="2400" b="0" i="0" u="none" strike="noStrike" cap="none">
              <a:solidFill>
                <a:srgbClr val="000000"/>
              </a:solidFill>
              <a:latin typeface="Times New Roman"/>
              <a:ea typeface="Times New Roman"/>
              <a:cs typeface="Times New Roman"/>
              <a:sym typeface="Times New Roman"/>
            </a:endParaRPr>
          </a:p>
        </p:txBody>
      </p:sp>
      <p:cxnSp>
        <p:nvCxnSpPr>
          <p:cNvPr id="253" name="Google Shape;253;p12"/>
          <p:cNvCxnSpPr/>
          <p:nvPr/>
        </p:nvCxnSpPr>
        <p:spPr>
          <a:xfrm rot="10800000" flipH="1">
            <a:off x="1919536" y="1268760"/>
            <a:ext cx="8496944" cy="72008"/>
          </a:xfrm>
          <a:prstGeom prst="straightConnector1">
            <a:avLst/>
          </a:prstGeom>
          <a:noFill/>
          <a:ln w="38100" cap="flat" cmpd="sng">
            <a:solidFill>
              <a:schemeClr val="accent4"/>
            </a:solidFill>
            <a:prstDash val="solid"/>
            <a:round/>
            <a:headEnd type="none" w="sm" len="sm"/>
            <a:tailEnd type="none" w="sm" len="sm"/>
          </a:ln>
          <a:effectLst>
            <a:outerShdw blurRad="40000" dist="23000" dir="5400000" rotWithShape="0">
              <a:srgbClr val="000000">
                <a:alpha val="34117"/>
              </a:srgbClr>
            </a:outerShdw>
          </a:effectLst>
        </p:spPr>
      </p:cxnSp>
      <p:sp>
        <p:nvSpPr>
          <p:cNvPr id="254" name="Google Shape;254;p12"/>
          <p:cNvSpPr/>
          <p:nvPr/>
        </p:nvSpPr>
        <p:spPr>
          <a:xfrm rot="5400000">
            <a:off x="9192344" y="1862112"/>
            <a:ext cx="1008112" cy="1440160"/>
          </a:xfrm>
          <a:prstGeom prst="down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pic>
        <p:nvPicPr>
          <p:cNvPr id="255" name="Google Shape;255;p12" descr="Ige Ilustrações, Vetores E Clipart De Stock – (155 Stock Illustrations)"/>
          <p:cNvPicPr preferRelativeResize="0"/>
          <p:nvPr/>
        </p:nvPicPr>
        <p:blipFill rotWithShape="1">
          <a:blip r:embed="rId3">
            <a:alphaModFix/>
          </a:blip>
          <a:srcRect/>
          <a:stretch/>
        </p:blipFill>
        <p:spPr>
          <a:xfrm>
            <a:off x="7859814" y="3045161"/>
            <a:ext cx="3680425" cy="3132962"/>
          </a:xfrm>
          <a:prstGeom prst="rect">
            <a:avLst/>
          </a:prstGeom>
          <a:noFill/>
          <a:ln>
            <a:noFill/>
          </a:ln>
        </p:spPr>
      </p:pic>
      <p:sp>
        <p:nvSpPr>
          <p:cNvPr id="256" name="Google Shape;256;p12"/>
          <p:cNvSpPr txBox="1"/>
          <p:nvPr/>
        </p:nvSpPr>
        <p:spPr>
          <a:xfrm>
            <a:off x="803082" y="6386495"/>
            <a:ext cx="79752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000" b="0" i="0" u="none" strike="noStrike" cap="none">
                <a:solidFill>
                  <a:srgbClr val="000000"/>
                </a:solidFill>
                <a:latin typeface="Arial"/>
                <a:ea typeface="Arial"/>
                <a:cs typeface="Arial"/>
                <a:sym typeface="Arial"/>
              </a:rPr>
              <a:t>Spoiler alert : Estrutura a regiões funcional dos anticorpos, Subtipos.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2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59" descr="D:\CÉLIA\Célia\aulas de imuno\Imuno\Tolerance and Autoimmunity\autoimmune disease induction.jpg"/>
          <p:cNvPicPr preferRelativeResize="0"/>
          <p:nvPr/>
        </p:nvPicPr>
        <p:blipFill rotWithShape="1">
          <a:blip r:embed="rId3">
            <a:alphaModFix/>
          </a:blip>
          <a:srcRect/>
          <a:stretch/>
        </p:blipFill>
        <p:spPr>
          <a:xfrm>
            <a:off x="3124200" y="468314"/>
            <a:ext cx="6096000" cy="5919787"/>
          </a:xfrm>
          <a:prstGeom prst="rect">
            <a:avLst/>
          </a:prstGeom>
          <a:noFill/>
          <a:ln>
            <a:noFill/>
          </a:ln>
        </p:spPr>
      </p:pic>
      <p:sp>
        <p:nvSpPr>
          <p:cNvPr id="795" name="Google Shape;795;p59"/>
          <p:cNvSpPr/>
          <p:nvPr/>
        </p:nvSpPr>
        <p:spPr>
          <a:xfrm>
            <a:off x="5880101" y="1408113"/>
            <a:ext cx="1008063" cy="4365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Genes</a:t>
            </a:r>
            <a:endParaRPr sz="1800">
              <a:solidFill>
                <a:schemeClr val="dk1"/>
              </a:solidFill>
              <a:latin typeface="Calibri"/>
              <a:ea typeface="Calibri"/>
              <a:cs typeface="Calibri"/>
              <a:sym typeface="Calibri"/>
            </a:endParaRPr>
          </a:p>
        </p:txBody>
      </p:sp>
      <p:sp>
        <p:nvSpPr>
          <p:cNvPr id="796" name="Google Shape;796;p59"/>
          <p:cNvSpPr/>
          <p:nvPr/>
        </p:nvSpPr>
        <p:spPr>
          <a:xfrm>
            <a:off x="5375276" y="3716338"/>
            <a:ext cx="1800225" cy="7921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Doença </a:t>
            </a:r>
            <a:endParaRPr/>
          </a:p>
          <a:p>
            <a:r>
              <a:rPr lang="pt-BR" sz="1800">
                <a:solidFill>
                  <a:schemeClr val="dk1"/>
                </a:solidFill>
                <a:latin typeface="Calibri"/>
                <a:ea typeface="Calibri"/>
                <a:cs typeface="Calibri"/>
                <a:sym typeface="Calibri"/>
              </a:rPr>
              <a:t>Autoimune</a:t>
            </a:r>
            <a:endParaRPr sz="1800">
              <a:solidFill>
                <a:schemeClr val="dk1"/>
              </a:solidFill>
              <a:latin typeface="Calibri"/>
              <a:ea typeface="Calibri"/>
              <a:cs typeface="Calibri"/>
              <a:sym typeface="Calibri"/>
            </a:endParaRPr>
          </a:p>
        </p:txBody>
      </p:sp>
      <p:sp>
        <p:nvSpPr>
          <p:cNvPr id="797" name="Google Shape;797;p59"/>
          <p:cNvSpPr/>
          <p:nvPr/>
        </p:nvSpPr>
        <p:spPr>
          <a:xfrm>
            <a:off x="7175501" y="4652963"/>
            <a:ext cx="1584325" cy="431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Ambiente</a:t>
            </a:r>
            <a:endParaRPr sz="1800">
              <a:solidFill>
                <a:schemeClr val="dk1"/>
              </a:solidFill>
              <a:latin typeface="Calibri"/>
              <a:ea typeface="Calibri"/>
              <a:cs typeface="Calibri"/>
              <a:sym typeface="Calibri"/>
            </a:endParaRPr>
          </a:p>
        </p:txBody>
      </p:sp>
      <p:sp>
        <p:nvSpPr>
          <p:cNvPr id="798" name="Google Shape;798;p59"/>
          <p:cNvSpPr/>
          <p:nvPr/>
        </p:nvSpPr>
        <p:spPr>
          <a:xfrm>
            <a:off x="3695701" y="5068888"/>
            <a:ext cx="2195513" cy="863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Imunoregulação</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0"/>
          <p:cNvSpPr txBox="1"/>
          <p:nvPr/>
        </p:nvSpPr>
        <p:spPr>
          <a:xfrm>
            <a:off x="2209800" y="533400"/>
            <a:ext cx="8077200" cy="2800726"/>
          </a:xfrm>
          <a:prstGeom prst="rect">
            <a:avLst/>
          </a:prstGeom>
          <a:noFill/>
          <a:ln>
            <a:noFill/>
          </a:ln>
        </p:spPr>
        <p:txBody>
          <a:bodyPr spcFirstLastPara="1" wrap="square" lIns="91425" tIns="45700" rIns="91425" bIns="45700" anchor="t" anchorCtr="0">
            <a:spAutoFit/>
          </a:bodyPr>
          <a:lstStyle/>
          <a:p>
            <a:r>
              <a:rPr lang="pt-BR" sz="4500">
                <a:solidFill>
                  <a:schemeClr val="dk1"/>
                </a:solidFill>
                <a:latin typeface="Calibri"/>
                <a:ea typeface="Calibri"/>
                <a:cs typeface="Calibri"/>
                <a:sym typeface="Calibri"/>
              </a:rPr>
              <a:t>Como doenças autoimune pode ser gerado</a:t>
            </a:r>
            <a:endParaRPr sz="3200">
              <a:solidFill>
                <a:schemeClr val="dk1"/>
              </a:solidFill>
              <a:latin typeface="Calibri"/>
              <a:ea typeface="Calibri"/>
              <a:cs typeface="Calibri"/>
              <a:sym typeface="Calibri"/>
            </a:endParaRPr>
          </a:p>
          <a:p>
            <a:endParaRPr sz="32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Quebra de tolerância que significa que o sistema imune esta reagindo contra moléculas do próprio indivíduo</a:t>
            </a:r>
            <a:endParaRPr/>
          </a:p>
        </p:txBody>
      </p:sp>
      <p:sp>
        <p:nvSpPr>
          <p:cNvPr id="804" name="Google Shape;804;p60"/>
          <p:cNvSpPr txBox="1"/>
          <p:nvPr/>
        </p:nvSpPr>
        <p:spPr>
          <a:xfrm>
            <a:off x="2270125" y="3902075"/>
            <a:ext cx="8108950" cy="646290"/>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Moléculas do microorganismo infecciosos possuem semelhanças</a:t>
            </a:r>
            <a:endParaRPr/>
          </a:p>
          <a:p>
            <a:r>
              <a:rPr lang="pt-BR" sz="1800">
                <a:solidFill>
                  <a:schemeClr val="dk1"/>
                </a:solidFill>
                <a:latin typeface="Calibri"/>
                <a:ea typeface="Calibri"/>
                <a:cs typeface="Calibri"/>
                <a:sym typeface="Calibri"/>
              </a:rPr>
              <a:t>com moléculas do próprio indivíduo</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61"/>
          <p:cNvGrpSpPr/>
          <p:nvPr/>
        </p:nvGrpSpPr>
        <p:grpSpPr>
          <a:xfrm>
            <a:off x="3759200" y="1828801"/>
            <a:ext cx="4064000" cy="969963"/>
            <a:chOff x="2064" y="1488"/>
            <a:chExt cx="1920" cy="815"/>
          </a:xfrm>
        </p:grpSpPr>
        <p:sp>
          <p:nvSpPr>
            <p:cNvPr id="810" name="Google Shape;810;p61"/>
            <p:cNvSpPr/>
            <p:nvPr/>
          </p:nvSpPr>
          <p:spPr>
            <a:xfrm>
              <a:off x="2064" y="1488"/>
              <a:ext cx="527" cy="815"/>
            </a:xfrm>
            <a:custGeom>
              <a:avLst/>
              <a:gdLst/>
              <a:ahLst/>
              <a:cxnLst/>
              <a:rect l="l" t="t" r="r" b="b"/>
              <a:pathLst>
                <a:path w="527" h="815" extrusionOk="0">
                  <a:moveTo>
                    <a:pt x="462" y="631"/>
                  </a:moveTo>
                  <a:lnTo>
                    <a:pt x="478" y="447"/>
                  </a:lnTo>
                  <a:lnTo>
                    <a:pt x="456" y="243"/>
                  </a:lnTo>
                  <a:lnTo>
                    <a:pt x="363" y="83"/>
                  </a:lnTo>
                  <a:lnTo>
                    <a:pt x="45" y="633"/>
                  </a:lnTo>
                  <a:lnTo>
                    <a:pt x="45" y="752"/>
                  </a:lnTo>
                  <a:lnTo>
                    <a:pt x="158" y="814"/>
                  </a:lnTo>
                  <a:lnTo>
                    <a:pt x="363" y="814"/>
                  </a:lnTo>
                  <a:lnTo>
                    <a:pt x="363" y="365"/>
                  </a:lnTo>
                  <a:lnTo>
                    <a:pt x="318" y="328"/>
                  </a:lnTo>
                  <a:lnTo>
                    <a:pt x="250" y="365"/>
                  </a:lnTo>
                  <a:lnTo>
                    <a:pt x="250" y="530"/>
                  </a:lnTo>
                  <a:lnTo>
                    <a:pt x="250" y="610"/>
                  </a:lnTo>
                  <a:lnTo>
                    <a:pt x="250" y="468"/>
                  </a:lnTo>
                  <a:lnTo>
                    <a:pt x="250" y="305"/>
                  </a:lnTo>
                  <a:lnTo>
                    <a:pt x="331" y="305"/>
                  </a:lnTo>
                  <a:lnTo>
                    <a:pt x="444" y="305"/>
                  </a:lnTo>
                  <a:lnTo>
                    <a:pt x="514" y="305"/>
                  </a:lnTo>
                  <a:lnTo>
                    <a:pt x="285" y="225"/>
                  </a:lnTo>
                  <a:lnTo>
                    <a:pt x="147" y="225"/>
                  </a:lnTo>
                  <a:lnTo>
                    <a:pt x="113" y="225"/>
                  </a:lnTo>
                  <a:lnTo>
                    <a:pt x="113" y="388"/>
                  </a:lnTo>
                  <a:lnTo>
                    <a:pt x="126" y="548"/>
                  </a:lnTo>
                  <a:lnTo>
                    <a:pt x="216" y="714"/>
                  </a:lnTo>
                  <a:lnTo>
                    <a:pt x="273" y="447"/>
                  </a:lnTo>
                  <a:lnTo>
                    <a:pt x="273" y="589"/>
                  </a:lnTo>
                  <a:lnTo>
                    <a:pt x="306" y="633"/>
                  </a:lnTo>
                  <a:lnTo>
                    <a:pt x="354" y="530"/>
                  </a:lnTo>
                  <a:lnTo>
                    <a:pt x="354" y="365"/>
                  </a:lnTo>
                  <a:lnTo>
                    <a:pt x="343" y="204"/>
                  </a:lnTo>
                  <a:lnTo>
                    <a:pt x="331" y="39"/>
                  </a:lnTo>
                  <a:lnTo>
                    <a:pt x="240" y="0"/>
                  </a:lnTo>
                  <a:lnTo>
                    <a:pt x="158" y="163"/>
                  </a:lnTo>
                  <a:lnTo>
                    <a:pt x="171" y="328"/>
                  </a:lnTo>
                  <a:lnTo>
                    <a:pt x="354" y="468"/>
                  </a:lnTo>
                  <a:lnTo>
                    <a:pt x="363" y="328"/>
                  </a:lnTo>
                  <a:lnTo>
                    <a:pt x="273" y="305"/>
                  </a:lnTo>
                  <a:lnTo>
                    <a:pt x="183" y="305"/>
                  </a:lnTo>
                  <a:lnTo>
                    <a:pt x="171" y="509"/>
                  </a:lnTo>
                  <a:lnTo>
                    <a:pt x="376" y="569"/>
                  </a:lnTo>
                  <a:lnTo>
                    <a:pt x="444" y="569"/>
                  </a:lnTo>
                  <a:lnTo>
                    <a:pt x="433" y="509"/>
                  </a:lnTo>
                  <a:lnTo>
                    <a:pt x="343" y="509"/>
                  </a:lnTo>
                  <a:lnTo>
                    <a:pt x="306" y="610"/>
                  </a:lnTo>
                  <a:lnTo>
                    <a:pt x="273" y="610"/>
                  </a:lnTo>
                  <a:lnTo>
                    <a:pt x="158" y="610"/>
                  </a:lnTo>
                  <a:lnTo>
                    <a:pt x="20" y="569"/>
                  </a:lnTo>
                  <a:lnTo>
                    <a:pt x="0" y="509"/>
                  </a:lnTo>
                  <a:lnTo>
                    <a:pt x="113" y="468"/>
                  </a:lnTo>
                  <a:lnTo>
                    <a:pt x="273" y="468"/>
                  </a:lnTo>
                  <a:lnTo>
                    <a:pt x="411" y="509"/>
                  </a:lnTo>
                  <a:lnTo>
                    <a:pt x="444" y="649"/>
                  </a:lnTo>
                  <a:lnTo>
                    <a:pt x="135" y="649"/>
                  </a:lnTo>
                  <a:lnTo>
                    <a:pt x="68" y="530"/>
                  </a:lnTo>
                  <a:lnTo>
                    <a:pt x="68" y="408"/>
                  </a:lnTo>
                  <a:lnTo>
                    <a:pt x="240" y="328"/>
                  </a:lnTo>
                  <a:lnTo>
                    <a:pt x="261" y="447"/>
                  </a:lnTo>
                  <a:lnTo>
                    <a:pt x="273" y="530"/>
                  </a:lnTo>
                  <a:lnTo>
                    <a:pt x="273" y="408"/>
                  </a:lnTo>
                  <a:lnTo>
                    <a:pt x="273" y="284"/>
                  </a:lnTo>
                  <a:lnTo>
                    <a:pt x="135" y="408"/>
                  </a:lnTo>
                  <a:lnTo>
                    <a:pt x="205" y="814"/>
                  </a:lnTo>
                  <a:lnTo>
                    <a:pt x="298" y="814"/>
                  </a:lnTo>
                  <a:lnTo>
                    <a:pt x="433" y="814"/>
                  </a:lnTo>
                  <a:lnTo>
                    <a:pt x="526" y="794"/>
                  </a:lnTo>
                  <a:lnTo>
                    <a:pt x="526" y="670"/>
                  </a:lnTo>
                  <a:lnTo>
                    <a:pt x="526" y="509"/>
                  </a:lnTo>
                  <a:lnTo>
                    <a:pt x="411" y="305"/>
                  </a:lnTo>
                  <a:lnTo>
                    <a:pt x="250" y="305"/>
                  </a:lnTo>
                  <a:lnTo>
                    <a:pt x="411" y="633"/>
                  </a:lnTo>
                  <a:lnTo>
                    <a:pt x="421" y="468"/>
                  </a:lnTo>
                  <a:lnTo>
                    <a:pt x="421" y="344"/>
                  </a:lnTo>
                  <a:lnTo>
                    <a:pt x="354" y="264"/>
                  </a:lnTo>
                  <a:lnTo>
                    <a:pt x="318" y="264"/>
                  </a:lnTo>
                  <a:lnTo>
                    <a:pt x="318" y="429"/>
                  </a:lnTo>
                  <a:lnTo>
                    <a:pt x="318" y="530"/>
                  </a:lnTo>
                  <a:lnTo>
                    <a:pt x="183" y="259"/>
                  </a:lnTo>
                  <a:lnTo>
                    <a:pt x="462" y="631"/>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811" name="Google Shape;811;p61"/>
            <p:cNvSpPr/>
            <p:nvPr/>
          </p:nvSpPr>
          <p:spPr>
            <a:xfrm>
              <a:off x="3457" y="1488"/>
              <a:ext cx="527" cy="815"/>
            </a:xfrm>
            <a:custGeom>
              <a:avLst/>
              <a:gdLst/>
              <a:ahLst/>
              <a:cxnLst/>
              <a:rect l="l" t="t" r="r" b="b"/>
              <a:pathLst>
                <a:path w="527" h="815" extrusionOk="0">
                  <a:moveTo>
                    <a:pt x="462" y="631"/>
                  </a:moveTo>
                  <a:lnTo>
                    <a:pt x="478" y="447"/>
                  </a:lnTo>
                  <a:lnTo>
                    <a:pt x="456" y="243"/>
                  </a:lnTo>
                  <a:lnTo>
                    <a:pt x="363" y="83"/>
                  </a:lnTo>
                  <a:lnTo>
                    <a:pt x="45" y="633"/>
                  </a:lnTo>
                  <a:lnTo>
                    <a:pt x="45" y="752"/>
                  </a:lnTo>
                  <a:lnTo>
                    <a:pt x="158" y="814"/>
                  </a:lnTo>
                  <a:lnTo>
                    <a:pt x="363" y="814"/>
                  </a:lnTo>
                  <a:lnTo>
                    <a:pt x="363" y="365"/>
                  </a:lnTo>
                  <a:lnTo>
                    <a:pt x="318" y="328"/>
                  </a:lnTo>
                  <a:lnTo>
                    <a:pt x="250" y="365"/>
                  </a:lnTo>
                  <a:lnTo>
                    <a:pt x="250" y="530"/>
                  </a:lnTo>
                  <a:lnTo>
                    <a:pt x="250" y="610"/>
                  </a:lnTo>
                  <a:lnTo>
                    <a:pt x="250" y="468"/>
                  </a:lnTo>
                  <a:lnTo>
                    <a:pt x="250" y="305"/>
                  </a:lnTo>
                  <a:lnTo>
                    <a:pt x="331" y="305"/>
                  </a:lnTo>
                  <a:lnTo>
                    <a:pt x="444" y="305"/>
                  </a:lnTo>
                  <a:lnTo>
                    <a:pt x="514" y="305"/>
                  </a:lnTo>
                  <a:lnTo>
                    <a:pt x="285" y="225"/>
                  </a:lnTo>
                  <a:lnTo>
                    <a:pt x="147" y="225"/>
                  </a:lnTo>
                  <a:lnTo>
                    <a:pt x="113" y="225"/>
                  </a:lnTo>
                  <a:lnTo>
                    <a:pt x="113" y="388"/>
                  </a:lnTo>
                  <a:lnTo>
                    <a:pt x="126" y="548"/>
                  </a:lnTo>
                  <a:lnTo>
                    <a:pt x="216" y="714"/>
                  </a:lnTo>
                  <a:lnTo>
                    <a:pt x="273" y="447"/>
                  </a:lnTo>
                  <a:lnTo>
                    <a:pt x="273" y="589"/>
                  </a:lnTo>
                  <a:lnTo>
                    <a:pt x="306" y="633"/>
                  </a:lnTo>
                  <a:lnTo>
                    <a:pt x="354" y="530"/>
                  </a:lnTo>
                  <a:lnTo>
                    <a:pt x="354" y="365"/>
                  </a:lnTo>
                  <a:lnTo>
                    <a:pt x="343" y="204"/>
                  </a:lnTo>
                  <a:lnTo>
                    <a:pt x="331" y="39"/>
                  </a:lnTo>
                  <a:lnTo>
                    <a:pt x="240" y="0"/>
                  </a:lnTo>
                  <a:lnTo>
                    <a:pt x="158" y="163"/>
                  </a:lnTo>
                  <a:lnTo>
                    <a:pt x="171" y="328"/>
                  </a:lnTo>
                  <a:lnTo>
                    <a:pt x="354" y="468"/>
                  </a:lnTo>
                  <a:lnTo>
                    <a:pt x="363" y="328"/>
                  </a:lnTo>
                  <a:lnTo>
                    <a:pt x="273" y="305"/>
                  </a:lnTo>
                  <a:lnTo>
                    <a:pt x="183" y="305"/>
                  </a:lnTo>
                  <a:lnTo>
                    <a:pt x="171" y="509"/>
                  </a:lnTo>
                  <a:lnTo>
                    <a:pt x="376" y="569"/>
                  </a:lnTo>
                  <a:lnTo>
                    <a:pt x="444" y="569"/>
                  </a:lnTo>
                  <a:lnTo>
                    <a:pt x="433" y="509"/>
                  </a:lnTo>
                  <a:lnTo>
                    <a:pt x="343" y="509"/>
                  </a:lnTo>
                  <a:lnTo>
                    <a:pt x="306" y="610"/>
                  </a:lnTo>
                  <a:lnTo>
                    <a:pt x="273" y="610"/>
                  </a:lnTo>
                  <a:lnTo>
                    <a:pt x="158" y="610"/>
                  </a:lnTo>
                  <a:lnTo>
                    <a:pt x="20" y="569"/>
                  </a:lnTo>
                  <a:lnTo>
                    <a:pt x="0" y="509"/>
                  </a:lnTo>
                  <a:lnTo>
                    <a:pt x="113" y="468"/>
                  </a:lnTo>
                  <a:lnTo>
                    <a:pt x="273" y="468"/>
                  </a:lnTo>
                  <a:lnTo>
                    <a:pt x="411" y="509"/>
                  </a:lnTo>
                  <a:lnTo>
                    <a:pt x="444" y="649"/>
                  </a:lnTo>
                  <a:lnTo>
                    <a:pt x="135" y="649"/>
                  </a:lnTo>
                  <a:lnTo>
                    <a:pt x="68" y="530"/>
                  </a:lnTo>
                  <a:lnTo>
                    <a:pt x="68" y="408"/>
                  </a:lnTo>
                  <a:lnTo>
                    <a:pt x="240" y="328"/>
                  </a:lnTo>
                  <a:lnTo>
                    <a:pt x="261" y="447"/>
                  </a:lnTo>
                  <a:lnTo>
                    <a:pt x="273" y="530"/>
                  </a:lnTo>
                  <a:lnTo>
                    <a:pt x="273" y="408"/>
                  </a:lnTo>
                  <a:lnTo>
                    <a:pt x="273" y="284"/>
                  </a:lnTo>
                  <a:lnTo>
                    <a:pt x="135" y="408"/>
                  </a:lnTo>
                  <a:lnTo>
                    <a:pt x="205" y="814"/>
                  </a:lnTo>
                  <a:lnTo>
                    <a:pt x="298" y="814"/>
                  </a:lnTo>
                  <a:lnTo>
                    <a:pt x="433" y="814"/>
                  </a:lnTo>
                  <a:lnTo>
                    <a:pt x="526" y="794"/>
                  </a:lnTo>
                  <a:lnTo>
                    <a:pt x="526" y="670"/>
                  </a:lnTo>
                  <a:lnTo>
                    <a:pt x="526" y="509"/>
                  </a:lnTo>
                  <a:lnTo>
                    <a:pt x="411" y="305"/>
                  </a:lnTo>
                  <a:lnTo>
                    <a:pt x="250" y="305"/>
                  </a:lnTo>
                  <a:lnTo>
                    <a:pt x="411" y="633"/>
                  </a:lnTo>
                  <a:lnTo>
                    <a:pt x="421" y="468"/>
                  </a:lnTo>
                  <a:lnTo>
                    <a:pt x="421" y="344"/>
                  </a:lnTo>
                  <a:lnTo>
                    <a:pt x="354" y="264"/>
                  </a:lnTo>
                  <a:lnTo>
                    <a:pt x="318" y="264"/>
                  </a:lnTo>
                  <a:lnTo>
                    <a:pt x="318" y="429"/>
                  </a:lnTo>
                  <a:lnTo>
                    <a:pt x="318" y="530"/>
                  </a:lnTo>
                  <a:lnTo>
                    <a:pt x="183" y="259"/>
                  </a:lnTo>
                  <a:lnTo>
                    <a:pt x="462" y="631"/>
                  </a:lnTo>
                </a:path>
              </a:pathLst>
            </a:custGeom>
            <a:noFill/>
            <a:ln w="12700" cap="rnd" cmpd="sng">
              <a:solidFill>
                <a:srgbClr val="CC3300"/>
              </a:solidFill>
              <a:prstDash val="solid"/>
              <a:round/>
              <a:headEnd type="none" w="sm" len="sm"/>
              <a:tailEnd type="none" w="sm" len="sm"/>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812" name="Google Shape;812;p61"/>
            <p:cNvSpPr/>
            <p:nvPr/>
          </p:nvSpPr>
          <p:spPr>
            <a:xfrm>
              <a:off x="2816" y="1547"/>
              <a:ext cx="206" cy="539"/>
            </a:xfrm>
            <a:prstGeom prst="rect">
              <a:avLst/>
            </a:prstGeom>
            <a:noFill/>
            <a:ln>
              <a:noFill/>
            </a:ln>
          </p:spPr>
          <p:txBody>
            <a:bodyPr spcFirstLastPara="1" wrap="square" lIns="92075" tIns="46025" rIns="92075" bIns="46025" anchor="t" anchorCtr="0">
              <a:spAutoFit/>
            </a:bodyPr>
            <a:lstStyle/>
            <a:p>
              <a:r>
                <a:rPr lang="pt-BR" sz="3600">
                  <a:solidFill>
                    <a:schemeClr val="dk1"/>
                  </a:solidFill>
                  <a:latin typeface="Noto Sans Symbols"/>
                  <a:ea typeface="Noto Sans Symbols"/>
                  <a:cs typeface="Noto Sans Symbols"/>
                  <a:sym typeface="Noto Sans Symbols"/>
                </a:rPr>
                <a:t>≈</a:t>
              </a:r>
              <a:endParaRPr/>
            </a:p>
          </p:txBody>
        </p:sp>
      </p:grpSp>
      <p:graphicFrame>
        <p:nvGraphicFramePr>
          <p:cNvPr id="813" name="Google Shape;813;p61"/>
          <p:cNvGraphicFramePr/>
          <p:nvPr/>
        </p:nvGraphicFramePr>
        <p:xfrm>
          <a:off x="3881439" y="2743201"/>
          <a:ext cx="1093787" cy="1552575"/>
        </p:xfrm>
        <a:graphic>
          <a:graphicData uri="http://schemas.openxmlformats.org/presentationml/2006/ole">
            <mc:AlternateContent xmlns:mc="http://schemas.openxmlformats.org/markup-compatibility/2006">
              <mc:Choice xmlns:v="urn:schemas-microsoft-com:vml" Requires="v">
                <p:oleObj r:id="rId3" imgW="1093787" imgH="1552575" progId="">
                  <p:embed/>
                </p:oleObj>
              </mc:Choice>
              <mc:Fallback>
                <p:oleObj r:id="rId3" imgW="1093787" imgH="1552575" progId="">
                  <p:embed/>
                  <p:pic>
                    <p:nvPicPr>
                      <p:cNvPr id="813" name="Google Shape;813;p61"/>
                      <p:cNvPicPr preferRelativeResize="0"/>
                      <p:nvPr/>
                    </p:nvPicPr>
                    <p:blipFill rotWithShape="1">
                      <a:blip r:embed="rId4">
                        <a:alphaModFix/>
                      </a:blip>
                      <a:srcRect/>
                      <a:stretch/>
                    </p:blipFill>
                    <p:spPr>
                      <a:xfrm>
                        <a:off x="3881439" y="2743201"/>
                        <a:ext cx="1093787" cy="1552575"/>
                      </a:xfrm>
                      <a:prstGeom prst="rect">
                        <a:avLst/>
                      </a:prstGeom>
                      <a:noFill/>
                      <a:ln>
                        <a:noFill/>
                      </a:ln>
                    </p:spPr>
                  </p:pic>
                </p:oleObj>
              </mc:Fallback>
            </mc:AlternateContent>
          </a:graphicData>
        </a:graphic>
      </p:graphicFrame>
      <p:pic>
        <p:nvPicPr>
          <p:cNvPr id="814" name="Google Shape;814;p61"/>
          <p:cNvPicPr preferRelativeResize="0"/>
          <p:nvPr/>
        </p:nvPicPr>
        <p:blipFill rotWithShape="1">
          <a:blip r:embed="rId5">
            <a:alphaModFix/>
          </a:blip>
          <a:srcRect/>
          <a:stretch/>
        </p:blipFill>
        <p:spPr>
          <a:xfrm>
            <a:off x="6604001" y="2914650"/>
            <a:ext cx="1744663" cy="1187450"/>
          </a:xfrm>
          <a:prstGeom prst="rect">
            <a:avLst/>
          </a:prstGeom>
          <a:noFill/>
          <a:ln>
            <a:noFill/>
          </a:ln>
        </p:spPr>
      </p:pic>
      <p:sp>
        <p:nvSpPr>
          <p:cNvPr id="815" name="Google Shape;815;p61"/>
          <p:cNvSpPr/>
          <p:nvPr/>
        </p:nvSpPr>
        <p:spPr>
          <a:xfrm>
            <a:off x="2641600" y="4743451"/>
            <a:ext cx="5670550" cy="585391"/>
          </a:xfrm>
          <a:prstGeom prst="rect">
            <a:avLst/>
          </a:prstGeom>
          <a:noFill/>
          <a:ln>
            <a:noFill/>
          </a:ln>
        </p:spPr>
        <p:txBody>
          <a:bodyPr spcFirstLastPara="1" wrap="square" lIns="92075" tIns="46025" rIns="92075" bIns="46025" anchor="t" anchorCtr="0">
            <a:spAutoFit/>
          </a:bodyPr>
          <a:lstStyle/>
          <a:p>
            <a:r>
              <a:rPr lang="pt-BR" sz="3200" b="1">
                <a:solidFill>
                  <a:schemeClr val="dk1"/>
                </a:solidFill>
                <a:latin typeface="Calibri"/>
                <a:ea typeface="Calibri"/>
                <a:cs typeface="Calibri"/>
                <a:sym typeface="Calibri"/>
              </a:rPr>
              <a:t>Homen		       Leishmania</a:t>
            </a:r>
            <a:endParaRPr/>
          </a:p>
        </p:txBody>
      </p:sp>
      <p:sp>
        <p:nvSpPr>
          <p:cNvPr id="816" name="Google Shape;816;p61"/>
          <p:cNvSpPr/>
          <p:nvPr/>
        </p:nvSpPr>
        <p:spPr>
          <a:xfrm>
            <a:off x="3251201" y="342900"/>
            <a:ext cx="5091113" cy="1373188"/>
          </a:xfrm>
          <a:prstGeom prst="rect">
            <a:avLst/>
          </a:prstGeom>
          <a:solidFill>
            <a:srgbClr val="FFFFE1"/>
          </a:solidFill>
          <a:ln>
            <a:noFill/>
          </a:ln>
        </p:spPr>
        <p:txBody>
          <a:bodyPr spcFirstLastPara="1" wrap="square" lIns="92075" tIns="46025" rIns="92075" bIns="46025" anchor="t" anchorCtr="0">
            <a:spAutoFit/>
          </a:bodyPr>
          <a:lstStyle/>
          <a:p>
            <a:r>
              <a:rPr lang="pt-BR" sz="2800" b="1">
                <a:solidFill>
                  <a:schemeClr val="dk1"/>
                </a:solidFill>
                <a:latin typeface="Calibri"/>
                <a:ea typeface="Calibri"/>
                <a:cs typeface="Calibri"/>
                <a:sym typeface="Calibri"/>
              </a:rPr>
              <a:t>Existe uma semelhança entre os </a:t>
            </a:r>
            <a:endParaRPr/>
          </a:p>
          <a:p>
            <a:r>
              <a:rPr lang="pt-BR" sz="2800" b="1">
                <a:solidFill>
                  <a:schemeClr val="dk1"/>
                </a:solidFill>
                <a:latin typeface="Calibri"/>
                <a:ea typeface="Calibri"/>
                <a:cs typeface="Calibri"/>
                <a:sym typeface="Calibri"/>
              </a:rPr>
              <a:t>antígenos de vários </a:t>
            </a:r>
            <a:endParaRPr/>
          </a:p>
          <a:p>
            <a:r>
              <a:rPr lang="pt-BR" sz="2800" b="1">
                <a:solidFill>
                  <a:schemeClr val="dk1"/>
                </a:solidFill>
                <a:latin typeface="Calibri"/>
                <a:ea typeface="Calibri"/>
                <a:cs typeface="Calibri"/>
                <a:sym typeface="Calibri"/>
              </a:rPr>
              <a:t>organismos</a:t>
            </a:r>
            <a:endParaRPr/>
          </a:p>
        </p:txBody>
      </p:sp>
      <p:pic>
        <p:nvPicPr>
          <p:cNvPr id="817" name="Google Shape;817;p61" descr="C:\magdoc\Lectures\ICB\Bilder\Microorganisms\bact.gif"/>
          <p:cNvPicPr preferRelativeResize="0"/>
          <p:nvPr/>
        </p:nvPicPr>
        <p:blipFill rotWithShape="1">
          <a:blip r:embed="rId6">
            <a:alphaModFix/>
          </a:blip>
          <a:srcRect/>
          <a:stretch/>
        </p:blipFill>
        <p:spPr>
          <a:xfrm>
            <a:off x="8610600" y="3581400"/>
            <a:ext cx="1365250" cy="1524000"/>
          </a:xfrm>
          <a:prstGeom prst="rect">
            <a:avLst/>
          </a:prstGeom>
          <a:noFill/>
          <a:ln>
            <a:noFill/>
          </a:ln>
        </p:spPr>
      </p:pic>
      <p:grpSp>
        <p:nvGrpSpPr>
          <p:cNvPr id="818" name="Google Shape;818;p61"/>
          <p:cNvGrpSpPr/>
          <p:nvPr/>
        </p:nvGrpSpPr>
        <p:grpSpPr>
          <a:xfrm>
            <a:off x="8077200" y="1676400"/>
            <a:ext cx="1143000" cy="1195388"/>
            <a:chOff x="1152" y="768"/>
            <a:chExt cx="720" cy="768"/>
          </a:xfrm>
        </p:grpSpPr>
        <p:pic>
          <p:nvPicPr>
            <p:cNvPr id="819" name="Google Shape;819;p61" descr="C:\magdoc\Lectures\ICB\Bilder\Microorganisms\vir.gif"/>
            <p:cNvPicPr preferRelativeResize="0"/>
            <p:nvPr/>
          </p:nvPicPr>
          <p:blipFill rotWithShape="1">
            <a:blip r:embed="rId7">
              <a:alphaModFix/>
            </a:blip>
            <a:srcRect/>
            <a:stretch/>
          </p:blipFill>
          <p:spPr>
            <a:xfrm>
              <a:off x="1152" y="768"/>
              <a:ext cx="720" cy="768"/>
            </a:xfrm>
            <a:prstGeom prst="rect">
              <a:avLst/>
            </a:prstGeom>
            <a:noFill/>
            <a:ln>
              <a:noFill/>
            </a:ln>
          </p:spPr>
        </p:pic>
        <p:sp>
          <p:nvSpPr>
            <p:cNvPr id="820" name="Google Shape;820;p61"/>
            <p:cNvSpPr/>
            <p:nvPr/>
          </p:nvSpPr>
          <p:spPr>
            <a:xfrm>
              <a:off x="1152" y="768"/>
              <a:ext cx="720" cy="768"/>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62" descr="D:\CÉLIA\Célia\aulas de imuno\Imuno\Tolerance and Autoimmunity\autoimmune disease - mimicry.jpg"/>
          <p:cNvPicPr preferRelativeResize="0"/>
          <p:nvPr/>
        </p:nvPicPr>
        <p:blipFill rotWithShape="1">
          <a:blip r:embed="rId3">
            <a:alphaModFix/>
          </a:blip>
          <a:srcRect l="2586" t="3069" r="51724" b="7755"/>
          <a:stretch/>
        </p:blipFill>
        <p:spPr>
          <a:xfrm>
            <a:off x="1676400" y="381000"/>
            <a:ext cx="3328988" cy="4648200"/>
          </a:xfrm>
          <a:prstGeom prst="rect">
            <a:avLst/>
          </a:prstGeom>
          <a:noFill/>
          <a:ln>
            <a:noFill/>
          </a:ln>
        </p:spPr>
      </p:pic>
      <p:graphicFrame>
        <p:nvGraphicFramePr>
          <p:cNvPr id="826" name="Google Shape;826;p62"/>
          <p:cNvGraphicFramePr/>
          <p:nvPr/>
        </p:nvGraphicFramePr>
        <p:xfrm>
          <a:off x="5105400" y="1447800"/>
          <a:ext cx="5562600" cy="3505200"/>
        </p:xfrm>
        <a:graphic>
          <a:graphicData uri="http://schemas.openxmlformats.org/presentationml/2006/ole">
            <mc:AlternateContent xmlns:mc="http://schemas.openxmlformats.org/markup-compatibility/2006">
              <mc:Choice xmlns:v="urn:schemas-microsoft-com:vml" Requires="v">
                <p:oleObj r:id="rId4" imgW="5562600" imgH="3505200" progId="PowerPoint.Slide.8">
                  <p:embed/>
                </p:oleObj>
              </mc:Choice>
              <mc:Fallback>
                <p:oleObj r:id="rId4" imgW="5562600" imgH="3505200" progId="PowerPoint.Slide.8">
                  <p:embed/>
                  <p:pic>
                    <p:nvPicPr>
                      <p:cNvPr id="826" name="Google Shape;826;p62"/>
                      <p:cNvPicPr preferRelativeResize="0"/>
                      <p:nvPr/>
                    </p:nvPicPr>
                    <p:blipFill rotWithShape="1">
                      <a:blip r:embed="rId5">
                        <a:alphaModFix/>
                      </a:blip>
                      <a:srcRect l="6667" t="22223" r="4999" b="20000"/>
                      <a:stretch/>
                    </p:blipFill>
                    <p:spPr>
                      <a:xfrm>
                        <a:off x="5105400" y="1447800"/>
                        <a:ext cx="5562600" cy="3505200"/>
                      </a:xfrm>
                      <a:prstGeom prst="rect">
                        <a:avLst/>
                      </a:prstGeom>
                      <a:noFill/>
                      <a:ln>
                        <a:noFill/>
                      </a:ln>
                    </p:spPr>
                  </p:pic>
                </p:oleObj>
              </mc:Fallback>
            </mc:AlternateContent>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graphicFrame>
        <p:nvGraphicFramePr>
          <p:cNvPr id="831" name="Google Shape;831;p63"/>
          <p:cNvGraphicFramePr/>
          <p:nvPr/>
        </p:nvGraphicFramePr>
        <p:xfrm>
          <a:off x="2309814" y="617539"/>
          <a:ext cx="8358187" cy="5413375"/>
        </p:xfrm>
        <a:graphic>
          <a:graphicData uri="http://schemas.openxmlformats.org/presentationml/2006/ole">
            <mc:AlternateContent xmlns:mc="http://schemas.openxmlformats.org/markup-compatibility/2006">
              <mc:Choice xmlns:v="urn:schemas-microsoft-com:vml" Requires="v">
                <p:oleObj r:id="rId3" imgW="8358187" imgH="5413375" progId="PowerPoint.Slide.8">
                  <p:embed/>
                </p:oleObj>
              </mc:Choice>
              <mc:Fallback>
                <p:oleObj r:id="rId3" imgW="8358187" imgH="5413375" progId="PowerPoint.Slide.8">
                  <p:embed/>
                  <p:pic>
                    <p:nvPicPr>
                      <p:cNvPr id="831" name="Google Shape;831;p63"/>
                      <p:cNvPicPr preferRelativeResize="0"/>
                      <p:nvPr/>
                    </p:nvPicPr>
                    <p:blipFill rotWithShape="1">
                      <a:blip r:embed="rId4">
                        <a:alphaModFix/>
                      </a:blip>
                      <a:srcRect l="2753" t="6421" r="916" b="10397"/>
                      <a:stretch/>
                    </p:blipFill>
                    <p:spPr>
                      <a:xfrm>
                        <a:off x="2309814" y="617539"/>
                        <a:ext cx="8358187" cy="5413375"/>
                      </a:xfrm>
                      <a:prstGeom prst="rect">
                        <a:avLst/>
                      </a:prstGeom>
                      <a:noFill/>
                      <a:ln>
                        <a:noFill/>
                      </a:ln>
                    </p:spPr>
                  </p:pic>
                </p:oleObj>
              </mc:Fallback>
            </mc:AlternateContent>
          </a:graphicData>
        </a:graphic>
      </p:graphicFrame>
      <p:pic>
        <p:nvPicPr>
          <p:cNvPr id="832" name="Google Shape;832;p63" descr="C:\Meus documentos\Daniel\Aula Veterinária\Fig 10-2.JPG"/>
          <p:cNvPicPr preferRelativeResize="0"/>
          <p:nvPr/>
        </p:nvPicPr>
        <p:blipFill rotWithShape="1">
          <a:blip r:embed="rId5">
            <a:alphaModFix/>
          </a:blip>
          <a:srcRect/>
          <a:stretch/>
        </p:blipFill>
        <p:spPr>
          <a:xfrm>
            <a:off x="3293616" y="4343194"/>
            <a:ext cx="2874392" cy="249311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4"/>
          <p:cNvSpPr txBox="1"/>
          <p:nvPr/>
        </p:nvSpPr>
        <p:spPr>
          <a:xfrm>
            <a:off x="2209800" y="533400"/>
            <a:ext cx="7315200" cy="2308284"/>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		Doenças cardiovasculares:</a:t>
            </a:r>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Chlamydia pneumoniae</a:t>
            </a:r>
            <a:endParaRPr/>
          </a:p>
          <a:p>
            <a:r>
              <a:rPr lang="pt-BR" sz="1800">
                <a:solidFill>
                  <a:schemeClr val="dk1"/>
                </a:solidFill>
                <a:latin typeface="Calibri"/>
                <a:ea typeface="Calibri"/>
                <a:cs typeface="Calibri"/>
                <a:sym typeface="Calibri"/>
              </a:rPr>
              <a:t>Heliobacter pylori</a:t>
            </a:r>
            <a:endParaRPr/>
          </a:p>
          <a:p>
            <a:r>
              <a:rPr lang="pt-BR" sz="1800">
                <a:solidFill>
                  <a:schemeClr val="dk1"/>
                </a:solidFill>
                <a:latin typeface="Calibri"/>
                <a:ea typeface="Calibri"/>
                <a:cs typeface="Calibri"/>
                <a:sym typeface="Calibri"/>
              </a:rPr>
              <a:t>Trypanosoma Cruzi </a:t>
            </a:r>
            <a:endParaRPr/>
          </a:p>
          <a:p>
            <a:endParaRPr sz="1800">
              <a:solidFill>
                <a:schemeClr val="dk1"/>
              </a:solidFill>
              <a:latin typeface="Calibri"/>
              <a:ea typeface="Calibri"/>
              <a:cs typeface="Calibri"/>
              <a:sym typeface="Calibri"/>
            </a:endParaRPr>
          </a:p>
        </p:txBody>
      </p:sp>
      <p:pic>
        <p:nvPicPr>
          <p:cNvPr id="838" name="Google Shape;838;p64" descr="C:\magdoc\Lectures\ICB\Bilder\Microorganisms\bact.gif"/>
          <p:cNvPicPr preferRelativeResize="0"/>
          <p:nvPr/>
        </p:nvPicPr>
        <p:blipFill rotWithShape="1">
          <a:blip r:embed="rId3">
            <a:alphaModFix/>
          </a:blip>
          <a:srcRect/>
          <a:stretch/>
        </p:blipFill>
        <p:spPr>
          <a:xfrm>
            <a:off x="2743200" y="3276600"/>
            <a:ext cx="1365250" cy="1524000"/>
          </a:xfrm>
          <a:prstGeom prst="rect">
            <a:avLst/>
          </a:prstGeom>
          <a:noFill/>
          <a:ln>
            <a:noFill/>
          </a:ln>
        </p:spPr>
      </p:pic>
      <p:pic>
        <p:nvPicPr>
          <p:cNvPr id="839" name="Google Shape;839;p64" descr="C:\magdoc\Lectures\ICB\Lectures\OdontoBMI2772001\Bilder\Heart.jpg"/>
          <p:cNvPicPr preferRelativeResize="0"/>
          <p:nvPr/>
        </p:nvPicPr>
        <p:blipFill rotWithShape="1">
          <a:blip r:embed="rId4">
            <a:alphaModFix/>
          </a:blip>
          <a:srcRect/>
          <a:stretch/>
        </p:blipFill>
        <p:spPr>
          <a:xfrm>
            <a:off x="7010400" y="2057400"/>
            <a:ext cx="2425700" cy="2959100"/>
          </a:xfrm>
          <a:prstGeom prst="rect">
            <a:avLst/>
          </a:prstGeom>
          <a:noFill/>
          <a:ln>
            <a:noFill/>
          </a:ln>
        </p:spPr>
      </p:pic>
      <p:sp>
        <p:nvSpPr>
          <p:cNvPr id="840" name="Google Shape;840;p64"/>
          <p:cNvSpPr txBox="1"/>
          <p:nvPr/>
        </p:nvSpPr>
        <p:spPr>
          <a:xfrm>
            <a:off x="6934201" y="5181601"/>
            <a:ext cx="2492375" cy="923289"/>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Infarto Myocardial</a:t>
            </a:r>
            <a:endParaRPr/>
          </a:p>
          <a:p>
            <a:r>
              <a:rPr lang="pt-BR" sz="1800">
                <a:solidFill>
                  <a:schemeClr val="dk1"/>
                </a:solidFill>
                <a:latin typeface="Calibri"/>
                <a:ea typeface="Calibri"/>
                <a:cs typeface="Calibri"/>
                <a:sym typeface="Calibri"/>
              </a:rPr>
              <a:t>Aterosclerose</a:t>
            </a:r>
            <a:endParaRPr/>
          </a:p>
          <a:p>
            <a:r>
              <a:rPr lang="pt-BR" sz="1800">
                <a:solidFill>
                  <a:schemeClr val="dk1"/>
                </a:solidFill>
                <a:latin typeface="Calibri"/>
                <a:ea typeface="Calibri"/>
                <a:cs typeface="Calibri"/>
                <a:sym typeface="Calibri"/>
              </a:rPr>
              <a:t>Amyelodosis</a:t>
            </a:r>
            <a:endParaRPr/>
          </a:p>
        </p:txBody>
      </p:sp>
      <p:sp>
        <p:nvSpPr>
          <p:cNvPr id="841" name="Google Shape;841;p64"/>
          <p:cNvSpPr/>
          <p:nvPr/>
        </p:nvSpPr>
        <p:spPr>
          <a:xfrm>
            <a:off x="4648200" y="4267200"/>
            <a:ext cx="1905000" cy="609600"/>
          </a:xfrm>
          <a:prstGeom prst="rightArrow">
            <a:avLst>
              <a:gd name="adj1" fmla="val 50000"/>
              <a:gd name="adj2" fmla="val 78125"/>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65"/>
          <p:cNvSpPr txBox="1"/>
          <p:nvPr/>
        </p:nvSpPr>
        <p:spPr>
          <a:xfrm>
            <a:off x="2209800" y="533400"/>
            <a:ext cx="8077200" cy="1415732"/>
          </a:xfrm>
          <a:prstGeom prst="rect">
            <a:avLst/>
          </a:prstGeom>
          <a:noFill/>
          <a:ln>
            <a:noFill/>
          </a:ln>
        </p:spPr>
        <p:txBody>
          <a:bodyPr spcFirstLastPara="1" wrap="square" lIns="91425" tIns="45700" rIns="91425" bIns="45700" anchor="t" anchorCtr="0">
            <a:spAutoFit/>
          </a:bodyPr>
          <a:lstStyle/>
          <a:p>
            <a:r>
              <a:rPr lang="pt-BR" sz="3200">
                <a:solidFill>
                  <a:schemeClr val="dk1"/>
                </a:solidFill>
                <a:latin typeface="Calibri"/>
                <a:ea typeface="Calibri"/>
                <a:cs typeface="Calibri"/>
                <a:sym typeface="Calibri"/>
              </a:rPr>
              <a:t>Como doenças auto-imune podem ser geradas</a:t>
            </a:r>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Quebra de tolerância que significa que o sistema imune esta reagindo contra moléculas do próprio indivíduo</a:t>
            </a:r>
            <a:endParaRPr/>
          </a:p>
        </p:txBody>
      </p:sp>
      <p:sp>
        <p:nvSpPr>
          <p:cNvPr id="847" name="Google Shape;847;p65"/>
          <p:cNvSpPr txBox="1"/>
          <p:nvPr/>
        </p:nvSpPr>
        <p:spPr>
          <a:xfrm>
            <a:off x="2270126" y="3165475"/>
            <a:ext cx="7940675" cy="646290"/>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Moléculas do microorganismo têm semelhanças com moléculas do próprio indivíduo</a:t>
            </a:r>
            <a:endParaRPr/>
          </a:p>
        </p:txBody>
      </p:sp>
      <p:sp>
        <p:nvSpPr>
          <p:cNvPr id="848" name="Google Shape;848;p65"/>
          <p:cNvSpPr txBox="1"/>
          <p:nvPr/>
        </p:nvSpPr>
        <p:spPr>
          <a:xfrm>
            <a:off x="2270125" y="4613276"/>
            <a:ext cx="6478588" cy="36929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Um molécula do indivíduo fica alterada/modificada</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66" descr="C:\magdoc\Lectures\ICB\Lectures\OdontoBMI2772001\Bilder\Jeansa.gif"/>
          <p:cNvPicPr preferRelativeResize="0"/>
          <p:nvPr/>
        </p:nvPicPr>
        <p:blipFill rotWithShape="1">
          <a:blip r:embed="rId3">
            <a:alphaModFix/>
          </a:blip>
          <a:srcRect/>
          <a:stretch/>
        </p:blipFill>
        <p:spPr>
          <a:xfrm>
            <a:off x="1905001" y="2819400"/>
            <a:ext cx="2505075" cy="3200400"/>
          </a:xfrm>
          <a:prstGeom prst="rect">
            <a:avLst/>
          </a:prstGeom>
          <a:noFill/>
          <a:ln>
            <a:noFill/>
          </a:ln>
        </p:spPr>
      </p:pic>
      <p:pic>
        <p:nvPicPr>
          <p:cNvPr id="854" name="Google Shape;854;p66" descr="C:\magdoc\Lectures\ICB\Lectures\OdontoBMI2772001\Bilder\hexokinase_glu.gif"/>
          <p:cNvPicPr preferRelativeResize="0"/>
          <p:nvPr/>
        </p:nvPicPr>
        <p:blipFill rotWithShape="1">
          <a:blip r:embed="rId4">
            <a:alphaModFix/>
          </a:blip>
          <a:srcRect/>
          <a:stretch/>
        </p:blipFill>
        <p:spPr>
          <a:xfrm>
            <a:off x="1981200" y="228600"/>
            <a:ext cx="3386138" cy="2643188"/>
          </a:xfrm>
          <a:prstGeom prst="rect">
            <a:avLst/>
          </a:prstGeom>
          <a:noFill/>
          <a:ln>
            <a:noFill/>
          </a:ln>
        </p:spPr>
      </p:pic>
      <p:sp>
        <p:nvSpPr>
          <p:cNvPr id="855" name="Google Shape;855;p66"/>
          <p:cNvSpPr/>
          <p:nvPr/>
        </p:nvSpPr>
        <p:spPr>
          <a:xfrm>
            <a:off x="5486400" y="1143000"/>
            <a:ext cx="1219200" cy="685800"/>
          </a:xfrm>
          <a:prstGeom prst="rightArrow">
            <a:avLst>
              <a:gd name="adj1" fmla="val 50000"/>
              <a:gd name="adj2" fmla="val 44444"/>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pic>
        <p:nvPicPr>
          <p:cNvPr id="856" name="Google Shape;856;p66" descr="C:\magdoc\Lectures\ICB\Lectures\OdontoBMI2772001\Bilder\hexokinase_glu.gif"/>
          <p:cNvPicPr preferRelativeResize="0"/>
          <p:nvPr/>
        </p:nvPicPr>
        <p:blipFill rotWithShape="1">
          <a:blip r:embed="rId4">
            <a:alphaModFix/>
          </a:blip>
          <a:srcRect/>
          <a:stretch/>
        </p:blipFill>
        <p:spPr>
          <a:xfrm>
            <a:off x="6858000" y="304800"/>
            <a:ext cx="3386138" cy="2643188"/>
          </a:xfrm>
          <a:prstGeom prst="rect">
            <a:avLst/>
          </a:prstGeom>
          <a:noFill/>
          <a:ln>
            <a:noFill/>
          </a:ln>
        </p:spPr>
      </p:pic>
      <p:pic>
        <p:nvPicPr>
          <p:cNvPr id="857" name="Google Shape;857;p66" descr="C:\magdoc\Lectures\ICB\Lectures\OdontoBMI2772001\Bilder\Piercing.jpg"/>
          <p:cNvPicPr preferRelativeResize="0"/>
          <p:nvPr/>
        </p:nvPicPr>
        <p:blipFill rotWithShape="1">
          <a:blip r:embed="rId5">
            <a:alphaModFix/>
          </a:blip>
          <a:srcRect/>
          <a:stretch/>
        </p:blipFill>
        <p:spPr>
          <a:xfrm>
            <a:off x="4419600" y="2514600"/>
            <a:ext cx="2971800" cy="1671638"/>
          </a:xfrm>
          <a:prstGeom prst="rect">
            <a:avLst/>
          </a:prstGeom>
          <a:noFill/>
          <a:ln>
            <a:noFill/>
          </a:ln>
        </p:spPr>
      </p:pic>
      <p:sp>
        <p:nvSpPr>
          <p:cNvPr id="858" name="Google Shape;858;p66"/>
          <p:cNvSpPr txBox="1"/>
          <p:nvPr/>
        </p:nvSpPr>
        <p:spPr>
          <a:xfrm>
            <a:off x="5699126" y="498476"/>
            <a:ext cx="1012825" cy="36929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Níquel</a:t>
            </a:r>
            <a:endParaRPr/>
          </a:p>
        </p:txBody>
      </p:sp>
      <p:sp>
        <p:nvSpPr>
          <p:cNvPr id="859" name="Google Shape;859;p66"/>
          <p:cNvSpPr/>
          <p:nvPr/>
        </p:nvSpPr>
        <p:spPr>
          <a:xfrm>
            <a:off x="7772400" y="990600"/>
            <a:ext cx="609600" cy="7620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sp>
        <p:nvSpPr>
          <p:cNvPr id="860" name="Google Shape;860;p66"/>
          <p:cNvSpPr/>
          <p:nvPr/>
        </p:nvSpPr>
        <p:spPr>
          <a:xfrm>
            <a:off x="8915400" y="1219200"/>
            <a:ext cx="609600" cy="7620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pic>
        <p:nvPicPr>
          <p:cNvPr id="861" name="Google Shape;861;p66" descr="C:\magdoc\Lectures\ICB\Lectures\OdontoBMI2772001\Bilder\Contact dermatis.jpg"/>
          <p:cNvPicPr preferRelativeResize="0"/>
          <p:nvPr/>
        </p:nvPicPr>
        <p:blipFill rotWithShape="1">
          <a:blip r:embed="rId6">
            <a:alphaModFix/>
          </a:blip>
          <a:srcRect/>
          <a:stretch/>
        </p:blipFill>
        <p:spPr>
          <a:xfrm>
            <a:off x="7772400" y="2819401"/>
            <a:ext cx="1905000" cy="3552825"/>
          </a:xfrm>
          <a:prstGeom prst="rect">
            <a:avLst/>
          </a:prstGeom>
          <a:noFill/>
          <a:ln>
            <a:noFill/>
          </a:ln>
        </p:spPr>
      </p:pic>
      <p:sp>
        <p:nvSpPr>
          <p:cNvPr id="862" name="Google Shape;862;p66"/>
          <p:cNvSpPr txBox="1"/>
          <p:nvPr/>
        </p:nvSpPr>
        <p:spPr>
          <a:xfrm>
            <a:off x="4784726" y="4689476"/>
            <a:ext cx="2735263" cy="36929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Dermatite de contato</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7"/>
          <p:cNvSpPr txBox="1"/>
          <p:nvPr/>
        </p:nvSpPr>
        <p:spPr>
          <a:xfrm>
            <a:off x="2566989" y="601664"/>
            <a:ext cx="7127875" cy="306387"/>
          </a:xfrm>
          <a:prstGeom prst="rect">
            <a:avLst/>
          </a:prstGeom>
          <a:noFill/>
          <a:ln>
            <a:noFill/>
          </a:ln>
        </p:spPr>
        <p:txBody>
          <a:bodyPr spcFirstLastPara="1" wrap="square" lIns="91425" tIns="45700" rIns="91425" bIns="45700" anchor="t" anchorCtr="0">
            <a:spAutoFit/>
          </a:bodyPr>
          <a:lstStyle/>
          <a:p>
            <a:pPr algn="ctr">
              <a:lnSpc>
                <a:spcPct val="50000"/>
              </a:lnSpc>
            </a:pPr>
            <a:r>
              <a:rPr lang="pt-BR" sz="2800" b="1">
                <a:solidFill>
                  <a:schemeClr val="dk1"/>
                </a:solidFill>
                <a:latin typeface="Comic Sans MS"/>
                <a:ea typeface="Comic Sans MS"/>
                <a:cs typeface="Comic Sans MS"/>
                <a:sym typeface="Comic Sans MS"/>
              </a:rPr>
              <a:t>HIPERSENSIBILIDADE DO TIPO IV</a:t>
            </a:r>
            <a:endParaRPr/>
          </a:p>
        </p:txBody>
      </p:sp>
      <p:pic>
        <p:nvPicPr>
          <p:cNvPr id="868" name="Google Shape;868;p67"/>
          <p:cNvPicPr preferRelativeResize="0"/>
          <p:nvPr/>
        </p:nvPicPr>
        <p:blipFill rotWithShape="1">
          <a:blip r:embed="rId3">
            <a:alphaModFix/>
          </a:blip>
          <a:srcRect b="9661"/>
          <a:stretch/>
        </p:blipFill>
        <p:spPr>
          <a:xfrm>
            <a:off x="1812925" y="1814514"/>
            <a:ext cx="8604250" cy="4422775"/>
          </a:xfrm>
          <a:prstGeom prst="rect">
            <a:avLst/>
          </a:prstGeom>
          <a:noFill/>
          <a:ln>
            <a:noFill/>
          </a:ln>
        </p:spPr>
      </p:pic>
      <p:sp>
        <p:nvSpPr>
          <p:cNvPr id="869" name="Google Shape;869;p67"/>
          <p:cNvSpPr txBox="1"/>
          <p:nvPr/>
        </p:nvSpPr>
        <p:spPr>
          <a:xfrm>
            <a:off x="2927351" y="1243013"/>
            <a:ext cx="6048375" cy="457200"/>
          </a:xfrm>
          <a:prstGeom prst="rect">
            <a:avLst/>
          </a:prstGeom>
          <a:noFill/>
          <a:ln>
            <a:noFill/>
          </a:ln>
        </p:spPr>
        <p:txBody>
          <a:bodyPr spcFirstLastPara="1" wrap="square" lIns="91425" tIns="45700" rIns="91425" bIns="45700" anchor="t" anchorCtr="0">
            <a:spAutoFit/>
          </a:bodyPr>
          <a:lstStyle/>
          <a:p>
            <a:pPr algn="ctr"/>
            <a:r>
              <a:rPr lang="pt-BR" sz="2400" b="1">
                <a:solidFill>
                  <a:schemeClr val="dk1"/>
                </a:solidFill>
                <a:latin typeface="Comic Sans MS"/>
                <a:ea typeface="Comic Sans MS"/>
                <a:cs typeface="Comic Sans MS"/>
                <a:sym typeface="Comic Sans MS"/>
              </a:rPr>
              <a:t>Dermatite de contato</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68"/>
          <p:cNvPicPr preferRelativeResize="0"/>
          <p:nvPr/>
        </p:nvPicPr>
        <p:blipFill rotWithShape="1">
          <a:blip r:embed="rId3">
            <a:alphaModFix/>
          </a:blip>
          <a:srcRect/>
          <a:stretch/>
        </p:blipFill>
        <p:spPr>
          <a:xfrm>
            <a:off x="3810000" y="1752600"/>
            <a:ext cx="4800600" cy="4457700"/>
          </a:xfrm>
          <a:prstGeom prst="rect">
            <a:avLst/>
          </a:prstGeom>
          <a:noFill/>
          <a:ln>
            <a:noFill/>
          </a:ln>
        </p:spPr>
      </p:pic>
      <p:sp>
        <p:nvSpPr>
          <p:cNvPr id="875" name="Google Shape;875;p68"/>
          <p:cNvSpPr txBox="1"/>
          <p:nvPr/>
        </p:nvSpPr>
        <p:spPr>
          <a:xfrm>
            <a:off x="2855914" y="846139"/>
            <a:ext cx="6192837" cy="1214437"/>
          </a:xfrm>
          <a:prstGeom prst="rect">
            <a:avLst/>
          </a:prstGeom>
          <a:noFill/>
          <a:ln>
            <a:noFill/>
          </a:ln>
        </p:spPr>
        <p:txBody>
          <a:bodyPr spcFirstLastPara="1" wrap="square" lIns="91425" tIns="45700" rIns="91425" bIns="45700" anchor="t" anchorCtr="0">
            <a:spAutoFit/>
          </a:bodyPr>
          <a:lstStyle/>
          <a:p>
            <a:pPr algn="ctr">
              <a:lnSpc>
                <a:spcPct val="80000"/>
              </a:lnSpc>
            </a:pPr>
            <a:r>
              <a:rPr lang="pt-BR" sz="3200">
                <a:solidFill>
                  <a:schemeClr val="dk2"/>
                </a:solidFill>
                <a:latin typeface="Comic Sans MS"/>
                <a:ea typeface="Comic Sans MS"/>
                <a:cs typeface="Comic Sans MS"/>
                <a:sym typeface="Comic Sans MS"/>
              </a:rPr>
              <a:t>Dermatite de contato</a:t>
            </a:r>
            <a:endParaRPr/>
          </a:p>
          <a:p>
            <a:pPr>
              <a:spcBef>
                <a:spcPts val="1600"/>
              </a:spcBef>
            </a:pPr>
            <a:endParaRPr sz="3200">
              <a:solidFill>
                <a:schemeClr val="dk1"/>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1f58fb78922_0_1"/>
          <p:cNvPicPr preferRelativeResize="0"/>
          <p:nvPr/>
        </p:nvPicPr>
        <p:blipFill rotWithShape="1">
          <a:blip r:embed="rId3">
            <a:alphaModFix/>
          </a:blip>
          <a:srcRect/>
          <a:stretch/>
        </p:blipFill>
        <p:spPr>
          <a:xfrm>
            <a:off x="944383" y="-11"/>
            <a:ext cx="6858000" cy="6858000"/>
          </a:xfrm>
          <a:prstGeom prst="rect">
            <a:avLst/>
          </a:prstGeom>
          <a:noFill/>
          <a:ln>
            <a:noFill/>
          </a:ln>
        </p:spPr>
      </p:pic>
      <p:sp>
        <p:nvSpPr>
          <p:cNvPr id="262" name="Google Shape;262;g1f58fb78922_0_1"/>
          <p:cNvSpPr txBox="1"/>
          <p:nvPr/>
        </p:nvSpPr>
        <p:spPr>
          <a:xfrm>
            <a:off x="6151555" y="303907"/>
            <a:ext cx="333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Calibri"/>
                <a:ea typeface="Calibri"/>
                <a:cs typeface="Calibri"/>
                <a:sym typeface="Calibri"/>
              </a:rPr>
              <a:t>O fundamento da resposta imune</a:t>
            </a:r>
            <a:endParaRPr sz="1400" b="0" i="0" u="none" strike="noStrike" cap="none">
              <a:solidFill>
                <a:srgbClr val="000000"/>
              </a:solidFill>
              <a:latin typeface="Arial"/>
              <a:ea typeface="Arial"/>
              <a:cs typeface="Arial"/>
              <a:sym typeface="Arial"/>
            </a:endParaRPr>
          </a:p>
        </p:txBody>
      </p:sp>
      <p:sp>
        <p:nvSpPr>
          <p:cNvPr id="263" name="Google Shape;263;g1f58fb78922_0_1"/>
          <p:cNvSpPr txBox="1"/>
          <p:nvPr/>
        </p:nvSpPr>
        <p:spPr>
          <a:xfrm>
            <a:off x="7237783" y="2423603"/>
            <a:ext cx="564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FF0000"/>
                </a:solidFill>
                <a:latin typeface="Calibri"/>
                <a:ea typeface="Calibri"/>
                <a:cs typeface="Calibri"/>
                <a:sym typeface="Calibri"/>
              </a:rPr>
              <a:t>IL-2</a:t>
            </a:r>
            <a:endParaRPr sz="2000" b="0" i="0" u="none" strike="noStrike" cap="none">
              <a:solidFill>
                <a:srgbClr val="FF0000"/>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69"/>
          <p:cNvSpPr txBox="1"/>
          <p:nvPr/>
        </p:nvSpPr>
        <p:spPr>
          <a:xfrm>
            <a:off x="2855914" y="846139"/>
            <a:ext cx="6192837" cy="1214437"/>
          </a:xfrm>
          <a:prstGeom prst="rect">
            <a:avLst/>
          </a:prstGeom>
          <a:noFill/>
          <a:ln>
            <a:noFill/>
          </a:ln>
        </p:spPr>
        <p:txBody>
          <a:bodyPr spcFirstLastPara="1" wrap="square" lIns="91425" tIns="45700" rIns="91425" bIns="45700" anchor="t" anchorCtr="0">
            <a:spAutoFit/>
          </a:bodyPr>
          <a:lstStyle/>
          <a:p>
            <a:pPr algn="ctr">
              <a:lnSpc>
                <a:spcPct val="80000"/>
              </a:lnSpc>
            </a:pPr>
            <a:r>
              <a:rPr lang="pt-BR" sz="3200">
                <a:solidFill>
                  <a:schemeClr val="dk2"/>
                </a:solidFill>
                <a:latin typeface="Comic Sans MS"/>
                <a:ea typeface="Comic Sans MS"/>
                <a:cs typeface="Comic Sans MS"/>
                <a:sym typeface="Comic Sans MS"/>
              </a:rPr>
              <a:t>Dermatite de contato</a:t>
            </a:r>
            <a:endParaRPr/>
          </a:p>
          <a:p>
            <a:pPr>
              <a:spcBef>
                <a:spcPts val="1600"/>
              </a:spcBef>
            </a:pPr>
            <a:endParaRPr sz="3200">
              <a:solidFill>
                <a:schemeClr val="dk1"/>
              </a:solidFill>
              <a:latin typeface="Comic Sans MS"/>
              <a:ea typeface="Comic Sans MS"/>
              <a:cs typeface="Comic Sans MS"/>
              <a:sym typeface="Comic Sans MS"/>
            </a:endParaRPr>
          </a:p>
        </p:txBody>
      </p:sp>
      <p:pic>
        <p:nvPicPr>
          <p:cNvPr id="881" name="Google Shape;881;p69"/>
          <p:cNvPicPr preferRelativeResize="0"/>
          <p:nvPr/>
        </p:nvPicPr>
        <p:blipFill rotWithShape="1">
          <a:blip r:embed="rId3">
            <a:alphaModFix/>
          </a:blip>
          <a:srcRect/>
          <a:stretch/>
        </p:blipFill>
        <p:spPr>
          <a:xfrm>
            <a:off x="5735638" y="1933576"/>
            <a:ext cx="4508500" cy="3114675"/>
          </a:xfrm>
          <a:prstGeom prst="rect">
            <a:avLst/>
          </a:prstGeom>
          <a:noFill/>
          <a:ln>
            <a:noFill/>
          </a:ln>
        </p:spPr>
      </p:pic>
      <p:pic>
        <p:nvPicPr>
          <p:cNvPr id="882" name="Google Shape;882;p69"/>
          <p:cNvPicPr preferRelativeResize="0"/>
          <p:nvPr/>
        </p:nvPicPr>
        <p:blipFill rotWithShape="1">
          <a:blip r:embed="rId4">
            <a:alphaModFix/>
          </a:blip>
          <a:srcRect l="24493" r="17374" b="9845"/>
          <a:stretch/>
        </p:blipFill>
        <p:spPr>
          <a:xfrm>
            <a:off x="2351089" y="1628776"/>
            <a:ext cx="3171825" cy="3673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500"/>
                                        <p:tgtEl>
                                          <p:spTgt spid="8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1"/>
                                        </p:tgtEl>
                                        <p:attrNameLst>
                                          <p:attrName>style.visibility</p:attrName>
                                        </p:attrNameLst>
                                      </p:cBhvr>
                                      <p:to>
                                        <p:strVal val="visible"/>
                                      </p:to>
                                    </p:set>
                                    <p:animEffect transition="in" filter="fade">
                                      <p:cBhvr>
                                        <p:cTn id="12" dur="500"/>
                                        <p:tgtEl>
                                          <p:spTgt spid="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7" name="Google Shape;887;p70" descr="D:\CÉLIA\Célia\aulas de imuno\Imuno\Tolerance and Autoimmunity\autoimmune disease induction.jpg"/>
          <p:cNvPicPr preferRelativeResize="0"/>
          <p:nvPr/>
        </p:nvPicPr>
        <p:blipFill rotWithShape="1">
          <a:blip r:embed="rId3">
            <a:alphaModFix/>
          </a:blip>
          <a:srcRect/>
          <a:stretch/>
        </p:blipFill>
        <p:spPr>
          <a:xfrm>
            <a:off x="3124200" y="468314"/>
            <a:ext cx="6096000" cy="5919787"/>
          </a:xfrm>
          <a:prstGeom prst="rect">
            <a:avLst/>
          </a:prstGeom>
          <a:noFill/>
          <a:ln>
            <a:noFill/>
          </a:ln>
        </p:spPr>
      </p:pic>
      <p:sp>
        <p:nvSpPr>
          <p:cNvPr id="888" name="Google Shape;888;p70"/>
          <p:cNvSpPr/>
          <p:nvPr/>
        </p:nvSpPr>
        <p:spPr>
          <a:xfrm>
            <a:off x="5880101" y="1408113"/>
            <a:ext cx="1008063" cy="4365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Genes</a:t>
            </a:r>
            <a:endParaRPr sz="1800">
              <a:solidFill>
                <a:schemeClr val="dk1"/>
              </a:solidFill>
              <a:latin typeface="Calibri"/>
              <a:ea typeface="Calibri"/>
              <a:cs typeface="Calibri"/>
              <a:sym typeface="Calibri"/>
            </a:endParaRPr>
          </a:p>
        </p:txBody>
      </p:sp>
      <p:sp>
        <p:nvSpPr>
          <p:cNvPr id="889" name="Google Shape;889;p70"/>
          <p:cNvSpPr/>
          <p:nvPr/>
        </p:nvSpPr>
        <p:spPr>
          <a:xfrm>
            <a:off x="5375276" y="3716338"/>
            <a:ext cx="1800225" cy="7921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Doença </a:t>
            </a:r>
            <a:endParaRPr/>
          </a:p>
          <a:p>
            <a:r>
              <a:rPr lang="pt-BR" sz="1800">
                <a:solidFill>
                  <a:schemeClr val="dk1"/>
                </a:solidFill>
                <a:latin typeface="Calibri"/>
                <a:ea typeface="Calibri"/>
                <a:cs typeface="Calibri"/>
                <a:sym typeface="Calibri"/>
              </a:rPr>
              <a:t>Autoimune</a:t>
            </a:r>
            <a:endParaRPr sz="1800">
              <a:solidFill>
                <a:schemeClr val="dk1"/>
              </a:solidFill>
              <a:latin typeface="Calibri"/>
              <a:ea typeface="Calibri"/>
              <a:cs typeface="Calibri"/>
              <a:sym typeface="Calibri"/>
            </a:endParaRPr>
          </a:p>
        </p:txBody>
      </p:sp>
      <p:sp>
        <p:nvSpPr>
          <p:cNvPr id="890" name="Google Shape;890;p70"/>
          <p:cNvSpPr/>
          <p:nvPr/>
        </p:nvSpPr>
        <p:spPr>
          <a:xfrm>
            <a:off x="7175501" y="4652963"/>
            <a:ext cx="1584325" cy="431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Ambiente</a:t>
            </a:r>
            <a:endParaRPr sz="1800">
              <a:solidFill>
                <a:schemeClr val="dk1"/>
              </a:solidFill>
              <a:latin typeface="Calibri"/>
              <a:ea typeface="Calibri"/>
              <a:cs typeface="Calibri"/>
              <a:sym typeface="Calibri"/>
            </a:endParaRPr>
          </a:p>
        </p:txBody>
      </p:sp>
      <p:sp>
        <p:nvSpPr>
          <p:cNvPr id="891" name="Google Shape;891;p70"/>
          <p:cNvSpPr/>
          <p:nvPr/>
        </p:nvSpPr>
        <p:spPr>
          <a:xfrm>
            <a:off x="3695701" y="5068888"/>
            <a:ext cx="2195513" cy="863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Imunoregulação</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1"/>
          <p:cNvSpPr txBox="1"/>
          <p:nvPr/>
        </p:nvSpPr>
        <p:spPr>
          <a:xfrm>
            <a:off x="2112963" y="247650"/>
            <a:ext cx="6438900" cy="5462588"/>
          </a:xfrm>
          <a:prstGeom prst="rect">
            <a:avLst/>
          </a:prstGeom>
          <a:noFill/>
          <a:ln>
            <a:noFill/>
          </a:ln>
        </p:spPr>
        <p:txBody>
          <a:bodyPr spcFirstLastPara="1" wrap="square" lIns="91425" tIns="45700" rIns="91425" bIns="45700" anchor="t" anchorCtr="0">
            <a:spAutoFit/>
          </a:bodyPr>
          <a:lstStyle/>
          <a:p>
            <a:r>
              <a:rPr lang="pt-BR" sz="2800" b="1">
                <a:solidFill>
                  <a:srgbClr val="FF3300"/>
                </a:solidFill>
                <a:latin typeface="Calibri"/>
                <a:ea typeface="Calibri"/>
                <a:cs typeface="Calibri"/>
                <a:sym typeface="Calibri"/>
              </a:rPr>
              <a:t>Doença</a:t>
            </a:r>
            <a:r>
              <a:rPr lang="pt-BR" sz="1800" b="1">
                <a:solidFill>
                  <a:schemeClr val="dk1"/>
                </a:solidFill>
                <a:latin typeface="Calibri"/>
                <a:ea typeface="Calibri"/>
                <a:cs typeface="Calibri"/>
                <a:sym typeface="Calibri"/>
              </a:rPr>
              <a:t>	               Alelo HLA(MHC)        Risco relativo</a:t>
            </a:r>
            <a:endParaRPr/>
          </a:p>
          <a:p>
            <a:endParaRPr sz="1800" b="1">
              <a:solidFill>
                <a:schemeClr val="dk1"/>
              </a:solidFill>
              <a:latin typeface="Calibri"/>
              <a:ea typeface="Calibri"/>
              <a:cs typeface="Calibri"/>
              <a:sym typeface="Calibri"/>
            </a:endParaRPr>
          </a:p>
          <a:p>
            <a:endParaRPr sz="1800" b="1">
              <a:solidFill>
                <a:schemeClr val="dk1"/>
              </a:solidFill>
              <a:latin typeface="Calibri"/>
              <a:ea typeface="Calibri"/>
              <a:cs typeface="Calibri"/>
              <a:sym typeface="Calibri"/>
            </a:endParaRPr>
          </a:p>
          <a:p>
            <a:r>
              <a:rPr lang="pt-BR" sz="1800" b="1">
                <a:solidFill>
                  <a:schemeClr val="dk1"/>
                </a:solidFill>
                <a:latin typeface="Calibri"/>
                <a:ea typeface="Calibri"/>
                <a:cs typeface="Calibri"/>
                <a:sym typeface="Calibri"/>
              </a:rPr>
              <a:t>Espondilite </a:t>
            </a:r>
            <a:endParaRPr/>
          </a:p>
          <a:p>
            <a:r>
              <a:rPr lang="pt-BR" sz="1800" b="1">
                <a:solidFill>
                  <a:schemeClr val="dk1"/>
                </a:solidFill>
                <a:latin typeface="Calibri"/>
                <a:ea typeface="Calibri"/>
                <a:cs typeface="Calibri"/>
                <a:sym typeface="Calibri"/>
              </a:rPr>
              <a:t>anquilosante	           B27		90</a:t>
            </a:r>
            <a:endParaRPr/>
          </a:p>
          <a:p>
            <a:endParaRPr sz="1800" b="1">
              <a:solidFill>
                <a:schemeClr val="dk1"/>
              </a:solidFill>
              <a:latin typeface="Calibri"/>
              <a:ea typeface="Calibri"/>
              <a:cs typeface="Calibri"/>
              <a:sym typeface="Calibri"/>
            </a:endParaRPr>
          </a:p>
          <a:p>
            <a:endParaRPr sz="1800" b="1">
              <a:solidFill>
                <a:schemeClr val="dk1"/>
              </a:solidFill>
              <a:latin typeface="Calibri"/>
              <a:ea typeface="Calibri"/>
              <a:cs typeface="Calibri"/>
              <a:sym typeface="Calibri"/>
            </a:endParaRPr>
          </a:p>
          <a:p>
            <a:r>
              <a:rPr lang="pt-BR" sz="1800" b="1">
                <a:solidFill>
                  <a:schemeClr val="dk1"/>
                </a:solidFill>
                <a:latin typeface="Calibri"/>
                <a:ea typeface="Calibri"/>
                <a:cs typeface="Calibri"/>
                <a:sym typeface="Calibri"/>
              </a:rPr>
              <a:t>Doença de Graves          B8/DR3    		3-4</a:t>
            </a:r>
            <a:endParaRPr/>
          </a:p>
          <a:p>
            <a:endParaRPr sz="1800" b="1">
              <a:solidFill>
                <a:schemeClr val="dk1"/>
              </a:solidFill>
              <a:latin typeface="Calibri"/>
              <a:ea typeface="Calibri"/>
              <a:cs typeface="Calibri"/>
              <a:sym typeface="Calibri"/>
            </a:endParaRPr>
          </a:p>
          <a:p>
            <a:endParaRPr sz="1800" b="1">
              <a:solidFill>
                <a:schemeClr val="dk1"/>
              </a:solidFill>
              <a:latin typeface="Calibri"/>
              <a:ea typeface="Calibri"/>
              <a:cs typeface="Calibri"/>
              <a:sym typeface="Calibri"/>
            </a:endParaRPr>
          </a:p>
          <a:p>
            <a:r>
              <a:rPr lang="pt-BR" sz="1800" b="1">
                <a:solidFill>
                  <a:schemeClr val="dk1"/>
                </a:solidFill>
                <a:latin typeface="Calibri"/>
                <a:ea typeface="Calibri"/>
                <a:cs typeface="Calibri"/>
                <a:sym typeface="Calibri"/>
              </a:rPr>
              <a:t>Diabetes mellitus</a:t>
            </a:r>
            <a:endParaRPr/>
          </a:p>
          <a:p>
            <a:r>
              <a:rPr lang="pt-BR" sz="1800" b="1">
                <a:solidFill>
                  <a:schemeClr val="dk1"/>
                </a:solidFill>
                <a:latin typeface="Calibri"/>
                <a:ea typeface="Calibri"/>
                <a:cs typeface="Calibri"/>
                <a:sym typeface="Calibri"/>
              </a:rPr>
              <a:t>insulino dependente</a:t>
            </a:r>
            <a:endParaRPr/>
          </a:p>
          <a:p>
            <a:r>
              <a:rPr lang="pt-BR" sz="1800" b="1">
                <a:solidFill>
                  <a:schemeClr val="dk1"/>
                </a:solidFill>
                <a:latin typeface="Calibri"/>
                <a:ea typeface="Calibri"/>
                <a:cs typeface="Calibri"/>
                <a:sym typeface="Calibri"/>
              </a:rPr>
              <a:t>(IDDM)	                         DR3/DQW8                  100</a:t>
            </a:r>
            <a:endParaRPr/>
          </a:p>
          <a:p>
            <a:endParaRPr sz="1800" b="1">
              <a:solidFill>
                <a:schemeClr val="dk1"/>
              </a:solidFill>
              <a:latin typeface="Calibri"/>
              <a:ea typeface="Calibri"/>
              <a:cs typeface="Calibri"/>
              <a:sym typeface="Calibri"/>
            </a:endParaRPr>
          </a:p>
          <a:p>
            <a:endParaRPr sz="1800" b="1">
              <a:solidFill>
                <a:schemeClr val="dk1"/>
              </a:solidFill>
              <a:latin typeface="Calibri"/>
              <a:ea typeface="Calibri"/>
              <a:cs typeface="Calibri"/>
              <a:sym typeface="Calibri"/>
            </a:endParaRPr>
          </a:p>
          <a:p>
            <a:r>
              <a:rPr lang="pt-BR" sz="1800" b="1">
                <a:solidFill>
                  <a:schemeClr val="dk1"/>
                </a:solidFill>
                <a:latin typeface="Calibri"/>
                <a:ea typeface="Calibri"/>
                <a:cs typeface="Calibri"/>
                <a:sym typeface="Calibri"/>
              </a:rPr>
              <a:t>Síndrome de Sjögren          Dw3		6</a:t>
            </a:r>
            <a:endParaRPr/>
          </a:p>
          <a:p>
            <a:endParaRPr sz="1800" b="1">
              <a:solidFill>
                <a:schemeClr val="dk1"/>
              </a:solidFill>
              <a:latin typeface="Calibri"/>
              <a:ea typeface="Calibri"/>
              <a:cs typeface="Calibri"/>
              <a:sym typeface="Calibri"/>
            </a:endParaRPr>
          </a:p>
          <a:p>
            <a:endParaRPr sz="1800" b="1">
              <a:solidFill>
                <a:schemeClr val="dk1"/>
              </a:solidFill>
              <a:latin typeface="Calibri"/>
              <a:ea typeface="Calibri"/>
              <a:cs typeface="Calibri"/>
              <a:sym typeface="Calibri"/>
            </a:endParaRPr>
          </a:p>
          <a:p>
            <a:r>
              <a:rPr lang="pt-BR" sz="1800" b="1">
                <a:solidFill>
                  <a:schemeClr val="dk1"/>
                </a:solidFill>
                <a:latin typeface="Calibri"/>
                <a:ea typeface="Calibri"/>
                <a:cs typeface="Calibri"/>
                <a:sym typeface="Calibri"/>
              </a:rPr>
              <a:t>Artrite reumatóide           Dw4/DR4		10	</a:t>
            </a:r>
            <a:endParaRPr sz="1800" b="1">
              <a:solidFill>
                <a:srgbClr val="FFFFFF"/>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72"/>
          <p:cNvSpPr txBox="1"/>
          <p:nvPr/>
        </p:nvSpPr>
        <p:spPr>
          <a:xfrm>
            <a:off x="2362200" y="342900"/>
            <a:ext cx="7772400" cy="1104900"/>
          </a:xfrm>
          <a:prstGeom prst="rect">
            <a:avLst/>
          </a:prstGeom>
          <a:solidFill>
            <a:schemeClr val="lt1"/>
          </a:solidFill>
          <a:ln w="9525" cap="flat" cmpd="sng">
            <a:solidFill>
              <a:schemeClr val="dk1"/>
            </a:solidFill>
            <a:prstDash val="solid"/>
            <a:round/>
            <a:headEnd type="none" w="sm" len="sm"/>
            <a:tailEnd type="none" w="sm" len="sm"/>
          </a:ln>
          <a:effectLst>
            <a:outerShdw dist="107763" dir="2700000" algn="ctr" rotWithShape="0">
              <a:schemeClr val="lt2"/>
            </a:outerShdw>
          </a:effectLst>
        </p:spPr>
        <p:txBody>
          <a:bodyPr spcFirstLastPara="1" wrap="square" lIns="91425" tIns="45700" rIns="91425" bIns="45700" anchor="t" anchorCtr="0">
            <a:noAutofit/>
          </a:bodyPr>
          <a:lstStyle/>
          <a:p>
            <a:pPr algn="ctr">
              <a:lnSpc>
                <a:spcPct val="90000"/>
              </a:lnSpc>
            </a:pPr>
            <a:r>
              <a:rPr lang="pt-BR" sz="4000">
                <a:solidFill>
                  <a:schemeClr val="dk2"/>
                </a:solidFill>
                <a:latin typeface="Calibri"/>
                <a:ea typeface="Calibri"/>
                <a:cs typeface="Calibri"/>
                <a:sym typeface="Calibri"/>
              </a:rPr>
              <a:t>Etiologia das doenças auto-imunes</a:t>
            </a:r>
            <a:endParaRPr/>
          </a:p>
        </p:txBody>
      </p:sp>
      <p:sp>
        <p:nvSpPr>
          <p:cNvPr id="902" name="Google Shape;902;p72"/>
          <p:cNvSpPr/>
          <p:nvPr/>
        </p:nvSpPr>
        <p:spPr>
          <a:xfrm>
            <a:off x="4267200" y="1676400"/>
            <a:ext cx="3962400" cy="533400"/>
          </a:xfrm>
          <a:prstGeom prst="rect">
            <a:avLst/>
          </a:prstGeom>
          <a:noFill/>
          <a:ln>
            <a:noFill/>
          </a:ln>
        </p:spPr>
        <p:txBody>
          <a:bodyPr spcFirstLastPara="1" wrap="square" lIns="91425" tIns="45700" rIns="91425" bIns="45700" anchor="ctr" anchorCtr="0">
            <a:noAutofit/>
          </a:bodyPr>
          <a:lstStyle/>
          <a:p>
            <a:r>
              <a:rPr lang="pt-BR" sz="2800">
                <a:solidFill>
                  <a:srgbClr val="9933FF"/>
                </a:solidFill>
                <a:latin typeface="Calibri"/>
                <a:ea typeface="Calibri"/>
                <a:cs typeface="Calibri"/>
                <a:sym typeface="Calibri"/>
              </a:rPr>
              <a:t>Etiologia exata não é conhecida</a:t>
            </a:r>
            <a:endParaRPr/>
          </a:p>
        </p:txBody>
      </p:sp>
      <p:pic>
        <p:nvPicPr>
          <p:cNvPr id="903" name="Google Shape;903;p72"/>
          <p:cNvPicPr preferRelativeResize="0"/>
          <p:nvPr/>
        </p:nvPicPr>
        <p:blipFill rotWithShape="1">
          <a:blip r:embed="rId3">
            <a:alphaModFix/>
          </a:blip>
          <a:srcRect/>
          <a:stretch/>
        </p:blipFill>
        <p:spPr>
          <a:xfrm>
            <a:off x="2160691" y="1618331"/>
            <a:ext cx="7870618" cy="36213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animEffect transition="in" filter="fade">
                                      <p:cBhvr>
                                        <p:cTn id="7"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73"/>
          <p:cNvSpPr txBox="1">
            <a:spLocks noGrp="1"/>
          </p:cNvSpPr>
          <p:nvPr>
            <p:ph type="title"/>
          </p:nvPr>
        </p:nvSpPr>
        <p:spPr>
          <a:xfrm>
            <a:off x="2609850" y="342900"/>
            <a:ext cx="7772400" cy="1104900"/>
          </a:xfrm>
          <a:prstGeom prst="rect">
            <a:avLst/>
          </a:prstGeom>
          <a:solidFill>
            <a:schemeClr val="lt1"/>
          </a:solidFill>
          <a:ln w="9525" cap="flat" cmpd="sng">
            <a:solidFill>
              <a:schemeClr val="dk1"/>
            </a:solidFill>
            <a:prstDash val="solid"/>
            <a:round/>
            <a:headEnd type="none" w="sm" len="sm"/>
            <a:tailEnd type="none" w="sm" len="sm"/>
          </a:ln>
          <a:effectLst>
            <a:outerShdw dist="107763" dir="2700000" algn="ctr" rotWithShape="0">
              <a:schemeClr val="lt2"/>
            </a:outerShdw>
          </a:effectLst>
        </p:spPr>
        <p:txBody>
          <a:bodyPr spcFirstLastPara="1" wrap="square" lIns="91425" tIns="45700" rIns="91425" bIns="45700" anchor="ctr" anchorCtr="0">
            <a:normAutofit fontScale="90000"/>
          </a:bodyPr>
          <a:lstStyle/>
          <a:p>
            <a:pPr algn="ctr">
              <a:buSzPct val="100000"/>
            </a:pPr>
            <a:r>
              <a:rPr lang="pt-BR" sz="4000"/>
              <a:t>Predisposição à autoimunidade:</a:t>
            </a:r>
            <a:br>
              <a:rPr lang="pt-BR" sz="4000"/>
            </a:br>
            <a:r>
              <a:rPr lang="pt-BR" sz="4000"/>
              <a:t>papel do </a:t>
            </a:r>
            <a:r>
              <a:rPr lang="pt-BR" sz="3600"/>
              <a:t>MHC</a:t>
            </a:r>
            <a:endParaRPr/>
          </a:p>
        </p:txBody>
      </p:sp>
      <p:pic>
        <p:nvPicPr>
          <p:cNvPr id="909" name="Google Shape;909;p73" descr="C:\GRAPHICS\IMMUNOL\Autoimm\AIHLA.jpg"/>
          <p:cNvPicPr preferRelativeResize="0"/>
          <p:nvPr/>
        </p:nvPicPr>
        <p:blipFill rotWithShape="1">
          <a:blip r:embed="rId3">
            <a:alphaModFix/>
          </a:blip>
          <a:srcRect/>
          <a:stretch/>
        </p:blipFill>
        <p:spPr>
          <a:xfrm>
            <a:off x="3981450" y="1676400"/>
            <a:ext cx="4648200" cy="4471988"/>
          </a:xfrm>
          <a:prstGeom prst="rect">
            <a:avLst/>
          </a:prstGeom>
          <a:noFill/>
          <a:ln w="9525" cap="flat" cmpd="sng">
            <a:solidFill>
              <a:schemeClr val="dk1"/>
            </a:solidFill>
            <a:prstDash val="solid"/>
            <a:miter lim="800000"/>
            <a:headEnd type="none" w="sm" len="sm"/>
            <a:tailEnd type="none" w="sm" len="sm"/>
          </a:ln>
          <a:effectLst>
            <a:outerShdw dist="107763" dir="2700000" algn="ctr" rotWithShape="0">
              <a:srgbClr val="808080"/>
            </a:outerShdw>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74" descr="Hered Autoimuni"/>
          <p:cNvPicPr preferRelativeResize="0"/>
          <p:nvPr/>
        </p:nvPicPr>
        <p:blipFill rotWithShape="1">
          <a:blip r:embed="rId3">
            <a:alphaModFix/>
          </a:blip>
          <a:srcRect/>
          <a:stretch/>
        </p:blipFill>
        <p:spPr>
          <a:xfrm>
            <a:off x="3071813" y="22226"/>
            <a:ext cx="6985000" cy="683577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75"/>
          <p:cNvSpPr/>
          <p:nvPr/>
        </p:nvSpPr>
        <p:spPr>
          <a:xfrm>
            <a:off x="2519363" y="266700"/>
            <a:ext cx="8077200" cy="1104900"/>
          </a:xfrm>
          <a:prstGeom prst="rect">
            <a:avLst/>
          </a:prstGeom>
          <a:solidFill>
            <a:srgbClr val="FFFFFF"/>
          </a:solidFill>
          <a:ln w="9525" cap="flat" cmpd="sng">
            <a:solidFill>
              <a:schemeClr val="dk1"/>
            </a:solidFill>
            <a:prstDash val="solid"/>
            <a:miter lim="800000"/>
            <a:headEnd type="none" w="sm" len="sm"/>
            <a:tailEnd type="none" w="sm" len="sm"/>
          </a:ln>
          <a:effectLst>
            <a:outerShdw dist="107763" dir="2700000" algn="ctr" rotWithShape="0">
              <a:schemeClr val="lt2"/>
            </a:outerShdw>
          </a:effectLst>
        </p:spPr>
        <p:txBody>
          <a:bodyPr spcFirstLastPara="1" wrap="square" lIns="92075" tIns="46025" rIns="92075" bIns="46025" anchor="ctr" anchorCtr="0">
            <a:noAutofit/>
          </a:bodyPr>
          <a:lstStyle/>
          <a:p>
            <a:r>
              <a:rPr lang="pt-BR" sz="4000">
                <a:solidFill>
                  <a:srgbClr val="002060"/>
                </a:solidFill>
                <a:latin typeface="Calibri"/>
                <a:ea typeface="Calibri"/>
                <a:cs typeface="Calibri"/>
                <a:sym typeface="Calibri"/>
              </a:rPr>
              <a:t>Fatores Genéticos na autoimunidade</a:t>
            </a:r>
            <a:endParaRPr/>
          </a:p>
        </p:txBody>
      </p:sp>
      <p:sp>
        <p:nvSpPr>
          <p:cNvPr id="920" name="Google Shape;920;p75"/>
          <p:cNvSpPr txBox="1"/>
          <p:nvPr/>
        </p:nvSpPr>
        <p:spPr>
          <a:xfrm>
            <a:off x="2671763" y="1981200"/>
            <a:ext cx="7772400" cy="4114800"/>
          </a:xfrm>
          <a:prstGeom prst="rect">
            <a:avLst/>
          </a:prstGeom>
          <a:noFill/>
          <a:ln>
            <a:noFill/>
          </a:ln>
        </p:spPr>
        <p:txBody>
          <a:bodyPr spcFirstLastPara="1" wrap="square" lIns="91425" tIns="45700" rIns="91425" bIns="45700" anchor="t" anchorCtr="0">
            <a:noAutofit/>
          </a:bodyPr>
          <a:lstStyle/>
          <a:p>
            <a:pPr marL="342900" indent="-342900">
              <a:buClr>
                <a:schemeClr val="lt2"/>
              </a:buClr>
              <a:buSzPts val="2400"/>
              <a:buFont typeface="Arial"/>
              <a:buChar char="●"/>
            </a:pPr>
            <a:r>
              <a:rPr lang="pt-BR" sz="3200">
                <a:solidFill>
                  <a:schemeClr val="dk1"/>
                </a:solidFill>
                <a:latin typeface="Calibri"/>
                <a:ea typeface="Calibri"/>
                <a:cs typeface="Calibri"/>
                <a:sym typeface="Calibri"/>
              </a:rPr>
              <a:t>Fenômenos autoimunológicos tendem a se agregar em determinadas famílias</a:t>
            </a:r>
            <a:endParaRPr/>
          </a:p>
          <a:p>
            <a:pPr marL="342900" indent="-342900">
              <a:spcBef>
                <a:spcPts val="640"/>
              </a:spcBef>
              <a:buClr>
                <a:schemeClr val="lt2"/>
              </a:buClr>
              <a:buSzPts val="2400"/>
              <a:buFont typeface="Arial"/>
              <a:buChar char="●"/>
            </a:pPr>
            <a:r>
              <a:rPr lang="pt-BR" sz="3200">
                <a:solidFill>
                  <a:schemeClr val="dk1"/>
                </a:solidFill>
                <a:latin typeface="Calibri"/>
                <a:ea typeface="Calibri"/>
                <a:cs typeface="Calibri"/>
                <a:sym typeface="Calibri"/>
              </a:rPr>
              <a:t>A autoimunidade é geneticamente programada</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76" descr="D:\CÉLIA\Célia\aulas de imuno\Imuno\Tolerance and Autoimmunity\autoimmune disease induction.jpg"/>
          <p:cNvPicPr preferRelativeResize="0"/>
          <p:nvPr/>
        </p:nvPicPr>
        <p:blipFill rotWithShape="1">
          <a:blip r:embed="rId3">
            <a:alphaModFix/>
          </a:blip>
          <a:srcRect/>
          <a:stretch/>
        </p:blipFill>
        <p:spPr>
          <a:xfrm>
            <a:off x="3124200" y="468314"/>
            <a:ext cx="6096000" cy="5919787"/>
          </a:xfrm>
          <a:prstGeom prst="rect">
            <a:avLst/>
          </a:prstGeom>
          <a:noFill/>
          <a:ln>
            <a:noFill/>
          </a:ln>
        </p:spPr>
      </p:pic>
      <p:sp>
        <p:nvSpPr>
          <p:cNvPr id="926" name="Google Shape;926;p76"/>
          <p:cNvSpPr/>
          <p:nvPr/>
        </p:nvSpPr>
        <p:spPr>
          <a:xfrm>
            <a:off x="5880101" y="1408113"/>
            <a:ext cx="1008063" cy="4365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Genes</a:t>
            </a:r>
            <a:endParaRPr sz="1800">
              <a:solidFill>
                <a:schemeClr val="dk1"/>
              </a:solidFill>
              <a:latin typeface="Calibri"/>
              <a:ea typeface="Calibri"/>
              <a:cs typeface="Calibri"/>
              <a:sym typeface="Calibri"/>
            </a:endParaRPr>
          </a:p>
        </p:txBody>
      </p:sp>
      <p:sp>
        <p:nvSpPr>
          <p:cNvPr id="927" name="Google Shape;927;p76"/>
          <p:cNvSpPr/>
          <p:nvPr/>
        </p:nvSpPr>
        <p:spPr>
          <a:xfrm>
            <a:off x="5375276" y="3716338"/>
            <a:ext cx="1800225" cy="7921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Doença </a:t>
            </a:r>
            <a:endParaRPr/>
          </a:p>
          <a:p>
            <a:r>
              <a:rPr lang="pt-BR" sz="1800">
                <a:solidFill>
                  <a:schemeClr val="dk1"/>
                </a:solidFill>
                <a:latin typeface="Calibri"/>
                <a:ea typeface="Calibri"/>
                <a:cs typeface="Calibri"/>
                <a:sym typeface="Calibri"/>
              </a:rPr>
              <a:t>Autoimune</a:t>
            </a:r>
            <a:endParaRPr sz="1800">
              <a:solidFill>
                <a:schemeClr val="dk1"/>
              </a:solidFill>
              <a:latin typeface="Calibri"/>
              <a:ea typeface="Calibri"/>
              <a:cs typeface="Calibri"/>
              <a:sym typeface="Calibri"/>
            </a:endParaRPr>
          </a:p>
        </p:txBody>
      </p:sp>
      <p:sp>
        <p:nvSpPr>
          <p:cNvPr id="928" name="Google Shape;928;p76"/>
          <p:cNvSpPr/>
          <p:nvPr/>
        </p:nvSpPr>
        <p:spPr>
          <a:xfrm>
            <a:off x="7175501" y="4652963"/>
            <a:ext cx="1584325" cy="431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Ambiente</a:t>
            </a:r>
            <a:endParaRPr sz="1800">
              <a:solidFill>
                <a:schemeClr val="dk1"/>
              </a:solidFill>
              <a:latin typeface="Calibri"/>
              <a:ea typeface="Calibri"/>
              <a:cs typeface="Calibri"/>
              <a:sym typeface="Calibri"/>
            </a:endParaRPr>
          </a:p>
        </p:txBody>
      </p:sp>
      <p:sp>
        <p:nvSpPr>
          <p:cNvPr id="929" name="Google Shape;929;p76"/>
          <p:cNvSpPr/>
          <p:nvPr/>
        </p:nvSpPr>
        <p:spPr>
          <a:xfrm>
            <a:off x="3695701" y="5068888"/>
            <a:ext cx="2195513" cy="863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a:solidFill>
                  <a:schemeClr val="dk1"/>
                </a:solidFill>
                <a:latin typeface="Calibri"/>
                <a:ea typeface="Calibri"/>
                <a:cs typeface="Calibri"/>
                <a:sym typeface="Calibri"/>
              </a:rPr>
              <a:t>Imunoregulação</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7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fontScale="90000"/>
          </a:bodyPr>
          <a:lstStyle/>
          <a:p>
            <a:pPr algn="ctr">
              <a:buSzPct val="100000"/>
            </a:pPr>
            <a:r>
              <a:rPr lang="pt-BR"/>
              <a:t>Fatores desencadeantes</a:t>
            </a:r>
            <a:br>
              <a:rPr lang="pt-BR"/>
            </a:br>
            <a:r>
              <a:rPr lang="pt-BR"/>
              <a:t> Fatores ambientais</a:t>
            </a:r>
            <a:endParaRPr/>
          </a:p>
        </p:txBody>
      </p:sp>
      <p:sp>
        <p:nvSpPr>
          <p:cNvPr id="935" name="Google Shape;935;p77"/>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rmAutofit/>
          </a:bodyPr>
          <a:lstStyle/>
          <a:p>
            <a:pPr marL="342900">
              <a:spcBef>
                <a:spcPts val="0"/>
              </a:spcBef>
              <a:buSzPts val="2800"/>
              <a:buNone/>
            </a:pPr>
            <a:endParaRPr/>
          </a:p>
          <a:p>
            <a:pPr marL="342900">
              <a:spcBef>
                <a:spcPts val="560"/>
              </a:spcBef>
              <a:buSzPts val="2800"/>
            </a:pPr>
            <a:r>
              <a:rPr lang="pt-BR"/>
              <a:t>Infecção</a:t>
            </a:r>
            <a:endParaRPr/>
          </a:p>
          <a:p>
            <a:pPr marL="342900">
              <a:spcBef>
                <a:spcPts val="560"/>
              </a:spcBef>
              <a:buSzPts val="2800"/>
            </a:pPr>
            <a:r>
              <a:rPr lang="pt-BR"/>
              <a:t>Hormônios(Artrite reumatóide⇔Prolactina)</a:t>
            </a:r>
            <a:endParaRPr/>
          </a:p>
          <a:p>
            <a:pPr marL="342900">
              <a:spcBef>
                <a:spcPts val="560"/>
              </a:spcBef>
              <a:buSzPts val="2800"/>
            </a:pPr>
            <a:r>
              <a:rPr lang="pt-BR"/>
              <a:t>Fármacos</a:t>
            </a:r>
            <a:endParaRPr/>
          </a:p>
          <a:p>
            <a:pPr marL="342900">
              <a:spcBef>
                <a:spcPts val="560"/>
              </a:spcBef>
              <a:buSzPts val="2800"/>
            </a:pPr>
            <a:r>
              <a:rPr lang="pt-BR"/>
              <a:t>Radiação UV</a:t>
            </a:r>
            <a:endParaRPr/>
          </a:p>
          <a:p>
            <a:pPr marL="342900">
              <a:spcBef>
                <a:spcPts val="560"/>
              </a:spcBef>
              <a:buSzPts val="2800"/>
            </a:pPr>
            <a:r>
              <a:rPr lang="pt-BR"/>
              <a:t>Estresse psicológico</a:t>
            </a:r>
            <a:endParaRPr/>
          </a:p>
          <a:p>
            <a:pPr marL="342900">
              <a:spcBef>
                <a:spcPts val="560"/>
              </a:spcBef>
              <a:buSzPts val="2800"/>
            </a:pPr>
            <a:r>
              <a:rPr lang="pt-BR"/>
              <a:t>Dieta</a:t>
            </a:r>
            <a:endParaRPr/>
          </a:p>
        </p:txBody>
      </p:sp>
      <p:sp>
        <p:nvSpPr>
          <p:cNvPr id="936" name="Google Shape;936;p77"/>
          <p:cNvSpPr txBox="1"/>
          <p:nvPr/>
        </p:nvSpPr>
        <p:spPr>
          <a:xfrm>
            <a:off x="5375920" y="5877273"/>
            <a:ext cx="3384376" cy="646331"/>
          </a:xfrm>
          <a:prstGeom prst="rect">
            <a:avLst/>
          </a:prstGeom>
          <a:noFill/>
          <a:ln>
            <a:noFill/>
          </a:ln>
        </p:spPr>
        <p:txBody>
          <a:bodyPr spcFirstLastPara="1" wrap="square" lIns="91425" tIns="45700" rIns="91425" bIns="45700" anchor="t" anchorCtr="0">
            <a:spAutoFit/>
          </a:bodyPr>
          <a:lstStyle/>
          <a:p>
            <a:r>
              <a:rPr lang="pt-BR" sz="3600">
                <a:solidFill>
                  <a:srgbClr val="FF0000"/>
                </a:solidFill>
                <a:latin typeface="Calibri"/>
                <a:ea typeface="Calibri"/>
                <a:cs typeface="Calibri"/>
                <a:sym typeface="Calibri"/>
              </a:rPr>
              <a:t>Que Mais ????</a:t>
            </a:r>
            <a:endParaRPr sz="3600">
              <a:solidFill>
                <a:srgbClr val="FF0000"/>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fontScale="90000"/>
          </a:bodyPr>
          <a:lstStyle/>
          <a:p>
            <a:pPr algn="ctr">
              <a:buSzPct val="100000"/>
            </a:pPr>
            <a:r>
              <a:rPr lang="pt-BR"/>
              <a:t>Fatores desencadeantes</a:t>
            </a:r>
            <a:br>
              <a:rPr lang="pt-BR"/>
            </a:br>
            <a:r>
              <a:rPr lang="pt-BR"/>
              <a:t> Fatores ambientais</a:t>
            </a:r>
            <a:endParaRPr/>
          </a:p>
        </p:txBody>
      </p:sp>
      <p:sp>
        <p:nvSpPr>
          <p:cNvPr id="942" name="Google Shape;942;p78"/>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rmAutofit/>
          </a:bodyPr>
          <a:lstStyle/>
          <a:p>
            <a:pPr marL="342900">
              <a:spcBef>
                <a:spcPts val="0"/>
              </a:spcBef>
              <a:buSzPts val="2800"/>
              <a:buNone/>
            </a:pPr>
            <a:endParaRPr/>
          </a:p>
          <a:p>
            <a:pPr marL="342900">
              <a:spcBef>
                <a:spcPts val="560"/>
              </a:spcBef>
              <a:buSzPts val="2800"/>
            </a:pPr>
            <a:r>
              <a:rPr lang="pt-BR"/>
              <a:t>Infecção</a:t>
            </a:r>
            <a:endParaRPr/>
          </a:p>
          <a:p>
            <a:pPr marL="342900">
              <a:spcBef>
                <a:spcPts val="560"/>
              </a:spcBef>
              <a:buSzPts val="2800"/>
            </a:pPr>
            <a:r>
              <a:rPr lang="pt-BR"/>
              <a:t>Hormônios(Artrite reumatóide⇔Prolactina)</a:t>
            </a:r>
            <a:endParaRPr/>
          </a:p>
          <a:p>
            <a:pPr marL="342900">
              <a:spcBef>
                <a:spcPts val="560"/>
              </a:spcBef>
              <a:buSzPts val="2800"/>
            </a:pPr>
            <a:r>
              <a:rPr lang="pt-BR"/>
              <a:t>Fármacos</a:t>
            </a:r>
            <a:endParaRPr/>
          </a:p>
          <a:p>
            <a:pPr marL="342900">
              <a:spcBef>
                <a:spcPts val="560"/>
              </a:spcBef>
              <a:buSzPts val="2800"/>
            </a:pPr>
            <a:r>
              <a:rPr lang="pt-BR"/>
              <a:t>Radiação UV</a:t>
            </a:r>
            <a:endParaRPr/>
          </a:p>
          <a:p>
            <a:pPr marL="342900">
              <a:spcBef>
                <a:spcPts val="560"/>
              </a:spcBef>
              <a:buSzPts val="2800"/>
            </a:pPr>
            <a:r>
              <a:rPr lang="pt-BR"/>
              <a:t>Estresse psicológico</a:t>
            </a:r>
            <a:endParaRPr/>
          </a:p>
          <a:p>
            <a:pPr marL="342900">
              <a:spcBef>
                <a:spcPts val="560"/>
              </a:spcBef>
              <a:buSzPts val="2800"/>
            </a:pPr>
            <a:r>
              <a:rPr lang="pt-BR"/>
              <a:t>Dieta</a:t>
            </a:r>
            <a:endParaRPr/>
          </a:p>
          <a:p>
            <a:pPr marL="342900">
              <a:spcBef>
                <a:spcPts val="560"/>
              </a:spcBef>
              <a:buSzPts val="2800"/>
            </a:pPr>
            <a:r>
              <a:rPr lang="pt-BR"/>
              <a:t>GRAVIDEZ</a:t>
            </a:r>
            <a:endParaRPr/>
          </a:p>
        </p:txBody>
      </p:sp>
      <p:pic>
        <p:nvPicPr>
          <p:cNvPr id="943" name="Google Shape;943;p78"/>
          <p:cNvPicPr preferRelativeResize="0"/>
          <p:nvPr/>
        </p:nvPicPr>
        <p:blipFill rotWithShape="1">
          <a:blip r:embed="rId3">
            <a:alphaModFix/>
          </a:blip>
          <a:srcRect/>
          <a:stretch/>
        </p:blipFill>
        <p:spPr>
          <a:xfrm>
            <a:off x="6305077" y="3789040"/>
            <a:ext cx="3709849" cy="27852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1f58fb78922_0_84"/>
          <p:cNvPicPr preferRelativeResize="0"/>
          <p:nvPr/>
        </p:nvPicPr>
        <p:blipFill rotWithShape="1">
          <a:blip r:embed="rId3">
            <a:alphaModFix/>
          </a:blip>
          <a:srcRect/>
          <a:stretch/>
        </p:blipFill>
        <p:spPr>
          <a:xfrm>
            <a:off x="944383" y="-11"/>
            <a:ext cx="6858000" cy="6858000"/>
          </a:xfrm>
          <a:prstGeom prst="rect">
            <a:avLst/>
          </a:prstGeom>
          <a:noFill/>
          <a:ln>
            <a:noFill/>
          </a:ln>
        </p:spPr>
      </p:pic>
      <p:sp>
        <p:nvSpPr>
          <p:cNvPr id="269" name="Google Shape;269;g1f58fb78922_0_84"/>
          <p:cNvSpPr txBox="1"/>
          <p:nvPr/>
        </p:nvSpPr>
        <p:spPr>
          <a:xfrm>
            <a:off x="6151555" y="303907"/>
            <a:ext cx="333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Calibri"/>
                <a:ea typeface="Calibri"/>
                <a:cs typeface="Calibri"/>
                <a:sym typeface="Calibri"/>
              </a:rPr>
              <a:t>O fundamento da resposta imune</a:t>
            </a:r>
            <a:endParaRPr sz="1400" b="0" i="0" u="none" strike="noStrike" cap="none">
              <a:solidFill>
                <a:srgbClr val="000000"/>
              </a:solidFill>
              <a:latin typeface="Arial"/>
              <a:ea typeface="Arial"/>
              <a:cs typeface="Arial"/>
              <a:sym typeface="Arial"/>
            </a:endParaRPr>
          </a:p>
        </p:txBody>
      </p:sp>
      <p:sp>
        <p:nvSpPr>
          <p:cNvPr id="270" name="Google Shape;270;g1f58fb78922_0_84"/>
          <p:cNvSpPr txBox="1"/>
          <p:nvPr/>
        </p:nvSpPr>
        <p:spPr>
          <a:xfrm>
            <a:off x="7237783" y="2423603"/>
            <a:ext cx="564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FF0000"/>
                </a:solidFill>
                <a:latin typeface="Calibri"/>
                <a:ea typeface="Calibri"/>
                <a:cs typeface="Calibri"/>
                <a:sym typeface="Calibri"/>
              </a:rPr>
              <a:t>IL-2</a:t>
            </a:r>
            <a:endParaRPr sz="2000" b="0" i="0" u="none" strike="noStrike" cap="none">
              <a:solidFill>
                <a:srgbClr val="FF0000"/>
              </a:solidFill>
              <a:latin typeface="Calibri"/>
              <a:ea typeface="Calibri"/>
              <a:cs typeface="Calibri"/>
              <a:sym typeface="Calibri"/>
            </a:endParaRPr>
          </a:p>
        </p:txBody>
      </p:sp>
      <p:pic>
        <p:nvPicPr>
          <p:cNvPr id="271" name="Google Shape;271;g1f58fb78922_0_84"/>
          <p:cNvPicPr preferRelativeResize="0"/>
          <p:nvPr/>
        </p:nvPicPr>
        <p:blipFill>
          <a:blip r:embed="rId4">
            <a:alphaModFix/>
          </a:blip>
          <a:stretch>
            <a:fillRect/>
          </a:stretch>
        </p:blipFill>
        <p:spPr>
          <a:xfrm>
            <a:off x="7954783" y="825607"/>
            <a:ext cx="4084817" cy="2920161"/>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79" descr="D:\CÉLIA\Célia\aulas de imuno\Imuno\Tolerance and Autoimmunity\autoimmune disease - Sex differences.jpg"/>
          <p:cNvPicPr preferRelativeResize="0"/>
          <p:nvPr/>
        </p:nvPicPr>
        <p:blipFill rotWithShape="1">
          <a:blip r:embed="rId3">
            <a:alphaModFix/>
          </a:blip>
          <a:srcRect b="18366"/>
          <a:stretch/>
        </p:blipFill>
        <p:spPr>
          <a:xfrm>
            <a:off x="2590800" y="228600"/>
            <a:ext cx="7086600" cy="64008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80"/>
          <p:cNvPicPr preferRelativeResize="0"/>
          <p:nvPr/>
        </p:nvPicPr>
        <p:blipFill rotWithShape="1">
          <a:blip r:embed="rId3">
            <a:alphaModFix/>
          </a:blip>
          <a:srcRect/>
          <a:stretch/>
        </p:blipFill>
        <p:spPr>
          <a:xfrm>
            <a:off x="2711625" y="548680"/>
            <a:ext cx="7013515" cy="525658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81"/>
          <p:cNvSpPr txBox="1"/>
          <p:nvPr/>
        </p:nvSpPr>
        <p:spPr>
          <a:xfrm>
            <a:off x="3791744" y="5517233"/>
            <a:ext cx="3172792" cy="646331"/>
          </a:xfrm>
          <a:prstGeom prst="rect">
            <a:avLst/>
          </a:prstGeom>
          <a:noFill/>
          <a:ln>
            <a:noFill/>
          </a:ln>
        </p:spPr>
        <p:txBody>
          <a:bodyPr spcFirstLastPara="1" wrap="square" lIns="91425" tIns="45700" rIns="91425" bIns="45700" anchor="t" anchorCtr="0">
            <a:spAutoFit/>
          </a:bodyPr>
          <a:lstStyle/>
          <a:p>
            <a:r>
              <a:rPr lang="pt-BR"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https://youtu.be/darpDndTGDo</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pic>
        <p:nvPicPr>
          <p:cNvPr id="959" name="Google Shape;959;p81"/>
          <p:cNvPicPr preferRelativeResize="0"/>
          <p:nvPr/>
        </p:nvPicPr>
        <p:blipFill rotWithShape="1">
          <a:blip r:embed="rId4">
            <a:alphaModFix/>
          </a:blip>
          <a:srcRect/>
          <a:stretch/>
        </p:blipFill>
        <p:spPr>
          <a:xfrm>
            <a:off x="3575720" y="3356992"/>
            <a:ext cx="3172792" cy="1893158"/>
          </a:xfrm>
          <a:prstGeom prst="rect">
            <a:avLst/>
          </a:prstGeom>
          <a:noFill/>
          <a:ln>
            <a:noFill/>
          </a:ln>
        </p:spPr>
      </p:pic>
      <p:pic>
        <p:nvPicPr>
          <p:cNvPr id="960" name="Google Shape;960;p81"/>
          <p:cNvPicPr preferRelativeResize="0"/>
          <p:nvPr/>
        </p:nvPicPr>
        <p:blipFill rotWithShape="1">
          <a:blip r:embed="rId5">
            <a:alphaModFix/>
          </a:blip>
          <a:srcRect/>
          <a:stretch/>
        </p:blipFill>
        <p:spPr>
          <a:xfrm>
            <a:off x="3080876" y="38979"/>
            <a:ext cx="3667637" cy="2210108"/>
          </a:xfrm>
          <a:prstGeom prst="rect">
            <a:avLst/>
          </a:prstGeom>
          <a:noFill/>
          <a:ln>
            <a:noFill/>
          </a:ln>
        </p:spPr>
      </p:pic>
      <p:sp>
        <p:nvSpPr>
          <p:cNvPr id="961" name="Google Shape;961;p81"/>
          <p:cNvSpPr txBox="1"/>
          <p:nvPr/>
        </p:nvSpPr>
        <p:spPr>
          <a:xfrm>
            <a:off x="3575721" y="2636913"/>
            <a:ext cx="3109121" cy="646331"/>
          </a:xfrm>
          <a:prstGeom prst="rect">
            <a:avLst/>
          </a:prstGeom>
          <a:noFill/>
          <a:ln>
            <a:noFill/>
          </a:ln>
        </p:spPr>
        <p:txBody>
          <a:bodyPr spcFirstLastPara="1" wrap="square" lIns="91425" tIns="45700" rIns="91425" bIns="45700" anchor="t" anchorCtr="0">
            <a:spAutoFit/>
          </a:bodyPr>
          <a:lstStyle/>
          <a:p>
            <a:r>
              <a:rPr lang="pt-BR"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https://youtu.be/XzO3DL4_yxo</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3"/>
          <p:cNvPicPr preferRelativeResize="0"/>
          <p:nvPr/>
        </p:nvPicPr>
        <p:blipFill rotWithShape="1">
          <a:blip r:embed="rId3">
            <a:alphaModFix/>
          </a:blip>
          <a:srcRect/>
          <a:stretch/>
        </p:blipFill>
        <p:spPr>
          <a:xfrm>
            <a:off x="249566" y="343854"/>
            <a:ext cx="5172797" cy="5915851"/>
          </a:xfrm>
          <a:prstGeom prst="rect">
            <a:avLst/>
          </a:prstGeom>
          <a:noFill/>
          <a:ln>
            <a:noFill/>
          </a:ln>
        </p:spPr>
      </p:pic>
      <p:pic>
        <p:nvPicPr>
          <p:cNvPr id="277" name="Google Shape;277;p13"/>
          <p:cNvPicPr preferRelativeResize="0"/>
          <p:nvPr/>
        </p:nvPicPr>
        <p:blipFill rotWithShape="1">
          <a:blip r:embed="rId4">
            <a:alphaModFix/>
          </a:blip>
          <a:srcRect/>
          <a:stretch/>
        </p:blipFill>
        <p:spPr>
          <a:xfrm>
            <a:off x="6197382" y="1335311"/>
            <a:ext cx="5242925" cy="4805124"/>
          </a:xfrm>
          <a:prstGeom prst="rect">
            <a:avLst/>
          </a:prstGeom>
          <a:noFill/>
          <a:ln>
            <a:noFill/>
          </a:ln>
        </p:spPr>
      </p:pic>
      <p:pic>
        <p:nvPicPr>
          <p:cNvPr id="278" name="Google Shape;278;p13"/>
          <p:cNvPicPr preferRelativeResize="0"/>
          <p:nvPr/>
        </p:nvPicPr>
        <p:blipFill rotWithShape="1">
          <a:blip r:embed="rId5">
            <a:alphaModFix/>
          </a:blip>
          <a:srcRect/>
          <a:stretch/>
        </p:blipFill>
        <p:spPr>
          <a:xfrm>
            <a:off x="4296492" y="107702"/>
            <a:ext cx="1347475" cy="708500"/>
          </a:xfrm>
          <a:prstGeom prst="rect">
            <a:avLst/>
          </a:prstGeom>
          <a:noFill/>
          <a:ln>
            <a:noFill/>
          </a:ln>
        </p:spPr>
      </p:pic>
      <p:sp>
        <p:nvSpPr>
          <p:cNvPr id="279" name="Google Shape;279;p13"/>
          <p:cNvSpPr/>
          <p:nvPr/>
        </p:nvSpPr>
        <p:spPr>
          <a:xfrm>
            <a:off x="5947576" y="0"/>
            <a:ext cx="6244424" cy="6858000"/>
          </a:xfrm>
          <a:prstGeom prst="rect">
            <a:avLst/>
          </a:prstGeom>
          <a:solidFill>
            <a:srgbClr val="FFFF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72"/>
          <p:cNvPicPr preferRelativeResize="0"/>
          <p:nvPr/>
        </p:nvPicPr>
        <p:blipFill rotWithShape="1">
          <a:blip r:embed="rId3">
            <a:alphaModFix/>
          </a:blip>
          <a:srcRect/>
          <a:stretch/>
        </p:blipFill>
        <p:spPr>
          <a:xfrm>
            <a:off x="249566" y="343854"/>
            <a:ext cx="5172797" cy="5915851"/>
          </a:xfrm>
          <a:prstGeom prst="rect">
            <a:avLst/>
          </a:prstGeom>
          <a:noFill/>
          <a:ln>
            <a:noFill/>
          </a:ln>
        </p:spPr>
      </p:pic>
      <p:pic>
        <p:nvPicPr>
          <p:cNvPr id="285" name="Google Shape;285;p72"/>
          <p:cNvPicPr preferRelativeResize="0"/>
          <p:nvPr/>
        </p:nvPicPr>
        <p:blipFill rotWithShape="1">
          <a:blip r:embed="rId4">
            <a:alphaModFix/>
          </a:blip>
          <a:srcRect/>
          <a:stretch/>
        </p:blipFill>
        <p:spPr>
          <a:xfrm>
            <a:off x="6418986" y="343853"/>
            <a:ext cx="5726135" cy="5452647"/>
          </a:xfrm>
          <a:prstGeom prst="rect">
            <a:avLst/>
          </a:prstGeom>
          <a:noFill/>
          <a:ln>
            <a:noFill/>
          </a:ln>
        </p:spPr>
      </p:pic>
      <p:pic>
        <p:nvPicPr>
          <p:cNvPr id="286" name="Google Shape;286;p72"/>
          <p:cNvPicPr preferRelativeResize="0"/>
          <p:nvPr/>
        </p:nvPicPr>
        <p:blipFill rotWithShape="1">
          <a:blip r:embed="rId5">
            <a:alphaModFix/>
          </a:blip>
          <a:srcRect/>
          <a:stretch/>
        </p:blipFill>
        <p:spPr>
          <a:xfrm>
            <a:off x="4296492" y="107702"/>
            <a:ext cx="1347475" cy="708500"/>
          </a:xfrm>
          <a:prstGeom prst="rect">
            <a:avLst/>
          </a:prstGeom>
          <a:noFill/>
          <a:ln>
            <a:noFill/>
          </a:ln>
        </p:spPr>
      </p:pic>
      <p:sp>
        <p:nvSpPr>
          <p:cNvPr id="287" name="Google Shape;287;p72"/>
          <p:cNvSpPr/>
          <p:nvPr/>
        </p:nvSpPr>
        <p:spPr>
          <a:xfrm>
            <a:off x="46879" y="0"/>
            <a:ext cx="6244424" cy="6858000"/>
          </a:xfrm>
          <a:prstGeom prst="rect">
            <a:avLst/>
          </a:prstGeom>
          <a:solidFill>
            <a:srgbClr val="FFFF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8" name="Google Shape;288;p72" descr="Desenho de uma árvore&#10;&#10;Descrição gerada automaticamente"/>
          <p:cNvPicPr preferRelativeResize="0"/>
          <p:nvPr/>
        </p:nvPicPr>
        <p:blipFill rotWithShape="1">
          <a:blip r:embed="rId6">
            <a:alphaModFix/>
          </a:blip>
          <a:srcRect/>
          <a:stretch/>
        </p:blipFill>
        <p:spPr>
          <a:xfrm rot="5400000">
            <a:off x="415330" y="503777"/>
            <a:ext cx="3168595" cy="2376446"/>
          </a:xfrm>
          <a:prstGeom prst="rect">
            <a:avLst/>
          </a:prstGeom>
          <a:noFill/>
          <a:ln>
            <a:noFill/>
          </a:ln>
        </p:spPr>
      </p:pic>
      <p:pic>
        <p:nvPicPr>
          <p:cNvPr id="289" name="Google Shape;289;p72" descr="Desenho de árvore com folhas verdes&#10;&#10;Descrição gerada automaticamente com confiança média"/>
          <p:cNvPicPr preferRelativeResize="0"/>
          <p:nvPr/>
        </p:nvPicPr>
        <p:blipFill rotWithShape="1">
          <a:blip r:embed="rId7">
            <a:alphaModFix/>
          </a:blip>
          <a:srcRect/>
          <a:stretch/>
        </p:blipFill>
        <p:spPr>
          <a:xfrm rot="5400000">
            <a:off x="2944801" y="572357"/>
            <a:ext cx="3717235" cy="2787926"/>
          </a:xfrm>
          <a:prstGeom prst="rect">
            <a:avLst/>
          </a:prstGeom>
          <a:noFill/>
          <a:ln>
            <a:noFill/>
          </a:ln>
        </p:spPr>
      </p:pic>
      <p:pic>
        <p:nvPicPr>
          <p:cNvPr id="290" name="Google Shape;290;p72" descr="Pessoas com óculos de sol&#10;&#10;Descrição gerada automaticamente"/>
          <p:cNvPicPr preferRelativeResize="0"/>
          <p:nvPr/>
        </p:nvPicPr>
        <p:blipFill rotWithShape="1">
          <a:blip r:embed="rId8">
            <a:alphaModFix/>
          </a:blip>
          <a:srcRect/>
          <a:stretch/>
        </p:blipFill>
        <p:spPr>
          <a:xfrm>
            <a:off x="155645" y="3341425"/>
            <a:ext cx="4376697" cy="32825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73"/>
          <p:cNvPicPr preferRelativeResize="0"/>
          <p:nvPr/>
        </p:nvPicPr>
        <p:blipFill rotWithShape="1">
          <a:blip r:embed="rId3">
            <a:alphaModFix/>
          </a:blip>
          <a:srcRect/>
          <a:stretch/>
        </p:blipFill>
        <p:spPr>
          <a:xfrm>
            <a:off x="249566" y="343854"/>
            <a:ext cx="5172797" cy="5915851"/>
          </a:xfrm>
          <a:prstGeom prst="rect">
            <a:avLst/>
          </a:prstGeom>
          <a:noFill/>
          <a:ln>
            <a:noFill/>
          </a:ln>
        </p:spPr>
      </p:pic>
      <p:pic>
        <p:nvPicPr>
          <p:cNvPr id="296" name="Google Shape;296;p73"/>
          <p:cNvPicPr preferRelativeResize="0"/>
          <p:nvPr/>
        </p:nvPicPr>
        <p:blipFill rotWithShape="1">
          <a:blip r:embed="rId4">
            <a:alphaModFix/>
          </a:blip>
          <a:srcRect/>
          <a:stretch/>
        </p:blipFill>
        <p:spPr>
          <a:xfrm>
            <a:off x="6197382" y="1335311"/>
            <a:ext cx="5242925" cy="4805124"/>
          </a:xfrm>
          <a:prstGeom prst="rect">
            <a:avLst/>
          </a:prstGeom>
          <a:noFill/>
          <a:ln>
            <a:noFill/>
          </a:ln>
        </p:spPr>
      </p:pic>
      <p:pic>
        <p:nvPicPr>
          <p:cNvPr id="297" name="Google Shape;297;p73"/>
          <p:cNvPicPr preferRelativeResize="0"/>
          <p:nvPr/>
        </p:nvPicPr>
        <p:blipFill rotWithShape="1">
          <a:blip r:embed="rId5">
            <a:alphaModFix/>
          </a:blip>
          <a:srcRect/>
          <a:stretch/>
        </p:blipFill>
        <p:spPr>
          <a:xfrm>
            <a:off x="4296492" y="107702"/>
            <a:ext cx="1347475" cy="708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6"/>
          <p:cNvPicPr preferRelativeResize="0"/>
          <p:nvPr/>
        </p:nvPicPr>
        <p:blipFill rotWithShape="1">
          <a:blip r:embed="rId3">
            <a:alphaModFix/>
          </a:blip>
          <a:srcRect/>
          <a:stretch/>
        </p:blipFill>
        <p:spPr>
          <a:xfrm>
            <a:off x="1353955" y="0"/>
            <a:ext cx="9484090" cy="6858000"/>
          </a:xfrm>
          <a:prstGeom prst="rect">
            <a:avLst/>
          </a:prstGeom>
          <a:noFill/>
          <a:ln>
            <a:noFill/>
          </a:ln>
        </p:spPr>
      </p:pic>
      <p:sp>
        <p:nvSpPr>
          <p:cNvPr id="303" name="Google Shape;303;p16"/>
          <p:cNvSpPr txBox="1"/>
          <p:nvPr/>
        </p:nvSpPr>
        <p:spPr>
          <a:xfrm>
            <a:off x="683812" y="652007"/>
            <a:ext cx="2318263" cy="523220"/>
          </a:xfrm>
          <a:prstGeom prst="rect">
            <a:avLst/>
          </a:prstGeom>
          <a:solidFill>
            <a:srgbClr val="00B0F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800" b="0" i="0" u="none" strike="noStrike" cap="none">
                <a:solidFill>
                  <a:srgbClr val="000000"/>
                </a:solidFill>
                <a:latin typeface="Arial"/>
                <a:ea typeface="Arial"/>
                <a:cs typeface="Arial"/>
                <a:sym typeface="Arial"/>
              </a:rPr>
              <a:t>MASTÓCITO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7"/>
          <p:cNvPicPr preferRelativeResize="0"/>
          <p:nvPr/>
        </p:nvPicPr>
        <p:blipFill rotWithShape="1">
          <a:blip r:embed="rId3">
            <a:alphaModFix/>
          </a:blip>
          <a:srcRect/>
          <a:stretch/>
        </p:blipFill>
        <p:spPr>
          <a:xfrm>
            <a:off x="1353955" y="0"/>
            <a:ext cx="9484090" cy="6858000"/>
          </a:xfrm>
          <a:prstGeom prst="rect">
            <a:avLst/>
          </a:prstGeom>
          <a:noFill/>
          <a:ln>
            <a:noFill/>
          </a:ln>
        </p:spPr>
      </p:pic>
      <p:sp>
        <p:nvSpPr>
          <p:cNvPr id="309" name="Google Shape;309;p17"/>
          <p:cNvSpPr/>
          <p:nvPr/>
        </p:nvSpPr>
        <p:spPr>
          <a:xfrm>
            <a:off x="4015403" y="898497"/>
            <a:ext cx="2154809" cy="1299656"/>
          </a:xfrm>
          <a:custGeom>
            <a:avLst/>
            <a:gdLst/>
            <a:ahLst/>
            <a:cxnLst/>
            <a:rect l="l" t="t" r="r" b="b"/>
            <a:pathLst>
              <a:path w="2154809" h="1299656" extrusionOk="0">
                <a:moveTo>
                  <a:pt x="1574364" y="31806"/>
                </a:moveTo>
                <a:lnTo>
                  <a:pt x="1574364" y="31806"/>
                </a:lnTo>
                <a:lnTo>
                  <a:pt x="1502802" y="23854"/>
                </a:lnTo>
                <a:cubicBezTo>
                  <a:pt x="1473672" y="20941"/>
                  <a:pt x="1444319" y="20043"/>
                  <a:pt x="1415338" y="15903"/>
                </a:cubicBezTo>
                <a:cubicBezTo>
                  <a:pt x="1388580" y="12080"/>
                  <a:pt x="1335825" y="0"/>
                  <a:pt x="1335825" y="0"/>
                </a:cubicBezTo>
                <a:cubicBezTo>
                  <a:pt x="1266914" y="2651"/>
                  <a:pt x="1197927" y="3780"/>
                  <a:pt x="1129091" y="7952"/>
                </a:cubicBezTo>
                <a:cubicBezTo>
                  <a:pt x="1094620" y="10041"/>
                  <a:pt x="1059962" y="19826"/>
                  <a:pt x="1025724" y="23854"/>
                </a:cubicBezTo>
                <a:cubicBezTo>
                  <a:pt x="996650" y="27275"/>
                  <a:pt x="967415" y="29155"/>
                  <a:pt x="938260" y="31806"/>
                </a:cubicBezTo>
                <a:cubicBezTo>
                  <a:pt x="830527" y="53352"/>
                  <a:pt x="899301" y="41294"/>
                  <a:pt x="683818" y="55660"/>
                </a:cubicBezTo>
                <a:cubicBezTo>
                  <a:pt x="636142" y="58838"/>
                  <a:pt x="588402" y="60961"/>
                  <a:pt x="540694" y="63611"/>
                </a:cubicBezTo>
                <a:lnTo>
                  <a:pt x="500938" y="71562"/>
                </a:lnTo>
                <a:cubicBezTo>
                  <a:pt x="485076" y="74446"/>
                  <a:pt x="468639" y="74772"/>
                  <a:pt x="453230" y="79513"/>
                </a:cubicBezTo>
                <a:cubicBezTo>
                  <a:pt x="387308" y="99797"/>
                  <a:pt x="417272" y="102735"/>
                  <a:pt x="365766" y="111319"/>
                </a:cubicBezTo>
                <a:cubicBezTo>
                  <a:pt x="344688" y="114832"/>
                  <a:pt x="323336" y="116446"/>
                  <a:pt x="302155" y="119270"/>
                </a:cubicBezTo>
                <a:lnTo>
                  <a:pt x="246496" y="127221"/>
                </a:lnTo>
                <a:cubicBezTo>
                  <a:pt x="235894" y="132522"/>
                  <a:pt x="225586" y="138455"/>
                  <a:pt x="214691" y="143124"/>
                </a:cubicBezTo>
                <a:cubicBezTo>
                  <a:pt x="206987" y="146426"/>
                  <a:pt x="197811" y="146426"/>
                  <a:pt x="190837" y="151075"/>
                </a:cubicBezTo>
                <a:cubicBezTo>
                  <a:pt x="173613" y="162558"/>
                  <a:pt x="159537" y="178211"/>
                  <a:pt x="143129" y="190832"/>
                </a:cubicBezTo>
                <a:cubicBezTo>
                  <a:pt x="119902" y="208699"/>
                  <a:pt x="83083" y="228485"/>
                  <a:pt x="63616" y="254442"/>
                </a:cubicBezTo>
                <a:cubicBezTo>
                  <a:pt x="39835" y="286150"/>
                  <a:pt x="28202" y="320931"/>
                  <a:pt x="15908" y="357809"/>
                </a:cubicBezTo>
                <a:cubicBezTo>
                  <a:pt x="13258" y="376362"/>
                  <a:pt x="11038" y="394982"/>
                  <a:pt x="7957" y="413468"/>
                </a:cubicBezTo>
                <a:cubicBezTo>
                  <a:pt x="5735" y="426799"/>
                  <a:pt x="6" y="439710"/>
                  <a:pt x="6" y="453225"/>
                </a:cubicBezTo>
                <a:cubicBezTo>
                  <a:pt x="6" y="511595"/>
                  <a:pt x="-535" y="570405"/>
                  <a:pt x="7957" y="628153"/>
                </a:cubicBezTo>
                <a:cubicBezTo>
                  <a:pt x="12835" y="661322"/>
                  <a:pt x="31630" y="691044"/>
                  <a:pt x="39762" y="723569"/>
                </a:cubicBezTo>
                <a:cubicBezTo>
                  <a:pt x="42413" y="734171"/>
                  <a:pt x="44500" y="744929"/>
                  <a:pt x="47714" y="755374"/>
                </a:cubicBezTo>
                <a:cubicBezTo>
                  <a:pt x="55109" y="779406"/>
                  <a:pt x="65468" y="802543"/>
                  <a:pt x="71567" y="826936"/>
                </a:cubicBezTo>
                <a:cubicBezTo>
                  <a:pt x="76868" y="848139"/>
                  <a:pt x="83877" y="868987"/>
                  <a:pt x="87470" y="890546"/>
                </a:cubicBezTo>
                <a:cubicBezTo>
                  <a:pt x="90120" y="906449"/>
                  <a:pt x="91924" y="922516"/>
                  <a:pt x="95421" y="938254"/>
                </a:cubicBezTo>
                <a:cubicBezTo>
                  <a:pt x="97239" y="946436"/>
                  <a:pt x="98873" y="955037"/>
                  <a:pt x="103373" y="962108"/>
                </a:cubicBezTo>
                <a:cubicBezTo>
                  <a:pt x="159034" y="1049576"/>
                  <a:pt x="129875" y="1003189"/>
                  <a:pt x="182886" y="1049573"/>
                </a:cubicBezTo>
                <a:cubicBezTo>
                  <a:pt x="194169" y="1059446"/>
                  <a:pt x="203408" y="1071505"/>
                  <a:pt x="214691" y="1081378"/>
                </a:cubicBezTo>
                <a:cubicBezTo>
                  <a:pt x="232449" y="1096916"/>
                  <a:pt x="265933" y="1118926"/>
                  <a:pt x="286253" y="1129086"/>
                </a:cubicBezTo>
                <a:cubicBezTo>
                  <a:pt x="299019" y="1135469"/>
                  <a:pt x="312162" y="1141526"/>
                  <a:pt x="326009" y="1144988"/>
                </a:cubicBezTo>
                <a:cubicBezTo>
                  <a:pt x="344191" y="1149534"/>
                  <a:pt x="363115" y="1150289"/>
                  <a:pt x="381668" y="1152940"/>
                </a:cubicBezTo>
                <a:cubicBezTo>
                  <a:pt x="432025" y="1188190"/>
                  <a:pt x="467838" y="1219047"/>
                  <a:pt x="524792" y="1240404"/>
                </a:cubicBezTo>
                <a:cubicBezTo>
                  <a:pt x="562538" y="1254558"/>
                  <a:pt x="604535" y="1258611"/>
                  <a:pt x="644061" y="1264258"/>
                </a:cubicBezTo>
                <a:cubicBezTo>
                  <a:pt x="804320" y="1317678"/>
                  <a:pt x="729593" y="1302427"/>
                  <a:pt x="1025724" y="1272209"/>
                </a:cubicBezTo>
                <a:cubicBezTo>
                  <a:pt x="1164481" y="1258050"/>
                  <a:pt x="1056038" y="1251515"/>
                  <a:pt x="1144994" y="1232453"/>
                </a:cubicBezTo>
                <a:cubicBezTo>
                  <a:pt x="1168462" y="1227424"/>
                  <a:pt x="1192701" y="1227152"/>
                  <a:pt x="1216555" y="1224501"/>
                </a:cubicBezTo>
                <a:cubicBezTo>
                  <a:pt x="1263156" y="1212851"/>
                  <a:pt x="1264409" y="1210907"/>
                  <a:pt x="1327874" y="1208599"/>
                </a:cubicBezTo>
                <a:cubicBezTo>
                  <a:pt x="1447094" y="1204264"/>
                  <a:pt x="1566413" y="1203298"/>
                  <a:pt x="1685682" y="1200647"/>
                </a:cubicBezTo>
                <a:cubicBezTo>
                  <a:pt x="1725439" y="1197997"/>
                  <a:pt x="1765881" y="1200510"/>
                  <a:pt x="1804952" y="1192696"/>
                </a:cubicBezTo>
                <a:cubicBezTo>
                  <a:pt x="1820106" y="1189665"/>
                  <a:pt x="1832047" y="1177705"/>
                  <a:pt x="1844708" y="1168842"/>
                </a:cubicBezTo>
                <a:cubicBezTo>
                  <a:pt x="1877069" y="1146189"/>
                  <a:pt x="1883183" y="1138319"/>
                  <a:pt x="1908319" y="1113183"/>
                </a:cubicBezTo>
                <a:cubicBezTo>
                  <a:pt x="1950756" y="1028306"/>
                  <a:pt x="1888806" y="1140647"/>
                  <a:pt x="2027588" y="1001865"/>
                </a:cubicBezTo>
                <a:cubicBezTo>
                  <a:pt x="2076716" y="952737"/>
                  <a:pt x="2056100" y="977101"/>
                  <a:pt x="2091199" y="930303"/>
                </a:cubicBezTo>
                <a:cubicBezTo>
                  <a:pt x="2101269" y="884985"/>
                  <a:pt x="2113223" y="841798"/>
                  <a:pt x="2115053" y="795131"/>
                </a:cubicBezTo>
                <a:cubicBezTo>
                  <a:pt x="2123343" y="583749"/>
                  <a:pt x="2105813" y="515327"/>
                  <a:pt x="2138907" y="349858"/>
                </a:cubicBezTo>
                <a:cubicBezTo>
                  <a:pt x="2142691" y="330937"/>
                  <a:pt x="2149508" y="312752"/>
                  <a:pt x="2154809" y="294199"/>
                </a:cubicBezTo>
                <a:cubicBezTo>
                  <a:pt x="2152159" y="249141"/>
                  <a:pt x="2157805" y="202814"/>
                  <a:pt x="2146858" y="159026"/>
                </a:cubicBezTo>
                <a:cubicBezTo>
                  <a:pt x="2143644" y="146170"/>
                  <a:pt x="2125026" y="143899"/>
                  <a:pt x="2115053" y="135173"/>
                </a:cubicBezTo>
                <a:cubicBezTo>
                  <a:pt x="2067612" y="93663"/>
                  <a:pt x="2103556" y="108444"/>
                  <a:pt x="2051442" y="95416"/>
                </a:cubicBezTo>
                <a:cubicBezTo>
                  <a:pt x="2048792" y="87465"/>
                  <a:pt x="2048857" y="78001"/>
                  <a:pt x="2043491" y="71562"/>
                </a:cubicBezTo>
                <a:cubicBezTo>
                  <a:pt x="2032468" y="58335"/>
                  <a:pt x="2006873" y="41997"/>
                  <a:pt x="1987832" y="39757"/>
                </a:cubicBezTo>
                <a:cubicBezTo>
                  <a:pt x="1950886" y="35411"/>
                  <a:pt x="1876514" y="31806"/>
                  <a:pt x="1876514" y="31806"/>
                </a:cubicBezTo>
                <a:lnTo>
                  <a:pt x="1574364" y="31806"/>
                </a:lnTo>
                <a:close/>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 name="Google Shape;310;p17"/>
          <p:cNvSpPr txBox="1"/>
          <p:nvPr/>
        </p:nvSpPr>
        <p:spPr>
          <a:xfrm>
            <a:off x="5740842" y="152236"/>
            <a:ext cx="189507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400" b="0" i="0" u="none" strike="noStrike" cap="none">
                <a:solidFill>
                  <a:srgbClr val="FF0000"/>
                </a:solidFill>
                <a:latin typeface="Arial"/>
                <a:ea typeface="Arial"/>
                <a:cs typeface="Arial"/>
                <a:sym typeface="Arial"/>
              </a:rPr>
              <a:t>RECEPTOR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8"/>
          <p:cNvPicPr preferRelativeResize="0"/>
          <p:nvPr/>
        </p:nvPicPr>
        <p:blipFill rotWithShape="1">
          <a:blip r:embed="rId3">
            <a:alphaModFix/>
          </a:blip>
          <a:srcRect/>
          <a:stretch/>
        </p:blipFill>
        <p:spPr>
          <a:xfrm>
            <a:off x="1353955" y="0"/>
            <a:ext cx="9484090" cy="6858000"/>
          </a:xfrm>
          <a:prstGeom prst="rect">
            <a:avLst/>
          </a:prstGeom>
          <a:noFill/>
          <a:ln>
            <a:noFill/>
          </a:ln>
        </p:spPr>
      </p:pic>
      <p:sp>
        <p:nvSpPr>
          <p:cNvPr id="316" name="Google Shape;316;p18"/>
          <p:cNvSpPr/>
          <p:nvPr/>
        </p:nvSpPr>
        <p:spPr>
          <a:xfrm>
            <a:off x="6249720" y="1359673"/>
            <a:ext cx="2154809" cy="1299656"/>
          </a:xfrm>
          <a:custGeom>
            <a:avLst/>
            <a:gdLst/>
            <a:ahLst/>
            <a:cxnLst/>
            <a:rect l="l" t="t" r="r" b="b"/>
            <a:pathLst>
              <a:path w="2154809" h="1299656" extrusionOk="0">
                <a:moveTo>
                  <a:pt x="1574364" y="31806"/>
                </a:moveTo>
                <a:lnTo>
                  <a:pt x="1574364" y="31806"/>
                </a:lnTo>
                <a:lnTo>
                  <a:pt x="1502802" y="23854"/>
                </a:lnTo>
                <a:cubicBezTo>
                  <a:pt x="1473672" y="20941"/>
                  <a:pt x="1444319" y="20043"/>
                  <a:pt x="1415338" y="15903"/>
                </a:cubicBezTo>
                <a:cubicBezTo>
                  <a:pt x="1388580" y="12080"/>
                  <a:pt x="1335825" y="0"/>
                  <a:pt x="1335825" y="0"/>
                </a:cubicBezTo>
                <a:cubicBezTo>
                  <a:pt x="1266914" y="2651"/>
                  <a:pt x="1197927" y="3780"/>
                  <a:pt x="1129091" y="7952"/>
                </a:cubicBezTo>
                <a:cubicBezTo>
                  <a:pt x="1094620" y="10041"/>
                  <a:pt x="1059962" y="19826"/>
                  <a:pt x="1025724" y="23854"/>
                </a:cubicBezTo>
                <a:cubicBezTo>
                  <a:pt x="996650" y="27275"/>
                  <a:pt x="967415" y="29155"/>
                  <a:pt x="938260" y="31806"/>
                </a:cubicBezTo>
                <a:cubicBezTo>
                  <a:pt x="830527" y="53352"/>
                  <a:pt x="899301" y="41294"/>
                  <a:pt x="683818" y="55660"/>
                </a:cubicBezTo>
                <a:cubicBezTo>
                  <a:pt x="636142" y="58838"/>
                  <a:pt x="588402" y="60961"/>
                  <a:pt x="540694" y="63611"/>
                </a:cubicBezTo>
                <a:lnTo>
                  <a:pt x="500938" y="71562"/>
                </a:lnTo>
                <a:cubicBezTo>
                  <a:pt x="485076" y="74446"/>
                  <a:pt x="468639" y="74772"/>
                  <a:pt x="453230" y="79513"/>
                </a:cubicBezTo>
                <a:cubicBezTo>
                  <a:pt x="387308" y="99797"/>
                  <a:pt x="417272" y="102735"/>
                  <a:pt x="365766" y="111319"/>
                </a:cubicBezTo>
                <a:cubicBezTo>
                  <a:pt x="344688" y="114832"/>
                  <a:pt x="323336" y="116446"/>
                  <a:pt x="302155" y="119270"/>
                </a:cubicBezTo>
                <a:lnTo>
                  <a:pt x="246496" y="127221"/>
                </a:lnTo>
                <a:cubicBezTo>
                  <a:pt x="235894" y="132522"/>
                  <a:pt x="225586" y="138455"/>
                  <a:pt x="214691" y="143124"/>
                </a:cubicBezTo>
                <a:cubicBezTo>
                  <a:pt x="206987" y="146426"/>
                  <a:pt x="197811" y="146426"/>
                  <a:pt x="190837" y="151075"/>
                </a:cubicBezTo>
                <a:cubicBezTo>
                  <a:pt x="173613" y="162558"/>
                  <a:pt x="159537" y="178211"/>
                  <a:pt x="143129" y="190832"/>
                </a:cubicBezTo>
                <a:cubicBezTo>
                  <a:pt x="119902" y="208699"/>
                  <a:pt x="83083" y="228485"/>
                  <a:pt x="63616" y="254442"/>
                </a:cubicBezTo>
                <a:cubicBezTo>
                  <a:pt x="39835" y="286150"/>
                  <a:pt x="28202" y="320931"/>
                  <a:pt x="15908" y="357809"/>
                </a:cubicBezTo>
                <a:cubicBezTo>
                  <a:pt x="13258" y="376362"/>
                  <a:pt x="11038" y="394982"/>
                  <a:pt x="7957" y="413468"/>
                </a:cubicBezTo>
                <a:cubicBezTo>
                  <a:pt x="5735" y="426799"/>
                  <a:pt x="6" y="439710"/>
                  <a:pt x="6" y="453225"/>
                </a:cubicBezTo>
                <a:cubicBezTo>
                  <a:pt x="6" y="511595"/>
                  <a:pt x="-535" y="570405"/>
                  <a:pt x="7957" y="628153"/>
                </a:cubicBezTo>
                <a:cubicBezTo>
                  <a:pt x="12835" y="661322"/>
                  <a:pt x="31630" y="691044"/>
                  <a:pt x="39762" y="723569"/>
                </a:cubicBezTo>
                <a:cubicBezTo>
                  <a:pt x="42413" y="734171"/>
                  <a:pt x="44500" y="744929"/>
                  <a:pt x="47714" y="755374"/>
                </a:cubicBezTo>
                <a:cubicBezTo>
                  <a:pt x="55109" y="779406"/>
                  <a:pt x="65468" y="802543"/>
                  <a:pt x="71567" y="826936"/>
                </a:cubicBezTo>
                <a:cubicBezTo>
                  <a:pt x="76868" y="848139"/>
                  <a:pt x="83877" y="868987"/>
                  <a:pt x="87470" y="890546"/>
                </a:cubicBezTo>
                <a:cubicBezTo>
                  <a:pt x="90120" y="906449"/>
                  <a:pt x="91924" y="922516"/>
                  <a:pt x="95421" y="938254"/>
                </a:cubicBezTo>
                <a:cubicBezTo>
                  <a:pt x="97239" y="946436"/>
                  <a:pt x="98873" y="955037"/>
                  <a:pt x="103373" y="962108"/>
                </a:cubicBezTo>
                <a:cubicBezTo>
                  <a:pt x="159034" y="1049576"/>
                  <a:pt x="129875" y="1003189"/>
                  <a:pt x="182886" y="1049573"/>
                </a:cubicBezTo>
                <a:cubicBezTo>
                  <a:pt x="194169" y="1059446"/>
                  <a:pt x="203408" y="1071505"/>
                  <a:pt x="214691" y="1081378"/>
                </a:cubicBezTo>
                <a:cubicBezTo>
                  <a:pt x="232449" y="1096916"/>
                  <a:pt x="265933" y="1118926"/>
                  <a:pt x="286253" y="1129086"/>
                </a:cubicBezTo>
                <a:cubicBezTo>
                  <a:pt x="299019" y="1135469"/>
                  <a:pt x="312162" y="1141526"/>
                  <a:pt x="326009" y="1144988"/>
                </a:cubicBezTo>
                <a:cubicBezTo>
                  <a:pt x="344191" y="1149534"/>
                  <a:pt x="363115" y="1150289"/>
                  <a:pt x="381668" y="1152940"/>
                </a:cubicBezTo>
                <a:cubicBezTo>
                  <a:pt x="432025" y="1188190"/>
                  <a:pt x="467838" y="1219047"/>
                  <a:pt x="524792" y="1240404"/>
                </a:cubicBezTo>
                <a:cubicBezTo>
                  <a:pt x="562538" y="1254558"/>
                  <a:pt x="604535" y="1258611"/>
                  <a:pt x="644061" y="1264258"/>
                </a:cubicBezTo>
                <a:cubicBezTo>
                  <a:pt x="804320" y="1317678"/>
                  <a:pt x="729593" y="1302427"/>
                  <a:pt x="1025724" y="1272209"/>
                </a:cubicBezTo>
                <a:cubicBezTo>
                  <a:pt x="1164481" y="1258050"/>
                  <a:pt x="1056038" y="1251515"/>
                  <a:pt x="1144994" y="1232453"/>
                </a:cubicBezTo>
                <a:cubicBezTo>
                  <a:pt x="1168462" y="1227424"/>
                  <a:pt x="1192701" y="1227152"/>
                  <a:pt x="1216555" y="1224501"/>
                </a:cubicBezTo>
                <a:cubicBezTo>
                  <a:pt x="1263156" y="1212851"/>
                  <a:pt x="1264409" y="1210907"/>
                  <a:pt x="1327874" y="1208599"/>
                </a:cubicBezTo>
                <a:cubicBezTo>
                  <a:pt x="1447094" y="1204264"/>
                  <a:pt x="1566413" y="1203298"/>
                  <a:pt x="1685682" y="1200647"/>
                </a:cubicBezTo>
                <a:cubicBezTo>
                  <a:pt x="1725439" y="1197997"/>
                  <a:pt x="1765881" y="1200510"/>
                  <a:pt x="1804952" y="1192696"/>
                </a:cubicBezTo>
                <a:cubicBezTo>
                  <a:pt x="1820106" y="1189665"/>
                  <a:pt x="1832047" y="1177705"/>
                  <a:pt x="1844708" y="1168842"/>
                </a:cubicBezTo>
                <a:cubicBezTo>
                  <a:pt x="1877069" y="1146189"/>
                  <a:pt x="1883183" y="1138319"/>
                  <a:pt x="1908319" y="1113183"/>
                </a:cubicBezTo>
                <a:cubicBezTo>
                  <a:pt x="1950756" y="1028306"/>
                  <a:pt x="1888806" y="1140647"/>
                  <a:pt x="2027588" y="1001865"/>
                </a:cubicBezTo>
                <a:cubicBezTo>
                  <a:pt x="2076716" y="952737"/>
                  <a:pt x="2056100" y="977101"/>
                  <a:pt x="2091199" y="930303"/>
                </a:cubicBezTo>
                <a:cubicBezTo>
                  <a:pt x="2101269" y="884985"/>
                  <a:pt x="2113223" y="841798"/>
                  <a:pt x="2115053" y="795131"/>
                </a:cubicBezTo>
                <a:cubicBezTo>
                  <a:pt x="2123343" y="583749"/>
                  <a:pt x="2105813" y="515327"/>
                  <a:pt x="2138907" y="349858"/>
                </a:cubicBezTo>
                <a:cubicBezTo>
                  <a:pt x="2142691" y="330937"/>
                  <a:pt x="2149508" y="312752"/>
                  <a:pt x="2154809" y="294199"/>
                </a:cubicBezTo>
                <a:cubicBezTo>
                  <a:pt x="2152159" y="249141"/>
                  <a:pt x="2157805" y="202814"/>
                  <a:pt x="2146858" y="159026"/>
                </a:cubicBezTo>
                <a:cubicBezTo>
                  <a:pt x="2143644" y="146170"/>
                  <a:pt x="2125026" y="143899"/>
                  <a:pt x="2115053" y="135173"/>
                </a:cubicBezTo>
                <a:cubicBezTo>
                  <a:pt x="2067612" y="93663"/>
                  <a:pt x="2103556" y="108444"/>
                  <a:pt x="2051442" y="95416"/>
                </a:cubicBezTo>
                <a:cubicBezTo>
                  <a:pt x="2048792" y="87465"/>
                  <a:pt x="2048857" y="78001"/>
                  <a:pt x="2043491" y="71562"/>
                </a:cubicBezTo>
                <a:cubicBezTo>
                  <a:pt x="2032468" y="58335"/>
                  <a:pt x="2006873" y="41997"/>
                  <a:pt x="1987832" y="39757"/>
                </a:cubicBezTo>
                <a:cubicBezTo>
                  <a:pt x="1950886" y="35411"/>
                  <a:pt x="1876514" y="31806"/>
                  <a:pt x="1876514" y="31806"/>
                </a:cubicBezTo>
                <a:lnTo>
                  <a:pt x="1574364" y="31806"/>
                </a:lnTo>
                <a:close/>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 name="Google Shape;317;p18"/>
          <p:cNvSpPr txBox="1"/>
          <p:nvPr/>
        </p:nvSpPr>
        <p:spPr>
          <a:xfrm>
            <a:off x="9668787" y="1359673"/>
            <a:ext cx="219483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000" b="0" i="0" u="none" strike="noStrike" cap="none">
                <a:solidFill>
                  <a:srgbClr val="FF0000"/>
                </a:solidFill>
                <a:latin typeface="Arial"/>
                <a:ea typeface="Arial"/>
                <a:cs typeface="Arial"/>
                <a:sym typeface="Arial"/>
              </a:rPr>
              <a:t>FOSFORILAÇÃO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1734341" y="0"/>
            <a:ext cx="8422105" cy="6309379"/>
          </a:xfrm>
          <a:prstGeom prst="rect">
            <a:avLst/>
          </a:prstGeom>
          <a:noFill/>
          <a:ln>
            <a:noFill/>
          </a:ln>
        </p:spPr>
        <p:txBody>
          <a:bodyPr spcFirstLastPara="1" wrap="square" lIns="91425" tIns="45700" rIns="91425" bIns="45700" anchor="t" anchorCtr="0">
            <a:spAutoFit/>
          </a:bodyPr>
          <a:lstStyle/>
          <a:p>
            <a:pPr>
              <a:buSzPts val="1800"/>
            </a:pPr>
            <a:endParaRPr sz="1800" dirty="0">
              <a:solidFill>
                <a:schemeClr val="dk1"/>
              </a:solidFill>
              <a:latin typeface="Times New Roman"/>
              <a:ea typeface="Times New Roman"/>
              <a:cs typeface="Times New Roman"/>
              <a:sym typeface="Times New Roman"/>
            </a:endParaRPr>
          </a:p>
          <a:p>
            <a:pPr algn="ctr">
              <a:buSzPts val="1800"/>
            </a:pPr>
            <a:r>
              <a:rPr lang="pt-BR" sz="1800" dirty="0">
                <a:solidFill>
                  <a:schemeClr val="dk1"/>
                </a:solidFill>
                <a:latin typeface="Times New Roman"/>
                <a:ea typeface="Times New Roman"/>
                <a:cs typeface="Times New Roman"/>
                <a:sym typeface="Times New Roman"/>
              </a:rPr>
              <a:t>Conteúdo</a:t>
            </a:r>
            <a:endParaRPr dirty="0"/>
          </a:p>
          <a:p>
            <a:pPr>
              <a:buSzPts val="1800"/>
            </a:pPr>
            <a:endParaRPr sz="1800" dirty="0">
              <a:solidFill>
                <a:schemeClr val="dk1"/>
              </a:solidFill>
              <a:latin typeface="Times New Roman"/>
              <a:ea typeface="Times New Roman"/>
              <a:cs typeface="Times New Roman"/>
              <a:sym typeface="Times New Roman"/>
            </a:endParaRPr>
          </a:p>
          <a:p>
            <a:pPr>
              <a:buSzPts val="1800"/>
            </a:pPr>
            <a:r>
              <a:rPr lang="pt-BR" sz="2000" dirty="0">
                <a:solidFill>
                  <a:schemeClr val="tx1"/>
                </a:solidFill>
                <a:latin typeface="Times New Roman"/>
                <a:ea typeface="Times New Roman"/>
                <a:cs typeface="Times New Roman"/>
                <a:sym typeface="Times New Roman"/>
              </a:rPr>
              <a:t>Imunidade Natural e Específica</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Resposta Inflamatória</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Células e órgãos que compõem o sistema imune</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Imunoglobulinas: estrutura, função e síntese da molécula</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Sistema Complemento</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Ontogenia dos linfócitos B/T</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Moléculas envolvidas no reconhecimento dos antígenos:</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 Receptor de linfócitos T</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 Complexo Principal de Histocompatibilidade</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Subpopulações de linfócitos T</a:t>
            </a:r>
            <a:endParaRPr sz="1600" dirty="0">
              <a:solidFill>
                <a:schemeClr val="tx1"/>
              </a:solidFill>
            </a:endParaRPr>
          </a:p>
          <a:p>
            <a:pPr>
              <a:buSzPts val="1800"/>
            </a:pPr>
            <a:r>
              <a:rPr lang="pt-BR" sz="2000" dirty="0">
                <a:solidFill>
                  <a:schemeClr val="tx1"/>
                </a:solidFill>
                <a:latin typeface="Times New Roman"/>
                <a:ea typeface="Times New Roman"/>
                <a:cs typeface="Times New Roman"/>
                <a:sym typeface="Times New Roman"/>
              </a:rPr>
              <a:t>- Citocinas e sua ação</a:t>
            </a:r>
            <a:endParaRPr sz="1600" dirty="0">
              <a:solidFill>
                <a:schemeClr val="tx1"/>
              </a:solidFill>
            </a:endParaRPr>
          </a:p>
          <a:p>
            <a:pPr>
              <a:buSzPts val="1800"/>
            </a:pPr>
            <a:r>
              <a:rPr lang="pt-BR" sz="2400" dirty="0">
                <a:solidFill>
                  <a:schemeClr val="tx1"/>
                </a:solidFill>
                <a:latin typeface="Times New Roman"/>
                <a:ea typeface="Times New Roman"/>
                <a:cs typeface="Times New Roman"/>
                <a:sym typeface="Times New Roman"/>
              </a:rPr>
              <a:t>- Resposta imune Humoral e Celular</a:t>
            </a:r>
            <a:endParaRPr sz="1800" dirty="0">
              <a:solidFill>
                <a:schemeClr val="tx1"/>
              </a:solidFill>
            </a:endParaRPr>
          </a:p>
          <a:p>
            <a:pPr>
              <a:buSzPts val="1800"/>
            </a:pPr>
            <a:r>
              <a:rPr lang="pt-BR" sz="1800" dirty="0">
                <a:solidFill>
                  <a:schemeClr val="dk1"/>
                </a:solidFill>
                <a:latin typeface="Times New Roman"/>
                <a:ea typeface="Times New Roman"/>
                <a:cs typeface="Times New Roman"/>
                <a:sym typeface="Times New Roman"/>
              </a:rPr>
              <a:t>- Regulação do Sistema Imune / Tolerância</a:t>
            </a:r>
            <a:endParaRPr dirty="0"/>
          </a:p>
          <a:p>
            <a:pPr>
              <a:buSzPts val="1800"/>
            </a:pPr>
            <a:r>
              <a:rPr lang="pt-BR" sz="2800" dirty="0">
                <a:solidFill>
                  <a:srgbClr val="FF0000"/>
                </a:solidFill>
                <a:latin typeface="Times New Roman"/>
                <a:ea typeface="Times New Roman"/>
                <a:cs typeface="Times New Roman"/>
                <a:sym typeface="Times New Roman"/>
              </a:rPr>
              <a:t>- Reações de Hipersensibilidade</a:t>
            </a:r>
            <a:endParaRPr sz="2000" dirty="0">
              <a:solidFill>
                <a:srgbClr val="FF0000"/>
              </a:solidFill>
            </a:endParaRPr>
          </a:p>
          <a:p>
            <a:pPr>
              <a:buSzPts val="1800"/>
            </a:pPr>
            <a:r>
              <a:rPr lang="pt-BR" sz="2800" dirty="0">
                <a:solidFill>
                  <a:srgbClr val="FF0000"/>
                </a:solidFill>
                <a:latin typeface="Times New Roman"/>
                <a:ea typeface="Times New Roman"/>
                <a:cs typeface="Times New Roman"/>
                <a:sym typeface="Times New Roman"/>
              </a:rPr>
              <a:t>- Autoimunidade </a:t>
            </a:r>
            <a:r>
              <a:rPr lang="pt-BR" sz="1800" dirty="0">
                <a:solidFill>
                  <a:schemeClr val="dk1"/>
                </a:solidFill>
                <a:latin typeface="Times New Roman"/>
                <a:ea typeface="Times New Roman"/>
                <a:cs typeface="Times New Roman"/>
                <a:sym typeface="Times New Roman"/>
              </a:rPr>
              <a:t>/ Transplante / Tumores</a:t>
            </a:r>
            <a:endParaRPr dirty="0"/>
          </a:p>
          <a:p>
            <a:pPr>
              <a:buSzPts val="1800"/>
            </a:pPr>
            <a:r>
              <a:rPr lang="pt-BR" sz="1800" dirty="0">
                <a:solidFill>
                  <a:schemeClr val="dk1"/>
                </a:solidFill>
                <a:latin typeface="Times New Roman"/>
                <a:ea typeface="Times New Roman"/>
                <a:cs typeface="Times New Roman"/>
                <a:sym typeface="Times New Roman"/>
              </a:rPr>
              <a:t>- Vacinas</a:t>
            </a:r>
            <a:endParaRPr dirty="0"/>
          </a:p>
          <a:p>
            <a:pPr>
              <a:buSzPts val="1800"/>
            </a:pPr>
            <a:r>
              <a:rPr lang="pt-BR" sz="1800" dirty="0">
                <a:solidFill>
                  <a:schemeClr val="dk1"/>
                </a:solidFill>
                <a:latin typeface="Times New Roman"/>
                <a:ea typeface="Times New Roman"/>
                <a:cs typeface="Times New Roman"/>
                <a:sym typeface="Times New Roman"/>
              </a:rPr>
              <a:t>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19"/>
          <p:cNvPicPr preferRelativeResize="0"/>
          <p:nvPr/>
        </p:nvPicPr>
        <p:blipFill rotWithShape="1">
          <a:blip r:embed="rId3">
            <a:alphaModFix/>
          </a:blip>
          <a:srcRect/>
          <a:stretch/>
        </p:blipFill>
        <p:spPr>
          <a:xfrm>
            <a:off x="1353955" y="0"/>
            <a:ext cx="9484090" cy="6858000"/>
          </a:xfrm>
          <a:prstGeom prst="rect">
            <a:avLst/>
          </a:prstGeom>
          <a:noFill/>
          <a:ln>
            <a:noFill/>
          </a:ln>
        </p:spPr>
      </p:pic>
      <p:sp>
        <p:nvSpPr>
          <p:cNvPr id="323" name="Google Shape;323;p19"/>
          <p:cNvSpPr/>
          <p:nvPr/>
        </p:nvSpPr>
        <p:spPr>
          <a:xfrm>
            <a:off x="8419101" y="949798"/>
            <a:ext cx="262393" cy="2377440"/>
          </a:xfrm>
          <a:prstGeom prst="downArrow">
            <a:avLst>
              <a:gd name="adj1" fmla="val 50000"/>
              <a:gd name="adj2" fmla="val 50000"/>
            </a:avLst>
          </a:prstGeom>
          <a:solidFill>
            <a:srgbClr val="FF0000"/>
          </a:solidFill>
          <a:ln w="25400" cap="flat" cmpd="sng">
            <a:solidFill>
              <a:srgbClr val="0056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 name="Google Shape;324;p19"/>
          <p:cNvSpPr txBox="1"/>
          <p:nvPr/>
        </p:nvSpPr>
        <p:spPr>
          <a:xfrm>
            <a:off x="8250809" y="477078"/>
            <a:ext cx="207462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FF0000"/>
                </a:solidFill>
                <a:latin typeface="Arial"/>
                <a:ea typeface="Arial"/>
                <a:cs typeface="Arial"/>
                <a:sym typeface="Arial"/>
              </a:rPr>
              <a:t>Ca++ Influxo</a:t>
            </a:r>
            <a:endParaRPr sz="1800" b="0" i="0" u="none" strike="noStrike" cap="none">
              <a:solidFill>
                <a:srgbClr val="FF0000"/>
              </a:solidFill>
              <a:latin typeface="Arial"/>
              <a:ea typeface="Arial"/>
              <a:cs typeface="Arial"/>
              <a:sym typeface="Arial"/>
            </a:endParaRPr>
          </a:p>
        </p:txBody>
      </p:sp>
      <p:sp>
        <p:nvSpPr>
          <p:cNvPr id="325" name="Google Shape;325;p19"/>
          <p:cNvSpPr txBox="1"/>
          <p:nvPr/>
        </p:nvSpPr>
        <p:spPr>
          <a:xfrm>
            <a:off x="6296113" y="457604"/>
            <a:ext cx="15055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Arial"/>
                <a:ea typeface="Arial"/>
                <a:cs typeface="Arial"/>
                <a:sym typeface="Arial"/>
              </a:rPr>
              <a:t>Fosforilação </a:t>
            </a:r>
            <a:endParaRPr sz="1400" b="0" i="0" u="none" strike="noStrike" cap="none">
              <a:solidFill>
                <a:srgbClr val="000000"/>
              </a:solidFill>
              <a:latin typeface="Arial"/>
              <a:ea typeface="Arial"/>
              <a:cs typeface="Arial"/>
              <a:sym typeface="Arial"/>
            </a:endParaRPr>
          </a:p>
        </p:txBody>
      </p:sp>
      <p:sp>
        <p:nvSpPr>
          <p:cNvPr id="326" name="Google Shape;326;p19"/>
          <p:cNvSpPr/>
          <p:nvPr/>
        </p:nvSpPr>
        <p:spPr>
          <a:xfrm rot="5586939">
            <a:off x="9656061" y="1194493"/>
            <a:ext cx="516834" cy="1152939"/>
          </a:xfrm>
          <a:prstGeom prst="downArrow">
            <a:avLst>
              <a:gd name="adj1" fmla="val 50000"/>
              <a:gd name="adj2" fmla="val 50000"/>
            </a:avLst>
          </a:prstGeom>
          <a:solidFill>
            <a:srgbClr val="FF0000"/>
          </a:solidFill>
          <a:ln w="25400" cap="flat" cmpd="sng">
            <a:solidFill>
              <a:srgbClr val="0056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 name="Google Shape;327;p19"/>
          <p:cNvSpPr/>
          <p:nvPr/>
        </p:nvSpPr>
        <p:spPr>
          <a:xfrm rot="5586939">
            <a:off x="4481088" y="1851416"/>
            <a:ext cx="516834" cy="1152939"/>
          </a:xfrm>
          <a:prstGeom prst="downArrow">
            <a:avLst>
              <a:gd name="adj1" fmla="val 50000"/>
              <a:gd name="adj2" fmla="val 50000"/>
            </a:avLst>
          </a:prstGeom>
          <a:solidFill>
            <a:srgbClr val="FF0000"/>
          </a:solidFill>
          <a:ln w="25400" cap="flat" cmpd="sng">
            <a:solidFill>
              <a:srgbClr val="0056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 name="Google Shape;328;p19"/>
          <p:cNvSpPr txBox="1"/>
          <p:nvPr/>
        </p:nvSpPr>
        <p:spPr>
          <a:xfrm>
            <a:off x="10023712" y="2433905"/>
            <a:ext cx="196720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800" b="0" i="0" u="none" strike="noStrike" cap="none">
                <a:solidFill>
                  <a:srgbClr val="FF0000"/>
                </a:solidFill>
                <a:latin typeface="Arial"/>
                <a:ea typeface="Arial"/>
                <a:cs typeface="Arial"/>
                <a:sym typeface="Arial"/>
              </a:rPr>
              <a:t>MENSAGEIROS </a:t>
            </a:r>
            <a:endParaRPr/>
          </a:p>
          <a:p>
            <a:pPr marL="0" marR="0" lvl="0" indent="0" algn="l" rtl="0">
              <a:lnSpc>
                <a:spcPct val="100000"/>
              </a:lnSpc>
              <a:spcBef>
                <a:spcPts val="0"/>
              </a:spcBef>
              <a:spcAft>
                <a:spcPts val="0"/>
              </a:spcAft>
              <a:buNone/>
            </a:pPr>
            <a:r>
              <a:rPr lang="pt-BR" sz="1800" b="0" i="0" u="none" strike="noStrike" cap="none">
                <a:solidFill>
                  <a:srgbClr val="FF0000"/>
                </a:solidFill>
                <a:latin typeface="Arial"/>
                <a:ea typeface="Arial"/>
                <a:cs typeface="Arial"/>
                <a:sym typeface="Arial"/>
              </a:rPr>
              <a:t>SEGUNDARIAS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74"/>
          <p:cNvPicPr preferRelativeResize="0"/>
          <p:nvPr/>
        </p:nvPicPr>
        <p:blipFill rotWithShape="1">
          <a:blip r:embed="rId3">
            <a:alphaModFix/>
          </a:blip>
          <a:srcRect/>
          <a:stretch/>
        </p:blipFill>
        <p:spPr>
          <a:xfrm>
            <a:off x="1353955" y="0"/>
            <a:ext cx="9484090" cy="6858000"/>
          </a:xfrm>
          <a:prstGeom prst="rect">
            <a:avLst/>
          </a:prstGeom>
          <a:noFill/>
          <a:ln>
            <a:noFill/>
          </a:ln>
        </p:spPr>
      </p:pic>
      <p:sp>
        <p:nvSpPr>
          <p:cNvPr id="334" name="Google Shape;334;p74"/>
          <p:cNvSpPr/>
          <p:nvPr/>
        </p:nvSpPr>
        <p:spPr>
          <a:xfrm>
            <a:off x="2282018" y="5359179"/>
            <a:ext cx="8006970" cy="1498821"/>
          </a:xfrm>
          <a:custGeom>
            <a:avLst/>
            <a:gdLst/>
            <a:ahLst/>
            <a:cxnLst/>
            <a:rect l="l" t="t" r="r" b="b"/>
            <a:pathLst>
              <a:path w="2154809" h="1299656" extrusionOk="0">
                <a:moveTo>
                  <a:pt x="1574364" y="31806"/>
                </a:moveTo>
                <a:lnTo>
                  <a:pt x="1574364" y="31806"/>
                </a:lnTo>
                <a:lnTo>
                  <a:pt x="1502802" y="23854"/>
                </a:lnTo>
                <a:cubicBezTo>
                  <a:pt x="1473672" y="20941"/>
                  <a:pt x="1444319" y="20043"/>
                  <a:pt x="1415338" y="15903"/>
                </a:cubicBezTo>
                <a:cubicBezTo>
                  <a:pt x="1388580" y="12080"/>
                  <a:pt x="1335825" y="0"/>
                  <a:pt x="1335825" y="0"/>
                </a:cubicBezTo>
                <a:cubicBezTo>
                  <a:pt x="1266914" y="2651"/>
                  <a:pt x="1197927" y="3780"/>
                  <a:pt x="1129091" y="7952"/>
                </a:cubicBezTo>
                <a:cubicBezTo>
                  <a:pt x="1094620" y="10041"/>
                  <a:pt x="1059962" y="19826"/>
                  <a:pt x="1025724" y="23854"/>
                </a:cubicBezTo>
                <a:cubicBezTo>
                  <a:pt x="996650" y="27275"/>
                  <a:pt x="967415" y="29155"/>
                  <a:pt x="938260" y="31806"/>
                </a:cubicBezTo>
                <a:cubicBezTo>
                  <a:pt x="830527" y="53352"/>
                  <a:pt x="899301" y="41294"/>
                  <a:pt x="683818" y="55660"/>
                </a:cubicBezTo>
                <a:cubicBezTo>
                  <a:pt x="636142" y="58838"/>
                  <a:pt x="588402" y="60961"/>
                  <a:pt x="540694" y="63611"/>
                </a:cubicBezTo>
                <a:lnTo>
                  <a:pt x="500938" y="71562"/>
                </a:lnTo>
                <a:cubicBezTo>
                  <a:pt x="485076" y="74446"/>
                  <a:pt x="468639" y="74772"/>
                  <a:pt x="453230" y="79513"/>
                </a:cubicBezTo>
                <a:cubicBezTo>
                  <a:pt x="387308" y="99797"/>
                  <a:pt x="417272" y="102735"/>
                  <a:pt x="365766" y="111319"/>
                </a:cubicBezTo>
                <a:cubicBezTo>
                  <a:pt x="344688" y="114832"/>
                  <a:pt x="323336" y="116446"/>
                  <a:pt x="302155" y="119270"/>
                </a:cubicBezTo>
                <a:lnTo>
                  <a:pt x="246496" y="127221"/>
                </a:lnTo>
                <a:cubicBezTo>
                  <a:pt x="235894" y="132522"/>
                  <a:pt x="225586" y="138455"/>
                  <a:pt x="214691" y="143124"/>
                </a:cubicBezTo>
                <a:cubicBezTo>
                  <a:pt x="206987" y="146426"/>
                  <a:pt x="197811" y="146426"/>
                  <a:pt x="190837" y="151075"/>
                </a:cubicBezTo>
                <a:cubicBezTo>
                  <a:pt x="173613" y="162558"/>
                  <a:pt x="159537" y="178211"/>
                  <a:pt x="143129" y="190832"/>
                </a:cubicBezTo>
                <a:cubicBezTo>
                  <a:pt x="119902" y="208699"/>
                  <a:pt x="83083" y="228485"/>
                  <a:pt x="63616" y="254442"/>
                </a:cubicBezTo>
                <a:cubicBezTo>
                  <a:pt x="39835" y="286150"/>
                  <a:pt x="28202" y="320931"/>
                  <a:pt x="15908" y="357809"/>
                </a:cubicBezTo>
                <a:cubicBezTo>
                  <a:pt x="13258" y="376362"/>
                  <a:pt x="11038" y="394982"/>
                  <a:pt x="7957" y="413468"/>
                </a:cubicBezTo>
                <a:cubicBezTo>
                  <a:pt x="5735" y="426799"/>
                  <a:pt x="6" y="439710"/>
                  <a:pt x="6" y="453225"/>
                </a:cubicBezTo>
                <a:cubicBezTo>
                  <a:pt x="6" y="511595"/>
                  <a:pt x="-535" y="570405"/>
                  <a:pt x="7957" y="628153"/>
                </a:cubicBezTo>
                <a:cubicBezTo>
                  <a:pt x="12835" y="661322"/>
                  <a:pt x="31630" y="691044"/>
                  <a:pt x="39762" y="723569"/>
                </a:cubicBezTo>
                <a:cubicBezTo>
                  <a:pt x="42413" y="734171"/>
                  <a:pt x="44500" y="744929"/>
                  <a:pt x="47714" y="755374"/>
                </a:cubicBezTo>
                <a:cubicBezTo>
                  <a:pt x="55109" y="779406"/>
                  <a:pt x="65468" y="802543"/>
                  <a:pt x="71567" y="826936"/>
                </a:cubicBezTo>
                <a:cubicBezTo>
                  <a:pt x="76868" y="848139"/>
                  <a:pt x="83877" y="868987"/>
                  <a:pt x="87470" y="890546"/>
                </a:cubicBezTo>
                <a:cubicBezTo>
                  <a:pt x="90120" y="906449"/>
                  <a:pt x="91924" y="922516"/>
                  <a:pt x="95421" y="938254"/>
                </a:cubicBezTo>
                <a:cubicBezTo>
                  <a:pt x="97239" y="946436"/>
                  <a:pt x="98873" y="955037"/>
                  <a:pt x="103373" y="962108"/>
                </a:cubicBezTo>
                <a:cubicBezTo>
                  <a:pt x="159034" y="1049576"/>
                  <a:pt x="129875" y="1003189"/>
                  <a:pt x="182886" y="1049573"/>
                </a:cubicBezTo>
                <a:cubicBezTo>
                  <a:pt x="194169" y="1059446"/>
                  <a:pt x="203408" y="1071505"/>
                  <a:pt x="214691" y="1081378"/>
                </a:cubicBezTo>
                <a:cubicBezTo>
                  <a:pt x="232449" y="1096916"/>
                  <a:pt x="265933" y="1118926"/>
                  <a:pt x="286253" y="1129086"/>
                </a:cubicBezTo>
                <a:cubicBezTo>
                  <a:pt x="299019" y="1135469"/>
                  <a:pt x="312162" y="1141526"/>
                  <a:pt x="326009" y="1144988"/>
                </a:cubicBezTo>
                <a:cubicBezTo>
                  <a:pt x="344191" y="1149534"/>
                  <a:pt x="363115" y="1150289"/>
                  <a:pt x="381668" y="1152940"/>
                </a:cubicBezTo>
                <a:cubicBezTo>
                  <a:pt x="432025" y="1188190"/>
                  <a:pt x="467838" y="1219047"/>
                  <a:pt x="524792" y="1240404"/>
                </a:cubicBezTo>
                <a:cubicBezTo>
                  <a:pt x="562538" y="1254558"/>
                  <a:pt x="604535" y="1258611"/>
                  <a:pt x="644061" y="1264258"/>
                </a:cubicBezTo>
                <a:cubicBezTo>
                  <a:pt x="804320" y="1317678"/>
                  <a:pt x="729593" y="1302427"/>
                  <a:pt x="1025724" y="1272209"/>
                </a:cubicBezTo>
                <a:cubicBezTo>
                  <a:pt x="1164481" y="1258050"/>
                  <a:pt x="1056038" y="1251515"/>
                  <a:pt x="1144994" y="1232453"/>
                </a:cubicBezTo>
                <a:cubicBezTo>
                  <a:pt x="1168462" y="1227424"/>
                  <a:pt x="1192701" y="1227152"/>
                  <a:pt x="1216555" y="1224501"/>
                </a:cubicBezTo>
                <a:cubicBezTo>
                  <a:pt x="1263156" y="1212851"/>
                  <a:pt x="1264409" y="1210907"/>
                  <a:pt x="1327874" y="1208599"/>
                </a:cubicBezTo>
                <a:cubicBezTo>
                  <a:pt x="1447094" y="1204264"/>
                  <a:pt x="1566413" y="1203298"/>
                  <a:pt x="1685682" y="1200647"/>
                </a:cubicBezTo>
                <a:cubicBezTo>
                  <a:pt x="1725439" y="1197997"/>
                  <a:pt x="1765881" y="1200510"/>
                  <a:pt x="1804952" y="1192696"/>
                </a:cubicBezTo>
                <a:cubicBezTo>
                  <a:pt x="1820106" y="1189665"/>
                  <a:pt x="1832047" y="1177705"/>
                  <a:pt x="1844708" y="1168842"/>
                </a:cubicBezTo>
                <a:cubicBezTo>
                  <a:pt x="1877069" y="1146189"/>
                  <a:pt x="1883183" y="1138319"/>
                  <a:pt x="1908319" y="1113183"/>
                </a:cubicBezTo>
                <a:cubicBezTo>
                  <a:pt x="1950756" y="1028306"/>
                  <a:pt x="1888806" y="1140647"/>
                  <a:pt x="2027588" y="1001865"/>
                </a:cubicBezTo>
                <a:cubicBezTo>
                  <a:pt x="2076716" y="952737"/>
                  <a:pt x="2056100" y="977101"/>
                  <a:pt x="2091199" y="930303"/>
                </a:cubicBezTo>
                <a:cubicBezTo>
                  <a:pt x="2101269" y="884985"/>
                  <a:pt x="2113223" y="841798"/>
                  <a:pt x="2115053" y="795131"/>
                </a:cubicBezTo>
                <a:cubicBezTo>
                  <a:pt x="2123343" y="583749"/>
                  <a:pt x="2105813" y="515327"/>
                  <a:pt x="2138907" y="349858"/>
                </a:cubicBezTo>
                <a:cubicBezTo>
                  <a:pt x="2142691" y="330937"/>
                  <a:pt x="2149508" y="312752"/>
                  <a:pt x="2154809" y="294199"/>
                </a:cubicBezTo>
                <a:cubicBezTo>
                  <a:pt x="2152159" y="249141"/>
                  <a:pt x="2157805" y="202814"/>
                  <a:pt x="2146858" y="159026"/>
                </a:cubicBezTo>
                <a:cubicBezTo>
                  <a:pt x="2143644" y="146170"/>
                  <a:pt x="2125026" y="143899"/>
                  <a:pt x="2115053" y="135173"/>
                </a:cubicBezTo>
                <a:cubicBezTo>
                  <a:pt x="2067612" y="93663"/>
                  <a:pt x="2103556" y="108444"/>
                  <a:pt x="2051442" y="95416"/>
                </a:cubicBezTo>
                <a:cubicBezTo>
                  <a:pt x="2048792" y="87465"/>
                  <a:pt x="2048857" y="78001"/>
                  <a:pt x="2043491" y="71562"/>
                </a:cubicBezTo>
                <a:cubicBezTo>
                  <a:pt x="2032468" y="58335"/>
                  <a:pt x="2006873" y="41997"/>
                  <a:pt x="1987832" y="39757"/>
                </a:cubicBezTo>
                <a:cubicBezTo>
                  <a:pt x="1950886" y="35411"/>
                  <a:pt x="1876514" y="31806"/>
                  <a:pt x="1876514" y="31806"/>
                </a:cubicBezTo>
                <a:lnTo>
                  <a:pt x="1574364" y="31806"/>
                </a:lnTo>
                <a:close/>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5"/>
          <p:cNvPicPr preferRelativeResize="0"/>
          <p:nvPr/>
        </p:nvPicPr>
        <p:blipFill rotWithShape="1">
          <a:blip r:embed="rId3">
            <a:alphaModFix/>
          </a:blip>
          <a:srcRect/>
          <a:stretch/>
        </p:blipFill>
        <p:spPr>
          <a:xfrm>
            <a:off x="3737169" y="0"/>
            <a:ext cx="4717662" cy="6858000"/>
          </a:xfrm>
          <a:prstGeom prst="rect">
            <a:avLst/>
          </a:prstGeom>
          <a:noFill/>
          <a:ln>
            <a:noFill/>
          </a:ln>
        </p:spPr>
      </p:pic>
      <p:pic>
        <p:nvPicPr>
          <p:cNvPr id="340" name="Google Shape;340;p15"/>
          <p:cNvPicPr preferRelativeResize="0"/>
          <p:nvPr/>
        </p:nvPicPr>
        <p:blipFill>
          <a:blip r:embed="rId4">
            <a:alphaModFix/>
          </a:blip>
          <a:stretch>
            <a:fillRect/>
          </a:stretch>
        </p:blipFill>
        <p:spPr>
          <a:xfrm>
            <a:off x="1177975" y="224925"/>
            <a:ext cx="3028950" cy="3028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3"/>
          <p:cNvPicPr preferRelativeResize="0"/>
          <p:nvPr/>
        </p:nvPicPr>
        <p:blipFill rotWithShape="1">
          <a:blip r:embed="rId3">
            <a:alphaModFix/>
          </a:blip>
          <a:srcRect/>
          <a:stretch/>
        </p:blipFill>
        <p:spPr>
          <a:xfrm>
            <a:off x="893742" y="643467"/>
            <a:ext cx="4791115" cy="5571066"/>
          </a:xfrm>
          <a:prstGeom prst="rect">
            <a:avLst/>
          </a:prstGeom>
          <a:noFill/>
          <a:ln>
            <a:noFill/>
          </a:ln>
        </p:spPr>
      </p:pic>
      <p:pic>
        <p:nvPicPr>
          <p:cNvPr id="346" name="Google Shape;346;p23"/>
          <p:cNvPicPr preferRelativeResize="0"/>
          <p:nvPr/>
        </p:nvPicPr>
        <p:blipFill rotWithShape="1">
          <a:blip r:embed="rId4">
            <a:alphaModFix/>
          </a:blip>
          <a:srcRect/>
          <a:stretch/>
        </p:blipFill>
        <p:spPr>
          <a:xfrm>
            <a:off x="6256865" y="2057087"/>
            <a:ext cx="5291667" cy="2743826"/>
          </a:xfrm>
          <a:prstGeom prst="rect">
            <a:avLst/>
          </a:prstGeom>
          <a:noFill/>
          <a:ln>
            <a:noFill/>
          </a:ln>
        </p:spPr>
      </p:pic>
      <p:pic>
        <p:nvPicPr>
          <p:cNvPr id="347" name="Google Shape;347;p23"/>
          <p:cNvPicPr preferRelativeResize="0"/>
          <p:nvPr/>
        </p:nvPicPr>
        <p:blipFill>
          <a:blip r:embed="rId5">
            <a:alphaModFix/>
          </a:blip>
          <a:stretch>
            <a:fillRect/>
          </a:stretch>
        </p:blipFill>
        <p:spPr>
          <a:xfrm>
            <a:off x="3932557" y="529813"/>
            <a:ext cx="1752287" cy="17522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4"/>
          <p:cNvPicPr preferRelativeResize="0"/>
          <p:nvPr/>
        </p:nvPicPr>
        <p:blipFill rotWithShape="1">
          <a:blip r:embed="rId3">
            <a:alphaModFix/>
          </a:blip>
          <a:srcRect/>
          <a:stretch/>
        </p:blipFill>
        <p:spPr>
          <a:xfrm>
            <a:off x="1604335" y="1399892"/>
            <a:ext cx="8983329" cy="40582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5"/>
          <p:cNvPicPr preferRelativeResize="0"/>
          <p:nvPr/>
        </p:nvPicPr>
        <p:blipFill rotWithShape="1">
          <a:blip r:embed="rId3">
            <a:alphaModFix/>
          </a:blip>
          <a:srcRect/>
          <a:stretch/>
        </p:blipFill>
        <p:spPr>
          <a:xfrm>
            <a:off x="2752258" y="28100"/>
            <a:ext cx="6687483" cy="68017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
          <p:cNvPicPr preferRelativeResize="0"/>
          <p:nvPr/>
        </p:nvPicPr>
        <p:blipFill rotWithShape="1">
          <a:blip r:embed="rId3">
            <a:alphaModFix/>
          </a:blip>
          <a:srcRect/>
          <a:stretch/>
        </p:blipFill>
        <p:spPr>
          <a:xfrm>
            <a:off x="1381575" y="1377483"/>
            <a:ext cx="8316486" cy="29341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0"/>
          <p:cNvPicPr preferRelativeResize="0"/>
          <p:nvPr/>
        </p:nvPicPr>
        <p:blipFill rotWithShape="1">
          <a:blip r:embed="rId3">
            <a:alphaModFix/>
          </a:blip>
          <a:srcRect/>
          <a:stretch/>
        </p:blipFill>
        <p:spPr>
          <a:xfrm>
            <a:off x="1937757" y="94784"/>
            <a:ext cx="8316486" cy="6668431"/>
          </a:xfrm>
          <a:prstGeom prst="rect">
            <a:avLst/>
          </a:prstGeom>
          <a:noFill/>
          <a:ln>
            <a:noFill/>
          </a:ln>
        </p:spPr>
      </p:pic>
      <p:pic>
        <p:nvPicPr>
          <p:cNvPr id="368" name="Google Shape;368;p20"/>
          <p:cNvPicPr preferRelativeResize="0"/>
          <p:nvPr/>
        </p:nvPicPr>
        <p:blipFill>
          <a:blip r:embed="rId4">
            <a:alphaModFix/>
          </a:blip>
          <a:stretch>
            <a:fillRect/>
          </a:stretch>
        </p:blipFill>
        <p:spPr>
          <a:xfrm>
            <a:off x="2033195" y="-96819"/>
            <a:ext cx="2874253" cy="22357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F8B7AC-86E1-A814-C4D8-46FC5231B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351" y="172122"/>
            <a:ext cx="8247802" cy="5685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 que é a intolerância à lactose? - Dra Mariana Nogueira">
            <a:extLst>
              <a:ext uri="{FF2B5EF4-FFF2-40B4-BE49-F238E27FC236}">
                <a16:creationId xmlns:a16="http://schemas.microsoft.com/office/drawing/2014/main" id="{DC9B8F43-C908-72A8-A984-EED8D22F5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264" y="4205847"/>
            <a:ext cx="2571750" cy="178117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245B9FA0-2BFC-7704-FF4E-9992A66C9D8E}"/>
              </a:ext>
            </a:extLst>
          </p:cNvPr>
          <p:cNvSpPr txBox="1"/>
          <p:nvPr/>
        </p:nvSpPr>
        <p:spPr>
          <a:xfrm>
            <a:off x="96819" y="1398495"/>
            <a:ext cx="3785011" cy="1384995"/>
          </a:xfrm>
          <a:prstGeom prst="rect">
            <a:avLst/>
          </a:prstGeom>
          <a:solidFill>
            <a:schemeClr val="bg1"/>
          </a:solidFill>
        </p:spPr>
        <p:txBody>
          <a:bodyPr wrap="none" rtlCol="0">
            <a:spAutoFit/>
          </a:bodyPr>
          <a:lstStyle/>
          <a:p>
            <a:r>
              <a:rPr lang="pt-BR" sz="2800" dirty="0">
                <a:solidFill>
                  <a:schemeClr val="bg2"/>
                </a:solidFill>
              </a:rPr>
              <a:t>Intolerância de lactose</a:t>
            </a:r>
          </a:p>
          <a:p>
            <a:endParaRPr lang="pt-BR" sz="2800" dirty="0">
              <a:solidFill>
                <a:schemeClr val="bg2"/>
              </a:solidFill>
            </a:endParaRPr>
          </a:p>
          <a:p>
            <a:r>
              <a:rPr lang="pt-BR" sz="2800" dirty="0">
                <a:solidFill>
                  <a:schemeClr val="bg2"/>
                </a:solidFill>
              </a:rPr>
              <a:t>Não e alergia</a:t>
            </a:r>
          </a:p>
        </p:txBody>
      </p:sp>
      <p:pic>
        <p:nvPicPr>
          <p:cNvPr id="1030" name="Picture 6" descr="11 Types of Cheese You Should Know | The Table by Harry &amp; David">
            <a:extLst>
              <a:ext uri="{FF2B5EF4-FFF2-40B4-BE49-F238E27FC236}">
                <a16:creationId xmlns:a16="http://schemas.microsoft.com/office/drawing/2014/main" id="{B6CF34FF-3453-7E0F-F222-93331B387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9" y="3065929"/>
            <a:ext cx="3611496" cy="202243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78825B9-CAC7-043F-5C9F-836D0FFCBE3C}"/>
              </a:ext>
            </a:extLst>
          </p:cNvPr>
          <p:cNvSpPr txBox="1"/>
          <p:nvPr/>
        </p:nvSpPr>
        <p:spPr>
          <a:xfrm>
            <a:off x="-9875" y="5370806"/>
            <a:ext cx="3943708" cy="523220"/>
          </a:xfrm>
          <a:prstGeom prst="rect">
            <a:avLst/>
          </a:prstGeom>
          <a:noFill/>
        </p:spPr>
        <p:txBody>
          <a:bodyPr wrap="none" rtlCol="0">
            <a:spAutoFit/>
          </a:bodyPr>
          <a:lstStyle/>
          <a:p>
            <a:r>
              <a:rPr lang="pt-BR" sz="2800" dirty="0"/>
              <a:t>Queijo &lt;&lt;&lt;&lt;&lt;&lt; Lactose</a:t>
            </a:r>
          </a:p>
        </p:txBody>
      </p:sp>
    </p:spTree>
    <p:extLst>
      <p:ext uri="{BB962C8B-B14F-4D97-AF65-F5344CB8AC3E}">
        <p14:creationId xmlns:p14="http://schemas.microsoft.com/office/powerpoint/2010/main" val="436787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cbedaf43de_0_0"/>
          <p:cNvSpPr txBox="1"/>
          <p:nvPr/>
        </p:nvSpPr>
        <p:spPr>
          <a:xfrm>
            <a:off x="4436828" y="2679590"/>
            <a:ext cx="463300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400" b="0" i="0" u="none" strike="noStrike" cap="none">
                <a:solidFill>
                  <a:srgbClr val="000000"/>
                </a:solidFill>
                <a:latin typeface="Arial"/>
                <a:ea typeface="Arial"/>
                <a:cs typeface="Arial"/>
                <a:sym typeface="Arial"/>
              </a:rPr>
              <a:t>E ai tudo e ruim assim?</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pt-BR" sz="2400" b="0" i="0" u="none" strike="noStrike" cap="none">
                <a:solidFill>
                  <a:srgbClr val="000000"/>
                </a:solidFill>
                <a:latin typeface="Arial"/>
                <a:ea typeface="Arial"/>
                <a:cs typeface="Arial"/>
                <a:sym typeface="Arial"/>
              </a:rPr>
              <a:t>Sistem a imune deve proteger!!!!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descr="Blood cells"/>
          <p:cNvPicPr preferRelativeResize="0"/>
          <p:nvPr/>
        </p:nvPicPr>
        <p:blipFill rotWithShape="1">
          <a:blip r:embed="rId3">
            <a:alphaModFix/>
          </a:blip>
          <a:srcRect/>
          <a:stretch/>
        </p:blipFill>
        <p:spPr>
          <a:xfrm>
            <a:off x="2938464" y="1034655"/>
            <a:ext cx="6350794" cy="2638425"/>
          </a:xfrm>
          <a:prstGeom prst="rect">
            <a:avLst/>
          </a:prstGeom>
          <a:noFill/>
          <a:ln>
            <a:noFill/>
          </a:ln>
        </p:spPr>
      </p:pic>
      <p:sp>
        <p:nvSpPr>
          <p:cNvPr id="99" name="Google Shape;99;p3"/>
          <p:cNvSpPr txBox="1"/>
          <p:nvPr/>
        </p:nvSpPr>
        <p:spPr>
          <a:xfrm>
            <a:off x="3090863" y="4056460"/>
            <a:ext cx="17198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Calibri"/>
                <a:ea typeface="Calibri"/>
                <a:cs typeface="Calibri"/>
                <a:sym typeface="Calibri"/>
              </a:rPr>
              <a:t>Linfócitos T ou B</a:t>
            </a:r>
            <a:endParaRPr sz="1400" b="0" i="0" u="none" strike="noStrike" cap="none">
              <a:solidFill>
                <a:srgbClr val="000000"/>
              </a:solidFill>
              <a:latin typeface="Arial"/>
              <a:ea typeface="Arial"/>
              <a:cs typeface="Arial"/>
              <a:sym typeface="Arial"/>
            </a:endParaRPr>
          </a:p>
        </p:txBody>
      </p:sp>
      <p:cxnSp>
        <p:nvCxnSpPr>
          <p:cNvPr id="100" name="Google Shape;100;p3"/>
          <p:cNvCxnSpPr/>
          <p:nvPr/>
        </p:nvCxnSpPr>
        <p:spPr>
          <a:xfrm>
            <a:off x="4386263" y="1810943"/>
            <a:ext cx="0" cy="1820465"/>
          </a:xfrm>
          <a:prstGeom prst="straightConnector1">
            <a:avLst/>
          </a:prstGeom>
          <a:noFill/>
          <a:ln w="57150" cap="flat" cmpd="sng">
            <a:solidFill>
              <a:schemeClr val="lt1"/>
            </a:solidFill>
            <a:prstDash val="solid"/>
            <a:round/>
            <a:headEnd type="none" w="sm" len="sm"/>
            <a:tailEnd type="none" w="sm" len="sm"/>
          </a:ln>
        </p:spPr>
      </p:cxnSp>
      <p:cxnSp>
        <p:nvCxnSpPr>
          <p:cNvPr id="101" name="Google Shape;101;p3"/>
          <p:cNvCxnSpPr/>
          <p:nvPr/>
        </p:nvCxnSpPr>
        <p:spPr>
          <a:xfrm>
            <a:off x="4386263" y="3483770"/>
            <a:ext cx="0" cy="633413"/>
          </a:xfrm>
          <a:prstGeom prst="straightConnector1">
            <a:avLst/>
          </a:prstGeom>
          <a:noFill/>
          <a:ln w="57150" cap="flat" cmpd="sng">
            <a:solidFill>
              <a:schemeClr val="dk1"/>
            </a:solidFill>
            <a:prstDash val="solid"/>
            <a:round/>
            <a:headEnd type="none" w="sm" len="sm"/>
            <a:tailEnd type="triangle" w="med" len="med"/>
          </a:ln>
        </p:spPr>
      </p:cxnSp>
      <p:cxnSp>
        <p:nvCxnSpPr>
          <p:cNvPr id="102" name="Google Shape;102;p3"/>
          <p:cNvCxnSpPr/>
          <p:nvPr/>
        </p:nvCxnSpPr>
        <p:spPr>
          <a:xfrm>
            <a:off x="6215063" y="2757490"/>
            <a:ext cx="0" cy="1107281"/>
          </a:xfrm>
          <a:prstGeom prst="straightConnector1">
            <a:avLst/>
          </a:prstGeom>
          <a:noFill/>
          <a:ln w="57150" cap="flat" cmpd="sng">
            <a:solidFill>
              <a:schemeClr val="lt1"/>
            </a:solidFill>
            <a:prstDash val="solid"/>
            <a:round/>
            <a:headEnd type="none" w="sm" len="sm"/>
            <a:tailEnd type="none" w="sm" len="sm"/>
          </a:ln>
        </p:spPr>
      </p:cxnSp>
      <p:cxnSp>
        <p:nvCxnSpPr>
          <p:cNvPr id="103" name="Google Shape;103;p3"/>
          <p:cNvCxnSpPr/>
          <p:nvPr/>
        </p:nvCxnSpPr>
        <p:spPr>
          <a:xfrm>
            <a:off x="6215063" y="3645694"/>
            <a:ext cx="0" cy="514350"/>
          </a:xfrm>
          <a:prstGeom prst="straightConnector1">
            <a:avLst/>
          </a:prstGeom>
          <a:noFill/>
          <a:ln w="57150" cap="flat" cmpd="sng">
            <a:solidFill>
              <a:schemeClr val="dk1"/>
            </a:solidFill>
            <a:prstDash val="solid"/>
            <a:round/>
            <a:headEnd type="none" w="sm" len="sm"/>
            <a:tailEnd type="triangle" w="med" len="med"/>
          </a:ln>
        </p:spPr>
      </p:cxnSp>
      <p:sp>
        <p:nvSpPr>
          <p:cNvPr id="104" name="Google Shape;104;p3"/>
          <p:cNvSpPr txBox="1"/>
          <p:nvPr/>
        </p:nvSpPr>
        <p:spPr>
          <a:xfrm>
            <a:off x="5928124" y="4124325"/>
            <a:ext cx="24545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Calibri"/>
                <a:ea typeface="Calibri"/>
                <a:cs typeface="Calibri"/>
                <a:sym typeface="Calibri"/>
              </a:rPr>
              <a:t>Macrófagos, Neutrófilos</a:t>
            </a:r>
            <a:endParaRPr sz="1400" b="0" i="0" u="none" strike="noStrike" cap="none">
              <a:solidFill>
                <a:srgbClr val="000000"/>
              </a:solidFill>
              <a:latin typeface="Arial"/>
              <a:ea typeface="Arial"/>
              <a:cs typeface="Arial"/>
              <a:sym typeface="Arial"/>
            </a:endParaRPr>
          </a:p>
        </p:txBody>
      </p:sp>
      <p:sp>
        <p:nvSpPr>
          <p:cNvPr id="105" name="Google Shape;105;p3"/>
          <p:cNvSpPr txBox="1"/>
          <p:nvPr/>
        </p:nvSpPr>
        <p:spPr>
          <a:xfrm>
            <a:off x="5114925" y="4455320"/>
            <a:ext cx="2166938"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50"/>
              <a:buFont typeface="Arial"/>
              <a:buNone/>
            </a:pPr>
            <a:r>
              <a:rPr lang="pt-BR" sz="2250" b="0" i="0" u="none" strike="noStrike" cap="none">
                <a:solidFill>
                  <a:schemeClr val="dk1"/>
                </a:solidFill>
                <a:latin typeface="Calibri"/>
                <a:ea typeface="Calibri"/>
                <a:cs typeface="Calibri"/>
                <a:sym typeface="Calibri"/>
              </a:rPr>
              <a:t>Fatores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50"/>
              <a:buFont typeface="Arial"/>
              <a:buNone/>
            </a:pPr>
            <a:r>
              <a:rPr lang="pt-BR" sz="2250" b="0" i="0" u="none" strike="noStrike" cap="none">
                <a:solidFill>
                  <a:schemeClr val="dk1"/>
                </a:solidFill>
                <a:latin typeface="Calibri"/>
                <a:ea typeface="Calibri"/>
                <a:cs typeface="Calibri"/>
                <a:sym typeface="Calibri"/>
              </a:rPr>
              <a:t>-de crescimento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50"/>
              <a:buFont typeface="Arial"/>
              <a:buNone/>
            </a:pPr>
            <a:r>
              <a:rPr lang="pt-BR" sz="2250" b="0" i="0" u="none" strike="noStrike" cap="none">
                <a:solidFill>
                  <a:schemeClr val="dk1"/>
                </a:solidFill>
                <a:latin typeface="Calibri"/>
                <a:ea typeface="Calibri"/>
                <a:cs typeface="Calibri"/>
                <a:sym typeface="Calibri"/>
              </a:rPr>
              <a:t>-reguladores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50"/>
              <a:buFont typeface="Arial"/>
              <a:buNone/>
            </a:pPr>
            <a:r>
              <a:rPr lang="pt-BR" sz="2250" b="0" i="0" u="none" strike="noStrike" cap="none">
                <a:solidFill>
                  <a:schemeClr val="dk1"/>
                </a:solidFill>
                <a:latin typeface="Calibri"/>
                <a:ea typeface="Calibri"/>
                <a:cs typeface="Calibri"/>
                <a:sym typeface="Calibri"/>
              </a:rPr>
              <a:t>-citotóxicos</a:t>
            </a:r>
            <a:endParaRPr sz="1400" b="0" i="0" u="none" strike="noStrike" cap="none">
              <a:solidFill>
                <a:srgbClr val="000000"/>
              </a:solidFill>
              <a:latin typeface="Arial"/>
              <a:ea typeface="Arial"/>
              <a:cs typeface="Arial"/>
              <a:sym typeface="Arial"/>
            </a:endParaRPr>
          </a:p>
        </p:txBody>
      </p:sp>
      <p:cxnSp>
        <p:nvCxnSpPr>
          <p:cNvPr id="106" name="Google Shape;106;p3"/>
          <p:cNvCxnSpPr/>
          <p:nvPr/>
        </p:nvCxnSpPr>
        <p:spPr>
          <a:xfrm>
            <a:off x="4767263" y="3193259"/>
            <a:ext cx="685800" cy="1107281"/>
          </a:xfrm>
          <a:prstGeom prst="straightConnector1">
            <a:avLst/>
          </a:prstGeom>
          <a:noFill/>
          <a:ln w="57150" cap="flat" cmpd="sng">
            <a:solidFill>
              <a:schemeClr val="lt1"/>
            </a:solidFill>
            <a:prstDash val="solid"/>
            <a:round/>
            <a:headEnd type="none" w="sm" len="sm"/>
            <a:tailEnd type="none" w="sm" len="sm"/>
          </a:ln>
        </p:spPr>
      </p:cxnSp>
      <p:cxnSp>
        <p:nvCxnSpPr>
          <p:cNvPr id="107" name="Google Shape;107;p3"/>
          <p:cNvCxnSpPr/>
          <p:nvPr/>
        </p:nvCxnSpPr>
        <p:spPr>
          <a:xfrm>
            <a:off x="5072063" y="3684987"/>
            <a:ext cx="533400" cy="791765"/>
          </a:xfrm>
          <a:prstGeom prst="straightConnector1">
            <a:avLst/>
          </a:prstGeom>
          <a:noFill/>
          <a:ln w="38100" cap="flat" cmpd="sng">
            <a:solidFill>
              <a:schemeClr val="dk1"/>
            </a:solidFill>
            <a:prstDash val="solid"/>
            <a:round/>
            <a:headEnd type="none" w="sm" len="sm"/>
            <a:tailEnd type="triangle" w="med" len="med"/>
          </a:ln>
        </p:spPr>
      </p:cxnSp>
      <p:pic>
        <p:nvPicPr>
          <p:cNvPr id="108" name="Google Shape;108;p3"/>
          <p:cNvPicPr preferRelativeResize="0"/>
          <p:nvPr/>
        </p:nvPicPr>
        <p:blipFill rotWithShape="1">
          <a:blip r:embed="rId4">
            <a:alphaModFix/>
          </a:blip>
          <a:srcRect/>
          <a:stretch/>
        </p:blipFill>
        <p:spPr>
          <a:xfrm>
            <a:off x="7077060" y="1005035"/>
            <a:ext cx="2159553" cy="1726244"/>
          </a:xfrm>
          <a:prstGeom prst="rect">
            <a:avLst/>
          </a:prstGeom>
          <a:noFill/>
          <a:ln>
            <a:noFill/>
          </a:ln>
        </p:spPr>
      </p:pic>
      <p:sp>
        <p:nvSpPr>
          <p:cNvPr id="109" name="Google Shape;109;p3"/>
          <p:cNvSpPr txBox="1"/>
          <p:nvPr/>
        </p:nvSpPr>
        <p:spPr>
          <a:xfrm>
            <a:off x="3047338" y="3273124"/>
            <a:ext cx="60946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0" i="0" u="none" strike="noStrike" cap="none">
                <a:solidFill>
                  <a:srgbClr val="FFFFFF"/>
                </a:solidFill>
                <a:latin typeface="Arial"/>
                <a:ea typeface="Arial"/>
                <a:cs typeface="Arial"/>
                <a:sym typeface="Arial"/>
              </a:rPr>
              <a:t>TMY-001 </a:t>
            </a:r>
            <a:endParaRPr sz="1400" b="0" i="0" u="none" strike="noStrike" cap="none">
              <a:solidFill>
                <a:srgbClr val="000000"/>
              </a:solidFill>
              <a:latin typeface="Arial"/>
              <a:ea typeface="Arial"/>
              <a:cs typeface="Arial"/>
              <a:sym typeface="Arial"/>
            </a:endParaRPr>
          </a:p>
        </p:txBody>
      </p:sp>
      <p:pic>
        <p:nvPicPr>
          <p:cNvPr id="110" name="Google Shape;110;p3"/>
          <p:cNvPicPr preferRelativeResize="0"/>
          <p:nvPr/>
        </p:nvPicPr>
        <p:blipFill rotWithShape="1">
          <a:blip r:embed="rId5">
            <a:alphaModFix/>
          </a:blip>
          <a:srcRect/>
          <a:stretch/>
        </p:blipFill>
        <p:spPr>
          <a:xfrm>
            <a:off x="458697" y="4455320"/>
            <a:ext cx="2804511" cy="21472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76"/>
          <p:cNvPicPr preferRelativeResize="0"/>
          <p:nvPr/>
        </p:nvPicPr>
        <p:blipFill rotWithShape="1">
          <a:blip r:embed="rId3">
            <a:alphaModFix/>
          </a:blip>
          <a:srcRect/>
          <a:stretch/>
        </p:blipFill>
        <p:spPr>
          <a:xfrm>
            <a:off x="5474843" y="795516"/>
            <a:ext cx="6110207" cy="5073545"/>
          </a:xfrm>
          <a:prstGeom prst="rect">
            <a:avLst/>
          </a:prstGeom>
          <a:noFill/>
          <a:ln>
            <a:noFill/>
          </a:ln>
        </p:spPr>
      </p:pic>
      <p:sp>
        <p:nvSpPr>
          <p:cNvPr id="380" name="Google Shape;380;p76"/>
          <p:cNvSpPr txBox="1"/>
          <p:nvPr/>
        </p:nvSpPr>
        <p:spPr>
          <a:xfrm>
            <a:off x="382999" y="2148048"/>
            <a:ext cx="5354351"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000" b="0" i="0" u="none" strike="noStrike" cap="none">
                <a:solidFill>
                  <a:srgbClr val="040C28"/>
                </a:solidFill>
                <a:highlight>
                  <a:srgbClr val="D3E3FD"/>
                </a:highlight>
                <a:latin typeface="Arial"/>
                <a:ea typeface="Arial"/>
                <a:cs typeface="Arial"/>
                <a:sym typeface="Arial"/>
              </a:rPr>
              <a:t>Teoria que propaga que agentes infecciosos, </a:t>
            </a:r>
            <a:endParaRPr/>
          </a:p>
          <a:p>
            <a:pPr marL="0" marR="0" lvl="0" indent="0" algn="l" rtl="0">
              <a:lnSpc>
                <a:spcPct val="100000"/>
              </a:lnSpc>
              <a:spcBef>
                <a:spcPts val="0"/>
              </a:spcBef>
              <a:spcAft>
                <a:spcPts val="0"/>
              </a:spcAft>
              <a:buNone/>
            </a:pPr>
            <a:r>
              <a:rPr lang="pt-BR" sz="2000" b="0" i="0" u="none" strike="noStrike" cap="none">
                <a:solidFill>
                  <a:srgbClr val="040C28"/>
                </a:solidFill>
                <a:highlight>
                  <a:srgbClr val="D3E3FD"/>
                </a:highlight>
                <a:latin typeface="Arial"/>
                <a:ea typeface="Arial"/>
                <a:cs typeface="Arial"/>
                <a:sym typeface="Arial"/>
              </a:rPr>
              <a:t>microrganismos simbiontes e parasitas </a:t>
            </a:r>
            <a:endParaRPr/>
          </a:p>
          <a:p>
            <a:pPr marL="0" marR="0" lvl="0" indent="0" algn="l" rtl="0">
              <a:lnSpc>
                <a:spcPct val="100000"/>
              </a:lnSpc>
              <a:spcBef>
                <a:spcPts val="0"/>
              </a:spcBef>
              <a:spcAft>
                <a:spcPts val="0"/>
              </a:spcAft>
              <a:buNone/>
            </a:pPr>
            <a:r>
              <a:rPr lang="pt-BR" sz="2000" b="0" i="0" u="none" strike="noStrike" cap="none">
                <a:solidFill>
                  <a:srgbClr val="040C28"/>
                </a:solidFill>
                <a:highlight>
                  <a:srgbClr val="D3E3FD"/>
                </a:highlight>
                <a:latin typeface="Arial"/>
                <a:ea typeface="Arial"/>
                <a:cs typeface="Arial"/>
                <a:sym typeface="Arial"/>
              </a:rPr>
              <a:t>são estimulantes normais da maturação </a:t>
            </a:r>
            <a:endParaRPr/>
          </a:p>
          <a:p>
            <a:pPr marL="0" marR="0" lvl="0" indent="0" algn="l" rtl="0">
              <a:lnSpc>
                <a:spcPct val="100000"/>
              </a:lnSpc>
              <a:spcBef>
                <a:spcPts val="0"/>
              </a:spcBef>
              <a:spcAft>
                <a:spcPts val="0"/>
              </a:spcAft>
              <a:buNone/>
            </a:pPr>
            <a:r>
              <a:rPr lang="pt-BR" sz="2000" b="0" i="0" u="none" strike="noStrike" cap="none">
                <a:solidFill>
                  <a:srgbClr val="040C28"/>
                </a:solidFill>
                <a:highlight>
                  <a:srgbClr val="D3E3FD"/>
                </a:highlight>
                <a:latin typeface="Arial"/>
                <a:ea typeface="Arial"/>
                <a:cs typeface="Arial"/>
                <a:sym typeface="Arial"/>
              </a:rPr>
              <a:t>do sistema imunitário que leva </a:t>
            </a:r>
            <a:endParaRPr/>
          </a:p>
          <a:p>
            <a:pPr marL="0" marR="0" lvl="0" indent="0" algn="l" rtl="0">
              <a:lnSpc>
                <a:spcPct val="100000"/>
              </a:lnSpc>
              <a:spcBef>
                <a:spcPts val="0"/>
              </a:spcBef>
              <a:spcAft>
                <a:spcPts val="0"/>
              </a:spcAft>
              <a:buNone/>
            </a:pPr>
            <a:r>
              <a:rPr lang="pt-BR" sz="2000" b="0" i="0" u="none" strike="noStrike" cap="none">
                <a:solidFill>
                  <a:srgbClr val="040C28"/>
                </a:solidFill>
                <a:highlight>
                  <a:srgbClr val="D3E3FD"/>
                </a:highlight>
                <a:latin typeface="Arial"/>
                <a:ea typeface="Arial"/>
                <a:cs typeface="Arial"/>
                <a:sym typeface="Arial"/>
              </a:rPr>
              <a:t>a uma resposta imune equilibrada</a:t>
            </a:r>
            <a:r>
              <a:rPr lang="pt-BR" sz="2000" b="0" i="0" u="none" strike="noStrike" cap="none">
                <a:solidFill>
                  <a:srgbClr val="474747"/>
                </a:solidFill>
                <a:highlight>
                  <a:srgbClr val="FFFFFF"/>
                </a:highlight>
                <a:latin typeface="Arial"/>
                <a:ea typeface="Arial"/>
                <a:cs typeface="Arial"/>
                <a:sym typeface="Arial"/>
              </a:rPr>
              <a:t>. </a:t>
            </a:r>
            <a:endParaRPr/>
          </a:p>
          <a:p>
            <a:pPr marL="0" marR="0" lvl="0" indent="0" algn="l" rtl="0">
              <a:lnSpc>
                <a:spcPct val="100000"/>
              </a:lnSpc>
              <a:spcBef>
                <a:spcPts val="0"/>
              </a:spcBef>
              <a:spcAft>
                <a:spcPts val="0"/>
              </a:spcAft>
              <a:buNone/>
            </a:pPr>
            <a:r>
              <a:rPr lang="pt-BR" sz="2000" b="0" i="0" u="none" strike="noStrike" cap="none">
                <a:solidFill>
                  <a:srgbClr val="474747"/>
                </a:solidFill>
                <a:highlight>
                  <a:srgbClr val="FFFFFF"/>
                </a:highlight>
                <a:latin typeface="Arial"/>
                <a:ea typeface="Arial"/>
                <a:cs typeface="Arial"/>
                <a:sym typeface="Arial"/>
              </a:rPr>
              <a:t>A teoria prediz que a ausência de tal estimulação </a:t>
            </a:r>
            <a:endParaRPr/>
          </a:p>
          <a:p>
            <a:pPr marL="0" marR="0" lvl="0" indent="0" algn="l" rtl="0">
              <a:lnSpc>
                <a:spcPct val="100000"/>
              </a:lnSpc>
              <a:spcBef>
                <a:spcPts val="0"/>
              </a:spcBef>
              <a:spcAft>
                <a:spcPts val="0"/>
              </a:spcAft>
              <a:buNone/>
            </a:pPr>
            <a:r>
              <a:rPr lang="pt-BR" sz="2000" b="0" i="0" u="none" strike="noStrike" cap="none">
                <a:solidFill>
                  <a:srgbClr val="474747"/>
                </a:solidFill>
                <a:highlight>
                  <a:srgbClr val="FFFFFF"/>
                </a:highlight>
                <a:latin typeface="Arial"/>
                <a:ea typeface="Arial"/>
                <a:cs typeface="Arial"/>
                <a:sym typeface="Arial"/>
              </a:rPr>
              <a:t>promove alergias e DOENÇAS AUTOIMUNES.</a:t>
            </a:r>
            <a:endParaRPr sz="2000" b="0" i="0" u="none" strike="noStrike" cap="none">
              <a:solidFill>
                <a:srgbClr val="000000"/>
              </a:solidFill>
              <a:latin typeface="Arial"/>
              <a:ea typeface="Arial"/>
              <a:cs typeface="Arial"/>
              <a:sym typeface="Arial"/>
            </a:endParaRPr>
          </a:p>
        </p:txBody>
      </p:sp>
      <p:sp>
        <p:nvSpPr>
          <p:cNvPr id="381" name="Google Shape;381;p76"/>
          <p:cNvSpPr txBox="1"/>
          <p:nvPr/>
        </p:nvSpPr>
        <p:spPr>
          <a:xfrm>
            <a:off x="663547" y="914400"/>
            <a:ext cx="33073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800" b="0" i="0" u="none" strike="noStrike" cap="none">
                <a:solidFill>
                  <a:srgbClr val="000000"/>
                </a:solidFill>
                <a:latin typeface="Arial"/>
                <a:ea typeface="Arial"/>
                <a:cs typeface="Arial"/>
                <a:sym typeface="Arial"/>
              </a:rPr>
              <a:t>hipotese de higiene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75"/>
          <p:cNvPicPr preferRelativeResize="0"/>
          <p:nvPr/>
        </p:nvPicPr>
        <p:blipFill rotWithShape="1">
          <a:blip r:embed="rId3">
            <a:alphaModFix/>
          </a:blip>
          <a:srcRect/>
          <a:stretch/>
        </p:blipFill>
        <p:spPr>
          <a:xfrm>
            <a:off x="1218519" y="356759"/>
            <a:ext cx="9754961" cy="61444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1"/>
          <p:cNvPicPr preferRelativeResize="0"/>
          <p:nvPr/>
        </p:nvPicPr>
        <p:blipFill rotWithShape="1">
          <a:blip r:embed="rId3">
            <a:alphaModFix/>
          </a:blip>
          <a:srcRect/>
          <a:stretch/>
        </p:blipFill>
        <p:spPr>
          <a:xfrm>
            <a:off x="1847027" y="3429000"/>
            <a:ext cx="8211696" cy="20005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14"/>
          <p:cNvPicPr preferRelativeResize="0"/>
          <p:nvPr/>
        </p:nvPicPr>
        <p:blipFill rotWithShape="1">
          <a:blip r:embed="rId3">
            <a:alphaModFix/>
          </a:blip>
          <a:srcRect/>
          <a:stretch/>
        </p:blipFill>
        <p:spPr>
          <a:xfrm>
            <a:off x="3352417" y="647312"/>
            <a:ext cx="5487166" cy="55633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8"/>
          <p:cNvPicPr preferRelativeResize="0"/>
          <p:nvPr/>
        </p:nvPicPr>
        <p:blipFill rotWithShape="1">
          <a:blip r:embed="rId3">
            <a:alphaModFix/>
          </a:blip>
          <a:srcRect/>
          <a:stretch/>
        </p:blipFill>
        <p:spPr>
          <a:xfrm>
            <a:off x="2924735" y="1066521"/>
            <a:ext cx="7229967" cy="360884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27"/>
          <p:cNvPicPr preferRelativeResize="0"/>
          <p:nvPr/>
        </p:nvPicPr>
        <p:blipFill rotWithShape="1">
          <a:blip r:embed="rId3">
            <a:alphaModFix/>
          </a:blip>
          <a:srcRect/>
          <a:stretch/>
        </p:blipFill>
        <p:spPr>
          <a:xfrm>
            <a:off x="4572000" y="1652587"/>
            <a:ext cx="3048000" cy="3552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26"/>
          <p:cNvPicPr preferRelativeResize="0"/>
          <p:nvPr/>
        </p:nvPicPr>
        <p:blipFill rotWithShape="1">
          <a:blip r:embed="rId3">
            <a:alphaModFix/>
          </a:blip>
          <a:srcRect/>
          <a:stretch/>
        </p:blipFill>
        <p:spPr>
          <a:xfrm>
            <a:off x="0" y="488576"/>
            <a:ext cx="12192000" cy="58808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9"/>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a:t>
            </a:r>
            <a:endParaRPr sz="1400" b="0" i="0" u="none" strike="noStrike" cap="none">
              <a:solidFill>
                <a:srgbClr val="000000"/>
              </a:solidFill>
              <a:latin typeface="Arial"/>
              <a:ea typeface="Arial"/>
              <a:cs typeface="Arial"/>
              <a:sym typeface="Arial"/>
            </a:endParaRPr>
          </a:p>
        </p:txBody>
      </p:sp>
      <p:pic>
        <p:nvPicPr>
          <p:cNvPr id="417" name="Google Shape;417;p29" descr="fig3"/>
          <p:cNvPicPr preferRelativeResize="0"/>
          <p:nvPr/>
        </p:nvPicPr>
        <p:blipFill rotWithShape="1">
          <a:blip r:embed="rId3">
            <a:alphaModFix/>
          </a:blip>
          <a:srcRect b="71420"/>
          <a:stretch/>
        </p:blipFill>
        <p:spPr>
          <a:xfrm>
            <a:off x="3071814" y="1163639"/>
            <a:ext cx="6480175" cy="2409825"/>
          </a:xfrm>
          <a:prstGeom prst="rect">
            <a:avLst/>
          </a:prstGeom>
          <a:noFill/>
          <a:ln>
            <a:noFill/>
          </a:ln>
        </p:spPr>
      </p:pic>
      <p:sp>
        <p:nvSpPr>
          <p:cNvPr id="418" name="Google Shape;418;p29"/>
          <p:cNvSpPr txBox="1"/>
          <p:nvPr/>
        </p:nvSpPr>
        <p:spPr>
          <a:xfrm>
            <a:off x="2709864" y="3954464"/>
            <a:ext cx="7273925" cy="22828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Anticorpos contra antígenos fixados nas células ou tecidos próprios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Normalmente não ocorre de maneira sistêmica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Pode ocorrer por reação cruzada entre antígenos não próprios e componentes próprios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0"/>
          <p:cNvPicPr preferRelativeResize="0"/>
          <p:nvPr/>
        </p:nvPicPr>
        <p:blipFill rotWithShape="1">
          <a:blip r:embed="rId3">
            <a:alphaModFix/>
          </a:blip>
          <a:srcRect/>
          <a:stretch/>
        </p:blipFill>
        <p:spPr>
          <a:xfrm>
            <a:off x="1576545" y="1049577"/>
            <a:ext cx="7656379" cy="441296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1"/>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a:t>
            </a:r>
            <a:endParaRPr sz="1400" b="0" i="0" u="none" strike="noStrike" cap="none">
              <a:solidFill>
                <a:srgbClr val="000000"/>
              </a:solidFill>
              <a:latin typeface="Arial"/>
              <a:ea typeface="Arial"/>
              <a:cs typeface="Arial"/>
              <a:sym typeface="Arial"/>
            </a:endParaRPr>
          </a:p>
        </p:txBody>
      </p:sp>
      <p:pic>
        <p:nvPicPr>
          <p:cNvPr id="429" name="Google Shape;429;p31" descr="fig3"/>
          <p:cNvPicPr preferRelativeResize="0"/>
          <p:nvPr/>
        </p:nvPicPr>
        <p:blipFill rotWithShape="1">
          <a:blip r:embed="rId3">
            <a:alphaModFix/>
          </a:blip>
          <a:srcRect t="28184" b="39085"/>
          <a:stretch/>
        </p:blipFill>
        <p:spPr>
          <a:xfrm>
            <a:off x="2711450" y="1773239"/>
            <a:ext cx="7272338" cy="3095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p:nvPr/>
        </p:nvSpPr>
        <p:spPr>
          <a:xfrm>
            <a:off x="4349370" y="2967335"/>
            <a:ext cx="3493264"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pt-BR" sz="5400" b="1" i="0" u="none" strike="noStrike" cap="none">
                <a:solidFill>
                  <a:srgbClr val="000000"/>
                </a:solidFill>
                <a:latin typeface="Times New Roman"/>
                <a:ea typeface="Times New Roman"/>
                <a:cs typeface="Times New Roman"/>
                <a:sym typeface="Times New Roman"/>
              </a:rPr>
              <a:t>Pergunta : </a:t>
            </a:r>
            <a:endParaRPr sz="1400" b="0" i="0" u="none" strike="noStrike" cap="none">
              <a:solidFill>
                <a:srgbClr val="000000"/>
              </a:solidFill>
              <a:latin typeface="Arial"/>
              <a:ea typeface="Arial"/>
              <a:cs typeface="Arial"/>
              <a:sym typeface="Arial"/>
            </a:endParaRPr>
          </a:p>
        </p:txBody>
      </p:sp>
      <p:sp>
        <p:nvSpPr>
          <p:cNvPr id="178" name="Google Shape;178;p3"/>
          <p:cNvSpPr/>
          <p:nvPr/>
        </p:nvSpPr>
        <p:spPr>
          <a:xfrm>
            <a:off x="2095105" y="4437112"/>
            <a:ext cx="7741223"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pt-BR" sz="4000" b="1" i="0" u="none" strike="noStrike" cap="none">
                <a:solidFill>
                  <a:srgbClr val="00007B"/>
                </a:solidFill>
                <a:latin typeface="Times New Roman"/>
                <a:ea typeface="Times New Roman"/>
                <a:cs typeface="Times New Roman"/>
                <a:sym typeface="Times New Roman"/>
              </a:rPr>
              <a:t>Como você sente Sistema Imune ? </a:t>
            </a:r>
            <a:endParaRPr sz="1400" b="0" i="0" u="none" strike="noStrike" cap="none">
              <a:solidFill>
                <a:srgbClr val="000000"/>
              </a:solidFill>
              <a:latin typeface="Arial"/>
              <a:ea typeface="Arial"/>
              <a:cs typeface="Arial"/>
              <a:sym typeface="Arial"/>
            </a:endParaRPr>
          </a:p>
        </p:txBody>
      </p:sp>
      <p:sp>
        <p:nvSpPr>
          <p:cNvPr id="179" name="Google Shape;179;p3"/>
          <p:cNvSpPr txBox="1"/>
          <p:nvPr/>
        </p:nvSpPr>
        <p:spPr>
          <a:xfrm>
            <a:off x="3047338" y="3242346"/>
            <a:ext cx="60946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2"/>
          <p:cNvPicPr preferRelativeResize="0"/>
          <p:nvPr/>
        </p:nvPicPr>
        <p:blipFill rotWithShape="1">
          <a:blip r:embed="rId3">
            <a:alphaModFix/>
          </a:blip>
          <a:srcRect/>
          <a:stretch/>
        </p:blipFill>
        <p:spPr>
          <a:xfrm>
            <a:off x="2952161" y="1309976"/>
            <a:ext cx="6874883" cy="365958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3"/>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a:t>
            </a:r>
            <a:endParaRPr sz="1400" b="0" i="0" u="none" strike="noStrike" cap="none">
              <a:solidFill>
                <a:srgbClr val="000000"/>
              </a:solidFill>
              <a:latin typeface="Arial"/>
              <a:ea typeface="Arial"/>
              <a:cs typeface="Arial"/>
              <a:sym typeface="Arial"/>
            </a:endParaRPr>
          </a:p>
        </p:txBody>
      </p:sp>
      <p:pic>
        <p:nvPicPr>
          <p:cNvPr id="440" name="Google Shape;440;p33" descr="fig3"/>
          <p:cNvPicPr preferRelativeResize="0"/>
          <p:nvPr/>
        </p:nvPicPr>
        <p:blipFill rotWithShape="1">
          <a:blip r:embed="rId3">
            <a:alphaModFix/>
          </a:blip>
          <a:srcRect t="60158" b="250"/>
          <a:stretch/>
        </p:blipFill>
        <p:spPr>
          <a:xfrm>
            <a:off x="0" y="2503296"/>
            <a:ext cx="8064500" cy="4033837"/>
          </a:xfrm>
          <a:prstGeom prst="rect">
            <a:avLst/>
          </a:prstGeom>
          <a:noFill/>
          <a:ln>
            <a:noFill/>
          </a:ln>
        </p:spPr>
      </p:pic>
      <p:pic>
        <p:nvPicPr>
          <p:cNvPr id="441" name="Google Shape;441;p33" descr="Den lame mannens söndag"/>
          <p:cNvPicPr preferRelativeResize="0"/>
          <p:nvPr/>
        </p:nvPicPr>
        <p:blipFill rotWithShape="1">
          <a:blip r:embed="rId4">
            <a:alphaModFix/>
          </a:blip>
          <a:srcRect/>
          <a:stretch/>
        </p:blipFill>
        <p:spPr>
          <a:xfrm>
            <a:off x="7931743" y="1739638"/>
            <a:ext cx="4000500" cy="4905375"/>
          </a:xfrm>
          <a:prstGeom prst="rect">
            <a:avLst/>
          </a:prstGeom>
          <a:noFill/>
          <a:ln>
            <a:noFill/>
          </a:ln>
        </p:spPr>
      </p:pic>
      <p:sp>
        <p:nvSpPr>
          <p:cNvPr id="442" name="Google Shape;442;p33"/>
          <p:cNvSpPr txBox="1"/>
          <p:nvPr/>
        </p:nvSpPr>
        <p:spPr>
          <a:xfrm>
            <a:off x="7916779" y="6337236"/>
            <a:ext cx="1591363" cy="307777"/>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0" i="0" u="sng" strike="noStrike" cap="none">
                <a:solidFill>
                  <a:srgbClr val="1A0DAB"/>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Johannes 5:8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4"/>
          <p:cNvSpPr txBox="1"/>
          <p:nvPr/>
        </p:nvSpPr>
        <p:spPr>
          <a:xfrm>
            <a:off x="2566989" y="333375"/>
            <a:ext cx="7127875" cy="81915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DOENÇA HEMOLITICA DO </a:t>
            </a:r>
            <a:endParaRPr sz="1400" b="0" i="0" u="none" strike="noStrike" cap="none">
              <a:solidFill>
                <a:srgbClr val="000000"/>
              </a:solidFill>
              <a:latin typeface="Arial"/>
              <a:ea typeface="Arial"/>
              <a:cs typeface="Arial"/>
              <a:sym typeface="Arial"/>
            </a:endParaRPr>
          </a:p>
          <a:p>
            <a:pPr marL="0" marR="0" lvl="0" indent="0" algn="ctr" rtl="0">
              <a:lnSpc>
                <a:spcPct val="30000"/>
              </a:lnSpc>
              <a:spcBef>
                <a:spcPts val="140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RECÉM-NASCIDO</a:t>
            </a:r>
            <a:endParaRPr sz="1400" b="0" i="0" u="none" strike="noStrike" cap="none">
              <a:solidFill>
                <a:srgbClr val="000000"/>
              </a:solidFill>
              <a:latin typeface="Arial"/>
              <a:ea typeface="Arial"/>
              <a:cs typeface="Arial"/>
              <a:sym typeface="Arial"/>
            </a:endParaRPr>
          </a:p>
        </p:txBody>
      </p:sp>
      <p:pic>
        <p:nvPicPr>
          <p:cNvPr id="448" name="Google Shape;448;p34" descr="Type 2 scheme"/>
          <p:cNvPicPr preferRelativeResize="0"/>
          <p:nvPr/>
        </p:nvPicPr>
        <p:blipFill rotWithShape="1">
          <a:blip r:embed="rId3">
            <a:alphaModFix/>
          </a:blip>
          <a:srcRect b="12482"/>
          <a:stretch/>
        </p:blipFill>
        <p:spPr>
          <a:xfrm>
            <a:off x="2351088" y="1125539"/>
            <a:ext cx="7772400" cy="5832475"/>
          </a:xfrm>
          <a:prstGeom prst="rect">
            <a:avLst/>
          </a:prstGeom>
          <a:noFill/>
          <a:ln>
            <a:noFill/>
          </a:ln>
        </p:spPr>
      </p:pic>
      <p:sp>
        <p:nvSpPr>
          <p:cNvPr id="449" name="Google Shape;449;p34"/>
          <p:cNvSpPr txBox="1"/>
          <p:nvPr/>
        </p:nvSpPr>
        <p:spPr>
          <a:xfrm>
            <a:off x="1524001" y="3789363"/>
            <a:ext cx="2879725" cy="609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700"/>
              <a:buFont typeface="Arial"/>
              <a:buNone/>
            </a:pPr>
            <a:r>
              <a:rPr lang="pt-BR" sz="1700" b="0" i="0" u="none" strike="noStrike" cap="none">
                <a:solidFill>
                  <a:srgbClr val="000000"/>
                </a:solidFill>
                <a:latin typeface="Comic Sans MS"/>
                <a:ea typeface="Comic Sans MS"/>
                <a:cs typeface="Comic Sans MS"/>
                <a:sym typeface="Comic Sans MS"/>
              </a:rPr>
              <a:t>A mãe faz anticorpos contra antígeno rhesus D</a:t>
            </a:r>
            <a:endParaRPr sz="1400" b="0" i="0" u="none" strike="noStrike" cap="none">
              <a:solidFill>
                <a:srgbClr val="000000"/>
              </a:solidFill>
              <a:latin typeface="Arial"/>
              <a:ea typeface="Arial"/>
              <a:cs typeface="Arial"/>
              <a:sym typeface="Arial"/>
            </a:endParaRPr>
          </a:p>
        </p:txBody>
      </p:sp>
      <p:sp>
        <p:nvSpPr>
          <p:cNvPr id="450" name="Google Shape;450;p34"/>
          <p:cNvSpPr txBox="1"/>
          <p:nvPr/>
        </p:nvSpPr>
        <p:spPr>
          <a:xfrm>
            <a:off x="9480550" y="2074864"/>
            <a:ext cx="719138" cy="2746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000000"/>
                </a:solidFill>
                <a:latin typeface="Times New Roman"/>
                <a:ea typeface="Times New Roman"/>
                <a:cs typeface="Times New Roman"/>
                <a:sym typeface="Times New Roman"/>
              </a:rPr>
              <a:t>Anti-D</a:t>
            </a:r>
            <a:endParaRPr sz="1400" b="0" i="0" u="none" strike="noStrike" cap="none">
              <a:solidFill>
                <a:srgbClr val="000000"/>
              </a:solidFill>
              <a:latin typeface="Arial"/>
              <a:ea typeface="Arial"/>
              <a:cs typeface="Arial"/>
              <a:sym typeface="Arial"/>
            </a:endParaRPr>
          </a:p>
        </p:txBody>
      </p:sp>
      <p:sp>
        <p:nvSpPr>
          <p:cNvPr id="451" name="Google Shape;451;p34"/>
          <p:cNvSpPr txBox="1"/>
          <p:nvPr/>
        </p:nvSpPr>
        <p:spPr>
          <a:xfrm>
            <a:off x="9551988" y="2924175"/>
            <a:ext cx="971550" cy="27463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000000"/>
                </a:solidFill>
                <a:latin typeface="Times New Roman"/>
                <a:ea typeface="Times New Roman"/>
                <a:cs typeface="Times New Roman"/>
                <a:sym typeface="Times New Roman"/>
              </a:rPr>
              <a:t>Anti-D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pSp>
        <p:nvGrpSpPr>
          <p:cNvPr id="456" name="Google Shape;456;p35"/>
          <p:cNvGrpSpPr/>
          <p:nvPr/>
        </p:nvGrpSpPr>
        <p:grpSpPr>
          <a:xfrm>
            <a:off x="2208213" y="1050925"/>
            <a:ext cx="8064500" cy="5257800"/>
            <a:chOff x="930" y="391"/>
            <a:chExt cx="4037" cy="2268"/>
          </a:xfrm>
        </p:grpSpPr>
        <p:pic>
          <p:nvPicPr>
            <p:cNvPr id="457" name="Google Shape;457;p35" descr="fig4"/>
            <p:cNvPicPr preferRelativeResize="0"/>
            <p:nvPr/>
          </p:nvPicPr>
          <p:blipFill rotWithShape="1">
            <a:blip r:embed="rId3">
              <a:alphaModFix/>
            </a:blip>
            <a:srcRect t="4599" b="80412"/>
            <a:stretch/>
          </p:blipFill>
          <p:spPr>
            <a:xfrm>
              <a:off x="930" y="391"/>
              <a:ext cx="4032" cy="590"/>
            </a:xfrm>
            <a:prstGeom prst="rect">
              <a:avLst/>
            </a:prstGeom>
            <a:noFill/>
            <a:ln>
              <a:noFill/>
            </a:ln>
          </p:spPr>
        </p:pic>
        <p:pic>
          <p:nvPicPr>
            <p:cNvPr id="458" name="Google Shape;458;p35" descr="fig4"/>
            <p:cNvPicPr preferRelativeResize="0"/>
            <p:nvPr/>
          </p:nvPicPr>
          <p:blipFill rotWithShape="1">
            <a:blip r:embed="rId3">
              <a:alphaModFix/>
            </a:blip>
            <a:srcRect t="48398" b="8972"/>
            <a:stretch/>
          </p:blipFill>
          <p:spPr>
            <a:xfrm>
              <a:off x="935" y="981"/>
              <a:ext cx="4032" cy="1678"/>
            </a:xfrm>
            <a:prstGeom prst="rect">
              <a:avLst/>
            </a:prstGeom>
            <a:noFill/>
            <a:ln>
              <a:noFill/>
            </a:ln>
          </p:spPr>
        </p:pic>
      </p:grpSp>
      <p:sp>
        <p:nvSpPr>
          <p:cNvPr id="459" name="Google Shape;459;p35"/>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6"/>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III</a:t>
            </a:r>
            <a:endParaRPr sz="1400" b="0" i="0" u="none" strike="noStrike" cap="none">
              <a:solidFill>
                <a:srgbClr val="000000"/>
              </a:solidFill>
              <a:latin typeface="Arial"/>
              <a:ea typeface="Arial"/>
              <a:cs typeface="Arial"/>
              <a:sym typeface="Arial"/>
            </a:endParaRPr>
          </a:p>
        </p:txBody>
      </p:sp>
      <p:sp>
        <p:nvSpPr>
          <p:cNvPr id="465" name="Google Shape;465;p36"/>
          <p:cNvSpPr txBox="1"/>
          <p:nvPr/>
        </p:nvSpPr>
        <p:spPr>
          <a:xfrm>
            <a:off x="2495551" y="1341438"/>
            <a:ext cx="7345363" cy="41084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Arial"/>
                <a:ea typeface="Arial"/>
                <a:cs typeface="Arial"/>
                <a:sym typeface="Arial"/>
              </a:rPr>
              <a:t>Causada por Imunocomplexos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pt-BR" sz="2400" b="0" i="0" u="none" strike="noStrike" cap="none">
                <a:solidFill>
                  <a:srgbClr val="000000"/>
                </a:solidFill>
                <a:latin typeface="Arial"/>
                <a:ea typeface="Arial"/>
                <a:cs typeface="Arial"/>
                <a:sym typeface="Arial"/>
              </a:rPr>
              <a:t>Anticorpos ligados a antígenos podem ser próprios ou não próprios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pt-BR" sz="2400" b="0" i="0" u="none" strike="noStrike" cap="none">
                <a:solidFill>
                  <a:srgbClr val="000000"/>
                </a:solidFill>
                <a:latin typeface="Arial"/>
                <a:ea typeface="Arial"/>
                <a:cs typeface="Arial"/>
                <a:sym typeface="Arial"/>
              </a:rPr>
              <a:t>O local da deposição de imunocomplexos demonstram características patológicas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pt-BR" sz="2400" b="0" i="0" u="none" strike="noStrike" cap="none">
                <a:solidFill>
                  <a:srgbClr val="000000"/>
                </a:solidFill>
                <a:latin typeface="Arial"/>
                <a:ea typeface="Arial"/>
                <a:cs typeface="Arial"/>
                <a:sym typeface="Arial"/>
              </a:rPr>
              <a:t>As doenças mediadas por imunocomplexos tendem a ser de natureza sistêmica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pt-BR" sz="2400" b="0" i="0" u="none" strike="noStrike" cap="none">
                <a:solidFill>
                  <a:srgbClr val="000000"/>
                </a:solidFill>
                <a:latin typeface="Arial"/>
                <a:ea typeface="Arial"/>
                <a:cs typeface="Arial"/>
                <a:sym typeface="Arial"/>
              </a:rPr>
              <a:t>Possui baixa ou nenhuma especificidade por qualquer tecido ou órgão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7"/>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III</a:t>
            </a:r>
            <a:endParaRPr sz="1400" b="0" i="0" u="none" strike="noStrike" cap="none">
              <a:solidFill>
                <a:srgbClr val="000000"/>
              </a:solidFill>
              <a:latin typeface="Arial"/>
              <a:ea typeface="Arial"/>
              <a:cs typeface="Arial"/>
              <a:sym typeface="Arial"/>
            </a:endParaRPr>
          </a:p>
        </p:txBody>
      </p:sp>
      <p:pic>
        <p:nvPicPr>
          <p:cNvPr id="471" name="Google Shape;471;p37" descr="fig2"/>
          <p:cNvPicPr preferRelativeResize="0"/>
          <p:nvPr/>
        </p:nvPicPr>
        <p:blipFill rotWithShape="1">
          <a:blip r:embed="rId3">
            <a:alphaModFix/>
          </a:blip>
          <a:srcRect t="44347" b="11918"/>
          <a:stretch/>
        </p:blipFill>
        <p:spPr>
          <a:xfrm>
            <a:off x="2711450" y="1773239"/>
            <a:ext cx="6851650" cy="30622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38" descr="HypIII_09"/>
          <p:cNvPicPr preferRelativeResize="0"/>
          <p:nvPr/>
        </p:nvPicPr>
        <p:blipFill rotWithShape="1">
          <a:blip r:embed="rId3">
            <a:alphaModFix/>
          </a:blip>
          <a:srcRect/>
          <a:stretch/>
        </p:blipFill>
        <p:spPr>
          <a:xfrm>
            <a:off x="6351588" y="1752600"/>
            <a:ext cx="3771900" cy="4495800"/>
          </a:xfrm>
          <a:prstGeom prst="rect">
            <a:avLst/>
          </a:prstGeom>
          <a:noFill/>
          <a:ln w="12700" cap="flat" cmpd="sng">
            <a:solidFill>
              <a:schemeClr val="dk1"/>
            </a:solidFill>
            <a:prstDash val="solid"/>
            <a:miter lim="800000"/>
            <a:headEnd type="none" w="sm" len="sm"/>
            <a:tailEnd type="none" w="sm" len="sm"/>
          </a:ln>
        </p:spPr>
      </p:pic>
      <p:pic>
        <p:nvPicPr>
          <p:cNvPr id="477" name="Google Shape;477;p38" descr="HypIII_10"/>
          <p:cNvPicPr preferRelativeResize="0"/>
          <p:nvPr/>
        </p:nvPicPr>
        <p:blipFill rotWithShape="1">
          <a:blip r:embed="rId4">
            <a:alphaModFix/>
          </a:blip>
          <a:srcRect/>
          <a:stretch/>
        </p:blipFill>
        <p:spPr>
          <a:xfrm>
            <a:off x="2387601" y="1752600"/>
            <a:ext cx="3800475" cy="4495800"/>
          </a:xfrm>
          <a:prstGeom prst="rect">
            <a:avLst/>
          </a:prstGeom>
          <a:noFill/>
          <a:ln w="12700" cap="flat" cmpd="sng">
            <a:solidFill>
              <a:schemeClr val="dk1"/>
            </a:solidFill>
            <a:prstDash val="solid"/>
            <a:miter lim="800000"/>
            <a:headEnd type="none" w="sm" len="sm"/>
            <a:tailEnd type="none" w="sm" len="sm"/>
          </a:ln>
        </p:spPr>
      </p:pic>
      <p:sp>
        <p:nvSpPr>
          <p:cNvPr id="478" name="Google Shape;478;p38"/>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9"/>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HIPERSENDIBILIDADE DO TIPO III</a:t>
            </a:r>
            <a:endParaRPr sz="1400" b="0" i="0" u="none" strike="noStrike" cap="none">
              <a:solidFill>
                <a:srgbClr val="000000"/>
              </a:solidFill>
              <a:latin typeface="Arial"/>
              <a:ea typeface="Arial"/>
              <a:cs typeface="Arial"/>
              <a:sym typeface="Arial"/>
            </a:endParaRPr>
          </a:p>
        </p:txBody>
      </p:sp>
      <p:grpSp>
        <p:nvGrpSpPr>
          <p:cNvPr id="484" name="Google Shape;484;p39"/>
          <p:cNvGrpSpPr/>
          <p:nvPr/>
        </p:nvGrpSpPr>
        <p:grpSpPr>
          <a:xfrm>
            <a:off x="2495551" y="1484313"/>
            <a:ext cx="7345363" cy="4032250"/>
            <a:chOff x="612" y="935"/>
            <a:chExt cx="4491" cy="2388"/>
          </a:xfrm>
        </p:grpSpPr>
        <p:pic>
          <p:nvPicPr>
            <p:cNvPr id="485" name="Google Shape;485;p39" descr="fig6"/>
            <p:cNvPicPr preferRelativeResize="0"/>
            <p:nvPr/>
          </p:nvPicPr>
          <p:blipFill rotWithShape="1">
            <a:blip r:embed="rId3">
              <a:alphaModFix/>
            </a:blip>
            <a:srcRect b="56282"/>
            <a:stretch/>
          </p:blipFill>
          <p:spPr>
            <a:xfrm>
              <a:off x="612" y="935"/>
              <a:ext cx="4491" cy="1089"/>
            </a:xfrm>
            <a:prstGeom prst="rect">
              <a:avLst/>
            </a:prstGeom>
            <a:noFill/>
            <a:ln>
              <a:noFill/>
            </a:ln>
          </p:spPr>
        </p:pic>
        <p:pic>
          <p:nvPicPr>
            <p:cNvPr id="486" name="Google Shape;486;p39" descr="fig6"/>
            <p:cNvPicPr preferRelativeResize="0"/>
            <p:nvPr/>
          </p:nvPicPr>
          <p:blipFill rotWithShape="1">
            <a:blip r:embed="rId3">
              <a:alphaModFix/>
            </a:blip>
            <a:srcRect t="56444" b="-10397"/>
            <a:stretch/>
          </p:blipFill>
          <p:spPr>
            <a:xfrm>
              <a:off x="612" y="1979"/>
              <a:ext cx="4491" cy="1344"/>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0"/>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III</a:t>
            </a:r>
            <a:endParaRPr sz="1400" b="0" i="0" u="none" strike="noStrike" cap="none">
              <a:solidFill>
                <a:srgbClr val="000000"/>
              </a:solidFill>
              <a:latin typeface="Arial"/>
              <a:ea typeface="Arial"/>
              <a:cs typeface="Arial"/>
              <a:sym typeface="Arial"/>
            </a:endParaRPr>
          </a:p>
        </p:txBody>
      </p:sp>
      <p:pic>
        <p:nvPicPr>
          <p:cNvPr id="492" name="Google Shape;492;p40" descr="HypIII_04"/>
          <p:cNvPicPr preferRelativeResize="0"/>
          <p:nvPr/>
        </p:nvPicPr>
        <p:blipFill rotWithShape="1">
          <a:blip r:embed="rId3">
            <a:alphaModFix/>
          </a:blip>
          <a:srcRect/>
          <a:stretch/>
        </p:blipFill>
        <p:spPr>
          <a:xfrm>
            <a:off x="6019800" y="1828800"/>
            <a:ext cx="4102100" cy="4343400"/>
          </a:xfrm>
          <a:prstGeom prst="rect">
            <a:avLst/>
          </a:prstGeom>
          <a:noFill/>
          <a:ln w="9525" cap="flat" cmpd="sng">
            <a:solidFill>
              <a:schemeClr val="dk1"/>
            </a:solidFill>
            <a:prstDash val="solid"/>
            <a:miter lim="800000"/>
            <a:headEnd type="none" w="sm" len="sm"/>
            <a:tailEnd type="none" w="sm" len="sm"/>
          </a:ln>
          <a:effectLst>
            <a:outerShdw dist="107763" dir="2700000" algn="ctr" rotWithShape="0">
              <a:srgbClr val="808080"/>
            </a:outerShdw>
          </a:effectLst>
        </p:spPr>
      </p:pic>
      <p:pic>
        <p:nvPicPr>
          <p:cNvPr id="493" name="Google Shape;493;p40" descr="ANA_NZBW"/>
          <p:cNvPicPr preferRelativeResize="0"/>
          <p:nvPr/>
        </p:nvPicPr>
        <p:blipFill rotWithShape="1">
          <a:blip r:embed="rId4">
            <a:alphaModFix/>
          </a:blip>
          <a:srcRect/>
          <a:stretch/>
        </p:blipFill>
        <p:spPr>
          <a:xfrm>
            <a:off x="2324100" y="2438400"/>
            <a:ext cx="3581400" cy="3074988"/>
          </a:xfrm>
          <a:prstGeom prst="rect">
            <a:avLst/>
          </a:prstGeom>
          <a:noFill/>
          <a:ln w="19050" cap="flat" cmpd="sng">
            <a:solidFill>
              <a:schemeClr val="dk1"/>
            </a:solidFill>
            <a:prstDash val="solid"/>
            <a:miter lim="800000"/>
            <a:headEnd type="none" w="sm" len="sm"/>
            <a:tailEnd type="none" w="sm" len="sm"/>
          </a:ln>
          <a:effectLst>
            <a:outerShdw dist="107763" dir="2700000" algn="ctr" rotWithShape="0">
              <a:srgbClr val="808080"/>
            </a:outerShdw>
          </a:effectLst>
        </p:spPr>
      </p:pic>
      <p:sp>
        <p:nvSpPr>
          <p:cNvPr id="494" name="Google Shape;494;p40"/>
          <p:cNvSpPr txBox="1"/>
          <p:nvPr/>
        </p:nvSpPr>
        <p:spPr>
          <a:xfrm>
            <a:off x="2927351" y="1196976"/>
            <a:ext cx="6913563" cy="396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Lupus Eritematoso Sistêmico</a:t>
            </a:r>
            <a:endParaRPr sz="20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1"/>
          <p:cNvSpPr txBox="1"/>
          <p:nvPr/>
        </p:nvSpPr>
        <p:spPr>
          <a:xfrm>
            <a:off x="2566989" y="530225"/>
            <a:ext cx="7127875" cy="306388"/>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III</a:t>
            </a:r>
            <a:endParaRPr sz="1400" b="0" i="0" u="none" strike="noStrike" cap="none">
              <a:solidFill>
                <a:srgbClr val="000000"/>
              </a:solidFill>
              <a:latin typeface="Arial"/>
              <a:ea typeface="Arial"/>
              <a:cs typeface="Arial"/>
              <a:sym typeface="Arial"/>
            </a:endParaRPr>
          </a:p>
        </p:txBody>
      </p:sp>
      <p:pic>
        <p:nvPicPr>
          <p:cNvPr id="500" name="Google Shape;500;p41" descr="SerumSick2"/>
          <p:cNvPicPr preferRelativeResize="0"/>
          <p:nvPr/>
        </p:nvPicPr>
        <p:blipFill rotWithShape="1">
          <a:blip r:embed="rId3">
            <a:alphaModFix/>
          </a:blip>
          <a:srcRect/>
          <a:stretch/>
        </p:blipFill>
        <p:spPr>
          <a:xfrm>
            <a:off x="2879726" y="1676400"/>
            <a:ext cx="3140075" cy="4495800"/>
          </a:xfrm>
          <a:prstGeom prst="rect">
            <a:avLst/>
          </a:prstGeom>
          <a:noFill/>
          <a:ln>
            <a:noFill/>
          </a:ln>
        </p:spPr>
      </p:pic>
      <p:sp>
        <p:nvSpPr>
          <p:cNvPr id="501" name="Google Shape;501;p41"/>
          <p:cNvSpPr txBox="1"/>
          <p:nvPr/>
        </p:nvSpPr>
        <p:spPr>
          <a:xfrm>
            <a:off x="6311900" y="1916113"/>
            <a:ext cx="3671888"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000000"/>
                </a:solidFill>
                <a:latin typeface="Times New Roman"/>
                <a:ea typeface="Times New Roman"/>
                <a:cs typeface="Times New Roman"/>
                <a:sym typeface="Times New Roman"/>
              </a:rPr>
              <a:t>Doença do soro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p:nvPr/>
        </p:nvSpPr>
        <p:spPr>
          <a:xfrm>
            <a:off x="2639616" y="1196752"/>
            <a:ext cx="6912768" cy="460851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185" name="Google Shape;185;p4"/>
          <p:cNvSpPr txBox="1"/>
          <p:nvPr/>
        </p:nvSpPr>
        <p:spPr>
          <a:xfrm>
            <a:off x="1524000" y="764704"/>
            <a:ext cx="248202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Atividade Alta/Desvio</a:t>
            </a:r>
            <a:endParaRPr sz="1400" b="0" i="0" u="none" strike="noStrike" cap="none">
              <a:solidFill>
                <a:srgbClr val="000000"/>
              </a:solidFill>
              <a:latin typeface="Arial"/>
              <a:ea typeface="Arial"/>
              <a:cs typeface="Arial"/>
              <a:sym typeface="Arial"/>
            </a:endParaRPr>
          </a:p>
        </p:txBody>
      </p:sp>
      <p:cxnSp>
        <p:nvCxnSpPr>
          <p:cNvPr id="186" name="Google Shape;186;p4"/>
          <p:cNvCxnSpPr>
            <a:stCxn id="184" idx="1"/>
            <a:endCxn id="184"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187" name="Google Shape;187;p4"/>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Atividade Baixa </a:t>
            </a:r>
            <a:endParaRPr sz="1400" b="0" i="0" u="none" strike="noStrike" cap="none">
              <a:solidFill>
                <a:srgbClr val="000000"/>
              </a:solidFill>
              <a:latin typeface="Arial"/>
              <a:ea typeface="Arial"/>
              <a:cs typeface="Arial"/>
              <a:sym typeface="Arial"/>
            </a:endParaRPr>
          </a:p>
        </p:txBody>
      </p:sp>
      <p:sp>
        <p:nvSpPr>
          <p:cNvPr id="188" name="Google Shape;188;p4"/>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Normal</a:t>
            </a:r>
            <a:endParaRPr sz="1400" b="0" i="0" u="none" strike="noStrike" cap="none">
              <a:solidFill>
                <a:srgbClr val="000000"/>
              </a:solidFill>
              <a:latin typeface="Arial"/>
              <a:ea typeface="Arial"/>
              <a:cs typeface="Arial"/>
              <a:sym typeface="Arial"/>
            </a:endParaRPr>
          </a:p>
        </p:txBody>
      </p:sp>
      <p:sp>
        <p:nvSpPr>
          <p:cNvPr id="189" name="Google Shape;189;p4"/>
          <p:cNvSpPr/>
          <p:nvPr/>
        </p:nvSpPr>
        <p:spPr>
          <a:xfrm>
            <a:off x="2351585" y="116632"/>
            <a:ext cx="7228261"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pt-BR" sz="4000" b="1" i="0" u="none" strike="noStrike" cap="none">
                <a:solidFill>
                  <a:srgbClr val="00007B"/>
                </a:solidFill>
                <a:latin typeface="Times New Roman"/>
                <a:ea typeface="Times New Roman"/>
                <a:cs typeface="Times New Roman"/>
                <a:sym typeface="Times New Roman"/>
              </a:rPr>
              <a:t>Como você sente Sistema Imune</a:t>
            </a:r>
            <a:endParaRPr sz="1400" b="0" i="0" u="none" strike="noStrike" cap="none">
              <a:solidFill>
                <a:srgbClr val="000000"/>
              </a:solidFill>
              <a:latin typeface="Arial"/>
              <a:ea typeface="Arial"/>
              <a:cs typeface="Arial"/>
              <a:sym typeface="Arial"/>
            </a:endParaRPr>
          </a:p>
        </p:txBody>
      </p:sp>
      <p:sp>
        <p:nvSpPr>
          <p:cNvPr id="190" name="Google Shape;190;p4"/>
          <p:cNvSpPr/>
          <p:nvPr/>
        </p:nvSpPr>
        <p:spPr>
          <a:xfrm>
            <a:off x="4943873" y="2564904"/>
            <a:ext cx="2185215"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pt-BR" sz="5400" b="1" i="0" u="none" strike="noStrike" cap="none">
                <a:solidFill>
                  <a:srgbClr val="FF0000"/>
                </a:solidFill>
                <a:latin typeface="Times New Roman"/>
                <a:ea typeface="Times New Roman"/>
                <a:cs typeface="Times New Roman"/>
                <a:sym typeface="Times New Roman"/>
              </a:rPr>
              <a:t>NADA</a:t>
            </a:r>
            <a:endParaRPr sz="1400" b="0" i="0" u="none" strike="noStrike" cap="none">
              <a:solidFill>
                <a:srgbClr val="000000"/>
              </a:solidFill>
              <a:latin typeface="Arial"/>
              <a:ea typeface="Arial"/>
              <a:cs typeface="Arial"/>
              <a:sym typeface="Arial"/>
            </a:endParaRPr>
          </a:p>
        </p:txBody>
      </p:sp>
      <p:pic>
        <p:nvPicPr>
          <p:cNvPr id="191" name="Google Shape;191;p4"/>
          <p:cNvPicPr preferRelativeResize="0"/>
          <p:nvPr/>
        </p:nvPicPr>
        <p:blipFill rotWithShape="1">
          <a:blip r:embed="rId3">
            <a:alphaModFix/>
          </a:blip>
          <a:srcRect/>
          <a:stretch/>
        </p:blipFill>
        <p:spPr>
          <a:xfrm>
            <a:off x="3359697" y="1700808"/>
            <a:ext cx="1612963" cy="1274440"/>
          </a:xfrm>
          <a:prstGeom prst="rect">
            <a:avLst/>
          </a:prstGeom>
          <a:noFill/>
          <a:ln>
            <a:noFill/>
          </a:ln>
        </p:spPr>
      </p:pic>
      <p:pic>
        <p:nvPicPr>
          <p:cNvPr id="192" name="Google Shape;192;p4"/>
          <p:cNvPicPr preferRelativeResize="0"/>
          <p:nvPr/>
        </p:nvPicPr>
        <p:blipFill rotWithShape="1">
          <a:blip r:embed="rId4">
            <a:alphaModFix/>
          </a:blip>
          <a:srcRect/>
          <a:stretch/>
        </p:blipFill>
        <p:spPr>
          <a:xfrm>
            <a:off x="7320136" y="1700808"/>
            <a:ext cx="1695450" cy="1504950"/>
          </a:xfrm>
          <a:prstGeom prst="rect">
            <a:avLst/>
          </a:prstGeom>
          <a:noFill/>
          <a:ln>
            <a:noFill/>
          </a:ln>
        </p:spPr>
      </p:pic>
      <p:pic>
        <p:nvPicPr>
          <p:cNvPr id="193" name="Google Shape;193;p4"/>
          <p:cNvPicPr preferRelativeResize="0"/>
          <p:nvPr/>
        </p:nvPicPr>
        <p:blipFill rotWithShape="1">
          <a:blip r:embed="rId5">
            <a:alphaModFix/>
          </a:blip>
          <a:srcRect/>
          <a:stretch/>
        </p:blipFill>
        <p:spPr>
          <a:xfrm>
            <a:off x="7320136" y="4005065"/>
            <a:ext cx="1809750" cy="1571625"/>
          </a:xfrm>
          <a:prstGeom prst="rect">
            <a:avLst/>
          </a:prstGeom>
          <a:noFill/>
          <a:ln>
            <a:noFill/>
          </a:ln>
        </p:spPr>
      </p:pic>
      <p:pic>
        <p:nvPicPr>
          <p:cNvPr id="194" name="Google Shape;194;p4"/>
          <p:cNvPicPr preferRelativeResize="0"/>
          <p:nvPr/>
        </p:nvPicPr>
        <p:blipFill rotWithShape="1">
          <a:blip r:embed="rId6">
            <a:alphaModFix/>
          </a:blip>
          <a:srcRect/>
          <a:stretch/>
        </p:blipFill>
        <p:spPr>
          <a:xfrm>
            <a:off x="3071665" y="3933057"/>
            <a:ext cx="2066925" cy="15716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42"/>
          <p:cNvPicPr preferRelativeResize="0"/>
          <p:nvPr/>
        </p:nvPicPr>
        <p:blipFill rotWithShape="1">
          <a:blip r:embed="rId3">
            <a:alphaModFix/>
          </a:blip>
          <a:srcRect/>
          <a:stretch/>
        </p:blipFill>
        <p:spPr>
          <a:xfrm>
            <a:off x="3295259" y="1938129"/>
            <a:ext cx="5601482" cy="298174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3"/>
          <p:cNvSpPr txBox="1"/>
          <p:nvPr/>
        </p:nvSpPr>
        <p:spPr>
          <a:xfrm>
            <a:off x="2566989" y="890589"/>
            <a:ext cx="7127875" cy="306387"/>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IV</a:t>
            </a:r>
            <a:endParaRPr sz="1400" b="0" i="0" u="none" strike="noStrike" cap="none">
              <a:solidFill>
                <a:srgbClr val="000000"/>
              </a:solidFill>
              <a:latin typeface="Arial"/>
              <a:ea typeface="Arial"/>
              <a:cs typeface="Arial"/>
              <a:sym typeface="Arial"/>
            </a:endParaRPr>
          </a:p>
        </p:txBody>
      </p:sp>
      <p:sp>
        <p:nvSpPr>
          <p:cNvPr id="512" name="Google Shape;512;p43"/>
          <p:cNvSpPr txBox="1"/>
          <p:nvPr/>
        </p:nvSpPr>
        <p:spPr>
          <a:xfrm>
            <a:off x="2424114" y="1773238"/>
            <a:ext cx="7704137" cy="3941762"/>
          </a:xfrm>
          <a:prstGeom prst="rect">
            <a:avLst/>
          </a:prstGeom>
          <a:noFill/>
          <a:ln>
            <a:noFill/>
          </a:ln>
        </p:spPr>
        <p:txBody>
          <a:bodyPr spcFirstLastPara="1" wrap="square" lIns="91425" tIns="45700" rIns="91425" bIns="45700" anchor="t" anchorCtr="0">
            <a:spAutoFit/>
          </a:bodyPr>
          <a:lstStyle/>
          <a:p>
            <a:pPr marL="0" marR="0" lvl="0" indent="-165100" algn="l" rtl="0">
              <a:lnSpc>
                <a:spcPct val="90000"/>
              </a:lnSpc>
              <a:spcBef>
                <a:spcPts val="0"/>
              </a:spcBef>
              <a:spcAft>
                <a:spcPts val="0"/>
              </a:spcAft>
              <a:buClr>
                <a:srgbClr val="000000"/>
              </a:buClr>
              <a:buSzPts val="2600"/>
              <a:buFont typeface="Noto Sans Symbols"/>
              <a:buChar char="⮚"/>
            </a:pPr>
            <a:r>
              <a:rPr lang="pt-BR" sz="2600" b="0" i="0" u="none" strike="noStrike" cap="none">
                <a:solidFill>
                  <a:srgbClr val="000000"/>
                </a:solidFill>
                <a:latin typeface="Times New Roman"/>
                <a:ea typeface="Times New Roman"/>
                <a:cs typeface="Times New Roman"/>
                <a:sym typeface="Times New Roman"/>
              </a:rPr>
              <a:t>Hipersensibilidade do tipo tardia (HTT)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300"/>
              </a:spcBef>
              <a:spcAft>
                <a:spcPts val="0"/>
              </a:spcAft>
              <a:buClr>
                <a:srgbClr val="000000"/>
              </a:buClr>
              <a:buSzPts val="2600"/>
              <a:buFont typeface="Arial"/>
              <a:buNone/>
            </a:pPr>
            <a:r>
              <a:rPr lang="pt-BR" sz="2600" b="0" i="0" u="none" strike="noStrike" cap="none">
                <a:solidFill>
                  <a:srgbClr val="000000"/>
                </a:solidFill>
                <a:latin typeface="Times New Roman"/>
                <a:ea typeface="Times New Roman"/>
                <a:cs typeface="Times New Roman"/>
                <a:sym typeface="Times New Roman"/>
              </a:rPr>
              <a:t>	36-48 horas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300"/>
              </a:spcBef>
              <a:spcAft>
                <a:spcPts val="0"/>
              </a:spcAft>
              <a:buClr>
                <a:srgbClr val="000000"/>
              </a:buClr>
              <a:buSzPts val="2600"/>
              <a:buFont typeface="Arial"/>
              <a:buNone/>
            </a:pPr>
            <a:r>
              <a:rPr lang="pt-BR" sz="2600" b="0" i="0" u="none" strike="noStrike" cap="none">
                <a:solidFill>
                  <a:srgbClr val="000000"/>
                </a:solidFill>
                <a:latin typeface="Times New Roman"/>
                <a:ea typeface="Times New Roman"/>
                <a:cs typeface="Times New Roman"/>
                <a:sym typeface="Times New Roman"/>
              </a:rPr>
              <a:t>	Caracterizada por endurecimento e eritema</a:t>
            </a:r>
            <a:endParaRPr sz="1400" b="0" i="0" u="none" strike="noStrike" cap="none">
              <a:solidFill>
                <a:srgbClr val="000000"/>
              </a:solidFill>
              <a:latin typeface="Arial"/>
              <a:ea typeface="Arial"/>
              <a:cs typeface="Arial"/>
              <a:sym typeface="Arial"/>
            </a:endParaRPr>
          </a:p>
          <a:p>
            <a:pPr marL="0" marR="0" lvl="0" indent="-165100" algn="l" rtl="0">
              <a:lnSpc>
                <a:spcPct val="90000"/>
              </a:lnSpc>
              <a:spcBef>
                <a:spcPts val="1300"/>
              </a:spcBef>
              <a:spcAft>
                <a:spcPts val="0"/>
              </a:spcAft>
              <a:buClr>
                <a:srgbClr val="000000"/>
              </a:buClr>
              <a:buSzPts val="2600"/>
              <a:buFont typeface="Noto Sans Symbols"/>
              <a:buChar char="⮚"/>
            </a:pPr>
            <a:r>
              <a:rPr lang="pt-BR" sz="2600" b="0" i="0" u="none" strike="noStrike" cap="none">
                <a:solidFill>
                  <a:srgbClr val="000000"/>
                </a:solidFill>
                <a:latin typeface="Times New Roman"/>
                <a:ea typeface="Times New Roman"/>
                <a:cs typeface="Times New Roman"/>
                <a:sym typeface="Times New Roman"/>
              </a:rPr>
              <a:t>Causadas por células T CD4</a:t>
            </a:r>
            <a:r>
              <a:rPr lang="pt-BR" sz="2600" b="0" i="0" u="none" strike="noStrike" cap="none" baseline="30000">
                <a:solidFill>
                  <a:srgbClr val="000000"/>
                </a:solidFill>
                <a:latin typeface="Times New Roman"/>
                <a:ea typeface="Times New Roman"/>
                <a:cs typeface="Times New Roman"/>
                <a:sym typeface="Times New Roman"/>
              </a:rPr>
              <a:t>+</a:t>
            </a:r>
            <a:r>
              <a:rPr lang="pt-BR" sz="2600" b="0" i="0" u="none" strike="noStrike" cap="none">
                <a:solidFill>
                  <a:srgbClr val="000000"/>
                </a:solidFill>
                <a:latin typeface="Times New Roman"/>
                <a:ea typeface="Times New Roman"/>
                <a:cs typeface="Times New Roman"/>
                <a:sym typeface="Times New Roman"/>
              </a:rPr>
              <a:t> (T</a:t>
            </a:r>
            <a:r>
              <a:rPr lang="pt-BR" sz="2400" b="0" i="0" u="none" strike="noStrike" cap="none">
                <a:solidFill>
                  <a:srgbClr val="000000"/>
                </a:solidFill>
                <a:latin typeface="Times New Roman"/>
                <a:ea typeface="Times New Roman"/>
                <a:cs typeface="Times New Roman"/>
                <a:sym typeface="Times New Roman"/>
              </a:rPr>
              <a:t>H</a:t>
            </a:r>
            <a:r>
              <a:rPr lang="pt-BR" sz="2600" b="0" i="0" u="none" strike="noStrike" cap="none">
                <a:solidFill>
                  <a:srgbClr val="000000"/>
                </a:solidFill>
                <a:latin typeface="Times New Roman"/>
                <a:ea typeface="Times New Roman"/>
                <a:cs typeface="Times New Roman"/>
                <a:sym typeface="Times New Roman"/>
              </a:rPr>
              <a:t>1) e T CD8</a:t>
            </a:r>
            <a:r>
              <a:rPr lang="pt-BR" sz="2600" b="0" i="0" u="none" strike="noStrike" cap="none" baseline="30000">
                <a:solidFill>
                  <a:srgbClr val="000000"/>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a:p>
            <a:pPr marL="0" marR="0" lvl="0" indent="-165100" algn="l" rtl="0">
              <a:lnSpc>
                <a:spcPct val="90000"/>
              </a:lnSpc>
              <a:spcBef>
                <a:spcPts val="1300"/>
              </a:spcBef>
              <a:spcAft>
                <a:spcPts val="0"/>
              </a:spcAft>
              <a:buClr>
                <a:srgbClr val="000000"/>
              </a:buClr>
              <a:buSzPts val="2600"/>
              <a:buFont typeface="Noto Sans Symbols"/>
              <a:buChar char="⮚"/>
            </a:pPr>
            <a:r>
              <a:rPr lang="pt-BR" sz="2600" b="0" i="0" u="none" strike="noStrike" cap="none">
                <a:solidFill>
                  <a:srgbClr val="000000"/>
                </a:solidFill>
                <a:latin typeface="Times New Roman"/>
                <a:ea typeface="Times New Roman"/>
                <a:cs typeface="Times New Roman"/>
                <a:sym typeface="Times New Roman"/>
              </a:rPr>
              <a:t>Freqüentemente ocorre fibrose como resultado de secreção de citocinas e fatores de crescimento para macrófagos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300"/>
              </a:spcBef>
              <a:spcAft>
                <a:spcPts val="0"/>
              </a:spcAft>
              <a:buClr>
                <a:srgbClr val="000000"/>
              </a:buClr>
              <a:buSzPts val="2600"/>
              <a:buFont typeface="Arial"/>
              <a:buNone/>
            </a:pPr>
            <a:endParaRPr sz="26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4"/>
          <p:cNvSpPr txBox="1"/>
          <p:nvPr/>
        </p:nvSpPr>
        <p:spPr>
          <a:xfrm>
            <a:off x="2566989" y="601664"/>
            <a:ext cx="7127875" cy="306387"/>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IV</a:t>
            </a:r>
            <a:endParaRPr sz="1400" b="0" i="0" u="none" strike="noStrike" cap="none">
              <a:solidFill>
                <a:srgbClr val="000000"/>
              </a:solidFill>
              <a:latin typeface="Arial"/>
              <a:ea typeface="Arial"/>
              <a:cs typeface="Arial"/>
              <a:sym typeface="Arial"/>
            </a:endParaRPr>
          </a:p>
        </p:txBody>
      </p:sp>
      <p:pic>
        <p:nvPicPr>
          <p:cNvPr id="518" name="Google Shape;518;p44" descr="fig8"/>
          <p:cNvPicPr preferRelativeResize="0"/>
          <p:nvPr/>
        </p:nvPicPr>
        <p:blipFill rotWithShape="1">
          <a:blip r:embed="rId3">
            <a:alphaModFix/>
          </a:blip>
          <a:srcRect/>
          <a:stretch/>
        </p:blipFill>
        <p:spPr>
          <a:xfrm>
            <a:off x="2424113" y="1484313"/>
            <a:ext cx="7416800" cy="4476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5"/>
          <p:cNvSpPr txBox="1"/>
          <p:nvPr/>
        </p:nvSpPr>
        <p:spPr>
          <a:xfrm>
            <a:off x="2566989" y="601664"/>
            <a:ext cx="7127875" cy="306387"/>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Clr>
                <a:srgbClr val="000000"/>
              </a:buClr>
              <a:buSzPts val="2800"/>
              <a:buFont typeface="Arial"/>
              <a:buNone/>
            </a:pPr>
            <a:r>
              <a:rPr lang="pt-BR" sz="2800" b="1" i="0" u="none" strike="noStrike" cap="none">
                <a:solidFill>
                  <a:srgbClr val="000000"/>
                </a:solidFill>
                <a:latin typeface="Comic Sans MS"/>
                <a:ea typeface="Comic Sans MS"/>
                <a:cs typeface="Comic Sans MS"/>
                <a:sym typeface="Comic Sans MS"/>
              </a:rPr>
              <a:t>HIPERSENSIBILIDADE DO TIPO IV</a:t>
            </a:r>
            <a:endParaRPr sz="1400" b="0" i="0" u="none" strike="noStrike" cap="none">
              <a:solidFill>
                <a:srgbClr val="000000"/>
              </a:solidFill>
              <a:latin typeface="Arial"/>
              <a:ea typeface="Arial"/>
              <a:cs typeface="Arial"/>
              <a:sym typeface="Arial"/>
            </a:endParaRPr>
          </a:p>
        </p:txBody>
      </p:sp>
      <p:pic>
        <p:nvPicPr>
          <p:cNvPr id="524" name="Google Shape;524;p45" descr="fig9"/>
          <p:cNvPicPr preferRelativeResize="0"/>
          <p:nvPr/>
        </p:nvPicPr>
        <p:blipFill rotWithShape="1">
          <a:blip r:embed="rId3">
            <a:alphaModFix/>
          </a:blip>
          <a:srcRect b="35696"/>
          <a:stretch/>
        </p:blipFill>
        <p:spPr>
          <a:xfrm>
            <a:off x="1992314" y="1268414"/>
            <a:ext cx="7920037" cy="32400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77"/>
          <p:cNvPicPr preferRelativeResize="0"/>
          <p:nvPr/>
        </p:nvPicPr>
        <p:blipFill rotWithShape="1">
          <a:blip r:embed="rId3">
            <a:alphaModFix/>
          </a:blip>
          <a:srcRect/>
          <a:stretch/>
        </p:blipFill>
        <p:spPr>
          <a:xfrm>
            <a:off x="2552205" y="2643078"/>
            <a:ext cx="7087589" cy="157184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46"/>
          <p:cNvPicPr preferRelativeResize="0"/>
          <p:nvPr/>
        </p:nvPicPr>
        <p:blipFill rotWithShape="1">
          <a:blip r:embed="rId3">
            <a:alphaModFix/>
          </a:blip>
          <a:srcRect/>
          <a:stretch/>
        </p:blipFill>
        <p:spPr>
          <a:xfrm>
            <a:off x="3285733" y="1947656"/>
            <a:ext cx="5620534" cy="29626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
          <p:cNvPicPr preferRelativeResize="0"/>
          <p:nvPr/>
        </p:nvPicPr>
        <p:blipFill rotWithShape="1">
          <a:blip r:embed="rId3">
            <a:alphaModFix/>
          </a:blip>
          <a:srcRect/>
          <a:stretch/>
        </p:blipFill>
        <p:spPr>
          <a:xfrm>
            <a:off x="1668463" y="2204864"/>
            <a:ext cx="8908191" cy="1224136"/>
          </a:xfrm>
          <a:prstGeom prst="rect">
            <a:avLst/>
          </a:prstGeom>
          <a:noFill/>
          <a:ln>
            <a:noFill/>
          </a:ln>
        </p:spPr>
      </p:pic>
      <p:sp>
        <p:nvSpPr>
          <p:cNvPr id="106" name="Google Shape;106;p3"/>
          <p:cNvSpPr txBox="1"/>
          <p:nvPr/>
        </p:nvSpPr>
        <p:spPr>
          <a:xfrm>
            <a:off x="6096000" y="4437112"/>
            <a:ext cx="3077894"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Ataca antígeno......................... </a:t>
            </a:r>
            <a:endParaRPr/>
          </a:p>
        </p:txBody>
      </p:sp>
      <p:sp>
        <p:nvSpPr>
          <p:cNvPr id="107" name="Google Shape;107;p3"/>
          <p:cNvSpPr/>
          <p:nvPr/>
        </p:nvSpPr>
        <p:spPr>
          <a:xfrm rot="10800000">
            <a:off x="7104112" y="2276872"/>
            <a:ext cx="648072" cy="360040"/>
          </a:xfrm>
          <a:prstGeom prst="rightArrow">
            <a:avLst>
              <a:gd name="adj1" fmla="val 50000"/>
              <a:gd name="adj2" fmla="val 50000"/>
            </a:avLst>
          </a:prstGeom>
          <a:solidFill>
            <a:srgbClr val="FF0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08" name="Google Shape;108;p3"/>
          <p:cNvSpPr txBox="1"/>
          <p:nvPr/>
        </p:nvSpPr>
        <p:spPr>
          <a:xfrm>
            <a:off x="2783633" y="980728"/>
            <a:ext cx="1122423"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Wikipedia</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p:nvPr/>
        </p:nvSpPr>
        <p:spPr>
          <a:xfrm>
            <a:off x="3647728" y="2132857"/>
            <a:ext cx="5599290" cy="769441"/>
          </a:xfrm>
          <a:prstGeom prst="rect">
            <a:avLst/>
          </a:prstGeom>
          <a:noFill/>
          <a:ln>
            <a:noFill/>
          </a:ln>
        </p:spPr>
        <p:txBody>
          <a:bodyPr spcFirstLastPara="1" wrap="square" lIns="91425" tIns="45700" rIns="91425" bIns="45700" anchor="t" anchorCtr="0">
            <a:spAutoFit/>
          </a:bodyPr>
          <a:lstStyle/>
          <a:p>
            <a:r>
              <a:rPr lang="pt-BR" sz="4400">
                <a:solidFill>
                  <a:schemeClr val="dk1"/>
                </a:solidFill>
                <a:latin typeface="Calibri"/>
                <a:ea typeface="Calibri"/>
                <a:cs typeface="Calibri"/>
                <a:sym typeface="Calibri"/>
              </a:rPr>
              <a:t>O que e um Antígeno!!!</a:t>
            </a:r>
            <a:endParaRPr sz="44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p:nvPr/>
        </p:nvSpPr>
        <p:spPr>
          <a:xfrm>
            <a:off x="2459596" y="1052737"/>
            <a:ext cx="7128792" cy="1200329"/>
          </a:xfrm>
          <a:prstGeom prst="rect">
            <a:avLst/>
          </a:prstGeom>
          <a:noFill/>
          <a:ln>
            <a:noFill/>
          </a:ln>
        </p:spPr>
        <p:txBody>
          <a:bodyPr spcFirstLastPara="1" wrap="square" lIns="91425" tIns="45700" rIns="91425" bIns="45700" anchor="t" anchorCtr="0">
            <a:spAutoFit/>
          </a:bodyPr>
          <a:lstStyle/>
          <a:p>
            <a:r>
              <a:rPr lang="pt-BR" sz="2400">
                <a:solidFill>
                  <a:schemeClr val="dk1"/>
                </a:solidFill>
                <a:latin typeface="Calibri"/>
                <a:ea typeface="Calibri"/>
                <a:cs typeface="Calibri"/>
                <a:sym typeface="Calibri"/>
              </a:rPr>
              <a:t>Um antígeno, molécula capaz de iniciar uma resposta imune, a qual começa pelo reconhecimento pelos receptores das células B e T e anticorpos solúveis </a:t>
            </a:r>
            <a:endParaRPr sz="2400">
              <a:solidFill>
                <a:schemeClr val="dk1"/>
              </a:solidFill>
              <a:latin typeface="Calibri"/>
              <a:ea typeface="Calibri"/>
              <a:cs typeface="Calibri"/>
              <a:sym typeface="Calibri"/>
            </a:endParaRPr>
          </a:p>
        </p:txBody>
      </p:sp>
      <p:pic>
        <p:nvPicPr>
          <p:cNvPr id="119" name="Google Shape;119;p5" descr="http://upload.wikimedia.org/wikipedia/commons/thumb/2/2d/Antibody.svg/220px-Antibody.svg.png"/>
          <p:cNvPicPr preferRelativeResize="0"/>
          <p:nvPr/>
        </p:nvPicPr>
        <p:blipFill rotWithShape="1">
          <a:blip r:embed="rId3">
            <a:alphaModFix/>
          </a:blip>
          <a:srcRect/>
          <a:stretch/>
        </p:blipFill>
        <p:spPr>
          <a:xfrm>
            <a:off x="2711624" y="4005287"/>
            <a:ext cx="1584176" cy="2239449"/>
          </a:xfrm>
          <a:prstGeom prst="rect">
            <a:avLst/>
          </a:prstGeom>
          <a:noFill/>
          <a:ln>
            <a:noFill/>
          </a:ln>
        </p:spPr>
      </p:pic>
      <p:pic>
        <p:nvPicPr>
          <p:cNvPr id="120" name="Google Shape;120;p5" descr="http://upload.wikimedia.org/wikipedia/commons/thumb/c/c3/TCRComplex.png/220px-TCRComplex.png"/>
          <p:cNvPicPr preferRelativeResize="0"/>
          <p:nvPr/>
        </p:nvPicPr>
        <p:blipFill rotWithShape="1">
          <a:blip r:embed="rId4">
            <a:alphaModFix/>
          </a:blip>
          <a:srcRect/>
          <a:stretch/>
        </p:blipFill>
        <p:spPr>
          <a:xfrm>
            <a:off x="6023993" y="4242456"/>
            <a:ext cx="2521583" cy="1765109"/>
          </a:xfrm>
          <a:prstGeom prst="rect">
            <a:avLst/>
          </a:prstGeom>
          <a:noFill/>
          <a:ln>
            <a:noFill/>
          </a:ln>
        </p:spPr>
      </p:pic>
      <p:sp>
        <p:nvSpPr>
          <p:cNvPr id="121" name="Google Shape;121;p5"/>
          <p:cNvSpPr txBox="1"/>
          <p:nvPr/>
        </p:nvSpPr>
        <p:spPr>
          <a:xfrm>
            <a:off x="2904446" y="3401737"/>
            <a:ext cx="1198533"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Anticorpos</a:t>
            </a:r>
            <a:endParaRPr sz="1800">
              <a:solidFill>
                <a:schemeClr val="dk1"/>
              </a:solidFill>
              <a:latin typeface="Calibri"/>
              <a:ea typeface="Calibri"/>
              <a:cs typeface="Calibri"/>
              <a:sym typeface="Calibri"/>
            </a:endParaRPr>
          </a:p>
        </p:txBody>
      </p:sp>
      <p:sp>
        <p:nvSpPr>
          <p:cNvPr id="122" name="Google Shape;122;p5"/>
          <p:cNvSpPr txBox="1"/>
          <p:nvPr/>
        </p:nvSpPr>
        <p:spPr>
          <a:xfrm>
            <a:off x="6384033" y="3217071"/>
            <a:ext cx="2022413"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Receptor Cellulas T </a:t>
            </a:r>
            <a:endParaRPr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8"/>
          <p:cNvPicPr preferRelativeResize="0"/>
          <p:nvPr/>
        </p:nvPicPr>
        <p:blipFill rotWithShape="1">
          <a:blip r:embed="rId3">
            <a:alphaModFix/>
          </a:blip>
          <a:srcRect/>
          <a:stretch/>
        </p:blipFill>
        <p:spPr>
          <a:xfrm>
            <a:off x="2667000" y="-315416"/>
            <a:ext cx="6858000" cy="6858000"/>
          </a:xfrm>
          <a:prstGeom prst="rect">
            <a:avLst/>
          </a:prstGeom>
          <a:noFill/>
          <a:ln>
            <a:noFill/>
          </a:ln>
        </p:spPr>
      </p:pic>
      <p:sp>
        <p:nvSpPr>
          <p:cNvPr id="128" name="Google Shape;128;p8"/>
          <p:cNvSpPr/>
          <p:nvPr/>
        </p:nvSpPr>
        <p:spPr>
          <a:xfrm rot="4326727">
            <a:off x="6245638" y="2237565"/>
            <a:ext cx="164528" cy="131595"/>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nvGrpSpPr>
          <p:cNvPr id="129" name="Google Shape;129;p8"/>
          <p:cNvGrpSpPr/>
          <p:nvPr/>
        </p:nvGrpSpPr>
        <p:grpSpPr>
          <a:xfrm>
            <a:off x="2140115" y="3445236"/>
            <a:ext cx="3101455" cy="2820197"/>
            <a:chOff x="616114" y="3445235"/>
            <a:chExt cx="3101455" cy="2820197"/>
          </a:xfrm>
        </p:grpSpPr>
        <p:grpSp>
          <p:nvGrpSpPr>
            <p:cNvPr id="130" name="Google Shape;130;p8"/>
            <p:cNvGrpSpPr/>
            <p:nvPr/>
          </p:nvGrpSpPr>
          <p:grpSpPr>
            <a:xfrm rot="4326727">
              <a:off x="1767797" y="3934020"/>
              <a:ext cx="1034711" cy="1781140"/>
              <a:chOff x="899592" y="1124744"/>
              <a:chExt cx="1800200" cy="2376264"/>
            </a:xfrm>
          </p:grpSpPr>
          <p:sp>
            <p:nvSpPr>
              <p:cNvPr id="131" name="Google Shape;131;p8"/>
              <p:cNvSpPr/>
              <p:nvPr/>
            </p:nvSpPr>
            <p:spPr>
              <a:xfrm>
                <a:off x="899592" y="1772816"/>
                <a:ext cx="1800200" cy="1728192"/>
              </a:xfrm>
              <a:prstGeom prst="ellipse">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32" name="Google Shape;132;p8"/>
              <p:cNvPicPr preferRelativeResize="0"/>
              <p:nvPr/>
            </p:nvPicPr>
            <p:blipFill rotWithShape="1">
              <a:blip r:embed="rId4">
                <a:alphaModFix/>
              </a:blip>
              <a:srcRect/>
              <a:stretch/>
            </p:blipFill>
            <p:spPr>
              <a:xfrm>
                <a:off x="1403648" y="1124744"/>
                <a:ext cx="1037261" cy="1053496"/>
              </a:xfrm>
              <a:prstGeom prst="rect">
                <a:avLst/>
              </a:prstGeom>
              <a:noFill/>
              <a:ln>
                <a:noFill/>
              </a:ln>
            </p:spPr>
          </p:pic>
        </p:grpSp>
        <p:sp>
          <p:nvSpPr>
            <p:cNvPr id="133" name="Google Shape;133;p8"/>
            <p:cNvSpPr txBox="1"/>
            <p:nvPr/>
          </p:nvSpPr>
          <p:spPr>
            <a:xfrm rot="4326727">
              <a:off x="250426" y="4976455"/>
              <a:ext cx="1654665" cy="923289"/>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Virus infected Cell</a:t>
              </a:r>
              <a:endParaRPr/>
            </a:p>
            <a:p>
              <a:r>
                <a:rPr lang="pt-BR" sz="1800">
                  <a:solidFill>
                    <a:srgbClr val="FF0000"/>
                  </a:solidFill>
                  <a:latin typeface="Calibri"/>
                  <a:ea typeface="Calibri"/>
                  <a:cs typeface="Calibri"/>
                  <a:sym typeface="Calibri"/>
                </a:rPr>
                <a:t>Viralpeptide</a:t>
              </a:r>
              <a:endParaRPr sz="1800">
                <a:solidFill>
                  <a:srgbClr val="FF0000"/>
                </a:solidFill>
                <a:latin typeface="Calibri"/>
                <a:ea typeface="Calibri"/>
                <a:cs typeface="Calibri"/>
                <a:sym typeface="Calibri"/>
              </a:endParaRPr>
            </a:p>
          </p:txBody>
        </p:sp>
        <p:sp>
          <p:nvSpPr>
            <p:cNvPr id="134" name="Google Shape;134;p8"/>
            <p:cNvSpPr/>
            <p:nvPr/>
          </p:nvSpPr>
          <p:spPr>
            <a:xfrm rot="4326727">
              <a:off x="3067083" y="4397637"/>
              <a:ext cx="164528" cy="131595"/>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35" name="Google Shape;135;p8" descr="USP investiga ressurgimento de vírus letal após 20 anos"/>
            <p:cNvPicPr preferRelativeResize="0"/>
            <p:nvPr/>
          </p:nvPicPr>
          <p:blipFill rotWithShape="1">
            <a:blip r:embed="rId5">
              <a:alphaModFix/>
            </a:blip>
            <a:srcRect/>
            <a:stretch/>
          </p:blipFill>
          <p:spPr>
            <a:xfrm rot="4326727">
              <a:off x="1670777" y="4575806"/>
              <a:ext cx="733759" cy="805406"/>
            </a:xfrm>
            <a:prstGeom prst="rect">
              <a:avLst/>
            </a:prstGeom>
            <a:noFill/>
            <a:ln>
              <a:noFill/>
            </a:ln>
          </p:spPr>
        </p:pic>
        <p:sp>
          <p:nvSpPr>
            <p:cNvPr id="136" name="Google Shape;136;p8"/>
            <p:cNvSpPr/>
            <p:nvPr/>
          </p:nvSpPr>
          <p:spPr>
            <a:xfrm rot="4326727">
              <a:off x="3569508" y="3461701"/>
              <a:ext cx="164528" cy="131595"/>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p:nvPr/>
        </p:nvSpPr>
        <p:spPr>
          <a:xfrm>
            <a:off x="2639616" y="1196752"/>
            <a:ext cx="6912768" cy="460851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200" name="Google Shape;200;p5"/>
          <p:cNvSpPr txBox="1"/>
          <p:nvPr/>
        </p:nvSpPr>
        <p:spPr>
          <a:xfrm>
            <a:off x="1524000" y="764704"/>
            <a:ext cx="248202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Atividade Alta/Desvio</a:t>
            </a:r>
            <a:endParaRPr sz="1400" b="0" i="0" u="none" strike="noStrike" cap="none">
              <a:solidFill>
                <a:srgbClr val="000000"/>
              </a:solidFill>
              <a:latin typeface="Arial"/>
              <a:ea typeface="Arial"/>
              <a:cs typeface="Arial"/>
              <a:sym typeface="Arial"/>
            </a:endParaRPr>
          </a:p>
        </p:txBody>
      </p:sp>
      <p:cxnSp>
        <p:nvCxnSpPr>
          <p:cNvPr id="201" name="Google Shape;201;p5"/>
          <p:cNvCxnSpPr>
            <a:stCxn id="199" idx="1"/>
            <a:endCxn id="199"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202" name="Google Shape;202;p5"/>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Atividade Baixa </a:t>
            </a:r>
            <a:endParaRPr sz="1400" b="0" i="0" u="none" strike="noStrike" cap="none">
              <a:solidFill>
                <a:srgbClr val="000000"/>
              </a:solidFill>
              <a:latin typeface="Arial"/>
              <a:ea typeface="Arial"/>
              <a:cs typeface="Arial"/>
              <a:sym typeface="Arial"/>
            </a:endParaRPr>
          </a:p>
        </p:txBody>
      </p:sp>
      <p:sp>
        <p:nvSpPr>
          <p:cNvPr id="203" name="Google Shape;203;p5"/>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Normal</a:t>
            </a:r>
            <a:endParaRPr sz="1400" b="0" i="0" u="none" strike="noStrike" cap="none">
              <a:solidFill>
                <a:srgbClr val="000000"/>
              </a:solidFill>
              <a:latin typeface="Arial"/>
              <a:ea typeface="Arial"/>
              <a:cs typeface="Arial"/>
              <a:sym typeface="Arial"/>
            </a:endParaRPr>
          </a:p>
        </p:txBody>
      </p:sp>
      <p:sp>
        <p:nvSpPr>
          <p:cNvPr id="204" name="Google Shape;204;p5"/>
          <p:cNvSpPr/>
          <p:nvPr/>
        </p:nvSpPr>
        <p:spPr>
          <a:xfrm>
            <a:off x="2351585" y="116632"/>
            <a:ext cx="7228261"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pt-BR" sz="4000" b="1" i="0" u="none" strike="noStrike" cap="none">
                <a:solidFill>
                  <a:srgbClr val="00007B"/>
                </a:solidFill>
                <a:latin typeface="Times New Roman"/>
                <a:ea typeface="Times New Roman"/>
                <a:cs typeface="Times New Roman"/>
                <a:sym typeface="Times New Roman"/>
              </a:rPr>
              <a:t>Como você sente Sistema Imune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6"/>
          <p:cNvGrpSpPr/>
          <p:nvPr/>
        </p:nvGrpSpPr>
        <p:grpSpPr>
          <a:xfrm>
            <a:off x="2855640" y="1152939"/>
            <a:ext cx="1800200" cy="4074520"/>
            <a:chOff x="1331640" y="1152939"/>
            <a:chExt cx="1800200" cy="4074520"/>
          </a:xfrm>
        </p:grpSpPr>
        <p:grpSp>
          <p:nvGrpSpPr>
            <p:cNvPr id="142" name="Google Shape;142;p6"/>
            <p:cNvGrpSpPr/>
            <p:nvPr/>
          </p:nvGrpSpPr>
          <p:grpSpPr>
            <a:xfrm>
              <a:off x="1331640" y="1484784"/>
              <a:ext cx="1800200" cy="2376264"/>
              <a:chOff x="899592" y="1124744"/>
              <a:chExt cx="1800200" cy="2376264"/>
            </a:xfrm>
          </p:grpSpPr>
          <p:sp>
            <p:nvSpPr>
              <p:cNvPr id="143" name="Google Shape;143;p6"/>
              <p:cNvSpPr/>
              <p:nvPr/>
            </p:nvSpPr>
            <p:spPr>
              <a:xfrm>
                <a:off x="899592" y="1772816"/>
                <a:ext cx="1800200" cy="1728192"/>
              </a:xfrm>
              <a:prstGeom prst="ellipse">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44" name="Google Shape;144;p6"/>
              <p:cNvPicPr preferRelativeResize="0"/>
              <p:nvPr/>
            </p:nvPicPr>
            <p:blipFill rotWithShape="1">
              <a:blip r:embed="rId3">
                <a:alphaModFix/>
              </a:blip>
              <a:srcRect/>
              <a:stretch/>
            </p:blipFill>
            <p:spPr>
              <a:xfrm>
                <a:off x="1403648" y="1124744"/>
                <a:ext cx="1037261" cy="1053496"/>
              </a:xfrm>
              <a:prstGeom prst="rect">
                <a:avLst/>
              </a:prstGeom>
              <a:noFill/>
              <a:ln>
                <a:noFill/>
              </a:ln>
            </p:spPr>
          </p:pic>
        </p:grpSp>
        <p:sp>
          <p:nvSpPr>
            <p:cNvPr id="145" name="Google Shape;145;p6"/>
            <p:cNvSpPr txBox="1"/>
            <p:nvPr/>
          </p:nvSpPr>
          <p:spPr>
            <a:xfrm>
              <a:off x="1331640" y="4581128"/>
              <a:ext cx="1307346" cy="64633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Normal Cell</a:t>
              </a:r>
              <a:endParaRPr/>
            </a:p>
            <a:p>
              <a:r>
                <a:rPr lang="pt-BR" sz="1800">
                  <a:solidFill>
                    <a:schemeClr val="dk1"/>
                  </a:solidFill>
                  <a:latin typeface="Calibri"/>
                  <a:ea typeface="Calibri"/>
                  <a:cs typeface="Calibri"/>
                  <a:sym typeface="Calibri"/>
                </a:rPr>
                <a:t>Self peptide</a:t>
              </a:r>
              <a:endParaRPr sz="1800">
                <a:solidFill>
                  <a:schemeClr val="dk1"/>
                </a:solidFill>
                <a:latin typeface="Calibri"/>
                <a:ea typeface="Calibri"/>
                <a:cs typeface="Calibri"/>
                <a:sym typeface="Calibri"/>
              </a:endParaRPr>
            </a:p>
          </p:txBody>
        </p:sp>
        <p:sp>
          <p:nvSpPr>
            <p:cNvPr id="146" name="Google Shape;146;p6"/>
            <p:cNvSpPr/>
            <p:nvPr/>
          </p:nvSpPr>
          <p:spPr>
            <a:xfrm>
              <a:off x="2091193" y="1152939"/>
              <a:ext cx="262393" cy="406560"/>
            </a:xfrm>
            <a:custGeom>
              <a:avLst/>
              <a:gdLst/>
              <a:ahLst/>
              <a:cxnLst/>
              <a:rect l="l" t="t" r="r" b="b"/>
              <a:pathLst>
                <a:path w="262393" h="406560" extrusionOk="0">
                  <a:moveTo>
                    <a:pt x="111318" y="206734"/>
                  </a:moveTo>
                  <a:cubicBezTo>
                    <a:pt x="92765" y="209384"/>
                    <a:pt x="63162" y="207183"/>
                    <a:pt x="47708" y="222637"/>
                  </a:cubicBezTo>
                  <a:cubicBezTo>
                    <a:pt x="39327" y="231018"/>
                    <a:pt x="57398" y="244347"/>
                    <a:pt x="63610" y="254442"/>
                  </a:cubicBezTo>
                  <a:cubicBezTo>
                    <a:pt x="109704" y="329346"/>
                    <a:pt x="89769" y="311638"/>
                    <a:pt x="135172" y="341906"/>
                  </a:cubicBezTo>
                  <a:cubicBezTo>
                    <a:pt x="140473" y="331304"/>
                    <a:pt x="144185" y="319746"/>
                    <a:pt x="151075" y="310101"/>
                  </a:cubicBezTo>
                  <a:cubicBezTo>
                    <a:pt x="170755" y="282550"/>
                    <a:pt x="201811" y="270139"/>
                    <a:pt x="230588" y="254442"/>
                  </a:cubicBezTo>
                  <a:cubicBezTo>
                    <a:pt x="240994" y="248766"/>
                    <a:pt x="251791" y="243840"/>
                    <a:pt x="262393" y="238539"/>
                  </a:cubicBezTo>
                  <a:cubicBezTo>
                    <a:pt x="233238" y="198783"/>
                    <a:pt x="212032" y="151735"/>
                    <a:pt x="174929" y="119270"/>
                  </a:cubicBezTo>
                  <a:cubicBezTo>
                    <a:pt x="88751" y="43865"/>
                    <a:pt x="131240" y="83534"/>
                    <a:pt x="47708" y="0"/>
                  </a:cubicBezTo>
                  <a:lnTo>
                    <a:pt x="63610" y="63611"/>
                  </a:lnTo>
                  <a:lnTo>
                    <a:pt x="71562" y="95416"/>
                  </a:lnTo>
                  <a:cubicBezTo>
                    <a:pt x="68911" y="132522"/>
                    <a:pt x="68871" y="169907"/>
                    <a:pt x="63610" y="206734"/>
                  </a:cubicBezTo>
                  <a:cubicBezTo>
                    <a:pt x="55984" y="260119"/>
                    <a:pt x="41616" y="270912"/>
                    <a:pt x="15903" y="318052"/>
                  </a:cubicBezTo>
                  <a:cubicBezTo>
                    <a:pt x="10227" y="328458"/>
                    <a:pt x="5301" y="339256"/>
                    <a:pt x="0" y="349858"/>
                  </a:cubicBezTo>
                  <a:cubicBezTo>
                    <a:pt x="13252" y="363110"/>
                    <a:pt x="22994" y="381233"/>
                    <a:pt x="39757" y="389614"/>
                  </a:cubicBezTo>
                  <a:cubicBezTo>
                    <a:pt x="90880" y="415176"/>
                    <a:pt x="105958" y="406589"/>
                    <a:pt x="151075" y="397565"/>
                  </a:cubicBezTo>
                  <a:cubicBezTo>
                    <a:pt x="159026" y="379012"/>
                    <a:pt x="168546" y="361055"/>
                    <a:pt x="174929" y="341906"/>
                  </a:cubicBezTo>
                  <a:cubicBezTo>
                    <a:pt x="179203" y="329085"/>
                    <a:pt x="179324" y="315188"/>
                    <a:pt x="182880" y="302150"/>
                  </a:cubicBezTo>
                  <a:cubicBezTo>
                    <a:pt x="187291" y="285978"/>
                    <a:pt x="193482" y="270345"/>
                    <a:pt x="198783" y="254442"/>
                  </a:cubicBezTo>
                  <a:cubicBezTo>
                    <a:pt x="181845" y="229036"/>
                    <a:pt x="183515" y="228162"/>
                    <a:pt x="159026" y="206734"/>
                  </a:cubicBezTo>
                  <a:cubicBezTo>
                    <a:pt x="146254" y="195559"/>
                    <a:pt x="129871" y="204084"/>
                    <a:pt x="111318" y="206734"/>
                  </a:cubicBezTo>
                  <a:close/>
                </a:path>
              </a:pathLst>
            </a:cu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147" name="Google Shape;147;p6"/>
          <p:cNvGrpSpPr/>
          <p:nvPr/>
        </p:nvGrpSpPr>
        <p:grpSpPr>
          <a:xfrm>
            <a:off x="6467333" y="1192697"/>
            <a:ext cx="2878801" cy="3711597"/>
            <a:chOff x="4943332" y="1192696"/>
            <a:chExt cx="2878801" cy="3711597"/>
          </a:xfrm>
        </p:grpSpPr>
        <p:grpSp>
          <p:nvGrpSpPr>
            <p:cNvPr id="148" name="Google Shape;148;p6"/>
            <p:cNvGrpSpPr/>
            <p:nvPr/>
          </p:nvGrpSpPr>
          <p:grpSpPr>
            <a:xfrm>
              <a:off x="5112062" y="1350148"/>
              <a:ext cx="1800200" cy="2582908"/>
              <a:chOff x="899592" y="1124744"/>
              <a:chExt cx="1800200" cy="2376264"/>
            </a:xfrm>
          </p:grpSpPr>
          <p:sp>
            <p:nvSpPr>
              <p:cNvPr id="149" name="Google Shape;149;p6"/>
              <p:cNvSpPr/>
              <p:nvPr/>
            </p:nvSpPr>
            <p:spPr>
              <a:xfrm>
                <a:off x="899592" y="1772816"/>
                <a:ext cx="1800200" cy="1728192"/>
              </a:xfrm>
              <a:prstGeom prst="ellipse">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50" name="Google Shape;150;p6"/>
              <p:cNvPicPr preferRelativeResize="0"/>
              <p:nvPr/>
            </p:nvPicPr>
            <p:blipFill rotWithShape="1">
              <a:blip r:embed="rId3">
                <a:alphaModFix/>
              </a:blip>
              <a:srcRect/>
              <a:stretch/>
            </p:blipFill>
            <p:spPr>
              <a:xfrm>
                <a:off x="1403648" y="1124744"/>
                <a:ext cx="1037261" cy="1053496"/>
              </a:xfrm>
              <a:prstGeom prst="rect">
                <a:avLst/>
              </a:prstGeom>
              <a:noFill/>
              <a:ln>
                <a:noFill/>
              </a:ln>
            </p:spPr>
          </p:pic>
        </p:grpSp>
        <p:sp>
          <p:nvSpPr>
            <p:cNvPr id="151" name="Google Shape;151;p6"/>
            <p:cNvSpPr txBox="1"/>
            <p:nvPr/>
          </p:nvSpPr>
          <p:spPr>
            <a:xfrm>
              <a:off x="4943332" y="4257962"/>
              <a:ext cx="2878801" cy="64633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Virus infected Cell</a:t>
              </a:r>
              <a:endParaRPr/>
            </a:p>
            <a:p>
              <a:r>
                <a:rPr lang="pt-BR" sz="1800">
                  <a:solidFill>
                    <a:srgbClr val="FF0000"/>
                  </a:solidFill>
                  <a:latin typeface="Calibri"/>
                  <a:ea typeface="Calibri"/>
                  <a:cs typeface="Calibri"/>
                  <a:sym typeface="Calibri"/>
                </a:rPr>
                <a:t>Viralpeptide</a:t>
              </a:r>
              <a:endParaRPr sz="1800">
                <a:solidFill>
                  <a:srgbClr val="FF0000"/>
                </a:solidFill>
                <a:latin typeface="Calibri"/>
                <a:ea typeface="Calibri"/>
                <a:cs typeface="Calibri"/>
                <a:sym typeface="Calibri"/>
              </a:endParaRPr>
            </a:p>
          </p:txBody>
        </p:sp>
        <p:sp>
          <p:nvSpPr>
            <p:cNvPr id="152" name="Google Shape;152;p6"/>
            <p:cNvSpPr/>
            <p:nvPr/>
          </p:nvSpPr>
          <p:spPr>
            <a:xfrm>
              <a:off x="5732890" y="1192696"/>
              <a:ext cx="286247" cy="190831"/>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53" name="Google Shape;153;p6" descr="USP investiga ressurgimento de vírus letal após 20 anos"/>
            <p:cNvPicPr preferRelativeResize="0"/>
            <p:nvPr/>
          </p:nvPicPr>
          <p:blipFill rotWithShape="1">
            <a:blip r:embed="rId4">
              <a:alphaModFix/>
            </a:blip>
            <a:srcRect/>
            <a:stretch/>
          </p:blipFill>
          <p:spPr>
            <a:xfrm>
              <a:off x="5496447" y="2467739"/>
              <a:ext cx="1276601" cy="1167954"/>
            </a:xfrm>
            <a:prstGeom prst="rect">
              <a:avLst/>
            </a:prstGeom>
            <a:noFill/>
            <a:ln>
              <a:noFill/>
            </a:ln>
          </p:spPr>
        </p:pic>
      </p:grpSp>
      <p:sp>
        <p:nvSpPr>
          <p:cNvPr id="154" name="Google Shape;154;p6"/>
          <p:cNvSpPr txBox="1"/>
          <p:nvPr/>
        </p:nvSpPr>
        <p:spPr>
          <a:xfrm>
            <a:off x="5160978" y="116632"/>
            <a:ext cx="1475084" cy="523220"/>
          </a:xfrm>
          <a:prstGeom prst="rect">
            <a:avLst/>
          </a:prstGeom>
          <a:noFill/>
          <a:ln>
            <a:noFill/>
          </a:ln>
        </p:spPr>
        <p:txBody>
          <a:bodyPr spcFirstLastPara="1" wrap="square" lIns="91425" tIns="45700" rIns="91425" bIns="45700" anchor="t" anchorCtr="0">
            <a:spAutoFit/>
          </a:bodyPr>
          <a:lstStyle/>
          <a:p>
            <a:r>
              <a:rPr lang="pt-BR" sz="2800">
                <a:solidFill>
                  <a:schemeClr val="dk1"/>
                </a:solidFill>
                <a:latin typeface="Calibri"/>
                <a:ea typeface="Calibri"/>
                <a:cs typeface="Calibri"/>
                <a:sym typeface="Calibri"/>
              </a:rPr>
              <a:t>Celulas T</a:t>
            </a:r>
            <a:endParaRPr sz="2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7"/>
          <p:cNvGrpSpPr/>
          <p:nvPr/>
        </p:nvGrpSpPr>
        <p:grpSpPr>
          <a:xfrm>
            <a:off x="1991545" y="1975404"/>
            <a:ext cx="9046775" cy="4542594"/>
            <a:chOff x="467544" y="1975404"/>
            <a:chExt cx="9046775" cy="4542594"/>
          </a:xfrm>
        </p:grpSpPr>
        <p:pic>
          <p:nvPicPr>
            <p:cNvPr id="160" name="Google Shape;160;p7"/>
            <p:cNvPicPr preferRelativeResize="0"/>
            <p:nvPr/>
          </p:nvPicPr>
          <p:blipFill rotWithShape="1">
            <a:blip r:embed="rId3">
              <a:alphaModFix/>
            </a:blip>
            <a:srcRect/>
            <a:stretch/>
          </p:blipFill>
          <p:spPr>
            <a:xfrm>
              <a:off x="467544" y="2132856"/>
              <a:ext cx="5410955" cy="2953162"/>
            </a:xfrm>
            <a:prstGeom prst="rect">
              <a:avLst/>
            </a:prstGeom>
            <a:noFill/>
            <a:ln>
              <a:noFill/>
            </a:ln>
          </p:spPr>
        </p:pic>
        <p:grpSp>
          <p:nvGrpSpPr>
            <p:cNvPr id="161" name="Google Shape;161;p7"/>
            <p:cNvGrpSpPr/>
            <p:nvPr/>
          </p:nvGrpSpPr>
          <p:grpSpPr>
            <a:xfrm>
              <a:off x="6804248" y="2132856"/>
              <a:ext cx="1800200" cy="2582908"/>
              <a:chOff x="899592" y="1124744"/>
              <a:chExt cx="1800200" cy="2376264"/>
            </a:xfrm>
          </p:grpSpPr>
          <p:sp>
            <p:nvSpPr>
              <p:cNvPr id="162" name="Google Shape;162;p7"/>
              <p:cNvSpPr/>
              <p:nvPr/>
            </p:nvSpPr>
            <p:spPr>
              <a:xfrm>
                <a:off x="899592" y="1772816"/>
                <a:ext cx="1800200" cy="1728192"/>
              </a:xfrm>
              <a:prstGeom prst="ellipse">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63" name="Google Shape;163;p7"/>
              <p:cNvPicPr preferRelativeResize="0"/>
              <p:nvPr/>
            </p:nvPicPr>
            <p:blipFill rotWithShape="1">
              <a:blip r:embed="rId4">
                <a:alphaModFix/>
              </a:blip>
              <a:srcRect/>
              <a:stretch/>
            </p:blipFill>
            <p:spPr>
              <a:xfrm>
                <a:off x="1403648" y="1124744"/>
                <a:ext cx="1037261" cy="1053496"/>
              </a:xfrm>
              <a:prstGeom prst="rect">
                <a:avLst/>
              </a:prstGeom>
              <a:noFill/>
              <a:ln>
                <a:noFill/>
              </a:ln>
            </p:spPr>
          </p:pic>
        </p:grpSp>
        <p:sp>
          <p:nvSpPr>
            <p:cNvPr id="164" name="Google Shape;164;p7"/>
            <p:cNvSpPr txBox="1"/>
            <p:nvPr/>
          </p:nvSpPr>
          <p:spPr>
            <a:xfrm>
              <a:off x="6635518" y="5040670"/>
              <a:ext cx="2878801" cy="1477328"/>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Virus infected Cell</a:t>
              </a:r>
              <a:endParaRPr/>
            </a:p>
            <a:p>
              <a:r>
                <a:rPr lang="pt-BR" sz="1800">
                  <a:solidFill>
                    <a:srgbClr val="FF0000"/>
                  </a:solidFill>
                  <a:latin typeface="Calibri"/>
                  <a:ea typeface="Calibri"/>
                  <a:cs typeface="Calibri"/>
                  <a:sym typeface="Calibri"/>
                </a:rPr>
                <a:t>Viralpeptide</a:t>
              </a:r>
              <a:endParaRPr sz="1800">
                <a:solidFill>
                  <a:srgbClr val="FF0000"/>
                </a:solidFill>
                <a:latin typeface="Calibri"/>
                <a:ea typeface="Calibri"/>
                <a:cs typeface="Calibri"/>
                <a:sym typeface="Calibri"/>
              </a:endParaRPr>
            </a:p>
            <a:p>
              <a:r>
                <a:rPr lang="pt-BR" sz="1800">
                  <a:solidFill>
                    <a:schemeClr val="dk1"/>
                  </a:solidFill>
                  <a:latin typeface="Calibri"/>
                  <a:ea typeface="Calibri"/>
                  <a:cs typeface="Calibri"/>
                  <a:sym typeface="Calibri"/>
                </a:rPr>
                <a:t>Tumor peptide</a:t>
              </a:r>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Parasite peptide</a:t>
              </a:r>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Disease peptide</a:t>
              </a:r>
              <a:endParaRPr sz="1800">
                <a:solidFill>
                  <a:schemeClr val="dk1"/>
                </a:solidFill>
                <a:latin typeface="Calibri"/>
                <a:ea typeface="Calibri"/>
                <a:cs typeface="Calibri"/>
                <a:sym typeface="Calibri"/>
              </a:endParaRPr>
            </a:p>
          </p:txBody>
        </p:sp>
        <p:sp>
          <p:nvSpPr>
            <p:cNvPr id="165" name="Google Shape;165;p7"/>
            <p:cNvSpPr/>
            <p:nvPr/>
          </p:nvSpPr>
          <p:spPr>
            <a:xfrm>
              <a:off x="7425076" y="1975404"/>
              <a:ext cx="286247" cy="190831"/>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166" name="Google Shape;166;p7" descr="USP investiga ressurgimento de vírus letal após 20 anos"/>
            <p:cNvPicPr preferRelativeResize="0"/>
            <p:nvPr/>
          </p:nvPicPr>
          <p:blipFill rotWithShape="1">
            <a:blip r:embed="rId5">
              <a:alphaModFix/>
            </a:blip>
            <a:srcRect/>
            <a:stretch/>
          </p:blipFill>
          <p:spPr>
            <a:xfrm>
              <a:off x="7188633" y="3250447"/>
              <a:ext cx="1276601" cy="1167954"/>
            </a:xfrm>
            <a:prstGeom prst="rect">
              <a:avLst/>
            </a:prstGeom>
            <a:noFill/>
            <a:ln>
              <a:noFill/>
            </a:ln>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9"/>
          <p:cNvPicPr preferRelativeResize="0"/>
          <p:nvPr/>
        </p:nvPicPr>
        <p:blipFill rotWithShape="1">
          <a:blip r:embed="rId3">
            <a:alphaModFix/>
          </a:blip>
          <a:srcRect/>
          <a:stretch/>
        </p:blipFill>
        <p:spPr>
          <a:xfrm>
            <a:off x="1415480" y="-99392"/>
            <a:ext cx="9144000" cy="670505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p:nvPr/>
        </p:nvSpPr>
        <p:spPr>
          <a:xfrm>
            <a:off x="2459596" y="1052737"/>
            <a:ext cx="7128792" cy="1200329"/>
          </a:xfrm>
          <a:prstGeom prst="rect">
            <a:avLst/>
          </a:prstGeom>
          <a:noFill/>
          <a:ln>
            <a:noFill/>
          </a:ln>
        </p:spPr>
        <p:txBody>
          <a:bodyPr spcFirstLastPara="1" wrap="square" lIns="91425" tIns="45700" rIns="91425" bIns="45700" anchor="t" anchorCtr="0">
            <a:spAutoFit/>
          </a:bodyPr>
          <a:lstStyle/>
          <a:p>
            <a:r>
              <a:rPr lang="pt-BR" sz="2400">
                <a:solidFill>
                  <a:schemeClr val="dk1"/>
                </a:solidFill>
                <a:latin typeface="Calibri"/>
                <a:ea typeface="Calibri"/>
                <a:cs typeface="Calibri"/>
                <a:sym typeface="Calibri"/>
              </a:rPr>
              <a:t>Um antígeno, molécula capaz de iniciar uma resposta imune, a qual começa pelo reconhecimento pelos receptores das células B e T e anticorpos solúveis </a:t>
            </a:r>
            <a:endParaRPr sz="2400">
              <a:solidFill>
                <a:schemeClr val="dk1"/>
              </a:solidFill>
              <a:latin typeface="Calibri"/>
              <a:ea typeface="Calibri"/>
              <a:cs typeface="Calibri"/>
              <a:sym typeface="Calibri"/>
            </a:endParaRPr>
          </a:p>
        </p:txBody>
      </p:sp>
      <p:pic>
        <p:nvPicPr>
          <p:cNvPr id="177" name="Google Shape;177;p10" descr="http://upload.wikimedia.org/wikipedia/commons/thumb/2/2d/Antibody.svg/220px-Antibody.svg.png"/>
          <p:cNvPicPr preferRelativeResize="0"/>
          <p:nvPr/>
        </p:nvPicPr>
        <p:blipFill rotWithShape="1">
          <a:blip r:embed="rId3">
            <a:alphaModFix/>
          </a:blip>
          <a:srcRect/>
          <a:stretch/>
        </p:blipFill>
        <p:spPr>
          <a:xfrm>
            <a:off x="2711624" y="4005287"/>
            <a:ext cx="1584176" cy="2239449"/>
          </a:xfrm>
          <a:prstGeom prst="rect">
            <a:avLst/>
          </a:prstGeom>
          <a:noFill/>
          <a:ln>
            <a:noFill/>
          </a:ln>
        </p:spPr>
      </p:pic>
      <p:pic>
        <p:nvPicPr>
          <p:cNvPr id="178" name="Google Shape;178;p10" descr="http://upload.wikimedia.org/wikipedia/commons/thumb/c/c3/TCRComplex.png/220px-TCRComplex.png"/>
          <p:cNvPicPr preferRelativeResize="0"/>
          <p:nvPr/>
        </p:nvPicPr>
        <p:blipFill rotWithShape="1">
          <a:blip r:embed="rId4">
            <a:alphaModFix/>
          </a:blip>
          <a:srcRect/>
          <a:stretch/>
        </p:blipFill>
        <p:spPr>
          <a:xfrm>
            <a:off x="6023993" y="4242456"/>
            <a:ext cx="2521583" cy="1765109"/>
          </a:xfrm>
          <a:prstGeom prst="rect">
            <a:avLst/>
          </a:prstGeom>
          <a:noFill/>
          <a:ln>
            <a:noFill/>
          </a:ln>
        </p:spPr>
      </p:pic>
      <p:sp>
        <p:nvSpPr>
          <p:cNvPr id="179" name="Google Shape;179;p10"/>
          <p:cNvSpPr txBox="1"/>
          <p:nvPr/>
        </p:nvSpPr>
        <p:spPr>
          <a:xfrm>
            <a:off x="2904446" y="3401737"/>
            <a:ext cx="1198533"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Anticorpos</a:t>
            </a:r>
            <a:endParaRPr sz="1800">
              <a:solidFill>
                <a:schemeClr val="dk1"/>
              </a:solidFill>
              <a:latin typeface="Calibri"/>
              <a:ea typeface="Calibri"/>
              <a:cs typeface="Calibri"/>
              <a:sym typeface="Calibri"/>
            </a:endParaRPr>
          </a:p>
        </p:txBody>
      </p:sp>
      <p:sp>
        <p:nvSpPr>
          <p:cNvPr id="180" name="Google Shape;180;p10"/>
          <p:cNvSpPr txBox="1"/>
          <p:nvPr/>
        </p:nvSpPr>
        <p:spPr>
          <a:xfrm>
            <a:off x="6384033" y="3217071"/>
            <a:ext cx="2022413"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Receptor Cellulas T </a:t>
            </a:r>
            <a:endParaRPr sz="1800">
              <a:solidFill>
                <a:schemeClr val="dk1"/>
              </a:solidFill>
              <a:latin typeface="Calibri"/>
              <a:ea typeface="Calibri"/>
              <a:cs typeface="Calibri"/>
              <a:sym typeface="Calibri"/>
            </a:endParaRPr>
          </a:p>
        </p:txBody>
      </p:sp>
      <p:sp>
        <p:nvSpPr>
          <p:cNvPr id="181" name="Google Shape;181;p10"/>
          <p:cNvSpPr txBox="1"/>
          <p:nvPr/>
        </p:nvSpPr>
        <p:spPr>
          <a:xfrm>
            <a:off x="1763402" y="6288387"/>
            <a:ext cx="7002686" cy="461665"/>
          </a:xfrm>
          <a:prstGeom prst="rect">
            <a:avLst/>
          </a:prstGeom>
          <a:noFill/>
          <a:ln>
            <a:noFill/>
          </a:ln>
        </p:spPr>
        <p:txBody>
          <a:bodyPr spcFirstLastPara="1" wrap="square" lIns="91425" tIns="45700" rIns="91425" bIns="45700" anchor="t" anchorCtr="0">
            <a:spAutoFit/>
          </a:bodyPr>
          <a:lstStyle/>
          <a:p>
            <a:r>
              <a:rPr lang="pt-BR" sz="2400">
                <a:solidFill>
                  <a:schemeClr val="dk1"/>
                </a:solidFill>
                <a:latin typeface="Calibri"/>
                <a:ea typeface="Calibri"/>
                <a:cs typeface="Calibri"/>
                <a:sym typeface="Calibri"/>
              </a:rPr>
              <a:t>Qualquer estrutura que cabe dentro do sítio de ligação</a:t>
            </a:r>
            <a:endParaRPr sz="2400">
              <a:solidFill>
                <a:schemeClr val="dk1"/>
              </a:solidFill>
              <a:latin typeface="Calibri"/>
              <a:ea typeface="Calibri"/>
              <a:cs typeface="Calibri"/>
              <a:sym typeface="Calibri"/>
            </a:endParaRPr>
          </a:p>
        </p:txBody>
      </p:sp>
      <p:sp>
        <p:nvSpPr>
          <p:cNvPr id="182" name="Google Shape;182;p10"/>
          <p:cNvSpPr/>
          <p:nvPr/>
        </p:nvSpPr>
        <p:spPr>
          <a:xfrm>
            <a:off x="2207568" y="4365104"/>
            <a:ext cx="1296144" cy="936104"/>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1" descr="http://upload.wikimedia.org/wikipedia/commons/thumb/2/2d/Antibody.svg/220px-Antibody.svg.png"/>
          <p:cNvPicPr preferRelativeResize="0"/>
          <p:nvPr/>
        </p:nvPicPr>
        <p:blipFill rotWithShape="1">
          <a:blip r:embed="rId3">
            <a:alphaModFix/>
          </a:blip>
          <a:srcRect/>
          <a:stretch/>
        </p:blipFill>
        <p:spPr>
          <a:xfrm>
            <a:off x="3052573" y="2420889"/>
            <a:ext cx="1584176" cy="2239449"/>
          </a:xfrm>
          <a:prstGeom prst="rect">
            <a:avLst/>
          </a:prstGeom>
          <a:noFill/>
          <a:ln>
            <a:noFill/>
          </a:ln>
        </p:spPr>
      </p:pic>
      <p:pic>
        <p:nvPicPr>
          <p:cNvPr id="188" name="Google Shape;188;p11" descr="http://upload.wikimedia.org/wikipedia/commons/thumb/2/2d/Antibody.svg/220px-Antibody.svg.png"/>
          <p:cNvPicPr preferRelativeResize="0"/>
          <p:nvPr/>
        </p:nvPicPr>
        <p:blipFill rotWithShape="1">
          <a:blip r:embed="rId3">
            <a:alphaModFix/>
          </a:blip>
          <a:srcRect/>
          <a:stretch/>
        </p:blipFill>
        <p:spPr>
          <a:xfrm>
            <a:off x="7608168" y="3227114"/>
            <a:ext cx="1584176" cy="2239449"/>
          </a:xfrm>
          <a:prstGeom prst="rect">
            <a:avLst/>
          </a:prstGeom>
          <a:noFill/>
          <a:ln>
            <a:noFill/>
          </a:ln>
        </p:spPr>
      </p:pic>
      <p:sp>
        <p:nvSpPr>
          <p:cNvPr id="189" name="Google Shape;189;p11"/>
          <p:cNvSpPr/>
          <p:nvPr/>
        </p:nvSpPr>
        <p:spPr>
          <a:xfrm>
            <a:off x="2999656" y="3861048"/>
            <a:ext cx="72008" cy="144016"/>
          </a:xfrm>
          <a:prstGeom prst="arc">
            <a:avLst>
              <a:gd name="adj1" fmla="val 16200000"/>
              <a:gd name="adj2" fmla="val 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190" name="Google Shape;190;p11"/>
          <p:cNvSpPr/>
          <p:nvPr/>
        </p:nvSpPr>
        <p:spPr>
          <a:xfrm>
            <a:off x="6465278" y="1661747"/>
            <a:ext cx="1617785" cy="2417885"/>
          </a:xfrm>
          <a:custGeom>
            <a:avLst/>
            <a:gdLst/>
            <a:ahLst/>
            <a:cxnLst/>
            <a:rect l="l" t="t" r="r" b="b"/>
            <a:pathLst>
              <a:path w="1617785" h="2417885" extrusionOk="0">
                <a:moveTo>
                  <a:pt x="580292" y="1547446"/>
                </a:moveTo>
                <a:cubicBezTo>
                  <a:pt x="586153" y="1545981"/>
                  <a:pt x="609113" y="1525409"/>
                  <a:pt x="624254" y="1529862"/>
                </a:cubicBezTo>
                <a:cubicBezTo>
                  <a:pt x="663315" y="1541351"/>
                  <a:pt x="694086" y="1571787"/>
                  <a:pt x="729761" y="1591408"/>
                </a:cubicBezTo>
                <a:cubicBezTo>
                  <a:pt x="752730" y="1604041"/>
                  <a:pt x="776654" y="1614854"/>
                  <a:pt x="800100" y="1626577"/>
                </a:cubicBezTo>
                <a:cubicBezTo>
                  <a:pt x="814754" y="1641231"/>
                  <a:pt x="828657" y="1656676"/>
                  <a:pt x="844061" y="1670539"/>
                </a:cubicBezTo>
                <a:cubicBezTo>
                  <a:pt x="858010" y="1683093"/>
                  <a:pt x="876502" y="1690895"/>
                  <a:pt x="888023" y="1705708"/>
                </a:cubicBezTo>
                <a:cubicBezTo>
                  <a:pt x="897713" y="1718166"/>
                  <a:pt x="898550" y="1735553"/>
                  <a:pt x="905608" y="1749669"/>
                </a:cubicBezTo>
                <a:cubicBezTo>
                  <a:pt x="930481" y="1799414"/>
                  <a:pt x="926068" y="1789193"/>
                  <a:pt x="967154" y="1820008"/>
                </a:cubicBezTo>
                <a:cubicBezTo>
                  <a:pt x="985450" y="1874899"/>
                  <a:pt x="967116" y="1830951"/>
                  <a:pt x="1028700" y="1907931"/>
                </a:cubicBezTo>
                <a:cubicBezTo>
                  <a:pt x="1035301" y="1916183"/>
                  <a:pt x="1038813" y="1926836"/>
                  <a:pt x="1046285" y="1934308"/>
                </a:cubicBezTo>
                <a:cubicBezTo>
                  <a:pt x="1128346" y="2016369"/>
                  <a:pt x="1037492" y="1902070"/>
                  <a:pt x="1107831" y="1995854"/>
                </a:cubicBezTo>
                <a:cubicBezTo>
                  <a:pt x="1110762" y="2004646"/>
                  <a:pt x="1113369" y="2013553"/>
                  <a:pt x="1116623" y="2022231"/>
                </a:cubicBezTo>
                <a:cubicBezTo>
                  <a:pt x="1122165" y="2037009"/>
                  <a:pt x="1130055" y="2050966"/>
                  <a:pt x="1134208" y="2066192"/>
                </a:cubicBezTo>
                <a:cubicBezTo>
                  <a:pt x="1138899" y="2083391"/>
                  <a:pt x="1139133" y="2101543"/>
                  <a:pt x="1143000" y="2118946"/>
                </a:cubicBezTo>
                <a:cubicBezTo>
                  <a:pt x="1149345" y="2147499"/>
                  <a:pt x="1156969" y="2151541"/>
                  <a:pt x="1169377" y="2180492"/>
                </a:cubicBezTo>
                <a:cubicBezTo>
                  <a:pt x="1191755" y="2232708"/>
                  <a:pt x="1158453" y="2180580"/>
                  <a:pt x="1204546" y="2242039"/>
                </a:cubicBezTo>
                <a:cubicBezTo>
                  <a:pt x="1203688" y="2254906"/>
                  <a:pt x="1218122" y="2368338"/>
                  <a:pt x="1178169" y="2400300"/>
                </a:cubicBezTo>
                <a:cubicBezTo>
                  <a:pt x="1172438" y="2404885"/>
                  <a:pt x="1118918" y="2417311"/>
                  <a:pt x="1116623" y="2417885"/>
                </a:cubicBezTo>
                <a:cubicBezTo>
                  <a:pt x="1075592" y="2412023"/>
                  <a:pt x="1032108" y="2415455"/>
                  <a:pt x="993531" y="2400300"/>
                </a:cubicBezTo>
                <a:cubicBezTo>
                  <a:pt x="948131" y="2382464"/>
                  <a:pt x="904929" y="2355660"/>
                  <a:pt x="870438" y="2321169"/>
                </a:cubicBezTo>
                <a:cubicBezTo>
                  <a:pt x="816221" y="2266952"/>
                  <a:pt x="813693" y="2268955"/>
                  <a:pt x="773723" y="2215662"/>
                </a:cubicBezTo>
                <a:cubicBezTo>
                  <a:pt x="758596" y="2195493"/>
                  <a:pt x="743296" y="2175386"/>
                  <a:pt x="729761" y="2154116"/>
                </a:cubicBezTo>
                <a:cubicBezTo>
                  <a:pt x="722724" y="2143058"/>
                  <a:pt x="719795" y="2129612"/>
                  <a:pt x="712177" y="2118946"/>
                </a:cubicBezTo>
                <a:cubicBezTo>
                  <a:pt x="704950" y="2108828"/>
                  <a:pt x="694592" y="2101361"/>
                  <a:pt x="685800" y="2092569"/>
                </a:cubicBezTo>
                <a:cubicBezTo>
                  <a:pt x="674973" y="2049261"/>
                  <a:pt x="665535" y="1996998"/>
                  <a:pt x="624254" y="1969477"/>
                </a:cubicBezTo>
                <a:cubicBezTo>
                  <a:pt x="615462" y="1963615"/>
                  <a:pt x="605349" y="1959364"/>
                  <a:pt x="597877" y="1951892"/>
                </a:cubicBezTo>
                <a:cubicBezTo>
                  <a:pt x="523381" y="1877396"/>
                  <a:pt x="604892" y="1933241"/>
                  <a:pt x="518746" y="1881554"/>
                </a:cubicBezTo>
                <a:cubicBezTo>
                  <a:pt x="499739" y="1857795"/>
                  <a:pt x="480992" y="1831042"/>
                  <a:pt x="457200" y="1811216"/>
                </a:cubicBezTo>
                <a:cubicBezTo>
                  <a:pt x="405776" y="1768363"/>
                  <a:pt x="454989" y="1825852"/>
                  <a:pt x="404446" y="1758462"/>
                </a:cubicBezTo>
                <a:cubicBezTo>
                  <a:pt x="401515" y="1746739"/>
                  <a:pt x="398024" y="1735141"/>
                  <a:pt x="395654" y="1723292"/>
                </a:cubicBezTo>
                <a:cubicBezTo>
                  <a:pt x="392158" y="1705811"/>
                  <a:pt x="390728" y="1687941"/>
                  <a:pt x="386861" y="1670539"/>
                </a:cubicBezTo>
                <a:cubicBezTo>
                  <a:pt x="380841" y="1643451"/>
                  <a:pt x="372431" y="1635872"/>
                  <a:pt x="360485" y="1608992"/>
                </a:cubicBezTo>
                <a:cubicBezTo>
                  <a:pt x="354075" y="1594570"/>
                  <a:pt x="348762" y="1579685"/>
                  <a:pt x="342900" y="1565031"/>
                </a:cubicBezTo>
                <a:cubicBezTo>
                  <a:pt x="321480" y="1457924"/>
                  <a:pt x="349989" y="1591023"/>
                  <a:pt x="316523" y="1468316"/>
                </a:cubicBezTo>
                <a:cubicBezTo>
                  <a:pt x="312591" y="1453898"/>
                  <a:pt x="311356" y="1438852"/>
                  <a:pt x="307731" y="1424354"/>
                </a:cubicBezTo>
                <a:cubicBezTo>
                  <a:pt x="302744" y="1404407"/>
                  <a:pt x="287399" y="1370135"/>
                  <a:pt x="281354" y="1354016"/>
                </a:cubicBezTo>
                <a:cubicBezTo>
                  <a:pt x="278100" y="1345338"/>
                  <a:pt x="275492" y="1336431"/>
                  <a:pt x="272561" y="1327639"/>
                </a:cubicBezTo>
                <a:cubicBezTo>
                  <a:pt x="275492" y="1298331"/>
                  <a:pt x="276875" y="1268827"/>
                  <a:pt x="281354" y="1239716"/>
                </a:cubicBezTo>
                <a:cubicBezTo>
                  <a:pt x="282763" y="1230556"/>
                  <a:pt x="286979" y="1222049"/>
                  <a:pt x="290146" y="1213339"/>
                </a:cubicBezTo>
                <a:cubicBezTo>
                  <a:pt x="298703" y="1189806"/>
                  <a:pt x="306353" y="1165882"/>
                  <a:pt x="316523" y="1143000"/>
                </a:cubicBezTo>
                <a:cubicBezTo>
                  <a:pt x="329831" y="1113057"/>
                  <a:pt x="344228" y="1083527"/>
                  <a:pt x="360485" y="1055077"/>
                </a:cubicBezTo>
                <a:cubicBezTo>
                  <a:pt x="382412" y="1016705"/>
                  <a:pt x="394198" y="990171"/>
                  <a:pt x="422031" y="958362"/>
                </a:cubicBezTo>
                <a:cubicBezTo>
                  <a:pt x="432948" y="945885"/>
                  <a:pt x="446048" y="935460"/>
                  <a:pt x="457200" y="923192"/>
                </a:cubicBezTo>
                <a:cubicBezTo>
                  <a:pt x="475376" y="903198"/>
                  <a:pt x="490848" y="880752"/>
                  <a:pt x="509954" y="861646"/>
                </a:cubicBezTo>
                <a:cubicBezTo>
                  <a:pt x="526140" y="845460"/>
                  <a:pt x="545888" y="833211"/>
                  <a:pt x="562708" y="817685"/>
                </a:cubicBezTo>
                <a:cubicBezTo>
                  <a:pt x="584027" y="798006"/>
                  <a:pt x="602993" y="775881"/>
                  <a:pt x="624254" y="756139"/>
                </a:cubicBezTo>
                <a:cubicBezTo>
                  <a:pt x="696666" y="688899"/>
                  <a:pt x="688653" y="712503"/>
                  <a:pt x="756138" y="624254"/>
                </a:cubicBezTo>
                <a:cubicBezTo>
                  <a:pt x="772933" y="602291"/>
                  <a:pt x="785446" y="577362"/>
                  <a:pt x="800100" y="553916"/>
                </a:cubicBezTo>
                <a:cubicBezTo>
                  <a:pt x="803031" y="521677"/>
                  <a:pt x="819129" y="487910"/>
                  <a:pt x="808892" y="457200"/>
                </a:cubicBezTo>
                <a:cubicBezTo>
                  <a:pt x="734678" y="234558"/>
                  <a:pt x="710614" y="266446"/>
                  <a:pt x="580292" y="123092"/>
                </a:cubicBezTo>
                <a:cubicBezTo>
                  <a:pt x="471071" y="2950"/>
                  <a:pt x="572484" y="77549"/>
                  <a:pt x="448408" y="0"/>
                </a:cubicBezTo>
                <a:cubicBezTo>
                  <a:pt x="245195" y="88354"/>
                  <a:pt x="184981" y="93210"/>
                  <a:pt x="17585" y="272562"/>
                </a:cubicBezTo>
                <a:cubicBezTo>
                  <a:pt x="-851" y="292315"/>
                  <a:pt x="5862" y="325315"/>
                  <a:pt x="0" y="351692"/>
                </a:cubicBezTo>
                <a:cubicBezTo>
                  <a:pt x="11723" y="392723"/>
                  <a:pt x="15369" y="436984"/>
                  <a:pt x="35169" y="474785"/>
                </a:cubicBezTo>
                <a:cubicBezTo>
                  <a:pt x="48631" y="500486"/>
                  <a:pt x="78903" y="513429"/>
                  <a:pt x="96715" y="536331"/>
                </a:cubicBezTo>
                <a:cubicBezTo>
                  <a:pt x="120175" y="566494"/>
                  <a:pt x="133513" y="603931"/>
                  <a:pt x="158261" y="633046"/>
                </a:cubicBezTo>
                <a:cubicBezTo>
                  <a:pt x="222554" y="708684"/>
                  <a:pt x="272389" y="724361"/>
                  <a:pt x="351692" y="782516"/>
                </a:cubicBezTo>
                <a:cubicBezTo>
                  <a:pt x="469321" y="868777"/>
                  <a:pt x="170181" y="701214"/>
                  <a:pt x="474785" y="870439"/>
                </a:cubicBezTo>
                <a:cubicBezTo>
                  <a:pt x="494296" y="881279"/>
                  <a:pt x="516105" y="887377"/>
                  <a:pt x="536331" y="896816"/>
                </a:cubicBezTo>
                <a:cubicBezTo>
                  <a:pt x="560085" y="907901"/>
                  <a:pt x="582779" y="921196"/>
                  <a:pt x="606669" y="931985"/>
                </a:cubicBezTo>
                <a:cubicBezTo>
                  <a:pt x="673658" y="962238"/>
                  <a:pt x="808892" y="1019908"/>
                  <a:pt x="808892" y="1019908"/>
                </a:cubicBezTo>
                <a:cubicBezTo>
                  <a:pt x="826477" y="1037493"/>
                  <a:pt x="843422" y="1055740"/>
                  <a:pt x="861646" y="1072662"/>
                </a:cubicBezTo>
                <a:cubicBezTo>
                  <a:pt x="884476" y="1093861"/>
                  <a:pt x="919713" y="1105572"/>
                  <a:pt x="931985" y="1134208"/>
                </a:cubicBezTo>
                <a:cubicBezTo>
                  <a:pt x="940390" y="1153819"/>
                  <a:pt x="926636" y="1178275"/>
                  <a:pt x="914400" y="1195754"/>
                </a:cubicBezTo>
                <a:cubicBezTo>
                  <a:pt x="899827" y="1216573"/>
                  <a:pt x="837535" y="1233099"/>
                  <a:pt x="817685" y="1239716"/>
                </a:cubicBezTo>
                <a:cubicBezTo>
                  <a:pt x="722630" y="1318928"/>
                  <a:pt x="780276" y="1273640"/>
                  <a:pt x="624254" y="1380392"/>
                </a:cubicBezTo>
                <a:cubicBezTo>
                  <a:pt x="615533" y="1386359"/>
                  <a:pt x="607052" y="1392734"/>
                  <a:pt x="597877" y="1397977"/>
                </a:cubicBezTo>
                <a:cubicBezTo>
                  <a:pt x="577362" y="1409700"/>
                  <a:pt x="555688" y="1419596"/>
                  <a:pt x="536331" y="1433146"/>
                </a:cubicBezTo>
                <a:cubicBezTo>
                  <a:pt x="526144" y="1440277"/>
                  <a:pt x="518746" y="1450731"/>
                  <a:pt x="509954" y="1459523"/>
                </a:cubicBezTo>
                <a:cubicBezTo>
                  <a:pt x="521677" y="1468315"/>
                  <a:pt x="530598" y="1487837"/>
                  <a:pt x="545123" y="1485900"/>
                </a:cubicBezTo>
                <a:cubicBezTo>
                  <a:pt x="589408" y="1479996"/>
                  <a:pt x="666690" y="1428000"/>
                  <a:pt x="703385" y="1397977"/>
                </a:cubicBezTo>
                <a:cubicBezTo>
                  <a:pt x="716216" y="1387479"/>
                  <a:pt x="725818" y="1373422"/>
                  <a:pt x="738554" y="1362808"/>
                </a:cubicBezTo>
                <a:cubicBezTo>
                  <a:pt x="761069" y="1344046"/>
                  <a:pt x="780057" y="1315297"/>
                  <a:pt x="808892" y="1310054"/>
                </a:cubicBezTo>
                <a:lnTo>
                  <a:pt x="905608" y="1292469"/>
                </a:lnTo>
                <a:cubicBezTo>
                  <a:pt x="958362" y="1298331"/>
                  <a:pt x="1013515" y="1293269"/>
                  <a:pt x="1063869" y="1310054"/>
                </a:cubicBezTo>
                <a:cubicBezTo>
                  <a:pt x="1072091" y="1312795"/>
                  <a:pt x="1101699" y="1378966"/>
                  <a:pt x="1107831" y="1389185"/>
                </a:cubicBezTo>
                <a:cubicBezTo>
                  <a:pt x="1118704" y="1407307"/>
                  <a:pt x="1143000" y="1441939"/>
                  <a:pt x="1143000" y="1441939"/>
                </a:cubicBezTo>
                <a:cubicBezTo>
                  <a:pt x="1145931" y="1471247"/>
                  <a:pt x="1147626" y="1500704"/>
                  <a:pt x="1151792" y="1529862"/>
                </a:cubicBezTo>
                <a:cubicBezTo>
                  <a:pt x="1155718" y="1557340"/>
                  <a:pt x="1162221" y="1566362"/>
                  <a:pt x="1169377" y="1591408"/>
                </a:cubicBezTo>
                <a:cubicBezTo>
                  <a:pt x="1172697" y="1603027"/>
                  <a:pt x="1174348" y="1615113"/>
                  <a:pt x="1178169" y="1626577"/>
                </a:cubicBezTo>
                <a:cubicBezTo>
                  <a:pt x="1183160" y="1641550"/>
                  <a:pt x="1190763" y="1655566"/>
                  <a:pt x="1195754" y="1670539"/>
                </a:cubicBezTo>
                <a:cubicBezTo>
                  <a:pt x="1209024" y="1710348"/>
                  <a:pt x="1208861" y="1753822"/>
                  <a:pt x="1222131" y="1793631"/>
                </a:cubicBezTo>
                <a:lnTo>
                  <a:pt x="1248508" y="1872762"/>
                </a:lnTo>
                <a:cubicBezTo>
                  <a:pt x="1251439" y="1881554"/>
                  <a:pt x="1251739" y="1891725"/>
                  <a:pt x="1257300" y="1899139"/>
                </a:cubicBezTo>
                <a:cubicBezTo>
                  <a:pt x="1298598" y="1954203"/>
                  <a:pt x="1273315" y="1923946"/>
                  <a:pt x="1336431" y="1987062"/>
                </a:cubicBezTo>
                <a:cubicBezTo>
                  <a:pt x="1421819" y="1982792"/>
                  <a:pt x="1499962" y="1983252"/>
                  <a:pt x="1582615" y="1969477"/>
                </a:cubicBezTo>
                <a:cubicBezTo>
                  <a:pt x="1594535" y="1967490"/>
                  <a:pt x="1606062" y="1963616"/>
                  <a:pt x="1617785" y="1960685"/>
                </a:cubicBezTo>
                <a:cubicBezTo>
                  <a:pt x="1560370" y="1998960"/>
                  <a:pt x="1598880" y="1970797"/>
                  <a:pt x="1512277" y="2057400"/>
                </a:cubicBezTo>
                <a:cubicBezTo>
                  <a:pt x="1497623" y="2072054"/>
                  <a:pt x="1484498" y="2088416"/>
                  <a:pt x="1468315" y="2101362"/>
                </a:cubicBezTo>
                <a:cubicBezTo>
                  <a:pt x="1453661" y="2113085"/>
                  <a:pt x="1438380" y="2124064"/>
                  <a:pt x="1424354" y="2136531"/>
                </a:cubicBezTo>
                <a:cubicBezTo>
                  <a:pt x="1411963" y="2147545"/>
                  <a:pt x="1402676" y="2162064"/>
                  <a:pt x="1389185" y="2171700"/>
                </a:cubicBezTo>
                <a:cubicBezTo>
                  <a:pt x="1381643" y="2177087"/>
                  <a:pt x="1371327" y="2176841"/>
                  <a:pt x="1362808" y="2180492"/>
                </a:cubicBezTo>
                <a:cubicBezTo>
                  <a:pt x="1350761" y="2185655"/>
                  <a:pt x="1339361" y="2192215"/>
                  <a:pt x="1327638" y="2198077"/>
                </a:cubicBezTo>
                <a:cubicBezTo>
                  <a:pt x="1301261" y="2195146"/>
                  <a:pt x="1273149" y="2199141"/>
                  <a:pt x="1248508" y="2189285"/>
                </a:cubicBezTo>
                <a:cubicBezTo>
                  <a:pt x="1239903" y="2185843"/>
                  <a:pt x="1239715" y="2172176"/>
                  <a:pt x="1239715" y="2162908"/>
                </a:cubicBezTo>
                <a:cubicBezTo>
                  <a:pt x="1239715" y="2145081"/>
                  <a:pt x="1245577" y="2127739"/>
                  <a:pt x="1248508" y="2110154"/>
                </a:cubicBezTo>
                <a:cubicBezTo>
                  <a:pt x="1247135" y="2092306"/>
                  <a:pt x="1253914" y="1992468"/>
                  <a:pt x="1222131" y="1960685"/>
                </a:cubicBezTo>
                <a:cubicBezTo>
                  <a:pt x="1212863" y="1951417"/>
                  <a:pt x="1197447" y="1950964"/>
                  <a:pt x="1186961" y="1943100"/>
                </a:cubicBezTo>
                <a:cubicBezTo>
                  <a:pt x="1173698" y="1933153"/>
                  <a:pt x="1165055" y="1917878"/>
                  <a:pt x="1151792" y="1907931"/>
                </a:cubicBezTo>
                <a:cubicBezTo>
                  <a:pt x="1141307" y="1900067"/>
                  <a:pt x="1127288" y="1897964"/>
                  <a:pt x="1116623" y="1890346"/>
                </a:cubicBezTo>
                <a:cubicBezTo>
                  <a:pt x="1106505" y="1883119"/>
                  <a:pt x="1099488" y="1872287"/>
                  <a:pt x="1090246" y="1863969"/>
                </a:cubicBezTo>
                <a:cubicBezTo>
                  <a:pt x="1076498" y="1851596"/>
                  <a:pt x="1018360" y="1800357"/>
                  <a:pt x="993531" y="1784839"/>
                </a:cubicBezTo>
                <a:cubicBezTo>
                  <a:pt x="982416" y="1777892"/>
                  <a:pt x="969267" y="1774525"/>
                  <a:pt x="958361" y="1767254"/>
                </a:cubicBezTo>
                <a:cubicBezTo>
                  <a:pt x="914503" y="1738015"/>
                  <a:pt x="920105" y="1740642"/>
                  <a:pt x="896815" y="1705708"/>
                </a:cubicBezTo>
                <a:cubicBezTo>
                  <a:pt x="873573" y="1635979"/>
                  <a:pt x="908688" y="1728221"/>
                  <a:pt x="861646" y="1652954"/>
                </a:cubicBezTo>
                <a:cubicBezTo>
                  <a:pt x="819396" y="1585354"/>
                  <a:pt x="871079" y="1627004"/>
                  <a:pt x="817685" y="1591408"/>
                </a:cubicBezTo>
                <a:cubicBezTo>
                  <a:pt x="814754" y="1582616"/>
                  <a:pt x="814825" y="1572151"/>
                  <a:pt x="808892" y="1565031"/>
                </a:cubicBezTo>
                <a:cubicBezTo>
                  <a:pt x="783285" y="1534302"/>
                  <a:pt x="776888" y="1542523"/>
                  <a:pt x="747346" y="1529862"/>
                </a:cubicBezTo>
                <a:cubicBezTo>
                  <a:pt x="735299" y="1524699"/>
                  <a:pt x="723900" y="1518139"/>
                  <a:pt x="712177" y="1512277"/>
                </a:cubicBezTo>
                <a:cubicBezTo>
                  <a:pt x="638854" y="1519609"/>
                  <a:pt x="638298" y="1509127"/>
                  <a:pt x="589085" y="1538654"/>
                </a:cubicBezTo>
                <a:cubicBezTo>
                  <a:pt x="585531" y="1540786"/>
                  <a:pt x="574431" y="1548911"/>
                  <a:pt x="580292" y="1547446"/>
                </a:cubicBezTo>
                <a:close/>
              </a:path>
            </a:pathLst>
          </a:custGeom>
          <a:no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91" name="Google Shape;191;p11"/>
          <p:cNvSpPr/>
          <p:nvPr/>
        </p:nvSpPr>
        <p:spPr>
          <a:xfrm>
            <a:off x="3078614" y="2998068"/>
            <a:ext cx="144016" cy="216024"/>
          </a:xfrm>
          <a:prstGeom prst="ellipse">
            <a:avLst/>
          </a:prstGeom>
          <a:solidFill>
            <a:srgbClr val="FF0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92" name="Google Shape;192;p11"/>
          <p:cNvSpPr/>
          <p:nvPr/>
        </p:nvSpPr>
        <p:spPr>
          <a:xfrm>
            <a:off x="7536160" y="3969060"/>
            <a:ext cx="144016" cy="216024"/>
          </a:xfrm>
          <a:prstGeom prst="ellipse">
            <a:avLst/>
          </a:prstGeom>
          <a:solidFill>
            <a:srgbClr val="FF0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93" name="Google Shape;193;p11"/>
          <p:cNvSpPr/>
          <p:nvPr/>
        </p:nvSpPr>
        <p:spPr>
          <a:xfrm>
            <a:off x="7674614" y="3789040"/>
            <a:ext cx="144016" cy="216024"/>
          </a:xfrm>
          <a:prstGeom prst="ellipse">
            <a:avLst/>
          </a:prstGeom>
          <a:solidFill>
            <a:srgbClr val="FF0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94" name="Google Shape;194;p11"/>
          <p:cNvSpPr txBox="1"/>
          <p:nvPr/>
        </p:nvSpPr>
        <p:spPr>
          <a:xfrm>
            <a:off x="3063481" y="4885996"/>
            <a:ext cx="1536959"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Epitope Linear</a:t>
            </a:r>
            <a:endParaRPr/>
          </a:p>
        </p:txBody>
      </p:sp>
      <p:sp>
        <p:nvSpPr>
          <p:cNvPr id="195" name="Google Shape;195;p11"/>
          <p:cNvSpPr txBox="1"/>
          <p:nvPr/>
        </p:nvSpPr>
        <p:spPr>
          <a:xfrm>
            <a:off x="7522161" y="5723964"/>
            <a:ext cx="1989006"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Epitope Não-Linear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p:nvPr/>
        </p:nvSpPr>
        <p:spPr>
          <a:xfrm>
            <a:off x="4800600" y="1196975"/>
            <a:ext cx="4679950" cy="522288"/>
          </a:xfrm>
          <a:prstGeom prst="rect">
            <a:avLst/>
          </a:prstGeom>
          <a:noFill/>
          <a:ln>
            <a:noFill/>
          </a:ln>
        </p:spPr>
        <p:txBody>
          <a:bodyPr spcFirstLastPara="1" wrap="square" lIns="91425" tIns="45700" rIns="91425" bIns="45700" anchor="t" anchorCtr="0">
            <a:spAutoFit/>
          </a:bodyPr>
          <a:lstStyle/>
          <a:p>
            <a:r>
              <a:rPr lang="pt-BR" sz="2800" u="sng">
                <a:solidFill>
                  <a:schemeClr val="dk1"/>
                </a:solidFill>
                <a:latin typeface="Calibri"/>
                <a:ea typeface="Calibri"/>
                <a:cs typeface="Calibri"/>
                <a:sym typeface="Calibri"/>
              </a:rPr>
              <a:t>Idea da Tolerância: </a:t>
            </a:r>
            <a:endParaRPr/>
          </a:p>
        </p:txBody>
      </p:sp>
      <p:sp>
        <p:nvSpPr>
          <p:cNvPr id="202" name="Google Shape;202;p12"/>
          <p:cNvSpPr txBox="1"/>
          <p:nvPr/>
        </p:nvSpPr>
        <p:spPr>
          <a:xfrm>
            <a:off x="8399464" y="2349500"/>
            <a:ext cx="185737" cy="368300"/>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203" name="Google Shape;203;p12"/>
          <p:cNvSpPr/>
          <p:nvPr/>
        </p:nvSpPr>
        <p:spPr>
          <a:xfrm>
            <a:off x="1703388" y="1671639"/>
            <a:ext cx="9144000" cy="3540125"/>
          </a:xfrm>
          <a:prstGeom prst="rect">
            <a:avLst/>
          </a:prstGeom>
          <a:noFill/>
          <a:ln>
            <a:noFill/>
          </a:ln>
        </p:spPr>
        <p:txBody>
          <a:bodyPr spcFirstLastPara="1" wrap="square" lIns="91425" tIns="45700" rIns="91425" bIns="45700" anchor="ctr" anchorCtr="0">
            <a:spAutoFit/>
          </a:bodyPr>
          <a:lstStyle/>
          <a:p>
            <a:r>
              <a:rPr lang="pt-BR" sz="2800">
                <a:solidFill>
                  <a:schemeClr val="dk1"/>
                </a:solidFill>
                <a:latin typeface="Calibri"/>
                <a:ea typeface="Calibri"/>
                <a:cs typeface="Calibri"/>
                <a:sym typeface="Calibri"/>
              </a:rPr>
              <a:t>Evitar auto-reatividade (autoimminidade) que gera doenças autoimune</a:t>
            </a:r>
            <a:endParaRPr sz="1800">
              <a:solidFill>
                <a:schemeClr val="dk1"/>
              </a:solidFill>
            </a:endParaRPr>
          </a:p>
          <a:p>
            <a:endParaRPr sz="2800">
              <a:solidFill>
                <a:schemeClr val="dk1"/>
              </a:solidFill>
              <a:latin typeface="Calibri"/>
              <a:ea typeface="Calibri"/>
              <a:cs typeface="Calibri"/>
              <a:sym typeface="Calibri"/>
            </a:endParaRPr>
          </a:p>
          <a:p>
            <a:endParaRPr sz="2800">
              <a:solidFill>
                <a:schemeClr val="dk1"/>
              </a:solidFill>
              <a:latin typeface="Calibri"/>
              <a:ea typeface="Calibri"/>
              <a:cs typeface="Calibri"/>
              <a:sym typeface="Calibri"/>
            </a:endParaRPr>
          </a:p>
          <a:p>
            <a:endParaRPr sz="2800">
              <a:solidFill>
                <a:schemeClr val="dk1"/>
              </a:solidFill>
              <a:latin typeface="Calibri"/>
              <a:ea typeface="Calibri"/>
              <a:cs typeface="Calibri"/>
              <a:sym typeface="Calibri"/>
            </a:endParaRPr>
          </a:p>
          <a:p>
            <a:pPr algn="ctr"/>
            <a:r>
              <a:rPr lang="pt-BR" sz="2800" u="sng">
                <a:solidFill>
                  <a:schemeClr val="dk1"/>
                </a:solidFill>
                <a:latin typeface="Calibri"/>
                <a:ea typeface="Calibri"/>
                <a:cs typeface="Calibri"/>
                <a:sym typeface="Calibri"/>
              </a:rPr>
              <a:t>Como fazer isso:</a:t>
            </a:r>
            <a:endParaRPr sz="1800" u="sng">
              <a:solidFill>
                <a:schemeClr val="dk1"/>
              </a:solidFill>
            </a:endParaRPr>
          </a:p>
          <a:p>
            <a:r>
              <a:rPr lang="pt-BR" sz="2800">
                <a:solidFill>
                  <a:schemeClr val="dk1"/>
                </a:solidFill>
                <a:latin typeface="Calibri"/>
                <a:ea typeface="Calibri"/>
                <a:cs typeface="Calibri"/>
                <a:sym typeface="Calibri"/>
              </a:rPr>
              <a:t>Reconhecer não-proprio (patógeno)  </a:t>
            </a:r>
            <a:endParaRPr sz="1800">
              <a:solidFill>
                <a:schemeClr val="dk1"/>
              </a:solidFill>
            </a:endParaRPr>
          </a:p>
          <a:p>
            <a:r>
              <a:rPr lang="pt-BR" sz="2800">
                <a:solidFill>
                  <a:schemeClr val="dk1"/>
                </a:solidFill>
                <a:latin typeface="Calibri"/>
                <a:ea typeface="Calibri"/>
                <a:cs typeface="Calibri"/>
                <a:sym typeface="Calibri"/>
              </a:rPr>
              <a:t>Não reconhecer próprio</a:t>
            </a:r>
            <a:endParaRPr sz="4400">
              <a:solidFill>
                <a:schemeClr val="dk1"/>
              </a:solidFill>
            </a:endParaRPr>
          </a:p>
        </p:txBody>
      </p:sp>
      <p:sp>
        <p:nvSpPr>
          <p:cNvPr id="204" name="Google Shape;204;p12"/>
          <p:cNvSpPr txBox="1"/>
          <p:nvPr/>
        </p:nvSpPr>
        <p:spPr>
          <a:xfrm>
            <a:off x="1524000" y="333375"/>
            <a:ext cx="2700338" cy="368300"/>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Sistema Imune-Tolerancia</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3" descr="http://immunapp.info/aulas%20magnus%20ICB/ontogenia/Imagens/imagem27"/>
          <p:cNvPicPr preferRelativeResize="0"/>
          <p:nvPr/>
        </p:nvPicPr>
        <p:blipFill rotWithShape="1">
          <a:blip r:embed="rId3">
            <a:alphaModFix/>
          </a:blip>
          <a:srcRect/>
          <a:stretch/>
        </p:blipFill>
        <p:spPr>
          <a:xfrm>
            <a:off x="3071664" y="692696"/>
            <a:ext cx="6511362" cy="489654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4"/>
          <p:cNvPicPr preferRelativeResize="0"/>
          <p:nvPr/>
        </p:nvPicPr>
        <p:blipFill rotWithShape="1">
          <a:blip r:embed="rId3">
            <a:alphaModFix/>
          </a:blip>
          <a:srcRect/>
          <a:stretch/>
        </p:blipFill>
        <p:spPr>
          <a:xfrm>
            <a:off x="3905250" y="1185864"/>
            <a:ext cx="4381500" cy="44862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5" descr="http://immunapp.info/aulas%20magnus%20ICB/ontogenia/Imagens/Imagem22.png"/>
          <p:cNvPicPr preferRelativeResize="0"/>
          <p:nvPr/>
        </p:nvPicPr>
        <p:blipFill rotWithShape="1">
          <a:blip r:embed="rId3">
            <a:alphaModFix/>
          </a:blip>
          <a:srcRect/>
          <a:stretch/>
        </p:blipFill>
        <p:spPr>
          <a:xfrm>
            <a:off x="2999656" y="1340768"/>
            <a:ext cx="5238750" cy="3810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6" descr="http://immunapp.info/aulas%20magnus%20ICB/ontogenia/Imagens/Imagem21.png"/>
          <p:cNvPicPr preferRelativeResize="0"/>
          <p:nvPr/>
        </p:nvPicPr>
        <p:blipFill rotWithShape="1">
          <a:blip r:embed="rId3">
            <a:alphaModFix/>
          </a:blip>
          <a:srcRect/>
          <a:stretch/>
        </p:blipFill>
        <p:spPr>
          <a:xfrm>
            <a:off x="2855640" y="1412776"/>
            <a:ext cx="5238750" cy="381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p:nvPr/>
        </p:nvSpPr>
        <p:spPr>
          <a:xfrm>
            <a:off x="2639616" y="1196752"/>
            <a:ext cx="6912768" cy="460851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cxnSp>
        <p:nvCxnSpPr>
          <p:cNvPr id="210" name="Google Shape;210;p6"/>
          <p:cNvCxnSpPr>
            <a:stCxn id="209" idx="1"/>
            <a:endCxn id="209"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211" name="Google Shape;211;p6"/>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Atividade Baixa </a:t>
            </a:r>
            <a:endParaRPr sz="1400" b="0" i="0" u="none" strike="noStrike" cap="none">
              <a:solidFill>
                <a:srgbClr val="000000"/>
              </a:solidFill>
              <a:latin typeface="Arial"/>
              <a:ea typeface="Arial"/>
              <a:cs typeface="Arial"/>
              <a:sym typeface="Arial"/>
            </a:endParaRPr>
          </a:p>
        </p:txBody>
      </p:sp>
      <p:sp>
        <p:nvSpPr>
          <p:cNvPr id="212" name="Google Shape;212;p6"/>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Normal</a:t>
            </a:r>
            <a:endParaRPr sz="1400" b="0" i="0" u="none" strike="noStrike" cap="none">
              <a:solidFill>
                <a:srgbClr val="000000"/>
              </a:solidFill>
              <a:latin typeface="Arial"/>
              <a:ea typeface="Arial"/>
              <a:cs typeface="Arial"/>
              <a:sym typeface="Arial"/>
            </a:endParaRPr>
          </a:p>
        </p:txBody>
      </p:sp>
      <p:sp>
        <p:nvSpPr>
          <p:cNvPr id="213" name="Google Shape;213;p6"/>
          <p:cNvSpPr txBox="1"/>
          <p:nvPr/>
        </p:nvSpPr>
        <p:spPr>
          <a:xfrm>
            <a:off x="4799857" y="2492896"/>
            <a:ext cx="26118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Autoimunidade/Alergia</a:t>
            </a:r>
            <a:endParaRPr sz="1400" b="0" i="0" u="none" strike="noStrike" cap="none">
              <a:solidFill>
                <a:srgbClr val="000000"/>
              </a:solidFill>
              <a:latin typeface="Arial"/>
              <a:ea typeface="Arial"/>
              <a:cs typeface="Arial"/>
              <a:sym typeface="Arial"/>
            </a:endParaRPr>
          </a:p>
        </p:txBody>
      </p:sp>
      <p:sp>
        <p:nvSpPr>
          <p:cNvPr id="214" name="Google Shape;214;p6"/>
          <p:cNvSpPr txBox="1"/>
          <p:nvPr/>
        </p:nvSpPr>
        <p:spPr>
          <a:xfrm>
            <a:off x="7392145" y="1484784"/>
            <a:ext cx="10861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Tumores</a:t>
            </a:r>
            <a:endParaRPr sz="1400" b="0" i="0" u="none" strike="noStrike" cap="none">
              <a:solidFill>
                <a:srgbClr val="000000"/>
              </a:solidFill>
              <a:latin typeface="Arial"/>
              <a:ea typeface="Arial"/>
              <a:cs typeface="Arial"/>
              <a:sym typeface="Arial"/>
            </a:endParaRPr>
          </a:p>
        </p:txBody>
      </p:sp>
      <p:sp>
        <p:nvSpPr>
          <p:cNvPr id="215" name="Google Shape;215;p6"/>
          <p:cNvSpPr/>
          <p:nvPr/>
        </p:nvSpPr>
        <p:spPr>
          <a:xfrm>
            <a:off x="3409566" y="116632"/>
            <a:ext cx="5112297"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t-BR" sz="2800" b="1" i="0" u="none" strike="noStrike" cap="none">
                <a:solidFill>
                  <a:srgbClr val="00007B"/>
                </a:solidFill>
                <a:latin typeface="Times New Roman"/>
                <a:ea typeface="Times New Roman"/>
                <a:cs typeface="Times New Roman"/>
                <a:sym typeface="Times New Roman"/>
              </a:rPr>
              <a:t>Como você sente Sistema Imune</a:t>
            </a:r>
            <a:endParaRPr sz="1400" b="0" i="0" u="none" strike="noStrike" cap="none">
              <a:solidFill>
                <a:srgbClr val="000000"/>
              </a:solidFill>
              <a:latin typeface="Arial"/>
              <a:ea typeface="Arial"/>
              <a:cs typeface="Arial"/>
              <a:sym typeface="Arial"/>
            </a:endParaRPr>
          </a:p>
        </p:txBody>
      </p:sp>
      <p:sp>
        <p:nvSpPr>
          <p:cNvPr id="216" name="Google Shape;216;p6"/>
          <p:cNvSpPr txBox="1"/>
          <p:nvPr/>
        </p:nvSpPr>
        <p:spPr>
          <a:xfrm>
            <a:off x="1524000" y="692697"/>
            <a:ext cx="3401316" cy="954107"/>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0" i="0" u="none" strike="noStrike" cap="none">
                <a:solidFill>
                  <a:srgbClr val="FF0000"/>
                </a:solidFill>
                <a:latin typeface="Times New Roman"/>
                <a:ea typeface="Times New Roman"/>
                <a:cs typeface="Times New Roman"/>
                <a:sym typeface="Times New Roman"/>
              </a:rPr>
              <a:t>Atividade Alta/Desvio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pt-BR" sz="2800" b="0" i="0" u="none" strike="noStrike" cap="none">
                <a:solidFill>
                  <a:srgbClr val="FF0000"/>
                </a:solidFill>
                <a:latin typeface="Times New Roman"/>
                <a:ea typeface="Times New Roman"/>
                <a:cs typeface="Times New Roman"/>
                <a:sym typeface="Times New Roman"/>
              </a:rPr>
              <a:t>Hipersensibilidade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p:nvPr/>
        </p:nvSpPr>
        <p:spPr>
          <a:xfrm>
            <a:off x="2381250" y="357188"/>
            <a:ext cx="8072438" cy="4278054"/>
          </a:xfrm>
          <a:prstGeom prst="rect">
            <a:avLst/>
          </a:prstGeom>
          <a:noFill/>
          <a:ln>
            <a:noFill/>
          </a:ln>
        </p:spPr>
        <p:txBody>
          <a:bodyPr spcFirstLastPara="1" wrap="square" lIns="91425" tIns="45700" rIns="91425" bIns="45700" anchor="t" anchorCtr="0">
            <a:spAutoFit/>
          </a:bodyPr>
          <a:lstStyle/>
          <a:p>
            <a:pPr algn="ctr"/>
            <a:r>
              <a:rPr lang="pt-BR" sz="3200">
                <a:solidFill>
                  <a:schemeClr val="dk2"/>
                </a:solidFill>
                <a:latin typeface="Calibri"/>
                <a:ea typeface="Calibri"/>
                <a:cs typeface="Calibri"/>
                <a:sym typeface="Calibri"/>
              </a:rPr>
              <a:t>A principal função do sistema imune é distinguir antígenos estranhos (agentes infecciosos) de componentes próprios (“self”) presentes nos diferentes tecidos </a:t>
            </a:r>
            <a:endParaRPr/>
          </a:p>
          <a:p>
            <a:pPr algn="just"/>
            <a:endParaRPr sz="1800">
              <a:solidFill>
                <a:schemeClr val="dk1"/>
              </a:solidFill>
              <a:latin typeface="Calibri"/>
              <a:ea typeface="Calibri"/>
              <a:cs typeface="Calibri"/>
              <a:sym typeface="Calibri"/>
            </a:endParaRPr>
          </a:p>
          <a:p>
            <a:pPr indent="-114300" algn="just">
              <a:buClr>
                <a:schemeClr val="dk1"/>
              </a:buClr>
              <a:buSzPts val="1800"/>
              <a:buFont typeface="Noto Sans Symbols"/>
              <a:buChar char="▪"/>
            </a:pPr>
            <a:r>
              <a:rPr lang="pt-BR" sz="1800" b="1">
                <a:solidFill>
                  <a:schemeClr val="dk1"/>
                </a:solidFill>
                <a:latin typeface="Calibri"/>
                <a:ea typeface="Calibri"/>
                <a:cs typeface="Calibri"/>
                <a:sym typeface="Calibri"/>
              </a:rPr>
              <a:t> O sistema imune adquire auto-tolerância (não responde ao próprio):</a:t>
            </a:r>
            <a:endParaRPr/>
          </a:p>
          <a:p>
            <a:pPr algn="just"/>
            <a:r>
              <a:rPr lang="pt-BR" sz="1800">
                <a:solidFill>
                  <a:schemeClr val="dk1"/>
                </a:solidFill>
                <a:latin typeface="Calibri"/>
                <a:ea typeface="Calibri"/>
                <a:cs typeface="Calibri"/>
                <a:sym typeface="Calibri"/>
              </a:rPr>
              <a:t> </a:t>
            </a:r>
            <a:endParaRPr/>
          </a:p>
          <a:p>
            <a:pPr algn="just"/>
            <a:r>
              <a:rPr lang="pt-BR" sz="1800">
                <a:solidFill>
                  <a:schemeClr val="dk1"/>
                </a:solidFill>
                <a:latin typeface="Calibri"/>
                <a:ea typeface="Calibri"/>
                <a:cs typeface="Calibri"/>
                <a:sym typeface="Calibri"/>
              </a:rPr>
              <a:t>	1) pela deleção clonal de linfócitos T auto-reativos;</a:t>
            </a:r>
            <a:endParaRPr/>
          </a:p>
          <a:p>
            <a:pPr algn="just"/>
            <a:r>
              <a:rPr lang="pt-BR" sz="1800">
                <a:solidFill>
                  <a:schemeClr val="dk1"/>
                </a:solidFill>
                <a:latin typeface="Calibri"/>
                <a:ea typeface="Calibri"/>
                <a:cs typeface="Calibri"/>
                <a:sym typeface="Calibri"/>
              </a:rPr>
              <a:t> </a:t>
            </a:r>
            <a:endParaRPr/>
          </a:p>
          <a:p>
            <a:pPr algn="just"/>
            <a:r>
              <a:rPr lang="pt-BR" sz="1800">
                <a:solidFill>
                  <a:schemeClr val="dk1"/>
                </a:solidFill>
                <a:latin typeface="Calibri"/>
                <a:ea typeface="Calibri"/>
                <a:cs typeface="Calibri"/>
                <a:sym typeface="Calibri"/>
              </a:rPr>
              <a:t>	2) pela deleção clonal de linfócitos B auto-reativos;</a:t>
            </a:r>
            <a:endParaRPr/>
          </a:p>
          <a:p>
            <a:pPr algn="just"/>
            <a:r>
              <a:rPr lang="pt-BR" sz="1800">
                <a:solidFill>
                  <a:schemeClr val="dk1"/>
                </a:solidFill>
                <a:latin typeface="Calibri"/>
                <a:ea typeface="Calibri"/>
                <a:cs typeface="Calibri"/>
                <a:sym typeface="Calibri"/>
              </a:rPr>
              <a:t> </a:t>
            </a:r>
            <a:endParaRPr/>
          </a:p>
          <a:p>
            <a:pPr algn="just"/>
            <a:r>
              <a:rPr lang="pt-BR" sz="1800">
                <a:solidFill>
                  <a:schemeClr val="dk1"/>
                </a:solidFill>
                <a:latin typeface="Calibri"/>
                <a:ea typeface="Calibri"/>
                <a:cs typeface="Calibri"/>
                <a:sym typeface="Calibri"/>
              </a:rPr>
              <a:t>	3) pela supressão funcional de linfócitos T e B 	auto-reativos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8"/>
          <p:cNvSpPr/>
          <p:nvPr/>
        </p:nvSpPr>
        <p:spPr>
          <a:xfrm>
            <a:off x="1524000" y="0"/>
            <a:ext cx="9144000" cy="91440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p:txBody>
      </p:sp>
      <p:sp>
        <p:nvSpPr>
          <p:cNvPr id="235" name="Google Shape;235;p18"/>
          <p:cNvSpPr txBox="1"/>
          <p:nvPr/>
        </p:nvSpPr>
        <p:spPr>
          <a:xfrm>
            <a:off x="1676400" y="228601"/>
            <a:ext cx="9144000" cy="492125"/>
          </a:xfrm>
          <a:prstGeom prst="rect">
            <a:avLst/>
          </a:prstGeom>
          <a:noFill/>
          <a:ln>
            <a:noFill/>
          </a:ln>
        </p:spPr>
        <p:txBody>
          <a:bodyPr spcFirstLastPara="1" wrap="square" lIns="91425" tIns="45700" rIns="91425" bIns="45700" anchor="t" anchorCtr="0">
            <a:spAutoFit/>
          </a:bodyPr>
          <a:lstStyle/>
          <a:p>
            <a:r>
              <a:rPr lang="pt-BR" sz="2600" b="1">
                <a:solidFill>
                  <a:schemeClr val="lt1"/>
                </a:solidFill>
                <a:latin typeface="Calibri"/>
                <a:ea typeface="Calibri"/>
                <a:cs typeface="Calibri"/>
                <a:sym typeface="Calibri"/>
              </a:rPr>
              <a:t>Tolerancia Central - Timo - Compartimentamentalizada</a:t>
            </a:r>
            <a:endParaRPr sz="2600" b="1">
              <a:solidFill>
                <a:schemeClr val="lt1"/>
              </a:solidFill>
              <a:latin typeface="Calibri"/>
              <a:ea typeface="Calibri"/>
              <a:cs typeface="Calibri"/>
              <a:sym typeface="Calibri"/>
            </a:endParaRPr>
          </a:p>
        </p:txBody>
      </p:sp>
      <p:sp>
        <p:nvSpPr>
          <p:cNvPr id="236" name="Google Shape;236;p18"/>
          <p:cNvSpPr txBox="1"/>
          <p:nvPr/>
        </p:nvSpPr>
        <p:spPr>
          <a:xfrm>
            <a:off x="8229600" y="2667001"/>
            <a:ext cx="2286000" cy="862013"/>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Seleção Positiva</a:t>
            </a:r>
            <a:endParaRPr/>
          </a:p>
          <a:p>
            <a:r>
              <a:rPr lang="pt-BR" sz="1600">
                <a:solidFill>
                  <a:schemeClr val="dk1"/>
                </a:solidFill>
                <a:latin typeface="Calibri"/>
                <a:ea typeface="Calibri"/>
                <a:cs typeface="Calibri"/>
                <a:sym typeface="Calibri"/>
              </a:rPr>
              <a:t>Reconhecimento MHC</a:t>
            </a:r>
            <a:endParaRPr/>
          </a:p>
          <a:p>
            <a:r>
              <a:rPr lang="pt-BR" sz="1600">
                <a:solidFill>
                  <a:schemeClr val="dk1"/>
                </a:solidFill>
                <a:latin typeface="Calibri"/>
                <a:ea typeface="Calibri"/>
                <a:cs typeface="Calibri"/>
                <a:sym typeface="Calibri"/>
              </a:rPr>
              <a:t>TCR funcional</a:t>
            </a:r>
            <a:endParaRPr/>
          </a:p>
        </p:txBody>
      </p:sp>
      <p:sp>
        <p:nvSpPr>
          <p:cNvPr id="237" name="Google Shape;237;p18"/>
          <p:cNvSpPr txBox="1"/>
          <p:nvPr/>
        </p:nvSpPr>
        <p:spPr>
          <a:xfrm>
            <a:off x="8229600" y="3962401"/>
            <a:ext cx="2286000" cy="862013"/>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Seleção Negativa</a:t>
            </a:r>
            <a:endParaRPr/>
          </a:p>
          <a:p>
            <a:r>
              <a:rPr lang="pt-BR" sz="1600">
                <a:solidFill>
                  <a:schemeClr val="dk1"/>
                </a:solidFill>
                <a:latin typeface="Calibri"/>
                <a:ea typeface="Calibri"/>
                <a:cs typeface="Calibri"/>
                <a:sym typeface="Calibri"/>
              </a:rPr>
              <a:t>Deleção das células</a:t>
            </a:r>
            <a:endParaRPr/>
          </a:p>
          <a:p>
            <a:r>
              <a:rPr lang="pt-BR" sz="1600">
                <a:solidFill>
                  <a:schemeClr val="dk1"/>
                </a:solidFill>
                <a:latin typeface="Calibri"/>
                <a:ea typeface="Calibri"/>
                <a:cs typeface="Calibri"/>
                <a:sym typeface="Calibri"/>
              </a:rPr>
              <a:t>auto-reativas</a:t>
            </a:r>
            <a:endParaRPr/>
          </a:p>
        </p:txBody>
      </p:sp>
      <p:sp>
        <p:nvSpPr>
          <p:cNvPr id="238" name="Google Shape;238;p18"/>
          <p:cNvSpPr txBox="1"/>
          <p:nvPr/>
        </p:nvSpPr>
        <p:spPr>
          <a:xfrm>
            <a:off x="8229600" y="5400676"/>
            <a:ext cx="2209800" cy="923925"/>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T CD4+ - Auxiliar</a:t>
            </a:r>
            <a:endParaRPr/>
          </a:p>
          <a:p>
            <a:r>
              <a:rPr lang="pt-BR" sz="1800">
                <a:solidFill>
                  <a:schemeClr val="dk1"/>
                </a:solidFill>
                <a:latin typeface="Calibri"/>
                <a:ea typeface="Calibri"/>
                <a:cs typeface="Calibri"/>
                <a:sym typeface="Calibri"/>
              </a:rPr>
              <a:t>T CD8+ - Citotóxica</a:t>
            </a:r>
            <a:endParaRPr/>
          </a:p>
          <a:p>
            <a:r>
              <a:rPr lang="pt-BR" sz="1800">
                <a:solidFill>
                  <a:schemeClr val="dk1"/>
                </a:solidFill>
                <a:latin typeface="Calibri"/>
                <a:ea typeface="Calibri"/>
                <a:cs typeface="Calibri"/>
                <a:sym typeface="Calibri"/>
              </a:rPr>
              <a:t>T Reg - Regulatória</a:t>
            </a:r>
            <a:endParaRPr/>
          </a:p>
        </p:txBody>
      </p:sp>
      <p:grpSp>
        <p:nvGrpSpPr>
          <p:cNvPr id="239" name="Google Shape;239;p18"/>
          <p:cNvGrpSpPr/>
          <p:nvPr/>
        </p:nvGrpSpPr>
        <p:grpSpPr>
          <a:xfrm>
            <a:off x="1600200" y="1200150"/>
            <a:ext cx="6477000" cy="5492750"/>
            <a:chOff x="76200" y="1200150"/>
            <a:chExt cx="6477000" cy="5492750"/>
          </a:xfrm>
        </p:grpSpPr>
        <p:sp>
          <p:nvSpPr>
            <p:cNvPr id="240" name="Google Shape;240;p18"/>
            <p:cNvSpPr/>
            <p:nvPr/>
          </p:nvSpPr>
          <p:spPr>
            <a:xfrm>
              <a:off x="533400" y="1785938"/>
              <a:ext cx="5105400" cy="838200"/>
            </a:xfrm>
            <a:prstGeom prst="arc">
              <a:avLst>
                <a:gd name="adj1" fmla="val 10775897"/>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241" name="Google Shape;241;p18"/>
            <p:cNvSpPr/>
            <p:nvPr/>
          </p:nvSpPr>
          <p:spPr>
            <a:xfrm>
              <a:off x="76200" y="1447800"/>
              <a:ext cx="5948363" cy="1069975"/>
            </a:xfrm>
            <a:prstGeom prst="arc">
              <a:avLst>
                <a:gd name="adj1" fmla="val 10775897"/>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242" name="Google Shape;242;p18"/>
            <p:cNvSpPr/>
            <p:nvPr/>
          </p:nvSpPr>
          <p:spPr>
            <a:xfrm flipH="1">
              <a:off x="304800" y="1905000"/>
              <a:ext cx="1295400" cy="2667000"/>
            </a:xfrm>
            <a:prstGeom prst="arc">
              <a:avLst>
                <a:gd name="adj1" fmla="val 17402878"/>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cxnSp>
          <p:nvCxnSpPr>
            <p:cNvPr id="243" name="Google Shape;243;p18"/>
            <p:cNvCxnSpPr/>
            <p:nvPr/>
          </p:nvCxnSpPr>
          <p:spPr>
            <a:xfrm>
              <a:off x="304800" y="3200400"/>
              <a:ext cx="0" cy="30670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44" name="Google Shape;244;p18"/>
            <p:cNvCxnSpPr/>
            <p:nvPr/>
          </p:nvCxnSpPr>
          <p:spPr>
            <a:xfrm>
              <a:off x="5791200" y="3124200"/>
              <a:ext cx="0" cy="30670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45" name="Google Shape;245;p18"/>
            <p:cNvSpPr/>
            <p:nvPr/>
          </p:nvSpPr>
          <p:spPr>
            <a:xfrm>
              <a:off x="4724400" y="1800225"/>
              <a:ext cx="1066800" cy="2667000"/>
            </a:xfrm>
            <a:prstGeom prst="arc">
              <a:avLst>
                <a:gd name="adj1" fmla="val 17402878"/>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cxnSp>
          <p:nvCxnSpPr>
            <p:cNvPr id="246" name="Google Shape;246;p18"/>
            <p:cNvCxnSpPr/>
            <p:nvPr/>
          </p:nvCxnSpPr>
          <p:spPr>
            <a:xfrm rot="5400000">
              <a:off x="4191000" y="4267200"/>
              <a:ext cx="39624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47" name="Google Shape;247;p18"/>
            <p:cNvSpPr/>
            <p:nvPr/>
          </p:nvSpPr>
          <p:spPr>
            <a:xfrm>
              <a:off x="311150" y="3611563"/>
              <a:ext cx="5521325" cy="503237"/>
            </a:xfrm>
            <a:custGeom>
              <a:avLst/>
              <a:gdLst/>
              <a:ahLst/>
              <a:cxnLst/>
              <a:rect l="l" t="t" r="r" b="b"/>
              <a:pathLst>
                <a:path w="5520577" h="503807" extrusionOk="0">
                  <a:moveTo>
                    <a:pt x="0" y="503807"/>
                  </a:moveTo>
                  <a:cubicBezTo>
                    <a:pt x="119130" y="266621"/>
                    <a:pt x="238260" y="29435"/>
                    <a:pt x="643944" y="1531"/>
                  </a:cubicBezTo>
                  <a:cubicBezTo>
                    <a:pt x="1049629" y="-26373"/>
                    <a:pt x="1854558" y="336382"/>
                    <a:pt x="2434107" y="336382"/>
                  </a:cubicBezTo>
                  <a:cubicBezTo>
                    <a:pt x="3013656" y="336382"/>
                    <a:pt x="3633988" y="3677"/>
                    <a:pt x="4121239" y="1531"/>
                  </a:cubicBezTo>
                  <a:cubicBezTo>
                    <a:pt x="4608490" y="-616"/>
                    <a:pt x="5125791" y="271988"/>
                    <a:pt x="5357611" y="323503"/>
                  </a:cubicBezTo>
                  <a:cubicBezTo>
                    <a:pt x="5589431" y="375018"/>
                    <a:pt x="5490693" y="312770"/>
                    <a:pt x="5512158" y="310624"/>
                  </a:cubicBezTo>
                  <a:cubicBezTo>
                    <a:pt x="5533623" y="308477"/>
                    <a:pt x="5510011" y="309550"/>
                    <a:pt x="5486400" y="310624"/>
                  </a:cubicBezTo>
                </a:path>
              </a:pathLst>
            </a:custGeom>
            <a:noFill/>
            <a:ln w="9525" cap="flat" cmpd="sng">
              <a:solidFill>
                <a:srgbClr val="4A7DBA"/>
              </a:solidFill>
              <a:prstDash val="dash"/>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248" name="Google Shape;248;p18"/>
            <p:cNvSpPr/>
            <p:nvPr/>
          </p:nvSpPr>
          <p:spPr>
            <a:xfrm>
              <a:off x="355600" y="2209800"/>
              <a:ext cx="5397500" cy="361950"/>
            </a:xfrm>
            <a:custGeom>
              <a:avLst/>
              <a:gdLst/>
              <a:ahLst/>
              <a:cxnLst/>
              <a:rect l="l" t="t" r="r" b="b"/>
              <a:pathLst>
                <a:path w="5396248" h="361278" extrusionOk="0">
                  <a:moveTo>
                    <a:pt x="0" y="361278"/>
                  </a:moveTo>
                  <a:cubicBezTo>
                    <a:pt x="189963" y="242148"/>
                    <a:pt x="379927" y="123018"/>
                    <a:pt x="734096" y="103700"/>
                  </a:cubicBezTo>
                  <a:cubicBezTo>
                    <a:pt x="1088265" y="84382"/>
                    <a:pt x="1717184" y="262540"/>
                    <a:pt x="2125015" y="245368"/>
                  </a:cubicBezTo>
                  <a:cubicBezTo>
                    <a:pt x="2532846" y="228196"/>
                    <a:pt x="2747493" y="-14356"/>
                    <a:pt x="3181082" y="669"/>
                  </a:cubicBezTo>
                  <a:cubicBezTo>
                    <a:pt x="3614671" y="15694"/>
                    <a:pt x="4357353" y="307616"/>
                    <a:pt x="4726547" y="335520"/>
                  </a:cubicBezTo>
                  <a:cubicBezTo>
                    <a:pt x="5095741" y="363424"/>
                    <a:pt x="5396248" y="168094"/>
                    <a:pt x="5396248" y="168094"/>
                  </a:cubicBezTo>
                  <a:lnTo>
                    <a:pt x="5396248" y="168094"/>
                  </a:lnTo>
                  <a:lnTo>
                    <a:pt x="5396248" y="168094"/>
                  </a:lnTo>
                </a:path>
              </a:pathLst>
            </a:custGeom>
            <a:noFill/>
            <a:ln w="9525" cap="flat" cmpd="sng">
              <a:solidFill>
                <a:srgbClr val="4A7DBA"/>
              </a:solidFill>
              <a:prstDash val="dash"/>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249" name="Google Shape;249;p18"/>
            <p:cNvSpPr/>
            <p:nvPr/>
          </p:nvSpPr>
          <p:spPr>
            <a:xfrm>
              <a:off x="6011863" y="1600200"/>
              <a:ext cx="465137" cy="409575"/>
            </a:xfrm>
            <a:custGeom>
              <a:avLst/>
              <a:gdLst/>
              <a:ahLst/>
              <a:cxnLst/>
              <a:rect l="l" t="t" r="r" b="b"/>
              <a:pathLst>
                <a:path w="566671" h="592428" extrusionOk="0">
                  <a:moveTo>
                    <a:pt x="0" y="592428"/>
                  </a:moveTo>
                  <a:cubicBezTo>
                    <a:pt x="94445" y="416417"/>
                    <a:pt x="188890" y="240406"/>
                    <a:pt x="283335" y="141668"/>
                  </a:cubicBezTo>
                  <a:cubicBezTo>
                    <a:pt x="377780" y="42930"/>
                    <a:pt x="472225" y="21465"/>
                    <a:pt x="566671" y="0"/>
                  </a:cubicBezTo>
                </a:path>
              </a:pathLst>
            </a:cu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pic>
          <p:nvPicPr>
            <p:cNvPr id="250" name="Google Shape;250;p18"/>
            <p:cNvPicPr preferRelativeResize="0"/>
            <p:nvPr/>
          </p:nvPicPr>
          <p:blipFill rotWithShape="1">
            <a:blip r:embed="rId3">
              <a:alphaModFix/>
            </a:blip>
            <a:srcRect/>
            <a:stretch/>
          </p:blipFill>
          <p:spPr>
            <a:xfrm>
              <a:off x="4375150" y="3057525"/>
              <a:ext cx="425450" cy="439738"/>
            </a:xfrm>
            <a:prstGeom prst="rect">
              <a:avLst/>
            </a:prstGeom>
            <a:noFill/>
            <a:ln>
              <a:noFill/>
            </a:ln>
          </p:spPr>
        </p:pic>
        <p:pic>
          <p:nvPicPr>
            <p:cNvPr id="251" name="Google Shape;251;p18"/>
            <p:cNvPicPr preferRelativeResize="0"/>
            <p:nvPr/>
          </p:nvPicPr>
          <p:blipFill rotWithShape="1">
            <a:blip r:embed="rId4">
              <a:alphaModFix/>
            </a:blip>
            <a:srcRect/>
            <a:stretch/>
          </p:blipFill>
          <p:spPr>
            <a:xfrm>
              <a:off x="3992563" y="2478088"/>
              <a:ext cx="349250" cy="363537"/>
            </a:xfrm>
            <a:prstGeom prst="rect">
              <a:avLst/>
            </a:prstGeom>
            <a:noFill/>
            <a:ln>
              <a:noFill/>
            </a:ln>
          </p:spPr>
        </p:pic>
        <p:pic>
          <p:nvPicPr>
            <p:cNvPr id="252" name="Google Shape;252;p18"/>
            <p:cNvPicPr preferRelativeResize="0"/>
            <p:nvPr/>
          </p:nvPicPr>
          <p:blipFill rotWithShape="1">
            <a:blip r:embed="rId5">
              <a:alphaModFix/>
            </a:blip>
            <a:srcRect/>
            <a:stretch/>
          </p:blipFill>
          <p:spPr>
            <a:xfrm>
              <a:off x="3810000" y="4187825"/>
              <a:ext cx="476250" cy="493713"/>
            </a:xfrm>
            <a:prstGeom prst="rect">
              <a:avLst/>
            </a:prstGeom>
            <a:noFill/>
            <a:ln>
              <a:noFill/>
            </a:ln>
          </p:spPr>
        </p:pic>
        <p:pic>
          <p:nvPicPr>
            <p:cNvPr id="253" name="Google Shape;253;p18"/>
            <p:cNvPicPr preferRelativeResize="0"/>
            <p:nvPr/>
          </p:nvPicPr>
          <p:blipFill rotWithShape="1">
            <a:blip r:embed="rId6">
              <a:alphaModFix/>
            </a:blip>
            <a:srcRect/>
            <a:stretch/>
          </p:blipFill>
          <p:spPr>
            <a:xfrm>
              <a:off x="2024063" y="1905000"/>
              <a:ext cx="223837" cy="230188"/>
            </a:xfrm>
            <a:prstGeom prst="rect">
              <a:avLst/>
            </a:prstGeom>
            <a:noFill/>
            <a:ln>
              <a:noFill/>
            </a:ln>
          </p:spPr>
        </p:pic>
        <p:pic>
          <p:nvPicPr>
            <p:cNvPr id="254" name="Google Shape;254;p18"/>
            <p:cNvPicPr preferRelativeResize="0"/>
            <p:nvPr/>
          </p:nvPicPr>
          <p:blipFill rotWithShape="1">
            <a:blip r:embed="rId7">
              <a:alphaModFix/>
            </a:blip>
            <a:srcRect/>
            <a:stretch/>
          </p:blipFill>
          <p:spPr>
            <a:xfrm>
              <a:off x="2400300" y="2041525"/>
              <a:ext cx="357188" cy="369888"/>
            </a:xfrm>
            <a:prstGeom prst="rect">
              <a:avLst/>
            </a:prstGeom>
            <a:noFill/>
            <a:ln>
              <a:noFill/>
            </a:ln>
          </p:spPr>
        </p:pic>
        <p:pic>
          <p:nvPicPr>
            <p:cNvPr id="255" name="Google Shape;255;p18"/>
            <p:cNvPicPr preferRelativeResize="0"/>
            <p:nvPr/>
          </p:nvPicPr>
          <p:blipFill rotWithShape="1">
            <a:blip r:embed="rId8">
              <a:alphaModFix/>
            </a:blip>
            <a:srcRect/>
            <a:stretch/>
          </p:blipFill>
          <p:spPr>
            <a:xfrm>
              <a:off x="2878138" y="1968500"/>
              <a:ext cx="322262" cy="334963"/>
            </a:xfrm>
            <a:prstGeom prst="rect">
              <a:avLst/>
            </a:prstGeom>
            <a:noFill/>
            <a:ln>
              <a:noFill/>
            </a:ln>
          </p:spPr>
        </p:pic>
        <p:pic>
          <p:nvPicPr>
            <p:cNvPr id="256" name="Google Shape;256;p18"/>
            <p:cNvPicPr preferRelativeResize="0"/>
            <p:nvPr/>
          </p:nvPicPr>
          <p:blipFill rotWithShape="1">
            <a:blip r:embed="rId9">
              <a:alphaModFix/>
            </a:blip>
            <a:srcRect/>
            <a:stretch/>
          </p:blipFill>
          <p:spPr>
            <a:xfrm>
              <a:off x="4278313" y="3581400"/>
              <a:ext cx="1268412" cy="1012825"/>
            </a:xfrm>
            <a:prstGeom prst="rect">
              <a:avLst/>
            </a:prstGeom>
            <a:noFill/>
            <a:ln>
              <a:noFill/>
            </a:ln>
          </p:spPr>
        </p:pic>
        <p:pic>
          <p:nvPicPr>
            <p:cNvPr id="257" name="Google Shape;257;p18"/>
            <p:cNvPicPr preferRelativeResize="0"/>
            <p:nvPr/>
          </p:nvPicPr>
          <p:blipFill rotWithShape="1">
            <a:blip r:embed="rId10">
              <a:alphaModFix/>
            </a:blip>
            <a:srcRect/>
            <a:stretch/>
          </p:blipFill>
          <p:spPr>
            <a:xfrm>
              <a:off x="3103563" y="3886200"/>
              <a:ext cx="706437" cy="663575"/>
            </a:xfrm>
            <a:prstGeom prst="rect">
              <a:avLst/>
            </a:prstGeom>
            <a:noFill/>
            <a:ln>
              <a:noFill/>
            </a:ln>
          </p:spPr>
        </p:pic>
        <p:pic>
          <p:nvPicPr>
            <p:cNvPr id="258" name="Google Shape;258;p18"/>
            <p:cNvPicPr preferRelativeResize="0"/>
            <p:nvPr/>
          </p:nvPicPr>
          <p:blipFill rotWithShape="1">
            <a:blip r:embed="rId10">
              <a:alphaModFix/>
            </a:blip>
            <a:srcRect/>
            <a:stretch/>
          </p:blipFill>
          <p:spPr>
            <a:xfrm>
              <a:off x="3155950" y="2741613"/>
              <a:ext cx="730250" cy="687387"/>
            </a:xfrm>
            <a:prstGeom prst="rect">
              <a:avLst/>
            </a:prstGeom>
            <a:noFill/>
            <a:ln>
              <a:noFill/>
            </a:ln>
          </p:spPr>
        </p:pic>
        <p:pic>
          <p:nvPicPr>
            <p:cNvPr id="259" name="Google Shape;259;p18"/>
            <p:cNvPicPr preferRelativeResize="0"/>
            <p:nvPr/>
          </p:nvPicPr>
          <p:blipFill rotWithShape="1">
            <a:blip r:embed="rId9">
              <a:alphaModFix/>
            </a:blip>
            <a:srcRect/>
            <a:stretch/>
          </p:blipFill>
          <p:spPr>
            <a:xfrm>
              <a:off x="2438400" y="4419600"/>
              <a:ext cx="1268413" cy="1012825"/>
            </a:xfrm>
            <a:prstGeom prst="rect">
              <a:avLst/>
            </a:prstGeom>
            <a:noFill/>
            <a:ln>
              <a:noFill/>
            </a:ln>
          </p:spPr>
        </p:pic>
        <p:pic>
          <p:nvPicPr>
            <p:cNvPr id="260" name="Google Shape;260;p18"/>
            <p:cNvPicPr preferRelativeResize="0"/>
            <p:nvPr/>
          </p:nvPicPr>
          <p:blipFill rotWithShape="1">
            <a:blip r:embed="rId10">
              <a:alphaModFix/>
            </a:blip>
            <a:srcRect/>
            <a:stretch/>
          </p:blipFill>
          <p:spPr>
            <a:xfrm>
              <a:off x="4352925" y="4495800"/>
              <a:ext cx="752475" cy="708025"/>
            </a:xfrm>
            <a:prstGeom prst="rect">
              <a:avLst/>
            </a:prstGeom>
            <a:noFill/>
            <a:ln>
              <a:noFill/>
            </a:ln>
          </p:spPr>
        </p:pic>
        <p:pic>
          <p:nvPicPr>
            <p:cNvPr id="261" name="Google Shape;261;p18"/>
            <p:cNvPicPr preferRelativeResize="0"/>
            <p:nvPr/>
          </p:nvPicPr>
          <p:blipFill rotWithShape="1">
            <a:blip r:embed="rId10">
              <a:alphaModFix/>
            </a:blip>
            <a:srcRect/>
            <a:stretch/>
          </p:blipFill>
          <p:spPr>
            <a:xfrm>
              <a:off x="4640263" y="2478088"/>
              <a:ext cx="612775" cy="576262"/>
            </a:xfrm>
            <a:prstGeom prst="rect">
              <a:avLst/>
            </a:prstGeom>
            <a:noFill/>
            <a:ln>
              <a:noFill/>
            </a:ln>
          </p:spPr>
        </p:pic>
        <p:pic>
          <p:nvPicPr>
            <p:cNvPr id="262" name="Google Shape;262;p18"/>
            <p:cNvPicPr preferRelativeResize="0"/>
            <p:nvPr/>
          </p:nvPicPr>
          <p:blipFill rotWithShape="1">
            <a:blip r:embed="rId4">
              <a:alphaModFix/>
            </a:blip>
            <a:srcRect/>
            <a:stretch/>
          </p:blipFill>
          <p:spPr>
            <a:xfrm>
              <a:off x="3916363" y="2971800"/>
              <a:ext cx="350837" cy="361950"/>
            </a:xfrm>
            <a:prstGeom prst="rect">
              <a:avLst/>
            </a:prstGeom>
            <a:noFill/>
            <a:ln>
              <a:noFill/>
            </a:ln>
          </p:spPr>
        </p:pic>
        <p:pic>
          <p:nvPicPr>
            <p:cNvPr id="263" name="Google Shape;263;p18"/>
            <p:cNvPicPr preferRelativeResize="0"/>
            <p:nvPr/>
          </p:nvPicPr>
          <p:blipFill rotWithShape="1">
            <a:blip r:embed="rId11">
              <a:alphaModFix/>
            </a:blip>
            <a:srcRect/>
            <a:stretch/>
          </p:blipFill>
          <p:spPr>
            <a:xfrm>
              <a:off x="3327400" y="5822950"/>
              <a:ext cx="558800" cy="577850"/>
            </a:xfrm>
            <a:prstGeom prst="rect">
              <a:avLst/>
            </a:prstGeom>
            <a:noFill/>
            <a:ln>
              <a:noFill/>
            </a:ln>
          </p:spPr>
        </p:pic>
        <p:pic>
          <p:nvPicPr>
            <p:cNvPr id="264" name="Google Shape;264;p18"/>
            <p:cNvPicPr preferRelativeResize="0"/>
            <p:nvPr/>
          </p:nvPicPr>
          <p:blipFill rotWithShape="1">
            <a:blip r:embed="rId11">
              <a:alphaModFix/>
            </a:blip>
            <a:srcRect/>
            <a:stretch/>
          </p:blipFill>
          <p:spPr>
            <a:xfrm>
              <a:off x="4343400" y="5562600"/>
              <a:ext cx="558800" cy="577850"/>
            </a:xfrm>
            <a:prstGeom prst="rect">
              <a:avLst/>
            </a:prstGeom>
            <a:noFill/>
            <a:ln>
              <a:noFill/>
            </a:ln>
          </p:spPr>
        </p:pic>
        <p:pic>
          <p:nvPicPr>
            <p:cNvPr id="265" name="Google Shape;265;p18"/>
            <p:cNvPicPr preferRelativeResize="0"/>
            <p:nvPr/>
          </p:nvPicPr>
          <p:blipFill rotWithShape="1">
            <a:blip r:embed="rId11">
              <a:alphaModFix/>
            </a:blip>
            <a:srcRect/>
            <a:stretch/>
          </p:blipFill>
          <p:spPr>
            <a:xfrm>
              <a:off x="3581400" y="4800600"/>
              <a:ext cx="558800" cy="577850"/>
            </a:xfrm>
            <a:prstGeom prst="rect">
              <a:avLst/>
            </a:prstGeom>
            <a:noFill/>
            <a:ln>
              <a:noFill/>
            </a:ln>
          </p:spPr>
        </p:pic>
        <p:sp>
          <p:nvSpPr>
            <p:cNvPr id="266" name="Google Shape;266;p18"/>
            <p:cNvSpPr/>
            <p:nvPr/>
          </p:nvSpPr>
          <p:spPr>
            <a:xfrm>
              <a:off x="6172200" y="1905000"/>
              <a:ext cx="381000" cy="381000"/>
            </a:xfrm>
            <a:custGeom>
              <a:avLst/>
              <a:gdLst/>
              <a:ahLst/>
              <a:cxnLst/>
              <a:rect l="l" t="t" r="r" b="b"/>
              <a:pathLst>
                <a:path w="566671" h="592428" extrusionOk="0">
                  <a:moveTo>
                    <a:pt x="0" y="592428"/>
                  </a:moveTo>
                  <a:cubicBezTo>
                    <a:pt x="94445" y="416417"/>
                    <a:pt x="188890" y="240406"/>
                    <a:pt x="283335" y="141668"/>
                  </a:cubicBezTo>
                  <a:cubicBezTo>
                    <a:pt x="377780" y="42930"/>
                    <a:pt x="472225" y="21465"/>
                    <a:pt x="566671" y="0"/>
                  </a:cubicBezTo>
                </a:path>
              </a:pathLst>
            </a:cu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267" name="Google Shape;267;p18"/>
            <p:cNvSpPr txBox="1"/>
            <p:nvPr/>
          </p:nvSpPr>
          <p:spPr>
            <a:xfrm>
              <a:off x="1116013" y="3048000"/>
              <a:ext cx="865187" cy="369888"/>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Córtex</a:t>
              </a:r>
              <a:endParaRPr/>
            </a:p>
          </p:txBody>
        </p:sp>
        <p:sp>
          <p:nvSpPr>
            <p:cNvPr id="268" name="Google Shape;268;p18"/>
            <p:cNvSpPr txBox="1"/>
            <p:nvPr/>
          </p:nvSpPr>
          <p:spPr>
            <a:xfrm>
              <a:off x="1116013" y="4343400"/>
              <a:ext cx="941387" cy="369888"/>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Medula</a:t>
              </a:r>
              <a:endParaRPr/>
            </a:p>
          </p:txBody>
        </p:sp>
        <p:sp>
          <p:nvSpPr>
            <p:cNvPr id="269" name="Google Shape;269;p18"/>
            <p:cNvSpPr txBox="1"/>
            <p:nvPr/>
          </p:nvSpPr>
          <p:spPr>
            <a:xfrm>
              <a:off x="228600" y="1200150"/>
              <a:ext cx="1143000" cy="400050"/>
            </a:xfrm>
            <a:prstGeom prst="rect">
              <a:avLst/>
            </a:prstGeom>
            <a:noFill/>
            <a:ln>
              <a:noFill/>
            </a:ln>
          </p:spPr>
          <p:txBody>
            <a:bodyPr spcFirstLastPara="1" wrap="square" lIns="91425" tIns="45700" rIns="91425" bIns="45700" anchor="t" anchorCtr="0">
              <a:spAutoFit/>
            </a:bodyPr>
            <a:lstStyle/>
            <a:p>
              <a:r>
                <a:rPr lang="pt-BR" sz="2000" b="1">
                  <a:solidFill>
                    <a:schemeClr val="dk1"/>
                  </a:solidFill>
                  <a:latin typeface="Calibri"/>
                  <a:ea typeface="Calibri"/>
                  <a:cs typeface="Calibri"/>
                  <a:sym typeface="Calibri"/>
                </a:rPr>
                <a:t>TIMO</a:t>
              </a:r>
              <a:endParaRPr/>
            </a:p>
          </p:txBody>
        </p:sp>
        <p:sp>
          <p:nvSpPr>
            <p:cNvPr id="270" name="Google Shape;270;p18"/>
            <p:cNvSpPr/>
            <p:nvPr/>
          </p:nvSpPr>
          <p:spPr>
            <a:xfrm>
              <a:off x="5867400" y="2895600"/>
              <a:ext cx="685800" cy="381000"/>
            </a:xfrm>
            <a:prstGeom prst="notchedRight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71" name="Google Shape;271;p18"/>
            <p:cNvSpPr/>
            <p:nvPr/>
          </p:nvSpPr>
          <p:spPr>
            <a:xfrm>
              <a:off x="5867400" y="4114800"/>
              <a:ext cx="685800" cy="381000"/>
            </a:xfrm>
            <a:prstGeom prst="notchedRight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72" name="Google Shape;272;p18"/>
            <p:cNvSpPr/>
            <p:nvPr/>
          </p:nvSpPr>
          <p:spPr>
            <a:xfrm>
              <a:off x="5867400" y="5562600"/>
              <a:ext cx="685800" cy="381000"/>
            </a:xfrm>
            <a:prstGeom prst="notchedRight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aphicFrame>
          <p:nvGraphicFramePr>
            <p:cNvPr id="273" name="Google Shape;273;p18"/>
            <p:cNvGraphicFramePr/>
            <p:nvPr/>
          </p:nvGraphicFramePr>
          <p:xfrm>
            <a:off x="179388" y="6381750"/>
            <a:ext cx="5399087" cy="311150"/>
          </p:xfrm>
          <a:graphic>
            <a:graphicData uri="http://schemas.openxmlformats.org/presentationml/2006/ole">
              <mc:AlternateContent xmlns:mc="http://schemas.openxmlformats.org/markup-compatibility/2006">
                <mc:Choice xmlns:v="urn:schemas-microsoft-com:vml" Requires="v">
                  <p:oleObj r:id="rId12" imgW="5399087" imgH="311150" progId="Word.Document.12">
                    <p:embed/>
                  </p:oleObj>
                </mc:Choice>
                <mc:Fallback>
                  <p:oleObj r:id="rId12" imgW="5399087" imgH="311150" progId="Word.Document.12">
                    <p:embed/>
                    <p:pic>
                      <p:nvPicPr>
                        <p:cNvPr id="273" name="Google Shape;273;p18"/>
                        <p:cNvPicPr preferRelativeResize="0"/>
                        <p:nvPr/>
                      </p:nvPicPr>
                      <p:blipFill rotWithShape="1">
                        <a:blip r:embed="rId13">
                          <a:alphaModFix/>
                        </a:blip>
                        <a:srcRect/>
                        <a:stretch/>
                      </p:blipFill>
                      <p:spPr>
                        <a:xfrm>
                          <a:off x="179388" y="6381750"/>
                          <a:ext cx="5399087" cy="311150"/>
                        </a:xfrm>
                        <a:prstGeom prst="rect">
                          <a:avLst/>
                        </a:prstGeom>
                        <a:noFill/>
                        <a:ln>
                          <a:noFill/>
                        </a:ln>
                      </p:spPr>
                    </p:pic>
                  </p:oleObj>
                </mc:Fallback>
              </mc:AlternateContent>
            </a:graphicData>
          </a:graphic>
        </p:graphicFrame>
      </p:grpSp>
      <p:sp>
        <p:nvSpPr>
          <p:cNvPr id="274" name="Google Shape;274;p18"/>
          <p:cNvSpPr txBox="1"/>
          <p:nvPr/>
        </p:nvSpPr>
        <p:spPr>
          <a:xfrm>
            <a:off x="7968208" y="1124744"/>
            <a:ext cx="2699792"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Sistema Imune-Tolerancia</a:t>
            </a:r>
            <a:endParaRPr sz="18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9"/>
          <p:cNvPicPr preferRelativeResize="0"/>
          <p:nvPr/>
        </p:nvPicPr>
        <p:blipFill rotWithShape="1">
          <a:blip r:embed="rId3">
            <a:alphaModFix/>
          </a:blip>
          <a:srcRect/>
          <a:stretch/>
        </p:blipFill>
        <p:spPr>
          <a:xfrm>
            <a:off x="2362200" y="1752600"/>
            <a:ext cx="1295400" cy="966788"/>
          </a:xfrm>
          <a:prstGeom prst="rect">
            <a:avLst/>
          </a:prstGeom>
          <a:noFill/>
          <a:ln>
            <a:noFill/>
          </a:ln>
        </p:spPr>
      </p:pic>
      <p:sp>
        <p:nvSpPr>
          <p:cNvPr id="280" name="Google Shape;280;p19"/>
          <p:cNvSpPr/>
          <p:nvPr/>
        </p:nvSpPr>
        <p:spPr>
          <a:xfrm>
            <a:off x="1524000" y="0"/>
            <a:ext cx="9144000" cy="91440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p:txBody>
      </p:sp>
      <p:sp>
        <p:nvSpPr>
          <p:cNvPr id="281" name="Google Shape;281;p19"/>
          <p:cNvSpPr txBox="1"/>
          <p:nvPr/>
        </p:nvSpPr>
        <p:spPr>
          <a:xfrm>
            <a:off x="1676400" y="228601"/>
            <a:ext cx="9144000" cy="492125"/>
          </a:xfrm>
          <a:prstGeom prst="rect">
            <a:avLst/>
          </a:prstGeom>
          <a:noFill/>
          <a:ln>
            <a:noFill/>
          </a:ln>
        </p:spPr>
        <p:txBody>
          <a:bodyPr spcFirstLastPara="1" wrap="square" lIns="91425" tIns="45700" rIns="91425" bIns="45700" anchor="t" anchorCtr="0">
            <a:spAutoFit/>
          </a:bodyPr>
          <a:lstStyle/>
          <a:p>
            <a:r>
              <a:rPr lang="pt-BR" sz="2600" b="1">
                <a:solidFill>
                  <a:schemeClr val="lt1"/>
                </a:solidFill>
                <a:latin typeface="Calibri"/>
                <a:ea typeface="Calibri"/>
                <a:cs typeface="Calibri"/>
                <a:sym typeface="Calibri"/>
              </a:rPr>
              <a:t>Seleção positiva e negativa de linfócitos T – “TIMO”</a:t>
            </a:r>
            <a:endParaRPr sz="2600" b="1">
              <a:solidFill>
                <a:schemeClr val="lt1"/>
              </a:solidFill>
              <a:latin typeface="Calibri"/>
              <a:ea typeface="Calibri"/>
              <a:cs typeface="Calibri"/>
              <a:sym typeface="Calibri"/>
            </a:endParaRPr>
          </a:p>
        </p:txBody>
      </p:sp>
      <p:sp>
        <p:nvSpPr>
          <p:cNvPr id="282" name="Google Shape;282;p19"/>
          <p:cNvSpPr txBox="1"/>
          <p:nvPr/>
        </p:nvSpPr>
        <p:spPr>
          <a:xfrm>
            <a:off x="1905000" y="1143000"/>
            <a:ext cx="2362200" cy="369888"/>
          </a:xfrm>
          <a:prstGeom prst="rect">
            <a:avLst/>
          </a:prstGeom>
          <a:noFill/>
          <a:ln>
            <a:noFill/>
          </a:ln>
        </p:spPr>
        <p:txBody>
          <a:bodyPr spcFirstLastPara="1" wrap="square" lIns="91425" tIns="45700" rIns="91425" bIns="45700" anchor="t" anchorCtr="0">
            <a:spAutoFit/>
          </a:bodyPr>
          <a:lstStyle/>
          <a:p>
            <a:r>
              <a:rPr lang="pt-BR" sz="1800" b="1">
                <a:solidFill>
                  <a:schemeClr val="dk1"/>
                </a:solidFill>
                <a:latin typeface="Calibri"/>
                <a:ea typeface="Calibri"/>
                <a:cs typeface="Calibri"/>
                <a:sym typeface="Calibri"/>
              </a:rPr>
              <a:t>1) Seleção Positiva:</a:t>
            </a:r>
            <a:endParaRPr/>
          </a:p>
        </p:txBody>
      </p:sp>
      <p:sp>
        <p:nvSpPr>
          <p:cNvPr id="283" name="Google Shape;283;p19"/>
          <p:cNvSpPr txBox="1"/>
          <p:nvPr/>
        </p:nvSpPr>
        <p:spPr>
          <a:xfrm>
            <a:off x="8077200" y="1295401"/>
            <a:ext cx="2286000" cy="923925"/>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TCR reconhece</a:t>
            </a:r>
            <a:endParaRPr/>
          </a:p>
          <a:p>
            <a:r>
              <a:rPr lang="pt-BR" sz="1800">
                <a:solidFill>
                  <a:schemeClr val="dk1"/>
                </a:solidFill>
                <a:latin typeface="Calibri"/>
                <a:ea typeface="Calibri"/>
                <a:cs typeface="Calibri"/>
                <a:sym typeface="Calibri"/>
              </a:rPr>
              <a:t>MHC próprio </a:t>
            </a:r>
            <a:endParaRPr/>
          </a:p>
          <a:p>
            <a:r>
              <a:rPr lang="pt-BR" sz="1800" b="1" u="sng">
                <a:solidFill>
                  <a:srgbClr val="FF0000"/>
                </a:solidFill>
                <a:latin typeface="Calibri"/>
                <a:ea typeface="Calibri"/>
                <a:cs typeface="Calibri"/>
                <a:sym typeface="Calibri"/>
              </a:rPr>
              <a:t>(seleção positiva)</a:t>
            </a:r>
            <a:endParaRPr/>
          </a:p>
        </p:txBody>
      </p:sp>
      <p:sp>
        <p:nvSpPr>
          <p:cNvPr id="284" name="Google Shape;284;p19"/>
          <p:cNvSpPr txBox="1"/>
          <p:nvPr/>
        </p:nvSpPr>
        <p:spPr>
          <a:xfrm>
            <a:off x="2362201" y="2630488"/>
            <a:ext cx="1331913" cy="584200"/>
          </a:xfrm>
          <a:prstGeom prst="rect">
            <a:avLst/>
          </a:prstGeom>
          <a:noFill/>
          <a:ln>
            <a:noFill/>
          </a:ln>
        </p:spPr>
        <p:txBody>
          <a:bodyPr spcFirstLastPara="1" wrap="square" lIns="91425" tIns="45700" rIns="91425" bIns="45700" anchor="t" anchorCtr="0">
            <a:spAutoFit/>
          </a:bodyPr>
          <a:lstStyle/>
          <a:p>
            <a:r>
              <a:rPr lang="pt-BR" sz="1600">
                <a:solidFill>
                  <a:schemeClr val="dk1"/>
                </a:solidFill>
                <a:latin typeface="Calibri"/>
                <a:ea typeface="Calibri"/>
                <a:cs typeface="Calibri"/>
                <a:sym typeface="Calibri"/>
              </a:rPr>
              <a:t>Célula Pré-T</a:t>
            </a:r>
            <a:endParaRPr/>
          </a:p>
          <a:p>
            <a:r>
              <a:rPr lang="pt-BR" sz="1600">
                <a:solidFill>
                  <a:schemeClr val="dk1"/>
                </a:solidFill>
                <a:latin typeface="Calibri"/>
                <a:ea typeface="Calibri"/>
                <a:cs typeface="Calibri"/>
                <a:sym typeface="Calibri"/>
              </a:rPr>
              <a:t>(vida curta)</a:t>
            </a:r>
            <a:endParaRPr/>
          </a:p>
        </p:txBody>
      </p:sp>
      <p:sp>
        <p:nvSpPr>
          <p:cNvPr id="285" name="Google Shape;285;p19"/>
          <p:cNvSpPr txBox="1"/>
          <p:nvPr/>
        </p:nvSpPr>
        <p:spPr>
          <a:xfrm>
            <a:off x="8153400" y="2514601"/>
            <a:ext cx="2438400" cy="923925"/>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TCR não reconhece</a:t>
            </a:r>
            <a:endParaRPr/>
          </a:p>
          <a:p>
            <a:r>
              <a:rPr lang="pt-BR" sz="1800">
                <a:solidFill>
                  <a:schemeClr val="dk1"/>
                </a:solidFill>
                <a:latin typeface="Calibri"/>
                <a:ea typeface="Calibri"/>
                <a:cs typeface="Calibri"/>
                <a:sym typeface="Calibri"/>
              </a:rPr>
              <a:t>MHC próprio</a:t>
            </a:r>
            <a:endParaRPr/>
          </a:p>
          <a:p>
            <a:r>
              <a:rPr lang="pt-BR" sz="1800">
                <a:solidFill>
                  <a:schemeClr val="dk1"/>
                </a:solidFill>
                <a:latin typeface="Calibri"/>
                <a:ea typeface="Calibri"/>
                <a:cs typeface="Calibri"/>
                <a:sym typeface="Calibri"/>
              </a:rPr>
              <a:t>(apoptose)</a:t>
            </a:r>
            <a:endParaRPr/>
          </a:p>
        </p:txBody>
      </p:sp>
      <p:sp>
        <p:nvSpPr>
          <p:cNvPr id="286" name="Google Shape;286;p19"/>
          <p:cNvSpPr/>
          <p:nvPr/>
        </p:nvSpPr>
        <p:spPr>
          <a:xfrm>
            <a:off x="1905001" y="3733800"/>
            <a:ext cx="2430463" cy="369888"/>
          </a:xfrm>
          <a:prstGeom prst="rect">
            <a:avLst/>
          </a:prstGeom>
          <a:noFill/>
          <a:ln>
            <a:noFill/>
          </a:ln>
        </p:spPr>
        <p:txBody>
          <a:bodyPr spcFirstLastPara="1" wrap="square" lIns="91425" tIns="45700" rIns="91425" bIns="45700" anchor="t" anchorCtr="0">
            <a:spAutoFit/>
          </a:bodyPr>
          <a:lstStyle/>
          <a:p>
            <a:r>
              <a:rPr lang="pt-BR" sz="1800" b="1">
                <a:solidFill>
                  <a:schemeClr val="dk1"/>
                </a:solidFill>
                <a:latin typeface="Calibri"/>
                <a:ea typeface="Calibri"/>
                <a:cs typeface="Calibri"/>
                <a:sym typeface="Calibri"/>
              </a:rPr>
              <a:t>2) Seleção Negativa:</a:t>
            </a:r>
            <a:endParaRPr/>
          </a:p>
        </p:txBody>
      </p:sp>
      <p:pic>
        <p:nvPicPr>
          <p:cNvPr id="287" name="Google Shape;287;p19"/>
          <p:cNvPicPr preferRelativeResize="0"/>
          <p:nvPr/>
        </p:nvPicPr>
        <p:blipFill rotWithShape="1">
          <a:blip r:embed="rId4">
            <a:alphaModFix/>
          </a:blip>
          <a:srcRect/>
          <a:stretch/>
        </p:blipFill>
        <p:spPr>
          <a:xfrm>
            <a:off x="6934201" y="2438400"/>
            <a:ext cx="969963" cy="947738"/>
          </a:xfrm>
          <a:prstGeom prst="rect">
            <a:avLst/>
          </a:prstGeom>
          <a:noFill/>
          <a:ln>
            <a:noFill/>
          </a:ln>
        </p:spPr>
      </p:pic>
      <p:sp>
        <p:nvSpPr>
          <p:cNvPr id="288" name="Google Shape;288;p19"/>
          <p:cNvSpPr txBox="1"/>
          <p:nvPr/>
        </p:nvSpPr>
        <p:spPr>
          <a:xfrm>
            <a:off x="7010400" y="5410200"/>
            <a:ext cx="1676400" cy="615950"/>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Baixa avidez</a:t>
            </a:r>
            <a:endParaRPr/>
          </a:p>
          <a:p>
            <a:r>
              <a:rPr lang="pt-BR" sz="1600">
                <a:solidFill>
                  <a:schemeClr val="dk1"/>
                </a:solidFill>
                <a:latin typeface="Calibri"/>
                <a:ea typeface="Calibri"/>
                <a:cs typeface="Calibri"/>
                <a:sym typeface="Calibri"/>
              </a:rPr>
              <a:t>  (sobrevive)</a:t>
            </a:r>
            <a:endParaRPr/>
          </a:p>
        </p:txBody>
      </p:sp>
      <p:sp>
        <p:nvSpPr>
          <p:cNvPr id="289" name="Google Shape;289;p19"/>
          <p:cNvSpPr txBox="1"/>
          <p:nvPr/>
        </p:nvSpPr>
        <p:spPr>
          <a:xfrm>
            <a:off x="3200400" y="5410201"/>
            <a:ext cx="2084388" cy="646113"/>
          </a:xfrm>
          <a:prstGeom prst="rect">
            <a:avLst/>
          </a:prstGeom>
          <a:noFill/>
          <a:ln>
            <a:noFill/>
          </a:ln>
        </p:spPr>
        <p:txBody>
          <a:bodyPr spcFirstLastPara="1" wrap="square" lIns="91425" tIns="45700" rIns="91425" bIns="45700" anchor="t" anchorCtr="0">
            <a:spAutoFit/>
          </a:bodyPr>
          <a:lstStyle/>
          <a:p>
            <a:r>
              <a:rPr lang="pt-BR" sz="1800" b="1">
                <a:solidFill>
                  <a:schemeClr val="dk1"/>
                </a:solidFill>
                <a:latin typeface="Calibri"/>
                <a:ea typeface="Calibri"/>
                <a:cs typeface="Calibri"/>
                <a:sym typeface="Calibri"/>
              </a:rPr>
              <a:t>    </a:t>
            </a:r>
            <a:r>
              <a:rPr lang="pt-BR" sz="1800" b="1" u="sng">
                <a:solidFill>
                  <a:schemeClr val="dk1"/>
                </a:solidFill>
                <a:latin typeface="Calibri"/>
                <a:ea typeface="Calibri"/>
                <a:cs typeface="Calibri"/>
                <a:sym typeface="Calibri"/>
              </a:rPr>
              <a:t>Forte </a:t>
            </a:r>
            <a:r>
              <a:rPr lang="pt-BR" sz="1800" b="1">
                <a:solidFill>
                  <a:schemeClr val="dk1"/>
                </a:solidFill>
                <a:latin typeface="Calibri"/>
                <a:ea typeface="Calibri"/>
                <a:cs typeface="Calibri"/>
                <a:sym typeface="Calibri"/>
              </a:rPr>
              <a:t>avidez</a:t>
            </a:r>
            <a:endParaRPr/>
          </a:p>
          <a:p>
            <a:r>
              <a:rPr lang="pt-BR" sz="1800" b="1" u="sng">
                <a:solidFill>
                  <a:srgbClr val="FF0000"/>
                </a:solidFill>
                <a:latin typeface="Calibri"/>
                <a:ea typeface="Calibri"/>
                <a:cs typeface="Calibri"/>
                <a:sym typeface="Calibri"/>
              </a:rPr>
              <a:t>Seleção Negativa</a:t>
            </a:r>
            <a:endParaRPr/>
          </a:p>
        </p:txBody>
      </p:sp>
      <p:pic>
        <p:nvPicPr>
          <p:cNvPr id="290" name="Google Shape;290;p19"/>
          <p:cNvPicPr preferRelativeResize="0"/>
          <p:nvPr/>
        </p:nvPicPr>
        <p:blipFill rotWithShape="1">
          <a:blip r:embed="rId4">
            <a:alphaModFix/>
          </a:blip>
          <a:srcRect/>
          <a:stretch/>
        </p:blipFill>
        <p:spPr>
          <a:xfrm>
            <a:off x="2057400" y="4419600"/>
            <a:ext cx="1092200" cy="820738"/>
          </a:xfrm>
          <a:prstGeom prst="rect">
            <a:avLst/>
          </a:prstGeom>
          <a:noFill/>
          <a:ln>
            <a:noFill/>
          </a:ln>
        </p:spPr>
      </p:pic>
      <p:pic>
        <p:nvPicPr>
          <p:cNvPr id="291" name="Google Shape;291;p19"/>
          <p:cNvPicPr preferRelativeResize="0"/>
          <p:nvPr/>
        </p:nvPicPr>
        <p:blipFill rotWithShape="1">
          <a:blip r:embed="rId5">
            <a:alphaModFix/>
          </a:blip>
          <a:srcRect/>
          <a:stretch/>
        </p:blipFill>
        <p:spPr>
          <a:xfrm>
            <a:off x="5507038" y="4267200"/>
            <a:ext cx="1503362" cy="1066800"/>
          </a:xfrm>
          <a:prstGeom prst="rect">
            <a:avLst/>
          </a:prstGeom>
          <a:noFill/>
          <a:ln>
            <a:noFill/>
          </a:ln>
        </p:spPr>
      </p:pic>
      <p:pic>
        <p:nvPicPr>
          <p:cNvPr id="292" name="Google Shape;292;p19"/>
          <p:cNvPicPr preferRelativeResize="0"/>
          <p:nvPr/>
        </p:nvPicPr>
        <p:blipFill rotWithShape="1">
          <a:blip r:embed="rId6">
            <a:alphaModFix/>
          </a:blip>
          <a:srcRect/>
          <a:stretch/>
        </p:blipFill>
        <p:spPr>
          <a:xfrm>
            <a:off x="5148264" y="4716463"/>
            <a:ext cx="490537" cy="107950"/>
          </a:xfrm>
          <a:prstGeom prst="rect">
            <a:avLst/>
          </a:prstGeom>
          <a:noFill/>
          <a:ln>
            <a:noFill/>
          </a:ln>
        </p:spPr>
      </p:pic>
      <p:pic>
        <p:nvPicPr>
          <p:cNvPr id="293" name="Google Shape;293;p19"/>
          <p:cNvPicPr preferRelativeResize="0"/>
          <p:nvPr/>
        </p:nvPicPr>
        <p:blipFill rotWithShape="1">
          <a:blip r:embed="rId3">
            <a:alphaModFix/>
          </a:blip>
          <a:srcRect/>
          <a:stretch/>
        </p:blipFill>
        <p:spPr>
          <a:xfrm>
            <a:off x="3962400" y="4435475"/>
            <a:ext cx="1295400" cy="966788"/>
          </a:xfrm>
          <a:prstGeom prst="rect">
            <a:avLst/>
          </a:prstGeom>
          <a:noFill/>
          <a:ln>
            <a:noFill/>
          </a:ln>
        </p:spPr>
      </p:pic>
      <p:pic>
        <p:nvPicPr>
          <p:cNvPr id="294" name="Google Shape;294;p19"/>
          <p:cNvPicPr preferRelativeResize="0"/>
          <p:nvPr/>
        </p:nvPicPr>
        <p:blipFill rotWithShape="1">
          <a:blip r:embed="rId7">
            <a:alphaModFix/>
          </a:blip>
          <a:srcRect/>
          <a:stretch/>
        </p:blipFill>
        <p:spPr>
          <a:xfrm>
            <a:off x="6919914" y="4298950"/>
            <a:ext cx="1233487" cy="958850"/>
          </a:xfrm>
          <a:prstGeom prst="rect">
            <a:avLst/>
          </a:prstGeom>
          <a:noFill/>
          <a:ln>
            <a:noFill/>
          </a:ln>
        </p:spPr>
      </p:pic>
      <p:pic>
        <p:nvPicPr>
          <p:cNvPr id="295" name="Google Shape;295;p19"/>
          <p:cNvPicPr preferRelativeResize="0"/>
          <p:nvPr/>
        </p:nvPicPr>
        <p:blipFill rotWithShape="1">
          <a:blip r:embed="rId8">
            <a:alphaModFix/>
          </a:blip>
          <a:srcRect/>
          <a:stretch/>
        </p:blipFill>
        <p:spPr>
          <a:xfrm>
            <a:off x="9067800" y="4343400"/>
            <a:ext cx="1066800" cy="973138"/>
          </a:xfrm>
          <a:prstGeom prst="rect">
            <a:avLst/>
          </a:prstGeom>
          <a:noFill/>
          <a:ln>
            <a:noFill/>
          </a:ln>
        </p:spPr>
      </p:pic>
      <p:pic>
        <p:nvPicPr>
          <p:cNvPr id="296" name="Google Shape;296;p19"/>
          <p:cNvPicPr preferRelativeResize="0"/>
          <p:nvPr/>
        </p:nvPicPr>
        <p:blipFill rotWithShape="1">
          <a:blip r:embed="rId9">
            <a:alphaModFix/>
          </a:blip>
          <a:srcRect/>
          <a:stretch/>
        </p:blipFill>
        <p:spPr>
          <a:xfrm>
            <a:off x="3581400" y="1595438"/>
            <a:ext cx="1676400" cy="1147762"/>
          </a:xfrm>
          <a:prstGeom prst="rect">
            <a:avLst/>
          </a:prstGeom>
          <a:noFill/>
          <a:ln>
            <a:noFill/>
          </a:ln>
        </p:spPr>
      </p:pic>
      <p:pic>
        <p:nvPicPr>
          <p:cNvPr id="297" name="Google Shape;297;p19"/>
          <p:cNvPicPr preferRelativeResize="0"/>
          <p:nvPr/>
        </p:nvPicPr>
        <p:blipFill rotWithShape="1">
          <a:blip r:embed="rId3">
            <a:alphaModFix/>
          </a:blip>
          <a:srcRect/>
          <a:stretch/>
        </p:blipFill>
        <p:spPr>
          <a:xfrm>
            <a:off x="6781800" y="1319214"/>
            <a:ext cx="1295400" cy="966787"/>
          </a:xfrm>
          <a:prstGeom prst="rect">
            <a:avLst/>
          </a:prstGeom>
          <a:noFill/>
          <a:ln>
            <a:noFill/>
          </a:ln>
        </p:spPr>
      </p:pic>
      <p:sp>
        <p:nvSpPr>
          <p:cNvPr id="298" name="Google Shape;298;p19"/>
          <p:cNvSpPr txBox="1"/>
          <p:nvPr/>
        </p:nvSpPr>
        <p:spPr>
          <a:xfrm>
            <a:off x="3962400" y="2743200"/>
            <a:ext cx="1752600" cy="584200"/>
          </a:xfrm>
          <a:prstGeom prst="rect">
            <a:avLst/>
          </a:prstGeom>
          <a:noFill/>
          <a:ln>
            <a:noFill/>
          </a:ln>
        </p:spPr>
        <p:txBody>
          <a:bodyPr spcFirstLastPara="1" wrap="square" lIns="91425" tIns="45700" rIns="91425" bIns="45700" anchor="t" anchorCtr="0">
            <a:spAutoFit/>
          </a:bodyPr>
          <a:lstStyle/>
          <a:p>
            <a:r>
              <a:rPr lang="pt-BR" sz="1600">
                <a:solidFill>
                  <a:schemeClr val="dk1"/>
                </a:solidFill>
                <a:latin typeface="Calibri"/>
                <a:ea typeface="Calibri"/>
                <a:cs typeface="Calibri"/>
                <a:sym typeface="Calibri"/>
              </a:rPr>
              <a:t>Célula Epitelial</a:t>
            </a:r>
            <a:endParaRPr/>
          </a:p>
          <a:p>
            <a:r>
              <a:rPr lang="pt-BR" sz="1600">
                <a:solidFill>
                  <a:schemeClr val="dk1"/>
                </a:solidFill>
                <a:latin typeface="Calibri"/>
                <a:ea typeface="Calibri"/>
                <a:cs typeface="Calibri"/>
                <a:sym typeface="Calibri"/>
              </a:rPr>
              <a:t>      do timo</a:t>
            </a:r>
            <a:endParaRPr/>
          </a:p>
        </p:txBody>
      </p:sp>
      <p:cxnSp>
        <p:nvCxnSpPr>
          <p:cNvPr id="299" name="Google Shape;299;p19"/>
          <p:cNvCxnSpPr/>
          <p:nvPr/>
        </p:nvCxnSpPr>
        <p:spPr>
          <a:xfrm rot="10800000" flipH="1">
            <a:off x="5562600" y="1752600"/>
            <a:ext cx="1066800" cy="2286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 name="Google Shape;300;p19"/>
          <p:cNvCxnSpPr/>
          <p:nvPr/>
        </p:nvCxnSpPr>
        <p:spPr>
          <a:xfrm>
            <a:off x="5562600" y="2209800"/>
            <a:ext cx="1143000" cy="4572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301" name="Google Shape;301;p19"/>
          <p:cNvSpPr/>
          <p:nvPr/>
        </p:nvSpPr>
        <p:spPr>
          <a:xfrm>
            <a:off x="3276600" y="4724400"/>
            <a:ext cx="609600" cy="228600"/>
          </a:xfrm>
          <a:prstGeom prst="leftArrow">
            <a:avLst>
              <a:gd name="adj1" fmla="val 50000"/>
              <a:gd name="adj2" fmla="val 50000"/>
            </a:avLst>
          </a:prstGeom>
          <a:gradFill>
            <a:gsLst>
              <a:gs pos="0">
                <a:schemeClr val="dk1"/>
              </a:gs>
              <a:gs pos="100000">
                <a:srgbClr val="FFFFFF"/>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p:txBody>
      </p:sp>
      <p:sp>
        <p:nvSpPr>
          <p:cNvPr id="302" name="Google Shape;302;p19"/>
          <p:cNvSpPr/>
          <p:nvPr/>
        </p:nvSpPr>
        <p:spPr>
          <a:xfrm rot="10800000">
            <a:off x="8305800" y="4662488"/>
            <a:ext cx="609600" cy="228600"/>
          </a:xfrm>
          <a:prstGeom prst="leftArrow">
            <a:avLst>
              <a:gd name="adj1" fmla="val 50000"/>
              <a:gd name="adj2" fmla="val 50000"/>
            </a:avLst>
          </a:prstGeom>
          <a:gradFill>
            <a:gsLst>
              <a:gs pos="0">
                <a:schemeClr val="dk1"/>
              </a:gs>
              <a:gs pos="100000">
                <a:srgbClr val="FFFFFF"/>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a:p>
            <a:pPr algn="ctr"/>
            <a:endParaRPr sz="1800">
              <a:solidFill>
                <a:schemeClr val="lt1"/>
              </a:solidFill>
              <a:latin typeface="Calibri"/>
              <a:ea typeface="Calibri"/>
              <a:cs typeface="Calibri"/>
              <a:sym typeface="Calibri"/>
            </a:endParaRPr>
          </a:p>
        </p:txBody>
      </p:sp>
      <p:sp>
        <p:nvSpPr>
          <p:cNvPr id="303" name="Google Shape;303;p19"/>
          <p:cNvSpPr txBox="1"/>
          <p:nvPr/>
        </p:nvSpPr>
        <p:spPr>
          <a:xfrm>
            <a:off x="2133600" y="5181600"/>
            <a:ext cx="1143000" cy="338138"/>
          </a:xfrm>
          <a:prstGeom prst="rect">
            <a:avLst/>
          </a:prstGeom>
          <a:noFill/>
          <a:ln>
            <a:noFill/>
          </a:ln>
        </p:spPr>
        <p:txBody>
          <a:bodyPr spcFirstLastPara="1" wrap="square" lIns="91425" tIns="45700" rIns="91425" bIns="45700" anchor="t" anchorCtr="0">
            <a:spAutoFit/>
          </a:bodyPr>
          <a:lstStyle/>
          <a:p>
            <a:r>
              <a:rPr lang="pt-BR" sz="1600">
                <a:solidFill>
                  <a:schemeClr val="dk1"/>
                </a:solidFill>
                <a:latin typeface="Calibri"/>
                <a:ea typeface="Calibri"/>
                <a:cs typeface="Calibri"/>
                <a:sym typeface="Calibri"/>
              </a:rPr>
              <a:t>apoptose</a:t>
            </a:r>
            <a:endParaRPr/>
          </a:p>
        </p:txBody>
      </p:sp>
      <p:sp>
        <p:nvSpPr>
          <p:cNvPr id="304" name="Google Shape;304;p19"/>
          <p:cNvSpPr txBox="1"/>
          <p:nvPr/>
        </p:nvSpPr>
        <p:spPr>
          <a:xfrm>
            <a:off x="9220200" y="5359400"/>
            <a:ext cx="1143000" cy="584200"/>
          </a:xfrm>
          <a:prstGeom prst="rect">
            <a:avLst/>
          </a:prstGeom>
          <a:noFill/>
          <a:ln>
            <a:noFill/>
          </a:ln>
        </p:spPr>
        <p:txBody>
          <a:bodyPr spcFirstLastPara="1" wrap="square" lIns="91425" tIns="45700" rIns="91425" bIns="45700" anchor="t" anchorCtr="0">
            <a:spAutoFit/>
          </a:bodyPr>
          <a:lstStyle/>
          <a:p>
            <a:r>
              <a:rPr lang="pt-BR" sz="1600">
                <a:solidFill>
                  <a:schemeClr val="dk1"/>
                </a:solidFill>
                <a:latin typeface="Calibri"/>
                <a:ea typeface="Calibri"/>
                <a:cs typeface="Calibri"/>
                <a:sym typeface="Calibri"/>
              </a:rPr>
              <a:t>CD4+  ou</a:t>
            </a:r>
            <a:endParaRPr/>
          </a:p>
          <a:p>
            <a:r>
              <a:rPr lang="pt-BR" sz="1600">
                <a:solidFill>
                  <a:schemeClr val="dk1"/>
                </a:solidFill>
                <a:latin typeface="Calibri"/>
                <a:ea typeface="Calibri"/>
                <a:cs typeface="Calibri"/>
                <a:sym typeface="Calibri"/>
              </a:rPr>
              <a:t>CD8+</a:t>
            </a:r>
            <a:endParaRPr/>
          </a:p>
        </p:txBody>
      </p:sp>
      <p:graphicFrame>
        <p:nvGraphicFramePr>
          <p:cNvPr id="305" name="Google Shape;305;p19"/>
          <p:cNvGraphicFramePr/>
          <p:nvPr/>
        </p:nvGraphicFramePr>
        <p:xfrm>
          <a:off x="1703389" y="6381750"/>
          <a:ext cx="5399087" cy="311150"/>
        </p:xfrm>
        <a:graphic>
          <a:graphicData uri="http://schemas.openxmlformats.org/presentationml/2006/ole">
            <mc:AlternateContent xmlns:mc="http://schemas.openxmlformats.org/markup-compatibility/2006">
              <mc:Choice xmlns:v="urn:schemas-microsoft-com:vml" Requires="v">
                <p:oleObj r:id="rId10" imgW="5399087" imgH="311150" progId="Word.Document.12">
                  <p:embed/>
                </p:oleObj>
              </mc:Choice>
              <mc:Fallback>
                <p:oleObj r:id="rId10" imgW="5399087" imgH="311150" progId="Word.Document.12">
                  <p:embed/>
                  <p:pic>
                    <p:nvPicPr>
                      <p:cNvPr id="305" name="Google Shape;305;p19"/>
                      <p:cNvPicPr preferRelativeResize="0"/>
                      <p:nvPr/>
                    </p:nvPicPr>
                    <p:blipFill rotWithShape="1">
                      <a:blip r:embed="rId11">
                        <a:alphaModFix/>
                      </a:blip>
                      <a:srcRect/>
                      <a:stretch/>
                    </p:blipFill>
                    <p:spPr>
                      <a:xfrm>
                        <a:off x="1703389" y="6381750"/>
                        <a:ext cx="5399087" cy="311150"/>
                      </a:xfrm>
                      <a:prstGeom prst="rect">
                        <a:avLst/>
                      </a:prstGeom>
                      <a:noFill/>
                      <a:ln>
                        <a:noFill/>
                      </a:ln>
                    </p:spPr>
                  </p:pic>
                </p:oleObj>
              </mc:Fallback>
            </mc:AlternateContent>
          </a:graphicData>
        </a:graphic>
      </p:graphicFrame>
      <p:sp>
        <p:nvSpPr>
          <p:cNvPr id="306" name="Google Shape;306;p19"/>
          <p:cNvSpPr txBox="1"/>
          <p:nvPr/>
        </p:nvSpPr>
        <p:spPr>
          <a:xfrm>
            <a:off x="7608168" y="6309320"/>
            <a:ext cx="2699792"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Sistema Imune-Tolerancia</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p:nvPr/>
        </p:nvSpPr>
        <p:spPr>
          <a:xfrm>
            <a:off x="2063552" y="1052736"/>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13" name="Google Shape;313;p20"/>
          <p:cNvSpPr/>
          <p:nvPr/>
        </p:nvSpPr>
        <p:spPr>
          <a:xfrm>
            <a:off x="2063552" y="17925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14" name="Google Shape;314;p20"/>
          <p:cNvSpPr/>
          <p:nvPr/>
        </p:nvSpPr>
        <p:spPr>
          <a:xfrm>
            <a:off x="4763852" y="975297"/>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15" name="Google Shape;315;p20"/>
          <p:cNvSpPr/>
          <p:nvPr/>
        </p:nvSpPr>
        <p:spPr>
          <a:xfrm>
            <a:off x="8143700" y="1592586"/>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16" name="Google Shape;316;p20"/>
          <p:cNvSpPr/>
          <p:nvPr/>
        </p:nvSpPr>
        <p:spPr>
          <a:xfrm>
            <a:off x="8595456" y="764704"/>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17" name="Google Shape;317;p20"/>
          <p:cNvSpPr/>
          <p:nvPr/>
        </p:nvSpPr>
        <p:spPr>
          <a:xfrm>
            <a:off x="8964860" y="2185864"/>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18" name="Google Shape;318;p20"/>
          <p:cNvSpPr/>
          <p:nvPr/>
        </p:nvSpPr>
        <p:spPr>
          <a:xfrm>
            <a:off x="8976320" y="1407468"/>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grpSp>
        <p:nvGrpSpPr>
          <p:cNvPr id="319" name="Google Shape;319;p20"/>
          <p:cNvGrpSpPr/>
          <p:nvPr/>
        </p:nvGrpSpPr>
        <p:grpSpPr>
          <a:xfrm>
            <a:off x="4583832" y="1695500"/>
            <a:ext cx="2088232" cy="1333600"/>
            <a:chOff x="3203848" y="2368600"/>
            <a:chExt cx="2088232" cy="1333600"/>
          </a:xfrm>
        </p:grpSpPr>
        <p:sp>
          <p:nvSpPr>
            <p:cNvPr id="320" name="Google Shape;320;p20"/>
            <p:cNvSpPr/>
            <p:nvPr/>
          </p:nvSpPr>
          <p:spPr>
            <a:xfrm>
              <a:off x="3347864" y="25228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21" name="Google Shape;321;p20"/>
            <p:cNvSpPr/>
            <p:nvPr/>
          </p:nvSpPr>
          <p:spPr>
            <a:xfrm>
              <a:off x="4201592" y="25228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sp>
          <p:nvSpPr>
            <p:cNvPr id="322" name="Google Shape;322;p20"/>
            <p:cNvSpPr/>
            <p:nvPr/>
          </p:nvSpPr>
          <p:spPr>
            <a:xfrm>
              <a:off x="3805548" y="31261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T</a:t>
              </a:r>
              <a:endParaRPr sz="1800">
                <a:solidFill>
                  <a:schemeClr val="dk1"/>
                </a:solidFill>
                <a:latin typeface="Calibri"/>
                <a:ea typeface="Calibri"/>
                <a:cs typeface="Calibri"/>
                <a:sym typeface="Calibri"/>
              </a:endParaRPr>
            </a:p>
          </p:txBody>
        </p:sp>
        <p:cxnSp>
          <p:nvCxnSpPr>
            <p:cNvPr id="323" name="Google Shape;323;p20"/>
            <p:cNvCxnSpPr/>
            <p:nvPr/>
          </p:nvCxnSpPr>
          <p:spPr>
            <a:xfrm>
              <a:off x="3203848" y="2522836"/>
              <a:ext cx="1944216" cy="1179364"/>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24" name="Google Shape;324;p20"/>
            <p:cNvCxnSpPr/>
            <p:nvPr/>
          </p:nvCxnSpPr>
          <p:spPr>
            <a:xfrm flipH="1">
              <a:off x="3203848" y="2368600"/>
              <a:ext cx="2088232" cy="133360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grpSp>
      <p:graphicFrame>
        <p:nvGraphicFramePr>
          <p:cNvPr id="325" name="Google Shape;325;p20"/>
          <p:cNvGraphicFramePr/>
          <p:nvPr/>
        </p:nvGraphicFramePr>
        <p:xfrm>
          <a:off x="1919536" y="3702200"/>
          <a:ext cx="2952328" cy="3064737"/>
        </p:xfrm>
        <a:graphic>
          <a:graphicData uri="http://schemas.openxmlformats.org/presentationml/2006/ole">
            <mc:AlternateContent xmlns:mc="http://schemas.openxmlformats.org/markup-compatibility/2006">
              <mc:Choice xmlns:v="urn:schemas-microsoft-com:vml" Requires="v">
                <p:oleObj r:id="rId3" imgW="2952328" imgH="3064737" progId="PBrush">
                  <p:embed/>
                </p:oleObj>
              </mc:Choice>
              <mc:Fallback>
                <p:oleObj r:id="rId3" imgW="2952328" imgH="3064737" progId="PBrush">
                  <p:embed/>
                  <p:pic>
                    <p:nvPicPr>
                      <p:cNvPr id="325" name="Google Shape;325;p20"/>
                      <p:cNvPicPr preferRelativeResize="0"/>
                      <p:nvPr/>
                    </p:nvPicPr>
                    <p:blipFill rotWithShape="1">
                      <a:blip r:embed="rId4">
                        <a:alphaModFix/>
                      </a:blip>
                      <a:srcRect/>
                      <a:stretch/>
                    </p:blipFill>
                    <p:spPr>
                      <a:xfrm>
                        <a:off x="1919536" y="3702200"/>
                        <a:ext cx="2952328" cy="3064737"/>
                      </a:xfrm>
                      <a:prstGeom prst="rect">
                        <a:avLst/>
                      </a:prstGeom>
                      <a:noFill/>
                      <a:ln>
                        <a:noFill/>
                      </a:ln>
                    </p:spPr>
                  </p:pic>
                </p:oleObj>
              </mc:Fallback>
            </mc:AlternateContent>
          </a:graphicData>
        </a:graphic>
      </p:graphicFrame>
      <p:grpSp>
        <p:nvGrpSpPr>
          <p:cNvPr id="326" name="Google Shape;326;p20"/>
          <p:cNvGrpSpPr/>
          <p:nvPr/>
        </p:nvGrpSpPr>
        <p:grpSpPr>
          <a:xfrm>
            <a:off x="4792862" y="3719029"/>
            <a:ext cx="5335587" cy="2829719"/>
            <a:chOff x="76200" y="1200150"/>
            <a:chExt cx="6477000" cy="5492750"/>
          </a:xfrm>
        </p:grpSpPr>
        <p:sp>
          <p:nvSpPr>
            <p:cNvPr id="327" name="Google Shape;327;p20"/>
            <p:cNvSpPr/>
            <p:nvPr/>
          </p:nvSpPr>
          <p:spPr>
            <a:xfrm>
              <a:off x="533400" y="1785938"/>
              <a:ext cx="5105400" cy="838200"/>
            </a:xfrm>
            <a:prstGeom prst="arc">
              <a:avLst>
                <a:gd name="adj1" fmla="val 10775897"/>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328" name="Google Shape;328;p20"/>
            <p:cNvSpPr/>
            <p:nvPr/>
          </p:nvSpPr>
          <p:spPr>
            <a:xfrm>
              <a:off x="76200" y="1447800"/>
              <a:ext cx="5948363" cy="1069975"/>
            </a:xfrm>
            <a:prstGeom prst="arc">
              <a:avLst>
                <a:gd name="adj1" fmla="val 10775897"/>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329" name="Google Shape;329;p20"/>
            <p:cNvSpPr/>
            <p:nvPr/>
          </p:nvSpPr>
          <p:spPr>
            <a:xfrm flipH="1">
              <a:off x="304800" y="1905000"/>
              <a:ext cx="1295400" cy="2667000"/>
            </a:xfrm>
            <a:prstGeom prst="arc">
              <a:avLst>
                <a:gd name="adj1" fmla="val 17402878"/>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cxnSp>
          <p:nvCxnSpPr>
            <p:cNvPr id="330" name="Google Shape;330;p20"/>
            <p:cNvCxnSpPr/>
            <p:nvPr/>
          </p:nvCxnSpPr>
          <p:spPr>
            <a:xfrm>
              <a:off x="304800" y="3200400"/>
              <a:ext cx="0" cy="30670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31" name="Google Shape;331;p20"/>
            <p:cNvCxnSpPr/>
            <p:nvPr/>
          </p:nvCxnSpPr>
          <p:spPr>
            <a:xfrm>
              <a:off x="5791200" y="3124200"/>
              <a:ext cx="0" cy="30670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332" name="Google Shape;332;p20"/>
            <p:cNvSpPr/>
            <p:nvPr/>
          </p:nvSpPr>
          <p:spPr>
            <a:xfrm>
              <a:off x="4724400" y="1800225"/>
              <a:ext cx="1066800" cy="2667000"/>
            </a:xfrm>
            <a:prstGeom prst="arc">
              <a:avLst>
                <a:gd name="adj1" fmla="val 17402878"/>
                <a:gd name="adj2" fmla="val 0"/>
              </a:avLst>
            </a:pr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cxnSp>
          <p:nvCxnSpPr>
            <p:cNvPr id="333" name="Google Shape;333;p20"/>
            <p:cNvCxnSpPr/>
            <p:nvPr/>
          </p:nvCxnSpPr>
          <p:spPr>
            <a:xfrm rot="5400000">
              <a:off x="4191000" y="4267200"/>
              <a:ext cx="39624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334" name="Google Shape;334;p20"/>
            <p:cNvSpPr/>
            <p:nvPr/>
          </p:nvSpPr>
          <p:spPr>
            <a:xfrm>
              <a:off x="311150" y="3611563"/>
              <a:ext cx="5521325" cy="503237"/>
            </a:xfrm>
            <a:custGeom>
              <a:avLst/>
              <a:gdLst/>
              <a:ahLst/>
              <a:cxnLst/>
              <a:rect l="l" t="t" r="r" b="b"/>
              <a:pathLst>
                <a:path w="5520577" h="503807" extrusionOk="0">
                  <a:moveTo>
                    <a:pt x="0" y="503807"/>
                  </a:moveTo>
                  <a:cubicBezTo>
                    <a:pt x="119130" y="266621"/>
                    <a:pt x="238260" y="29435"/>
                    <a:pt x="643944" y="1531"/>
                  </a:cubicBezTo>
                  <a:cubicBezTo>
                    <a:pt x="1049629" y="-26373"/>
                    <a:pt x="1854558" y="336382"/>
                    <a:pt x="2434107" y="336382"/>
                  </a:cubicBezTo>
                  <a:cubicBezTo>
                    <a:pt x="3013656" y="336382"/>
                    <a:pt x="3633988" y="3677"/>
                    <a:pt x="4121239" y="1531"/>
                  </a:cubicBezTo>
                  <a:cubicBezTo>
                    <a:pt x="4608490" y="-616"/>
                    <a:pt x="5125791" y="271988"/>
                    <a:pt x="5357611" y="323503"/>
                  </a:cubicBezTo>
                  <a:cubicBezTo>
                    <a:pt x="5589431" y="375018"/>
                    <a:pt x="5490693" y="312770"/>
                    <a:pt x="5512158" y="310624"/>
                  </a:cubicBezTo>
                  <a:cubicBezTo>
                    <a:pt x="5533623" y="308477"/>
                    <a:pt x="5510011" y="309550"/>
                    <a:pt x="5486400" y="310624"/>
                  </a:cubicBezTo>
                </a:path>
              </a:pathLst>
            </a:custGeom>
            <a:noFill/>
            <a:ln w="9525" cap="flat" cmpd="sng">
              <a:solidFill>
                <a:srgbClr val="4A7DBA"/>
              </a:solidFill>
              <a:prstDash val="dash"/>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335" name="Google Shape;335;p20"/>
            <p:cNvSpPr/>
            <p:nvPr/>
          </p:nvSpPr>
          <p:spPr>
            <a:xfrm>
              <a:off x="355600" y="2209800"/>
              <a:ext cx="5397500" cy="361950"/>
            </a:xfrm>
            <a:custGeom>
              <a:avLst/>
              <a:gdLst/>
              <a:ahLst/>
              <a:cxnLst/>
              <a:rect l="l" t="t" r="r" b="b"/>
              <a:pathLst>
                <a:path w="5396248" h="361278" extrusionOk="0">
                  <a:moveTo>
                    <a:pt x="0" y="361278"/>
                  </a:moveTo>
                  <a:cubicBezTo>
                    <a:pt x="189963" y="242148"/>
                    <a:pt x="379927" y="123018"/>
                    <a:pt x="734096" y="103700"/>
                  </a:cubicBezTo>
                  <a:cubicBezTo>
                    <a:pt x="1088265" y="84382"/>
                    <a:pt x="1717184" y="262540"/>
                    <a:pt x="2125015" y="245368"/>
                  </a:cubicBezTo>
                  <a:cubicBezTo>
                    <a:pt x="2532846" y="228196"/>
                    <a:pt x="2747493" y="-14356"/>
                    <a:pt x="3181082" y="669"/>
                  </a:cubicBezTo>
                  <a:cubicBezTo>
                    <a:pt x="3614671" y="15694"/>
                    <a:pt x="4357353" y="307616"/>
                    <a:pt x="4726547" y="335520"/>
                  </a:cubicBezTo>
                  <a:cubicBezTo>
                    <a:pt x="5095741" y="363424"/>
                    <a:pt x="5396248" y="168094"/>
                    <a:pt x="5396248" y="168094"/>
                  </a:cubicBezTo>
                  <a:lnTo>
                    <a:pt x="5396248" y="168094"/>
                  </a:lnTo>
                  <a:lnTo>
                    <a:pt x="5396248" y="168094"/>
                  </a:lnTo>
                </a:path>
              </a:pathLst>
            </a:custGeom>
            <a:noFill/>
            <a:ln w="9525" cap="flat" cmpd="sng">
              <a:solidFill>
                <a:srgbClr val="4A7DBA"/>
              </a:solidFill>
              <a:prstDash val="dash"/>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336" name="Google Shape;336;p20"/>
            <p:cNvSpPr/>
            <p:nvPr/>
          </p:nvSpPr>
          <p:spPr>
            <a:xfrm>
              <a:off x="6011863" y="1600200"/>
              <a:ext cx="465137" cy="409575"/>
            </a:xfrm>
            <a:custGeom>
              <a:avLst/>
              <a:gdLst/>
              <a:ahLst/>
              <a:cxnLst/>
              <a:rect l="l" t="t" r="r" b="b"/>
              <a:pathLst>
                <a:path w="566671" h="592428" extrusionOk="0">
                  <a:moveTo>
                    <a:pt x="0" y="592428"/>
                  </a:moveTo>
                  <a:cubicBezTo>
                    <a:pt x="94445" y="416417"/>
                    <a:pt x="188890" y="240406"/>
                    <a:pt x="283335" y="141668"/>
                  </a:cubicBezTo>
                  <a:cubicBezTo>
                    <a:pt x="377780" y="42930"/>
                    <a:pt x="472225" y="21465"/>
                    <a:pt x="566671" y="0"/>
                  </a:cubicBezTo>
                </a:path>
              </a:pathLst>
            </a:cu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pic>
          <p:nvPicPr>
            <p:cNvPr id="337" name="Google Shape;337;p20"/>
            <p:cNvPicPr preferRelativeResize="0"/>
            <p:nvPr/>
          </p:nvPicPr>
          <p:blipFill rotWithShape="1">
            <a:blip r:embed="rId5">
              <a:alphaModFix/>
            </a:blip>
            <a:srcRect/>
            <a:stretch/>
          </p:blipFill>
          <p:spPr>
            <a:xfrm>
              <a:off x="4375150" y="3057525"/>
              <a:ext cx="425450" cy="439738"/>
            </a:xfrm>
            <a:prstGeom prst="rect">
              <a:avLst/>
            </a:prstGeom>
            <a:noFill/>
            <a:ln>
              <a:noFill/>
            </a:ln>
          </p:spPr>
        </p:pic>
        <p:pic>
          <p:nvPicPr>
            <p:cNvPr id="338" name="Google Shape;338;p20"/>
            <p:cNvPicPr preferRelativeResize="0"/>
            <p:nvPr/>
          </p:nvPicPr>
          <p:blipFill rotWithShape="1">
            <a:blip r:embed="rId6">
              <a:alphaModFix/>
            </a:blip>
            <a:srcRect/>
            <a:stretch/>
          </p:blipFill>
          <p:spPr>
            <a:xfrm>
              <a:off x="3992563" y="2478088"/>
              <a:ext cx="349250" cy="363537"/>
            </a:xfrm>
            <a:prstGeom prst="rect">
              <a:avLst/>
            </a:prstGeom>
            <a:noFill/>
            <a:ln>
              <a:noFill/>
            </a:ln>
          </p:spPr>
        </p:pic>
        <p:pic>
          <p:nvPicPr>
            <p:cNvPr id="339" name="Google Shape;339;p20"/>
            <p:cNvPicPr preferRelativeResize="0"/>
            <p:nvPr/>
          </p:nvPicPr>
          <p:blipFill rotWithShape="1">
            <a:blip r:embed="rId7">
              <a:alphaModFix/>
            </a:blip>
            <a:srcRect/>
            <a:stretch/>
          </p:blipFill>
          <p:spPr>
            <a:xfrm>
              <a:off x="3810000" y="4187825"/>
              <a:ext cx="476250" cy="493713"/>
            </a:xfrm>
            <a:prstGeom prst="rect">
              <a:avLst/>
            </a:prstGeom>
            <a:noFill/>
            <a:ln>
              <a:noFill/>
            </a:ln>
          </p:spPr>
        </p:pic>
        <p:pic>
          <p:nvPicPr>
            <p:cNvPr id="340" name="Google Shape;340;p20"/>
            <p:cNvPicPr preferRelativeResize="0"/>
            <p:nvPr/>
          </p:nvPicPr>
          <p:blipFill rotWithShape="1">
            <a:blip r:embed="rId8">
              <a:alphaModFix/>
            </a:blip>
            <a:srcRect/>
            <a:stretch/>
          </p:blipFill>
          <p:spPr>
            <a:xfrm>
              <a:off x="2024063" y="1905000"/>
              <a:ext cx="223837" cy="230188"/>
            </a:xfrm>
            <a:prstGeom prst="rect">
              <a:avLst/>
            </a:prstGeom>
            <a:noFill/>
            <a:ln>
              <a:noFill/>
            </a:ln>
          </p:spPr>
        </p:pic>
        <p:pic>
          <p:nvPicPr>
            <p:cNvPr id="341" name="Google Shape;341;p20"/>
            <p:cNvPicPr preferRelativeResize="0"/>
            <p:nvPr/>
          </p:nvPicPr>
          <p:blipFill rotWithShape="1">
            <a:blip r:embed="rId9">
              <a:alphaModFix/>
            </a:blip>
            <a:srcRect/>
            <a:stretch/>
          </p:blipFill>
          <p:spPr>
            <a:xfrm>
              <a:off x="2400300" y="2041525"/>
              <a:ext cx="357188" cy="369888"/>
            </a:xfrm>
            <a:prstGeom prst="rect">
              <a:avLst/>
            </a:prstGeom>
            <a:noFill/>
            <a:ln>
              <a:noFill/>
            </a:ln>
          </p:spPr>
        </p:pic>
        <p:pic>
          <p:nvPicPr>
            <p:cNvPr id="342" name="Google Shape;342;p20"/>
            <p:cNvPicPr preferRelativeResize="0"/>
            <p:nvPr/>
          </p:nvPicPr>
          <p:blipFill rotWithShape="1">
            <a:blip r:embed="rId10">
              <a:alphaModFix/>
            </a:blip>
            <a:srcRect/>
            <a:stretch/>
          </p:blipFill>
          <p:spPr>
            <a:xfrm>
              <a:off x="2878138" y="1968500"/>
              <a:ext cx="322262" cy="334963"/>
            </a:xfrm>
            <a:prstGeom prst="rect">
              <a:avLst/>
            </a:prstGeom>
            <a:noFill/>
            <a:ln>
              <a:noFill/>
            </a:ln>
          </p:spPr>
        </p:pic>
        <p:pic>
          <p:nvPicPr>
            <p:cNvPr id="343" name="Google Shape;343;p20"/>
            <p:cNvPicPr preferRelativeResize="0"/>
            <p:nvPr/>
          </p:nvPicPr>
          <p:blipFill rotWithShape="1">
            <a:blip r:embed="rId11">
              <a:alphaModFix/>
            </a:blip>
            <a:srcRect/>
            <a:stretch/>
          </p:blipFill>
          <p:spPr>
            <a:xfrm>
              <a:off x="4278313" y="3581400"/>
              <a:ext cx="1268412" cy="1012825"/>
            </a:xfrm>
            <a:prstGeom prst="rect">
              <a:avLst/>
            </a:prstGeom>
            <a:noFill/>
            <a:ln>
              <a:noFill/>
            </a:ln>
          </p:spPr>
        </p:pic>
        <p:pic>
          <p:nvPicPr>
            <p:cNvPr id="344" name="Google Shape;344;p20"/>
            <p:cNvPicPr preferRelativeResize="0"/>
            <p:nvPr/>
          </p:nvPicPr>
          <p:blipFill rotWithShape="1">
            <a:blip r:embed="rId12">
              <a:alphaModFix/>
            </a:blip>
            <a:srcRect/>
            <a:stretch/>
          </p:blipFill>
          <p:spPr>
            <a:xfrm>
              <a:off x="3103563" y="3886200"/>
              <a:ext cx="706437" cy="663575"/>
            </a:xfrm>
            <a:prstGeom prst="rect">
              <a:avLst/>
            </a:prstGeom>
            <a:noFill/>
            <a:ln>
              <a:noFill/>
            </a:ln>
          </p:spPr>
        </p:pic>
        <p:pic>
          <p:nvPicPr>
            <p:cNvPr id="345" name="Google Shape;345;p20"/>
            <p:cNvPicPr preferRelativeResize="0"/>
            <p:nvPr/>
          </p:nvPicPr>
          <p:blipFill rotWithShape="1">
            <a:blip r:embed="rId12">
              <a:alphaModFix/>
            </a:blip>
            <a:srcRect/>
            <a:stretch/>
          </p:blipFill>
          <p:spPr>
            <a:xfrm>
              <a:off x="3155950" y="2741613"/>
              <a:ext cx="730250" cy="687387"/>
            </a:xfrm>
            <a:prstGeom prst="rect">
              <a:avLst/>
            </a:prstGeom>
            <a:noFill/>
            <a:ln>
              <a:noFill/>
            </a:ln>
          </p:spPr>
        </p:pic>
        <p:pic>
          <p:nvPicPr>
            <p:cNvPr id="346" name="Google Shape;346;p20"/>
            <p:cNvPicPr preferRelativeResize="0"/>
            <p:nvPr/>
          </p:nvPicPr>
          <p:blipFill rotWithShape="1">
            <a:blip r:embed="rId11">
              <a:alphaModFix/>
            </a:blip>
            <a:srcRect/>
            <a:stretch/>
          </p:blipFill>
          <p:spPr>
            <a:xfrm>
              <a:off x="2438400" y="4419600"/>
              <a:ext cx="1268413" cy="1012825"/>
            </a:xfrm>
            <a:prstGeom prst="rect">
              <a:avLst/>
            </a:prstGeom>
            <a:noFill/>
            <a:ln>
              <a:noFill/>
            </a:ln>
          </p:spPr>
        </p:pic>
        <p:pic>
          <p:nvPicPr>
            <p:cNvPr id="347" name="Google Shape;347;p20"/>
            <p:cNvPicPr preferRelativeResize="0"/>
            <p:nvPr/>
          </p:nvPicPr>
          <p:blipFill rotWithShape="1">
            <a:blip r:embed="rId12">
              <a:alphaModFix/>
            </a:blip>
            <a:srcRect/>
            <a:stretch/>
          </p:blipFill>
          <p:spPr>
            <a:xfrm>
              <a:off x="4352925" y="4495800"/>
              <a:ext cx="752475" cy="708025"/>
            </a:xfrm>
            <a:prstGeom prst="rect">
              <a:avLst/>
            </a:prstGeom>
            <a:noFill/>
            <a:ln>
              <a:noFill/>
            </a:ln>
          </p:spPr>
        </p:pic>
        <p:pic>
          <p:nvPicPr>
            <p:cNvPr id="348" name="Google Shape;348;p20"/>
            <p:cNvPicPr preferRelativeResize="0"/>
            <p:nvPr/>
          </p:nvPicPr>
          <p:blipFill rotWithShape="1">
            <a:blip r:embed="rId12">
              <a:alphaModFix/>
            </a:blip>
            <a:srcRect/>
            <a:stretch/>
          </p:blipFill>
          <p:spPr>
            <a:xfrm>
              <a:off x="4640263" y="2478088"/>
              <a:ext cx="612775" cy="576262"/>
            </a:xfrm>
            <a:prstGeom prst="rect">
              <a:avLst/>
            </a:prstGeom>
            <a:noFill/>
            <a:ln>
              <a:noFill/>
            </a:ln>
          </p:spPr>
        </p:pic>
        <p:pic>
          <p:nvPicPr>
            <p:cNvPr id="349" name="Google Shape;349;p20"/>
            <p:cNvPicPr preferRelativeResize="0"/>
            <p:nvPr/>
          </p:nvPicPr>
          <p:blipFill rotWithShape="1">
            <a:blip r:embed="rId6">
              <a:alphaModFix/>
            </a:blip>
            <a:srcRect/>
            <a:stretch/>
          </p:blipFill>
          <p:spPr>
            <a:xfrm>
              <a:off x="3916363" y="2971800"/>
              <a:ext cx="350837" cy="361950"/>
            </a:xfrm>
            <a:prstGeom prst="rect">
              <a:avLst/>
            </a:prstGeom>
            <a:noFill/>
            <a:ln>
              <a:noFill/>
            </a:ln>
          </p:spPr>
        </p:pic>
        <p:pic>
          <p:nvPicPr>
            <p:cNvPr id="350" name="Google Shape;350;p20"/>
            <p:cNvPicPr preferRelativeResize="0"/>
            <p:nvPr/>
          </p:nvPicPr>
          <p:blipFill rotWithShape="1">
            <a:blip r:embed="rId13">
              <a:alphaModFix/>
            </a:blip>
            <a:srcRect/>
            <a:stretch/>
          </p:blipFill>
          <p:spPr>
            <a:xfrm>
              <a:off x="3327400" y="5822950"/>
              <a:ext cx="558800" cy="577850"/>
            </a:xfrm>
            <a:prstGeom prst="rect">
              <a:avLst/>
            </a:prstGeom>
            <a:noFill/>
            <a:ln>
              <a:noFill/>
            </a:ln>
          </p:spPr>
        </p:pic>
        <p:pic>
          <p:nvPicPr>
            <p:cNvPr id="351" name="Google Shape;351;p20"/>
            <p:cNvPicPr preferRelativeResize="0"/>
            <p:nvPr/>
          </p:nvPicPr>
          <p:blipFill rotWithShape="1">
            <a:blip r:embed="rId13">
              <a:alphaModFix/>
            </a:blip>
            <a:srcRect/>
            <a:stretch/>
          </p:blipFill>
          <p:spPr>
            <a:xfrm>
              <a:off x="4343400" y="5562600"/>
              <a:ext cx="558800" cy="577850"/>
            </a:xfrm>
            <a:prstGeom prst="rect">
              <a:avLst/>
            </a:prstGeom>
            <a:noFill/>
            <a:ln>
              <a:noFill/>
            </a:ln>
          </p:spPr>
        </p:pic>
        <p:pic>
          <p:nvPicPr>
            <p:cNvPr id="352" name="Google Shape;352;p20"/>
            <p:cNvPicPr preferRelativeResize="0"/>
            <p:nvPr/>
          </p:nvPicPr>
          <p:blipFill rotWithShape="1">
            <a:blip r:embed="rId13">
              <a:alphaModFix/>
            </a:blip>
            <a:srcRect/>
            <a:stretch/>
          </p:blipFill>
          <p:spPr>
            <a:xfrm>
              <a:off x="3581400" y="4800600"/>
              <a:ext cx="558800" cy="577850"/>
            </a:xfrm>
            <a:prstGeom prst="rect">
              <a:avLst/>
            </a:prstGeom>
            <a:noFill/>
            <a:ln>
              <a:noFill/>
            </a:ln>
          </p:spPr>
        </p:pic>
        <p:sp>
          <p:nvSpPr>
            <p:cNvPr id="353" name="Google Shape;353;p20"/>
            <p:cNvSpPr/>
            <p:nvPr/>
          </p:nvSpPr>
          <p:spPr>
            <a:xfrm>
              <a:off x="6172200" y="1905000"/>
              <a:ext cx="381000" cy="381000"/>
            </a:xfrm>
            <a:custGeom>
              <a:avLst/>
              <a:gdLst/>
              <a:ahLst/>
              <a:cxnLst/>
              <a:rect l="l" t="t" r="r" b="b"/>
              <a:pathLst>
                <a:path w="566671" h="592428" extrusionOk="0">
                  <a:moveTo>
                    <a:pt x="0" y="592428"/>
                  </a:moveTo>
                  <a:cubicBezTo>
                    <a:pt x="94445" y="416417"/>
                    <a:pt x="188890" y="240406"/>
                    <a:pt x="283335" y="141668"/>
                  </a:cubicBezTo>
                  <a:cubicBezTo>
                    <a:pt x="377780" y="42930"/>
                    <a:pt x="472225" y="21465"/>
                    <a:pt x="566671" y="0"/>
                  </a:cubicBezTo>
                </a:path>
              </a:pathLst>
            </a:custGeom>
            <a:noFill/>
            <a:ln w="2857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dk1"/>
                </a:solidFill>
                <a:latin typeface="Calibri"/>
                <a:ea typeface="Calibri"/>
                <a:cs typeface="Calibri"/>
                <a:sym typeface="Calibri"/>
              </a:endParaRPr>
            </a:p>
          </p:txBody>
        </p:sp>
        <p:sp>
          <p:nvSpPr>
            <p:cNvPr id="354" name="Google Shape;354;p20"/>
            <p:cNvSpPr txBox="1"/>
            <p:nvPr/>
          </p:nvSpPr>
          <p:spPr>
            <a:xfrm>
              <a:off x="1116013" y="3047999"/>
              <a:ext cx="865187" cy="1254510"/>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Córtex</a:t>
              </a:r>
              <a:endParaRPr/>
            </a:p>
          </p:txBody>
        </p:sp>
        <p:sp>
          <p:nvSpPr>
            <p:cNvPr id="355" name="Google Shape;355;p20"/>
            <p:cNvSpPr txBox="1"/>
            <p:nvPr/>
          </p:nvSpPr>
          <p:spPr>
            <a:xfrm>
              <a:off x="1116013" y="4343400"/>
              <a:ext cx="941388" cy="1254510"/>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Medula</a:t>
              </a:r>
              <a:endParaRPr/>
            </a:p>
          </p:txBody>
        </p:sp>
        <p:sp>
          <p:nvSpPr>
            <p:cNvPr id="356" name="Google Shape;356;p20"/>
            <p:cNvSpPr txBox="1"/>
            <p:nvPr/>
          </p:nvSpPr>
          <p:spPr>
            <a:xfrm>
              <a:off x="228600" y="1200150"/>
              <a:ext cx="1142999" cy="776571"/>
            </a:xfrm>
            <a:prstGeom prst="rect">
              <a:avLst/>
            </a:prstGeom>
            <a:noFill/>
            <a:ln>
              <a:noFill/>
            </a:ln>
          </p:spPr>
          <p:txBody>
            <a:bodyPr spcFirstLastPara="1" wrap="square" lIns="91425" tIns="45700" rIns="91425" bIns="45700" anchor="t" anchorCtr="0">
              <a:spAutoFit/>
            </a:bodyPr>
            <a:lstStyle/>
            <a:p>
              <a:r>
                <a:rPr lang="pt-BR" sz="2000" b="1">
                  <a:solidFill>
                    <a:schemeClr val="dk1"/>
                  </a:solidFill>
                  <a:latin typeface="Calibri"/>
                  <a:ea typeface="Calibri"/>
                  <a:cs typeface="Calibri"/>
                  <a:sym typeface="Calibri"/>
                </a:rPr>
                <a:t>TIMO</a:t>
              </a:r>
              <a:endParaRPr/>
            </a:p>
          </p:txBody>
        </p:sp>
        <p:sp>
          <p:nvSpPr>
            <p:cNvPr id="357" name="Google Shape;357;p20"/>
            <p:cNvSpPr/>
            <p:nvPr/>
          </p:nvSpPr>
          <p:spPr>
            <a:xfrm>
              <a:off x="5867400" y="2895600"/>
              <a:ext cx="685800" cy="381000"/>
            </a:xfrm>
            <a:prstGeom prst="notchedRight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58" name="Google Shape;358;p20"/>
            <p:cNvSpPr/>
            <p:nvPr/>
          </p:nvSpPr>
          <p:spPr>
            <a:xfrm>
              <a:off x="5867400" y="4114800"/>
              <a:ext cx="685800" cy="381000"/>
            </a:xfrm>
            <a:prstGeom prst="notchedRight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59" name="Google Shape;359;p20"/>
            <p:cNvSpPr/>
            <p:nvPr/>
          </p:nvSpPr>
          <p:spPr>
            <a:xfrm>
              <a:off x="5867400" y="5562600"/>
              <a:ext cx="685800" cy="381000"/>
            </a:xfrm>
            <a:prstGeom prst="notchedRight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aphicFrame>
          <p:nvGraphicFramePr>
            <p:cNvPr id="360" name="Google Shape;360;p20"/>
            <p:cNvGraphicFramePr/>
            <p:nvPr/>
          </p:nvGraphicFramePr>
          <p:xfrm>
            <a:off x="179388" y="6381750"/>
            <a:ext cx="5399087" cy="311150"/>
          </p:xfrm>
          <a:graphic>
            <a:graphicData uri="http://schemas.openxmlformats.org/presentationml/2006/ole">
              <mc:AlternateContent xmlns:mc="http://schemas.openxmlformats.org/markup-compatibility/2006">
                <mc:Choice xmlns:v="urn:schemas-microsoft-com:vml" Requires="v">
                  <p:oleObj r:id="rId14" imgW="5399087" imgH="311150" progId="Word.Document.12">
                    <p:embed/>
                  </p:oleObj>
                </mc:Choice>
                <mc:Fallback>
                  <p:oleObj r:id="rId14" imgW="5399087" imgH="311150" progId="Word.Document.12">
                    <p:embed/>
                    <p:pic>
                      <p:nvPicPr>
                        <p:cNvPr id="360" name="Google Shape;360;p20"/>
                        <p:cNvPicPr preferRelativeResize="0"/>
                        <p:nvPr/>
                      </p:nvPicPr>
                      <p:blipFill rotWithShape="1">
                        <a:blip r:embed="rId15">
                          <a:alphaModFix/>
                        </a:blip>
                        <a:srcRect/>
                        <a:stretch/>
                      </p:blipFill>
                      <p:spPr>
                        <a:xfrm>
                          <a:off x="179388" y="6381750"/>
                          <a:ext cx="5399087" cy="311150"/>
                        </a:xfrm>
                        <a:prstGeom prst="rect">
                          <a:avLst/>
                        </a:prstGeom>
                        <a:noFill/>
                        <a:ln>
                          <a:noFill/>
                        </a:ln>
                      </p:spPr>
                    </p:pic>
                  </p:oleObj>
                </mc:Fallback>
              </mc:AlternateContent>
            </a:graphicData>
          </a:graphic>
        </p:graphicFrame>
      </p:grpSp>
      <p:pic>
        <p:nvPicPr>
          <p:cNvPr id="361" name="Google Shape;361;p20" descr="http://t2.gstatic.com/images?q=tbn:ANd9GcTXBtV05trjHInxeoNdlKJPOJpMhg7L6C0WolIpL-4IMDQpj7UmQw"/>
          <p:cNvPicPr preferRelativeResize="0"/>
          <p:nvPr/>
        </p:nvPicPr>
        <p:blipFill rotWithShape="1">
          <a:blip r:embed="rId16">
            <a:alphaModFix/>
          </a:blip>
          <a:srcRect/>
          <a:stretch/>
        </p:blipFill>
        <p:spPr>
          <a:xfrm>
            <a:off x="5943386" y="734122"/>
            <a:ext cx="1431327" cy="1058414"/>
          </a:xfrm>
          <a:prstGeom prst="rect">
            <a:avLst/>
          </a:prstGeom>
          <a:noFill/>
          <a:ln>
            <a:noFill/>
          </a:ln>
        </p:spPr>
      </p:pic>
      <p:cxnSp>
        <p:nvCxnSpPr>
          <p:cNvPr id="362" name="Google Shape;362;p20"/>
          <p:cNvCxnSpPr/>
          <p:nvPr/>
        </p:nvCxnSpPr>
        <p:spPr>
          <a:xfrm rot="10800000" flipH="1">
            <a:off x="3431704" y="3925123"/>
            <a:ext cx="1549472" cy="667356"/>
          </a:xfrm>
          <a:prstGeom prst="straightConnector1">
            <a:avLst/>
          </a:prstGeom>
          <a:noFill/>
          <a:ln w="38100" cap="flat" cmpd="sng">
            <a:solidFill>
              <a:schemeClr val="dk1"/>
            </a:solidFill>
            <a:prstDash val="solid"/>
            <a:round/>
            <a:headEnd type="none" w="sm" len="sm"/>
            <a:tailEnd type="stealth" w="med" len="med"/>
          </a:ln>
          <a:effectLst>
            <a:outerShdw blurRad="40000" dist="23000" dir="5400000" rotWithShape="0">
              <a:srgbClr val="000000">
                <a:alpha val="34901"/>
              </a:srgbClr>
            </a:outerShdw>
          </a:effectLst>
        </p:spPr>
      </p:cxnSp>
      <p:sp>
        <p:nvSpPr>
          <p:cNvPr id="363" name="Google Shape;363;p20"/>
          <p:cNvSpPr txBox="1"/>
          <p:nvPr/>
        </p:nvSpPr>
        <p:spPr>
          <a:xfrm>
            <a:off x="6854517" y="2924945"/>
            <a:ext cx="3226011" cy="64633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No Timo células T reagindo</a:t>
            </a:r>
            <a:endParaRPr/>
          </a:p>
          <a:p>
            <a:r>
              <a:rPr lang="pt-BR" sz="1800">
                <a:solidFill>
                  <a:schemeClr val="dk1"/>
                </a:solidFill>
                <a:latin typeface="Calibri"/>
                <a:ea typeface="Calibri"/>
                <a:cs typeface="Calibri"/>
                <a:sym typeface="Calibri"/>
              </a:rPr>
              <a:t>Contra próprio são ELIMINADAS </a:t>
            </a:r>
            <a:endParaRPr sz="1800">
              <a:solidFill>
                <a:schemeClr val="dk1"/>
              </a:solidFill>
              <a:latin typeface="Calibri"/>
              <a:ea typeface="Calibri"/>
              <a:cs typeface="Calibri"/>
              <a:sym typeface="Calibri"/>
            </a:endParaRPr>
          </a:p>
        </p:txBody>
      </p:sp>
      <p:pic>
        <p:nvPicPr>
          <p:cNvPr id="3073" name="Picture 1">
            <a:extLst>
              <a:ext uri="{FF2B5EF4-FFF2-40B4-BE49-F238E27FC236}">
                <a16:creationId xmlns:a16="http://schemas.microsoft.com/office/drawing/2014/main" id="{4E3618EC-652F-7C67-C5B4-FCC390541A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01800" y="6375400"/>
            <a:ext cx="5397500" cy="3048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1"/>
          <p:cNvPicPr preferRelativeResize="0"/>
          <p:nvPr/>
        </p:nvPicPr>
        <p:blipFill rotWithShape="1">
          <a:blip r:embed="rId3">
            <a:alphaModFix/>
          </a:blip>
          <a:srcRect/>
          <a:stretch/>
        </p:blipFill>
        <p:spPr>
          <a:xfrm>
            <a:off x="1860550" y="1676400"/>
            <a:ext cx="1339850" cy="1892300"/>
          </a:xfrm>
          <a:prstGeom prst="rect">
            <a:avLst/>
          </a:prstGeom>
          <a:noFill/>
          <a:ln>
            <a:noFill/>
          </a:ln>
        </p:spPr>
      </p:pic>
      <p:pic>
        <p:nvPicPr>
          <p:cNvPr id="370" name="Google Shape;370;p21"/>
          <p:cNvPicPr preferRelativeResize="0"/>
          <p:nvPr/>
        </p:nvPicPr>
        <p:blipFill rotWithShape="1">
          <a:blip r:embed="rId4">
            <a:alphaModFix/>
          </a:blip>
          <a:srcRect/>
          <a:stretch/>
        </p:blipFill>
        <p:spPr>
          <a:xfrm>
            <a:off x="3505200" y="1828800"/>
            <a:ext cx="2293938" cy="1676400"/>
          </a:xfrm>
          <a:prstGeom prst="rect">
            <a:avLst/>
          </a:prstGeom>
          <a:noFill/>
          <a:ln>
            <a:noFill/>
          </a:ln>
        </p:spPr>
      </p:pic>
      <p:pic>
        <p:nvPicPr>
          <p:cNvPr id="371" name="Google Shape;371;p21"/>
          <p:cNvPicPr preferRelativeResize="0"/>
          <p:nvPr/>
        </p:nvPicPr>
        <p:blipFill rotWithShape="1">
          <a:blip r:embed="rId5">
            <a:alphaModFix/>
          </a:blip>
          <a:srcRect/>
          <a:stretch/>
        </p:blipFill>
        <p:spPr>
          <a:xfrm>
            <a:off x="6264276" y="1816100"/>
            <a:ext cx="2335213" cy="1841500"/>
          </a:xfrm>
          <a:prstGeom prst="rect">
            <a:avLst/>
          </a:prstGeom>
          <a:noFill/>
          <a:ln>
            <a:noFill/>
          </a:ln>
        </p:spPr>
      </p:pic>
      <p:pic>
        <p:nvPicPr>
          <p:cNvPr id="372" name="Google Shape;372;p21"/>
          <p:cNvPicPr preferRelativeResize="0"/>
          <p:nvPr/>
        </p:nvPicPr>
        <p:blipFill rotWithShape="1">
          <a:blip r:embed="rId6">
            <a:alphaModFix/>
          </a:blip>
          <a:srcRect/>
          <a:stretch/>
        </p:blipFill>
        <p:spPr>
          <a:xfrm>
            <a:off x="9067800" y="1752600"/>
            <a:ext cx="1371600" cy="1804988"/>
          </a:xfrm>
          <a:prstGeom prst="rect">
            <a:avLst/>
          </a:prstGeom>
          <a:noFill/>
          <a:ln>
            <a:noFill/>
          </a:ln>
        </p:spPr>
      </p:pic>
      <p:sp>
        <p:nvSpPr>
          <p:cNvPr id="373" name="Google Shape;373;p21"/>
          <p:cNvSpPr/>
          <p:nvPr/>
        </p:nvSpPr>
        <p:spPr>
          <a:xfrm>
            <a:off x="1524000" y="0"/>
            <a:ext cx="9144000" cy="91440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74" name="Google Shape;374;p21"/>
          <p:cNvSpPr txBox="1"/>
          <p:nvPr/>
        </p:nvSpPr>
        <p:spPr>
          <a:xfrm>
            <a:off x="1752600" y="228600"/>
            <a:ext cx="7772400" cy="554038"/>
          </a:xfrm>
          <a:prstGeom prst="rect">
            <a:avLst/>
          </a:prstGeom>
          <a:noFill/>
          <a:ln>
            <a:noFill/>
          </a:ln>
        </p:spPr>
        <p:txBody>
          <a:bodyPr spcFirstLastPara="1" wrap="square" lIns="91425" tIns="45700" rIns="91425" bIns="45700" anchor="t" anchorCtr="0">
            <a:spAutoFit/>
          </a:bodyPr>
          <a:lstStyle/>
          <a:p>
            <a:r>
              <a:rPr lang="pt-BR" sz="3000" b="1">
                <a:solidFill>
                  <a:schemeClr val="lt1"/>
                </a:solidFill>
                <a:latin typeface="Calibri"/>
                <a:ea typeface="Calibri"/>
                <a:cs typeface="Calibri"/>
                <a:sym typeface="Calibri"/>
              </a:rPr>
              <a:t>Ontogenia de linfócitos B - medula óssea</a:t>
            </a:r>
            <a:endParaRPr sz="3000" b="1">
              <a:solidFill>
                <a:schemeClr val="lt1"/>
              </a:solidFill>
              <a:latin typeface="Calibri"/>
              <a:ea typeface="Calibri"/>
              <a:cs typeface="Calibri"/>
              <a:sym typeface="Calibri"/>
            </a:endParaRPr>
          </a:p>
        </p:txBody>
      </p:sp>
      <p:pic>
        <p:nvPicPr>
          <p:cNvPr id="375" name="Google Shape;375;p21"/>
          <p:cNvPicPr preferRelativeResize="0"/>
          <p:nvPr/>
        </p:nvPicPr>
        <p:blipFill rotWithShape="1">
          <a:blip r:embed="rId7">
            <a:alphaModFix/>
          </a:blip>
          <a:srcRect/>
          <a:stretch/>
        </p:blipFill>
        <p:spPr>
          <a:xfrm>
            <a:off x="5778500" y="2305050"/>
            <a:ext cx="469900" cy="292100"/>
          </a:xfrm>
          <a:prstGeom prst="rect">
            <a:avLst/>
          </a:prstGeom>
          <a:noFill/>
          <a:ln>
            <a:noFill/>
          </a:ln>
        </p:spPr>
      </p:pic>
      <p:pic>
        <p:nvPicPr>
          <p:cNvPr id="376" name="Google Shape;376;p21"/>
          <p:cNvPicPr preferRelativeResize="0"/>
          <p:nvPr/>
        </p:nvPicPr>
        <p:blipFill rotWithShape="1">
          <a:blip r:embed="rId7">
            <a:alphaModFix/>
          </a:blip>
          <a:srcRect/>
          <a:stretch/>
        </p:blipFill>
        <p:spPr>
          <a:xfrm>
            <a:off x="3124200" y="2305050"/>
            <a:ext cx="469900" cy="292100"/>
          </a:xfrm>
          <a:prstGeom prst="rect">
            <a:avLst/>
          </a:prstGeom>
          <a:noFill/>
          <a:ln>
            <a:noFill/>
          </a:ln>
        </p:spPr>
      </p:pic>
      <p:pic>
        <p:nvPicPr>
          <p:cNvPr id="377" name="Google Shape;377;p21"/>
          <p:cNvPicPr preferRelativeResize="0"/>
          <p:nvPr/>
        </p:nvPicPr>
        <p:blipFill rotWithShape="1">
          <a:blip r:embed="rId7">
            <a:alphaModFix/>
          </a:blip>
          <a:srcRect/>
          <a:stretch/>
        </p:blipFill>
        <p:spPr>
          <a:xfrm>
            <a:off x="8567738" y="2324100"/>
            <a:ext cx="469900" cy="292100"/>
          </a:xfrm>
          <a:prstGeom prst="rect">
            <a:avLst/>
          </a:prstGeom>
          <a:noFill/>
          <a:ln>
            <a:noFill/>
          </a:ln>
        </p:spPr>
      </p:pic>
      <p:pic>
        <p:nvPicPr>
          <p:cNvPr id="378" name="Google Shape;378;p21"/>
          <p:cNvPicPr preferRelativeResize="0"/>
          <p:nvPr/>
        </p:nvPicPr>
        <p:blipFill rotWithShape="1">
          <a:blip r:embed="rId8">
            <a:alphaModFix/>
          </a:blip>
          <a:srcRect/>
          <a:stretch/>
        </p:blipFill>
        <p:spPr>
          <a:xfrm>
            <a:off x="2667000" y="3810000"/>
            <a:ext cx="6313488" cy="2057400"/>
          </a:xfrm>
          <a:prstGeom prst="rect">
            <a:avLst/>
          </a:prstGeom>
          <a:noFill/>
          <a:ln>
            <a:noFill/>
          </a:ln>
        </p:spPr>
      </p:pic>
      <p:sp>
        <p:nvSpPr>
          <p:cNvPr id="379" name="Google Shape;379;p21"/>
          <p:cNvSpPr txBox="1"/>
          <p:nvPr/>
        </p:nvSpPr>
        <p:spPr>
          <a:xfrm>
            <a:off x="1991544" y="6237312"/>
            <a:ext cx="2699792" cy="369332"/>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Sistema Imune-Tolerancia</a:t>
            </a: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2"/>
          <p:cNvSpPr/>
          <p:nvPr/>
        </p:nvSpPr>
        <p:spPr>
          <a:xfrm>
            <a:off x="1524000" y="0"/>
            <a:ext cx="9144000" cy="91440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86" name="Google Shape;386;p22"/>
          <p:cNvSpPr txBox="1"/>
          <p:nvPr/>
        </p:nvSpPr>
        <p:spPr>
          <a:xfrm>
            <a:off x="1752600" y="228600"/>
            <a:ext cx="7772400" cy="554038"/>
          </a:xfrm>
          <a:prstGeom prst="rect">
            <a:avLst/>
          </a:prstGeom>
          <a:noFill/>
          <a:ln>
            <a:noFill/>
          </a:ln>
        </p:spPr>
        <p:txBody>
          <a:bodyPr spcFirstLastPara="1" wrap="square" lIns="91425" tIns="45700" rIns="91425" bIns="45700" anchor="t" anchorCtr="0">
            <a:spAutoFit/>
          </a:bodyPr>
          <a:lstStyle/>
          <a:p>
            <a:r>
              <a:rPr lang="pt-BR" sz="3000" b="1">
                <a:solidFill>
                  <a:schemeClr val="lt1"/>
                </a:solidFill>
                <a:latin typeface="Calibri"/>
                <a:ea typeface="Calibri"/>
                <a:cs typeface="Calibri"/>
                <a:sym typeface="Calibri"/>
              </a:rPr>
              <a:t>Ontogenia de linfócitos B - medula óssea</a:t>
            </a:r>
            <a:endParaRPr sz="3000" b="1">
              <a:solidFill>
                <a:schemeClr val="lt1"/>
              </a:solidFill>
              <a:latin typeface="Calibri"/>
              <a:ea typeface="Calibri"/>
              <a:cs typeface="Calibri"/>
              <a:sym typeface="Calibri"/>
            </a:endParaRPr>
          </a:p>
        </p:txBody>
      </p:sp>
      <p:pic>
        <p:nvPicPr>
          <p:cNvPr id="387" name="Google Shape;387;p22"/>
          <p:cNvPicPr preferRelativeResize="0"/>
          <p:nvPr/>
        </p:nvPicPr>
        <p:blipFill rotWithShape="1">
          <a:blip r:embed="rId3">
            <a:alphaModFix/>
          </a:blip>
          <a:srcRect/>
          <a:stretch/>
        </p:blipFill>
        <p:spPr>
          <a:xfrm>
            <a:off x="1981200" y="1524000"/>
            <a:ext cx="3022600" cy="2082800"/>
          </a:xfrm>
          <a:prstGeom prst="rect">
            <a:avLst/>
          </a:prstGeom>
          <a:noFill/>
          <a:ln>
            <a:noFill/>
          </a:ln>
        </p:spPr>
      </p:pic>
      <p:pic>
        <p:nvPicPr>
          <p:cNvPr id="388" name="Google Shape;388;p22"/>
          <p:cNvPicPr preferRelativeResize="0"/>
          <p:nvPr/>
        </p:nvPicPr>
        <p:blipFill rotWithShape="1">
          <a:blip r:embed="rId4">
            <a:alphaModFix/>
          </a:blip>
          <a:srcRect/>
          <a:stretch/>
        </p:blipFill>
        <p:spPr>
          <a:xfrm>
            <a:off x="2057400" y="3810000"/>
            <a:ext cx="3162300" cy="2387600"/>
          </a:xfrm>
          <a:prstGeom prst="rect">
            <a:avLst/>
          </a:prstGeom>
          <a:noFill/>
          <a:ln>
            <a:noFill/>
          </a:ln>
        </p:spPr>
      </p:pic>
      <p:pic>
        <p:nvPicPr>
          <p:cNvPr id="389" name="Google Shape;389;p22"/>
          <p:cNvPicPr preferRelativeResize="0"/>
          <p:nvPr/>
        </p:nvPicPr>
        <p:blipFill rotWithShape="1">
          <a:blip r:embed="rId5">
            <a:alphaModFix/>
          </a:blip>
          <a:srcRect/>
          <a:stretch/>
        </p:blipFill>
        <p:spPr>
          <a:xfrm>
            <a:off x="5880100" y="1752600"/>
            <a:ext cx="1130300" cy="4090988"/>
          </a:xfrm>
          <a:prstGeom prst="rect">
            <a:avLst/>
          </a:prstGeom>
          <a:noFill/>
          <a:ln>
            <a:noFill/>
          </a:ln>
        </p:spPr>
      </p:pic>
      <p:pic>
        <p:nvPicPr>
          <p:cNvPr id="390" name="Google Shape;390;p22"/>
          <p:cNvPicPr preferRelativeResize="0"/>
          <p:nvPr/>
        </p:nvPicPr>
        <p:blipFill rotWithShape="1">
          <a:blip r:embed="rId6">
            <a:alphaModFix/>
          </a:blip>
          <a:srcRect/>
          <a:stretch/>
        </p:blipFill>
        <p:spPr>
          <a:xfrm>
            <a:off x="7188200" y="1979614"/>
            <a:ext cx="3403600" cy="3582987"/>
          </a:xfrm>
          <a:prstGeom prst="rect">
            <a:avLst/>
          </a:prstGeom>
          <a:noFill/>
          <a:ln>
            <a:noFill/>
          </a:ln>
        </p:spPr>
      </p:pic>
      <p:pic>
        <p:nvPicPr>
          <p:cNvPr id="391" name="Google Shape;391;p22"/>
          <p:cNvPicPr preferRelativeResize="0"/>
          <p:nvPr/>
        </p:nvPicPr>
        <p:blipFill rotWithShape="1">
          <a:blip r:embed="rId7">
            <a:alphaModFix/>
          </a:blip>
          <a:srcRect/>
          <a:stretch/>
        </p:blipFill>
        <p:spPr>
          <a:xfrm>
            <a:off x="5245100" y="2362200"/>
            <a:ext cx="469900" cy="292100"/>
          </a:xfrm>
          <a:prstGeom prst="rect">
            <a:avLst/>
          </a:prstGeom>
          <a:noFill/>
          <a:ln>
            <a:noFill/>
          </a:ln>
        </p:spPr>
      </p:pic>
      <p:pic>
        <p:nvPicPr>
          <p:cNvPr id="392" name="Google Shape;392;p22"/>
          <p:cNvPicPr preferRelativeResize="0"/>
          <p:nvPr/>
        </p:nvPicPr>
        <p:blipFill rotWithShape="1">
          <a:blip r:embed="rId7">
            <a:alphaModFix/>
          </a:blip>
          <a:srcRect/>
          <a:stretch/>
        </p:blipFill>
        <p:spPr>
          <a:xfrm>
            <a:off x="5213350" y="4857750"/>
            <a:ext cx="469900" cy="292100"/>
          </a:xfrm>
          <a:prstGeom prst="rect">
            <a:avLst/>
          </a:prstGeom>
          <a:noFill/>
          <a:ln>
            <a:noFill/>
          </a:ln>
        </p:spPr>
      </p:pic>
      <p:sp>
        <p:nvSpPr>
          <p:cNvPr id="393" name="Google Shape;393;p22"/>
          <p:cNvSpPr txBox="1"/>
          <p:nvPr/>
        </p:nvSpPr>
        <p:spPr>
          <a:xfrm>
            <a:off x="7320136" y="6237312"/>
            <a:ext cx="2699792" cy="369332"/>
          </a:xfrm>
          <a:prstGeom prst="rect">
            <a:avLst/>
          </a:prstGeom>
          <a:noFill/>
          <a:ln>
            <a:noFill/>
          </a:ln>
        </p:spPr>
        <p:txBody>
          <a:bodyPr spcFirstLastPara="1" wrap="square" lIns="91425" tIns="45700" rIns="91425" bIns="45700" anchor="t" anchorCtr="0">
            <a:spAutoFit/>
          </a:bodyPr>
          <a:lstStyle/>
          <a:p>
            <a:r>
              <a:rPr lang="pt-BR" sz="1800" b="1">
                <a:solidFill>
                  <a:schemeClr val="dk1"/>
                </a:solidFill>
                <a:latin typeface="Calibri"/>
                <a:ea typeface="Calibri"/>
                <a:cs typeface="Calibri"/>
                <a:sym typeface="Calibri"/>
              </a:rPr>
              <a:t>Sistema Imune-Tolerancia</a:t>
            </a:r>
            <a:endParaRPr sz="1800" b="1">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3"/>
          <p:cNvSpPr/>
          <p:nvPr/>
        </p:nvSpPr>
        <p:spPr>
          <a:xfrm>
            <a:off x="2063552" y="1052736"/>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0" name="Google Shape;400;p23"/>
          <p:cNvSpPr/>
          <p:nvPr/>
        </p:nvSpPr>
        <p:spPr>
          <a:xfrm>
            <a:off x="2063552" y="17925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1" name="Google Shape;401;p23"/>
          <p:cNvSpPr/>
          <p:nvPr/>
        </p:nvSpPr>
        <p:spPr>
          <a:xfrm>
            <a:off x="4763852" y="975297"/>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2" name="Google Shape;402;p23"/>
          <p:cNvSpPr/>
          <p:nvPr/>
        </p:nvSpPr>
        <p:spPr>
          <a:xfrm>
            <a:off x="8143700" y="1592586"/>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3" name="Google Shape;403;p23"/>
          <p:cNvSpPr/>
          <p:nvPr/>
        </p:nvSpPr>
        <p:spPr>
          <a:xfrm>
            <a:off x="8595456" y="764704"/>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4" name="Google Shape;404;p23"/>
          <p:cNvSpPr/>
          <p:nvPr/>
        </p:nvSpPr>
        <p:spPr>
          <a:xfrm>
            <a:off x="8964860" y="2185864"/>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5" name="Google Shape;405;p23"/>
          <p:cNvSpPr/>
          <p:nvPr/>
        </p:nvSpPr>
        <p:spPr>
          <a:xfrm>
            <a:off x="8976320" y="1407468"/>
            <a:ext cx="792088" cy="576064"/>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6" name="Google Shape;406;p23"/>
          <p:cNvSpPr/>
          <p:nvPr/>
        </p:nvSpPr>
        <p:spPr>
          <a:xfrm>
            <a:off x="4727848" y="18497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7" name="Google Shape;407;p23"/>
          <p:cNvSpPr/>
          <p:nvPr/>
        </p:nvSpPr>
        <p:spPr>
          <a:xfrm>
            <a:off x="5463933" y="18497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08" name="Google Shape;408;p23"/>
          <p:cNvSpPr/>
          <p:nvPr/>
        </p:nvSpPr>
        <p:spPr>
          <a:xfrm>
            <a:off x="5185532" y="2453036"/>
            <a:ext cx="792088" cy="576064"/>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cxnSp>
        <p:nvCxnSpPr>
          <p:cNvPr id="409" name="Google Shape;409;p23"/>
          <p:cNvCxnSpPr/>
          <p:nvPr/>
        </p:nvCxnSpPr>
        <p:spPr>
          <a:xfrm>
            <a:off x="4583832" y="1849736"/>
            <a:ext cx="1944216" cy="1179364"/>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410" name="Google Shape;410;p23"/>
          <p:cNvCxnSpPr/>
          <p:nvPr/>
        </p:nvCxnSpPr>
        <p:spPr>
          <a:xfrm flipH="1">
            <a:off x="4583832" y="1695500"/>
            <a:ext cx="2088232" cy="133360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graphicFrame>
        <p:nvGraphicFramePr>
          <p:cNvPr id="411" name="Google Shape;411;p23"/>
          <p:cNvGraphicFramePr/>
          <p:nvPr/>
        </p:nvGraphicFramePr>
        <p:xfrm>
          <a:off x="1919536" y="3702200"/>
          <a:ext cx="2952328" cy="3064737"/>
        </p:xfrm>
        <a:graphic>
          <a:graphicData uri="http://schemas.openxmlformats.org/presentationml/2006/ole">
            <mc:AlternateContent xmlns:mc="http://schemas.openxmlformats.org/markup-compatibility/2006">
              <mc:Choice xmlns:v="urn:schemas-microsoft-com:vml" Requires="v">
                <p:oleObj r:id="rId3" imgW="2952328" imgH="3064737" progId="PBrush">
                  <p:embed/>
                </p:oleObj>
              </mc:Choice>
              <mc:Fallback>
                <p:oleObj r:id="rId3" imgW="2952328" imgH="3064737" progId="PBrush">
                  <p:embed/>
                  <p:pic>
                    <p:nvPicPr>
                      <p:cNvPr id="411" name="Google Shape;411;p23"/>
                      <p:cNvPicPr preferRelativeResize="0"/>
                      <p:nvPr/>
                    </p:nvPicPr>
                    <p:blipFill rotWithShape="1">
                      <a:blip r:embed="rId4">
                        <a:alphaModFix/>
                      </a:blip>
                      <a:srcRect/>
                      <a:stretch/>
                    </p:blipFill>
                    <p:spPr>
                      <a:xfrm>
                        <a:off x="1919536" y="3702200"/>
                        <a:ext cx="2952328" cy="3064737"/>
                      </a:xfrm>
                      <a:prstGeom prst="rect">
                        <a:avLst/>
                      </a:prstGeom>
                      <a:noFill/>
                      <a:ln>
                        <a:noFill/>
                      </a:ln>
                    </p:spPr>
                  </p:pic>
                </p:oleObj>
              </mc:Fallback>
            </mc:AlternateContent>
          </a:graphicData>
        </a:graphic>
      </p:graphicFrame>
      <p:sp>
        <p:nvSpPr>
          <p:cNvPr id="412" name="Google Shape;412;p23"/>
          <p:cNvSpPr txBox="1"/>
          <p:nvPr/>
        </p:nvSpPr>
        <p:spPr>
          <a:xfrm>
            <a:off x="5859978" y="3933056"/>
            <a:ext cx="1978683" cy="1477328"/>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No  MO células B </a:t>
            </a:r>
            <a:endParaRPr/>
          </a:p>
          <a:p>
            <a:r>
              <a:rPr lang="pt-BR" sz="1800">
                <a:solidFill>
                  <a:schemeClr val="dk1"/>
                </a:solidFill>
                <a:latin typeface="Calibri"/>
                <a:ea typeface="Calibri"/>
                <a:cs typeface="Calibri"/>
                <a:sym typeface="Calibri"/>
              </a:rPr>
              <a:t>Reagindo Contra </a:t>
            </a:r>
            <a:endParaRPr/>
          </a:p>
          <a:p>
            <a:r>
              <a:rPr lang="pt-BR" sz="1800">
                <a:solidFill>
                  <a:schemeClr val="dk1"/>
                </a:solidFill>
                <a:latin typeface="Calibri"/>
                <a:ea typeface="Calibri"/>
                <a:cs typeface="Calibri"/>
                <a:sym typeface="Calibri"/>
              </a:rPr>
              <a:t>Antigenos próprio  </a:t>
            </a:r>
            <a:endParaRPr/>
          </a:p>
          <a:p>
            <a:r>
              <a:rPr lang="pt-BR" sz="1800">
                <a:solidFill>
                  <a:schemeClr val="dk1"/>
                </a:solidFill>
                <a:latin typeface="Calibri"/>
                <a:ea typeface="Calibri"/>
                <a:cs typeface="Calibri"/>
                <a:sym typeface="Calibri"/>
              </a:rPr>
              <a:t>são ELIMINADAS </a:t>
            </a:r>
            <a:endParaRPr/>
          </a:p>
          <a:p>
            <a:r>
              <a:rPr lang="pt-BR" sz="1800">
                <a:solidFill>
                  <a:schemeClr val="dk1"/>
                </a:solidFill>
                <a:latin typeface="Calibri"/>
                <a:ea typeface="Calibri"/>
                <a:cs typeface="Calibri"/>
                <a:sym typeface="Calibri"/>
              </a:rPr>
              <a:t>(</a:t>
            </a:r>
            <a:r>
              <a:rPr lang="pt-BR" sz="1800">
                <a:solidFill>
                  <a:srgbClr val="FF0000"/>
                </a:solidFill>
                <a:latin typeface="Calibri"/>
                <a:ea typeface="Calibri"/>
                <a:cs typeface="Calibri"/>
                <a:sym typeface="Calibri"/>
              </a:rPr>
              <a:t>Apoptose</a:t>
            </a:r>
            <a:r>
              <a:rPr lang="pt-B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413" name="Google Shape;413;p23"/>
          <p:cNvPicPr preferRelativeResize="0"/>
          <p:nvPr/>
        </p:nvPicPr>
        <p:blipFill rotWithShape="1">
          <a:blip r:embed="rId5">
            <a:alphaModFix/>
          </a:blip>
          <a:srcRect/>
          <a:stretch/>
        </p:blipFill>
        <p:spPr>
          <a:xfrm>
            <a:off x="3647728" y="0"/>
            <a:ext cx="1339850" cy="1892300"/>
          </a:xfrm>
          <a:prstGeom prst="rect">
            <a:avLst/>
          </a:prstGeom>
          <a:noFill/>
          <a:ln>
            <a:noFill/>
          </a:ln>
        </p:spPr>
      </p:pic>
      <p:pic>
        <p:nvPicPr>
          <p:cNvPr id="414" name="Google Shape;414;p23"/>
          <p:cNvPicPr preferRelativeResize="0"/>
          <p:nvPr/>
        </p:nvPicPr>
        <p:blipFill rotWithShape="1">
          <a:blip r:embed="rId6">
            <a:alphaModFix/>
          </a:blip>
          <a:srcRect/>
          <a:stretch/>
        </p:blipFill>
        <p:spPr>
          <a:xfrm>
            <a:off x="7662487" y="4270067"/>
            <a:ext cx="469900" cy="292100"/>
          </a:xfrm>
          <a:prstGeom prst="rect">
            <a:avLst/>
          </a:prstGeom>
          <a:noFill/>
          <a:ln>
            <a:noFill/>
          </a:ln>
        </p:spPr>
      </p:pic>
      <p:pic>
        <p:nvPicPr>
          <p:cNvPr id="415" name="Google Shape;415;p23"/>
          <p:cNvPicPr preferRelativeResize="0"/>
          <p:nvPr/>
        </p:nvPicPr>
        <p:blipFill rotWithShape="1">
          <a:blip r:embed="rId6">
            <a:alphaModFix/>
          </a:blip>
          <a:srcRect/>
          <a:stretch/>
        </p:blipFill>
        <p:spPr>
          <a:xfrm>
            <a:off x="5320990" y="4194857"/>
            <a:ext cx="469900" cy="484510"/>
          </a:xfrm>
          <a:prstGeom prst="rect">
            <a:avLst/>
          </a:prstGeom>
          <a:noFill/>
          <a:ln>
            <a:noFill/>
          </a:ln>
        </p:spPr>
      </p:pic>
      <p:sp>
        <p:nvSpPr>
          <p:cNvPr id="416" name="Google Shape;416;p23"/>
          <p:cNvSpPr txBox="1"/>
          <p:nvPr/>
        </p:nvSpPr>
        <p:spPr>
          <a:xfrm>
            <a:off x="8256240" y="3933055"/>
            <a:ext cx="2271904" cy="1477328"/>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Fora do  MO células B </a:t>
            </a:r>
            <a:endParaRPr/>
          </a:p>
          <a:p>
            <a:r>
              <a:rPr lang="pt-BR" sz="1800">
                <a:solidFill>
                  <a:schemeClr val="dk1"/>
                </a:solidFill>
                <a:latin typeface="Calibri"/>
                <a:ea typeface="Calibri"/>
                <a:cs typeface="Calibri"/>
                <a:sym typeface="Calibri"/>
              </a:rPr>
              <a:t>Reagindo Contra </a:t>
            </a:r>
            <a:endParaRPr/>
          </a:p>
          <a:p>
            <a:r>
              <a:rPr lang="pt-BR" sz="1800">
                <a:solidFill>
                  <a:schemeClr val="dk1"/>
                </a:solidFill>
                <a:latin typeface="Calibri"/>
                <a:ea typeface="Calibri"/>
                <a:cs typeface="Calibri"/>
                <a:sym typeface="Calibri"/>
              </a:rPr>
              <a:t>próprio  solúvel</a:t>
            </a:r>
            <a:endParaRPr/>
          </a:p>
          <a:p>
            <a:r>
              <a:rPr lang="pt-BR" sz="1800">
                <a:solidFill>
                  <a:schemeClr val="dk1"/>
                </a:solidFill>
                <a:latin typeface="Calibri"/>
                <a:ea typeface="Calibri"/>
                <a:cs typeface="Calibri"/>
                <a:sym typeface="Calibri"/>
              </a:rPr>
              <a:t>são incapaz de </a:t>
            </a:r>
            <a:endParaRPr/>
          </a:p>
          <a:p>
            <a:r>
              <a:rPr lang="pt-BR" sz="1800">
                <a:solidFill>
                  <a:schemeClr val="dk1"/>
                </a:solidFill>
                <a:latin typeface="Calibri"/>
                <a:ea typeface="Calibri"/>
                <a:cs typeface="Calibri"/>
                <a:sym typeface="Calibri"/>
              </a:rPr>
              <a:t>responder  (</a:t>
            </a:r>
            <a:r>
              <a:rPr lang="pt-BR" sz="1800">
                <a:solidFill>
                  <a:srgbClr val="0070C0"/>
                </a:solidFill>
                <a:latin typeface="Calibri"/>
                <a:ea typeface="Calibri"/>
                <a:cs typeface="Calibri"/>
                <a:sym typeface="Calibri"/>
              </a:rPr>
              <a:t>Anergia)</a:t>
            </a:r>
            <a:endParaRPr sz="1800">
              <a:solidFill>
                <a:srgbClr val="0070C0"/>
              </a:solidFill>
              <a:latin typeface="Calibri"/>
              <a:ea typeface="Calibri"/>
              <a:cs typeface="Calibri"/>
              <a:sym typeface="Calibri"/>
            </a:endParaRPr>
          </a:p>
        </p:txBody>
      </p:sp>
      <p:graphicFrame>
        <p:nvGraphicFramePr>
          <p:cNvPr id="417" name="Google Shape;417;p23"/>
          <p:cNvGraphicFramePr/>
          <p:nvPr/>
        </p:nvGraphicFramePr>
        <p:xfrm>
          <a:off x="6366708" y="1052736"/>
          <a:ext cx="1776992" cy="1844824"/>
        </p:xfrm>
        <a:graphic>
          <a:graphicData uri="http://schemas.openxmlformats.org/presentationml/2006/ole">
            <mc:AlternateContent xmlns:mc="http://schemas.openxmlformats.org/markup-compatibility/2006">
              <mc:Choice xmlns:v="urn:schemas-microsoft-com:vml" Requires="v">
                <p:oleObj r:id="rId7" imgW="1776992" imgH="1844824" progId="PBrush">
                  <p:embed/>
                </p:oleObj>
              </mc:Choice>
              <mc:Fallback>
                <p:oleObj r:id="rId7" imgW="1776992" imgH="1844824" progId="PBrush">
                  <p:embed/>
                  <p:pic>
                    <p:nvPicPr>
                      <p:cNvPr id="417" name="Google Shape;417;p23"/>
                      <p:cNvPicPr preferRelativeResize="0"/>
                      <p:nvPr/>
                    </p:nvPicPr>
                    <p:blipFill rotWithShape="1">
                      <a:blip r:embed="rId4">
                        <a:alphaModFix/>
                      </a:blip>
                      <a:srcRect/>
                      <a:stretch/>
                    </p:blipFill>
                    <p:spPr>
                      <a:xfrm>
                        <a:off x="6366708" y="1052736"/>
                        <a:ext cx="1776992" cy="1844824"/>
                      </a:xfrm>
                      <a:prstGeom prst="rect">
                        <a:avLst/>
                      </a:prstGeom>
                      <a:noFill/>
                      <a:ln>
                        <a:noFill/>
                      </a:ln>
                    </p:spPr>
                  </p:pic>
                </p:oleObj>
              </mc:Fallback>
            </mc:AlternateContent>
          </a:graphicData>
        </a:graphic>
      </p:graphicFrame>
      <p:sp>
        <p:nvSpPr>
          <p:cNvPr id="418" name="Google Shape;418;p23"/>
          <p:cNvSpPr/>
          <p:nvPr/>
        </p:nvSpPr>
        <p:spPr>
          <a:xfrm>
            <a:off x="8439685" y="2891786"/>
            <a:ext cx="792088" cy="576064"/>
          </a:xfrm>
          <a:prstGeom prst="ellipse">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19" name="Google Shape;419;p23"/>
          <p:cNvSpPr/>
          <p:nvPr/>
        </p:nvSpPr>
        <p:spPr>
          <a:xfrm>
            <a:off x="8860906" y="3208543"/>
            <a:ext cx="792088" cy="576064"/>
          </a:xfrm>
          <a:prstGeom prst="ellipse">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20" name="Google Shape;420;p23"/>
          <p:cNvSpPr/>
          <p:nvPr/>
        </p:nvSpPr>
        <p:spPr>
          <a:xfrm>
            <a:off x="9257400" y="2901161"/>
            <a:ext cx="792088" cy="576064"/>
          </a:xfrm>
          <a:prstGeom prst="ellipse">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24"/>
          <p:cNvPicPr preferRelativeResize="0"/>
          <p:nvPr/>
        </p:nvPicPr>
        <p:blipFill rotWithShape="1">
          <a:blip r:embed="rId3">
            <a:alphaModFix/>
          </a:blip>
          <a:srcRect/>
          <a:stretch/>
        </p:blipFill>
        <p:spPr>
          <a:xfrm>
            <a:off x="1919288" y="19050"/>
            <a:ext cx="7256462" cy="6838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5"/>
          <p:cNvSpPr/>
          <p:nvPr/>
        </p:nvSpPr>
        <p:spPr>
          <a:xfrm>
            <a:off x="2567608" y="836712"/>
            <a:ext cx="7056784" cy="3416320"/>
          </a:xfrm>
          <a:prstGeom prst="rect">
            <a:avLst/>
          </a:prstGeom>
          <a:noFill/>
          <a:ln>
            <a:noFill/>
          </a:ln>
        </p:spPr>
        <p:txBody>
          <a:bodyPr spcFirstLastPara="1" wrap="square" lIns="91425" tIns="45700" rIns="91425" bIns="45700" anchor="t" anchorCtr="0">
            <a:spAutoFit/>
          </a:bodyPr>
          <a:lstStyle/>
          <a:p>
            <a:r>
              <a:rPr lang="pt-BR" sz="2400">
                <a:solidFill>
                  <a:srgbClr val="FF0000"/>
                </a:solidFill>
                <a:latin typeface="Calibri"/>
                <a:ea typeface="Calibri"/>
                <a:cs typeface="Calibri"/>
                <a:sym typeface="Calibri"/>
              </a:rPr>
              <a:t>Tolerância periférica </a:t>
            </a:r>
            <a:r>
              <a:rPr lang="pt-BR" sz="2400">
                <a:solidFill>
                  <a:schemeClr val="dk1"/>
                </a:solidFill>
                <a:latin typeface="Calibri"/>
                <a:ea typeface="Calibri"/>
                <a:cs typeface="Calibri"/>
                <a:sym typeface="Calibri"/>
              </a:rPr>
              <a:t>é uma tolerância imunológica desenvolvida após as células T e B terem amadurecido e se movimentem para a periferia. As células são controladas através de mecanismo de tolerância periférica. Este incluem a supressão das células auto-reactivas por células T reguladoras e a geração de hiper-responsividade em linfócitos que encontram antigénios na ausência de sinais co-estimulatórios que acompanham a inflamação.</a:t>
            </a:r>
            <a:endParaRPr sz="24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26"/>
          <p:cNvPicPr preferRelativeResize="0"/>
          <p:nvPr/>
        </p:nvPicPr>
        <p:blipFill rotWithShape="1">
          <a:blip r:embed="rId3">
            <a:alphaModFix/>
          </a:blip>
          <a:srcRect/>
          <a:stretch/>
        </p:blipFill>
        <p:spPr>
          <a:xfrm>
            <a:off x="1919288" y="19050"/>
            <a:ext cx="7256462" cy="6838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7"/>
          <p:cNvSpPr/>
          <p:nvPr/>
        </p:nvSpPr>
        <p:spPr>
          <a:xfrm>
            <a:off x="2639616" y="1196752"/>
            <a:ext cx="6912768" cy="460851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cxnSp>
        <p:nvCxnSpPr>
          <p:cNvPr id="222" name="Google Shape;222;p7"/>
          <p:cNvCxnSpPr>
            <a:stCxn id="221" idx="1"/>
            <a:endCxn id="221"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223" name="Google Shape;223;p7"/>
          <p:cNvSpPr txBox="1"/>
          <p:nvPr/>
        </p:nvSpPr>
        <p:spPr>
          <a:xfrm>
            <a:off x="1524001" y="5805265"/>
            <a:ext cx="29674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0" i="0" u="none" strike="noStrike" cap="none">
                <a:solidFill>
                  <a:srgbClr val="FF0000"/>
                </a:solidFill>
                <a:latin typeface="Times New Roman"/>
                <a:ea typeface="Times New Roman"/>
                <a:cs typeface="Times New Roman"/>
                <a:sym typeface="Times New Roman"/>
              </a:rPr>
              <a:t>Atividade Baixa </a:t>
            </a:r>
            <a:endParaRPr sz="1400" b="0" i="0" u="none" strike="noStrike" cap="none">
              <a:solidFill>
                <a:srgbClr val="000000"/>
              </a:solidFill>
              <a:latin typeface="Arial"/>
              <a:ea typeface="Arial"/>
              <a:cs typeface="Arial"/>
              <a:sym typeface="Arial"/>
            </a:endParaRPr>
          </a:p>
        </p:txBody>
      </p:sp>
      <p:sp>
        <p:nvSpPr>
          <p:cNvPr id="224" name="Google Shape;224;p7"/>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Normal</a:t>
            </a:r>
            <a:endParaRPr sz="1400" b="0" i="0" u="none" strike="noStrike" cap="none">
              <a:solidFill>
                <a:srgbClr val="000000"/>
              </a:solidFill>
              <a:latin typeface="Arial"/>
              <a:ea typeface="Arial"/>
              <a:cs typeface="Arial"/>
              <a:sym typeface="Arial"/>
            </a:endParaRPr>
          </a:p>
        </p:txBody>
      </p:sp>
      <p:sp>
        <p:nvSpPr>
          <p:cNvPr id="225" name="Google Shape;225;p7"/>
          <p:cNvSpPr txBox="1"/>
          <p:nvPr/>
        </p:nvSpPr>
        <p:spPr>
          <a:xfrm>
            <a:off x="4799856" y="2492897"/>
            <a:ext cx="164865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000000"/>
                </a:solidFill>
                <a:latin typeface="Times New Roman"/>
                <a:ea typeface="Times New Roman"/>
                <a:cs typeface="Times New Roman"/>
                <a:sym typeface="Times New Roman"/>
              </a:rPr>
              <a:t>Autoimunidade/Alergia</a:t>
            </a:r>
            <a:endParaRPr sz="1400" b="0" i="0" u="none" strike="noStrike" cap="none">
              <a:solidFill>
                <a:srgbClr val="000000"/>
              </a:solidFill>
              <a:latin typeface="Arial"/>
              <a:ea typeface="Arial"/>
              <a:cs typeface="Arial"/>
              <a:sym typeface="Arial"/>
            </a:endParaRPr>
          </a:p>
        </p:txBody>
      </p:sp>
      <p:sp>
        <p:nvSpPr>
          <p:cNvPr id="226" name="Google Shape;226;p7"/>
          <p:cNvSpPr txBox="1"/>
          <p:nvPr/>
        </p:nvSpPr>
        <p:spPr>
          <a:xfrm>
            <a:off x="7392145" y="1484785"/>
            <a:ext cx="7275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000000"/>
                </a:solidFill>
                <a:latin typeface="Times New Roman"/>
                <a:ea typeface="Times New Roman"/>
                <a:cs typeface="Times New Roman"/>
                <a:sym typeface="Times New Roman"/>
              </a:rPr>
              <a:t>Tumores</a:t>
            </a:r>
            <a:endParaRPr sz="1400" b="0" i="0" u="none" strike="noStrike" cap="none">
              <a:solidFill>
                <a:srgbClr val="000000"/>
              </a:solidFill>
              <a:latin typeface="Arial"/>
              <a:ea typeface="Arial"/>
              <a:cs typeface="Arial"/>
              <a:sym typeface="Arial"/>
            </a:endParaRPr>
          </a:p>
        </p:txBody>
      </p:sp>
      <p:sp>
        <p:nvSpPr>
          <p:cNvPr id="227" name="Google Shape;227;p7"/>
          <p:cNvSpPr txBox="1"/>
          <p:nvPr/>
        </p:nvSpPr>
        <p:spPr>
          <a:xfrm>
            <a:off x="4367808" y="4437112"/>
            <a:ext cx="26436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Infecções / Deficiências</a:t>
            </a:r>
            <a:endParaRPr sz="1400" b="0" i="0" u="none" strike="noStrike" cap="none">
              <a:solidFill>
                <a:srgbClr val="000000"/>
              </a:solidFill>
              <a:latin typeface="Arial"/>
              <a:ea typeface="Arial"/>
              <a:cs typeface="Arial"/>
              <a:sym typeface="Arial"/>
            </a:endParaRPr>
          </a:p>
        </p:txBody>
      </p:sp>
      <p:sp>
        <p:nvSpPr>
          <p:cNvPr id="228" name="Google Shape;228;p7"/>
          <p:cNvSpPr txBox="1"/>
          <p:nvPr/>
        </p:nvSpPr>
        <p:spPr>
          <a:xfrm>
            <a:off x="7968209" y="4941168"/>
            <a:ext cx="10861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Tumores</a:t>
            </a:r>
            <a:endParaRPr sz="1400" b="0" i="0" u="none" strike="noStrike" cap="none">
              <a:solidFill>
                <a:srgbClr val="000000"/>
              </a:solidFill>
              <a:latin typeface="Arial"/>
              <a:ea typeface="Arial"/>
              <a:cs typeface="Arial"/>
              <a:sym typeface="Arial"/>
            </a:endParaRPr>
          </a:p>
        </p:txBody>
      </p:sp>
      <p:sp>
        <p:nvSpPr>
          <p:cNvPr id="229" name="Google Shape;229;p7"/>
          <p:cNvSpPr/>
          <p:nvPr/>
        </p:nvSpPr>
        <p:spPr>
          <a:xfrm>
            <a:off x="3409566" y="116632"/>
            <a:ext cx="5112297"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t-BR" sz="2800" b="1" i="0" u="none" strike="noStrike" cap="none">
                <a:solidFill>
                  <a:srgbClr val="00007B"/>
                </a:solidFill>
                <a:latin typeface="Times New Roman"/>
                <a:ea typeface="Times New Roman"/>
                <a:cs typeface="Times New Roman"/>
                <a:sym typeface="Times New Roman"/>
              </a:rPr>
              <a:t>Como você sente Sistema Imune</a:t>
            </a:r>
            <a:endParaRPr sz="1400" b="0" i="0" u="none" strike="noStrike" cap="none">
              <a:solidFill>
                <a:srgbClr val="000000"/>
              </a:solidFill>
              <a:latin typeface="Arial"/>
              <a:ea typeface="Arial"/>
              <a:cs typeface="Arial"/>
              <a:sym typeface="Arial"/>
            </a:endParaRPr>
          </a:p>
        </p:txBody>
      </p:sp>
      <p:sp>
        <p:nvSpPr>
          <p:cNvPr id="230" name="Google Shape;230;p7"/>
          <p:cNvSpPr txBox="1"/>
          <p:nvPr/>
        </p:nvSpPr>
        <p:spPr>
          <a:xfrm>
            <a:off x="4439817" y="4005064"/>
            <a:ext cx="31918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Autoimunidade/ Deficiências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7"/>
          <p:cNvPicPr preferRelativeResize="0"/>
          <p:nvPr/>
        </p:nvPicPr>
        <p:blipFill rotWithShape="1">
          <a:blip r:embed="rId3">
            <a:alphaModFix/>
          </a:blip>
          <a:srcRect/>
          <a:stretch/>
        </p:blipFill>
        <p:spPr>
          <a:xfrm>
            <a:off x="1415480" y="-99392"/>
            <a:ext cx="9144000" cy="670505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28"/>
          <p:cNvPicPr preferRelativeResize="0"/>
          <p:nvPr/>
        </p:nvPicPr>
        <p:blipFill rotWithShape="1">
          <a:blip r:embed="rId3">
            <a:alphaModFix/>
          </a:blip>
          <a:srcRect/>
          <a:stretch/>
        </p:blipFill>
        <p:spPr>
          <a:xfrm>
            <a:off x="2667000" y="-387424"/>
            <a:ext cx="6858000" cy="6858000"/>
          </a:xfrm>
          <a:prstGeom prst="rect">
            <a:avLst/>
          </a:prstGeom>
          <a:noFill/>
          <a:ln>
            <a:noFill/>
          </a:ln>
        </p:spPr>
      </p:pic>
      <p:grpSp>
        <p:nvGrpSpPr>
          <p:cNvPr id="446" name="Google Shape;446;p28"/>
          <p:cNvGrpSpPr/>
          <p:nvPr/>
        </p:nvGrpSpPr>
        <p:grpSpPr>
          <a:xfrm rot="4326727">
            <a:off x="2666595" y="3751014"/>
            <a:ext cx="1654665" cy="2798262"/>
            <a:chOff x="4943331" y="1192696"/>
            <a:chExt cx="2878801" cy="4057881"/>
          </a:xfrm>
        </p:grpSpPr>
        <p:grpSp>
          <p:nvGrpSpPr>
            <p:cNvPr id="447" name="Google Shape;447;p28"/>
            <p:cNvGrpSpPr/>
            <p:nvPr/>
          </p:nvGrpSpPr>
          <p:grpSpPr>
            <a:xfrm>
              <a:off x="5112062" y="1350148"/>
              <a:ext cx="1800200" cy="2582908"/>
              <a:chOff x="899592" y="1124744"/>
              <a:chExt cx="1800200" cy="2376264"/>
            </a:xfrm>
          </p:grpSpPr>
          <p:sp>
            <p:nvSpPr>
              <p:cNvPr id="448" name="Google Shape;448;p28"/>
              <p:cNvSpPr/>
              <p:nvPr/>
            </p:nvSpPr>
            <p:spPr>
              <a:xfrm>
                <a:off x="899592" y="1772816"/>
                <a:ext cx="1800200" cy="1728192"/>
              </a:xfrm>
              <a:prstGeom prst="ellipse">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449" name="Google Shape;449;p28"/>
              <p:cNvPicPr preferRelativeResize="0"/>
              <p:nvPr/>
            </p:nvPicPr>
            <p:blipFill rotWithShape="1">
              <a:blip r:embed="rId4">
                <a:alphaModFix/>
              </a:blip>
              <a:srcRect/>
              <a:stretch/>
            </p:blipFill>
            <p:spPr>
              <a:xfrm>
                <a:off x="1403648" y="1124744"/>
                <a:ext cx="1037261" cy="1053496"/>
              </a:xfrm>
              <a:prstGeom prst="rect">
                <a:avLst/>
              </a:prstGeom>
              <a:noFill/>
              <a:ln>
                <a:noFill/>
              </a:ln>
            </p:spPr>
          </p:pic>
        </p:grpSp>
        <p:sp>
          <p:nvSpPr>
            <p:cNvPr id="450" name="Google Shape;450;p28"/>
            <p:cNvSpPr txBox="1"/>
            <p:nvPr/>
          </p:nvSpPr>
          <p:spPr>
            <a:xfrm>
              <a:off x="4943331" y="3911676"/>
              <a:ext cx="2878801" cy="1338901"/>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Virus infected Cell</a:t>
              </a:r>
              <a:endParaRPr/>
            </a:p>
            <a:p>
              <a:r>
                <a:rPr lang="pt-BR" sz="1800">
                  <a:solidFill>
                    <a:srgbClr val="FF0000"/>
                  </a:solidFill>
                  <a:latin typeface="Calibri"/>
                  <a:ea typeface="Calibri"/>
                  <a:cs typeface="Calibri"/>
                  <a:sym typeface="Calibri"/>
                </a:rPr>
                <a:t>Viralpeptide</a:t>
              </a:r>
              <a:endParaRPr sz="1800">
                <a:solidFill>
                  <a:srgbClr val="FF0000"/>
                </a:solidFill>
                <a:latin typeface="Calibri"/>
                <a:ea typeface="Calibri"/>
                <a:cs typeface="Calibri"/>
                <a:sym typeface="Calibri"/>
              </a:endParaRPr>
            </a:p>
          </p:txBody>
        </p:sp>
        <p:sp>
          <p:nvSpPr>
            <p:cNvPr id="451" name="Google Shape;451;p28"/>
            <p:cNvSpPr/>
            <p:nvPr/>
          </p:nvSpPr>
          <p:spPr>
            <a:xfrm>
              <a:off x="5732890" y="1192696"/>
              <a:ext cx="286247" cy="190831"/>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452" name="Google Shape;452;p28" descr="USP investiga ressurgimento de vírus letal após 20 anos"/>
            <p:cNvPicPr preferRelativeResize="0"/>
            <p:nvPr/>
          </p:nvPicPr>
          <p:blipFill rotWithShape="1">
            <a:blip r:embed="rId5">
              <a:alphaModFix/>
            </a:blip>
            <a:srcRect/>
            <a:stretch/>
          </p:blipFill>
          <p:spPr>
            <a:xfrm>
              <a:off x="5496447" y="2467739"/>
              <a:ext cx="1276601" cy="1167954"/>
            </a:xfrm>
            <a:prstGeom prst="rect">
              <a:avLst/>
            </a:prstGeom>
            <a:noFill/>
            <a:ln>
              <a:noFill/>
            </a:ln>
          </p:spPr>
        </p:pic>
      </p:grpSp>
      <p:pic>
        <p:nvPicPr>
          <p:cNvPr id="453" name="Google Shape;453;p28"/>
          <p:cNvPicPr preferRelativeResize="0"/>
          <p:nvPr/>
        </p:nvPicPr>
        <p:blipFill rotWithShape="1">
          <a:blip r:embed="rId6">
            <a:alphaModFix/>
          </a:blip>
          <a:srcRect/>
          <a:stretch/>
        </p:blipFill>
        <p:spPr>
          <a:xfrm>
            <a:off x="2495601" y="1729424"/>
            <a:ext cx="2343477" cy="17433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9"/>
          <p:cNvSpPr/>
          <p:nvPr/>
        </p:nvSpPr>
        <p:spPr>
          <a:xfrm>
            <a:off x="2063751" y="1052513"/>
            <a:ext cx="792163" cy="576262"/>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0" name="Google Shape;460;p29"/>
          <p:cNvSpPr/>
          <p:nvPr/>
        </p:nvSpPr>
        <p:spPr>
          <a:xfrm>
            <a:off x="2063751" y="1792288"/>
            <a:ext cx="792163" cy="576262"/>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1" name="Google Shape;461;p29"/>
          <p:cNvSpPr/>
          <p:nvPr/>
        </p:nvSpPr>
        <p:spPr>
          <a:xfrm>
            <a:off x="4764088" y="974726"/>
            <a:ext cx="792162" cy="576263"/>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2" name="Google Shape;462;p29"/>
          <p:cNvSpPr/>
          <p:nvPr/>
        </p:nvSpPr>
        <p:spPr>
          <a:xfrm>
            <a:off x="8143876" y="1592263"/>
            <a:ext cx="792163" cy="576262"/>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3" name="Google Shape;463;p29"/>
          <p:cNvSpPr/>
          <p:nvPr/>
        </p:nvSpPr>
        <p:spPr>
          <a:xfrm>
            <a:off x="8594726" y="765176"/>
            <a:ext cx="792163" cy="576263"/>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4" name="Google Shape;464;p29"/>
          <p:cNvSpPr/>
          <p:nvPr/>
        </p:nvSpPr>
        <p:spPr>
          <a:xfrm>
            <a:off x="8964613" y="2185988"/>
            <a:ext cx="792162" cy="576262"/>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5" name="Google Shape;465;p29"/>
          <p:cNvSpPr/>
          <p:nvPr/>
        </p:nvSpPr>
        <p:spPr>
          <a:xfrm>
            <a:off x="8975726" y="1408114"/>
            <a:ext cx="792163" cy="574675"/>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6" name="Google Shape;466;p29"/>
          <p:cNvSpPr/>
          <p:nvPr/>
        </p:nvSpPr>
        <p:spPr>
          <a:xfrm>
            <a:off x="4727576" y="1849438"/>
            <a:ext cx="792163" cy="576262"/>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7" name="Google Shape;467;p29"/>
          <p:cNvSpPr/>
          <p:nvPr/>
        </p:nvSpPr>
        <p:spPr>
          <a:xfrm>
            <a:off x="5464176" y="1849438"/>
            <a:ext cx="792163" cy="576262"/>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68" name="Google Shape;468;p29"/>
          <p:cNvSpPr/>
          <p:nvPr/>
        </p:nvSpPr>
        <p:spPr>
          <a:xfrm>
            <a:off x="5184776" y="2452688"/>
            <a:ext cx="792163" cy="576262"/>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cxnSp>
        <p:nvCxnSpPr>
          <p:cNvPr id="469" name="Google Shape;469;p29"/>
          <p:cNvCxnSpPr/>
          <p:nvPr/>
        </p:nvCxnSpPr>
        <p:spPr>
          <a:xfrm>
            <a:off x="4583114" y="1849438"/>
            <a:ext cx="1944687" cy="1179512"/>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470" name="Google Shape;470;p29"/>
          <p:cNvCxnSpPr/>
          <p:nvPr/>
        </p:nvCxnSpPr>
        <p:spPr>
          <a:xfrm flipH="1">
            <a:off x="4583113" y="1695450"/>
            <a:ext cx="2089150" cy="133350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graphicFrame>
        <p:nvGraphicFramePr>
          <p:cNvPr id="471" name="Google Shape;471;p29"/>
          <p:cNvGraphicFramePr/>
          <p:nvPr/>
        </p:nvGraphicFramePr>
        <p:xfrm>
          <a:off x="1919288" y="3702051"/>
          <a:ext cx="2952750" cy="3065463"/>
        </p:xfrm>
        <a:graphic>
          <a:graphicData uri="http://schemas.openxmlformats.org/presentationml/2006/ole">
            <mc:AlternateContent xmlns:mc="http://schemas.openxmlformats.org/markup-compatibility/2006">
              <mc:Choice xmlns:v="urn:schemas-microsoft-com:vml" Requires="v">
                <p:oleObj r:id="rId3" imgW="2952750" imgH="3065463" progId="PBrush">
                  <p:embed/>
                </p:oleObj>
              </mc:Choice>
              <mc:Fallback>
                <p:oleObj r:id="rId3" imgW="2952750" imgH="3065463" progId="PBrush">
                  <p:embed/>
                  <p:pic>
                    <p:nvPicPr>
                      <p:cNvPr id="471" name="Google Shape;471;p29"/>
                      <p:cNvPicPr preferRelativeResize="0"/>
                      <p:nvPr/>
                    </p:nvPicPr>
                    <p:blipFill rotWithShape="1">
                      <a:blip r:embed="rId4">
                        <a:alphaModFix/>
                      </a:blip>
                      <a:srcRect/>
                      <a:stretch/>
                    </p:blipFill>
                    <p:spPr>
                      <a:xfrm>
                        <a:off x="1919288" y="3702051"/>
                        <a:ext cx="2952750" cy="3065463"/>
                      </a:xfrm>
                      <a:prstGeom prst="rect">
                        <a:avLst/>
                      </a:prstGeom>
                      <a:noFill/>
                      <a:ln>
                        <a:noFill/>
                      </a:ln>
                    </p:spPr>
                  </p:pic>
                </p:oleObj>
              </mc:Fallback>
            </mc:AlternateContent>
          </a:graphicData>
        </a:graphic>
      </p:graphicFrame>
      <p:sp>
        <p:nvSpPr>
          <p:cNvPr id="472" name="Google Shape;472;p29"/>
          <p:cNvSpPr txBox="1"/>
          <p:nvPr/>
        </p:nvSpPr>
        <p:spPr>
          <a:xfrm>
            <a:off x="5519936" y="3933056"/>
            <a:ext cx="2252540" cy="1600398"/>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No  MO células B </a:t>
            </a:r>
            <a:endParaRPr/>
          </a:p>
          <a:p>
            <a:r>
              <a:rPr lang="pt-BR" sz="2000">
                <a:solidFill>
                  <a:schemeClr val="dk1"/>
                </a:solidFill>
                <a:latin typeface="Calibri"/>
                <a:ea typeface="Calibri"/>
                <a:cs typeface="Calibri"/>
                <a:sym typeface="Calibri"/>
              </a:rPr>
              <a:t>Reagindo Contra </a:t>
            </a:r>
            <a:endParaRPr/>
          </a:p>
          <a:p>
            <a:r>
              <a:rPr lang="pt-BR" sz="2000">
                <a:solidFill>
                  <a:schemeClr val="dk1"/>
                </a:solidFill>
                <a:latin typeface="Calibri"/>
                <a:ea typeface="Calibri"/>
                <a:cs typeface="Calibri"/>
                <a:sym typeface="Calibri"/>
              </a:rPr>
              <a:t>Antigenos próprio  </a:t>
            </a:r>
            <a:endParaRPr/>
          </a:p>
          <a:p>
            <a:r>
              <a:rPr lang="pt-BR" sz="2000">
                <a:solidFill>
                  <a:schemeClr val="dk1"/>
                </a:solidFill>
                <a:latin typeface="Calibri"/>
                <a:ea typeface="Calibri"/>
                <a:cs typeface="Calibri"/>
                <a:sym typeface="Calibri"/>
              </a:rPr>
              <a:t>são ELIMINADAS </a:t>
            </a:r>
            <a:endParaRPr/>
          </a:p>
          <a:p>
            <a:r>
              <a:rPr lang="pt-BR" sz="1800">
                <a:solidFill>
                  <a:schemeClr val="dk1"/>
                </a:solidFill>
                <a:latin typeface="Calibri"/>
                <a:ea typeface="Calibri"/>
                <a:cs typeface="Calibri"/>
                <a:sym typeface="Calibri"/>
              </a:rPr>
              <a:t>(</a:t>
            </a:r>
            <a:r>
              <a:rPr lang="pt-BR" sz="1800">
                <a:solidFill>
                  <a:srgbClr val="FF0000"/>
                </a:solidFill>
                <a:latin typeface="Calibri"/>
                <a:ea typeface="Calibri"/>
                <a:cs typeface="Calibri"/>
                <a:sym typeface="Calibri"/>
              </a:rPr>
              <a:t>Apoptose</a:t>
            </a:r>
            <a:r>
              <a:rPr lang="pt-B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473" name="Google Shape;473;p29"/>
          <p:cNvPicPr preferRelativeResize="0"/>
          <p:nvPr/>
        </p:nvPicPr>
        <p:blipFill rotWithShape="1">
          <a:blip r:embed="rId5">
            <a:alphaModFix/>
          </a:blip>
          <a:srcRect/>
          <a:stretch/>
        </p:blipFill>
        <p:spPr>
          <a:xfrm>
            <a:off x="3648075" y="0"/>
            <a:ext cx="1339850" cy="1892300"/>
          </a:xfrm>
          <a:prstGeom prst="rect">
            <a:avLst/>
          </a:prstGeom>
          <a:noFill/>
          <a:ln>
            <a:noFill/>
          </a:ln>
        </p:spPr>
      </p:pic>
      <p:pic>
        <p:nvPicPr>
          <p:cNvPr id="474" name="Google Shape;474;p29"/>
          <p:cNvPicPr preferRelativeResize="0"/>
          <p:nvPr/>
        </p:nvPicPr>
        <p:blipFill rotWithShape="1">
          <a:blip r:embed="rId6">
            <a:alphaModFix/>
          </a:blip>
          <a:srcRect/>
          <a:stretch/>
        </p:blipFill>
        <p:spPr>
          <a:xfrm>
            <a:off x="5015880" y="4293097"/>
            <a:ext cx="469900" cy="485775"/>
          </a:xfrm>
          <a:prstGeom prst="rect">
            <a:avLst/>
          </a:prstGeom>
          <a:noFill/>
          <a:ln>
            <a:noFill/>
          </a:ln>
        </p:spPr>
      </p:pic>
      <p:sp>
        <p:nvSpPr>
          <p:cNvPr id="475" name="Google Shape;475;p29"/>
          <p:cNvSpPr txBox="1"/>
          <p:nvPr/>
        </p:nvSpPr>
        <p:spPr>
          <a:xfrm>
            <a:off x="7968208" y="3933056"/>
            <a:ext cx="2590774" cy="1631216"/>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Fora do  MO células B </a:t>
            </a:r>
            <a:endParaRPr/>
          </a:p>
          <a:p>
            <a:r>
              <a:rPr lang="pt-BR" sz="2000">
                <a:solidFill>
                  <a:schemeClr val="dk1"/>
                </a:solidFill>
                <a:latin typeface="Calibri"/>
                <a:ea typeface="Calibri"/>
                <a:cs typeface="Calibri"/>
                <a:sym typeface="Calibri"/>
              </a:rPr>
              <a:t>Reagindo Contra </a:t>
            </a:r>
            <a:endParaRPr/>
          </a:p>
          <a:p>
            <a:r>
              <a:rPr lang="pt-BR" sz="2000">
                <a:solidFill>
                  <a:schemeClr val="dk1"/>
                </a:solidFill>
                <a:latin typeface="Calibri"/>
                <a:ea typeface="Calibri"/>
                <a:cs typeface="Calibri"/>
                <a:sym typeface="Calibri"/>
              </a:rPr>
              <a:t>próprio  solúvel</a:t>
            </a:r>
            <a:endParaRPr/>
          </a:p>
          <a:p>
            <a:r>
              <a:rPr lang="pt-BR" sz="2000">
                <a:solidFill>
                  <a:schemeClr val="dk1"/>
                </a:solidFill>
                <a:latin typeface="Calibri"/>
                <a:ea typeface="Calibri"/>
                <a:cs typeface="Calibri"/>
                <a:sym typeface="Calibri"/>
              </a:rPr>
              <a:t>são incapaz de </a:t>
            </a:r>
            <a:endParaRPr/>
          </a:p>
          <a:p>
            <a:r>
              <a:rPr lang="pt-BR" sz="2000">
                <a:solidFill>
                  <a:schemeClr val="dk1"/>
                </a:solidFill>
                <a:latin typeface="Calibri"/>
                <a:ea typeface="Calibri"/>
                <a:cs typeface="Calibri"/>
                <a:sym typeface="Calibri"/>
              </a:rPr>
              <a:t>responder  (</a:t>
            </a:r>
            <a:r>
              <a:rPr lang="pt-BR" sz="2000">
                <a:solidFill>
                  <a:srgbClr val="0070C0"/>
                </a:solidFill>
                <a:latin typeface="Calibri"/>
                <a:ea typeface="Calibri"/>
                <a:cs typeface="Calibri"/>
                <a:sym typeface="Calibri"/>
              </a:rPr>
              <a:t>Anergia)</a:t>
            </a:r>
            <a:endParaRPr sz="2000">
              <a:solidFill>
                <a:srgbClr val="0070C0"/>
              </a:solidFill>
              <a:latin typeface="Calibri"/>
              <a:ea typeface="Calibri"/>
              <a:cs typeface="Calibri"/>
              <a:sym typeface="Calibri"/>
            </a:endParaRPr>
          </a:p>
        </p:txBody>
      </p:sp>
      <p:graphicFrame>
        <p:nvGraphicFramePr>
          <p:cNvPr id="476" name="Google Shape;476;p29"/>
          <p:cNvGraphicFramePr/>
          <p:nvPr/>
        </p:nvGraphicFramePr>
        <p:xfrm>
          <a:off x="6367463" y="1052514"/>
          <a:ext cx="1776412" cy="1844675"/>
        </p:xfrm>
        <a:graphic>
          <a:graphicData uri="http://schemas.openxmlformats.org/presentationml/2006/ole">
            <mc:AlternateContent xmlns:mc="http://schemas.openxmlformats.org/markup-compatibility/2006">
              <mc:Choice xmlns:v="urn:schemas-microsoft-com:vml" Requires="v">
                <p:oleObj r:id="rId7" imgW="1776412" imgH="1844675" progId="PBrush">
                  <p:embed/>
                </p:oleObj>
              </mc:Choice>
              <mc:Fallback>
                <p:oleObj r:id="rId7" imgW="1776412" imgH="1844675" progId="PBrush">
                  <p:embed/>
                  <p:pic>
                    <p:nvPicPr>
                      <p:cNvPr id="476" name="Google Shape;476;p29"/>
                      <p:cNvPicPr preferRelativeResize="0"/>
                      <p:nvPr/>
                    </p:nvPicPr>
                    <p:blipFill rotWithShape="1">
                      <a:blip r:embed="rId4">
                        <a:alphaModFix/>
                      </a:blip>
                      <a:srcRect/>
                      <a:stretch/>
                    </p:blipFill>
                    <p:spPr>
                      <a:xfrm>
                        <a:off x="6367463" y="1052514"/>
                        <a:ext cx="1776412" cy="1844675"/>
                      </a:xfrm>
                      <a:prstGeom prst="rect">
                        <a:avLst/>
                      </a:prstGeom>
                      <a:noFill/>
                      <a:ln>
                        <a:noFill/>
                      </a:ln>
                    </p:spPr>
                  </p:pic>
                </p:oleObj>
              </mc:Fallback>
            </mc:AlternateContent>
          </a:graphicData>
        </a:graphic>
      </p:graphicFrame>
      <p:sp>
        <p:nvSpPr>
          <p:cNvPr id="477" name="Google Shape;477;p29"/>
          <p:cNvSpPr/>
          <p:nvPr/>
        </p:nvSpPr>
        <p:spPr>
          <a:xfrm>
            <a:off x="8439151" y="2892426"/>
            <a:ext cx="792163" cy="574675"/>
          </a:xfrm>
          <a:prstGeom prst="ellipse">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78" name="Google Shape;478;p29"/>
          <p:cNvSpPr/>
          <p:nvPr/>
        </p:nvSpPr>
        <p:spPr>
          <a:xfrm>
            <a:off x="8861426" y="3208338"/>
            <a:ext cx="792163" cy="576262"/>
          </a:xfrm>
          <a:prstGeom prst="ellipse">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479" name="Google Shape;479;p29"/>
          <p:cNvSpPr/>
          <p:nvPr/>
        </p:nvSpPr>
        <p:spPr>
          <a:xfrm>
            <a:off x="9256713" y="2901951"/>
            <a:ext cx="792162" cy="574675"/>
          </a:xfrm>
          <a:prstGeom prst="ellipse">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pt-BR" sz="1800">
                <a:solidFill>
                  <a:schemeClr val="dk1"/>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0"/>
          <p:cNvPicPr preferRelativeResize="0"/>
          <p:nvPr/>
        </p:nvPicPr>
        <p:blipFill rotWithShape="1">
          <a:blip r:embed="rId3">
            <a:alphaModFix/>
          </a:blip>
          <a:srcRect/>
          <a:stretch/>
        </p:blipFill>
        <p:spPr>
          <a:xfrm>
            <a:off x="1742468" y="271022"/>
            <a:ext cx="8707065" cy="631595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1"/>
          <p:cNvPicPr preferRelativeResize="0"/>
          <p:nvPr/>
        </p:nvPicPr>
        <p:blipFill rotWithShape="1">
          <a:blip r:embed="rId3">
            <a:alphaModFix/>
          </a:blip>
          <a:srcRect/>
          <a:stretch/>
        </p:blipFill>
        <p:spPr>
          <a:xfrm>
            <a:off x="1524000" y="1037051"/>
            <a:ext cx="9144000" cy="47838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2"/>
          <p:cNvPicPr preferRelativeResize="0"/>
          <p:nvPr/>
        </p:nvPicPr>
        <p:blipFill rotWithShape="1">
          <a:blip r:embed="rId3">
            <a:alphaModFix/>
          </a:blip>
          <a:srcRect/>
          <a:stretch/>
        </p:blipFill>
        <p:spPr>
          <a:xfrm>
            <a:off x="1524000" y="1035153"/>
            <a:ext cx="9144000" cy="478769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3"/>
          <p:cNvPicPr preferRelativeResize="0"/>
          <p:nvPr/>
        </p:nvPicPr>
        <p:blipFill rotWithShape="1">
          <a:blip r:embed="rId3">
            <a:alphaModFix/>
          </a:blip>
          <a:srcRect/>
          <a:stretch/>
        </p:blipFill>
        <p:spPr>
          <a:xfrm>
            <a:off x="2484293" y="-675456"/>
            <a:ext cx="6858000" cy="6858000"/>
          </a:xfrm>
          <a:prstGeom prst="rect">
            <a:avLst/>
          </a:prstGeom>
          <a:noFill/>
          <a:ln>
            <a:noFill/>
          </a:ln>
        </p:spPr>
      </p:pic>
      <p:grpSp>
        <p:nvGrpSpPr>
          <p:cNvPr id="500" name="Google Shape;500;p33"/>
          <p:cNvGrpSpPr/>
          <p:nvPr/>
        </p:nvGrpSpPr>
        <p:grpSpPr>
          <a:xfrm>
            <a:off x="1924091" y="548681"/>
            <a:ext cx="7223007" cy="5356711"/>
            <a:chOff x="400090" y="548680"/>
            <a:chExt cx="7223007" cy="5356711"/>
          </a:xfrm>
        </p:grpSpPr>
        <p:grpSp>
          <p:nvGrpSpPr>
            <p:cNvPr id="501" name="Google Shape;501;p33"/>
            <p:cNvGrpSpPr/>
            <p:nvPr/>
          </p:nvGrpSpPr>
          <p:grpSpPr>
            <a:xfrm rot="4326727">
              <a:off x="1551773" y="3573979"/>
              <a:ext cx="1034711" cy="1781140"/>
              <a:chOff x="899592" y="1124744"/>
              <a:chExt cx="1800200" cy="2376264"/>
            </a:xfrm>
          </p:grpSpPr>
          <p:sp>
            <p:nvSpPr>
              <p:cNvPr id="502" name="Google Shape;502;p33"/>
              <p:cNvSpPr/>
              <p:nvPr/>
            </p:nvSpPr>
            <p:spPr>
              <a:xfrm>
                <a:off x="899592" y="1772816"/>
                <a:ext cx="1800200" cy="1728192"/>
              </a:xfrm>
              <a:prstGeom prst="ellipse">
                <a:avLst/>
              </a:prstGeom>
              <a:solidFill>
                <a:schemeClr val="l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503" name="Google Shape;503;p33"/>
              <p:cNvPicPr preferRelativeResize="0"/>
              <p:nvPr/>
            </p:nvPicPr>
            <p:blipFill rotWithShape="1">
              <a:blip r:embed="rId4">
                <a:alphaModFix/>
              </a:blip>
              <a:srcRect/>
              <a:stretch/>
            </p:blipFill>
            <p:spPr>
              <a:xfrm>
                <a:off x="1403648" y="1124744"/>
                <a:ext cx="1037261" cy="1053496"/>
              </a:xfrm>
              <a:prstGeom prst="rect">
                <a:avLst/>
              </a:prstGeom>
              <a:noFill/>
              <a:ln>
                <a:noFill/>
              </a:ln>
            </p:spPr>
          </p:pic>
        </p:grpSp>
        <p:sp>
          <p:nvSpPr>
            <p:cNvPr id="504" name="Google Shape;504;p33"/>
            <p:cNvSpPr txBox="1"/>
            <p:nvPr/>
          </p:nvSpPr>
          <p:spPr>
            <a:xfrm rot="4326727">
              <a:off x="34402" y="4616414"/>
              <a:ext cx="1654665" cy="923289"/>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Virus infected Cell</a:t>
              </a:r>
              <a:endParaRPr/>
            </a:p>
            <a:p>
              <a:r>
                <a:rPr lang="pt-BR" sz="1800">
                  <a:solidFill>
                    <a:srgbClr val="FF0000"/>
                  </a:solidFill>
                  <a:latin typeface="Calibri"/>
                  <a:ea typeface="Calibri"/>
                  <a:cs typeface="Calibri"/>
                  <a:sym typeface="Calibri"/>
                </a:rPr>
                <a:t>Viralpeptide</a:t>
              </a:r>
              <a:endParaRPr sz="1800">
                <a:solidFill>
                  <a:srgbClr val="FF0000"/>
                </a:solidFill>
                <a:latin typeface="Calibri"/>
                <a:ea typeface="Calibri"/>
                <a:cs typeface="Calibri"/>
                <a:sym typeface="Calibri"/>
              </a:endParaRPr>
            </a:p>
          </p:txBody>
        </p:sp>
        <p:sp>
          <p:nvSpPr>
            <p:cNvPr id="505" name="Google Shape;505;p33"/>
            <p:cNvSpPr/>
            <p:nvPr/>
          </p:nvSpPr>
          <p:spPr>
            <a:xfrm rot="4326727">
              <a:off x="2851059" y="4037596"/>
              <a:ext cx="164528" cy="131595"/>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pic>
          <p:nvPicPr>
            <p:cNvPr id="506" name="Google Shape;506;p33" descr="USP investiga ressurgimento de vírus letal após 20 anos"/>
            <p:cNvPicPr preferRelativeResize="0"/>
            <p:nvPr/>
          </p:nvPicPr>
          <p:blipFill rotWithShape="1">
            <a:blip r:embed="rId5">
              <a:alphaModFix/>
            </a:blip>
            <a:srcRect/>
            <a:stretch/>
          </p:blipFill>
          <p:spPr>
            <a:xfrm rot="4326727">
              <a:off x="1454753" y="4215765"/>
              <a:ext cx="733759" cy="805406"/>
            </a:xfrm>
            <a:prstGeom prst="rect">
              <a:avLst/>
            </a:prstGeom>
            <a:noFill/>
            <a:ln>
              <a:noFill/>
            </a:ln>
          </p:spPr>
        </p:pic>
        <p:pic>
          <p:nvPicPr>
            <p:cNvPr id="507" name="Google Shape;507;p33"/>
            <p:cNvPicPr preferRelativeResize="0"/>
            <p:nvPr/>
          </p:nvPicPr>
          <p:blipFill rotWithShape="1">
            <a:blip r:embed="rId6">
              <a:alphaModFix/>
            </a:blip>
            <a:srcRect/>
            <a:stretch/>
          </p:blipFill>
          <p:spPr>
            <a:xfrm>
              <a:off x="805870" y="2238601"/>
              <a:ext cx="2343477" cy="1743318"/>
            </a:xfrm>
            <a:prstGeom prst="rect">
              <a:avLst/>
            </a:prstGeom>
            <a:noFill/>
            <a:ln>
              <a:noFill/>
            </a:ln>
          </p:spPr>
        </p:pic>
        <p:pic>
          <p:nvPicPr>
            <p:cNvPr id="508" name="Google Shape;508;p33"/>
            <p:cNvPicPr preferRelativeResize="0"/>
            <p:nvPr/>
          </p:nvPicPr>
          <p:blipFill rotWithShape="1">
            <a:blip r:embed="rId7">
              <a:alphaModFix/>
            </a:blip>
            <a:srcRect/>
            <a:stretch/>
          </p:blipFill>
          <p:spPr>
            <a:xfrm>
              <a:off x="5868144" y="548680"/>
              <a:ext cx="1754953" cy="1096231"/>
            </a:xfrm>
            <a:prstGeom prst="rect">
              <a:avLst/>
            </a:prstGeom>
            <a:noFill/>
            <a:ln>
              <a:noFill/>
            </a:ln>
          </p:spPr>
        </p:pic>
        <p:sp>
          <p:nvSpPr>
            <p:cNvPr id="509" name="Google Shape;509;p33"/>
            <p:cNvSpPr/>
            <p:nvPr/>
          </p:nvSpPr>
          <p:spPr>
            <a:xfrm rot="4326727">
              <a:off x="3353484" y="3127337"/>
              <a:ext cx="164528" cy="131595"/>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10" name="Google Shape;510;p33"/>
            <p:cNvSpPr/>
            <p:nvPr/>
          </p:nvSpPr>
          <p:spPr>
            <a:xfrm rot="4326727">
              <a:off x="4550017" y="1877524"/>
              <a:ext cx="164528" cy="131595"/>
            </a:xfrm>
            <a:custGeom>
              <a:avLst/>
              <a:gdLst/>
              <a:ahLst/>
              <a:cxnLst/>
              <a:rect l="l" t="t" r="r" b="b"/>
              <a:pathLst>
                <a:path w="286247" h="190831" extrusionOk="0">
                  <a:moveTo>
                    <a:pt x="0" y="103367"/>
                  </a:moveTo>
                  <a:cubicBezTo>
                    <a:pt x="5301" y="90115"/>
                    <a:pt x="11802" y="77281"/>
                    <a:pt x="15903" y="63610"/>
                  </a:cubicBezTo>
                  <a:cubicBezTo>
                    <a:pt x="19786" y="50666"/>
                    <a:pt x="20576" y="36965"/>
                    <a:pt x="23854" y="23854"/>
                  </a:cubicBezTo>
                  <a:cubicBezTo>
                    <a:pt x="25887" y="15723"/>
                    <a:pt x="29155" y="7951"/>
                    <a:pt x="31806" y="0"/>
                  </a:cubicBezTo>
                  <a:cubicBezTo>
                    <a:pt x="47480" y="31350"/>
                    <a:pt x="47477" y="36084"/>
                    <a:pt x="71562" y="63610"/>
                  </a:cubicBezTo>
                  <a:cubicBezTo>
                    <a:pt x="81435" y="74893"/>
                    <a:pt x="94226" y="83531"/>
                    <a:pt x="103367" y="95415"/>
                  </a:cubicBezTo>
                  <a:cubicBezTo>
                    <a:pt x="120847" y="118139"/>
                    <a:pt x="151075" y="166977"/>
                    <a:pt x="151075" y="166977"/>
                  </a:cubicBezTo>
                  <a:cubicBezTo>
                    <a:pt x="159026" y="127220"/>
                    <a:pt x="151679" y="80922"/>
                    <a:pt x="174929" y="47707"/>
                  </a:cubicBezTo>
                  <a:cubicBezTo>
                    <a:pt x="184661" y="33804"/>
                    <a:pt x="196551" y="73887"/>
                    <a:pt x="206734" y="87464"/>
                  </a:cubicBezTo>
                  <a:cubicBezTo>
                    <a:pt x="284414" y="191037"/>
                    <a:pt x="208388" y="97399"/>
                    <a:pt x="286247" y="190831"/>
                  </a:cubicBezTo>
                  <a:cubicBezTo>
                    <a:pt x="277957" y="99634"/>
                    <a:pt x="298995" y="124069"/>
                    <a:pt x="270345" y="95415"/>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5"/>
          <p:cNvSpPr txBox="1"/>
          <p:nvPr/>
        </p:nvSpPr>
        <p:spPr>
          <a:xfrm>
            <a:off x="3581400" y="762001"/>
            <a:ext cx="3886200" cy="1108075"/>
          </a:xfrm>
          <a:prstGeom prst="rect">
            <a:avLst/>
          </a:prstGeom>
          <a:solidFill>
            <a:srgbClr val="FF993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lgn="ctr"/>
            <a:r>
              <a:rPr lang="pt-BR" sz="6600">
                <a:solidFill>
                  <a:schemeClr val="dk1"/>
                </a:solidFill>
                <a:latin typeface="Calibri"/>
                <a:ea typeface="Calibri"/>
                <a:cs typeface="Calibri"/>
                <a:sym typeface="Calibri"/>
              </a:rPr>
              <a:t>Apoptose</a:t>
            </a:r>
            <a:endParaRPr/>
          </a:p>
        </p:txBody>
      </p:sp>
      <p:sp>
        <p:nvSpPr>
          <p:cNvPr id="516" name="Google Shape;516;p35"/>
          <p:cNvSpPr txBox="1"/>
          <p:nvPr/>
        </p:nvSpPr>
        <p:spPr>
          <a:xfrm>
            <a:off x="2803526" y="2555875"/>
            <a:ext cx="6035675" cy="646290"/>
          </a:xfrm>
          <a:prstGeom prst="rect">
            <a:avLst/>
          </a:prstGeom>
          <a:noFill/>
          <a:ln>
            <a:noFill/>
          </a:ln>
        </p:spPr>
        <p:txBody>
          <a:bodyPr spcFirstLastPara="1" wrap="square" lIns="91425" tIns="45700" rIns="91425" bIns="45700" anchor="t" anchorCtr="0">
            <a:spAutoFit/>
          </a:bodyPr>
          <a:lstStyle/>
          <a:p>
            <a:r>
              <a:rPr lang="pt-BR" sz="1800" b="1">
                <a:solidFill>
                  <a:schemeClr val="dk1"/>
                </a:solidFill>
                <a:latin typeface="Calibri"/>
                <a:ea typeface="Calibri"/>
                <a:cs typeface="Calibri"/>
                <a:sym typeface="Calibri"/>
              </a:rPr>
              <a:t>Morte celular via mecanismos envolvendo</a:t>
            </a:r>
            <a:endParaRPr/>
          </a:p>
          <a:p>
            <a:r>
              <a:rPr lang="pt-BR" sz="1800" b="1">
                <a:solidFill>
                  <a:schemeClr val="dk1"/>
                </a:solidFill>
                <a:latin typeface="Calibri"/>
                <a:ea typeface="Calibri"/>
                <a:cs typeface="Calibri"/>
                <a:sym typeface="Calibri"/>
              </a:rPr>
              <a:t>degradação enzimática de DNA</a:t>
            </a:r>
            <a:endParaRPr/>
          </a:p>
        </p:txBody>
      </p:sp>
      <p:sp>
        <p:nvSpPr>
          <p:cNvPr id="517" name="Google Shape;517;p35"/>
          <p:cNvSpPr txBox="1"/>
          <p:nvPr/>
        </p:nvSpPr>
        <p:spPr>
          <a:xfrm>
            <a:off x="3078163" y="4156076"/>
            <a:ext cx="4711700" cy="369291"/>
          </a:xfrm>
          <a:prstGeom prst="rect">
            <a:avLst/>
          </a:prstGeom>
          <a:solidFill>
            <a:srgbClr val="FF993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algn="ctr"/>
            <a:r>
              <a:rPr lang="pt-BR" sz="1800" b="1">
                <a:solidFill>
                  <a:schemeClr val="dk1"/>
                </a:solidFill>
                <a:latin typeface="Calibri"/>
                <a:ea typeface="Calibri"/>
                <a:cs typeface="Calibri"/>
                <a:sym typeface="Calibri"/>
              </a:rPr>
              <a:t>SEM ATIVAR SISTEMA IMUNE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36"/>
          <p:cNvPicPr preferRelativeResize="0"/>
          <p:nvPr/>
        </p:nvPicPr>
        <p:blipFill rotWithShape="1">
          <a:blip r:embed="rId3">
            <a:alphaModFix/>
          </a:blip>
          <a:srcRect/>
          <a:stretch/>
        </p:blipFill>
        <p:spPr>
          <a:xfrm>
            <a:off x="3295259" y="2009577"/>
            <a:ext cx="5601482" cy="2838846"/>
          </a:xfrm>
          <a:prstGeom prst="rect">
            <a:avLst/>
          </a:prstGeom>
          <a:noFill/>
          <a:ln>
            <a:noFill/>
          </a:ln>
        </p:spPr>
      </p:pic>
      <p:sp>
        <p:nvSpPr>
          <p:cNvPr id="523" name="Google Shape;523;p36"/>
          <p:cNvSpPr txBox="1"/>
          <p:nvPr/>
        </p:nvSpPr>
        <p:spPr>
          <a:xfrm>
            <a:off x="4151784" y="5661249"/>
            <a:ext cx="3134512" cy="646331"/>
          </a:xfrm>
          <a:prstGeom prst="rect">
            <a:avLst/>
          </a:prstGeom>
          <a:noFill/>
          <a:ln>
            <a:noFill/>
          </a:ln>
        </p:spPr>
        <p:txBody>
          <a:bodyPr spcFirstLastPara="1" wrap="square" lIns="91425" tIns="45700" rIns="91425" bIns="45700" anchor="t" anchorCtr="0">
            <a:spAutoFit/>
          </a:bodyPr>
          <a:lstStyle/>
          <a:p>
            <a:r>
              <a:rPr lang="pt-BR"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https://youtu.be/d0PM2fo_68s</a:t>
            </a:r>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7"/>
          <p:cNvSpPr/>
          <p:nvPr/>
        </p:nvSpPr>
        <p:spPr>
          <a:xfrm>
            <a:off x="2639616" y="1196752"/>
            <a:ext cx="6912768" cy="4608512"/>
          </a:xfrm>
          <a:prstGeom prst="rect">
            <a:avLst/>
          </a:prstGeom>
          <a:solidFill>
            <a:schemeClr val="tx1">
              <a:lumMod val="50000"/>
              <a:lumOff val="50000"/>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sp>
        <p:nvSpPr>
          <p:cNvPr id="529" name="Google Shape;529;p37"/>
          <p:cNvSpPr txBox="1"/>
          <p:nvPr/>
        </p:nvSpPr>
        <p:spPr>
          <a:xfrm>
            <a:off x="1524000" y="764704"/>
            <a:ext cx="2482026"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Atividade Alta/Desvio</a:t>
            </a:r>
            <a:endParaRPr/>
          </a:p>
        </p:txBody>
      </p:sp>
      <p:cxnSp>
        <p:nvCxnSpPr>
          <p:cNvPr id="530" name="Google Shape;530;p37"/>
          <p:cNvCxnSpPr>
            <a:stCxn id="528" idx="1"/>
            <a:endCxn id="528"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531" name="Google Shape;531;p37"/>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Atividade Baixa </a:t>
            </a:r>
            <a:endParaRPr/>
          </a:p>
        </p:txBody>
      </p:sp>
      <p:sp>
        <p:nvSpPr>
          <p:cNvPr id="532" name="Google Shape;532;p37"/>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Normal</a:t>
            </a:r>
            <a:endParaRPr/>
          </a:p>
        </p:txBody>
      </p:sp>
      <p:sp>
        <p:nvSpPr>
          <p:cNvPr id="533" name="Google Shape;533;p37"/>
          <p:cNvSpPr/>
          <p:nvPr/>
        </p:nvSpPr>
        <p:spPr>
          <a:xfrm>
            <a:off x="2351585" y="116632"/>
            <a:ext cx="7228261" cy="707886"/>
          </a:xfrm>
          <a:prstGeom prst="rect">
            <a:avLst/>
          </a:prstGeom>
          <a:noFill/>
          <a:ln>
            <a:noFill/>
          </a:ln>
        </p:spPr>
        <p:txBody>
          <a:bodyPr spcFirstLastPara="1" wrap="square" lIns="91425" tIns="45700" rIns="91425" bIns="45700" anchor="t" anchorCtr="0">
            <a:spAutoFit/>
          </a:bodyPr>
          <a:lstStyle/>
          <a:p>
            <a:pPr algn="ctr"/>
            <a:r>
              <a:rPr lang="pt-BR" sz="4000" b="1">
                <a:solidFill>
                  <a:srgbClr val="A04400"/>
                </a:solidFill>
                <a:latin typeface="Calibri"/>
                <a:ea typeface="Calibri"/>
                <a:cs typeface="Calibri"/>
                <a:sym typeface="Calibri"/>
              </a:rPr>
              <a:t>Como você sente Sistema Imune</a:t>
            </a:r>
            <a:endParaRPr/>
          </a:p>
        </p:txBody>
      </p:sp>
      <p:sp>
        <p:nvSpPr>
          <p:cNvPr id="534" name="Google Shape;534;p37"/>
          <p:cNvSpPr/>
          <p:nvPr/>
        </p:nvSpPr>
        <p:spPr>
          <a:xfrm>
            <a:off x="4943873" y="2564904"/>
            <a:ext cx="2185215" cy="923330"/>
          </a:xfrm>
          <a:prstGeom prst="rect">
            <a:avLst/>
          </a:prstGeom>
          <a:noFill/>
          <a:ln>
            <a:noFill/>
          </a:ln>
        </p:spPr>
        <p:txBody>
          <a:bodyPr spcFirstLastPara="1" wrap="square" lIns="91425" tIns="45700" rIns="91425" bIns="45700" anchor="t" anchorCtr="0">
            <a:spAutoFit/>
          </a:bodyPr>
          <a:lstStyle/>
          <a:p>
            <a:pPr algn="ctr"/>
            <a:r>
              <a:rPr lang="pt-BR" sz="5400" b="1">
                <a:solidFill>
                  <a:srgbClr val="FF0000"/>
                </a:solidFill>
                <a:latin typeface="Calibri"/>
                <a:ea typeface="Calibri"/>
                <a:cs typeface="Calibri"/>
                <a:sym typeface="Calibri"/>
              </a:rPr>
              <a:t>NADA</a:t>
            </a:r>
            <a:endParaRPr/>
          </a:p>
        </p:txBody>
      </p:sp>
      <p:pic>
        <p:nvPicPr>
          <p:cNvPr id="535" name="Google Shape;535;p37"/>
          <p:cNvPicPr preferRelativeResize="0"/>
          <p:nvPr/>
        </p:nvPicPr>
        <p:blipFill rotWithShape="1">
          <a:blip r:embed="rId3">
            <a:alphaModFix/>
          </a:blip>
          <a:srcRect/>
          <a:stretch/>
        </p:blipFill>
        <p:spPr>
          <a:xfrm>
            <a:off x="3359697" y="1700808"/>
            <a:ext cx="1612963" cy="1274440"/>
          </a:xfrm>
          <a:prstGeom prst="rect">
            <a:avLst/>
          </a:prstGeom>
          <a:noFill/>
          <a:ln>
            <a:noFill/>
          </a:ln>
        </p:spPr>
      </p:pic>
      <p:pic>
        <p:nvPicPr>
          <p:cNvPr id="536" name="Google Shape;536;p37"/>
          <p:cNvPicPr preferRelativeResize="0"/>
          <p:nvPr/>
        </p:nvPicPr>
        <p:blipFill rotWithShape="1">
          <a:blip r:embed="rId4">
            <a:alphaModFix/>
          </a:blip>
          <a:srcRect/>
          <a:stretch/>
        </p:blipFill>
        <p:spPr>
          <a:xfrm>
            <a:off x="7320136" y="1700808"/>
            <a:ext cx="1695450" cy="1504950"/>
          </a:xfrm>
          <a:prstGeom prst="rect">
            <a:avLst/>
          </a:prstGeom>
          <a:noFill/>
          <a:ln>
            <a:noFill/>
          </a:ln>
        </p:spPr>
      </p:pic>
      <p:pic>
        <p:nvPicPr>
          <p:cNvPr id="537" name="Google Shape;537;p37"/>
          <p:cNvPicPr preferRelativeResize="0"/>
          <p:nvPr/>
        </p:nvPicPr>
        <p:blipFill rotWithShape="1">
          <a:blip r:embed="rId5">
            <a:alphaModFix/>
          </a:blip>
          <a:srcRect/>
          <a:stretch/>
        </p:blipFill>
        <p:spPr>
          <a:xfrm>
            <a:off x="7320136" y="4005065"/>
            <a:ext cx="1809750" cy="1571625"/>
          </a:xfrm>
          <a:prstGeom prst="rect">
            <a:avLst/>
          </a:prstGeom>
          <a:noFill/>
          <a:ln>
            <a:noFill/>
          </a:ln>
        </p:spPr>
      </p:pic>
      <p:pic>
        <p:nvPicPr>
          <p:cNvPr id="538" name="Google Shape;538;p37"/>
          <p:cNvPicPr preferRelativeResize="0"/>
          <p:nvPr/>
        </p:nvPicPr>
        <p:blipFill rotWithShape="1">
          <a:blip r:embed="rId6">
            <a:alphaModFix/>
          </a:blip>
          <a:srcRect/>
          <a:stretch/>
        </p:blipFill>
        <p:spPr>
          <a:xfrm>
            <a:off x="3071665" y="3933057"/>
            <a:ext cx="2066925" cy="1571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0"/>
          <p:cNvSpPr/>
          <p:nvPr/>
        </p:nvSpPr>
        <p:spPr>
          <a:xfrm>
            <a:off x="2513798" y="1747232"/>
            <a:ext cx="6912768" cy="460851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cxnSp>
        <p:nvCxnSpPr>
          <p:cNvPr id="236" name="Google Shape;236;p10"/>
          <p:cNvCxnSpPr>
            <a:stCxn id="235" idx="1"/>
            <a:endCxn id="235" idx="3"/>
          </p:cNvCxnSpPr>
          <p:nvPr/>
        </p:nvCxnSpPr>
        <p:spPr>
          <a:xfrm>
            <a:off x="2513798" y="405148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237" name="Google Shape;237;p10"/>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Atividade Baixa </a:t>
            </a:r>
            <a:endParaRPr sz="1400" b="0" i="0" u="none" strike="noStrike" cap="none">
              <a:solidFill>
                <a:srgbClr val="000000"/>
              </a:solidFill>
              <a:latin typeface="Arial"/>
              <a:ea typeface="Arial"/>
              <a:cs typeface="Arial"/>
              <a:sym typeface="Arial"/>
            </a:endParaRPr>
          </a:p>
        </p:txBody>
      </p:sp>
      <p:sp>
        <p:nvSpPr>
          <p:cNvPr id="238" name="Google Shape;238;p10"/>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t-BR" sz="2000" b="0" i="0" u="none" strike="noStrike" cap="none">
                <a:solidFill>
                  <a:srgbClr val="000000"/>
                </a:solidFill>
                <a:latin typeface="Times New Roman"/>
                <a:ea typeface="Times New Roman"/>
                <a:cs typeface="Times New Roman"/>
                <a:sym typeface="Times New Roman"/>
              </a:rPr>
              <a:t>Normal</a:t>
            </a:r>
            <a:endParaRPr sz="1400" b="0" i="0" u="none" strike="noStrike" cap="none">
              <a:solidFill>
                <a:srgbClr val="000000"/>
              </a:solidFill>
              <a:latin typeface="Arial"/>
              <a:ea typeface="Arial"/>
              <a:cs typeface="Arial"/>
              <a:sym typeface="Arial"/>
            </a:endParaRPr>
          </a:p>
        </p:txBody>
      </p:sp>
      <p:sp>
        <p:nvSpPr>
          <p:cNvPr id="239" name="Google Shape;239;p10"/>
          <p:cNvSpPr/>
          <p:nvPr/>
        </p:nvSpPr>
        <p:spPr>
          <a:xfrm>
            <a:off x="3409566" y="116632"/>
            <a:ext cx="5112297"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t-BR" sz="2800" b="1" i="0" u="none" strike="noStrike" cap="none">
                <a:solidFill>
                  <a:srgbClr val="00007B"/>
                </a:solidFill>
                <a:latin typeface="Times New Roman"/>
                <a:ea typeface="Times New Roman"/>
                <a:cs typeface="Times New Roman"/>
                <a:sym typeface="Times New Roman"/>
              </a:rPr>
              <a:t>Como você sente Sistema Imune</a:t>
            </a:r>
            <a:endParaRPr sz="1400" b="0" i="0" u="none" strike="noStrike" cap="none">
              <a:solidFill>
                <a:srgbClr val="000000"/>
              </a:solidFill>
              <a:latin typeface="Arial"/>
              <a:ea typeface="Arial"/>
              <a:cs typeface="Arial"/>
              <a:sym typeface="Arial"/>
            </a:endParaRPr>
          </a:p>
        </p:txBody>
      </p:sp>
      <p:sp>
        <p:nvSpPr>
          <p:cNvPr id="240" name="Google Shape;240;p10"/>
          <p:cNvSpPr txBox="1"/>
          <p:nvPr/>
        </p:nvSpPr>
        <p:spPr>
          <a:xfrm>
            <a:off x="1524000" y="692697"/>
            <a:ext cx="3401316" cy="954107"/>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0" i="0" u="none" strike="noStrike" cap="none">
                <a:solidFill>
                  <a:srgbClr val="FF0000"/>
                </a:solidFill>
                <a:latin typeface="Times New Roman"/>
                <a:ea typeface="Times New Roman"/>
                <a:cs typeface="Times New Roman"/>
                <a:sym typeface="Times New Roman"/>
              </a:rPr>
              <a:t>Atividade Alta/Desvio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pt-BR" sz="2800" b="0" i="0" u="none" strike="noStrike" cap="none">
                <a:solidFill>
                  <a:srgbClr val="FF0000"/>
                </a:solidFill>
                <a:latin typeface="Times New Roman"/>
                <a:ea typeface="Times New Roman"/>
                <a:cs typeface="Times New Roman"/>
                <a:sym typeface="Times New Roman"/>
              </a:rPr>
              <a:t>Hipersensibilidade</a:t>
            </a:r>
            <a:endParaRPr sz="1400" b="0" i="0" u="none" strike="noStrike" cap="none">
              <a:solidFill>
                <a:srgbClr val="000000"/>
              </a:solidFill>
              <a:latin typeface="Arial"/>
              <a:ea typeface="Arial"/>
              <a:cs typeface="Arial"/>
              <a:sym typeface="Arial"/>
            </a:endParaRPr>
          </a:p>
        </p:txBody>
      </p:sp>
      <p:sp>
        <p:nvSpPr>
          <p:cNvPr id="241" name="Google Shape;241;p10"/>
          <p:cNvSpPr/>
          <p:nvPr/>
        </p:nvSpPr>
        <p:spPr>
          <a:xfrm>
            <a:off x="3575720" y="2420888"/>
            <a:ext cx="1152128" cy="680006"/>
          </a:xfrm>
          <a:prstGeom prst="rightArrow">
            <a:avLst>
              <a:gd name="adj1" fmla="val 50000"/>
              <a:gd name="adj2" fmla="val 50000"/>
            </a:avLst>
          </a:prstGeom>
          <a:solidFill>
            <a:srgbClr val="FF33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242" name="Google Shape;242;p10"/>
          <p:cNvSpPr/>
          <p:nvPr/>
        </p:nvSpPr>
        <p:spPr>
          <a:xfrm>
            <a:off x="4727848" y="2093431"/>
            <a:ext cx="4672838"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FF0000"/>
                </a:solidFill>
                <a:latin typeface="Arial"/>
                <a:ea typeface="Arial"/>
                <a:cs typeface="Arial"/>
                <a:sym typeface="Arial"/>
              </a:rPr>
              <a:t>	Hipersensibilidade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FF0000"/>
                </a:solidFill>
                <a:latin typeface="Arial"/>
                <a:ea typeface="Arial"/>
                <a:cs typeface="Arial"/>
                <a:sym typeface="Arial"/>
              </a:rPr>
              <a:t>Autoimunidade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FF0000"/>
                </a:solidFill>
                <a:latin typeface="Arial"/>
                <a:ea typeface="Arial"/>
                <a:cs typeface="Arial"/>
                <a:sym typeface="Arial"/>
              </a:rPr>
              <a:t>Transplant</a:t>
            </a:r>
            <a:endParaRPr sz="24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FF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FF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8"/>
          <p:cNvSpPr/>
          <p:nvPr/>
        </p:nvSpPr>
        <p:spPr>
          <a:xfrm>
            <a:off x="2639616" y="1196752"/>
            <a:ext cx="6912768" cy="4608512"/>
          </a:xfrm>
          <a:prstGeom prst="rect">
            <a:avLst/>
          </a:prstGeom>
          <a:solidFill>
            <a:schemeClr val="tx1">
              <a:lumMod val="50000"/>
              <a:lumOff val="50000"/>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sp>
        <p:nvSpPr>
          <p:cNvPr id="544" name="Google Shape;544;p38"/>
          <p:cNvSpPr txBox="1"/>
          <p:nvPr/>
        </p:nvSpPr>
        <p:spPr>
          <a:xfrm>
            <a:off x="1524000" y="764704"/>
            <a:ext cx="2482026"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Atividade Alta/Desvio</a:t>
            </a:r>
            <a:endParaRPr/>
          </a:p>
        </p:txBody>
      </p:sp>
      <p:cxnSp>
        <p:nvCxnSpPr>
          <p:cNvPr id="545" name="Google Shape;545;p38"/>
          <p:cNvCxnSpPr>
            <a:stCxn id="543" idx="1"/>
            <a:endCxn id="543"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546" name="Google Shape;546;p38"/>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Atividade Baixa </a:t>
            </a:r>
            <a:endParaRPr/>
          </a:p>
        </p:txBody>
      </p:sp>
      <p:sp>
        <p:nvSpPr>
          <p:cNvPr id="547" name="Google Shape;547;p38"/>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Normal</a:t>
            </a:r>
            <a:endParaRPr/>
          </a:p>
        </p:txBody>
      </p:sp>
      <p:sp>
        <p:nvSpPr>
          <p:cNvPr id="548" name="Google Shape;548;p38"/>
          <p:cNvSpPr/>
          <p:nvPr/>
        </p:nvSpPr>
        <p:spPr>
          <a:xfrm>
            <a:off x="2351585" y="116632"/>
            <a:ext cx="7228261" cy="707886"/>
          </a:xfrm>
          <a:prstGeom prst="rect">
            <a:avLst/>
          </a:prstGeom>
          <a:noFill/>
          <a:ln>
            <a:noFill/>
          </a:ln>
        </p:spPr>
        <p:txBody>
          <a:bodyPr spcFirstLastPara="1" wrap="square" lIns="91425" tIns="45700" rIns="91425" bIns="45700" anchor="t" anchorCtr="0">
            <a:spAutoFit/>
          </a:bodyPr>
          <a:lstStyle/>
          <a:p>
            <a:pPr algn="ctr"/>
            <a:r>
              <a:rPr lang="pt-BR" sz="4000" b="1">
                <a:solidFill>
                  <a:srgbClr val="A04400"/>
                </a:solidFill>
                <a:latin typeface="Calibri"/>
                <a:ea typeface="Calibri"/>
                <a:cs typeface="Calibri"/>
                <a:sym typeface="Calibri"/>
              </a:rPr>
              <a:t>Como você sente Sistema Imune</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9"/>
          <p:cNvSpPr/>
          <p:nvPr/>
        </p:nvSpPr>
        <p:spPr>
          <a:xfrm>
            <a:off x="2639616" y="1196752"/>
            <a:ext cx="6912768" cy="4608512"/>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cxnSp>
        <p:nvCxnSpPr>
          <p:cNvPr id="554" name="Google Shape;554;p39"/>
          <p:cNvCxnSpPr>
            <a:stCxn id="553" idx="1"/>
            <a:endCxn id="553"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555" name="Google Shape;555;p39"/>
          <p:cNvSpPr txBox="1"/>
          <p:nvPr/>
        </p:nvSpPr>
        <p:spPr>
          <a:xfrm>
            <a:off x="1524001" y="5805264"/>
            <a:ext cx="199125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Atividade Baixa </a:t>
            </a:r>
            <a:endParaRPr/>
          </a:p>
        </p:txBody>
      </p:sp>
      <p:sp>
        <p:nvSpPr>
          <p:cNvPr id="556" name="Google Shape;556;p39"/>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Normal</a:t>
            </a:r>
            <a:endParaRPr/>
          </a:p>
        </p:txBody>
      </p:sp>
      <p:sp>
        <p:nvSpPr>
          <p:cNvPr id="557" name="Google Shape;557;p39"/>
          <p:cNvSpPr txBox="1"/>
          <p:nvPr/>
        </p:nvSpPr>
        <p:spPr>
          <a:xfrm>
            <a:off x="4799857" y="2492896"/>
            <a:ext cx="2611805"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Autoimunidade/Alergia</a:t>
            </a:r>
            <a:endParaRPr/>
          </a:p>
        </p:txBody>
      </p:sp>
      <p:sp>
        <p:nvSpPr>
          <p:cNvPr id="558" name="Google Shape;558;p39"/>
          <p:cNvSpPr txBox="1"/>
          <p:nvPr/>
        </p:nvSpPr>
        <p:spPr>
          <a:xfrm>
            <a:off x="7392145" y="1484784"/>
            <a:ext cx="1086131" cy="707846"/>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Tumores</a:t>
            </a:r>
            <a:endParaRPr/>
          </a:p>
        </p:txBody>
      </p:sp>
      <p:sp>
        <p:nvSpPr>
          <p:cNvPr id="559" name="Google Shape;559;p39"/>
          <p:cNvSpPr/>
          <p:nvPr/>
        </p:nvSpPr>
        <p:spPr>
          <a:xfrm>
            <a:off x="3409566" y="116632"/>
            <a:ext cx="5112297" cy="523220"/>
          </a:xfrm>
          <a:prstGeom prst="rect">
            <a:avLst/>
          </a:prstGeom>
          <a:noFill/>
          <a:ln>
            <a:noFill/>
          </a:ln>
        </p:spPr>
        <p:txBody>
          <a:bodyPr spcFirstLastPara="1" wrap="square" lIns="91425" tIns="45700" rIns="91425" bIns="45700" anchor="t" anchorCtr="0">
            <a:spAutoFit/>
          </a:bodyPr>
          <a:lstStyle/>
          <a:p>
            <a:pPr algn="ctr"/>
            <a:r>
              <a:rPr lang="pt-BR" sz="2800" b="1">
                <a:solidFill>
                  <a:srgbClr val="A04400"/>
                </a:solidFill>
                <a:latin typeface="Calibri"/>
                <a:ea typeface="Calibri"/>
                <a:cs typeface="Calibri"/>
                <a:sym typeface="Calibri"/>
              </a:rPr>
              <a:t>Como você sente Sistema Imune</a:t>
            </a:r>
            <a:endParaRPr/>
          </a:p>
        </p:txBody>
      </p:sp>
      <p:sp>
        <p:nvSpPr>
          <p:cNvPr id="560" name="Google Shape;560;p39"/>
          <p:cNvSpPr txBox="1"/>
          <p:nvPr/>
        </p:nvSpPr>
        <p:spPr>
          <a:xfrm>
            <a:off x="1524000" y="692697"/>
            <a:ext cx="3401316" cy="954107"/>
          </a:xfrm>
          <a:prstGeom prst="rect">
            <a:avLst/>
          </a:prstGeom>
          <a:solidFill>
            <a:srgbClr val="FFFF00"/>
          </a:solidFill>
          <a:ln>
            <a:noFill/>
          </a:ln>
        </p:spPr>
        <p:txBody>
          <a:bodyPr spcFirstLastPara="1" wrap="square" lIns="91425" tIns="45700" rIns="91425" bIns="45700" anchor="t" anchorCtr="0">
            <a:spAutoFit/>
          </a:bodyPr>
          <a:lstStyle/>
          <a:p>
            <a:r>
              <a:rPr lang="pt-BR" sz="2800">
                <a:solidFill>
                  <a:srgbClr val="FF0000"/>
                </a:solidFill>
                <a:latin typeface="Calibri"/>
                <a:ea typeface="Calibri"/>
                <a:cs typeface="Calibri"/>
                <a:sym typeface="Calibri"/>
              </a:rPr>
              <a:t>Atividade Alta/Desvio</a:t>
            </a:r>
            <a:endParaRPr/>
          </a:p>
          <a:p>
            <a:r>
              <a:rPr lang="pt-BR" sz="2800">
                <a:solidFill>
                  <a:srgbClr val="FF0000"/>
                </a:solidFill>
                <a:latin typeface="Calibri"/>
                <a:ea typeface="Calibri"/>
                <a:cs typeface="Calibri"/>
                <a:sym typeface="Calibri"/>
              </a:rPr>
              <a:t>Hipersensibilidade</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0"/>
          <p:cNvSpPr/>
          <p:nvPr/>
        </p:nvSpPr>
        <p:spPr>
          <a:xfrm>
            <a:off x="2639616" y="1196752"/>
            <a:ext cx="6912768" cy="4608512"/>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cxnSp>
        <p:nvCxnSpPr>
          <p:cNvPr id="566" name="Google Shape;566;p40"/>
          <p:cNvCxnSpPr>
            <a:stCxn id="565" idx="1"/>
            <a:endCxn id="565"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567" name="Google Shape;567;p40"/>
          <p:cNvSpPr txBox="1"/>
          <p:nvPr/>
        </p:nvSpPr>
        <p:spPr>
          <a:xfrm>
            <a:off x="1524001" y="5805265"/>
            <a:ext cx="2967479" cy="584775"/>
          </a:xfrm>
          <a:prstGeom prst="rect">
            <a:avLst/>
          </a:prstGeom>
          <a:noFill/>
          <a:ln>
            <a:noFill/>
          </a:ln>
        </p:spPr>
        <p:txBody>
          <a:bodyPr spcFirstLastPara="1" wrap="square" lIns="91425" tIns="45700" rIns="91425" bIns="45700" anchor="t" anchorCtr="0">
            <a:spAutoFit/>
          </a:bodyPr>
          <a:lstStyle/>
          <a:p>
            <a:r>
              <a:rPr lang="pt-BR" sz="3200">
                <a:solidFill>
                  <a:srgbClr val="FF0000"/>
                </a:solidFill>
                <a:latin typeface="Calibri"/>
                <a:ea typeface="Calibri"/>
                <a:cs typeface="Calibri"/>
                <a:sym typeface="Calibri"/>
              </a:rPr>
              <a:t>Atividade Baixa </a:t>
            </a:r>
            <a:endParaRPr/>
          </a:p>
        </p:txBody>
      </p:sp>
      <p:sp>
        <p:nvSpPr>
          <p:cNvPr id="568" name="Google Shape;568;p40"/>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Normal</a:t>
            </a:r>
            <a:endParaRPr/>
          </a:p>
        </p:txBody>
      </p:sp>
      <p:sp>
        <p:nvSpPr>
          <p:cNvPr id="569" name="Google Shape;569;p40"/>
          <p:cNvSpPr txBox="1"/>
          <p:nvPr/>
        </p:nvSpPr>
        <p:spPr>
          <a:xfrm>
            <a:off x="4799856" y="2492897"/>
            <a:ext cx="1648656" cy="276999"/>
          </a:xfrm>
          <a:prstGeom prst="rect">
            <a:avLst/>
          </a:prstGeom>
          <a:noFill/>
          <a:ln>
            <a:noFill/>
          </a:ln>
        </p:spPr>
        <p:txBody>
          <a:bodyPr spcFirstLastPara="1" wrap="square" lIns="91425" tIns="45700" rIns="91425" bIns="45700" anchor="t" anchorCtr="0">
            <a:spAutoFit/>
          </a:bodyPr>
          <a:lstStyle/>
          <a:p>
            <a:r>
              <a:rPr lang="pt-BR" sz="1200">
                <a:solidFill>
                  <a:schemeClr val="dk1"/>
                </a:solidFill>
                <a:latin typeface="Calibri"/>
                <a:ea typeface="Calibri"/>
                <a:cs typeface="Calibri"/>
                <a:sym typeface="Calibri"/>
              </a:rPr>
              <a:t>Autoimunidade/Alergia</a:t>
            </a:r>
            <a:endParaRPr/>
          </a:p>
        </p:txBody>
      </p:sp>
      <p:sp>
        <p:nvSpPr>
          <p:cNvPr id="570" name="Google Shape;570;p40"/>
          <p:cNvSpPr txBox="1"/>
          <p:nvPr/>
        </p:nvSpPr>
        <p:spPr>
          <a:xfrm>
            <a:off x="7392145" y="1484784"/>
            <a:ext cx="727507" cy="461624"/>
          </a:xfrm>
          <a:prstGeom prst="rect">
            <a:avLst/>
          </a:prstGeom>
          <a:noFill/>
          <a:ln>
            <a:noFill/>
          </a:ln>
        </p:spPr>
        <p:txBody>
          <a:bodyPr spcFirstLastPara="1" wrap="square" lIns="91425" tIns="45700" rIns="91425" bIns="45700" anchor="t" anchorCtr="0">
            <a:spAutoFit/>
          </a:bodyPr>
          <a:lstStyle/>
          <a:p>
            <a:r>
              <a:rPr lang="pt-BR" sz="1200">
                <a:solidFill>
                  <a:schemeClr val="dk1"/>
                </a:solidFill>
                <a:latin typeface="Calibri"/>
                <a:ea typeface="Calibri"/>
                <a:cs typeface="Calibri"/>
                <a:sym typeface="Calibri"/>
              </a:rPr>
              <a:t>Tumores</a:t>
            </a:r>
            <a:endParaRPr/>
          </a:p>
        </p:txBody>
      </p:sp>
      <p:sp>
        <p:nvSpPr>
          <p:cNvPr id="571" name="Google Shape;571;p40"/>
          <p:cNvSpPr txBox="1"/>
          <p:nvPr/>
        </p:nvSpPr>
        <p:spPr>
          <a:xfrm>
            <a:off x="4367808" y="4437112"/>
            <a:ext cx="2643672"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Infecções / Deficiências</a:t>
            </a:r>
            <a:endParaRPr/>
          </a:p>
        </p:txBody>
      </p:sp>
      <p:sp>
        <p:nvSpPr>
          <p:cNvPr id="572" name="Google Shape;572;p40"/>
          <p:cNvSpPr txBox="1"/>
          <p:nvPr/>
        </p:nvSpPr>
        <p:spPr>
          <a:xfrm>
            <a:off x="7968209" y="4941168"/>
            <a:ext cx="1086131" cy="707846"/>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Tumores</a:t>
            </a:r>
            <a:endParaRPr/>
          </a:p>
        </p:txBody>
      </p:sp>
      <p:sp>
        <p:nvSpPr>
          <p:cNvPr id="573" name="Google Shape;573;p40"/>
          <p:cNvSpPr/>
          <p:nvPr/>
        </p:nvSpPr>
        <p:spPr>
          <a:xfrm>
            <a:off x="3409566" y="116632"/>
            <a:ext cx="5112297" cy="523220"/>
          </a:xfrm>
          <a:prstGeom prst="rect">
            <a:avLst/>
          </a:prstGeom>
          <a:noFill/>
          <a:ln>
            <a:noFill/>
          </a:ln>
        </p:spPr>
        <p:txBody>
          <a:bodyPr spcFirstLastPara="1" wrap="square" lIns="91425" tIns="45700" rIns="91425" bIns="45700" anchor="t" anchorCtr="0">
            <a:spAutoFit/>
          </a:bodyPr>
          <a:lstStyle/>
          <a:p>
            <a:pPr algn="ctr"/>
            <a:r>
              <a:rPr lang="pt-BR" sz="2800" b="1">
                <a:solidFill>
                  <a:srgbClr val="A04400"/>
                </a:solidFill>
                <a:latin typeface="Calibri"/>
                <a:ea typeface="Calibri"/>
                <a:cs typeface="Calibri"/>
                <a:sym typeface="Calibri"/>
              </a:rPr>
              <a:t>Como você sente Sistema Imune</a:t>
            </a:r>
            <a:endParaRPr/>
          </a:p>
        </p:txBody>
      </p:sp>
      <p:sp>
        <p:nvSpPr>
          <p:cNvPr id="574" name="Google Shape;574;p40"/>
          <p:cNvSpPr txBox="1"/>
          <p:nvPr/>
        </p:nvSpPr>
        <p:spPr>
          <a:xfrm>
            <a:off x="4439817" y="4005064"/>
            <a:ext cx="3191899"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Autoimunidade/ Deficiências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41" descr="Rt1"/>
          <p:cNvPicPr preferRelativeResize="0"/>
          <p:nvPr/>
        </p:nvPicPr>
        <p:blipFill rotWithShape="1">
          <a:blip r:embed="rId3">
            <a:alphaModFix/>
          </a:blip>
          <a:srcRect/>
          <a:stretch/>
        </p:blipFill>
        <p:spPr>
          <a:xfrm>
            <a:off x="2639617" y="1052736"/>
            <a:ext cx="6753225" cy="4876800"/>
          </a:xfrm>
          <a:prstGeom prst="rect">
            <a:avLst/>
          </a:prstGeom>
          <a:noFill/>
          <a:ln>
            <a:noFill/>
          </a:ln>
        </p:spPr>
      </p:pic>
      <p:sp>
        <p:nvSpPr>
          <p:cNvPr id="580" name="Google Shape;580;p41"/>
          <p:cNvSpPr txBox="1"/>
          <p:nvPr/>
        </p:nvSpPr>
        <p:spPr>
          <a:xfrm>
            <a:off x="4255406" y="0"/>
            <a:ext cx="4403770" cy="1200288"/>
          </a:xfrm>
          <a:prstGeom prst="rect">
            <a:avLst/>
          </a:prstGeom>
          <a:noFill/>
          <a:ln>
            <a:noFill/>
          </a:ln>
        </p:spPr>
        <p:txBody>
          <a:bodyPr spcFirstLastPara="1" wrap="square" lIns="91425" tIns="45700" rIns="91425" bIns="45700" anchor="t" anchorCtr="0">
            <a:spAutoFit/>
          </a:bodyPr>
          <a:lstStyle/>
          <a:p>
            <a:r>
              <a:rPr lang="pt-BR" sz="3600" dirty="0">
                <a:solidFill>
                  <a:schemeClr val="dk1"/>
                </a:solidFill>
                <a:latin typeface="Calibri"/>
                <a:ea typeface="Calibri"/>
                <a:cs typeface="Calibri"/>
                <a:sym typeface="Calibri"/>
              </a:rPr>
              <a:t>O que nos aprendemos</a:t>
            </a:r>
            <a:endParaRPr sz="3600" dirty="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42" descr="Rt1"/>
          <p:cNvPicPr preferRelativeResize="0"/>
          <p:nvPr/>
        </p:nvPicPr>
        <p:blipFill rotWithShape="1">
          <a:blip r:embed="rId3">
            <a:alphaModFix/>
          </a:blip>
          <a:srcRect/>
          <a:stretch/>
        </p:blipFill>
        <p:spPr>
          <a:xfrm>
            <a:off x="2639617" y="1052736"/>
            <a:ext cx="6753225" cy="4876800"/>
          </a:xfrm>
          <a:prstGeom prst="rect">
            <a:avLst/>
          </a:prstGeom>
          <a:noFill/>
          <a:ln>
            <a:noFill/>
          </a:ln>
        </p:spPr>
      </p:pic>
      <p:sp>
        <p:nvSpPr>
          <p:cNvPr id="586" name="Google Shape;586;p42"/>
          <p:cNvSpPr/>
          <p:nvPr/>
        </p:nvSpPr>
        <p:spPr>
          <a:xfrm>
            <a:off x="2495600" y="764704"/>
            <a:ext cx="2160240" cy="5328592"/>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sp>
        <p:nvSpPr>
          <p:cNvPr id="587" name="Google Shape;587;p42"/>
          <p:cNvSpPr/>
          <p:nvPr/>
        </p:nvSpPr>
        <p:spPr>
          <a:xfrm>
            <a:off x="7176120" y="836712"/>
            <a:ext cx="2664296" cy="108012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sp>
        <p:nvSpPr>
          <p:cNvPr id="588" name="Google Shape;588;p42"/>
          <p:cNvSpPr/>
          <p:nvPr/>
        </p:nvSpPr>
        <p:spPr>
          <a:xfrm>
            <a:off x="5447928" y="4869160"/>
            <a:ext cx="3672408" cy="576064"/>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r>
              <a:rPr lang="pt-BR" sz="2400">
                <a:solidFill>
                  <a:schemeClr val="dk1"/>
                </a:solidFill>
                <a:latin typeface="Times New Roman"/>
                <a:ea typeface="Times New Roman"/>
                <a:cs typeface="Times New Roman"/>
                <a:sym typeface="Times New Roman"/>
              </a:rPr>
              <a:t>Ativação             Doença</a:t>
            </a:r>
            <a:endParaRPr sz="2400">
              <a:solidFill>
                <a:schemeClr val="dk1"/>
              </a:solidFill>
              <a:latin typeface="Times New Roman"/>
              <a:ea typeface="Times New Roman"/>
              <a:cs typeface="Times New Roman"/>
              <a:sym typeface="Times New Roman"/>
            </a:endParaRPr>
          </a:p>
        </p:txBody>
      </p:sp>
      <p:sp>
        <p:nvSpPr>
          <p:cNvPr id="589" name="Google Shape;589;p42"/>
          <p:cNvSpPr/>
          <p:nvPr/>
        </p:nvSpPr>
        <p:spPr>
          <a:xfrm>
            <a:off x="3647728" y="3498907"/>
            <a:ext cx="1008112" cy="576064"/>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r>
              <a:rPr lang="pt-BR" sz="2400" dirty="0" err="1">
                <a:solidFill>
                  <a:schemeClr val="dk1"/>
                </a:solidFill>
                <a:latin typeface="Times New Roman"/>
                <a:ea typeface="Times New Roman"/>
                <a:cs typeface="Times New Roman"/>
                <a:sym typeface="Times New Roman"/>
              </a:rPr>
              <a:t>Voçe</a:t>
            </a:r>
            <a:r>
              <a:rPr lang="pt-BR" sz="2400" dirty="0">
                <a:solidFill>
                  <a:schemeClr val="dk1"/>
                </a:solidFill>
                <a:latin typeface="Times New Roman"/>
                <a:ea typeface="Times New Roman"/>
                <a:cs typeface="Times New Roman"/>
                <a:sym typeface="Times New Roman"/>
              </a:rPr>
              <a:t>.....................</a:t>
            </a:r>
            <a:endParaRPr sz="2400" dirty="0">
              <a:solidFill>
                <a:schemeClr val="dk1"/>
              </a:solidFill>
              <a:latin typeface="Times New Roman"/>
              <a:ea typeface="Times New Roman"/>
              <a:cs typeface="Times New Roman"/>
              <a:sym typeface="Times New Roman"/>
            </a:endParaRPr>
          </a:p>
        </p:txBody>
      </p:sp>
      <p:pic>
        <p:nvPicPr>
          <p:cNvPr id="590" name="Google Shape;590;p42" descr="Rt1"/>
          <p:cNvPicPr preferRelativeResize="0"/>
          <p:nvPr/>
        </p:nvPicPr>
        <p:blipFill rotWithShape="1">
          <a:blip r:embed="rId3">
            <a:alphaModFix/>
          </a:blip>
          <a:srcRect/>
          <a:stretch/>
        </p:blipFill>
        <p:spPr>
          <a:xfrm>
            <a:off x="1926680" y="260649"/>
            <a:ext cx="2729161" cy="197084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3"/>
          <p:cNvSpPr/>
          <p:nvPr/>
        </p:nvSpPr>
        <p:spPr>
          <a:xfrm>
            <a:off x="2639616" y="1196752"/>
            <a:ext cx="6912768" cy="4608512"/>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cxnSp>
        <p:nvCxnSpPr>
          <p:cNvPr id="596" name="Google Shape;596;p43"/>
          <p:cNvCxnSpPr>
            <a:stCxn id="595" idx="1"/>
            <a:endCxn id="595" idx="3"/>
          </p:cNvCxnSpPr>
          <p:nvPr/>
        </p:nvCxnSpPr>
        <p:spPr>
          <a:xfrm>
            <a:off x="2639616" y="3501008"/>
            <a:ext cx="6912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597" name="Google Shape;597;p43"/>
          <p:cNvSpPr txBox="1"/>
          <p:nvPr/>
        </p:nvSpPr>
        <p:spPr>
          <a:xfrm>
            <a:off x="1524001" y="5805265"/>
            <a:ext cx="2967479" cy="584775"/>
          </a:xfrm>
          <a:prstGeom prst="rect">
            <a:avLst/>
          </a:prstGeom>
          <a:noFill/>
          <a:ln>
            <a:noFill/>
          </a:ln>
        </p:spPr>
        <p:txBody>
          <a:bodyPr spcFirstLastPara="1" wrap="square" lIns="91425" tIns="45700" rIns="91425" bIns="45700" anchor="t" anchorCtr="0">
            <a:spAutoFit/>
          </a:bodyPr>
          <a:lstStyle/>
          <a:p>
            <a:r>
              <a:rPr lang="pt-BR" sz="3200">
                <a:solidFill>
                  <a:srgbClr val="FF0000"/>
                </a:solidFill>
                <a:latin typeface="Calibri"/>
                <a:ea typeface="Calibri"/>
                <a:cs typeface="Calibri"/>
                <a:sym typeface="Calibri"/>
              </a:rPr>
              <a:t>Atividade Baixa </a:t>
            </a:r>
            <a:endParaRPr/>
          </a:p>
        </p:txBody>
      </p:sp>
      <p:sp>
        <p:nvSpPr>
          <p:cNvPr id="598" name="Google Shape;598;p43"/>
          <p:cNvSpPr txBox="1"/>
          <p:nvPr/>
        </p:nvSpPr>
        <p:spPr>
          <a:xfrm>
            <a:off x="2711625" y="3140968"/>
            <a:ext cx="966931"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Normal</a:t>
            </a:r>
            <a:endParaRPr/>
          </a:p>
        </p:txBody>
      </p:sp>
      <p:sp>
        <p:nvSpPr>
          <p:cNvPr id="599" name="Google Shape;599;p43"/>
          <p:cNvSpPr txBox="1"/>
          <p:nvPr/>
        </p:nvSpPr>
        <p:spPr>
          <a:xfrm>
            <a:off x="4799857" y="2492896"/>
            <a:ext cx="1801199"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Autoimunidade</a:t>
            </a:r>
            <a:endParaRPr/>
          </a:p>
        </p:txBody>
      </p:sp>
      <p:sp>
        <p:nvSpPr>
          <p:cNvPr id="600" name="Google Shape;600;p43"/>
          <p:cNvSpPr txBox="1"/>
          <p:nvPr/>
        </p:nvSpPr>
        <p:spPr>
          <a:xfrm>
            <a:off x="7392145" y="1484784"/>
            <a:ext cx="727507" cy="461624"/>
          </a:xfrm>
          <a:prstGeom prst="rect">
            <a:avLst/>
          </a:prstGeom>
          <a:noFill/>
          <a:ln>
            <a:noFill/>
          </a:ln>
        </p:spPr>
        <p:txBody>
          <a:bodyPr spcFirstLastPara="1" wrap="square" lIns="91425" tIns="45700" rIns="91425" bIns="45700" anchor="t" anchorCtr="0">
            <a:spAutoFit/>
          </a:bodyPr>
          <a:lstStyle/>
          <a:p>
            <a:r>
              <a:rPr lang="pt-BR" sz="1200">
                <a:solidFill>
                  <a:schemeClr val="dk1"/>
                </a:solidFill>
                <a:latin typeface="Calibri"/>
                <a:ea typeface="Calibri"/>
                <a:cs typeface="Calibri"/>
                <a:sym typeface="Calibri"/>
              </a:rPr>
              <a:t>Tumores</a:t>
            </a:r>
            <a:endParaRPr/>
          </a:p>
        </p:txBody>
      </p:sp>
      <p:sp>
        <p:nvSpPr>
          <p:cNvPr id="601" name="Google Shape;601;p43"/>
          <p:cNvSpPr txBox="1"/>
          <p:nvPr/>
        </p:nvSpPr>
        <p:spPr>
          <a:xfrm>
            <a:off x="4367809" y="4437112"/>
            <a:ext cx="1429559"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Deficiências</a:t>
            </a:r>
            <a:endParaRPr/>
          </a:p>
        </p:txBody>
      </p:sp>
      <p:sp>
        <p:nvSpPr>
          <p:cNvPr id="602" name="Google Shape;602;p43"/>
          <p:cNvSpPr txBox="1"/>
          <p:nvPr/>
        </p:nvSpPr>
        <p:spPr>
          <a:xfrm>
            <a:off x="7968209" y="4941168"/>
            <a:ext cx="1086131" cy="707846"/>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Tumores</a:t>
            </a:r>
            <a:endParaRPr/>
          </a:p>
        </p:txBody>
      </p:sp>
      <p:sp>
        <p:nvSpPr>
          <p:cNvPr id="603" name="Google Shape;603;p43"/>
          <p:cNvSpPr/>
          <p:nvPr/>
        </p:nvSpPr>
        <p:spPr>
          <a:xfrm>
            <a:off x="3409566" y="116632"/>
            <a:ext cx="5112297" cy="523220"/>
          </a:xfrm>
          <a:prstGeom prst="rect">
            <a:avLst/>
          </a:prstGeom>
          <a:noFill/>
          <a:ln>
            <a:noFill/>
          </a:ln>
        </p:spPr>
        <p:txBody>
          <a:bodyPr spcFirstLastPara="1" wrap="square" lIns="91425" tIns="45700" rIns="91425" bIns="45700" anchor="t" anchorCtr="0">
            <a:spAutoFit/>
          </a:bodyPr>
          <a:lstStyle/>
          <a:p>
            <a:pPr algn="ctr"/>
            <a:r>
              <a:rPr lang="pt-BR" sz="2800" b="1">
                <a:solidFill>
                  <a:srgbClr val="A04400"/>
                </a:solidFill>
                <a:latin typeface="Calibri"/>
                <a:ea typeface="Calibri"/>
                <a:cs typeface="Calibri"/>
                <a:sym typeface="Calibri"/>
              </a:rPr>
              <a:t>Como você sente Sistema Imune</a:t>
            </a:r>
            <a:endParaRPr/>
          </a:p>
        </p:txBody>
      </p:sp>
      <p:sp>
        <p:nvSpPr>
          <p:cNvPr id="604" name="Google Shape;604;p43"/>
          <p:cNvSpPr txBox="1"/>
          <p:nvPr/>
        </p:nvSpPr>
        <p:spPr>
          <a:xfrm>
            <a:off x="4439817" y="4005064"/>
            <a:ext cx="1801199" cy="400110"/>
          </a:xfrm>
          <a:prstGeom prst="rect">
            <a:avLst/>
          </a:prstGeom>
          <a:noFill/>
          <a:ln>
            <a:noFill/>
          </a:ln>
        </p:spPr>
        <p:txBody>
          <a:bodyPr spcFirstLastPara="1" wrap="square" lIns="91425" tIns="45700" rIns="91425" bIns="45700" anchor="t" anchorCtr="0">
            <a:spAutoFit/>
          </a:bodyPr>
          <a:lstStyle/>
          <a:p>
            <a:r>
              <a:rPr lang="pt-BR" sz="2000">
                <a:solidFill>
                  <a:schemeClr val="dk1"/>
                </a:solidFill>
                <a:latin typeface="Calibri"/>
                <a:ea typeface="Calibri"/>
                <a:cs typeface="Calibri"/>
                <a:sym typeface="Calibri"/>
              </a:rPr>
              <a:t>Autoimunidade</a:t>
            </a:r>
            <a:endParaRPr/>
          </a:p>
        </p:txBody>
      </p:sp>
      <p:sp>
        <p:nvSpPr>
          <p:cNvPr id="605" name="Google Shape;605;p43"/>
          <p:cNvSpPr txBox="1"/>
          <p:nvPr/>
        </p:nvSpPr>
        <p:spPr>
          <a:xfrm>
            <a:off x="1524000" y="692697"/>
            <a:ext cx="3401316" cy="954107"/>
          </a:xfrm>
          <a:prstGeom prst="rect">
            <a:avLst/>
          </a:prstGeom>
          <a:solidFill>
            <a:srgbClr val="FFFF00"/>
          </a:solidFill>
          <a:ln>
            <a:noFill/>
          </a:ln>
        </p:spPr>
        <p:txBody>
          <a:bodyPr spcFirstLastPara="1" wrap="square" lIns="91425" tIns="45700" rIns="91425" bIns="45700" anchor="t" anchorCtr="0">
            <a:spAutoFit/>
          </a:bodyPr>
          <a:lstStyle/>
          <a:p>
            <a:r>
              <a:rPr lang="pt-BR" sz="2800">
                <a:solidFill>
                  <a:srgbClr val="FF0000"/>
                </a:solidFill>
                <a:latin typeface="Calibri"/>
                <a:ea typeface="Calibri"/>
                <a:cs typeface="Calibri"/>
                <a:sym typeface="Calibri"/>
              </a:rPr>
              <a:t>Atividade Alta/Desvio</a:t>
            </a:r>
            <a:endParaRPr/>
          </a:p>
          <a:p>
            <a:r>
              <a:rPr lang="pt-BR" sz="2800">
                <a:solidFill>
                  <a:srgbClr val="FF0000"/>
                </a:solidFill>
                <a:latin typeface="Calibri"/>
                <a:ea typeface="Calibri"/>
                <a:cs typeface="Calibri"/>
                <a:sym typeface="Calibri"/>
              </a:rPr>
              <a:t>Hipersensibilidade</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lgn="ctr">
              <a:buSzPts val="4400"/>
            </a:pPr>
            <a:r>
              <a:rPr lang="pt-BR"/>
              <a:t>Conceitos</a:t>
            </a:r>
            <a:endParaRPr/>
          </a:p>
        </p:txBody>
      </p:sp>
      <p:sp>
        <p:nvSpPr>
          <p:cNvPr id="611" name="Google Shape;611;p45"/>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rmAutofit/>
          </a:bodyPr>
          <a:lstStyle/>
          <a:p>
            <a:pPr marL="342900">
              <a:spcBef>
                <a:spcPts val="0"/>
              </a:spcBef>
              <a:buSzPts val="3200"/>
            </a:pPr>
            <a:r>
              <a:rPr lang="pt-BR"/>
              <a:t>Autoimunidade é uma resposta imune específica contra um antígeno ou uma série de antígenos próprios</a:t>
            </a:r>
            <a:endParaRPr/>
          </a:p>
          <a:p>
            <a:pPr marL="342900">
              <a:spcBef>
                <a:spcPts val="640"/>
              </a:spcBef>
              <a:buSzPts val="3200"/>
            </a:pPr>
            <a:r>
              <a:rPr lang="pt-BR"/>
              <a:t>Doença Autoimune é uma síndrome provocada por lesão tissular ou alteração funcional desencadeadas por uma resposta autoimune</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46" descr="D:\CÉLIA\Célia\aulas de imuno\Imuno\Tolerance and Autoimmunity\autoimmune disease induction.jpg"/>
          <p:cNvPicPr preferRelativeResize="0"/>
          <p:nvPr/>
        </p:nvPicPr>
        <p:blipFill rotWithShape="1">
          <a:blip r:embed="rId3">
            <a:alphaModFix/>
          </a:blip>
          <a:srcRect/>
          <a:stretch/>
        </p:blipFill>
        <p:spPr>
          <a:xfrm>
            <a:off x="3124200" y="468314"/>
            <a:ext cx="6096000" cy="5919787"/>
          </a:xfrm>
          <a:prstGeom prst="rect">
            <a:avLst/>
          </a:prstGeom>
          <a:noFill/>
          <a:ln>
            <a:noFill/>
          </a:ln>
        </p:spPr>
      </p:pic>
      <p:sp>
        <p:nvSpPr>
          <p:cNvPr id="617" name="Google Shape;617;p46"/>
          <p:cNvSpPr/>
          <p:nvPr/>
        </p:nvSpPr>
        <p:spPr>
          <a:xfrm>
            <a:off x="5880101" y="1408113"/>
            <a:ext cx="1008063" cy="436562"/>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dirty="0">
                <a:solidFill>
                  <a:schemeClr val="dk1"/>
                </a:solidFill>
                <a:latin typeface="Calibri"/>
                <a:ea typeface="Calibri"/>
                <a:cs typeface="Calibri"/>
                <a:sym typeface="Calibri"/>
              </a:rPr>
              <a:t>Genes</a:t>
            </a:r>
            <a:endParaRPr sz="1800" dirty="0">
              <a:solidFill>
                <a:schemeClr val="dk1"/>
              </a:solidFill>
              <a:latin typeface="Calibri"/>
              <a:ea typeface="Calibri"/>
              <a:cs typeface="Calibri"/>
              <a:sym typeface="Calibri"/>
            </a:endParaRPr>
          </a:p>
        </p:txBody>
      </p:sp>
      <p:sp>
        <p:nvSpPr>
          <p:cNvPr id="618" name="Google Shape;618;p46"/>
          <p:cNvSpPr/>
          <p:nvPr/>
        </p:nvSpPr>
        <p:spPr>
          <a:xfrm>
            <a:off x="5375276" y="3716338"/>
            <a:ext cx="1800225" cy="792162"/>
          </a:xfrm>
          <a:prstGeom prst="rect">
            <a:avLst/>
          </a:prstGeom>
          <a:solidFill>
            <a:schemeClr val="tx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dirty="0">
                <a:solidFill>
                  <a:schemeClr val="dk1"/>
                </a:solidFill>
                <a:latin typeface="Calibri"/>
                <a:ea typeface="Calibri"/>
                <a:cs typeface="Calibri"/>
                <a:sym typeface="Calibri"/>
              </a:rPr>
              <a:t>Doença </a:t>
            </a:r>
            <a:endParaRPr dirty="0"/>
          </a:p>
          <a:p>
            <a:r>
              <a:rPr lang="pt-BR" sz="1800" dirty="0">
                <a:solidFill>
                  <a:schemeClr val="dk1"/>
                </a:solidFill>
                <a:latin typeface="Calibri"/>
                <a:ea typeface="Calibri"/>
                <a:cs typeface="Calibri"/>
                <a:sym typeface="Calibri"/>
              </a:rPr>
              <a:t>Autoimune</a:t>
            </a:r>
            <a:endParaRPr sz="1800" dirty="0">
              <a:solidFill>
                <a:schemeClr val="dk1"/>
              </a:solidFill>
              <a:latin typeface="Calibri"/>
              <a:ea typeface="Calibri"/>
              <a:cs typeface="Calibri"/>
              <a:sym typeface="Calibri"/>
            </a:endParaRPr>
          </a:p>
        </p:txBody>
      </p:sp>
      <p:sp>
        <p:nvSpPr>
          <p:cNvPr id="619" name="Google Shape;619;p46"/>
          <p:cNvSpPr/>
          <p:nvPr/>
        </p:nvSpPr>
        <p:spPr>
          <a:xfrm>
            <a:off x="7175501" y="4652963"/>
            <a:ext cx="1584325" cy="43180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dirty="0">
                <a:solidFill>
                  <a:schemeClr val="dk1"/>
                </a:solidFill>
                <a:latin typeface="Calibri"/>
                <a:ea typeface="Calibri"/>
                <a:cs typeface="Calibri"/>
                <a:sym typeface="Calibri"/>
              </a:rPr>
              <a:t>Ambiente</a:t>
            </a:r>
            <a:endParaRPr sz="1800" dirty="0">
              <a:solidFill>
                <a:schemeClr val="dk1"/>
              </a:solidFill>
              <a:latin typeface="Calibri"/>
              <a:ea typeface="Calibri"/>
              <a:cs typeface="Calibri"/>
              <a:sym typeface="Calibri"/>
            </a:endParaRPr>
          </a:p>
        </p:txBody>
      </p:sp>
      <p:sp>
        <p:nvSpPr>
          <p:cNvPr id="620" name="Google Shape;620;p46"/>
          <p:cNvSpPr/>
          <p:nvPr/>
        </p:nvSpPr>
        <p:spPr>
          <a:xfrm>
            <a:off x="3695701" y="5068888"/>
            <a:ext cx="2195513" cy="86360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pt-BR" sz="1800" dirty="0" err="1">
                <a:solidFill>
                  <a:schemeClr val="dk1"/>
                </a:solidFill>
                <a:latin typeface="Calibri"/>
                <a:ea typeface="Calibri"/>
                <a:cs typeface="Calibri"/>
                <a:sym typeface="Calibri"/>
              </a:rPr>
              <a:t>Imunoregulação</a:t>
            </a:r>
            <a:endParaRPr sz="1800" dirty="0">
              <a:solidFill>
                <a:schemeClr val="dk1"/>
              </a:solidFill>
              <a:latin typeface="Calibri"/>
              <a:ea typeface="Calibri"/>
              <a:cs typeface="Calibri"/>
              <a:sym typeface="Calibri"/>
            </a:endParaRPr>
          </a:p>
          <a:p>
            <a:endParaRPr sz="1800" dirty="0">
              <a:solidFill>
                <a:schemeClr val="dk1"/>
              </a:solidFill>
              <a:latin typeface="Calibri"/>
              <a:ea typeface="Calibri"/>
              <a:cs typeface="Calibri"/>
              <a:sym typeface="Calibri"/>
            </a:endParaRPr>
          </a:p>
        </p:txBody>
      </p:sp>
      <p:sp>
        <p:nvSpPr>
          <p:cNvPr id="621" name="Google Shape;621;p46"/>
          <p:cNvSpPr/>
          <p:nvPr/>
        </p:nvSpPr>
        <p:spPr>
          <a:xfrm>
            <a:off x="1556793" y="114370"/>
            <a:ext cx="3379451" cy="707886"/>
          </a:xfrm>
          <a:prstGeom prst="rect">
            <a:avLst/>
          </a:prstGeom>
          <a:solidFill>
            <a:schemeClr val="lt1"/>
          </a:solidFill>
          <a:ln>
            <a:noFill/>
          </a:ln>
        </p:spPr>
        <p:txBody>
          <a:bodyPr spcFirstLastPara="1" wrap="square" lIns="91425" tIns="45700" rIns="91425" bIns="45700" anchor="t" anchorCtr="0">
            <a:spAutoFit/>
          </a:bodyPr>
          <a:lstStyle/>
          <a:p>
            <a:pPr algn="ctr"/>
            <a:r>
              <a:rPr lang="pt-BR" sz="4000" b="1">
                <a:solidFill>
                  <a:srgbClr val="A04400"/>
                </a:solidFill>
                <a:latin typeface="Calibri"/>
                <a:ea typeface="Calibri"/>
                <a:cs typeface="Calibri"/>
                <a:sym typeface="Calibri"/>
              </a:rPr>
              <a:t>As Causas São</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7"/>
          <p:cNvSpPr txBox="1"/>
          <p:nvPr/>
        </p:nvSpPr>
        <p:spPr>
          <a:xfrm>
            <a:off x="4295776" y="476251"/>
            <a:ext cx="2436813" cy="708025"/>
          </a:xfrm>
          <a:prstGeom prst="rect">
            <a:avLst/>
          </a:prstGeom>
          <a:noFill/>
          <a:ln>
            <a:noFill/>
          </a:ln>
        </p:spPr>
        <p:txBody>
          <a:bodyPr spcFirstLastPara="1" wrap="square" lIns="91425" tIns="45700" rIns="91425" bIns="45700" anchor="t" anchorCtr="0">
            <a:spAutoFit/>
          </a:bodyPr>
          <a:lstStyle/>
          <a:p>
            <a:r>
              <a:rPr lang="pt-BR" sz="4000">
                <a:solidFill>
                  <a:schemeClr val="dk1"/>
                </a:solidFill>
                <a:latin typeface="Calibri"/>
                <a:ea typeface="Calibri"/>
                <a:cs typeface="Calibri"/>
                <a:sym typeface="Calibri"/>
              </a:rPr>
              <a:t>Anticorpos</a:t>
            </a:r>
            <a:endParaRPr sz="4000">
              <a:solidFill>
                <a:schemeClr val="dk1"/>
              </a:solidFill>
              <a:latin typeface="Calibri"/>
              <a:ea typeface="Calibri"/>
              <a:cs typeface="Calibri"/>
              <a:sym typeface="Calibri"/>
            </a:endParaRPr>
          </a:p>
        </p:txBody>
      </p:sp>
      <p:sp>
        <p:nvSpPr>
          <p:cNvPr id="627" name="Google Shape;627;p47"/>
          <p:cNvSpPr txBox="1"/>
          <p:nvPr/>
        </p:nvSpPr>
        <p:spPr>
          <a:xfrm>
            <a:off x="2351089" y="2349501"/>
            <a:ext cx="4878387" cy="2862263"/>
          </a:xfrm>
          <a:prstGeom prst="rect">
            <a:avLst/>
          </a:prstGeom>
          <a:noFill/>
          <a:ln>
            <a:noFill/>
          </a:ln>
        </p:spPr>
        <p:txBody>
          <a:bodyPr spcFirstLastPara="1" wrap="square" lIns="91425" tIns="45700" rIns="91425" bIns="45700" anchor="t" anchorCtr="0">
            <a:spAutoFit/>
          </a:bodyPr>
          <a:lstStyle/>
          <a:p>
            <a:r>
              <a:rPr lang="pt-BR" sz="1800">
                <a:solidFill>
                  <a:schemeClr val="dk1"/>
                </a:solidFill>
                <a:latin typeface="Calibri"/>
                <a:ea typeface="Calibri"/>
                <a:cs typeface="Calibri"/>
                <a:sym typeface="Calibri"/>
              </a:rPr>
              <a:t>Anticorpos pode NEUTRALIZAR----Imunocomplexo</a:t>
            </a:r>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Facilitar fagocitose</a:t>
            </a:r>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Ativar Complemento</a:t>
            </a:r>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a:p>
            <a:endParaRPr sz="1800">
              <a:solidFill>
                <a:schemeClr val="dk1"/>
              </a:solidFill>
              <a:latin typeface="Calibri"/>
              <a:ea typeface="Calibri"/>
              <a:cs typeface="Calibri"/>
              <a:sym typeface="Calibri"/>
            </a:endParaRPr>
          </a:p>
        </p:txBody>
      </p:sp>
      <p:sp>
        <p:nvSpPr>
          <p:cNvPr id="628" name="Google Shape;628;p47"/>
          <p:cNvSpPr txBox="1"/>
          <p:nvPr/>
        </p:nvSpPr>
        <p:spPr>
          <a:xfrm>
            <a:off x="1919289" y="5211763"/>
            <a:ext cx="8353425" cy="646112"/>
          </a:xfrm>
          <a:prstGeom prst="rect">
            <a:avLst/>
          </a:prstGeom>
          <a:solidFill>
            <a:srgbClr val="FFFF00"/>
          </a:solidFill>
          <a:ln>
            <a:noFill/>
          </a:ln>
        </p:spPr>
        <p:txBody>
          <a:bodyPr spcFirstLastPara="1" wrap="square" lIns="91425" tIns="45700" rIns="91425" bIns="45700" anchor="t" anchorCtr="0">
            <a:spAutoFit/>
          </a:bodyPr>
          <a:lstStyle/>
          <a:p>
            <a:pPr algn="ctr"/>
            <a:r>
              <a:rPr lang="pt-BR" sz="1800">
                <a:solidFill>
                  <a:schemeClr val="dk1"/>
                </a:solidFill>
                <a:latin typeface="Calibri"/>
                <a:ea typeface="Calibri"/>
                <a:cs typeface="Calibri"/>
                <a:sym typeface="Calibri"/>
              </a:rPr>
              <a:t>CITOTOXICIDADE  MEDIADA  POR  CÉLULAS  DEPENDENTE DE ANTICORPO</a:t>
            </a:r>
            <a:endParaRPr/>
          </a:p>
          <a:p>
            <a:pPr algn="ctr"/>
            <a:r>
              <a:rPr lang="pt-BR" sz="1800">
                <a:solidFill>
                  <a:schemeClr val="dk1"/>
                </a:solidFill>
                <a:latin typeface="Calibri"/>
                <a:ea typeface="Calibri"/>
                <a:cs typeface="Calibri"/>
                <a:sym typeface="Calibri"/>
              </a:rPr>
              <a:t>ADCC</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txBox="1"/>
          <p:nvPr/>
        </p:nvSpPr>
        <p:spPr>
          <a:xfrm>
            <a:off x="3719513" y="1052514"/>
            <a:ext cx="4508500" cy="585787"/>
          </a:xfrm>
          <a:prstGeom prst="rect">
            <a:avLst/>
          </a:prstGeom>
          <a:noFill/>
          <a:ln>
            <a:noFill/>
          </a:ln>
        </p:spPr>
        <p:txBody>
          <a:bodyPr spcFirstLastPara="1" wrap="square" lIns="91425" tIns="45700" rIns="91425" bIns="45700" anchor="t" anchorCtr="0">
            <a:spAutoFit/>
          </a:bodyPr>
          <a:lstStyle/>
          <a:p>
            <a:r>
              <a:rPr lang="pt-BR" sz="3200">
                <a:solidFill>
                  <a:schemeClr val="dk1"/>
                </a:solidFill>
                <a:latin typeface="Calibri"/>
                <a:ea typeface="Calibri"/>
                <a:cs typeface="Calibri"/>
                <a:sym typeface="Calibri"/>
              </a:rPr>
              <a:t>Células do sistema imune </a:t>
            </a:r>
            <a:endParaRPr sz="3200">
              <a:solidFill>
                <a:schemeClr val="dk1"/>
              </a:solidFill>
              <a:latin typeface="Calibri"/>
              <a:ea typeface="Calibri"/>
              <a:cs typeface="Calibri"/>
              <a:sym typeface="Calibri"/>
            </a:endParaRPr>
          </a:p>
        </p:txBody>
      </p:sp>
      <p:sp>
        <p:nvSpPr>
          <p:cNvPr id="634" name="Google Shape;634;p48"/>
          <p:cNvSpPr txBox="1"/>
          <p:nvPr/>
        </p:nvSpPr>
        <p:spPr>
          <a:xfrm>
            <a:off x="2154238" y="2532063"/>
            <a:ext cx="2863850" cy="831850"/>
          </a:xfrm>
          <a:prstGeom prst="rect">
            <a:avLst/>
          </a:prstGeom>
          <a:noFill/>
          <a:ln>
            <a:noFill/>
          </a:ln>
        </p:spPr>
        <p:txBody>
          <a:bodyPr spcFirstLastPara="1" wrap="square" lIns="91425" tIns="45700" rIns="91425" bIns="45700" anchor="t" anchorCtr="0">
            <a:spAutoFit/>
          </a:bodyPr>
          <a:lstStyle/>
          <a:p>
            <a:r>
              <a:rPr lang="pt-BR" sz="1600">
                <a:solidFill>
                  <a:schemeClr val="dk1"/>
                </a:solidFill>
                <a:latin typeface="Calibri"/>
                <a:ea typeface="Calibri"/>
                <a:cs typeface="Calibri"/>
                <a:sym typeface="Calibri"/>
              </a:rPr>
              <a:t>Radicais Livre (agua oxigenada)</a:t>
            </a:r>
            <a:endParaRPr/>
          </a:p>
          <a:p>
            <a:endParaRPr sz="1600">
              <a:solidFill>
                <a:schemeClr val="dk1"/>
              </a:solidFill>
              <a:latin typeface="Calibri"/>
              <a:ea typeface="Calibri"/>
              <a:cs typeface="Calibri"/>
              <a:sym typeface="Calibri"/>
            </a:endParaRPr>
          </a:p>
          <a:p>
            <a:r>
              <a:rPr lang="pt-BR" sz="1600">
                <a:solidFill>
                  <a:schemeClr val="dk1"/>
                </a:solidFill>
                <a:latin typeface="Calibri"/>
                <a:ea typeface="Calibri"/>
                <a:cs typeface="Calibri"/>
                <a:sym typeface="Calibri"/>
              </a:rPr>
              <a:t>Oxido Nítrico</a:t>
            </a:r>
            <a:endParaRPr/>
          </a:p>
        </p:txBody>
      </p:sp>
      <p:sp>
        <p:nvSpPr>
          <p:cNvPr id="635" name="Google Shape;635;p48"/>
          <p:cNvSpPr txBox="1"/>
          <p:nvPr/>
        </p:nvSpPr>
        <p:spPr>
          <a:xfrm>
            <a:off x="2049463" y="1638300"/>
            <a:ext cx="1166812" cy="338138"/>
          </a:xfrm>
          <a:prstGeom prst="rect">
            <a:avLst/>
          </a:prstGeom>
          <a:noFill/>
          <a:ln>
            <a:noFill/>
          </a:ln>
        </p:spPr>
        <p:txBody>
          <a:bodyPr spcFirstLastPara="1" wrap="square" lIns="91425" tIns="45700" rIns="91425" bIns="45700" anchor="t" anchorCtr="0">
            <a:spAutoFit/>
          </a:bodyPr>
          <a:lstStyle/>
          <a:p>
            <a:r>
              <a:rPr lang="pt-BR" sz="1600">
                <a:solidFill>
                  <a:schemeClr val="dk1"/>
                </a:solidFill>
                <a:latin typeface="Calibri"/>
                <a:ea typeface="Calibri"/>
                <a:cs typeface="Calibri"/>
                <a:sym typeface="Calibri"/>
              </a:rPr>
              <a:t>Neutrófilos </a:t>
            </a:r>
            <a:endParaRPr sz="1600">
              <a:solidFill>
                <a:schemeClr val="dk1"/>
              </a:solidFill>
              <a:latin typeface="Calibri"/>
              <a:ea typeface="Calibri"/>
              <a:cs typeface="Calibri"/>
              <a:sym typeface="Calibri"/>
            </a:endParaRPr>
          </a:p>
        </p:txBody>
      </p:sp>
      <p:sp>
        <p:nvSpPr>
          <p:cNvPr id="636" name="Google Shape;636;p48"/>
          <p:cNvSpPr txBox="1"/>
          <p:nvPr/>
        </p:nvSpPr>
        <p:spPr>
          <a:xfrm>
            <a:off x="7319963" y="2855913"/>
            <a:ext cx="3294062" cy="1077178"/>
          </a:xfrm>
          <a:prstGeom prst="rect">
            <a:avLst/>
          </a:prstGeom>
          <a:noFill/>
          <a:ln>
            <a:noFill/>
          </a:ln>
        </p:spPr>
        <p:txBody>
          <a:bodyPr spcFirstLastPara="1" wrap="square" lIns="91425" tIns="45700" rIns="91425" bIns="45700" anchor="t" anchorCtr="0">
            <a:spAutoFit/>
          </a:bodyPr>
          <a:lstStyle/>
          <a:p>
            <a:r>
              <a:rPr lang="pt-BR" sz="2800">
                <a:solidFill>
                  <a:schemeClr val="dk1"/>
                </a:solidFill>
                <a:latin typeface="Calibri"/>
                <a:ea typeface="Calibri"/>
                <a:cs typeface="Calibri"/>
                <a:sym typeface="Calibri"/>
              </a:rPr>
              <a:t>Macrófagos</a:t>
            </a:r>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       Citosinas (TNF-alfa)</a:t>
            </a:r>
            <a:endParaRPr sz="1800">
              <a:solidFill>
                <a:schemeClr val="dk1"/>
              </a:solidFill>
              <a:latin typeface="Calibri"/>
              <a:ea typeface="Calibri"/>
              <a:cs typeface="Calibri"/>
              <a:sym typeface="Calibri"/>
            </a:endParaRPr>
          </a:p>
        </p:txBody>
      </p:sp>
      <p:sp>
        <p:nvSpPr>
          <p:cNvPr id="637" name="Google Shape;637;p48"/>
          <p:cNvSpPr txBox="1"/>
          <p:nvPr/>
        </p:nvSpPr>
        <p:spPr>
          <a:xfrm>
            <a:off x="7418388" y="4367214"/>
            <a:ext cx="1574800" cy="1355725"/>
          </a:xfrm>
          <a:prstGeom prst="rect">
            <a:avLst/>
          </a:prstGeom>
          <a:noFill/>
          <a:ln>
            <a:noFill/>
          </a:ln>
        </p:spPr>
        <p:txBody>
          <a:bodyPr spcFirstLastPara="1" wrap="square" lIns="91425" tIns="45700" rIns="91425" bIns="45700" anchor="t" anchorCtr="0">
            <a:spAutoFit/>
          </a:bodyPr>
          <a:lstStyle/>
          <a:p>
            <a:r>
              <a:rPr lang="pt-BR" sz="2800">
                <a:solidFill>
                  <a:schemeClr val="dk1"/>
                </a:solidFill>
                <a:latin typeface="Calibri"/>
                <a:ea typeface="Calibri"/>
                <a:cs typeface="Calibri"/>
                <a:sym typeface="Calibri"/>
              </a:rPr>
              <a:t>Linfócitos</a:t>
            </a:r>
            <a:endParaRPr/>
          </a:p>
          <a:p>
            <a:endParaRPr sz="1800">
              <a:solidFill>
                <a:schemeClr val="dk1"/>
              </a:solidFill>
              <a:latin typeface="Calibri"/>
              <a:ea typeface="Calibri"/>
              <a:cs typeface="Calibri"/>
              <a:sym typeface="Calibri"/>
            </a:endParaRPr>
          </a:p>
          <a:p>
            <a:r>
              <a:rPr lang="pt-BR" sz="1800">
                <a:solidFill>
                  <a:schemeClr val="dk1"/>
                </a:solidFill>
                <a:latin typeface="Calibri"/>
                <a:ea typeface="Calibri"/>
                <a:cs typeface="Calibri"/>
                <a:sym typeface="Calibri"/>
              </a:rPr>
              <a:t>   Peforinas</a:t>
            </a:r>
            <a:endParaRPr/>
          </a:p>
          <a:p>
            <a:r>
              <a:rPr lang="pt-BR" sz="1800">
                <a:solidFill>
                  <a:schemeClr val="dk1"/>
                </a:solidFill>
                <a:latin typeface="Calibri"/>
                <a:ea typeface="Calibri"/>
                <a:cs typeface="Calibri"/>
                <a:sym typeface="Calibri"/>
              </a:rPr>
              <a:t>ADCC</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Apresentação em branco">
  <a:themeElements>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1769</Words>
  <Application>Microsoft Office PowerPoint</Application>
  <PresentationFormat>Widescreen</PresentationFormat>
  <Paragraphs>552</Paragraphs>
  <Slides>132</Slides>
  <Notes>130</Notes>
  <HiddenSlides>0</HiddenSlides>
  <MMClips>0</MMClips>
  <ScaleCrop>false</ScaleCrop>
  <HeadingPairs>
    <vt:vector size="8" baseType="variant">
      <vt:variant>
        <vt:lpstr>Fontes usadas</vt:lpstr>
      </vt:variant>
      <vt:variant>
        <vt:i4>8</vt:i4>
      </vt:variant>
      <vt:variant>
        <vt:lpstr>Tema</vt:lpstr>
      </vt:variant>
      <vt:variant>
        <vt:i4>2</vt:i4>
      </vt:variant>
      <vt:variant>
        <vt:lpstr>Servidores OLE inseridos</vt:lpstr>
      </vt:variant>
      <vt:variant>
        <vt:i4>2</vt:i4>
      </vt:variant>
      <vt:variant>
        <vt:lpstr>Títulos de slides</vt:lpstr>
      </vt:variant>
      <vt:variant>
        <vt:i4>132</vt:i4>
      </vt:variant>
    </vt:vector>
  </HeadingPairs>
  <TitlesOfParts>
    <vt:vector size="144" baseType="lpstr">
      <vt:lpstr>Noto Sans Symbols</vt:lpstr>
      <vt:lpstr>Arial Black</vt:lpstr>
      <vt:lpstr>arial</vt:lpstr>
      <vt:lpstr>Times New Roman</vt:lpstr>
      <vt:lpstr>Calibri</vt:lpstr>
      <vt:lpstr>Play</vt:lpstr>
      <vt:lpstr>Comic Sans MS</vt:lpstr>
      <vt:lpstr>arial</vt:lpstr>
      <vt:lpstr>Apresentação em branco</vt:lpstr>
      <vt:lpstr>Tema do Office</vt:lpstr>
      <vt:lpstr>Microsoft Word Document</vt:lpstr>
      <vt:lpstr>Microsoft PowerPoint 97-2003 Slide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Conceitos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“Quebra” da tolerância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Predisposição à autoimunidade: papel do MHC</vt:lpstr>
      <vt:lpstr>Apresentação do PowerPoint</vt:lpstr>
      <vt:lpstr>Apresentação do PowerPoint</vt:lpstr>
      <vt:lpstr>Apresentação do PowerPoint</vt:lpstr>
      <vt:lpstr>Fatores desencadeantes  Fatores ambientais</vt:lpstr>
      <vt:lpstr>Fatores desencadeantes  Fatores ambientais</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Magnus Ake Gidlund</dc:creator>
  <cp:lastModifiedBy>Magnus Ake Gidlund</cp:lastModifiedBy>
  <cp:revision>7</cp:revision>
  <dcterms:created xsi:type="dcterms:W3CDTF">2024-04-07T14:22:04Z</dcterms:created>
  <dcterms:modified xsi:type="dcterms:W3CDTF">2025-09-22T18:35:58Z</dcterms:modified>
</cp:coreProperties>
</file>