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9" r:id="rId2"/>
    <p:sldId id="269" r:id="rId3"/>
    <p:sldId id="270" r:id="rId4"/>
    <p:sldId id="268" r:id="rId5"/>
    <p:sldId id="271" r:id="rId6"/>
    <p:sldId id="272" r:id="rId7"/>
    <p:sldId id="273" r:id="rId8"/>
    <p:sldId id="274" r:id="rId9"/>
    <p:sldId id="263" r:id="rId10"/>
    <p:sldId id="264" r:id="rId11"/>
    <p:sldId id="260" r:id="rId12"/>
    <p:sldId id="262" r:id="rId13"/>
    <p:sldId id="257" r:id="rId14"/>
    <p:sldId id="265" r:id="rId15"/>
    <p:sldId id="266" r:id="rId16"/>
    <p:sldId id="267" r:id="rId17"/>
  </p:sldIdLst>
  <p:sldSz cx="9144000" cy="6858000" type="screen4x3"/>
  <p:notesSz cx="6858000" cy="9144000"/>
  <p:defaultTextStyle>
    <a:defPPr>
      <a:defRPr lang="pt-BR"/>
    </a:defPPr>
    <a:lvl1pPr algn="l" defTabSz="91281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5613" indent="1588" algn="l" defTabSz="91281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2813" indent="1588" algn="l" defTabSz="91281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0013" indent="1588" algn="l" defTabSz="91281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7213" indent="1588" algn="l" defTabSz="91281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1C134"/>
    <a:srgbClr val="1EB230"/>
    <a:srgbClr val="12BE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3119" autoAdjust="0"/>
  </p:normalViewPr>
  <p:slideViewPr>
    <p:cSldViewPr>
      <p:cViewPr varScale="1">
        <p:scale>
          <a:sx n="105" d="100"/>
          <a:sy n="105" d="100"/>
        </p:scale>
        <p:origin x="1840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91440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91440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7BCECAF-D085-4699-A841-0504C3A71020}" type="datetimeFigureOut">
              <a:rPr lang="pt-BR"/>
              <a:pPr>
                <a:defRPr/>
              </a:pPr>
              <a:t>28/02/16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BR" noProof="0" smtClean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91440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defTabSz="914400">
              <a:defRPr sz="1200">
                <a:latin typeface="Calibri" panose="020F0502020204030204" pitchFamily="34" charset="0"/>
              </a:defRPr>
            </a:lvl1pPr>
          </a:lstStyle>
          <a:p>
            <a:fld id="{CADD82B1-E653-4B7A-B9C6-7197E863DD6F}" type="slidenum">
              <a:rPr lang="pt-BR" altLang="en-US"/>
              <a:pPr/>
              <a:t>‹n.º›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179559756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5613"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2813"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0013"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7213"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2292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12813" eaLnBrk="1" hangingPunct="1"/>
            <a:fld id="{BBF47DB2-D97D-46A9-B5CA-AEE934584649}" type="slidenum">
              <a:rPr lang="pt-BR" altLang="en-US">
                <a:latin typeface="Calibri" panose="020F0502020204030204" pitchFamily="34" charset="0"/>
              </a:rPr>
              <a:pPr defTabSz="912813" eaLnBrk="1" hangingPunct="1"/>
              <a:t>11</a:t>
            </a:fld>
            <a:endParaRPr lang="pt-BR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98658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E9FD5DA-8B29-4E40-96DE-C28C37D47F0A}" type="datetimeFigureOut">
              <a:rPr lang="pt-BR" altLang="en-US"/>
              <a:pPr/>
              <a:t>28/02/16</a:t>
            </a:fld>
            <a:endParaRPr lang="pt-BR" alt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2F5050-DC68-4291-987E-FB69CE249BE3}" type="slidenum">
              <a:rPr lang="pt-BR" altLang="en-US"/>
              <a:pPr/>
              <a:t>‹n.º›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855708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FB0CC74-B5A9-4160-B71F-6E2647F94EB0}" type="datetimeFigureOut">
              <a:rPr lang="pt-BR" altLang="en-US"/>
              <a:pPr/>
              <a:t>28/02/16</a:t>
            </a:fld>
            <a:endParaRPr lang="pt-BR" alt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53CEA4-1A51-4681-BAA0-C7525ED375BE}" type="slidenum">
              <a:rPr lang="pt-BR" altLang="en-US"/>
              <a:pPr/>
              <a:t>‹n.º›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33946858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1A7E5C9-8D91-4C66-9204-191EADE516EB}" type="datetimeFigureOut">
              <a:rPr lang="pt-BR" altLang="en-US"/>
              <a:pPr/>
              <a:t>28/02/16</a:t>
            </a:fld>
            <a:endParaRPr lang="pt-BR" alt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03385F-1B4B-4EDC-B7B9-2DCB9615A89B}" type="slidenum">
              <a:rPr lang="pt-BR" altLang="en-US"/>
              <a:pPr/>
              <a:t>‹n.º›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17080413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3EE8504-ED89-479C-965E-E062F5664C9C}" type="datetimeFigureOut">
              <a:rPr lang="pt-BR" altLang="en-US"/>
              <a:pPr/>
              <a:t>28/02/16</a:t>
            </a:fld>
            <a:endParaRPr lang="pt-BR" alt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849352-777F-4014-9281-93F6FC071197}" type="slidenum">
              <a:rPr lang="pt-BR" altLang="en-US"/>
              <a:pPr/>
              <a:t>‹n.º›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33846373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5887B83-F0AA-4A65-9CFC-5487FCF7DB37}" type="datetimeFigureOut">
              <a:rPr lang="pt-BR" altLang="en-US"/>
              <a:pPr/>
              <a:t>28/02/16</a:t>
            </a:fld>
            <a:endParaRPr lang="pt-BR" alt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48C988-F876-4986-ADAE-D498E09168B6}" type="slidenum">
              <a:rPr lang="pt-BR" altLang="en-US"/>
              <a:pPr/>
              <a:t>‹n.º›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10332873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17B1E63-8BC0-4854-B785-F0DA09C49428}" type="datetimeFigureOut">
              <a:rPr lang="pt-BR" altLang="en-US"/>
              <a:pPr/>
              <a:t>28/02/16</a:t>
            </a:fld>
            <a:endParaRPr lang="pt-BR" altLang="en-US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97CD47-62B8-489F-9CD6-7FF43721BCE4}" type="slidenum">
              <a:rPr lang="pt-BR" altLang="en-US"/>
              <a:pPr/>
              <a:t>‹n.º›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41915771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96ED73D-A75D-4109-B7F2-CDE383E96D50}" type="datetimeFigureOut">
              <a:rPr lang="pt-BR" altLang="en-US"/>
              <a:pPr/>
              <a:t>28/02/16</a:t>
            </a:fld>
            <a:endParaRPr lang="pt-BR" altLang="en-US"/>
          </a:p>
        </p:txBody>
      </p:sp>
      <p:sp>
        <p:nvSpPr>
          <p:cNvPr id="8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26F698-DB2E-4521-9C2B-D5F51D1C31FC}" type="slidenum">
              <a:rPr lang="pt-BR" altLang="en-US"/>
              <a:pPr/>
              <a:t>‹n.º›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3146279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1B6D8BD-D6BB-49F6-A1B7-61EEBC5A4848}" type="datetimeFigureOut">
              <a:rPr lang="pt-BR" altLang="en-US"/>
              <a:pPr/>
              <a:t>28/02/16</a:t>
            </a:fld>
            <a:endParaRPr lang="pt-BR" altLang="en-US"/>
          </a:p>
        </p:txBody>
      </p:sp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50833C-D503-4D77-BE8A-83CBBBA31734}" type="slidenum">
              <a:rPr lang="pt-BR" altLang="en-US"/>
              <a:pPr/>
              <a:t>‹n.º›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12783145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AC6AA95-2833-48F3-880B-71BA3C0649B9}" type="datetimeFigureOut">
              <a:rPr lang="pt-BR" altLang="en-US"/>
              <a:pPr/>
              <a:t>28/02/16</a:t>
            </a:fld>
            <a:endParaRPr lang="pt-BR" altLang="en-US"/>
          </a:p>
        </p:txBody>
      </p:sp>
      <p:sp>
        <p:nvSpPr>
          <p:cNvPr id="3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5C941A-0D7C-4B11-9123-7206B20659D5}" type="slidenum">
              <a:rPr lang="pt-BR" altLang="en-US"/>
              <a:pPr/>
              <a:t>‹n.º›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36015810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687F28E-F0FE-4399-B5CB-21C8F49553BF}" type="datetimeFigureOut">
              <a:rPr lang="pt-BR" altLang="en-US"/>
              <a:pPr/>
              <a:t>28/02/16</a:t>
            </a:fld>
            <a:endParaRPr lang="pt-BR" altLang="en-US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4C967A-641B-4736-8364-56FC290BBB81}" type="slidenum">
              <a:rPr lang="pt-BR" altLang="en-US"/>
              <a:pPr/>
              <a:t>‹n.º›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7833717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1727B1A-95AB-4C1C-8A79-55C58E2A493B}" type="datetimeFigureOut">
              <a:rPr lang="pt-BR" altLang="en-US"/>
              <a:pPr/>
              <a:t>28/02/16</a:t>
            </a:fld>
            <a:endParaRPr lang="pt-BR" altLang="en-US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F4A7DC-CEC9-4D97-922E-C41703A3FFCF}" type="slidenum">
              <a:rPr lang="pt-BR" altLang="en-US"/>
              <a:pPr/>
              <a:t>‹n.º›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14304441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ço Reservado para Títu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en-US" smtClean="0"/>
              <a:t>Clique para editar o estilo do título mestre</a:t>
            </a:r>
          </a:p>
        </p:txBody>
      </p:sp>
      <p:sp>
        <p:nvSpPr>
          <p:cNvPr id="1027" name="Espaço Reservado para Tex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en-US" smtClean="0"/>
              <a:t>Clique para editar os estilos do texto mestre</a:t>
            </a:r>
          </a:p>
          <a:p>
            <a:pPr lvl="1"/>
            <a:r>
              <a:rPr lang="pt-BR" altLang="en-US" smtClean="0"/>
              <a:t>Segundo nível</a:t>
            </a:r>
          </a:p>
          <a:p>
            <a:pPr lvl="2"/>
            <a:r>
              <a:rPr lang="pt-BR" altLang="en-US" smtClean="0"/>
              <a:t>Terceiro nível</a:t>
            </a:r>
          </a:p>
          <a:p>
            <a:pPr lvl="3"/>
            <a:r>
              <a:rPr lang="pt-BR" altLang="en-US" smtClean="0"/>
              <a:t>Quarto nível</a:t>
            </a:r>
          </a:p>
          <a:p>
            <a:pPr lvl="4"/>
            <a:r>
              <a:rPr lang="pt-BR" altLang="en-US" smtClean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0B269C5C-7AE4-4A34-82BE-7A4DE3059687}" type="datetimeFigureOut">
              <a:rPr lang="pt-BR" altLang="en-US"/>
              <a:pPr/>
              <a:t>28/02/16</a:t>
            </a:fld>
            <a:endParaRPr lang="pt-BR" alt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3E88AD0E-0302-4E80-BE78-B07C1D83F0AF}" type="slidenum">
              <a:rPr lang="pt-BR" altLang="en-US"/>
              <a:pPr/>
              <a:t>‹n.º›</a:t>
            </a:fld>
            <a:endParaRPr lang="pt-B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2813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9128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9128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9128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9128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912813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912813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912813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912813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1313" indent="-341313" algn="l" defTabSz="9128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1363" indent="-284163" algn="l" defTabSz="9128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1413" indent="-227013" algn="l" defTabSz="9128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8613" indent="-227013" algn="l" defTabSz="9128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5813" indent="-227013" algn="l" defTabSz="9128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1" Type="http://schemas.openxmlformats.org/officeDocument/2006/relationships/image" Target="../media/image7.jpeg"/><Relationship Id="rId12" Type="http://schemas.openxmlformats.org/officeDocument/2006/relationships/hyperlink" Target="http://images.google.com.br/imgres?imgurl=http://www.portalradiorural.com.br/noticias//editor/img/agronegocios/2009/Janeiro/Soja.jpg&amp;imgrefurl=http://www.portalradiorural.com.br/noticias/noticias_todas.php?grupo=16&amp;usg=__iDe8mGfbQk-DJfWG7RFAWipK3ng=&amp;h=422&amp;w=300&amp;sz=11&amp;hl=pt-BR&amp;start=2&amp;tbnid=fn9y8gtDFTMT_M:&amp;tbnh=126&amp;tbnw=90&amp;prev=/images?q=soja&amp;gbv=2&amp;hl=pt-BR&amp;sa=G" TargetMode="External"/><Relationship Id="rId13" Type="http://schemas.openxmlformats.org/officeDocument/2006/relationships/image" Target="../media/image8.jpeg"/><Relationship Id="rId14" Type="http://schemas.openxmlformats.org/officeDocument/2006/relationships/hyperlink" Target="NULL" TargetMode="External"/><Relationship Id="rId15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2" Type="http://schemas.openxmlformats.org/officeDocument/2006/relationships/hyperlink" Target="http://images.google.com.br/imgres?imgurl=http://www.agricolahorizonte.com.br/admin/arquivos/not_06-12-2007_11-23-07p05,_06_e_07_soja.jpg&amp;imgrefurl=http://www.agricolahorizonte.com.br/verNoticia.php?id=23&amp;usg=__7g1123ysoS89Dt-0v7aQOtEm-bs=&amp;h=307&amp;w=410&amp;sz=197&amp;hl=pt-BR&amp;start=9&amp;tbnid=itX0Mc5bNC2FkM:&amp;tbnh=94&amp;tbnw=125&amp;prev=/images?q=soja&amp;gbv=2&amp;hl=pt-BR&amp;sa=G" TargetMode="External"/><Relationship Id="rId3" Type="http://schemas.openxmlformats.org/officeDocument/2006/relationships/image" Target="../media/image2.jpeg"/><Relationship Id="rId4" Type="http://schemas.openxmlformats.org/officeDocument/2006/relationships/image" Target="../media/image3.jpeg"/><Relationship Id="rId5" Type="http://schemas.openxmlformats.org/officeDocument/2006/relationships/image" Target="../media/image4.jpeg"/><Relationship Id="rId6" Type="http://schemas.openxmlformats.org/officeDocument/2006/relationships/hyperlink" Target="http://www2.iict.pt/archive/img/cafe_0.jpg" TargetMode="External"/><Relationship Id="rId7" Type="http://schemas.openxmlformats.org/officeDocument/2006/relationships/image" Target="../media/image5.jpeg"/><Relationship Id="rId8" Type="http://schemas.openxmlformats.org/officeDocument/2006/relationships/hyperlink" Target="http://images.google.com.br/imgres?imgurl=http://www.defesacivil.rs.gov.br/comunicacao/noticia/20061003-162937/milho2.jpg&amp;imgrefurl=http://fronteiranoroeste.pbwiki.com/Culturas+Agr%C3%ADcolas&amp;usg=__jBujs4BZoUg87NfD-wunBcDafGw=&amp;h=266&amp;w=400&amp;sz=115&amp;hl=pt-BR&amp;start=7&amp;tbnid=1SbJZ2KPDXpytM:&amp;tbnh=82&amp;tbnw=124&amp;prev=/images?q=milho&amp;gbv=2&amp;hl=pt-BR&amp;sa=G" TargetMode="External"/><Relationship Id="rId9" Type="http://schemas.openxmlformats.org/officeDocument/2006/relationships/image" Target="../media/image6.jpeg"/><Relationship Id="rId10" Type="http://schemas.openxmlformats.org/officeDocument/2006/relationships/hyperlink" Target="http://images.google.com.br/imgres?imgurl=http://4.bp.blogspot.com/_dGx6TbKKk8Q/SKINsd4OonI/AAAAAAAAAQ4/CO9_3ntPAcs/s400/Algodao.jpg&amp;imgrefurl=http://personaconsultoriademoda.blogspot.com/2008/08/fibras-naturais-algodo.html&amp;usg=__VBS8lLZcdWb0Ee0uwedZ8NyJo1g=&amp;h=225&amp;w=300&amp;sz=15&amp;hl=pt-BR&amp;start=2&amp;tbnid=5zvhZzam9uLHGM:&amp;tbnh=87&amp;tbnw=116&amp;prev=/images?q=algod%C3%A3o&amp;gbv=2&amp;hl=pt-BR&amp;sa=G" TargetMode="External"/></Relationships>
</file>

<file path=ppt/slides/_rels/slide11.xml.rels><?xml version="1.0" encoding="UTF-8" standalone="yes"?>
<Relationships xmlns="http://schemas.openxmlformats.org/package/2006/relationships"><Relationship Id="rId11" Type="http://schemas.openxmlformats.org/officeDocument/2006/relationships/hyperlink" Target="http://images.google.com.br/imgres?imgurl=http://www.defesacivil.rs.gov.br/comunicacao/noticia/20061003-162937/milho2.jpg&amp;imgrefurl=http://fronteiranoroeste.pbwiki.com/Culturas+Agr%C3%ADcolas&amp;usg=__jBujs4BZoUg87NfD-wunBcDafGw=&amp;h=266&amp;w=400&amp;sz=115&amp;hl=pt-BR&amp;start=7&amp;tbnid=1SbJZ2KPDXpytM:&amp;tbnh=82&amp;tbnw=124&amp;prev=/images?q=milho&amp;gbv=2&amp;hl=pt-BR&amp;sa=G" TargetMode="External"/><Relationship Id="rId12" Type="http://schemas.openxmlformats.org/officeDocument/2006/relationships/image" Target="../media/image6.jpeg"/><Relationship Id="rId13" Type="http://schemas.openxmlformats.org/officeDocument/2006/relationships/hyperlink" Target="http://images.google.com.br/imgres?imgurl=http://4.bp.blogspot.com/_dGx6TbKKk8Q/SKINsd4OonI/AAAAAAAAAQ4/CO9_3ntPAcs/s400/Algodao.jpg&amp;imgrefurl=http://personaconsultoriademoda.blogspot.com/2008/08/fibras-naturais-algodo.html&amp;usg=__VBS8lLZcdWb0Ee0uwedZ8NyJo1g=&amp;h=225&amp;w=300&amp;sz=15&amp;hl=pt-BR&amp;start=2&amp;tbnid=5zvhZzam9uLHGM:&amp;tbnh=87&amp;tbnw=116&amp;prev=/images?q=algod%C3%A3o&amp;gbv=2&amp;hl=pt-BR&amp;sa=G" TargetMode="External"/><Relationship Id="rId14" Type="http://schemas.openxmlformats.org/officeDocument/2006/relationships/image" Target="../media/image7.jpeg"/><Relationship Id="rId15" Type="http://schemas.openxmlformats.org/officeDocument/2006/relationships/hyperlink" Target="http://images.google.com.br/imgres?imgurl=http://www.portalradiorural.com.br/noticias//editor/img/agronegocios/2009/Janeiro/Soja.jpg&amp;imgrefurl=http://www.portalradiorural.com.br/noticias/noticias_todas.php?grupo=16&amp;usg=__iDe8mGfbQk-DJfWG7RFAWipK3ng=&amp;h=422&amp;w=300&amp;sz=11&amp;hl=pt-BR&amp;start=2&amp;tbnid=fn9y8gtDFTMT_M:&amp;tbnh=126&amp;tbnw=90&amp;prev=/images?q=soja&amp;gbv=2&amp;hl=pt-BR&amp;sa=G" TargetMode="External"/><Relationship Id="rId16" Type="http://schemas.openxmlformats.org/officeDocument/2006/relationships/image" Target="../media/image8.jpeg"/><Relationship Id="rId17" Type="http://schemas.openxmlformats.org/officeDocument/2006/relationships/hyperlink" Target="NULL" TargetMode="External"/><Relationship Id="rId18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0.wmf"/><Relationship Id="rId4" Type="http://schemas.openxmlformats.org/officeDocument/2006/relationships/image" Target="file:///C:\Documents%20and%20Settings\User\Meus%20documentos\Configura&#231;&#245;es%20locais\Arquivos%20de%20programas\BCPEPM\output.wmf" TargetMode="External"/><Relationship Id="rId5" Type="http://schemas.openxmlformats.org/officeDocument/2006/relationships/hyperlink" Target="http://images.google.com.br/imgres?imgurl=http://www.agricolahorizonte.com.br/admin/arquivos/not_06-12-2007_11-23-07p05,_06_e_07_soja.jpg&amp;imgrefurl=http://www.agricolahorizonte.com.br/verNoticia.php?id=23&amp;usg=__7g1123ysoS89Dt-0v7aQOtEm-bs=&amp;h=307&amp;w=410&amp;sz=197&amp;hl=pt-BR&amp;start=9&amp;tbnid=itX0Mc5bNC2FkM:&amp;tbnh=94&amp;tbnw=125&amp;prev=/images?q=soja&amp;gbv=2&amp;hl=pt-BR&amp;sa=G" TargetMode="External"/><Relationship Id="rId6" Type="http://schemas.openxmlformats.org/officeDocument/2006/relationships/image" Target="../media/image2.jpeg"/><Relationship Id="rId7" Type="http://schemas.openxmlformats.org/officeDocument/2006/relationships/image" Target="../media/image3.jpeg"/><Relationship Id="rId8" Type="http://schemas.openxmlformats.org/officeDocument/2006/relationships/image" Target="../media/image4.jpeg"/><Relationship Id="rId9" Type="http://schemas.openxmlformats.org/officeDocument/2006/relationships/hyperlink" Target="http://www2.iict.pt/archive/img/cafe_0.jpg" TargetMode="External"/><Relationship Id="rId10" Type="http://schemas.openxmlformats.org/officeDocument/2006/relationships/image" Target="../media/image5.jpeg"/></Relationships>
</file>

<file path=ppt/slides/_rels/slide12.xml.rels><?xml version="1.0" encoding="UTF-8" standalone="yes"?>
<Relationships xmlns="http://schemas.openxmlformats.org/package/2006/relationships"><Relationship Id="rId11" Type="http://schemas.openxmlformats.org/officeDocument/2006/relationships/image" Target="../media/image7.jpeg"/><Relationship Id="rId12" Type="http://schemas.openxmlformats.org/officeDocument/2006/relationships/hyperlink" Target="http://images.google.com.br/imgres?imgurl=http://www.portalradiorural.com.br/noticias//editor/img/agronegocios/2009/Janeiro/Soja.jpg&amp;imgrefurl=http://www.portalradiorural.com.br/noticias/noticias_todas.php?grupo=16&amp;usg=__iDe8mGfbQk-DJfWG7RFAWipK3ng=&amp;h=422&amp;w=300&amp;sz=11&amp;hl=pt-BR&amp;start=2&amp;tbnid=fn9y8gtDFTMT_M:&amp;tbnh=126&amp;tbnw=90&amp;prev=/images?q=soja&amp;gbv=2&amp;hl=pt-BR&amp;sa=G" TargetMode="External"/><Relationship Id="rId13" Type="http://schemas.openxmlformats.org/officeDocument/2006/relationships/image" Target="../media/image8.jpeg"/><Relationship Id="rId14" Type="http://schemas.openxmlformats.org/officeDocument/2006/relationships/hyperlink" Target="NULL" TargetMode="External"/><Relationship Id="rId15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2" Type="http://schemas.openxmlformats.org/officeDocument/2006/relationships/hyperlink" Target="http://images.google.com.br/imgres?imgurl=http://www.agricolahorizonte.com.br/admin/arquivos/not_06-12-2007_11-23-07p05,_06_e_07_soja.jpg&amp;imgrefurl=http://www.agricolahorizonte.com.br/verNoticia.php?id=23&amp;usg=__7g1123ysoS89Dt-0v7aQOtEm-bs=&amp;h=307&amp;w=410&amp;sz=197&amp;hl=pt-BR&amp;start=9&amp;tbnid=itX0Mc5bNC2FkM:&amp;tbnh=94&amp;tbnw=125&amp;prev=/images?q=soja&amp;gbv=2&amp;hl=pt-BR&amp;sa=G" TargetMode="External"/><Relationship Id="rId3" Type="http://schemas.openxmlformats.org/officeDocument/2006/relationships/image" Target="../media/image2.jpeg"/><Relationship Id="rId4" Type="http://schemas.openxmlformats.org/officeDocument/2006/relationships/image" Target="../media/image3.jpeg"/><Relationship Id="rId5" Type="http://schemas.openxmlformats.org/officeDocument/2006/relationships/image" Target="../media/image4.jpeg"/><Relationship Id="rId6" Type="http://schemas.openxmlformats.org/officeDocument/2006/relationships/hyperlink" Target="http://www2.iict.pt/archive/img/cafe_0.jpg" TargetMode="External"/><Relationship Id="rId7" Type="http://schemas.openxmlformats.org/officeDocument/2006/relationships/image" Target="../media/image5.jpeg"/><Relationship Id="rId8" Type="http://schemas.openxmlformats.org/officeDocument/2006/relationships/hyperlink" Target="http://images.google.com.br/imgres?imgurl=http://www.defesacivil.rs.gov.br/comunicacao/noticia/20061003-162937/milho2.jpg&amp;imgrefurl=http://fronteiranoroeste.pbwiki.com/Culturas+Agr%C3%ADcolas&amp;usg=__jBujs4BZoUg87NfD-wunBcDafGw=&amp;h=266&amp;w=400&amp;sz=115&amp;hl=pt-BR&amp;start=7&amp;tbnid=1SbJZ2KPDXpytM:&amp;tbnh=82&amp;tbnw=124&amp;prev=/images?q=milho&amp;gbv=2&amp;hl=pt-BR&amp;sa=G" TargetMode="External"/><Relationship Id="rId9" Type="http://schemas.openxmlformats.org/officeDocument/2006/relationships/image" Target="../media/image6.jpeg"/><Relationship Id="rId10" Type="http://schemas.openxmlformats.org/officeDocument/2006/relationships/hyperlink" Target="http://images.google.com.br/imgres?imgurl=http://4.bp.blogspot.com/_dGx6TbKKk8Q/SKINsd4OonI/AAAAAAAAAQ4/CO9_3ntPAcs/s400/Algodao.jpg&amp;imgrefurl=http://personaconsultoriademoda.blogspot.com/2008/08/fibras-naturais-algodo.html&amp;usg=__VBS8lLZcdWb0Ee0uwedZ8NyJo1g=&amp;h=225&amp;w=300&amp;sz=15&amp;hl=pt-BR&amp;start=2&amp;tbnid=5zvhZzam9uLHGM:&amp;tbnh=87&amp;tbnw=116&amp;prev=/images?q=algod%C3%A3o&amp;gbv=2&amp;hl=pt-BR&amp;sa=G" TargetMode="External"/></Relationships>
</file>

<file path=ppt/slides/_rels/slide13.xml.rels><?xml version="1.0" encoding="UTF-8" standalone="yes"?>
<Relationships xmlns="http://schemas.openxmlformats.org/package/2006/relationships"><Relationship Id="rId11" Type="http://schemas.openxmlformats.org/officeDocument/2006/relationships/image" Target="../media/image7.jpeg"/><Relationship Id="rId12" Type="http://schemas.openxmlformats.org/officeDocument/2006/relationships/hyperlink" Target="http://images.google.com.br/imgres?imgurl=http://www.portalradiorural.com.br/noticias//editor/img/agronegocios/2009/Janeiro/Soja.jpg&amp;imgrefurl=http://www.portalradiorural.com.br/noticias/noticias_todas.php?grupo=16&amp;usg=__iDe8mGfbQk-DJfWG7RFAWipK3ng=&amp;h=422&amp;w=300&amp;sz=11&amp;hl=pt-BR&amp;start=2&amp;tbnid=fn9y8gtDFTMT_M:&amp;tbnh=126&amp;tbnw=90&amp;prev=/images?q=soja&amp;gbv=2&amp;hl=pt-BR&amp;sa=G" TargetMode="External"/><Relationship Id="rId13" Type="http://schemas.openxmlformats.org/officeDocument/2006/relationships/image" Target="../media/image8.jpeg"/><Relationship Id="rId14" Type="http://schemas.openxmlformats.org/officeDocument/2006/relationships/hyperlink" Target="NULL" TargetMode="External"/><Relationship Id="rId15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2" Type="http://schemas.openxmlformats.org/officeDocument/2006/relationships/hyperlink" Target="http://images.google.com.br/imgres?imgurl=http://www.agricolahorizonte.com.br/admin/arquivos/not_06-12-2007_11-23-07p05,_06_e_07_soja.jpg&amp;imgrefurl=http://www.agricolahorizonte.com.br/verNoticia.php?id=23&amp;usg=__7g1123ysoS89Dt-0v7aQOtEm-bs=&amp;h=307&amp;w=410&amp;sz=197&amp;hl=pt-BR&amp;start=9&amp;tbnid=itX0Mc5bNC2FkM:&amp;tbnh=94&amp;tbnw=125&amp;prev=/images?q=soja&amp;gbv=2&amp;hl=pt-BR&amp;sa=G" TargetMode="External"/><Relationship Id="rId3" Type="http://schemas.openxmlformats.org/officeDocument/2006/relationships/image" Target="../media/image2.jpeg"/><Relationship Id="rId4" Type="http://schemas.openxmlformats.org/officeDocument/2006/relationships/image" Target="../media/image3.jpeg"/><Relationship Id="rId5" Type="http://schemas.openxmlformats.org/officeDocument/2006/relationships/image" Target="../media/image4.jpeg"/><Relationship Id="rId6" Type="http://schemas.openxmlformats.org/officeDocument/2006/relationships/hyperlink" Target="http://www2.iict.pt/archive/img/cafe_0.jpg" TargetMode="External"/><Relationship Id="rId7" Type="http://schemas.openxmlformats.org/officeDocument/2006/relationships/image" Target="../media/image5.jpeg"/><Relationship Id="rId8" Type="http://schemas.openxmlformats.org/officeDocument/2006/relationships/hyperlink" Target="http://images.google.com.br/imgres?imgurl=http://www.defesacivil.rs.gov.br/comunicacao/noticia/20061003-162937/milho2.jpg&amp;imgrefurl=http://fronteiranoroeste.pbwiki.com/Culturas+Agr%C3%ADcolas&amp;usg=__jBujs4BZoUg87NfD-wunBcDafGw=&amp;h=266&amp;w=400&amp;sz=115&amp;hl=pt-BR&amp;start=7&amp;tbnid=1SbJZ2KPDXpytM:&amp;tbnh=82&amp;tbnw=124&amp;prev=/images?q=milho&amp;gbv=2&amp;hl=pt-BR&amp;sa=G" TargetMode="External"/><Relationship Id="rId9" Type="http://schemas.openxmlformats.org/officeDocument/2006/relationships/image" Target="../media/image6.jpeg"/><Relationship Id="rId10" Type="http://schemas.openxmlformats.org/officeDocument/2006/relationships/hyperlink" Target="http://images.google.com.br/imgres?imgurl=http://4.bp.blogspot.com/_dGx6TbKKk8Q/SKINsd4OonI/AAAAAAAAAQ4/CO9_3ntPAcs/s400/Algodao.jpg&amp;imgrefurl=http://personaconsultoriademoda.blogspot.com/2008/08/fibras-naturais-algodo.html&amp;usg=__VBS8lLZcdWb0Ee0uwedZ8NyJo1g=&amp;h=225&amp;w=300&amp;sz=15&amp;hl=pt-BR&amp;start=2&amp;tbnid=5zvhZzam9uLHGM:&amp;tbnh=87&amp;tbnw=116&amp;prev=/images?q=algod%C3%A3o&amp;gbv=2&amp;hl=pt-BR&amp;sa=G" TargetMode="External"/></Relationships>
</file>

<file path=ppt/slides/_rels/slide14.xml.rels><?xml version="1.0" encoding="UTF-8" standalone="yes"?>
<Relationships xmlns="http://schemas.openxmlformats.org/package/2006/relationships"><Relationship Id="rId11" Type="http://schemas.openxmlformats.org/officeDocument/2006/relationships/image" Target="../media/image7.jpeg"/><Relationship Id="rId12" Type="http://schemas.openxmlformats.org/officeDocument/2006/relationships/hyperlink" Target="http://images.google.com.br/imgres?imgurl=http://www.portalradiorural.com.br/noticias//editor/img/agronegocios/2009/Janeiro/Soja.jpg&amp;imgrefurl=http://www.portalradiorural.com.br/noticias/noticias_todas.php?grupo=16&amp;usg=__iDe8mGfbQk-DJfWG7RFAWipK3ng=&amp;h=422&amp;w=300&amp;sz=11&amp;hl=pt-BR&amp;start=2&amp;tbnid=fn9y8gtDFTMT_M:&amp;tbnh=126&amp;tbnw=90&amp;prev=/images?q=soja&amp;gbv=2&amp;hl=pt-BR&amp;sa=G" TargetMode="External"/><Relationship Id="rId13" Type="http://schemas.openxmlformats.org/officeDocument/2006/relationships/image" Target="../media/image8.jpeg"/><Relationship Id="rId14" Type="http://schemas.openxmlformats.org/officeDocument/2006/relationships/hyperlink" Target="NULL" TargetMode="External"/><Relationship Id="rId15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2" Type="http://schemas.openxmlformats.org/officeDocument/2006/relationships/hyperlink" Target="http://images.google.com.br/imgres?imgurl=http://www.agricolahorizonte.com.br/admin/arquivos/not_06-12-2007_11-23-07p05,_06_e_07_soja.jpg&amp;imgrefurl=http://www.agricolahorizonte.com.br/verNoticia.php?id=23&amp;usg=__7g1123ysoS89Dt-0v7aQOtEm-bs=&amp;h=307&amp;w=410&amp;sz=197&amp;hl=pt-BR&amp;start=9&amp;tbnid=itX0Mc5bNC2FkM:&amp;tbnh=94&amp;tbnw=125&amp;prev=/images?q=soja&amp;gbv=2&amp;hl=pt-BR&amp;sa=G" TargetMode="External"/><Relationship Id="rId3" Type="http://schemas.openxmlformats.org/officeDocument/2006/relationships/image" Target="../media/image2.jpeg"/><Relationship Id="rId4" Type="http://schemas.openxmlformats.org/officeDocument/2006/relationships/image" Target="../media/image3.jpeg"/><Relationship Id="rId5" Type="http://schemas.openxmlformats.org/officeDocument/2006/relationships/image" Target="../media/image4.jpeg"/><Relationship Id="rId6" Type="http://schemas.openxmlformats.org/officeDocument/2006/relationships/hyperlink" Target="http://www2.iict.pt/archive/img/cafe_0.jpg" TargetMode="External"/><Relationship Id="rId7" Type="http://schemas.openxmlformats.org/officeDocument/2006/relationships/image" Target="../media/image5.jpeg"/><Relationship Id="rId8" Type="http://schemas.openxmlformats.org/officeDocument/2006/relationships/hyperlink" Target="http://images.google.com.br/imgres?imgurl=http://www.defesacivil.rs.gov.br/comunicacao/noticia/20061003-162937/milho2.jpg&amp;imgrefurl=http://fronteiranoroeste.pbwiki.com/Culturas+Agr%C3%ADcolas&amp;usg=__jBujs4BZoUg87NfD-wunBcDafGw=&amp;h=266&amp;w=400&amp;sz=115&amp;hl=pt-BR&amp;start=7&amp;tbnid=1SbJZ2KPDXpytM:&amp;tbnh=82&amp;tbnw=124&amp;prev=/images?q=milho&amp;gbv=2&amp;hl=pt-BR&amp;sa=G" TargetMode="External"/><Relationship Id="rId9" Type="http://schemas.openxmlformats.org/officeDocument/2006/relationships/image" Target="../media/image6.jpeg"/><Relationship Id="rId10" Type="http://schemas.openxmlformats.org/officeDocument/2006/relationships/hyperlink" Target="http://images.google.com.br/imgres?imgurl=http://4.bp.blogspot.com/_dGx6TbKKk8Q/SKINsd4OonI/AAAAAAAAAQ4/CO9_3ntPAcs/s400/Algodao.jpg&amp;imgrefurl=http://personaconsultoriademoda.blogspot.com/2008/08/fibras-naturais-algodo.html&amp;usg=__VBS8lLZcdWb0Ee0uwedZ8NyJo1g=&amp;h=225&amp;w=300&amp;sz=15&amp;hl=pt-BR&amp;start=2&amp;tbnid=5zvhZzam9uLHGM:&amp;tbnh=87&amp;tbnw=116&amp;prev=/images?q=algod%C3%A3o&amp;gbv=2&amp;hl=pt-BR&amp;sa=G" TargetMode="External"/></Relationships>
</file>

<file path=ppt/slides/_rels/slide15.xml.rels><?xml version="1.0" encoding="UTF-8" standalone="yes"?>
<Relationships xmlns="http://schemas.openxmlformats.org/package/2006/relationships"><Relationship Id="rId11" Type="http://schemas.openxmlformats.org/officeDocument/2006/relationships/image" Target="../media/image7.jpeg"/><Relationship Id="rId12" Type="http://schemas.openxmlformats.org/officeDocument/2006/relationships/hyperlink" Target="http://images.google.com.br/imgres?imgurl=http://www.portalradiorural.com.br/noticias//editor/img/agronegocios/2009/Janeiro/Soja.jpg&amp;imgrefurl=http://www.portalradiorural.com.br/noticias/noticias_todas.php?grupo=16&amp;usg=__iDe8mGfbQk-DJfWG7RFAWipK3ng=&amp;h=422&amp;w=300&amp;sz=11&amp;hl=pt-BR&amp;start=2&amp;tbnid=fn9y8gtDFTMT_M:&amp;tbnh=126&amp;tbnw=90&amp;prev=/images?q=soja&amp;gbv=2&amp;hl=pt-BR&amp;sa=G" TargetMode="External"/><Relationship Id="rId13" Type="http://schemas.openxmlformats.org/officeDocument/2006/relationships/image" Target="../media/image8.jpeg"/><Relationship Id="rId14" Type="http://schemas.openxmlformats.org/officeDocument/2006/relationships/hyperlink" Target="NULL" TargetMode="External"/><Relationship Id="rId15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2" Type="http://schemas.openxmlformats.org/officeDocument/2006/relationships/hyperlink" Target="http://images.google.com.br/imgres?imgurl=http://www.agricolahorizonte.com.br/admin/arquivos/not_06-12-2007_11-23-07p05,_06_e_07_soja.jpg&amp;imgrefurl=http://www.agricolahorizonte.com.br/verNoticia.php?id=23&amp;usg=__7g1123ysoS89Dt-0v7aQOtEm-bs=&amp;h=307&amp;w=410&amp;sz=197&amp;hl=pt-BR&amp;start=9&amp;tbnid=itX0Mc5bNC2FkM:&amp;tbnh=94&amp;tbnw=125&amp;prev=/images?q=soja&amp;gbv=2&amp;hl=pt-BR&amp;sa=G" TargetMode="External"/><Relationship Id="rId3" Type="http://schemas.openxmlformats.org/officeDocument/2006/relationships/image" Target="../media/image2.jpeg"/><Relationship Id="rId4" Type="http://schemas.openxmlformats.org/officeDocument/2006/relationships/image" Target="../media/image3.jpeg"/><Relationship Id="rId5" Type="http://schemas.openxmlformats.org/officeDocument/2006/relationships/image" Target="../media/image4.jpeg"/><Relationship Id="rId6" Type="http://schemas.openxmlformats.org/officeDocument/2006/relationships/hyperlink" Target="http://www2.iict.pt/archive/img/cafe_0.jpg" TargetMode="External"/><Relationship Id="rId7" Type="http://schemas.openxmlformats.org/officeDocument/2006/relationships/image" Target="../media/image5.jpeg"/><Relationship Id="rId8" Type="http://schemas.openxmlformats.org/officeDocument/2006/relationships/hyperlink" Target="http://images.google.com.br/imgres?imgurl=http://www.defesacivil.rs.gov.br/comunicacao/noticia/20061003-162937/milho2.jpg&amp;imgrefurl=http://fronteiranoroeste.pbwiki.com/Culturas+Agr%C3%ADcolas&amp;usg=__jBujs4BZoUg87NfD-wunBcDafGw=&amp;h=266&amp;w=400&amp;sz=115&amp;hl=pt-BR&amp;start=7&amp;tbnid=1SbJZ2KPDXpytM:&amp;tbnh=82&amp;tbnw=124&amp;prev=/images?q=milho&amp;gbv=2&amp;hl=pt-BR&amp;sa=G" TargetMode="External"/><Relationship Id="rId9" Type="http://schemas.openxmlformats.org/officeDocument/2006/relationships/image" Target="../media/image6.jpeg"/><Relationship Id="rId10" Type="http://schemas.openxmlformats.org/officeDocument/2006/relationships/hyperlink" Target="http://images.google.com.br/imgres?imgurl=http://4.bp.blogspot.com/_dGx6TbKKk8Q/SKINsd4OonI/AAAAAAAAAQ4/CO9_3ntPAcs/s400/Algodao.jpg&amp;imgrefurl=http://personaconsultoriademoda.blogspot.com/2008/08/fibras-naturais-algodo.html&amp;usg=__VBS8lLZcdWb0Ee0uwedZ8NyJo1g=&amp;h=225&amp;w=300&amp;sz=15&amp;hl=pt-BR&amp;start=2&amp;tbnid=5zvhZzam9uLHGM:&amp;tbnh=87&amp;tbnw=116&amp;prev=/images?q=algod%C3%A3o&amp;gbv=2&amp;hl=pt-BR&amp;sa=G" TargetMode="External"/></Relationships>
</file>

<file path=ppt/slides/_rels/slide16.xml.rels><?xml version="1.0" encoding="UTF-8" standalone="yes"?>
<Relationships xmlns="http://schemas.openxmlformats.org/package/2006/relationships"><Relationship Id="rId11" Type="http://schemas.openxmlformats.org/officeDocument/2006/relationships/image" Target="../media/image7.jpeg"/><Relationship Id="rId12" Type="http://schemas.openxmlformats.org/officeDocument/2006/relationships/hyperlink" Target="http://images.google.com.br/imgres?imgurl=http://www.portalradiorural.com.br/noticias//editor/img/agronegocios/2009/Janeiro/Soja.jpg&amp;imgrefurl=http://www.portalradiorural.com.br/noticias/noticias_todas.php?grupo=16&amp;usg=__iDe8mGfbQk-DJfWG7RFAWipK3ng=&amp;h=422&amp;w=300&amp;sz=11&amp;hl=pt-BR&amp;start=2&amp;tbnid=fn9y8gtDFTMT_M:&amp;tbnh=126&amp;tbnw=90&amp;prev=/images?q=soja&amp;gbv=2&amp;hl=pt-BR&amp;sa=G" TargetMode="External"/><Relationship Id="rId13" Type="http://schemas.openxmlformats.org/officeDocument/2006/relationships/image" Target="../media/image8.jpeg"/><Relationship Id="rId14" Type="http://schemas.openxmlformats.org/officeDocument/2006/relationships/hyperlink" Target="NULL" TargetMode="External"/><Relationship Id="rId15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2" Type="http://schemas.openxmlformats.org/officeDocument/2006/relationships/hyperlink" Target="http://images.google.com.br/imgres?imgurl=http://www.agricolahorizonte.com.br/admin/arquivos/not_06-12-2007_11-23-07p05,_06_e_07_soja.jpg&amp;imgrefurl=http://www.agricolahorizonte.com.br/verNoticia.php?id=23&amp;usg=__7g1123ysoS89Dt-0v7aQOtEm-bs=&amp;h=307&amp;w=410&amp;sz=197&amp;hl=pt-BR&amp;start=9&amp;tbnid=itX0Mc5bNC2FkM:&amp;tbnh=94&amp;tbnw=125&amp;prev=/images?q=soja&amp;gbv=2&amp;hl=pt-BR&amp;sa=G" TargetMode="External"/><Relationship Id="rId3" Type="http://schemas.openxmlformats.org/officeDocument/2006/relationships/image" Target="../media/image2.jpeg"/><Relationship Id="rId4" Type="http://schemas.openxmlformats.org/officeDocument/2006/relationships/image" Target="../media/image3.jpeg"/><Relationship Id="rId5" Type="http://schemas.openxmlformats.org/officeDocument/2006/relationships/image" Target="../media/image4.jpeg"/><Relationship Id="rId6" Type="http://schemas.openxmlformats.org/officeDocument/2006/relationships/hyperlink" Target="http://www2.iict.pt/archive/img/cafe_0.jpg" TargetMode="External"/><Relationship Id="rId7" Type="http://schemas.openxmlformats.org/officeDocument/2006/relationships/image" Target="../media/image5.jpeg"/><Relationship Id="rId8" Type="http://schemas.openxmlformats.org/officeDocument/2006/relationships/hyperlink" Target="http://images.google.com.br/imgres?imgurl=http://www.defesacivil.rs.gov.br/comunicacao/noticia/20061003-162937/milho2.jpg&amp;imgrefurl=http://fronteiranoroeste.pbwiki.com/Culturas+Agr%C3%ADcolas&amp;usg=__jBujs4BZoUg87NfD-wunBcDafGw=&amp;h=266&amp;w=400&amp;sz=115&amp;hl=pt-BR&amp;start=7&amp;tbnid=1SbJZ2KPDXpytM:&amp;tbnh=82&amp;tbnw=124&amp;prev=/images?q=milho&amp;gbv=2&amp;hl=pt-BR&amp;sa=G" TargetMode="External"/><Relationship Id="rId9" Type="http://schemas.openxmlformats.org/officeDocument/2006/relationships/image" Target="../media/image6.jpeg"/><Relationship Id="rId10" Type="http://schemas.openxmlformats.org/officeDocument/2006/relationships/hyperlink" Target="http://images.google.com.br/imgres?imgurl=http://4.bp.blogspot.com/_dGx6TbKKk8Q/SKINsd4OonI/AAAAAAAAAQ4/CO9_3ntPAcs/s400/Algodao.jpg&amp;imgrefurl=http://personaconsultoriademoda.blogspot.com/2008/08/fibras-naturais-algodo.html&amp;usg=__VBS8lLZcdWb0Ee0uwedZ8NyJo1g=&amp;h=225&amp;w=300&amp;sz=15&amp;hl=pt-BR&amp;start=2&amp;tbnid=5zvhZzam9uLHGM:&amp;tbnh=87&amp;tbnw=116&amp;prev=/images?q=algod%C3%A3o&amp;gbv=2&amp;hl=pt-BR&amp;sa=G" TargetMode="External"/></Relationships>
</file>

<file path=ppt/slides/_rels/slide2.xml.rels><?xml version="1.0" encoding="UTF-8" standalone="yes"?>
<Relationships xmlns="http://schemas.openxmlformats.org/package/2006/relationships"><Relationship Id="rId11" Type="http://schemas.openxmlformats.org/officeDocument/2006/relationships/image" Target="../media/image7.jpeg"/><Relationship Id="rId12" Type="http://schemas.openxmlformats.org/officeDocument/2006/relationships/hyperlink" Target="http://images.google.com.br/imgres?imgurl=http://www.portalradiorural.com.br/noticias//editor/img/agronegocios/2009/Janeiro/Soja.jpg&amp;imgrefurl=http://www.portalradiorural.com.br/noticias/noticias_todas.php?grupo=16&amp;usg=__iDe8mGfbQk-DJfWG7RFAWipK3ng=&amp;h=422&amp;w=300&amp;sz=11&amp;hl=pt-BR&amp;start=2&amp;tbnid=fn9y8gtDFTMT_M:&amp;tbnh=126&amp;tbnw=90&amp;prev=/images?q=soja&amp;gbv=2&amp;hl=pt-BR&amp;sa=G" TargetMode="External"/><Relationship Id="rId13" Type="http://schemas.openxmlformats.org/officeDocument/2006/relationships/image" Target="../media/image8.jpeg"/><Relationship Id="rId14" Type="http://schemas.openxmlformats.org/officeDocument/2006/relationships/hyperlink" Target="NULL" TargetMode="External"/><Relationship Id="rId15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2" Type="http://schemas.openxmlformats.org/officeDocument/2006/relationships/hyperlink" Target="http://images.google.com.br/imgres?imgurl=http://www.agricolahorizonte.com.br/admin/arquivos/not_06-12-2007_11-23-07p05,_06_e_07_soja.jpg&amp;imgrefurl=http://www.agricolahorizonte.com.br/verNoticia.php?id=23&amp;usg=__7g1123ysoS89Dt-0v7aQOtEm-bs=&amp;h=307&amp;w=410&amp;sz=197&amp;hl=pt-BR&amp;start=9&amp;tbnid=itX0Mc5bNC2FkM:&amp;tbnh=94&amp;tbnw=125&amp;prev=/images?q=soja&amp;gbv=2&amp;hl=pt-BR&amp;sa=G" TargetMode="External"/><Relationship Id="rId3" Type="http://schemas.openxmlformats.org/officeDocument/2006/relationships/image" Target="../media/image2.jpeg"/><Relationship Id="rId4" Type="http://schemas.openxmlformats.org/officeDocument/2006/relationships/image" Target="../media/image3.jpeg"/><Relationship Id="rId5" Type="http://schemas.openxmlformats.org/officeDocument/2006/relationships/image" Target="../media/image4.jpeg"/><Relationship Id="rId6" Type="http://schemas.openxmlformats.org/officeDocument/2006/relationships/hyperlink" Target="http://www2.iict.pt/archive/img/cafe_0.jpg" TargetMode="External"/><Relationship Id="rId7" Type="http://schemas.openxmlformats.org/officeDocument/2006/relationships/image" Target="../media/image5.jpeg"/><Relationship Id="rId8" Type="http://schemas.openxmlformats.org/officeDocument/2006/relationships/hyperlink" Target="http://images.google.com.br/imgres?imgurl=http://www.defesacivil.rs.gov.br/comunicacao/noticia/20061003-162937/milho2.jpg&amp;imgrefurl=http://fronteiranoroeste.pbwiki.com/Culturas+Agr%C3%ADcolas&amp;usg=__jBujs4BZoUg87NfD-wunBcDafGw=&amp;h=266&amp;w=400&amp;sz=115&amp;hl=pt-BR&amp;start=7&amp;tbnid=1SbJZ2KPDXpytM:&amp;tbnh=82&amp;tbnw=124&amp;prev=/images?q=milho&amp;gbv=2&amp;hl=pt-BR&amp;sa=G" TargetMode="External"/><Relationship Id="rId9" Type="http://schemas.openxmlformats.org/officeDocument/2006/relationships/image" Target="../media/image6.jpeg"/><Relationship Id="rId10" Type="http://schemas.openxmlformats.org/officeDocument/2006/relationships/hyperlink" Target="http://images.google.com.br/imgres?imgurl=http://4.bp.blogspot.com/_dGx6TbKKk8Q/SKINsd4OonI/AAAAAAAAAQ4/CO9_3ntPAcs/s400/Algodao.jpg&amp;imgrefurl=http://personaconsultoriademoda.blogspot.com/2008/08/fibras-naturais-algodo.html&amp;usg=__VBS8lLZcdWb0Ee0uwedZ8NyJo1g=&amp;h=225&amp;w=300&amp;sz=15&amp;hl=pt-BR&amp;start=2&amp;tbnid=5zvhZzam9uLHGM:&amp;tbnh=87&amp;tbnw=116&amp;prev=/images?q=algod%C3%A3o&amp;gbv=2&amp;hl=pt-BR&amp;sa=G" TargetMode="External"/></Relationships>
</file>

<file path=ppt/slides/_rels/slide3.xml.rels><?xml version="1.0" encoding="UTF-8" standalone="yes"?>
<Relationships xmlns="http://schemas.openxmlformats.org/package/2006/relationships"><Relationship Id="rId11" Type="http://schemas.openxmlformats.org/officeDocument/2006/relationships/image" Target="../media/image7.jpeg"/><Relationship Id="rId12" Type="http://schemas.openxmlformats.org/officeDocument/2006/relationships/hyperlink" Target="http://images.google.com.br/imgres?imgurl=http://www.portalradiorural.com.br/noticias//editor/img/agronegocios/2009/Janeiro/Soja.jpg&amp;imgrefurl=http://www.portalradiorural.com.br/noticias/noticias_todas.php?grupo=16&amp;usg=__iDe8mGfbQk-DJfWG7RFAWipK3ng=&amp;h=422&amp;w=300&amp;sz=11&amp;hl=pt-BR&amp;start=2&amp;tbnid=fn9y8gtDFTMT_M:&amp;tbnh=126&amp;tbnw=90&amp;prev=/images?q=soja&amp;gbv=2&amp;hl=pt-BR&amp;sa=G" TargetMode="External"/><Relationship Id="rId13" Type="http://schemas.openxmlformats.org/officeDocument/2006/relationships/image" Target="../media/image8.jpeg"/><Relationship Id="rId14" Type="http://schemas.openxmlformats.org/officeDocument/2006/relationships/hyperlink" Target="NULL" TargetMode="External"/><Relationship Id="rId15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2" Type="http://schemas.openxmlformats.org/officeDocument/2006/relationships/hyperlink" Target="http://images.google.com.br/imgres?imgurl=http://www.agricolahorizonte.com.br/admin/arquivos/not_06-12-2007_11-23-07p05,_06_e_07_soja.jpg&amp;imgrefurl=http://www.agricolahorizonte.com.br/verNoticia.php?id=23&amp;usg=__7g1123ysoS89Dt-0v7aQOtEm-bs=&amp;h=307&amp;w=410&amp;sz=197&amp;hl=pt-BR&amp;start=9&amp;tbnid=itX0Mc5bNC2FkM:&amp;tbnh=94&amp;tbnw=125&amp;prev=/images?q=soja&amp;gbv=2&amp;hl=pt-BR&amp;sa=G" TargetMode="External"/><Relationship Id="rId3" Type="http://schemas.openxmlformats.org/officeDocument/2006/relationships/image" Target="../media/image2.jpeg"/><Relationship Id="rId4" Type="http://schemas.openxmlformats.org/officeDocument/2006/relationships/image" Target="../media/image3.jpeg"/><Relationship Id="rId5" Type="http://schemas.openxmlformats.org/officeDocument/2006/relationships/image" Target="../media/image4.jpeg"/><Relationship Id="rId6" Type="http://schemas.openxmlformats.org/officeDocument/2006/relationships/hyperlink" Target="http://www2.iict.pt/archive/img/cafe_0.jpg" TargetMode="External"/><Relationship Id="rId7" Type="http://schemas.openxmlformats.org/officeDocument/2006/relationships/image" Target="../media/image5.jpeg"/><Relationship Id="rId8" Type="http://schemas.openxmlformats.org/officeDocument/2006/relationships/hyperlink" Target="http://images.google.com.br/imgres?imgurl=http://www.defesacivil.rs.gov.br/comunicacao/noticia/20061003-162937/milho2.jpg&amp;imgrefurl=http://fronteiranoroeste.pbwiki.com/Culturas+Agr%C3%ADcolas&amp;usg=__jBujs4BZoUg87NfD-wunBcDafGw=&amp;h=266&amp;w=400&amp;sz=115&amp;hl=pt-BR&amp;start=7&amp;tbnid=1SbJZ2KPDXpytM:&amp;tbnh=82&amp;tbnw=124&amp;prev=/images?q=milho&amp;gbv=2&amp;hl=pt-BR&amp;sa=G" TargetMode="External"/><Relationship Id="rId9" Type="http://schemas.openxmlformats.org/officeDocument/2006/relationships/image" Target="../media/image6.jpeg"/><Relationship Id="rId10" Type="http://schemas.openxmlformats.org/officeDocument/2006/relationships/hyperlink" Target="http://images.google.com.br/imgres?imgurl=http://4.bp.blogspot.com/_dGx6TbKKk8Q/SKINsd4OonI/AAAAAAAAAQ4/CO9_3ntPAcs/s400/Algodao.jpg&amp;imgrefurl=http://personaconsultoriademoda.blogspot.com/2008/08/fibras-naturais-algodo.html&amp;usg=__VBS8lLZcdWb0Ee0uwedZ8NyJo1g=&amp;h=225&amp;w=300&amp;sz=15&amp;hl=pt-BR&amp;start=2&amp;tbnid=5zvhZzam9uLHGM:&amp;tbnh=87&amp;tbnw=116&amp;prev=/images?q=algod%C3%A3o&amp;gbv=2&amp;hl=pt-BR&amp;sa=G" TargetMode="External"/></Relationships>
</file>

<file path=ppt/slides/_rels/slide4.xml.rels><?xml version="1.0" encoding="UTF-8" standalone="yes"?>
<Relationships xmlns="http://schemas.openxmlformats.org/package/2006/relationships"><Relationship Id="rId11" Type="http://schemas.openxmlformats.org/officeDocument/2006/relationships/image" Target="../media/image7.jpeg"/><Relationship Id="rId12" Type="http://schemas.openxmlformats.org/officeDocument/2006/relationships/hyperlink" Target="http://images.google.com.br/imgres?imgurl=http://www.portalradiorural.com.br/noticias//editor/img/agronegocios/2009/Janeiro/Soja.jpg&amp;imgrefurl=http://www.portalradiorural.com.br/noticias/noticias_todas.php?grupo=16&amp;usg=__iDe8mGfbQk-DJfWG7RFAWipK3ng=&amp;h=422&amp;w=300&amp;sz=11&amp;hl=pt-BR&amp;start=2&amp;tbnid=fn9y8gtDFTMT_M:&amp;tbnh=126&amp;tbnw=90&amp;prev=/images?q=soja&amp;gbv=2&amp;hl=pt-BR&amp;sa=G" TargetMode="External"/><Relationship Id="rId13" Type="http://schemas.openxmlformats.org/officeDocument/2006/relationships/image" Target="../media/image8.jpeg"/><Relationship Id="rId14" Type="http://schemas.openxmlformats.org/officeDocument/2006/relationships/hyperlink" Target="NULL" TargetMode="External"/><Relationship Id="rId15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2" Type="http://schemas.openxmlformats.org/officeDocument/2006/relationships/hyperlink" Target="http://images.google.com.br/imgres?imgurl=http://www.agricolahorizonte.com.br/admin/arquivos/not_06-12-2007_11-23-07p05,_06_e_07_soja.jpg&amp;imgrefurl=http://www.agricolahorizonte.com.br/verNoticia.php?id=23&amp;usg=__7g1123ysoS89Dt-0v7aQOtEm-bs=&amp;h=307&amp;w=410&amp;sz=197&amp;hl=pt-BR&amp;start=9&amp;tbnid=itX0Mc5bNC2FkM:&amp;tbnh=94&amp;tbnw=125&amp;prev=/images?q=soja&amp;gbv=2&amp;hl=pt-BR&amp;sa=G" TargetMode="External"/><Relationship Id="rId3" Type="http://schemas.openxmlformats.org/officeDocument/2006/relationships/image" Target="../media/image2.jpeg"/><Relationship Id="rId4" Type="http://schemas.openxmlformats.org/officeDocument/2006/relationships/image" Target="../media/image3.jpeg"/><Relationship Id="rId5" Type="http://schemas.openxmlformats.org/officeDocument/2006/relationships/image" Target="../media/image4.jpeg"/><Relationship Id="rId6" Type="http://schemas.openxmlformats.org/officeDocument/2006/relationships/hyperlink" Target="http://www2.iict.pt/archive/img/cafe_0.jpg" TargetMode="External"/><Relationship Id="rId7" Type="http://schemas.openxmlformats.org/officeDocument/2006/relationships/image" Target="../media/image5.jpeg"/><Relationship Id="rId8" Type="http://schemas.openxmlformats.org/officeDocument/2006/relationships/hyperlink" Target="http://images.google.com.br/imgres?imgurl=http://www.defesacivil.rs.gov.br/comunicacao/noticia/20061003-162937/milho2.jpg&amp;imgrefurl=http://fronteiranoroeste.pbwiki.com/Culturas+Agr%C3%ADcolas&amp;usg=__jBujs4BZoUg87NfD-wunBcDafGw=&amp;h=266&amp;w=400&amp;sz=115&amp;hl=pt-BR&amp;start=7&amp;tbnid=1SbJZ2KPDXpytM:&amp;tbnh=82&amp;tbnw=124&amp;prev=/images?q=milho&amp;gbv=2&amp;hl=pt-BR&amp;sa=G" TargetMode="External"/><Relationship Id="rId9" Type="http://schemas.openxmlformats.org/officeDocument/2006/relationships/image" Target="../media/image6.jpeg"/><Relationship Id="rId10" Type="http://schemas.openxmlformats.org/officeDocument/2006/relationships/hyperlink" Target="http://images.google.com.br/imgres?imgurl=http://4.bp.blogspot.com/_dGx6TbKKk8Q/SKINsd4OonI/AAAAAAAAAQ4/CO9_3ntPAcs/s400/Algodao.jpg&amp;imgrefurl=http://personaconsultoriademoda.blogspot.com/2008/08/fibras-naturais-algodo.html&amp;usg=__VBS8lLZcdWb0Ee0uwedZ8NyJo1g=&amp;h=225&amp;w=300&amp;sz=15&amp;hl=pt-BR&amp;start=2&amp;tbnid=5zvhZzam9uLHGM:&amp;tbnh=87&amp;tbnw=116&amp;prev=/images?q=algod%C3%A3o&amp;gbv=2&amp;hl=pt-BR&amp;sa=G" TargetMode="External"/></Relationships>
</file>

<file path=ppt/slides/_rels/slide5.xml.rels><?xml version="1.0" encoding="UTF-8" standalone="yes"?>
<Relationships xmlns="http://schemas.openxmlformats.org/package/2006/relationships"><Relationship Id="rId11" Type="http://schemas.openxmlformats.org/officeDocument/2006/relationships/image" Target="../media/image7.jpeg"/><Relationship Id="rId12" Type="http://schemas.openxmlformats.org/officeDocument/2006/relationships/hyperlink" Target="http://images.google.com.br/imgres?imgurl=http://www.portalradiorural.com.br/noticias//editor/img/agronegocios/2009/Janeiro/Soja.jpg&amp;imgrefurl=http://www.portalradiorural.com.br/noticias/noticias_todas.php?grupo=16&amp;usg=__iDe8mGfbQk-DJfWG7RFAWipK3ng=&amp;h=422&amp;w=300&amp;sz=11&amp;hl=pt-BR&amp;start=2&amp;tbnid=fn9y8gtDFTMT_M:&amp;tbnh=126&amp;tbnw=90&amp;prev=/images?q=soja&amp;gbv=2&amp;hl=pt-BR&amp;sa=G" TargetMode="External"/><Relationship Id="rId13" Type="http://schemas.openxmlformats.org/officeDocument/2006/relationships/image" Target="../media/image8.jpeg"/><Relationship Id="rId14" Type="http://schemas.openxmlformats.org/officeDocument/2006/relationships/hyperlink" Target="NULL" TargetMode="External"/><Relationship Id="rId15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2" Type="http://schemas.openxmlformats.org/officeDocument/2006/relationships/hyperlink" Target="http://images.google.com.br/imgres?imgurl=http://www.agricolahorizonte.com.br/admin/arquivos/not_06-12-2007_11-23-07p05,_06_e_07_soja.jpg&amp;imgrefurl=http://www.agricolahorizonte.com.br/verNoticia.php?id=23&amp;usg=__7g1123ysoS89Dt-0v7aQOtEm-bs=&amp;h=307&amp;w=410&amp;sz=197&amp;hl=pt-BR&amp;start=9&amp;tbnid=itX0Mc5bNC2FkM:&amp;tbnh=94&amp;tbnw=125&amp;prev=/images?q=soja&amp;gbv=2&amp;hl=pt-BR&amp;sa=G" TargetMode="External"/><Relationship Id="rId3" Type="http://schemas.openxmlformats.org/officeDocument/2006/relationships/image" Target="../media/image2.jpeg"/><Relationship Id="rId4" Type="http://schemas.openxmlformats.org/officeDocument/2006/relationships/image" Target="../media/image3.jpeg"/><Relationship Id="rId5" Type="http://schemas.openxmlformats.org/officeDocument/2006/relationships/image" Target="../media/image4.jpeg"/><Relationship Id="rId6" Type="http://schemas.openxmlformats.org/officeDocument/2006/relationships/hyperlink" Target="http://www2.iict.pt/archive/img/cafe_0.jpg" TargetMode="External"/><Relationship Id="rId7" Type="http://schemas.openxmlformats.org/officeDocument/2006/relationships/image" Target="../media/image5.jpeg"/><Relationship Id="rId8" Type="http://schemas.openxmlformats.org/officeDocument/2006/relationships/hyperlink" Target="http://images.google.com.br/imgres?imgurl=http://www.defesacivil.rs.gov.br/comunicacao/noticia/20061003-162937/milho2.jpg&amp;imgrefurl=http://fronteiranoroeste.pbwiki.com/Culturas+Agr%C3%ADcolas&amp;usg=__jBujs4BZoUg87NfD-wunBcDafGw=&amp;h=266&amp;w=400&amp;sz=115&amp;hl=pt-BR&amp;start=7&amp;tbnid=1SbJZ2KPDXpytM:&amp;tbnh=82&amp;tbnw=124&amp;prev=/images?q=milho&amp;gbv=2&amp;hl=pt-BR&amp;sa=G" TargetMode="External"/><Relationship Id="rId9" Type="http://schemas.openxmlformats.org/officeDocument/2006/relationships/image" Target="../media/image6.jpeg"/><Relationship Id="rId10" Type="http://schemas.openxmlformats.org/officeDocument/2006/relationships/hyperlink" Target="http://images.google.com.br/imgres?imgurl=http://4.bp.blogspot.com/_dGx6TbKKk8Q/SKINsd4OonI/AAAAAAAAAQ4/CO9_3ntPAcs/s400/Algodao.jpg&amp;imgrefurl=http://personaconsultoriademoda.blogspot.com/2008/08/fibras-naturais-algodo.html&amp;usg=__VBS8lLZcdWb0Ee0uwedZ8NyJo1g=&amp;h=225&amp;w=300&amp;sz=15&amp;hl=pt-BR&amp;start=2&amp;tbnid=5zvhZzam9uLHGM:&amp;tbnh=87&amp;tbnw=116&amp;prev=/images?q=algod%C3%A3o&amp;gbv=2&amp;hl=pt-BR&amp;sa=G" TargetMode="External"/></Relationships>
</file>

<file path=ppt/slides/_rels/slide6.xml.rels><?xml version="1.0" encoding="UTF-8" standalone="yes"?>
<Relationships xmlns="http://schemas.openxmlformats.org/package/2006/relationships"><Relationship Id="rId11" Type="http://schemas.openxmlformats.org/officeDocument/2006/relationships/image" Target="../media/image7.jpeg"/><Relationship Id="rId12" Type="http://schemas.openxmlformats.org/officeDocument/2006/relationships/hyperlink" Target="http://images.google.com.br/imgres?imgurl=http://www.portalradiorural.com.br/noticias//editor/img/agronegocios/2009/Janeiro/Soja.jpg&amp;imgrefurl=http://www.portalradiorural.com.br/noticias/noticias_todas.php?grupo=16&amp;usg=__iDe8mGfbQk-DJfWG7RFAWipK3ng=&amp;h=422&amp;w=300&amp;sz=11&amp;hl=pt-BR&amp;start=2&amp;tbnid=fn9y8gtDFTMT_M:&amp;tbnh=126&amp;tbnw=90&amp;prev=/images?q=soja&amp;gbv=2&amp;hl=pt-BR&amp;sa=G" TargetMode="External"/><Relationship Id="rId13" Type="http://schemas.openxmlformats.org/officeDocument/2006/relationships/image" Target="../media/image8.jpeg"/><Relationship Id="rId14" Type="http://schemas.openxmlformats.org/officeDocument/2006/relationships/hyperlink" Target="NULL" TargetMode="External"/><Relationship Id="rId15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2" Type="http://schemas.openxmlformats.org/officeDocument/2006/relationships/hyperlink" Target="http://images.google.com.br/imgres?imgurl=http://www.agricolahorizonte.com.br/admin/arquivos/not_06-12-2007_11-23-07p05,_06_e_07_soja.jpg&amp;imgrefurl=http://www.agricolahorizonte.com.br/verNoticia.php?id=23&amp;usg=__7g1123ysoS89Dt-0v7aQOtEm-bs=&amp;h=307&amp;w=410&amp;sz=197&amp;hl=pt-BR&amp;start=9&amp;tbnid=itX0Mc5bNC2FkM:&amp;tbnh=94&amp;tbnw=125&amp;prev=/images?q=soja&amp;gbv=2&amp;hl=pt-BR&amp;sa=G" TargetMode="External"/><Relationship Id="rId3" Type="http://schemas.openxmlformats.org/officeDocument/2006/relationships/image" Target="../media/image2.jpeg"/><Relationship Id="rId4" Type="http://schemas.openxmlformats.org/officeDocument/2006/relationships/image" Target="../media/image3.jpeg"/><Relationship Id="rId5" Type="http://schemas.openxmlformats.org/officeDocument/2006/relationships/image" Target="../media/image4.jpeg"/><Relationship Id="rId6" Type="http://schemas.openxmlformats.org/officeDocument/2006/relationships/hyperlink" Target="http://www2.iict.pt/archive/img/cafe_0.jpg" TargetMode="External"/><Relationship Id="rId7" Type="http://schemas.openxmlformats.org/officeDocument/2006/relationships/image" Target="../media/image5.jpeg"/><Relationship Id="rId8" Type="http://schemas.openxmlformats.org/officeDocument/2006/relationships/hyperlink" Target="http://images.google.com.br/imgres?imgurl=http://www.defesacivil.rs.gov.br/comunicacao/noticia/20061003-162937/milho2.jpg&amp;imgrefurl=http://fronteiranoroeste.pbwiki.com/Culturas+Agr%C3%ADcolas&amp;usg=__jBujs4BZoUg87NfD-wunBcDafGw=&amp;h=266&amp;w=400&amp;sz=115&amp;hl=pt-BR&amp;start=7&amp;tbnid=1SbJZ2KPDXpytM:&amp;tbnh=82&amp;tbnw=124&amp;prev=/images?q=milho&amp;gbv=2&amp;hl=pt-BR&amp;sa=G" TargetMode="External"/><Relationship Id="rId9" Type="http://schemas.openxmlformats.org/officeDocument/2006/relationships/image" Target="../media/image6.jpeg"/><Relationship Id="rId10" Type="http://schemas.openxmlformats.org/officeDocument/2006/relationships/hyperlink" Target="http://images.google.com.br/imgres?imgurl=http://4.bp.blogspot.com/_dGx6TbKKk8Q/SKINsd4OonI/AAAAAAAAAQ4/CO9_3ntPAcs/s400/Algodao.jpg&amp;imgrefurl=http://personaconsultoriademoda.blogspot.com/2008/08/fibras-naturais-algodo.html&amp;usg=__VBS8lLZcdWb0Ee0uwedZ8NyJo1g=&amp;h=225&amp;w=300&amp;sz=15&amp;hl=pt-BR&amp;start=2&amp;tbnid=5zvhZzam9uLHGM:&amp;tbnh=87&amp;tbnw=116&amp;prev=/images?q=algod%C3%A3o&amp;gbv=2&amp;hl=pt-BR&amp;sa=G" TargetMode="External"/></Relationships>
</file>

<file path=ppt/slides/_rels/slide7.xml.rels><?xml version="1.0" encoding="UTF-8" standalone="yes"?>
<Relationships xmlns="http://schemas.openxmlformats.org/package/2006/relationships"><Relationship Id="rId11" Type="http://schemas.openxmlformats.org/officeDocument/2006/relationships/image" Target="../media/image7.jpeg"/><Relationship Id="rId12" Type="http://schemas.openxmlformats.org/officeDocument/2006/relationships/hyperlink" Target="http://images.google.com.br/imgres?imgurl=http://www.portalradiorural.com.br/noticias//editor/img/agronegocios/2009/Janeiro/Soja.jpg&amp;imgrefurl=http://www.portalradiorural.com.br/noticias/noticias_todas.php?grupo=16&amp;usg=__iDe8mGfbQk-DJfWG7RFAWipK3ng=&amp;h=422&amp;w=300&amp;sz=11&amp;hl=pt-BR&amp;start=2&amp;tbnid=fn9y8gtDFTMT_M:&amp;tbnh=126&amp;tbnw=90&amp;prev=/images?q=soja&amp;gbv=2&amp;hl=pt-BR&amp;sa=G" TargetMode="External"/><Relationship Id="rId13" Type="http://schemas.openxmlformats.org/officeDocument/2006/relationships/image" Target="../media/image8.jpeg"/><Relationship Id="rId14" Type="http://schemas.openxmlformats.org/officeDocument/2006/relationships/hyperlink" Target="NULL" TargetMode="External"/><Relationship Id="rId15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2" Type="http://schemas.openxmlformats.org/officeDocument/2006/relationships/hyperlink" Target="http://images.google.com.br/imgres?imgurl=http://www.agricolahorizonte.com.br/admin/arquivos/not_06-12-2007_11-23-07p05,_06_e_07_soja.jpg&amp;imgrefurl=http://www.agricolahorizonte.com.br/verNoticia.php?id=23&amp;usg=__7g1123ysoS89Dt-0v7aQOtEm-bs=&amp;h=307&amp;w=410&amp;sz=197&amp;hl=pt-BR&amp;start=9&amp;tbnid=itX0Mc5bNC2FkM:&amp;tbnh=94&amp;tbnw=125&amp;prev=/images?q=soja&amp;gbv=2&amp;hl=pt-BR&amp;sa=G" TargetMode="External"/><Relationship Id="rId3" Type="http://schemas.openxmlformats.org/officeDocument/2006/relationships/image" Target="../media/image2.jpeg"/><Relationship Id="rId4" Type="http://schemas.openxmlformats.org/officeDocument/2006/relationships/image" Target="../media/image3.jpeg"/><Relationship Id="rId5" Type="http://schemas.openxmlformats.org/officeDocument/2006/relationships/image" Target="../media/image4.jpeg"/><Relationship Id="rId6" Type="http://schemas.openxmlformats.org/officeDocument/2006/relationships/hyperlink" Target="http://www2.iict.pt/archive/img/cafe_0.jpg" TargetMode="External"/><Relationship Id="rId7" Type="http://schemas.openxmlformats.org/officeDocument/2006/relationships/image" Target="../media/image5.jpeg"/><Relationship Id="rId8" Type="http://schemas.openxmlformats.org/officeDocument/2006/relationships/hyperlink" Target="http://images.google.com.br/imgres?imgurl=http://www.defesacivil.rs.gov.br/comunicacao/noticia/20061003-162937/milho2.jpg&amp;imgrefurl=http://fronteiranoroeste.pbwiki.com/Culturas+Agr%C3%ADcolas&amp;usg=__jBujs4BZoUg87NfD-wunBcDafGw=&amp;h=266&amp;w=400&amp;sz=115&amp;hl=pt-BR&amp;start=7&amp;tbnid=1SbJZ2KPDXpytM:&amp;tbnh=82&amp;tbnw=124&amp;prev=/images?q=milho&amp;gbv=2&amp;hl=pt-BR&amp;sa=G" TargetMode="External"/><Relationship Id="rId9" Type="http://schemas.openxmlformats.org/officeDocument/2006/relationships/image" Target="../media/image6.jpeg"/><Relationship Id="rId10" Type="http://schemas.openxmlformats.org/officeDocument/2006/relationships/hyperlink" Target="http://images.google.com.br/imgres?imgurl=http://4.bp.blogspot.com/_dGx6TbKKk8Q/SKINsd4OonI/AAAAAAAAAQ4/CO9_3ntPAcs/s400/Algodao.jpg&amp;imgrefurl=http://personaconsultoriademoda.blogspot.com/2008/08/fibras-naturais-algodo.html&amp;usg=__VBS8lLZcdWb0Ee0uwedZ8NyJo1g=&amp;h=225&amp;w=300&amp;sz=15&amp;hl=pt-BR&amp;start=2&amp;tbnid=5zvhZzam9uLHGM:&amp;tbnh=87&amp;tbnw=116&amp;prev=/images?q=algod%C3%A3o&amp;gbv=2&amp;hl=pt-BR&amp;sa=G" TargetMode="External"/></Relationships>
</file>

<file path=ppt/slides/_rels/slide8.xml.rels><?xml version="1.0" encoding="UTF-8" standalone="yes"?>
<Relationships xmlns="http://schemas.openxmlformats.org/package/2006/relationships"><Relationship Id="rId11" Type="http://schemas.openxmlformats.org/officeDocument/2006/relationships/image" Target="../media/image7.jpeg"/><Relationship Id="rId12" Type="http://schemas.openxmlformats.org/officeDocument/2006/relationships/hyperlink" Target="http://images.google.com.br/imgres?imgurl=http://www.portalradiorural.com.br/noticias//editor/img/agronegocios/2009/Janeiro/Soja.jpg&amp;imgrefurl=http://www.portalradiorural.com.br/noticias/noticias_todas.php?grupo=16&amp;usg=__iDe8mGfbQk-DJfWG7RFAWipK3ng=&amp;h=422&amp;w=300&amp;sz=11&amp;hl=pt-BR&amp;start=2&amp;tbnid=fn9y8gtDFTMT_M:&amp;tbnh=126&amp;tbnw=90&amp;prev=/images?q=soja&amp;gbv=2&amp;hl=pt-BR&amp;sa=G" TargetMode="External"/><Relationship Id="rId13" Type="http://schemas.openxmlformats.org/officeDocument/2006/relationships/image" Target="../media/image8.jpeg"/><Relationship Id="rId14" Type="http://schemas.openxmlformats.org/officeDocument/2006/relationships/hyperlink" Target="NULL" TargetMode="External"/><Relationship Id="rId15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2" Type="http://schemas.openxmlformats.org/officeDocument/2006/relationships/hyperlink" Target="http://images.google.com.br/imgres?imgurl=http://www.agricolahorizonte.com.br/admin/arquivos/not_06-12-2007_11-23-07p05,_06_e_07_soja.jpg&amp;imgrefurl=http://www.agricolahorizonte.com.br/verNoticia.php?id=23&amp;usg=__7g1123ysoS89Dt-0v7aQOtEm-bs=&amp;h=307&amp;w=410&amp;sz=197&amp;hl=pt-BR&amp;start=9&amp;tbnid=itX0Mc5bNC2FkM:&amp;tbnh=94&amp;tbnw=125&amp;prev=/images?q=soja&amp;gbv=2&amp;hl=pt-BR&amp;sa=G" TargetMode="External"/><Relationship Id="rId3" Type="http://schemas.openxmlformats.org/officeDocument/2006/relationships/image" Target="../media/image2.jpeg"/><Relationship Id="rId4" Type="http://schemas.openxmlformats.org/officeDocument/2006/relationships/image" Target="../media/image3.jpeg"/><Relationship Id="rId5" Type="http://schemas.openxmlformats.org/officeDocument/2006/relationships/image" Target="../media/image4.jpeg"/><Relationship Id="rId6" Type="http://schemas.openxmlformats.org/officeDocument/2006/relationships/hyperlink" Target="http://www2.iict.pt/archive/img/cafe_0.jpg" TargetMode="External"/><Relationship Id="rId7" Type="http://schemas.openxmlformats.org/officeDocument/2006/relationships/image" Target="../media/image5.jpeg"/><Relationship Id="rId8" Type="http://schemas.openxmlformats.org/officeDocument/2006/relationships/hyperlink" Target="http://images.google.com.br/imgres?imgurl=http://www.defesacivil.rs.gov.br/comunicacao/noticia/20061003-162937/milho2.jpg&amp;imgrefurl=http://fronteiranoroeste.pbwiki.com/Culturas+Agr%C3%ADcolas&amp;usg=__jBujs4BZoUg87NfD-wunBcDafGw=&amp;h=266&amp;w=400&amp;sz=115&amp;hl=pt-BR&amp;start=7&amp;tbnid=1SbJZ2KPDXpytM:&amp;tbnh=82&amp;tbnw=124&amp;prev=/images?q=milho&amp;gbv=2&amp;hl=pt-BR&amp;sa=G" TargetMode="External"/><Relationship Id="rId9" Type="http://schemas.openxmlformats.org/officeDocument/2006/relationships/image" Target="../media/image6.jpeg"/><Relationship Id="rId10" Type="http://schemas.openxmlformats.org/officeDocument/2006/relationships/hyperlink" Target="http://images.google.com.br/imgres?imgurl=http://4.bp.blogspot.com/_dGx6TbKKk8Q/SKINsd4OonI/AAAAAAAAAQ4/CO9_3ntPAcs/s400/Algodao.jpg&amp;imgrefurl=http://personaconsultoriademoda.blogspot.com/2008/08/fibras-naturais-algodo.html&amp;usg=__VBS8lLZcdWb0Ee0uwedZ8NyJo1g=&amp;h=225&amp;w=300&amp;sz=15&amp;hl=pt-BR&amp;start=2&amp;tbnid=5zvhZzam9uLHGM:&amp;tbnh=87&amp;tbnw=116&amp;prev=/images?q=algod%C3%A3o&amp;gbv=2&amp;hl=pt-BR&amp;sa=G" TargetMode="External"/></Relationships>
</file>

<file path=ppt/slides/_rels/slide9.xml.rels><?xml version="1.0" encoding="UTF-8" standalone="yes"?>
<Relationships xmlns="http://schemas.openxmlformats.org/package/2006/relationships"><Relationship Id="rId11" Type="http://schemas.openxmlformats.org/officeDocument/2006/relationships/image" Target="../media/image7.jpeg"/><Relationship Id="rId12" Type="http://schemas.openxmlformats.org/officeDocument/2006/relationships/hyperlink" Target="http://images.google.com.br/imgres?imgurl=http://www.portalradiorural.com.br/noticias//editor/img/agronegocios/2009/Janeiro/Soja.jpg&amp;imgrefurl=http://www.portalradiorural.com.br/noticias/noticias_todas.php?grupo=16&amp;usg=__iDe8mGfbQk-DJfWG7RFAWipK3ng=&amp;h=422&amp;w=300&amp;sz=11&amp;hl=pt-BR&amp;start=2&amp;tbnid=fn9y8gtDFTMT_M:&amp;tbnh=126&amp;tbnw=90&amp;prev=/images?q=soja&amp;gbv=2&amp;hl=pt-BR&amp;sa=G" TargetMode="External"/><Relationship Id="rId13" Type="http://schemas.openxmlformats.org/officeDocument/2006/relationships/image" Target="../media/image8.jpeg"/><Relationship Id="rId14" Type="http://schemas.openxmlformats.org/officeDocument/2006/relationships/hyperlink" Target="NULL" TargetMode="External"/><Relationship Id="rId15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2" Type="http://schemas.openxmlformats.org/officeDocument/2006/relationships/hyperlink" Target="http://images.google.com.br/imgres?imgurl=http://www.agricolahorizonte.com.br/admin/arquivos/not_06-12-2007_11-23-07p05,_06_e_07_soja.jpg&amp;imgrefurl=http://www.agricolahorizonte.com.br/verNoticia.php?id=23&amp;usg=__7g1123ysoS89Dt-0v7aQOtEm-bs=&amp;h=307&amp;w=410&amp;sz=197&amp;hl=pt-BR&amp;start=9&amp;tbnid=itX0Mc5bNC2FkM:&amp;tbnh=94&amp;tbnw=125&amp;prev=/images?q=soja&amp;gbv=2&amp;hl=pt-BR&amp;sa=G" TargetMode="External"/><Relationship Id="rId3" Type="http://schemas.openxmlformats.org/officeDocument/2006/relationships/image" Target="../media/image2.jpeg"/><Relationship Id="rId4" Type="http://schemas.openxmlformats.org/officeDocument/2006/relationships/image" Target="../media/image3.jpeg"/><Relationship Id="rId5" Type="http://schemas.openxmlformats.org/officeDocument/2006/relationships/image" Target="../media/image4.jpeg"/><Relationship Id="rId6" Type="http://schemas.openxmlformats.org/officeDocument/2006/relationships/hyperlink" Target="http://www2.iict.pt/archive/img/cafe_0.jpg" TargetMode="External"/><Relationship Id="rId7" Type="http://schemas.openxmlformats.org/officeDocument/2006/relationships/image" Target="../media/image5.jpeg"/><Relationship Id="rId8" Type="http://schemas.openxmlformats.org/officeDocument/2006/relationships/hyperlink" Target="http://images.google.com.br/imgres?imgurl=http://www.defesacivil.rs.gov.br/comunicacao/noticia/20061003-162937/milho2.jpg&amp;imgrefurl=http://fronteiranoroeste.pbwiki.com/Culturas+Agr%C3%ADcolas&amp;usg=__jBujs4BZoUg87NfD-wunBcDafGw=&amp;h=266&amp;w=400&amp;sz=115&amp;hl=pt-BR&amp;start=7&amp;tbnid=1SbJZ2KPDXpytM:&amp;tbnh=82&amp;tbnw=124&amp;prev=/images?q=milho&amp;gbv=2&amp;hl=pt-BR&amp;sa=G" TargetMode="External"/><Relationship Id="rId9" Type="http://schemas.openxmlformats.org/officeDocument/2006/relationships/image" Target="../media/image6.jpeg"/><Relationship Id="rId10" Type="http://schemas.openxmlformats.org/officeDocument/2006/relationships/hyperlink" Target="http://images.google.com.br/imgres?imgurl=http://4.bp.blogspot.com/_dGx6TbKKk8Q/SKINsd4OonI/AAAAAAAAAQ4/CO9_3ntPAcs/s400/Algodao.jpg&amp;imgrefurl=http://personaconsultoriademoda.blogspot.com/2008/08/fibras-naturais-algodo.html&amp;usg=__VBS8lLZcdWb0Ee0uwedZ8NyJo1g=&amp;h=225&amp;w=300&amp;sz=15&amp;hl=pt-BR&amp;start=2&amp;tbnid=5zvhZzam9uLHGM:&amp;tbnh=87&amp;tbnw=116&amp;prev=/images?q=algod%C3%A3o&amp;gbv=2&amp;hl=pt-BR&amp;sa=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571500" y="2428875"/>
            <a:ext cx="7627938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pt-BR" altLang="en-US" sz="2800" b="1">
                <a:solidFill>
                  <a:srgbClr val="FFFF00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Benefícios do herbicida paraquat como ferramenta de manejo de plantas daninhas na Agricultura Brasileira</a:t>
            </a:r>
            <a:endParaRPr lang="pt-BR" altLang="en-US" sz="2800">
              <a:solidFill>
                <a:srgbClr val="FFFF00"/>
              </a:solidFill>
            </a:endParaRPr>
          </a:p>
        </p:txBody>
      </p:sp>
      <p:sp>
        <p:nvSpPr>
          <p:cNvPr id="2051" name="CaixaDeTexto 12"/>
          <p:cNvSpPr txBox="1">
            <a:spLocks noChangeArrowheads="1"/>
          </p:cNvSpPr>
          <p:nvPr/>
        </p:nvSpPr>
        <p:spPr bwMode="auto">
          <a:xfrm>
            <a:off x="3571875" y="4714875"/>
            <a:ext cx="4929188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t-BR" altLang="en-US" b="1">
                <a:solidFill>
                  <a:schemeClr val="bg1"/>
                </a:solidFill>
                <a:cs typeface="Arial" panose="020B0604020202020204" pitchFamily="34" charset="0"/>
              </a:rPr>
              <a:t>Prof. Associado Pedro Jacob Christoffoleti</a:t>
            </a:r>
          </a:p>
          <a:p>
            <a:pPr eaLnBrk="1" hangingPunct="1"/>
            <a:r>
              <a:rPr lang="pt-BR" altLang="en-US" b="1">
                <a:solidFill>
                  <a:schemeClr val="bg1"/>
                </a:solidFill>
                <a:cs typeface="Arial" panose="020B0604020202020204" pitchFamily="34" charset="0"/>
              </a:rPr>
              <a:t>ESALQ – Universidade de São Paulo</a:t>
            </a:r>
          </a:p>
        </p:txBody>
      </p:sp>
      <p:pic>
        <p:nvPicPr>
          <p:cNvPr id="2052" name="Picture 8" descr="Imagem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" y="142875"/>
            <a:ext cx="996950" cy="146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3" name="CaixaDeTexto 15"/>
          <p:cNvSpPr txBox="1">
            <a:spLocks noChangeArrowheads="1"/>
          </p:cNvSpPr>
          <p:nvPr/>
        </p:nvSpPr>
        <p:spPr bwMode="auto">
          <a:xfrm>
            <a:off x="1285875" y="357188"/>
            <a:ext cx="7500938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pt-BR" altLang="en-US" sz="2400" b="1">
                <a:solidFill>
                  <a:schemeClr val="bg1"/>
                </a:solidFill>
                <a:cs typeface="Arial" panose="020B0604020202020204" pitchFamily="34" charset="0"/>
              </a:rPr>
              <a:t>Universidade de São Paulo</a:t>
            </a:r>
          </a:p>
          <a:p>
            <a:pPr algn="ctr" eaLnBrk="1" hangingPunct="1"/>
            <a:r>
              <a:rPr lang="pt-BR" altLang="en-US" sz="2400" b="1">
                <a:solidFill>
                  <a:schemeClr val="bg1"/>
                </a:solidFill>
                <a:cs typeface="Arial" panose="020B0604020202020204" pitchFamily="34" charset="0"/>
              </a:rPr>
              <a:t>Escola Superior de Agricultura “Luiz de Queiroz” </a:t>
            </a:r>
          </a:p>
        </p:txBody>
      </p:sp>
      <p:sp>
        <p:nvSpPr>
          <p:cNvPr id="2054" name="CaixaDeTexto 16"/>
          <p:cNvSpPr txBox="1">
            <a:spLocks noChangeArrowheads="1"/>
          </p:cNvSpPr>
          <p:nvPr/>
        </p:nvSpPr>
        <p:spPr bwMode="auto">
          <a:xfrm>
            <a:off x="2571750" y="6429375"/>
            <a:ext cx="36433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t-BR" altLang="en-US">
                <a:solidFill>
                  <a:schemeClr val="bg1"/>
                </a:solidFill>
                <a:latin typeface="Calibri" panose="020F0502020204030204" pitchFamily="34" charset="0"/>
              </a:rPr>
              <a:t>São Paulo, 19 de março de 2009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66" name="Grupo 1"/>
          <p:cNvGrpSpPr>
            <a:grpSpLocks/>
          </p:cNvGrpSpPr>
          <p:nvPr/>
        </p:nvGrpSpPr>
        <p:grpSpPr bwMode="auto">
          <a:xfrm>
            <a:off x="0" y="0"/>
            <a:ext cx="1019175" cy="6858000"/>
            <a:chOff x="-1" y="1"/>
            <a:chExt cx="1019176" cy="6858023"/>
          </a:xfrm>
        </p:grpSpPr>
        <p:pic>
          <p:nvPicPr>
            <p:cNvPr id="11270" name="Picture 12" descr="http://tbn0.google.com/images?q=tbn:itX0Mc5bNC2FkM:http://www.agricolahorizonte.com.br/admin/arquivos/not_06-12-2007_11-23-07p05,_06_e_07_soja.jpg">
              <a:hlinkClick r:id="rId2"/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" y="1"/>
              <a:ext cx="1000099" cy="7857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11271" name="Grupo 17"/>
            <p:cNvGrpSpPr>
              <a:grpSpLocks/>
            </p:cNvGrpSpPr>
            <p:nvPr/>
          </p:nvGrpSpPr>
          <p:grpSpPr bwMode="auto">
            <a:xfrm>
              <a:off x="-1" y="785794"/>
              <a:ext cx="1019176" cy="6072230"/>
              <a:chOff x="-1" y="785794"/>
              <a:chExt cx="1019176" cy="6072230"/>
            </a:xfrm>
          </p:grpSpPr>
          <p:pic>
            <p:nvPicPr>
              <p:cNvPr id="11272" name="Picture 18" descr="images3"/>
              <p:cNvPicPr>
                <a:picLocks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1571612"/>
                <a:ext cx="1019175" cy="8493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1273" name="Picture 19" descr="images4"/>
              <p:cNvPicPr>
                <a:picLocks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2428868"/>
                <a:ext cx="1019175" cy="8493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1274" name="Picture 2" descr="Ver imagem em tamanho grande">
                <a:hlinkClick r:id="rId6"/>
              </p:cNvPr>
              <p:cNvPicPr>
                <a:picLocks noChangeAspect="1" noChangeArrowheads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1" y="785794"/>
                <a:ext cx="1000101" cy="8334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1275" name="Picture 4" descr="http://tbn1.google.com/images?q=tbn:1SbJZ2KPDXpytM:http://www.defesacivil.rs.gov.br/comunicacao/noticia/20061003-162937/milho2.jpg">
                <a:hlinkClick r:id="rId8"/>
              </p:cNvPr>
              <p:cNvPicPr>
                <a:picLocks noChangeAspect="1" noChangeArrowheads="1"/>
              </p:cNvPicPr>
              <p:nvPr/>
            </p:nvPicPr>
            <p:blipFill>
              <a:blip r:embed="rId9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4143380"/>
                <a:ext cx="1000100" cy="8572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1276" name="Picture 8" descr="http://tbn1.google.com/images?q=tbn:5zvhZzam9uLHGM:http://4.bp.blogspot.com/_dGx6TbKKk8Q/SKINsd4OonI/AAAAAAAAAQ4/CO9_3ntPAcs/s400/Algodao.jpg">
                <a:hlinkClick r:id="rId10"/>
              </p:cNvPr>
              <p:cNvPicPr>
                <a:picLocks noChangeAspect="1" noChangeArrowheads="1"/>
              </p:cNvPicPr>
              <p:nvPr/>
            </p:nvPicPr>
            <p:blipFill>
              <a:blip r:embed="rId11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3286124"/>
                <a:ext cx="1009649" cy="8572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1277" name="Picture 10" descr="http://tbn2.google.com/images?q=tbn:fn9y8gtDFTMT_M:http://www.portalradiorural.com.br/noticias//editor/img/agronegocios/2009/Janeiro/Soja.jpg">
                <a:hlinkClick r:id="rId12"/>
              </p:cNvPr>
              <p:cNvPicPr>
                <a:picLocks noChangeAspect="1" noChangeArrowheads="1"/>
              </p:cNvPicPr>
              <p:nvPr/>
            </p:nvPicPr>
            <p:blipFill>
              <a:blip r:embed="rId1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5000636"/>
                <a:ext cx="1000100" cy="107157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1278" name="Picture 14" descr="http://tbn3.google.com/images?q=tbn:1dmf-stej5AP7M:http://www.iac.sp.gov.br/Arquivos/noticias/fotos/Feij%C3%A3o%2520IAC-carioca%2520Tybat%C3%A3.jpg">
                <a:hlinkClick r:id="rId14" invalidUrl="http://images.google.com.br/imgres?imgurl=http://www.iac.sp.gov.br/Arquivos/noticias/fotos/Feij%C3%A3o IAC-carioca Tybat%C3%A3.jpg&amp;imgrefurl=http://www.iac.sp.gov.br/Arquivos/noticias/Materias/feij%C3%A3o_nova_variedade_24e250402.htm&amp;usg=__M2PnQa6KjBNn7ZntwntbFksd81s=&amp;h=480&amp;w=640&amp;sz=35&amp;hl=pt-BR&amp;start=17&amp;tbnid=1dmf-stej5AP7M:&amp;tbnh=103&amp;tbnw=137&amp;prev=/images?q=feij%C3%A3o&amp;gbv=2&amp;hl=pt-BR&amp;sa=G"/>
              </p:cNvPr>
              <p:cNvPicPr>
                <a:picLocks noChangeAspect="1" noChangeArrowheads="1"/>
              </p:cNvPicPr>
              <p:nvPr/>
            </p:nvPicPr>
            <p:blipFill>
              <a:blip r:embed="rId1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" y="6072206"/>
                <a:ext cx="1000099" cy="7858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sp>
        <p:nvSpPr>
          <p:cNvPr id="11267" name="Retângulo 11"/>
          <p:cNvSpPr>
            <a:spLocks noChangeArrowheads="1"/>
          </p:cNvSpPr>
          <p:nvPr/>
        </p:nvSpPr>
        <p:spPr bwMode="auto">
          <a:xfrm>
            <a:off x="1285875" y="2143125"/>
            <a:ext cx="7572375" cy="440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Char char="Ø"/>
            </a:pPr>
            <a:r>
              <a:rPr lang="pt-BR" altLang="en-US" sz="2400" b="1">
                <a:solidFill>
                  <a:schemeClr val="bg1"/>
                </a:solidFill>
                <a:cs typeface="Arial" panose="020B0604020202020204" pitchFamily="34" charset="0"/>
              </a:rPr>
              <a:t>Ausência de efeitos poluentes cumulativos para o solo; 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endParaRPr lang="pt-BR" altLang="en-US" sz="2400" b="1">
              <a:solidFill>
                <a:schemeClr val="bg1"/>
              </a:solidFill>
              <a:cs typeface="Arial" panose="020B0604020202020204" pitchFamily="34" charset="0"/>
            </a:endParaRP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pt-BR" altLang="en-US" sz="2400" b="1">
                <a:solidFill>
                  <a:schemeClr val="bg1"/>
                </a:solidFill>
                <a:cs typeface="Arial" panose="020B0604020202020204" pitchFamily="34" charset="0"/>
              </a:rPr>
              <a:t>Sofre degradação fotoquímica na superfície da folha, originando compostos menos tóxicos que o produto inicial;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endParaRPr lang="pt-BR" altLang="en-US" sz="2400" b="1">
              <a:solidFill>
                <a:schemeClr val="bg1"/>
              </a:solidFill>
              <a:cs typeface="Arial" panose="020B0604020202020204" pitchFamily="34" charset="0"/>
            </a:endParaRPr>
          </a:p>
          <a:p>
            <a:pPr eaLnBrk="1" hangingPunct="1">
              <a:buFont typeface="Wingdings" panose="05000000000000000000" pitchFamily="2" charset="2"/>
              <a:buChar char="Ø"/>
            </a:pPr>
            <a:endParaRPr lang="pt-BR" altLang="en-US" sz="800" b="1">
              <a:solidFill>
                <a:schemeClr val="bg1"/>
              </a:solidFill>
              <a:cs typeface="Arial" panose="020B0604020202020204" pitchFamily="34" charset="0"/>
            </a:endParaRP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pt-BR" altLang="en-US" sz="2400" b="1">
                <a:solidFill>
                  <a:schemeClr val="bg1"/>
                </a:solidFill>
                <a:cs typeface="Arial" panose="020B0604020202020204" pitchFamily="34" charset="0"/>
              </a:rPr>
              <a:t>Degradado por microorganismos do solo;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endParaRPr lang="pt-BR" altLang="en-US" sz="2400" b="1">
              <a:solidFill>
                <a:schemeClr val="bg1"/>
              </a:solidFill>
              <a:cs typeface="Arial" panose="020B0604020202020204" pitchFamily="34" charset="0"/>
            </a:endParaRPr>
          </a:p>
          <a:p>
            <a:pPr eaLnBrk="1" hangingPunct="1">
              <a:buFont typeface="Wingdings" panose="05000000000000000000" pitchFamily="2" charset="2"/>
              <a:buChar char="Ø"/>
            </a:pPr>
            <a:endParaRPr lang="pt-BR" altLang="en-US" sz="800" b="1">
              <a:solidFill>
                <a:schemeClr val="bg1"/>
              </a:solidFill>
              <a:cs typeface="Arial" panose="020B0604020202020204" pitchFamily="34" charset="0"/>
            </a:endParaRP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pt-BR" altLang="en-US" sz="2400" b="1">
                <a:solidFill>
                  <a:schemeClr val="bg1"/>
                </a:solidFill>
                <a:cs typeface="Arial" panose="020B0604020202020204" pitchFamily="34" charset="0"/>
              </a:rPr>
              <a:t>Rapidamente adsorvido pelos minerais argilosos.</a:t>
            </a:r>
          </a:p>
        </p:txBody>
      </p:sp>
      <p:sp>
        <p:nvSpPr>
          <p:cNvPr id="11268" name="CaixaDeTexto 12"/>
          <p:cNvSpPr txBox="1">
            <a:spLocks noChangeArrowheads="1"/>
          </p:cNvSpPr>
          <p:nvPr/>
        </p:nvSpPr>
        <p:spPr bwMode="auto">
          <a:xfrm>
            <a:off x="1357313" y="214313"/>
            <a:ext cx="450056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t-BR" altLang="en-US" sz="3200">
                <a:solidFill>
                  <a:srgbClr val="FFFF00"/>
                </a:solidFill>
                <a:cs typeface="Arial" panose="020B0604020202020204" pitchFamily="34" charset="0"/>
              </a:rPr>
              <a:t>O herbicida  Paraquat  </a:t>
            </a:r>
          </a:p>
        </p:txBody>
      </p:sp>
      <p:sp>
        <p:nvSpPr>
          <p:cNvPr id="11269" name="CaixaDeTexto 13"/>
          <p:cNvSpPr txBox="1">
            <a:spLocks noChangeArrowheads="1"/>
          </p:cNvSpPr>
          <p:nvPr/>
        </p:nvSpPr>
        <p:spPr bwMode="auto">
          <a:xfrm>
            <a:off x="2357438" y="1143000"/>
            <a:ext cx="60007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t-BR" altLang="en-US" sz="3200" b="1">
                <a:solidFill>
                  <a:schemeClr val="bg1"/>
                </a:solidFill>
                <a:cs typeface="Arial" panose="020B0604020202020204" pitchFamily="34" charset="0"/>
              </a:rPr>
              <a:t>Ambientalmente seguro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Tabela 10"/>
          <p:cNvGraphicFramePr>
            <a:graphicFrameLocks noGrp="1"/>
          </p:cNvGraphicFramePr>
          <p:nvPr/>
        </p:nvGraphicFramePr>
        <p:xfrm>
          <a:off x="1643063" y="2357438"/>
          <a:ext cx="6929437" cy="3428998"/>
        </p:xfrm>
        <a:graphic>
          <a:graphicData uri="http://schemas.openxmlformats.org/drawingml/2006/table">
            <a:tbl>
              <a:tblPr/>
              <a:tblGrid>
                <a:gridCol w="232708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60234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400" b="1" dirty="0">
                          <a:latin typeface="Arial"/>
                          <a:ea typeface="Times New Roman"/>
                          <a:cs typeface="Times New Roman"/>
                        </a:rPr>
                        <a:t>Grupo químico:</a:t>
                      </a:r>
                      <a:endParaRPr lang="pt-BR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b="1" dirty="0" err="1">
                          <a:latin typeface="Arial"/>
                          <a:ea typeface="Times New Roman"/>
                          <a:cs typeface="Times New Roman"/>
                        </a:rPr>
                        <a:t>Bipiridílos</a:t>
                      </a:r>
                      <a:endParaRPr lang="pt-BR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400" b="1" dirty="0">
                          <a:latin typeface="Arial"/>
                          <a:ea typeface="Times New Roman"/>
                          <a:cs typeface="Times New Roman"/>
                        </a:rPr>
                        <a:t>Nome químico (IUPAC):</a:t>
                      </a:r>
                      <a:endParaRPr lang="pt-BR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400" b="1">
                          <a:latin typeface="Arial"/>
                          <a:ea typeface="Times New Roman"/>
                          <a:cs typeface="Times New Roman"/>
                        </a:rPr>
                        <a:t>[1-1’-dimetil-4-4’-bipiridilo íon (dicloreto)]</a:t>
                      </a:r>
                      <a:endParaRPr lang="pt-BR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6199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 b="1">
                          <a:latin typeface="Arial"/>
                          <a:ea typeface="Times New Roman"/>
                          <a:cs typeface="Times New Roman"/>
                        </a:rPr>
                        <a:t>Fórmula estrutural:</a:t>
                      </a:r>
                      <a:endParaRPr lang="pt-BR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1400" b="1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400" b="1">
                          <a:latin typeface="Arial"/>
                          <a:ea typeface="Times New Roman"/>
                          <a:cs typeface="Times New Roman"/>
                        </a:rPr>
                        <a:t>Massa molecular:</a:t>
                      </a:r>
                      <a:endParaRPr lang="pt-BR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b="1">
                          <a:latin typeface="Arial"/>
                          <a:ea typeface="Times New Roman"/>
                          <a:cs typeface="Times New Roman"/>
                        </a:rPr>
                        <a:t>257,25</a:t>
                      </a:r>
                      <a:endParaRPr lang="pt-BR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400" b="1">
                          <a:latin typeface="Arial"/>
                          <a:ea typeface="Times New Roman"/>
                          <a:cs typeface="Times New Roman"/>
                        </a:rPr>
                        <a:t>Solubilidade em H2O:</a:t>
                      </a:r>
                      <a:endParaRPr lang="pt-BR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b="1">
                          <a:latin typeface="Arial"/>
                          <a:ea typeface="Times New Roman"/>
                          <a:cs typeface="Times New Roman"/>
                        </a:rPr>
                        <a:t>620 g/l a 25ºC</a:t>
                      </a:r>
                      <a:endParaRPr lang="pt-BR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400" b="1">
                          <a:latin typeface="Arial"/>
                          <a:ea typeface="Times New Roman"/>
                          <a:cs typeface="Times New Roman"/>
                        </a:rPr>
                        <a:t>Pressão de vapor:</a:t>
                      </a:r>
                      <a:endParaRPr lang="pt-BR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&lt; 10</a:t>
                      </a:r>
                      <a:r>
                        <a:rPr lang="en-US" sz="1400" b="1" baseline="30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-7</a:t>
                      </a:r>
                      <a:r>
                        <a:rPr lang="en-US" sz="14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mm Hg</a:t>
                      </a:r>
                      <a:endParaRPr lang="pt-BR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Arial"/>
                          <a:ea typeface="Times New Roman"/>
                          <a:cs typeface="Times New Roman"/>
                        </a:rPr>
                        <a:t>pKa</a:t>
                      </a:r>
                      <a:endParaRPr lang="pt-BR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b="1">
                          <a:latin typeface="Arial"/>
                          <a:ea typeface="Times New Roman"/>
                          <a:cs typeface="Times New Roman"/>
                        </a:rPr>
                        <a:t>Zero</a:t>
                      </a:r>
                      <a:endParaRPr lang="pt-BR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400" b="1">
                          <a:latin typeface="Arial"/>
                          <a:ea typeface="Times New Roman"/>
                          <a:cs typeface="Times New Roman"/>
                        </a:rPr>
                        <a:t>Kow:</a:t>
                      </a:r>
                      <a:endParaRPr lang="pt-BR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b="1" dirty="0">
                          <a:latin typeface="Arial"/>
                          <a:ea typeface="Times New Roman"/>
                          <a:cs typeface="Times New Roman"/>
                        </a:rPr>
                        <a:t>4,5 a </a:t>
                      </a:r>
                      <a:r>
                        <a:rPr lang="pt-BR" sz="1400" b="1" dirty="0" err="1">
                          <a:latin typeface="Arial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pt-BR" sz="1400" b="1" dirty="0">
                          <a:latin typeface="Arial"/>
                          <a:ea typeface="Times New Roman"/>
                          <a:cs typeface="Times New Roman"/>
                        </a:rPr>
                        <a:t> 25ºC</a:t>
                      </a:r>
                      <a:endParaRPr lang="pt-BR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pic>
        <p:nvPicPr>
          <p:cNvPr id="12311" name="Picture 1" descr="C:\Documents and Settings\User\Meus documentos\Configurações locais\Arquivos de programas\BCPEPM\output.wmf"/>
          <p:cNvPicPr>
            <a:picLocks noChangeAspect="1" noChangeArrowheads="1"/>
          </p:cNvPicPr>
          <p:nvPr/>
        </p:nvPicPr>
        <p:blipFill>
          <a:blip r:embed="rId3" r:link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0650" y="3357563"/>
            <a:ext cx="2586038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2312" name="Grupo 12"/>
          <p:cNvGrpSpPr>
            <a:grpSpLocks/>
          </p:cNvGrpSpPr>
          <p:nvPr/>
        </p:nvGrpSpPr>
        <p:grpSpPr bwMode="auto">
          <a:xfrm>
            <a:off x="0" y="0"/>
            <a:ext cx="1019175" cy="6858000"/>
            <a:chOff x="-1" y="1"/>
            <a:chExt cx="1019176" cy="6858023"/>
          </a:xfrm>
        </p:grpSpPr>
        <p:pic>
          <p:nvPicPr>
            <p:cNvPr id="12315" name="Picture 12" descr="http://tbn0.google.com/images?q=tbn:itX0Mc5bNC2FkM:http://www.agricolahorizonte.com.br/admin/arquivos/not_06-12-2007_11-23-07p05,_06_e_07_soja.jpg">
              <a:hlinkClick r:id="rId5"/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" y="1"/>
              <a:ext cx="1000099" cy="7857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12316" name="Grupo 17"/>
            <p:cNvGrpSpPr>
              <a:grpSpLocks/>
            </p:cNvGrpSpPr>
            <p:nvPr/>
          </p:nvGrpSpPr>
          <p:grpSpPr bwMode="auto">
            <a:xfrm>
              <a:off x="-1" y="785794"/>
              <a:ext cx="1019176" cy="6072230"/>
              <a:chOff x="-1" y="785794"/>
              <a:chExt cx="1019176" cy="6072230"/>
            </a:xfrm>
          </p:grpSpPr>
          <p:pic>
            <p:nvPicPr>
              <p:cNvPr id="12317" name="Picture 18" descr="images3"/>
              <p:cNvPicPr>
                <a:picLocks noChangeArrowheads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1571612"/>
                <a:ext cx="1019175" cy="8493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2318" name="Picture 19" descr="images4"/>
              <p:cNvPicPr>
                <a:picLocks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2428868"/>
                <a:ext cx="1019175" cy="8493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2319" name="Picture 2" descr="Ver imagem em tamanho grande">
                <a:hlinkClick r:id="rId9"/>
              </p:cNvPr>
              <p:cNvPicPr>
                <a:picLocks noChangeAspect="1" noChangeArrowheads="1"/>
              </p:cNvPicPr>
              <p:nvPr/>
            </p:nvPicPr>
            <p:blipFill>
              <a:blip r:embed="rId10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1" y="785794"/>
                <a:ext cx="1000101" cy="8334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2320" name="Picture 4" descr="http://tbn1.google.com/images?q=tbn:1SbJZ2KPDXpytM:http://www.defesacivil.rs.gov.br/comunicacao/noticia/20061003-162937/milho2.jpg">
                <a:hlinkClick r:id="rId11"/>
              </p:cNvPr>
              <p:cNvPicPr>
                <a:picLocks noChangeAspect="1" noChangeArrowheads="1"/>
              </p:cNvPicPr>
              <p:nvPr/>
            </p:nvPicPr>
            <p:blipFill>
              <a:blip r:embed="rId1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4143380"/>
                <a:ext cx="1000100" cy="8572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2321" name="Picture 8" descr="http://tbn1.google.com/images?q=tbn:5zvhZzam9uLHGM:http://4.bp.blogspot.com/_dGx6TbKKk8Q/SKINsd4OonI/AAAAAAAAAQ4/CO9_3ntPAcs/s400/Algodao.jpg">
                <a:hlinkClick r:id="rId13"/>
              </p:cNvPr>
              <p:cNvPicPr>
                <a:picLocks noChangeAspect="1" noChangeArrowheads="1"/>
              </p:cNvPicPr>
              <p:nvPr/>
            </p:nvPicPr>
            <p:blipFill>
              <a:blip r:embed="rId1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3286124"/>
                <a:ext cx="1009649" cy="8572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2322" name="Picture 10" descr="http://tbn2.google.com/images?q=tbn:fn9y8gtDFTMT_M:http://www.portalradiorural.com.br/noticias//editor/img/agronegocios/2009/Janeiro/Soja.jpg">
                <a:hlinkClick r:id="rId15"/>
              </p:cNvPr>
              <p:cNvPicPr>
                <a:picLocks noChangeAspect="1" noChangeArrowheads="1"/>
              </p:cNvPicPr>
              <p:nvPr/>
            </p:nvPicPr>
            <p:blipFill>
              <a:blip r:embed="rId1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5000636"/>
                <a:ext cx="1000100" cy="107157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2323" name="Picture 14" descr="http://tbn3.google.com/images?q=tbn:1dmf-stej5AP7M:http://www.iac.sp.gov.br/Arquivos/noticias/fotos/Feij%C3%A3o%2520IAC-carioca%2520Tybat%C3%A3.jpg">
                <a:hlinkClick r:id="rId17" invalidUrl="http://images.google.com.br/imgres?imgurl=http://www.iac.sp.gov.br/Arquivos/noticias/fotos/Feij%C3%A3o IAC-carioca Tybat%C3%A3.jpg&amp;imgrefurl=http://www.iac.sp.gov.br/Arquivos/noticias/Materias/feij%C3%A3o_nova_variedade_24e250402.htm&amp;usg=__M2PnQa6KjBNn7ZntwntbFksd81s=&amp;h=480&amp;w=640&amp;sz=35&amp;hl=pt-BR&amp;start=17&amp;tbnid=1dmf-stej5AP7M:&amp;tbnh=103&amp;tbnw=137&amp;prev=/images?q=feij%C3%A3o&amp;gbv=2&amp;hl=pt-BR&amp;sa=G"/>
              </p:cNvPr>
              <p:cNvPicPr>
                <a:picLocks noChangeAspect="1" noChangeArrowheads="1"/>
              </p:cNvPicPr>
              <p:nvPr/>
            </p:nvPicPr>
            <p:blipFill>
              <a:blip r:embed="rId1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" y="6072206"/>
                <a:ext cx="1000099" cy="7858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sp>
        <p:nvSpPr>
          <p:cNvPr id="12313" name="CaixaDeTexto 22"/>
          <p:cNvSpPr txBox="1">
            <a:spLocks noChangeArrowheads="1"/>
          </p:cNvSpPr>
          <p:nvPr/>
        </p:nvSpPr>
        <p:spPr bwMode="auto">
          <a:xfrm>
            <a:off x="1428750" y="285750"/>
            <a:ext cx="45005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t-BR" altLang="en-US" sz="3200">
                <a:solidFill>
                  <a:srgbClr val="FFFF00"/>
                </a:solidFill>
                <a:cs typeface="Arial" panose="020B0604020202020204" pitchFamily="34" charset="0"/>
              </a:rPr>
              <a:t>O herbicida  Paraquat  </a:t>
            </a:r>
          </a:p>
        </p:txBody>
      </p:sp>
      <p:sp>
        <p:nvSpPr>
          <p:cNvPr id="12314" name="CaixaDeTexto 23"/>
          <p:cNvSpPr txBox="1">
            <a:spLocks noChangeArrowheads="1"/>
          </p:cNvSpPr>
          <p:nvPr/>
        </p:nvSpPr>
        <p:spPr bwMode="auto">
          <a:xfrm>
            <a:off x="2357438" y="1428750"/>
            <a:ext cx="47863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t-BR" altLang="en-US" sz="2400" b="1">
                <a:solidFill>
                  <a:schemeClr val="bg1"/>
                </a:solidFill>
                <a:cs typeface="Arial" panose="020B0604020202020204" pitchFamily="34" charset="0"/>
              </a:rPr>
              <a:t>Características físico-químicas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"/>
          <p:cNvSpPr>
            <a:spLocks noChangeArrowheads="1"/>
          </p:cNvSpPr>
          <p:nvPr/>
        </p:nvSpPr>
        <p:spPr bwMode="auto">
          <a:xfrm>
            <a:off x="1785938" y="1857375"/>
            <a:ext cx="3000375" cy="4894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Char char="ü"/>
            </a:pPr>
            <a:r>
              <a:rPr lang="pt-BR" altLang="en-US" sz="2400" b="1">
                <a:solidFill>
                  <a:schemeClr val="bg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Abacate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pt-BR" altLang="en-US" sz="2400" b="1">
                <a:solidFill>
                  <a:schemeClr val="bg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abacaxi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pt-BR" altLang="en-US" sz="2400" b="1">
                <a:solidFill>
                  <a:schemeClr val="bg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algodão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pt-BR" altLang="en-US" sz="2400" b="1">
                <a:solidFill>
                  <a:schemeClr val="bg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arroz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pt-BR" altLang="en-US" sz="2400" b="1">
                <a:solidFill>
                  <a:schemeClr val="bg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aspargo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pt-BR" altLang="en-US" sz="2400" b="1">
                <a:solidFill>
                  <a:schemeClr val="bg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banana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pt-BR" altLang="en-US" sz="2400" b="1">
                <a:solidFill>
                  <a:schemeClr val="bg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batata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pt-BR" altLang="en-US" sz="2400" b="1">
                <a:solidFill>
                  <a:schemeClr val="bg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beterraba 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pt-BR" altLang="en-US" sz="2400" b="1">
                <a:solidFill>
                  <a:schemeClr val="bg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cacau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pt-BR" altLang="en-US" sz="2400" b="1">
                <a:solidFill>
                  <a:schemeClr val="bg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Café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pt-BR" altLang="en-US" sz="2400" b="1">
                <a:solidFill>
                  <a:schemeClr val="bg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cana-de-açúcar 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pt-BR" altLang="en-US" sz="2400" b="1">
                <a:solidFill>
                  <a:schemeClr val="bg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chá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pt-BR" altLang="en-US" sz="2400" b="1">
                <a:solidFill>
                  <a:schemeClr val="bg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citros</a:t>
            </a:r>
          </a:p>
        </p:txBody>
      </p:sp>
      <p:grpSp>
        <p:nvGrpSpPr>
          <p:cNvPr id="13315" name="Grupo 18"/>
          <p:cNvGrpSpPr>
            <a:grpSpLocks/>
          </p:cNvGrpSpPr>
          <p:nvPr/>
        </p:nvGrpSpPr>
        <p:grpSpPr bwMode="auto">
          <a:xfrm>
            <a:off x="0" y="0"/>
            <a:ext cx="1019175" cy="6858000"/>
            <a:chOff x="-1" y="1"/>
            <a:chExt cx="1019176" cy="6858023"/>
          </a:xfrm>
        </p:grpSpPr>
        <p:pic>
          <p:nvPicPr>
            <p:cNvPr id="13320" name="Picture 12" descr="http://tbn0.google.com/images?q=tbn:itX0Mc5bNC2FkM:http://www.agricolahorizonte.com.br/admin/arquivos/not_06-12-2007_11-23-07p05,_06_e_07_soja.jpg">
              <a:hlinkClick r:id="rId2"/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" y="1"/>
              <a:ext cx="1000099" cy="7857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13321" name="Grupo 17"/>
            <p:cNvGrpSpPr>
              <a:grpSpLocks/>
            </p:cNvGrpSpPr>
            <p:nvPr/>
          </p:nvGrpSpPr>
          <p:grpSpPr bwMode="auto">
            <a:xfrm>
              <a:off x="-1" y="785794"/>
              <a:ext cx="1019176" cy="6072230"/>
              <a:chOff x="-1" y="785794"/>
              <a:chExt cx="1019176" cy="6072230"/>
            </a:xfrm>
          </p:grpSpPr>
          <p:pic>
            <p:nvPicPr>
              <p:cNvPr id="13322" name="Picture 18" descr="images3"/>
              <p:cNvPicPr>
                <a:picLocks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1571612"/>
                <a:ext cx="1019175" cy="8493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3323" name="Picture 19" descr="images4"/>
              <p:cNvPicPr>
                <a:picLocks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2428868"/>
                <a:ext cx="1019175" cy="8493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3324" name="Picture 2" descr="Ver imagem em tamanho grande">
                <a:hlinkClick r:id="rId6"/>
              </p:cNvPr>
              <p:cNvPicPr>
                <a:picLocks noChangeAspect="1" noChangeArrowheads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1" y="785794"/>
                <a:ext cx="1000101" cy="8334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3325" name="Picture 4" descr="http://tbn1.google.com/images?q=tbn:1SbJZ2KPDXpytM:http://www.defesacivil.rs.gov.br/comunicacao/noticia/20061003-162937/milho2.jpg">
                <a:hlinkClick r:id="rId8"/>
              </p:cNvPr>
              <p:cNvPicPr>
                <a:picLocks noChangeAspect="1" noChangeArrowheads="1"/>
              </p:cNvPicPr>
              <p:nvPr/>
            </p:nvPicPr>
            <p:blipFill>
              <a:blip r:embed="rId9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4143380"/>
                <a:ext cx="1000100" cy="8572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3326" name="Picture 8" descr="http://tbn1.google.com/images?q=tbn:5zvhZzam9uLHGM:http://4.bp.blogspot.com/_dGx6TbKKk8Q/SKINsd4OonI/AAAAAAAAAQ4/CO9_3ntPAcs/s400/Algodao.jpg">
                <a:hlinkClick r:id="rId10"/>
              </p:cNvPr>
              <p:cNvPicPr>
                <a:picLocks noChangeAspect="1" noChangeArrowheads="1"/>
              </p:cNvPicPr>
              <p:nvPr/>
            </p:nvPicPr>
            <p:blipFill>
              <a:blip r:embed="rId11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3286124"/>
                <a:ext cx="1009649" cy="8572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3327" name="Picture 10" descr="http://tbn2.google.com/images?q=tbn:fn9y8gtDFTMT_M:http://www.portalradiorural.com.br/noticias//editor/img/agronegocios/2009/Janeiro/Soja.jpg">
                <a:hlinkClick r:id="rId12"/>
              </p:cNvPr>
              <p:cNvPicPr>
                <a:picLocks noChangeAspect="1" noChangeArrowheads="1"/>
              </p:cNvPicPr>
              <p:nvPr/>
            </p:nvPicPr>
            <p:blipFill>
              <a:blip r:embed="rId1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5000636"/>
                <a:ext cx="1000100" cy="107157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3328" name="Picture 14" descr="http://tbn3.google.com/images?q=tbn:1dmf-stej5AP7M:http://www.iac.sp.gov.br/Arquivos/noticias/fotos/Feij%C3%A3o%2520IAC-carioca%2520Tybat%C3%A3.jpg">
                <a:hlinkClick r:id="rId14" invalidUrl="http://images.google.com.br/imgres?imgurl=http://www.iac.sp.gov.br/Arquivos/noticias/fotos/Feij%C3%A3o IAC-carioca Tybat%C3%A3.jpg&amp;imgrefurl=http://www.iac.sp.gov.br/Arquivos/noticias/Materias/feij%C3%A3o_nova_variedade_24e250402.htm&amp;usg=__M2PnQa6KjBNn7ZntwntbFksd81s=&amp;h=480&amp;w=640&amp;sz=35&amp;hl=pt-BR&amp;start=17&amp;tbnid=1dmf-stej5AP7M:&amp;tbnh=103&amp;tbnw=137&amp;prev=/images?q=feij%C3%A3o&amp;gbv=2&amp;hl=pt-BR&amp;sa=G"/>
              </p:cNvPr>
              <p:cNvPicPr>
                <a:picLocks noChangeAspect="1" noChangeArrowheads="1"/>
              </p:cNvPicPr>
              <p:nvPr/>
            </p:nvPicPr>
            <p:blipFill>
              <a:blip r:embed="rId1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" y="6072206"/>
                <a:ext cx="1000099" cy="7858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sp>
        <p:nvSpPr>
          <p:cNvPr id="13316" name="CaixaDeTexto 19"/>
          <p:cNvSpPr txBox="1">
            <a:spLocks noChangeArrowheads="1"/>
          </p:cNvSpPr>
          <p:nvPr/>
        </p:nvSpPr>
        <p:spPr bwMode="auto">
          <a:xfrm>
            <a:off x="6429375" y="6500813"/>
            <a:ext cx="2714625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t-BR" altLang="en-US" sz="1600">
                <a:solidFill>
                  <a:schemeClr val="bg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Rodrigues &amp; Almeida, 2005</a:t>
            </a:r>
            <a:endParaRPr lang="pt-BR" altLang="en-US" sz="1600"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13317" name="CaixaDeTexto 20"/>
          <p:cNvSpPr txBox="1">
            <a:spLocks noChangeArrowheads="1"/>
          </p:cNvSpPr>
          <p:nvPr/>
        </p:nvSpPr>
        <p:spPr bwMode="auto">
          <a:xfrm>
            <a:off x="1285875" y="71438"/>
            <a:ext cx="45005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t-BR" altLang="en-US" sz="3200">
                <a:solidFill>
                  <a:srgbClr val="FFFF00"/>
                </a:solidFill>
                <a:cs typeface="Arial" panose="020B0604020202020204" pitchFamily="34" charset="0"/>
              </a:rPr>
              <a:t>O herbicida  Paraquat  </a:t>
            </a:r>
          </a:p>
        </p:txBody>
      </p:sp>
      <p:sp>
        <p:nvSpPr>
          <p:cNvPr id="13318" name="CaixaDeTexto 21"/>
          <p:cNvSpPr txBox="1">
            <a:spLocks noChangeArrowheads="1"/>
          </p:cNvSpPr>
          <p:nvPr/>
        </p:nvSpPr>
        <p:spPr bwMode="auto">
          <a:xfrm>
            <a:off x="5357813" y="1928813"/>
            <a:ext cx="2714625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Char char="ü"/>
            </a:pPr>
            <a:r>
              <a:rPr lang="pt-BR" altLang="en-US" sz="2400" b="1">
                <a:solidFill>
                  <a:schemeClr val="bg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coco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pt-BR" altLang="en-US" sz="2400" b="1">
                <a:solidFill>
                  <a:schemeClr val="bg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feijão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pt-BR" altLang="en-US" sz="2400" b="1">
                <a:solidFill>
                  <a:schemeClr val="bg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maça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pt-BR" altLang="en-US" sz="2400" b="1">
                <a:solidFill>
                  <a:schemeClr val="bg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milho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pt-BR" altLang="en-US" sz="2400" b="1">
                <a:solidFill>
                  <a:schemeClr val="bg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pastagens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pt-BR" altLang="en-US" sz="2400" b="1">
                <a:solidFill>
                  <a:schemeClr val="bg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pêra 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pt-BR" altLang="en-US" sz="2400" b="1">
                <a:solidFill>
                  <a:schemeClr val="bg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pêssego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pt-BR" altLang="en-US" sz="2400" b="1">
                <a:solidFill>
                  <a:schemeClr val="bg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seringueira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pt-BR" altLang="en-US" sz="2400" b="1">
                <a:solidFill>
                  <a:schemeClr val="bg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soja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pt-BR" altLang="en-US" sz="2400" b="1">
                <a:solidFill>
                  <a:schemeClr val="bg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sorgo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pt-BR" altLang="en-US" sz="2400" b="1">
                <a:solidFill>
                  <a:schemeClr val="bg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Trigo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pt-BR" altLang="en-US" sz="2400" b="1">
                <a:solidFill>
                  <a:schemeClr val="bg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uva</a:t>
            </a:r>
          </a:p>
        </p:txBody>
      </p:sp>
      <p:sp>
        <p:nvSpPr>
          <p:cNvPr id="13319" name="CaixaDeTexto 22"/>
          <p:cNvSpPr txBox="1">
            <a:spLocks noChangeArrowheads="1"/>
          </p:cNvSpPr>
          <p:nvPr/>
        </p:nvSpPr>
        <p:spPr bwMode="auto">
          <a:xfrm>
            <a:off x="1214438" y="1038225"/>
            <a:ext cx="77152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t-BR" altLang="en-US" sz="2400" b="1">
                <a:solidFill>
                  <a:schemeClr val="bg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No Brasil é registrado para as seguintes culturas: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38" name="Grupo 13"/>
          <p:cNvGrpSpPr>
            <a:grpSpLocks/>
          </p:cNvGrpSpPr>
          <p:nvPr/>
        </p:nvGrpSpPr>
        <p:grpSpPr bwMode="auto">
          <a:xfrm>
            <a:off x="0" y="0"/>
            <a:ext cx="1019175" cy="6858000"/>
            <a:chOff x="-1" y="1"/>
            <a:chExt cx="1019176" cy="6858023"/>
          </a:xfrm>
        </p:grpSpPr>
        <p:pic>
          <p:nvPicPr>
            <p:cNvPr id="14341" name="Picture 12" descr="http://tbn0.google.com/images?q=tbn:itX0Mc5bNC2FkM:http://www.agricolahorizonte.com.br/admin/arquivos/not_06-12-2007_11-23-07p05,_06_e_07_soja.jpg">
              <a:hlinkClick r:id="rId2"/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" y="1"/>
              <a:ext cx="1000099" cy="7857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14342" name="Grupo 17"/>
            <p:cNvGrpSpPr>
              <a:grpSpLocks/>
            </p:cNvGrpSpPr>
            <p:nvPr/>
          </p:nvGrpSpPr>
          <p:grpSpPr bwMode="auto">
            <a:xfrm>
              <a:off x="-1" y="785794"/>
              <a:ext cx="1019176" cy="6072230"/>
              <a:chOff x="-1" y="785794"/>
              <a:chExt cx="1019176" cy="6072230"/>
            </a:xfrm>
          </p:grpSpPr>
          <p:pic>
            <p:nvPicPr>
              <p:cNvPr id="14343" name="Picture 18" descr="images3"/>
              <p:cNvPicPr>
                <a:picLocks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1571612"/>
                <a:ext cx="1019175" cy="8493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4344" name="Picture 19" descr="images4"/>
              <p:cNvPicPr>
                <a:picLocks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2428868"/>
                <a:ext cx="1019175" cy="8493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4345" name="Picture 2" descr="Ver imagem em tamanho grande">
                <a:hlinkClick r:id="rId6"/>
              </p:cNvPr>
              <p:cNvPicPr>
                <a:picLocks noChangeAspect="1" noChangeArrowheads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1" y="785794"/>
                <a:ext cx="1000101" cy="8334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4346" name="Picture 4" descr="http://tbn1.google.com/images?q=tbn:1SbJZ2KPDXpytM:http://www.defesacivil.rs.gov.br/comunicacao/noticia/20061003-162937/milho2.jpg">
                <a:hlinkClick r:id="rId8"/>
              </p:cNvPr>
              <p:cNvPicPr>
                <a:picLocks noChangeAspect="1" noChangeArrowheads="1"/>
              </p:cNvPicPr>
              <p:nvPr/>
            </p:nvPicPr>
            <p:blipFill>
              <a:blip r:embed="rId9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4143380"/>
                <a:ext cx="1000100" cy="8572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4347" name="Picture 8" descr="http://tbn1.google.com/images?q=tbn:5zvhZzam9uLHGM:http://4.bp.blogspot.com/_dGx6TbKKk8Q/SKINsd4OonI/AAAAAAAAAQ4/CO9_3ntPAcs/s400/Algodao.jpg">
                <a:hlinkClick r:id="rId10"/>
              </p:cNvPr>
              <p:cNvPicPr>
                <a:picLocks noChangeAspect="1" noChangeArrowheads="1"/>
              </p:cNvPicPr>
              <p:nvPr/>
            </p:nvPicPr>
            <p:blipFill>
              <a:blip r:embed="rId11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3286124"/>
                <a:ext cx="1009649" cy="8572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4348" name="Picture 10" descr="http://tbn2.google.com/images?q=tbn:fn9y8gtDFTMT_M:http://www.portalradiorural.com.br/noticias//editor/img/agronegocios/2009/Janeiro/Soja.jpg">
                <a:hlinkClick r:id="rId12"/>
              </p:cNvPr>
              <p:cNvPicPr>
                <a:picLocks noChangeAspect="1" noChangeArrowheads="1"/>
              </p:cNvPicPr>
              <p:nvPr/>
            </p:nvPicPr>
            <p:blipFill>
              <a:blip r:embed="rId1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5000636"/>
                <a:ext cx="1000100" cy="107157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4349" name="Picture 14" descr="http://tbn3.google.com/images?q=tbn:1dmf-stej5AP7M:http://www.iac.sp.gov.br/Arquivos/noticias/fotos/Feij%C3%A3o%2520IAC-carioca%2520Tybat%C3%A3.jpg">
                <a:hlinkClick r:id="rId14" invalidUrl="http://images.google.com.br/imgres?imgurl=http://www.iac.sp.gov.br/Arquivos/noticias/fotos/Feij%C3%A3o IAC-carioca Tybat%C3%A3.jpg&amp;imgrefurl=http://www.iac.sp.gov.br/Arquivos/noticias/Materias/feij%C3%A3o_nova_variedade_24e250402.htm&amp;usg=__M2PnQa6KjBNn7ZntwntbFksd81s=&amp;h=480&amp;w=640&amp;sz=35&amp;hl=pt-BR&amp;start=17&amp;tbnid=1dmf-stej5AP7M:&amp;tbnh=103&amp;tbnw=137&amp;prev=/images?q=feij%C3%A3o&amp;gbv=2&amp;hl=pt-BR&amp;sa=G"/>
              </p:cNvPr>
              <p:cNvPicPr>
                <a:picLocks noChangeAspect="1" noChangeArrowheads="1"/>
              </p:cNvPicPr>
              <p:nvPr/>
            </p:nvPicPr>
            <p:blipFill>
              <a:blip r:embed="rId1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" y="6072206"/>
                <a:ext cx="1000099" cy="7858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sp>
        <p:nvSpPr>
          <p:cNvPr id="14339" name="CaixaDeTexto 24"/>
          <p:cNvSpPr txBox="1">
            <a:spLocks noChangeArrowheads="1"/>
          </p:cNvSpPr>
          <p:nvPr/>
        </p:nvSpPr>
        <p:spPr bwMode="auto">
          <a:xfrm>
            <a:off x="1000125" y="1143000"/>
            <a:ext cx="81438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pt-BR" altLang="en-US" sz="3200" b="1">
                <a:solidFill>
                  <a:srgbClr val="FFFF00"/>
                </a:solidFill>
                <a:cs typeface="Arial" panose="020B0604020202020204" pitchFamily="34" charset="0"/>
              </a:rPr>
              <a:t>O HERBICIDA PARAQUAT</a:t>
            </a:r>
            <a:endParaRPr lang="pt-BR" altLang="en-US" sz="3200">
              <a:solidFill>
                <a:srgbClr val="FFFF00"/>
              </a:solidFill>
              <a:cs typeface="Arial" panose="020B0604020202020204" pitchFamily="34" charset="0"/>
            </a:endParaRPr>
          </a:p>
        </p:txBody>
      </p:sp>
      <p:sp>
        <p:nvSpPr>
          <p:cNvPr id="14340" name="CaixaDeTexto 26"/>
          <p:cNvSpPr txBox="1">
            <a:spLocks noChangeArrowheads="1"/>
          </p:cNvSpPr>
          <p:nvPr/>
        </p:nvSpPr>
        <p:spPr bwMode="auto">
          <a:xfrm>
            <a:off x="1714500" y="3071813"/>
            <a:ext cx="6715125" cy="1316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50000"/>
              </a:lnSpc>
            </a:pPr>
            <a:r>
              <a:rPr lang="pt-BR" altLang="en-US" sz="2800" b="1">
                <a:solidFill>
                  <a:srgbClr val="FFFF00"/>
                </a:solidFill>
                <a:cs typeface="Arial" panose="020B0604020202020204" pitchFamily="34" charset="0"/>
              </a:rPr>
              <a:t>FERRAMENTA INDISPENSÁVEL NA AGRICULTURA NACIONAL</a:t>
            </a:r>
            <a:endParaRPr lang="pt-BR" altLang="en-US" sz="2800"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62" name="Grupo 1"/>
          <p:cNvGrpSpPr>
            <a:grpSpLocks/>
          </p:cNvGrpSpPr>
          <p:nvPr/>
        </p:nvGrpSpPr>
        <p:grpSpPr bwMode="auto">
          <a:xfrm>
            <a:off x="0" y="0"/>
            <a:ext cx="1019175" cy="6858000"/>
            <a:chOff x="-1" y="1"/>
            <a:chExt cx="1019176" cy="6858023"/>
          </a:xfrm>
        </p:grpSpPr>
        <p:pic>
          <p:nvPicPr>
            <p:cNvPr id="15365" name="Picture 12" descr="http://tbn0.google.com/images?q=tbn:itX0Mc5bNC2FkM:http://www.agricolahorizonte.com.br/admin/arquivos/not_06-12-2007_11-23-07p05,_06_e_07_soja.jpg">
              <a:hlinkClick r:id="rId2"/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" y="1"/>
              <a:ext cx="1000099" cy="7857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15366" name="Grupo 17"/>
            <p:cNvGrpSpPr>
              <a:grpSpLocks/>
            </p:cNvGrpSpPr>
            <p:nvPr/>
          </p:nvGrpSpPr>
          <p:grpSpPr bwMode="auto">
            <a:xfrm>
              <a:off x="-1" y="785794"/>
              <a:ext cx="1019176" cy="6072230"/>
              <a:chOff x="-1" y="785794"/>
              <a:chExt cx="1019176" cy="6072230"/>
            </a:xfrm>
          </p:grpSpPr>
          <p:pic>
            <p:nvPicPr>
              <p:cNvPr id="15367" name="Picture 18" descr="images3"/>
              <p:cNvPicPr>
                <a:picLocks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1571612"/>
                <a:ext cx="1019175" cy="8493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5368" name="Picture 19" descr="images4"/>
              <p:cNvPicPr>
                <a:picLocks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2428868"/>
                <a:ext cx="1019175" cy="8493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5369" name="Picture 2" descr="Ver imagem em tamanho grande">
                <a:hlinkClick r:id="rId6"/>
              </p:cNvPr>
              <p:cNvPicPr>
                <a:picLocks noChangeAspect="1" noChangeArrowheads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1" y="785794"/>
                <a:ext cx="1000101" cy="8334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5370" name="Picture 4" descr="http://tbn1.google.com/images?q=tbn:1SbJZ2KPDXpytM:http://www.defesacivil.rs.gov.br/comunicacao/noticia/20061003-162937/milho2.jpg">
                <a:hlinkClick r:id="rId8"/>
              </p:cNvPr>
              <p:cNvPicPr>
                <a:picLocks noChangeAspect="1" noChangeArrowheads="1"/>
              </p:cNvPicPr>
              <p:nvPr/>
            </p:nvPicPr>
            <p:blipFill>
              <a:blip r:embed="rId9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4143380"/>
                <a:ext cx="1000100" cy="8572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5371" name="Picture 8" descr="http://tbn1.google.com/images?q=tbn:5zvhZzam9uLHGM:http://4.bp.blogspot.com/_dGx6TbKKk8Q/SKINsd4OonI/AAAAAAAAAQ4/CO9_3ntPAcs/s400/Algodao.jpg">
                <a:hlinkClick r:id="rId10"/>
              </p:cNvPr>
              <p:cNvPicPr>
                <a:picLocks noChangeAspect="1" noChangeArrowheads="1"/>
              </p:cNvPicPr>
              <p:nvPr/>
            </p:nvPicPr>
            <p:blipFill>
              <a:blip r:embed="rId11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3286124"/>
                <a:ext cx="1009649" cy="8572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5372" name="Picture 10" descr="http://tbn2.google.com/images?q=tbn:fn9y8gtDFTMT_M:http://www.portalradiorural.com.br/noticias//editor/img/agronegocios/2009/Janeiro/Soja.jpg">
                <a:hlinkClick r:id="rId12"/>
              </p:cNvPr>
              <p:cNvPicPr>
                <a:picLocks noChangeAspect="1" noChangeArrowheads="1"/>
              </p:cNvPicPr>
              <p:nvPr/>
            </p:nvPicPr>
            <p:blipFill>
              <a:blip r:embed="rId1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5000636"/>
                <a:ext cx="1000100" cy="107157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5373" name="Picture 14" descr="http://tbn3.google.com/images?q=tbn:1dmf-stej5AP7M:http://www.iac.sp.gov.br/Arquivos/noticias/fotos/Feij%C3%A3o%2520IAC-carioca%2520Tybat%C3%A3.jpg">
                <a:hlinkClick r:id="rId14" invalidUrl="http://images.google.com.br/imgres?imgurl=http://www.iac.sp.gov.br/Arquivos/noticias/fotos/Feij%C3%A3o IAC-carioca Tybat%C3%A3.jpg&amp;imgrefurl=http://www.iac.sp.gov.br/Arquivos/noticias/Materias/feij%C3%A3o_nova_variedade_24e250402.htm&amp;usg=__M2PnQa6KjBNn7ZntwntbFksd81s=&amp;h=480&amp;w=640&amp;sz=35&amp;hl=pt-BR&amp;start=17&amp;tbnid=1dmf-stej5AP7M:&amp;tbnh=103&amp;tbnw=137&amp;prev=/images?q=feij%C3%A3o&amp;gbv=2&amp;hl=pt-BR&amp;sa=G"/>
              </p:cNvPr>
              <p:cNvPicPr>
                <a:picLocks noChangeAspect="1" noChangeArrowheads="1"/>
              </p:cNvPicPr>
              <p:nvPr/>
            </p:nvPicPr>
            <p:blipFill>
              <a:blip r:embed="rId1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" y="6072206"/>
                <a:ext cx="1000099" cy="7858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sp>
        <p:nvSpPr>
          <p:cNvPr id="15363" name="CaixaDeTexto 11"/>
          <p:cNvSpPr txBox="1">
            <a:spLocks noChangeArrowheads="1"/>
          </p:cNvSpPr>
          <p:nvPr/>
        </p:nvSpPr>
        <p:spPr bwMode="auto">
          <a:xfrm>
            <a:off x="1214438" y="1143000"/>
            <a:ext cx="7715250" cy="526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BR" altLang="en-US" sz="2400" b="1">
                <a:solidFill>
                  <a:schemeClr val="bg1"/>
                </a:solidFill>
                <a:cs typeface="Arial" panose="020B0604020202020204" pitchFamily="34" charset="0"/>
              </a:rPr>
              <a:t>Aplicação em pré-semeadura (dessecação de manejo);</a:t>
            </a:r>
          </a:p>
          <a:p>
            <a:pPr algn="just" eaLnBrk="1" hangingPunct="1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pt-BR" altLang="en-US" sz="800" b="1">
              <a:solidFill>
                <a:schemeClr val="bg1"/>
              </a:solidFill>
              <a:cs typeface="Arial" panose="020B0604020202020204" pitchFamily="34" charset="0"/>
            </a:endParaRPr>
          </a:p>
          <a:p>
            <a:pPr algn="just" eaLnBrk="1" hangingPunct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BR" altLang="en-US" sz="2400" b="1">
                <a:solidFill>
                  <a:schemeClr val="bg1"/>
                </a:solidFill>
                <a:cs typeface="Arial" panose="020B0604020202020204" pitchFamily="34" charset="0"/>
              </a:rPr>
              <a:t>Dessecação em pré-colheita de culturas;</a:t>
            </a:r>
          </a:p>
          <a:p>
            <a:pPr algn="just" eaLnBrk="1" hangingPunct="1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pt-BR" altLang="en-US" sz="800" b="1">
              <a:solidFill>
                <a:schemeClr val="bg1"/>
              </a:solidFill>
              <a:cs typeface="Arial" panose="020B0604020202020204" pitchFamily="34" charset="0"/>
            </a:endParaRPr>
          </a:p>
          <a:p>
            <a:pPr algn="just" eaLnBrk="1" hangingPunct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BR" altLang="en-US" sz="2400" b="1">
                <a:solidFill>
                  <a:schemeClr val="bg1"/>
                </a:solidFill>
                <a:cs typeface="Arial" panose="020B0604020202020204" pitchFamily="34" charset="0"/>
              </a:rPr>
              <a:t>Alternativa de controle de plantas daninhas resistentes a outros mecanismos de ação;</a:t>
            </a:r>
          </a:p>
          <a:p>
            <a:pPr algn="just" eaLnBrk="1" hangingPunct="1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pt-BR" altLang="en-US" sz="800" b="1">
              <a:solidFill>
                <a:schemeClr val="bg1"/>
              </a:solidFill>
              <a:cs typeface="Arial" panose="020B0604020202020204" pitchFamily="34" charset="0"/>
            </a:endParaRPr>
          </a:p>
          <a:p>
            <a:pPr algn="just" eaLnBrk="1" hangingPunct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BR" altLang="en-US" sz="2400" b="1">
                <a:solidFill>
                  <a:schemeClr val="bg1"/>
                </a:solidFill>
                <a:cs typeface="Arial" panose="020B0604020202020204" pitchFamily="34" charset="0"/>
              </a:rPr>
              <a:t>Aplicação em jato dirigido na entrelinha de culturas anuais;</a:t>
            </a:r>
          </a:p>
          <a:p>
            <a:pPr algn="just" eaLnBrk="1" hangingPunct="1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pt-BR" altLang="en-US" sz="800" b="1">
              <a:solidFill>
                <a:schemeClr val="bg1"/>
              </a:solidFill>
              <a:cs typeface="Arial" panose="020B0604020202020204" pitchFamily="34" charset="0"/>
            </a:endParaRPr>
          </a:p>
          <a:p>
            <a:pPr algn="just" eaLnBrk="1" hangingPunct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BR" altLang="en-US" sz="2400" b="1">
                <a:solidFill>
                  <a:schemeClr val="bg1"/>
                </a:solidFill>
                <a:cs typeface="Arial" panose="020B0604020202020204" pitchFamily="34" charset="0"/>
              </a:rPr>
              <a:t>Renovação de pastagens.</a:t>
            </a:r>
          </a:p>
        </p:txBody>
      </p:sp>
      <p:sp>
        <p:nvSpPr>
          <p:cNvPr id="15364" name="CaixaDeTexto 12"/>
          <p:cNvSpPr txBox="1">
            <a:spLocks noChangeArrowheads="1"/>
          </p:cNvSpPr>
          <p:nvPr/>
        </p:nvSpPr>
        <p:spPr bwMode="auto">
          <a:xfrm>
            <a:off x="1357313" y="214313"/>
            <a:ext cx="5500687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t-BR" altLang="en-US" sz="3600">
                <a:solidFill>
                  <a:srgbClr val="FFFF00"/>
                </a:solidFill>
                <a:cs typeface="Arial" panose="020B0604020202020204" pitchFamily="34" charset="0"/>
              </a:rPr>
              <a:t>Uso do Paraquat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386" name="Grupo 1"/>
          <p:cNvGrpSpPr>
            <a:grpSpLocks/>
          </p:cNvGrpSpPr>
          <p:nvPr/>
        </p:nvGrpSpPr>
        <p:grpSpPr bwMode="auto">
          <a:xfrm>
            <a:off x="0" y="0"/>
            <a:ext cx="1019175" cy="6858000"/>
            <a:chOff x="-1" y="1"/>
            <a:chExt cx="1019176" cy="6858023"/>
          </a:xfrm>
        </p:grpSpPr>
        <p:pic>
          <p:nvPicPr>
            <p:cNvPr id="16389" name="Picture 12" descr="http://tbn0.google.com/images?q=tbn:itX0Mc5bNC2FkM:http://www.agricolahorizonte.com.br/admin/arquivos/not_06-12-2007_11-23-07p05,_06_e_07_soja.jpg">
              <a:hlinkClick r:id="rId2"/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" y="1"/>
              <a:ext cx="1000099" cy="7857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16390" name="Grupo 17"/>
            <p:cNvGrpSpPr>
              <a:grpSpLocks/>
            </p:cNvGrpSpPr>
            <p:nvPr/>
          </p:nvGrpSpPr>
          <p:grpSpPr bwMode="auto">
            <a:xfrm>
              <a:off x="-1" y="785794"/>
              <a:ext cx="1019176" cy="6072230"/>
              <a:chOff x="-1" y="785794"/>
              <a:chExt cx="1019176" cy="6072230"/>
            </a:xfrm>
          </p:grpSpPr>
          <p:pic>
            <p:nvPicPr>
              <p:cNvPr id="16391" name="Picture 18" descr="images3"/>
              <p:cNvPicPr>
                <a:picLocks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1571612"/>
                <a:ext cx="1019175" cy="8493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6392" name="Picture 19" descr="images4"/>
              <p:cNvPicPr>
                <a:picLocks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2428868"/>
                <a:ext cx="1019175" cy="8493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6393" name="Picture 2" descr="Ver imagem em tamanho grande">
                <a:hlinkClick r:id="rId6"/>
              </p:cNvPr>
              <p:cNvPicPr>
                <a:picLocks noChangeAspect="1" noChangeArrowheads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1" y="785794"/>
                <a:ext cx="1000101" cy="8334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6394" name="Picture 4" descr="http://tbn1.google.com/images?q=tbn:1SbJZ2KPDXpytM:http://www.defesacivil.rs.gov.br/comunicacao/noticia/20061003-162937/milho2.jpg">
                <a:hlinkClick r:id="rId8"/>
              </p:cNvPr>
              <p:cNvPicPr>
                <a:picLocks noChangeAspect="1" noChangeArrowheads="1"/>
              </p:cNvPicPr>
              <p:nvPr/>
            </p:nvPicPr>
            <p:blipFill>
              <a:blip r:embed="rId9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4143380"/>
                <a:ext cx="1000100" cy="8572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6395" name="Picture 8" descr="http://tbn1.google.com/images?q=tbn:5zvhZzam9uLHGM:http://4.bp.blogspot.com/_dGx6TbKKk8Q/SKINsd4OonI/AAAAAAAAAQ4/CO9_3ntPAcs/s400/Algodao.jpg">
                <a:hlinkClick r:id="rId10"/>
              </p:cNvPr>
              <p:cNvPicPr>
                <a:picLocks noChangeAspect="1" noChangeArrowheads="1"/>
              </p:cNvPicPr>
              <p:nvPr/>
            </p:nvPicPr>
            <p:blipFill>
              <a:blip r:embed="rId11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3286124"/>
                <a:ext cx="1009649" cy="8572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6396" name="Picture 10" descr="http://tbn2.google.com/images?q=tbn:fn9y8gtDFTMT_M:http://www.portalradiorural.com.br/noticias//editor/img/agronegocios/2009/Janeiro/Soja.jpg">
                <a:hlinkClick r:id="rId12"/>
              </p:cNvPr>
              <p:cNvPicPr>
                <a:picLocks noChangeAspect="1" noChangeArrowheads="1"/>
              </p:cNvPicPr>
              <p:nvPr/>
            </p:nvPicPr>
            <p:blipFill>
              <a:blip r:embed="rId1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5000636"/>
                <a:ext cx="1000100" cy="107157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6397" name="Picture 14" descr="http://tbn3.google.com/images?q=tbn:1dmf-stej5AP7M:http://www.iac.sp.gov.br/Arquivos/noticias/fotos/Feij%C3%A3o%2520IAC-carioca%2520Tybat%C3%A3.jpg">
                <a:hlinkClick r:id="rId14" invalidUrl="http://images.google.com.br/imgres?imgurl=http://www.iac.sp.gov.br/Arquivos/noticias/fotos/Feij%C3%A3o IAC-carioca Tybat%C3%A3.jpg&amp;imgrefurl=http://www.iac.sp.gov.br/Arquivos/noticias/Materias/feij%C3%A3o_nova_variedade_24e250402.htm&amp;usg=__M2PnQa6KjBNn7ZntwntbFksd81s=&amp;h=480&amp;w=640&amp;sz=35&amp;hl=pt-BR&amp;start=17&amp;tbnid=1dmf-stej5AP7M:&amp;tbnh=103&amp;tbnw=137&amp;prev=/images?q=feij%C3%A3o&amp;gbv=2&amp;hl=pt-BR&amp;sa=G"/>
              </p:cNvPr>
              <p:cNvPicPr>
                <a:picLocks noChangeAspect="1" noChangeArrowheads="1"/>
              </p:cNvPicPr>
              <p:nvPr/>
            </p:nvPicPr>
            <p:blipFill>
              <a:blip r:embed="rId1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" y="6072206"/>
                <a:ext cx="1000099" cy="7858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sp>
        <p:nvSpPr>
          <p:cNvPr id="12" name="CaixaDeTexto 11"/>
          <p:cNvSpPr txBox="1"/>
          <p:nvPr/>
        </p:nvSpPr>
        <p:spPr>
          <a:xfrm>
            <a:off x="1214438" y="1357313"/>
            <a:ext cx="7715250" cy="53736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88900" indent="-88900" algn="just" defTabSz="914400" fontAlgn="auto">
              <a:lnSpc>
                <a:spcPts val="3360"/>
              </a:lnSpc>
              <a:spcBef>
                <a:spcPts val="0"/>
              </a:spcBef>
              <a:spcAft>
                <a:spcPts val="120"/>
              </a:spcAft>
              <a:buFont typeface="Wingdings" pitchFamily="2" charset="2"/>
              <a:buChar char="Ø"/>
              <a:defRPr/>
            </a:pPr>
            <a:r>
              <a:rPr lang="pt-BR" sz="2800" b="1" dirty="0">
                <a:solidFill>
                  <a:schemeClr val="bg1"/>
                </a:solidFill>
                <a:cs typeface="Arial" pitchFamily="34" charset="0"/>
              </a:rPr>
              <a:t>Sucessão de cultivos em espaço de tempo mais curto.</a:t>
            </a:r>
          </a:p>
          <a:p>
            <a:pPr marL="88900" indent="-88900" algn="just" defTabSz="914400" fontAlgn="auto">
              <a:lnSpc>
                <a:spcPts val="3360"/>
              </a:lnSpc>
              <a:spcBef>
                <a:spcPts val="0"/>
              </a:spcBef>
              <a:spcAft>
                <a:spcPts val="120"/>
              </a:spcAft>
              <a:buFont typeface="Wingdings" pitchFamily="2" charset="2"/>
              <a:buChar char="Ø"/>
              <a:defRPr/>
            </a:pPr>
            <a:endParaRPr lang="pt-BR" sz="800" b="1" dirty="0">
              <a:solidFill>
                <a:schemeClr val="bg1"/>
              </a:solidFill>
              <a:cs typeface="Arial" pitchFamily="34" charset="0"/>
            </a:endParaRPr>
          </a:p>
          <a:p>
            <a:pPr algn="just" defTabSz="914400" fontAlgn="auto">
              <a:lnSpc>
                <a:spcPts val="3360"/>
              </a:lnSpc>
              <a:spcBef>
                <a:spcPts val="0"/>
              </a:spcBef>
              <a:spcAft>
                <a:spcPts val="120"/>
              </a:spcAft>
              <a:buFont typeface="Wingdings" pitchFamily="2" charset="2"/>
              <a:buChar char="Ø"/>
              <a:defRPr/>
            </a:pPr>
            <a:r>
              <a:rPr lang="pt-BR" sz="2800" b="1" dirty="0">
                <a:solidFill>
                  <a:schemeClr val="bg1"/>
                </a:solidFill>
                <a:cs typeface="Arial" pitchFamily="34" charset="0"/>
              </a:rPr>
              <a:t>Elimina a competição precoce entre plantas daninhas e plantas cultivadas.</a:t>
            </a:r>
          </a:p>
          <a:p>
            <a:pPr algn="just" defTabSz="914400" fontAlgn="auto">
              <a:lnSpc>
                <a:spcPts val="3360"/>
              </a:lnSpc>
              <a:spcBef>
                <a:spcPts val="0"/>
              </a:spcBef>
              <a:spcAft>
                <a:spcPts val="120"/>
              </a:spcAft>
              <a:buFont typeface="Wingdings" pitchFamily="2" charset="2"/>
              <a:buChar char="Ø"/>
              <a:defRPr/>
            </a:pPr>
            <a:endParaRPr lang="pt-BR" sz="800" b="1" dirty="0">
              <a:solidFill>
                <a:schemeClr val="bg1"/>
              </a:solidFill>
              <a:cs typeface="Arial" pitchFamily="34" charset="0"/>
            </a:endParaRPr>
          </a:p>
          <a:p>
            <a:pPr algn="just" defTabSz="914400" fontAlgn="auto">
              <a:lnSpc>
                <a:spcPts val="3360"/>
              </a:lnSpc>
              <a:spcBef>
                <a:spcPts val="0"/>
              </a:spcBef>
              <a:spcAft>
                <a:spcPts val="120"/>
              </a:spcAft>
              <a:buFont typeface="Wingdings" pitchFamily="2" charset="2"/>
              <a:buChar char="Ø"/>
              <a:defRPr/>
            </a:pPr>
            <a:r>
              <a:rPr lang="pt-BR" sz="2800" b="1" dirty="0">
                <a:solidFill>
                  <a:schemeClr val="bg1"/>
                </a:solidFill>
                <a:cs typeface="Arial" pitchFamily="34" charset="0"/>
              </a:rPr>
              <a:t>Elimina problemas </a:t>
            </a:r>
            <a:r>
              <a:rPr lang="pt-BR" sz="2800" b="1" dirty="0" err="1">
                <a:solidFill>
                  <a:schemeClr val="bg1"/>
                </a:solidFill>
                <a:cs typeface="Arial" pitchFamily="34" charset="0"/>
              </a:rPr>
              <a:t>fitotécnicos</a:t>
            </a:r>
            <a:r>
              <a:rPr lang="pt-BR" sz="2800" b="1" dirty="0">
                <a:solidFill>
                  <a:schemeClr val="bg1"/>
                </a:solidFill>
                <a:cs typeface="Arial" pitchFamily="34" charset="0"/>
              </a:rPr>
              <a:t> do sistema “aplique e plante”;</a:t>
            </a:r>
          </a:p>
          <a:p>
            <a:pPr algn="just" defTabSz="914400" fontAlgn="auto">
              <a:lnSpc>
                <a:spcPts val="3360"/>
              </a:lnSpc>
              <a:spcBef>
                <a:spcPts val="0"/>
              </a:spcBef>
              <a:spcAft>
                <a:spcPts val="120"/>
              </a:spcAft>
              <a:buFont typeface="Wingdings" pitchFamily="2" charset="2"/>
              <a:buChar char="Ø"/>
              <a:defRPr/>
            </a:pPr>
            <a:endParaRPr lang="pt-BR" sz="800" b="1" dirty="0">
              <a:solidFill>
                <a:schemeClr val="bg1"/>
              </a:solidFill>
              <a:cs typeface="Arial" pitchFamily="34" charset="0"/>
            </a:endParaRPr>
          </a:p>
          <a:p>
            <a:pPr algn="just" defTabSz="914400" fontAlgn="auto">
              <a:lnSpc>
                <a:spcPts val="3360"/>
              </a:lnSpc>
              <a:spcBef>
                <a:spcPts val="0"/>
              </a:spcBef>
              <a:spcAft>
                <a:spcPts val="120"/>
              </a:spcAft>
              <a:buFont typeface="Wingdings" pitchFamily="2" charset="2"/>
              <a:buChar char="Ø"/>
              <a:defRPr/>
            </a:pPr>
            <a:r>
              <a:rPr lang="pt-BR" sz="2800" b="1" dirty="0">
                <a:solidFill>
                  <a:schemeClr val="bg1"/>
                </a:solidFill>
                <a:cs typeface="Arial" pitchFamily="34" charset="0"/>
              </a:rPr>
              <a:t>Permite que os pequenos agricultores (agricultura familiar) utilizem melhor seu tempo;</a:t>
            </a:r>
          </a:p>
        </p:txBody>
      </p:sp>
      <p:sp>
        <p:nvSpPr>
          <p:cNvPr id="16388" name="CaixaDeTexto 12"/>
          <p:cNvSpPr txBox="1">
            <a:spLocks noChangeArrowheads="1"/>
          </p:cNvSpPr>
          <p:nvPr/>
        </p:nvSpPr>
        <p:spPr bwMode="auto">
          <a:xfrm>
            <a:off x="1357313" y="214313"/>
            <a:ext cx="5072062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t-BR" altLang="en-US" sz="3600">
                <a:solidFill>
                  <a:srgbClr val="FFFF00"/>
                </a:solidFill>
                <a:cs typeface="Arial" panose="020B0604020202020204" pitchFamily="34" charset="0"/>
              </a:rPr>
              <a:t>Considerações Finais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410" name="Grupo 1"/>
          <p:cNvGrpSpPr>
            <a:grpSpLocks/>
          </p:cNvGrpSpPr>
          <p:nvPr/>
        </p:nvGrpSpPr>
        <p:grpSpPr bwMode="auto">
          <a:xfrm>
            <a:off x="0" y="0"/>
            <a:ext cx="1019175" cy="6858000"/>
            <a:chOff x="-1" y="1"/>
            <a:chExt cx="1019176" cy="6858023"/>
          </a:xfrm>
        </p:grpSpPr>
        <p:pic>
          <p:nvPicPr>
            <p:cNvPr id="17413" name="Picture 12" descr="http://tbn0.google.com/images?q=tbn:itX0Mc5bNC2FkM:http://www.agricolahorizonte.com.br/admin/arquivos/not_06-12-2007_11-23-07p05,_06_e_07_soja.jpg">
              <a:hlinkClick r:id="rId2"/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" y="1"/>
              <a:ext cx="1000099" cy="7857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17414" name="Grupo 17"/>
            <p:cNvGrpSpPr>
              <a:grpSpLocks/>
            </p:cNvGrpSpPr>
            <p:nvPr/>
          </p:nvGrpSpPr>
          <p:grpSpPr bwMode="auto">
            <a:xfrm>
              <a:off x="-1" y="785794"/>
              <a:ext cx="1019176" cy="6072230"/>
              <a:chOff x="-1" y="785794"/>
              <a:chExt cx="1019176" cy="6072230"/>
            </a:xfrm>
          </p:grpSpPr>
          <p:pic>
            <p:nvPicPr>
              <p:cNvPr id="17415" name="Picture 18" descr="images3"/>
              <p:cNvPicPr>
                <a:picLocks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1571612"/>
                <a:ext cx="1019175" cy="8493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7416" name="Picture 19" descr="images4"/>
              <p:cNvPicPr>
                <a:picLocks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2428868"/>
                <a:ext cx="1019175" cy="8493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7417" name="Picture 2" descr="Ver imagem em tamanho grande">
                <a:hlinkClick r:id="rId6"/>
              </p:cNvPr>
              <p:cNvPicPr>
                <a:picLocks noChangeAspect="1" noChangeArrowheads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1" y="785794"/>
                <a:ext cx="1000101" cy="8334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7418" name="Picture 4" descr="http://tbn1.google.com/images?q=tbn:1SbJZ2KPDXpytM:http://www.defesacivil.rs.gov.br/comunicacao/noticia/20061003-162937/milho2.jpg">
                <a:hlinkClick r:id="rId8"/>
              </p:cNvPr>
              <p:cNvPicPr>
                <a:picLocks noChangeAspect="1" noChangeArrowheads="1"/>
              </p:cNvPicPr>
              <p:nvPr/>
            </p:nvPicPr>
            <p:blipFill>
              <a:blip r:embed="rId9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4143380"/>
                <a:ext cx="1000100" cy="8572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7419" name="Picture 8" descr="http://tbn1.google.com/images?q=tbn:5zvhZzam9uLHGM:http://4.bp.blogspot.com/_dGx6TbKKk8Q/SKINsd4OonI/AAAAAAAAAQ4/CO9_3ntPAcs/s400/Algodao.jpg">
                <a:hlinkClick r:id="rId10"/>
              </p:cNvPr>
              <p:cNvPicPr>
                <a:picLocks noChangeAspect="1" noChangeArrowheads="1"/>
              </p:cNvPicPr>
              <p:nvPr/>
            </p:nvPicPr>
            <p:blipFill>
              <a:blip r:embed="rId11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3286124"/>
                <a:ext cx="1009649" cy="8572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7420" name="Picture 10" descr="http://tbn2.google.com/images?q=tbn:fn9y8gtDFTMT_M:http://www.portalradiorural.com.br/noticias//editor/img/agronegocios/2009/Janeiro/Soja.jpg">
                <a:hlinkClick r:id="rId12"/>
              </p:cNvPr>
              <p:cNvPicPr>
                <a:picLocks noChangeAspect="1" noChangeArrowheads="1"/>
              </p:cNvPicPr>
              <p:nvPr/>
            </p:nvPicPr>
            <p:blipFill>
              <a:blip r:embed="rId1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5000636"/>
                <a:ext cx="1000100" cy="107157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7421" name="Picture 14" descr="http://tbn3.google.com/images?q=tbn:1dmf-stej5AP7M:http://www.iac.sp.gov.br/Arquivos/noticias/fotos/Feij%C3%A3o%2520IAC-carioca%2520Tybat%C3%A3.jpg">
                <a:hlinkClick r:id="rId14" invalidUrl="http://images.google.com.br/imgres?imgurl=http://www.iac.sp.gov.br/Arquivos/noticias/fotos/Feij%C3%A3o IAC-carioca Tybat%C3%A3.jpg&amp;imgrefurl=http://www.iac.sp.gov.br/Arquivos/noticias/Materias/feij%C3%A3o_nova_variedade_24e250402.htm&amp;usg=__M2PnQa6KjBNn7ZntwntbFksd81s=&amp;h=480&amp;w=640&amp;sz=35&amp;hl=pt-BR&amp;start=17&amp;tbnid=1dmf-stej5AP7M:&amp;tbnh=103&amp;tbnw=137&amp;prev=/images?q=feij%C3%A3o&amp;gbv=2&amp;hl=pt-BR&amp;sa=G"/>
              </p:cNvPr>
              <p:cNvPicPr>
                <a:picLocks noChangeAspect="1" noChangeArrowheads="1"/>
              </p:cNvPicPr>
              <p:nvPr/>
            </p:nvPicPr>
            <p:blipFill>
              <a:blip r:embed="rId1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" y="6072206"/>
                <a:ext cx="1000099" cy="7858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sp>
        <p:nvSpPr>
          <p:cNvPr id="17411" name="Retângulo 11"/>
          <p:cNvSpPr>
            <a:spLocks noChangeArrowheads="1"/>
          </p:cNvSpPr>
          <p:nvPr/>
        </p:nvSpPr>
        <p:spPr bwMode="auto">
          <a:xfrm>
            <a:off x="1214438" y="1214438"/>
            <a:ext cx="7500937" cy="526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buFont typeface="Wingdings" panose="05000000000000000000" pitchFamily="2" charset="2"/>
              <a:buChar char="Ø"/>
            </a:pPr>
            <a:r>
              <a:rPr lang="pt-BR" altLang="en-US" sz="2400" b="1">
                <a:solidFill>
                  <a:schemeClr val="bg1"/>
                </a:solidFill>
                <a:cs typeface="Arial" panose="020B0604020202020204" pitchFamily="34" charset="0"/>
              </a:rPr>
              <a:t>Contribui para o processo de colheita das culturas;</a:t>
            </a:r>
          </a:p>
          <a:p>
            <a:pPr algn="just" eaLnBrk="1" hangingPunct="1">
              <a:buFont typeface="Wingdings" panose="05000000000000000000" pitchFamily="2" charset="2"/>
              <a:buChar char="Ø"/>
            </a:pPr>
            <a:endParaRPr lang="pt-BR" altLang="en-US" sz="2400" b="1">
              <a:solidFill>
                <a:schemeClr val="bg1"/>
              </a:solidFill>
              <a:cs typeface="Arial" panose="020B0604020202020204" pitchFamily="34" charset="0"/>
            </a:endParaRPr>
          </a:p>
          <a:p>
            <a:pPr algn="just" eaLnBrk="1" hangingPunct="1">
              <a:buFont typeface="Wingdings" panose="05000000000000000000" pitchFamily="2" charset="2"/>
              <a:buChar char="Ø"/>
            </a:pPr>
            <a:r>
              <a:rPr lang="pt-BR" altLang="en-US" sz="2400" b="1">
                <a:solidFill>
                  <a:schemeClr val="bg1"/>
                </a:solidFill>
                <a:cs typeface="Arial" panose="020B0604020202020204" pitchFamily="34" charset="0"/>
              </a:rPr>
              <a:t>Auxilia na melhora da pecuária brasileira (dessecação);</a:t>
            </a:r>
          </a:p>
          <a:p>
            <a:pPr algn="just" eaLnBrk="1" hangingPunct="1">
              <a:buFont typeface="Wingdings" panose="05000000000000000000" pitchFamily="2" charset="2"/>
              <a:buChar char="Ø"/>
            </a:pPr>
            <a:endParaRPr lang="pt-BR" altLang="en-US" sz="2400" b="1">
              <a:solidFill>
                <a:schemeClr val="bg1"/>
              </a:solidFill>
              <a:cs typeface="Arial" panose="020B0604020202020204" pitchFamily="34" charset="0"/>
            </a:endParaRPr>
          </a:p>
          <a:p>
            <a:pPr algn="just" eaLnBrk="1" hangingPunct="1">
              <a:buFont typeface="Wingdings" panose="05000000000000000000" pitchFamily="2" charset="2"/>
              <a:buChar char="Ø"/>
            </a:pPr>
            <a:r>
              <a:rPr lang="pt-BR" altLang="en-US" sz="2400" b="1">
                <a:solidFill>
                  <a:schemeClr val="bg1"/>
                </a:solidFill>
                <a:cs typeface="Arial" panose="020B0604020202020204" pitchFamily="34" charset="0"/>
              </a:rPr>
              <a:t>Controla plantas daninhas de infestação tardia nas entrelinhas de culturas;</a:t>
            </a:r>
          </a:p>
          <a:p>
            <a:pPr algn="just" eaLnBrk="1" hangingPunct="1">
              <a:buFont typeface="Wingdings" panose="05000000000000000000" pitchFamily="2" charset="2"/>
              <a:buChar char="Ø"/>
            </a:pPr>
            <a:endParaRPr lang="pt-BR" altLang="en-US" sz="2400" b="1">
              <a:solidFill>
                <a:schemeClr val="bg1"/>
              </a:solidFill>
              <a:cs typeface="Arial" panose="020B0604020202020204" pitchFamily="34" charset="0"/>
            </a:endParaRPr>
          </a:p>
          <a:p>
            <a:pPr algn="just" eaLnBrk="1" hangingPunct="1">
              <a:buFont typeface="Wingdings" panose="05000000000000000000" pitchFamily="2" charset="2"/>
              <a:buChar char="Ø"/>
            </a:pPr>
            <a:r>
              <a:rPr lang="pt-BR" altLang="en-US" sz="2400" b="1">
                <a:solidFill>
                  <a:schemeClr val="bg1"/>
                </a:solidFill>
                <a:cs typeface="Arial" panose="020B0604020202020204" pitchFamily="34" charset="0"/>
              </a:rPr>
              <a:t>Fundamental para o manejo da resteva de plantas cultivadas;</a:t>
            </a:r>
          </a:p>
          <a:p>
            <a:pPr algn="just" eaLnBrk="1" hangingPunct="1">
              <a:buFont typeface="Wingdings" panose="05000000000000000000" pitchFamily="2" charset="2"/>
              <a:buChar char="Ø"/>
            </a:pPr>
            <a:endParaRPr lang="pt-BR" altLang="en-US" sz="2400" b="1">
              <a:solidFill>
                <a:schemeClr val="bg1"/>
              </a:solidFill>
              <a:cs typeface="Arial" panose="020B0604020202020204" pitchFamily="34" charset="0"/>
            </a:endParaRPr>
          </a:p>
          <a:p>
            <a:pPr algn="just" eaLnBrk="1" hangingPunct="1">
              <a:buFont typeface="Wingdings" panose="05000000000000000000" pitchFamily="2" charset="2"/>
              <a:buChar char="Ø"/>
            </a:pPr>
            <a:r>
              <a:rPr lang="pt-BR" altLang="en-US" sz="2400" b="1">
                <a:solidFill>
                  <a:schemeClr val="bg1"/>
                </a:solidFill>
                <a:cs typeface="Arial" panose="020B0604020202020204" pitchFamily="34" charset="0"/>
              </a:rPr>
              <a:t>Ferramenta alternativa indispensável no manejo da resistência de plantas daninhas a herbicidas.</a:t>
            </a:r>
          </a:p>
        </p:txBody>
      </p:sp>
      <p:sp>
        <p:nvSpPr>
          <p:cNvPr id="17412" name="CaixaDeTexto 12"/>
          <p:cNvSpPr txBox="1">
            <a:spLocks noChangeArrowheads="1"/>
          </p:cNvSpPr>
          <p:nvPr/>
        </p:nvSpPr>
        <p:spPr bwMode="auto">
          <a:xfrm>
            <a:off x="1357313" y="214313"/>
            <a:ext cx="5072062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t-BR" altLang="en-US" sz="3600">
                <a:solidFill>
                  <a:srgbClr val="FFFF00"/>
                </a:solidFill>
                <a:cs typeface="Arial" panose="020B0604020202020204" pitchFamily="34" charset="0"/>
              </a:rPr>
              <a:t>Considerações Finais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1428750" y="285750"/>
            <a:ext cx="7286625" cy="523875"/>
          </a:xfrm>
          <a:prstGeom prst="rect">
            <a:avLst/>
          </a:prstGeom>
          <a:ln>
            <a:solidFill>
              <a:srgbClr val="FFFF00"/>
            </a:solidFill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pt-BR" sz="2800" b="1" dirty="0">
                <a:solidFill>
                  <a:srgbClr val="FFFF00"/>
                </a:solidFill>
              </a:rPr>
              <a:t>Paraquat e a agricultura sustentável</a:t>
            </a:r>
          </a:p>
        </p:txBody>
      </p:sp>
      <p:sp>
        <p:nvSpPr>
          <p:cNvPr id="4" name="Retângulo 3"/>
          <p:cNvSpPr/>
          <p:nvPr/>
        </p:nvSpPr>
        <p:spPr>
          <a:xfrm>
            <a:off x="1143000" y="1119188"/>
            <a:ext cx="7786688" cy="64611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anchor="ctr">
            <a:spAutoFit/>
          </a:bodyPr>
          <a:lstStyle/>
          <a:p>
            <a:pPr marL="271463" indent="-271463">
              <a:buClr>
                <a:srgbClr val="FFFF00"/>
              </a:buClr>
              <a:buFont typeface="Wingdings" pitchFamily="2" charset="2"/>
              <a:buChar char="ü"/>
              <a:defRPr/>
            </a:pPr>
            <a:r>
              <a:rPr lang="pt-BR" b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Agricultura sustentável é essencial para a sobrevivência da humanidade.</a:t>
            </a:r>
          </a:p>
        </p:txBody>
      </p:sp>
      <p:sp>
        <p:nvSpPr>
          <p:cNvPr id="5" name="Retângulo 4"/>
          <p:cNvSpPr/>
          <p:nvPr/>
        </p:nvSpPr>
        <p:spPr>
          <a:xfrm>
            <a:off x="1143000" y="2074863"/>
            <a:ext cx="7786688" cy="64611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anchor="ctr">
            <a:spAutoFit/>
          </a:bodyPr>
          <a:lstStyle/>
          <a:p>
            <a:pPr marL="271463" indent="-271463">
              <a:buClr>
                <a:srgbClr val="FFFF00"/>
              </a:buClr>
              <a:buFont typeface="Wingdings" pitchFamily="2" charset="2"/>
              <a:buChar char="ü"/>
              <a:defRPr/>
            </a:pPr>
            <a:r>
              <a:rPr lang="pt-BR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 expansão da agricultura em áreas de vegetação natural é indesejável (possibilidade de redução da biodiversidade)</a:t>
            </a:r>
            <a:r>
              <a:rPr lang="pt-BR" b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6" name="Retângulo 5"/>
          <p:cNvSpPr/>
          <p:nvPr/>
        </p:nvSpPr>
        <p:spPr>
          <a:xfrm>
            <a:off x="1143000" y="3030538"/>
            <a:ext cx="7786688" cy="92392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anchor="ctr">
            <a:spAutoFit/>
          </a:bodyPr>
          <a:lstStyle/>
          <a:p>
            <a:pPr marL="271463" indent="-271463">
              <a:buClr>
                <a:srgbClr val="FFFF00"/>
              </a:buClr>
              <a:buFont typeface="Wingdings" pitchFamily="2" charset="2"/>
              <a:buChar char="ü"/>
              <a:defRPr/>
            </a:pPr>
            <a:r>
              <a:rPr lang="pt-BR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Portanto, a manutenção dos atuais índices de produtividades ou mesmo a elevação é essencial tanto para pequenos quanto grandes produtores rurais</a:t>
            </a:r>
          </a:p>
        </p:txBody>
      </p:sp>
      <p:sp>
        <p:nvSpPr>
          <p:cNvPr id="7" name="Retângulo 6"/>
          <p:cNvSpPr/>
          <p:nvPr/>
        </p:nvSpPr>
        <p:spPr>
          <a:xfrm>
            <a:off x="1143000" y="4264025"/>
            <a:ext cx="7786688" cy="120015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anchor="ctr">
            <a:spAutoFit/>
          </a:bodyPr>
          <a:lstStyle/>
          <a:p>
            <a:pPr marL="271463" indent="-271463">
              <a:buClr>
                <a:srgbClr val="FFFF00"/>
              </a:buClr>
              <a:buFont typeface="Wingdings" pitchFamily="2" charset="2"/>
              <a:buChar char="ü"/>
              <a:defRPr/>
            </a:pPr>
            <a:r>
              <a:rPr lang="pt-BR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Um dos fatores limitantes da produtividade é o controle de plantas daninhas, porém controle biológico ainda é de uso limitado e o controle mecânico é geralmente inviável de ser executado por máquinas e muito trabalhoso na forma manual</a:t>
            </a:r>
          </a:p>
        </p:txBody>
      </p:sp>
      <p:sp>
        <p:nvSpPr>
          <p:cNvPr id="8" name="Retângulo 7"/>
          <p:cNvSpPr/>
          <p:nvPr/>
        </p:nvSpPr>
        <p:spPr>
          <a:xfrm>
            <a:off x="1143000" y="5773738"/>
            <a:ext cx="7786688" cy="36988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anchor="ctr">
            <a:spAutoFit/>
          </a:bodyPr>
          <a:lstStyle/>
          <a:p>
            <a:pPr marL="271463" indent="-271463">
              <a:buClr>
                <a:srgbClr val="FFFF00"/>
              </a:buClr>
              <a:buFont typeface="Wingdings" pitchFamily="2" charset="2"/>
              <a:buChar char="ü"/>
              <a:defRPr/>
            </a:pPr>
            <a:r>
              <a:rPr lang="pt-BR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Os herbicidas são portanto fundamentais na agricultura atual</a:t>
            </a:r>
          </a:p>
        </p:txBody>
      </p:sp>
      <p:grpSp>
        <p:nvGrpSpPr>
          <p:cNvPr id="3080" name="Grupo 8"/>
          <p:cNvGrpSpPr>
            <a:grpSpLocks/>
          </p:cNvGrpSpPr>
          <p:nvPr/>
        </p:nvGrpSpPr>
        <p:grpSpPr bwMode="auto">
          <a:xfrm>
            <a:off x="0" y="0"/>
            <a:ext cx="1019175" cy="6858000"/>
            <a:chOff x="-1" y="1"/>
            <a:chExt cx="1019176" cy="6858023"/>
          </a:xfrm>
        </p:grpSpPr>
        <p:pic>
          <p:nvPicPr>
            <p:cNvPr id="3081" name="Picture 12" descr="http://tbn0.google.com/images?q=tbn:itX0Mc5bNC2FkM:http://www.agricolahorizonte.com.br/admin/arquivos/not_06-12-2007_11-23-07p05,_06_e_07_soja.jpg">
              <a:hlinkClick r:id="rId2"/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" y="1"/>
              <a:ext cx="1000099" cy="7857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3082" name="Grupo 17"/>
            <p:cNvGrpSpPr>
              <a:grpSpLocks/>
            </p:cNvGrpSpPr>
            <p:nvPr/>
          </p:nvGrpSpPr>
          <p:grpSpPr bwMode="auto">
            <a:xfrm>
              <a:off x="-1" y="785794"/>
              <a:ext cx="1019176" cy="6072230"/>
              <a:chOff x="-1" y="785794"/>
              <a:chExt cx="1019176" cy="6072230"/>
            </a:xfrm>
          </p:grpSpPr>
          <p:pic>
            <p:nvPicPr>
              <p:cNvPr id="3083" name="Picture 18" descr="images3"/>
              <p:cNvPicPr>
                <a:picLocks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1571612"/>
                <a:ext cx="1019175" cy="8493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084" name="Picture 19" descr="images4"/>
              <p:cNvPicPr>
                <a:picLocks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2428868"/>
                <a:ext cx="1019175" cy="8493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085" name="Picture 2" descr="Ver imagem em tamanho grande">
                <a:hlinkClick r:id="rId6"/>
              </p:cNvPr>
              <p:cNvPicPr>
                <a:picLocks noChangeAspect="1" noChangeArrowheads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1" y="785794"/>
                <a:ext cx="1000101" cy="8334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086" name="Picture 4" descr="http://tbn1.google.com/images?q=tbn:1SbJZ2KPDXpytM:http://www.defesacivil.rs.gov.br/comunicacao/noticia/20061003-162937/milho2.jpg">
                <a:hlinkClick r:id="rId8"/>
              </p:cNvPr>
              <p:cNvPicPr>
                <a:picLocks noChangeAspect="1" noChangeArrowheads="1"/>
              </p:cNvPicPr>
              <p:nvPr/>
            </p:nvPicPr>
            <p:blipFill>
              <a:blip r:embed="rId9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4143380"/>
                <a:ext cx="1000100" cy="8572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087" name="Picture 8" descr="http://tbn1.google.com/images?q=tbn:5zvhZzam9uLHGM:http://4.bp.blogspot.com/_dGx6TbKKk8Q/SKINsd4OonI/AAAAAAAAAQ4/CO9_3ntPAcs/s400/Algodao.jpg">
                <a:hlinkClick r:id="rId10"/>
              </p:cNvPr>
              <p:cNvPicPr>
                <a:picLocks noChangeAspect="1" noChangeArrowheads="1"/>
              </p:cNvPicPr>
              <p:nvPr/>
            </p:nvPicPr>
            <p:blipFill>
              <a:blip r:embed="rId11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3286124"/>
                <a:ext cx="1009649" cy="8572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088" name="Picture 10" descr="http://tbn2.google.com/images?q=tbn:fn9y8gtDFTMT_M:http://www.portalradiorural.com.br/noticias//editor/img/agronegocios/2009/Janeiro/Soja.jpg">
                <a:hlinkClick r:id="rId12"/>
              </p:cNvPr>
              <p:cNvPicPr>
                <a:picLocks noChangeAspect="1" noChangeArrowheads="1"/>
              </p:cNvPicPr>
              <p:nvPr/>
            </p:nvPicPr>
            <p:blipFill>
              <a:blip r:embed="rId1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5000636"/>
                <a:ext cx="1000100" cy="107157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089" name="Picture 14" descr="http://tbn3.google.com/images?q=tbn:1dmf-stej5AP7M:http://www.iac.sp.gov.br/Arquivos/noticias/fotos/Feij%C3%A3o%2520IAC-carioca%2520Tybat%C3%A3.jpg">
                <a:hlinkClick r:id="rId14" invalidUrl="http://images.google.com.br/imgres?imgurl=http://www.iac.sp.gov.br/Arquivos/noticias/fotos/Feij%C3%A3o IAC-carioca Tybat%C3%A3.jpg&amp;imgrefurl=http://www.iac.sp.gov.br/Arquivos/noticias/Materias/feij%C3%A3o_nova_variedade_24e250402.htm&amp;usg=__M2PnQa6KjBNn7ZntwntbFksd81s=&amp;h=480&amp;w=640&amp;sz=35&amp;hl=pt-BR&amp;start=17&amp;tbnid=1dmf-stej5AP7M:&amp;tbnh=103&amp;tbnw=137&amp;prev=/images?q=feij%C3%A3o&amp;gbv=2&amp;hl=pt-BR&amp;sa=G"/>
              </p:cNvPr>
              <p:cNvPicPr>
                <a:picLocks noChangeAspect="1" noChangeArrowheads="1"/>
              </p:cNvPicPr>
              <p:nvPr/>
            </p:nvPicPr>
            <p:blipFill>
              <a:blip r:embed="rId1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" y="6072206"/>
                <a:ext cx="1000099" cy="7858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1357313" y="285750"/>
            <a:ext cx="7286625" cy="523875"/>
          </a:xfrm>
          <a:prstGeom prst="rect">
            <a:avLst/>
          </a:prstGeom>
          <a:ln>
            <a:solidFill>
              <a:srgbClr val="FFFF00"/>
            </a:solidFill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pt-BR" sz="2800" b="1" dirty="0">
                <a:solidFill>
                  <a:srgbClr val="FFFF00"/>
                </a:solidFill>
              </a:rPr>
              <a:t>Paraquat e a agricultura sustentável</a:t>
            </a:r>
          </a:p>
        </p:txBody>
      </p:sp>
      <p:sp>
        <p:nvSpPr>
          <p:cNvPr id="4" name="Retângulo 3"/>
          <p:cNvSpPr/>
          <p:nvPr/>
        </p:nvSpPr>
        <p:spPr>
          <a:xfrm>
            <a:off x="1357313" y="1065213"/>
            <a:ext cx="7500937" cy="92392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anchor="ctr">
            <a:spAutoFit/>
          </a:bodyPr>
          <a:lstStyle/>
          <a:p>
            <a:pPr marL="271463" indent="-271463">
              <a:buClr>
                <a:srgbClr val="FFFF00"/>
              </a:buClr>
              <a:buFont typeface="Wingdings" pitchFamily="2" charset="2"/>
              <a:buChar char="ü"/>
              <a:defRPr/>
            </a:pPr>
            <a:r>
              <a:rPr lang="pt-BR" b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O plantio direto na agricultura atual pode ser também considerado muito importante pois limita erosão e ajuda a manter o conteúdo de matéria orgânica no solo</a:t>
            </a:r>
          </a:p>
        </p:txBody>
      </p:sp>
      <p:sp>
        <p:nvSpPr>
          <p:cNvPr id="10" name="Retângulo 9"/>
          <p:cNvSpPr/>
          <p:nvPr/>
        </p:nvSpPr>
        <p:spPr>
          <a:xfrm>
            <a:off x="1357313" y="2246313"/>
            <a:ext cx="7500937" cy="92233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anchor="ctr">
            <a:spAutoFit/>
          </a:bodyPr>
          <a:lstStyle/>
          <a:p>
            <a:pPr marL="271463" indent="-271463">
              <a:buClr>
                <a:srgbClr val="FFFF00"/>
              </a:buClr>
              <a:buFont typeface="Wingdings" pitchFamily="2" charset="2"/>
              <a:buChar char="ü"/>
              <a:defRPr/>
            </a:pPr>
            <a:r>
              <a:rPr lang="pt-BR" b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O plantio direto preserva a estrutura do solo e seus microrganismos, bem como o aporte de carbono no solo, contribuindo assim para reduzir o aquecimento global</a:t>
            </a:r>
          </a:p>
        </p:txBody>
      </p:sp>
      <p:sp>
        <p:nvSpPr>
          <p:cNvPr id="11" name="Retângulo 10"/>
          <p:cNvSpPr/>
          <p:nvPr/>
        </p:nvSpPr>
        <p:spPr>
          <a:xfrm>
            <a:off x="1357313" y="3425825"/>
            <a:ext cx="7500937" cy="92392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anchor="ctr">
            <a:spAutoFit/>
          </a:bodyPr>
          <a:lstStyle/>
          <a:p>
            <a:pPr marL="271463" indent="-271463">
              <a:buClr>
                <a:srgbClr val="FFFF00"/>
              </a:buClr>
              <a:buFont typeface="Wingdings" pitchFamily="2" charset="2"/>
              <a:buChar char="ü"/>
              <a:defRPr/>
            </a:pPr>
            <a:r>
              <a:rPr lang="pt-BR" b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A introdução do paraquat (</a:t>
            </a:r>
            <a:r>
              <a:rPr lang="pt-BR" b="1" dirty="0" err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bipiridilium</a:t>
            </a:r>
            <a:r>
              <a:rPr lang="pt-BR" b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) no início dos a anos 60’s contribuiu de forma decisiva para o controle de plantas daninhas em muitas culturas</a:t>
            </a:r>
          </a:p>
        </p:txBody>
      </p:sp>
      <p:sp>
        <p:nvSpPr>
          <p:cNvPr id="12" name="Retângulo 11"/>
          <p:cNvSpPr/>
          <p:nvPr/>
        </p:nvSpPr>
        <p:spPr>
          <a:xfrm>
            <a:off x="1357313" y="4606925"/>
            <a:ext cx="7500937" cy="92233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anchor="ctr">
            <a:spAutoFit/>
          </a:bodyPr>
          <a:lstStyle/>
          <a:p>
            <a:pPr marL="271463" indent="-271463">
              <a:buClr>
                <a:srgbClr val="FFFF00"/>
              </a:buClr>
              <a:buFont typeface="Wingdings" pitchFamily="2" charset="2"/>
              <a:buChar char="ü"/>
              <a:defRPr/>
            </a:pPr>
            <a:r>
              <a:rPr lang="pt-BR" b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O paraquat tem propriedades que o torna ativo apenas nas plantas pulverizadas diretamente e não pela absorção do solo, a qual é adsorvido e </a:t>
            </a:r>
            <a:r>
              <a:rPr lang="pt-BR" b="1" dirty="0" err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inativado</a:t>
            </a:r>
            <a:endParaRPr lang="pt-BR" b="1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etângulo 12"/>
          <p:cNvSpPr/>
          <p:nvPr/>
        </p:nvSpPr>
        <p:spPr>
          <a:xfrm>
            <a:off x="1357313" y="5786438"/>
            <a:ext cx="7500937" cy="64611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anchor="ctr">
            <a:spAutoFit/>
          </a:bodyPr>
          <a:lstStyle/>
          <a:p>
            <a:pPr marL="271463" indent="-271463">
              <a:buClr>
                <a:srgbClr val="FFFF00"/>
              </a:buClr>
              <a:buFont typeface="Wingdings" pitchFamily="2" charset="2"/>
              <a:buChar char="ü"/>
              <a:defRPr/>
            </a:pPr>
            <a:r>
              <a:rPr lang="pt-BR" b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A rápida ação do paraquat como herbicida permite seu uso em muitas culturas, incluindo as cultivadas em plantio direto </a:t>
            </a:r>
          </a:p>
        </p:txBody>
      </p:sp>
      <p:grpSp>
        <p:nvGrpSpPr>
          <p:cNvPr id="4104" name="Grupo 13"/>
          <p:cNvGrpSpPr>
            <a:grpSpLocks/>
          </p:cNvGrpSpPr>
          <p:nvPr/>
        </p:nvGrpSpPr>
        <p:grpSpPr bwMode="auto">
          <a:xfrm>
            <a:off x="0" y="0"/>
            <a:ext cx="1019175" cy="6858000"/>
            <a:chOff x="-1" y="1"/>
            <a:chExt cx="1019176" cy="6858023"/>
          </a:xfrm>
        </p:grpSpPr>
        <p:pic>
          <p:nvPicPr>
            <p:cNvPr id="4105" name="Picture 12" descr="http://tbn0.google.com/images?q=tbn:itX0Mc5bNC2FkM:http://www.agricolahorizonte.com.br/admin/arquivos/not_06-12-2007_11-23-07p05,_06_e_07_soja.jpg">
              <a:hlinkClick r:id="rId2"/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" y="1"/>
              <a:ext cx="1000099" cy="7857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4106" name="Grupo 17"/>
            <p:cNvGrpSpPr>
              <a:grpSpLocks/>
            </p:cNvGrpSpPr>
            <p:nvPr/>
          </p:nvGrpSpPr>
          <p:grpSpPr bwMode="auto">
            <a:xfrm>
              <a:off x="-1" y="785794"/>
              <a:ext cx="1019176" cy="6072230"/>
              <a:chOff x="-1" y="785794"/>
              <a:chExt cx="1019176" cy="6072230"/>
            </a:xfrm>
          </p:grpSpPr>
          <p:pic>
            <p:nvPicPr>
              <p:cNvPr id="4107" name="Picture 18" descr="images3"/>
              <p:cNvPicPr>
                <a:picLocks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1571612"/>
                <a:ext cx="1019175" cy="8493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4108" name="Picture 19" descr="images4"/>
              <p:cNvPicPr>
                <a:picLocks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2428868"/>
                <a:ext cx="1019175" cy="8493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4109" name="Picture 2" descr="Ver imagem em tamanho grande">
                <a:hlinkClick r:id="rId6"/>
              </p:cNvPr>
              <p:cNvPicPr>
                <a:picLocks noChangeAspect="1" noChangeArrowheads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1" y="785794"/>
                <a:ext cx="1000101" cy="8334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4110" name="Picture 4" descr="http://tbn1.google.com/images?q=tbn:1SbJZ2KPDXpytM:http://www.defesacivil.rs.gov.br/comunicacao/noticia/20061003-162937/milho2.jpg">
                <a:hlinkClick r:id="rId8"/>
              </p:cNvPr>
              <p:cNvPicPr>
                <a:picLocks noChangeAspect="1" noChangeArrowheads="1"/>
              </p:cNvPicPr>
              <p:nvPr/>
            </p:nvPicPr>
            <p:blipFill>
              <a:blip r:embed="rId9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4143380"/>
                <a:ext cx="1000100" cy="8572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4111" name="Picture 8" descr="http://tbn1.google.com/images?q=tbn:5zvhZzam9uLHGM:http://4.bp.blogspot.com/_dGx6TbKKk8Q/SKINsd4OonI/AAAAAAAAAQ4/CO9_3ntPAcs/s400/Algodao.jpg">
                <a:hlinkClick r:id="rId10"/>
              </p:cNvPr>
              <p:cNvPicPr>
                <a:picLocks noChangeAspect="1" noChangeArrowheads="1"/>
              </p:cNvPicPr>
              <p:nvPr/>
            </p:nvPicPr>
            <p:blipFill>
              <a:blip r:embed="rId11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3286124"/>
                <a:ext cx="1009649" cy="8572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4112" name="Picture 10" descr="http://tbn2.google.com/images?q=tbn:fn9y8gtDFTMT_M:http://www.portalradiorural.com.br/noticias//editor/img/agronegocios/2009/Janeiro/Soja.jpg">
                <a:hlinkClick r:id="rId12"/>
              </p:cNvPr>
              <p:cNvPicPr>
                <a:picLocks noChangeAspect="1" noChangeArrowheads="1"/>
              </p:cNvPicPr>
              <p:nvPr/>
            </p:nvPicPr>
            <p:blipFill>
              <a:blip r:embed="rId1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5000636"/>
                <a:ext cx="1000100" cy="107157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4113" name="Picture 14" descr="http://tbn3.google.com/images?q=tbn:1dmf-stej5AP7M:http://www.iac.sp.gov.br/Arquivos/noticias/fotos/Feij%C3%A3o%2520IAC-carioca%2520Tybat%C3%A3.jpg">
                <a:hlinkClick r:id="rId14" invalidUrl="http://images.google.com.br/imgres?imgurl=http://www.iac.sp.gov.br/Arquivos/noticias/fotos/Feij%C3%A3o IAC-carioca Tybat%C3%A3.jpg&amp;imgrefurl=http://www.iac.sp.gov.br/Arquivos/noticias/Materias/feij%C3%A3o_nova_variedade_24e250402.htm&amp;usg=__M2PnQa6KjBNn7ZntwntbFksd81s=&amp;h=480&amp;w=640&amp;sz=35&amp;hl=pt-BR&amp;start=17&amp;tbnid=1dmf-stej5AP7M:&amp;tbnh=103&amp;tbnw=137&amp;prev=/images?q=feij%C3%A3o&amp;gbv=2&amp;hl=pt-BR&amp;sa=G"/>
              </p:cNvPr>
              <p:cNvPicPr>
                <a:picLocks noChangeAspect="1" noChangeArrowheads="1"/>
              </p:cNvPicPr>
              <p:nvPr/>
            </p:nvPicPr>
            <p:blipFill>
              <a:blip r:embed="rId1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" y="6072206"/>
                <a:ext cx="1000099" cy="7858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1357313" y="285750"/>
            <a:ext cx="7286625" cy="523875"/>
          </a:xfrm>
          <a:prstGeom prst="rect">
            <a:avLst/>
          </a:prstGeom>
          <a:ln>
            <a:solidFill>
              <a:srgbClr val="FFFF00"/>
            </a:solidFill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pt-BR" sz="2800" b="1" dirty="0">
                <a:solidFill>
                  <a:srgbClr val="FFFF00"/>
                </a:solidFill>
              </a:rPr>
              <a:t>Objetivo das apresentações</a:t>
            </a:r>
          </a:p>
        </p:txBody>
      </p:sp>
      <p:sp>
        <p:nvSpPr>
          <p:cNvPr id="4" name="Retângulo 3"/>
          <p:cNvSpPr/>
          <p:nvPr/>
        </p:nvSpPr>
        <p:spPr>
          <a:xfrm>
            <a:off x="1357313" y="1065213"/>
            <a:ext cx="7286625" cy="240188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anchor="ctr">
            <a:spAutoFit/>
          </a:bodyPr>
          <a:lstStyle/>
          <a:p>
            <a:pPr marL="271463" indent="-271463">
              <a:lnSpc>
                <a:spcPct val="150000"/>
              </a:lnSpc>
              <a:buClr>
                <a:srgbClr val="FFFF00"/>
              </a:buClr>
              <a:buFont typeface="Wingdings" pitchFamily="2" charset="2"/>
              <a:buChar char="ü"/>
              <a:defRPr/>
            </a:pPr>
            <a:r>
              <a:rPr lang="pt-BR" sz="2000" b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Rever  as formas como o paraquat pode ser usado nos sistemas de produção agrícola e proporcionar informações para a realização de uma análise de risco/benefícios do uso de paraquat no Brasil durante os últimos 40 anos.</a:t>
            </a:r>
          </a:p>
        </p:txBody>
      </p:sp>
      <p:grpSp>
        <p:nvGrpSpPr>
          <p:cNvPr id="5124" name="Grupo 4"/>
          <p:cNvGrpSpPr>
            <a:grpSpLocks/>
          </p:cNvGrpSpPr>
          <p:nvPr/>
        </p:nvGrpSpPr>
        <p:grpSpPr bwMode="auto">
          <a:xfrm>
            <a:off x="0" y="0"/>
            <a:ext cx="1019175" cy="6858000"/>
            <a:chOff x="-1" y="1"/>
            <a:chExt cx="1019176" cy="6858023"/>
          </a:xfrm>
        </p:grpSpPr>
        <p:pic>
          <p:nvPicPr>
            <p:cNvPr id="5125" name="Picture 12" descr="http://tbn0.google.com/images?q=tbn:itX0Mc5bNC2FkM:http://www.agricolahorizonte.com.br/admin/arquivos/not_06-12-2007_11-23-07p05,_06_e_07_soja.jpg">
              <a:hlinkClick r:id="rId2"/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" y="1"/>
              <a:ext cx="1000099" cy="7857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5126" name="Grupo 17"/>
            <p:cNvGrpSpPr>
              <a:grpSpLocks/>
            </p:cNvGrpSpPr>
            <p:nvPr/>
          </p:nvGrpSpPr>
          <p:grpSpPr bwMode="auto">
            <a:xfrm>
              <a:off x="-1" y="785794"/>
              <a:ext cx="1019176" cy="6072230"/>
              <a:chOff x="-1" y="785794"/>
              <a:chExt cx="1019176" cy="6072230"/>
            </a:xfrm>
          </p:grpSpPr>
          <p:pic>
            <p:nvPicPr>
              <p:cNvPr id="5127" name="Picture 18" descr="images3"/>
              <p:cNvPicPr>
                <a:picLocks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1571612"/>
                <a:ext cx="1019175" cy="8493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5128" name="Picture 19" descr="images4"/>
              <p:cNvPicPr>
                <a:picLocks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2428868"/>
                <a:ext cx="1019175" cy="8493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5129" name="Picture 2" descr="Ver imagem em tamanho grande">
                <a:hlinkClick r:id="rId6"/>
              </p:cNvPr>
              <p:cNvPicPr>
                <a:picLocks noChangeAspect="1" noChangeArrowheads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1" y="785794"/>
                <a:ext cx="1000101" cy="8334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5130" name="Picture 4" descr="http://tbn1.google.com/images?q=tbn:1SbJZ2KPDXpytM:http://www.defesacivil.rs.gov.br/comunicacao/noticia/20061003-162937/milho2.jpg">
                <a:hlinkClick r:id="rId8"/>
              </p:cNvPr>
              <p:cNvPicPr>
                <a:picLocks noChangeAspect="1" noChangeArrowheads="1"/>
              </p:cNvPicPr>
              <p:nvPr/>
            </p:nvPicPr>
            <p:blipFill>
              <a:blip r:embed="rId9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4143380"/>
                <a:ext cx="1000100" cy="8572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5131" name="Picture 8" descr="http://tbn1.google.com/images?q=tbn:5zvhZzam9uLHGM:http://4.bp.blogspot.com/_dGx6TbKKk8Q/SKINsd4OonI/AAAAAAAAAQ4/CO9_3ntPAcs/s400/Algodao.jpg">
                <a:hlinkClick r:id="rId10"/>
              </p:cNvPr>
              <p:cNvPicPr>
                <a:picLocks noChangeAspect="1" noChangeArrowheads="1"/>
              </p:cNvPicPr>
              <p:nvPr/>
            </p:nvPicPr>
            <p:blipFill>
              <a:blip r:embed="rId11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3286124"/>
                <a:ext cx="1009649" cy="8572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5132" name="Picture 10" descr="http://tbn2.google.com/images?q=tbn:fn9y8gtDFTMT_M:http://www.portalradiorural.com.br/noticias//editor/img/agronegocios/2009/Janeiro/Soja.jpg">
                <a:hlinkClick r:id="rId12"/>
              </p:cNvPr>
              <p:cNvPicPr>
                <a:picLocks noChangeAspect="1" noChangeArrowheads="1"/>
              </p:cNvPicPr>
              <p:nvPr/>
            </p:nvPicPr>
            <p:blipFill>
              <a:blip r:embed="rId1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5000636"/>
                <a:ext cx="1000100" cy="107157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5133" name="Picture 14" descr="http://tbn3.google.com/images?q=tbn:1dmf-stej5AP7M:http://www.iac.sp.gov.br/Arquivos/noticias/fotos/Feij%C3%A3o%2520IAC-carioca%2520Tybat%C3%A3.jpg">
                <a:hlinkClick r:id="rId14" invalidUrl="http://images.google.com.br/imgres?imgurl=http://www.iac.sp.gov.br/Arquivos/noticias/fotos/Feij%C3%A3o IAC-carioca Tybat%C3%A3.jpg&amp;imgrefurl=http://www.iac.sp.gov.br/Arquivos/noticias/Materias/feij%C3%A3o_nova_variedade_24e250402.htm&amp;usg=__M2PnQa6KjBNn7ZntwntbFksd81s=&amp;h=480&amp;w=640&amp;sz=35&amp;hl=pt-BR&amp;start=17&amp;tbnid=1dmf-stej5AP7M:&amp;tbnh=103&amp;tbnw=137&amp;prev=/images?q=feij%C3%A3o&amp;gbv=2&amp;hl=pt-BR&amp;sa=G"/>
              </p:cNvPr>
              <p:cNvPicPr>
                <a:picLocks noChangeAspect="1" noChangeArrowheads="1"/>
              </p:cNvPicPr>
              <p:nvPr/>
            </p:nvPicPr>
            <p:blipFill>
              <a:blip r:embed="rId1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" y="6072206"/>
                <a:ext cx="1000099" cy="7858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214438" y="1104900"/>
            <a:ext cx="7715250" cy="522288"/>
          </a:xfrm>
          <a:prstGeom prst="rect">
            <a:avLst/>
          </a:prstGeom>
          <a:ln>
            <a:solidFill>
              <a:srgbClr val="FFFF00"/>
            </a:solidFill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pt-BR" sz="2800" b="1" dirty="0">
                <a:solidFill>
                  <a:srgbClr val="FFFF00"/>
                </a:solidFill>
              </a:rPr>
              <a:t>Comportamento do paraquat no solo e nas plantas</a:t>
            </a:r>
          </a:p>
        </p:txBody>
      </p:sp>
      <p:sp>
        <p:nvSpPr>
          <p:cNvPr id="3" name="Retângulo 2"/>
          <p:cNvSpPr/>
          <p:nvPr/>
        </p:nvSpPr>
        <p:spPr>
          <a:xfrm>
            <a:off x="1214438" y="1879600"/>
            <a:ext cx="7715250" cy="147796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anchor="ctr">
            <a:spAutoFit/>
          </a:bodyPr>
          <a:lstStyle/>
          <a:p>
            <a:pPr marL="271463" indent="-271463">
              <a:lnSpc>
                <a:spcPct val="150000"/>
              </a:lnSpc>
              <a:buClr>
                <a:srgbClr val="FFFF00"/>
              </a:buClr>
              <a:buFont typeface="Wingdings" pitchFamily="2" charset="2"/>
              <a:buChar char="ü"/>
              <a:defRPr/>
            </a:pPr>
            <a:r>
              <a:rPr lang="pt-BR" sz="2000" b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Modo de ação</a:t>
            </a:r>
          </a:p>
          <a:p>
            <a:pPr marL="271463" indent="-271463">
              <a:lnSpc>
                <a:spcPct val="150000"/>
              </a:lnSpc>
              <a:buClr>
                <a:srgbClr val="FFFF00"/>
              </a:buClr>
              <a:buFont typeface="Wingdings" pitchFamily="2" charset="2"/>
              <a:buChar char="ü"/>
              <a:defRPr/>
            </a:pPr>
            <a:r>
              <a:rPr lang="pt-BR" sz="2000" b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Sorção do paraquat no solo</a:t>
            </a:r>
          </a:p>
          <a:p>
            <a:pPr marL="271463" indent="-271463">
              <a:lnSpc>
                <a:spcPct val="150000"/>
              </a:lnSpc>
              <a:buClr>
                <a:srgbClr val="FFFF00"/>
              </a:buClr>
              <a:buFont typeface="Wingdings" pitchFamily="2" charset="2"/>
              <a:buChar char="ü"/>
              <a:defRPr/>
            </a:pPr>
            <a:r>
              <a:rPr lang="pt-BR" sz="2000" b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Persistência do paraquat no solo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1214438" y="3581400"/>
            <a:ext cx="7715250" cy="523875"/>
          </a:xfrm>
          <a:prstGeom prst="rect">
            <a:avLst/>
          </a:prstGeom>
          <a:ln>
            <a:solidFill>
              <a:srgbClr val="FFFF00"/>
            </a:solidFill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pt-BR" sz="2800" b="1" dirty="0">
                <a:solidFill>
                  <a:srgbClr val="FFFF00"/>
                </a:solidFill>
              </a:rPr>
              <a:t>Impacto ambiental do paraquat</a:t>
            </a:r>
          </a:p>
        </p:txBody>
      </p:sp>
      <p:sp>
        <p:nvSpPr>
          <p:cNvPr id="5" name="Retângulo 4"/>
          <p:cNvSpPr/>
          <p:nvPr/>
        </p:nvSpPr>
        <p:spPr>
          <a:xfrm>
            <a:off x="1214438" y="4270375"/>
            <a:ext cx="7715250" cy="1016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anchor="ctr">
            <a:spAutoFit/>
          </a:bodyPr>
          <a:lstStyle/>
          <a:p>
            <a:pPr marL="271463" indent="-271463">
              <a:lnSpc>
                <a:spcPct val="150000"/>
              </a:lnSpc>
              <a:buClr>
                <a:srgbClr val="FFFF00"/>
              </a:buClr>
              <a:buFont typeface="Wingdings" pitchFamily="2" charset="2"/>
              <a:buChar char="ü"/>
              <a:defRPr/>
            </a:pPr>
            <a:r>
              <a:rPr lang="pt-BR" sz="2000" b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Biodisponibilidade do paraquat no solo</a:t>
            </a:r>
          </a:p>
          <a:p>
            <a:pPr marL="271463" indent="-271463">
              <a:lnSpc>
                <a:spcPct val="150000"/>
              </a:lnSpc>
              <a:buClr>
                <a:srgbClr val="FFFF00"/>
              </a:buClr>
              <a:buFont typeface="Wingdings" pitchFamily="2" charset="2"/>
              <a:buChar char="ü"/>
              <a:defRPr/>
            </a:pPr>
            <a:r>
              <a:rPr lang="pt-BR" sz="2000" b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Ecotoxicologia do paraquat no solo</a:t>
            </a:r>
          </a:p>
        </p:txBody>
      </p:sp>
      <p:grpSp>
        <p:nvGrpSpPr>
          <p:cNvPr id="6150" name="Grupo 7"/>
          <p:cNvGrpSpPr>
            <a:grpSpLocks/>
          </p:cNvGrpSpPr>
          <p:nvPr/>
        </p:nvGrpSpPr>
        <p:grpSpPr bwMode="auto">
          <a:xfrm>
            <a:off x="0" y="0"/>
            <a:ext cx="1019175" cy="6858000"/>
            <a:chOff x="-1" y="1"/>
            <a:chExt cx="1019176" cy="6858023"/>
          </a:xfrm>
        </p:grpSpPr>
        <p:pic>
          <p:nvPicPr>
            <p:cNvPr id="6151" name="Picture 12" descr="http://tbn0.google.com/images?q=tbn:itX0Mc5bNC2FkM:http://www.agricolahorizonte.com.br/admin/arquivos/not_06-12-2007_11-23-07p05,_06_e_07_soja.jpg">
              <a:hlinkClick r:id="rId2"/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" y="1"/>
              <a:ext cx="1000099" cy="7857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6152" name="Grupo 17"/>
            <p:cNvGrpSpPr>
              <a:grpSpLocks/>
            </p:cNvGrpSpPr>
            <p:nvPr/>
          </p:nvGrpSpPr>
          <p:grpSpPr bwMode="auto">
            <a:xfrm>
              <a:off x="-1" y="785794"/>
              <a:ext cx="1019176" cy="6072230"/>
              <a:chOff x="-1" y="785794"/>
              <a:chExt cx="1019176" cy="6072230"/>
            </a:xfrm>
          </p:grpSpPr>
          <p:pic>
            <p:nvPicPr>
              <p:cNvPr id="6153" name="Picture 18" descr="images3"/>
              <p:cNvPicPr>
                <a:picLocks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1571612"/>
                <a:ext cx="1019175" cy="8493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6154" name="Picture 19" descr="images4"/>
              <p:cNvPicPr>
                <a:picLocks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2428868"/>
                <a:ext cx="1019175" cy="8493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6155" name="Picture 2" descr="Ver imagem em tamanho grande">
                <a:hlinkClick r:id="rId6"/>
              </p:cNvPr>
              <p:cNvPicPr>
                <a:picLocks noChangeAspect="1" noChangeArrowheads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1" y="785794"/>
                <a:ext cx="1000101" cy="8334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6156" name="Picture 4" descr="http://tbn1.google.com/images?q=tbn:1SbJZ2KPDXpytM:http://www.defesacivil.rs.gov.br/comunicacao/noticia/20061003-162937/milho2.jpg">
                <a:hlinkClick r:id="rId8"/>
              </p:cNvPr>
              <p:cNvPicPr>
                <a:picLocks noChangeAspect="1" noChangeArrowheads="1"/>
              </p:cNvPicPr>
              <p:nvPr/>
            </p:nvPicPr>
            <p:blipFill>
              <a:blip r:embed="rId9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4143380"/>
                <a:ext cx="1000100" cy="8572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6157" name="Picture 8" descr="http://tbn1.google.com/images?q=tbn:5zvhZzam9uLHGM:http://4.bp.blogspot.com/_dGx6TbKKk8Q/SKINsd4OonI/AAAAAAAAAQ4/CO9_3ntPAcs/s400/Algodao.jpg">
                <a:hlinkClick r:id="rId10"/>
              </p:cNvPr>
              <p:cNvPicPr>
                <a:picLocks noChangeAspect="1" noChangeArrowheads="1"/>
              </p:cNvPicPr>
              <p:nvPr/>
            </p:nvPicPr>
            <p:blipFill>
              <a:blip r:embed="rId11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3286124"/>
                <a:ext cx="1009649" cy="8572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6158" name="Picture 10" descr="http://tbn2.google.com/images?q=tbn:fn9y8gtDFTMT_M:http://www.portalradiorural.com.br/noticias//editor/img/agronegocios/2009/Janeiro/Soja.jpg">
                <a:hlinkClick r:id="rId12"/>
              </p:cNvPr>
              <p:cNvPicPr>
                <a:picLocks noChangeAspect="1" noChangeArrowheads="1"/>
              </p:cNvPicPr>
              <p:nvPr/>
            </p:nvPicPr>
            <p:blipFill>
              <a:blip r:embed="rId1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5000636"/>
                <a:ext cx="1000100" cy="107157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6159" name="Picture 14" descr="http://tbn3.google.com/images?q=tbn:1dmf-stej5AP7M:http://www.iac.sp.gov.br/Arquivos/noticias/fotos/Feij%C3%A3o%2520IAC-carioca%2520Tybat%C3%A3.jpg">
                <a:hlinkClick r:id="rId14" invalidUrl="http://images.google.com.br/imgres?imgurl=http://www.iac.sp.gov.br/Arquivos/noticias/fotos/Feij%C3%A3o IAC-carioca Tybat%C3%A3.jpg&amp;imgrefurl=http://www.iac.sp.gov.br/Arquivos/noticias/Materias/feij%C3%A3o_nova_variedade_24e250402.htm&amp;usg=__M2PnQa6KjBNn7ZntwntbFksd81s=&amp;h=480&amp;w=640&amp;sz=35&amp;hl=pt-BR&amp;start=17&amp;tbnid=1dmf-stej5AP7M:&amp;tbnh=103&amp;tbnw=137&amp;prev=/images?q=feij%C3%A3o&amp;gbv=2&amp;hl=pt-BR&amp;sa=G"/>
              </p:cNvPr>
              <p:cNvPicPr>
                <a:picLocks noChangeAspect="1" noChangeArrowheads="1"/>
              </p:cNvPicPr>
              <p:nvPr/>
            </p:nvPicPr>
            <p:blipFill>
              <a:blip r:embed="rId1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" y="6072206"/>
                <a:ext cx="1000099" cy="7858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1285875" y="1143000"/>
            <a:ext cx="7572375" cy="523875"/>
          </a:xfrm>
          <a:prstGeom prst="rect">
            <a:avLst/>
          </a:prstGeom>
          <a:ln>
            <a:solidFill>
              <a:srgbClr val="FFFF00"/>
            </a:solidFill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pt-BR" sz="2800" b="1" dirty="0">
                <a:solidFill>
                  <a:srgbClr val="FFFF00"/>
                </a:solidFill>
              </a:rPr>
              <a:t>Paraquat usos e benefícios</a:t>
            </a:r>
          </a:p>
        </p:txBody>
      </p:sp>
      <p:sp>
        <p:nvSpPr>
          <p:cNvPr id="7" name="Retângulo 6"/>
          <p:cNvSpPr/>
          <p:nvPr/>
        </p:nvSpPr>
        <p:spPr>
          <a:xfrm>
            <a:off x="1285875" y="1919288"/>
            <a:ext cx="7572375" cy="193833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anchor="ctr">
            <a:spAutoFit/>
          </a:bodyPr>
          <a:lstStyle/>
          <a:p>
            <a:pPr marL="271463" indent="-271463">
              <a:lnSpc>
                <a:spcPct val="150000"/>
              </a:lnSpc>
              <a:buClr>
                <a:srgbClr val="FFFF00"/>
              </a:buClr>
              <a:buFont typeface="Wingdings" pitchFamily="2" charset="2"/>
              <a:buChar char="ü"/>
              <a:defRPr/>
            </a:pPr>
            <a:r>
              <a:rPr lang="pt-BR" sz="2000" b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Importância da introdução do paraquat na agricultura</a:t>
            </a:r>
          </a:p>
          <a:p>
            <a:pPr marL="271463" indent="-271463">
              <a:lnSpc>
                <a:spcPct val="150000"/>
              </a:lnSpc>
              <a:buClr>
                <a:srgbClr val="FFFF00"/>
              </a:buClr>
              <a:buFont typeface="Wingdings" pitchFamily="2" charset="2"/>
              <a:buChar char="ü"/>
              <a:defRPr/>
            </a:pPr>
            <a:r>
              <a:rPr lang="pt-BR" sz="2000" b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Plantio direto/cultivo mínimo</a:t>
            </a:r>
          </a:p>
          <a:p>
            <a:pPr marL="271463" indent="-271463">
              <a:lnSpc>
                <a:spcPct val="150000"/>
              </a:lnSpc>
              <a:buClr>
                <a:srgbClr val="FFFF00"/>
              </a:buClr>
              <a:buFont typeface="Wingdings" pitchFamily="2" charset="2"/>
              <a:buChar char="ü"/>
              <a:defRPr/>
            </a:pPr>
            <a:r>
              <a:rPr lang="pt-BR" sz="2000" b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Usos do paraquat em culturas perenes</a:t>
            </a:r>
          </a:p>
          <a:p>
            <a:pPr marL="271463" indent="-271463">
              <a:lnSpc>
                <a:spcPct val="150000"/>
              </a:lnSpc>
              <a:buClr>
                <a:srgbClr val="FFFF00"/>
              </a:buClr>
              <a:buFont typeface="Wingdings" pitchFamily="2" charset="2"/>
              <a:buChar char="ü"/>
              <a:defRPr/>
            </a:pPr>
            <a:r>
              <a:rPr lang="pt-BR" sz="2000" b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Usos do paraquat por pequenos agricultores</a:t>
            </a:r>
          </a:p>
        </p:txBody>
      </p:sp>
      <p:grpSp>
        <p:nvGrpSpPr>
          <p:cNvPr id="7172" name="Grupo 7"/>
          <p:cNvGrpSpPr>
            <a:grpSpLocks/>
          </p:cNvGrpSpPr>
          <p:nvPr/>
        </p:nvGrpSpPr>
        <p:grpSpPr bwMode="auto">
          <a:xfrm>
            <a:off x="0" y="0"/>
            <a:ext cx="1019175" cy="6858000"/>
            <a:chOff x="-1" y="1"/>
            <a:chExt cx="1019176" cy="6858023"/>
          </a:xfrm>
        </p:grpSpPr>
        <p:pic>
          <p:nvPicPr>
            <p:cNvPr id="7173" name="Picture 12" descr="http://tbn0.google.com/images?q=tbn:itX0Mc5bNC2FkM:http://www.agricolahorizonte.com.br/admin/arquivos/not_06-12-2007_11-23-07p05,_06_e_07_soja.jpg">
              <a:hlinkClick r:id="rId2"/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" y="1"/>
              <a:ext cx="1000099" cy="7857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7174" name="Grupo 17"/>
            <p:cNvGrpSpPr>
              <a:grpSpLocks/>
            </p:cNvGrpSpPr>
            <p:nvPr/>
          </p:nvGrpSpPr>
          <p:grpSpPr bwMode="auto">
            <a:xfrm>
              <a:off x="-1" y="785794"/>
              <a:ext cx="1019176" cy="6072230"/>
              <a:chOff x="-1" y="785794"/>
              <a:chExt cx="1019176" cy="6072230"/>
            </a:xfrm>
          </p:grpSpPr>
          <p:pic>
            <p:nvPicPr>
              <p:cNvPr id="7175" name="Picture 18" descr="images3"/>
              <p:cNvPicPr>
                <a:picLocks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1571612"/>
                <a:ext cx="1019175" cy="8493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7176" name="Picture 19" descr="images4"/>
              <p:cNvPicPr>
                <a:picLocks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2428868"/>
                <a:ext cx="1019175" cy="8493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7177" name="Picture 2" descr="Ver imagem em tamanho grande">
                <a:hlinkClick r:id="rId6"/>
              </p:cNvPr>
              <p:cNvPicPr>
                <a:picLocks noChangeAspect="1" noChangeArrowheads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1" y="785794"/>
                <a:ext cx="1000101" cy="8334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7178" name="Picture 4" descr="http://tbn1.google.com/images?q=tbn:1SbJZ2KPDXpytM:http://www.defesacivil.rs.gov.br/comunicacao/noticia/20061003-162937/milho2.jpg">
                <a:hlinkClick r:id="rId8"/>
              </p:cNvPr>
              <p:cNvPicPr>
                <a:picLocks noChangeAspect="1" noChangeArrowheads="1"/>
              </p:cNvPicPr>
              <p:nvPr/>
            </p:nvPicPr>
            <p:blipFill>
              <a:blip r:embed="rId9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4143380"/>
                <a:ext cx="1000100" cy="8572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7179" name="Picture 8" descr="http://tbn1.google.com/images?q=tbn:5zvhZzam9uLHGM:http://4.bp.blogspot.com/_dGx6TbKKk8Q/SKINsd4OonI/AAAAAAAAAQ4/CO9_3ntPAcs/s400/Algodao.jpg">
                <a:hlinkClick r:id="rId10"/>
              </p:cNvPr>
              <p:cNvPicPr>
                <a:picLocks noChangeAspect="1" noChangeArrowheads="1"/>
              </p:cNvPicPr>
              <p:nvPr/>
            </p:nvPicPr>
            <p:blipFill>
              <a:blip r:embed="rId11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3286124"/>
                <a:ext cx="1009649" cy="8572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7180" name="Picture 10" descr="http://tbn2.google.com/images?q=tbn:fn9y8gtDFTMT_M:http://www.portalradiorural.com.br/noticias//editor/img/agronegocios/2009/Janeiro/Soja.jpg">
                <a:hlinkClick r:id="rId12"/>
              </p:cNvPr>
              <p:cNvPicPr>
                <a:picLocks noChangeAspect="1" noChangeArrowheads="1"/>
              </p:cNvPicPr>
              <p:nvPr/>
            </p:nvPicPr>
            <p:blipFill>
              <a:blip r:embed="rId1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5000636"/>
                <a:ext cx="1000100" cy="107157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7181" name="Picture 14" descr="http://tbn3.google.com/images?q=tbn:1dmf-stej5AP7M:http://www.iac.sp.gov.br/Arquivos/noticias/fotos/Feij%C3%A3o%2520IAC-carioca%2520Tybat%C3%A3.jpg">
                <a:hlinkClick r:id="rId14" invalidUrl="http://images.google.com.br/imgres?imgurl=http://www.iac.sp.gov.br/Arquivos/noticias/fotos/Feij%C3%A3o IAC-carioca Tybat%C3%A3.jpg&amp;imgrefurl=http://www.iac.sp.gov.br/Arquivos/noticias/Materias/feij%C3%A3o_nova_variedade_24e250402.htm&amp;usg=__M2PnQa6KjBNn7ZntwntbFksd81s=&amp;h=480&amp;w=640&amp;sz=35&amp;hl=pt-BR&amp;start=17&amp;tbnid=1dmf-stej5AP7M:&amp;tbnh=103&amp;tbnw=137&amp;prev=/images?q=feij%C3%A3o&amp;gbv=2&amp;hl=pt-BR&amp;sa=G"/>
              </p:cNvPr>
              <p:cNvPicPr>
                <a:picLocks noChangeAspect="1" noChangeArrowheads="1"/>
              </p:cNvPicPr>
              <p:nvPr/>
            </p:nvPicPr>
            <p:blipFill>
              <a:blip r:embed="rId1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" y="6072206"/>
                <a:ext cx="1000099" cy="7858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4" name="Grupo 1"/>
          <p:cNvGrpSpPr>
            <a:grpSpLocks/>
          </p:cNvGrpSpPr>
          <p:nvPr/>
        </p:nvGrpSpPr>
        <p:grpSpPr bwMode="auto">
          <a:xfrm>
            <a:off x="0" y="0"/>
            <a:ext cx="1019175" cy="6858000"/>
            <a:chOff x="-1" y="1"/>
            <a:chExt cx="1019176" cy="6858023"/>
          </a:xfrm>
        </p:grpSpPr>
        <p:pic>
          <p:nvPicPr>
            <p:cNvPr id="8197" name="Picture 12" descr="http://tbn0.google.com/images?q=tbn:itX0Mc5bNC2FkM:http://www.agricolahorizonte.com.br/admin/arquivos/not_06-12-2007_11-23-07p05,_06_e_07_soja.jpg">
              <a:hlinkClick r:id="rId2"/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" y="1"/>
              <a:ext cx="1000099" cy="7857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8198" name="Grupo 17"/>
            <p:cNvGrpSpPr>
              <a:grpSpLocks/>
            </p:cNvGrpSpPr>
            <p:nvPr/>
          </p:nvGrpSpPr>
          <p:grpSpPr bwMode="auto">
            <a:xfrm>
              <a:off x="-1" y="785794"/>
              <a:ext cx="1019176" cy="6072230"/>
              <a:chOff x="-1" y="785794"/>
              <a:chExt cx="1019176" cy="6072230"/>
            </a:xfrm>
          </p:grpSpPr>
          <p:pic>
            <p:nvPicPr>
              <p:cNvPr id="8199" name="Picture 18" descr="images3"/>
              <p:cNvPicPr>
                <a:picLocks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1571612"/>
                <a:ext cx="1019175" cy="8493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8200" name="Picture 19" descr="images4"/>
              <p:cNvPicPr>
                <a:picLocks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2428868"/>
                <a:ext cx="1019175" cy="8493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8201" name="Picture 2" descr="Ver imagem em tamanho grande">
                <a:hlinkClick r:id="rId6"/>
              </p:cNvPr>
              <p:cNvPicPr>
                <a:picLocks noChangeAspect="1" noChangeArrowheads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1" y="785794"/>
                <a:ext cx="1000101" cy="8334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8202" name="Picture 4" descr="http://tbn1.google.com/images?q=tbn:1SbJZ2KPDXpytM:http://www.defesacivil.rs.gov.br/comunicacao/noticia/20061003-162937/milho2.jpg">
                <a:hlinkClick r:id="rId8"/>
              </p:cNvPr>
              <p:cNvPicPr>
                <a:picLocks noChangeAspect="1" noChangeArrowheads="1"/>
              </p:cNvPicPr>
              <p:nvPr/>
            </p:nvPicPr>
            <p:blipFill>
              <a:blip r:embed="rId9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4143380"/>
                <a:ext cx="1000100" cy="8572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8203" name="Picture 8" descr="http://tbn1.google.com/images?q=tbn:5zvhZzam9uLHGM:http://4.bp.blogspot.com/_dGx6TbKKk8Q/SKINsd4OonI/AAAAAAAAAQ4/CO9_3ntPAcs/s400/Algodao.jpg">
                <a:hlinkClick r:id="rId10"/>
              </p:cNvPr>
              <p:cNvPicPr>
                <a:picLocks noChangeAspect="1" noChangeArrowheads="1"/>
              </p:cNvPicPr>
              <p:nvPr/>
            </p:nvPicPr>
            <p:blipFill>
              <a:blip r:embed="rId11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3286124"/>
                <a:ext cx="1009649" cy="8572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8204" name="Picture 10" descr="http://tbn2.google.com/images?q=tbn:fn9y8gtDFTMT_M:http://www.portalradiorural.com.br/noticias//editor/img/agronegocios/2009/Janeiro/Soja.jpg">
                <a:hlinkClick r:id="rId12"/>
              </p:cNvPr>
              <p:cNvPicPr>
                <a:picLocks noChangeAspect="1" noChangeArrowheads="1"/>
              </p:cNvPicPr>
              <p:nvPr/>
            </p:nvPicPr>
            <p:blipFill>
              <a:blip r:embed="rId1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5000636"/>
                <a:ext cx="1000100" cy="107157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8205" name="Picture 14" descr="http://tbn3.google.com/images?q=tbn:1dmf-stej5AP7M:http://www.iac.sp.gov.br/Arquivos/noticias/fotos/Feij%C3%A3o%2520IAC-carioca%2520Tybat%C3%A3.jpg">
                <a:hlinkClick r:id="rId14" invalidUrl="http://images.google.com.br/imgres?imgurl=http://www.iac.sp.gov.br/Arquivos/noticias/fotos/Feij%C3%A3o IAC-carioca Tybat%C3%A3.jpg&amp;imgrefurl=http://www.iac.sp.gov.br/Arquivos/noticias/Materias/feij%C3%A3o_nova_variedade_24e250402.htm&amp;usg=__M2PnQa6KjBNn7ZntwntbFksd81s=&amp;h=480&amp;w=640&amp;sz=35&amp;hl=pt-BR&amp;start=17&amp;tbnid=1dmf-stej5AP7M:&amp;tbnh=103&amp;tbnw=137&amp;prev=/images?q=feij%C3%A3o&amp;gbv=2&amp;hl=pt-BR&amp;sa=G"/>
              </p:cNvPr>
              <p:cNvPicPr>
                <a:picLocks noChangeAspect="1" noChangeArrowheads="1"/>
              </p:cNvPicPr>
              <p:nvPr/>
            </p:nvPicPr>
            <p:blipFill>
              <a:blip r:embed="rId1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" y="6072206"/>
                <a:ext cx="1000099" cy="7858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sp>
        <p:nvSpPr>
          <p:cNvPr id="8195" name="CaixaDeTexto 11"/>
          <p:cNvSpPr txBox="1">
            <a:spLocks noChangeArrowheads="1"/>
          </p:cNvSpPr>
          <p:nvPr/>
        </p:nvSpPr>
        <p:spPr bwMode="auto">
          <a:xfrm>
            <a:off x="1214438" y="1071563"/>
            <a:ext cx="7715250" cy="4926012"/>
          </a:xfrm>
          <a:prstGeom prst="rect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marL="442913" indent="-4429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defTabSz="914400" eaLnBrk="1" hangingPunct="1">
              <a:lnSpc>
                <a:spcPts val="3363"/>
              </a:lnSpc>
              <a:spcAft>
                <a:spcPts val="125"/>
              </a:spcAft>
              <a:buClr>
                <a:srgbClr val="FFFF00"/>
              </a:buClr>
              <a:buFont typeface="Wingdings" panose="05000000000000000000" pitchFamily="2" charset="2"/>
              <a:buChar char="ü"/>
            </a:pPr>
            <a:r>
              <a:rPr lang="pt-BR" altLang="en-US" sz="2400" b="1">
                <a:solidFill>
                  <a:schemeClr val="bg1"/>
                </a:solidFill>
                <a:cs typeface="Arial" panose="020B0604020202020204" pitchFamily="34" charset="0"/>
              </a:rPr>
              <a:t>Sucessão de cultivos em espaço de tempo mais curto.</a:t>
            </a:r>
          </a:p>
          <a:p>
            <a:pPr algn="just" defTabSz="914400" eaLnBrk="1" hangingPunct="1">
              <a:lnSpc>
                <a:spcPts val="3363"/>
              </a:lnSpc>
              <a:spcAft>
                <a:spcPts val="125"/>
              </a:spcAft>
              <a:buClr>
                <a:srgbClr val="FFFF00"/>
              </a:buClr>
              <a:buFont typeface="Wingdings" panose="05000000000000000000" pitchFamily="2" charset="2"/>
              <a:buChar char="ü"/>
            </a:pPr>
            <a:endParaRPr lang="pt-BR" altLang="en-US" sz="2400" b="1">
              <a:solidFill>
                <a:schemeClr val="bg1"/>
              </a:solidFill>
              <a:cs typeface="Arial" panose="020B0604020202020204" pitchFamily="34" charset="0"/>
            </a:endParaRPr>
          </a:p>
          <a:p>
            <a:pPr algn="just" defTabSz="914400" eaLnBrk="1" hangingPunct="1">
              <a:lnSpc>
                <a:spcPts val="3363"/>
              </a:lnSpc>
              <a:spcAft>
                <a:spcPts val="125"/>
              </a:spcAft>
              <a:buClr>
                <a:srgbClr val="FFFF00"/>
              </a:buClr>
              <a:buFont typeface="Wingdings" panose="05000000000000000000" pitchFamily="2" charset="2"/>
              <a:buChar char="ü"/>
            </a:pPr>
            <a:r>
              <a:rPr lang="pt-BR" altLang="en-US" sz="2400" b="1">
                <a:solidFill>
                  <a:schemeClr val="bg1"/>
                </a:solidFill>
                <a:cs typeface="Arial" panose="020B0604020202020204" pitchFamily="34" charset="0"/>
              </a:rPr>
              <a:t>Elimina a competição precoce entre plantas daninhas e plantas cultivadas.</a:t>
            </a:r>
          </a:p>
          <a:p>
            <a:pPr algn="just" defTabSz="914400" eaLnBrk="1" hangingPunct="1">
              <a:lnSpc>
                <a:spcPts val="3363"/>
              </a:lnSpc>
              <a:spcAft>
                <a:spcPts val="125"/>
              </a:spcAft>
              <a:buClr>
                <a:srgbClr val="FFFF00"/>
              </a:buClr>
              <a:buFont typeface="Wingdings" panose="05000000000000000000" pitchFamily="2" charset="2"/>
              <a:buChar char="ü"/>
            </a:pPr>
            <a:endParaRPr lang="pt-BR" altLang="en-US" sz="2400" b="1">
              <a:solidFill>
                <a:schemeClr val="bg1"/>
              </a:solidFill>
              <a:cs typeface="Arial" panose="020B0604020202020204" pitchFamily="34" charset="0"/>
            </a:endParaRPr>
          </a:p>
          <a:p>
            <a:pPr algn="just" defTabSz="914400" eaLnBrk="1" hangingPunct="1">
              <a:lnSpc>
                <a:spcPts val="3363"/>
              </a:lnSpc>
              <a:spcAft>
                <a:spcPts val="125"/>
              </a:spcAft>
              <a:buClr>
                <a:srgbClr val="FFFF00"/>
              </a:buClr>
              <a:buFont typeface="Wingdings" panose="05000000000000000000" pitchFamily="2" charset="2"/>
              <a:buChar char="ü"/>
            </a:pPr>
            <a:r>
              <a:rPr lang="pt-BR" altLang="en-US" sz="2400" b="1">
                <a:solidFill>
                  <a:schemeClr val="bg1"/>
                </a:solidFill>
                <a:cs typeface="Arial" panose="020B0604020202020204" pitchFamily="34" charset="0"/>
              </a:rPr>
              <a:t>Elimina problemas fitotécnicos do sistema “aplique e plante”;</a:t>
            </a:r>
          </a:p>
          <a:p>
            <a:pPr algn="just" defTabSz="914400" eaLnBrk="1" hangingPunct="1">
              <a:lnSpc>
                <a:spcPts val="3363"/>
              </a:lnSpc>
              <a:spcAft>
                <a:spcPts val="125"/>
              </a:spcAft>
              <a:buClr>
                <a:srgbClr val="FFFF00"/>
              </a:buClr>
              <a:buFont typeface="Wingdings" panose="05000000000000000000" pitchFamily="2" charset="2"/>
              <a:buChar char="ü"/>
            </a:pPr>
            <a:endParaRPr lang="pt-BR" altLang="en-US" sz="2400" b="1">
              <a:solidFill>
                <a:schemeClr val="bg1"/>
              </a:solidFill>
              <a:cs typeface="Arial" panose="020B0604020202020204" pitchFamily="34" charset="0"/>
            </a:endParaRPr>
          </a:p>
          <a:p>
            <a:pPr algn="just" defTabSz="914400" eaLnBrk="1" hangingPunct="1">
              <a:lnSpc>
                <a:spcPts val="3363"/>
              </a:lnSpc>
              <a:spcAft>
                <a:spcPts val="125"/>
              </a:spcAft>
              <a:buClr>
                <a:srgbClr val="FFFF00"/>
              </a:buClr>
              <a:buFont typeface="Wingdings" panose="05000000000000000000" pitchFamily="2" charset="2"/>
              <a:buChar char="ü"/>
            </a:pPr>
            <a:r>
              <a:rPr lang="pt-BR" altLang="en-US" sz="2400" b="1">
                <a:solidFill>
                  <a:schemeClr val="bg1"/>
                </a:solidFill>
                <a:cs typeface="Arial" panose="020B0604020202020204" pitchFamily="34" charset="0"/>
              </a:rPr>
              <a:t>Permite que os pequenos agricultores (agricultura familiar) utilizem melhor seu tempo;</a:t>
            </a:r>
          </a:p>
        </p:txBody>
      </p:sp>
      <p:sp>
        <p:nvSpPr>
          <p:cNvPr id="9220" name="CaixaDeTexto 12"/>
          <p:cNvSpPr txBox="1">
            <a:spLocks noChangeArrowheads="1"/>
          </p:cNvSpPr>
          <p:nvPr/>
        </p:nvSpPr>
        <p:spPr bwMode="auto">
          <a:xfrm>
            <a:off x="1214438" y="214313"/>
            <a:ext cx="5072062" cy="584200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pt-BR" sz="3200" b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Considerações Finais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8" name="Grupo 1"/>
          <p:cNvGrpSpPr>
            <a:grpSpLocks/>
          </p:cNvGrpSpPr>
          <p:nvPr/>
        </p:nvGrpSpPr>
        <p:grpSpPr bwMode="auto">
          <a:xfrm>
            <a:off x="0" y="0"/>
            <a:ext cx="1019175" cy="6858000"/>
            <a:chOff x="-1" y="1"/>
            <a:chExt cx="1019176" cy="6858023"/>
          </a:xfrm>
        </p:grpSpPr>
        <p:pic>
          <p:nvPicPr>
            <p:cNvPr id="9221" name="Picture 12" descr="http://tbn0.google.com/images?q=tbn:itX0Mc5bNC2FkM:http://www.agricolahorizonte.com.br/admin/arquivos/not_06-12-2007_11-23-07p05,_06_e_07_soja.jpg">
              <a:hlinkClick r:id="rId2"/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" y="1"/>
              <a:ext cx="1000099" cy="7857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9222" name="Grupo 17"/>
            <p:cNvGrpSpPr>
              <a:grpSpLocks/>
            </p:cNvGrpSpPr>
            <p:nvPr/>
          </p:nvGrpSpPr>
          <p:grpSpPr bwMode="auto">
            <a:xfrm>
              <a:off x="-1" y="785794"/>
              <a:ext cx="1019176" cy="6072230"/>
              <a:chOff x="-1" y="785794"/>
              <a:chExt cx="1019176" cy="6072230"/>
            </a:xfrm>
          </p:grpSpPr>
          <p:pic>
            <p:nvPicPr>
              <p:cNvPr id="9223" name="Picture 18" descr="images3"/>
              <p:cNvPicPr>
                <a:picLocks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1571612"/>
                <a:ext cx="1019175" cy="8493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224" name="Picture 19" descr="images4"/>
              <p:cNvPicPr>
                <a:picLocks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2428868"/>
                <a:ext cx="1019175" cy="8493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225" name="Picture 2" descr="Ver imagem em tamanho grande">
                <a:hlinkClick r:id="rId6"/>
              </p:cNvPr>
              <p:cNvPicPr>
                <a:picLocks noChangeAspect="1" noChangeArrowheads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1" y="785794"/>
                <a:ext cx="1000101" cy="8334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226" name="Picture 4" descr="http://tbn1.google.com/images?q=tbn:1SbJZ2KPDXpytM:http://www.defesacivil.rs.gov.br/comunicacao/noticia/20061003-162937/milho2.jpg">
                <a:hlinkClick r:id="rId8"/>
              </p:cNvPr>
              <p:cNvPicPr>
                <a:picLocks noChangeAspect="1" noChangeArrowheads="1"/>
              </p:cNvPicPr>
              <p:nvPr/>
            </p:nvPicPr>
            <p:blipFill>
              <a:blip r:embed="rId9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4143380"/>
                <a:ext cx="1000100" cy="8572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227" name="Picture 8" descr="http://tbn1.google.com/images?q=tbn:5zvhZzam9uLHGM:http://4.bp.blogspot.com/_dGx6TbKKk8Q/SKINsd4OonI/AAAAAAAAAQ4/CO9_3ntPAcs/s400/Algodao.jpg">
                <a:hlinkClick r:id="rId10"/>
              </p:cNvPr>
              <p:cNvPicPr>
                <a:picLocks noChangeAspect="1" noChangeArrowheads="1"/>
              </p:cNvPicPr>
              <p:nvPr/>
            </p:nvPicPr>
            <p:blipFill>
              <a:blip r:embed="rId11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3286124"/>
                <a:ext cx="1009649" cy="8572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228" name="Picture 10" descr="http://tbn2.google.com/images?q=tbn:fn9y8gtDFTMT_M:http://www.portalradiorural.com.br/noticias//editor/img/agronegocios/2009/Janeiro/Soja.jpg">
                <a:hlinkClick r:id="rId12"/>
              </p:cNvPr>
              <p:cNvPicPr>
                <a:picLocks noChangeAspect="1" noChangeArrowheads="1"/>
              </p:cNvPicPr>
              <p:nvPr/>
            </p:nvPicPr>
            <p:blipFill>
              <a:blip r:embed="rId1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5000636"/>
                <a:ext cx="1000100" cy="107157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229" name="Picture 14" descr="http://tbn3.google.com/images?q=tbn:1dmf-stej5AP7M:http://www.iac.sp.gov.br/Arquivos/noticias/fotos/Feij%C3%A3o%2520IAC-carioca%2520Tybat%C3%A3.jpg">
                <a:hlinkClick r:id="rId14" invalidUrl="http://images.google.com.br/imgres?imgurl=http://www.iac.sp.gov.br/Arquivos/noticias/fotos/Feij%C3%A3o IAC-carioca Tybat%C3%A3.jpg&amp;imgrefurl=http://www.iac.sp.gov.br/Arquivos/noticias/Materias/feij%C3%A3o_nova_variedade_24e250402.htm&amp;usg=__M2PnQa6KjBNn7ZntwntbFksd81s=&amp;h=480&amp;w=640&amp;sz=35&amp;hl=pt-BR&amp;start=17&amp;tbnid=1dmf-stej5AP7M:&amp;tbnh=103&amp;tbnw=137&amp;prev=/images?q=feij%C3%A3o&amp;gbv=2&amp;hl=pt-BR&amp;sa=G"/>
              </p:cNvPr>
              <p:cNvPicPr>
                <a:picLocks noChangeAspect="1" noChangeArrowheads="1"/>
              </p:cNvPicPr>
              <p:nvPr/>
            </p:nvPicPr>
            <p:blipFill>
              <a:blip r:embed="rId1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" y="6072206"/>
                <a:ext cx="1000099" cy="7858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sp>
        <p:nvSpPr>
          <p:cNvPr id="10243" name="Retângulo 11"/>
          <p:cNvSpPr>
            <a:spLocks noChangeArrowheads="1"/>
          </p:cNvSpPr>
          <p:nvPr/>
        </p:nvSpPr>
        <p:spPr bwMode="auto">
          <a:xfrm>
            <a:off x="1214438" y="1000125"/>
            <a:ext cx="7500937" cy="5632450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marL="442913" indent="-442913" algn="just">
              <a:buClr>
                <a:srgbClr val="FFFF00"/>
              </a:buClr>
              <a:buFont typeface="Wingdings" pitchFamily="2" charset="2"/>
              <a:buChar char="ü"/>
              <a:defRPr/>
            </a:pPr>
            <a:r>
              <a:rPr lang="pt-BR" sz="2400" b="1" dirty="0">
                <a:solidFill>
                  <a:schemeClr val="bg1"/>
                </a:solidFill>
                <a:cs typeface="Arial" charset="0"/>
              </a:rPr>
              <a:t>Contribui para o processo de colheita das culturas;</a:t>
            </a:r>
          </a:p>
          <a:p>
            <a:pPr marL="442913" indent="-442913" algn="just">
              <a:buClr>
                <a:srgbClr val="FFFF00"/>
              </a:buClr>
              <a:buFont typeface="Wingdings" pitchFamily="2" charset="2"/>
              <a:buChar char="ü"/>
              <a:defRPr/>
            </a:pPr>
            <a:endParaRPr lang="pt-BR" sz="2400" b="1" dirty="0">
              <a:solidFill>
                <a:schemeClr val="bg1"/>
              </a:solidFill>
              <a:cs typeface="Arial" charset="0"/>
            </a:endParaRPr>
          </a:p>
          <a:p>
            <a:pPr marL="442913" indent="-442913" algn="just">
              <a:buClr>
                <a:srgbClr val="FFFF00"/>
              </a:buClr>
              <a:buFont typeface="Wingdings" pitchFamily="2" charset="2"/>
              <a:buChar char="ü"/>
              <a:defRPr/>
            </a:pPr>
            <a:r>
              <a:rPr lang="pt-BR" sz="2400" b="1" dirty="0">
                <a:solidFill>
                  <a:schemeClr val="bg1"/>
                </a:solidFill>
                <a:cs typeface="Arial" charset="0"/>
              </a:rPr>
              <a:t>Auxilia na melhora da pecuária brasileira (dessecação);</a:t>
            </a:r>
          </a:p>
          <a:p>
            <a:pPr marL="442913" indent="-442913" algn="just">
              <a:buClr>
                <a:srgbClr val="FFFF00"/>
              </a:buClr>
              <a:buFont typeface="Wingdings" pitchFamily="2" charset="2"/>
              <a:buChar char="ü"/>
              <a:defRPr/>
            </a:pPr>
            <a:endParaRPr lang="pt-BR" sz="2400" b="1" dirty="0">
              <a:solidFill>
                <a:schemeClr val="bg1"/>
              </a:solidFill>
              <a:cs typeface="Arial" charset="0"/>
            </a:endParaRPr>
          </a:p>
          <a:p>
            <a:pPr marL="442913" indent="-442913" algn="just">
              <a:buClr>
                <a:srgbClr val="FFFF00"/>
              </a:buClr>
              <a:buFont typeface="Wingdings" pitchFamily="2" charset="2"/>
              <a:buChar char="ü"/>
              <a:defRPr/>
            </a:pPr>
            <a:r>
              <a:rPr lang="pt-BR" sz="2400" b="1" dirty="0">
                <a:solidFill>
                  <a:schemeClr val="bg1"/>
                </a:solidFill>
                <a:cs typeface="Arial" charset="0"/>
              </a:rPr>
              <a:t>Controla plantas daninhas de infestação tardia nas entrelinhas de culturas;</a:t>
            </a:r>
          </a:p>
          <a:p>
            <a:pPr marL="442913" indent="-442913" algn="just">
              <a:buClr>
                <a:srgbClr val="FFFF00"/>
              </a:buClr>
              <a:buFont typeface="Wingdings" pitchFamily="2" charset="2"/>
              <a:buChar char="ü"/>
              <a:defRPr/>
            </a:pPr>
            <a:endParaRPr lang="pt-BR" sz="2400" b="1" dirty="0">
              <a:solidFill>
                <a:schemeClr val="bg1"/>
              </a:solidFill>
              <a:cs typeface="Arial" charset="0"/>
            </a:endParaRPr>
          </a:p>
          <a:p>
            <a:pPr marL="442913" indent="-442913" algn="just">
              <a:buClr>
                <a:srgbClr val="FFFF00"/>
              </a:buClr>
              <a:buFont typeface="Wingdings" pitchFamily="2" charset="2"/>
              <a:buChar char="ü"/>
              <a:defRPr/>
            </a:pPr>
            <a:r>
              <a:rPr lang="pt-BR" sz="2400" b="1" dirty="0">
                <a:solidFill>
                  <a:schemeClr val="bg1"/>
                </a:solidFill>
                <a:cs typeface="Arial" charset="0"/>
              </a:rPr>
              <a:t>Fundamental para o manejo da </a:t>
            </a:r>
            <a:r>
              <a:rPr lang="pt-BR" sz="2400" b="1" dirty="0" err="1">
                <a:solidFill>
                  <a:schemeClr val="bg1"/>
                </a:solidFill>
                <a:cs typeface="Arial" charset="0"/>
              </a:rPr>
              <a:t>resteva</a:t>
            </a:r>
            <a:r>
              <a:rPr lang="pt-BR" sz="2400" b="1" dirty="0">
                <a:solidFill>
                  <a:schemeClr val="bg1"/>
                </a:solidFill>
                <a:cs typeface="Arial" charset="0"/>
              </a:rPr>
              <a:t> de plantas cultivadas;</a:t>
            </a:r>
          </a:p>
          <a:p>
            <a:pPr marL="442913" indent="-442913" algn="just">
              <a:buClr>
                <a:srgbClr val="FFFF00"/>
              </a:buClr>
              <a:buFont typeface="Wingdings" pitchFamily="2" charset="2"/>
              <a:buChar char="ü"/>
              <a:defRPr/>
            </a:pPr>
            <a:endParaRPr lang="pt-BR" sz="2400" b="1" dirty="0">
              <a:solidFill>
                <a:schemeClr val="bg1"/>
              </a:solidFill>
              <a:cs typeface="Arial" charset="0"/>
            </a:endParaRPr>
          </a:p>
          <a:p>
            <a:pPr marL="442913" indent="-442913" algn="just">
              <a:buClr>
                <a:srgbClr val="FFFF00"/>
              </a:buClr>
              <a:buFont typeface="Wingdings" pitchFamily="2" charset="2"/>
              <a:buChar char="ü"/>
              <a:defRPr/>
            </a:pPr>
            <a:r>
              <a:rPr lang="pt-BR" sz="2400" b="1" dirty="0">
                <a:solidFill>
                  <a:schemeClr val="bg1"/>
                </a:solidFill>
                <a:cs typeface="Arial" charset="0"/>
              </a:rPr>
              <a:t>Ferramenta alternativa indispensável no manejo da resistência de plantas daninhas a herbicidas.</a:t>
            </a:r>
          </a:p>
        </p:txBody>
      </p:sp>
      <p:sp>
        <p:nvSpPr>
          <p:cNvPr id="14" name="CaixaDeTexto 12"/>
          <p:cNvSpPr txBox="1">
            <a:spLocks noChangeArrowheads="1"/>
          </p:cNvSpPr>
          <p:nvPr/>
        </p:nvSpPr>
        <p:spPr bwMode="auto">
          <a:xfrm>
            <a:off x="1214438" y="214313"/>
            <a:ext cx="5072062" cy="584200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pt-BR" sz="3200" b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Considerações Finais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2" name="Grupo 1"/>
          <p:cNvGrpSpPr>
            <a:grpSpLocks/>
          </p:cNvGrpSpPr>
          <p:nvPr/>
        </p:nvGrpSpPr>
        <p:grpSpPr bwMode="auto">
          <a:xfrm>
            <a:off x="0" y="0"/>
            <a:ext cx="1019175" cy="6858000"/>
            <a:chOff x="-1" y="1"/>
            <a:chExt cx="1019176" cy="6858023"/>
          </a:xfrm>
        </p:grpSpPr>
        <p:pic>
          <p:nvPicPr>
            <p:cNvPr id="10247" name="Picture 12" descr="http://tbn0.google.com/images?q=tbn:itX0Mc5bNC2FkM:http://www.agricolahorizonte.com.br/admin/arquivos/not_06-12-2007_11-23-07p05,_06_e_07_soja.jpg">
              <a:hlinkClick r:id="rId2"/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" y="1"/>
              <a:ext cx="1000099" cy="7857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10248" name="Grupo 17"/>
            <p:cNvGrpSpPr>
              <a:grpSpLocks/>
            </p:cNvGrpSpPr>
            <p:nvPr/>
          </p:nvGrpSpPr>
          <p:grpSpPr bwMode="auto">
            <a:xfrm>
              <a:off x="-1" y="785794"/>
              <a:ext cx="1019176" cy="6072230"/>
              <a:chOff x="-1" y="785794"/>
              <a:chExt cx="1019176" cy="6072230"/>
            </a:xfrm>
          </p:grpSpPr>
          <p:pic>
            <p:nvPicPr>
              <p:cNvPr id="10249" name="Picture 18" descr="images3"/>
              <p:cNvPicPr>
                <a:picLocks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1571612"/>
                <a:ext cx="1019175" cy="8493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250" name="Picture 19" descr="images4"/>
              <p:cNvPicPr>
                <a:picLocks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2428868"/>
                <a:ext cx="1019175" cy="8493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251" name="Picture 2" descr="Ver imagem em tamanho grande">
                <a:hlinkClick r:id="rId6"/>
              </p:cNvPr>
              <p:cNvPicPr>
                <a:picLocks noChangeAspect="1" noChangeArrowheads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1" y="785794"/>
                <a:ext cx="1000101" cy="8334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252" name="Picture 4" descr="http://tbn1.google.com/images?q=tbn:1SbJZ2KPDXpytM:http://www.defesacivil.rs.gov.br/comunicacao/noticia/20061003-162937/milho2.jpg">
                <a:hlinkClick r:id="rId8"/>
              </p:cNvPr>
              <p:cNvPicPr>
                <a:picLocks noChangeAspect="1" noChangeArrowheads="1"/>
              </p:cNvPicPr>
              <p:nvPr/>
            </p:nvPicPr>
            <p:blipFill>
              <a:blip r:embed="rId9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4143380"/>
                <a:ext cx="1000100" cy="8572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253" name="Picture 8" descr="http://tbn1.google.com/images?q=tbn:5zvhZzam9uLHGM:http://4.bp.blogspot.com/_dGx6TbKKk8Q/SKINsd4OonI/AAAAAAAAAQ4/CO9_3ntPAcs/s400/Algodao.jpg">
                <a:hlinkClick r:id="rId10"/>
              </p:cNvPr>
              <p:cNvPicPr>
                <a:picLocks noChangeAspect="1" noChangeArrowheads="1"/>
              </p:cNvPicPr>
              <p:nvPr/>
            </p:nvPicPr>
            <p:blipFill>
              <a:blip r:embed="rId11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3286124"/>
                <a:ext cx="1009649" cy="8572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254" name="Picture 10" descr="http://tbn2.google.com/images?q=tbn:fn9y8gtDFTMT_M:http://www.portalradiorural.com.br/noticias//editor/img/agronegocios/2009/Janeiro/Soja.jpg">
                <a:hlinkClick r:id="rId12"/>
              </p:cNvPr>
              <p:cNvPicPr>
                <a:picLocks noChangeAspect="1" noChangeArrowheads="1"/>
              </p:cNvPicPr>
              <p:nvPr/>
            </p:nvPicPr>
            <p:blipFill>
              <a:blip r:embed="rId1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5000636"/>
                <a:ext cx="1000100" cy="107157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255" name="Picture 14" descr="http://tbn3.google.com/images?q=tbn:1dmf-stej5AP7M:http://www.iac.sp.gov.br/Arquivos/noticias/fotos/Feij%C3%A3o%2520IAC-carioca%2520Tybat%C3%A3.jpg">
                <a:hlinkClick r:id="rId14" invalidUrl="http://images.google.com.br/imgres?imgurl=http://www.iac.sp.gov.br/Arquivos/noticias/fotos/Feij%C3%A3o IAC-carioca Tybat%C3%A3.jpg&amp;imgrefurl=http://www.iac.sp.gov.br/Arquivos/noticias/Materias/feij%C3%A3o_nova_variedade_24e250402.htm&amp;usg=__M2PnQa6KjBNn7ZntwntbFksd81s=&amp;h=480&amp;w=640&amp;sz=35&amp;hl=pt-BR&amp;start=17&amp;tbnid=1dmf-stej5AP7M:&amp;tbnh=103&amp;tbnw=137&amp;prev=/images?q=feij%C3%A3o&amp;gbv=2&amp;hl=pt-BR&amp;sa=G"/>
              </p:cNvPr>
              <p:cNvPicPr>
                <a:picLocks noChangeAspect="1" noChangeArrowheads="1"/>
              </p:cNvPicPr>
              <p:nvPr/>
            </p:nvPicPr>
            <p:blipFill>
              <a:blip r:embed="rId1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" y="6072206"/>
                <a:ext cx="1000099" cy="7858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sp>
        <p:nvSpPr>
          <p:cNvPr id="10243" name="CaixaDeTexto 11"/>
          <p:cNvSpPr txBox="1">
            <a:spLocks noChangeArrowheads="1"/>
          </p:cNvSpPr>
          <p:nvPr/>
        </p:nvSpPr>
        <p:spPr bwMode="auto">
          <a:xfrm>
            <a:off x="1428750" y="285750"/>
            <a:ext cx="45005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t-BR" altLang="en-US" sz="3200">
                <a:solidFill>
                  <a:srgbClr val="FFFF00"/>
                </a:solidFill>
                <a:cs typeface="Arial" panose="020B0604020202020204" pitchFamily="34" charset="0"/>
              </a:rPr>
              <a:t>O herbicida  Paraquat  </a:t>
            </a:r>
          </a:p>
        </p:txBody>
      </p:sp>
      <p:sp>
        <p:nvSpPr>
          <p:cNvPr id="10244" name="CaixaDeTexto 12"/>
          <p:cNvSpPr txBox="1">
            <a:spLocks noChangeArrowheads="1"/>
          </p:cNvSpPr>
          <p:nvPr/>
        </p:nvSpPr>
        <p:spPr bwMode="auto">
          <a:xfrm>
            <a:off x="1214438" y="1214438"/>
            <a:ext cx="7643812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pt-BR" altLang="en-US" sz="2800" b="1">
                <a:solidFill>
                  <a:schemeClr val="bg1"/>
                </a:solidFill>
                <a:cs typeface="Arial" panose="020B0604020202020204" pitchFamily="34" charset="0"/>
              </a:rPr>
              <a:t>Herbicida amplamente utilizados no Brasil e no mundo</a:t>
            </a:r>
          </a:p>
        </p:txBody>
      </p:sp>
      <p:sp>
        <p:nvSpPr>
          <p:cNvPr id="14" name="Seta para baixo 13"/>
          <p:cNvSpPr/>
          <p:nvPr/>
        </p:nvSpPr>
        <p:spPr>
          <a:xfrm>
            <a:off x="4714875" y="2428875"/>
            <a:ext cx="714375" cy="10001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pt-BR"/>
          </a:p>
        </p:txBody>
      </p:sp>
      <p:sp>
        <p:nvSpPr>
          <p:cNvPr id="10246" name="CaixaDeTexto 14"/>
          <p:cNvSpPr txBox="1">
            <a:spLocks noChangeArrowheads="1"/>
          </p:cNvSpPr>
          <p:nvPr/>
        </p:nvSpPr>
        <p:spPr bwMode="auto">
          <a:xfrm>
            <a:off x="1357313" y="3929063"/>
            <a:ext cx="7429500" cy="206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Char char="Ø"/>
            </a:pPr>
            <a:r>
              <a:rPr lang="pt-BR" altLang="en-US" sz="3200" b="1">
                <a:solidFill>
                  <a:schemeClr val="bg1"/>
                </a:solidFill>
                <a:cs typeface="Arial" panose="020B0604020202020204" pitchFamily="34" charset="0"/>
              </a:rPr>
              <a:t>Benefícios fitotécnicos;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pt-BR" altLang="en-US" sz="3200" b="1">
                <a:solidFill>
                  <a:schemeClr val="bg1"/>
                </a:solidFill>
                <a:cs typeface="Arial" panose="020B0604020202020204" pitchFamily="34" charset="0"/>
              </a:rPr>
              <a:t>Melhoria social;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pt-BR" altLang="en-US" sz="3200" b="1">
                <a:solidFill>
                  <a:schemeClr val="bg1"/>
                </a:solidFill>
                <a:cs typeface="Arial" panose="020B0604020202020204" pitchFamily="34" charset="0"/>
              </a:rPr>
              <a:t>Baixo custo;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pt-BR" altLang="en-US" sz="3200" b="1">
                <a:solidFill>
                  <a:schemeClr val="bg1"/>
                </a:solidFill>
                <a:cs typeface="Arial" panose="020B0604020202020204" pitchFamily="34" charset="0"/>
              </a:rPr>
              <a:t>Grande eficácia como herbicida.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335</TotalTime>
  <Words>808</Words>
  <Application>Microsoft Macintosh PowerPoint</Application>
  <PresentationFormat>Apresentação na tela (4:3)</PresentationFormat>
  <Paragraphs>143</Paragraphs>
  <Slides>16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16</vt:i4>
      </vt:variant>
    </vt:vector>
  </HeadingPairs>
  <TitlesOfParts>
    <vt:vector size="21" baseType="lpstr">
      <vt:lpstr>Arial</vt:lpstr>
      <vt:lpstr>Calibri</vt:lpstr>
      <vt:lpstr>Times New Roman</vt:lpstr>
      <vt:lpstr>Wingdings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Murilo</dc:creator>
  <cp:lastModifiedBy>Usuário do Microsoft Office</cp:lastModifiedBy>
  <cp:revision>28</cp:revision>
  <dcterms:created xsi:type="dcterms:W3CDTF">2009-03-18T21:37:15Z</dcterms:created>
  <dcterms:modified xsi:type="dcterms:W3CDTF">2016-02-28T12:14:28Z</dcterms:modified>
</cp:coreProperties>
</file>