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7" r:id="rId4"/>
    <p:sldMasterId id="2147483670" r:id="rId5"/>
  </p:sldMasterIdLst>
  <p:notesMasterIdLst>
    <p:notesMasterId r:id="rId65"/>
  </p:notesMasterIdLst>
  <p:sldIdLst>
    <p:sldId id="466" r:id="rId6"/>
    <p:sldId id="404" r:id="rId7"/>
    <p:sldId id="465" r:id="rId8"/>
    <p:sldId id="358" r:id="rId9"/>
    <p:sldId id="361" r:id="rId10"/>
    <p:sldId id="464" r:id="rId11"/>
    <p:sldId id="331" r:id="rId12"/>
    <p:sldId id="407" r:id="rId13"/>
    <p:sldId id="408" r:id="rId14"/>
    <p:sldId id="409" r:id="rId15"/>
    <p:sldId id="474" r:id="rId16"/>
    <p:sldId id="410" r:id="rId17"/>
    <p:sldId id="425" r:id="rId18"/>
    <p:sldId id="411" r:id="rId19"/>
    <p:sldId id="413" r:id="rId20"/>
    <p:sldId id="415" r:id="rId21"/>
    <p:sldId id="416" r:id="rId22"/>
    <p:sldId id="418" r:id="rId23"/>
    <p:sldId id="419" r:id="rId24"/>
    <p:sldId id="420" r:id="rId25"/>
    <p:sldId id="421" r:id="rId26"/>
    <p:sldId id="429" r:id="rId27"/>
    <p:sldId id="430" r:id="rId28"/>
    <p:sldId id="431" r:id="rId29"/>
    <p:sldId id="432" r:id="rId30"/>
    <p:sldId id="475" r:id="rId31"/>
    <p:sldId id="422" r:id="rId32"/>
    <p:sldId id="423" r:id="rId33"/>
    <p:sldId id="424" r:id="rId34"/>
    <p:sldId id="482" r:id="rId35"/>
    <p:sldId id="426" r:id="rId36"/>
    <p:sldId id="427" r:id="rId37"/>
    <p:sldId id="428" r:id="rId38"/>
    <p:sldId id="483" r:id="rId39"/>
    <p:sldId id="433" r:id="rId40"/>
    <p:sldId id="481" r:id="rId41"/>
    <p:sldId id="484" r:id="rId42"/>
    <p:sldId id="479" r:id="rId43"/>
    <p:sldId id="435" r:id="rId44"/>
    <p:sldId id="436" r:id="rId45"/>
    <p:sldId id="437" r:id="rId46"/>
    <p:sldId id="438" r:id="rId47"/>
    <p:sldId id="439" r:id="rId48"/>
    <p:sldId id="440" r:id="rId49"/>
    <p:sldId id="48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450" r:id="rId60"/>
    <p:sldId id="476" r:id="rId61"/>
    <p:sldId id="452" r:id="rId62"/>
    <p:sldId id="453" r:id="rId63"/>
    <p:sldId id="454" r:id="rId6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35F20-E61E-48C6-94A4-C86522A5BBEF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2F15-618E-485B-BF82-47BC31957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25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1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0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2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1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572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6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245E30-E7AF-42C3-BB61-3AF807BEC706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23/10/2023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E31D8-53D4-4223-9040-2522B9F6D81F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1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3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245E30-E7AF-42C3-BB61-3AF807BEC706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23/10/2023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E31D8-53D4-4223-9040-2522B9F6D81F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0B01-B1C8-4CD7-A7D9-1F7F7ABE051E}" type="datetimeFigureOut">
              <a:rPr lang="pt-BR" smtClean="0"/>
              <a:pPr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A14-D9E2-4F96-90CF-EC0CAF3DF8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407150"/>
            <a:ext cx="177409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6" descr="Capa_FINAL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41" y="211138"/>
            <a:ext cx="81475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Gerard J. Tortora, Berdell R. Funke, Christine L. Case – Microbiologia</a:t>
            </a:r>
            <a:endParaRPr lang="pt-BR" sz="831" b="1" dirty="0">
              <a:solidFill>
                <a:prstClr val="black"/>
              </a:solidFill>
              <a:latin typeface="Arial" panose="020B0604020202020204" pitchFamily="34" charset="0"/>
              <a:ea typeface="Geneva" pitchFamily="-112" charset="-128"/>
              <a:cs typeface="Arial" pitchFamily="34" charset="0"/>
            </a:endParaRP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6" y="360365"/>
            <a:ext cx="10634784" cy="1587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0" name="Imagem 6" descr="Artmed_grupo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262" y="5729288"/>
            <a:ext cx="1107831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407150"/>
            <a:ext cx="177409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6" descr="Capa_FINAL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41" y="211138"/>
            <a:ext cx="81475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Gerard J. Tortora, Berdell R. Funke, Christine L. Case – Microbiologia</a:t>
            </a:r>
            <a:endParaRPr lang="pt-BR" sz="831" b="1" dirty="0">
              <a:solidFill>
                <a:prstClr val="black"/>
              </a:solidFill>
              <a:latin typeface="Arial" panose="020B0604020202020204" pitchFamily="34" charset="0"/>
              <a:ea typeface="Geneva" pitchFamily="-112" charset="-128"/>
              <a:cs typeface="Arial" pitchFamily="34" charset="0"/>
            </a:endParaRP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6" y="360365"/>
            <a:ext cx="10634784" cy="1587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0" name="Imagem 6" descr="Artmed_grupo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262" y="5729288"/>
            <a:ext cx="1107831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m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6022977"/>
            <a:ext cx="88704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2785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831" b="1">
                <a:solidFill>
                  <a:prstClr val="black"/>
                </a:solidFill>
                <a:latin typeface="Arial" panose="020B0604020202020204" pitchFamily="34" charset="0"/>
                <a:ea typeface="Geneva" pitchFamily="-112" charset="-128"/>
                <a:cs typeface="Arial" pitchFamily="34" charset="0"/>
              </a:rPr>
              <a:t>Microbiologia de Brock - Michael T. Madigan, John M. Martinko, Paul V. Dunlap e David P. Clark</a:t>
            </a: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7" y="360365"/>
            <a:ext cx="10499969" cy="1587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3" name="Imagem 6" descr="pag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" y="6021388"/>
            <a:ext cx="19753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7" descr="Capa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47" y="198440"/>
            <a:ext cx="88704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microrganismos podem impactar na vida dos seres humanos? Na sua resposta cite exemplos de impactos positivos e negativos dos microrganismos.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00" y="10323"/>
            <a:ext cx="8856000" cy="6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Cite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estruturas externas e internas à parece celular de uma bactéria. Escolha uma externa à parede celular e uma interna à membrana plasmática e descreva suas composições e importâncias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8896" y="1446362"/>
            <a:ext cx="8382000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glicocálice</a:t>
            </a:r>
            <a:endParaRPr lang="pt-BR" sz="4000" dirty="0" smtClean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flagelos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filamentos axiais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fímbrias e </a:t>
            </a:r>
            <a:r>
              <a:rPr lang="pt-BR" sz="4000" i="1" dirty="0" err="1" smtClean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</a:t>
            </a:r>
            <a:endParaRPr lang="pt-BR" sz="4000" i="1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16530" y="138940"/>
            <a:ext cx="8401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 a parede celular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25305" r="34817" b="20149"/>
          <a:stretch/>
        </p:blipFill>
        <p:spPr>
          <a:xfrm>
            <a:off x="5157401" y="1078302"/>
            <a:ext cx="6557817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4-06.png"/>
          <p:cNvPicPr>
            <a:picLocks noChangeAspect="1"/>
          </p:cNvPicPr>
          <p:nvPr/>
        </p:nvPicPr>
        <p:blipFill>
          <a:blip r:embed="rId2" cstate="print"/>
          <a:srcRect l="9095" t="30811" r="35873" b="19349"/>
          <a:stretch>
            <a:fillRect/>
          </a:stretch>
        </p:blipFill>
        <p:spPr bwMode="auto">
          <a:xfrm>
            <a:off x="5660671" y="1994858"/>
            <a:ext cx="5775504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9665" y="1109932"/>
            <a:ext cx="8382000" cy="49244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membrana plasmática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citoplasma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nucleóide</a:t>
            </a:r>
            <a:endParaRPr lang="pt-BR" sz="4400" dirty="0" smtClean="0">
              <a:solidFill>
                <a:srgbClr val="2C1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ribossomos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inclusões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endosporos</a:t>
            </a:r>
            <a:endParaRPr lang="pt-BR" sz="4400" dirty="0">
              <a:solidFill>
                <a:srgbClr val="2C1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2479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036" y="1046671"/>
            <a:ext cx="10801711" cy="386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glicocálice</a:t>
            </a:r>
            <a:endParaRPr lang="pt-BR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conjunto substâncias envolvem célula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também chamado de </a:t>
            </a:r>
            <a:r>
              <a:rPr lang="pt-BR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 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camada viscosa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associadas a virulência, fagocitose, biofilmes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polissacarídeos ou</a:t>
            </a:r>
          </a:p>
          <a:p>
            <a:pPr>
              <a:spcBef>
                <a:spcPts val="600"/>
              </a:spcBef>
            </a:pPr>
            <a:r>
              <a:rPr lang="pt-BR" sz="3600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polipeptídeos</a:t>
            </a:r>
            <a:endParaRPr lang="pt-BR" sz="36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1" descr="03-14.png"/>
          <p:cNvPicPr>
            <a:picLocks noChangeAspect="1"/>
          </p:cNvPicPr>
          <p:nvPr/>
        </p:nvPicPr>
        <p:blipFill>
          <a:blip r:embed="rId2" cstate="print"/>
          <a:srcRect r="48992" b="50000"/>
          <a:stretch>
            <a:fillRect/>
          </a:stretch>
        </p:blipFill>
        <p:spPr bwMode="auto">
          <a:xfrm>
            <a:off x="7020747" y="4054416"/>
            <a:ext cx="4392000" cy="26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416530" y="138940"/>
            <a:ext cx="8401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2310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334" y="1045234"/>
            <a:ext cx="11317856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flagelos</a:t>
            </a:r>
            <a:endParaRPr lang="pt-BR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apêndices filamentosos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compostos por três partes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taxia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Gram-negativas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pt-BR" sz="4000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Gram-positivas</a:t>
            </a:r>
            <a:endParaRPr lang="pt-BR" sz="40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células </a:t>
            </a:r>
            <a:r>
              <a:rPr lang="pt-BR" sz="4000" dirty="0" err="1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atríqueas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peritríqueas</a:t>
            </a: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polares 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000" dirty="0" err="1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monotríquea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lofotríquea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dirty="0" err="1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anfitríquea</a:t>
            </a: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6530" y="138940"/>
            <a:ext cx="8401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34487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 descr="04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" y="135000"/>
            <a:ext cx="11046474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2" descr="04_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6" b="27681"/>
          <a:stretch/>
        </p:blipFill>
        <p:spPr bwMode="auto">
          <a:xfrm>
            <a:off x="7255050" y="170999"/>
            <a:ext cx="4068000" cy="65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04_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8" r="48306"/>
          <a:stretch/>
        </p:blipFill>
        <p:spPr bwMode="auto">
          <a:xfrm>
            <a:off x="1074707" y="3986449"/>
            <a:ext cx="434229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2" descr="04_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 b="70412"/>
          <a:stretch/>
        </p:blipFill>
        <p:spPr bwMode="auto">
          <a:xfrm>
            <a:off x="710802" y="358992"/>
            <a:ext cx="5070103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740" y="1253707"/>
            <a:ext cx="10964173" cy="4770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ímbrias </a:t>
            </a:r>
            <a:r>
              <a:rPr lang="pt-BR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400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</a:t>
            </a:r>
            <a:endParaRPr lang="pt-BR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Gram-negativas</a:t>
            </a:r>
            <a:endParaRPr lang="pt-BR" sz="4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fímbrias: envolvimento em adesão, virulência e biofilmes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</a:t>
            </a:r>
            <a:r>
              <a:rPr lang="pt-BR" sz="4000" i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(singular: </a:t>
            </a:r>
            <a:r>
              <a:rPr lang="pt-BR" sz="4000" i="1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pilus</a:t>
            </a: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mais longos e em menor número (transferência de DNA ou </a:t>
            </a:r>
            <a:r>
              <a:rPr lang="pt-BR" sz="4000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motilidade</a:t>
            </a:r>
            <a:r>
              <a:rPr lang="pt-BR" sz="4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16530" y="138940"/>
            <a:ext cx="8401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30638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 descr="04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97" y="207000"/>
            <a:ext cx="7550206" cy="64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14598" y="25710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</a:t>
            </a:r>
            <a:endParaRPr lang="pt-BR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2" descr="01_07.png"/>
          <p:cNvPicPr>
            <a:picLocks noChangeAspect="1"/>
          </p:cNvPicPr>
          <p:nvPr/>
        </p:nvPicPr>
        <p:blipFill>
          <a:blip r:embed="rId2" cstate="print"/>
          <a:srcRect b="36524"/>
          <a:stretch>
            <a:fillRect/>
          </a:stretch>
        </p:blipFill>
        <p:spPr bwMode="auto">
          <a:xfrm>
            <a:off x="152400" y="257101"/>
            <a:ext cx="5726515" cy="63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 descr="01_07.png"/>
          <p:cNvPicPr>
            <a:picLocks noChangeAspect="1"/>
          </p:cNvPicPr>
          <p:nvPr/>
        </p:nvPicPr>
        <p:blipFill>
          <a:blip r:embed="rId2" cstate="print"/>
          <a:srcRect t="62888" b="12461"/>
          <a:stretch>
            <a:fillRect/>
          </a:stretch>
        </p:blipFill>
        <p:spPr bwMode="auto">
          <a:xfrm>
            <a:off x="6108742" y="2438400"/>
            <a:ext cx="5726515" cy="24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2" descr="01_07.png"/>
          <p:cNvPicPr>
            <a:picLocks noChangeAspect="1"/>
          </p:cNvPicPr>
          <p:nvPr/>
        </p:nvPicPr>
        <p:blipFill>
          <a:blip r:embed="rId2" cstate="print"/>
          <a:srcRect t="87181"/>
          <a:stretch>
            <a:fillRect/>
          </a:stretch>
        </p:blipFill>
        <p:spPr bwMode="auto">
          <a:xfrm>
            <a:off x="6051284" y="5181600"/>
            <a:ext cx="5841429" cy="130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2" descr="04_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96" y="207000"/>
            <a:ext cx="7859009" cy="64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2" descr="04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55" y="405000"/>
            <a:ext cx="9568291" cy="6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8354" y="1144295"/>
            <a:ext cx="11059063" cy="51398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8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itoplasma</a:t>
            </a:r>
            <a:endParaRPr lang="pt-BR" sz="4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água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proteínas, carboidratos, lipídeos, íons inorgânicos e moléculas baixo peso molecular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ribossomos, DNA e depósitos de reserva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5859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9343" y="1069688"/>
            <a:ext cx="11274724" cy="53245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800" dirty="0" err="1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800" dirty="0" err="1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ucleóide</a:t>
            </a:r>
            <a:endParaRPr lang="pt-BR" sz="4800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geralmente: </a:t>
            </a:r>
            <a:r>
              <a:rPr lang="pt-BR" sz="4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 única de DNA circular</a:t>
            </a:r>
            <a:r>
              <a:rPr lang="pt-BR" sz="4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(cromossomo bacteriano)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fixado a membrana plasmática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plasmídeos</a:t>
            </a: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(material genético </a:t>
            </a:r>
            <a:r>
              <a:rPr lang="pt-BR" sz="4400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extracromossômico</a:t>
            </a:r>
            <a:r>
              <a:rPr lang="pt-BR" sz="4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3378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04-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593" y="2483479"/>
            <a:ext cx="7623619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192" y="1081175"/>
            <a:ext cx="8382000" cy="26161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4400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ibossomos</a:t>
            </a:r>
            <a:endParaRPr lang="pt-BR" sz="44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síntese protéica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procariotos vs. eucariotos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endParaRPr lang="pt-B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1832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9948" y="994914"/>
            <a:ext cx="11266098" cy="56938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nclusões</a:t>
            </a:r>
            <a:endParaRPr lang="pt-BR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depósitos de reserva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grânulos </a:t>
            </a:r>
            <a:r>
              <a:rPr lang="pt-BR" sz="4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metacromáticos</a:t>
            </a: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(fosfatos)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grânulos </a:t>
            </a:r>
            <a:r>
              <a:rPr lang="pt-BR" sz="4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polissacarídicos</a:t>
            </a: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(glicogênio e amido)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inclusões lipídicas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grânulos de enxofre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carboxissomos</a:t>
            </a: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Rubisco</a:t>
            </a: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vacúolos de gás</a:t>
            </a:r>
          </a:p>
          <a:p>
            <a:pPr>
              <a:buFont typeface="Wingdings" pitchFamily="2" charset="2"/>
              <a:buChar char="§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magnetossomos</a:t>
            </a:r>
            <a:endParaRPr lang="pt-BR" sz="4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3973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Descreva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importância, a estrutura e a composição da parede celular de uma bactéria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0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278" y="518502"/>
            <a:ext cx="8382000" cy="6093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estrutura complexa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semi-rígida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 formato a célula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 a membrana plasmática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previne rupturas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 ancoragem flagelos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papel virulência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alvo alguns antibióticos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193644" y="164819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</a:t>
            </a:r>
          </a:p>
        </p:txBody>
      </p:sp>
    </p:spTree>
    <p:extLst>
      <p:ext uri="{BB962C8B-B14F-4D97-AF65-F5344CB8AC3E}">
        <p14:creationId xmlns:p14="http://schemas.microsoft.com/office/powerpoint/2010/main" val="13280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04-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0" r="27002"/>
          <a:stretch/>
        </p:blipFill>
        <p:spPr bwMode="auto">
          <a:xfrm>
            <a:off x="2527341" y="5445068"/>
            <a:ext cx="6669307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 descr="04-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37581"/>
          <a:stretch/>
        </p:blipFill>
        <p:spPr bwMode="auto">
          <a:xfrm>
            <a:off x="2372073" y="112144"/>
            <a:ext cx="7447855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04-1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1"/>
          <a:stretch/>
        </p:blipFill>
        <p:spPr bwMode="auto">
          <a:xfrm>
            <a:off x="713438" y="333000"/>
            <a:ext cx="10765124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é Microbiologia? Qual a importância da Microbiologia na Ciências dos Alimentos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5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Descreva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importância, a estrutura e a composição da membrana plasmática de uma bactéria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9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0717" y="934260"/>
            <a:ext cx="11231592" cy="5801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4400" dirty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4400" dirty="0" smtClean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embrana </a:t>
            </a:r>
            <a:r>
              <a:rPr lang="pt-BR" sz="4400" dirty="0">
                <a:solidFill>
                  <a:srgbClr val="2C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plasmática</a:t>
            </a:r>
            <a:endParaRPr lang="pt-BR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constituída principalmente </a:t>
            </a:r>
            <a:r>
              <a:rPr lang="pt-BR" sz="3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fosfolipídeos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dupla camada (</a:t>
            </a:r>
            <a:r>
              <a:rPr lang="pt-BR" sz="36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mosaico fluido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funções: </a:t>
            </a:r>
            <a:r>
              <a:rPr lang="pt-BR" sz="3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 seletiva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digestão </a:t>
            </a:r>
            <a:r>
              <a:rPr lang="pt-BR" sz="36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absorção de nutrientes 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6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energia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sítio de ação 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vírus, toxinas,  </a:t>
            </a:r>
            <a:r>
              <a:rPr lang="pt-BR" sz="3600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desinfestantes</a:t>
            </a:r>
            <a:r>
              <a:rPr lang="pt-BR" sz="36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antibióticos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89306" y="164819"/>
            <a:ext cx="9066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struturas </a:t>
            </a:r>
            <a:r>
              <a:rPr lang="pt-BR" sz="4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 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34086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 descr="04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13" y="297000"/>
            <a:ext cx="9286775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 descr="04_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38" y="153000"/>
            <a:ext cx="4882125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características gerais de microrganismos procariotos e eucariotos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96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 descr="Tabela 04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00" y="-9868"/>
            <a:ext cx="8208000" cy="68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paredes celulares de bactérias Gram-positivas com Gram-negativas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7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 descr="04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" y="135000"/>
            <a:ext cx="11046474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são fungos? Quais suas características básicas, estruturas, importância e tipos de reprodução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5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642918"/>
            <a:ext cx="7350089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básicas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eucariotos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heterotróficos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absorção de nutrientes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de esporos</a:t>
            </a:r>
          </a:p>
          <a:p>
            <a:pPr>
              <a:spcBef>
                <a:spcPts val="1800"/>
              </a:spcBef>
            </a:pPr>
            <a:r>
              <a:rPr lang="pt-BR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morfológicas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assimilativas (somáticas)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reprodutivas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544272" y="285728"/>
            <a:ext cx="3205020" cy="71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Fungos</a:t>
            </a:r>
          </a:p>
        </p:txBody>
      </p:sp>
    </p:spTree>
    <p:extLst>
      <p:ext uri="{BB962C8B-B14F-4D97-AF65-F5344CB8AC3E}">
        <p14:creationId xmlns:p14="http://schemas.microsoft.com/office/powerpoint/2010/main" val="3978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1890" y="698242"/>
            <a:ext cx="11108220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básicos da vida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aplicação do conhecimento para benefício da humanidade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primeiras formas de vida na 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07368" y="1124744"/>
            <a:ext cx="11233248" cy="532453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bolores (</a:t>
            </a:r>
            <a:r>
              <a:rPr lang="pt-BR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miceliais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cogumelos e leveduras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mil espécies </a:t>
            </a:r>
            <a:r>
              <a:rPr lang="pt-BR" sz="3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 patógenos animais)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grande maioria terrestre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decompositores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vários parasitas de plantas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simbiontes e parasitas de animais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industrial</a:t>
            </a:r>
          </a:p>
        </p:txBody>
      </p:sp>
    </p:spTree>
    <p:extLst>
      <p:ext uri="{BB962C8B-B14F-4D97-AF65-F5344CB8AC3E}">
        <p14:creationId xmlns:p14="http://schemas.microsoft.com/office/powerpoint/2010/main" val="25492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1384" y="1340768"/>
            <a:ext cx="11089232" cy="440120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quimiorganotróficos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geralmente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aeróbios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capacidade </a:t>
            </a:r>
            <a:r>
              <a:rPr lang="pt-BR" sz="4000" b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biossintética</a:t>
            </a:r>
            <a:endParaRPr lang="pt-BR" sz="4000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extracelulares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 crescer em extremos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baixos de pH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até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pt-BR" sz="4000" b="1" baseline="30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disseminação e sobrevivência por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maioria fungos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multicelulares</a:t>
            </a:r>
          </a:p>
        </p:txBody>
      </p:sp>
    </p:spTree>
    <p:extLst>
      <p:ext uri="{BB962C8B-B14F-4D97-AF65-F5344CB8AC3E}">
        <p14:creationId xmlns:p14="http://schemas.microsoft.com/office/powerpoint/2010/main" val="8150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23392" y="1196752"/>
            <a:ext cx="11161240" cy="517064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hifas septadas ou </a:t>
            </a:r>
            <a:r>
              <a:rPr lang="pt-BR" sz="4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asseptadas</a:t>
            </a:r>
            <a:endParaRPr lang="pt-BR" sz="4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esporos </a:t>
            </a:r>
            <a:r>
              <a:rPr lang="pt-BR" sz="4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assexuais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forma de conídios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(cogumelos)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unicelulares (leveduras)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algas ou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cianobactérias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líquens</a:t>
            </a:r>
            <a:endParaRPr lang="pt-BR" sz="4000" b="1" dirty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1384" y="1196752"/>
            <a:ext cx="11233248" cy="486287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reprodução 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assexuada</a:t>
            </a: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hifas, esporos ou divisão celular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esporos 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sexuais</a:t>
            </a: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fusão de gametas, hifas ou células haplóides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diferentes tipos e morfologias (valor taxonômico)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ramificação tardia com animais</a:t>
            </a:r>
          </a:p>
        </p:txBody>
      </p:sp>
    </p:spTree>
    <p:extLst>
      <p:ext uri="{BB962C8B-B14F-4D97-AF65-F5344CB8AC3E}">
        <p14:creationId xmlns:p14="http://schemas.microsoft.com/office/powerpoint/2010/main" val="17762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620688"/>
            <a:ext cx="111973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estruturas assimilativas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 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hifas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β-glicanas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celulose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crescimento apical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hifas septadas (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apocíticas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não septadas (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cenocíticas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modificações e agregados de hifas...</a:t>
            </a:r>
          </a:p>
        </p:txBody>
      </p:sp>
    </p:spTree>
    <p:extLst>
      <p:ext uri="{BB962C8B-B14F-4D97-AF65-F5344CB8AC3E}">
        <p14:creationId xmlns:p14="http://schemas.microsoft.com/office/powerpoint/2010/main" val="24114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principais filos de fungos? Compare-os quanto as suas características principais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39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3.png"/>
          <p:cNvPicPr>
            <a:picLocks noChangeAspect="1"/>
          </p:cNvPicPr>
          <p:nvPr/>
        </p:nvPicPr>
        <p:blipFill rotWithShape="1">
          <a:blip r:embed="rId2" cstate="print"/>
          <a:srcRect b="49868"/>
          <a:stretch/>
        </p:blipFill>
        <p:spPr bwMode="auto">
          <a:xfrm>
            <a:off x="92598" y="561031"/>
            <a:ext cx="12006804" cy="57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1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341383" y="117000"/>
            <a:ext cx="11509235" cy="6624000"/>
            <a:chOff x="2927648" y="18000"/>
            <a:chExt cx="7177786" cy="4131080"/>
          </a:xfrm>
        </p:grpSpPr>
        <p:pic>
          <p:nvPicPr>
            <p:cNvPr id="2" name="Imagem 1" descr="Tabela 12-03.png"/>
            <p:cNvPicPr>
              <a:picLocks noChangeAspect="1"/>
            </p:cNvPicPr>
            <p:nvPr/>
          </p:nvPicPr>
          <p:blipFill rotWithShape="1">
            <a:blip r:embed="rId2" cstate="print"/>
            <a:srcRect b="89084"/>
            <a:stretch/>
          </p:blipFill>
          <p:spPr bwMode="auto">
            <a:xfrm>
              <a:off x="2927648" y="18000"/>
              <a:ext cx="7177786" cy="74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m 2" descr="Tabela 12-03.png"/>
            <p:cNvPicPr>
              <a:picLocks noChangeAspect="1"/>
            </p:cNvPicPr>
            <p:nvPr/>
          </p:nvPicPr>
          <p:blipFill rotWithShape="1">
            <a:blip r:embed="rId2" cstate="print"/>
            <a:srcRect t="49869"/>
            <a:stretch/>
          </p:blipFill>
          <p:spPr bwMode="auto">
            <a:xfrm>
              <a:off x="2927648" y="720080"/>
              <a:ext cx="717778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744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764704"/>
            <a:ext cx="111612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 </a:t>
            </a:r>
            <a:r>
              <a:rPr lang="pt-BR" sz="40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Blastocladiomycota</a:t>
            </a:r>
            <a:r>
              <a:rPr lang="pt-BR" sz="4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6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Chytridiomycota</a:t>
            </a:r>
            <a:endParaRPr lang="pt-BR" sz="40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reprodução por 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zoósporos </a:t>
            </a:r>
            <a:r>
              <a:rPr lang="pt-BR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uniflagelados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Quitridiomicetos</a:t>
            </a:r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zoósporos móveis</a:t>
            </a: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flagelados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parede celular com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 livre ou parasitas de plantas e animais</a:t>
            </a:r>
          </a:p>
          <a:p>
            <a:pPr algn="just">
              <a:spcBef>
                <a:spcPts val="600"/>
              </a:spcBef>
            </a:pPr>
            <a:endParaRPr lang="pt-B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980728"/>
            <a:ext cx="110172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Zygomycota</a:t>
            </a:r>
            <a:endParaRPr lang="pt-BR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talo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haplóide,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asseptado</a:t>
            </a:r>
            <a:endParaRPr lang="pt-BR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aplanósporos (imóveis) em esporângios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zigosporângio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c/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zigósporo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(diplóide)</a:t>
            </a:r>
          </a:p>
          <a:p>
            <a:pPr algn="r">
              <a:spcBef>
                <a:spcPts val="2400"/>
              </a:spcBef>
            </a:pP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 </a:t>
            </a:r>
            <a:r>
              <a:rPr lang="pt-BR" sz="4400" i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Mucorales</a:t>
            </a: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400" i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Mucoraceae</a:t>
            </a: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Rhizopus</a:t>
            </a:r>
            <a:r>
              <a:rPr lang="pt-BR" sz="4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4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</a:t>
            </a:r>
            <a:endParaRPr lang="pt-BR" sz="4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609600"/>
            <a:ext cx="11124000" cy="367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&amp; Ciência dos alimentos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produção de alimentos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conservação de alimentos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redução do risco de </a:t>
            </a:r>
            <a:r>
              <a:rPr lang="pt-BR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</a:t>
            </a:r>
            <a:endParaRPr lang="pt-BR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95400" y="836712"/>
            <a:ext cx="10873208" cy="544764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Ascomicetos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 amplamente variável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aquáticos e terrestres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produção de esporos em </a:t>
            </a:r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(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ascocarpo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conídios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conidióforos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Neurospora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1384" y="332656"/>
            <a:ext cx="112332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Ascomycota</a:t>
            </a:r>
            <a:endParaRPr lang="pt-BR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numeroso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saprófitas e parasitas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ascósporos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formas variadas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prototunicados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bitunicados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operculados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inoperculados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fenda, poro ou anel</a:t>
            </a:r>
          </a:p>
        </p:txBody>
      </p:sp>
    </p:spTree>
    <p:extLst>
      <p:ext uri="{BB962C8B-B14F-4D97-AF65-F5344CB8AC3E}">
        <p14:creationId xmlns:p14="http://schemas.microsoft.com/office/powerpoint/2010/main" val="2842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1384" y="836712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Ascomycota</a:t>
            </a:r>
            <a:endParaRPr lang="pt-BR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talo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septado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dicariofase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 hifas ascógenas</a:t>
            </a:r>
          </a:p>
          <a:p>
            <a:pPr algn="just">
              <a:spcBef>
                <a:spcPts val="2400"/>
              </a:spcBef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 sexual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gametângios diferenciados –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ascogônio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tricógino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anterídio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espermácia)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fusão de hifas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somatogamia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5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39416" y="908720"/>
            <a:ext cx="10873208" cy="461664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4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Basidiomicetos</a:t>
            </a:r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de 30.000 espécies descritas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cogumelos, leveduras e parasitas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de esporos sexuais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basídios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basidiocarpo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(corpos de frutificação)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Agaricus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Amanita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1052736"/>
            <a:ext cx="110892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endParaRPr lang="pt-BR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hifas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septadas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poro central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anastomose (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somatogamia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macroscópicos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lançamento forçado 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meiósporos</a:t>
            </a:r>
            <a:endParaRPr lang="pt-BR" sz="4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1424" y="1052736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endParaRPr lang="pt-BR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</a:t>
            </a:r>
            <a:r>
              <a:rPr lang="pt-BR" sz="4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Agaricomycetes</a:t>
            </a:r>
            <a:endParaRPr lang="pt-BR" sz="44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cogumelos e </a:t>
            </a:r>
            <a:r>
              <a:rPr lang="pt-BR" sz="4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orelhas-de-pau</a:t>
            </a:r>
            <a:endParaRPr lang="pt-BR" sz="4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basídios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septados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(holobasídio)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balistósporos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projetados ativamente</a:t>
            </a:r>
          </a:p>
        </p:txBody>
      </p:sp>
    </p:spTree>
    <p:extLst>
      <p:ext uri="{BB962C8B-B14F-4D97-AF65-F5344CB8AC3E}">
        <p14:creationId xmlns:p14="http://schemas.microsoft.com/office/powerpoint/2010/main" val="3255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são vírus? Quais suas principais características e estruturas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12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5375920" y="404664"/>
            <a:ext cx="6124588" cy="630219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Características gerais vírus</a:t>
            </a:r>
            <a:endParaRPr lang="pt-BR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1384" y="1196752"/>
            <a:ext cx="1116124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/>
              <a:t>parasitas intracelulares obrigatórios</a:t>
            </a:r>
            <a:endParaRPr lang="pt-BR" sz="3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/>
              <a:t>DNA ou RNA de fita simples ou dupla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/>
              <a:t>contém capa protéica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/>
              <a:t>alguns são encapsulados por envelope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/>
              <a:t>muitos vírus infectam apenas um tipo específico de células em um hospedeiro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b="1" dirty="0"/>
              <a:t>g</a:t>
            </a:r>
            <a:r>
              <a:rPr lang="pt-BR" sz="3600" b="1" dirty="0" smtClean="0"/>
              <a:t>ama de hospedeiros </a:t>
            </a:r>
            <a:r>
              <a:rPr lang="pt-BR" sz="3600" dirty="0" smtClean="0"/>
              <a:t>é determinada por sítios específicos de adesão no hospedeiro</a:t>
            </a:r>
            <a:r>
              <a:rPr lang="pt-BR" sz="3600" dirty="0"/>
              <a:t> </a:t>
            </a:r>
            <a:r>
              <a:rPr lang="pt-BR" sz="3600" dirty="0" smtClean="0"/>
              <a:t>e outros fatores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20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 descr="10_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3" y="2241000"/>
            <a:ext cx="11935135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5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7"/>
          <p:cNvSpPr/>
          <p:nvPr/>
        </p:nvSpPr>
        <p:spPr>
          <a:xfrm>
            <a:off x="5486401" y="252642"/>
            <a:ext cx="4937735" cy="66175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Fundamentos de virologia</a:t>
            </a:r>
          </a:p>
        </p:txBody>
      </p:sp>
      <p:pic>
        <p:nvPicPr>
          <p:cNvPr id="3" name="Imagem 2" descr="10_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728" y="549000"/>
            <a:ext cx="964454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propriedades das células microbianas? Explique cada uma delas e cite quais são apresentadas por todas as células e quais não são</a:t>
            </a: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0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18402" y="858413"/>
            <a:ext cx="5544000" cy="5093427"/>
            <a:chOff x="304800" y="744403"/>
            <a:chExt cx="5544000" cy="50934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b="37350"/>
            <a:stretch/>
          </p:blipFill>
          <p:spPr>
            <a:xfrm>
              <a:off x="304800" y="744403"/>
              <a:ext cx="5544000" cy="5093427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3276600" y="5061438"/>
              <a:ext cx="2514600" cy="77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248400" y="864275"/>
            <a:ext cx="5544000" cy="4543010"/>
            <a:chOff x="6248398" y="864275"/>
            <a:chExt cx="5544000" cy="4543010"/>
          </a:xfrm>
        </p:grpSpPr>
        <p:grpSp>
          <p:nvGrpSpPr>
            <p:cNvPr id="8" name="Grupo 7"/>
            <p:cNvGrpSpPr/>
            <p:nvPr/>
          </p:nvGrpSpPr>
          <p:grpSpPr>
            <a:xfrm>
              <a:off x="6248398" y="1201893"/>
              <a:ext cx="5544000" cy="4205392"/>
              <a:chOff x="6248398" y="1600200"/>
              <a:chExt cx="5544000" cy="4205392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 rotWithShape="1">
              <a:blip r:embed="rId2"/>
              <a:srcRect t="51084"/>
              <a:stretch/>
            </p:blipFill>
            <p:spPr>
              <a:xfrm>
                <a:off x="6248398" y="1828800"/>
                <a:ext cx="5544000" cy="3976792"/>
              </a:xfrm>
              <a:prstGeom prst="rect">
                <a:avLst/>
              </a:prstGeom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6400800" y="1600200"/>
                <a:ext cx="2133600" cy="1157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b="92289"/>
            <a:stretch/>
          </p:blipFill>
          <p:spPr>
            <a:xfrm>
              <a:off x="6248398" y="864275"/>
              <a:ext cx="5544000" cy="6268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609600"/>
            <a:ext cx="11353800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principais grupos taxonômicos de microrganismos? Explique como identificamos a qual grupo taxonômico pertence um determinado microrganismo. </a:t>
            </a:r>
          </a:p>
        </p:txBody>
      </p:sp>
    </p:spTree>
    <p:extLst>
      <p:ext uri="{BB962C8B-B14F-4D97-AF65-F5344CB8AC3E}">
        <p14:creationId xmlns:p14="http://schemas.microsoft.com/office/powerpoint/2010/main" val="488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02_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8411727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286108"/>
            <a:ext cx="11353800" cy="25237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accent5"/>
                </a:solidFill>
                <a:cs typeface="Arial" pitchFamily="34" charset="0"/>
              </a:rPr>
              <a:t>Classificação dos microrganismos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600" b="1" dirty="0">
                <a:solidFill>
                  <a:srgbClr val="FFC000"/>
                </a:solidFill>
                <a:cs typeface="Arial" pitchFamily="34" charset="0"/>
              </a:rPr>
              <a:t> evolução e filogenia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>
                <a:solidFill>
                  <a:srgbClr val="FFC000"/>
                </a:solidFill>
                <a:cs typeface="Arial" pitchFamily="34" charset="0"/>
              </a:rPr>
              <a:t> RNA </a:t>
            </a:r>
            <a:r>
              <a:rPr lang="pt-BR" sz="3600" b="1" dirty="0" err="1">
                <a:solidFill>
                  <a:srgbClr val="FFC000"/>
                </a:solidFill>
                <a:cs typeface="Arial" pitchFamily="34" charset="0"/>
              </a:rPr>
              <a:t>ribossomais</a:t>
            </a:r>
            <a:r>
              <a:rPr lang="pt-BR" sz="3600" b="1" dirty="0">
                <a:solidFill>
                  <a:srgbClr val="FFC000"/>
                </a:solidFill>
                <a:cs typeface="Arial" pitchFamily="34" charset="0"/>
              </a:rPr>
              <a:t> (</a:t>
            </a:r>
            <a:r>
              <a:rPr lang="pt-BR" sz="3600" b="1" i="1" dirty="0" err="1">
                <a:solidFill>
                  <a:srgbClr val="FFC000"/>
                </a:solidFill>
                <a:cs typeface="Arial" pitchFamily="34" charset="0"/>
              </a:rPr>
              <a:t>r</a:t>
            </a:r>
            <a:r>
              <a:rPr lang="pt-BR" sz="3600" b="1" dirty="0" err="1">
                <a:solidFill>
                  <a:srgbClr val="FFC000"/>
                </a:solidFill>
                <a:cs typeface="Arial" pitchFamily="34" charset="0"/>
              </a:rPr>
              <a:t>RNA</a:t>
            </a:r>
            <a:r>
              <a:rPr lang="pt-BR" sz="3600" b="1" dirty="0">
                <a:solidFill>
                  <a:srgbClr val="FFC000"/>
                </a:solidFill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sz="3600" b="1" dirty="0">
                <a:solidFill>
                  <a:srgbClr val="FFC000"/>
                </a:solidFill>
                <a:cs typeface="Arial" pitchFamily="34" charset="0"/>
              </a:rPr>
              <a:t> os três domínios da vida</a:t>
            </a:r>
          </a:p>
        </p:txBody>
      </p:sp>
    </p:spTree>
    <p:extLst>
      <p:ext uri="{BB962C8B-B14F-4D97-AF65-F5344CB8AC3E}">
        <p14:creationId xmlns:p14="http://schemas.microsoft.com/office/powerpoint/2010/main" val="4206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0"/>
          </a:spcAft>
          <a:buClr>
            <a:srgbClr val="CCCC00"/>
          </a:buClr>
          <a:buSzTx/>
          <a:buFont typeface="Arial" pitchFamily="34" charset="0"/>
          <a:buChar char="•"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0"/>
          </a:spcAft>
          <a:buClr>
            <a:srgbClr val="CCCC00"/>
          </a:buClr>
          <a:buSzTx/>
          <a:buFont typeface="Arial" pitchFamily="34" charset="0"/>
          <a:buChar char="•"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1117</Words>
  <Application>Microsoft Office PowerPoint</Application>
  <PresentationFormat>Widescreen</PresentationFormat>
  <Paragraphs>195</Paragraphs>
  <Slides>59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59</vt:i4>
      </vt:variant>
    </vt:vector>
  </HeadingPairs>
  <TitlesOfParts>
    <vt:vector size="69" baseType="lpstr">
      <vt:lpstr>Arial</vt:lpstr>
      <vt:lpstr>Calibri</vt:lpstr>
      <vt:lpstr>Geneva</vt:lpstr>
      <vt:lpstr>Times New Roman</vt:lpstr>
      <vt:lpstr>Wingdings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gerais vírus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visão geral da vida microbiana</dc:title>
  <dc:creator>Jose Belasque Junior</dc:creator>
  <cp:lastModifiedBy>Usuario</cp:lastModifiedBy>
  <cp:revision>143</cp:revision>
  <dcterms:created xsi:type="dcterms:W3CDTF">2010-12-27T12:20:27Z</dcterms:created>
  <dcterms:modified xsi:type="dcterms:W3CDTF">2023-10-23T21:01:00Z</dcterms:modified>
</cp:coreProperties>
</file>