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5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3" r:id="rId9"/>
    <p:sldId id="266" r:id="rId10"/>
    <p:sldId id="267" r:id="rId11"/>
    <p:sldId id="261" r:id="rId12"/>
    <p:sldId id="268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C9B56BB-4FCA-2644-9EDB-23861E60E767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105D855-88C3-DE41-8734-7BB32965C3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1254125"/>
            <a:ext cx="8604250" cy="1870075"/>
          </a:xfrm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Dpc5914 –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econômica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processo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civil</a:t>
            </a:r>
            <a:endParaRPr lang="en-US" sz="44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4032250"/>
            <a:ext cx="7848600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Aula 2 -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28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Incerteza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endParaRPr lang="en-US" sz="28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1193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>
                <a:solidFill>
                  <a:srgbClr val="0000FF"/>
                </a:solidFill>
                <a:latin typeface="Cambria"/>
                <a:cs typeface="Cambria"/>
              </a:rPr>
              <a:t>Campo </a:t>
            </a:r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mais</a:t>
            </a:r>
            <a:r>
              <a:rPr lang="en-US" sz="32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fértil</a:t>
            </a:r>
            <a:r>
              <a:rPr lang="en-US" sz="32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confusões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Quando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há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nítida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relação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entre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economia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positiva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economia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normativa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Por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exemplo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limites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intervenção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do Estado no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domínio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econômico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regra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não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muito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comum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na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Jogos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, mas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possível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aplicações</a:t>
            </a:r>
            <a:r>
              <a:rPr lang="en-US" sz="32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da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mesma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outras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áreas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conhecimento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  <a:p>
            <a:pPr lvl="1"/>
            <a:endParaRPr lang="en-US" sz="3200" dirty="0" smtClean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0901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Postulados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axiomas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marL="731520" lvl="3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Afirmações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fatuais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reconhecidas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pontos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partida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implícitos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explícitos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argumentação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marL="731520" lvl="3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Admitidos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sem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a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necessidade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demonstrações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provas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formais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1155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Hipóteses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Proposições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conjuntos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proposições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provis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ó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ria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antecipadamente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são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admitidos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como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explicações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fatos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Fatos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passíveis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verificações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ulteriores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pela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dedução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pela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experiência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Dedução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: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uso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lógica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2"/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Experiência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: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por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meio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de testes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empíricos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30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8966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e Testes de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Hipóteses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Uma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não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pode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ser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objeto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de testes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por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meio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do “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realismo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” 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suas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hipóteses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Se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colocarmos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à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prova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afirmando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mais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suas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hipóteses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não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realistas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a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objetividade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teste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perdida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36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01419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tese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Jogos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segue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esse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caminho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objetivo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não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usá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-la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para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emitir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juízos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valores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julgamentos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normativos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no campo de outro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conhecimento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problema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apresentado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para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discussão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modelagem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ajustando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-se a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técnica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da TG a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representação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teórica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simplificada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3440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Cambria"/>
                <a:cs typeface="Cambria"/>
              </a:rPr>
              <a:t>Segundo </a:t>
            </a:r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Harsanyi</a:t>
            </a:r>
            <a:r>
              <a:rPr lang="en-US" sz="2800" u="sng" dirty="0" smtClean="0">
                <a:solidFill>
                  <a:srgbClr val="0000FF"/>
                </a:solidFill>
                <a:latin typeface="Cambria"/>
                <a:cs typeface="Cambria"/>
              </a:rPr>
              <a:t> &amp; </a:t>
            </a:r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Selten</a:t>
            </a:r>
            <a:r>
              <a:rPr lang="en-US" sz="2800" u="sng" dirty="0" smtClean="0">
                <a:solidFill>
                  <a:srgbClr val="0000FF"/>
                </a:solidFill>
                <a:latin typeface="Cambria"/>
                <a:cs typeface="Cambria"/>
              </a:rPr>
              <a:t> (1988)</a:t>
            </a:r>
            <a:r>
              <a:rPr lang="en-US" sz="2800" u="sng" baseline="30000" dirty="0" smtClean="0">
                <a:solidFill>
                  <a:srgbClr val="0000FF"/>
                </a:solidFill>
                <a:latin typeface="Cambria"/>
                <a:cs typeface="Cambria"/>
              </a:rPr>
              <a:t>1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“A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jogos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um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situações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conflitos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e de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cooperação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dependem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comportamento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estratégico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as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ações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jogadores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são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parcialmente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dependentes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outros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jogadores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poderão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Cambria"/>
                <a:cs typeface="Cambria"/>
              </a:rPr>
              <a:t>decidir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”;</a:t>
            </a:r>
            <a:endParaRPr lang="en-US" sz="28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pPr lvl="1"/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(1) HARSANYI, J. C. &amp; SELTEN, R. A. </a:t>
            </a:r>
            <a:r>
              <a:rPr lang="en-US" sz="2800" i="1" dirty="0" smtClean="0">
                <a:solidFill>
                  <a:srgbClr val="0000FF"/>
                </a:solidFill>
                <a:latin typeface="Cambria"/>
                <a:cs typeface="Cambria"/>
              </a:rPr>
              <a:t>A general theory of equilibrium selection in games.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Cambridge: MIT Press, 1988.</a:t>
            </a:r>
          </a:p>
        </p:txBody>
      </p:sp>
    </p:spTree>
    <p:extLst>
      <p:ext uri="{BB962C8B-B14F-4D97-AF65-F5344CB8AC3E}">
        <p14:creationId xmlns:p14="http://schemas.microsoft.com/office/powerpoint/2010/main" val="595352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um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postulado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comportamental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Econômica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dá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origem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i="1" dirty="0" smtClean="0">
                <a:solidFill>
                  <a:srgbClr val="0000FF"/>
                </a:solidFill>
                <a:latin typeface="Cambria"/>
                <a:cs typeface="Cambria"/>
              </a:rPr>
              <a:t>homo </a:t>
            </a:r>
            <a:r>
              <a:rPr lang="en-US" sz="3000" i="1" dirty="0" err="1" smtClean="0">
                <a:solidFill>
                  <a:srgbClr val="0000FF"/>
                </a:solidFill>
                <a:latin typeface="Cambria"/>
                <a:cs typeface="Cambria"/>
              </a:rPr>
              <a:t>economicus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recepcionado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pela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Jogos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Dois</a:t>
            </a:r>
            <a:r>
              <a:rPr lang="en-US" sz="30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desdobramentos</a:t>
            </a:r>
            <a:r>
              <a:rPr lang="en-US" sz="30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anal</a:t>
            </a:r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íticos</a:t>
            </a:r>
            <a:r>
              <a:rPr lang="en-US" sz="30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u="sng" dirty="0" smtClean="0">
                <a:solidFill>
                  <a:srgbClr val="0000FF"/>
                </a:solidFill>
                <a:latin typeface="Cambria"/>
                <a:cs typeface="Cambria"/>
              </a:rPr>
              <a:t>do </a:t>
            </a:r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postulado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30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econômica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: Gary Becker;</a:t>
            </a:r>
          </a:p>
          <a:p>
            <a:pPr lvl="1"/>
            <a:r>
              <a:rPr lang="en-US" sz="3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Psicologia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: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limitada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3000" i="1" dirty="0" smtClean="0">
                <a:solidFill>
                  <a:srgbClr val="0000FF"/>
                </a:solidFill>
                <a:latin typeface="Cambria"/>
                <a:cs typeface="Cambria"/>
              </a:rPr>
              <a:t>behavioral science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0650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Decisão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situação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livre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Como o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comportamento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humano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situações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livre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pode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ser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descrito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?</a:t>
            </a:r>
          </a:p>
          <a:p>
            <a:pPr lvl="1"/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Características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Informação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completa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2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36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4187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Informação</a:t>
            </a:r>
            <a:r>
              <a:rPr lang="en-US" sz="28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completa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conhece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todos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cursos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ação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possibilidades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estratégias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disponíveis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assim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como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todos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prêmios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associados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cada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das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possibilidades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2800" dirty="0" err="1">
                <a:solidFill>
                  <a:srgbClr val="0000FF"/>
                </a:solidFill>
                <a:latin typeface="Cambria"/>
                <a:cs typeface="Cambria"/>
              </a:rPr>
              <a:t>T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ambém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se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refere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à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situação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o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conhecimento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de um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acerca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demais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jogadores</a:t>
            </a:r>
            <a:r>
              <a:rPr lang="en-US" sz="28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está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disponível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acessível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Disponibilidade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homog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ênea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da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informação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para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todos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jogadores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28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88047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Informação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completa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Situação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disponibilidade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toda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informação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acessível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todos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jogadorres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de forma a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homogênea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simétrica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perfeita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  <a:p>
            <a:pPr lvl="1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Todos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custos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associados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à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obtenção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informação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nulos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482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0000FF"/>
                </a:solidFill>
                <a:latin typeface="Cambria"/>
                <a:cs typeface="Cambria"/>
              </a:rPr>
              <a:t>DIREÇÃO DO MÉTODO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: </a:t>
            </a:r>
          </a:p>
          <a:p>
            <a:pPr lvl="1"/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A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Jogos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foi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inicialmente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recepcionada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pela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Economia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ent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ão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vamos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partir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de um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comum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à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Economia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Neoclássica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Economia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Positiva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Positivismo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Científico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3400" dirty="0" smtClean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59423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Dois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aspectos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capaz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ordenar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as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lhe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estão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disponíveis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acordo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com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respectivos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prêmios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2"/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escolhe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essas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de forma a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maximizar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função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objetivo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313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Desdobramentos</a:t>
            </a:r>
            <a:r>
              <a:rPr lang="en-US" sz="2800" u="sng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primeiro</a:t>
            </a:r>
            <a:r>
              <a:rPr lang="en-US" sz="28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aspecto</a:t>
            </a:r>
            <a:r>
              <a:rPr lang="en-US" sz="2800" u="sng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800" i="1" u="sng" dirty="0" smtClean="0">
                <a:solidFill>
                  <a:srgbClr val="0000FF"/>
                </a:solidFill>
                <a:latin typeface="Cambria"/>
                <a:cs typeface="Cambria"/>
              </a:rPr>
              <a:t>slide</a:t>
            </a:r>
            <a:r>
              <a:rPr lang="en-US" sz="2800" u="sng" dirty="0" smtClean="0">
                <a:solidFill>
                  <a:srgbClr val="0000FF"/>
                </a:solidFill>
                <a:latin typeface="Cambria"/>
                <a:cs typeface="Cambria"/>
              </a:rPr>
              <a:t> anterior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(1)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Dadas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duas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escolha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disponíveis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: A e B;</a:t>
            </a:r>
          </a:p>
          <a:p>
            <a:pPr lvl="3"/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deve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sempre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ser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capaz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afirmar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4"/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Se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prefere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A a B;</a:t>
            </a:r>
          </a:p>
          <a:p>
            <a:pPr lvl="4"/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B a A;</a:t>
            </a:r>
          </a:p>
          <a:p>
            <a:pPr lvl="4"/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ainda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se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indiferente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ambas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6565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Desdobramentos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primeiro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aspecto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400" i="1" u="sng" dirty="0" smtClean="0">
                <a:solidFill>
                  <a:srgbClr val="0000FF"/>
                </a:solidFill>
                <a:latin typeface="Cambria"/>
                <a:cs typeface="Cambria"/>
              </a:rPr>
              <a:t>slide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anterior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Significado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3"/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As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preferências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representam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escolhas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e,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estas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fielmente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representam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as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preferências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lhes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deram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origem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3"/>
            <a:r>
              <a:rPr lang="en-US" sz="3400" dirty="0" err="1">
                <a:solidFill>
                  <a:srgbClr val="0000FF"/>
                </a:solidFill>
                <a:latin typeface="Cambria"/>
                <a:cs typeface="Cambria"/>
              </a:rPr>
              <a:t>N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ão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pode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ser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violado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relaxado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981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2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Desdobramentos</a:t>
            </a:r>
            <a:r>
              <a:rPr lang="en-US" sz="2600" u="sng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primeiro</a:t>
            </a:r>
            <a:r>
              <a:rPr lang="en-US" sz="26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aspecto</a:t>
            </a:r>
            <a:r>
              <a:rPr lang="en-US" sz="2600" u="sng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600" i="1" u="sng" dirty="0" smtClean="0">
                <a:solidFill>
                  <a:srgbClr val="0000FF"/>
                </a:solidFill>
                <a:latin typeface="Cambria"/>
                <a:cs typeface="Cambria"/>
              </a:rPr>
              <a:t>slide</a:t>
            </a:r>
            <a:r>
              <a:rPr lang="en-US" sz="2600" u="sng" dirty="0" smtClean="0">
                <a:solidFill>
                  <a:srgbClr val="0000FF"/>
                </a:solidFill>
                <a:latin typeface="Cambria"/>
                <a:cs typeface="Cambria"/>
              </a:rPr>
              <a:t> anterior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(2) O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ordenamento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preferências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deve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ser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transitivo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3"/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Dadas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três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2600" dirty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00" dirty="0" err="1">
                <a:solidFill>
                  <a:srgbClr val="0000FF"/>
                </a:solidFill>
                <a:latin typeface="Cambria"/>
                <a:cs typeface="Cambria"/>
              </a:rPr>
              <a:t>escolha</a:t>
            </a:r>
            <a:r>
              <a:rPr lang="en-US" sz="2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Cambria"/>
                <a:cs typeface="Cambria"/>
              </a:rPr>
              <a:t>disponíveis</a:t>
            </a:r>
            <a:r>
              <a:rPr lang="en-US" sz="2600" dirty="0">
                <a:solidFill>
                  <a:srgbClr val="0000FF"/>
                </a:solidFill>
                <a:latin typeface="Cambria"/>
                <a:cs typeface="Cambria"/>
              </a:rPr>
              <a:t>: 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A, B e C;</a:t>
            </a:r>
            <a:endParaRPr lang="en-US" sz="2600" dirty="0">
              <a:solidFill>
                <a:srgbClr val="0000FF"/>
              </a:solidFill>
              <a:latin typeface="Cambria"/>
              <a:cs typeface="Cambria"/>
            </a:endParaRPr>
          </a:p>
          <a:p>
            <a:pPr lvl="3"/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Se o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2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afirmar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prefere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A a B e B a C,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então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preferirá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A a C;</a:t>
            </a:r>
          </a:p>
          <a:p>
            <a:pPr lvl="3"/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mesmo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vale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para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relação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indiferença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028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Racionalidade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Conteúdo</a:t>
            </a:r>
            <a:r>
              <a:rPr lang="en-US" sz="3200" u="sng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Princípio</a:t>
            </a:r>
            <a:r>
              <a:rPr lang="en-US" sz="3200" u="sng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Maximização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sempre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escolherá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melhor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dentre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aquelas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disponíveis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avaliadas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pelo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mesmo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2"/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Logo, se o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escolhe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detrimento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B,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implícito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está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o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fato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A &gt; B;</a:t>
            </a:r>
          </a:p>
          <a:p>
            <a:pPr lvl="2"/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Implica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implicado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o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fato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: A &gt; B.</a:t>
            </a:r>
          </a:p>
        </p:txBody>
      </p:sp>
    </p:spTree>
    <p:extLst>
      <p:ext uri="{BB962C8B-B14F-4D97-AF65-F5344CB8AC3E}">
        <p14:creationId xmlns:p14="http://schemas.microsoft.com/office/powerpoint/2010/main" val="2919584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Incerteza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distinção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entre as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situações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e de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incerteza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foi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preocupação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muito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presente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na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econômia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0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antecedeu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a II Guerra;</a:t>
            </a:r>
          </a:p>
          <a:p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Frank Knight, professor de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economia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Chicago,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perseguiu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esse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objetivo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seu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livro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i="1" dirty="0" smtClean="0">
                <a:solidFill>
                  <a:srgbClr val="0000FF"/>
                </a:solidFill>
                <a:latin typeface="Cambria"/>
                <a:cs typeface="Cambria"/>
              </a:rPr>
              <a:t>Risk, Uncertainty and Profit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publicado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1921:</a:t>
            </a:r>
          </a:p>
          <a:p>
            <a:pPr lvl="1"/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KNIGHT, Frank H. </a:t>
            </a:r>
            <a:r>
              <a:rPr lang="en-US" sz="3000" i="1" dirty="0">
                <a:solidFill>
                  <a:srgbClr val="0000FF"/>
                </a:solidFill>
                <a:latin typeface="Cambria"/>
                <a:cs typeface="Cambria"/>
              </a:rPr>
              <a:t>Risk, </a:t>
            </a:r>
            <a:r>
              <a:rPr lang="en-US" sz="3000" i="1" dirty="0" smtClean="0">
                <a:solidFill>
                  <a:srgbClr val="0000FF"/>
                </a:solidFill>
                <a:latin typeface="Cambria"/>
                <a:cs typeface="Cambria"/>
              </a:rPr>
              <a:t>uncertainty </a:t>
            </a:r>
            <a:r>
              <a:rPr lang="en-US" sz="3000" i="1" dirty="0">
                <a:solidFill>
                  <a:srgbClr val="0000FF"/>
                </a:solidFill>
                <a:latin typeface="Cambria"/>
                <a:cs typeface="Cambria"/>
              </a:rPr>
              <a:t>and </a:t>
            </a:r>
            <a:r>
              <a:rPr lang="en-US" sz="3000" i="1" dirty="0" smtClean="0">
                <a:solidFill>
                  <a:srgbClr val="0000FF"/>
                </a:solidFill>
                <a:latin typeface="Cambria"/>
                <a:cs typeface="Cambria"/>
              </a:rPr>
              <a:t>profit.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Disponível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000" dirty="0">
                <a:solidFill>
                  <a:srgbClr val="0000FF"/>
                </a:solidFill>
                <a:latin typeface="Cambria"/>
                <a:cs typeface="Cambria"/>
              </a:rPr>
              <a:t>: 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&lt;https</a:t>
            </a:r>
            <a:r>
              <a:rPr lang="en-US" sz="3000" dirty="0">
                <a:solidFill>
                  <a:srgbClr val="0000FF"/>
                </a:solidFill>
                <a:latin typeface="Cambria"/>
                <a:cs typeface="Cambria"/>
              </a:rPr>
              <a:t>://cdn.mises.org/Risk,%20Uncertainty,%20and%20Profit_4.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pdf&gt;.</a:t>
            </a:r>
          </a:p>
        </p:txBody>
      </p:sp>
    </p:spTree>
    <p:extLst>
      <p:ext uri="{BB962C8B-B14F-4D97-AF65-F5344CB8AC3E}">
        <p14:creationId xmlns:p14="http://schemas.microsoft.com/office/powerpoint/2010/main" val="736577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Incerteza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Por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outro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lado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Harsanyi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, entre 1967 e 1968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admitiu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linhas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gerais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toda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situação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seria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incerteza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2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: </a:t>
            </a:r>
          </a:p>
          <a:p>
            <a:pPr lvl="2"/>
            <a:r>
              <a:rPr lang="en-US" sz="2400" dirty="0" err="1">
                <a:solidFill>
                  <a:srgbClr val="0000FF"/>
                </a:solidFill>
                <a:latin typeface="Cambria"/>
                <a:cs typeface="Cambria"/>
              </a:rPr>
              <a:t>A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firmação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acerca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de um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evento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futuro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ao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qual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podemos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associar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probabiilidade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sua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ocorrência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. Este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o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2400" dirty="0">
                <a:solidFill>
                  <a:srgbClr val="0000FF"/>
                </a:solidFill>
                <a:latin typeface="Cambria"/>
                <a:cs typeface="Cambria"/>
              </a:rPr>
              <a:t>;</a:t>
            </a:r>
            <a:endParaRPr lang="en-US" sz="24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pPr lvl="2"/>
            <a:r>
              <a:rPr lang="en-US" sz="2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Exemplo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: no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lançamento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de um dado, a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probabilidade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a face “6”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ocorra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conhecida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e o valor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atribuído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ao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evento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igual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a 1/6.</a:t>
            </a:r>
          </a:p>
        </p:txBody>
      </p:sp>
    </p:spTree>
    <p:extLst>
      <p:ext uri="{BB962C8B-B14F-4D97-AF65-F5344CB8AC3E}">
        <p14:creationId xmlns:p14="http://schemas.microsoft.com/office/powerpoint/2010/main" val="3199670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Incerteza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Incerteza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Afirmação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sobre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eventos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futuros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nenhuma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distribuição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probabilidade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conhecida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possa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ser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ajustada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evento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não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impossível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contudo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não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mbria"/>
                <a:cs typeface="Cambria"/>
              </a:rPr>
              <a:t>certo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2"/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Impossível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se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atribua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uma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probabilidade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ocorrência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mesmo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2"/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Para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nossos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objetivos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vamos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assumir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as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situações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nos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apresentam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Teoria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Jogos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sejam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predominantemente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incertas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4214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Utilidade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Esperada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As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decisões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são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processadas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por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jogadores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visando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maximização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valores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esperados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das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valor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esperado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?</a:t>
            </a:r>
          </a:p>
          <a:p>
            <a:pPr lvl="1"/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Média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aritmética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ponderada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todos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resultados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cada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escolha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em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pesos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são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as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probabilidades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ocorrência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cada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resultado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4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Utilidade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Esperada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Exemplo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Duas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28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ambria"/>
                <a:cs typeface="Cambria"/>
              </a:rPr>
              <a:t>são</a:t>
            </a:r>
            <a:r>
              <a:rPr lang="en-US" sz="28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apresentadas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ambria"/>
                <a:cs typeface="Cambria"/>
              </a:rPr>
              <a:t>a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um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qualquer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Obter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o valor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certo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de R$ 6.000,00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</a:p>
          <a:p>
            <a:pPr lvl="2"/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Ganhar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R$ 10.000,00 com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probabilidade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de 50%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perder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tudo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com 50% de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probabilidade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2"/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Qual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das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duas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o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racional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deve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mbria"/>
                <a:cs typeface="Cambria"/>
              </a:rPr>
              <a:t>escolher</a:t>
            </a:r>
            <a:r>
              <a:rPr lang="en-US" sz="2800" dirty="0" smtClean="0">
                <a:solidFill>
                  <a:srgbClr val="0000FF"/>
                </a:solidFill>
                <a:latin typeface="Cambria"/>
                <a:cs typeface="Cambria"/>
              </a:rPr>
              <a:t>? </a:t>
            </a:r>
          </a:p>
          <a:p>
            <a:pPr lvl="3"/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A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com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maior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 valor </a:t>
            </a:r>
            <a:r>
              <a:rPr lang="en-US" sz="2600" dirty="0" err="1" smtClean="0">
                <a:solidFill>
                  <a:srgbClr val="0000FF"/>
                </a:solidFill>
                <a:latin typeface="Cambria"/>
                <a:cs typeface="Cambria"/>
              </a:rPr>
              <a:t>esperado</a:t>
            </a:r>
            <a:r>
              <a:rPr lang="en-US" sz="2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52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OBJETIVOS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Estabelecer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as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regras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para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abordar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problemas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estratégicos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com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quais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vamos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nos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deparar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sem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extrapolar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para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o campo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normativo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Descrição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positiva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caso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situação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estratégica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Comentários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processo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civil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36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52202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Utilidade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Esperada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Exemplo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O valor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esperado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certa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R$ 6.000,00;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O valor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esperado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segunda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opção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dado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por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VE = 10.000*(0,50) + 0*(0,50)</a:t>
            </a:r>
          </a:p>
          <a:p>
            <a:pPr lvl="2"/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VE = R$ 5.000,00</a:t>
            </a:r>
          </a:p>
          <a:p>
            <a:pPr lvl="2"/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Logo, se o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jogador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racional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escolhe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Cambria"/>
                <a:cs typeface="Cambria"/>
              </a:rPr>
              <a:t>certa</a:t>
            </a:r>
            <a:r>
              <a:rPr lang="en-US" sz="30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18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Utilidade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Esperada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50" u="sng" dirty="0" err="1" smtClean="0">
                <a:solidFill>
                  <a:srgbClr val="0000FF"/>
                </a:solidFill>
                <a:latin typeface="Cambria"/>
                <a:cs typeface="Cambria"/>
              </a:rPr>
              <a:t>Significado</a:t>
            </a:r>
            <a:r>
              <a:rPr lang="en-US" sz="2650" u="sng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65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Princípio</a:t>
            </a:r>
            <a:r>
              <a:rPr lang="en-US" sz="2650" u="sng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265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Maximização</a:t>
            </a:r>
            <a:r>
              <a:rPr lang="en-US" sz="2650" u="sng" dirty="0" smtClean="0">
                <a:solidFill>
                  <a:srgbClr val="0000FF"/>
                </a:solidFill>
                <a:latin typeface="Cambria"/>
                <a:cs typeface="Cambria"/>
              </a:rPr>
              <a:t> da </a:t>
            </a:r>
            <a:r>
              <a:rPr lang="en-US" sz="2650" u="sng" dirty="0" err="1" smtClean="0">
                <a:solidFill>
                  <a:srgbClr val="0000FF"/>
                </a:solidFill>
                <a:latin typeface="Cambria"/>
                <a:cs typeface="Cambria"/>
              </a:rPr>
              <a:t>Utilidade</a:t>
            </a:r>
            <a:r>
              <a:rPr lang="en-US" sz="265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u="sng" dirty="0" err="1" smtClean="0">
                <a:solidFill>
                  <a:srgbClr val="0000FF"/>
                </a:solidFill>
                <a:latin typeface="Cambria"/>
                <a:cs typeface="Cambria"/>
              </a:rPr>
              <a:t>Esperada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incertas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podem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ser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ordenadas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acordo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com o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grau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desejabilidade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jogadores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, da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mesma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maneira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as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livres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conceito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utilidade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esperada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muito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significativo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ponto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de vista do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comportamento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humano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As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escolhas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entre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alternativas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risco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são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exercidas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tal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utilidade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esperada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seja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650" dirty="0" err="1" smtClean="0">
                <a:solidFill>
                  <a:srgbClr val="0000FF"/>
                </a:solidFill>
                <a:latin typeface="Cambria"/>
                <a:cs typeface="Cambria"/>
              </a:rPr>
              <a:t>maximizada</a:t>
            </a:r>
            <a:r>
              <a:rPr lang="en-US" sz="265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354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Ciência</a:t>
            </a:r>
            <a:r>
              <a:rPr lang="en-US" sz="32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positiva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marL="457200" lvl="2"/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Arcabouço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Cambria"/>
                <a:cs typeface="Cambria"/>
              </a:rPr>
              <a:t>sistematizado</a:t>
            </a:r>
            <a:r>
              <a:rPr lang="en-US" sz="3200" dirty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200" dirty="0" err="1">
                <a:solidFill>
                  <a:srgbClr val="0000FF"/>
                </a:solidFill>
                <a:latin typeface="Cambria"/>
                <a:cs typeface="Cambria"/>
              </a:rPr>
              <a:t>conhecimento</a:t>
            </a:r>
            <a:r>
              <a:rPr lang="en-US" sz="3200" dirty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cujo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objetivo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a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representação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Cambria"/>
                <a:cs typeface="Cambria"/>
              </a:rPr>
              <a:t>realmente</a:t>
            </a:r>
            <a:r>
              <a:rPr lang="en-US" sz="32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marL="457200" lvl="2"/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3200" dirty="0" err="1" smtClean="0">
                <a:solidFill>
                  <a:srgbClr val="0000FF"/>
                </a:solidFill>
                <a:latin typeface="Cambria"/>
                <a:cs typeface="Cambria"/>
              </a:rPr>
              <a:t>acordo</a:t>
            </a:r>
            <a:r>
              <a:rPr lang="en-US" sz="3200" dirty="0" smtClean="0">
                <a:solidFill>
                  <a:srgbClr val="0000FF"/>
                </a:solidFill>
                <a:latin typeface="Cambria"/>
                <a:cs typeface="Cambria"/>
              </a:rPr>
              <a:t> com FRIEDMAN (1970, p. 02):</a:t>
            </a:r>
          </a:p>
          <a:p>
            <a:pPr marL="731520" lvl="3"/>
            <a:r>
              <a:rPr lang="en-US" sz="3200" i="1" dirty="0" smtClean="0">
                <a:solidFill>
                  <a:srgbClr val="0000FF"/>
                </a:solidFill>
                <a:latin typeface="Cambria"/>
                <a:cs typeface="Cambria"/>
              </a:rPr>
              <a:t>“Positive Economics is in principle independent of any particular ethical position or normative </a:t>
            </a:r>
            <a:r>
              <a:rPr lang="en-US" sz="3200" i="1" dirty="0" err="1" smtClean="0">
                <a:solidFill>
                  <a:srgbClr val="0000FF"/>
                </a:solidFill>
                <a:latin typeface="Cambria"/>
                <a:cs typeface="Cambria"/>
              </a:rPr>
              <a:t>judgements</a:t>
            </a:r>
            <a:r>
              <a:rPr lang="en-US" sz="3200" i="1" dirty="0" smtClean="0">
                <a:solidFill>
                  <a:srgbClr val="0000FF"/>
                </a:solidFill>
                <a:latin typeface="Cambria"/>
                <a:cs typeface="Cambria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03159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Ciência</a:t>
            </a:r>
            <a:r>
              <a:rPr lang="en-US" sz="40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positiva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40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Objetivo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2"/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Desenvolvimento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teorias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hipóteses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produzam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previsões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válidas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significativas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sobre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fenômenos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ainda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não</a:t>
            </a:r>
            <a:r>
              <a:rPr lang="en-US" sz="40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Cambria"/>
                <a:cs typeface="Cambria"/>
              </a:rPr>
              <a:t>observados</a:t>
            </a:r>
            <a:r>
              <a:rPr lang="en-US" sz="4000" dirty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4000" dirty="0" smtClean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1498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Ciência</a:t>
            </a:r>
            <a:r>
              <a:rPr lang="en-US" sz="36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normativa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Arcabouço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sistematizado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conhecimento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cujo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objetivo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discutir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critérios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acerca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que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deveria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ser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Cambria"/>
                <a:cs typeface="Cambria"/>
              </a:rPr>
              <a:t>P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exemplo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um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sistema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regras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visando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atingir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determinado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fim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ou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objetivo</a:t>
            </a:r>
            <a:r>
              <a:rPr lang="en-US" sz="3600" dirty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3600" dirty="0" smtClean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6227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O </a:t>
            </a:r>
            <a:r>
              <a:rPr lang="en-US" sz="3400" u="sng" dirty="0" err="1">
                <a:solidFill>
                  <a:srgbClr val="0000FF"/>
                </a:solidFill>
                <a:latin typeface="Cambria"/>
                <a:cs typeface="Cambria"/>
              </a:rPr>
              <a:t>c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onfronto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é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sempre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 no </a:t>
            </a:r>
            <a:r>
              <a:rPr lang="en-US" sz="3400" u="sng" dirty="0" smtClean="0">
                <a:solidFill>
                  <a:srgbClr val="0000FF"/>
                </a:solidFill>
                <a:latin typeface="Cambria"/>
                <a:cs typeface="Cambria"/>
              </a:rPr>
              <a:t>campo </a:t>
            </a:r>
            <a:r>
              <a:rPr lang="en-US" sz="3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normativo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</a:p>
          <a:p>
            <a:pPr lvl="1"/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Diferenças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objetivos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Diferenças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nos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julgamentos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quanto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as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fontes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do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problema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;</a:t>
            </a:r>
          </a:p>
          <a:p>
            <a:pPr lvl="1"/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Uso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de </a:t>
            </a:r>
            <a:r>
              <a:rPr lang="en-US" sz="3400" dirty="0" err="1">
                <a:solidFill>
                  <a:srgbClr val="0000FF"/>
                </a:solidFill>
                <a:latin typeface="Cambria"/>
                <a:cs typeface="Cambria"/>
              </a:rPr>
              <a:t>modelos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Cambria"/>
                <a:cs typeface="Cambria"/>
              </a:rPr>
              <a:t>analíticos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Cambria"/>
                <a:cs typeface="Cambria"/>
              </a:rPr>
              <a:t>para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Cambria"/>
                <a:cs typeface="Cambria"/>
              </a:rPr>
              <a:t>tomada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3400" dirty="0" err="1">
                <a:solidFill>
                  <a:srgbClr val="0000FF"/>
                </a:solidFill>
                <a:latin typeface="Cambria"/>
                <a:cs typeface="Cambria"/>
              </a:rPr>
              <a:t>decisões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400" dirty="0" err="1">
                <a:solidFill>
                  <a:srgbClr val="0000FF"/>
                </a:solidFill>
                <a:latin typeface="Cambria"/>
                <a:cs typeface="Cambria"/>
              </a:rPr>
              <a:t>principalmente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no campo de </a:t>
            </a:r>
            <a:r>
              <a:rPr lang="en-US" sz="3400" dirty="0" err="1">
                <a:solidFill>
                  <a:srgbClr val="0000FF"/>
                </a:solidFill>
                <a:latin typeface="Cambria"/>
                <a:cs typeface="Cambria"/>
              </a:rPr>
              <a:t>políticas</a:t>
            </a:r>
            <a:r>
              <a:rPr lang="en-US" sz="3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p</a:t>
            </a:r>
            <a:r>
              <a:rPr lang="en-US" sz="3400" dirty="0" err="1" smtClean="0">
                <a:solidFill>
                  <a:srgbClr val="0000FF"/>
                </a:solidFill>
                <a:latin typeface="Cambria"/>
                <a:cs typeface="Cambria"/>
              </a:rPr>
              <a:t>úblicas</a:t>
            </a:r>
            <a:r>
              <a:rPr lang="en-US" sz="3400" dirty="0" smtClean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34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8172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Ainda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Cambria"/>
                <a:cs typeface="Cambria"/>
              </a:rPr>
              <a:t>segundo</a:t>
            </a:r>
            <a:r>
              <a:rPr lang="en-US" sz="3600" dirty="0" smtClean="0">
                <a:solidFill>
                  <a:srgbClr val="0000FF"/>
                </a:solidFill>
                <a:latin typeface="Cambria"/>
                <a:cs typeface="Cambria"/>
              </a:rPr>
              <a:t> FRIEDMAN (1970, p. 02):</a:t>
            </a:r>
          </a:p>
          <a:p>
            <a:pPr marL="731520" lvl="3"/>
            <a:r>
              <a:rPr lang="en-US" sz="3600" i="1" dirty="0" smtClean="0">
                <a:solidFill>
                  <a:srgbClr val="0000FF"/>
                </a:solidFill>
                <a:latin typeface="Cambria"/>
                <a:cs typeface="Cambria"/>
              </a:rPr>
              <a:t>“… that a major reason for distinguishing positive economics from normative economics is precisely the contribution that can thereby be made to agreement about policy”.  </a:t>
            </a:r>
          </a:p>
        </p:txBody>
      </p:sp>
    </p:spTree>
    <p:extLst>
      <p:ext uri="{BB962C8B-B14F-4D97-AF65-F5344CB8AC3E}">
        <p14:creationId xmlns:p14="http://schemas.microsoft.com/office/powerpoint/2010/main" val="86564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Método</a:t>
            </a:r>
            <a:r>
              <a:rPr lang="en-US" sz="4800" u="sng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8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Análise</a:t>
            </a:r>
            <a:endParaRPr lang="en-US" sz="4800" u="sng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Confusões</a:t>
            </a:r>
            <a:r>
              <a:rPr lang="en-US" sz="4400" u="sng" dirty="0" smtClean="0">
                <a:solidFill>
                  <a:srgbClr val="0000FF"/>
                </a:solidFill>
                <a:latin typeface="Cambria"/>
                <a:cs typeface="Cambria"/>
              </a:rPr>
              <a:t> entre </a:t>
            </a:r>
            <a:r>
              <a:rPr lang="en-US" sz="4400" u="sng" dirty="0" err="1" smtClean="0">
                <a:solidFill>
                  <a:srgbClr val="0000FF"/>
                </a:solidFill>
                <a:latin typeface="Cambria"/>
                <a:cs typeface="Cambria"/>
              </a:rPr>
              <a:t>ambas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:</a:t>
            </a:r>
            <a:endParaRPr lang="en-US" sz="4400" dirty="0">
              <a:solidFill>
                <a:srgbClr val="0000FF"/>
              </a:solidFill>
              <a:latin typeface="Cambria"/>
              <a:cs typeface="Cambria"/>
            </a:endParaRPr>
          </a:p>
          <a:p>
            <a:pPr lvl="1"/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Algo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muito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comum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sendo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,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sem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dúvida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, a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fonte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de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muitos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dos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erros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e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desentendimentos</a:t>
            </a:r>
            <a:r>
              <a:rPr lang="en-US" sz="4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mais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conhecidos</a:t>
            </a:r>
            <a:r>
              <a:rPr lang="en-US" sz="4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4400" dirty="0" smtClean="0">
                <a:solidFill>
                  <a:srgbClr val="0000FF"/>
                </a:solidFill>
                <a:latin typeface="Cambria"/>
                <a:cs typeface="Cambria"/>
              </a:rPr>
              <a:t>e </a:t>
            </a:r>
            <a:r>
              <a:rPr lang="en-US" sz="4400" dirty="0" err="1" smtClean="0">
                <a:solidFill>
                  <a:srgbClr val="0000FF"/>
                </a:solidFill>
                <a:latin typeface="Cambria"/>
                <a:cs typeface="Cambria"/>
              </a:rPr>
              <a:t>cometidos</a:t>
            </a:r>
            <a:r>
              <a:rPr lang="en-US" sz="4400" dirty="0">
                <a:solidFill>
                  <a:srgbClr val="0000FF"/>
                </a:solidFill>
                <a:latin typeface="Cambria"/>
                <a:cs typeface="Cambria"/>
              </a:rPr>
              <a:t>.</a:t>
            </a:r>
            <a:endParaRPr lang="en-US" sz="4400" dirty="0" smtClean="0">
              <a:solidFill>
                <a:srgbClr val="0000F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04590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573</TotalTime>
  <Words>1542</Words>
  <Application>Microsoft Macintosh PowerPoint</Application>
  <PresentationFormat>On-screen Show (4:3)</PresentationFormat>
  <Paragraphs>152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Dpc5914 – Análise econômica do processo civil</vt:lpstr>
      <vt:lpstr>Método de Análise</vt:lpstr>
      <vt:lpstr>Método de Análise</vt:lpstr>
      <vt:lpstr>Método de Análise</vt:lpstr>
      <vt:lpstr>Método de Análise</vt:lpstr>
      <vt:lpstr>Método de Análise</vt:lpstr>
      <vt:lpstr>Método de Análise</vt:lpstr>
      <vt:lpstr>Método de Análise</vt:lpstr>
      <vt:lpstr>Método de Análise</vt:lpstr>
      <vt:lpstr>Método de Análise</vt:lpstr>
      <vt:lpstr>Método de Análise</vt:lpstr>
      <vt:lpstr>Método de Análise</vt:lpstr>
      <vt:lpstr>Método de Análise</vt:lpstr>
      <vt:lpstr>Método de Análise</vt:lpstr>
      <vt:lpstr>Racionalidade</vt:lpstr>
      <vt:lpstr>Racionalidade</vt:lpstr>
      <vt:lpstr>Racionalidade</vt:lpstr>
      <vt:lpstr>Racionalidade</vt:lpstr>
      <vt:lpstr>Racionalidade</vt:lpstr>
      <vt:lpstr>Racionalidade</vt:lpstr>
      <vt:lpstr>Racionalidade</vt:lpstr>
      <vt:lpstr>Racionalidade</vt:lpstr>
      <vt:lpstr>Racionalidade</vt:lpstr>
      <vt:lpstr>Racionalidade</vt:lpstr>
      <vt:lpstr>Risco e Incerteza</vt:lpstr>
      <vt:lpstr>Risco e Incerteza</vt:lpstr>
      <vt:lpstr>Risco e Incerteza</vt:lpstr>
      <vt:lpstr>Utilidade Esperada</vt:lpstr>
      <vt:lpstr>Utilidade Esperada</vt:lpstr>
      <vt:lpstr>Utilidade Esperada</vt:lpstr>
      <vt:lpstr>Utilidade Esperada</vt:lpstr>
    </vt:vector>
  </TitlesOfParts>
  <Company>University of Sao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Dpc5914 – Análise econômica do processo civil</dc:title>
  <dc:creator>Milton  Barossi-Filho</dc:creator>
  <cp:lastModifiedBy>Milton  Barossi-Filho</cp:lastModifiedBy>
  <cp:revision>36</cp:revision>
  <dcterms:created xsi:type="dcterms:W3CDTF">2020-03-18T18:12:09Z</dcterms:created>
  <dcterms:modified xsi:type="dcterms:W3CDTF">2020-03-20T01:20:50Z</dcterms:modified>
</cp:coreProperties>
</file>