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62" r:id="rId3"/>
    <p:sldId id="269" r:id="rId4"/>
    <p:sldId id="257" r:id="rId5"/>
    <p:sldId id="263" r:id="rId6"/>
    <p:sldId id="264" r:id="rId7"/>
    <p:sldId id="258" r:id="rId8"/>
    <p:sldId id="270" r:id="rId9"/>
    <p:sldId id="271" r:id="rId10"/>
    <p:sldId id="260" r:id="rId11"/>
    <p:sldId id="261"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C8032-4984-4977-8B36-C13121170F53}" v="176" dt="2020-12-10T16:56:18.252"/>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075511-C26A-4C72-995A-F9521F9B658F}" type="datetimeFigureOut">
              <a:rPr lang="pt-BR" smtClean="0"/>
              <a:t>10/12/2020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DCC11-F9E5-46E5-AAB6-628DBC4C9244}" type="slidenum">
              <a:rPr lang="pt-BR" smtClean="0"/>
              <a:t>‹nº›</a:t>
            </a:fld>
            <a:endParaRPr lang="pt-BR"/>
          </a:p>
        </p:txBody>
      </p:sp>
    </p:spTree>
    <p:extLst>
      <p:ext uri="{BB962C8B-B14F-4D97-AF65-F5344CB8AC3E}">
        <p14:creationId xmlns:p14="http://schemas.microsoft.com/office/powerpoint/2010/main" val="3822473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As micro e pequenas empresas representam uma parcela importante no sistema econômico, estando presentes em quase todos os setores. </a:t>
            </a:r>
            <a:br>
              <a:rPr lang="pt-BR" dirty="0"/>
            </a:br>
            <a:r>
              <a:rPr lang="pt-BR" dirty="0"/>
              <a:t>É de conhecimento geral que as micro e as pequenas empresas têm particular importância na economia nacional. Elas são responsáveis por expressiva geração e distribuição de renda e emprego e atuam em todos os setores de atividade</a:t>
            </a:r>
            <a:br>
              <a:rPr lang="pt-BR" dirty="0"/>
            </a:br>
            <a:br>
              <a:rPr lang="pt-BR" dirty="0"/>
            </a:br>
            <a:r>
              <a:rPr lang="pt-BR" dirty="0"/>
              <a:t>Não há uma classificação única sobre </a:t>
            </a:r>
            <a:br>
              <a:rPr lang="pt-BR" dirty="0"/>
            </a:br>
            <a:r>
              <a:rPr lang="pt-BR" dirty="0"/>
              <a:t>A lei geral da micro e pequena empresa , </a:t>
            </a:r>
            <a:r>
              <a:rPr lang="pt-BR" dirty="0" err="1"/>
              <a:t>la</a:t>
            </a:r>
            <a:r>
              <a:rPr lang="pt-BR" dirty="0"/>
              <a:t> </a:t>
            </a:r>
            <a:r>
              <a:rPr lang="pt-BR" dirty="0" err="1"/>
              <a:t>simplifca</a:t>
            </a:r>
            <a:r>
              <a:rPr lang="pt-BR" dirty="0"/>
              <a:t> o pagamento de impostos, reduz a burocracia para abertura e fechamento de empresas e facilita o acesso ao crédito, entre outros avanços</a:t>
            </a:r>
            <a:br>
              <a:rPr lang="pt-BR" dirty="0"/>
            </a:br>
            <a:br>
              <a:rPr lang="pt-BR" dirty="0"/>
            </a:br>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3</a:t>
            </a:fld>
            <a:endParaRPr lang="pt-BR"/>
          </a:p>
        </p:txBody>
      </p:sp>
    </p:spTree>
    <p:extLst>
      <p:ext uri="{BB962C8B-B14F-4D97-AF65-F5344CB8AC3E}">
        <p14:creationId xmlns:p14="http://schemas.microsoft.com/office/powerpoint/2010/main" val="2136608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13</a:t>
            </a:fld>
            <a:endParaRPr lang="pt-BR"/>
          </a:p>
        </p:txBody>
      </p:sp>
    </p:spTree>
    <p:extLst>
      <p:ext uri="{BB962C8B-B14F-4D97-AF65-F5344CB8AC3E}">
        <p14:creationId xmlns:p14="http://schemas.microsoft.com/office/powerpoint/2010/main" val="117946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Estas empresas também não têm uma representação forte junto às instâncias de poder, na medida em que não são filiadas a nenhum sindicato, grupo financeiro ou cooperativa. Seus interesses, portanto, não são defendidos de maneira adequada, pelo que esta classe representa para a economia. </a:t>
            </a:r>
          </a:p>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14</a:t>
            </a:fld>
            <a:endParaRPr lang="pt-BR"/>
          </a:p>
        </p:txBody>
      </p:sp>
    </p:spTree>
    <p:extLst>
      <p:ext uri="{BB962C8B-B14F-4D97-AF65-F5344CB8AC3E}">
        <p14:creationId xmlns:p14="http://schemas.microsoft.com/office/powerpoint/2010/main" val="263840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As micro e pequenas empresas representam uma parcela importante no sistema econômico, estando presentes em quase todos os setores. </a:t>
            </a:r>
            <a:br>
              <a:rPr lang="pt-BR" dirty="0"/>
            </a:br>
            <a:r>
              <a:rPr lang="pt-BR" dirty="0"/>
              <a:t>É de conhecimento geral que as micro e as pequenas empresas têm particular importância na economia nacional. Elas são responsáveis por expressiva geração e distribuição de renda e emprego e atuam em todos os setores de atividade</a:t>
            </a:r>
            <a:br>
              <a:rPr lang="pt-BR" dirty="0"/>
            </a:br>
            <a:br>
              <a:rPr lang="pt-BR" dirty="0"/>
            </a:br>
            <a:r>
              <a:rPr lang="pt-BR" dirty="0"/>
              <a:t>Não há uma classificação única sobre </a:t>
            </a:r>
            <a:br>
              <a:rPr lang="pt-BR" dirty="0"/>
            </a:br>
            <a:r>
              <a:rPr lang="pt-BR" dirty="0"/>
              <a:t>A lei geral da micro e pequena empresa , </a:t>
            </a:r>
            <a:r>
              <a:rPr lang="pt-BR" dirty="0" err="1"/>
              <a:t>la</a:t>
            </a:r>
            <a:r>
              <a:rPr lang="pt-BR" dirty="0"/>
              <a:t> </a:t>
            </a:r>
            <a:r>
              <a:rPr lang="pt-BR" dirty="0" err="1"/>
              <a:t>simplifca</a:t>
            </a:r>
            <a:r>
              <a:rPr lang="pt-BR" dirty="0"/>
              <a:t> o pagamento de impostos, reduz a burocracia para abertura e fechamento de empresas e facilita o acesso ao crédito, entre outros avanços</a:t>
            </a:r>
            <a:br>
              <a:rPr lang="pt-BR" dirty="0"/>
            </a:br>
            <a:br>
              <a:rPr lang="pt-BR" dirty="0"/>
            </a:br>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4</a:t>
            </a:fld>
            <a:endParaRPr lang="pt-BR"/>
          </a:p>
        </p:txBody>
      </p:sp>
    </p:spTree>
    <p:extLst>
      <p:ext uri="{BB962C8B-B14F-4D97-AF65-F5344CB8AC3E}">
        <p14:creationId xmlns:p14="http://schemas.microsoft.com/office/powerpoint/2010/main" val="91789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5</a:t>
            </a:fld>
            <a:endParaRPr lang="pt-BR"/>
          </a:p>
        </p:txBody>
      </p:sp>
    </p:spTree>
    <p:extLst>
      <p:ext uri="{BB962C8B-B14F-4D97-AF65-F5344CB8AC3E}">
        <p14:creationId xmlns:p14="http://schemas.microsoft.com/office/powerpoint/2010/main" val="371407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7</a:t>
            </a:fld>
            <a:endParaRPr lang="pt-BR"/>
          </a:p>
        </p:txBody>
      </p:sp>
    </p:spTree>
    <p:extLst>
      <p:ext uri="{BB962C8B-B14F-4D97-AF65-F5344CB8AC3E}">
        <p14:creationId xmlns:p14="http://schemas.microsoft.com/office/powerpoint/2010/main" val="1537612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t>A Pesquisa Anual da Indústria da Construção (PAIC), realizada anualmente pelo IBGE, revela que as empresas com 250 ou mais pessoas ocupadas, por terem maior escala de produção e mais acesso a </a:t>
            </a:r>
            <a:r>
              <a:rPr lang="pt-BR" dirty="0" err="1"/>
              <a:t>fnanciamentos</a:t>
            </a:r>
            <a:r>
              <a:rPr lang="pt-BR" dirty="0"/>
              <a:t>, contribuíram com 50% (R$144,5 bilhões) do total da receita bruta do setor no ano 2011, que foi de R$288,8 bilhões (última informação divulgada). As empresas com 1 a 49 pessoas ocupadas e as com 50 a 249 pessoas ocupadas contribuíram em 2011 com, respectivamente, R$74 bilhões e R$70,2 bilhões. </a:t>
            </a:r>
          </a:p>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8</a:t>
            </a:fld>
            <a:endParaRPr lang="pt-BR"/>
          </a:p>
        </p:txBody>
      </p:sp>
    </p:spTree>
    <p:extLst>
      <p:ext uri="{BB962C8B-B14F-4D97-AF65-F5344CB8AC3E}">
        <p14:creationId xmlns:p14="http://schemas.microsoft.com/office/powerpoint/2010/main" val="7399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9</a:t>
            </a:fld>
            <a:endParaRPr lang="pt-BR"/>
          </a:p>
        </p:txBody>
      </p:sp>
    </p:spTree>
    <p:extLst>
      <p:ext uri="{BB962C8B-B14F-4D97-AF65-F5344CB8AC3E}">
        <p14:creationId xmlns:p14="http://schemas.microsoft.com/office/powerpoint/2010/main" val="126669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carência tecnológica, capacitação gerencial e isolamento diante das grandes empresas. Soma-se a isto a existência de leis complexas e muito exigentes para quem está começando, pressões </a:t>
            </a:r>
            <a:r>
              <a:rPr lang="pt-BR" dirty="0" err="1"/>
              <a:t>oligopólicas</a:t>
            </a:r>
            <a:r>
              <a:rPr lang="pt-BR" dirty="0"/>
              <a:t> das grandes empresas e elevadas taxas de juro, acima do que pagam as grandes empresas, que em teoria, oferecem maior “segurança” aos </a:t>
            </a:r>
            <a:r>
              <a:rPr lang="pt-BR" dirty="0" err="1"/>
              <a:t>emprestadore</a:t>
            </a:r>
            <a:endParaRPr lang="pt-BR" dirty="0"/>
          </a:p>
          <a:p>
            <a:endParaRPr lang="pt-BR" dirty="0"/>
          </a:p>
          <a:p>
            <a:r>
              <a:rPr lang="pt-BR" dirty="0"/>
              <a:t>ineficiência gerencial. o. Nas pequenas empresas são contratados um escritório de contabilidade e eventualmente um advogado, quando preciso. Esta medida não é suficiente para que se possam resolver os problemas administrativos de uma empresa</a:t>
            </a:r>
          </a:p>
          <a:p>
            <a:endParaRPr lang="pt-BR" dirty="0"/>
          </a:p>
          <a:p>
            <a:r>
              <a:rPr lang="pt-BR" dirty="0"/>
              <a:t>A verdade é que nas Micro e Pequenas Empresas, na maioria das vezes, os proprietários acumulam todas as funções administrativas e se tornam uma espécie de “faz de tudo”, não obstante, chegando a atuar na produção propriamente dita</a:t>
            </a:r>
          </a:p>
          <a:p>
            <a:endParaRPr lang="pt-BR" dirty="0"/>
          </a:p>
          <a:p>
            <a:r>
              <a:rPr lang="pt-BR" dirty="0"/>
              <a:t>O gerenciamento é realizado pelos sócios ou por pessoas ligadas aos mesmos por vinculo de parentesco ou amizade, ou seja, raramente possuem um gerenciamento profissional e eficaz, na maioria dos casos não possuem conhecimentos básicos de custos, utilizam-se da contabilidade apenas para fins fiscais e societário. </a:t>
            </a:r>
          </a:p>
          <a:p>
            <a:endParaRPr lang="pt-BR" dirty="0"/>
          </a:p>
          <a:p>
            <a:r>
              <a:rPr lang="pt-BR" dirty="0"/>
              <a:t>- Empregam mão-de-obra com baixa qualificação e desmotivada, em razão da falta de incentivos; - Os sócios dessas empresas adquirem bens pessoais incompatíveis com seu rendimento e em um curto período de tempo perdem, em geral, não só os bens adquiridos após a constituição da empresa, como também os anteriores em uma tentativa desesperada de salvar a empresa da falência</a:t>
            </a:r>
          </a:p>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10</a:t>
            </a:fld>
            <a:endParaRPr lang="pt-BR"/>
          </a:p>
        </p:txBody>
      </p:sp>
    </p:spTree>
    <p:extLst>
      <p:ext uri="{BB962C8B-B14F-4D97-AF65-F5344CB8AC3E}">
        <p14:creationId xmlns:p14="http://schemas.microsoft.com/office/powerpoint/2010/main" val="1105566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t>A Pesquisa Anual da Indústria da Construção (PAIC), realizada anualmente pelo IBGE, revela que as empresas com 250 ou mais pessoas ocupadas, por terem maior escala de produção e mais acesso a </a:t>
            </a:r>
            <a:r>
              <a:rPr lang="pt-BR" dirty="0" err="1"/>
              <a:t>fnanciamentos</a:t>
            </a:r>
            <a:r>
              <a:rPr lang="pt-BR" dirty="0"/>
              <a:t>, contribuíram com 50% (R$144,5 bilhões) do total da receita bruta do setor no ano 2011, que foi de R$288,8 bilhões (última informação divulgada). As empresas com 1 a 49 pessoas ocupadas e as com 50 a 249 pessoas ocupadas contribuíram em 2011 com, respectivamente, R$74 bilhões e R$70,2 bilhões. </a:t>
            </a:r>
          </a:p>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11</a:t>
            </a:fld>
            <a:endParaRPr lang="pt-BR"/>
          </a:p>
        </p:txBody>
      </p:sp>
    </p:spTree>
    <p:extLst>
      <p:ext uri="{BB962C8B-B14F-4D97-AF65-F5344CB8AC3E}">
        <p14:creationId xmlns:p14="http://schemas.microsoft.com/office/powerpoint/2010/main" val="57109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a:p>
            <a:pPr marL="0" marR="0" lvl="0" indent="0" algn="l" defTabSz="914400" rtl="0" eaLnBrk="1" fontAlgn="auto" latinLnBrk="0" hangingPunct="1">
              <a:lnSpc>
                <a:spcPct val="100000"/>
              </a:lnSpc>
              <a:spcBef>
                <a:spcPts val="0"/>
              </a:spcBef>
              <a:spcAft>
                <a:spcPts val="0"/>
              </a:spcAft>
              <a:buClrTx/>
              <a:buSzTx/>
              <a:buFontTx/>
              <a:buNone/>
              <a:tabLst/>
              <a:defRPr/>
            </a:pPr>
            <a:r>
              <a:rPr lang="pt-BR" b="0" i="0" dirty="0">
                <a:effectLst/>
                <a:latin typeface="Campton Light" panose="020B0004020102020203" pitchFamily="34" charset="0"/>
              </a:rPr>
              <a:t>A Entidade </a:t>
            </a:r>
            <a:r>
              <a:rPr lang="pt-BR" b="1" i="0" dirty="0">
                <a:effectLst/>
                <a:latin typeface="Campton Light" panose="020B0004020102020203" pitchFamily="34" charset="0"/>
              </a:rPr>
              <a:t>conta hoje com aproximadamente 250 (Duzentas e Cinquenta) Associadas</a:t>
            </a:r>
            <a:r>
              <a:rPr lang="pt-BR" b="0" i="0" dirty="0">
                <a:effectLst/>
                <a:latin typeface="Campton Light" panose="020B0004020102020203" pitchFamily="34" charset="0"/>
              </a:rPr>
              <a:t>, que acreditam na união de esforços para solucionar os graves problemas que assolam o setor. Nossa meta é reunir o maior número de Empresas para, juntas, criar oportunidades de trabalho com parcerias, consórcios, sociedades e desenvolvimento de negócios, assim como criar um fórum que permita avaliar e discutir a melhor forma para representar os pequenos e médios construtores e empresas do setor de construção civil.</a:t>
            </a:r>
          </a:p>
          <a:p>
            <a:endParaRPr lang="pt-BR" dirty="0"/>
          </a:p>
        </p:txBody>
      </p:sp>
      <p:sp>
        <p:nvSpPr>
          <p:cNvPr id="4" name="Espaço Reservado para Número de Slide 3"/>
          <p:cNvSpPr>
            <a:spLocks noGrp="1"/>
          </p:cNvSpPr>
          <p:nvPr>
            <p:ph type="sldNum" sz="quarter" idx="5"/>
          </p:nvPr>
        </p:nvSpPr>
        <p:spPr/>
        <p:txBody>
          <a:bodyPr/>
          <a:lstStyle/>
          <a:p>
            <a:fld id="{ACDDCC11-F9E5-46E5-AAB6-628DBC4C9244}" type="slidenum">
              <a:rPr lang="pt-BR" smtClean="0"/>
              <a:t>12</a:t>
            </a:fld>
            <a:endParaRPr lang="pt-BR"/>
          </a:p>
        </p:txBody>
      </p:sp>
    </p:spTree>
    <p:extLst>
      <p:ext uri="{BB962C8B-B14F-4D97-AF65-F5344CB8AC3E}">
        <p14:creationId xmlns:p14="http://schemas.microsoft.com/office/powerpoint/2010/main" val="1781072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9EF57F4-8DE7-4071-9EDF-8F96EA20B67B}" type="datetimeFigureOut">
              <a:rPr lang="pt-BR" smtClean="0"/>
              <a:t>09/12/2020</a:t>
            </a:fld>
            <a:endParaRPr lang="pt-B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725A033-26D6-44D1-9B0C-29829631C635}" type="slidenum">
              <a:rPr lang="pt-BR" smtClean="0"/>
              <a:t>‹nº›</a:t>
            </a:fld>
            <a:endParaRPr lang="pt-B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288191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9EF57F4-8DE7-4071-9EDF-8F96EA20B67B}" type="datetimeFigureOut">
              <a:rPr lang="pt-BR" smtClean="0"/>
              <a:t>09/12/2020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201353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9EF57F4-8DE7-4071-9EDF-8F96EA20B67B}" type="datetimeFigureOut">
              <a:rPr lang="pt-BR" smtClean="0"/>
              <a:t>09/12/2020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91255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9EF57F4-8DE7-4071-9EDF-8F96EA20B67B}" type="datetimeFigureOut">
              <a:rPr lang="pt-BR" smtClean="0"/>
              <a:t>09/12/2020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234069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9EF57F4-8DE7-4071-9EDF-8F96EA20B67B}" type="datetimeFigureOut">
              <a:rPr lang="pt-BR" smtClean="0"/>
              <a:t>09/12/2020</a:t>
            </a:fld>
            <a:endParaRPr lang="pt-B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t-B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725A033-26D6-44D1-9B0C-29829631C635}" type="slidenum">
              <a:rPr lang="pt-BR" smtClean="0"/>
              <a:t>‹nº›</a:t>
            </a:fld>
            <a:endParaRPr lang="pt-B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289955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9EF57F4-8DE7-4071-9EDF-8F96EA20B67B}" type="datetimeFigureOut">
              <a:rPr lang="pt-BR" smtClean="0"/>
              <a:t>09/12/2020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384228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9EF57F4-8DE7-4071-9EDF-8F96EA20B67B}" type="datetimeFigureOut">
              <a:rPr lang="pt-BR" smtClean="0"/>
              <a:t>09/12/2020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667335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29EF57F4-8DE7-4071-9EDF-8F96EA20B67B}" type="datetimeFigureOut">
              <a:rPr lang="pt-BR" smtClean="0"/>
              <a:t>09/12/2020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96322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F57F4-8DE7-4071-9EDF-8F96EA20B67B}" type="datetimeFigureOut">
              <a:rPr lang="pt-BR" smtClean="0"/>
              <a:t>09/12/2020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725A033-26D6-44D1-9B0C-29829631C635}" type="slidenum">
              <a:rPr lang="pt-BR" smtClean="0"/>
              <a:t>‹nº›</a:t>
            </a:fld>
            <a:endParaRPr lang="pt-BR"/>
          </a:p>
        </p:txBody>
      </p:sp>
    </p:spTree>
    <p:extLst>
      <p:ext uri="{BB962C8B-B14F-4D97-AF65-F5344CB8AC3E}">
        <p14:creationId xmlns:p14="http://schemas.microsoft.com/office/powerpoint/2010/main" val="314461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9EF57F4-8DE7-4071-9EDF-8F96EA20B67B}" type="datetimeFigureOut">
              <a:rPr lang="pt-BR" smtClean="0"/>
              <a:t>09/12/2020</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25A033-26D6-44D1-9B0C-29829631C635}"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391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9EF57F4-8DE7-4071-9EDF-8F96EA20B67B}" type="datetimeFigureOut">
              <a:rPr lang="pt-BR" smtClean="0"/>
              <a:t>09/12/2020</a:t>
            </a:fld>
            <a:endParaRPr lang="pt-B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25A033-26D6-44D1-9B0C-29829631C635}" type="slidenum">
              <a:rPr lang="pt-BR" smtClean="0"/>
              <a:t>‹nº›</a:t>
            </a:fld>
            <a:endParaRPr lang="pt-B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0413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9EF57F4-8DE7-4071-9EDF-8F96EA20B67B}" type="datetimeFigureOut">
              <a:rPr lang="pt-BR" smtClean="0"/>
              <a:t>09/12/2020</a:t>
            </a:fld>
            <a:endParaRPr lang="pt-B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t-B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725A033-26D6-44D1-9B0C-29829631C635}" type="slidenum">
              <a:rPr lang="pt-BR" smtClean="0"/>
              <a:t>‹nº›</a:t>
            </a:fld>
            <a:endParaRPr lang="pt-B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6013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DD279-F88B-4135-8566-D2D25440CD29}"/>
              </a:ext>
            </a:extLst>
          </p:cNvPr>
          <p:cNvSpPr>
            <a:spLocks noGrp="1"/>
          </p:cNvSpPr>
          <p:nvPr>
            <p:ph type="ctrTitle"/>
          </p:nvPr>
        </p:nvSpPr>
        <p:spPr>
          <a:xfrm>
            <a:off x="1782034" y="715554"/>
            <a:ext cx="8361229" cy="3441076"/>
          </a:xfrm>
        </p:spPr>
        <p:txBody>
          <a:bodyPr>
            <a:noAutofit/>
          </a:bodyPr>
          <a:lstStyle/>
          <a:p>
            <a:r>
              <a:rPr lang="pt-BR" sz="4400" b="1" i="0" cap="none" dirty="0">
                <a:solidFill>
                  <a:srgbClr val="222222"/>
                </a:solidFill>
                <a:effectLst/>
                <a:latin typeface="Campton Book" panose="020B0004020102020203" pitchFamily="34" charset="0"/>
              </a:rPr>
              <a:t>Desafios das empresas de pequeno e médio porte no setor de Construção Residencial</a:t>
            </a:r>
            <a:r>
              <a:rPr lang="pt-BR" sz="4400" b="0" i="0" cap="none" dirty="0">
                <a:solidFill>
                  <a:srgbClr val="222222"/>
                </a:solidFill>
                <a:effectLst/>
                <a:latin typeface="Campton Book" panose="020B0004020102020203" pitchFamily="34" charset="0"/>
              </a:rPr>
              <a:t>.</a:t>
            </a:r>
            <a:endParaRPr lang="pt-BR" sz="4400" cap="none" dirty="0">
              <a:latin typeface="Campton Book" panose="020B0004020102020203" pitchFamily="34" charset="0"/>
            </a:endParaRPr>
          </a:p>
        </p:txBody>
      </p:sp>
      <p:sp>
        <p:nvSpPr>
          <p:cNvPr id="3" name="Subtítulo 2">
            <a:extLst>
              <a:ext uri="{FF2B5EF4-FFF2-40B4-BE49-F238E27FC236}">
                <a16:creationId xmlns:a16="http://schemas.microsoft.com/office/drawing/2014/main" id="{9ACED661-E176-4CB1-8C8F-ECE0087D6C4F}"/>
              </a:ext>
            </a:extLst>
          </p:cNvPr>
          <p:cNvSpPr>
            <a:spLocks noGrp="1"/>
          </p:cNvSpPr>
          <p:nvPr>
            <p:ph type="subTitle" idx="1"/>
          </p:nvPr>
        </p:nvSpPr>
        <p:spPr>
          <a:xfrm>
            <a:off x="2293302" y="4669348"/>
            <a:ext cx="6831673" cy="1086237"/>
          </a:xfrm>
        </p:spPr>
        <p:txBody>
          <a:bodyPr/>
          <a:lstStyle/>
          <a:p>
            <a:r>
              <a:rPr lang="pt-BR" dirty="0">
                <a:latin typeface="Campton Light" panose="020B0004020102020203" pitchFamily="34" charset="0"/>
              </a:rPr>
              <a:t>Anna Beatriz Fonseca Borges</a:t>
            </a:r>
          </a:p>
        </p:txBody>
      </p:sp>
    </p:spTree>
    <p:extLst>
      <p:ext uri="{BB962C8B-B14F-4D97-AF65-F5344CB8AC3E}">
        <p14:creationId xmlns:p14="http://schemas.microsoft.com/office/powerpoint/2010/main" val="384845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D0834C91-CF66-43B9-B66C-BE8D0F3C2929}"/>
              </a:ext>
            </a:extLst>
          </p:cNvPr>
          <p:cNvSpPr>
            <a:spLocks noGrp="1"/>
          </p:cNvSpPr>
          <p:nvPr>
            <p:ph type="title"/>
          </p:nvPr>
        </p:nvSpPr>
        <p:spPr>
          <a:xfrm>
            <a:off x="1371600" y="685800"/>
            <a:ext cx="9696450" cy="1485900"/>
          </a:xfrm>
        </p:spPr>
        <p:txBody>
          <a:bodyPr>
            <a:normAutofit/>
          </a:bodyPr>
          <a:lstStyle/>
          <a:p>
            <a:r>
              <a:rPr lang="pt-BR" sz="4000" dirty="0">
                <a:latin typeface="Campton Book" panose="020B0004020102020203" pitchFamily="34" charset="0"/>
              </a:rPr>
              <a:t>Características das </a:t>
            </a:r>
            <a:r>
              <a:rPr lang="pt-BR" sz="4000" dirty="0" err="1">
                <a:latin typeface="Campton Book" panose="020B0004020102020203" pitchFamily="34" charset="0"/>
              </a:rPr>
              <a:t>PMEs</a:t>
            </a:r>
            <a:endParaRPr lang="pt-BR" sz="4000" dirty="0">
              <a:latin typeface="Campton Book" panose="020B0004020102020203" pitchFamily="34" charset="0"/>
            </a:endParaRPr>
          </a:p>
        </p:txBody>
      </p:sp>
      <p:sp>
        <p:nvSpPr>
          <p:cNvPr id="12" name="CaixaDeTexto 11">
            <a:extLst>
              <a:ext uri="{FF2B5EF4-FFF2-40B4-BE49-F238E27FC236}">
                <a16:creationId xmlns:a16="http://schemas.microsoft.com/office/drawing/2014/main" id="{F6E038B3-4167-439D-84FA-7025095A80BF}"/>
              </a:ext>
            </a:extLst>
          </p:cNvPr>
          <p:cNvSpPr txBox="1"/>
          <p:nvPr/>
        </p:nvSpPr>
        <p:spPr>
          <a:xfrm>
            <a:off x="1371600" y="1895562"/>
            <a:ext cx="10603523" cy="3970318"/>
          </a:xfrm>
          <a:prstGeom prst="rect">
            <a:avLst/>
          </a:prstGeom>
          <a:noFill/>
        </p:spPr>
        <p:txBody>
          <a:bodyPr wrap="square">
            <a:spAutoFit/>
          </a:bodyPr>
          <a:lstStyle/>
          <a:p>
            <a:r>
              <a:rPr lang="pt-BR" dirty="0">
                <a:latin typeface="Campton Light" panose="020B0004020102020203" pitchFamily="34" charset="0"/>
              </a:rPr>
              <a:t>• Utilizam trabalho próprio ou de familiares; </a:t>
            </a:r>
          </a:p>
          <a:p>
            <a:r>
              <a:rPr lang="pt-BR" dirty="0">
                <a:latin typeface="Campton Light" panose="020B0004020102020203" pitchFamily="34" charset="0"/>
              </a:rPr>
              <a:t>• Não possuem administração especializada; </a:t>
            </a:r>
          </a:p>
          <a:p>
            <a:r>
              <a:rPr lang="pt-BR" dirty="0">
                <a:latin typeface="Campton Light" panose="020B0004020102020203" pitchFamily="34" charset="0"/>
              </a:rPr>
              <a:t>• Não possuem produção em escala; </a:t>
            </a:r>
          </a:p>
          <a:p>
            <a:r>
              <a:rPr lang="pt-BR" dirty="0">
                <a:latin typeface="Campton Light" panose="020B0004020102020203" pitchFamily="34" charset="0"/>
              </a:rPr>
              <a:t>• Utilizam de organizações rudimentares; </a:t>
            </a:r>
          </a:p>
          <a:p>
            <a:r>
              <a:rPr lang="pt-BR" dirty="0">
                <a:latin typeface="Campton Light" panose="020B0004020102020203" pitchFamily="34" charset="0"/>
              </a:rPr>
              <a:t>• Funcionam como campo de treinamento de mão-de-obra especializada e formação de empresários; </a:t>
            </a:r>
          </a:p>
          <a:p>
            <a:r>
              <a:rPr lang="pt-BR" dirty="0">
                <a:latin typeface="Campton Light" panose="020B0004020102020203" pitchFamily="34" charset="0"/>
              </a:rPr>
              <a:t>• Estreita relação pessoal do proprietário com empregados, clientes e fornecedores; </a:t>
            </a:r>
          </a:p>
          <a:p>
            <a:r>
              <a:rPr lang="pt-BR" dirty="0">
                <a:latin typeface="Campton Light" panose="020B0004020102020203" pitchFamily="34" charset="0"/>
              </a:rPr>
              <a:t>• Falta de acesso ao capital através de um mercado de capital organizado; </a:t>
            </a:r>
          </a:p>
          <a:p>
            <a:r>
              <a:rPr lang="pt-BR" dirty="0">
                <a:latin typeface="Campton Light" panose="020B0004020102020203" pitchFamily="34" charset="0"/>
              </a:rPr>
              <a:t>• Falta de poder de barganha nas negociações de compra e venda;</a:t>
            </a:r>
          </a:p>
          <a:p>
            <a:r>
              <a:rPr lang="pt-BR" dirty="0">
                <a:latin typeface="Campton Light" panose="020B0004020102020203" pitchFamily="34" charset="0"/>
              </a:rPr>
              <a:t>• Dependência de mercados e de fontes de suprimento próximas; </a:t>
            </a:r>
          </a:p>
          <a:p>
            <a:r>
              <a:rPr lang="pt-BR" dirty="0">
                <a:latin typeface="Campton Light" panose="020B0004020102020203" pitchFamily="34" charset="0"/>
              </a:rPr>
              <a:t>• Baixa relação de investimento/mão-de-obra empregada, decorrente de menor complexidade do equipamento produtivo, capacitando-as a gerar empregos a um menor custo social e privado; </a:t>
            </a:r>
          </a:p>
          <a:p>
            <a:r>
              <a:rPr lang="pt-BR" dirty="0">
                <a:latin typeface="Campton Light" panose="020B0004020102020203" pitchFamily="34" charset="0"/>
              </a:rPr>
              <a:t>• Papel complementar às atividades industriais mais complexas.</a:t>
            </a:r>
          </a:p>
        </p:txBody>
      </p:sp>
      <p:sp>
        <p:nvSpPr>
          <p:cNvPr id="13" name="Retângulo 12">
            <a:extLst>
              <a:ext uri="{FF2B5EF4-FFF2-40B4-BE49-F238E27FC236}">
                <a16:creationId xmlns:a16="http://schemas.microsoft.com/office/drawing/2014/main" id="{1AE8120C-0DB2-437F-867C-06FAE7E227D1}"/>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86121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D0834C91-CF66-43B9-B66C-BE8D0F3C2929}"/>
              </a:ext>
            </a:extLst>
          </p:cNvPr>
          <p:cNvSpPr>
            <a:spLocks noGrp="1"/>
          </p:cNvSpPr>
          <p:nvPr>
            <p:ph type="title"/>
          </p:nvPr>
        </p:nvSpPr>
        <p:spPr>
          <a:xfrm>
            <a:off x="1371599" y="685800"/>
            <a:ext cx="10406743" cy="1485900"/>
          </a:xfrm>
        </p:spPr>
        <p:txBody>
          <a:bodyPr/>
          <a:lstStyle/>
          <a:p>
            <a:r>
              <a:rPr lang="pt-BR" dirty="0">
                <a:latin typeface="Campton Book" panose="020B0004020102020203" pitchFamily="34" charset="0"/>
              </a:rPr>
              <a:t>Principais barreiras no setor</a:t>
            </a:r>
          </a:p>
        </p:txBody>
      </p:sp>
      <p:sp>
        <p:nvSpPr>
          <p:cNvPr id="12" name="CaixaDeTexto 11">
            <a:extLst>
              <a:ext uri="{FF2B5EF4-FFF2-40B4-BE49-F238E27FC236}">
                <a16:creationId xmlns:a16="http://schemas.microsoft.com/office/drawing/2014/main" id="{A129D8C8-52AC-476C-B766-0C2D723C4ED8}"/>
              </a:ext>
            </a:extLst>
          </p:cNvPr>
          <p:cNvSpPr txBox="1"/>
          <p:nvPr/>
        </p:nvSpPr>
        <p:spPr>
          <a:xfrm>
            <a:off x="972806" y="1922153"/>
            <a:ext cx="9696450" cy="400110"/>
          </a:xfrm>
          <a:prstGeom prst="rect">
            <a:avLst/>
          </a:prstGeom>
          <a:noFill/>
        </p:spPr>
        <p:txBody>
          <a:bodyPr wrap="square">
            <a:spAutoFit/>
          </a:bodyPr>
          <a:lstStyle/>
          <a:p>
            <a:r>
              <a:rPr lang="pt-BR" sz="2000" dirty="0">
                <a:latin typeface="Campton Book" panose="020B0004020102020203" pitchFamily="34" charset="0"/>
              </a:rPr>
              <a:t>CONSTRUTORAS/INCORPORRADORAS</a:t>
            </a:r>
          </a:p>
        </p:txBody>
      </p:sp>
      <p:sp>
        <p:nvSpPr>
          <p:cNvPr id="13" name="CaixaDeTexto 12">
            <a:extLst>
              <a:ext uri="{FF2B5EF4-FFF2-40B4-BE49-F238E27FC236}">
                <a16:creationId xmlns:a16="http://schemas.microsoft.com/office/drawing/2014/main" id="{0A9C3DA0-4216-4064-8201-A3F415F8D39B}"/>
              </a:ext>
            </a:extLst>
          </p:cNvPr>
          <p:cNvSpPr txBox="1"/>
          <p:nvPr/>
        </p:nvSpPr>
        <p:spPr>
          <a:xfrm>
            <a:off x="6845683" y="1955554"/>
            <a:ext cx="3517518" cy="400110"/>
          </a:xfrm>
          <a:prstGeom prst="rect">
            <a:avLst/>
          </a:prstGeom>
          <a:noFill/>
        </p:spPr>
        <p:txBody>
          <a:bodyPr wrap="square">
            <a:spAutoFit/>
          </a:bodyPr>
          <a:lstStyle/>
          <a:p>
            <a:r>
              <a:rPr lang="pt-BR" sz="2000" dirty="0">
                <a:latin typeface="Campton Book" panose="020B0004020102020203" pitchFamily="34" charset="0"/>
              </a:rPr>
              <a:t>EMPRESAS DE SERVIÇOS</a:t>
            </a:r>
          </a:p>
        </p:txBody>
      </p:sp>
      <p:sp>
        <p:nvSpPr>
          <p:cNvPr id="14" name="CaixaDeTexto 13">
            <a:extLst>
              <a:ext uri="{FF2B5EF4-FFF2-40B4-BE49-F238E27FC236}">
                <a16:creationId xmlns:a16="http://schemas.microsoft.com/office/drawing/2014/main" id="{6F1E9B49-0540-44A2-B097-F25B173E9954}"/>
              </a:ext>
            </a:extLst>
          </p:cNvPr>
          <p:cNvSpPr txBox="1"/>
          <p:nvPr/>
        </p:nvSpPr>
        <p:spPr>
          <a:xfrm>
            <a:off x="1148851" y="2347787"/>
            <a:ext cx="4947149" cy="2585323"/>
          </a:xfrm>
          <a:prstGeom prst="rect">
            <a:avLst/>
          </a:prstGeom>
          <a:noFill/>
        </p:spPr>
        <p:txBody>
          <a:bodyPr wrap="square">
            <a:spAutoFit/>
          </a:bodyPr>
          <a:lstStyle/>
          <a:p>
            <a:r>
              <a:rPr lang="pt-BR" dirty="0">
                <a:latin typeface="Campton Light" panose="020B0004020102020203" pitchFamily="34" charset="0"/>
              </a:rPr>
              <a:t>Envolve maior necessidade de recursos financeiros para a aquisição de terrenos, lançamento do empreendimento e esforço de venda.</a:t>
            </a:r>
          </a:p>
          <a:p>
            <a:endParaRPr lang="pt-BR" dirty="0">
              <a:latin typeface="Campton Light" panose="020B0004020102020203" pitchFamily="34" charset="0"/>
            </a:endParaRPr>
          </a:p>
          <a:p>
            <a:r>
              <a:rPr lang="pt-BR" dirty="0">
                <a:latin typeface="Campton Light" panose="020B0004020102020203" pitchFamily="34" charset="0"/>
              </a:rPr>
              <a:t>As empresas tem dificuldade de obter financiamento no volume necessário para suprir as atividades e por isso acabam se financiamento informalmente.</a:t>
            </a:r>
          </a:p>
        </p:txBody>
      </p:sp>
      <p:sp>
        <p:nvSpPr>
          <p:cNvPr id="15" name="CaixaDeTexto 14">
            <a:extLst>
              <a:ext uri="{FF2B5EF4-FFF2-40B4-BE49-F238E27FC236}">
                <a16:creationId xmlns:a16="http://schemas.microsoft.com/office/drawing/2014/main" id="{E6185A6D-C419-47B6-A652-22FF329B5360}"/>
              </a:ext>
            </a:extLst>
          </p:cNvPr>
          <p:cNvSpPr txBox="1"/>
          <p:nvPr/>
        </p:nvSpPr>
        <p:spPr>
          <a:xfrm>
            <a:off x="6981567" y="2327509"/>
            <a:ext cx="4641396" cy="1200329"/>
          </a:xfrm>
          <a:prstGeom prst="rect">
            <a:avLst/>
          </a:prstGeom>
          <a:noFill/>
        </p:spPr>
        <p:txBody>
          <a:bodyPr wrap="square">
            <a:spAutoFit/>
          </a:bodyPr>
          <a:lstStyle/>
          <a:p>
            <a:r>
              <a:rPr lang="pt-BR" dirty="0">
                <a:latin typeface="Campton Light" panose="020B0004020102020203" pitchFamily="34" charset="0"/>
              </a:rPr>
              <a:t>Exigem pequeno capital inicial, com menor barreira de entrada. Por sua vez, a alta concorrência promove pressão nos preços e custos.</a:t>
            </a:r>
          </a:p>
        </p:txBody>
      </p:sp>
      <p:sp>
        <p:nvSpPr>
          <p:cNvPr id="16" name="CaixaDeTexto 15">
            <a:extLst>
              <a:ext uri="{FF2B5EF4-FFF2-40B4-BE49-F238E27FC236}">
                <a16:creationId xmlns:a16="http://schemas.microsoft.com/office/drawing/2014/main" id="{9B4D1208-B270-4DEB-A7EC-AE5B42AD4E6E}"/>
              </a:ext>
            </a:extLst>
          </p:cNvPr>
          <p:cNvSpPr txBox="1"/>
          <p:nvPr/>
        </p:nvSpPr>
        <p:spPr>
          <a:xfrm>
            <a:off x="6981567" y="3721490"/>
            <a:ext cx="4641396" cy="2308324"/>
          </a:xfrm>
          <a:prstGeom prst="rect">
            <a:avLst/>
          </a:prstGeom>
          <a:noFill/>
        </p:spPr>
        <p:txBody>
          <a:bodyPr wrap="square">
            <a:spAutoFit/>
          </a:bodyPr>
          <a:lstStyle/>
          <a:p>
            <a:r>
              <a:rPr lang="pt-BR" dirty="0">
                <a:latin typeface="Campton Light" panose="020B0004020102020203" pitchFamily="34" charset="0"/>
              </a:rPr>
              <a:t>Exige capacidade tecnológica (know-how) e boa capacidade de treinamento de mão de obra. Essas qualidades são fundamentais para manter a empresa no mercado, uma vez que a relação entre construtoras e prestadores de serviço são fundadas na confiabilidade dos serviços</a:t>
            </a:r>
          </a:p>
        </p:txBody>
      </p:sp>
      <p:sp>
        <p:nvSpPr>
          <p:cNvPr id="17" name="CaixaDeTexto 16">
            <a:extLst>
              <a:ext uri="{FF2B5EF4-FFF2-40B4-BE49-F238E27FC236}">
                <a16:creationId xmlns:a16="http://schemas.microsoft.com/office/drawing/2014/main" id="{AA38FAEB-7196-48F6-A655-25888731949D}"/>
              </a:ext>
            </a:extLst>
          </p:cNvPr>
          <p:cNvSpPr txBox="1"/>
          <p:nvPr/>
        </p:nvSpPr>
        <p:spPr>
          <a:xfrm>
            <a:off x="6981567" y="6145824"/>
            <a:ext cx="4641396" cy="646331"/>
          </a:xfrm>
          <a:prstGeom prst="rect">
            <a:avLst/>
          </a:prstGeom>
          <a:noFill/>
        </p:spPr>
        <p:txBody>
          <a:bodyPr wrap="square">
            <a:spAutoFit/>
          </a:bodyPr>
          <a:lstStyle/>
          <a:p>
            <a:r>
              <a:rPr lang="pt-BR" dirty="0">
                <a:latin typeface="Campton Light" panose="020B0004020102020203" pitchFamily="34" charset="0"/>
              </a:rPr>
              <a:t>Grande dependência da produtividade específica dos funcionários</a:t>
            </a:r>
          </a:p>
        </p:txBody>
      </p:sp>
      <p:sp>
        <p:nvSpPr>
          <p:cNvPr id="18" name="CaixaDeTexto 17">
            <a:extLst>
              <a:ext uri="{FF2B5EF4-FFF2-40B4-BE49-F238E27FC236}">
                <a16:creationId xmlns:a16="http://schemas.microsoft.com/office/drawing/2014/main" id="{0A72B362-6A80-41EB-A246-7E5B73808483}"/>
              </a:ext>
            </a:extLst>
          </p:cNvPr>
          <p:cNvSpPr txBox="1"/>
          <p:nvPr/>
        </p:nvSpPr>
        <p:spPr>
          <a:xfrm>
            <a:off x="1148852" y="5081726"/>
            <a:ext cx="4947148" cy="646331"/>
          </a:xfrm>
          <a:prstGeom prst="rect">
            <a:avLst/>
          </a:prstGeom>
          <a:noFill/>
        </p:spPr>
        <p:txBody>
          <a:bodyPr wrap="square">
            <a:spAutoFit/>
          </a:bodyPr>
          <a:lstStyle/>
          <a:p>
            <a:r>
              <a:rPr lang="pt-BR" dirty="0">
                <a:latin typeface="Campton Light" panose="020B0004020102020203" pitchFamily="34" charset="0"/>
              </a:rPr>
              <a:t>Dificuldades de implantação de processos técnicos de gestão.</a:t>
            </a:r>
          </a:p>
        </p:txBody>
      </p:sp>
      <p:sp>
        <p:nvSpPr>
          <p:cNvPr id="19" name="Retângulo 18">
            <a:extLst>
              <a:ext uri="{FF2B5EF4-FFF2-40B4-BE49-F238E27FC236}">
                <a16:creationId xmlns:a16="http://schemas.microsoft.com/office/drawing/2014/main" id="{60E46C9B-11F0-4D74-BBF3-839762B16E1E}"/>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517475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B2FC36B0-97EC-4AF0-8C6E-C9FA76ACA099}"/>
              </a:ext>
            </a:extLst>
          </p:cNvPr>
          <p:cNvSpPr txBox="1"/>
          <p:nvPr/>
        </p:nvSpPr>
        <p:spPr>
          <a:xfrm>
            <a:off x="1230917" y="2243336"/>
            <a:ext cx="10406743" cy="707886"/>
          </a:xfrm>
          <a:prstGeom prst="rect">
            <a:avLst/>
          </a:prstGeom>
          <a:noFill/>
        </p:spPr>
        <p:txBody>
          <a:bodyPr wrap="square">
            <a:spAutoFit/>
          </a:bodyPr>
          <a:lstStyle/>
          <a:p>
            <a:r>
              <a:rPr lang="pt-BR" sz="2000" dirty="0">
                <a:latin typeface="Campton Light" panose="020B0004020102020203" pitchFamily="34" charset="0"/>
              </a:rPr>
              <a:t>Fortalecimento de </a:t>
            </a:r>
            <a:r>
              <a:rPr lang="pt-BR" sz="2000" dirty="0">
                <a:latin typeface="Campton Book" panose="020B0004020102020203" pitchFamily="34" charset="0"/>
              </a:rPr>
              <a:t>sindicatos, grupo financeiro ou cooperativa</a:t>
            </a:r>
            <a:r>
              <a:rPr lang="pt-BR" sz="2000" dirty="0">
                <a:latin typeface="Campton Light" panose="020B0004020102020203" pitchFamily="34" charset="0"/>
              </a:rPr>
              <a:t> para defender os interesses específicos da classe.</a:t>
            </a:r>
          </a:p>
        </p:txBody>
      </p:sp>
      <p:sp>
        <p:nvSpPr>
          <p:cNvPr id="7" name="CaixaDeTexto 6">
            <a:extLst>
              <a:ext uri="{FF2B5EF4-FFF2-40B4-BE49-F238E27FC236}">
                <a16:creationId xmlns:a16="http://schemas.microsoft.com/office/drawing/2014/main" id="{3DE6783D-0B5F-4916-A155-4E45F2C68B69}"/>
              </a:ext>
            </a:extLst>
          </p:cNvPr>
          <p:cNvSpPr txBox="1"/>
          <p:nvPr/>
        </p:nvSpPr>
        <p:spPr>
          <a:xfrm>
            <a:off x="2746756" y="4528784"/>
            <a:ext cx="7086600" cy="707886"/>
          </a:xfrm>
          <a:prstGeom prst="rect">
            <a:avLst/>
          </a:prstGeom>
          <a:noFill/>
        </p:spPr>
        <p:txBody>
          <a:bodyPr wrap="square">
            <a:spAutoFit/>
          </a:bodyPr>
          <a:lstStyle/>
          <a:p>
            <a:r>
              <a:rPr lang="pt-BR" sz="2000" dirty="0" err="1">
                <a:latin typeface="Campton Book" panose="020B0004020102020203" pitchFamily="34" charset="0"/>
              </a:rPr>
              <a:t>APeMEC</a:t>
            </a:r>
            <a:r>
              <a:rPr lang="pt-BR" sz="2000" dirty="0">
                <a:latin typeface="Campton Book" panose="020B0004020102020203" pitchFamily="34" charset="0"/>
              </a:rPr>
              <a:t> - Associação de Pequenas e Médias Empresas de Construção Civil do Estado de São Paulo.</a:t>
            </a:r>
          </a:p>
        </p:txBody>
      </p:sp>
      <p:sp>
        <p:nvSpPr>
          <p:cNvPr id="8" name="Título 1">
            <a:extLst>
              <a:ext uri="{FF2B5EF4-FFF2-40B4-BE49-F238E27FC236}">
                <a16:creationId xmlns:a16="http://schemas.microsoft.com/office/drawing/2014/main" id="{BC9BAC9A-C8E0-4278-BDFC-A3213861B2D0}"/>
              </a:ext>
            </a:extLst>
          </p:cNvPr>
          <p:cNvSpPr>
            <a:spLocks noGrp="1"/>
          </p:cNvSpPr>
          <p:nvPr>
            <p:ph type="title"/>
          </p:nvPr>
        </p:nvSpPr>
        <p:spPr>
          <a:xfrm>
            <a:off x="1371599" y="685800"/>
            <a:ext cx="10406743" cy="822087"/>
          </a:xfrm>
        </p:spPr>
        <p:txBody>
          <a:bodyPr/>
          <a:lstStyle/>
          <a:p>
            <a:r>
              <a:rPr lang="pt-BR" dirty="0">
                <a:latin typeface="Campton Book" panose="020B0004020102020203" pitchFamily="34" charset="0"/>
              </a:rPr>
              <a:t>Oportunidades no setor</a:t>
            </a:r>
          </a:p>
        </p:txBody>
      </p:sp>
      <p:pic>
        <p:nvPicPr>
          <p:cNvPr id="2050" name="Picture 2">
            <a:extLst>
              <a:ext uri="{FF2B5EF4-FFF2-40B4-BE49-F238E27FC236}">
                <a16:creationId xmlns:a16="http://schemas.microsoft.com/office/drawing/2014/main" id="{9C6139EE-C26A-4A87-AD83-3B13F62FCE24}"/>
              </a:ext>
            </a:extLst>
          </p:cNvPr>
          <p:cNvPicPr>
            <a:picLocks noChangeAspect="1" noChangeArrowheads="1"/>
          </p:cNvPicPr>
          <p:nvPr/>
        </p:nvPicPr>
        <p:blipFill>
          <a:blip r:embed="rId3">
            <a:duotone>
              <a:prstClr val="black"/>
              <a:schemeClr val="tx1">
                <a:tint val="45000"/>
                <a:satMod val="400000"/>
              </a:schemeClr>
            </a:duotone>
            <a:alphaModFix/>
            <a:extLst>
              <a:ext uri="{BEBA8EAE-BF5A-486C-A8C5-ECC9F3942E4B}">
                <a14:imgProps xmlns:a14="http://schemas.microsoft.com/office/drawing/2010/main">
                  <a14:imgLayer r:embed="rId4">
                    <a14:imgEffect>
                      <a14:artisticGlowEdges/>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4224672" y="5445120"/>
            <a:ext cx="3742655" cy="1225760"/>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6E4A2F8A-72AC-49AD-8681-44C3980FB829}"/>
              </a:ext>
            </a:extLst>
          </p:cNvPr>
          <p:cNvSpPr txBox="1"/>
          <p:nvPr/>
        </p:nvSpPr>
        <p:spPr>
          <a:xfrm>
            <a:off x="1230918" y="2963176"/>
            <a:ext cx="10118276" cy="1323439"/>
          </a:xfrm>
          <a:prstGeom prst="rect">
            <a:avLst/>
          </a:prstGeom>
          <a:noFill/>
        </p:spPr>
        <p:txBody>
          <a:bodyPr wrap="square">
            <a:spAutoFit/>
          </a:bodyPr>
          <a:lstStyle/>
          <a:p>
            <a:pPr algn="just"/>
            <a:r>
              <a:rPr lang="pt-BR" sz="2000" dirty="0">
                <a:latin typeface="Campton Light" panose="020B0004020102020203" pitchFamily="34" charset="0"/>
              </a:rPr>
              <a:t>Instituições como o SEBRAE, sindicatos e associações da construção civil tem papel relevante  ao oferecer cursos, palestras, treinamentos de pessoal. Além disso, oferecem ações coordenadas para viabilizar maiores investimentos em qualidade de produtividade</a:t>
            </a:r>
          </a:p>
        </p:txBody>
      </p:sp>
      <p:sp>
        <p:nvSpPr>
          <p:cNvPr id="16" name="CaixaDeTexto 15">
            <a:extLst>
              <a:ext uri="{FF2B5EF4-FFF2-40B4-BE49-F238E27FC236}">
                <a16:creationId xmlns:a16="http://schemas.microsoft.com/office/drawing/2014/main" id="{056AFD3F-3FA6-416C-9CE1-F185C9F774D8}"/>
              </a:ext>
            </a:extLst>
          </p:cNvPr>
          <p:cNvSpPr txBox="1"/>
          <p:nvPr/>
        </p:nvSpPr>
        <p:spPr>
          <a:xfrm>
            <a:off x="1365740" y="1621330"/>
            <a:ext cx="9696450" cy="400110"/>
          </a:xfrm>
          <a:prstGeom prst="rect">
            <a:avLst/>
          </a:prstGeom>
          <a:noFill/>
        </p:spPr>
        <p:txBody>
          <a:bodyPr wrap="square">
            <a:spAutoFit/>
          </a:bodyPr>
          <a:lstStyle/>
          <a:p>
            <a:r>
              <a:rPr lang="pt-BR" sz="2000" dirty="0">
                <a:latin typeface="Campton Book" panose="020B0004020102020203" pitchFamily="34" charset="0"/>
              </a:rPr>
              <a:t>FORTALECIMENTO DAS ENTIDADES DE CLASSE</a:t>
            </a:r>
          </a:p>
        </p:txBody>
      </p:sp>
      <p:sp>
        <p:nvSpPr>
          <p:cNvPr id="17" name="Retângulo 16">
            <a:extLst>
              <a:ext uri="{FF2B5EF4-FFF2-40B4-BE49-F238E27FC236}">
                <a16:creationId xmlns:a16="http://schemas.microsoft.com/office/drawing/2014/main" id="{D2B3D775-7ADA-4AD0-942F-289A39BEFA77}"/>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15931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B2FC36B0-97EC-4AF0-8C6E-C9FA76ACA099}"/>
              </a:ext>
            </a:extLst>
          </p:cNvPr>
          <p:cNvSpPr txBox="1"/>
          <p:nvPr/>
        </p:nvSpPr>
        <p:spPr>
          <a:xfrm>
            <a:off x="1596848" y="2149589"/>
            <a:ext cx="9956243" cy="3970318"/>
          </a:xfrm>
          <a:prstGeom prst="rect">
            <a:avLst/>
          </a:prstGeom>
          <a:noFill/>
        </p:spPr>
        <p:txBody>
          <a:bodyPr wrap="square">
            <a:spAutoFit/>
          </a:bodyPr>
          <a:lstStyle/>
          <a:p>
            <a:pPr algn="just" fontAlgn="base"/>
            <a:r>
              <a:rPr lang="pt-BR" dirty="0">
                <a:latin typeface="Campton Light" panose="020B0004020102020203" pitchFamily="34" charset="0"/>
              </a:rPr>
              <a:t>É muito importante assinalar que a </a:t>
            </a:r>
            <a:r>
              <a:rPr lang="pt-BR" dirty="0">
                <a:latin typeface="Campton Book" panose="020B0004020102020203" pitchFamily="34" charset="0"/>
              </a:rPr>
              <a:t>redução na taxa básica dos juros (Selic) </a:t>
            </a:r>
            <a:r>
              <a:rPr lang="pt-BR" dirty="0">
                <a:latin typeface="Campton Light" panose="020B0004020102020203" pitchFamily="34" charset="0"/>
              </a:rPr>
              <a:t>pelo Banco Central levou os bancos a reduzirem os seus juros para o crédito imobiliário.</a:t>
            </a:r>
          </a:p>
          <a:p>
            <a:pPr algn="just" fontAlgn="base"/>
            <a:endParaRPr lang="pt-BR" dirty="0">
              <a:latin typeface="Campton Light" panose="020B0004020102020203" pitchFamily="34" charset="0"/>
            </a:endParaRPr>
          </a:p>
          <a:p>
            <a:pPr algn="just" fontAlgn="base"/>
            <a:r>
              <a:rPr lang="pt-BR" dirty="0">
                <a:latin typeface="Campton Light" panose="020B0004020102020203" pitchFamily="34" charset="0"/>
              </a:rPr>
              <a:t>Isso possibilita o acesso à casa própria a milhares de pessoas, ajudando bastante a aquecer os negócios do setor, especialmente num momento de crise como o atual. </a:t>
            </a:r>
          </a:p>
          <a:p>
            <a:pPr algn="just"/>
            <a:endParaRPr lang="pt-BR" dirty="0">
              <a:latin typeface="Campton Light" panose="020B0004020102020203" pitchFamily="34" charset="0"/>
            </a:endParaRPr>
          </a:p>
          <a:p>
            <a:pPr algn="just"/>
            <a:r>
              <a:rPr lang="pt-BR" dirty="0">
                <a:latin typeface="Campton Light" panose="020B0004020102020203" pitchFamily="34" charset="0"/>
              </a:rPr>
              <a:t>Além disso, com a queda dos juros, o bancos </a:t>
            </a:r>
            <a:r>
              <a:rPr lang="pt-BR" dirty="0">
                <a:latin typeface="Campton Book" panose="020B0004020102020203" pitchFamily="34" charset="0"/>
              </a:rPr>
              <a:t>flexibilizam o acesso a capital</a:t>
            </a:r>
            <a:r>
              <a:rPr lang="pt-BR" dirty="0">
                <a:latin typeface="Campton Light" panose="020B0004020102020203" pitchFamily="34" charset="0"/>
              </a:rPr>
              <a:t>, através de linhas bancárias de crédito livre e/ou direcionado. Em função da redução da remuneração dos títulos públicos e dos investimentos atrelados à taxa SELIC, há muitos investidores buscando oportunidades de retorno no mercado imobiliário. Nos últimos tempos, fundos de investimentos têm ajudado na capitalização das companhias menores, que ganharam maior poder de fogo para negociar a compra de terrenos e desenvolver os projetos</a:t>
            </a:r>
          </a:p>
          <a:p>
            <a:pPr algn="just"/>
            <a:endParaRPr lang="pt-BR" dirty="0">
              <a:latin typeface="Campton Light" panose="020B0004020102020203" pitchFamily="34" charset="0"/>
            </a:endParaRPr>
          </a:p>
        </p:txBody>
      </p:sp>
      <p:sp>
        <p:nvSpPr>
          <p:cNvPr id="8" name="Título 1">
            <a:extLst>
              <a:ext uri="{FF2B5EF4-FFF2-40B4-BE49-F238E27FC236}">
                <a16:creationId xmlns:a16="http://schemas.microsoft.com/office/drawing/2014/main" id="{BC9BAC9A-C8E0-4278-BDFC-A3213861B2D0}"/>
              </a:ext>
            </a:extLst>
          </p:cNvPr>
          <p:cNvSpPr>
            <a:spLocks noGrp="1"/>
          </p:cNvSpPr>
          <p:nvPr>
            <p:ph type="title"/>
          </p:nvPr>
        </p:nvSpPr>
        <p:spPr>
          <a:xfrm>
            <a:off x="1371599" y="685800"/>
            <a:ext cx="10406743" cy="791308"/>
          </a:xfrm>
        </p:spPr>
        <p:txBody>
          <a:bodyPr/>
          <a:lstStyle/>
          <a:p>
            <a:r>
              <a:rPr lang="pt-BR" dirty="0">
                <a:latin typeface="Campton Book" panose="020B0004020102020203" pitchFamily="34" charset="0"/>
              </a:rPr>
              <a:t>Oportunidades no setor</a:t>
            </a:r>
          </a:p>
        </p:txBody>
      </p:sp>
      <p:sp>
        <p:nvSpPr>
          <p:cNvPr id="10" name="CaixaDeTexto 9">
            <a:extLst>
              <a:ext uri="{FF2B5EF4-FFF2-40B4-BE49-F238E27FC236}">
                <a16:creationId xmlns:a16="http://schemas.microsoft.com/office/drawing/2014/main" id="{9C6F0EB4-7C4B-499A-BEFE-319E49E80650}"/>
              </a:ext>
            </a:extLst>
          </p:cNvPr>
          <p:cNvSpPr txBox="1"/>
          <p:nvPr/>
        </p:nvSpPr>
        <p:spPr>
          <a:xfrm>
            <a:off x="1365740" y="1604155"/>
            <a:ext cx="9696450" cy="400110"/>
          </a:xfrm>
          <a:prstGeom prst="rect">
            <a:avLst/>
          </a:prstGeom>
          <a:noFill/>
        </p:spPr>
        <p:txBody>
          <a:bodyPr wrap="square">
            <a:spAutoFit/>
          </a:bodyPr>
          <a:lstStyle/>
          <a:p>
            <a:r>
              <a:rPr lang="pt-BR" sz="2000" dirty="0">
                <a:latin typeface="Campton Book" panose="020B0004020102020203" pitchFamily="34" charset="0"/>
              </a:rPr>
              <a:t>REDUÇÃO DOS JUROS</a:t>
            </a:r>
          </a:p>
        </p:txBody>
      </p:sp>
      <p:sp>
        <p:nvSpPr>
          <p:cNvPr id="12" name="Retângulo 11">
            <a:extLst>
              <a:ext uri="{FF2B5EF4-FFF2-40B4-BE49-F238E27FC236}">
                <a16:creationId xmlns:a16="http://schemas.microsoft.com/office/drawing/2014/main" id="{50AC69CC-F60B-420C-8049-3C7E6E6F2A16}"/>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2656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BC9BAC9A-C8E0-4278-BDFC-A3213861B2D0}"/>
              </a:ext>
            </a:extLst>
          </p:cNvPr>
          <p:cNvSpPr>
            <a:spLocks noGrp="1"/>
          </p:cNvSpPr>
          <p:nvPr>
            <p:ph type="title"/>
          </p:nvPr>
        </p:nvSpPr>
        <p:spPr>
          <a:xfrm>
            <a:off x="1371599" y="685800"/>
            <a:ext cx="10406743" cy="1485900"/>
          </a:xfrm>
        </p:spPr>
        <p:txBody>
          <a:bodyPr/>
          <a:lstStyle/>
          <a:p>
            <a:r>
              <a:rPr lang="pt-BR" dirty="0">
                <a:latin typeface="Campton Book" panose="020B0004020102020203" pitchFamily="34" charset="0"/>
              </a:rPr>
              <a:t>Oportunidades no setor</a:t>
            </a:r>
          </a:p>
        </p:txBody>
      </p:sp>
      <p:sp>
        <p:nvSpPr>
          <p:cNvPr id="18" name="CaixaDeTexto 17">
            <a:extLst>
              <a:ext uri="{FF2B5EF4-FFF2-40B4-BE49-F238E27FC236}">
                <a16:creationId xmlns:a16="http://schemas.microsoft.com/office/drawing/2014/main" id="{28BDB28C-CD1E-4C1E-8A43-7C07299B0189}"/>
              </a:ext>
            </a:extLst>
          </p:cNvPr>
          <p:cNvSpPr txBox="1"/>
          <p:nvPr/>
        </p:nvSpPr>
        <p:spPr>
          <a:xfrm>
            <a:off x="1613388" y="2067944"/>
            <a:ext cx="9207013" cy="4247317"/>
          </a:xfrm>
          <a:prstGeom prst="rect">
            <a:avLst/>
          </a:prstGeom>
          <a:noFill/>
        </p:spPr>
        <p:txBody>
          <a:bodyPr wrap="square">
            <a:spAutoFit/>
          </a:bodyPr>
          <a:lstStyle/>
          <a:p>
            <a:r>
              <a:rPr lang="pt-BR" dirty="0">
                <a:effectLst/>
                <a:latin typeface="Campton Light" panose="020B0004020102020203" pitchFamily="34" charset="0"/>
              </a:rPr>
              <a:t>O Simples Nacional é um sistema de tributação simplificado para as micros, pequenas e médias empresas brasileiras. Tendo como seu principal objetivo de facilitar o recolhimento da tributação federal </a:t>
            </a:r>
            <a:r>
              <a:rPr lang="pt-BR" dirty="0">
                <a:latin typeface="Campton Light" panose="020B0004020102020203" pitchFamily="34" charset="0"/>
              </a:rPr>
              <a:t>(IR/CSLL/PIS/COFINS) e outros tributos conforme a atividade da empresa.</a:t>
            </a:r>
          </a:p>
          <a:p>
            <a:br>
              <a:rPr lang="pt-BR" dirty="0">
                <a:effectLst/>
                <a:latin typeface="Campton Light" panose="020B0004020102020203" pitchFamily="34" charset="0"/>
              </a:rPr>
            </a:br>
            <a:r>
              <a:rPr lang="pt-BR" dirty="0">
                <a:latin typeface="Campton Light" panose="020B0004020102020203" pitchFamily="34" charset="0"/>
              </a:rPr>
              <a:t>Dessa maneira, é importante compreender que a atividade de construção civil é considerada como </a:t>
            </a:r>
            <a:r>
              <a:rPr lang="pt-BR" dirty="0">
                <a:latin typeface="Campton Book" panose="020B0004020102020203" pitchFamily="34" charset="0"/>
              </a:rPr>
              <a:t>prestadora de serviços</a:t>
            </a:r>
            <a:r>
              <a:rPr lang="pt-BR" dirty="0">
                <a:latin typeface="Campton Light" panose="020B0004020102020203" pitchFamily="34" charset="0"/>
              </a:rPr>
              <a:t>. Ou seja, ela pode ser tributada pelo ISS, uma vez que, a mesma não comercializa nenhum tipo de produto.</a:t>
            </a:r>
          </a:p>
          <a:p>
            <a:endParaRPr lang="pt-BR" dirty="0">
              <a:latin typeface="Campton Light" panose="020B0004020102020203" pitchFamily="34" charset="0"/>
            </a:endParaRPr>
          </a:p>
          <a:p>
            <a:r>
              <a:rPr lang="pt-BR" dirty="0">
                <a:latin typeface="Campton Light" panose="020B0004020102020203" pitchFamily="34" charset="0"/>
              </a:rPr>
              <a:t>Entretanto, a construção civil apresenta um tipo de tributo único, que é a </a:t>
            </a:r>
            <a:r>
              <a:rPr lang="pt-BR" dirty="0">
                <a:latin typeface="Campton Book" panose="020B0004020102020203" pitchFamily="34" charset="0"/>
              </a:rPr>
              <a:t>contribuição previdenciária</a:t>
            </a:r>
            <a:r>
              <a:rPr lang="pt-BR" dirty="0">
                <a:latin typeface="Campton Light" panose="020B0004020102020203" pitchFamily="34" charset="0"/>
              </a:rPr>
              <a:t>. Este imposto é cobrado, de forma independente não importando quem é o contribuinte, uma vez que, a sua cobrança está vinculada ao produto final, em suma, à obra realizada. </a:t>
            </a:r>
          </a:p>
          <a:p>
            <a:endParaRPr lang="pt-BR" dirty="0">
              <a:latin typeface="Campton Light" panose="020B0004020102020203" pitchFamily="34" charset="0"/>
            </a:endParaRPr>
          </a:p>
          <a:p>
            <a:endParaRPr lang="pt-BR" dirty="0">
              <a:latin typeface="Campton Light" panose="020B0004020102020203" pitchFamily="34" charset="0"/>
            </a:endParaRPr>
          </a:p>
        </p:txBody>
      </p:sp>
      <p:sp>
        <p:nvSpPr>
          <p:cNvPr id="21" name="CaixaDeTexto 20">
            <a:extLst>
              <a:ext uri="{FF2B5EF4-FFF2-40B4-BE49-F238E27FC236}">
                <a16:creationId xmlns:a16="http://schemas.microsoft.com/office/drawing/2014/main" id="{893D983D-7541-4154-B7B8-D39536AFFCBB}"/>
              </a:ext>
            </a:extLst>
          </p:cNvPr>
          <p:cNvSpPr txBox="1"/>
          <p:nvPr/>
        </p:nvSpPr>
        <p:spPr>
          <a:xfrm>
            <a:off x="1247775" y="1574127"/>
            <a:ext cx="9696450" cy="400110"/>
          </a:xfrm>
          <a:prstGeom prst="rect">
            <a:avLst/>
          </a:prstGeom>
          <a:noFill/>
        </p:spPr>
        <p:txBody>
          <a:bodyPr wrap="square">
            <a:spAutoFit/>
          </a:bodyPr>
          <a:lstStyle/>
          <a:p>
            <a:r>
              <a:rPr lang="pt-BR" sz="2000" dirty="0">
                <a:latin typeface="Campton Book" panose="020B0004020102020203" pitchFamily="34" charset="0"/>
              </a:rPr>
              <a:t>POLÍTICA TRUBUTÁRIA MAIS ADEQUADA</a:t>
            </a:r>
          </a:p>
        </p:txBody>
      </p:sp>
      <p:sp>
        <p:nvSpPr>
          <p:cNvPr id="22" name="Retângulo 21">
            <a:extLst>
              <a:ext uri="{FF2B5EF4-FFF2-40B4-BE49-F238E27FC236}">
                <a16:creationId xmlns:a16="http://schemas.microsoft.com/office/drawing/2014/main" id="{B28287E9-89C9-4AD8-B863-5AA143F7AC07}"/>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70859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E4E7-51E7-4506-8476-3430BE61F951}"/>
              </a:ext>
            </a:extLst>
          </p:cNvPr>
          <p:cNvSpPr>
            <a:spLocks noGrp="1"/>
          </p:cNvSpPr>
          <p:nvPr>
            <p:ph type="title"/>
          </p:nvPr>
        </p:nvSpPr>
        <p:spPr>
          <a:xfrm>
            <a:off x="1225060" y="558121"/>
            <a:ext cx="9601200" cy="1485900"/>
          </a:xfrm>
        </p:spPr>
        <p:txBody>
          <a:bodyPr/>
          <a:lstStyle/>
          <a:p>
            <a:r>
              <a:rPr lang="pt-BR" dirty="0">
                <a:latin typeface="Campton Book" panose="020B0004020102020203" pitchFamily="34" charset="0"/>
              </a:rPr>
              <a:t>Agenda</a:t>
            </a:r>
          </a:p>
        </p:txBody>
      </p:sp>
      <p:sp>
        <p:nvSpPr>
          <p:cNvPr id="7" name="Retângulo 6">
            <a:extLst>
              <a:ext uri="{FF2B5EF4-FFF2-40B4-BE49-F238E27FC236}">
                <a16:creationId xmlns:a16="http://schemas.microsoft.com/office/drawing/2014/main" id="{DFA5CE3F-E8C6-4918-B48B-027A1B842860}"/>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Título 1">
            <a:extLst>
              <a:ext uri="{FF2B5EF4-FFF2-40B4-BE49-F238E27FC236}">
                <a16:creationId xmlns:a16="http://schemas.microsoft.com/office/drawing/2014/main" id="{66F898BA-953E-4D41-9ECF-F8717DBD69E0}"/>
              </a:ext>
            </a:extLst>
          </p:cNvPr>
          <p:cNvSpPr txBox="1">
            <a:spLocks/>
          </p:cNvSpPr>
          <p:nvPr/>
        </p:nvSpPr>
        <p:spPr>
          <a:xfrm>
            <a:off x="1787769" y="1786941"/>
            <a:ext cx="5105400" cy="3284118"/>
          </a:xfrm>
          <a:prstGeom prst="rect">
            <a:avLst/>
          </a:prstGeom>
        </p:spPr>
        <p:txBody>
          <a:bodyPr vert="horz" lIns="91440" tIns="45720" rIns="91440" bIns="45720" rtlCol="0" anchor="t">
            <a:normAutofit fontScale="55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170000"/>
              </a:lnSpc>
            </a:pPr>
            <a:r>
              <a:rPr lang="pt-BR" sz="4800" dirty="0">
                <a:latin typeface="Campton Book" panose="020B0004020102020203" pitchFamily="34" charset="0"/>
              </a:rPr>
              <a:t>Introdução</a:t>
            </a:r>
          </a:p>
          <a:p>
            <a:pPr>
              <a:lnSpc>
                <a:spcPct val="170000"/>
              </a:lnSpc>
            </a:pPr>
            <a:r>
              <a:rPr lang="pt-BR" sz="4800" dirty="0">
                <a:latin typeface="Campton Book" panose="020B0004020102020203" pitchFamily="34" charset="0"/>
              </a:rPr>
              <a:t>Justificativa</a:t>
            </a:r>
          </a:p>
          <a:p>
            <a:pPr>
              <a:lnSpc>
                <a:spcPct val="170000"/>
              </a:lnSpc>
            </a:pPr>
            <a:r>
              <a:rPr lang="pt-BR" sz="4800" dirty="0">
                <a:latin typeface="Campton Book" panose="020B0004020102020203" pitchFamily="34" charset="0"/>
              </a:rPr>
              <a:t>Características das </a:t>
            </a:r>
            <a:r>
              <a:rPr lang="pt-BR" sz="4800" dirty="0" err="1">
                <a:latin typeface="Campton Book" panose="020B0004020102020203" pitchFamily="34" charset="0"/>
              </a:rPr>
              <a:t>PMEs</a:t>
            </a:r>
            <a:endParaRPr lang="pt-BR" sz="4800" dirty="0">
              <a:latin typeface="Campton Book" panose="020B0004020102020203" pitchFamily="34" charset="0"/>
            </a:endParaRPr>
          </a:p>
          <a:p>
            <a:pPr>
              <a:lnSpc>
                <a:spcPct val="170000"/>
              </a:lnSpc>
            </a:pPr>
            <a:r>
              <a:rPr lang="pt-BR" sz="4800" dirty="0">
                <a:latin typeface="Campton Book" panose="020B0004020102020203" pitchFamily="34" charset="0"/>
              </a:rPr>
              <a:t>Principais barreiras no setor</a:t>
            </a:r>
          </a:p>
          <a:p>
            <a:pPr>
              <a:lnSpc>
                <a:spcPct val="170000"/>
              </a:lnSpc>
            </a:pPr>
            <a:r>
              <a:rPr lang="pt-BR" sz="4800" dirty="0">
                <a:latin typeface="Campton Book" panose="020B0004020102020203" pitchFamily="34" charset="0"/>
              </a:rPr>
              <a:t>Oportunidades no setor</a:t>
            </a:r>
          </a:p>
          <a:p>
            <a:endParaRPr lang="pt-BR" sz="2800" dirty="0">
              <a:latin typeface="Campton Book" panose="020B0004020102020203" pitchFamily="34" charset="0"/>
            </a:endParaRPr>
          </a:p>
        </p:txBody>
      </p:sp>
    </p:spTree>
    <p:extLst>
      <p:ext uri="{BB962C8B-B14F-4D97-AF65-F5344CB8AC3E}">
        <p14:creationId xmlns:p14="http://schemas.microsoft.com/office/powerpoint/2010/main" val="254802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5F29C-C45B-4B97-A4B6-22EDC6305246}"/>
              </a:ext>
            </a:extLst>
          </p:cNvPr>
          <p:cNvSpPr>
            <a:spLocks noGrp="1"/>
          </p:cNvSpPr>
          <p:nvPr>
            <p:ph type="title"/>
          </p:nvPr>
        </p:nvSpPr>
        <p:spPr>
          <a:xfrm>
            <a:off x="1295400" y="646044"/>
            <a:ext cx="9601200" cy="1485900"/>
          </a:xfrm>
        </p:spPr>
        <p:txBody>
          <a:bodyPr/>
          <a:lstStyle/>
          <a:p>
            <a:r>
              <a:rPr lang="pt-BR" dirty="0">
                <a:latin typeface="Campton Book" panose="020B0004020102020203" pitchFamily="34" charset="0"/>
              </a:rPr>
              <a:t>Introdução</a:t>
            </a:r>
          </a:p>
        </p:txBody>
      </p:sp>
      <p:sp>
        <p:nvSpPr>
          <p:cNvPr id="6" name="CaixaDeTexto 5">
            <a:extLst>
              <a:ext uri="{FF2B5EF4-FFF2-40B4-BE49-F238E27FC236}">
                <a16:creationId xmlns:a16="http://schemas.microsoft.com/office/drawing/2014/main" id="{0A54834C-6199-48B4-AC4B-ACE9A8E84CB6}"/>
              </a:ext>
            </a:extLst>
          </p:cNvPr>
          <p:cNvSpPr txBox="1"/>
          <p:nvPr/>
        </p:nvSpPr>
        <p:spPr>
          <a:xfrm>
            <a:off x="1295400" y="1771308"/>
            <a:ext cx="10458450" cy="1015663"/>
          </a:xfrm>
          <a:prstGeom prst="rect">
            <a:avLst/>
          </a:prstGeom>
          <a:noFill/>
        </p:spPr>
        <p:txBody>
          <a:bodyPr wrap="square">
            <a:spAutoFit/>
          </a:bodyPr>
          <a:lstStyle/>
          <a:p>
            <a:r>
              <a:rPr lang="pt-BR" sz="2000" dirty="0">
                <a:latin typeface="Campton Light" panose="020B0004020102020203" pitchFamily="34" charset="0"/>
              </a:rPr>
              <a:t>As pequenas e médias empresas têm particular importância na economia nacional. Elas são responsáveis por </a:t>
            </a:r>
            <a:r>
              <a:rPr lang="pt-BR" sz="2000" dirty="0">
                <a:latin typeface="Campton Book" panose="020B0004020102020203" pitchFamily="34" charset="0"/>
              </a:rPr>
              <a:t>expressiva geração e distribuição de renda e emprego </a:t>
            </a:r>
            <a:r>
              <a:rPr lang="pt-BR" sz="2000" dirty="0">
                <a:latin typeface="Campton Light" panose="020B0004020102020203" pitchFamily="34" charset="0"/>
              </a:rPr>
              <a:t>e atuam em todos os setores de atividade</a:t>
            </a:r>
          </a:p>
        </p:txBody>
      </p:sp>
      <p:sp>
        <p:nvSpPr>
          <p:cNvPr id="8" name="CaixaDeTexto 7">
            <a:extLst>
              <a:ext uri="{FF2B5EF4-FFF2-40B4-BE49-F238E27FC236}">
                <a16:creationId xmlns:a16="http://schemas.microsoft.com/office/drawing/2014/main" id="{815B8625-23F8-4EE3-9092-2D8D25A2EC5B}"/>
              </a:ext>
            </a:extLst>
          </p:cNvPr>
          <p:cNvSpPr txBox="1"/>
          <p:nvPr/>
        </p:nvSpPr>
        <p:spPr>
          <a:xfrm>
            <a:off x="1952625" y="4491172"/>
            <a:ext cx="6096000" cy="369332"/>
          </a:xfrm>
          <a:prstGeom prst="rect">
            <a:avLst/>
          </a:prstGeom>
          <a:noFill/>
        </p:spPr>
        <p:txBody>
          <a:bodyPr wrap="square">
            <a:spAutoFit/>
          </a:bodyPr>
          <a:lstStyle/>
          <a:p>
            <a:r>
              <a:rPr lang="pt-BR" sz="1800" dirty="0">
                <a:latin typeface="Campton Book" panose="020B0004020102020203" pitchFamily="34" charset="0"/>
              </a:rPr>
              <a:t>1. A LEI GERAL DA MICRO E DA PEQUENA EMPRESA</a:t>
            </a:r>
          </a:p>
        </p:txBody>
      </p:sp>
      <p:sp>
        <p:nvSpPr>
          <p:cNvPr id="10" name="CaixaDeTexto 9">
            <a:extLst>
              <a:ext uri="{FF2B5EF4-FFF2-40B4-BE49-F238E27FC236}">
                <a16:creationId xmlns:a16="http://schemas.microsoft.com/office/drawing/2014/main" id="{D4C8BDB6-6F57-40B7-B405-ACEDCFBBFC5A}"/>
              </a:ext>
            </a:extLst>
          </p:cNvPr>
          <p:cNvSpPr txBox="1"/>
          <p:nvPr/>
        </p:nvSpPr>
        <p:spPr>
          <a:xfrm>
            <a:off x="1295400" y="3131240"/>
            <a:ext cx="9791700" cy="1015663"/>
          </a:xfrm>
          <a:prstGeom prst="rect">
            <a:avLst/>
          </a:prstGeom>
          <a:noFill/>
        </p:spPr>
        <p:txBody>
          <a:bodyPr wrap="square">
            <a:spAutoFit/>
          </a:bodyPr>
          <a:lstStyle/>
          <a:p>
            <a:r>
              <a:rPr lang="pt-BR" sz="2000" dirty="0">
                <a:latin typeface="Campton Light" panose="020B0004020102020203" pitchFamily="34" charset="0"/>
              </a:rPr>
              <a:t>Não existe critério único de classificação do porte de empresas adotado por todas as instituições de pesquisas. Eles são diversificados e dependem do objetivo do estudo e da disponibilidade das informações</a:t>
            </a:r>
            <a:r>
              <a:rPr lang="pt-BR" dirty="0"/>
              <a:t>.</a:t>
            </a:r>
          </a:p>
        </p:txBody>
      </p:sp>
      <p:sp>
        <p:nvSpPr>
          <p:cNvPr id="11" name="CaixaDeTexto 10">
            <a:extLst>
              <a:ext uri="{FF2B5EF4-FFF2-40B4-BE49-F238E27FC236}">
                <a16:creationId xmlns:a16="http://schemas.microsoft.com/office/drawing/2014/main" id="{F278CAA8-10FE-4266-9B18-16B539621730}"/>
              </a:ext>
            </a:extLst>
          </p:cNvPr>
          <p:cNvSpPr txBox="1"/>
          <p:nvPr/>
        </p:nvSpPr>
        <p:spPr>
          <a:xfrm>
            <a:off x="1952625" y="4936849"/>
            <a:ext cx="7639050" cy="369332"/>
          </a:xfrm>
          <a:prstGeom prst="rect">
            <a:avLst/>
          </a:prstGeom>
          <a:noFill/>
        </p:spPr>
        <p:txBody>
          <a:bodyPr wrap="square">
            <a:spAutoFit/>
          </a:bodyPr>
          <a:lstStyle/>
          <a:p>
            <a:r>
              <a:rPr lang="pt-BR" sz="1800" dirty="0">
                <a:latin typeface="Campton Book" panose="020B0004020102020203" pitchFamily="34" charset="0"/>
              </a:rPr>
              <a:t>2. BANCO NACIONAL DO DESENVOLVIMENTO (BNDES)</a:t>
            </a:r>
          </a:p>
        </p:txBody>
      </p:sp>
      <p:sp>
        <p:nvSpPr>
          <p:cNvPr id="12" name="CaixaDeTexto 11">
            <a:extLst>
              <a:ext uri="{FF2B5EF4-FFF2-40B4-BE49-F238E27FC236}">
                <a16:creationId xmlns:a16="http://schemas.microsoft.com/office/drawing/2014/main" id="{4150FB3E-ADE4-4C12-BC7E-D2FEB7E4E5DF}"/>
              </a:ext>
            </a:extLst>
          </p:cNvPr>
          <p:cNvSpPr txBox="1"/>
          <p:nvPr/>
        </p:nvSpPr>
        <p:spPr>
          <a:xfrm>
            <a:off x="1952625" y="5380580"/>
            <a:ext cx="7639050" cy="369332"/>
          </a:xfrm>
          <a:prstGeom prst="rect">
            <a:avLst/>
          </a:prstGeom>
          <a:noFill/>
        </p:spPr>
        <p:txBody>
          <a:bodyPr wrap="square">
            <a:spAutoFit/>
          </a:bodyPr>
          <a:lstStyle/>
          <a:p>
            <a:r>
              <a:rPr lang="pt-BR" dirty="0">
                <a:latin typeface="Campton Book" panose="020B0004020102020203" pitchFamily="34" charset="0"/>
              </a:rPr>
              <a:t>3. SERVIÇO BRASILEIRO DE APOIO ÀS MICRO E PEQUENAS</a:t>
            </a:r>
          </a:p>
        </p:txBody>
      </p:sp>
      <p:sp>
        <p:nvSpPr>
          <p:cNvPr id="13" name="Retângulo 12">
            <a:extLst>
              <a:ext uri="{FF2B5EF4-FFF2-40B4-BE49-F238E27FC236}">
                <a16:creationId xmlns:a16="http://schemas.microsoft.com/office/drawing/2014/main" id="{CCFD83E5-EFF5-45A0-B8DF-428265B37A63}"/>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64359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5F29C-C45B-4B97-A4B6-22EDC6305246}"/>
              </a:ext>
            </a:extLst>
          </p:cNvPr>
          <p:cNvSpPr>
            <a:spLocks noGrp="1"/>
          </p:cNvSpPr>
          <p:nvPr>
            <p:ph type="title"/>
          </p:nvPr>
        </p:nvSpPr>
        <p:spPr>
          <a:xfrm>
            <a:off x="1295400" y="646044"/>
            <a:ext cx="9601200" cy="1485900"/>
          </a:xfrm>
        </p:spPr>
        <p:txBody>
          <a:bodyPr/>
          <a:lstStyle/>
          <a:p>
            <a:r>
              <a:rPr lang="pt-BR" dirty="0">
                <a:latin typeface="Campton Book" panose="020B0004020102020203" pitchFamily="34" charset="0"/>
              </a:rPr>
              <a:t>Introdução</a:t>
            </a:r>
          </a:p>
        </p:txBody>
      </p:sp>
      <p:sp>
        <p:nvSpPr>
          <p:cNvPr id="7" name="CaixaDeTexto 6">
            <a:extLst>
              <a:ext uri="{FF2B5EF4-FFF2-40B4-BE49-F238E27FC236}">
                <a16:creationId xmlns:a16="http://schemas.microsoft.com/office/drawing/2014/main" id="{A7CE7901-1CD3-4B11-A888-07B4CB1E988C}"/>
              </a:ext>
            </a:extLst>
          </p:cNvPr>
          <p:cNvSpPr txBox="1"/>
          <p:nvPr/>
        </p:nvSpPr>
        <p:spPr>
          <a:xfrm>
            <a:off x="1476936" y="2020164"/>
            <a:ext cx="7734300" cy="461665"/>
          </a:xfrm>
          <a:prstGeom prst="rect">
            <a:avLst/>
          </a:prstGeom>
          <a:noFill/>
        </p:spPr>
        <p:txBody>
          <a:bodyPr wrap="square">
            <a:spAutoFit/>
          </a:bodyPr>
          <a:lstStyle/>
          <a:p>
            <a:r>
              <a:rPr lang="pt-BR" sz="2400" dirty="0">
                <a:latin typeface="Campton Book" panose="020B0004020102020203" pitchFamily="34" charset="0"/>
              </a:rPr>
              <a:t>A LEI GERAL DA MICRO E DA PEQUENA EMPRESA</a:t>
            </a:r>
          </a:p>
        </p:txBody>
      </p:sp>
      <p:sp>
        <p:nvSpPr>
          <p:cNvPr id="9" name="CaixaDeTexto 8">
            <a:extLst>
              <a:ext uri="{FF2B5EF4-FFF2-40B4-BE49-F238E27FC236}">
                <a16:creationId xmlns:a16="http://schemas.microsoft.com/office/drawing/2014/main" id="{7B5042DD-208A-482A-820D-9CF21BE4B3F4}"/>
              </a:ext>
            </a:extLst>
          </p:cNvPr>
          <p:cNvSpPr txBox="1"/>
          <p:nvPr/>
        </p:nvSpPr>
        <p:spPr>
          <a:xfrm>
            <a:off x="1476936" y="2763114"/>
            <a:ext cx="10105463" cy="3046988"/>
          </a:xfrm>
          <a:prstGeom prst="rect">
            <a:avLst/>
          </a:prstGeom>
          <a:noFill/>
        </p:spPr>
        <p:txBody>
          <a:bodyPr wrap="square">
            <a:spAutoFit/>
          </a:bodyPr>
          <a:lstStyle/>
          <a:p>
            <a:r>
              <a:rPr lang="pt-BR" sz="2400" dirty="0">
                <a:latin typeface="Campton Light" panose="020B0004020102020203" pitchFamily="34" charset="0"/>
              </a:rPr>
              <a:t>I – no caso de microempresa, </a:t>
            </a:r>
            <a:r>
              <a:rPr lang="pt-BR" sz="2400" dirty="0" err="1">
                <a:latin typeface="Campton Light" panose="020B0004020102020203" pitchFamily="34" charset="0"/>
              </a:rPr>
              <a:t>aufra</a:t>
            </a:r>
            <a:r>
              <a:rPr lang="pt-BR" sz="2400" dirty="0">
                <a:latin typeface="Campton Light" panose="020B0004020102020203" pitchFamily="34" charset="0"/>
              </a:rPr>
              <a:t>, em cada ano-calendário, </a:t>
            </a:r>
            <a:r>
              <a:rPr lang="pt-BR" sz="2400" dirty="0">
                <a:latin typeface="Campton Book" panose="020B0004020102020203" pitchFamily="34" charset="0"/>
              </a:rPr>
              <a:t>receita bruta igual ou inferior a R$360.000,00 </a:t>
            </a:r>
            <a:r>
              <a:rPr lang="pt-BR" sz="2400" dirty="0">
                <a:latin typeface="Campton Light" panose="020B0004020102020203" pitchFamily="34" charset="0"/>
              </a:rPr>
              <a:t>(trezentos e sessenta mil reais); e</a:t>
            </a:r>
            <a:br>
              <a:rPr lang="pt-BR" sz="2400" dirty="0">
                <a:latin typeface="Campton Light" panose="020B0004020102020203" pitchFamily="34" charset="0"/>
              </a:rPr>
            </a:br>
            <a:br>
              <a:rPr lang="pt-BR" sz="2400" dirty="0">
                <a:latin typeface="Campton Light" panose="020B0004020102020203" pitchFamily="34" charset="0"/>
              </a:rPr>
            </a:br>
            <a:r>
              <a:rPr lang="pt-BR" sz="2400" dirty="0">
                <a:latin typeface="Campton Light" panose="020B0004020102020203" pitchFamily="34" charset="0"/>
              </a:rPr>
              <a:t> II – no caso da empresa de pequeno porte </a:t>
            </a:r>
            <a:r>
              <a:rPr lang="pt-BR" sz="2400" dirty="0" err="1">
                <a:latin typeface="Campton Light" panose="020B0004020102020203" pitchFamily="34" charset="0"/>
              </a:rPr>
              <a:t>aufra</a:t>
            </a:r>
            <a:r>
              <a:rPr lang="pt-BR" sz="2400" dirty="0">
                <a:latin typeface="Campton Light" panose="020B0004020102020203" pitchFamily="34" charset="0"/>
              </a:rPr>
              <a:t>, em cada ano-calendário, receita bruta superior a R$360.000,00 (trezentos e sessenta mil reais) e </a:t>
            </a:r>
            <a:r>
              <a:rPr lang="pt-BR" sz="2400" dirty="0">
                <a:latin typeface="Campton Book" panose="020B0004020102020203" pitchFamily="34" charset="0"/>
              </a:rPr>
              <a:t>igual ou inferior a R$4.800.000,00 </a:t>
            </a:r>
            <a:r>
              <a:rPr lang="pt-BR" sz="2400" dirty="0">
                <a:latin typeface="Campton Light" panose="020B0004020102020203" pitchFamily="34" charset="0"/>
              </a:rPr>
              <a:t>(três milhões e seiscentos mil reais).</a:t>
            </a:r>
          </a:p>
        </p:txBody>
      </p:sp>
      <p:sp>
        <p:nvSpPr>
          <p:cNvPr id="12" name="Retângulo 11">
            <a:extLst>
              <a:ext uri="{FF2B5EF4-FFF2-40B4-BE49-F238E27FC236}">
                <a16:creationId xmlns:a16="http://schemas.microsoft.com/office/drawing/2014/main" id="{3D52004F-D6FD-4D1B-8181-8F6CCCCA84F1}"/>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3391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ACA272E3-C239-49B6-A4A5-3CA895F14C56}"/>
              </a:ext>
            </a:extLst>
          </p:cNvPr>
          <p:cNvSpPr>
            <a:spLocks noGrp="1"/>
          </p:cNvSpPr>
          <p:nvPr>
            <p:ph type="title"/>
          </p:nvPr>
        </p:nvSpPr>
        <p:spPr>
          <a:xfrm>
            <a:off x="1295400" y="646044"/>
            <a:ext cx="9601200" cy="1485900"/>
          </a:xfrm>
        </p:spPr>
        <p:txBody>
          <a:bodyPr/>
          <a:lstStyle/>
          <a:p>
            <a:r>
              <a:rPr lang="pt-BR" dirty="0">
                <a:latin typeface="Campton Book" panose="020B0004020102020203" pitchFamily="34" charset="0"/>
              </a:rPr>
              <a:t>Introdução</a:t>
            </a:r>
          </a:p>
        </p:txBody>
      </p:sp>
      <p:sp>
        <p:nvSpPr>
          <p:cNvPr id="9" name="CaixaDeTexto 8">
            <a:extLst>
              <a:ext uri="{FF2B5EF4-FFF2-40B4-BE49-F238E27FC236}">
                <a16:creationId xmlns:a16="http://schemas.microsoft.com/office/drawing/2014/main" id="{614A360D-7EDC-4CB9-B5E5-24B7239BDE72}"/>
              </a:ext>
            </a:extLst>
          </p:cNvPr>
          <p:cNvSpPr txBox="1"/>
          <p:nvPr/>
        </p:nvSpPr>
        <p:spPr>
          <a:xfrm>
            <a:off x="1295400" y="1813188"/>
            <a:ext cx="6096000" cy="461665"/>
          </a:xfrm>
          <a:prstGeom prst="rect">
            <a:avLst/>
          </a:prstGeom>
          <a:noFill/>
        </p:spPr>
        <p:txBody>
          <a:bodyPr wrap="square">
            <a:spAutoFit/>
          </a:bodyPr>
          <a:lstStyle/>
          <a:p>
            <a:r>
              <a:rPr lang="pt-BR" sz="2400" dirty="0">
                <a:latin typeface="Campton Book" panose="020B0004020102020203" pitchFamily="34" charset="0"/>
              </a:rPr>
              <a:t>CLASSIFICAÇÃO SEGUNDO O BNDES</a:t>
            </a:r>
          </a:p>
        </p:txBody>
      </p:sp>
      <p:graphicFrame>
        <p:nvGraphicFramePr>
          <p:cNvPr id="12" name="Tabela 12">
            <a:extLst>
              <a:ext uri="{FF2B5EF4-FFF2-40B4-BE49-F238E27FC236}">
                <a16:creationId xmlns:a16="http://schemas.microsoft.com/office/drawing/2014/main" id="{4E039CC1-2DBF-44BC-8B71-83F3A8E612D5}"/>
              </a:ext>
            </a:extLst>
          </p:cNvPr>
          <p:cNvGraphicFramePr>
            <a:graphicFrameLocks noGrp="1"/>
          </p:cNvGraphicFramePr>
          <p:nvPr>
            <p:extLst>
              <p:ext uri="{D42A27DB-BD31-4B8C-83A1-F6EECF244321}">
                <p14:modId xmlns:p14="http://schemas.microsoft.com/office/powerpoint/2010/main" val="866110280"/>
              </p:ext>
            </p:extLst>
          </p:nvPr>
        </p:nvGraphicFramePr>
        <p:xfrm>
          <a:off x="1295400" y="2498507"/>
          <a:ext cx="9969500" cy="2667415"/>
        </p:xfrm>
        <a:graphic>
          <a:graphicData uri="http://schemas.openxmlformats.org/drawingml/2006/table">
            <a:tbl>
              <a:tblPr firstRow="1" bandRow="1">
                <a:tableStyleId>{5C22544A-7EE6-4342-B048-85BDC9FD1C3A}</a:tableStyleId>
              </a:tblPr>
              <a:tblGrid>
                <a:gridCol w="2775899">
                  <a:extLst>
                    <a:ext uri="{9D8B030D-6E8A-4147-A177-3AD203B41FA5}">
                      <a16:colId xmlns:a16="http://schemas.microsoft.com/office/drawing/2014/main" val="2772396762"/>
                    </a:ext>
                  </a:extLst>
                </a:gridCol>
                <a:gridCol w="7193601">
                  <a:extLst>
                    <a:ext uri="{9D8B030D-6E8A-4147-A177-3AD203B41FA5}">
                      <a16:colId xmlns:a16="http://schemas.microsoft.com/office/drawing/2014/main" val="3041129597"/>
                    </a:ext>
                  </a:extLst>
                </a:gridCol>
              </a:tblGrid>
              <a:tr h="533483">
                <a:tc>
                  <a:txBody>
                    <a:bodyPr/>
                    <a:lstStyle/>
                    <a:p>
                      <a:r>
                        <a:rPr lang="pt-BR" dirty="0">
                          <a:latin typeface="Campton Book" panose="020B0004020102020203" pitchFamily="34" charset="0"/>
                        </a:rPr>
                        <a:t>CLASSIFICAÇÃO</a:t>
                      </a:r>
                    </a:p>
                  </a:txBody>
                  <a:tcPr anchor="ctr"/>
                </a:tc>
                <a:tc>
                  <a:txBody>
                    <a:bodyPr/>
                    <a:lstStyle/>
                    <a:p>
                      <a:r>
                        <a:rPr lang="pt-BR" dirty="0">
                          <a:latin typeface="Campton Book" panose="020B0004020102020203" pitchFamily="34" charset="0"/>
                        </a:rPr>
                        <a:t>RECEITA OPERACIONAL BRUTA ANUAL</a:t>
                      </a:r>
                    </a:p>
                  </a:txBody>
                  <a:tcPr anchor="ctr"/>
                </a:tc>
                <a:extLst>
                  <a:ext uri="{0D108BD9-81ED-4DB2-BD59-A6C34878D82A}">
                    <a16:rowId xmlns:a16="http://schemas.microsoft.com/office/drawing/2014/main" val="2585683502"/>
                  </a:ext>
                </a:extLst>
              </a:tr>
              <a:tr h="533483">
                <a:tc>
                  <a:txBody>
                    <a:bodyPr/>
                    <a:lstStyle/>
                    <a:p>
                      <a:r>
                        <a:rPr lang="pt-BR" dirty="0">
                          <a:latin typeface="Campton Light" panose="020B0004020102020203" pitchFamily="34" charset="0"/>
                        </a:rPr>
                        <a:t>Microempresa</a:t>
                      </a:r>
                    </a:p>
                  </a:txBody>
                  <a:tcPr anchor="ctr"/>
                </a:tc>
                <a:tc>
                  <a:txBody>
                    <a:bodyPr/>
                    <a:lstStyle/>
                    <a:p>
                      <a:r>
                        <a:rPr lang="pt-BR" dirty="0">
                          <a:latin typeface="Campton Light" panose="020B0004020102020203" pitchFamily="34" charset="0"/>
                        </a:rPr>
                        <a:t>Menor ou igual a R$ 360 mil</a:t>
                      </a:r>
                    </a:p>
                  </a:txBody>
                  <a:tcPr anchor="ctr"/>
                </a:tc>
                <a:extLst>
                  <a:ext uri="{0D108BD9-81ED-4DB2-BD59-A6C34878D82A}">
                    <a16:rowId xmlns:a16="http://schemas.microsoft.com/office/drawing/2014/main" val="3627718852"/>
                  </a:ext>
                </a:extLst>
              </a:tr>
              <a:tr h="533483">
                <a:tc>
                  <a:txBody>
                    <a:bodyPr/>
                    <a:lstStyle/>
                    <a:p>
                      <a:r>
                        <a:rPr lang="pt-BR" dirty="0">
                          <a:latin typeface="Campton Light" panose="020B0004020102020203" pitchFamily="34" charset="0"/>
                        </a:rPr>
                        <a:t>Pequena Empresa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Maior que R$ 360 mil e menor ou igual a R$ 4,8 milhões</a:t>
                      </a:r>
                    </a:p>
                  </a:txBody>
                  <a:tcPr anchor="ctr"/>
                </a:tc>
                <a:extLst>
                  <a:ext uri="{0D108BD9-81ED-4DB2-BD59-A6C34878D82A}">
                    <a16:rowId xmlns:a16="http://schemas.microsoft.com/office/drawing/2014/main" val="986535480"/>
                  </a:ext>
                </a:extLst>
              </a:tr>
              <a:tr h="533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Média Empresa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Maior que R$ 4,8 milhões e menor ou igual a R$ 300 milhões</a:t>
                      </a:r>
                    </a:p>
                  </a:txBody>
                  <a:tcPr anchor="ctr"/>
                </a:tc>
                <a:extLst>
                  <a:ext uri="{0D108BD9-81ED-4DB2-BD59-A6C34878D82A}">
                    <a16:rowId xmlns:a16="http://schemas.microsoft.com/office/drawing/2014/main" val="728242903"/>
                  </a:ext>
                </a:extLst>
              </a:tr>
              <a:tr h="533483">
                <a:tc>
                  <a:txBody>
                    <a:bodyPr/>
                    <a:lstStyle/>
                    <a:p>
                      <a:r>
                        <a:rPr lang="pt-BR" dirty="0">
                          <a:latin typeface="Campton Light" panose="020B0004020102020203" pitchFamily="34" charset="0"/>
                        </a:rPr>
                        <a:t>Grande Empresa</a:t>
                      </a:r>
                    </a:p>
                  </a:txBody>
                  <a:tcPr anchor="ctr"/>
                </a:tc>
                <a:tc>
                  <a:txBody>
                    <a:bodyPr/>
                    <a:lstStyle/>
                    <a:p>
                      <a:r>
                        <a:rPr lang="pt-BR" dirty="0">
                          <a:latin typeface="Campton Light" panose="020B0004020102020203" pitchFamily="34" charset="0"/>
                        </a:rPr>
                        <a:t>Maior que R$ 300 milhões</a:t>
                      </a:r>
                    </a:p>
                  </a:txBody>
                  <a:tcPr anchor="ctr"/>
                </a:tc>
                <a:extLst>
                  <a:ext uri="{0D108BD9-81ED-4DB2-BD59-A6C34878D82A}">
                    <a16:rowId xmlns:a16="http://schemas.microsoft.com/office/drawing/2014/main" val="2894769025"/>
                  </a:ext>
                </a:extLst>
              </a:tr>
            </a:tbl>
          </a:graphicData>
        </a:graphic>
      </p:graphicFrame>
      <p:sp>
        <p:nvSpPr>
          <p:cNvPr id="13" name="Retângulo 12">
            <a:extLst>
              <a:ext uri="{FF2B5EF4-FFF2-40B4-BE49-F238E27FC236}">
                <a16:creationId xmlns:a16="http://schemas.microsoft.com/office/drawing/2014/main" id="{D3150659-D318-475C-A148-B2823713F1BB}"/>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7057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ACA272E3-C239-49B6-A4A5-3CA895F14C56}"/>
              </a:ext>
            </a:extLst>
          </p:cNvPr>
          <p:cNvSpPr>
            <a:spLocks noGrp="1"/>
          </p:cNvSpPr>
          <p:nvPr>
            <p:ph type="title"/>
          </p:nvPr>
        </p:nvSpPr>
        <p:spPr>
          <a:xfrm>
            <a:off x="1295400" y="646044"/>
            <a:ext cx="9601200" cy="1485900"/>
          </a:xfrm>
        </p:spPr>
        <p:txBody>
          <a:bodyPr/>
          <a:lstStyle/>
          <a:p>
            <a:r>
              <a:rPr lang="pt-BR" dirty="0">
                <a:latin typeface="Campton Book" panose="020B0004020102020203" pitchFamily="34" charset="0"/>
              </a:rPr>
              <a:t>Introdução</a:t>
            </a:r>
          </a:p>
        </p:txBody>
      </p:sp>
      <p:sp>
        <p:nvSpPr>
          <p:cNvPr id="9" name="CaixaDeTexto 8">
            <a:extLst>
              <a:ext uri="{FF2B5EF4-FFF2-40B4-BE49-F238E27FC236}">
                <a16:creationId xmlns:a16="http://schemas.microsoft.com/office/drawing/2014/main" id="{614A360D-7EDC-4CB9-B5E5-24B7239BDE72}"/>
              </a:ext>
            </a:extLst>
          </p:cNvPr>
          <p:cNvSpPr txBox="1"/>
          <p:nvPr/>
        </p:nvSpPr>
        <p:spPr>
          <a:xfrm>
            <a:off x="1295400" y="2083396"/>
            <a:ext cx="6096000" cy="461665"/>
          </a:xfrm>
          <a:prstGeom prst="rect">
            <a:avLst/>
          </a:prstGeom>
          <a:noFill/>
        </p:spPr>
        <p:txBody>
          <a:bodyPr wrap="square">
            <a:spAutoFit/>
          </a:bodyPr>
          <a:lstStyle/>
          <a:p>
            <a:r>
              <a:rPr lang="pt-BR" sz="2400" dirty="0">
                <a:latin typeface="Campton Book" panose="020B0004020102020203" pitchFamily="34" charset="0"/>
              </a:rPr>
              <a:t>CLASSIFICAÇÃO SEGUNDO O SEBRAE</a:t>
            </a:r>
          </a:p>
        </p:txBody>
      </p:sp>
      <p:graphicFrame>
        <p:nvGraphicFramePr>
          <p:cNvPr id="10" name="Tabela 12">
            <a:extLst>
              <a:ext uri="{FF2B5EF4-FFF2-40B4-BE49-F238E27FC236}">
                <a16:creationId xmlns:a16="http://schemas.microsoft.com/office/drawing/2014/main" id="{E2697A55-5564-4A3A-8E97-731B872C6834}"/>
              </a:ext>
            </a:extLst>
          </p:cNvPr>
          <p:cNvGraphicFramePr>
            <a:graphicFrameLocks noGrp="1"/>
          </p:cNvGraphicFramePr>
          <p:nvPr>
            <p:extLst>
              <p:ext uri="{D42A27DB-BD31-4B8C-83A1-F6EECF244321}">
                <p14:modId xmlns:p14="http://schemas.microsoft.com/office/powerpoint/2010/main" val="3117912746"/>
              </p:ext>
            </p:extLst>
          </p:nvPr>
        </p:nvGraphicFramePr>
        <p:xfrm>
          <a:off x="1421129" y="2763906"/>
          <a:ext cx="9661208" cy="2667415"/>
        </p:xfrm>
        <a:graphic>
          <a:graphicData uri="http://schemas.openxmlformats.org/drawingml/2006/table">
            <a:tbl>
              <a:tblPr firstRow="1" bandRow="1">
                <a:tableStyleId>{5C22544A-7EE6-4342-B048-85BDC9FD1C3A}</a:tableStyleId>
              </a:tblPr>
              <a:tblGrid>
                <a:gridCol w="2102168">
                  <a:extLst>
                    <a:ext uri="{9D8B030D-6E8A-4147-A177-3AD203B41FA5}">
                      <a16:colId xmlns:a16="http://schemas.microsoft.com/office/drawing/2014/main" val="2772396762"/>
                    </a:ext>
                  </a:extLst>
                </a:gridCol>
                <a:gridCol w="1889760">
                  <a:extLst>
                    <a:ext uri="{9D8B030D-6E8A-4147-A177-3AD203B41FA5}">
                      <a16:colId xmlns:a16="http://schemas.microsoft.com/office/drawing/2014/main" val="1767396738"/>
                    </a:ext>
                  </a:extLst>
                </a:gridCol>
                <a:gridCol w="1889760">
                  <a:extLst>
                    <a:ext uri="{9D8B030D-6E8A-4147-A177-3AD203B41FA5}">
                      <a16:colId xmlns:a16="http://schemas.microsoft.com/office/drawing/2014/main" val="1825611412"/>
                    </a:ext>
                  </a:extLst>
                </a:gridCol>
                <a:gridCol w="1889760">
                  <a:extLst>
                    <a:ext uri="{9D8B030D-6E8A-4147-A177-3AD203B41FA5}">
                      <a16:colId xmlns:a16="http://schemas.microsoft.com/office/drawing/2014/main" val="677865690"/>
                    </a:ext>
                  </a:extLst>
                </a:gridCol>
                <a:gridCol w="1889760">
                  <a:extLst>
                    <a:ext uri="{9D8B030D-6E8A-4147-A177-3AD203B41FA5}">
                      <a16:colId xmlns:a16="http://schemas.microsoft.com/office/drawing/2014/main" val="4100811123"/>
                    </a:ext>
                  </a:extLst>
                </a:gridCol>
              </a:tblGrid>
              <a:tr h="533483">
                <a:tc>
                  <a:txBody>
                    <a:bodyPr/>
                    <a:lstStyle/>
                    <a:p>
                      <a:r>
                        <a:rPr lang="pt-BR" dirty="0">
                          <a:latin typeface="Campton Book" panose="020B0004020102020203" pitchFamily="34" charset="0"/>
                        </a:rPr>
                        <a:t>PORTE</a:t>
                      </a:r>
                    </a:p>
                  </a:txBody>
                  <a:tcPr anchor="ctr"/>
                </a:tc>
                <a:tc>
                  <a:txBody>
                    <a:bodyPr/>
                    <a:lstStyle/>
                    <a:p>
                      <a:r>
                        <a:rPr lang="pt-BR" dirty="0">
                          <a:latin typeface="Campton Book" panose="020B0004020102020203" pitchFamily="34" charset="0"/>
                        </a:rPr>
                        <a:t>MICRO</a:t>
                      </a:r>
                    </a:p>
                  </a:txBody>
                  <a:tcPr anchor="ctr"/>
                </a:tc>
                <a:tc>
                  <a:txBody>
                    <a:bodyPr/>
                    <a:lstStyle/>
                    <a:p>
                      <a:r>
                        <a:rPr lang="pt-BR" dirty="0">
                          <a:latin typeface="Campton Book" panose="020B0004020102020203" pitchFamily="34" charset="0"/>
                        </a:rPr>
                        <a:t>PEQUENA</a:t>
                      </a:r>
                    </a:p>
                  </a:txBody>
                  <a:tcPr anchor="ctr"/>
                </a:tc>
                <a:tc>
                  <a:txBody>
                    <a:bodyPr/>
                    <a:lstStyle/>
                    <a:p>
                      <a:r>
                        <a:rPr lang="pt-BR" dirty="0">
                          <a:latin typeface="Campton Book" panose="020B0004020102020203" pitchFamily="34" charset="0"/>
                        </a:rPr>
                        <a:t>MÉDIA</a:t>
                      </a:r>
                    </a:p>
                  </a:txBody>
                  <a:tcPr anchor="ctr"/>
                </a:tc>
                <a:tc>
                  <a:txBody>
                    <a:bodyPr/>
                    <a:lstStyle/>
                    <a:p>
                      <a:r>
                        <a:rPr lang="pt-BR" dirty="0">
                          <a:latin typeface="Campton Book" panose="020B0004020102020203" pitchFamily="34" charset="0"/>
                        </a:rPr>
                        <a:t>GRANDE</a:t>
                      </a:r>
                    </a:p>
                  </a:txBody>
                  <a:tcPr anchor="ctr"/>
                </a:tc>
                <a:extLst>
                  <a:ext uri="{0D108BD9-81ED-4DB2-BD59-A6C34878D82A}">
                    <a16:rowId xmlns:a16="http://schemas.microsoft.com/office/drawing/2014/main" val="2585683502"/>
                  </a:ext>
                </a:extLst>
              </a:tr>
              <a:tr h="533483">
                <a:tc>
                  <a:txBody>
                    <a:bodyPr/>
                    <a:lstStyle/>
                    <a:p>
                      <a:r>
                        <a:rPr lang="pt-BR" dirty="0">
                          <a:latin typeface="Campton Light" panose="020B0004020102020203" pitchFamily="34" charset="0"/>
                        </a:rPr>
                        <a:t>Indústria</a:t>
                      </a:r>
                    </a:p>
                  </a:txBody>
                  <a:tcPr anchor="ctr">
                    <a:solidFill>
                      <a:schemeClr val="bg1">
                        <a:lumMod val="95000"/>
                      </a:schemeClr>
                    </a:solidFill>
                  </a:tcPr>
                </a:tc>
                <a:tc>
                  <a:txBody>
                    <a:bodyPr/>
                    <a:lstStyle/>
                    <a:p>
                      <a:r>
                        <a:rPr lang="pt-BR" dirty="0">
                          <a:latin typeface="Campton Light" panose="020B0004020102020203" pitchFamily="34" charset="0"/>
                        </a:rPr>
                        <a:t>Até 19</a:t>
                      </a:r>
                    </a:p>
                  </a:txBody>
                  <a:tcPr anchor="ctr">
                    <a:solidFill>
                      <a:schemeClr val="bg1">
                        <a:lumMod val="95000"/>
                      </a:schemeClr>
                    </a:solidFill>
                  </a:tcPr>
                </a:tc>
                <a:tc>
                  <a:txBody>
                    <a:bodyPr/>
                    <a:lstStyle/>
                    <a:p>
                      <a:r>
                        <a:rPr lang="pt-BR" dirty="0">
                          <a:latin typeface="Campton Light" panose="020B0004020102020203" pitchFamily="34" charset="0"/>
                        </a:rPr>
                        <a:t>De 20 a 99</a:t>
                      </a:r>
                    </a:p>
                  </a:txBody>
                  <a:tcPr anchor="ctr">
                    <a:solidFill>
                      <a:schemeClr val="bg1">
                        <a:lumMod val="95000"/>
                      </a:schemeClr>
                    </a:solidFill>
                  </a:tcPr>
                </a:tc>
                <a:tc>
                  <a:txBody>
                    <a:bodyPr/>
                    <a:lstStyle/>
                    <a:p>
                      <a:r>
                        <a:rPr lang="pt-BR" dirty="0">
                          <a:latin typeface="Campton Light" panose="020B0004020102020203" pitchFamily="34" charset="0"/>
                        </a:rPr>
                        <a:t>De 100 a 499</a:t>
                      </a:r>
                    </a:p>
                  </a:txBody>
                  <a:tcPr anchor="ctr">
                    <a:solidFill>
                      <a:schemeClr val="bg1">
                        <a:lumMod val="95000"/>
                      </a:schemeClr>
                    </a:solidFill>
                  </a:tcPr>
                </a:tc>
                <a:tc>
                  <a:txBody>
                    <a:bodyPr/>
                    <a:lstStyle/>
                    <a:p>
                      <a:r>
                        <a:rPr lang="pt-BR" dirty="0">
                          <a:latin typeface="Campton Light" panose="020B0004020102020203" pitchFamily="34" charset="0"/>
                        </a:rPr>
                        <a:t>Acima de 500</a:t>
                      </a:r>
                    </a:p>
                  </a:txBody>
                  <a:tcPr anchor="ctr">
                    <a:solidFill>
                      <a:schemeClr val="bg1">
                        <a:lumMod val="95000"/>
                      </a:schemeClr>
                    </a:solidFill>
                  </a:tcPr>
                </a:tc>
                <a:extLst>
                  <a:ext uri="{0D108BD9-81ED-4DB2-BD59-A6C34878D82A}">
                    <a16:rowId xmlns:a16="http://schemas.microsoft.com/office/drawing/2014/main" val="3627718852"/>
                  </a:ext>
                </a:extLst>
              </a:tr>
              <a:tr h="533483">
                <a:tc>
                  <a:txBody>
                    <a:bodyPr/>
                    <a:lstStyle/>
                    <a:p>
                      <a:r>
                        <a:rPr lang="pt-BR" dirty="0">
                          <a:latin typeface="Campton Book" panose="020B0004020102020203" pitchFamily="34" charset="0"/>
                        </a:rPr>
                        <a:t>Construção Civil</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Book" panose="020B0004020102020203" pitchFamily="34" charset="0"/>
                        </a:rPr>
                        <a:t>Até 19</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Book" panose="020B0004020102020203" pitchFamily="34" charset="0"/>
                        </a:rPr>
                        <a:t>De 20 a 99</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Book" panose="020B0004020102020203" pitchFamily="34" charset="0"/>
                        </a:rPr>
                        <a:t>De 100 a 499</a:t>
                      </a:r>
                    </a:p>
                  </a:txBody>
                  <a:tcPr anchor="c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Book" panose="020B0004020102020203" pitchFamily="34" charset="0"/>
                        </a:rPr>
                        <a:t>Acima de 500</a:t>
                      </a:r>
                    </a:p>
                  </a:txBody>
                  <a:tcPr anchor="ctr">
                    <a:solidFill>
                      <a:schemeClr val="bg1">
                        <a:lumMod val="85000"/>
                      </a:schemeClr>
                    </a:solidFill>
                  </a:tcPr>
                </a:tc>
                <a:extLst>
                  <a:ext uri="{0D108BD9-81ED-4DB2-BD59-A6C34878D82A}">
                    <a16:rowId xmlns:a16="http://schemas.microsoft.com/office/drawing/2014/main" val="986535480"/>
                  </a:ext>
                </a:extLst>
              </a:tr>
              <a:tr h="533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Comércio</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Até 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De 10 a 49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De 50 a 99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Acima de 100</a:t>
                      </a:r>
                    </a:p>
                  </a:txBody>
                  <a:tcPr anchor="ctr">
                    <a:solidFill>
                      <a:schemeClr val="bg1">
                        <a:lumMod val="95000"/>
                      </a:schemeClr>
                    </a:solidFill>
                  </a:tcPr>
                </a:tc>
                <a:extLst>
                  <a:ext uri="{0D108BD9-81ED-4DB2-BD59-A6C34878D82A}">
                    <a16:rowId xmlns:a16="http://schemas.microsoft.com/office/drawing/2014/main" val="728242903"/>
                  </a:ext>
                </a:extLst>
              </a:tr>
              <a:tr h="533483">
                <a:tc>
                  <a:txBody>
                    <a:bodyPr/>
                    <a:lstStyle/>
                    <a:p>
                      <a:r>
                        <a:rPr lang="pt-BR" dirty="0">
                          <a:latin typeface="Campton Light" panose="020B0004020102020203" pitchFamily="34" charset="0"/>
                        </a:rPr>
                        <a:t>Serviços</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Até 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De 10 a 49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De 50 a 99</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Acima de 100</a:t>
                      </a:r>
                    </a:p>
                  </a:txBody>
                  <a:tcPr anchor="ctr">
                    <a:solidFill>
                      <a:schemeClr val="bg1">
                        <a:lumMod val="95000"/>
                      </a:schemeClr>
                    </a:solidFill>
                  </a:tcPr>
                </a:tc>
                <a:extLst>
                  <a:ext uri="{0D108BD9-81ED-4DB2-BD59-A6C34878D82A}">
                    <a16:rowId xmlns:a16="http://schemas.microsoft.com/office/drawing/2014/main" val="2894769025"/>
                  </a:ext>
                </a:extLst>
              </a:tr>
            </a:tbl>
          </a:graphicData>
        </a:graphic>
      </p:graphicFrame>
      <p:sp>
        <p:nvSpPr>
          <p:cNvPr id="11" name="Retângulo 10">
            <a:extLst>
              <a:ext uri="{FF2B5EF4-FFF2-40B4-BE49-F238E27FC236}">
                <a16:creationId xmlns:a16="http://schemas.microsoft.com/office/drawing/2014/main" id="{54F2D0AD-2B64-49E2-A6FD-E858F319FE50}"/>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9409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a 11">
            <a:extLst>
              <a:ext uri="{FF2B5EF4-FFF2-40B4-BE49-F238E27FC236}">
                <a16:creationId xmlns:a16="http://schemas.microsoft.com/office/drawing/2014/main" id="{70511E85-5322-4AD6-AFF6-46AC979785C2}"/>
              </a:ext>
            </a:extLst>
          </p:cNvPr>
          <p:cNvGraphicFramePr>
            <a:graphicFrameLocks noGrp="1"/>
          </p:cNvGraphicFramePr>
          <p:nvPr>
            <p:extLst>
              <p:ext uri="{D42A27DB-BD31-4B8C-83A1-F6EECF244321}">
                <p14:modId xmlns:p14="http://schemas.microsoft.com/office/powerpoint/2010/main" val="2998561906"/>
              </p:ext>
            </p:extLst>
          </p:nvPr>
        </p:nvGraphicFramePr>
        <p:xfrm>
          <a:off x="1790815" y="2313439"/>
          <a:ext cx="9341645" cy="3923940"/>
        </p:xfrm>
        <a:graphic>
          <a:graphicData uri="http://schemas.openxmlformats.org/drawingml/2006/table">
            <a:tbl>
              <a:tblPr/>
              <a:tblGrid>
                <a:gridCol w="2664000">
                  <a:extLst>
                    <a:ext uri="{9D8B030D-6E8A-4147-A177-3AD203B41FA5}">
                      <a16:colId xmlns:a16="http://schemas.microsoft.com/office/drawing/2014/main" val="3105683723"/>
                    </a:ext>
                  </a:extLst>
                </a:gridCol>
                <a:gridCol w="1112329">
                  <a:extLst>
                    <a:ext uri="{9D8B030D-6E8A-4147-A177-3AD203B41FA5}">
                      <a16:colId xmlns:a16="http://schemas.microsoft.com/office/drawing/2014/main" val="3001546934"/>
                    </a:ext>
                  </a:extLst>
                </a:gridCol>
                <a:gridCol w="1116000">
                  <a:extLst>
                    <a:ext uri="{9D8B030D-6E8A-4147-A177-3AD203B41FA5}">
                      <a16:colId xmlns:a16="http://schemas.microsoft.com/office/drawing/2014/main" val="3324052026"/>
                    </a:ext>
                  </a:extLst>
                </a:gridCol>
                <a:gridCol w="1112329">
                  <a:extLst>
                    <a:ext uri="{9D8B030D-6E8A-4147-A177-3AD203B41FA5}">
                      <a16:colId xmlns:a16="http://schemas.microsoft.com/office/drawing/2014/main" val="3950269548"/>
                    </a:ext>
                  </a:extLst>
                </a:gridCol>
                <a:gridCol w="1112329">
                  <a:extLst>
                    <a:ext uri="{9D8B030D-6E8A-4147-A177-3AD203B41FA5}">
                      <a16:colId xmlns:a16="http://schemas.microsoft.com/office/drawing/2014/main" val="3367483220"/>
                    </a:ext>
                  </a:extLst>
                </a:gridCol>
                <a:gridCol w="1112329">
                  <a:extLst>
                    <a:ext uri="{9D8B030D-6E8A-4147-A177-3AD203B41FA5}">
                      <a16:colId xmlns:a16="http://schemas.microsoft.com/office/drawing/2014/main" val="3223374836"/>
                    </a:ext>
                  </a:extLst>
                </a:gridCol>
                <a:gridCol w="1112329">
                  <a:extLst>
                    <a:ext uri="{9D8B030D-6E8A-4147-A177-3AD203B41FA5}">
                      <a16:colId xmlns:a16="http://schemas.microsoft.com/office/drawing/2014/main" val="3236173567"/>
                    </a:ext>
                  </a:extLst>
                </a:gridCol>
              </a:tblGrid>
              <a:tr h="0">
                <a:tc rowSpan="3">
                  <a:txBody>
                    <a:bodyPr/>
                    <a:lstStyle/>
                    <a:p>
                      <a:pPr algn="ctr" fontAlgn="ctr"/>
                      <a:r>
                        <a:rPr lang="pt-BR" sz="1400" b="1" i="0" u="none" strike="noStrike" dirty="0">
                          <a:solidFill>
                            <a:srgbClr val="000000"/>
                          </a:solidFill>
                          <a:effectLst/>
                          <a:latin typeface="Campton Light" panose="020B0004020102020203" pitchFamily="34" charset="0"/>
                        </a:rPr>
                        <a:t>Tamanho do estabelecimento por empregados 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6">
                  <a:txBody>
                    <a:bodyPr/>
                    <a:lstStyle/>
                    <a:p>
                      <a:pPr algn="ctr" fontAlgn="ctr"/>
                      <a:r>
                        <a:rPr lang="pt-BR" sz="1400" b="0" i="0" u="none" strike="noStrike" dirty="0">
                          <a:solidFill>
                            <a:srgbClr val="000000"/>
                          </a:solidFill>
                          <a:effectLst/>
                          <a:latin typeface="Campton Light" panose="020B0004020102020203" pitchFamily="34" charset="0"/>
                        </a:rPr>
                        <a:t>Construção Civil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292352316"/>
                  </a:ext>
                </a:extLst>
              </a:tr>
              <a:tr h="36000">
                <a:tc vMerge="1">
                  <a:txBody>
                    <a:bodyPr/>
                    <a:lstStyle/>
                    <a:p>
                      <a:endParaRPr lang="pt-BR"/>
                    </a:p>
                  </a:txBody>
                  <a:tcPr/>
                </a:tc>
                <a:tc gridSpan="6">
                  <a:txBody>
                    <a:bodyPr/>
                    <a:lstStyle/>
                    <a:p>
                      <a:pPr algn="ctr" fontAlgn="ctr"/>
                      <a:r>
                        <a:rPr lang="pt-BR" sz="1400" b="1" i="0" u="none" strike="noStrike" dirty="0">
                          <a:solidFill>
                            <a:srgbClr val="000000"/>
                          </a:solidFill>
                          <a:effectLst/>
                          <a:latin typeface="Campton Light" panose="020B0004020102020203" pitchFamily="34" charset="0"/>
                        </a:rPr>
                        <a:t>Regiões Geográficas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023629554"/>
                  </a:ext>
                </a:extLst>
              </a:tr>
              <a:tr h="288000">
                <a:tc vMerge="1">
                  <a:txBody>
                    <a:bodyPr/>
                    <a:lstStyle/>
                    <a:p>
                      <a:endParaRPr lang="pt-BR"/>
                    </a:p>
                  </a:txBody>
                  <a:tcPr/>
                </a:tc>
                <a:tc>
                  <a:txBody>
                    <a:bodyPr/>
                    <a:lstStyle/>
                    <a:p>
                      <a:pPr algn="ctr" fontAlgn="auto"/>
                      <a:r>
                        <a:rPr lang="pt-BR" sz="1200" b="1" i="0" u="none" strike="noStrike" dirty="0">
                          <a:solidFill>
                            <a:srgbClr val="000000"/>
                          </a:solidFill>
                          <a:effectLst/>
                          <a:latin typeface="Campton Light" panose="020B0004020102020203" pitchFamily="34" charset="0"/>
                        </a:rPr>
                        <a:t>Norte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pt-BR" sz="1200" b="1" i="0" u="none" strike="noStrike" dirty="0">
                          <a:solidFill>
                            <a:srgbClr val="000000"/>
                          </a:solidFill>
                          <a:effectLst/>
                          <a:latin typeface="Campton Light" panose="020B0004020102020203" pitchFamily="34" charset="0"/>
                        </a:rPr>
                        <a:t>Nordeste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pt-BR" sz="1200" b="1" i="0" u="none" strike="noStrike" dirty="0">
                          <a:solidFill>
                            <a:srgbClr val="000000"/>
                          </a:solidFill>
                          <a:effectLst/>
                          <a:latin typeface="Campton Light" panose="020B0004020102020203" pitchFamily="34" charset="0"/>
                        </a:rPr>
                        <a:t>Sudeste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pt-BR" sz="1200" b="1" i="0" u="none" strike="noStrike" dirty="0">
                          <a:solidFill>
                            <a:srgbClr val="000000"/>
                          </a:solidFill>
                          <a:effectLst/>
                          <a:latin typeface="Campton Light" panose="020B0004020102020203" pitchFamily="34" charset="0"/>
                        </a:rPr>
                        <a:t>Sul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pt-BR" sz="1200" b="1" i="0" u="none" strike="noStrike" dirty="0">
                          <a:solidFill>
                            <a:srgbClr val="000000"/>
                          </a:solidFill>
                          <a:effectLst/>
                          <a:latin typeface="Campton Light" panose="020B0004020102020203" pitchFamily="34" charset="0"/>
                        </a:rPr>
                        <a:t>Centro-Oeste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auto"/>
                      <a:r>
                        <a:rPr lang="pt-BR" sz="1200" b="1" i="0" u="none" strike="noStrike" dirty="0">
                          <a:solidFill>
                            <a:srgbClr val="000000"/>
                          </a:solidFill>
                          <a:effectLst/>
                          <a:latin typeface="Campton Light" panose="020B0004020102020203"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74104134"/>
                  </a:ext>
                </a:extLst>
              </a:tr>
              <a:tr h="288000">
                <a:tc>
                  <a:txBody>
                    <a:bodyPr/>
                    <a:lstStyle/>
                    <a:p>
                      <a:pPr algn="ctr" fontAlgn="b"/>
                      <a:r>
                        <a:rPr lang="pt-BR" sz="1400" b="0" i="0" u="none" strike="noStrike" dirty="0">
                          <a:effectLst/>
                          <a:latin typeface="Campton Light" panose="020B0004020102020203" pitchFamily="34" charset="0"/>
                        </a:rPr>
                        <a:t>0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0" i="0" u="none" strike="noStrike" dirty="0">
                          <a:effectLst/>
                          <a:latin typeface="Campton Light" panose="020B0004020102020203" pitchFamily="34" charset="0"/>
                        </a:rPr>
                        <a:t>1.370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0" i="0" u="none" strike="noStrike" dirty="0">
                          <a:effectLst/>
                          <a:latin typeface="Campton Light" panose="020B0004020102020203" pitchFamily="34" charset="0"/>
                        </a:rPr>
                        <a:t>5.927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0" i="0" u="none" strike="noStrike" dirty="0">
                          <a:effectLst/>
                          <a:latin typeface="Campton Light" panose="020B0004020102020203" pitchFamily="34" charset="0"/>
                        </a:rPr>
                        <a:t>15.849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0" i="0" u="none" strike="noStrike">
                          <a:effectLst/>
                          <a:latin typeface="Campton Light" panose="020B0004020102020203" pitchFamily="34" charset="0"/>
                        </a:rPr>
                        <a:t>10.431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0" i="0" u="none" strike="noStrike">
                          <a:effectLst/>
                          <a:latin typeface="Campton Light" panose="020B0004020102020203" pitchFamily="34" charset="0"/>
                        </a:rPr>
                        <a:t>3.207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pt-BR" sz="1400" b="1" i="0" u="none" strike="noStrike" dirty="0">
                          <a:effectLst/>
                          <a:latin typeface="Campton Light" panose="020B0004020102020203" pitchFamily="34" charset="0"/>
                        </a:rPr>
                        <a:t>36.784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lumMod val="95000"/>
                      </a:schemeClr>
                    </a:solidFill>
                  </a:tcPr>
                </a:tc>
                <a:extLst>
                  <a:ext uri="{0D108BD9-81ED-4DB2-BD59-A6C34878D82A}">
                    <a16:rowId xmlns:a16="http://schemas.microsoft.com/office/drawing/2014/main" val="3596040172"/>
                  </a:ext>
                </a:extLst>
              </a:tr>
              <a:tr h="288000">
                <a:tc>
                  <a:txBody>
                    <a:bodyPr/>
                    <a:lstStyle/>
                    <a:p>
                      <a:pPr algn="ctr" fontAlgn="b"/>
                      <a:r>
                        <a:rPr lang="pt-BR" sz="1400" b="0" i="0" u="none" strike="noStrike" dirty="0">
                          <a:effectLst/>
                          <a:latin typeface="Campton Light" panose="020B0004020102020203" pitchFamily="34" charset="0"/>
                        </a:rPr>
                        <a:t>Até 4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3.696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15.576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42.770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27.666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8.770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98.478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1864517918"/>
                  </a:ext>
                </a:extLst>
              </a:tr>
              <a:tr h="288000">
                <a:tc>
                  <a:txBody>
                    <a:bodyPr/>
                    <a:lstStyle/>
                    <a:p>
                      <a:pPr algn="ctr" fontAlgn="b"/>
                      <a:r>
                        <a:rPr lang="pt-BR" sz="1400" b="0" i="0" u="none" strike="noStrike" dirty="0">
                          <a:effectLst/>
                          <a:latin typeface="Campton Light" panose="020B0004020102020203" pitchFamily="34" charset="0"/>
                        </a:rPr>
                        <a:t>De 5 a 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1.145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4.900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13.030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7.570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2.489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29.134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578871653"/>
                  </a:ext>
                </a:extLst>
              </a:tr>
              <a:tr h="288000">
                <a:tc>
                  <a:txBody>
                    <a:bodyPr/>
                    <a:lstStyle/>
                    <a:p>
                      <a:pPr algn="ctr" fontAlgn="b"/>
                      <a:r>
                        <a:rPr lang="pt-BR" sz="1400" b="0" i="0" u="none" strike="noStrike" dirty="0">
                          <a:effectLst/>
                          <a:latin typeface="Campton Light" panose="020B0004020102020203" pitchFamily="34" charset="0"/>
                        </a:rPr>
                        <a:t>De 10 a 19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686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3.241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8.335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4.400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1.478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18.140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966522644"/>
                  </a:ext>
                </a:extLst>
              </a:tr>
              <a:tr h="288000">
                <a:tc>
                  <a:txBody>
                    <a:bodyPr/>
                    <a:lstStyle/>
                    <a:p>
                      <a:pPr algn="ctr" fontAlgn="b"/>
                      <a:r>
                        <a:rPr lang="pt-BR" sz="1400" b="0" i="0" u="none" strike="noStrike" dirty="0">
                          <a:effectLst/>
                          <a:latin typeface="Campton Light" panose="020B0004020102020203" pitchFamily="34" charset="0"/>
                        </a:rPr>
                        <a:t>De 20 a 49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497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2.294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5.464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2.432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11.692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3375029292"/>
                  </a:ext>
                </a:extLst>
              </a:tr>
              <a:tr h="288000">
                <a:tc>
                  <a:txBody>
                    <a:bodyPr/>
                    <a:lstStyle/>
                    <a:p>
                      <a:pPr algn="ctr" fontAlgn="b"/>
                      <a:r>
                        <a:rPr lang="pt-BR" sz="1400" b="0" i="0" u="none" strike="noStrike">
                          <a:effectLst/>
                          <a:latin typeface="Campton Light" panose="020B0004020102020203" pitchFamily="34" charset="0"/>
                        </a:rPr>
                        <a:t>De 50 a 99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807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534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3.496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4212122942"/>
                  </a:ext>
                </a:extLst>
              </a:tr>
              <a:tr h="288000">
                <a:tc>
                  <a:txBody>
                    <a:bodyPr/>
                    <a:lstStyle/>
                    <a:p>
                      <a:pPr algn="ctr" fontAlgn="b"/>
                      <a:r>
                        <a:rPr lang="pt-BR" sz="1400" b="0" i="0" u="none" strike="noStrike">
                          <a:effectLst/>
                          <a:latin typeface="Campton Light" panose="020B0004020102020203" pitchFamily="34" charset="0"/>
                        </a:rPr>
                        <a:t>De 100 a 249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828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218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1.682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3131904719"/>
                  </a:ext>
                </a:extLst>
              </a:tr>
              <a:tr h="288000">
                <a:tc>
                  <a:txBody>
                    <a:bodyPr/>
                    <a:lstStyle/>
                    <a:p>
                      <a:pPr algn="ctr" fontAlgn="b"/>
                      <a:r>
                        <a:rPr lang="pt-BR" sz="1400" b="0" i="0" u="none" strike="noStrike">
                          <a:effectLst/>
                          <a:latin typeface="Campton Light" panose="020B0004020102020203" pitchFamily="34" charset="0"/>
                        </a:rPr>
                        <a:t>De 250 a 499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503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1522537332"/>
                  </a:ext>
                </a:extLst>
              </a:tr>
              <a:tr h="288000">
                <a:tc>
                  <a:txBody>
                    <a:bodyPr/>
                    <a:lstStyle/>
                    <a:p>
                      <a:pPr algn="ctr" fontAlgn="b"/>
                      <a:r>
                        <a:rPr lang="pt-BR" sz="1400" b="0" i="0" u="none" strike="noStrike">
                          <a:effectLst/>
                          <a:latin typeface="Campton Light" panose="020B0004020102020203" pitchFamily="34" charset="0"/>
                        </a:rPr>
                        <a:t>De 500 a 999 empregados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a:effectLst/>
                          <a:latin typeface="Campton Light" panose="020B0004020102020203"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0" i="0" u="none" strike="noStrike" dirty="0">
                          <a:effectLst/>
                          <a:latin typeface="Campton Light" panose="020B0004020102020203"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pt-BR" sz="1400" b="1" i="0" u="none" strike="noStrike" dirty="0">
                          <a:effectLst/>
                          <a:latin typeface="Campton Light" panose="020B0004020102020203" pitchFamily="34" charset="0"/>
                        </a:rPr>
                        <a:t>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95000"/>
                      </a:schemeClr>
                    </a:solidFill>
                  </a:tcPr>
                </a:tc>
                <a:extLst>
                  <a:ext uri="{0D108BD9-81ED-4DB2-BD59-A6C34878D82A}">
                    <a16:rowId xmlns:a16="http://schemas.microsoft.com/office/drawing/2014/main" val="389594427"/>
                  </a:ext>
                </a:extLst>
              </a:tr>
              <a:tr h="288000">
                <a:tc>
                  <a:txBody>
                    <a:bodyPr/>
                    <a:lstStyle/>
                    <a:p>
                      <a:pPr algn="ctr" fontAlgn="b"/>
                      <a:r>
                        <a:rPr lang="pt-BR" sz="1400" b="0" i="0" u="none" strike="noStrike">
                          <a:effectLst/>
                          <a:latin typeface="Campton Light" panose="020B0004020102020203" pitchFamily="34" charset="0"/>
                        </a:rPr>
                        <a:t>1.000 ou mais vínculos 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a:effectLst/>
                          <a:latin typeface="Campton Light" panose="020B0004020102020203"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a:effectLst/>
                          <a:latin typeface="Campton Light" panose="020B0004020102020203"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a:effectLst/>
                          <a:latin typeface="Campton Light" panose="020B0004020102020203"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a:effectLst/>
                          <a:latin typeface="Campton Light" panose="020B0004020102020203"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effectLst/>
                          <a:latin typeface="Campton Light" panose="020B0004020102020203"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pt-BR" sz="1400" b="1" i="0" u="none" strike="noStrike" dirty="0">
                          <a:effectLst/>
                          <a:latin typeface="Campton Light" panose="020B0004020102020203" pitchFamily="34" charset="0"/>
                        </a:rPr>
                        <a:t>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25321636"/>
                  </a:ext>
                </a:extLst>
              </a:tr>
              <a:tr h="165875">
                <a:tc>
                  <a:txBody>
                    <a:bodyPr/>
                    <a:lstStyle/>
                    <a:p>
                      <a:pPr algn="ctr" fontAlgn="ctr"/>
                      <a:r>
                        <a:rPr lang="pt-BR" sz="1400" b="1" i="0" u="none" strike="noStrike" dirty="0">
                          <a:solidFill>
                            <a:srgbClr val="000000"/>
                          </a:solidFill>
                          <a:effectLst/>
                          <a:latin typeface="Campton Light" panose="020B0004020102020203" pitchFamily="34" charset="0"/>
                        </a:rPr>
                        <a:t>TOTAL BRASIL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000000"/>
                          </a:solidFill>
                          <a:effectLst/>
                          <a:latin typeface="Campton Light" panose="020B0004020102020203" pitchFamily="34" charset="0"/>
                        </a:rPr>
                        <a:t>7.729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000000"/>
                          </a:solidFill>
                          <a:effectLst/>
                          <a:latin typeface="Campton Light" panose="020B0004020102020203" pitchFamily="34" charset="0"/>
                        </a:rPr>
                        <a:t>33.286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mpton Light" panose="020B0004020102020203" pitchFamily="34" charset="0"/>
                        </a:rPr>
                        <a:t>88.393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000000"/>
                          </a:solidFill>
                          <a:effectLst/>
                          <a:latin typeface="Campton Light" panose="020B0004020102020203" pitchFamily="34" charset="0"/>
                        </a:rPr>
                        <a:t>53.325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a:solidFill>
                            <a:srgbClr val="000000"/>
                          </a:solidFill>
                          <a:effectLst/>
                          <a:latin typeface="Campton Light" panose="020B0004020102020203" pitchFamily="34" charset="0"/>
                        </a:rPr>
                        <a:t>17.481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400" b="1" i="0" u="none" strike="noStrike" dirty="0">
                          <a:solidFill>
                            <a:srgbClr val="000000"/>
                          </a:solidFill>
                          <a:effectLst/>
                          <a:latin typeface="Campton Light" panose="020B0004020102020203" pitchFamily="34" charset="0"/>
                        </a:rPr>
                        <a:t>200.214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59609816"/>
                  </a:ext>
                </a:extLst>
              </a:tr>
            </a:tbl>
          </a:graphicData>
        </a:graphic>
      </p:graphicFrame>
      <p:sp>
        <p:nvSpPr>
          <p:cNvPr id="16" name="CaixaDeTexto 15">
            <a:extLst>
              <a:ext uri="{FF2B5EF4-FFF2-40B4-BE49-F238E27FC236}">
                <a16:creationId xmlns:a16="http://schemas.microsoft.com/office/drawing/2014/main" id="{26B48F44-6C5E-46CE-82F4-9B19E76DD5D6}"/>
              </a:ext>
            </a:extLst>
          </p:cNvPr>
          <p:cNvSpPr txBox="1"/>
          <p:nvPr/>
        </p:nvSpPr>
        <p:spPr>
          <a:xfrm>
            <a:off x="1790816" y="1607319"/>
            <a:ext cx="9601200" cy="646331"/>
          </a:xfrm>
          <a:prstGeom prst="rect">
            <a:avLst/>
          </a:prstGeom>
          <a:noFill/>
        </p:spPr>
        <p:txBody>
          <a:bodyPr wrap="square">
            <a:spAutoFit/>
          </a:bodyPr>
          <a:lstStyle/>
          <a:p>
            <a:pPr algn="ctr"/>
            <a:r>
              <a:rPr lang="pt-BR" dirty="0">
                <a:latin typeface="Campton Book" panose="020B0004020102020203" pitchFamily="34" charset="0"/>
              </a:rPr>
              <a:t>NÚMERO DE ESTABELECIMENTOS E TAMANHO POR EMPREGADOS ATIVOS NA CONSTRUÇÃO CIVIL</a:t>
            </a:r>
          </a:p>
        </p:txBody>
      </p:sp>
      <p:sp>
        <p:nvSpPr>
          <p:cNvPr id="18" name="CaixaDeTexto 17">
            <a:extLst>
              <a:ext uri="{FF2B5EF4-FFF2-40B4-BE49-F238E27FC236}">
                <a16:creationId xmlns:a16="http://schemas.microsoft.com/office/drawing/2014/main" id="{B03976CD-5A67-462E-8A95-9B4A47B613CB}"/>
              </a:ext>
            </a:extLst>
          </p:cNvPr>
          <p:cNvSpPr txBox="1"/>
          <p:nvPr/>
        </p:nvSpPr>
        <p:spPr>
          <a:xfrm>
            <a:off x="1790815" y="6410407"/>
            <a:ext cx="11036808" cy="307777"/>
          </a:xfrm>
          <a:prstGeom prst="rect">
            <a:avLst/>
          </a:prstGeom>
          <a:noFill/>
        </p:spPr>
        <p:txBody>
          <a:bodyPr wrap="square">
            <a:spAutoFit/>
          </a:bodyPr>
          <a:lstStyle/>
          <a:p>
            <a:r>
              <a:rPr lang="pt-BR" sz="1400" dirty="0"/>
              <a:t>Fonte: RAIS 2019 - SEPT-ME. – </a:t>
            </a:r>
            <a:r>
              <a:rPr lang="pt-BR" sz="1400" dirty="0" err="1"/>
              <a:t>Elaborção</a:t>
            </a:r>
            <a:r>
              <a:rPr lang="pt-BR" sz="1400" dirty="0"/>
              <a:t> CBIC</a:t>
            </a:r>
          </a:p>
        </p:txBody>
      </p:sp>
      <p:sp>
        <p:nvSpPr>
          <p:cNvPr id="19" name="Retângulo 18">
            <a:extLst>
              <a:ext uri="{FF2B5EF4-FFF2-40B4-BE49-F238E27FC236}">
                <a16:creationId xmlns:a16="http://schemas.microsoft.com/office/drawing/2014/main" id="{4AB92865-7339-4DAB-A7D9-DEDA02949664}"/>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Título 1">
            <a:extLst>
              <a:ext uri="{FF2B5EF4-FFF2-40B4-BE49-F238E27FC236}">
                <a16:creationId xmlns:a16="http://schemas.microsoft.com/office/drawing/2014/main" id="{B9D2150D-19A6-4E33-A7EB-BD7B65019A55}"/>
              </a:ext>
            </a:extLst>
          </p:cNvPr>
          <p:cNvSpPr txBox="1">
            <a:spLocks/>
          </p:cNvSpPr>
          <p:nvPr/>
        </p:nvSpPr>
        <p:spPr>
          <a:xfrm>
            <a:off x="1225060" y="602082"/>
            <a:ext cx="9601200" cy="14859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pt-BR">
                <a:latin typeface="Campton Book" panose="020B0004020102020203" pitchFamily="34" charset="0"/>
              </a:rPr>
              <a:t>Justificativa</a:t>
            </a:r>
            <a:endParaRPr lang="pt-BR" dirty="0"/>
          </a:p>
        </p:txBody>
      </p:sp>
    </p:spTree>
    <p:extLst>
      <p:ext uri="{BB962C8B-B14F-4D97-AF65-F5344CB8AC3E}">
        <p14:creationId xmlns:p14="http://schemas.microsoft.com/office/powerpoint/2010/main" val="416659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91A366F4-3A6A-46E9-8567-3408577B097D}"/>
              </a:ext>
            </a:extLst>
          </p:cNvPr>
          <p:cNvSpPr>
            <a:spLocks noGrp="1"/>
          </p:cNvSpPr>
          <p:nvPr>
            <p:ph type="title"/>
          </p:nvPr>
        </p:nvSpPr>
        <p:spPr>
          <a:xfrm>
            <a:off x="1225060" y="602082"/>
            <a:ext cx="9601200" cy="1485900"/>
          </a:xfrm>
        </p:spPr>
        <p:txBody>
          <a:bodyPr/>
          <a:lstStyle/>
          <a:p>
            <a:r>
              <a:rPr lang="pt-BR" dirty="0">
                <a:latin typeface="Campton Book" panose="020B0004020102020203" pitchFamily="34" charset="0"/>
              </a:rPr>
              <a:t>Justificativa</a:t>
            </a:r>
            <a:endParaRPr lang="pt-BR" dirty="0"/>
          </a:p>
        </p:txBody>
      </p:sp>
      <p:graphicFrame>
        <p:nvGraphicFramePr>
          <p:cNvPr id="7" name="Tabela 12">
            <a:extLst>
              <a:ext uri="{FF2B5EF4-FFF2-40B4-BE49-F238E27FC236}">
                <a16:creationId xmlns:a16="http://schemas.microsoft.com/office/drawing/2014/main" id="{55EB1A13-B45B-4553-9C1A-7620FAAEA5B9}"/>
              </a:ext>
            </a:extLst>
          </p:cNvPr>
          <p:cNvGraphicFramePr>
            <a:graphicFrameLocks noGrp="1"/>
          </p:cNvGraphicFramePr>
          <p:nvPr>
            <p:extLst>
              <p:ext uri="{D42A27DB-BD31-4B8C-83A1-F6EECF244321}">
                <p14:modId xmlns:p14="http://schemas.microsoft.com/office/powerpoint/2010/main" val="513537947"/>
              </p:ext>
            </p:extLst>
          </p:nvPr>
        </p:nvGraphicFramePr>
        <p:xfrm>
          <a:off x="1469853" y="2435471"/>
          <a:ext cx="9252293" cy="3307495"/>
        </p:xfrm>
        <a:graphic>
          <a:graphicData uri="http://schemas.openxmlformats.org/drawingml/2006/table">
            <a:tbl>
              <a:tblPr firstRow="1" firstCol="1" lastRow="1" bandRow="1">
                <a:tableStyleId>{5C22544A-7EE6-4342-B048-85BDC9FD1C3A}</a:tableStyleId>
              </a:tblPr>
              <a:tblGrid>
                <a:gridCol w="2340293">
                  <a:extLst>
                    <a:ext uri="{9D8B030D-6E8A-4147-A177-3AD203B41FA5}">
                      <a16:colId xmlns:a16="http://schemas.microsoft.com/office/drawing/2014/main" val="2772396762"/>
                    </a:ext>
                  </a:extLst>
                </a:gridCol>
                <a:gridCol w="1728000">
                  <a:extLst>
                    <a:ext uri="{9D8B030D-6E8A-4147-A177-3AD203B41FA5}">
                      <a16:colId xmlns:a16="http://schemas.microsoft.com/office/drawing/2014/main" val="3041129597"/>
                    </a:ext>
                  </a:extLst>
                </a:gridCol>
                <a:gridCol w="1728000">
                  <a:extLst>
                    <a:ext uri="{9D8B030D-6E8A-4147-A177-3AD203B41FA5}">
                      <a16:colId xmlns:a16="http://schemas.microsoft.com/office/drawing/2014/main" val="4237283667"/>
                    </a:ext>
                  </a:extLst>
                </a:gridCol>
                <a:gridCol w="1728000">
                  <a:extLst>
                    <a:ext uri="{9D8B030D-6E8A-4147-A177-3AD203B41FA5}">
                      <a16:colId xmlns:a16="http://schemas.microsoft.com/office/drawing/2014/main" val="2495704940"/>
                    </a:ext>
                  </a:extLst>
                </a:gridCol>
                <a:gridCol w="1728000">
                  <a:extLst>
                    <a:ext uri="{9D8B030D-6E8A-4147-A177-3AD203B41FA5}">
                      <a16:colId xmlns:a16="http://schemas.microsoft.com/office/drawing/2014/main" val="627554905"/>
                    </a:ext>
                  </a:extLst>
                </a:gridCol>
              </a:tblGrid>
              <a:tr h="533483">
                <a:tc>
                  <a:txBody>
                    <a:bodyPr/>
                    <a:lstStyle/>
                    <a:p>
                      <a:r>
                        <a:rPr lang="pt-BR" dirty="0">
                          <a:latin typeface="Campton Book" panose="020B0004020102020203" pitchFamily="34" charset="0"/>
                        </a:rPr>
                        <a:t>PORTE</a:t>
                      </a:r>
                    </a:p>
                  </a:txBody>
                  <a:tcPr anchor="ctr"/>
                </a:tc>
                <a:tc gridSpan="2">
                  <a:txBody>
                    <a:bodyPr/>
                    <a:lstStyle/>
                    <a:p>
                      <a:pPr algn="ctr"/>
                      <a:r>
                        <a:rPr lang="pt-BR" dirty="0">
                          <a:latin typeface="Campton Book" panose="020B0004020102020203" pitchFamily="34" charset="0"/>
                        </a:rPr>
                        <a:t>NÚMERO DE ESTABELECIMENTOS</a:t>
                      </a:r>
                    </a:p>
                  </a:txBody>
                  <a:tcPr anchor="ctr"/>
                </a:tc>
                <a:tc hMerge="1">
                  <a:txBody>
                    <a:bodyPr/>
                    <a:lstStyle/>
                    <a:p>
                      <a:endParaRPr lang="pt-BR" dirty="0">
                        <a:latin typeface="Campton Book" panose="020B0004020102020203" pitchFamily="34" charset="0"/>
                      </a:endParaRPr>
                    </a:p>
                  </a:txBody>
                  <a:tcPr anchor="ctr"/>
                </a:tc>
                <a:tc gridSpan="2">
                  <a:txBody>
                    <a:bodyPr/>
                    <a:lstStyle/>
                    <a:p>
                      <a:pPr algn="ctr"/>
                      <a:r>
                        <a:rPr lang="pt-BR" dirty="0">
                          <a:latin typeface="Campton Book" panose="020B0004020102020203" pitchFamily="34" charset="0"/>
                        </a:rPr>
                        <a:t>ESTOQUE DE TRABALHADORES</a:t>
                      </a:r>
                    </a:p>
                  </a:txBody>
                  <a:tcPr anchor="ctr"/>
                </a:tc>
                <a:tc hMerge="1">
                  <a:txBody>
                    <a:bodyPr/>
                    <a:lstStyle/>
                    <a:p>
                      <a:endParaRPr lang="pt-BR" dirty="0">
                        <a:latin typeface="Campton Book" panose="020B0004020102020203" pitchFamily="34" charset="0"/>
                      </a:endParaRPr>
                    </a:p>
                  </a:txBody>
                  <a:tcPr anchor="ctr"/>
                </a:tc>
                <a:extLst>
                  <a:ext uri="{0D108BD9-81ED-4DB2-BD59-A6C34878D82A}">
                    <a16:rowId xmlns:a16="http://schemas.microsoft.com/office/drawing/2014/main" val="2585683502"/>
                  </a:ext>
                </a:extLst>
              </a:tr>
              <a:tr h="533483">
                <a:tc>
                  <a:txBody>
                    <a:bodyPr/>
                    <a:lstStyle/>
                    <a:p>
                      <a:r>
                        <a:rPr lang="pt-BR" dirty="0">
                          <a:latin typeface="Campton Light" panose="020B0004020102020203" pitchFamily="34" charset="0"/>
                        </a:rPr>
                        <a:t>Microempresa</a:t>
                      </a:r>
                    </a:p>
                  </a:txBody>
                  <a:tcPr anchor="ctr"/>
                </a:tc>
                <a:tc>
                  <a:txBody>
                    <a:bodyPr/>
                    <a:lstStyle/>
                    <a:p>
                      <a:pPr algn="ctr" fontAlgn="ctr"/>
                      <a:r>
                        <a:rPr lang="pt-BR" sz="2400" b="0" i="0" u="none" strike="noStrike" dirty="0">
                          <a:effectLst/>
                          <a:latin typeface="Campton Light" panose="020B0004020102020203" pitchFamily="34" charset="0"/>
                        </a:rPr>
                        <a:t>182.536</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91%</a:t>
                      </a:r>
                    </a:p>
                  </a:txBody>
                  <a:tcPr marL="9525" marR="9525" marT="9525" marB="0" anchor="ctr"/>
                </a:tc>
                <a:tc>
                  <a:txBody>
                    <a:bodyPr/>
                    <a:lstStyle/>
                    <a:p>
                      <a:pPr algn="ctr" fontAlgn="ctr"/>
                      <a:r>
                        <a:rPr lang="pt-BR" sz="2400" b="0" i="0" u="none" strike="noStrike">
                          <a:effectLst/>
                          <a:latin typeface="Campton Light" panose="020B0004020102020203" pitchFamily="34" charset="0"/>
                        </a:rPr>
                        <a:t>657.924</a:t>
                      </a:r>
                    </a:p>
                  </a:txBody>
                  <a:tcPr marL="9525" marR="9525" marT="9525" marB="0" anchor="ctr"/>
                </a:tc>
                <a:tc>
                  <a:txBody>
                    <a:bodyPr/>
                    <a:lstStyle/>
                    <a:p>
                      <a:pPr algn="ctr" fontAlgn="ctr"/>
                      <a:r>
                        <a:rPr lang="pt-BR" sz="2400" b="0" i="0" u="none" strike="noStrike">
                          <a:effectLst/>
                          <a:latin typeface="Campton Light" panose="020B0004020102020203" pitchFamily="34" charset="0"/>
                        </a:rPr>
                        <a:t>30%</a:t>
                      </a:r>
                    </a:p>
                  </a:txBody>
                  <a:tcPr marL="9525" marR="9525" marT="9525" marB="0" anchor="ctr"/>
                </a:tc>
                <a:extLst>
                  <a:ext uri="{0D108BD9-81ED-4DB2-BD59-A6C34878D82A}">
                    <a16:rowId xmlns:a16="http://schemas.microsoft.com/office/drawing/2014/main" val="3627718852"/>
                  </a:ext>
                </a:extLst>
              </a:tr>
              <a:tr h="533483">
                <a:tc>
                  <a:txBody>
                    <a:bodyPr/>
                    <a:lstStyle/>
                    <a:p>
                      <a:r>
                        <a:rPr lang="pt-BR" dirty="0">
                          <a:latin typeface="Campton Light" panose="020B0004020102020203" pitchFamily="34" charset="0"/>
                        </a:rPr>
                        <a:t>Pequena Empresa</a:t>
                      </a:r>
                    </a:p>
                  </a:txBody>
                  <a:tcPr anchor="ctr"/>
                </a:tc>
                <a:tc>
                  <a:txBody>
                    <a:bodyPr/>
                    <a:lstStyle/>
                    <a:p>
                      <a:pPr algn="ctr" fontAlgn="ctr"/>
                      <a:r>
                        <a:rPr lang="pt-BR" sz="2400" b="0" i="0" u="none" strike="noStrike" dirty="0">
                          <a:effectLst/>
                          <a:latin typeface="Campton Light" panose="020B0004020102020203" pitchFamily="34" charset="0"/>
                        </a:rPr>
                        <a:t>15.188</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8%</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647.023</a:t>
                      </a:r>
                    </a:p>
                  </a:txBody>
                  <a:tcPr marL="9525" marR="9525" marT="9525" marB="0" anchor="ctr"/>
                </a:tc>
                <a:tc>
                  <a:txBody>
                    <a:bodyPr/>
                    <a:lstStyle/>
                    <a:p>
                      <a:pPr algn="ctr" fontAlgn="ctr"/>
                      <a:r>
                        <a:rPr lang="pt-BR" sz="2400" b="0" i="0" u="none" strike="noStrike">
                          <a:effectLst/>
                          <a:latin typeface="Campton Light" panose="020B0004020102020203" pitchFamily="34" charset="0"/>
                        </a:rPr>
                        <a:t>30%</a:t>
                      </a:r>
                    </a:p>
                  </a:txBody>
                  <a:tcPr marL="9525" marR="9525" marT="9525" marB="0" anchor="ctr"/>
                </a:tc>
                <a:extLst>
                  <a:ext uri="{0D108BD9-81ED-4DB2-BD59-A6C34878D82A}">
                    <a16:rowId xmlns:a16="http://schemas.microsoft.com/office/drawing/2014/main" val="986535480"/>
                  </a:ext>
                </a:extLst>
              </a:tr>
              <a:tr h="533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Média Empresa</a:t>
                      </a:r>
                    </a:p>
                  </a:txBody>
                  <a:tcPr anchor="ctr"/>
                </a:tc>
                <a:tc>
                  <a:txBody>
                    <a:bodyPr/>
                    <a:lstStyle/>
                    <a:p>
                      <a:pPr algn="ctr" fontAlgn="ctr"/>
                      <a:r>
                        <a:rPr lang="pt-BR" sz="2400" b="0" i="0" u="none" strike="noStrike" dirty="0">
                          <a:effectLst/>
                          <a:latin typeface="Campton Light" panose="020B0004020102020203" pitchFamily="34" charset="0"/>
                        </a:rPr>
                        <a:t>2.185</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1%</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487.571</a:t>
                      </a:r>
                    </a:p>
                  </a:txBody>
                  <a:tcPr marL="9525" marR="9525" marT="9525" marB="0" anchor="ctr"/>
                </a:tc>
                <a:tc>
                  <a:txBody>
                    <a:bodyPr/>
                    <a:lstStyle/>
                    <a:p>
                      <a:pPr algn="ctr" fontAlgn="ctr"/>
                      <a:r>
                        <a:rPr lang="pt-BR" sz="2400" b="0" i="0" u="none" strike="noStrike">
                          <a:effectLst/>
                          <a:latin typeface="Campton Light" panose="020B0004020102020203" pitchFamily="34" charset="0"/>
                        </a:rPr>
                        <a:t>22%</a:t>
                      </a:r>
                    </a:p>
                  </a:txBody>
                  <a:tcPr marL="9525" marR="9525" marT="9525" marB="0" anchor="ctr"/>
                </a:tc>
                <a:extLst>
                  <a:ext uri="{0D108BD9-81ED-4DB2-BD59-A6C34878D82A}">
                    <a16:rowId xmlns:a16="http://schemas.microsoft.com/office/drawing/2014/main" val="728242903"/>
                  </a:ext>
                </a:extLst>
              </a:tr>
              <a:tr h="533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a:latin typeface="Campton Light" panose="020B0004020102020203" pitchFamily="34" charset="0"/>
                        </a:rPr>
                        <a:t>Grande Empresa</a:t>
                      </a:r>
                    </a:p>
                  </a:txBody>
                  <a:tcPr anchor="ctr"/>
                </a:tc>
                <a:tc>
                  <a:txBody>
                    <a:bodyPr/>
                    <a:lstStyle/>
                    <a:p>
                      <a:pPr algn="ctr" fontAlgn="ctr"/>
                      <a:r>
                        <a:rPr lang="pt-BR" sz="2400" b="0" i="0" u="none" strike="noStrike" dirty="0">
                          <a:effectLst/>
                          <a:latin typeface="Campton Light" panose="020B0004020102020203" pitchFamily="34" charset="0"/>
                        </a:rPr>
                        <a:t>305</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0,15%</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375.234</a:t>
                      </a:r>
                    </a:p>
                  </a:txBody>
                  <a:tcPr marL="9525" marR="9525" marT="9525" marB="0" anchor="ctr"/>
                </a:tc>
                <a:tc>
                  <a:txBody>
                    <a:bodyPr/>
                    <a:lstStyle/>
                    <a:p>
                      <a:pPr algn="ctr" fontAlgn="ctr"/>
                      <a:r>
                        <a:rPr lang="pt-BR" sz="2400" b="0" i="0" u="none" strike="noStrike" dirty="0">
                          <a:effectLst/>
                          <a:latin typeface="Campton Light" panose="020B0004020102020203" pitchFamily="34" charset="0"/>
                        </a:rPr>
                        <a:t>17%</a:t>
                      </a:r>
                    </a:p>
                  </a:txBody>
                  <a:tcPr marL="9525" marR="9525" marT="9525" marB="0" anchor="ctr"/>
                </a:tc>
                <a:extLst>
                  <a:ext uri="{0D108BD9-81ED-4DB2-BD59-A6C34878D82A}">
                    <a16:rowId xmlns:a16="http://schemas.microsoft.com/office/drawing/2014/main" val="615760367"/>
                  </a:ext>
                </a:extLst>
              </a:tr>
              <a:tr h="533483">
                <a:tc>
                  <a:txBody>
                    <a:bodyPr/>
                    <a:lstStyle/>
                    <a:p>
                      <a:r>
                        <a:rPr lang="pt-BR" dirty="0">
                          <a:latin typeface="Campton Light" panose="020B0004020102020203" pitchFamily="34" charset="0"/>
                        </a:rPr>
                        <a:t>TOTAL</a:t>
                      </a:r>
                    </a:p>
                  </a:txBody>
                  <a:tcPr anchor="ctr"/>
                </a:tc>
                <a:tc>
                  <a:txBody>
                    <a:bodyPr/>
                    <a:lstStyle/>
                    <a:p>
                      <a:pPr algn="ctr" fontAlgn="ctr"/>
                      <a:r>
                        <a:rPr lang="pt-BR" sz="2400" b="0" i="0" u="none" strike="noStrike">
                          <a:effectLst/>
                          <a:latin typeface="Campton Light" panose="020B0004020102020203" pitchFamily="34" charset="0"/>
                        </a:rPr>
                        <a:t>200.214</a:t>
                      </a:r>
                    </a:p>
                  </a:txBody>
                  <a:tcPr marL="9525" marR="9525" marT="9525" marB="0" anchor="ctr"/>
                </a:tc>
                <a:tc>
                  <a:txBody>
                    <a:bodyPr/>
                    <a:lstStyle/>
                    <a:p>
                      <a:pPr algn="ctr" fontAlgn="ctr"/>
                      <a:endParaRPr lang="pt-BR" sz="2400" b="0" i="0" u="none" strike="noStrike" dirty="0">
                        <a:effectLst/>
                        <a:latin typeface="Campton Light" panose="020B0004020102020203" pitchFamily="34" charset="0"/>
                      </a:endParaRPr>
                    </a:p>
                  </a:txBody>
                  <a:tcPr marL="9525" marR="9525" marT="9525" marB="0" anchor="ctr"/>
                </a:tc>
                <a:tc>
                  <a:txBody>
                    <a:bodyPr/>
                    <a:lstStyle/>
                    <a:p>
                      <a:pPr algn="ctr" fontAlgn="ctr"/>
                      <a:r>
                        <a:rPr lang="pt-BR" sz="2400" b="0" i="0" u="none" strike="noStrike" dirty="0">
                          <a:effectLst/>
                          <a:latin typeface="Campton Light" panose="020B0004020102020203" pitchFamily="34" charset="0"/>
                        </a:rPr>
                        <a:t>2.167.752</a:t>
                      </a:r>
                    </a:p>
                  </a:txBody>
                  <a:tcPr marL="9525" marR="9525" marT="9525" marB="0" anchor="ctr"/>
                </a:tc>
                <a:tc>
                  <a:txBody>
                    <a:bodyPr/>
                    <a:lstStyle/>
                    <a:p>
                      <a:pPr algn="ctr" fontAlgn="ctr"/>
                      <a:endParaRPr lang="pt-BR" sz="2400" b="0" i="0" u="none" strike="noStrike" dirty="0">
                        <a:effectLst/>
                        <a:latin typeface="Campton Light" panose="020B0004020102020203" pitchFamily="34" charset="0"/>
                      </a:endParaRPr>
                    </a:p>
                  </a:txBody>
                  <a:tcPr marL="9525" marR="9525" marT="9525" marB="0" anchor="ctr"/>
                </a:tc>
                <a:extLst>
                  <a:ext uri="{0D108BD9-81ED-4DB2-BD59-A6C34878D82A}">
                    <a16:rowId xmlns:a16="http://schemas.microsoft.com/office/drawing/2014/main" val="2894769025"/>
                  </a:ext>
                </a:extLst>
              </a:tr>
            </a:tbl>
          </a:graphicData>
        </a:graphic>
      </p:graphicFrame>
      <p:sp>
        <p:nvSpPr>
          <p:cNvPr id="8" name="Retângulo 7">
            <a:extLst>
              <a:ext uri="{FF2B5EF4-FFF2-40B4-BE49-F238E27FC236}">
                <a16:creationId xmlns:a16="http://schemas.microsoft.com/office/drawing/2014/main" id="{9461CB32-F038-47BB-917F-728B20FCB88D}"/>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a:extLst>
              <a:ext uri="{FF2B5EF4-FFF2-40B4-BE49-F238E27FC236}">
                <a16:creationId xmlns:a16="http://schemas.microsoft.com/office/drawing/2014/main" id="{4A488930-5E92-44CC-9E9E-9E3E83BE8A5A}"/>
              </a:ext>
            </a:extLst>
          </p:cNvPr>
          <p:cNvSpPr txBox="1"/>
          <p:nvPr/>
        </p:nvSpPr>
        <p:spPr>
          <a:xfrm>
            <a:off x="1469853" y="1615395"/>
            <a:ext cx="9601200" cy="646331"/>
          </a:xfrm>
          <a:prstGeom prst="rect">
            <a:avLst/>
          </a:prstGeom>
          <a:noFill/>
        </p:spPr>
        <p:txBody>
          <a:bodyPr wrap="square">
            <a:spAutoFit/>
          </a:bodyPr>
          <a:lstStyle/>
          <a:p>
            <a:r>
              <a:rPr lang="pt-BR" dirty="0">
                <a:latin typeface="Campton Book" panose="020B0004020102020203" pitchFamily="34" charset="0"/>
              </a:rPr>
              <a:t>COMPARATIVO: NÚMERO DE ESTABELECIMENTOS X ESTOQUE DE 									TRABALHADORES POR PORTE DA EMPRESA</a:t>
            </a:r>
          </a:p>
        </p:txBody>
      </p:sp>
    </p:spTree>
    <p:extLst>
      <p:ext uri="{BB962C8B-B14F-4D97-AF65-F5344CB8AC3E}">
        <p14:creationId xmlns:p14="http://schemas.microsoft.com/office/powerpoint/2010/main" val="496852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91A366F4-3A6A-46E9-8567-3408577B097D}"/>
              </a:ext>
            </a:extLst>
          </p:cNvPr>
          <p:cNvSpPr>
            <a:spLocks noGrp="1"/>
          </p:cNvSpPr>
          <p:nvPr>
            <p:ph type="title"/>
          </p:nvPr>
        </p:nvSpPr>
        <p:spPr>
          <a:xfrm>
            <a:off x="1225060" y="602082"/>
            <a:ext cx="9601200" cy="1485900"/>
          </a:xfrm>
        </p:spPr>
        <p:txBody>
          <a:bodyPr/>
          <a:lstStyle/>
          <a:p>
            <a:r>
              <a:rPr lang="pt-BR" dirty="0">
                <a:latin typeface="Campton Book" panose="020B0004020102020203" pitchFamily="34" charset="0"/>
              </a:rPr>
              <a:t>Justificativa</a:t>
            </a:r>
            <a:endParaRPr lang="pt-BR" dirty="0"/>
          </a:p>
        </p:txBody>
      </p:sp>
      <p:sp>
        <p:nvSpPr>
          <p:cNvPr id="8" name="Retângulo 7">
            <a:extLst>
              <a:ext uri="{FF2B5EF4-FFF2-40B4-BE49-F238E27FC236}">
                <a16:creationId xmlns:a16="http://schemas.microsoft.com/office/drawing/2014/main" id="{9461CB32-F038-47BB-917F-728B20FCB88D}"/>
              </a:ext>
            </a:extLst>
          </p:cNvPr>
          <p:cNvSpPr/>
          <p:nvPr/>
        </p:nvSpPr>
        <p:spPr>
          <a:xfrm>
            <a:off x="1365740" y="1301071"/>
            <a:ext cx="1846385" cy="8792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a:extLst>
              <a:ext uri="{FF2B5EF4-FFF2-40B4-BE49-F238E27FC236}">
                <a16:creationId xmlns:a16="http://schemas.microsoft.com/office/drawing/2014/main" id="{2D38F868-81E8-4E1F-AA97-E301F201C2A8}"/>
              </a:ext>
            </a:extLst>
          </p:cNvPr>
          <p:cNvSpPr txBox="1"/>
          <p:nvPr/>
        </p:nvSpPr>
        <p:spPr>
          <a:xfrm>
            <a:off x="1534258" y="1560313"/>
            <a:ext cx="10036419" cy="224676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dirty="0">
                <a:latin typeface="Campton Light" panose="020B0004020102020203" pitchFamily="34" charset="0"/>
              </a:rPr>
              <a:t>A Pesquisa Anual da Indústria da Construção (PAIC), realizada anualmente pelo IBGE, revela que as empresas com 250 ou mais pessoas ocupadas, por terem maior escala de produção e mais acesso a financiamentos, contribuíram com 50% (R$144,5 bilhões) do total da receita bruta do setor no ano 2011, que foi de R$288,8 bilhões (última informação divulgada). As empresas com 1 a 49 pessoas ocupadas e as com 50 a 249 pessoas ocupadas contribuíram com, respectivamente, R$74 bilhões e R$70,2 bilhões. </a:t>
            </a:r>
          </a:p>
        </p:txBody>
      </p:sp>
      <p:sp>
        <p:nvSpPr>
          <p:cNvPr id="11" name="CaixaDeTexto 10">
            <a:extLst>
              <a:ext uri="{FF2B5EF4-FFF2-40B4-BE49-F238E27FC236}">
                <a16:creationId xmlns:a16="http://schemas.microsoft.com/office/drawing/2014/main" id="{1C59F256-7CB5-400E-AFC7-03CCD08C35A8}"/>
              </a:ext>
            </a:extLst>
          </p:cNvPr>
          <p:cNvSpPr txBox="1"/>
          <p:nvPr/>
        </p:nvSpPr>
        <p:spPr>
          <a:xfrm>
            <a:off x="1534258" y="4103593"/>
            <a:ext cx="10194680" cy="1323439"/>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dirty="0">
                <a:latin typeface="Campton Light" panose="020B0004020102020203" pitchFamily="34" charset="0"/>
              </a:rPr>
              <a:t>Apesar da representatividade das grandes empresas com relação a receita bruta e ao número de trabalhadores empregados, </a:t>
            </a:r>
            <a:r>
              <a:rPr lang="pt-BR" sz="2000" dirty="0">
                <a:latin typeface="Campton Book" panose="020B0004020102020203" pitchFamily="34" charset="0"/>
              </a:rPr>
              <a:t>as pequenas e médias empresas ainda representam uma grande percentual de resultado do setor e enfrentam diversas barreiras na escala de seus processos.</a:t>
            </a:r>
          </a:p>
        </p:txBody>
      </p:sp>
    </p:spTree>
    <p:extLst>
      <p:ext uri="{BB962C8B-B14F-4D97-AF65-F5344CB8AC3E}">
        <p14:creationId xmlns:p14="http://schemas.microsoft.com/office/powerpoint/2010/main" val="3763148007"/>
      </p:ext>
    </p:extLst>
  </p:cSld>
  <p:clrMapOvr>
    <a:masterClrMapping/>
  </p:clrMapOvr>
</p:sld>
</file>

<file path=ppt/theme/theme1.xml><?xml version="1.0" encoding="utf-8"?>
<a:theme xmlns:a="http://schemas.openxmlformats.org/drawingml/2006/main" name="Cortar">
  <a:themeElements>
    <a:clrScheme name="Cortar">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ortar">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rta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TM10001105[[fn=Cortar]]</Template>
  <TotalTime>1027</TotalTime>
  <Words>2182</Words>
  <Application>Microsoft Office PowerPoint</Application>
  <PresentationFormat>Widescreen</PresentationFormat>
  <Paragraphs>243</Paragraphs>
  <Slides>14</Slides>
  <Notes>11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14</vt:i4>
      </vt:variant>
    </vt:vector>
  </HeadingPairs>
  <TitlesOfParts>
    <vt:vector size="20" baseType="lpstr">
      <vt:lpstr>Arial</vt:lpstr>
      <vt:lpstr>Calibri</vt:lpstr>
      <vt:lpstr>Campton Book</vt:lpstr>
      <vt:lpstr>Campton Light</vt:lpstr>
      <vt:lpstr>Franklin Gothic Book</vt:lpstr>
      <vt:lpstr>Cortar</vt:lpstr>
      <vt:lpstr>Desafios das empresas de pequeno e médio porte no setor de Construção Residencial.</vt:lpstr>
      <vt:lpstr>Agenda</vt:lpstr>
      <vt:lpstr>Introdução</vt:lpstr>
      <vt:lpstr>Introdução</vt:lpstr>
      <vt:lpstr>Introdução</vt:lpstr>
      <vt:lpstr>Introdução</vt:lpstr>
      <vt:lpstr>Apresentação do PowerPoint</vt:lpstr>
      <vt:lpstr>Justificativa</vt:lpstr>
      <vt:lpstr>Justificativa</vt:lpstr>
      <vt:lpstr>Características das PMEs</vt:lpstr>
      <vt:lpstr>Principais barreiras no setor</vt:lpstr>
      <vt:lpstr>Oportunidades no setor</vt:lpstr>
      <vt:lpstr>Oportunidades no setor</vt:lpstr>
      <vt:lpstr>Oportunidades no setor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Desafios das empresas de pequeno e médio porte no setor de construção residencial.</dc:title>
  <dc:creator>Anna Beatriz Borges</dc:creator>
  <cp:lastModifiedBy>Anna Beatriz Borges</cp:lastModifiedBy>
  <cp:revision>5</cp:revision>
  <dcterms:created xsi:type="dcterms:W3CDTF">2020-12-10T00:06:29Z</dcterms:created>
  <dcterms:modified xsi:type="dcterms:W3CDTF">2020-12-10T17:14:08Z</dcterms:modified>
</cp:coreProperties>
</file>