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7" r:id="rId2"/>
    <p:sldId id="453" r:id="rId3"/>
    <p:sldId id="487" r:id="rId4"/>
    <p:sldId id="256" r:id="rId5"/>
    <p:sldId id="258" r:id="rId6"/>
    <p:sldId id="264" r:id="rId7"/>
    <p:sldId id="494" r:id="rId8"/>
    <p:sldId id="495" r:id="rId9"/>
    <p:sldId id="496" r:id="rId10"/>
    <p:sldId id="497" r:id="rId11"/>
    <p:sldId id="498" r:id="rId12"/>
    <p:sldId id="499" r:id="rId13"/>
    <p:sldId id="404" r:id="rId14"/>
    <p:sldId id="405" r:id="rId15"/>
    <p:sldId id="406" r:id="rId16"/>
    <p:sldId id="408" r:id="rId17"/>
    <p:sldId id="409" r:id="rId18"/>
    <p:sldId id="464" r:id="rId19"/>
    <p:sldId id="410" r:id="rId20"/>
    <p:sldId id="411" r:id="rId21"/>
    <p:sldId id="412" r:id="rId22"/>
    <p:sldId id="413" r:id="rId23"/>
    <p:sldId id="303" r:id="rId24"/>
    <p:sldId id="414" r:id="rId25"/>
    <p:sldId id="416" r:id="rId26"/>
    <p:sldId id="417" r:id="rId27"/>
    <p:sldId id="466" r:id="rId28"/>
    <p:sldId id="418" r:id="rId29"/>
    <p:sldId id="478" r:id="rId30"/>
    <p:sldId id="480" r:id="rId31"/>
    <p:sldId id="477" r:id="rId32"/>
    <p:sldId id="479" r:id="rId33"/>
    <p:sldId id="476" r:id="rId34"/>
    <p:sldId id="468" r:id="rId35"/>
    <p:sldId id="469" r:id="rId36"/>
    <p:sldId id="470" r:id="rId37"/>
    <p:sldId id="471" r:id="rId38"/>
    <p:sldId id="472" r:id="rId39"/>
    <p:sldId id="473" r:id="rId40"/>
    <p:sldId id="474" r:id="rId41"/>
    <p:sldId id="475" r:id="rId42"/>
    <p:sldId id="460" r:id="rId43"/>
    <p:sldId id="456" r:id="rId44"/>
    <p:sldId id="485" r:id="rId45"/>
    <p:sldId id="462" r:id="rId46"/>
    <p:sldId id="330" r:id="rId47"/>
    <p:sldId id="482" r:id="rId48"/>
    <p:sldId id="483" r:id="rId49"/>
    <p:sldId id="481" r:id="rId50"/>
    <p:sldId id="419" r:id="rId51"/>
    <p:sldId id="420" r:id="rId52"/>
    <p:sldId id="465" r:id="rId53"/>
    <p:sldId id="493" r:id="rId54"/>
    <p:sldId id="422" r:id="rId55"/>
    <p:sldId id="356" r:id="rId56"/>
    <p:sldId id="491" r:id="rId57"/>
    <p:sldId id="492" r:id="rId58"/>
    <p:sldId id="433" r:id="rId59"/>
    <p:sldId id="454" r:id="rId60"/>
    <p:sldId id="436" r:id="rId61"/>
    <p:sldId id="424" r:id="rId62"/>
    <p:sldId id="455" r:id="rId63"/>
    <p:sldId id="446" r:id="rId64"/>
    <p:sldId id="467" r:id="rId65"/>
    <p:sldId id="490" r:id="rId66"/>
    <p:sldId id="486" r:id="rId67"/>
    <p:sldId id="500" r:id="rId68"/>
    <p:sldId id="427" r:id="rId69"/>
    <p:sldId id="429" r:id="rId70"/>
    <p:sldId id="459" r:id="rId71"/>
    <p:sldId id="458" r:id="rId72"/>
    <p:sldId id="457" r:id="rId73"/>
    <p:sldId id="488" r:id="rId74"/>
    <p:sldId id="489" r:id="rId75"/>
    <p:sldId id="430" r:id="rId7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99CCFF"/>
    <a:srgbClr val="CCECFF"/>
    <a:srgbClr val="D9F1FF"/>
    <a:srgbClr val="FFCC99"/>
    <a:srgbClr val="2E4F8A"/>
    <a:srgbClr val="21427D"/>
    <a:srgbClr val="335799"/>
    <a:srgbClr val="325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50" autoAdjust="0"/>
    <p:restoredTop sz="94713" autoAdjust="0"/>
  </p:normalViewPr>
  <p:slideViewPr>
    <p:cSldViewPr snapToGrid="0">
      <p:cViewPr varScale="1">
        <p:scale>
          <a:sx n="106" d="100"/>
          <a:sy n="106" d="100"/>
        </p:scale>
        <p:origin x="178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image" Target="../media/image1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0CE3-0597-4469-97D8-E5ACBDB759C1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8ED02-1753-49C4-8DF7-8A33ED348E7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9567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604B2-4D99-4037-A3F3-AC1913B052F8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F59DA-B20B-467A-87C8-60D5FF3751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154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59DA-B20B-467A-87C8-60D5FF3751F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16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28/08/2018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1427D"/>
            </a:gs>
            <a:gs pos="50000">
              <a:srgbClr val="325CA8"/>
            </a:gs>
            <a:gs pos="100000">
              <a:srgbClr val="2E4F8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D:\BKP_PCEGS\Documents\Edson\fundos\Imagem1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80" y="0"/>
            <a:ext cx="9138039" cy="6858000"/>
          </a:xfrm>
          <a:prstGeom prst="rect">
            <a:avLst/>
          </a:prstGeom>
          <a:noFill/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785794"/>
            <a:ext cx="8229600" cy="5340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215074" y="6500834"/>
            <a:ext cx="2471726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0F0"/>
        </a:buClr>
        <a:buSzPct val="70000"/>
        <a:buFont typeface="Wingdings" pitchFamily="2" charset="2"/>
        <a:buChar char="v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B0F0"/>
        </a:buClr>
        <a:buSzPct val="50000"/>
        <a:buFont typeface="Wingdings" pitchFamily="2" charset="2"/>
        <a:buChar char="v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0F0"/>
        </a:buClr>
        <a:buSzPct val="50000"/>
        <a:buFont typeface="Wingdings" pitchFamily="2" charset="2"/>
        <a:buChar char="v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7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1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Capa Pat Nut.jpg"/>
          <p:cNvPicPr>
            <a:picLocks noChangeAspect="1"/>
          </p:cNvPicPr>
          <p:nvPr/>
        </p:nvPicPr>
        <p:blipFill>
          <a:blip r:embed="rId2" cstate="print"/>
          <a:srcRect l="14067" r="11986" b="658"/>
          <a:stretch>
            <a:fillRect/>
          </a:stretch>
        </p:blipFill>
        <p:spPr>
          <a:xfrm>
            <a:off x="195263" y="1488025"/>
            <a:ext cx="3244850" cy="4867275"/>
          </a:xfrm>
          <a:prstGeom prst="rect">
            <a:avLst/>
          </a:prstGeom>
        </p:spPr>
      </p:pic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6372225" y="6129338"/>
            <a:ext cx="27717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Edson Garcia Soares</a:t>
            </a:r>
          </a:p>
          <a:p>
            <a:pPr algn="ctr"/>
            <a:r>
              <a:rPr lang="en-US" sz="1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FMRP-USP</a:t>
            </a:r>
            <a:endParaRPr lang="pt-BR" sz="1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8"/>
          <p:cNvSpPr>
            <a:spLocks noChangeArrowheads="1" noChangeShapeType="1" noTextEdit="1"/>
          </p:cNvSpPr>
          <p:nvPr/>
        </p:nvSpPr>
        <p:spPr bwMode="auto">
          <a:xfrm>
            <a:off x="1965240" y="44825"/>
            <a:ext cx="5214937" cy="940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Universidade de São Paulo</a:t>
            </a:r>
          </a:p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Faculdade de Medicina de Ribeirão Preto</a:t>
            </a:r>
          </a:p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Departamento de Patologia e Medicina Legal</a:t>
            </a:r>
          </a:p>
        </p:txBody>
      </p:sp>
      <p:pic>
        <p:nvPicPr>
          <p:cNvPr id="19" name="Picture 13" descr="BRASAOcolor_g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8013" y="153988"/>
            <a:ext cx="6604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 descr="brasao"/>
          <p:cNvPicPr>
            <a:picLocks noChangeAspect="1" noChangeArrowheads="1"/>
          </p:cNvPicPr>
          <p:nvPr/>
        </p:nvPicPr>
        <p:blipFill>
          <a:blip r:embed="rId4" cstate="print"/>
          <a:srcRect l="10246" t="10274" r="6174" b="11035"/>
          <a:stretch>
            <a:fillRect/>
          </a:stretch>
        </p:blipFill>
        <p:spPr bwMode="auto">
          <a:xfrm>
            <a:off x="195263" y="85725"/>
            <a:ext cx="661987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7255492" y="5791198"/>
            <a:ext cx="827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</a:t>
            </a:r>
            <a:endParaRPr lang="pt-BR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3537347" y="3257573"/>
            <a:ext cx="5534025" cy="13281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Curso de </a:t>
            </a:r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Patologia Geral </a:t>
            </a:r>
          </a:p>
          <a:p>
            <a:pPr algn="ctr"/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para Fisioterapia</a:t>
            </a:r>
            <a:endParaRPr lang="pt-B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 preferRelativeResize="0">
            <a:picLocks noChangeArrowheads="1"/>
          </p:cNvPicPr>
          <p:nvPr/>
        </p:nvPicPr>
        <p:blipFill>
          <a:blip r:embed="rId2" cstate="print"/>
          <a:srcRect t="1953"/>
          <a:stretch>
            <a:fillRect/>
          </a:stretch>
        </p:blipFill>
        <p:spPr bwMode="auto">
          <a:xfrm>
            <a:off x="212725" y="2443163"/>
            <a:ext cx="2555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5" name="Picture 3"/>
          <p:cNvPicPr preferRelativeResize="0">
            <a:picLocks noChangeArrowheads="1"/>
          </p:cNvPicPr>
          <p:nvPr/>
        </p:nvPicPr>
        <p:blipFill>
          <a:blip r:embed="rId3" cstate="print"/>
          <a:srcRect t="5550"/>
          <a:stretch>
            <a:fillRect/>
          </a:stretch>
        </p:blipFill>
        <p:spPr bwMode="auto">
          <a:xfrm>
            <a:off x="212725" y="412750"/>
            <a:ext cx="2555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6" name="Picture 4"/>
          <p:cNvPicPr preferRelativeResize="0">
            <a:picLocks noChangeArrowheads="1"/>
          </p:cNvPicPr>
          <p:nvPr/>
        </p:nvPicPr>
        <p:blipFill>
          <a:blip r:embed="rId4" cstate="print"/>
          <a:srcRect t="980"/>
          <a:stretch>
            <a:fillRect/>
          </a:stretch>
        </p:blipFill>
        <p:spPr bwMode="auto">
          <a:xfrm>
            <a:off x="212725" y="4484688"/>
            <a:ext cx="2555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197" name="Retângulo 4"/>
          <p:cNvSpPr>
            <a:spLocks noChangeArrowheads="1"/>
          </p:cNvSpPr>
          <p:nvPr/>
        </p:nvSpPr>
        <p:spPr bwMode="auto">
          <a:xfrm>
            <a:off x="2749550" y="541903"/>
            <a:ext cx="6243638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BIOTIPO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ECTOMORFICO</a:t>
            </a:r>
            <a:endParaRPr lang="pt-BR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Sinónimos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Longilíneo,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Microesplácnico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Asténico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Cerebrotónico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Fenótipo: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aspecto delgado, estatura alta, panículo adiposo escasso, musculatura pouco desenvolvida, cara delgada, rasgos agudos, nariz larga, cintura escapular estreita, tórax largo, angulo epigástrico agudo, cintura pélvica estreita</a:t>
            </a:r>
          </a:p>
          <a:p>
            <a:pPr algn="just"/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Personalidade: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Esquizóide, introvertida, tímida,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retraida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reatividade cerebral, </a:t>
            </a:r>
            <a:r>
              <a:rPr lang="pt-PT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pouco efusivo</a:t>
            </a:r>
            <a:endParaRPr lang="pt-BR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Retângulo 5"/>
          <p:cNvSpPr>
            <a:spLocks noChangeArrowheads="1"/>
          </p:cNvSpPr>
          <p:nvPr/>
        </p:nvSpPr>
        <p:spPr bwMode="auto">
          <a:xfrm>
            <a:off x="2749550" y="2650755"/>
            <a:ext cx="62436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BIOTIPO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ENDOMORFICO</a:t>
            </a:r>
            <a:endParaRPr lang="pt-BR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Sinónimos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Brevilíneo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Macroesplácnico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Pícnico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Viscerotónico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Fenótipo: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Aspecto obeso, estatura baixa, panículo adiposo </a:t>
            </a:r>
            <a:r>
              <a:rPr lang="pt-PT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espesso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musculatura pouco desenvolvida, face redonda, nariz curto, cintura escapular larga, tórax curto, angulo epigástrico largo, cintura pélvica larga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Personalidade: 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Ciclotímica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euforia e depressão alternantes, reatividade visceral,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efusividade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alternante</a:t>
            </a:r>
          </a:p>
        </p:txBody>
      </p:sp>
      <p:sp>
        <p:nvSpPr>
          <p:cNvPr id="8199" name="Retângulo 6"/>
          <p:cNvSpPr>
            <a:spLocks noChangeArrowheads="1"/>
          </p:cNvSpPr>
          <p:nvPr/>
        </p:nvSpPr>
        <p:spPr bwMode="auto">
          <a:xfrm>
            <a:off x="2749550" y="4500563"/>
            <a:ext cx="624363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BIOTIPO MESOMORFICO</a:t>
            </a:r>
            <a:endParaRPr lang="pt-BR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Sinônimos: </a:t>
            </a:r>
            <a: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Normolíneo, Normoesplácnico, Atlético, Somatotónico</a:t>
            </a:r>
            <a:b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Fenótipo: </a:t>
            </a:r>
            <a: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Aspecto robusto, estatura media, adiposidade media, musculatura bastante desenvolvida, face angulosa, mandíbula larga, nariz mediano, cintura escapular larga, tórax amplo, angulo epigástrico mediano, cintura pélvica mediana </a:t>
            </a:r>
          </a:p>
          <a:p>
            <a:pPr algn="just"/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Personalidade: </a:t>
            </a:r>
            <a: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Paranoide, humor instável, ares de auto-suficiência, reatividade explosiva, tendência a agressividade </a:t>
            </a:r>
          </a:p>
        </p:txBody>
      </p:sp>
      <p:sp>
        <p:nvSpPr>
          <p:cNvPr id="8200" name="Retângulo 7"/>
          <p:cNvSpPr>
            <a:spLocks noChangeArrowheads="1"/>
          </p:cNvSpPr>
          <p:nvPr/>
        </p:nvSpPr>
        <p:spPr bwMode="auto">
          <a:xfrm>
            <a:off x="0" y="6457950"/>
            <a:ext cx="8929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Esta classificação foi inicialmente implantada pelo  psiquiatra alemão Ernest Kretschmer em sua obra "Verfassung und den Charakterr" (Constituição e caráter ) - 1921</a:t>
            </a:r>
          </a:p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http://www.medicentro.com.co/metodo-star/STAR-101/1-Diagnostico.htm</a:t>
            </a:r>
          </a:p>
        </p:txBody>
      </p:sp>
      <p:sp>
        <p:nvSpPr>
          <p:cNvPr id="8201" name="Retângulo 8"/>
          <p:cNvSpPr>
            <a:spLocks noChangeArrowheads="1"/>
          </p:cNvSpPr>
          <p:nvPr/>
        </p:nvSpPr>
        <p:spPr bwMode="auto">
          <a:xfrm>
            <a:off x="3192463" y="0"/>
            <a:ext cx="2759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Tipo constitucional</a:t>
            </a:r>
          </a:p>
        </p:txBody>
      </p:sp>
    </p:spTree>
    <p:extLst>
      <p:ext uri="{BB962C8B-B14F-4D97-AF65-F5344CB8AC3E}">
        <p14:creationId xmlns:p14="http://schemas.microsoft.com/office/powerpoint/2010/main" val="14467349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294679" y="3233219"/>
            <a:ext cx="1313864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DOENÇA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612997" y="3233219"/>
            <a:ext cx="1908235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ADAPTAÇÃO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27927" y="3233219"/>
            <a:ext cx="109042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SAÚDE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872693" y="1778442"/>
            <a:ext cx="1388842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Agressão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147903" y="4789937"/>
            <a:ext cx="838422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Defesa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464" name="AutoShape 8"/>
          <p:cNvCxnSpPr>
            <a:cxnSpLocks noChangeShapeType="1"/>
          </p:cNvCxnSpPr>
          <p:nvPr/>
        </p:nvCxnSpPr>
        <p:spPr bwMode="auto">
          <a:xfrm>
            <a:off x="1828740" y="3329486"/>
            <a:ext cx="1724984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65" name="AutoShape 9"/>
          <p:cNvCxnSpPr>
            <a:cxnSpLocks noChangeShapeType="1"/>
          </p:cNvCxnSpPr>
          <p:nvPr/>
        </p:nvCxnSpPr>
        <p:spPr bwMode="auto">
          <a:xfrm>
            <a:off x="5549798" y="3329486"/>
            <a:ext cx="1724984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66" name="AutoShape 10"/>
          <p:cNvCxnSpPr>
            <a:cxnSpLocks noChangeShapeType="1"/>
          </p:cNvCxnSpPr>
          <p:nvPr/>
        </p:nvCxnSpPr>
        <p:spPr bwMode="auto">
          <a:xfrm flipH="1" flipV="1">
            <a:off x="5549798" y="3479186"/>
            <a:ext cx="1724984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67" name="AutoShape 11"/>
          <p:cNvCxnSpPr>
            <a:cxnSpLocks noChangeShapeType="1"/>
          </p:cNvCxnSpPr>
          <p:nvPr/>
        </p:nvCxnSpPr>
        <p:spPr bwMode="auto">
          <a:xfrm flipH="1" flipV="1">
            <a:off x="1828740" y="3479186"/>
            <a:ext cx="1724984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68" name="AutoShape 12"/>
          <p:cNvCxnSpPr>
            <a:cxnSpLocks noChangeShapeType="1"/>
          </p:cNvCxnSpPr>
          <p:nvPr/>
        </p:nvCxnSpPr>
        <p:spPr bwMode="auto">
          <a:xfrm flipH="1">
            <a:off x="2624944" y="2132488"/>
            <a:ext cx="1181288" cy="101128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69" name="AutoShape 13"/>
          <p:cNvCxnSpPr>
            <a:cxnSpLocks noChangeShapeType="1"/>
          </p:cNvCxnSpPr>
          <p:nvPr/>
        </p:nvCxnSpPr>
        <p:spPr bwMode="auto">
          <a:xfrm>
            <a:off x="5244132" y="2132488"/>
            <a:ext cx="1181288" cy="101128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70" name="AutoShape 14"/>
          <p:cNvCxnSpPr>
            <a:cxnSpLocks noChangeShapeType="1"/>
          </p:cNvCxnSpPr>
          <p:nvPr/>
        </p:nvCxnSpPr>
        <p:spPr bwMode="auto">
          <a:xfrm flipH="1" flipV="1">
            <a:off x="2624944" y="3695375"/>
            <a:ext cx="1181288" cy="101128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71" name="AutoShape 15"/>
          <p:cNvCxnSpPr>
            <a:cxnSpLocks noChangeShapeType="1"/>
          </p:cNvCxnSpPr>
          <p:nvPr/>
        </p:nvCxnSpPr>
        <p:spPr bwMode="auto">
          <a:xfrm flipV="1">
            <a:off x="5244132" y="3695375"/>
            <a:ext cx="1181288" cy="101128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7488898" y="4789937"/>
            <a:ext cx="79836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Lesão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476432" y="4789937"/>
            <a:ext cx="1548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Homeostasia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474" name="AutoShape 18"/>
          <p:cNvCxnSpPr>
            <a:cxnSpLocks noChangeShapeType="1"/>
          </p:cNvCxnSpPr>
          <p:nvPr/>
        </p:nvCxnSpPr>
        <p:spPr bwMode="auto">
          <a:xfrm>
            <a:off x="1251935" y="3703951"/>
            <a:ext cx="0" cy="111495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9475" name="AutoShape 19"/>
          <p:cNvCxnSpPr>
            <a:cxnSpLocks noChangeShapeType="1"/>
          </p:cNvCxnSpPr>
          <p:nvPr/>
        </p:nvCxnSpPr>
        <p:spPr bwMode="auto">
          <a:xfrm>
            <a:off x="7885322" y="3703951"/>
            <a:ext cx="0" cy="111495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66725" y="38100"/>
            <a:ext cx="8210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 estuda as respostas do organismo às agressões?</a:t>
            </a:r>
          </a:p>
        </p:txBody>
      </p:sp>
    </p:spTree>
    <p:extLst>
      <p:ext uri="{BB962C8B-B14F-4D97-AF65-F5344CB8AC3E}">
        <p14:creationId xmlns:p14="http://schemas.microsoft.com/office/powerpoint/2010/main" val="12977060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71462" y="3392565"/>
            <a:ext cx="1832546" cy="64437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69438" y="4920598"/>
            <a:ext cx="112733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Nosologia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504950" y="2252137"/>
            <a:ext cx="1008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Etiologia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111829" y="1320799"/>
            <a:ext cx="144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Hereditárias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599952" y="1396880"/>
            <a:ext cx="1548000" cy="576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Não-disjunção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cromossomica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111829" y="3235036"/>
            <a:ext cx="144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Ambientais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111829" y="2032842"/>
            <a:ext cx="1728000" cy="82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Alterações cromossômicas não hereditárias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5599952" y="2118437"/>
            <a:ext cx="969524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Deleção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599952" y="2551995"/>
            <a:ext cx="144003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Translocação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650859" y="3266814"/>
            <a:ext cx="1122803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Químicas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5650860" y="2959873"/>
            <a:ext cx="793858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Físicas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5650859" y="3573756"/>
            <a:ext cx="1202701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Biológicas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3406585" y="4252417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Aplasia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3406585" y="3964764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Agenesia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3406585" y="4540070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Hipoplasia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3406585" y="5690682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Estenose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3406585" y="4827723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Ectopia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3406585" y="5403029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Sínfise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3406585" y="5115376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Duplicação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3406585" y="5978336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Atresia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3" name="AutoShape 23"/>
          <p:cNvSpPr>
            <a:spLocks/>
          </p:cNvSpPr>
          <p:nvPr/>
        </p:nvSpPr>
        <p:spPr bwMode="auto">
          <a:xfrm>
            <a:off x="3267604" y="3907489"/>
            <a:ext cx="169802" cy="2412000"/>
          </a:xfrm>
          <a:prstGeom prst="leftBrace">
            <a:avLst>
              <a:gd name="adj1" fmla="val 4526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4" name="AutoShape 24"/>
          <p:cNvSpPr>
            <a:spLocks/>
          </p:cNvSpPr>
          <p:nvPr/>
        </p:nvSpPr>
        <p:spPr bwMode="auto">
          <a:xfrm>
            <a:off x="5510134" y="2975072"/>
            <a:ext cx="108000" cy="881905"/>
          </a:xfrm>
          <a:prstGeom prst="leftBrace">
            <a:avLst>
              <a:gd name="adj1" fmla="val 72992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7306616" y="1401289"/>
            <a:ext cx="1260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aneuploidia</a:t>
            </a:r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7306616" y="1689627"/>
            <a:ext cx="1260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mosaicismo</a:t>
            </a:r>
          </a:p>
        </p:txBody>
      </p:sp>
      <p:sp>
        <p:nvSpPr>
          <p:cNvPr id="20507" name="AutoShape 27"/>
          <p:cNvSpPr>
            <a:spLocks/>
          </p:cNvSpPr>
          <p:nvPr/>
        </p:nvSpPr>
        <p:spPr bwMode="auto">
          <a:xfrm>
            <a:off x="7179304" y="1388062"/>
            <a:ext cx="95568" cy="581025"/>
          </a:xfrm>
          <a:prstGeom prst="leftBrace">
            <a:avLst>
              <a:gd name="adj1" fmla="val 6184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8" name="AutoShape 28"/>
          <p:cNvSpPr>
            <a:spLocks/>
          </p:cNvSpPr>
          <p:nvPr/>
        </p:nvSpPr>
        <p:spPr bwMode="auto">
          <a:xfrm>
            <a:off x="5475881" y="1375302"/>
            <a:ext cx="158750" cy="1493975"/>
          </a:xfrm>
          <a:prstGeom prst="leftBrace">
            <a:avLst>
              <a:gd name="adj1" fmla="val 4831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510" name="AutoShape 30"/>
          <p:cNvCxnSpPr>
            <a:cxnSpLocks noChangeShapeType="1"/>
          </p:cNvCxnSpPr>
          <p:nvPr/>
        </p:nvCxnSpPr>
        <p:spPr bwMode="auto">
          <a:xfrm>
            <a:off x="4963270" y="2122936"/>
            <a:ext cx="504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513" name="AutoShape 33"/>
          <p:cNvCxnSpPr>
            <a:cxnSpLocks noChangeShapeType="1"/>
          </p:cNvCxnSpPr>
          <p:nvPr/>
        </p:nvCxnSpPr>
        <p:spPr bwMode="auto">
          <a:xfrm flipV="1">
            <a:off x="2503503" y="1524000"/>
            <a:ext cx="595297" cy="74868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514" name="AutoShape 34"/>
          <p:cNvCxnSpPr>
            <a:cxnSpLocks noChangeShapeType="1"/>
          </p:cNvCxnSpPr>
          <p:nvPr/>
        </p:nvCxnSpPr>
        <p:spPr bwMode="auto">
          <a:xfrm>
            <a:off x="2503503" y="2601157"/>
            <a:ext cx="617597" cy="75626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515" name="AutoShape 35"/>
          <p:cNvCxnSpPr>
            <a:cxnSpLocks noChangeShapeType="1"/>
          </p:cNvCxnSpPr>
          <p:nvPr/>
        </p:nvCxnSpPr>
        <p:spPr bwMode="auto">
          <a:xfrm>
            <a:off x="2628531" y="5109726"/>
            <a:ext cx="612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49" name="AutoShape 30"/>
          <p:cNvCxnSpPr>
            <a:cxnSpLocks noChangeShapeType="1"/>
            <a:stCxn id="20485" idx="3"/>
          </p:cNvCxnSpPr>
          <p:nvPr/>
        </p:nvCxnSpPr>
        <p:spPr bwMode="auto">
          <a:xfrm flipV="1">
            <a:off x="2512950" y="2428875"/>
            <a:ext cx="603757" cy="326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51" name="AutoShape 30"/>
          <p:cNvCxnSpPr>
            <a:cxnSpLocks noChangeShapeType="1"/>
          </p:cNvCxnSpPr>
          <p:nvPr/>
        </p:nvCxnSpPr>
        <p:spPr bwMode="auto">
          <a:xfrm flipV="1">
            <a:off x="4589755" y="3407423"/>
            <a:ext cx="909296" cy="160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66725" y="38100"/>
            <a:ext cx="8210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de desenvolvimento</a:t>
            </a:r>
          </a:p>
        </p:txBody>
      </p:sp>
      <p:cxnSp>
        <p:nvCxnSpPr>
          <p:cNvPr id="40" name="AutoShape 34"/>
          <p:cNvCxnSpPr>
            <a:cxnSpLocks noChangeShapeType="1"/>
          </p:cNvCxnSpPr>
          <p:nvPr/>
        </p:nvCxnSpPr>
        <p:spPr bwMode="auto">
          <a:xfrm>
            <a:off x="867482" y="4085557"/>
            <a:ext cx="615089" cy="84155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41" name="AutoShape 28"/>
          <p:cNvSpPr>
            <a:spLocks/>
          </p:cNvSpPr>
          <p:nvPr/>
        </p:nvSpPr>
        <p:spPr bwMode="auto">
          <a:xfrm flipH="1">
            <a:off x="4791015" y="1304925"/>
            <a:ext cx="171602" cy="1633584"/>
          </a:xfrm>
          <a:prstGeom prst="leftBrace">
            <a:avLst>
              <a:gd name="adj1" fmla="val 4831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AutoShape 34"/>
          <p:cNvCxnSpPr>
            <a:cxnSpLocks noChangeShapeType="1"/>
          </p:cNvCxnSpPr>
          <p:nvPr/>
        </p:nvCxnSpPr>
        <p:spPr bwMode="auto">
          <a:xfrm flipV="1">
            <a:off x="854722" y="2583402"/>
            <a:ext cx="689993" cy="808425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0894877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 animBg="1"/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  <p:bldP spid="20503" grpId="0" animBg="1"/>
      <p:bldP spid="20504" grpId="0" animBg="1"/>
      <p:bldP spid="20505" grpId="0" animBg="1"/>
      <p:bldP spid="20506" grpId="0" animBg="1"/>
      <p:bldP spid="20507" grpId="0" animBg="1"/>
      <p:bldP spid="20508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Espermatozoide romantico fecunda vu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741" y="716055"/>
            <a:ext cx="7234518" cy="542588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ixaDeTexto 3"/>
          <p:cNvSpPr txBox="1">
            <a:spLocks noChangeArrowheads="1"/>
          </p:cNvSpPr>
          <p:nvPr/>
        </p:nvSpPr>
        <p:spPr bwMode="auto">
          <a:xfrm>
            <a:off x="2393577" y="197224"/>
            <a:ext cx="4356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zigoto</a:t>
            </a:r>
            <a:r>
              <a:rPr lang="pt-B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início do ser vivo</a:t>
            </a:r>
          </a:p>
        </p:txBody>
      </p:sp>
      <p:pic>
        <p:nvPicPr>
          <p:cNvPr id="4099" name="Picture 2" descr="http://t3.gstatic.com/images?q=tbn:ANd9GcQW6Y844oHHLjDqpdIUJNjMiZlV51YS_MXE37ssmkbrL0P1mQTv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3981450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100" name="Retângulo 5"/>
          <p:cNvSpPr>
            <a:spLocks noChangeArrowheads="1"/>
          </p:cNvSpPr>
          <p:nvPr/>
        </p:nvSpPr>
        <p:spPr bwMode="auto">
          <a:xfrm>
            <a:off x="1500188" y="6429375"/>
            <a:ext cx="2357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http://www.garotonervoso.com/2011/01/gravidez-em-fotos-incriveis.html</a:t>
            </a:r>
          </a:p>
        </p:txBody>
      </p:sp>
      <p:sp>
        <p:nvSpPr>
          <p:cNvPr id="4101" name="Retângulo 11"/>
          <p:cNvSpPr>
            <a:spLocks noChangeArrowheads="1"/>
          </p:cNvSpPr>
          <p:nvPr/>
        </p:nvSpPr>
        <p:spPr bwMode="auto">
          <a:xfrm>
            <a:off x="5173663" y="6457950"/>
            <a:ext cx="257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http://horizontepleno.blogspot.com.br/2009/03/o-primeiro-dia-de-vida-do-bebe.html</a:t>
            </a:r>
          </a:p>
        </p:txBody>
      </p:sp>
      <p:sp>
        <p:nvSpPr>
          <p:cNvPr id="4102" name="Retângulo 12"/>
          <p:cNvSpPr>
            <a:spLocks noChangeArrowheads="1"/>
          </p:cNvSpPr>
          <p:nvPr/>
        </p:nvSpPr>
        <p:spPr bwMode="auto">
          <a:xfrm>
            <a:off x="357188" y="3500438"/>
            <a:ext cx="2428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http://www.fernandotiberyacademia.com.br</a:t>
            </a:r>
          </a:p>
        </p:txBody>
      </p:sp>
      <p:pic>
        <p:nvPicPr>
          <p:cNvPr id="4103" name="Picture 5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00125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104" name="Picture 6"/>
          <p:cNvPicPr preferRelativeResize="0">
            <a:picLocks noChangeArrowheads="1"/>
          </p:cNvPicPr>
          <p:nvPr/>
        </p:nvPicPr>
        <p:blipFill>
          <a:blip r:embed="rId4" cstate="print"/>
          <a:srcRect l="21875" t="6592" r="34274" b="21062"/>
          <a:stretch>
            <a:fillRect/>
          </a:stretch>
        </p:blipFill>
        <p:spPr bwMode="auto">
          <a:xfrm>
            <a:off x="3394075" y="1000125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105" name="Retângulo 15"/>
          <p:cNvSpPr>
            <a:spLocks noChangeArrowheads="1"/>
          </p:cNvSpPr>
          <p:nvPr/>
        </p:nvSpPr>
        <p:spPr bwMode="auto">
          <a:xfrm>
            <a:off x="3214688" y="3500438"/>
            <a:ext cx="2714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http://aandrezza.wordpress.com/2011/12/page/2/</a:t>
            </a:r>
          </a:p>
        </p:txBody>
      </p:sp>
      <p:pic>
        <p:nvPicPr>
          <p:cNvPr id="4106" name="Picture 7"/>
          <p:cNvPicPr preferRelativeResize="0">
            <a:picLocks noChangeArrowheads="1"/>
          </p:cNvPicPr>
          <p:nvPr/>
        </p:nvPicPr>
        <p:blipFill>
          <a:blip r:embed="rId5" cstate="print"/>
          <a:srcRect l="20287" t="9850" r="19157" b="11456"/>
          <a:stretch>
            <a:fillRect/>
          </a:stretch>
        </p:blipFill>
        <p:spPr bwMode="auto">
          <a:xfrm>
            <a:off x="5286375" y="3981450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107" name="Picture 14" descr="http://www.ecolorir.com/wp-content/uploads/HLIC/404a8721c642f650d9be6261bd5045d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38" y="1000125"/>
            <a:ext cx="230346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108" name="Retângulo 8"/>
          <p:cNvSpPr>
            <a:spLocks noChangeArrowheads="1"/>
          </p:cNvSpPr>
          <p:nvPr/>
        </p:nvSpPr>
        <p:spPr bwMode="auto">
          <a:xfrm>
            <a:off x="6143625" y="3286125"/>
            <a:ext cx="257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http://www.ecolorir.com/o-casamento-perfeito-entre-o-vulo-e-o-espermatozide.html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1277938" y="0"/>
            <a:ext cx="6588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Crescimento, proliferação e diferenciação celular</a:t>
            </a:r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38" y="720725"/>
            <a:ext cx="55245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24" name="Retângulo 15"/>
          <p:cNvSpPr>
            <a:spLocks noChangeArrowheads="1"/>
          </p:cNvSpPr>
          <p:nvPr/>
        </p:nvSpPr>
        <p:spPr bwMode="auto">
          <a:xfrm>
            <a:off x="3457575" y="6461125"/>
            <a:ext cx="2428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http://celulastroncofisio.blogspot.com.br/</a:t>
            </a:r>
          </a:p>
        </p:txBody>
      </p:sp>
      <p:sp>
        <p:nvSpPr>
          <p:cNvPr id="5125" name="Retângulo 18"/>
          <p:cNvSpPr>
            <a:spLocks noChangeArrowheads="1"/>
          </p:cNvSpPr>
          <p:nvPr/>
        </p:nvSpPr>
        <p:spPr bwMode="auto">
          <a:xfrm>
            <a:off x="6019800" y="3109913"/>
            <a:ext cx="2857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http://edptres.blogspot.com.br/2011/06/anomalias-dentro-da-embriologia.html</a:t>
            </a:r>
          </a:p>
        </p:txBody>
      </p:sp>
      <p:pic>
        <p:nvPicPr>
          <p:cNvPr id="5126" name="Picture 9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4725" y="720725"/>
            <a:ext cx="28448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27" name="Retângulo 22"/>
          <p:cNvSpPr>
            <a:spLocks noChangeArrowheads="1"/>
          </p:cNvSpPr>
          <p:nvPr/>
        </p:nvSpPr>
        <p:spPr bwMode="auto">
          <a:xfrm>
            <a:off x="6877050" y="6461125"/>
            <a:ext cx="20542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http://dani-luis.blogspot.com.br/</a:t>
            </a:r>
          </a:p>
        </p:txBody>
      </p:sp>
      <p:pic>
        <p:nvPicPr>
          <p:cNvPr id="5128" name="Picture 11" descr="http://imgs.sapo.pt/gfx/453960.gif"/>
          <p:cNvPicPr preferRelativeResize="0">
            <a:picLocks noChangeArrowheads="1"/>
          </p:cNvPicPr>
          <p:nvPr/>
        </p:nvPicPr>
        <p:blipFill>
          <a:blip r:embed="rId4" cstate="print"/>
          <a:srcRect l="7011"/>
          <a:stretch>
            <a:fillRect/>
          </a:stretch>
        </p:blipFill>
        <p:spPr bwMode="auto">
          <a:xfrm>
            <a:off x="6054725" y="4070350"/>
            <a:ext cx="28448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tângulo 7"/>
          <p:cNvSpPr>
            <a:spLocks noChangeArrowheads="1"/>
          </p:cNvSpPr>
          <p:nvPr/>
        </p:nvSpPr>
        <p:spPr bwMode="auto">
          <a:xfrm>
            <a:off x="2430463" y="5610225"/>
            <a:ext cx="3857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http://www.uaz.edu.mx/histo/MorfoEmbrio/Carlson/cap15/15_12.jpg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 cstate="print"/>
          <a:srcRect l="1570" t="1793" r="2481" b="1550"/>
          <a:stretch>
            <a:fillRect/>
          </a:stretch>
        </p:blipFill>
        <p:spPr bwMode="auto">
          <a:xfrm>
            <a:off x="174625" y="1349375"/>
            <a:ext cx="2130425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317" name="Retângulo 10"/>
          <p:cNvSpPr>
            <a:spLocks noChangeArrowheads="1"/>
          </p:cNvSpPr>
          <p:nvPr/>
        </p:nvSpPr>
        <p:spPr bwMode="auto">
          <a:xfrm>
            <a:off x="163513" y="5008563"/>
            <a:ext cx="2116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http://wikis.lib.ncsu.edu/index.php/Renal_Coloboma_Syndrome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Retângulo 21"/>
          <p:cNvSpPr>
            <a:spLocks noChangeArrowheads="1"/>
          </p:cNvSpPr>
          <p:nvPr/>
        </p:nvSpPr>
        <p:spPr bwMode="auto">
          <a:xfrm>
            <a:off x="6540500" y="3711575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http://www.umm.edu/esp_imagepages/19883.htm</a:t>
            </a:r>
          </a:p>
        </p:txBody>
      </p:sp>
      <p:sp>
        <p:nvSpPr>
          <p:cNvPr id="13322" name="Retângulo 23"/>
          <p:cNvSpPr>
            <a:spLocks noChangeArrowheads="1"/>
          </p:cNvSpPr>
          <p:nvPr/>
        </p:nvSpPr>
        <p:spPr bwMode="auto">
          <a:xfrm>
            <a:off x="6200775" y="6357938"/>
            <a:ext cx="2843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http://www.mundodastribos.com/anencefalia-o-que-e.html</a:t>
            </a:r>
          </a:p>
        </p:txBody>
      </p:sp>
      <p:pic>
        <p:nvPicPr>
          <p:cNvPr id="1332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1763" y="4346575"/>
            <a:ext cx="2493962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326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5700" y="2667000"/>
            <a:ext cx="38671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327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pic>
        <p:nvPicPr>
          <p:cNvPr id="13328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1763" y="1354138"/>
            <a:ext cx="24955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tângulo 10"/>
          <p:cNvSpPr>
            <a:spLocks noChangeArrowheads="1"/>
          </p:cNvSpPr>
          <p:nvPr/>
        </p:nvSpPr>
        <p:spPr bwMode="auto">
          <a:xfrm>
            <a:off x="2592388" y="3400425"/>
            <a:ext cx="48974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http://tagedesglucks.blogspot.com.br/2009/11/evo-devo-pt-3-nodal-e-ptx2-beauty-of.html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tângulo 27"/>
          <p:cNvSpPr>
            <a:spLocks noChangeArrowheads="1"/>
          </p:cNvSpPr>
          <p:nvPr/>
        </p:nvSpPr>
        <p:spPr bwMode="auto">
          <a:xfrm>
            <a:off x="3656013" y="6564312"/>
            <a:ext cx="26431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http://www.umm.edu/imagepages/19879.htm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2" cstate="print"/>
          <a:srcRect l="3021" t="16270" r="-172" b="15982"/>
          <a:stretch>
            <a:fillRect/>
          </a:stretch>
        </p:blipFill>
        <p:spPr bwMode="auto">
          <a:xfrm>
            <a:off x="1954213" y="650875"/>
            <a:ext cx="54816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434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2419" y="3762375"/>
            <a:ext cx="34591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350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4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30" y="823911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344" name="Retângulo 11"/>
          <p:cNvSpPr>
            <a:spLocks noChangeArrowheads="1"/>
          </p:cNvSpPr>
          <p:nvPr/>
        </p:nvSpPr>
        <p:spPr bwMode="auto">
          <a:xfrm>
            <a:off x="733425" y="3276600"/>
            <a:ext cx="2908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http://alf3.urz.unibas.ch/pathopic/e/getpic-fra.cfm?id=9132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5" name="Picture 5"/>
          <p:cNvPicPr preferRelativeResize="0">
            <a:picLocks noChangeArrowheads="1"/>
          </p:cNvPicPr>
          <p:nvPr/>
        </p:nvPicPr>
        <p:blipFill>
          <a:blip r:embed="rId3" cstate="print"/>
          <a:srcRect l="24445" t="26389" r="46814" b="29630"/>
          <a:stretch>
            <a:fillRect/>
          </a:stretch>
        </p:blipFill>
        <p:spPr bwMode="auto">
          <a:xfrm>
            <a:off x="758030" y="3695699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346" name="Retângulo 13"/>
          <p:cNvSpPr>
            <a:spLocks noChangeArrowheads="1"/>
          </p:cNvSpPr>
          <p:nvPr/>
        </p:nvSpPr>
        <p:spPr bwMode="auto">
          <a:xfrm>
            <a:off x="877888" y="6224588"/>
            <a:ext cx="27749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http://www.flickr.com/photos/ajamer/293585505/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82948" name="AutoShape 4"/>
          <p:cNvSpPr>
            <a:spLocks noChangeAspect="1" noChangeArrowheads="1" noTextEdit="1"/>
          </p:cNvSpPr>
          <p:nvPr/>
        </p:nvSpPr>
        <p:spPr bwMode="auto">
          <a:xfrm>
            <a:off x="3306763" y="865188"/>
            <a:ext cx="6092825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82952" name="Group 8"/>
          <p:cNvGrpSpPr>
            <a:grpSpLocks/>
          </p:cNvGrpSpPr>
          <p:nvPr/>
        </p:nvGrpSpPr>
        <p:grpSpPr bwMode="auto">
          <a:xfrm>
            <a:off x="4097339" y="1246188"/>
            <a:ext cx="2033170" cy="4700130"/>
            <a:chOff x="2083" y="544"/>
            <a:chExt cx="1674" cy="3458"/>
          </a:xfrm>
        </p:grpSpPr>
        <p:pic>
          <p:nvPicPr>
            <p:cNvPr id="8295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07" y="569"/>
              <a:ext cx="1627" cy="3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sp>
          <p:nvSpPr>
            <p:cNvPr id="82951" name="Freeform 7"/>
            <p:cNvSpPr>
              <a:spLocks noEditPoints="1"/>
            </p:cNvSpPr>
            <p:nvPr/>
          </p:nvSpPr>
          <p:spPr bwMode="auto">
            <a:xfrm>
              <a:off x="2083" y="544"/>
              <a:ext cx="1674" cy="3458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4" y="3434"/>
                </a:cxn>
                <a:cxn ang="0">
                  <a:pos x="1650" y="3434"/>
                </a:cxn>
                <a:cxn ang="0">
                  <a:pos x="1650" y="24"/>
                </a:cxn>
                <a:cxn ang="0">
                  <a:pos x="24" y="24"/>
                </a:cxn>
                <a:cxn ang="0">
                  <a:pos x="1658" y="16"/>
                </a:cxn>
                <a:cxn ang="0">
                  <a:pos x="1658" y="3442"/>
                </a:cxn>
                <a:cxn ang="0">
                  <a:pos x="15" y="3442"/>
                </a:cxn>
                <a:cxn ang="0">
                  <a:pos x="15" y="16"/>
                </a:cxn>
                <a:cxn ang="0">
                  <a:pos x="1658" y="16"/>
                </a:cxn>
                <a:cxn ang="0">
                  <a:pos x="7" y="8"/>
                </a:cxn>
                <a:cxn ang="0">
                  <a:pos x="7" y="3450"/>
                </a:cxn>
                <a:cxn ang="0">
                  <a:pos x="1666" y="3450"/>
                </a:cxn>
                <a:cxn ang="0">
                  <a:pos x="1666" y="8"/>
                </a:cxn>
                <a:cxn ang="0">
                  <a:pos x="7" y="8"/>
                </a:cxn>
                <a:cxn ang="0">
                  <a:pos x="1674" y="0"/>
                </a:cxn>
                <a:cxn ang="0">
                  <a:pos x="1674" y="3458"/>
                </a:cxn>
                <a:cxn ang="0">
                  <a:pos x="0" y="3458"/>
                </a:cxn>
                <a:cxn ang="0">
                  <a:pos x="0" y="0"/>
                </a:cxn>
                <a:cxn ang="0">
                  <a:pos x="1674" y="0"/>
                </a:cxn>
              </a:cxnLst>
              <a:rect l="0" t="0" r="r" b="b"/>
              <a:pathLst>
                <a:path w="1674" h="3458">
                  <a:moveTo>
                    <a:pt x="24" y="24"/>
                  </a:moveTo>
                  <a:lnTo>
                    <a:pt x="24" y="3434"/>
                  </a:lnTo>
                  <a:lnTo>
                    <a:pt x="1650" y="3434"/>
                  </a:lnTo>
                  <a:lnTo>
                    <a:pt x="1650" y="24"/>
                  </a:lnTo>
                  <a:lnTo>
                    <a:pt x="24" y="24"/>
                  </a:lnTo>
                  <a:close/>
                  <a:moveTo>
                    <a:pt x="1658" y="16"/>
                  </a:moveTo>
                  <a:lnTo>
                    <a:pt x="1658" y="3442"/>
                  </a:lnTo>
                  <a:lnTo>
                    <a:pt x="15" y="3442"/>
                  </a:lnTo>
                  <a:lnTo>
                    <a:pt x="15" y="16"/>
                  </a:lnTo>
                  <a:lnTo>
                    <a:pt x="1658" y="16"/>
                  </a:lnTo>
                  <a:close/>
                  <a:moveTo>
                    <a:pt x="7" y="8"/>
                  </a:moveTo>
                  <a:lnTo>
                    <a:pt x="7" y="3450"/>
                  </a:lnTo>
                  <a:lnTo>
                    <a:pt x="1666" y="3450"/>
                  </a:lnTo>
                  <a:lnTo>
                    <a:pt x="1666" y="8"/>
                  </a:lnTo>
                  <a:lnTo>
                    <a:pt x="7" y="8"/>
                  </a:lnTo>
                  <a:close/>
                  <a:moveTo>
                    <a:pt x="1674" y="0"/>
                  </a:moveTo>
                  <a:lnTo>
                    <a:pt x="1674" y="3458"/>
                  </a:lnTo>
                  <a:lnTo>
                    <a:pt x="0" y="3458"/>
                  </a:lnTo>
                  <a:lnTo>
                    <a:pt x="0" y="0"/>
                  </a:lnTo>
                  <a:lnTo>
                    <a:pt x="1674" y="0"/>
                  </a:lnTo>
                  <a:close/>
                </a:path>
              </a:pathLst>
            </a:custGeom>
            <a:solidFill>
              <a:srgbClr val="66CCFF"/>
            </a:solidFill>
            <a:ln w="1588" cap="flat">
              <a:noFill/>
              <a:prstDash val="solid"/>
              <a:bevel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82955" name="Group 11"/>
          <p:cNvGrpSpPr>
            <a:grpSpLocks/>
          </p:cNvGrpSpPr>
          <p:nvPr/>
        </p:nvGrpSpPr>
        <p:grpSpPr bwMode="auto">
          <a:xfrm>
            <a:off x="6323014" y="1246188"/>
            <a:ext cx="2316162" cy="4697412"/>
            <a:chOff x="4013" y="545"/>
            <a:chExt cx="1907" cy="3456"/>
          </a:xfrm>
        </p:grpSpPr>
        <p:pic>
          <p:nvPicPr>
            <p:cNvPr id="8295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7" y="570"/>
              <a:ext cx="1860" cy="3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sp>
          <p:nvSpPr>
            <p:cNvPr id="82954" name="Freeform 10"/>
            <p:cNvSpPr>
              <a:spLocks noEditPoints="1"/>
            </p:cNvSpPr>
            <p:nvPr/>
          </p:nvSpPr>
          <p:spPr bwMode="auto">
            <a:xfrm>
              <a:off x="4013" y="545"/>
              <a:ext cx="1907" cy="3456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4" y="3432"/>
                </a:cxn>
                <a:cxn ang="0">
                  <a:pos x="1883" y="3432"/>
                </a:cxn>
                <a:cxn ang="0">
                  <a:pos x="1883" y="24"/>
                </a:cxn>
                <a:cxn ang="0">
                  <a:pos x="24" y="24"/>
                </a:cxn>
                <a:cxn ang="0">
                  <a:pos x="1891" y="16"/>
                </a:cxn>
                <a:cxn ang="0">
                  <a:pos x="1891" y="3440"/>
                </a:cxn>
                <a:cxn ang="0">
                  <a:pos x="15" y="3440"/>
                </a:cxn>
                <a:cxn ang="0">
                  <a:pos x="15" y="16"/>
                </a:cxn>
                <a:cxn ang="0">
                  <a:pos x="1891" y="16"/>
                </a:cxn>
                <a:cxn ang="0">
                  <a:pos x="7" y="8"/>
                </a:cxn>
                <a:cxn ang="0">
                  <a:pos x="7" y="3448"/>
                </a:cxn>
                <a:cxn ang="0">
                  <a:pos x="1899" y="3448"/>
                </a:cxn>
                <a:cxn ang="0">
                  <a:pos x="1899" y="8"/>
                </a:cxn>
                <a:cxn ang="0">
                  <a:pos x="7" y="8"/>
                </a:cxn>
                <a:cxn ang="0">
                  <a:pos x="1907" y="0"/>
                </a:cxn>
                <a:cxn ang="0">
                  <a:pos x="1907" y="3456"/>
                </a:cxn>
                <a:cxn ang="0">
                  <a:pos x="0" y="3456"/>
                </a:cxn>
                <a:cxn ang="0">
                  <a:pos x="0" y="0"/>
                </a:cxn>
                <a:cxn ang="0">
                  <a:pos x="1907" y="0"/>
                </a:cxn>
              </a:cxnLst>
              <a:rect l="0" t="0" r="r" b="b"/>
              <a:pathLst>
                <a:path w="1907" h="3456">
                  <a:moveTo>
                    <a:pt x="24" y="24"/>
                  </a:moveTo>
                  <a:lnTo>
                    <a:pt x="24" y="3432"/>
                  </a:lnTo>
                  <a:lnTo>
                    <a:pt x="1883" y="3432"/>
                  </a:lnTo>
                  <a:lnTo>
                    <a:pt x="1883" y="24"/>
                  </a:lnTo>
                  <a:lnTo>
                    <a:pt x="24" y="24"/>
                  </a:lnTo>
                  <a:close/>
                  <a:moveTo>
                    <a:pt x="1891" y="16"/>
                  </a:moveTo>
                  <a:lnTo>
                    <a:pt x="1891" y="3440"/>
                  </a:lnTo>
                  <a:lnTo>
                    <a:pt x="15" y="3440"/>
                  </a:lnTo>
                  <a:lnTo>
                    <a:pt x="15" y="16"/>
                  </a:lnTo>
                  <a:lnTo>
                    <a:pt x="1891" y="16"/>
                  </a:lnTo>
                  <a:close/>
                  <a:moveTo>
                    <a:pt x="7" y="8"/>
                  </a:moveTo>
                  <a:lnTo>
                    <a:pt x="7" y="3448"/>
                  </a:lnTo>
                  <a:lnTo>
                    <a:pt x="1899" y="3448"/>
                  </a:lnTo>
                  <a:lnTo>
                    <a:pt x="1899" y="8"/>
                  </a:lnTo>
                  <a:lnTo>
                    <a:pt x="7" y="8"/>
                  </a:lnTo>
                  <a:close/>
                  <a:moveTo>
                    <a:pt x="1907" y="0"/>
                  </a:moveTo>
                  <a:lnTo>
                    <a:pt x="1907" y="3456"/>
                  </a:lnTo>
                  <a:lnTo>
                    <a:pt x="0" y="3456"/>
                  </a:lnTo>
                  <a:lnTo>
                    <a:pt x="0" y="0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66CCFF"/>
            </a:solidFill>
            <a:ln w="1588" cap="flat">
              <a:noFill/>
              <a:prstDash val="solid"/>
              <a:bevel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tângulo 7"/>
          <p:cNvSpPr>
            <a:spLocks noChangeArrowheads="1"/>
          </p:cNvSpPr>
          <p:nvPr/>
        </p:nvSpPr>
        <p:spPr bwMode="auto">
          <a:xfrm>
            <a:off x="268288" y="4200525"/>
            <a:ext cx="37322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http://www.uaz.edu.mx/histo/MorfoEmbrio/Carlson/cap15/15_12.jpg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Retângulo 13"/>
          <p:cNvSpPr>
            <a:spLocks noChangeArrowheads="1"/>
          </p:cNvSpPr>
          <p:nvPr/>
        </p:nvSpPr>
        <p:spPr bwMode="auto">
          <a:xfrm>
            <a:off x="4294188" y="5251450"/>
            <a:ext cx="45593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http://jeancmiranda.blogspot.com.br/2011/09/mulher-da-luz-gemeos-de-uteros.html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 cstate="print"/>
          <a:srcRect b="8475"/>
          <a:stretch>
            <a:fillRect/>
          </a:stretch>
        </p:blipFill>
        <p:spPr bwMode="auto">
          <a:xfrm>
            <a:off x="4291013" y="2132013"/>
            <a:ext cx="4532312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36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724" y="1008362"/>
            <a:ext cx="1885826" cy="31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37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008362"/>
            <a:ext cx="1503363" cy="31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371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0" y="98248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400" b="1" dirty="0">
                <a:solidFill>
                  <a:schemeClr val="bg1"/>
                </a:solidFill>
                <a:latin typeface="Times New Roman" pitchFamily="18" charset="0"/>
              </a:rPr>
              <a:t>Obra do artista plástico Paulo Camargo, criada em 1997 (3 x 6 metros) que se encontra no saguão do prédio do Departamento de Patologia e Medicina Legal da Faculdade de Medicina de Ribeirão Preto da USP</a:t>
            </a:r>
          </a:p>
        </p:txBody>
      </p:sp>
      <p:pic>
        <p:nvPicPr>
          <p:cNvPr id="19" name="Picture 5" descr="fotoquadro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1669" t="5519" r="1530" b="38802"/>
          <a:stretch>
            <a:fillRect/>
          </a:stretch>
        </p:blipFill>
        <p:spPr bwMode="auto">
          <a:xfrm>
            <a:off x="0" y="1527250"/>
            <a:ext cx="9144000" cy="45207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  <a:extLst/>
        </p:spPr>
      </p:pic>
      <p:sp>
        <p:nvSpPr>
          <p:cNvPr id="20" name="Retângulo 19"/>
          <p:cNvSpPr/>
          <p:nvPr/>
        </p:nvSpPr>
        <p:spPr>
          <a:xfrm>
            <a:off x="0" y="1532977"/>
            <a:ext cx="9144000" cy="4500000"/>
          </a:xfrm>
          <a:prstGeom prst="rect">
            <a:avLst/>
          </a:prstGeom>
          <a:solidFill>
            <a:srgbClr val="CCFFFF">
              <a:alpha val="41961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1582738" y="71438"/>
            <a:ext cx="597852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/>
              </a:rPr>
              <a:t>O QUE É UM PATOLOGISTA?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34695" y="1597769"/>
            <a:ext cx="68368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Aft>
                <a:spcPct val="0"/>
              </a:spcAft>
            </a:pPr>
            <a:r>
              <a:rPr lang="pt-B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realiza necropsias?  Ou autópsias?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34695" y="2166785"/>
            <a:ext cx="4000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Aft>
                <a:spcPct val="0"/>
              </a:spcAft>
            </a:pPr>
            <a:r>
              <a:rPr lang="pt-B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deve ser médico? 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34695" y="2735801"/>
            <a:ext cx="4000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Aft>
                <a:spcPct val="0"/>
              </a:spcAft>
            </a:pPr>
            <a:r>
              <a:rPr lang="pt-B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deve ser legista? 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34695" y="3304817"/>
            <a:ext cx="7742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Aft>
                <a:spcPct val="0"/>
              </a:spcAft>
            </a:pPr>
            <a:r>
              <a:rPr lang="pt-B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diagnostica biópsias e peças cirúrgicas? 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34695" y="4442849"/>
            <a:ext cx="4000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Aft>
                <a:spcPct val="0"/>
              </a:spcAft>
            </a:pPr>
            <a:r>
              <a:rPr lang="pt-B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leciona patologia? 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34695" y="5011865"/>
            <a:ext cx="58596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Aft>
                <a:spcPct val="0"/>
              </a:spcAft>
            </a:pPr>
            <a:r>
              <a:rPr lang="pt-B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realiza pesquisas científicas? 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34695" y="5580880"/>
            <a:ext cx="27504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se diverte? </a:t>
            </a: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34695" y="3873833"/>
            <a:ext cx="86746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Aft>
                <a:spcPct val="0"/>
              </a:spcAft>
            </a:pPr>
            <a:r>
              <a:rPr lang="pt-B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 </a:t>
            </a:r>
            <a:r>
              <a:rPr lang="pt-BR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diagnostica citologias esfoliativas e de punções aspirativas</a:t>
            </a:r>
            <a:r>
              <a:rPr lang="pt-B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" grpId="0" animBg="1"/>
      <p:bldP spid="12" grpId="0"/>
      <p:bldP spid="13" grpId="0"/>
      <p:bldP spid="14" grpId="0"/>
      <p:bldP spid="15" grpId="0"/>
      <p:bldP spid="16" grpId="0"/>
      <p:bldP spid="17" grpId="0"/>
      <p:bldP spid="24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tângulo 10"/>
          <p:cNvSpPr>
            <a:spLocks noChangeArrowheads="1"/>
          </p:cNvSpPr>
          <p:nvPr/>
        </p:nvSpPr>
        <p:spPr bwMode="auto">
          <a:xfrm>
            <a:off x="4975225" y="5211763"/>
            <a:ext cx="3857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http://dc232.4shared.com/doc/6taOmPJn/preview.html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2" cstate="print"/>
          <a:srcRect l="4411" t="7422" r="5145" b="8594"/>
          <a:stretch>
            <a:fillRect/>
          </a:stretch>
        </p:blipFill>
        <p:spPr bwMode="auto">
          <a:xfrm>
            <a:off x="311150" y="1768475"/>
            <a:ext cx="292893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390" name="Retângulo 27"/>
          <p:cNvSpPr>
            <a:spLocks noChangeArrowheads="1"/>
          </p:cNvSpPr>
          <p:nvPr/>
        </p:nvSpPr>
        <p:spPr bwMode="auto">
          <a:xfrm>
            <a:off x="-25400" y="5194300"/>
            <a:ext cx="3500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http://www.urologia-mg.com.br/a-patologia%20congenita.htm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1" name="Picture 9"/>
          <p:cNvPicPr>
            <a:picLocks noChangeAspect="1" noChangeArrowheads="1"/>
          </p:cNvPicPr>
          <p:nvPr/>
        </p:nvPicPr>
        <p:blipFill>
          <a:blip r:embed="rId3" cstate="print"/>
          <a:srcRect l="3333" r="4424" b="20525"/>
          <a:stretch>
            <a:fillRect/>
          </a:stretch>
        </p:blipFill>
        <p:spPr bwMode="auto">
          <a:xfrm>
            <a:off x="3457575" y="1770063"/>
            <a:ext cx="534828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392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tângulo 5"/>
          <p:cNvSpPr>
            <a:spLocks noChangeArrowheads="1"/>
          </p:cNvSpPr>
          <p:nvPr/>
        </p:nvSpPr>
        <p:spPr bwMode="auto">
          <a:xfrm>
            <a:off x="4398963" y="6015038"/>
            <a:ext cx="45608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http://pozemedicale.org/Portugal/Doencas_Digestivas/Estenose_esofagica-fotos.html</a:t>
            </a:r>
          </a:p>
        </p:txBody>
      </p:sp>
      <p:sp>
        <p:nvSpPr>
          <p:cNvPr id="17412" name="Retângulo 6"/>
          <p:cNvSpPr>
            <a:spLocks noChangeArrowheads="1"/>
          </p:cNvSpPr>
          <p:nvPr/>
        </p:nvSpPr>
        <p:spPr bwMode="auto">
          <a:xfrm>
            <a:off x="247650" y="3700463"/>
            <a:ext cx="41830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http://www.babycor.com.br/coarcta%C3%A7%C3%A3o_a%C3%B3rtica.htm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833438"/>
            <a:ext cx="408622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148013"/>
            <a:ext cx="443706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417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230472" y="2635623"/>
            <a:ext cx="1201271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600" dirty="0" smtClean="0"/>
              <a:t>Estreitamento do esôfago</a:t>
            </a:r>
            <a:endParaRPr lang="pt-BR" sz="16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tângulo 5"/>
          <p:cNvSpPr>
            <a:spLocks noChangeArrowheads="1"/>
          </p:cNvSpPr>
          <p:nvPr/>
        </p:nvSpPr>
        <p:spPr bwMode="auto">
          <a:xfrm>
            <a:off x="4713288" y="3898900"/>
            <a:ext cx="4286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http://www.monografias.com/trabajos63/alteraciones-desarrollo-intestino-anterior/alteraciones-desarrollo-intestino-anterior2.shtml</a:t>
            </a:r>
          </a:p>
        </p:txBody>
      </p:sp>
      <p:sp>
        <p:nvSpPr>
          <p:cNvPr id="18436" name="Retângulo 6"/>
          <p:cNvSpPr>
            <a:spLocks noChangeArrowheads="1"/>
          </p:cNvSpPr>
          <p:nvPr/>
        </p:nvSpPr>
        <p:spPr bwMode="auto">
          <a:xfrm>
            <a:off x="357188" y="6162675"/>
            <a:ext cx="3714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http://www.lookfordiagnosis.com/mesh_info.php?term=Atresia+Tric%C3%BAspide&amp;lang=3</a:t>
            </a: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124200"/>
            <a:ext cx="3824287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40" name="Picture 3"/>
          <p:cNvPicPr>
            <a:picLocks noChangeAspect="1" noChangeArrowheads="1"/>
          </p:cNvPicPr>
          <p:nvPr/>
        </p:nvPicPr>
        <p:blipFill>
          <a:blip r:embed="rId3" cstate="print"/>
          <a:srcRect l="5167"/>
          <a:stretch>
            <a:fillRect/>
          </a:stretch>
        </p:blipFill>
        <p:spPr bwMode="auto">
          <a:xfrm>
            <a:off x="4076700" y="876300"/>
            <a:ext cx="487838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441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138932" y="921866"/>
            <a:ext cx="1271058" cy="5509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Fatores      intrínsecos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200483" y="1057453"/>
            <a:ext cx="132449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Regressivos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200483" y="724153"/>
            <a:ext cx="132449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Genéticos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200483" y="1396463"/>
            <a:ext cx="132449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Hormonais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217418" y="2108205"/>
            <a:ext cx="119132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Químicos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217418" y="1762260"/>
            <a:ext cx="119132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Físicos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217418" y="2445186"/>
            <a:ext cx="119132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Biológicos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138932" y="2006781"/>
            <a:ext cx="1271058" cy="5509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Fatores  extrínsecos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1828170" y="4347079"/>
            <a:ext cx="1158169" cy="2915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Nosologia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828170" y="1598750"/>
            <a:ext cx="1158169" cy="3143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Etiologia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205564" y="2767431"/>
            <a:ext cx="1514475" cy="5873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Aft>
                <a:spcPts val="0"/>
              </a:spcAft>
            </a:pPr>
            <a:r>
              <a:rPr lang="pt-BR" dirty="0">
                <a:solidFill>
                  <a:schemeClr val="bg1"/>
                </a:solidFill>
              </a:rPr>
              <a:t>Alterações do crescimento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138932" y="3457095"/>
            <a:ext cx="126470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Sistêmicas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138932" y="5247206"/>
            <a:ext cx="130280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Localizadas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5217416" y="3298260"/>
            <a:ext cx="14199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Acromegalia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5217416" y="2974214"/>
            <a:ext cx="14199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Gigantismo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5217416" y="3627713"/>
            <a:ext cx="14199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Nanismo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5249688" y="4370822"/>
            <a:ext cx="21057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Atrofia </a:t>
            </a:r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 Hipotrofia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5249689" y="5373632"/>
            <a:ext cx="128375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Metaplasia</a:t>
            </a: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5249689" y="4702018"/>
            <a:ext cx="128375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Hipertrofia</a:t>
            </a:r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5249689" y="5716292"/>
            <a:ext cx="128375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Displasia</a:t>
            </a:r>
          </a:p>
        </p:txBody>
      </p:sp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5249689" y="6058268"/>
            <a:ext cx="127529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Neoplasia</a:t>
            </a:r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7038890" y="6241262"/>
            <a:ext cx="9961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Maligna</a:t>
            </a: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7047855" y="5904055"/>
            <a:ext cx="987162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Benigna</a:t>
            </a:r>
          </a:p>
        </p:txBody>
      </p:sp>
      <p:sp>
        <p:nvSpPr>
          <p:cNvPr id="21530" name="Text Box 26"/>
          <p:cNvSpPr txBox="1">
            <a:spLocks noChangeArrowheads="1"/>
          </p:cNvSpPr>
          <p:nvPr/>
        </p:nvSpPr>
        <p:spPr bwMode="auto">
          <a:xfrm>
            <a:off x="8038881" y="6242170"/>
            <a:ext cx="91016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(Câncer)</a:t>
            </a: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5232256" y="3963036"/>
            <a:ext cx="1396125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Progéria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2" name="Text Box 28"/>
          <p:cNvSpPr txBox="1">
            <a:spLocks noChangeArrowheads="1"/>
          </p:cNvSpPr>
          <p:nvPr/>
        </p:nvSpPr>
        <p:spPr bwMode="auto">
          <a:xfrm>
            <a:off x="5249689" y="5043994"/>
            <a:ext cx="128375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Hiperplasia</a:t>
            </a:r>
          </a:p>
        </p:txBody>
      </p:sp>
      <p:sp>
        <p:nvSpPr>
          <p:cNvPr id="21533" name="AutoShape 29"/>
          <p:cNvSpPr>
            <a:spLocks/>
          </p:cNvSpPr>
          <p:nvPr/>
        </p:nvSpPr>
        <p:spPr bwMode="auto">
          <a:xfrm>
            <a:off x="6932695" y="5881402"/>
            <a:ext cx="114352" cy="720000"/>
          </a:xfrm>
          <a:prstGeom prst="leftBrace">
            <a:avLst>
              <a:gd name="adj1" fmla="val 3157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535" name="AutoShape 31"/>
          <p:cNvCxnSpPr>
            <a:cxnSpLocks noChangeShapeType="1"/>
            <a:endCxn id="21533" idx="1"/>
          </p:cNvCxnSpPr>
          <p:nvPr/>
        </p:nvCxnSpPr>
        <p:spPr bwMode="auto">
          <a:xfrm>
            <a:off x="6511322" y="6231234"/>
            <a:ext cx="421373" cy="1016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1536" name="AutoShape 32"/>
          <p:cNvSpPr>
            <a:spLocks/>
          </p:cNvSpPr>
          <p:nvPr/>
        </p:nvSpPr>
        <p:spPr bwMode="auto">
          <a:xfrm>
            <a:off x="5072097" y="680681"/>
            <a:ext cx="146638" cy="1044000"/>
          </a:xfrm>
          <a:prstGeom prst="leftBrace">
            <a:avLst>
              <a:gd name="adj1" fmla="val 3908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7" name="AutoShape 33"/>
          <p:cNvSpPr>
            <a:spLocks/>
          </p:cNvSpPr>
          <p:nvPr/>
        </p:nvSpPr>
        <p:spPr bwMode="auto">
          <a:xfrm>
            <a:off x="5072097" y="1754506"/>
            <a:ext cx="146638" cy="1044000"/>
          </a:xfrm>
          <a:prstGeom prst="leftBrace">
            <a:avLst>
              <a:gd name="adj1" fmla="val 3908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8" name="AutoShape 34"/>
          <p:cNvSpPr>
            <a:spLocks/>
          </p:cNvSpPr>
          <p:nvPr/>
        </p:nvSpPr>
        <p:spPr bwMode="auto">
          <a:xfrm>
            <a:off x="5072097" y="2921329"/>
            <a:ext cx="146638" cy="1368000"/>
          </a:xfrm>
          <a:prstGeom prst="leftBrace">
            <a:avLst>
              <a:gd name="adj1" fmla="val 6408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9" name="AutoShape 35"/>
          <p:cNvSpPr>
            <a:spLocks/>
          </p:cNvSpPr>
          <p:nvPr/>
        </p:nvSpPr>
        <p:spPr bwMode="auto">
          <a:xfrm>
            <a:off x="5082381" y="4337700"/>
            <a:ext cx="144000" cy="2124000"/>
          </a:xfrm>
          <a:prstGeom prst="leftBrace">
            <a:avLst>
              <a:gd name="adj1" fmla="val 10258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540" name="AutoShape 36"/>
          <p:cNvCxnSpPr>
            <a:cxnSpLocks noChangeShapeType="1"/>
          </p:cNvCxnSpPr>
          <p:nvPr/>
        </p:nvCxnSpPr>
        <p:spPr bwMode="auto">
          <a:xfrm>
            <a:off x="4426840" y="5398499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1541" name="AutoShape 37"/>
          <p:cNvCxnSpPr>
            <a:cxnSpLocks noChangeShapeType="1"/>
          </p:cNvCxnSpPr>
          <p:nvPr/>
        </p:nvCxnSpPr>
        <p:spPr bwMode="auto">
          <a:xfrm>
            <a:off x="4426840" y="3605965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1542" name="AutoShape 38"/>
          <p:cNvCxnSpPr>
            <a:cxnSpLocks noChangeShapeType="1"/>
          </p:cNvCxnSpPr>
          <p:nvPr/>
        </p:nvCxnSpPr>
        <p:spPr bwMode="auto">
          <a:xfrm>
            <a:off x="4426840" y="2283093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1543" name="AutoShape 39"/>
          <p:cNvCxnSpPr>
            <a:cxnSpLocks noChangeShapeType="1"/>
          </p:cNvCxnSpPr>
          <p:nvPr/>
        </p:nvCxnSpPr>
        <p:spPr bwMode="auto">
          <a:xfrm>
            <a:off x="4426840" y="1199504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1544" name="AutoShape 40"/>
          <p:cNvSpPr>
            <a:spLocks/>
          </p:cNvSpPr>
          <p:nvPr/>
        </p:nvSpPr>
        <p:spPr bwMode="auto">
          <a:xfrm>
            <a:off x="3017074" y="861691"/>
            <a:ext cx="163155" cy="1764000"/>
          </a:xfrm>
          <a:prstGeom prst="leftBrace">
            <a:avLst>
              <a:gd name="adj1" fmla="val 67445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45" name="AutoShape 41"/>
          <p:cNvSpPr>
            <a:spLocks/>
          </p:cNvSpPr>
          <p:nvPr/>
        </p:nvSpPr>
        <p:spPr bwMode="auto">
          <a:xfrm>
            <a:off x="3017074" y="3416109"/>
            <a:ext cx="134051" cy="2232000"/>
          </a:xfrm>
          <a:prstGeom prst="leftBrace">
            <a:avLst>
              <a:gd name="adj1" fmla="val 56532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46" name="AutoShape 42"/>
          <p:cNvSpPr>
            <a:spLocks/>
          </p:cNvSpPr>
          <p:nvPr/>
        </p:nvSpPr>
        <p:spPr bwMode="auto">
          <a:xfrm>
            <a:off x="1712752" y="1523999"/>
            <a:ext cx="177678" cy="3223451"/>
          </a:xfrm>
          <a:prstGeom prst="leftBrace">
            <a:avLst>
              <a:gd name="adj1" fmla="val 6264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2193686" y="0"/>
            <a:ext cx="4756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animBg="1"/>
      <p:bldP spid="21508" grpId="0" animBg="1"/>
      <p:bldP spid="21509" grpId="0" animBg="1"/>
      <p:bldP spid="21510" grpId="0" animBg="1"/>
      <p:bldP spid="21511" grpId="0" animBg="1"/>
      <p:bldP spid="21512" grpId="0" animBg="1"/>
      <p:bldP spid="21513" grpId="0" animBg="1"/>
      <p:bldP spid="21514" grpId="0" animBg="1"/>
      <p:bldP spid="21515" grpId="0" animBg="1"/>
      <p:bldP spid="21516" grpId="0" animBg="1"/>
      <p:bldP spid="21517" grpId="0" animBg="1"/>
      <p:bldP spid="21518" grpId="0" animBg="1"/>
      <p:bldP spid="21519" grpId="0" animBg="1"/>
      <p:bldP spid="21520" grpId="0" animBg="1"/>
      <p:bldP spid="21521" grpId="0" animBg="1"/>
      <p:bldP spid="21523" grpId="0" animBg="1"/>
      <p:bldP spid="21524" grpId="0" animBg="1"/>
      <p:bldP spid="21525" grpId="0" animBg="1"/>
      <p:bldP spid="21526" grpId="0" animBg="1"/>
      <p:bldP spid="21527" grpId="0" animBg="1"/>
      <p:bldP spid="21528" grpId="0" animBg="1"/>
      <p:bldP spid="21529" grpId="0" animBg="1"/>
      <p:bldP spid="21530" grpId="0" animBg="1"/>
      <p:bldP spid="21531" grpId="0" animBg="1"/>
      <p:bldP spid="21532" grpId="0" animBg="1"/>
      <p:bldP spid="21533" grpId="0" animBg="1"/>
      <p:bldP spid="21536" grpId="0" animBg="1"/>
      <p:bldP spid="21537" grpId="0" animBg="1"/>
      <p:bldP spid="21538" grpId="0" animBg="1"/>
      <p:bldP spid="21539" grpId="0" animBg="1"/>
      <p:bldP spid="21544" grpId="0" animBg="1"/>
      <p:bldP spid="21545" grpId="0" animBg="1"/>
      <p:bldP spid="215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127125"/>
            <a:ext cx="32258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485" name="Retângulo 5"/>
          <p:cNvSpPr>
            <a:spLocks noChangeArrowheads="1"/>
          </p:cNvSpPr>
          <p:nvPr/>
        </p:nvSpPr>
        <p:spPr bwMode="auto">
          <a:xfrm>
            <a:off x="1966913" y="5699125"/>
            <a:ext cx="39639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http://criancarteira.blogspot.com.br/2012/04/nanismo-e-gigantismo.html</a:t>
            </a: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603500"/>
            <a:ext cx="1828800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8563" y="1031875"/>
            <a:ext cx="23812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492" name="Retângulo 13"/>
          <p:cNvSpPr>
            <a:spLocks noChangeArrowheads="1"/>
          </p:cNvSpPr>
          <p:nvPr/>
        </p:nvSpPr>
        <p:spPr bwMode="auto">
          <a:xfrm>
            <a:off x="6035675" y="2590800"/>
            <a:ext cx="2643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http://www.jornaldacidadeonline.com.br/leitura_artigo.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aspx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=4441</a:t>
            </a:r>
          </a:p>
        </p:txBody>
      </p:sp>
      <p:pic>
        <p:nvPicPr>
          <p:cNvPr id="204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5388" y="3582988"/>
            <a:ext cx="2382837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494" name="Retângulo 14"/>
          <p:cNvSpPr>
            <a:spLocks noChangeArrowheads="1"/>
          </p:cNvSpPr>
          <p:nvPr/>
        </p:nvSpPr>
        <p:spPr bwMode="auto">
          <a:xfrm>
            <a:off x="6132513" y="5683250"/>
            <a:ext cx="2643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http://bioquimicaenvelhecimento.blogspot.com.br/2011/01/progeria-velhos-ja-na-infancia.html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tângulo 5"/>
          <p:cNvSpPr>
            <a:spLocks noChangeArrowheads="1"/>
          </p:cNvSpPr>
          <p:nvPr/>
        </p:nvSpPr>
        <p:spPr bwMode="auto">
          <a:xfrm>
            <a:off x="6483350" y="5185569"/>
            <a:ext cx="23574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http://arochapat.blogspot.com.br/</a:t>
            </a:r>
          </a:p>
        </p:txBody>
      </p:sp>
      <p:sp>
        <p:nvSpPr>
          <p:cNvPr id="22533" name="Retângulo 12"/>
          <p:cNvSpPr>
            <a:spLocks noChangeArrowheads="1"/>
          </p:cNvSpPr>
          <p:nvPr/>
        </p:nvSpPr>
        <p:spPr bwMode="auto">
          <a:xfrm>
            <a:off x="725488" y="5138738"/>
            <a:ext cx="26431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Antes e Depois de Arnold Schwarzenegger </a:t>
            </a:r>
          </a:p>
        </p:txBody>
      </p:sp>
      <p:sp>
        <p:nvSpPr>
          <p:cNvPr id="22534" name="Retângulo 13"/>
          <p:cNvSpPr>
            <a:spLocks noChangeArrowheads="1"/>
          </p:cNvSpPr>
          <p:nvPr/>
        </p:nvSpPr>
        <p:spPr bwMode="auto">
          <a:xfrm>
            <a:off x="276225" y="5365750"/>
            <a:ext cx="3694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http://hipersessao.blogspot.com.br/2010/06/antes-e-depois-de-arnold-schwarzenegger.html</a:t>
            </a:r>
          </a:p>
        </p:txBody>
      </p:sp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2" cstate="print"/>
          <a:srcRect l="1794" t="1974"/>
          <a:stretch>
            <a:fillRect/>
          </a:stretch>
        </p:blipFill>
        <p:spPr bwMode="auto">
          <a:xfrm>
            <a:off x="363538" y="1657350"/>
            <a:ext cx="3563937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25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600" y="1683544"/>
            <a:ext cx="4646613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tângulo 5"/>
          <p:cNvSpPr>
            <a:spLocks noChangeArrowheads="1"/>
          </p:cNvSpPr>
          <p:nvPr/>
        </p:nvSpPr>
        <p:spPr bwMode="auto">
          <a:xfrm>
            <a:off x="550863" y="5943600"/>
            <a:ext cx="3946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http://pt.wikinoticia.com/estilo%20de%20vida/beleza/83581-hiperplasia-prostatica</a:t>
            </a:r>
          </a:p>
        </p:txBody>
      </p:sp>
      <p:sp>
        <p:nvSpPr>
          <p:cNvPr id="23557" name="Retângulo 13"/>
          <p:cNvSpPr>
            <a:spLocks noChangeArrowheads="1"/>
          </p:cNvSpPr>
          <p:nvPr/>
        </p:nvSpPr>
        <p:spPr bwMode="auto">
          <a:xfrm>
            <a:off x="5097463" y="5943600"/>
            <a:ext cx="3309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http://estomaterapiarj.blogspot.com.br/2010/05/alteracoes-prostaticas-do_1116.html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825" y="758825"/>
            <a:ext cx="192881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3560" name="Retângulo 14"/>
          <p:cNvSpPr>
            <a:spLocks noChangeArrowheads="1"/>
          </p:cNvSpPr>
          <p:nvPr/>
        </p:nvSpPr>
        <p:spPr bwMode="auto">
          <a:xfrm>
            <a:off x="1265238" y="3198813"/>
            <a:ext cx="2881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http://www.mamaeteama.com/blog/amamentacao/como-o-organismo-prepara-a-mama-pra-a-lactacao</a:t>
            </a:r>
          </a:p>
        </p:txBody>
      </p:sp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6075" y="760413"/>
            <a:ext cx="32416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3562" name="Retângulo 15"/>
          <p:cNvSpPr>
            <a:spLocks noChangeArrowheads="1"/>
          </p:cNvSpPr>
          <p:nvPr/>
        </p:nvSpPr>
        <p:spPr bwMode="auto">
          <a:xfrm>
            <a:off x="5072063" y="3201988"/>
            <a:ext cx="23574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http://www.nutricion.pro/tag/lactantes</a:t>
            </a:r>
          </a:p>
        </p:txBody>
      </p:sp>
      <p:pic>
        <p:nvPicPr>
          <p:cNvPr id="23563" name="Picture 4"/>
          <p:cNvPicPr>
            <a:picLocks noChangeAspect="1" noChangeArrowheads="1"/>
          </p:cNvPicPr>
          <p:nvPr/>
        </p:nvPicPr>
        <p:blipFill>
          <a:blip r:embed="rId4" cstate="print"/>
          <a:srcRect b="9091"/>
          <a:stretch>
            <a:fillRect/>
          </a:stretch>
        </p:blipFill>
        <p:spPr bwMode="auto">
          <a:xfrm>
            <a:off x="684213" y="3838575"/>
            <a:ext cx="37798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3565" name="Picture 5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4126" r="3527"/>
          <a:stretch>
            <a:fillRect/>
          </a:stretch>
        </p:blipFill>
        <p:spPr bwMode="auto">
          <a:xfrm>
            <a:off x="5244353" y="3810000"/>
            <a:ext cx="3039035" cy="21605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35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12831" t="62230" r="49245" b="17570"/>
          <a:stretch>
            <a:fillRect/>
          </a:stretch>
        </p:blipFill>
        <p:spPr bwMode="auto">
          <a:xfrm>
            <a:off x="4590614" y="3606017"/>
            <a:ext cx="3600451" cy="252000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42988" y="6308725"/>
            <a:ext cx="72009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>
                <a:solidFill>
                  <a:schemeClr val="bg1"/>
                </a:solidFill>
                <a:latin typeface="Times New Roman" pitchFamily="18" charset="0"/>
              </a:rPr>
              <a:t>Atipias nucleares  (Pap x MGG)         Tireotoxicose (chama de vela) (MGG)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19925" y="6107113"/>
            <a:ext cx="12525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</a:rPr>
              <a:t>Orell et al., 2005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2573" y="3601610"/>
            <a:ext cx="3600000" cy="2519999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00194" y="449917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CCFFFF"/>
                </a:solidFill>
                <a:latin typeface="Times New Roman" pitchFamily="18" charset="0"/>
              </a:rPr>
              <a:t>Tireotoxicose</a:t>
            </a:r>
            <a:r>
              <a:rPr lang="en-US" dirty="0">
                <a:solidFill>
                  <a:srgbClr val="CCFFFF"/>
                </a:solidFill>
                <a:latin typeface="Times New Roman" pitchFamily="18" charset="0"/>
              </a:rPr>
              <a:t>  </a:t>
            </a:r>
            <a:r>
              <a:rPr lang="en-US" dirty="0" err="1">
                <a:solidFill>
                  <a:srgbClr val="CCFFFF"/>
                </a:solidFill>
                <a:latin typeface="Times New Roman" pitchFamily="18" charset="0"/>
              </a:rPr>
              <a:t>primária</a:t>
            </a:r>
            <a:endParaRPr lang="pt-BR" dirty="0">
              <a:solidFill>
                <a:srgbClr val="CCFFFF"/>
              </a:solidFill>
              <a:latin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3036" t="43426" r="7381" b="29236"/>
          <a:stretch>
            <a:fillRect/>
          </a:stretch>
        </p:blipFill>
        <p:spPr bwMode="auto">
          <a:xfrm>
            <a:off x="801885" y="779414"/>
            <a:ext cx="3605573" cy="2525556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940050" y="3225800"/>
            <a:ext cx="1576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Curran &amp; Jones, 1974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358685" y="3291681"/>
            <a:ext cx="158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7435" y="759385"/>
            <a:ext cx="1751013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tângulo 5"/>
          <p:cNvSpPr>
            <a:spLocks noChangeArrowheads="1"/>
          </p:cNvSpPr>
          <p:nvPr/>
        </p:nvSpPr>
        <p:spPr bwMode="auto">
          <a:xfrm>
            <a:off x="384175" y="6353175"/>
            <a:ext cx="3871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=337: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-0072&amp;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=72:micro-7-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patologia-seres-vivos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-c</a:t>
            </a:r>
          </a:p>
        </p:txBody>
      </p:sp>
      <p:sp>
        <p:nvSpPr>
          <p:cNvPr id="24580" name="Retângulo 13"/>
          <p:cNvSpPr>
            <a:spLocks noChangeArrowheads="1"/>
          </p:cNvSpPr>
          <p:nvPr/>
        </p:nvSpPr>
        <p:spPr bwMode="auto">
          <a:xfrm>
            <a:off x="6413500" y="6353175"/>
            <a:ext cx="22542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http://anatpat.unicamp.br/lamgin5.html</a:t>
            </a:r>
          </a:p>
        </p:txBody>
      </p:sp>
      <p:sp>
        <p:nvSpPr>
          <p:cNvPr id="24581" name="Retângulo 14"/>
          <p:cNvSpPr>
            <a:spLocks noChangeArrowheads="1"/>
          </p:cNvSpPr>
          <p:nvPr/>
        </p:nvSpPr>
        <p:spPr bwMode="auto">
          <a:xfrm>
            <a:off x="1574800" y="3540125"/>
            <a:ext cx="2643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http://anatpat.unicamp.br/lamgin2.html</a:t>
            </a:r>
          </a:p>
        </p:txBody>
      </p:sp>
      <p:sp>
        <p:nvSpPr>
          <p:cNvPr id="24582" name="Retângulo 15"/>
          <p:cNvSpPr>
            <a:spLocks noChangeArrowheads="1"/>
          </p:cNvSpPr>
          <p:nvPr/>
        </p:nvSpPr>
        <p:spPr bwMode="auto">
          <a:xfrm>
            <a:off x="5770563" y="3568700"/>
            <a:ext cx="23574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http://spacesaude.com.br/?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page_id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=862</a:t>
            </a:r>
          </a:p>
        </p:txBody>
      </p:sp>
      <p:pic>
        <p:nvPicPr>
          <p:cNvPr id="24583" name="Picture 2"/>
          <p:cNvPicPr preferRelativeResize="0">
            <a:picLocks noChangeArrowheads="1"/>
          </p:cNvPicPr>
          <p:nvPr/>
        </p:nvPicPr>
        <p:blipFill>
          <a:blip r:embed="rId2" cstate="print"/>
          <a:srcRect l="4101"/>
          <a:stretch>
            <a:fillRect/>
          </a:stretch>
        </p:blipFill>
        <p:spPr bwMode="auto">
          <a:xfrm>
            <a:off x="762000" y="842963"/>
            <a:ext cx="342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 cstate="print"/>
          <a:srcRect l="4383" t="4167" r="3569" b="3804"/>
          <a:stretch>
            <a:fillRect/>
          </a:stretch>
        </p:blipFill>
        <p:spPr bwMode="auto">
          <a:xfrm>
            <a:off x="5505450" y="842963"/>
            <a:ext cx="260433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4585" name="Picture 4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41362" y="3857624"/>
            <a:ext cx="3420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4587" name="Picture 5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294313" y="3857624"/>
            <a:ext cx="3360678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2.bp.blogspot.com/_EgiE_sDCI7s/S8lZ6w2H0oI/AAAAAAAAAXA/vEbELvCJv48/s400/antitabagism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74" y="743743"/>
            <a:ext cx="7997825" cy="55584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tângulo 2"/>
          <p:cNvSpPr/>
          <p:nvPr/>
        </p:nvSpPr>
        <p:spPr>
          <a:xfrm>
            <a:off x="6829425" y="6282809"/>
            <a:ext cx="18325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</a:rPr>
              <a:t>saudecoletiva-fmj</a:t>
            </a:r>
            <a:r>
              <a:rPr lang="pt-BR" sz="1000" dirty="0" smtClean="0">
                <a:solidFill>
                  <a:schemeClr val="bg1"/>
                </a:solidFill>
              </a:rPr>
              <a:t>.blogspot.com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5204597" y="1453094"/>
            <a:ext cx="3428415" cy="2202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Walter </a:t>
            </a:r>
            <a:r>
              <a:rPr lang="pt-BR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Edgar Maffei (1905/1991)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planta de frutos dourados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naturalmente maduros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belas maçãs sem serpentes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nós fomos privilegiados 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com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seus saberes seguros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ofertados aos 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carentes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5042816" y="4116972"/>
            <a:ext cx="4024544" cy="2202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João </a:t>
            </a:r>
            <a:r>
              <a:rPr lang="pt-BR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Samuel Meira de Oliveira (1936/1994)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casca dura do coco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revela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 conteúdo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água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doce de beber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saciando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pouco a pouco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o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 procurei em tudo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minha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sede de saber</a:t>
            </a:r>
            <a:endParaRPr lang="pt-BR" sz="14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166694" y="4374929"/>
            <a:ext cx="4722449" cy="2202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Mário </a:t>
            </a:r>
            <a:r>
              <a:rPr lang="pt-BR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Rubens Guimarães Montenegro (1923/2005)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como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sol, astro brilhante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esse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comandante terno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honesto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 competente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grande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pai, hoje distante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foi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meu papa ateu eterno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era </a:t>
            </a:r>
            <a:r>
              <a:rPr lang="pt-BR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gente como a </a:t>
            </a:r>
            <a:r>
              <a:rPr lang="pt-BR" sz="16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gente</a:t>
            </a:r>
            <a:endParaRPr lang="pt-BR" sz="1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7406" y="141320"/>
            <a:ext cx="8649187" cy="58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Plain">
              <a:avLst/>
            </a:prstTxWarp>
            <a:spAutoFit/>
          </a:bodyPr>
          <a:lstStyle/>
          <a:p>
            <a:pPr algn="just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1000" b="1" i="0" u="none" strike="noStrike" normalizeH="0" baseline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QUE </a:t>
            </a:r>
            <a:r>
              <a:rPr lang="pt-BR" sz="10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 UM PROFESSOR DE PATOLOGIA?</a:t>
            </a:r>
            <a:endParaRPr kumimoji="0" lang="pt-BR" sz="1000" b="1" i="0" u="none" strike="noStrike" normalizeH="0" baseline="0" dirty="0" smtClean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t="37219" r="67042" b="35335"/>
          <a:stretch/>
        </p:blipFill>
        <p:spPr bwMode="auto">
          <a:xfrm>
            <a:off x="4726505" y="1914318"/>
            <a:ext cx="112797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2" t="24986" r="37255" b="59535"/>
          <a:stretch/>
        </p:blipFill>
        <p:spPr>
          <a:xfrm>
            <a:off x="5415602" y="4675574"/>
            <a:ext cx="1160275" cy="144000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763319" y="811619"/>
            <a:ext cx="556357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Aos mestres, com carinho (</a:t>
            </a:r>
            <a:r>
              <a:rPr lang="pt-BR" sz="2400" b="1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memoriam)</a:t>
            </a:r>
            <a:endParaRPr lang="pt-BR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6" r="10823"/>
          <a:stretch/>
        </p:blipFill>
        <p:spPr>
          <a:xfrm rot="5400000">
            <a:off x="920263" y="865510"/>
            <a:ext cx="2756614" cy="3628952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5995740" y="6577583"/>
            <a:ext cx="3153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Soares, </a:t>
            </a:r>
            <a:r>
              <a:rPr lang="pt-BR" sz="1000" dirty="0" err="1" smtClean="0">
                <a:solidFill>
                  <a:schemeClr val="bg1"/>
                </a:solidFill>
              </a:rPr>
              <a:t>EG</a:t>
            </a:r>
            <a:r>
              <a:rPr lang="pt-BR" sz="1000" dirty="0" smtClean="0">
                <a:solidFill>
                  <a:schemeClr val="bg1"/>
                </a:solidFill>
              </a:rPr>
              <a:t> – </a:t>
            </a:r>
            <a:r>
              <a:rPr lang="pt-BR" sz="1000" dirty="0">
                <a:solidFill>
                  <a:schemeClr val="bg1"/>
                </a:solidFill>
              </a:rPr>
              <a:t>Disparando </a:t>
            </a:r>
            <a:r>
              <a:rPr lang="pt-BR" sz="1000" dirty="0" err="1" smtClean="0">
                <a:solidFill>
                  <a:schemeClr val="bg1"/>
                </a:solidFill>
              </a:rPr>
              <a:t>Poemeus</a:t>
            </a:r>
            <a:r>
              <a:rPr lang="pt-BR" sz="1000" dirty="0" smtClean="0">
                <a:solidFill>
                  <a:schemeClr val="bg1"/>
                </a:solidFill>
              </a:rPr>
              <a:t>. </a:t>
            </a:r>
            <a:r>
              <a:rPr lang="pt-BR" sz="1000" dirty="0" err="1" smtClean="0">
                <a:solidFill>
                  <a:schemeClr val="bg1"/>
                </a:solidFill>
              </a:rPr>
              <a:t>Funpec</a:t>
            </a:r>
            <a:r>
              <a:rPr lang="pt-BR" sz="1000" dirty="0" smtClean="0">
                <a:solidFill>
                  <a:schemeClr val="bg1"/>
                </a:solidFill>
              </a:rPr>
              <a:t> Editora, </a:t>
            </a:r>
            <a:r>
              <a:rPr lang="pt-BR" sz="1000" dirty="0">
                <a:solidFill>
                  <a:schemeClr val="bg1"/>
                </a:solidFill>
              </a:rPr>
              <a:t>2013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" y="4879626"/>
            <a:ext cx="115776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040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  <p:bldP spid="18" grpId="0"/>
      <p:bldP spid="1025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www.cpicmha.sld.cu/bvs/monografias/ImagenesFrecTorax/tematicas/imagenes/15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292" y="593911"/>
            <a:ext cx="2723400" cy="320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5172" name="Picture 4" descr="http://2.bp.blogspot.com/-OX_r3Et2Cxk/UlRCeRgIJgI/AAAAAAAABK4/2b267Syk2fQ/s400/bronchiec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9673" y="593911"/>
            <a:ext cx="2261108" cy="320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2506198" y="3803278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www.cpicmha.sld.cu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394201" y="6459379"/>
            <a:ext cx="10967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pozemedicale.org</a:t>
            </a:r>
          </a:p>
        </p:txBody>
      </p:sp>
      <p:pic>
        <p:nvPicPr>
          <p:cNvPr id="135174" name="Picture 6" descr="http://escuela.med.puc.cl/paginas/cursos/tercero/anatomiapatologica/imagenes_ap/fotos252-272/262.jpg"/>
          <p:cNvPicPr>
            <a:picLocks noChangeAspect="1" noChangeArrowheads="1"/>
          </p:cNvPicPr>
          <p:nvPr/>
        </p:nvPicPr>
        <p:blipFill>
          <a:blip r:embed="rId4" cstate="print"/>
          <a:srcRect l="12917" r="12083" b="10811"/>
          <a:stretch>
            <a:fillRect/>
          </a:stretch>
        </p:blipFill>
        <p:spPr bwMode="auto">
          <a:xfrm>
            <a:off x="892548" y="4077693"/>
            <a:ext cx="304006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tângulo 6"/>
          <p:cNvSpPr/>
          <p:nvPr/>
        </p:nvSpPr>
        <p:spPr>
          <a:xfrm>
            <a:off x="2810996" y="6482834"/>
            <a:ext cx="11608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escuela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med.puc.cl</a:t>
            </a:r>
            <a:endParaRPr lang="pt-BR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5176" name="Picture 8" descr="http://www.tappmedical.com/page_images/bronchitis_tub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9881" y="4077693"/>
            <a:ext cx="3350425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Retângulo 8"/>
          <p:cNvSpPr/>
          <p:nvPr/>
        </p:nvSpPr>
        <p:spPr>
          <a:xfrm>
            <a:off x="5767108" y="3751960"/>
            <a:ext cx="2417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patologiageneralgrupo5unam.blogspot.com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8" descr="figura 3_23 pg 98 Corr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1503" y="3582987"/>
            <a:ext cx="2599829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4" name="Picture 7" descr="Figura 3_24 pg 99 Corrin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166" y="647475"/>
            <a:ext cx="2151495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5" name="Picture 3" descr="cor pulmonale"/>
          <p:cNvPicPr preferRelativeResize="0">
            <a:picLocks noChangeArrowheads="1"/>
          </p:cNvPicPr>
          <p:nvPr/>
        </p:nvPicPr>
        <p:blipFill>
          <a:blip r:embed="rId4" cstate="print"/>
          <a:srcRect l="3246"/>
          <a:stretch>
            <a:fillRect/>
          </a:stretch>
        </p:blipFill>
        <p:spPr bwMode="auto">
          <a:xfrm>
            <a:off x="5702300" y="3582987"/>
            <a:ext cx="3214688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6" name="Picture 4" descr="figura 3_21 pg 97 Cor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642937"/>
            <a:ext cx="4021555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grpSp>
        <p:nvGrpSpPr>
          <p:cNvPr id="2" name="Grupo 8"/>
          <p:cNvGrpSpPr>
            <a:grpSpLocks/>
          </p:cNvGrpSpPr>
          <p:nvPr/>
        </p:nvGrpSpPr>
        <p:grpSpPr bwMode="auto">
          <a:xfrm>
            <a:off x="214313" y="785813"/>
            <a:ext cx="2857500" cy="1674812"/>
            <a:chOff x="788028" y="884099"/>
            <a:chExt cx="5562012" cy="4585070"/>
          </a:xfrm>
        </p:grpSpPr>
        <p:sp>
          <p:nvSpPr>
            <p:cNvPr id="35850" name="Text Box 6"/>
            <p:cNvSpPr txBox="1">
              <a:spLocks noChangeArrowheads="1"/>
            </p:cNvSpPr>
            <p:nvPr/>
          </p:nvSpPr>
          <p:spPr bwMode="auto">
            <a:xfrm>
              <a:off x="927078" y="884099"/>
              <a:ext cx="1251453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Normal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51" name="Text Box 7"/>
            <p:cNvSpPr txBox="1">
              <a:spLocks noChangeArrowheads="1"/>
            </p:cNvSpPr>
            <p:nvPr/>
          </p:nvSpPr>
          <p:spPr bwMode="auto">
            <a:xfrm>
              <a:off x="4542386" y="884099"/>
              <a:ext cx="1807654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Centroacinar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52" name="Text Box 8"/>
            <p:cNvSpPr txBox="1">
              <a:spLocks noChangeArrowheads="1"/>
            </p:cNvSpPr>
            <p:nvPr/>
          </p:nvSpPr>
          <p:spPr bwMode="auto">
            <a:xfrm>
              <a:off x="4542386" y="4795167"/>
              <a:ext cx="1668604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Parasseptal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53" name="Text Box 9"/>
            <p:cNvSpPr txBox="1">
              <a:spLocks noChangeArrowheads="1"/>
            </p:cNvSpPr>
            <p:nvPr/>
          </p:nvSpPr>
          <p:spPr bwMode="auto">
            <a:xfrm>
              <a:off x="788028" y="4795167"/>
              <a:ext cx="1529553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Panlobular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848" name="Picture 8" descr="figura 3_22 pg 98 Corrin"/>
          <p:cNvPicPr>
            <a:picLocks noChangeAspect="1" noChangeArrowheads="1"/>
          </p:cNvPicPr>
          <p:nvPr/>
        </p:nvPicPr>
        <p:blipFill>
          <a:blip r:embed="rId6" cstate="print"/>
          <a:srcRect t="4642"/>
          <a:stretch>
            <a:fillRect/>
          </a:stretch>
        </p:blipFill>
        <p:spPr bwMode="auto">
          <a:xfrm>
            <a:off x="6238875" y="776288"/>
            <a:ext cx="265775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9" name="Picture 8" descr="EP panlobular macr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6" y="3582987"/>
            <a:ext cx="2827185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1.bp.blogspot.com/_0Y9RQ-CIy7k/S613JIQtirI/AAAAAAAAAI4/p6SkNICrM5w/s320/pseudoestratificado.png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r="10481"/>
          <a:stretch>
            <a:fillRect/>
          </a:stretch>
        </p:blipFill>
        <p:spPr bwMode="auto">
          <a:xfrm>
            <a:off x="4698998" y="638176"/>
            <a:ext cx="3924000" cy="277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Picture 4" descr="http://homepage.smc.edu/wissmann_paul/physiology/Dysplasia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3042" t="6378" r="67032" b="51890"/>
          <a:stretch>
            <a:fillRect/>
          </a:stretch>
        </p:blipFill>
        <p:spPr bwMode="auto">
          <a:xfrm>
            <a:off x="428625" y="638176"/>
            <a:ext cx="3924000" cy="277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4" descr="http://homepage.smc.edu/wissmann_paul/physiology/Dysplasia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39399" t="8661" r="32448" b="51024"/>
          <a:stretch>
            <a:fillRect/>
          </a:stretch>
        </p:blipFill>
        <p:spPr bwMode="auto">
          <a:xfrm>
            <a:off x="447675" y="3695700"/>
            <a:ext cx="3924000" cy="277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Retângulo 5"/>
          <p:cNvSpPr/>
          <p:nvPr/>
        </p:nvSpPr>
        <p:spPr>
          <a:xfrm>
            <a:off x="3191937" y="3373279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homepage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.smc.edu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607757" y="3373279"/>
            <a:ext cx="20409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fisioterapiaconciencia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pic>
        <p:nvPicPr>
          <p:cNvPr id="92161" name="Picture 1"/>
          <p:cNvPicPr preferRelativeResize="0"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824" b="505"/>
          <a:stretch>
            <a:fillRect/>
          </a:stretch>
        </p:blipFill>
        <p:spPr bwMode="auto">
          <a:xfrm>
            <a:off x="4776788" y="3695700"/>
            <a:ext cx="3924000" cy="2750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" name="Retângulo 9"/>
          <p:cNvSpPr/>
          <p:nvPr/>
        </p:nvSpPr>
        <p:spPr>
          <a:xfrm>
            <a:off x="3210987" y="6449854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homepage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.smc.edu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544862" y="6440329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homepage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.smc.edu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3 - Carcinoma broncogenico de celulas escamosas"/>
          <p:cNvPicPr>
            <a:picLocks noChangeAspect="1" noChangeArrowheads="1"/>
          </p:cNvPicPr>
          <p:nvPr/>
        </p:nvPicPr>
        <p:blipFill>
          <a:blip r:embed="rId2" cstate="print"/>
          <a:srcRect l="17397" r="16910"/>
          <a:stretch>
            <a:fillRect/>
          </a:stretch>
        </p:blipFill>
        <p:spPr bwMode="auto">
          <a:xfrm>
            <a:off x="1000125" y="985836"/>
            <a:ext cx="3192710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1447799" y="5857875"/>
            <a:ext cx="2790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http://www.cefir.com.br/carcinoma/03-carcinoma-broncogenico-de-celulas-escamosas/</a:t>
            </a:r>
          </a:p>
        </p:txBody>
      </p:sp>
      <p:pic>
        <p:nvPicPr>
          <p:cNvPr id="4" name="Picture 6" descr="http://pulmaosarss.files.wordpress.com/2010/08/sqamouus-cell-carcinoma-micro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05313" y="1950244"/>
            <a:ext cx="4502088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tângulo 6"/>
          <p:cNvSpPr>
            <a:spLocks noChangeArrowheads="1"/>
          </p:cNvSpPr>
          <p:nvPr/>
        </p:nvSpPr>
        <p:spPr bwMode="auto">
          <a:xfrm>
            <a:off x="4572000" y="4900613"/>
            <a:ext cx="432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http://pulmaosarss.wordpress.com/2010/08/24/decifrando-o-cancer-de-pulmao-cracking-the-code-of-lung-cancer/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747963" y="3248025"/>
            <a:ext cx="153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119938" y="3305175"/>
            <a:ext cx="153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Giarelli et. All, 1987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Picture 10"/>
          <p:cNvPicPr preferRelativeResize="0">
            <a:picLocks noChangeArrowheads="1"/>
          </p:cNvPicPr>
          <p:nvPr/>
        </p:nvPicPr>
        <p:blipFill>
          <a:blip r:embed="rId2" cstate="print"/>
          <a:srcRect l="32328" t="33184" r="40355" b="43319"/>
          <a:stretch>
            <a:fillRect/>
          </a:stretch>
        </p:blipFill>
        <p:spPr bwMode="auto">
          <a:xfrm>
            <a:off x="583192" y="688474"/>
            <a:ext cx="3571641" cy="2632041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 l="63362" t="50862" r="13523" b="26662"/>
          <a:stretch>
            <a:fillRect/>
          </a:stretch>
        </p:blipFill>
        <p:spPr bwMode="auto">
          <a:xfrm>
            <a:off x="4952367" y="688734"/>
            <a:ext cx="3565400" cy="263016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Picture 5" descr="255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6600" y="5414963"/>
            <a:ext cx="2016125" cy="14430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380288" y="6092825"/>
            <a:ext cx="1493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13637"/>
          <a:stretch>
            <a:fillRect/>
          </a:stretch>
        </p:blipFill>
        <p:spPr bwMode="auto">
          <a:xfrm>
            <a:off x="6227763" y="3573463"/>
            <a:ext cx="2232025" cy="21955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Picture 4" descr="256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10629" t="20630" r="70868" b="63211"/>
          <a:stretch>
            <a:fillRect/>
          </a:stretch>
        </p:blipFill>
        <p:spPr bwMode="auto">
          <a:xfrm>
            <a:off x="2791697" y="3595175"/>
            <a:ext cx="1440000" cy="18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Picture 5" descr="256"/>
          <p:cNvPicPr>
            <a:picLocks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1188" y="3573463"/>
            <a:ext cx="1828800" cy="25479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Picture 4" descr="256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30070" t="20630" r="51427" b="63211"/>
          <a:stretch>
            <a:fillRect/>
          </a:stretch>
        </p:blipFill>
        <p:spPr bwMode="auto">
          <a:xfrm>
            <a:off x="4302901" y="3589866"/>
            <a:ext cx="1439861" cy="18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51050" y="6308725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</a:rPr>
              <a:t>Kini, 1999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586288" y="3440113"/>
            <a:ext cx="162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66FFFF"/>
                </a:solidFill>
                <a:latin typeface="Times New Roman" pitchFamily="18" charset="0"/>
              </a:rPr>
              <a:t>Curran &amp; Jones, 1974</a:t>
            </a:r>
            <a:endParaRPr lang="pt-BR" sz="120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3" name="Picture 7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875" y="544513"/>
            <a:ext cx="3959225" cy="28797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Picture 7"/>
          <p:cNvPicPr preferRelativeResize="0">
            <a:picLocks noChangeArrowheads="1"/>
          </p:cNvPicPr>
          <p:nvPr/>
        </p:nvPicPr>
        <p:blipFill>
          <a:blip r:embed="rId3" cstate="print"/>
          <a:srcRect l="1532" t="3088"/>
          <a:stretch>
            <a:fillRect/>
          </a:stretch>
        </p:blipFill>
        <p:spPr bwMode="auto">
          <a:xfrm>
            <a:off x="600075" y="544513"/>
            <a:ext cx="3959225" cy="28797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 l="10529" t="15514" r="14818" b="8122"/>
          <a:stretch>
            <a:fillRect/>
          </a:stretch>
        </p:blipFill>
        <p:spPr bwMode="auto">
          <a:xfrm>
            <a:off x="571500" y="3502025"/>
            <a:ext cx="3959225" cy="28797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595313" y="6388100"/>
            <a:ext cx="390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Y.C. OERTEL  &amp; J. E. OERTEL, Baillière’s Clinical Endocrinology  and Metabolism, 14(4):541-557, 2000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988175" y="6367463"/>
            <a:ext cx="1584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Picture 5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87875" y="3502025"/>
            <a:ext cx="3959225" cy="28797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476500" y="527050"/>
          <a:ext cx="4191000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6" name="Image" r:id="rId3" imgW="3207317" imgH="4439024" progId="">
                  <p:embed/>
                </p:oleObj>
              </mc:Choice>
              <mc:Fallback>
                <p:oleObj name="Image" r:id="rId3" imgW="3207317" imgH="44390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527050"/>
                        <a:ext cx="4191000" cy="5803900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5191125" y="63246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dirty="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7215188" y="6286500"/>
            <a:ext cx="10525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McKee</a:t>
            </a:r>
            <a:r>
              <a:rPr lang="pt-BR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, 1997</a:t>
            </a:r>
            <a:endParaRPr lang="pt-BR" sz="16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1748" name="Text Box 10"/>
          <p:cNvSpPr txBox="1">
            <a:spLocks noChangeArrowheads="1"/>
          </p:cNvSpPr>
          <p:nvPr/>
        </p:nvSpPr>
        <p:spPr bwMode="auto">
          <a:xfrm>
            <a:off x="1714500" y="6491287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Núcleos aquosos ou 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vasados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– </a:t>
            </a:r>
            <a:r>
              <a:rPr lang="pt-BR" i="1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Orphan</a:t>
            </a:r>
            <a:r>
              <a:rPr lang="pt-BR" i="1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Annie </a:t>
            </a:r>
            <a:r>
              <a:rPr lang="pt-BR" i="1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eyes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(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H&amp;E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)</a:t>
            </a:r>
            <a:endParaRPr lang="pt-B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1206500" y="6226175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Kini, 1999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31751" name="Picture 4" descr="260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35944" t="1323" r="51428" b="82074"/>
          <a:stretch>
            <a:fillRect/>
          </a:stretch>
        </p:blipFill>
        <p:spPr bwMode="auto">
          <a:xfrm>
            <a:off x="1249363" y="3446463"/>
            <a:ext cx="1781175" cy="2789237"/>
          </a:xfrm>
          <a:prstGeom prst="rect">
            <a:avLst/>
          </a:prstGeom>
          <a:noFill/>
          <a:ln w="19050" cap="rnd" cmpd="dbl">
            <a:solidFill>
              <a:srgbClr val="257D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1752" name="Picture 13" descr="42495_90362_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222" t="2158" r="6425" b="4268"/>
          <a:stretch>
            <a:fillRect/>
          </a:stretch>
        </p:blipFill>
        <p:spPr bwMode="auto">
          <a:xfrm>
            <a:off x="1214438" y="571500"/>
            <a:ext cx="2921000" cy="2894013"/>
          </a:xfrm>
          <a:prstGeom prst="rect">
            <a:avLst/>
          </a:prstGeom>
          <a:noFill/>
          <a:ln w="19050" cap="rnd" cmpd="dbl">
            <a:solidFill>
              <a:srgbClr val="257D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1753" name="Picture 14" descr="LittleOrphanAnnie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2100"/>
          <a:stretch>
            <a:fillRect/>
          </a:stretch>
        </p:blipFill>
        <p:spPr bwMode="auto">
          <a:xfrm>
            <a:off x="4213225" y="574675"/>
            <a:ext cx="4002088" cy="2886075"/>
          </a:xfrm>
          <a:prstGeom prst="rect">
            <a:avLst/>
          </a:prstGeom>
          <a:noFill/>
          <a:ln w="19050" cap="rnd" cmpd="dbl">
            <a:solidFill>
              <a:srgbClr val="257D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1754" name="Picture 7" descr="101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1530" t="70355" b="8496"/>
          <a:stretch>
            <a:fillRect/>
          </a:stretch>
        </p:blipFill>
        <p:spPr bwMode="auto">
          <a:xfrm>
            <a:off x="3143250" y="3500438"/>
            <a:ext cx="5059363" cy="27813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4" descr="147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10204" t="70543" r="70860" b="11853"/>
          <a:stretch>
            <a:fillRect/>
          </a:stretch>
        </p:blipFill>
        <p:spPr bwMode="auto">
          <a:xfrm>
            <a:off x="642938" y="714375"/>
            <a:ext cx="3714750" cy="27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2772" name="Picture 5" descr="147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9729" t="49817" r="71097" b="30661"/>
          <a:stretch>
            <a:fillRect/>
          </a:stretch>
        </p:blipFill>
        <p:spPr bwMode="auto">
          <a:xfrm>
            <a:off x="5072063" y="714375"/>
            <a:ext cx="3714750" cy="27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2266950" y="3749675"/>
            <a:ext cx="461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Pseudoinclusões nucleares (MGG x 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2774" name="Text Box 11"/>
          <p:cNvSpPr txBox="1">
            <a:spLocks noChangeArrowheads="1"/>
          </p:cNvSpPr>
          <p:nvPr/>
        </p:nvSpPr>
        <p:spPr bwMode="auto">
          <a:xfrm>
            <a:off x="4071938" y="648811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(Pap)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2775" name="Picture 7" descr="260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50409" t="10947" r="32150" b="82237"/>
          <a:stretch>
            <a:fillRect/>
          </a:stretch>
        </p:blipFill>
        <p:spPr bwMode="auto">
          <a:xfrm>
            <a:off x="6102350" y="4270375"/>
            <a:ext cx="2755900" cy="21542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642938" y="4252913"/>
            <a:ext cx="2625725" cy="2159000"/>
            <a:chOff x="642938" y="4252913"/>
            <a:chExt cx="2626072" cy="2159557"/>
          </a:xfrm>
        </p:grpSpPr>
        <p:pic>
          <p:nvPicPr>
            <p:cNvPr id="32784" name="Picture 9" descr="260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49490" t="1262" r="32736" b="90154"/>
            <a:stretch>
              <a:fillRect/>
            </a:stretch>
          </p:blipFill>
          <p:spPr bwMode="auto">
            <a:xfrm>
              <a:off x="642938" y="4252913"/>
              <a:ext cx="2626072" cy="215955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pic>
          <p:nvPicPr>
            <p:cNvPr id="32785" name="Picture 13" descr="260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49548" t="6805" r="43530" b="91743"/>
            <a:stretch>
              <a:fillRect/>
            </a:stretch>
          </p:blipFill>
          <p:spPr bwMode="auto">
            <a:xfrm>
              <a:off x="651999" y="6030004"/>
              <a:ext cx="1069277" cy="38246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grpSp>
        <p:nvGrpSpPr>
          <p:cNvPr id="3" name="Grupo 20"/>
          <p:cNvGrpSpPr>
            <a:grpSpLocks/>
          </p:cNvGrpSpPr>
          <p:nvPr/>
        </p:nvGrpSpPr>
        <p:grpSpPr bwMode="auto">
          <a:xfrm>
            <a:off x="3321050" y="4270375"/>
            <a:ext cx="2727325" cy="2159000"/>
            <a:chOff x="3321568" y="4269818"/>
            <a:chExt cx="2727563" cy="2159557"/>
          </a:xfrm>
        </p:grpSpPr>
        <p:pic>
          <p:nvPicPr>
            <p:cNvPr id="32782" name="Picture 8" descr="260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70551" t="1483" r="12172" b="91061"/>
            <a:stretch>
              <a:fillRect/>
            </a:stretch>
          </p:blipFill>
          <p:spPr bwMode="auto">
            <a:xfrm>
              <a:off x="3321568" y="4269818"/>
              <a:ext cx="2727563" cy="215955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pic>
          <p:nvPicPr>
            <p:cNvPr id="32783" name="Picture 16" descr="260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81331" t="5804" r="12720" b="93416"/>
            <a:stretch>
              <a:fillRect/>
            </a:stretch>
          </p:blipFill>
          <p:spPr bwMode="auto">
            <a:xfrm>
              <a:off x="3336067" y="6203638"/>
              <a:ext cx="939244" cy="22573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sp>
        <p:nvSpPr>
          <p:cNvPr id="32778" name="Text Box 4"/>
          <p:cNvSpPr txBox="1">
            <a:spLocks noChangeArrowheads="1"/>
          </p:cNvSpPr>
          <p:nvPr/>
        </p:nvSpPr>
        <p:spPr bwMode="auto">
          <a:xfrm>
            <a:off x="3916363" y="3429000"/>
            <a:ext cx="1441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2779" name="Text Box 8"/>
          <p:cNvSpPr txBox="1">
            <a:spLocks noChangeArrowheads="1"/>
          </p:cNvSpPr>
          <p:nvPr/>
        </p:nvSpPr>
        <p:spPr bwMode="auto">
          <a:xfrm>
            <a:off x="7500938" y="6583363"/>
            <a:ext cx="1008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Kini, 1999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2780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2411413" y="3429000"/>
            <a:ext cx="1638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7234238" y="3479800"/>
            <a:ext cx="1546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Giarelli et. All, 1987</a:t>
            </a:r>
            <a:endParaRPr lang="pt-BR" sz="120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0733" t="36422" r="34536" b="36638"/>
          <a:stretch>
            <a:fillRect/>
          </a:stretch>
        </p:blipFill>
        <p:spPr bwMode="auto">
          <a:xfrm>
            <a:off x="642151" y="628978"/>
            <a:ext cx="3413529" cy="27890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65948" t="36422" r="6250" b="40949"/>
          <a:stretch>
            <a:fillRect/>
          </a:stretch>
        </p:blipFill>
        <p:spPr bwMode="auto">
          <a:xfrm>
            <a:off x="4157936" y="618577"/>
            <a:ext cx="4587765" cy="28006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7651" name="Picture 3" descr="152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12137" t="37830" r="47614" b="41483"/>
          <a:stretch>
            <a:fillRect/>
          </a:stretch>
        </p:blipFill>
        <p:spPr bwMode="auto">
          <a:xfrm>
            <a:off x="627063" y="4024328"/>
            <a:ext cx="3598862" cy="2158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3800" name="Picture 8" descr="152"/>
          <p:cNvPicPr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48263" y="4005263"/>
            <a:ext cx="3267075" cy="21891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3801" name="Text Box 4"/>
          <p:cNvSpPr txBox="1">
            <a:spLocks noChangeArrowheads="1"/>
          </p:cNvSpPr>
          <p:nvPr/>
        </p:nvSpPr>
        <p:spPr bwMode="auto">
          <a:xfrm>
            <a:off x="7234238" y="6165850"/>
            <a:ext cx="1441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3802" name="Text Box 4"/>
          <p:cNvSpPr txBox="1">
            <a:spLocks noChangeArrowheads="1"/>
          </p:cNvSpPr>
          <p:nvPr/>
        </p:nvSpPr>
        <p:spPr bwMode="auto">
          <a:xfrm>
            <a:off x="2771775" y="6237288"/>
            <a:ext cx="1441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77542" y="-37206"/>
            <a:ext cx="6385893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QUE </a:t>
            </a: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 PATOLOGIA ?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8000" y="3568449"/>
            <a:ext cx="8568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É a ciência biológica que estuda as alterações funcionais e estruturais capazes de provocar modificações do estado de saúde dos seres vivos, as causas que provocam essas alterações, o mecanismo de ação dessas causas, as respostas do organismo a essas agressões e as manifestações clínicas decorrentes dessas alterações</a:t>
            </a:r>
            <a:endParaRPr kumimoji="0" lang="pt-BR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https://c1.staticflickr.com/3/2505/4034831367_9f6ec96ec3.jpg"/>
          <p:cNvPicPr>
            <a:picLocks noChangeAspect="1" noChangeArrowheads="1"/>
          </p:cNvPicPr>
          <p:nvPr/>
        </p:nvPicPr>
        <p:blipFill>
          <a:blip r:embed="rId2" cstate="print"/>
          <a:srcRect t="8262" b="17370"/>
          <a:stretch>
            <a:fillRect/>
          </a:stretch>
        </p:blipFill>
        <p:spPr bwMode="auto">
          <a:xfrm>
            <a:off x="2190750" y="694765"/>
            <a:ext cx="4762500" cy="27342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tângulo 4"/>
          <p:cNvSpPr/>
          <p:nvPr/>
        </p:nvSpPr>
        <p:spPr>
          <a:xfrm>
            <a:off x="5942249" y="3429000"/>
            <a:ext cx="10278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www.flickr.com</a:t>
            </a:r>
            <a:endParaRPr lang="pt-BR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276600" y="3789363"/>
          <a:ext cx="3168650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0" name="Image" r:id="rId3" imgW="4256098" imgH="2902439" progId="">
                  <p:embed/>
                </p:oleObj>
              </mc:Choice>
              <mc:Fallback>
                <p:oleObj name="Image" r:id="rId3" imgW="4256098" imgH="290243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789363"/>
                        <a:ext cx="3168650" cy="216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6" name="Picture 2" descr="153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16075" t="50928" r="53835" b="33937"/>
          <a:stretch>
            <a:fillRect/>
          </a:stretch>
        </p:blipFill>
        <p:spPr bwMode="auto">
          <a:xfrm>
            <a:off x="997692" y="750885"/>
            <a:ext cx="3369360" cy="23076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6627" name="Picture 3" descr="153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15849" t="67279" r="53734" b="17140"/>
          <a:stretch>
            <a:fillRect/>
          </a:stretch>
        </p:blipFill>
        <p:spPr bwMode="auto">
          <a:xfrm>
            <a:off x="4742604" y="735010"/>
            <a:ext cx="3369359" cy="23076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3267075" y="3059113"/>
            <a:ext cx="2609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Amilóide (MGG x 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6996113" y="3028950"/>
            <a:ext cx="1441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28" name="Text Box 3"/>
          <p:cNvSpPr txBox="1">
            <a:spLocks noChangeArrowheads="1"/>
          </p:cNvSpPr>
          <p:nvPr/>
        </p:nvSpPr>
        <p:spPr bwMode="auto">
          <a:xfrm>
            <a:off x="2747963" y="6237288"/>
            <a:ext cx="3646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Vermelho congo em luz polarizada</a:t>
            </a:r>
          </a:p>
        </p:txBody>
      </p:sp>
      <p:sp>
        <p:nvSpPr>
          <p:cNvPr id="5129" name="Text Box 7"/>
          <p:cNvSpPr txBox="1">
            <a:spLocks noChangeArrowheads="1"/>
          </p:cNvSpPr>
          <p:nvPr/>
        </p:nvSpPr>
        <p:spPr bwMode="auto">
          <a:xfrm>
            <a:off x="5105400" y="5946775"/>
            <a:ext cx="1649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dirty="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30" name="Text Box 5"/>
          <p:cNvSpPr txBox="1">
            <a:spLocks noChangeArrowheads="1"/>
          </p:cNvSpPr>
          <p:nvPr/>
        </p:nvSpPr>
        <p:spPr bwMode="auto">
          <a:xfrm>
            <a:off x="0" y="6019800"/>
            <a:ext cx="212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Amilóide (Pap)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131" name="Picture 3" descr="270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9232"/>
          <a:stretch>
            <a:fillRect/>
          </a:stretch>
        </p:blipFill>
        <p:spPr bwMode="auto">
          <a:xfrm>
            <a:off x="179388" y="3789363"/>
            <a:ext cx="2871787" cy="21891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132" name="Picture 2" descr="270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t="10216"/>
          <a:stretch>
            <a:fillRect/>
          </a:stretch>
        </p:blipFill>
        <p:spPr bwMode="auto">
          <a:xfrm>
            <a:off x="6732588" y="3789363"/>
            <a:ext cx="1901825" cy="22336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33" name="Text Box 8"/>
          <p:cNvSpPr txBox="1">
            <a:spLocks noChangeArrowheads="1"/>
          </p:cNvSpPr>
          <p:nvPr/>
        </p:nvSpPr>
        <p:spPr bwMode="auto">
          <a:xfrm>
            <a:off x="7759700" y="5994400"/>
            <a:ext cx="892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</a:t>
            </a:r>
            <a:r>
              <a:rPr lang="pt-BR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, 1999</a:t>
            </a:r>
            <a:endParaRPr lang="pt-B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34" name="Text Box 5"/>
          <p:cNvSpPr txBox="1">
            <a:spLocks noChangeArrowheads="1"/>
          </p:cNvSpPr>
          <p:nvPr/>
        </p:nvSpPr>
        <p:spPr bwMode="auto">
          <a:xfrm>
            <a:off x="6630989" y="6173788"/>
            <a:ext cx="1770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IQ - calcitonina</a:t>
            </a:r>
            <a:endParaRPr lang="pt-BR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35" name="Text Box 8"/>
          <p:cNvSpPr txBox="1">
            <a:spLocks noChangeArrowheads="1"/>
          </p:cNvSpPr>
          <p:nvPr/>
        </p:nvSpPr>
        <p:spPr bwMode="auto">
          <a:xfrm>
            <a:off x="2163763" y="5999163"/>
            <a:ext cx="892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</a:t>
            </a:r>
            <a:r>
              <a:rPr lang="pt-BR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, 1999</a:t>
            </a:r>
            <a:endParaRPr lang="pt-B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3067050" y="3429000"/>
            <a:ext cx="1504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6148" name="Picture 3"/>
          <p:cNvPicPr preferRelativeResize="0">
            <a:picLocks noChangeArrowheads="1"/>
          </p:cNvPicPr>
          <p:nvPr/>
        </p:nvPicPr>
        <p:blipFill>
          <a:blip r:embed="rId2" cstate="print">
            <a:lum bright="-20000" contrast="10000"/>
          </a:blip>
          <a:srcRect l="46875" t="34180" r="14307" b="32617"/>
          <a:stretch>
            <a:fillRect/>
          </a:stretch>
        </p:blipFill>
        <p:spPr bwMode="auto">
          <a:xfrm>
            <a:off x="612775" y="549275"/>
            <a:ext cx="3959225" cy="28797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150" name="Text Box 13"/>
          <p:cNvSpPr txBox="1">
            <a:spLocks noChangeArrowheads="1"/>
          </p:cNvSpPr>
          <p:nvPr/>
        </p:nvSpPr>
        <p:spPr bwMode="auto">
          <a:xfrm>
            <a:off x="6254298" y="6380165"/>
            <a:ext cx="100284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H&amp;E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6746" t="23986" r="19524" b="19718"/>
          <a:stretch>
            <a:fillRect/>
          </a:stretch>
        </p:blipFill>
        <p:spPr bwMode="auto">
          <a:xfrm>
            <a:off x="4572000" y="3429000"/>
            <a:ext cx="3977144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50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10993" t="3127" r="11323" b="10662"/>
          <a:stretch>
            <a:fillRect/>
          </a:stretch>
        </p:blipFill>
        <p:spPr>
          <a:xfrm>
            <a:off x="1165411" y="815796"/>
            <a:ext cx="293145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Imagem 2" descr="Digitalizar0051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l="7825" t="2731" r="7112" b="9439"/>
          <a:stretch>
            <a:fillRect/>
          </a:stretch>
        </p:blipFill>
        <p:spPr>
          <a:xfrm>
            <a:off x="5047130" y="824762"/>
            <a:ext cx="315073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Imagem 3" descr="Digitalizar0054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 l="16607" b="7613"/>
          <a:stretch>
            <a:fillRect/>
          </a:stretch>
        </p:blipFill>
        <p:spPr>
          <a:xfrm>
            <a:off x="2820599" y="3884390"/>
            <a:ext cx="350280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D:\BKP_PCEGS\Documents\Edson\docs pc antigo\backup (d) (Pc)\DOCS\Neuropatologia\Nova pasta\Digitalizar0008.jpg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1784" t="1604" r="1947" b="10327"/>
          <a:stretch>
            <a:fillRect/>
          </a:stretch>
        </p:blipFill>
        <p:spPr bwMode="auto">
          <a:xfrm>
            <a:off x="573741" y="1066805"/>
            <a:ext cx="3600000" cy="23382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098" name="Picture 2" descr="D:\BKP_PCEGS\Documents\Edson\docs pc antigo\backup (d) (Pc)\DOCS\Neuropatologia\Nova pasta\Digitalizar0009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1846" t="3023" r="5191" b="9332"/>
          <a:stretch>
            <a:fillRect/>
          </a:stretch>
        </p:blipFill>
        <p:spPr bwMode="auto">
          <a:xfrm>
            <a:off x="4769223" y="1066805"/>
            <a:ext cx="3594848" cy="23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Imagem 5" descr="Digitalizar0011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 l="5703" t="918" r="2210" b="7690"/>
          <a:stretch>
            <a:fillRect/>
          </a:stretch>
        </p:blipFill>
        <p:spPr>
          <a:xfrm>
            <a:off x="699247" y="3769663"/>
            <a:ext cx="3373790" cy="244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Imagem 6" descr="Digitalizar0012.jpg"/>
          <p:cNvPicPr preferRelativeResize="0">
            <a:picLocks/>
          </p:cNvPicPr>
          <p:nvPr/>
        </p:nvPicPr>
        <p:blipFill>
          <a:blip r:embed="rId5" cstate="print">
            <a:lum bright="-10000" contrast="20000"/>
          </a:blip>
          <a:srcRect l="4768" b="14010"/>
          <a:stretch>
            <a:fillRect/>
          </a:stretch>
        </p:blipFill>
        <p:spPr>
          <a:xfrm>
            <a:off x="4778188" y="3769663"/>
            <a:ext cx="3600000" cy="23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56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t="2385" r="50257" b="8876"/>
          <a:stretch>
            <a:fillRect/>
          </a:stretch>
        </p:blipFill>
        <p:spPr>
          <a:xfrm>
            <a:off x="1233790" y="903956"/>
            <a:ext cx="2271409" cy="25250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Imagem 2" descr="Digitalizar0057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t="2440" r="1187" b="8821"/>
          <a:stretch>
            <a:fillRect/>
          </a:stretch>
        </p:blipFill>
        <p:spPr>
          <a:xfrm>
            <a:off x="3763357" y="903956"/>
            <a:ext cx="4512029" cy="25250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pic>
        <p:nvPicPr>
          <p:cNvPr id="5" name="Imagem 4" descr="Digitalizar0058.jpg"/>
          <p:cNvPicPr>
            <a:picLocks noChangeAspect="1"/>
          </p:cNvPicPr>
          <p:nvPr/>
        </p:nvPicPr>
        <p:blipFill>
          <a:blip r:embed="rId4" cstate="print"/>
          <a:srcRect t="1516" r="52926" b="7257"/>
          <a:stretch>
            <a:fillRect/>
          </a:stretch>
        </p:blipFill>
        <p:spPr>
          <a:xfrm>
            <a:off x="720090" y="3760694"/>
            <a:ext cx="2407005" cy="27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Imagem 5" descr="Digitalizar0060.jpg"/>
          <p:cNvPicPr>
            <a:picLocks noChangeAspect="1"/>
          </p:cNvPicPr>
          <p:nvPr/>
        </p:nvPicPr>
        <p:blipFill>
          <a:blip r:embed="rId5" cstate="print"/>
          <a:srcRect r="2330" b="7349"/>
          <a:stretch>
            <a:fillRect/>
          </a:stretch>
        </p:blipFill>
        <p:spPr>
          <a:xfrm>
            <a:off x="6040256" y="3749824"/>
            <a:ext cx="2330613" cy="27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Imagem 6" descr="Digitalizar0058.jpg"/>
          <p:cNvPicPr>
            <a:picLocks noChangeAspect="1"/>
          </p:cNvPicPr>
          <p:nvPr/>
        </p:nvPicPr>
        <p:blipFill>
          <a:blip r:embed="rId4" cstate="print"/>
          <a:srcRect l="52178" t="1516" r="650" b="6368"/>
          <a:stretch>
            <a:fillRect/>
          </a:stretch>
        </p:blipFill>
        <p:spPr>
          <a:xfrm>
            <a:off x="3377634" y="3776718"/>
            <a:ext cx="2388732" cy="27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gitalizar0061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t="2054" r="1448" b="7977"/>
          <a:stretch>
            <a:fillRect/>
          </a:stretch>
        </p:blipFill>
        <p:spPr>
          <a:xfrm rot="5400000">
            <a:off x="5499600" y="618319"/>
            <a:ext cx="2412000" cy="32093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Imagem 4" descr="Digitalizar0062.jpg"/>
          <p:cNvPicPr preferRelativeResize="0">
            <a:picLocks/>
          </p:cNvPicPr>
          <p:nvPr/>
        </p:nvPicPr>
        <p:blipFill>
          <a:blip r:embed="rId3" cstate="print">
            <a:lum bright="-10000" contrast="20000"/>
          </a:blip>
          <a:srcRect r="641" b="9367"/>
          <a:stretch>
            <a:fillRect/>
          </a:stretch>
        </p:blipFill>
        <p:spPr>
          <a:xfrm>
            <a:off x="529657" y="3849758"/>
            <a:ext cx="3492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Imagem 5" descr="Digitalizar0063.jpg"/>
          <p:cNvPicPr preferRelativeResize="0">
            <a:picLocks/>
          </p:cNvPicPr>
          <p:nvPr/>
        </p:nvPicPr>
        <p:blipFill>
          <a:blip r:embed="rId4" cstate="print">
            <a:lum bright="-10000" contrast="20000"/>
          </a:blip>
          <a:srcRect l="700" b="8672"/>
          <a:stretch>
            <a:fillRect/>
          </a:stretch>
        </p:blipFill>
        <p:spPr>
          <a:xfrm>
            <a:off x="4948519" y="3835680"/>
            <a:ext cx="3492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Imagem 6" descr="Digitalizar0064.jpg"/>
          <p:cNvPicPr>
            <a:picLocks noChangeAspect="1"/>
          </p:cNvPicPr>
          <p:nvPr/>
        </p:nvPicPr>
        <p:blipFill>
          <a:blip r:embed="rId5" cstate="print"/>
          <a:srcRect l="13537" b="11323"/>
          <a:stretch>
            <a:fillRect/>
          </a:stretch>
        </p:blipFill>
        <p:spPr>
          <a:xfrm>
            <a:off x="627529" y="1016681"/>
            <a:ext cx="3182218" cy="24123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2400300" y="0"/>
            <a:ext cx="43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4726126" y="1798981"/>
            <a:ext cx="25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Corpúsculo </a:t>
            </a:r>
            <a:r>
              <a:rPr lang="pt-BR" dirty="0">
                <a:solidFill>
                  <a:schemeClr val="bg1"/>
                </a:solidFill>
              </a:rPr>
              <a:t>de </a:t>
            </a:r>
            <a:r>
              <a:rPr lang="pt-BR" dirty="0" err="1">
                <a:solidFill>
                  <a:schemeClr val="bg1"/>
                </a:solidFill>
              </a:rPr>
              <a:t>Councilman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4726126" y="2128642"/>
            <a:ext cx="25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hialino-</a:t>
            </a:r>
            <a:r>
              <a:rPr lang="pt-BR" dirty="0" err="1">
                <a:solidFill>
                  <a:schemeClr val="bg1"/>
                </a:solidFill>
              </a:rPr>
              <a:t>goticular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2011103" y="719627"/>
            <a:ext cx="2140007" cy="33647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hidrópica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2011103" y="1082513"/>
            <a:ext cx="2140007" cy="3222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glicídica</a:t>
            </a: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2011102" y="1431198"/>
            <a:ext cx="2140008" cy="35504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lipídica </a:t>
            </a: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2001577" y="1812657"/>
            <a:ext cx="2149533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protéica  (alteração hialina)</a:t>
            </a: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4726125" y="1139659"/>
            <a:ext cx="25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Corpúsculo </a:t>
            </a:r>
            <a:r>
              <a:rPr lang="pt-BR" dirty="0">
                <a:solidFill>
                  <a:schemeClr val="bg1"/>
                </a:solidFill>
              </a:rPr>
              <a:t>de Russel</a:t>
            </a: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4726125" y="1469320"/>
            <a:ext cx="25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Corpúsculo </a:t>
            </a:r>
            <a:r>
              <a:rPr lang="pt-BR" dirty="0">
                <a:solidFill>
                  <a:schemeClr val="bg1"/>
                </a:solidFill>
              </a:rPr>
              <a:t>de </a:t>
            </a:r>
            <a:r>
              <a:rPr lang="pt-BR" dirty="0" err="1">
                <a:solidFill>
                  <a:schemeClr val="bg1"/>
                </a:solidFill>
              </a:rPr>
              <a:t>Mallory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4726125" y="2458305"/>
            <a:ext cx="25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Arteriolosclerose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0" name="Text Box 13"/>
          <p:cNvSpPr txBox="1">
            <a:spLocks noChangeArrowheads="1"/>
          </p:cNvSpPr>
          <p:nvPr/>
        </p:nvSpPr>
        <p:spPr bwMode="auto">
          <a:xfrm>
            <a:off x="4726126" y="3531009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Amiloidose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2000487" y="3173060"/>
            <a:ext cx="2539125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glicoprotéica</a:t>
            </a:r>
          </a:p>
        </p:txBody>
      </p:sp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4726125" y="2888379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Mucóide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3" name="Text Box 16"/>
          <p:cNvSpPr txBox="1">
            <a:spLocks noChangeArrowheads="1"/>
          </p:cNvSpPr>
          <p:nvPr/>
        </p:nvSpPr>
        <p:spPr bwMode="auto">
          <a:xfrm>
            <a:off x="4726125" y="3210743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Mucinosa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2022978" y="4342460"/>
            <a:ext cx="11483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pigmentar</a:t>
            </a: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3322682" y="4052231"/>
            <a:ext cx="121692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Exógena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3322682" y="4991609"/>
            <a:ext cx="1239484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Endógena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4726125" y="3916971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Antracose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8" name="Text Box 21"/>
          <p:cNvSpPr txBox="1">
            <a:spLocks noChangeArrowheads="1"/>
          </p:cNvSpPr>
          <p:nvPr/>
        </p:nvSpPr>
        <p:spPr bwMode="auto">
          <a:xfrm>
            <a:off x="4726125" y="4201316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Silicose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9" name="Text Box 22"/>
          <p:cNvSpPr txBox="1">
            <a:spLocks noChangeArrowheads="1"/>
          </p:cNvSpPr>
          <p:nvPr/>
        </p:nvSpPr>
        <p:spPr bwMode="auto">
          <a:xfrm>
            <a:off x="4726125" y="4605525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Lipofuscina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0" name="Text Box 23"/>
          <p:cNvSpPr txBox="1">
            <a:spLocks noChangeArrowheads="1"/>
          </p:cNvSpPr>
          <p:nvPr/>
        </p:nvSpPr>
        <p:spPr bwMode="auto">
          <a:xfrm>
            <a:off x="4726125" y="4919405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Melanina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1" name="Text Box 24"/>
          <p:cNvSpPr txBox="1">
            <a:spLocks noChangeArrowheads="1"/>
          </p:cNvSpPr>
          <p:nvPr/>
        </p:nvSpPr>
        <p:spPr bwMode="auto">
          <a:xfrm>
            <a:off x="4726126" y="5233285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Hemosiderina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4726126" y="5547166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Bilirrubina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3" name="Text Box 26"/>
          <p:cNvSpPr txBox="1">
            <a:spLocks noChangeArrowheads="1"/>
          </p:cNvSpPr>
          <p:nvPr/>
        </p:nvSpPr>
        <p:spPr bwMode="auto">
          <a:xfrm>
            <a:off x="2022978" y="5921584"/>
            <a:ext cx="1103968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mineral</a:t>
            </a:r>
          </a:p>
        </p:txBody>
      </p:sp>
      <p:sp>
        <p:nvSpPr>
          <p:cNvPr id="64" name="Text Box 27"/>
          <p:cNvSpPr txBox="1">
            <a:spLocks noChangeArrowheads="1"/>
          </p:cNvSpPr>
          <p:nvPr/>
        </p:nvSpPr>
        <p:spPr bwMode="auto">
          <a:xfrm>
            <a:off x="3240818" y="6101636"/>
            <a:ext cx="133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Calcificação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5" name="Text Box 28"/>
          <p:cNvSpPr txBox="1">
            <a:spLocks noChangeArrowheads="1"/>
          </p:cNvSpPr>
          <p:nvPr/>
        </p:nvSpPr>
        <p:spPr bwMode="auto">
          <a:xfrm>
            <a:off x="4726125" y="5960109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Distrófica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6" name="Text Box 29"/>
          <p:cNvSpPr txBox="1">
            <a:spLocks noChangeArrowheads="1"/>
          </p:cNvSpPr>
          <p:nvPr/>
        </p:nvSpPr>
        <p:spPr bwMode="auto">
          <a:xfrm>
            <a:off x="4726125" y="6280198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Metastática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7" name="Text Box 30"/>
          <p:cNvSpPr txBox="1">
            <a:spLocks noChangeArrowheads="1"/>
          </p:cNvSpPr>
          <p:nvPr/>
        </p:nvSpPr>
        <p:spPr bwMode="auto">
          <a:xfrm>
            <a:off x="354118" y="3175551"/>
            <a:ext cx="1306285" cy="89261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Alterações metabólicas reversíveis</a:t>
            </a:r>
          </a:p>
        </p:txBody>
      </p:sp>
      <p:sp>
        <p:nvSpPr>
          <p:cNvPr id="68" name="AutoShape 31"/>
          <p:cNvSpPr>
            <a:spLocks/>
          </p:cNvSpPr>
          <p:nvPr/>
        </p:nvSpPr>
        <p:spPr bwMode="auto">
          <a:xfrm>
            <a:off x="1699057" y="585656"/>
            <a:ext cx="216000" cy="6048000"/>
          </a:xfrm>
          <a:prstGeom prst="leftBrace">
            <a:avLst>
              <a:gd name="adj1" fmla="val 56102"/>
              <a:gd name="adj2" fmla="val 50009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9" name="AutoShape 32"/>
          <p:cNvSpPr>
            <a:spLocks/>
          </p:cNvSpPr>
          <p:nvPr/>
        </p:nvSpPr>
        <p:spPr bwMode="auto">
          <a:xfrm>
            <a:off x="4592987" y="4600575"/>
            <a:ext cx="147446" cy="1224000"/>
          </a:xfrm>
          <a:prstGeom prst="leftBrace">
            <a:avLst>
              <a:gd name="adj1" fmla="val 4347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0" name="AutoShape 33"/>
          <p:cNvSpPr>
            <a:spLocks/>
          </p:cNvSpPr>
          <p:nvPr/>
        </p:nvSpPr>
        <p:spPr bwMode="auto">
          <a:xfrm>
            <a:off x="4592987" y="2881233"/>
            <a:ext cx="114951" cy="1008000"/>
          </a:xfrm>
          <a:prstGeom prst="leftBrace">
            <a:avLst>
              <a:gd name="adj1" fmla="val 6600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1" name="AutoShape 34"/>
          <p:cNvSpPr>
            <a:spLocks/>
          </p:cNvSpPr>
          <p:nvPr/>
        </p:nvSpPr>
        <p:spPr bwMode="auto">
          <a:xfrm>
            <a:off x="4592986" y="5936074"/>
            <a:ext cx="108000" cy="720000"/>
          </a:xfrm>
          <a:prstGeom prst="leftBrace">
            <a:avLst>
              <a:gd name="adj1" fmla="val 3375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2" name="AutoShape 35"/>
          <p:cNvSpPr>
            <a:spLocks/>
          </p:cNvSpPr>
          <p:nvPr/>
        </p:nvSpPr>
        <p:spPr bwMode="auto">
          <a:xfrm>
            <a:off x="4602511" y="3905250"/>
            <a:ext cx="137085" cy="648000"/>
          </a:xfrm>
          <a:prstGeom prst="leftBrace">
            <a:avLst>
              <a:gd name="adj1" fmla="val 2547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3" name="AutoShape 36"/>
          <p:cNvSpPr>
            <a:spLocks/>
          </p:cNvSpPr>
          <p:nvPr/>
        </p:nvSpPr>
        <p:spPr bwMode="auto">
          <a:xfrm>
            <a:off x="3201531" y="4010025"/>
            <a:ext cx="120876" cy="1323974"/>
          </a:xfrm>
          <a:prstGeom prst="leftBrace">
            <a:avLst>
              <a:gd name="adj1" fmla="val 4060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4" name="AutoShape 37"/>
          <p:cNvSpPr>
            <a:spLocks/>
          </p:cNvSpPr>
          <p:nvPr/>
        </p:nvSpPr>
        <p:spPr bwMode="auto">
          <a:xfrm>
            <a:off x="4592987" y="1120346"/>
            <a:ext cx="114951" cy="1668076"/>
          </a:xfrm>
          <a:prstGeom prst="leftBrace">
            <a:avLst>
              <a:gd name="adj1" fmla="val 3946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5" name="AutoShape 38"/>
          <p:cNvSpPr>
            <a:spLocks/>
          </p:cNvSpPr>
          <p:nvPr/>
        </p:nvSpPr>
        <p:spPr bwMode="auto">
          <a:xfrm>
            <a:off x="3157766" y="6053268"/>
            <a:ext cx="69066" cy="386654"/>
          </a:xfrm>
          <a:prstGeom prst="leftBrace">
            <a:avLst>
              <a:gd name="adj1" fmla="val 41468"/>
              <a:gd name="adj2" fmla="val 50153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cxnSp>
        <p:nvCxnSpPr>
          <p:cNvPr id="76" name="Conector de seta reta 75"/>
          <p:cNvCxnSpPr/>
          <p:nvPr/>
        </p:nvCxnSpPr>
        <p:spPr>
          <a:xfrm>
            <a:off x="4157797" y="2116032"/>
            <a:ext cx="432000" cy="609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Aspecto microscópico: &#10;Edema/tumefação celular; &#10;Citoplasma delicadamente vacuolizado e pálido; &#10;Núcleo não é deslocado..."/>
          <p:cNvPicPr>
            <a:picLocks noChangeAspect="1" noChangeArrowheads="1"/>
          </p:cNvPicPr>
          <p:nvPr/>
        </p:nvPicPr>
        <p:blipFill>
          <a:blip r:embed="rId2" cstate="print"/>
          <a:srcRect l="1358" t="24530" r="34065" b="10960"/>
          <a:stretch>
            <a:fillRect/>
          </a:stretch>
        </p:blipFill>
        <p:spPr bwMode="auto">
          <a:xfrm>
            <a:off x="476250" y="748069"/>
            <a:ext cx="3311999" cy="24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tângulo 2"/>
          <p:cNvSpPr/>
          <p:nvPr/>
        </p:nvSpPr>
        <p:spPr>
          <a:xfrm>
            <a:off x="454399" y="416327"/>
            <a:ext cx="3105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hidrópica em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hepatócitos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72000" y="416327"/>
            <a:ext cx="25875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lipídica (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esteatose</a:t>
            </a:r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181100" y="3200709"/>
            <a:ext cx="2533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http://pt.slideshare.net/marianadgd/degenerao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6693274" y="3200709"/>
            <a:ext cx="13965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www.hepcentro.com.br</a:t>
            </a:r>
          </a:p>
        </p:txBody>
      </p:sp>
      <p:pic>
        <p:nvPicPr>
          <p:cNvPr id="137238" name="Picture 22" descr="http://www.hepcentro.com.br/images/esteatose%20zoom%20copy.jpg"/>
          <p:cNvPicPr>
            <a:picLocks noChangeAspect="1" noChangeArrowheads="1"/>
          </p:cNvPicPr>
          <p:nvPr/>
        </p:nvPicPr>
        <p:blipFill>
          <a:blip r:embed="rId3" cstate="print"/>
          <a:srcRect r="19600" b="22343"/>
          <a:stretch>
            <a:fillRect/>
          </a:stretch>
        </p:blipFill>
        <p:spPr bwMode="auto">
          <a:xfrm>
            <a:off x="4572000" y="748069"/>
            <a:ext cx="3503749" cy="24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7240" name="Picture 24" descr="http://4.bp.blogspot.com/-ThGW-JFydow/UIKSrF9r-mI/AAAAAAAAAGQ/rO4wo_IYWSQ/s1600/Diabetes%2BMellitus%2B-%2B6%2BNanda%2BNursing%2BDiagnos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1837" y="3918696"/>
            <a:ext cx="3860326" cy="26032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6" name="Retângulo 25"/>
          <p:cNvSpPr/>
          <p:nvPr/>
        </p:nvSpPr>
        <p:spPr>
          <a:xfrm>
            <a:off x="5022207" y="6480110"/>
            <a:ext cx="15247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nandabooks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.blogspot.com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3258398" y="3582190"/>
            <a:ext cx="26100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glicídica (diabetes)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6359" y="443424"/>
            <a:ext cx="174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mucoide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76275" y="3182779"/>
            <a:ext cx="22829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http://anatpat.unicamp.br/lamdegn4.html</a:t>
            </a:r>
          </a:p>
        </p:txBody>
      </p:sp>
      <p:pic>
        <p:nvPicPr>
          <p:cNvPr id="137228" name="Picture 12" descr="http://anatpat.unicamp.br/DSCN1861++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" y="786699"/>
            <a:ext cx="3216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7232" name="Picture 16" descr="http://www.vetcardio.50webs.com/lampv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705" y="3932984"/>
            <a:ext cx="321599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" name="Retângulo 15"/>
          <p:cNvSpPr/>
          <p:nvPr/>
        </p:nvSpPr>
        <p:spPr>
          <a:xfrm>
            <a:off x="1796864" y="6326029"/>
            <a:ext cx="2347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http://anatpat.unicamp.br/lamdegn6b.html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866215" y="3596695"/>
            <a:ext cx="2044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Calcificação distrófica</a:t>
            </a:r>
          </a:p>
        </p:txBody>
      </p:sp>
      <p:pic>
        <p:nvPicPr>
          <p:cNvPr id="137234" name="Picture 18" descr="https://encrypted-tbn3.gstatic.com/images?q=tbn:ANd9GcSs0DQiIvRs4aU1zPeVt4ISjh_AvngxTXZ6kriPx0CeISg4Pwik"/>
          <p:cNvPicPr>
            <a:picLocks noChangeAspect="1" noChangeArrowheads="1"/>
          </p:cNvPicPr>
          <p:nvPr/>
        </p:nvPicPr>
        <p:blipFill>
          <a:blip r:embed="rId4" cstate="print"/>
          <a:srcRect l="3791" r="9569"/>
          <a:stretch>
            <a:fillRect/>
          </a:stretch>
        </p:blipFill>
        <p:spPr bwMode="auto">
          <a:xfrm>
            <a:off x="3451412" y="1162904"/>
            <a:ext cx="2343710" cy="16954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9" name="Retângulo 18"/>
          <p:cNvSpPr/>
          <p:nvPr/>
        </p:nvSpPr>
        <p:spPr>
          <a:xfrm>
            <a:off x="3659731" y="842914"/>
            <a:ext cx="1824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mucinosa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572000" y="2884143"/>
            <a:ext cx="11769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www.babymoon.es</a:t>
            </a:r>
          </a:p>
        </p:txBody>
      </p:sp>
      <p:pic>
        <p:nvPicPr>
          <p:cNvPr id="137236" name="Picture 20" descr="http://www.sbn.org.br/casosClinicos/Caso30/figura301.jpg"/>
          <p:cNvPicPr>
            <a:picLocks noChangeAspect="1" noChangeArrowheads="1"/>
          </p:cNvPicPr>
          <p:nvPr/>
        </p:nvPicPr>
        <p:blipFill>
          <a:blip r:embed="rId5" cstate="print"/>
          <a:srcRect r="22261"/>
          <a:stretch>
            <a:fillRect/>
          </a:stretch>
        </p:blipFill>
        <p:spPr bwMode="auto">
          <a:xfrm>
            <a:off x="5073277" y="3894991"/>
            <a:ext cx="3219076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2" name="Retângulo 21"/>
          <p:cNvSpPr/>
          <p:nvPr/>
        </p:nvSpPr>
        <p:spPr>
          <a:xfrm>
            <a:off x="7295029" y="6315383"/>
            <a:ext cx="10166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www.sbn.org.br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870637" y="3581400"/>
            <a:ext cx="4137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Calcificação metatática no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hiperparatireoidismo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8242" name="Picture 2" descr="http://anatpat.unicamp.br/minDscn4781+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448" y="786699"/>
            <a:ext cx="3220417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" name="Retângulo 17"/>
          <p:cNvSpPr/>
          <p:nvPr/>
        </p:nvSpPr>
        <p:spPr>
          <a:xfrm>
            <a:off x="7839017" y="3182779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anatpat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unicamp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endParaRPr lang="pt-BR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5811370" y="481524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Amiloidose</a:t>
            </a:r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renal 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77152" y="3228945"/>
            <a:ext cx="3198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http://www.med.ufro.cl/Recursos/Patologia/CursoPatologiaGeneral/Patologia2001/Cd/paso3d.htm</a:t>
            </a:r>
          </a:p>
        </p:txBody>
      </p:sp>
      <p:pic>
        <p:nvPicPr>
          <p:cNvPr id="136196" name="Picture 4" descr="http://www.misodor.com/images/ergejior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13342" t="20521" r="7236" b="10107"/>
          <a:stretch>
            <a:fillRect/>
          </a:stretch>
        </p:blipFill>
        <p:spPr bwMode="auto">
          <a:xfrm>
            <a:off x="5011271" y="813595"/>
            <a:ext cx="368189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tângulo 4"/>
          <p:cNvSpPr/>
          <p:nvPr/>
        </p:nvSpPr>
        <p:spPr>
          <a:xfrm>
            <a:off x="4984376" y="524744"/>
            <a:ext cx="2343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Corpúsculo de </a:t>
            </a:r>
            <a:r>
              <a:rPr lang="pt-BR" sz="1400" dirty="0" err="1" smtClean="0">
                <a:solidFill>
                  <a:schemeClr val="bg1"/>
                </a:solidFill>
                <a:cs typeface="Arial" pitchFamily="34" charset="0"/>
              </a:rPr>
              <a:t>Councilman</a:t>
            </a:r>
            <a:endParaRPr lang="pt-BR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25310" y="3182779"/>
            <a:ext cx="11689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www.misodor.com</a:t>
            </a:r>
          </a:p>
        </p:txBody>
      </p:sp>
      <p:sp>
        <p:nvSpPr>
          <p:cNvPr id="9" name="Retângulo 8"/>
          <p:cNvSpPr/>
          <p:nvPr/>
        </p:nvSpPr>
        <p:spPr>
          <a:xfrm>
            <a:off x="144556" y="3675838"/>
            <a:ext cx="2343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Alteração hialina  glomerular</a:t>
            </a:r>
            <a:endParaRPr lang="pt-BR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42415" y="528918"/>
            <a:ext cx="2195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Corpúsculo de Russell</a:t>
            </a:r>
            <a:endParaRPr lang="pt-BR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6200" name="Picture 8" descr="http://www.med.ufro.cl/Recursos/Patologia/CursoPatologiaGeneral/Patologia2001/Cd/Image12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669" b="8466"/>
          <a:stretch>
            <a:fillRect/>
          </a:stretch>
        </p:blipFill>
        <p:spPr bwMode="auto">
          <a:xfrm>
            <a:off x="945781" y="813595"/>
            <a:ext cx="3171818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6202" name="Picture 10" descr="http://images.slideplayer.com.br/11/3130703/slides/slide_9.jpg"/>
          <p:cNvPicPr>
            <a:picLocks noChangeAspect="1" noChangeArrowheads="1"/>
          </p:cNvPicPr>
          <p:nvPr/>
        </p:nvPicPr>
        <p:blipFill>
          <a:blip r:embed="rId4" cstate="print"/>
          <a:srcRect l="16215" t="14097" r="16285" b="13958"/>
          <a:stretch>
            <a:fillRect/>
          </a:stretch>
        </p:blipFill>
        <p:spPr bwMode="auto">
          <a:xfrm>
            <a:off x="5971617" y="3997553"/>
            <a:ext cx="3017325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" name="Retângulo 12"/>
          <p:cNvSpPr/>
          <p:nvPr/>
        </p:nvSpPr>
        <p:spPr>
          <a:xfrm>
            <a:off x="5959848" y="3665752"/>
            <a:ext cx="20187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pt-BR" sz="1400" dirty="0" err="1" smtClean="0">
                <a:solidFill>
                  <a:schemeClr val="bg1"/>
                </a:solidFill>
                <a:cs typeface="Arial" pitchFamily="34" charset="0"/>
              </a:rPr>
              <a:t>Arteriolosclerose</a:t>
            </a:r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 hialina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763870" y="6414555"/>
            <a:ext cx="2242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http://slideplayer.com.br/slide/3130703/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802532" y="6150159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anatpat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unicamp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endParaRPr lang="pt-BR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3525880" y="3923111"/>
            <a:ext cx="2092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pt-BR" sz="1600" dirty="0" smtClean="0">
                <a:solidFill>
                  <a:schemeClr val="bg1"/>
                </a:solidFill>
                <a:cs typeface="Arial" pitchFamily="34" charset="0"/>
              </a:rPr>
              <a:t>Corpúsculo de </a:t>
            </a:r>
            <a:r>
              <a:rPr lang="pt-BR" sz="1600" dirty="0" err="1" smtClean="0">
                <a:solidFill>
                  <a:schemeClr val="bg1"/>
                </a:solidFill>
                <a:cs typeface="Arial" pitchFamily="34" charset="0"/>
              </a:rPr>
              <a:t>Mallory</a:t>
            </a:r>
            <a:endParaRPr lang="pt-BR" sz="16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36204" name="Picture 12" descr="http://anatpat.unicamp.br/DSCN3516+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17793" y="4244329"/>
            <a:ext cx="2557931" cy="19184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" name="Retângulo 19"/>
          <p:cNvSpPr/>
          <p:nvPr/>
        </p:nvSpPr>
        <p:spPr>
          <a:xfrm>
            <a:off x="889000" y="6440329"/>
            <a:ext cx="2347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http://anatpat.unicamp.br/lamdegn6b.html</a:t>
            </a:r>
          </a:p>
        </p:txBody>
      </p:sp>
      <p:pic>
        <p:nvPicPr>
          <p:cNvPr id="21" name="Picture 14" descr="http://anatpat.unicamp.br/Dscn75040+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06375" y="3997553"/>
            <a:ext cx="3216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8000" y="894202"/>
            <a:ext cx="8568000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just"/>
            <a:r>
              <a:rPr lang="pt-BR" sz="2400" dirty="0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A patologia faz parte do grupo das ciências biológicas que estudam a estrutura e o funcionamento dos organismos vivos. Elas são classificadas como ciências fisiológicas e ciências patológicas.</a:t>
            </a:r>
          </a:p>
          <a:p>
            <a:pPr indent="180975" algn="just"/>
            <a:r>
              <a:rPr lang="pt-BR" sz="900" dirty="0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pt-B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do grego, </a:t>
            </a:r>
            <a:r>
              <a:rPr lang="pt-BR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páthos</a:t>
            </a:r>
            <a:r>
              <a:rPr lang="pt-B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sofrimento ou doença, e </a:t>
            </a:r>
            <a:r>
              <a:rPr lang="pt-BR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lógos</a:t>
            </a:r>
            <a:r>
              <a:rPr lang="pt-B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palavra, tratado, estudo, ciência, ou linguagem, proposição, definição, razão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88000" y="4181460"/>
            <a:ext cx="8568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just">
              <a:lnSpc>
                <a:spcPts val="2700"/>
              </a:lnSpc>
            </a:pPr>
            <a:r>
              <a:rPr lang="pt-BR" sz="2400" dirty="0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A psicologia faz parte das ciências humanas e tem entre suas disciplinas a psicopatologia, que estuda particularmente lesões cerebrais capazes de provocar reações psíquicas. </a:t>
            </a:r>
          </a:p>
          <a:p>
            <a:pPr indent="180975" algn="just">
              <a:lnSpc>
                <a:spcPts val="2700"/>
              </a:lnSpc>
            </a:pPr>
            <a:r>
              <a:rPr lang="pt-BR" sz="2400" dirty="0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A patologia também está envolvida com as ciências exatas. Sempre que se quer fazer um estudo epidemiológico sobre alguma doença é inevitável o uso de procedimentos estatísticos. 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2278" y="3429000"/>
            <a:ext cx="87837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ação da patologia pode atingir as áreas das ciências humanas e exatas?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955993" y="149971"/>
            <a:ext cx="5224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patologia* é uma ciência biológica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cponline.com.br/uploads/materias/esteatosehepatica2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28" y="717550"/>
            <a:ext cx="3365372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tângulo 13"/>
          <p:cNvSpPr>
            <a:spLocks noChangeArrowheads="1"/>
          </p:cNvSpPr>
          <p:nvPr/>
        </p:nvSpPr>
        <p:spPr bwMode="auto">
          <a:xfrm>
            <a:off x="1161678" y="6522129"/>
            <a:ext cx="32067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http://dc95.4shared.com/doc/qkMFYA9N/preview.html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13"/>
          <p:cNvSpPr>
            <a:spLocks noChangeArrowheads="1"/>
          </p:cNvSpPr>
          <p:nvPr/>
        </p:nvSpPr>
        <p:spPr bwMode="auto">
          <a:xfrm>
            <a:off x="0" y="3590151"/>
            <a:ext cx="42100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http://www.ocponline.com.br/materia/colunistas/luciana-hasse-krepsky/7267-esteatose-hepatica-voce-pode-ter-e-nem-sabe-.html#.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UMJr_oNX2Fk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2" name="AutoShape 8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4" name="AutoShape 10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6" name="AutoShape 12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1041" t="36909" r="54584" b="33905"/>
          <a:stretch>
            <a:fillRect/>
          </a:stretch>
        </p:blipFill>
        <p:spPr bwMode="auto">
          <a:xfrm>
            <a:off x="740664" y="4120370"/>
            <a:ext cx="358128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Picture 2" descr="http://3.bp.blogspot.com/_6aJw3qFuqvo/R_tTa0FCeaI/AAAAAAAAAE4/Itqg-J5vxzI/s320/264456-264514.jpg"/>
          <p:cNvPicPr>
            <a:picLocks noChangeAspect="1" noChangeArrowheads="1"/>
          </p:cNvPicPr>
          <p:nvPr/>
        </p:nvPicPr>
        <p:blipFill>
          <a:blip r:embed="rId4" cstate="print"/>
          <a:srcRect l="3825" r="5368"/>
          <a:stretch>
            <a:fillRect/>
          </a:stretch>
        </p:blipFill>
        <p:spPr bwMode="auto">
          <a:xfrm>
            <a:off x="4572000" y="1958340"/>
            <a:ext cx="4069976" cy="2941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" name="Retângulo 13"/>
          <p:cNvSpPr>
            <a:spLocks noChangeArrowheads="1"/>
          </p:cNvSpPr>
          <p:nvPr/>
        </p:nvSpPr>
        <p:spPr bwMode="auto">
          <a:xfrm>
            <a:off x="6527800" y="4889913"/>
            <a:ext cx="24066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http://identidademedicac.blogspot.com.br/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2" name="Picture 4" descr="http://2.bp.blogspot.com/-Vjr9ogWX0m4/T8Jvf4ChkOI/AAAAAAAADwI/4QD0-YKNSQU/s1600/Silicose+3.jpg"/>
          <p:cNvPicPr>
            <a:picLocks noChangeAspect="1" noChangeArrowheads="1"/>
          </p:cNvPicPr>
          <p:nvPr/>
        </p:nvPicPr>
        <p:blipFill>
          <a:blip r:embed="rId2" cstate="print"/>
          <a:srcRect r="31322"/>
          <a:stretch>
            <a:fillRect/>
          </a:stretch>
        </p:blipFill>
        <p:spPr bwMode="auto">
          <a:xfrm>
            <a:off x="294942" y="1192216"/>
            <a:ext cx="2724483" cy="44735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tângulo 13"/>
          <p:cNvSpPr>
            <a:spLocks noChangeArrowheads="1"/>
          </p:cNvSpPr>
          <p:nvPr/>
        </p:nvSpPr>
        <p:spPr bwMode="auto">
          <a:xfrm>
            <a:off x="134470" y="5697720"/>
            <a:ext cx="29695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http://museugeologicodabahia.blogspot.com.br/2012/05/silicose-mapa-da-exposicao.html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tângulo 13"/>
          <p:cNvSpPr>
            <a:spLocks noChangeArrowheads="1"/>
          </p:cNvSpPr>
          <p:nvPr/>
        </p:nvSpPr>
        <p:spPr bwMode="auto">
          <a:xfrm>
            <a:off x="309842" y="852298"/>
            <a:ext cx="2274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Silicose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antracose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tângulo 5"/>
          <p:cNvSpPr>
            <a:spLocks noChangeArrowheads="1"/>
          </p:cNvSpPr>
          <p:nvPr/>
        </p:nvSpPr>
        <p:spPr bwMode="auto">
          <a:xfrm>
            <a:off x="6033244" y="3321420"/>
            <a:ext cx="297628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=1501:n3957mi05&amp;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=110:autn3957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tângulo 14"/>
          <p:cNvSpPr>
            <a:spLocks noChangeArrowheads="1"/>
          </p:cNvSpPr>
          <p:nvPr/>
        </p:nvSpPr>
        <p:spPr bwMode="auto">
          <a:xfrm>
            <a:off x="4347880" y="3317498"/>
            <a:ext cx="1719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ladytattah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http://3.bp.blogspot.com/-Dwqt9KaxazE/TsmhG7NEBOI/AAAAAAAAB1M/ZyRKjH0pdXA/s1600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5184" y="1192216"/>
            <a:ext cx="2930475" cy="21430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3023908" y="789454"/>
            <a:ext cx="15480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Lipofuscina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Autópsia (N_3957_UFTM) - Pulmão. Área de hiperemia passiva ou congestão, acúmulo de elementos sangüíneos no interior do vaso (seta) associada a hemorragia discreta, hemácias no interior dos espaços alveolares (flecha azul). Além disso, observa-se foco de hemossiderina , pigmento derivado do ferro de aspecto granular e cor amarelo-acastanhanda (flecha preta). A hemossiderana freqüentemente está associada a áreas de congestão e hemorragia e se origina do ferro presente na hemoglobina que é liberado durante a lise das hemácias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8695" y="1192216"/>
            <a:ext cx="3098402" cy="21430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" name="Retângulo 14"/>
          <p:cNvSpPr>
            <a:spLocks noChangeArrowheads="1"/>
          </p:cNvSpPr>
          <p:nvPr/>
        </p:nvSpPr>
        <p:spPr bwMode="auto">
          <a:xfrm>
            <a:off x="6271373" y="794497"/>
            <a:ext cx="1719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Hemossiderina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http://www.pucpr.br/saude/temp/laboratorios/patologia/galeria/digest/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7325" y="4311914"/>
            <a:ext cx="2901971" cy="21764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9" name="Retângulo 14"/>
          <p:cNvSpPr>
            <a:spLocks noChangeArrowheads="1"/>
          </p:cNvSpPr>
          <p:nvPr/>
        </p:nvSpPr>
        <p:spPr bwMode="auto">
          <a:xfrm>
            <a:off x="3057946" y="3944471"/>
            <a:ext cx="1298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Bilirrubina</a:t>
            </a:r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tângulo 14"/>
          <p:cNvSpPr>
            <a:spLocks noChangeArrowheads="1"/>
          </p:cNvSpPr>
          <p:nvPr/>
        </p:nvSpPr>
        <p:spPr bwMode="auto">
          <a:xfrm>
            <a:off x="5325034" y="6483724"/>
            <a:ext cx="9645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www.pucpr.br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6" descr="http://www.notapositiva.com/pt/trbestbs/biologia/imagens/10albinismo02.jpg"/>
          <p:cNvPicPr>
            <a:picLocks noChangeAspect="1" noChangeArrowheads="1"/>
          </p:cNvPicPr>
          <p:nvPr/>
        </p:nvPicPr>
        <p:blipFill>
          <a:blip r:embed="rId6" cstate="print"/>
          <a:srcRect t="9454"/>
          <a:stretch>
            <a:fillRect/>
          </a:stretch>
        </p:blipFill>
        <p:spPr bwMode="auto">
          <a:xfrm>
            <a:off x="6476931" y="4350627"/>
            <a:ext cx="2165088" cy="21760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2" name="Retângulo 13"/>
          <p:cNvSpPr>
            <a:spLocks noChangeArrowheads="1"/>
          </p:cNvSpPr>
          <p:nvPr/>
        </p:nvSpPr>
        <p:spPr bwMode="auto">
          <a:xfrm>
            <a:off x="6446275" y="6457890"/>
            <a:ext cx="22405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http://www.notapositiva.com/pt/trbestbs/biologia/10albinismo.htm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  <p:sp>
        <p:nvSpPr>
          <p:cNvPr id="24" name="Retângulo 14"/>
          <p:cNvSpPr>
            <a:spLocks noChangeArrowheads="1"/>
          </p:cNvSpPr>
          <p:nvPr/>
        </p:nvSpPr>
        <p:spPr bwMode="auto">
          <a:xfrm>
            <a:off x="6473499" y="3962400"/>
            <a:ext cx="1298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Melanina</a:t>
            </a:r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618628" y="3429000"/>
            <a:ext cx="16430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676372" y="3429000"/>
            <a:ext cx="20716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 err="1">
                <a:solidFill>
                  <a:schemeClr val="bg1"/>
                </a:solidFill>
                <a:latin typeface="Times New Roman" pitchFamily="18" charset="0"/>
              </a:rPr>
              <a:t>Wenig</a:t>
            </a: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pt-BR" sz="1200" dirty="0" err="1">
                <a:solidFill>
                  <a:schemeClr val="bg1"/>
                </a:solidFill>
                <a:latin typeface="Times New Roman" pitchFamily="18" charset="0"/>
              </a:rPr>
              <a:t>Heffess</a:t>
            </a: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, Adair, 1997</a:t>
            </a:r>
          </a:p>
        </p:txBody>
      </p:sp>
      <p:pic>
        <p:nvPicPr>
          <p:cNvPr id="4" name="Picture 9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60" y="909000"/>
            <a:ext cx="3564000" cy="25200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9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7260" y="909000"/>
            <a:ext cx="3564000" cy="25200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025900" y="5013325"/>
            <a:ext cx="1090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(H&amp;E)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193243" y="6373906"/>
            <a:ext cx="1244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Takahashi, 2000</a:t>
            </a:r>
          </a:p>
        </p:txBody>
      </p:sp>
      <p:pic>
        <p:nvPicPr>
          <p:cNvPr id="8" name="Picture 11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67929" y="3872379"/>
            <a:ext cx="3564000" cy="2520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697599" y="6289487"/>
            <a:ext cx="1529696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9706" y="3743511"/>
            <a:ext cx="1417248" cy="25200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418625" y="3829676"/>
            <a:ext cx="1325227" cy="33493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Necrose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418625" y="2700655"/>
            <a:ext cx="13252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Necrobiose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418625" y="1919816"/>
            <a:ext cx="13252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Autólise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5979637" y="3116640"/>
            <a:ext cx="169199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Coagulativa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979638" y="3477118"/>
            <a:ext cx="169199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Liquefativa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5979637" y="4558552"/>
            <a:ext cx="169199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Gangrenosa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979638" y="3837596"/>
            <a:ext cx="169199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Caseosa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979638" y="4198074"/>
            <a:ext cx="169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Esteatonecrose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527072" y="2919884"/>
            <a:ext cx="3633788" cy="3492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Alteração metabólicas irreversíveis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4418625" y="2296919"/>
            <a:ext cx="13252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Apoptose</a:t>
            </a:r>
          </a:p>
        </p:txBody>
      </p:sp>
      <p:sp>
        <p:nvSpPr>
          <p:cNvPr id="1037" name="AutoShape 13"/>
          <p:cNvSpPr>
            <a:spLocks/>
          </p:cNvSpPr>
          <p:nvPr/>
        </p:nvSpPr>
        <p:spPr bwMode="auto">
          <a:xfrm>
            <a:off x="4252724" y="1919816"/>
            <a:ext cx="183809" cy="2340000"/>
          </a:xfrm>
          <a:prstGeom prst="leftBrace">
            <a:avLst>
              <a:gd name="adj1" fmla="val 6920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038" name="AutoShape 14"/>
          <p:cNvSpPr>
            <a:spLocks/>
          </p:cNvSpPr>
          <p:nvPr/>
        </p:nvSpPr>
        <p:spPr bwMode="auto">
          <a:xfrm>
            <a:off x="5790741" y="3074005"/>
            <a:ext cx="169792" cy="1872000"/>
          </a:xfrm>
          <a:prstGeom prst="leftBrace">
            <a:avLst>
              <a:gd name="adj1" fmla="val 56771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400300" y="0"/>
            <a:ext cx="43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  <p:extLst>
      <p:ext uri="{BB962C8B-B14F-4D97-AF65-F5344CB8AC3E}">
        <p14:creationId xmlns:p14="http://schemas.microsoft.com/office/powerpoint/2010/main" val="3938480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3"/>
          <p:cNvSpPr>
            <a:spLocks noChangeArrowheads="1"/>
          </p:cNvSpPr>
          <p:nvPr/>
        </p:nvSpPr>
        <p:spPr bwMode="auto">
          <a:xfrm>
            <a:off x="448236" y="6150114"/>
            <a:ext cx="22915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=119: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-0021&amp;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=43:macroscopia-1-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patologia-celula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-c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tângulo 13"/>
          <p:cNvSpPr>
            <a:spLocks noChangeArrowheads="1"/>
          </p:cNvSpPr>
          <p:nvPr/>
        </p:nvSpPr>
        <p:spPr bwMode="auto">
          <a:xfrm>
            <a:off x="331693" y="3073715"/>
            <a:ext cx="38189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=109: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-0031&amp;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=43:macroscopia-1-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patologia-celula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-c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www.uftm.edu.br/patge/images/stories/macroscopia_22c_r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235" y="743571"/>
            <a:ext cx="353959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" name="Retângulo 13"/>
          <p:cNvSpPr>
            <a:spLocks noChangeArrowheads="1"/>
          </p:cNvSpPr>
          <p:nvPr/>
        </p:nvSpPr>
        <p:spPr bwMode="auto">
          <a:xfrm>
            <a:off x="5152555" y="3157225"/>
            <a:ext cx="2942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http://patologiana221.blogspot.com/2009/09/infarto-cerebral-um-tipo-de-necrose.html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" descr="http://4.bp.blogspot.com/_iQF5jvPucDQ/S1xjrYUEBNI/AAAAAAAAAR0/-RrntI6eZdM/s400/Abscesso_cerebral_mod.jpg"/>
          <p:cNvPicPr>
            <a:picLocks noChangeAspect="1" noChangeArrowheads="1"/>
          </p:cNvPicPr>
          <p:nvPr/>
        </p:nvPicPr>
        <p:blipFill>
          <a:blip r:embed="rId3" cstate="print"/>
          <a:srcRect l="2130"/>
          <a:stretch>
            <a:fillRect/>
          </a:stretch>
        </p:blipFill>
        <p:spPr bwMode="auto">
          <a:xfrm>
            <a:off x="5289176" y="743571"/>
            <a:ext cx="2736944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36" name="Picture 4" descr="http://www.uftm.edu.br/patge/images/stories/macroscopia_12c_pulma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35" y="3732990"/>
            <a:ext cx="215912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1" name="Retângulo 13"/>
          <p:cNvSpPr>
            <a:spLocks noChangeArrowheads="1"/>
          </p:cNvSpPr>
          <p:nvPr/>
        </p:nvSpPr>
        <p:spPr bwMode="auto">
          <a:xfrm>
            <a:off x="6153016" y="6108267"/>
            <a:ext cx="28385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http://doutormadrid.blogs.sapo.pt/14059.html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8" descr="Esteatonecrose em pâncreas 06 - 1600x1200p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4854" y="3984990"/>
            <a:ext cx="2879999" cy="21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38" name="Picture 6" descr="http://www.tabac-stop.net/image/choc/necrose1.jpg"/>
          <p:cNvPicPr>
            <a:picLocks noChangeAspect="1" noChangeArrowheads="1"/>
          </p:cNvPicPr>
          <p:nvPr/>
        </p:nvPicPr>
        <p:blipFill>
          <a:blip r:embed="rId6" cstate="print"/>
          <a:srcRect l="2029" t="3037"/>
          <a:stretch>
            <a:fillRect/>
          </a:stretch>
        </p:blipFill>
        <p:spPr bwMode="auto">
          <a:xfrm>
            <a:off x="5674342" y="3984990"/>
            <a:ext cx="3293682" cy="21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3" name="Retângulo 13"/>
          <p:cNvSpPr>
            <a:spLocks noChangeArrowheads="1"/>
          </p:cNvSpPr>
          <p:nvPr/>
        </p:nvSpPr>
        <p:spPr bwMode="auto">
          <a:xfrm>
            <a:off x="2803085" y="6144126"/>
            <a:ext cx="2838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http://www.4shared-china.com/all-images/53_Ik5os /fotos.html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1"/>
          <p:cNvSpPr>
            <a:spLocks noChangeArrowheads="1"/>
          </p:cNvSpPr>
          <p:nvPr/>
        </p:nvSpPr>
        <p:spPr bwMode="auto">
          <a:xfrm>
            <a:off x="2193686" y="0"/>
            <a:ext cx="4756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inflamatórias</a:t>
            </a:r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135466" y="1857665"/>
            <a:ext cx="838201" cy="562418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Célula normal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631580" y="3200323"/>
            <a:ext cx="2804953" cy="575892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Libertação de mediadores químicos e substâncias ácidas</a:t>
            </a:r>
          </a:p>
        </p:txBody>
      </p:sp>
      <p:sp>
        <p:nvSpPr>
          <p:cNvPr id="55" name="Text Box 5"/>
          <p:cNvSpPr txBox="1">
            <a:spLocks noChangeArrowheads="1"/>
          </p:cNvSpPr>
          <p:nvPr/>
        </p:nvSpPr>
        <p:spPr bwMode="auto">
          <a:xfrm>
            <a:off x="1618048" y="1853998"/>
            <a:ext cx="900000" cy="569752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Resposta vascular</a:t>
            </a: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2817443" y="1858232"/>
            <a:ext cx="859149" cy="561285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vaso dilatação</a:t>
            </a:r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3938973" y="1713405"/>
            <a:ext cx="1098327" cy="861514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Aumento do volume sanguíneo</a:t>
            </a: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3757616" y="1151458"/>
            <a:ext cx="684000" cy="288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Rubor</a:t>
            </a: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4582302" y="1151458"/>
            <a:ext cx="684000" cy="288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Calor</a:t>
            </a:r>
          </a:p>
        </p:txBody>
      </p: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5364124" y="1764209"/>
            <a:ext cx="1056784" cy="768381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1600" dirty="0"/>
              <a:t>Aumento da </a:t>
            </a:r>
            <a:r>
              <a:rPr lang="pt-BR" sz="1600" dirty="0" err="1"/>
              <a:t>permeabili-dade</a:t>
            </a:r>
            <a:r>
              <a:rPr lang="pt-BR" sz="1600" dirty="0"/>
              <a:t> capilar</a:t>
            </a:r>
          </a:p>
        </p:txBody>
      </p: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6742731" y="2003135"/>
            <a:ext cx="1015576" cy="288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 smtClean="0"/>
              <a:t>Exsudação</a:t>
            </a:r>
            <a:endParaRPr lang="pt-BR" dirty="0"/>
          </a:p>
        </p:txBody>
      </p:sp>
      <p:sp>
        <p:nvSpPr>
          <p:cNvPr id="62" name="Text Box 12"/>
          <p:cNvSpPr txBox="1">
            <a:spLocks noChangeArrowheads="1"/>
          </p:cNvSpPr>
          <p:nvPr/>
        </p:nvSpPr>
        <p:spPr bwMode="auto">
          <a:xfrm>
            <a:off x="8009467" y="1994897"/>
            <a:ext cx="1032933" cy="288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Tumefação</a:t>
            </a:r>
          </a:p>
        </p:txBody>
      </p:sp>
      <p:sp>
        <p:nvSpPr>
          <p:cNvPr id="63" name="Text Box 13"/>
          <p:cNvSpPr txBox="1">
            <a:spLocks noChangeArrowheads="1"/>
          </p:cNvSpPr>
          <p:nvPr/>
        </p:nvSpPr>
        <p:spPr bwMode="auto">
          <a:xfrm>
            <a:off x="6747659" y="2636105"/>
            <a:ext cx="985934" cy="552712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Irritação nervosa</a:t>
            </a:r>
          </a:p>
        </p:txBody>
      </p:sp>
      <p:sp>
        <p:nvSpPr>
          <p:cNvPr id="64" name="Text Box 14"/>
          <p:cNvSpPr txBox="1">
            <a:spLocks noChangeArrowheads="1"/>
          </p:cNvSpPr>
          <p:nvPr/>
        </p:nvSpPr>
        <p:spPr bwMode="auto">
          <a:xfrm>
            <a:off x="7934427" y="3042182"/>
            <a:ext cx="1088923" cy="561617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Limitação da função</a:t>
            </a: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5931830" y="3123790"/>
            <a:ext cx="613107" cy="252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Dor</a:t>
            </a:r>
          </a:p>
        </p:txBody>
      </p:sp>
      <p:sp>
        <p:nvSpPr>
          <p:cNvPr id="66" name="Text Box 16"/>
          <p:cNvSpPr txBox="1">
            <a:spLocks noChangeArrowheads="1"/>
          </p:cNvSpPr>
          <p:nvPr/>
        </p:nvSpPr>
        <p:spPr bwMode="auto">
          <a:xfrm>
            <a:off x="1778204" y="4374223"/>
            <a:ext cx="1574595" cy="29352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Resposta celular</a:t>
            </a:r>
          </a:p>
        </p:txBody>
      </p: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3927725" y="4376983"/>
            <a:ext cx="1184650" cy="288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Marginação</a:t>
            </a:r>
          </a:p>
        </p:txBody>
      </p:sp>
      <p:sp>
        <p:nvSpPr>
          <p:cNvPr id="68" name="Text Box 18"/>
          <p:cNvSpPr txBox="1">
            <a:spLocks noChangeArrowheads="1"/>
          </p:cNvSpPr>
          <p:nvPr/>
        </p:nvSpPr>
        <p:spPr bwMode="auto">
          <a:xfrm>
            <a:off x="5687301" y="4376983"/>
            <a:ext cx="1318762" cy="288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Pavimentação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7580988" y="4376983"/>
            <a:ext cx="1012679" cy="288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Diapedese</a:t>
            </a:r>
          </a:p>
        </p:txBody>
      </p:sp>
      <p:sp>
        <p:nvSpPr>
          <p:cNvPr id="70" name="Text Box 20"/>
          <p:cNvSpPr txBox="1">
            <a:spLocks noChangeArrowheads="1"/>
          </p:cNvSpPr>
          <p:nvPr/>
        </p:nvSpPr>
        <p:spPr bwMode="auto">
          <a:xfrm>
            <a:off x="7680214" y="5414868"/>
            <a:ext cx="921920" cy="288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Migração</a:t>
            </a:r>
          </a:p>
        </p:txBody>
      </p:sp>
      <p:sp>
        <p:nvSpPr>
          <p:cNvPr id="71" name="Text Box 21"/>
          <p:cNvSpPr txBox="1">
            <a:spLocks noChangeArrowheads="1"/>
          </p:cNvSpPr>
          <p:nvPr/>
        </p:nvSpPr>
        <p:spPr bwMode="auto">
          <a:xfrm>
            <a:off x="6305314" y="5414868"/>
            <a:ext cx="904492" cy="288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Acúmulo</a:t>
            </a:r>
          </a:p>
        </p:txBody>
      </p:sp>
      <p:sp>
        <p:nvSpPr>
          <p:cNvPr id="72" name="Text Box 22"/>
          <p:cNvSpPr txBox="1">
            <a:spLocks noChangeArrowheads="1"/>
          </p:cNvSpPr>
          <p:nvPr/>
        </p:nvSpPr>
        <p:spPr bwMode="auto">
          <a:xfrm>
            <a:off x="126999" y="3208925"/>
            <a:ext cx="948268" cy="821207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Lesão e morte celular</a:t>
            </a:r>
          </a:p>
        </p:txBody>
      </p:sp>
      <p:cxnSp>
        <p:nvCxnSpPr>
          <p:cNvPr id="73" name="AutoShape 23"/>
          <p:cNvCxnSpPr>
            <a:cxnSpLocks noChangeShapeType="1"/>
          </p:cNvCxnSpPr>
          <p:nvPr/>
        </p:nvCxnSpPr>
        <p:spPr bwMode="auto">
          <a:xfrm>
            <a:off x="521861" y="2482214"/>
            <a:ext cx="0" cy="660574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sp>
        <p:nvSpPr>
          <p:cNvPr id="74" name="Text Box 24"/>
          <p:cNvSpPr txBox="1">
            <a:spLocks noChangeArrowheads="1"/>
          </p:cNvSpPr>
          <p:nvPr/>
        </p:nvSpPr>
        <p:spPr bwMode="auto">
          <a:xfrm>
            <a:off x="930959" y="2507988"/>
            <a:ext cx="900000" cy="603512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Agente agressor</a:t>
            </a:r>
          </a:p>
        </p:txBody>
      </p:sp>
      <p:cxnSp>
        <p:nvCxnSpPr>
          <p:cNvPr id="75" name="AutoShape 25"/>
          <p:cNvCxnSpPr>
            <a:cxnSpLocks noChangeShapeType="1"/>
          </p:cNvCxnSpPr>
          <p:nvPr/>
        </p:nvCxnSpPr>
        <p:spPr bwMode="auto">
          <a:xfrm flipH="1">
            <a:off x="525622" y="2813297"/>
            <a:ext cx="384603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76" name="AutoShape 26"/>
          <p:cNvCxnSpPr>
            <a:cxnSpLocks noChangeShapeType="1"/>
          </p:cNvCxnSpPr>
          <p:nvPr/>
        </p:nvCxnSpPr>
        <p:spPr bwMode="auto">
          <a:xfrm flipV="1">
            <a:off x="1091305" y="3487871"/>
            <a:ext cx="504000" cy="796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77" name="AutoShape 27"/>
          <p:cNvCxnSpPr>
            <a:cxnSpLocks noChangeShapeType="1"/>
          </p:cNvCxnSpPr>
          <p:nvPr/>
        </p:nvCxnSpPr>
        <p:spPr bwMode="auto">
          <a:xfrm flipV="1">
            <a:off x="2088016" y="2509274"/>
            <a:ext cx="0" cy="57600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78" name="AutoShape 28"/>
          <p:cNvCxnSpPr>
            <a:cxnSpLocks noChangeShapeType="1"/>
          </p:cNvCxnSpPr>
          <p:nvPr/>
        </p:nvCxnSpPr>
        <p:spPr bwMode="auto">
          <a:xfrm>
            <a:off x="2088016" y="3779535"/>
            <a:ext cx="0" cy="57600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79" name="AutoShape 29"/>
          <p:cNvCxnSpPr>
            <a:cxnSpLocks noChangeShapeType="1"/>
          </p:cNvCxnSpPr>
          <p:nvPr/>
        </p:nvCxnSpPr>
        <p:spPr bwMode="auto">
          <a:xfrm>
            <a:off x="2513350" y="2138874"/>
            <a:ext cx="288000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80" name="AutoShape 30"/>
          <p:cNvCxnSpPr>
            <a:cxnSpLocks noChangeShapeType="1"/>
          </p:cNvCxnSpPr>
          <p:nvPr/>
        </p:nvCxnSpPr>
        <p:spPr bwMode="auto">
          <a:xfrm>
            <a:off x="3643637" y="2138874"/>
            <a:ext cx="288000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81" name="AutoShape 31"/>
          <p:cNvCxnSpPr>
            <a:cxnSpLocks noChangeShapeType="1"/>
          </p:cNvCxnSpPr>
          <p:nvPr/>
        </p:nvCxnSpPr>
        <p:spPr bwMode="auto">
          <a:xfrm>
            <a:off x="5033745" y="2138874"/>
            <a:ext cx="324000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82" name="AutoShape 32"/>
          <p:cNvCxnSpPr>
            <a:cxnSpLocks noChangeShapeType="1"/>
          </p:cNvCxnSpPr>
          <p:nvPr/>
        </p:nvCxnSpPr>
        <p:spPr bwMode="auto">
          <a:xfrm>
            <a:off x="6428212" y="2138874"/>
            <a:ext cx="324000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83" name="AutoShape 33"/>
          <p:cNvCxnSpPr>
            <a:cxnSpLocks noChangeShapeType="1"/>
          </p:cNvCxnSpPr>
          <p:nvPr/>
        </p:nvCxnSpPr>
        <p:spPr bwMode="auto">
          <a:xfrm>
            <a:off x="7773072" y="2138874"/>
            <a:ext cx="216000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84" name="AutoShape 34"/>
          <p:cNvCxnSpPr>
            <a:cxnSpLocks noChangeShapeType="1"/>
          </p:cNvCxnSpPr>
          <p:nvPr/>
        </p:nvCxnSpPr>
        <p:spPr bwMode="auto">
          <a:xfrm flipV="1">
            <a:off x="4699925" y="1448168"/>
            <a:ext cx="169263" cy="25200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85" name="AutoShape 35"/>
          <p:cNvCxnSpPr>
            <a:cxnSpLocks noChangeShapeType="1"/>
          </p:cNvCxnSpPr>
          <p:nvPr/>
        </p:nvCxnSpPr>
        <p:spPr bwMode="auto">
          <a:xfrm flipH="1" flipV="1">
            <a:off x="4140418" y="1448168"/>
            <a:ext cx="169263" cy="25200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86" name="AutoShape 36"/>
          <p:cNvCxnSpPr>
            <a:cxnSpLocks noChangeShapeType="1"/>
          </p:cNvCxnSpPr>
          <p:nvPr/>
        </p:nvCxnSpPr>
        <p:spPr bwMode="auto">
          <a:xfrm>
            <a:off x="7222868" y="2298791"/>
            <a:ext cx="0" cy="32400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87" name="AutoShape 37"/>
          <p:cNvCxnSpPr>
            <a:cxnSpLocks noChangeShapeType="1"/>
          </p:cNvCxnSpPr>
          <p:nvPr/>
        </p:nvCxnSpPr>
        <p:spPr bwMode="auto">
          <a:xfrm flipH="1">
            <a:off x="6401189" y="2882291"/>
            <a:ext cx="324000" cy="209314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sp>
        <p:nvSpPr>
          <p:cNvPr id="88" name="Text Box 38"/>
          <p:cNvSpPr txBox="1">
            <a:spLocks noChangeArrowheads="1"/>
          </p:cNvSpPr>
          <p:nvPr/>
        </p:nvSpPr>
        <p:spPr bwMode="auto">
          <a:xfrm>
            <a:off x="8147231" y="1438529"/>
            <a:ext cx="745696" cy="252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Tumor</a:t>
            </a:r>
          </a:p>
        </p:txBody>
      </p:sp>
      <p:cxnSp>
        <p:nvCxnSpPr>
          <p:cNvPr id="89" name="AutoShape 39"/>
          <p:cNvCxnSpPr>
            <a:cxnSpLocks noChangeShapeType="1"/>
          </p:cNvCxnSpPr>
          <p:nvPr/>
        </p:nvCxnSpPr>
        <p:spPr bwMode="auto">
          <a:xfrm flipV="1">
            <a:off x="8465068" y="1711668"/>
            <a:ext cx="0" cy="25200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90" name="AutoShape 40"/>
          <p:cNvCxnSpPr>
            <a:cxnSpLocks noChangeShapeType="1"/>
          </p:cNvCxnSpPr>
          <p:nvPr/>
        </p:nvCxnSpPr>
        <p:spPr bwMode="auto">
          <a:xfrm>
            <a:off x="8465068" y="2307630"/>
            <a:ext cx="0" cy="72000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91" name="AutoShape 41"/>
          <p:cNvCxnSpPr>
            <a:cxnSpLocks noChangeShapeType="1"/>
          </p:cNvCxnSpPr>
          <p:nvPr/>
        </p:nvCxnSpPr>
        <p:spPr bwMode="auto">
          <a:xfrm>
            <a:off x="6569997" y="3312756"/>
            <a:ext cx="1352221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92" name="AutoShape 42"/>
          <p:cNvCxnSpPr>
            <a:cxnSpLocks noChangeShapeType="1"/>
          </p:cNvCxnSpPr>
          <p:nvPr/>
        </p:nvCxnSpPr>
        <p:spPr bwMode="auto">
          <a:xfrm>
            <a:off x="3371168" y="4520983"/>
            <a:ext cx="540000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93" name="AutoShape 43"/>
          <p:cNvCxnSpPr>
            <a:cxnSpLocks noChangeShapeType="1"/>
          </p:cNvCxnSpPr>
          <p:nvPr/>
        </p:nvCxnSpPr>
        <p:spPr bwMode="auto">
          <a:xfrm>
            <a:off x="5135121" y="4520983"/>
            <a:ext cx="540000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94" name="AutoShape 45"/>
          <p:cNvCxnSpPr>
            <a:cxnSpLocks noChangeShapeType="1"/>
          </p:cNvCxnSpPr>
          <p:nvPr/>
        </p:nvCxnSpPr>
        <p:spPr bwMode="auto">
          <a:xfrm>
            <a:off x="7028809" y="4520983"/>
            <a:ext cx="540000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95" name="AutoShape 46"/>
          <p:cNvCxnSpPr>
            <a:cxnSpLocks noChangeShapeType="1"/>
          </p:cNvCxnSpPr>
          <p:nvPr/>
        </p:nvCxnSpPr>
        <p:spPr bwMode="auto">
          <a:xfrm flipH="1">
            <a:off x="7224057" y="5558868"/>
            <a:ext cx="432000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sp>
        <p:nvSpPr>
          <p:cNvPr id="96" name="Text Box 47"/>
          <p:cNvSpPr txBox="1">
            <a:spLocks noChangeArrowheads="1"/>
          </p:cNvSpPr>
          <p:nvPr/>
        </p:nvSpPr>
        <p:spPr bwMode="auto">
          <a:xfrm>
            <a:off x="4720674" y="5414868"/>
            <a:ext cx="1114232" cy="288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Fagocitose</a:t>
            </a:r>
          </a:p>
        </p:txBody>
      </p:sp>
      <p:sp>
        <p:nvSpPr>
          <p:cNvPr id="97" name="Text Box 48"/>
          <p:cNvSpPr txBox="1">
            <a:spLocks noChangeArrowheads="1"/>
          </p:cNvSpPr>
          <p:nvPr/>
        </p:nvSpPr>
        <p:spPr bwMode="auto">
          <a:xfrm>
            <a:off x="2311399" y="5414868"/>
            <a:ext cx="1938867" cy="288000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Digestão enzimática</a:t>
            </a:r>
          </a:p>
        </p:txBody>
      </p:sp>
      <p:cxnSp>
        <p:nvCxnSpPr>
          <p:cNvPr id="98" name="AutoShape 49"/>
          <p:cNvCxnSpPr>
            <a:cxnSpLocks noChangeShapeType="1"/>
          </p:cNvCxnSpPr>
          <p:nvPr/>
        </p:nvCxnSpPr>
        <p:spPr bwMode="auto">
          <a:xfrm>
            <a:off x="8099081" y="4693434"/>
            <a:ext cx="0" cy="72000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99" name="AutoShape 50"/>
          <p:cNvCxnSpPr>
            <a:cxnSpLocks noChangeShapeType="1"/>
          </p:cNvCxnSpPr>
          <p:nvPr/>
        </p:nvCxnSpPr>
        <p:spPr bwMode="auto">
          <a:xfrm flipH="1">
            <a:off x="4264517" y="5558868"/>
            <a:ext cx="432000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  <p:cxnSp>
        <p:nvCxnSpPr>
          <p:cNvPr id="100" name="AutoShape 46"/>
          <p:cNvCxnSpPr>
            <a:cxnSpLocks noChangeShapeType="1"/>
          </p:cNvCxnSpPr>
          <p:nvPr/>
        </p:nvCxnSpPr>
        <p:spPr bwMode="auto">
          <a:xfrm flipH="1">
            <a:off x="5847554" y="5558868"/>
            <a:ext cx="432000" cy="0"/>
          </a:xfrm>
          <a:prstGeom prst="straightConnector1">
            <a:avLst/>
          </a:prstGeom>
          <a:noFill/>
          <a:ln w="19050">
            <a:solidFill>
              <a:srgbClr val="99CCFF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88" grpId="0" animBg="1"/>
      <p:bldP spid="96" grpId="0" animBg="1"/>
      <p:bldP spid="9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975720" y="4518652"/>
            <a:ext cx="108639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Evolução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4652815" y="6203796"/>
            <a:ext cx="172179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Morte somática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4652815" y="5530085"/>
            <a:ext cx="1475856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Cronificação</a:t>
            </a: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2332665" y="4856377"/>
            <a:ext cx="1800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Cura incompleta</a:t>
            </a: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2332665" y="4182667"/>
            <a:ext cx="1764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Cura completa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4652815" y="4223684"/>
            <a:ext cx="1332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Resolução</a:t>
            </a: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4652814" y="4840875"/>
            <a:ext cx="1332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Reparação</a:t>
            </a: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6227222" y="4638396"/>
            <a:ext cx="144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Regeneração</a:t>
            </a:r>
          </a:p>
        </p:txBody>
      </p:sp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6227221" y="4989720"/>
            <a:ext cx="144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Cicatrização</a:t>
            </a:r>
          </a:p>
        </p:txBody>
      </p:sp>
      <p:cxnSp>
        <p:nvCxnSpPr>
          <p:cNvPr id="115724" name="AutoShape 12"/>
          <p:cNvCxnSpPr>
            <a:cxnSpLocks noChangeShapeType="1"/>
          </p:cNvCxnSpPr>
          <p:nvPr/>
        </p:nvCxnSpPr>
        <p:spPr bwMode="auto">
          <a:xfrm>
            <a:off x="4119974" y="4390405"/>
            <a:ext cx="464737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15725" name="AutoShape 13"/>
          <p:cNvCxnSpPr>
            <a:cxnSpLocks noChangeShapeType="1"/>
          </p:cNvCxnSpPr>
          <p:nvPr/>
        </p:nvCxnSpPr>
        <p:spPr bwMode="auto">
          <a:xfrm>
            <a:off x="4146606" y="5034109"/>
            <a:ext cx="464737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15726" name="AutoShape 14"/>
          <p:cNvSpPr>
            <a:spLocks/>
          </p:cNvSpPr>
          <p:nvPr/>
        </p:nvSpPr>
        <p:spPr bwMode="auto">
          <a:xfrm>
            <a:off x="6060744" y="4620639"/>
            <a:ext cx="149357" cy="720000"/>
          </a:xfrm>
          <a:prstGeom prst="leftBrace">
            <a:avLst>
              <a:gd name="adj1" fmla="val 4253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5727" name="AutoShape 15"/>
          <p:cNvSpPr>
            <a:spLocks/>
          </p:cNvSpPr>
          <p:nvPr/>
        </p:nvSpPr>
        <p:spPr bwMode="auto">
          <a:xfrm>
            <a:off x="2115386" y="4078220"/>
            <a:ext cx="201686" cy="1275015"/>
          </a:xfrm>
          <a:prstGeom prst="leftBrace">
            <a:avLst>
              <a:gd name="adj1" fmla="val 8726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cxnSp>
        <p:nvCxnSpPr>
          <p:cNvPr id="115729" name="AutoShape 17"/>
          <p:cNvCxnSpPr>
            <a:cxnSpLocks noChangeShapeType="1"/>
          </p:cNvCxnSpPr>
          <p:nvPr/>
        </p:nvCxnSpPr>
        <p:spPr bwMode="auto">
          <a:xfrm>
            <a:off x="5306450" y="5914037"/>
            <a:ext cx="0" cy="288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15730" name="AutoShape 18"/>
          <p:cNvCxnSpPr>
            <a:cxnSpLocks noChangeShapeType="1"/>
          </p:cNvCxnSpPr>
          <p:nvPr/>
        </p:nvCxnSpPr>
        <p:spPr bwMode="auto">
          <a:xfrm flipH="1" flipV="1">
            <a:off x="5306450" y="4595099"/>
            <a:ext cx="0" cy="252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193686" y="0"/>
            <a:ext cx="4756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inflamatórias</a:t>
            </a: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931332" y="1864228"/>
            <a:ext cx="108639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Evolução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261643" y="2892427"/>
            <a:ext cx="172179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Morte somática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2261643" y="2218716"/>
            <a:ext cx="1475856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Cronificação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261643" y="1545006"/>
            <a:ext cx="1800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Cura incompleta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261643" y="871296"/>
            <a:ext cx="1764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Cura completa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4568439" y="885679"/>
            <a:ext cx="1184294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Resolução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4568439" y="1502870"/>
            <a:ext cx="1303677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Reparação</a:t>
            </a: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6156200" y="1327025"/>
            <a:ext cx="1456076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Regeneração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6156199" y="1678349"/>
            <a:ext cx="1456077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Cicatrização</a:t>
            </a:r>
          </a:p>
        </p:txBody>
      </p:sp>
      <p:cxnSp>
        <p:nvCxnSpPr>
          <p:cNvPr id="40" name="AutoShape 12"/>
          <p:cNvCxnSpPr>
            <a:cxnSpLocks noChangeShapeType="1"/>
          </p:cNvCxnSpPr>
          <p:nvPr/>
        </p:nvCxnSpPr>
        <p:spPr bwMode="auto">
          <a:xfrm>
            <a:off x="4048952" y="1079034"/>
            <a:ext cx="464737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41" name="AutoShape 13"/>
          <p:cNvCxnSpPr>
            <a:cxnSpLocks noChangeShapeType="1"/>
          </p:cNvCxnSpPr>
          <p:nvPr/>
        </p:nvCxnSpPr>
        <p:spPr bwMode="auto">
          <a:xfrm>
            <a:off x="4075584" y="1722738"/>
            <a:ext cx="464737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42" name="AutoShape 14"/>
          <p:cNvSpPr>
            <a:spLocks/>
          </p:cNvSpPr>
          <p:nvPr/>
        </p:nvSpPr>
        <p:spPr bwMode="auto">
          <a:xfrm>
            <a:off x="6026298" y="1290448"/>
            <a:ext cx="149357" cy="792000"/>
          </a:xfrm>
          <a:prstGeom prst="leftBrace">
            <a:avLst>
              <a:gd name="adj1" fmla="val 4253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43" name="AutoShape 15"/>
          <p:cNvSpPr>
            <a:spLocks/>
          </p:cNvSpPr>
          <p:nvPr/>
        </p:nvSpPr>
        <p:spPr bwMode="auto">
          <a:xfrm>
            <a:off x="2044364" y="766849"/>
            <a:ext cx="217280" cy="2556934"/>
          </a:xfrm>
          <a:prstGeom prst="leftBrace">
            <a:avLst>
              <a:gd name="adj1" fmla="val 8726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cxnSp>
        <p:nvCxnSpPr>
          <p:cNvPr id="44" name="AutoShape 17"/>
          <p:cNvCxnSpPr>
            <a:cxnSpLocks noChangeShapeType="1"/>
          </p:cNvCxnSpPr>
          <p:nvPr/>
        </p:nvCxnSpPr>
        <p:spPr bwMode="auto">
          <a:xfrm>
            <a:off x="2993808" y="2602668"/>
            <a:ext cx="0" cy="288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45" name="AutoShape 18"/>
          <p:cNvCxnSpPr>
            <a:cxnSpLocks noChangeShapeType="1"/>
          </p:cNvCxnSpPr>
          <p:nvPr/>
        </p:nvCxnSpPr>
        <p:spPr bwMode="auto">
          <a:xfrm flipH="1" flipV="1">
            <a:off x="5160884" y="1257094"/>
            <a:ext cx="0" cy="252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46" name="Conector angulado 45"/>
          <p:cNvCxnSpPr/>
          <p:nvPr/>
        </p:nvCxnSpPr>
        <p:spPr>
          <a:xfrm flipV="1">
            <a:off x="3746377" y="1882066"/>
            <a:ext cx="1455938" cy="541537"/>
          </a:xfrm>
          <a:prstGeom prst="bentConnector3">
            <a:avLst>
              <a:gd name="adj1" fmla="val 100000"/>
            </a:avLst>
          </a:prstGeom>
          <a:noFill/>
          <a:ln w="19050">
            <a:solidFill>
              <a:srgbClr val="00B0F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7" name="AutoShape 17"/>
          <p:cNvCxnSpPr>
            <a:cxnSpLocks noChangeShapeType="1"/>
          </p:cNvCxnSpPr>
          <p:nvPr/>
        </p:nvCxnSpPr>
        <p:spPr bwMode="auto">
          <a:xfrm>
            <a:off x="5306450" y="5230456"/>
            <a:ext cx="0" cy="288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8459950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5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nimBg="1"/>
      <p:bldP spid="115716" grpId="0" animBg="1"/>
      <p:bldP spid="115717" grpId="0" animBg="1"/>
      <p:bldP spid="115718" grpId="0" animBg="1"/>
      <p:bldP spid="115719" grpId="0" animBg="1"/>
      <p:bldP spid="115720" grpId="0" animBg="1"/>
      <p:bldP spid="115721" grpId="0" animBg="1"/>
      <p:bldP spid="115722" grpId="0" animBg="1"/>
      <p:bldP spid="115723" grpId="0" animBg="1"/>
      <p:bldP spid="115726" grpId="0" animBg="1"/>
      <p:bldP spid="1157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AutoShape 3"/>
          <p:cNvSpPr>
            <a:spLocks/>
          </p:cNvSpPr>
          <p:nvPr/>
        </p:nvSpPr>
        <p:spPr bwMode="auto">
          <a:xfrm>
            <a:off x="5114875" y="1491934"/>
            <a:ext cx="180000" cy="1152000"/>
          </a:xfrm>
          <a:prstGeom prst="leftBrace">
            <a:avLst>
              <a:gd name="adj1" fmla="val 5524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5295458" y="4308604"/>
            <a:ext cx="2495890" cy="223002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Exudativa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Flegmonosa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Gangrenosa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Abscedida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Pseudomembranosa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Ulcerada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5295457" y="1512309"/>
            <a:ext cx="2495891" cy="108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Aguda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Crônica inespecífica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Crônica granulomatosa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5295458" y="2730457"/>
            <a:ext cx="1788094" cy="144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Serosa 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Fibrinosa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Purulenta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Hemorrágica</a:t>
            </a: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2663069" y="1905806"/>
            <a:ext cx="2376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Tipos  celulares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2663068" y="3264832"/>
            <a:ext cx="2376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Tipos  de  exsudatos</a:t>
            </a:r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2663069" y="5214805"/>
            <a:ext cx="2376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Padrões morfológicos</a:t>
            </a:r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812544" y="3569040"/>
            <a:ext cx="1472002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Classificação</a:t>
            </a:r>
          </a:p>
        </p:txBody>
      </p:sp>
      <p:sp>
        <p:nvSpPr>
          <p:cNvPr id="116747" name="AutoShape 11"/>
          <p:cNvSpPr>
            <a:spLocks/>
          </p:cNvSpPr>
          <p:nvPr/>
        </p:nvSpPr>
        <p:spPr bwMode="auto">
          <a:xfrm>
            <a:off x="2438401" y="1755648"/>
            <a:ext cx="180000" cy="3986784"/>
          </a:xfrm>
          <a:prstGeom prst="leftBrace">
            <a:avLst>
              <a:gd name="adj1" fmla="val 4744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6748" name="AutoShape 12"/>
          <p:cNvSpPr>
            <a:spLocks/>
          </p:cNvSpPr>
          <p:nvPr/>
        </p:nvSpPr>
        <p:spPr bwMode="auto">
          <a:xfrm>
            <a:off x="5092775" y="2697278"/>
            <a:ext cx="180000" cy="1512000"/>
          </a:xfrm>
          <a:prstGeom prst="leftBrace">
            <a:avLst>
              <a:gd name="adj1" fmla="val 5629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6749" name="AutoShape 13"/>
          <p:cNvSpPr>
            <a:spLocks/>
          </p:cNvSpPr>
          <p:nvPr/>
        </p:nvSpPr>
        <p:spPr bwMode="auto">
          <a:xfrm>
            <a:off x="5116256" y="4271045"/>
            <a:ext cx="180000" cy="2304000"/>
          </a:xfrm>
          <a:prstGeom prst="leftBrace">
            <a:avLst>
              <a:gd name="adj1" fmla="val 5941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193686" y="0"/>
            <a:ext cx="4756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inflamatórias</a:t>
            </a:r>
          </a:p>
        </p:txBody>
      </p:sp>
    </p:spTree>
    <p:extLst>
      <p:ext uri="{BB962C8B-B14F-4D97-AF65-F5344CB8AC3E}">
        <p14:creationId xmlns:p14="http://schemas.microsoft.com/office/powerpoint/2010/main" val="34300513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67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67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16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16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167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167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16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167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167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167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animBg="1"/>
      <p:bldP spid="116740" grpId="0" build="p" animBg="1"/>
      <p:bldP spid="116741" grpId="0" build="p" animBg="1"/>
      <p:bldP spid="116742" grpId="0" build="p" animBg="1"/>
      <p:bldP spid="116743" grpId="0" animBg="1"/>
      <p:bldP spid="116744" grpId="0" animBg="1"/>
      <p:bldP spid="116745" grpId="0" animBg="1"/>
      <p:bldP spid="116746" grpId="0" animBg="1"/>
      <p:bldP spid="116747" grpId="0" animBg="1"/>
      <p:bldP spid="116748" grpId="0" animBg="1"/>
      <p:bldP spid="11674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://anatpat.unicamp.br/DSC05846+++.jpg"/>
          <p:cNvPicPr>
            <a:picLocks noChangeAspect="1" noChangeArrowheads="1"/>
          </p:cNvPicPr>
          <p:nvPr/>
        </p:nvPicPr>
        <p:blipFill>
          <a:blip r:embed="rId2" cstate="print"/>
          <a:srcRect l="7070" t="7165" r="12121" b="21912"/>
          <a:stretch>
            <a:fillRect/>
          </a:stretch>
        </p:blipFill>
        <p:spPr bwMode="auto">
          <a:xfrm>
            <a:off x="295824" y="797858"/>
            <a:ext cx="415067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Picture 4" descr="http://anatpat.unicamp.br/DSC05841++.jpg"/>
          <p:cNvPicPr>
            <a:picLocks noChangeAspect="1" noChangeArrowheads="1"/>
          </p:cNvPicPr>
          <p:nvPr/>
        </p:nvPicPr>
        <p:blipFill>
          <a:blip r:embed="rId3" cstate="print"/>
          <a:srcRect l="8070" t="18235" r="4938" b="21397"/>
          <a:stretch>
            <a:fillRect/>
          </a:stretch>
        </p:blipFill>
        <p:spPr bwMode="auto">
          <a:xfrm>
            <a:off x="4637553" y="791696"/>
            <a:ext cx="42644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tângulo 10"/>
          <p:cNvSpPr/>
          <p:nvPr/>
        </p:nvSpPr>
        <p:spPr>
          <a:xfrm>
            <a:off x="6650302" y="6611779"/>
            <a:ext cx="23054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http://anatpat.unicamp.br/pecasinfl2.html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12" name="Picture 17" descr="http://anatpat.unicamp.br/DSCN0593+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63353" y="3875904"/>
            <a:ext cx="321600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" name="Picture 18" descr="http://anatpat.unicamp.br/DSCN0590++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9044" t="15753"/>
          <a:stretch>
            <a:fillRect/>
          </a:stretch>
        </p:blipFill>
        <p:spPr bwMode="auto">
          <a:xfrm>
            <a:off x="824192" y="3875904"/>
            <a:ext cx="347211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2338281" y="6477000"/>
            <a:ext cx="11993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www.slideshare.net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image.slidesharecdn.com/ap50-10-291pathologyoflung1-130722083722-phpapp02/95/ap-50-1029-1-pathology-of-lung-1-62-638.jpg?cb=1374482453"/>
          <p:cNvPicPr>
            <a:picLocks noChangeAspect="1" noChangeArrowheads="1"/>
          </p:cNvPicPr>
          <p:nvPr/>
        </p:nvPicPr>
        <p:blipFill>
          <a:blip r:embed="rId2" cstate="print"/>
          <a:srcRect l="54825" r="3132" b="18488"/>
          <a:stretch>
            <a:fillRect/>
          </a:stretch>
        </p:blipFill>
        <p:spPr bwMode="auto">
          <a:xfrm>
            <a:off x="1255057" y="3304910"/>
            <a:ext cx="2196000" cy="319648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30" name="Picture 6" descr="http://s3.amazonaws.com/magoo/ABAAAfI_MAI-1.jpg"/>
          <p:cNvPicPr>
            <a:picLocks noChangeAspect="1" noChangeArrowheads="1"/>
          </p:cNvPicPr>
          <p:nvPr/>
        </p:nvPicPr>
        <p:blipFill>
          <a:blip r:embed="rId3" cstate="print"/>
          <a:srcRect r="40342"/>
          <a:stretch>
            <a:fillRect/>
          </a:stretch>
        </p:blipFill>
        <p:spPr bwMode="auto">
          <a:xfrm>
            <a:off x="1228163" y="784610"/>
            <a:ext cx="2196000" cy="22385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" name="Retângulo 14"/>
          <p:cNvSpPr/>
          <p:nvPr/>
        </p:nvSpPr>
        <p:spPr>
          <a:xfrm>
            <a:off x="2311382" y="2971800"/>
            <a:ext cx="1132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www.ebah.com.br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17" name="Picture 4" descr="http://www.visualphotos.com/photo/1x8803293/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4948"/>
          <a:stretch>
            <a:fillRect/>
          </a:stretch>
        </p:blipFill>
        <p:spPr bwMode="auto">
          <a:xfrm rot="16200000">
            <a:off x="5222801" y="4261021"/>
            <a:ext cx="2716600" cy="18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" name="Retângulo 6"/>
          <p:cNvSpPr>
            <a:spLocks noChangeArrowheads="1"/>
          </p:cNvSpPr>
          <p:nvPr/>
        </p:nvSpPr>
        <p:spPr bwMode="auto">
          <a:xfrm>
            <a:off x="5576047" y="6481948"/>
            <a:ext cx="19453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http://www.visualphotos.com/image/1x8803293/lobar_pneumonia</a:t>
            </a:r>
          </a:p>
        </p:txBody>
      </p:sp>
      <p:pic>
        <p:nvPicPr>
          <p:cNvPr id="19" name="Picture 6" descr="1338071.jpg (62253 bytes)"/>
          <p:cNvPicPr>
            <a:picLocks noChangeAspect="1" noChangeArrowheads="1"/>
          </p:cNvPicPr>
          <p:nvPr/>
        </p:nvPicPr>
        <p:blipFill>
          <a:blip r:embed="rId5" cstate="print"/>
          <a:srcRect l="25171" r="24633"/>
          <a:stretch>
            <a:fillRect/>
          </a:stretch>
        </p:blipFill>
        <p:spPr bwMode="auto">
          <a:xfrm>
            <a:off x="5620870" y="571499"/>
            <a:ext cx="1800000" cy="268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" name="Retângulo 8"/>
          <p:cNvSpPr>
            <a:spLocks noChangeArrowheads="1"/>
          </p:cNvSpPr>
          <p:nvPr/>
        </p:nvSpPr>
        <p:spPr bwMode="auto">
          <a:xfrm>
            <a:off x="5534025" y="3228945"/>
            <a:ext cx="1933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http://web.med.unsw.edu.au/pathmus/m1338071.htm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6725" y="38100"/>
            <a:ext cx="8210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 estuda as alterações funcionais dos seres vivos?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32000" y="797382"/>
            <a:ext cx="8280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just"/>
            <a:r>
              <a:rPr lang="pt-BR" sz="2400" dirty="0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A alteração funcional orgânica é qualquer desvio no funcionamento normal – estado fisiológico (homeostasia) – de células, tecidos ou órgãos de um ser vivo, seja por excesso ou por deficiência de funcionamento. Ex.: </a:t>
            </a:r>
            <a:r>
              <a:rPr lang="pt-BR" sz="2400" dirty="0" err="1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hipertireoidismo</a:t>
            </a:r>
            <a:r>
              <a:rPr lang="pt-BR" sz="2400" dirty="0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, hipertensão arterial, gigantismo, insuficiência renal aguda, insuficiência cardíaca,  insuficiência respiratória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66725" y="3496231"/>
            <a:ext cx="8210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 estuda as alterações estruturais dos seres vivos? </a:t>
            </a:r>
          </a:p>
        </p:txBody>
      </p:sp>
      <p:sp>
        <p:nvSpPr>
          <p:cNvPr id="7" name="Retângulo 6"/>
          <p:cNvSpPr/>
          <p:nvPr/>
        </p:nvSpPr>
        <p:spPr>
          <a:xfrm>
            <a:off x="414337" y="4036904"/>
            <a:ext cx="83153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Alteração estrutural orgânica ou lesão é qualquer dano na constituição das células, tecidos ou órgãos de um ser vivo. Esse dano pode ocorrer em conseqüência a defeito na transmissão hereditária, a defeito durante a </a:t>
            </a:r>
            <a:r>
              <a:rPr lang="pt-BR" sz="2400" dirty="0" err="1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embriogênese</a:t>
            </a:r>
            <a:r>
              <a:rPr lang="pt-BR" sz="2400" dirty="0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 ou pela ação de agentes agressivos durante ou após o desenvolvimento embrionário. Ex.: </a:t>
            </a:r>
            <a:r>
              <a:rPr lang="pt-BR" sz="2400" dirty="0" err="1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glomerulonefrite</a:t>
            </a:r>
            <a:r>
              <a:rPr lang="pt-BR" sz="2400" dirty="0" smtClean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 membranosa, cirrose hepática alcoólica, enfisema pulmonar</a:t>
            </a:r>
            <a:endParaRPr lang="pt-BR" sz="24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6423212" y="6495237"/>
            <a:ext cx="23118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http://anatpat.unicamp.br/lamresp14.html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61442" name="Picture 2" descr="http://anatpat.unicamp.br/DSCN7145+.JPG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83545" y="909000"/>
            <a:ext cx="3564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2" name="CaixaDeTexto 21"/>
          <p:cNvSpPr txBox="1"/>
          <p:nvPr/>
        </p:nvSpPr>
        <p:spPr>
          <a:xfrm>
            <a:off x="6219823" y="6179484"/>
            <a:ext cx="1642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>
                <a:solidFill>
                  <a:schemeClr val="bg1"/>
                </a:solidFill>
              </a:rPr>
              <a:t> </a:t>
            </a:r>
            <a:r>
              <a:rPr lang="pt-BR" sz="1200" i="1" dirty="0" err="1" smtClean="0">
                <a:solidFill>
                  <a:schemeClr val="bg1"/>
                </a:solidFill>
              </a:rPr>
              <a:t>Pneumocystis</a:t>
            </a:r>
            <a:r>
              <a:rPr lang="pt-BR" sz="1200" i="1" dirty="0" smtClean="0">
                <a:solidFill>
                  <a:schemeClr val="bg1"/>
                </a:solidFill>
              </a:rPr>
              <a:t> </a:t>
            </a:r>
            <a:r>
              <a:rPr lang="pt-BR" sz="1200" i="1" dirty="0" err="1" smtClean="0">
                <a:solidFill>
                  <a:schemeClr val="bg1"/>
                </a:solidFill>
              </a:rPr>
              <a:t>carinii</a:t>
            </a:r>
            <a:r>
              <a:rPr lang="pt-BR" sz="1200" i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Picture 2" descr="http://anatpat.unicamp.br/Dscn7159++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14389" t="5817" r="2398" b="16017"/>
          <a:stretch>
            <a:fillRect/>
          </a:stretch>
        </p:blipFill>
        <p:spPr bwMode="auto">
          <a:xfrm>
            <a:off x="663388" y="3798477"/>
            <a:ext cx="3564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6" name="Picture 6" descr="http://anatpat.unicamp.br/Pneumocystisa600.jpg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 l="5900" r="1788"/>
          <a:stretch>
            <a:fillRect/>
          </a:stretch>
        </p:blipFill>
        <p:spPr bwMode="auto">
          <a:xfrm>
            <a:off x="5154705" y="3685054"/>
            <a:ext cx="3564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34" name="Picture 2" descr="https://upload.wikimedia.org/wikipedia/commons/e/e1/IPF_amiodarone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66036" y="909000"/>
            <a:ext cx="303833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" name="Retângulo 16"/>
          <p:cNvSpPr/>
          <p:nvPr/>
        </p:nvSpPr>
        <p:spPr>
          <a:xfrm>
            <a:off x="2862503" y="3429000"/>
            <a:ext cx="10486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</a:rPr>
              <a:t>en</a:t>
            </a:r>
            <a:r>
              <a:rPr lang="pt-BR" sz="1000" dirty="0" smtClean="0">
                <a:solidFill>
                  <a:schemeClr val="bg1"/>
                </a:solidFill>
              </a:rPr>
              <a:t>.wikipedia.org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3"/>
          <p:cNvSpPr>
            <a:spLocks noChangeArrowheads="1"/>
          </p:cNvSpPr>
          <p:nvPr/>
        </p:nvSpPr>
        <p:spPr bwMode="auto">
          <a:xfrm>
            <a:off x="995082" y="3429000"/>
            <a:ext cx="30559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http://nutricionistasjc.wordpress.com/2012/07/05/orientacoes-nutricionais-na-gastrite/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4" name="Picture 6" descr="http://nutricionistasjc.files.wordpress.com/2012/07/grande-h_pylo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280" y="729000"/>
            <a:ext cx="3088234" cy="27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0722" name="Picture 2" descr="http://www.saudefamilia.com/wp-content/uploads/2012/04/gastrite-cronica-300x22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24264" y="708770"/>
            <a:ext cx="3216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Retângulo 13"/>
          <p:cNvSpPr>
            <a:spLocks noChangeArrowheads="1"/>
          </p:cNvSpPr>
          <p:nvPr/>
        </p:nvSpPr>
        <p:spPr bwMode="auto">
          <a:xfrm>
            <a:off x="5503141" y="3067050"/>
            <a:ext cx="28385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http://www.saudefamilia.com/gastrite-cronica/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4" descr="http://chirurgianapoletana.it/images/stories/ulcera%20pepti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3463" y="3429000"/>
            <a:ext cx="3940043" cy="29622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7292787" y="6392395"/>
            <a:ext cx="14215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chirurgianapoletana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.it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tângulo 13"/>
          <p:cNvSpPr>
            <a:spLocks noChangeArrowheads="1"/>
          </p:cNvSpPr>
          <p:nvPr/>
        </p:nvSpPr>
        <p:spPr bwMode="auto">
          <a:xfrm>
            <a:off x="1999128" y="6424302"/>
            <a:ext cx="21476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http://anatpat.unicamp.br/lamtgi1.html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6" name="Picture 6" descr="http://anatpat.unicamp.br/Dscn3737++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42414" y="3988500"/>
            <a:ext cx="3216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>
            <a:off x="2019861" y="413630"/>
            <a:ext cx="2148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Disseminação </a:t>
            </a:r>
            <a:r>
              <a:rPr lang="pt-BR" sz="1200" dirty="0" err="1" smtClean="0">
                <a:solidFill>
                  <a:schemeClr val="bg1"/>
                </a:solidFill>
              </a:rPr>
              <a:t>hematogênica</a:t>
            </a:r>
            <a:endParaRPr lang="pt-BR" sz="1200" dirty="0"/>
          </a:p>
        </p:txBody>
      </p:sp>
      <p:pic>
        <p:nvPicPr>
          <p:cNvPr id="81924" name="Picture 4" descr="http://anatpat.unicamp.br/r36c++.jpg"/>
          <p:cNvPicPr>
            <a:picLocks noChangeAspect="1" noChangeArrowheads="1"/>
          </p:cNvPicPr>
          <p:nvPr/>
        </p:nvPicPr>
        <p:blipFill>
          <a:blip r:embed="rId2" cstate="print"/>
          <a:srcRect b="20261"/>
          <a:stretch>
            <a:fillRect/>
          </a:stretch>
        </p:blipFill>
        <p:spPr bwMode="auto">
          <a:xfrm>
            <a:off x="4571999" y="637054"/>
            <a:ext cx="4213742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" name="Retângulo 9"/>
          <p:cNvSpPr/>
          <p:nvPr/>
        </p:nvSpPr>
        <p:spPr>
          <a:xfrm>
            <a:off x="5813051" y="3152001"/>
            <a:ext cx="3019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>
                <a:solidFill>
                  <a:schemeClr val="bg1"/>
                </a:solidFill>
              </a:rPr>
              <a:t>http://anatpat.unicamp.br/pecasinfl22.html</a:t>
            </a:r>
            <a:endParaRPr lang="pt-BR" sz="1200" dirty="0"/>
          </a:p>
        </p:txBody>
      </p:sp>
      <p:sp>
        <p:nvSpPr>
          <p:cNvPr id="11" name="Retângulo 10"/>
          <p:cNvSpPr/>
          <p:nvPr/>
        </p:nvSpPr>
        <p:spPr>
          <a:xfrm>
            <a:off x="6612032" y="359282"/>
            <a:ext cx="2190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Disseminação </a:t>
            </a:r>
            <a:r>
              <a:rPr lang="pt-BR" sz="1200" dirty="0" err="1" smtClean="0">
                <a:solidFill>
                  <a:schemeClr val="bg1"/>
                </a:solidFill>
              </a:rPr>
              <a:t>broncogênica</a:t>
            </a:r>
            <a:endParaRPr lang="pt-BR" sz="1200" dirty="0"/>
          </a:p>
        </p:txBody>
      </p:sp>
      <p:pic>
        <p:nvPicPr>
          <p:cNvPr id="81926" name="Picture 6" descr="http://anatpat.unicamp.br/DSCN0783++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0651" t="27153" r="11146" b="20972"/>
          <a:stretch>
            <a:fillRect/>
          </a:stretch>
        </p:blipFill>
        <p:spPr bwMode="auto">
          <a:xfrm rot="5400000">
            <a:off x="2432578" y="4007981"/>
            <a:ext cx="3060000" cy="20454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" name="Retângulo 12"/>
          <p:cNvSpPr/>
          <p:nvPr/>
        </p:nvSpPr>
        <p:spPr>
          <a:xfrm>
            <a:off x="1991846" y="6554110"/>
            <a:ext cx="3019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>
                <a:solidFill>
                  <a:schemeClr val="bg1"/>
                </a:solidFill>
              </a:rPr>
              <a:t>http://anatpat.unicamp.br/lamdegn24.html</a:t>
            </a:r>
            <a:endParaRPr lang="pt-BR" sz="1200" dirty="0"/>
          </a:p>
        </p:txBody>
      </p:sp>
      <p:pic>
        <p:nvPicPr>
          <p:cNvPr id="81928" name="Picture 8" descr="http://anatpat.unicamp.br/DSCN0784++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3044" t="13311" r="6005"/>
          <a:stretch>
            <a:fillRect/>
          </a:stretch>
        </p:blipFill>
        <p:spPr bwMode="auto">
          <a:xfrm rot="5400000">
            <a:off x="221067" y="3936986"/>
            <a:ext cx="3060000" cy="21874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" name="Picture 15" descr="http://www.mgar.com.br/zoonoses/aulas/imagens/tuberculoseGranuloma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4562"/>
          <a:stretch>
            <a:fillRect/>
          </a:stretch>
        </p:blipFill>
        <p:spPr bwMode="auto">
          <a:xfrm>
            <a:off x="5211851" y="3500720"/>
            <a:ext cx="3526565" cy="30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" name="Retângulo 15"/>
          <p:cNvSpPr>
            <a:spLocks noChangeArrowheads="1"/>
          </p:cNvSpPr>
          <p:nvPr/>
        </p:nvSpPr>
        <p:spPr bwMode="auto">
          <a:xfrm>
            <a:off x="5247435" y="6545545"/>
            <a:ext cx="3429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http://www.mgar.com.br/zoonoses/aulas/aula_tuberculose.htm</a:t>
            </a:r>
          </a:p>
        </p:txBody>
      </p:sp>
      <p:sp>
        <p:nvSpPr>
          <p:cNvPr id="17" name="Retângulo 13"/>
          <p:cNvSpPr>
            <a:spLocks noChangeArrowheads="1"/>
          </p:cNvSpPr>
          <p:nvPr/>
        </p:nvSpPr>
        <p:spPr bwMode="auto">
          <a:xfrm>
            <a:off x="779929" y="3100610"/>
            <a:ext cx="34065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http://www.4shared-china.com/all-images/53_Ik5os/fotos.html?&amp;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firstFileToShow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=100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http://dc343.4shared-china.com/img/SUM0_fhB/s7/Tuberculose_miliar_em_pulmo_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469" y="637054"/>
            <a:ext cx="3360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23" name="Picture 19" descr="http://anatpat.unicamp.br/DSCN0294+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4120" y="3883958"/>
            <a:ext cx="3360001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4" name="Retângulo 23"/>
          <p:cNvSpPr/>
          <p:nvPr/>
        </p:nvSpPr>
        <p:spPr>
          <a:xfrm>
            <a:off x="5391150" y="6442048"/>
            <a:ext cx="3152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http://anatpat.unicamp.br/biinflparacoco4.html</a:t>
            </a:r>
            <a:endParaRPr lang="pt-BR" sz="1200" dirty="0"/>
          </a:p>
        </p:txBody>
      </p:sp>
      <p:pic>
        <p:nvPicPr>
          <p:cNvPr id="9218" name="Picture 2" descr="http://anatpat.unicamp.br/Dscn26647+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7540" y="3862668"/>
            <a:ext cx="3360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1" name="Retângulo 20"/>
          <p:cNvSpPr/>
          <p:nvPr/>
        </p:nvSpPr>
        <p:spPr>
          <a:xfrm>
            <a:off x="134471" y="6413473"/>
            <a:ext cx="3752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http://anatpat.unicamp.br/bineucriptococose.html#blasto</a:t>
            </a:r>
            <a:endParaRPr lang="pt-BR" sz="1200" dirty="0"/>
          </a:p>
        </p:txBody>
      </p:sp>
      <p:pic>
        <p:nvPicPr>
          <p:cNvPr id="9222" name="Picture 6" descr="http://anatpat.unicamp.br/Dscn67831+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94568" y="877706"/>
            <a:ext cx="3359999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6" name="Retângulo 25"/>
          <p:cNvSpPr/>
          <p:nvPr/>
        </p:nvSpPr>
        <p:spPr>
          <a:xfrm>
            <a:off x="5457825" y="3376126"/>
            <a:ext cx="3152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http://anatpat.unicamp.br/nptneurotbc2.html</a:t>
            </a:r>
            <a:endParaRPr lang="pt-BR" sz="1200" dirty="0"/>
          </a:p>
        </p:txBody>
      </p:sp>
      <p:sp>
        <p:nvSpPr>
          <p:cNvPr id="28" name="Retângulo 13"/>
          <p:cNvSpPr>
            <a:spLocks noChangeArrowheads="1"/>
          </p:cNvSpPr>
          <p:nvPr/>
        </p:nvSpPr>
        <p:spPr bwMode="auto">
          <a:xfrm>
            <a:off x="850525" y="3390315"/>
            <a:ext cx="24176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http://enfermagememedicina.blogspot.com.br/2011/09/meningites.html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 descr="http://www.sistemanervoso.com/images/imuno/mimed_19.jpg"/>
          <p:cNvPicPr>
            <a:picLocks noChangeAspect="1" noChangeArrowheads="1"/>
          </p:cNvPicPr>
          <p:nvPr/>
        </p:nvPicPr>
        <p:blipFill>
          <a:blip r:embed="rId5" cstate="print"/>
          <a:srcRect l="17210" r="12067"/>
          <a:stretch>
            <a:fillRect/>
          </a:stretch>
        </p:blipFill>
        <p:spPr bwMode="auto">
          <a:xfrm>
            <a:off x="760317" y="877706"/>
            <a:ext cx="2566973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/>
          </p:cNvGraphicFramePr>
          <p:nvPr/>
        </p:nvGraphicFramePr>
        <p:xfrm>
          <a:off x="287338" y="549275"/>
          <a:ext cx="3959225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0" name="Image" r:id="rId3" imgW="4195122" imgH="2878049" progId="">
                  <p:embed/>
                </p:oleObj>
              </mc:Choice>
              <mc:Fallback>
                <p:oleObj name="Image" r:id="rId3" imgW="4195122" imgH="2878049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lum bright="-8000" contrast="2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549275"/>
                        <a:ext cx="3959225" cy="2879725"/>
                      </a:xfrm>
                      <a:prstGeom prst="rect">
                        <a:avLst/>
                      </a:prstGeom>
                      <a:noFill/>
                      <a:ln w="38100" cap="rnd" cmpd="dbl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833688" y="3429000"/>
            <a:ext cx="158552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Curran &amp; Jones, 1974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/>
          </p:cNvGraphicFramePr>
          <p:nvPr/>
        </p:nvGraphicFramePr>
        <p:xfrm>
          <a:off x="4572000" y="549275"/>
          <a:ext cx="3959225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1" name="Image" r:id="rId5" imgW="4231707" imgH="3158537" progId="">
                  <p:embed/>
                </p:oleObj>
              </mc:Choice>
              <mc:Fallback>
                <p:oleObj name="Image" r:id="rId5" imgW="4231707" imgH="3158537" progId="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lum bright="-8000" contrast="2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49275"/>
                        <a:ext cx="3959225" cy="2879725"/>
                      </a:xfrm>
                      <a:prstGeom prst="rect">
                        <a:avLst/>
                      </a:prstGeom>
                      <a:noFill/>
                      <a:ln w="38100" cap="rnd" cmpd="dbl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135814" y="3443288"/>
            <a:ext cx="149719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331913" y="6381750"/>
            <a:ext cx="8456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Kini, 1999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" name="Picture 5" descr="273"/>
          <p:cNvPicPr preferRelativeResize="0">
            <a:picLocks noChangeArrowheads="1"/>
          </p:cNvPicPr>
          <p:nvPr/>
        </p:nvPicPr>
        <p:blipFill>
          <a:blip r:embed="rId7" cstate="print">
            <a:lum bright="-10000" contrast="20000"/>
          </a:blip>
          <a:srcRect l="26067" t="54498" r="57690" b="13647"/>
          <a:stretch>
            <a:fillRect/>
          </a:stretch>
        </p:blipFill>
        <p:spPr bwMode="auto">
          <a:xfrm>
            <a:off x="327025" y="3860800"/>
            <a:ext cx="1763713" cy="25209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Picture 2" descr="95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54314" t="6735" b="71701"/>
          <a:stretch>
            <a:fillRect/>
          </a:stretch>
        </p:blipFill>
        <p:spPr bwMode="auto">
          <a:xfrm>
            <a:off x="2701925" y="3860800"/>
            <a:ext cx="3357563" cy="25209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932363" y="6381750"/>
            <a:ext cx="12801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err="1">
                <a:solidFill>
                  <a:schemeClr val="bg1"/>
                </a:solidFill>
                <a:latin typeface="Times New Roman" pitchFamily="18" charset="0"/>
              </a:rPr>
              <a:t>Orell</a:t>
            </a: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sz="1200" dirty="0" err="1">
                <a:solidFill>
                  <a:schemeClr val="bg1"/>
                </a:solidFill>
                <a:latin typeface="Times New Roman" pitchFamily="18" charset="0"/>
              </a:rPr>
              <a:t>et</a:t>
            </a: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 al., 2005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639051" y="6381750"/>
            <a:ext cx="91946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</a:rPr>
              <a:t>Kini, 1999</a:t>
            </a:r>
            <a:endParaRPr lang="pt-BR" sz="1600">
              <a:solidFill>
                <a:schemeClr val="bg1"/>
              </a:solidFill>
            </a:endParaRPr>
          </a:p>
        </p:txBody>
      </p:sp>
      <p:pic>
        <p:nvPicPr>
          <p:cNvPr id="11" name="Picture 7" descr="273"/>
          <p:cNvPicPr preferRelativeResize="0">
            <a:picLocks noChangeArrowheads="1"/>
          </p:cNvPicPr>
          <p:nvPr/>
        </p:nvPicPr>
        <p:blipFill>
          <a:blip r:embed="rId7" cstate="print">
            <a:lum bright="-10000" contrast="20000"/>
          </a:blip>
          <a:srcRect l="82074" t="73558" r="1785" b="7033"/>
          <a:stretch>
            <a:fillRect/>
          </a:stretch>
        </p:blipFill>
        <p:spPr bwMode="auto">
          <a:xfrm>
            <a:off x="6775450" y="3860800"/>
            <a:ext cx="1763713" cy="25193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inflamatórias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4963516" y="1201735"/>
            <a:ext cx="1714926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Anasarca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4963516" y="1517676"/>
            <a:ext cx="1714926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Ascite</a:t>
            </a: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4963514" y="1833617"/>
            <a:ext cx="17149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Hidrotórax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4963516" y="2149558"/>
            <a:ext cx="1714926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Hidropericárdio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4963516" y="2465499"/>
            <a:ext cx="1714926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Transudato</a:t>
            </a: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4963516" y="2781439"/>
            <a:ext cx="1714926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Exsudato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3717203" y="3881022"/>
            <a:ext cx="97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Etiologia</a:t>
            </a:r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4966475" y="3232398"/>
            <a:ext cx="4095296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Aumento da pressão hidrostática sanguínea</a:t>
            </a: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4966474" y="3564152"/>
            <a:ext cx="4095296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Diminuição da pressão osmótica sanguínea</a:t>
            </a:r>
          </a:p>
        </p:txBody>
      </p:sp>
      <p:sp>
        <p:nvSpPr>
          <p:cNvPr id="117772" name="Text Box 12"/>
          <p:cNvSpPr txBox="1">
            <a:spLocks noChangeArrowheads="1"/>
          </p:cNvSpPr>
          <p:nvPr/>
        </p:nvSpPr>
        <p:spPr bwMode="auto">
          <a:xfrm>
            <a:off x="4966473" y="3895906"/>
            <a:ext cx="409713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Aumento da pressão osmótica intersticial</a:t>
            </a:r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4966474" y="4227660"/>
            <a:ext cx="352057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Aumento da permeabilidade vascular</a:t>
            </a: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4966474" y="4559413"/>
            <a:ext cx="185702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Obstrução linfática</a:t>
            </a: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2715885" y="2939393"/>
            <a:ext cx="783742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Edema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1199072" y="2778699"/>
            <a:ext cx="957532" cy="62331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Acumulo hídrico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106532" y="3639232"/>
            <a:ext cx="936000" cy="66510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Hidrodi-nâmicas</a:t>
            </a: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1199072" y="4844131"/>
            <a:ext cx="1353995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Perda hídrica</a:t>
            </a: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3026615" y="4853009"/>
            <a:ext cx="1465493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Desidratação</a:t>
            </a:r>
          </a:p>
        </p:txBody>
      </p:sp>
      <p:sp>
        <p:nvSpPr>
          <p:cNvPr id="117780" name="Text Box 20"/>
          <p:cNvSpPr txBox="1">
            <a:spLocks noChangeArrowheads="1"/>
          </p:cNvSpPr>
          <p:nvPr/>
        </p:nvSpPr>
        <p:spPr bwMode="auto">
          <a:xfrm>
            <a:off x="3717203" y="1980792"/>
            <a:ext cx="108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Nosologia</a:t>
            </a:r>
          </a:p>
        </p:txBody>
      </p:sp>
      <p:sp>
        <p:nvSpPr>
          <p:cNvPr id="117781" name="AutoShape 21"/>
          <p:cNvSpPr>
            <a:spLocks/>
          </p:cNvSpPr>
          <p:nvPr/>
        </p:nvSpPr>
        <p:spPr bwMode="auto">
          <a:xfrm>
            <a:off x="4811030" y="1163362"/>
            <a:ext cx="180696" cy="1944000"/>
          </a:xfrm>
          <a:prstGeom prst="leftBrace">
            <a:avLst>
              <a:gd name="adj1" fmla="val 7424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7782" name="AutoShape 22"/>
          <p:cNvSpPr>
            <a:spLocks/>
          </p:cNvSpPr>
          <p:nvPr/>
        </p:nvSpPr>
        <p:spPr bwMode="auto">
          <a:xfrm>
            <a:off x="4789868" y="3160872"/>
            <a:ext cx="217139" cy="1800000"/>
          </a:xfrm>
          <a:prstGeom prst="leftBrace">
            <a:avLst>
              <a:gd name="adj1" fmla="val 34283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7783" name="AutoShape 23"/>
          <p:cNvSpPr>
            <a:spLocks/>
          </p:cNvSpPr>
          <p:nvPr/>
        </p:nvSpPr>
        <p:spPr bwMode="auto">
          <a:xfrm>
            <a:off x="3567798" y="1917579"/>
            <a:ext cx="180000" cy="2386075"/>
          </a:xfrm>
          <a:prstGeom prst="leftBrace">
            <a:avLst>
              <a:gd name="adj1" fmla="val 3385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17784" name="AutoShape 24"/>
          <p:cNvSpPr>
            <a:spLocks/>
          </p:cNvSpPr>
          <p:nvPr/>
        </p:nvSpPr>
        <p:spPr bwMode="auto">
          <a:xfrm>
            <a:off x="1049749" y="2717293"/>
            <a:ext cx="184332" cy="2484000"/>
          </a:xfrm>
          <a:prstGeom prst="leftBrace">
            <a:avLst>
              <a:gd name="adj1" fmla="val 5448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cxnSp>
        <p:nvCxnSpPr>
          <p:cNvPr id="117785" name="AutoShape 25"/>
          <p:cNvCxnSpPr>
            <a:cxnSpLocks noChangeShapeType="1"/>
          </p:cNvCxnSpPr>
          <p:nvPr/>
        </p:nvCxnSpPr>
        <p:spPr bwMode="auto">
          <a:xfrm>
            <a:off x="2187338" y="3089560"/>
            <a:ext cx="5400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17786" name="AutoShape 26"/>
          <p:cNvCxnSpPr>
            <a:cxnSpLocks noChangeShapeType="1"/>
          </p:cNvCxnSpPr>
          <p:nvPr/>
        </p:nvCxnSpPr>
        <p:spPr bwMode="auto">
          <a:xfrm>
            <a:off x="2581556" y="4996215"/>
            <a:ext cx="4320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2193685" y="0"/>
            <a:ext cx="49098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circulatórias</a:t>
            </a:r>
          </a:p>
        </p:txBody>
      </p:sp>
    </p:spTree>
    <p:extLst>
      <p:ext uri="{BB962C8B-B14F-4D97-AF65-F5344CB8AC3E}">
        <p14:creationId xmlns:p14="http://schemas.microsoft.com/office/powerpoint/2010/main" val="14391234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animBg="1"/>
      <p:bldP spid="117764" grpId="0" animBg="1"/>
      <p:bldP spid="117765" grpId="0" animBg="1"/>
      <p:bldP spid="117766" grpId="0" animBg="1"/>
      <p:bldP spid="117767" grpId="0" animBg="1"/>
      <p:bldP spid="117768" grpId="0" animBg="1"/>
      <p:bldP spid="117769" grpId="0" animBg="1"/>
      <p:bldP spid="117770" grpId="0" animBg="1"/>
      <p:bldP spid="117771" grpId="0" animBg="1"/>
      <p:bldP spid="117772" grpId="0" animBg="1"/>
      <p:bldP spid="117773" grpId="0" animBg="1"/>
      <p:bldP spid="117774" grpId="0" animBg="1"/>
      <p:bldP spid="117775" grpId="0" animBg="1"/>
      <p:bldP spid="117776" grpId="0" animBg="1"/>
      <p:bldP spid="117777" grpId="0" animBg="1"/>
      <p:bldP spid="117778" grpId="0" animBg="1"/>
      <p:bldP spid="117779" grpId="0" animBg="1"/>
      <p:bldP spid="117780" grpId="0" animBg="1"/>
      <p:bldP spid="117781" grpId="0" animBg="1"/>
      <p:bldP spid="117782" grpId="0" animBg="1"/>
      <p:bldP spid="117783" grpId="0" animBg="1"/>
      <p:bldP spid="11778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3"/>
          <p:cNvSpPr>
            <a:spLocks noChangeArrowheads="1"/>
          </p:cNvSpPr>
          <p:nvPr/>
        </p:nvSpPr>
        <p:spPr bwMode="auto">
          <a:xfrm>
            <a:off x="5197021" y="3028890"/>
            <a:ext cx="2838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http://www.medicinageriatrica.com.br/2008/08/06/estudo-de-caso-edema-agudo-de-pulmao/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tângulo 13"/>
          <p:cNvSpPr>
            <a:spLocks noChangeArrowheads="1"/>
          </p:cNvSpPr>
          <p:nvPr/>
        </p:nvSpPr>
        <p:spPr bwMode="auto">
          <a:xfrm>
            <a:off x="808971" y="3210455"/>
            <a:ext cx="27163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http://assuntodesaude.blogspot.com.br/2010/08/1-o-que-e-edema-pulmonar-cid-10-j81-um.html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tângulo 13"/>
          <p:cNvSpPr>
            <a:spLocks noChangeArrowheads="1"/>
          </p:cNvSpPr>
          <p:nvPr/>
        </p:nvSpPr>
        <p:spPr bwMode="auto">
          <a:xfrm>
            <a:off x="1007688" y="6192872"/>
            <a:ext cx="23275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http://www.hepcentro.com.br/ascite.htm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0" descr="http://www.primeirahora.com.br/fotos-noticias/esquistossomo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223" y="3881499"/>
            <a:ext cx="3090176" cy="23035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1684" name="Picture 4" descr="http://3.bp.blogspot.com/_AVOOPTLSg4M/THfeI92237I/AAAAAAAAAgE/mDjQExbxpSE/s320/071010-04edema_pulmon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7629" y="724265"/>
            <a:ext cx="2140884" cy="25433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1688" name="Picture 8" descr="http://www.medicinageriatrica.com.br/wp-content/uploads/2008/08/edema-pulmonar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292405" y="674691"/>
            <a:ext cx="2680447" cy="23988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tângulo 13"/>
          <p:cNvSpPr>
            <a:spLocks noChangeArrowheads="1"/>
          </p:cNvSpPr>
          <p:nvPr/>
        </p:nvSpPr>
        <p:spPr bwMode="auto">
          <a:xfrm>
            <a:off x="4688540" y="6203885"/>
            <a:ext cx="36307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http://derepentesoumae.blogspot.com.br/2012_09_01_archive.html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6" descr="http://www.conversandocomopediatra.com.br/website/bancoimg/120515134802denutrica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8052"/>
            <a:ext cx="3750638" cy="23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93685" y="0"/>
            <a:ext cx="49098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circulatórias</a:t>
            </a: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471818" y="3429000"/>
            <a:ext cx="1496682" cy="58921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Alterações hemodinâmicas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170062" y="714156"/>
            <a:ext cx="133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/>
              <a:t> </a:t>
            </a:r>
            <a:r>
              <a:rPr lang="pt-BR" dirty="0" smtClean="0"/>
              <a:t>Hiperemia</a:t>
            </a:r>
            <a:endParaRPr lang="pt-BR" dirty="0"/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3801105" y="596201"/>
            <a:ext cx="1332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Ativa</a:t>
            </a:r>
            <a:endParaRPr lang="pt-BR" dirty="0"/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5631737" y="5318250"/>
            <a:ext cx="967948" cy="2408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Infarto</a:t>
            </a:r>
            <a:endParaRPr lang="pt-BR" dirty="0"/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6703590" y="5213225"/>
            <a:ext cx="1332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Anêmico</a:t>
            </a:r>
            <a:endParaRPr lang="pt-BR" dirty="0"/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6703591" y="5477577"/>
            <a:ext cx="1332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Hemorrágico</a:t>
            </a:r>
            <a:endParaRPr lang="pt-BR" dirty="0"/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2170062" y="1590933"/>
            <a:ext cx="133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Hemorragia</a:t>
            </a:r>
            <a:endParaRPr lang="pt-BR" dirty="0"/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2170062" y="6175610"/>
            <a:ext cx="126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Choque</a:t>
            </a:r>
            <a:endParaRPr lang="pt-BR" dirty="0"/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3801105" y="1228189"/>
            <a:ext cx="1332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Hematoma</a:t>
            </a:r>
            <a:endParaRPr lang="pt-BR" dirty="0"/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3801105" y="1494425"/>
            <a:ext cx="1332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Hemotórax</a:t>
            </a:r>
            <a:endParaRPr lang="pt-BR" dirty="0"/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3801105" y="1760661"/>
            <a:ext cx="1584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</a:t>
            </a:r>
            <a:r>
              <a:rPr lang="pt-BR" dirty="0" err="1" smtClean="0"/>
              <a:t>Hemopericardio</a:t>
            </a:r>
            <a:endParaRPr lang="pt-BR" dirty="0"/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3801105" y="2026896"/>
            <a:ext cx="1584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</a:t>
            </a:r>
            <a:r>
              <a:rPr lang="pt-BR" dirty="0" err="1" smtClean="0"/>
              <a:t>Hemoperitônio</a:t>
            </a:r>
            <a:endParaRPr lang="pt-BR" dirty="0"/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>
            <a:off x="3801105" y="5909653"/>
            <a:ext cx="153834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Hipovolêmico</a:t>
            </a:r>
            <a:endParaRPr lang="pt-BR" dirty="0"/>
          </a:p>
        </p:txBody>
      </p:sp>
      <p:sp>
        <p:nvSpPr>
          <p:cNvPr id="133137" name="Text Box 17"/>
          <p:cNvSpPr txBox="1">
            <a:spLocks noChangeArrowheads="1"/>
          </p:cNvSpPr>
          <p:nvPr/>
        </p:nvSpPr>
        <p:spPr bwMode="auto">
          <a:xfrm>
            <a:off x="3801105" y="6442257"/>
            <a:ext cx="1495997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</a:t>
            </a:r>
            <a:r>
              <a:rPr lang="pt-BR" dirty="0" err="1" smtClean="0"/>
              <a:t>Cardiogênico</a:t>
            </a:r>
            <a:endParaRPr lang="pt-BR" dirty="0"/>
          </a:p>
        </p:txBody>
      </p:sp>
      <p:sp>
        <p:nvSpPr>
          <p:cNvPr id="133138" name="Text Box 18"/>
          <p:cNvSpPr txBox="1">
            <a:spLocks noChangeArrowheads="1"/>
          </p:cNvSpPr>
          <p:nvPr/>
        </p:nvSpPr>
        <p:spPr bwMode="auto">
          <a:xfrm>
            <a:off x="3801105" y="6171834"/>
            <a:ext cx="2196000" cy="25955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Insuficiência </a:t>
            </a:r>
            <a:r>
              <a:rPr lang="pt-BR" dirty="0"/>
              <a:t>vascular</a:t>
            </a:r>
          </a:p>
        </p:txBody>
      </p:sp>
      <p:sp>
        <p:nvSpPr>
          <p:cNvPr id="133139" name="Text Box 19"/>
          <p:cNvSpPr txBox="1">
            <a:spLocks noChangeArrowheads="1"/>
          </p:cNvSpPr>
          <p:nvPr/>
        </p:nvSpPr>
        <p:spPr bwMode="auto">
          <a:xfrm>
            <a:off x="6115241" y="5772860"/>
            <a:ext cx="1332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Anafilático</a:t>
            </a:r>
            <a:endParaRPr lang="pt-BR" dirty="0"/>
          </a:p>
        </p:txBody>
      </p:sp>
      <p:sp>
        <p:nvSpPr>
          <p:cNvPr id="133140" name="Text Box 20"/>
          <p:cNvSpPr txBox="1">
            <a:spLocks noChangeArrowheads="1"/>
          </p:cNvSpPr>
          <p:nvPr/>
        </p:nvSpPr>
        <p:spPr bwMode="auto">
          <a:xfrm>
            <a:off x="6118645" y="6040835"/>
            <a:ext cx="1332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Tóxico</a:t>
            </a:r>
            <a:endParaRPr lang="pt-BR" dirty="0"/>
          </a:p>
        </p:txBody>
      </p:sp>
      <p:sp>
        <p:nvSpPr>
          <p:cNvPr id="133141" name="Text Box 21"/>
          <p:cNvSpPr txBox="1">
            <a:spLocks noChangeArrowheads="1"/>
          </p:cNvSpPr>
          <p:nvPr/>
        </p:nvSpPr>
        <p:spPr bwMode="auto">
          <a:xfrm>
            <a:off x="6118646" y="6299845"/>
            <a:ext cx="1332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Neurogênico</a:t>
            </a:r>
            <a:endParaRPr lang="pt-BR" dirty="0"/>
          </a:p>
        </p:txBody>
      </p:sp>
      <p:sp>
        <p:nvSpPr>
          <p:cNvPr id="133142" name="Text Box 22"/>
          <p:cNvSpPr txBox="1">
            <a:spLocks noChangeArrowheads="1"/>
          </p:cNvSpPr>
          <p:nvPr/>
        </p:nvSpPr>
        <p:spPr bwMode="auto">
          <a:xfrm>
            <a:off x="6115241" y="6567820"/>
            <a:ext cx="1332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Séptico</a:t>
            </a:r>
            <a:endParaRPr lang="pt-BR" dirty="0"/>
          </a:p>
        </p:txBody>
      </p:sp>
      <p:sp>
        <p:nvSpPr>
          <p:cNvPr id="133143" name="Text Box 23"/>
          <p:cNvSpPr txBox="1">
            <a:spLocks noChangeArrowheads="1"/>
          </p:cNvSpPr>
          <p:nvPr/>
        </p:nvSpPr>
        <p:spPr bwMode="auto">
          <a:xfrm>
            <a:off x="4309105" y="3182673"/>
            <a:ext cx="1114909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</a:t>
            </a:r>
            <a:r>
              <a:rPr lang="pt-BR" dirty="0" err="1" smtClean="0"/>
              <a:t>Nosologia</a:t>
            </a:r>
            <a:endParaRPr lang="pt-BR" dirty="0"/>
          </a:p>
        </p:txBody>
      </p:sp>
      <p:sp>
        <p:nvSpPr>
          <p:cNvPr id="133144" name="Text Box 24"/>
          <p:cNvSpPr txBox="1">
            <a:spLocks noChangeArrowheads="1"/>
          </p:cNvSpPr>
          <p:nvPr/>
        </p:nvSpPr>
        <p:spPr bwMode="auto">
          <a:xfrm>
            <a:off x="2170062" y="3538326"/>
            <a:ext cx="133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Trombose</a:t>
            </a:r>
            <a:endParaRPr lang="pt-BR" dirty="0"/>
          </a:p>
        </p:txBody>
      </p:sp>
      <p:sp>
        <p:nvSpPr>
          <p:cNvPr id="133145" name="Text Box 25"/>
          <p:cNvSpPr txBox="1">
            <a:spLocks noChangeArrowheads="1"/>
          </p:cNvSpPr>
          <p:nvPr/>
        </p:nvSpPr>
        <p:spPr bwMode="auto">
          <a:xfrm>
            <a:off x="5657601" y="2035894"/>
            <a:ext cx="1901738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Lesão </a:t>
            </a:r>
            <a:r>
              <a:rPr lang="pt-BR" dirty="0"/>
              <a:t>endotelial</a:t>
            </a:r>
          </a:p>
        </p:txBody>
      </p:sp>
      <p:sp>
        <p:nvSpPr>
          <p:cNvPr id="133146" name="Text Box 26"/>
          <p:cNvSpPr txBox="1">
            <a:spLocks noChangeArrowheads="1"/>
          </p:cNvSpPr>
          <p:nvPr/>
        </p:nvSpPr>
        <p:spPr bwMode="auto">
          <a:xfrm>
            <a:off x="5657601" y="2277381"/>
            <a:ext cx="1901738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Estase</a:t>
            </a:r>
            <a:endParaRPr lang="pt-BR" dirty="0"/>
          </a:p>
        </p:txBody>
      </p:sp>
      <p:sp>
        <p:nvSpPr>
          <p:cNvPr id="133147" name="Text Box 27"/>
          <p:cNvSpPr txBox="1">
            <a:spLocks noChangeArrowheads="1"/>
          </p:cNvSpPr>
          <p:nvPr/>
        </p:nvSpPr>
        <p:spPr bwMode="auto">
          <a:xfrm>
            <a:off x="5657601" y="2518868"/>
            <a:ext cx="1901738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Turbulência</a:t>
            </a:r>
            <a:endParaRPr lang="pt-BR" dirty="0"/>
          </a:p>
        </p:txBody>
      </p:sp>
      <p:sp>
        <p:nvSpPr>
          <p:cNvPr id="133148" name="Text Box 28"/>
          <p:cNvSpPr txBox="1">
            <a:spLocks noChangeArrowheads="1"/>
          </p:cNvSpPr>
          <p:nvPr/>
        </p:nvSpPr>
        <p:spPr bwMode="auto">
          <a:xfrm>
            <a:off x="5657601" y="2796354"/>
            <a:ext cx="1908000" cy="25263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</a:t>
            </a:r>
            <a:r>
              <a:rPr lang="pt-BR" dirty="0" err="1" smtClean="0"/>
              <a:t>Hemoconcentração</a:t>
            </a:r>
            <a:endParaRPr lang="pt-BR" dirty="0"/>
          </a:p>
        </p:txBody>
      </p:sp>
      <p:sp>
        <p:nvSpPr>
          <p:cNvPr id="133149" name="Text Box 29"/>
          <p:cNvSpPr txBox="1">
            <a:spLocks noChangeArrowheads="1"/>
          </p:cNvSpPr>
          <p:nvPr/>
        </p:nvSpPr>
        <p:spPr bwMode="auto">
          <a:xfrm>
            <a:off x="5663862" y="3373219"/>
            <a:ext cx="1901738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Oclusiva</a:t>
            </a:r>
            <a:endParaRPr lang="pt-BR" dirty="0"/>
          </a:p>
        </p:txBody>
      </p:sp>
      <p:sp>
        <p:nvSpPr>
          <p:cNvPr id="133150" name="Text Box 30"/>
          <p:cNvSpPr txBox="1">
            <a:spLocks noChangeArrowheads="1"/>
          </p:cNvSpPr>
          <p:nvPr/>
        </p:nvSpPr>
        <p:spPr bwMode="auto">
          <a:xfrm>
            <a:off x="5663863" y="3106850"/>
            <a:ext cx="1901738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Mural</a:t>
            </a:r>
            <a:endParaRPr lang="pt-BR" dirty="0"/>
          </a:p>
        </p:txBody>
      </p:sp>
      <p:sp>
        <p:nvSpPr>
          <p:cNvPr id="133151" name="Text Box 31"/>
          <p:cNvSpPr txBox="1">
            <a:spLocks noChangeArrowheads="1"/>
          </p:cNvSpPr>
          <p:nvPr/>
        </p:nvSpPr>
        <p:spPr bwMode="auto">
          <a:xfrm>
            <a:off x="4309105" y="4518809"/>
            <a:ext cx="1114909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Evolução</a:t>
            </a:r>
            <a:endParaRPr lang="pt-BR" dirty="0"/>
          </a:p>
        </p:txBody>
      </p:sp>
      <p:sp>
        <p:nvSpPr>
          <p:cNvPr id="133152" name="Text Box 32"/>
          <p:cNvSpPr txBox="1">
            <a:spLocks noChangeArrowheads="1"/>
          </p:cNvSpPr>
          <p:nvPr/>
        </p:nvSpPr>
        <p:spPr bwMode="auto">
          <a:xfrm>
            <a:off x="5657603" y="3663483"/>
            <a:ext cx="1951006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Remoção </a:t>
            </a:r>
            <a:r>
              <a:rPr lang="pt-BR" dirty="0"/>
              <a:t>do trombo</a:t>
            </a:r>
          </a:p>
        </p:txBody>
      </p:sp>
      <p:sp>
        <p:nvSpPr>
          <p:cNvPr id="133153" name="Text Box 33"/>
          <p:cNvSpPr txBox="1">
            <a:spLocks noChangeArrowheads="1"/>
          </p:cNvSpPr>
          <p:nvPr/>
        </p:nvSpPr>
        <p:spPr bwMode="auto">
          <a:xfrm>
            <a:off x="5657603" y="3913359"/>
            <a:ext cx="1951006" cy="29060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Recanalização</a:t>
            </a:r>
            <a:endParaRPr lang="pt-BR" dirty="0"/>
          </a:p>
        </p:txBody>
      </p:sp>
      <p:sp>
        <p:nvSpPr>
          <p:cNvPr id="133154" name="Text Box 34"/>
          <p:cNvSpPr txBox="1">
            <a:spLocks noChangeArrowheads="1"/>
          </p:cNvSpPr>
          <p:nvPr/>
        </p:nvSpPr>
        <p:spPr bwMode="auto">
          <a:xfrm>
            <a:off x="5631737" y="4512721"/>
            <a:ext cx="968436" cy="25618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Embolia</a:t>
            </a:r>
            <a:endParaRPr lang="pt-BR" dirty="0"/>
          </a:p>
        </p:txBody>
      </p:sp>
      <p:sp>
        <p:nvSpPr>
          <p:cNvPr id="133155" name="Text Box 35"/>
          <p:cNvSpPr txBox="1">
            <a:spLocks noChangeArrowheads="1"/>
          </p:cNvSpPr>
          <p:nvPr/>
        </p:nvSpPr>
        <p:spPr bwMode="auto">
          <a:xfrm>
            <a:off x="6699347" y="4444074"/>
            <a:ext cx="1080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Gasosa</a:t>
            </a:r>
            <a:endParaRPr lang="pt-BR" dirty="0"/>
          </a:p>
        </p:txBody>
      </p:sp>
      <p:sp>
        <p:nvSpPr>
          <p:cNvPr id="133156" name="Text Box 36"/>
          <p:cNvSpPr txBox="1">
            <a:spLocks noChangeArrowheads="1"/>
          </p:cNvSpPr>
          <p:nvPr/>
        </p:nvSpPr>
        <p:spPr bwMode="auto">
          <a:xfrm>
            <a:off x="6699347" y="4192595"/>
            <a:ext cx="1548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</a:t>
            </a:r>
            <a:r>
              <a:rPr lang="pt-BR" dirty="0" err="1" smtClean="0"/>
              <a:t>Tromboembolia</a:t>
            </a:r>
            <a:endParaRPr lang="pt-BR" dirty="0"/>
          </a:p>
        </p:txBody>
      </p:sp>
      <p:sp>
        <p:nvSpPr>
          <p:cNvPr id="133157" name="Text Box 37"/>
          <p:cNvSpPr txBox="1">
            <a:spLocks noChangeArrowheads="1"/>
          </p:cNvSpPr>
          <p:nvPr/>
        </p:nvSpPr>
        <p:spPr bwMode="auto">
          <a:xfrm>
            <a:off x="6699347" y="4695553"/>
            <a:ext cx="1080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Gordurosa</a:t>
            </a:r>
            <a:endParaRPr lang="pt-BR" dirty="0"/>
          </a:p>
        </p:txBody>
      </p:sp>
      <p:sp>
        <p:nvSpPr>
          <p:cNvPr id="133158" name="Text Box 38"/>
          <p:cNvSpPr txBox="1">
            <a:spLocks noChangeArrowheads="1"/>
          </p:cNvSpPr>
          <p:nvPr/>
        </p:nvSpPr>
        <p:spPr bwMode="auto">
          <a:xfrm>
            <a:off x="6699347" y="4947031"/>
            <a:ext cx="1080000" cy="25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Outras</a:t>
            </a:r>
            <a:endParaRPr lang="pt-BR" dirty="0"/>
          </a:p>
        </p:txBody>
      </p:sp>
      <p:sp>
        <p:nvSpPr>
          <p:cNvPr id="133159" name="Text Box 39"/>
          <p:cNvSpPr txBox="1">
            <a:spLocks noChangeArrowheads="1"/>
          </p:cNvSpPr>
          <p:nvPr/>
        </p:nvSpPr>
        <p:spPr bwMode="auto">
          <a:xfrm>
            <a:off x="4309105" y="2420739"/>
            <a:ext cx="1114909" cy="2659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Etiologia</a:t>
            </a:r>
            <a:endParaRPr lang="pt-BR" dirty="0"/>
          </a:p>
        </p:txBody>
      </p:sp>
      <p:cxnSp>
        <p:nvCxnSpPr>
          <p:cNvPr id="133160" name="AutoShape 40"/>
          <p:cNvCxnSpPr>
            <a:cxnSpLocks noChangeShapeType="1"/>
          </p:cNvCxnSpPr>
          <p:nvPr/>
        </p:nvCxnSpPr>
        <p:spPr bwMode="auto">
          <a:xfrm>
            <a:off x="6061160" y="4795173"/>
            <a:ext cx="41" cy="468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33161" name="AutoShape 41"/>
          <p:cNvSpPr>
            <a:spLocks/>
          </p:cNvSpPr>
          <p:nvPr/>
        </p:nvSpPr>
        <p:spPr bwMode="auto">
          <a:xfrm>
            <a:off x="2049904" y="500332"/>
            <a:ext cx="108050" cy="6275722"/>
          </a:xfrm>
          <a:prstGeom prst="leftBrace">
            <a:avLst>
              <a:gd name="adj1" fmla="val 38755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2" name="AutoShape 42"/>
          <p:cNvSpPr>
            <a:spLocks/>
          </p:cNvSpPr>
          <p:nvPr/>
        </p:nvSpPr>
        <p:spPr bwMode="auto">
          <a:xfrm>
            <a:off x="3674105" y="594001"/>
            <a:ext cx="108000" cy="576000"/>
          </a:xfrm>
          <a:prstGeom prst="leftBrace">
            <a:avLst>
              <a:gd name="adj1" fmla="val 3258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3" name="AutoShape 43"/>
          <p:cNvSpPr>
            <a:spLocks/>
          </p:cNvSpPr>
          <p:nvPr/>
        </p:nvSpPr>
        <p:spPr bwMode="auto">
          <a:xfrm>
            <a:off x="3674105" y="1183474"/>
            <a:ext cx="90021" cy="1152000"/>
          </a:xfrm>
          <a:prstGeom prst="leftBrace">
            <a:avLst>
              <a:gd name="adj1" fmla="val 6635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4" name="AutoShape 44"/>
          <p:cNvSpPr>
            <a:spLocks/>
          </p:cNvSpPr>
          <p:nvPr/>
        </p:nvSpPr>
        <p:spPr bwMode="auto">
          <a:xfrm>
            <a:off x="5551587" y="3103462"/>
            <a:ext cx="90021" cy="504000"/>
          </a:xfrm>
          <a:prstGeom prst="leftBrace">
            <a:avLst>
              <a:gd name="adj1" fmla="val 3258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5" name="AutoShape 45"/>
          <p:cNvSpPr>
            <a:spLocks/>
          </p:cNvSpPr>
          <p:nvPr/>
        </p:nvSpPr>
        <p:spPr bwMode="auto">
          <a:xfrm>
            <a:off x="5551587" y="1985102"/>
            <a:ext cx="90021" cy="1080000"/>
          </a:xfrm>
          <a:prstGeom prst="leftBrace">
            <a:avLst>
              <a:gd name="adj1" fmla="val 5876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6" name="AutoShape 46"/>
          <p:cNvSpPr>
            <a:spLocks/>
          </p:cNvSpPr>
          <p:nvPr/>
        </p:nvSpPr>
        <p:spPr bwMode="auto">
          <a:xfrm>
            <a:off x="5551587" y="3602259"/>
            <a:ext cx="90021" cy="2088000"/>
          </a:xfrm>
          <a:prstGeom prst="leftBrace">
            <a:avLst>
              <a:gd name="adj1" fmla="val 33705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7" name="AutoShape 47"/>
          <p:cNvSpPr>
            <a:spLocks/>
          </p:cNvSpPr>
          <p:nvPr/>
        </p:nvSpPr>
        <p:spPr bwMode="auto">
          <a:xfrm>
            <a:off x="6599685" y="4158730"/>
            <a:ext cx="90021" cy="972000"/>
          </a:xfrm>
          <a:prstGeom prst="leftBrace">
            <a:avLst>
              <a:gd name="adj1" fmla="val 5267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8" name="AutoShape 48"/>
          <p:cNvSpPr>
            <a:spLocks/>
          </p:cNvSpPr>
          <p:nvPr/>
        </p:nvSpPr>
        <p:spPr bwMode="auto">
          <a:xfrm>
            <a:off x="6010306" y="5723305"/>
            <a:ext cx="104935" cy="1116000"/>
          </a:xfrm>
          <a:prstGeom prst="leftBrace">
            <a:avLst>
              <a:gd name="adj1" fmla="val 6635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69" name="AutoShape 49"/>
          <p:cNvSpPr>
            <a:spLocks/>
          </p:cNvSpPr>
          <p:nvPr/>
        </p:nvSpPr>
        <p:spPr bwMode="auto">
          <a:xfrm>
            <a:off x="6608361" y="5166659"/>
            <a:ext cx="90021" cy="576000"/>
          </a:xfrm>
          <a:prstGeom prst="leftBrace">
            <a:avLst>
              <a:gd name="adj1" fmla="val 4906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70" name="AutoShape 50"/>
          <p:cNvSpPr>
            <a:spLocks/>
          </p:cNvSpPr>
          <p:nvPr/>
        </p:nvSpPr>
        <p:spPr bwMode="auto">
          <a:xfrm>
            <a:off x="3674105" y="5828606"/>
            <a:ext cx="97601" cy="946008"/>
          </a:xfrm>
          <a:prstGeom prst="leftBrace">
            <a:avLst>
              <a:gd name="adj1" fmla="val 76691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33171" name="AutoShape 51"/>
          <p:cNvSpPr>
            <a:spLocks/>
          </p:cNvSpPr>
          <p:nvPr/>
        </p:nvSpPr>
        <p:spPr bwMode="auto">
          <a:xfrm>
            <a:off x="4182105" y="2366715"/>
            <a:ext cx="90021" cy="2484000"/>
          </a:xfrm>
          <a:prstGeom prst="leftBrace">
            <a:avLst>
              <a:gd name="adj1" fmla="val 90060"/>
              <a:gd name="adj2" fmla="val 45491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3801105" y="884057"/>
            <a:ext cx="1332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/>
              <a:t> Passiva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50028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3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3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3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3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3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3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3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33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3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3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3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3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3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13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133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133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13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3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13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3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13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13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13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13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13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13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133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13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13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13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500"/>
                                        <p:tgtEl>
                                          <p:spTgt spid="13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nimBg="1"/>
      <p:bldP spid="133124" grpId="0" animBg="1"/>
      <p:bldP spid="133125" grpId="0" animBg="1"/>
      <p:bldP spid="133127" grpId="0" animBg="1"/>
      <p:bldP spid="133128" grpId="0" animBg="1"/>
      <p:bldP spid="133129" grpId="0" animBg="1"/>
      <p:bldP spid="133130" grpId="0" animBg="1"/>
      <p:bldP spid="133131" grpId="0" animBg="1"/>
      <p:bldP spid="133132" grpId="0" animBg="1"/>
      <p:bldP spid="133133" grpId="0" animBg="1"/>
      <p:bldP spid="133134" grpId="0" animBg="1"/>
      <p:bldP spid="133135" grpId="0" animBg="1"/>
      <p:bldP spid="133136" grpId="0" animBg="1"/>
      <p:bldP spid="133137" grpId="0" animBg="1"/>
      <p:bldP spid="133138" grpId="0" animBg="1"/>
      <p:bldP spid="133139" grpId="0" animBg="1"/>
      <p:bldP spid="133140" grpId="0" animBg="1"/>
      <p:bldP spid="133141" grpId="0" animBg="1"/>
      <p:bldP spid="133142" grpId="0" animBg="1"/>
      <p:bldP spid="133143" grpId="0" animBg="1"/>
      <p:bldP spid="133144" grpId="0" animBg="1"/>
      <p:bldP spid="133145" grpId="0" animBg="1"/>
      <p:bldP spid="133146" grpId="0" animBg="1"/>
      <p:bldP spid="133147" grpId="0" animBg="1"/>
      <p:bldP spid="133148" grpId="0" animBg="1"/>
      <p:bldP spid="133149" grpId="0" animBg="1"/>
      <p:bldP spid="133150" grpId="0" animBg="1"/>
      <p:bldP spid="133151" grpId="0" animBg="1"/>
      <p:bldP spid="133152" grpId="0" animBg="1"/>
      <p:bldP spid="133153" grpId="0" animBg="1"/>
      <p:bldP spid="133154" grpId="0" animBg="1"/>
      <p:bldP spid="133155" grpId="0" animBg="1"/>
      <p:bldP spid="133156" grpId="0" animBg="1"/>
      <p:bldP spid="133157" grpId="0" animBg="1"/>
      <p:bldP spid="133158" grpId="0" animBg="1"/>
      <p:bldP spid="133159" grpId="0" animBg="1"/>
      <p:bldP spid="133161" grpId="0" animBg="1"/>
      <p:bldP spid="133162" grpId="0" animBg="1"/>
      <p:bldP spid="133163" grpId="0" animBg="1"/>
      <p:bldP spid="133164" grpId="0" animBg="1"/>
      <p:bldP spid="133165" grpId="0" animBg="1"/>
      <p:bldP spid="133166" grpId="0" animBg="1"/>
      <p:bldP spid="133167" grpId="0" animBg="1"/>
      <p:bldP spid="133168" grpId="0" animBg="1"/>
      <p:bldP spid="133169" grpId="0" animBg="1"/>
      <p:bldP spid="133170" grpId="0" animBg="1"/>
      <p:bldP spid="133171" grpId="0" animBg="1"/>
      <p:bldP spid="5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 l="1270" t="8659" r="50732" b="35027"/>
          <a:stretch>
            <a:fillRect/>
          </a:stretch>
        </p:blipFill>
        <p:spPr bwMode="auto">
          <a:xfrm>
            <a:off x="4876800" y="3593743"/>
            <a:ext cx="3379695" cy="27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971701" y="6385121"/>
            <a:ext cx="22717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  <a:latin typeface="Times New Roman" pitchFamily="18" charset="0"/>
              </a:rPr>
              <a:t>http://www.cuorevivo.it/angina_Netter_0.jpg</a:t>
            </a: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3" cstate="print"/>
          <a:srcRect l="24414" t="1270" r="20464" b="41879"/>
          <a:stretch>
            <a:fillRect/>
          </a:stretch>
        </p:blipFill>
        <p:spPr bwMode="auto">
          <a:xfrm>
            <a:off x="1264023" y="3588919"/>
            <a:ext cx="2070847" cy="284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254471" y="6412016"/>
            <a:ext cx="225072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  <a:latin typeface="Times New Roman" pitchFamily="18" charset="0"/>
              </a:rPr>
              <a:t>http://anatpat.unicamp.br/DSC54240+.</a:t>
            </a:r>
            <a:r>
              <a:rPr lang="pt-BR" sz="900" dirty="0" err="1">
                <a:solidFill>
                  <a:schemeClr val="bg1"/>
                </a:solidFill>
                <a:latin typeface="Times New Roman" pitchFamily="18" charset="0"/>
              </a:rPr>
              <a:t>JPG</a:t>
            </a:r>
            <a:endParaRPr lang="pt-BR" sz="9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tângulo 13"/>
          <p:cNvSpPr>
            <a:spLocks noChangeArrowheads="1"/>
          </p:cNvSpPr>
          <p:nvPr/>
        </p:nvSpPr>
        <p:spPr bwMode="auto">
          <a:xfrm>
            <a:off x="1101496" y="3028890"/>
            <a:ext cx="3144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http://www.pucpr.br/saude/temp/laboratorios/patologia/galeria/digest/14.htm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 descr="http://www.pucpr.br/saude/temp/laboratorios/patologia/galeria/digest/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2517" y="694541"/>
            <a:ext cx="3120000" cy="23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3778" name="Picture 2" descr="http://anatpat.unicamp.br/DSCN0415++.jpg"/>
          <p:cNvPicPr>
            <a:picLocks noChangeAspect="1" noChangeArrowheads="1"/>
          </p:cNvPicPr>
          <p:nvPr/>
        </p:nvPicPr>
        <p:blipFill>
          <a:blip r:embed="rId5" cstate="print"/>
          <a:srcRect l="5242" t="18468" r="6817" b="18491"/>
          <a:stretch>
            <a:fillRect/>
          </a:stretch>
        </p:blipFill>
        <p:spPr bwMode="auto">
          <a:xfrm>
            <a:off x="4787153" y="699247"/>
            <a:ext cx="3890682" cy="23096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4" name="Retângulo 13"/>
          <p:cNvSpPr>
            <a:spLocks noChangeArrowheads="1"/>
          </p:cNvSpPr>
          <p:nvPr/>
        </p:nvSpPr>
        <p:spPr bwMode="auto">
          <a:xfrm>
            <a:off x="6400800" y="3028890"/>
            <a:ext cx="21571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http://anatpat.unicamp.br/lamdc3.html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Imagem 13" descr="Digitalizar0001.jpg"/>
          <p:cNvPicPr>
            <a:picLocks noChangeAspect="1"/>
          </p:cNvPicPr>
          <p:nvPr/>
        </p:nvPicPr>
        <p:blipFill>
          <a:blip r:embed="rId2" cstate="print"/>
          <a:srcRect l="25639" t="-529" r="22849" b="10281"/>
          <a:stretch>
            <a:fillRect/>
          </a:stretch>
        </p:blipFill>
        <p:spPr>
          <a:xfrm>
            <a:off x="493057" y="717177"/>
            <a:ext cx="1967051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2" name="Imagem 21" descr="Digitalizar0002.jpg"/>
          <p:cNvPicPr>
            <a:picLocks noChangeAspect="1"/>
          </p:cNvPicPr>
          <p:nvPr/>
        </p:nvPicPr>
        <p:blipFill>
          <a:blip r:embed="rId3" cstate="print"/>
          <a:srcRect l="11652" t="2107" r="8350" b="10711"/>
          <a:stretch>
            <a:fillRect/>
          </a:stretch>
        </p:blipFill>
        <p:spPr>
          <a:xfrm>
            <a:off x="5737410" y="3980330"/>
            <a:ext cx="3157024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3" name="Imagem 22" descr="Digitalizar0003.jpg"/>
          <p:cNvPicPr>
            <a:picLocks noChangeAspect="1"/>
          </p:cNvPicPr>
          <p:nvPr/>
        </p:nvPicPr>
        <p:blipFill>
          <a:blip r:embed="rId4" cstate="print"/>
          <a:srcRect l="13369" t="6998" r="10431" b="9342"/>
          <a:stretch>
            <a:fillRect/>
          </a:stretch>
        </p:blipFill>
        <p:spPr>
          <a:xfrm>
            <a:off x="2492186" y="2303930"/>
            <a:ext cx="3159846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72192" y="2099294"/>
            <a:ext cx="1665238" cy="7097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Alterações funcionais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560420" y="2099293"/>
            <a:ext cx="1665238" cy="72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Alterações estruturais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242107" y="3704881"/>
            <a:ext cx="1665238" cy="72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Alterações bioquímicas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964238" y="3704881"/>
            <a:ext cx="1760835" cy="72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Alterações morfológicas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921407" y="5308671"/>
            <a:ext cx="1247998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LESÃO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368" name="AutoShape 8"/>
          <p:cNvCxnSpPr>
            <a:cxnSpLocks noChangeShapeType="1"/>
          </p:cNvCxnSpPr>
          <p:nvPr/>
        </p:nvCxnSpPr>
        <p:spPr bwMode="auto">
          <a:xfrm>
            <a:off x="4323425" y="1384917"/>
            <a:ext cx="1269507" cy="71909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5369" name="AutoShape 9"/>
          <p:cNvCxnSpPr>
            <a:cxnSpLocks noChangeShapeType="1"/>
          </p:cNvCxnSpPr>
          <p:nvPr/>
        </p:nvCxnSpPr>
        <p:spPr bwMode="auto">
          <a:xfrm flipH="1">
            <a:off x="2104008" y="1376039"/>
            <a:ext cx="1322774" cy="736846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5370" name="AutoShape 10"/>
          <p:cNvCxnSpPr>
            <a:cxnSpLocks noChangeShapeType="1"/>
          </p:cNvCxnSpPr>
          <p:nvPr/>
        </p:nvCxnSpPr>
        <p:spPr bwMode="auto">
          <a:xfrm>
            <a:off x="6693707" y="2890999"/>
            <a:ext cx="1063902" cy="80123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5371" name="AutoShape 11"/>
          <p:cNvCxnSpPr>
            <a:cxnSpLocks noChangeShapeType="1"/>
          </p:cNvCxnSpPr>
          <p:nvPr/>
        </p:nvCxnSpPr>
        <p:spPr bwMode="auto">
          <a:xfrm flipH="1">
            <a:off x="5130366" y="2855359"/>
            <a:ext cx="925132" cy="80123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5" name="AutoShape 10"/>
          <p:cNvCxnSpPr>
            <a:cxnSpLocks noChangeShapeType="1"/>
          </p:cNvCxnSpPr>
          <p:nvPr/>
        </p:nvCxnSpPr>
        <p:spPr bwMode="auto">
          <a:xfrm>
            <a:off x="5128950" y="4471372"/>
            <a:ext cx="1063902" cy="80123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6" name="AutoShape 11"/>
          <p:cNvCxnSpPr>
            <a:cxnSpLocks noChangeShapeType="1"/>
          </p:cNvCxnSpPr>
          <p:nvPr/>
        </p:nvCxnSpPr>
        <p:spPr bwMode="auto">
          <a:xfrm flipH="1">
            <a:off x="6934890" y="4442797"/>
            <a:ext cx="925132" cy="80123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882535" y="956823"/>
            <a:ext cx="2047626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NOSOLOGIA</a:t>
            </a:r>
            <a:endParaRPr kumimoji="0" lang="pt-BR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825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4" grpId="0" animBg="1"/>
      <p:bldP spid="15365" grpId="0" animBg="1"/>
      <p:bldP spid="15366" grpId="0" animBg="1"/>
      <p:bldP spid="15367" grpId="0" animBg="1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5.jpg"/>
          <p:cNvPicPr>
            <a:picLocks noChangeAspect="1"/>
          </p:cNvPicPr>
          <p:nvPr/>
        </p:nvPicPr>
        <p:blipFill>
          <a:blip r:embed="rId2" cstate="print"/>
          <a:srcRect l="2291" t="1209" r="1133" b="7399"/>
          <a:stretch>
            <a:fillRect/>
          </a:stretch>
        </p:blipFill>
        <p:spPr>
          <a:xfrm>
            <a:off x="1595719" y="909000"/>
            <a:ext cx="1814399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Imagem 2" descr="Digitalizar0016.jpg"/>
          <p:cNvPicPr>
            <a:picLocks noChangeAspect="1"/>
          </p:cNvPicPr>
          <p:nvPr/>
        </p:nvPicPr>
        <p:blipFill>
          <a:blip r:embed="rId3" cstate="print"/>
          <a:srcRect l="17113" t="12076" r="5929" b="15807"/>
          <a:stretch>
            <a:fillRect/>
          </a:stretch>
        </p:blipFill>
        <p:spPr>
          <a:xfrm>
            <a:off x="801953" y="3756211"/>
            <a:ext cx="3770047" cy="27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Imagem 3" descr="Digitalizar0034.jpg"/>
          <p:cNvPicPr>
            <a:picLocks noChangeAspect="1"/>
          </p:cNvPicPr>
          <p:nvPr/>
        </p:nvPicPr>
        <p:blipFill>
          <a:blip r:embed="rId4" cstate="print"/>
          <a:srcRect t="5351" r="5139" b="10454"/>
          <a:stretch>
            <a:fillRect/>
          </a:stretch>
        </p:blipFill>
        <p:spPr>
          <a:xfrm>
            <a:off x="6445982" y="3854823"/>
            <a:ext cx="2174134" cy="27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13"/>
          <p:cNvSpPr>
            <a:spLocks noChangeArrowheads="1"/>
          </p:cNvSpPr>
          <p:nvPr/>
        </p:nvSpPr>
        <p:spPr bwMode="auto">
          <a:xfrm>
            <a:off x="5647765" y="3384059"/>
            <a:ext cx="29314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http://waggner7.wordpress.com/author/waggner7/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2" descr="http://waggner7.files.wordpress.com/2010/12/aneurysm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7852" y="959224"/>
            <a:ext cx="2871832" cy="24697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ângulo 13"/>
          <p:cNvSpPr>
            <a:spLocks noChangeArrowheads="1"/>
          </p:cNvSpPr>
          <p:nvPr/>
        </p:nvSpPr>
        <p:spPr bwMode="auto">
          <a:xfrm>
            <a:off x="2232211" y="3305889"/>
            <a:ext cx="46795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http://www.anatomicaljustice.com/smi_details.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aspx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service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=0&amp;MS=0&amp;BR=0&amp;id=472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http://www.anatomicaljustice.com/AdminPersonalize.aspx?pid=472&amp;id=1199"/>
          <p:cNvPicPr>
            <a:picLocks noChangeAspect="1" noChangeArrowheads="1"/>
          </p:cNvPicPr>
          <p:nvPr/>
        </p:nvPicPr>
        <p:blipFill>
          <a:blip r:embed="rId2" cstate="print"/>
          <a:srcRect l="8614" t="16077" r="5091" b="7603"/>
          <a:stretch>
            <a:fillRect/>
          </a:stretch>
        </p:blipFill>
        <p:spPr bwMode="auto">
          <a:xfrm>
            <a:off x="2566140" y="564777"/>
            <a:ext cx="4011720" cy="26609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Imagem 10" descr="img006.jpg"/>
          <p:cNvPicPr>
            <a:picLocks noChangeAspect="1"/>
          </p:cNvPicPr>
          <p:nvPr/>
        </p:nvPicPr>
        <p:blipFill>
          <a:blip r:embed="rId3" cstate="print"/>
          <a:srcRect l="-656" r="6678"/>
          <a:stretch>
            <a:fillRect/>
          </a:stretch>
        </p:blipFill>
        <p:spPr>
          <a:xfrm>
            <a:off x="824753" y="3676157"/>
            <a:ext cx="2966912" cy="241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Imagem 11" descr="img007.jpg"/>
          <p:cNvPicPr>
            <a:picLocks noChangeAspect="1"/>
          </p:cNvPicPr>
          <p:nvPr/>
        </p:nvPicPr>
        <p:blipFill>
          <a:blip r:embed="rId4" cstate="print"/>
          <a:srcRect l="13092" t="2187" r="11348" b="4402"/>
          <a:stretch>
            <a:fillRect/>
          </a:stretch>
        </p:blipFill>
        <p:spPr>
          <a:xfrm>
            <a:off x="5226425" y="3666564"/>
            <a:ext cx="2815461" cy="241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igitalizar0018.jpg"/>
          <p:cNvPicPr>
            <a:picLocks noChangeAspect="1"/>
          </p:cNvPicPr>
          <p:nvPr/>
        </p:nvPicPr>
        <p:blipFill>
          <a:blip r:embed="rId2" cstate="print"/>
          <a:srcRect l="5665" r="7729" b="7620"/>
          <a:stretch>
            <a:fillRect/>
          </a:stretch>
        </p:blipFill>
        <p:spPr>
          <a:xfrm>
            <a:off x="977153" y="3931031"/>
            <a:ext cx="3094314" cy="241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Imagem 8" descr="Digitalizar0020.jpg"/>
          <p:cNvPicPr>
            <a:picLocks noChangeAspect="1"/>
          </p:cNvPicPr>
          <p:nvPr/>
        </p:nvPicPr>
        <p:blipFill>
          <a:blip r:embed="rId3" cstate="print"/>
          <a:srcRect l="-1896" t="989" r="1967" b="12014"/>
          <a:stretch>
            <a:fillRect/>
          </a:stretch>
        </p:blipFill>
        <p:spPr>
          <a:xfrm>
            <a:off x="4921624" y="3863794"/>
            <a:ext cx="3791752" cy="241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726951" y="0"/>
            <a:ext cx="3690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circulatórias</a:t>
            </a:r>
            <a:endParaRPr lang="pt-BR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ângulo 13"/>
          <p:cNvSpPr>
            <a:spLocks noChangeArrowheads="1"/>
          </p:cNvSpPr>
          <p:nvPr/>
        </p:nvSpPr>
        <p:spPr bwMode="auto">
          <a:xfrm>
            <a:off x="3012141" y="3429000"/>
            <a:ext cx="36665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http://www.patientedlibrary.com/generateexhibit.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?ID=28034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http://www.patientedlibrary.com/imagescooked/28034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2435" y="638442"/>
            <a:ext cx="3863848" cy="27905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262466" y="3186069"/>
            <a:ext cx="2484593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sz="2000" b="1" dirty="0" smtClean="0">
                <a:solidFill>
                  <a:schemeClr val="bg1"/>
                </a:solidFill>
                <a:cs typeface="Arial" pitchFamily="34" charset="0"/>
              </a:rPr>
              <a:t>Manifestações clinicas</a:t>
            </a: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3720774" y="2079871"/>
            <a:ext cx="14400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algn="ctr" fontAlgn="base">
              <a:spcBef>
                <a:spcPct val="0"/>
              </a:spcBef>
            </a:pPr>
            <a:r>
              <a:rPr lang="pt-BR" sz="2000" b="1" dirty="0" smtClean="0">
                <a:solidFill>
                  <a:schemeClr val="bg1"/>
                </a:solidFill>
                <a:cs typeface="Arial" pitchFamily="34" charset="0"/>
              </a:rPr>
              <a:t>Sintomas</a:t>
            </a:r>
            <a:r>
              <a:rPr lang="pt-BR" sz="2000" dirty="0" smtClean="0">
                <a:solidFill>
                  <a:schemeClr val="bg1"/>
                </a:solidFill>
                <a:cs typeface="Arial" pitchFamily="34" charset="0"/>
              </a:rPr>
              <a:t> (anamnese)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720775" y="3066492"/>
            <a:ext cx="14400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algn="ctr" fontAlgn="base">
              <a:spcBef>
                <a:spcPct val="0"/>
              </a:spcBef>
            </a:pPr>
            <a:r>
              <a:rPr lang="pt-BR" sz="2000" b="1" dirty="0" smtClean="0">
                <a:solidFill>
                  <a:schemeClr val="bg1"/>
                </a:solidFill>
                <a:cs typeface="Arial" pitchFamily="34" charset="0"/>
              </a:rPr>
              <a:t>Sinais</a:t>
            </a:r>
            <a:r>
              <a:rPr lang="pt-BR" sz="2000" dirty="0" smtClean="0">
                <a:solidFill>
                  <a:schemeClr val="bg1"/>
                </a:solidFill>
                <a:cs typeface="Arial" pitchFamily="34" charset="0"/>
              </a:rPr>
              <a:t> (semiologia)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6082271" y="2808685"/>
            <a:ext cx="1148724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sz="2000" dirty="0" smtClean="0">
                <a:solidFill>
                  <a:schemeClr val="bg1"/>
                </a:solidFill>
                <a:cs typeface="Arial" pitchFamily="34" charset="0"/>
              </a:rPr>
              <a:t>Síndrome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endParaRPr lang="pt-BR" sz="20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6082271" y="4390349"/>
            <a:ext cx="131282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sz="2000" dirty="0" smtClean="0">
                <a:solidFill>
                  <a:schemeClr val="bg1"/>
                </a:solidFill>
                <a:cs typeface="Arial" pitchFamily="34" charset="0"/>
              </a:rPr>
              <a:t>Diagnóstico</a:t>
            </a: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3720775" y="4090668"/>
            <a:ext cx="14400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algn="ctr" fontAlgn="base">
              <a:spcBef>
                <a:spcPct val="0"/>
              </a:spcBef>
            </a:pPr>
            <a:r>
              <a:rPr lang="pt-BR" sz="2000" b="1" dirty="0" smtClean="0">
                <a:solidFill>
                  <a:schemeClr val="bg1"/>
                </a:solidFill>
                <a:cs typeface="Arial" pitchFamily="34" charset="0"/>
              </a:rPr>
              <a:t>Exames </a:t>
            </a:r>
            <a:r>
              <a:rPr lang="pt-BR" sz="2000" b="1" dirty="0" err="1" smtClean="0">
                <a:solidFill>
                  <a:schemeClr val="bg1"/>
                </a:solidFill>
                <a:cs typeface="Arial" pitchFamily="34" charset="0"/>
              </a:rPr>
              <a:t>paraclínicos</a:t>
            </a:r>
            <a:endParaRPr lang="pt-BR" sz="2000" b="1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134153" name="AutoShape 9"/>
          <p:cNvCxnSpPr>
            <a:cxnSpLocks noChangeShapeType="1"/>
          </p:cNvCxnSpPr>
          <p:nvPr/>
        </p:nvCxnSpPr>
        <p:spPr bwMode="auto">
          <a:xfrm flipV="1">
            <a:off x="2755280" y="2705257"/>
            <a:ext cx="899111" cy="47906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4" name="AutoShape 10"/>
          <p:cNvCxnSpPr>
            <a:cxnSpLocks noChangeShapeType="1"/>
          </p:cNvCxnSpPr>
          <p:nvPr/>
        </p:nvCxnSpPr>
        <p:spPr bwMode="auto">
          <a:xfrm>
            <a:off x="2755566" y="3535477"/>
            <a:ext cx="900000" cy="56731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5" name="AutoShape 11"/>
          <p:cNvCxnSpPr>
            <a:cxnSpLocks noChangeShapeType="1"/>
          </p:cNvCxnSpPr>
          <p:nvPr/>
        </p:nvCxnSpPr>
        <p:spPr bwMode="auto">
          <a:xfrm flipV="1">
            <a:off x="5177296" y="3020327"/>
            <a:ext cx="900000" cy="417079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6" name="AutoShape 12"/>
          <p:cNvCxnSpPr>
            <a:cxnSpLocks noChangeShapeType="1"/>
            <a:stCxn id="134148" idx="3"/>
          </p:cNvCxnSpPr>
          <p:nvPr/>
        </p:nvCxnSpPr>
        <p:spPr bwMode="auto">
          <a:xfrm>
            <a:off x="5160774" y="2403871"/>
            <a:ext cx="933103" cy="55552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7" name="AutoShape 13"/>
          <p:cNvCxnSpPr>
            <a:cxnSpLocks noChangeShapeType="1"/>
          </p:cNvCxnSpPr>
          <p:nvPr/>
        </p:nvCxnSpPr>
        <p:spPr bwMode="auto">
          <a:xfrm>
            <a:off x="2755566" y="3373423"/>
            <a:ext cx="904429" cy="238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8" name="AutoShape 14"/>
          <p:cNvCxnSpPr>
            <a:cxnSpLocks noChangeShapeType="1"/>
            <a:stCxn id="134152" idx="3"/>
          </p:cNvCxnSpPr>
          <p:nvPr/>
        </p:nvCxnSpPr>
        <p:spPr bwMode="auto">
          <a:xfrm flipV="1">
            <a:off x="5160775" y="4385569"/>
            <a:ext cx="893796" cy="29099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4159" name="AutoShape 15"/>
          <p:cNvCxnSpPr>
            <a:cxnSpLocks noChangeShapeType="1"/>
          </p:cNvCxnSpPr>
          <p:nvPr/>
        </p:nvCxnSpPr>
        <p:spPr bwMode="auto">
          <a:xfrm rot="5400000">
            <a:off x="6440382" y="3373766"/>
            <a:ext cx="432000" cy="22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6082271" y="3586806"/>
            <a:ext cx="221456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sz="2000" dirty="0" smtClean="0">
                <a:solidFill>
                  <a:schemeClr val="bg1"/>
                </a:solidFill>
                <a:cs typeface="Arial" pitchFamily="34" charset="0"/>
              </a:rPr>
              <a:t>Observação clínica</a:t>
            </a:r>
          </a:p>
        </p:txBody>
      </p:sp>
      <p:cxnSp>
        <p:nvCxnSpPr>
          <p:cNvPr id="134161" name="AutoShape 17"/>
          <p:cNvCxnSpPr>
            <a:cxnSpLocks noChangeShapeType="1"/>
          </p:cNvCxnSpPr>
          <p:nvPr/>
        </p:nvCxnSpPr>
        <p:spPr bwMode="auto">
          <a:xfrm rot="5400000">
            <a:off x="6440382" y="4166225"/>
            <a:ext cx="432000" cy="22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3064823" y="6611779"/>
            <a:ext cx="30143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000" dirty="0" smtClean="0">
                <a:solidFill>
                  <a:prstClr val="white"/>
                </a:solidFill>
                <a:ea typeface="Times New Roman" pitchFamily="18" charset="0"/>
                <a:cs typeface="Arial" pitchFamily="34" charset="0"/>
              </a:rPr>
              <a:t>Figura 1.14 Esquema geral das manifestações clinicas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2484967" y="0"/>
            <a:ext cx="41740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Manifestações Clinicas</a:t>
            </a:r>
          </a:p>
        </p:txBody>
      </p:sp>
    </p:spTree>
    <p:extLst>
      <p:ext uri="{BB962C8B-B14F-4D97-AF65-F5344CB8AC3E}">
        <p14:creationId xmlns:p14="http://schemas.microsoft.com/office/powerpoint/2010/main" val="40011586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3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animBg="1"/>
      <p:bldP spid="134148" grpId="0" animBg="1"/>
      <p:bldP spid="134149" grpId="0" animBg="1"/>
      <p:bldP spid="134150" grpId="0" animBg="1"/>
      <p:bldP spid="134151" grpId="0" animBg="1"/>
      <p:bldP spid="134152" grpId="0" animBg="1"/>
      <p:bldP spid="13416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4443819" y="2885106"/>
            <a:ext cx="1246767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dirty="0" smtClean="0">
                <a:solidFill>
                  <a:schemeClr val="bg1"/>
                </a:solidFill>
                <a:cs typeface="Arial" pitchFamily="34" charset="0"/>
              </a:rPr>
              <a:t>Regeneração </a:t>
            </a: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2788392" y="2024271"/>
            <a:ext cx="104675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dirty="0" smtClean="0">
                <a:solidFill>
                  <a:schemeClr val="bg1"/>
                </a:solidFill>
                <a:cs typeface="Arial" pitchFamily="34" charset="0"/>
              </a:rPr>
              <a:t>Resolução</a:t>
            </a: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2788392" y="3121440"/>
            <a:ext cx="104675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dirty="0" smtClean="0">
                <a:solidFill>
                  <a:schemeClr val="bg1"/>
                </a:solidFill>
                <a:cs typeface="Arial" pitchFamily="34" charset="0"/>
              </a:rPr>
              <a:t>Reparação</a:t>
            </a: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2788392" y="4235395"/>
            <a:ext cx="1593281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dirty="0" smtClean="0">
                <a:solidFill>
                  <a:schemeClr val="bg1"/>
                </a:solidFill>
                <a:cs typeface="Arial" pitchFamily="34" charset="0"/>
              </a:rPr>
              <a:t>Morte somática</a:t>
            </a: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5745957" y="4218461"/>
            <a:ext cx="1249647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dirty="0" smtClean="0">
                <a:solidFill>
                  <a:schemeClr val="bg1"/>
                </a:solidFill>
                <a:cs typeface="Arial" pitchFamily="34" charset="0"/>
              </a:rPr>
              <a:t>Cronificação </a:t>
            </a: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7404519" y="4227480"/>
            <a:ext cx="808143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dirty="0" smtClean="0">
                <a:solidFill>
                  <a:schemeClr val="bg1"/>
                </a:solidFill>
                <a:cs typeface="Arial" pitchFamily="34" charset="0"/>
              </a:rPr>
              <a:t>Sequela</a:t>
            </a:r>
          </a:p>
        </p:txBody>
      </p:sp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6499696" y="5150641"/>
            <a:ext cx="1268265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dirty="0" smtClean="0">
                <a:solidFill>
                  <a:schemeClr val="bg1"/>
                </a:solidFill>
                <a:cs typeface="Arial" pitchFamily="34" charset="0"/>
              </a:rPr>
              <a:t>Enfermidade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8029045" y="5133708"/>
            <a:ext cx="854176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dirty="0" smtClean="0">
                <a:solidFill>
                  <a:schemeClr val="bg1"/>
                </a:solidFill>
                <a:cs typeface="Arial" pitchFamily="34" charset="0"/>
              </a:rPr>
              <a:t>Afecção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254000" y="2946217"/>
            <a:ext cx="1347361" cy="60978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algn="ctr" fontAlgn="base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cs typeface="Arial" pitchFamily="34" charset="0"/>
              </a:rPr>
              <a:t>MOLÉSTIA: Evolução</a:t>
            </a:r>
          </a:p>
        </p:txBody>
      </p:sp>
      <p:cxnSp>
        <p:nvCxnSpPr>
          <p:cNvPr id="135181" name="AutoShape 13"/>
          <p:cNvCxnSpPr>
            <a:cxnSpLocks noChangeShapeType="1"/>
          </p:cNvCxnSpPr>
          <p:nvPr/>
        </p:nvCxnSpPr>
        <p:spPr bwMode="auto">
          <a:xfrm flipH="1" flipV="1">
            <a:off x="3852909" y="3497802"/>
            <a:ext cx="1856537" cy="90979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82" name="AutoShape 14"/>
          <p:cNvCxnSpPr>
            <a:cxnSpLocks noChangeShapeType="1"/>
          </p:cNvCxnSpPr>
          <p:nvPr/>
        </p:nvCxnSpPr>
        <p:spPr bwMode="auto">
          <a:xfrm flipV="1">
            <a:off x="3849737" y="3071192"/>
            <a:ext cx="598587" cy="230625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83" name="AutoShape 15"/>
          <p:cNvCxnSpPr>
            <a:cxnSpLocks noChangeShapeType="1"/>
          </p:cNvCxnSpPr>
          <p:nvPr/>
        </p:nvCxnSpPr>
        <p:spPr bwMode="auto">
          <a:xfrm>
            <a:off x="3853057" y="3310835"/>
            <a:ext cx="598587" cy="230625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84" name="AutoShape 16"/>
          <p:cNvCxnSpPr>
            <a:cxnSpLocks noChangeShapeType="1"/>
          </p:cNvCxnSpPr>
          <p:nvPr/>
        </p:nvCxnSpPr>
        <p:spPr bwMode="auto">
          <a:xfrm>
            <a:off x="3847233" y="2198850"/>
            <a:ext cx="576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35185" name="Text Box 17"/>
          <p:cNvSpPr txBox="1">
            <a:spLocks noChangeArrowheads="1"/>
          </p:cNvSpPr>
          <p:nvPr/>
        </p:nvSpPr>
        <p:spPr bwMode="auto">
          <a:xfrm>
            <a:off x="4443819" y="2024271"/>
            <a:ext cx="1549024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dirty="0" smtClean="0">
                <a:solidFill>
                  <a:schemeClr val="bg1"/>
                </a:solidFill>
                <a:cs typeface="Arial" pitchFamily="34" charset="0"/>
              </a:rPr>
              <a:t>Cura completa</a:t>
            </a:r>
          </a:p>
        </p:txBody>
      </p:sp>
      <p:cxnSp>
        <p:nvCxnSpPr>
          <p:cNvPr id="135186" name="AutoShape 18"/>
          <p:cNvCxnSpPr>
            <a:cxnSpLocks noChangeShapeType="1"/>
            <a:stCxn id="135172" idx="3"/>
          </p:cNvCxnSpPr>
          <p:nvPr/>
        </p:nvCxnSpPr>
        <p:spPr bwMode="auto">
          <a:xfrm>
            <a:off x="5690586" y="3029106"/>
            <a:ext cx="546781" cy="27271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87" name="AutoShape 19"/>
          <p:cNvCxnSpPr>
            <a:cxnSpLocks noChangeShapeType="1"/>
            <a:stCxn id="48" idx="3"/>
          </p:cNvCxnSpPr>
          <p:nvPr/>
        </p:nvCxnSpPr>
        <p:spPr bwMode="auto">
          <a:xfrm flipV="1">
            <a:off x="5699054" y="3312308"/>
            <a:ext cx="543508" cy="26069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35188" name="Text Box 20"/>
          <p:cNvSpPr txBox="1">
            <a:spLocks noChangeArrowheads="1"/>
          </p:cNvSpPr>
          <p:nvPr/>
        </p:nvSpPr>
        <p:spPr bwMode="auto">
          <a:xfrm>
            <a:off x="6234003" y="3147993"/>
            <a:ext cx="1669344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dirty="0" smtClean="0">
                <a:solidFill>
                  <a:schemeClr val="bg1"/>
                </a:solidFill>
                <a:cs typeface="Arial" pitchFamily="34" charset="0"/>
              </a:rPr>
              <a:t>Cura incompleta</a:t>
            </a:r>
          </a:p>
        </p:txBody>
      </p:sp>
      <p:cxnSp>
        <p:nvCxnSpPr>
          <p:cNvPr id="135190" name="AutoShape 22"/>
          <p:cNvCxnSpPr>
            <a:cxnSpLocks noChangeShapeType="1"/>
          </p:cNvCxnSpPr>
          <p:nvPr/>
        </p:nvCxnSpPr>
        <p:spPr bwMode="auto">
          <a:xfrm rot="5400000">
            <a:off x="6359097" y="3491363"/>
            <a:ext cx="756000" cy="6408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1" name="AutoShape 23"/>
          <p:cNvCxnSpPr>
            <a:cxnSpLocks noChangeShapeType="1"/>
            <a:endCxn id="135179" idx="0"/>
          </p:cNvCxnSpPr>
          <p:nvPr/>
        </p:nvCxnSpPr>
        <p:spPr bwMode="auto">
          <a:xfrm>
            <a:off x="7789812" y="4574020"/>
            <a:ext cx="666321" cy="5596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2" name="AutoShape 24"/>
          <p:cNvCxnSpPr>
            <a:cxnSpLocks noChangeShapeType="1"/>
            <a:endCxn id="135178" idx="0"/>
          </p:cNvCxnSpPr>
          <p:nvPr/>
        </p:nvCxnSpPr>
        <p:spPr bwMode="auto">
          <a:xfrm flipH="1">
            <a:off x="7133829" y="4574020"/>
            <a:ext cx="655984" cy="57662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3" name="AutoShape 25"/>
          <p:cNvCxnSpPr>
            <a:cxnSpLocks noChangeShapeType="1"/>
          </p:cNvCxnSpPr>
          <p:nvPr/>
        </p:nvCxnSpPr>
        <p:spPr bwMode="auto">
          <a:xfrm flipH="1">
            <a:off x="4421080" y="4409471"/>
            <a:ext cx="1287020" cy="273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4" name="AutoShape 26"/>
          <p:cNvCxnSpPr>
            <a:cxnSpLocks noChangeShapeType="1"/>
          </p:cNvCxnSpPr>
          <p:nvPr/>
        </p:nvCxnSpPr>
        <p:spPr bwMode="auto">
          <a:xfrm flipV="1">
            <a:off x="3303316" y="2409459"/>
            <a:ext cx="0" cy="684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5" name="AutoShape 27"/>
          <p:cNvCxnSpPr>
            <a:cxnSpLocks noChangeShapeType="1"/>
          </p:cNvCxnSpPr>
          <p:nvPr/>
        </p:nvCxnSpPr>
        <p:spPr bwMode="auto">
          <a:xfrm>
            <a:off x="3303316" y="3492493"/>
            <a:ext cx="0" cy="684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6" name="AutoShape 28"/>
          <p:cNvCxnSpPr>
            <a:cxnSpLocks noChangeShapeType="1"/>
          </p:cNvCxnSpPr>
          <p:nvPr/>
        </p:nvCxnSpPr>
        <p:spPr bwMode="auto">
          <a:xfrm flipV="1">
            <a:off x="1740726" y="2489590"/>
            <a:ext cx="963714" cy="771755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7" name="AutoShape 29"/>
          <p:cNvCxnSpPr>
            <a:cxnSpLocks noChangeShapeType="1"/>
          </p:cNvCxnSpPr>
          <p:nvPr/>
        </p:nvCxnSpPr>
        <p:spPr bwMode="auto">
          <a:xfrm>
            <a:off x="1734134" y="3258011"/>
            <a:ext cx="963714" cy="91219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35198" name="AutoShape 30"/>
          <p:cNvCxnSpPr>
            <a:cxnSpLocks noChangeShapeType="1"/>
          </p:cNvCxnSpPr>
          <p:nvPr/>
        </p:nvCxnSpPr>
        <p:spPr bwMode="auto">
          <a:xfrm>
            <a:off x="1754820" y="3265625"/>
            <a:ext cx="972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4452287" y="3429000"/>
            <a:ext cx="1246767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00" fontAlgn="base">
              <a:spcBef>
                <a:spcPct val="0"/>
              </a:spcBef>
            </a:pPr>
            <a:r>
              <a:rPr lang="pt-BR" dirty="0" smtClean="0">
                <a:solidFill>
                  <a:schemeClr val="bg1"/>
                </a:solidFill>
                <a:cs typeface="Arial" pitchFamily="34" charset="0"/>
              </a:rPr>
              <a:t>Cicatrização</a:t>
            </a:r>
          </a:p>
        </p:txBody>
      </p:sp>
      <p:cxnSp>
        <p:nvCxnSpPr>
          <p:cNvPr id="49" name="AutoShape 22"/>
          <p:cNvCxnSpPr>
            <a:cxnSpLocks noChangeShapeType="1"/>
          </p:cNvCxnSpPr>
          <p:nvPr/>
        </p:nvCxnSpPr>
        <p:spPr bwMode="auto">
          <a:xfrm rot="16200000" flipH="1">
            <a:off x="6994475" y="3497937"/>
            <a:ext cx="756000" cy="63948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53" name="Rectangle 1"/>
          <p:cNvSpPr>
            <a:spLocks noChangeArrowheads="1"/>
          </p:cNvSpPr>
          <p:nvPr/>
        </p:nvSpPr>
        <p:spPr bwMode="auto">
          <a:xfrm>
            <a:off x="228600" y="67736"/>
            <a:ext cx="86952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A patologia estuda as manifestações clínicas decorrentes das alterações estruturais e funcionais?</a:t>
            </a:r>
          </a:p>
        </p:txBody>
      </p:sp>
    </p:spTree>
    <p:extLst>
      <p:ext uri="{BB962C8B-B14F-4D97-AF65-F5344CB8AC3E}">
        <p14:creationId xmlns:p14="http://schemas.microsoft.com/office/powerpoint/2010/main" val="20895484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5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500"/>
                                        <p:tgtEl>
                                          <p:spTgt spid="13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5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4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5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5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1" dur="5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4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3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3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81" dur="500"/>
                                        <p:tgtEl>
                                          <p:spTgt spid="13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3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0" dur="5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3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8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13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7" dur="5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135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5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animBg="1"/>
      <p:bldP spid="135173" grpId="0" animBg="1"/>
      <p:bldP spid="135174" grpId="0" animBg="1"/>
      <p:bldP spid="135175" grpId="0" animBg="1"/>
      <p:bldP spid="135176" grpId="0" animBg="1"/>
      <p:bldP spid="135177" grpId="0" animBg="1"/>
      <p:bldP spid="135178" grpId="0" animBg="1"/>
      <p:bldP spid="135179" grpId="0" animBg="1"/>
      <p:bldP spid="135180" grpId="0" animBg="1"/>
      <p:bldP spid="135185" grpId="0" animBg="1"/>
      <p:bldP spid="135188" grpId="0" animBg="1"/>
      <p:bldP spid="4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90" name="Text Box 10"/>
          <p:cNvSpPr txBox="1">
            <a:spLocks noChangeArrowheads="1"/>
          </p:cNvSpPr>
          <p:nvPr/>
        </p:nvSpPr>
        <p:spPr bwMode="auto">
          <a:xfrm>
            <a:off x="2662238" y="6575425"/>
            <a:ext cx="368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</a:rPr>
              <a:t>http://rabisquera.files.wordpress.com/2009/04/microscopio.jpg</a:t>
            </a:r>
          </a:p>
        </p:txBody>
      </p:sp>
      <p:pic>
        <p:nvPicPr>
          <p:cNvPr id="199691" name="Picture 11" descr="microscopio"/>
          <p:cNvPicPr preferRelativeResize="0">
            <a:picLocks noChangeArrowheads="1"/>
          </p:cNvPicPr>
          <p:nvPr/>
        </p:nvPicPr>
        <p:blipFill>
          <a:blip r:embed="rId2" cstate="print"/>
          <a:srcRect l="1492" t="761" r="2052" b="914"/>
          <a:stretch>
            <a:fillRect/>
          </a:stretch>
        </p:blipFill>
        <p:spPr bwMode="auto">
          <a:xfrm>
            <a:off x="2411413" y="692150"/>
            <a:ext cx="41052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92" name="Text Box 12"/>
          <p:cNvSpPr txBox="1">
            <a:spLocks noChangeArrowheads="1"/>
          </p:cNvSpPr>
          <p:nvPr/>
        </p:nvSpPr>
        <p:spPr bwMode="auto">
          <a:xfrm>
            <a:off x="3276600" y="260350"/>
            <a:ext cx="2460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Gary Larson (1950)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5153" y="1855694"/>
            <a:ext cx="1972235" cy="627156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pt-BR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Obrigado</a:t>
            </a:r>
            <a:endParaRPr lang="en-US" sz="3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606988" y="4948475"/>
            <a:ext cx="2501152" cy="38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egsoares@fmrp.usp.br</a:t>
            </a:r>
            <a:endParaRPr lang="en-US" sz="20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0" grpId="0"/>
      <p:bldP spid="19969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de cantos arredondados 27"/>
          <p:cNvSpPr/>
          <p:nvPr/>
        </p:nvSpPr>
        <p:spPr>
          <a:xfrm>
            <a:off x="6673628" y="634687"/>
            <a:ext cx="1642368" cy="1188000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lang="pt-BR" sz="2000" b="1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Retângulo de cantos arredondados 1"/>
          <p:cNvSpPr/>
          <p:nvPr/>
        </p:nvSpPr>
        <p:spPr>
          <a:xfrm>
            <a:off x="4045835" y="945404"/>
            <a:ext cx="2530137" cy="2196000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lang="pt-BR" sz="2000" b="1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4038944" y="3336621"/>
            <a:ext cx="1704513" cy="2232000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lang="pt-BR" sz="2000" b="1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56233" y="4068005"/>
            <a:ext cx="1620000" cy="71843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Fatores intrínsecos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256233" y="1612297"/>
            <a:ext cx="1620000" cy="72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ts val="1000"/>
              </a:spcAft>
              <a:defRPr sz="20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pt-BR" dirty="0"/>
              <a:t>Fatores extrínsecos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072728" y="3352447"/>
            <a:ext cx="1210111" cy="22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Genéticos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072728" y="3752097"/>
            <a:ext cx="1646097" cy="30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Imunológicos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072728" y="4717687"/>
            <a:ext cx="1303197" cy="29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Psíquicos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072728" y="5181835"/>
            <a:ext cx="1303197" cy="32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Regressivos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149299" y="1028983"/>
            <a:ext cx="2383953" cy="30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Ambientais sociais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133787" y="1641187"/>
            <a:ext cx="2308022" cy="29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Ambientais físicos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072728" y="4224870"/>
            <a:ext cx="1646097" cy="32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Hormonais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238029" y="3041373"/>
            <a:ext cx="1695450" cy="30832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3d/>
          </a:bodyPr>
          <a:lstStyle>
            <a:defPPr>
              <a:defRPr lang="pt-BR"/>
            </a:defPPr>
            <a:lvl1pPr algn="ctr" fontAlgn="base">
              <a:spcBef>
                <a:spcPct val="0"/>
              </a:spcBef>
              <a:spcAft>
                <a:spcPts val="1000"/>
              </a:spcAft>
              <a:defRPr sz="20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ETIOLOGIA</a:t>
            </a:r>
            <a:endParaRPr lang="pt-BR" dirty="0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4133787" y="2148048"/>
            <a:ext cx="2308022" cy="35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Ambientais químicos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4133786" y="2697782"/>
            <a:ext cx="2486575" cy="35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Ambientais biológicos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427" name="AutoShape 19"/>
          <p:cNvSpPr>
            <a:spLocks/>
          </p:cNvSpPr>
          <p:nvPr/>
        </p:nvSpPr>
        <p:spPr bwMode="auto">
          <a:xfrm flipH="1">
            <a:off x="3947217" y="3294134"/>
            <a:ext cx="117863" cy="2304000"/>
          </a:xfrm>
          <a:prstGeom prst="rightBrace">
            <a:avLst>
              <a:gd name="adj1" fmla="val 72552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428" name="AutoShape 20"/>
          <p:cNvSpPr>
            <a:spLocks/>
          </p:cNvSpPr>
          <p:nvPr/>
        </p:nvSpPr>
        <p:spPr bwMode="auto">
          <a:xfrm>
            <a:off x="3937831" y="900579"/>
            <a:ext cx="147903" cy="2228296"/>
          </a:xfrm>
          <a:prstGeom prst="leftBrace">
            <a:avLst>
              <a:gd name="adj1" fmla="val 71212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429" name="AutoShape 21"/>
          <p:cNvSpPr>
            <a:spLocks/>
          </p:cNvSpPr>
          <p:nvPr/>
        </p:nvSpPr>
        <p:spPr bwMode="auto">
          <a:xfrm>
            <a:off x="6594816" y="599571"/>
            <a:ext cx="130137" cy="1245007"/>
          </a:xfrm>
          <a:prstGeom prst="leftBrace">
            <a:avLst>
              <a:gd name="adj1" fmla="val 43473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6763063" y="652722"/>
            <a:ext cx="1402013" cy="2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Econômicos</a:t>
            </a: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6763063" y="1045573"/>
            <a:ext cx="1489368" cy="3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Educacionais</a:t>
            </a: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6763063" y="1445656"/>
            <a:ext cx="1082418" cy="3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Políticos</a:t>
            </a:r>
          </a:p>
        </p:txBody>
      </p:sp>
      <p:cxnSp>
        <p:nvCxnSpPr>
          <p:cNvPr id="17433" name="AutoShape 25"/>
          <p:cNvCxnSpPr>
            <a:cxnSpLocks noChangeShapeType="1"/>
          </p:cNvCxnSpPr>
          <p:nvPr/>
        </p:nvCxnSpPr>
        <p:spPr bwMode="auto">
          <a:xfrm>
            <a:off x="6242558" y="1215728"/>
            <a:ext cx="324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9" name="AutoShape 18"/>
          <p:cNvCxnSpPr>
            <a:cxnSpLocks noChangeShapeType="1"/>
          </p:cNvCxnSpPr>
          <p:nvPr/>
        </p:nvCxnSpPr>
        <p:spPr bwMode="auto">
          <a:xfrm>
            <a:off x="1906584" y="3349700"/>
            <a:ext cx="340885" cy="720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466725" y="38100"/>
            <a:ext cx="8210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 estuda as causas que provocaram as alterações?</a:t>
            </a:r>
          </a:p>
        </p:txBody>
      </p:sp>
      <p:cxnSp>
        <p:nvCxnSpPr>
          <p:cNvPr id="35" name="AutoShape 18"/>
          <p:cNvCxnSpPr>
            <a:cxnSpLocks noChangeShapeType="1"/>
          </p:cNvCxnSpPr>
          <p:nvPr/>
        </p:nvCxnSpPr>
        <p:spPr bwMode="auto">
          <a:xfrm flipV="1">
            <a:off x="1915348" y="2332297"/>
            <a:ext cx="340885" cy="72000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079133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 animBg="1"/>
      <p:bldP spid="27" grpId="0" animBg="1"/>
      <p:bldP spid="174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07094" y="3961442"/>
            <a:ext cx="1825451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Hereditariedade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137138" y="3075264"/>
            <a:ext cx="1491762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Constituição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99851" y="6115051"/>
            <a:ext cx="1667049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Predisposição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393741" y="6115051"/>
            <a:ext cx="1740109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Refratariedade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415323" y="647701"/>
            <a:ext cx="1690077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PATOGENIA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294374" y="3934883"/>
            <a:ext cx="1368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Ambiente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004835" y="1485194"/>
            <a:ext cx="1908070" cy="9530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Fatores dependentes do hospedeiro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7394590" y="3452388"/>
            <a:ext cx="1708220" cy="95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Agressividade,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Toxicidade 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Virulencia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004835" y="4877304"/>
            <a:ext cx="1808703" cy="66624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Tipo constitucional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686251" y="1485194"/>
            <a:ext cx="1908070" cy="9530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Fatores dependentes do agente agressor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114996" y="3452388"/>
            <a:ext cx="1740598" cy="66549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Concentração do agente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5934432" y="3452388"/>
            <a:ext cx="1404000" cy="66549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Duração da exposição</a:t>
            </a:r>
            <a:endParaRPr kumimoji="0" lang="pt-BR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447" name="AutoShape 15"/>
          <p:cNvCxnSpPr>
            <a:cxnSpLocks noChangeShapeType="1"/>
          </p:cNvCxnSpPr>
          <p:nvPr/>
        </p:nvCxnSpPr>
        <p:spPr bwMode="auto">
          <a:xfrm flipH="1">
            <a:off x="2956264" y="1032126"/>
            <a:ext cx="594155" cy="44156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48" name="AutoShape 16"/>
          <p:cNvCxnSpPr>
            <a:cxnSpLocks noChangeShapeType="1"/>
          </p:cNvCxnSpPr>
          <p:nvPr/>
        </p:nvCxnSpPr>
        <p:spPr bwMode="auto">
          <a:xfrm>
            <a:off x="1843314" y="2438753"/>
            <a:ext cx="1116" cy="60929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49" name="AutoShape 17"/>
          <p:cNvCxnSpPr>
            <a:cxnSpLocks noChangeShapeType="1"/>
          </p:cNvCxnSpPr>
          <p:nvPr/>
        </p:nvCxnSpPr>
        <p:spPr bwMode="auto">
          <a:xfrm flipH="1">
            <a:off x="1062892" y="3458381"/>
            <a:ext cx="468923" cy="45306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0" name="AutoShape 18"/>
          <p:cNvCxnSpPr>
            <a:cxnSpLocks noChangeShapeType="1"/>
          </p:cNvCxnSpPr>
          <p:nvPr/>
        </p:nvCxnSpPr>
        <p:spPr bwMode="auto">
          <a:xfrm>
            <a:off x="2226268" y="3458381"/>
            <a:ext cx="451059" cy="45306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1" name="AutoShape 19"/>
          <p:cNvCxnSpPr>
            <a:cxnSpLocks noChangeShapeType="1"/>
          </p:cNvCxnSpPr>
          <p:nvPr/>
        </p:nvCxnSpPr>
        <p:spPr bwMode="auto">
          <a:xfrm flipH="1">
            <a:off x="1064009" y="5617035"/>
            <a:ext cx="468923" cy="45306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2" name="AutoShape 20"/>
          <p:cNvCxnSpPr>
            <a:cxnSpLocks noChangeShapeType="1"/>
          </p:cNvCxnSpPr>
          <p:nvPr/>
        </p:nvCxnSpPr>
        <p:spPr bwMode="auto">
          <a:xfrm>
            <a:off x="2227385" y="5617035"/>
            <a:ext cx="451059" cy="45306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3" name="AutoShape 21"/>
          <p:cNvCxnSpPr>
            <a:cxnSpLocks noChangeShapeType="1"/>
          </p:cNvCxnSpPr>
          <p:nvPr/>
        </p:nvCxnSpPr>
        <p:spPr bwMode="auto">
          <a:xfrm flipH="1">
            <a:off x="2217336" y="4399729"/>
            <a:ext cx="468923" cy="45306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4" name="AutoShape 22"/>
          <p:cNvCxnSpPr>
            <a:cxnSpLocks noChangeShapeType="1"/>
          </p:cNvCxnSpPr>
          <p:nvPr/>
        </p:nvCxnSpPr>
        <p:spPr bwMode="auto">
          <a:xfrm>
            <a:off x="1071824" y="4399729"/>
            <a:ext cx="451059" cy="453067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5" name="AutoShape 23"/>
          <p:cNvCxnSpPr>
            <a:cxnSpLocks noChangeShapeType="1"/>
          </p:cNvCxnSpPr>
          <p:nvPr/>
        </p:nvCxnSpPr>
        <p:spPr bwMode="auto">
          <a:xfrm>
            <a:off x="4722725" y="1032127"/>
            <a:ext cx="950106" cy="450444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6" name="AutoShape 24"/>
          <p:cNvCxnSpPr>
            <a:cxnSpLocks noChangeShapeType="1"/>
          </p:cNvCxnSpPr>
          <p:nvPr/>
        </p:nvCxnSpPr>
        <p:spPr bwMode="auto">
          <a:xfrm>
            <a:off x="6908922" y="2545995"/>
            <a:ext cx="982927" cy="883004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7" name="AutoShape 25"/>
          <p:cNvCxnSpPr>
            <a:cxnSpLocks noChangeShapeType="1"/>
          </p:cNvCxnSpPr>
          <p:nvPr/>
        </p:nvCxnSpPr>
        <p:spPr bwMode="auto">
          <a:xfrm rot="16200000" flipH="1">
            <a:off x="6165199" y="2979215"/>
            <a:ext cx="883004" cy="16566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8458" name="AutoShape 26"/>
          <p:cNvCxnSpPr>
            <a:cxnSpLocks noChangeShapeType="1"/>
          </p:cNvCxnSpPr>
          <p:nvPr/>
        </p:nvCxnSpPr>
        <p:spPr bwMode="auto">
          <a:xfrm rot="10800000" flipV="1">
            <a:off x="5173362" y="2545995"/>
            <a:ext cx="1056616" cy="883004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275010" y="6581001"/>
            <a:ext cx="25939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Figura</a:t>
            </a: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 1.3 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Esquema geral da patogenia</a:t>
            </a:r>
            <a:endParaRPr kumimoji="0" lang="pt-BR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233362" y="0"/>
            <a:ext cx="8677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patologia estuda o mecanismo de ação das causas das doenças?</a:t>
            </a:r>
          </a:p>
        </p:txBody>
      </p:sp>
    </p:spTree>
    <p:extLst>
      <p:ext uri="{BB962C8B-B14F-4D97-AF65-F5344CB8AC3E}">
        <p14:creationId xmlns:p14="http://schemas.microsoft.com/office/powerpoint/2010/main" val="29462903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6" grpId="0" animBg="1"/>
      <p:bldP spid="18437" grpId="0" animBg="1"/>
      <p:bldP spid="18438" grpId="0" animBg="1"/>
      <p:bldP spid="18439" grpId="0" animBg="1"/>
      <p:bldP spid="18440" grpId="0" animBg="1"/>
      <p:bldP spid="18441" grpId="0" animBg="1"/>
      <p:bldP spid="18442" grpId="0" animBg="1"/>
      <p:bldP spid="18443" grpId="0" animBg="1"/>
      <p:bldP spid="18444" grpId="0" animBg="1"/>
      <p:bldP spid="18445" grpId="0" animBg="1"/>
      <p:bldP spid="18446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a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4980</TotalTime>
  <Words>1813</Words>
  <Application>Microsoft Office PowerPoint</Application>
  <PresentationFormat>Apresentação na tela (4:3)</PresentationFormat>
  <Paragraphs>583</Paragraphs>
  <Slides>75</Slides>
  <Notes>1</Notes>
  <HiddenSlides>0</HiddenSlides>
  <MMClips>1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81" baseType="lpstr">
      <vt:lpstr>Arial</vt:lpstr>
      <vt:lpstr>Calibri</vt:lpstr>
      <vt:lpstr>Times New Roman</vt:lpstr>
      <vt:lpstr>Wingdings</vt:lpstr>
      <vt:lpstr>Tema do Office</vt:lpstr>
      <vt:lpstr>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EGS</dc:creator>
  <cp:lastModifiedBy>Usuário do Windows</cp:lastModifiedBy>
  <cp:revision>454</cp:revision>
  <dcterms:created xsi:type="dcterms:W3CDTF">2012-08-01T15:59:38Z</dcterms:created>
  <dcterms:modified xsi:type="dcterms:W3CDTF">2018-08-28T15:33:42Z</dcterms:modified>
</cp:coreProperties>
</file>