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6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0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2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6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0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0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0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5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5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7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8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559B-4BE2-DF47-9583-1FB502D44AFA}" type="datetimeFigureOut">
              <a:rPr lang="en-US" smtClean="0"/>
              <a:t>03/04/18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386F3-FC46-A64D-B4F1-B63CFABF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1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EUfIegm5WN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Conceitos-chave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(Beard, </a:t>
            </a:r>
            <a:r>
              <a:rPr lang="en-US" sz="3100" dirty="0" err="1" smtClean="0"/>
              <a:t>Gloag</a:t>
            </a:r>
            <a:r>
              <a:rPr lang="en-US" sz="3100" dirty="0" smtClean="0"/>
              <a:t>. Musicology: the key concepts)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discurso</a:t>
            </a:r>
            <a:r>
              <a:rPr lang="en-US" dirty="0" smtClean="0"/>
              <a:t> 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discursos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endParaRPr lang="en-US" dirty="0" smtClean="0"/>
          </a:p>
          <a:p>
            <a:r>
              <a:rPr lang="en-US" dirty="0" err="1" smtClean="0"/>
              <a:t>Profa</a:t>
            </a:r>
            <a:r>
              <a:rPr lang="en-US" dirty="0" smtClean="0"/>
              <a:t>. Susana Cecilia Igayara-Souza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452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Narrativa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Distinção</a:t>
            </a:r>
            <a:r>
              <a:rPr lang="en-US" dirty="0" smtClean="0"/>
              <a:t> entre a </a:t>
            </a:r>
            <a:r>
              <a:rPr lang="en-US" dirty="0" err="1" smtClean="0"/>
              <a:t>história</a:t>
            </a:r>
            <a:r>
              <a:rPr lang="en-US" dirty="0" smtClean="0"/>
              <a:t> </a:t>
            </a:r>
            <a:r>
              <a:rPr lang="en-US" dirty="0" err="1" smtClean="0"/>
              <a:t>contada</a:t>
            </a:r>
            <a:r>
              <a:rPr lang="en-US" dirty="0" smtClean="0"/>
              <a:t> e a </a:t>
            </a:r>
            <a:r>
              <a:rPr lang="en-US" dirty="0" err="1" smtClean="0"/>
              <a:t>voz</a:t>
            </a:r>
            <a:r>
              <a:rPr lang="en-US" dirty="0" smtClean="0"/>
              <a:t> do </a:t>
            </a:r>
            <a:r>
              <a:rPr lang="en-US" dirty="0" err="1" smtClean="0"/>
              <a:t>narrador</a:t>
            </a:r>
            <a:endParaRPr lang="en-US" dirty="0" smtClean="0"/>
          </a:p>
          <a:p>
            <a:r>
              <a:rPr lang="en-US" dirty="0" err="1" smtClean="0"/>
              <a:t>Dúvida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poder</a:t>
            </a:r>
            <a:r>
              <a:rPr lang="en-US" dirty="0" smtClean="0"/>
              <a:t> da </a:t>
            </a:r>
            <a:r>
              <a:rPr lang="en-US" dirty="0" err="1" smtClean="0"/>
              <a:t>música</a:t>
            </a:r>
            <a:r>
              <a:rPr lang="en-US" dirty="0" smtClean="0"/>
              <a:t> de </a:t>
            </a:r>
            <a:r>
              <a:rPr lang="en-US" dirty="0" err="1" smtClean="0"/>
              <a:t>apresentar</a:t>
            </a:r>
            <a:r>
              <a:rPr lang="en-US" dirty="0" smtClean="0"/>
              <a:t> </a:t>
            </a:r>
            <a:r>
              <a:rPr lang="en-US" dirty="0" err="1" smtClean="0"/>
              <a:t>diversos</a:t>
            </a:r>
            <a:r>
              <a:rPr lang="en-US" dirty="0" smtClean="0"/>
              <a:t> “</a:t>
            </a:r>
            <a:r>
              <a:rPr lang="en-US" dirty="0" err="1" smtClean="0"/>
              <a:t>pontos</a:t>
            </a:r>
            <a:r>
              <a:rPr lang="en-US" dirty="0" smtClean="0"/>
              <a:t> de vista”.</a:t>
            </a:r>
          </a:p>
          <a:p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narrativas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discursos</a:t>
            </a:r>
            <a:r>
              <a:rPr lang="en-US" dirty="0" smtClean="0"/>
              <a:t> </a:t>
            </a:r>
            <a:r>
              <a:rPr lang="en-US" dirty="0" err="1" smtClean="0"/>
              <a:t>culturais</a:t>
            </a:r>
            <a:r>
              <a:rPr lang="en-US" dirty="0" smtClean="0"/>
              <a:t>: </a:t>
            </a:r>
            <a:r>
              <a:rPr lang="en-US" dirty="0" err="1" smtClean="0"/>
              <a:t>maneira</a:t>
            </a:r>
            <a:r>
              <a:rPr lang="en-US" dirty="0" smtClean="0"/>
              <a:t> </a:t>
            </a:r>
            <a:r>
              <a:rPr lang="en-US" dirty="0" err="1" smtClean="0"/>
              <a:t>ideológica</a:t>
            </a:r>
            <a:r>
              <a:rPr lang="en-US" dirty="0" smtClean="0"/>
              <a:t> de </a:t>
            </a:r>
            <a:r>
              <a:rPr lang="en-US" dirty="0" err="1" smtClean="0"/>
              <a:t>perceber</a:t>
            </a:r>
            <a:r>
              <a:rPr lang="en-US" dirty="0" smtClean="0"/>
              <a:t> e </a:t>
            </a:r>
            <a:r>
              <a:rPr lang="en-US" dirty="0" err="1" smtClean="0"/>
              <a:t>estruturar</a:t>
            </a:r>
            <a:r>
              <a:rPr lang="en-US" dirty="0" smtClean="0"/>
              <a:t> </a:t>
            </a:r>
            <a:r>
              <a:rPr lang="en-US" dirty="0" err="1" smtClean="0"/>
              <a:t>sociedades</a:t>
            </a:r>
            <a:r>
              <a:rPr lang="en-US" dirty="0" smtClean="0"/>
              <a:t> e </a:t>
            </a:r>
            <a:r>
              <a:rPr lang="en-US" dirty="0" err="1" smtClean="0"/>
              <a:t>culturas</a:t>
            </a:r>
            <a:r>
              <a:rPr lang="en-US" dirty="0" smtClean="0"/>
              <a:t>. Ex: </a:t>
            </a:r>
            <a:r>
              <a:rPr lang="en-US" dirty="0" err="1" smtClean="0"/>
              <a:t>crença</a:t>
            </a:r>
            <a:r>
              <a:rPr lang="en-US" dirty="0" smtClean="0"/>
              <a:t> no </a:t>
            </a:r>
            <a:r>
              <a:rPr lang="en-US" dirty="0" err="1" smtClean="0"/>
              <a:t>progresso</a:t>
            </a:r>
            <a:endParaRPr lang="en-US" dirty="0" smtClean="0"/>
          </a:p>
          <a:p>
            <a:r>
              <a:rPr lang="en-US" dirty="0" err="1" smtClean="0"/>
              <a:t>Ceticismo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</a:t>
            </a:r>
            <a:r>
              <a:rPr lang="en-US" dirty="0" err="1" smtClean="0"/>
              <a:t>às</a:t>
            </a:r>
            <a:r>
              <a:rPr lang="en-US" dirty="0" smtClean="0"/>
              <a:t> </a:t>
            </a:r>
            <a:r>
              <a:rPr lang="en-US" dirty="0" err="1" smtClean="0"/>
              <a:t>narrativas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06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Narrativa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qualidade</a:t>
            </a:r>
            <a:r>
              <a:rPr lang="en-US" dirty="0" smtClean="0"/>
              <a:t> da </a:t>
            </a:r>
            <a:r>
              <a:rPr lang="en-US" dirty="0" err="1" smtClean="0"/>
              <a:t>música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Linearidade</a:t>
            </a:r>
            <a:r>
              <a:rPr lang="en-US" dirty="0" smtClean="0"/>
              <a:t> musical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successão</a:t>
            </a:r>
            <a:r>
              <a:rPr lang="en-US" dirty="0" smtClean="0"/>
              <a:t> </a:t>
            </a:r>
            <a:r>
              <a:rPr lang="en-US" dirty="0" err="1" smtClean="0"/>
              <a:t>sonora</a:t>
            </a:r>
            <a:r>
              <a:rPr lang="en-US" dirty="0" smtClean="0"/>
              <a:t>: </a:t>
            </a:r>
            <a:r>
              <a:rPr lang="en-US" dirty="0" err="1" smtClean="0"/>
              <a:t>impulso</a:t>
            </a:r>
            <a:r>
              <a:rPr lang="en-US" dirty="0" smtClean="0"/>
              <a:t> </a:t>
            </a:r>
            <a:r>
              <a:rPr lang="en-US" dirty="0" err="1" smtClean="0"/>
              <a:t>narrativo</a:t>
            </a:r>
            <a:r>
              <a:rPr lang="en-US" dirty="0" smtClean="0"/>
              <a:t> do </a:t>
            </a:r>
            <a:r>
              <a:rPr lang="en-US" dirty="0" err="1" smtClean="0"/>
              <a:t>ouvinte</a:t>
            </a:r>
            <a:r>
              <a:rPr lang="en-US" dirty="0" smtClean="0"/>
              <a:t> (</a:t>
            </a:r>
            <a:r>
              <a:rPr lang="en-US" dirty="0" err="1" smtClean="0"/>
              <a:t>Nattiez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Análise</a:t>
            </a:r>
            <a:r>
              <a:rPr lang="en-US" dirty="0" smtClean="0"/>
              <a:t> musical: </a:t>
            </a:r>
            <a:r>
              <a:rPr lang="en-US" dirty="0" err="1" smtClean="0"/>
              <a:t>termos</a:t>
            </a:r>
            <a:r>
              <a:rPr lang="en-US" dirty="0" smtClean="0"/>
              <a:t> </a:t>
            </a:r>
            <a:r>
              <a:rPr lang="en-US" dirty="0" err="1" smtClean="0"/>
              <a:t>narrativos</a:t>
            </a:r>
            <a:r>
              <a:rPr lang="en-US" dirty="0" smtClean="0"/>
              <a:t> (</a:t>
            </a:r>
            <a:r>
              <a:rPr lang="en-US" dirty="0" err="1" smtClean="0"/>
              <a:t>sujeito</a:t>
            </a:r>
            <a:r>
              <a:rPr lang="en-US" dirty="0" smtClean="0"/>
              <a:t>, </a:t>
            </a:r>
            <a:r>
              <a:rPr lang="en-US" dirty="0" err="1" smtClean="0"/>
              <a:t>resposta</a:t>
            </a:r>
            <a:r>
              <a:rPr lang="en-US" dirty="0" smtClean="0"/>
              <a:t>, </a:t>
            </a:r>
            <a:r>
              <a:rPr lang="en-US" dirty="0" err="1" smtClean="0"/>
              <a:t>exposição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Adorno</a:t>
            </a:r>
            <a:r>
              <a:rPr lang="en-US" dirty="0" smtClean="0"/>
              <a:t>: </a:t>
            </a:r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narra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narrativa</a:t>
            </a:r>
            <a:endParaRPr lang="en-US" dirty="0" smtClean="0"/>
          </a:p>
          <a:p>
            <a:r>
              <a:rPr lang="en-US" dirty="0" smtClean="0"/>
              <a:t>Carolyn </a:t>
            </a:r>
            <a:r>
              <a:rPr lang="en-US" dirty="0" err="1" smtClean="0"/>
              <a:t>Abbate</a:t>
            </a:r>
            <a:r>
              <a:rPr lang="en-US" dirty="0" smtClean="0"/>
              <a:t>: </a:t>
            </a:r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gestos</a:t>
            </a:r>
            <a:r>
              <a:rPr lang="en-US" dirty="0" smtClean="0"/>
              <a:t> </a:t>
            </a:r>
            <a:r>
              <a:rPr lang="en-US" dirty="0" err="1" smtClean="0"/>
              <a:t>constituem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voz</a:t>
            </a:r>
            <a:r>
              <a:rPr lang="en-US" dirty="0" smtClean="0"/>
              <a:t> </a:t>
            </a:r>
            <a:r>
              <a:rPr lang="en-US" dirty="0" err="1" smtClean="0"/>
              <a:t>narrativa</a:t>
            </a:r>
            <a:endParaRPr lang="en-US" dirty="0"/>
          </a:p>
          <a:p>
            <a:r>
              <a:rPr lang="en-US" dirty="0" err="1" smtClean="0"/>
              <a:t>Paradigma</a:t>
            </a:r>
            <a:r>
              <a:rPr lang="en-US" dirty="0" smtClean="0"/>
              <a:t> do </a:t>
            </a:r>
            <a:r>
              <a:rPr lang="en-US" dirty="0" err="1" smtClean="0"/>
              <a:t>conflito</a:t>
            </a:r>
            <a:r>
              <a:rPr lang="en-US" dirty="0" smtClean="0"/>
              <a:t> e </a:t>
            </a:r>
            <a:r>
              <a:rPr lang="en-US" dirty="0" err="1" smtClean="0"/>
              <a:t>resolução</a:t>
            </a:r>
            <a:r>
              <a:rPr lang="en-US" dirty="0" smtClean="0"/>
              <a:t>: </a:t>
            </a:r>
            <a:r>
              <a:rPr lang="en-US" dirty="0" err="1" smtClean="0"/>
              <a:t>arquétipo</a:t>
            </a:r>
            <a:r>
              <a:rPr lang="en-US" dirty="0" smtClean="0"/>
              <a:t> </a:t>
            </a:r>
            <a:r>
              <a:rPr lang="en-US" dirty="0" err="1" smtClean="0"/>
              <a:t>narrativo</a:t>
            </a:r>
            <a:r>
              <a:rPr lang="en-US" dirty="0" smtClean="0"/>
              <a:t> central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discursos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r>
              <a:rPr lang="en-US" dirty="0" smtClean="0"/>
              <a:t> (</a:t>
            </a:r>
            <a:r>
              <a:rPr lang="en-US" dirty="0" err="1" smtClean="0"/>
              <a:t>principalmente</a:t>
            </a:r>
            <a:r>
              <a:rPr lang="en-US" dirty="0" smtClean="0"/>
              <a:t> a </a:t>
            </a:r>
            <a:r>
              <a:rPr lang="en-US" dirty="0" err="1" smtClean="0"/>
              <a:t>música</a:t>
            </a:r>
            <a:r>
              <a:rPr lang="en-US" dirty="0" smtClean="0"/>
              <a:t> tonal)</a:t>
            </a:r>
          </a:p>
          <a:p>
            <a:r>
              <a:rPr lang="en-US" dirty="0" err="1" smtClean="0"/>
              <a:t>Narrativa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construção</a:t>
            </a:r>
            <a:r>
              <a:rPr lang="en-US" dirty="0" smtClean="0"/>
              <a:t> do </a:t>
            </a:r>
            <a:r>
              <a:rPr lang="en-US" dirty="0" err="1" smtClean="0"/>
              <a:t>ouvinte</a:t>
            </a:r>
            <a:r>
              <a:rPr lang="en-US" dirty="0" smtClean="0"/>
              <a:t> (</a:t>
            </a:r>
            <a:r>
              <a:rPr lang="en-US" dirty="0" err="1" smtClean="0"/>
              <a:t>enredo</a:t>
            </a:r>
            <a:r>
              <a:rPr lang="en-US" dirty="0" smtClean="0"/>
              <a:t> </a:t>
            </a:r>
            <a:r>
              <a:rPr lang="en-US" dirty="0" err="1" smtClean="0"/>
              <a:t>imaginado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Títulos</a:t>
            </a:r>
            <a:r>
              <a:rPr lang="en-US" dirty="0" smtClean="0"/>
              <a:t> e </a:t>
            </a:r>
            <a:r>
              <a:rPr lang="en-US" dirty="0" err="1" smtClean="0"/>
              <a:t>informações</a:t>
            </a:r>
            <a:r>
              <a:rPr lang="en-US" dirty="0" smtClean="0"/>
              <a:t> </a:t>
            </a:r>
            <a:r>
              <a:rPr lang="en-US" dirty="0" err="1" smtClean="0"/>
              <a:t>programáticas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183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Análise</a:t>
            </a:r>
            <a:r>
              <a:rPr lang="en-US" dirty="0" smtClean="0"/>
              <a:t> das </a:t>
            </a:r>
            <a:r>
              <a:rPr lang="en-US" dirty="0" err="1" smtClean="0"/>
              <a:t>qualidades</a:t>
            </a:r>
            <a:r>
              <a:rPr lang="en-US" dirty="0" smtClean="0"/>
              <a:t> </a:t>
            </a:r>
            <a:r>
              <a:rPr lang="en-US" dirty="0" err="1" smtClean="0"/>
              <a:t>narrativas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dramática</a:t>
            </a:r>
            <a:r>
              <a:rPr lang="en-US" dirty="0" smtClean="0"/>
              <a:t> e </a:t>
            </a:r>
            <a:r>
              <a:rPr lang="en-US" dirty="0" err="1" smtClean="0"/>
              <a:t>formalista</a:t>
            </a:r>
            <a:endParaRPr lang="en-US" dirty="0" smtClean="0"/>
          </a:p>
          <a:p>
            <a:r>
              <a:rPr lang="en-US" dirty="0" err="1" smtClean="0"/>
              <a:t>Nattiez</a:t>
            </a:r>
            <a:r>
              <a:rPr lang="en-US" dirty="0" smtClean="0"/>
              <a:t>: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descrição</a:t>
            </a:r>
            <a:r>
              <a:rPr lang="en-US" dirty="0" smtClean="0"/>
              <a:t> da </a:t>
            </a:r>
            <a:r>
              <a:rPr lang="en-US" dirty="0" err="1" smtClean="0"/>
              <a:t>estrutura</a:t>
            </a:r>
            <a:r>
              <a:rPr lang="en-US" dirty="0" smtClean="0"/>
              <a:t> formal da </a:t>
            </a:r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termos</a:t>
            </a:r>
            <a:r>
              <a:rPr lang="en-US" dirty="0" smtClean="0"/>
              <a:t> de </a:t>
            </a:r>
            <a:r>
              <a:rPr lang="en-US" dirty="0" err="1" smtClean="0"/>
              <a:t>narratividade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“</a:t>
            </a:r>
            <a:r>
              <a:rPr lang="en-US" dirty="0" err="1" smtClean="0"/>
              <a:t>metáfora</a:t>
            </a:r>
            <a:r>
              <a:rPr lang="en-US" dirty="0" smtClean="0"/>
              <a:t> superficial”</a:t>
            </a:r>
          </a:p>
          <a:p>
            <a:r>
              <a:rPr lang="en-US" dirty="0" smtClean="0"/>
              <a:t>Abate: </a:t>
            </a:r>
            <a:r>
              <a:rPr lang="en-US" dirty="0" err="1" smtClean="0"/>
              <a:t>exemplos</a:t>
            </a:r>
            <a:r>
              <a:rPr lang="en-US" dirty="0" smtClean="0"/>
              <a:t> de </a:t>
            </a:r>
            <a:r>
              <a:rPr lang="en-US" dirty="0" err="1" smtClean="0"/>
              <a:t>dispositivos</a:t>
            </a:r>
            <a:r>
              <a:rPr lang="en-US" dirty="0" smtClean="0"/>
              <a:t> </a:t>
            </a:r>
            <a:r>
              <a:rPr lang="en-US" dirty="0" err="1" smtClean="0"/>
              <a:t>musicais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funcionam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vozes</a:t>
            </a:r>
            <a:r>
              <a:rPr lang="en-US" dirty="0" smtClean="0"/>
              <a:t> </a:t>
            </a:r>
            <a:r>
              <a:rPr lang="en-US" dirty="0" err="1" smtClean="0"/>
              <a:t>narrativas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ópera</a:t>
            </a:r>
            <a:endParaRPr lang="en-US" dirty="0" smtClean="0"/>
          </a:p>
          <a:p>
            <a:r>
              <a:rPr lang="en-US" dirty="0" smtClean="0"/>
              <a:t>Kramer: </a:t>
            </a:r>
            <a:r>
              <a:rPr lang="en-US" dirty="0" err="1" smtClean="0"/>
              <a:t>música</a:t>
            </a:r>
            <a:r>
              <a:rPr lang="en-US" dirty="0" smtClean="0"/>
              <a:t> instrumental do </a:t>
            </a:r>
            <a:r>
              <a:rPr lang="en-US" dirty="0" err="1" smtClean="0"/>
              <a:t>séc</a:t>
            </a:r>
            <a:r>
              <a:rPr lang="en-US" dirty="0" smtClean="0"/>
              <a:t>. XIX com </a:t>
            </a:r>
            <a:r>
              <a:rPr lang="en-US" dirty="0" err="1" smtClean="0"/>
              <a:t>caráter</a:t>
            </a:r>
            <a:r>
              <a:rPr lang="en-US" dirty="0" smtClean="0"/>
              <a:t> </a:t>
            </a:r>
            <a:r>
              <a:rPr lang="en-US" dirty="0" err="1" smtClean="0"/>
              <a:t>retórico</a:t>
            </a:r>
            <a:endParaRPr lang="en-US" dirty="0" smtClean="0"/>
          </a:p>
          <a:p>
            <a:r>
              <a:rPr lang="en-US" dirty="0" err="1" smtClean="0"/>
              <a:t>Rupprechat</a:t>
            </a:r>
            <a:r>
              <a:rPr lang="en-US" dirty="0" smtClean="0"/>
              <a:t>: </a:t>
            </a:r>
            <a:r>
              <a:rPr lang="en-US" dirty="0" err="1" smtClean="0"/>
              <a:t>teorias</a:t>
            </a:r>
            <a:r>
              <a:rPr lang="en-US" dirty="0" smtClean="0"/>
              <a:t> </a:t>
            </a:r>
            <a:r>
              <a:rPr lang="en-US" dirty="0" err="1" smtClean="0"/>
              <a:t>linguísticas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óperas</a:t>
            </a:r>
            <a:r>
              <a:rPr lang="en-US" dirty="0" smtClean="0"/>
              <a:t> e </a:t>
            </a:r>
            <a:r>
              <a:rPr lang="en-US" dirty="0" err="1" smtClean="0"/>
              <a:t>canções</a:t>
            </a:r>
            <a:r>
              <a:rPr lang="en-US" dirty="0" smtClean="0"/>
              <a:t> de Britten (</a:t>
            </a:r>
            <a:r>
              <a:rPr lang="en-US" dirty="0" err="1" smtClean="0"/>
              <a:t>leitmofifs</a:t>
            </a:r>
            <a:r>
              <a:rPr lang="en-US" dirty="0" smtClean="0"/>
              <a:t>, timbre, </a:t>
            </a:r>
            <a:r>
              <a:rPr lang="en-US" dirty="0" err="1" smtClean="0"/>
              <a:t>níveis</a:t>
            </a:r>
            <a:r>
              <a:rPr lang="en-US" dirty="0" smtClean="0"/>
              <a:t> do </a:t>
            </a:r>
            <a:r>
              <a:rPr lang="en-US" dirty="0" err="1" smtClean="0"/>
              <a:t>discurso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Estudos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significação</a:t>
            </a:r>
            <a:endParaRPr lang="en-US" dirty="0" smtClean="0"/>
          </a:p>
          <a:p>
            <a:r>
              <a:rPr lang="en-US" dirty="0" err="1" smtClean="0"/>
              <a:t>Associações</a:t>
            </a:r>
            <a:r>
              <a:rPr lang="en-US" dirty="0" smtClean="0"/>
              <a:t> </a:t>
            </a:r>
            <a:r>
              <a:rPr lang="en-US" dirty="0" err="1" smtClean="0"/>
              <a:t>biográficas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41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Metáfora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300" dirty="0" smtClean="0"/>
              <a:t>A </a:t>
            </a:r>
            <a:r>
              <a:rPr lang="en-US" sz="3300" dirty="0" err="1" smtClean="0"/>
              <a:t>metáfora</a:t>
            </a:r>
            <a:r>
              <a:rPr lang="en-US" sz="3300" dirty="0" smtClean="0"/>
              <a:t> surge </a:t>
            </a:r>
            <a:r>
              <a:rPr lang="en-US" sz="3300" dirty="0" err="1" smtClean="0"/>
              <a:t>nos</a:t>
            </a:r>
            <a:r>
              <a:rPr lang="en-US" sz="3300" dirty="0" smtClean="0"/>
              <a:t> </a:t>
            </a:r>
            <a:r>
              <a:rPr lang="en-US" sz="3300" dirty="0" err="1" smtClean="0"/>
              <a:t>discursos</a:t>
            </a:r>
            <a:r>
              <a:rPr lang="en-US" sz="3300" dirty="0" smtClean="0"/>
              <a:t> </a:t>
            </a:r>
            <a:r>
              <a:rPr lang="en-US" sz="3300" dirty="0" err="1" smtClean="0"/>
              <a:t>sobre</a:t>
            </a:r>
            <a:r>
              <a:rPr lang="en-US" sz="3300" dirty="0" smtClean="0"/>
              <a:t> </a:t>
            </a:r>
            <a:r>
              <a:rPr lang="en-US" sz="3300" dirty="0" err="1" smtClean="0"/>
              <a:t>música</a:t>
            </a:r>
            <a:r>
              <a:rPr lang="en-US" sz="3300" dirty="0" smtClean="0"/>
              <a:t>, </a:t>
            </a:r>
            <a:r>
              <a:rPr lang="en-US" sz="3300" dirty="0" err="1" smtClean="0"/>
              <a:t>mesmo</a:t>
            </a:r>
            <a:r>
              <a:rPr lang="en-US" sz="3300" dirty="0" smtClean="0"/>
              <a:t> </a:t>
            </a:r>
            <a:r>
              <a:rPr lang="en-US" sz="3300" dirty="0" err="1" smtClean="0"/>
              <a:t>quando</a:t>
            </a:r>
            <a:r>
              <a:rPr lang="en-US" sz="3300" dirty="0" smtClean="0"/>
              <a:t>, </a:t>
            </a:r>
            <a:r>
              <a:rPr lang="en-US" sz="3300" dirty="0" err="1" smtClean="0"/>
              <a:t>em</a:t>
            </a:r>
            <a:r>
              <a:rPr lang="en-US" sz="3300" dirty="0" smtClean="0"/>
              <a:t> </a:t>
            </a:r>
            <a:r>
              <a:rPr lang="en-US" sz="3300" dirty="0" err="1" smtClean="0"/>
              <a:t>teoria</a:t>
            </a:r>
            <a:r>
              <a:rPr lang="en-US" sz="3300" dirty="0" smtClean="0"/>
              <a:t> e </a:t>
            </a:r>
            <a:r>
              <a:rPr lang="en-US" sz="3300" dirty="0" err="1" smtClean="0"/>
              <a:t>análise</a:t>
            </a:r>
            <a:r>
              <a:rPr lang="en-US" sz="3300" dirty="0" smtClean="0"/>
              <a:t>, </a:t>
            </a:r>
            <a:r>
              <a:rPr lang="en-US" sz="3300" dirty="0" err="1" smtClean="0"/>
              <a:t>procura</a:t>
            </a:r>
            <a:r>
              <a:rPr lang="en-US" sz="3300" dirty="0" smtClean="0"/>
              <a:t> </a:t>
            </a:r>
            <a:r>
              <a:rPr lang="en-US" sz="3300" dirty="0" err="1" smtClean="0"/>
              <a:t>tratar</a:t>
            </a:r>
            <a:r>
              <a:rPr lang="en-US" sz="3300" dirty="0" smtClean="0"/>
              <a:t> a </a:t>
            </a:r>
            <a:r>
              <a:rPr lang="en-US" sz="3300" dirty="0" err="1" smtClean="0"/>
              <a:t>música</a:t>
            </a:r>
            <a:r>
              <a:rPr lang="en-US" sz="3300" dirty="0" smtClean="0"/>
              <a:t> </a:t>
            </a:r>
            <a:r>
              <a:rPr lang="en-US" sz="3300" dirty="0" err="1" smtClean="0"/>
              <a:t>como</a:t>
            </a:r>
            <a:r>
              <a:rPr lang="en-US" sz="3300" dirty="0" smtClean="0"/>
              <a:t> </a:t>
            </a:r>
            <a:r>
              <a:rPr lang="en-US" sz="3300" dirty="0" err="1" smtClean="0"/>
              <a:t>objeto</a:t>
            </a:r>
            <a:r>
              <a:rPr lang="en-US" sz="3300" dirty="0" smtClean="0"/>
              <a:t> </a:t>
            </a:r>
            <a:r>
              <a:rPr lang="en-US" sz="3300" dirty="0" err="1" smtClean="0"/>
              <a:t>autônomo</a:t>
            </a:r>
            <a:endParaRPr lang="en-US" sz="3300" dirty="0" smtClean="0"/>
          </a:p>
          <a:p>
            <a:r>
              <a:rPr lang="en-US" sz="3300" dirty="0" smtClean="0"/>
              <a:t>Naomi Cummings: “</a:t>
            </a:r>
            <a:r>
              <a:rPr lang="en-US" sz="3300" dirty="0" err="1" smtClean="0"/>
              <a:t>Projeção</a:t>
            </a:r>
            <a:r>
              <a:rPr lang="en-US" sz="3300" dirty="0" smtClean="0"/>
              <a:t> no </a:t>
            </a:r>
            <a:r>
              <a:rPr lang="en-US" sz="3300" dirty="0" err="1" smtClean="0"/>
              <a:t>som</a:t>
            </a:r>
            <a:r>
              <a:rPr lang="en-US" sz="3300" dirty="0" smtClean="0"/>
              <a:t> de </a:t>
            </a:r>
            <a:r>
              <a:rPr lang="en-US" sz="3300" dirty="0" err="1" smtClean="0"/>
              <a:t>aspectos</a:t>
            </a:r>
            <a:r>
              <a:rPr lang="en-US" sz="3300" dirty="0" smtClean="0"/>
              <a:t> de </a:t>
            </a:r>
            <a:r>
              <a:rPr lang="en-US" sz="3300" dirty="0" err="1" smtClean="0"/>
              <a:t>nossa</a:t>
            </a:r>
            <a:r>
              <a:rPr lang="en-US" sz="3300" dirty="0" smtClean="0"/>
              <a:t> </a:t>
            </a:r>
            <a:r>
              <a:rPr lang="en-US" sz="3300" dirty="0" err="1" smtClean="0"/>
              <a:t>própria</a:t>
            </a:r>
            <a:r>
              <a:rPr lang="en-US" sz="3300" dirty="0" smtClean="0"/>
              <a:t> </a:t>
            </a:r>
            <a:r>
              <a:rPr lang="en-US" sz="3300" dirty="0" err="1" smtClean="0"/>
              <a:t>mentalidade</a:t>
            </a:r>
            <a:r>
              <a:rPr lang="en-US" sz="3300" dirty="0" smtClean="0"/>
              <a:t>”</a:t>
            </a:r>
          </a:p>
          <a:p>
            <a:r>
              <a:rPr lang="en-US" sz="3300" dirty="0" err="1" smtClean="0"/>
              <a:t>Metáforas</a:t>
            </a:r>
            <a:r>
              <a:rPr lang="en-US" sz="3300" dirty="0" smtClean="0"/>
              <a:t> </a:t>
            </a:r>
            <a:r>
              <a:rPr lang="en-US" sz="3300" dirty="0" err="1" smtClean="0"/>
              <a:t>como</a:t>
            </a:r>
            <a:r>
              <a:rPr lang="en-US" sz="3300" dirty="0" smtClean="0"/>
              <a:t> </a:t>
            </a:r>
            <a:r>
              <a:rPr lang="en-US" sz="3300" dirty="0" err="1" smtClean="0"/>
              <a:t>ligação</a:t>
            </a:r>
            <a:r>
              <a:rPr lang="en-US" sz="3300" dirty="0" smtClean="0"/>
              <a:t> </a:t>
            </a:r>
            <a:r>
              <a:rPr lang="en-US" sz="3300" dirty="0" err="1" smtClean="0"/>
              <a:t>cognitiva</a:t>
            </a:r>
            <a:r>
              <a:rPr lang="en-US" sz="3300" dirty="0" smtClean="0"/>
              <a:t> entre </a:t>
            </a:r>
            <a:r>
              <a:rPr lang="en-US" sz="3300" dirty="0" err="1" smtClean="0"/>
              <a:t>música</a:t>
            </a:r>
            <a:r>
              <a:rPr lang="en-US" sz="3300" dirty="0" smtClean="0"/>
              <a:t> e o </a:t>
            </a:r>
            <a:r>
              <a:rPr lang="en-US" sz="3300" dirty="0" err="1" smtClean="0"/>
              <a:t>corpo</a:t>
            </a:r>
            <a:endParaRPr lang="en-US" sz="3300" dirty="0" smtClean="0"/>
          </a:p>
          <a:p>
            <a:r>
              <a:rPr lang="en-US" sz="3300" dirty="0" err="1" smtClean="0"/>
              <a:t>Adlington</a:t>
            </a:r>
            <a:r>
              <a:rPr lang="en-US" sz="3300" dirty="0" smtClean="0"/>
              <a:t>: </a:t>
            </a:r>
            <a:r>
              <a:rPr lang="en-US" sz="3300" dirty="0" err="1" smtClean="0"/>
              <a:t>teoria</a:t>
            </a:r>
            <a:r>
              <a:rPr lang="en-US" sz="3300" dirty="0" smtClean="0"/>
              <a:t> da </a:t>
            </a:r>
            <a:r>
              <a:rPr lang="en-US" sz="3300" dirty="0" err="1" smtClean="0"/>
              <a:t>metáfora</a:t>
            </a:r>
            <a:r>
              <a:rPr lang="en-US" sz="3300" dirty="0" smtClean="0"/>
              <a:t> (</a:t>
            </a:r>
            <a:r>
              <a:rPr lang="en-US" sz="3300" dirty="0" err="1" smtClean="0"/>
              <a:t>experiência</a:t>
            </a:r>
            <a:r>
              <a:rPr lang="en-US" sz="3300" dirty="0" smtClean="0"/>
              <a:t> do tempo e </a:t>
            </a:r>
            <a:r>
              <a:rPr lang="en-US" sz="3300" dirty="0" err="1" smtClean="0"/>
              <a:t>movimento</a:t>
            </a:r>
            <a:r>
              <a:rPr lang="en-US" sz="3300" dirty="0" smtClean="0"/>
              <a:t> </a:t>
            </a:r>
            <a:r>
              <a:rPr lang="en-US" sz="3300" dirty="0" err="1" smtClean="0"/>
              <a:t>em</a:t>
            </a:r>
            <a:r>
              <a:rPr lang="en-US" sz="3300" dirty="0" smtClean="0"/>
              <a:t> </a:t>
            </a:r>
            <a:r>
              <a:rPr lang="en-US" sz="3300" dirty="0" err="1" smtClean="0"/>
              <a:t>termos</a:t>
            </a:r>
            <a:r>
              <a:rPr lang="en-US" sz="3300" dirty="0" smtClean="0"/>
              <a:t> de </a:t>
            </a:r>
            <a:r>
              <a:rPr lang="en-US" sz="3300" dirty="0" err="1" smtClean="0"/>
              <a:t>metáforas</a:t>
            </a:r>
            <a:r>
              <a:rPr lang="en-US" sz="3300" dirty="0" smtClean="0"/>
              <a:t> de peso, </a:t>
            </a:r>
            <a:r>
              <a:rPr lang="en-US" sz="3300" dirty="0" err="1" smtClean="0"/>
              <a:t>luz</a:t>
            </a:r>
            <a:r>
              <a:rPr lang="en-US" sz="3300" dirty="0" smtClean="0"/>
              <a:t>, </a:t>
            </a:r>
            <a:r>
              <a:rPr lang="en-US" sz="3300" dirty="0" err="1" smtClean="0"/>
              <a:t>calor</a:t>
            </a:r>
            <a:r>
              <a:rPr lang="en-US" sz="3300" dirty="0" smtClean="0"/>
              <a:t>, </a:t>
            </a:r>
            <a:r>
              <a:rPr lang="en-US" sz="3300" dirty="0" err="1" smtClean="0"/>
              <a:t>tensão</a:t>
            </a:r>
            <a:r>
              <a:rPr lang="en-US" sz="3300" dirty="0" smtClean="0"/>
              <a:t> </a:t>
            </a:r>
            <a:r>
              <a:rPr lang="en-US" sz="3300" dirty="0" err="1" smtClean="0"/>
              <a:t>etc</a:t>
            </a:r>
            <a:r>
              <a:rPr lang="en-US" sz="3300" dirty="0" smtClean="0"/>
              <a:t>)</a:t>
            </a:r>
          </a:p>
          <a:p>
            <a:r>
              <a:rPr lang="en-US" sz="3300" dirty="0" err="1" smtClean="0"/>
              <a:t>Ayrey</a:t>
            </a:r>
            <a:r>
              <a:rPr lang="en-US" sz="3300" dirty="0" smtClean="0"/>
              <a:t> (</a:t>
            </a:r>
            <a:r>
              <a:rPr lang="en-US" sz="3300" dirty="0" err="1" smtClean="0"/>
              <a:t>análise</a:t>
            </a:r>
            <a:r>
              <a:rPr lang="en-US" sz="3300" dirty="0" smtClean="0"/>
              <a:t> de Debussy), a </a:t>
            </a:r>
            <a:r>
              <a:rPr lang="en-US" sz="3300" dirty="0" err="1" smtClean="0"/>
              <a:t>partir</a:t>
            </a:r>
            <a:r>
              <a:rPr lang="en-US" sz="3300" dirty="0" smtClean="0"/>
              <a:t> da </a:t>
            </a:r>
            <a:r>
              <a:rPr lang="en-US" sz="3300" dirty="0" err="1" smtClean="0"/>
              <a:t>definição</a:t>
            </a:r>
            <a:r>
              <a:rPr lang="en-US" sz="3300" dirty="0" smtClean="0"/>
              <a:t> de </a:t>
            </a:r>
            <a:r>
              <a:rPr lang="en-US" sz="3300" dirty="0" err="1" smtClean="0"/>
              <a:t>Lacan</a:t>
            </a:r>
            <a:r>
              <a:rPr lang="en-US" sz="3300" dirty="0" smtClean="0"/>
              <a:t> de </a:t>
            </a:r>
            <a:r>
              <a:rPr lang="en-US" sz="3300" dirty="0" err="1" smtClean="0"/>
              <a:t>metáfora</a:t>
            </a:r>
            <a:r>
              <a:rPr lang="en-US" sz="3300" dirty="0" smtClean="0"/>
              <a:t> </a:t>
            </a:r>
            <a:r>
              <a:rPr lang="en-US" sz="3300" dirty="0" err="1" smtClean="0"/>
              <a:t>como</a:t>
            </a:r>
            <a:r>
              <a:rPr lang="en-US" sz="3300" dirty="0" smtClean="0"/>
              <a:t> </a:t>
            </a:r>
            <a:r>
              <a:rPr lang="en-US" sz="3300" dirty="0" err="1" smtClean="0"/>
              <a:t>paradimática</a:t>
            </a:r>
            <a:r>
              <a:rPr lang="en-US" sz="3300" dirty="0" smtClean="0"/>
              <a:t> (</a:t>
            </a:r>
            <a:r>
              <a:rPr lang="en-US" sz="3300" dirty="0" err="1" smtClean="0"/>
              <a:t>uma</a:t>
            </a:r>
            <a:r>
              <a:rPr lang="en-US" sz="3300" dirty="0" smtClean="0"/>
              <a:t> </a:t>
            </a:r>
            <a:r>
              <a:rPr lang="en-US" sz="3300" dirty="0" err="1" smtClean="0"/>
              <a:t>palavra</a:t>
            </a:r>
            <a:r>
              <a:rPr lang="en-US" sz="3300" dirty="0" smtClean="0"/>
              <a:t> </a:t>
            </a:r>
            <a:r>
              <a:rPr lang="en-US" sz="3300" dirty="0" err="1" smtClean="0"/>
              <a:t>por</a:t>
            </a:r>
            <a:r>
              <a:rPr lang="en-US" sz="3300" dirty="0" smtClean="0"/>
              <a:t> </a:t>
            </a:r>
            <a:r>
              <a:rPr lang="en-US" sz="3300" dirty="0" err="1" smtClean="0"/>
              <a:t>outra</a:t>
            </a:r>
            <a:r>
              <a:rPr lang="en-US" sz="3300" dirty="0" smtClean="0"/>
              <a:t>) e </a:t>
            </a:r>
            <a:r>
              <a:rPr lang="en-US" sz="3300" dirty="0" err="1" smtClean="0"/>
              <a:t>metonimia</a:t>
            </a:r>
            <a:r>
              <a:rPr lang="en-US" sz="3300" dirty="0" smtClean="0"/>
              <a:t> </a:t>
            </a:r>
            <a:r>
              <a:rPr lang="en-US" sz="3300" dirty="0" err="1" smtClean="0"/>
              <a:t>como</a:t>
            </a:r>
            <a:r>
              <a:rPr lang="en-US" sz="3300" dirty="0" smtClean="0"/>
              <a:t> </a:t>
            </a:r>
            <a:r>
              <a:rPr lang="en-US" sz="3300" dirty="0" err="1" smtClean="0"/>
              <a:t>sintagmática</a:t>
            </a:r>
            <a:r>
              <a:rPr lang="en-US" sz="3300" dirty="0" smtClean="0"/>
              <a:t> (</a:t>
            </a:r>
            <a:r>
              <a:rPr lang="en-US" sz="3300" dirty="0" err="1" smtClean="0"/>
              <a:t>conexão</a:t>
            </a:r>
            <a:r>
              <a:rPr lang="en-US" sz="3300" dirty="0" smtClean="0"/>
              <a:t> </a:t>
            </a:r>
            <a:r>
              <a:rPr lang="en-US" sz="3300" dirty="0" err="1" smtClean="0"/>
              <a:t>palavra</a:t>
            </a:r>
            <a:r>
              <a:rPr lang="en-US" sz="3300" dirty="0" smtClean="0"/>
              <a:t> </a:t>
            </a:r>
            <a:r>
              <a:rPr lang="en-US" sz="3300" dirty="0" err="1" smtClean="0"/>
              <a:t>por</a:t>
            </a:r>
            <a:r>
              <a:rPr lang="en-US" sz="3300" dirty="0" smtClean="0"/>
              <a:t> </a:t>
            </a:r>
            <a:r>
              <a:rPr lang="en-US" sz="3300" dirty="0" err="1" smtClean="0"/>
              <a:t>palavra</a:t>
            </a:r>
            <a:r>
              <a:rPr lang="en-US" sz="3300" dirty="0" smtClean="0"/>
              <a:t>)</a:t>
            </a:r>
          </a:p>
          <a:p>
            <a:r>
              <a:rPr lang="en-US" sz="3300" dirty="0" smtClean="0"/>
              <a:t>O valor cultural tem </a:t>
            </a:r>
            <a:r>
              <a:rPr lang="en-US" sz="3300" dirty="0" err="1" smtClean="0"/>
              <a:t>informado</a:t>
            </a:r>
            <a:r>
              <a:rPr lang="en-US" sz="3300" dirty="0" smtClean="0"/>
              <a:t> e </a:t>
            </a:r>
            <a:r>
              <a:rPr lang="en-US" sz="3300" dirty="0" err="1" smtClean="0"/>
              <a:t>constuído</a:t>
            </a:r>
            <a:r>
              <a:rPr lang="en-US" sz="3300" dirty="0" smtClean="0"/>
              <a:t> </a:t>
            </a:r>
            <a:r>
              <a:rPr lang="en-US" sz="3300" dirty="0" err="1" smtClean="0"/>
              <a:t>metáforas</a:t>
            </a:r>
            <a:r>
              <a:rPr lang="en-US" sz="3300" dirty="0" smtClean="0"/>
              <a:t> </a:t>
            </a:r>
            <a:r>
              <a:rPr lang="en-US" sz="3300" dirty="0" err="1" smtClean="0"/>
              <a:t>para</a:t>
            </a:r>
            <a:r>
              <a:rPr lang="en-US" sz="3300" dirty="0" smtClean="0"/>
              <a:t> </a:t>
            </a:r>
            <a:r>
              <a:rPr lang="en-US" sz="3300" dirty="0" err="1" smtClean="0"/>
              <a:t>descrever</a:t>
            </a:r>
            <a:r>
              <a:rPr lang="en-US" sz="3300" dirty="0" smtClean="0"/>
              <a:t> a </a:t>
            </a:r>
            <a:r>
              <a:rPr lang="en-US" sz="3300" dirty="0" err="1" smtClean="0"/>
              <a:t>música</a:t>
            </a:r>
            <a:r>
              <a:rPr lang="en-US" sz="3300" dirty="0" smtClean="0"/>
              <a:t>, </a:t>
            </a:r>
            <a:r>
              <a:rPr lang="en-US" sz="3300" dirty="0" err="1" smtClean="0"/>
              <a:t>que</a:t>
            </a:r>
            <a:r>
              <a:rPr lang="en-US" sz="3300" dirty="0" smtClean="0"/>
              <a:t> </a:t>
            </a:r>
            <a:r>
              <a:rPr lang="en-US" sz="3300" dirty="0" err="1" smtClean="0"/>
              <a:t>mudam</a:t>
            </a:r>
            <a:r>
              <a:rPr lang="en-US" sz="3300" dirty="0" smtClean="0"/>
              <a:t> com o tempo.</a:t>
            </a:r>
          </a:p>
          <a:p>
            <a:endParaRPr lang="en-US" sz="33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5800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Linguagem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frequentemente</a:t>
            </a:r>
            <a:r>
              <a:rPr lang="en-US" dirty="0" smtClean="0"/>
              <a:t> </a:t>
            </a:r>
            <a:r>
              <a:rPr lang="en-US" dirty="0" err="1" smtClean="0"/>
              <a:t>referida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termos</a:t>
            </a:r>
            <a:r>
              <a:rPr lang="en-US" dirty="0" smtClean="0"/>
              <a:t> de </a:t>
            </a:r>
            <a:r>
              <a:rPr lang="en-US" dirty="0" err="1" smtClean="0"/>
              <a:t>linguagem</a:t>
            </a:r>
            <a:r>
              <a:rPr lang="en-US" dirty="0" smtClean="0"/>
              <a:t>, e a </a:t>
            </a:r>
            <a:r>
              <a:rPr lang="en-US" dirty="0" err="1" smtClean="0"/>
              <a:t>musicologia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apresentada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da </a:t>
            </a:r>
            <a:r>
              <a:rPr lang="en-US" dirty="0" err="1" smtClean="0"/>
              <a:t>palavra</a:t>
            </a:r>
            <a:r>
              <a:rPr lang="en-US" dirty="0" smtClean="0"/>
              <a:t> </a:t>
            </a:r>
            <a:r>
              <a:rPr lang="en-US" dirty="0" err="1" smtClean="0"/>
              <a:t>escrita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Estilo</a:t>
            </a:r>
            <a:r>
              <a:rPr lang="en-US" dirty="0" smtClean="0"/>
              <a:t>, </a:t>
            </a:r>
            <a:r>
              <a:rPr lang="en-US" dirty="0" err="1" smtClean="0"/>
              <a:t>linguagem</a:t>
            </a:r>
            <a:r>
              <a:rPr lang="en-US" dirty="0" smtClean="0"/>
              <a:t> </a:t>
            </a:r>
            <a:r>
              <a:rPr lang="en-US" dirty="0" err="1" smtClean="0"/>
              <a:t>harmônica</a:t>
            </a:r>
            <a:endParaRPr lang="en-US" dirty="0" smtClean="0"/>
          </a:p>
          <a:p>
            <a:r>
              <a:rPr lang="en-US" dirty="0" err="1" smtClean="0"/>
              <a:t>Dificuldade</a:t>
            </a:r>
            <a:r>
              <a:rPr lang="en-US" dirty="0" smtClean="0"/>
              <a:t> de se </a:t>
            </a:r>
            <a:r>
              <a:rPr lang="en-US" dirty="0" err="1" smtClean="0"/>
              <a:t>estabelecer</a:t>
            </a:r>
            <a:r>
              <a:rPr lang="en-US" dirty="0" smtClean="0"/>
              <a:t> a </a:t>
            </a:r>
            <a:r>
              <a:rPr lang="en-US" dirty="0" err="1" smtClean="0"/>
              <a:t>relação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semelhança</a:t>
            </a:r>
            <a:r>
              <a:rPr lang="en-US" dirty="0" smtClean="0"/>
              <a:t> entre </a:t>
            </a:r>
            <a:r>
              <a:rPr lang="en-US" dirty="0" err="1" smtClean="0"/>
              <a:t>música</a:t>
            </a:r>
            <a:r>
              <a:rPr lang="en-US" dirty="0" smtClean="0"/>
              <a:t> e </a:t>
            </a:r>
            <a:r>
              <a:rPr lang="en-US" dirty="0" err="1" smtClean="0"/>
              <a:t>linguagem</a:t>
            </a:r>
            <a:r>
              <a:rPr lang="en-US" dirty="0" smtClean="0"/>
              <a:t> (</a:t>
            </a:r>
            <a:r>
              <a:rPr lang="en-US" dirty="0" err="1" smtClean="0"/>
              <a:t>que</a:t>
            </a:r>
            <a:r>
              <a:rPr lang="en-US" dirty="0" smtClean="0"/>
              <a:t> tem </a:t>
            </a:r>
            <a:r>
              <a:rPr lang="en-US" dirty="0" err="1" smtClean="0"/>
              <a:t>uma</a:t>
            </a:r>
            <a:r>
              <a:rPr lang="en-US" dirty="0" smtClean="0"/>
              <a:t> longa </a:t>
            </a:r>
            <a:r>
              <a:rPr lang="en-US" dirty="0" err="1" smtClean="0"/>
              <a:t>história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Ligação</a:t>
            </a:r>
            <a:r>
              <a:rPr lang="en-US" dirty="0" smtClean="0"/>
              <a:t> da </a:t>
            </a:r>
            <a:r>
              <a:rPr lang="en-US" dirty="0" err="1" smtClean="0"/>
              <a:t>música</a:t>
            </a:r>
            <a:r>
              <a:rPr lang="en-US" dirty="0" smtClean="0"/>
              <a:t> com a </a:t>
            </a:r>
            <a:r>
              <a:rPr lang="en-US" dirty="0" err="1" smtClean="0"/>
              <a:t>voz</a:t>
            </a:r>
            <a:r>
              <a:rPr lang="en-US" dirty="0" smtClean="0"/>
              <a:t> e a </a:t>
            </a:r>
            <a:r>
              <a:rPr lang="en-US" dirty="0" err="1" smtClean="0"/>
              <a:t>palavra</a:t>
            </a:r>
            <a:endParaRPr lang="en-US" dirty="0" smtClean="0"/>
          </a:p>
          <a:p>
            <a:r>
              <a:rPr lang="en-US" dirty="0" err="1" smtClean="0"/>
              <a:t>Retórica</a:t>
            </a:r>
            <a:r>
              <a:rPr lang="en-US" dirty="0" smtClean="0"/>
              <a:t> (</a:t>
            </a:r>
            <a:r>
              <a:rPr lang="en-US" dirty="0" err="1" smtClean="0"/>
              <a:t>muitos</a:t>
            </a:r>
            <a:r>
              <a:rPr lang="en-US" dirty="0" smtClean="0"/>
              <a:t> </a:t>
            </a:r>
            <a:r>
              <a:rPr lang="en-US" dirty="0" err="1" smtClean="0"/>
              <a:t>tratados</a:t>
            </a:r>
            <a:r>
              <a:rPr lang="en-US" dirty="0" smtClean="0"/>
              <a:t> </a:t>
            </a:r>
            <a:r>
              <a:rPr lang="en-US" dirty="0" err="1" smtClean="0"/>
              <a:t>relacionando</a:t>
            </a:r>
            <a:r>
              <a:rPr lang="en-US" dirty="0" smtClean="0"/>
              <a:t> </a:t>
            </a:r>
            <a:r>
              <a:rPr lang="en-US" dirty="0" err="1" smtClean="0"/>
              <a:t>ateoria</a:t>
            </a:r>
            <a:r>
              <a:rPr lang="en-US" dirty="0" smtClean="0"/>
              <a:t>  </a:t>
            </a:r>
            <a:r>
              <a:rPr lang="en-US" dirty="0" err="1" smtClean="0"/>
              <a:t>retória</a:t>
            </a:r>
            <a:r>
              <a:rPr lang="en-US" dirty="0" smtClean="0"/>
              <a:t> </a:t>
            </a:r>
            <a:r>
              <a:rPr lang="en-US" dirty="0" err="1" smtClean="0"/>
              <a:t>às</a:t>
            </a:r>
            <a:r>
              <a:rPr lang="en-US" dirty="0" smtClean="0"/>
              <a:t> </a:t>
            </a:r>
            <a:r>
              <a:rPr lang="en-US" dirty="0" err="1" smtClean="0"/>
              <a:t>formas</a:t>
            </a:r>
            <a:r>
              <a:rPr lang="en-US" dirty="0" smtClean="0"/>
              <a:t> </a:t>
            </a:r>
            <a:r>
              <a:rPr lang="en-US" dirty="0" err="1" smtClean="0"/>
              <a:t>musicais</a:t>
            </a:r>
            <a:r>
              <a:rPr lang="en-US" dirty="0" smtClean="0"/>
              <a:t>, </a:t>
            </a:r>
            <a:r>
              <a:rPr lang="en-US" dirty="0" err="1" smtClean="0"/>
              <a:t>principalmente</a:t>
            </a:r>
            <a:r>
              <a:rPr lang="en-US" dirty="0" smtClean="0"/>
              <a:t> no </a:t>
            </a:r>
            <a:r>
              <a:rPr lang="en-US" dirty="0" err="1" smtClean="0"/>
              <a:t>Barroco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Romantismo</a:t>
            </a:r>
            <a:r>
              <a:rPr lang="en-US" dirty="0" smtClean="0"/>
              <a:t>: </a:t>
            </a:r>
            <a:r>
              <a:rPr lang="en-US" dirty="0" err="1" smtClean="0"/>
              <a:t>outra</a:t>
            </a:r>
            <a:r>
              <a:rPr lang="en-US" dirty="0" smtClean="0"/>
              <a:t> </a:t>
            </a:r>
            <a:r>
              <a:rPr lang="en-US" dirty="0" err="1" smtClean="0"/>
              <a:t>apropriação</a:t>
            </a:r>
            <a:r>
              <a:rPr lang="en-US" dirty="0" smtClean="0"/>
              <a:t> da </a:t>
            </a:r>
            <a:r>
              <a:rPr lang="en-US" dirty="0" err="1" smtClean="0"/>
              <a:t>linguagem</a:t>
            </a:r>
            <a:endParaRPr lang="en-US" dirty="0" smtClean="0"/>
          </a:p>
          <a:p>
            <a:r>
              <a:rPr lang="en-US" dirty="0" err="1" smtClean="0"/>
              <a:t>Deryck</a:t>
            </a:r>
            <a:r>
              <a:rPr lang="en-US" dirty="0" smtClean="0"/>
              <a:t> Cooke </a:t>
            </a:r>
            <a:r>
              <a:rPr lang="mr-IN" dirty="0" smtClean="0"/>
              <a:t>–</a:t>
            </a:r>
            <a:r>
              <a:rPr lang="en-US" dirty="0" smtClean="0"/>
              <a:t> The language of Music</a:t>
            </a:r>
          </a:p>
          <a:p>
            <a:r>
              <a:rPr lang="en-US" dirty="0" err="1" smtClean="0"/>
              <a:t>Questionamentos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a </a:t>
            </a:r>
            <a:r>
              <a:rPr lang="en-US" dirty="0" err="1" smtClean="0"/>
              <a:t>concepção</a:t>
            </a:r>
            <a:r>
              <a:rPr lang="en-US" dirty="0" smtClean="0"/>
              <a:t> de </a:t>
            </a:r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endParaRPr lang="en-US" dirty="0" smtClean="0"/>
          </a:p>
          <a:p>
            <a:r>
              <a:rPr lang="en-US" dirty="0" err="1" smtClean="0"/>
              <a:t>Adorno</a:t>
            </a:r>
            <a:r>
              <a:rPr lang="en-US" dirty="0" smtClean="0"/>
              <a:t>: “a </a:t>
            </a:r>
            <a:r>
              <a:rPr lang="en-US" dirty="0" err="1" smtClean="0"/>
              <a:t>música</a:t>
            </a:r>
            <a:r>
              <a:rPr lang="en-US" dirty="0" smtClean="0"/>
              <a:t> se </a:t>
            </a:r>
            <a:r>
              <a:rPr lang="en-US" dirty="0" err="1" smtClean="0"/>
              <a:t>assemelha</a:t>
            </a:r>
            <a:r>
              <a:rPr lang="en-US" dirty="0" smtClean="0"/>
              <a:t> a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r>
              <a:rPr lang="en-US" dirty="0" smtClean="0"/>
              <a:t>. </a:t>
            </a:r>
            <a:r>
              <a:rPr lang="en-US" dirty="0" err="1" smtClean="0"/>
              <a:t>Expressòes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idioma</a:t>
            </a:r>
            <a:r>
              <a:rPr lang="en-US" dirty="0" smtClean="0"/>
              <a:t> musical, </a:t>
            </a:r>
            <a:r>
              <a:rPr lang="en-US" dirty="0" err="1" smtClean="0"/>
              <a:t>entonação</a:t>
            </a:r>
            <a:r>
              <a:rPr lang="en-US" dirty="0" smtClean="0"/>
              <a:t> musical,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simpes</a:t>
            </a:r>
            <a:r>
              <a:rPr lang="en-US" dirty="0" smtClean="0"/>
              <a:t> </a:t>
            </a:r>
            <a:r>
              <a:rPr lang="en-US" dirty="0" err="1" smtClean="0"/>
              <a:t>metáforas</a:t>
            </a:r>
            <a:r>
              <a:rPr lang="en-US" dirty="0" smtClean="0"/>
              <a:t>. Mas a </a:t>
            </a:r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idêntica</a:t>
            </a:r>
            <a:r>
              <a:rPr lang="en-US" dirty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13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Intertextualidade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texto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definido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com outros </a:t>
            </a:r>
            <a:r>
              <a:rPr lang="en-US" dirty="0" err="1" smtClean="0"/>
              <a:t>textos</a:t>
            </a:r>
            <a:endParaRPr lang="en-US" dirty="0" smtClean="0"/>
          </a:p>
          <a:p>
            <a:r>
              <a:rPr lang="en-US" dirty="0" smtClean="0"/>
              <a:t>Julia </a:t>
            </a:r>
            <a:r>
              <a:rPr lang="en-US" dirty="0" err="1" smtClean="0"/>
              <a:t>Kristeva</a:t>
            </a:r>
            <a:r>
              <a:rPr lang="en-US" dirty="0" smtClean="0"/>
              <a:t>: Word, dialogue and Novel (1967)</a:t>
            </a:r>
          </a:p>
          <a:p>
            <a:r>
              <a:rPr lang="en-US" dirty="0" err="1" smtClean="0"/>
              <a:t>Foco</a:t>
            </a:r>
            <a:r>
              <a:rPr lang="en-US" dirty="0" smtClean="0"/>
              <a:t> da </a:t>
            </a:r>
            <a:r>
              <a:rPr lang="en-US" dirty="0" err="1" smtClean="0"/>
              <a:t>interpretação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do </a:t>
            </a:r>
            <a:r>
              <a:rPr lang="en-US" dirty="0" err="1" smtClean="0"/>
              <a:t>criador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receptor</a:t>
            </a:r>
          </a:p>
          <a:p>
            <a:r>
              <a:rPr lang="en-US" dirty="0" err="1" smtClean="0"/>
              <a:t>Ouvir</a:t>
            </a:r>
            <a:r>
              <a:rPr lang="en-US" dirty="0" smtClean="0"/>
              <a:t>: </a:t>
            </a:r>
            <a:r>
              <a:rPr lang="en-US" dirty="0" err="1" smtClean="0"/>
              <a:t>envolve</a:t>
            </a:r>
            <a:r>
              <a:rPr lang="en-US" dirty="0" smtClean="0"/>
              <a:t> </a:t>
            </a:r>
            <a:r>
              <a:rPr lang="en-US" dirty="0" err="1" smtClean="0"/>
              <a:t>traçar</a:t>
            </a:r>
            <a:r>
              <a:rPr lang="en-US" dirty="0" smtClean="0"/>
              <a:t> </a:t>
            </a:r>
            <a:r>
              <a:rPr lang="en-US" dirty="0" err="1" smtClean="0"/>
              <a:t>ecos</a:t>
            </a:r>
            <a:r>
              <a:rPr lang="en-US" dirty="0" smtClean="0"/>
              <a:t> e </a:t>
            </a:r>
            <a:r>
              <a:rPr lang="en-US" dirty="0" err="1" smtClean="0"/>
              <a:t>refleções</a:t>
            </a:r>
            <a:r>
              <a:rPr lang="en-US" dirty="0" smtClean="0"/>
              <a:t> de outros </a:t>
            </a:r>
            <a:r>
              <a:rPr lang="en-US" dirty="0" err="1" smtClean="0"/>
              <a:t>textos</a:t>
            </a:r>
            <a:r>
              <a:rPr lang="en-US" dirty="0" smtClean="0"/>
              <a:t> (</a:t>
            </a:r>
            <a:r>
              <a:rPr lang="en-US" dirty="0" err="1" smtClean="0"/>
              <a:t>músicas</a:t>
            </a:r>
            <a:r>
              <a:rPr lang="en-US" dirty="0" smtClean="0"/>
              <a:t>)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comparações</a:t>
            </a:r>
            <a:r>
              <a:rPr lang="en-US" dirty="0" smtClean="0"/>
              <a:t>, </a:t>
            </a:r>
            <a:r>
              <a:rPr lang="en-US" dirty="0" err="1" smtClean="0"/>
              <a:t>similaridades</a:t>
            </a:r>
            <a:r>
              <a:rPr lang="en-US" dirty="0" smtClean="0"/>
              <a:t>, </a:t>
            </a:r>
            <a:r>
              <a:rPr lang="en-US" dirty="0" err="1" smtClean="0"/>
              <a:t>traços</a:t>
            </a:r>
            <a:r>
              <a:rPr lang="en-US" dirty="0" smtClean="0"/>
              <a:t> </a:t>
            </a:r>
            <a:r>
              <a:rPr lang="en-US" dirty="0" err="1" smtClean="0"/>
              <a:t>particulares</a:t>
            </a:r>
            <a:endParaRPr lang="en-US" dirty="0" smtClean="0"/>
          </a:p>
          <a:p>
            <a:r>
              <a:rPr lang="en-US" dirty="0" err="1" smtClean="0"/>
              <a:t>Empréstimos</a:t>
            </a:r>
            <a:r>
              <a:rPr lang="en-US" dirty="0" smtClean="0"/>
              <a:t> e </a:t>
            </a:r>
            <a:r>
              <a:rPr lang="en-US" dirty="0" err="1" smtClean="0"/>
              <a:t>citações</a:t>
            </a:r>
            <a:r>
              <a:rPr lang="en-US" dirty="0" smtClean="0"/>
              <a:t>: </a:t>
            </a:r>
            <a:r>
              <a:rPr lang="en-US" dirty="0" err="1" smtClean="0"/>
              <a:t>característica</a:t>
            </a:r>
            <a:r>
              <a:rPr lang="en-US" dirty="0" smtClean="0"/>
              <a:t> </a:t>
            </a:r>
            <a:r>
              <a:rPr lang="en-US" dirty="0" err="1" smtClean="0"/>
              <a:t>recorrente</a:t>
            </a:r>
            <a:r>
              <a:rPr lang="en-US" dirty="0" smtClean="0"/>
              <a:t> da </a:t>
            </a:r>
            <a:r>
              <a:rPr lang="en-US" dirty="0" err="1" smtClean="0"/>
              <a:t>música</a:t>
            </a:r>
            <a:endParaRPr lang="en-US" dirty="0" smtClean="0"/>
          </a:p>
          <a:p>
            <a:r>
              <a:rPr lang="en-US" dirty="0" err="1" smtClean="0"/>
              <a:t>Intertextualidade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prática</a:t>
            </a:r>
            <a:r>
              <a:rPr lang="en-US" dirty="0" smtClean="0"/>
              <a:t> </a:t>
            </a:r>
            <a:r>
              <a:rPr lang="en-US" dirty="0" err="1" smtClean="0"/>
              <a:t>composicional</a:t>
            </a:r>
            <a:r>
              <a:rPr lang="en-US" dirty="0" smtClean="0"/>
              <a:t>: </a:t>
            </a:r>
            <a:r>
              <a:rPr lang="en-US" dirty="0" err="1" smtClean="0"/>
              <a:t>Berio</a:t>
            </a:r>
            <a:r>
              <a:rPr lang="en-US" dirty="0" smtClean="0"/>
              <a:t> (</a:t>
            </a:r>
            <a:r>
              <a:rPr lang="en-US" dirty="0" err="1" smtClean="0"/>
              <a:t>Sinfonia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Paródia</a:t>
            </a:r>
            <a:endParaRPr lang="en-US" dirty="0" smtClean="0"/>
          </a:p>
          <a:p>
            <a:r>
              <a:rPr lang="en-US" dirty="0" err="1" smtClean="0"/>
              <a:t>Fluidez</a:t>
            </a:r>
            <a:r>
              <a:rPr lang="en-US" dirty="0" smtClean="0"/>
              <a:t> da </a:t>
            </a:r>
            <a:r>
              <a:rPr lang="en-US" dirty="0" err="1" smtClean="0"/>
              <a:t>obra</a:t>
            </a:r>
            <a:r>
              <a:rPr lang="en-US" dirty="0" smtClean="0"/>
              <a:t> musical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interpretação</a:t>
            </a:r>
            <a:r>
              <a:rPr lang="en-US" dirty="0" smtClean="0"/>
              <a:t> de </a:t>
            </a:r>
            <a:r>
              <a:rPr lang="en-US" dirty="0" err="1" smtClean="0"/>
              <a:t>inluências</a:t>
            </a:r>
            <a:r>
              <a:rPr lang="en-US" dirty="0" smtClean="0"/>
              <a:t> e </a:t>
            </a:r>
            <a:r>
              <a:rPr lang="en-US" dirty="0" err="1" smtClean="0"/>
              <a:t>referências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explícitas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27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Identidade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Resposta</a:t>
            </a:r>
            <a:r>
              <a:rPr lang="en-US" dirty="0" smtClean="0"/>
              <a:t> a </a:t>
            </a:r>
            <a:r>
              <a:rPr lang="en-US" dirty="0" err="1" smtClean="0"/>
              <a:t>alguma</a:t>
            </a:r>
            <a:r>
              <a:rPr lang="en-US" dirty="0" smtClean="0"/>
              <a:t> </a:t>
            </a:r>
            <a:r>
              <a:rPr lang="en-US" dirty="0" err="1" smtClean="0"/>
              <a:t>coisa</a:t>
            </a:r>
            <a:r>
              <a:rPr lang="en-US" dirty="0" smtClean="0"/>
              <a:t> </a:t>
            </a:r>
            <a:r>
              <a:rPr lang="en-US" dirty="0" err="1" smtClean="0"/>
              <a:t>além</a:t>
            </a:r>
            <a:r>
              <a:rPr lang="en-US" dirty="0" smtClean="0"/>
              <a:t> do individual</a:t>
            </a:r>
          </a:p>
          <a:p>
            <a:r>
              <a:rPr lang="en-US" dirty="0" err="1" smtClean="0"/>
              <a:t>Teorias</a:t>
            </a:r>
            <a:r>
              <a:rPr lang="en-US" dirty="0" smtClean="0"/>
              <a:t> </a:t>
            </a:r>
            <a:r>
              <a:rPr lang="en-US" dirty="0" err="1" smtClean="0"/>
              <a:t>analisam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do </a:t>
            </a:r>
            <a:r>
              <a:rPr lang="en-US" dirty="0" err="1" smtClean="0"/>
              <a:t>indivíduo</a:t>
            </a:r>
            <a:r>
              <a:rPr lang="en-US" dirty="0" smtClean="0"/>
              <a:t> com a </a:t>
            </a:r>
            <a:r>
              <a:rPr lang="en-US" dirty="0" err="1" smtClean="0"/>
              <a:t>sociedade</a:t>
            </a:r>
            <a:r>
              <a:rPr lang="en-US" dirty="0" smtClean="0"/>
              <a:t>, com o “outro”, a </a:t>
            </a:r>
            <a:r>
              <a:rPr lang="en-US" dirty="0" err="1" smtClean="0"/>
              <a:t>variedade</a:t>
            </a:r>
            <a:r>
              <a:rPr lang="en-US" dirty="0" smtClean="0"/>
              <a:t> de </a:t>
            </a:r>
            <a:r>
              <a:rPr lang="en-US" dirty="0" err="1" smtClean="0"/>
              <a:t>valores</a:t>
            </a:r>
            <a:r>
              <a:rPr lang="en-US" dirty="0" smtClean="0"/>
              <a:t> e </a:t>
            </a:r>
            <a:r>
              <a:rPr lang="en-US" dirty="0" err="1" smtClean="0"/>
              <a:t>atitudes</a:t>
            </a:r>
            <a:r>
              <a:rPr lang="en-US" dirty="0" smtClean="0"/>
              <a:t> e a </a:t>
            </a:r>
            <a:r>
              <a:rPr lang="en-US" dirty="0" err="1" smtClean="0"/>
              <a:t>relação</a:t>
            </a:r>
            <a:r>
              <a:rPr lang="en-US" dirty="0" smtClean="0"/>
              <a:t> com a </a:t>
            </a:r>
            <a:r>
              <a:rPr lang="en-US" dirty="0" err="1" smtClean="0"/>
              <a:t>estrutura</a:t>
            </a:r>
            <a:r>
              <a:rPr lang="en-US" dirty="0" smtClean="0"/>
              <a:t> social.</a:t>
            </a:r>
          </a:p>
          <a:p>
            <a:r>
              <a:rPr lang="en-US" dirty="0" smtClean="0"/>
              <a:t>Foucault: </a:t>
            </a:r>
            <a:r>
              <a:rPr lang="en-US" dirty="0" err="1" smtClean="0"/>
              <a:t>construção</a:t>
            </a:r>
            <a:r>
              <a:rPr lang="en-US" dirty="0" smtClean="0"/>
              <a:t> do </a:t>
            </a:r>
            <a:r>
              <a:rPr lang="en-US" dirty="0" err="1" smtClean="0"/>
              <a:t>indivídulo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de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posicionamento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a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discursos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ociais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narrativas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Identidades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fatores</a:t>
            </a:r>
            <a:r>
              <a:rPr lang="en-US" dirty="0" smtClean="0"/>
              <a:t> de </a:t>
            </a:r>
            <a:r>
              <a:rPr lang="en-US" dirty="0" err="1" smtClean="0"/>
              <a:t>opressão</a:t>
            </a:r>
            <a:r>
              <a:rPr lang="en-US" dirty="0" smtClean="0"/>
              <a:t>, </a:t>
            </a:r>
            <a:r>
              <a:rPr lang="en-US" dirty="0" err="1" smtClean="0"/>
              <a:t>tanto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de </a:t>
            </a:r>
            <a:r>
              <a:rPr lang="en-US" dirty="0" err="1" smtClean="0"/>
              <a:t>liberação</a:t>
            </a:r>
            <a:endParaRPr lang="en-US" dirty="0" smtClean="0"/>
          </a:p>
          <a:p>
            <a:r>
              <a:rPr lang="en-US" dirty="0" err="1" smtClean="0"/>
              <a:t>Identidades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estáveis</a:t>
            </a:r>
            <a:endParaRPr lang="en-US" dirty="0"/>
          </a:p>
          <a:p>
            <a:r>
              <a:rPr lang="en-US" dirty="0" err="1" smtClean="0"/>
              <a:t>Experiência</a:t>
            </a:r>
            <a:r>
              <a:rPr lang="en-US" dirty="0" smtClean="0"/>
              <a:t> </a:t>
            </a:r>
            <a:r>
              <a:rPr lang="en-US" dirty="0" err="1" smtClean="0"/>
              <a:t>pessoal</a:t>
            </a:r>
            <a:r>
              <a:rPr lang="en-US" dirty="0" smtClean="0"/>
              <a:t> x </a:t>
            </a:r>
            <a:r>
              <a:rPr lang="en-US" dirty="0" err="1" smtClean="0"/>
              <a:t>significação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endParaRPr lang="en-US" dirty="0" smtClean="0"/>
          </a:p>
          <a:p>
            <a:r>
              <a:rPr lang="en-US" dirty="0" smtClean="0"/>
              <a:t>Crozier: “priming”: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de </a:t>
            </a:r>
            <a:r>
              <a:rPr lang="en-US" dirty="0" err="1" smtClean="0"/>
              <a:t>associações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ligadas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conexões</a:t>
            </a:r>
            <a:r>
              <a:rPr lang="en-US" dirty="0" smtClean="0"/>
              <a:t> </a:t>
            </a:r>
            <a:r>
              <a:rPr lang="en-US" dirty="0" err="1" smtClean="0"/>
              <a:t>compartilhadas</a:t>
            </a:r>
            <a:r>
              <a:rPr lang="en-US" dirty="0" smtClean="0"/>
              <a:t> de </a:t>
            </a:r>
            <a:r>
              <a:rPr lang="en-US" dirty="0" err="1" smtClean="0"/>
              <a:t>disposições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ativada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68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usada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regular e </a:t>
            </a:r>
            <a:r>
              <a:rPr lang="en-US" dirty="0" err="1" smtClean="0"/>
              <a:t>constituir</a:t>
            </a:r>
            <a:r>
              <a:rPr lang="en-US" dirty="0" smtClean="0"/>
              <a:t> o ‘self’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representar</a:t>
            </a:r>
            <a:r>
              <a:rPr lang="en-US" dirty="0" smtClean="0"/>
              <a:t> o “self” (</a:t>
            </a:r>
            <a:r>
              <a:rPr lang="en-US" dirty="0" err="1" smtClean="0"/>
              <a:t>próprio</a:t>
            </a:r>
            <a:r>
              <a:rPr lang="en-US" dirty="0" smtClean="0"/>
              <a:t>) e o Outro</a:t>
            </a:r>
          </a:p>
          <a:p>
            <a:r>
              <a:rPr lang="en-US" dirty="0" err="1" smtClean="0"/>
              <a:t>Relação</a:t>
            </a:r>
            <a:r>
              <a:rPr lang="en-US" dirty="0" smtClean="0"/>
              <a:t> </a:t>
            </a:r>
            <a:r>
              <a:rPr lang="en-US" dirty="0" err="1" smtClean="0"/>
              <a:t>reflexiva</a:t>
            </a:r>
            <a:endParaRPr lang="en-US" dirty="0" smtClean="0"/>
          </a:p>
          <a:p>
            <a:r>
              <a:rPr lang="en-US" dirty="0" err="1" smtClean="0"/>
              <a:t>Música</a:t>
            </a:r>
            <a:r>
              <a:rPr lang="en-US" dirty="0" smtClean="0"/>
              <a:t> e </a:t>
            </a:r>
            <a:r>
              <a:rPr lang="en-US" dirty="0" err="1" smtClean="0"/>
              <a:t>identidades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estudos</a:t>
            </a:r>
            <a:r>
              <a:rPr lang="en-US" dirty="0" smtClean="0"/>
              <a:t> </a:t>
            </a:r>
            <a:r>
              <a:rPr lang="en-US" dirty="0" err="1" smtClean="0"/>
              <a:t>culturais</a:t>
            </a:r>
            <a:endParaRPr lang="en-US" dirty="0" smtClean="0"/>
          </a:p>
          <a:p>
            <a:r>
              <a:rPr lang="en-US" dirty="0" err="1" smtClean="0"/>
              <a:t>Papel</a:t>
            </a:r>
            <a:r>
              <a:rPr lang="en-US" dirty="0" smtClean="0"/>
              <a:t> da </a:t>
            </a:r>
            <a:r>
              <a:rPr lang="en-US" dirty="0" err="1" smtClean="0"/>
              <a:t>mídia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fixação</a:t>
            </a:r>
            <a:r>
              <a:rPr lang="en-US" dirty="0" smtClean="0"/>
              <a:t> de </a:t>
            </a:r>
            <a:r>
              <a:rPr lang="en-US" dirty="0" err="1" smtClean="0"/>
              <a:t>significado</a:t>
            </a:r>
            <a:r>
              <a:rPr lang="en-US" dirty="0" smtClean="0"/>
              <a:t> e valor</a:t>
            </a:r>
          </a:p>
          <a:p>
            <a:r>
              <a:rPr lang="en-US" dirty="0" err="1" smtClean="0"/>
              <a:t>Mecanismos</a:t>
            </a:r>
            <a:r>
              <a:rPr lang="en-US" dirty="0" smtClean="0"/>
              <a:t> </a:t>
            </a:r>
            <a:r>
              <a:rPr lang="en-US" dirty="0" err="1" smtClean="0"/>
              <a:t>pelos</a:t>
            </a:r>
            <a:r>
              <a:rPr lang="en-US" dirty="0" smtClean="0"/>
              <a:t> </a:t>
            </a:r>
            <a:r>
              <a:rPr lang="en-US" dirty="0" err="1" smtClean="0"/>
              <a:t>quais</a:t>
            </a:r>
            <a:r>
              <a:rPr lang="en-US" dirty="0" smtClean="0"/>
              <a:t> o </a:t>
            </a:r>
            <a:r>
              <a:rPr lang="en-US" dirty="0" err="1" smtClean="0"/>
              <a:t>ouvinte</a:t>
            </a:r>
            <a:r>
              <a:rPr lang="en-US" dirty="0" smtClean="0"/>
              <a:t> se </a:t>
            </a:r>
            <a:r>
              <a:rPr lang="en-US" dirty="0" err="1" smtClean="0"/>
              <a:t>encontra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se </a:t>
            </a:r>
            <a:r>
              <a:rPr lang="en-US" dirty="0" err="1" smtClean="0"/>
              <a:t>localiza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endParaRPr lang="en-US" dirty="0" smtClean="0"/>
          </a:p>
          <a:p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facilitadora</a:t>
            </a:r>
            <a:r>
              <a:rPr lang="en-US" dirty="0" smtClean="0"/>
              <a:t> do </a:t>
            </a:r>
            <a:r>
              <a:rPr lang="en-US" dirty="0" err="1" smtClean="0"/>
              <a:t>ponto</a:t>
            </a:r>
            <a:r>
              <a:rPr lang="en-US" dirty="0" smtClean="0"/>
              <a:t> de vista do </a:t>
            </a:r>
            <a:r>
              <a:rPr lang="en-US" dirty="0" err="1" smtClean="0"/>
              <a:t>sujeito</a:t>
            </a:r>
            <a:r>
              <a:rPr lang="en-US" dirty="0" smtClean="0"/>
              <a:t> no cinema</a:t>
            </a:r>
          </a:p>
          <a:p>
            <a:r>
              <a:rPr lang="en-US" dirty="0" err="1" smtClean="0"/>
              <a:t>Música</a:t>
            </a:r>
            <a:r>
              <a:rPr lang="en-US" dirty="0" smtClean="0"/>
              <a:t> popular: </a:t>
            </a:r>
            <a:r>
              <a:rPr lang="en-US" dirty="0" err="1" smtClean="0"/>
              <a:t>estilo</a:t>
            </a:r>
            <a:r>
              <a:rPr lang="en-US" dirty="0" smtClean="0"/>
              <a:t> de performance, material </a:t>
            </a:r>
            <a:r>
              <a:rPr lang="en-US" dirty="0" err="1" smtClean="0"/>
              <a:t>promocional</a:t>
            </a:r>
            <a:r>
              <a:rPr lang="en-US" dirty="0" smtClean="0"/>
              <a:t>, </a:t>
            </a:r>
            <a:r>
              <a:rPr lang="en-US" dirty="0" err="1" smtClean="0"/>
              <a:t>aspectos</a:t>
            </a:r>
            <a:r>
              <a:rPr lang="en-US" dirty="0" smtClean="0"/>
              <a:t> </a:t>
            </a:r>
            <a:r>
              <a:rPr lang="en-US" dirty="0" err="1" smtClean="0"/>
              <a:t>visuais</a:t>
            </a:r>
            <a:endParaRPr lang="en-US" dirty="0" smtClean="0"/>
          </a:p>
          <a:p>
            <a:r>
              <a:rPr lang="en-US" dirty="0" err="1" smtClean="0"/>
              <a:t>Estilos</a:t>
            </a:r>
            <a:r>
              <a:rPr lang="en-US" dirty="0" smtClean="0"/>
              <a:t> </a:t>
            </a:r>
            <a:r>
              <a:rPr lang="en-US" dirty="0" err="1" smtClean="0"/>
              <a:t>representando</a:t>
            </a:r>
            <a:r>
              <a:rPr lang="en-US" dirty="0" smtClean="0"/>
              <a:t> </a:t>
            </a:r>
            <a:r>
              <a:rPr lang="en-US" dirty="0" err="1" smtClean="0"/>
              <a:t>identidades</a:t>
            </a:r>
            <a:r>
              <a:rPr lang="en-US" dirty="0" smtClean="0"/>
              <a:t> </a:t>
            </a:r>
            <a:r>
              <a:rPr lang="en-US" dirty="0" err="1" smtClean="0"/>
              <a:t>singulares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66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Musicologia</a:t>
            </a:r>
            <a:r>
              <a:rPr lang="en-US" dirty="0"/>
              <a:t> </a:t>
            </a:r>
            <a:r>
              <a:rPr lang="en-US" dirty="0" smtClean="0"/>
              <a:t>opera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próprio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de </a:t>
            </a:r>
            <a:r>
              <a:rPr lang="en-US" dirty="0" err="1" smtClean="0"/>
              <a:t>valores</a:t>
            </a:r>
            <a:endParaRPr lang="en-US" dirty="0" smtClean="0"/>
          </a:p>
          <a:p>
            <a:r>
              <a:rPr lang="en-US" dirty="0" err="1" smtClean="0"/>
              <a:t>Questões</a:t>
            </a:r>
            <a:r>
              <a:rPr lang="en-US" dirty="0" smtClean="0"/>
              <a:t> de valor </a:t>
            </a:r>
            <a:r>
              <a:rPr lang="en-US" dirty="0" err="1" smtClean="0"/>
              <a:t>reverberam</a:t>
            </a:r>
            <a:r>
              <a:rPr lang="en-US" dirty="0" smtClean="0"/>
              <a:t> no </a:t>
            </a:r>
            <a:r>
              <a:rPr lang="en-US" dirty="0" err="1" smtClean="0"/>
              <a:t>contexo</a:t>
            </a:r>
            <a:r>
              <a:rPr lang="en-US" dirty="0" smtClean="0"/>
              <a:t> da </a:t>
            </a:r>
            <a:r>
              <a:rPr lang="en-US" dirty="0" err="1" smtClean="0"/>
              <a:t>estética</a:t>
            </a:r>
            <a:endParaRPr lang="en-US" dirty="0" smtClean="0"/>
          </a:p>
          <a:p>
            <a:r>
              <a:rPr lang="en-US" dirty="0" smtClean="0"/>
              <a:t>Kant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Julgamento</a:t>
            </a:r>
            <a:r>
              <a:rPr lang="en-US" dirty="0" smtClean="0"/>
              <a:t>, </a:t>
            </a:r>
            <a:r>
              <a:rPr lang="en-US" dirty="0" err="1"/>
              <a:t>c</a:t>
            </a:r>
            <a:r>
              <a:rPr lang="en-US" dirty="0" err="1" smtClean="0"/>
              <a:t>rítica</a:t>
            </a:r>
            <a:r>
              <a:rPr lang="en-US" dirty="0" smtClean="0"/>
              <a:t> da </a:t>
            </a:r>
            <a:r>
              <a:rPr lang="en-US" dirty="0" err="1" smtClean="0"/>
              <a:t>razão</a:t>
            </a:r>
            <a:r>
              <a:rPr lang="en-US" dirty="0" smtClean="0"/>
              <a:t> </a:t>
            </a:r>
            <a:r>
              <a:rPr lang="en-US" dirty="0" err="1" smtClean="0"/>
              <a:t>pura</a:t>
            </a:r>
            <a:endParaRPr lang="en-US" dirty="0" smtClean="0"/>
          </a:p>
          <a:p>
            <a:r>
              <a:rPr lang="en-US" dirty="0" err="1" smtClean="0"/>
              <a:t>Relação</a:t>
            </a:r>
            <a:r>
              <a:rPr lang="en-US" dirty="0" smtClean="0"/>
              <a:t> entre valor </a:t>
            </a:r>
            <a:r>
              <a:rPr lang="en-US" dirty="0" err="1" smtClean="0"/>
              <a:t>estético</a:t>
            </a:r>
            <a:r>
              <a:rPr lang="en-US" dirty="0" smtClean="0"/>
              <a:t> e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internas</a:t>
            </a:r>
            <a:r>
              <a:rPr lang="en-US" dirty="0" smtClean="0"/>
              <a:t> da </a:t>
            </a:r>
            <a:r>
              <a:rPr lang="en-US" dirty="0" err="1" smtClean="0"/>
              <a:t>música</a:t>
            </a:r>
            <a:endParaRPr lang="en-US" dirty="0" smtClean="0"/>
          </a:p>
          <a:p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autônomo</a:t>
            </a:r>
            <a:r>
              <a:rPr lang="en-US" dirty="0" smtClean="0"/>
              <a:t> de valor (musical): </a:t>
            </a:r>
            <a:r>
              <a:rPr lang="en-US" dirty="0" err="1" smtClean="0"/>
              <a:t>autolegitimação</a:t>
            </a:r>
            <a:endParaRPr lang="en-US" dirty="0" smtClean="0"/>
          </a:p>
          <a:p>
            <a:r>
              <a:rPr lang="en-US" dirty="0" err="1" smtClean="0"/>
              <a:t>Música</a:t>
            </a:r>
            <a:r>
              <a:rPr lang="en-US" dirty="0" smtClean="0"/>
              <a:t> popular: </a:t>
            </a:r>
            <a:r>
              <a:rPr lang="en-US" dirty="0" err="1" smtClean="0"/>
              <a:t>mercado</a:t>
            </a:r>
            <a:r>
              <a:rPr lang="en-US" dirty="0" smtClean="0"/>
              <a:t> </a:t>
            </a:r>
            <a:r>
              <a:rPr lang="en-US" dirty="0" err="1" smtClean="0"/>
              <a:t>comercial</a:t>
            </a:r>
            <a:r>
              <a:rPr lang="en-US" dirty="0"/>
              <a:t> </a:t>
            </a:r>
            <a:r>
              <a:rPr lang="en-US" dirty="0" err="1" smtClean="0"/>
              <a:t>confere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próprio</a:t>
            </a:r>
            <a:r>
              <a:rPr lang="en-US" dirty="0" smtClean="0"/>
              <a:t> </a:t>
            </a:r>
            <a:r>
              <a:rPr lang="en-US" dirty="0" err="1" smtClean="0"/>
              <a:t>sentido</a:t>
            </a:r>
            <a:r>
              <a:rPr lang="en-US" dirty="0" smtClean="0"/>
              <a:t> de valor</a:t>
            </a:r>
          </a:p>
          <a:p>
            <a:r>
              <a:rPr lang="en-US" dirty="0" err="1" smtClean="0"/>
              <a:t>Discurso</a:t>
            </a:r>
            <a:r>
              <a:rPr lang="en-US" dirty="0" smtClean="0"/>
              <a:t> do </a:t>
            </a:r>
            <a:r>
              <a:rPr lang="en-US" dirty="0" err="1" smtClean="0"/>
              <a:t>gosto</a:t>
            </a:r>
            <a:r>
              <a:rPr lang="en-US" dirty="0" smtClean="0"/>
              <a:t> x </a:t>
            </a:r>
            <a:r>
              <a:rPr lang="en-US" dirty="0" err="1" smtClean="0"/>
              <a:t>estrutura</a:t>
            </a:r>
            <a:r>
              <a:rPr lang="en-US" dirty="0" smtClean="0"/>
              <a:t> </a:t>
            </a:r>
            <a:r>
              <a:rPr lang="en-US" dirty="0" err="1" smtClean="0"/>
              <a:t>construtiva</a:t>
            </a:r>
            <a:endParaRPr lang="en-US" dirty="0" smtClean="0"/>
          </a:p>
          <a:p>
            <a:r>
              <a:rPr lang="en-US" dirty="0" err="1" smtClean="0"/>
              <a:t>Frith</a:t>
            </a:r>
            <a:r>
              <a:rPr lang="en-US" dirty="0" smtClean="0"/>
              <a:t>: “</a:t>
            </a:r>
            <a:r>
              <a:rPr lang="en-US" dirty="0" err="1" smtClean="0"/>
              <a:t>argumentos</a:t>
            </a:r>
            <a:r>
              <a:rPr lang="en-US" dirty="0" smtClean="0"/>
              <a:t> </a:t>
            </a:r>
            <a:r>
              <a:rPr lang="en-US" dirty="0" err="1" smtClean="0"/>
              <a:t>estéticos</a:t>
            </a:r>
            <a:r>
              <a:rPr lang="en-US" dirty="0" smtClean="0"/>
              <a:t> </a:t>
            </a:r>
            <a:r>
              <a:rPr lang="en-US" dirty="0" err="1" smtClean="0"/>
              <a:t>só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possíveis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um </a:t>
            </a:r>
            <a:r>
              <a:rPr lang="en-US" dirty="0" err="1" smtClean="0"/>
              <a:t>discurso</a:t>
            </a:r>
            <a:r>
              <a:rPr lang="en-US" dirty="0" smtClean="0"/>
              <a:t> </a:t>
            </a:r>
            <a:r>
              <a:rPr lang="en-US" dirty="0" err="1" smtClean="0"/>
              <a:t>crítico</a:t>
            </a:r>
            <a:r>
              <a:rPr lang="en-US" dirty="0" smtClean="0"/>
              <a:t> </a:t>
            </a:r>
            <a:r>
              <a:rPr lang="en-US" dirty="0" err="1" smtClean="0"/>
              <a:t>compartilhado</a:t>
            </a:r>
            <a:r>
              <a:rPr lang="en-US" dirty="0" smtClean="0"/>
              <a:t>”.</a:t>
            </a:r>
          </a:p>
          <a:p>
            <a:r>
              <a:rPr lang="en-US" dirty="0" err="1" smtClean="0"/>
              <a:t>Estabelecimento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base </a:t>
            </a:r>
            <a:r>
              <a:rPr lang="en-US" dirty="0" err="1" smtClean="0"/>
              <a:t>comum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o </a:t>
            </a:r>
            <a:r>
              <a:rPr lang="en-US" dirty="0" err="1" smtClean="0"/>
              <a:t>diálogo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e </a:t>
            </a:r>
            <a:r>
              <a:rPr lang="en-US" dirty="0" err="1" smtClean="0"/>
              <a:t>jultamentos</a:t>
            </a:r>
            <a:endParaRPr lang="en-US" dirty="0" smtClean="0"/>
          </a:p>
          <a:p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clássica</a:t>
            </a:r>
            <a:r>
              <a:rPr lang="en-US" dirty="0" smtClean="0"/>
              <a:t> e popular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territórios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, com </a:t>
            </a:r>
            <a:r>
              <a:rPr lang="en-US" dirty="0" err="1" smtClean="0"/>
              <a:t>linguagens</a:t>
            </a:r>
            <a:r>
              <a:rPr lang="en-US" dirty="0" smtClean="0"/>
              <a:t> </a:t>
            </a:r>
            <a:r>
              <a:rPr lang="en-US" dirty="0" err="1" smtClean="0"/>
              <a:t>críticas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endParaRPr lang="en-US" dirty="0" smtClean="0"/>
          </a:p>
          <a:p>
            <a:r>
              <a:rPr lang="en-US" dirty="0" err="1" smtClean="0"/>
              <a:t>Princípios</a:t>
            </a:r>
            <a:r>
              <a:rPr lang="en-US" dirty="0" smtClean="0"/>
              <a:t> </a:t>
            </a:r>
            <a:r>
              <a:rPr lang="en-US" dirty="0" err="1" smtClean="0"/>
              <a:t>avaliativos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37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Interpretação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Sugere</a:t>
            </a:r>
            <a:r>
              <a:rPr lang="en-US" dirty="0" smtClean="0"/>
              <a:t> um </a:t>
            </a:r>
            <a:r>
              <a:rPr lang="en-US" dirty="0" err="1" smtClean="0"/>
              <a:t>nível</a:t>
            </a:r>
            <a:r>
              <a:rPr lang="en-US" dirty="0" smtClean="0"/>
              <a:t> de </a:t>
            </a:r>
            <a:r>
              <a:rPr lang="en-US" dirty="0" err="1" smtClean="0"/>
              <a:t>compreensão</a:t>
            </a:r>
            <a:r>
              <a:rPr lang="en-US" dirty="0" smtClean="0"/>
              <a:t> e a </a:t>
            </a:r>
            <a:r>
              <a:rPr lang="en-US" dirty="0" err="1" smtClean="0"/>
              <a:t>comunicação</a:t>
            </a:r>
            <a:r>
              <a:rPr lang="en-US" dirty="0" smtClean="0"/>
              <a:t> </a:t>
            </a:r>
            <a:r>
              <a:rPr lang="en-US" dirty="0" err="1" smtClean="0"/>
              <a:t>dessa</a:t>
            </a:r>
            <a:r>
              <a:rPr lang="en-US" dirty="0" smtClean="0"/>
              <a:t> </a:t>
            </a:r>
            <a:r>
              <a:rPr lang="en-US" dirty="0" err="1" smtClean="0"/>
              <a:t>compreensão</a:t>
            </a:r>
            <a:endParaRPr lang="en-US" dirty="0" smtClean="0"/>
          </a:p>
          <a:p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musical e </a:t>
            </a:r>
            <a:r>
              <a:rPr lang="en-US" dirty="0" err="1" smtClean="0"/>
              <a:t>toda</a:t>
            </a:r>
            <a:r>
              <a:rPr lang="en-US" dirty="0" smtClean="0"/>
              <a:t> </a:t>
            </a:r>
            <a:r>
              <a:rPr lang="en-US" dirty="0" err="1" smtClean="0"/>
              <a:t>atividade</a:t>
            </a:r>
            <a:r>
              <a:rPr lang="en-US" dirty="0" smtClean="0"/>
              <a:t> </a:t>
            </a:r>
            <a:r>
              <a:rPr lang="en-US" dirty="0" err="1" smtClean="0"/>
              <a:t>musicológica</a:t>
            </a:r>
            <a:r>
              <a:rPr lang="en-US" dirty="0" smtClean="0"/>
              <a:t> </a:t>
            </a:r>
            <a:r>
              <a:rPr lang="en-US" dirty="0" err="1" smtClean="0"/>
              <a:t>constituem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forma de </a:t>
            </a:r>
            <a:r>
              <a:rPr lang="en-US" dirty="0" err="1" smtClean="0"/>
              <a:t>interpretação</a:t>
            </a:r>
            <a:endParaRPr lang="en-US" dirty="0"/>
          </a:p>
          <a:p>
            <a:r>
              <a:rPr lang="en-US" dirty="0" smtClean="0"/>
              <a:t>Performance</a:t>
            </a:r>
          </a:p>
          <a:p>
            <a:r>
              <a:rPr lang="en-US" dirty="0" err="1" smtClean="0"/>
              <a:t>Estudos</a:t>
            </a:r>
            <a:r>
              <a:rPr lang="en-US" dirty="0" smtClean="0"/>
              <a:t> de performance</a:t>
            </a:r>
          </a:p>
          <a:p>
            <a:r>
              <a:rPr lang="en-US" dirty="0" err="1" smtClean="0"/>
              <a:t>Práticas</a:t>
            </a:r>
            <a:r>
              <a:rPr lang="en-US" dirty="0" smtClean="0"/>
              <a:t> </a:t>
            </a:r>
            <a:r>
              <a:rPr lang="en-US" dirty="0" err="1" smtClean="0"/>
              <a:t>históricas</a:t>
            </a:r>
            <a:r>
              <a:rPr lang="en-US" dirty="0" smtClean="0"/>
              <a:t> de performance </a:t>
            </a:r>
          </a:p>
          <a:p>
            <a:r>
              <a:rPr lang="en-US" dirty="0" err="1" smtClean="0"/>
              <a:t>Instruções</a:t>
            </a:r>
            <a:r>
              <a:rPr lang="en-US" dirty="0" smtClean="0"/>
              <a:t> de performance, </a:t>
            </a:r>
            <a:r>
              <a:rPr lang="en-US" dirty="0" err="1" smtClean="0"/>
              <a:t>probletas</a:t>
            </a:r>
            <a:r>
              <a:rPr lang="en-US" dirty="0" smtClean="0"/>
              <a:t> </a:t>
            </a:r>
            <a:r>
              <a:rPr lang="en-US" dirty="0" err="1" smtClean="0"/>
              <a:t>notacionais</a:t>
            </a:r>
            <a:r>
              <a:rPr lang="en-US" dirty="0" smtClean="0"/>
              <a:t> e </a:t>
            </a:r>
            <a:r>
              <a:rPr lang="en-US" dirty="0" err="1" smtClean="0"/>
              <a:t>editoriais</a:t>
            </a:r>
            <a:r>
              <a:rPr lang="en-US" dirty="0" smtClean="0"/>
              <a:t>, </a:t>
            </a:r>
            <a:r>
              <a:rPr lang="en-US" dirty="0" err="1" smtClean="0"/>
              <a:t>interpretação</a:t>
            </a:r>
            <a:r>
              <a:rPr lang="en-US" dirty="0" smtClean="0"/>
              <a:t> de </a:t>
            </a:r>
            <a:r>
              <a:rPr lang="en-US" dirty="0" err="1" smtClean="0"/>
              <a:t>tratados</a:t>
            </a:r>
            <a:r>
              <a:rPr lang="en-US" dirty="0" smtClean="0"/>
              <a:t> e outros </a:t>
            </a:r>
            <a:r>
              <a:rPr lang="en-US" dirty="0" err="1" smtClean="0"/>
              <a:t>documentos</a:t>
            </a:r>
            <a:endParaRPr lang="en-US" dirty="0" smtClean="0"/>
          </a:p>
          <a:p>
            <a:r>
              <a:rPr lang="en-US" dirty="0" err="1" smtClean="0"/>
              <a:t>Realização</a:t>
            </a:r>
            <a:r>
              <a:rPr lang="en-US" dirty="0" smtClean="0"/>
              <a:t> </a:t>
            </a:r>
            <a:r>
              <a:rPr lang="en-US" dirty="0" err="1" smtClean="0"/>
              <a:t>historicamente</a:t>
            </a:r>
            <a:r>
              <a:rPr lang="en-US" dirty="0" smtClean="0"/>
              <a:t> </a:t>
            </a:r>
            <a:r>
              <a:rPr lang="en-US" dirty="0" err="1" smtClean="0"/>
              <a:t>informada</a:t>
            </a:r>
            <a:endParaRPr lang="en-US" dirty="0" smtClean="0"/>
          </a:p>
          <a:p>
            <a:r>
              <a:rPr lang="en-US" dirty="0" err="1" smtClean="0"/>
              <a:t>Comunicação</a:t>
            </a:r>
            <a:r>
              <a:rPr lang="en-US" dirty="0" smtClean="0"/>
              <a:t> </a:t>
            </a:r>
            <a:r>
              <a:rPr lang="en-US" dirty="0" err="1" smtClean="0"/>
              <a:t>dessa</a:t>
            </a:r>
            <a:r>
              <a:rPr lang="en-US" dirty="0" smtClean="0"/>
              <a:t> </a:t>
            </a:r>
            <a:r>
              <a:rPr lang="en-US" dirty="0" err="1" smtClean="0"/>
              <a:t>realização</a:t>
            </a:r>
            <a:r>
              <a:rPr lang="en-US" dirty="0" smtClean="0"/>
              <a:t>: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dias</a:t>
            </a:r>
            <a:r>
              <a:rPr lang="en-US" dirty="0" smtClean="0"/>
              <a:t> de </a:t>
            </a:r>
            <a:r>
              <a:rPr lang="en-US" dirty="0" err="1" smtClean="0"/>
              <a:t>hoje</a:t>
            </a:r>
            <a:r>
              <a:rPr lang="en-US" dirty="0" smtClean="0"/>
              <a:t> (e </a:t>
            </a:r>
            <a:r>
              <a:rPr lang="en-US" dirty="0" err="1" smtClean="0"/>
              <a:t>não</a:t>
            </a:r>
            <a:r>
              <a:rPr lang="en-US" dirty="0" smtClean="0"/>
              <a:t> de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composta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Thurston Dart</a:t>
            </a:r>
          </a:p>
          <a:p>
            <a:r>
              <a:rPr lang="en-US" dirty="0" err="1" smtClean="0"/>
              <a:t>Música</a:t>
            </a:r>
            <a:r>
              <a:rPr lang="en-US" dirty="0" smtClean="0"/>
              <a:t> popular: cover, </a:t>
            </a:r>
            <a:r>
              <a:rPr lang="en-US" dirty="0" err="1" smtClean="0"/>
              <a:t>reinvenção</a:t>
            </a:r>
            <a:r>
              <a:rPr lang="en-US" dirty="0" smtClean="0"/>
              <a:t> do material do </a:t>
            </a:r>
            <a:r>
              <a:rPr lang="en-US" dirty="0" err="1" smtClean="0"/>
              <a:t>passado</a:t>
            </a:r>
            <a:r>
              <a:rPr lang="en-US" dirty="0" smtClean="0"/>
              <a:t> (jazz)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4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discussão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Linguagem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Alexey, Marcelo</a:t>
            </a:r>
          </a:p>
          <a:p>
            <a:r>
              <a:rPr lang="en-US" dirty="0" err="1" smtClean="0"/>
              <a:t>Metáfora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Anne, </a:t>
            </a:r>
            <a:r>
              <a:rPr lang="en-US" dirty="0" err="1" smtClean="0"/>
              <a:t>Letícia</a:t>
            </a:r>
            <a:endParaRPr lang="en-US" dirty="0" smtClean="0"/>
          </a:p>
          <a:p>
            <a:r>
              <a:rPr lang="en-US" dirty="0" err="1" smtClean="0"/>
              <a:t>Narrativa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Juliana</a:t>
            </a:r>
          </a:p>
          <a:p>
            <a:r>
              <a:rPr lang="en-US" dirty="0" err="1" smtClean="0"/>
              <a:t>Discurso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Daniel</a:t>
            </a:r>
          </a:p>
          <a:p>
            <a:r>
              <a:rPr lang="en-US" dirty="0" err="1" smtClean="0"/>
              <a:t>Significação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Yugo</a:t>
            </a:r>
          </a:p>
          <a:p>
            <a:r>
              <a:rPr lang="en-US" dirty="0" err="1" smtClean="0"/>
              <a:t>Interpretação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Walter, </a:t>
            </a:r>
            <a:r>
              <a:rPr lang="en-US" dirty="0" err="1" smtClean="0"/>
              <a:t>Vana</a:t>
            </a:r>
            <a:endParaRPr lang="en-US" dirty="0" smtClean="0"/>
          </a:p>
          <a:p>
            <a:r>
              <a:rPr lang="en-US" dirty="0" err="1" smtClean="0"/>
              <a:t>Intertextualidade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Larissa</a:t>
            </a:r>
          </a:p>
          <a:p>
            <a:r>
              <a:rPr lang="en-US" dirty="0" smtClean="0"/>
              <a:t>Valor </a:t>
            </a:r>
            <a:r>
              <a:rPr lang="mr-IN" dirty="0" smtClean="0"/>
              <a:t>–</a:t>
            </a:r>
            <a:r>
              <a:rPr lang="en-US" dirty="0" smtClean="0"/>
              <a:t> José, </a:t>
            </a:r>
            <a:r>
              <a:rPr lang="en-US" dirty="0" err="1" smtClean="0"/>
              <a:t>Guilherme</a:t>
            </a:r>
            <a:endParaRPr lang="en-US" dirty="0" smtClean="0"/>
          </a:p>
          <a:p>
            <a:r>
              <a:rPr lang="en-US" dirty="0" err="1" smtClean="0"/>
              <a:t>Influência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Corbani</a:t>
            </a:r>
            <a:endParaRPr lang="en-US" dirty="0" smtClean="0"/>
          </a:p>
          <a:p>
            <a:r>
              <a:rPr lang="en-US" dirty="0" err="1" smtClean="0"/>
              <a:t>Identidade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Carol, </a:t>
            </a:r>
            <a:r>
              <a:rPr lang="en-US" dirty="0" err="1" smtClean="0"/>
              <a:t>Cintia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010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Outros </a:t>
            </a:r>
            <a:r>
              <a:rPr lang="en-US" dirty="0" err="1" smtClean="0"/>
              <a:t>aspectos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requerem</a:t>
            </a:r>
            <a:r>
              <a:rPr lang="en-US" dirty="0" smtClean="0"/>
              <a:t> </a:t>
            </a:r>
            <a:r>
              <a:rPr lang="en-US" dirty="0" err="1" smtClean="0"/>
              <a:t>interpretação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Documentação</a:t>
            </a:r>
            <a:r>
              <a:rPr lang="en-US" dirty="0" smtClean="0"/>
              <a:t> </a:t>
            </a:r>
            <a:r>
              <a:rPr lang="en-US" dirty="0" err="1" smtClean="0"/>
              <a:t>biográfica</a:t>
            </a:r>
            <a:r>
              <a:rPr lang="en-US" dirty="0" smtClean="0"/>
              <a:t>, </a:t>
            </a:r>
            <a:r>
              <a:rPr lang="en-US" dirty="0" err="1"/>
              <a:t>e</a:t>
            </a:r>
            <a:r>
              <a:rPr lang="en-US" dirty="0" err="1" smtClean="0"/>
              <a:t>vidência</a:t>
            </a:r>
            <a:r>
              <a:rPr lang="en-US" dirty="0" smtClean="0"/>
              <a:t> </a:t>
            </a:r>
            <a:r>
              <a:rPr lang="en-US" dirty="0" err="1" smtClean="0"/>
              <a:t>histórica</a:t>
            </a:r>
            <a:r>
              <a:rPr lang="en-US" dirty="0" smtClean="0"/>
              <a:t>, </a:t>
            </a:r>
            <a:r>
              <a:rPr lang="en-US" dirty="0" err="1"/>
              <a:t>f</a:t>
            </a:r>
            <a:r>
              <a:rPr lang="en-US" dirty="0" err="1" smtClean="0"/>
              <a:t>ontes</a:t>
            </a:r>
            <a:endParaRPr lang="en-US" dirty="0" smtClean="0"/>
          </a:p>
          <a:p>
            <a:r>
              <a:rPr lang="en-US" dirty="0" err="1" smtClean="0"/>
              <a:t>Análise</a:t>
            </a:r>
            <a:r>
              <a:rPr lang="en-US" dirty="0" smtClean="0"/>
              <a:t>: </a:t>
            </a:r>
            <a:r>
              <a:rPr lang="en-US" dirty="0" err="1" smtClean="0"/>
              <a:t>estrutura</a:t>
            </a:r>
            <a:r>
              <a:rPr lang="en-US" dirty="0" smtClean="0"/>
              <a:t> da </a:t>
            </a:r>
            <a:r>
              <a:rPr lang="en-US" dirty="0" err="1" smtClean="0"/>
              <a:t>obra</a:t>
            </a:r>
            <a:r>
              <a:rPr lang="en-US" dirty="0" smtClean="0"/>
              <a:t>, </a:t>
            </a:r>
            <a:r>
              <a:rPr lang="en-US" dirty="0" err="1" smtClean="0"/>
              <a:t>conteúdo</a:t>
            </a:r>
            <a:r>
              <a:rPr lang="en-US" dirty="0" smtClean="0"/>
              <a:t> </a:t>
            </a:r>
            <a:r>
              <a:rPr lang="en-US" dirty="0" err="1" smtClean="0"/>
              <a:t>temático</a:t>
            </a:r>
            <a:endParaRPr lang="en-US" dirty="0"/>
          </a:p>
          <a:p>
            <a:r>
              <a:rPr lang="en-US" dirty="0" err="1" smtClean="0"/>
              <a:t>Whittall</a:t>
            </a:r>
            <a:r>
              <a:rPr lang="en-US" dirty="0" smtClean="0"/>
              <a:t>: </a:t>
            </a:r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um </a:t>
            </a:r>
            <a:r>
              <a:rPr lang="en-US" dirty="0" err="1" smtClean="0"/>
              <a:t>ato</a:t>
            </a:r>
            <a:r>
              <a:rPr lang="en-US" dirty="0" smtClean="0"/>
              <a:t> </a:t>
            </a:r>
            <a:r>
              <a:rPr lang="en-US" dirty="0" err="1" smtClean="0"/>
              <a:t>performativo</a:t>
            </a:r>
            <a:r>
              <a:rPr lang="en-US" dirty="0" smtClean="0"/>
              <a:t> (</a:t>
            </a:r>
            <a:r>
              <a:rPr lang="en-US" dirty="0" err="1" smtClean="0"/>
              <a:t>executa</a:t>
            </a:r>
            <a:r>
              <a:rPr lang="en-US" dirty="0" smtClean="0"/>
              <a:t>-se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certa</a:t>
            </a:r>
            <a:r>
              <a:rPr lang="en-US" dirty="0" smtClean="0"/>
              <a:t> performance da </a:t>
            </a:r>
            <a:r>
              <a:rPr lang="en-US" dirty="0" err="1" smtClean="0"/>
              <a:t>obra</a:t>
            </a:r>
            <a:r>
              <a:rPr lang="en-US" dirty="0" smtClean="0"/>
              <a:t> </a:t>
            </a:r>
            <a:r>
              <a:rPr lang="en-US" dirty="0" err="1" smtClean="0"/>
              <a:t>analisada</a:t>
            </a:r>
            <a:r>
              <a:rPr lang="en-US" dirty="0" smtClean="0"/>
              <a:t>) </a:t>
            </a:r>
            <a:r>
              <a:rPr lang="mr-IN" dirty="0" smtClean="0"/>
              <a:t>–</a:t>
            </a:r>
            <a:r>
              <a:rPr lang="en-US" dirty="0" smtClean="0"/>
              <a:t> performance </a:t>
            </a:r>
            <a:r>
              <a:rPr lang="en-US" dirty="0" err="1" smtClean="0"/>
              <a:t>intelectual</a:t>
            </a:r>
            <a:endParaRPr lang="en-US" dirty="0" smtClean="0"/>
          </a:p>
          <a:p>
            <a:r>
              <a:rPr lang="en-US" dirty="0" err="1" smtClean="0"/>
              <a:t>Interpretação</a:t>
            </a:r>
            <a:r>
              <a:rPr lang="en-US" dirty="0" smtClean="0"/>
              <a:t>: </a:t>
            </a:r>
            <a:r>
              <a:rPr lang="en-US" dirty="0" err="1" smtClean="0"/>
              <a:t>processo</a:t>
            </a:r>
            <a:endParaRPr lang="en-US" dirty="0" smtClean="0"/>
          </a:p>
          <a:p>
            <a:r>
              <a:rPr lang="en-US" dirty="0" err="1" smtClean="0"/>
              <a:t>Grau</a:t>
            </a:r>
            <a:r>
              <a:rPr lang="en-US" dirty="0" smtClean="0"/>
              <a:t> de </a:t>
            </a:r>
            <a:r>
              <a:rPr lang="en-US" dirty="0" err="1" smtClean="0"/>
              <a:t>correção</a:t>
            </a:r>
            <a:r>
              <a:rPr lang="en-US" dirty="0" smtClean="0"/>
              <a:t> da </a:t>
            </a:r>
            <a:r>
              <a:rPr lang="en-US" dirty="0" err="1" smtClean="0"/>
              <a:t>interpretação</a:t>
            </a:r>
            <a:endParaRPr lang="en-US" dirty="0" smtClean="0"/>
          </a:p>
          <a:p>
            <a:r>
              <a:rPr lang="en-US" dirty="0" err="1" smtClean="0"/>
              <a:t>Diferentes</a:t>
            </a:r>
            <a:r>
              <a:rPr lang="en-US" dirty="0" smtClean="0"/>
              <a:t> performers: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interpretações</a:t>
            </a:r>
            <a:r>
              <a:rPr lang="en-US" dirty="0" smtClean="0"/>
              <a:t> </a:t>
            </a:r>
            <a:r>
              <a:rPr lang="en-US" dirty="0" err="1" smtClean="0"/>
              <a:t>igualmente</a:t>
            </a:r>
            <a:r>
              <a:rPr lang="en-US" dirty="0" smtClean="0"/>
              <a:t> </a:t>
            </a:r>
            <a:r>
              <a:rPr lang="en-US" dirty="0" err="1" smtClean="0"/>
              <a:t>válidas</a:t>
            </a:r>
            <a:endParaRPr lang="en-US" dirty="0" smtClean="0"/>
          </a:p>
          <a:p>
            <a:r>
              <a:rPr lang="en-US" dirty="0" smtClean="0"/>
              <a:t>Como responder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impreciso</a:t>
            </a:r>
            <a:r>
              <a:rPr lang="en-US" dirty="0" smtClean="0"/>
              <a:t>, </a:t>
            </a:r>
            <a:r>
              <a:rPr lang="en-US" dirty="0" err="1" smtClean="0"/>
              <a:t>enganoso</a:t>
            </a:r>
            <a:r>
              <a:rPr lang="en-US" dirty="0" smtClean="0"/>
              <a:t> e mal </a:t>
            </a:r>
            <a:r>
              <a:rPr lang="en-US" dirty="0" err="1" smtClean="0"/>
              <a:t>informado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Pós-estruturalismo</a:t>
            </a:r>
            <a:r>
              <a:rPr lang="en-US" dirty="0" smtClean="0"/>
              <a:t>: </a:t>
            </a:r>
            <a:r>
              <a:rPr lang="en-US" dirty="0" err="1" smtClean="0"/>
              <a:t>intérprete</a:t>
            </a:r>
            <a:r>
              <a:rPr lang="en-US" dirty="0" smtClean="0"/>
              <a:t> </a:t>
            </a:r>
            <a:r>
              <a:rPr lang="en-US" dirty="0" err="1" smtClean="0"/>
              <a:t>elevado</a:t>
            </a:r>
            <a:r>
              <a:rPr lang="en-US" dirty="0" smtClean="0"/>
              <a:t> </a:t>
            </a:r>
            <a:r>
              <a:rPr lang="en-US" dirty="0" err="1" smtClean="0"/>
              <a:t>acima</a:t>
            </a:r>
            <a:r>
              <a:rPr lang="en-US" dirty="0" smtClean="0"/>
              <a:t> do </a:t>
            </a:r>
            <a:r>
              <a:rPr lang="en-US" dirty="0" err="1" smtClean="0"/>
              <a:t>autor</a:t>
            </a:r>
            <a:endParaRPr lang="en-US" dirty="0" smtClean="0"/>
          </a:p>
          <a:p>
            <a:r>
              <a:rPr lang="en-US" dirty="0" smtClean="0"/>
              <a:t>U. Eco: </a:t>
            </a:r>
            <a:r>
              <a:rPr lang="en-US" dirty="0" err="1" smtClean="0"/>
              <a:t>superinterpretação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limites</a:t>
            </a:r>
            <a:r>
              <a:rPr lang="en-US" dirty="0" smtClean="0"/>
              <a:t>, </a:t>
            </a:r>
            <a:r>
              <a:rPr lang="en-US" dirty="0" err="1" smtClean="0"/>
              <a:t>margens</a:t>
            </a:r>
            <a:r>
              <a:rPr lang="en-US" dirty="0" smtClean="0"/>
              <a:t>, </a:t>
            </a:r>
            <a:r>
              <a:rPr lang="en-US" dirty="0" err="1" smtClean="0"/>
              <a:t>relevância</a:t>
            </a:r>
            <a:r>
              <a:rPr lang="en-US" dirty="0" smtClean="0"/>
              <a:t> da </a:t>
            </a:r>
            <a:r>
              <a:rPr lang="en-US" dirty="0" err="1" smtClean="0"/>
              <a:t>intenção</a:t>
            </a:r>
            <a:r>
              <a:rPr lang="en-US" dirty="0" smtClean="0"/>
              <a:t> </a:t>
            </a:r>
            <a:r>
              <a:rPr lang="en-US" dirty="0" err="1" smtClean="0"/>
              <a:t>autoral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17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Significação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Música</a:t>
            </a:r>
            <a:r>
              <a:rPr lang="en-US" dirty="0" smtClean="0"/>
              <a:t>: </a:t>
            </a:r>
            <a:r>
              <a:rPr lang="en-US" dirty="0" err="1" smtClean="0"/>
              <a:t>frequentemente</a:t>
            </a:r>
            <a:r>
              <a:rPr lang="en-US" dirty="0" smtClean="0"/>
              <a:t> </a:t>
            </a:r>
            <a:r>
              <a:rPr lang="en-US" dirty="0" err="1" smtClean="0"/>
              <a:t>descrita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termos</a:t>
            </a:r>
            <a:r>
              <a:rPr lang="en-US" dirty="0" smtClean="0"/>
              <a:t> de </a:t>
            </a:r>
            <a:r>
              <a:rPr lang="en-US" dirty="0" err="1" smtClean="0"/>
              <a:t>potencial</a:t>
            </a:r>
            <a:r>
              <a:rPr lang="en-US" dirty="0" smtClean="0"/>
              <a:t> </a:t>
            </a:r>
            <a:r>
              <a:rPr lang="en-US" dirty="0" err="1" smtClean="0"/>
              <a:t>expressivo</a:t>
            </a:r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significa</a:t>
            </a:r>
            <a:r>
              <a:rPr lang="en-US" dirty="0" smtClean="0"/>
              <a:t> a </a:t>
            </a:r>
            <a:r>
              <a:rPr lang="en-US" dirty="0" err="1" smtClean="0"/>
              <a:t>música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Séc</a:t>
            </a:r>
            <a:r>
              <a:rPr lang="en-US" dirty="0" smtClean="0"/>
              <a:t>. XIX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subjetividade</a:t>
            </a:r>
            <a:r>
              <a:rPr lang="en-US" dirty="0" smtClean="0"/>
              <a:t> no </a:t>
            </a:r>
            <a:r>
              <a:rPr lang="en-US" dirty="0" err="1" smtClean="0"/>
              <a:t>Romantismo</a:t>
            </a:r>
            <a:endParaRPr lang="en-US" dirty="0" smtClean="0"/>
          </a:p>
          <a:p>
            <a:r>
              <a:rPr lang="en-US" dirty="0" smtClean="0"/>
              <a:t>Debates </a:t>
            </a:r>
            <a:r>
              <a:rPr lang="en-US" dirty="0" err="1" smtClean="0"/>
              <a:t>sobre</a:t>
            </a:r>
            <a:r>
              <a:rPr lang="en-US" dirty="0" smtClean="0"/>
              <a:t> a </a:t>
            </a:r>
            <a:r>
              <a:rPr lang="en-US" dirty="0" err="1" smtClean="0"/>
              <a:t>natureza</a:t>
            </a:r>
            <a:r>
              <a:rPr lang="en-US" dirty="0" smtClean="0"/>
              <a:t> da </a:t>
            </a:r>
            <a:r>
              <a:rPr lang="en-US" dirty="0" err="1" smtClean="0"/>
              <a:t>música</a:t>
            </a:r>
            <a:r>
              <a:rPr lang="en-US" dirty="0" smtClean="0"/>
              <a:t> e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significado</a:t>
            </a:r>
            <a:endParaRPr lang="en-US" dirty="0" smtClean="0"/>
          </a:p>
          <a:p>
            <a:r>
              <a:rPr lang="en-US" dirty="0" err="1" smtClean="0"/>
              <a:t>Hanslick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Do </a:t>
            </a:r>
            <a:r>
              <a:rPr lang="en-US" dirty="0" err="1" smtClean="0"/>
              <a:t>belo</a:t>
            </a:r>
            <a:r>
              <a:rPr lang="en-US" dirty="0" smtClean="0"/>
              <a:t> musical (</a:t>
            </a:r>
            <a:r>
              <a:rPr lang="en-US" dirty="0" err="1" smtClean="0"/>
              <a:t>compreensão</a:t>
            </a:r>
            <a:r>
              <a:rPr lang="en-US" dirty="0" smtClean="0"/>
              <a:t> </a:t>
            </a:r>
            <a:r>
              <a:rPr lang="en-US" dirty="0" err="1" smtClean="0"/>
              <a:t>formalista</a:t>
            </a:r>
            <a:r>
              <a:rPr lang="en-US" dirty="0" smtClean="0"/>
              <a:t>, </a:t>
            </a:r>
            <a:r>
              <a:rPr lang="en-US" dirty="0" err="1" smtClean="0"/>
              <a:t>autonomia</a:t>
            </a:r>
            <a:r>
              <a:rPr lang="en-US" dirty="0" smtClean="0"/>
              <a:t> da </a:t>
            </a:r>
            <a:r>
              <a:rPr lang="en-US" dirty="0" err="1" smtClean="0"/>
              <a:t>música</a:t>
            </a:r>
            <a:r>
              <a:rPr lang="en-US" dirty="0" smtClean="0"/>
              <a:t>) </a:t>
            </a:r>
            <a:r>
              <a:rPr lang="mr-IN" dirty="0" smtClean="0"/>
              <a:t>–</a:t>
            </a:r>
            <a:endParaRPr lang="en-US" dirty="0" smtClean="0"/>
          </a:p>
          <a:p>
            <a:r>
              <a:rPr lang="en-US" dirty="0" smtClean="0"/>
              <a:t>Nicholas Cook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entre </a:t>
            </a:r>
            <a:r>
              <a:rPr lang="en-US" dirty="0" err="1" smtClean="0"/>
              <a:t>formalismo</a:t>
            </a:r>
            <a:r>
              <a:rPr lang="en-US" dirty="0" smtClean="0"/>
              <a:t> e </a:t>
            </a:r>
            <a:r>
              <a:rPr lang="en-US" dirty="0" err="1" smtClean="0"/>
              <a:t>significação</a:t>
            </a:r>
            <a:endParaRPr lang="en-US" dirty="0" smtClean="0"/>
          </a:p>
          <a:p>
            <a:r>
              <a:rPr lang="en-US" dirty="0" err="1" smtClean="0"/>
              <a:t>Qualidades</a:t>
            </a:r>
            <a:r>
              <a:rPr lang="en-US" dirty="0" smtClean="0"/>
              <a:t> </a:t>
            </a:r>
            <a:r>
              <a:rPr lang="en-US" dirty="0" err="1" smtClean="0"/>
              <a:t>representacionais</a:t>
            </a:r>
            <a:r>
              <a:rPr lang="en-US" dirty="0" smtClean="0"/>
              <a:t> da </a:t>
            </a:r>
            <a:r>
              <a:rPr lang="en-US" dirty="0" err="1" smtClean="0"/>
              <a:t>música</a:t>
            </a:r>
            <a:endParaRPr lang="en-US" dirty="0" smtClean="0"/>
          </a:p>
          <a:p>
            <a:r>
              <a:rPr lang="en-US" dirty="0" smtClean="0"/>
              <a:t>Lawrence Kramer: Musical Meaning (</a:t>
            </a:r>
            <a:r>
              <a:rPr lang="en-US" dirty="0" err="1" smtClean="0"/>
              <a:t>significação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fator</a:t>
            </a:r>
            <a:r>
              <a:rPr lang="en-US" dirty="0" smtClean="0"/>
              <a:t> central)</a:t>
            </a:r>
          </a:p>
          <a:p>
            <a:r>
              <a:rPr lang="en-US" dirty="0" err="1" smtClean="0"/>
              <a:t>Vários</a:t>
            </a:r>
            <a:r>
              <a:rPr lang="en-US" dirty="0" smtClean="0"/>
              <a:t> </a:t>
            </a:r>
            <a:r>
              <a:rPr lang="en-US" dirty="0" err="1" smtClean="0"/>
              <a:t>discursos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r>
              <a:rPr lang="en-US" dirty="0" smtClean="0"/>
              <a:t>, </a:t>
            </a:r>
            <a:r>
              <a:rPr lang="en-US" dirty="0" err="1" smtClean="0"/>
              <a:t>significados</a:t>
            </a:r>
            <a:r>
              <a:rPr lang="en-US" dirty="0" smtClean="0"/>
              <a:t> </a:t>
            </a:r>
            <a:r>
              <a:rPr lang="en-US" dirty="0" err="1" smtClean="0"/>
              <a:t>incorporados</a:t>
            </a:r>
            <a:r>
              <a:rPr lang="en-US" dirty="0" smtClean="0"/>
              <a:t>,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percebido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significado</a:t>
            </a:r>
            <a:endParaRPr lang="en-US" dirty="0" smtClean="0"/>
          </a:p>
          <a:p>
            <a:r>
              <a:rPr lang="en-US" dirty="0" err="1" smtClean="0"/>
              <a:t>Significação</a:t>
            </a:r>
            <a:r>
              <a:rPr lang="en-US" dirty="0" smtClean="0"/>
              <a:t>: </a:t>
            </a: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subjetivo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74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Influência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recorrente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diversos</a:t>
            </a:r>
            <a:r>
              <a:rPr lang="en-US" dirty="0" smtClean="0"/>
              <a:t> </a:t>
            </a:r>
            <a:r>
              <a:rPr lang="en-US" dirty="0" err="1" smtClean="0"/>
              <a:t>contextos</a:t>
            </a:r>
            <a:r>
              <a:rPr lang="en-US" dirty="0" smtClean="0"/>
              <a:t> </a:t>
            </a:r>
            <a:r>
              <a:rPr lang="en-US" dirty="0" err="1" smtClean="0"/>
              <a:t>musicológicos</a:t>
            </a:r>
            <a:endParaRPr lang="en-US" dirty="0" smtClean="0"/>
          </a:p>
          <a:p>
            <a:r>
              <a:rPr lang="en-US" dirty="0" err="1" smtClean="0"/>
              <a:t>Histórias</a:t>
            </a:r>
            <a:r>
              <a:rPr lang="en-US" dirty="0" smtClean="0"/>
              <a:t> da </a:t>
            </a:r>
            <a:r>
              <a:rPr lang="en-US" dirty="0" err="1" smtClean="0"/>
              <a:t>música</a:t>
            </a:r>
            <a:r>
              <a:rPr lang="en-US" dirty="0" smtClean="0"/>
              <a:t>: </a:t>
            </a:r>
            <a:r>
              <a:rPr lang="en-US" dirty="0" err="1" smtClean="0"/>
              <a:t>relações</a:t>
            </a:r>
            <a:r>
              <a:rPr lang="en-US" dirty="0" smtClean="0"/>
              <a:t> entre </a:t>
            </a:r>
            <a:r>
              <a:rPr lang="en-US" dirty="0" err="1" smtClean="0"/>
              <a:t>compositores</a:t>
            </a:r>
            <a:endParaRPr lang="en-US" dirty="0" smtClean="0"/>
          </a:p>
          <a:p>
            <a:r>
              <a:rPr lang="en-US" dirty="0" err="1" smtClean="0"/>
              <a:t>Estudos</a:t>
            </a:r>
            <a:r>
              <a:rPr lang="en-US" dirty="0" smtClean="0"/>
              <a:t> </a:t>
            </a:r>
            <a:r>
              <a:rPr lang="en-US" dirty="0" err="1" smtClean="0"/>
              <a:t>biográficos</a:t>
            </a:r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significa</a:t>
            </a:r>
            <a:r>
              <a:rPr lang="en-US" dirty="0" smtClean="0"/>
              <a:t> </a:t>
            </a:r>
            <a:r>
              <a:rPr lang="en-US" dirty="0" err="1" smtClean="0"/>
              <a:t>descrever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influências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Similaridades</a:t>
            </a:r>
            <a:r>
              <a:rPr lang="en-US" dirty="0" smtClean="0"/>
              <a:t> e </a:t>
            </a:r>
            <a:r>
              <a:rPr lang="en-US" dirty="0" err="1" smtClean="0"/>
              <a:t>semelhanças</a:t>
            </a:r>
            <a:endParaRPr lang="en-US" dirty="0" smtClean="0"/>
          </a:p>
          <a:p>
            <a:r>
              <a:rPr lang="en-US" dirty="0" smtClean="0"/>
              <a:t>Harold Bloom: A </a:t>
            </a:r>
            <a:r>
              <a:rPr lang="en-US" dirty="0" err="1" smtClean="0"/>
              <a:t>ansiedade</a:t>
            </a:r>
            <a:r>
              <a:rPr lang="en-US" dirty="0" smtClean="0"/>
              <a:t> da </a:t>
            </a:r>
            <a:r>
              <a:rPr lang="en-US" dirty="0" err="1" smtClean="0"/>
              <a:t>influência</a:t>
            </a:r>
            <a:r>
              <a:rPr lang="en-US" dirty="0" smtClean="0"/>
              <a:t>. </a:t>
            </a:r>
            <a:r>
              <a:rPr lang="en-US" dirty="0" err="1" smtClean="0"/>
              <a:t>Estratégias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precursos</a:t>
            </a:r>
            <a:endParaRPr lang="en-US" dirty="0" smtClean="0"/>
          </a:p>
          <a:p>
            <a:r>
              <a:rPr lang="en-US" dirty="0" err="1" smtClean="0"/>
              <a:t>Usos</a:t>
            </a:r>
            <a:r>
              <a:rPr lang="en-US" dirty="0" smtClean="0"/>
              <a:t> da </a:t>
            </a:r>
            <a:r>
              <a:rPr lang="en-US" dirty="0" err="1" smtClean="0"/>
              <a:t>teoria</a:t>
            </a:r>
            <a:r>
              <a:rPr lang="en-US" dirty="0" smtClean="0"/>
              <a:t> de Bloom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musicologia</a:t>
            </a:r>
            <a:r>
              <a:rPr lang="en-US" dirty="0" smtClean="0"/>
              <a:t>: </a:t>
            </a:r>
            <a:r>
              <a:rPr lang="en-US" dirty="0" err="1" smtClean="0"/>
              <a:t>Korsyn</a:t>
            </a:r>
            <a:r>
              <a:rPr lang="en-US" dirty="0" smtClean="0"/>
              <a:t>, Straus</a:t>
            </a:r>
          </a:p>
          <a:p>
            <a:r>
              <a:rPr lang="en-US" dirty="0" err="1" smtClean="0"/>
              <a:t>Relação</a:t>
            </a:r>
            <a:r>
              <a:rPr lang="en-US" dirty="0" smtClean="0"/>
              <a:t> da </a:t>
            </a:r>
            <a:r>
              <a:rPr lang="en-US" dirty="0" err="1" smtClean="0"/>
              <a:t>influência</a:t>
            </a:r>
            <a:r>
              <a:rPr lang="en-US" dirty="0" smtClean="0"/>
              <a:t> com </a:t>
            </a:r>
            <a:r>
              <a:rPr lang="en-US" dirty="0" err="1" smtClean="0"/>
              <a:t>intertextualidade</a:t>
            </a:r>
            <a:r>
              <a:rPr lang="en-US" dirty="0" smtClean="0"/>
              <a:t>: </a:t>
            </a:r>
            <a:r>
              <a:rPr lang="en-US" dirty="0" err="1" smtClean="0"/>
              <a:t>relação</a:t>
            </a:r>
            <a:r>
              <a:rPr lang="en-US" dirty="0" smtClean="0"/>
              <a:t> entre </a:t>
            </a:r>
            <a:r>
              <a:rPr lang="en-US" dirty="0" err="1" smtClean="0"/>
              <a:t>obras</a:t>
            </a:r>
            <a:r>
              <a:rPr lang="en-US" dirty="0" smtClean="0"/>
              <a:t> </a:t>
            </a:r>
            <a:r>
              <a:rPr lang="en-US" dirty="0" err="1" smtClean="0"/>
              <a:t>musicais</a:t>
            </a:r>
            <a:endParaRPr lang="en-US" dirty="0" smtClean="0"/>
          </a:p>
          <a:p>
            <a:r>
              <a:rPr lang="en-US" dirty="0" err="1" smtClean="0"/>
              <a:t>Imitação</a:t>
            </a:r>
            <a:endParaRPr lang="en-US" dirty="0" smtClean="0"/>
          </a:p>
          <a:p>
            <a:r>
              <a:rPr lang="en-US" dirty="0" smtClean="0"/>
              <a:t>Straus: </a:t>
            </a:r>
            <a:r>
              <a:rPr lang="en-US" dirty="0" err="1" smtClean="0"/>
              <a:t>submissão</a:t>
            </a:r>
            <a:r>
              <a:rPr lang="en-US" dirty="0" smtClean="0"/>
              <a:t> e </a:t>
            </a:r>
            <a:r>
              <a:rPr lang="en-US" dirty="0" err="1" smtClean="0"/>
              <a:t>dominação</a:t>
            </a:r>
            <a:r>
              <a:rPr lang="en-US" dirty="0" smtClean="0"/>
              <a:t> do </a:t>
            </a:r>
            <a:r>
              <a:rPr lang="en-US" dirty="0" err="1" smtClean="0"/>
              <a:t>passado</a:t>
            </a:r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significa</a:t>
            </a:r>
            <a:r>
              <a:rPr lang="en-US" dirty="0" smtClean="0"/>
              <a:t> </a:t>
            </a:r>
            <a:r>
              <a:rPr lang="en-US" dirty="0" err="1" smtClean="0"/>
              <a:t>dizer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um compositor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influenciado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outro?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94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Entrevista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https://www.youtube.com/watch?v=EUfIegm5WNY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45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Foucault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controle</a:t>
            </a:r>
            <a:r>
              <a:rPr lang="en-US" dirty="0" smtClean="0"/>
              <a:t> e </a:t>
            </a:r>
            <a:r>
              <a:rPr lang="en-US" dirty="0" err="1" smtClean="0"/>
              <a:t>delimitação</a:t>
            </a:r>
            <a:r>
              <a:rPr lang="en-US" dirty="0" smtClean="0"/>
              <a:t> do </a:t>
            </a:r>
            <a:r>
              <a:rPr lang="en-US" dirty="0" err="1" smtClean="0"/>
              <a:t>discurso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suponho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toda</a:t>
            </a:r>
            <a:r>
              <a:rPr lang="en-US" dirty="0"/>
              <a:t> a </a:t>
            </a:r>
            <a:r>
              <a:rPr lang="en-US" dirty="0" err="1"/>
              <a:t>sociedade</a:t>
            </a:r>
            <a:r>
              <a:rPr lang="en-US" dirty="0"/>
              <a:t> a </a:t>
            </a:r>
            <a:r>
              <a:rPr lang="en-US" dirty="0" err="1"/>
              <a:t>produção</a:t>
            </a:r>
            <a:r>
              <a:rPr lang="en-US" dirty="0"/>
              <a:t> do </a:t>
            </a:r>
            <a:r>
              <a:rPr lang="en-US" dirty="0" err="1"/>
              <a:t>discurso</a:t>
            </a:r>
            <a:r>
              <a:rPr lang="en-US" dirty="0"/>
              <a:t> </a:t>
            </a: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simultaneamente</a:t>
            </a:r>
            <a:r>
              <a:rPr lang="en-US" dirty="0"/>
              <a:t> </a:t>
            </a:r>
            <a:r>
              <a:rPr lang="en-US" dirty="0" err="1"/>
              <a:t>controlada</a:t>
            </a:r>
            <a:r>
              <a:rPr lang="en-US" dirty="0"/>
              <a:t>, </a:t>
            </a:r>
            <a:r>
              <a:rPr lang="en-US" dirty="0" err="1"/>
              <a:t>seleccionada</a:t>
            </a:r>
            <a:r>
              <a:rPr lang="en-US" dirty="0"/>
              <a:t>, </a:t>
            </a:r>
            <a:r>
              <a:rPr lang="en-US" dirty="0" err="1"/>
              <a:t>organizada</a:t>
            </a:r>
            <a:r>
              <a:rPr lang="en-US" dirty="0"/>
              <a:t> e </a:t>
            </a:r>
            <a:r>
              <a:rPr lang="en-US" dirty="0" err="1"/>
              <a:t>redistribuída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um </a:t>
            </a:r>
            <a:r>
              <a:rPr lang="en-US" dirty="0" err="1"/>
              <a:t>certo</a:t>
            </a:r>
            <a:r>
              <a:rPr lang="en-US" dirty="0"/>
              <a:t>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procedimentos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têm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papel</a:t>
            </a:r>
            <a:r>
              <a:rPr lang="en-US" dirty="0"/>
              <a:t> </a:t>
            </a:r>
            <a:r>
              <a:rPr lang="en-US" dirty="0" err="1"/>
              <a:t>exorcizar-lhe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poderes</a:t>
            </a:r>
            <a:r>
              <a:rPr lang="en-US" dirty="0"/>
              <a:t> 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, </a:t>
            </a:r>
            <a:r>
              <a:rPr lang="en-US" dirty="0" err="1"/>
              <a:t>refrear-lhe</a:t>
            </a:r>
            <a:r>
              <a:rPr lang="en-US" dirty="0"/>
              <a:t> o </a:t>
            </a:r>
            <a:r>
              <a:rPr lang="en-US" dirty="0" err="1"/>
              <a:t>acontecimento</a:t>
            </a:r>
            <a:r>
              <a:rPr lang="en-US" dirty="0"/>
              <a:t> </a:t>
            </a:r>
            <a:r>
              <a:rPr lang="en-US" dirty="0" err="1"/>
              <a:t>aleatório</a:t>
            </a:r>
            <a:r>
              <a:rPr lang="en-US" dirty="0"/>
              <a:t>, </a:t>
            </a:r>
            <a:r>
              <a:rPr lang="en-US" dirty="0" err="1"/>
              <a:t>disfarçar</a:t>
            </a:r>
            <a:r>
              <a:rPr lang="en-US" dirty="0"/>
              <a:t> 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pesada</a:t>
            </a:r>
            <a:r>
              <a:rPr lang="en-US" dirty="0"/>
              <a:t>, </a:t>
            </a:r>
            <a:r>
              <a:rPr lang="en-US" dirty="0" err="1"/>
              <a:t>temível</a:t>
            </a:r>
            <a:r>
              <a:rPr lang="en-US" dirty="0"/>
              <a:t> </a:t>
            </a:r>
            <a:r>
              <a:rPr lang="en-US" dirty="0" err="1"/>
              <a:t>materialidade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67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Foucault - </a:t>
            </a:r>
            <a:r>
              <a:rPr lang="en-US" dirty="0" err="1" smtClean="0"/>
              <a:t>interdito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Temos</a:t>
            </a:r>
            <a:r>
              <a:rPr lang="en-US" dirty="0"/>
              <a:t> </a:t>
            </a:r>
            <a:r>
              <a:rPr lang="en-US" dirty="0" err="1"/>
              <a:t>consciência</a:t>
            </a:r>
            <a:r>
              <a:rPr lang="en-US" dirty="0"/>
              <a:t> de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temos</a:t>
            </a:r>
            <a:r>
              <a:rPr lang="en-US" dirty="0"/>
              <a:t> o </a:t>
            </a:r>
            <a:r>
              <a:rPr lang="en-US" dirty="0" err="1"/>
              <a:t>direito</a:t>
            </a:r>
            <a:r>
              <a:rPr lang="en-US" dirty="0"/>
              <a:t> de </a:t>
            </a:r>
            <a:r>
              <a:rPr lang="en-US" dirty="0" err="1"/>
              <a:t>dizer</a:t>
            </a:r>
            <a:r>
              <a:rPr lang="en-US" dirty="0"/>
              <a:t> 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apetece</a:t>
            </a:r>
            <a:r>
              <a:rPr lang="en-US" dirty="0"/>
              <a:t>,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falar</a:t>
            </a:r>
            <a:r>
              <a:rPr lang="en-US" dirty="0"/>
              <a:t> de </a:t>
            </a:r>
            <a:r>
              <a:rPr lang="en-US" dirty="0" err="1"/>
              <a:t>tudo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circunstância</a:t>
            </a:r>
            <a:r>
              <a:rPr lang="en-US" dirty="0"/>
              <a:t>,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quem</a:t>
            </a:r>
            <a:r>
              <a:rPr lang="en-US" dirty="0"/>
              <a:t> </a:t>
            </a:r>
            <a:r>
              <a:rPr lang="en-US" dirty="0" err="1"/>
              <a:t>quer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seja</a:t>
            </a:r>
            <a:r>
              <a:rPr lang="en-US" dirty="0"/>
              <a:t>, </a:t>
            </a:r>
            <a:r>
              <a:rPr lang="en-US" dirty="0" err="1"/>
              <a:t>finalmente</a:t>
            </a:r>
            <a:r>
              <a:rPr lang="en-US" dirty="0"/>
              <a:t>,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falar</a:t>
            </a:r>
            <a:r>
              <a:rPr lang="en-US" dirty="0"/>
              <a:t> do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quer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seja</a:t>
            </a:r>
            <a:r>
              <a:rPr lang="en-US" dirty="0"/>
              <a:t>. </a:t>
            </a:r>
            <a:r>
              <a:rPr lang="en-US" dirty="0" err="1"/>
              <a:t>Tabu</a:t>
            </a:r>
            <a:r>
              <a:rPr lang="en-US" dirty="0"/>
              <a:t> do </a:t>
            </a:r>
            <a:r>
              <a:rPr lang="en-US" dirty="0" err="1"/>
              <a:t>objecto</a:t>
            </a:r>
            <a:r>
              <a:rPr lang="en-US" dirty="0"/>
              <a:t>, ritual da </a:t>
            </a:r>
            <a:r>
              <a:rPr lang="en-US" dirty="0" err="1"/>
              <a:t>circunstância</a:t>
            </a:r>
            <a:r>
              <a:rPr lang="en-US" dirty="0"/>
              <a:t>, </a:t>
            </a:r>
            <a:r>
              <a:rPr lang="en-US" dirty="0" err="1"/>
              <a:t>direito</a:t>
            </a:r>
            <a:r>
              <a:rPr lang="en-US" dirty="0"/>
              <a:t> </a:t>
            </a:r>
            <a:r>
              <a:rPr lang="en-US" dirty="0" err="1"/>
              <a:t>privilegiado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exclusivo</a:t>
            </a:r>
            <a:r>
              <a:rPr lang="en-US" dirty="0"/>
              <a:t> do </a:t>
            </a:r>
            <a:r>
              <a:rPr lang="en-US" dirty="0" err="1"/>
              <a:t>sujeito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fala</a:t>
            </a:r>
            <a:r>
              <a:rPr lang="en-US" dirty="0"/>
              <a:t>: </a:t>
            </a:r>
            <a:r>
              <a:rPr lang="en-US" dirty="0" err="1"/>
              <a:t>jogo</a:t>
            </a:r>
            <a:r>
              <a:rPr lang="en-US" dirty="0"/>
              <a:t> de </a:t>
            </a:r>
            <a:r>
              <a:rPr lang="en-US" dirty="0" err="1"/>
              <a:t>três</a:t>
            </a:r>
            <a:r>
              <a:rPr lang="en-US" dirty="0"/>
              <a:t> </a:t>
            </a:r>
            <a:r>
              <a:rPr lang="en-US" dirty="0" err="1"/>
              <a:t>tipos</a:t>
            </a:r>
            <a:r>
              <a:rPr lang="en-US" dirty="0"/>
              <a:t> de </a:t>
            </a:r>
            <a:r>
              <a:rPr lang="en-US" dirty="0" err="1"/>
              <a:t>interditos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cruzam</a:t>
            </a:r>
            <a:r>
              <a:rPr lang="en-US" dirty="0"/>
              <a:t>,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reforçam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compensam</a:t>
            </a:r>
            <a:r>
              <a:rPr lang="en-US" dirty="0"/>
              <a:t>, </a:t>
            </a:r>
            <a:r>
              <a:rPr lang="en-US" dirty="0" err="1"/>
              <a:t>formando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grelha</a:t>
            </a:r>
            <a:r>
              <a:rPr lang="en-US" dirty="0"/>
              <a:t> </a:t>
            </a:r>
            <a:r>
              <a:rPr lang="en-US" dirty="0" err="1"/>
              <a:t>complexa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sempre</a:t>
            </a:r>
            <a:r>
              <a:rPr lang="en-US" dirty="0"/>
              <a:t> a </a:t>
            </a:r>
            <a:r>
              <a:rPr lang="en-US" dirty="0" err="1"/>
              <a:t>modificar</a:t>
            </a:r>
            <a:r>
              <a:rPr lang="en-US" dirty="0"/>
              <a:t>-se. </a:t>
            </a:r>
          </a:p>
        </p:txBody>
      </p:sp>
    </p:spTree>
    <p:extLst>
      <p:ext uri="{BB962C8B-B14F-4D97-AF65-F5344CB8AC3E}">
        <p14:creationId xmlns:p14="http://schemas.microsoft.com/office/powerpoint/2010/main" val="4043550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Discurso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Formas</a:t>
            </a:r>
            <a:r>
              <a:rPr lang="en-US" dirty="0" smtClean="0"/>
              <a:t> de </a:t>
            </a:r>
            <a:r>
              <a:rPr lang="en-US" dirty="0" err="1" smtClean="0"/>
              <a:t>fala</a:t>
            </a:r>
            <a:endParaRPr lang="en-US" dirty="0" smtClean="0"/>
          </a:p>
          <a:p>
            <a:r>
              <a:rPr lang="en-US" dirty="0" err="1" smtClean="0"/>
              <a:t>Sistemas</a:t>
            </a:r>
            <a:r>
              <a:rPr lang="en-US" dirty="0" smtClean="0"/>
              <a:t> de </a:t>
            </a:r>
            <a:r>
              <a:rPr lang="en-US" dirty="0" err="1" smtClean="0"/>
              <a:t>crenças</a:t>
            </a:r>
            <a:r>
              <a:rPr lang="en-US" dirty="0" smtClean="0"/>
              <a:t>/</a:t>
            </a:r>
            <a:r>
              <a:rPr lang="en-US" dirty="0" err="1" smtClean="0"/>
              <a:t>opiniões</a:t>
            </a:r>
            <a:r>
              <a:rPr lang="en-US" dirty="0" smtClean="0"/>
              <a:t> e </a:t>
            </a:r>
            <a:r>
              <a:rPr lang="en-US" dirty="0" err="1" smtClean="0"/>
              <a:t>afirmações</a:t>
            </a:r>
            <a:endParaRPr lang="en-US" dirty="0" smtClean="0"/>
          </a:p>
          <a:p>
            <a:r>
              <a:rPr lang="en-US" dirty="0" err="1" smtClean="0"/>
              <a:t>Comentários</a:t>
            </a:r>
            <a:r>
              <a:rPr lang="en-US" dirty="0" smtClean="0"/>
              <a:t> e </a:t>
            </a:r>
            <a:r>
              <a:rPr lang="en-US" dirty="0" err="1" smtClean="0"/>
              <a:t>opiniões</a:t>
            </a:r>
            <a:r>
              <a:rPr lang="en-US" dirty="0" smtClean="0"/>
              <a:t> </a:t>
            </a:r>
            <a:r>
              <a:rPr lang="en-US" dirty="0" err="1" smtClean="0"/>
              <a:t>estéticas</a:t>
            </a:r>
            <a:r>
              <a:rPr lang="en-US" dirty="0" smtClean="0"/>
              <a:t> (</a:t>
            </a:r>
            <a:r>
              <a:rPr lang="en-US" dirty="0" err="1" smtClean="0"/>
              <a:t>moldando</a:t>
            </a:r>
            <a:r>
              <a:rPr lang="en-US" dirty="0" smtClean="0"/>
              <a:t> e </a:t>
            </a:r>
            <a:r>
              <a:rPr lang="en-US" dirty="0" err="1" smtClean="0"/>
              <a:t>influenciando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discursos</a:t>
            </a:r>
            <a:r>
              <a:rPr lang="en-US" dirty="0" smtClean="0"/>
              <a:t>: </a:t>
            </a:r>
            <a:r>
              <a:rPr lang="en-US" dirty="0" err="1" smtClean="0"/>
              <a:t>vozes</a:t>
            </a:r>
            <a:r>
              <a:rPr lang="en-US" dirty="0" smtClean="0"/>
              <a:t> </a:t>
            </a:r>
            <a:r>
              <a:rPr lang="en-US" dirty="0" err="1" smtClean="0"/>
              <a:t>misturadas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89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Discursos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Discursos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r>
              <a:rPr lang="en-US" dirty="0" smtClean="0"/>
              <a:t>: </a:t>
            </a:r>
            <a:r>
              <a:rPr lang="en-US" dirty="0" err="1" smtClean="0"/>
              <a:t>linguagens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endParaRPr lang="en-US" dirty="0" smtClean="0"/>
          </a:p>
          <a:p>
            <a:r>
              <a:rPr lang="en-US" dirty="0" err="1" smtClean="0"/>
              <a:t>Bakhtin</a:t>
            </a:r>
            <a:r>
              <a:rPr lang="en-US" dirty="0" smtClean="0"/>
              <a:t>: </a:t>
            </a:r>
            <a:r>
              <a:rPr lang="en-US" dirty="0" err="1" smtClean="0"/>
              <a:t>distância</a:t>
            </a:r>
            <a:r>
              <a:rPr lang="en-US" dirty="0" smtClean="0"/>
              <a:t> entre </a:t>
            </a:r>
            <a:r>
              <a:rPr lang="en-US" dirty="0" err="1" smtClean="0"/>
              <a:t>autor</a:t>
            </a:r>
            <a:r>
              <a:rPr lang="en-US" dirty="0" smtClean="0"/>
              <a:t> e </a:t>
            </a:r>
            <a:r>
              <a:rPr lang="en-US" dirty="0" err="1" smtClean="0"/>
              <a:t>personagens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“</a:t>
            </a:r>
            <a:r>
              <a:rPr lang="en-US" dirty="0" err="1" smtClean="0"/>
              <a:t>voz</a:t>
            </a:r>
            <a:r>
              <a:rPr lang="en-US" dirty="0" smtClean="0"/>
              <a:t> do compositor” (Cone)</a:t>
            </a:r>
          </a:p>
          <a:p>
            <a:r>
              <a:rPr lang="en-US" dirty="0" err="1" smtClean="0"/>
              <a:t>Codificação</a:t>
            </a:r>
            <a:r>
              <a:rPr lang="en-US" dirty="0" smtClean="0"/>
              <a:t> </a:t>
            </a:r>
            <a:r>
              <a:rPr lang="en-US" dirty="0" err="1" smtClean="0"/>
              <a:t>discursiva</a:t>
            </a:r>
            <a:r>
              <a:rPr lang="en-US" dirty="0" smtClean="0"/>
              <a:t> (</a:t>
            </a:r>
            <a:r>
              <a:rPr lang="en-US" dirty="0" err="1" smtClean="0"/>
              <a:t>diferenças</a:t>
            </a:r>
            <a:r>
              <a:rPr lang="en-US" dirty="0" smtClean="0"/>
              <a:t> entre Scherzo e Finale)</a:t>
            </a:r>
          </a:p>
          <a:p>
            <a:r>
              <a:rPr lang="en-US" dirty="0" err="1" smtClean="0"/>
              <a:t>Análise</a:t>
            </a:r>
            <a:r>
              <a:rPr lang="en-US" dirty="0" smtClean="0"/>
              <a:t>: </a:t>
            </a:r>
            <a:r>
              <a:rPr lang="en-US" dirty="0" err="1" smtClean="0"/>
              <a:t>semiótica</a:t>
            </a:r>
            <a:r>
              <a:rPr lang="en-US" dirty="0" smtClean="0"/>
              <a:t> (</a:t>
            </a:r>
            <a:r>
              <a:rPr lang="en-US" dirty="0" err="1" smtClean="0"/>
              <a:t>tópicas</a:t>
            </a:r>
            <a:r>
              <a:rPr lang="en-US" dirty="0" smtClean="0"/>
              <a:t>) e </a:t>
            </a:r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analítica</a:t>
            </a:r>
            <a:r>
              <a:rPr lang="en-US" dirty="0" smtClean="0"/>
              <a:t>, p. ex.</a:t>
            </a:r>
          </a:p>
          <a:p>
            <a:r>
              <a:rPr lang="en-US" dirty="0" err="1" smtClean="0"/>
              <a:t>Práticas</a:t>
            </a:r>
            <a:r>
              <a:rPr lang="en-US" dirty="0" smtClean="0"/>
              <a:t>: </a:t>
            </a:r>
            <a:r>
              <a:rPr lang="en-US" dirty="0" err="1" smtClean="0"/>
              <a:t>continuação</a:t>
            </a:r>
            <a:r>
              <a:rPr lang="en-US" dirty="0" smtClean="0"/>
              <a:t> de </a:t>
            </a:r>
            <a:r>
              <a:rPr lang="en-US" dirty="0" err="1" smtClean="0"/>
              <a:t>determinados</a:t>
            </a:r>
            <a:r>
              <a:rPr lang="en-US" dirty="0" smtClean="0"/>
              <a:t> </a:t>
            </a:r>
            <a:r>
              <a:rPr lang="en-US" dirty="0" err="1" smtClean="0"/>
              <a:t>gêneros</a:t>
            </a:r>
            <a:r>
              <a:rPr lang="en-US" dirty="0" smtClean="0"/>
              <a:t>, </a:t>
            </a:r>
            <a:r>
              <a:rPr lang="en-US" dirty="0" err="1" smtClean="0"/>
              <a:t>divisão</a:t>
            </a:r>
            <a:r>
              <a:rPr lang="en-US" dirty="0" smtClean="0"/>
              <a:t> da HM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períodos</a:t>
            </a:r>
            <a:r>
              <a:rPr lang="en-US" dirty="0" smtClean="0"/>
              <a:t>, </a:t>
            </a:r>
            <a:r>
              <a:rPr lang="en-US" dirty="0" err="1" smtClean="0"/>
              <a:t>formação</a:t>
            </a:r>
            <a:r>
              <a:rPr lang="en-US" dirty="0" smtClean="0"/>
              <a:t> de </a:t>
            </a:r>
            <a:r>
              <a:rPr lang="en-US" dirty="0" err="1" smtClean="0"/>
              <a:t>cânones</a:t>
            </a:r>
            <a:r>
              <a:rPr lang="en-US" dirty="0" smtClean="0"/>
              <a:t> </a:t>
            </a:r>
            <a:r>
              <a:rPr lang="en-US" dirty="0" err="1" smtClean="0"/>
              <a:t>musicais</a:t>
            </a:r>
            <a:endParaRPr lang="en-US" dirty="0" smtClean="0"/>
          </a:p>
          <a:p>
            <a:r>
              <a:rPr lang="en-US" dirty="0" err="1" smtClean="0"/>
              <a:t>Discurso</a:t>
            </a:r>
            <a:r>
              <a:rPr lang="en-US" dirty="0" smtClean="0"/>
              <a:t> </a:t>
            </a:r>
            <a:r>
              <a:rPr lang="en-US" dirty="0" err="1" smtClean="0"/>
              <a:t>crítico</a:t>
            </a:r>
            <a:r>
              <a:rPr lang="en-US" dirty="0" smtClean="0"/>
              <a:t> </a:t>
            </a:r>
            <a:r>
              <a:rPr lang="en-US" dirty="0" err="1" smtClean="0"/>
              <a:t>compartilhado</a:t>
            </a:r>
            <a:r>
              <a:rPr lang="en-US" dirty="0" smtClean="0"/>
              <a:t> (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limites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3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Discursos</a:t>
            </a:r>
            <a:r>
              <a:rPr lang="en-US" dirty="0" smtClean="0"/>
              <a:t> </a:t>
            </a:r>
            <a:r>
              <a:rPr lang="en-US" dirty="0" err="1" smtClean="0"/>
              <a:t>musicais</a:t>
            </a:r>
            <a:r>
              <a:rPr lang="en-US" dirty="0" smtClean="0"/>
              <a:t> e </a:t>
            </a:r>
            <a:r>
              <a:rPr lang="en-US" dirty="0" err="1" smtClean="0"/>
              <a:t>interpretação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Formalismo</a:t>
            </a:r>
            <a:endParaRPr lang="en-US" dirty="0" smtClean="0"/>
          </a:p>
          <a:p>
            <a:r>
              <a:rPr lang="en-US" dirty="0" err="1" smtClean="0"/>
              <a:t>Significação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absoluta</a:t>
            </a:r>
            <a:endParaRPr lang="en-US" dirty="0" smtClean="0"/>
          </a:p>
          <a:p>
            <a:r>
              <a:rPr lang="en-US" dirty="0" smtClean="0"/>
              <a:t>Valor: </a:t>
            </a:r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absoluta</a:t>
            </a:r>
            <a:r>
              <a:rPr lang="en-US" dirty="0" smtClean="0"/>
              <a:t> x </a:t>
            </a:r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programática</a:t>
            </a:r>
            <a:endParaRPr lang="en-US" dirty="0" smtClean="0"/>
          </a:p>
          <a:p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ideológica</a:t>
            </a:r>
            <a:r>
              <a:rPr lang="en-US" dirty="0" smtClean="0"/>
              <a:t> da </a:t>
            </a:r>
            <a:r>
              <a:rPr lang="en-US" dirty="0" err="1" smtClean="0"/>
              <a:t>linguagem</a:t>
            </a:r>
            <a:endParaRPr lang="en-US" dirty="0" smtClean="0"/>
          </a:p>
          <a:p>
            <a:r>
              <a:rPr lang="en-US" dirty="0" err="1" smtClean="0"/>
              <a:t>Ideias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valor cultural e </a:t>
            </a:r>
            <a:r>
              <a:rPr lang="en-US" dirty="0" err="1" smtClean="0"/>
              <a:t>mitos</a:t>
            </a:r>
            <a:r>
              <a:rPr lang="en-US" dirty="0" smtClean="0"/>
              <a:t> </a:t>
            </a:r>
            <a:r>
              <a:rPr lang="en-US" dirty="0" err="1" smtClean="0"/>
              <a:t>culturais</a:t>
            </a:r>
            <a:endParaRPr lang="en-US" dirty="0" smtClean="0"/>
          </a:p>
          <a:p>
            <a:r>
              <a:rPr lang="en-US" dirty="0" smtClean="0"/>
              <a:t>Nova </a:t>
            </a:r>
            <a:r>
              <a:rPr lang="en-US" dirty="0" err="1" smtClean="0"/>
              <a:t>Musicologia</a:t>
            </a:r>
            <a:r>
              <a:rPr lang="en-US" dirty="0" smtClean="0"/>
              <a:t>: </a:t>
            </a:r>
            <a:r>
              <a:rPr lang="en-US" dirty="0" err="1" smtClean="0"/>
              <a:t>intersecções</a:t>
            </a:r>
            <a:r>
              <a:rPr lang="en-US" dirty="0" smtClean="0"/>
              <a:t>, </a:t>
            </a:r>
            <a:r>
              <a:rPr lang="en-US" dirty="0" err="1" smtClean="0"/>
              <a:t>conflitos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70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Narrativa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Tentativa</a:t>
            </a:r>
            <a:r>
              <a:rPr lang="en-US" dirty="0" smtClean="0"/>
              <a:t> de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significado</a:t>
            </a:r>
            <a:r>
              <a:rPr lang="en-US" dirty="0" smtClean="0"/>
              <a:t> a </a:t>
            </a:r>
            <a:r>
              <a:rPr lang="en-US" dirty="0" err="1" smtClean="0"/>
              <a:t>eventos</a:t>
            </a:r>
            <a:r>
              <a:rPr lang="en-US" dirty="0" smtClean="0"/>
              <a:t>, </a:t>
            </a:r>
            <a:r>
              <a:rPr lang="en-US" dirty="0" err="1" smtClean="0"/>
              <a:t>atribuindo</a:t>
            </a:r>
            <a:r>
              <a:rPr lang="en-US" dirty="0" smtClean="0"/>
              <a:t> a </a:t>
            </a:r>
            <a:r>
              <a:rPr lang="en-US" dirty="0" err="1" smtClean="0"/>
              <a:t>eles</a:t>
            </a:r>
            <a:r>
              <a:rPr lang="en-US" dirty="0" smtClean="0"/>
              <a:t> um </a:t>
            </a:r>
            <a:r>
              <a:rPr lang="en-US" dirty="0" err="1" smtClean="0"/>
              <a:t>enredo</a:t>
            </a:r>
            <a:r>
              <a:rPr lang="en-US" dirty="0" smtClean="0"/>
              <a:t> e </a:t>
            </a:r>
            <a:r>
              <a:rPr lang="en-US" dirty="0" err="1" smtClean="0"/>
              <a:t>contendo</a:t>
            </a:r>
            <a:r>
              <a:rPr lang="en-US" dirty="0" smtClean="0"/>
              <a:t> </a:t>
            </a:r>
            <a:r>
              <a:rPr lang="en-US" dirty="0" err="1" smtClean="0"/>
              <a:t>dispositivos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diálogo</a:t>
            </a:r>
            <a:r>
              <a:rPr lang="en-US" dirty="0" smtClean="0"/>
              <a:t>, </a:t>
            </a:r>
            <a:r>
              <a:rPr lang="en-US" dirty="0" err="1" smtClean="0"/>
              <a:t>ação</a:t>
            </a:r>
            <a:r>
              <a:rPr lang="en-US" dirty="0" smtClean="0"/>
              <a:t>, </a:t>
            </a:r>
            <a:r>
              <a:rPr lang="en-US" dirty="0" err="1" smtClean="0"/>
              <a:t>personagens</a:t>
            </a:r>
            <a:r>
              <a:rPr lang="en-US" dirty="0" smtClean="0"/>
              <a:t>, </a:t>
            </a:r>
            <a:r>
              <a:rPr lang="en-US" dirty="0" err="1" smtClean="0"/>
              <a:t>clímax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Hayden White, Paul </a:t>
            </a:r>
            <a:r>
              <a:rPr lang="en-US" dirty="0" err="1" smtClean="0"/>
              <a:t>Ricoeur</a:t>
            </a:r>
            <a:endParaRPr lang="en-US" dirty="0" smtClean="0"/>
          </a:p>
          <a:p>
            <a:r>
              <a:rPr lang="en-US" dirty="0" err="1" smtClean="0"/>
              <a:t>Narração</a:t>
            </a:r>
            <a:r>
              <a:rPr lang="en-US" dirty="0" smtClean="0"/>
              <a:t>: </a:t>
            </a:r>
            <a:r>
              <a:rPr lang="en-US" dirty="0" err="1" smtClean="0"/>
              <a:t>necessidade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se </a:t>
            </a:r>
            <a:r>
              <a:rPr lang="en-US" dirty="0" err="1" smtClean="0"/>
              <a:t>contar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história</a:t>
            </a:r>
            <a:endParaRPr lang="en-US" dirty="0" smtClean="0"/>
          </a:p>
          <a:p>
            <a:r>
              <a:rPr lang="en-US" dirty="0" err="1" smtClean="0"/>
              <a:t>Nattiez</a:t>
            </a:r>
            <a:r>
              <a:rPr lang="en-US" dirty="0" smtClean="0"/>
              <a:t>: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narrativa</a:t>
            </a:r>
            <a:r>
              <a:rPr lang="en-US" dirty="0" smtClean="0"/>
              <a:t> emerge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série</a:t>
            </a:r>
            <a:r>
              <a:rPr lang="en-US" dirty="0" smtClean="0"/>
              <a:t> temporal de </a:t>
            </a:r>
            <a:r>
              <a:rPr lang="en-US" dirty="0" err="1" smtClean="0"/>
              <a:t>objetos</a:t>
            </a:r>
            <a:r>
              <a:rPr lang="en-US" dirty="0" smtClean="0"/>
              <a:t> e </a:t>
            </a:r>
            <a:r>
              <a:rPr lang="en-US" dirty="0" err="1" smtClean="0"/>
              <a:t>eventos</a:t>
            </a:r>
            <a:r>
              <a:rPr lang="en-US" dirty="0" smtClean="0"/>
              <a:t> </a:t>
            </a:r>
            <a:r>
              <a:rPr lang="en-US" dirty="0" err="1" smtClean="0"/>
              <a:t>assumem</a:t>
            </a:r>
            <a:r>
              <a:rPr lang="en-US" dirty="0" smtClean="0"/>
              <a:t> um </a:t>
            </a:r>
            <a:r>
              <a:rPr lang="en-US" dirty="0" err="1" smtClean="0"/>
              <a:t>discurso</a:t>
            </a:r>
            <a:r>
              <a:rPr lang="en-US" dirty="0" smtClean="0"/>
              <a:t> </a:t>
            </a:r>
            <a:r>
              <a:rPr lang="en-US" dirty="0" err="1" smtClean="0"/>
              <a:t>metalinguístico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30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1568</Words>
  <Application>Microsoft Macintosh PowerPoint</Application>
  <PresentationFormat>On-screen Show (4:3)</PresentationFormat>
  <Paragraphs>167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Conceitos-chave (Beard, Gloag. Musicology: the key concepts)</vt:lpstr>
      <vt:lpstr>Conceitos para discussão</vt:lpstr>
      <vt:lpstr>Entrevista</vt:lpstr>
      <vt:lpstr>Foucault – controle e delimitação do discurso</vt:lpstr>
      <vt:lpstr>Foucault - interdito</vt:lpstr>
      <vt:lpstr>Discurso</vt:lpstr>
      <vt:lpstr>Discursos sobre música</vt:lpstr>
      <vt:lpstr>Discursos musicais e interpretação</vt:lpstr>
      <vt:lpstr>Narrativa</vt:lpstr>
      <vt:lpstr>Narrativa</vt:lpstr>
      <vt:lpstr>Narrativa como qualidade da música</vt:lpstr>
      <vt:lpstr>Análise das qualidades narrativas em música</vt:lpstr>
      <vt:lpstr>Metáfora</vt:lpstr>
      <vt:lpstr>Linguagem</vt:lpstr>
      <vt:lpstr>Intertextualidade</vt:lpstr>
      <vt:lpstr>Identidade</vt:lpstr>
      <vt:lpstr>Música usada para regular e constituir o ‘self’</vt:lpstr>
      <vt:lpstr>Valor</vt:lpstr>
      <vt:lpstr>Interpretação</vt:lpstr>
      <vt:lpstr>Outros aspectos que requerem interpretação</vt:lpstr>
      <vt:lpstr>Significação</vt:lpstr>
      <vt:lpstr>Influência</vt:lpstr>
    </vt:vector>
  </TitlesOfParts>
  <Company>Universidade de São Paulo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Susana Igayara-Souza</dc:creator>
  <cp:lastModifiedBy>Susana Igayara-Souza</cp:lastModifiedBy>
  <cp:revision>24</cp:revision>
  <dcterms:created xsi:type="dcterms:W3CDTF">2018-04-03T13:54:42Z</dcterms:created>
  <dcterms:modified xsi:type="dcterms:W3CDTF">2018-04-04T00:30:09Z</dcterms:modified>
</cp:coreProperties>
</file>