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51"/>
  </p:notesMasterIdLst>
  <p:sldIdLst>
    <p:sldId id="256" r:id="rId2"/>
    <p:sldId id="279" r:id="rId3"/>
    <p:sldId id="280" r:id="rId4"/>
    <p:sldId id="281" r:id="rId5"/>
    <p:sldId id="284" r:id="rId6"/>
    <p:sldId id="286" r:id="rId7"/>
    <p:sldId id="287" r:id="rId8"/>
    <p:sldId id="323" r:id="rId9"/>
    <p:sldId id="324" r:id="rId10"/>
    <p:sldId id="288" r:id="rId11"/>
    <p:sldId id="289" r:id="rId12"/>
    <p:sldId id="290" r:id="rId13"/>
    <p:sldId id="291" r:id="rId14"/>
    <p:sldId id="325" r:id="rId15"/>
    <p:sldId id="292" r:id="rId16"/>
    <p:sldId id="293" r:id="rId17"/>
    <p:sldId id="294" r:id="rId18"/>
    <p:sldId id="295" r:id="rId19"/>
    <p:sldId id="326" r:id="rId20"/>
    <p:sldId id="296" r:id="rId21"/>
    <p:sldId id="297" r:id="rId22"/>
    <p:sldId id="298" r:id="rId23"/>
    <p:sldId id="299" r:id="rId24"/>
    <p:sldId id="300" r:id="rId25"/>
    <p:sldId id="327" r:id="rId26"/>
    <p:sldId id="328" r:id="rId27"/>
    <p:sldId id="329" r:id="rId28"/>
    <p:sldId id="330" r:id="rId29"/>
    <p:sldId id="301" r:id="rId30"/>
    <p:sldId id="331" r:id="rId31"/>
    <p:sldId id="302" r:id="rId32"/>
    <p:sldId id="332" r:id="rId33"/>
    <p:sldId id="333" r:id="rId34"/>
    <p:sldId id="334" r:id="rId35"/>
    <p:sldId id="335" r:id="rId36"/>
    <p:sldId id="336" r:id="rId37"/>
    <p:sldId id="337" r:id="rId38"/>
    <p:sldId id="306" r:id="rId39"/>
    <p:sldId id="307" r:id="rId40"/>
    <p:sldId id="338" r:id="rId41"/>
    <p:sldId id="309" r:id="rId42"/>
    <p:sldId id="310" r:id="rId43"/>
    <p:sldId id="339" r:id="rId44"/>
    <p:sldId id="351" r:id="rId45"/>
    <p:sldId id="340" r:id="rId46"/>
    <p:sldId id="341" r:id="rId47"/>
    <p:sldId id="344" r:id="rId48"/>
    <p:sldId id="345" r:id="rId49"/>
    <p:sldId id="257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234AD-8419-462B-BB65-18F9C96D5B6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0F703-79C4-4BC6-A299-ADE7CB412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71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Workhouse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Lei dos pobres: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fundo monetário a todos que não tinham trabalho ou condição de sustentar seus filhos, mas tinham força o suficientes para trabalhar, assim, essas pessoas deveriam trabalhar para o estado e para a igreja. Lei dos Pobres em 1601, foi um projeto que aperfeiçoou outra norma legalística assistencialista de 1597, o parlamento inglês alcunhava religiosos para serem espécies de “inspetores dos pobres”, suas funções eram de zelar pela instituição, tomar conta dos pobres, fazer que o descamisado aprenda a profissão, ensinar o ofício religioso para que o pobre camponês seja obediente e fiel ao sistema, manter a ordem nesses “asilos”, cuidar da alimentação e saúde desses desprovidos sociais, também recebiam a incumbência de procurar trabalhos remunerados para os carentes que não tinham ocupações, viviam nas ruas perambulando causando danos sociais as cidades inglesas.  As igrejas se tornavam instituições religiosas e ao mesmo tempo estatal com a finalidade de dar abrigo ao súdito inglês que estivesse sem trabalho, alguns hospitais também foram criados e muitos possuíam a estrutura de asilo para abrigar os pobres que viviam perambulando pelas ruas das cidades sem trabalho remunerado.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0F703-79C4-4BC6-A299-ADE7CB4128F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32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Carbúnculo ou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anthrax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em geral, apresenta-se como uma infecção na pele que pode começar com uma coceira, uma ferida avermelhada pequena que pode se seguir com a formação de pus, vesícula e evoluir para uma úlcera, com sinais de inflamação, calor local e geralmente não apresenta dor. Essa úlcera pode evoluir para uma ferida chamada escara, com formação de uma crosta escura. Pode se transformar numa doença que afetará os gânglios locais e pode levar até a morte. Esses sinais apresentam-se mais frequentemente na região da cabeça e mãos.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0F703-79C4-4BC6-A299-ADE7CB4128F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19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Nova Lei dos Pobres -  Por meio de reformas legislativas e da construção de um discurso pautado na representação da grande indústria e do livre mercado como mecanismos primordiais de desenvolvimento econômico e social, propõem-se transformações estruturais que visam orientar a sociedade inglesa nessa direção, o que incluía a reforma da Lei dos Pobres. 1830 e 1840, período marcado por um agravamento desses enfrentamentos no plano político, ao mesmo tempo em que indicadores biológicos de padrão de vida se degradavam em relação ao momento anterior3 , deixando evidente que a pobreza e desigualdade observadas eram fenômenos complexos demais para não dedicar a elas olhares mais elaborados.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alterou o sistema de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Law, de um que era administrado de forma local a nível das paróquias para um sistema altamente centralizado que favorecia o desenvolvimento em grande escala de </a:t>
            </a:r>
            <a:r>
              <a:rPr lang="pt-B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orkhouse"/>
              </a:rPr>
              <a:t>workhouses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por parte dos Sindicatos da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Law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0F703-79C4-4BC6-A299-ADE7CB4128F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585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Abraham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Flexner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após seu comissionamento na Carnegie Foundation, em dezembro de 1908, vistoriou pessoalmente todas as 155 escolas médicas dos EUA e do Canadá em um período de 180 dias. Se considerarmos os finais de semanas, deslocamentos e viagens, podemos facilmente perceber que não teve muito tempo para avaliar cada instituição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fato determinante é que, a partir do final do século XIX, a crescente indústria farmacêutica passa a comprar espaços para propaganda nas publicações da American Medical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fundada em 1847, e em outras publicações ortodoxas</a:t>
            </a:r>
            <a:r>
              <a:rPr lang="pt-BR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associação entre a corporação médica e o grande capital passa a exercer forte pressão sobre as instituições e os governos para a implantação e extensão da "medicina científica". "Pode-se concluir, pois, que a medicina científica ou o 'sistema médico do capital monopolista' se institucionalizou através da ligação orgânica entre o grande capital, a corporação médica e as universidades"</a:t>
            </a:r>
            <a:r>
              <a:rPr lang="pt-BR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Pagliosa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Da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http://dx.doi.org/10.1590/S0100-55022008000400012 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0F703-79C4-4BC6-A299-ADE7CB4128F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21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9AAE7402-1CC8-48E2-BDD8-C632259AB7E7}" type="slidenum">
              <a:rPr lang="pt-BR" altLang="pt-BR" smtClean="0"/>
              <a:pPr>
                <a:spcBef>
                  <a:spcPct val="0"/>
                </a:spcBef>
              </a:pPr>
              <a:t>28</a:t>
            </a:fld>
            <a:endParaRPr lang="pt-BR" altLang="pt-B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115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613F097B-9C22-46E6-BE70-4910FE5FF944}" type="slidenum">
              <a:rPr lang="pt-BR" altLang="pt-BR" smtClean="0"/>
              <a:pPr>
                <a:spcBef>
                  <a:spcPct val="0"/>
                </a:spcBef>
              </a:pPr>
              <a:t>33</a:t>
            </a:fld>
            <a:endParaRPr lang="pt-BR" altLang="pt-B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016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65C75D2C-A6EB-482D-89B2-1DF019F9B427}" type="slidenum">
              <a:rPr lang="pt-BR" altLang="pt-BR" smtClean="0"/>
              <a:pPr>
                <a:spcBef>
                  <a:spcPct val="0"/>
                </a:spcBef>
              </a:pPr>
              <a:t>34</a:t>
            </a:fld>
            <a:endParaRPr lang="pt-BR" altLang="pt-B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857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ED7FBB47-76EE-4CC8-8A2A-D707DE2F3488}" type="slidenum">
              <a:rPr lang="pt-BR" altLang="pt-BR" smtClean="0"/>
              <a:pPr>
                <a:spcBef>
                  <a:spcPct val="0"/>
                </a:spcBef>
              </a:pPr>
              <a:t>43</a:t>
            </a:fld>
            <a:endParaRPr lang="pt-BR" altLang="pt-B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453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A5B84315-3EDA-4F2E-A292-57C03B5E58E4}" type="slidenum">
              <a:rPr lang="pt-BR" altLang="pt-BR" smtClean="0"/>
              <a:pPr>
                <a:spcBef>
                  <a:spcPct val="0"/>
                </a:spcBef>
              </a:pPr>
              <a:t>45</a:t>
            </a:fld>
            <a:endParaRPr lang="pt-BR" altLang="pt-B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1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98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35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0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00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438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816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946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23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82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59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19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31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82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59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92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9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6A99A-AEF7-4B62-AE50-AF2028DEA3C5}" type="datetimeFigureOut">
              <a:rPr lang="pt-BR" smtClean="0"/>
              <a:t>23/09/2022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19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Antecedentes, pressupostos e princípios da promoção da saúde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16549" y="5301208"/>
            <a:ext cx="6600451" cy="1126283"/>
          </a:xfrm>
        </p:spPr>
        <p:txBody>
          <a:bodyPr/>
          <a:lstStyle/>
          <a:p>
            <a:r>
              <a:rPr lang="pt-BR" dirty="0"/>
              <a:t>HSP 284 Promoção da Saúde</a:t>
            </a:r>
          </a:p>
          <a:p>
            <a:r>
              <a:rPr lang="pt-BR" dirty="0"/>
              <a:t>Helena Akemi Wada Watanabe</a:t>
            </a:r>
          </a:p>
        </p:txBody>
      </p:sp>
    </p:spTree>
    <p:extLst>
      <p:ext uri="{BB962C8B-B14F-4D97-AF65-F5344CB8AC3E}">
        <p14:creationId xmlns:p14="http://schemas.microsoft.com/office/powerpoint/2010/main" val="229738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4704"/>
            <a:ext cx="77724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600" dirty="0">
                <a:latin typeface="+mn-lt"/>
              </a:rPr>
              <a:t>Idade Média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772816"/>
            <a:ext cx="7772400" cy="45720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Império Bizantino conservou a tradição e a cultura romana. Constantinopla tornou-se a sede da cultura médica da Europa. Os árabes contribuem de forma significativa para o desenvolvimento da medicina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Na Europa – vida rural. Visão Mágica retorna – haveria conexão entre doença e pecado. Ao mesmo tempo, sendo o corpo o vaso da alma, cabia o seu fortalecimento para enfrentar o demônio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1C67080-D672-42CE-88F8-364EAED7C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12129"/>
            <a:ext cx="1245621" cy="16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9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115616" y="2204864"/>
            <a:ext cx="7636768" cy="51816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spcBef>
                <a:spcPct val="35000"/>
              </a:spcBef>
            </a:pPr>
            <a:r>
              <a:rPr lang="pt-BR" altLang="pt-BR" sz="2400" dirty="0"/>
              <a:t>Atividades comunais de saúde são realizadas na Igreja. Conhecimento de higiene e saúde se preservou nos claustros e igrejas</a:t>
            </a:r>
          </a:p>
          <a:p>
            <a:pPr eaLnBrk="1" hangingPunct="1">
              <a:spcBef>
                <a:spcPct val="35000"/>
              </a:spcBef>
            </a:pPr>
            <a:r>
              <a:rPr lang="pt-BR" altLang="pt-BR" sz="2400" dirty="0"/>
              <a:t>Desenvolvimento das cidades, fortificações dificultavam a expansão urbana e levavam à aglomeração. A manutenção de animais grandes e pequenos nas cidades, a falta de calçamento e o a cúmulo de lixo e a falta de sistema de esgoto  levaram a se atribuir as doenças ao ar pestilento e aos maus odores.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5F5CBDD-AF9F-43EB-A457-7B0059DFB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404664"/>
            <a:ext cx="1353429" cy="129856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0BD5724-BC33-4D7B-B7A5-9D24BAB2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80031"/>
            <a:ext cx="2304256" cy="17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45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1187624" y="1371600"/>
            <a:ext cx="7575376" cy="44196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50000"/>
              </a:spcBef>
            </a:pPr>
            <a:r>
              <a:rPr lang="pt-BR" altLang="pt-BR" sz="2800" dirty="0"/>
              <a:t>Medidas sanitárias: limpeza, ventilação enterro dos mortos, abastecimento de água (códigos sanitários municipais)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dirty="0"/>
              <a:t>Policiamento do mercado para proteger os cidadãos de produtos adulterados.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dirty="0"/>
              <a:t>Isolamento dos pacientes com doenças contagiosas: hanseníase, peste, febre </a:t>
            </a:r>
            <a:r>
              <a:rPr lang="pt-BR" altLang="pt-BR" sz="2800" dirty="0" err="1"/>
              <a:t>tifóide</a:t>
            </a: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3026872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1259632" y="1124744"/>
            <a:ext cx="7412360" cy="52578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pt-BR" altLang="pt-BR" sz="2400" dirty="0"/>
              <a:t>Medicina inicialmente exercida por religiosos, como caridade. Posteriormente há o exercício privado assalariado (senhor ou cidade). Havia separação entre cirurgiões e médicos</a:t>
            </a:r>
          </a:p>
          <a:p>
            <a:pPr eaLnBrk="1" hangingPunct="1"/>
            <a:r>
              <a:rPr lang="pt-BR" altLang="pt-BR" sz="2400" dirty="0"/>
              <a:t>Criação de hospitais no mundo islâmico e hospitais monásticos no Ocidente e ao longo das vias usadas pelos cruzados e instituições beneficentes (asilos e abrigos)</a:t>
            </a:r>
          </a:p>
          <a:p>
            <a:pPr eaLnBrk="1" hangingPunct="1"/>
            <a:r>
              <a:rPr lang="pt-BR" altLang="pt-BR" sz="2400" dirty="0"/>
              <a:t>a partir do </a:t>
            </a:r>
            <a:r>
              <a:rPr lang="pt-BR" altLang="pt-BR" sz="2400" dirty="0" err="1"/>
              <a:t>séc</a:t>
            </a:r>
            <a:r>
              <a:rPr lang="pt-BR" altLang="pt-BR" sz="2400" dirty="0"/>
              <a:t> XIII os hospitais começam a passar para a jurisdição secular</a:t>
            </a:r>
          </a:p>
        </p:txBody>
      </p:sp>
    </p:spTree>
    <p:extLst>
      <p:ext uri="{BB962C8B-B14F-4D97-AF65-F5344CB8AC3E}">
        <p14:creationId xmlns:p14="http://schemas.microsoft.com/office/powerpoint/2010/main" val="168299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71600" y="1981200"/>
            <a:ext cx="7486600" cy="43275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t-BR" altLang="pt-BR" sz="2800" dirty="0"/>
              <a:t>No Ocidente:</a:t>
            </a:r>
          </a:p>
          <a:p>
            <a:pPr lvl="1"/>
            <a:r>
              <a:rPr lang="pt-BR" altLang="pt-BR" sz="2600" dirty="0"/>
              <a:t>Cuidado com o corpo X espírito como principal elemento da saúde. Corpo é o vaso da alma</a:t>
            </a:r>
          </a:p>
          <a:p>
            <a:pPr lvl="1"/>
            <a:r>
              <a:rPr lang="pt-BR" altLang="pt-BR" sz="2600" dirty="0"/>
              <a:t>Higiene coletiva: banhos </a:t>
            </a:r>
          </a:p>
          <a:p>
            <a:pPr eaLnBrk="1" hangingPunct="1"/>
            <a:r>
              <a:rPr lang="pt-BR" altLang="pt-BR" sz="2800" dirty="0"/>
              <a:t>Árabes: </a:t>
            </a:r>
          </a:p>
          <a:p>
            <a:pPr lvl="1"/>
            <a:r>
              <a:rPr lang="pt-BR" altLang="pt-BR" sz="2600" dirty="0"/>
              <a:t>importância do ar livre. Hospitais contavam com bibliotecas, jardins, contadores de história, música ambiente</a:t>
            </a:r>
          </a:p>
          <a:p>
            <a:pPr lvl="1"/>
            <a:r>
              <a:rPr lang="pt-BR" altLang="pt-BR" sz="2600" dirty="0"/>
              <a:t>Subsídio financeiro para os doentes hospitalizados até estarem recuperados para o trabalho</a:t>
            </a:r>
          </a:p>
        </p:txBody>
      </p:sp>
      <p:sp>
        <p:nvSpPr>
          <p:cNvPr id="1024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1E2142-E810-4931-B044-25A2C3C90575}" type="slidenum">
              <a:rPr lang="pt-BR" altLang="pt-BR" smtClean="0"/>
              <a:pPr eaLnBrk="1" hangingPunct="1"/>
              <a:t>14</a:t>
            </a:fld>
            <a:endParaRPr lang="pt-BR" altLang="pt-BR"/>
          </a:p>
        </p:txBody>
      </p:sp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Promoção da saúde na Idade Média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4D4A834-3E3D-4879-B42D-B4FA4BBBB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115486"/>
            <a:ext cx="1850403" cy="10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64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04664"/>
            <a:ext cx="7772400" cy="990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600" dirty="0">
                <a:latin typeface="+mn-lt"/>
              </a:rPr>
              <a:t>Renascimento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600200"/>
            <a:ext cx="7355160" cy="41910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Surgimento da burguesia, ligada ao comércio. Rápida evolução e difusão da ciência.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Rudolf Virchow - doença epidêmica = manifestação de desajustamento social e cultural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Individualização da doença baseada na observação clínica e epidemiológica. </a:t>
            </a:r>
          </a:p>
        </p:txBody>
      </p:sp>
    </p:spTree>
    <p:extLst>
      <p:ext uri="{BB962C8B-B14F-4D97-AF65-F5344CB8AC3E}">
        <p14:creationId xmlns:p14="http://schemas.microsoft.com/office/powerpoint/2010/main" val="160524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1835696" y="1196752"/>
            <a:ext cx="7196336" cy="54864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pt-BR" altLang="pt-BR" sz="2400" dirty="0"/>
              <a:t>Utilização da matemática para estudos de problemas de saúde e para saber a prosperidade e o poder nacionais </a:t>
            </a:r>
          </a:p>
          <a:p>
            <a:pPr eaLnBrk="1" hangingPunct="1"/>
            <a:r>
              <a:rPr lang="pt-BR" altLang="pt-BR" sz="2400" dirty="0"/>
              <a:t>Concebe-se a existência de partículas invisíveis. Doença: presença de “germes” que penetram no corpo e tomam o corpo.</a:t>
            </a:r>
          </a:p>
          <a:p>
            <a:pPr eaLnBrk="1" hangingPunct="1"/>
            <a:r>
              <a:rPr lang="pt-BR" altLang="pt-BR" sz="2400" dirty="0"/>
              <a:t>Intui-se uma teoria lógica da infecção: transmissão pessoa-pessoa, através de </a:t>
            </a:r>
            <a:r>
              <a:rPr lang="pt-BR" altLang="pt-BR" sz="2400" dirty="0" err="1"/>
              <a:t>fômites</a:t>
            </a:r>
            <a:r>
              <a:rPr lang="pt-BR" altLang="pt-BR" sz="2400" dirty="0"/>
              <a:t> e à distância.</a:t>
            </a:r>
          </a:p>
        </p:txBody>
      </p:sp>
    </p:spTree>
    <p:extLst>
      <p:ext uri="{BB962C8B-B14F-4D97-AF65-F5344CB8AC3E}">
        <p14:creationId xmlns:p14="http://schemas.microsoft.com/office/powerpoint/2010/main" val="3528398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619672" y="1371600"/>
            <a:ext cx="7052320" cy="54864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pt-BR" altLang="pt-BR" sz="2400" dirty="0"/>
              <a:t>Medidas sanitárias: quarentena, isolamento </a:t>
            </a:r>
          </a:p>
          <a:p>
            <a:pPr eaLnBrk="1" hangingPunct="1"/>
            <a:r>
              <a:rPr lang="pt-BR" altLang="pt-BR" sz="2400" dirty="0"/>
              <a:t>Limpeza e drenagem das ruas. </a:t>
            </a:r>
          </a:p>
          <a:p>
            <a:pPr eaLnBrk="1" hangingPunct="1"/>
            <a:r>
              <a:rPr lang="pt-BR" altLang="pt-BR" sz="2400" dirty="0"/>
              <a:t>Suprimento de água: captação em fontes.</a:t>
            </a:r>
          </a:p>
          <a:p>
            <a:pPr eaLnBrk="1" hangingPunct="1"/>
            <a:r>
              <a:rPr lang="pt-BR" altLang="pt-BR" sz="2400" dirty="0"/>
              <a:t>Desenvolvimento da fisiologia e da anatomia</a:t>
            </a:r>
          </a:p>
          <a:p>
            <a:pPr eaLnBrk="1" hangingPunct="1"/>
            <a:r>
              <a:rPr lang="pt-BR" altLang="pt-BR" sz="2400" dirty="0"/>
              <a:t>John </a:t>
            </a:r>
            <a:r>
              <a:rPr lang="pt-BR" altLang="pt-BR" sz="2400" dirty="0" err="1"/>
              <a:t>Snow</a:t>
            </a:r>
            <a:r>
              <a:rPr lang="pt-BR" altLang="pt-BR" sz="2400" dirty="0"/>
              <a:t> - Sobre o modo de transmissão do cólera – fontes de água para abastecimento em Londres e casos de cólera</a:t>
            </a:r>
          </a:p>
        </p:txBody>
      </p:sp>
    </p:spTree>
    <p:extLst>
      <p:ext uri="{BB962C8B-B14F-4D97-AF65-F5344CB8AC3E}">
        <p14:creationId xmlns:p14="http://schemas.microsoft.com/office/powerpoint/2010/main" val="1529923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125538"/>
            <a:ext cx="7412310" cy="4114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800" dirty="0"/>
              <a:t>Através da informação empírica acumulada através de gerações, alguns conceitos foram se moldando, influenciando inclusive a área de alimentação e de </a:t>
            </a:r>
            <a:r>
              <a:rPr lang="pt-BR" sz="2800" dirty="0" err="1"/>
              <a:t>dietoterapia</a:t>
            </a:r>
            <a:r>
              <a:rPr lang="pt-BR" sz="2800" dirty="0"/>
              <a:t> dos sistemas tradicionais. </a:t>
            </a:r>
          </a:p>
          <a:p>
            <a:pPr eaLnBrk="1" hangingPunct="1">
              <a:defRPr/>
            </a:pPr>
            <a:r>
              <a:rPr lang="pt-BR" sz="2800" dirty="0"/>
              <a:t>Por exemplo: a classificação de alimentos, enfermidades e pessoas em “quente” e “frio” (não quantificável) ainda hoje estão bem difundidos; “energia vital” do alimento (</a:t>
            </a:r>
            <a:r>
              <a:rPr lang="pt-BR" sz="2800" dirty="0" err="1"/>
              <a:t>Qi</a:t>
            </a:r>
            <a:r>
              <a:rPr lang="pt-BR" sz="2800" dirty="0"/>
              <a:t> -Med. Tradicional Chinesa) </a:t>
            </a:r>
          </a:p>
          <a:p>
            <a:pPr marL="0" indent="0" eaLnBrk="1" hangingPunct="1">
              <a:buFontTx/>
              <a:buNone/>
              <a:defRPr/>
            </a:pPr>
            <a:r>
              <a:rPr lang="pt-BR" sz="2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439988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051720" y="1700808"/>
            <a:ext cx="6591985" cy="3777622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800" dirty="0"/>
              <a:t>Avanços na medicina </a:t>
            </a:r>
          </a:p>
          <a:p>
            <a:pPr eaLnBrk="1" hangingPunct="1"/>
            <a:r>
              <a:rPr lang="pt-BR" altLang="pt-BR" sz="2800" dirty="0"/>
              <a:t>Se considerava que a proteção à saúde devia ser feita pelo Estado que o fazia por meio de leis e regulações políticas</a:t>
            </a:r>
          </a:p>
          <a:p>
            <a:pPr eaLnBrk="1" hangingPunct="1"/>
            <a:r>
              <a:rPr lang="pt-BR" altLang="pt-BR" sz="2800" dirty="0"/>
              <a:t>Iluminismo:  Educação era a grande </a:t>
            </a:r>
            <a:r>
              <a:rPr lang="pt-BR" altLang="pt-BR" sz="2800" dirty="0" err="1"/>
              <a:t>panacéia</a:t>
            </a:r>
            <a:r>
              <a:rPr lang="pt-BR" altLang="pt-BR" sz="2800" dirty="0"/>
              <a:t> </a:t>
            </a:r>
          </a:p>
        </p:txBody>
      </p:sp>
      <p:sp>
        <p:nvSpPr>
          <p:cNvPr id="1126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8CDA8F-1046-4163-8906-A5012C1F0959}" type="slidenum">
              <a:rPr lang="pt-BR" altLang="pt-BR" smtClean="0"/>
              <a:pPr eaLnBrk="1" hangingPunct="1"/>
              <a:t>19</a:t>
            </a:fld>
            <a:endParaRPr lang="pt-BR" altLang="pt-BR" dirty="0"/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PS nos Séculos XVII e XVIII</a:t>
            </a:r>
          </a:p>
        </p:txBody>
      </p:sp>
    </p:spTree>
    <p:extLst>
      <p:ext uri="{BB962C8B-B14F-4D97-AF65-F5344CB8AC3E}">
        <p14:creationId xmlns:p14="http://schemas.microsoft.com/office/powerpoint/2010/main" val="214408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dirty="0">
                <a:latin typeface="+mn-lt"/>
              </a:rPr>
              <a:t>Saúde-Doença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691681" y="2133600"/>
            <a:ext cx="6842720" cy="3777622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pt-BR" altLang="pt-BR" sz="3200" dirty="0"/>
              <a:t>problemas de saúde ao longo da história estão relacionados à vida em comunidade</a:t>
            </a:r>
          </a:p>
          <a:p>
            <a:pPr eaLnBrk="1" hangingPunct="1"/>
            <a:r>
              <a:rPr lang="pt-BR" altLang="pt-BR" sz="3200" dirty="0"/>
              <a:t>há evidências de atividades ligadas à saúde comunitária na antiguidade: saneamento e habitação, limpeza e religiosidade</a:t>
            </a:r>
          </a:p>
        </p:txBody>
      </p:sp>
    </p:spTree>
    <p:extLst>
      <p:ext uri="{BB962C8B-B14F-4D97-AF65-F5344CB8AC3E}">
        <p14:creationId xmlns:p14="http://schemas.microsoft.com/office/powerpoint/2010/main" val="1506708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200" dirty="0">
                <a:latin typeface="+mn-lt"/>
              </a:rPr>
              <a:t>Iluminismo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1475656" y="1752600"/>
            <a:ext cx="7273057" cy="434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pt-BR" altLang="pt-BR" sz="2800" dirty="0"/>
              <a:t>Efeitos sociais das doenças levou mercadores, médicos, clérigos e cidadãos a lutar por melhoramentos. </a:t>
            </a:r>
          </a:p>
          <a:p>
            <a:pPr eaLnBrk="1" hangingPunct="1"/>
            <a:r>
              <a:rPr lang="pt-BR" altLang="pt-BR" sz="2800" dirty="0"/>
              <a:t>Promoção do bem-estar das crianças, cuja mortalidade em alguns lugares chegava a 90%</a:t>
            </a:r>
          </a:p>
          <a:p>
            <a:pPr eaLnBrk="1" hangingPunct="1"/>
            <a:r>
              <a:rPr lang="pt-BR" altLang="pt-BR" sz="2800" dirty="0"/>
              <a:t>Reforma do tratamento de loucos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Criação de hospitais e dispensários</a:t>
            </a:r>
          </a:p>
        </p:txBody>
      </p:sp>
    </p:spTree>
    <p:extLst>
      <p:ext uri="{BB962C8B-B14F-4D97-AF65-F5344CB8AC3E}">
        <p14:creationId xmlns:p14="http://schemas.microsoft.com/office/powerpoint/2010/main" val="2908768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827584" y="1268760"/>
            <a:ext cx="7772400" cy="5105400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Melhoramentos urbanos, filtração da água, sistema de esgoto sanitário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Polícia médica: saúde responsabilidade do Estado</a:t>
            </a:r>
          </a:p>
          <a:p>
            <a:pPr eaLnBrk="1" hangingPunct="1"/>
            <a:r>
              <a:rPr lang="pt-BR" altLang="pt-BR" sz="2800" dirty="0"/>
              <a:t>Direitos do homem. Preocupação com os problemas de saúde de grupos específicos. </a:t>
            </a:r>
          </a:p>
          <a:p>
            <a:pPr eaLnBrk="1" hangingPunct="1"/>
            <a:r>
              <a:rPr lang="pt-BR" altLang="pt-BR" sz="2800" dirty="0"/>
              <a:t>Desenvolvimento da política de saúde das freguesias. Lei dos Pobres de 1601</a:t>
            </a:r>
          </a:p>
          <a:p>
            <a:pPr eaLnBrk="1" hangingPunct="1"/>
            <a:r>
              <a:rPr lang="pt-BR" altLang="pt-BR" sz="2800" dirty="0"/>
              <a:t>Uso da estatística de saúde e da topografia médica</a:t>
            </a:r>
          </a:p>
        </p:txBody>
      </p:sp>
    </p:spTree>
    <p:extLst>
      <p:ext uri="{BB962C8B-B14F-4D97-AF65-F5344CB8AC3E}">
        <p14:creationId xmlns:p14="http://schemas.microsoft.com/office/powerpoint/2010/main" val="3799103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124744"/>
            <a:ext cx="7772400" cy="5473824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Desenvolvimento tecnológico: microbiologia, Koch descobre o agente causador do carbúnculo.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Doença: causada por agente externo ao organismo.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Agente de saúde: médico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 err="1"/>
              <a:t>Jenner</a:t>
            </a:r>
            <a:r>
              <a:rPr lang="pt-BR" altLang="pt-BR" sz="2800" dirty="0"/>
              <a:t> desenvolve vacina contra a varíola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Tratamento e prevenção: vacina, antibiótico</a:t>
            </a:r>
          </a:p>
        </p:txBody>
      </p:sp>
    </p:spTree>
    <p:extLst>
      <p:ext uri="{BB962C8B-B14F-4D97-AF65-F5344CB8AC3E}">
        <p14:creationId xmlns:p14="http://schemas.microsoft.com/office/powerpoint/2010/main" val="2219701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600" dirty="0">
                <a:latin typeface="+mn-lt"/>
              </a:rPr>
              <a:t>Idade Moderna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45201" y="1905000"/>
            <a:ext cx="6589199" cy="4006222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Mobilização da força de trabalho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Nova lei dos Pobres: mais restritiva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Saúde Pública inerente à civilização industrial. Expansão de moradias não acompanha aumento populacional. Há falta de opções de lazer, de sistema de esgoto sanitário.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Concepção sanitária de que o estado do ambiente físico e social afetava a saúde.</a:t>
            </a:r>
          </a:p>
        </p:txBody>
      </p:sp>
    </p:spTree>
    <p:extLst>
      <p:ext uri="{BB962C8B-B14F-4D97-AF65-F5344CB8AC3E}">
        <p14:creationId xmlns:p14="http://schemas.microsoft.com/office/powerpoint/2010/main" val="3071641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600" dirty="0">
                <a:latin typeface="+mn-lt"/>
              </a:rPr>
              <a:t>Era bacteriológica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45201" y="1905000"/>
            <a:ext cx="6589199" cy="4006222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pt-BR" altLang="pt-BR" sz="2800" dirty="0"/>
              <a:t>descoberta de agentes patogênicos de várias doenças</a:t>
            </a:r>
          </a:p>
          <a:p>
            <a:pPr eaLnBrk="1" hangingPunct="1"/>
            <a:r>
              <a:rPr lang="pt-BR" altLang="pt-BR" sz="2800" dirty="0"/>
              <a:t>prevenção de doenças baseadas no conhecimento da patogênese</a:t>
            </a:r>
          </a:p>
          <a:p>
            <a:pPr eaLnBrk="1" hangingPunct="1"/>
            <a:r>
              <a:rPr lang="pt-BR" altLang="pt-BR" sz="2800" dirty="0"/>
              <a:t>introdução da antissepsia e assepsia na cirurgia </a:t>
            </a:r>
          </a:p>
          <a:p>
            <a:pPr eaLnBrk="1" hangingPunct="1"/>
            <a:r>
              <a:rPr lang="pt-BR" altLang="pt-BR" sz="2800" dirty="0"/>
              <a:t>identificação de vetores na transmissão de doenças</a:t>
            </a:r>
          </a:p>
        </p:txBody>
      </p:sp>
    </p:spTree>
    <p:extLst>
      <p:ext uri="{BB962C8B-B14F-4D97-AF65-F5344CB8AC3E}">
        <p14:creationId xmlns:p14="http://schemas.microsoft.com/office/powerpoint/2010/main" val="1496865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981200"/>
            <a:ext cx="7918450" cy="44005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O movimento higienista: identificação do agente biológico causal.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Polícia sanitária como política de saúde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Lei dos Pobres na Inglaterra – inaugura a Promoção da saúde nos espaços de vida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“Saúde e doença são resultado do nível de prevenção e das condições sanitárias que rodeiam o indivíduo”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2800" dirty="0"/>
              <a:t>					    </a:t>
            </a:r>
            <a:r>
              <a:rPr lang="pt-BR" altLang="pt-BR" sz="1800" dirty="0"/>
              <a:t>(Arredondo – 1993)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altLang="pt-BR" sz="1800" dirty="0"/>
          </a:p>
        </p:txBody>
      </p:sp>
      <p:sp>
        <p:nvSpPr>
          <p:cNvPr id="1229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D655F3-4CFB-4DD8-9868-E48192A97AA0}" type="slidenum">
              <a:rPr lang="pt-BR" altLang="pt-BR" smtClean="0"/>
              <a:pPr eaLnBrk="1" hangingPunct="1"/>
              <a:t>25</a:t>
            </a:fld>
            <a:endParaRPr lang="pt-BR" altLang="pt-BR"/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Séc XIX – Medicina Social</a:t>
            </a:r>
          </a:p>
        </p:txBody>
      </p:sp>
    </p:spTree>
    <p:extLst>
      <p:ext uri="{BB962C8B-B14F-4D97-AF65-F5344CB8AC3E}">
        <p14:creationId xmlns:p14="http://schemas.microsoft.com/office/powerpoint/2010/main" val="3652944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47664" y="1772816"/>
            <a:ext cx="6986736" cy="3777622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800" dirty="0"/>
              <a:t>Epidemia de Tifo na paupérrima </a:t>
            </a:r>
            <a:r>
              <a:rPr lang="pt-BR" altLang="pt-BR" sz="2800" dirty="0" err="1"/>
              <a:t>Silésia</a:t>
            </a:r>
            <a:r>
              <a:rPr lang="pt-BR" altLang="pt-BR" sz="2800" dirty="0"/>
              <a:t> analisou o contexto sócio cultural</a:t>
            </a:r>
          </a:p>
          <a:p>
            <a:pPr lvl="1" eaLnBrk="1" hangingPunct="1"/>
            <a:r>
              <a:rPr lang="pt-BR" altLang="pt-BR" sz="2800" dirty="0"/>
              <a:t>Relacionou saúde à democracia, educação, liberdade e prosperidade da população pobre da região estudada, melhoria da agricultura, e as vias de acesso, criação de cooperativas</a:t>
            </a:r>
          </a:p>
        </p:txBody>
      </p:sp>
      <p:sp>
        <p:nvSpPr>
          <p:cNvPr id="1331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685DDF-F4FA-4A72-B47D-9F410E61A9C3}" type="slidenum">
              <a:rPr lang="pt-BR" altLang="pt-BR" smtClean="0"/>
              <a:pPr eaLnBrk="1" hangingPunct="1"/>
              <a:t>26</a:t>
            </a:fld>
            <a:endParaRPr lang="pt-BR" altLang="pt-BR"/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Virchow</a:t>
            </a:r>
          </a:p>
        </p:txBody>
      </p:sp>
    </p:spTree>
    <p:extLst>
      <p:ext uri="{BB962C8B-B14F-4D97-AF65-F5344CB8AC3E}">
        <p14:creationId xmlns:p14="http://schemas.microsoft.com/office/powerpoint/2010/main" val="4262334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pt-BR" altLang="pt-BR" sz="2800" dirty="0"/>
              <a:t>O ideário hegemônico no campo da saúde que influencia a prática médica até hoje: </a:t>
            </a:r>
          </a:p>
          <a:p>
            <a:pPr lvl="1" eaLnBrk="1" hangingPunct="1"/>
            <a:r>
              <a:rPr lang="pt-BR" altLang="pt-BR" sz="2800" dirty="0" err="1"/>
              <a:t>curativismo</a:t>
            </a:r>
            <a:r>
              <a:rPr lang="pt-BR" altLang="pt-BR" sz="2800" dirty="0"/>
              <a:t> </a:t>
            </a:r>
          </a:p>
          <a:p>
            <a:pPr lvl="1" eaLnBrk="1" hangingPunct="1"/>
            <a:r>
              <a:rPr lang="pt-BR" altLang="pt-BR" sz="2800" dirty="0" err="1"/>
              <a:t>biologismo</a:t>
            </a:r>
            <a:r>
              <a:rPr lang="pt-BR" altLang="pt-BR" sz="2800" dirty="0"/>
              <a:t> </a:t>
            </a:r>
          </a:p>
          <a:p>
            <a:pPr lvl="1" eaLnBrk="1" hangingPunct="1"/>
            <a:r>
              <a:rPr lang="pt-BR" altLang="pt-BR" sz="2800" dirty="0"/>
              <a:t>individualismo </a:t>
            </a:r>
          </a:p>
          <a:p>
            <a:pPr lvl="1" eaLnBrk="1" hangingPunct="1"/>
            <a:r>
              <a:rPr lang="pt-BR" altLang="pt-BR" sz="2800" dirty="0"/>
              <a:t>Especialização</a:t>
            </a:r>
          </a:p>
          <a:p>
            <a:pPr lvl="1" eaLnBrk="1" hangingPunct="1"/>
            <a:r>
              <a:rPr lang="pt-BR" altLang="pt-BR" sz="2800" dirty="0" err="1"/>
              <a:t>Hospitalocêntrica</a:t>
            </a:r>
            <a:endParaRPr lang="pt-BR" altLang="pt-BR" sz="2800" dirty="0"/>
          </a:p>
        </p:txBody>
      </p:sp>
      <p:sp>
        <p:nvSpPr>
          <p:cNvPr id="1433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DFFAA8-1C69-41A9-A8FC-6E275CF3E674}" type="slidenum">
              <a:rPr lang="pt-BR" altLang="pt-BR" smtClean="0"/>
              <a:pPr eaLnBrk="1" hangingPunct="1"/>
              <a:t>27</a:t>
            </a:fld>
            <a:endParaRPr lang="pt-BR" altLang="pt-BR"/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1910 – Relatório Flexner</a:t>
            </a:r>
          </a:p>
        </p:txBody>
      </p:sp>
    </p:spTree>
    <p:extLst>
      <p:ext uri="{BB962C8B-B14F-4D97-AF65-F5344CB8AC3E}">
        <p14:creationId xmlns:p14="http://schemas.microsoft.com/office/powerpoint/2010/main" val="1331689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9163" y="1412776"/>
            <a:ext cx="7566025" cy="5040560"/>
          </a:xfrm>
        </p:spPr>
        <p:txBody>
          <a:bodyPr lIns="92075" tIns="46038" rIns="92075" bIns="46038"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dirty="0"/>
              <a:t>1941 – Henry </a:t>
            </a:r>
            <a:r>
              <a:rPr lang="pt-BR" sz="2800" dirty="0" err="1"/>
              <a:t>Sigerist</a:t>
            </a:r>
            <a:r>
              <a:rPr lang="pt-BR" sz="2800" dirty="0"/>
              <a:t> 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dirty="0"/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400" dirty="0"/>
              <a:t>4 funções da medicina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/>
              <a:t>Promoção da saúde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/>
              <a:t>Prevenção de doenças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/>
              <a:t>Restauração do doente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/>
              <a:t>Reabilitação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pt-BR" sz="2000" dirty="0"/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r>
              <a:rPr lang="pt-BR" sz="2400" dirty="0"/>
              <a:t>“A saúde se promove proporcionando condições de vida decentes, boas condições de trabalho, educação, cultura física e formas de lazer e descanso”. Assim, a promoção da saúde envolveria ações de educação em saúde e ações estruturais do Estado para melhorar as condições de vida da população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pt-BR" sz="2000" dirty="0"/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2400" dirty="0"/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24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2800" dirty="0"/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2400" dirty="0"/>
          </a:p>
        </p:txBody>
      </p:sp>
      <p:sp>
        <p:nvSpPr>
          <p:cNvPr id="1536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09A99C-C1F7-43F5-9EDA-969EDC8F044B}" type="slidenum">
              <a:rPr lang="pt-BR" altLang="pt-BR" smtClean="0"/>
              <a:pPr eaLnBrk="1" hangingPunct="1"/>
              <a:t>28</a:t>
            </a:fld>
            <a:endParaRPr lang="pt-BR" altLang="pt-BR"/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581408"/>
            <a:ext cx="7772400" cy="11430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Século XX: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81493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pt-BR" altLang="pt-BR" sz="3600">
                <a:latin typeface="+mn-lt"/>
              </a:rPr>
              <a:t>Teoria da </a:t>
            </a:r>
            <a:r>
              <a:rPr lang="pt-BR" altLang="pt-BR" sz="3600" dirty="0" err="1">
                <a:latin typeface="+mn-lt"/>
              </a:rPr>
              <a:t>multicausalidade</a:t>
            </a:r>
            <a:r>
              <a:rPr lang="pt-BR" altLang="pt-BR" sz="3600" dirty="0">
                <a:latin typeface="+mn-lt"/>
              </a:rPr>
              <a:t> do processo saúde-doença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pt-BR" altLang="pt-BR" sz="2800" dirty="0" err="1"/>
              <a:t>Leavell</a:t>
            </a:r>
            <a:r>
              <a:rPr lang="pt-BR" altLang="pt-BR" sz="2800" dirty="0"/>
              <a:t> &amp; Clark, 1965: Doença é causada por vários fatores que se ordenam dentro de três possíveis variáveis: </a:t>
            </a:r>
          </a:p>
          <a:p>
            <a:pPr eaLnBrk="1" hangingPunct="1">
              <a:lnSpc>
                <a:spcPct val="70000"/>
              </a:lnSpc>
              <a:buClr>
                <a:srgbClr val="CDAD51"/>
              </a:buClr>
              <a:buFont typeface="Wingdings" panose="05000000000000000000" pitchFamily="2" charset="2"/>
              <a:buChar char="ü"/>
            </a:pPr>
            <a:r>
              <a:rPr lang="pt-BR" altLang="pt-BR" sz="2800" dirty="0"/>
              <a:t>agente			</a:t>
            </a:r>
          </a:p>
          <a:p>
            <a:pPr eaLnBrk="1" hangingPunct="1">
              <a:lnSpc>
                <a:spcPct val="70000"/>
              </a:lnSpc>
              <a:buClr>
                <a:srgbClr val="CDAD51"/>
              </a:buClr>
              <a:buFont typeface="Wingdings" panose="05000000000000000000" pitchFamily="2" charset="2"/>
              <a:buChar char="ü"/>
            </a:pPr>
            <a:r>
              <a:rPr lang="pt-BR" altLang="pt-BR" sz="2800" dirty="0"/>
              <a:t>hospedeiro</a:t>
            </a:r>
          </a:p>
          <a:p>
            <a:pPr eaLnBrk="1" hangingPunct="1">
              <a:lnSpc>
                <a:spcPct val="70000"/>
              </a:lnSpc>
              <a:buClr>
                <a:srgbClr val="CDAD51"/>
              </a:buClr>
              <a:buFont typeface="Wingdings" panose="05000000000000000000" pitchFamily="2" charset="2"/>
              <a:buChar char="ü"/>
            </a:pPr>
            <a:r>
              <a:rPr lang="pt-BR" altLang="pt-BR" sz="2800" dirty="0"/>
              <a:t>meio ambiente</a:t>
            </a:r>
          </a:p>
          <a:p>
            <a:pPr eaLnBrk="1" hangingPunct="1"/>
            <a:r>
              <a:rPr lang="pt-BR" altLang="pt-BR" sz="2800" dirty="0"/>
              <a:t>Desequilíbrio em uma das categorias leva à doença.</a:t>
            </a:r>
          </a:p>
        </p:txBody>
      </p:sp>
    </p:spTree>
    <p:extLst>
      <p:ext uri="{BB962C8B-B14F-4D97-AF65-F5344CB8AC3E}">
        <p14:creationId xmlns:p14="http://schemas.microsoft.com/office/powerpoint/2010/main" val="384311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827584" y="1268760"/>
            <a:ext cx="7772400" cy="49530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pt-BR" altLang="pt-BR" sz="3000" dirty="0">
                <a:latin typeface="Century Gothic" panose="020B0502020202020204" pitchFamily="34" charset="0"/>
              </a:rPr>
              <a:t>A forma como se entende o processo saúde doença reflete a maneira de enxergar a realidade da saúde e define as medidas de intervenção sobre ele.</a:t>
            </a:r>
          </a:p>
          <a:p>
            <a:pPr eaLnBrk="1" hangingPunct="1"/>
            <a:r>
              <a:rPr lang="pt-BR" altLang="pt-BR" sz="3000" dirty="0">
                <a:latin typeface="Century Gothic" panose="020B0502020202020204" pitchFamily="34" charset="0"/>
              </a:rPr>
              <a:t>Esse entendimento não se dissocia do conhecimento dominante da sociedade, num determinado contexto histórico, não significando, entretanto, que seja a única forma existente.</a:t>
            </a:r>
          </a:p>
        </p:txBody>
      </p:sp>
    </p:spTree>
    <p:extLst>
      <p:ext uri="{BB962C8B-B14F-4D97-AF65-F5344CB8AC3E}">
        <p14:creationId xmlns:p14="http://schemas.microsoft.com/office/powerpoint/2010/main" val="2883973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200"/>
              <a:t>História Natural da doença</a:t>
            </a:r>
          </a:p>
          <a:p>
            <a:pPr lvl="1" eaLnBrk="1" hangingPunct="1"/>
            <a:r>
              <a:rPr lang="pt-BR" altLang="pt-BR" sz="2800"/>
              <a:t>Prevenção primária</a:t>
            </a:r>
          </a:p>
          <a:p>
            <a:pPr lvl="2" eaLnBrk="1" hangingPunct="1"/>
            <a:r>
              <a:rPr lang="pt-BR" altLang="pt-BR"/>
              <a:t>Promoção da saúde</a:t>
            </a:r>
          </a:p>
          <a:p>
            <a:pPr lvl="2" eaLnBrk="1" hangingPunct="1"/>
            <a:r>
              <a:rPr lang="pt-BR" altLang="pt-BR"/>
              <a:t>Prevenção específica</a:t>
            </a:r>
          </a:p>
          <a:p>
            <a:pPr lvl="1" eaLnBrk="1" hangingPunct="1"/>
            <a:r>
              <a:rPr lang="pt-BR" altLang="pt-BR" sz="2800"/>
              <a:t>Prevenção secundária</a:t>
            </a:r>
          </a:p>
          <a:p>
            <a:pPr lvl="2" eaLnBrk="1" hangingPunct="1"/>
            <a:r>
              <a:rPr lang="pt-BR" altLang="pt-BR"/>
              <a:t>diagnóstico e tratamento precoce</a:t>
            </a:r>
          </a:p>
          <a:p>
            <a:pPr lvl="2" eaLnBrk="1" hangingPunct="1"/>
            <a:r>
              <a:rPr lang="pt-BR" altLang="pt-BR"/>
              <a:t>Limitação da invalidez</a:t>
            </a:r>
          </a:p>
          <a:p>
            <a:pPr lvl="1" eaLnBrk="1" hangingPunct="1"/>
            <a:r>
              <a:rPr lang="pt-BR" altLang="pt-BR" sz="2800"/>
              <a:t>Prevenção terciária</a:t>
            </a:r>
          </a:p>
          <a:p>
            <a:pPr lvl="2" eaLnBrk="1" hangingPunct="1"/>
            <a:r>
              <a:rPr lang="pt-BR" altLang="pt-BR"/>
              <a:t>reabilitação</a:t>
            </a:r>
          </a:p>
        </p:txBody>
      </p:sp>
      <p:sp>
        <p:nvSpPr>
          <p:cNvPr id="1638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845534-77AB-4B1F-8490-D48E427CB25F}" type="slidenum">
              <a:rPr lang="pt-BR" altLang="pt-BR" smtClean="0"/>
              <a:pPr eaLnBrk="1" hangingPunct="1"/>
              <a:t>30</a:t>
            </a:fld>
            <a:endParaRPr lang="pt-BR" altLang="pt-BR"/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1965 – Leavell &amp; Clark</a:t>
            </a:r>
          </a:p>
        </p:txBody>
      </p:sp>
    </p:spTree>
    <p:extLst>
      <p:ext uri="{BB962C8B-B14F-4D97-AF65-F5344CB8AC3E}">
        <p14:creationId xmlns:p14="http://schemas.microsoft.com/office/powerpoint/2010/main" val="121069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600" dirty="0">
                <a:latin typeface="+mn-lt"/>
              </a:rPr>
              <a:t>História natural da doença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 fontScale="92500"/>
          </a:bodyPr>
          <a:lstStyle/>
          <a:p>
            <a:pPr eaLnBrk="1" hangingPunct="1"/>
            <a:r>
              <a:rPr lang="pt-BR" altLang="pt-BR" sz="2800" dirty="0"/>
              <a:t>Doença  = desequilíbrio entre os fatores de conduta, do hospedeiro, do agente e do ambiente</a:t>
            </a:r>
          </a:p>
          <a:p>
            <a:pPr eaLnBrk="1" hangingPunct="1"/>
            <a:r>
              <a:rPr lang="pt-BR" altLang="pt-BR" sz="2800" dirty="0"/>
              <a:t>Saúde e doença são dinâmicos. Estímulo patológico + reação do homem = processo</a:t>
            </a:r>
          </a:p>
          <a:p>
            <a:pPr eaLnBrk="1" hangingPunct="1"/>
            <a:r>
              <a:rPr lang="pt-BR" altLang="pt-BR" sz="2800" dirty="0"/>
              <a:t>Níveis de prevenção</a:t>
            </a:r>
          </a:p>
          <a:p>
            <a:pPr eaLnBrk="1" hangingPunct="1"/>
            <a:r>
              <a:rPr lang="pt-BR" altLang="pt-BR" sz="2800" dirty="0"/>
              <a:t>Agente de saúde: equipe de saúde</a:t>
            </a:r>
          </a:p>
        </p:txBody>
      </p:sp>
    </p:spTree>
    <p:extLst>
      <p:ext uri="{BB962C8B-B14F-4D97-AF65-F5344CB8AC3E}">
        <p14:creationId xmlns:p14="http://schemas.microsoft.com/office/powerpoint/2010/main" val="3415369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908050"/>
            <a:ext cx="7772400" cy="52578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3200" dirty="0"/>
          </a:p>
          <a:p>
            <a:pPr eaLnBrk="1" hangingPunct="1">
              <a:lnSpc>
                <a:spcPct val="90000"/>
              </a:lnSpc>
            </a:pPr>
            <a:r>
              <a:rPr lang="pt-BR" altLang="pt-BR" sz="3200" dirty="0"/>
              <a:t>A compreensão do processo saúde-doença na visão da História Natural da Doença, mostrou-se inapropriada para as Doenças e Agravos Não Transmissíveis (DANT) pois a promoção da saúde, para essas doenças e agravos passou a ser associada a medidas preventivas sobre o ambiente físico e sobre os estilos de vida</a:t>
            </a:r>
          </a:p>
        </p:txBody>
      </p:sp>
      <p:sp>
        <p:nvSpPr>
          <p:cNvPr id="1741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97842-8E67-470B-B1FF-F19CEBCFDF52}" type="slidenum">
              <a:rPr lang="pt-BR" altLang="pt-BR" smtClean="0"/>
              <a:pPr eaLnBrk="1" hangingPunct="1"/>
              <a:t>32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0581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40075" y="2564904"/>
            <a:ext cx="6591985" cy="3777622"/>
          </a:xfrm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t-BR" altLang="pt-BR" sz="2800" dirty="0"/>
              <a:t>Verificou que a destinação dos recursos se dava principalmente para a organização e manutenção de serviços assistenciais e não sobre condicionantes das doenças mais prevalentes  </a:t>
            </a:r>
          </a:p>
          <a:p>
            <a:pPr>
              <a:lnSpc>
                <a:spcPct val="90000"/>
              </a:lnSpc>
            </a:pPr>
            <a:r>
              <a:rPr lang="pt-BR" altLang="pt-BR" sz="2800" dirty="0"/>
              <a:t>Condicionantes dessas doenças eram o ambiente, e os comportamentos ou estilos de vida, que em conjunto  eram responsáveis por mais de 80%  das causas dessas enfermidades.</a:t>
            </a:r>
          </a:p>
          <a:p>
            <a:pPr>
              <a:lnSpc>
                <a:spcPct val="90000"/>
              </a:lnSpc>
            </a:pPr>
            <a:endParaRPr lang="pt-BR" altLang="pt-BR" sz="2800" dirty="0"/>
          </a:p>
        </p:txBody>
      </p:sp>
      <p:sp>
        <p:nvSpPr>
          <p:cNvPr id="1843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200916-4F03-45A7-9817-ADD7FDE06530}" type="slidenum">
              <a:rPr lang="pt-BR" altLang="pt-BR" smtClean="0"/>
              <a:pPr eaLnBrk="1" hangingPunct="1"/>
              <a:t>33</a:t>
            </a:fld>
            <a:endParaRPr lang="pt-BR" altLang="pt-BR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/>
              <a:t>1974 no Canadá - Informe Lalonde – “Para além da Assistência à Saúde”</a:t>
            </a:r>
          </a:p>
        </p:txBody>
      </p:sp>
    </p:spTree>
    <p:extLst>
      <p:ext uri="{BB962C8B-B14F-4D97-AF65-F5344CB8AC3E}">
        <p14:creationId xmlns:p14="http://schemas.microsoft.com/office/powerpoint/2010/main" val="2706695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106478" y="787783"/>
            <a:ext cx="7772400" cy="5715000"/>
          </a:xfrm>
        </p:spPr>
        <p:txBody>
          <a:bodyPr lIns="92075" tIns="46038" rIns="92075" bIns="46038"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dirty="0"/>
              <a:t>Segundo o Informe </a:t>
            </a:r>
            <a:r>
              <a:rPr lang="pt-BR" sz="2800" dirty="0" err="1"/>
              <a:t>Lalonde</a:t>
            </a:r>
            <a:r>
              <a:rPr lang="pt-BR" sz="2800" dirty="0"/>
              <a:t>, o campo da saúde, que reúne os chamados determinantes da saúde, é composto por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pt-BR" sz="2800" dirty="0"/>
              <a:t>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400" dirty="0"/>
              <a:t>Biologia humana:  herança genética, processos de amadurecimento e envelhecimento;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2400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400" dirty="0"/>
              <a:t>Ambiente: fatores relacionados à saúde externos ao organismo humano e sobre os quais as pessoas teriam pouco ou nenhum controle: qualidade dos alimentos, do ar, da água, eliminação de dejetos;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</p:txBody>
      </p:sp>
      <p:sp>
        <p:nvSpPr>
          <p:cNvPr id="1945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267310-B3F9-4CE1-B3DB-0BD6747D7538}" type="slidenum">
              <a:rPr lang="pt-BR" altLang="pt-BR" smtClean="0"/>
              <a:pPr eaLnBrk="1" hangingPunct="1"/>
              <a:t>34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5080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052513"/>
            <a:ext cx="7772400" cy="5043487"/>
          </a:xfrm>
        </p:spPr>
        <p:txBody>
          <a:bodyPr/>
          <a:lstStyle/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sz="2800" dirty="0"/>
              <a:t>Estilo de vida: conjunto de decisões que o indivíduo toma com relação à sua saúde e sobre os quais exerce certo grau de controle; e </a:t>
            </a:r>
          </a:p>
          <a:p>
            <a:pPr lvl="1" eaLnBrk="1" hangingPunct="1"/>
            <a:endParaRPr lang="pt-BR" altLang="pt-BR" sz="28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sz="2800" dirty="0"/>
              <a:t>Organização do sistema de saúde: quantidade, qualidade, ordem e relações entre pessoas e os recursos de prestação da atenção à saúde</a:t>
            </a:r>
            <a:r>
              <a:rPr lang="pt-BR" altLang="pt-BR" dirty="0"/>
              <a:t>.</a:t>
            </a:r>
          </a:p>
        </p:txBody>
      </p:sp>
      <p:sp>
        <p:nvSpPr>
          <p:cNvPr id="2048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2A5E04-72CD-4E24-96DA-B218C4A9E220}" type="slidenum">
              <a:rPr lang="pt-BR" altLang="pt-BR" smtClean="0"/>
              <a:pPr eaLnBrk="1" hangingPunct="1"/>
              <a:t>35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4894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1"/>
          <p:cNvSpPr>
            <a:spLocks noGrp="1"/>
          </p:cNvSpPr>
          <p:nvPr>
            <p:ph idx="1"/>
          </p:nvPr>
        </p:nvSpPr>
        <p:spPr>
          <a:xfrm>
            <a:off x="928433" y="836712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800" dirty="0"/>
              <a:t>Destes 4, Carol Buck (1984) aponta que inúmeros fatores relacionados ao meio ambiente são sérios obstáculos à saúde:</a:t>
            </a:r>
          </a:p>
          <a:p>
            <a:pPr lvl="1" eaLnBrk="1" hangingPunct="1"/>
            <a:r>
              <a:rPr lang="pt-BR" altLang="pt-BR" sz="2600" dirty="0"/>
              <a:t>Ambientes perigosos: violência (trânsito, desastres no trabalho, assaltos), poluição – mortalidade, incapacidade</a:t>
            </a:r>
          </a:p>
          <a:p>
            <a:pPr lvl="1" eaLnBrk="1" hangingPunct="1"/>
            <a:r>
              <a:rPr lang="pt-BR" altLang="pt-BR" sz="2600" dirty="0"/>
              <a:t>Necessidades e amenidades não assistidas: alimentação, vestuário, habitação. Amenidades são coisas que tornam a vida mais fácil e agradável: transporte, recreação, beleza e estímulos para o alcance do potencial humano (atividades agradáveis, sons e visões) </a:t>
            </a: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9F8D94-A05E-4A85-885A-F8CB28B9D6AD}" type="slidenum">
              <a:rPr lang="pt-BR" altLang="pt-BR" smtClean="0"/>
              <a:pPr eaLnBrk="1" hangingPunct="1"/>
              <a:t>36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9478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42415" y="1484784"/>
            <a:ext cx="6591985" cy="377762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PS com </a:t>
            </a:r>
            <a:r>
              <a:rPr lang="pt-BR" altLang="pt-BR" sz="2800" u="sng" dirty="0"/>
              <a:t>foco na modificação de hábitos e estilo de vida</a:t>
            </a:r>
            <a:r>
              <a:rPr lang="pt-BR" altLang="pt-BR" sz="2800" dirty="0"/>
              <a:t>, centrado na prevenção das doenças crônicas.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Responsabilização individual e </a:t>
            </a:r>
            <a:r>
              <a:rPr lang="pt-BR" altLang="pt-BR" sz="2800" dirty="0" err="1"/>
              <a:t>culpabilização</a:t>
            </a:r>
            <a:r>
              <a:rPr lang="pt-BR" altLang="pt-BR" sz="2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1977 – “Saúde para Todos em 2000”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Saúde como direito, não só de acesso, mas como trabalho de cooperação entre outros setores da sociedade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dirty="0"/>
          </a:p>
        </p:txBody>
      </p:sp>
      <p:sp>
        <p:nvSpPr>
          <p:cNvPr id="2355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6FD77D-2CBD-4FCD-BE02-9E0BB732C301}" type="slidenum">
              <a:rPr lang="pt-BR" altLang="pt-BR" smtClean="0"/>
              <a:pPr eaLnBrk="1" hangingPunct="1"/>
              <a:t>37</a:t>
            </a:fld>
            <a:endParaRPr lang="pt-BR" altLang="pt-BR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Anos 70</a:t>
            </a:r>
          </a:p>
        </p:txBody>
      </p:sp>
    </p:spTree>
    <p:extLst>
      <p:ext uri="{BB962C8B-B14F-4D97-AF65-F5344CB8AC3E}">
        <p14:creationId xmlns:p14="http://schemas.microsoft.com/office/powerpoint/2010/main" val="831686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259632" y="723900"/>
            <a:ext cx="7772400" cy="5410200"/>
          </a:xfrm>
          <a:noFill/>
        </p:spPr>
        <p:txBody>
          <a:bodyPr lIns="92075" tIns="46038" rIns="92075" bIns="46038"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sz="2800" dirty="0"/>
              <a:t>Mas devemos lembrar que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Processo saúde-doença é diferente para cada grupo social, dependendo do contexto histórico, do modo de produção e de classe social a que pertence.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Tem como variáveis a dimensão histórica, a classe social, o desgaste no trabalho e a produção do indivíduo.</a:t>
            </a:r>
          </a:p>
        </p:txBody>
      </p:sp>
    </p:spTree>
    <p:extLst>
      <p:ext uri="{BB962C8B-B14F-4D97-AF65-F5344CB8AC3E}">
        <p14:creationId xmlns:p14="http://schemas.microsoft.com/office/powerpoint/2010/main" val="675705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96975"/>
            <a:ext cx="7772400" cy="4968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A qualidade de vida de cada grupo social é diferente, sendo também diferente a sua </a:t>
            </a:r>
            <a:r>
              <a:rPr lang="pt-BR" altLang="pt-BR" sz="2800" dirty="0">
                <a:solidFill>
                  <a:srgbClr val="6C0A18"/>
                </a:solidFill>
              </a:rPr>
              <a:t>exposição</a:t>
            </a:r>
            <a:r>
              <a:rPr lang="pt-BR" altLang="pt-BR" sz="2800" dirty="0"/>
              <a:t> </a:t>
            </a:r>
            <a:r>
              <a:rPr lang="pt-BR" altLang="pt-BR" sz="2800" dirty="0">
                <a:solidFill>
                  <a:srgbClr val="6C0A18"/>
                </a:solidFill>
              </a:rPr>
              <a:t>a processos de risco</a:t>
            </a:r>
            <a:r>
              <a:rPr lang="pt-BR" altLang="pt-BR" sz="2800" dirty="0"/>
              <a:t> que produzem o aparecimento de </a:t>
            </a:r>
            <a:r>
              <a:rPr lang="pt-BR" altLang="pt-BR" sz="2800" dirty="0">
                <a:solidFill>
                  <a:srgbClr val="6C0A18"/>
                </a:solidFill>
              </a:rPr>
              <a:t>doenças e formas de morte específicas</a:t>
            </a:r>
            <a:r>
              <a:rPr lang="pt-BR" altLang="pt-BR" sz="2800" dirty="0"/>
              <a:t>, assim como seu </a:t>
            </a:r>
            <a:r>
              <a:rPr lang="pt-BR" altLang="pt-BR" sz="2800" dirty="0">
                <a:solidFill>
                  <a:srgbClr val="6C0A18"/>
                </a:solidFill>
              </a:rPr>
              <a:t>acesso a bens e serviços</a:t>
            </a:r>
            <a:r>
              <a:rPr lang="pt-BR" altLang="pt-BR" sz="2800" dirty="0"/>
              <a:t>. Cada grupo social leva inscrito em sua condição de vida o correspondente perfil de saúde-doença uma complexa trama de processos e formas de determinação.(</a:t>
            </a:r>
            <a:r>
              <a:rPr lang="pt-BR" altLang="pt-BR" sz="2800" dirty="0" err="1"/>
              <a:t>Breilh</a:t>
            </a:r>
            <a:r>
              <a:rPr lang="pt-BR" altLang="pt-BR" sz="2800" dirty="0"/>
              <a:t> e </a:t>
            </a:r>
            <a:r>
              <a:rPr lang="pt-BR" altLang="pt-BR" sz="2800" dirty="0" err="1"/>
              <a:t>Granda</a:t>
            </a:r>
            <a:r>
              <a:rPr lang="pt-BR" altLang="pt-BR" sz="2800" dirty="0"/>
              <a:t>, 1986):</a:t>
            </a:r>
          </a:p>
        </p:txBody>
      </p:sp>
    </p:spTree>
    <p:extLst>
      <p:ext uri="{BB962C8B-B14F-4D97-AF65-F5344CB8AC3E}">
        <p14:creationId xmlns:p14="http://schemas.microsoft.com/office/powerpoint/2010/main" val="409749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8735" y="1240450"/>
            <a:ext cx="7772400" cy="714375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Concepção Mágica e Sobrenatural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051720" y="332656"/>
            <a:ext cx="5473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dirty="0">
                <a:latin typeface="+mn-lt"/>
              </a:rPr>
              <a:t>Modelo Biológico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31C716EC-F0BD-4F48-B092-979E03154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697" y="2114531"/>
            <a:ext cx="2426342" cy="1458486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89CFD29-CCB3-4BA8-B3FF-55C3760F1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321" y="1484784"/>
            <a:ext cx="1918650" cy="466374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BB0C554-EF13-4E7E-9A7B-A4D63022057E}"/>
              </a:ext>
            </a:extLst>
          </p:cNvPr>
          <p:cNvSpPr txBox="1"/>
          <p:nvPr/>
        </p:nvSpPr>
        <p:spPr>
          <a:xfrm>
            <a:off x="1300559" y="414908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Concepção empírica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D2BA604-F2FD-4022-9E30-4B17AA706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919885"/>
            <a:ext cx="4117846" cy="253384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85BD713E-7090-4671-B8AA-A7A488DD5753}"/>
              </a:ext>
            </a:extLst>
          </p:cNvPr>
          <p:cNvSpPr txBox="1"/>
          <p:nvPr/>
        </p:nvSpPr>
        <p:spPr>
          <a:xfrm>
            <a:off x="798735" y="4799413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doença = resultante da dominância inapropriada de um desses elementos decorrente da relação entre a natureza (clima, estação  do ano, astros, animais) e o homem. </a:t>
            </a:r>
          </a:p>
        </p:txBody>
      </p:sp>
    </p:spTree>
    <p:extLst>
      <p:ext uri="{BB962C8B-B14F-4D97-AF65-F5344CB8AC3E}">
        <p14:creationId xmlns:p14="http://schemas.microsoft.com/office/powerpoint/2010/main" val="1239633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idx="1"/>
          </p:nvPr>
        </p:nvSpPr>
        <p:spPr>
          <a:xfrm>
            <a:off x="803717" y="2060848"/>
            <a:ext cx="8229600" cy="4525962"/>
          </a:xfrm>
          <a:ln>
            <a:pattFill prst="pct5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Saúde não é ausência de doença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É bem estar físico, mental e social ( hoje até espiritual.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É produto de determinações biológicos, econômicas, sociais, políticas, culturais, educativas e outras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Saúde está relacionada à qualidade de vida.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err="1"/>
              <a:t>Pré</a:t>
            </a:r>
            <a:r>
              <a:rPr lang="pt-BR" altLang="pt-BR" sz="2400" dirty="0"/>
              <a:t> requisitos para QV: paz, acesso a educação, habitação, renda, alimentação, acesso a serviços de saúde, segurança, ecossistema saudável, recursos renováveis, justiça social e equidade    </a:t>
            </a:r>
          </a:p>
        </p:txBody>
      </p:sp>
      <p:sp>
        <p:nvSpPr>
          <p:cNvPr id="2457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F42A7A-B23E-40FC-8F72-4DE27CEEF8F9}" type="slidenum">
              <a:rPr lang="pt-BR" altLang="pt-BR" smtClean="0"/>
              <a:pPr eaLnBrk="1" hangingPunct="1"/>
              <a:t>40</a:t>
            </a:fld>
            <a:endParaRPr lang="pt-BR" altLang="pt-BR"/>
          </a:p>
        </p:txBody>
      </p:sp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696" y="253621"/>
            <a:ext cx="6589199" cy="12808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Conceito de saúde em que a Promoção da Saúde se baseia</a:t>
            </a:r>
          </a:p>
        </p:txBody>
      </p:sp>
    </p:spTree>
    <p:extLst>
      <p:ext uri="{BB962C8B-B14F-4D97-AF65-F5344CB8AC3E}">
        <p14:creationId xmlns:p14="http://schemas.microsoft.com/office/powerpoint/2010/main" val="2633108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z="4000" dirty="0">
                <a:latin typeface="+mn-lt"/>
              </a:rPr>
              <a:t>Paradigma da produção social da saúde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3200" dirty="0"/>
              <a:t>Conceito de campo da saúde envolve quatro elementos:</a:t>
            </a:r>
          </a:p>
          <a:p>
            <a:pPr eaLnBrk="1" hangingPunct="1">
              <a:buClr>
                <a:schemeClr val="hlink"/>
              </a:buClr>
              <a:buFont typeface="Marlett" pitchFamily="2" charset="2"/>
              <a:buChar char="a"/>
            </a:pPr>
            <a:r>
              <a:rPr lang="pt-BR" altLang="pt-BR" sz="2800" dirty="0"/>
              <a:t>biologia humana;</a:t>
            </a:r>
          </a:p>
          <a:p>
            <a:pPr eaLnBrk="1" hangingPunct="1">
              <a:buClr>
                <a:schemeClr val="hlink"/>
              </a:buClr>
              <a:buFont typeface="Marlett" pitchFamily="2" charset="2"/>
              <a:buChar char="a"/>
            </a:pPr>
            <a:r>
              <a:rPr lang="pt-BR" altLang="pt-BR" sz="2800" dirty="0"/>
              <a:t>meio ambiente;</a:t>
            </a:r>
          </a:p>
          <a:p>
            <a:pPr eaLnBrk="1" hangingPunct="1">
              <a:buClr>
                <a:schemeClr val="hlink"/>
              </a:buClr>
              <a:buFont typeface="Marlett" pitchFamily="2" charset="2"/>
              <a:buChar char="a"/>
            </a:pPr>
            <a:r>
              <a:rPr lang="pt-BR" altLang="pt-BR" sz="2800" dirty="0"/>
              <a:t>estilos de vida; e</a:t>
            </a:r>
          </a:p>
          <a:p>
            <a:pPr eaLnBrk="1" hangingPunct="1">
              <a:buClr>
                <a:schemeClr val="hlink"/>
              </a:buClr>
              <a:buFont typeface="Marlett" pitchFamily="2" charset="2"/>
              <a:buChar char="a"/>
            </a:pPr>
            <a:r>
              <a:rPr lang="pt-BR" altLang="pt-BR" sz="2800" dirty="0"/>
              <a:t>organização da atenção sanitária</a:t>
            </a:r>
          </a:p>
        </p:txBody>
      </p:sp>
    </p:spTree>
    <p:extLst>
      <p:ext uri="{BB962C8B-B14F-4D97-AF65-F5344CB8AC3E}">
        <p14:creationId xmlns:p14="http://schemas.microsoft.com/office/powerpoint/2010/main" val="2042923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ser saudável significa, além de não estar doente, ter a </a:t>
            </a:r>
            <a:r>
              <a:rPr lang="pt-BR" altLang="pt-BR" sz="2800" dirty="0">
                <a:solidFill>
                  <a:srgbClr val="0EAA12"/>
                </a:solidFill>
              </a:rPr>
              <a:t>possibilidade de atuar, de produzir sua própria saúde</a:t>
            </a:r>
            <a:r>
              <a:rPr lang="pt-BR" altLang="pt-BR" sz="2800" dirty="0"/>
              <a:t>, quer por meio de cuidados tradicionalmente conhecidos, quer por ações que influenciem o seu meio</a:t>
            </a:r>
          </a:p>
          <a:p>
            <a:pPr eaLnBrk="1" hangingPunct="1"/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4111407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700213"/>
            <a:ext cx="7989887" cy="4608512"/>
          </a:xfrm>
        </p:spPr>
        <p:txBody>
          <a:bodyPr lIns="92075" tIns="46038" rIns="92075" bIns="46038">
            <a:normAutofit fontScale="92500"/>
          </a:bodyPr>
          <a:lstStyle/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/>
              <a:t>Define PS como o “um processo que confere ao povo os meios para segurar um maior controle e melhoria de sua própria saúde, não se limitando a ações de responsabilidade do setor saúde”, propõe a </a:t>
            </a:r>
            <a:r>
              <a:rPr lang="pt-BR" sz="2400">
                <a:solidFill>
                  <a:srgbClr val="B1253C"/>
                </a:solidFill>
              </a:rPr>
              <a:t>capacitação das pessoas</a:t>
            </a:r>
            <a:r>
              <a:rPr lang="pt-BR" sz="2400"/>
              <a:t> para uma </a:t>
            </a:r>
            <a:r>
              <a:rPr lang="pt-BR" sz="2400">
                <a:solidFill>
                  <a:srgbClr val="B1253C"/>
                </a:solidFill>
              </a:rPr>
              <a:t>gestão mais autônoma</a:t>
            </a:r>
            <a:r>
              <a:rPr lang="pt-BR" sz="2400"/>
              <a:t> da saúde e dos determinantes da mesma. 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/>
              <a:t>“a saúde é o maior recurso para o desenvolvimento social, econômico, pessoal, assim como uma importante dimensão da qualidade de vida “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600"/>
              <a:t>	                                          (Carta de Ottawa, 1986)</a:t>
            </a:r>
          </a:p>
        </p:txBody>
      </p:sp>
      <p:sp>
        <p:nvSpPr>
          <p:cNvPr id="2560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8AB20C-B261-414D-928A-F5B0313FD75B}" type="slidenum">
              <a:rPr lang="pt-BR" altLang="pt-BR" smtClean="0"/>
              <a:pPr eaLnBrk="1" hangingPunct="1"/>
              <a:t>43</a:t>
            </a:fld>
            <a:endParaRPr lang="pt-BR" altLang="pt-BR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2" y="375635"/>
            <a:ext cx="6913141" cy="1050925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/>
              <a:t>1986 – Primeira Conferência Internacional de Promoção da Saúde</a:t>
            </a:r>
          </a:p>
        </p:txBody>
      </p:sp>
    </p:spTree>
    <p:extLst>
      <p:ext uri="{BB962C8B-B14F-4D97-AF65-F5344CB8AC3E}">
        <p14:creationId xmlns:p14="http://schemas.microsoft.com/office/powerpoint/2010/main" val="2977013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A00D55-41B6-B83F-66A6-263E291B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Concepção moderna de 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E8E920F-48D5-832A-FB70-5AE721723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PS é o processo de fortalecimento e capacitação de indivíduos e coletividades (municípios, associações, escolas, entidades do comércio e da indústria, organizações de trabalhadores, meios de comunicação), no sentido de que ampliem suas possibilidades de controlar os determinantes do processo  saúde-doença e, com isso, ensejem uma mudança positiva nos níveis de saúde. Implica na identificação dos obstáculos à adoção das políticas públicas de saúde e em um modo de removê-los, além de considerar a intersetorialidade das ações, a implementação de ações coletivas e comunitárias, além da reorientação dos serviços de saúde (DEMARZO, 2008 apud UNASUS, 2010.p14 ).</a:t>
            </a:r>
          </a:p>
        </p:txBody>
      </p:sp>
    </p:spTree>
    <p:extLst>
      <p:ext uri="{BB962C8B-B14F-4D97-AF65-F5344CB8AC3E}">
        <p14:creationId xmlns:p14="http://schemas.microsoft.com/office/powerpoint/2010/main" val="560928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42415" y="1905000"/>
            <a:ext cx="6591985" cy="3777622"/>
          </a:xfrm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pt-BR" altLang="pt-BR" sz="2800" dirty="0"/>
              <a:t>No contexto da promoção da saúde considera-se a saúde não como um estado abstrato (ideal-utópico) mas como </a:t>
            </a:r>
            <a:r>
              <a:rPr lang="pt-BR" altLang="pt-BR" sz="2800" u="sng" dirty="0"/>
              <a:t>capacidade de desenvolver o projeto potencial pessoal de vida </a:t>
            </a:r>
            <a:r>
              <a:rPr lang="pt-BR" altLang="pt-BR" sz="2800" dirty="0"/>
              <a:t>e responder de forma positiva aos estímulos do ambiente</a:t>
            </a:r>
          </a:p>
        </p:txBody>
      </p:sp>
      <p:sp>
        <p:nvSpPr>
          <p:cNvPr id="2662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EE153D-30FE-44E0-90E9-1A9A3CB58885}" type="slidenum">
              <a:rPr lang="pt-BR" altLang="pt-BR" smtClean="0"/>
              <a:pPr eaLnBrk="1" hangingPunct="1"/>
              <a:t>45</a:t>
            </a:fld>
            <a:endParaRPr lang="pt-BR" altLang="pt-BR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Saúde</a:t>
            </a:r>
          </a:p>
        </p:txBody>
      </p:sp>
    </p:spTree>
    <p:extLst>
      <p:ext uri="{BB962C8B-B14F-4D97-AF65-F5344CB8AC3E}">
        <p14:creationId xmlns:p14="http://schemas.microsoft.com/office/powerpoint/2010/main" val="5204664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altLang="pt-BR" sz="2800" dirty="0"/>
              <a:t>A saúde passa a ser compreendida dentro de uma perspectiva contextual, histórica e coletiva, socialmente produzida</a:t>
            </a:r>
          </a:p>
        </p:txBody>
      </p:sp>
      <p:sp>
        <p:nvSpPr>
          <p:cNvPr id="2765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6D3658-6098-4642-BC1F-1AAD244BD028}" type="slidenum">
              <a:rPr lang="pt-BR" altLang="pt-BR" smtClean="0"/>
              <a:pPr eaLnBrk="1" hangingPunct="1"/>
              <a:t>46</a:t>
            </a:fld>
            <a:endParaRPr lang="pt-BR" altLang="pt-BR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7370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1981200"/>
            <a:ext cx="8353425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800" dirty="0"/>
              <a:t>Tem várias formas de ser abordada</a:t>
            </a:r>
          </a:p>
          <a:p>
            <a:pPr lvl="1" eaLnBrk="1" hangingPunct="1"/>
            <a:r>
              <a:rPr lang="pt-BR" altLang="pt-BR" sz="2800" dirty="0"/>
              <a:t>Biomédica</a:t>
            </a:r>
          </a:p>
          <a:p>
            <a:pPr lvl="1" eaLnBrk="1" hangingPunct="1"/>
            <a:r>
              <a:rPr lang="pt-BR" altLang="pt-BR" sz="2800" dirty="0"/>
              <a:t>Comportamental</a:t>
            </a:r>
          </a:p>
          <a:p>
            <a:pPr lvl="1" eaLnBrk="1" hangingPunct="1"/>
            <a:r>
              <a:rPr lang="pt-BR" altLang="pt-BR" sz="2800" dirty="0"/>
              <a:t>Sócio ambiental</a:t>
            </a:r>
          </a:p>
        </p:txBody>
      </p:sp>
      <p:sp>
        <p:nvSpPr>
          <p:cNvPr id="3072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125FC7-E7E2-43C0-A599-19307A19EF2B}" type="slidenum">
              <a:rPr lang="pt-BR" altLang="pt-BR" smtClean="0"/>
              <a:pPr eaLnBrk="1" hangingPunct="1"/>
              <a:t>47</a:t>
            </a:fld>
            <a:endParaRPr lang="pt-BR" altLang="pt-BR"/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Promoção da saúde</a:t>
            </a:r>
          </a:p>
        </p:txBody>
      </p:sp>
    </p:spTree>
    <p:extLst>
      <p:ext uri="{BB962C8B-B14F-4D97-AF65-F5344CB8AC3E}">
        <p14:creationId xmlns:p14="http://schemas.microsoft.com/office/powerpoint/2010/main" val="4089583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DE33A7-67E7-4974-93BD-FA43C7B0C2E9}" type="slidenum">
              <a:rPr lang="pt-BR" altLang="pt-BR" smtClean="0"/>
              <a:pPr eaLnBrk="1" hangingPunct="1"/>
              <a:t>48</a:t>
            </a:fld>
            <a:endParaRPr lang="pt-BR" altLang="pt-BR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95288" y="188913"/>
            <a:ext cx="874871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2800">
                <a:latin typeface="+mn-lt"/>
              </a:rPr>
              <a:t>CONCEPÇÕES DE SAÚDE E DIFERENTES VISÕES DA PROMOÇÃO DA SAÚDE</a:t>
            </a:r>
            <a:endParaRPr lang="pt-BR" altLang="pt-BR" sz="280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058106"/>
              </p:ext>
            </p:extLst>
          </p:nvPr>
        </p:nvGraphicFramePr>
        <p:xfrm>
          <a:off x="808038" y="1159404"/>
          <a:ext cx="7923212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o" r:id="rId3" imgW="8446396" imgH="6366715" progId="Word.Document.8">
                  <p:embed/>
                </p:oleObj>
              </mc:Choice>
              <mc:Fallback>
                <p:oleObj name="Documento" r:id="rId3" imgW="8446396" imgH="63667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1159404"/>
                        <a:ext cx="7923212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2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Porque promover a saúde?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Enfrentar a complexidade da realidade sanitária: predomínio das doenças crônicas não transmissíveis, violência, novas endemias, cultura da medicalização através de ação integrada, multidisciplinar, </a:t>
            </a:r>
            <a:r>
              <a:rPr lang="pt-BR" sz="2800" dirty="0" err="1"/>
              <a:t>intersetorial</a:t>
            </a:r>
            <a:r>
              <a:rPr lang="pt-BR" sz="2800" dirty="0"/>
              <a:t> com participação popular</a:t>
            </a:r>
          </a:p>
        </p:txBody>
      </p:sp>
    </p:spTree>
    <p:extLst>
      <p:ext uri="{BB962C8B-B14F-4D97-AF65-F5344CB8AC3E}">
        <p14:creationId xmlns:p14="http://schemas.microsoft.com/office/powerpoint/2010/main" val="65115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87624" y="476672"/>
            <a:ext cx="7772400" cy="5181600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lnSpc>
                <a:spcPct val="90000"/>
              </a:lnSpc>
            </a:pPr>
            <a:r>
              <a:rPr lang="pt-BR" altLang="pt-BR" sz="2400" dirty="0"/>
              <a:t>Fatores relacionados às doenças: clima, solo, água modo de vida e nutrição. Na colonização a partir de 1000 </a:t>
            </a:r>
            <a:r>
              <a:rPr lang="pt-BR" altLang="pt-BR" sz="2400" dirty="0" err="1"/>
              <a:t>aC</a:t>
            </a:r>
            <a:r>
              <a:rPr lang="pt-BR" altLang="pt-BR" sz="2400" dirty="0"/>
              <a:t>, além das exigências  religiosas e militares, aspectos de salubridade passam a ser considerados.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Aterros e drenagem de pântanos acabavam com as febres, mas a doença era relacionada ao maus odores e não à extinção dos mosquitos (que mais tarde se descobriu serem os transmissores de doenças). Malária = mal ar</a:t>
            </a:r>
          </a:p>
          <a:p>
            <a:r>
              <a:rPr lang="pt-BR" altLang="pt-BR" sz="2400" dirty="0"/>
              <a:t>Ênfase na higiene aristocrática, o ideal de saúde se baseava em nutrição, excreção, exercício e descanso.</a:t>
            </a:r>
          </a:p>
          <a:p>
            <a:r>
              <a:rPr lang="pt-BR" altLang="pt-BR" sz="2400" dirty="0"/>
              <a:t>Arte de curar cabia ao médico. Atividade itinerante, a medicina nas cidades grandes podia ser exercida por médico municipal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62467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124744" y="332656"/>
            <a:ext cx="7848600" cy="6045696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eaLnBrk="1" hangingPunct="1"/>
            <a:r>
              <a:rPr lang="pt-BR" altLang="pt-BR" sz="2400" dirty="0"/>
              <a:t>Roma conquista o mundo mediterrâneo e assume o legado da cultura grega. Como engenheiros construíram </a:t>
            </a:r>
            <a:r>
              <a:rPr lang="pt-BR" altLang="pt-BR" sz="2400" u="sng" dirty="0"/>
              <a:t>sistemas de esgoto e banhos, de suprimento de água e outras instalações sanitárias</a:t>
            </a:r>
            <a:r>
              <a:rPr lang="pt-BR" altLang="pt-BR" sz="2400" dirty="0"/>
              <a:t>. </a:t>
            </a:r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400" dirty="0"/>
          </a:p>
          <a:p>
            <a:pPr eaLnBrk="1" hangingPunct="1"/>
            <a:r>
              <a:rPr lang="pt-BR" altLang="pt-BR" sz="2400" dirty="0"/>
              <a:t>Como administradores organizaram uma Câmara de Água, comissão específica de saúde, oficiais para supervisão dos banhos públicos (aquecimento, limpeza e policiamento), da limpeza das ruas, o controle do suprimento de alimentos e a fiscalização de mercados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087258"/>
            <a:ext cx="2007096" cy="15053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87258"/>
            <a:ext cx="2106935" cy="15781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0DF4D4F-509C-4090-B6F8-99EC56AE8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75855" y="2060979"/>
            <a:ext cx="2218312" cy="166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0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124744"/>
            <a:ext cx="7772400" cy="5187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Migração intensa para Roma e envio de prisioneiros para o trabalho escravo, gerando problemas urbanos compatíveis com os dias atuais. Crescimento vertical, aglomeração, ruas estreitas.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Comércio Mediterrâneo e por via terrestre = deslocamento de populações e portanto, deslocamento de doentes e portadores de germes provenientes da Ásia e África – malária, varíola</a:t>
            </a:r>
          </a:p>
        </p:txBody>
      </p:sp>
    </p:spTree>
    <p:extLst>
      <p:ext uri="{BB962C8B-B14F-4D97-AF65-F5344CB8AC3E}">
        <p14:creationId xmlns:p14="http://schemas.microsoft.com/office/powerpoint/2010/main" val="154111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60450" y="1724408"/>
            <a:ext cx="7562850" cy="4343017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/>
              <a:t>Indivíduo são era aquele que gozava de emancipação. Visão elitista de saúde. Valorização dos aspectos físicos da saúde pessoal.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/>
              <a:t>Jogos, exercícios, desenvolvimento de todas as faculdades humanas foi o princípio filosófico orientador.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/>
              <a:t>Primeiras referências à importância das condições de vida – “Ar, águas e lugares” de Hipócrates. Asclépio (Esculápio – deus da medicina e da cura) e suas filhas </a:t>
            </a:r>
            <a:r>
              <a:rPr lang="pt-BR" sz="2400" dirty="0" err="1"/>
              <a:t>Panacéia</a:t>
            </a:r>
            <a:r>
              <a:rPr lang="pt-BR" sz="2400" dirty="0"/>
              <a:t> (cura) e </a:t>
            </a:r>
            <a:r>
              <a:rPr lang="pt-BR" sz="2400" dirty="0" err="1"/>
              <a:t>Higéia</a:t>
            </a:r>
            <a:r>
              <a:rPr lang="pt-BR" sz="2400" dirty="0"/>
              <a:t> (prevenção de doenças, moderação no viver)</a:t>
            </a:r>
          </a:p>
        </p:txBody>
      </p:sp>
      <p:sp>
        <p:nvSpPr>
          <p:cNvPr id="819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CE145-DEDD-4CD2-B122-2316981C69FC}" type="slidenum">
              <a:rPr lang="pt-BR" altLang="pt-BR" smtClean="0"/>
              <a:pPr eaLnBrk="1" hangingPunct="1"/>
              <a:t>8</a:t>
            </a:fld>
            <a:endParaRPr lang="pt-BR" altLang="pt-BR"/>
          </a:p>
        </p:txBody>
      </p:sp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47664" y="581408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Promoção da Saúde na antiguidade</a:t>
            </a:r>
          </a:p>
        </p:txBody>
      </p:sp>
    </p:spTree>
    <p:extLst>
      <p:ext uri="{BB962C8B-B14F-4D97-AF65-F5344CB8AC3E}">
        <p14:creationId xmlns:p14="http://schemas.microsoft.com/office/powerpoint/2010/main" val="407023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123728" y="1540189"/>
            <a:ext cx="6591985" cy="3777622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800" dirty="0"/>
              <a:t>Roma: valorização do Estado e não do indivíduo</a:t>
            </a:r>
          </a:p>
          <a:p>
            <a:pPr eaLnBrk="1" hangingPunct="1"/>
            <a:r>
              <a:rPr lang="pt-BR" altLang="pt-BR" sz="2800" dirty="0"/>
              <a:t>Pré-requisitos para a saúde: liberdade e independência econômica</a:t>
            </a:r>
          </a:p>
          <a:p>
            <a:pPr eaLnBrk="1" hangingPunct="1"/>
            <a:r>
              <a:rPr lang="pt-BR" altLang="pt-BR" sz="2800" dirty="0"/>
              <a:t>Reconhecimento dos determinantes sócio ambientais: desenvolvimento de sistema sanitário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800" dirty="0"/>
          </a:p>
        </p:txBody>
      </p:sp>
      <p:sp>
        <p:nvSpPr>
          <p:cNvPr id="921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508205-B3A5-4C9A-8D9D-ABA31DAE5790}" type="slidenum">
              <a:rPr lang="pt-BR" altLang="pt-BR" smtClean="0"/>
              <a:pPr eaLnBrk="1" hangingPunct="1"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7166819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1811</TotalTime>
  <Words>3193</Words>
  <Application>Microsoft Office PowerPoint</Application>
  <PresentationFormat>Apresentação na tela (4:3)</PresentationFormat>
  <Paragraphs>237</Paragraphs>
  <Slides>49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1" baseType="lpstr">
      <vt:lpstr>Cacho</vt:lpstr>
      <vt:lpstr>Documento</vt:lpstr>
      <vt:lpstr>Antecedentes, pressupostos e princípios da promoção da saúde</vt:lpstr>
      <vt:lpstr>Saúde-Doença</vt:lpstr>
      <vt:lpstr>Apresentação do PowerPoint</vt:lpstr>
      <vt:lpstr>Concepção Mágica e Sobrenatural</vt:lpstr>
      <vt:lpstr>Apresentação do PowerPoint</vt:lpstr>
      <vt:lpstr>Apresentação do PowerPoint</vt:lpstr>
      <vt:lpstr>Apresentação do PowerPoint</vt:lpstr>
      <vt:lpstr>Promoção da Saúde na antiguidade</vt:lpstr>
      <vt:lpstr>Apresentação do PowerPoint</vt:lpstr>
      <vt:lpstr>Idade Média</vt:lpstr>
      <vt:lpstr>Apresentação do PowerPoint</vt:lpstr>
      <vt:lpstr>Apresentação do PowerPoint</vt:lpstr>
      <vt:lpstr>Apresentação do PowerPoint</vt:lpstr>
      <vt:lpstr>Promoção da saúde na Idade Média</vt:lpstr>
      <vt:lpstr>Renascimento</vt:lpstr>
      <vt:lpstr>Apresentação do PowerPoint</vt:lpstr>
      <vt:lpstr>Apresentação do PowerPoint</vt:lpstr>
      <vt:lpstr>Apresentação do PowerPoint</vt:lpstr>
      <vt:lpstr>PS nos Séculos XVII e XVIII</vt:lpstr>
      <vt:lpstr>Iluminismo</vt:lpstr>
      <vt:lpstr>Apresentação do PowerPoint</vt:lpstr>
      <vt:lpstr>Apresentação do PowerPoint</vt:lpstr>
      <vt:lpstr>Idade Moderna</vt:lpstr>
      <vt:lpstr>Era bacteriológica</vt:lpstr>
      <vt:lpstr>Séc XIX – Medicina Social</vt:lpstr>
      <vt:lpstr>Virchow</vt:lpstr>
      <vt:lpstr>1910 – Relatório Flexner</vt:lpstr>
      <vt:lpstr>Século XX:</vt:lpstr>
      <vt:lpstr>Teoria da multicausalidade do processo saúde-doença</vt:lpstr>
      <vt:lpstr>1965 – Leavell &amp; Clark</vt:lpstr>
      <vt:lpstr>História natural da doença</vt:lpstr>
      <vt:lpstr>Apresentação do PowerPoint</vt:lpstr>
      <vt:lpstr>1974 no Canadá - Informe Lalonde – “Para além da Assistência à Saúde”</vt:lpstr>
      <vt:lpstr>Apresentação do PowerPoint</vt:lpstr>
      <vt:lpstr>Apresentação do PowerPoint</vt:lpstr>
      <vt:lpstr>Apresentação do PowerPoint</vt:lpstr>
      <vt:lpstr>Anos 70</vt:lpstr>
      <vt:lpstr>Apresentação do PowerPoint</vt:lpstr>
      <vt:lpstr>Apresentação do PowerPoint</vt:lpstr>
      <vt:lpstr>Conceito de saúde em que a Promoção da Saúde se baseia</vt:lpstr>
      <vt:lpstr>Paradigma da produção social da saúde</vt:lpstr>
      <vt:lpstr>Apresentação do PowerPoint</vt:lpstr>
      <vt:lpstr>1986 – Primeira Conferência Internacional de Promoção da Saúde</vt:lpstr>
      <vt:lpstr>Concepção moderna de PS</vt:lpstr>
      <vt:lpstr>Saúde</vt:lpstr>
      <vt:lpstr>Apresentação do PowerPoint</vt:lpstr>
      <vt:lpstr>Promoção da saúde</vt:lpstr>
      <vt:lpstr>Apresentação do PowerPoint</vt:lpstr>
      <vt:lpstr>Porque promover a saúde?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Antecedentes, pressupostos e princípios da promoção da saúde</dc:title>
  <dc:creator>USUARIO</dc:creator>
  <cp:lastModifiedBy>Helena Akemi Wada Watanabe</cp:lastModifiedBy>
  <cp:revision>47</cp:revision>
  <dcterms:created xsi:type="dcterms:W3CDTF">2016-08-01T20:38:57Z</dcterms:created>
  <dcterms:modified xsi:type="dcterms:W3CDTF">2022-09-23T16:54:53Z</dcterms:modified>
</cp:coreProperties>
</file>