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69" r:id="rId5"/>
    <p:sldId id="282" r:id="rId6"/>
    <p:sldId id="270" r:id="rId7"/>
    <p:sldId id="273" r:id="rId8"/>
    <p:sldId id="274" r:id="rId9"/>
    <p:sldId id="285" r:id="rId10"/>
    <p:sldId id="275" r:id="rId11"/>
    <p:sldId id="276" r:id="rId12"/>
    <p:sldId id="277" r:id="rId13"/>
    <p:sldId id="278" r:id="rId14"/>
    <p:sldId id="279" r:id="rId15"/>
    <p:sldId id="271" r:id="rId16"/>
    <p:sldId id="280" r:id="rId17"/>
    <p:sldId id="281" r:id="rId18"/>
    <p:sldId id="283" r:id="rId19"/>
    <p:sldId id="28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6" d="100"/>
          <a:sy n="56" d="100"/>
        </p:scale>
        <p:origin x="10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89327B3-DE88-4ABD-9722-031322D8A88F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/>
              <a:t>Depressão:  bases </a:t>
            </a:r>
            <a:r>
              <a:rPr lang="pt-BR" sz="3200" dirty="0" err="1"/>
              <a:t>neurofarmacológicas</a:t>
            </a:r>
            <a:r>
              <a:rPr lang="pt-BR" sz="3200" dirty="0"/>
              <a:t> dos antidepressivos.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7554416" cy="1296888"/>
          </a:xfrm>
        </p:spPr>
        <p:txBody>
          <a:bodyPr>
            <a:normAutofit/>
          </a:bodyPr>
          <a:lstStyle/>
          <a:p>
            <a:r>
              <a:rPr lang="pt-BR" i="1" dirty="0"/>
              <a:t>Histórico / Importância em medicina veterinária / Classificação e agentes terapêuticos.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2535" y="2117998"/>
            <a:ext cx="748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Professor Dr. Luiz Carlos de Sá-Rocha</a:t>
            </a:r>
          </a:p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Disciplina de Farmacologia Aplicada à Medicina Veterinária</a:t>
            </a:r>
          </a:p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Departamento de Patologia / FMVZ / USP</a:t>
            </a:r>
            <a:endParaRPr lang="pt-B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1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monoaminooxidase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/ IMAO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A MAO é a enzima responsável pela degradação das catecolaminas (noradrenalina, dopamina, outras) e também da serotonina (5HT). Logo a inibição da MAO gera acúmulo destes neurotransmissores excitatórios nas fendas sinápticas com incremento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neurotransmissão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excitatória (efeito antidepressivo).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480D23-BE53-4724-898C-E247A4D4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74431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monoaminooxidase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/ IMAO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Este efeito antidepressivo, com melhora clínica do paciente, ocorre apenas após alguns dias ou semanas de tratamento, apesar da rápida inibição enzimática. Este fenômeno decorre, muito provavelmente, por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subsensibilização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dos receptores pós-sinápticos.</a:t>
            </a: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É necessário portanto implantar o tratamento pelo tempo mínimo adequado.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B8F957-E5B8-4E5C-88EE-B66D0C8F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157097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1"/>
            <a:ext cx="7560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monoaminooxidase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/ IMAO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Muito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IMAOs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foram desenvolvidos e alguns abandonados. Tal motivo decorreu principalmente pelo excesso de efeitos colaterais, entre eles: aumento de pressão arterial, taquicardia, boca seca, constipação, entre outros.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2C3A59-658E-4C00-976E-C78C90181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36474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1"/>
            <a:ext cx="7560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monoaminooxidase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/ IMAO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selegilina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(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Deprenil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®), um dos representantes da classe IMAO, tem sido utilizado em medicina veterinária para distúrbios cognitivos em cães idosos e quadros de hiperatividade e ansiedade em animais jovens.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470236"/>
            <a:ext cx="3810000" cy="16230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9984" y="4581128"/>
            <a:ext cx="3143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FIGURA 2 – Estrutura molecular da</a:t>
            </a:r>
          </a:p>
          <a:p>
            <a:r>
              <a:rPr lang="pt-BR" sz="2000" dirty="0" err="1">
                <a:latin typeface="Calibri" pitchFamily="34" charset="0"/>
                <a:cs typeface="Calibri" pitchFamily="34" charset="0"/>
              </a:rPr>
              <a:t>selegilina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exemplo de antidepressivo IMAO B seletivo.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4F29A1-8DA7-4E37-A453-D0629516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25811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Antidepressivos tricíclicos</a:t>
            </a:r>
          </a:p>
          <a:p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O primeiro representante deste grupo foi 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imipramina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(1950).</a:t>
            </a: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Os tricíclicos também possuem muitos efeitos colaterais e devem ser utilizados com cuidado e atenção. São eles: </a:t>
            </a:r>
          </a:p>
          <a:p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Efeitos anticolinérgicos (</a:t>
            </a:r>
            <a:r>
              <a:rPr lang="pt-BR" sz="2800" i="1" dirty="0" err="1">
                <a:latin typeface="Calibri" pitchFamily="34" charset="0"/>
                <a:cs typeface="Calibri" pitchFamily="34" charset="0"/>
              </a:rPr>
              <a:t>muscarínicos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Sonolência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Arritmia cardíaca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Ganho de peso excessivo</a:t>
            </a:r>
          </a:p>
          <a:p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F68E31-39F0-4616-A040-035C32433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1207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35423"/>
              </p:ext>
            </p:extLst>
          </p:nvPr>
        </p:nvGraphicFramePr>
        <p:xfrm>
          <a:off x="2476500" y="1760539"/>
          <a:ext cx="72390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lanilha" r:id="rId2" imgW="7238914" imgH="3337632" progId="Excel.Sheet.12">
                  <p:embed/>
                </p:oleObj>
              </mc:Choice>
              <mc:Fallback>
                <p:oleObj name="Planilha" r:id="rId2" imgW="7238914" imgH="33376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6500" y="1760539"/>
                        <a:ext cx="7239000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95600" y="548681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TABELA 1 – Estão representadas as diferentes constantes de afinidades</a:t>
            </a: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pt-BR" sz="2000" baseline="-25000" dirty="0" err="1">
                <a:latin typeface="Calibri" pitchFamily="34" charset="0"/>
                <a:cs typeface="Calibri" pitchFamily="34" charset="0"/>
              </a:rPr>
              <a:t>d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 dos diferentes tricíclicos para algumas moléculas receptoras ou transportadoras de diferentes neurotransmissores.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9A2808-8959-4913-9BCD-A3C8E96F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76477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seletivos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recaptação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e 5HT</a:t>
            </a:r>
          </a:p>
          <a:p>
            <a:endParaRPr lang="pt-BR" sz="1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Representam o grupo: a fluoxetina;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paroxetina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;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sertralina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e o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citalopram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204865"/>
            <a:ext cx="3024336" cy="15182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9" y="2276872"/>
            <a:ext cx="3273093" cy="18002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07568" y="536566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FIGURA 3 – Estrutura molecular da Fluoxetina 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Prozac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®) e 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sertralina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Zolof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®), exemplo de antidepressivo “</a:t>
            </a:r>
            <a:r>
              <a:rPr lang="pt-BR" sz="2000" dirty="0" err="1">
                <a:latin typeface="Calibri" pitchFamily="34" charset="0"/>
              </a:rPr>
              <a:t>Selective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dirty="0" err="1">
                <a:latin typeface="Calibri" pitchFamily="34" charset="0"/>
              </a:rPr>
              <a:t>serotonin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dirty="0" err="1">
                <a:latin typeface="Calibri" pitchFamily="34" charset="0"/>
              </a:rPr>
              <a:t>reuptake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dirty="0" err="1">
                <a:latin typeface="Calibri" pitchFamily="34" charset="0"/>
              </a:rPr>
              <a:t>inhibitor</a:t>
            </a:r>
            <a:r>
              <a:rPr lang="pt-BR" sz="2000" dirty="0">
                <a:latin typeface="Calibri" pitchFamily="34" charset="0"/>
              </a:rPr>
              <a:t> / SSRI”</a:t>
            </a:r>
          </a:p>
          <a:p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62" y="3457575"/>
            <a:ext cx="2668290" cy="1944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4A64DD0-C7BE-4BFD-9BCB-F2EDD092E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71098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Inibidores seletivos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recaptação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e 5HT</a:t>
            </a:r>
          </a:p>
          <a:p>
            <a:endParaRPr lang="pt-BR" sz="1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Atuam nas células pré-sinápticas serotoninérgicas impedindo 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recaptação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de serotonina e gerando assim aumento na concentração deste neurotransmissor na fenda.</a:t>
            </a: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Tem sido usados em medicina veterinárias em diferentes distúrbios comportamentais, entre eles: ansiedade de separação, comportamentos agressivo, fobias, manias obsessivo-compulsivas.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7954BF-B122-4D68-8416-4CBFCA0ED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1229597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76369"/>
              </p:ext>
            </p:extLst>
          </p:nvPr>
        </p:nvGraphicFramePr>
        <p:xfrm>
          <a:off x="1775520" y="548680"/>
          <a:ext cx="864096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i="1" dirty="0">
                          <a:latin typeface="Calibri" panose="020F0502020204030204" pitchFamily="34" charset="0"/>
                        </a:rPr>
                        <a:t>DISTÚRBIO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alibri" panose="020F0502020204030204" pitchFamily="34" charset="0"/>
                        </a:rPr>
                        <a:t>FÁRMACO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Ansiedade</a:t>
                      </a:r>
                      <a:r>
                        <a:rPr lang="pt-BR" sz="1800" baseline="0" dirty="0">
                          <a:latin typeface="Calibri" panose="020F0502020204030204" pitchFamily="34" charset="0"/>
                        </a:rPr>
                        <a:t> de separação; agressividades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Clormipramina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Fluoxetina;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paroxetina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Cognitivos</a:t>
                      </a:r>
                      <a:r>
                        <a:rPr lang="pt-BR" sz="1800" baseline="0" dirty="0">
                          <a:latin typeface="Calibri" panose="020F0502020204030204" pitchFamily="34" charset="0"/>
                        </a:rPr>
                        <a:t> (demências)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Selegilina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(inibidor de MAO-B)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Medos e fobias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Alprazolan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clomipramina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sertralina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selegilina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“Stress”; Depressão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Alprazolan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sertralina</a:t>
                      </a:r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Alimentação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Fluoxetina (SSRI =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Seletive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Serotonin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Reuptake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Inibitor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latin typeface="Calibri" panose="020F0502020204030204" pitchFamily="34" charset="0"/>
                        </a:rPr>
                        <a:t>Agressividade excessiva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Clorpromazina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Haloperidol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800" dirty="0" err="1">
                          <a:latin typeface="Calibri" panose="020F0502020204030204" pitchFamily="34" charset="0"/>
                        </a:rPr>
                        <a:t>acepromazina</a:t>
                      </a:r>
                      <a:r>
                        <a:rPr lang="pt-BR" sz="1800" dirty="0">
                          <a:latin typeface="Calibri" panose="020F0502020204030204" pitchFamily="34" charset="0"/>
                        </a:rPr>
                        <a:t> (tranquilizantes)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7820352" y="4509120"/>
            <a:ext cx="2380104" cy="1017404"/>
            <a:chOff x="5364088" y="3933056"/>
            <a:chExt cx="2380104" cy="101740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3933056"/>
              <a:ext cx="2380104" cy="1014058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6560348" y="458112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>
                  <a:latin typeface="Calibri" panose="020F0502020204030204" pitchFamily="34" charset="0"/>
                </a:rPr>
                <a:t>Selegilina</a:t>
              </a:r>
              <a:endParaRPr lang="pt-B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727674" y="4179340"/>
            <a:ext cx="2736479" cy="1409900"/>
            <a:chOff x="4139952" y="4404656"/>
            <a:chExt cx="2736479" cy="140990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4404656"/>
              <a:ext cx="2716520" cy="1363444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5724128" y="5445224"/>
              <a:ext cx="1152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Calibri" panose="020F0502020204030204" pitchFamily="34" charset="0"/>
                </a:rPr>
                <a:t>Fluoxetina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33AEF5-A3EC-43FA-8ECC-4260D5A16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00367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0460"/>
              </p:ext>
            </p:extLst>
          </p:nvPr>
        </p:nvGraphicFramePr>
        <p:xfrm>
          <a:off x="2476500" y="1760539"/>
          <a:ext cx="72390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lanilha" r:id="rId2" imgW="7238914" imgH="3337632" progId="Excel.Sheet.12">
                  <p:embed/>
                </p:oleObj>
              </mc:Choice>
              <mc:Fallback>
                <p:oleObj name="Planilha" r:id="rId2" imgW="7238914" imgH="33376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6500" y="1760539"/>
                        <a:ext cx="7239000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95600" y="548681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TABELA 1 – Estão representadas as diferentes constantes de afinidades</a:t>
            </a:r>
          </a:p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2000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pt-BR" sz="2000" baseline="-25000" dirty="0" err="1">
                <a:latin typeface="Calibri" pitchFamily="34" charset="0"/>
                <a:cs typeface="Calibri" pitchFamily="34" charset="0"/>
              </a:rPr>
              <a:t>d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) dos diferentes tricíclicos para algumas moléculas receptoras ou transportadoras de diferentes neurotransmissores.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95600" y="2564904"/>
            <a:ext cx="7200800" cy="360040"/>
          </a:xfrm>
          <a:prstGeom prst="rect">
            <a:avLst/>
          </a:prstGeom>
          <a:solidFill>
            <a:schemeClr val="accent1">
              <a:tint val="66000"/>
              <a:satMod val="160000"/>
              <a:alpha val="3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614743-39C8-43A9-8682-AAFA4C29D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114718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Histórico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A descoberta da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clorpromazina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, pelo químico chefe do grupo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Rhonê-PouLenc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, Paul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Charpentier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é considerada a data inaugural da psicofarmacologia (1950).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3579993"/>
            <a:ext cx="3672408" cy="25133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01009"/>
            <a:ext cx="2520280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A depressão é um dos quadros neuropatológicos que mais cresce em seres humanos (causa desconhecida).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Os antidepressivos foram desenvolvidos para serem utilizados no combate dos sintomas da depressão.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São utilizados em seres humanos para diferentes desordens depressivas onde o diagnóstico é refinado e múltiplo.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Possuem outros usos como nas fobias (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agorafobias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), narcolepsia, outras.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C0D359-43BE-43B4-9FFF-B8F4D254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0701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O diagnóstico e a caracterização das desordens depressivas ou quadros similares está em evolução em medicina veterinária.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pequenos animais, em especial nos cães, alguns distúrbios comportamentais são tratados com antidepressivos. Nem sempre há o diagnóstico de “depressão”.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Exemplo: medo, ansiedade, distúrbios afetivos, alimentares, motores, outros.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2D615C-8D22-430F-81FE-135B05B0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21799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83626"/>
              </p:ext>
            </p:extLst>
          </p:nvPr>
        </p:nvGraphicFramePr>
        <p:xfrm>
          <a:off x="3048000" y="54868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i="1" dirty="0">
                          <a:latin typeface="Calibri" panose="020F0502020204030204" pitchFamily="34" charset="0"/>
                        </a:rPr>
                        <a:t>Distúrbios comportamentais em cães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Síndrome</a:t>
                      </a:r>
                      <a:r>
                        <a:rPr lang="pt-BR" sz="1600" i="1" baseline="0" dirty="0">
                          <a:latin typeface="Calibri" panose="020F0502020204030204" pitchFamily="34" charset="0"/>
                        </a:rPr>
                        <a:t> de ansiedade de separação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Síndrome de disfunção cognitiva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Medos e fobias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Distúrbios compulsivos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Agressividade excessiva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>
                          <a:latin typeface="Calibri" panose="020F0502020204030204" pitchFamily="34" charset="0"/>
                        </a:rPr>
                        <a:t>Distúrbios alimentares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320752"/>
              </p:ext>
            </p:extLst>
          </p:nvPr>
        </p:nvGraphicFramePr>
        <p:xfrm>
          <a:off x="3071664" y="3429000"/>
          <a:ext cx="609600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Distúrbios comportamentais em gatos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Síndrome</a:t>
                      </a:r>
                      <a:r>
                        <a:rPr lang="pt-BR" sz="1600" i="1" baseline="0" dirty="0"/>
                        <a:t> de ansiedade de separação (=)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Agressividade social defensiva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Nervosismo excessivo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Supraexcitação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Distúrbios compulsivos (=)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i="1" dirty="0"/>
                        <a:t>Distúrbios alimentares (=)</a:t>
                      </a:r>
                      <a:endParaRPr lang="pt-BR" sz="16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93A55EB-A5E2-4D18-83BA-9C206420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1791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São utilizados também no tratamento de dores crônicas, dores neuropáticas e fibromialgia.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Questão ética e de bem estar animal.</a:t>
            </a:r>
          </a:p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“O perigo das soluções farmacológicas”.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Avanços na compreensão das bases neurofisiológicas do comportamento animal (cães, gatos, cavalos, selvagens, outros) deverão facilitar o diagnóstico e o uso racional destes medicamentos.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527FD8-0A72-47F2-A71C-8B6542364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205141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1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Os neurotransmissores mais envolvidos nos quadros depressivos e no mecanismos de ação dos antidepressivos são: noradrenalina e 5HT.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852937"/>
            <a:ext cx="2865122" cy="314017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9336" y="4576480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Calibri" pitchFamily="34" charset="0"/>
                <a:cs typeface="Calibri" pitchFamily="34" charset="0"/>
              </a:rPr>
              <a:t>FIGURA 1 – Estrutura molecular da</a:t>
            </a:r>
          </a:p>
          <a:p>
            <a:pPr algn="r"/>
            <a:r>
              <a:rPr lang="pt-BR" sz="2000" dirty="0" err="1">
                <a:latin typeface="Calibri" pitchFamily="34" charset="0"/>
                <a:cs typeface="Calibri" pitchFamily="34" charset="0"/>
              </a:rPr>
              <a:t>desipramina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, exemplo de antidepressivo tricíclico utilizado em medicina veterinária e humana.</a:t>
            </a:r>
          </a:p>
          <a:p>
            <a:pPr marL="457200" indent="-457200" algn="r">
              <a:buFont typeface="Arial" pitchFamily="34" charset="0"/>
              <a:buChar char="•"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165B858-C58E-4D18-8A05-672EBC793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018666"/>
            <a:ext cx="3819124" cy="258194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F2EA53-B9E6-4F50-89B2-E9923CA2FD3E}"/>
              </a:ext>
            </a:extLst>
          </p:cNvPr>
          <p:cNvSpPr txBox="1"/>
          <p:nvPr/>
        </p:nvSpPr>
        <p:spPr>
          <a:xfrm>
            <a:off x="6744072" y="4569399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Calibri" pitchFamily="34" charset="0"/>
                <a:cs typeface="Calibri" pitchFamily="34" charset="0"/>
              </a:rPr>
              <a:t>FIGURA 2 – Estrutura molecular da</a:t>
            </a:r>
          </a:p>
          <a:p>
            <a:pPr algn="r"/>
            <a:r>
              <a:rPr lang="pt-BR" sz="2000" dirty="0">
                <a:latin typeface="Calibri" pitchFamily="34" charset="0"/>
                <a:cs typeface="Calibri" pitchFamily="34" charset="0"/>
              </a:rPr>
              <a:t>noradrenalina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8A7A1C-E9B3-42F2-A272-E49EB896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171691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Quatro grupos de medicamentos são utilizados nos distúrbios depressivos, em medicina veterinária: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Inibidores da </a:t>
            </a:r>
            <a:r>
              <a:rPr lang="pt-BR" sz="2800" i="1" dirty="0" err="1">
                <a:latin typeface="Calibri" pitchFamily="34" charset="0"/>
                <a:cs typeface="Calibri" pitchFamily="34" charset="0"/>
              </a:rPr>
              <a:t>monoaminooxidase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 / IMAO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Antidepressivos tricíclicos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Inibidores seletivos da </a:t>
            </a:r>
            <a:r>
              <a:rPr lang="pt-BR" sz="2800" i="1" dirty="0" err="1">
                <a:latin typeface="Calibri" pitchFamily="34" charset="0"/>
                <a:cs typeface="Calibri" pitchFamily="34" charset="0"/>
              </a:rPr>
              <a:t>recaptação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 de 5HT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Antidepressivos atípicos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07: Depressão: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neurofarmacológicos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395022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8EAA0F-1020-49AC-B0B5-9BD638AE6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10" y="685944"/>
            <a:ext cx="7435079" cy="534396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D5341C1-6BB0-459E-B5A0-8D2F56CF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309320"/>
            <a:ext cx="100811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Farmacologia Aplicada à Medicina Veterinária</a:t>
            </a:r>
          </a:p>
          <a:p>
            <a:pPr algn="r"/>
            <a:r>
              <a:rPr lang="pt-BR" sz="1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Aula: Depressão: bases neuro farmacológicas dos antidepressivos</a:t>
            </a:r>
          </a:p>
        </p:txBody>
      </p:sp>
    </p:spTree>
    <p:extLst>
      <p:ext uri="{BB962C8B-B14F-4D97-AF65-F5344CB8AC3E}">
        <p14:creationId xmlns:p14="http://schemas.microsoft.com/office/powerpoint/2010/main" val="4067034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1192</TotalTime>
  <Words>1253</Words>
  <Application>Microsoft Office PowerPoint</Application>
  <PresentationFormat>Widescreen</PresentationFormat>
  <Paragraphs>150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Verdana</vt:lpstr>
      <vt:lpstr>NewsPrint</vt:lpstr>
      <vt:lpstr>Planilha</vt:lpstr>
      <vt:lpstr>Depressão:  bases neurofarmacológicas dos antidepressivos.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 anestesia</dc:title>
  <dc:creator>Luiz Carlos</dc:creator>
  <cp:lastModifiedBy>Luiz Carlos Sá Rocha</cp:lastModifiedBy>
  <cp:revision>41</cp:revision>
  <dcterms:created xsi:type="dcterms:W3CDTF">2012-09-25T22:32:01Z</dcterms:created>
  <dcterms:modified xsi:type="dcterms:W3CDTF">2021-09-22T11:03:03Z</dcterms:modified>
</cp:coreProperties>
</file>