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9" r:id="rId9"/>
    <p:sldId id="258" r:id="rId10"/>
    <p:sldId id="264" r:id="rId11"/>
    <p:sldId id="265" r:id="rId12"/>
    <p:sldId id="268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99"/>
    <a:srgbClr val="DDDDDD"/>
    <a:srgbClr val="003399"/>
    <a:srgbClr val="FF7C8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4" d="100"/>
          <a:sy n="114" d="100"/>
        </p:scale>
        <p:origin x="24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62613-811A-4A5D-85C8-DD7FAD26A7C4}" type="datetimeFigureOut">
              <a:rPr lang="pt-BR" smtClean="0"/>
              <a:pPr/>
              <a:t>11/07/2024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CDF57-6E96-4425-B2D5-C34B51E867AF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A9642-4DE1-40CA-A2B4-FB73919151ED}" type="slidenum">
              <a:rPr lang="pt-BR" smtClean="0"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DF57-6E96-4425-B2D5-C34B51E867AF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C149C-4742-41D3-B170-93C0748CE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B1E8-082E-416C-BA6A-CEEB78150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9EA9F-07C4-43E0-B8E6-F9C070DB95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A8FD9-39AF-474D-9806-938625C436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0F4CF-A59D-463C-B353-9B241747EF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CF1EC-4D64-49B6-82D5-1842A5A0F0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E3225-70FB-4F4C-BEA7-CFC4C400D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4BFCA-F82F-4D02-AE77-B1A2F4A97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0A625-7FF4-4BAE-9EB5-A7F5DF965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AA877-5738-438C-86FA-DEA788C0D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A5EB3-8EFF-432F-907D-3136AA6AB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FFAF1416-D682-40E6-A47A-50FE9694D4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3333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pt-BR"/>
              <a:t>PRO 2208</a:t>
            </a:r>
            <a:br>
              <a:rPr lang="pt-BR"/>
            </a:br>
            <a:r>
              <a:rPr lang="pt-BR"/>
              <a:t>Introdução à Economia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Custo de Vida e Inflação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Problemas no cálculo do Custo de Vida</a:t>
            </a:r>
            <a:endParaRPr lang="pt-BR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6858000" cy="2109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Imprecisão na medida do custo de vida devido a: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Tendência à substituição de itens da cesta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Introdução de novos bens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Queda na qualidade</a:t>
            </a:r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Deflator do PIB e Índices de Custo de Vida</a:t>
            </a:r>
            <a:endParaRPr lang="pt-BR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2895600" cy="3570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Deflator do PIB</a:t>
            </a:r>
          </a:p>
          <a:p>
            <a:pPr algn="ctr">
              <a:spcBef>
                <a:spcPct val="50000"/>
              </a:spcBef>
            </a:pPr>
            <a:r>
              <a:rPr lang="en-US"/>
              <a:t>Bens e serviços produzidos internamente</a:t>
            </a:r>
          </a:p>
          <a:p>
            <a:pPr algn="ctr">
              <a:spcBef>
                <a:spcPct val="50000"/>
              </a:spcBef>
            </a:pPr>
            <a:r>
              <a:rPr lang="en-US"/>
              <a:t>Bens e serviços produzidos correntemente</a:t>
            </a:r>
          </a:p>
          <a:p>
            <a:pPr algn="ctr">
              <a:spcBef>
                <a:spcPct val="50000"/>
              </a:spcBef>
            </a:pPr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4876800" y="1720850"/>
            <a:ext cx="32004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Índice de Custo de Vida</a:t>
            </a:r>
          </a:p>
          <a:p>
            <a:pPr algn="ctr">
              <a:spcBef>
                <a:spcPct val="50000"/>
              </a:spcBef>
            </a:pPr>
            <a:r>
              <a:rPr lang="en-US"/>
              <a:t>Bens e serviços comprados pelos consumidores</a:t>
            </a:r>
          </a:p>
          <a:p>
            <a:pPr algn="ctr">
              <a:spcBef>
                <a:spcPct val="50000"/>
              </a:spcBef>
            </a:pPr>
            <a:r>
              <a:rPr lang="en-US"/>
              <a:t>Cesta Fixa de bens e serviços</a:t>
            </a:r>
            <a:endParaRPr lang="pt-BR"/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4267200" y="30178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X</a:t>
            </a:r>
            <a:endParaRPr lang="pt-BR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Deflator do PIB e Índices de Custo de Vida</a:t>
            </a:r>
            <a:endParaRPr lang="pt-BR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457200" y="1828800"/>
          <a:ext cx="830580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0" name="Planilha" r:id="rId4" imgW="9734400" imgH="3139200" progId="Excel.Sheet.8">
                  <p:embed/>
                </p:oleObj>
              </mc:Choice>
              <mc:Fallback>
                <p:oleObj name="Planilha" r:id="rId4" imgW="9734400" imgH="31392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8305800" cy="2678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219200" y="4953000"/>
            <a:ext cx="6629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Efeito Importações e Desvalorização cambial</a:t>
            </a:r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Indexação</a:t>
            </a:r>
            <a:r>
              <a:rPr lang="en-US" dirty="0"/>
              <a:t> de </a:t>
            </a:r>
            <a:r>
              <a:rPr lang="en-US" dirty="0" err="1"/>
              <a:t>Preços</a:t>
            </a:r>
            <a:endParaRPr lang="pt-BR" dirty="0"/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676400" y="3170238"/>
            <a:ext cx="6019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Indexação: reajuste automático (por contrato ou lei) de preços segundo a variação de um índice</a:t>
            </a:r>
            <a:endParaRPr lang="pt-BR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6781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O </a:t>
            </a:r>
            <a:r>
              <a:rPr lang="en-US" dirty="0" err="1"/>
              <a:t>cálculo</a:t>
            </a:r>
            <a:r>
              <a:rPr lang="en-US" dirty="0"/>
              <a:t> do </a:t>
            </a:r>
            <a:r>
              <a:rPr lang="en-US" dirty="0" err="1"/>
              <a:t>custo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 é </a:t>
            </a:r>
            <a:r>
              <a:rPr lang="en-US" dirty="0" err="1"/>
              <a:t>permitir</a:t>
            </a:r>
            <a:r>
              <a:rPr lang="en-US" dirty="0"/>
              <a:t> a </a:t>
            </a:r>
            <a:r>
              <a:rPr lang="en-US" dirty="0" err="1"/>
              <a:t>comparação</a:t>
            </a:r>
            <a:r>
              <a:rPr lang="en-US" dirty="0"/>
              <a:t> de </a:t>
            </a:r>
            <a:r>
              <a:rPr lang="en-US" dirty="0" err="1"/>
              <a:t>precos</a:t>
            </a:r>
            <a:r>
              <a:rPr lang="en-US" dirty="0"/>
              <a:t> de um </a:t>
            </a:r>
            <a:r>
              <a:rPr lang="en-US" dirty="0" err="1"/>
              <a:t>bem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serviço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épocas</a:t>
            </a:r>
            <a:r>
              <a:rPr lang="en-US" dirty="0"/>
              <a:t>  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Inflação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1474788" y="2420888"/>
            <a:ext cx="42481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Hiperinflação é a aceleração brutal da inflação</a:t>
            </a:r>
          </a:p>
        </p:txBody>
      </p:sp>
      <p:pic>
        <p:nvPicPr>
          <p:cNvPr id="84999" name="Picture 7" descr="j022201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44208" y="2564904"/>
            <a:ext cx="1779587" cy="1787525"/>
          </a:xfrm>
          <a:noFill/>
          <a:ln>
            <a:solidFill>
              <a:schemeClr val="tx1"/>
            </a:solidFill>
          </a:ln>
        </p:spPr>
      </p:pic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331913" y="3717032"/>
            <a:ext cx="453548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Deflação é a queda generalizada de preços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Inflação Brasileira desde 1994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1116013" y="5829300"/>
            <a:ext cx="3168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/>
              <a:t>Fonte: IBGE</a:t>
            </a:r>
          </a:p>
        </p:txBody>
      </p:sp>
      <p:pic>
        <p:nvPicPr>
          <p:cNvPr id="94228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024" y="1196752"/>
            <a:ext cx="7530534" cy="4536504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11" name="Texto Explicativo 1 10"/>
          <p:cNvSpPr/>
          <p:nvPr/>
        </p:nvSpPr>
        <p:spPr bwMode="auto">
          <a:xfrm>
            <a:off x="1907704" y="1916832"/>
            <a:ext cx="936104" cy="288032"/>
          </a:xfrm>
          <a:prstGeom prst="borderCallout1">
            <a:avLst>
              <a:gd name="adj1" fmla="val 18750"/>
              <a:gd name="adj2" fmla="val -8333"/>
              <a:gd name="adj3" fmla="val 138416"/>
              <a:gd name="adj4" fmla="val -3077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1600" dirty="0"/>
              <a:t>916,46%</a:t>
            </a:r>
          </a:p>
        </p:txBody>
      </p:sp>
      <p:sp>
        <p:nvSpPr>
          <p:cNvPr id="12" name="Texto Explicativo 1 11"/>
          <p:cNvSpPr/>
          <p:nvPr/>
        </p:nvSpPr>
        <p:spPr bwMode="auto">
          <a:xfrm>
            <a:off x="2339752" y="4293096"/>
            <a:ext cx="864096" cy="288032"/>
          </a:xfrm>
          <a:prstGeom prst="borderCallout1">
            <a:avLst>
              <a:gd name="adj1" fmla="val 18750"/>
              <a:gd name="adj2" fmla="val -8333"/>
              <a:gd name="adj3" fmla="val 174048"/>
              <a:gd name="adj4" fmla="val -43516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1600" dirty="0"/>
              <a:t>22,41%</a:t>
            </a:r>
          </a:p>
        </p:txBody>
      </p:sp>
      <p:sp>
        <p:nvSpPr>
          <p:cNvPr id="13" name="Texto Explicativo 1 12"/>
          <p:cNvSpPr/>
          <p:nvPr/>
        </p:nvSpPr>
        <p:spPr bwMode="auto">
          <a:xfrm>
            <a:off x="4716016" y="4437112"/>
            <a:ext cx="792088" cy="288032"/>
          </a:xfrm>
          <a:prstGeom prst="borderCallout1">
            <a:avLst>
              <a:gd name="adj1" fmla="val 18750"/>
              <a:gd name="adj2" fmla="val -8333"/>
              <a:gd name="adj3" fmla="val 138416"/>
              <a:gd name="adj4" fmla="val -3077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1600" dirty="0"/>
              <a:t>12,53%</a:t>
            </a:r>
          </a:p>
        </p:txBody>
      </p:sp>
      <p:sp>
        <p:nvSpPr>
          <p:cNvPr id="14" name="Texto Explicativo 1 13"/>
          <p:cNvSpPr/>
          <p:nvPr/>
        </p:nvSpPr>
        <p:spPr bwMode="auto">
          <a:xfrm>
            <a:off x="7668344" y="4437112"/>
            <a:ext cx="792088" cy="288032"/>
          </a:xfrm>
          <a:prstGeom prst="borderCallout1">
            <a:avLst>
              <a:gd name="adj1" fmla="val 18750"/>
              <a:gd name="adj2" fmla="val -8333"/>
              <a:gd name="adj3" fmla="val 138416"/>
              <a:gd name="adj4" fmla="val -3077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1600" dirty="0"/>
              <a:t>5,91%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Inflação brasileira após 1994</a:t>
            </a:r>
          </a:p>
        </p:txBody>
      </p:sp>
      <p:pic>
        <p:nvPicPr>
          <p:cNvPr id="8807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268760"/>
            <a:ext cx="7560840" cy="455476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Teoria Clássica da Inflação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331913" y="1557338"/>
            <a:ext cx="640873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 aumento de preços está relacionado ao valor da moeda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331913" y="2997200"/>
            <a:ext cx="640873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Quando os preços na economia aumentam, o valor da moeda cai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Oferta e Demanda de Moeda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419475" y="1916113"/>
            <a:ext cx="4681538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 oferta de moeda é um os instrumentos de política monetária do Banco Central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419475" y="3311525"/>
            <a:ext cx="4681538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 BC controla a oferta de moeda por exemplo comprando e vendendo títulos do governo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755650" y="2852738"/>
            <a:ext cx="1800225" cy="8318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Oferta de Moeda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Oferta e Demanda de Moeda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3491755" y="1650876"/>
            <a:ext cx="4392613" cy="15621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/>
              <a:t>A demanda por moeda é definida por diversas variáveis, por exemplo a taxa de juros e o nível de preços da economia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827088" y="2852738"/>
            <a:ext cx="1800225" cy="8318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Demanda por Moeda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3419475" y="3716338"/>
            <a:ext cx="4537075" cy="15621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Ela depende de quanto as pessoas querem deixar em suas carteiras para adquirir bens e serviços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Inflação</a:t>
            </a:r>
            <a:endParaRPr lang="pt-BR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981200" y="1600200"/>
            <a:ext cx="5105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Aumento geral no nível dos preços de uma economia</a:t>
            </a:r>
            <a:endParaRPr lang="pt-BR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171700" y="2819400"/>
            <a:ext cx="472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Taxa de Inflação: variação percentual do nível de preços de um período para outro</a:t>
            </a:r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Equilíbrio no Mercado de Moeda</a:t>
            </a: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 flipH="1">
            <a:off x="1916113" y="49498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 flipH="1">
            <a:off x="1916113" y="40100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 flipH="1">
            <a:off x="1916113" y="308768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 flipH="1">
            <a:off x="1916113" y="21669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>
            <a:off x="7104063" y="49498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>
            <a:off x="7104063" y="40100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>
            <a:off x="7104063" y="308768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>
            <a:off x="7104063" y="216693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02" name="Rectangle 26"/>
          <p:cNvSpPr>
            <a:spLocks noChangeArrowheads="1"/>
          </p:cNvSpPr>
          <p:nvPr/>
        </p:nvSpPr>
        <p:spPr bwMode="auto">
          <a:xfrm>
            <a:off x="6364288" y="5876925"/>
            <a:ext cx="11604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Quantidade de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04" name="Rectangle 28"/>
          <p:cNvSpPr>
            <a:spLocks noChangeArrowheads="1"/>
          </p:cNvSpPr>
          <p:nvPr/>
        </p:nvSpPr>
        <p:spPr bwMode="auto">
          <a:xfrm>
            <a:off x="900113" y="1196975"/>
            <a:ext cx="863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Valor da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06" name="Rectangle 30"/>
          <p:cNvSpPr>
            <a:spLocks noChangeArrowheads="1"/>
          </p:cNvSpPr>
          <p:nvPr/>
        </p:nvSpPr>
        <p:spPr bwMode="auto">
          <a:xfrm>
            <a:off x="1570038" y="1600200"/>
            <a:ext cx="1555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07" name="Rectangle 31"/>
          <p:cNvSpPr>
            <a:spLocks noChangeArrowheads="1"/>
          </p:cNvSpPr>
          <p:nvPr/>
        </p:nvSpPr>
        <p:spPr bwMode="auto">
          <a:xfrm>
            <a:off x="1662113" y="1600200"/>
            <a:ext cx="11271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08" name="Rectangle 32"/>
          <p:cNvSpPr>
            <a:spLocks noChangeArrowheads="1"/>
          </p:cNvSpPr>
          <p:nvPr/>
        </p:nvSpPr>
        <p:spPr bwMode="auto">
          <a:xfrm>
            <a:off x="1693863" y="1606550"/>
            <a:ext cx="174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 i="1">
                <a:solidFill>
                  <a:srgbClr val="000000"/>
                </a:solidFill>
              </a:rPr>
              <a:t>P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09" name="Rectangle 33"/>
          <p:cNvSpPr>
            <a:spLocks noChangeArrowheads="1"/>
          </p:cNvSpPr>
          <p:nvPr/>
        </p:nvSpPr>
        <p:spPr bwMode="auto">
          <a:xfrm>
            <a:off x="7294563" y="1295400"/>
            <a:ext cx="15700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Nível de Preços 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1" name="Rectangle 35"/>
          <p:cNvSpPr>
            <a:spLocks noChangeArrowheads="1"/>
          </p:cNvSpPr>
          <p:nvPr/>
        </p:nvSpPr>
        <p:spPr bwMode="auto">
          <a:xfrm>
            <a:off x="7916863" y="1560513"/>
            <a:ext cx="236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 i="1">
                <a:solidFill>
                  <a:srgbClr val="000000"/>
                </a:solidFill>
              </a:rPr>
              <a:t>P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 flipV="1">
            <a:off x="3175000" y="1755775"/>
            <a:ext cx="1588" cy="4114800"/>
          </a:xfrm>
          <a:prstGeom prst="line">
            <a:avLst/>
          </a:prstGeom>
          <a:noFill/>
          <a:ln w="57150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14" name="Rectangle 38"/>
          <p:cNvSpPr>
            <a:spLocks noChangeArrowheads="1"/>
          </p:cNvSpPr>
          <p:nvPr/>
        </p:nvSpPr>
        <p:spPr bwMode="auto">
          <a:xfrm>
            <a:off x="2559050" y="5922963"/>
            <a:ext cx="1365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Quantidade fixada pelo BC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2535238" y="1501775"/>
            <a:ext cx="1527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Oferta de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7" name="Rectangle 41"/>
          <p:cNvSpPr>
            <a:spLocks noChangeArrowheads="1"/>
          </p:cNvSpPr>
          <p:nvPr/>
        </p:nvSpPr>
        <p:spPr bwMode="auto">
          <a:xfrm>
            <a:off x="1700213" y="5748338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8" name="Rectangle 42"/>
          <p:cNvSpPr>
            <a:spLocks noChangeArrowheads="1"/>
          </p:cNvSpPr>
          <p:nvPr/>
        </p:nvSpPr>
        <p:spPr bwMode="auto">
          <a:xfrm>
            <a:off x="1700213" y="2054225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19" name="Rectangle 43"/>
          <p:cNvSpPr>
            <a:spLocks noChangeArrowheads="1"/>
          </p:cNvSpPr>
          <p:nvPr/>
        </p:nvSpPr>
        <p:spPr bwMode="auto">
          <a:xfrm>
            <a:off x="933450" y="5741988"/>
            <a:ext cx="68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(Baixo)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0" name="Rectangle 44"/>
          <p:cNvSpPr>
            <a:spLocks noChangeArrowheads="1"/>
          </p:cNvSpPr>
          <p:nvPr/>
        </p:nvSpPr>
        <p:spPr bwMode="auto">
          <a:xfrm>
            <a:off x="890588" y="2047875"/>
            <a:ext cx="498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(alto)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1" name="Rectangle 45"/>
          <p:cNvSpPr>
            <a:spLocks noChangeArrowheads="1"/>
          </p:cNvSpPr>
          <p:nvPr/>
        </p:nvSpPr>
        <p:spPr bwMode="auto">
          <a:xfrm>
            <a:off x="7618413" y="5741988"/>
            <a:ext cx="5318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(Alto)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2" name="Rectangle 46"/>
          <p:cNvSpPr>
            <a:spLocks noChangeArrowheads="1"/>
          </p:cNvSpPr>
          <p:nvPr/>
        </p:nvSpPr>
        <p:spPr bwMode="auto">
          <a:xfrm>
            <a:off x="7618413" y="2047875"/>
            <a:ext cx="666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(baixo)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3" name="Rectangle 47"/>
          <p:cNvSpPr>
            <a:spLocks noChangeArrowheads="1"/>
          </p:cNvSpPr>
          <p:nvPr/>
        </p:nvSpPr>
        <p:spPr bwMode="auto">
          <a:xfrm>
            <a:off x="1662113" y="3910013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4" name="Rectangle 48"/>
          <p:cNvSpPr>
            <a:spLocks noChangeArrowheads="1"/>
          </p:cNvSpPr>
          <p:nvPr/>
        </p:nvSpPr>
        <p:spPr bwMode="auto">
          <a:xfrm>
            <a:off x="1706563" y="3903663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5" name="Rectangle 49"/>
          <p:cNvSpPr>
            <a:spLocks noChangeArrowheads="1"/>
          </p:cNvSpPr>
          <p:nvPr/>
        </p:nvSpPr>
        <p:spPr bwMode="auto">
          <a:xfrm>
            <a:off x="1743075" y="396875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2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6" name="Rectangle 50"/>
          <p:cNvSpPr>
            <a:spLocks noChangeArrowheads="1"/>
          </p:cNvSpPr>
          <p:nvPr/>
        </p:nvSpPr>
        <p:spPr bwMode="auto">
          <a:xfrm>
            <a:off x="1662113" y="483235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7" name="Rectangle 51"/>
          <p:cNvSpPr>
            <a:spLocks noChangeArrowheads="1"/>
          </p:cNvSpPr>
          <p:nvPr/>
        </p:nvSpPr>
        <p:spPr bwMode="auto">
          <a:xfrm>
            <a:off x="1706563" y="4826000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8" name="Rectangle 52"/>
          <p:cNvSpPr>
            <a:spLocks noChangeArrowheads="1"/>
          </p:cNvSpPr>
          <p:nvPr/>
        </p:nvSpPr>
        <p:spPr bwMode="auto">
          <a:xfrm>
            <a:off x="1743075" y="4891088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29" name="Rectangle 53"/>
          <p:cNvSpPr>
            <a:spLocks noChangeArrowheads="1"/>
          </p:cNvSpPr>
          <p:nvPr/>
        </p:nvSpPr>
        <p:spPr bwMode="auto">
          <a:xfrm>
            <a:off x="1668463" y="2982913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3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0" name="Rectangle 54"/>
          <p:cNvSpPr>
            <a:spLocks noChangeArrowheads="1"/>
          </p:cNvSpPr>
          <p:nvPr/>
        </p:nvSpPr>
        <p:spPr bwMode="auto">
          <a:xfrm>
            <a:off x="1712913" y="2982913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1" name="Rectangle 55"/>
          <p:cNvSpPr>
            <a:spLocks noChangeArrowheads="1"/>
          </p:cNvSpPr>
          <p:nvPr/>
        </p:nvSpPr>
        <p:spPr bwMode="auto">
          <a:xfrm>
            <a:off x="1743075" y="304800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2" name="Rectangle 56"/>
          <p:cNvSpPr>
            <a:spLocks noChangeArrowheads="1"/>
          </p:cNvSpPr>
          <p:nvPr/>
        </p:nvSpPr>
        <p:spPr bwMode="auto">
          <a:xfrm>
            <a:off x="7288213" y="2047875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3" name="Rectangle 57"/>
          <p:cNvSpPr>
            <a:spLocks noChangeArrowheads="1"/>
          </p:cNvSpPr>
          <p:nvPr/>
        </p:nvSpPr>
        <p:spPr bwMode="auto">
          <a:xfrm>
            <a:off x="7288213" y="2968625"/>
            <a:ext cx="4857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1.33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4" name="Rectangle 58"/>
          <p:cNvSpPr>
            <a:spLocks noChangeArrowheads="1"/>
          </p:cNvSpPr>
          <p:nvPr/>
        </p:nvSpPr>
        <p:spPr bwMode="auto">
          <a:xfrm>
            <a:off x="7288213" y="3890963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2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5" name="Rectangle 59"/>
          <p:cNvSpPr>
            <a:spLocks noChangeArrowheads="1"/>
          </p:cNvSpPr>
          <p:nvPr/>
        </p:nvSpPr>
        <p:spPr bwMode="auto">
          <a:xfrm>
            <a:off x="7288213" y="4819650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37" name="Line 61"/>
          <p:cNvSpPr>
            <a:spLocks noChangeShapeType="1"/>
          </p:cNvSpPr>
          <p:nvPr/>
        </p:nvSpPr>
        <p:spPr bwMode="auto">
          <a:xfrm flipH="1">
            <a:off x="1144588" y="4048125"/>
            <a:ext cx="452437" cy="352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39" name="Rectangle 63"/>
          <p:cNvSpPr>
            <a:spLocks noChangeArrowheads="1"/>
          </p:cNvSpPr>
          <p:nvPr/>
        </p:nvSpPr>
        <p:spPr bwMode="auto">
          <a:xfrm>
            <a:off x="379413" y="4384675"/>
            <a:ext cx="1168400" cy="733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Valor de Equilíbrio da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43" name="Line 67"/>
          <p:cNvSpPr>
            <a:spLocks noChangeShapeType="1"/>
          </p:cNvSpPr>
          <p:nvPr/>
        </p:nvSpPr>
        <p:spPr bwMode="auto">
          <a:xfrm>
            <a:off x="7497763" y="4029075"/>
            <a:ext cx="225425" cy="254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45" name="Rectangle 69"/>
          <p:cNvSpPr>
            <a:spLocks noChangeArrowheads="1"/>
          </p:cNvSpPr>
          <p:nvPr/>
        </p:nvSpPr>
        <p:spPr bwMode="auto">
          <a:xfrm>
            <a:off x="7675563" y="4286250"/>
            <a:ext cx="1000125" cy="733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Nível de preços de equilíbrio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1448" name="Freeform 72"/>
          <p:cNvSpPr>
            <a:spLocks/>
          </p:cNvSpPr>
          <p:nvPr/>
        </p:nvSpPr>
        <p:spPr bwMode="auto">
          <a:xfrm>
            <a:off x="2309813" y="2089150"/>
            <a:ext cx="3629025" cy="3389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3" y="173"/>
              </a:cxn>
            </a:cxnLst>
            <a:rect l="0" t="0" r="r" b="b"/>
            <a:pathLst>
              <a:path w="193" h="173">
                <a:moveTo>
                  <a:pt x="0" y="0"/>
                </a:moveTo>
                <a:cubicBezTo>
                  <a:pt x="0" y="6"/>
                  <a:pt x="3" y="130"/>
                  <a:pt x="193" y="173"/>
                </a:cubicBezTo>
              </a:path>
            </a:pathLst>
          </a:custGeom>
          <a:noFill/>
          <a:ln w="57150">
            <a:solidFill>
              <a:srgbClr val="003F9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1449" name="Rectangle 73"/>
          <p:cNvSpPr>
            <a:spLocks noChangeArrowheads="1"/>
          </p:cNvSpPr>
          <p:nvPr/>
        </p:nvSpPr>
        <p:spPr bwMode="auto">
          <a:xfrm>
            <a:off x="6042025" y="5084763"/>
            <a:ext cx="1193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Demanda por Moeda</a:t>
            </a:r>
            <a:endParaRPr lang="en-US" altLang="en-US">
              <a:latin typeface="Times New Roman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2103438" y="3735388"/>
            <a:ext cx="4981575" cy="352425"/>
            <a:chOff x="1325" y="2353"/>
            <a:chExt cx="3138" cy="222"/>
          </a:xfrm>
        </p:grpSpPr>
        <p:sp>
          <p:nvSpPr>
            <p:cNvPr id="101452" name="Line 76"/>
            <p:cNvSpPr>
              <a:spLocks noChangeShapeType="1"/>
            </p:cNvSpPr>
            <p:nvPr/>
          </p:nvSpPr>
          <p:spPr bwMode="auto">
            <a:xfrm>
              <a:off x="1325" y="2526"/>
              <a:ext cx="31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3" name="Group 77"/>
            <p:cNvGrpSpPr>
              <a:grpSpLocks/>
            </p:cNvGrpSpPr>
            <p:nvPr/>
          </p:nvGrpSpPr>
          <p:grpSpPr bwMode="auto">
            <a:xfrm>
              <a:off x="1965" y="2353"/>
              <a:ext cx="205" cy="222"/>
              <a:chOff x="1965" y="2353"/>
              <a:chExt cx="205" cy="222"/>
            </a:xfrm>
          </p:grpSpPr>
          <p:sp>
            <p:nvSpPr>
              <p:cNvPr id="101454" name="Oval 78"/>
              <p:cNvSpPr>
                <a:spLocks noChangeArrowheads="1"/>
              </p:cNvSpPr>
              <p:nvPr/>
            </p:nvSpPr>
            <p:spPr bwMode="auto">
              <a:xfrm>
                <a:off x="1965" y="2489"/>
                <a:ext cx="82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1455" name="Rectangle 79"/>
              <p:cNvSpPr>
                <a:spLocks noChangeArrowheads="1"/>
              </p:cNvSpPr>
              <p:nvPr/>
            </p:nvSpPr>
            <p:spPr bwMode="auto">
              <a:xfrm>
                <a:off x="2025" y="2353"/>
                <a:ext cx="145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efeito de uma Injeção de Moeda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H="1">
            <a:off x="1916113" y="49498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 flipH="1">
            <a:off x="1916113" y="40100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 flipH="1">
            <a:off x="1916113" y="308768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 flipH="1">
            <a:off x="1916113" y="21669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7104063" y="49498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7104063" y="40100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>
            <a:off x="7104063" y="308768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>
            <a:off x="7104063" y="216693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6364288" y="5876925"/>
            <a:ext cx="11604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Quantidade de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900113" y="1196975"/>
            <a:ext cx="863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Valor da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1570038" y="1600200"/>
            <a:ext cx="1555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1662113" y="1600200"/>
            <a:ext cx="11271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1693863" y="1606550"/>
            <a:ext cx="174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200" b="1" i="1">
                <a:solidFill>
                  <a:srgbClr val="000000"/>
                </a:solidFill>
              </a:rPr>
              <a:t>P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7294563" y="1295400"/>
            <a:ext cx="15700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Nível de Preços 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7916863" y="1560513"/>
            <a:ext cx="236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 i="1">
                <a:solidFill>
                  <a:srgbClr val="000000"/>
                </a:solidFill>
              </a:rPr>
              <a:t>P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6" name="Line 22"/>
          <p:cNvSpPr>
            <a:spLocks noChangeShapeType="1"/>
          </p:cNvSpPr>
          <p:nvPr/>
        </p:nvSpPr>
        <p:spPr bwMode="auto">
          <a:xfrm flipV="1">
            <a:off x="3175000" y="1755775"/>
            <a:ext cx="1588" cy="4114800"/>
          </a:xfrm>
          <a:prstGeom prst="line">
            <a:avLst/>
          </a:prstGeom>
          <a:noFill/>
          <a:ln w="57150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2559050" y="5922963"/>
            <a:ext cx="1365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Quantidade fixada pelo BC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8" name="Rectangle 24"/>
          <p:cNvSpPr>
            <a:spLocks noChangeArrowheads="1"/>
          </p:cNvSpPr>
          <p:nvPr/>
        </p:nvSpPr>
        <p:spPr bwMode="auto">
          <a:xfrm>
            <a:off x="2535238" y="1501775"/>
            <a:ext cx="1527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Oferta de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49" name="Rectangle 25"/>
          <p:cNvSpPr>
            <a:spLocks noChangeArrowheads="1"/>
          </p:cNvSpPr>
          <p:nvPr/>
        </p:nvSpPr>
        <p:spPr bwMode="auto">
          <a:xfrm>
            <a:off x="1700213" y="5748338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0" name="Rectangle 26"/>
          <p:cNvSpPr>
            <a:spLocks noChangeArrowheads="1"/>
          </p:cNvSpPr>
          <p:nvPr/>
        </p:nvSpPr>
        <p:spPr bwMode="auto">
          <a:xfrm>
            <a:off x="1700213" y="2054225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1" name="Rectangle 27"/>
          <p:cNvSpPr>
            <a:spLocks noChangeArrowheads="1"/>
          </p:cNvSpPr>
          <p:nvPr/>
        </p:nvSpPr>
        <p:spPr bwMode="auto">
          <a:xfrm>
            <a:off x="933450" y="5741988"/>
            <a:ext cx="68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(Baixo)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890588" y="2047875"/>
            <a:ext cx="498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(alto)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3" name="Rectangle 29"/>
          <p:cNvSpPr>
            <a:spLocks noChangeArrowheads="1"/>
          </p:cNvSpPr>
          <p:nvPr/>
        </p:nvSpPr>
        <p:spPr bwMode="auto">
          <a:xfrm>
            <a:off x="7618413" y="5741988"/>
            <a:ext cx="5318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(Alto)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7618413" y="2047875"/>
            <a:ext cx="666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</a:rPr>
              <a:t>(baixo)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5" name="Rectangle 31"/>
          <p:cNvSpPr>
            <a:spLocks noChangeArrowheads="1"/>
          </p:cNvSpPr>
          <p:nvPr/>
        </p:nvSpPr>
        <p:spPr bwMode="auto">
          <a:xfrm>
            <a:off x="1662113" y="3910013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1706563" y="3903663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1743075" y="396875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2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8" name="Rectangle 34"/>
          <p:cNvSpPr>
            <a:spLocks noChangeArrowheads="1"/>
          </p:cNvSpPr>
          <p:nvPr/>
        </p:nvSpPr>
        <p:spPr bwMode="auto">
          <a:xfrm>
            <a:off x="1662113" y="483235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59" name="Rectangle 35"/>
          <p:cNvSpPr>
            <a:spLocks noChangeArrowheads="1"/>
          </p:cNvSpPr>
          <p:nvPr/>
        </p:nvSpPr>
        <p:spPr bwMode="auto">
          <a:xfrm>
            <a:off x="1706563" y="4826000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0" name="Rectangle 36"/>
          <p:cNvSpPr>
            <a:spLocks noChangeArrowheads="1"/>
          </p:cNvSpPr>
          <p:nvPr/>
        </p:nvSpPr>
        <p:spPr bwMode="auto">
          <a:xfrm>
            <a:off x="1743075" y="4891088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1" name="Rectangle 37"/>
          <p:cNvSpPr>
            <a:spLocks noChangeArrowheads="1"/>
          </p:cNvSpPr>
          <p:nvPr/>
        </p:nvSpPr>
        <p:spPr bwMode="auto">
          <a:xfrm>
            <a:off x="1668463" y="2982913"/>
            <a:ext cx="1301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3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2" name="Rectangle 38"/>
          <p:cNvSpPr>
            <a:spLocks noChangeArrowheads="1"/>
          </p:cNvSpPr>
          <p:nvPr/>
        </p:nvSpPr>
        <p:spPr bwMode="auto">
          <a:xfrm>
            <a:off x="1712913" y="2982913"/>
            <a:ext cx="142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/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3" name="Rectangle 39"/>
          <p:cNvSpPr>
            <a:spLocks noChangeArrowheads="1"/>
          </p:cNvSpPr>
          <p:nvPr/>
        </p:nvSpPr>
        <p:spPr bwMode="auto">
          <a:xfrm>
            <a:off x="1743075" y="3048000"/>
            <a:ext cx="1301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0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4" name="Rectangle 40"/>
          <p:cNvSpPr>
            <a:spLocks noChangeArrowheads="1"/>
          </p:cNvSpPr>
          <p:nvPr/>
        </p:nvSpPr>
        <p:spPr bwMode="auto">
          <a:xfrm>
            <a:off x="7288213" y="2047875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5" name="Rectangle 41"/>
          <p:cNvSpPr>
            <a:spLocks noChangeArrowheads="1"/>
          </p:cNvSpPr>
          <p:nvPr/>
        </p:nvSpPr>
        <p:spPr bwMode="auto">
          <a:xfrm>
            <a:off x="7288213" y="2968625"/>
            <a:ext cx="4857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1.33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6" name="Rectangle 42"/>
          <p:cNvSpPr>
            <a:spLocks noChangeArrowheads="1"/>
          </p:cNvSpPr>
          <p:nvPr/>
        </p:nvSpPr>
        <p:spPr bwMode="auto">
          <a:xfrm>
            <a:off x="7288213" y="3890963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2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7" name="Rectangle 43"/>
          <p:cNvSpPr>
            <a:spLocks noChangeArrowheads="1"/>
          </p:cNvSpPr>
          <p:nvPr/>
        </p:nvSpPr>
        <p:spPr bwMode="auto">
          <a:xfrm>
            <a:off x="7288213" y="4819650"/>
            <a:ext cx="206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4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69" name="Rectangle 45"/>
          <p:cNvSpPr>
            <a:spLocks noChangeArrowheads="1"/>
          </p:cNvSpPr>
          <p:nvPr/>
        </p:nvSpPr>
        <p:spPr bwMode="auto">
          <a:xfrm>
            <a:off x="539750" y="3213100"/>
            <a:ext cx="936625" cy="733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Diminui o Valor da moeda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71" name="Rectangle 47"/>
          <p:cNvSpPr>
            <a:spLocks noChangeArrowheads="1"/>
          </p:cNvSpPr>
          <p:nvPr/>
        </p:nvSpPr>
        <p:spPr bwMode="auto">
          <a:xfrm>
            <a:off x="7740650" y="3357563"/>
            <a:ext cx="1000125" cy="733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Aumenta o nível  de equilíbrio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03472" name="Freeform 48"/>
          <p:cNvSpPr>
            <a:spLocks/>
          </p:cNvSpPr>
          <p:nvPr/>
        </p:nvSpPr>
        <p:spPr bwMode="auto">
          <a:xfrm>
            <a:off x="2309813" y="2089150"/>
            <a:ext cx="3629025" cy="3389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3" y="173"/>
              </a:cxn>
            </a:cxnLst>
            <a:rect l="0" t="0" r="r" b="b"/>
            <a:pathLst>
              <a:path w="193" h="173">
                <a:moveTo>
                  <a:pt x="0" y="0"/>
                </a:moveTo>
                <a:cubicBezTo>
                  <a:pt x="0" y="6"/>
                  <a:pt x="3" y="130"/>
                  <a:pt x="193" y="173"/>
                </a:cubicBezTo>
              </a:path>
            </a:pathLst>
          </a:custGeom>
          <a:noFill/>
          <a:ln w="57150">
            <a:solidFill>
              <a:srgbClr val="003F9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473" name="Rectangle 49"/>
          <p:cNvSpPr>
            <a:spLocks noChangeArrowheads="1"/>
          </p:cNvSpPr>
          <p:nvPr/>
        </p:nvSpPr>
        <p:spPr bwMode="auto">
          <a:xfrm>
            <a:off x="6042025" y="5084763"/>
            <a:ext cx="1193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rgbClr val="000000"/>
                </a:solidFill>
              </a:rPr>
              <a:t>Demanda por Moeda</a:t>
            </a:r>
            <a:endParaRPr lang="en-US" altLang="en-US">
              <a:latin typeface="Times New Roman" pitchFamily="18" charset="0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103438" y="3735388"/>
            <a:ext cx="4981575" cy="352425"/>
            <a:chOff x="1325" y="2353"/>
            <a:chExt cx="3138" cy="222"/>
          </a:xfrm>
        </p:grpSpPr>
        <p:sp>
          <p:nvSpPr>
            <p:cNvPr id="103475" name="Line 51"/>
            <p:cNvSpPr>
              <a:spLocks noChangeShapeType="1"/>
            </p:cNvSpPr>
            <p:nvPr/>
          </p:nvSpPr>
          <p:spPr bwMode="auto">
            <a:xfrm>
              <a:off x="1325" y="2526"/>
              <a:ext cx="31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3" name="Group 52"/>
            <p:cNvGrpSpPr>
              <a:grpSpLocks/>
            </p:cNvGrpSpPr>
            <p:nvPr/>
          </p:nvGrpSpPr>
          <p:grpSpPr bwMode="auto">
            <a:xfrm>
              <a:off x="1965" y="2353"/>
              <a:ext cx="205" cy="222"/>
              <a:chOff x="1965" y="2353"/>
              <a:chExt cx="205" cy="222"/>
            </a:xfrm>
          </p:grpSpPr>
          <p:sp>
            <p:nvSpPr>
              <p:cNvPr id="103477" name="Oval 53"/>
              <p:cNvSpPr>
                <a:spLocks noChangeArrowheads="1"/>
              </p:cNvSpPr>
              <p:nvPr/>
            </p:nvSpPr>
            <p:spPr bwMode="auto">
              <a:xfrm>
                <a:off x="1965" y="2489"/>
                <a:ext cx="82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478" name="Rectangle 54"/>
              <p:cNvSpPr>
                <a:spLocks noChangeArrowheads="1"/>
              </p:cNvSpPr>
              <p:nvPr/>
            </p:nvSpPr>
            <p:spPr bwMode="auto">
              <a:xfrm>
                <a:off x="2025" y="2353"/>
                <a:ext cx="145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en-US" sz="1600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103479" name="Line 55"/>
          <p:cNvSpPr>
            <a:spLocks noChangeShapeType="1"/>
          </p:cNvSpPr>
          <p:nvPr/>
        </p:nvSpPr>
        <p:spPr bwMode="auto">
          <a:xfrm flipV="1">
            <a:off x="4427538" y="1700213"/>
            <a:ext cx="0" cy="4176712"/>
          </a:xfrm>
          <a:prstGeom prst="line">
            <a:avLst/>
          </a:prstGeom>
          <a:noFill/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103481" name="Line 57"/>
          <p:cNvSpPr>
            <a:spLocks noChangeShapeType="1"/>
          </p:cNvSpPr>
          <p:nvPr/>
        </p:nvSpPr>
        <p:spPr bwMode="auto">
          <a:xfrm>
            <a:off x="1908175" y="4935538"/>
            <a:ext cx="5327650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4356100" y="4660900"/>
            <a:ext cx="236538" cy="352425"/>
            <a:chOff x="1965" y="2353"/>
            <a:chExt cx="139" cy="222"/>
          </a:xfrm>
        </p:grpSpPr>
        <p:sp>
          <p:nvSpPr>
            <p:cNvPr id="103483" name="Oval 59"/>
            <p:cNvSpPr>
              <a:spLocks noChangeArrowheads="1"/>
            </p:cNvSpPr>
            <p:nvPr/>
          </p:nvSpPr>
          <p:spPr bwMode="auto">
            <a:xfrm>
              <a:off x="1965" y="2489"/>
              <a:ext cx="82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484" name="Rectangle 60"/>
            <p:cNvSpPr>
              <a:spLocks noChangeArrowheads="1"/>
            </p:cNvSpPr>
            <p:nvPr/>
          </p:nvSpPr>
          <p:spPr bwMode="auto">
            <a:xfrm>
              <a:off x="2025" y="2353"/>
              <a:ext cx="7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rgbClr val="000000"/>
                  </a:solidFill>
                </a:rPr>
                <a:t>B</a:t>
              </a:r>
              <a:endParaRPr lang="en-US" altLang="en-US">
                <a:latin typeface="Times New Roman" pitchFamily="18" charset="0"/>
              </a:endParaRPr>
            </a:p>
          </p:txBody>
        </p:sp>
      </p:grpSp>
      <p:sp>
        <p:nvSpPr>
          <p:cNvPr id="103485" name="Line 61"/>
          <p:cNvSpPr>
            <a:spLocks noChangeShapeType="1"/>
          </p:cNvSpPr>
          <p:nvPr/>
        </p:nvSpPr>
        <p:spPr bwMode="auto">
          <a:xfrm>
            <a:off x="1547813" y="41497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103486" name="Line 62"/>
          <p:cNvSpPr>
            <a:spLocks noChangeShapeType="1"/>
          </p:cNvSpPr>
          <p:nvPr/>
        </p:nvSpPr>
        <p:spPr bwMode="auto">
          <a:xfrm>
            <a:off x="7524750" y="40767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103487" name="Line 63"/>
          <p:cNvSpPr>
            <a:spLocks noChangeShapeType="1"/>
          </p:cNvSpPr>
          <p:nvPr/>
        </p:nvSpPr>
        <p:spPr bwMode="auto">
          <a:xfrm>
            <a:off x="3348038" y="31416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t-BR"/>
          </a:p>
        </p:txBody>
      </p:sp>
      <p:sp>
        <p:nvSpPr>
          <p:cNvPr id="103489" name="Rectangle 65"/>
          <p:cNvSpPr>
            <a:spLocks noChangeArrowheads="1"/>
          </p:cNvSpPr>
          <p:nvPr/>
        </p:nvSpPr>
        <p:spPr bwMode="auto">
          <a:xfrm>
            <a:off x="4787900" y="1844675"/>
            <a:ext cx="1584325" cy="733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Um aumento na quantidade de moeda</a:t>
            </a:r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Teoria Clássica da Inflação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619250" y="1666875"/>
            <a:ext cx="61198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Teoria Quantitativa da Moeda: a quantidade disponível de moeda em uma economia determina seu valor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295525" y="3249613"/>
            <a:ext cx="4724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 inflação é causada pelo aumento de oferta de moeda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2914650" y="4475163"/>
            <a:ext cx="3529013" cy="4667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Inflação de Demanda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Velocidade da Moeda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2268538" y="1444625"/>
            <a:ext cx="5040312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Velocidade com que a moeda troca de mãos em uma economia</a:t>
            </a:r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3130550" y="2924175"/>
            <a:ext cx="35290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PIB: Y = C + G + I + EL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1692275" y="4076700"/>
            <a:ext cx="21590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V = (P . Y)/M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3995738" y="3789363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V – Velocidade da moeda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3995738" y="4575175"/>
            <a:ext cx="3767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M – Quant de moeda na economia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3924300" y="5267325"/>
            <a:ext cx="1944688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M.V = P. Y 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3995738" y="4203700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P – Nível de preços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Equação Quantitativa da Moeda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3563938" y="1449388"/>
            <a:ext cx="1944687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M.V = P. Y 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250825" y="2205038"/>
            <a:ext cx="8642350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Para uma mesma quantidade de moeda (M),se o Produto (Y) crescer, a velocidade de circulação da moeda (V) deve crescer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539750" y="3887788"/>
            <a:ext cx="7993063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Se em uma economia onde a velocidade da moeda é grande, as pessoas convertem moeda em outros ativos com rapidez, e guardam pouca quantidade de moeda.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Equação Quantitativa da Moeda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7632700" cy="19272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/>
              <a:t>Considere que:</a:t>
            </a:r>
          </a:p>
          <a:p>
            <a:pPr algn="ctr">
              <a:spcBef>
                <a:spcPct val="50000"/>
              </a:spcBef>
            </a:pPr>
            <a:r>
              <a:rPr lang="pt-BR" dirty="0"/>
              <a:t>V é constante</a:t>
            </a:r>
          </a:p>
          <a:p>
            <a:pPr algn="ctr">
              <a:spcBef>
                <a:spcPct val="50000"/>
              </a:spcBef>
            </a:pPr>
            <a:r>
              <a:rPr lang="pt-BR" dirty="0"/>
              <a:t>Y é constante (capital,tecnologia constantes e pleno emprego)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1042988" y="4005263"/>
            <a:ext cx="691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3492500" y="3825875"/>
            <a:ext cx="1944688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M.V = P. Y 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827088" y="4652963"/>
            <a:ext cx="7272337" cy="13795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Se houver aumento de M, haverá aumento de P,</a:t>
            </a:r>
          </a:p>
          <a:p>
            <a:pPr algn="ctr">
              <a:spcBef>
                <a:spcPct val="50000"/>
              </a:spcBef>
            </a:pPr>
            <a:r>
              <a:rPr lang="pt-BR"/>
              <a:t>Isto é, o aumento da quantidade de moeda faz com que o nível de preços suba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Neutralidade Monetária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1187450" y="1954213"/>
            <a:ext cx="2808288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Dicotomia Clássica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645025" y="1341438"/>
            <a:ext cx="266382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Variáveis Reais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4427538" y="2565400"/>
            <a:ext cx="309721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Variáveis Nominais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5688013" y="195738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68313" y="3744913"/>
            <a:ext cx="3311525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Alterações monetárias não tem efeito nas variáveis reais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427538" y="4114800"/>
            <a:ext cx="3600450" cy="4667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Neutralidade Monetária</a:t>
            </a:r>
          </a:p>
        </p:txBody>
      </p:sp>
      <p:sp>
        <p:nvSpPr>
          <p:cNvPr id="117771" name="AutoShape 11"/>
          <p:cNvSpPr>
            <a:spLocks noChangeArrowheads="1"/>
          </p:cNvSpPr>
          <p:nvPr/>
        </p:nvSpPr>
        <p:spPr bwMode="auto">
          <a:xfrm>
            <a:off x="3851275" y="3860800"/>
            <a:ext cx="576263" cy="1079500"/>
          </a:xfrm>
          <a:prstGeom prst="rightArrow">
            <a:avLst>
              <a:gd name="adj1" fmla="val 50000"/>
              <a:gd name="adj2" fmla="val 32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Neutralidade Monetária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683568" y="2781325"/>
            <a:ext cx="2449512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Alterações na oferta de moeda</a:t>
            </a:r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3852218" y="1628800"/>
            <a:ext cx="4464050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Influenciam somente as variáveis nominais no curto prazo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3852218" y="3502050"/>
            <a:ext cx="4537075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Variáveis reais (PIB, nível de emprego, salários, etc) não se alteram no longo prazo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Imposto Inflacionário</a:t>
            </a: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684213" y="1430338"/>
            <a:ext cx="2808287" cy="19272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Governos dependem de impostos para pagar suas despesas</a:t>
            </a: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4354513" y="1651000"/>
            <a:ext cx="3673475" cy="15621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Quando arrecadam menos que gastam, os governos podem emitir moeda</a:t>
            </a: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3779838" y="3960813"/>
            <a:ext cx="4897437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Um aumento da quantidade de moeda, com Y e V constantes, eleva o nível de preços</a:t>
            </a: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3635375" y="1773238"/>
            <a:ext cx="649288" cy="1368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5729" name="AutoShape 17"/>
          <p:cNvSpPr>
            <a:spLocks noChangeArrowheads="1"/>
          </p:cNvSpPr>
          <p:nvPr/>
        </p:nvSpPr>
        <p:spPr bwMode="auto">
          <a:xfrm>
            <a:off x="5219700" y="3357563"/>
            <a:ext cx="2016125" cy="5032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Imposto Inflacionário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2124075" y="1700213"/>
            <a:ext cx="4895850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 emissão de moeda é chamada imposto inflacionário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1908175" y="3068638"/>
            <a:ext cx="5327650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 imposto inflacionário incide sobre todas as pessoas que têm moeda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Índice de Preços</a:t>
            </a:r>
            <a:endParaRPr lang="pt-BR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524000" y="1447800"/>
            <a:ext cx="6248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Índice de preços: medida dos preços de uma cesta de produtos e serviços pagos por um consumidor padrão</a:t>
            </a:r>
            <a:endParaRPr lang="pt-BR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562100" y="3124200"/>
            <a:ext cx="6172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É utilizado para medir o aumento do custo de vida em um determinado período</a:t>
            </a:r>
            <a:endParaRPr lang="pt-BR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1562100" y="4419600"/>
            <a:ext cx="61722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 o custo de vida sobe, uma família gasta mais dinheiro para manter o mesmo padrão de vida</a:t>
            </a:r>
            <a:endParaRPr lang="pt-B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Juros Nominais e Reais</a:t>
            </a:r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755650" y="1846411"/>
            <a:ext cx="2089150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Taxa de juros Nominal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3490913" y="1846411"/>
            <a:ext cx="216058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Taxa de juros Real</a:t>
            </a: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6516688" y="1844824"/>
            <a:ext cx="1584325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Taxa de inflação</a:t>
            </a: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2771775" y="2028974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=</a:t>
            </a: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5795963" y="2027386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+</a:t>
            </a:r>
          </a:p>
        </p:txBody>
      </p:sp>
      <p:sp>
        <p:nvSpPr>
          <p:cNvPr id="136200" name="AutoShape 8"/>
          <p:cNvSpPr>
            <a:spLocks noChangeArrowheads="1"/>
          </p:cNvSpPr>
          <p:nvPr/>
        </p:nvSpPr>
        <p:spPr bwMode="auto">
          <a:xfrm>
            <a:off x="755650" y="3033861"/>
            <a:ext cx="2016125" cy="792163"/>
          </a:xfrm>
          <a:prstGeom prst="wedgeRectCallout">
            <a:avLst>
              <a:gd name="adj1" fmla="val -5671"/>
              <a:gd name="adj2" fmla="val -1021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/>
              <a:t>Variável Nominal</a:t>
            </a:r>
          </a:p>
        </p:txBody>
      </p:sp>
      <p:sp>
        <p:nvSpPr>
          <p:cNvPr id="136201" name="AutoShape 9"/>
          <p:cNvSpPr>
            <a:spLocks noChangeArrowheads="1"/>
          </p:cNvSpPr>
          <p:nvPr/>
        </p:nvSpPr>
        <p:spPr bwMode="auto">
          <a:xfrm>
            <a:off x="3563938" y="3106886"/>
            <a:ext cx="2016125" cy="719138"/>
          </a:xfrm>
          <a:prstGeom prst="wedgeRectCallout">
            <a:avLst>
              <a:gd name="adj1" fmla="val -7088"/>
              <a:gd name="adj2" fmla="val -113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/>
              <a:t>Variável Real</a:t>
            </a: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1620838" y="4087961"/>
            <a:ext cx="5832475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Para que a taxa de juros real permaneça inalterada, a taxa de juros nominal deve acompanhar a taxa de inflação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Taxa de juros nominal e inflação americanas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F3F6F9"/>
          </a:solidFill>
          <a:ln w="2190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F2F4F8"/>
          </a:solidFill>
          <a:ln w="20002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F1F4F7"/>
          </a:solidFill>
          <a:ln w="1793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F0F2F5"/>
          </a:solidFill>
          <a:ln w="1587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EF1F4"/>
          </a:solidFill>
          <a:ln w="1397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BEEF2"/>
          </a:solidFill>
          <a:ln w="1000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1" name="Rectangle 15"/>
          <p:cNvSpPr>
            <a:spLocks noChangeArrowheads="1"/>
          </p:cNvSpPr>
          <p:nvPr/>
        </p:nvSpPr>
        <p:spPr bwMode="auto">
          <a:xfrm>
            <a:off x="1500188" y="1495425"/>
            <a:ext cx="6996112" cy="4487863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2" name="Rectangle 16"/>
          <p:cNvSpPr>
            <a:spLocks noChangeArrowheads="1"/>
          </p:cNvSpPr>
          <p:nvPr/>
        </p:nvSpPr>
        <p:spPr bwMode="auto">
          <a:xfrm>
            <a:off x="1360488" y="1374775"/>
            <a:ext cx="7116762" cy="4568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>
            <a:off x="1360488" y="5943600"/>
            <a:ext cx="7116762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 flipV="1">
            <a:off x="1360488" y="5783263"/>
            <a:ext cx="1587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 flipV="1">
            <a:off x="2378075" y="5783263"/>
            <a:ext cx="1588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6" name="Line 20"/>
          <p:cNvSpPr>
            <a:spLocks noChangeShapeType="1"/>
          </p:cNvSpPr>
          <p:nvPr/>
        </p:nvSpPr>
        <p:spPr bwMode="auto">
          <a:xfrm flipV="1">
            <a:off x="3214688" y="5783263"/>
            <a:ext cx="1587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7" name="Line 21"/>
          <p:cNvSpPr>
            <a:spLocks noChangeShapeType="1"/>
          </p:cNvSpPr>
          <p:nvPr/>
        </p:nvSpPr>
        <p:spPr bwMode="auto">
          <a:xfrm flipV="1">
            <a:off x="4071938" y="5783263"/>
            <a:ext cx="1587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 flipV="1">
            <a:off x="4908550" y="5783263"/>
            <a:ext cx="1588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79" name="Line 23"/>
          <p:cNvSpPr>
            <a:spLocks noChangeShapeType="1"/>
          </p:cNvSpPr>
          <p:nvPr/>
        </p:nvSpPr>
        <p:spPr bwMode="auto">
          <a:xfrm flipV="1">
            <a:off x="5765800" y="5783263"/>
            <a:ext cx="1588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0" name="Line 24"/>
          <p:cNvSpPr>
            <a:spLocks noChangeShapeType="1"/>
          </p:cNvSpPr>
          <p:nvPr/>
        </p:nvSpPr>
        <p:spPr bwMode="auto">
          <a:xfrm flipV="1">
            <a:off x="6604000" y="5783263"/>
            <a:ext cx="1588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1" name="Line 25"/>
          <p:cNvSpPr>
            <a:spLocks noChangeShapeType="1"/>
          </p:cNvSpPr>
          <p:nvPr/>
        </p:nvSpPr>
        <p:spPr bwMode="auto">
          <a:xfrm flipV="1">
            <a:off x="8297863" y="5783263"/>
            <a:ext cx="1587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 flipV="1">
            <a:off x="7440613" y="5783263"/>
            <a:ext cx="1587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 flipV="1">
            <a:off x="1360488" y="1395413"/>
            <a:ext cx="1587" cy="45085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4" name="Line 28"/>
          <p:cNvSpPr>
            <a:spLocks noChangeShapeType="1"/>
          </p:cNvSpPr>
          <p:nvPr/>
        </p:nvSpPr>
        <p:spPr bwMode="auto">
          <a:xfrm>
            <a:off x="1360488" y="5165725"/>
            <a:ext cx="160337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>
            <a:off x="1360488" y="4427538"/>
            <a:ext cx="160337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>
            <a:off x="1360488" y="3689350"/>
            <a:ext cx="160337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>
            <a:off x="1360488" y="2930525"/>
            <a:ext cx="160337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8" name="Line 32"/>
          <p:cNvSpPr>
            <a:spLocks noChangeShapeType="1"/>
          </p:cNvSpPr>
          <p:nvPr/>
        </p:nvSpPr>
        <p:spPr bwMode="auto">
          <a:xfrm>
            <a:off x="1360488" y="2192338"/>
            <a:ext cx="160337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89" name="Line 33"/>
          <p:cNvSpPr>
            <a:spLocks noChangeShapeType="1"/>
          </p:cNvSpPr>
          <p:nvPr/>
        </p:nvSpPr>
        <p:spPr bwMode="auto">
          <a:xfrm flipV="1">
            <a:off x="1539875" y="5783263"/>
            <a:ext cx="1588" cy="1603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1890" name="Rectangle 34"/>
          <p:cNvSpPr>
            <a:spLocks noChangeArrowheads="1"/>
          </p:cNvSpPr>
          <p:nvPr/>
        </p:nvSpPr>
        <p:spPr bwMode="auto">
          <a:xfrm>
            <a:off x="498475" y="1230313"/>
            <a:ext cx="1044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 b="1">
                <a:solidFill>
                  <a:srgbClr val="000000"/>
                </a:solidFill>
              </a:rPr>
              <a:t>% por ano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2" name="Rectangle 36"/>
          <p:cNvSpPr>
            <a:spLocks noChangeArrowheads="1"/>
          </p:cNvSpPr>
          <p:nvPr/>
        </p:nvSpPr>
        <p:spPr bwMode="auto">
          <a:xfrm>
            <a:off x="1293813" y="5986463"/>
            <a:ext cx="57626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1960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3" name="Rectangle 37"/>
          <p:cNvSpPr>
            <a:spLocks noChangeArrowheads="1"/>
          </p:cNvSpPr>
          <p:nvPr/>
        </p:nvSpPr>
        <p:spPr bwMode="auto">
          <a:xfrm>
            <a:off x="2143125" y="5986463"/>
            <a:ext cx="5762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1965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4" name="Rectangle 38"/>
          <p:cNvSpPr>
            <a:spLocks noChangeArrowheads="1"/>
          </p:cNvSpPr>
          <p:nvPr/>
        </p:nvSpPr>
        <p:spPr bwMode="auto">
          <a:xfrm>
            <a:off x="2984500" y="5986463"/>
            <a:ext cx="5762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1970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5" name="Rectangle 39"/>
          <p:cNvSpPr>
            <a:spLocks noChangeArrowheads="1"/>
          </p:cNvSpPr>
          <p:nvPr/>
        </p:nvSpPr>
        <p:spPr bwMode="auto">
          <a:xfrm>
            <a:off x="3833813" y="5986463"/>
            <a:ext cx="57626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1975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6" name="Rectangle 40"/>
          <p:cNvSpPr>
            <a:spLocks noChangeArrowheads="1"/>
          </p:cNvSpPr>
          <p:nvPr/>
        </p:nvSpPr>
        <p:spPr bwMode="auto">
          <a:xfrm>
            <a:off x="4683125" y="5986463"/>
            <a:ext cx="5762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1980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7" name="Rectangle 41"/>
          <p:cNvSpPr>
            <a:spLocks noChangeArrowheads="1"/>
          </p:cNvSpPr>
          <p:nvPr/>
        </p:nvSpPr>
        <p:spPr bwMode="auto">
          <a:xfrm>
            <a:off x="5532438" y="5986463"/>
            <a:ext cx="57626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1985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8" name="Rectangle 42"/>
          <p:cNvSpPr>
            <a:spLocks noChangeArrowheads="1"/>
          </p:cNvSpPr>
          <p:nvPr/>
        </p:nvSpPr>
        <p:spPr bwMode="auto">
          <a:xfrm>
            <a:off x="6373813" y="5986463"/>
            <a:ext cx="57626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1990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899" name="Rectangle 43"/>
          <p:cNvSpPr>
            <a:spLocks noChangeArrowheads="1"/>
          </p:cNvSpPr>
          <p:nvPr/>
        </p:nvSpPr>
        <p:spPr bwMode="auto">
          <a:xfrm>
            <a:off x="7223125" y="5986463"/>
            <a:ext cx="5762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1995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0" name="Rectangle 44"/>
          <p:cNvSpPr>
            <a:spLocks noChangeArrowheads="1"/>
          </p:cNvSpPr>
          <p:nvPr/>
        </p:nvSpPr>
        <p:spPr bwMode="auto">
          <a:xfrm>
            <a:off x="8070850" y="5986463"/>
            <a:ext cx="5762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2000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1" name="Rectangle 45"/>
          <p:cNvSpPr>
            <a:spLocks noChangeArrowheads="1"/>
          </p:cNvSpPr>
          <p:nvPr/>
        </p:nvSpPr>
        <p:spPr bwMode="auto">
          <a:xfrm>
            <a:off x="1135063" y="5794375"/>
            <a:ext cx="2190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2" name="Rectangle 46"/>
          <p:cNvSpPr>
            <a:spLocks noChangeArrowheads="1"/>
          </p:cNvSpPr>
          <p:nvPr/>
        </p:nvSpPr>
        <p:spPr bwMode="auto">
          <a:xfrm>
            <a:off x="1135063" y="5051425"/>
            <a:ext cx="2190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3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3" name="Rectangle 47"/>
          <p:cNvSpPr>
            <a:spLocks noChangeArrowheads="1"/>
          </p:cNvSpPr>
          <p:nvPr/>
        </p:nvSpPr>
        <p:spPr bwMode="auto">
          <a:xfrm>
            <a:off x="1135063" y="4314825"/>
            <a:ext cx="2190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6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4" name="Rectangle 48"/>
          <p:cNvSpPr>
            <a:spLocks noChangeArrowheads="1"/>
          </p:cNvSpPr>
          <p:nvPr/>
        </p:nvSpPr>
        <p:spPr bwMode="auto">
          <a:xfrm>
            <a:off x="1135063" y="3571875"/>
            <a:ext cx="2190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9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5" name="Rectangle 49"/>
          <p:cNvSpPr>
            <a:spLocks noChangeArrowheads="1"/>
          </p:cNvSpPr>
          <p:nvPr/>
        </p:nvSpPr>
        <p:spPr bwMode="auto">
          <a:xfrm>
            <a:off x="1022350" y="2828925"/>
            <a:ext cx="3381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12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21906" name="Rectangle 50"/>
          <p:cNvSpPr>
            <a:spLocks noChangeArrowheads="1"/>
          </p:cNvSpPr>
          <p:nvPr/>
        </p:nvSpPr>
        <p:spPr bwMode="auto">
          <a:xfrm>
            <a:off x="1022350" y="2092325"/>
            <a:ext cx="3381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700">
                <a:solidFill>
                  <a:srgbClr val="000000"/>
                </a:solidFill>
              </a:rPr>
              <a:t>15</a:t>
            </a:r>
            <a:endParaRPr lang="en-US" altLang="en-US">
              <a:latin typeface="Times New Roman" pitchFamily="18" charset="0"/>
            </a:endParaRPr>
          </a:p>
        </p:txBody>
      </p:sp>
      <p:pic>
        <p:nvPicPr>
          <p:cNvPr id="121907" name="Picture 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6700" y="2500313"/>
            <a:ext cx="6972300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1908" name="Picture 5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9238" y="2360613"/>
            <a:ext cx="699770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4556125" y="4487863"/>
            <a:ext cx="758825" cy="549275"/>
            <a:chOff x="2870" y="2827"/>
            <a:chExt cx="478" cy="346"/>
          </a:xfrm>
        </p:grpSpPr>
        <p:sp>
          <p:nvSpPr>
            <p:cNvPr id="121910" name="Line 54"/>
            <p:cNvSpPr>
              <a:spLocks noChangeShapeType="1"/>
            </p:cNvSpPr>
            <p:nvPr/>
          </p:nvSpPr>
          <p:spPr bwMode="auto">
            <a:xfrm flipH="1">
              <a:off x="3042" y="2827"/>
              <a:ext cx="251" cy="20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1911" name="Rectangle 55"/>
            <p:cNvSpPr>
              <a:spLocks noChangeArrowheads="1"/>
            </p:cNvSpPr>
            <p:nvPr/>
          </p:nvSpPr>
          <p:spPr bwMode="auto">
            <a:xfrm>
              <a:off x="2870" y="3010"/>
              <a:ext cx="47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700">
                  <a:solidFill>
                    <a:srgbClr val="000000"/>
                  </a:solidFill>
                </a:rPr>
                <a:t>Inflação</a:t>
              </a:r>
              <a:endParaRPr lang="en-US" altLang="en-US">
                <a:latin typeface="Times New Roman" pitchFamily="18" charset="0"/>
              </a:endParaRP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5386388" y="2981325"/>
            <a:ext cx="2128837" cy="908050"/>
            <a:chOff x="3393" y="1878"/>
            <a:chExt cx="1341" cy="572"/>
          </a:xfrm>
        </p:grpSpPr>
        <p:sp>
          <p:nvSpPr>
            <p:cNvPr id="121913" name="Line 57"/>
            <p:cNvSpPr>
              <a:spLocks noChangeShapeType="1"/>
            </p:cNvSpPr>
            <p:nvPr/>
          </p:nvSpPr>
          <p:spPr bwMode="auto">
            <a:xfrm flipH="1">
              <a:off x="3645" y="2035"/>
              <a:ext cx="301" cy="41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1914" name="Rectangle 58"/>
            <p:cNvSpPr>
              <a:spLocks noChangeArrowheads="1"/>
            </p:cNvSpPr>
            <p:nvPr/>
          </p:nvSpPr>
          <p:spPr bwMode="auto">
            <a:xfrm>
              <a:off x="3393" y="1878"/>
              <a:ext cx="134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700">
                  <a:solidFill>
                    <a:srgbClr val="000000"/>
                  </a:solidFill>
                </a:rPr>
                <a:t>Taxa de juros nominal</a:t>
              </a:r>
              <a:endParaRPr lang="en-US" altLang="en-US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Custos da Inflação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487613" y="1341438"/>
            <a:ext cx="427355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Custos de sola de sapatos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140075" y="2030413"/>
            <a:ext cx="29702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Custos de menu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1293813" y="2720975"/>
            <a:ext cx="666273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Desalinhamento de preços relativos e alocação distorcida de recursos</a:t>
            </a: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849563" y="3776663"/>
            <a:ext cx="354965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Distorções tributárias</a:t>
            </a:r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2959100" y="4467225"/>
            <a:ext cx="333216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Incerteza e confusão</a:t>
            </a:r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2085975" y="5157788"/>
            <a:ext cx="50784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Redistribuição arbitrária de riqueza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Outras explicações: Inflação de Custos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189038" y="1341438"/>
            <a:ext cx="6551612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 inflação de custos ocorre quando devido ao aumento de custos ocorre uma redução da oferta agregada 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827088" y="3213100"/>
            <a:ext cx="1871662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Aumento de custos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3203575" y="2852738"/>
            <a:ext cx="5040313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Aumento dos custos de produção (ex. salários, petróleo)</a:t>
            </a:r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3563938" y="4005263"/>
            <a:ext cx="3673475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Poder de mercado de monopólios e oligopólios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4068763" y="5157788"/>
            <a:ext cx="2663825" cy="4667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Inflação de lucros</a:t>
            </a: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684213" y="5165725"/>
            <a:ext cx="2808287" cy="4667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Inflação de custos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Inflação Inercial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763713" y="1700213"/>
            <a:ext cx="5976937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Padrão auto-reprodutor de elevação de preços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798638" y="2925763"/>
            <a:ext cx="5905500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Ocorreu em alguns países  devido à  mecanismos de indexação de preços e salários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Desenvolvimento e Inflação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203575" y="1484313"/>
            <a:ext cx="5111750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 desenvolvimento econômico está associado a um aumento no nível de industrialização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59113" y="3068638"/>
            <a:ext cx="5400675" cy="11969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 industrialização e a urbanização decorrente geram aumento de gastos públicos e da demanda agregada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2700338" y="4652963"/>
            <a:ext cx="6119812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O governo emite moeda para saldar gastos públicos, gerando inflação de demanda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250825" y="1412875"/>
            <a:ext cx="2520950" cy="22923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/>
              <a:t>Alguns economistas crêem que desenvolvimento está relacionado à inflação </a:t>
            </a: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 rot="5400000">
            <a:off x="2375695" y="1808956"/>
            <a:ext cx="1439862" cy="5048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Índices de Preços utilizados no Brasil</a:t>
            </a:r>
            <a:endParaRPr lang="pt-BR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762000" y="1524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762000" y="1371600"/>
            <a:ext cx="7848600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IGP-DI</a:t>
            </a:r>
            <a:r>
              <a:rPr lang="pt-BR"/>
              <a:t> (Disponibilidade Interna – FGV), variações de preços de todo o mês de referência (1 ao 30 de cada mês). Ele é formado pelo IPA (Índice de Preços por Atacado – 60%), IPC (Índice de Preços ao Consumidor – 30%) e INCC (Índice Nacional do Custo da Construção – 10%)</a:t>
            </a:r>
          </a:p>
          <a:p>
            <a:pPr>
              <a:spcBef>
                <a:spcPct val="50000"/>
              </a:spcBef>
            </a:pPr>
            <a:r>
              <a:rPr lang="pt-BR" b="1"/>
              <a:t>IGP-M</a:t>
            </a:r>
            <a:r>
              <a:rPr lang="pt-BR"/>
              <a:t> (ÍGP do Mercado – FGV) Metodologia igual à do IGP-DI, mas pesquisado entre os dias 21 de um mês e 20 do seguinte. </a:t>
            </a:r>
          </a:p>
          <a:p>
            <a:pPr>
              <a:spcBef>
                <a:spcPct val="50000"/>
              </a:spcBef>
            </a:pPr>
            <a:r>
              <a:rPr lang="pt-BR" b="1"/>
              <a:t>IGP-10</a:t>
            </a:r>
            <a:r>
              <a:rPr lang="pt-BR"/>
              <a:t> (FGV)  elaborado com a mesma metodologia do IGP e do IGP-M, período de coleta de preços: entre o dia 11 de um mês e o dia 10 do mês seguinte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Índices de Preços utilizados no Brasil</a:t>
            </a:r>
            <a:endParaRPr lang="pt-BR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82296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IPC</a:t>
            </a:r>
            <a:r>
              <a:rPr lang="pt-BR"/>
              <a:t>-RJ (FGV – RJ) variação dos preços na cidade do Rio de Janeiro. Base:  Gastos de famílias com renda de um a 33 salários mínimos.</a:t>
            </a:r>
          </a:p>
          <a:p>
            <a:pPr>
              <a:spcBef>
                <a:spcPct val="50000"/>
              </a:spcBef>
            </a:pPr>
            <a:r>
              <a:rPr lang="pt-BR" b="1"/>
              <a:t>IPC-Fipe</a:t>
            </a:r>
            <a:r>
              <a:rPr lang="pt-BR"/>
              <a:t> (Índice de Preços ao Consumidor da Fundação Instituto de Pesquisas Econômicas, da USP) Variação de preços no município de São Paulo. Gastos de famílias com renda de 1 a 20 salários mínimos.</a:t>
            </a:r>
          </a:p>
          <a:p>
            <a:pPr>
              <a:spcBef>
                <a:spcPct val="50000"/>
              </a:spcBef>
            </a:pPr>
            <a:r>
              <a:rPr lang="pt-BR" b="1"/>
              <a:t>ICV-Dieese</a:t>
            </a:r>
            <a:r>
              <a:rPr lang="pt-BR"/>
              <a:t> (Índice do Custo de Vida do Departamento Intersindical de Estatística e Estudos Socioeconômicos) Variação de preços na cidade de São Paulo. Gastos de famílias com renda média de R$ 2.800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Índices de Preços utilizados no Brasil</a:t>
            </a:r>
            <a:endParaRPr lang="pt-BR"/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924800" cy="411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INPC</a:t>
            </a:r>
            <a:r>
              <a:rPr lang="pt-BR"/>
              <a:t> (Índice Nacional de Preços ao Consumidor – IBGE) - média do custo de vida nas 11 principais regiões metropolitanas do país para famílias com renda de 1 até 8 salários mínimos</a:t>
            </a:r>
          </a:p>
          <a:p>
            <a:pPr>
              <a:spcBef>
                <a:spcPct val="50000"/>
              </a:spcBef>
            </a:pPr>
            <a:r>
              <a:rPr lang="pt-BR" b="1"/>
              <a:t>IPCA</a:t>
            </a:r>
            <a:r>
              <a:rPr lang="pt-BR"/>
              <a:t> (Índice de Preços ao Consumidor Amplo –IBGE) média do custo de vida nas 11 principais regiões metropolitanas do país para famílias com renda de 1 até 40 salários mínimos. alvo das metas de inflação ("inflation targeting") no Brasil</a:t>
            </a:r>
          </a:p>
          <a:p>
            <a:pPr>
              <a:spcBef>
                <a:spcPct val="50000"/>
              </a:spcBef>
            </a:pPr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Índices de Preços utilizados no Brasil</a:t>
            </a:r>
            <a:endParaRPr lang="pt-BR"/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467600" cy="3752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INCC</a:t>
            </a:r>
            <a:r>
              <a:rPr lang="pt-BR"/>
              <a:t> (Índice Nacional do Custo da Construção - FGV) preços de materiais de construção e da mão-de-obra no setor. Utilizado em financiamento direto de construtoras/incorporadoras</a:t>
            </a:r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r>
              <a:rPr lang="pt-BR" b="1"/>
              <a:t>CUB</a:t>
            </a:r>
            <a:r>
              <a:rPr lang="pt-BR"/>
              <a:t> (Custo Unitário Básico - SINDUSCON), índice que reflete o ritmo dos preços de materiais de construção e da mão-de-obra no setor. Usado em financiamentos de imóveis.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564" y="2132856"/>
            <a:ext cx="8794436" cy="2570459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b="1"/>
              <a:t>PRO 2208</a:t>
            </a:r>
          </a:p>
          <a:p>
            <a:r>
              <a:rPr lang="pt-BR"/>
              <a:t>Davi Nakano</a:t>
            </a:r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Cálculo de um Índice de Preços</a:t>
            </a:r>
            <a:endParaRPr lang="pt-BR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4676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Fixar uma cesta de produtos e serviços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Pesquisar os preços dos itens da cesta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Calcular o custo da cesta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Escolher um ano-base, e calcular o índice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Calcular a inflação (deflação) do período</a:t>
            </a:r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1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Data\Microsoft\Templates\Presentation1.pot</Template>
  <TotalTime>579</TotalTime>
  <Words>1665</Words>
  <Application>Microsoft Macintosh PowerPoint</Application>
  <PresentationFormat>On-screen Show (4:3)</PresentationFormat>
  <Paragraphs>332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Tahoma</vt:lpstr>
      <vt:lpstr>Times New Roman</vt:lpstr>
      <vt:lpstr>Presentation1</vt:lpstr>
      <vt:lpstr>Planilha</vt:lpstr>
      <vt:lpstr>PRO 2208 Introdução à Economia</vt:lpstr>
      <vt:lpstr>Inflação</vt:lpstr>
      <vt:lpstr>Índice de Preços</vt:lpstr>
      <vt:lpstr>Índices de Preços utilizados no Brasil</vt:lpstr>
      <vt:lpstr>Índices de Preços utilizados no Brasil</vt:lpstr>
      <vt:lpstr>Índices de Preços utilizados no Brasil</vt:lpstr>
      <vt:lpstr>Índices de Preços utilizados no Brasil</vt:lpstr>
      <vt:lpstr>IPCA</vt:lpstr>
      <vt:lpstr>Cálculo de um Índice de Preços</vt:lpstr>
      <vt:lpstr>Problemas no cálculo do Custo de Vida</vt:lpstr>
      <vt:lpstr>Deflator do PIB e Índices de Custo de Vida</vt:lpstr>
      <vt:lpstr>Deflator do PIB e Índices de Custo de Vida</vt:lpstr>
      <vt:lpstr>Indexação de Preços</vt:lpstr>
      <vt:lpstr>Inflação</vt:lpstr>
      <vt:lpstr>Inflação Brasileira desde 1994</vt:lpstr>
      <vt:lpstr>A Inflação brasileira após 1994</vt:lpstr>
      <vt:lpstr>A Teoria Clássica da Inflação</vt:lpstr>
      <vt:lpstr>Oferta e Demanda de Moeda</vt:lpstr>
      <vt:lpstr>Oferta e Demanda de Moeda</vt:lpstr>
      <vt:lpstr>O Equilíbrio no Mercado de Moeda</vt:lpstr>
      <vt:lpstr>O efeito de uma Injeção de Moeda</vt:lpstr>
      <vt:lpstr>A Teoria Clássica da Inflação</vt:lpstr>
      <vt:lpstr>Velocidade da Moeda</vt:lpstr>
      <vt:lpstr>Equação Quantitativa da Moeda</vt:lpstr>
      <vt:lpstr>Equação Quantitativa da Moeda</vt:lpstr>
      <vt:lpstr>Neutralidade Monetária</vt:lpstr>
      <vt:lpstr>Neutralidade Monetária</vt:lpstr>
      <vt:lpstr>O Imposto Inflacionário</vt:lpstr>
      <vt:lpstr>Imposto Inflacionário</vt:lpstr>
      <vt:lpstr>Juros Nominais e Reais</vt:lpstr>
      <vt:lpstr>Taxa de juros nominal e inflação americanas</vt:lpstr>
      <vt:lpstr>Os Custos da Inflação</vt:lpstr>
      <vt:lpstr>Outras explicações: Inflação de Custos</vt:lpstr>
      <vt:lpstr>A Inflação Inercial</vt:lpstr>
      <vt:lpstr>Desenvolvimento e Inflação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REINALDO PACHECO da COSTA</cp:lastModifiedBy>
  <cp:revision>26</cp:revision>
  <dcterms:created xsi:type="dcterms:W3CDTF">2005-08-02T17:27:03Z</dcterms:created>
  <dcterms:modified xsi:type="dcterms:W3CDTF">2024-07-11T17:43:41Z</dcterms:modified>
</cp:coreProperties>
</file>