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86"/>
  </p:notesMasterIdLst>
  <p:sldIdLst>
    <p:sldId id="256" r:id="rId2"/>
    <p:sldId id="505" r:id="rId3"/>
    <p:sldId id="336" r:id="rId4"/>
    <p:sldId id="373" r:id="rId5"/>
    <p:sldId id="258" r:id="rId6"/>
    <p:sldId id="259" r:id="rId7"/>
    <p:sldId id="503" r:id="rId8"/>
    <p:sldId id="504" r:id="rId9"/>
    <p:sldId id="260" r:id="rId10"/>
    <p:sldId id="273" r:id="rId11"/>
    <p:sldId id="274" r:id="rId12"/>
    <p:sldId id="496" r:id="rId13"/>
    <p:sldId id="276" r:id="rId14"/>
    <p:sldId id="277" r:id="rId15"/>
    <p:sldId id="502" r:id="rId16"/>
    <p:sldId id="278" r:id="rId17"/>
    <p:sldId id="409" r:id="rId18"/>
    <p:sldId id="501" r:id="rId19"/>
    <p:sldId id="407" r:id="rId20"/>
    <p:sldId id="410" r:id="rId21"/>
    <p:sldId id="403" r:id="rId22"/>
    <p:sldId id="405" r:id="rId23"/>
    <p:sldId id="387" r:id="rId24"/>
    <p:sldId id="497" r:id="rId25"/>
    <p:sldId id="374" r:id="rId26"/>
    <p:sldId id="375" r:id="rId27"/>
    <p:sldId id="383" r:id="rId28"/>
    <p:sldId id="498" r:id="rId29"/>
    <p:sldId id="384" r:id="rId30"/>
    <p:sldId id="280" r:id="rId31"/>
    <p:sldId id="506" r:id="rId32"/>
    <p:sldId id="372" r:id="rId33"/>
    <p:sldId id="281" r:id="rId34"/>
    <p:sldId id="394" r:id="rId35"/>
    <p:sldId id="395" r:id="rId36"/>
    <p:sldId id="396" r:id="rId37"/>
    <p:sldId id="397" r:id="rId38"/>
    <p:sldId id="343" r:id="rId39"/>
    <p:sldId id="344" r:id="rId40"/>
    <p:sldId id="388" r:id="rId41"/>
    <p:sldId id="346" r:id="rId42"/>
    <p:sldId id="347" r:id="rId43"/>
    <p:sldId id="348" r:id="rId44"/>
    <p:sldId id="361" r:id="rId45"/>
    <p:sldId id="499" r:id="rId46"/>
    <p:sldId id="362" r:id="rId47"/>
    <p:sldId id="284" r:id="rId48"/>
    <p:sldId id="398" r:id="rId49"/>
    <p:sldId id="400" r:id="rId50"/>
    <p:sldId id="401" r:id="rId51"/>
    <p:sldId id="286" r:id="rId52"/>
    <p:sldId id="289" r:id="rId53"/>
    <p:sldId id="500" r:id="rId54"/>
    <p:sldId id="295" r:id="rId55"/>
    <p:sldId id="296" r:id="rId56"/>
    <p:sldId id="297" r:id="rId57"/>
    <p:sldId id="483" r:id="rId58"/>
    <p:sldId id="490" r:id="rId59"/>
    <p:sldId id="486" r:id="rId60"/>
    <p:sldId id="487" r:id="rId61"/>
    <p:sldId id="488" r:id="rId62"/>
    <p:sldId id="489" r:id="rId63"/>
    <p:sldId id="457" r:id="rId64"/>
    <p:sldId id="458" r:id="rId65"/>
    <p:sldId id="459" r:id="rId66"/>
    <p:sldId id="460" r:id="rId67"/>
    <p:sldId id="465" r:id="rId68"/>
    <p:sldId id="466" r:id="rId69"/>
    <p:sldId id="494" r:id="rId70"/>
    <p:sldId id="467" r:id="rId71"/>
    <p:sldId id="468" r:id="rId72"/>
    <p:sldId id="469" r:id="rId73"/>
    <p:sldId id="470" r:id="rId74"/>
    <p:sldId id="475" r:id="rId75"/>
    <p:sldId id="476" r:id="rId76"/>
    <p:sldId id="474" r:id="rId77"/>
    <p:sldId id="461" r:id="rId78"/>
    <p:sldId id="463" r:id="rId79"/>
    <p:sldId id="478" r:id="rId80"/>
    <p:sldId id="491" r:id="rId81"/>
    <p:sldId id="479" r:id="rId82"/>
    <p:sldId id="492" r:id="rId83"/>
    <p:sldId id="480" r:id="rId84"/>
    <p:sldId id="493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5" autoAdjust="0"/>
    <p:restoredTop sz="95964"/>
  </p:normalViewPr>
  <p:slideViewPr>
    <p:cSldViewPr>
      <p:cViewPr varScale="1">
        <p:scale>
          <a:sx n="116" d="100"/>
          <a:sy n="116" d="100"/>
        </p:scale>
        <p:origin x="3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A5CCB18-25F5-7442-9819-A5E957E7B6CC}" type="datetimeFigureOut">
              <a:rPr lang="pt-BR"/>
              <a:pPr/>
              <a:t>03/11/2020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8BF6040-278C-F64C-A313-512E6CFA9EA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99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212F79-EE80-1F4E-A2E3-18DAF0CF789C}" type="slidenum">
              <a:rPr lang="pt-BR">
                <a:latin typeface="Calibri" charset="0"/>
              </a:rPr>
              <a:pPr eaLnBrk="1" hangingPunct="1"/>
              <a:t>1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5DDFCA-B7EB-5649-AB77-B2F891C0FE51}" type="slidenum">
              <a:rPr lang="pt-BR">
                <a:latin typeface="Calibri" charset="0"/>
              </a:rPr>
              <a:pPr eaLnBrk="1" hangingPunct="1"/>
              <a:t>14</a:t>
            </a:fld>
            <a:endParaRPr lang="pt-BR">
              <a:latin typeface="Calibri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B2E6D0-DB40-6E4C-9EA5-549EF46041A6}" type="slidenum">
              <a:rPr lang="pt-BR">
                <a:latin typeface="Calibri" charset="0"/>
              </a:rPr>
              <a:pPr eaLnBrk="1" hangingPunct="1"/>
              <a:t>16</a:t>
            </a:fld>
            <a:endParaRPr lang="pt-BR">
              <a:latin typeface="Calibri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9C024B-36F2-AF4E-9962-461351824012}" type="slidenum">
              <a:rPr lang="pt-BR">
                <a:latin typeface="Calibri" charset="0"/>
              </a:rPr>
              <a:pPr eaLnBrk="1" hangingPunct="1"/>
              <a:t>30</a:t>
            </a:fld>
            <a:endParaRPr lang="pt-BR">
              <a:latin typeface="Calibri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F8656C-9206-0745-A986-CE225CB431C7}" type="slidenum">
              <a:rPr lang="pt-BR">
                <a:latin typeface="Calibri" charset="0"/>
              </a:rPr>
              <a:pPr eaLnBrk="1" hangingPunct="1"/>
              <a:t>32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861AEA-14A5-AB4A-9A28-A025B08369D1}" type="slidenum">
              <a:rPr lang="pt-BR">
                <a:latin typeface="Calibri" charset="0"/>
              </a:rPr>
              <a:pPr eaLnBrk="1" hangingPunct="1"/>
              <a:t>33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AD47F8-CF08-4B4E-B0A7-9662B1056F8F}" type="slidenum">
              <a:rPr lang="pt-BR">
                <a:latin typeface="Calibri" charset="0"/>
              </a:rPr>
              <a:pPr eaLnBrk="1" hangingPunct="1"/>
              <a:t>34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D2D5EC-67A4-FD48-B88E-D84ED8F66AA2}" type="slidenum">
              <a:rPr lang="pt-BR">
                <a:latin typeface="Calibri" charset="0"/>
              </a:rPr>
              <a:pPr eaLnBrk="1" hangingPunct="1"/>
              <a:t>35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39AC2B-1ACC-D442-BC37-B6C2EA16186C}" type="slidenum">
              <a:rPr lang="pt-BR">
                <a:latin typeface="Calibri" charset="0"/>
              </a:rPr>
              <a:pPr eaLnBrk="1" hangingPunct="1"/>
              <a:t>36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E0488F-13C7-0D46-9A19-803F82555EB0}" type="slidenum">
              <a:rPr lang="pt-BR">
                <a:latin typeface="Calibri" charset="0"/>
              </a:rPr>
              <a:pPr eaLnBrk="1" hangingPunct="1"/>
              <a:t>37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704F9-36A3-964E-BA37-AE1B0E6A6C5C}" type="slidenum">
              <a:rPr lang="en-GB"/>
              <a:pPr/>
              <a:t>38</a:t>
            </a:fld>
            <a:endParaRPr lang="en-GB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6A7084-94D2-2A4B-A4C6-8EEE4820D614}" type="slidenum">
              <a:rPr lang="pt-BR">
                <a:latin typeface="Calibri" charset="0"/>
              </a:rPr>
              <a:pPr eaLnBrk="1" hangingPunct="1"/>
              <a:t>3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2B88CC-1EDE-FF4E-B05E-6C98899ADFF6}" type="slidenum">
              <a:rPr lang="pt-BR">
                <a:latin typeface="Calibri" charset="0"/>
              </a:rPr>
              <a:pPr eaLnBrk="1" hangingPunct="1"/>
              <a:t>47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5F7D01-8F0D-874B-90A4-8DFFCDD270CA}" type="slidenum">
              <a:rPr lang="pt-BR">
                <a:latin typeface="Calibri" charset="0"/>
              </a:rPr>
              <a:pPr eaLnBrk="1" hangingPunct="1"/>
              <a:t>51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1D09FD-8931-F841-832A-921DA31AB7E5}" type="slidenum">
              <a:rPr lang="en-US">
                <a:latin typeface="Times New Roman" charset="0"/>
              </a:rPr>
              <a:pPr eaLnBrk="1" hangingPunct="1"/>
              <a:t>52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6820A4-3541-9540-939C-15841CB9DEA9}" type="slidenum">
              <a:rPr lang="en-US">
                <a:latin typeface="Times New Roman" charset="0"/>
              </a:rPr>
              <a:pPr eaLnBrk="1" hangingPunct="1"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CF2EA-290D-894E-82F7-8737AD9C4576}" type="slidenum">
              <a:rPr lang="en-US">
                <a:latin typeface="Times New Roman" charset="0"/>
              </a:rPr>
              <a:pPr eaLnBrk="1" hangingPunct="1"/>
              <a:t>55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6CBAD3-CE75-6349-A2E5-57D694F573CD}" type="slidenum">
              <a:rPr lang="en-US">
                <a:latin typeface="Times New Roman" charset="0"/>
              </a:rPr>
              <a:pPr eaLnBrk="1" hangingPunct="1"/>
              <a:t>56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25B40FB-1CB5-3E4C-9FC1-6D8F2CD5E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5054D9-3B78-B54C-9A13-7A069F5C07FD}" type="slidenum">
              <a:rPr lang="en-US" altLang="en-BR" sz="1200"/>
              <a:pPr eaLnBrk="1" hangingPunct="1"/>
              <a:t>57</a:t>
            </a:fld>
            <a:endParaRPr lang="en-US" altLang="en-BR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8087943-9A84-5840-AA22-651FD7801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600E7D5-E5A0-6C49-BB91-0C6EBC4F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55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B5A55017-4062-874D-8EB4-6804A0082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F459EB-3B5A-4344-ABFC-D361480D9BC2}" type="slidenum">
              <a:rPr lang="en-US" altLang="en-BR" sz="1200"/>
              <a:pPr eaLnBrk="1" hangingPunct="1"/>
              <a:t>59</a:t>
            </a:fld>
            <a:endParaRPr lang="en-US" altLang="en-BR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7A1C562-9178-0D43-A635-2AE59AECB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F5AC600-4487-CC4F-A50F-B437218FA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02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64EBB2D-68F5-6F47-8AB6-D3D59BDE6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009D6D-218B-6D46-B422-B092F40F4A94}" type="slidenum">
              <a:rPr lang="en-US" altLang="en-BR" sz="1200"/>
              <a:pPr eaLnBrk="1" hangingPunct="1"/>
              <a:t>60</a:t>
            </a:fld>
            <a:endParaRPr lang="en-US" altLang="en-BR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36DC972-C8CF-DD41-9D6C-542FAE0BC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DD8B8A0-358D-8849-B8D0-3EB1BB05B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36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9A279B3-98D2-4249-9F64-3250C2D4F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BFDD4A-56A4-D247-83E3-10BF9BBA42AB}" type="slidenum">
              <a:rPr lang="en-US" altLang="en-BR" sz="1200"/>
              <a:pPr eaLnBrk="1" hangingPunct="1"/>
              <a:t>61</a:t>
            </a:fld>
            <a:endParaRPr lang="en-US" altLang="en-BR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EDF1CD1-0694-9745-99C0-F37D2E3F5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214271A-E855-DE43-898F-2257D08B3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6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73D25B-DC67-7347-BDE8-9DBE2A5755C7}" type="slidenum">
              <a:rPr lang="pt-BR">
                <a:latin typeface="Calibri" charset="0"/>
              </a:rPr>
              <a:pPr eaLnBrk="1" hangingPunct="1"/>
              <a:t>5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7DA44DF-E0B9-2340-8818-0CCCD5899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2912DA-A9F4-7345-9CF9-9D9C7594B790}" type="slidenum">
              <a:rPr lang="en-US" altLang="en-BR" sz="1200"/>
              <a:pPr eaLnBrk="1" hangingPunct="1"/>
              <a:t>62</a:t>
            </a:fld>
            <a:endParaRPr lang="en-US" altLang="en-BR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A0A1F85-FF82-E344-9914-38AC45719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20D717D-B5F7-C046-B57F-70563514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57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EC47805-3669-B84E-9DF4-2553D0CC6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CAAEBE-DC4B-184A-A7A2-4E8AD1F50BEA}" type="slidenum">
              <a:rPr lang="en-US" altLang="en-BR" sz="1200"/>
              <a:pPr eaLnBrk="1" hangingPunct="1"/>
              <a:t>63</a:t>
            </a:fld>
            <a:endParaRPr lang="en-US" altLang="en-BR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B5990CE-9FF2-5E4E-B343-352797927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F022F30-0AA5-1F41-884D-18722FF26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75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78E3A6C-36B6-8347-815B-7285D65D8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233F6B-DEAD-9646-90C3-0C185975210E}" type="slidenum">
              <a:rPr lang="en-US" altLang="en-BR" sz="1200"/>
              <a:pPr eaLnBrk="1" hangingPunct="1"/>
              <a:t>64</a:t>
            </a:fld>
            <a:endParaRPr lang="en-US" altLang="en-BR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BE9B218-8E9F-9A4E-A65B-F72CBAAF7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A6EB30A-488E-3C42-950D-F921D7124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11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3EBBFE3-CBC3-D345-9021-AC3B99180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B8E4B8-5BEE-9B47-9BD4-FDFB34F8D852}" type="slidenum">
              <a:rPr lang="en-US" altLang="en-BR" sz="1200"/>
              <a:pPr eaLnBrk="1" hangingPunct="1"/>
              <a:t>65</a:t>
            </a:fld>
            <a:endParaRPr lang="en-US" altLang="en-BR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06D6F45-8E21-CF41-8D25-32DF51354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2712E8B5-2CAD-3946-A4A6-546D2EBA4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51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6086D9F5-D26C-444C-BA00-5F5F1C7FB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384554-1068-E84F-B5B7-215352CF2F39}" type="slidenum">
              <a:rPr lang="en-US" altLang="en-BR" sz="1200"/>
              <a:pPr eaLnBrk="1" hangingPunct="1"/>
              <a:t>66</a:t>
            </a:fld>
            <a:endParaRPr lang="en-US" altLang="en-BR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C0D56D4-6CD0-0D41-87DC-D7FD07935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E7DBA32-065B-524B-B494-1FC1DF715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00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68F640FD-2379-434D-9AE9-4DF959BDE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FFFD38-55DD-104C-877D-384CE463FAD6}" type="slidenum">
              <a:rPr lang="en-US" altLang="en-BR" sz="1200"/>
              <a:pPr eaLnBrk="1" hangingPunct="1"/>
              <a:t>67</a:t>
            </a:fld>
            <a:endParaRPr lang="en-US" altLang="en-BR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89CC213-8605-8A49-A74F-57DC23855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352E285-F4D2-5B49-96CD-5EA3D3DA1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17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ACFD792-2F71-7A4F-9DE6-26C90220D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8012B1-0EE9-F749-8588-03A23F06980C}" type="slidenum">
              <a:rPr lang="en-US" altLang="en-BR" sz="1200"/>
              <a:pPr eaLnBrk="1" hangingPunct="1"/>
              <a:t>68</a:t>
            </a:fld>
            <a:endParaRPr lang="en-US" altLang="en-BR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7B01B74-8BB8-4A47-A4B1-E3979B9AB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92B97F7-738C-D24D-8655-E80C512F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38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ACFD792-2F71-7A4F-9DE6-26C90220D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8012B1-0EE9-F749-8588-03A23F06980C}" type="slidenum">
              <a:rPr lang="en-US" altLang="en-BR" sz="1200"/>
              <a:pPr eaLnBrk="1" hangingPunct="1"/>
              <a:t>69</a:t>
            </a:fld>
            <a:endParaRPr lang="en-US" altLang="en-BR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7B01B74-8BB8-4A47-A4B1-E3979B9AB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92B97F7-738C-D24D-8655-E80C512F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12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1E3C0D2-2F67-7540-830B-189563B6D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32E8E5-C4AC-C54F-874C-1525FC26BA25}" type="slidenum">
              <a:rPr lang="en-US" altLang="en-BR" sz="1200"/>
              <a:pPr eaLnBrk="1" hangingPunct="1"/>
              <a:t>70</a:t>
            </a:fld>
            <a:endParaRPr lang="en-US" altLang="en-BR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D1028B15-3170-D141-9C8C-385C070D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32963C2F-E672-4A4F-8F5D-E702FE9A4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21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8998598-2BE3-464A-99FB-227187FB4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478F4E-7CD1-484D-A296-5B226422705C}" type="slidenum">
              <a:rPr lang="en-US" altLang="en-BR" sz="1200"/>
              <a:pPr eaLnBrk="1" hangingPunct="1"/>
              <a:t>71</a:t>
            </a:fld>
            <a:endParaRPr lang="en-US" altLang="en-BR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2429331-325E-A94F-BF30-5FA5DA631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E6C6EB4-0879-444C-881B-4DA34F843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3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5AB9BC-F23A-D940-A13D-0A40C5371BA6}" type="slidenum">
              <a:rPr lang="pt-BR">
                <a:latin typeface="Calibri" charset="0"/>
              </a:rPr>
              <a:pPr eaLnBrk="1" hangingPunct="1"/>
              <a:t>6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C75A25D-F414-EC4C-8604-111F2D870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205EB8-67B2-D84E-BCF7-6447DB50AC7F}" type="slidenum">
              <a:rPr lang="en-US" altLang="en-BR" sz="1200"/>
              <a:pPr eaLnBrk="1" hangingPunct="1"/>
              <a:t>72</a:t>
            </a:fld>
            <a:endParaRPr lang="en-US" altLang="en-BR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9673743-5DB7-2944-B76B-CB63767A7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DBBD694B-C582-A64E-A60E-305239FB0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741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67AF2CB-D991-E341-AA10-524801D42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1BF840-B975-344E-9B94-E09D7616CF13}" type="slidenum">
              <a:rPr lang="en-US" altLang="en-BR" sz="1200"/>
              <a:pPr eaLnBrk="1" hangingPunct="1"/>
              <a:t>73</a:t>
            </a:fld>
            <a:endParaRPr lang="en-US" altLang="en-BR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6E45FE5-8B3B-E449-B029-6157E2958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53E5F7C-34D9-664D-BA43-9BAB60BBE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62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58B906A-60E1-FC4F-99D9-8E9DFEC98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0C7482-6083-614C-AEC6-C149C36A9E36}" type="slidenum">
              <a:rPr lang="en-US" altLang="en-BR" sz="1200"/>
              <a:pPr eaLnBrk="1" hangingPunct="1"/>
              <a:t>74</a:t>
            </a:fld>
            <a:endParaRPr lang="en-US" altLang="en-BR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7477832-E58B-8D41-B341-0D826C68E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84B0B7A-BE90-704D-B2A8-99D819BC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9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5580D8B-1FB6-3D4F-AFAC-7017A0EBA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42A308-DF8A-8D43-893E-D1C5827FE66D}" type="slidenum">
              <a:rPr lang="en-US" altLang="en-BR" sz="1200"/>
              <a:pPr eaLnBrk="1" hangingPunct="1"/>
              <a:t>75</a:t>
            </a:fld>
            <a:endParaRPr lang="en-US" altLang="en-BR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299B3F9-FBD0-A34D-884E-254004474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9FFE9D0-BFA6-6042-952C-0B58E27F0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94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4D7262D7-D9E3-DB4C-A06E-B1C70EBF93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1687242-67FF-2F44-BC37-C5E1A41D7E8A}" type="slidenum">
              <a:rPr lang="en-US" altLang="en-BR" sz="1200"/>
              <a:pPr eaLnBrk="1" hangingPunct="1"/>
              <a:t>76</a:t>
            </a:fld>
            <a:endParaRPr lang="en-US" altLang="en-BR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E9D2FB8-C466-8840-9021-B9312C723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0594C5F-73C5-154C-8832-B7B74429B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499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2A04B01-C896-C647-AECF-FCB543DA7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0C1E37-7AED-9648-8C6D-B9CF38EEE41D}" type="slidenum">
              <a:rPr lang="en-US" altLang="en-BR" sz="1200"/>
              <a:pPr eaLnBrk="1" hangingPunct="1"/>
              <a:t>77</a:t>
            </a:fld>
            <a:endParaRPr lang="en-US" altLang="en-BR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AB58387-C0B6-7A4B-BC6F-B2751A0CD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FC503AB-D161-BD49-B109-CFB2850A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23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35A5E61-1419-6641-BBED-C7EE8845C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50EDB0A-4035-944D-A438-D59D67993B0A}" type="slidenum">
              <a:rPr lang="en-US" altLang="en-BR" sz="1200"/>
              <a:pPr eaLnBrk="1" hangingPunct="1"/>
              <a:t>78</a:t>
            </a:fld>
            <a:endParaRPr lang="en-US" altLang="en-BR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838E0C7C-DC48-2947-89C0-82D9A4EC8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096671B-496D-1140-A61D-C063FDD52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51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4FC0AFA8-7272-2A41-BD70-31D38B7AB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94AC46-AC46-3B40-ACD1-1456D2D4A177}" type="slidenum">
              <a:rPr lang="en-US" altLang="en-BR" sz="1200"/>
              <a:pPr eaLnBrk="1" hangingPunct="1"/>
              <a:t>79</a:t>
            </a:fld>
            <a:endParaRPr lang="en-US" altLang="en-BR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C303705-F9D4-544D-9966-76EFE6F35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00EE0CB-0D9A-1244-849B-489BA6CEA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406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4FC0AFA8-7272-2A41-BD70-31D38B7AB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94AC46-AC46-3B40-ACD1-1456D2D4A177}" type="slidenum">
              <a:rPr lang="en-US" altLang="en-BR" sz="1200"/>
              <a:pPr eaLnBrk="1" hangingPunct="1"/>
              <a:t>80</a:t>
            </a:fld>
            <a:endParaRPr lang="en-US" altLang="en-BR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C303705-F9D4-544D-9966-76EFE6F35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00EE0CB-0D9A-1244-849B-489BA6CEA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00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BBAB96E-6B68-1A47-A17C-ACD271CE3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E47671-7587-4241-BAC6-354EB8A882C0}" type="slidenum">
              <a:rPr lang="en-US" altLang="en-BR" sz="1200"/>
              <a:pPr eaLnBrk="1" hangingPunct="1"/>
              <a:t>81</a:t>
            </a:fld>
            <a:endParaRPr lang="en-US" altLang="en-BR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56B5BC-3D53-D642-8C33-11D1F0970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11F6155-1A33-7C47-A905-BA16BA30E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3E5CE7-C3A8-E740-A752-1431A1178D9A}" type="slidenum">
              <a:rPr lang="pt-BR">
                <a:latin typeface="Calibri" charset="0"/>
              </a:rPr>
              <a:pPr eaLnBrk="1" hangingPunct="1"/>
              <a:t>9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BBAB96E-6B68-1A47-A17C-ACD271CE3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E47671-7587-4241-BAC6-354EB8A882C0}" type="slidenum">
              <a:rPr lang="en-US" altLang="en-BR" sz="1200"/>
              <a:pPr eaLnBrk="1" hangingPunct="1"/>
              <a:t>82</a:t>
            </a:fld>
            <a:endParaRPr lang="en-US" altLang="en-BR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56B5BC-3D53-D642-8C33-11D1F0970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11F6155-1A33-7C47-A905-BA16BA30E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452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38C058F2-9197-9647-94C2-73073BC3C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C9AA1E-0D9F-A443-960B-CD6FF3F5D281}" type="slidenum">
              <a:rPr lang="en-US" altLang="en-BR" sz="1200"/>
              <a:pPr eaLnBrk="1" hangingPunct="1"/>
              <a:t>83</a:t>
            </a:fld>
            <a:endParaRPr lang="en-US" altLang="en-BR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A34F7D1-52C1-A74E-A0EC-FF49E6A71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1E65E989-2B6D-3543-96FA-4DD22F8BB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164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38C058F2-9197-9647-94C2-73073BC3C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C9AA1E-0D9F-A443-960B-CD6FF3F5D281}" type="slidenum">
              <a:rPr lang="en-US" altLang="en-BR" sz="1200"/>
              <a:pPr eaLnBrk="1" hangingPunct="1"/>
              <a:t>84</a:t>
            </a:fld>
            <a:endParaRPr lang="en-US" altLang="en-BR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A34F7D1-52C1-A74E-A0EC-FF49E6A71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1E65E989-2B6D-3543-96FA-4DD22F8BB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5B0CE4-E893-6146-8AF5-2B894329CD91}" type="slidenum">
              <a:rPr lang="pt-BR">
                <a:latin typeface="Calibri" charset="0"/>
              </a:rPr>
              <a:pPr eaLnBrk="1" hangingPunct="1"/>
              <a:t>10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161C1E-C988-584C-8E76-4941F27BCAAE}" type="slidenum">
              <a:rPr lang="pt-BR">
                <a:latin typeface="Calibri" charset="0"/>
              </a:rPr>
              <a:pPr eaLnBrk="1" hangingPunct="1"/>
              <a:t>11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161C1E-C988-584C-8E76-4941F27BCAAE}" type="slidenum">
              <a:rPr lang="pt-BR">
                <a:latin typeface="Calibri" charset="0"/>
              </a:rPr>
              <a:pPr eaLnBrk="1" hangingPunct="1"/>
              <a:t>12</a:t>
            </a:fld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5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88DBE2-2EE5-BF42-8312-4DB07F8298D6}" type="slidenum">
              <a:rPr lang="pt-BR">
                <a:latin typeface="Calibri" charset="0"/>
              </a:rPr>
              <a:pPr eaLnBrk="1" hangingPunct="1"/>
              <a:t>13</a:t>
            </a:fld>
            <a:endParaRPr lang="pt-BR">
              <a:latin typeface="Calibri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74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44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D29743-C978-AA40-B6E2-CBD7ADB4AA3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9120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0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79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67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09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81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35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83FEA54-94F8-0A41-86BA-4BE58BB0176E}" type="datetimeFigureOut">
              <a:rPr lang="pt-BR" smtClean="0"/>
              <a:pPr/>
              <a:t>03/11/2020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8D49E2-3DA4-1E49-A6BC-86BAC338C25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80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demap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dic.gov.br/comercio-exterior/estatisticas-de-comercio-exterior/" TargetMode="External"/><Relationship Id="rId4" Type="http://schemas.openxmlformats.org/officeDocument/2006/relationships/hyperlink" Target="http://www.wits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comex.gov.br/" TargetMode="External"/><Relationship Id="rId2" Type="http://schemas.openxmlformats.org/officeDocument/2006/relationships/hyperlink" Target="http://www.mdic.gov.br/balanca/manual/Manual_Versao_1_0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.org/us/catalogue/searchResult.asp?ipcode=219840&amp;sort=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trade/topics/trade-facilitation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rendendoaexportar.gov.br/index.php/67-principais-etapas-da-exportacao/693-identificar-o-mercado-para-onde-exporta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aprendendoaexportar.gov.br/index.php/67-principais-etapas-da-exportacao/690-avaliar-a-capacidade-exportado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rendendoaexportar.gov.br/index.php/planejando-a-exportacao/formacao-do-preco-de-exportacao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://www.aprendendoaexportar.gov.br/index.php/promovendo-os-produtos" TargetMode="External"/><Relationship Id="rId4" Type="http://schemas.openxmlformats.org/officeDocument/2006/relationships/hyperlink" Target="http://www.aprendendoaexportar.gov.br/index.php/planejando-a-exportacao/nomenclatura-de-mercadorias" TargetMode="External"/><Relationship Id="rId9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prendendoaexportar.gov.br/index.php/negociando-com-importad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aprendendoaexportar.gov.br/index.php/operacionalizando-a-exportacao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5800" y="1499691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Análise aplicada de comércio internacional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3212976"/>
            <a:ext cx="4968552" cy="1152128"/>
          </a:xfrm>
          <a:solidFill>
            <a:schemeClr val="tx1"/>
          </a:solidFill>
        </p:spPr>
        <p:txBody>
          <a:bodyPr>
            <a:normAutofit/>
          </a:bodyPr>
          <a:lstStyle/>
          <a:p>
            <a:pPr eaLnBrk="1" hangingPunct="1"/>
            <a:endParaRPr lang="pt-BR" sz="2400" dirty="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pt-BR" sz="2400" dirty="0">
                <a:solidFill>
                  <a:schemeClr val="bg1"/>
                </a:solidFill>
                <a:latin typeface="Calibri" charset="0"/>
              </a:rPr>
              <a:t>Indicadores de Comércio</a:t>
            </a:r>
          </a:p>
          <a:p>
            <a:pPr eaLnBrk="1" hangingPunct="1"/>
            <a:endParaRPr lang="pt-BR" sz="24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Dados sobre comércio internacional – Atenção!!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937259" y="1821312"/>
            <a:ext cx="7410069" cy="287925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1. Nunca são completos (ou totalmente confiáveis): ocorrência de contrabando de mercadorias e falta de registro representam problemas sérios em diversos países.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2. Como todas as outras estatísticas, podem estar sujeitos a erros de cálculo ou registro.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3. Muitos países incluem importações para </a:t>
            </a:r>
            <a:r>
              <a:rPr lang="pt-BR" sz="2000" dirty="0" err="1">
                <a:solidFill>
                  <a:srgbClr val="404040"/>
                </a:solidFill>
                <a:latin typeface="Calibri" charset="0"/>
              </a:rPr>
              <a:t>re-exportação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 nas estatísticas de comércio.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Revendas de bens podem tornar o país “exportador” desse bem.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Dados – atenção!!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6808" y="1859614"/>
            <a:ext cx="7128892" cy="332692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4. Convenciona-se registrar </a:t>
            </a:r>
            <a:r>
              <a:rPr lang="pt-BR" sz="2000" b="1" dirty="0">
                <a:solidFill>
                  <a:srgbClr val="404040"/>
                </a:solidFill>
                <a:latin typeface="Calibri" charset="0"/>
              </a:rPr>
              <a:t>o valor total do bem exportado ou contrato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. No entanto, tal valor pode, em algumas instâncias, diferir do valor adicionado no país local. 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      Para diversas atividades, o valor adicionado não ultrapassa 20%.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000" b="1" dirty="0">
                <a:solidFill>
                  <a:srgbClr val="404040"/>
                </a:solidFill>
                <a:latin typeface="Calibri" charset="0"/>
              </a:rPr>
              <a:t>      (Possível solução – trabalhar com o balanço de comércio: X-M)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Dados – atenção!!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56138"/>
            <a:ext cx="6840760" cy="414115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pt-BR" sz="200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>
                <a:solidFill>
                  <a:srgbClr val="404040"/>
                </a:solidFill>
                <a:latin typeface="Calibri" charset="0"/>
              </a:rPr>
              <a:t>5. Estatísticas detalhadas são encontradas apenas para bens e não necessariamente para serviços.</a:t>
            </a:r>
          </a:p>
          <a:p>
            <a:pPr eaLnBrk="1" hangingPunct="1">
              <a:lnSpc>
                <a:spcPct val="90000"/>
              </a:lnSpc>
            </a:pPr>
            <a:endParaRPr lang="pt-BR" sz="200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>
                <a:solidFill>
                  <a:srgbClr val="404040"/>
                </a:solidFill>
                <a:latin typeface="Calibri" charset="0"/>
              </a:rPr>
              <a:t>6. Mesmo considerando um grau reduzido de desagregação, os grupos de produtos na nomenclatura de comércio não equivalem, necessariamente, aos nomes comercializados. </a:t>
            </a:r>
          </a:p>
          <a:p>
            <a:pPr eaLnBrk="1" hangingPunct="1">
              <a:lnSpc>
                <a:spcPct val="90000"/>
              </a:lnSpc>
            </a:pPr>
            <a:endParaRPr lang="pt-BR" sz="200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>
                <a:solidFill>
                  <a:srgbClr val="404040"/>
                </a:solidFill>
                <a:latin typeface="Calibri" charset="0"/>
              </a:rPr>
              <a:t>7. Classificação – Sistema harmonizado SH, NCM, SITC, ISIC – é preciso atentar para a compatibilidade entre as bases.</a:t>
            </a:r>
          </a:p>
          <a:p>
            <a:pPr eaLnBrk="1" hangingPunct="1">
              <a:lnSpc>
                <a:spcPct val="90000"/>
              </a:lnSpc>
            </a:pPr>
            <a:endParaRPr lang="pt-BR" sz="200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409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4000">
                <a:latin typeface="Calibri" charset="0"/>
              </a:rPr>
              <a:t>BASE DE DADOS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35" y="764704"/>
            <a:ext cx="2774103" cy="3888432"/>
          </a:xfr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pt-BR" sz="2000">
                <a:solidFill>
                  <a:schemeClr val="tx1"/>
                </a:solidFill>
                <a:latin typeface="Calibri" charset="0"/>
              </a:rPr>
              <a:t>Do que é composta uma base de dados sobre comércio internacional?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3968" y="332656"/>
            <a:ext cx="4752528" cy="626469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1. Produtos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2. Países reportam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3. Parceiros comerciais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4. Períodos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5. Fluxos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6. Valor/quantidade/…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7. Indicadores calculados (períodos específicos)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Exemplos de bases de dados: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sz="1600" dirty="0">
                <a:solidFill>
                  <a:schemeClr val="bg1"/>
                </a:solidFill>
                <a:latin typeface="Calibri" charset="0"/>
                <a:hlinkClick r:id="rId3"/>
              </a:rPr>
              <a:t>http://www.trademap.org/</a:t>
            </a:r>
            <a:endParaRPr lang="pt-BR" sz="16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ITC tools: Trade </a:t>
            </a:r>
            <a:r>
              <a:rPr lang="pt-BR" sz="1600" dirty="0" err="1">
                <a:solidFill>
                  <a:schemeClr val="bg1"/>
                </a:solidFill>
                <a:latin typeface="Calibri" charset="0"/>
              </a:rPr>
              <a:t>competitiveness</a:t>
            </a: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Calibri" charset="0"/>
              </a:rPr>
              <a:t>maps</a:t>
            </a: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...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ITC/WTO: PCTAS </a:t>
            </a:r>
            <a:r>
              <a:rPr lang="pt-BR" sz="1600" dirty="0" err="1">
                <a:solidFill>
                  <a:schemeClr val="bg1"/>
                </a:solidFill>
                <a:latin typeface="Calibri" charset="0"/>
              </a:rPr>
              <a:t>www.intracen.org</a:t>
            </a: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pt-BR" sz="1600" dirty="0" err="1">
                <a:solidFill>
                  <a:schemeClr val="bg1"/>
                </a:solidFill>
                <a:latin typeface="Calibri" charset="0"/>
              </a:rPr>
              <a:t>pctas</a:t>
            </a: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/pctas00.htm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UN: COMTRADE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WITS – World </a:t>
            </a:r>
            <a:r>
              <a:rPr lang="pt-BR" sz="1600" dirty="0" err="1">
                <a:solidFill>
                  <a:schemeClr val="bg1"/>
                </a:solidFill>
                <a:latin typeface="Calibri" charset="0"/>
              </a:rPr>
              <a:t>Integrated</a:t>
            </a:r>
            <a:r>
              <a:rPr lang="pt-BR" sz="1600" dirty="0">
                <a:solidFill>
                  <a:schemeClr val="bg1"/>
                </a:solidFill>
                <a:latin typeface="Calibri" charset="0"/>
              </a:rPr>
              <a:t> Trade System </a:t>
            </a:r>
            <a:r>
              <a:rPr lang="pt-BR" sz="1600" dirty="0">
                <a:solidFill>
                  <a:schemeClr val="bg1"/>
                </a:solidFill>
                <a:latin typeface="Calibri" charset="0"/>
                <a:hlinkClick r:id="rId4"/>
              </a:rPr>
              <a:t>www.wits.org</a:t>
            </a:r>
            <a:endParaRPr lang="pt-BR" sz="1600" dirty="0">
              <a:solidFill>
                <a:schemeClr val="bg1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</a:rPr>
              <a:t>Brasil: </a:t>
            </a:r>
            <a:r>
              <a:rPr lang="en-US" sz="1600" dirty="0">
                <a:solidFill>
                  <a:schemeClr val="bg1"/>
                </a:solidFill>
                <a:hlinkClick r:id="rId5"/>
              </a:rPr>
              <a:t>http://www.mdic.gov.br/comercio-exterior/estatisticas-de-comercio-exterior/</a:t>
            </a:r>
            <a:r>
              <a:rPr lang="en-US" sz="1600" dirty="0">
                <a:solidFill>
                  <a:schemeClr val="bg1"/>
                </a:solidFill>
              </a:rPr>
              <a:t>.    </a:t>
            </a:r>
            <a:r>
              <a:rPr lang="en-US" sz="1600" dirty="0" err="1">
                <a:solidFill>
                  <a:schemeClr val="bg1"/>
                </a:solidFill>
              </a:rPr>
              <a:t>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países-membros</a:t>
            </a:r>
            <a:r>
              <a:rPr lang="en-US" sz="1600" dirty="0">
                <a:solidFill>
                  <a:schemeClr val="bg1"/>
                </a:solidFill>
              </a:rPr>
              <a:t> do MERCOSUL </a:t>
            </a:r>
            <a:r>
              <a:rPr lang="en-US" sz="1600" dirty="0" err="1">
                <a:solidFill>
                  <a:schemeClr val="bg1"/>
                </a:solidFill>
              </a:rPr>
              <a:t>adotam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desde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janeiro</a:t>
            </a:r>
            <a:r>
              <a:rPr lang="en-US" sz="1600" dirty="0">
                <a:solidFill>
                  <a:schemeClr val="bg1"/>
                </a:solidFill>
              </a:rPr>
              <a:t> de 1997, a </a:t>
            </a:r>
            <a:r>
              <a:rPr lang="en-US" sz="1600" dirty="0" err="1">
                <a:solidFill>
                  <a:schemeClr val="bg1"/>
                </a:solidFill>
              </a:rPr>
              <a:t>Nomenclatura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Comum</a:t>
            </a:r>
            <a:r>
              <a:rPr lang="en-US" sz="1600" dirty="0">
                <a:solidFill>
                  <a:schemeClr val="bg1"/>
                </a:solidFill>
              </a:rPr>
              <a:t> do MERCOSUL (NCM), que </a:t>
            </a:r>
            <a:r>
              <a:rPr lang="en-US" sz="1600" dirty="0" err="1">
                <a:solidFill>
                  <a:schemeClr val="bg1"/>
                </a:solidFill>
              </a:rPr>
              <a:t>tem</a:t>
            </a:r>
            <a:r>
              <a:rPr lang="en-US" sz="1600" dirty="0">
                <a:solidFill>
                  <a:schemeClr val="bg1"/>
                </a:solidFill>
              </a:rPr>
              <a:t> por base o Sistema </a:t>
            </a:r>
            <a:r>
              <a:rPr lang="en-US" sz="1600" dirty="0" err="1">
                <a:solidFill>
                  <a:schemeClr val="bg1"/>
                </a:solidFill>
              </a:rPr>
              <a:t>Harmonizado</a:t>
            </a:r>
            <a:r>
              <a:rPr lang="en-US" sz="1600" dirty="0">
                <a:solidFill>
                  <a:schemeClr val="bg1"/>
                </a:solidFill>
              </a:rPr>
              <a:t>. </a:t>
            </a:r>
          </a:p>
          <a:p>
            <a:pPr>
              <a:lnSpc>
                <a:spcPct val="9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0A5A2-35CE-2D43-B13B-377276B3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-112290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BR" dirty="0"/>
              <a:t>O Sistema Harmonizado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1F84-D01D-9042-A3B0-5048A081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71" y="1076430"/>
            <a:ext cx="7550658" cy="561662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404040"/>
                </a:solidFill>
              </a:rPr>
              <a:t>Em 1985 foi introduzido o "Sistema Harmonizado de Designação e de Codificação de Mercadorias", ou simplesmente "Sistema Harmonizado".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404040"/>
                </a:solidFill>
              </a:rPr>
              <a:t>Seu objetivo maior foi a </a:t>
            </a:r>
            <a:r>
              <a:rPr lang="pt-BR" sz="2000" b="1" i="1" dirty="0">
                <a:solidFill>
                  <a:srgbClr val="404040"/>
                </a:solidFill>
              </a:rPr>
              <a:t>criação de um sistema único mundial de designação e de codificação de mercadorias, podendo ser utilizado: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404040"/>
                </a:solidFill>
              </a:rPr>
              <a:t>. na elaboração das tarifas de direitos aduaneiros e de frete,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404040"/>
                </a:solidFill>
              </a:rPr>
              <a:t>. das estatísticas do comércio de importação e de exportação, de produção e </a:t>
            </a:r>
          </a:p>
          <a:p>
            <a:pPr>
              <a:lnSpc>
                <a:spcPct val="150000"/>
              </a:lnSpc>
            </a:pPr>
            <a:r>
              <a:rPr lang="pt-BR" sz="2000" b="1" i="1" dirty="0">
                <a:solidFill>
                  <a:srgbClr val="404040"/>
                </a:solidFill>
              </a:rPr>
              <a:t>. dos diferentes meios de transporte de mercadorias</a:t>
            </a:r>
            <a:r>
              <a:rPr lang="pt-BR" sz="2000" dirty="0">
                <a:solidFill>
                  <a:srgbClr val="404040"/>
                </a:solidFill>
              </a:rPr>
              <a:t>, entre outras aplicações.</a:t>
            </a:r>
          </a:p>
          <a:p>
            <a:pPr>
              <a:lnSpc>
                <a:spcPct val="90000"/>
              </a:lnSpc>
            </a:pPr>
            <a:br>
              <a:rPr lang="pt-BR" dirty="0">
                <a:solidFill>
                  <a:srgbClr val="404040"/>
                </a:solidFill>
              </a:rPr>
            </a:br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6732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ea typeface="+mj-ea"/>
              </a:rPr>
              <a:t>Produtos</a:t>
            </a:r>
            <a:br>
              <a:rPr lang="en-US" sz="2000">
                <a:solidFill>
                  <a:srgbClr val="FFFFFF"/>
                </a:solidFill>
                <a:ea typeface="+mj-ea"/>
              </a:rPr>
            </a:br>
            <a:endParaRPr lang="pt-BR" sz="2000">
              <a:solidFill>
                <a:srgbClr val="FFFFFF"/>
              </a:solidFill>
              <a:ea typeface="+mj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24604" y="332656"/>
            <a:ext cx="4463820" cy="6120680"/>
          </a:xfrm>
        </p:spPr>
        <p:txBody>
          <a:bodyPr anchor="ctr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sz="11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>
                <a:latin typeface="Calibri" charset="0"/>
              </a:rPr>
              <a:t>Sistema Harmonizado SH   (aumenta de dois em dois dígitos chegando a um máximo de 6), incluindo cerca de 8000 produtos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01 – Animais vivos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0101 – Cavalos vivos, burro, mula 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010111 – Animais vivos de linhagem pura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>
                <a:latin typeface="Calibri" charset="0"/>
              </a:rPr>
              <a:t>SITC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>
                <a:latin typeface="Calibri" charset="0"/>
              </a:rPr>
              <a:t>Standard </a:t>
            </a:r>
            <a:r>
              <a:rPr lang="pt-BR" sz="2000" dirty="0" err="1">
                <a:latin typeface="Calibri" charset="0"/>
              </a:rPr>
              <a:t>International</a:t>
            </a:r>
            <a:r>
              <a:rPr lang="pt-BR" sz="2000" dirty="0">
                <a:latin typeface="Calibri" charset="0"/>
              </a:rPr>
              <a:t> Trade </a:t>
            </a:r>
            <a:r>
              <a:rPr lang="pt-BR" sz="2000" dirty="0" err="1">
                <a:latin typeface="Calibri" charset="0"/>
              </a:rPr>
              <a:t>Classification</a:t>
            </a:r>
            <a:r>
              <a:rPr lang="pt-BR" sz="2000" dirty="0">
                <a:latin typeface="Calibri" charset="0"/>
              </a:rPr>
              <a:t> 5 dígitos, abrangendo 5150 produtos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 – Alimentos e animais vivos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00 – Animais vivos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001 – Animais vivos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0011 - Bovinos vivos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latin typeface="Calibri" charset="0"/>
              </a:rPr>
              <a:t>00111 – Bovinos para cruzamento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err="1"/>
              <a:t>Explicação</a:t>
            </a:r>
            <a:r>
              <a:rPr lang="en-US" dirty="0"/>
              <a:t> do 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260" y="1656138"/>
            <a:ext cx="7269480" cy="458117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O Sistema </a:t>
            </a:r>
            <a:r>
              <a:rPr lang="en-US" sz="2000" dirty="0" err="1">
                <a:solidFill>
                  <a:srgbClr val="404040"/>
                </a:solidFill>
              </a:rPr>
              <a:t>Harmonizado</a:t>
            </a:r>
            <a:r>
              <a:rPr lang="en-US" sz="2000" dirty="0">
                <a:solidFill>
                  <a:srgbClr val="404040"/>
                </a:solidFill>
              </a:rPr>
              <a:t> (SH) de </a:t>
            </a:r>
            <a:r>
              <a:rPr lang="en-US" sz="2000" dirty="0" err="1">
                <a:solidFill>
                  <a:srgbClr val="404040"/>
                </a:solidFill>
              </a:rPr>
              <a:t>Descrição</a:t>
            </a:r>
            <a:r>
              <a:rPr lang="en-US" sz="2000" dirty="0">
                <a:solidFill>
                  <a:srgbClr val="404040"/>
                </a:solidFill>
              </a:rPr>
              <a:t> e </a:t>
            </a:r>
            <a:r>
              <a:rPr lang="en-US" sz="2000" dirty="0" err="1">
                <a:solidFill>
                  <a:srgbClr val="404040"/>
                </a:solidFill>
              </a:rPr>
              <a:t>Codificação</a:t>
            </a:r>
            <a:r>
              <a:rPr lang="en-US" sz="2000" dirty="0">
                <a:solidFill>
                  <a:srgbClr val="404040"/>
                </a:solidFill>
              </a:rPr>
              <a:t> de </a:t>
            </a:r>
            <a:r>
              <a:rPr lang="en-US" sz="2000" dirty="0" err="1">
                <a:solidFill>
                  <a:srgbClr val="404040"/>
                </a:solidFill>
              </a:rPr>
              <a:t>Mercadorias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compreende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cerca</a:t>
            </a:r>
            <a:r>
              <a:rPr lang="en-US" sz="2000" dirty="0">
                <a:solidFill>
                  <a:srgbClr val="404040"/>
                </a:solidFill>
              </a:rPr>
              <a:t> de 5.000 </a:t>
            </a:r>
            <a:r>
              <a:rPr lang="en-US" sz="2000" dirty="0" err="1">
                <a:solidFill>
                  <a:srgbClr val="404040"/>
                </a:solidFill>
              </a:rPr>
              <a:t>grupos</a:t>
            </a:r>
            <a:r>
              <a:rPr lang="en-US" sz="2000" dirty="0">
                <a:solidFill>
                  <a:srgbClr val="404040"/>
                </a:solidFill>
              </a:rPr>
              <a:t> de </a:t>
            </a:r>
            <a:r>
              <a:rPr lang="en-US" sz="2000" dirty="0" err="1">
                <a:solidFill>
                  <a:srgbClr val="404040"/>
                </a:solidFill>
              </a:rPr>
              <a:t>mercadorias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organizado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em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uma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estrutura</a:t>
            </a:r>
            <a:r>
              <a:rPr lang="en-US" sz="2000" dirty="0">
                <a:solidFill>
                  <a:srgbClr val="404040"/>
                </a:solidFill>
              </a:rPr>
              <a:t> legal e </a:t>
            </a:r>
            <a:r>
              <a:rPr lang="en-US" sz="2000" dirty="0" err="1">
                <a:solidFill>
                  <a:srgbClr val="404040"/>
                </a:solidFill>
              </a:rPr>
              <a:t>lógica</a:t>
            </a:r>
            <a:r>
              <a:rPr lang="en-US" sz="2000" dirty="0">
                <a:solidFill>
                  <a:srgbClr val="404040"/>
                </a:solidFill>
              </a:rPr>
              <a:t> e </a:t>
            </a:r>
            <a:r>
              <a:rPr lang="en-US" sz="2000" b="1" dirty="0" err="1">
                <a:solidFill>
                  <a:srgbClr val="404040"/>
                </a:solidFill>
              </a:rPr>
              <a:t>baseado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em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regras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bem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definidas</a:t>
            </a:r>
            <a:r>
              <a:rPr lang="en-US" sz="2000" b="1" dirty="0">
                <a:solidFill>
                  <a:srgbClr val="404040"/>
                </a:solidFill>
              </a:rPr>
              <a:t> para </a:t>
            </a:r>
            <a:r>
              <a:rPr lang="en-US" sz="2000" b="1" dirty="0" err="1">
                <a:solidFill>
                  <a:srgbClr val="404040"/>
                </a:solidFill>
              </a:rPr>
              <a:t>obter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uma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classificação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uniforme</a:t>
            </a:r>
            <a:r>
              <a:rPr lang="en-US" sz="2000" b="1" dirty="0">
                <a:solidFill>
                  <a:srgbClr val="404040"/>
                </a:solidFill>
              </a:rPr>
              <a:t>.</a:t>
            </a:r>
            <a:endParaRPr lang="en-US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404040"/>
                </a:solidFill>
              </a:rPr>
              <a:t>Atualmente</a:t>
            </a:r>
            <a:r>
              <a:rPr lang="en-US" sz="2000" dirty="0">
                <a:solidFill>
                  <a:srgbClr val="404040"/>
                </a:solidFill>
              </a:rPr>
              <a:t>, </a:t>
            </a:r>
            <a:r>
              <a:rPr lang="en-US" sz="2000" b="1" dirty="0">
                <a:solidFill>
                  <a:srgbClr val="404040"/>
                </a:solidFill>
              </a:rPr>
              <a:t>o Sistema </a:t>
            </a:r>
            <a:r>
              <a:rPr lang="en-US" sz="2000" b="1" dirty="0" err="1">
                <a:solidFill>
                  <a:srgbClr val="404040"/>
                </a:solidFill>
              </a:rPr>
              <a:t>Harmonizado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é</a:t>
            </a:r>
            <a:r>
              <a:rPr lang="en-US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 err="1">
                <a:solidFill>
                  <a:srgbClr val="404040"/>
                </a:solidFill>
              </a:rPr>
              <a:t>usado</a:t>
            </a:r>
            <a:r>
              <a:rPr lang="en-US" sz="2000" b="1" dirty="0">
                <a:solidFill>
                  <a:srgbClr val="404040"/>
                </a:solidFill>
              </a:rPr>
              <a:t> por </a:t>
            </a:r>
            <a:r>
              <a:rPr lang="en-US" sz="2000" b="1" dirty="0" err="1">
                <a:solidFill>
                  <a:srgbClr val="404040"/>
                </a:solidFill>
              </a:rPr>
              <a:t>mais</a:t>
            </a:r>
            <a:r>
              <a:rPr lang="en-US" sz="2000" b="1" dirty="0">
                <a:solidFill>
                  <a:srgbClr val="404040"/>
                </a:solidFill>
              </a:rPr>
              <a:t> de 200 </a:t>
            </a:r>
            <a:r>
              <a:rPr lang="en-US" sz="2000" b="1" dirty="0" err="1">
                <a:solidFill>
                  <a:srgbClr val="404040"/>
                </a:solidFill>
              </a:rPr>
              <a:t>países</a:t>
            </a:r>
            <a:r>
              <a:rPr lang="en-US" sz="2000" dirty="0">
                <a:solidFill>
                  <a:srgbClr val="404040"/>
                </a:solidFill>
              </a:rPr>
              <a:t> e </a:t>
            </a:r>
            <a:r>
              <a:rPr lang="en-US" sz="2000" dirty="0" err="1">
                <a:solidFill>
                  <a:srgbClr val="404040"/>
                </a:solidFill>
              </a:rPr>
              <a:t>economias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como</a:t>
            </a:r>
            <a:r>
              <a:rPr lang="en-US" sz="2000" dirty="0">
                <a:solidFill>
                  <a:srgbClr val="404040"/>
                </a:solidFill>
              </a:rPr>
              <a:t> base para </a:t>
            </a:r>
            <a:r>
              <a:rPr lang="en-US" sz="2000" dirty="0" err="1">
                <a:solidFill>
                  <a:srgbClr val="404040"/>
                </a:solidFill>
              </a:rPr>
              <a:t>suas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tarifas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alfandegárias</a:t>
            </a:r>
            <a:r>
              <a:rPr lang="en-US" sz="2000" dirty="0">
                <a:solidFill>
                  <a:srgbClr val="404040"/>
                </a:solidFill>
              </a:rPr>
              <a:t> e para a coleta de </a:t>
            </a:r>
            <a:r>
              <a:rPr lang="en-US" sz="2000" dirty="0" err="1">
                <a:solidFill>
                  <a:srgbClr val="404040"/>
                </a:solidFill>
              </a:rPr>
              <a:t>estatísticas</a:t>
            </a:r>
            <a:r>
              <a:rPr lang="en-US" sz="2000" dirty="0">
                <a:solidFill>
                  <a:srgbClr val="404040"/>
                </a:solidFill>
              </a:rPr>
              <a:t> do </a:t>
            </a:r>
            <a:r>
              <a:rPr lang="en-US" sz="2000" dirty="0" err="1">
                <a:solidFill>
                  <a:srgbClr val="404040"/>
                </a:solidFill>
              </a:rPr>
              <a:t>comércio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internacional</a:t>
            </a:r>
            <a:r>
              <a:rPr lang="en-US" sz="2000" dirty="0">
                <a:solidFill>
                  <a:srgbClr val="404040"/>
                </a:solidFill>
              </a:rPr>
              <a:t>. </a:t>
            </a:r>
            <a:r>
              <a:rPr lang="en-US" sz="2000" dirty="0" err="1">
                <a:solidFill>
                  <a:srgbClr val="404040"/>
                </a:solidFill>
              </a:rPr>
              <a:t>Mais</a:t>
            </a:r>
            <a:r>
              <a:rPr lang="en-US" sz="2000" dirty="0">
                <a:solidFill>
                  <a:srgbClr val="404040"/>
                </a:solidFill>
              </a:rPr>
              <a:t> de 98% da </a:t>
            </a:r>
            <a:r>
              <a:rPr lang="en-US" sz="2000" dirty="0" err="1">
                <a:solidFill>
                  <a:srgbClr val="404040"/>
                </a:solidFill>
              </a:rPr>
              <a:t>mercadoria</a:t>
            </a:r>
            <a:r>
              <a:rPr lang="en-US" sz="2000" dirty="0">
                <a:solidFill>
                  <a:srgbClr val="404040"/>
                </a:solidFill>
              </a:rPr>
              <a:t> no </a:t>
            </a:r>
            <a:r>
              <a:rPr lang="en-US" sz="2000" dirty="0" err="1">
                <a:solidFill>
                  <a:srgbClr val="404040"/>
                </a:solidFill>
              </a:rPr>
              <a:t>comércio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internacional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é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classificada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em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termos</a:t>
            </a:r>
            <a:r>
              <a:rPr lang="en-US" sz="2000" dirty="0">
                <a:solidFill>
                  <a:srgbClr val="404040"/>
                </a:solidFill>
              </a:rPr>
              <a:t> de SH.</a:t>
            </a:r>
            <a:endParaRPr lang="pt-BR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</a:rPr>
              <a:t>São 21 seções, 96 capítulos, além de notas de seção, capítulo e </a:t>
            </a:r>
            <a:r>
              <a:rPr lang="pt-BR" sz="2000" dirty="0" err="1">
                <a:solidFill>
                  <a:srgbClr val="404040"/>
                </a:solidFill>
              </a:rPr>
              <a:t>subposição</a:t>
            </a:r>
            <a:endParaRPr lang="pt-BR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000" dirty="0" err="1">
                <a:solidFill>
                  <a:srgbClr val="404040"/>
                </a:solidFill>
              </a:rPr>
              <a:t>https</a:t>
            </a:r>
            <a:r>
              <a:rPr lang="pt-BR" sz="2000" dirty="0">
                <a:solidFill>
                  <a:srgbClr val="404040"/>
                </a:solidFill>
              </a:rPr>
              <a:t>://</a:t>
            </a:r>
            <a:r>
              <a:rPr lang="pt-BR" sz="2000" dirty="0" err="1">
                <a:solidFill>
                  <a:srgbClr val="404040"/>
                </a:solidFill>
              </a:rPr>
              <a:t>www.fazcomex.com.br</a:t>
            </a:r>
            <a:r>
              <a:rPr lang="pt-BR" sz="2000" dirty="0">
                <a:solidFill>
                  <a:srgbClr val="404040"/>
                </a:solidFill>
              </a:rPr>
              <a:t>/</a:t>
            </a:r>
            <a:r>
              <a:rPr lang="pt-BR" sz="2000" dirty="0" err="1">
                <a:solidFill>
                  <a:srgbClr val="404040"/>
                </a:solidFill>
              </a:rPr>
              <a:t>ncm</a:t>
            </a:r>
            <a:r>
              <a:rPr lang="pt-BR" sz="2000" dirty="0">
                <a:solidFill>
                  <a:srgbClr val="404040"/>
                </a:solidFill>
              </a:rPr>
              <a:t>/regras-gerais-para-</a:t>
            </a:r>
            <a:r>
              <a:rPr lang="pt-BR" sz="2000" dirty="0" err="1">
                <a:solidFill>
                  <a:srgbClr val="404040"/>
                </a:solidFill>
              </a:rPr>
              <a:t>interpretacao</a:t>
            </a:r>
            <a:r>
              <a:rPr lang="pt-BR" sz="2000" dirty="0">
                <a:solidFill>
                  <a:srgbClr val="404040"/>
                </a:solidFill>
              </a:rPr>
              <a:t>-do-sistema-harmonizado/</a:t>
            </a:r>
          </a:p>
        </p:txBody>
      </p:sp>
    </p:spTree>
    <p:extLst>
      <p:ext uri="{BB962C8B-B14F-4D97-AF65-F5344CB8AC3E}">
        <p14:creationId xmlns:p14="http://schemas.microsoft.com/office/powerpoint/2010/main" val="2484575800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748E8-A95D-8F42-A592-CC3F39ED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O que </a:t>
            </a:r>
            <a:r>
              <a:rPr lang="en-US" sz="2800" dirty="0" err="1"/>
              <a:t>é</a:t>
            </a:r>
            <a:r>
              <a:rPr lang="en-US" sz="2800" dirty="0"/>
              <a:t> NCM?</a:t>
            </a:r>
            <a:br>
              <a:rPr lang="en-US" sz="2800" dirty="0"/>
            </a:br>
            <a:r>
              <a:rPr lang="en-US" sz="2800" dirty="0"/>
              <a:t>SH: </a:t>
            </a:r>
            <a:r>
              <a:rPr lang="en-US" sz="2800" dirty="0" err="1"/>
              <a:t>até</a:t>
            </a:r>
            <a:r>
              <a:rPr lang="en-US" sz="2800" dirty="0"/>
              <a:t> 6 </a:t>
            </a:r>
            <a:r>
              <a:rPr lang="en-US" sz="2800" dirty="0" err="1"/>
              <a:t>dígitos</a:t>
            </a:r>
            <a:endParaRPr lang="en-US" sz="2800" dirty="0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3EC845AA-8C8B-2644-896C-E05E2EF97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564" y="2646849"/>
            <a:ext cx="6985627" cy="26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A5D2D0-D1FD-A445-AB4C-CFDF3CBFA982}"/>
              </a:ext>
            </a:extLst>
          </p:cNvPr>
          <p:cNvSpPr/>
          <p:nvPr/>
        </p:nvSpPr>
        <p:spPr>
          <a:xfrm>
            <a:off x="1083564" y="5283185"/>
            <a:ext cx="7232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R" dirty="0"/>
              <a:t>https://www.fazcomex.com.br/ncm/sistema-harmonizado-sh-o-que-e/</a:t>
            </a:r>
          </a:p>
        </p:txBody>
      </p:sp>
    </p:spTree>
    <p:extLst>
      <p:ext uri="{BB962C8B-B14F-4D97-AF65-F5344CB8AC3E}">
        <p14:creationId xmlns:p14="http://schemas.microsoft.com/office/powerpoint/2010/main" val="3198018323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err="1"/>
              <a:t>Identificação</a:t>
            </a:r>
            <a:r>
              <a:rPr lang="en-US" dirty="0"/>
              <a:t> do </a:t>
            </a:r>
            <a:r>
              <a:rPr lang="en-US" dirty="0" err="1"/>
              <a:t>Produto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848872" cy="303766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404040"/>
                </a:solidFill>
              </a:rPr>
              <a:t>As seções SH são usualmente arranjadas por grau crescente de manufatura: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404040"/>
                </a:solidFill>
              </a:rPr>
              <a:t>Seção 1:  Produto básico/bruto, vaca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404040"/>
                </a:solidFill>
              </a:rPr>
              <a:t>Seção 2:  </a:t>
            </a:r>
            <a:r>
              <a:rPr lang="pt-BR" sz="2400" dirty="0" err="1">
                <a:solidFill>
                  <a:srgbClr val="404040"/>
                </a:solidFill>
              </a:rPr>
              <a:t>Semi-manufaturado</a:t>
            </a:r>
            <a:r>
              <a:rPr lang="pt-BR" sz="2400" dirty="0">
                <a:solidFill>
                  <a:srgbClr val="404040"/>
                </a:solidFill>
              </a:rPr>
              <a:t>, couro bruto ou não processado.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404040"/>
                </a:solidFill>
              </a:rPr>
              <a:t>Seção 3:  Produto finalizado como uma bolsa</a:t>
            </a:r>
          </a:p>
        </p:txBody>
      </p:sp>
    </p:spTree>
    <p:extLst>
      <p:ext uri="{BB962C8B-B14F-4D97-AF65-F5344CB8AC3E}">
        <p14:creationId xmlns:p14="http://schemas.microsoft.com/office/powerpoint/2010/main" val="503443369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AEAA-D63A-074E-B369-29C411A1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453863"/>
            <a:ext cx="5937755" cy="664108"/>
          </a:xfrm>
        </p:spPr>
        <p:txBody>
          <a:bodyPr>
            <a:normAutofit fontScale="90000"/>
          </a:bodyPr>
          <a:lstStyle/>
          <a:p>
            <a:r>
              <a:rPr lang="en-BR" dirty="0"/>
              <a:t>Trabalho - sugestões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43664-C4D3-5B4B-BAF8-DA39501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4608512"/>
          </a:xfrm>
        </p:spPr>
        <p:txBody>
          <a:bodyPr>
            <a:normAutofit/>
          </a:bodyPr>
          <a:lstStyle/>
          <a:p>
            <a:r>
              <a:rPr lang="en-BR" dirty="0"/>
              <a:t>1. PLANEJAMENTO DE EXPORTAÇÃO – ESCOLHA DO PRODUTO – ETAPAS PARA OPERACIONALIZAR A EXPORTAÇÃO – MATÉRIA DO PROF.  VIAN (QUAIS AS AÇÕES QUE VOCÊS DEMANDARIAM JUNTO A UMA ORGANIZAÇÃO DE REPRESENTAÇÃO – ABIEC, UNICA, OUTRA E QUE IMPACTO ISSO TERIA PARA A ECONOMIA BRASILEIRA?</a:t>
            </a:r>
          </a:p>
          <a:p>
            <a:endParaRPr lang="en-BR" dirty="0"/>
          </a:p>
          <a:p>
            <a:r>
              <a:rPr lang="en-BR" dirty="0"/>
              <a:t>II. PLANEJAMENTO PARA DEFINIÇÃO DE POLÍTICA COMERCIAL PARA UM DETERMINADO SEGMENTO EXPORTADOR. </a:t>
            </a:r>
          </a:p>
          <a:p>
            <a:endParaRPr lang="en-BR" dirty="0"/>
          </a:p>
          <a:p>
            <a:r>
              <a:rPr lang="en-BR" dirty="0"/>
              <a:t>III. AVALIAR COMO IDENTIFICAR VANTAGENS E DESVANTAGENS RELATIVAS À FORMAÇÃO DE UM BLOCO DE COMÉRCIO DO BRASIL COM OUTROS PAÍSES OU COM OUTROS BLOCOS (CONSIDERANDO ESTÁGIOS DE INTEGRAÇÃO)..</a:t>
            </a:r>
          </a:p>
        </p:txBody>
      </p:sp>
    </p:spTree>
    <p:extLst>
      <p:ext uri="{BB962C8B-B14F-4D97-AF65-F5344CB8AC3E}">
        <p14:creationId xmlns:p14="http://schemas.microsoft.com/office/powerpoint/2010/main" val="936955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err="1"/>
              <a:t>Explicação</a:t>
            </a:r>
            <a:r>
              <a:rPr lang="en-US" dirty="0"/>
              <a:t> do 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7848872" cy="3600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São 96 </a:t>
            </a:r>
            <a:r>
              <a:rPr lang="en-US" sz="2000" dirty="0" err="1">
                <a:solidFill>
                  <a:srgbClr val="404040"/>
                </a:solidFill>
              </a:rPr>
              <a:t>capítulos</a:t>
            </a:r>
            <a:endParaRPr lang="en-US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pt-BR" altLang="en-US" sz="2000" dirty="0">
                <a:solidFill>
                  <a:srgbClr val="404040"/>
                </a:solidFill>
                <a:ea typeface="ＭＳ Ｐゴシック" charset="-128"/>
              </a:rPr>
              <a:t>Os capítulos são divididos em posições e </a:t>
            </a:r>
            <a:r>
              <a:rPr lang="pt-BR" altLang="en-US" sz="2000" dirty="0" err="1">
                <a:solidFill>
                  <a:srgbClr val="404040"/>
                </a:solidFill>
                <a:ea typeface="ＭＳ Ｐゴシック" charset="-128"/>
              </a:rPr>
              <a:t>sub-posições</a:t>
            </a:r>
            <a:r>
              <a:rPr lang="pt-BR" altLang="en-US" sz="2000" dirty="0">
                <a:solidFill>
                  <a:srgbClr val="404040"/>
                </a:solidFill>
                <a:ea typeface="ＭＳ Ｐゴシック" charset="-128"/>
              </a:rPr>
              <a:t>, atribuindo-se códigos numéricos a cada um dos desdobramentos citados. </a:t>
            </a:r>
          </a:p>
          <a:p>
            <a:pPr>
              <a:lnSpc>
                <a:spcPct val="90000"/>
              </a:lnSpc>
            </a:pPr>
            <a:r>
              <a:rPr lang="pt-BR" altLang="en-US" sz="2000" dirty="0">
                <a:solidFill>
                  <a:srgbClr val="404040"/>
                </a:solidFill>
                <a:ea typeface="ＭＳ Ｐゴシック" charset="-128"/>
              </a:rPr>
              <a:t>O </a:t>
            </a:r>
            <a:r>
              <a:rPr lang="pt-BR" altLang="en-US" sz="2000" b="1" dirty="0">
                <a:solidFill>
                  <a:srgbClr val="404040"/>
                </a:solidFill>
                <a:ea typeface="ＭＳ Ｐゴシック" charset="-128"/>
              </a:rPr>
              <a:t>Capítulo 77 </a:t>
            </a:r>
            <a:r>
              <a:rPr lang="pt-BR" altLang="en-US" sz="2000" dirty="0">
                <a:solidFill>
                  <a:srgbClr val="404040"/>
                </a:solidFill>
                <a:ea typeface="ＭＳ Ｐゴシック" charset="-128"/>
              </a:rPr>
              <a:t>é reservado para uma eventual utilização futura no SH, </a:t>
            </a:r>
          </a:p>
          <a:p>
            <a:pPr>
              <a:lnSpc>
                <a:spcPct val="90000"/>
              </a:lnSpc>
            </a:pPr>
            <a:r>
              <a:rPr lang="pt-BR" altLang="en-US" sz="2000" dirty="0">
                <a:solidFill>
                  <a:srgbClr val="404040"/>
                </a:solidFill>
                <a:ea typeface="ＭＳ Ｐゴシック" charset="-128"/>
              </a:rPr>
              <a:t>os </a:t>
            </a:r>
            <a:r>
              <a:rPr lang="pt-BR" altLang="en-US" sz="2000" b="1" dirty="0">
                <a:solidFill>
                  <a:srgbClr val="404040"/>
                </a:solidFill>
                <a:ea typeface="ＭＳ Ｐゴシック" charset="-128"/>
              </a:rPr>
              <a:t>Capítulos 98 e 99 </a:t>
            </a:r>
            <a:r>
              <a:rPr lang="pt-BR" altLang="en-US" sz="2000" dirty="0">
                <a:solidFill>
                  <a:srgbClr val="404040"/>
                </a:solidFill>
                <a:ea typeface="ＭＳ Ｐゴシック" charset="-128"/>
              </a:rPr>
              <a:t>foram reservados para usos especiais pelas Partes Contratantes. </a:t>
            </a:r>
          </a:p>
          <a:p>
            <a:pPr>
              <a:lnSpc>
                <a:spcPct val="90000"/>
              </a:lnSpc>
            </a:pPr>
            <a:r>
              <a:rPr lang="pt-BR" altLang="en-US" sz="2000" dirty="0">
                <a:solidFill>
                  <a:srgbClr val="404040"/>
                </a:solidFill>
                <a:ea typeface="ＭＳ Ｐゴシック" charset="-128"/>
              </a:rPr>
              <a:t>O Brasil, por exemplo, utiliza o Capítulo 99 para registrar operações especiais na exportação; </a:t>
            </a:r>
          </a:p>
          <a:p>
            <a:pPr>
              <a:lnSpc>
                <a:spcPct val="90000"/>
              </a:lnSpc>
            </a:pPr>
            <a:endParaRPr lang="pt-BR" altLang="en-US" sz="2000" dirty="0">
              <a:solidFill>
                <a:srgbClr val="40404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728035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74638"/>
            <a:ext cx="8363271" cy="5792787"/>
          </a:xfrm>
        </p:spPr>
      </p:pic>
    </p:spTree>
    <p:extLst>
      <p:ext uri="{BB962C8B-B14F-4D97-AF65-F5344CB8AC3E}">
        <p14:creationId xmlns:p14="http://schemas.microsoft.com/office/powerpoint/2010/main" val="1444615082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http://</a:t>
            </a:r>
            <a:r>
              <a:rPr lang="en-US" altLang="en-US" sz="2400" dirty="0" err="1">
                <a:ea typeface="ＭＳ Ｐゴシック" charset="-128"/>
              </a:rPr>
              <a:t>www.slideserve.com</a:t>
            </a:r>
            <a:r>
              <a:rPr lang="en-US" altLang="en-US" sz="2400" dirty="0">
                <a:ea typeface="ＭＳ Ｐゴシック" charset="-128"/>
              </a:rPr>
              <a:t>/ken/harmonized-system</a:t>
            </a:r>
          </a:p>
        </p:txBody>
      </p:sp>
    </p:spTree>
    <p:extLst>
      <p:ext uri="{BB962C8B-B14F-4D97-AF65-F5344CB8AC3E}">
        <p14:creationId xmlns:p14="http://schemas.microsoft.com/office/powerpoint/2010/main" val="1953451073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Variáveis de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13384"/>
            <a:ext cx="7019116" cy="2879256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O código NCM apresenta a seguinte estrutura (exemplo):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Código NCM: 0104.10.11 </a:t>
            </a: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- Animais reprodutores de raça pura, da espécie ovina, prenhe ou com cria ao pé.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sz="2000" dirty="0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Este código é resultado dos seguintes desdobramentos: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sz="2000" dirty="0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País de destino (exportação):</a:t>
            </a: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 para efeito de divulgação estatística de exportação, país de destino é aquele conhecido, no momento do despacho, como </a:t>
            </a: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o país final para onde os bens se destinam</a:t>
            </a: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 </a:t>
            </a:r>
            <a:endParaRPr lang="pt-BR" sz="2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627343" y="1627473"/>
            <a:ext cx="128217" cy="1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PT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27912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Variáveis de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56138"/>
            <a:ext cx="6604548" cy="3514380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sz="2000" dirty="0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País de origem (importação):</a:t>
            </a: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 para efeito de divulgação estatística de importação, é o país onde foram cultivados os produtos agrícolas, extraídos os produtos minerais ou fabricados os bens manufaturados, total ou parcialmente.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sz="2000" dirty="0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Neste último caso, o país de origem é aquele no qual dá-se a última fase de processamento para que o produto adote sua forma final </a:t>
            </a: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(conforme definido pela Convenção de Kyoto).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 </a:t>
            </a:r>
            <a:endParaRPr lang="pt-BR" sz="2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627343" y="1627473"/>
            <a:ext cx="128217" cy="1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PT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27203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pt-BR" dirty="0"/>
              <a:t>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/>
          <a:lstStyle/>
          <a:p>
            <a:r>
              <a:rPr lang="pt-BR" sz="2800" dirty="0"/>
              <a:t>Estatísticas de comércio exterior:</a:t>
            </a:r>
          </a:p>
          <a:p>
            <a:r>
              <a:rPr lang="en-US" sz="2800" dirty="0">
                <a:hlinkClick r:id="rId2"/>
              </a:rPr>
              <a:t>http://www.mdic.gov.br/balanca/manual/Manual_Versao_1_0.pdf</a:t>
            </a:r>
            <a:endParaRPr lang="pt-BR" sz="2800" dirty="0"/>
          </a:p>
          <a:p>
            <a:r>
              <a:rPr lang="en-US" sz="2800" dirty="0">
                <a:hlinkClick r:id="rId3"/>
              </a:rPr>
              <a:t>http://www.siscomex.gov.br/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1929259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-34290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Variáveis de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9726" y="1144114"/>
            <a:ext cx="6604548" cy="446573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PT" dirty="0">
                <a:solidFill>
                  <a:srgbClr val="404040"/>
                </a:solidFill>
              </a:rPr>
              <a:t>As informações do comércio brasileiro são disponibilizadas, em base mensal e acumulada, a partir de janeiro de 1989 até o último mês divulgado. São expressas em dólares dos Estados Unidos, na condição de venda FOB (Free </a:t>
            </a:r>
            <a:r>
              <a:rPr lang="pt-PT" dirty="0" err="1">
                <a:solidFill>
                  <a:srgbClr val="404040"/>
                </a:solidFill>
              </a:rPr>
              <a:t>on</a:t>
            </a:r>
            <a:r>
              <a:rPr lang="pt-PT" dirty="0">
                <a:solidFill>
                  <a:srgbClr val="404040"/>
                </a:solidFill>
              </a:rPr>
              <a:t> </a:t>
            </a:r>
            <a:r>
              <a:rPr lang="pt-PT" dirty="0" err="1">
                <a:solidFill>
                  <a:srgbClr val="404040"/>
                </a:solidFill>
              </a:rPr>
              <a:t>Board</a:t>
            </a:r>
            <a:r>
              <a:rPr lang="pt-PT" dirty="0">
                <a:solidFill>
                  <a:srgbClr val="404040"/>
                </a:solidFill>
              </a:rPr>
              <a:t>), quilograma líquido e quantidade. </a:t>
            </a:r>
          </a:p>
          <a:p>
            <a:pPr>
              <a:lnSpc>
                <a:spcPct val="90000"/>
              </a:lnSpc>
            </a:pPr>
            <a:r>
              <a:rPr lang="pt-PT" dirty="0">
                <a:solidFill>
                  <a:srgbClr val="404040"/>
                </a:solidFill>
              </a:rPr>
              <a:t>As seguintes variáveis estão disponíveis para consulta, tanto para a exportação quanto para a importação: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pt-PT" sz="1800" dirty="0">
                <a:solidFill>
                  <a:srgbClr val="404040"/>
                </a:solidFill>
              </a:rPr>
              <a:t>. Mercadoria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pt-PT" sz="1800" dirty="0">
                <a:solidFill>
                  <a:srgbClr val="404040"/>
                </a:solidFill>
              </a:rPr>
              <a:t>. País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pt-PT" sz="1800" dirty="0">
                <a:solidFill>
                  <a:srgbClr val="404040"/>
                </a:solidFill>
              </a:rPr>
              <a:t>. Bloco econômico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pt-PT" sz="1800" dirty="0">
                <a:solidFill>
                  <a:srgbClr val="404040"/>
                </a:solidFill>
              </a:rPr>
              <a:t>. Estado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pt-PT" sz="1800" dirty="0">
                <a:solidFill>
                  <a:srgbClr val="404040"/>
                </a:solidFill>
              </a:rPr>
              <a:t>. Município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pt-PT" sz="1800" dirty="0">
                <a:solidFill>
                  <a:srgbClr val="404040"/>
                </a:solidFill>
              </a:rPr>
              <a:t>. Porto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pt-PT" sz="1800" dirty="0">
                <a:solidFill>
                  <a:srgbClr val="404040"/>
                </a:solidFill>
              </a:rPr>
              <a:t>. Meio de transporte (via) </a:t>
            </a:r>
            <a:endParaRPr lang="pt-BR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8414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Variáveis de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3722" y="1713384"/>
            <a:ext cx="6676556" cy="337122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Estado produtor (Unidade da Federação exportadora):</a:t>
            </a: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 para efeito de divulgação estatística de exportação, é a Unidade da Federação onde foram cultivados os produtos agrícolas, extraídos os minerais ou fabricados os bens manufaturados, total ou parcialmente, independente da sede da empresa exportadora.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sz="2000" dirty="0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dirty="0">
                <a:solidFill>
                  <a:srgbClr val="404040"/>
                </a:solidFill>
                <a:latin typeface="+mj-lt"/>
                <a:cs typeface="Tahoma" pitchFamily="34" charset="0"/>
              </a:rPr>
              <a:t>O estado produtor é aquele no qual deu-se a última fase do processo de fabricação para que o produto adote sua forma final (conceito de origem). Independe da sede da empresa exportadora.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sz="2000" dirty="0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 </a:t>
            </a:r>
            <a:endParaRPr lang="pt-BR" sz="2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627343" y="1627473"/>
            <a:ext cx="128217" cy="1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PT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99824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Variáveis de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endParaRPr lang="pt-PT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PT" b="1">
                <a:solidFill>
                  <a:srgbClr val="404040"/>
                </a:solidFill>
                <a:latin typeface="+mj-lt"/>
                <a:cs typeface="Tahoma" pitchFamily="34" charset="0"/>
              </a:rPr>
              <a:t>Estado importador (Unidade da Federação importadora):</a:t>
            </a:r>
            <a:r>
              <a:rPr lang="pt-PT">
                <a:solidFill>
                  <a:srgbClr val="404040"/>
                </a:solidFill>
                <a:latin typeface="+mj-lt"/>
                <a:cs typeface="Tahoma" pitchFamily="34" charset="0"/>
              </a:rPr>
              <a:t> para efeitos estatísticos, define-se como estado importador a Unidade da Federação do domicílio fiscal da empresa importadora. </a:t>
            </a: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endParaRPr lang="pt-PT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PT" b="1">
                <a:solidFill>
                  <a:srgbClr val="404040"/>
                </a:solidFill>
                <a:latin typeface="+mj-lt"/>
                <a:cs typeface="Tahoma" pitchFamily="34" charset="0"/>
              </a:rPr>
              <a:t>Município:</a:t>
            </a:r>
            <a:r>
              <a:rPr lang="pt-PT">
                <a:solidFill>
                  <a:srgbClr val="404040"/>
                </a:solidFill>
                <a:latin typeface="+mj-lt"/>
                <a:cs typeface="Tahoma" pitchFamily="34" charset="0"/>
              </a:rPr>
              <a:t> tanto na exportação quanto na importação, os dados são creditados para os municípios-sedes (domicílio fiscal) das empresas que realizaram as operações.  </a:t>
            </a:r>
            <a:endParaRPr lang="pt-BR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627343" y="1627473"/>
            <a:ext cx="128217" cy="1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PT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19235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59436"/>
            <a:ext cx="5797296" cy="813816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Variáveis de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5027" y="1060704"/>
            <a:ext cx="7231713" cy="287925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VIA DE TRANSPORTE (fora do país):</a:t>
            </a: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Na exportação, é a modalidade utilizada para o transporte da mercadoria </a:t>
            </a:r>
            <a:r>
              <a:rPr lang="pt-PT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a partir do último local de embarque para o exterior.</a:t>
            </a: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 Na importação, configura-se através do meio de acesso da mercadoria ao primeiro local de entrada no território nacional.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De acordo com o estabelecido no âmbito dos países do MERCOSUL, o Brasil adota as seguintes modalidades de transporte: </a:t>
            </a:r>
            <a:r>
              <a:rPr lang="pt-PT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marítima, fluvial, lacustre, aérea, postal, ferroviária, rodoviária, tubo-conduto, linha de transmissão e meios próprios.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PT" dirty="0">
              <a:solidFill>
                <a:srgbClr val="404040"/>
              </a:solidFill>
              <a:latin typeface="+mj-lt"/>
              <a:cs typeface="Tahoma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PORTO: </a:t>
            </a: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Na exportação, é o porto ou localidade </a:t>
            </a:r>
            <a:r>
              <a:rPr lang="pt-PT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onde ocorrerá o efetivo embarque da mercadoria</a:t>
            </a: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, ou seja, o último local habilitado do território nacional de onde sairá a mercadoria com destino ao exterior.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Na importação</a:t>
            </a:r>
            <a:r>
              <a:rPr lang="pt-PT" b="1" dirty="0">
                <a:solidFill>
                  <a:srgbClr val="404040"/>
                </a:solidFill>
                <a:latin typeface="+mj-lt"/>
                <a:cs typeface="Tahoma" pitchFamily="34" charset="0"/>
              </a:rPr>
              <a:t>, é o local onde ocorrerá o efetivo desembarque da mercadoria</a:t>
            </a:r>
            <a:r>
              <a:rPr lang="pt-PT" dirty="0">
                <a:solidFill>
                  <a:srgbClr val="404040"/>
                </a:solidFill>
                <a:latin typeface="+mj-lt"/>
                <a:cs typeface="Tahoma" pitchFamily="34" charset="0"/>
              </a:rPr>
              <a:t>, ou seja, o primeiro local credenciado do território nacional onde chegará a mercadoria proveniente do exterior</a:t>
            </a:r>
            <a:endParaRPr lang="pt-BR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627343" y="1627473"/>
            <a:ext cx="128217" cy="1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PT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8745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67544" y="1586484"/>
            <a:ext cx="324188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1800">
                <a:solidFill>
                  <a:srgbClr val="FFFFFF"/>
                </a:solidFill>
                <a:latin typeface="Calibri" charset="0"/>
              </a:rPr>
              <a:t>Referências bibliográficas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817015" y="651741"/>
            <a:ext cx="5112568" cy="47632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>
                <a:latin typeface="Calibri" charset="0"/>
              </a:rPr>
              <a:t>International Trade Centre; Trade Competitiveness Map. Trade Performance HS. Technical Notes. Market Analysis and research.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>
                <a:latin typeface="Calibri" charset="0"/>
              </a:rPr>
              <a:t>Bowen, Harry P. ; Abraham Hollander, and Jean-Marie </a:t>
            </a:r>
            <a:r>
              <a:rPr lang="en-US" dirty="0" err="1">
                <a:latin typeface="Calibri" charset="0"/>
              </a:rPr>
              <a:t>Viaene</a:t>
            </a:r>
            <a:r>
              <a:rPr lang="en-US" dirty="0">
                <a:latin typeface="Calibri" charset="0"/>
              </a:rPr>
              <a:t>. 1998. Applied International Trade Analysis. The University of Michigan Press.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dirty="0">
              <a:latin typeface="Calibri" charset="0"/>
            </a:endParaRPr>
          </a:p>
          <a:p>
            <a:pPr fontAlgn="t">
              <a:lnSpc>
                <a:spcPct val="90000"/>
              </a:lnSpc>
              <a:buFont typeface="Arial" charset="0"/>
              <a:buNone/>
            </a:pPr>
            <a:r>
              <a:rPr lang="pt-BR" dirty="0" err="1">
                <a:latin typeface="Calibri" charset="0"/>
              </a:rPr>
              <a:t>Applied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Methods</a:t>
            </a:r>
            <a:r>
              <a:rPr lang="pt-BR" dirty="0">
                <a:latin typeface="Calibri" charset="0"/>
              </a:rPr>
              <a:t> for Trade </a:t>
            </a:r>
            <a:r>
              <a:rPr lang="pt-BR" dirty="0" err="1">
                <a:latin typeface="Calibri" charset="0"/>
              </a:rPr>
              <a:t>Policy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Analysis</a:t>
            </a:r>
            <a:r>
              <a:rPr lang="pt-BR" dirty="0">
                <a:latin typeface="Calibri" charset="0"/>
              </a:rPr>
              <a:t>. A </a:t>
            </a:r>
            <a:r>
              <a:rPr lang="pt-BR" dirty="0" err="1">
                <a:latin typeface="Calibri" charset="0"/>
              </a:rPr>
              <a:t>Handbook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Edited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by</a:t>
            </a:r>
            <a:r>
              <a:rPr lang="pt-BR" dirty="0">
                <a:latin typeface="Calibri" charset="0"/>
              </a:rPr>
              <a:t> </a:t>
            </a:r>
            <a:r>
              <a:rPr lang="pt-BR" u="sng" dirty="0">
                <a:latin typeface="Calibri" charset="0"/>
                <a:hlinkClick r:id="rId3" action="ppaction://hlinkfile"/>
              </a:rPr>
              <a:t>Joseph F. Francois</a:t>
            </a:r>
            <a:r>
              <a:rPr lang="pt-BR" dirty="0">
                <a:latin typeface="Calibri" charset="0"/>
              </a:rPr>
              <a:t> Erasmus </a:t>
            </a:r>
            <a:r>
              <a:rPr lang="pt-BR" dirty="0" err="1">
                <a:latin typeface="Calibri" charset="0"/>
              </a:rPr>
              <a:t>Universiteit</a:t>
            </a:r>
            <a:r>
              <a:rPr lang="pt-BR" dirty="0">
                <a:latin typeface="Calibri" charset="0"/>
              </a:rPr>
              <a:t> Rotterdam Kenneth A. </a:t>
            </a:r>
            <a:r>
              <a:rPr lang="pt-BR" dirty="0" err="1">
                <a:latin typeface="Calibri" charset="0"/>
              </a:rPr>
              <a:t>Reinert</a:t>
            </a:r>
            <a:r>
              <a:rPr lang="pt-BR" dirty="0">
                <a:latin typeface="Calibri" charset="0"/>
              </a:rPr>
              <a:t>  George Mason </a:t>
            </a:r>
            <a:r>
              <a:rPr lang="pt-BR" dirty="0" err="1">
                <a:latin typeface="Calibri" charset="0"/>
              </a:rPr>
              <a:t>University</a:t>
            </a:r>
            <a:r>
              <a:rPr lang="pt-BR" dirty="0">
                <a:latin typeface="Calibri" charset="0"/>
              </a:rPr>
              <a:t>, Virginia</a:t>
            </a:r>
          </a:p>
          <a:p>
            <a:pPr>
              <a:lnSpc>
                <a:spcPct val="90000"/>
              </a:lnSpc>
            </a:pPr>
            <a:endParaRPr lang="pt-BR" sz="1500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b="1">
                <a:latin typeface="Calibri" charset="0"/>
              </a:rPr>
              <a:t>Período – Direção – Valor  – Quantidade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79546" y="1843590"/>
            <a:ext cx="6584634" cy="33269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700" b="1" i="1" dirty="0">
                <a:solidFill>
                  <a:srgbClr val="404040"/>
                </a:solidFill>
                <a:latin typeface="Calibri" charset="0"/>
              </a:rPr>
              <a:t>Período: </a:t>
            </a:r>
            <a:r>
              <a:rPr lang="pt-BR" sz="1700" dirty="0">
                <a:solidFill>
                  <a:srgbClr val="404040"/>
                </a:solidFill>
                <a:latin typeface="Calibri" charset="0"/>
              </a:rPr>
              <a:t>Semanal/Mensal/Ano.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700" b="1" i="1" dirty="0">
                <a:solidFill>
                  <a:srgbClr val="404040"/>
                </a:solidFill>
                <a:latin typeface="Calibri" charset="0"/>
              </a:rPr>
              <a:t>Direção:</a:t>
            </a:r>
            <a:r>
              <a:rPr lang="pt-BR" sz="1700" i="1" dirty="0">
                <a:solidFill>
                  <a:srgbClr val="404040"/>
                </a:solidFill>
                <a:latin typeface="Calibri" charset="0"/>
              </a:rPr>
              <a:t>  </a:t>
            </a:r>
            <a:r>
              <a:rPr lang="pt-BR" sz="1700" dirty="0">
                <a:solidFill>
                  <a:srgbClr val="404040"/>
                </a:solidFill>
                <a:latin typeface="Calibri" charset="0"/>
              </a:rPr>
              <a:t>Importação ou exportação (</a:t>
            </a:r>
            <a:r>
              <a:rPr lang="pt-BR" sz="1700" dirty="0" err="1">
                <a:solidFill>
                  <a:srgbClr val="404040"/>
                </a:solidFill>
                <a:latin typeface="Calibri" charset="0"/>
              </a:rPr>
              <a:t>re-importação</a:t>
            </a:r>
            <a:r>
              <a:rPr lang="pt-BR" sz="1700" dirty="0">
                <a:solidFill>
                  <a:srgbClr val="404040"/>
                </a:solidFill>
                <a:latin typeface="Calibri" charset="0"/>
              </a:rPr>
              <a:t> e </a:t>
            </a:r>
            <a:r>
              <a:rPr lang="pt-BR" sz="1700" dirty="0" err="1">
                <a:solidFill>
                  <a:srgbClr val="404040"/>
                </a:solidFill>
                <a:latin typeface="Calibri" charset="0"/>
              </a:rPr>
              <a:t>re-exportação</a:t>
            </a:r>
            <a:r>
              <a:rPr lang="pt-BR" sz="1700" dirty="0">
                <a:solidFill>
                  <a:srgbClr val="404040"/>
                </a:solidFill>
                <a:latin typeface="Calibri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17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700" b="1" i="1" dirty="0">
                <a:solidFill>
                  <a:srgbClr val="404040"/>
                </a:solidFill>
                <a:latin typeface="Calibri" charset="0"/>
              </a:rPr>
              <a:t>Valor: </a:t>
            </a:r>
          </a:p>
          <a:p>
            <a:pPr eaLnBrk="1" hangingPunct="1">
              <a:lnSpc>
                <a:spcPct val="90000"/>
              </a:lnSpc>
            </a:pPr>
            <a:r>
              <a:rPr lang="pt-BR" sz="1700" dirty="0">
                <a:solidFill>
                  <a:srgbClr val="404040"/>
                </a:solidFill>
                <a:latin typeface="Calibri" charset="0"/>
              </a:rPr>
              <a:t>Em milhares ou milhões de dólares ou euros (são os mais comuns).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700" b="1" i="1" dirty="0">
                <a:solidFill>
                  <a:srgbClr val="404040"/>
                </a:solidFill>
                <a:latin typeface="Calibri" charset="0"/>
              </a:rPr>
              <a:t>Quantidade: </a:t>
            </a:r>
          </a:p>
          <a:p>
            <a:pPr eaLnBrk="1" hangingPunct="1">
              <a:lnSpc>
                <a:spcPct val="90000"/>
              </a:lnSpc>
            </a:pPr>
            <a:r>
              <a:rPr lang="pt-BR" sz="1700" dirty="0">
                <a:solidFill>
                  <a:srgbClr val="404040"/>
                </a:solidFill>
                <a:latin typeface="Calibri" charset="0"/>
              </a:rPr>
              <a:t>Em toneladas e/ou unidades especiais, como números, pares, metros cúbicos.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9144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D7AFA-0D24-9043-B2B9-D803F285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418891"/>
            <a:ext cx="674370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INDICADORES DE COMÉRCIO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B08480-1A28-4888-AC2A-A7BD6B079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43820" y="640079"/>
            <a:ext cx="2456360" cy="24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19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267247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Estatística descritiva e indicadores de comércio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9683" y="1663778"/>
            <a:ext cx="6584634" cy="318167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Definição ampla de um “indicador de comércio” :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Um índice ou taxa que pode ser utilizado  para descrever e analisar fluxos e o padrão de comércio de um dado país (ou países).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O indicador pode ser empregado para monitorar esses fluxos e padrões ao longo do tempo ou entre países.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Indicadores podem e devem ser utilizados para obter evidências que fundamentam o delineamento de medidas políticas.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7598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1321" y="0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Indicadores de comércio - ITC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260" y="1337256"/>
            <a:ext cx="7269480" cy="332692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Disponíveis para 180 países no site: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 err="1">
                <a:solidFill>
                  <a:srgbClr val="404040"/>
                </a:solidFill>
                <a:latin typeface="Calibri" charset="0"/>
              </a:rPr>
              <a:t>http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://</a:t>
            </a:r>
            <a:r>
              <a:rPr lang="pt-BR" sz="2000" dirty="0" err="1">
                <a:solidFill>
                  <a:srgbClr val="404040"/>
                </a:solidFill>
                <a:latin typeface="Calibri" charset="0"/>
              </a:rPr>
              <a:t>www.intracen.org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/menus/</a:t>
            </a:r>
            <a:r>
              <a:rPr lang="pt-BR" sz="2000" dirty="0" err="1">
                <a:solidFill>
                  <a:srgbClr val="404040"/>
                </a:solidFill>
                <a:latin typeface="Calibri" charset="0"/>
              </a:rPr>
              <a:t>countries.htm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Indicadores Macroeconômicos</a:t>
            </a:r>
            <a:endParaRPr lang="pt-BR" sz="2000" i="1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i="1" dirty="0">
                <a:solidFill>
                  <a:srgbClr val="404040"/>
                </a:solidFill>
                <a:latin typeface="Calibri" charset="0"/>
              </a:rPr>
              <a:t>Exportação líquida (P1)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i="1" dirty="0">
                <a:solidFill>
                  <a:srgbClr val="404040"/>
                </a:solidFill>
                <a:latin typeface="Calibri" charset="0"/>
              </a:rPr>
              <a:t>                                               P1 = (</a:t>
            </a:r>
            <a:r>
              <a:rPr lang="pt-BR" sz="2000" i="1" dirty="0" err="1">
                <a:solidFill>
                  <a:srgbClr val="404040"/>
                </a:solidFill>
                <a:latin typeface="Calibri" charset="0"/>
              </a:rPr>
              <a:t>X</a:t>
            </a:r>
            <a:r>
              <a:rPr lang="pt-BR" sz="2000" i="1" dirty="0">
                <a:solidFill>
                  <a:srgbClr val="404040"/>
                </a:solidFill>
                <a:latin typeface="Calibri" charset="0"/>
              </a:rPr>
              <a:t> – M)</a:t>
            </a: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Indicador confiável de sua posição no mercado internacional por dois motivos: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- elimina a </a:t>
            </a:r>
            <a:r>
              <a:rPr lang="pt-BR" sz="2000" dirty="0" err="1">
                <a:solidFill>
                  <a:srgbClr val="404040"/>
                </a:solidFill>
                <a:latin typeface="Calibri" charset="0"/>
              </a:rPr>
              <a:t>re-exportação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 (viés)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- leva em conta a divisão internacional do processo produtivo- geralmente, grande parte dos produtos intermediários importados (encontrados entre as exportações) pertencem a um mesmo setor.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>
          <a:xfrm>
            <a:off x="1606045" y="62015"/>
            <a:ext cx="5937755" cy="118872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Indicador de Abertura ao Comércio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48781"/>
            <a:ext cx="7848872" cy="453650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500" dirty="0">
                <a:latin typeface="Calibri" charset="0"/>
              </a:rPr>
              <a:t>Também conhecido como indicador de integração à economia global ou indicador de dependência do comércio:</a:t>
            </a: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500" dirty="0">
                <a:latin typeface="Calibri" charset="0"/>
              </a:rPr>
              <a:t>Observação:                                                                                        Existe uma correlação negativa entre o tamanho econômico do país e esse indicador – tudo o mais constante, quanto maior o valor do PIB, tanto menor o indicador. </a:t>
            </a:r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>
              <a:latin typeface="Calibri" charset="0"/>
            </a:endParaRPr>
          </a:p>
        </p:txBody>
      </p:sp>
      <p:pic>
        <p:nvPicPr>
          <p:cNvPr id="675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43" y="2996953"/>
            <a:ext cx="1800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95830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02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sz="2400" dirty="0">
                <a:latin typeface="Calibri" charset="0"/>
              </a:rPr>
              <a:t>Principal categoria de exportação (</a:t>
            </a:r>
            <a:r>
              <a:rPr lang="pt-BR" sz="2400" dirty="0" err="1">
                <a:latin typeface="Calibri" charset="0"/>
              </a:rPr>
              <a:t>macro-estrutural</a:t>
            </a:r>
            <a:r>
              <a:rPr lang="pt-BR" sz="2400" dirty="0">
                <a:latin typeface="Calibri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79682" y="1569226"/>
                <a:ext cx="6748701" cy="3875998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Empregado para identificar a categoria de produto </a:t>
                </a:r>
                <a:r>
                  <a:rPr lang="pt-BR" sz="2000" i="1" dirty="0" err="1">
                    <a:solidFill>
                      <a:srgbClr val="404040"/>
                    </a:solidFill>
                    <a:latin typeface="Calibri" charset="0"/>
                  </a:rPr>
                  <a:t>i</a:t>
                </a: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 responsável por 50% ou mais do total das exportações, considerado como dominando as exportações do país </a:t>
                </a:r>
                <a:r>
                  <a:rPr lang="pt-BR" sz="2000" i="1" dirty="0">
                    <a:solidFill>
                      <a:srgbClr val="404040"/>
                    </a:solidFill>
                    <a:latin typeface="Calibri" charset="0"/>
                  </a:rPr>
                  <a:t>j</a:t>
                </a: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pt-BR" sz="2000" dirty="0">
                  <a:solidFill>
                    <a:srgbClr val="404040"/>
                  </a:solidFill>
                  <a:latin typeface="Calibri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sz="2400" b="0" i="1">
                        <a:solidFill>
                          <a:srgbClr val="404040"/>
                        </a:solidFill>
                        <a:latin typeface="Cambria Math" charset="0"/>
                      </a:rPr>
                      <m:t>𝑋𝑗</m:t>
                    </m:r>
                    <m:r>
                      <a:rPr lang="pt-BR" sz="2400" b="0" i="1">
                        <a:solidFill>
                          <a:srgbClr val="40404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pt-BR" sz="2400" b="0" i="1" baseline="-2500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𝑖𝑗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is-IS" sz="2400" b="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sz="2400" b="0" i="1">
                                <a:solidFill>
                                  <a:srgbClr val="40404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pt-BR" sz="2400" b="0" i="1">
                                <a:solidFill>
                                  <a:srgbClr val="404040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400" b="0" i="1">
                                <a:solidFill>
                                  <a:srgbClr val="40404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pt-BR" sz="2400" b="0" i="1">
                                <a:solidFill>
                                  <a:srgbClr val="404040"/>
                                </a:solidFill>
                                <a:latin typeface="Cambria Math" charset="0"/>
                              </a:rPr>
                              <m:t>𝑋</m:t>
                            </m:r>
                            <m:r>
                              <a:rPr lang="pt-BR" sz="2400" b="0" i="1" baseline="-25000">
                                <a:solidFill>
                                  <a:srgbClr val="404040"/>
                                </a:solidFill>
                                <a:latin typeface="Cambria Math" charset="0"/>
                              </a:rPr>
                              <m:t>𝑖𝑗</m:t>
                            </m:r>
                          </m:e>
                        </m:nary>
                      </m:den>
                    </m:f>
                  </m:oMath>
                </a14:m>
                <a:r>
                  <a:rPr lang="pt-BR" sz="2400" dirty="0">
                    <a:solidFill>
                      <a:srgbClr val="404040"/>
                    </a:solidFill>
                    <a:latin typeface="Calibri" charset="0"/>
                  </a:rPr>
                  <a:t> *100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pt-BR" sz="2000" dirty="0">
                  <a:solidFill>
                    <a:srgbClr val="404040"/>
                  </a:solidFill>
                  <a:latin typeface="Calibri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Onde: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pt-BR" sz="2000" dirty="0" err="1">
                    <a:solidFill>
                      <a:srgbClr val="404040"/>
                    </a:solidFill>
                    <a:latin typeface="Calibri" charset="0"/>
                  </a:rPr>
                  <a:t>x</a:t>
                </a:r>
                <a:r>
                  <a:rPr lang="pt-BR" sz="2000" baseline="-25000" dirty="0" err="1">
                    <a:solidFill>
                      <a:srgbClr val="404040"/>
                    </a:solidFill>
                    <a:latin typeface="Calibri" charset="0"/>
                  </a:rPr>
                  <a:t>ij</a:t>
                </a: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 é o valor de exportação do produto </a:t>
                </a:r>
                <a:r>
                  <a:rPr lang="pt-BR" sz="2000" dirty="0" err="1">
                    <a:solidFill>
                      <a:srgbClr val="404040"/>
                    </a:solidFill>
                    <a:latin typeface="Calibri" charset="0"/>
                  </a:rPr>
                  <a:t>i</a:t>
                </a: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 pelo país </a:t>
                </a:r>
                <a:r>
                  <a:rPr lang="pt-BR" sz="2000" dirty="0" err="1">
                    <a:solidFill>
                      <a:srgbClr val="404040"/>
                    </a:solidFill>
                    <a:latin typeface="Calibri" charset="0"/>
                  </a:rPr>
                  <a:t>j</a:t>
                </a: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;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pt-BR" sz="2000" dirty="0" err="1">
                    <a:solidFill>
                      <a:srgbClr val="404040"/>
                    </a:solidFill>
                    <a:latin typeface="Symbol" charset="0"/>
                  </a:rPr>
                  <a:t>S</a:t>
                </a: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 </a:t>
                </a:r>
                <a:r>
                  <a:rPr lang="pt-BR" sz="2000" dirty="0" err="1">
                    <a:solidFill>
                      <a:srgbClr val="404040"/>
                    </a:solidFill>
                    <a:latin typeface="Calibri" charset="0"/>
                  </a:rPr>
                  <a:t>X</a:t>
                </a:r>
                <a:r>
                  <a:rPr lang="pt-BR" sz="2000" baseline="-25000" dirty="0" err="1">
                    <a:solidFill>
                      <a:srgbClr val="404040"/>
                    </a:solidFill>
                    <a:latin typeface="Calibri" charset="0"/>
                  </a:rPr>
                  <a:t>ij</a:t>
                </a:r>
                <a:r>
                  <a:rPr lang="pt-BR" sz="2000" baseline="-25000" dirty="0">
                    <a:solidFill>
                      <a:srgbClr val="404040"/>
                    </a:solidFill>
                    <a:latin typeface="Calibri" charset="0"/>
                  </a:rPr>
                  <a:t>  </a:t>
                </a:r>
                <a:r>
                  <a:rPr lang="pt-BR" sz="2000" dirty="0">
                    <a:solidFill>
                      <a:srgbClr val="404040"/>
                    </a:solidFill>
                    <a:latin typeface="Calibri" charset="0"/>
                  </a:rPr>
                  <a:t>é o valor do total exportado pelo país </a:t>
                </a:r>
                <a:r>
                  <a:rPr lang="pt-BR" sz="2000" dirty="0" err="1">
                    <a:solidFill>
                      <a:srgbClr val="404040"/>
                    </a:solidFill>
                    <a:latin typeface="Calibri" charset="0"/>
                  </a:rPr>
                  <a:t>j</a:t>
                </a:r>
                <a:endParaRPr lang="pt-BR" sz="2000" dirty="0">
                  <a:solidFill>
                    <a:srgbClr val="404040"/>
                  </a:solidFill>
                  <a:latin typeface="Calibri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9682" y="1569226"/>
                <a:ext cx="6748701" cy="3875998"/>
              </a:xfrm>
              <a:blipFill>
                <a:blip r:embed="rId3"/>
                <a:stretch>
                  <a:fillRect l="-1126" t="-1634"/>
                </a:stretch>
              </a:blipFill>
            </p:spPr>
            <p:txBody>
              <a:bodyPr/>
              <a:lstStyle/>
              <a:p>
                <a:r>
                  <a:rPr lang="en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526552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Cálculo e interpretação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821312"/>
            <a:ext cx="6768752" cy="369592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Calcula-se a participação </a:t>
            </a:r>
            <a:r>
              <a:rPr lang="pt-BR" sz="2000" dirty="0" err="1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 no total das exportações de </a:t>
            </a:r>
            <a:r>
              <a:rPr lang="pt-BR" sz="2000" dirty="0" err="1">
                <a:solidFill>
                  <a:srgbClr val="404040"/>
                </a:solidFill>
                <a:latin typeface="Calibri" charset="0"/>
              </a:rPr>
              <a:t>j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, em um dado período de tempo.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Procede-se à classificação por ordem decrescente.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Pode ser útil para avaliar se o país é muito dependente de uma única categoria de produto.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Se nenhuma categoria for responsável por 50% ou mais do total- exportação do país é relativamente diversificada. 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41084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30062" cy="1188720"/>
          </a:xfrm>
        </p:spPr>
        <p:txBody>
          <a:bodyPr>
            <a:noAutofit/>
          </a:bodyPr>
          <a:lstStyle/>
          <a:p>
            <a:pPr eaLnBrk="1" hangingPunct="1"/>
            <a:r>
              <a:rPr lang="pt-BR" sz="2800" dirty="0">
                <a:latin typeface="Calibri" charset="0"/>
              </a:rPr>
              <a:t>Índice de CONCENTRAÇÃO das exportações </a:t>
            </a:r>
            <a:br>
              <a:rPr lang="pt-BR" sz="2800" dirty="0">
                <a:latin typeface="Calibri" charset="0"/>
              </a:rPr>
            </a:br>
            <a:r>
              <a:rPr lang="pt-BR" sz="2800" dirty="0">
                <a:latin typeface="Calibri" charset="0"/>
              </a:rPr>
              <a:t>(EM POUCOS OU MUITOS BENS?)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7638"/>
            <a:ext cx="8856984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500" dirty="0">
                <a:latin typeface="Calibri" charset="0"/>
              </a:rPr>
              <a:t>Mostra a extensão pela qual as exportações do país </a:t>
            </a:r>
            <a:r>
              <a:rPr lang="pt-BR" sz="2500" dirty="0" err="1">
                <a:latin typeface="Calibri" charset="0"/>
              </a:rPr>
              <a:t>j</a:t>
            </a:r>
            <a:r>
              <a:rPr lang="pt-BR" sz="2500" dirty="0">
                <a:latin typeface="Calibri" charset="0"/>
              </a:rPr>
              <a:t> depende de produtos particulares, relativamente às exportações mundiais. Calcula-se como:</a:t>
            </a: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sz="2500" dirty="0">
                <a:latin typeface="Calibri" charset="0"/>
              </a:rPr>
              <a:t>Onde: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dirty="0">
                <a:latin typeface="Calibri" charset="0"/>
              </a:rPr>
              <a:t> </a:t>
            </a:r>
            <a:r>
              <a:rPr lang="pt-BR" sz="2500" dirty="0" err="1">
                <a:latin typeface="Calibri" charset="0"/>
              </a:rPr>
              <a:t>h</a:t>
            </a:r>
            <a:r>
              <a:rPr lang="pt-BR" sz="2500" baseline="-25000" dirty="0" err="1">
                <a:latin typeface="Calibri" charset="0"/>
              </a:rPr>
              <a:t>ij</a:t>
            </a:r>
            <a:r>
              <a:rPr lang="pt-BR" sz="2500" baseline="-25000" dirty="0">
                <a:latin typeface="Calibri" charset="0"/>
              </a:rPr>
              <a:t> </a:t>
            </a:r>
            <a:r>
              <a:rPr lang="pt-BR" sz="2500" dirty="0">
                <a:latin typeface="Calibri" charset="0"/>
              </a:rPr>
              <a:t>é a participação do produto </a:t>
            </a:r>
            <a:r>
              <a:rPr lang="pt-BR" sz="2500" dirty="0" err="1">
                <a:latin typeface="Calibri" charset="0"/>
              </a:rPr>
              <a:t>i</a:t>
            </a:r>
            <a:r>
              <a:rPr lang="pt-BR" sz="2500" dirty="0">
                <a:latin typeface="Calibri" charset="0"/>
              </a:rPr>
              <a:t> no total de exportação do país j.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dirty="0" err="1">
                <a:latin typeface="Calibri" charset="0"/>
              </a:rPr>
              <a:t>h</a:t>
            </a:r>
            <a:r>
              <a:rPr lang="pt-BR" sz="2500" baseline="-25000" dirty="0" err="1">
                <a:latin typeface="Calibri" charset="0"/>
              </a:rPr>
              <a:t>i</a:t>
            </a:r>
            <a:r>
              <a:rPr lang="pt-BR" sz="2500" dirty="0">
                <a:latin typeface="Calibri" charset="0"/>
              </a:rPr>
              <a:t> é a participação do produto </a:t>
            </a:r>
            <a:r>
              <a:rPr lang="pt-BR" sz="2500" dirty="0" err="1">
                <a:latin typeface="Calibri" charset="0"/>
              </a:rPr>
              <a:t>i</a:t>
            </a:r>
            <a:r>
              <a:rPr lang="pt-BR" sz="2500" dirty="0">
                <a:latin typeface="Calibri" charset="0"/>
              </a:rPr>
              <a:t> no total das exportações mundiais.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71813"/>
            <a:ext cx="2717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16778"/>
      </p:ext>
    </p:extLst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640080"/>
            <a:ext cx="8183898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12776"/>
            <a:ext cx="7560840" cy="3528392"/>
          </a:xfrm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pt-BR" sz="2000" b="1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OCDE (30 países):</a:t>
            </a: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Disponibiliza um conjunto de indicadores calculados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Alguns exemplos: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 Indicadores de comércio líquido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 Participação de mercado ("</a:t>
            </a:r>
            <a:r>
              <a:rPr lang="pt-BR" sz="2000" i="1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Market-share</a:t>
            </a: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")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 Indicadores de preços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 Indicadores compostos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Propósitos: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Avaliar o desempenho internacional e indicadores de competitividade  </a:t>
            </a: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pt-BR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938259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/>
              <a:t>Indicador de desempenho de comércio (líquido)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6748701" cy="301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404040"/>
                </a:solidFill>
              </a:rPr>
              <a:t>O balanço comercial normalizado:</a:t>
            </a:r>
          </a:p>
          <a:p>
            <a:pPr>
              <a:buFont typeface="Wingdings" charset="0"/>
              <a:buNone/>
            </a:pPr>
            <a:r>
              <a:rPr lang="pt-BR" sz="2400" dirty="0">
                <a:solidFill>
                  <a:srgbClr val="404040"/>
                </a:solidFill>
              </a:rPr>
              <a:t>	</a:t>
            </a:r>
            <a:r>
              <a:rPr lang="pt-BR" sz="2400" i="1" dirty="0" err="1">
                <a:solidFill>
                  <a:srgbClr val="404040"/>
                </a:solidFill>
              </a:rPr>
              <a:t>Z</a:t>
            </a:r>
            <a:r>
              <a:rPr lang="pt-BR" sz="2400" i="1" dirty="0">
                <a:solidFill>
                  <a:srgbClr val="404040"/>
                </a:solidFill>
              </a:rPr>
              <a:t> = (</a:t>
            </a:r>
            <a:r>
              <a:rPr lang="pt-BR" sz="2400" i="1" dirty="0" err="1">
                <a:solidFill>
                  <a:srgbClr val="404040"/>
                </a:solidFill>
              </a:rPr>
              <a:t>X</a:t>
            </a:r>
            <a:r>
              <a:rPr lang="pt-BR" sz="2400" i="1" dirty="0">
                <a:solidFill>
                  <a:srgbClr val="404040"/>
                </a:solidFill>
              </a:rPr>
              <a:t> – M) / (</a:t>
            </a:r>
            <a:r>
              <a:rPr lang="pt-BR" sz="2400" i="1" dirty="0" err="1">
                <a:solidFill>
                  <a:srgbClr val="404040"/>
                </a:solidFill>
              </a:rPr>
              <a:t>X</a:t>
            </a:r>
            <a:r>
              <a:rPr lang="pt-BR" sz="2400" i="1" dirty="0">
                <a:solidFill>
                  <a:srgbClr val="404040"/>
                </a:solidFill>
              </a:rPr>
              <a:t> + M)</a:t>
            </a:r>
          </a:p>
          <a:p>
            <a:pPr>
              <a:buFont typeface="Wingdings" charset="0"/>
              <a:buNone/>
            </a:pPr>
            <a:r>
              <a:rPr lang="pt-BR" sz="2400" i="1" dirty="0">
                <a:solidFill>
                  <a:srgbClr val="404040"/>
                </a:solidFill>
              </a:rPr>
              <a:t>	 – 1 </a:t>
            </a: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 </a:t>
            </a:r>
            <a:r>
              <a:rPr lang="pt-BR" sz="2400" i="1" dirty="0" err="1">
                <a:solidFill>
                  <a:srgbClr val="404040"/>
                </a:solidFill>
                <a:sym typeface="Symbol" charset="0"/>
              </a:rPr>
              <a:t>Z</a:t>
            </a: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  1</a:t>
            </a:r>
          </a:p>
          <a:p>
            <a:pPr>
              <a:buFont typeface="Wingdings" charset="0"/>
              <a:buNone/>
            </a:pPr>
            <a:endParaRPr lang="pt-BR" sz="2400" i="1" dirty="0">
              <a:solidFill>
                <a:srgbClr val="404040"/>
              </a:solidFill>
              <a:sym typeface="Symbol" charset="0"/>
            </a:endParaRPr>
          </a:p>
          <a:p>
            <a:pPr>
              <a:buFont typeface="Wingdings" charset="0"/>
              <a:buNone/>
            </a:pP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onde: 	</a:t>
            </a:r>
            <a:r>
              <a:rPr lang="pt-BR" sz="2400" i="1" dirty="0" err="1">
                <a:solidFill>
                  <a:srgbClr val="404040"/>
                </a:solidFill>
                <a:sym typeface="Symbol" charset="0"/>
              </a:rPr>
              <a:t>X</a:t>
            </a: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 = exportação</a:t>
            </a:r>
          </a:p>
          <a:p>
            <a:pPr>
              <a:buFont typeface="Wingdings" charset="0"/>
              <a:buNone/>
            </a:pP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		M = importação</a:t>
            </a:r>
          </a:p>
        </p:txBody>
      </p:sp>
    </p:spTree>
    <p:extLst>
      <p:ext uri="{BB962C8B-B14F-4D97-AF65-F5344CB8AC3E}">
        <p14:creationId xmlns:p14="http://schemas.microsoft.com/office/powerpoint/2010/main" val="187864144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sz="2000"/>
              <a:t>Porque as estatísticas de Comércio Internacional são importantes?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9683" y="1800461"/>
            <a:ext cx="6584634" cy="2879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404040"/>
                </a:solidFill>
              </a:rPr>
              <a:t>Possibilitam:</a:t>
            </a:r>
          </a:p>
          <a:p>
            <a:pPr marL="0" indent="0">
              <a:buNone/>
            </a:pPr>
            <a:endParaRPr lang="pt-BR" sz="2400" dirty="0">
              <a:solidFill>
                <a:srgbClr val="404040"/>
              </a:solidFill>
            </a:endParaRPr>
          </a:p>
          <a:p>
            <a:r>
              <a:rPr lang="pt-BR" sz="2400" dirty="0">
                <a:solidFill>
                  <a:srgbClr val="404040"/>
                </a:solidFill>
              </a:rPr>
              <a:t>Analisar a participação de diferentes países em diversos mercados.</a:t>
            </a:r>
          </a:p>
          <a:p>
            <a:r>
              <a:rPr lang="pt-BR" sz="2400" dirty="0">
                <a:solidFill>
                  <a:srgbClr val="404040"/>
                </a:solidFill>
              </a:rPr>
              <a:t>Identificar mercados emergentes.</a:t>
            </a:r>
          </a:p>
          <a:p>
            <a:r>
              <a:rPr lang="pt-BR" sz="2400" dirty="0">
                <a:solidFill>
                  <a:srgbClr val="404040"/>
                </a:solidFill>
              </a:rPr>
              <a:t>Mensurar o impacto da competitividade externa.</a:t>
            </a:r>
          </a:p>
        </p:txBody>
      </p:sp>
    </p:spTree>
    <p:extLst>
      <p:ext uri="{BB962C8B-B14F-4D97-AF65-F5344CB8AC3E}">
        <p14:creationId xmlns:p14="http://schemas.microsoft.com/office/powerpoint/2010/main" val="2057694849"/>
      </p:ext>
    </p:extLst>
  </p:cSld>
  <p:clrMapOvr>
    <a:masterClrMapping/>
  </p:clrMapOvr>
  <p:transition spd="slow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672" y="1124712"/>
            <a:ext cx="3490654" cy="460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84548"/>
      </p:ext>
    </p:extLst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-34290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Participação de Mercado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937260" y="1259170"/>
            <a:ext cx="7269480" cy="453812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404040"/>
                </a:solidFill>
              </a:rPr>
              <a:t>Participação das exportações para os países da OCDE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400" dirty="0">
                <a:solidFill>
                  <a:srgbClr val="404040"/>
                </a:solidFill>
              </a:rPr>
              <a:t>	</a:t>
            </a:r>
            <a:r>
              <a:rPr lang="pt-BR" sz="2400" i="1" dirty="0">
                <a:solidFill>
                  <a:srgbClr val="404040"/>
                </a:solidFill>
              </a:rPr>
              <a:t>S</a:t>
            </a:r>
            <a:r>
              <a:rPr lang="pt-BR" sz="2400" i="1" baseline="-25000" dirty="0">
                <a:solidFill>
                  <a:srgbClr val="404040"/>
                </a:solidFill>
              </a:rPr>
              <a:t>i</a:t>
            </a:r>
            <a:r>
              <a:rPr lang="pt-BR" sz="2400" i="1" dirty="0">
                <a:solidFill>
                  <a:srgbClr val="404040"/>
                </a:solidFill>
              </a:rPr>
              <a:t> = X</a:t>
            </a:r>
            <a:r>
              <a:rPr lang="pt-BR" sz="2400" i="1" baseline="-25000" dirty="0">
                <a:solidFill>
                  <a:srgbClr val="404040"/>
                </a:solidFill>
              </a:rPr>
              <a:t>i</a:t>
            </a:r>
            <a:r>
              <a:rPr lang="pt-BR" sz="2400" i="1" dirty="0">
                <a:solidFill>
                  <a:srgbClr val="404040"/>
                </a:solidFill>
              </a:rPr>
              <a:t>  / </a:t>
            </a:r>
            <a:r>
              <a:rPr lang="pt-BR" sz="2400" i="1" dirty="0" err="1">
                <a:solidFill>
                  <a:srgbClr val="404040"/>
                </a:solidFill>
              </a:rPr>
              <a:t>Σ</a:t>
            </a:r>
            <a:r>
              <a:rPr lang="pt-BR" sz="2400" i="1" baseline="-25000" dirty="0" err="1">
                <a:solidFill>
                  <a:srgbClr val="404040"/>
                </a:solidFill>
              </a:rPr>
              <a:t>i</a:t>
            </a:r>
            <a:r>
              <a:rPr lang="pt-BR" sz="2400" i="1" dirty="0">
                <a:solidFill>
                  <a:srgbClr val="404040"/>
                </a:solidFill>
              </a:rPr>
              <a:t> X</a:t>
            </a:r>
            <a:r>
              <a:rPr lang="pt-BR" sz="2400" i="1" baseline="-25000" dirty="0">
                <a:solidFill>
                  <a:srgbClr val="404040"/>
                </a:solidFill>
              </a:rPr>
              <a:t>i</a:t>
            </a:r>
            <a:r>
              <a:rPr lang="pt-BR" sz="2400" i="1" dirty="0">
                <a:solidFill>
                  <a:srgbClr val="40404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400" i="1" dirty="0">
                <a:solidFill>
                  <a:srgbClr val="404040"/>
                </a:solidFill>
              </a:rPr>
              <a:t>	 0 </a:t>
            </a: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 </a:t>
            </a:r>
            <a:r>
              <a:rPr lang="pt-BR" sz="2400" i="1" dirty="0">
                <a:solidFill>
                  <a:srgbClr val="404040"/>
                </a:solidFill>
              </a:rPr>
              <a:t>S</a:t>
            </a:r>
            <a:r>
              <a:rPr lang="pt-BR" sz="2400" i="1" baseline="-25000" dirty="0">
                <a:solidFill>
                  <a:srgbClr val="404040"/>
                </a:solidFill>
              </a:rPr>
              <a:t>i</a:t>
            </a:r>
            <a:r>
              <a:rPr lang="pt-BR" sz="2400" i="1" dirty="0">
                <a:solidFill>
                  <a:srgbClr val="404040"/>
                </a:solidFill>
              </a:rPr>
              <a:t> </a:t>
            </a: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 1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onde: 	</a:t>
            </a:r>
            <a:r>
              <a:rPr lang="pt-BR" sz="2400" i="1" dirty="0">
                <a:solidFill>
                  <a:srgbClr val="404040"/>
                </a:solidFill>
              </a:rPr>
              <a:t>X</a:t>
            </a:r>
            <a:r>
              <a:rPr lang="pt-BR" sz="2400" i="1" baseline="-25000" dirty="0">
                <a:solidFill>
                  <a:srgbClr val="404040"/>
                </a:solidFill>
              </a:rPr>
              <a:t>i</a:t>
            </a:r>
            <a:r>
              <a:rPr lang="pt-BR" sz="2400" i="1" dirty="0">
                <a:solidFill>
                  <a:srgbClr val="404040"/>
                </a:solidFill>
              </a:rPr>
              <a:t> </a:t>
            </a: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= exportação do país </a:t>
            </a:r>
            <a:r>
              <a:rPr lang="pt-BR" sz="2400" i="1" dirty="0" err="1">
                <a:solidFill>
                  <a:srgbClr val="404040"/>
                </a:solidFill>
                <a:sym typeface="Symbol" charset="0"/>
              </a:rPr>
              <a:t>i</a:t>
            </a:r>
            <a:r>
              <a:rPr lang="pt-BR" sz="2400" i="1" dirty="0">
                <a:solidFill>
                  <a:srgbClr val="404040"/>
                </a:solidFill>
                <a:sym typeface="Symbol" charset="0"/>
              </a:rPr>
              <a:t>  </a:t>
            </a:r>
            <a:endParaRPr lang="pt-BR" sz="2400" dirty="0">
              <a:solidFill>
                <a:srgbClr val="404040"/>
              </a:solidFill>
              <a:sym typeface="Symbol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400" dirty="0">
                <a:solidFill>
                  <a:srgbClr val="404040"/>
                </a:solidFill>
                <a:sym typeface="Symbol" charset="0"/>
              </a:rPr>
              <a:t>			</a:t>
            </a:r>
            <a:r>
              <a:rPr lang="pt-BR" sz="2400" dirty="0" err="1">
                <a:solidFill>
                  <a:srgbClr val="404040"/>
                </a:solidFill>
                <a:sym typeface="Symbol" charset="0"/>
              </a:rPr>
              <a:t>i</a:t>
            </a:r>
            <a:r>
              <a:rPr lang="pt-BR" sz="2400" dirty="0">
                <a:solidFill>
                  <a:srgbClr val="404040"/>
                </a:solidFill>
                <a:sym typeface="Symbol" charset="0"/>
              </a:rPr>
              <a:t> = 1, …, </a:t>
            </a:r>
            <a:r>
              <a:rPr lang="pt-BR" sz="2400" dirty="0" err="1">
                <a:solidFill>
                  <a:srgbClr val="404040"/>
                </a:solidFill>
                <a:sym typeface="Symbol" charset="0"/>
              </a:rPr>
              <a:t>n</a:t>
            </a:r>
            <a:r>
              <a:rPr lang="pt-BR" sz="2400" dirty="0">
                <a:solidFill>
                  <a:srgbClr val="404040"/>
                </a:solidFill>
                <a:sym typeface="Symbol" charset="0"/>
              </a:rPr>
              <a:t>  membros da OCDE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000" dirty="0">
                <a:solidFill>
                  <a:srgbClr val="404040"/>
                </a:solidFill>
                <a:sym typeface="Symbol" charset="0"/>
              </a:rPr>
              <a:t>Observação: O comércio faz mais sentido quando considerado em termos relativos.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000" dirty="0">
                <a:solidFill>
                  <a:srgbClr val="404040"/>
                </a:solidFill>
                <a:sym typeface="Symbol" charset="0"/>
              </a:rPr>
              <a:t>   É possível que a participação de um determinado país em um setor ou bloco, </a:t>
            </a:r>
            <a:r>
              <a:rPr lang="pt-BR" sz="2000" dirty="0" err="1">
                <a:solidFill>
                  <a:srgbClr val="404040"/>
                </a:solidFill>
                <a:sym typeface="Symbol" charset="0"/>
              </a:rPr>
              <a:t>etc</a:t>
            </a:r>
            <a:r>
              <a:rPr lang="pt-BR" sz="2000" dirty="0">
                <a:solidFill>
                  <a:srgbClr val="404040"/>
                </a:solidFill>
                <a:sym typeface="Symbol" charset="0"/>
              </a:rPr>
              <a:t>, se altere, ainda que o volume exportado não se altere.  É possível que o volume aumente e a participação diminua.</a:t>
            </a:r>
          </a:p>
        </p:txBody>
      </p:sp>
    </p:spTree>
    <p:extLst>
      <p:ext uri="{BB962C8B-B14F-4D97-AF65-F5344CB8AC3E}">
        <p14:creationId xmlns:p14="http://schemas.microsoft.com/office/powerpoint/2010/main" val="1260074691"/>
      </p:ext>
    </p:extLst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451" y="1124712"/>
            <a:ext cx="7039097" cy="460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415699"/>
      </p:ext>
    </p:extLst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256" y="1124712"/>
            <a:ext cx="6933486" cy="460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07989"/>
      </p:ext>
    </p:extLst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6632"/>
            <a:ext cx="7543800" cy="1431925"/>
          </a:xfrm>
        </p:spPr>
        <p:txBody>
          <a:bodyPr/>
          <a:lstStyle/>
          <a:p>
            <a:r>
              <a:rPr lang="pt-PT"/>
              <a:t>Medidas de concentração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7704088" cy="4251176"/>
          </a:xfrm>
        </p:spPr>
        <p:txBody>
          <a:bodyPr>
            <a:normAutofit fontScale="92500" lnSpcReduction="20000"/>
          </a:bodyPr>
          <a:lstStyle/>
          <a:p>
            <a:r>
              <a:rPr lang="pt-PT" sz="2200" dirty="0"/>
              <a:t>Índice </a:t>
            </a:r>
            <a:r>
              <a:rPr lang="pt-PT" sz="2200" dirty="0" err="1"/>
              <a:t>Herfindahl</a:t>
            </a:r>
            <a:r>
              <a:rPr lang="pt-PT" sz="2200" dirty="0"/>
              <a:t> de concentração da produção por bem. </a:t>
            </a:r>
            <a:r>
              <a:rPr lang="en-US" sz="2200" dirty="0"/>
              <a:t>O </a:t>
            </a:r>
            <a:r>
              <a:rPr lang="en-US" sz="2200" b="1" dirty="0" err="1"/>
              <a:t>Índice</a:t>
            </a:r>
            <a:r>
              <a:rPr lang="en-US" sz="2200" dirty="0"/>
              <a:t> Herfindahl-Hirschman (</a:t>
            </a:r>
            <a:r>
              <a:rPr lang="en-US" sz="2200" b="1" dirty="0"/>
              <a:t>HHI</a:t>
            </a:r>
            <a:r>
              <a:rPr lang="en-US" sz="2200" dirty="0"/>
              <a:t>) 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medida</a:t>
            </a:r>
            <a:r>
              <a:rPr lang="en-US" sz="2200" dirty="0"/>
              <a:t> da </a:t>
            </a:r>
            <a:r>
              <a:rPr lang="en-US" sz="2200" dirty="0" err="1"/>
              <a:t>concentração</a:t>
            </a:r>
            <a:r>
              <a:rPr lang="en-US" sz="2200" dirty="0"/>
              <a:t> do mercado e da </a:t>
            </a:r>
            <a:r>
              <a:rPr lang="en-US" sz="2200" dirty="0" err="1"/>
              <a:t>concorrência</a:t>
            </a:r>
            <a:r>
              <a:rPr lang="en-US" sz="2200" dirty="0"/>
              <a:t> entre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participantes</a:t>
            </a:r>
            <a:r>
              <a:rPr lang="en-US" sz="2200" dirty="0"/>
              <a:t> no mercado. </a:t>
            </a:r>
          </a:p>
          <a:p>
            <a:r>
              <a:rPr lang="en-US" sz="2200" dirty="0"/>
              <a:t>A </a:t>
            </a:r>
            <a:r>
              <a:rPr lang="en-US" sz="2200" dirty="0" err="1"/>
              <a:t>fórmula</a:t>
            </a:r>
            <a:r>
              <a:rPr lang="en-US" sz="2200" dirty="0"/>
              <a:t> para </a:t>
            </a:r>
            <a:r>
              <a:rPr lang="en-US" sz="2200" b="1" dirty="0" err="1"/>
              <a:t>calcular</a:t>
            </a:r>
            <a:r>
              <a:rPr lang="en-US" sz="2200" b="1" dirty="0"/>
              <a:t> HHI</a:t>
            </a:r>
            <a:r>
              <a:rPr lang="en-US" sz="2200" dirty="0"/>
              <a:t> 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elevar</a:t>
            </a:r>
            <a:r>
              <a:rPr lang="en-US" sz="2200" dirty="0"/>
              <a:t> </a:t>
            </a:r>
            <a:r>
              <a:rPr lang="en-US" sz="2200" dirty="0" err="1"/>
              <a:t>ao</a:t>
            </a:r>
            <a:r>
              <a:rPr lang="en-US" sz="2200" dirty="0"/>
              <a:t> </a:t>
            </a:r>
            <a:r>
              <a:rPr lang="en-US" sz="2200" dirty="0" err="1"/>
              <a:t>quadrado</a:t>
            </a:r>
            <a:r>
              <a:rPr lang="en-US" sz="2200" dirty="0"/>
              <a:t> a </a:t>
            </a:r>
            <a:r>
              <a:rPr lang="en-US" sz="2200" dirty="0" err="1"/>
              <a:t>participação</a:t>
            </a:r>
            <a:r>
              <a:rPr lang="en-US" sz="2200" dirty="0"/>
              <a:t> de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participante</a:t>
            </a:r>
            <a:r>
              <a:rPr lang="en-US" sz="2200" dirty="0"/>
              <a:t> e </a:t>
            </a:r>
            <a:r>
              <a:rPr lang="en-US" sz="2200" dirty="0" err="1"/>
              <a:t>somar</a:t>
            </a:r>
            <a:r>
              <a:rPr lang="en-US" sz="2200" dirty="0"/>
              <a:t> o </a:t>
            </a:r>
            <a:r>
              <a:rPr lang="en-US" sz="2200" dirty="0" err="1"/>
              <a:t>resultado</a:t>
            </a:r>
            <a:r>
              <a:rPr lang="en-US" sz="2200" dirty="0"/>
              <a:t>.</a:t>
            </a:r>
            <a:endParaRPr lang="pt-PT" sz="2200" dirty="0"/>
          </a:p>
          <a:p>
            <a:pPr>
              <a:buFont typeface="Wingdings" charset="0"/>
              <a:buNone/>
            </a:pPr>
            <a:endParaRPr lang="pt-PT" sz="2800" dirty="0"/>
          </a:p>
          <a:p>
            <a:pPr>
              <a:buFont typeface="Wingdings" charset="0"/>
              <a:buNone/>
            </a:pPr>
            <a:r>
              <a:rPr lang="pt-PT" sz="2800" dirty="0"/>
              <a:t>	</a:t>
            </a:r>
            <a:r>
              <a:rPr lang="pt-PT" sz="2800" i="1" dirty="0" err="1"/>
              <a:t>H</a:t>
            </a:r>
            <a:r>
              <a:rPr lang="pt-PT" sz="2800" i="1" baseline="-25000" dirty="0" err="1"/>
              <a:t>i</a:t>
            </a:r>
            <a:r>
              <a:rPr lang="pt-PT" sz="2800" i="1" dirty="0"/>
              <a:t> = </a:t>
            </a:r>
          </a:p>
          <a:p>
            <a:pPr>
              <a:buFont typeface="Wingdings" charset="0"/>
              <a:buNone/>
            </a:pPr>
            <a:r>
              <a:rPr lang="pt-PT" sz="2800" i="1" dirty="0"/>
              <a:t>	</a:t>
            </a:r>
          </a:p>
          <a:p>
            <a:pPr>
              <a:buFont typeface="Wingdings" charset="0"/>
              <a:buNone/>
            </a:pPr>
            <a:r>
              <a:rPr lang="pt-PT" sz="2800" i="1" dirty="0"/>
              <a:t>onde:</a:t>
            </a:r>
          </a:p>
          <a:p>
            <a:pPr>
              <a:buFont typeface="Wingdings" charset="0"/>
              <a:buNone/>
            </a:pPr>
            <a:r>
              <a:rPr lang="pt-PT" sz="2800" i="1" dirty="0"/>
              <a:t>	</a:t>
            </a:r>
            <a:r>
              <a:rPr lang="pt-PT" sz="2800" i="1" dirty="0" err="1"/>
              <a:t>x</a:t>
            </a:r>
            <a:r>
              <a:rPr lang="pt-PT" sz="2800" i="1" baseline="-25000" dirty="0" err="1"/>
              <a:t>ik</a:t>
            </a:r>
            <a:r>
              <a:rPr lang="pt-PT" sz="2800" i="1" dirty="0"/>
              <a:t> = exportação do produto k pelo país i </a:t>
            </a:r>
            <a:r>
              <a:rPr lang="pt-PT" sz="2800" dirty="0"/>
              <a:t> </a:t>
            </a:r>
          </a:p>
          <a:p>
            <a:pPr>
              <a:buFont typeface="Wingdings" charset="0"/>
              <a:buNone/>
            </a:pPr>
            <a:endParaRPr lang="pt-PT" sz="2800" dirty="0"/>
          </a:p>
        </p:txBody>
      </p:sp>
      <p:graphicFrame>
        <p:nvGraphicFramePr>
          <p:cNvPr id="2160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6473836"/>
              </p:ext>
            </p:extLst>
          </p:nvPr>
        </p:nvGraphicFramePr>
        <p:xfrm>
          <a:off x="1547664" y="3861048"/>
          <a:ext cx="18065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Equação" r:id="rId3" imgW="1803240" imgH="495000" progId="Equation.3">
                  <p:embed/>
                </p:oleObj>
              </mc:Choice>
              <mc:Fallback>
                <p:oleObj name="Equação" r:id="rId3" imgW="1803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861048"/>
                        <a:ext cx="180657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606432"/>
      </p:ext>
    </p:extLst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66741-B884-A344-9B2B-2EBA3F3A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Índice</a:t>
            </a:r>
            <a:r>
              <a:rPr 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 Herfindahl-Hirschman (</a:t>
            </a:r>
            <a:r>
              <a:rPr lang="en-US" sz="28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HHI</a:t>
            </a:r>
            <a:r>
              <a:rPr 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23B0F-87F3-864E-AB17-ED71779A3D1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9546" y="1843590"/>
            <a:ext cx="6604822" cy="376625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404040"/>
                </a:solidFill>
              </a:rPr>
              <a:t>Matematicamente</a:t>
            </a:r>
            <a:r>
              <a:rPr lang="en-US" sz="2000" dirty="0">
                <a:solidFill>
                  <a:srgbClr val="404040"/>
                </a:solidFill>
              </a:rPr>
              <a:t>, o </a:t>
            </a:r>
            <a:r>
              <a:rPr lang="en-US" sz="2000" dirty="0" err="1">
                <a:solidFill>
                  <a:srgbClr val="404040"/>
                </a:solidFill>
              </a:rPr>
              <a:t>índice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pode</a:t>
            </a:r>
            <a:r>
              <a:rPr lang="en-US" sz="2000" dirty="0">
                <a:solidFill>
                  <a:srgbClr val="404040"/>
                </a:solidFill>
              </a:rPr>
              <a:t> ser </a:t>
            </a:r>
            <a:r>
              <a:rPr lang="en-US" sz="2000" dirty="0" err="1">
                <a:solidFill>
                  <a:srgbClr val="404040"/>
                </a:solidFill>
              </a:rPr>
              <a:t>calculado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através</a:t>
            </a:r>
            <a:r>
              <a:rPr lang="en-US" sz="2000" dirty="0">
                <a:solidFill>
                  <a:srgbClr val="404040"/>
                </a:solidFill>
              </a:rPr>
              <a:t> da soma das </a:t>
            </a:r>
            <a:r>
              <a:rPr lang="en-US" sz="2000" dirty="0" err="1">
                <a:solidFill>
                  <a:srgbClr val="404040"/>
                </a:solidFill>
              </a:rPr>
              <a:t>porcentagens</a:t>
            </a:r>
            <a:r>
              <a:rPr lang="en-US" sz="2000" dirty="0">
                <a:solidFill>
                  <a:srgbClr val="404040"/>
                </a:solidFill>
              </a:rPr>
              <a:t> de </a:t>
            </a:r>
            <a:r>
              <a:rPr lang="en-US" sz="2000" dirty="0" err="1">
                <a:solidFill>
                  <a:srgbClr val="404040"/>
                </a:solidFill>
              </a:rPr>
              <a:t>participação</a:t>
            </a:r>
            <a:r>
              <a:rPr lang="en-US" sz="2000" dirty="0">
                <a:solidFill>
                  <a:srgbClr val="404040"/>
                </a:solidFill>
              </a:rPr>
              <a:t> das </a:t>
            </a:r>
            <a:r>
              <a:rPr lang="en-US" sz="2000" dirty="0" err="1">
                <a:solidFill>
                  <a:srgbClr val="404040"/>
                </a:solidFill>
              </a:rPr>
              <a:t>empresas</a:t>
            </a:r>
            <a:r>
              <a:rPr lang="en-US" sz="2000" dirty="0">
                <a:solidFill>
                  <a:srgbClr val="404040"/>
                </a:solidFill>
              </a:rPr>
              <a:t> de </a:t>
            </a:r>
            <a:r>
              <a:rPr lang="en-US" sz="2000" dirty="0" err="1">
                <a:solidFill>
                  <a:srgbClr val="404040"/>
                </a:solidFill>
              </a:rPr>
              <a:t>uma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indústria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sendo</a:t>
            </a:r>
            <a:r>
              <a:rPr lang="en-US" sz="2000" dirty="0">
                <a:solidFill>
                  <a:srgbClr val="404040"/>
                </a:solidFill>
              </a:rPr>
              <a:t> no </a:t>
            </a:r>
            <a:r>
              <a:rPr lang="en-US" sz="2000" b="1" dirty="0">
                <a:solidFill>
                  <a:srgbClr val="404040"/>
                </a:solidFill>
              </a:rPr>
              <a:t>CR4</a:t>
            </a:r>
            <a:r>
              <a:rPr lang="en-US" sz="2000" dirty="0">
                <a:solidFill>
                  <a:srgbClr val="404040"/>
                </a:solidFill>
              </a:rPr>
              <a:t> a soma das </a:t>
            </a:r>
            <a:r>
              <a:rPr lang="en-US" sz="2000" dirty="0" err="1">
                <a:solidFill>
                  <a:srgbClr val="404040"/>
                </a:solidFill>
              </a:rPr>
              <a:t>quatro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maiores</a:t>
            </a:r>
            <a:r>
              <a:rPr lang="en-US" sz="2000" dirty="0">
                <a:solidFill>
                  <a:srgbClr val="404040"/>
                </a:solidFill>
              </a:rPr>
              <a:t> e no CR8 a soma das </a:t>
            </a:r>
            <a:r>
              <a:rPr lang="en-US" sz="2000" dirty="0" err="1">
                <a:solidFill>
                  <a:srgbClr val="404040"/>
                </a:solidFill>
              </a:rPr>
              <a:t>oito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maiores</a:t>
            </a:r>
            <a:r>
              <a:rPr lang="en-US" sz="2000" dirty="0">
                <a:solidFill>
                  <a:srgbClr val="404040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Este </a:t>
            </a:r>
            <a:r>
              <a:rPr lang="en-US" sz="2000" dirty="0" err="1">
                <a:solidFill>
                  <a:srgbClr val="404040"/>
                </a:solidFill>
              </a:rPr>
              <a:t>índice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é</a:t>
            </a:r>
            <a:r>
              <a:rPr lang="en-US" sz="2000" dirty="0">
                <a:solidFill>
                  <a:srgbClr val="404040"/>
                </a:solidFill>
              </a:rPr>
              <a:t> um </a:t>
            </a:r>
            <a:r>
              <a:rPr lang="en-US" sz="2000" dirty="0" err="1">
                <a:solidFill>
                  <a:srgbClr val="404040"/>
                </a:solidFill>
              </a:rPr>
              <a:t>bom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indicador</a:t>
            </a:r>
            <a:r>
              <a:rPr lang="en-US" sz="2000" dirty="0">
                <a:solidFill>
                  <a:srgbClr val="404040"/>
                </a:solidFill>
              </a:rPr>
              <a:t> do </a:t>
            </a:r>
            <a:r>
              <a:rPr lang="en-US" sz="2000" dirty="0" err="1">
                <a:solidFill>
                  <a:srgbClr val="404040"/>
                </a:solidFill>
              </a:rPr>
              <a:t>grau</a:t>
            </a:r>
            <a:r>
              <a:rPr lang="en-US" sz="2000" dirty="0">
                <a:solidFill>
                  <a:srgbClr val="404040"/>
                </a:solidFill>
              </a:rPr>
              <a:t> de </a:t>
            </a:r>
            <a:r>
              <a:rPr lang="en-US" sz="2000" dirty="0" err="1">
                <a:solidFill>
                  <a:srgbClr val="404040"/>
                </a:solidFill>
              </a:rPr>
              <a:t>competitividade</a:t>
            </a:r>
            <a:r>
              <a:rPr lang="en-US" sz="2000" dirty="0">
                <a:solidFill>
                  <a:srgbClr val="404040"/>
                </a:solidFill>
              </a:rPr>
              <a:t> de um mercado.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Um mercado com </a:t>
            </a:r>
            <a:r>
              <a:rPr lang="en-US" sz="2000" b="1" dirty="0">
                <a:solidFill>
                  <a:srgbClr val="404040"/>
                </a:solidFill>
              </a:rPr>
              <a:t>CR4</a:t>
            </a:r>
            <a:r>
              <a:rPr lang="en-US" sz="2000" dirty="0">
                <a:solidFill>
                  <a:srgbClr val="404040"/>
                </a:solidFill>
              </a:rPr>
              <a:t> = 90 </a:t>
            </a:r>
            <a:r>
              <a:rPr lang="en-US" sz="2000" dirty="0" err="1">
                <a:solidFill>
                  <a:srgbClr val="404040"/>
                </a:solidFill>
              </a:rPr>
              <a:t>diz</a:t>
            </a:r>
            <a:r>
              <a:rPr lang="en-US" sz="2000" dirty="0">
                <a:solidFill>
                  <a:srgbClr val="404040"/>
                </a:solidFill>
              </a:rPr>
              <a:t> que as </a:t>
            </a:r>
            <a:r>
              <a:rPr lang="en-US" sz="2000" dirty="0" err="1">
                <a:solidFill>
                  <a:srgbClr val="404040"/>
                </a:solidFill>
              </a:rPr>
              <a:t>quatro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maiores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firmas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dominam</a:t>
            </a:r>
            <a:r>
              <a:rPr lang="en-US" sz="2000" dirty="0">
                <a:solidFill>
                  <a:srgbClr val="404040"/>
                </a:solidFill>
              </a:rPr>
              <a:t> 90%; as </a:t>
            </a:r>
            <a:r>
              <a:rPr lang="en-US" sz="2000" dirty="0" err="1">
                <a:solidFill>
                  <a:srgbClr val="404040"/>
                </a:solidFill>
              </a:rPr>
              <a:t>firmas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restantes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têm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apenas</a:t>
            </a:r>
            <a:r>
              <a:rPr lang="en-US" sz="2000" dirty="0">
                <a:solidFill>
                  <a:srgbClr val="404040"/>
                </a:solidFill>
              </a:rPr>
              <a:t> 10% do mercado.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Se o mercado </a:t>
            </a:r>
            <a:r>
              <a:rPr lang="en-US" sz="2000" dirty="0" err="1">
                <a:solidFill>
                  <a:srgbClr val="404040"/>
                </a:solidFill>
              </a:rPr>
              <a:t>é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composto</a:t>
            </a:r>
            <a:r>
              <a:rPr lang="en-US" sz="2000" dirty="0">
                <a:solidFill>
                  <a:srgbClr val="404040"/>
                </a:solidFill>
              </a:rPr>
              <a:t> por </a:t>
            </a:r>
            <a:r>
              <a:rPr lang="en-US" sz="2000" dirty="0" err="1">
                <a:solidFill>
                  <a:srgbClr val="404040"/>
                </a:solidFill>
              </a:rPr>
              <a:t>dez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firmas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percebe</a:t>
            </a:r>
            <a:r>
              <a:rPr lang="en-US" sz="2000" dirty="0">
                <a:solidFill>
                  <a:srgbClr val="404040"/>
                </a:solidFill>
              </a:rPr>
              <a:t>-se </a:t>
            </a:r>
            <a:r>
              <a:rPr lang="en-US" sz="2000" dirty="0" err="1">
                <a:solidFill>
                  <a:srgbClr val="404040"/>
                </a:solidFill>
              </a:rPr>
              <a:t>uma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situação</a:t>
            </a:r>
            <a:r>
              <a:rPr lang="en-US" sz="2000" dirty="0">
                <a:solidFill>
                  <a:srgbClr val="404040"/>
                </a:solidFill>
              </a:rPr>
              <a:t> de </a:t>
            </a:r>
            <a:r>
              <a:rPr lang="en-US" sz="2000" dirty="0" err="1">
                <a:solidFill>
                  <a:srgbClr val="404040"/>
                </a:solidFill>
              </a:rPr>
              <a:t>poder</a:t>
            </a:r>
            <a:r>
              <a:rPr lang="en-US" sz="2000" dirty="0">
                <a:solidFill>
                  <a:srgbClr val="404040"/>
                </a:solidFill>
              </a:rPr>
              <a:t> de mercado das </a:t>
            </a:r>
            <a:r>
              <a:rPr lang="en-US" sz="2000" dirty="0" err="1">
                <a:solidFill>
                  <a:srgbClr val="404040"/>
                </a:solidFill>
              </a:rPr>
              <a:t>quatro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maiores</a:t>
            </a:r>
            <a:r>
              <a:rPr lang="en-US" sz="2000" dirty="0">
                <a:solidFill>
                  <a:srgbClr val="4040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361110"/>
      </p:ext>
    </p:extLst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22745"/>
            <a:ext cx="4731320" cy="5786575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56557"/>
      </p:ext>
    </p:extLst>
  </p:cSld>
  <p:clrMapOvr>
    <a:masterClrMapping/>
  </p:clrMapOvr>
  <p:transition spd="slow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13" y="640080"/>
            <a:ext cx="6693018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907" y="825096"/>
            <a:ext cx="641223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87738" y="1283546"/>
            <a:ext cx="4286937" cy="3914063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pt-BR" b="1" dirty="0">
                <a:solidFill>
                  <a:srgbClr val="404040"/>
                </a:solidFill>
                <a:latin typeface="Calibri" charset="0"/>
                <a:cs typeface="Times New Roman" charset="0"/>
              </a:rPr>
              <a:t>Antecedentes</a:t>
            </a:r>
            <a:endParaRPr lang="en-US" b="1" dirty="0">
              <a:solidFill>
                <a:srgbClr val="404040"/>
              </a:solidFill>
              <a:latin typeface="Calibri" charset="0"/>
              <a:cs typeface="Times New Roman" charset="0"/>
            </a:endParaRPr>
          </a:p>
          <a:p>
            <a:pPr eaLnBrk="1" hangingPunct="1"/>
            <a:r>
              <a:rPr lang="pt-BR" dirty="0">
                <a:solidFill>
                  <a:srgbClr val="404040"/>
                </a:solidFill>
                <a:latin typeface="Calibri" charset="0"/>
                <a:cs typeface="Times New Roman" charset="0"/>
              </a:rPr>
              <a:t>Desenvolvido por </a:t>
            </a:r>
            <a:r>
              <a:rPr lang="pt-BR">
                <a:solidFill>
                  <a:srgbClr val="404040"/>
                </a:solidFill>
                <a:latin typeface="Calibri" charset="0"/>
                <a:cs typeface="Times New Roman" charset="0"/>
              </a:rPr>
              <a:t>Balassa</a:t>
            </a:r>
            <a:r>
              <a:rPr lang="pt-BR" dirty="0">
                <a:solidFill>
                  <a:srgbClr val="404040"/>
                </a:solidFill>
                <a:latin typeface="Calibri" charset="0"/>
                <a:cs typeface="Times New Roman" charset="0"/>
              </a:rPr>
              <a:t> (1966). </a:t>
            </a:r>
          </a:p>
          <a:p>
            <a:pPr eaLnBrk="1" hangingPunct="1">
              <a:buFont typeface="Arial" charset="0"/>
              <a:buNone/>
            </a:pPr>
            <a:endParaRPr lang="pt-BR" dirty="0">
              <a:solidFill>
                <a:srgbClr val="404040"/>
              </a:solidFill>
              <a:latin typeface="Calibri" charset="0"/>
              <a:cs typeface="Times New Roman" charset="0"/>
            </a:endParaRPr>
          </a:p>
          <a:p>
            <a:pPr eaLnBrk="1" hangingPunct="1"/>
            <a:r>
              <a:rPr lang="pt-BR" dirty="0">
                <a:solidFill>
                  <a:srgbClr val="404040"/>
                </a:solidFill>
                <a:latin typeface="Calibri" charset="0"/>
                <a:cs typeface="Times New Roman" charset="0"/>
              </a:rPr>
              <a:t>São indiscutivelmente úteis como uma (dentre poucas) forma empregada para </a:t>
            </a:r>
            <a:r>
              <a:rPr lang="pt-BR" b="1" i="1" dirty="0">
                <a:solidFill>
                  <a:srgbClr val="404040"/>
                </a:solidFill>
                <a:latin typeface="Calibri" charset="0"/>
                <a:cs typeface="Times New Roman" charset="0"/>
              </a:rPr>
              <a:t>mensurar a intensidade de vantagens (e desvantagens) comparativas de um país  em termos relativos</a:t>
            </a:r>
            <a:r>
              <a:rPr lang="pt-BR" b="1" dirty="0">
                <a:solidFill>
                  <a:srgbClr val="404040"/>
                </a:solidFill>
                <a:latin typeface="Calibri" charset="0"/>
                <a:cs typeface="Times New Roman" charset="0"/>
              </a:rPr>
              <a:t>. </a:t>
            </a:r>
          </a:p>
          <a:p>
            <a:pPr eaLnBrk="1" hangingPunct="1"/>
            <a:endParaRPr lang="pt-BR" dirty="0">
              <a:solidFill>
                <a:srgbClr val="404040"/>
              </a:solidFill>
              <a:latin typeface="Calibri" charset="0"/>
              <a:cs typeface="Times New Roman" charset="0"/>
            </a:endParaRPr>
          </a:p>
          <a:p>
            <a:pPr eaLnBrk="1" hangingPunct="1"/>
            <a:endParaRPr lang="pt-BR" dirty="0">
              <a:solidFill>
                <a:srgbClr val="404040"/>
              </a:solidFill>
              <a:latin typeface="Tahoma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538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1586484"/>
            <a:ext cx="3312367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pt-BR" sz="2000" dirty="0">
                <a:solidFill>
                  <a:srgbClr val="FFFFFF"/>
                </a:solidFill>
                <a:latin typeface="Tahoma" charset="0"/>
              </a:rPr>
              <a:t>ÍNDICE DE VANTAGEM COMPARATIVA REVELADA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1"/>
            <a:ext cx="8208912" cy="792079"/>
          </a:xfrm>
        </p:spPr>
        <p:txBody>
          <a:bodyPr>
            <a:noAutofit/>
          </a:bodyPr>
          <a:lstStyle/>
          <a:p>
            <a:r>
              <a:rPr lang="pt-PT" altLang="zh-CN" sz="2800" dirty="0"/>
              <a:t>Índice de Vantagem Comparativa Revelada</a:t>
            </a:r>
            <a:endParaRPr lang="pt-PT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10"/>
            <a:ext cx="8424936" cy="5400600"/>
          </a:xfrm>
        </p:spPr>
        <p:txBody>
          <a:bodyPr/>
          <a:lstStyle/>
          <a:p>
            <a:r>
              <a:rPr lang="pt-PT" altLang="zh-CN" sz="2400" dirty="0"/>
              <a:t>Conceito de Vantagem comparativa (modelo </a:t>
            </a:r>
            <a:r>
              <a:rPr lang="pt-PT" altLang="zh-CN" sz="2400" dirty="0" err="1"/>
              <a:t>ricardiano</a:t>
            </a:r>
            <a:r>
              <a:rPr lang="pt-PT" altLang="zh-CN" sz="2400" dirty="0"/>
              <a:t> e HO): Característica a ser determinada antes que o comércio tenha início. Portanto, é </a:t>
            </a:r>
            <a:r>
              <a:rPr lang="pt-PT" altLang="zh-CN" sz="2400" b="1" i="1" dirty="0"/>
              <a:t>não observável </a:t>
            </a:r>
            <a:r>
              <a:rPr lang="pt-PT" altLang="zh-CN" sz="2400" dirty="0"/>
              <a:t>na maioria das análises empíricas.</a:t>
            </a:r>
          </a:p>
          <a:p>
            <a:r>
              <a:rPr lang="pt-PT" altLang="zh-CN" sz="2400" dirty="0"/>
              <a:t>A </a:t>
            </a:r>
            <a:r>
              <a:rPr lang="pt-PT" altLang="zh-CN" sz="2400" b="1" i="1" dirty="0"/>
              <a:t>vantagem comparativa revelada </a:t>
            </a:r>
            <a:r>
              <a:rPr lang="pt-PT" altLang="zh-CN" sz="2400" dirty="0"/>
              <a:t>de uma nação pode ser mensurada pelo peso relativo de </a:t>
            </a:r>
            <a:r>
              <a:rPr lang="pt-PT" altLang="zh-CN" sz="2400" i="1" u="sng" dirty="0"/>
              <a:t>um percentual da exportação total de uma </a:t>
            </a:r>
            <a:r>
              <a:rPr lang="pt-PT" altLang="zh-CN" sz="2400" i="1" u="sng" dirty="0" err="1"/>
              <a:t>commodity</a:t>
            </a:r>
            <a:r>
              <a:rPr lang="pt-PT" altLang="zh-CN" sz="2400" i="1" u="sng" dirty="0"/>
              <a:t> em uma nação</a:t>
            </a:r>
            <a:r>
              <a:rPr lang="pt-PT" altLang="zh-CN" sz="2400" i="1" dirty="0"/>
              <a:t> dividido </a:t>
            </a:r>
            <a:r>
              <a:rPr lang="pt-PT" altLang="zh-CN" sz="2400" i="1" u="sng" dirty="0"/>
              <a:t>pela participação da exportação da </a:t>
            </a:r>
            <a:r>
              <a:rPr lang="pt-PT" altLang="zh-CN" sz="2400" i="1" u="sng" dirty="0" err="1"/>
              <a:t>commodity</a:t>
            </a:r>
            <a:r>
              <a:rPr lang="pt-PT" altLang="zh-CN" sz="2400" i="1" u="sng" dirty="0"/>
              <a:t> no total de exportação mundial</a:t>
            </a:r>
            <a:r>
              <a:rPr lang="pt-PT" altLang="zh-CN" sz="2400" i="1" dirty="0"/>
              <a:t>. </a:t>
            </a:r>
            <a:r>
              <a:rPr lang="pt-PT" altLang="zh-CN" sz="2400" dirty="0"/>
              <a:t>  </a:t>
            </a:r>
          </a:p>
          <a:p>
            <a:r>
              <a:rPr lang="pt-PT" altLang="zh-CN" sz="2400" dirty="0" err="1"/>
              <a:t>Balassa</a:t>
            </a:r>
            <a:r>
              <a:rPr lang="pt-PT" altLang="zh-CN" sz="2400" dirty="0"/>
              <a:t>  (1965) </a:t>
            </a:r>
          </a:p>
          <a:p>
            <a:r>
              <a:rPr lang="pt-PT" altLang="zh-CN" sz="2400" dirty="0"/>
              <a:t>k indica a indústria ou </a:t>
            </a:r>
            <a:r>
              <a:rPr lang="pt-PT" altLang="zh-CN" sz="2400" dirty="0" err="1"/>
              <a:t>setor</a:t>
            </a:r>
            <a:r>
              <a:rPr lang="pt-PT" altLang="zh-CN" sz="2400" dirty="0"/>
              <a:t> a que se refere o índice enquanto</a:t>
            </a:r>
            <a:r>
              <a:rPr lang="pt-PT" altLang="zh-CN" sz="2400" i="1" dirty="0"/>
              <a:t> j </a:t>
            </a:r>
            <a:r>
              <a:rPr lang="pt-PT" altLang="zh-CN" sz="2400" dirty="0"/>
              <a:t>é o país, X representa exportação.</a:t>
            </a:r>
          </a:p>
          <a:p>
            <a:pPr marL="0" indent="0">
              <a:buNone/>
            </a:pPr>
            <a:endParaRPr lang="pt-PT" sz="20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62554"/>
              </p:ext>
            </p:extLst>
          </p:nvPr>
        </p:nvGraphicFramePr>
        <p:xfrm>
          <a:off x="4716016" y="5085184"/>
          <a:ext cx="3312368" cy="138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Equação" r:id="rId3" imgW="1511300" imgH="736600" progId="Equation.3">
                  <p:embed/>
                </p:oleObj>
              </mc:Choice>
              <mc:Fallback>
                <p:oleObj name="Equação" r:id="rId3" imgW="1511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085184"/>
                        <a:ext cx="3312368" cy="1382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893054"/>
      </p:ext>
    </p:extLst>
  </p:cSld>
  <p:clrMapOvr>
    <a:masterClrMapping/>
  </p:clrMapOvr>
  <p:transition spd="slow">
    <p:wheel spokes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sz="2000"/>
              <a:t>Indicadores de fluxo unilateral de comércio: intensidade e especialização 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1233722" y="1843590"/>
            <a:ext cx="6676556" cy="40474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A simetria do índice de vantagem comparativa revelada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dirty="0">
                <a:solidFill>
                  <a:srgbClr val="404040"/>
                </a:solidFill>
              </a:rPr>
              <a:t>	</a:t>
            </a:r>
            <a:r>
              <a:rPr lang="pt-BR" i="1" dirty="0" err="1">
                <a:solidFill>
                  <a:srgbClr val="404040"/>
                </a:solidFill>
              </a:rPr>
              <a:t>SVCR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i="1" dirty="0">
                <a:solidFill>
                  <a:srgbClr val="404040"/>
                </a:solidFill>
              </a:rPr>
              <a:t> = (</a:t>
            </a:r>
            <a:r>
              <a:rPr lang="pt-BR" i="1" dirty="0" err="1">
                <a:solidFill>
                  <a:srgbClr val="404040"/>
                </a:solidFill>
              </a:rPr>
              <a:t>VCR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i="1" dirty="0">
                <a:solidFill>
                  <a:srgbClr val="404040"/>
                </a:solidFill>
              </a:rPr>
              <a:t> – 1) / (</a:t>
            </a:r>
            <a:r>
              <a:rPr lang="pt-BR" i="1" dirty="0" err="1">
                <a:solidFill>
                  <a:srgbClr val="404040"/>
                </a:solidFill>
              </a:rPr>
              <a:t>VCR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i="1" dirty="0">
                <a:solidFill>
                  <a:srgbClr val="404040"/>
                </a:solidFill>
              </a:rPr>
              <a:t> + 1)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i="1" dirty="0">
                <a:solidFill>
                  <a:srgbClr val="404040"/>
                </a:solidFill>
              </a:rPr>
              <a:t>	</a:t>
            </a:r>
            <a:r>
              <a:rPr lang="pt-BR" i="1" dirty="0" err="1">
                <a:solidFill>
                  <a:srgbClr val="404040"/>
                </a:solidFill>
              </a:rPr>
              <a:t>VCR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i="1" dirty="0">
                <a:solidFill>
                  <a:srgbClr val="404040"/>
                </a:solidFill>
              </a:rPr>
              <a:t> = (</a:t>
            </a:r>
            <a:r>
              <a:rPr lang="pt-BR" i="1" dirty="0" err="1">
                <a:solidFill>
                  <a:srgbClr val="404040"/>
                </a:solidFill>
              </a:rPr>
              <a:t>x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i="1" dirty="0">
                <a:solidFill>
                  <a:srgbClr val="404040"/>
                </a:solidFill>
              </a:rPr>
              <a:t> / </a:t>
            </a:r>
            <a:r>
              <a:rPr lang="pt-BR" i="1" dirty="0" err="1">
                <a:solidFill>
                  <a:srgbClr val="404040"/>
                </a:solidFill>
              </a:rPr>
              <a:t>Σ</a:t>
            </a:r>
            <a:r>
              <a:rPr lang="pt-BR" i="1" baseline="-25000" dirty="0" err="1">
                <a:solidFill>
                  <a:srgbClr val="404040"/>
                </a:solidFill>
              </a:rPr>
              <a:t>k</a:t>
            </a:r>
            <a:r>
              <a:rPr lang="pt-BR" i="1" dirty="0">
                <a:solidFill>
                  <a:srgbClr val="404040"/>
                </a:solidFill>
              </a:rPr>
              <a:t> </a:t>
            </a:r>
            <a:r>
              <a:rPr lang="pt-BR" i="1" dirty="0" err="1">
                <a:solidFill>
                  <a:srgbClr val="404040"/>
                </a:solidFill>
              </a:rPr>
              <a:t>x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i="1" dirty="0">
                <a:solidFill>
                  <a:srgbClr val="404040"/>
                </a:solidFill>
              </a:rPr>
              <a:t>) / (</a:t>
            </a:r>
            <a:r>
              <a:rPr lang="pt-BR" i="1" dirty="0" err="1">
                <a:solidFill>
                  <a:srgbClr val="404040"/>
                </a:solidFill>
              </a:rPr>
              <a:t>x</a:t>
            </a:r>
            <a:r>
              <a:rPr lang="pt-BR" i="1" baseline="-25000" dirty="0" err="1">
                <a:solidFill>
                  <a:srgbClr val="404040"/>
                </a:solidFill>
              </a:rPr>
              <a:t>wk</a:t>
            </a:r>
            <a:r>
              <a:rPr lang="pt-BR" i="1" dirty="0">
                <a:solidFill>
                  <a:srgbClr val="404040"/>
                </a:solidFill>
              </a:rPr>
              <a:t> / </a:t>
            </a:r>
            <a:r>
              <a:rPr lang="pt-BR" i="1" dirty="0" err="1">
                <a:solidFill>
                  <a:srgbClr val="404040"/>
                </a:solidFill>
              </a:rPr>
              <a:t>Σ</a:t>
            </a:r>
            <a:r>
              <a:rPr lang="pt-BR" i="1" baseline="-25000" dirty="0" err="1">
                <a:solidFill>
                  <a:srgbClr val="404040"/>
                </a:solidFill>
              </a:rPr>
              <a:t>k</a:t>
            </a:r>
            <a:r>
              <a:rPr lang="pt-BR" i="1" dirty="0">
                <a:solidFill>
                  <a:srgbClr val="404040"/>
                </a:solidFill>
              </a:rPr>
              <a:t> </a:t>
            </a:r>
            <a:r>
              <a:rPr lang="pt-BR" i="1" dirty="0" err="1">
                <a:solidFill>
                  <a:srgbClr val="404040"/>
                </a:solidFill>
              </a:rPr>
              <a:t>x</a:t>
            </a:r>
            <a:r>
              <a:rPr lang="pt-BR" i="1" baseline="-25000" dirty="0" err="1">
                <a:solidFill>
                  <a:srgbClr val="404040"/>
                </a:solidFill>
              </a:rPr>
              <a:t>wk</a:t>
            </a:r>
            <a:r>
              <a:rPr lang="pt-BR" i="1" dirty="0">
                <a:solidFill>
                  <a:srgbClr val="404040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i="1" dirty="0">
                <a:solidFill>
                  <a:srgbClr val="404040"/>
                </a:solidFill>
              </a:rPr>
              <a:t>	onde: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i="1" dirty="0">
                <a:solidFill>
                  <a:srgbClr val="404040"/>
                </a:solidFill>
              </a:rPr>
              <a:t>	</a:t>
            </a:r>
            <a:r>
              <a:rPr lang="pt-BR" i="1" dirty="0" err="1">
                <a:solidFill>
                  <a:srgbClr val="404040"/>
                </a:solidFill>
              </a:rPr>
              <a:t>x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i="1" dirty="0">
                <a:solidFill>
                  <a:srgbClr val="404040"/>
                </a:solidFill>
              </a:rPr>
              <a:t> =    exportação do produto </a:t>
            </a:r>
            <a:r>
              <a:rPr lang="pt-BR" i="1" dirty="0" err="1">
                <a:solidFill>
                  <a:srgbClr val="404040"/>
                </a:solidFill>
              </a:rPr>
              <a:t>k</a:t>
            </a:r>
            <a:r>
              <a:rPr lang="pt-BR" i="1" dirty="0">
                <a:solidFill>
                  <a:srgbClr val="404040"/>
                </a:solidFill>
              </a:rPr>
              <a:t> pelo país </a:t>
            </a:r>
            <a:r>
              <a:rPr lang="pt-BR" i="1" dirty="0" err="1">
                <a:solidFill>
                  <a:srgbClr val="404040"/>
                </a:solidFill>
              </a:rPr>
              <a:t>i</a:t>
            </a:r>
            <a:r>
              <a:rPr lang="pt-BR" i="1" dirty="0">
                <a:solidFill>
                  <a:srgbClr val="404040"/>
                </a:solidFill>
              </a:rPr>
              <a:t>   </a:t>
            </a:r>
            <a:endParaRPr lang="pt-BR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dirty="0">
                <a:solidFill>
                  <a:srgbClr val="404040"/>
                </a:solidFill>
              </a:rPr>
              <a:t>	</a:t>
            </a:r>
            <a:r>
              <a:rPr lang="pt-BR" i="1" dirty="0" err="1">
                <a:solidFill>
                  <a:srgbClr val="404040"/>
                </a:solidFill>
              </a:rPr>
              <a:t>x</a:t>
            </a:r>
            <a:r>
              <a:rPr lang="pt-BR" i="1" baseline="-25000" dirty="0" err="1">
                <a:solidFill>
                  <a:srgbClr val="404040"/>
                </a:solidFill>
              </a:rPr>
              <a:t>wk</a:t>
            </a:r>
            <a:r>
              <a:rPr lang="pt-BR" i="1" dirty="0">
                <a:solidFill>
                  <a:srgbClr val="404040"/>
                </a:solidFill>
              </a:rPr>
              <a:t> =  exportação mundial do produto </a:t>
            </a:r>
            <a:r>
              <a:rPr lang="pt-BR" i="1" dirty="0" err="1">
                <a:solidFill>
                  <a:srgbClr val="404040"/>
                </a:solidFill>
              </a:rPr>
              <a:t>k</a:t>
            </a:r>
            <a:endParaRPr lang="pt-BR" i="1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Os valores desse índice variam entre -1 e +1. </a:t>
            </a: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Se o valor do </a:t>
            </a:r>
            <a:r>
              <a:rPr lang="pt-BR" i="1" dirty="0" err="1">
                <a:solidFill>
                  <a:srgbClr val="404040"/>
                </a:solidFill>
              </a:rPr>
              <a:t>SVCR</a:t>
            </a:r>
            <a:r>
              <a:rPr lang="pt-BR" i="1" baseline="-25000" dirty="0" err="1">
                <a:solidFill>
                  <a:srgbClr val="404040"/>
                </a:solidFill>
              </a:rPr>
              <a:t>ik</a:t>
            </a:r>
            <a:r>
              <a:rPr lang="pt-BR" dirty="0">
                <a:solidFill>
                  <a:srgbClr val="404040"/>
                </a:solidFill>
              </a:rPr>
              <a:t> se encontrar entre 0 e +1, o país </a:t>
            </a:r>
            <a:r>
              <a:rPr lang="pt-BR" dirty="0" err="1">
                <a:solidFill>
                  <a:srgbClr val="404040"/>
                </a:solidFill>
              </a:rPr>
              <a:t>i</a:t>
            </a:r>
            <a:r>
              <a:rPr lang="pt-BR" dirty="0">
                <a:solidFill>
                  <a:srgbClr val="404040"/>
                </a:solidFill>
              </a:rPr>
              <a:t> possui vantagem comparativa revelada no produto </a:t>
            </a:r>
            <a:r>
              <a:rPr lang="pt-BR" dirty="0" err="1">
                <a:solidFill>
                  <a:srgbClr val="404040"/>
                </a:solidFill>
              </a:rPr>
              <a:t>k</a:t>
            </a:r>
            <a:r>
              <a:rPr lang="pt-BR" dirty="0">
                <a:solidFill>
                  <a:srgbClr val="404040"/>
                </a:solidFill>
              </a:rPr>
              <a:t>.</a:t>
            </a:r>
            <a:endParaRPr lang="pt-BR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3013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>
                <a:ea typeface="+mj-ea"/>
              </a:rPr>
              <a:t>Natureza das questões que podem ser respondidas com o uso de estatísticas de comércio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260" y="1656138"/>
            <a:ext cx="7269480" cy="41411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pt-BR" dirty="0">
              <a:solidFill>
                <a:srgbClr val="404040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dirty="0">
                <a:solidFill>
                  <a:srgbClr val="404040"/>
                </a:solidFill>
                <a:latin typeface="Calibri" charset="0"/>
              </a:rPr>
              <a:t>1. Quais os produtos (setores) mais dinâmicos no mercado mundial (ou regional, para um bloco ou país)?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dirty="0">
              <a:solidFill>
                <a:srgbClr val="404040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dirty="0">
                <a:solidFill>
                  <a:srgbClr val="404040"/>
                </a:solidFill>
                <a:latin typeface="Calibri" charset="0"/>
              </a:rPr>
              <a:t>2. Quais os mercados mais dinâmicos para as exportações de um determinado país (regional, etc...)?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dirty="0">
              <a:solidFill>
                <a:srgbClr val="404040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dirty="0">
                <a:solidFill>
                  <a:srgbClr val="404040"/>
                </a:solidFill>
                <a:latin typeface="Calibri" charset="0"/>
              </a:rPr>
              <a:t>3. Qual o grau de dependência da economia do país com o comércio internacional?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dirty="0">
              <a:solidFill>
                <a:srgbClr val="404040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dirty="0">
                <a:solidFill>
                  <a:srgbClr val="404040"/>
                </a:solidFill>
                <a:latin typeface="Calibri" charset="0"/>
              </a:rPr>
              <a:t>4. Qual a porção de expansão do comércio que pode ser atribuída a um determinado número de países (ou a um único país) em uma região?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60" name="Picture 1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84632"/>
            <a:ext cx="4464495" cy="6040712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48175"/>
      </p:ext>
    </p:extLst>
  </p:cSld>
  <p:clrMapOvr>
    <a:masterClrMapping/>
  </p:clrMapOvr>
  <p:transition spd="slow">
    <p:wheel spokes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73215" y="251625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latin typeface="Calibri" charset="0"/>
              </a:rPr>
              <a:t>FATORES QUE AFETAM O PADRÃO DE VCR no contexto factual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1279546" y="1656138"/>
            <a:ext cx="6584634" cy="351438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>
              <a:solidFill>
                <a:srgbClr val="404040"/>
              </a:solidFill>
              <a:latin typeface="Tahoma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dirty="0">
                <a:solidFill>
                  <a:srgbClr val="404040"/>
                </a:solidFill>
                <a:latin typeface="Tahoma" charset="0"/>
                <a:cs typeface="Times New Roman" charset="0"/>
              </a:rPr>
              <a:t>. </a:t>
            </a:r>
            <a:r>
              <a:rPr lang="en-US" sz="22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EXISTÊNCIA DE BARREIRAS E OUTRAS FORMAS DE DISTORÇÃO DO C.I. (PREJUDICA A QUALIDADE DO INDICADOR)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DIFERENÇAS NOS PREÇOS DOS FATORES - DETERMINANTE;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TECNOLOGIAS SUPERIORES - DETERMINANTE;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ECONOMIAS DE ESCALA; - DETERMINANTE;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PODER DE MERCADO DEVIDO A PATENTES – DETERMINANTE;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IDENTIFICAR AS VÁRIAS INFLUÊNCIAS CONSTITUI-SE NA VERDADEIRA “TAREFA” DOS TESTES EMPÍRICOS DE TEORIA DE COMÉRCIO.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500" dirty="0">
              <a:solidFill>
                <a:srgbClr val="404040"/>
              </a:solidFill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8681"/>
            <a:ext cx="8424863" cy="55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489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/>
              <a:t>Fonte: Burnquist e Silveira (2005)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640080"/>
            <a:ext cx="8183898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BDDE-9CF4-D84E-A2EE-1B12EF60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46" y="1289303"/>
            <a:ext cx="722883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4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Comércio intra-setorial</a:t>
            </a:r>
          </a:p>
        </p:txBody>
      </p:sp>
    </p:spTree>
    <p:extLst>
      <p:ext uri="{BB962C8B-B14F-4D97-AF65-F5344CB8AC3E}">
        <p14:creationId xmlns:p14="http://schemas.microsoft.com/office/powerpoint/2010/main" val="2452997397"/>
      </p:ext>
    </p:extLst>
  </p:cSld>
  <p:clrMapOvr>
    <a:masterClrMapping/>
  </p:clrMapOvr>
  <p:transition spd="slow">
    <p:wheel spokes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79546" y="1412776"/>
            <a:ext cx="6584634" cy="375774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000" b="1" dirty="0">
                <a:solidFill>
                  <a:srgbClr val="404040"/>
                </a:solidFill>
                <a:latin typeface="Calibri" charset="0"/>
              </a:rPr>
              <a:t>Comércio </a:t>
            </a:r>
            <a:r>
              <a:rPr lang="pt-BR" sz="2000" b="1" dirty="0" err="1">
                <a:solidFill>
                  <a:srgbClr val="404040"/>
                </a:solidFill>
                <a:latin typeface="Calibri" charset="0"/>
              </a:rPr>
              <a:t>intra-setorial</a:t>
            </a:r>
            <a:r>
              <a:rPr lang="pt-BR" sz="2000" b="1" dirty="0">
                <a:solidFill>
                  <a:srgbClr val="404040"/>
                </a:solidFill>
                <a:latin typeface="Calibri" charset="0"/>
              </a:rPr>
              <a:t> pode estar refletindo:</a:t>
            </a:r>
          </a:p>
          <a:p>
            <a:pPr eaLnBrk="1" hangingPunct="1">
              <a:lnSpc>
                <a:spcPct val="90000"/>
              </a:lnSpc>
            </a:pPr>
            <a:endParaRPr lang="pt-BR" sz="2000" b="1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Diferenciação do produto;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Economias de escala;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Preferência/gosto do consumidor;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Efeito publicidade;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Semelhança no nível de renda;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Proximidade geográfica;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Transferência tecnológica, dentre outras causas possíveis.</a:t>
            </a:r>
            <a:endParaRPr lang="en-US" sz="20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C19ADE4-ED08-634D-B697-10110AD677B8}" type="slidenum">
              <a:rPr lang="en-US" sz="600">
                <a:latin typeface="Calibri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54</a:t>
            </a:fld>
            <a:r>
              <a:rPr lang="en-US" sz="600">
                <a:latin typeface="Calibri" charset="0"/>
              </a:rPr>
              <a:t> of 47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79546" y="1484784"/>
            <a:ext cx="6584634" cy="36857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Portanto, ao contrário do que se defendia, o comércio não reflete apenas </a:t>
            </a:r>
            <a:r>
              <a:rPr lang="pt-BR" sz="2000" i="1" dirty="0">
                <a:solidFill>
                  <a:srgbClr val="404040"/>
                </a:solidFill>
                <a:latin typeface="Calibri" charset="0"/>
              </a:rPr>
              <a:t>vantagens de custo</a:t>
            </a: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Se um país não pode ter simultaneamente vantagens e desvantagens de custo, como explicar o comércio bidirecional de uma mesma indústria?</a:t>
            </a:r>
          </a:p>
          <a:p>
            <a:pPr eaLnBrk="1" hangingPunct="1"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Comércio de produtos intermediários: especialização horizontal, e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Comércio de produtos inacabados: especialização vertical. </a:t>
            </a:r>
            <a:endParaRPr lang="en-US" sz="20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F268AE1-3982-B149-8C92-18AC31B62DFD}" type="slidenum">
              <a:rPr lang="en-US" sz="600">
                <a:latin typeface="Calibri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55</a:t>
            </a:fld>
            <a:r>
              <a:rPr lang="en-US" sz="600">
                <a:latin typeface="Calibri" charset="0"/>
              </a:rPr>
              <a:t> of 47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279546" y="1556792"/>
            <a:ext cx="6584634" cy="3613726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Novo fator passa ser trabalhado nos modelos mais recentes:</a:t>
            </a:r>
          </a:p>
          <a:p>
            <a:pPr eaLnBrk="1" hangingPunct="1"/>
            <a:endParaRPr lang="pt-BR" sz="2000" dirty="0">
              <a:solidFill>
                <a:srgbClr val="404040"/>
              </a:solidFill>
              <a:latin typeface="Calibri" charset="0"/>
            </a:endParaRPr>
          </a:p>
          <a:p>
            <a:pPr eaLnBrk="1" hangingPunct="1"/>
            <a:r>
              <a:rPr lang="pt-BR" sz="2000" dirty="0">
                <a:solidFill>
                  <a:srgbClr val="404040"/>
                </a:solidFill>
                <a:latin typeface="Calibri" charset="0"/>
              </a:rPr>
              <a:t>O consumo de uma variedade de produto de uma determinada indústria pode se reduzir em um determinado ponto no tempo, sem que a produção da indústria se altere.</a:t>
            </a:r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1F3A9FB-057F-D144-86DB-2757BEC6264E}" type="slidenum">
              <a:rPr lang="en-US" sz="600">
                <a:latin typeface="Calibri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56</a:t>
            </a:fld>
            <a:r>
              <a:rPr lang="en-US" sz="600">
                <a:latin typeface="Calibri" charset="0"/>
              </a:rPr>
              <a:t> of 47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Oval 13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21" y="1939526"/>
            <a:ext cx="2978949" cy="2978948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261ABB2C-55A5-AB46-823D-F0DB8E4C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08" y="2047113"/>
            <a:ext cx="2763774" cy="276377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BR" sz="21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INDICADORES DE COMÉRCIO</a:t>
            </a:r>
            <a:br>
              <a:rPr lang="en-US" altLang="en-BR" sz="21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en-BR" sz="2100" cap="all" spc="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8" name="Rectangle 137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4057" y="1455325"/>
            <a:ext cx="4450842" cy="394735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199" name="Rectangle 13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501" y="1577340"/>
            <a:ext cx="4203954" cy="370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24F711E2-B533-504B-89BB-954F6FAE18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7501" y="1940814"/>
            <a:ext cx="4073078" cy="2976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BR" sz="2000" dirty="0" err="1">
                <a:solidFill>
                  <a:srgbClr val="404040"/>
                </a:solidFill>
              </a:rPr>
              <a:t>Índice</a:t>
            </a:r>
            <a:r>
              <a:rPr lang="en-US" altLang="en-BR" sz="2000" dirty="0">
                <a:solidFill>
                  <a:srgbClr val="404040"/>
                </a:solidFill>
              </a:rPr>
              <a:t> de </a:t>
            </a:r>
            <a:r>
              <a:rPr lang="en-US" altLang="en-BR" sz="2000" dirty="0" err="1">
                <a:solidFill>
                  <a:srgbClr val="404040"/>
                </a:solidFill>
              </a:rPr>
              <a:t>Orientação</a:t>
            </a:r>
            <a:r>
              <a:rPr lang="en-US" altLang="en-BR" sz="2000" dirty="0">
                <a:solidFill>
                  <a:srgbClr val="404040"/>
                </a:solidFill>
              </a:rPr>
              <a:t> Regional (IOR)</a:t>
            </a:r>
          </a:p>
          <a:p>
            <a:r>
              <a:rPr lang="en-US" altLang="en-BR" sz="2000" dirty="0" err="1">
                <a:solidFill>
                  <a:srgbClr val="404040"/>
                </a:solidFill>
              </a:rPr>
              <a:t>Índice</a:t>
            </a:r>
            <a:r>
              <a:rPr lang="en-US" altLang="en-BR" sz="2000" dirty="0">
                <a:solidFill>
                  <a:srgbClr val="404040"/>
                </a:solidFill>
              </a:rPr>
              <a:t> de </a:t>
            </a:r>
            <a:r>
              <a:rPr lang="en-US" altLang="en-BR" sz="2000" dirty="0" err="1">
                <a:solidFill>
                  <a:srgbClr val="404040"/>
                </a:solidFill>
              </a:rPr>
              <a:t>Contribuição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ao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Saldo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Comercial</a:t>
            </a:r>
            <a:r>
              <a:rPr lang="en-US" altLang="en-BR" sz="2000" dirty="0">
                <a:solidFill>
                  <a:srgbClr val="404040"/>
                </a:solidFill>
              </a:rPr>
              <a:t> (</a:t>
            </a:r>
            <a:r>
              <a:rPr lang="en-US" altLang="en-BR" sz="2000" dirty="0" err="1">
                <a:solidFill>
                  <a:srgbClr val="404040"/>
                </a:solidFill>
              </a:rPr>
              <a:t>Lafay</a:t>
            </a:r>
            <a:r>
              <a:rPr lang="en-US" altLang="en-BR" sz="2000" dirty="0">
                <a:solidFill>
                  <a:srgbClr val="404040"/>
                </a:solidFill>
              </a:rPr>
              <a:t>, 1990)</a:t>
            </a:r>
          </a:p>
          <a:p>
            <a:r>
              <a:rPr lang="en-US" altLang="en-BR" sz="2000" dirty="0" err="1">
                <a:solidFill>
                  <a:srgbClr val="404040"/>
                </a:solidFill>
              </a:rPr>
              <a:t>Índices</a:t>
            </a:r>
            <a:r>
              <a:rPr lang="en-US" altLang="en-BR" sz="2000" dirty="0">
                <a:solidFill>
                  <a:srgbClr val="404040"/>
                </a:solidFill>
              </a:rPr>
              <a:t> de </a:t>
            </a:r>
            <a:r>
              <a:rPr lang="en-US" altLang="en-BR" sz="2000" dirty="0" err="1">
                <a:solidFill>
                  <a:srgbClr val="404040"/>
                </a:solidFill>
              </a:rPr>
              <a:t>Comércio</a:t>
            </a:r>
            <a:r>
              <a:rPr lang="en-US" altLang="en-BR" sz="2000" dirty="0">
                <a:solidFill>
                  <a:srgbClr val="404040"/>
                </a:solidFill>
              </a:rPr>
              <a:t> Intra-</a:t>
            </a:r>
            <a:r>
              <a:rPr lang="en-US" altLang="en-BR" sz="2000" dirty="0" err="1">
                <a:solidFill>
                  <a:srgbClr val="404040"/>
                </a:solidFill>
              </a:rPr>
              <a:t>Setorial</a:t>
            </a:r>
            <a:r>
              <a:rPr lang="en-US" altLang="en-BR" sz="2000" dirty="0">
                <a:solidFill>
                  <a:srgbClr val="404040"/>
                </a:solidFill>
              </a:rPr>
              <a:t> (</a:t>
            </a:r>
            <a:r>
              <a:rPr lang="en-US" altLang="en-BR" sz="2000" dirty="0" err="1">
                <a:solidFill>
                  <a:srgbClr val="404040"/>
                </a:solidFill>
              </a:rPr>
              <a:t>Verdoon</a:t>
            </a:r>
            <a:r>
              <a:rPr lang="en-US" altLang="en-BR" sz="2000" dirty="0">
                <a:solidFill>
                  <a:srgbClr val="404040"/>
                </a:solidFill>
              </a:rPr>
              <a:t> (1960); Balassa (1965, 1966); Grubel Lloyd (1975)</a:t>
            </a:r>
          </a:p>
          <a:p>
            <a:pPr marL="0"/>
            <a:endParaRPr lang="en-US" altLang="en-BR" sz="2000" dirty="0">
              <a:solidFill>
                <a:srgbClr val="404040"/>
              </a:solidFill>
            </a:endParaRPr>
          </a:p>
          <a:p>
            <a:endParaRPr lang="en-US" altLang="en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92097"/>
      </p:ext>
    </p:extLst>
  </p:cSld>
  <p:clrMapOvr>
    <a:masterClrMapping/>
  </p:clrMapOvr>
  <p:transition spd="slow">
    <p:wheel spokes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F1CE0-15B6-CD46-82D1-16C8290A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BR" dirty="0"/>
              <a:t>Indicadores de Comércio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8D1E3-D257-F242-8FA8-DF3D5030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Índices de Facilitação de Comércio</a:t>
            </a:r>
          </a:p>
          <a:p>
            <a:r>
              <a:rPr lang="en-US">
                <a:solidFill>
                  <a:srgbClr val="40404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https://www.oecd.org/trade/topics/trade-facilitation/</a:t>
            </a:r>
            <a:endParaRPr lang="en-US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	Índices de Corrupção</a:t>
            </a:r>
          </a:p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AD90-8851-CE4F-A03C-22CBD75E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FB8FCEF-04F7-3043-9BCA-3D7B43FC66DE}" type="slidenum">
              <a:rPr lang="en-US" altLang="en-BR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r>
              <a:rPr lang="en-US" altLang="en-BR" sz="600"/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1326815807"/>
      </p:ext>
    </p:extLst>
  </p:cSld>
  <p:clrMapOvr>
    <a:masterClrMapping/>
  </p:clrMapOvr>
  <p:transition spd="slow">
    <p:wheel spokes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4A0572E-10C0-CE4C-BB8D-49076D78F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609600"/>
            <a:ext cx="8663880" cy="579120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en-BR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Índice de Orientação Regional (IOR)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O IOR, quando observado ao longo do tempo, demonstra a </a:t>
            </a:r>
            <a:r>
              <a:rPr lang="pt-BR" altLang="en-BR" sz="2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tendência a exportar </a:t>
            </a:r>
            <a:r>
              <a:rPr lang="pt-BR" altLang="en-BR" sz="2200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intra</a:t>
            </a:r>
            <a:r>
              <a:rPr lang="pt-BR" altLang="en-BR" sz="2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ou extra bloco comercial (</a:t>
            </a:r>
            <a:r>
              <a:rPr lang="pt-BR" altLang="en-BR" sz="2200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</a:t>
            </a:r>
            <a:r>
              <a:rPr lang="pt-BR" altLang="en-BR" sz="2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: Mercosul)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, e é calculado da seguinte forma: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	Onde,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=  Valor das exportações do países do bloco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, produto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intra-bloco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=    Valor total das exportações do país,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intra-bloco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= Valor das exportações do países do bloco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para países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extra-bloco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;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produto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; o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= Valor total das exportações do países do bloco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BR" altLang="en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extra-bloco</a:t>
            </a:r>
            <a:r>
              <a:rPr lang="pt-BR" altLang="en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o.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en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en-BR" sz="2400" dirty="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2FEED69A-7E85-AC49-A567-36B0B235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3" y="2438400"/>
            <a:ext cx="39608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98AA84F-9F5F-AD48-9645-8CA1DD84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0514"/>
            <a:ext cx="504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6BAA46B1-296D-7747-BFC5-C89B76F9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5" y="2985172"/>
            <a:ext cx="476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DA2A150-2587-BC4E-8247-8535D1DF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2" y="3531148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6BE8807A-3934-234A-BDD3-DB155D2F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0" y="4033683"/>
            <a:ext cx="504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41998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ea typeface="+mj-ea"/>
              </a:rPr>
              <a:t>Natureza das questões que podem ser respondidas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060848"/>
            <a:ext cx="6676556" cy="3109670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>
                <a:solidFill>
                  <a:srgbClr val="404040"/>
                </a:solidFill>
                <a:latin typeface="Calibri" charset="0"/>
              </a:rPr>
              <a:t>5. Qual a intensidade do comércio com os parceiros (regionais) de comércio?</a:t>
            </a:r>
          </a:p>
          <a:p>
            <a:pPr eaLnBrk="1" hangingPunct="1"/>
            <a:endParaRPr lang="pt-BR" dirty="0">
              <a:solidFill>
                <a:srgbClr val="404040"/>
              </a:solidFill>
              <a:latin typeface="Calibri" charset="0"/>
            </a:endParaRPr>
          </a:p>
          <a:p>
            <a:pPr eaLnBrk="1" hangingPunct="1"/>
            <a:r>
              <a:rPr lang="pt-BR" dirty="0">
                <a:solidFill>
                  <a:srgbClr val="404040"/>
                </a:solidFill>
                <a:latin typeface="Calibri" charset="0"/>
              </a:rPr>
              <a:t>6. Os parceiros (regionais) vêm se tornando mais similares (mais competitivos)?</a:t>
            </a:r>
          </a:p>
          <a:p>
            <a:pPr eaLnBrk="1" hangingPunct="1"/>
            <a:endParaRPr lang="pt-BR" dirty="0">
              <a:solidFill>
                <a:srgbClr val="404040"/>
              </a:solidFill>
              <a:latin typeface="Calibri" charset="0"/>
            </a:endParaRPr>
          </a:p>
          <a:p>
            <a:pPr eaLnBrk="1" hangingPunct="1"/>
            <a:r>
              <a:rPr lang="pt-BR" dirty="0">
                <a:solidFill>
                  <a:srgbClr val="404040"/>
                </a:solidFill>
                <a:latin typeface="Calibri" charset="0"/>
              </a:rPr>
              <a:t>7. Existe uma reorientação geográfica das exportações?</a:t>
            </a:r>
          </a:p>
          <a:p>
            <a:pPr eaLnBrk="1" hangingPunct="1"/>
            <a:endParaRPr lang="pt-BR" dirty="0">
              <a:solidFill>
                <a:srgbClr val="40404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B45EB0A-A2EE-A641-AC35-4CF7A9F54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593725"/>
          </a:xfrm>
        </p:spPr>
        <p:txBody>
          <a:bodyPr>
            <a:normAutofit fontScale="90000"/>
          </a:bodyPr>
          <a:lstStyle/>
          <a:p>
            <a:r>
              <a:rPr lang="pt-BR" altLang="en-BR" sz="3200" b="1"/>
              <a:t>RESULTADOS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77765EC4-BA64-B341-A644-377A88C2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53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E3464477-E306-D64E-9D80-FF4C6DF7B3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88392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32208946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706C3002-BD8B-3648-92F5-1FDA23EF5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8604250" cy="5302250"/>
          </a:xfrm>
          <a:noFill/>
        </p:spPr>
      </p:pic>
    </p:spTree>
    <p:extLst>
      <p:ext uri="{BB962C8B-B14F-4D97-AF65-F5344CB8AC3E}">
        <p14:creationId xmlns:p14="http://schemas.microsoft.com/office/powerpoint/2010/main" val="23838697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CD474-BE43-FB4C-94A3-2B3775C535DA}"/>
              </a:ext>
            </a:extLst>
          </p:cNvPr>
          <p:cNvSpPr txBox="1"/>
          <p:nvPr/>
        </p:nvSpPr>
        <p:spPr>
          <a:xfrm>
            <a:off x="1673215" y="18054"/>
            <a:ext cx="5797296" cy="1188720"/>
          </a:xfrm>
          <a:prstGeom prst="rect">
            <a:avLst/>
          </a:prstGeo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COMÉRCIO INTRA-SETORIAL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C9F5E33-18DD-5544-AC9B-E1E80E3B4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24" y="1772816"/>
            <a:ext cx="6676556" cy="33977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BR" sz="2000" dirty="0">
                <a:solidFill>
                  <a:srgbClr val="404040"/>
                </a:solidFill>
              </a:rPr>
              <a:t>Um novo </a:t>
            </a:r>
            <a:r>
              <a:rPr lang="en-US" altLang="en-BR" sz="2000" dirty="0" err="1">
                <a:solidFill>
                  <a:srgbClr val="404040"/>
                </a:solidFill>
              </a:rPr>
              <a:t>elemento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é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introduzido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quando</a:t>
            </a:r>
            <a:r>
              <a:rPr lang="en-US" altLang="en-BR" sz="2000" dirty="0">
                <a:solidFill>
                  <a:srgbClr val="404040"/>
                </a:solidFill>
              </a:rPr>
              <a:t> se </a:t>
            </a:r>
            <a:r>
              <a:rPr lang="en-US" altLang="en-BR" sz="2000" dirty="0" err="1">
                <a:solidFill>
                  <a:srgbClr val="404040"/>
                </a:solidFill>
              </a:rPr>
              <a:t>passa</a:t>
            </a:r>
            <a:r>
              <a:rPr lang="en-US" altLang="en-BR" sz="2000" dirty="0">
                <a:solidFill>
                  <a:srgbClr val="404040"/>
                </a:solidFill>
              </a:rPr>
              <a:t> a </a:t>
            </a:r>
            <a:r>
              <a:rPr lang="en-US" altLang="en-BR" sz="2000" dirty="0" err="1">
                <a:solidFill>
                  <a:srgbClr val="404040"/>
                </a:solidFill>
              </a:rPr>
              <a:t>identificar</a:t>
            </a:r>
            <a:r>
              <a:rPr lang="en-US" altLang="en-BR" sz="2000" dirty="0">
                <a:solidFill>
                  <a:srgbClr val="404040"/>
                </a:solidFill>
              </a:rPr>
              <a:t> a </a:t>
            </a:r>
            <a:r>
              <a:rPr lang="en-US" altLang="en-BR" sz="2000" dirty="0" err="1">
                <a:solidFill>
                  <a:srgbClr val="404040"/>
                </a:solidFill>
              </a:rPr>
              <a:t>emergência</a:t>
            </a:r>
            <a:r>
              <a:rPr lang="en-US" altLang="en-BR" sz="2000" dirty="0">
                <a:solidFill>
                  <a:srgbClr val="404040"/>
                </a:solidFill>
              </a:rPr>
              <a:t> do </a:t>
            </a:r>
            <a:r>
              <a:rPr lang="en-US" altLang="en-BR" sz="2000" dirty="0" err="1">
                <a:solidFill>
                  <a:srgbClr val="404040"/>
                </a:solidFill>
              </a:rPr>
              <a:t>comércio</a:t>
            </a:r>
            <a:r>
              <a:rPr lang="en-US" altLang="en-BR" sz="2000" dirty="0">
                <a:solidFill>
                  <a:srgbClr val="404040"/>
                </a:solidFill>
              </a:rPr>
              <a:t> intra-</a:t>
            </a:r>
            <a:r>
              <a:rPr lang="en-US" altLang="en-BR" sz="2000" dirty="0" err="1">
                <a:solidFill>
                  <a:srgbClr val="404040"/>
                </a:solidFill>
              </a:rPr>
              <a:t>setorial</a:t>
            </a:r>
            <a:r>
              <a:rPr lang="en-US" altLang="en-BR" sz="2000" dirty="0">
                <a:solidFill>
                  <a:srgbClr val="404040"/>
                </a:solidFill>
              </a:rPr>
              <a:t>, </a:t>
            </a:r>
            <a:r>
              <a:rPr lang="en-US" altLang="en-BR" sz="2000" dirty="0" err="1">
                <a:solidFill>
                  <a:srgbClr val="404040"/>
                </a:solidFill>
              </a:rPr>
              <a:t>ou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seja</a:t>
            </a:r>
            <a:r>
              <a:rPr lang="en-US" altLang="en-BR" sz="2000" dirty="0">
                <a:solidFill>
                  <a:srgbClr val="404040"/>
                </a:solidFill>
              </a:rPr>
              <a:t>:</a:t>
            </a:r>
          </a:p>
          <a:p>
            <a:r>
              <a:rPr lang="en-US" altLang="en-BR" sz="2000" b="1" i="1" dirty="0">
                <a:solidFill>
                  <a:srgbClr val="404040"/>
                </a:solidFill>
              </a:rPr>
              <a:t>- </a:t>
            </a:r>
            <a:r>
              <a:rPr lang="en-US" altLang="en-BR" sz="2000" b="1" i="1" dirty="0" err="1">
                <a:solidFill>
                  <a:srgbClr val="404040"/>
                </a:solidFill>
              </a:rPr>
              <a:t>Exportação</a:t>
            </a:r>
            <a:r>
              <a:rPr lang="en-US" altLang="en-BR" sz="2000" b="1" i="1" dirty="0">
                <a:solidFill>
                  <a:srgbClr val="404040"/>
                </a:solidFill>
              </a:rPr>
              <a:t> e </a:t>
            </a:r>
            <a:r>
              <a:rPr lang="en-US" altLang="en-BR" sz="2000" b="1" i="1" dirty="0" err="1">
                <a:solidFill>
                  <a:srgbClr val="404040"/>
                </a:solidFill>
              </a:rPr>
              <a:t>importação</a:t>
            </a:r>
            <a:r>
              <a:rPr lang="en-US" altLang="en-BR" sz="2000" b="1" i="1" dirty="0">
                <a:solidFill>
                  <a:srgbClr val="404040"/>
                </a:solidFill>
              </a:rPr>
              <a:t> </a:t>
            </a:r>
            <a:r>
              <a:rPr lang="en-US" altLang="en-BR" sz="2000" b="1" i="1" dirty="0" err="1">
                <a:solidFill>
                  <a:srgbClr val="404040"/>
                </a:solidFill>
              </a:rPr>
              <a:t>simultaneamente</a:t>
            </a:r>
            <a:r>
              <a:rPr lang="en-US" altLang="en-BR" sz="2000" b="1" i="1" dirty="0">
                <a:solidFill>
                  <a:srgbClr val="404040"/>
                </a:solidFill>
              </a:rPr>
              <a:t> dentro de </a:t>
            </a:r>
            <a:r>
              <a:rPr lang="en-US" altLang="en-BR" sz="2000" b="1" i="1" dirty="0" err="1">
                <a:solidFill>
                  <a:srgbClr val="404040"/>
                </a:solidFill>
              </a:rPr>
              <a:t>uma</a:t>
            </a:r>
            <a:r>
              <a:rPr lang="en-US" altLang="en-BR" sz="2000" b="1" i="1" dirty="0">
                <a:solidFill>
                  <a:srgbClr val="404040"/>
                </a:solidFill>
              </a:rPr>
              <a:t> </a:t>
            </a:r>
            <a:r>
              <a:rPr lang="en-US" altLang="en-BR" sz="2000" b="1" i="1" dirty="0" err="1">
                <a:solidFill>
                  <a:srgbClr val="404040"/>
                </a:solidFill>
              </a:rPr>
              <a:t>mesma</a:t>
            </a:r>
            <a:r>
              <a:rPr lang="en-US" altLang="en-BR" sz="2000" b="1" i="1" dirty="0">
                <a:solidFill>
                  <a:srgbClr val="404040"/>
                </a:solidFill>
              </a:rPr>
              <a:t> </a:t>
            </a:r>
            <a:r>
              <a:rPr lang="en-US" altLang="en-BR" sz="2000" b="1" i="1" dirty="0" err="1">
                <a:solidFill>
                  <a:srgbClr val="404040"/>
                </a:solidFill>
              </a:rPr>
              <a:t>indústria</a:t>
            </a:r>
            <a:r>
              <a:rPr lang="en-US" altLang="en-BR" sz="2000" b="1" i="1" dirty="0">
                <a:solidFill>
                  <a:srgbClr val="404040"/>
                </a:solidFill>
              </a:rPr>
              <a:t>.</a:t>
            </a:r>
          </a:p>
          <a:p>
            <a:r>
              <a:rPr lang="en-US" altLang="en-BR" sz="2000" dirty="0" err="1">
                <a:solidFill>
                  <a:srgbClr val="404040"/>
                </a:solidFill>
              </a:rPr>
              <a:t>Nesse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caso</a:t>
            </a:r>
            <a:r>
              <a:rPr lang="en-US" altLang="en-BR" sz="2000" dirty="0">
                <a:solidFill>
                  <a:srgbClr val="404040"/>
                </a:solidFill>
              </a:rPr>
              <a:t>, o </a:t>
            </a:r>
            <a:r>
              <a:rPr lang="en-US" altLang="en-BR" sz="2000" dirty="0" err="1">
                <a:solidFill>
                  <a:srgbClr val="404040"/>
                </a:solidFill>
              </a:rPr>
              <a:t>comércio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não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pode</a:t>
            </a:r>
            <a:r>
              <a:rPr lang="en-US" altLang="en-BR" sz="2000" dirty="0">
                <a:solidFill>
                  <a:srgbClr val="404040"/>
                </a:solidFill>
              </a:rPr>
              <a:t> ser </a:t>
            </a:r>
            <a:r>
              <a:rPr lang="en-US" altLang="en-BR" sz="2000" dirty="0" err="1">
                <a:solidFill>
                  <a:srgbClr val="404040"/>
                </a:solidFill>
              </a:rPr>
              <a:t>explicado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apenas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pelas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vantagens</a:t>
            </a:r>
            <a:r>
              <a:rPr lang="en-US" altLang="en-BR" sz="2000" dirty="0">
                <a:solidFill>
                  <a:srgbClr val="404040"/>
                </a:solidFill>
              </a:rPr>
              <a:t> </a:t>
            </a:r>
            <a:r>
              <a:rPr lang="en-US" altLang="en-BR" sz="2000" dirty="0" err="1">
                <a:solidFill>
                  <a:srgbClr val="404040"/>
                </a:solidFill>
              </a:rPr>
              <a:t>comparativas</a:t>
            </a:r>
            <a:r>
              <a:rPr lang="en-US" altLang="en-BR" sz="2000" dirty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0F1E2B83-5F3B-A845-B817-B0E41E09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58CE0DF-F0EC-8D42-BF24-D0A4EAE8FC44}" type="slidenum">
              <a:rPr lang="en-US" altLang="en-BR" sz="600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63</a:t>
            </a:fld>
            <a:r>
              <a:rPr lang="en-US" altLang="en-BR" sz="600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2283168109"/>
      </p:ext>
    </p:extLst>
  </p:cSld>
  <p:clrMapOvr>
    <a:masterClrMapping/>
  </p:clrMapOvr>
  <p:transition spd="slow">
    <p:wheel spokes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1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13" y="640080"/>
            <a:ext cx="6693018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2" name="Rectangle 7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907" y="825096"/>
            <a:ext cx="641223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49AE180-128D-E64A-94C6-D01F554AD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7738" y="1283546"/>
            <a:ext cx="4286937" cy="39140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altLang="en-BR">
                <a:solidFill>
                  <a:srgbClr val="404040"/>
                </a:solidFill>
              </a:rPr>
              <a:t>A intensificação do comércio intra-setorial pode estar refletindo:</a:t>
            </a:r>
          </a:p>
          <a:p>
            <a:r>
              <a:rPr lang="en-US" altLang="en-BR">
                <a:solidFill>
                  <a:srgbClr val="404040"/>
                </a:solidFill>
              </a:rPr>
              <a:t>Diferenciação do produto;</a:t>
            </a:r>
          </a:p>
          <a:p>
            <a:r>
              <a:rPr lang="en-US" altLang="en-BR">
                <a:solidFill>
                  <a:srgbClr val="404040"/>
                </a:solidFill>
              </a:rPr>
              <a:t>Economias de escala;</a:t>
            </a:r>
          </a:p>
          <a:p>
            <a:r>
              <a:rPr lang="en-US" altLang="en-BR">
                <a:solidFill>
                  <a:srgbClr val="404040"/>
                </a:solidFill>
              </a:rPr>
              <a:t>Preferência/gosto do consumidor;</a:t>
            </a:r>
          </a:p>
          <a:p>
            <a:r>
              <a:rPr lang="en-US" altLang="en-BR">
                <a:solidFill>
                  <a:srgbClr val="404040"/>
                </a:solidFill>
              </a:rPr>
              <a:t>Efeito publicidade;</a:t>
            </a:r>
          </a:p>
          <a:p>
            <a:r>
              <a:rPr lang="en-US" altLang="en-BR">
                <a:solidFill>
                  <a:srgbClr val="404040"/>
                </a:solidFill>
              </a:rPr>
              <a:t>Semelhança no nível de renda;</a:t>
            </a:r>
          </a:p>
          <a:p>
            <a:r>
              <a:rPr lang="en-US" altLang="en-BR">
                <a:solidFill>
                  <a:srgbClr val="404040"/>
                </a:solidFill>
              </a:rPr>
              <a:t>Proximidade geográfica;</a:t>
            </a:r>
          </a:p>
          <a:p>
            <a:r>
              <a:rPr lang="en-US" altLang="en-BR">
                <a:solidFill>
                  <a:srgbClr val="404040"/>
                </a:solidFill>
              </a:rPr>
              <a:t>Transferência tecnológica, </a:t>
            </a:r>
          </a:p>
          <a:p>
            <a:r>
              <a:rPr lang="en-US" altLang="en-BR">
                <a:solidFill>
                  <a:srgbClr val="404040"/>
                </a:solidFill>
              </a:rPr>
              <a:t>dentre outras causas possíveis.</a:t>
            </a:r>
          </a:p>
        </p:txBody>
      </p:sp>
      <p:sp>
        <p:nvSpPr>
          <p:cNvPr id="19463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538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93A8F-57E7-9548-A8C8-9D8AC464B5C2}"/>
              </a:ext>
            </a:extLst>
          </p:cNvPr>
          <p:cNvSpPr txBox="1"/>
          <p:nvPr/>
        </p:nvSpPr>
        <p:spPr>
          <a:xfrm>
            <a:off x="5790126" y="1586484"/>
            <a:ext cx="3279224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COMÉRCIO INTRA-SETORIAL</a:t>
            </a:r>
          </a:p>
        </p:txBody>
      </p:sp>
    </p:spTree>
    <p:extLst>
      <p:ext uri="{BB962C8B-B14F-4D97-AF65-F5344CB8AC3E}">
        <p14:creationId xmlns:p14="http://schemas.microsoft.com/office/powerpoint/2010/main" val="1512336800"/>
      </p:ext>
    </p:extLst>
  </p:cSld>
  <p:clrMapOvr>
    <a:masterClrMapping/>
  </p:clrMapOvr>
  <p:transition spd="slow">
    <p:wheel spokes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738F196-96F4-CC4F-8F82-40CE7EE45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1700808"/>
            <a:ext cx="6584634" cy="34697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en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Portanto, ao contrário do que se defendia, </a:t>
            </a:r>
            <a:r>
              <a:rPr lang="pt-BR" altLang="en-BR" b="1" i="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comércio não reflete apenas vantagens de custo.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um país não pode ter simultaneamente vantagens e desvantagens de custo, como explicar o comércio bidirecional de uma mesma indústria?</a:t>
            </a:r>
          </a:p>
          <a:p>
            <a:pPr eaLnBrk="1" hangingPunct="1">
              <a:lnSpc>
                <a:spcPct val="90000"/>
              </a:lnSpc>
            </a:pPr>
            <a:endParaRPr lang="pt-BR" altLang="en-BR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en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comércio de produtos intermediários: prevalece a especialização horizontal, e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comércio de produtos inacabados: prevalece a especialização vertical. </a:t>
            </a:r>
            <a:endParaRPr lang="en-US" altLang="en-BR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B4C1DDCF-51E2-4C4C-B4E8-8DD3D66D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C548AA4-8E3B-214F-8ABE-567B16C35094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65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2644741736"/>
      </p:ext>
    </p:extLst>
  </p:cSld>
  <p:clrMapOvr>
    <a:masterClrMapping/>
  </p:clrMapOvr>
  <p:transition spd="slow">
    <p:wheel spokes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D37043-314C-5D48-9985-EB1AD82BF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en-BR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Novo fator passa ser trabalhado nos modelos mais recentes:</a:t>
            </a:r>
          </a:p>
          <a:p>
            <a:pPr eaLnBrk="1" hangingPunct="1"/>
            <a:r>
              <a:rPr lang="pt-BR" altLang="en-BR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Pode-se </a:t>
            </a:r>
            <a:r>
              <a:rPr lang="pt-BR" altLang="en-BR" i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reduzir o consumo de uma variedade de produto </a:t>
            </a:r>
            <a:r>
              <a:rPr lang="pt-BR" altLang="en-BR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uma determinada indústria, sem que a produção da indústria se altere.</a:t>
            </a: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32852C98-5126-184F-8D33-0D0129CD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5F2E39D-A6F1-9149-82C0-C077EA9A1020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66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1718801649"/>
      </p:ext>
    </p:extLst>
  </p:cSld>
  <p:clrMapOvr>
    <a:masterClrMapping/>
  </p:clrMapOvr>
  <p:transition spd="slow">
    <p:wheel spokes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2956AB-45AE-0849-AF30-7AE90AB37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BR"/>
              <a:t>Indicadores de medida de comércio intra-setorial</a:t>
            </a:r>
            <a:endParaRPr lang="en-US" altLang="en-BR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F2D2415-930A-F642-97F0-03E1D473F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1916832"/>
            <a:ext cx="6584634" cy="325368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Após a criação da Comunidade Econômica </a:t>
            </a: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Européia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(CEE), economistas como: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Verdoon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(1960)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Balassa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(1965, 1966)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Grubel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Lloyd (1975)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Começaram a constatar que certos países produziam, exportavam e importavam produtos muito semelhantes: daí a designação de especialização </a:t>
            </a: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intra-setorial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forma mais desagregada, pode-se falar em especialização </a:t>
            </a: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intra-produto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BR" sz="1500" dirty="0">
              <a:solidFill>
                <a:srgbClr val="40404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5AAC95-B1A9-0140-AE72-4A875D25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33B15D3-39D0-7241-B2CB-45E203AFD8A6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67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3396326442"/>
      </p:ext>
    </p:extLst>
  </p:cSld>
  <p:clrMapOvr>
    <a:masterClrMapping/>
  </p:clrMapOvr>
  <p:transition spd="slow">
    <p:wheel spokes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8356018-FD1B-704B-A03C-290958B81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BR"/>
              <a:t>Indicadores de medida de comércio intra-setorial</a:t>
            </a:r>
            <a:endParaRPr lang="en-US" altLang="en-BR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B25184-8705-5C48-9DF2-2505A9A0E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1988840"/>
            <a:ext cx="6676830" cy="318167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en-BR" sz="2000">
                <a:solidFill>
                  <a:srgbClr val="404040"/>
                </a:solidFill>
              </a:rPr>
              <a:t>Verdoon utilizou um indicador com base no comércio externo: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BR" sz="2000">
                <a:solidFill>
                  <a:srgbClr val="404040"/>
                </a:solidFill>
              </a:rPr>
              <a:t>              </a:t>
            </a:r>
            <a:r>
              <a:rPr lang="pt-BR" altLang="en-BR" sz="2000" b="1">
                <a:solidFill>
                  <a:srgbClr val="404040"/>
                </a:solidFill>
              </a:rPr>
              <a:t>Taxa de cobertura  (C</a:t>
            </a:r>
            <a:r>
              <a:rPr lang="pt-BR" altLang="en-BR" sz="2000" b="1" baseline="-25000">
                <a:solidFill>
                  <a:srgbClr val="404040"/>
                </a:solidFill>
              </a:rPr>
              <a:t>i</a:t>
            </a:r>
            <a:r>
              <a:rPr lang="pt-BR" altLang="en-BR" sz="2000" b="1">
                <a:solidFill>
                  <a:srgbClr val="404040"/>
                </a:solidFill>
              </a:rPr>
              <a:t> = X</a:t>
            </a:r>
            <a:r>
              <a:rPr lang="pt-BR" altLang="en-BR" sz="2000" b="1" baseline="-25000">
                <a:solidFill>
                  <a:srgbClr val="404040"/>
                </a:solidFill>
              </a:rPr>
              <a:t>i</a:t>
            </a:r>
            <a:r>
              <a:rPr lang="pt-BR" altLang="en-BR" sz="2000" b="1">
                <a:solidFill>
                  <a:srgbClr val="404040"/>
                </a:solidFill>
              </a:rPr>
              <a:t>/M</a:t>
            </a:r>
            <a:r>
              <a:rPr lang="pt-BR" altLang="en-BR" sz="2000" b="1" baseline="-25000">
                <a:solidFill>
                  <a:srgbClr val="404040"/>
                </a:solidFill>
              </a:rPr>
              <a:t>i</a:t>
            </a:r>
            <a:r>
              <a:rPr lang="pt-BR" altLang="en-BR" sz="2000" b="1">
                <a:solidFill>
                  <a:srgbClr val="40404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>
                <a:solidFill>
                  <a:srgbClr val="404040"/>
                </a:solidFill>
              </a:rPr>
              <a:t>C</a:t>
            </a:r>
            <a:r>
              <a:rPr lang="pt-BR" altLang="en-BR" sz="2000" b="1" baseline="-25000">
                <a:solidFill>
                  <a:srgbClr val="404040"/>
                </a:solidFill>
              </a:rPr>
              <a:t>i</a:t>
            </a:r>
            <a:r>
              <a:rPr lang="pt-BR" altLang="en-BR" sz="2000">
                <a:solidFill>
                  <a:srgbClr val="404040"/>
                </a:solidFill>
              </a:rPr>
              <a:t>= 1 ou 100% expressa uma posição forte de i no grupo de produtos </a:t>
            </a:r>
            <a:r>
              <a:rPr lang="pt-BR" altLang="en-BR" sz="2000">
                <a:solidFill>
                  <a:srgbClr val="404040"/>
                </a:solidFill>
                <a:latin typeface="Symbol" pitchFamily="2" charset="2"/>
              </a:rPr>
              <a:t>S</a:t>
            </a:r>
            <a:r>
              <a:rPr lang="pt-BR" altLang="en-BR" sz="2000">
                <a:solidFill>
                  <a:srgbClr val="404040"/>
                </a:solidFill>
              </a:rPr>
              <a:t>i.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>
                <a:solidFill>
                  <a:srgbClr val="404040"/>
                </a:solidFill>
              </a:rPr>
              <a:t>Quanto mais próximo de 1, mais nítida é a ocorrência do comércio intra-industrial. O valor das exportações é semelhante ao das importações em i.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>
                <a:solidFill>
                  <a:srgbClr val="404040"/>
                </a:solidFill>
              </a:rPr>
              <a:t>O que o país exporta do produto é suficiente para cobrir o que é importado.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>
                <a:solidFill>
                  <a:srgbClr val="404040"/>
                </a:solidFill>
              </a:rPr>
              <a:t> </a:t>
            </a:r>
            <a:endParaRPr lang="en-US" altLang="en-BR" sz="2000">
              <a:solidFill>
                <a:srgbClr val="40404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DD2B1A-8BBC-FB41-B287-A91016E8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40F96A11-34E2-5548-85EF-145DDCA86B33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68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3516312085"/>
      </p:ext>
    </p:extLst>
  </p:cSld>
  <p:clrMapOvr>
    <a:masterClrMapping/>
  </p:clrMapOvr>
  <p:transition spd="slow">
    <p:wheel spokes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8356018-FD1B-704B-A03C-290958B81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BR"/>
              <a:t>Indicadores de medida de comércio </a:t>
            </a:r>
            <a:r>
              <a:rPr lang="pt-BR" altLang="en-BR" err="1"/>
              <a:t>intra-setorial</a:t>
            </a:r>
            <a:endParaRPr lang="en-US" altLang="en-BR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B25184-8705-5C48-9DF2-2505A9A0E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0644" y="1656138"/>
            <a:ext cx="7063965" cy="325368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en-BR" sz="2000" dirty="0" err="1">
                <a:solidFill>
                  <a:srgbClr val="404040"/>
                </a:solidFill>
              </a:rPr>
              <a:t>Verdoon</a:t>
            </a:r>
            <a:r>
              <a:rPr lang="pt-BR" altLang="en-BR" sz="2000" dirty="0">
                <a:solidFill>
                  <a:srgbClr val="404040"/>
                </a:solidFill>
              </a:rPr>
              <a:t> utilizou um indicador com base no comércio externo: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BR" sz="2000" dirty="0">
                <a:solidFill>
                  <a:srgbClr val="404040"/>
                </a:solidFill>
              </a:rPr>
              <a:t>              </a:t>
            </a:r>
            <a:r>
              <a:rPr lang="pt-BR" altLang="en-BR" sz="2000" b="1" dirty="0">
                <a:solidFill>
                  <a:srgbClr val="404040"/>
                </a:solidFill>
              </a:rPr>
              <a:t>Taxa de cobertura  (</a:t>
            </a:r>
            <a:r>
              <a:rPr lang="pt-BR" altLang="en-BR" sz="2000" b="1" dirty="0" err="1">
                <a:solidFill>
                  <a:srgbClr val="404040"/>
                </a:solidFill>
              </a:rPr>
              <a:t>C</a:t>
            </a:r>
            <a:r>
              <a:rPr lang="pt-BR" altLang="en-BR" sz="2000" b="1" baseline="-25000" dirty="0" err="1">
                <a:solidFill>
                  <a:srgbClr val="404040"/>
                </a:solidFill>
              </a:rPr>
              <a:t>i</a:t>
            </a:r>
            <a:r>
              <a:rPr lang="pt-BR" altLang="en-BR" sz="2000" b="1" dirty="0">
                <a:solidFill>
                  <a:srgbClr val="404040"/>
                </a:solidFill>
              </a:rPr>
              <a:t> = X</a:t>
            </a:r>
            <a:r>
              <a:rPr lang="pt-BR" altLang="en-BR" sz="2000" b="1" baseline="-25000" dirty="0">
                <a:solidFill>
                  <a:srgbClr val="404040"/>
                </a:solidFill>
              </a:rPr>
              <a:t>i</a:t>
            </a:r>
            <a:r>
              <a:rPr lang="pt-BR" altLang="en-BR" sz="2000" b="1" dirty="0">
                <a:solidFill>
                  <a:srgbClr val="404040"/>
                </a:solidFill>
              </a:rPr>
              <a:t>/M</a:t>
            </a:r>
            <a:r>
              <a:rPr lang="pt-BR" altLang="en-BR" sz="2000" b="1" baseline="-25000" dirty="0">
                <a:solidFill>
                  <a:srgbClr val="404040"/>
                </a:solidFill>
              </a:rPr>
              <a:t>i</a:t>
            </a:r>
            <a:r>
              <a:rPr lang="pt-BR" altLang="en-BR" sz="2000" b="1" dirty="0">
                <a:solidFill>
                  <a:srgbClr val="40404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 err="1">
                <a:solidFill>
                  <a:srgbClr val="404040"/>
                </a:solidFill>
              </a:rPr>
              <a:t>C</a:t>
            </a:r>
            <a:r>
              <a:rPr lang="pt-BR" altLang="en-BR" sz="2000" b="1" baseline="-25000" dirty="0" err="1">
                <a:solidFill>
                  <a:srgbClr val="404040"/>
                </a:solidFill>
              </a:rPr>
              <a:t>i</a:t>
            </a:r>
            <a:r>
              <a:rPr lang="pt-BR" altLang="en-BR" sz="2000" dirty="0">
                <a:solidFill>
                  <a:srgbClr val="404040"/>
                </a:solidFill>
              </a:rPr>
              <a:t>= 1 ou 100% expressa uma posição forte de </a:t>
            </a:r>
            <a:r>
              <a:rPr lang="pt-BR" altLang="en-BR" sz="2000" dirty="0" err="1">
                <a:solidFill>
                  <a:srgbClr val="404040"/>
                </a:solidFill>
              </a:rPr>
              <a:t>i</a:t>
            </a:r>
            <a:r>
              <a:rPr lang="pt-BR" altLang="en-BR" sz="2000" dirty="0">
                <a:solidFill>
                  <a:srgbClr val="404040"/>
                </a:solidFill>
              </a:rPr>
              <a:t> no grupo de produtos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</a:rPr>
              <a:t>Quanto mais divergente da unidade ao longo de um período, tem-se uma tendência ao desenvolvimento de comércio </a:t>
            </a:r>
            <a:r>
              <a:rPr lang="pt-BR" altLang="en-BR" sz="2000" dirty="0" err="1">
                <a:solidFill>
                  <a:srgbClr val="404040"/>
                </a:solidFill>
              </a:rPr>
              <a:t>inter-setorial</a:t>
            </a:r>
            <a:r>
              <a:rPr lang="pt-BR" altLang="en-BR" sz="2000" dirty="0">
                <a:solidFill>
                  <a:srgbClr val="404040"/>
                </a:solidFill>
              </a:rPr>
              <a:t> do setor </a:t>
            </a:r>
            <a:r>
              <a:rPr lang="pt-BR" altLang="en-BR" sz="2000" dirty="0" err="1">
                <a:solidFill>
                  <a:srgbClr val="404040"/>
                </a:solidFill>
              </a:rPr>
              <a:t>i</a:t>
            </a:r>
            <a:r>
              <a:rPr lang="pt-BR" altLang="en-BR" sz="2000" dirty="0">
                <a:solidFill>
                  <a:srgbClr val="404040"/>
                </a:solidFill>
              </a:rPr>
              <a:t> com outros setores.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</a:rPr>
              <a:t>Valor muito menor que 1 – indica que importa muito mais que exporta    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</a:rPr>
              <a:t>Valor muito maior que 1 – indica que a participação do país no comércio deste grupo de produtos caracteriza exportação líquida.</a:t>
            </a:r>
            <a:endParaRPr lang="en-US" altLang="en-BR" sz="2000" dirty="0">
              <a:solidFill>
                <a:srgbClr val="40404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BR" sz="2000" dirty="0">
              <a:solidFill>
                <a:srgbClr val="40404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DD2B1A-8BBC-FB41-B287-A91016E8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40F96A11-34E2-5548-85EF-145DDCA86B33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69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2553447579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023C-C403-A545-AE5B-1A579697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88640"/>
            <a:ext cx="5937755" cy="975060"/>
          </a:xfrm>
        </p:spPr>
        <p:txBody>
          <a:bodyPr>
            <a:normAutofit fontScale="90000"/>
          </a:bodyPr>
          <a:lstStyle/>
          <a:p>
            <a:r>
              <a:rPr lang="en-BR"/>
              <a:t>Principais Etapas da Exportação</a:t>
            </a:r>
            <a:br>
              <a:rPr lang="en-BR"/>
            </a:br>
            <a:endParaRPr lang="en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6AE03-7868-3645-90A3-E577C4DB0B8B}"/>
              </a:ext>
            </a:extLst>
          </p:cNvPr>
          <p:cNvSpPr/>
          <p:nvPr/>
        </p:nvSpPr>
        <p:spPr>
          <a:xfrm>
            <a:off x="2286000" y="1305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R"/>
              <a:t> </a:t>
            </a:r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 dirty="0"/>
          </a:p>
        </p:txBody>
      </p:sp>
      <p:pic>
        <p:nvPicPr>
          <p:cNvPr id="40970" name="Picture 10">
            <a:hlinkClick r:id="rId2" tooltip="Avaliar a capacidade exportadora."/>
            <a:extLst>
              <a:ext uri="{FF2B5EF4-FFF2-40B4-BE49-F238E27FC236}">
                <a16:creationId xmlns:a16="http://schemas.microsoft.com/office/drawing/2014/main" id="{9E140E3D-A30E-BA43-BDEB-ED7160C4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163700"/>
            <a:ext cx="53467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>
            <a:hlinkClick r:id="rId4" tooltip="Classificar a mercadoria."/>
            <a:extLst>
              <a:ext uri="{FF2B5EF4-FFF2-40B4-BE49-F238E27FC236}">
                <a16:creationId xmlns:a16="http://schemas.microsoft.com/office/drawing/2014/main" id="{5C6FEDA0-FBC0-7F4B-8DA4-E1A9C73E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276538"/>
            <a:ext cx="53340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>
            <a:hlinkClick r:id="rId6" tooltip="Formar o preço de exportação."/>
            <a:extLst>
              <a:ext uri="{FF2B5EF4-FFF2-40B4-BE49-F238E27FC236}">
                <a16:creationId xmlns:a16="http://schemas.microsoft.com/office/drawing/2014/main" id="{5AE5FF42-95BD-0648-8258-7E1E3DE7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373500"/>
            <a:ext cx="53340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>
            <a:hlinkClick r:id="rId8" tooltip="Identificar o mercado para onde exportar."/>
            <a:extLst>
              <a:ext uri="{FF2B5EF4-FFF2-40B4-BE49-F238E27FC236}">
                <a16:creationId xmlns:a16="http://schemas.microsoft.com/office/drawing/2014/main" id="{9534C12E-032C-5F4C-B5A0-4DFC6E57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516500"/>
            <a:ext cx="5308600" cy="1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>
            <a:hlinkClick r:id="rId10" tooltip="Promover o produto a ser exportado."/>
            <a:extLst>
              <a:ext uri="{FF2B5EF4-FFF2-40B4-BE49-F238E27FC236}">
                <a16:creationId xmlns:a16="http://schemas.microsoft.com/office/drawing/2014/main" id="{9CE1473A-8EF3-BE40-9B69-2E0BE9F6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629338"/>
            <a:ext cx="5372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0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FCD3C1-C818-A149-AFA3-87EFC423C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BR"/>
              <a:t>Indicadores de medida de comércio </a:t>
            </a:r>
            <a:r>
              <a:rPr lang="pt-BR" altLang="en-BR" err="1"/>
              <a:t>intra-setorial</a:t>
            </a:r>
            <a:endParaRPr lang="en-US" altLang="en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B1226FF-EF13-5340-B3A9-B9A222CC78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683" y="1800461"/>
            <a:ext cx="6584634" cy="287925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Lafay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(1979) – apresentou uma crítica à taxa de cobertura, por não considerar a importância do valor absoluto do comércio ser maior ou menor com relação ao PIB.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Considerar: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País 1  </a:t>
            </a: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1000 e M = 900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País 2  </a:t>
            </a: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100 e M = 90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taxa de cobertura </a:t>
            </a:r>
            <a:r>
              <a:rPr lang="pt-BR" altLang="en-BR" sz="20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/M é igual para os dois países. 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entanto, se o PIB = 2000 para os dois países, a importância do comércio em um dos países é bem diferente da importância que assume no outro, embora o índice tenha o mesmo valor. É preciso atentar a este aspecto!!</a:t>
            </a:r>
            <a:endParaRPr lang="en-US" altLang="en-BR" sz="2000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7ABA271A-AAE3-B148-9B27-4BD25397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7AF3B9A-572B-FA4F-B0DD-91102FAC96B2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70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306277141"/>
      </p:ext>
    </p:extLst>
  </p:cSld>
  <p:clrMapOvr>
    <a:masterClrMapping/>
  </p:clrMapOvr>
  <p:transition spd="slow">
    <p:wheel spokes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7FF3206-1DEE-2447-932C-FB6055536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7788"/>
            <a:ext cx="8077200" cy="1143000"/>
          </a:xfrm>
        </p:spPr>
        <p:txBody>
          <a:bodyPr/>
          <a:lstStyle/>
          <a:p>
            <a:pPr eaLnBrk="1" hangingPunct="1"/>
            <a:r>
              <a:rPr lang="pt-BR" altLang="en-BR" dirty="0" err="1"/>
              <a:t>Balassa</a:t>
            </a:r>
            <a:r>
              <a:rPr lang="pt-BR" altLang="en-BR" dirty="0"/>
              <a:t>: Índice de comércio </a:t>
            </a:r>
            <a:r>
              <a:rPr lang="pt-BR" altLang="en-BR" dirty="0" err="1"/>
              <a:t>Intra-setorial</a:t>
            </a:r>
            <a:endParaRPr lang="en-US" altLang="en-BR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4942D01-503B-7544-9943-D0D659EFD1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447800"/>
            <a:ext cx="792703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BR" sz="2400" dirty="0" err="1"/>
              <a:t>Balassa</a:t>
            </a:r>
            <a:r>
              <a:rPr lang="pt-BR" altLang="en-BR" sz="2400" dirty="0"/>
              <a:t> (1966):</a:t>
            </a:r>
          </a:p>
          <a:p>
            <a:pPr eaLnBrk="1" hangingPunct="1"/>
            <a:r>
              <a:rPr lang="pt-BR" altLang="en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Calcula a balança comercial em valor absoluto por produtos ou grupo de produtos como uma proporção do total do comércio do mesmo produto (</a:t>
            </a:r>
            <a:r>
              <a:rPr lang="pt-BR" altLang="en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altLang="en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=produto)  ou país (</a:t>
            </a:r>
            <a:r>
              <a:rPr lang="pt-BR" altLang="en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altLang="en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= país).   </a:t>
            </a:r>
          </a:p>
          <a:p>
            <a:pPr eaLnBrk="1" hangingPunct="1"/>
            <a:r>
              <a:rPr lang="pt-BR" altLang="en-BR" sz="2400" dirty="0"/>
              <a:t>Ou seja:</a:t>
            </a:r>
          </a:p>
          <a:p>
            <a:pPr eaLnBrk="1" hangingPunct="1"/>
            <a:r>
              <a:rPr lang="pt-BR" altLang="en-BR" sz="2400" dirty="0"/>
              <a:t>e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= [  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–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  / (X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+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)]</a:t>
            </a:r>
          </a:p>
          <a:p>
            <a:pPr eaLnBrk="1" hangingPunct="1"/>
            <a:endParaRPr lang="en-US" altLang="en-BR" sz="2400" dirty="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299BD914-BB1A-9D4B-B2B1-2791799D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53F1BB-4723-1C4E-90DC-487A2557C2D4}" type="slidenum">
              <a:rPr lang="en-US" altLang="en-BR" sz="1200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/>
              <a:t>71</a:t>
            </a:fld>
            <a:r>
              <a:rPr lang="en-US" altLang="en-BR" sz="1200">
                <a:solidFill>
                  <a:schemeClr val="accent2"/>
                </a:solidFill>
                <a:latin typeface="Arial" panose="020B0604020202020204" pitchFamily="34" charset="0"/>
              </a:rPr>
              <a:t> of 47</a:t>
            </a:r>
          </a:p>
        </p:txBody>
      </p:sp>
      <p:sp>
        <p:nvSpPr>
          <p:cNvPr id="30724" name="Line 6">
            <a:extLst>
              <a:ext uri="{FF2B5EF4-FFF2-40B4-BE49-F238E27FC236}">
                <a16:creationId xmlns:a16="http://schemas.microsoft.com/office/drawing/2014/main" id="{B80515B8-0D7E-D44C-9AED-815E284BA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800" y="37170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80DC1B55-82C3-0245-B287-88E57CCC3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1680" y="37170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46426691"/>
      </p:ext>
    </p:extLst>
  </p:cSld>
  <p:clrMapOvr>
    <a:masterClrMapping/>
  </p:clrMapOvr>
  <p:transition spd="slow">
    <p:wheel spokes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C9354226-1C6D-2C40-BFA1-3A6605B85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BR" dirty="0" err="1"/>
              <a:t>Balassa</a:t>
            </a:r>
            <a:r>
              <a:rPr lang="pt-BR" altLang="en-BR" dirty="0"/>
              <a:t>: Índice de comércio </a:t>
            </a:r>
            <a:r>
              <a:rPr lang="pt-BR" altLang="en-BR" dirty="0" err="1"/>
              <a:t>intra-setorial</a:t>
            </a:r>
            <a:endParaRPr lang="en-US" altLang="en-BR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961B547-4164-C84B-8E45-3F661A0B25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8299648" cy="316264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pt-BR" altLang="en-BR" sz="2400" dirty="0"/>
              <a:t>Para cada país, o indicador é dado por uma média não ponderada dessas taxas:</a:t>
            </a:r>
          </a:p>
          <a:p>
            <a:pPr>
              <a:buNone/>
            </a:pPr>
            <a:r>
              <a:rPr lang="pt-BR" altLang="en-BR" sz="2400" dirty="0"/>
              <a:t>         e = (1/</a:t>
            </a:r>
            <a:r>
              <a:rPr lang="pt-BR" altLang="en-BR" sz="2400" dirty="0" err="1"/>
              <a:t>n</a:t>
            </a:r>
            <a:r>
              <a:rPr lang="pt-BR" altLang="en-BR" sz="2400" dirty="0"/>
              <a:t>) </a:t>
            </a:r>
            <a:r>
              <a:rPr lang="pt-BR" altLang="en-BR" sz="2400" dirty="0">
                <a:latin typeface="Symbol" pitchFamily="2" charset="2"/>
              </a:rPr>
              <a:t>S</a:t>
            </a:r>
            <a:r>
              <a:rPr lang="pt-BR" altLang="en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400" dirty="0"/>
              <a:t> [  X</a:t>
            </a:r>
            <a:r>
              <a:rPr lang="pt-BR" altLang="en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400" dirty="0"/>
              <a:t> – M</a:t>
            </a:r>
            <a:r>
              <a:rPr lang="pt-BR" altLang="en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400" dirty="0"/>
              <a:t>  / (X</a:t>
            </a:r>
            <a:r>
              <a:rPr lang="pt-BR" altLang="en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400" dirty="0"/>
              <a:t> + M</a:t>
            </a:r>
            <a:r>
              <a:rPr lang="pt-BR" altLang="en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400" dirty="0"/>
              <a:t>)]</a:t>
            </a:r>
          </a:p>
          <a:p>
            <a:pPr>
              <a:buNone/>
            </a:pPr>
            <a:endParaRPr lang="pt-BR" altLang="en-BR" sz="2400" dirty="0"/>
          </a:p>
          <a:p>
            <a:pPr eaLnBrk="1" hangingPunct="1"/>
            <a:r>
              <a:rPr lang="pt-BR" altLang="en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Quanto mais próximo de zero, maior é o comércio </a:t>
            </a:r>
            <a:r>
              <a:rPr lang="pt-BR" altLang="en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intra-setorial</a:t>
            </a:r>
            <a:endParaRPr lang="pt-BR" altLang="en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pt-BR" altLang="en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Quanto mais próximo de um, maior o comércio </a:t>
            </a:r>
            <a:r>
              <a:rPr lang="pt-BR" altLang="en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inter-setorial</a:t>
            </a:r>
            <a:r>
              <a:rPr lang="pt-BR" altLang="en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eaLnBrk="1" hangingPunct="1"/>
            <a:endParaRPr lang="en-US" altLang="en-BR" sz="2400" dirty="0"/>
          </a:p>
        </p:txBody>
      </p:sp>
      <p:sp>
        <p:nvSpPr>
          <p:cNvPr id="31749" name="Line 6">
            <a:extLst>
              <a:ext uri="{FF2B5EF4-FFF2-40B4-BE49-F238E27FC236}">
                <a16:creationId xmlns:a16="http://schemas.microsoft.com/office/drawing/2014/main" id="{9CEF7671-06B4-3449-AA4F-D5F6FC111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848" y="321297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31750" name="Line 7">
            <a:extLst>
              <a:ext uri="{FF2B5EF4-FFF2-40B4-BE49-F238E27FC236}">
                <a16:creationId xmlns:a16="http://schemas.microsoft.com/office/drawing/2014/main" id="{11700CDB-D96A-6C4F-AC29-F0FD97C46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960" y="317456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31751" name="Line 8">
            <a:extLst>
              <a:ext uri="{FF2B5EF4-FFF2-40B4-BE49-F238E27FC236}">
                <a16:creationId xmlns:a16="http://schemas.microsoft.com/office/drawing/2014/main" id="{E961722F-A216-7F4E-A3A2-3D7454E3B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6045" y="321297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869233244"/>
      </p:ext>
    </p:extLst>
  </p:cSld>
  <p:clrMapOvr>
    <a:masterClrMapping/>
  </p:clrMapOvr>
  <p:transition spd="slow">
    <p:wheel spokes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8C19E594-F9AD-D24A-AF8B-82224E464F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010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en-BR" sz="2400" b="1" dirty="0"/>
              <a:t>Problema:</a:t>
            </a:r>
          </a:p>
          <a:p>
            <a:pPr eaLnBrk="1" hangingPunct="1"/>
            <a:r>
              <a:rPr lang="pt-BR" altLang="en-BR" sz="2400" dirty="0"/>
              <a:t>Atribui um mesmo peso a todos os setores. Não leva em conta o grau de abertura ao exterior nem o peso do déficit (ou superávit) no total de comércio.</a:t>
            </a:r>
          </a:p>
          <a:p>
            <a:pPr eaLnBrk="1" hangingPunct="1"/>
            <a:r>
              <a:rPr lang="pt-BR" altLang="en-BR" sz="2400" dirty="0"/>
              <a:t>Trata-se de uma transformação de outro índice baseado em cobertura:</a:t>
            </a:r>
          </a:p>
          <a:p>
            <a:pPr eaLnBrk="1" hangingPunct="1">
              <a:buFontTx/>
              <a:buNone/>
            </a:pPr>
            <a:r>
              <a:rPr lang="pt-BR" altLang="en-BR" sz="2400" dirty="0"/>
              <a:t>     e = 1/</a:t>
            </a:r>
            <a:r>
              <a:rPr lang="pt-BR" altLang="en-BR" sz="2400" dirty="0" err="1"/>
              <a:t>n</a:t>
            </a:r>
            <a:r>
              <a:rPr lang="pt-BR" altLang="en-BR" sz="2400" dirty="0"/>
              <a:t> </a:t>
            </a:r>
            <a:r>
              <a:rPr lang="pt-BR" altLang="en-BR" sz="2400" dirty="0" err="1">
                <a:latin typeface="Symbol" pitchFamily="2" charset="2"/>
              </a:rPr>
              <a:t>S</a:t>
            </a:r>
            <a:r>
              <a:rPr lang="pt-BR" altLang="en-BR" sz="2400" dirty="0"/>
              <a:t> [  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–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 / (X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+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)] </a:t>
            </a:r>
          </a:p>
          <a:p>
            <a:pPr eaLnBrk="1" hangingPunct="1">
              <a:buFontTx/>
              <a:buNone/>
            </a:pPr>
            <a:r>
              <a:rPr lang="pt-BR" altLang="en-BR" sz="2400" dirty="0"/>
              <a:t>        = (</a:t>
            </a:r>
            <a:r>
              <a:rPr lang="pt-BR" altLang="en-BR" sz="2400" dirty="0" err="1"/>
              <a:t>C</a:t>
            </a:r>
            <a:r>
              <a:rPr lang="pt-BR" altLang="en-BR" sz="2400" baseline="-25000" dirty="0" err="1"/>
              <a:t>i</a:t>
            </a:r>
            <a:r>
              <a:rPr lang="pt-BR" altLang="en-BR" sz="2400" dirty="0"/>
              <a:t> – 1)/ (</a:t>
            </a:r>
            <a:r>
              <a:rPr lang="pt-BR" altLang="en-BR" sz="2400" dirty="0" err="1"/>
              <a:t>C</a:t>
            </a:r>
            <a:r>
              <a:rPr lang="pt-BR" altLang="en-BR" sz="2400" baseline="-25000" dirty="0" err="1"/>
              <a:t>i</a:t>
            </a:r>
            <a:r>
              <a:rPr lang="pt-BR" altLang="en-BR" sz="2400" dirty="0"/>
              <a:t> + 1); onde </a:t>
            </a:r>
            <a:r>
              <a:rPr lang="pt-BR" altLang="en-BR" sz="2400" dirty="0" err="1"/>
              <a:t>C</a:t>
            </a:r>
            <a:r>
              <a:rPr lang="pt-BR" altLang="en-BR" sz="2400" baseline="-25000" dirty="0" err="1"/>
              <a:t>i</a:t>
            </a:r>
            <a:r>
              <a:rPr lang="pt-BR" altLang="en-BR" sz="2400" dirty="0"/>
              <a:t> = 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/M</a:t>
            </a:r>
            <a:r>
              <a:rPr lang="pt-BR" altLang="en-BR" sz="2400" baseline="-25000" dirty="0"/>
              <a:t>i</a:t>
            </a:r>
            <a:endParaRPr lang="en-US" altLang="en-BR" sz="2400" dirty="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6AEB1318-E3D1-0A41-8157-5D48E2FC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913039-004C-2F41-8604-5F7A6FB79600}" type="slidenum">
              <a:rPr lang="en-US" altLang="en-BR" sz="1200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/>
              <a:t>73</a:t>
            </a:fld>
            <a:r>
              <a:rPr lang="en-US" altLang="en-BR" sz="1200">
                <a:solidFill>
                  <a:schemeClr val="accent2"/>
                </a:solidFill>
                <a:latin typeface="Arial" panose="020B0604020202020204" pitchFamily="34" charset="0"/>
              </a:rPr>
              <a:t> of 47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95E7E616-A8B9-C645-9E44-D7DDD6294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824" y="407707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F6398A6E-BC0E-5142-A5B0-E649B9C17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936" y="407707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51276993"/>
      </p:ext>
    </p:extLst>
  </p:cSld>
  <p:clrMapOvr>
    <a:masterClrMapping/>
  </p:clrMapOvr>
  <p:transition spd="slow">
    <p:wheel spokes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60816E7-349E-0C46-BAF3-C18848648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BR"/>
              <a:t>GL vs Balassa</a:t>
            </a:r>
            <a:endParaRPr lang="en-US" altLang="en-BR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2F47E22-816A-C042-9BAF-8B9C84148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713" y="1924026"/>
            <a:ext cx="6907477" cy="337718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</a:rPr>
              <a:t>(</a:t>
            </a:r>
            <a:r>
              <a:rPr lang="pt-BR" altLang="en-BR" sz="2000" dirty="0" err="1">
                <a:solidFill>
                  <a:srgbClr val="404040"/>
                </a:solidFill>
              </a:rPr>
              <a:t>i</a:t>
            </a:r>
            <a:r>
              <a:rPr lang="pt-BR" altLang="en-BR" sz="2000" dirty="0">
                <a:solidFill>
                  <a:srgbClr val="404040"/>
                </a:solidFill>
              </a:rPr>
              <a:t>) para GL o comércio </a:t>
            </a:r>
            <a:r>
              <a:rPr lang="pt-BR" altLang="en-BR" sz="2000" dirty="0" err="1">
                <a:solidFill>
                  <a:srgbClr val="404040"/>
                </a:solidFill>
              </a:rPr>
              <a:t>inter-setorial</a:t>
            </a:r>
            <a:r>
              <a:rPr lang="pt-BR" altLang="en-BR" sz="2000" dirty="0">
                <a:solidFill>
                  <a:srgbClr val="404040"/>
                </a:solidFill>
              </a:rPr>
              <a:t> é dado por Xi – Mi sendo o comércio </a:t>
            </a:r>
            <a:r>
              <a:rPr lang="pt-BR" altLang="en-BR" sz="2000" dirty="0" err="1">
                <a:solidFill>
                  <a:srgbClr val="404040"/>
                </a:solidFill>
              </a:rPr>
              <a:t>intra-setorial</a:t>
            </a:r>
            <a:r>
              <a:rPr lang="pt-BR" altLang="en-BR" sz="2000" dirty="0">
                <a:solidFill>
                  <a:srgbClr val="404040"/>
                </a:solidFill>
              </a:rPr>
              <a:t> definido residualmente;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</a:rPr>
              <a:t>(</a:t>
            </a:r>
            <a:r>
              <a:rPr lang="pt-BR" altLang="en-BR" sz="2000" dirty="0" err="1">
                <a:solidFill>
                  <a:srgbClr val="404040"/>
                </a:solidFill>
              </a:rPr>
              <a:t>ii</a:t>
            </a:r>
            <a:r>
              <a:rPr lang="pt-BR" altLang="en-BR" sz="2000" dirty="0">
                <a:solidFill>
                  <a:srgbClr val="404040"/>
                </a:solidFill>
              </a:rPr>
              <a:t>) quando Xi = Mi para um dado setor </a:t>
            </a:r>
            <a:r>
              <a:rPr lang="pt-BR" altLang="en-BR" sz="2000" dirty="0" err="1">
                <a:solidFill>
                  <a:srgbClr val="404040"/>
                </a:solidFill>
              </a:rPr>
              <a:t>i</a:t>
            </a:r>
            <a:r>
              <a:rPr lang="pt-BR" altLang="en-BR" sz="2000" dirty="0">
                <a:solidFill>
                  <a:srgbClr val="404040"/>
                </a:solidFill>
              </a:rPr>
              <a:t>, Bi assume o valor 100 (no índice de </a:t>
            </a:r>
            <a:r>
              <a:rPr lang="pt-BR" altLang="en-BR" sz="2000" dirty="0" err="1">
                <a:solidFill>
                  <a:srgbClr val="404040"/>
                </a:solidFill>
              </a:rPr>
              <a:t>Balassa</a:t>
            </a:r>
            <a:r>
              <a:rPr lang="pt-BR" altLang="en-BR" sz="2000" dirty="0">
                <a:solidFill>
                  <a:srgbClr val="404040"/>
                </a:solidFill>
              </a:rPr>
              <a:t> = 0).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</a:rPr>
              <a:t>(</a:t>
            </a:r>
            <a:r>
              <a:rPr lang="pt-BR" altLang="en-BR" sz="2000" dirty="0" err="1">
                <a:solidFill>
                  <a:srgbClr val="404040"/>
                </a:solidFill>
              </a:rPr>
              <a:t>iii</a:t>
            </a:r>
            <a:r>
              <a:rPr lang="pt-BR" altLang="en-BR" sz="2000" dirty="0">
                <a:solidFill>
                  <a:srgbClr val="404040"/>
                </a:solidFill>
              </a:rPr>
              <a:t>) quando só há Xi ou Mi o indicador assume valor 0 (no índice de </a:t>
            </a:r>
            <a:r>
              <a:rPr lang="pt-BR" altLang="en-BR" sz="2000" dirty="0" err="1">
                <a:solidFill>
                  <a:srgbClr val="404040"/>
                </a:solidFill>
              </a:rPr>
              <a:t>Balassa</a:t>
            </a:r>
            <a:r>
              <a:rPr lang="pt-BR" altLang="en-BR" sz="2000" dirty="0">
                <a:solidFill>
                  <a:srgbClr val="404040"/>
                </a:solidFill>
              </a:rPr>
              <a:t> é 1 ou -1, respectivamente, para o país só exportador ou só importador).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BR" sz="2000" dirty="0">
                <a:solidFill>
                  <a:srgbClr val="404040"/>
                </a:solidFill>
              </a:rPr>
              <a:t>(</a:t>
            </a:r>
            <a:r>
              <a:rPr lang="pt-BR" altLang="en-BR" sz="2000" dirty="0" err="1">
                <a:solidFill>
                  <a:srgbClr val="404040"/>
                </a:solidFill>
              </a:rPr>
              <a:t>iv</a:t>
            </a:r>
            <a:r>
              <a:rPr lang="pt-BR" altLang="en-BR" sz="2000" dirty="0">
                <a:solidFill>
                  <a:srgbClr val="404040"/>
                </a:solidFill>
              </a:rPr>
              <a:t>) </a:t>
            </a:r>
            <a:r>
              <a:rPr lang="pt-BR" altLang="en-BR" sz="2000" dirty="0" err="1">
                <a:solidFill>
                  <a:srgbClr val="404040"/>
                </a:solidFill>
              </a:rPr>
              <a:t>Grubel</a:t>
            </a:r>
            <a:r>
              <a:rPr lang="pt-BR" altLang="en-BR" sz="2000" dirty="0">
                <a:solidFill>
                  <a:srgbClr val="404040"/>
                </a:solidFill>
              </a:rPr>
              <a:t> e Lloyd corrigiram a insuficiência do indicador de </a:t>
            </a:r>
            <a:r>
              <a:rPr lang="pt-BR" altLang="en-BR" sz="2000" dirty="0" err="1">
                <a:solidFill>
                  <a:srgbClr val="404040"/>
                </a:solidFill>
              </a:rPr>
              <a:t>Balassa</a:t>
            </a:r>
            <a:r>
              <a:rPr lang="pt-BR" altLang="en-BR" sz="2000" dirty="0">
                <a:solidFill>
                  <a:srgbClr val="404040"/>
                </a:solidFill>
              </a:rPr>
              <a:t>, que atribui o mesmo peso a todos os setores, incorporando uma média ponderada pelo peso do comércio de cada setor no comércio total. </a:t>
            </a:r>
          </a:p>
          <a:p>
            <a:pPr eaLnBrk="1" hangingPunct="1">
              <a:lnSpc>
                <a:spcPct val="90000"/>
              </a:lnSpc>
            </a:pPr>
            <a:endParaRPr lang="en-US" altLang="en-BR" sz="2000" dirty="0">
              <a:solidFill>
                <a:srgbClr val="40404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C9DBC3-3DAA-1440-A4B4-5E9C8686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4A1813A-6EED-2D49-A994-6A22A0B37336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74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111195653"/>
      </p:ext>
    </p:extLst>
  </p:cSld>
  <p:clrMapOvr>
    <a:masterClrMapping/>
  </p:clrMapOvr>
  <p:transition spd="slow">
    <p:wheel spokes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D640B178-D54E-9140-9452-FF3E500A0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5937755" cy="118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BR" sz="3200"/>
              <a:t>Indicadores de medida de especialização intra-setorial</a:t>
            </a:r>
            <a:endParaRPr lang="en-US" altLang="en-BR" sz="320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31092AA-A06E-E842-A7CC-D0935E192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050088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en-BR" sz="2400" dirty="0"/>
              <a:t>Como o comércio </a:t>
            </a:r>
            <a:r>
              <a:rPr lang="pt-BR" altLang="en-BR" sz="2400" dirty="0" err="1"/>
              <a:t>inter-setorial</a:t>
            </a:r>
            <a:r>
              <a:rPr lang="pt-BR" altLang="en-BR" sz="2400" dirty="0"/>
              <a:t> é dado por  X-M e o comércio </a:t>
            </a:r>
            <a:r>
              <a:rPr lang="pt-BR" altLang="en-BR" sz="2400" dirty="0" err="1"/>
              <a:t>intra-setorial</a:t>
            </a:r>
            <a:r>
              <a:rPr lang="pt-BR" altLang="en-BR" sz="2400" dirty="0"/>
              <a:t> é dado por 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en-BR" sz="2400" dirty="0"/>
              <a:t>(X+M) – X-M , 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en-BR" sz="2400" dirty="0"/>
              <a:t>Quanto mais próximos estiverem os valores de </a:t>
            </a:r>
            <a:r>
              <a:rPr lang="pt-BR" altLang="en-BR" sz="2400" dirty="0" err="1"/>
              <a:t>X</a:t>
            </a:r>
            <a:r>
              <a:rPr lang="pt-BR" altLang="en-BR" sz="2400" dirty="0"/>
              <a:t> e M, maior será o comércio </a:t>
            </a:r>
            <a:r>
              <a:rPr lang="pt-BR" altLang="en-BR" sz="2400" dirty="0" err="1"/>
              <a:t>intra-setorial</a:t>
            </a:r>
            <a:r>
              <a:rPr lang="pt-BR" altLang="en-BR" sz="2400" dirty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en-BR" sz="2400" dirty="0"/>
              <a:t>Quanto mais afastados os valores de </a:t>
            </a:r>
            <a:r>
              <a:rPr lang="pt-BR" altLang="en-BR" sz="2400" dirty="0" err="1"/>
              <a:t>X</a:t>
            </a:r>
            <a:r>
              <a:rPr lang="pt-BR" altLang="en-BR" sz="2400" dirty="0"/>
              <a:t> e M, tanto maior o comércio </a:t>
            </a:r>
            <a:r>
              <a:rPr lang="pt-BR" altLang="en-BR" sz="2400" dirty="0" err="1"/>
              <a:t>inter-setorial</a:t>
            </a:r>
            <a:r>
              <a:rPr lang="pt-BR" altLang="en-BR" sz="2400" dirty="0"/>
              <a:t>.</a:t>
            </a:r>
          </a:p>
          <a:p>
            <a:pPr eaLnBrk="1" hangingPunct="1">
              <a:lnSpc>
                <a:spcPct val="120000"/>
              </a:lnSpc>
            </a:pPr>
            <a:endParaRPr lang="en-US" altLang="en-BR" sz="2400" dirty="0"/>
          </a:p>
        </p:txBody>
      </p:sp>
      <p:sp>
        <p:nvSpPr>
          <p:cNvPr id="34821" name="Line 4">
            <a:extLst>
              <a:ext uri="{FF2B5EF4-FFF2-40B4-BE49-F238E27FC236}">
                <a16:creationId xmlns:a16="http://schemas.microsoft.com/office/drawing/2014/main" id="{F896B395-7E3A-6B43-80ED-921C479B6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672" y="27068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34822" name="Line 5">
            <a:extLst>
              <a:ext uri="{FF2B5EF4-FFF2-40B4-BE49-F238E27FC236}">
                <a16:creationId xmlns:a16="http://schemas.microsoft.com/office/drawing/2014/main" id="{BBB31A99-45F1-8F43-A536-8D84732EB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736" y="27068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5479444"/>
      </p:ext>
    </p:extLst>
  </p:cSld>
  <p:clrMapOvr>
    <a:masterClrMapping/>
  </p:clrMapOvr>
  <p:transition spd="slow">
    <p:wheel spokes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59813E28-38C4-0C44-8556-AC1D881B7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259080"/>
            <a:ext cx="5937755" cy="1188720"/>
          </a:xfrm>
        </p:spPr>
        <p:txBody>
          <a:bodyPr/>
          <a:lstStyle/>
          <a:p>
            <a:pPr eaLnBrk="1" hangingPunct="1"/>
            <a:r>
              <a:rPr lang="pt-BR" altLang="en-BR" dirty="0" err="1"/>
              <a:t>Grubel-Loyd</a:t>
            </a:r>
            <a:endParaRPr lang="en-US" altLang="en-BR" dirty="0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688F5D9-B338-B94C-BE2F-395F3CEECD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130480" cy="4800600"/>
          </a:xfrm>
        </p:spPr>
        <p:txBody>
          <a:bodyPr>
            <a:normAutofit/>
          </a:bodyPr>
          <a:lstStyle/>
          <a:p>
            <a:pPr eaLnBrk="1" hangingPunct="1"/>
            <a:endParaRPr lang="pt-BR" altLang="en-BR" sz="2400" dirty="0"/>
          </a:p>
          <a:p>
            <a:pPr eaLnBrk="1" hangingPunct="1"/>
            <a:endParaRPr lang="pt-BR" altLang="en-BR" sz="2400" dirty="0"/>
          </a:p>
          <a:p>
            <a:pPr eaLnBrk="1" hangingPunct="1"/>
            <a:r>
              <a:rPr lang="pt-BR" altLang="en-BR" sz="2400" dirty="0"/>
              <a:t>Para facilitar a comparação entre setores ou países, o indicador é apresentado como uma taxa, sendo que no denominador tem-se o comércio total.</a:t>
            </a:r>
          </a:p>
          <a:p>
            <a:pPr eaLnBrk="1" hangingPunct="1"/>
            <a:r>
              <a:rPr lang="pt-BR" altLang="en-BR" sz="2400" dirty="0"/>
              <a:t>B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= {[(X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–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) – 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–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 ]/(</a:t>
            </a:r>
            <a:r>
              <a:rPr lang="pt-BR" altLang="en-BR" sz="2400" dirty="0" err="1"/>
              <a:t>X</a:t>
            </a:r>
            <a:r>
              <a:rPr lang="pt-BR" altLang="en-BR" sz="2400" baseline="-25000" dirty="0" err="1"/>
              <a:t>i</a:t>
            </a:r>
            <a:r>
              <a:rPr lang="pt-BR" altLang="en-BR" sz="2400" dirty="0" err="1"/>
              <a:t>+M</a:t>
            </a:r>
            <a:r>
              <a:rPr lang="pt-BR" altLang="en-BR" sz="2400" baseline="-25000" dirty="0" err="1"/>
              <a:t>i</a:t>
            </a:r>
            <a:r>
              <a:rPr lang="pt-BR" altLang="en-BR" sz="2400" dirty="0"/>
              <a:t>)}. 100</a:t>
            </a:r>
            <a:endParaRPr lang="en-US" altLang="en-BR" sz="2400" dirty="0"/>
          </a:p>
        </p:txBody>
      </p:sp>
      <p:sp>
        <p:nvSpPr>
          <p:cNvPr id="36869" name="Line 4">
            <a:extLst>
              <a:ext uri="{FF2B5EF4-FFF2-40B4-BE49-F238E27FC236}">
                <a16:creationId xmlns:a16="http://schemas.microsoft.com/office/drawing/2014/main" id="{4BBC9ACA-B1A9-524F-B025-DDDDC8B61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848" y="36957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36870" name="Line 5">
            <a:extLst>
              <a:ext uri="{FF2B5EF4-FFF2-40B4-BE49-F238E27FC236}">
                <a16:creationId xmlns:a16="http://schemas.microsoft.com/office/drawing/2014/main" id="{28A81F0B-34D9-A64C-ACBC-E3C55AB0C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952" y="36957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949964907"/>
      </p:ext>
    </p:extLst>
  </p:cSld>
  <p:clrMapOvr>
    <a:masterClrMapping/>
  </p:clrMapOvr>
  <p:transition spd="slow">
    <p:wheel spokes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93AD94B-C84D-AB4E-B9DB-A2E92162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15" y="187452"/>
            <a:ext cx="5797296" cy="118872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BR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Evolução dos Indicadores para analisar o desenvolvimento do comércio: Intra-industrial e diferenças como o inter-indústrias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C0B9F1C-4CAA-2C48-9EFE-596791856E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1376172"/>
            <a:ext cx="6584634" cy="379434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BR" sz="2400" dirty="0" err="1">
                <a:solidFill>
                  <a:srgbClr val="404040"/>
                </a:solidFill>
              </a:rPr>
              <a:t>Estudos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empíricos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levam</a:t>
            </a:r>
            <a:r>
              <a:rPr lang="en-US" altLang="en-BR" sz="2400" dirty="0">
                <a:solidFill>
                  <a:srgbClr val="404040"/>
                </a:solidFill>
              </a:rPr>
              <a:t> a </a:t>
            </a:r>
            <a:r>
              <a:rPr lang="en-US" altLang="en-BR" sz="2400" dirty="0" err="1">
                <a:solidFill>
                  <a:srgbClr val="404040"/>
                </a:solidFill>
              </a:rPr>
              <a:t>concluir</a:t>
            </a:r>
            <a:r>
              <a:rPr lang="en-US" altLang="en-BR" sz="2400" dirty="0">
                <a:solidFill>
                  <a:srgbClr val="404040"/>
                </a:solidFill>
              </a:rPr>
              <a:t> que:</a:t>
            </a:r>
          </a:p>
          <a:p>
            <a:r>
              <a:rPr lang="en-US" altLang="en-BR" sz="2400" dirty="0">
                <a:solidFill>
                  <a:srgbClr val="404040"/>
                </a:solidFill>
              </a:rPr>
              <a:t>Uma </a:t>
            </a:r>
            <a:r>
              <a:rPr lang="en-US" altLang="en-BR" sz="2400" dirty="0" err="1">
                <a:solidFill>
                  <a:srgbClr val="404040"/>
                </a:solidFill>
              </a:rPr>
              <a:t>variável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correta</a:t>
            </a:r>
            <a:r>
              <a:rPr lang="en-US" altLang="en-BR" sz="2400" dirty="0">
                <a:solidFill>
                  <a:srgbClr val="404040"/>
                </a:solidFill>
              </a:rPr>
              <a:t>, do </a:t>
            </a:r>
            <a:r>
              <a:rPr lang="en-US" altLang="en-BR" sz="2400" dirty="0" err="1">
                <a:solidFill>
                  <a:srgbClr val="404040"/>
                </a:solidFill>
              </a:rPr>
              <a:t>ponto</a:t>
            </a:r>
            <a:r>
              <a:rPr lang="en-US" altLang="en-BR" sz="2400" dirty="0">
                <a:solidFill>
                  <a:srgbClr val="404040"/>
                </a:solidFill>
              </a:rPr>
              <a:t> de vista </a:t>
            </a:r>
            <a:r>
              <a:rPr lang="en-US" altLang="en-BR" sz="2400" dirty="0" err="1">
                <a:solidFill>
                  <a:srgbClr val="404040"/>
                </a:solidFill>
              </a:rPr>
              <a:t>teórico</a:t>
            </a:r>
            <a:r>
              <a:rPr lang="en-US" altLang="en-BR" sz="2400" dirty="0">
                <a:solidFill>
                  <a:srgbClr val="404040"/>
                </a:solidFill>
              </a:rPr>
              <a:t>, para </a:t>
            </a:r>
            <a:r>
              <a:rPr lang="en-US" altLang="en-BR" sz="2400" dirty="0" err="1">
                <a:solidFill>
                  <a:srgbClr val="404040"/>
                </a:solidFill>
              </a:rPr>
              <a:t>definir</a:t>
            </a:r>
            <a:r>
              <a:rPr lang="en-US" altLang="en-BR" sz="2400" dirty="0">
                <a:solidFill>
                  <a:srgbClr val="404040"/>
                </a:solidFill>
              </a:rPr>
              <a:t> a </a:t>
            </a:r>
            <a:r>
              <a:rPr lang="en-US" altLang="en-BR" sz="2400" dirty="0" err="1">
                <a:solidFill>
                  <a:srgbClr val="404040"/>
                </a:solidFill>
              </a:rPr>
              <a:t>vantagem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comparativa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é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representada</a:t>
            </a:r>
            <a:r>
              <a:rPr lang="en-US" altLang="en-BR" sz="2400" dirty="0">
                <a:solidFill>
                  <a:srgbClr val="404040"/>
                </a:solidFill>
              </a:rPr>
              <a:t> por </a:t>
            </a:r>
            <a:r>
              <a:rPr lang="en-US" altLang="en-BR" sz="2400" dirty="0" err="1">
                <a:solidFill>
                  <a:srgbClr val="404040"/>
                </a:solidFill>
              </a:rPr>
              <a:t>exportações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líquidas</a:t>
            </a:r>
            <a:r>
              <a:rPr lang="en-US" altLang="en-BR" sz="2400" dirty="0">
                <a:solidFill>
                  <a:srgbClr val="404040"/>
                </a:solidFill>
              </a:rPr>
              <a:t>,</a:t>
            </a:r>
          </a:p>
          <a:p>
            <a:r>
              <a:rPr lang="en-US" altLang="en-BR" sz="2400" dirty="0">
                <a:solidFill>
                  <a:srgbClr val="404040"/>
                </a:solidFill>
              </a:rPr>
              <a:t>                        </a:t>
            </a:r>
            <a:r>
              <a:rPr lang="en-US" altLang="en-BR" sz="2400" dirty="0" err="1">
                <a:solidFill>
                  <a:srgbClr val="404040"/>
                </a:solidFill>
              </a:rPr>
              <a:t>ou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seja</a:t>
            </a:r>
            <a:r>
              <a:rPr lang="en-US" altLang="en-BR" sz="2400" dirty="0">
                <a:solidFill>
                  <a:srgbClr val="404040"/>
                </a:solidFill>
              </a:rPr>
              <a:t>: (X-M)  </a:t>
            </a:r>
          </a:p>
          <a:p>
            <a:r>
              <a:rPr lang="en-US" altLang="en-BR" sz="2400" dirty="0" err="1">
                <a:solidFill>
                  <a:srgbClr val="404040"/>
                </a:solidFill>
              </a:rPr>
              <a:t>Efeito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escala</a:t>
            </a:r>
            <a:r>
              <a:rPr lang="en-US" altLang="en-BR" sz="2400" dirty="0">
                <a:solidFill>
                  <a:srgbClr val="404040"/>
                </a:solidFill>
              </a:rPr>
              <a:t> (magnitude) da </a:t>
            </a:r>
            <a:r>
              <a:rPr lang="en-US" altLang="en-BR" sz="2400" dirty="0" err="1">
                <a:solidFill>
                  <a:srgbClr val="404040"/>
                </a:solidFill>
              </a:rPr>
              <a:t>variável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pode</a:t>
            </a:r>
            <a:r>
              <a:rPr lang="en-US" altLang="en-BR" sz="2400" dirty="0">
                <a:solidFill>
                  <a:srgbClr val="404040"/>
                </a:solidFill>
              </a:rPr>
              <a:t> ser </a:t>
            </a:r>
            <a:r>
              <a:rPr lang="en-US" altLang="en-BR" sz="2400" dirty="0" err="1">
                <a:solidFill>
                  <a:srgbClr val="404040"/>
                </a:solidFill>
              </a:rPr>
              <a:t>eliminado</a:t>
            </a:r>
            <a:r>
              <a:rPr lang="en-US" altLang="en-BR" sz="2400" dirty="0">
                <a:solidFill>
                  <a:srgbClr val="404040"/>
                </a:solidFill>
              </a:rPr>
              <a:t> pela </a:t>
            </a:r>
            <a:r>
              <a:rPr lang="en-US" altLang="en-BR" sz="2400" dirty="0" err="1">
                <a:solidFill>
                  <a:srgbClr val="404040"/>
                </a:solidFill>
              </a:rPr>
              <a:t>divisão</a:t>
            </a:r>
            <a:r>
              <a:rPr lang="en-US" altLang="en-BR" sz="2400" dirty="0">
                <a:solidFill>
                  <a:srgbClr val="404040"/>
                </a:solidFill>
              </a:rPr>
              <a:t> dessa por (X+M).</a:t>
            </a:r>
          </a:p>
          <a:p>
            <a:r>
              <a:rPr lang="en-US" altLang="en-BR" sz="2400" dirty="0">
                <a:solidFill>
                  <a:srgbClr val="404040"/>
                </a:solidFill>
              </a:rPr>
              <a:t>Define-se, dessa forma, um </a:t>
            </a:r>
            <a:r>
              <a:rPr lang="en-US" altLang="en-BR" sz="2400" dirty="0" err="1">
                <a:solidFill>
                  <a:srgbClr val="404040"/>
                </a:solidFill>
              </a:rPr>
              <a:t>índice</a:t>
            </a:r>
            <a:r>
              <a:rPr lang="en-US" altLang="en-BR" sz="2400" dirty="0">
                <a:solidFill>
                  <a:srgbClr val="404040"/>
                </a:solidFill>
              </a:rPr>
              <a:t> de </a:t>
            </a:r>
            <a:r>
              <a:rPr lang="en-US" altLang="en-BR" sz="2400" dirty="0" err="1">
                <a:solidFill>
                  <a:srgbClr val="404040"/>
                </a:solidFill>
              </a:rPr>
              <a:t>vantagens</a:t>
            </a:r>
            <a:r>
              <a:rPr lang="en-US" altLang="en-BR" sz="2400" dirty="0">
                <a:solidFill>
                  <a:srgbClr val="404040"/>
                </a:solidFill>
              </a:rPr>
              <a:t> </a:t>
            </a:r>
            <a:r>
              <a:rPr lang="en-US" altLang="en-BR" sz="2400" dirty="0" err="1">
                <a:solidFill>
                  <a:srgbClr val="404040"/>
                </a:solidFill>
              </a:rPr>
              <a:t>comparativas</a:t>
            </a:r>
            <a:r>
              <a:rPr lang="en-US" altLang="en-BR" sz="2400" dirty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BD4DAD-5332-DB4B-AAB2-9DD1D9C5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A2BCE868-1A8E-1442-8659-ED257814ED9D}" type="slidenum">
              <a:rPr lang="en-US" altLang="en-BR" sz="600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77</a:t>
            </a:fld>
            <a:r>
              <a:rPr lang="en-US" altLang="en-BR" sz="600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3233637929"/>
      </p:ext>
    </p:extLst>
  </p:cSld>
  <p:clrMapOvr>
    <a:masterClrMapping/>
  </p:clrMapOvr>
  <p:transition spd="slow">
    <p:wheel spokes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064E8-D3F5-9C4E-AE79-A4F405A31415}"/>
              </a:ext>
            </a:extLst>
          </p:cNvPr>
          <p:cNvSpPr txBox="1"/>
          <p:nvPr/>
        </p:nvSpPr>
        <p:spPr>
          <a:xfrm>
            <a:off x="1673215" y="122077"/>
            <a:ext cx="5797296" cy="1188720"/>
          </a:xfrm>
          <a:prstGeom prst="rect">
            <a:avLst/>
          </a:prstGeo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Índice de </a:t>
            </a:r>
            <a:r>
              <a:rPr lang="en-US" altLang="en-BR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Grubel-Lloyd (1975):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21CAB51-6738-DE4C-9F03-610B2C507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1700808"/>
            <a:ext cx="6584634" cy="3469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BR" sz="2000">
                <a:solidFill>
                  <a:srgbClr val="404040"/>
                </a:solidFill>
              </a:rPr>
              <a:t>Consideram que </a:t>
            </a:r>
            <a:r>
              <a:rPr lang="en-US" altLang="en-BR" sz="2000" b="1">
                <a:solidFill>
                  <a:srgbClr val="404040"/>
                </a:solidFill>
              </a:rPr>
              <a:t>a definição de vantagem comparativa (</a:t>
            </a:r>
            <a:r>
              <a:rPr lang="en-US" altLang="en-BR" sz="2000" b="1" i="1">
                <a:solidFill>
                  <a:srgbClr val="404040"/>
                </a:solidFill>
              </a:rPr>
              <a:t>e portanto o comércio inter-setorial</a:t>
            </a:r>
            <a:r>
              <a:rPr lang="en-US" altLang="en-BR" sz="2000" b="1">
                <a:solidFill>
                  <a:srgbClr val="404040"/>
                </a:solidFill>
              </a:rPr>
              <a:t>) é dada pelas exportações líquidas.</a:t>
            </a:r>
          </a:p>
          <a:p>
            <a:r>
              <a:rPr lang="en-US" altLang="en-BR" sz="2000">
                <a:solidFill>
                  <a:srgbClr val="404040"/>
                </a:solidFill>
              </a:rPr>
              <a:t>Um índice para analisar o comércio Intra-indústria:</a:t>
            </a:r>
          </a:p>
          <a:p>
            <a:r>
              <a:rPr lang="en-US" altLang="en-BR" sz="2000">
                <a:solidFill>
                  <a:srgbClr val="404040"/>
                </a:solidFill>
              </a:rPr>
              <a:t>Proposto como a subtração do comércio inter-indústria do comércio total. </a:t>
            </a:r>
          </a:p>
          <a:p>
            <a:r>
              <a:rPr lang="en-US" altLang="en-BR" sz="2000">
                <a:solidFill>
                  <a:srgbClr val="404040"/>
                </a:solidFill>
              </a:rPr>
              <a:t>Constrói-se o índice para </a:t>
            </a:r>
            <a:r>
              <a:rPr lang="en-US" altLang="en-BR" sz="2000" b="1">
                <a:solidFill>
                  <a:srgbClr val="404040"/>
                </a:solidFill>
              </a:rPr>
              <a:t>cada indústria, </a:t>
            </a:r>
            <a:r>
              <a:rPr lang="en-US" altLang="en-BR" sz="2000">
                <a:solidFill>
                  <a:srgbClr val="404040"/>
                </a:solidFill>
              </a:rPr>
              <a:t>e este é expresso como uma “</a:t>
            </a:r>
            <a:r>
              <a:rPr lang="en-US" altLang="en-BR" sz="2000" b="1">
                <a:solidFill>
                  <a:srgbClr val="404040"/>
                </a:solidFill>
              </a:rPr>
              <a:t>escala” da variável  comércio total</a:t>
            </a:r>
            <a:r>
              <a:rPr lang="en-US" altLang="en-BR" sz="2000">
                <a:solidFill>
                  <a:srgbClr val="4040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102082"/>
      </p:ext>
    </p:extLst>
  </p:cSld>
  <p:clrMapOvr>
    <a:masterClrMapping/>
  </p:clrMapOvr>
  <p:transition spd="slow">
    <p:wheel spokes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8EFE0187-6379-B643-8F83-60F1C4058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3025" y="1353"/>
            <a:ext cx="7002750" cy="118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BR" sz="3200"/>
              <a:t>Grubel e Lloyd (1975) definem o comércio intra-setorial </a:t>
            </a:r>
            <a:endParaRPr lang="en-US" altLang="en-BR" sz="32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8561999-02C0-1840-A5F0-44914A3C4F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6194"/>
            <a:ext cx="8839200" cy="5259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Define-se o comércio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intra-setorial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como o resíduo da diferença entre o comércio total do setor i e a balança comercial do mesmo setor:</a:t>
            </a:r>
          </a:p>
          <a:p>
            <a:pPr marL="0" indent="0" eaLnBrk="1" hangingPunct="1"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= (X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+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 – 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14350" indent="-514350" eaLnBrk="1" hangingPunct="1">
              <a:buFontTx/>
              <a:buAutoNum type="romanLcParenBoth"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se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tem-se (X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 &gt; 0: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	 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=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+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- (X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+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) = 2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(ii) se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&lt;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tem-se (X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 &lt; 0: 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=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+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- (M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+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) = 2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Logo, uma medida alternativa para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é considerar o menor dos valores das exportações e importações e multiplicar por dois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E3B9E7C0-D221-274D-A2A8-41745F419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040" y="25527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4582" name="Line 5">
            <a:extLst>
              <a:ext uri="{FF2B5EF4-FFF2-40B4-BE49-F238E27FC236}">
                <a16:creationId xmlns:a16="http://schemas.microsoft.com/office/drawing/2014/main" id="{A0110BBB-A208-4643-9018-09AF6F483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6136" y="25527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0920310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023C-C403-A545-AE5B-1A579697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88640"/>
            <a:ext cx="5937755" cy="975060"/>
          </a:xfrm>
        </p:spPr>
        <p:txBody>
          <a:bodyPr>
            <a:normAutofit fontScale="90000"/>
          </a:bodyPr>
          <a:lstStyle/>
          <a:p>
            <a:r>
              <a:rPr lang="en-BR"/>
              <a:t>Principais Etapas da Exportação</a:t>
            </a:r>
            <a:br>
              <a:rPr lang="en-BR"/>
            </a:br>
            <a:endParaRPr lang="en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6AE03-7868-3645-90A3-E577C4DB0B8B}"/>
              </a:ext>
            </a:extLst>
          </p:cNvPr>
          <p:cNvSpPr/>
          <p:nvPr/>
        </p:nvSpPr>
        <p:spPr>
          <a:xfrm>
            <a:off x="2286000" y="1305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R"/>
              <a:t> </a:t>
            </a:r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/>
          </a:p>
          <a:p>
            <a:endParaRPr lang="en-BR" dirty="0"/>
          </a:p>
        </p:txBody>
      </p:sp>
      <p:pic>
        <p:nvPicPr>
          <p:cNvPr id="40975" name="Picture 15">
            <a:hlinkClick r:id="rId2" tooltip="Negociar com o importador."/>
            <a:extLst>
              <a:ext uri="{FF2B5EF4-FFF2-40B4-BE49-F238E27FC236}">
                <a16:creationId xmlns:a16="http://schemas.microsoft.com/office/drawing/2014/main" id="{10E55DC7-2761-3E46-9DAB-CF28EA951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82" y="1908591"/>
            <a:ext cx="533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>
            <a:hlinkClick r:id="rId4" tooltip="Operacionalizar a exportação."/>
            <a:extLst>
              <a:ext uri="{FF2B5EF4-FFF2-40B4-BE49-F238E27FC236}">
                <a16:creationId xmlns:a16="http://schemas.microsoft.com/office/drawing/2014/main" id="{5A614FDF-C814-A942-8E49-E64C0EDF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22" y="3290500"/>
            <a:ext cx="53340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846CD8-2F33-3B44-BC09-F707EDF35707}"/>
              </a:ext>
            </a:extLst>
          </p:cNvPr>
          <p:cNvSpPr/>
          <p:nvPr/>
        </p:nvSpPr>
        <p:spPr>
          <a:xfrm>
            <a:off x="719571" y="541730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R" dirty="0"/>
              <a:t>http://www.aprendendoaexportar.gov.br/index.php/principais-etapas-da-exportacao</a:t>
            </a:r>
          </a:p>
        </p:txBody>
      </p:sp>
    </p:spTree>
    <p:extLst>
      <p:ext uri="{BB962C8B-B14F-4D97-AF65-F5344CB8AC3E}">
        <p14:creationId xmlns:p14="http://schemas.microsoft.com/office/powerpoint/2010/main" val="226483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8EFE0187-6379-B643-8F83-60F1C4058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7367" y="14483"/>
            <a:ext cx="7002745" cy="118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BR" sz="3200"/>
              <a:t>Grubel e Lloyd (1975) definem o comércio intra-setorial </a:t>
            </a:r>
            <a:endParaRPr lang="en-US" altLang="en-BR" sz="32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8561999-02C0-1840-A5F0-44914A3C4F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077" y="1203203"/>
            <a:ext cx="8839200" cy="5259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Define-se o comércio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intra-setorial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como o resíduo da diferença entre o comércio total do setor i e a balança comercial do mesmo setor:     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= 5;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= 10</a:t>
            </a:r>
          </a:p>
          <a:p>
            <a:pPr eaLnBrk="1" hangingPunct="1"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= (5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+ 10) –   5 – 10    = 10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(ii) se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&lt;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tem-se (X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 &lt; 0: 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=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+ 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- (M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+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) = 2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se 5 &lt; 10 tem-se (-5) &lt; 0: 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= 15 – 5 = 10 = 2 X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Logo, uma medida alternativa para R</a:t>
            </a:r>
            <a:r>
              <a:rPr 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é considerar o menor dos valores das exportações e importações e multiplicar por dois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E3B9E7C0-D221-274D-A2A8-41745F419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117" y="2400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4582" name="Line 5">
            <a:extLst>
              <a:ext uri="{FF2B5EF4-FFF2-40B4-BE49-F238E27FC236}">
                <a16:creationId xmlns:a16="http://schemas.microsoft.com/office/drawing/2014/main" id="{A0110BBB-A208-4643-9018-09AF6F483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120" y="2400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65184004"/>
      </p:ext>
    </p:extLst>
  </p:cSld>
  <p:clrMapOvr>
    <a:masterClrMapping/>
  </p:clrMapOvr>
  <p:transition spd="slow">
    <p:wheel spokes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470AD6E0-15FA-2A43-BCAB-856FE3F44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5937755" cy="1188720"/>
          </a:xfrm>
        </p:spPr>
        <p:txBody>
          <a:bodyPr/>
          <a:lstStyle/>
          <a:p>
            <a:pPr eaLnBrk="1" hangingPunct="1"/>
            <a:r>
              <a:rPr lang="pt-BR" altLang="en-BR" dirty="0" err="1"/>
              <a:t>Grubel</a:t>
            </a:r>
            <a:r>
              <a:rPr lang="pt-BR" altLang="en-BR" dirty="0"/>
              <a:t>-Lloyd</a:t>
            </a:r>
            <a:endParaRPr lang="en-US" altLang="en-BR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07E7D1A-DE48-D042-BC66-D55634AC26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304289"/>
            <a:ext cx="79248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facilitar a comparação entre setores ou países, o indicador é apresentado como uma taxa, sendo que no denominador tem-se o comércio total.</a:t>
            </a:r>
          </a:p>
          <a:p>
            <a:pPr eaLnBrk="1" hangingPunct="1"/>
            <a:endParaRPr lang="pt-BR" altLang="en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pt-BR" altLang="en-BR" sz="2400" dirty="0"/>
              <a:t>B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= {[(X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+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) – X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– M</a:t>
            </a:r>
            <a:r>
              <a:rPr lang="pt-BR" altLang="en-BR" sz="2400" baseline="-25000" dirty="0"/>
              <a:t>i</a:t>
            </a:r>
            <a:r>
              <a:rPr lang="pt-BR" altLang="en-BR" sz="2400" dirty="0"/>
              <a:t>  ]/(</a:t>
            </a:r>
            <a:r>
              <a:rPr lang="pt-BR" altLang="en-BR" sz="2400" dirty="0" err="1"/>
              <a:t>X</a:t>
            </a:r>
            <a:r>
              <a:rPr lang="pt-BR" altLang="en-BR" sz="2400" baseline="-25000" dirty="0" err="1"/>
              <a:t>i</a:t>
            </a:r>
            <a:r>
              <a:rPr lang="pt-BR" altLang="en-BR" sz="2400" dirty="0" err="1"/>
              <a:t>+M</a:t>
            </a:r>
            <a:r>
              <a:rPr lang="pt-BR" altLang="en-BR" sz="2400" baseline="-25000" dirty="0" err="1"/>
              <a:t>i</a:t>
            </a:r>
            <a:r>
              <a:rPr lang="pt-BR" altLang="en-BR" sz="2400" dirty="0"/>
              <a:t>)}. 100</a:t>
            </a:r>
            <a:endParaRPr lang="en-US" altLang="en-BR" sz="2400" dirty="0"/>
          </a:p>
        </p:txBody>
      </p:sp>
      <p:sp>
        <p:nvSpPr>
          <p:cNvPr id="25605" name="Line 4">
            <a:extLst>
              <a:ext uri="{FF2B5EF4-FFF2-40B4-BE49-F238E27FC236}">
                <a16:creationId xmlns:a16="http://schemas.microsoft.com/office/drawing/2014/main" id="{66B21654-74A6-784A-B121-4336CD193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7864" y="40767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5606" name="Line 5">
            <a:extLst>
              <a:ext uri="{FF2B5EF4-FFF2-40B4-BE49-F238E27FC236}">
                <a16:creationId xmlns:a16="http://schemas.microsoft.com/office/drawing/2014/main" id="{720B2D41-B80A-804E-A610-9647A2967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968" y="40767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24383476"/>
      </p:ext>
    </p:extLst>
  </p:cSld>
  <p:clrMapOvr>
    <a:masterClrMapping/>
  </p:clrMapOvr>
  <p:transition spd="slow">
    <p:wheel spokes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70AD6E0-15FA-2A43-BCAB-856FE3F44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BR"/>
              <a:t>Grubel-Lloyd</a:t>
            </a:r>
            <a:endParaRPr lang="en-US" altLang="en-BR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07E7D1A-DE48-D042-BC66-D55634AC26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9632" y="1843590"/>
            <a:ext cx="6604548" cy="3326928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facilitar a comparação entre setores ou países, o indicador é apresentado como uma taxa, sendo que no denominador tem-se o comércio total.</a:t>
            </a:r>
          </a:p>
          <a:p>
            <a:pPr eaLnBrk="1" hangingPunct="1"/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Usando os mesmos valores do exemplo anterior:</a:t>
            </a:r>
          </a:p>
          <a:p>
            <a:pPr eaLnBrk="1" hangingPunct="1"/>
            <a:r>
              <a:rPr lang="pt-BR" altLang="en-BR" sz="2000" dirty="0">
                <a:solidFill>
                  <a:srgbClr val="404040"/>
                </a:solidFill>
              </a:rPr>
              <a:t>B</a:t>
            </a:r>
            <a:r>
              <a:rPr lang="pt-BR" altLang="en-BR" sz="2000" baseline="-25000" dirty="0">
                <a:solidFill>
                  <a:srgbClr val="404040"/>
                </a:solidFill>
              </a:rPr>
              <a:t>i</a:t>
            </a:r>
            <a:r>
              <a:rPr lang="pt-BR" altLang="en-BR" sz="2000" dirty="0">
                <a:solidFill>
                  <a:srgbClr val="404040"/>
                </a:solidFill>
              </a:rPr>
              <a:t> = {[(10) – 5]/(15)}. 100</a:t>
            </a:r>
          </a:p>
          <a:p>
            <a:pPr marL="0" indent="0" eaLnBrk="1" hangingPunct="1">
              <a:buNone/>
            </a:pPr>
            <a:r>
              <a:rPr lang="pt-BR" altLang="en-BR" sz="2000" dirty="0">
                <a:solidFill>
                  <a:srgbClr val="404040"/>
                </a:solidFill>
              </a:rPr>
              <a:t>        = (5/15).100 = 30</a:t>
            </a:r>
          </a:p>
          <a:p>
            <a:pPr marL="0" indent="0" eaLnBrk="1" hangingPunct="1">
              <a:buNone/>
            </a:pPr>
            <a:r>
              <a:rPr lang="pt-BR" altLang="en-BR" sz="2000" dirty="0">
                <a:solidFill>
                  <a:srgbClr val="404040"/>
                </a:solidFill>
              </a:rPr>
              <a:t>Significa que o comércio </a:t>
            </a:r>
            <a:r>
              <a:rPr lang="pt-BR" altLang="en-BR" sz="2000">
                <a:solidFill>
                  <a:srgbClr val="404040"/>
                </a:solidFill>
              </a:rPr>
              <a:t>intra-industrial</a:t>
            </a:r>
            <a:r>
              <a:rPr lang="pt-BR" altLang="en-BR" sz="2000" dirty="0">
                <a:solidFill>
                  <a:srgbClr val="404040"/>
                </a:solidFill>
              </a:rPr>
              <a:t> (envolvendo apenas o setor </a:t>
            </a:r>
            <a:r>
              <a:rPr lang="pt-BR" altLang="en-BR" sz="2000">
                <a:solidFill>
                  <a:srgbClr val="404040"/>
                </a:solidFill>
              </a:rPr>
              <a:t>i</a:t>
            </a:r>
            <a:r>
              <a:rPr lang="pt-BR" altLang="en-BR" sz="2000" dirty="0">
                <a:solidFill>
                  <a:srgbClr val="404040"/>
                </a:solidFill>
              </a:rPr>
              <a:t>) representa 30% do total.</a:t>
            </a:r>
            <a:endParaRPr lang="en-US" altLang="en-BR" sz="2000" dirty="0">
              <a:solidFill>
                <a:srgbClr val="404040"/>
              </a:solidFill>
            </a:endParaRPr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4F828213-8B2D-9840-B7C3-8F03BF88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 fontScale="850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B40EF14-2318-1D4C-BF04-E565B010F8DF}" type="slidenum">
              <a:rPr lang="en-US" altLang="en-BR" sz="6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82</a:t>
            </a:fld>
            <a:r>
              <a:rPr lang="en-US" altLang="en-BR" sz="600"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2196814635"/>
      </p:ext>
    </p:extLst>
  </p:cSld>
  <p:clrMapOvr>
    <a:masterClrMapping/>
  </p:clrMapOvr>
  <p:transition spd="slow">
    <p:wheel spokes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509573B5-59AF-1743-8354-7DF9E013D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985" y="-64477"/>
            <a:ext cx="8077200" cy="1143000"/>
          </a:xfrm>
        </p:spPr>
        <p:txBody>
          <a:bodyPr/>
          <a:lstStyle/>
          <a:p>
            <a:pPr eaLnBrk="1" hangingPunct="1"/>
            <a:r>
              <a:rPr lang="pt-BR" altLang="en-BR"/>
              <a:t>Grubel-Lloyd</a:t>
            </a:r>
            <a:endParaRPr lang="en-US" altLang="en-BR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0551B8D-54A4-1647-9F9A-53540BD45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785" y="1478572"/>
            <a:ext cx="8288215" cy="47393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pt-BR" altLang="en-BR" sz="2000" dirty="0">
                <a:solidFill>
                  <a:schemeClr val="tx1"/>
                </a:solidFill>
              </a:rPr>
              <a:t>Para o total de </a:t>
            </a:r>
            <a:r>
              <a:rPr lang="pt-BR" altLang="en-BR" sz="2000" dirty="0" err="1">
                <a:solidFill>
                  <a:schemeClr val="tx1"/>
                </a:solidFill>
              </a:rPr>
              <a:t>n</a:t>
            </a:r>
            <a:r>
              <a:rPr lang="pt-BR" altLang="en-BR" sz="2000" dirty="0">
                <a:solidFill>
                  <a:schemeClr val="tx1"/>
                </a:solidFill>
              </a:rPr>
              <a:t> setores de um país, o indicador B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 </a:t>
            </a:r>
            <a:r>
              <a:rPr lang="pt-BR" altLang="en-BR" sz="2000" dirty="0">
                <a:solidFill>
                  <a:schemeClr val="tx1"/>
                </a:solidFill>
              </a:rPr>
              <a:t>torna-se </a:t>
            </a:r>
            <a:r>
              <a:rPr lang="pt-BR" altLang="en-BR" sz="2000" dirty="0" err="1">
                <a:solidFill>
                  <a:schemeClr val="tx1"/>
                </a:solidFill>
              </a:rPr>
              <a:t>B</a:t>
            </a:r>
            <a:r>
              <a:rPr lang="pt-BR" altLang="en-BR" sz="2000" dirty="0">
                <a:solidFill>
                  <a:schemeClr val="tx1"/>
                </a:solidFill>
              </a:rPr>
              <a:t> = </a:t>
            </a:r>
            <a:r>
              <a:rPr lang="pt-BR" altLang="en-BR" sz="20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000" dirty="0">
                <a:solidFill>
                  <a:schemeClr val="tx1"/>
                </a:solidFill>
              </a:rPr>
              <a:t>B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 </a:t>
            </a:r>
            <a:r>
              <a:rPr lang="pt-BR" altLang="en-BR" sz="2000" dirty="0">
                <a:solidFill>
                  <a:schemeClr val="tx1"/>
                </a:solidFill>
              </a:rPr>
              <a:t>,</a:t>
            </a:r>
            <a:r>
              <a:rPr lang="pt-BR" altLang="en-BR" sz="2000" baseline="-25000" dirty="0">
                <a:solidFill>
                  <a:schemeClr val="tx1"/>
                </a:solidFill>
              </a:rPr>
              <a:t>  </a:t>
            </a:r>
            <a:r>
              <a:rPr lang="pt-BR" altLang="en-BR" sz="2000" dirty="0">
                <a:solidFill>
                  <a:schemeClr val="tx1"/>
                </a:solidFill>
              </a:rPr>
              <a:t>expresso como:</a:t>
            </a:r>
          </a:p>
          <a:p>
            <a:pPr eaLnBrk="1" hangingPunct="1"/>
            <a:r>
              <a:rPr lang="pt-BR" altLang="en-BR" sz="2000" dirty="0" err="1">
                <a:solidFill>
                  <a:schemeClr val="tx1"/>
                </a:solidFill>
              </a:rPr>
              <a:t>B</a:t>
            </a:r>
            <a:r>
              <a:rPr lang="pt-BR" altLang="en-BR" sz="2000" dirty="0">
                <a:solidFill>
                  <a:schemeClr val="tx1"/>
                </a:solidFill>
              </a:rPr>
              <a:t> = {[</a:t>
            </a:r>
            <a:r>
              <a:rPr lang="pt-BR" altLang="en-BR" sz="20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(X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+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 – </a:t>
            </a:r>
            <a:r>
              <a:rPr lang="pt-BR" altLang="en-BR" sz="20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000" dirty="0">
                <a:solidFill>
                  <a:schemeClr val="tx1"/>
                </a:solidFill>
                <a:latin typeface="Symbol" pitchFamily="2" charset="2"/>
              </a:rPr>
              <a:t> </a:t>
            </a:r>
            <a:r>
              <a:rPr lang="pt-BR" altLang="en-BR" sz="2000" dirty="0">
                <a:solidFill>
                  <a:schemeClr val="tx1"/>
                </a:solidFill>
              </a:rPr>
              <a:t>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–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 ]/ </a:t>
            </a:r>
            <a:r>
              <a:rPr lang="pt-BR" altLang="en-BR" sz="20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000" dirty="0">
                <a:solidFill>
                  <a:schemeClr val="tx1"/>
                </a:solidFill>
              </a:rPr>
              <a:t>(</a:t>
            </a:r>
            <a:r>
              <a:rPr lang="pt-BR" altLang="en-BR" sz="2000" dirty="0" err="1">
                <a:solidFill>
                  <a:schemeClr val="tx1"/>
                </a:solidFill>
              </a:rPr>
              <a:t>X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 err="1">
                <a:solidFill>
                  <a:schemeClr val="tx1"/>
                </a:solidFill>
              </a:rPr>
              <a:t>+M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)}.100</a:t>
            </a:r>
          </a:p>
          <a:p>
            <a:pPr eaLnBrk="1" hangingPunct="1"/>
            <a:r>
              <a:rPr lang="pt-BR" altLang="en-BR" sz="2000" dirty="0" err="1">
                <a:solidFill>
                  <a:schemeClr val="tx1"/>
                </a:solidFill>
              </a:rPr>
              <a:t>B</a:t>
            </a:r>
            <a:r>
              <a:rPr lang="pt-BR" altLang="en-BR" sz="2000" dirty="0">
                <a:solidFill>
                  <a:schemeClr val="tx1"/>
                </a:solidFill>
              </a:rPr>
              <a:t> = {</a:t>
            </a:r>
            <a:r>
              <a:rPr lang="pt-BR" altLang="en-BR" sz="20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000" dirty="0">
                <a:solidFill>
                  <a:schemeClr val="tx1"/>
                </a:solidFill>
              </a:rPr>
              <a:t>[(X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+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 – 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–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 ]/ </a:t>
            </a:r>
            <a:r>
              <a:rPr lang="pt-BR" altLang="en-BR" sz="20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000" dirty="0">
                <a:solidFill>
                  <a:schemeClr val="tx1"/>
                </a:solidFill>
              </a:rPr>
              <a:t>(</a:t>
            </a:r>
            <a:r>
              <a:rPr lang="pt-BR" altLang="en-BR" sz="2000" dirty="0" err="1">
                <a:solidFill>
                  <a:schemeClr val="tx1"/>
                </a:solidFill>
              </a:rPr>
              <a:t>X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 err="1">
                <a:solidFill>
                  <a:schemeClr val="tx1"/>
                </a:solidFill>
              </a:rPr>
              <a:t>+M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)}.100</a:t>
            </a:r>
          </a:p>
          <a:p>
            <a:pPr eaLnBrk="1" hangingPunct="1"/>
            <a:endParaRPr lang="pt-BR" altLang="en-BR" sz="2000" dirty="0">
              <a:solidFill>
                <a:schemeClr val="tx1"/>
              </a:solidFill>
            </a:endParaRPr>
          </a:p>
          <a:p>
            <a:pPr eaLnBrk="1" hangingPunct="1"/>
            <a:r>
              <a:rPr lang="pt-BR" altLang="en-BR" sz="2000" dirty="0">
                <a:solidFill>
                  <a:schemeClr val="tx1"/>
                </a:solidFill>
              </a:rPr>
              <a:t>Considerando</a:t>
            </a:r>
          </a:p>
          <a:p>
            <a:pPr eaLnBrk="1" hangingPunct="1"/>
            <a:r>
              <a:rPr lang="pt-BR" altLang="en-BR" sz="2000" dirty="0">
                <a:solidFill>
                  <a:schemeClr val="tx1"/>
                </a:solidFill>
              </a:rPr>
              <a:t>B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=  [(X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+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 – 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–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 ]/(</a:t>
            </a:r>
            <a:r>
              <a:rPr lang="pt-BR" altLang="en-BR" sz="2000" dirty="0" err="1">
                <a:solidFill>
                  <a:schemeClr val="tx1"/>
                </a:solidFill>
              </a:rPr>
              <a:t>X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 err="1">
                <a:solidFill>
                  <a:schemeClr val="tx1"/>
                </a:solidFill>
              </a:rPr>
              <a:t>+M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 . 100</a:t>
            </a:r>
          </a:p>
          <a:p>
            <a:pPr marL="0" indent="0" eaLnBrk="1" hangingPunct="1">
              <a:buNone/>
            </a:pPr>
            <a:r>
              <a:rPr lang="pt-BR" altLang="en-BR" sz="2000" dirty="0">
                <a:solidFill>
                  <a:schemeClr val="tx1"/>
                </a:solidFill>
              </a:rPr>
              <a:t>B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= {[(X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+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 – 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–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 ]/(</a:t>
            </a:r>
            <a:r>
              <a:rPr lang="pt-BR" altLang="en-BR" sz="2000" dirty="0" err="1">
                <a:solidFill>
                  <a:schemeClr val="tx1"/>
                </a:solidFill>
              </a:rPr>
              <a:t>X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 err="1">
                <a:solidFill>
                  <a:schemeClr val="tx1"/>
                </a:solidFill>
              </a:rPr>
              <a:t>+M</a:t>
            </a:r>
            <a:r>
              <a:rPr lang="pt-BR" altLang="en-BR" sz="2000" baseline="-25000" dirty="0" err="1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)]. [(X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+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)/ (X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 + M</a:t>
            </a:r>
            <a:r>
              <a:rPr lang="pt-BR" altLang="en-BR" sz="2000" baseline="-25000" dirty="0">
                <a:solidFill>
                  <a:schemeClr val="tx1"/>
                </a:solidFill>
              </a:rPr>
              <a:t>i</a:t>
            </a:r>
            <a:r>
              <a:rPr lang="pt-BR" altLang="en-BR" sz="2000" dirty="0">
                <a:solidFill>
                  <a:schemeClr val="tx1"/>
                </a:solidFill>
              </a:rPr>
              <a:t>)]} * 100</a:t>
            </a:r>
          </a:p>
          <a:p>
            <a:pPr marL="0" indent="0" eaLnBrk="1" hangingPunct="1">
              <a:buNone/>
            </a:pPr>
            <a:endParaRPr lang="pt-BR" altLang="en-BR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pt-BR" altLang="en-BR" sz="2400" dirty="0">
                <a:solidFill>
                  <a:schemeClr val="tx1"/>
                </a:solidFill>
              </a:rPr>
              <a:t>  </a:t>
            </a:r>
            <a:r>
              <a:rPr lang="pt-BR" altLang="en-BR" sz="2400" dirty="0" err="1">
                <a:solidFill>
                  <a:schemeClr val="tx1"/>
                </a:solidFill>
              </a:rPr>
              <a:t>B</a:t>
            </a:r>
            <a:r>
              <a:rPr lang="pt-BR" altLang="en-BR" sz="2400" dirty="0">
                <a:solidFill>
                  <a:schemeClr val="tx1"/>
                </a:solidFill>
              </a:rPr>
              <a:t> = {</a:t>
            </a:r>
            <a:r>
              <a:rPr lang="pt-BR" altLang="en-BR" sz="24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400" dirty="0">
                <a:solidFill>
                  <a:schemeClr val="tx1"/>
                </a:solidFill>
                <a:latin typeface="Symbol" pitchFamily="2" charset="2"/>
              </a:rPr>
              <a:t> [</a:t>
            </a:r>
            <a:r>
              <a:rPr lang="pt-BR" altLang="en-BR" sz="2400" dirty="0">
                <a:solidFill>
                  <a:schemeClr val="tx1"/>
                </a:solidFill>
              </a:rPr>
              <a:t>B</a:t>
            </a:r>
            <a:r>
              <a:rPr lang="pt-BR" altLang="en-BR" sz="2400" baseline="-25000" dirty="0">
                <a:solidFill>
                  <a:schemeClr val="tx1"/>
                </a:solidFill>
              </a:rPr>
              <a:t>i . </a:t>
            </a:r>
            <a:r>
              <a:rPr lang="pt-BR" altLang="en-BR" sz="2400" dirty="0">
                <a:solidFill>
                  <a:schemeClr val="tx1"/>
                </a:solidFill>
              </a:rPr>
              <a:t>(X</a:t>
            </a:r>
            <a:r>
              <a:rPr lang="pt-BR" altLang="en-BR" sz="2400" baseline="-25000" dirty="0">
                <a:solidFill>
                  <a:schemeClr val="tx1"/>
                </a:solidFill>
              </a:rPr>
              <a:t>i</a:t>
            </a:r>
            <a:r>
              <a:rPr lang="pt-BR" altLang="en-BR" sz="2400" dirty="0">
                <a:solidFill>
                  <a:schemeClr val="tx1"/>
                </a:solidFill>
              </a:rPr>
              <a:t> + M</a:t>
            </a:r>
            <a:r>
              <a:rPr lang="pt-BR" altLang="en-BR" sz="2400" baseline="-25000" dirty="0">
                <a:solidFill>
                  <a:schemeClr val="tx1"/>
                </a:solidFill>
              </a:rPr>
              <a:t>i</a:t>
            </a:r>
            <a:r>
              <a:rPr lang="pt-BR" altLang="en-BR" sz="2400" dirty="0">
                <a:solidFill>
                  <a:schemeClr val="tx1"/>
                </a:solidFill>
              </a:rPr>
              <a:t>) ] / </a:t>
            </a:r>
            <a:r>
              <a:rPr lang="pt-BR" altLang="en-BR" sz="2400" dirty="0">
                <a:solidFill>
                  <a:schemeClr val="tx1"/>
                </a:solidFill>
                <a:latin typeface="Symbol" pitchFamily="2" charset="2"/>
              </a:rPr>
              <a:t>S</a:t>
            </a:r>
            <a:r>
              <a:rPr lang="pt-BR" altLang="en-BR" sz="2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400" dirty="0">
                <a:solidFill>
                  <a:schemeClr val="tx1"/>
                </a:solidFill>
              </a:rPr>
              <a:t>(X</a:t>
            </a:r>
            <a:r>
              <a:rPr lang="pt-BR" altLang="en-BR" sz="2400" baseline="-25000" dirty="0">
                <a:solidFill>
                  <a:schemeClr val="tx1"/>
                </a:solidFill>
              </a:rPr>
              <a:t>i </a:t>
            </a:r>
            <a:r>
              <a:rPr lang="pt-BR" altLang="en-BR" sz="2400" dirty="0">
                <a:solidFill>
                  <a:schemeClr val="tx1"/>
                </a:solidFill>
              </a:rPr>
              <a:t>+ M</a:t>
            </a:r>
            <a:r>
              <a:rPr lang="pt-BR" altLang="en-BR" sz="2400" baseline="-25000" dirty="0">
                <a:solidFill>
                  <a:schemeClr val="tx1"/>
                </a:solidFill>
              </a:rPr>
              <a:t>i</a:t>
            </a:r>
            <a:r>
              <a:rPr lang="pt-BR" altLang="en-BR" sz="2400" dirty="0">
                <a:solidFill>
                  <a:schemeClr val="tx1"/>
                </a:solidFill>
              </a:rPr>
              <a:t>) } .100</a:t>
            </a:r>
            <a:endParaRPr lang="en-US" altLang="en-BR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BR" dirty="0"/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946FDFC9-F770-C04D-A589-403CE2210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824" y="223324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6630" name="Line 5">
            <a:extLst>
              <a:ext uri="{FF2B5EF4-FFF2-40B4-BE49-F238E27FC236}">
                <a16:creationId xmlns:a16="http://schemas.microsoft.com/office/drawing/2014/main" id="{594943E9-4A8E-B54E-B6B1-20E043315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23324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6631" name="Line 9">
            <a:extLst>
              <a:ext uri="{FF2B5EF4-FFF2-40B4-BE49-F238E27FC236}">
                <a16:creationId xmlns:a16="http://schemas.microsoft.com/office/drawing/2014/main" id="{8BCE3503-3601-BD4F-BEAA-F9CEFDF59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800" y="265234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6632" name="Line 10">
            <a:extLst>
              <a:ext uri="{FF2B5EF4-FFF2-40B4-BE49-F238E27FC236}">
                <a16:creationId xmlns:a16="http://schemas.microsoft.com/office/drawing/2014/main" id="{BCAFDFC9-0FA4-9248-A68A-4672A4A0D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888" y="265234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EBEF86DC-80A0-E045-9212-E4CCDD759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776" y="38861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A81434EA-88FF-7F49-BB92-9C0BF9510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7864" y="38861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E5FD8784-0E70-A142-A894-805AC0F8F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752" y="436510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1DB2EF5D-E5D8-554B-8E44-39DED5C86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436510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2850661"/>
      </p:ext>
    </p:extLst>
  </p:cSld>
  <p:clrMapOvr>
    <a:masterClrMapping/>
  </p:clrMapOvr>
  <p:transition spd="slow">
    <p:wheel spokes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509573B5-59AF-1743-8354-7DF9E013D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985" y="-64477"/>
            <a:ext cx="8077200" cy="1143000"/>
          </a:xfrm>
        </p:spPr>
        <p:txBody>
          <a:bodyPr/>
          <a:lstStyle/>
          <a:p>
            <a:pPr eaLnBrk="1" hangingPunct="1"/>
            <a:r>
              <a:rPr lang="pt-BR" altLang="en-BR"/>
              <a:t>Grubel-Lloyd</a:t>
            </a:r>
            <a:endParaRPr lang="en-US" altLang="en-BR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0551B8D-54A4-1647-9F9A-53540BD45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985" y="1196752"/>
            <a:ext cx="8288215" cy="55772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pt-BR" altLang="en-BR" sz="2400" dirty="0"/>
              <a:t>Para o total de </a:t>
            </a:r>
            <a:r>
              <a:rPr lang="pt-BR" altLang="en-BR" sz="2400" dirty="0" err="1"/>
              <a:t>n</a:t>
            </a:r>
            <a:r>
              <a:rPr lang="pt-BR" altLang="en-BR" sz="2400" dirty="0"/>
              <a:t> setores de um país, o indicador B</a:t>
            </a:r>
            <a:r>
              <a:rPr lang="pt-BR" altLang="en-BR" sz="2400" baseline="-25000" dirty="0"/>
              <a:t>i </a:t>
            </a:r>
            <a:r>
              <a:rPr lang="pt-BR" altLang="en-BR" sz="2400" dirty="0"/>
              <a:t>torna-se </a:t>
            </a:r>
            <a:r>
              <a:rPr lang="pt-BR" altLang="en-BR" sz="2400" dirty="0" err="1"/>
              <a:t>B</a:t>
            </a:r>
            <a:r>
              <a:rPr lang="pt-BR" altLang="en-BR" sz="2400" dirty="0"/>
              <a:t> = </a:t>
            </a:r>
            <a:r>
              <a:rPr lang="pt-BR" altLang="en-BR" sz="2400" dirty="0">
                <a:latin typeface="Symbol" pitchFamily="2" charset="2"/>
              </a:rPr>
              <a:t>S</a:t>
            </a:r>
            <a:r>
              <a:rPr lang="pt-BR" altLang="en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400" dirty="0"/>
              <a:t>B</a:t>
            </a:r>
            <a:r>
              <a:rPr lang="pt-BR" altLang="en-BR" sz="2400" baseline="-25000" dirty="0"/>
              <a:t>i </a:t>
            </a:r>
            <a:r>
              <a:rPr lang="pt-BR" altLang="en-BR" sz="2400" dirty="0"/>
              <a:t>,</a:t>
            </a:r>
            <a:r>
              <a:rPr lang="pt-BR" altLang="en-BR" sz="2400" baseline="-25000" dirty="0"/>
              <a:t>  </a:t>
            </a:r>
            <a:r>
              <a:rPr lang="pt-BR" altLang="en-BR" sz="2400" dirty="0"/>
              <a:t>expresso como:</a:t>
            </a:r>
          </a:p>
          <a:p>
            <a:pPr marL="0" indent="0" eaLnBrk="1" hangingPunct="1">
              <a:buNone/>
            </a:pPr>
            <a:endParaRPr lang="pt-BR" altLang="en-BR" sz="2400" dirty="0"/>
          </a:p>
          <a:p>
            <a:pPr marL="0" indent="0" eaLnBrk="1" hangingPunct="1">
              <a:buNone/>
            </a:pPr>
            <a:r>
              <a:rPr lang="pt-BR" altLang="en-BR" sz="2400" dirty="0"/>
              <a:t>  </a:t>
            </a:r>
            <a:r>
              <a:rPr lang="pt-BR" altLang="en-BR" sz="2400" dirty="0" err="1"/>
              <a:t>B</a:t>
            </a:r>
            <a:r>
              <a:rPr lang="pt-BR" altLang="en-BR" sz="2400" dirty="0"/>
              <a:t> = {</a:t>
            </a:r>
            <a:r>
              <a:rPr lang="pt-BR" altLang="en-BR" sz="2400" dirty="0">
                <a:latin typeface="Symbol" pitchFamily="2" charset="2"/>
              </a:rPr>
              <a:t>S</a:t>
            </a:r>
            <a:r>
              <a:rPr lang="pt-BR" altLang="en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en-BR" sz="2400" dirty="0">
                <a:latin typeface="Symbol" pitchFamily="2" charset="2"/>
              </a:rPr>
              <a:t> [</a:t>
            </a:r>
            <a:r>
              <a:rPr lang="pt-BR" altLang="en-BR" sz="2400" dirty="0">
                <a:solidFill>
                  <a:schemeClr val="tx1"/>
                </a:solidFill>
              </a:rPr>
              <a:t>B</a:t>
            </a:r>
            <a:r>
              <a:rPr lang="pt-BR" altLang="en-BR" sz="2400" baseline="-25000" dirty="0">
                <a:solidFill>
                  <a:schemeClr val="tx1"/>
                </a:solidFill>
              </a:rPr>
              <a:t>i . </a:t>
            </a:r>
            <a:r>
              <a:rPr lang="pt-BR" altLang="en-BR" sz="2400" dirty="0">
                <a:solidFill>
                  <a:srgbClr val="C00000"/>
                </a:solidFill>
              </a:rPr>
              <a:t>(X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</a:t>
            </a:r>
            <a:r>
              <a:rPr lang="pt-BR" altLang="en-BR" sz="2400" dirty="0">
                <a:solidFill>
                  <a:srgbClr val="C00000"/>
                </a:solidFill>
              </a:rPr>
              <a:t> + M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</a:t>
            </a:r>
            <a:r>
              <a:rPr lang="pt-BR" altLang="en-BR" sz="2400" dirty="0">
                <a:solidFill>
                  <a:srgbClr val="C00000"/>
                </a:solidFill>
              </a:rPr>
              <a:t>)</a:t>
            </a:r>
            <a:r>
              <a:rPr lang="pt-BR" altLang="en-BR" sz="2400" dirty="0"/>
              <a:t> ]</a:t>
            </a:r>
            <a:r>
              <a:rPr lang="pt-BR" altLang="en-BR" sz="2400" dirty="0">
                <a:solidFill>
                  <a:srgbClr val="C00000"/>
                </a:solidFill>
              </a:rPr>
              <a:t> </a:t>
            </a:r>
            <a:r>
              <a:rPr lang="pt-BR" altLang="en-BR" sz="2400" dirty="0"/>
              <a:t>/ </a:t>
            </a:r>
            <a:r>
              <a:rPr lang="pt-BR" altLang="en-BR" sz="2400" dirty="0">
                <a:solidFill>
                  <a:srgbClr val="C00000"/>
                </a:solidFill>
                <a:latin typeface="Symbol" pitchFamily="2" charset="2"/>
              </a:rPr>
              <a:t>S</a:t>
            </a:r>
            <a:r>
              <a:rPr lang="pt-BR" altLang="en-BR" sz="2400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400" dirty="0">
                <a:solidFill>
                  <a:srgbClr val="C00000"/>
                </a:solidFill>
              </a:rPr>
              <a:t>(X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 </a:t>
            </a:r>
            <a:r>
              <a:rPr lang="pt-BR" altLang="en-BR" sz="2400" dirty="0">
                <a:solidFill>
                  <a:srgbClr val="C00000"/>
                </a:solidFill>
              </a:rPr>
              <a:t>+ M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</a:t>
            </a:r>
            <a:r>
              <a:rPr lang="pt-BR" altLang="en-BR" sz="2400" dirty="0">
                <a:solidFill>
                  <a:srgbClr val="C00000"/>
                </a:solidFill>
              </a:rPr>
              <a:t>) </a:t>
            </a:r>
            <a:r>
              <a:rPr lang="pt-BR" altLang="en-BR" sz="2400" dirty="0"/>
              <a:t>} .100</a:t>
            </a:r>
          </a:p>
          <a:p>
            <a:pPr marL="0" indent="0" eaLnBrk="1" hangingPunct="1">
              <a:buNone/>
            </a:pPr>
            <a:r>
              <a:rPr lang="pt-BR" altLang="en-BR" sz="2400" dirty="0"/>
              <a:t>Observar que o comércio </a:t>
            </a:r>
            <a:r>
              <a:rPr lang="pt-BR" altLang="en-BR" sz="2400" dirty="0" err="1"/>
              <a:t>intra-setorial</a:t>
            </a:r>
            <a:r>
              <a:rPr lang="pt-BR" altLang="en-BR" sz="2400" dirty="0"/>
              <a:t> do país pode aumentar porque </a:t>
            </a:r>
            <a:r>
              <a:rPr lang="pt-BR" altLang="en-BR" sz="2400" dirty="0">
                <a:solidFill>
                  <a:schemeClr val="tx1"/>
                </a:solidFill>
              </a:rPr>
              <a:t>B</a:t>
            </a:r>
            <a:r>
              <a:rPr lang="pt-BR" altLang="en-BR" sz="2400" baseline="-25000" dirty="0">
                <a:solidFill>
                  <a:schemeClr val="tx1"/>
                </a:solidFill>
              </a:rPr>
              <a:t>i</a:t>
            </a:r>
            <a:r>
              <a:rPr lang="pt-BR" altLang="en-BR" sz="2400" baseline="-25000" dirty="0"/>
              <a:t> </a:t>
            </a:r>
            <a:r>
              <a:rPr lang="pt-BR" altLang="en-BR" sz="2400" dirty="0"/>
              <a:t>(comércio </a:t>
            </a:r>
            <a:r>
              <a:rPr lang="pt-BR" altLang="en-BR" sz="2400" dirty="0" err="1"/>
              <a:t>intra-setorial</a:t>
            </a:r>
            <a:r>
              <a:rPr lang="pt-BR" altLang="en-BR" sz="2400" dirty="0"/>
              <a:t> de </a:t>
            </a:r>
            <a:r>
              <a:rPr lang="pt-BR" altLang="en-BR" sz="2400" dirty="0" err="1"/>
              <a:t>i</a:t>
            </a:r>
            <a:r>
              <a:rPr lang="pt-BR" altLang="en-BR" sz="2400" dirty="0"/>
              <a:t>) aumenta </a:t>
            </a:r>
          </a:p>
          <a:p>
            <a:pPr marL="0" indent="0" eaLnBrk="1" hangingPunct="1">
              <a:buNone/>
            </a:pPr>
            <a:r>
              <a:rPr lang="pt-BR" altLang="en-BR" sz="2400" dirty="0"/>
              <a:t>ou porque a importância do comércio de </a:t>
            </a:r>
            <a:r>
              <a:rPr lang="pt-BR" altLang="en-BR" sz="2400" dirty="0" err="1"/>
              <a:t>i</a:t>
            </a:r>
            <a:r>
              <a:rPr lang="pt-BR" altLang="en-BR" sz="2400" dirty="0"/>
              <a:t> no comércio total do país, dado por</a:t>
            </a:r>
          </a:p>
          <a:p>
            <a:pPr marL="0" indent="0" eaLnBrk="1" hangingPunct="1">
              <a:buNone/>
            </a:pPr>
            <a:r>
              <a:rPr lang="pt-BR" altLang="en-BR" sz="2400" dirty="0">
                <a:solidFill>
                  <a:srgbClr val="C00000"/>
                </a:solidFill>
              </a:rPr>
              <a:t>(X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</a:t>
            </a:r>
            <a:r>
              <a:rPr lang="pt-BR" altLang="en-BR" sz="2400" dirty="0">
                <a:solidFill>
                  <a:srgbClr val="C00000"/>
                </a:solidFill>
              </a:rPr>
              <a:t> + M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</a:t>
            </a:r>
            <a:r>
              <a:rPr lang="pt-BR" altLang="en-BR" sz="2400" dirty="0">
                <a:solidFill>
                  <a:srgbClr val="C00000"/>
                </a:solidFill>
              </a:rPr>
              <a:t>)</a:t>
            </a:r>
            <a:r>
              <a:rPr lang="pt-BR" altLang="en-BR" sz="2400" dirty="0"/>
              <a:t>/ </a:t>
            </a:r>
            <a:r>
              <a:rPr lang="pt-BR" altLang="en-BR" sz="2400" dirty="0">
                <a:solidFill>
                  <a:srgbClr val="C00000"/>
                </a:solidFill>
                <a:latin typeface="Symbol" pitchFamily="2" charset="2"/>
              </a:rPr>
              <a:t>S</a:t>
            </a:r>
            <a:r>
              <a:rPr lang="pt-BR" altLang="en-BR" sz="2400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en-BR" sz="2400" dirty="0">
                <a:solidFill>
                  <a:srgbClr val="C00000"/>
                </a:solidFill>
              </a:rPr>
              <a:t>(X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 </a:t>
            </a:r>
            <a:r>
              <a:rPr lang="pt-BR" altLang="en-BR" sz="2400" dirty="0">
                <a:solidFill>
                  <a:srgbClr val="C00000"/>
                </a:solidFill>
              </a:rPr>
              <a:t>+ M</a:t>
            </a:r>
            <a:r>
              <a:rPr lang="pt-BR" altLang="en-BR" sz="2400" baseline="-25000" dirty="0">
                <a:solidFill>
                  <a:srgbClr val="C00000"/>
                </a:solidFill>
              </a:rPr>
              <a:t>i</a:t>
            </a:r>
            <a:r>
              <a:rPr lang="pt-BR" altLang="en-BR" sz="2400" dirty="0">
                <a:solidFill>
                  <a:srgbClr val="C00000"/>
                </a:solidFill>
              </a:rPr>
              <a:t>),  </a:t>
            </a:r>
            <a:r>
              <a:rPr lang="pt-BR" altLang="en-BR" sz="2400" dirty="0"/>
              <a:t>aumenta.</a:t>
            </a:r>
            <a:endParaRPr lang="en-US" altLang="en-BR" sz="2400" dirty="0"/>
          </a:p>
          <a:p>
            <a:pPr marL="0" indent="0" eaLnBrk="1" hangingPunct="1">
              <a:buNone/>
            </a:pPr>
            <a:endParaRPr lang="en-US" altLang="en-BR" dirty="0"/>
          </a:p>
        </p:txBody>
      </p:sp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29C8CA86-B698-0943-9D46-3FD78737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3EFE6E-40FD-D941-959A-81536B38AD61}" type="slidenum">
              <a:rPr lang="en-US" altLang="en-BR" sz="1200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/>
              <a:t>84</a:t>
            </a:fld>
            <a:r>
              <a:rPr lang="en-US" altLang="en-BR" sz="1200">
                <a:solidFill>
                  <a:schemeClr val="accent2"/>
                </a:solidFill>
                <a:latin typeface="Arial" panose="020B0604020202020204" pitchFamily="34" charset="0"/>
              </a:rPr>
              <a:t> of 47</a:t>
            </a:r>
          </a:p>
        </p:txBody>
      </p:sp>
    </p:spTree>
    <p:extLst>
      <p:ext uri="{BB962C8B-B14F-4D97-AF65-F5344CB8AC3E}">
        <p14:creationId xmlns:p14="http://schemas.microsoft.com/office/powerpoint/2010/main" val="2639583281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pt-BR">
                <a:solidFill>
                  <a:srgbClr val="FFFFFF"/>
                </a:solidFill>
                <a:latin typeface="Calibri" charset="0"/>
              </a:rPr>
              <a:t>SEGUNDA ETAPA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3709428" y="764704"/>
            <a:ext cx="5039036" cy="5400600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pt-BR" b="1" i="1" dirty="0">
                <a:latin typeface="Calibri" charset="0"/>
              </a:rPr>
              <a:t>   QUAL A EXPLICAÇÃO DAS CARACTERÍSTICAS OBSERVADAS?</a:t>
            </a:r>
          </a:p>
          <a:p>
            <a:pPr eaLnBrk="1" hangingPunct="1"/>
            <a:endParaRPr lang="pt-BR" b="1" i="1" dirty="0">
              <a:latin typeface="Calibri" charset="0"/>
            </a:endParaRPr>
          </a:p>
          <a:p>
            <a:pPr eaLnBrk="1" hangingPunct="1"/>
            <a:r>
              <a:rPr lang="pt-BR" i="1" dirty="0">
                <a:latin typeface="Calibri" charset="0"/>
              </a:rPr>
              <a:t>Para responder a este tipo de questão, é preciso engajar em pesquisa para identificar os fatores mais relevantes que direcionam as mudanças – </a:t>
            </a:r>
            <a:r>
              <a:rPr lang="pt-BR" b="1" i="1" dirty="0">
                <a:latin typeface="Calibri" charset="0"/>
              </a:rPr>
              <a:t>isso comumente requer a aplicação da econometria.</a:t>
            </a:r>
            <a:endParaRPr lang="pt-BR" b="1" dirty="0">
              <a:latin typeface="Calibri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5177</Words>
  <Application>Microsoft Macintosh PowerPoint</Application>
  <PresentationFormat>On-screen Show (4:3)</PresentationFormat>
  <Paragraphs>551</Paragraphs>
  <Slides>84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Arial</vt:lpstr>
      <vt:lpstr>Calibri</vt:lpstr>
      <vt:lpstr>Calibri Light</vt:lpstr>
      <vt:lpstr>Cambria Math</vt:lpstr>
      <vt:lpstr>Gill Sans MT</vt:lpstr>
      <vt:lpstr>Symbol</vt:lpstr>
      <vt:lpstr>Tahoma</vt:lpstr>
      <vt:lpstr>Times New Roman</vt:lpstr>
      <vt:lpstr>Wingdings</vt:lpstr>
      <vt:lpstr>Parcel</vt:lpstr>
      <vt:lpstr>Equação</vt:lpstr>
      <vt:lpstr>Análise aplicada de comércio internacional</vt:lpstr>
      <vt:lpstr>Trabalho - sugestões</vt:lpstr>
      <vt:lpstr>Referências bibliográficas</vt:lpstr>
      <vt:lpstr>Porque as estatísticas de Comércio Internacional são importantes?</vt:lpstr>
      <vt:lpstr>Natureza das questões que podem ser respondidas com o uso de estatísticas de comércio</vt:lpstr>
      <vt:lpstr>Natureza das questões que podem ser respondidas</vt:lpstr>
      <vt:lpstr>Principais Etapas da Exportação </vt:lpstr>
      <vt:lpstr>Principais Etapas da Exportação </vt:lpstr>
      <vt:lpstr>SEGUNDA ETAPA</vt:lpstr>
      <vt:lpstr>Dados sobre comércio internacional – Atenção!!</vt:lpstr>
      <vt:lpstr>Dados – atenção!!</vt:lpstr>
      <vt:lpstr>Dados – atenção!!</vt:lpstr>
      <vt:lpstr>BASE DE DADOS  </vt:lpstr>
      <vt:lpstr>Do que é composta uma base de dados sobre comércio internacional?</vt:lpstr>
      <vt:lpstr>O Sistema Harmonizado</vt:lpstr>
      <vt:lpstr>Produtos </vt:lpstr>
      <vt:lpstr>Explicação do SH</vt:lpstr>
      <vt:lpstr>O que é NCM? SH: até 6 dígitos</vt:lpstr>
      <vt:lpstr>Identificação do Produto</vt:lpstr>
      <vt:lpstr>Explicação do SH</vt:lpstr>
      <vt:lpstr>PowerPoint Presentation</vt:lpstr>
      <vt:lpstr>PowerPoint Presentation</vt:lpstr>
      <vt:lpstr>Variáveis de Consulta</vt:lpstr>
      <vt:lpstr>Variáveis de Consulta</vt:lpstr>
      <vt:lpstr>Sistema</vt:lpstr>
      <vt:lpstr>Variáveis de Consulta</vt:lpstr>
      <vt:lpstr>Variáveis de Consulta</vt:lpstr>
      <vt:lpstr>Variáveis de Consulta</vt:lpstr>
      <vt:lpstr>Variáveis de Consulta</vt:lpstr>
      <vt:lpstr>Período – Direção – Valor  – Quantidade</vt:lpstr>
      <vt:lpstr>INDICADORES DE COMÉRCIO</vt:lpstr>
      <vt:lpstr>Estatística descritiva e indicadores de comércio</vt:lpstr>
      <vt:lpstr>Indicadores de comércio - ITC</vt:lpstr>
      <vt:lpstr>Indicador de Abertura ao Comércio</vt:lpstr>
      <vt:lpstr>Principal categoria de exportação (macro-estrutural)</vt:lpstr>
      <vt:lpstr>Cálculo e interpretação</vt:lpstr>
      <vt:lpstr>Índice de CONCENTRAÇÃO das exportações  (EM POUCOS OU MUITOS BENS?)</vt:lpstr>
      <vt:lpstr>OCDE (30 países):  Disponibiliza um conjunto de indicadores calculados  Alguns exemplos: . Indicadores de comércio líquido . Participação de mercado ("Market-share") . Indicadores de preços . Indicadores compostos  Propósitos: Avaliar o desempenho internacional e indicadores de competitividade     </vt:lpstr>
      <vt:lpstr>Indicador de desempenho de comércio (líquido)</vt:lpstr>
      <vt:lpstr>PowerPoint Presentation</vt:lpstr>
      <vt:lpstr>Participação de Mercado</vt:lpstr>
      <vt:lpstr>PowerPoint Presentation</vt:lpstr>
      <vt:lpstr>PowerPoint Presentation</vt:lpstr>
      <vt:lpstr>Medidas de concentração</vt:lpstr>
      <vt:lpstr>Índice Herfindahl-Hirschman (HHI)</vt:lpstr>
      <vt:lpstr>PowerPoint Presentation</vt:lpstr>
      <vt:lpstr>ÍNDICE DE VANTAGEM COMPARATIVA REVELADA</vt:lpstr>
      <vt:lpstr>Índice de Vantagem Comparativa Revelada</vt:lpstr>
      <vt:lpstr>Indicadores de fluxo unilateral de comércio: intensidade e especialização  </vt:lpstr>
      <vt:lpstr>PowerPoint Presentation</vt:lpstr>
      <vt:lpstr>FATORES QUE AFETAM O PADRÃO DE VCR no contexto factual</vt:lpstr>
      <vt:lpstr>PowerPoint Presentation</vt:lpstr>
      <vt:lpstr>Comércio intra-setorial</vt:lpstr>
      <vt:lpstr>PowerPoint Presentation</vt:lpstr>
      <vt:lpstr>PowerPoint Presentation</vt:lpstr>
      <vt:lpstr>PowerPoint Presentation</vt:lpstr>
      <vt:lpstr>PowerPoint Presentation</vt:lpstr>
      <vt:lpstr>Indicadores de Comércio</vt:lpstr>
      <vt:lpstr>PowerPoint Presentation</vt:lpstr>
      <vt:lpstr>RESULTADOS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Indicadores de medida de comércio intra-setorial</vt:lpstr>
      <vt:lpstr>Indicadores de medida de comércio intra-setorial</vt:lpstr>
      <vt:lpstr>Indicadores de medida de comércio intra-setorial</vt:lpstr>
      <vt:lpstr>Indicadores de medida de comércio intra-setorial</vt:lpstr>
      <vt:lpstr>Balassa: Índice de comércio Intra-setorial</vt:lpstr>
      <vt:lpstr>Balassa: Índice de comércio intra-setorial</vt:lpstr>
      <vt:lpstr>PowerPoint Presentation</vt:lpstr>
      <vt:lpstr>GL vs Balassa</vt:lpstr>
      <vt:lpstr>Indicadores de medida de especialização intra-setorial</vt:lpstr>
      <vt:lpstr>Grubel-Loyd</vt:lpstr>
      <vt:lpstr>PowerPoint Presentation</vt:lpstr>
      <vt:lpstr>PowerPoint Presentation</vt:lpstr>
      <vt:lpstr>Grubel e Lloyd (1975) definem o comércio intra-setorial </vt:lpstr>
      <vt:lpstr>Grubel e Lloyd (1975) definem o comércio intra-setorial </vt:lpstr>
      <vt:lpstr>Grubel-Lloyd</vt:lpstr>
      <vt:lpstr>Grubel-Lloyd</vt:lpstr>
      <vt:lpstr>Grubel-Lloyd</vt:lpstr>
      <vt:lpstr>Grubel-Lloyd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aplicada de comércio internacional</dc:title>
  <dc:creator>Heloisa Burnquist</dc:creator>
  <cp:lastModifiedBy>Heloisa Burnquist</cp:lastModifiedBy>
  <cp:revision>3</cp:revision>
  <dcterms:created xsi:type="dcterms:W3CDTF">2020-11-03T12:39:30Z</dcterms:created>
  <dcterms:modified xsi:type="dcterms:W3CDTF">2020-11-03T12:43:30Z</dcterms:modified>
</cp:coreProperties>
</file>