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9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E2984-3F9F-40B9-9A25-DC1A1DC38663}" type="datetimeFigureOut">
              <a:rPr lang="pt-BR" smtClean="0"/>
              <a:t>30/04/2020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A1095-FA40-439F-ADA7-20010C2975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61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ctrTitle"/>
          </p:nvPr>
        </p:nvSpPr>
        <p:spPr>
          <a:xfrm>
            <a:off x="415600" y="522866"/>
            <a:ext cx="11360800" cy="39573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ecologia evolutiva humana</a:t>
            </a:r>
            <a:b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pt-BR" sz="3200" dirty="0" err="1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Lgn</a:t>
            </a:r>
            <a: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0321/ LGN/ </a:t>
            </a:r>
            <a:r>
              <a:rPr lang="pt-BR" sz="3200" dirty="0" err="1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Esalq</a:t>
            </a:r>
            <a: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/ </a:t>
            </a:r>
            <a:r>
              <a:rPr lang="pt-BR" sz="3200" dirty="0" err="1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usp</a:t>
            </a:r>
            <a:endParaRPr sz="3200" dirty="0">
              <a:solidFill>
                <a:srgbClr val="0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>
              <a:spcBef>
                <a:spcPts val="0"/>
              </a:spcBef>
            </a:pPr>
            <a:b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pt-BR" sz="3200" u="sng" dirty="0">
                <a:solidFill>
                  <a:srgbClr val="000000"/>
                </a:solidFill>
                <a:uFill>
                  <a:solidFill>
                    <a:srgbClr val="92D050"/>
                  </a:solidFill>
                </a:uFill>
                <a:latin typeface="Aldhabi" panose="01000000000000000000" pitchFamily="2" charset="-78"/>
                <a:cs typeface="Aldhabi" panose="01000000000000000000" pitchFamily="2" charset="-78"/>
              </a:rPr>
              <a:t>Áudio e texto para estudo</a:t>
            </a:r>
            <a:b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Veja como ganhar a </a:t>
            </a:r>
            <a:r>
              <a:rPr lang="pt-BR" sz="3200" dirty="0">
                <a:solidFill>
                  <a:srgbClr val="000000"/>
                </a:solidFill>
                <a:highlight>
                  <a:srgbClr val="00FF00"/>
                </a:highlight>
                <a:latin typeface="Aldhabi" panose="01000000000000000000" pitchFamily="2" charset="-78"/>
                <a:cs typeface="Aldhabi" panose="01000000000000000000" pitchFamily="2" charset="-78"/>
              </a:rPr>
              <a:t>presença do dia 30/04</a:t>
            </a:r>
            <a: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!!</a:t>
            </a:r>
            <a:br>
              <a:rPr lang="pt-BR" sz="320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</a:br>
            <a:endParaRPr sz="3200" dirty="0">
              <a:solidFill>
                <a:srgbClr val="0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4" name="Google Shape;104;p25"/>
          <p:cNvSpPr txBox="1">
            <a:spLocks noGrp="1"/>
          </p:cNvSpPr>
          <p:nvPr>
            <p:ph type="subTitle" idx="1"/>
          </p:nvPr>
        </p:nvSpPr>
        <p:spPr>
          <a:xfrm>
            <a:off x="415600" y="4862624"/>
            <a:ext cx="11360800" cy="14993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pt-BR" dirty="0">
                <a:solidFill>
                  <a:schemeClr val="lt1"/>
                </a:solidFill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pt-BR" sz="2800" dirty="0">
                <a:solidFill>
                  <a:schemeClr val="lt1"/>
                </a:solidFill>
              </a:rPr>
              <a:t>Professora Débora Alexandra Casagrande Santos</a:t>
            </a:r>
            <a:endParaRPr sz="2800" dirty="0">
              <a:solidFill>
                <a:schemeClr val="lt1"/>
              </a:solidFill>
            </a:endParaRPr>
          </a:p>
          <a:p>
            <a:pPr algn="r">
              <a:spcBef>
                <a:spcPts val="0"/>
              </a:spcBef>
            </a:pPr>
            <a:r>
              <a:rPr lang="pt-BR" sz="2800" dirty="0">
                <a:solidFill>
                  <a:schemeClr val="lt1"/>
                </a:solidFill>
              </a:rPr>
              <a:t>Abril de 2020</a:t>
            </a:r>
            <a:endParaRPr sz="2800" dirty="0">
              <a:solidFill>
                <a:schemeClr val="lt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5F0115-FF65-459F-85A2-C476EF34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1" y="657367"/>
            <a:ext cx="1365623" cy="18289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AA0EE-5D37-4906-A1DB-CC187611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227" y="665496"/>
            <a:ext cx="1235563" cy="1820829"/>
          </a:xfrm>
          <a:prstGeom prst="rect">
            <a:avLst/>
          </a:prstGeom>
        </p:spPr>
      </p:pic>
      <p:pic>
        <p:nvPicPr>
          <p:cNvPr id="5" name="Gráfico 4" descr="Cursor">
            <a:extLst>
              <a:ext uri="{FF2B5EF4-FFF2-40B4-BE49-F238E27FC236}">
                <a16:creationId xmlns:a16="http://schemas.microsoft.com/office/drawing/2014/main" id="{AC68337F-2A3E-43B6-B038-7FA1DA31A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63026">
            <a:off x="5868373" y="356769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C2ACD-C412-45AE-B5FC-6118A74B3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1265562"/>
            <a:ext cx="8991600" cy="16459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ldhabi" panose="01000000000000000000" pitchFamily="2" charset="-78"/>
                <a:cs typeface="Aldhabi" panose="01000000000000000000" pitchFamily="2" charset="-78"/>
              </a:rPr>
              <a:t> três Áudios para Estudo </a:t>
            </a:r>
            <a:br>
              <a:rPr lang="pt-BR" sz="40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pt-BR" sz="4000" dirty="0">
                <a:latin typeface="Aldhabi" panose="01000000000000000000" pitchFamily="2" charset="-78"/>
                <a:cs typeface="Aldhabi" panose="01000000000000000000" pitchFamily="2" charset="-78"/>
              </a:rPr>
              <a:t>aula </a:t>
            </a:r>
            <a:r>
              <a:rPr lang="pt-BR" sz="4800" dirty="0">
                <a:latin typeface="Aldhabi" panose="01000000000000000000" pitchFamily="2" charset="-78"/>
                <a:cs typeface="Aldhabi" panose="01000000000000000000" pitchFamily="2" charset="-78"/>
              </a:rPr>
              <a:t>10</a:t>
            </a:r>
            <a:r>
              <a:rPr lang="pt-BR" sz="4000" dirty="0"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B0A125-1200-4EB9-9850-F2982B3F70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Gráfico 4" descr="Megafone1">
            <a:extLst>
              <a:ext uri="{FF2B5EF4-FFF2-40B4-BE49-F238E27FC236}">
                <a16:creationId xmlns:a16="http://schemas.microsoft.com/office/drawing/2014/main" id="{87BDD9A3-679A-450B-BADB-EA9879E0E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5080" y="3712651"/>
            <a:ext cx="2021840" cy="20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A41EB-9686-401C-99EC-2DFE551A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8" y="755496"/>
            <a:ext cx="4494998" cy="1134640"/>
          </a:xfrm>
        </p:spPr>
        <p:txBody>
          <a:bodyPr/>
          <a:lstStyle/>
          <a:p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Theodosius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Dobzhansky</a:t>
            </a:r>
            <a:b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(variabilidade)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730828-6947-41A3-921D-637FDA28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643" y="5690177"/>
            <a:ext cx="5690680" cy="824653"/>
          </a:xfrm>
        </p:spPr>
        <p:txBody>
          <a:bodyPr>
            <a:normAutofit fontScale="25000" lnSpcReduction="20000"/>
          </a:bodyPr>
          <a:lstStyle/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r>
              <a:rPr lang="pt-BR" sz="6400" dirty="0">
                <a:solidFill>
                  <a:schemeClr val="tx1"/>
                </a:solidFill>
              </a:rPr>
              <a:t>Fonte:  </a:t>
            </a:r>
            <a:r>
              <a:rPr lang="pt-BR" sz="6400" dirty="0" err="1">
                <a:solidFill>
                  <a:schemeClr val="tx1"/>
                </a:solidFill>
              </a:rPr>
              <a:t>Zimmer</a:t>
            </a:r>
            <a:r>
              <a:rPr lang="pt-BR" sz="6400" dirty="0">
                <a:solidFill>
                  <a:schemeClr val="tx1"/>
                </a:solidFill>
              </a:rPr>
              <a:t>, Carl.  </a:t>
            </a:r>
            <a:r>
              <a:rPr lang="pt-BR" sz="6400" b="1" dirty="0">
                <a:solidFill>
                  <a:schemeClr val="tx1"/>
                </a:solidFill>
              </a:rPr>
              <a:t>O livro de Ouro da Evolução. O triunfo de uma ideia</a:t>
            </a:r>
            <a:r>
              <a:rPr lang="pt-BR" sz="6400" dirty="0">
                <a:solidFill>
                  <a:schemeClr val="tx1"/>
                </a:solidFill>
              </a:rPr>
              <a:t>. Bonsucesso, RJ :  Ediouro, 2004 (p. 143, 144).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Gráfico 5" descr="Megafone1">
            <a:extLst>
              <a:ext uri="{FF2B5EF4-FFF2-40B4-BE49-F238E27FC236}">
                <a16:creationId xmlns:a16="http://schemas.microsoft.com/office/drawing/2014/main" id="{A827FA1F-89EF-4504-B978-F7F930D5E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949" y="2100461"/>
            <a:ext cx="1328539" cy="1328539"/>
          </a:xfrm>
          <a:prstGeom prst="rect">
            <a:avLst/>
          </a:prstGeom>
        </p:spPr>
      </p:pic>
      <p:pic>
        <p:nvPicPr>
          <p:cNvPr id="1026" name="Picture 2" descr="Theodosius Dobzhansky, US-Russian geneticist - Stock Image - H404 ...">
            <a:extLst>
              <a:ext uri="{FF2B5EF4-FFF2-40B4-BE49-F238E27FC236}">
                <a16:creationId xmlns:a16="http://schemas.microsoft.com/office/drawing/2014/main" id="{08E7AFA2-448D-43D4-AFA1-3FAF9E89A26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b="10729"/>
          <a:stretch>
            <a:fillRect/>
          </a:stretch>
        </p:blipFill>
        <p:spPr bwMode="auto">
          <a:xfrm>
            <a:off x="6549371" y="474666"/>
            <a:ext cx="5366622" cy="60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: Curvo 6">
            <a:extLst>
              <a:ext uri="{FF2B5EF4-FFF2-40B4-BE49-F238E27FC236}">
                <a16:creationId xmlns:a16="http://schemas.microsoft.com/office/drawing/2014/main" id="{4F9B0EA9-3345-4DDD-B9A8-678F90C13DD2}"/>
              </a:ext>
            </a:extLst>
          </p:cNvPr>
          <p:cNvCxnSpPr>
            <a:cxnSpLocks/>
          </p:cNvCxnSpPr>
          <p:nvPr/>
        </p:nvCxnSpPr>
        <p:spPr>
          <a:xfrm>
            <a:off x="4648418" y="1196502"/>
            <a:ext cx="1697261" cy="12700"/>
          </a:xfrm>
          <a:prstGeom prst="curvedConnector3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id="{56BF6BBD-E801-435B-B898-C0D455BD8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5598" y="3302793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5902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A41EB-9686-401C-99EC-2DFE551A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04" y="274264"/>
            <a:ext cx="4615851" cy="1186773"/>
          </a:xfrm>
        </p:spPr>
        <p:txBody>
          <a:bodyPr/>
          <a:lstStyle/>
          <a:p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Anagênese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 e </a:t>
            </a:r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CladoGênese</a:t>
            </a:r>
            <a:endParaRPr lang="pt-BR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26F33D5-C04B-4C35-B57C-C0EEA54D06B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730828-6947-41A3-921D-637FDA28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7320" y="5768501"/>
            <a:ext cx="5281480" cy="684179"/>
          </a:xfrm>
        </p:spPr>
        <p:txBody>
          <a:bodyPr/>
          <a:lstStyle/>
          <a:p>
            <a:pPr algn="l"/>
            <a:r>
              <a:rPr lang="pt-BR" sz="1600" dirty="0">
                <a:solidFill>
                  <a:srgbClr val="212121"/>
                </a:solidFill>
              </a:rPr>
              <a:t>Fonte: Lewin, Roger. </a:t>
            </a:r>
            <a:r>
              <a:rPr lang="pt-BR" sz="1600" b="1" dirty="0">
                <a:solidFill>
                  <a:srgbClr val="212121"/>
                </a:solidFill>
              </a:rPr>
              <a:t>Evolução Humana</a:t>
            </a:r>
            <a:r>
              <a:rPr lang="pt-BR" sz="1600" dirty="0">
                <a:solidFill>
                  <a:srgbClr val="212121"/>
                </a:solidFill>
              </a:rPr>
              <a:t>. São Paulo: Atheneu Editora, 1999.</a:t>
            </a:r>
          </a:p>
          <a:p>
            <a:endParaRPr lang="pt-BR" dirty="0"/>
          </a:p>
        </p:txBody>
      </p:sp>
      <p:pic>
        <p:nvPicPr>
          <p:cNvPr id="5" name="Gráfico 4" descr="Megafone1">
            <a:extLst>
              <a:ext uri="{FF2B5EF4-FFF2-40B4-BE49-F238E27FC236}">
                <a16:creationId xmlns:a16="http://schemas.microsoft.com/office/drawing/2014/main" id="{E10FD286-C180-4364-B246-321C5A1AF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949" y="2100461"/>
            <a:ext cx="1328539" cy="1328539"/>
          </a:xfrm>
          <a:prstGeom prst="rect">
            <a:avLst/>
          </a:prstGeom>
        </p:spPr>
      </p:pic>
      <p:pic>
        <p:nvPicPr>
          <p:cNvPr id="6" name="AnaCladogênese">
            <a:hlinkClick r:id="" action="ppaction://media"/>
            <a:extLst>
              <a:ext uri="{FF2B5EF4-FFF2-40B4-BE49-F238E27FC236}">
                <a16:creationId xmlns:a16="http://schemas.microsoft.com/office/drawing/2014/main" id="{56AA2BFC-36AA-4F02-B163-8E36D016C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6380" y="3429000"/>
            <a:ext cx="487363" cy="48736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3C5405-850F-4E14-9A99-69AED9B34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590" y="267069"/>
            <a:ext cx="4743509" cy="49210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8EA7877-F7D2-4F77-A38C-0CE00E318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9441" y="1160833"/>
            <a:ext cx="1525239" cy="5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A41EB-9686-401C-99EC-2DFE551A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08" y="609600"/>
            <a:ext cx="5015592" cy="1219575"/>
          </a:xfrm>
        </p:spPr>
        <p:txBody>
          <a:bodyPr/>
          <a:lstStyle/>
          <a:p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Alopátrica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/ </a:t>
            </a:r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parapátrica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/ </a:t>
            </a:r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</a:rPr>
              <a:t>simpátrica</a:t>
            </a:r>
            <a:b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b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endParaRPr lang="pt-BR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730828-6947-41A3-921D-637FDA28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480" y="5812258"/>
            <a:ext cx="5749047" cy="640423"/>
          </a:xfrm>
        </p:spPr>
        <p:txBody>
          <a:bodyPr/>
          <a:lstStyle/>
          <a:p>
            <a:pPr algn="l"/>
            <a:r>
              <a:rPr lang="pt-BR" sz="1600" dirty="0">
                <a:solidFill>
                  <a:srgbClr val="212121"/>
                </a:solidFill>
              </a:rPr>
              <a:t>Fonte:  Fonte: Ridley, Mark. </a:t>
            </a:r>
            <a:r>
              <a:rPr lang="pt-BR" sz="1600" b="1" dirty="0">
                <a:solidFill>
                  <a:srgbClr val="212121"/>
                </a:solidFill>
              </a:rPr>
              <a:t>Evolução</a:t>
            </a:r>
            <a:r>
              <a:rPr lang="pt-BR" sz="1600" dirty="0">
                <a:solidFill>
                  <a:srgbClr val="212121"/>
                </a:solidFill>
              </a:rPr>
              <a:t>. 3ª Edição. Porto Alegre: </a:t>
            </a:r>
            <a:r>
              <a:rPr lang="pt-BR" sz="1600" dirty="0" err="1">
                <a:solidFill>
                  <a:srgbClr val="212121"/>
                </a:solidFill>
              </a:rPr>
              <a:t>ArtMed</a:t>
            </a:r>
            <a:r>
              <a:rPr lang="pt-BR" sz="1600" dirty="0">
                <a:solidFill>
                  <a:srgbClr val="212121"/>
                </a:solidFill>
              </a:rPr>
              <a:t>, 2007. </a:t>
            </a:r>
            <a:endParaRPr lang="pt-BR" sz="1600" b="1" dirty="0">
              <a:solidFill>
                <a:schemeClr val="accent1"/>
              </a:solidFill>
            </a:endParaRPr>
          </a:p>
          <a:p>
            <a:pPr algn="l"/>
            <a:endParaRPr lang="pt-BR" sz="1600" dirty="0">
              <a:solidFill>
                <a:srgbClr val="212121"/>
              </a:solidFill>
            </a:endParaRPr>
          </a:p>
          <a:p>
            <a:endParaRPr lang="pt-BR" dirty="0"/>
          </a:p>
        </p:txBody>
      </p:sp>
      <p:pic>
        <p:nvPicPr>
          <p:cNvPr id="5" name="Gráfico 4" descr="Megafone1">
            <a:extLst>
              <a:ext uri="{FF2B5EF4-FFF2-40B4-BE49-F238E27FC236}">
                <a16:creationId xmlns:a16="http://schemas.microsoft.com/office/drawing/2014/main" id="{E10FD286-C180-4364-B246-321C5A1AF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043" y="2304742"/>
            <a:ext cx="1328539" cy="1328539"/>
          </a:xfrm>
          <a:prstGeom prst="rect">
            <a:avLst/>
          </a:prstGeom>
        </p:spPr>
      </p:pic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id="{152AF5C1-C78C-4B23-B360-B273B8347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0427" y="3633281"/>
            <a:ext cx="487363" cy="48736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5C512EF5-279B-45BC-B715-F41128FFD01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9F7203D-9C21-4BB4-8D92-5952D0D66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216" y="426145"/>
            <a:ext cx="5029636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DA38A-5DB1-4AFD-95EE-D06BE248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94" y="1"/>
            <a:ext cx="11751012" cy="800478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b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</a:br>
            <a: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Fonte: Neves, W.A.; Rangel Jr.; </a:t>
            </a:r>
            <a:r>
              <a:rPr lang="pt-BR" sz="1800" dirty="0" err="1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Murrieta</a:t>
            </a:r>
            <a: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, R.S.S. (organizadores) </a:t>
            </a:r>
            <a:r>
              <a:rPr lang="pt-BR" sz="1800" b="1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Assim caminhou a humanidade</a:t>
            </a:r>
            <a: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. São Paulo: Palas Athena, 2015 (p. 238, 239. 240)</a:t>
            </a:r>
            <a:br>
              <a:rPr lang="pt-BR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pic>
        <p:nvPicPr>
          <p:cNvPr id="5" name="Espaço Reservado para Conteúdo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D8533264-2FC3-4FD4-AD5D-1D669AF0D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1" y="661117"/>
            <a:ext cx="4490720" cy="5977922"/>
          </a:xfrm>
        </p:spPr>
      </p:pic>
      <p:pic>
        <p:nvPicPr>
          <p:cNvPr id="7" name="Imagem 6" descr="Texto preto sobre fundo branco&#10;&#10;Descrição gerada automaticamente">
            <a:extLst>
              <a:ext uri="{FF2B5EF4-FFF2-40B4-BE49-F238E27FC236}">
                <a16:creationId xmlns:a16="http://schemas.microsoft.com/office/drawing/2014/main" id="{4A36224F-C8F6-4801-B59E-3EE192A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760" y="661116"/>
            <a:ext cx="3974189" cy="59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81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2BD00AF9-0B40-4A38-B33C-D23A9293D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518" y="612843"/>
            <a:ext cx="5252936" cy="6156257"/>
          </a:xfr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C8DC143-456A-45F4-82D9-A4132089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88900"/>
            <a:ext cx="11750675" cy="663575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b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</a:br>
            <a: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Fonte: Neves, W.A.; Rangel Jr.; </a:t>
            </a:r>
            <a:r>
              <a:rPr lang="pt-BR" sz="1800" dirty="0" err="1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Murrieta</a:t>
            </a:r>
            <a: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, R.S.S. (organizadores) </a:t>
            </a:r>
            <a:r>
              <a:rPr lang="pt-BR" sz="1800" b="1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Assim caminhou a humanidade</a:t>
            </a:r>
            <a:r>
              <a:rPr lang="pt-BR" sz="1800" dirty="0">
                <a:solidFill>
                  <a:schemeClr val="tx1"/>
                </a:solidFill>
                <a:latin typeface="Aldhabi" panose="01000000000000000000" pitchFamily="2" charset="-78"/>
                <a:ea typeface="Times New Roman" panose="02020603050405020304" pitchFamily="18" charset="0"/>
                <a:cs typeface="Aldhabi" panose="01000000000000000000" pitchFamily="2" charset="-78"/>
              </a:rPr>
              <a:t>. São Paulo: Palas Athena, 2015 (p. 238, 239. 240)</a:t>
            </a:r>
            <a:br>
              <a:rPr lang="pt-BR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C8263AF-9C46-4030-8E50-717EE4ECA2D3}"/>
              </a:ext>
            </a:extLst>
          </p:cNvPr>
          <p:cNvSpPr/>
          <p:nvPr/>
        </p:nvSpPr>
        <p:spPr>
          <a:xfrm>
            <a:off x="6325548" y="877398"/>
            <a:ext cx="5454648" cy="57667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Após ouvir os áudios e ler o texto:  </a:t>
            </a:r>
            <a:r>
              <a:rPr lang="pt-BR" sz="2800" dirty="0">
                <a:solidFill>
                  <a:schemeClr val="tx1"/>
                </a:solidFill>
                <a:highlight>
                  <a:srgbClr val="FFFF00"/>
                </a:highlight>
              </a:rPr>
              <a:t>anote suas dúvidas e envie na pasta disponível no STOA, até 03 de abril!!!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highlight>
                  <a:srgbClr val="FFFF00"/>
                </a:highlight>
              </a:rPr>
              <a:t>Se não tiver dúvidas faça um breve comentário sobre o texto!!!</a:t>
            </a:r>
          </a:p>
          <a:p>
            <a:pPr algn="ctr"/>
            <a:endParaRPr lang="pt-BR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  <a:highlight>
                  <a:srgbClr val="00FF00"/>
                </a:highlight>
              </a:rPr>
              <a:t>Esse é o Exercício Presencial da aula do </a:t>
            </a:r>
            <a:r>
              <a:rPr lang="pt-BR" sz="2400">
                <a:solidFill>
                  <a:schemeClr val="tx1"/>
                </a:solidFill>
                <a:highlight>
                  <a:srgbClr val="00FF00"/>
                </a:highlight>
              </a:rPr>
              <a:t>dia 30/ 04</a:t>
            </a:r>
            <a:endParaRPr lang="pt-BR" sz="2400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4137864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656</TotalTime>
  <Words>272</Words>
  <Application>Microsoft Office PowerPoint</Application>
  <PresentationFormat>Widescreen</PresentationFormat>
  <Paragraphs>19</Paragraphs>
  <Slides>7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3" baseType="lpstr">
      <vt:lpstr>Aldhabi</vt:lpstr>
      <vt:lpstr>Arial</vt:lpstr>
      <vt:lpstr>Calibri</vt:lpstr>
      <vt:lpstr>Gill Sans MT</vt:lpstr>
      <vt:lpstr>Times New Roman</vt:lpstr>
      <vt:lpstr>Pacote</vt:lpstr>
      <vt:lpstr>ecologia evolutiva humana Lgn 0321/ LGN/ Esalq/ usp  Áudio e texto para estudo  Veja como ganhar a presença do dia 30/04!! </vt:lpstr>
      <vt:lpstr> três Áudios para Estudo  aula 10 </vt:lpstr>
      <vt:lpstr>Theodosius Dobzhansky (variabilidade)</vt:lpstr>
      <vt:lpstr>Anagênese e CladoGênese</vt:lpstr>
      <vt:lpstr>Alopátrica/ parapátrica/ simpátrica  </vt:lpstr>
      <vt:lpstr> Fonte: Neves, W.A.; Rangel Jr.; Murrieta, R.S.S. (organizadores) Assim caminhou a humanidade. São Paulo: Palas Athena, 2015 (p. 238, 239. 240) </vt:lpstr>
      <vt:lpstr> Fonte: Neves, W.A.; Rangel Jr.; Murrieta, R.S.S. (organizadores) Assim caminhou a humanidade. São Paulo: Palas Athena, 2015 (p. 238, 239. 240)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Áudio 1 -</dc:title>
  <dc:creator>Debora Casagrande Santos</dc:creator>
  <cp:lastModifiedBy>Debora Casagrande Santos</cp:lastModifiedBy>
  <cp:revision>29</cp:revision>
  <dcterms:created xsi:type="dcterms:W3CDTF">2020-04-29T23:15:19Z</dcterms:created>
  <dcterms:modified xsi:type="dcterms:W3CDTF">2020-04-30T23:54:35Z</dcterms:modified>
</cp:coreProperties>
</file>