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D7D9-7561-4C89-880B-C216756F15A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FCF4-9107-452A-89F5-1EDE4B9832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26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D7D9-7561-4C89-880B-C216756F15A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FCF4-9107-452A-89F5-1EDE4B9832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32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D7D9-7561-4C89-880B-C216756F15A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FCF4-9107-452A-89F5-1EDE4B9832E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240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D7D9-7561-4C89-880B-C216756F15A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FCF4-9107-452A-89F5-1EDE4B9832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7075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D7D9-7561-4C89-880B-C216756F15A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FCF4-9107-452A-89F5-1EDE4B9832E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73158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D7D9-7561-4C89-880B-C216756F15A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FCF4-9107-452A-89F5-1EDE4B9832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3557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D7D9-7561-4C89-880B-C216756F15A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FCF4-9107-452A-89F5-1EDE4B9832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788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D7D9-7561-4C89-880B-C216756F15A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FCF4-9107-452A-89F5-1EDE4B9832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128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D7D9-7561-4C89-880B-C216756F15A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FCF4-9107-452A-89F5-1EDE4B9832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56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D7D9-7561-4C89-880B-C216756F15A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FCF4-9107-452A-89F5-1EDE4B9832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459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D7D9-7561-4C89-880B-C216756F15A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FCF4-9107-452A-89F5-1EDE4B9832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37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D7D9-7561-4C89-880B-C216756F15A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FCF4-9107-452A-89F5-1EDE4B9832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646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D7D9-7561-4C89-880B-C216756F15A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FCF4-9107-452A-89F5-1EDE4B9832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970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D7D9-7561-4C89-880B-C216756F15A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FCF4-9107-452A-89F5-1EDE4B9832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243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D7D9-7561-4C89-880B-C216756F15A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FCF4-9107-452A-89F5-1EDE4B9832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55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D7D9-7561-4C89-880B-C216756F15A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FCF4-9107-452A-89F5-1EDE4B9832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326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7D7D9-7561-4C89-880B-C216756F15A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CDFCF4-9107-452A-89F5-1EDE4B9832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112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B69D055-2D09-4751-A3B4-B4B5D1C353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 “exclusivo” comercial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607CC9A-34F1-44C9-A459-9C36BB11BC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Fernando A. Novais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3423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730A24F-F624-4C53-82FD-F3743B18D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Mecanismos de funcionamento do Antigo Sistema Colonial do mercantilismo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F188EDA-2E4F-4995-BE31-09F1836B4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940359" cy="4417764"/>
          </a:xfrm>
        </p:spPr>
        <p:txBody>
          <a:bodyPr>
            <a:normAutofit/>
          </a:bodyPr>
          <a:lstStyle/>
          <a:p>
            <a:r>
              <a:rPr lang="pt-BR" dirty="0"/>
              <a:t>Regime de comércio: elemento essencial do Antigo Sistema Colonial.</a:t>
            </a:r>
          </a:p>
          <a:p>
            <a:pPr lvl="1"/>
            <a:r>
              <a:rPr lang="pt-BR" dirty="0"/>
              <a:t>Exclusivo do comércio: quadro institucional assegurava a promoção de estímulos à acumulação primitiva de capital na economia metropolitana.</a:t>
            </a:r>
          </a:p>
          <a:p>
            <a:pPr lvl="1"/>
            <a:r>
              <a:rPr lang="pt-BR" dirty="0"/>
              <a:t>Monopólio colonial ou “exclusivo” metropolitano: mecanismo por excelência do sistema colonial.</a:t>
            </a:r>
          </a:p>
          <a:p>
            <a:pPr lvl="2"/>
            <a:r>
              <a:rPr lang="pt-BR" dirty="0"/>
              <a:t>Ajustamento da expansão colonizadora aos processos da economia e sociedade europeia (transição para o capitalismo).</a:t>
            </a:r>
          </a:p>
          <a:p>
            <a:r>
              <a:rPr lang="pt-BR" dirty="0"/>
              <a:t>Comércio: nervo da colonização do Antigo Regime</a:t>
            </a:r>
          </a:p>
          <a:p>
            <a:pPr lvl="1"/>
            <a:r>
              <a:rPr lang="pt-BR" dirty="0"/>
              <a:t>Favorecer o comércio europeu: ocupação, povoamento e valorização das novas áreas.</a:t>
            </a:r>
          </a:p>
          <a:p>
            <a:pPr lvl="2"/>
            <a:r>
              <a:rPr lang="pt-BR" dirty="0"/>
              <a:t>Produção colonial: (mercantil) vinculada às grandes linhas do tráfico internacional.</a:t>
            </a:r>
          </a:p>
          <a:p>
            <a:pPr lvl="2"/>
            <a:r>
              <a:rPr lang="pt-BR" dirty="0"/>
              <a:t>Geração de grandes lucros para as metrópoles no contexto de desenvolvimento do capitalismo.</a:t>
            </a:r>
          </a:p>
        </p:txBody>
      </p:sp>
    </p:spTree>
    <p:extLst>
      <p:ext uri="{BB962C8B-B14F-4D97-AF65-F5344CB8AC3E}">
        <p14:creationId xmlns:p14="http://schemas.microsoft.com/office/powerpoint/2010/main" xmlns="" val="4088757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195FC3-55C6-4F07-99D3-E2C03C37E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Relações comerciais entre metrópole e colônia: colonização portuguesa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8A322F6-7A24-49D3-9B7D-4D85DFE5B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785" y="1897039"/>
            <a:ext cx="9580728" cy="4612943"/>
          </a:xfrm>
        </p:spPr>
        <p:txBody>
          <a:bodyPr>
            <a:normAutofit/>
          </a:bodyPr>
          <a:lstStyle/>
          <a:p>
            <a:r>
              <a:rPr lang="pt-BR" sz="2000" dirty="0"/>
              <a:t>Expansão ultramarina portuguesa na África e Ásia: </a:t>
            </a:r>
          </a:p>
          <a:p>
            <a:pPr lvl="1"/>
            <a:r>
              <a:rPr lang="pt-BR" dirty="0"/>
              <a:t>regime monopolista (sistema político-militar): exclusividade do comércio;</a:t>
            </a:r>
          </a:p>
          <a:p>
            <a:pPr lvl="2"/>
            <a:r>
              <a:rPr lang="pt-BR" dirty="0"/>
              <a:t>“Capitalismo monárquico”: enfraquecimento da posição portuguesa na empresa colonial.</a:t>
            </a:r>
          </a:p>
          <a:p>
            <a:pPr lvl="2"/>
            <a:r>
              <a:rPr lang="pt-BR" dirty="0"/>
              <a:t>Concorrência dos holandeses: pelas rotas das especiarias.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dirty="0"/>
              <a:t>Holanda: centro econômico-financeiro da Europa; grande entreposto comercial; liberdade de comércio -&gt; monopólio na ação </a:t>
            </a:r>
            <a:r>
              <a:rPr lang="pt-BR" dirty="0" smtClean="0"/>
              <a:t>colonizadora.</a:t>
            </a:r>
            <a:endParaRPr lang="pt-BR" dirty="0"/>
          </a:p>
          <a:p>
            <a:r>
              <a:rPr lang="pt-BR" sz="2000" dirty="0"/>
              <a:t>Colonização e produção de açúcar nas ilhas atlânticas e América portuguesa</a:t>
            </a:r>
          </a:p>
          <a:p>
            <a:pPr lvl="1"/>
            <a:r>
              <a:rPr lang="pt-BR" dirty="0"/>
              <a:t>Concessões régias: capitanias hereditárias;</a:t>
            </a:r>
          </a:p>
          <a:p>
            <a:pPr lvl="1"/>
            <a:r>
              <a:rPr lang="pt-BR" dirty="0"/>
              <a:t>1ª fase: liberdade de comércio (capital estrangeiro, flamengo);</a:t>
            </a:r>
          </a:p>
          <a:p>
            <a:pPr lvl="1"/>
            <a:r>
              <a:rPr lang="pt-BR" dirty="0"/>
              <a:t>2ª fase (expansão e prosperidade): repressão ao comércio estrangeiro.</a:t>
            </a:r>
          </a:p>
          <a:p>
            <a:pPr lvl="2"/>
            <a:r>
              <a:rPr lang="pt-BR" dirty="0"/>
              <a:t>Mecanismos: editos e alvarás régios de controle do comércio colonial. </a:t>
            </a:r>
          </a:p>
          <a:p>
            <a:pPr lvl="2"/>
            <a:r>
              <a:rPr lang="pt-BR" dirty="0"/>
              <a:t>Institucional: Conselho Ultramarino; Cia. Geral do Comércio para o Brasil.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126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020DD44-DA0D-4B9E-9879-2C0ADD18B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Colonização espanhola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F46ED59-DD93-4D90-AFFC-F5B082C3E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67" y="1828800"/>
            <a:ext cx="9136183" cy="4589755"/>
          </a:xfrm>
        </p:spPr>
        <p:txBody>
          <a:bodyPr>
            <a:normAutofit/>
          </a:bodyPr>
          <a:lstStyle/>
          <a:p>
            <a:r>
              <a:rPr lang="pt-BR" sz="2800" dirty="0"/>
              <a:t>Mecanismo aceleradores da primitiva acumulação capitalista</a:t>
            </a:r>
          </a:p>
          <a:p>
            <a:pPr lvl="1"/>
            <a:r>
              <a:rPr lang="pt-BR" sz="2400" dirty="0"/>
              <a:t>Controle sobre o comércio colonial: fortalecimento da presença metropolitana sobre os agentes privados</a:t>
            </a:r>
          </a:p>
          <a:p>
            <a:pPr lvl="2"/>
            <a:r>
              <a:rPr lang="pt-BR" sz="2200" dirty="0"/>
              <a:t>Regime de porto único: Casa de Contratação de Sevilha</a:t>
            </a:r>
          </a:p>
          <a:p>
            <a:pPr lvl="2"/>
            <a:r>
              <a:rPr lang="pt-BR" sz="2200" dirty="0"/>
              <a:t>Sistema de frotas: navegação em comboios e periodicidade obrigatória</a:t>
            </a:r>
          </a:p>
          <a:p>
            <a:pPr lvl="2"/>
            <a:r>
              <a:rPr lang="pt-BR" sz="2200" dirty="0"/>
              <a:t>Comboios, rotas pré-definidas, portos exclusivos.</a:t>
            </a:r>
          </a:p>
          <a:p>
            <a:pPr lvl="3"/>
            <a:r>
              <a:rPr lang="pt-BR" sz="2000" dirty="0"/>
              <a:t>Contrabando: comércio ilegal cujo objetivo era o usufruto das vantagens do sistema de colonização.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17587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B564F7-CF70-4419-9E7F-B4855A25D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Colonização inglesa e francesa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5EFC336-E3DE-4135-A4F2-8FEEE4054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Inglaterra e França: corso e pirataria</a:t>
            </a:r>
          </a:p>
          <a:p>
            <a:pPr lvl="1"/>
            <a:r>
              <a:rPr lang="pt-BR" dirty="0"/>
              <a:t>Organização da política colonial inglesa: século XVII</a:t>
            </a:r>
          </a:p>
          <a:p>
            <a:pPr lvl="2"/>
            <a:r>
              <a:rPr lang="pt-BR" dirty="0"/>
              <a:t>Atos de navegação: restrições de comércio livre.</a:t>
            </a:r>
          </a:p>
          <a:p>
            <a:pPr lvl="1"/>
            <a:r>
              <a:rPr lang="pt-BR" dirty="0"/>
              <a:t>Organização da política colonial francesa: século XVII</a:t>
            </a:r>
          </a:p>
          <a:p>
            <a:pPr lvl="2"/>
            <a:r>
              <a:rPr lang="pt-BR" dirty="0"/>
              <a:t>Richelieu (1624/1642): Cias. Monopolistas na América e África.</a:t>
            </a:r>
          </a:p>
          <a:p>
            <a:pPr lvl="2"/>
            <a:r>
              <a:rPr lang="pt-BR" dirty="0"/>
              <a:t>Colbert (1661-1683): desenvolvimento da economia doméstica e fortalecimento da exploração colonial (cias. De comércio monopolistas).</a:t>
            </a:r>
          </a:p>
          <a:p>
            <a:r>
              <a:rPr lang="pt-BR" dirty="0"/>
              <a:t>Controle sobre o comércio: canais de transferência de renda para as metrópoles.</a:t>
            </a:r>
          </a:p>
        </p:txBody>
      </p:sp>
    </p:spTree>
    <p:extLst>
      <p:ext uri="{BB962C8B-B14F-4D97-AF65-F5344CB8AC3E}">
        <p14:creationId xmlns:p14="http://schemas.microsoft.com/office/powerpoint/2010/main" xmlns="" val="756613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3A2726-524C-41BE-B164-5B77E3D4A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Século XVII: organização da exploração colonial ultramarina</a:t>
            </a:r>
            <a:br>
              <a:rPr lang="pt-BR" dirty="0"/>
            </a:b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ECC8772-5644-4532-94B1-5066E00AF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Monopólio do comércio, “exclusivo” metropolitano: reserva de mercado das colônias para as metrópoles.</a:t>
            </a:r>
          </a:p>
          <a:p>
            <a:pPr lvl="1"/>
            <a:r>
              <a:rPr lang="pt-BR" dirty="0"/>
              <a:t>Burguesia comercial metropolitana.</a:t>
            </a:r>
          </a:p>
          <a:p>
            <a:pPr lvl="1"/>
            <a:r>
              <a:rPr lang="pt-BR" dirty="0"/>
              <a:t>Transferência da renda: balança de comércio favorável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Comércio: </a:t>
            </a:r>
            <a:r>
              <a:rPr lang="pt-BR" dirty="0" err="1" smtClean="0"/>
              <a:t>exclusidade</a:t>
            </a:r>
            <a:r>
              <a:rPr lang="pt-BR" dirty="0" smtClean="0"/>
              <a:t> da oferta de produtos (monopólio)</a:t>
            </a:r>
          </a:p>
          <a:p>
            <a:pPr lvl="1"/>
            <a:r>
              <a:rPr lang="pt-BR" dirty="0" smtClean="0"/>
              <a:t>Estrutura socioeconômica das colônias: escravidão e o tráfico.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dirty="0" smtClean="0"/>
              <a:t>Adoção da escravidão Africana: corrente do comércio internacional.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dirty="0" smtClean="0"/>
              <a:t>Tráfico atlântico explica a escravidão.</a:t>
            </a:r>
          </a:p>
          <a:p>
            <a:r>
              <a:rPr lang="pt-BR" dirty="0" smtClean="0"/>
              <a:t>Contrabando e as concessões: parte do Sistema Colonial -&gt; usufruto, apropriação das vantagens da exploração colonial.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8701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28460BD8-AE3F-4AC9-9D0B-717052AA5D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54420CFE-F482-466E-9E1E-C78513C0B8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5331032B-BD21-4BDA-920C-12E3580525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xmlns="" id="{E7514DA3-59E7-409E-8A3B-AD097F6E56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xmlns="" id="{57B9A2A6-3BE4-4599-9364-F71C5BFD61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xmlns="" id="{4FD744C6-4ED8-4BC9-BF68-6BDF701C5D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xmlns="" id="{092C5BAD-C911-4F8F-A1C5-470268BE66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xmlns="" id="{B133D0C8-4EC4-424F-8E70-0482D5B1B6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xmlns="" id="{7B1532A0-F4B3-4DE8-B18F-740CAAD25A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xmlns="" id="{8EFDD162-BBBA-4062-8BBF-53DBA10913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xmlns="" id="{DCFC9E65-3E19-4483-B952-25D29683CA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9179DE42-5613-4B35-A1E6-6CCBAA13C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EB898B32-3891-4C3A-8F58-C5969D2E90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4AE4806D-B8F9-4679-A68A-9BD21C01A3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3">
            <a:extLst>
              <a:ext uri="{FF2B5EF4-FFF2-40B4-BE49-F238E27FC236}">
                <a16:creationId xmlns:a16="http://schemas.microsoft.com/office/drawing/2014/main" xmlns="" id="{52FB45E9-914E-4471-AC87-E475CD5176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xmlns="" id="{C310626D-5743-49D4-8F7D-88C4F8F057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xmlns="" id="{3C195FC1-B568-4C72-9902-34CB35DDD7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xmlns="" id="{EF2BDF77-362C-43F0-8CBB-A969EC2AE0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xmlns="" id="{4BE96B01-3929-432D-B8C2-ADBCB74C2E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xmlns="" id="{2A6FCDE6-CDE2-4C51-B18E-A95CFB6797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D4786853-95F8-495D-854C-B95C166FE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136" y="221943"/>
            <a:ext cx="7370410" cy="644518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pt-BR" dirty="0">
                <a:solidFill>
                  <a:srgbClr val="FFFFFF"/>
                </a:solidFill>
              </a:rPr>
              <a:t>“O regime do comércio colonial (...) constituiu-se, ao longo dos séculos XVI, XVII e XVIII, no mecanismo através do qual se processava a apropriação por parte dos mercadores das metrópoles dos lucros excedentes grados nas economias coloniais; assim, pois, o sistema colonial em funcionamento configurava uma </a:t>
            </a:r>
            <a:r>
              <a:rPr lang="pt-BR" i="1" dirty="0">
                <a:solidFill>
                  <a:srgbClr val="FFFFFF"/>
                </a:solidFill>
              </a:rPr>
              <a:t>peça da acumulação primitiva </a:t>
            </a:r>
            <a:r>
              <a:rPr lang="pt-BR" dirty="0">
                <a:solidFill>
                  <a:srgbClr val="FFFFFF"/>
                </a:solidFill>
              </a:rPr>
              <a:t>de capitais nos quadros do desenvolvimento do capitalismo mercantil europeu.” (pp. 66-67)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9D2E8756-2465-473A-BA2A-2DB1D62247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0257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28460BD8-AE3F-4AC9-9D0B-717052AA5D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54420CFE-F482-466E-9E1E-C78513C0B8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5331032B-BD21-4BDA-920C-12E3580525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xmlns="" id="{E7514DA3-59E7-409E-8A3B-AD097F6E56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xmlns="" id="{57B9A2A6-3BE4-4599-9364-F71C5BFD61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xmlns="" id="{4FD744C6-4ED8-4BC9-BF68-6BDF701C5D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xmlns="" id="{092C5BAD-C911-4F8F-A1C5-470268BE66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xmlns="" id="{B133D0C8-4EC4-424F-8E70-0482D5B1B6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xmlns="" id="{7B1532A0-F4B3-4DE8-B18F-740CAAD25A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8EFDD162-BBBA-4062-8BBF-53DBA10913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xmlns="" id="{DCFC9E65-3E19-4483-B952-25D29683CA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27577DEC-D9A5-404D-9789-702F4319BE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CEEA9366-CEA8-4F23-B065-4337F0D836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904A03D6-39B4-4278-9BE1-A07E024499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FBE459AF-3736-4886-82E0-9B5DA427B5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4B6B88EF-180C-4E39-8A3F-A52E87110C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xmlns="" id="{52DFAACF-64D0-4621-8FF4-E2F03C3E8D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xmlns="" id="{36611FF0-65B3-49DB-97C6-1B72AAD0FB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xmlns="" id="{0F7407FE-86B1-4890-9D80-9406FBF29E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9">
              <a:extLst>
                <a:ext uri="{FF2B5EF4-FFF2-40B4-BE49-F238E27FC236}">
                  <a16:creationId xmlns:a16="http://schemas.microsoft.com/office/drawing/2014/main" xmlns="" id="{EBD42D5B-8F87-45B3-98B3-C66944F92E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xmlns="" id="{F5E04699-59E1-4468-9E7C-83070EEB42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xmlns="" id="{F2AE8F13-9A52-4D7F-9637-321EA7CF32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178FD4-4DF0-4317-B0FB-EF463A2E6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400" dirty="0" smtClean="0"/>
              <a:t>“</a:t>
            </a:r>
            <a:r>
              <a:rPr lang="pt-BR" sz="3400" dirty="0" smtClean="0"/>
              <a:t>O sistema colonial ajustava pois a colonização ao seu sentido na história da economia e sociedade modernas.” </a:t>
            </a:r>
            <a:r>
              <a:rPr lang="en-US" sz="3400" dirty="0" smtClean="0"/>
              <a:t>(</a:t>
            </a:r>
            <a:r>
              <a:rPr lang="en-US" sz="3400" dirty="0"/>
              <a:t>p. 67).</a:t>
            </a:r>
          </a:p>
        </p:txBody>
      </p:sp>
    </p:spTree>
    <p:extLst>
      <p:ext uri="{BB962C8B-B14F-4D97-AF65-F5344CB8AC3E}">
        <p14:creationId xmlns:p14="http://schemas.microsoft.com/office/powerpoint/2010/main" xmlns="" val="3901788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605</Words>
  <Application>Microsoft Office PowerPoint</Application>
  <PresentationFormat>Personalizar</PresentationFormat>
  <Paragraphs>49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Facetado</vt:lpstr>
      <vt:lpstr>O “exclusivo” comercial</vt:lpstr>
      <vt:lpstr>Mecanismos de funcionamento do Antigo Sistema Colonial do mercantilismo</vt:lpstr>
      <vt:lpstr>Relações comerciais entre metrópole e colônia: colonização portuguesa</vt:lpstr>
      <vt:lpstr>Colonização espanhola</vt:lpstr>
      <vt:lpstr>Colonização inglesa e francesa</vt:lpstr>
      <vt:lpstr>Século XVII: organização da exploração colonial ultramarina </vt:lpstr>
      <vt:lpstr>“O regime do comércio colonial (...) constituiu-se, ao longo dos séculos XVI, XVII e XVIII, no mecanismo através do qual se processava a apropriação por parte dos mercadores das metrópoles dos lucros excedentes grados nas economias coloniais; assim, pois, o sistema colonial em funcionamento configurava uma peça da acumulação primitiva de capitais nos quadros do desenvolvimento do capitalismo mercantil europeu.” (pp. 66-67)</vt:lpstr>
      <vt:lpstr>“O sistema colonial ajustava pois a colonização ao seu sentido na história da economia e sociedade modernas.” (p. 67).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“exclusivo” comercial</dc:title>
  <dc:creator>Jáder Camilo Pinto</dc:creator>
  <cp:lastModifiedBy>Paula</cp:lastModifiedBy>
  <cp:revision>4</cp:revision>
  <dcterms:created xsi:type="dcterms:W3CDTF">2020-11-02T18:03:58Z</dcterms:created>
  <dcterms:modified xsi:type="dcterms:W3CDTF">2020-11-02T18:16:52Z</dcterms:modified>
</cp:coreProperties>
</file>