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304" r:id="rId8"/>
    <p:sldId id="257" r:id="rId9"/>
    <p:sldId id="258" r:id="rId10"/>
    <p:sldId id="259" r:id="rId11"/>
    <p:sldId id="260" r:id="rId12"/>
    <p:sldId id="261" r:id="rId13"/>
    <p:sldId id="280" r:id="rId14"/>
    <p:sldId id="281" r:id="rId15"/>
    <p:sldId id="268" r:id="rId16"/>
    <p:sldId id="282" r:id="rId17"/>
    <p:sldId id="283" r:id="rId18"/>
    <p:sldId id="269" r:id="rId19"/>
    <p:sldId id="270" r:id="rId20"/>
    <p:sldId id="271" r:id="rId21"/>
    <p:sldId id="272" r:id="rId22"/>
    <p:sldId id="275" r:id="rId23"/>
    <p:sldId id="273" r:id="rId24"/>
    <p:sldId id="274" r:id="rId25"/>
    <p:sldId id="276" r:id="rId26"/>
    <p:sldId id="277" r:id="rId27"/>
    <p:sldId id="278" r:id="rId28"/>
    <p:sldId id="279" r:id="rId29"/>
    <p:sldId id="29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62" r:id="rId38"/>
    <p:sldId id="295" r:id="rId39"/>
    <p:sldId id="302" r:id="rId40"/>
    <p:sldId id="294" r:id="rId41"/>
    <p:sldId id="303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C75C3D-318D-4D58-AC94-96BAF3D5457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3A3752-B02C-4427-B367-02B6037F435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D0A345-E646-4C97-8498-EDD50F69D5B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5714D-58FF-4FC4-8183-56DD957A55C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G:\Control%20EAE.mpg" TargetMode="External"/><Relationship Id="rId1" Type="http://schemas.openxmlformats.org/officeDocument/2006/relationships/video" Target="file:///G:\Oral%20Tolerance.mp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upload.wikimedia.org/wikipedia/commons/3/3c/Ms_progression_types.sv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ncbi.nlm.nih.gov/pubmed/8780061" TargetMode="External"/><Relationship Id="rId5" Type="http://schemas.openxmlformats.org/officeDocument/2006/relationships/hyperlink" Target="http://en.wikipedia.org/wiki/PubMed_Identifier" TargetMode="External"/><Relationship Id="rId4" Type="http://schemas.openxmlformats.org/officeDocument/2006/relationships/hyperlink" Target="http://en.wikipedia.org/wiki/Fred_D._Lubli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Auto-imunidade</a:t>
            </a:r>
            <a:r>
              <a:rPr lang="pt-BR" dirty="0">
                <a:solidFill>
                  <a:srgbClr val="FFFF00"/>
                </a:solidFill>
              </a:rPr>
              <a:t> Celular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Prof. Dr. Jean Pierre </a:t>
            </a:r>
            <a:r>
              <a:rPr lang="pt-BR" sz="2000" dirty="0" err="1">
                <a:solidFill>
                  <a:srgbClr val="FFFF00"/>
                </a:solidFill>
              </a:rPr>
              <a:t>Schatzmann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Peron</a:t>
            </a:r>
            <a:endParaRPr lang="pt-BR" sz="2000" dirty="0">
              <a:solidFill>
                <a:srgbClr val="FFFF00"/>
              </a:solidFill>
            </a:endParaRPr>
          </a:p>
          <a:p>
            <a:r>
              <a:rPr lang="pt-BR" sz="2000" dirty="0">
                <a:solidFill>
                  <a:srgbClr val="FFFF00"/>
                </a:solidFill>
              </a:rPr>
              <a:t>Laboratório de Interações Neuroimunes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776864" cy="54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043608" y="260648"/>
            <a:ext cx="6967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Quais eventos celulares são observados?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7147" y="5219908"/>
            <a:ext cx="22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LINFOPROLIFERAÇÂO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628188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092280" cy="63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99712" y="1074216"/>
            <a:ext cx="278871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Tipo IV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Antígenos </a:t>
            </a:r>
            <a:r>
              <a:rPr lang="pt-BR" sz="2400" b="1" dirty="0" err="1">
                <a:solidFill>
                  <a:srgbClr val="FFFF00"/>
                </a:solidFill>
              </a:rPr>
              <a:t>Protéicos</a:t>
            </a:r>
            <a:r>
              <a:rPr lang="pt-BR" sz="2400" b="1" dirty="0">
                <a:solidFill>
                  <a:srgbClr val="FFFF00"/>
                </a:solidFill>
              </a:rPr>
              <a:t> 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Apresentados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aos Linfócitos T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Th1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Th17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9144000" cy="444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Diabetes Tipo 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30019"/>
          </a:xfrm>
        </p:spPr>
        <p:txBody>
          <a:bodyPr>
            <a:normAutofit fontScale="85000" lnSpcReduction="2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Willy </a:t>
            </a:r>
            <a:r>
              <a:rPr lang="pt-BR" dirty="0" err="1">
                <a:solidFill>
                  <a:srgbClr val="FFFF00"/>
                </a:solidFill>
              </a:rPr>
              <a:t>Gepts</a:t>
            </a:r>
            <a:r>
              <a:rPr lang="pt-BR" dirty="0">
                <a:solidFill>
                  <a:srgbClr val="FFFF00"/>
                </a:solidFill>
              </a:rPr>
              <a:t> - </a:t>
            </a:r>
          </a:p>
          <a:p>
            <a:r>
              <a:rPr lang="pt-BR" dirty="0">
                <a:solidFill>
                  <a:srgbClr val="FFFF00"/>
                </a:solidFill>
              </a:rPr>
              <a:t>USA – 30.000 novos casos por ano</a:t>
            </a:r>
          </a:p>
          <a:p>
            <a:r>
              <a:rPr lang="pt-BR" dirty="0">
                <a:solidFill>
                  <a:srgbClr val="FFFF00"/>
                </a:solidFill>
              </a:rPr>
              <a:t>HLA – DR3 e HLA-DR4</a:t>
            </a:r>
          </a:p>
          <a:p>
            <a:r>
              <a:rPr lang="pt-BR" dirty="0">
                <a:solidFill>
                  <a:srgbClr val="FFFF00"/>
                </a:solidFill>
              </a:rPr>
              <a:t>Não HLA- Polimorfismo no gene insulina</a:t>
            </a:r>
          </a:p>
          <a:p>
            <a:r>
              <a:rPr lang="pt-BR" dirty="0" err="1">
                <a:solidFill>
                  <a:srgbClr val="FFFF00"/>
                </a:solidFill>
              </a:rPr>
              <a:t>Auto-antígenos</a:t>
            </a:r>
            <a:endParaRPr lang="pt-BR" dirty="0">
              <a:solidFill>
                <a:srgbClr val="FFFF00"/>
              </a:solidFill>
            </a:endParaRPr>
          </a:p>
          <a:p>
            <a:pPr lvl="1"/>
            <a:r>
              <a:rPr lang="pt-BR" dirty="0">
                <a:solidFill>
                  <a:srgbClr val="FFFF00"/>
                </a:solidFill>
              </a:rPr>
              <a:t>Anti-insulina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Islet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cell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antigen</a:t>
            </a:r>
            <a:r>
              <a:rPr lang="pt-BR" dirty="0">
                <a:solidFill>
                  <a:srgbClr val="FFFF00"/>
                </a:solidFill>
              </a:rPr>
              <a:t> 512</a:t>
            </a:r>
          </a:p>
          <a:p>
            <a:pPr lvl="1"/>
            <a:r>
              <a:rPr lang="pt-BR" dirty="0">
                <a:solidFill>
                  <a:srgbClr val="FFFF00"/>
                </a:solidFill>
              </a:rPr>
              <a:t>GAD (descarboxilase do ácido glutâmico)</a:t>
            </a:r>
          </a:p>
          <a:p>
            <a:pPr lvl="1"/>
            <a:r>
              <a:rPr lang="pt-BR" dirty="0">
                <a:solidFill>
                  <a:srgbClr val="FFFF00"/>
                </a:solidFill>
              </a:rPr>
              <a:t>Mimetismo molecular – </a:t>
            </a:r>
            <a:r>
              <a:rPr lang="pt-BR" dirty="0" err="1">
                <a:solidFill>
                  <a:srgbClr val="FFFF00"/>
                </a:solidFill>
              </a:rPr>
              <a:t>Coxsackie</a:t>
            </a:r>
            <a:r>
              <a:rPr lang="pt-BR" dirty="0">
                <a:solidFill>
                  <a:srgbClr val="FFFF00"/>
                </a:solidFill>
              </a:rPr>
              <a:t> vírus B, </a:t>
            </a:r>
            <a:r>
              <a:rPr lang="pt-BR" dirty="0" err="1">
                <a:solidFill>
                  <a:srgbClr val="FFFF00"/>
                </a:solidFill>
              </a:rPr>
              <a:t>reovírus</a:t>
            </a:r>
            <a:r>
              <a:rPr lang="pt-BR" dirty="0">
                <a:solidFill>
                  <a:srgbClr val="FFFF00"/>
                </a:solidFill>
              </a:rPr>
              <a:t> 1b, rubéola</a:t>
            </a:r>
          </a:p>
          <a:p>
            <a:r>
              <a:rPr lang="pt-BR" dirty="0">
                <a:solidFill>
                  <a:srgbClr val="FFFF00"/>
                </a:solidFill>
              </a:rPr>
              <a:t>Experimentalmente a transferência de linfócitos T CD4 ou T CD8 induzem a doença</a:t>
            </a:r>
          </a:p>
          <a:p>
            <a:r>
              <a:rPr lang="pt-BR" dirty="0">
                <a:solidFill>
                  <a:srgbClr val="FFFF00"/>
                </a:solidFill>
              </a:rPr>
              <a:t>Linfócitos B ou anticorpos não!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2038722" cy="171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95536" y="6453336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</a:rPr>
              <a:t>Gepts</a:t>
            </a:r>
            <a:r>
              <a:rPr lang="en-US" sz="1400" dirty="0">
                <a:solidFill>
                  <a:srgbClr val="FFFF00"/>
                </a:solidFill>
              </a:rPr>
              <a:t> W. Pathologic anatomy of the pancreas in juvenile diabetes mellitus. Diabetes 1965;14:619–33</a:t>
            </a:r>
            <a:endParaRPr lang="pt-BR" sz="1400" dirty="0">
              <a:solidFill>
                <a:srgbClr val="FFFF00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395536" y="6381328"/>
            <a:ext cx="813690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Imunopatologia – Na fase inicial é observado infiltrado inflamatório de linfócitos – macrófagos - INSULITE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42" y="1176194"/>
            <a:ext cx="7010902" cy="220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http://www.scielo.br/img/revistas/abo/v71n6s0/18t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3390900"/>
            <a:ext cx="4048125" cy="3467100"/>
          </a:xfrm>
          <a:prstGeom prst="rect">
            <a:avLst/>
          </a:prstGeom>
          <a:noFill/>
        </p:spPr>
      </p:pic>
      <p:pic>
        <p:nvPicPr>
          <p:cNvPr id="40967" name="Picture 7" descr="Insulitis in human type 1 diabetes: islet cells are stained for insulin (blue), infiltrating cells are stained for the T-cell marker CD3 (green) and CD8 (red)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01008"/>
            <a:ext cx="3816424" cy="2304256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1979712" y="5867980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CD3</a:t>
            </a:r>
            <a:r>
              <a:rPr lang="en-US" dirty="0">
                <a:solidFill>
                  <a:srgbClr val="FFFF00"/>
                </a:solidFill>
              </a:rPr>
              <a:t>         </a:t>
            </a:r>
            <a:r>
              <a:rPr lang="en-US" dirty="0">
                <a:solidFill>
                  <a:srgbClr val="FF0000"/>
                </a:solidFill>
              </a:rPr>
              <a:t>CD8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0152" y="980728"/>
            <a:ext cx="3168352" cy="4392488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Diabete fulminante</a:t>
            </a:r>
            <a:br>
              <a:rPr lang="pt-BR" sz="3600" dirty="0">
                <a:solidFill>
                  <a:srgbClr val="FFFF00"/>
                </a:solidFill>
              </a:rPr>
            </a:br>
            <a:r>
              <a:rPr lang="pt-BR" sz="3600" dirty="0">
                <a:solidFill>
                  <a:srgbClr val="FFFF00"/>
                </a:solidFill>
              </a:rPr>
              <a:t> </a:t>
            </a:r>
            <a:br>
              <a:rPr lang="pt-BR" sz="3600" dirty="0">
                <a:solidFill>
                  <a:srgbClr val="FFFF00"/>
                </a:solidFill>
              </a:rPr>
            </a:br>
            <a:r>
              <a:rPr lang="pt-BR" sz="3600" dirty="0">
                <a:solidFill>
                  <a:srgbClr val="FFFF00"/>
                </a:solidFill>
              </a:rPr>
              <a:t>infiltrado inflamatório e fibrose</a:t>
            </a:r>
          </a:p>
        </p:txBody>
      </p:sp>
      <p:pic>
        <p:nvPicPr>
          <p:cNvPr id="41988" name="Picture 4" descr="http://www.anilaggrawal.com/ij/vol_012_no_001/papers/paper002/hr/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5400600" cy="5101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Imunopatologia – Na fase crônica da doença, devido à ampla destruição das ilhotes e redução do Ag, há uma grande regressão do infiltrado inflamatório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17063" y="1628800"/>
            <a:ext cx="167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Ilhotas Controle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9077" y="1412776"/>
            <a:ext cx="19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FF00"/>
                </a:solidFill>
              </a:rPr>
              <a:t>Paciente Diabético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19 anos evolução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931277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FF00"/>
                </a:solidFill>
              </a:rPr>
              <a:t>While &gt;70% of young patients with acute onset of the disease show </a:t>
            </a:r>
            <a:r>
              <a:rPr lang="en-US" sz="1400" dirty="0" err="1">
                <a:solidFill>
                  <a:srgbClr val="FFFF00"/>
                </a:solidFill>
              </a:rPr>
              <a:t>insulitis</a:t>
            </a:r>
            <a:r>
              <a:rPr lang="en-US" sz="1400" dirty="0">
                <a:solidFill>
                  <a:srgbClr val="FFFF00"/>
                </a:solidFill>
              </a:rPr>
              <a:t> (in 5-10% of their islets), the lesion is present in only 4% of patients one year after the diagnosis is made. The inflammation disappears together with the remaining beta cells, leaving small islets that are devoid of any insulin-positivity</a:t>
            </a:r>
            <a:r>
              <a:rPr lang="en-US" sz="1400" baseline="30000" dirty="0">
                <a:solidFill>
                  <a:srgbClr val="FFFF00"/>
                </a:solidFill>
              </a:rPr>
              <a:t> –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endParaRPr lang="pt-BR" sz="1400" dirty="0">
              <a:solidFill>
                <a:srgbClr val="FFFF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755576" y="1988840"/>
            <a:ext cx="7757964" cy="3240360"/>
            <a:chOff x="755576" y="1988840"/>
            <a:chExt cx="7757964" cy="3240360"/>
          </a:xfrm>
        </p:grpSpPr>
        <p:pic>
          <p:nvPicPr>
            <p:cNvPr id="14340" name="Picture 4" descr="Fig 1.  Pseudoatrophic islet from the pancreas of a patient with chronic type 1 diabetes. Alpha cells are stained in red; beta cells are stained in green but are absent."/>
            <p:cNvPicPr>
              <a:picLocks noChangeAspect="1" noChangeArrowheads="1"/>
            </p:cNvPicPr>
            <p:nvPr/>
          </p:nvPicPr>
          <p:blipFill>
            <a:blip r:embed="rId2" cstate="print">
              <a:lum bright="-8000"/>
            </a:blip>
            <a:srcRect/>
            <a:stretch>
              <a:fillRect/>
            </a:stretch>
          </p:blipFill>
          <p:spPr bwMode="auto">
            <a:xfrm>
              <a:off x="4355976" y="2046445"/>
              <a:ext cx="4157564" cy="3168352"/>
            </a:xfrm>
            <a:prstGeom prst="rect">
              <a:avLst/>
            </a:prstGeom>
            <a:noFill/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988840"/>
              <a:ext cx="3618267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aixaDeTexto 2"/>
          <p:cNvSpPr txBox="1"/>
          <p:nvPr/>
        </p:nvSpPr>
        <p:spPr>
          <a:xfrm>
            <a:off x="7488832" y="4653136"/>
            <a:ext cx="757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</a:rPr>
              <a:t>glucagon</a:t>
            </a:r>
          </a:p>
          <a:p>
            <a:r>
              <a:rPr lang="pt-BR" sz="1200" b="1" dirty="0" err="1">
                <a:solidFill>
                  <a:srgbClr val="0066FF"/>
                </a:solidFill>
              </a:rPr>
              <a:t>nuclei</a:t>
            </a:r>
            <a:endParaRPr lang="pt-BR" sz="12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689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6084168" y="6040721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69733" y="6210863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981454" y="6376326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29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6592" y="876821"/>
            <a:ext cx="10153650" cy="6224587"/>
          </a:xfrm>
          <a:noFill/>
          <a:ln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882650" y="-17463"/>
            <a:ext cx="7378700" cy="1143001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+mn-lt"/>
              </a:rPr>
              <a:t>Precursores linfóides, agora chamados timócitos, migram da CÓRTEX PARA MEDULA e não expressam CD4 nem CD8</a:t>
            </a:r>
            <a:br>
              <a:rPr lang="pt-BR" sz="1800" dirty="0">
                <a:solidFill>
                  <a:srgbClr val="FF0000"/>
                </a:solidFill>
                <a:latin typeface="+mn-lt"/>
              </a:rPr>
            </a:br>
            <a:r>
              <a:rPr lang="pt-BR" sz="1800" dirty="0">
                <a:solidFill>
                  <a:srgbClr val="FF0000"/>
                </a:solidFill>
                <a:latin typeface="+mn-lt"/>
              </a:rPr>
              <a:t>CD4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neg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 CD8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8" y="1872183"/>
            <a:ext cx="431800" cy="433388"/>
            <a:chOff x="2426" y="2869"/>
            <a:chExt cx="1633" cy="1451"/>
          </a:xfrm>
        </p:grpSpPr>
        <p:sp>
          <p:nvSpPr>
            <p:cNvPr id="65541" name="Oval 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542" name="Oval 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2673276">
            <a:off x="1692275" y="2377008"/>
            <a:ext cx="760413" cy="649288"/>
            <a:chOff x="-2472" y="223"/>
            <a:chExt cx="5707" cy="3873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46" name="Oval 10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48" name="Rectangle 12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49" name="Rectangle 13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0" name="Rectangle 14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1" name="Rectangle 15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2" name="Rectangle 16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54" name="Oval 18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5" name="Oval 19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6" name="Oval 20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7" name="Oval 21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8" name="Oval 22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59" name="Rectangle 23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-2673276">
            <a:off x="5795963" y="2088083"/>
            <a:ext cx="760412" cy="649288"/>
            <a:chOff x="-2472" y="223"/>
            <a:chExt cx="5707" cy="387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62" name="Freeform 26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63" name="Oval 27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65" name="Rectangle 29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6" name="Rectangle 30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7" name="Rectangle 31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8" name="Rectangle 32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9" name="Rectangle 33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71" name="Oval 35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2" name="Oval 36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3" name="Oval 37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4" name="Oval 38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5" name="Oval 39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76" name="Rectangle 40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1" name="Group 41"/>
          <p:cNvGrpSpPr>
            <a:grpSpLocks/>
          </p:cNvGrpSpPr>
          <p:nvPr/>
        </p:nvGrpSpPr>
        <p:grpSpPr bwMode="auto">
          <a:xfrm rot="-2673276">
            <a:off x="4191000" y="4032771"/>
            <a:ext cx="760413" cy="649287"/>
            <a:chOff x="-2472" y="223"/>
            <a:chExt cx="5707" cy="3873"/>
          </a:xfrm>
        </p:grpSpPr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79" name="Freeform 43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80" name="Oval 44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82" name="Rectangle 46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3" name="Rectangle 47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4" name="Rectangle 48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5" name="Rectangle 49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6" name="Rectangle 50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88" name="Oval 52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89" name="Oval 53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0" name="Oval 54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1" name="Oval 55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2" name="Oval 56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93" name="Rectangle 57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3059113" y="4751908"/>
            <a:ext cx="850900" cy="647700"/>
            <a:chOff x="2564" y="2524"/>
            <a:chExt cx="1824" cy="1852"/>
          </a:xfrm>
        </p:grpSpPr>
        <p:sp>
          <p:nvSpPr>
            <p:cNvPr id="65595" name="Freeform 59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6" name="Oval 60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" name="Group 61"/>
          <p:cNvGrpSpPr>
            <a:grpSpLocks/>
          </p:cNvGrpSpPr>
          <p:nvPr/>
        </p:nvGrpSpPr>
        <p:grpSpPr bwMode="auto">
          <a:xfrm>
            <a:off x="6516688" y="4393133"/>
            <a:ext cx="850900" cy="647700"/>
            <a:chOff x="2564" y="2524"/>
            <a:chExt cx="1824" cy="1852"/>
          </a:xfrm>
        </p:grpSpPr>
        <p:sp>
          <p:nvSpPr>
            <p:cNvPr id="65598" name="Freeform 62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9" name="Oval 63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1835150" y="3672408"/>
            <a:ext cx="923925" cy="625475"/>
            <a:chOff x="1874" y="3120"/>
            <a:chExt cx="802" cy="605"/>
          </a:xfrm>
        </p:grpSpPr>
        <p:sp>
          <p:nvSpPr>
            <p:cNvPr id="65601" name="Freeform 65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2" name="Oval 66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8" name="Group 67"/>
          <p:cNvGrpSpPr>
            <a:grpSpLocks/>
          </p:cNvGrpSpPr>
          <p:nvPr/>
        </p:nvGrpSpPr>
        <p:grpSpPr bwMode="auto">
          <a:xfrm rot="2823606">
            <a:off x="2909888" y="2381771"/>
            <a:ext cx="923925" cy="625475"/>
            <a:chOff x="1874" y="3120"/>
            <a:chExt cx="802" cy="605"/>
          </a:xfrm>
        </p:grpSpPr>
        <p:sp>
          <p:nvSpPr>
            <p:cNvPr id="65604" name="Freeform 68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5" name="Oval 69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9" name="Group 70"/>
          <p:cNvGrpSpPr>
            <a:grpSpLocks/>
          </p:cNvGrpSpPr>
          <p:nvPr/>
        </p:nvGrpSpPr>
        <p:grpSpPr bwMode="auto">
          <a:xfrm rot="4996387">
            <a:off x="5359400" y="4108971"/>
            <a:ext cx="923925" cy="625475"/>
            <a:chOff x="1874" y="3120"/>
            <a:chExt cx="802" cy="605"/>
          </a:xfrm>
        </p:grpSpPr>
        <p:sp>
          <p:nvSpPr>
            <p:cNvPr id="65607" name="Freeform 71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8" name="Oval 72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" name="Group 73"/>
          <p:cNvGrpSpPr>
            <a:grpSpLocks/>
          </p:cNvGrpSpPr>
          <p:nvPr/>
        </p:nvGrpSpPr>
        <p:grpSpPr bwMode="auto">
          <a:xfrm rot="-2205221">
            <a:off x="4110038" y="2303983"/>
            <a:ext cx="923925" cy="625475"/>
            <a:chOff x="1874" y="3120"/>
            <a:chExt cx="802" cy="605"/>
          </a:xfrm>
        </p:grpSpPr>
        <p:sp>
          <p:nvSpPr>
            <p:cNvPr id="65610" name="Freeform 74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1" name="Oval 75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" name="Group 76"/>
          <p:cNvGrpSpPr>
            <a:grpSpLocks/>
          </p:cNvGrpSpPr>
          <p:nvPr/>
        </p:nvGrpSpPr>
        <p:grpSpPr bwMode="auto">
          <a:xfrm rot="3790507">
            <a:off x="5359400" y="2897708"/>
            <a:ext cx="923925" cy="625475"/>
            <a:chOff x="1874" y="3120"/>
            <a:chExt cx="802" cy="605"/>
          </a:xfrm>
        </p:grpSpPr>
        <p:sp>
          <p:nvSpPr>
            <p:cNvPr id="65613" name="Freeform 77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4" name="Oval 78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2987675" y="2808808"/>
            <a:ext cx="431800" cy="433388"/>
            <a:chOff x="2426" y="2869"/>
            <a:chExt cx="1633" cy="1451"/>
          </a:xfrm>
        </p:grpSpPr>
        <p:sp>
          <p:nvSpPr>
            <p:cNvPr id="65616" name="Oval 8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17" name="Oval 8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3" name="Group 82"/>
          <p:cNvGrpSpPr>
            <a:grpSpLocks/>
          </p:cNvGrpSpPr>
          <p:nvPr/>
        </p:nvGrpSpPr>
        <p:grpSpPr bwMode="auto">
          <a:xfrm>
            <a:off x="3995738" y="6048896"/>
            <a:ext cx="431800" cy="433387"/>
            <a:chOff x="2426" y="2869"/>
            <a:chExt cx="1633" cy="1451"/>
          </a:xfrm>
        </p:grpSpPr>
        <p:sp>
          <p:nvSpPr>
            <p:cNvPr id="65619" name="Oval 8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0" name="Oval 8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555875" y="3672408"/>
            <a:ext cx="431800" cy="433388"/>
            <a:chOff x="2426" y="2869"/>
            <a:chExt cx="1633" cy="1451"/>
          </a:xfrm>
        </p:grpSpPr>
        <p:sp>
          <p:nvSpPr>
            <p:cNvPr id="65622" name="Oval 8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3" name="Oval 8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" name="Group 88"/>
          <p:cNvGrpSpPr>
            <a:grpSpLocks/>
          </p:cNvGrpSpPr>
          <p:nvPr/>
        </p:nvGrpSpPr>
        <p:grpSpPr bwMode="auto">
          <a:xfrm>
            <a:off x="3563938" y="4680471"/>
            <a:ext cx="431800" cy="433387"/>
            <a:chOff x="2426" y="2869"/>
            <a:chExt cx="1633" cy="1451"/>
          </a:xfrm>
        </p:grpSpPr>
        <p:sp>
          <p:nvSpPr>
            <p:cNvPr id="65625" name="Oval 8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6" name="Oval 9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4572000" y="2735783"/>
            <a:ext cx="431800" cy="433388"/>
            <a:chOff x="2426" y="2869"/>
            <a:chExt cx="1633" cy="1451"/>
          </a:xfrm>
        </p:grpSpPr>
        <p:sp>
          <p:nvSpPr>
            <p:cNvPr id="65628" name="Oval 9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9" name="Oval 9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7" name="Group 94"/>
          <p:cNvGrpSpPr>
            <a:grpSpLocks/>
          </p:cNvGrpSpPr>
          <p:nvPr/>
        </p:nvGrpSpPr>
        <p:grpSpPr bwMode="auto">
          <a:xfrm>
            <a:off x="4572000" y="4464571"/>
            <a:ext cx="431800" cy="433387"/>
            <a:chOff x="2426" y="2869"/>
            <a:chExt cx="1633" cy="1451"/>
          </a:xfrm>
        </p:grpSpPr>
        <p:sp>
          <p:nvSpPr>
            <p:cNvPr id="65631" name="Oval 9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2" name="Oval 9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" name="Group 97"/>
          <p:cNvGrpSpPr>
            <a:grpSpLocks/>
          </p:cNvGrpSpPr>
          <p:nvPr/>
        </p:nvGrpSpPr>
        <p:grpSpPr bwMode="auto">
          <a:xfrm>
            <a:off x="6661150" y="4896371"/>
            <a:ext cx="431800" cy="433387"/>
            <a:chOff x="2426" y="2869"/>
            <a:chExt cx="1633" cy="1451"/>
          </a:xfrm>
        </p:grpSpPr>
        <p:sp>
          <p:nvSpPr>
            <p:cNvPr id="65634" name="Oval 9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5" name="Oval 9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9" name="Group 100"/>
          <p:cNvGrpSpPr>
            <a:grpSpLocks/>
          </p:cNvGrpSpPr>
          <p:nvPr/>
        </p:nvGrpSpPr>
        <p:grpSpPr bwMode="auto">
          <a:xfrm>
            <a:off x="5292725" y="3239021"/>
            <a:ext cx="431800" cy="433387"/>
            <a:chOff x="2426" y="2869"/>
            <a:chExt cx="1633" cy="1451"/>
          </a:xfrm>
        </p:grpSpPr>
        <p:sp>
          <p:nvSpPr>
            <p:cNvPr id="65637" name="Oval 10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8" name="Oval 10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0" name="Group 103"/>
          <p:cNvGrpSpPr>
            <a:grpSpLocks/>
          </p:cNvGrpSpPr>
          <p:nvPr/>
        </p:nvGrpSpPr>
        <p:grpSpPr bwMode="auto">
          <a:xfrm>
            <a:off x="5292725" y="4391546"/>
            <a:ext cx="431800" cy="433387"/>
            <a:chOff x="2426" y="2869"/>
            <a:chExt cx="1633" cy="1451"/>
          </a:xfrm>
        </p:grpSpPr>
        <p:sp>
          <p:nvSpPr>
            <p:cNvPr id="65640" name="Oval 10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41" name="Oval 10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5148263" y="5617096"/>
            <a:ext cx="576262" cy="585787"/>
            <a:chOff x="3061" y="3605"/>
            <a:chExt cx="424" cy="505"/>
          </a:xfrm>
        </p:grpSpPr>
        <p:sp>
          <p:nvSpPr>
            <p:cNvPr id="65643" name="Freeform 107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4" name="Oval 108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3" name="Group 109"/>
          <p:cNvGrpSpPr>
            <a:grpSpLocks/>
          </p:cNvGrpSpPr>
          <p:nvPr/>
        </p:nvGrpSpPr>
        <p:grpSpPr bwMode="auto">
          <a:xfrm>
            <a:off x="4283075" y="6120333"/>
            <a:ext cx="576263" cy="585788"/>
            <a:chOff x="3061" y="3605"/>
            <a:chExt cx="424" cy="505"/>
          </a:xfrm>
        </p:grpSpPr>
        <p:sp>
          <p:nvSpPr>
            <p:cNvPr id="65646" name="Freeform 110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7" name="Oval 111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6" name="Group 112"/>
          <p:cNvGrpSpPr>
            <a:grpSpLocks/>
          </p:cNvGrpSpPr>
          <p:nvPr/>
        </p:nvGrpSpPr>
        <p:grpSpPr bwMode="auto">
          <a:xfrm>
            <a:off x="6084888" y="5977458"/>
            <a:ext cx="576262" cy="585788"/>
            <a:chOff x="3061" y="3605"/>
            <a:chExt cx="424" cy="505"/>
          </a:xfrm>
        </p:grpSpPr>
        <p:sp>
          <p:nvSpPr>
            <p:cNvPr id="65649" name="Freeform 113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0" name="Oval 114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9" name="Group 115"/>
          <p:cNvGrpSpPr>
            <a:grpSpLocks/>
          </p:cNvGrpSpPr>
          <p:nvPr/>
        </p:nvGrpSpPr>
        <p:grpSpPr bwMode="auto">
          <a:xfrm>
            <a:off x="2411413" y="6193358"/>
            <a:ext cx="576262" cy="585788"/>
            <a:chOff x="3061" y="3605"/>
            <a:chExt cx="424" cy="505"/>
          </a:xfrm>
        </p:grpSpPr>
        <p:sp>
          <p:nvSpPr>
            <p:cNvPr id="65652" name="Freeform 116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3" name="Oval 117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2" name="Group 118"/>
          <p:cNvGrpSpPr>
            <a:grpSpLocks/>
          </p:cNvGrpSpPr>
          <p:nvPr/>
        </p:nvGrpSpPr>
        <p:grpSpPr bwMode="auto">
          <a:xfrm>
            <a:off x="2555875" y="5977458"/>
            <a:ext cx="431800" cy="433388"/>
            <a:chOff x="2426" y="2869"/>
            <a:chExt cx="1633" cy="1451"/>
          </a:xfrm>
        </p:grpSpPr>
        <p:sp>
          <p:nvSpPr>
            <p:cNvPr id="65655" name="Oval 11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6" name="Oval 12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5" name="Group 121"/>
          <p:cNvGrpSpPr>
            <a:grpSpLocks/>
          </p:cNvGrpSpPr>
          <p:nvPr/>
        </p:nvGrpSpPr>
        <p:grpSpPr bwMode="auto">
          <a:xfrm>
            <a:off x="6300788" y="3888308"/>
            <a:ext cx="431800" cy="433388"/>
            <a:chOff x="2426" y="2869"/>
            <a:chExt cx="1633" cy="1451"/>
          </a:xfrm>
        </p:grpSpPr>
        <p:sp>
          <p:nvSpPr>
            <p:cNvPr id="65658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9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660" name="Text Box 124"/>
          <p:cNvSpPr txBox="1">
            <a:spLocks noChangeArrowheads="1"/>
          </p:cNvSpPr>
          <p:nvPr/>
        </p:nvSpPr>
        <p:spPr bwMode="auto">
          <a:xfrm>
            <a:off x="7864475" y="4480446"/>
            <a:ext cx="49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</a:t>
            </a:r>
            <a:r>
              <a:rPr lang="pt-BR">
                <a:solidFill>
                  <a:srgbClr val="FFFF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661" name="Line 125"/>
          <p:cNvSpPr>
            <a:spLocks noChangeShapeType="1"/>
          </p:cNvSpPr>
          <p:nvPr/>
        </p:nvSpPr>
        <p:spPr bwMode="auto">
          <a:xfrm flipH="1">
            <a:off x="7164388" y="4680471"/>
            <a:ext cx="720725" cy="14446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2" name="Text Box 126"/>
          <p:cNvSpPr txBox="1">
            <a:spLocks noChangeArrowheads="1"/>
          </p:cNvSpPr>
          <p:nvPr/>
        </p:nvSpPr>
        <p:spPr bwMode="auto">
          <a:xfrm>
            <a:off x="8008938" y="2611958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DC</a:t>
            </a:r>
          </a:p>
        </p:txBody>
      </p:sp>
      <p:sp>
        <p:nvSpPr>
          <p:cNvPr id="65663" name="Line 127"/>
          <p:cNvSpPr>
            <a:spLocks noChangeShapeType="1"/>
          </p:cNvSpPr>
          <p:nvPr/>
        </p:nvSpPr>
        <p:spPr bwMode="auto">
          <a:xfrm flipH="1" flipV="1">
            <a:off x="6588125" y="2519883"/>
            <a:ext cx="1368425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4" name="Text Box 128"/>
          <p:cNvSpPr txBox="1">
            <a:spLocks noChangeArrowheads="1"/>
          </p:cNvSpPr>
          <p:nvPr/>
        </p:nvSpPr>
        <p:spPr bwMode="auto">
          <a:xfrm>
            <a:off x="7935913" y="3620021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CEC</a:t>
            </a:r>
          </a:p>
        </p:txBody>
      </p:sp>
      <p:sp>
        <p:nvSpPr>
          <p:cNvPr id="65665" name="Line 129"/>
          <p:cNvSpPr>
            <a:spLocks noChangeShapeType="1"/>
          </p:cNvSpPr>
          <p:nvPr/>
        </p:nvSpPr>
        <p:spPr bwMode="auto">
          <a:xfrm flipH="1" flipV="1">
            <a:off x="6011863" y="3456508"/>
            <a:ext cx="1944687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6" name="Text Box 130"/>
          <p:cNvSpPr txBox="1">
            <a:spLocks noChangeArrowheads="1"/>
          </p:cNvSpPr>
          <p:nvPr/>
        </p:nvSpPr>
        <p:spPr bwMode="auto">
          <a:xfrm>
            <a:off x="7935913" y="6067946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MEC</a:t>
            </a:r>
          </a:p>
        </p:txBody>
      </p:sp>
      <p:sp>
        <p:nvSpPr>
          <p:cNvPr id="65667" name="Line 131"/>
          <p:cNvSpPr>
            <a:spLocks noChangeShapeType="1"/>
          </p:cNvSpPr>
          <p:nvPr/>
        </p:nvSpPr>
        <p:spPr bwMode="auto">
          <a:xfrm flipH="1">
            <a:off x="6659563" y="6264796"/>
            <a:ext cx="1152525" cy="7143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8" name="Text Box 132"/>
          <p:cNvSpPr txBox="1">
            <a:spLocks noChangeArrowheads="1"/>
          </p:cNvSpPr>
          <p:nvPr/>
        </p:nvSpPr>
        <p:spPr bwMode="auto">
          <a:xfrm>
            <a:off x="7812088" y="5256733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Timócitos</a:t>
            </a:r>
          </a:p>
        </p:txBody>
      </p:sp>
      <p:sp>
        <p:nvSpPr>
          <p:cNvPr id="65669" name="Line 133"/>
          <p:cNvSpPr>
            <a:spLocks noChangeShapeType="1"/>
          </p:cNvSpPr>
          <p:nvPr/>
        </p:nvSpPr>
        <p:spPr bwMode="auto">
          <a:xfrm flipH="1" flipV="1">
            <a:off x="7092950" y="5256733"/>
            <a:ext cx="719138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65648" name="Group 134"/>
          <p:cNvGrpSpPr>
            <a:grpSpLocks/>
          </p:cNvGrpSpPr>
          <p:nvPr/>
        </p:nvGrpSpPr>
        <p:grpSpPr bwMode="auto">
          <a:xfrm>
            <a:off x="2124075" y="2735783"/>
            <a:ext cx="431800" cy="433388"/>
            <a:chOff x="2426" y="2869"/>
            <a:chExt cx="1633" cy="1451"/>
          </a:xfrm>
        </p:grpSpPr>
        <p:sp>
          <p:nvSpPr>
            <p:cNvPr id="65671" name="Oval 13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2" name="Oval 13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1" name="Group 137"/>
          <p:cNvGrpSpPr>
            <a:grpSpLocks/>
          </p:cNvGrpSpPr>
          <p:nvPr/>
        </p:nvGrpSpPr>
        <p:grpSpPr bwMode="auto">
          <a:xfrm>
            <a:off x="5795963" y="5975871"/>
            <a:ext cx="431800" cy="433387"/>
            <a:chOff x="2426" y="2869"/>
            <a:chExt cx="1633" cy="1451"/>
          </a:xfrm>
        </p:grpSpPr>
        <p:sp>
          <p:nvSpPr>
            <p:cNvPr id="65674" name="Oval 13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5" name="Oval 13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4" name="Group 140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77" name="Oval 14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8" name="Oval 14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7" name="Group 143"/>
          <p:cNvGrpSpPr>
            <a:grpSpLocks/>
          </p:cNvGrpSpPr>
          <p:nvPr/>
        </p:nvGrpSpPr>
        <p:grpSpPr bwMode="auto">
          <a:xfrm>
            <a:off x="2124075" y="4177233"/>
            <a:ext cx="431800" cy="433388"/>
            <a:chOff x="2426" y="2869"/>
            <a:chExt cx="1633" cy="1451"/>
          </a:xfrm>
        </p:grpSpPr>
        <p:sp>
          <p:nvSpPr>
            <p:cNvPr id="65680" name="Oval 14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1" name="Oval 14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0" name="Group 146"/>
          <p:cNvGrpSpPr>
            <a:grpSpLocks/>
          </p:cNvGrpSpPr>
          <p:nvPr/>
        </p:nvGrpSpPr>
        <p:grpSpPr bwMode="auto">
          <a:xfrm>
            <a:off x="2843213" y="4680471"/>
            <a:ext cx="431800" cy="433387"/>
            <a:chOff x="2426" y="2869"/>
            <a:chExt cx="1633" cy="1451"/>
          </a:xfrm>
        </p:grpSpPr>
        <p:sp>
          <p:nvSpPr>
            <p:cNvPr id="65683" name="Oval 147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4" name="Oval 148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3" name="Group 149"/>
          <p:cNvGrpSpPr>
            <a:grpSpLocks/>
          </p:cNvGrpSpPr>
          <p:nvPr/>
        </p:nvGrpSpPr>
        <p:grpSpPr bwMode="auto">
          <a:xfrm>
            <a:off x="2124075" y="6193358"/>
            <a:ext cx="431800" cy="433388"/>
            <a:chOff x="2426" y="2869"/>
            <a:chExt cx="1633" cy="1451"/>
          </a:xfrm>
        </p:grpSpPr>
        <p:sp>
          <p:nvSpPr>
            <p:cNvPr id="65686" name="Oval 15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7" name="Oval 15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6" name="Group 152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89" name="Oval 15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0" name="Oval 15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9" name="Group 155"/>
          <p:cNvGrpSpPr>
            <a:grpSpLocks/>
          </p:cNvGrpSpPr>
          <p:nvPr/>
        </p:nvGrpSpPr>
        <p:grpSpPr bwMode="auto">
          <a:xfrm>
            <a:off x="4356100" y="1800746"/>
            <a:ext cx="431800" cy="433387"/>
            <a:chOff x="2426" y="2869"/>
            <a:chExt cx="1633" cy="1451"/>
          </a:xfrm>
        </p:grpSpPr>
        <p:sp>
          <p:nvSpPr>
            <p:cNvPr id="65692" name="Oval 15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3" name="Oval 15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2" name="Group 158"/>
          <p:cNvGrpSpPr>
            <a:grpSpLocks/>
          </p:cNvGrpSpPr>
          <p:nvPr/>
        </p:nvGrpSpPr>
        <p:grpSpPr bwMode="auto">
          <a:xfrm>
            <a:off x="5148263" y="1800746"/>
            <a:ext cx="431800" cy="433387"/>
            <a:chOff x="2426" y="2869"/>
            <a:chExt cx="1633" cy="1451"/>
          </a:xfrm>
        </p:grpSpPr>
        <p:sp>
          <p:nvSpPr>
            <p:cNvPr id="65695" name="Oval 15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6" name="Oval 16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5" name="Group 161"/>
          <p:cNvGrpSpPr>
            <a:grpSpLocks/>
          </p:cNvGrpSpPr>
          <p:nvPr/>
        </p:nvGrpSpPr>
        <p:grpSpPr bwMode="auto">
          <a:xfrm>
            <a:off x="4427538" y="5832996"/>
            <a:ext cx="431800" cy="433387"/>
            <a:chOff x="2426" y="2869"/>
            <a:chExt cx="1633" cy="1451"/>
          </a:xfrm>
        </p:grpSpPr>
        <p:sp>
          <p:nvSpPr>
            <p:cNvPr id="65698" name="Oval 16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9" name="Oval 16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700" name="Text Box 164"/>
          <p:cNvSpPr txBox="1">
            <a:spLocks noChangeArrowheads="1"/>
          </p:cNvSpPr>
          <p:nvPr/>
        </p:nvSpPr>
        <p:spPr bwMode="auto">
          <a:xfrm rot="16200000">
            <a:off x="-746702" y="3906456"/>
            <a:ext cx="22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Maturação</a:t>
            </a:r>
          </a:p>
        </p:txBody>
      </p:sp>
      <p:sp>
        <p:nvSpPr>
          <p:cNvPr id="65701" name="AutoShape 165"/>
          <p:cNvSpPr>
            <a:spLocks noChangeArrowheads="1"/>
          </p:cNvSpPr>
          <p:nvPr/>
        </p:nvSpPr>
        <p:spPr bwMode="auto">
          <a:xfrm>
            <a:off x="684213" y="1943621"/>
            <a:ext cx="358775" cy="5041900"/>
          </a:xfrm>
          <a:prstGeom prst="downArrow">
            <a:avLst>
              <a:gd name="adj1" fmla="val 49556"/>
              <a:gd name="adj2" fmla="val 227452"/>
            </a:avLst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5688" name="Group 121"/>
          <p:cNvGrpSpPr>
            <a:grpSpLocks/>
          </p:cNvGrpSpPr>
          <p:nvPr/>
        </p:nvGrpSpPr>
        <p:grpSpPr bwMode="auto">
          <a:xfrm>
            <a:off x="5796136" y="3384376"/>
            <a:ext cx="431800" cy="433388"/>
            <a:chOff x="2426" y="2869"/>
            <a:chExt cx="1633" cy="1451"/>
          </a:xfrm>
        </p:grpSpPr>
        <p:sp>
          <p:nvSpPr>
            <p:cNvPr id="167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91" name="Group 121"/>
          <p:cNvGrpSpPr>
            <a:grpSpLocks/>
          </p:cNvGrpSpPr>
          <p:nvPr/>
        </p:nvGrpSpPr>
        <p:grpSpPr bwMode="auto">
          <a:xfrm>
            <a:off x="6516216" y="4104456"/>
            <a:ext cx="431800" cy="433388"/>
            <a:chOff x="2426" y="2869"/>
            <a:chExt cx="1633" cy="1451"/>
          </a:xfrm>
        </p:grpSpPr>
        <p:sp>
          <p:nvSpPr>
            <p:cNvPr id="170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1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  <p:custDataLst>
      <p:tags r:id="rId1"/>
    </p:custDataLst>
  </p:cSld>
  <p:clrMapOvr>
    <a:masterClrMapping/>
  </p:clrMapOvr>
  <p:transition advTm="4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55556E-6 C 0.01544 -0.00695 0.00538 -0.00393 0.03055 -0.00185 C 0.03697 0.00394 0.04548 0.00973 0.05277 0.01297 C 0.05763 0.02177 0.05989 0.02639 0.06249 0.03704 C 0.06336 0.04075 0.0644 0.04445 0.06527 0.04815 C 0.06579 0.05001 0.06666 0.05371 0.06666 0.05371 C 0.06735 0.08079 0.06458 0.10487 0.07083 0.12964 C 0.07395 0.15811 0.06961 0.13218 0.07499 0.14815 C 0.07847 0.15857 0.07742 0.16204 0.08472 0.16852 C 0.09079 0.18056 0.09947 0.18542 0.10972 0.18889 C 0.12083 0.18403 0.10729 0.18959 0.13194 0.18519 C 0.13663 0.18427 0.14583 0.18149 0.14583 0.18149 C 0.15034 0.17755 0.15242 0.17246 0.15694 0.16852 C 0.15867 0.16135 0.16215 0.15626 0.16527 0.15001 C 0.16423 0.13589 0.16562 0.12524 0.15555 0.11852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C 0.01858 0.00324 0.02761 0.01134 0.03125 0.03889 C 0.03038 0.05208 0.02934 0.06505 0.02708 0.07778 C 0.02431 0.09259 0.02483 0.08634 0.02136 0.09815 C 0.01788 0.10972 0.01597 0.12292 0.01424 0.13519 C 0.01597 0.16458 0.01788 0.20787 0.04132 0.21921 C 0.04688 0.22708 0.0533 0.22801 0.0599 0.23333 C 0.06129 0.23472 0.0625 0.23704 0.06406 0.2375 C 0.06702 0.23843 0.06979 0.2375 0.07274 0.2375 " pathEditMode="relative" rAng="0" ptsTypes="ffffffffA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11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0.0066 0.00578 0.00973 0.01481 0.01528 0.02222 C 0.02396 0.05694 0.03212 0.09351 0.05834 0.11111 C 0.06841 0.11782 0.08091 0.11759 0.09167 0.12037 C 0.09254 0.12037 0.11442 0.11759 0.11667 0.11666 C 0.11823 0.11597 0.11928 0.11388 0.12084 0.11296 C 0.12431 0.11064 0.13021 0.10995 0.13334 0.10926 C 0.14376 0.1 0.13091 0.1118 0.14167 0.1 C 0.14289 0.09861 0.14514 0.09838 0.14584 0.09629 C 0.14671 0.09398 0.14584 0.09143 0.14584 0.08888 " pathEditMode="relative" ptsTypes="fffffffffA">
                                      <p:cBhvr>
                                        <p:cTn id="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-0.00417 0.00834 -0.00729 0.01528 -0.0125 0.02223 C -0.01997 0.05186 -0.04462 0.05695 -0.06389 0.06667 C -0.06875 0.06922 -0.07309 0.07315 -0.07778 0.07593 C -0.08437 0.07987 -0.09306 0.08403 -0.1 0.08704 C -0.10451 0.09306 -0.10972 0.09723 -0.11389 0.10371 C -0.11701 0.1088 -0.11684 0.11089 -0.11944 0.11667 C -0.12118 0.12038 -0.12396 0.12362 -0.125 0.12778 C -0.12865 0.14237 -0.13108 0.15765 -0.13472 0.17223 C -0.1375 0.18357 -0.13628 0.19468 -0.14028 0.20556 C -0.14132 0.21297 -0.14201 0.22038 -0.14306 0.22778 C -0.14375 0.23288 -0.14583 0.2426 -0.14583 0.2426 C -0.14774 0.28728 -0.14844 0.33079 -0.15 0.37593 C -0.15052 0.39028 -0.15278 0.41853 -0.15278 0.41853 C -0.15226 0.42894 -0.15139 0.45001 -0.15139 0.45001 " pathEditMode="relative" ptsTypes="ffffffffffffffA">
                                      <p:cBhvr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-0.01198 0.00324 -0.0158 0.00533 -0.025 0.01482 C -0.03143 0.02153 -0.03785 0.02477 -0.04306 0.03333 C -0.04775 0.0412 -0.04879 0.04769 -0.05278 0.05556 C -0.0533 0.05926 -0.05382 0.06296 -0.05417 0.06667 C -0.05521 0.07523 -0.05695 0.09259 -0.05695 0.09259 C -0.05747 0.10185 -0.05781 0.11111 -0.05834 0.12037 C -0.0592 0.13264 -0.06042 0.14514 -0.06111 0.15741 C -0.06198 0.17408 -0.06077 0.1912 -0.06389 0.20741 C -0.06528 0.21528 -0.06979 0.23357 -0.075 0.23704 C -0.08559 0.24421 -0.08854 0.24306 -0.10278 0.24445 C -0.11077 0.24283 -0.12014 0.24329 -0.12778 0.23889 C -0.13594 0.23426 -0.14288 0.22778 -0.15139 0.22408 C -0.15469 0.21111 -0.15035 0.19468 -0.14861 0.18148 C -0.14775 0.1757 -0.14514 0.16505 -0.14722 0.15926 " pathEditMode="relative" ptsTypes="ffffffffffffffA">
                                      <p:cBhvr>
                                        <p:cTn id="14" dur="5000" fill="hold"/>
                                        <p:tgtEl>
                                          <p:spTgt spid="65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0.00347 0.00718 0.00868 0.01343 0.01389 0.01852 C 0.01771 0.02222 0.025 0.02963 0.025 0.02963 C 0.02847 0.04352 0.02344 0.02685 0.03056 0.03889 C 0.03142 0.04051 0.03125 0.04282 0.03194 0.04444 C 0.03351 0.04838 0.03559 0.05185 0.0375 0.05555 C 0.0401 0.06088 0.04184 0.06852 0.04444 0.07407 C 0.04618 0.07778 0.04896 0.08102 0.05 0.08518 C 0.0533 0.09838 0.05122 0.09305 0.05556 0.10185 C 0.05764 0.11273 0.06198 0.12222 0.06667 0.13148 C 0.06806 0.13403 0.0717 0.14861 0.07361 0.1537 C 0.08038 0.17199 0.08628 0.19097 0.09306 0.20926 C 0.0974 0.22106 0.1 0.23356 0.10556 0.24444 C 0.10712 0.25301 0.11024 0.26111 0.11389 0.26852 C 0.11632 0.28125 0.11997 0.29421 0.125 0.30555 C 0.12674 0.30926 0.12951 0.3125 0.13056 0.31667 C 0.13299 0.32616 0.13472 0.33796 0.13889 0.3463 C 0.14045 0.35694 0.14132 0.3669 0.14583 0.37593 C 0.14722 0.38542 0.14931 0.39444 0.15139 0.4037 C 0.15226 0.40741 0.15417 0.41481 0.15417 0.41481 C 0.15573 0.43333 0.15694 0.44143 0.15694 0.46111 " pathEditMode="relative" ptsTypes="ffffffffffffffffffff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C 0.0125 0.0125 0.02743 0.01829 0.04028 0.02963 C 0.04115 0.03148 0.04184 0.0338 0.04306 0.03519 C 0.04549 0.0382 0.04931 0.03912 0.05139 0.04259 C 0.0658 0.06829 0.08281 0.09028 0.09861 0.11482 C 0.10243 0.12084 0.11632 0.14097 0.11806 0.14815 C 0.12014 0.15625 0.11875 0.15185 0.12222 0.16111 C 0.12344 0.1706 0.12396 0.17546 0.12778 0.18334 C 0.12865 0.1882 0.12934 0.19329 0.13056 0.19815 C 0.13143 0.20185 0.13334 0.20926 0.13334 0.20926 C 0.1375 0.24838 0.12778 0.27408 0.12778 0.30926 " pathEditMode="relative" ptsTypes="ffffffffffA">
                                      <p:cBhvr>
                                        <p:cTn id="18" dur="5000" fill="hold"/>
                                        <p:tgtEl>
                                          <p:spTgt spid="65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C -0.00798 0.01065 -0.00954 0.02801 -0.0111 0.04259 C -0.01041 0.06296 -0.01145 0.08079 -0.00833 0.1 C -0.00416 0.12616 0.00574 0.14745 0.00973 0.17407 C 0.00869 0.20069 0.00695 0.22755 0.00278 0.2537 C 0.00035 0.26875 -0.00485 0.28264 -0.00694 0.29815 C -0.00937 0.31644 -0.01024 0.34167 -0.01805 0.35741 C -0.01926 0.36412 -0.02048 0.37222 -0.0236 0.37778 C -0.02881 0.38681 -0.02881 0.38218 -0.03194 0.39074 C -0.03767 0.40602 -0.02742 0.38449 -0.0361 0.4037 C -0.03923 0.41065 -0.04305 0.4169 -0.04583 0.42407 " pathEditMode="relative" ptsTypes="ffffffffff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1146 0.0118 0.02778 0.03009 0.04132 0.0368 C 0.05035 0.04143 0.0684 0.04097 0.07413 0.04143 C 0.08958 0.04444 0.08542 0.04537 0.09653 0.05532 C 0.10451 0.07083 0.09583 0.05231 0.10174 0.07129 C 0.1026 0.07384 0.10417 0.07569 0.10504 0.07824 C 0.10642 0.08263 0.10851 0.09213 0.10851 0.09213 C 0.10712 0.11088 0.10833 0.12291 0.09653 0.13333 C 0.08594 0.15439 0.06163 0.14398 0.04479 0.1449 C 0.04132 0.14791 0.03785 0.15115 0.03438 0.15416 C 0.03247 0.15578 0.03542 0.16018 0.03611 0.16319 C 0.0382 0.17314 0.04184 0.18032 0.04653 0.18865 C 0.04931 0.19976 0.05521 0.21551 0.06198 0.22314 C 0.07622 0.23935 0.06233 0.21597 0.07413 0.23449 C 0.07708 0.23912 0.07656 0.24838 0.0809 0.25069 C 0.08629 0.2537 0.09254 0.25231 0.09826 0.25301 C 0.10608 0.25023 0.11389 0.24513 0.12066 0.23912 C 0.13576 0.24051 0.14583 0.23518 0.15347 0.25069 C 0.15399 0.25301 0.15417 0.25555 0.15504 0.25763 C 0.15695 0.2625 0.16198 0.27129 0.16198 0.27129 C 0.16406 0.28263 0.16563 0.28472 0.16892 0.29444 C 0.17049 0.29884 0.1724 0.3081 0.1724 0.3081 C 0.17135 0.33402 0.17205 0.37152 0.15347 0.38865 C 0.15295 0.38634 0.15208 0.38402 0.15174 0.38171 C 0.14792 0.35856 0.15538 0.36851 0.12917 0.36551 C 0.12882 0.36527 0.11927 0.36088 0.11892 0.36111 C 0.11736 0.36226 0.11788 0.36574 0.11719 0.36782 C 0.11615 0.37106 0.11493 0.37407 0.11372 0.37708 C 0.10955 0.40463 0.11129 0.39236 0.10851 0.41388 C 0.11024 0.43379 0.10955 0.45439 0.11372 0.47361 C 0.11597 0.48426 0.12361 0.49143 0.1276 0.50115 C 0.13542 0.51967 0.14549 0.53287 0.15851 0.5449 C 0.17882 0.62592 0.16372 0.67939 0.16372 0.79097 " pathEditMode="relative" ptsTypes="ffffffffffffffffffffffffffffffffA">
                                      <p:cBhvr>
                                        <p:cTn id="22" dur="5000" fill="hold"/>
                                        <p:tgtEl>
                                          <p:spTgt spid="6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1.48148E-6 C 0.00157 0.01875 8.67362E-19 0.01991 0.01198 0.02524 C 0.01667 0.04399 0.00729 0.06598 0.02066 0.07801 C 0.02535 0.09676 0.04653 0.08843 0.05851 0.08959 C 0.06372 0.09005 0.06893 0.09121 0.07413 0.0919 C 0.07309 0.13311 0.07604 0.18797 0.05157 0.22061 C 0.04757 0.23727 0.04514 0.25926 0.03785 0.27338 C 0.03663 0.27801 0.03559 0.28264 0.03438 0.28727 C 0.03386 0.28959 0.03438 0.28102 0.03611 0.28033 C 0.03785 0.27963 0.03959 0.27871 0.04132 0.27801 C 0.04653 0.27871 0.05191 0.27801 0.05677 0.28033 C 0.05868 0.28125 0.05973 0.28449 0.06025 0.28727 C 0.06337 0.30255 0.06111 0.30718 0.06719 0.31945 C 0.07118 0.34561 0.079 0.36829 0.08959 0.39074 C 0.09098 0.39375 0.09167 0.39723 0.09306 0.4 C 0.09618 0.40625 0.1033 0.41829 0.1033 0.41829 C 0.10591 0.43218 0.11302 0.44514 0.11372 0.45973 C 0.11407 0.46806 0.11372 0.47662 0.11372 0.48496 " pathEditMode="relative" ptsTypes="fffffffffffffffffA">
                                      <p:cBhvr>
                                        <p:cTn id="24" dur="5000" fill="hold"/>
                                        <p:tgtEl>
                                          <p:spTgt spid="65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0.01928 0.0037 0.02709 0.00532 0.05001 0.00694 C 0.0573 0.01019 0.06181 0.01343 0.0672 0.02083 C 0.07171 0.03889 0.07431 0.06319 0.0672 0.08056 C 0.0665 0.08218 0.05904 0.09931 0.05522 0.10116 C 0.05088 0.10324 0.04601 0.10278 0.04133 0.10347 C 0.02726 0.10995 0.04931 0.10023 0.02588 0.1081 C 0.0224 0.10926 0.01563 0.11273 0.01563 0.11273 C 0.01164 0.1206 0.01355 0.11782 0.01042 0.12199 " pathEditMode="relative" ptsTypes="ffffffffA">
                                      <p:cBhvr>
                                        <p:cTn id="26" dur="5000" fill="hold"/>
                                        <p:tgtEl>
                                          <p:spTgt spid="6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C 0.05069 0.00209 0.04635 -0.00278 0.07743 0.01158 C 0.09531 0.04676 0.08611 0.04375 0.08611 0.11042 " pathEditMode="relative" ptsTypes="ffA">
                                      <p:cBhvr>
                                        <p:cTn id="28" dur="5000" fill="hold"/>
                                        <p:tgtEl>
                                          <p:spTgt spid="65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9.25926E-6 C -0.00711 0.00186 -0.01388 0.00394 -0.02082 0.00695 C -0.02812 0.01366 -0.03419 0.0169 -0.04148 0.02292 C -0.0427 0.02524 -0.04339 0.02801 -0.04496 0.02987 C -0.04808 0.03357 -0.0552 0.03913 -0.0552 0.03913 C -0.06093 0.05047 -0.06683 0.06204 -0.07239 0.07362 C -0.07256 0.07385 -0.07673 0.09075 -0.0776 0.09422 C -0.07812 0.09653 -0.07933 0.10116 -0.07933 0.10116 C -0.08194 0.12616 -0.08714 0.14862 -0.10346 0.1632 C -0.1078 0.17176 -0.11492 0.17593 -0.12239 0.1794 C -0.12499 0.18913 -0.12846 0.19676 -0.13107 0.20695 C -0.13263 0.21297 -0.13454 0.22524 -0.13454 0.22524 C -0.13402 0.23056 -0.13523 0.23704 -0.1328 0.24144 C -0.13159 0.24376 -0.13037 0.23681 -0.12933 0.2345 C -0.12586 0.22686 -0.12378 0.21783 -0.11909 0.21158 C -0.11284 0.20325 -0.1052 0.19237 -0.09669 0.18843 C -0.09201 0.18913 -0.0835 0.1845 -0.0828 0.19075 C -0.07673 0.24075 -0.08402 0.27894 -0.08975 0.32408 C -0.08784 0.40556 -0.08628 0.47408 -0.08628 0.55857 " pathEditMode="relative" ptsTypes="ffffffffffffffffffA">
                                      <p:cBhvr>
                                        <p:cTn id="30" dur="5000" fill="hold"/>
                                        <p:tgtEl>
                                          <p:spTgt spid="65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0.00226 0.00232 -0.00503 0.00394 -0.00694 0.00695 C -0.00816 0.0088 -0.00781 0.01181 -0.00868 0.01389 C -0.0151 0.02894 -0.02361 0.04329 -0.03108 0.05741 C -0.03351 0.06204 -0.03576 0.06667 -0.03802 0.0713 C -0.03924 0.07361 -0.04149 0.07824 -0.04149 0.07824 C -0.04358 0.09977 -0.04549 0.12176 -0.05 0.1426 C -0.0526 0.1551 -0.05365 0.1625 -0.06215 0.17014 C -0.06441 0.17477 -0.06545 0.18102 -0.06892 0.18403 C -0.07899 0.19283 -0.0901 0.19815 -0.1 0.20695 C -0.09809 0.21482 -0.09496 0.22199 -0.09306 0.22986 C -0.0901 0.27871 -0.075 0.32639 -0.04826 0.36088 C -0.04306 0.37477 -0.03698 0.37801 -0.0276 0.38635 C -0.02569 0.39352 -0.02552 0.39653 -0.02066 0.40232 C -0.01753 0.40602 -0.01042 0.41158 -0.01042 0.41158 C -0.00295 0.42662 -0.00174 0.44445 -0.00174 0.46204 " pathEditMode="relative" ptsTypes="fffffffffffffff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18519E-6 C -0.00173 0.00231 -0.00329 0.00486 -0.0052 0.00694 C -0.00746 0.00949 -0.01006 0.01111 -0.01214 0.01388 C -0.01596 0.01874 -0.01874 0.02476 -0.02239 0.02986 C -0.02655 0.04675 -0.02048 0.02708 -0.02933 0.04143 C -0.03037 0.04328 -0.0302 0.04606 -0.03107 0.04814 C -0.03437 0.05671 -0.03628 0.0618 -0.03801 0.07129 C -0.03749 0.09351 -0.03784 0.11574 -0.03628 0.13796 C -0.03593 0.14212 -0.02916 0.1493 -0.0276 0.15162 C -0.021 0.16203 -0.02204 0.16828 -0.01214 0.17708 C 0.00782 0.2155 -0.02326 0.35092 0.00348 0.26898 C 0.004 0.26504 0.00452 0.26111 0.00522 0.2574 C 0.00574 0.25509 0.00799 0.25231 0.00695 0.25046 C 0.00556 0.24791 0.00227 0.24884 5.27778E-6 0.24814 C -0.01388 0.24884 -0.02794 0.24699 -0.04148 0.25046 C -0.04201 0.25069 -0.04687 0.2662 -0.04826 0.27129 C -0.05537 0.29791 -0.05815 0.32337 -0.06041 0.35162 C -0.06562 0.4162 -0.06562 0.45277 -0.06562 0.5287 " pathEditMode="relative" ptsTypes="fffffffffffffffffA">
                                      <p:cBhvr>
                                        <p:cTn id="34" dur="5000" fill="hold"/>
                                        <p:tgtEl>
                                          <p:spTgt spid="65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C -0.00122 0.02547 -0.00278 0.03912 -0.00851 0.06204 C -0.0099 0.06736 -0.01407 0.0706 -0.01545 0.07593 C -0.01823 0.08658 -0.01962 0.09445 -0.02413 0.10347 C -0.02604 0.11435 -0.03073 0.13195 -0.0257 0.1426 C -0.02014 0.15417 -0.00712 0.15695 0.00173 0.15857 C 0.0118 0.1676 0.00764 0.17871 0.01041 0.19306 C 0.00989 0.20926 0.00972 0.22523 0.00868 0.24144 C 0.00833 0.24838 0.00573 0.24931 0.00347 0.2551 C 0.00104 0.26111 -0.00174 0.26713 -0.0033 0.27361 C -0.00382 0.27593 -0.00417 0.27847 -0.00504 0.28056 C -0.00747 0.28704 -0.01493 0.29885 -0.01893 0.30347 C -0.02205 0.30718 -0.02917 0.31273 -0.02917 0.31273 C -0.03455 0.32315 -0.0382 0.32037 -0.04653 0.32408 C -0.05538 0.30602 -0.06476 0.28079 -0.08091 0.27361 C -0.08611 0.27431 -0.09202 0.27222 -0.09653 0.27593 C -0.09827 0.27732 -0.10087 0.29491 -0.10157 0.29885 C -0.10209 0.31042 -0.10087 0.32222 -0.1033 0.33334 C -0.10382 0.33565 -0.10695 0.33218 -0.10851 0.33102 C -0.11094 0.32917 -0.11302 0.32593 -0.11545 0.32408 C -0.11702 0.32292 -0.11893 0.32269 -0.12066 0.32176 C -0.12292 0.32037 -0.12535 0.31922 -0.12743 0.31736 C -0.13959 0.30718 -0.12917 0.31273 -0.13959 0.3081 C -0.14827 0.3088 -0.15712 0.30741 -0.16545 0.31042 C -0.16823 0.31135 -0.16893 0.31644 -0.17066 0.31945 C -0.18108 0.33843 -0.17483 0.33172 -0.18438 0.34028 C -0.19167 0.35486 -0.18785 0.39977 -0.1724 0.40695 C -0.16719 0.41736 -0.15816 0.42824 -0.15 0.43449 C -0.14445 0.43889 -0.14254 0.43843 -0.13785 0.44375 C -0.12934 0.45324 -0.13629 0.44838 -0.12743 0.4551 C -0.12257 0.4588 -0.11962 0.45972 -0.11545 0.46435 C -0.10816 0.47246 -0.10886 0.47685 -0.1 0.48287 C -0.0941 0.49329 -0.08646 0.49954 -0.08091 0.51042 C -0.07691 0.53079 -0.07066 0.52824 -0.06025 0.54028 C -0.05782 0.54306 -0.05625 0.54746 -0.0533 0.54954 C -0.04497 0.55556 -0.03177 0.55834 -0.0224 0.56088 C -0.01407 0.56829 -0.02049 0.56343 -0.01198 0.56783 C -0.00625 0.57084 0.00521 0.57709 0.00521 0.57709 C 0.02795 0.66829 0.00694 0.58148 0.00694 0.8507 " pathEditMode="relative" ptsTypes="ffffffffffffffffffffffffffffffffffffffA">
                                      <p:cBhvr>
                                        <p:cTn id="36" dur="5000" fill="hold"/>
                                        <p:tgtEl>
                                          <p:spTgt spid="65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14815E-6 C 0.00746 0.0007 0.01493 0.00116 0.02239 0.00232 C 0.02413 0.00255 0.02743 0.00232 0.0276 0.00464 C 0.03472 0.08311 0.01128 0.07014 0.03455 0.08056 C 0.04635 0.0794 0.06771 0.07153 0.07587 0.08727 C 0.07309 0.12477 0.07344 0.11459 0.04132 0.11737 C 0.03229 0.12107 0.03767 0.11806 0.02587 0.12871 C 0.02413 0.13033 0.02066 0.13334 0.02066 0.13334 C 0.01059 0.15348 0.01684 0.13797 0.01892 0.18843 C 0.01962 0.20464 0.01458 0.23264 0.02934 0.23913 C 0.03437 0.24584 0.03715 0.25232 0.04305 0.25741 C 0.04705 0.26806 0.05712 0.29237 0.06371 0.30116 C 0.06771 0.30649 0.07587 0.31737 0.07587 0.31737 C 0.07934 0.33079 0.07482 0.31806 0.08281 0.32871 C 0.09392 0.34376 0.08107 0.33357 0.09479 0.3426 C 0.10156 0.35626 0.10486 0.37153 0.11041 0.38612 C 0.1092 0.41297 0.11076 0.44028 0.10694 0.46667 C 0.10607 0.472 0.09132 0.48542 0.08785 0.48959 C 0.07066 0.51019 0.05087 0.52362 0.03785 0.54954 C 0.03576 0.5588 0.03264 0.56343 0.0276 0.57014 C 0.01007 0.64028 0.02587 0.57454 0.02587 0.77709 " pathEditMode="relative" ptsTypes="ffffffffffffffffffffA">
                                      <p:cBhvr>
                                        <p:cTn id="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Tireoidites – Doença de Graves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HLA – DR3, HLA – D8</a:t>
            </a:r>
          </a:p>
          <a:p>
            <a:r>
              <a:rPr lang="pt-BR" dirty="0" err="1">
                <a:solidFill>
                  <a:srgbClr val="FFFF00"/>
                </a:solidFill>
              </a:rPr>
              <a:t>Auto-antígenos</a:t>
            </a:r>
            <a:endParaRPr lang="pt-BR" dirty="0">
              <a:solidFill>
                <a:srgbClr val="FFFF00"/>
              </a:solidFill>
            </a:endParaRPr>
          </a:p>
          <a:p>
            <a:pPr lvl="1"/>
            <a:r>
              <a:rPr lang="pt-BR" dirty="0">
                <a:solidFill>
                  <a:srgbClr val="FFFF00"/>
                </a:solidFill>
              </a:rPr>
              <a:t>Receptor TSH – porção extracelular, porém anticorpos contra as porções </a:t>
            </a:r>
            <a:r>
              <a:rPr lang="pt-BR" dirty="0" err="1">
                <a:solidFill>
                  <a:srgbClr val="FFFF00"/>
                </a:solidFill>
              </a:rPr>
              <a:t>transmembrana</a:t>
            </a:r>
            <a:r>
              <a:rPr lang="pt-BR" dirty="0">
                <a:solidFill>
                  <a:srgbClr val="FFFF00"/>
                </a:solidFill>
              </a:rPr>
              <a:t> já foram detectados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Anti-TPO</a:t>
            </a:r>
            <a:r>
              <a:rPr lang="pt-BR" dirty="0">
                <a:solidFill>
                  <a:srgbClr val="FFFF00"/>
                </a:solidFill>
              </a:rPr>
              <a:t> (</a:t>
            </a:r>
            <a:r>
              <a:rPr lang="pt-BR" dirty="0" err="1">
                <a:solidFill>
                  <a:srgbClr val="FFFF00"/>
                </a:solidFill>
              </a:rPr>
              <a:t>Tireoperoxidase</a:t>
            </a:r>
            <a:r>
              <a:rPr lang="pt-BR" dirty="0">
                <a:solidFill>
                  <a:srgbClr val="FFFF00"/>
                </a:solidFill>
              </a:rPr>
              <a:t>) – não costumam ser patogênicos</a:t>
            </a:r>
          </a:p>
          <a:p>
            <a:r>
              <a:rPr lang="pt-BR" dirty="0">
                <a:solidFill>
                  <a:srgbClr val="FFFF00"/>
                </a:solidFill>
              </a:rPr>
              <a:t> Mimetismo molecular – Vírus, </a:t>
            </a:r>
            <a:r>
              <a:rPr lang="pt-BR" i="1" dirty="0" err="1">
                <a:solidFill>
                  <a:srgbClr val="FFFF00"/>
                </a:solidFill>
              </a:rPr>
              <a:t>Yersinia</a:t>
            </a:r>
            <a:r>
              <a:rPr lang="pt-BR" i="1" dirty="0">
                <a:solidFill>
                  <a:srgbClr val="FFFF00"/>
                </a:solidFill>
              </a:rPr>
              <a:t> </a:t>
            </a:r>
            <a:r>
              <a:rPr lang="pt-BR" i="1" dirty="0" err="1">
                <a:solidFill>
                  <a:srgbClr val="FFFF00"/>
                </a:solidFill>
              </a:rPr>
              <a:t>enterocolítica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Resposta Th1-Th17 – </a:t>
            </a:r>
            <a:r>
              <a:rPr lang="pt-BR" dirty="0" err="1">
                <a:solidFill>
                  <a:srgbClr val="FFFF00"/>
                </a:solidFill>
              </a:rPr>
              <a:t>citocinas</a:t>
            </a:r>
            <a:r>
              <a:rPr lang="pt-BR" dirty="0">
                <a:solidFill>
                  <a:srgbClr val="FFFF00"/>
                </a:solidFill>
              </a:rPr>
              <a:t> pró-inflamatórias IL-1, IL-4, IL-5, IL-8, IL-12, IFN-</a:t>
            </a:r>
            <a:r>
              <a:rPr lang="pt-BR" dirty="0">
                <a:solidFill>
                  <a:srgbClr val="FFFF00"/>
                </a:solidFill>
                <a:sym typeface="Symbol"/>
              </a:rPr>
              <a:t>, TNF-...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Doença de Graves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4176464" cy="405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268760"/>
            <a:ext cx="31105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https://encrypted-tbn3.gstatic.com/images?q=tbn:ANd9GcT5wsT8hNLgD-46cJ-kgaLKRcAo6_1GSn64g76uygllt3L_Zq8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653136"/>
            <a:ext cx="2286000" cy="1685926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4176464" cy="16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9648"/>
            <a:ext cx="57961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0720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1643" y="938324"/>
            <a:ext cx="3717032" cy="184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4837" y="3944075"/>
            <a:ext cx="3203848" cy="284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7956376" y="980728"/>
            <a:ext cx="849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TSHR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In </a:t>
            </a:r>
            <a:r>
              <a:rPr lang="pt-BR" dirty="0" err="1">
                <a:solidFill>
                  <a:srgbClr val="FF0000"/>
                </a:solidFill>
              </a:rPr>
              <a:t>vitro</a:t>
            </a: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60840" cy="54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75856" y="260648"/>
            <a:ext cx="260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FFFF00"/>
                </a:solidFill>
              </a:rPr>
              <a:t>Fisiopatogenia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Histopatologia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62113"/>
            <a:ext cx="9134341" cy="342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Paciente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21812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95319" y="1268760"/>
            <a:ext cx="264514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FFFF00"/>
                </a:solidFill>
              </a:rPr>
              <a:t>Hipertireoideo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Magro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Bócio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 err="1">
                <a:solidFill>
                  <a:srgbClr val="FFFF00"/>
                </a:solidFill>
              </a:rPr>
              <a:t>Exolftalmia</a:t>
            </a:r>
            <a:endParaRPr lang="pt-BR" sz="2000" dirty="0">
              <a:solidFill>
                <a:srgbClr val="FFFF00"/>
              </a:solidFill>
            </a:endParaRP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Ansioso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Distúrbios do sono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Metabolismo </a:t>
            </a:r>
            <a:r>
              <a:rPr lang="pt-BR" sz="2000" dirty="0" err="1">
                <a:solidFill>
                  <a:srgbClr val="FFFF00"/>
                </a:solidFill>
              </a:rPr>
              <a:t>acelarado</a:t>
            </a:r>
            <a:endParaRPr lang="pt-BR" sz="2000" dirty="0">
              <a:solidFill>
                <a:srgbClr val="FFFF00"/>
              </a:solidFill>
            </a:endParaRPr>
          </a:p>
        </p:txBody>
      </p:sp>
      <p:pic>
        <p:nvPicPr>
          <p:cNvPr id="7171" name="Picture 3" descr="https://encrypted-tbn2.gstatic.com/images?q=tbn:ANd9GcTUzUiKZ_1LNgEsChoJNj6DXvRvKluyTtO1wb8512YZCn_wlNk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268760"/>
            <a:ext cx="22479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Tireoidite de Hashimoto – Tireoidite Crônica </a:t>
            </a:r>
            <a:r>
              <a:rPr lang="pt-BR" dirty="0" err="1">
                <a:solidFill>
                  <a:srgbClr val="FFFF00"/>
                </a:solidFill>
              </a:rPr>
              <a:t>Linfocítica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3,5 – 1000 mulheres – 14 / 1000 após 60 anos de idade</a:t>
            </a:r>
          </a:p>
          <a:p>
            <a:r>
              <a:rPr lang="pt-BR" dirty="0">
                <a:solidFill>
                  <a:srgbClr val="FFFF00"/>
                </a:solidFill>
              </a:rPr>
              <a:t>Comum doença se iniciar após a puberdade ou gravidez</a:t>
            </a:r>
          </a:p>
          <a:p>
            <a:r>
              <a:rPr lang="pt-BR" dirty="0">
                <a:solidFill>
                  <a:srgbClr val="FFFF00"/>
                </a:solidFill>
              </a:rPr>
              <a:t>HLA – DR3, HLA – DR4, HLA – DR5</a:t>
            </a:r>
          </a:p>
          <a:p>
            <a:r>
              <a:rPr lang="pt-BR" dirty="0">
                <a:solidFill>
                  <a:srgbClr val="FFFF00"/>
                </a:solidFill>
              </a:rPr>
              <a:t>Antígenos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Anti-tireoglubulina</a:t>
            </a:r>
            <a:r>
              <a:rPr lang="pt-BR" dirty="0">
                <a:solidFill>
                  <a:srgbClr val="FFFF00"/>
                </a:solidFill>
              </a:rPr>
              <a:t> – 100% pacientes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Anti-TPO</a:t>
            </a:r>
            <a:r>
              <a:rPr lang="pt-BR" dirty="0">
                <a:solidFill>
                  <a:srgbClr val="FFFF00"/>
                </a:solidFill>
              </a:rPr>
              <a:t> (</a:t>
            </a:r>
            <a:r>
              <a:rPr lang="pt-BR" dirty="0" err="1">
                <a:solidFill>
                  <a:srgbClr val="FFFF00"/>
                </a:solidFill>
              </a:rPr>
              <a:t>tireoperoxidase</a:t>
            </a:r>
            <a:r>
              <a:rPr lang="pt-BR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Anti-TSH</a:t>
            </a:r>
            <a:r>
              <a:rPr lang="pt-BR" dirty="0">
                <a:solidFill>
                  <a:srgbClr val="FFFF00"/>
                </a:solidFill>
              </a:rPr>
              <a:t> – 10-20% pacientes (bloqueador)</a:t>
            </a:r>
          </a:p>
          <a:p>
            <a:pPr lvl="1"/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Infiltrado de células Th1 – IFN-</a:t>
            </a:r>
            <a:r>
              <a:rPr lang="pt-BR" dirty="0">
                <a:solidFill>
                  <a:srgbClr val="FFFF00"/>
                </a:solidFill>
                <a:sym typeface="Symbol"/>
              </a:rPr>
              <a:t></a:t>
            </a:r>
          </a:p>
          <a:p>
            <a:r>
              <a:rPr lang="pt-BR" dirty="0">
                <a:solidFill>
                  <a:srgbClr val="FFFF00"/>
                </a:solidFill>
                <a:sym typeface="Symbol"/>
              </a:rPr>
              <a:t>Células T CD8 citotóxicas também estão presentes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Histopatologia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5122" name="Picture 2" descr="http://upload.wikimedia.org/wikipedia/commons/9/9c/Hashimoto%27s_thyroiditis,_H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575298" cy="266429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908720"/>
            <a:ext cx="4572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309562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s://encrypted-tbn0.gstatic.com/images?q=tbn:ANd9GcQVEov6qmNTbOQIGA5UyIiWB9CTwwNbvfBDBP3YxagptNIT57bc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573016"/>
            <a:ext cx="3203848" cy="328498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491880" y="4005064"/>
            <a:ext cx="2008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Hipotireoideo</a:t>
            </a:r>
          </a:p>
          <a:p>
            <a:r>
              <a:rPr lang="pt-BR" dirty="0">
                <a:solidFill>
                  <a:srgbClr val="FFFF00"/>
                </a:solidFill>
              </a:rPr>
              <a:t>Metabolismo Lento</a:t>
            </a:r>
          </a:p>
          <a:p>
            <a:r>
              <a:rPr lang="pt-BR" dirty="0">
                <a:solidFill>
                  <a:srgbClr val="FFFF00"/>
                </a:solidFill>
              </a:rPr>
              <a:t>Obeso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499992" cy="298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File:IPLab6Hashimot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428" y="3429000"/>
            <a:ext cx="4177572" cy="3429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407936" y="2915652"/>
            <a:ext cx="348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Formação de Centros Germinativos</a:t>
            </a:r>
          </a:p>
        </p:txBody>
      </p:sp>
      <p:pic>
        <p:nvPicPr>
          <p:cNvPr id="4102" name="Picture 6" descr="File:IPLab6Hashimoto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963976" cy="3356993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611560" y="980728"/>
            <a:ext cx="3479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FF00"/>
                </a:solidFill>
              </a:rPr>
              <a:t>Hurtle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Cells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Células foliculares em degeneração</a:t>
            </a:r>
          </a:p>
          <a:p>
            <a:r>
              <a:rPr lang="pt-BR" dirty="0">
                <a:solidFill>
                  <a:srgbClr val="FFFF00"/>
                </a:solidFill>
              </a:rPr>
              <a:t>Marcação </a:t>
            </a:r>
            <a:r>
              <a:rPr lang="pt-BR" dirty="0" err="1">
                <a:solidFill>
                  <a:srgbClr val="FFFF00"/>
                </a:solidFill>
              </a:rPr>
              <a:t>eosinofílica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Iniciar nódulos tumorais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772816"/>
            <a:ext cx="525658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99592" y="548680"/>
            <a:ext cx="685934" cy="1207718"/>
            <a:chOff x="240" y="1584"/>
            <a:chExt cx="528" cy="861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0" y="1584"/>
              <a:ext cx="528" cy="524"/>
              <a:chOff x="256" y="1968"/>
              <a:chExt cx="608" cy="572"/>
            </a:xfrm>
          </p:grpSpPr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288" y="2160"/>
              <a:ext cx="4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rgbClr val="FFFF00"/>
                  </a:solidFill>
                  <a:cs typeface="Times New Roman" pitchFamily="18" charset="0"/>
                </a:rPr>
                <a:t>CD4</a:t>
              </a:r>
              <a:endParaRPr lang="en-US" sz="200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899592" y="1988840"/>
            <a:ext cx="762000" cy="1246001"/>
            <a:chOff x="912" y="1584"/>
            <a:chExt cx="560" cy="834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912" y="1584"/>
              <a:ext cx="560" cy="512"/>
              <a:chOff x="256" y="2648"/>
              <a:chExt cx="640" cy="360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973" y="2150"/>
              <a:ext cx="447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rgbClr val="FFFF00"/>
                  </a:solidFill>
                  <a:cs typeface="Times New Roman" pitchFamily="18" charset="0"/>
                </a:rPr>
                <a:t>CD8</a:t>
              </a:r>
              <a:endParaRPr lang="en-US" sz="200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23528" y="5013176"/>
            <a:ext cx="1523773" cy="1223726"/>
            <a:chOff x="1008" y="3024"/>
            <a:chExt cx="1248" cy="961"/>
          </a:xfrm>
        </p:grpSpPr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1008" y="3024"/>
              <a:ext cx="1248" cy="756"/>
              <a:chOff x="-1968" y="2592"/>
              <a:chExt cx="1408" cy="1680"/>
            </a:xfrm>
          </p:grpSpPr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1249" y="3743"/>
              <a:ext cx="64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        </a:t>
              </a:r>
              <a:r>
                <a:rPr lang="pt-BR" sz="1400" b="1" dirty="0" err="1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DCs</a:t>
              </a:r>
              <a:endParaRPr lang="pt-BR" sz="1400" b="1" dirty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899592" y="3573016"/>
            <a:ext cx="762000" cy="1203325"/>
            <a:chOff x="2370" y="3332"/>
            <a:chExt cx="480" cy="758"/>
          </a:xfrm>
        </p:grpSpPr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2400" y="3840"/>
              <a:ext cx="3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dirty="0">
                  <a:solidFill>
                    <a:srgbClr val="FFFF00"/>
                  </a:solidFill>
                  <a:cs typeface="Times New Roman" pitchFamily="18" charset="0"/>
                </a:rPr>
                <a:t>M</a:t>
              </a:r>
              <a:r>
                <a:rPr lang="pt-BR" sz="2000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</a:t>
              </a:r>
            </a:p>
          </p:txBody>
        </p:sp>
        <p:grpSp>
          <p:nvGrpSpPr>
            <p:cNvPr id="18" name="Group 41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110969" y="437763"/>
            <a:ext cx="5089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</a:rPr>
              <a:t>Células Imunes </a:t>
            </a:r>
            <a:r>
              <a:rPr lang="pt-BR" sz="2400" dirty="0" err="1">
                <a:solidFill>
                  <a:srgbClr val="FFFF00"/>
                </a:solidFill>
              </a:rPr>
              <a:t>Infilltrantes</a:t>
            </a:r>
            <a:r>
              <a:rPr lang="pt-BR" sz="2400" dirty="0">
                <a:solidFill>
                  <a:srgbClr val="FFFF00"/>
                </a:solidFill>
              </a:rPr>
              <a:t> do SNC são </a:t>
            </a:r>
          </a:p>
          <a:p>
            <a:pPr algn="ctr"/>
            <a:r>
              <a:rPr lang="pt-BR" sz="2400" dirty="0">
                <a:solidFill>
                  <a:srgbClr val="FFFF00"/>
                </a:solidFill>
              </a:rPr>
              <a:t>Alvos de Neurotransmissores</a:t>
            </a:r>
          </a:p>
        </p:txBody>
      </p:sp>
      <p:grpSp>
        <p:nvGrpSpPr>
          <p:cNvPr id="20" name="Group 49"/>
          <p:cNvGrpSpPr/>
          <p:nvPr/>
        </p:nvGrpSpPr>
        <p:grpSpPr>
          <a:xfrm>
            <a:off x="6732240" y="2996952"/>
            <a:ext cx="936104" cy="792088"/>
            <a:chOff x="2915816" y="1772816"/>
            <a:chExt cx="936104" cy="792088"/>
          </a:xfrm>
        </p:grpSpPr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2987824" y="1844825"/>
              <a:ext cx="360040" cy="360040"/>
              <a:chOff x="256" y="1968"/>
              <a:chExt cx="608" cy="572"/>
            </a:xfrm>
          </p:grpSpPr>
          <p:sp>
            <p:nvSpPr>
              <p:cNvPr id="27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140224" y="1997225"/>
              <a:ext cx="360040" cy="360040"/>
              <a:chOff x="256" y="1968"/>
              <a:chExt cx="608" cy="572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203848" y="2204864"/>
              <a:ext cx="360040" cy="360040"/>
              <a:chOff x="256" y="1968"/>
              <a:chExt cx="608" cy="572"/>
            </a:xfrm>
          </p:grpSpPr>
          <p:sp>
            <p:nvSpPr>
              <p:cNvPr id="33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9" name="Group 25"/>
            <p:cNvGrpSpPr>
              <a:grpSpLocks/>
            </p:cNvGrpSpPr>
            <p:nvPr/>
          </p:nvGrpSpPr>
          <p:grpSpPr bwMode="auto">
            <a:xfrm>
              <a:off x="2915816" y="2060848"/>
              <a:ext cx="360040" cy="360040"/>
              <a:chOff x="256" y="1968"/>
              <a:chExt cx="608" cy="572"/>
            </a:xfrm>
          </p:grpSpPr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2" name="Group 25"/>
            <p:cNvGrpSpPr>
              <a:grpSpLocks/>
            </p:cNvGrpSpPr>
            <p:nvPr/>
          </p:nvGrpSpPr>
          <p:grpSpPr bwMode="auto">
            <a:xfrm>
              <a:off x="3347864" y="1916832"/>
              <a:ext cx="360040" cy="360040"/>
              <a:chOff x="256" y="1968"/>
              <a:chExt cx="608" cy="572"/>
            </a:xfrm>
          </p:grpSpPr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5" name="Group 25"/>
            <p:cNvGrpSpPr>
              <a:grpSpLocks/>
            </p:cNvGrpSpPr>
            <p:nvPr/>
          </p:nvGrpSpPr>
          <p:grpSpPr bwMode="auto">
            <a:xfrm>
              <a:off x="3203848" y="1772816"/>
              <a:ext cx="360040" cy="360040"/>
              <a:chOff x="256" y="1968"/>
              <a:chExt cx="608" cy="572"/>
            </a:xfrm>
          </p:grpSpPr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3491880" y="2132856"/>
              <a:ext cx="360040" cy="360040"/>
              <a:chOff x="256" y="1968"/>
              <a:chExt cx="608" cy="572"/>
            </a:xfrm>
          </p:grpSpPr>
          <p:sp>
            <p:nvSpPr>
              <p:cNvPr id="45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1" name="Group 25"/>
            <p:cNvGrpSpPr>
              <a:grpSpLocks/>
            </p:cNvGrpSpPr>
            <p:nvPr/>
          </p:nvGrpSpPr>
          <p:grpSpPr bwMode="auto">
            <a:xfrm>
              <a:off x="3491880" y="1844824"/>
              <a:ext cx="360040" cy="360040"/>
              <a:chOff x="256" y="1968"/>
              <a:chExt cx="608" cy="572"/>
            </a:xfrm>
          </p:grpSpPr>
          <p:sp>
            <p:nvSpPr>
              <p:cNvPr id="48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4" name="Group 73"/>
          <p:cNvGrpSpPr/>
          <p:nvPr/>
        </p:nvGrpSpPr>
        <p:grpSpPr>
          <a:xfrm>
            <a:off x="5508104" y="2420888"/>
            <a:ext cx="1008112" cy="936103"/>
            <a:chOff x="2195736" y="2132856"/>
            <a:chExt cx="1008112" cy="936103"/>
          </a:xfrm>
        </p:grpSpPr>
        <p:grpSp>
          <p:nvGrpSpPr>
            <p:cNvPr id="47" name="Group 26"/>
            <p:cNvGrpSpPr>
              <a:grpSpLocks/>
            </p:cNvGrpSpPr>
            <p:nvPr/>
          </p:nvGrpSpPr>
          <p:grpSpPr bwMode="auto">
            <a:xfrm>
              <a:off x="2267744" y="2276873"/>
              <a:ext cx="432048" cy="432047"/>
              <a:chOff x="256" y="2648"/>
              <a:chExt cx="640" cy="360"/>
            </a:xfrm>
          </p:grpSpPr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0" name="Group 26"/>
            <p:cNvGrpSpPr>
              <a:grpSpLocks/>
            </p:cNvGrpSpPr>
            <p:nvPr/>
          </p:nvGrpSpPr>
          <p:grpSpPr bwMode="auto">
            <a:xfrm>
              <a:off x="2420144" y="2429273"/>
              <a:ext cx="432048" cy="432047"/>
              <a:chOff x="256" y="2648"/>
              <a:chExt cx="640" cy="360"/>
            </a:xfrm>
          </p:grpSpPr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1" name="Group 26"/>
            <p:cNvGrpSpPr>
              <a:grpSpLocks/>
            </p:cNvGrpSpPr>
            <p:nvPr/>
          </p:nvGrpSpPr>
          <p:grpSpPr bwMode="auto">
            <a:xfrm>
              <a:off x="2483768" y="2636912"/>
              <a:ext cx="432048" cy="432047"/>
              <a:chOff x="256" y="2648"/>
              <a:chExt cx="640" cy="360"/>
            </a:xfrm>
          </p:grpSpPr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2" name="Group 26"/>
            <p:cNvGrpSpPr>
              <a:grpSpLocks/>
            </p:cNvGrpSpPr>
            <p:nvPr/>
          </p:nvGrpSpPr>
          <p:grpSpPr bwMode="auto">
            <a:xfrm>
              <a:off x="2771800" y="2564904"/>
              <a:ext cx="432048" cy="432047"/>
              <a:chOff x="256" y="2648"/>
              <a:chExt cx="640" cy="360"/>
            </a:xfrm>
          </p:grpSpPr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3" name="Group 26"/>
            <p:cNvGrpSpPr>
              <a:grpSpLocks/>
            </p:cNvGrpSpPr>
            <p:nvPr/>
          </p:nvGrpSpPr>
          <p:grpSpPr bwMode="auto">
            <a:xfrm>
              <a:off x="2195736" y="2564904"/>
              <a:ext cx="432048" cy="432047"/>
              <a:chOff x="256" y="2648"/>
              <a:chExt cx="640" cy="360"/>
            </a:xfrm>
          </p:grpSpPr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Group 26"/>
            <p:cNvGrpSpPr>
              <a:grpSpLocks/>
            </p:cNvGrpSpPr>
            <p:nvPr/>
          </p:nvGrpSpPr>
          <p:grpSpPr bwMode="auto">
            <a:xfrm>
              <a:off x="2483768" y="2132856"/>
              <a:ext cx="432048" cy="432047"/>
              <a:chOff x="256" y="2648"/>
              <a:chExt cx="640" cy="360"/>
            </a:xfrm>
          </p:grpSpPr>
          <p:sp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9" name="Group 26"/>
            <p:cNvGrpSpPr>
              <a:grpSpLocks/>
            </p:cNvGrpSpPr>
            <p:nvPr/>
          </p:nvGrpSpPr>
          <p:grpSpPr bwMode="auto">
            <a:xfrm>
              <a:off x="2699792" y="2348880"/>
              <a:ext cx="432048" cy="432047"/>
              <a:chOff x="256" y="2648"/>
              <a:chExt cx="640" cy="360"/>
            </a:xfrm>
          </p:grpSpPr>
          <p:sp>
            <p:nvSpPr>
              <p:cNvPr id="72" name="Oval 71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2" name="Group 88"/>
          <p:cNvGrpSpPr/>
          <p:nvPr/>
        </p:nvGrpSpPr>
        <p:grpSpPr>
          <a:xfrm>
            <a:off x="4572000" y="3356992"/>
            <a:ext cx="1338064" cy="1502718"/>
            <a:chOff x="2483768" y="2060848"/>
            <a:chExt cx="1338064" cy="1502718"/>
          </a:xfrm>
        </p:grpSpPr>
        <p:grpSp>
          <p:nvGrpSpPr>
            <p:cNvPr id="11264" name="Group 41"/>
            <p:cNvGrpSpPr>
              <a:grpSpLocks/>
            </p:cNvGrpSpPr>
            <p:nvPr/>
          </p:nvGrpSpPr>
          <p:grpSpPr bwMode="auto">
            <a:xfrm>
              <a:off x="2483768" y="2420888"/>
              <a:ext cx="762000" cy="782638"/>
              <a:chOff x="2280" y="3000"/>
              <a:chExt cx="1128" cy="1040"/>
            </a:xfrm>
          </p:grpSpPr>
          <p:sp>
            <p:nvSpPr>
              <p:cNvPr id="78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5" name="Group 41"/>
            <p:cNvGrpSpPr>
              <a:grpSpLocks/>
            </p:cNvGrpSpPr>
            <p:nvPr/>
          </p:nvGrpSpPr>
          <p:grpSpPr bwMode="auto">
            <a:xfrm>
              <a:off x="2627784" y="2780928"/>
              <a:ext cx="762000" cy="782638"/>
              <a:chOff x="2280" y="3000"/>
              <a:chExt cx="1128" cy="1040"/>
            </a:xfrm>
          </p:grpSpPr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7" name="Group 41"/>
            <p:cNvGrpSpPr>
              <a:grpSpLocks/>
            </p:cNvGrpSpPr>
            <p:nvPr/>
          </p:nvGrpSpPr>
          <p:grpSpPr bwMode="auto">
            <a:xfrm>
              <a:off x="3059832" y="2636912"/>
              <a:ext cx="762000" cy="782638"/>
              <a:chOff x="2280" y="3000"/>
              <a:chExt cx="1128" cy="1040"/>
            </a:xfrm>
          </p:grpSpPr>
          <p:sp>
            <p:nvSpPr>
              <p:cNvPr id="84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8" name="Group 41"/>
            <p:cNvGrpSpPr>
              <a:grpSpLocks/>
            </p:cNvGrpSpPr>
            <p:nvPr/>
          </p:nvGrpSpPr>
          <p:grpSpPr bwMode="auto">
            <a:xfrm>
              <a:off x="2843808" y="2060848"/>
              <a:ext cx="762000" cy="782638"/>
              <a:chOff x="2280" y="3000"/>
              <a:chExt cx="1128" cy="1040"/>
            </a:xfrm>
          </p:grpSpPr>
          <p:sp>
            <p:nvSpPr>
              <p:cNvPr id="87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269" name="Group 103"/>
          <p:cNvGrpSpPr/>
          <p:nvPr/>
        </p:nvGrpSpPr>
        <p:grpSpPr>
          <a:xfrm>
            <a:off x="5940152" y="3573016"/>
            <a:ext cx="1811805" cy="1538745"/>
            <a:chOff x="1835696" y="2564904"/>
            <a:chExt cx="1811805" cy="1538745"/>
          </a:xfrm>
        </p:grpSpPr>
        <p:grpSp>
          <p:nvGrpSpPr>
            <p:cNvPr id="11270" name="Group 18"/>
            <p:cNvGrpSpPr>
              <a:grpSpLocks/>
            </p:cNvGrpSpPr>
            <p:nvPr/>
          </p:nvGrpSpPr>
          <p:grpSpPr bwMode="auto">
            <a:xfrm>
              <a:off x="2051720" y="2564904"/>
              <a:ext cx="1523773" cy="962681"/>
              <a:chOff x="-1968" y="2592"/>
              <a:chExt cx="1408" cy="1680"/>
            </a:xfrm>
          </p:grpSpPr>
          <p:sp>
            <p:nvSpPr>
              <p:cNvPr id="93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94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1" name="Group 18"/>
            <p:cNvGrpSpPr>
              <a:grpSpLocks/>
            </p:cNvGrpSpPr>
            <p:nvPr/>
          </p:nvGrpSpPr>
          <p:grpSpPr bwMode="auto">
            <a:xfrm>
              <a:off x="2123728" y="2852936"/>
              <a:ext cx="1523773" cy="962681"/>
              <a:chOff x="-1968" y="2592"/>
              <a:chExt cx="1408" cy="1680"/>
            </a:xfrm>
          </p:grpSpPr>
          <p:sp>
            <p:nvSpPr>
              <p:cNvPr id="96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97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2" name="Group 18"/>
            <p:cNvGrpSpPr>
              <a:grpSpLocks/>
            </p:cNvGrpSpPr>
            <p:nvPr/>
          </p:nvGrpSpPr>
          <p:grpSpPr bwMode="auto">
            <a:xfrm>
              <a:off x="1979712" y="3140968"/>
              <a:ext cx="1523773" cy="962681"/>
              <a:chOff x="-1968" y="2592"/>
              <a:chExt cx="1408" cy="1680"/>
            </a:xfrm>
          </p:grpSpPr>
          <p:sp>
            <p:nvSpPr>
              <p:cNvPr id="99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00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3" name="Group 18"/>
            <p:cNvGrpSpPr>
              <a:grpSpLocks/>
            </p:cNvGrpSpPr>
            <p:nvPr/>
          </p:nvGrpSpPr>
          <p:grpSpPr bwMode="auto">
            <a:xfrm>
              <a:off x="1835696" y="2924944"/>
              <a:ext cx="1523773" cy="962681"/>
              <a:chOff x="-1968" y="2592"/>
              <a:chExt cx="1408" cy="1680"/>
            </a:xfrm>
          </p:grpSpPr>
          <p:sp>
            <p:nvSpPr>
              <p:cNvPr id="102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03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+mn-lt"/>
              </a:rPr>
              <a:t>Ao adentrar o timo, timócitos passam a expressar CD4</a:t>
            </a:r>
            <a:r>
              <a:rPr lang="pt-BR" sz="32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 CD8</a:t>
            </a:r>
            <a:r>
              <a:rPr lang="pt-BR" sz="32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1476375" y="1773238"/>
            <a:ext cx="6191250" cy="4535487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6564" name="Freeform 4"/>
          <p:cNvSpPr>
            <a:spLocks/>
          </p:cNvSpPr>
          <p:nvPr/>
        </p:nvSpPr>
        <p:spPr bwMode="auto">
          <a:xfrm>
            <a:off x="4356100" y="1736725"/>
            <a:ext cx="384175" cy="4572000"/>
          </a:xfrm>
          <a:custGeom>
            <a:avLst/>
            <a:gdLst/>
            <a:ahLst/>
            <a:cxnLst>
              <a:cxn ang="0">
                <a:pos x="45" y="23"/>
              </a:cxn>
              <a:cxn ang="0">
                <a:pos x="91" y="68"/>
              </a:cxn>
              <a:cxn ang="0">
                <a:pos x="227" y="431"/>
              </a:cxn>
              <a:cxn ang="0">
                <a:pos x="0" y="839"/>
              </a:cxn>
              <a:cxn ang="0">
                <a:pos x="227" y="1202"/>
              </a:cxn>
              <a:cxn ang="0">
                <a:pos x="45" y="1610"/>
              </a:cxn>
              <a:cxn ang="0">
                <a:pos x="136" y="1928"/>
              </a:cxn>
              <a:cxn ang="0">
                <a:pos x="181" y="2291"/>
              </a:cxn>
              <a:cxn ang="0">
                <a:pos x="0" y="2608"/>
              </a:cxn>
              <a:cxn ang="0">
                <a:pos x="181" y="2880"/>
              </a:cxn>
            </a:cxnLst>
            <a:rect l="0" t="0" r="r" b="b"/>
            <a:pathLst>
              <a:path w="242" h="2880">
                <a:moveTo>
                  <a:pt x="45" y="23"/>
                </a:moveTo>
                <a:cubicBezTo>
                  <a:pt x="53" y="11"/>
                  <a:pt x="61" y="0"/>
                  <a:pt x="91" y="68"/>
                </a:cubicBezTo>
                <a:cubicBezTo>
                  <a:pt x="121" y="136"/>
                  <a:pt x="242" y="303"/>
                  <a:pt x="227" y="431"/>
                </a:cubicBezTo>
                <a:cubicBezTo>
                  <a:pt x="212" y="559"/>
                  <a:pt x="0" y="711"/>
                  <a:pt x="0" y="839"/>
                </a:cubicBezTo>
                <a:cubicBezTo>
                  <a:pt x="0" y="967"/>
                  <a:pt x="220" y="1074"/>
                  <a:pt x="227" y="1202"/>
                </a:cubicBezTo>
                <a:cubicBezTo>
                  <a:pt x="234" y="1330"/>
                  <a:pt x="60" y="1489"/>
                  <a:pt x="45" y="1610"/>
                </a:cubicBezTo>
                <a:cubicBezTo>
                  <a:pt x="30" y="1731"/>
                  <a:pt x="113" y="1815"/>
                  <a:pt x="136" y="1928"/>
                </a:cubicBezTo>
                <a:cubicBezTo>
                  <a:pt x="159" y="2041"/>
                  <a:pt x="204" y="2178"/>
                  <a:pt x="181" y="2291"/>
                </a:cubicBezTo>
                <a:cubicBezTo>
                  <a:pt x="158" y="2404"/>
                  <a:pt x="0" y="2510"/>
                  <a:pt x="0" y="2608"/>
                </a:cubicBezTo>
                <a:cubicBezTo>
                  <a:pt x="0" y="2706"/>
                  <a:pt x="90" y="2827"/>
                  <a:pt x="181" y="288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412875"/>
            <a:ext cx="1476375" cy="54451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7667625" y="1412875"/>
            <a:ext cx="1476375" cy="54451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50825" y="1057275"/>
            <a:ext cx="944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Medula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7812088" y="1052513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Periferia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4173538" y="1249363"/>
            <a:ext cx="75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Timo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355850" y="637540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Córtex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435600" y="6375400"/>
            <a:ext cx="944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Medula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3850" y="1700213"/>
            <a:ext cx="1728788" cy="1660525"/>
            <a:chOff x="249" y="1071"/>
            <a:chExt cx="1089" cy="1046"/>
          </a:xfrm>
        </p:grpSpPr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287" y="1657"/>
              <a:ext cx="37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9" y="1071"/>
              <a:ext cx="475" cy="439"/>
              <a:chOff x="2608" y="890"/>
              <a:chExt cx="2222" cy="2268"/>
            </a:xfrm>
          </p:grpSpPr>
          <p:sp>
            <p:nvSpPr>
              <p:cNvPr id="66575" name="Oval 15"/>
              <p:cNvSpPr>
                <a:spLocks noChangeArrowheads="1"/>
              </p:cNvSpPr>
              <p:nvPr/>
            </p:nvSpPr>
            <p:spPr bwMode="auto">
              <a:xfrm>
                <a:off x="2608" y="890"/>
                <a:ext cx="2222" cy="2268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6576" name="Oval 16"/>
              <p:cNvSpPr>
                <a:spLocks noChangeArrowheads="1"/>
              </p:cNvSpPr>
              <p:nvPr/>
            </p:nvSpPr>
            <p:spPr bwMode="auto">
              <a:xfrm>
                <a:off x="2925" y="1253"/>
                <a:ext cx="1542" cy="154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>
              <a:off x="748" y="1389"/>
              <a:ext cx="59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39979" y="2420938"/>
            <a:ext cx="1781177" cy="1735137"/>
            <a:chOff x="1429" y="1566"/>
            <a:chExt cx="1122" cy="1093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429" y="1570"/>
              <a:ext cx="475" cy="439"/>
              <a:chOff x="2608" y="890"/>
              <a:chExt cx="2222" cy="2268"/>
            </a:xfrm>
          </p:grpSpPr>
          <p:sp>
            <p:nvSpPr>
              <p:cNvPr id="66580" name="Oval 20"/>
              <p:cNvSpPr>
                <a:spLocks noChangeArrowheads="1"/>
              </p:cNvSpPr>
              <p:nvPr/>
            </p:nvSpPr>
            <p:spPr bwMode="auto">
              <a:xfrm>
                <a:off x="2608" y="890"/>
                <a:ext cx="2222" cy="2268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6581" name="Oval 21"/>
              <p:cNvSpPr>
                <a:spLocks noChangeArrowheads="1"/>
              </p:cNvSpPr>
              <p:nvPr/>
            </p:nvSpPr>
            <p:spPr bwMode="auto">
              <a:xfrm>
                <a:off x="2925" y="1253"/>
                <a:ext cx="1542" cy="154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6582" name="Text Box 22"/>
            <p:cNvSpPr txBox="1">
              <a:spLocks noChangeArrowheads="1"/>
            </p:cNvSpPr>
            <p:nvPr/>
          </p:nvSpPr>
          <p:spPr bwMode="auto">
            <a:xfrm>
              <a:off x="1845" y="1566"/>
              <a:ext cx="70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FF3300"/>
                  </a:solidFill>
                </a:rPr>
                <a:t>CD4</a:t>
              </a:r>
              <a:r>
                <a:rPr lang="pt-BR" sz="1400" b="1" baseline="30000" dirty="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 dirty="0">
                  <a:solidFill>
                    <a:srgbClr val="FF3300"/>
                  </a:solidFill>
                </a:rPr>
                <a:t>CD8</a:t>
              </a:r>
              <a:r>
                <a:rPr lang="pt-BR" sz="1400" b="1" baseline="30000" dirty="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Recombinação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TCR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(RAG 1 e 2)</a:t>
              </a:r>
            </a:p>
          </p:txBody>
        </p:sp>
        <p:sp>
          <p:nvSpPr>
            <p:cNvPr id="66583" name="Line 23"/>
            <p:cNvSpPr>
              <a:spLocks noChangeShapeType="1"/>
            </p:cNvSpPr>
            <p:nvPr/>
          </p:nvSpPr>
          <p:spPr bwMode="auto">
            <a:xfrm>
              <a:off x="1746" y="2024"/>
              <a:ext cx="272" cy="63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770813" y="4606925"/>
            <a:ext cx="1296987" cy="1735138"/>
            <a:chOff x="4875" y="2886"/>
            <a:chExt cx="817" cy="1093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875" y="2886"/>
              <a:ext cx="817" cy="726"/>
              <a:chOff x="3198" y="2704"/>
              <a:chExt cx="817" cy="726"/>
            </a:xfrm>
          </p:grpSpPr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rot="16200000">
                <a:off x="3746" y="3168"/>
                <a:ext cx="176" cy="236"/>
                <a:chOff x="2699" y="1979"/>
                <a:chExt cx="453" cy="634"/>
              </a:xfrm>
            </p:grpSpPr>
            <p:sp>
              <p:nvSpPr>
                <p:cNvPr id="66587" name="Rectangle 27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88" name="Rectangle 28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89" name="AutoShape 29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 rot="11510739">
                <a:off x="3800" y="2739"/>
                <a:ext cx="169" cy="247"/>
                <a:chOff x="2699" y="1979"/>
                <a:chExt cx="453" cy="634"/>
              </a:xfrm>
            </p:grpSpPr>
            <p:sp>
              <p:nvSpPr>
                <p:cNvPr id="66591" name="Rectangle 31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2" name="Rectangle 32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3" name="AutoShape 33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>
                <a:off x="3362" y="2845"/>
                <a:ext cx="475" cy="439"/>
                <a:chOff x="2608" y="890"/>
                <a:chExt cx="2222" cy="2268"/>
              </a:xfrm>
            </p:grpSpPr>
            <p:sp>
              <p:nvSpPr>
                <p:cNvPr id="66595" name="Oval 35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6" name="Oval 36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" name="Group 37"/>
              <p:cNvGrpSpPr>
                <a:grpSpLocks/>
              </p:cNvGrpSpPr>
              <p:nvPr/>
            </p:nvGrpSpPr>
            <p:grpSpPr bwMode="auto">
              <a:xfrm>
                <a:off x="3244" y="3163"/>
                <a:ext cx="169" cy="246"/>
                <a:chOff x="2699" y="1979"/>
                <a:chExt cx="453" cy="634"/>
              </a:xfrm>
            </p:grpSpPr>
            <p:sp>
              <p:nvSpPr>
                <p:cNvPr id="66598" name="Rectangle 3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9" name="Rectangle 3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0" name="AutoShape 4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3543" y="2704"/>
                <a:ext cx="39" cy="184"/>
                <a:chOff x="4014" y="2795"/>
                <a:chExt cx="227" cy="1271"/>
              </a:xfrm>
            </p:grpSpPr>
            <p:sp>
              <p:nvSpPr>
                <p:cNvPr id="66602" name="Oval 42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3" name="Oval 43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4" name="Oval 44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5" name="Oval 45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46"/>
              <p:cNvGrpSpPr>
                <a:grpSpLocks/>
              </p:cNvGrpSpPr>
              <p:nvPr/>
            </p:nvGrpSpPr>
            <p:grpSpPr bwMode="auto">
              <a:xfrm rot="4920605">
                <a:off x="3267" y="3001"/>
                <a:ext cx="41" cy="179"/>
                <a:chOff x="4014" y="2795"/>
                <a:chExt cx="227" cy="1271"/>
              </a:xfrm>
            </p:grpSpPr>
            <p:sp>
              <p:nvSpPr>
                <p:cNvPr id="66607" name="Oval 47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8" name="Oval 48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9" name="Oval 49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0" name="Oval 50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5442161">
                <a:off x="3898" y="2880"/>
                <a:ext cx="37" cy="197"/>
                <a:chOff x="4014" y="2795"/>
                <a:chExt cx="227" cy="1271"/>
              </a:xfrm>
            </p:grpSpPr>
            <p:sp>
              <p:nvSpPr>
                <p:cNvPr id="66612" name="Oval 52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3" name="Oval 53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4" name="Oval 54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5" name="Oval 55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5" name="Group 56"/>
              <p:cNvGrpSpPr>
                <a:grpSpLocks/>
              </p:cNvGrpSpPr>
              <p:nvPr/>
            </p:nvGrpSpPr>
            <p:grpSpPr bwMode="auto">
              <a:xfrm rot="-1831783">
                <a:off x="3714" y="3246"/>
                <a:ext cx="39" cy="184"/>
                <a:chOff x="4014" y="2795"/>
                <a:chExt cx="227" cy="1271"/>
              </a:xfrm>
            </p:grpSpPr>
            <p:sp>
              <p:nvSpPr>
                <p:cNvPr id="66617" name="Oval 57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8" name="Oval 58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9" name="Oval 59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20" name="Oval 60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621" name="Text Box 61"/>
            <p:cNvSpPr txBox="1">
              <a:spLocks noChangeArrowheads="1"/>
            </p:cNvSpPr>
            <p:nvPr/>
          </p:nvSpPr>
          <p:spPr bwMode="auto">
            <a:xfrm>
              <a:off x="4967" y="3748"/>
              <a:ext cx="6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FF00"/>
                  </a:solidFill>
                </a:rPr>
                <a:t>T helper</a:t>
              </a:r>
            </a:p>
          </p:txBody>
        </p:sp>
      </p:grpSp>
      <p:grpSp>
        <p:nvGrpSpPr>
          <p:cNvPr id="16" name="Group 62"/>
          <p:cNvGrpSpPr>
            <a:grpSpLocks/>
          </p:cNvGrpSpPr>
          <p:nvPr/>
        </p:nvGrpSpPr>
        <p:grpSpPr bwMode="auto">
          <a:xfrm>
            <a:off x="7740650" y="2133600"/>
            <a:ext cx="1390650" cy="1949450"/>
            <a:chOff x="4876" y="1344"/>
            <a:chExt cx="876" cy="1228"/>
          </a:xfrm>
        </p:grpSpPr>
        <p:grpSp>
          <p:nvGrpSpPr>
            <p:cNvPr id="17" name="Group 63"/>
            <p:cNvGrpSpPr>
              <a:grpSpLocks/>
            </p:cNvGrpSpPr>
            <p:nvPr/>
          </p:nvGrpSpPr>
          <p:grpSpPr bwMode="auto">
            <a:xfrm>
              <a:off x="4921" y="1344"/>
              <a:ext cx="725" cy="952"/>
              <a:chOff x="2744" y="754"/>
              <a:chExt cx="1949" cy="2449"/>
            </a:xfrm>
          </p:grpSpPr>
          <p:grpSp>
            <p:nvGrpSpPr>
              <p:cNvPr id="18" name="Group 64"/>
              <p:cNvGrpSpPr>
                <a:grpSpLocks/>
              </p:cNvGrpSpPr>
              <p:nvPr/>
            </p:nvGrpSpPr>
            <p:grpSpPr bwMode="auto">
              <a:xfrm rot="13082065">
                <a:off x="3016" y="2024"/>
                <a:ext cx="269" cy="1179"/>
                <a:chOff x="3742" y="3249"/>
                <a:chExt cx="362" cy="771"/>
              </a:xfrm>
            </p:grpSpPr>
            <p:grpSp>
              <p:nvGrpSpPr>
                <p:cNvPr id="19" name="Group 65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2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2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0" name="Group 68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2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3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1" name="Group 71"/>
              <p:cNvGrpSpPr>
                <a:grpSpLocks/>
              </p:cNvGrpSpPr>
              <p:nvPr/>
            </p:nvGrpSpPr>
            <p:grpSpPr bwMode="auto">
              <a:xfrm rot="16200000">
                <a:off x="4104" y="1934"/>
                <a:ext cx="453" cy="634"/>
                <a:chOff x="2699" y="1979"/>
                <a:chExt cx="453" cy="634"/>
              </a:xfrm>
            </p:grpSpPr>
            <p:sp>
              <p:nvSpPr>
                <p:cNvPr id="66632" name="Rectangle 7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3" name="Rectangle 7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4" name="AutoShape 7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75"/>
              <p:cNvGrpSpPr>
                <a:grpSpLocks/>
              </p:cNvGrpSpPr>
              <p:nvPr/>
            </p:nvGrpSpPr>
            <p:grpSpPr bwMode="auto">
              <a:xfrm rot="11510739">
                <a:off x="4240" y="845"/>
                <a:ext cx="453" cy="634"/>
                <a:chOff x="2699" y="1979"/>
                <a:chExt cx="453" cy="634"/>
              </a:xfrm>
            </p:grpSpPr>
            <p:sp>
              <p:nvSpPr>
                <p:cNvPr id="66636" name="Rectangle 76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7" name="Rectangle 77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8" name="AutoShape 78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79"/>
              <p:cNvGrpSpPr>
                <a:grpSpLocks/>
              </p:cNvGrpSpPr>
              <p:nvPr/>
            </p:nvGrpSpPr>
            <p:grpSpPr bwMode="auto">
              <a:xfrm rot="7047460">
                <a:off x="4231" y="1584"/>
                <a:ext cx="244" cy="503"/>
                <a:chOff x="3742" y="3249"/>
                <a:chExt cx="362" cy="771"/>
              </a:xfrm>
            </p:grpSpPr>
            <p:grpSp>
              <p:nvGrpSpPr>
                <p:cNvPr id="24" name="Group 80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1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2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5" name="Group 83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6" name="Group 86"/>
              <p:cNvGrpSpPr>
                <a:grpSpLocks/>
              </p:cNvGrpSpPr>
              <p:nvPr/>
            </p:nvGrpSpPr>
            <p:grpSpPr bwMode="auto">
              <a:xfrm rot="1779911">
                <a:off x="3916" y="754"/>
                <a:ext cx="268" cy="457"/>
                <a:chOff x="3742" y="3249"/>
                <a:chExt cx="362" cy="771"/>
              </a:xfrm>
            </p:grpSpPr>
            <p:grpSp>
              <p:nvGrpSpPr>
                <p:cNvPr id="27" name="Group 87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8" name="Group 90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9" name="Group 93"/>
              <p:cNvGrpSpPr>
                <a:grpSpLocks/>
              </p:cNvGrpSpPr>
              <p:nvPr/>
            </p:nvGrpSpPr>
            <p:grpSpPr bwMode="auto">
              <a:xfrm rot="-3242369">
                <a:off x="2919" y="987"/>
                <a:ext cx="244" cy="503"/>
                <a:chOff x="3742" y="3249"/>
                <a:chExt cx="362" cy="771"/>
              </a:xfrm>
            </p:grpSpPr>
            <p:grpSp>
              <p:nvGrpSpPr>
                <p:cNvPr id="30" name="Group 94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31" name="Group 97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8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755" name="Group 100"/>
              <p:cNvGrpSpPr>
                <a:grpSpLocks/>
              </p:cNvGrpSpPr>
              <p:nvPr/>
            </p:nvGrpSpPr>
            <p:grpSpPr bwMode="auto">
              <a:xfrm>
                <a:off x="3061" y="1117"/>
                <a:ext cx="1276" cy="1128"/>
                <a:chOff x="2608" y="890"/>
                <a:chExt cx="2222" cy="2268"/>
              </a:xfrm>
            </p:grpSpPr>
            <p:sp>
              <p:nvSpPr>
                <p:cNvPr id="66661" name="Oval 101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2" name="Oval 102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756" name="Group 103"/>
              <p:cNvGrpSpPr>
                <a:grpSpLocks/>
              </p:cNvGrpSpPr>
              <p:nvPr/>
            </p:nvGrpSpPr>
            <p:grpSpPr bwMode="auto">
              <a:xfrm>
                <a:off x="2744" y="1934"/>
                <a:ext cx="453" cy="634"/>
                <a:chOff x="2699" y="1979"/>
                <a:chExt cx="453" cy="634"/>
              </a:xfrm>
            </p:grpSpPr>
            <p:sp>
              <p:nvSpPr>
                <p:cNvPr id="66664" name="Rectangle 104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5" name="Rectangle 105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6" name="AutoShape 106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667" name="Text Box 107"/>
            <p:cNvSpPr txBox="1">
              <a:spLocks noChangeArrowheads="1"/>
            </p:cNvSpPr>
            <p:nvPr/>
          </p:nvSpPr>
          <p:spPr bwMode="auto">
            <a:xfrm>
              <a:off x="4876" y="2341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FF00"/>
                  </a:solidFill>
                </a:rPr>
                <a:t>T Citotóxico</a:t>
              </a:r>
            </a:p>
          </p:txBody>
        </p:sp>
      </p:grpSp>
      <p:grpSp>
        <p:nvGrpSpPr>
          <p:cNvPr id="66759" name="Group 108"/>
          <p:cNvGrpSpPr>
            <a:grpSpLocks/>
          </p:cNvGrpSpPr>
          <p:nvPr/>
        </p:nvGrpSpPr>
        <p:grpSpPr bwMode="auto">
          <a:xfrm>
            <a:off x="2987675" y="3068638"/>
            <a:ext cx="2449513" cy="3024187"/>
            <a:chOff x="1791" y="1933"/>
            <a:chExt cx="1543" cy="1905"/>
          </a:xfrm>
        </p:grpSpPr>
        <p:grpSp>
          <p:nvGrpSpPr>
            <p:cNvPr id="66762" name="Group 109"/>
            <p:cNvGrpSpPr>
              <a:grpSpLocks/>
            </p:cNvGrpSpPr>
            <p:nvPr/>
          </p:nvGrpSpPr>
          <p:grpSpPr bwMode="auto">
            <a:xfrm>
              <a:off x="1791" y="2659"/>
              <a:ext cx="817" cy="952"/>
              <a:chOff x="1519" y="1570"/>
              <a:chExt cx="817" cy="952"/>
            </a:xfrm>
          </p:grpSpPr>
          <p:grpSp>
            <p:nvGrpSpPr>
              <p:cNvPr id="66763" name="Group 110"/>
              <p:cNvGrpSpPr>
                <a:grpSpLocks/>
              </p:cNvGrpSpPr>
              <p:nvPr/>
            </p:nvGrpSpPr>
            <p:grpSpPr bwMode="auto">
              <a:xfrm>
                <a:off x="1565" y="1570"/>
                <a:ext cx="725" cy="952"/>
                <a:chOff x="2744" y="754"/>
                <a:chExt cx="1949" cy="2449"/>
              </a:xfrm>
            </p:grpSpPr>
            <p:grpSp>
              <p:nvGrpSpPr>
                <p:cNvPr id="66766" name="Group 111"/>
                <p:cNvGrpSpPr>
                  <a:grpSpLocks/>
                </p:cNvGrpSpPr>
                <p:nvPr/>
              </p:nvGrpSpPr>
              <p:grpSpPr bwMode="auto">
                <a:xfrm rot="13082065">
                  <a:off x="3016" y="2024"/>
                  <a:ext cx="269" cy="1179"/>
                  <a:chOff x="3742" y="3249"/>
                  <a:chExt cx="362" cy="771"/>
                </a:xfrm>
              </p:grpSpPr>
              <p:grpSp>
                <p:nvGrpSpPr>
                  <p:cNvPr id="66769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73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74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770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76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7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773" name="Group 118"/>
                <p:cNvGrpSpPr>
                  <a:grpSpLocks/>
                </p:cNvGrpSpPr>
                <p:nvPr/>
              </p:nvGrpSpPr>
              <p:grpSpPr bwMode="auto">
                <a:xfrm rot="16200000">
                  <a:off x="4104" y="1934"/>
                  <a:ext cx="453" cy="634"/>
                  <a:chOff x="2699" y="1979"/>
                  <a:chExt cx="453" cy="634"/>
                </a:xfrm>
              </p:grpSpPr>
              <p:sp>
                <p:nvSpPr>
                  <p:cNvPr id="66679" name="Rectangle 119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0" name="Rectangle 120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1" name="AutoShape 121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76" name="Group 122"/>
                <p:cNvGrpSpPr>
                  <a:grpSpLocks/>
                </p:cNvGrpSpPr>
                <p:nvPr/>
              </p:nvGrpSpPr>
              <p:grpSpPr bwMode="auto">
                <a:xfrm rot="11510739">
                  <a:off x="4240" y="845"/>
                  <a:ext cx="453" cy="634"/>
                  <a:chOff x="2699" y="1979"/>
                  <a:chExt cx="453" cy="634"/>
                </a:xfrm>
              </p:grpSpPr>
              <p:sp>
                <p:nvSpPr>
                  <p:cNvPr id="66683" name="Rectangle 123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4" name="Rectangle 124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5" name="AutoShape 125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79" name="Group 126"/>
                <p:cNvGrpSpPr>
                  <a:grpSpLocks/>
                </p:cNvGrpSpPr>
                <p:nvPr/>
              </p:nvGrpSpPr>
              <p:grpSpPr bwMode="auto">
                <a:xfrm rot="7047460">
                  <a:off x="4231" y="1584"/>
                  <a:ext cx="244" cy="503"/>
                  <a:chOff x="3742" y="3249"/>
                  <a:chExt cx="362" cy="771"/>
                </a:xfrm>
              </p:grpSpPr>
              <p:grpSp>
                <p:nvGrpSpPr>
                  <p:cNvPr id="66560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88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89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61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1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2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72" name="Group 133"/>
                <p:cNvGrpSpPr>
                  <a:grpSpLocks/>
                </p:cNvGrpSpPr>
                <p:nvPr/>
              </p:nvGrpSpPr>
              <p:grpSpPr bwMode="auto">
                <a:xfrm rot="1779911">
                  <a:off x="3916" y="754"/>
                  <a:ext cx="268" cy="457"/>
                  <a:chOff x="3742" y="3249"/>
                  <a:chExt cx="362" cy="771"/>
                </a:xfrm>
              </p:grpSpPr>
              <p:grpSp>
                <p:nvGrpSpPr>
                  <p:cNvPr id="6657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5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6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78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8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9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79" name="Group 140"/>
                <p:cNvGrpSpPr>
                  <a:grpSpLocks/>
                </p:cNvGrpSpPr>
                <p:nvPr/>
              </p:nvGrpSpPr>
              <p:grpSpPr bwMode="auto">
                <a:xfrm rot="-3242369">
                  <a:off x="2919" y="987"/>
                  <a:ext cx="244" cy="503"/>
                  <a:chOff x="3742" y="3249"/>
                  <a:chExt cx="362" cy="771"/>
                </a:xfrm>
              </p:grpSpPr>
              <p:grpSp>
                <p:nvGrpSpPr>
                  <p:cNvPr id="66584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702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703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85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705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706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86" name="Group 147"/>
                <p:cNvGrpSpPr>
                  <a:grpSpLocks/>
                </p:cNvGrpSpPr>
                <p:nvPr/>
              </p:nvGrpSpPr>
              <p:grpSpPr bwMode="auto">
                <a:xfrm>
                  <a:off x="3061" y="1117"/>
                  <a:ext cx="1276" cy="1128"/>
                  <a:chOff x="2608" y="890"/>
                  <a:chExt cx="2222" cy="2268"/>
                </a:xfrm>
              </p:grpSpPr>
              <p:sp>
                <p:nvSpPr>
                  <p:cNvPr id="6670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890"/>
                    <a:ext cx="2222" cy="226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0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3"/>
                    <a:ext cx="1542" cy="1542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590" name="Group 150"/>
                <p:cNvGrpSpPr>
                  <a:grpSpLocks/>
                </p:cNvGrpSpPr>
                <p:nvPr/>
              </p:nvGrpSpPr>
              <p:grpSpPr bwMode="auto">
                <a:xfrm>
                  <a:off x="2744" y="1934"/>
                  <a:ext cx="453" cy="634"/>
                  <a:chOff x="2699" y="1979"/>
                  <a:chExt cx="453" cy="634"/>
                </a:xfrm>
              </p:grpSpPr>
              <p:sp>
                <p:nvSpPr>
                  <p:cNvPr id="66711" name="Rectangle 151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2" name="Rectangle 152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3" name="AutoShape 153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785" name="Group 154"/>
              <p:cNvGrpSpPr>
                <a:grpSpLocks/>
              </p:cNvGrpSpPr>
              <p:nvPr/>
            </p:nvGrpSpPr>
            <p:grpSpPr bwMode="auto">
              <a:xfrm>
                <a:off x="1519" y="1570"/>
                <a:ext cx="817" cy="726"/>
                <a:chOff x="2653" y="709"/>
                <a:chExt cx="2090" cy="1799"/>
              </a:xfrm>
            </p:grpSpPr>
            <p:grpSp>
              <p:nvGrpSpPr>
                <p:cNvPr id="66786" name="Group 155"/>
                <p:cNvGrpSpPr>
                  <a:grpSpLocks/>
                </p:cNvGrpSpPr>
                <p:nvPr/>
              </p:nvGrpSpPr>
              <p:grpSpPr bwMode="auto">
                <a:xfrm>
                  <a:off x="3535" y="709"/>
                  <a:ext cx="101" cy="457"/>
                  <a:chOff x="4014" y="2795"/>
                  <a:chExt cx="227" cy="1271"/>
                </a:xfrm>
              </p:grpSpPr>
              <p:sp>
                <p:nvSpPr>
                  <p:cNvPr id="66716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7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8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9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87" name="Group 160"/>
                <p:cNvGrpSpPr>
                  <a:grpSpLocks/>
                </p:cNvGrpSpPr>
                <p:nvPr/>
              </p:nvGrpSpPr>
              <p:grpSpPr bwMode="auto">
                <a:xfrm rot="4920605">
                  <a:off x="2831" y="1438"/>
                  <a:ext cx="101" cy="457"/>
                  <a:chOff x="4014" y="2795"/>
                  <a:chExt cx="227" cy="1271"/>
                </a:xfrm>
              </p:grpSpPr>
              <p:sp>
                <p:nvSpPr>
                  <p:cNvPr id="66721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2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3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4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91" name="Group 165"/>
                <p:cNvGrpSpPr>
                  <a:grpSpLocks/>
                </p:cNvGrpSpPr>
                <p:nvPr/>
              </p:nvGrpSpPr>
              <p:grpSpPr bwMode="auto">
                <a:xfrm rot="15442161">
                  <a:off x="4446" y="1138"/>
                  <a:ext cx="91" cy="503"/>
                  <a:chOff x="4014" y="2795"/>
                  <a:chExt cx="227" cy="1271"/>
                </a:xfrm>
              </p:grpSpPr>
              <p:sp>
                <p:nvSpPr>
                  <p:cNvPr id="66726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7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8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9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95" name="Group 170"/>
                <p:cNvGrpSpPr>
                  <a:grpSpLocks/>
                </p:cNvGrpSpPr>
                <p:nvPr/>
              </p:nvGrpSpPr>
              <p:grpSpPr bwMode="auto">
                <a:xfrm rot="-1831783">
                  <a:off x="3972" y="2051"/>
                  <a:ext cx="100" cy="457"/>
                  <a:chOff x="4014" y="2795"/>
                  <a:chExt cx="227" cy="1271"/>
                </a:xfrm>
              </p:grpSpPr>
              <p:sp>
                <p:nvSpPr>
                  <p:cNvPr id="66731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2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3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4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66735" name="Line 175"/>
            <p:cNvSpPr>
              <a:spLocks noChangeShapeType="1"/>
            </p:cNvSpPr>
            <p:nvPr/>
          </p:nvSpPr>
          <p:spPr bwMode="auto">
            <a:xfrm flipV="1">
              <a:off x="2472" y="1933"/>
              <a:ext cx="816" cy="63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36" name="Line 176"/>
            <p:cNvSpPr>
              <a:spLocks noChangeShapeType="1"/>
            </p:cNvSpPr>
            <p:nvPr/>
          </p:nvSpPr>
          <p:spPr bwMode="auto">
            <a:xfrm>
              <a:off x="2653" y="2976"/>
              <a:ext cx="6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37" name="Text Box 177"/>
            <p:cNvSpPr txBox="1">
              <a:spLocks noChangeArrowheads="1"/>
            </p:cNvSpPr>
            <p:nvPr/>
          </p:nvSpPr>
          <p:spPr bwMode="auto">
            <a:xfrm>
              <a:off x="2006" y="3378"/>
              <a:ext cx="46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low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798" name="Group 178"/>
          <p:cNvGrpSpPr>
            <a:grpSpLocks/>
          </p:cNvGrpSpPr>
          <p:nvPr/>
        </p:nvGrpSpPr>
        <p:grpSpPr bwMode="auto">
          <a:xfrm>
            <a:off x="5221288" y="2420938"/>
            <a:ext cx="2663825" cy="1655762"/>
            <a:chOff x="3289" y="1525"/>
            <a:chExt cx="1678" cy="1043"/>
          </a:xfrm>
        </p:grpSpPr>
        <p:grpSp>
          <p:nvGrpSpPr>
            <p:cNvPr id="66802" name="Group 179"/>
            <p:cNvGrpSpPr>
              <a:grpSpLocks/>
            </p:cNvGrpSpPr>
            <p:nvPr/>
          </p:nvGrpSpPr>
          <p:grpSpPr bwMode="auto">
            <a:xfrm>
              <a:off x="3289" y="1525"/>
              <a:ext cx="725" cy="952"/>
              <a:chOff x="2744" y="754"/>
              <a:chExt cx="1949" cy="2449"/>
            </a:xfrm>
          </p:grpSpPr>
          <p:grpSp>
            <p:nvGrpSpPr>
              <p:cNvPr id="66807" name="Group 180"/>
              <p:cNvGrpSpPr>
                <a:grpSpLocks/>
              </p:cNvGrpSpPr>
              <p:nvPr/>
            </p:nvGrpSpPr>
            <p:grpSpPr bwMode="auto">
              <a:xfrm rot="13082065">
                <a:off x="3016" y="2024"/>
                <a:ext cx="269" cy="1179"/>
                <a:chOff x="3742" y="3249"/>
                <a:chExt cx="362" cy="771"/>
              </a:xfrm>
            </p:grpSpPr>
            <p:grpSp>
              <p:nvGrpSpPr>
                <p:cNvPr id="66812" name="Group 181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42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43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17" name="Group 184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45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4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24" name="Group 187"/>
              <p:cNvGrpSpPr>
                <a:grpSpLocks/>
              </p:cNvGrpSpPr>
              <p:nvPr/>
            </p:nvGrpSpPr>
            <p:grpSpPr bwMode="auto">
              <a:xfrm rot="16200000">
                <a:off x="4104" y="1934"/>
                <a:ext cx="453" cy="634"/>
                <a:chOff x="2699" y="1979"/>
                <a:chExt cx="453" cy="634"/>
              </a:xfrm>
            </p:grpSpPr>
            <p:sp>
              <p:nvSpPr>
                <p:cNvPr id="66748" name="Rectangle 18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49" name="Rectangle 18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0" name="AutoShape 19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26" name="Group 191"/>
              <p:cNvGrpSpPr>
                <a:grpSpLocks/>
              </p:cNvGrpSpPr>
              <p:nvPr/>
            </p:nvGrpSpPr>
            <p:grpSpPr bwMode="auto">
              <a:xfrm rot="11510739">
                <a:off x="4240" y="845"/>
                <a:ext cx="453" cy="634"/>
                <a:chOff x="2699" y="1979"/>
                <a:chExt cx="453" cy="634"/>
              </a:xfrm>
            </p:grpSpPr>
            <p:sp>
              <p:nvSpPr>
                <p:cNvPr id="66752" name="Rectangle 19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3" name="Rectangle 19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4" name="AutoShape 19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29" name="Group 195"/>
              <p:cNvGrpSpPr>
                <a:grpSpLocks/>
              </p:cNvGrpSpPr>
              <p:nvPr/>
            </p:nvGrpSpPr>
            <p:grpSpPr bwMode="auto">
              <a:xfrm rot="7047460">
                <a:off x="4231" y="1584"/>
                <a:ext cx="244" cy="503"/>
                <a:chOff x="3742" y="3249"/>
                <a:chExt cx="362" cy="771"/>
              </a:xfrm>
            </p:grpSpPr>
            <p:grpSp>
              <p:nvGrpSpPr>
                <p:cNvPr id="66831" name="Group 196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5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5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34" name="Group 199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0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1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35" name="Group 202"/>
              <p:cNvGrpSpPr>
                <a:grpSpLocks/>
              </p:cNvGrpSpPr>
              <p:nvPr/>
            </p:nvGrpSpPr>
            <p:grpSpPr bwMode="auto">
              <a:xfrm rot="1779911">
                <a:off x="3916" y="754"/>
                <a:ext cx="268" cy="457"/>
                <a:chOff x="3742" y="3249"/>
                <a:chExt cx="362" cy="771"/>
              </a:xfrm>
            </p:grpSpPr>
            <p:grpSp>
              <p:nvGrpSpPr>
                <p:cNvPr id="66836" name="Group 203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5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37" name="Group 206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8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38" name="Group 209"/>
              <p:cNvGrpSpPr>
                <a:grpSpLocks/>
              </p:cNvGrpSpPr>
              <p:nvPr/>
            </p:nvGrpSpPr>
            <p:grpSpPr bwMode="auto">
              <a:xfrm rot="-3242369">
                <a:off x="2919" y="987"/>
                <a:ext cx="244" cy="503"/>
                <a:chOff x="3742" y="3249"/>
                <a:chExt cx="362" cy="771"/>
              </a:xfrm>
            </p:grpSpPr>
            <p:grpSp>
              <p:nvGrpSpPr>
                <p:cNvPr id="66839" name="Group 210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71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72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40" name="Group 213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74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75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41" name="Group 216"/>
              <p:cNvGrpSpPr>
                <a:grpSpLocks/>
              </p:cNvGrpSpPr>
              <p:nvPr/>
            </p:nvGrpSpPr>
            <p:grpSpPr bwMode="auto">
              <a:xfrm>
                <a:off x="3061" y="1117"/>
                <a:ext cx="1276" cy="1128"/>
                <a:chOff x="2608" y="890"/>
                <a:chExt cx="2222" cy="2268"/>
              </a:xfrm>
            </p:grpSpPr>
            <p:sp>
              <p:nvSpPr>
                <p:cNvPr id="66777" name="Oval 217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78" name="Oval 218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2" name="Group 219"/>
              <p:cNvGrpSpPr>
                <a:grpSpLocks/>
              </p:cNvGrpSpPr>
              <p:nvPr/>
            </p:nvGrpSpPr>
            <p:grpSpPr bwMode="auto">
              <a:xfrm>
                <a:off x="2744" y="1934"/>
                <a:ext cx="453" cy="634"/>
                <a:chOff x="2699" y="1979"/>
                <a:chExt cx="453" cy="634"/>
              </a:xfrm>
            </p:grpSpPr>
            <p:sp>
              <p:nvSpPr>
                <p:cNvPr id="66780" name="Rectangle 220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1" name="Rectangle 221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2" name="AutoShape 222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783" name="Line 223"/>
            <p:cNvSpPr>
              <a:spLocks noChangeShapeType="1"/>
            </p:cNvSpPr>
            <p:nvPr/>
          </p:nvSpPr>
          <p:spPr bwMode="auto">
            <a:xfrm flipV="1">
              <a:off x="4014" y="1706"/>
              <a:ext cx="953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84" name="Text Box 224"/>
            <p:cNvSpPr txBox="1">
              <a:spLocks noChangeArrowheads="1"/>
            </p:cNvSpPr>
            <p:nvPr/>
          </p:nvSpPr>
          <p:spPr bwMode="auto">
            <a:xfrm>
              <a:off x="3509" y="2108"/>
              <a:ext cx="38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843" name="Group 225"/>
          <p:cNvGrpSpPr>
            <a:grpSpLocks/>
          </p:cNvGrpSpPr>
          <p:nvPr/>
        </p:nvGrpSpPr>
        <p:grpSpPr bwMode="auto">
          <a:xfrm>
            <a:off x="5219700" y="4292600"/>
            <a:ext cx="2736850" cy="1738313"/>
            <a:chOff x="3198" y="2704"/>
            <a:chExt cx="1814" cy="1095"/>
          </a:xfrm>
        </p:grpSpPr>
        <p:grpSp>
          <p:nvGrpSpPr>
            <p:cNvPr id="66844" name="Group 226"/>
            <p:cNvGrpSpPr>
              <a:grpSpLocks/>
            </p:cNvGrpSpPr>
            <p:nvPr/>
          </p:nvGrpSpPr>
          <p:grpSpPr bwMode="auto">
            <a:xfrm>
              <a:off x="3198" y="2704"/>
              <a:ext cx="817" cy="726"/>
              <a:chOff x="3198" y="2704"/>
              <a:chExt cx="817" cy="726"/>
            </a:xfrm>
          </p:grpSpPr>
          <p:grpSp>
            <p:nvGrpSpPr>
              <p:cNvPr id="66845" name="Group 227"/>
              <p:cNvGrpSpPr>
                <a:grpSpLocks/>
              </p:cNvGrpSpPr>
              <p:nvPr/>
            </p:nvGrpSpPr>
            <p:grpSpPr bwMode="auto">
              <a:xfrm rot="16200000">
                <a:off x="3746" y="3168"/>
                <a:ext cx="176" cy="236"/>
                <a:chOff x="2699" y="1979"/>
                <a:chExt cx="453" cy="634"/>
              </a:xfrm>
            </p:grpSpPr>
            <p:sp>
              <p:nvSpPr>
                <p:cNvPr id="66788" name="Rectangle 22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9" name="Rectangle 22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0" name="AutoShape 23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6" name="Group 231"/>
              <p:cNvGrpSpPr>
                <a:grpSpLocks/>
              </p:cNvGrpSpPr>
              <p:nvPr/>
            </p:nvGrpSpPr>
            <p:grpSpPr bwMode="auto">
              <a:xfrm rot="11510739">
                <a:off x="3800" y="2739"/>
                <a:ext cx="169" cy="247"/>
                <a:chOff x="2699" y="1979"/>
                <a:chExt cx="453" cy="634"/>
              </a:xfrm>
            </p:grpSpPr>
            <p:sp>
              <p:nvSpPr>
                <p:cNvPr id="66792" name="Rectangle 23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3" name="Rectangle 23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4" name="AutoShape 23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7" name="Group 235"/>
              <p:cNvGrpSpPr>
                <a:grpSpLocks/>
              </p:cNvGrpSpPr>
              <p:nvPr/>
            </p:nvGrpSpPr>
            <p:grpSpPr bwMode="auto">
              <a:xfrm>
                <a:off x="3362" y="2845"/>
                <a:ext cx="475" cy="439"/>
                <a:chOff x="2608" y="890"/>
                <a:chExt cx="2222" cy="2268"/>
              </a:xfrm>
            </p:grpSpPr>
            <p:sp>
              <p:nvSpPr>
                <p:cNvPr id="66796" name="Oval 236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7" name="Oval 237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594" name="Group 238"/>
              <p:cNvGrpSpPr>
                <a:grpSpLocks/>
              </p:cNvGrpSpPr>
              <p:nvPr/>
            </p:nvGrpSpPr>
            <p:grpSpPr bwMode="auto">
              <a:xfrm>
                <a:off x="3244" y="3163"/>
                <a:ext cx="169" cy="246"/>
                <a:chOff x="2699" y="1979"/>
                <a:chExt cx="453" cy="634"/>
              </a:xfrm>
            </p:grpSpPr>
            <p:sp>
              <p:nvSpPr>
                <p:cNvPr id="66799" name="Rectangle 239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0" name="Rectangle 240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1" name="AutoShape 241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597" name="Group 242"/>
              <p:cNvGrpSpPr>
                <a:grpSpLocks/>
              </p:cNvGrpSpPr>
              <p:nvPr/>
            </p:nvGrpSpPr>
            <p:grpSpPr bwMode="auto">
              <a:xfrm>
                <a:off x="3543" y="2704"/>
                <a:ext cx="39" cy="184"/>
                <a:chOff x="4014" y="2795"/>
                <a:chExt cx="227" cy="1271"/>
              </a:xfrm>
            </p:grpSpPr>
            <p:sp>
              <p:nvSpPr>
                <p:cNvPr id="66803" name="Oval 243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4" name="Oval 244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5" name="Oval 245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6" name="Oval 246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01" name="Group 247"/>
              <p:cNvGrpSpPr>
                <a:grpSpLocks/>
              </p:cNvGrpSpPr>
              <p:nvPr/>
            </p:nvGrpSpPr>
            <p:grpSpPr bwMode="auto">
              <a:xfrm rot="4920605">
                <a:off x="3267" y="3001"/>
                <a:ext cx="41" cy="179"/>
                <a:chOff x="4014" y="2795"/>
                <a:chExt cx="227" cy="1271"/>
              </a:xfrm>
            </p:grpSpPr>
            <p:sp>
              <p:nvSpPr>
                <p:cNvPr id="66808" name="Oval 248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9" name="Oval 249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0" name="Oval 250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1" name="Oval 251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06" name="Group 252"/>
              <p:cNvGrpSpPr>
                <a:grpSpLocks/>
              </p:cNvGrpSpPr>
              <p:nvPr/>
            </p:nvGrpSpPr>
            <p:grpSpPr bwMode="auto">
              <a:xfrm rot="15442161">
                <a:off x="3898" y="2880"/>
                <a:ext cx="37" cy="197"/>
                <a:chOff x="4014" y="2795"/>
                <a:chExt cx="227" cy="1271"/>
              </a:xfrm>
            </p:grpSpPr>
            <p:sp>
              <p:nvSpPr>
                <p:cNvPr id="66813" name="Oval 253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4" name="Oval 254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5" name="Oval 255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6" name="Oval 256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11" name="Group 257"/>
              <p:cNvGrpSpPr>
                <a:grpSpLocks/>
              </p:cNvGrpSpPr>
              <p:nvPr/>
            </p:nvGrpSpPr>
            <p:grpSpPr bwMode="auto">
              <a:xfrm rot="-1831783">
                <a:off x="3714" y="3246"/>
                <a:ext cx="39" cy="184"/>
                <a:chOff x="4014" y="2795"/>
                <a:chExt cx="227" cy="1271"/>
              </a:xfrm>
            </p:grpSpPr>
            <p:sp>
              <p:nvSpPr>
                <p:cNvPr id="66818" name="Oval 258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9" name="Oval 259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20" name="Oval 260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21" name="Oval 261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822" name="Line 262"/>
            <p:cNvSpPr>
              <a:spLocks noChangeShapeType="1"/>
            </p:cNvSpPr>
            <p:nvPr/>
          </p:nvSpPr>
          <p:spPr bwMode="auto">
            <a:xfrm>
              <a:off x="4014" y="3067"/>
              <a:ext cx="998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823" name="Text Box 263"/>
            <p:cNvSpPr txBox="1">
              <a:spLocks noChangeArrowheads="1"/>
            </p:cNvSpPr>
            <p:nvPr/>
          </p:nvSpPr>
          <p:spPr bwMode="auto">
            <a:xfrm>
              <a:off x="3363" y="3339"/>
              <a:ext cx="40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616" name="Group 264"/>
          <p:cNvGrpSpPr>
            <a:grpSpLocks/>
          </p:cNvGrpSpPr>
          <p:nvPr/>
        </p:nvGrpSpPr>
        <p:grpSpPr bwMode="auto">
          <a:xfrm>
            <a:off x="1835150" y="4076700"/>
            <a:ext cx="1152525" cy="585788"/>
            <a:chOff x="1156" y="2568"/>
            <a:chExt cx="726" cy="369"/>
          </a:xfrm>
        </p:grpSpPr>
        <p:sp>
          <p:nvSpPr>
            <p:cNvPr id="66825" name="Text Box 265"/>
            <p:cNvSpPr txBox="1">
              <a:spLocks noChangeArrowheads="1"/>
            </p:cNvSpPr>
            <p:nvPr/>
          </p:nvSpPr>
          <p:spPr bwMode="auto">
            <a:xfrm>
              <a:off x="1156" y="2569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FFFF00"/>
                  </a:solidFill>
                </a:rPr>
                <a:t>MHC I</a:t>
              </a:r>
            </a:p>
          </p:txBody>
        </p:sp>
        <p:grpSp>
          <p:nvGrpSpPr>
            <p:cNvPr id="66622" name="Group 266"/>
            <p:cNvGrpSpPr>
              <a:grpSpLocks/>
            </p:cNvGrpSpPr>
            <p:nvPr/>
          </p:nvGrpSpPr>
          <p:grpSpPr bwMode="auto">
            <a:xfrm>
              <a:off x="1519" y="2568"/>
              <a:ext cx="363" cy="369"/>
              <a:chOff x="3061" y="3605"/>
              <a:chExt cx="424" cy="505"/>
            </a:xfrm>
          </p:grpSpPr>
          <p:sp>
            <p:nvSpPr>
              <p:cNvPr id="66827" name="Freeform 267"/>
              <p:cNvSpPr>
                <a:spLocks/>
              </p:cNvSpPr>
              <p:nvPr/>
            </p:nvSpPr>
            <p:spPr bwMode="auto">
              <a:xfrm>
                <a:off x="3061" y="3605"/>
                <a:ext cx="424" cy="505"/>
              </a:xfrm>
              <a:custGeom>
                <a:avLst/>
                <a:gdLst/>
                <a:ahLst/>
                <a:cxnLst>
                  <a:cxn ang="0">
                    <a:pos x="0" y="324"/>
                  </a:cxn>
                  <a:cxn ang="0">
                    <a:pos x="91" y="143"/>
                  </a:cxn>
                  <a:cxn ang="0">
                    <a:pos x="91" y="7"/>
                  </a:cxn>
                  <a:cxn ang="0">
                    <a:pos x="227" y="188"/>
                  </a:cxn>
                  <a:cxn ang="0">
                    <a:pos x="409" y="143"/>
                  </a:cxn>
                  <a:cxn ang="0">
                    <a:pos x="318" y="324"/>
                  </a:cxn>
                  <a:cxn ang="0">
                    <a:pos x="363" y="505"/>
                  </a:cxn>
                  <a:cxn ang="0">
                    <a:pos x="91" y="324"/>
                  </a:cxn>
                  <a:cxn ang="0">
                    <a:pos x="0" y="324"/>
                  </a:cxn>
                </a:cxnLst>
                <a:rect l="0" t="0" r="r" b="b"/>
                <a:pathLst>
                  <a:path w="424" h="505">
                    <a:moveTo>
                      <a:pt x="0" y="324"/>
                    </a:moveTo>
                    <a:cubicBezTo>
                      <a:pt x="0" y="294"/>
                      <a:pt x="76" y="196"/>
                      <a:pt x="91" y="143"/>
                    </a:cubicBezTo>
                    <a:cubicBezTo>
                      <a:pt x="106" y="90"/>
                      <a:pt x="68" y="0"/>
                      <a:pt x="91" y="7"/>
                    </a:cubicBezTo>
                    <a:cubicBezTo>
                      <a:pt x="114" y="14"/>
                      <a:pt x="174" y="165"/>
                      <a:pt x="227" y="188"/>
                    </a:cubicBezTo>
                    <a:cubicBezTo>
                      <a:pt x="280" y="211"/>
                      <a:pt x="394" y="120"/>
                      <a:pt x="409" y="143"/>
                    </a:cubicBezTo>
                    <a:cubicBezTo>
                      <a:pt x="424" y="166"/>
                      <a:pt x="326" y="264"/>
                      <a:pt x="318" y="324"/>
                    </a:cubicBezTo>
                    <a:cubicBezTo>
                      <a:pt x="310" y="384"/>
                      <a:pt x="401" y="505"/>
                      <a:pt x="363" y="505"/>
                    </a:cubicBezTo>
                    <a:cubicBezTo>
                      <a:pt x="325" y="505"/>
                      <a:pt x="151" y="354"/>
                      <a:pt x="91" y="324"/>
                    </a:cubicBezTo>
                    <a:cubicBezTo>
                      <a:pt x="31" y="294"/>
                      <a:pt x="0" y="354"/>
                      <a:pt x="0" y="32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8" name="Oval 268"/>
              <p:cNvSpPr>
                <a:spLocks noChangeArrowheads="1"/>
              </p:cNvSpPr>
              <p:nvPr/>
            </p:nvSpPr>
            <p:spPr bwMode="auto">
              <a:xfrm>
                <a:off x="3198" y="3793"/>
                <a:ext cx="90" cy="13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6623" name="Group 269"/>
          <p:cNvGrpSpPr>
            <a:grpSpLocks/>
          </p:cNvGrpSpPr>
          <p:nvPr/>
        </p:nvGrpSpPr>
        <p:grpSpPr bwMode="auto">
          <a:xfrm>
            <a:off x="1547813" y="4724400"/>
            <a:ext cx="1223962" cy="585788"/>
            <a:chOff x="975" y="2976"/>
            <a:chExt cx="771" cy="369"/>
          </a:xfrm>
        </p:grpSpPr>
        <p:sp>
          <p:nvSpPr>
            <p:cNvPr id="66830" name="Text Box 270"/>
            <p:cNvSpPr txBox="1">
              <a:spLocks noChangeArrowheads="1"/>
            </p:cNvSpPr>
            <p:nvPr/>
          </p:nvSpPr>
          <p:spPr bwMode="auto">
            <a:xfrm>
              <a:off x="975" y="3022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FFFF00"/>
                  </a:solidFill>
                </a:rPr>
                <a:t>MHCII</a:t>
              </a:r>
            </a:p>
          </p:txBody>
        </p:sp>
        <p:grpSp>
          <p:nvGrpSpPr>
            <p:cNvPr id="66624" name="Group 271"/>
            <p:cNvGrpSpPr>
              <a:grpSpLocks/>
            </p:cNvGrpSpPr>
            <p:nvPr/>
          </p:nvGrpSpPr>
          <p:grpSpPr bwMode="auto">
            <a:xfrm>
              <a:off x="1383" y="2976"/>
              <a:ext cx="363" cy="369"/>
              <a:chOff x="1383" y="2976"/>
              <a:chExt cx="363" cy="369"/>
            </a:xfrm>
          </p:grpSpPr>
          <p:sp>
            <p:nvSpPr>
              <p:cNvPr id="66832" name="Freeform 272"/>
              <p:cNvSpPr>
                <a:spLocks/>
              </p:cNvSpPr>
              <p:nvPr/>
            </p:nvSpPr>
            <p:spPr bwMode="auto">
              <a:xfrm>
                <a:off x="1383" y="2976"/>
                <a:ext cx="363" cy="369"/>
              </a:xfrm>
              <a:custGeom>
                <a:avLst/>
                <a:gdLst/>
                <a:ahLst/>
                <a:cxnLst>
                  <a:cxn ang="0">
                    <a:pos x="0" y="324"/>
                  </a:cxn>
                  <a:cxn ang="0">
                    <a:pos x="91" y="143"/>
                  </a:cxn>
                  <a:cxn ang="0">
                    <a:pos x="91" y="7"/>
                  </a:cxn>
                  <a:cxn ang="0">
                    <a:pos x="227" y="188"/>
                  </a:cxn>
                  <a:cxn ang="0">
                    <a:pos x="409" y="143"/>
                  </a:cxn>
                  <a:cxn ang="0">
                    <a:pos x="318" y="324"/>
                  </a:cxn>
                  <a:cxn ang="0">
                    <a:pos x="363" y="505"/>
                  </a:cxn>
                  <a:cxn ang="0">
                    <a:pos x="91" y="324"/>
                  </a:cxn>
                  <a:cxn ang="0">
                    <a:pos x="0" y="324"/>
                  </a:cxn>
                </a:cxnLst>
                <a:rect l="0" t="0" r="r" b="b"/>
                <a:pathLst>
                  <a:path w="424" h="505">
                    <a:moveTo>
                      <a:pt x="0" y="324"/>
                    </a:moveTo>
                    <a:cubicBezTo>
                      <a:pt x="0" y="294"/>
                      <a:pt x="76" y="196"/>
                      <a:pt x="91" y="143"/>
                    </a:cubicBezTo>
                    <a:cubicBezTo>
                      <a:pt x="106" y="90"/>
                      <a:pt x="68" y="0"/>
                      <a:pt x="91" y="7"/>
                    </a:cubicBezTo>
                    <a:cubicBezTo>
                      <a:pt x="114" y="14"/>
                      <a:pt x="174" y="165"/>
                      <a:pt x="227" y="188"/>
                    </a:cubicBezTo>
                    <a:cubicBezTo>
                      <a:pt x="280" y="211"/>
                      <a:pt x="394" y="120"/>
                      <a:pt x="409" y="143"/>
                    </a:cubicBezTo>
                    <a:cubicBezTo>
                      <a:pt x="424" y="166"/>
                      <a:pt x="326" y="264"/>
                      <a:pt x="318" y="324"/>
                    </a:cubicBezTo>
                    <a:cubicBezTo>
                      <a:pt x="310" y="384"/>
                      <a:pt x="401" y="505"/>
                      <a:pt x="363" y="505"/>
                    </a:cubicBezTo>
                    <a:cubicBezTo>
                      <a:pt x="325" y="505"/>
                      <a:pt x="151" y="354"/>
                      <a:pt x="91" y="324"/>
                    </a:cubicBezTo>
                    <a:cubicBezTo>
                      <a:pt x="31" y="294"/>
                      <a:pt x="0" y="354"/>
                      <a:pt x="0" y="32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FF33"/>
                  </a:gs>
                  <a:gs pos="100000">
                    <a:srgbClr val="66FF33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3" name="Oval 273"/>
              <p:cNvSpPr>
                <a:spLocks noChangeArrowheads="1"/>
              </p:cNvSpPr>
              <p:nvPr/>
            </p:nvSpPr>
            <p:spPr bwMode="auto">
              <a:xfrm>
                <a:off x="1500" y="3113"/>
                <a:ext cx="77" cy="100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113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6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6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712" y="-27384"/>
            <a:ext cx="4042792" cy="1368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Encefalomielite Experimental Auto-imuneEAE</a:t>
            </a:r>
          </a:p>
        </p:txBody>
      </p:sp>
      <p:pic>
        <p:nvPicPr>
          <p:cNvPr id="4" name="Picture 3" descr="EAE H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5143500" cy="878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5" y="1192098"/>
            <a:ext cx="38884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00"/>
                </a:solidFill>
              </a:rPr>
              <a:t>Modelo Murino para Estudo da Esclerose Múltipla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Ativação do Sistema Imune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Características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Infiltrado inflamatório perivascular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Gliose, Desmielinização, 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Lesão axonal e morte neuronal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Utilizando este Modelo 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4 Linhas de Pesquisa Principais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Tolerância Oral 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Papel das Células da Microglia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Tratamento com MSCs Humanas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Papel do neurotransmissor Glutamato como imunomodulador.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093296"/>
            <a:ext cx="482453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Encefalomielite Experimental Auto-imune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95536" y="908720"/>
            <a:ext cx="4536504" cy="3024336"/>
            <a:chOff x="385" y="1253"/>
            <a:chExt cx="3188" cy="2188"/>
          </a:xfrm>
        </p:grpSpPr>
        <p:sp>
          <p:nvSpPr>
            <p:cNvPr id="6150" name="AutoShape 6"/>
            <p:cNvSpPr>
              <a:spLocks noChangeAspect="1" noChangeArrowheads="1" noTextEdit="1"/>
            </p:cNvSpPr>
            <p:nvPr/>
          </p:nvSpPr>
          <p:spPr bwMode="auto">
            <a:xfrm>
              <a:off x="385" y="1253"/>
              <a:ext cx="3188" cy="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rgbClr val="FFFF00"/>
                </a:solidFill>
              </a:endParaRPr>
            </a:p>
          </p:txBody>
        </p: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" y="1253"/>
              <a:ext cx="1568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2" y="1254"/>
              <a:ext cx="156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" y="2335"/>
              <a:ext cx="1564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02" y="2335"/>
              <a:ext cx="1563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444" y="2201"/>
              <a:ext cx="1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PBS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444" y="3274"/>
              <a:ext cx="1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PBS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2011" y="2201"/>
              <a:ext cx="23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MOG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2026" y="3274"/>
              <a:ext cx="23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MOG</a:t>
              </a:r>
              <a:endParaRPr lang="en-US">
                <a:solidFill>
                  <a:srgbClr val="FFFF00"/>
                </a:solidFill>
              </a:endParaRPr>
            </a:p>
          </p:txBody>
        </p:sp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435" y="1253"/>
              <a:ext cx="1568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42000"/>
            </a:blip>
            <a:srcRect/>
            <a:stretch>
              <a:fillRect/>
            </a:stretch>
          </p:blipFill>
          <p:spPr bwMode="auto">
            <a:xfrm>
              <a:off x="1973" y="1253"/>
              <a:ext cx="156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2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438" y="2335"/>
              <a:ext cx="1564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3" name="Picture 19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30000"/>
            </a:blip>
            <a:srcRect/>
            <a:stretch>
              <a:fillRect/>
            </a:stretch>
          </p:blipFill>
          <p:spPr bwMode="auto">
            <a:xfrm>
              <a:off x="2002" y="2335"/>
              <a:ext cx="1563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704850" y="3494088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704850" y="51974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3192463" y="3494088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3216275" y="51974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pic>
        <p:nvPicPr>
          <p:cNvPr id="6170" name="Picture 26" descr="109239.fig.0013a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43608" y="4005064"/>
            <a:ext cx="3126948" cy="2780928"/>
          </a:xfrm>
          <a:noFill/>
          <a:ln/>
        </p:spPr>
      </p:pic>
      <p:sp>
        <p:nvSpPr>
          <p:cNvPr id="26" name="TextBox 25"/>
          <p:cNvSpPr txBox="1"/>
          <p:nvPr/>
        </p:nvSpPr>
        <p:spPr>
          <a:xfrm>
            <a:off x="5148065" y="702558"/>
            <a:ext cx="388843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</a:rPr>
              <a:t>Modelo Murino para Estudo da Esclerose Múltipla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b="1" dirty="0">
                <a:solidFill>
                  <a:srgbClr val="FFFF00"/>
                </a:solidFill>
              </a:rPr>
              <a:t>Características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Infiltrado inflamatório 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Macrófagos, T CD4, TCD8, DCs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Ativação das Células Residentes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Gliose, Ativação de Células da Microglia Desmielinização, 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Lesão Axonal e Morte Neuronal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Utilizando este Modelo 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Papel das Células da Microglia</a:t>
            </a: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Tratamento com MSCs Humanas</a:t>
            </a: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Papel do neurotransmissor Glutamato como imunomodulador.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3200" dirty="0">
                <a:solidFill>
                  <a:srgbClr val="FFFF00"/>
                </a:solidFill>
              </a:rPr>
              <a:t>Lesões no Sistema Nervoso Central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9750" y="2565400"/>
            <a:ext cx="4032250" cy="3529013"/>
            <a:chOff x="295" y="1298"/>
            <a:chExt cx="2903" cy="2586"/>
          </a:xfrm>
        </p:grpSpPr>
        <p:pic>
          <p:nvPicPr>
            <p:cNvPr id="5125" name="Picture 5" descr="CNS08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1298"/>
              <a:ext cx="2903" cy="2586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5128" name="Freeform 8"/>
            <p:cNvSpPr>
              <a:spLocks/>
            </p:cNvSpPr>
            <p:nvPr/>
          </p:nvSpPr>
          <p:spPr bwMode="auto">
            <a:xfrm>
              <a:off x="295" y="2614"/>
              <a:ext cx="2215" cy="1074"/>
            </a:xfrm>
            <a:custGeom>
              <a:avLst/>
              <a:gdLst/>
              <a:ahLst/>
              <a:cxnLst>
                <a:cxn ang="0">
                  <a:pos x="106" y="53"/>
                </a:cxn>
                <a:cxn ang="0">
                  <a:pos x="423" y="144"/>
                </a:cxn>
                <a:cxn ang="0">
                  <a:pos x="786" y="370"/>
                </a:cxn>
                <a:cxn ang="0">
                  <a:pos x="1330" y="416"/>
                </a:cxn>
                <a:cxn ang="0">
                  <a:pos x="1784" y="234"/>
                </a:cxn>
                <a:cxn ang="0">
                  <a:pos x="2101" y="234"/>
                </a:cxn>
                <a:cxn ang="0">
                  <a:pos x="2192" y="416"/>
                </a:cxn>
                <a:cxn ang="0">
                  <a:pos x="2147" y="643"/>
                </a:cxn>
                <a:cxn ang="0">
                  <a:pos x="1784" y="869"/>
                </a:cxn>
                <a:cxn ang="0">
                  <a:pos x="1466" y="1006"/>
                </a:cxn>
                <a:cxn ang="0">
                  <a:pos x="1104" y="1051"/>
                </a:cxn>
                <a:cxn ang="0">
                  <a:pos x="922" y="869"/>
                </a:cxn>
                <a:cxn ang="0">
                  <a:pos x="741" y="779"/>
                </a:cxn>
                <a:cxn ang="0">
                  <a:pos x="605" y="960"/>
                </a:cxn>
                <a:cxn ang="0">
                  <a:pos x="196" y="597"/>
                </a:cxn>
                <a:cxn ang="0">
                  <a:pos x="15" y="461"/>
                </a:cxn>
                <a:cxn ang="0">
                  <a:pos x="106" y="53"/>
                </a:cxn>
              </a:cxnLst>
              <a:rect l="0" t="0" r="r" b="b"/>
              <a:pathLst>
                <a:path w="2215" h="1074">
                  <a:moveTo>
                    <a:pt x="106" y="53"/>
                  </a:moveTo>
                  <a:cubicBezTo>
                    <a:pt x="174" y="0"/>
                    <a:pt x="310" y="91"/>
                    <a:pt x="423" y="144"/>
                  </a:cubicBezTo>
                  <a:cubicBezTo>
                    <a:pt x="536" y="197"/>
                    <a:pt x="635" y="325"/>
                    <a:pt x="786" y="370"/>
                  </a:cubicBezTo>
                  <a:cubicBezTo>
                    <a:pt x="937" y="415"/>
                    <a:pt x="1164" y="439"/>
                    <a:pt x="1330" y="416"/>
                  </a:cubicBezTo>
                  <a:cubicBezTo>
                    <a:pt x="1496" y="393"/>
                    <a:pt x="1655" y="264"/>
                    <a:pt x="1784" y="234"/>
                  </a:cubicBezTo>
                  <a:cubicBezTo>
                    <a:pt x="1913" y="204"/>
                    <a:pt x="2033" y="204"/>
                    <a:pt x="2101" y="234"/>
                  </a:cubicBezTo>
                  <a:cubicBezTo>
                    <a:pt x="2169" y="264"/>
                    <a:pt x="2184" y="348"/>
                    <a:pt x="2192" y="416"/>
                  </a:cubicBezTo>
                  <a:cubicBezTo>
                    <a:pt x="2200" y="484"/>
                    <a:pt x="2215" y="568"/>
                    <a:pt x="2147" y="643"/>
                  </a:cubicBezTo>
                  <a:cubicBezTo>
                    <a:pt x="2079" y="718"/>
                    <a:pt x="1898" y="808"/>
                    <a:pt x="1784" y="869"/>
                  </a:cubicBezTo>
                  <a:cubicBezTo>
                    <a:pt x="1670" y="930"/>
                    <a:pt x="1579" y="976"/>
                    <a:pt x="1466" y="1006"/>
                  </a:cubicBezTo>
                  <a:cubicBezTo>
                    <a:pt x="1353" y="1036"/>
                    <a:pt x="1195" y="1074"/>
                    <a:pt x="1104" y="1051"/>
                  </a:cubicBezTo>
                  <a:cubicBezTo>
                    <a:pt x="1013" y="1028"/>
                    <a:pt x="982" y="914"/>
                    <a:pt x="922" y="869"/>
                  </a:cubicBezTo>
                  <a:cubicBezTo>
                    <a:pt x="862" y="824"/>
                    <a:pt x="794" y="764"/>
                    <a:pt x="741" y="779"/>
                  </a:cubicBezTo>
                  <a:cubicBezTo>
                    <a:pt x="688" y="794"/>
                    <a:pt x="696" y="990"/>
                    <a:pt x="605" y="960"/>
                  </a:cubicBezTo>
                  <a:cubicBezTo>
                    <a:pt x="514" y="930"/>
                    <a:pt x="294" y="680"/>
                    <a:pt x="196" y="597"/>
                  </a:cubicBezTo>
                  <a:cubicBezTo>
                    <a:pt x="98" y="514"/>
                    <a:pt x="30" y="552"/>
                    <a:pt x="15" y="461"/>
                  </a:cubicBezTo>
                  <a:cubicBezTo>
                    <a:pt x="0" y="370"/>
                    <a:pt x="38" y="106"/>
                    <a:pt x="106" y="53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rgbClr val="FFFF00"/>
                </a:solidFill>
              </a:endParaRPr>
            </a:p>
          </p:txBody>
        </p:sp>
      </p:grpSp>
      <p:pic>
        <p:nvPicPr>
          <p:cNvPr id="5131" name="Picture 11" descr="6-3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65650" y="2563813"/>
            <a:ext cx="4038600" cy="3529012"/>
          </a:xfrm>
          <a:noFill/>
          <a:ln cap="flat">
            <a:solidFill>
              <a:srgbClr val="000000"/>
            </a:solidFill>
          </a:ln>
        </p:spPr>
      </p:pic>
      <p:sp>
        <p:nvSpPr>
          <p:cNvPr id="5133" name="Freeform 13"/>
          <p:cNvSpPr>
            <a:spLocks/>
          </p:cNvSpPr>
          <p:nvPr/>
        </p:nvSpPr>
        <p:spPr bwMode="auto">
          <a:xfrm>
            <a:off x="4997450" y="3967163"/>
            <a:ext cx="1273175" cy="1284287"/>
          </a:xfrm>
          <a:custGeom>
            <a:avLst/>
            <a:gdLst/>
            <a:ahLst/>
            <a:cxnLst>
              <a:cxn ang="0">
                <a:pos x="772" y="568"/>
              </a:cxn>
              <a:cxn ang="0">
                <a:pos x="590" y="250"/>
              </a:cxn>
              <a:cxn ang="0">
                <a:pos x="590" y="114"/>
              </a:cxn>
              <a:cxn ang="0">
                <a:pos x="545" y="23"/>
              </a:cxn>
              <a:cxn ang="0">
                <a:pos x="454" y="114"/>
              </a:cxn>
              <a:cxn ang="0">
                <a:pos x="409" y="159"/>
              </a:cxn>
              <a:cxn ang="0">
                <a:pos x="363" y="159"/>
              </a:cxn>
              <a:cxn ang="0">
                <a:pos x="227" y="69"/>
              </a:cxn>
              <a:cxn ang="0">
                <a:pos x="137" y="23"/>
              </a:cxn>
              <a:cxn ang="0">
                <a:pos x="137" y="205"/>
              </a:cxn>
              <a:cxn ang="0">
                <a:pos x="137" y="295"/>
              </a:cxn>
              <a:cxn ang="0">
                <a:pos x="91" y="295"/>
              </a:cxn>
              <a:cxn ang="0">
                <a:pos x="46" y="522"/>
              </a:cxn>
              <a:cxn ang="0">
                <a:pos x="0" y="658"/>
              </a:cxn>
              <a:cxn ang="0">
                <a:pos x="46" y="749"/>
              </a:cxn>
              <a:cxn ang="0">
                <a:pos x="91" y="613"/>
              </a:cxn>
              <a:cxn ang="0">
                <a:pos x="227" y="613"/>
              </a:cxn>
              <a:cxn ang="0">
                <a:pos x="363" y="658"/>
              </a:cxn>
              <a:cxn ang="0">
                <a:pos x="454" y="794"/>
              </a:cxn>
              <a:cxn ang="0">
                <a:pos x="545" y="749"/>
              </a:cxn>
              <a:cxn ang="0">
                <a:pos x="681" y="704"/>
              </a:cxn>
              <a:cxn ang="0">
                <a:pos x="772" y="704"/>
              </a:cxn>
              <a:cxn ang="0">
                <a:pos x="772" y="568"/>
              </a:cxn>
            </a:cxnLst>
            <a:rect l="0" t="0" r="r" b="b"/>
            <a:pathLst>
              <a:path w="802" h="809">
                <a:moveTo>
                  <a:pt x="772" y="568"/>
                </a:moveTo>
                <a:cubicBezTo>
                  <a:pt x="742" y="492"/>
                  <a:pt x="620" y="326"/>
                  <a:pt x="590" y="250"/>
                </a:cubicBezTo>
                <a:cubicBezTo>
                  <a:pt x="560" y="174"/>
                  <a:pt x="597" y="152"/>
                  <a:pt x="590" y="114"/>
                </a:cubicBezTo>
                <a:cubicBezTo>
                  <a:pt x="583" y="76"/>
                  <a:pt x="568" y="23"/>
                  <a:pt x="545" y="23"/>
                </a:cubicBezTo>
                <a:cubicBezTo>
                  <a:pt x="522" y="23"/>
                  <a:pt x="477" y="91"/>
                  <a:pt x="454" y="114"/>
                </a:cubicBezTo>
                <a:cubicBezTo>
                  <a:pt x="431" y="137"/>
                  <a:pt x="424" y="152"/>
                  <a:pt x="409" y="159"/>
                </a:cubicBezTo>
                <a:cubicBezTo>
                  <a:pt x="394" y="166"/>
                  <a:pt x="393" y="174"/>
                  <a:pt x="363" y="159"/>
                </a:cubicBezTo>
                <a:cubicBezTo>
                  <a:pt x="333" y="144"/>
                  <a:pt x="264" y="92"/>
                  <a:pt x="227" y="69"/>
                </a:cubicBezTo>
                <a:cubicBezTo>
                  <a:pt x="190" y="46"/>
                  <a:pt x="152" y="0"/>
                  <a:pt x="137" y="23"/>
                </a:cubicBezTo>
                <a:cubicBezTo>
                  <a:pt x="122" y="46"/>
                  <a:pt x="137" y="160"/>
                  <a:pt x="137" y="205"/>
                </a:cubicBezTo>
                <a:cubicBezTo>
                  <a:pt x="137" y="250"/>
                  <a:pt x="145" y="280"/>
                  <a:pt x="137" y="295"/>
                </a:cubicBezTo>
                <a:cubicBezTo>
                  <a:pt x="129" y="310"/>
                  <a:pt x="106" y="257"/>
                  <a:pt x="91" y="295"/>
                </a:cubicBezTo>
                <a:cubicBezTo>
                  <a:pt x="76" y="333"/>
                  <a:pt x="61" y="462"/>
                  <a:pt x="46" y="522"/>
                </a:cubicBezTo>
                <a:cubicBezTo>
                  <a:pt x="31" y="582"/>
                  <a:pt x="0" y="620"/>
                  <a:pt x="0" y="658"/>
                </a:cubicBezTo>
                <a:cubicBezTo>
                  <a:pt x="0" y="696"/>
                  <a:pt x="31" y="756"/>
                  <a:pt x="46" y="749"/>
                </a:cubicBezTo>
                <a:cubicBezTo>
                  <a:pt x="61" y="742"/>
                  <a:pt x="61" y="636"/>
                  <a:pt x="91" y="613"/>
                </a:cubicBezTo>
                <a:cubicBezTo>
                  <a:pt x="121" y="590"/>
                  <a:pt x="182" y="606"/>
                  <a:pt x="227" y="613"/>
                </a:cubicBezTo>
                <a:cubicBezTo>
                  <a:pt x="272" y="620"/>
                  <a:pt x="325" y="628"/>
                  <a:pt x="363" y="658"/>
                </a:cubicBezTo>
                <a:cubicBezTo>
                  <a:pt x="401" y="688"/>
                  <a:pt x="424" y="779"/>
                  <a:pt x="454" y="794"/>
                </a:cubicBezTo>
                <a:cubicBezTo>
                  <a:pt x="484" y="809"/>
                  <a:pt x="507" y="764"/>
                  <a:pt x="545" y="749"/>
                </a:cubicBezTo>
                <a:cubicBezTo>
                  <a:pt x="583" y="734"/>
                  <a:pt x="643" y="711"/>
                  <a:pt x="681" y="704"/>
                </a:cubicBezTo>
                <a:cubicBezTo>
                  <a:pt x="719" y="697"/>
                  <a:pt x="757" y="727"/>
                  <a:pt x="772" y="704"/>
                </a:cubicBezTo>
                <a:cubicBezTo>
                  <a:pt x="787" y="681"/>
                  <a:pt x="802" y="644"/>
                  <a:pt x="772" y="568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773863" y="3968750"/>
            <a:ext cx="1489075" cy="1439863"/>
          </a:xfrm>
          <a:custGeom>
            <a:avLst/>
            <a:gdLst/>
            <a:ahLst/>
            <a:cxnLst>
              <a:cxn ang="0">
                <a:pos x="288" y="113"/>
              </a:cxn>
              <a:cxn ang="0">
                <a:pos x="242" y="22"/>
              </a:cxn>
              <a:cxn ang="0">
                <a:pos x="152" y="68"/>
              </a:cxn>
              <a:cxn ang="0">
                <a:pos x="15" y="431"/>
              </a:cxn>
              <a:cxn ang="0">
                <a:pos x="61" y="521"/>
              </a:cxn>
              <a:cxn ang="0">
                <a:pos x="106" y="431"/>
              </a:cxn>
              <a:cxn ang="0">
                <a:pos x="197" y="476"/>
              </a:cxn>
              <a:cxn ang="0">
                <a:pos x="152" y="567"/>
              </a:cxn>
              <a:cxn ang="0">
                <a:pos x="152" y="657"/>
              </a:cxn>
              <a:cxn ang="0">
                <a:pos x="288" y="612"/>
              </a:cxn>
              <a:cxn ang="0">
                <a:pos x="333" y="748"/>
              </a:cxn>
              <a:cxn ang="0">
                <a:pos x="469" y="839"/>
              </a:cxn>
              <a:cxn ang="0">
                <a:pos x="605" y="884"/>
              </a:cxn>
              <a:cxn ang="0">
                <a:pos x="650" y="703"/>
              </a:cxn>
              <a:cxn ang="0">
                <a:pos x="832" y="567"/>
              </a:cxn>
              <a:cxn ang="0">
                <a:pos x="923" y="567"/>
              </a:cxn>
              <a:cxn ang="0">
                <a:pos x="923" y="476"/>
              </a:cxn>
              <a:cxn ang="0">
                <a:pos x="832" y="476"/>
              </a:cxn>
              <a:cxn ang="0">
                <a:pos x="741" y="385"/>
              </a:cxn>
              <a:cxn ang="0">
                <a:pos x="605" y="158"/>
              </a:cxn>
              <a:cxn ang="0">
                <a:pos x="514" y="113"/>
              </a:cxn>
              <a:cxn ang="0">
                <a:pos x="333" y="113"/>
              </a:cxn>
              <a:cxn ang="0">
                <a:pos x="288" y="113"/>
              </a:cxn>
            </a:cxnLst>
            <a:rect l="0" t="0" r="r" b="b"/>
            <a:pathLst>
              <a:path w="938" h="907">
                <a:moveTo>
                  <a:pt x="288" y="113"/>
                </a:moveTo>
                <a:cubicBezTo>
                  <a:pt x="273" y="98"/>
                  <a:pt x="265" y="29"/>
                  <a:pt x="242" y="22"/>
                </a:cubicBezTo>
                <a:cubicBezTo>
                  <a:pt x="219" y="15"/>
                  <a:pt x="190" y="0"/>
                  <a:pt x="152" y="68"/>
                </a:cubicBezTo>
                <a:cubicBezTo>
                  <a:pt x="114" y="136"/>
                  <a:pt x="30" y="356"/>
                  <a:pt x="15" y="431"/>
                </a:cubicBezTo>
                <a:cubicBezTo>
                  <a:pt x="0" y="506"/>
                  <a:pt x="46" y="521"/>
                  <a:pt x="61" y="521"/>
                </a:cubicBezTo>
                <a:cubicBezTo>
                  <a:pt x="76" y="521"/>
                  <a:pt x="83" y="438"/>
                  <a:pt x="106" y="431"/>
                </a:cubicBezTo>
                <a:cubicBezTo>
                  <a:pt x="129" y="424"/>
                  <a:pt x="189" y="453"/>
                  <a:pt x="197" y="476"/>
                </a:cubicBezTo>
                <a:cubicBezTo>
                  <a:pt x="205" y="499"/>
                  <a:pt x="159" y="537"/>
                  <a:pt x="152" y="567"/>
                </a:cubicBezTo>
                <a:cubicBezTo>
                  <a:pt x="145" y="597"/>
                  <a:pt x="129" y="650"/>
                  <a:pt x="152" y="657"/>
                </a:cubicBezTo>
                <a:cubicBezTo>
                  <a:pt x="175" y="664"/>
                  <a:pt x="258" y="597"/>
                  <a:pt x="288" y="612"/>
                </a:cubicBezTo>
                <a:cubicBezTo>
                  <a:pt x="318" y="627"/>
                  <a:pt x="303" y="710"/>
                  <a:pt x="333" y="748"/>
                </a:cubicBezTo>
                <a:cubicBezTo>
                  <a:pt x="363" y="786"/>
                  <a:pt x="424" y="816"/>
                  <a:pt x="469" y="839"/>
                </a:cubicBezTo>
                <a:cubicBezTo>
                  <a:pt x="514" y="862"/>
                  <a:pt x="575" y="907"/>
                  <a:pt x="605" y="884"/>
                </a:cubicBezTo>
                <a:cubicBezTo>
                  <a:pt x="635" y="861"/>
                  <a:pt x="612" y="756"/>
                  <a:pt x="650" y="703"/>
                </a:cubicBezTo>
                <a:cubicBezTo>
                  <a:pt x="688" y="650"/>
                  <a:pt x="786" y="590"/>
                  <a:pt x="832" y="567"/>
                </a:cubicBezTo>
                <a:cubicBezTo>
                  <a:pt x="878" y="544"/>
                  <a:pt x="908" y="582"/>
                  <a:pt x="923" y="567"/>
                </a:cubicBezTo>
                <a:cubicBezTo>
                  <a:pt x="938" y="552"/>
                  <a:pt x="938" y="491"/>
                  <a:pt x="923" y="476"/>
                </a:cubicBezTo>
                <a:cubicBezTo>
                  <a:pt x="908" y="461"/>
                  <a:pt x="862" y="491"/>
                  <a:pt x="832" y="476"/>
                </a:cubicBezTo>
                <a:cubicBezTo>
                  <a:pt x="802" y="461"/>
                  <a:pt x="779" y="438"/>
                  <a:pt x="741" y="385"/>
                </a:cubicBezTo>
                <a:cubicBezTo>
                  <a:pt x="703" y="332"/>
                  <a:pt x="643" y="203"/>
                  <a:pt x="605" y="158"/>
                </a:cubicBezTo>
                <a:cubicBezTo>
                  <a:pt x="567" y="113"/>
                  <a:pt x="559" y="120"/>
                  <a:pt x="514" y="113"/>
                </a:cubicBezTo>
                <a:cubicBezTo>
                  <a:pt x="469" y="106"/>
                  <a:pt x="371" y="113"/>
                  <a:pt x="333" y="113"/>
                </a:cubicBezTo>
                <a:cubicBezTo>
                  <a:pt x="295" y="113"/>
                  <a:pt x="303" y="128"/>
                  <a:pt x="288" y="113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63575" y="1693863"/>
            <a:ext cx="4278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dirty="0">
                <a:solidFill>
                  <a:srgbClr val="FFFF00"/>
                </a:solidFill>
              </a:rPr>
              <a:t>Placas Peri-ventriculares (Desmielinização)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Camundongos</a:t>
            </a:r>
            <a:r>
              <a:rPr lang="en-US" dirty="0">
                <a:solidFill>
                  <a:srgbClr val="FFFF00"/>
                </a:solidFill>
              </a:rPr>
              <a:t> com EAE</a:t>
            </a:r>
          </a:p>
        </p:txBody>
      </p:sp>
      <p:pic>
        <p:nvPicPr>
          <p:cNvPr id="7" name="Oral Toleran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916832"/>
            <a:ext cx="4644008" cy="3816424"/>
          </a:xfrm>
          <a:prstGeom prst="rect">
            <a:avLst/>
          </a:prstGeom>
        </p:spPr>
      </p:pic>
      <p:pic>
        <p:nvPicPr>
          <p:cNvPr id="8" name="Control EAE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631499" y="1916832"/>
            <a:ext cx="4512501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Esclerose M</a:t>
            </a:r>
            <a:r>
              <a:rPr lang="pt-BR" sz="3200">
                <a:solidFill>
                  <a:srgbClr val="FFFF00"/>
                </a:solidFill>
                <a:latin typeface="Comic Sans MS" pitchFamily="66" charset="0"/>
              </a:rPr>
              <a:t>últipla</a:t>
            </a:r>
            <a:endParaRPr lang="en-US" sz="32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Inflamação do SNC 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Infiltrado Inflamatório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Gliose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Desmielinização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Morte neuronal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Lesões predominantemente perivasculares</a:t>
            </a:r>
          </a:p>
          <a:p>
            <a:pPr lvl="1">
              <a:lnSpc>
                <a:spcPct val="80000"/>
              </a:lnSpc>
            </a:pPr>
            <a:endParaRPr lang="pt-BR" sz="2000">
              <a:solidFill>
                <a:srgbClr val="FFFF00"/>
              </a:solidFill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endParaRPr lang="en-US" sz="200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Progressiva e Remissão</a:t>
            </a: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Secundária progressiva</a:t>
            </a:r>
            <a:endParaRPr lang="en-US" sz="200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Primária progressiva</a:t>
            </a: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Pico e remissão</a:t>
            </a:r>
          </a:p>
        </p:txBody>
      </p:sp>
      <p:pic>
        <p:nvPicPr>
          <p:cNvPr id="50188" name="Picture 12" descr="File:Ms progression types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12875"/>
            <a:ext cx="3976687" cy="4392613"/>
          </a:xfrm>
          <a:prstGeom prst="rect">
            <a:avLst/>
          </a:prstGeom>
          <a:noFill/>
        </p:spPr>
      </p:pic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15900" y="6165850"/>
            <a:ext cx="8604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00"/>
                </a:solidFill>
                <a:hlinkClick r:id="rId4" tooltip="Fred D. Lublin"/>
              </a:rPr>
              <a:t>Lublin FD</a:t>
            </a:r>
            <a:r>
              <a:rPr lang="en-US" sz="1200">
                <a:solidFill>
                  <a:srgbClr val="FFFF00"/>
                </a:solidFill>
              </a:rPr>
              <a:t>, Reingold SC (April 1996). "Defining the clinical course of multiple sclerosis: results of an international survey. National Multiple Sclerosis Society (USA) Advisory Committee on Clinical Trials of New Agents in Multiple Sclerosis". </a:t>
            </a:r>
            <a:r>
              <a:rPr lang="en-US" sz="1200" i="1">
                <a:solidFill>
                  <a:srgbClr val="FFFF00"/>
                </a:solidFill>
              </a:rPr>
              <a:t>Neurology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1200" b="1">
                <a:solidFill>
                  <a:srgbClr val="FFFF00"/>
                </a:solidFill>
              </a:rPr>
              <a:t>46</a:t>
            </a:r>
            <a:r>
              <a:rPr lang="en-US" sz="1200">
                <a:solidFill>
                  <a:srgbClr val="FFFF00"/>
                </a:solidFill>
              </a:rPr>
              <a:t> (4): 907–11. </a:t>
            </a:r>
            <a:r>
              <a:rPr lang="en-US" sz="1200">
                <a:solidFill>
                  <a:srgbClr val="FFFF00"/>
                </a:solidFill>
                <a:hlinkClick r:id="rId5" tooltip="PubMed Identifier"/>
              </a:rPr>
              <a:t>PMID</a:t>
            </a:r>
            <a:r>
              <a:rPr lang="en-US" sz="1200">
                <a:solidFill>
                  <a:srgbClr val="FFFF00"/>
                </a:solidFill>
              </a:rPr>
              <a:t> </a:t>
            </a:r>
            <a:r>
              <a:rPr lang="en-US" sz="1200">
                <a:solidFill>
                  <a:srgbClr val="FFFF00"/>
                </a:solidFill>
                <a:hlinkClick r:id="rId6"/>
              </a:rPr>
              <a:t>8780061</a:t>
            </a:r>
            <a:r>
              <a:rPr lang="en-US" sz="120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f14-6_cellular_organiza_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620713"/>
            <a:ext cx="8640763" cy="6027737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pt-BR" sz="2800" b="1" dirty="0">
                <a:solidFill>
                  <a:schemeClr val="tx1"/>
                </a:solidFill>
                <a:latin typeface="Calibri" pitchFamily="34" charset="0"/>
              </a:rPr>
              <a:t>O Papel do Sistema Imune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6387" name="Picture 3" descr="ms_ill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90600"/>
            <a:ext cx="10896600" cy="4114800"/>
          </a:xfrm>
          <a:noFill/>
          <a:ln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8600" y="64770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>
                <a:cs typeface="Times New Roman" pitchFamily="18" charset="0"/>
              </a:rPr>
              <a:t>Inflammatory Cell Migration into the Central Nervous System: A Few New Twists on an Old Tale. </a:t>
            </a:r>
            <a:r>
              <a:rPr lang="en-US" sz="1000">
                <a:cs typeface="Times New Roman" pitchFamily="18" charset="0"/>
              </a:rPr>
              <a:t>Shumei Man et al. </a:t>
            </a:r>
            <a:r>
              <a:rPr lang="en-US" sz="1000" i="1">
                <a:cs typeface="Times New Roman" pitchFamily="18" charset="0"/>
              </a:rPr>
              <a:t>Brain Pathol 2007;17:243–250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800" y="64770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95400" y="5257800"/>
            <a:ext cx="736600" cy="1204913"/>
            <a:chOff x="240" y="1584"/>
            <a:chExt cx="567" cy="859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0" y="1584"/>
              <a:ext cx="528" cy="524"/>
              <a:chOff x="256" y="1968"/>
              <a:chExt cx="608" cy="572"/>
            </a:xfrm>
          </p:grpSpPr>
          <p:sp>
            <p:nvSpPr>
              <p:cNvPr id="16392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93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288" y="2160"/>
              <a:ext cx="51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CD4</a:t>
              </a:r>
              <a:endParaRPr lang="en-US" sz="2000">
                <a:cs typeface="Times New Roman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514600" y="5257800"/>
            <a:ext cx="762000" cy="1243013"/>
            <a:chOff x="912" y="1584"/>
            <a:chExt cx="560" cy="832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912" y="1584"/>
              <a:ext cx="560" cy="512"/>
              <a:chOff x="256" y="2648"/>
              <a:chExt cx="640" cy="360"/>
            </a:xfrm>
          </p:grpSpPr>
          <p:sp>
            <p:nvSpPr>
              <p:cNvPr id="16394" name="Oval 10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95" name="Oval 11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973" y="2150"/>
              <a:ext cx="49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CD8</a:t>
              </a:r>
              <a:endParaRPr lang="en-US" sz="2000">
                <a:cs typeface="Times New Roman" pitchFamily="18" charset="0"/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4648200" y="5181601"/>
            <a:ext cx="1896169" cy="1223726"/>
            <a:chOff x="1008" y="3024"/>
            <a:chExt cx="1553" cy="961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008" y="3024"/>
              <a:ext cx="1248" cy="756"/>
              <a:chOff x="-1968" y="2592"/>
              <a:chExt cx="1408" cy="1680"/>
            </a:xfrm>
          </p:grpSpPr>
          <p:sp>
            <p:nvSpPr>
              <p:cNvPr id="16403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04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1249" y="3743"/>
              <a:ext cx="131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cs typeface="Times New Roman" pitchFamily="18" charset="0"/>
                  <a:sym typeface="Symbol" pitchFamily="18" charset="2"/>
                </a:rPr>
                <a:t>Células Dendríticas</a:t>
              </a:r>
            </a:p>
          </p:txBody>
        </p:sp>
      </p:grp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685800" y="990600"/>
            <a:ext cx="5486400" cy="41148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6219825" y="914400"/>
            <a:ext cx="4495800" cy="419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6500341" y="836712"/>
            <a:ext cx="23631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Citocinas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IL-1, IL-6, IL-12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IL-17, IL-23, IFN-</a:t>
            </a:r>
            <a:r>
              <a:rPr lang="pt-BR" sz="2400" b="1" dirty="0">
                <a:cs typeface="Times New Roman" pitchFamily="18" charset="0"/>
                <a:sym typeface="Symbol"/>
              </a:rPr>
              <a:t></a:t>
            </a:r>
          </a:p>
          <a:p>
            <a:pPr algn="ctr"/>
            <a:endParaRPr lang="en-US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NO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ROIs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MMP-3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MMP-9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Granzimas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IDO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Glutamato</a:t>
            </a: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733800" y="5257800"/>
            <a:ext cx="762000" cy="1203325"/>
            <a:chOff x="2370" y="3332"/>
            <a:chExt cx="480" cy="758"/>
          </a:xfrm>
        </p:grpSpPr>
        <p:sp>
          <p:nvSpPr>
            <p:cNvPr id="16424" name="Text Box 40"/>
            <p:cNvSpPr txBox="1">
              <a:spLocks noChangeArrowheads="1"/>
            </p:cNvSpPr>
            <p:nvPr/>
          </p:nvSpPr>
          <p:spPr bwMode="auto">
            <a:xfrm>
              <a:off x="2400" y="3840"/>
              <a:ext cx="3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M</a:t>
              </a:r>
              <a:r>
                <a:rPr lang="pt-BR" sz="2000">
                  <a:cs typeface="Times New Roman" pitchFamily="18" charset="0"/>
                  <a:sym typeface="Symbol" pitchFamily="18" charset="2"/>
                </a:rPr>
                <a:t></a:t>
              </a:r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16426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27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654646"/>
            <a:ext cx="90963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411760" y="620688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Abordagens Terapêuticas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394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94587"/>
            <a:ext cx="8280920" cy="501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392488" cy="572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580112" y="1196752"/>
            <a:ext cx="245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Antagônica à IP3 </a:t>
            </a:r>
            <a:r>
              <a:rPr lang="pt-BR" dirty="0" err="1">
                <a:solidFill>
                  <a:srgbClr val="FFFF00"/>
                </a:solidFill>
              </a:rPr>
              <a:t>Kinase</a:t>
            </a:r>
            <a:r>
              <a:rPr lang="pt-BR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Pathogenesis</a:t>
            </a:r>
            <a:r>
              <a:rPr lang="pt-BR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Aumento tecido adiposo</a:t>
            </a:r>
          </a:p>
          <a:p>
            <a:r>
              <a:rPr lang="pt-BR" dirty="0">
                <a:solidFill>
                  <a:srgbClr val="FFFF00"/>
                </a:solidFill>
              </a:rPr>
              <a:t>Extravazamento de lipídeos intra celulares</a:t>
            </a:r>
          </a:p>
          <a:p>
            <a:r>
              <a:rPr lang="pt-BR" dirty="0">
                <a:solidFill>
                  <a:srgbClr val="FFFF00"/>
                </a:solidFill>
              </a:rPr>
              <a:t>Cristais de Colesterol – TLR-4</a:t>
            </a:r>
          </a:p>
          <a:p>
            <a:r>
              <a:rPr lang="pt-BR" dirty="0" err="1">
                <a:solidFill>
                  <a:srgbClr val="FFFF00"/>
                </a:solidFill>
              </a:rPr>
              <a:t>Ceramida</a:t>
            </a:r>
            <a:r>
              <a:rPr lang="pt-BR" dirty="0">
                <a:solidFill>
                  <a:srgbClr val="FFFF00"/>
                </a:solidFill>
              </a:rPr>
              <a:t> – NALP3</a:t>
            </a:r>
          </a:p>
          <a:p>
            <a:r>
              <a:rPr lang="pt-BR" dirty="0" err="1">
                <a:solidFill>
                  <a:srgbClr val="FFFF00"/>
                </a:solidFill>
              </a:rPr>
              <a:t>Hiperfosforilação</a:t>
            </a:r>
            <a:r>
              <a:rPr lang="pt-BR" dirty="0">
                <a:solidFill>
                  <a:srgbClr val="FFFF00"/>
                </a:solidFill>
              </a:rPr>
              <a:t> de receptores</a:t>
            </a:r>
          </a:p>
          <a:p>
            <a:r>
              <a:rPr lang="pt-BR" dirty="0">
                <a:solidFill>
                  <a:srgbClr val="FFFF00"/>
                </a:solidFill>
              </a:rPr>
              <a:t>ISR – </a:t>
            </a:r>
            <a:r>
              <a:rPr lang="pt-BR" dirty="0" err="1">
                <a:solidFill>
                  <a:srgbClr val="FFFF00"/>
                </a:solidFill>
              </a:rPr>
              <a:t>Insulin</a:t>
            </a:r>
            <a:r>
              <a:rPr lang="pt-BR" dirty="0">
                <a:solidFill>
                  <a:srgbClr val="FFFF00"/>
                </a:solidFill>
              </a:rPr>
              <a:t> Receptor </a:t>
            </a:r>
            <a:r>
              <a:rPr lang="pt-BR" dirty="0" err="1">
                <a:solidFill>
                  <a:srgbClr val="FFFF00"/>
                </a:solidFill>
              </a:rPr>
              <a:t>Substrate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Hiperfosforilação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Músculo, hipotálamo, fígado</a:t>
            </a:r>
          </a:p>
          <a:p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3913"/>
            <a:ext cx="9144000" cy="54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1963"/>
            <a:ext cx="9144000" cy="57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7769"/>
            <a:ext cx="9106793" cy="568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0158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72400" cy="682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820472" cy="684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Limiar de Seleção</a:t>
            </a:r>
            <a:br>
              <a:rPr lang="pt-BR" sz="24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Regido pela Força de Interação Entre os Linfócitos e Antígenos Próprios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900113" y="5949950"/>
            <a:ext cx="77755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900113" y="1846263"/>
            <a:ext cx="0" cy="41036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3275856" y="5997575"/>
            <a:ext cx="26064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</a:rPr>
              <a:t>Afinidade TCR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 rot="16200000">
            <a:off x="-1117024" y="3433476"/>
            <a:ext cx="33151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</a:rPr>
              <a:t>Taxa Sobrevivência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101392" name="Object 16"/>
          <p:cNvGraphicFramePr>
            <a:graphicFrameLocks noGrp="1" noChangeAspect="1"/>
          </p:cNvGraphicFramePr>
          <p:nvPr>
            <p:ph idx="1"/>
          </p:nvPr>
        </p:nvGraphicFramePr>
        <p:xfrm>
          <a:off x="1258888" y="2205038"/>
          <a:ext cx="6792912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6792273" imgH="3715269" progId="PBrush">
                  <p:embed/>
                </p:oleObj>
              </mc:Choice>
              <mc:Fallback>
                <p:oleObj name="Bitmap Image" r:id="rId3" imgW="6792273" imgH="3715269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205038"/>
                        <a:ext cx="6792912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4" name="Rectangle 18"/>
          <p:cNvSpPr>
            <a:spLocks noChangeArrowheads="1"/>
          </p:cNvSpPr>
          <p:nvPr/>
        </p:nvSpPr>
        <p:spPr bwMode="auto">
          <a:xfrm>
            <a:off x="1258888" y="5589588"/>
            <a:ext cx="66262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3635375" y="1557338"/>
            <a:ext cx="1893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Seleção Positiva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8013700" y="3068638"/>
            <a:ext cx="1130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Seleção </a:t>
            </a:r>
          </a:p>
          <a:p>
            <a:r>
              <a:rPr lang="pt-BR" dirty="0">
                <a:solidFill>
                  <a:srgbClr val="FF0000"/>
                </a:solidFill>
              </a:rPr>
              <a:t>Negativa</a:t>
            </a:r>
          </a:p>
          <a:p>
            <a:r>
              <a:rPr lang="pt-BR" dirty="0" err="1">
                <a:solidFill>
                  <a:srgbClr val="FF0000"/>
                </a:solidFill>
              </a:rPr>
              <a:t>Tregs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flipH="1">
            <a:off x="6948488" y="3644900"/>
            <a:ext cx="1079500" cy="12969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1398005" y="2349500"/>
            <a:ext cx="1269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Morte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Negligência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1979613" y="3068638"/>
            <a:ext cx="215900" cy="18732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6592" y="876821"/>
            <a:ext cx="10153650" cy="6224587"/>
          </a:xfrm>
          <a:noFill/>
          <a:ln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882650" y="-17463"/>
            <a:ext cx="7378700" cy="1143001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+mn-lt"/>
              </a:rPr>
              <a:t>Precursores linfóides, agora chamados timócitos, migram da CÓRTEX PARA MEDULA e não expressam CD4 nem CD8</a:t>
            </a:r>
            <a:br>
              <a:rPr lang="pt-BR" sz="1800" dirty="0">
                <a:solidFill>
                  <a:srgbClr val="FF0000"/>
                </a:solidFill>
                <a:latin typeface="+mn-lt"/>
              </a:rPr>
            </a:br>
            <a:r>
              <a:rPr lang="pt-BR" sz="1800" dirty="0">
                <a:solidFill>
                  <a:srgbClr val="FF0000"/>
                </a:solidFill>
                <a:latin typeface="+mn-lt"/>
              </a:rPr>
              <a:t>CD4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neg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 CD8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8" y="1872183"/>
            <a:ext cx="431800" cy="433388"/>
            <a:chOff x="2426" y="2869"/>
            <a:chExt cx="1633" cy="1451"/>
          </a:xfrm>
        </p:grpSpPr>
        <p:sp>
          <p:nvSpPr>
            <p:cNvPr id="65541" name="Oval 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542" name="Oval 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2673276">
            <a:off x="1692275" y="2377008"/>
            <a:ext cx="760413" cy="649288"/>
            <a:chOff x="-2472" y="223"/>
            <a:chExt cx="5707" cy="3873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46" name="Oval 10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48" name="Rectangle 12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49" name="Rectangle 13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0" name="Rectangle 14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1" name="Rectangle 15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2" name="Rectangle 16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54" name="Oval 18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5" name="Oval 19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6" name="Oval 20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7" name="Oval 21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8" name="Oval 22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59" name="Rectangle 23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-2673276">
            <a:off x="5795963" y="2088083"/>
            <a:ext cx="760412" cy="649288"/>
            <a:chOff x="-2472" y="223"/>
            <a:chExt cx="5707" cy="387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62" name="Freeform 26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63" name="Oval 27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65" name="Rectangle 29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6" name="Rectangle 30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7" name="Rectangle 31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8" name="Rectangle 32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9" name="Rectangle 33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71" name="Oval 35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2" name="Oval 36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3" name="Oval 37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4" name="Oval 38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5" name="Oval 39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76" name="Rectangle 40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1" name="Group 41"/>
          <p:cNvGrpSpPr>
            <a:grpSpLocks/>
          </p:cNvGrpSpPr>
          <p:nvPr/>
        </p:nvGrpSpPr>
        <p:grpSpPr bwMode="auto">
          <a:xfrm rot="-2673276">
            <a:off x="4191000" y="4032771"/>
            <a:ext cx="760413" cy="649287"/>
            <a:chOff x="-2472" y="223"/>
            <a:chExt cx="5707" cy="3873"/>
          </a:xfrm>
        </p:grpSpPr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79" name="Freeform 43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80" name="Oval 44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82" name="Rectangle 46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3" name="Rectangle 47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4" name="Rectangle 48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5" name="Rectangle 49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6" name="Rectangle 50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88" name="Oval 52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89" name="Oval 53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0" name="Oval 54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1" name="Oval 55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2" name="Oval 56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93" name="Rectangle 57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3059113" y="4751908"/>
            <a:ext cx="850900" cy="647700"/>
            <a:chOff x="2564" y="2524"/>
            <a:chExt cx="1824" cy="1852"/>
          </a:xfrm>
        </p:grpSpPr>
        <p:sp>
          <p:nvSpPr>
            <p:cNvPr id="65595" name="Freeform 59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6" name="Oval 60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" name="Group 61"/>
          <p:cNvGrpSpPr>
            <a:grpSpLocks/>
          </p:cNvGrpSpPr>
          <p:nvPr/>
        </p:nvGrpSpPr>
        <p:grpSpPr bwMode="auto">
          <a:xfrm>
            <a:off x="6516688" y="4393133"/>
            <a:ext cx="850900" cy="647700"/>
            <a:chOff x="2564" y="2524"/>
            <a:chExt cx="1824" cy="1852"/>
          </a:xfrm>
        </p:grpSpPr>
        <p:sp>
          <p:nvSpPr>
            <p:cNvPr id="65598" name="Freeform 62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9" name="Oval 63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1835150" y="3672408"/>
            <a:ext cx="923925" cy="625475"/>
            <a:chOff x="1874" y="3120"/>
            <a:chExt cx="802" cy="605"/>
          </a:xfrm>
        </p:grpSpPr>
        <p:sp>
          <p:nvSpPr>
            <p:cNvPr id="65601" name="Freeform 65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2" name="Oval 66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8" name="Group 67"/>
          <p:cNvGrpSpPr>
            <a:grpSpLocks/>
          </p:cNvGrpSpPr>
          <p:nvPr/>
        </p:nvGrpSpPr>
        <p:grpSpPr bwMode="auto">
          <a:xfrm rot="2823606">
            <a:off x="2909888" y="2381771"/>
            <a:ext cx="923925" cy="625475"/>
            <a:chOff x="1874" y="3120"/>
            <a:chExt cx="802" cy="605"/>
          </a:xfrm>
        </p:grpSpPr>
        <p:sp>
          <p:nvSpPr>
            <p:cNvPr id="65604" name="Freeform 68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5" name="Oval 69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9" name="Group 70"/>
          <p:cNvGrpSpPr>
            <a:grpSpLocks/>
          </p:cNvGrpSpPr>
          <p:nvPr/>
        </p:nvGrpSpPr>
        <p:grpSpPr bwMode="auto">
          <a:xfrm rot="4996387">
            <a:off x="5359400" y="4108971"/>
            <a:ext cx="923925" cy="625475"/>
            <a:chOff x="1874" y="3120"/>
            <a:chExt cx="802" cy="605"/>
          </a:xfrm>
        </p:grpSpPr>
        <p:sp>
          <p:nvSpPr>
            <p:cNvPr id="65607" name="Freeform 71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8" name="Oval 72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" name="Group 73"/>
          <p:cNvGrpSpPr>
            <a:grpSpLocks/>
          </p:cNvGrpSpPr>
          <p:nvPr/>
        </p:nvGrpSpPr>
        <p:grpSpPr bwMode="auto">
          <a:xfrm rot="-2205221">
            <a:off x="4110038" y="2303983"/>
            <a:ext cx="923925" cy="625475"/>
            <a:chOff x="1874" y="3120"/>
            <a:chExt cx="802" cy="605"/>
          </a:xfrm>
        </p:grpSpPr>
        <p:sp>
          <p:nvSpPr>
            <p:cNvPr id="65610" name="Freeform 74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1" name="Oval 75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" name="Group 76"/>
          <p:cNvGrpSpPr>
            <a:grpSpLocks/>
          </p:cNvGrpSpPr>
          <p:nvPr/>
        </p:nvGrpSpPr>
        <p:grpSpPr bwMode="auto">
          <a:xfrm rot="3790507">
            <a:off x="5359400" y="2897708"/>
            <a:ext cx="923925" cy="625475"/>
            <a:chOff x="1874" y="3120"/>
            <a:chExt cx="802" cy="605"/>
          </a:xfrm>
        </p:grpSpPr>
        <p:sp>
          <p:nvSpPr>
            <p:cNvPr id="65613" name="Freeform 77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4" name="Oval 78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2987675" y="2808808"/>
            <a:ext cx="431800" cy="433388"/>
            <a:chOff x="2426" y="2869"/>
            <a:chExt cx="1633" cy="1451"/>
          </a:xfrm>
        </p:grpSpPr>
        <p:sp>
          <p:nvSpPr>
            <p:cNvPr id="65616" name="Oval 8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17" name="Oval 8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3" name="Group 82"/>
          <p:cNvGrpSpPr>
            <a:grpSpLocks/>
          </p:cNvGrpSpPr>
          <p:nvPr/>
        </p:nvGrpSpPr>
        <p:grpSpPr bwMode="auto">
          <a:xfrm>
            <a:off x="3995738" y="6048896"/>
            <a:ext cx="431800" cy="433387"/>
            <a:chOff x="2426" y="2869"/>
            <a:chExt cx="1633" cy="1451"/>
          </a:xfrm>
        </p:grpSpPr>
        <p:sp>
          <p:nvSpPr>
            <p:cNvPr id="65619" name="Oval 8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0" name="Oval 8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555875" y="3672408"/>
            <a:ext cx="431800" cy="433388"/>
            <a:chOff x="2426" y="2869"/>
            <a:chExt cx="1633" cy="1451"/>
          </a:xfrm>
        </p:grpSpPr>
        <p:sp>
          <p:nvSpPr>
            <p:cNvPr id="65622" name="Oval 8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3" name="Oval 8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" name="Group 88"/>
          <p:cNvGrpSpPr>
            <a:grpSpLocks/>
          </p:cNvGrpSpPr>
          <p:nvPr/>
        </p:nvGrpSpPr>
        <p:grpSpPr bwMode="auto">
          <a:xfrm>
            <a:off x="3563938" y="4680471"/>
            <a:ext cx="431800" cy="433387"/>
            <a:chOff x="2426" y="2869"/>
            <a:chExt cx="1633" cy="1451"/>
          </a:xfrm>
        </p:grpSpPr>
        <p:sp>
          <p:nvSpPr>
            <p:cNvPr id="65625" name="Oval 8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6" name="Oval 9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4572000" y="2735783"/>
            <a:ext cx="431800" cy="433388"/>
            <a:chOff x="2426" y="2869"/>
            <a:chExt cx="1633" cy="1451"/>
          </a:xfrm>
        </p:grpSpPr>
        <p:sp>
          <p:nvSpPr>
            <p:cNvPr id="65628" name="Oval 9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9" name="Oval 9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7" name="Group 94"/>
          <p:cNvGrpSpPr>
            <a:grpSpLocks/>
          </p:cNvGrpSpPr>
          <p:nvPr/>
        </p:nvGrpSpPr>
        <p:grpSpPr bwMode="auto">
          <a:xfrm>
            <a:off x="4572000" y="4464571"/>
            <a:ext cx="431800" cy="433387"/>
            <a:chOff x="2426" y="2869"/>
            <a:chExt cx="1633" cy="1451"/>
          </a:xfrm>
        </p:grpSpPr>
        <p:sp>
          <p:nvSpPr>
            <p:cNvPr id="65631" name="Oval 9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2" name="Oval 9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" name="Group 97"/>
          <p:cNvGrpSpPr>
            <a:grpSpLocks/>
          </p:cNvGrpSpPr>
          <p:nvPr/>
        </p:nvGrpSpPr>
        <p:grpSpPr bwMode="auto">
          <a:xfrm>
            <a:off x="6661150" y="4896371"/>
            <a:ext cx="431800" cy="433387"/>
            <a:chOff x="2426" y="2869"/>
            <a:chExt cx="1633" cy="1451"/>
          </a:xfrm>
        </p:grpSpPr>
        <p:sp>
          <p:nvSpPr>
            <p:cNvPr id="65634" name="Oval 9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5" name="Oval 9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9" name="Group 100"/>
          <p:cNvGrpSpPr>
            <a:grpSpLocks/>
          </p:cNvGrpSpPr>
          <p:nvPr/>
        </p:nvGrpSpPr>
        <p:grpSpPr bwMode="auto">
          <a:xfrm>
            <a:off x="5292725" y="3239021"/>
            <a:ext cx="431800" cy="433387"/>
            <a:chOff x="2426" y="2869"/>
            <a:chExt cx="1633" cy="1451"/>
          </a:xfrm>
        </p:grpSpPr>
        <p:sp>
          <p:nvSpPr>
            <p:cNvPr id="65637" name="Oval 10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8" name="Oval 10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0" name="Group 103"/>
          <p:cNvGrpSpPr>
            <a:grpSpLocks/>
          </p:cNvGrpSpPr>
          <p:nvPr/>
        </p:nvGrpSpPr>
        <p:grpSpPr bwMode="auto">
          <a:xfrm>
            <a:off x="5292725" y="4391546"/>
            <a:ext cx="431800" cy="433387"/>
            <a:chOff x="2426" y="2869"/>
            <a:chExt cx="1633" cy="1451"/>
          </a:xfrm>
        </p:grpSpPr>
        <p:sp>
          <p:nvSpPr>
            <p:cNvPr id="65640" name="Oval 10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41" name="Oval 10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5148263" y="5617096"/>
            <a:ext cx="576262" cy="585787"/>
            <a:chOff x="3061" y="3605"/>
            <a:chExt cx="424" cy="505"/>
          </a:xfrm>
        </p:grpSpPr>
        <p:sp>
          <p:nvSpPr>
            <p:cNvPr id="65643" name="Freeform 107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4" name="Oval 108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3" name="Group 109"/>
          <p:cNvGrpSpPr>
            <a:grpSpLocks/>
          </p:cNvGrpSpPr>
          <p:nvPr/>
        </p:nvGrpSpPr>
        <p:grpSpPr bwMode="auto">
          <a:xfrm>
            <a:off x="4283075" y="6120333"/>
            <a:ext cx="576263" cy="585788"/>
            <a:chOff x="3061" y="3605"/>
            <a:chExt cx="424" cy="505"/>
          </a:xfrm>
        </p:grpSpPr>
        <p:sp>
          <p:nvSpPr>
            <p:cNvPr id="65646" name="Freeform 110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7" name="Oval 111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6" name="Group 112"/>
          <p:cNvGrpSpPr>
            <a:grpSpLocks/>
          </p:cNvGrpSpPr>
          <p:nvPr/>
        </p:nvGrpSpPr>
        <p:grpSpPr bwMode="auto">
          <a:xfrm>
            <a:off x="6084888" y="5977458"/>
            <a:ext cx="576262" cy="585788"/>
            <a:chOff x="3061" y="3605"/>
            <a:chExt cx="424" cy="505"/>
          </a:xfrm>
        </p:grpSpPr>
        <p:sp>
          <p:nvSpPr>
            <p:cNvPr id="65649" name="Freeform 113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0" name="Oval 114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9" name="Group 115"/>
          <p:cNvGrpSpPr>
            <a:grpSpLocks/>
          </p:cNvGrpSpPr>
          <p:nvPr/>
        </p:nvGrpSpPr>
        <p:grpSpPr bwMode="auto">
          <a:xfrm>
            <a:off x="2411413" y="6193358"/>
            <a:ext cx="576262" cy="585788"/>
            <a:chOff x="3061" y="3605"/>
            <a:chExt cx="424" cy="505"/>
          </a:xfrm>
        </p:grpSpPr>
        <p:sp>
          <p:nvSpPr>
            <p:cNvPr id="65652" name="Freeform 116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3" name="Oval 117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2" name="Group 118"/>
          <p:cNvGrpSpPr>
            <a:grpSpLocks/>
          </p:cNvGrpSpPr>
          <p:nvPr/>
        </p:nvGrpSpPr>
        <p:grpSpPr bwMode="auto">
          <a:xfrm>
            <a:off x="2555875" y="5977458"/>
            <a:ext cx="431800" cy="433388"/>
            <a:chOff x="2426" y="2869"/>
            <a:chExt cx="1633" cy="1451"/>
          </a:xfrm>
        </p:grpSpPr>
        <p:sp>
          <p:nvSpPr>
            <p:cNvPr id="65655" name="Oval 11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6" name="Oval 12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5" name="Group 121"/>
          <p:cNvGrpSpPr>
            <a:grpSpLocks/>
          </p:cNvGrpSpPr>
          <p:nvPr/>
        </p:nvGrpSpPr>
        <p:grpSpPr bwMode="auto">
          <a:xfrm>
            <a:off x="6300788" y="3888308"/>
            <a:ext cx="431800" cy="433388"/>
            <a:chOff x="2426" y="2869"/>
            <a:chExt cx="1633" cy="1451"/>
          </a:xfrm>
        </p:grpSpPr>
        <p:sp>
          <p:nvSpPr>
            <p:cNvPr id="65658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9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660" name="Text Box 124"/>
          <p:cNvSpPr txBox="1">
            <a:spLocks noChangeArrowheads="1"/>
          </p:cNvSpPr>
          <p:nvPr/>
        </p:nvSpPr>
        <p:spPr bwMode="auto">
          <a:xfrm>
            <a:off x="7864475" y="4480446"/>
            <a:ext cx="49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</a:t>
            </a:r>
            <a:r>
              <a:rPr lang="pt-BR">
                <a:solidFill>
                  <a:srgbClr val="FFFF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661" name="Line 125"/>
          <p:cNvSpPr>
            <a:spLocks noChangeShapeType="1"/>
          </p:cNvSpPr>
          <p:nvPr/>
        </p:nvSpPr>
        <p:spPr bwMode="auto">
          <a:xfrm flipH="1">
            <a:off x="7164388" y="4680471"/>
            <a:ext cx="720725" cy="14446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2" name="Text Box 126"/>
          <p:cNvSpPr txBox="1">
            <a:spLocks noChangeArrowheads="1"/>
          </p:cNvSpPr>
          <p:nvPr/>
        </p:nvSpPr>
        <p:spPr bwMode="auto">
          <a:xfrm>
            <a:off x="8008938" y="2611958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DC</a:t>
            </a:r>
          </a:p>
        </p:txBody>
      </p:sp>
      <p:sp>
        <p:nvSpPr>
          <p:cNvPr id="65663" name="Line 127"/>
          <p:cNvSpPr>
            <a:spLocks noChangeShapeType="1"/>
          </p:cNvSpPr>
          <p:nvPr/>
        </p:nvSpPr>
        <p:spPr bwMode="auto">
          <a:xfrm flipH="1" flipV="1">
            <a:off x="6588125" y="2519883"/>
            <a:ext cx="1368425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4" name="Text Box 128"/>
          <p:cNvSpPr txBox="1">
            <a:spLocks noChangeArrowheads="1"/>
          </p:cNvSpPr>
          <p:nvPr/>
        </p:nvSpPr>
        <p:spPr bwMode="auto">
          <a:xfrm>
            <a:off x="7935913" y="3620021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CEC</a:t>
            </a:r>
          </a:p>
        </p:txBody>
      </p:sp>
      <p:sp>
        <p:nvSpPr>
          <p:cNvPr id="65665" name="Line 129"/>
          <p:cNvSpPr>
            <a:spLocks noChangeShapeType="1"/>
          </p:cNvSpPr>
          <p:nvPr/>
        </p:nvSpPr>
        <p:spPr bwMode="auto">
          <a:xfrm flipH="1" flipV="1">
            <a:off x="6011863" y="3456508"/>
            <a:ext cx="1944687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6" name="Text Box 130"/>
          <p:cNvSpPr txBox="1">
            <a:spLocks noChangeArrowheads="1"/>
          </p:cNvSpPr>
          <p:nvPr/>
        </p:nvSpPr>
        <p:spPr bwMode="auto">
          <a:xfrm>
            <a:off x="7935913" y="6067946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MEC</a:t>
            </a:r>
          </a:p>
        </p:txBody>
      </p:sp>
      <p:sp>
        <p:nvSpPr>
          <p:cNvPr id="65667" name="Line 131"/>
          <p:cNvSpPr>
            <a:spLocks noChangeShapeType="1"/>
          </p:cNvSpPr>
          <p:nvPr/>
        </p:nvSpPr>
        <p:spPr bwMode="auto">
          <a:xfrm flipH="1">
            <a:off x="6659563" y="6264796"/>
            <a:ext cx="1152525" cy="7143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8" name="Text Box 132"/>
          <p:cNvSpPr txBox="1">
            <a:spLocks noChangeArrowheads="1"/>
          </p:cNvSpPr>
          <p:nvPr/>
        </p:nvSpPr>
        <p:spPr bwMode="auto">
          <a:xfrm>
            <a:off x="7812088" y="5256733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Timócitos</a:t>
            </a:r>
          </a:p>
        </p:txBody>
      </p:sp>
      <p:sp>
        <p:nvSpPr>
          <p:cNvPr id="65669" name="Line 133"/>
          <p:cNvSpPr>
            <a:spLocks noChangeShapeType="1"/>
          </p:cNvSpPr>
          <p:nvPr/>
        </p:nvSpPr>
        <p:spPr bwMode="auto">
          <a:xfrm flipH="1" flipV="1">
            <a:off x="7092950" y="5256733"/>
            <a:ext cx="719138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65648" name="Group 134"/>
          <p:cNvGrpSpPr>
            <a:grpSpLocks/>
          </p:cNvGrpSpPr>
          <p:nvPr/>
        </p:nvGrpSpPr>
        <p:grpSpPr bwMode="auto">
          <a:xfrm>
            <a:off x="2124075" y="2735783"/>
            <a:ext cx="431800" cy="433388"/>
            <a:chOff x="2426" y="2869"/>
            <a:chExt cx="1633" cy="1451"/>
          </a:xfrm>
        </p:grpSpPr>
        <p:sp>
          <p:nvSpPr>
            <p:cNvPr id="65671" name="Oval 13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2" name="Oval 13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1" name="Group 137"/>
          <p:cNvGrpSpPr>
            <a:grpSpLocks/>
          </p:cNvGrpSpPr>
          <p:nvPr/>
        </p:nvGrpSpPr>
        <p:grpSpPr bwMode="auto">
          <a:xfrm>
            <a:off x="5795963" y="5975871"/>
            <a:ext cx="431800" cy="433387"/>
            <a:chOff x="2426" y="2869"/>
            <a:chExt cx="1633" cy="1451"/>
          </a:xfrm>
        </p:grpSpPr>
        <p:sp>
          <p:nvSpPr>
            <p:cNvPr id="65674" name="Oval 13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5" name="Oval 13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4" name="Group 140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77" name="Oval 14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8" name="Oval 14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7" name="Group 143"/>
          <p:cNvGrpSpPr>
            <a:grpSpLocks/>
          </p:cNvGrpSpPr>
          <p:nvPr/>
        </p:nvGrpSpPr>
        <p:grpSpPr bwMode="auto">
          <a:xfrm>
            <a:off x="2124075" y="4177233"/>
            <a:ext cx="431800" cy="433388"/>
            <a:chOff x="2426" y="2869"/>
            <a:chExt cx="1633" cy="1451"/>
          </a:xfrm>
        </p:grpSpPr>
        <p:sp>
          <p:nvSpPr>
            <p:cNvPr id="65680" name="Oval 14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1" name="Oval 14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0" name="Group 146"/>
          <p:cNvGrpSpPr>
            <a:grpSpLocks/>
          </p:cNvGrpSpPr>
          <p:nvPr/>
        </p:nvGrpSpPr>
        <p:grpSpPr bwMode="auto">
          <a:xfrm>
            <a:off x="2843213" y="4680471"/>
            <a:ext cx="431800" cy="433387"/>
            <a:chOff x="2426" y="2869"/>
            <a:chExt cx="1633" cy="1451"/>
          </a:xfrm>
        </p:grpSpPr>
        <p:sp>
          <p:nvSpPr>
            <p:cNvPr id="65683" name="Oval 147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4" name="Oval 148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3" name="Group 149"/>
          <p:cNvGrpSpPr>
            <a:grpSpLocks/>
          </p:cNvGrpSpPr>
          <p:nvPr/>
        </p:nvGrpSpPr>
        <p:grpSpPr bwMode="auto">
          <a:xfrm>
            <a:off x="2124075" y="6193358"/>
            <a:ext cx="431800" cy="433388"/>
            <a:chOff x="2426" y="2869"/>
            <a:chExt cx="1633" cy="1451"/>
          </a:xfrm>
        </p:grpSpPr>
        <p:sp>
          <p:nvSpPr>
            <p:cNvPr id="65686" name="Oval 15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7" name="Oval 15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6" name="Group 152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89" name="Oval 15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0" name="Oval 15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9" name="Group 155"/>
          <p:cNvGrpSpPr>
            <a:grpSpLocks/>
          </p:cNvGrpSpPr>
          <p:nvPr/>
        </p:nvGrpSpPr>
        <p:grpSpPr bwMode="auto">
          <a:xfrm>
            <a:off x="4356100" y="1800746"/>
            <a:ext cx="431800" cy="433387"/>
            <a:chOff x="2426" y="2869"/>
            <a:chExt cx="1633" cy="1451"/>
          </a:xfrm>
        </p:grpSpPr>
        <p:sp>
          <p:nvSpPr>
            <p:cNvPr id="65692" name="Oval 15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3" name="Oval 15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2" name="Group 158"/>
          <p:cNvGrpSpPr>
            <a:grpSpLocks/>
          </p:cNvGrpSpPr>
          <p:nvPr/>
        </p:nvGrpSpPr>
        <p:grpSpPr bwMode="auto">
          <a:xfrm>
            <a:off x="5148263" y="1800746"/>
            <a:ext cx="431800" cy="433387"/>
            <a:chOff x="2426" y="2869"/>
            <a:chExt cx="1633" cy="1451"/>
          </a:xfrm>
        </p:grpSpPr>
        <p:sp>
          <p:nvSpPr>
            <p:cNvPr id="65695" name="Oval 15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6" name="Oval 16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5" name="Group 161"/>
          <p:cNvGrpSpPr>
            <a:grpSpLocks/>
          </p:cNvGrpSpPr>
          <p:nvPr/>
        </p:nvGrpSpPr>
        <p:grpSpPr bwMode="auto">
          <a:xfrm>
            <a:off x="4427538" y="5832996"/>
            <a:ext cx="431800" cy="433387"/>
            <a:chOff x="2426" y="2869"/>
            <a:chExt cx="1633" cy="1451"/>
          </a:xfrm>
        </p:grpSpPr>
        <p:sp>
          <p:nvSpPr>
            <p:cNvPr id="65698" name="Oval 16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9" name="Oval 16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700" name="Text Box 164"/>
          <p:cNvSpPr txBox="1">
            <a:spLocks noChangeArrowheads="1"/>
          </p:cNvSpPr>
          <p:nvPr/>
        </p:nvSpPr>
        <p:spPr bwMode="auto">
          <a:xfrm rot="16200000">
            <a:off x="-746702" y="3906456"/>
            <a:ext cx="22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Maturação</a:t>
            </a:r>
          </a:p>
        </p:txBody>
      </p:sp>
      <p:sp>
        <p:nvSpPr>
          <p:cNvPr id="65701" name="AutoShape 165"/>
          <p:cNvSpPr>
            <a:spLocks noChangeArrowheads="1"/>
          </p:cNvSpPr>
          <p:nvPr/>
        </p:nvSpPr>
        <p:spPr bwMode="auto">
          <a:xfrm>
            <a:off x="684213" y="1943621"/>
            <a:ext cx="358775" cy="5041900"/>
          </a:xfrm>
          <a:prstGeom prst="downArrow">
            <a:avLst>
              <a:gd name="adj1" fmla="val 49556"/>
              <a:gd name="adj2" fmla="val 227452"/>
            </a:avLst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5688" name="Group 121"/>
          <p:cNvGrpSpPr>
            <a:grpSpLocks/>
          </p:cNvGrpSpPr>
          <p:nvPr/>
        </p:nvGrpSpPr>
        <p:grpSpPr bwMode="auto">
          <a:xfrm>
            <a:off x="5796136" y="3384376"/>
            <a:ext cx="431800" cy="433388"/>
            <a:chOff x="2426" y="2869"/>
            <a:chExt cx="1633" cy="1451"/>
          </a:xfrm>
        </p:grpSpPr>
        <p:sp>
          <p:nvSpPr>
            <p:cNvPr id="167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91" name="Group 121"/>
          <p:cNvGrpSpPr>
            <a:grpSpLocks/>
          </p:cNvGrpSpPr>
          <p:nvPr/>
        </p:nvGrpSpPr>
        <p:grpSpPr bwMode="auto">
          <a:xfrm>
            <a:off x="6516216" y="4104456"/>
            <a:ext cx="431800" cy="433388"/>
            <a:chOff x="2426" y="2869"/>
            <a:chExt cx="1633" cy="1451"/>
          </a:xfrm>
        </p:grpSpPr>
        <p:sp>
          <p:nvSpPr>
            <p:cNvPr id="170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1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  <p:custDataLst>
      <p:tags r:id="rId1"/>
    </p:custDataLst>
  </p:cSld>
  <p:clrMapOvr>
    <a:masterClrMapping/>
  </p:clrMapOvr>
  <p:transition advTm="4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55556E-6 C 0.01544 -0.00695 0.00538 -0.00393 0.03055 -0.00185 C 0.03697 0.00394 0.04548 0.00973 0.05277 0.01297 C 0.05763 0.02177 0.05989 0.02639 0.06249 0.03704 C 0.06336 0.04075 0.0644 0.04445 0.06527 0.04815 C 0.06579 0.05001 0.06666 0.05371 0.06666 0.05371 C 0.06735 0.08079 0.06458 0.10487 0.07083 0.12964 C 0.07395 0.15811 0.06961 0.13218 0.07499 0.14815 C 0.07847 0.15857 0.07742 0.16204 0.08472 0.16852 C 0.09079 0.18056 0.09947 0.18542 0.10972 0.18889 C 0.12083 0.18403 0.10729 0.18959 0.13194 0.18519 C 0.13663 0.18427 0.14583 0.18149 0.14583 0.18149 C 0.15034 0.17755 0.15242 0.17246 0.15694 0.16852 C 0.15867 0.16135 0.16215 0.15626 0.16527 0.15001 C 0.16423 0.13589 0.16562 0.12524 0.15555 0.11852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C 0.01858 0.00324 0.02761 0.01134 0.03125 0.03889 C 0.03038 0.05208 0.02934 0.06505 0.02708 0.07778 C 0.02431 0.09259 0.02483 0.08634 0.02136 0.09815 C 0.01788 0.10972 0.01597 0.12292 0.01424 0.13519 C 0.01597 0.16458 0.01788 0.20787 0.04132 0.21921 C 0.04688 0.22708 0.0533 0.22801 0.0599 0.23333 C 0.06129 0.23472 0.0625 0.23704 0.06406 0.2375 C 0.06702 0.23843 0.06979 0.2375 0.07274 0.2375 " pathEditMode="relative" rAng="0" ptsTypes="ffffffffA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11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0.0066 0.00578 0.00973 0.01481 0.01528 0.02222 C 0.02396 0.05694 0.03212 0.09351 0.05834 0.11111 C 0.06841 0.11782 0.08091 0.11759 0.09167 0.12037 C 0.09254 0.12037 0.11442 0.11759 0.11667 0.11666 C 0.11823 0.11597 0.11928 0.11388 0.12084 0.11296 C 0.12431 0.11064 0.13021 0.10995 0.13334 0.10926 C 0.14376 0.1 0.13091 0.1118 0.14167 0.1 C 0.14289 0.09861 0.14514 0.09838 0.14584 0.09629 C 0.14671 0.09398 0.14584 0.09143 0.14584 0.08888 " pathEditMode="relative" ptsTypes="fffffffffA">
                                      <p:cBhvr>
                                        <p:cTn id="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-0.00417 0.00834 -0.00729 0.01528 -0.0125 0.02223 C -0.01997 0.05186 -0.04462 0.05695 -0.06389 0.06667 C -0.06875 0.06922 -0.07309 0.07315 -0.07778 0.07593 C -0.08437 0.07987 -0.09306 0.08403 -0.1 0.08704 C -0.10451 0.09306 -0.10972 0.09723 -0.11389 0.10371 C -0.11701 0.1088 -0.11684 0.11089 -0.11944 0.11667 C -0.12118 0.12038 -0.12396 0.12362 -0.125 0.12778 C -0.12865 0.14237 -0.13108 0.15765 -0.13472 0.17223 C -0.1375 0.18357 -0.13628 0.19468 -0.14028 0.20556 C -0.14132 0.21297 -0.14201 0.22038 -0.14306 0.22778 C -0.14375 0.23288 -0.14583 0.2426 -0.14583 0.2426 C -0.14774 0.28728 -0.14844 0.33079 -0.15 0.37593 C -0.15052 0.39028 -0.15278 0.41853 -0.15278 0.41853 C -0.15226 0.42894 -0.15139 0.45001 -0.15139 0.45001 " pathEditMode="relative" ptsTypes="ffffffffffffffA">
                                      <p:cBhvr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-0.01198 0.00324 -0.0158 0.00533 -0.025 0.01482 C -0.03143 0.02153 -0.03785 0.02477 -0.04306 0.03333 C -0.04775 0.0412 -0.04879 0.04769 -0.05278 0.05556 C -0.0533 0.05926 -0.05382 0.06296 -0.05417 0.06667 C -0.05521 0.07523 -0.05695 0.09259 -0.05695 0.09259 C -0.05747 0.10185 -0.05781 0.11111 -0.05834 0.12037 C -0.0592 0.13264 -0.06042 0.14514 -0.06111 0.15741 C -0.06198 0.17408 -0.06077 0.1912 -0.06389 0.20741 C -0.06528 0.21528 -0.06979 0.23357 -0.075 0.23704 C -0.08559 0.24421 -0.08854 0.24306 -0.10278 0.24445 C -0.11077 0.24283 -0.12014 0.24329 -0.12778 0.23889 C -0.13594 0.23426 -0.14288 0.22778 -0.15139 0.22408 C -0.15469 0.21111 -0.15035 0.19468 -0.14861 0.18148 C -0.14775 0.1757 -0.14514 0.16505 -0.14722 0.15926 " pathEditMode="relative" ptsTypes="ffffffffffffffA">
                                      <p:cBhvr>
                                        <p:cTn id="14" dur="5000" fill="hold"/>
                                        <p:tgtEl>
                                          <p:spTgt spid="65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0.00347 0.00718 0.00868 0.01343 0.01389 0.01852 C 0.01771 0.02222 0.025 0.02963 0.025 0.02963 C 0.02847 0.04352 0.02344 0.02685 0.03056 0.03889 C 0.03142 0.04051 0.03125 0.04282 0.03194 0.04444 C 0.03351 0.04838 0.03559 0.05185 0.0375 0.05555 C 0.0401 0.06088 0.04184 0.06852 0.04444 0.07407 C 0.04618 0.07778 0.04896 0.08102 0.05 0.08518 C 0.0533 0.09838 0.05122 0.09305 0.05556 0.10185 C 0.05764 0.11273 0.06198 0.12222 0.06667 0.13148 C 0.06806 0.13403 0.0717 0.14861 0.07361 0.1537 C 0.08038 0.17199 0.08628 0.19097 0.09306 0.20926 C 0.0974 0.22106 0.1 0.23356 0.10556 0.24444 C 0.10712 0.25301 0.11024 0.26111 0.11389 0.26852 C 0.11632 0.28125 0.11997 0.29421 0.125 0.30555 C 0.12674 0.30926 0.12951 0.3125 0.13056 0.31667 C 0.13299 0.32616 0.13472 0.33796 0.13889 0.3463 C 0.14045 0.35694 0.14132 0.3669 0.14583 0.37593 C 0.14722 0.38542 0.14931 0.39444 0.15139 0.4037 C 0.15226 0.40741 0.15417 0.41481 0.15417 0.41481 C 0.15573 0.43333 0.15694 0.44143 0.15694 0.46111 " pathEditMode="relative" ptsTypes="ffffffffffffffffffff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C 0.0125 0.0125 0.02743 0.01829 0.04028 0.02963 C 0.04115 0.03148 0.04184 0.0338 0.04306 0.03519 C 0.04549 0.0382 0.04931 0.03912 0.05139 0.04259 C 0.0658 0.06829 0.08281 0.09028 0.09861 0.11482 C 0.10243 0.12084 0.11632 0.14097 0.11806 0.14815 C 0.12014 0.15625 0.11875 0.15185 0.12222 0.16111 C 0.12344 0.1706 0.12396 0.17546 0.12778 0.18334 C 0.12865 0.1882 0.12934 0.19329 0.13056 0.19815 C 0.13143 0.20185 0.13334 0.20926 0.13334 0.20926 C 0.1375 0.24838 0.12778 0.27408 0.12778 0.30926 " pathEditMode="relative" ptsTypes="ffffffffffA">
                                      <p:cBhvr>
                                        <p:cTn id="18" dur="5000" fill="hold"/>
                                        <p:tgtEl>
                                          <p:spTgt spid="65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C -0.00798 0.01065 -0.00954 0.02801 -0.0111 0.04259 C -0.01041 0.06296 -0.01145 0.08079 -0.00833 0.1 C -0.00416 0.12616 0.00574 0.14745 0.00973 0.17407 C 0.00869 0.20069 0.00695 0.22755 0.00278 0.2537 C 0.00035 0.26875 -0.00485 0.28264 -0.00694 0.29815 C -0.00937 0.31644 -0.01024 0.34167 -0.01805 0.35741 C -0.01926 0.36412 -0.02048 0.37222 -0.0236 0.37778 C -0.02881 0.38681 -0.02881 0.38218 -0.03194 0.39074 C -0.03767 0.40602 -0.02742 0.38449 -0.0361 0.4037 C -0.03923 0.41065 -0.04305 0.4169 -0.04583 0.42407 " pathEditMode="relative" ptsTypes="ffffffffff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1146 0.0118 0.02778 0.03009 0.04132 0.0368 C 0.05035 0.04143 0.0684 0.04097 0.07413 0.04143 C 0.08958 0.04444 0.08542 0.04537 0.09653 0.05532 C 0.10451 0.07083 0.09583 0.05231 0.10174 0.07129 C 0.1026 0.07384 0.10417 0.07569 0.10504 0.07824 C 0.10642 0.08263 0.10851 0.09213 0.10851 0.09213 C 0.10712 0.11088 0.10833 0.12291 0.09653 0.13333 C 0.08594 0.15439 0.06163 0.14398 0.04479 0.1449 C 0.04132 0.14791 0.03785 0.15115 0.03438 0.15416 C 0.03247 0.15578 0.03542 0.16018 0.03611 0.16319 C 0.0382 0.17314 0.04184 0.18032 0.04653 0.18865 C 0.04931 0.19976 0.05521 0.21551 0.06198 0.22314 C 0.07622 0.23935 0.06233 0.21597 0.07413 0.23449 C 0.07708 0.23912 0.07656 0.24838 0.0809 0.25069 C 0.08629 0.2537 0.09254 0.25231 0.09826 0.25301 C 0.10608 0.25023 0.11389 0.24513 0.12066 0.23912 C 0.13576 0.24051 0.14583 0.23518 0.15347 0.25069 C 0.15399 0.25301 0.15417 0.25555 0.15504 0.25763 C 0.15695 0.2625 0.16198 0.27129 0.16198 0.27129 C 0.16406 0.28263 0.16563 0.28472 0.16892 0.29444 C 0.17049 0.29884 0.1724 0.3081 0.1724 0.3081 C 0.17135 0.33402 0.17205 0.37152 0.15347 0.38865 C 0.15295 0.38634 0.15208 0.38402 0.15174 0.38171 C 0.14792 0.35856 0.15538 0.36851 0.12917 0.36551 C 0.12882 0.36527 0.11927 0.36088 0.11892 0.36111 C 0.11736 0.36226 0.11788 0.36574 0.11719 0.36782 C 0.11615 0.37106 0.11493 0.37407 0.11372 0.37708 C 0.10955 0.40463 0.11129 0.39236 0.10851 0.41388 C 0.11024 0.43379 0.10955 0.45439 0.11372 0.47361 C 0.11597 0.48426 0.12361 0.49143 0.1276 0.50115 C 0.13542 0.51967 0.14549 0.53287 0.15851 0.5449 C 0.17882 0.62592 0.16372 0.67939 0.16372 0.79097 " pathEditMode="relative" ptsTypes="ffffffffffffffffffffffffffffffffA">
                                      <p:cBhvr>
                                        <p:cTn id="22" dur="5000" fill="hold"/>
                                        <p:tgtEl>
                                          <p:spTgt spid="6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1.48148E-6 C 0.00157 0.01875 8.67362E-19 0.01991 0.01198 0.02524 C 0.01667 0.04399 0.00729 0.06598 0.02066 0.07801 C 0.02535 0.09676 0.04653 0.08843 0.05851 0.08959 C 0.06372 0.09005 0.06893 0.09121 0.07413 0.0919 C 0.07309 0.13311 0.07604 0.18797 0.05157 0.22061 C 0.04757 0.23727 0.04514 0.25926 0.03785 0.27338 C 0.03663 0.27801 0.03559 0.28264 0.03438 0.28727 C 0.03386 0.28959 0.03438 0.28102 0.03611 0.28033 C 0.03785 0.27963 0.03959 0.27871 0.04132 0.27801 C 0.04653 0.27871 0.05191 0.27801 0.05677 0.28033 C 0.05868 0.28125 0.05973 0.28449 0.06025 0.28727 C 0.06337 0.30255 0.06111 0.30718 0.06719 0.31945 C 0.07118 0.34561 0.079 0.36829 0.08959 0.39074 C 0.09098 0.39375 0.09167 0.39723 0.09306 0.4 C 0.09618 0.40625 0.1033 0.41829 0.1033 0.41829 C 0.10591 0.43218 0.11302 0.44514 0.11372 0.45973 C 0.11407 0.46806 0.11372 0.47662 0.11372 0.48496 " pathEditMode="relative" ptsTypes="fffffffffffffffffA">
                                      <p:cBhvr>
                                        <p:cTn id="24" dur="5000" fill="hold"/>
                                        <p:tgtEl>
                                          <p:spTgt spid="65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0.01928 0.0037 0.02709 0.00532 0.05001 0.00694 C 0.0573 0.01019 0.06181 0.01343 0.0672 0.02083 C 0.07171 0.03889 0.07431 0.06319 0.0672 0.08056 C 0.0665 0.08218 0.05904 0.09931 0.05522 0.10116 C 0.05088 0.10324 0.04601 0.10278 0.04133 0.10347 C 0.02726 0.10995 0.04931 0.10023 0.02588 0.1081 C 0.0224 0.10926 0.01563 0.11273 0.01563 0.11273 C 0.01164 0.1206 0.01355 0.11782 0.01042 0.12199 " pathEditMode="relative" ptsTypes="ffffffffA">
                                      <p:cBhvr>
                                        <p:cTn id="26" dur="5000" fill="hold"/>
                                        <p:tgtEl>
                                          <p:spTgt spid="6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C 0.05069 0.00209 0.04635 -0.00278 0.07743 0.01158 C 0.09531 0.04676 0.08611 0.04375 0.08611 0.11042 " pathEditMode="relative" ptsTypes="ffA">
                                      <p:cBhvr>
                                        <p:cTn id="28" dur="5000" fill="hold"/>
                                        <p:tgtEl>
                                          <p:spTgt spid="65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9.25926E-6 C -0.00711 0.00186 -0.01388 0.00394 -0.02082 0.00695 C -0.02812 0.01366 -0.03419 0.0169 -0.04148 0.02292 C -0.0427 0.02524 -0.04339 0.02801 -0.04496 0.02987 C -0.04808 0.03357 -0.0552 0.03913 -0.0552 0.03913 C -0.06093 0.05047 -0.06683 0.06204 -0.07239 0.07362 C -0.07256 0.07385 -0.07673 0.09075 -0.0776 0.09422 C -0.07812 0.09653 -0.07933 0.10116 -0.07933 0.10116 C -0.08194 0.12616 -0.08714 0.14862 -0.10346 0.1632 C -0.1078 0.17176 -0.11492 0.17593 -0.12239 0.1794 C -0.12499 0.18913 -0.12846 0.19676 -0.13107 0.20695 C -0.13263 0.21297 -0.13454 0.22524 -0.13454 0.22524 C -0.13402 0.23056 -0.13523 0.23704 -0.1328 0.24144 C -0.13159 0.24376 -0.13037 0.23681 -0.12933 0.2345 C -0.12586 0.22686 -0.12378 0.21783 -0.11909 0.21158 C -0.11284 0.20325 -0.1052 0.19237 -0.09669 0.18843 C -0.09201 0.18913 -0.0835 0.1845 -0.0828 0.19075 C -0.07673 0.24075 -0.08402 0.27894 -0.08975 0.32408 C -0.08784 0.40556 -0.08628 0.47408 -0.08628 0.55857 " pathEditMode="relative" ptsTypes="ffffffffffffffffffA">
                                      <p:cBhvr>
                                        <p:cTn id="30" dur="5000" fill="hold"/>
                                        <p:tgtEl>
                                          <p:spTgt spid="65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0.00226 0.00232 -0.00503 0.00394 -0.00694 0.00695 C -0.00816 0.0088 -0.00781 0.01181 -0.00868 0.01389 C -0.0151 0.02894 -0.02361 0.04329 -0.03108 0.05741 C -0.03351 0.06204 -0.03576 0.06667 -0.03802 0.0713 C -0.03924 0.07361 -0.04149 0.07824 -0.04149 0.07824 C -0.04358 0.09977 -0.04549 0.12176 -0.05 0.1426 C -0.0526 0.1551 -0.05365 0.1625 -0.06215 0.17014 C -0.06441 0.17477 -0.06545 0.18102 -0.06892 0.18403 C -0.07899 0.19283 -0.0901 0.19815 -0.1 0.20695 C -0.09809 0.21482 -0.09496 0.22199 -0.09306 0.22986 C -0.0901 0.27871 -0.075 0.32639 -0.04826 0.36088 C -0.04306 0.37477 -0.03698 0.37801 -0.0276 0.38635 C -0.02569 0.39352 -0.02552 0.39653 -0.02066 0.40232 C -0.01753 0.40602 -0.01042 0.41158 -0.01042 0.41158 C -0.00295 0.42662 -0.00174 0.44445 -0.00174 0.46204 " pathEditMode="relative" ptsTypes="fffffffffffffff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18519E-6 C -0.00173 0.00231 -0.00329 0.00486 -0.0052 0.00694 C -0.00746 0.00949 -0.01006 0.01111 -0.01214 0.01388 C -0.01596 0.01874 -0.01874 0.02476 -0.02239 0.02986 C -0.02655 0.04675 -0.02048 0.02708 -0.02933 0.04143 C -0.03037 0.04328 -0.0302 0.04606 -0.03107 0.04814 C -0.03437 0.05671 -0.03628 0.0618 -0.03801 0.07129 C -0.03749 0.09351 -0.03784 0.11574 -0.03628 0.13796 C -0.03593 0.14212 -0.02916 0.1493 -0.0276 0.15162 C -0.021 0.16203 -0.02204 0.16828 -0.01214 0.17708 C 0.00782 0.2155 -0.02326 0.35092 0.00348 0.26898 C 0.004 0.26504 0.00452 0.26111 0.00522 0.2574 C 0.00574 0.25509 0.00799 0.25231 0.00695 0.25046 C 0.00556 0.24791 0.00227 0.24884 5.27778E-6 0.24814 C -0.01388 0.24884 -0.02794 0.24699 -0.04148 0.25046 C -0.04201 0.25069 -0.04687 0.2662 -0.04826 0.27129 C -0.05537 0.29791 -0.05815 0.32337 -0.06041 0.35162 C -0.06562 0.4162 -0.06562 0.45277 -0.06562 0.5287 " pathEditMode="relative" ptsTypes="fffffffffffffffffA">
                                      <p:cBhvr>
                                        <p:cTn id="34" dur="5000" fill="hold"/>
                                        <p:tgtEl>
                                          <p:spTgt spid="65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C -0.00122 0.02547 -0.00278 0.03912 -0.00851 0.06204 C -0.0099 0.06736 -0.01407 0.0706 -0.01545 0.07593 C -0.01823 0.08658 -0.01962 0.09445 -0.02413 0.10347 C -0.02604 0.11435 -0.03073 0.13195 -0.0257 0.1426 C -0.02014 0.15417 -0.00712 0.15695 0.00173 0.15857 C 0.0118 0.1676 0.00764 0.17871 0.01041 0.19306 C 0.00989 0.20926 0.00972 0.22523 0.00868 0.24144 C 0.00833 0.24838 0.00573 0.24931 0.00347 0.2551 C 0.00104 0.26111 -0.00174 0.26713 -0.0033 0.27361 C -0.00382 0.27593 -0.00417 0.27847 -0.00504 0.28056 C -0.00747 0.28704 -0.01493 0.29885 -0.01893 0.30347 C -0.02205 0.30718 -0.02917 0.31273 -0.02917 0.31273 C -0.03455 0.32315 -0.0382 0.32037 -0.04653 0.32408 C -0.05538 0.30602 -0.06476 0.28079 -0.08091 0.27361 C -0.08611 0.27431 -0.09202 0.27222 -0.09653 0.27593 C -0.09827 0.27732 -0.10087 0.29491 -0.10157 0.29885 C -0.10209 0.31042 -0.10087 0.32222 -0.1033 0.33334 C -0.10382 0.33565 -0.10695 0.33218 -0.10851 0.33102 C -0.11094 0.32917 -0.11302 0.32593 -0.11545 0.32408 C -0.11702 0.32292 -0.11893 0.32269 -0.12066 0.32176 C -0.12292 0.32037 -0.12535 0.31922 -0.12743 0.31736 C -0.13959 0.30718 -0.12917 0.31273 -0.13959 0.3081 C -0.14827 0.3088 -0.15712 0.30741 -0.16545 0.31042 C -0.16823 0.31135 -0.16893 0.31644 -0.17066 0.31945 C -0.18108 0.33843 -0.17483 0.33172 -0.18438 0.34028 C -0.19167 0.35486 -0.18785 0.39977 -0.1724 0.40695 C -0.16719 0.41736 -0.15816 0.42824 -0.15 0.43449 C -0.14445 0.43889 -0.14254 0.43843 -0.13785 0.44375 C -0.12934 0.45324 -0.13629 0.44838 -0.12743 0.4551 C -0.12257 0.4588 -0.11962 0.45972 -0.11545 0.46435 C -0.10816 0.47246 -0.10886 0.47685 -0.1 0.48287 C -0.0941 0.49329 -0.08646 0.49954 -0.08091 0.51042 C -0.07691 0.53079 -0.07066 0.52824 -0.06025 0.54028 C -0.05782 0.54306 -0.05625 0.54746 -0.0533 0.54954 C -0.04497 0.55556 -0.03177 0.55834 -0.0224 0.56088 C -0.01407 0.56829 -0.02049 0.56343 -0.01198 0.56783 C -0.00625 0.57084 0.00521 0.57709 0.00521 0.57709 C 0.02795 0.66829 0.00694 0.58148 0.00694 0.8507 " pathEditMode="relative" ptsTypes="ffffffffffffffffffffffffffffffffffffffA">
                                      <p:cBhvr>
                                        <p:cTn id="36" dur="5000" fill="hold"/>
                                        <p:tgtEl>
                                          <p:spTgt spid="65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14815E-6 C 0.00746 0.0007 0.01493 0.00116 0.02239 0.00232 C 0.02413 0.00255 0.02743 0.00232 0.0276 0.00464 C 0.03472 0.08311 0.01128 0.07014 0.03455 0.08056 C 0.04635 0.0794 0.06771 0.07153 0.07587 0.08727 C 0.07309 0.12477 0.07344 0.11459 0.04132 0.11737 C 0.03229 0.12107 0.03767 0.11806 0.02587 0.12871 C 0.02413 0.13033 0.02066 0.13334 0.02066 0.13334 C 0.01059 0.15348 0.01684 0.13797 0.01892 0.18843 C 0.01962 0.20464 0.01458 0.23264 0.02934 0.23913 C 0.03437 0.24584 0.03715 0.25232 0.04305 0.25741 C 0.04705 0.26806 0.05712 0.29237 0.06371 0.30116 C 0.06771 0.30649 0.07587 0.31737 0.07587 0.31737 C 0.07934 0.33079 0.07482 0.31806 0.08281 0.32871 C 0.09392 0.34376 0.08107 0.33357 0.09479 0.3426 C 0.10156 0.35626 0.10486 0.37153 0.11041 0.38612 C 0.1092 0.41297 0.11076 0.44028 0.10694 0.46667 C 0.10607 0.472 0.09132 0.48542 0.08785 0.48959 C 0.07066 0.51019 0.05087 0.52362 0.03785 0.54954 C 0.03576 0.5588 0.03264 0.56343 0.0276 0.57014 C 0.01007 0.64028 0.02587 0.57454 0.02587 0.77709 " pathEditMode="relative" ptsTypes="ffffffffffffffffffffA">
                                      <p:cBhvr>
                                        <p:cTn id="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pt-BR" i="1" dirty="0">
                <a:solidFill>
                  <a:srgbClr val="FFFF00"/>
                </a:solidFill>
              </a:rPr>
              <a:t>Loci</a:t>
            </a:r>
            <a:r>
              <a:rPr lang="pt-BR" dirty="0">
                <a:solidFill>
                  <a:srgbClr val="FFFF00"/>
                </a:solidFill>
              </a:rPr>
              <a:t> do TCR</a:t>
            </a:r>
          </a:p>
        </p:txBody>
      </p:sp>
      <p:pic>
        <p:nvPicPr>
          <p:cNvPr id="4" name="Picture 3" descr="figura8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268760"/>
            <a:ext cx="6552728" cy="5184576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1800200" cy="223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18002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77"/>
            <a:ext cx="4896544" cy="67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627545" y="532993"/>
            <a:ext cx="312091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Resposta Th1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Agentes </a:t>
            </a:r>
            <a:r>
              <a:rPr lang="pt-BR" sz="2000" b="1" dirty="0" err="1">
                <a:solidFill>
                  <a:srgbClr val="FFFF00"/>
                </a:solidFill>
              </a:rPr>
              <a:t>Intra-celulares</a:t>
            </a:r>
            <a:endParaRPr lang="pt-BR" sz="2000" b="1" dirty="0">
              <a:solidFill>
                <a:srgbClr val="FFFF00"/>
              </a:solidFill>
            </a:endParaRP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Ativação da Capacidade</a:t>
            </a:r>
          </a:p>
          <a:p>
            <a:r>
              <a:rPr lang="pt-BR" sz="2000" b="1" dirty="0" err="1">
                <a:solidFill>
                  <a:srgbClr val="FFFF00"/>
                </a:solidFill>
              </a:rPr>
              <a:t>Fagocítica</a:t>
            </a:r>
            <a:r>
              <a:rPr lang="pt-BR" sz="2000" b="1" dirty="0">
                <a:solidFill>
                  <a:srgbClr val="FFFF00"/>
                </a:solidFill>
              </a:rPr>
              <a:t> e de Degradação </a:t>
            </a:r>
          </a:p>
          <a:p>
            <a:r>
              <a:rPr lang="pt-BR" sz="2000" b="1" dirty="0">
                <a:solidFill>
                  <a:srgbClr val="FFFF00"/>
                </a:solidFill>
              </a:rPr>
              <a:t>Intracelular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Macrófagos Inflamatórios </a:t>
            </a:r>
          </a:p>
          <a:p>
            <a:r>
              <a:rPr lang="pt-BR" sz="2000" b="1" dirty="0">
                <a:solidFill>
                  <a:srgbClr val="FFFF00"/>
                </a:solidFill>
              </a:rPr>
              <a:t>M1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 </a:t>
            </a:r>
            <a:r>
              <a:rPr lang="pt-BR" sz="2000" b="1" dirty="0" err="1">
                <a:solidFill>
                  <a:srgbClr val="FFFF00"/>
                </a:solidFill>
              </a:rPr>
              <a:t>tivação</a:t>
            </a:r>
            <a:r>
              <a:rPr lang="pt-BR" sz="2000" b="1" dirty="0">
                <a:solidFill>
                  <a:srgbClr val="FFFF00"/>
                </a:solidFill>
              </a:rPr>
              <a:t> Células NK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 err="1">
                <a:solidFill>
                  <a:srgbClr val="FFFF00"/>
                </a:solidFill>
              </a:rPr>
              <a:t>Citocinas</a:t>
            </a:r>
            <a:r>
              <a:rPr lang="pt-BR" sz="2000" b="1" dirty="0">
                <a:solidFill>
                  <a:srgbClr val="FFFF00"/>
                </a:solidFill>
              </a:rPr>
              <a:t> principais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IL-1, IL-12, IL-8, IL-18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IL-12, TNF-</a:t>
            </a:r>
            <a:r>
              <a:rPr lang="pt-BR" sz="2000" b="1" dirty="0">
                <a:solidFill>
                  <a:srgbClr val="FFFF00"/>
                </a:solidFill>
                <a:sym typeface="Symbol"/>
              </a:rPr>
              <a:t>, IFN-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1251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568852" y="332656"/>
            <a:ext cx="5955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Apresentação de Antígenos e Ativação dos Linfócitos 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55|45.9|1.6|0.3|7.5|11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878</Words>
  <Application>Microsoft Office PowerPoint</Application>
  <PresentationFormat>Apresentação na tela (4:3)</PresentationFormat>
  <Paragraphs>249</Paragraphs>
  <Slides>47</Slides>
  <Notes>0</Notes>
  <HiddenSlides>0</HiddenSlides>
  <MMClips>2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Comic Sans MS</vt:lpstr>
      <vt:lpstr>Symbol</vt:lpstr>
      <vt:lpstr>Times New Roman</vt:lpstr>
      <vt:lpstr>Tema do Office</vt:lpstr>
      <vt:lpstr>Bitmap Image</vt:lpstr>
      <vt:lpstr>Auto-imunidade Celular</vt:lpstr>
      <vt:lpstr>Precursores linfóides, agora chamados timócitos, migram da CÓRTEX PARA MEDULA e não expressam CD4 nem CD8 CD4neg  CD8pos </vt:lpstr>
      <vt:lpstr>Ao adentrar o timo, timócitos passam a expressar CD4pos CD8pos </vt:lpstr>
      <vt:lpstr>Apresentação do PowerPoint</vt:lpstr>
      <vt:lpstr>Limiar de Seleção Regido pela Força de Interação Entre os Linfócitos e Antígenos Próprios</vt:lpstr>
      <vt:lpstr>Precursores linfóides, agora chamados timócitos, migram da CÓRTEX PARA MEDULA e não expressam CD4 nem CD8 CD4neg  CD8pos </vt:lpstr>
      <vt:lpstr>Loci do TCR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Diabetes Tipo I</vt:lpstr>
      <vt:lpstr>Imunopatologia – Na fase inicial é observado infiltrado inflamatório de linfócitos – macrófagos - INSULITE</vt:lpstr>
      <vt:lpstr>Diabete fulminante   infiltrado inflamatório e fibrose</vt:lpstr>
      <vt:lpstr>Imunopatologia – Na fase crônica da doença, devido à ampla destruição das ilhotes e redução do Ag, há uma grande regressão do infiltrado inflamatório</vt:lpstr>
      <vt:lpstr>Apresentação do PowerPoint</vt:lpstr>
      <vt:lpstr>Tireoidites – Doença de Graves</vt:lpstr>
      <vt:lpstr>Doença de Graves</vt:lpstr>
      <vt:lpstr>Apresentação do PowerPoint</vt:lpstr>
      <vt:lpstr>Apresentação do PowerPoint</vt:lpstr>
      <vt:lpstr>Histopatologia</vt:lpstr>
      <vt:lpstr>Paciente</vt:lpstr>
      <vt:lpstr>Tireoidite de Hashimoto – Tireoidite Crônica Linfocítica</vt:lpstr>
      <vt:lpstr>Histopatologia</vt:lpstr>
      <vt:lpstr>Apresentação do PowerPoint</vt:lpstr>
      <vt:lpstr>Apresentação do PowerPoint</vt:lpstr>
      <vt:lpstr>Encefalomielite Experimental Auto-imuneEAE</vt:lpstr>
      <vt:lpstr>Encefalomielite Experimental Auto-imune</vt:lpstr>
      <vt:lpstr>Lesões no Sistema Nervoso Central</vt:lpstr>
      <vt:lpstr>Camundongos com EAE</vt:lpstr>
      <vt:lpstr>Esclerose Múltipla</vt:lpstr>
      <vt:lpstr>Apresentação do PowerPoint</vt:lpstr>
      <vt:lpstr>O Papel do Sistema Imune</vt:lpstr>
      <vt:lpstr>Apresentação do PowerPoint</vt:lpstr>
      <vt:lpstr>Apresentação do PowerPoint</vt:lpstr>
      <vt:lpstr>Apresentação do PowerPoint</vt:lpstr>
      <vt:lpstr>Apresentação do PowerPoint</vt:lpstr>
      <vt:lpstr>Pathogenesis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Auto-imunidade Celular</dc:title>
  <dc:creator>Jean Pierre</dc:creator>
  <cp:lastModifiedBy>Usuário do Windows</cp:lastModifiedBy>
  <cp:revision>24</cp:revision>
  <dcterms:created xsi:type="dcterms:W3CDTF">2014-06-09T19:26:44Z</dcterms:created>
  <dcterms:modified xsi:type="dcterms:W3CDTF">2018-04-02T17:25:21Z</dcterms:modified>
</cp:coreProperties>
</file>