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7"/>
  </p:normalViewPr>
  <p:slideViewPr>
    <p:cSldViewPr>
      <p:cViewPr varScale="1">
        <p:scale>
          <a:sx n="86" d="100"/>
          <a:sy n="86" d="100"/>
        </p:scale>
        <p:origin x="21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0873EE-F096-418C-A2D6-50CFC66F421C}" type="datetimeFigureOut">
              <a:rPr lang="pt-BR" smtClean="0"/>
              <a:t>14/05/18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D08E215-7F1A-40F0-98C1-A3B2469717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82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 Literatura e o ensino de História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0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0344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que é literatura?</a:t>
            </a:r>
          </a:p>
          <a:p>
            <a:r>
              <a:rPr lang="pt-BR" sz="2800" dirty="0" smtClean="0"/>
              <a:t>O que podemos considerar uma obra literária?</a:t>
            </a:r>
          </a:p>
          <a:p>
            <a:r>
              <a:rPr lang="pt-BR" sz="2800" dirty="0" smtClean="0"/>
              <a:t>Como o professor de História pode trabalhar com obras literárias?</a:t>
            </a:r>
          </a:p>
          <a:p>
            <a:r>
              <a:rPr lang="pt-BR" sz="2800" dirty="0" smtClean="0"/>
              <a:t>Para que trabalhar com Literatura?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09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Anedotas</a:t>
            </a:r>
            <a:r>
              <a:rPr lang="pt-BR" sz="2800" dirty="0" smtClean="0"/>
              <a:t>, adivinhas, trocadilhos, rifões, contos folclóricos, lendas, mitos, contos, poemas, narrativas, romances.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Recepção da obra literária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Obra literária, assim como todas as formas artísticas é recebida de forma diferente em cada período histórico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Literatura como fonte histórica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939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0608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Texto: Antônio Cândido. A Literatura e a formação do Homem. Remate de Males. Unicamp, 1999. (Originalmente uma conferência na XXIV Reunião Anual da SBPC – São Paulo – 1972)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“(...) a literatura desperta inevitavelmente o interesse pelos elementos contextuais.”</a:t>
            </a:r>
          </a:p>
          <a:p>
            <a:pPr marL="0" indent="0">
              <a:buNone/>
            </a:pPr>
            <a:r>
              <a:rPr lang="pt-BR" sz="2400" dirty="0" smtClean="0"/>
              <a:t>- síntese e projeção da experiência humana</a:t>
            </a:r>
          </a:p>
          <a:p>
            <a:pPr marL="0" indent="0">
              <a:buNone/>
            </a:pPr>
            <a:r>
              <a:rPr lang="pt-BR" sz="2400" dirty="0" smtClean="0"/>
              <a:t>- necessidade universal de ficção e fantasia</a:t>
            </a:r>
          </a:p>
          <a:p>
            <a:pPr marL="0" indent="0">
              <a:buNone/>
            </a:pPr>
            <a:r>
              <a:rPr lang="pt-BR" sz="2400" dirty="0" smtClean="0"/>
              <a:t>“A literatura pode formar mas não segundo a pedagogia oficial”</a:t>
            </a:r>
          </a:p>
          <a:p>
            <a:pPr marL="0" indent="0">
              <a:buNone/>
            </a:pPr>
            <a:r>
              <a:rPr lang="pt-BR" sz="2400" dirty="0" smtClean="0"/>
              <a:t>“(...) humaniza em sentido profundo, porque faz viver”</a:t>
            </a:r>
          </a:p>
        </p:txBody>
      </p:sp>
    </p:spTree>
    <p:extLst>
      <p:ext uri="{BB962C8B-B14F-4D97-AF65-F5344CB8AC3E}">
        <p14:creationId xmlns:p14="http://schemas.microsoft.com/office/powerpoint/2010/main" val="5048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1194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”Precisamos ser constantemente alertados contra uma falsa impressão de familiaridade com o passado, de recebermos doses de choque cultural”</a:t>
            </a:r>
          </a:p>
          <a:p>
            <a:r>
              <a:rPr lang="pt-BR" sz="2400" dirty="0" smtClean="0"/>
              <a:t>Quando não conseguimos entender um provérbio, uma piada, um ritual ou um poema, temos certeza de que encontramos algo. Analisando o documento onde ele é mais opaco, talvez se consiga descobrir um sistema de significados estranho. O fio pode até conduzir a uma pitoresca e maravilhosa visão de mundo.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Robert </a:t>
            </a:r>
            <a:r>
              <a:rPr lang="pt-BR" sz="2400" dirty="0" err="1" smtClean="0"/>
              <a:t>Darnton</a:t>
            </a:r>
            <a:r>
              <a:rPr lang="pt-BR" sz="2400" dirty="0" smtClean="0"/>
              <a:t>. </a:t>
            </a:r>
            <a:r>
              <a:rPr lang="pt-BR" sz="2400" dirty="0" err="1" smtClean="0"/>
              <a:t>Apresetnação</a:t>
            </a:r>
            <a:r>
              <a:rPr lang="pt-BR" sz="2400" dirty="0" smtClean="0"/>
              <a:t> de  O Grande massacre de gatos e outros episódios da vida cultural francesa.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301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Antonio</a:t>
            </a:r>
            <a:r>
              <a:rPr lang="pt-BR" dirty="0" smtClean="0"/>
              <a:t> Cândido. A literatura e a formação do homem. </a:t>
            </a:r>
            <a:r>
              <a:rPr lang="pt-BR" i="1" dirty="0" smtClean="0"/>
              <a:t>Remate de Males. </a:t>
            </a:r>
            <a:r>
              <a:rPr lang="pt-BR" smtClean="0"/>
              <a:t>IEL/Unicamp, 1999.</a:t>
            </a:r>
          </a:p>
          <a:p>
            <a:r>
              <a:rPr lang="pt-BR" dirty="0" smtClean="0"/>
              <a:t>DARNTON</a:t>
            </a:r>
            <a:r>
              <a:rPr lang="pt-BR" dirty="0"/>
              <a:t>, Robert. </a:t>
            </a:r>
            <a:r>
              <a:rPr lang="pt-BR" i="1" dirty="0"/>
              <a:t>O Grande massacre de gatos e outros episódios de história cultural francesa. </a:t>
            </a:r>
            <a:r>
              <a:rPr lang="pt-BR" dirty="0"/>
              <a:t>4.ed. Rio de Janeiro: Graal, 1986.</a:t>
            </a:r>
          </a:p>
          <a:p>
            <a:r>
              <a:rPr lang="pt-BR" dirty="0" smtClean="0"/>
              <a:t>FERREIRA, </a:t>
            </a:r>
            <a:r>
              <a:rPr lang="pt-BR" dirty="0" err="1" smtClean="0"/>
              <a:t>Antonio</a:t>
            </a:r>
            <a:r>
              <a:rPr lang="pt-BR" dirty="0" smtClean="0"/>
              <a:t> Celso. A Fonte Fecunda. IN: </a:t>
            </a:r>
            <a:r>
              <a:rPr lang="pt-BR" dirty="0"/>
              <a:t>PINSKY, Carla </a:t>
            </a:r>
            <a:r>
              <a:rPr lang="pt-BR" dirty="0" err="1"/>
              <a:t>Bassanezi</a:t>
            </a:r>
            <a:r>
              <a:rPr lang="pt-BR" dirty="0"/>
              <a:t>; LUCA, Tânia Regina de (</a:t>
            </a:r>
            <a:r>
              <a:rPr lang="pt-BR" dirty="0" err="1"/>
              <a:t>orgs</a:t>
            </a:r>
            <a:r>
              <a:rPr lang="pt-BR" dirty="0"/>
              <a:t>.). </a:t>
            </a:r>
            <a:r>
              <a:rPr lang="pt-BR" i="1" dirty="0"/>
              <a:t>O historiador e suas fontes. </a:t>
            </a:r>
            <a:r>
              <a:rPr lang="pt-BR" dirty="0"/>
              <a:t>São Paulo: Contexto, 2009.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811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1277</TotalTime>
  <Words>339</Words>
  <Application>Microsoft Macintosh PowerPoint</Application>
  <PresentationFormat>Apresentação na tela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Tipo de Madeira</vt:lpstr>
      <vt:lpstr>A Literatura e o ensino de História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Literatura e o ensino de História</dc:title>
  <dc:creator>User</dc:creator>
  <cp:lastModifiedBy>Patricia Raffaini</cp:lastModifiedBy>
  <cp:revision>6</cp:revision>
  <dcterms:created xsi:type="dcterms:W3CDTF">2017-05-02T13:16:31Z</dcterms:created>
  <dcterms:modified xsi:type="dcterms:W3CDTF">2018-05-15T14:32:32Z</dcterms:modified>
</cp:coreProperties>
</file>