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Merriweather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iTcWaFtP4jB1+xqG8SD+Hxv7Sl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1402D8-2033-4E1A-A9D5-812BA4299D50}">
  <a:tblStyle styleId="{1D1402D8-2033-4E1A-A9D5-812BA4299D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c1fb40f2f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c1fb40f2f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fc1fb40f2f_2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c1fb40f2f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c1fb40f2f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fc1fb40f2f_2_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c1fb40f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c1fb40f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fc1fb40f2f_1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c1fb40f2f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c1fb40f2f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fc1fb40f2f_2_3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c1fb40f2f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c1fb40f2f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fc1fb40f2f_2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1fb40f2f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1fb40f2f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fc1fb40f2f_2_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41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C8B8A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C8B8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C8B8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42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35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38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40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D2CB6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95A39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C89F5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1"/>
          <p:cNvSpPr txBox="1"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1"/>
          <p:cNvSpPr>
            <a:spLocks noGrp="1"/>
          </p:cNvSpPr>
          <p:nvPr>
            <p:ph type="sldNum" idx="12"/>
          </p:nvPr>
        </p:nvSpPr>
        <p:spPr>
          <a:xfrm>
            <a:off x="8531225" y="5648325"/>
            <a:ext cx="549275" cy="396875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sz="18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 rot="-5400000">
            <a:off x="7587456" y="4048918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dt" idx="10"/>
          </p:nvPr>
        </p:nvSpPr>
        <p:spPr>
          <a:xfrm rot="-5400000">
            <a:off x="7551737" y="1646237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el.b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8666compilado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visa.gov.br/divulga/cartilha_licitacao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zhFHkSCH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nalistadelicitacoes.com.br/historia-das-licitacoes-no-brasi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EuVITpz_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468312" y="765175"/>
            <a:ext cx="7620000" cy="568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rgbClr val="6D5225"/>
                </a:solidFill>
                <a:latin typeface="Cambria"/>
                <a:ea typeface="Cambria"/>
                <a:cs typeface="Cambria"/>
                <a:sym typeface="Cambria"/>
              </a:rPr>
              <a:t>LICITAÇÃO PÚBLICA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8750" algn="l" rtl="0"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endParaRPr sz="1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/>
        </p:nvSpPr>
        <p:spPr>
          <a:xfrm>
            <a:off x="395287" y="981075"/>
            <a:ext cx="79932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lang="en-US" sz="40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Lei 10.520 de 15 de julho de 2002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“[...] institui, no âmbito da União, Estados, Distrito Federal e Municípios, nos termos do art. 37, inciso XXI, da Constituição Federal, a modalidade de licitação denominada </a:t>
            </a:r>
            <a:r>
              <a:rPr lang="en-US" sz="32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Pregão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3200" b="0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aquisição de bens e serviços comuns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(BRASIL, 2002)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07950" y="836612"/>
            <a:ext cx="81359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br>
              <a:rPr lang="en-US" sz="4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Definição de Bens e Serviços comuns: </a:t>
            </a:r>
            <a:br>
              <a:rPr lang="en-US" sz="48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755650" y="2492375"/>
            <a:ext cx="7129462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Aqueles cujos padrões de desempenho e qualidade possam ser objetivamente definidos pelo Edital por meio de especificações usuais do mercado. </a:t>
            </a:r>
            <a:endParaRPr/>
          </a:p>
          <a:p>
            <a:pPr marL="342900" marR="0" lvl="0" indent="-254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/>
        </p:nvSpPr>
        <p:spPr>
          <a:xfrm>
            <a:off x="1187450" y="1052512"/>
            <a:ext cx="5976937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PREGÃO</a:t>
            </a:r>
            <a:r>
              <a:rPr lang="en-US" sz="4400" b="0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a modalidade recomendada atualmente pela Administração Pública, por ser mais rápida e ser mais econômica.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fc1fb40f2f_2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825" y="2408925"/>
            <a:ext cx="6400800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fc1fb40f2f_2_2"/>
          <p:cNvSpPr txBox="1"/>
          <p:nvPr/>
        </p:nvSpPr>
        <p:spPr>
          <a:xfrm>
            <a:off x="170525" y="282000"/>
            <a:ext cx="82089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Modalidades de licitação           leis  8666/93 e </a:t>
            </a:r>
            <a:r>
              <a:rPr lang="en-US" sz="4000" b="1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10520/02 </a:t>
            </a: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/>
        </p:nvSpPr>
        <p:spPr>
          <a:xfrm>
            <a:off x="539750" y="1052512"/>
            <a:ext cx="7561262" cy="449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Lei Complementar 123/2006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“define normas gerais relativas ao </a:t>
            </a:r>
            <a:r>
              <a:rPr lang="en-US" sz="32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tratamento diferenciado e favorecido a ser dispensado às microempresas e empresas de pequeno porte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âmbito dos Poderes da União, dos Estados, do Distrito Federal e dos Municípios.”.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(BRASIL, 2006)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11"/>
          <p:cNvGraphicFramePr/>
          <p:nvPr/>
        </p:nvGraphicFramePr>
        <p:xfrm>
          <a:off x="611187" y="1196975"/>
          <a:ext cx="7053250" cy="5477804"/>
        </p:xfrm>
        <a:graphic>
          <a:graphicData uri="http://schemas.openxmlformats.org/drawingml/2006/table">
            <a:tbl>
              <a:tblPr>
                <a:noFill/>
                <a:tableStyleId>{1D1402D8-2033-4E1A-A9D5-812BA4299D50}</a:tableStyleId>
              </a:tblPr>
              <a:tblGrid>
                <a:gridCol w="223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 de Licitação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e Serviços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Obras e Serviços de Engenharia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i="0" u="none" strike="noStrike" cap="none">
                        <a:solidFill>
                          <a:srgbClr val="2F2B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Dispensável Art.24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R$ 17.600,00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R$ 33.000,00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i="0" u="none" strike="noStrike" cap="none">
                        <a:solidFill>
                          <a:srgbClr val="2F2B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Convite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R$ 176.000,00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R$ 330.000,00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i="0" u="none" strike="noStrike" cap="none">
                        <a:solidFill>
                          <a:srgbClr val="2F2B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Tomada de preço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R$ 1430.000,00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R$ 3.300.000,00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Concorrência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Até R$ 1430.000,00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Até R$3.300.000,00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endParaRPr sz="2000" b="1" i="0" u="none" strike="noStrike" cap="none">
                        <a:solidFill>
                          <a:srgbClr val="2F2B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Pregão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0" u="none">
                        <a:solidFill>
                          <a:srgbClr val="2F2B2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 limite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2B2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b="0" i="0" u="none">
                          <a:solidFill>
                            <a:srgbClr val="2F2B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Não se aplica </a:t>
                      </a:r>
                      <a:endParaRPr/>
                    </a:p>
                  </a:txBody>
                  <a:tcPr marL="68600" marR="6860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179387" y="0"/>
            <a:ext cx="7897812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</a:pP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Formas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licitação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mais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praticadas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instituições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b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públicas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 o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limite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</a:t>
            </a:r>
            <a:r>
              <a:rPr lang="en-US" sz="2800" b="1" i="1" u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1" u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valores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438150" y="460375"/>
            <a:ext cx="7620000" cy="66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ria"/>
              <a:buNone/>
            </a:pPr>
            <a:br>
              <a:rPr lang="en-US" sz="3200" b="1" i="0" u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4000" b="1" i="1" u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TERMO DE REFERÊNCIA </a:t>
            </a:r>
            <a:br>
              <a:rPr lang="en-US" sz="3200" b="1" i="0" u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dirty="0"/>
          </a:p>
        </p:txBody>
      </p:sp>
      <p:sp>
        <p:nvSpPr>
          <p:cNvPr id="179" name="Google Shape;179;p12"/>
          <p:cNvSpPr txBox="1"/>
          <p:nvPr/>
        </p:nvSpPr>
        <p:spPr>
          <a:xfrm>
            <a:off x="179387" y="1125537"/>
            <a:ext cx="8137525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sz="31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para subsidiar a elaboração do Edital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endParaRPr sz="31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Quantitativo e especificações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Orçamento estimativo de custos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Critérios de aceitação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dos métodos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Estratégias de suprimento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Deveres da contratada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Deveres da contratante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Fiscalização e gerenciamento da compra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Prazo de execução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Sanções para o caso de inadimplência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/>
        </p:nvSpPr>
        <p:spPr>
          <a:xfrm>
            <a:off x="0" y="-100012"/>
            <a:ext cx="4572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468312" y="404812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FASES</a:t>
            </a:r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457200" y="1628775"/>
            <a:ext cx="3657600" cy="906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 i="0" u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Concorrência, Tomada de Preço e Convite</a:t>
            </a:r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354012" y="2906712"/>
            <a:ext cx="3863975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Edital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Habilitação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Julgamento/Classificação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Homologação e Adjudicação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4541837" y="1773237"/>
            <a:ext cx="3657600" cy="639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1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Pregão</a:t>
            </a:r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2"/>
          </p:nvPr>
        </p:nvSpPr>
        <p:spPr>
          <a:xfrm>
            <a:off x="4284662" y="2871787"/>
            <a:ext cx="3968750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Edital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Julgamento / Classificação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Habilitação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Homologação e Adjudicação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/>
        </p:nvSpPr>
        <p:spPr>
          <a:xfrm>
            <a:off x="468312" y="476250"/>
            <a:ext cx="7559675" cy="529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especificação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bens ou descrição dos serviços de forma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clara, precisa e objetiva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base em padrões reconhecidos e já utilizados, permite a </a:t>
            </a: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contratação mais vantajosa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 erário.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capacitação para tal processo é requisito para o efetivo exercício da função pública.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c1fb40f2f_2_8"/>
          <p:cNvSpPr txBox="1">
            <a:spLocks noGrp="1"/>
          </p:cNvSpPr>
          <p:nvPr>
            <p:ph type="title" idx="4294967295"/>
          </p:nvPr>
        </p:nvSpPr>
        <p:spPr>
          <a:xfrm>
            <a:off x="468312" y="404812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en-US" sz="4400" b="1" i="1"/>
              <a:t>NOVA LEI DAS LICITAÇÕES</a:t>
            </a:r>
            <a:endParaRPr/>
          </a:p>
        </p:txBody>
      </p:sp>
      <p:sp>
        <p:nvSpPr>
          <p:cNvPr id="201" name="Google Shape;201;gfc1fb40f2f_2_8"/>
          <p:cNvSpPr txBox="1"/>
          <p:nvPr/>
        </p:nvSpPr>
        <p:spPr>
          <a:xfrm>
            <a:off x="397500" y="1859100"/>
            <a:ext cx="7559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14.133/2021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c1fb40f2f_1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>
                <a:solidFill>
                  <a:schemeClr val="dk1"/>
                </a:solidFill>
              </a:rPr>
              <a:t>INTRODUÇÃO</a:t>
            </a:r>
            <a:endParaRPr/>
          </a:p>
        </p:txBody>
      </p:sp>
      <p:sp>
        <p:nvSpPr>
          <p:cNvPr id="98" name="Google Shape;98;gfc1fb40f2f_1_0"/>
          <p:cNvSpPr txBox="1">
            <a:spLocks noGrp="1"/>
          </p:cNvSpPr>
          <p:nvPr>
            <p:ph type="body" idx="1"/>
          </p:nvPr>
        </p:nvSpPr>
        <p:spPr>
          <a:xfrm>
            <a:off x="457200" y="1964475"/>
            <a:ext cx="7620000" cy="443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“Na Administração Pública não há liberdade nem vontade pessoal. Enquanto na </a:t>
            </a:r>
            <a:r>
              <a:rPr lang="en-US" sz="2050">
                <a:solidFill>
                  <a:srgbClr val="FF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administração particular é lícito fazer tudo que a lei não proíbe</a:t>
            </a:r>
            <a:r>
              <a:rPr lang="en-US" sz="205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, na Administração Pública só é permitido fazer o que a lei autoriza”.</a:t>
            </a:r>
            <a:endParaRPr sz="205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endParaRPr sz="205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000000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Meirelles, Hely Lopes. Direito Administrativo Brasileiro. 30. Ed. São Paulo: Malheiros, 2005.</a:t>
            </a:r>
            <a:endParaRPr sz="1300">
              <a:solidFill>
                <a:srgbClr val="000000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/>
        </p:nvSpPr>
        <p:spPr>
          <a:xfrm>
            <a:off x="2195512" y="2349500"/>
            <a:ext cx="32512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http://www.uel.br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7786687" cy="237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br>
              <a:rPr lang="en-US" sz="4000" b="1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FASE: </a:t>
            </a:r>
            <a:br>
              <a:rPr lang="en-US" sz="3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        JULGAMENTO / CLASSIFICAÇÃO</a:t>
            </a:r>
            <a:br>
              <a:rPr lang="en-US" sz="3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 sz="3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Como fazemos em nossa instituição</a:t>
            </a:r>
            <a:br>
              <a:rPr lang="en-US" sz="3600" b="0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1"/>
          </p:nvPr>
        </p:nvSpPr>
        <p:spPr>
          <a:xfrm>
            <a:off x="107950" y="2636837"/>
            <a:ext cx="8208962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3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-203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Análise de todas as propostas de acordo com o descritivo do Edital;</a:t>
            </a:r>
            <a:endParaRPr/>
          </a:p>
          <a:p>
            <a:pPr marL="114300" marR="0" lvl="0" indent="-2032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Solicitação de amostras, se necessário;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179387" y="115887"/>
            <a:ext cx="7786687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mbria"/>
              <a:buNone/>
            </a:pPr>
            <a:br>
              <a:rPr lang="en-US" sz="2400" b="1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 sz="2400" b="1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FASE: </a:t>
            </a:r>
            <a:br>
              <a:rPr lang="en-US" sz="24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        </a:t>
            </a:r>
            <a:r>
              <a:rPr lang="en-US" sz="2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JULGAMENTO / CLASSIFICAÇÃO</a:t>
            </a:r>
            <a:br>
              <a:rPr lang="en-US" sz="2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 sz="2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Como fazemos em nossa instituição</a:t>
            </a:r>
            <a:br>
              <a:rPr lang="en-US" sz="20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395287" y="2322512"/>
            <a:ext cx="7848600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das amostras;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SICOR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Integrado de Compras e Orçamentos </a:t>
            </a: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protocolo de encaminhamento/ ficha de avaliação  / resultado: favorável ou desfavorável  pontuando tecnicamente.</a:t>
            </a:r>
            <a:endParaRPr/>
          </a:p>
          <a:p>
            <a:pPr marL="342900" marR="0" lvl="0" indent="-254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9" name="Google Shape;229;p19"/>
          <p:cNvGraphicFramePr/>
          <p:nvPr/>
        </p:nvGraphicFramePr>
        <p:xfrm>
          <a:off x="0" y="0"/>
          <a:ext cx="8459787" cy="674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8459787" imgH="6742112" progId="Paint.Picture">
                  <p:embed/>
                </p:oleObj>
              </mc:Choice>
              <mc:Fallback>
                <p:oleObj r:id="rId4" imgW="8459787" imgH="6742112" progId="Paint.Picture">
                  <p:embed/>
                  <p:pic>
                    <p:nvPicPr>
                      <p:cNvPr id="229" name="Google Shape;229;p19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8459787" cy="674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5" name="Google Shape;235;p20"/>
          <p:cNvGraphicFramePr/>
          <p:nvPr/>
        </p:nvGraphicFramePr>
        <p:xfrm>
          <a:off x="0" y="0"/>
          <a:ext cx="840263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8402637" imgH="6858000" progId="Paint.Picture">
                  <p:embed/>
                </p:oleObj>
              </mc:Choice>
              <mc:Fallback>
                <p:oleObj r:id="rId4" imgW="8402637" imgH="6858000" progId="Paint.Picture">
                  <p:embed/>
                  <p:pic>
                    <p:nvPicPr>
                      <p:cNvPr id="235" name="Google Shape;235;p2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840263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1" name="Google Shape;241;p21"/>
          <p:cNvGraphicFramePr/>
          <p:nvPr/>
        </p:nvGraphicFramePr>
        <p:xfrm>
          <a:off x="0" y="0"/>
          <a:ext cx="8388350" cy="674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8388350" imgH="6742112" progId="Paint.Picture">
                  <p:embed/>
                </p:oleObj>
              </mc:Choice>
              <mc:Fallback>
                <p:oleObj r:id="rId4" imgW="8388350" imgH="6742112" progId="Paint.Picture">
                  <p:embed/>
                  <p:pic>
                    <p:nvPicPr>
                      <p:cNvPr id="241" name="Google Shape;241;p2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8388350" cy="674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22"/>
          <p:cNvGraphicFramePr/>
          <p:nvPr/>
        </p:nvGraphicFramePr>
        <p:xfrm>
          <a:off x="0" y="0"/>
          <a:ext cx="84597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4" imgW="8459787" imgH="6858000" progId="Paint.Picture">
                  <p:embed/>
                </p:oleObj>
              </mc:Choice>
              <mc:Fallback>
                <p:oleObj r:id="rId4" imgW="8459787" imgH="6858000" progId="Paint.Picture">
                  <p:embed/>
                  <p:pic>
                    <p:nvPicPr>
                      <p:cNvPr id="247" name="Google Shape;247;p22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84597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Google Shape;253;p23"/>
          <p:cNvGraphicFramePr/>
          <p:nvPr/>
        </p:nvGraphicFramePr>
        <p:xfrm>
          <a:off x="0" y="0"/>
          <a:ext cx="84597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8459787" imgH="6858000" progId="Paint.Picture">
                  <p:embed/>
                </p:oleObj>
              </mc:Choice>
              <mc:Fallback>
                <p:oleObj r:id="rId4" imgW="8459787" imgH="6858000" progId="Paint.Picture">
                  <p:embed/>
                  <p:pic>
                    <p:nvPicPr>
                      <p:cNvPr id="253" name="Google Shape;253;p23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0"/>
                        <a:ext cx="8459787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Print do protocolo e ficha de avaliação</a:t>
            </a:r>
            <a:endParaRPr/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13225" y="-1179512"/>
            <a:ext cx="13716000" cy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/>
        </p:nvSpPr>
        <p:spPr>
          <a:xfrm>
            <a:off x="353950" y="539800"/>
            <a:ext cx="78492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INTRODUÇÃO</a:t>
            </a: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Licitação é o procedimento administrativo para contratação de serviços, bem ou aquisição de produtos pelos governos Federal, Estadual e Municipal.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fc1fb40f2f_2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19575"/>
            <a:ext cx="8839200" cy="432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fc1fb40f2f_2_31"/>
          <p:cNvSpPr txBox="1">
            <a:spLocks noGrp="1"/>
          </p:cNvSpPr>
          <p:nvPr>
            <p:ph type="title" idx="4294967295"/>
          </p:nvPr>
        </p:nvSpPr>
        <p:spPr>
          <a:xfrm>
            <a:off x="468312" y="69215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/>
              <a:t>NLLC 2021</a:t>
            </a:r>
            <a:r>
              <a:rPr lang="en-US" sz="4600" b="0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468312" y="69215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0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DESAFIOS:</a:t>
            </a:r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body" idx="1"/>
          </p:nvPr>
        </p:nvSpPr>
        <p:spPr>
          <a:xfrm>
            <a:off x="250825" y="2060575"/>
            <a:ext cx="8064500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Conscientizar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novos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profissionais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importância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notificação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interna e da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participação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r>
              <a:rPr lang="en-US" sz="3600" b="0" i="0" u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material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dirty="0"/>
          </a:p>
          <a:p>
            <a:pPr marL="342900" marR="0" lvl="0" indent="-228600" algn="just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Agilizar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parecer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técnico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licitatório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 a </a:t>
            </a:r>
            <a:r>
              <a:rPr lang="en-US" sz="3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implantação</a:t>
            </a:r>
            <a:r>
              <a:rPr lang="en-US" sz="3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banco de dados;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395287" y="692150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DESAFIOS:</a:t>
            </a:r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179387" y="2492375"/>
            <a:ext cx="8064500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Aquisição de produtos de qualidade comprovada com os melhores preços de mercado;</a:t>
            </a:r>
            <a:endParaRPr/>
          </a:p>
          <a:p>
            <a:pPr marL="342900" marR="0" lvl="0" indent="-228600" algn="just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Garantir segurança para os cidadãos.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REFERÊNCIAS</a:t>
            </a:r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BRASIL. </a:t>
            </a: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nº 8.666, de 21 de junho de 1993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Estabelece normas gerais sobre licitações e contratos administrativos pertinentes a obras, serviços, inclusive de publicidade, compras, alienações e locações no âmbito dos Poderes da União, dos Estados, do Distrito Federal e dos Municípios. 1993. Disponível em: &lt;</a:t>
            </a:r>
            <a:r>
              <a:rPr lang="en-US" sz="16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http://www.planalto.gov.br/ccivil_03/leis/L8666compilado.htm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&gt;. Acesso em: 15 set. 2008. 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BRASIL. </a:t>
            </a: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nº 10.520, de julho de 2002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Institui, no âmbito da União, Estados, Distrito Federal e Municípios, nos termos do art. 37, inciso XXI, da Constituição Federal, modalidade de licitação denominada pregão, para aquisição de bens e serviços comuns, e dá outras providências. 2002. Disponível em: &lt;https://www.planalto.gov.br/ccivil_03/Leis/2002/L10520.htm&gt;. Acesso em: 18 set. 2008.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468312" y="188912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en-US" sz="46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REFERÊNCIAS</a:t>
            </a:r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>
            <a:off x="468312" y="1628775"/>
            <a:ext cx="762000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BRASIL. </a:t>
            </a:r>
            <a:r>
              <a:rPr lang="en-US" sz="1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Complementar nº 123, de 14 de dezembro de 2006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Estabelece normas gerais relativas ao tratamento diferenciado e favorecido a ser dispensado às microempresas e empresas de pequeno porte no âmbito dos Poderes da União, dos Estados, do Distrito Federal e dos Municípios. 2006. Disponível em: &lt;http://www.planalto.gov.br/CCIVIL/Leis/LCP/Lcp123.htm&gt;. Acesso em: 15 set. 2008.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BRASIL. Ministério da Saúde. Agência Nacional de Vigilância Sanitária. Vigilância Sanitária e Licitação Pública. Brasília, DF, 2003. Disponível em: &lt;</a:t>
            </a:r>
            <a:r>
              <a:rPr lang="en-US" sz="16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http://www.anvisa.gov.br/divulga/cartilha_licitacao.pdf</a:t>
            </a:r>
            <a:r>
              <a:rPr lang="en-US" sz="1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&gt;Acesso em: 3 abr. 2012.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https://www.youtube.com/watch?v=53zhFHkSCHU</a:t>
            </a:r>
            <a:endParaRPr/>
          </a:p>
          <a:p>
            <a:pPr marL="342900" marR="0" lvl="0" indent="-88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ANEPCP 2020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Compras e coranavirus</a:t>
            </a: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https://analistadelicitacoes.com.br/historia-das-licitacoes-no-brasil/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c1fb40f2f_2_17"/>
          <p:cNvSpPr txBox="1"/>
          <p:nvPr/>
        </p:nvSpPr>
        <p:spPr>
          <a:xfrm>
            <a:off x="495575" y="1539725"/>
            <a:ext cx="68403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Lei 8.666/93 – lei de licitações e contratos administrativos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Lei 10.520/02 – lei do pregão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Lei 12.462/11 – lei do regime diferenciado de contratação - RDC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Lei 13.303/16 – lei das estatais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Decisões do Tribunal de Contas da União – TCU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Regulamentos federais – âmbito federal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Nova lei de licitações e contratos administrativos – lei 14.133/2021.</a:t>
            </a:r>
            <a:endParaRPr sz="1600"/>
          </a:p>
        </p:txBody>
      </p:sp>
      <p:sp>
        <p:nvSpPr>
          <p:cNvPr id="110" name="Google Shape;110;gfc1fb40f2f_2_1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>
                <a:solidFill>
                  <a:schemeClr val="dk1"/>
                </a:solidFill>
              </a:rPr>
              <a:t>INTRODUÇÃO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c1fb40f2f_2_2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>
                <a:solidFill>
                  <a:schemeClr val="dk1"/>
                </a:solidFill>
              </a:rPr>
              <a:t>INTRODUÇÃO</a:t>
            </a:r>
            <a:endParaRPr/>
          </a:p>
        </p:txBody>
      </p:sp>
      <p:pic>
        <p:nvPicPr>
          <p:cNvPr id="117" name="Google Shape;117;gfc1fb40f2f_2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0025"/>
            <a:ext cx="8148001" cy="50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/>
        </p:nvSpPr>
        <p:spPr>
          <a:xfrm>
            <a:off x="250825" y="1268412"/>
            <a:ext cx="7921625" cy="86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401637" y="906462"/>
            <a:ext cx="7915275" cy="122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Lei 8666 de 21 de junho de 1993 </a:t>
            </a:r>
            <a:endParaRPr/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1258887" y="2781300"/>
            <a:ext cx="5616575" cy="210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a norma que regulamenta a licitação pública no Brasil, no âmbito dos três poderes. </a:t>
            </a:r>
            <a:endParaRPr/>
          </a:p>
          <a:p>
            <a:pPr marL="342900" marR="0" lvl="0" indent="-254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/>
        </p:nvSpPr>
        <p:spPr>
          <a:xfrm>
            <a:off x="615950" y="188912"/>
            <a:ext cx="7489825" cy="63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0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Art. 3 - Lei Federal nº 8666/93</a:t>
            </a:r>
            <a:endParaRPr sz="3200" b="0" i="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en-US" sz="3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licitação destina-se a garantir a observância ao princípio constitucional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isonomia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selecionar a proposta mais vantajosa para a Administração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 promoção do desenvolvimento nacional sustentável e será processada e julgada em estrita conformidade com os princípios básicos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legalidade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impessoalidade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moralidade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igualdade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publicidade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probidade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administrativa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vinculação ao instrumento convocatório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do </a:t>
            </a:r>
            <a:r>
              <a:rPr lang="en-US" sz="2800" b="0" i="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julgamento objetivo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dos que lhes são correlatos.”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(BRASIL, 1993)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/>
        </p:nvSpPr>
        <p:spPr>
          <a:xfrm>
            <a:off x="179387" y="981075"/>
            <a:ext cx="82089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0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</a:t>
            </a: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Modalidades de licitação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 b="1" i="1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lei 8666/93: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AutoNum type="arabicPeriod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Concorrência</a:t>
            </a:r>
            <a:endParaRPr/>
          </a:p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AutoNum type="arabicPeriod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 de Preço</a:t>
            </a:r>
            <a:endParaRPr/>
          </a:p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AutoNum type="arabicPeriod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Convite</a:t>
            </a:r>
            <a:endParaRPr/>
          </a:p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AutoNum type="arabicPeriod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Leilão – alienação de bens</a:t>
            </a:r>
            <a:endParaRPr/>
          </a:p>
          <a:p>
            <a:pPr marL="0" marR="0" lvl="0" indent="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AutoNum type="arabicPeriod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Concurso – selecionar artista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395287" y="24209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None/>
            </a:pPr>
            <a:r>
              <a:rPr lang="en-US" sz="2800" b="0" i="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http://www.youtube.com/watch?v=icEuVITpz_8</a:t>
            </a:r>
            <a:br>
              <a:rPr lang="en-US" sz="2800" b="0" i="0" u="sng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n-US" sz="4600" b="0" i="0" u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1185</Words>
  <Application>Microsoft Office PowerPoint</Application>
  <PresentationFormat>Apresentação na tela (4:3)</PresentationFormat>
  <Paragraphs>161</Paragraphs>
  <Slides>36</Slides>
  <Notes>36</Notes>
  <HiddenSlides>11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Cambria</vt:lpstr>
      <vt:lpstr>Arial</vt:lpstr>
      <vt:lpstr>Calibri</vt:lpstr>
      <vt:lpstr>Merriweather</vt:lpstr>
      <vt:lpstr>Adjacência</vt:lpstr>
      <vt:lpstr>Bitmap Image</vt:lpstr>
      <vt:lpstr>Apresentação do PowerPoint</vt:lpstr>
      <vt:lpstr>INTRODUÇÃO</vt:lpstr>
      <vt:lpstr>Apresentação do PowerPoint</vt:lpstr>
      <vt:lpstr>INTRODUÇÃO</vt:lpstr>
      <vt:lpstr>INTRODUÇÃO</vt:lpstr>
      <vt:lpstr>Lei 8666 de 21 de junho de 1993 </vt:lpstr>
      <vt:lpstr>Apresentação do PowerPoint</vt:lpstr>
      <vt:lpstr>Apresentação do PowerPoint</vt:lpstr>
      <vt:lpstr>http://www.youtube.com/watch?v=icEuVITpz_8  </vt:lpstr>
      <vt:lpstr>Apresentação do PowerPoint</vt:lpstr>
      <vt:lpstr> Definição de Bens e Serviços comuns:  </vt:lpstr>
      <vt:lpstr>Apresentação do PowerPoint</vt:lpstr>
      <vt:lpstr>Apresentação do PowerPoint</vt:lpstr>
      <vt:lpstr>Apresentação do PowerPoint</vt:lpstr>
      <vt:lpstr>Formas de licitação mais praticadas em instituições    públicas e o limite em valores</vt:lpstr>
      <vt:lpstr> TERMO DE REFERÊNCIA  </vt:lpstr>
      <vt:lpstr>FASES</vt:lpstr>
      <vt:lpstr>Apresentação do PowerPoint</vt:lpstr>
      <vt:lpstr>NOVA LEI DAS LICITAÇÕES</vt:lpstr>
      <vt:lpstr>Apresentação do PowerPoint</vt:lpstr>
      <vt:lpstr>Apresentação do PowerPoint</vt:lpstr>
      <vt:lpstr> FASE:           JULGAMENTO / CLASSIFICAÇÃO  Como fazemos em nossa instituição </vt:lpstr>
      <vt:lpstr>  FASE:           JULGAMENTO / CLASSIFICAÇÃO  Como fazemos em nossa instituição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Print do protocolo e ficha de avaliação</vt:lpstr>
      <vt:lpstr>Apresentação do PowerPoint</vt:lpstr>
      <vt:lpstr>NLLC 2021:</vt:lpstr>
      <vt:lpstr>DESAFIOS:</vt:lpstr>
      <vt:lpstr>DESAFIOS: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Roseli Gil</dc:creator>
  <cp:lastModifiedBy>Alysson Desktop</cp:lastModifiedBy>
  <cp:revision>1</cp:revision>
  <dcterms:modified xsi:type="dcterms:W3CDTF">2021-11-09T00:08:08Z</dcterms:modified>
</cp:coreProperties>
</file>