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56" r:id="rId2"/>
    <p:sldId id="622" r:id="rId3"/>
    <p:sldId id="392" r:id="rId4"/>
    <p:sldId id="393" r:id="rId5"/>
    <p:sldId id="394" r:id="rId6"/>
    <p:sldId id="395" r:id="rId7"/>
    <p:sldId id="396" r:id="rId8"/>
    <p:sldId id="397" r:id="rId9"/>
    <p:sldId id="398" r:id="rId10"/>
    <p:sldId id="399" r:id="rId11"/>
    <p:sldId id="400" r:id="rId12"/>
    <p:sldId id="401" r:id="rId13"/>
    <p:sldId id="402" r:id="rId14"/>
    <p:sldId id="403" r:id="rId15"/>
    <p:sldId id="390" r:id="rId16"/>
    <p:sldId id="406" r:id="rId17"/>
    <p:sldId id="407" r:id="rId18"/>
    <p:sldId id="408" r:id="rId19"/>
    <p:sldId id="506" r:id="rId20"/>
    <p:sldId id="410" r:id="rId21"/>
    <p:sldId id="507" r:id="rId22"/>
    <p:sldId id="411" r:id="rId23"/>
    <p:sldId id="623" r:id="rId24"/>
    <p:sldId id="461" r:id="rId25"/>
    <p:sldId id="463" r:id="rId26"/>
    <p:sldId id="464" r:id="rId27"/>
    <p:sldId id="465" r:id="rId28"/>
    <p:sldId id="466" r:id="rId29"/>
    <p:sldId id="467" r:id="rId30"/>
    <p:sldId id="468" r:id="rId31"/>
    <p:sldId id="469" r:id="rId32"/>
    <p:sldId id="470" r:id="rId33"/>
    <p:sldId id="471" r:id="rId34"/>
    <p:sldId id="472" r:id="rId35"/>
    <p:sldId id="473" r:id="rId36"/>
    <p:sldId id="474" r:id="rId37"/>
    <p:sldId id="475" r:id="rId38"/>
    <p:sldId id="476" r:id="rId39"/>
    <p:sldId id="477" r:id="rId40"/>
    <p:sldId id="478" r:id="rId41"/>
    <p:sldId id="479" r:id="rId42"/>
    <p:sldId id="480" r:id="rId43"/>
    <p:sldId id="481" r:id="rId44"/>
    <p:sldId id="482" r:id="rId45"/>
    <p:sldId id="483" r:id="rId46"/>
    <p:sldId id="484" r:id="rId47"/>
    <p:sldId id="485" r:id="rId48"/>
    <p:sldId id="486" r:id="rId49"/>
    <p:sldId id="487" r:id="rId50"/>
    <p:sldId id="488" r:id="rId51"/>
    <p:sldId id="489" r:id="rId52"/>
    <p:sldId id="490" r:id="rId53"/>
    <p:sldId id="491" r:id="rId54"/>
    <p:sldId id="492" r:id="rId55"/>
    <p:sldId id="493" r:id="rId56"/>
    <p:sldId id="494" r:id="rId57"/>
    <p:sldId id="495" r:id="rId58"/>
    <p:sldId id="496" r:id="rId59"/>
    <p:sldId id="497" r:id="rId60"/>
    <p:sldId id="498" r:id="rId61"/>
    <p:sldId id="499" r:id="rId62"/>
    <p:sldId id="500" r:id="rId63"/>
    <p:sldId id="501" r:id="rId6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15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E419E2-5A6C-45FC-8C3D-C0229ADC8984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BFDC8-9AAF-4CE9-B982-13B658DB51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9476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08;00</a:t>
            </a:r>
          </a:p>
          <a:p>
            <a:r>
              <a:rPr lang="pt-BR" dirty="0"/>
              <a:t>Pode gerar</a:t>
            </a:r>
            <a:r>
              <a:rPr lang="pt-BR" baseline="0" dirty="0"/>
              <a:t> problemas se o custeio é apurado uma </a:t>
            </a:r>
            <a:r>
              <a:rPr lang="pt-BR" baseline="0" dirty="0" err="1"/>
              <a:t>unica</a:t>
            </a:r>
            <a:r>
              <a:rPr lang="pt-BR" baseline="0" dirty="0"/>
              <a:t> vez por ano e as oscilações ocorrem </a:t>
            </a:r>
            <a:r>
              <a:rPr lang="pt-BR" baseline="0" dirty="0" err="1"/>
              <a:t>mes</a:t>
            </a:r>
            <a:r>
              <a:rPr lang="pt-BR" baseline="0" dirty="0"/>
              <a:t> a </a:t>
            </a:r>
            <a:r>
              <a:rPr lang="pt-BR" baseline="0" dirty="0" err="1"/>
              <a:t>mes</a:t>
            </a:r>
            <a:r>
              <a:rPr lang="pt-BR" baseline="0" dirty="0"/>
              <a:t>. Resolve-se isso utilizando o custo padrão ou efetuando rodadas de custeio em uma periodicidade menor.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F4863-A871-BC42-97C3-48AD72464AF8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842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08;00</a:t>
            </a:r>
          </a:p>
          <a:p>
            <a:r>
              <a:rPr lang="pt-BR" dirty="0"/>
              <a:t>Pode gerar</a:t>
            </a:r>
            <a:r>
              <a:rPr lang="pt-BR" baseline="0" dirty="0"/>
              <a:t> problemas se o custeio é apurado uma </a:t>
            </a:r>
            <a:r>
              <a:rPr lang="pt-BR" baseline="0" dirty="0" err="1"/>
              <a:t>unica</a:t>
            </a:r>
            <a:r>
              <a:rPr lang="pt-BR" baseline="0" dirty="0"/>
              <a:t> vez por ano e as oscilações ocorrem </a:t>
            </a:r>
            <a:r>
              <a:rPr lang="pt-BR" baseline="0" dirty="0" err="1"/>
              <a:t>mes</a:t>
            </a:r>
            <a:r>
              <a:rPr lang="pt-BR" baseline="0" dirty="0"/>
              <a:t> a </a:t>
            </a:r>
            <a:r>
              <a:rPr lang="pt-BR" baseline="0" dirty="0" err="1"/>
              <a:t>mes</a:t>
            </a:r>
            <a:r>
              <a:rPr lang="pt-BR" baseline="0" dirty="0"/>
              <a:t>. Resolve-se isso utilizando o custo padrão ou efetuando rodadas de custeio em uma periodicidade menor.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F4863-A871-BC42-97C3-48AD72464AF8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8024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9FFEBC-93B9-4D36-80BD-41672E477F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2DE1CA-AE0B-495B-BF77-CF5DCBE301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9E5B01-70DC-423B-A5D4-CAF51EF9D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35C6-79E2-44CA-926B-0EB12085C839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87480B7-B1C2-4D67-958E-3B60457F9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D4A45C5-87ED-41EA-A3F5-46E38A055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875C-05D8-4170-A929-B07AF1CE2E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7587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561B31-3B3C-467D-8B0D-A595BA28F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50E25EB-F763-4ED3-BA55-A19E8F5F24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300F18-14A8-49E2-BB64-A37DF5F73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35C6-79E2-44CA-926B-0EB12085C839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F15B86-E3DB-45EB-81C6-26352AE8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325BCF-2C25-469D-943F-8534A5D6D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875C-05D8-4170-A929-B07AF1CE2E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7036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27B5FA8-A216-4C6F-A031-B79D839119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703D69A-3ED2-4466-BA8D-1D4DBDA6FB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C32379F-9EDA-4150-B6B4-B47849BB0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35C6-79E2-44CA-926B-0EB12085C839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36F83A-B3B3-4576-89B8-F117AD2A2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E8353FB-5656-4269-A10E-3D6A3CB40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875C-05D8-4170-A929-B07AF1CE2E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0624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26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0C1E69-04E5-4065-8E4E-237D801E7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B77A4A-E474-49BA-BA4D-7196CAE30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B3A046A-8591-48F1-9ED0-FAF888BA4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35C6-79E2-44CA-926B-0EB12085C839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742B3E-6B90-4580-B4AC-11D1774C8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0DCC33-9660-4200-B823-823519A79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875C-05D8-4170-A929-B07AF1CE2E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7411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BD73AD-FECB-4AA3-9C4B-2148618DE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C5F2B0B-50AA-418F-A06E-02C82E064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C61BED4-CE88-4BA5-B7BF-1191E3DF9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35C6-79E2-44CA-926B-0EB12085C839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F61BBCB-EBE7-4510-BE34-F474B519E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795D4-303F-4B6C-AA72-A83199B7F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875C-05D8-4170-A929-B07AF1CE2E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8921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021045-84D4-48DA-BE31-632897411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B323F5-62BD-43B2-9B26-728046CD53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B5B6623-2A6E-4CE4-9B94-B21D75A36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B7EF746-5902-45C2-BD60-99AD10B8C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35C6-79E2-44CA-926B-0EB12085C839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AC1B6F8-B296-48C4-B219-491224249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DD8F59B-2B60-4EBE-9B98-7CFEE22A5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875C-05D8-4170-A929-B07AF1CE2E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6305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A7678C-665C-47EB-9FFD-C69FA9F48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A7B5DC-81A1-42F1-90A9-18FDC565E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F892A75-8DEF-4CCA-91BC-8E6579661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55C51EA-4571-4838-9E8D-98181A8FD3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9230FD5-A40C-4288-95B6-188FA4AC84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2625F67-D817-4C6A-BA6C-FA806C12C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35C6-79E2-44CA-926B-0EB12085C839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79FE1AB-9A2C-4593-AF24-7F9946B9F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6A17F30-0AC9-4F44-A70E-B2361656E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875C-05D8-4170-A929-B07AF1CE2E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909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435803-2BA6-4EF1-92B1-EF1C20B3F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B47395E-6B0F-47FD-B3EC-F2FE1B2CD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35C6-79E2-44CA-926B-0EB12085C839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5AB5671-7072-4630-A928-FA4E4666D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6D3B1C2-E4D1-4F33-982C-F9EEE72D8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875C-05D8-4170-A929-B07AF1CE2E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3319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A928558-DA4C-4F15-9C7A-AE6449AAF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35C6-79E2-44CA-926B-0EB12085C839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5D068A3-A541-4798-BD34-21083E778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FA66177-2A4D-4ACC-945C-77EE81EAD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875C-05D8-4170-A929-B07AF1CE2E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191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B10937-593C-4E3C-8CE7-84B625923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563814-2FC2-4AD3-BE24-CCF4E6D71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434265D-1EE1-4E9F-8AFF-0BDFC17A36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A5CFC66-2080-439B-8D49-6042F2100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35C6-79E2-44CA-926B-0EB12085C839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A4473C5-9D26-454C-A5A6-24AC3D079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6D220E-66C2-4E02-AEE3-38B32AAC0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875C-05D8-4170-A929-B07AF1CE2E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762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36953C-8275-4981-9E98-E22359BBE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BD793E1-82F9-4ECE-8F0C-8D1217DC36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9431402-D006-4A02-B945-69D0B840E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76F11DB-467E-46DC-8755-AC4073710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35C6-79E2-44CA-926B-0EB12085C839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3F255E1-50AD-49C5-B16E-317C82B43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09D3CA6-B31B-45B5-AA93-C7CBE9B77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875C-05D8-4170-A929-B07AF1CE2E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0593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19F9BAB-B1BE-4EF5-8838-6E9FD73C6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1DECE6D-3478-449D-8B0D-AE64208AE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52A5FD-406A-4E9F-B14E-020A100A88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835C6-79E2-44CA-926B-0EB12085C839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97EBB6E-C1A0-4121-B8C1-4C1894EE5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5F0EA6-6A93-400B-B347-B27833F76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D875C-05D8-4170-A929-B07AF1CE2E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2877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0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150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A4712E-E080-41CA-BF23-392F257481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Análise CVL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50EE2E-DB60-4963-80FB-5ED5A80437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047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Mais Problemas...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916064" y="1271556"/>
          <a:ext cx="6359873" cy="5397500"/>
        </p:xfrm>
        <a:graphic>
          <a:graphicData uri="http://schemas.openxmlformats.org/drawingml/2006/table">
            <a:tbl>
              <a:tblPr/>
              <a:tblGrid>
                <a:gridCol w="2667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0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Produção (em unidades)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10.000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Vendas (em unidades)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Preço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6,00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Variável Unitário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Custos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Fixos Totais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 Unitário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Despesas Totais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12.000,00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Receita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30.000,00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Variável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(7.500,00)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(17.500,00)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Margem Bruta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Despesa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Total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(12.000,00)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LAIR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(7.000,00)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Estoque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928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Mais Problemas...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916064" y="1271556"/>
          <a:ext cx="6359873" cy="5397500"/>
        </p:xfrm>
        <a:graphic>
          <a:graphicData uri="http://schemas.openxmlformats.org/drawingml/2006/table">
            <a:tbl>
              <a:tblPr/>
              <a:tblGrid>
                <a:gridCol w="2667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0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Produção (em unidades)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10.000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25.000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Vendas (em unidades)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Preço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6,00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Variável Unitário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Custos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Fixos Totais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 Unitário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Despesas Totais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12.000,00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Receita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30.000,00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Variável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(7.500,00)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(17.500,00)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sng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Margem Bruta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Despesa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Total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(12.000,00)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sng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LAIR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(7.000,00)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Estoque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" name="Explosão 1 1"/>
          <p:cNvSpPr/>
          <p:nvPr/>
        </p:nvSpPr>
        <p:spPr>
          <a:xfrm>
            <a:off x="7834009" y="901430"/>
            <a:ext cx="2153054" cy="1439693"/>
          </a:xfrm>
          <a:prstGeom prst="irregularSeal1">
            <a:avLst/>
          </a:prstGeom>
          <a:solidFill>
            <a:schemeClr val="accent1">
              <a:alpha val="23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3460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Mais Problemas...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916064" y="1271556"/>
          <a:ext cx="6359873" cy="5397500"/>
        </p:xfrm>
        <a:graphic>
          <a:graphicData uri="http://schemas.openxmlformats.org/drawingml/2006/table">
            <a:tbl>
              <a:tblPr/>
              <a:tblGrid>
                <a:gridCol w="2667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0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Produção (em unidades)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10.000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25.000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Vendas (em unidades)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Preço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6,00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6,00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Variável Unitário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Custos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Fixos Totais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 Unitário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1,40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Despesas Totais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12.000,00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12.000,00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Receita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30.000,00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30.000,00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Variável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(7.500,00)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(7.500,00)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(17.500,00)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(7.000,00)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Margem Bruta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15.500,00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Despesa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Total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(12.000,00)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(12.000,00)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LAIR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(7.000,00)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3.500,00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Estoque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780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Mais Problemas...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916064" y="1271556"/>
          <a:ext cx="6359873" cy="5397500"/>
        </p:xfrm>
        <a:graphic>
          <a:graphicData uri="http://schemas.openxmlformats.org/drawingml/2006/table">
            <a:tbl>
              <a:tblPr/>
              <a:tblGrid>
                <a:gridCol w="2667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0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Produção (em unidades)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10.000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25.000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Vendas (em unidades)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Preço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6,00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6,00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Variável Unitário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Custos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Fixos Totais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 Unitário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1,40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Despesas Totais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12.000,00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12.000,00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Receita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30.000,00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30.000,00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Variável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(7.500,00)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(7.500,00)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(17.500,00)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(7.000,00)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Margem Bruta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15.500,00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Despesa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Total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(12.000,00)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(12.000,00)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LAIR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(7.000,00)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3.500,00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Estoque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58.000,00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445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Mais Problemas...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Decisões de Longo Prazo vs. Decisões de Curto Prazo</a:t>
            </a:r>
          </a:p>
          <a:p>
            <a:r>
              <a:rPr lang="pt-BR" dirty="0"/>
              <a:t>Relembrando os três componentes do custo</a:t>
            </a:r>
          </a:p>
          <a:p>
            <a:pPr lvl="1"/>
            <a:r>
              <a:rPr lang="pt-BR" dirty="0"/>
              <a:t>Materiais diretos</a:t>
            </a:r>
          </a:p>
          <a:p>
            <a:pPr lvl="1"/>
            <a:r>
              <a:rPr lang="pt-BR" dirty="0"/>
              <a:t>Mão de obra direta</a:t>
            </a:r>
          </a:p>
          <a:p>
            <a:pPr lvl="1"/>
            <a:r>
              <a:rPr lang="pt-BR" dirty="0"/>
              <a:t>CIP</a:t>
            </a:r>
          </a:p>
          <a:p>
            <a:pPr lvl="2"/>
            <a:r>
              <a:rPr lang="pt-BR" dirty="0"/>
              <a:t>MOI</a:t>
            </a:r>
          </a:p>
          <a:p>
            <a:pPr lvl="2"/>
            <a:r>
              <a:rPr lang="pt-BR" dirty="0"/>
              <a:t>Depreciação e congêneres</a:t>
            </a:r>
          </a:p>
          <a:p>
            <a:pPr lvl="2"/>
            <a:r>
              <a:rPr lang="pt-BR" dirty="0"/>
              <a:t>Etc...</a:t>
            </a:r>
          </a:p>
        </p:txBody>
      </p:sp>
      <p:sp>
        <p:nvSpPr>
          <p:cNvPr id="4" name="Retângulo Arredondado 3"/>
          <p:cNvSpPr/>
          <p:nvPr/>
        </p:nvSpPr>
        <p:spPr>
          <a:xfrm>
            <a:off x="7003916" y="4656307"/>
            <a:ext cx="2937753" cy="11478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/>
              <a:t>Decisões de </a:t>
            </a:r>
            <a:r>
              <a:rPr lang="pt-BR" sz="2800"/>
              <a:t>Longo Prazo!!!!</a:t>
            </a:r>
          </a:p>
        </p:txBody>
      </p:sp>
    </p:spTree>
    <p:extLst>
      <p:ext uri="{BB962C8B-B14F-4D97-AF65-F5344CB8AC3E}">
        <p14:creationId xmlns:p14="http://schemas.microsoft.com/office/powerpoint/2010/main" val="186485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Sobre o Custeio por Absorção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 lnSpcReduction="10000"/>
          </a:bodyPr>
          <a:lstStyle/>
          <a:p>
            <a:r>
              <a:rPr lang="pt-BR" dirty="0"/>
              <a:t>Mais útil para decisões de longo prazo</a:t>
            </a:r>
          </a:p>
          <a:p>
            <a:pPr lvl="1"/>
            <a:r>
              <a:rPr lang="pt-BR" dirty="0"/>
              <a:t>Depreciação e política de RH</a:t>
            </a:r>
          </a:p>
          <a:p>
            <a:r>
              <a:rPr lang="pt-BR" dirty="0"/>
              <a:t>Exemplo</a:t>
            </a:r>
          </a:p>
          <a:p>
            <a:pPr lvl="1"/>
            <a:r>
              <a:rPr lang="pt-BR" dirty="0"/>
              <a:t>Custo Unitário: $12,00</a:t>
            </a:r>
          </a:p>
          <a:p>
            <a:pPr lvl="1"/>
            <a:r>
              <a:rPr lang="pt-BR" dirty="0"/>
              <a:t>Preço de Mercado: $10,00</a:t>
            </a:r>
          </a:p>
          <a:p>
            <a:pPr lvl="1"/>
            <a:r>
              <a:rPr lang="pt-BR" dirty="0"/>
              <a:t>Decisão?</a:t>
            </a:r>
          </a:p>
          <a:p>
            <a:r>
              <a:rPr lang="pt-BR" dirty="0"/>
              <a:t>Eu informo que do custo unitário...</a:t>
            </a:r>
          </a:p>
          <a:p>
            <a:pPr lvl="1"/>
            <a:r>
              <a:rPr lang="pt-BR" dirty="0"/>
              <a:t>$4,00 é depreciação</a:t>
            </a:r>
          </a:p>
          <a:p>
            <a:pPr lvl="1"/>
            <a:r>
              <a:rPr lang="pt-BR" dirty="0"/>
              <a:t>$3,00 é MO</a:t>
            </a:r>
          </a:p>
          <a:p>
            <a:pPr lvl="1"/>
            <a:r>
              <a:rPr lang="pt-BR" dirty="0"/>
              <a:t>Além disso, a fábrica tem ociosidade</a:t>
            </a:r>
          </a:p>
          <a:p>
            <a:pPr lvl="1"/>
            <a:r>
              <a:rPr lang="pt-BR" dirty="0"/>
              <a:t>Decisão?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858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Margem de Contribuição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506872" y="2181795"/>
            <a:ext cx="0" cy="3236872"/>
          </a:xfrm>
          <a:prstGeom prst="straightConnector1">
            <a:avLst/>
          </a:prstGeom>
          <a:ln w="31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174719" y="5223282"/>
            <a:ext cx="3653692" cy="0"/>
          </a:xfrm>
          <a:prstGeom prst="straightConnector1">
            <a:avLst/>
          </a:prstGeom>
          <a:ln w="31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070513" y="208410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$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92122" y="5152050"/>
            <a:ext cx="339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/>
              <a:t>Q</a:t>
            </a:r>
            <a:endParaRPr lang="pt-BR" dirty="0"/>
          </a:p>
        </p:txBody>
      </p:sp>
      <p:sp>
        <p:nvSpPr>
          <p:cNvPr id="15" name="TextBox 14"/>
          <p:cNvSpPr txBox="1"/>
          <p:nvPr/>
        </p:nvSpPr>
        <p:spPr>
          <a:xfrm>
            <a:off x="8232105" y="3484360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/>
              <a:t>Custo/Despesa</a:t>
            </a:r>
          </a:p>
          <a:p>
            <a:pPr algn="ctr"/>
            <a:r>
              <a:rPr lang="pt-BR" dirty="0"/>
              <a:t>Total</a:t>
            </a: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4506873" y="3484360"/>
            <a:ext cx="3790461" cy="111369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506873" y="2500923"/>
            <a:ext cx="3321539" cy="272236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685692" y="4257488"/>
            <a:ext cx="0" cy="965795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478045" y="5234410"/>
            <a:ext cx="4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PE</a:t>
            </a:r>
          </a:p>
        </p:txBody>
      </p:sp>
      <p:sp>
        <p:nvSpPr>
          <p:cNvPr id="32" name="Left Brace 31"/>
          <p:cNvSpPr/>
          <p:nvPr/>
        </p:nvSpPr>
        <p:spPr>
          <a:xfrm>
            <a:off x="4310301" y="4626820"/>
            <a:ext cx="123744" cy="596463"/>
          </a:xfrm>
          <a:prstGeom prst="leftBrace">
            <a:avLst>
              <a:gd name="adj1" fmla="val 45829"/>
              <a:gd name="adj2" fmla="val 50000"/>
            </a:avLst>
          </a:prstGeom>
          <a:ln w="9525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TextBox 32"/>
          <p:cNvSpPr txBox="1"/>
          <p:nvPr/>
        </p:nvSpPr>
        <p:spPr>
          <a:xfrm>
            <a:off x="2462381" y="4402668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/>
              <a:t>Custo/Despesa</a:t>
            </a:r>
          </a:p>
          <a:p>
            <a:pPr algn="ctr"/>
            <a:r>
              <a:rPr lang="pt-BR" dirty="0"/>
              <a:t>Fixa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27"/>
              <p:cNvSpPr txBox="1"/>
              <p:nvPr/>
            </p:nvSpPr>
            <p:spPr>
              <a:xfrm>
                <a:off x="7749023" y="2084104"/>
                <a:ext cx="209121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i="1" dirty="0">
                          <a:latin typeface="Cambria Math" charset="0"/>
                        </a:rPr>
                        <m:t>𝑅𝑇</m:t>
                      </m:r>
                      <m:r>
                        <a:rPr lang="pt-BR" sz="2400" i="1" dirty="0">
                          <a:latin typeface="Cambria Math" charset="0"/>
                        </a:rPr>
                        <m:t> = </m:t>
                      </m:r>
                      <m:r>
                        <a:rPr lang="pt-BR" sz="2400" i="1" dirty="0">
                          <a:latin typeface="Cambria Math" charset="0"/>
                        </a:rPr>
                        <m:t>𝑃𝑉</m:t>
                      </m:r>
                      <m:r>
                        <a:rPr lang="pt-BR" sz="2400" i="1" dirty="0">
                          <a:latin typeface="Cambria Math" charset="0"/>
                        </a:rPr>
                        <m:t> </m:t>
                      </m:r>
                      <m:r>
                        <a:rPr lang="pt-BR" sz="2400" i="1" dirty="0" err="1">
                          <a:latin typeface="Cambria Math" charset="0"/>
                        </a:rPr>
                        <m:t>𝑥</m:t>
                      </m:r>
                      <m:r>
                        <a:rPr lang="pt-BR" sz="2400" i="1" dirty="0">
                          <a:latin typeface="Cambria Math" charset="0"/>
                        </a:rPr>
                        <m:t> </m:t>
                      </m:r>
                      <m:r>
                        <a:rPr lang="pt-BR" sz="2400" i="1" dirty="0" err="1"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pt-BR" sz="2400" dirty="0"/>
              </a:p>
            </p:txBody>
          </p:sp>
        </mc:Choice>
        <mc:Fallback xmlns="">
          <p:sp>
            <p:nvSpPr>
              <p:cNvPr id="16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9023" y="2084104"/>
                <a:ext cx="2091214" cy="461665"/>
              </a:xfrm>
              <a:prstGeom prst="rect">
                <a:avLst/>
              </a:prstGeom>
              <a:blipFill>
                <a:blip r:embed="rId2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223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1" grpId="0"/>
      <p:bldP spid="32" grpId="0" animBg="1"/>
      <p:bldP spid="33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/>
              <a:t>An</a:t>
            </a:r>
            <a:r>
              <a:rPr lang="en-US" dirty="0" err="1"/>
              <a:t>álise</a:t>
            </a:r>
            <a:r>
              <a:rPr lang="en-US" dirty="0"/>
              <a:t> </a:t>
            </a:r>
            <a:r>
              <a:rPr lang="en-US" dirty="0" err="1"/>
              <a:t>Custo</a:t>
            </a:r>
            <a:r>
              <a:rPr lang="en-US" dirty="0"/>
              <a:t>-Volume-</a:t>
            </a:r>
            <a:r>
              <a:rPr lang="en-US" dirty="0" err="1"/>
              <a:t>Lucro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67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 vert="horz" lIns="91440" tIns="45720" rIns="91440" bIns="45720" rtlCol="0">
                <a:normAutofit/>
              </a:bodyPr>
              <a:lstStyle/>
              <a:p>
                <a:r>
                  <a:rPr lang="pt-BR" dirty="0"/>
                  <a:t>No curto-prazo</a:t>
                </a:r>
              </a:p>
              <a:p>
                <a:pPr lvl="1"/>
                <a:r>
                  <a:rPr lang="pt-BR" dirty="0"/>
                  <a:t>Quem precisa dar lucro é a empresa...</a:t>
                </a:r>
              </a:p>
              <a:p>
                <a:pPr lvl="1"/>
                <a:r>
                  <a:rPr lang="pt-BR" dirty="0"/>
                  <a:t>Produtos dão </a:t>
                </a:r>
                <a:r>
                  <a:rPr lang="pt-BR" b="1" dirty="0"/>
                  <a:t>margem de contribuição</a:t>
                </a:r>
              </a:p>
              <a:p>
                <a:r>
                  <a:rPr lang="pt-BR" dirty="0"/>
                  <a:t>Até o PE, a margem de cada produto vendido contribui para cobrir custos fixos...</a:t>
                </a:r>
              </a:p>
              <a:p>
                <a:r>
                  <a:rPr lang="pt-BR" dirty="0"/>
                  <a:t>A partir do PE, cada item contribui para a lucratividade da empresa (análise CVL)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𝑀𝐶</m:t>
                    </m:r>
                    <m:r>
                      <a:rPr lang="en-US" i="1">
                        <a:latin typeface="Cambria Math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charset="0"/>
                          </a:rPr>
                          <m:t>𝑢</m:t>
                        </m:r>
                      </m:sub>
                    </m:sSub>
                    <m:r>
                      <a:rPr lang="en-US" i="1">
                        <a:latin typeface="Cambria Math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charset="0"/>
                          </a:rPr>
                          <m:t>𝐶𝑉</m:t>
                        </m:r>
                      </m:e>
                      <m:sub>
                        <m:r>
                          <a:rPr lang="en-US" i="1">
                            <a:latin typeface="Cambria Math" charset="0"/>
                          </a:rPr>
                          <m:t>𝑢</m:t>
                        </m:r>
                      </m:sub>
                    </m:sSub>
                  </m:oMath>
                </a14:m>
                <a:endParaRPr lang="pt-BR" dirty="0"/>
              </a:p>
            </p:txBody>
          </p:sp>
        </mc:Choice>
        <mc:Fallback xmlns="">
          <p:sp>
            <p:nvSpPr>
              <p:cNvPr id="1126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6002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 descr="Captura de Tela 2014-09-17 às 19.36.4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812" y="5664974"/>
            <a:ext cx="107997" cy="104397"/>
          </a:xfrm>
          <a:prstGeom prst="rect">
            <a:avLst/>
          </a:prstGeom>
        </p:spPr>
      </p:pic>
      <p:sp>
        <p:nvSpPr>
          <p:cNvPr id="28" name="Can 27"/>
          <p:cNvSpPr/>
          <p:nvPr/>
        </p:nvSpPr>
        <p:spPr>
          <a:xfrm>
            <a:off x="4588284" y="3940450"/>
            <a:ext cx="2299025" cy="1247076"/>
          </a:xfrm>
          <a:prstGeom prst="can">
            <a:avLst>
              <a:gd name="adj" fmla="val 32839"/>
            </a:avLst>
          </a:prstGeom>
          <a:blipFill rotWithShape="1">
            <a:blip r:embed="rId3"/>
            <a:tile tx="0" ty="0" sx="100000" sy="100000" flip="none" algn="tl"/>
          </a:blipFill>
          <a:ln w="3175" cmpd="sng"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Picture 3" descr="torneira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498" y="1290268"/>
            <a:ext cx="1828800" cy="1828800"/>
          </a:xfrm>
          <a:prstGeom prst="rect">
            <a:avLst/>
          </a:prstGeom>
        </p:spPr>
      </p:pic>
      <p:pic>
        <p:nvPicPr>
          <p:cNvPr id="6" name="Picture 5" descr="Captura de Tela 2014-09-17 às 19.36.4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437" y="3096276"/>
            <a:ext cx="374486" cy="362003"/>
          </a:xfrm>
          <a:prstGeom prst="rect">
            <a:avLst/>
          </a:prstGeom>
        </p:spPr>
      </p:pic>
      <p:pic>
        <p:nvPicPr>
          <p:cNvPr id="7" name="Picture 6" descr="Captura de Tela 2014-09-17 às 19.36.4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437" y="3526122"/>
            <a:ext cx="374486" cy="362003"/>
          </a:xfrm>
          <a:prstGeom prst="rect">
            <a:avLst/>
          </a:prstGeom>
        </p:spPr>
      </p:pic>
      <p:sp>
        <p:nvSpPr>
          <p:cNvPr id="9" name="Can 8"/>
          <p:cNvSpPr/>
          <p:nvPr/>
        </p:nvSpPr>
        <p:spPr>
          <a:xfrm>
            <a:off x="4588284" y="4114039"/>
            <a:ext cx="2299025" cy="1080000"/>
          </a:xfrm>
          <a:prstGeom prst="can">
            <a:avLst>
              <a:gd name="adj" fmla="val 32839"/>
            </a:avLst>
          </a:prstGeom>
          <a:blipFill rotWithShape="1">
            <a:blip r:embed="rId3"/>
            <a:tile tx="0" ty="0" sx="100000" sy="100000" flip="none" algn="tl"/>
          </a:blipFill>
          <a:ln w="3175" cmpd="sng"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n 4"/>
          <p:cNvSpPr/>
          <p:nvPr/>
        </p:nvSpPr>
        <p:spPr>
          <a:xfrm>
            <a:off x="4588284" y="3911015"/>
            <a:ext cx="2299025" cy="1283025"/>
          </a:xfrm>
          <a:prstGeom prst="can">
            <a:avLst/>
          </a:prstGeom>
          <a:solidFill>
            <a:srgbClr val="FF0000">
              <a:alpha val="20000"/>
            </a:srgbClr>
          </a:solidFill>
          <a:ln w="3175" cmpd="sng"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extBox 12"/>
          <p:cNvSpPr txBox="1"/>
          <p:nvPr/>
        </p:nvSpPr>
        <p:spPr>
          <a:xfrm>
            <a:off x="2269718" y="2668328"/>
            <a:ext cx="252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Margem de Contribuição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46411" y="4290667"/>
            <a:ext cx="1774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/>
              <a:t>Custos/Despesas</a:t>
            </a:r>
          </a:p>
          <a:p>
            <a:pPr algn="ctr"/>
            <a:r>
              <a:rPr lang="pt-BR" dirty="0"/>
              <a:t>Fixos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4321255" y="4066779"/>
            <a:ext cx="162820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321255" y="5043703"/>
            <a:ext cx="162820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392896" y="4066779"/>
            <a:ext cx="0" cy="976924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torneira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14879" y="3889630"/>
            <a:ext cx="449657" cy="449657"/>
          </a:xfrm>
          <a:prstGeom prst="rect">
            <a:avLst/>
          </a:prstGeom>
        </p:spPr>
      </p:pic>
      <p:pic>
        <p:nvPicPr>
          <p:cNvPr id="29" name="Picture 28" descr="Captura de Tela 2014-09-17 às 19.36.4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812" y="4339286"/>
            <a:ext cx="111725" cy="108000"/>
          </a:xfrm>
          <a:prstGeom prst="rect">
            <a:avLst/>
          </a:prstGeom>
          <a:blipFill dpi="0" rotWithShape="1">
            <a:blip r:embed="rId3">
              <a:alphaModFix amt="61000"/>
            </a:blip>
            <a:srcRect/>
            <a:tile tx="0" ty="0" sx="100000" sy="100000" flip="none" algn="tl"/>
          </a:blipFill>
        </p:spPr>
      </p:pic>
      <p:pic>
        <p:nvPicPr>
          <p:cNvPr id="30" name="Picture 29" descr="Captura de Tela 2014-09-17 às 19.36.4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812" y="4502101"/>
            <a:ext cx="107997" cy="104397"/>
          </a:xfrm>
          <a:prstGeom prst="rect">
            <a:avLst/>
          </a:prstGeom>
        </p:spPr>
      </p:pic>
      <p:pic>
        <p:nvPicPr>
          <p:cNvPr id="31" name="Picture 30" descr="Captura de Tela 2014-09-17 às 19.36.4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812" y="4660730"/>
            <a:ext cx="107997" cy="104397"/>
          </a:xfrm>
          <a:prstGeom prst="rect">
            <a:avLst/>
          </a:prstGeom>
        </p:spPr>
      </p:pic>
      <p:pic>
        <p:nvPicPr>
          <p:cNvPr id="32" name="Picture 31" descr="Captura de Tela 2014-09-17 às 19.36.4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812" y="4832561"/>
            <a:ext cx="107997" cy="104397"/>
          </a:xfrm>
          <a:prstGeom prst="rect">
            <a:avLst/>
          </a:prstGeom>
        </p:spPr>
      </p:pic>
      <p:pic>
        <p:nvPicPr>
          <p:cNvPr id="33" name="Picture 32" descr="Captura de Tela 2014-09-17 às 19.36.4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812" y="4995374"/>
            <a:ext cx="107997" cy="104397"/>
          </a:xfrm>
          <a:prstGeom prst="rect">
            <a:avLst/>
          </a:prstGeom>
        </p:spPr>
      </p:pic>
      <p:pic>
        <p:nvPicPr>
          <p:cNvPr id="34" name="Picture 33" descr="Captura de Tela 2014-09-17 às 19.36.4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812" y="5154003"/>
            <a:ext cx="107997" cy="104397"/>
          </a:xfrm>
          <a:prstGeom prst="rect">
            <a:avLst/>
          </a:prstGeom>
        </p:spPr>
      </p:pic>
      <p:pic>
        <p:nvPicPr>
          <p:cNvPr id="35" name="Picture 34" descr="Captura de Tela 2014-09-17 às 19.36.4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812" y="5343532"/>
            <a:ext cx="107997" cy="104397"/>
          </a:xfrm>
          <a:prstGeom prst="rect">
            <a:avLst/>
          </a:prstGeom>
        </p:spPr>
      </p:pic>
      <p:pic>
        <p:nvPicPr>
          <p:cNvPr id="36" name="Picture 35" descr="Captura de Tela 2014-09-17 às 19.36.4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812" y="5506345"/>
            <a:ext cx="107997" cy="104397"/>
          </a:xfrm>
          <a:prstGeom prst="rect">
            <a:avLst/>
          </a:prstGeom>
        </p:spPr>
      </p:pic>
      <p:sp>
        <p:nvSpPr>
          <p:cNvPr id="38" name="Can 37"/>
          <p:cNvSpPr/>
          <p:nvPr/>
        </p:nvSpPr>
        <p:spPr>
          <a:xfrm>
            <a:off x="6724489" y="5389110"/>
            <a:ext cx="1465385" cy="606194"/>
          </a:xfrm>
          <a:prstGeom prst="can">
            <a:avLst/>
          </a:prstGeom>
          <a:blipFill dpi="0" rotWithShape="1">
            <a:blip r:embed="rId3">
              <a:alphaModFix amt="61000"/>
            </a:blip>
            <a:srcRect/>
            <a:tile tx="0" ty="0" sx="100000" sy="100000" flip="none" algn="tl"/>
          </a:blipFill>
          <a:ln w="3175" cmpd="sng">
            <a:solidFill>
              <a:srgbClr val="00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TextBox 38"/>
          <p:cNvSpPr txBox="1"/>
          <p:nvPr/>
        </p:nvSpPr>
        <p:spPr>
          <a:xfrm>
            <a:off x="8378745" y="5506344"/>
            <a:ext cx="702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Lucro</a:t>
            </a:r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/>
              <a:t>Custeio Variável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30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460592"/>
            <a:ext cx="8913813" cy="914400"/>
          </a:xfrm>
        </p:spPr>
        <p:txBody>
          <a:bodyPr/>
          <a:lstStyle/>
          <a:p>
            <a:r>
              <a:rPr lang="pt-BR" dirty="0"/>
              <a:t>Custeio por Absorção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072530" y="2311303"/>
            <a:ext cx="1077220" cy="39076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Custo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610426" y="2311785"/>
            <a:ext cx="1077220" cy="39076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Direto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610426" y="2808225"/>
            <a:ext cx="1077220" cy="39076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Indireto</a:t>
            </a:r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5897038" y="3958773"/>
            <a:ext cx="503999" cy="50399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/>
              <a:t>R</a:t>
            </a:r>
            <a:endParaRPr lang="pt-BR" dirty="0"/>
          </a:p>
        </p:txBody>
      </p:sp>
      <p:sp>
        <p:nvSpPr>
          <p:cNvPr id="13" name="Rounded Rectangle 12"/>
          <p:cNvSpPr/>
          <p:nvPr/>
        </p:nvSpPr>
        <p:spPr>
          <a:xfrm>
            <a:off x="7263889" y="2702070"/>
            <a:ext cx="1370298" cy="39076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Produto 1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263889" y="3198510"/>
            <a:ext cx="1370298" cy="39076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Produto 2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8717382" y="4631283"/>
            <a:ext cx="1080647" cy="39076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CPV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9254250" y="1552233"/>
            <a:ext cx="1157612" cy="99645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Receita de Venda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9147907" y="5872742"/>
            <a:ext cx="1370298" cy="39076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Resultado</a:t>
            </a:r>
          </a:p>
        </p:txBody>
      </p:sp>
      <p:cxnSp>
        <p:nvCxnSpPr>
          <p:cNvPr id="18" name="Straight Arrow Connector 17"/>
          <p:cNvCxnSpPr>
            <a:stCxn id="16" idx="2"/>
            <a:endCxn id="17" idx="0"/>
          </p:cNvCxnSpPr>
          <p:nvPr/>
        </p:nvCxnSpPr>
        <p:spPr>
          <a:xfrm>
            <a:off x="9833056" y="2548691"/>
            <a:ext cx="0" cy="332405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7263889" y="3694951"/>
            <a:ext cx="1370298" cy="39076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Produto </a:t>
            </a:r>
            <a:r>
              <a:rPr lang="pt-BR" dirty="0" err="1"/>
              <a:t>n</a:t>
            </a:r>
            <a:endParaRPr lang="pt-BR" dirty="0"/>
          </a:p>
        </p:txBody>
      </p:sp>
      <p:cxnSp>
        <p:nvCxnSpPr>
          <p:cNvPr id="20" name="Elbow Connector 19"/>
          <p:cNvCxnSpPr>
            <a:stCxn id="13" idx="3"/>
            <a:endCxn id="15" idx="0"/>
          </p:cNvCxnSpPr>
          <p:nvPr/>
        </p:nvCxnSpPr>
        <p:spPr>
          <a:xfrm>
            <a:off x="8634187" y="2897454"/>
            <a:ext cx="623518" cy="1733829"/>
          </a:xfrm>
          <a:prstGeom prst="bentConnector2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9" idx="3"/>
            <a:endCxn id="15" idx="0"/>
          </p:cNvCxnSpPr>
          <p:nvPr/>
        </p:nvCxnSpPr>
        <p:spPr>
          <a:xfrm>
            <a:off x="8634187" y="3890334"/>
            <a:ext cx="623518" cy="740948"/>
          </a:xfrm>
          <a:prstGeom prst="bentConnector2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4" idx="3"/>
            <a:endCxn id="15" idx="0"/>
          </p:cNvCxnSpPr>
          <p:nvPr/>
        </p:nvCxnSpPr>
        <p:spPr>
          <a:xfrm>
            <a:off x="8634187" y="3393894"/>
            <a:ext cx="623518" cy="1237389"/>
          </a:xfrm>
          <a:prstGeom prst="bentConnector2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0" idx="2"/>
            <a:endCxn id="12" idx="0"/>
          </p:cNvCxnSpPr>
          <p:nvPr/>
        </p:nvCxnSpPr>
        <p:spPr>
          <a:xfrm>
            <a:off x="6149037" y="3198992"/>
            <a:ext cx="1" cy="759781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9" idx="3"/>
            <a:endCxn id="13" idx="1"/>
          </p:cNvCxnSpPr>
          <p:nvPr/>
        </p:nvCxnSpPr>
        <p:spPr>
          <a:xfrm>
            <a:off x="6687647" y="2507169"/>
            <a:ext cx="576243" cy="390285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9" idx="3"/>
            <a:endCxn id="14" idx="1"/>
          </p:cNvCxnSpPr>
          <p:nvPr/>
        </p:nvCxnSpPr>
        <p:spPr>
          <a:xfrm>
            <a:off x="6687647" y="2507169"/>
            <a:ext cx="576243" cy="886725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9" idx="3"/>
            <a:endCxn id="19" idx="1"/>
          </p:cNvCxnSpPr>
          <p:nvPr/>
        </p:nvCxnSpPr>
        <p:spPr>
          <a:xfrm>
            <a:off x="6687647" y="2507168"/>
            <a:ext cx="576243" cy="1383166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6"/>
            <a:endCxn id="13" idx="1"/>
          </p:cNvCxnSpPr>
          <p:nvPr/>
        </p:nvCxnSpPr>
        <p:spPr>
          <a:xfrm flipV="1">
            <a:off x="6401037" y="2897454"/>
            <a:ext cx="862853" cy="1313319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2" idx="6"/>
            <a:endCxn id="14" idx="1"/>
          </p:cNvCxnSpPr>
          <p:nvPr/>
        </p:nvCxnSpPr>
        <p:spPr>
          <a:xfrm flipV="1">
            <a:off x="6401037" y="3393894"/>
            <a:ext cx="862853" cy="816879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2" idx="6"/>
            <a:endCxn id="19" idx="1"/>
          </p:cNvCxnSpPr>
          <p:nvPr/>
        </p:nvCxnSpPr>
        <p:spPr>
          <a:xfrm flipV="1">
            <a:off x="6401037" y="3890334"/>
            <a:ext cx="862853" cy="320438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8" idx="3"/>
            <a:endCxn id="9" idx="1"/>
          </p:cNvCxnSpPr>
          <p:nvPr/>
        </p:nvCxnSpPr>
        <p:spPr>
          <a:xfrm>
            <a:off x="5149750" y="2506686"/>
            <a:ext cx="460676" cy="482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8" idx="3"/>
            <a:endCxn id="10" idx="1"/>
          </p:cNvCxnSpPr>
          <p:nvPr/>
        </p:nvCxnSpPr>
        <p:spPr>
          <a:xfrm>
            <a:off x="5149750" y="2506686"/>
            <a:ext cx="460676" cy="496922"/>
          </a:xfrm>
          <a:prstGeom prst="bentConnector3">
            <a:avLst>
              <a:gd name="adj1" fmla="val 50000"/>
            </a:avLst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5" idx="2"/>
          </p:cNvCxnSpPr>
          <p:nvPr/>
        </p:nvCxnSpPr>
        <p:spPr>
          <a:xfrm>
            <a:off x="9257705" y="5022049"/>
            <a:ext cx="0" cy="879506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3" idx="3"/>
            <a:endCxn id="8" idx="2"/>
          </p:cNvCxnSpPr>
          <p:nvPr/>
        </p:nvCxnSpPr>
        <p:spPr>
          <a:xfrm flipV="1">
            <a:off x="3510382" y="2702069"/>
            <a:ext cx="1100758" cy="801290"/>
          </a:xfrm>
          <a:prstGeom prst="bentConnector2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5567444" y="5269557"/>
            <a:ext cx="1221219" cy="39076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Despesa</a:t>
            </a:r>
          </a:p>
        </p:txBody>
      </p:sp>
      <p:cxnSp>
        <p:nvCxnSpPr>
          <p:cNvPr id="35" name="Elbow Connector 34"/>
          <p:cNvCxnSpPr>
            <a:stCxn id="3" idx="3"/>
            <a:endCxn id="34" idx="1"/>
          </p:cNvCxnSpPr>
          <p:nvPr/>
        </p:nvCxnSpPr>
        <p:spPr>
          <a:xfrm>
            <a:off x="3510383" y="3503360"/>
            <a:ext cx="2057061" cy="1961581"/>
          </a:xfrm>
          <a:prstGeom prst="bentConnector3">
            <a:avLst>
              <a:gd name="adj1" fmla="val 53396"/>
            </a:avLst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561457" y="3032524"/>
            <a:ext cx="777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/>
              <a:t>Produção</a:t>
            </a:r>
          </a:p>
          <a:p>
            <a:r>
              <a:rPr lang="pt-BR" sz="1200" dirty="0"/>
              <a:t>Fábrica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563832" y="4596193"/>
            <a:ext cx="1149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/>
              <a:t>Administrativas</a:t>
            </a:r>
          </a:p>
          <a:p>
            <a:r>
              <a:rPr lang="pt-BR" sz="1200" dirty="0"/>
              <a:t>Comerciais</a:t>
            </a:r>
          </a:p>
          <a:p>
            <a:r>
              <a:rPr lang="pt-BR" sz="1200" dirty="0"/>
              <a:t>Financeiras</a:t>
            </a:r>
          </a:p>
        </p:txBody>
      </p:sp>
      <p:cxnSp>
        <p:nvCxnSpPr>
          <p:cNvPr id="46" name="Elbow Connector 45"/>
          <p:cNvCxnSpPr>
            <a:stCxn id="34" idx="3"/>
          </p:cNvCxnSpPr>
          <p:nvPr/>
        </p:nvCxnSpPr>
        <p:spPr>
          <a:xfrm>
            <a:off x="6788662" y="5464941"/>
            <a:ext cx="2203338" cy="603185"/>
          </a:xfrm>
          <a:prstGeom prst="bentConnector3">
            <a:avLst>
              <a:gd name="adj1" fmla="val 50000"/>
            </a:avLst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9224358" y="6356043"/>
            <a:ext cx="1085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/>
              <a:t>Lucro/Prejuízo</a:t>
            </a:r>
          </a:p>
        </p:txBody>
      </p:sp>
      <p:sp>
        <p:nvSpPr>
          <p:cNvPr id="3" name="Vários Documentos 2"/>
          <p:cNvSpPr/>
          <p:nvPr/>
        </p:nvSpPr>
        <p:spPr>
          <a:xfrm>
            <a:off x="1694858" y="2816199"/>
            <a:ext cx="1815525" cy="1374321"/>
          </a:xfrm>
          <a:prstGeom prst="flowChartMulti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/>
              <a:t>Balancete</a:t>
            </a:r>
          </a:p>
        </p:txBody>
      </p:sp>
      <p:sp>
        <p:nvSpPr>
          <p:cNvPr id="48" name="TextBox 46"/>
          <p:cNvSpPr txBox="1"/>
          <p:nvPr/>
        </p:nvSpPr>
        <p:spPr>
          <a:xfrm>
            <a:off x="1629759" y="5901556"/>
            <a:ext cx="4608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PROPORCIONALIZA</a:t>
            </a:r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ÇÃO</a:t>
            </a:r>
            <a:endParaRPr lang="pt-BR" sz="3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0" name="Rounded Rectangle 14"/>
          <p:cNvSpPr/>
          <p:nvPr/>
        </p:nvSpPr>
        <p:spPr>
          <a:xfrm>
            <a:off x="7553541" y="4631283"/>
            <a:ext cx="1080647" cy="39076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Estoque</a:t>
            </a:r>
          </a:p>
        </p:txBody>
      </p:sp>
      <p:cxnSp>
        <p:nvCxnSpPr>
          <p:cNvPr id="49" name="Elbow Connector 20"/>
          <p:cNvCxnSpPr>
            <a:endCxn id="40" idx="0"/>
          </p:cNvCxnSpPr>
          <p:nvPr/>
        </p:nvCxnSpPr>
        <p:spPr>
          <a:xfrm rot="10800000" flipV="1">
            <a:off x="8093866" y="4283241"/>
            <a:ext cx="1160387" cy="348041"/>
          </a:xfrm>
          <a:prstGeom prst="bentConnector2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488064" y="1732548"/>
            <a:ext cx="1300599" cy="206255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222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Alguns cuidados com absorção de custos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pt-BR" dirty="0"/>
              <a:t>Risco de distorções</a:t>
            </a:r>
          </a:p>
          <a:p>
            <a:pPr lvl="1"/>
            <a:r>
              <a:rPr lang="pt-BR" dirty="0"/>
              <a:t>Rateios arbitrários</a:t>
            </a:r>
          </a:p>
          <a:p>
            <a:pPr lvl="1"/>
            <a:r>
              <a:rPr lang="pt-BR" dirty="0"/>
              <a:t>Decisões erradas no curto prazo</a:t>
            </a:r>
          </a:p>
          <a:p>
            <a:pPr lvl="1"/>
            <a:endParaRPr lang="pt-BR" dirty="0"/>
          </a:p>
          <a:p>
            <a:r>
              <a:rPr lang="pt-BR" dirty="0"/>
              <a:t>Cuidado com os relatórios de custo</a:t>
            </a:r>
          </a:p>
          <a:p>
            <a:pPr lvl="1"/>
            <a:r>
              <a:rPr lang="pt-BR" dirty="0"/>
              <a:t>Exemplo: Uma empresa produz um único tipo de produto e tem, em um período T1, o seguinte movimento: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13442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460592"/>
            <a:ext cx="8913813" cy="914400"/>
          </a:xfrm>
        </p:spPr>
        <p:txBody>
          <a:bodyPr/>
          <a:lstStyle/>
          <a:p>
            <a:r>
              <a:rPr lang="pt-BR" dirty="0"/>
              <a:t>Custeio Variável</a:t>
            </a:r>
          </a:p>
        </p:txBody>
      </p:sp>
      <p:sp>
        <p:nvSpPr>
          <p:cNvPr id="51" name="Rounded Rectangle 50"/>
          <p:cNvSpPr>
            <a:spLocks noChangeAspect="1"/>
          </p:cNvSpPr>
          <p:nvPr/>
        </p:nvSpPr>
        <p:spPr>
          <a:xfrm>
            <a:off x="4584662" y="2198391"/>
            <a:ext cx="1152000" cy="40438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Variável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6147748" y="1951395"/>
            <a:ext cx="1293219" cy="390767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Custos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6147748" y="2447835"/>
            <a:ext cx="1293219" cy="390767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Despesas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9254250" y="1439337"/>
            <a:ext cx="1157612" cy="996458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Receita de Venda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9041564" y="5163174"/>
            <a:ext cx="1370298" cy="390767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Resultado</a:t>
            </a:r>
          </a:p>
        </p:txBody>
      </p:sp>
      <p:cxnSp>
        <p:nvCxnSpPr>
          <p:cNvPr id="57" name="Straight Arrow Connector 56"/>
          <p:cNvCxnSpPr>
            <a:stCxn id="55" idx="2"/>
          </p:cNvCxnSpPr>
          <p:nvPr/>
        </p:nvCxnSpPr>
        <p:spPr>
          <a:xfrm>
            <a:off x="9833056" y="2435795"/>
            <a:ext cx="0" cy="123446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1" idx="3"/>
            <a:endCxn id="52" idx="1"/>
          </p:cNvCxnSpPr>
          <p:nvPr/>
        </p:nvCxnSpPr>
        <p:spPr>
          <a:xfrm flipV="1">
            <a:off x="5736663" y="2146779"/>
            <a:ext cx="411085" cy="253805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Rounded Rectangle 58"/>
          <p:cNvSpPr>
            <a:spLocks noChangeAspect="1"/>
          </p:cNvSpPr>
          <p:nvPr/>
        </p:nvSpPr>
        <p:spPr>
          <a:xfrm>
            <a:off x="4584981" y="5163158"/>
            <a:ext cx="1152000" cy="36860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Fixo</a:t>
            </a:r>
          </a:p>
        </p:txBody>
      </p:sp>
      <p:cxnSp>
        <p:nvCxnSpPr>
          <p:cNvPr id="60" name="Elbow Connector 59"/>
          <p:cNvCxnSpPr>
            <a:endCxn id="59" idx="0"/>
          </p:cNvCxnSpPr>
          <p:nvPr/>
        </p:nvCxnSpPr>
        <p:spPr>
          <a:xfrm>
            <a:off x="3769259" y="3391572"/>
            <a:ext cx="1391722" cy="1771586"/>
          </a:xfrm>
          <a:prstGeom prst="bentConnector2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9118015" y="5646475"/>
            <a:ext cx="1085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/>
              <a:t>Lucro/Prejuízo</a:t>
            </a:r>
          </a:p>
        </p:txBody>
      </p:sp>
      <p:cxnSp>
        <p:nvCxnSpPr>
          <p:cNvPr id="72" name="Straight Arrow Connector 71"/>
          <p:cNvCxnSpPr>
            <a:stCxn id="51" idx="3"/>
            <a:endCxn id="53" idx="1"/>
          </p:cNvCxnSpPr>
          <p:nvPr/>
        </p:nvCxnSpPr>
        <p:spPr>
          <a:xfrm>
            <a:off x="5736663" y="2400584"/>
            <a:ext cx="411085" cy="242635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7424997" y="3670256"/>
            <a:ext cx="3093208" cy="390767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Margem de Contribuição</a:t>
            </a:r>
          </a:p>
        </p:txBody>
      </p:sp>
      <p:cxnSp>
        <p:nvCxnSpPr>
          <p:cNvPr id="74" name="Elbow Connector 73"/>
          <p:cNvCxnSpPr>
            <a:endCxn id="51" idx="2"/>
          </p:cNvCxnSpPr>
          <p:nvPr/>
        </p:nvCxnSpPr>
        <p:spPr>
          <a:xfrm flipV="1">
            <a:off x="3769260" y="2602776"/>
            <a:ext cx="1391403" cy="788797"/>
          </a:xfrm>
          <a:prstGeom prst="bentConnector2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Rounded Rectangle 74"/>
          <p:cNvSpPr/>
          <p:nvPr/>
        </p:nvSpPr>
        <p:spPr>
          <a:xfrm>
            <a:off x="6147748" y="4914728"/>
            <a:ext cx="1293219" cy="390767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Custos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6147748" y="5411168"/>
            <a:ext cx="1293219" cy="390767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Despesas</a:t>
            </a:r>
          </a:p>
        </p:txBody>
      </p:sp>
      <p:cxnSp>
        <p:nvCxnSpPr>
          <p:cNvPr id="77" name="Straight Arrow Connector 76"/>
          <p:cNvCxnSpPr>
            <a:stCxn id="59" idx="3"/>
            <a:endCxn id="75" idx="1"/>
          </p:cNvCxnSpPr>
          <p:nvPr/>
        </p:nvCxnSpPr>
        <p:spPr>
          <a:xfrm flipV="1">
            <a:off x="5736981" y="5110112"/>
            <a:ext cx="410766" cy="237351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59" idx="3"/>
            <a:endCxn id="76" idx="1"/>
          </p:cNvCxnSpPr>
          <p:nvPr/>
        </p:nvCxnSpPr>
        <p:spPr>
          <a:xfrm>
            <a:off x="5736981" y="5347463"/>
            <a:ext cx="410766" cy="259089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7445537" y="2146778"/>
            <a:ext cx="395547" cy="247012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V="1">
            <a:off x="7445537" y="2393790"/>
            <a:ext cx="395547" cy="249428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7841083" y="2393790"/>
            <a:ext cx="57999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8421077" y="2393790"/>
            <a:ext cx="0" cy="123446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75" idx="3"/>
          </p:cNvCxnSpPr>
          <p:nvPr/>
        </p:nvCxnSpPr>
        <p:spPr>
          <a:xfrm>
            <a:off x="7440966" y="5110111"/>
            <a:ext cx="379578" cy="248446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76" idx="3"/>
          </p:cNvCxnSpPr>
          <p:nvPr/>
        </p:nvCxnSpPr>
        <p:spPr>
          <a:xfrm flipV="1">
            <a:off x="7440966" y="5358557"/>
            <a:ext cx="379578" cy="24799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endCxn id="56" idx="1"/>
          </p:cNvCxnSpPr>
          <p:nvPr/>
        </p:nvCxnSpPr>
        <p:spPr>
          <a:xfrm>
            <a:off x="7820544" y="5358557"/>
            <a:ext cx="1221020" cy="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9833056" y="4061023"/>
            <a:ext cx="0" cy="1102151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ounded Rectangle 55"/>
          <p:cNvSpPr/>
          <p:nvPr/>
        </p:nvSpPr>
        <p:spPr>
          <a:xfrm>
            <a:off x="7822996" y="4415696"/>
            <a:ext cx="1370298" cy="390767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Estoques</a:t>
            </a:r>
          </a:p>
        </p:txBody>
      </p:sp>
      <p:cxnSp>
        <p:nvCxnSpPr>
          <p:cNvPr id="39" name="Straight Arrow Connector 85"/>
          <p:cNvCxnSpPr>
            <a:endCxn id="38" idx="3"/>
          </p:cNvCxnSpPr>
          <p:nvPr/>
        </p:nvCxnSpPr>
        <p:spPr>
          <a:xfrm flipH="1">
            <a:off x="9193294" y="4611079"/>
            <a:ext cx="639762" cy="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4219331" y="1735133"/>
            <a:ext cx="1859946" cy="426101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Vários Documentos 40"/>
          <p:cNvSpPr/>
          <p:nvPr/>
        </p:nvSpPr>
        <p:spPr>
          <a:xfrm>
            <a:off x="1949165" y="2838602"/>
            <a:ext cx="1815525" cy="1374321"/>
          </a:xfrm>
          <a:prstGeom prst="flowChartMulti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/>
              <a:t>Balancete</a:t>
            </a:r>
          </a:p>
        </p:txBody>
      </p:sp>
    </p:spTree>
    <p:extLst>
      <p:ext uri="{BB962C8B-B14F-4D97-AF65-F5344CB8AC3E}">
        <p14:creationId xmlns:p14="http://schemas.microsoft.com/office/powerpoint/2010/main" val="20483340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Classificação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Custos Fixos</a:t>
            </a:r>
          </a:p>
          <a:p>
            <a:pPr lvl="1"/>
            <a:r>
              <a:rPr lang="pt-BR" dirty="0"/>
              <a:t>Não variam com volume em um dado intervalo</a:t>
            </a:r>
          </a:p>
          <a:p>
            <a:pPr lvl="1"/>
            <a:r>
              <a:rPr lang="pt-BR" dirty="0"/>
              <a:t>Não confunda... Fixos, </a:t>
            </a:r>
            <a:r>
              <a:rPr lang="pt-BR" i="1" dirty="0"/>
              <a:t>pero no </a:t>
            </a:r>
            <a:r>
              <a:rPr lang="pt-BR" i="1" dirty="0" err="1"/>
              <a:t>mucho</a:t>
            </a:r>
            <a:r>
              <a:rPr lang="pt-BR" dirty="0"/>
              <a:t>!!!!</a:t>
            </a:r>
          </a:p>
          <a:p>
            <a:pPr lvl="1"/>
            <a:r>
              <a:rPr lang="pt-BR" dirty="0"/>
              <a:t>No geral, mudanças de patamar derivam de alterações na capacidade</a:t>
            </a:r>
          </a:p>
          <a:p>
            <a:r>
              <a:rPr lang="pt-BR" dirty="0"/>
              <a:t>Custos Variáveis</a:t>
            </a:r>
          </a:p>
          <a:p>
            <a:pPr lvl="1"/>
            <a:r>
              <a:rPr lang="pt-BR" dirty="0"/>
              <a:t>Variam com o volume</a:t>
            </a:r>
          </a:p>
        </p:txBody>
      </p:sp>
    </p:spTree>
    <p:extLst>
      <p:ext uri="{BB962C8B-B14F-4D97-AF65-F5344CB8AC3E}">
        <p14:creationId xmlns:p14="http://schemas.microsoft.com/office/powerpoint/2010/main" val="1664499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Ponto de Equilíbrio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506872" y="2181795"/>
            <a:ext cx="0" cy="3236872"/>
          </a:xfrm>
          <a:prstGeom prst="straightConnector1">
            <a:avLst/>
          </a:prstGeom>
          <a:ln w="31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174719" y="5223282"/>
            <a:ext cx="3653692" cy="0"/>
          </a:xfrm>
          <a:prstGeom prst="straightConnector1">
            <a:avLst/>
          </a:prstGeom>
          <a:ln w="31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070513" y="208410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$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92122" y="5152050"/>
            <a:ext cx="339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/>
              <a:t>Q</a:t>
            </a:r>
            <a:endParaRPr lang="pt-BR" dirty="0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4506873" y="3484360"/>
            <a:ext cx="3790461" cy="111369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506873" y="2500923"/>
            <a:ext cx="3321539" cy="272236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685692" y="4257488"/>
            <a:ext cx="0" cy="965795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478045" y="5234410"/>
            <a:ext cx="4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27"/>
              <p:cNvSpPr txBox="1"/>
              <p:nvPr/>
            </p:nvSpPr>
            <p:spPr>
              <a:xfrm>
                <a:off x="7749023" y="2084104"/>
                <a:ext cx="209121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i="1" dirty="0">
                          <a:latin typeface="Cambria Math" charset="0"/>
                        </a:rPr>
                        <m:t>𝑅𝑇</m:t>
                      </m:r>
                      <m:r>
                        <a:rPr lang="pt-BR" sz="2400" i="1" dirty="0">
                          <a:latin typeface="Cambria Math" charset="0"/>
                        </a:rPr>
                        <m:t> = </m:t>
                      </m:r>
                      <m:r>
                        <a:rPr lang="pt-BR" sz="2400" i="1" dirty="0">
                          <a:latin typeface="Cambria Math" charset="0"/>
                        </a:rPr>
                        <m:t>𝑃𝑉</m:t>
                      </m:r>
                      <m:r>
                        <a:rPr lang="pt-BR" sz="2400" i="1" dirty="0">
                          <a:latin typeface="Cambria Math" charset="0"/>
                        </a:rPr>
                        <m:t> </m:t>
                      </m:r>
                      <m:r>
                        <a:rPr lang="pt-BR" sz="2400" i="1" dirty="0" err="1">
                          <a:latin typeface="Cambria Math" charset="0"/>
                        </a:rPr>
                        <m:t>𝑥</m:t>
                      </m:r>
                      <m:r>
                        <a:rPr lang="pt-BR" sz="2400" i="1" dirty="0">
                          <a:latin typeface="Cambria Math" charset="0"/>
                        </a:rPr>
                        <m:t> </m:t>
                      </m:r>
                      <m:r>
                        <a:rPr lang="pt-BR" sz="2400" i="1" dirty="0" err="1"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pt-BR" sz="2400" dirty="0"/>
              </a:p>
            </p:txBody>
          </p:sp>
        </mc:Choice>
        <mc:Fallback xmlns="">
          <p:sp>
            <p:nvSpPr>
              <p:cNvPr id="16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9023" y="2084104"/>
                <a:ext cx="2091214" cy="461665"/>
              </a:xfrm>
              <a:prstGeom prst="rect">
                <a:avLst/>
              </a:prstGeom>
              <a:blipFill>
                <a:blip r:embed="rId2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27"/>
              <p:cNvSpPr txBox="1"/>
              <p:nvPr/>
            </p:nvSpPr>
            <p:spPr>
              <a:xfrm>
                <a:off x="7828412" y="3810373"/>
                <a:ext cx="229896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latin typeface="Cambria Math" charset="0"/>
                        </a:rPr>
                        <m:t>𝐶</m:t>
                      </m:r>
                      <m:r>
                        <a:rPr lang="pt-BR" sz="2400" i="1" dirty="0">
                          <a:latin typeface="Cambria Math" charset="0"/>
                        </a:rPr>
                        <m:t>𝑇</m:t>
                      </m:r>
                      <m:r>
                        <a:rPr lang="pt-BR" sz="2400" i="1" dirty="0">
                          <a:latin typeface="Cambria Math" charset="0"/>
                        </a:rPr>
                        <m:t> =</m:t>
                      </m:r>
                      <m:r>
                        <a:rPr lang="en-US" sz="2400" i="1" dirty="0">
                          <a:latin typeface="Cambria Math" charset="0"/>
                        </a:rPr>
                        <m:t>𝐶𝐹</m:t>
                      </m:r>
                      <m:r>
                        <a:rPr lang="en-US" sz="2400" i="1" dirty="0">
                          <a:latin typeface="Cambria Math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charset="0"/>
                            </a:rPr>
                            <m:t>𝐶𝑉</m:t>
                          </m:r>
                        </m:e>
                        <m:sub>
                          <m:r>
                            <a:rPr lang="en-US" sz="2400" i="1" dirty="0">
                              <a:latin typeface="Cambria Math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pt-BR" sz="2400" dirty="0"/>
              </a:p>
            </p:txBody>
          </p:sp>
        </mc:Choice>
        <mc:Fallback xmlns="">
          <p:sp>
            <p:nvSpPr>
              <p:cNvPr id="17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8412" y="3810373"/>
                <a:ext cx="2298963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4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448ACD-5B3D-41EA-8B8A-5733D715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 Apostila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924F42-9D07-4A76-BF8D-F22B4737F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IMC</a:t>
            </a:r>
          </a:p>
          <a:p>
            <a:r>
              <a:rPr lang="pt-BR" dirty="0"/>
              <a:t>PEE</a:t>
            </a:r>
          </a:p>
          <a:p>
            <a:r>
              <a:rPr lang="pt-BR" dirty="0"/>
              <a:t>Margem de Segurança ($ e %)</a:t>
            </a:r>
          </a:p>
          <a:p>
            <a:r>
              <a:rPr lang="pt-BR" dirty="0"/>
              <a:t>GAO (MC total em relação ao EBIT)</a:t>
            </a:r>
          </a:p>
        </p:txBody>
      </p:sp>
    </p:spTree>
    <p:extLst>
      <p:ext uri="{BB962C8B-B14F-4D97-AF65-F5344CB8AC3E}">
        <p14:creationId xmlns:p14="http://schemas.microsoft.com/office/powerpoint/2010/main" val="2804340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Qual é melhor?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Ambos!!!!!!</a:t>
            </a:r>
          </a:p>
          <a:p>
            <a:r>
              <a:rPr lang="pt-BR" dirty="0"/>
              <a:t>Trata-se de uma questão de horizonte de tempo!</a:t>
            </a:r>
          </a:p>
          <a:p>
            <a:pPr lvl="1"/>
            <a:r>
              <a:rPr lang="pt-BR" dirty="0"/>
              <a:t>No curto prazo, precisa-se de margem de contribuição para cobrir custos fixos</a:t>
            </a:r>
          </a:p>
          <a:p>
            <a:pPr lvl="1"/>
            <a:r>
              <a:rPr lang="pt-BR" dirty="0"/>
              <a:t>No longo prazo, necessário verificar a contribuição individual dos produtos para a estratégia</a:t>
            </a:r>
          </a:p>
          <a:p>
            <a:pPr lvl="1"/>
            <a:endParaRPr lang="pt-BR" dirty="0">
              <a:latin typeface="Arial" charset="0"/>
            </a:endParaRPr>
          </a:p>
          <a:p>
            <a:r>
              <a:rPr lang="pt-BR" dirty="0">
                <a:latin typeface="Arial" charset="0"/>
              </a:rPr>
              <a:t>Exercícios na apostila...</a:t>
            </a:r>
          </a:p>
          <a:p>
            <a:pPr lvl="1"/>
            <a:r>
              <a:rPr lang="pt-BR" dirty="0">
                <a:latin typeface="Arial" charset="0"/>
              </a:rPr>
              <a:t>Vou acompanhar vocês numa série de exercícios onde veremos alguns conceitos novos...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44859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8751"/>
            <a:ext cx="8229600" cy="1143000"/>
          </a:xfrm>
        </p:spPr>
        <p:txBody>
          <a:bodyPr/>
          <a:lstStyle/>
          <a:p>
            <a:r>
              <a:rPr lang="pt-BR" dirty="0"/>
              <a:t>Mix de Produtos</a:t>
            </a: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2272671" y="1851217"/>
          <a:ext cx="7435532" cy="189357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923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6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2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27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 </a:t>
                      </a:r>
                      <a:endParaRPr lang="pt-BR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Camisas</a:t>
                      </a:r>
                      <a:endParaRPr lang="pt-BR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Blusas</a:t>
                      </a:r>
                      <a:endParaRPr lang="pt-BR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Calças</a:t>
                      </a:r>
                      <a:endParaRPr lang="pt-BR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10795" marR="10795" marT="1079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Vendas mensais (unidades)</a:t>
                      </a:r>
                      <a:endParaRPr lang="pt-BR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   5.000 </a:t>
                      </a:r>
                      <a:endParaRPr lang="pt-BR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   1.000 </a:t>
                      </a:r>
                      <a:endParaRPr lang="pt-BR" sz="20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   3.000 </a:t>
                      </a:r>
                      <a:endParaRPr lang="pt-BR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10795" marR="10795" marT="1079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Preço unitário</a:t>
                      </a:r>
                      <a:endParaRPr lang="pt-BR" sz="20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   20,00 </a:t>
                      </a:r>
                      <a:endParaRPr lang="pt-BR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   50,00 </a:t>
                      </a:r>
                      <a:endParaRPr lang="pt-BR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   35,00 </a:t>
                      </a:r>
                      <a:endParaRPr lang="pt-BR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10795" marR="10795" marT="1079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CDV Unitário</a:t>
                      </a:r>
                      <a:endParaRPr lang="pt-BR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   15,00 </a:t>
                      </a:r>
                      <a:endParaRPr lang="pt-BR" sz="20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   25,00 </a:t>
                      </a:r>
                      <a:endParaRPr lang="pt-BR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   20,00 </a:t>
                      </a:r>
                      <a:endParaRPr lang="pt-BR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10795" marR="10795" marT="1079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Alíquota de IR</a:t>
                      </a:r>
                      <a:endParaRPr lang="pt-BR" sz="20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10795" marR="10795" marT="10795" marB="0" anchor="b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35%</a:t>
                      </a:r>
                      <a:endParaRPr lang="pt-BR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10795" marR="10795" marT="1079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Custos e despesas fixos por ano</a:t>
                      </a:r>
                      <a:endParaRPr lang="pt-BR" sz="20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10795" marR="10795" marT="10795" marB="0" anchor="b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720.000,00</a:t>
                      </a:r>
                      <a:endParaRPr lang="pt-BR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10795" marR="10795" marT="1079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4345021" y="4487695"/>
            <a:ext cx="36433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Investimentos: $800.000,00</a:t>
            </a:r>
          </a:p>
          <a:p>
            <a:r>
              <a:rPr lang="pt-BR" sz="2400" dirty="0"/>
              <a:t>Depreciação: $60.000,00</a:t>
            </a:r>
          </a:p>
          <a:p>
            <a:r>
              <a:rPr lang="pt-BR" sz="2400" dirty="0"/>
              <a:t>Retorno Exigido: 30%</a:t>
            </a:r>
          </a:p>
        </p:txBody>
      </p:sp>
    </p:spTree>
    <p:extLst>
      <p:ext uri="{BB962C8B-B14F-4D97-AF65-F5344CB8AC3E}">
        <p14:creationId xmlns:p14="http://schemas.microsoft.com/office/powerpoint/2010/main" val="19591283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8288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MC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6085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8288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2031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38237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498229"/>
              </p:ext>
            </p:extLst>
          </p:nvPr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294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Mais Problemas...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916064" y="1271556"/>
          <a:ext cx="6359873" cy="5397500"/>
        </p:xfrm>
        <a:graphic>
          <a:graphicData uri="http://schemas.openxmlformats.org/drawingml/2006/table">
            <a:tbl>
              <a:tblPr/>
              <a:tblGrid>
                <a:gridCol w="2667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0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Produção (em unidades)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10.000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Vendas (em unidades)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Preço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6,00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Variável Unitário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Custos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Fixos Totais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 Unitário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Despesas Totais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12.000,00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Receita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Variável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sng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Margem Bruta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Despesa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Total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sng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LAIR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Estoque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7082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265443"/>
              </p:ext>
            </p:extLst>
          </p:nvPr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4273686" y="428239"/>
            <a:ext cx="881975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Oval 5"/>
          <p:cNvSpPr/>
          <p:nvPr/>
        </p:nvSpPr>
        <p:spPr>
          <a:xfrm>
            <a:off x="4299627" y="1691213"/>
            <a:ext cx="881975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em Curva 6"/>
          <p:cNvCxnSpPr>
            <a:stCxn id="3" idx="2"/>
            <a:endCxn id="6" idx="2"/>
          </p:cNvCxnSpPr>
          <p:nvPr/>
        </p:nvCxnSpPr>
        <p:spPr>
          <a:xfrm rot="10800000" flipH="1" flipV="1">
            <a:off x="4273685" y="574154"/>
            <a:ext cx="25941" cy="1262974"/>
          </a:xfrm>
          <a:prstGeom prst="curvedConnector3">
            <a:avLst>
              <a:gd name="adj1" fmla="val -1831209"/>
            </a:avLst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0405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4273686" y="428239"/>
            <a:ext cx="881975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Oval 5"/>
          <p:cNvSpPr/>
          <p:nvPr/>
        </p:nvSpPr>
        <p:spPr>
          <a:xfrm>
            <a:off x="4299627" y="1691213"/>
            <a:ext cx="881975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em Curva 6"/>
          <p:cNvCxnSpPr>
            <a:stCxn id="6" idx="2"/>
          </p:cNvCxnSpPr>
          <p:nvPr/>
        </p:nvCxnSpPr>
        <p:spPr>
          <a:xfrm rot="10800000" flipH="1" flipV="1">
            <a:off x="4273685" y="574154"/>
            <a:ext cx="25941" cy="1262974"/>
          </a:xfrm>
          <a:prstGeom prst="curvedConnector3">
            <a:avLst>
              <a:gd name="adj1" fmla="val -1831209"/>
            </a:avLst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3412753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885971"/>
              </p:ext>
            </p:extLst>
          </p:nvPr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tângulo 2">
            <a:extLst>
              <a:ext uri="{FF2B5EF4-FFF2-40B4-BE49-F238E27FC236}">
                <a16:creationId xmlns:a16="http://schemas.microsoft.com/office/drawing/2014/main" id="{5B067697-417D-4BB7-861C-34AEE83E353F}"/>
              </a:ext>
            </a:extLst>
          </p:cNvPr>
          <p:cNvSpPr/>
          <p:nvPr/>
        </p:nvSpPr>
        <p:spPr>
          <a:xfrm>
            <a:off x="8636817" y="1982821"/>
            <a:ext cx="8963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=28,34</a:t>
            </a:r>
          </a:p>
        </p:txBody>
      </p:sp>
    </p:spTree>
    <p:extLst>
      <p:ext uri="{BB962C8B-B14F-4D97-AF65-F5344CB8AC3E}">
        <p14:creationId xmlns:p14="http://schemas.microsoft.com/office/powerpoint/2010/main" val="67977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4273686" y="739523"/>
            <a:ext cx="881975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Oval 5"/>
          <p:cNvSpPr/>
          <p:nvPr/>
        </p:nvSpPr>
        <p:spPr>
          <a:xfrm>
            <a:off x="4299627" y="1691213"/>
            <a:ext cx="881975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em Curva 6"/>
          <p:cNvCxnSpPr>
            <a:stCxn id="5" idx="2"/>
            <a:endCxn id="6" idx="2"/>
          </p:cNvCxnSpPr>
          <p:nvPr/>
        </p:nvCxnSpPr>
        <p:spPr>
          <a:xfrm rot="10800000" flipH="1" flipV="1">
            <a:off x="4273685" y="885438"/>
            <a:ext cx="25941" cy="951690"/>
          </a:xfrm>
          <a:prstGeom prst="curvedConnector3">
            <a:avLst>
              <a:gd name="adj1" fmla="val -881230"/>
            </a:avLst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9" name="Retângulo 8">
            <a:extLst>
              <a:ext uri="{FF2B5EF4-FFF2-40B4-BE49-F238E27FC236}">
                <a16:creationId xmlns:a16="http://schemas.microsoft.com/office/drawing/2014/main" id="{63275689-2DE4-481A-BD9C-8099359EEB82}"/>
              </a:ext>
            </a:extLst>
          </p:cNvPr>
          <p:cNvSpPr/>
          <p:nvPr/>
        </p:nvSpPr>
        <p:spPr>
          <a:xfrm>
            <a:off x="8636817" y="1982821"/>
            <a:ext cx="8963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=28,34</a:t>
            </a:r>
          </a:p>
        </p:txBody>
      </p:sp>
    </p:spTree>
    <p:extLst>
      <p:ext uri="{BB962C8B-B14F-4D97-AF65-F5344CB8AC3E}">
        <p14:creationId xmlns:p14="http://schemas.microsoft.com/office/powerpoint/2010/main" val="30873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none" strike="noStrike" dirty="0">
                          <a:effectLst/>
                        </a:rPr>
                        <a:t> 8,33 </a:t>
                      </a:r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4273686" y="739523"/>
            <a:ext cx="881975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Oval 5"/>
          <p:cNvSpPr/>
          <p:nvPr/>
        </p:nvSpPr>
        <p:spPr>
          <a:xfrm>
            <a:off x="4299627" y="1691213"/>
            <a:ext cx="881975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em Curva 6"/>
          <p:cNvCxnSpPr/>
          <p:nvPr/>
        </p:nvCxnSpPr>
        <p:spPr>
          <a:xfrm rot="10800000" flipH="1" flipV="1">
            <a:off x="4273685" y="885438"/>
            <a:ext cx="25941" cy="951690"/>
          </a:xfrm>
          <a:prstGeom prst="curvedConnector3">
            <a:avLst>
              <a:gd name="adj1" fmla="val -881230"/>
            </a:avLst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9" name="Retângulo 8">
            <a:extLst>
              <a:ext uri="{FF2B5EF4-FFF2-40B4-BE49-F238E27FC236}">
                <a16:creationId xmlns:a16="http://schemas.microsoft.com/office/drawing/2014/main" id="{34025572-365F-4C49-BDA7-8D7C9C398869}"/>
              </a:ext>
            </a:extLst>
          </p:cNvPr>
          <p:cNvSpPr/>
          <p:nvPr/>
        </p:nvSpPr>
        <p:spPr>
          <a:xfrm>
            <a:off x="8636817" y="1982821"/>
            <a:ext cx="8963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=28,34</a:t>
            </a:r>
          </a:p>
        </p:txBody>
      </p:sp>
    </p:spTree>
    <p:extLst>
      <p:ext uri="{BB962C8B-B14F-4D97-AF65-F5344CB8AC3E}">
        <p14:creationId xmlns:p14="http://schemas.microsoft.com/office/powerpoint/2010/main" val="5541826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none" strike="noStrike" dirty="0">
                          <a:effectLst/>
                        </a:rPr>
                        <a:t> 8,33 </a:t>
                      </a:r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none" strike="noStrike" dirty="0">
                          <a:effectLst/>
                        </a:rPr>
                        <a:t> 6,67 </a:t>
                      </a:r>
                      <a:endParaRPr lang="is-I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tângulo 4">
            <a:extLst>
              <a:ext uri="{FF2B5EF4-FFF2-40B4-BE49-F238E27FC236}">
                <a16:creationId xmlns:a16="http://schemas.microsoft.com/office/drawing/2014/main" id="{A5B81899-8557-4BDE-9EA1-5220F89040E8}"/>
              </a:ext>
            </a:extLst>
          </p:cNvPr>
          <p:cNvSpPr/>
          <p:nvPr/>
        </p:nvSpPr>
        <p:spPr>
          <a:xfrm>
            <a:off x="8636817" y="1982821"/>
            <a:ext cx="8963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=28,34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8D3E1F88-D775-4CCD-99A7-F31BEAD493D8}"/>
              </a:ext>
            </a:extLst>
          </p:cNvPr>
          <p:cNvSpPr/>
          <p:nvPr/>
        </p:nvSpPr>
        <p:spPr>
          <a:xfrm>
            <a:off x="8636816" y="2256623"/>
            <a:ext cx="8963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=17,78</a:t>
            </a:r>
          </a:p>
        </p:txBody>
      </p:sp>
    </p:spTree>
    <p:extLst>
      <p:ext uri="{BB962C8B-B14F-4D97-AF65-F5344CB8AC3E}">
        <p14:creationId xmlns:p14="http://schemas.microsoft.com/office/powerpoint/2010/main" val="511910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tângulo 4">
            <a:extLst>
              <a:ext uri="{FF2B5EF4-FFF2-40B4-BE49-F238E27FC236}">
                <a16:creationId xmlns:a16="http://schemas.microsoft.com/office/drawing/2014/main" id="{7D1DDFF2-7BBA-4989-928D-F73BE131612B}"/>
              </a:ext>
            </a:extLst>
          </p:cNvPr>
          <p:cNvSpPr/>
          <p:nvPr/>
        </p:nvSpPr>
        <p:spPr>
          <a:xfrm>
            <a:off x="8636817" y="1982821"/>
            <a:ext cx="8963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=28,34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6F08359D-0373-4433-B3DC-CB04B90618D3}"/>
              </a:ext>
            </a:extLst>
          </p:cNvPr>
          <p:cNvSpPr/>
          <p:nvPr/>
        </p:nvSpPr>
        <p:spPr>
          <a:xfrm>
            <a:off x="8636816" y="2256623"/>
            <a:ext cx="8963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u="sng" dirty="0"/>
              <a:t>=17,78</a:t>
            </a:r>
          </a:p>
        </p:txBody>
      </p:sp>
    </p:spTree>
    <p:extLst>
      <p:ext uri="{BB962C8B-B14F-4D97-AF65-F5344CB8AC3E}">
        <p14:creationId xmlns:p14="http://schemas.microsoft.com/office/powerpoint/2010/main" val="8619307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tângulo 4">
            <a:extLst>
              <a:ext uri="{FF2B5EF4-FFF2-40B4-BE49-F238E27FC236}">
                <a16:creationId xmlns:a16="http://schemas.microsoft.com/office/drawing/2014/main" id="{B7E381FA-42DB-4A1F-8960-7E578A4887D6}"/>
              </a:ext>
            </a:extLst>
          </p:cNvPr>
          <p:cNvSpPr/>
          <p:nvPr/>
        </p:nvSpPr>
        <p:spPr>
          <a:xfrm>
            <a:off x="8636817" y="1982821"/>
            <a:ext cx="8963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=28,34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8153C5B9-69B8-4FBA-9ADB-7E2FC4FB7509}"/>
              </a:ext>
            </a:extLst>
          </p:cNvPr>
          <p:cNvSpPr/>
          <p:nvPr/>
        </p:nvSpPr>
        <p:spPr>
          <a:xfrm>
            <a:off x="8636816" y="2256623"/>
            <a:ext cx="8963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u="sng" dirty="0"/>
              <a:t>=17,78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1F0B949-FC63-4958-984D-9B855B0D4F9C}"/>
              </a:ext>
            </a:extLst>
          </p:cNvPr>
          <p:cNvSpPr/>
          <p:nvPr/>
        </p:nvSpPr>
        <p:spPr>
          <a:xfrm>
            <a:off x="8636815" y="2585013"/>
            <a:ext cx="8963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=10,56</a:t>
            </a:r>
          </a:p>
        </p:txBody>
      </p:sp>
    </p:spTree>
    <p:extLst>
      <p:ext uri="{BB962C8B-B14F-4D97-AF65-F5344CB8AC3E}">
        <p14:creationId xmlns:p14="http://schemas.microsoft.com/office/powerpoint/2010/main" val="169214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4368340" y="2655431"/>
            <a:ext cx="4192000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284034" y="3102902"/>
            <a:ext cx="1118061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" name="Conector em Curva 8"/>
          <p:cNvCxnSpPr>
            <a:stCxn id="6" idx="4"/>
            <a:endCxn id="7" idx="6"/>
          </p:cNvCxnSpPr>
          <p:nvPr/>
        </p:nvCxnSpPr>
        <p:spPr>
          <a:xfrm rot="5400000">
            <a:off x="5782439" y="2566916"/>
            <a:ext cx="301556" cy="1062246"/>
          </a:xfrm>
          <a:prstGeom prst="curvedConnector2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/>
              <p:cNvSpPr txBox="1"/>
              <p:nvPr/>
            </p:nvSpPr>
            <p:spPr>
              <a:xfrm>
                <a:off x="6220236" y="3234483"/>
                <a:ext cx="742511" cy="6706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latin typeface="Cambria Math" charset="0"/>
                            </a:rPr>
                            <m:t>𝑀𝐶</m:t>
                          </m:r>
                        </m:e>
                      </m:nary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0236" y="3234483"/>
                <a:ext cx="742511" cy="6706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33629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none" strike="noStrike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" name="Image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2094" y="4930167"/>
            <a:ext cx="4609154" cy="1306840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8544750" y="5696945"/>
            <a:ext cx="631677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284034" y="3102902"/>
            <a:ext cx="1118061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" name="Conector em Curva 8"/>
          <p:cNvCxnSpPr>
            <a:stCxn id="12" idx="0"/>
            <a:endCxn id="7" idx="6"/>
          </p:cNvCxnSpPr>
          <p:nvPr/>
        </p:nvCxnSpPr>
        <p:spPr>
          <a:xfrm rot="16200000" flipV="1">
            <a:off x="5907277" y="2743634"/>
            <a:ext cx="2448128" cy="3458494"/>
          </a:xfrm>
          <a:prstGeom prst="curvedConnector2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65651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Mais Problemas...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916064" y="1271556"/>
          <a:ext cx="6359873" cy="5397500"/>
        </p:xfrm>
        <a:graphic>
          <a:graphicData uri="http://schemas.openxmlformats.org/drawingml/2006/table">
            <a:tbl>
              <a:tblPr/>
              <a:tblGrid>
                <a:gridCol w="2667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0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Produção (em unidades)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10.000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Vendas (em unidades)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Preço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6,00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Variável Unitário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Custos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Fixos Totais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 Unitário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Despesas Totais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12.000,00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Receita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30.000,00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Variável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sng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Margem Bruta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Despesa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Total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sng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LAIR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Estoque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3749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" name="Image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2094" y="4930167"/>
            <a:ext cx="4609154" cy="1306840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8544750" y="5696945"/>
            <a:ext cx="631677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284034" y="3102902"/>
            <a:ext cx="1118061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" name="Conector em Curva 8"/>
          <p:cNvCxnSpPr>
            <a:stCxn id="12" idx="0"/>
            <a:endCxn id="7" idx="6"/>
          </p:cNvCxnSpPr>
          <p:nvPr/>
        </p:nvCxnSpPr>
        <p:spPr>
          <a:xfrm rot="16200000" flipV="1">
            <a:off x="5907277" y="2743634"/>
            <a:ext cx="2448128" cy="3458494"/>
          </a:xfrm>
          <a:prstGeom prst="curvedConnector2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114659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3336588" y="4503908"/>
                <a:ext cx="1923732" cy="8822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charset="0"/>
                        </a:rPr>
                        <m:t>𝑃𝐸𝐶</m:t>
                      </m:r>
                      <m:r>
                        <a:rPr lang="en-US" sz="2800" i="1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charset="0"/>
                            </a:rPr>
                            <m:t>𝐶𝐷𝐹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charset="0"/>
                                </a:rPr>
                                <m:t>𝑀𝐶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charset="0"/>
                                </a:rPr>
                                <m:t>𝑢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588" y="4503908"/>
                <a:ext cx="1923732" cy="8822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ixaDeTexto 13"/>
              <p:cNvSpPr txBox="1"/>
              <p:nvPr/>
            </p:nvSpPr>
            <p:spPr>
              <a:xfrm>
                <a:off x="5260320" y="4481464"/>
                <a:ext cx="1715598" cy="8550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charset="0"/>
                            </a:rPr>
                            <m:t>720.000</m:t>
                          </m:r>
                        </m:num>
                        <m:den>
                          <m:r>
                            <a:rPr lang="en-US" sz="2800" i="1">
                              <a:latin typeface="Cambria Math" charset="0"/>
                            </a:rPr>
                            <m:t>10,56</m:t>
                          </m:r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14" name="CaixaDe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0320" y="4481464"/>
                <a:ext cx="1715598" cy="8550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ixaDeTexto 14"/>
              <p:cNvSpPr txBox="1"/>
              <p:nvPr/>
            </p:nvSpPr>
            <p:spPr>
              <a:xfrm>
                <a:off x="7009325" y="4693542"/>
                <a:ext cx="151361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≈68.210</m:t>
                      </m:r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15" name="CaixaDe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9325" y="4693542"/>
                <a:ext cx="1513619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0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695856" y="3794972"/>
          <a:ext cx="3764605" cy="3048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PEC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68.210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4092102" y="3804480"/>
            <a:ext cx="1368359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Oval 9"/>
          <p:cNvSpPr/>
          <p:nvPr/>
        </p:nvSpPr>
        <p:spPr>
          <a:xfrm>
            <a:off x="4286656" y="1667264"/>
            <a:ext cx="881975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1" name="Conector em Curva 10"/>
          <p:cNvCxnSpPr>
            <a:stCxn id="7" idx="2"/>
            <a:endCxn id="10" idx="2"/>
          </p:cNvCxnSpPr>
          <p:nvPr/>
        </p:nvCxnSpPr>
        <p:spPr>
          <a:xfrm rot="10800000" flipH="1">
            <a:off x="4092101" y="1813179"/>
            <a:ext cx="194554" cy="2137216"/>
          </a:xfrm>
          <a:prstGeom prst="curvedConnector3">
            <a:avLst>
              <a:gd name="adj1" fmla="val -287499"/>
            </a:avLst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graphicFrame>
        <p:nvGraphicFramePr>
          <p:cNvPr id="15" name="Tabela 14"/>
          <p:cNvGraphicFramePr>
            <a:graphicFrameLocks noGrp="1"/>
          </p:cNvGraphicFramePr>
          <p:nvPr/>
        </p:nvGraphicFramePr>
        <p:xfrm>
          <a:off x="1708826" y="4188725"/>
          <a:ext cx="3764605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</a:rPr>
                        <a:t>Calças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9374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695856" y="3794972"/>
          <a:ext cx="3764605" cy="3048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PEC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68.210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4092102" y="3804480"/>
            <a:ext cx="1368359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Oval 9"/>
          <p:cNvSpPr/>
          <p:nvPr/>
        </p:nvSpPr>
        <p:spPr>
          <a:xfrm>
            <a:off x="4286656" y="1667264"/>
            <a:ext cx="881975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1" name="Conector em Curva 10"/>
          <p:cNvCxnSpPr>
            <a:stCxn id="7" idx="2"/>
            <a:endCxn id="10" idx="2"/>
          </p:cNvCxnSpPr>
          <p:nvPr/>
        </p:nvCxnSpPr>
        <p:spPr>
          <a:xfrm rot="10800000" flipH="1">
            <a:off x="4092101" y="1813179"/>
            <a:ext cx="194554" cy="2137216"/>
          </a:xfrm>
          <a:prstGeom prst="curvedConnector3">
            <a:avLst>
              <a:gd name="adj1" fmla="val -287499"/>
            </a:avLst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1708826" y="4188725"/>
          <a:ext cx="3764605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000" u="none" strike="noStrike" dirty="0">
                          <a:effectLst/>
                        </a:rPr>
                        <a:t> 37.895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</a:rPr>
                        <a:t>Calças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622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695856" y="3794972"/>
          <a:ext cx="3764605" cy="3048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PEC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68.210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708826" y="4188725"/>
          <a:ext cx="3764605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37.895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7.579 </a:t>
                      </a:r>
                      <a:endParaRPr lang="fi-FI" sz="2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</a:rPr>
                        <a:t>Calças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22.737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09691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695856" y="3794972"/>
          <a:ext cx="3764605" cy="3048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PEC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68.210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708826" y="4188725"/>
          <a:ext cx="3764605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37.895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7.579 </a:t>
                      </a:r>
                      <a:endParaRPr lang="fi-FI" sz="2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</a:rPr>
                        <a:t>Calças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22.737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5937115" y="3881116"/>
          <a:ext cx="4134255" cy="2438400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1945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8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MC unitária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Total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5,00   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 189.473,68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25,00 </a:t>
                      </a:r>
                      <a:r>
                        <a:rPr lang="en-US" sz="2000" u="none" strike="noStrike" baseline="0" dirty="0">
                          <a:effectLst/>
                        </a:rPr>
                        <a:t>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 189.473,68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15,00 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341.052,63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1812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695856" y="3794972"/>
          <a:ext cx="3764605" cy="3048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PEC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68.210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708826" y="4188725"/>
          <a:ext cx="3764605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37.895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7.579 </a:t>
                      </a:r>
                      <a:endParaRPr lang="fi-FI" sz="2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</a:rPr>
                        <a:t>Calças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22.737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5937115" y="3881116"/>
          <a:ext cx="4134255" cy="2438400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1945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8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MC unitária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Total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5,00   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 189.473,68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25,00 </a:t>
                      </a:r>
                      <a:r>
                        <a:rPr lang="en-US" sz="2000" u="none" strike="noStrike" baseline="0" dirty="0">
                          <a:effectLst/>
                        </a:rPr>
                        <a:t>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 189.473,68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15,00 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341.052,63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u="none" strike="noStrike" dirty="0">
                          <a:effectLst/>
                        </a:rPr>
                        <a:t>MC Total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720.000,00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3954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695856" y="3794972"/>
          <a:ext cx="3764605" cy="3048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PEC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68.210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708826" y="4188725"/>
          <a:ext cx="3764605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37.895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7.579 </a:t>
                      </a:r>
                      <a:endParaRPr lang="fi-FI" sz="2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</a:rPr>
                        <a:t>Calças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22.737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5937115" y="3881116"/>
          <a:ext cx="4134255" cy="2438400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1945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8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MC unitária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Total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5,00   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 189.473,68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25,00 </a:t>
                      </a:r>
                      <a:r>
                        <a:rPr lang="en-US" sz="2000" u="none" strike="noStrike" baseline="0" dirty="0">
                          <a:effectLst/>
                        </a:rPr>
                        <a:t>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 189.473,68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15,00 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341.052,63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u="none" strike="noStrike" dirty="0">
                          <a:effectLst/>
                        </a:rPr>
                        <a:t>MC Total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720.000,00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EBIT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2000" u="none" strike="noStrike" dirty="0">
                          <a:effectLst/>
                        </a:rPr>
                        <a:t> -   </a:t>
                      </a:r>
                      <a:endParaRPr lang="mr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4376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695856" y="3794972"/>
          <a:ext cx="3764605" cy="3048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PEC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68.210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708826" y="4188725"/>
          <a:ext cx="3764605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37.895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7.579 </a:t>
                      </a:r>
                      <a:endParaRPr lang="fi-FI" sz="2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</a:rPr>
                        <a:t>Calças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22.737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5937115" y="3881116"/>
          <a:ext cx="4134255" cy="2438400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1945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8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MC unitária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Total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5,00   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 189.473,68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25,00 </a:t>
                      </a:r>
                      <a:r>
                        <a:rPr lang="en-US" sz="2000" u="none" strike="noStrike" baseline="0" dirty="0">
                          <a:effectLst/>
                        </a:rPr>
                        <a:t>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 189.473,68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15,00 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341.052,63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u="none" strike="noStrike" dirty="0">
                          <a:effectLst/>
                        </a:rPr>
                        <a:t>MC Total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720.000,00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EBIT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2000" u="none" strike="noStrike" dirty="0">
                          <a:effectLst/>
                        </a:rPr>
                        <a:t> -   </a:t>
                      </a:r>
                      <a:endParaRPr lang="mr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IR/CSLL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2000" u="none" strike="noStrike" dirty="0">
                          <a:effectLst/>
                        </a:rPr>
                        <a:t> -   </a:t>
                      </a:r>
                      <a:endParaRPr lang="mr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754656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695856" y="3794972"/>
          <a:ext cx="3764605" cy="3048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PEC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68.210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708826" y="4188725"/>
          <a:ext cx="3764605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37.895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7.579 </a:t>
                      </a:r>
                      <a:endParaRPr lang="fi-FI" sz="2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</a:rPr>
                        <a:t>Calças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22.737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5937115" y="3881116"/>
          <a:ext cx="4134255" cy="2438400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1945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8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MC unitária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Total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5,00   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 189.473,68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25,00 </a:t>
                      </a:r>
                      <a:r>
                        <a:rPr lang="en-US" sz="2000" u="none" strike="noStrike" baseline="0" dirty="0">
                          <a:effectLst/>
                        </a:rPr>
                        <a:t>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 189.473,68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15,00 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341.052,63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u="none" strike="noStrike" dirty="0">
                          <a:effectLst/>
                        </a:rPr>
                        <a:t>MC Total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720.000,00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EBIT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2000" u="none" strike="noStrike" dirty="0">
                          <a:effectLst/>
                        </a:rPr>
                        <a:t> -   </a:t>
                      </a:r>
                      <a:endParaRPr lang="mr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IR/CSLL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2000" u="none" strike="noStrike" dirty="0">
                          <a:effectLst/>
                        </a:rPr>
                        <a:t> -   </a:t>
                      </a:r>
                      <a:endParaRPr lang="mr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NOPAT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2000" u="none" strike="noStrike" dirty="0">
                          <a:effectLst/>
                        </a:rPr>
                        <a:t> -   </a:t>
                      </a:r>
                      <a:endParaRPr lang="mr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2656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Mais Problemas...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916064" y="1271556"/>
          <a:ext cx="6359873" cy="5397500"/>
        </p:xfrm>
        <a:graphic>
          <a:graphicData uri="http://schemas.openxmlformats.org/drawingml/2006/table">
            <a:tbl>
              <a:tblPr/>
              <a:tblGrid>
                <a:gridCol w="2667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0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Produção (em unidades)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10.000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Vendas (em unidades)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Preço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6,00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Variável Unitário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Custos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Fixos Totais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 Unitário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Despesas Totais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12.000,00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Receita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30.000,00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Variável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(7.500,00)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sng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Margem Bruta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Despesa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Total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sng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LAIR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Estoque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18111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/>
              <p:cNvSpPr txBox="1"/>
              <p:nvPr/>
            </p:nvSpPr>
            <p:spPr>
              <a:xfrm>
                <a:off x="1524000" y="4413116"/>
                <a:ext cx="4174284" cy="8794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charset="0"/>
                        </a:rPr>
                        <m:t>𝑃𝐸𝐸</m:t>
                      </m:r>
                      <m:r>
                        <a:rPr lang="en-US" sz="2800" i="1">
                          <a:latin typeface="Cambria Math" charset="0"/>
                        </a:rPr>
                        <m:t>=</m:t>
                      </m:r>
                      <m:r>
                        <a:rPr lang="en-US" sz="2800" i="1">
                          <a:latin typeface="Cambria Math" charset="0"/>
                        </a:rPr>
                        <m:t>𝑃𝐸𝐶</m:t>
                      </m:r>
                      <m:r>
                        <a:rPr lang="en-US" sz="2800" i="1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charset="0"/>
                            </a:rPr>
                            <m:t>𝑅𝑒𝑡𝑜𝑟𝑛𝑜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charset="0"/>
                                </a:rPr>
                                <m:t>𝑀𝐶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charset="0"/>
                                </a:rPr>
                                <m:t>𝑢</m:t>
                              </m:r>
                            </m:sub>
                          </m:sSub>
                          <m:r>
                            <a:rPr lang="en-US" sz="2800" i="1">
                              <a:latin typeface="Cambria Math" charset="0"/>
                            </a:rPr>
                            <m:t>𝑙</m:t>
                          </m:r>
                          <m:r>
                            <a:rPr lang="en-US" sz="2800" i="1">
                              <a:latin typeface="Cambria Math" charset="0"/>
                            </a:rPr>
                            <m:t>í</m:t>
                          </m:r>
                          <m:r>
                            <a:rPr lang="en-US" sz="2800" i="1">
                              <a:latin typeface="Cambria Math" charset="0"/>
                            </a:rPr>
                            <m:t>𝑞𝑢𝑖𝑑𝑎</m:t>
                          </m:r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413116"/>
                <a:ext cx="4174284" cy="8794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ixaDeTexto 11"/>
              <p:cNvSpPr txBox="1"/>
              <p:nvPr/>
            </p:nvSpPr>
            <p:spPr>
              <a:xfrm>
                <a:off x="5698285" y="4437482"/>
                <a:ext cx="3210431" cy="8550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charset="0"/>
                        </a:rPr>
                        <m:t>=68.210+</m:t>
                      </m:r>
                      <m:f>
                        <m:fPr>
                          <m:ctrlPr>
                            <a:rPr lang="mr-IN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charset="0"/>
                            </a:rPr>
                            <m:t>240.000</m:t>
                          </m:r>
                        </m:num>
                        <m:den>
                          <m:r>
                            <a:rPr lang="en-US" sz="2800" i="1">
                              <a:latin typeface="Cambria Math" charset="0"/>
                            </a:rPr>
                            <m:t>6,86</m:t>
                          </m:r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285" y="4437482"/>
                <a:ext cx="3210431" cy="8550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ixaDeTexto 12"/>
              <p:cNvSpPr txBox="1"/>
              <p:nvPr/>
            </p:nvSpPr>
            <p:spPr>
              <a:xfrm>
                <a:off x="8956479" y="4668368"/>
                <a:ext cx="171239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≈103.190</m:t>
                      </m:r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13" name="CaixaDe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6479" y="4668368"/>
                <a:ext cx="1712392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age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1942" y="634643"/>
            <a:ext cx="4072647" cy="3054485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8151778" y="2918946"/>
            <a:ext cx="629056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Oval 14"/>
          <p:cNvSpPr/>
          <p:nvPr/>
        </p:nvSpPr>
        <p:spPr>
          <a:xfrm>
            <a:off x="8203902" y="2585261"/>
            <a:ext cx="790941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6" name="Conector em Curva 15"/>
          <p:cNvCxnSpPr>
            <a:stCxn id="14" idx="6"/>
            <a:endCxn id="15" idx="6"/>
          </p:cNvCxnSpPr>
          <p:nvPr/>
        </p:nvCxnSpPr>
        <p:spPr>
          <a:xfrm flipV="1">
            <a:off x="8780834" y="2731177"/>
            <a:ext cx="214008" cy="333685"/>
          </a:xfrm>
          <a:prstGeom prst="curvedConnector3">
            <a:avLst>
              <a:gd name="adj1" fmla="val 206818"/>
            </a:avLst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17" name="Oval 16"/>
          <p:cNvSpPr/>
          <p:nvPr/>
        </p:nvSpPr>
        <p:spPr>
          <a:xfrm>
            <a:off x="5914416" y="4659260"/>
            <a:ext cx="1400784" cy="5265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Oval 17"/>
          <p:cNvSpPr/>
          <p:nvPr/>
        </p:nvSpPr>
        <p:spPr>
          <a:xfrm>
            <a:off x="1695856" y="5602815"/>
            <a:ext cx="4218561" cy="11620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Aqui não </a:t>
            </a:r>
            <a:r>
              <a:rPr lang="pt-BR" sz="2000">
                <a:solidFill>
                  <a:schemeClr val="tx1"/>
                </a:solidFill>
              </a:rPr>
              <a:t>incide IR (MC bruta)... </a:t>
            </a:r>
            <a:r>
              <a:rPr lang="pt-BR" sz="2000" dirty="0">
                <a:solidFill>
                  <a:schemeClr val="tx1"/>
                </a:solidFill>
              </a:rPr>
              <a:t>No PEC o lucro é zero, lembra?</a:t>
            </a:r>
          </a:p>
        </p:txBody>
      </p:sp>
      <p:cxnSp>
        <p:nvCxnSpPr>
          <p:cNvPr id="19" name="Conector em Curva 18"/>
          <p:cNvCxnSpPr>
            <a:stCxn id="18" idx="6"/>
            <a:endCxn id="17" idx="4"/>
          </p:cNvCxnSpPr>
          <p:nvPr/>
        </p:nvCxnSpPr>
        <p:spPr>
          <a:xfrm flipV="1">
            <a:off x="5914416" y="5185837"/>
            <a:ext cx="700392" cy="998005"/>
          </a:xfrm>
          <a:prstGeom prst="curvedConnector2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22" name="Oval 21"/>
          <p:cNvSpPr/>
          <p:nvPr/>
        </p:nvSpPr>
        <p:spPr>
          <a:xfrm>
            <a:off x="7634101" y="4936788"/>
            <a:ext cx="1176538" cy="3801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Oval 23"/>
          <p:cNvSpPr/>
          <p:nvPr/>
        </p:nvSpPr>
        <p:spPr>
          <a:xfrm>
            <a:off x="7443828" y="5804126"/>
            <a:ext cx="3025302" cy="94927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Aqui tem imposto... Claro!!!</a:t>
            </a:r>
          </a:p>
        </p:txBody>
      </p:sp>
      <p:cxnSp>
        <p:nvCxnSpPr>
          <p:cNvPr id="25" name="Conector em Curva 24"/>
          <p:cNvCxnSpPr>
            <a:stCxn id="24" idx="0"/>
            <a:endCxn id="22" idx="4"/>
          </p:cNvCxnSpPr>
          <p:nvPr/>
        </p:nvCxnSpPr>
        <p:spPr>
          <a:xfrm rot="16200000" flipV="1">
            <a:off x="8345807" y="5193454"/>
            <a:ext cx="487236" cy="734109"/>
          </a:xfrm>
          <a:prstGeom prst="curvedConnector3">
            <a:avLst>
              <a:gd name="adj1" fmla="val 50000"/>
            </a:avLst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21483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 animBg="1"/>
      <p:bldP spid="15" grpId="0" animBg="1"/>
      <p:bldP spid="17" grpId="0" animBg="1"/>
      <p:bldP spid="18" grpId="0" animBg="1"/>
      <p:bldP spid="22" grpId="0" animBg="1"/>
      <p:bldP spid="2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695856" y="3794972"/>
          <a:ext cx="3764605" cy="3048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PEC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103.190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708826" y="4188725"/>
          <a:ext cx="3764605" cy="9144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Oval 10"/>
          <p:cNvSpPr/>
          <p:nvPr/>
        </p:nvSpPr>
        <p:spPr>
          <a:xfrm>
            <a:off x="4092102" y="3804480"/>
            <a:ext cx="1368359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Oval 11"/>
          <p:cNvSpPr/>
          <p:nvPr/>
        </p:nvSpPr>
        <p:spPr>
          <a:xfrm>
            <a:off x="4286656" y="1667264"/>
            <a:ext cx="881975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Conector em Curva 12"/>
          <p:cNvCxnSpPr/>
          <p:nvPr/>
        </p:nvCxnSpPr>
        <p:spPr>
          <a:xfrm rot="10800000" flipH="1">
            <a:off x="4092101" y="1813179"/>
            <a:ext cx="194554" cy="2137216"/>
          </a:xfrm>
          <a:prstGeom prst="curvedConnector3">
            <a:avLst>
              <a:gd name="adj1" fmla="val -287499"/>
            </a:avLst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56963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695856" y="3794972"/>
          <a:ext cx="3764605" cy="3048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PEC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103.190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708826" y="4188725"/>
          <a:ext cx="3764605" cy="9144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57.328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Oval 10"/>
          <p:cNvSpPr/>
          <p:nvPr/>
        </p:nvSpPr>
        <p:spPr>
          <a:xfrm>
            <a:off x="4092102" y="3804480"/>
            <a:ext cx="1368359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Oval 11"/>
          <p:cNvSpPr/>
          <p:nvPr/>
        </p:nvSpPr>
        <p:spPr>
          <a:xfrm>
            <a:off x="4286656" y="1667264"/>
            <a:ext cx="881975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Conector em Curva 12"/>
          <p:cNvCxnSpPr/>
          <p:nvPr/>
        </p:nvCxnSpPr>
        <p:spPr>
          <a:xfrm rot="10800000" flipH="1">
            <a:off x="4092101" y="1813179"/>
            <a:ext cx="194554" cy="2137216"/>
          </a:xfrm>
          <a:prstGeom prst="curvedConnector3">
            <a:avLst>
              <a:gd name="adj1" fmla="val -287499"/>
            </a:avLst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18178769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695856" y="3794972"/>
          <a:ext cx="3764605" cy="3048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PEC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103.190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708826" y="4188725"/>
          <a:ext cx="3764605" cy="9144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57.328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11.466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34.397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883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5937115" y="3881116"/>
          <a:ext cx="4134255" cy="2743200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1945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8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MC unitária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Total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5,00   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286.639,68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25,00 </a:t>
                      </a:r>
                      <a:r>
                        <a:rPr lang="en-US" sz="2000" u="none" strike="noStrike" baseline="0" dirty="0">
                          <a:effectLst/>
                        </a:rPr>
                        <a:t>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286.639,68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15,00 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</a:t>
                      </a:r>
                      <a:r>
                        <a:rPr lang="nb-NO" sz="2000" b="0" i="0" u="sng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515.951,42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u="none" strike="noStrike" dirty="0">
                          <a:effectLst/>
                        </a:rPr>
                        <a:t>MC Total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1.089.230,77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2000" b="0" i="0" u="sng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r-H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s-IS" sz="2000" b="0" i="0" u="sng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1695856" y="3794972"/>
          <a:ext cx="3764605" cy="3048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PEC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103.190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1708826" y="4188725"/>
          <a:ext cx="3764605" cy="9144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57.328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11.466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34.397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91717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5937115" y="3881116"/>
          <a:ext cx="4134255" cy="2743200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1945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8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MC unitária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Total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5,00   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286.639,68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25,00 </a:t>
                      </a:r>
                      <a:r>
                        <a:rPr lang="en-US" sz="2000" u="none" strike="noStrike" baseline="0" dirty="0">
                          <a:effectLst/>
                        </a:rPr>
                        <a:t>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286.639,68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15,00 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</a:t>
                      </a:r>
                      <a:r>
                        <a:rPr lang="nb-NO" sz="2000" b="0" i="0" u="sng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515.951,42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u="none" strike="noStrike" dirty="0">
                          <a:effectLst/>
                        </a:rPr>
                        <a:t>MC Total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1.089.230,77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CDF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sng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720.000,00</a:t>
                      </a:r>
                      <a:endParaRPr lang="mr-IN" sz="2000" b="0" i="0" u="sng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EBIT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369.230,77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s-IS" sz="2000" b="0" i="0" u="sng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1695856" y="3794972"/>
          <a:ext cx="3764605" cy="3048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PEC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103.190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1708826" y="4188725"/>
          <a:ext cx="3764605" cy="9144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57.328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11.466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34.397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5748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5937115" y="3881116"/>
          <a:ext cx="4134255" cy="2743200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1945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8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MC unitária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Total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5,00   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286.639,68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25,00 </a:t>
                      </a:r>
                      <a:r>
                        <a:rPr lang="en-US" sz="2000" u="none" strike="noStrike" baseline="0" dirty="0">
                          <a:effectLst/>
                        </a:rPr>
                        <a:t>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286.639,68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15,00 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</a:t>
                      </a:r>
                      <a:r>
                        <a:rPr lang="nb-NO" sz="2000" b="0" i="0" u="sng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515.951,42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u="none" strike="noStrike" dirty="0">
                          <a:effectLst/>
                        </a:rPr>
                        <a:t>MC Total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1.089.230,77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CDF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sng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720.000,00</a:t>
                      </a:r>
                      <a:endParaRPr lang="mr-IN" sz="2000" b="0" i="0" u="sng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EBIT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369.230,77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IR/CSLL (35%)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0" i="0" u="sng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129.230,77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NOPAT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240.000,00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1695856" y="3794972"/>
          <a:ext cx="3764605" cy="3048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PEC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103.190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1708826" y="4188725"/>
          <a:ext cx="3764605" cy="9144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57.328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11.466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34.397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69657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ixaDeTexto 14"/>
              <p:cNvSpPr txBox="1"/>
              <p:nvPr/>
            </p:nvSpPr>
            <p:spPr>
              <a:xfrm>
                <a:off x="1699096" y="4467870"/>
                <a:ext cx="3997761" cy="8822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charset="0"/>
                        </a:rPr>
                        <m:t>𝑃𝐸𝐹</m:t>
                      </m:r>
                      <m:r>
                        <a:rPr lang="en-US" sz="2800" i="1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charset="0"/>
                            </a:rPr>
                            <m:t>𝐶𝐷𝐹</m:t>
                          </m:r>
                          <m:r>
                            <a:rPr lang="en-US" sz="2800" i="1">
                              <a:latin typeface="Cambria Math" charset="0"/>
                            </a:rPr>
                            <m:t>−</m:t>
                          </m:r>
                          <m:r>
                            <a:rPr lang="en-US" sz="2800" i="1">
                              <a:latin typeface="Cambria Math" charset="0"/>
                            </a:rPr>
                            <m:t>𝑁</m:t>
                          </m:r>
                          <m:r>
                            <a:rPr lang="en-US" sz="2800" i="1">
                              <a:latin typeface="Cambria Math" charset="0"/>
                            </a:rPr>
                            <m:t>ã</m:t>
                          </m:r>
                          <m:r>
                            <a:rPr lang="en-US" sz="2800" i="1">
                              <a:latin typeface="Cambria Math" charset="0"/>
                            </a:rPr>
                            <m:t>𝑜</m:t>
                          </m:r>
                          <m:r>
                            <a:rPr lang="en-US" sz="2800" i="1">
                              <a:latin typeface="Cambria Math" charset="0"/>
                            </a:rPr>
                            <m:t> </m:t>
                          </m:r>
                          <m:r>
                            <a:rPr lang="en-US" sz="2800" i="1">
                              <a:latin typeface="Cambria Math" charset="0"/>
                            </a:rPr>
                            <m:t>𝐶𝑎𝑖𝑥𝑎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charset="0"/>
                                </a:rPr>
                                <m:t>𝑀𝐶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charset="0"/>
                                </a:rPr>
                                <m:t>𝑢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15" name="CaixaDe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9096" y="4467870"/>
                <a:ext cx="3997761" cy="8822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ixaDeTexto 15"/>
              <p:cNvSpPr txBox="1"/>
              <p:nvPr/>
            </p:nvSpPr>
            <p:spPr>
              <a:xfrm>
                <a:off x="5865639" y="4467869"/>
                <a:ext cx="3210431" cy="8550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charset="0"/>
                            </a:rPr>
                            <m:t>720.000−60.000</m:t>
                          </m:r>
                        </m:num>
                        <m:den>
                          <m:r>
                            <a:rPr lang="en-US" sz="2800" i="1">
                              <a:latin typeface="Cambria Math" charset="0"/>
                            </a:rPr>
                            <m:t>10,56</m:t>
                          </m:r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16" name="CaixaDe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5639" y="4467869"/>
                <a:ext cx="3210431" cy="8550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8982527" y="4679947"/>
                <a:ext cx="151361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≈62.526</m:t>
                      </m:r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2527" y="4679947"/>
                <a:ext cx="1513619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806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1695856" y="3794972"/>
          <a:ext cx="3764605" cy="3048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PEF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62.526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53488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1695856" y="3794972"/>
          <a:ext cx="3764605" cy="3048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PEF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62.526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708826" y="4188725"/>
          <a:ext cx="3764605" cy="9144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4092102" y="3804480"/>
            <a:ext cx="1368359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Oval 9"/>
          <p:cNvSpPr/>
          <p:nvPr/>
        </p:nvSpPr>
        <p:spPr>
          <a:xfrm>
            <a:off x="4286656" y="1667264"/>
            <a:ext cx="881975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1" name="Conector em Curva 10"/>
          <p:cNvCxnSpPr/>
          <p:nvPr/>
        </p:nvCxnSpPr>
        <p:spPr>
          <a:xfrm rot="10800000" flipH="1">
            <a:off x="4092101" y="1813179"/>
            <a:ext cx="194554" cy="2137216"/>
          </a:xfrm>
          <a:prstGeom prst="curvedConnector3">
            <a:avLst>
              <a:gd name="adj1" fmla="val -287499"/>
            </a:avLst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89580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Mais Problemas...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916064" y="1271556"/>
          <a:ext cx="6359873" cy="5397500"/>
        </p:xfrm>
        <a:graphic>
          <a:graphicData uri="http://schemas.openxmlformats.org/drawingml/2006/table">
            <a:tbl>
              <a:tblPr/>
              <a:tblGrid>
                <a:gridCol w="2667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0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Produção (em unidades)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10.000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Vendas (em unidades)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Preço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6,00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Variável Unitário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Custos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Fixos Totais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 Unitário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Despesas Totais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12.000,00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Receita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30.000,00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Variável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(7.500,00)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(17.500,00)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Margem Bruta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Despesa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Total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sng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LAIR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Estoque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539420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1695856" y="3794972"/>
          <a:ext cx="3764605" cy="3048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PEF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62.526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708826" y="4188725"/>
          <a:ext cx="3764605" cy="9144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34.737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4092102" y="3804480"/>
            <a:ext cx="1368359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Oval 9"/>
          <p:cNvSpPr/>
          <p:nvPr/>
        </p:nvSpPr>
        <p:spPr>
          <a:xfrm>
            <a:off x="4286656" y="1667264"/>
            <a:ext cx="881975" cy="291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1" name="Conector em Curva 10"/>
          <p:cNvCxnSpPr/>
          <p:nvPr/>
        </p:nvCxnSpPr>
        <p:spPr>
          <a:xfrm rot="10800000" flipH="1">
            <a:off x="4092101" y="1813179"/>
            <a:ext cx="194554" cy="2137216"/>
          </a:xfrm>
          <a:prstGeom prst="curvedConnector3">
            <a:avLst>
              <a:gd name="adj1" fmla="val -287499"/>
            </a:avLst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99295957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1695856" y="3794972"/>
          <a:ext cx="3764605" cy="3048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PEF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62.526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708826" y="4188725"/>
          <a:ext cx="3764605" cy="9144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34.737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6.947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20.842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911795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5937115" y="3881116"/>
          <a:ext cx="4134255" cy="2743200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1945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8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MC unitária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Total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5,00   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173.684,21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25,00 </a:t>
                      </a:r>
                      <a:r>
                        <a:rPr lang="en-US" sz="2000" u="none" strike="noStrike" baseline="0" dirty="0">
                          <a:effectLst/>
                        </a:rPr>
                        <a:t>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173.684,21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15,00 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sng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312.631,58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u="none" strike="noStrike" dirty="0">
                          <a:effectLst/>
                        </a:rPr>
                        <a:t>MC Total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660.000,00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r-H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r-H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s-I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r-H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1695856" y="3794972"/>
          <a:ext cx="3764605" cy="3048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PEF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62.526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1708826" y="4188725"/>
          <a:ext cx="3764605" cy="9144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34.737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6.947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20.842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825930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695856" y="110469"/>
          <a:ext cx="6771073" cy="12192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20,00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50,00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35,00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CV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15,00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25,00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 20,00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MC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25,00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15,00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95856" y="1373221"/>
          <a:ext cx="6771073" cy="6096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Quantidade Vendida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5.000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 1.000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 3.000 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err="1">
                          <a:effectLst/>
                        </a:rPr>
                        <a:t>Share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55,6%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11,1%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u="none" strike="noStrike" dirty="0">
                          <a:effectLst/>
                        </a:rPr>
                        <a:t>33,3%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5856" y="2026373"/>
          <a:ext cx="6771073" cy="9144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5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Preço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11,11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5,56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 11,67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CV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sng" strike="noStrike" dirty="0">
                          <a:effectLst/>
                        </a:rPr>
                        <a:t> 8,33 </a:t>
                      </a:r>
                      <a:endParaRPr lang="uk-UA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sng" strike="noStrike" dirty="0">
                          <a:effectLst/>
                        </a:rPr>
                        <a:t> 2,78 </a:t>
                      </a:r>
                      <a:endParaRPr lang="fi-FI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u="sng" strike="noStrike" dirty="0">
                          <a:effectLst/>
                        </a:rPr>
                        <a:t> 6,67 </a:t>
                      </a:r>
                      <a:endParaRPr lang="is-IS" sz="20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MC Proporcional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>
                          <a:effectLst/>
                        </a:rPr>
                        <a:t> 2,78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 5,00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95856" y="3096419"/>
          <a:ext cx="3777575" cy="609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Bruta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10,56 </a:t>
                      </a:r>
                      <a:endParaRPr lang="fi-FI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MC Un. Média </a:t>
                      </a:r>
                      <a:r>
                        <a:rPr lang="pt-BR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Liq</a:t>
                      </a:r>
                      <a:r>
                        <a:rPr lang="pt-B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pt-BR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6,86  </a:t>
                      </a:r>
                      <a:endParaRPr lang="uk-UA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5937115" y="3881116"/>
          <a:ext cx="4134255" cy="2743200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1945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8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MC unitária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Total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5,00   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173.684,21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25,00 </a:t>
                      </a:r>
                      <a:r>
                        <a:rPr lang="en-US" sz="2000" u="none" strike="noStrike" baseline="0" dirty="0">
                          <a:effectLst/>
                        </a:rPr>
                        <a:t>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173.684,21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 15,00  =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</a:t>
                      </a:r>
                      <a:r>
                        <a:rPr lang="hr-HR" sz="2000" b="0" i="0" u="sng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312.631,58</a:t>
                      </a:r>
                      <a:r>
                        <a:rPr lang="hr-HR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u="none" strike="noStrike" dirty="0">
                          <a:effectLst/>
                        </a:rPr>
                        <a:t>MC Total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660.000,00 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CDF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sng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720.000,00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EBIT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(60.000,00)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IR/CSLL (35%)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-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NOPAT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</a:rPr>
                        <a:t> (60.000,00)</a:t>
                      </a: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1695856" y="3794972"/>
          <a:ext cx="3764605" cy="3048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PEF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62.526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1708826" y="4188725"/>
          <a:ext cx="3764605" cy="9144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350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Camisas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34.737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Blusas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6.947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Calças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20.842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588853" y="5428898"/>
            <a:ext cx="4221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Como a depreciação é de $60.000, o fluxo de caixa gerado no PEF </a:t>
            </a:r>
            <a:r>
              <a:rPr lang="pt-BR" b="1"/>
              <a:t>é igual a zero!</a:t>
            </a:r>
          </a:p>
        </p:txBody>
      </p:sp>
    </p:spTree>
    <p:extLst>
      <p:ext uri="{BB962C8B-B14F-4D97-AF65-F5344CB8AC3E}">
        <p14:creationId xmlns:p14="http://schemas.microsoft.com/office/powerpoint/2010/main" val="7289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Mais Problemas...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916064" y="1271556"/>
          <a:ext cx="6359873" cy="5397500"/>
        </p:xfrm>
        <a:graphic>
          <a:graphicData uri="http://schemas.openxmlformats.org/drawingml/2006/table">
            <a:tbl>
              <a:tblPr/>
              <a:tblGrid>
                <a:gridCol w="2667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0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Produção (em unidades)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10.000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Vendas (em unidades)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Preço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6,00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Variável Unitário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Custos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Fixos Totais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 Unitário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Despesas Totais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12.000,00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Receita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30.000,00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Variável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(7.500,00)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(17.500,00)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Margem Bruta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Despesa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Total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sng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LAIR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Estoque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215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Mais Problemas...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916064" y="1271556"/>
          <a:ext cx="6359873" cy="5397500"/>
        </p:xfrm>
        <a:graphic>
          <a:graphicData uri="http://schemas.openxmlformats.org/drawingml/2006/table">
            <a:tbl>
              <a:tblPr/>
              <a:tblGrid>
                <a:gridCol w="2667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0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Produção (em unidades)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10.000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Vendas (em unidades)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Preço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6,00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Variável Unitário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Custos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Fixos Totais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 Unitário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Despesas Totais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12.000,00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Receita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30.000,00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Variável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(7.500,00)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(17.500,00)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Margem Bruta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Despesa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Total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(12.000,00)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LAIR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Estoque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049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Mais Problemas...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916064" y="1271556"/>
          <a:ext cx="6359873" cy="5397500"/>
        </p:xfrm>
        <a:graphic>
          <a:graphicData uri="http://schemas.openxmlformats.org/drawingml/2006/table">
            <a:tbl>
              <a:tblPr/>
              <a:tblGrid>
                <a:gridCol w="2667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0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Produção (em unidades)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10.000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Vendas (em unidades)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5.000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Preço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6,00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Variável Unitário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Custos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Fixos Totais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 Unitário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3,50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Despesas Totais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12.000,00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Receita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30.000,00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Variável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(7.500,00)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Custo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Fixo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(17.500,00)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Margem Bruta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5.000,00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Despesa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Total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(12.000,00)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LAIR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(7.000,00)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Estoque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180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4556</Words>
  <Application>Microsoft Office PowerPoint</Application>
  <PresentationFormat>Widescreen</PresentationFormat>
  <Paragraphs>2071</Paragraphs>
  <Slides>63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63</vt:i4>
      </vt:variant>
    </vt:vector>
  </HeadingPairs>
  <TitlesOfParts>
    <vt:vector size="69" baseType="lpstr">
      <vt:lpstr>Arial</vt:lpstr>
      <vt:lpstr>Calibri</vt:lpstr>
      <vt:lpstr>Calibri Light</vt:lpstr>
      <vt:lpstr>Cambria</vt:lpstr>
      <vt:lpstr>Cambria Math</vt:lpstr>
      <vt:lpstr>Tema do Office</vt:lpstr>
      <vt:lpstr>Análise CVL</vt:lpstr>
      <vt:lpstr>Alguns cuidados com absorção de custos</vt:lpstr>
      <vt:lpstr>Mais Problemas...</vt:lpstr>
      <vt:lpstr>Mais Problemas...</vt:lpstr>
      <vt:lpstr>Mais Problemas...</vt:lpstr>
      <vt:lpstr>Mais Problemas...</vt:lpstr>
      <vt:lpstr>Mais Problemas...</vt:lpstr>
      <vt:lpstr>Mais Problemas...</vt:lpstr>
      <vt:lpstr>Mais Problemas...</vt:lpstr>
      <vt:lpstr>Mais Problemas...</vt:lpstr>
      <vt:lpstr>Mais Problemas...</vt:lpstr>
      <vt:lpstr>Mais Problemas...</vt:lpstr>
      <vt:lpstr>Mais Problemas...</vt:lpstr>
      <vt:lpstr>Mais Problemas...</vt:lpstr>
      <vt:lpstr>Sobre o Custeio por Absorção</vt:lpstr>
      <vt:lpstr>Margem de Contribuição</vt:lpstr>
      <vt:lpstr>Análise Custo-Volume-Lucro</vt:lpstr>
      <vt:lpstr>Custeio Variável</vt:lpstr>
      <vt:lpstr>Custeio por Absorção</vt:lpstr>
      <vt:lpstr>Custeio Variável</vt:lpstr>
      <vt:lpstr>Classificação</vt:lpstr>
      <vt:lpstr>Ponto de Equilíbrio</vt:lpstr>
      <vt:lpstr>Exercícios Apostila</vt:lpstr>
      <vt:lpstr>Qual é melhor?</vt:lpstr>
      <vt:lpstr>Mix de Produtos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CVL</dc:title>
  <dc:creator>Eugenio Jose Silva Bitti</dc:creator>
  <cp:lastModifiedBy>Eugenio Jose Silva Bitti</cp:lastModifiedBy>
  <cp:revision>14</cp:revision>
  <dcterms:created xsi:type="dcterms:W3CDTF">2019-08-26T22:17:51Z</dcterms:created>
  <dcterms:modified xsi:type="dcterms:W3CDTF">2023-11-13T20:59:16Z</dcterms:modified>
</cp:coreProperties>
</file>