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9" r:id="rId5"/>
    <p:sldId id="261" r:id="rId6"/>
    <p:sldId id="260" r:id="rId7"/>
    <p:sldId id="262" r:id="rId8"/>
    <p:sldId id="263" r:id="rId9"/>
    <p:sldId id="276" r:id="rId10"/>
    <p:sldId id="268" r:id="rId11"/>
    <p:sldId id="264" r:id="rId12"/>
    <p:sldId id="266" r:id="rId13"/>
    <p:sldId id="265" r:id="rId14"/>
    <p:sldId id="270" r:id="rId15"/>
    <p:sldId id="272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D7CB9-012A-4AD9-A7FD-3C246C2973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1B99836-07A5-4BAD-873C-B9A011F6D419}">
      <dgm:prSet phldrT="[Texto]"/>
      <dgm:spPr/>
      <dgm:t>
        <a:bodyPr/>
        <a:lstStyle/>
        <a:p>
          <a:r>
            <a:rPr lang="pt-BR" dirty="0"/>
            <a:t>Financeira</a:t>
          </a:r>
        </a:p>
      </dgm:t>
    </dgm:pt>
    <dgm:pt modelId="{B07C8878-153C-4139-B640-241168B8ECDC}" type="parTrans" cxnId="{7140BC96-E5F0-48D8-83C9-DE644310A6AF}">
      <dgm:prSet/>
      <dgm:spPr/>
      <dgm:t>
        <a:bodyPr/>
        <a:lstStyle/>
        <a:p>
          <a:endParaRPr lang="pt-BR"/>
        </a:p>
      </dgm:t>
    </dgm:pt>
    <dgm:pt modelId="{D2B416C9-CFB4-4017-84F5-2D0BA5C5F829}" type="sibTrans" cxnId="{7140BC96-E5F0-48D8-83C9-DE644310A6AF}">
      <dgm:prSet/>
      <dgm:spPr/>
      <dgm:t>
        <a:bodyPr/>
        <a:lstStyle/>
        <a:p>
          <a:endParaRPr lang="pt-BR"/>
        </a:p>
      </dgm:t>
    </dgm:pt>
    <dgm:pt modelId="{009998E6-0F77-432F-9EF6-26255633CAED}">
      <dgm:prSet phldrT="[Texto]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pt-BR" dirty="0"/>
            <a:t>	Aumentar Vendas; Diminuir 10% do orçamento corporativo; Diminuir a inadimplência dos clientes; Fechar acordos de novas áreas.</a:t>
          </a:r>
        </a:p>
      </dgm:t>
    </dgm:pt>
    <dgm:pt modelId="{C7F5A193-20B6-4261-BE05-46D6CAB25897}" type="parTrans" cxnId="{7BF271D8-4CBD-42DE-8DAB-4C50A81AD75E}">
      <dgm:prSet/>
      <dgm:spPr/>
      <dgm:t>
        <a:bodyPr/>
        <a:lstStyle/>
        <a:p>
          <a:endParaRPr lang="pt-BR"/>
        </a:p>
      </dgm:t>
    </dgm:pt>
    <dgm:pt modelId="{287C7951-CE2D-4FAD-81D7-69E516B338D6}" type="sibTrans" cxnId="{7BF271D8-4CBD-42DE-8DAB-4C50A81AD75E}">
      <dgm:prSet/>
      <dgm:spPr/>
      <dgm:t>
        <a:bodyPr/>
        <a:lstStyle/>
        <a:p>
          <a:endParaRPr lang="pt-BR"/>
        </a:p>
      </dgm:t>
    </dgm:pt>
    <dgm:pt modelId="{6E1DC22C-E904-49E4-817F-B126B532AF59}">
      <dgm:prSet phldrT="[Texto]"/>
      <dgm:spPr/>
      <dgm:t>
        <a:bodyPr/>
        <a:lstStyle/>
        <a:p>
          <a:r>
            <a:rPr lang="pt-BR" dirty="0"/>
            <a:t>Processos Internos</a:t>
          </a:r>
        </a:p>
      </dgm:t>
    </dgm:pt>
    <dgm:pt modelId="{83064071-592B-4E3B-AF6C-6D8AE15B6EBC}" type="parTrans" cxnId="{AC29A1DB-19A7-4FE1-A862-AFA3D58D49BE}">
      <dgm:prSet/>
      <dgm:spPr/>
      <dgm:t>
        <a:bodyPr/>
        <a:lstStyle/>
        <a:p>
          <a:endParaRPr lang="pt-BR"/>
        </a:p>
      </dgm:t>
    </dgm:pt>
    <dgm:pt modelId="{33097A2B-EABD-4BF1-AFE3-EB17D58C2498}" type="sibTrans" cxnId="{AC29A1DB-19A7-4FE1-A862-AFA3D58D49BE}">
      <dgm:prSet/>
      <dgm:spPr/>
      <dgm:t>
        <a:bodyPr/>
        <a:lstStyle/>
        <a:p>
          <a:endParaRPr lang="pt-BR"/>
        </a:p>
      </dgm:t>
    </dgm:pt>
    <dgm:pt modelId="{0A6C565C-9716-4073-96DD-0F1971382A5F}">
      <dgm:prSet phldrT="[Texto]"/>
      <dgm:spPr/>
      <dgm:t>
        <a:bodyPr/>
        <a:lstStyle/>
        <a:p>
          <a:pPr algn="just">
            <a:buFontTx/>
            <a:buNone/>
          </a:pPr>
          <a:r>
            <a:rPr lang="pt-BR" dirty="0"/>
            <a:t>	Realizar um mapeamento de processos finalísticos para que o cliente seja cada vez mais satisfeito.</a:t>
          </a:r>
        </a:p>
      </dgm:t>
    </dgm:pt>
    <dgm:pt modelId="{72D8E9BA-DD28-4128-BC9E-B7D0B6FA7929}" type="parTrans" cxnId="{1E7B9B75-EAFB-4C80-94DD-C0E730F67DAA}">
      <dgm:prSet/>
      <dgm:spPr/>
      <dgm:t>
        <a:bodyPr/>
        <a:lstStyle/>
        <a:p>
          <a:endParaRPr lang="pt-BR"/>
        </a:p>
      </dgm:t>
    </dgm:pt>
    <dgm:pt modelId="{C7FC6A6F-1BBC-4876-A0F6-44D0D423CCA5}" type="sibTrans" cxnId="{1E7B9B75-EAFB-4C80-94DD-C0E730F67DAA}">
      <dgm:prSet/>
      <dgm:spPr/>
      <dgm:t>
        <a:bodyPr/>
        <a:lstStyle/>
        <a:p>
          <a:endParaRPr lang="pt-BR"/>
        </a:p>
      </dgm:t>
    </dgm:pt>
    <dgm:pt modelId="{DCACDFAC-0390-422F-93F3-A41B7E4018FA}">
      <dgm:prSet phldrT="[Texto]"/>
      <dgm:spPr/>
      <dgm:t>
        <a:bodyPr/>
        <a:lstStyle/>
        <a:p>
          <a:r>
            <a:rPr lang="pt-BR" dirty="0"/>
            <a:t>Mercado (clientes)</a:t>
          </a:r>
        </a:p>
      </dgm:t>
    </dgm:pt>
    <dgm:pt modelId="{E2E44235-D48B-4E7F-AC87-EFF3C4E64839}" type="sibTrans" cxnId="{A82EC976-81D5-4501-8278-C6B5F3A1930D}">
      <dgm:prSet/>
      <dgm:spPr/>
      <dgm:t>
        <a:bodyPr/>
        <a:lstStyle/>
        <a:p>
          <a:endParaRPr lang="pt-BR"/>
        </a:p>
      </dgm:t>
    </dgm:pt>
    <dgm:pt modelId="{863D3C5E-E1B2-4F9E-882D-BAFC8B98AD15}" type="parTrans" cxnId="{A82EC976-81D5-4501-8278-C6B5F3A1930D}">
      <dgm:prSet/>
      <dgm:spPr/>
      <dgm:t>
        <a:bodyPr/>
        <a:lstStyle/>
        <a:p>
          <a:endParaRPr lang="pt-BR"/>
        </a:p>
      </dgm:t>
    </dgm:pt>
    <dgm:pt modelId="{E21F86DE-3482-4270-86E6-060AA4FC74CA}">
      <dgm:prSet phldrT="[Texto]"/>
      <dgm:spPr/>
      <dgm:t>
        <a:bodyPr/>
        <a:lstStyle/>
        <a:p>
          <a:pPr algn="just">
            <a:buFontTx/>
            <a:buNone/>
          </a:pPr>
          <a:r>
            <a:rPr lang="pt-BR" dirty="0"/>
            <a:t>	Aumentar a satisfação dos clientes para que estes perdurem na carteira da empresa até o fim do contrato.</a:t>
          </a:r>
        </a:p>
      </dgm:t>
    </dgm:pt>
    <dgm:pt modelId="{C1A840C6-ABE8-47EA-A508-F77E457D63CA}" type="sibTrans" cxnId="{43D65E7F-1410-4565-90A0-8BF5E2ADB177}">
      <dgm:prSet/>
      <dgm:spPr/>
      <dgm:t>
        <a:bodyPr/>
        <a:lstStyle/>
        <a:p>
          <a:endParaRPr lang="pt-BR"/>
        </a:p>
      </dgm:t>
    </dgm:pt>
    <dgm:pt modelId="{3E367311-559D-449D-BF90-781DCC19DEFA}" type="parTrans" cxnId="{43D65E7F-1410-4565-90A0-8BF5E2ADB177}">
      <dgm:prSet/>
      <dgm:spPr/>
      <dgm:t>
        <a:bodyPr/>
        <a:lstStyle/>
        <a:p>
          <a:endParaRPr lang="pt-BR"/>
        </a:p>
      </dgm:t>
    </dgm:pt>
    <dgm:pt modelId="{75D8A7DC-F746-4AF8-BE63-E4CC301F9BBD}" type="pres">
      <dgm:prSet presAssocID="{874D7CB9-012A-4AD9-A7FD-3C246C2973CC}" presName="Name0" presStyleCnt="0">
        <dgm:presLayoutVars>
          <dgm:dir/>
          <dgm:animLvl val="lvl"/>
          <dgm:resizeHandles val="exact"/>
        </dgm:presLayoutVars>
      </dgm:prSet>
      <dgm:spPr/>
    </dgm:pt>
    <dgm:pt modelId="{0946DC10-D174-4776-A7D3-00EE78505380}" type="pres">
      <dgm:prSet presAssocID="{F1B99836-07A5-4BAD-873C-B9A011F6D419}" presName="linNode" presStyleCnt="0"/>
      <dgm:spPr/>
    </dgm:pt>
    <dgm:pt modelId="{F06E9AA4-EB1C-4985-AAB8-5921C102158E}" type="pres">
      <dgm:prSet presAssocID="{F1B99836-07A5-4BAD-873C-B9A011F6D41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14A14AF-6A76-44E3-B640-34F20A01DCB7}" type="pres">
      <dgm:prSet presAssocID="{F1B99836-07A5-4BAD-873C-B9A011F6D419}" presName="descendantText" presStyleLbl="alignAccFollowNode1" presStyleIdx="0" presStyleCnt="3" custScaleX="205997">
        <dgm:presLayoutVars>
          <dgm:bulletEnabled val="1"/>
        </dgm:presLayoutVars>
      </dgm:prSet>
      <dgm:spPr/>
    </dgm:pt>
    <dgm:pt modelId="{AE467363-FABA-4A82-AAF5-91CEC91F3844}" type="pres">
      <dgm:prSet presAssocID="{D2B416C9-CFB4-4017-84F5-2D0BA5C5F829}" presName="sp" presStyleCnt="0"/>
      <dgm:spPr/>
    </dgm:pt>
    <dgm:pt modelId="{B5C8226A-341F-40F4-A9A9-8F46C2C88321}" type="pres">
      <dgm:prSet presAssocID="{DCACDFAC-0390-422F-93F3-A41B7E4018FA}" presName="linNode" presStyleCnt="0"/>
      <dgm:spPr/>
    </dgm:pt>
    <dgm:pt modelId="{122C34B2-945E-4646-8EBA-0C5358AF04CD}" type="pres">
      <dgm:prSet presAssocID="{DCACDFAC-0390-422F-93F3-A41B7E4018FA}" presName="parentText" presStyleLbl="node1" presStyleIdx="1" presStyleCnt="3" custScaleX="79722">
        <dgm:presLayoutVars>
          <dgm:chMax val="1"/>
          <dgm:bulletEnabled val="1"/>
        </dgm:presLayoutVars>
      </dgm:prSet>
      <dgm:spPr/>
    </dgm:pt>
    <dgm:pt modelId="{D2D0A2DD-89E9-4A0A-AD25-EB6282CAE281}" type="pres">
      <dgm:prSet presAssocID="{DCACDFAC-0390-422F-93F3-A41B7E4018FA}" presName="descendantText" presStyleLbl="alignAccFollowNode1" presStyleIdx="1" presStyleCnt="3" custScaleX="164101">
        <dgm:presLayoutVars>
          <dgm:bulletEnabled val="1"/>
        </dgm:presLayoutVars>
      </dgm:prSet>
      <dgm:spPr/>
    </dgm:pt>
    <dgm:pt modelId="{9B9AA7E2-DE32-412A-AD2D-94E444695D9D}" type="pres">
      <dgm:prSet presAssocID="{E2E44235-D48B-4E7F-AC87-EFF3C4E64839}" presName="sp" presStyleCnt="0"/>
      <dgm:spPr/>
    </dgm:pt>
    <dgm:pt modelId="{32E32414-4A70-43F5-AFF9-528A3A3528E0}" type="pres">
      <dgm:prSet presAssocID="{6E1DC22C-E904-49E4-817F-B126B532AF59}" presName="linNode" presStyleCnt="0"/>
      <dgm:spPr/>
    </dgm:pt>
    <dgm:pt modelId="{ED149BF5-EC95-40E8-B08F-3FF1BB8F3AAE}" type="pres">
      <dgm:prSet presAssocID="{6E1DC22C-E904-49E4-817F-B126B532AF59}" presName="parentText" presStyleLbl="node1" presStyleIdx="2" presStyleCnt="3" custScaleX="219379">
        <dgm:presLayoutVars>
          <dgm:chMax val="1"/>
          <dgm:bulletEnabled val="1"/>
        </dgm:presLayoutVars>
      </dgm:prSet>
      <dgm:spPr/>
    </dgm:pt>
    <dgm:pt modelId="{0E8F5DB0-50B8-49A3-AB45-C1F8AC604AD5}" type="pres">
      <dgm:prSet presAssocID="{6E1DC22C-E904-49E4-817F-B126B532AF59}" presName="descendantText" presStyleLbl="alignAccFollowNode1" presStyleIdx="2" presStyleCnt="3" custScaleX="452079">
        <dgm:presLayoutVars>
          <dgm:bulletEnabled val="1"/>
        </dgm:presLayoutVars>
      </dgm:prSet>
      <dgm:spPr/>
    </dgm:pt>
  </dgm:ptLst>
  <dgm:cxnLst>
    <dgm:cxn modelId="{EA80A903-24F2-49F4-861A-966463C80180}" type="presOf" srcId="{DCACDFAC-0390-422F-93F3-A41B7E4018FA}" destId="{122C34B2-945E-4646-8EBA-0C5358AF04CD}" srcOrd="0" destOrd="0" presId="urn:microsoft.com/office/officeart/2005/8/layout/vList5"/>
    <dgm:cxn modelId="{69C0616C-5E73-48F4-8261-D756A403DDD7}" type="presOf" srcId="{6E1DC22C-E904-49E4-817F-B126B532AF59}" destId="{ED149BF5-EC95-40E8-B08F-3FF1BB8F3AAE}" srcOrd="0" destOrd="0" presId="urn:microsoft.com/office/officeart/2005/8/layout/vList5"/>
    <dgm:cxn modelId="{1E7B9B75-EAFB-4C80-94DD-C0E730F67DAA}" srcId="{6E1DC22C-E904-49E4-817F-B126B532AF59}" destId="{0A6C565C-9716-4073-96DD-0F1971382A5F}" srcOrd="0" destOrd="0" parTransId="{72D8E9BA-DD28-4128-BC9E-B7D0B6FA7929}" sibTransId="{C7FC6A6F-1BBC-4876-A0F6-44D0D423CCA5}"/>
    <dgm:cxn modelId="{A82EC976-81D5-4501-8278-C6B5F3A1930D}" srcId="{874D7CB9-012A-4AD9-A7FD-3C246C2973CC}" destId="{DCACDFAC-0390-422F-93F3-A41B7E4018FA}" srcOrd="1" destOrd="0" parTransId="{863D3C5E-E1B2-4F9E-882D-BAFC8B98AD15}" sibTransId="{E2E44235-D48B-4E7F-AC87-EFF3C4E64839}"/>
    <dgm:cxn modelId="{43D65E7F-1410-4565-90A0-8BF5E2ADB177}" srcId="{DCACDFAC-0390-422F-93F3-A41B7E4018FA}" destId="{E21F86DE-3482-4270-86E6-060AA4FC74CA}" srcOrd="0" destOrd="0" parTransId="{3E367311-559D-449D-BF90-781DCC19DEFA}" sibTransId="{C1A840C6-ABE8-47EA-A508-F77E457D63CA}"/>
    <dgm:cxn modelId="{A09CFC87-0E38-4D1E-9E4F-2007BBA42BEF}" type="presOf" srcId="{E21F86DE-3482-4270-86E6-060AA4FC74CA}" destId="{D2D0A2DD-89E9-4A0A-AD25-EB6282CAE281}" srcOrd="0" destOrd="0" presId="urn:microsoft.com/office/officeart/2005/8/layout/vList5"/>
    <dgm:cxn modelId="{7140BC96-E5F0-48D8-83C9-DE644310A6AF}" srcId="{874D7CB9-012A-4AD9-A7FD-3C246C2973CC}" destId="{F1B99836-07A5-4BAD-873C-B9A011F6D419}" srcOrd="0" destOrd="0" parTransId="{B07C8878-153C-4139-B640-241168B8ECDC}" sibTransId="{D2B416C9-CFB4-4017-84F5-2D0BA5C5F829}"/>
    <dgm:cxn modelId="{80CD169E-66AA-4FFE-9284-28E4F06FFDA5}" type="presOf" srcId="{0A6C565C-9716-4073-96DD-0F1971382A5F}" destId="{0E8F5DB0-50B8-49A3-AB45-C1F8AC604AD5}" srcOrd="0" destOrd="0" presId="urn:microsoft.com/office/officeart/2005/8/layout/vList5"/>
    <dgm:cxn modelId="{9F49C8C0-35A7-42B5-9DD4-521420F120A5}" type="presOf" srcId="{F1B99836-07A5-4BAD-873C-B9A011F6D419}" destId="{F06E9AA4-EB1C-4985-AAB8-5921C102158E}" srcOrd="0" destOrd="0" presId="urn:microsoft.com/office/officeart/2005/8/layout/vList5"/>
    <dgm:cxn modelId="{122563D1-DE48-441C-96D4-4A6C92514F9F}" type="presOf" srcId="{874D7CB9-012A-4AD9-A7FD-3C246C2973CC}" destId="{75D8A7DC-F746-4AF8-BE63-E4CC301F9BBD}" srcOrd="0" destOrd="0" presId="urn:microsoft.com/office/officeart/2005/8/layout/vList5"/>
    <dgm:cxn modelId="{5CFC88D6-B481-4166-9B6B-6926E31E58F7}" type="presOf" srcId="{009998E6-0F77-432F-9EF6-26255633CAED}" destId="{D14A14AF-6A76-44E3-B640-34F20A01DCB7}" srcOrd="0" destOrd="0" presId="urn:microsoft.com/office/officeart/2005/8/layout/vList5"/>
    <dgm:cxn modelId="{7BF271D8-4CBD-42DE-8DAB-4C50A81AD75E}" srcId="{F1B99836-07A5-4BAD-873C-B9A011F6D419}" destId="{009998E6-0F77-432F-9EF6-26255633CAED}" srcOrd="0" destOrd="0" parTransId="{C7F5A193-20B6-4261-BE05-46D6CAB25897}" sibTransId="{287C7951-CE2D-4FAD-81D7-69E516B338D6}"/>
    <dgm:cxn modelId="{AC29A1DB-19A7-4FE1-A862-AFA3D58D49BE}" srcId="{874D7CB9-012A-4AD9-A7FD-3C246C2973CC}" destId="{6E1DC22C-E904-49E4-817F-B126B532AF59}" srcOrd="2" destOrd="0" parTransId="{83064071-592B-4E3B-AF6C-6D8AE15B6EBC}" sibTransId="{33097A2B-EABD-4BF1-AFE3-EB17D58C2498}"/>
    <dgm:cxn modelId="{E4E73F5F-E8CC-4619-9674-63901934AC83}" type="presParOf" srcId="{75D8A7DC-F746-4AF8-BE63-E4CC301F9BBD}" destId="{0946DC10-D174-4776-A7D3-00EE78505380}" srcOrd="0" destOrd="0" presId="urn:microsoft.com/office/officeart/2005/8/layout/vList5"/>
    <dgm:cxn modelId="{1A2511AE-069C-4016-BA97-200E1BEDC265}" type="presParOf" srcId="{0946DC10-D174-4776-A7D3-00EE78505380}" destId="{F06E9AA4-EB1C-4985-AAB8-5921C102158E}" srcOrd="0" destOrd="0" presId="urn:microsoft.com/office/officeart/2005/8/layout/vList5"/>
    <dgm:cxn modelId="{044534FF-2FD5-4700-A522-11DFF776744F}" type="presParOf" srcId="{0946DC10-D174-4776-A7D3-00EE78505380}" destId="{D14A14AF-6A76-44E3-B640-34F20A01DCB7}" srcOrd="1" destOrd="0" presId="urn:microsoft.com/office/officeart/2005/8/layout/vList5"/>
    <dgm:cxn modelId="{0DDC8562-0E40-4857-AC39-C9ECB30590FE}" type="presParOf" srcId="{75D8A7DC-F746-4AF8-BE63-E4CC301F9BBD}" destId="{AE467363-FABA-4A82-AAF5-91CEC91F3844}" srcOrd="1" destOrd="0" presId="urn:microsoft.com/office/officeart/2005/8/layout/vList5"/>
    <dgm:cxn modelId="{A5196A22-23A3-4AFB-9E44-9FAD22D22092}" type="presParOf" srcId="{75D8A7DC-F746-4AF8-BE63-E4CC301F9BBD}" destId="{B5C8226A-341F-40F4-A9A9-8F46C2C88321}" srcOrd="2" destOrd="0" presId="urn:microsoft.com/office/officeart/2005/8/layout/vList5"/>
    <dgm:cxn modelId="{1E547093-B030-475B-94A9-716CB13894BD}" type="presParOf" srcId="{B5C8226A-341F-40F4-A9A9-8F46C2C88321}" destId="{122C34B2-945E-4646-8EBA-0C5358AF04CD}" srcOrd="0" destOrd="0" presId="urn:microsoft.com/office/officeart/2005/8/layout/vList5"/>
    <dgm:cxn modelId="{E8E00BD4-EF07-4A10-9150-D248FD27C96A}" type="presParOf" srcId="{B5C8226A-341F-40F4-A9A9-8F46C2C88321}" destId="{D2D0A2DD-89E9-4A0A-AD25-EB6282CAE281}" srcOrd="1" destOrd="0" presId="urn:microsoft.com/office/officeart/2005/8/layout/vList5"/>
    <dgm:cxn modelId="{0D9B1C0F-65B7-4692-BCA9-BD36D5284245}" type="presParOf" srcId="{75D8A7DC-F746-4AF8-BE63-E4CC301F9BBD}" destId="{9B9AA7E2-DE32-412A-AD2D-94E444695D9D}" srcOrd="3" destOrd="0" presId="urn:microsoft.com/office/officeart/2005/8/layout/vList5"/>
    <dgm:cxn modelId="{ADBF5501-1A26-4022-941E-E607E1CA6D64}" type="presParOf" srcId="{75D8A7DC-F746-4AF8-BE63-E4CC301F9BBD}" destId="{32E32414-4A70-43F5-AFF9-528A3A3528E0}" srcOrd="4" destOrd="0" presId="urn:microsoft.com/office/officeart/2005/8/layout/vList5"/>
    <dgm:cxn modelId="{BA5E917E-2270-4A6D-ACED-A3560DC31E10}" type="presParOf" srcId="{32E32414-4A70-43F5-AFF9-528A3A3528E0}" destId="{ED149BF5-EC95-40E8-B08F-3FF1BB8F3AAE}" srcOrd="0" destOrd="0" presId="urn:microsoft.com/office/officeart/2005/8/layout/vList5"/>
    <dgm:cxn modelId="{AE57593A-C935-41FE-A27F-B8152231E9DA}" type="presParOf" srcId="{32E32414-4A70-43F5-AFF9-528A3A3528E0}" destId="{0E8F5DB0-50B8-49A3-AB45-C1F8AC604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A14AF-6A76-44E3-B640-34F20A01DCB7}">
      <dsp:nvSpPr>
        <dsp:cNvPr id="0" name=""/>
        <dsp:cNvSpPr/>
      </dsp:nvSpPr>
      <dsp:spPr>
        <a:xfrm rot="5400000">
          <a:off x="5224882" y="-3072704"/>
          <a:ext cx="1009273" cy="74108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pt-BR" sz="1900" kern="1200" dirty="0"/>
            <a:t>	Aumentar Vendas; Diminuir 10% do orçamento corporativo; Diminuir a inadimplência dos clientes; Fechar acordos de novas áreas.</a:t>
          </a:r>
        </a:p>
      </dsp:txBody>
      <dsp:txXfrm rot="-5400000">
        <a:off x="2024107" y="177340"/>
        <a:ext cx="7361555" cy="910735"/>
      </dsp:txXfrm>
    </dsp:sp>
    <dsp:sp modelId="{F06E9AA4-EB1C-4985-AAB8-5921C102158E}">
      <dsp:nvSpPr>
        <dsp:cNvPr id="0" name=""/>
        <dsp:cNvSpPr/>
      </dsp:nvSpPr>
      <dsp:spPr>
        <a:xfrm>
          <a:off x="490" y="1911"/>
          <a:ext cx="2023616" cy="1261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Financeira</a:t>
          </a:r>
        </a:p>
      </dsp:txBody>
      <dsp:txXfrm>
        <a:off x="62076" y="63497"/>
        <a:ext cx="1900444" cy="1138420"/>
      </dsp:txXfrm>
    </dsp:sp>
    <dsp:sp modelId="{D2D0A2DD-89E9-4A0A-AD25-EB6282CAE281}">
      <dsp:nvSpPr>
        <dsp:cNvPr id="0" name=""/>
        <dsp:cNvSpPr/>
      </dsp:nvSpPr>
      <dsp:spPr>
        <a:xfrm rot="5400000">
          <a:off x="5220896" y="-1744467"/>
          <a:ext cx="1009273" cy="74036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900" kern="1200" dirty="0"/>
            <a:t>	Aumentar a satisfação dos clientes para que estes perdurem na carteira da empresa até o fim do contrato.</a:t>
          </a:r>
        </a:p>
      </dsp:txBody>
      <dsp:txXfrm rot="-5400000">
        <a:off x="2023687" y="1502011"/>
        <a:ext cx="7354424" cy="910735"/>
      </dsp:txXfrm>
    </dsp:sp>
    <dsp:sp modelId="{122C34B2-945E-4646-8EBA-0C5358AF04CD}">
      <dsp:nvSpPr>
        <dsp:cNvPr id="0" name=""/>
        <dsp:cNvSpPr/>
      </dsp:nvSpPr>
      <dsp:spPr>
        <a:xfrm>
          <a:off x="490" y="1326583"/>
          <a:ext cx="2023195" cy="1261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Mercado (clientes)</a:t>
          </a:r>
        </a:p>
      </dsp:txBody>
      <dsp:txXfrm>
        <a:off x="62076" y="1388169"/>
        <a:ext cx="1900023" cy="1138420"/>
      </dsp:txXfrm>
    </dsp:sp>
    <dsp:sp modelId="{0E8F5DB0-50B8-49A3-AB45-C1F8AC604AD5}">
      <dsp:nvSpPr>
        <dsp:cNvPr id="0" name=""/>
        <dsp:cNvSpPr/>
      </dsp:nvSpPr>
      <dsp:spPr>
        <a:xfrm rot="5400000">
          <a:off x="5225046" y="-423944"/>
          <a:ext cx="1009273" cy="74119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1900" kern="1200" dirty="0"/>
            <a:t>	Realizar um mapeamento de processos finalísticos para que o cliente seja cada vez mais satisfeito.</a:t>
          </a:r>
        </a:p>
      </dsp:txBody>
      <dsp:txXfrm rot="-5400000">
        <a:off x="2023688" y="2826683"/>
        <a:ext cx="7362722" cy="910735"/>
      </dsp:txXfrm>
    </dsp:sp>
    <dsp:sp modelId="{ED149BF5-EC95-40E8-B08F-3FF1BB8F3AAE}">
      <dsp:nvSpPr>
        <dsp:cNvPr id="0" name=""/>
        <dsp:cNvSpPr/>
      </dsp:nvSpPr>
      <dsp:spPr>
        <a:xfrm>
          <a:off x="490" y="2651255"/>
          <a:ext cx="2023196" cy="1261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Processos Internos</a:t>
          </a:r>
        </a:p>
      </dsp:txBody>
      <dsp:txXfrm>
        <a:off x="62076" y="2712841"/>
        <a:ext cx="1900024" cy="1138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0D8E1-F4E8-4382-8763-FEE0A3433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4290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pt-BR" dirty="0"/>
              <a:t>Trabalho Introdução a Controladoria –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9283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Sumário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sz="2400" dirty="0"/>
              <a:t>O que é </a:t>
            </a:r>
            <a:r>
              <a:rPr lang="pt-BR" sz="2400" dirty="0" err="1"/>
              <a:t>Balanced</a:t>
            </a:r>
            <a:r>
              <a:rPr lang="pt-BR" sz="2400" dirty="0"/>
              <a:t> </a:t>
            </a:r>
            <a:r>
              <a:rPr lang="pt-BR" sz="2400" dirty="0" err="1"/>
              <a:t>Scorecards</a:t>
            </a:r>
            <a:r>
              <a:rPr lang="pt-BR" sz="2400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Case – Construtora </a:t>
            </a:r>
            <a:r>
              <a:rPr lang="pt-BR" sz="2400" b="1" dirty="0" err="1"/>
              <a:t>Stéfani</a:t>
            </a:r>
            <a:endParaRPr lang="pt-BR" sz="2400" b="1" dirty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Conclusão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Case – Construtora </a:t>
            </a:r>
            <a:r>
              <a:rPr lang="pt-BR" dirty="0" err="1"/>
              <a:t>Stéfani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Sobre a </a:t>
            </a:r>
            <a:r>
              <a:rPr lang="pt-BR" sz="2000" dirty="0" err="1"/>
              <a:t>Stéfani</a:t>
            </a:r>
            <a:r>
              <a:rPr lang="pt-BR" sz="2000" dirty="0"/>
              <a:t>:</a:t>
            </a:r>
          </a:p>
          <a:p>
            <a:pPr lvl="1"/>
            <a:r>
              <a:rPr lang="pt-BR" sz="2000" dirty="0"/>
              <a:t>Original de Jaboticabal-SP.</a:t>
            </a:r>
          </a:p>
          <a:p>
            <a:pPr lvl="1"/>
            <a:r>
              <a:rPr lang="pt-BR" sz="2000" dirty="0"/>
              <a:t>Atua há mais de 35 anos mercado imobiliário.</a:t>
            </a:r>
          </a:p>
          <a:p>
            <a:pPr lvl="1"/>
            <a:r>
              <a:rPr lang="pt-BR" sz="2000" dirty="0"/>
              <a:t>Core Business → Desenvolvimento Urbano e Financiamento Imobiliário.</a:t>
            </a:r>
          </a:p>
          <a:p>
            <a:pPr lvl="1"/>
            <a:r>
              <a:rPr lang="pt-BR" sz="2000" dirty="0"/>
              <a:t>Principal atividade → Administração da carteira de clientes</a:t>
            </a:r>
          </a:p>
          <a:p>
            <a:pPr lvl="1"/>
            <a:r>
              <a:rPr lang="pt-BR" sz="2000" dirty="0"/>
              <a:t>Atua em mais de 40 cidades, com mais de 40.000 unidades lançadas.</a:t>
            </a:r>
          </a:p>
          <a:p>
            <a:pPr lvl="1"/>
            <a:r>
              <a:rPr lang="pt-BR" sz="2000" dirty="0"/>
              <a:t>Diferencial → Adquirir e financiar o imóvel com a Construtora</a:t>
            </a:r>
          </a:p>
          <a:p>
            <a:pPr lvl="2"/>
            <a:r>
              <a:rPr lang="pt-BR" sz="2000" dirty="0"/>
              <a:t>Sem intermediação de uma instituição financeira.</a:t>
            </a:r>
          </a:p>
          <a:p>
            <a:pPr lvl="1"/>
            <a:r>
              <a:rPr lang="pt-BR" sz="2000" dirty="0"/>
              <a:t>Carteira de 15.000 clientes ativos.</a:t>
            </a:r>
          </a:p>
          <a:p>
            <a:pPr lvl="1"/>
            <a:r>
              <a:rPr lang="pt-BR" sz="2000" dirty="0"/>
              <a:t>Mais de 70 funcionários atualmente.</a:t>
            </a:r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5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Case – Construtora </a:t>
            </a:r>
            <a:r>
              <a:rPr lang="pt-BR" dirty="0" err="1"/>
              <a:t>Stéfani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Objetivos principais da empresa:</a:t>
            </a:r>
          </a:p>
          <a:p>
            <a:pPr lvl="1"/>
            <a:r>
              <a:rPr lang="pt-BR" sz="2000" dirty="0"/>
              <a:t>Agregar valor a todas as pessoas envolvidas no seu negócio.</a:t>
            </a:r>
          </a:p>
          <a:p>
            <a:pPr lvl="1"/>
            <a:r>
              <a:rPr lang="pt-BR" sz="2000" dirty="0"/>
              <a:t>Ter seus produtos reconhecidos pela sua qualidade.</a:t>
            </a:r>
          </a:p>
          <a:p>
            <a:pPr lvl="1"/>
            <a:r>
              <a:rPr lang="pt-BR" sz="2000" dirty="0"/>
              <a:t>Ser referência no país no segmento da Construção Civil.</a:t>
            </a:r>
          </a:p>
          <a:p>
            <a:pPr marL="457200" lvl="1" indent="0">
              <a:buNone/>
            </a:pPr>
            <a:endParaRPr lang="pt-BR" sz="2000" dirty="0"/>
          </a:p>
          <a:p>
            <a:r>
              <a:rPr lang="pt-BR" sz="2000" dirty="0"/>
              <a:t>Problema → Como fazer com que todos na organização contribuem para o alcance dos objetivos?</a:t>
            </a:r>
          </a:p>
          <a:p>
            <a:pPr lvl="1"/>
            <a:r>
              <a:rPr lang="pt-BR" sz="2000" dirty="0"/>
              <a:t>Solução → Implantar o BSC.</a:t>
            </a:r>
          </a:p>
          <a:p>
            <a:pPr lvl="1"/>
            <a:r>
              <a:rPr lang="pt-BR" sz="2000" dirty="0"/>
              <a:t>Contratação de uma empresa de consultoria em 2017 para a implantação da ferramenta junto a controladoria da </a:t>
            </a:r>
            <a:r>
              <a:rPr lang="pt-BR" sz="2000" dirty="0" err="1"/>
              <a:t>Stéfani</a:t>
            </a:r>
            <a:r>
              <a:rPr lang="pt-BR" sz="2000" dirty="0"/>
              <a:t>.</a:t>
            </a:r>
          </a:p>
          <a:p>
            <a:pPr lvl="1"/>
            <a:endParaRPr lang="pt-BR" sz="16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6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Case – Construtora </a:t>
            </a:r>
            <a:r>
              <a:rPr lang="pt-BR" dirty="0" err="1"/>
              <a:t>Stéfani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Implantação do BSC:</a:t>
            </a:r>
          </a:p>
          <a:p>
            <a:pPr lvl="1"/>
            <a:r>
              <a:rPr lang="pt-BR" sz="2000" dirty="0"/>
              <a:t>1º Passo → Definição das Perspectivas:</a:t>
            </a:r>
          </a:p>
          <a:p>
            <a:pPr marL="457200" lvl="1" indent="0">
              <a:buNone/>
            </a:pPr>
            <a:endParaRPr lang="pt-BR" sz="16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8A3D810C-2A9B-419D-B5FD-0A8AB0F20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3803557"/>
              </p:ext>
            </p:extLst>
          </p:nvPr>
        </p:nvGraphicFramePr>
        <p:xfrm>
          <a:off x="1669152" y="2478157"/>
          <a:ext cx="9436170" cy="391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97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Case – Construtora </a:t>
            </a:r>
            <a:r>
              <a:rPr lang="pt-BR" dirty="0" err="1"/>
              <a:t>Stéfani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pPr lvl="1"/>
            <a:r>
              <a:rPr lang="pt-BR" sz="2000" dirty="0"/>
              <a:t>2º Passo → Definição de Indicadores e Metas:</a:t>
            </a:r>
          </a:p>
          <a:p>
            <a:pPr marL="457200" lvl="1" indent="0">
              <a:buNone/>
            </a:pPr>
            <a:endParaRPr lang="pt-BR" sz="16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3C3408C-783C-4D16-9884-4906E10CC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28176"/>
              </p:ext>
            </p:extLst>
          </p:nvPr>
        </p:nvGraphicFramePr>
        <p:xfrm>
          <a:off x="1219199" y="2589473"/>
          <a:ext cx="975360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146">
                  <a:extLst>
                    <a:ext uri="{9D8B030D-6E8A-4147-A177-3AD203B41FA5}">
                      <a16:colId xmlns:a16="http://schemas.microsoft.com/office/drawing/2014/main" val="2406107674"/>
                    </a:ext>
                  </a:extLst>
                </a:gridCol>
                <a:gridCol w="3140158">
                  <a:extLst>
                    <a:ext uri="{9D8B030D-6E8A-4147-A177-3AD203B41FA5}">
                      <a16:colId xmlns:a16="http://schemas.microsoft.com/office/drawing/2014/main" val="3244350699"/>
                    </a:ext>
                  </a:extLst>
                </a:gridCol>
                <a:gridCol w="1212086">
                  <a:extLst>
                    <a:ext uri="{9D8B030D-6E8A-4147-A177-3AD203B41FA5}">
                      <a16:colId xmlns:a16="http://schemas.microsoft.com/office/drawing/2014/main" val="572224881"/>
                    </a:ext>
                  </a:extLst>
                </a:gridCol>
                <a:gridCol w="3638212">
                  <a:extLst>
                    <a:ext uri="{9D8B030D-6E8A-4147-A177-3AD203B41FA5}">
                      <a16:colId xmlns:a16="http://schemas.microsoft.com/office/drawing/2014/main" val="282824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Perspectiva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Departamento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30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Financeira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Vendas Contratadas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Comercial e Aprovação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798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Financeira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Orçamento Corporativo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T.I., Marketing, Obra, etc.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08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Financeira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Inadimplência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Recuperação de Crédito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087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Financeira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Contratar Novas Áreas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Prospecção Novos Negócios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86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Mercado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Satisfação Clientes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CRM e Engenharia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927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Processos Internos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Mapeamento e Redesenho de Processos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Formalização de Contratos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23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54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Sumário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sz="2400" dirty="0"/>
              <a:t>O que é </a:t>
            </a:r>
            <a:r>
              <a:rPr lang="pt-BR" sz="2400" dirty="0" err="1"/>
              <a:t>Balanced</a:t>
            </a:r>
            <a:r>
              <a:rPr lang="pt-BR" sz="2400" dirty="0"/>
              <a:t> </a:t>
            </a:r>
            <a:r>
              <a:rPr lang="pt-BR" sz="2400" dirty="0" err="1"/>
              <a:t>Scorecards</a:t>
            </a:r>
            <a:r>
              <a:rPr lang="pt-BR" sz="2400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Case – Construtora </a:t>
            </a:r>
            <a:r>
              <a:rPr lang="pt-BR" sz="2400" dirty="0" err="1"/>
              <a:t>Stéfani</a:t>
            </a:r>
            <a:endParaRPr lang="pt-BR" sz="2400" dirty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Conclusão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7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Conclusão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Os resultados os case da </a:t>
            </a:r>
            <a:r>
              <a:rPr lang="pt-BR" sz="2000" dirty="0" err="1"/>
              <a:t>Stéfani</a:t>
            </a:r>
            <a:r>
              <a:rPr lang="pt-BR" sz="2000" dirty="0"/>
              <a:t> foram os seguintes:</a:t>
            </a:r>
          </a:p>
          <a:p>
            <a:pPr lvl="1"/>
            <a:r>
              <a:rPr lang="pt-BR" sz="2000" dirty="0"/>
              <a:t>Quase todas as metas propostas foram atingidas ou superadas.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Metas convergem para os objetivos principais da diretoria.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Alinhamento das ações individuais de algumas áreas da empresa.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Resultado foi muito positivo, gerando a padronização do método</a:t>
            </a:r>
          </a:p>
          <a:p>
            <a:pPr lvl="2"/>
            <a:r>
              <a:rPr lang="pt-BR" sz="2000" dirty="0"/>
              <a:t>Método é repetido ano a ano visando o próximo exercício.</a:t>
            </a:r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6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Conclusão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Ponderações:</a:t>
            </a:r>
          </a:p>
          <a:p>
            <a:pPr lvl="1"/>
            <a:r>
              <a:rPr lang="pt-BR" sz="2000" dirty="0"/>
              <a:t>Ferramenta ainda está em evolução na companhia	</a:t>
            </a:r>
          </a:p>
          <a:p>
            <a:pPr lvl="2"/>
            <a:r>
              <a:rPr lang="pt-BR" sz="2000" dirty="0"/>
              <a:t>Não abrange a Perspectiva de Aprendizado e Crescimento.</a:t>
            </a:r>
          </a:p>
          <a:p>
            <a:pPr lvl="2"/>
            <a:r>
              <a:rPr lang="pt-BR" sz="2000" dirty="0"/>
              <a:t>Não aplicou modelo para todos os departamentos da empresa.</a:t>
            </a:r>
          </a:p>
          <a:p>
            <a:pPr marL="914400" lvl="2" indent="0">
              <a:buNone/>
            </a:pPr>
            <a:endParaRPr lang="pt-BR" sz="2000" dirty="0"/>
          </a:p>
          <a:p>
            <a:r>
              <a:rPr lang="pt-BR" sz="2000" dirty="0"/>
              <a:t>Cases de Sucesso:</a:t>
            </a:r>
          </a:p>
          <a:p>
            <a:pPr lvl="1"/>
            <a:r>
              <a:rPr lang="es-ES" sz="2000" dirty="0"/>
              <a:t>Volkswagen Brasil</a:t>
            </a:r>
          </a:p>
          <a:p>
            <a:pPr lvl="1"/>
            <a:r>
              <a:rPr lang="es-ES" sz="2000" dirty="0"/>
              <a:t>Banco HSBC</a:t>
            </a:r>
          </a:p>
          <a:p>
            <a:pPr lvl="1"/>
            <a:r>
              <a:rPr lang="es-ES" sz="2000" dirty="0" err="1"/>
              <a:t>Oxiteno</a:t>
            </a:r>
            <a:endParaRPr lang="pt-BR" sz="20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6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Sumário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sz="2400" b="1" dirty="0"/>
              <a:t>O que é </a:t>
            </a:r>
            <a:r>
              <a:rPr lang="pt-BR" sz="2400" b="1" dirty="0" err="1"/>
              <a:t>Balanced</a:t>
            </a:r>
            <a:r>
              <a:rPr lang="pt-BR" sz="2400" b="1" dirty="0"/>
              <a:t> </a:t>
            </a:r>
            <a:r>
              <a:rPr lang="pt-BR" sz="2400" b="1" dirty="0" err="1"/>
              <a:t>Scorecards</a:t>
            </a:r>
            <a:r>
              <a:rPr lang="pt-BR" sz="24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Case – Construtora </a:t>
            </a:r>
            <a:r>
              <a:rPr lang="pt-BR" sz="2400" dirty="0" err="1"/>
              <a:t>Stéfani</a:t>
            </a:r>
            <a:endParaRPr lang="pt-BR" sz="2400" dirty="0"/>
          </a:p>
          <a:p>
            <a:pPr marL="457200" indent="-457200">
              <a:buFont typeface="+mj-lt"/>
              <a:buAutoNum type="arabicPeriod"/>
            </a:pP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Conclusão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6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/>
          <a:lstStyle/>
          <a:p>
            <a:r>
              <a:rPr lang="pt-BR" sz="2000" dirty="0"/>
              <a:t>Criado em 1992 por Robert Kaplan e David Norton (Universidade de Harvard)</a:t>
            </a:r>
          </a:p>
          <a:p>
            <a:pPr lvl="1"/>
            <a:r>
              <a:rPr lang="pt-BR" sz="2000" dirty="0"/>
              <a:t>Estudo para sanar limitações dos modelos de avaliação organizacional tradicionais.</a:t>
            </a:r>
          </a:p>
          <a:p>
            <a:pPr lvl="1"/>
            <a:r>
              <a:rPr lang="pt-BR" sz="2000" dirty="0"/>
              <a:t>Os modelos se baseavam apenas na perspectiva financeira.</a:t>
            </a:r>
          </a:p>
          <a:p>
            <a:pPr marL="457200" lvl="1" indent="0">
              <a:buNone/>
            </a:pPr>
            <a:endParaRPr lang="pt-BR" sz="2000" dirty="0"/>
          </a:p>
          <a:p>
            <a:r>
              <a:rPr lang="pt-BR" sz="2000" dirty="0"/>
              <a:t>Com isso, os estudiosos desenvolveram o BSC, que</a:t>
            </a:r>
          </a:p>
          <a:p>
            <a:pPr lvl="1"/>
            <a:r>
              <a:rPr lang="pt-BR" sz="2000" dirty="0"/>
              <a:t>É uma ferramenta de gestão, a qual traduz estratégias em ações concretas para os diversos níveis hierárquicos da empresa.</a:t>
            </a:r>
          </a:p>
          <a:p>
            <a:pPr lvl="1"/>
            <a:r>
              <a:rPr lang="pt-BR" sz="2000" dirty="0"/>
              <a:t>A implantação do BSC visa alcançar os objetivos estabelecidos pela alta gestão da organização.</a:t>
            </a:r>
            <a:endParaRPr lang="en-US" sz="20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5181601"/>
          </a:xfrm>
        </p:spPr>
        <p:txBody>
          <a:bodyPr>
            <a:normAutofit/>
          </a:bodyPr>
          <a:lstStyle/>
          <a:p>
            <a:r>
              <a:rPr lang="pt-BR" sz="2000" dirty="0"/>
              <a:t>4 perspectivas fundamentais:</a:t>
            </a:r>
          </a:p>
          <a:p>
            <a:pPr lvl="1"/>
            <a:r>
              <a:rPr lang="pt-BR" sz="2000" dirty="0"/>
              <a:t>Perspectiva Financeira:</a:t>
            </a:r>
          </a:p>
          <a:p>
            <a:pPr lvl="2"/>
            <a:r>
              <a:rPr lang="pt-BR" sz="2000" dirty="0"/>
              <a:t>Indicadores → Lucratividade e Retorno Financeiro.</a:t>
            </a:r>
          </a:p>
          <a:p>
            <a:pPr lvl="2"/>
            <a:r>
              <a:rPr lang="pt-BR" sz="2000" dirty="0"/>
              <a:t>Exemplos de metas → Aumento de fontes de receita e redução do ciclo operacional da empresa.</a:t>
            </a:r>
          </a:p>
          <a:p>
            <a:pPr marL="914400" lvl="2" indent="0">
              <a:buNone/>
            </a:pPr>
            <a:endParaRPr lang="pt-BR" sz="2000" dirty="0"/>
          </a:p>
          <a:p>
            <a:pPr lvl="1"/>
            <a:r>
              <a:rPr lang="pt-BR" sz="2000" dirty="0"/>
              <a:t>Perspectiva de Mercado (clientes):</a:t>
            </a:r>
          </a:p>
          <a:p>
            <a:pPr lvl="2"/>
            <a:r>
              <a:rPr lang="pt-BR" sz="2000" dirty="0"/>
              <a:t>Propósito → Permanência dos seus clientes a longo prazo.</a:t>
            </a:r>
          </a:p>
          <a:p>
            <a:pPr lvl="2"/>
            <a:r>
              <a:rPr lang="pt-BR" sz="2000" dirty="0"/>
              <a:t>Indicador → Satisfação do cliente.</a:t>
            </a:r>
          </a:p>
          <a:p>
            <a:pPr marL="457200" lvl="1" indent="0">
              <a:buNone/>
            </a:pPr>
            <a:endParaRPr lang="pt-BR" sz="2000" dirty="0"/>
          </a:p>
          <a:p>
            <a:pPr lvl="1"/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5181601"/>
          </a:xfrm>
        </p:spPr>
        <p:txBody>
          <a:bodyPr>
            <a:normAutofit/>
          </a:bodyPr>
          <a:lstStyle/>
          <a:p>
            <a:r>
              <a:rPr lang="pt-BR" sz="2000" dirty="0"/>
              <a:t>4 perspectivas fundamentais:</a:t>
            </a:r>
          </a:p>
          <a:p>
            <a:pPr lvl="1"/>
            <a:r>
              <a:rPr lang="pt-BR" sz="2000" dirty="0"/>
              <a:t>Perspectiva de Processos Internos:</a:t>
            </a:r>
          </a:p>
          <a:p>
            <a:pPr lvl="2"/>
            <a:r>
              <a:rPr lang="pt-BR" sz="2000" dirty="0"/>
              <a:t>Focada na organização interna a fim de atender da melhor maneira as necessidades dos clientes.</a:t>
            </a:r>
          </a:p>
          <a:p>
            <a:pPr lvl="2"/>
            <a:r>
              <a:rPr lang="pt-BR" sz="2000" dirty="0"/>
              <a:t>Indicadores → Nº de produtos novos e tempo de produção.</a:t>
            </a:r>
          </a:p>
          <a:p>
            <a:pPr marL="914400" lvl="2" indent="0">
              <a:buNone/>
            </a:pPr>
            <a:endParaRPr lang="pt-BR" sz="2000" dirty="0"/>
          </a:p>
          <a:p>
            <a:pPr lvl="1"/>
            <a:r>
              <a:rPr lang="pt-BR" sz="2000" dirty="0"/>
              <a:t>Perspectiva de Aprendizado e Crescimento:</a:t>
            </a:r>
          </a:p>
          <a:p>
            <a:pPr lvl="2"/>
            <a:r>
              <a:rPr lang="pt-BR" sz="2000" dirty="0"/>
              <a:t>Focada na preparação e motivação de funcionários.</a:t>
            </a:r>
          </a:p>
          <a:p>
            <a:pPr lvl="2"/>
            <a:r>
              <a:rPr lang="pt-BR" sz="2000" dirty="0"/>
              <a:t>Exemplo de ações → Fornecer treinamento ou cursos para os funcionários.</a:t>
            </a:r>
          </a:p>
          <a:p>
            <a:pPr marL="457200" lvl="1" indent="0">
              <a:buNone/>
            </a:pPr>
            <a:endParaRPr lang="pt-BR" sz="2000" dirty="0"/>
          </a:p>
          <a:p>
            <a:pPr lvl="1"/>
            <a:endParaRPr lang="pt-BR" sz="18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5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Reunindo esses fatores temos:</a:t>
            </a:r>
          </a:p>
          <a:p>
            <a:pPr lvl="1"/>
            <a:r>
              <a:rPr lang="pt-BR" sz="2000" dirty="0"/>
              <a:t>Medida de quão bem a estratégia da empresa está sendo implementada.</a:t>
            </a:r>
          </a:p>
          <a:p>
            <a:pPr lvl="1"/>
            <a:r>
              <a:rPr lang="pt-BR" sz="2000" dirty="0"/>
              <a:t>Identificação e correção de falhas e lacunas nos processos organizacionais.</a:t>
            </a:r>
          </a:p>
          <a:p>
            <a:pPr lvl="1"/>
            <a:r>
              <a:rPr lang="pt-BR" sz="2000" dirty="0"/>
              <a:t>Melhoria no desempenho financeiro da organização.</a:t>
            </a:r>
          </a:p>
          <a:p>
            <a:pPr marL="457200" lvl="1" indent="0">
              <a:buNone/>
            </a:pPr>
            <a:endParaRPr lang="pt-BR" sz="2000" dirty="0"/>
          </a:p>
          <a:p>
            <a:r>
              <a:rPr lang="pt-BR" sz="2000" dirty="0"/>
              <a:t>Cada perspectiva deve:</a:t>
            </a:r>
          </a:p>
          <a:p>
            <a:pPr lvl="1"/>
            <a:r>
              <a:rPr lang="pt-BR" sz="2000" dirty="0"/>
              <a:t>Ter medidas de desempenho condizentes com a estratégia.</a:t>
            </a:r>
          </a:p>
          <a:p>
            <a:pPr lvl="1"/>
            <a:r>
              <a:rPr lang="pt-BR" sz="2000" dirty="0"/>
              <a:t>Ser de fácil compreensão.</a:t>
            </a:r>
          </a:p>
          <a:p>
            <a:pPr lvl="1"/>
            <a:r>
              <a:rPr lang="pt-BR" sz="2000" dirty="0"/>
              <a:t>Direcionar as ações de todos os colaboradores para o alcance dos alvos estabelecidos.</a:t>
            </a:r>
          </a:p>
          <a:p>
            <a:pPr lvl="1"/>
            <a:endParaRPr lang="pt-BR" sz="20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2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Vantagens:</a:t>
            </a:r>
          </a:p>
          <a:p>
            <a:pPr lvl="1"/>
            <a:r>
              <a:rPr lang="pt-BR" sz="2000" dirty="0"/>
              <a:t>Possibilidade de se observar a organização de uma forma abrangente e sistêmica.</a:t>
            </a:r>
          </a:p>
          <a:p>
            <a:pPr lvl="1"/>
            <a:r>
              <a:rPr lang="pt-BR" sz="2000" dirty="0"/>
              <a:t>Direcionamento para a tomada de decisão. </a:t>
            </a:r>
          </a:p>
          <a:p>
            <a:pPr lvl="1"/>
            <a:r>
              <a:rPr lang="pt-BR" sz="2000" dirty="0"/>
              <a:t>Pode ser adaptável a vários tipos de organizações.</a:t>
            </a:r>
          </a:p>
          <a:p>
            <a:pPr lvl="1"/>
            <a:r>
              <a:rPr lang="pt-BR" sz="2000" dirty="0"/>
              <a:t>Vincula a estratégia com planejamento e orçamento.</a:t>
            </a:r>
          </a:p>
          <a:p>
            <a:pPr lvl="1"/>
            <a:r>
              <a:rPr lang="pt-BR" sz="2000" dirty="0"/>
              <a:t>Ferramenta que possibilita priorizar as áreas mais relevantes.</a:t>
            </a:r>
          </a:p>
          <a:p>
            <a:pPr lvl="1"/>
            <a:r>
              <a:rPr lang="pt-BR" sz="2000" dirty="0"/>
              <a:t>Transcrição da estratégia da empresa em objetivos para todos os níveis hierárquicos.</a:t>
            </a:r>
          </a:p>
          <a:p>
            <a:pPr lvl="1"/>
            <a:r>
              <a:rPr lang="pt-BR" sz="2000" dirty="0"/>
              <a:t>Alinhamento das ações dos colaboradores.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2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Desvantagens:</a:t>
            </a:r>
          </a:p>
          <a:p>
            <a:pPr lvl="1"/>
            <a:r>
              <a:rPr lang="pt-BR" sz="2000" dirty="0"/>
              <a:t>Mudança radical da cultura organizacional da empresa.</a:t>
            </a:r>
          </a:p>
          <a:p>
            <a:pPr lvl="1"/>
            <a:r>
              <a:rPr lang="pt-BR" sz="2000" dirty="0"/>
              <a:t>Conseguir a cooperação de todos os colaboradores.</a:t>
            </a:r>
          </a:p>
          <a:p>
            <a:pPr lvl="1"/>
            <a:r>
              <a:rPr lang="pt-BR" sz="2000" dirty="0"/>
              <a:t>Dificuldade de definição de objetivos e indicadores não financeiros.</a:t>
            </a:r>
          </a:p>
          <a:p>
            <a:pPr lvl="1"/>
            <a:r>
              <a:rPr lang="pt-BR" sz="2000" dirty="0"/>
              <a:t>O caráter não é experiencial da metodologia, impossibilitando simulações confiáveis.</a:t>
            </a:r>
          </a:p>
          <a:p>
            <a:pPr lvl="1"/>
            <a:r>
              <a:rPr lang="pt-BR" sz="2000" dirty="0"/>
              <a:t>Criação de indicadores não mensuráveis, ou que não levam em conta fatores externos a organização.</a:t>
            </a:r>
          </a:p>
          <a:p>
            <a:pPr marL="457200" lvl="1" indent="0">
              <a:buNone/>
            </a:pPr>
            <a:endParaRPr lang="pt-BR" sz="1800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A8430-FD00-42EB-BBFB-94823573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r>
              <a:rPr lang="pt-BR" dirty="0"/>
              <a:t>O que é </a:t>
            </a:r>
            <a:r>
              <a:rPr lang="pt-BR" i="1" dirty="0" err="1"/>
              <a:t>Balanced</a:t>
            </a:r>
            <a:r>
              <a:rPr lang="pt-BR" i="1" dirty="0"/>
              <a:t> </a:t>
            </a:r>
            <a:r>
              <a:rPr lang="pt-BR" i="1" dirty="0" err="1"/>
              <a:t>Scorecards</a:t>
            </a:r>
            <a:r>
              <a:rPr lang="pt-BR" dirty="0"/>
              <a:t>?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31C58C-09C2-4E1A-8E94-CA5AE8CE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7251"/>
            <a:ext cx="8915400" cy="4969565"/>
          </a:xfrm>
        </p:spPr>
        <p:txBody>
          <a:bodyPr>
            <a:normAutofit/>
          </a:bodyPr>
          <a:lstStyle/>
          <a:p>
            <a:r>
              <a:rPr lang="pt-BR" sz="2000" dirty="0"/>
              <a:t>O estudo de Assis e Teixeira (2013):</a:t>
            </a:r>
          </a:p>
          <a:p>
            <a:pPr lvl="1"/>
            <a:r>
              <a:rPr lang="pt-BR" sz="2000" dirty="0"/>
              <a:t>Análise de como o BSC foi abordado nos periódicos classificados pela Capes como A e B.</a:t>
            </a:r>
          </a:p>
          <a:p>
            <a:pPr lvl="1"/>
            <a:r>
              <a:rPr lang="pt-BR" sz="2000" dirty="0"/>
              <a:t>41,03% → experiências positivas.</a:t>
            </a:r>
          </a:p>
          <a:p>
            <a:pPr lvl="1"/>
            <a:r>
              <a:rPr lang="pt-BR" sz="2000" dirty="0"/>
              <a:t>2,56%  → experiências negativas.</a:t>
            </a:r>
          </a:p>
          <a:p>
            <a:pPr lvl="1"/>
            <a:r>
              <a:rPr lang="pt-BR" sz="2000" dirty="0"/>
              <a:t>56,41% → não traz conclusão.</a:t>
            </a:r>
          </a:p>
          <a:p>
            <a:pPr lvl="1"/>
            <a:r>
              <a:rPr lang="pt-BR" sz="2000" dirty="0"/>
              <a:t>Com isso, conclui-se que o BSC é uma ferramenta de gestão primordial na atualidade, já que há uma grande volume de publicações a seus respeito.</a:t>
            </a:r>
          </a:p>
          <a:p>
            <a:pPr lvl="1"/>
            <a:r>
              <a:rPr lang="pt-BR" sz="2000" dirty="0"/>
              <a:t>Além disso, prova-se que o BSC pode trazer vários benefícios para uma organização.</a:t>
            </a:r>
            <a:endParaRPr lang="pt-BR" dirty="0"/>
          </a:p>
          <a:p>
            <a:pPr lvl="1"/>
            <a:endParaRPr lang="pt-BR" sz="1800" dirty="0"/>
          </a:p>
          <a:p>
            <a:pPr lvl="1"/>
            <a:endParaRPr lang="pt-BR" sz="1800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7812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881</Words>
  <Application>Microsoft Office PowerPoint</Application>
  <PresentationFormat>Widescreen</PresentationFormat>
  <Paragraphs>197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Cacho</vt:lpstr>
      <vt:lpstr>Trabalho Introdução a Controladoria – Balanced Scorecards</vt:lpstr>
      <vt:lpstr>Sumário</vt:lpstr>
      <vt:lpstr>O que é Balanced Scorecards?</vt:lpstr>
      <vt:lpstr>O que é Balanced Scorecards?</vt:lpstr>
      <vt:lpstr>O que é Balanced Scorecards?</vt:lpstr>
      <vt:lpstr>O que é Balanced Scorecards?</vt:lpstr>
      <vt:lpstr>O que é Balanced Scorecards?</vt:lpstr>
      <vt:lpstr>O que é Balanced Scorecards?</vt:lpstr>
      <vt:lpstr>O que é Balanced Scorecards?</vt:lpstr>
      <vt:lpstr>Sumário</vt:lpstr>
      <vt:lpstr>Case – Construtora Stéfani</vt:lpstr>
      <vt:lpstr>Case – Construtora Stéfani</vt:lpstr>
      <vt:lpstr>Case – Construtora Stéfani</vt:lpstr>
      <vt:lpstr>Case – Construtora Stéfani</vt:lpstr>
      <vt:lpstr>Sumário</vt:lpstr>
      <vt:lpstr>Conclusão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Introdução à Controladoria – Balanced Scorecards</dc:title>
  <dc:creator>Caio Donega</dc:creator>
  <cp:lastModifiedBy>CAIO</cp:lastModifiedBy>
  <cp:revision>25</cp:revision>
  <dcterms:created xsi:type="dcterms:W3CDTF">2019-05-30T13:42:03Z</dcterms:created>
  <dcterms:modified xsi:type="dcterms:W3CDTF">2019-06-01T02:30:20Z</dcterms:modified>
</cp:coreProperties>
</file>