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212434-610B-4F4F-BDE0-DBD2FBF4AF30}">
  <a:tblStyle styleId="{2E212434-610B-4F4F-BDE0-DBD2FBF4AF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eb6f50398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eb6f50398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eb797804d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eb797804d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d7312f31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d7312f3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d7312f31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d7312f31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d7312f31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d7312f31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d7312f31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d7312f31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d7312f31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d7312f31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800288"/>
            <a:ext cx="8520600" cy="140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680"/>
              <a:t>Gestão de Casos</a:t>
            </a:r>
            <a:endParaRPr sz="3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680"/>
              <a:t>Roteiro</a:t>
            </a:r>
            <a:endParaRPr sz="36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42225"/>
            <a:ext cx="8520600" cy="9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2180"/>
              <a:t>Discentes:</a:t>
            </a:r>
            <a:endParaRPr sz="218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2180"/>
              <a:t>Docente:</a:t>
            </a:r>
            <a:endParaRPr sz="218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75" y="97750"/>
            <a:ext cx="4295775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2775" y="-3"/>
            <a:ext cx="1781225" cy="163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Identificação da Pessoa Idosa Avaliada:</a:t>
            </a:r>
            <a:endParaRPr b="1"/>
          </a:p>
        </p:txBody>
      </p:sp>
      <p:graphicFrame>
        <p:nvGraphicFramePr>
          <p:cNvPr id="63" name="Google Shape;63;p14"/>
          <p:cNvGraphicFramePr/>
          <p:nvPr/>
        </p:nvGraphicFramePr>
        <p:xfrm>
          <a:off x="817288" y="125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Data: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Local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Avaliador(es):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Iniciais: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Idade: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Sexo: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Estado Civil: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Escolaridade (anos):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Arranjo Moradia: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Religião: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Ocupação: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Renda I: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Renda F:</a:t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7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/>
                        <a:t>Obs: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Metas</a:t>
            </a:r>
            <a:r>
              <a:rPr b="1" lang="pt-BR"/>
              <a:t>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774025" y="129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Meta 1 -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75" name="Google Shape;75;p16"/>
          <p:cNvGraphicFramePr/>
          <p:nvPr/>
        </p:nvGraphicFramePr>
        <p:xfrm>
          <a:off x="774125" y="15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76" name="Google Shape;76;p16"/>
          <p:cNvSpPr txBox="1"/>
          <p:nvPr>
            <p:ph type="title"/>
          </p:nvPr>
        </p:nvSpPr>
        <p:spPr>
          <a:xfrm>
            <a:off x="707338" y="1075075"/>
            <a:ext cx="7576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/>
              <a:t>Ações de Curto Prazo e Resultados:</a:t>
            </a:r>
            <a:endParaRPr b="1" sz="21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18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Meta 1 - </a:t>
            </a:r>
            <a:endParaRPr b="1"/>
          </a:p>
        </p:txBody>
      </p:sp>
      <p:graphicFrame>
        <p:nvGraphicFramePr>
          <p:cNvPr id="82" name="Google Shape;82;p17"/>
          <p:cNvGraphicFramePr/>
          <p:nvPr/>
        </p:nvGraphicFramePr>
        <p:xfrm>
          <a:off x="774125" y="15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83" name="Google Shape;83;p17"/>
          <p:cNvSpPr txBox="1"/>
          <p:nvPr>
            <p:ph type="title"/>
          </p:nvPr>
        </p:nvSpPr>
        <p:spPr>
          <a:xfrm>
            <a:off x="707338" y="1075075"/>
            <a:ext cx="7576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700"/>
              <a:t>Ações de Médio Prazo (Planejamento)</a:t>
            </a:r>
            <a:endParaRPr b="1" sz="21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182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Meta 1 - </a:t>
            </a:r>
            <a:endParaRPr b="1"/>
          </a:p>
        </p:txBody>
      </p:sp>
      <p:graphicFrame>
        <p:nvGraphicFramePr>
          <p:cNvPr id="89" name="Google Shape;89;p18"/>
          <p:cNvGraphicFramePr/>
          <p:nvPr/>
        </p:nvGraphicFramePr>
        <p:xfrm>
          <a:off x="774125" y="15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90" name="Google Shape;90;p18"/>
          <p:cNvSpPr txBox="1"/>
          <p:nvPr>
            <p:ph type="title"/>
          </p:nvPr>
        </p:nvSpPr>
        <p:spPr>
          <a:xfrm>
            <a:off x="707338" y="1075075"/>
            <a:ext cx="7576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700"/>
              <a:t>Ações de Longo Prazo (Planejamento)</a:t>
            </a:r>
            <a:endParaRPr b="1" sz="21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18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Demais Metas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96" name="Google Shape;96;p19"/>
          <p:cNvGraphicFramePr/>
          <p:nvPr/>
        </p:nvGraphicFramePr>
        <p:xfrm>
          <a:off x="774125" y="15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Meta 2: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t-BR"/>
                        <a:t>avaliações e escalas: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pt-BR"/>
                        <a:t>ações em caso de confirmação do declínio/risco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Meta 3: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avaliações e escalas: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ações em caso de confirmação do declínio/risco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97" name="Google Shape;97;p19"/>
          <p:cNvSpPr txBox="1"/>
          <p:nvPr>
            <p:ph type="title"/>
          </p:nvPr>
        </p:nvSpPr>
        <p:spPr>
          <a:xfrm>
            <a:off x="707338" y="1075075"/>
            <a:ext cx="7576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700"/>
              <a:t>Apresentar somente o planejamento de curto prazo (fluxo do ICOPE):</a:t>
            </a:r>
            <a:endParaRPr b="1" sz="182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707350" y="574850"/>
            <a:ext cx="757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Considerações Finais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103" name="Google Shape;103;p20"/>
          <p:cNvGraphicFramePr/>
          <p:nvPr/>
        </p:nvGraphicFramePr>
        <p:xfrm>
          <a:off x="774125" y="15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{2E212434-610B-4F4F-BDE0-DBD2FBF4AF30}</a:tableStyleId>
              </a:tblPr>
              <a:tblGrid>
                <a:gridCol w="3721375"/>
                <a:gridCol w="3788050"/>
              </a:tblGrid>
              <a:tr h="32613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04" name="Google Shape;104;p20"/>
          <p:cNvSpPr txBox="1"/>
          <p:nvPr>
            <p:ph type="title"/>
          </p:nvPr>
        </p:nvSpPr>
        <p:spPr>
          <a:xfrm>
            <a:off x="707338" y="1075075"/>
            <a:ext cx="7576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700"/>
              <a:t>I</a:t>
            </a:r>
            <a:r>
              <a:rPr lang="pt-BR" sz="1700"/>
              <a:t>ncluir barreiras e </a:t>
            </a:r>
            <a:r>
              <a:rPr lang="pt-BR" sz="1700"/>
              <a:t>facilitadores</a:t>
            </a:r>
            <a:r>
              <a:rPr lang="pt-BR" sz="1700"/>
              <a:t> encontrados durante as ações de curto prazo: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