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91" r:id="rId2"/>
    <p:sldId id="290" r:id="rId3"/>
    <p:sldId id="400" r:id="rId4"/>
    <p:sldId id="402" r:id="rId5"/>
    <p:sldId id="403" r:id="rId6"/>
    <p:sldId id="404" r:id="rId7"/>
    <p:sldId id="405" r:id="rId8"/>
    <p:sldId id="437" r:id="rId9"/>
    <p:sldId id="438" r:id="rId10"/>
    <p:sldId id="440" r:id="rId11"/>
    <p:sldId id="439" r:id="rId12"/>
    <p:sldId id="441" r:id="rId13"/>
    <p:sldId id="409" r:id="rId14"/>
    <p:sldId id="442" r:id="rId15"/>
    <p:sldId id="410" r:id="rId16"/>
    <p:sldId id="411" r:id="rId17"/>
    <p:sldId id="412" r:id="rId18"/>
    <p:sldId id="413" r:id="rId19"/>
    <p:sldId id="414" r:id="rId20"/>
    <p:sldId id="415" r:id="rId21"/>
    <p:sldId id="443" r:id="rId22"/>
    <p:sldId id="416" r:id="rId23"/>
    <p:sldId id="417" r:id="rId24"/>
    <p:sldId id="418" r:id="rId25"/>
    <p:sldId id="444" r:id="rId26"/>
    <p:sldId id="419" r:id="rId27"/>
    <p:sldId id="420" r:id="rId28"/>
    <p:sldId id="421" r:id="rId29"/>
    <p:sldId id="422" r:id="rId30"/>
    <p:sldId id="445" r:id="rId31"/>
    <p:sldId id="423" r:id="rId32"/>
    <p:sldId id="424" r:id="rId33"/>
    <p:sldId id="425" r:id="rId34"/>
    <p:sldId id="426" r:id="rId35"/>
    <p:sldId id="427" r:id="rId36"/>
    <p:sldId id="428" r:id="rId37"/>
    <p:sldId id="429" r:id="rId38"/>
    <p:sldId id="430" r:id="rId39"/>
    <p:sldId id="431" r:id="rId40"/>
    <p:sldId id="432" r:id="rId41"/>
    <p:sldId id="434" r:id="rId42"/>
    <p:sldId id="436" r:id="rId43"/>
    <p:sldId id="335" r:id="rId44"/>
    <p:sldId id="399" r:id="rId45"/>
  </p:sldIdLst>
  <p:sldSz cx="9144000" cy="6858000" type="screen4x3"/>
  <p:notesSz cx="6858000" cy="9555163"/>
  <p:defaultTextStyle>
    <a:defPPr>
      <a:defRPr lang="pt-BR"/>
    </a:defPPr>
    <a:lvl1pPr algn="l" rtl="0" eaLnBrk="0" fontAlgn="base" hangingPunct="0">
      <a:spcBef>
        <a:spcPct val="0"/>
      </a:spcBef>
      <a:spcAft>
        <a:spcPct val="0"/>
      </a:spcAft>
      <a:defRPr sz="16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0058"/>
    <a:srgbClr val="006600"/>
    <a:srgbClr val="0033CC"/>
    <a:srgbClr val="000066"/>
    <a:srgbClr val="B0A3FB"/>
    <a:srgbClr val="CCFF99"/>
    <a:srgbClr val="00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43" autoAdjust="0"/>
    <p:restoredTop sz="94279" autoAdjust="0"/>
  </p:normalViewPr>
  <p:slideViewPr>
    <p:cSldViewPr>
      <p:cViewPr varScale="1">
        <p:scale>
          <a:sx n="64" d="100"/>
          <a:sy n="64" d="100"/>
        </p:scale>
        <p:origin x="13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778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defRPr sz="1200"/>
            </a:lvl1pPr>
          </a:lstStyle>
          <a:p>
            <a:pPr>
              <a:defRPr/>
            </a:pPr>
            <a:endParaRPr lang="pt-BR"/>
          </a:p>
        </p:txBody>
      </p:sp>
      <p:sp>
        <p:nvSpPr>
          <p:cNvPr id="36867" name="Rectangle 3"/>
          <p:cNvSpPr>
            <a:spLocks noGrp="1" noChangeArrowheads="1"/>
          </p:cNvSpPr>
          <p:nvPr>
            <p:ph type="dt" sz="quarter" idx="1"/>
          </p:nvPr>
        </p:nvSpPr>
        <p:spPr bwMode="auto">
          <a:xfrm>
            <a:off x="3886200" y="0"/>
            <a:ext cx="2971800" cy="477838"/>
          </a:xfrm>
          <a:prstGeom prst="rect">
            <a:avLst/>
          </a:prstGeom>
          <a:noFill/>
          <a:ln w="9525">
            <a:noFill/>
            <a:miter lim="800000"/>
            <a:headEnd/>
            <a:tailEnd/>
          </a:ln>
          <a:effectLst/>
        </p:spPr>
        <p:txBody>
          <a:bodyPr vert="horz" wrap="square" lIns="91427" tIns="45713" rIns="91427" bIns="45713" numCol="1" anchor="t" anchorCtr="0" compatLnSpc="1">
            <a:prstTxWarp prst="textNoShape">
              <a:avLst/>
            </a:prstTxWarp>
          </a:bodyPr>
          <a:lstStyle>
            <a:lvl1pPr algn="r">
              <a:defRPr sz="1200"/>
            </a:lvl1pPr>
          </a:lstStyle>
          <a:p>
            <a:pPr>
              <a:defRPr/>
            </a:pPr>
            <a:endParaRPr lang="pt-BR"/>
          </a:p>
        </p:txBody>
      </p:sp>
      <p:sp>
        <p:nvSpPr>
          <p:cNvPr id="36868" name="Rectangle 4"/>
          <p:cNvSpPr>
            <a:spLocks noGrp="1" noChangeArrowheads="1"/>
          </p:cNvSpPr>
          <p:nvPr>
            <p:ph type="ftr" sz="quarter" idx="2"/>
          </p:nvPr>
        </p:nvSpPr>
        <p:spPr bwMode="auto">
          <a:xfrm>
            <a:off x="0" y="9077325"/>
            <a:ext cx="2971800" cy="4778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defRPr sz="1200"/>
            </a:lvl1pPr>
          </a:lstStyle>
          <a:p>
            <a:pPr>
              <a:defRPr/>
            </a:pPr>
            <a:endParaRPr lang="pt-BR"/>
          </a:p>
        </p:txBody>
      </p:sp>
      <p:sp>
        <p:nvSpPr>
          <p:cNvPr id="36869" name="Rectangle 5"/>
          <p:cNvSpPr>
            <a:spLocks noGrp="1" noChangeArrowheads="1"/>
          </p:cNvSpPr>
          <p:nvPr>
            <p:ph type="sldNum" sz="quarter" idx="3"/>
          </p:nvPr>
        </p:nvSpPr>
        <p:spPr bwMode="auto">
          <a:xfrm>
            <a:off x="3886200" y="9077325"/>
            <a:ext cx="2971800" cy="477838"/>
          </a:xfrm>
          <a:prstGeom prst="rect">
            <a:avLst/>
          </a:prstGeom>
          <a:noFill/>
          <a:ln w="9525">
            <a:noFill/>
            <a:miter lim="800000"/>
            <a:headEnd/>
            <a:tailEnd/>
          </a:ln>
          <a:effectLst/>
        </p:spPr>
        <p:txBody>
          <a:bodyPr vert="horz" wrap="square" lIns="91427" tIns="45713" rIns="91427" bIns="45713" numCol="1" anchor="b" anchorCtr="0" compatLnSpc="1">
            <a:prstTxWarp prst="textNoShape">
              <a:avLst/>
            </a:prstTxWarp>
          </a:bodyPr>
          <a:lstStyle>
            <a:lvl1pPr algn="r">
              <a:defRPr sz="1200"/>
            </a:lvl1pPr>
          </a:lstStyle>
          <a:p>
            <a:pPr>
              <a:defRPr/>
            </a:pPr>
            <a:fld id="{BD197E21-E98E-444F-B363-7FD7EE5E7116}" type="slidenum">
              <a:rPr lang="pt-BR"/>
              <a:pPr>
                <a:defRPr/>
              </a:pPr>
              <a:t>‹nº›</a:t>
            </a:fld>
            <a:endParaRPr lang="pt-BR"/>
          </a:p>
        </p:txBody>
      </p:sp>
    </p:spTree>
    <p:extLst>
      <p:ext uri="{BB962C8B-B14F-4D97-AF65-F5344CB8AC3E}">
        <p14:creationId xmlns:p14="http://schemas.microsoft.com/office/powerpoint/2010/main" val="3928208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t-BR"/>
          </a:p>
        </p:txBody>
      </p:sp>
      <p:sp>
        <p:nvSpPr>
          <p:cNvPr id="40963" name="Rectangle 3"/>
          <p:cNvSpPr>
            <a:spLocks noGrp="1" noChangeArrowheads="1"/>
          </p:cNvSpPr>
          <p:nvPr>
            <p:ph type="dt" idx="1"/>
          </p:nvPr>
        </p:nvSpPr>
        <p:spPr bwMode="auto">
          <a:xfrm>
            <a:off x="3886200" y="0"/>
            <a:ext cx="2971800" cy="477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pt-BR"/>
          </a:p>
        </p:txBody>
      </p:sp>
      <p:sp>
        <p:nvSpPr>
          <p:cNvPr id="45060" name="Rectangle 4"/>
          <p:cNvSpPr>
            <a:spLocks noGrp="1" noRot="1" noChangeAspect="1" noChangeArrowheads="1" noTextEdit="1"/>
          </p:cNvSpPr>
          <p:nvPr>
            <p:ph type="sldImg" idx="2"/>
          </p:nvPr>
        </p:nvSpPr>
        <p:spPr bwMode="auto">
          <a:xfrm>
            <a:off x="1039813" y="715963"/>
            <a:ext cx="4779962" cy="3584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p:cNvSpPr>
            <a:spLocks noGrp="1" noChangeArrowheads="1"/>
          </p:cNvSpPr>
          <p:nvPr>
            <p:ph type="body" sz="quarter" idx="3"/>
          </p:nvPr>
        </p:nvSpPr>
        <p:spPr bwMode="auto">
          <a:xfrm>
            <a:off x="914400" y="4538663"/>
            <a:ext cx="5029200" cy="43005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40966" name="Rectangle 6"/>
          <p:cNvSpPr>
            <a:spLocks noGrp="1" noChangeArrowheads="1"/>
          </p:cNvSpPr>
          <p:nvPr>
            <p:ph type="ftr" sz="quarter" idx="4"/>
          </p:nvPr>
        </p:nvSpPr>
        <p:spPr bwMode="auto">
          <a:xfrm>
            <a:off x="0" y="9077325"/>
            <a:ext cx="2971800" cy="477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t-BR"/>
          </a:p>
        </p:txBody>
      </p:sp>
      <p:sp>
        <p:nvSpPr>
          <p:cNvPr id="40967" name="Rectangle 7"/>
          <p:cNvSpPr>
            <a:spLocks noGrp="1" noChangeArrowheads="1"/>
          </p:cNvSpPr>
          <p:nvPr>
            <p:ph type="sldNum" sz="quarter" idx="5"/>
          </p:nvPr>
        </p:nvSpPr>
        <p:spPr bwMode="auto">
          <a:xfrm>
            <a:off x="3886200" y="9077325"/>
            <a:ext cx="2971800" cy="477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67E457-85D5-45F4-AB45-75D7C56B5B05}" type="slidenum">
              <a:rPr lang="pt-BR"/>
              <a:pPr>
                <a:defRPr/>
              </a:pPr>
              <a:t>‹nº›</a:t>
            </a:fld>
            <a:endParaRPr lang="pt-BR"/>
          </a:p>
        </p:txBody>
      </p:sp>
    </p:spTree>
    <p:extLst>
      <p:ext uri="{BB962C8B-B14F-4D97-AF65-F5344CB8AC3E}">
        <p14:creationId xmlns:p14="http://schemas.microsoft.com/office/powerpoint/2010/main" val="6652758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fld id="{F182E132-38F2-450E-B515-2FD3FD5569C1}" type="slidenum">
              <a:rPr lang="pt-BR" altLang="pt-BR" sz="1200" smtClean="0"/>
              <a:pPr/>
              <a:t>1</a:t>
            </a:fld>
            <a:endParaRPr lang="pt-BR" altLang="pt-BR"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fld id="{4464B02A-EE09-496C-983A-44D5BA97318D}" type="slidenum">
              <a:rPr lang="pt-BR" altLang="pt-BR" sz="1200" smtClean="0"/>
              <a:pPr/>
              <a:t>2</a:t>
            </a:fld>
            <a:endParaRPr lang="pt-BR" altLang="pt-BR"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86200" y="9077325"/>
            <a:ext cx="29718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a:fld id="{7B29D7D4-7067-4403-B79E-33A3AFA7C7B6}" type="slidenum">
              <a:rPr lang="pt-BR" altLang="pt-BR" sz="1200"/>
              <a:pPr algn="r"/>
              <a:t>3</a:t>
            </a:fld>
            <a:endParaRPr lang="pt-BR" altLang="pt-BR"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27FE891D-9DA9-422C-A6B7-5C02147B3569}" type="slidenum">
              <a:rPr lang="pt-BR"/>
              <a:pPr>
                <a:defRPr/>
              </a:pPr>
              <a:t>‹nº›</a:t>
            </a:fld>
            <a:endParaRPr lang="pt-BR"/>
          </a:p>
        </p:txBody>
      </p:sp>
    </p:spTree>
    <p:extLst>
      <p:ext uri="{BB962C8B-B14F-4D97-AF65-F5344CB8AC3E}">
        <p14:creationId xmlns:p14="http://schemas.microsoft.com/office/powerpoint/2010/main" val="2592252510"/>
      </p:ext>
    </p:extLst>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8BE612FB-4FBD-44AE-8918-8A4AD2F17B6F}" type="slidenum">
              <a:rPr lang="pt-BR"/>
              <a:pPr>
                <a:defRPr/>
              </a:pPr>
              <a:t>‹nº›</a:t>
            </a:fld>
            <a:endParaRPr lang="pt-BR"/>
          </a:p>
        </p:txBody>
      </p:sp>
    </p:spTree>
    <p:extLst>
      <p:ext uri="{BB962C8B-B14F-4D97-AF65-F5344CB8AC3E}">
        <p14:creationId xmlns:p14="http://schemas.microsoft.com/office/powerpoint/2010/main" val="1377619794"/>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estilo do título mestre</a:t>
            </a:r>
            <a:endParaRPr lang="en-US"/>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E6E44481-EFC4-4AE8-88D8-D42A1936BC8E}" type="slidenum">
              <a:rPr lang="pt-BR"/>
              <a:pPr>
                <a:defRPr/>
              </a:pPr>
              <a:t>‹nº›</a:t>
            </a:fld>
            <a:endParaRPr lang="pt-BR"/>
          </a:p>
        </p:txBody>
      </p:sp>
    </p:spTree>
    <p:extLst>
      <p:ext uri="{BB962C8B-B14F-4D97-AF65-F5344CB8AC3E}">
        <p14:creationId xmlns:p14="http://schemas.microsoft.com/office/powerpoint/2010/main" val="2033458783"/>
      </p:ext>
    </p:extLst>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85800" y="609600"/>
            <a:ext cx="7772400" cy="54864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4E66A55F-99F8-470C-B927-FA68528F579F}" type="slidenum">
              <a:rPr lang="pt-BR"/>
              <a:pPr>
                <a:defRPr/>
              </a:pPr>
              <a:t>‹nº›</a:t>
            </a:fld>
            <a:endParaRPr lang="pt-BR"/>
          </a:p>
        </p:txBody>
      </p:sp>
    </p:spTree>
    <p:extLst>
      <p:ext uri="{BB962C8B-B14F-4D97-AF65-F5344CB8AC3E}">
        <p14:creationId xmlns:p14="http://schemas.microsoft.com/office/powerpoint/2010/main" val="494500052"/>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ítulo, conteúdo e 2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85800" y="609600"/>
            <a:ext cx="7772400" cy="1143000"/>
          </a:xfrm>
        </p:spPr>
        <p:txBody>
          <a:bodyPr/>
          <a:lstStyle/>
          <a:p>
            <a:r>
              <a:rPr lang="pt-BR"/>
              <a:t>Clique para editar o estilo do título mestre</a:t>
            </a:r>
            <a:endParaRPr lang="en-US"/>
          </a:p>
        </p:txBody>
      </p:sp>
      <p:sp>
        <p:nvSpPr>
          <p:cNvPr id="3" name="Espaço Reservado para Conteúdo 2"/>
          <p:cNvSpPr>
            <a:spLocks noGrp="1"/>
          </p:cNvSpPr>
          <p:nvPr>
            <p:ph sz="half" idx="1"/>
          </p:nvPr>
        </p:nvSpPr>
        <p:spPr>
          <a:xfrm>
            <a:off x="685800" y="1981200"/>
            <a:ext cx="3810000" cy="4114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quarter" idx="2"/>
          </p:nvPr>
        </p:nvSpPr>
        <p:spPr>
          <a:xfrm>
            <a:off x="4648200" y="19812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Conteúdo 4"/>
          <p:cNvSpPr>
            <a:spLocks noGrp="1"/>
          </p:cNvSpPr>
          <p:nvPr>
            <p:ph sz="quarter" idx="3"/>
          </p:nvPr>
        </p:nvSpPr>
        <p:spPr>
          <a:xfrm>
            <a:off x="4648200" y="41148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pt-BR"/>
          </a:p>
        </p:txBody>
      </p:sp>
      <p:sp>
        <p:nvSpPr>
          <p:cNvPr id="7" name="Rectangle 5"/>
          <p:cNvSpPr>
            <a:spLocks noGrp="1" noChangeArrowheads="1"/>
          </p:cNvSpPr>
          <p:nvPr>
            <p:ph type="ftr" sz="quarter" idx="11"/>
          </p:nvPr>
        </p:nvSpPr>
        <p:spPr>
          <a:ln/>
        </p:spPr>
        <p:txBody>
          <a:bodyPr/>
          <a:lstStyle>
            <a:lvl1pPr>
              <a:defRPr/>
            </a:lvl1pPr>
          </a:lstStyle>
          <a:p>
            <a:pPr>
              <a:defRPr/>
            </a:pPr>
            <a:endParaRPr lang="pt-BR"/>
          </a:p>
        </p:txBody>
      </p:sp>
      <p:sp>
        <p:nvSpPr>
          <p:cNvPr id="8" name="Rectangle 6"/>
          <p:cNvSpPr>
            <a:spLocks noGrp="1" noChangeArrowheads="1"/>
          </p:cNvSpPr>
          <p:nvPr>
            <p:ph type="sldNum" sz="quarter" idx="12"/>
          </p:nvPr>
        </p:nvSpPr>
        <p:spPr>
          <a:ln/>
        </p:spPr>
        <p:txBody>
          <a:bodyPr/>
          <a:lstStyle>
            <a:lvl1pPr>
              <a:defRPr/>
            </a:lvl1pPr>
          </a:lstStyle>
          <a:p>
            <a:pPr>
              <a:defRPr/>
            </a:pPr>
            <a:fld id="{314B599E-44CF-4533-BA2C-40312902F13C}" type="slidenum">
              <a:rPr lang="pt-BR"/>
              <a:pPr>
                <a:defRPr/>
              </a:pPr>
              <a:t>‹nº›</a:t>
            </a:fld>
            <a:endParaRPr lang="pt-BR"/>
          </a:p>
        </p:txBody>
      </p:sp>
    </p:spTree>
    <p:extLst>
      <p:ext uri="{BB962C8B-B14F-4D97-AF65-F5344CB8AC3E}">
        <p14:creationId xmlns:p14="http://schemas.microsoft.com/office/powerpoint/2010/main" val="1033864302"/>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ítulo e 4 partes de conteúdo">
    <p:spTree>
      <p:nvGrpSpPr>
        <p:cNvPr id="1" name=""/>
        <p:cNvGrpSpPr/>
        <p:nvPr/>
      </p:nvGrpSpPr>
      <p:grpSpPr>
        <a:xfrm>
          <a:off x="0" y="0"/>
          <a:ext cx="0" cy="0"/>
          <a:chOff x="0" y="0"/>
          <a:chExt cx="0" cy="0"/>
        </a:xfrm>
      </p:grpSpPr>
      <p:sp>
        <p:nvSpPr>
          <p:cNvPr id="2" name="Título 1"/>
          <p:cNvSpPr>
            <a:spLocks noGrp="1"/>
          </p:cNvSpPr>
          <p:nvPr>
            <p:ph type="title" sz="quarter"/>
          </p:nvPr>
        </p:nvSpPr>
        <p:spPr>
          <a:xfrm>
            <a:off x="685800" y="609600"/>
            <a:ext cx="7772400" cy="1143000"/>
          </a:xfrm>
        </p:spPr>
        <p:txBody>
          <a:bodyPr/>
          <a:lstStyle/>
          <a:p>
            <a:r>
              <a:rPr lang="pt-BR"/>
              <a:t>Clique para editar o estilo do título mestre</a:t>
            </a:r>
            <a:endParaRPr lang="en-US"/>
          </a:p>
        </p:txBody>
      </p:sp>
      <p:sp>
        <p:nvSpPr>
          <p:cNvPr id="3" name="Espaço Reservado para Conteúdo 2"/>
          <p:cNvSpPr>
            <a:spLocks noGrp="1"/>
          </p:cNvSpPr>
          <p:nvPr>
            <p:ph sz="quarter" idx="1"/>
          </p:nvPr>
        </p:nvSpPr>
        <p:spPr>
          <a:xfrm>
            <a:off x="685800" y="19812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quarter" idx="2"/>
          </p:nvPr>
        </p:nvSpPr>
        <p:spPr>
          <a:xfrm>
            <a:off x="4648200" y="19812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Conteúdo 4"/>
          <p:cNvSpPr>
            <a:spLocks noGrp="1"/>
          </p:cNvSpPr>
          <p:nvPr>
            <p:ph sz="quarter" idx="3"/>
          </p:nvPr>
        </p:nvSpPr>
        <p:spPr>
          <a:xfrm>
            <a:off x="685800" y="41148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Conteúdo 5"/>
          <p:cNvSpPr>
            <a:spLocks noGrp="1"/>
          </p:cNvSpPr>
          <p:nvPr>
            <p:ph sz="quarter" idx="4"/>
          </p:nvPr>
        </p:nvSpPr>
        <p:spPr>
          <a:xfrm>
            <a:off x="4648200" y="4114800"/>
            <a:ext cx="3810000" cy="1981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CDCE4075-F599-4314-B123-F1C9D094E4F4}" type="slidenum">
              <a:rPr lang="pt-BR"/>
              <a:pPr>
                <a:defRPr/>
              </a:pPr>
              <a:t>‹nº›</a:t>
            </a:fld>
            <a:endParaRPr lang="pt-BR"/>
          </a:p>
        </p:txBody>
      </p:sp>
    </p:spTree>
    <p:extLst>
      <p:ext uri="{BB962C8B-B14F-4D97-AF65-F5344CB8AC3E}">
        <p14:creationId xmlns:p14="http://schemas.microsoft.com/office/powerpoint/2010/main" val="3723791133"/>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F52CCBF2-AEDB-435A-A9B3-B2D2E7BC36FC}" type="slidenum">
              <a:rPr lang="pt-BR"/>
              <a:pPr>
                <a:defRPr/>
              </a:pPr>
              <a:t>‹nº›</a:t>
            </a:fld>
            <a:endParaRPr lang="pt-BR"/>
          </a:p>
        </p:txBody>
      </p:sp>
    </p:spTree>
    <p:extLst>
      <p:ext uri="{BB962C8B-B14F-4D97-AF65-F5344CB8AC3E}">
        <p14:creationId xmlns:p14="http://schemas.microsoft.com/office/powerpoint/2010/main" val="3345528328"/>
      </p:ext>
    </p:extLst>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BD2DBE92-A752-4337-9777-3C3E9242CDE3}" type="slidenum">
              <a:rPr lang="pt-BR"/>
              <a:pPr>
                <a:defRPr/>
              </a:pPr>
              <a:t>‹nº›</a:t>
            </a:fld>
            <a:endParaRPr lang="pt-BR"/>
          </a:p>
        </p:txBody>
      </p:sp>
    </p:spTree>
    <p:extLst>
      <p:ext uri="{BB962C8B-B14F-4D97-AF65-F5344CB8AC3E}">
        <p14:creationId xmlns:p14="http://schemas.microsoft.com/office/powerpoint/2010/main" val="3418734839"/>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BB0D267-65DD-447A-9473-DB8DA6EEF186}" type="slidenum">
              <a:rPr lang="pt-BR"/>
              <a:pPr>
                <a:defRPr/>
              </a:pPr>
              <a:t>‹nº›</a:t>
            </a:fld>
            <a:endParaRPr lang="pt-BR"/>
          </a:p>
        </p:txBody>
      </p:sp>
    </p:spTree>
    <p:extLst>
      <p:ext uri="{BB962C8B-B14F-4D97-AF65-F5344CB8AC3E}">
        <p14:creationId xmlns:p14="http://schemas.microsoft.com/office/powerpoint/2010/main" val="2677299191"/>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AF8E5D31-6218-423A-A98B-7BFF267FBC82}" type="slidenum">
              <a:rPr lang="pt-BR"/>
              <a:pPr>
                <a:defRPr/>
              </a:pPr>
              <a:t>‹nº›</a:t>
            </a:fld>
            <a:endParaRPr lang="pt-BR"/>
          </a:p>
        </p:txBody>
      </p:sp>
    </p:spTree>
    <p:extLst>
      <p:ext uri="{BB962C8B-B14F-4D97-AF65-F5344CB8AC3E}">
        <p14:creationId xmlns:p14="http://schemas.microsoft.com/office/powerpoint/2010/main" val="4233204210"/>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8D3924F3-B12F-4F43-8397-C733F82696C6}" type="slidenum">
              <a:rPr lang="pt-BR"/>
              <a:pPr>
                <a:defRPr/>
              </a:pPr>
              <a:t>‹nº›</a:t>
            </a:fld>
            <a:endParaRPr lang="pt-BR"/>
          </a:p>
        </p:txBody>
      </p:sp>
    </p:spTree>
    <p:extLst>
      <p:ext uri="{BB962C8B-B14F-4D97-AF65-F5344CB8AC3E}">
        <p14:creationId xmlns:p14="http://schemas.microsoft.com/office/powerpoint/2010/main" val="4043620117"/>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0E7B69C5-ED99-4565-A713-3D9287195B0B}" type="slidenum">
              <a:rPr lang="pt-BR"/>
              <a:pPr>
                <a:defRPr/>
              </a:pPr>
              <a:t>‹nº›</a:t>
            </a:fld>
            <a:endParaRPr lang="pt-BR"/>
          </a:p>
        </p:txBody>
      </p:sp>
    </p:spTree>
    <p:extLst>
      <p:ext uri="{BB962C8B-B14F-4D97-AF65-F5344CB8AC3E}">
        <p14:creationId xmlns:p14="http://schemas.microsoft.com/office/powerpoint/2010/main" val="3400088116"/>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012089E2-EAC2-4D10-BF4B-3E49DA1D1349}" type="slidenum">
              <a:rPr lang="pt-BR"/>
              <a:pPr>
                <a:defRPr/>
              </a:pPr>
              <a:t>‹nº›</a:t>
            </a:fld>
            <a:endParaRPr lang="pt-BR"/>
          </a:p>
        </p:txBody>
      </p:sp>
    </p:spTree>
    <p:extLst>
      <p:ext uri="{BB962C8B-B14F-4D97-AF65-F5344CB8AC3E}">
        <p14:creationId xmlns:p14="http://schemas.microsoft.com/office/powerpoint/2010/main" val="3349935718"/>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601252BD-47A9-4FDF-8C67-B02C63BD267F}" type="slidenum">
              <a:rPr lang="pt-BR"/>
              <a:pPr>
                <a:defRPr/>
              </a:pPr>
              <a:t>‹nº›</a:t>
            </a:fld>
            <a:endParaRPr lang="pt-BR"/>
          </a:p>
        </p:txBody>
      </p:sp>
    </p:spTree>
    <p:extLst>
      <p:ext uri="{BB962C8B-B14F-4D97-AF65-F5344CB8AC3E}">
        <p14:creationId xmlns:p14="http://schemas.microsoft.com/office/powerpoint/2010/main" val="4101080086"/>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2D7A47D-7EC8-4CCB-A372-4F04C459838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zoom dir="in"/>
  </p:transition>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eaLnBrk="0" fontAlgn="base" hangingPunct="0">
        <a:spcBef>
          <a:spcPct val="0"/>
        </a:spcBef>
        <a:spcAft>
          <a:spcPct val="0"/>
        </a:spcAft>
        <a:defRPr sz="4400">
          <a:solidFill>
            <a:schemeClr val="tx1"/>
          </a:solidFill>
          <a:latin typeface="Times New Roman" pitchFamily="18" charset="0"/>
        </a:defRPr>
      </a:lvl6pPr>
      <a:lvl7pPr marL="914400" algn="ctr" rtl="0" eaLnBrk="0" fontAlgn="base" hangingPunct="0">
        <a:spcBef>
          <a:spcPct val="0"/>
        </a:spcBef>
        <a:spcAft>
          <a:spcPct val="0"/>
        </a:spcAft>
        <a:defRPr sz="4400">
          <a:solidFill>
            <a:schemeClr val="tx1"/>
          </a:solidFill>
          <a:latin typeface="Times New Roman" pitchFamily="18" charset="0"/>
        </a:defRPr>
      </a:lvl7pPr>
      <a:lvl8pPr marL="1371600" algn="ctr" rtl="0" eaLnBrk="0" fontAlgn="base" hangingPunct="0">
        <a:spcBef>
          <a:spcPct val="0"/>
        </a:spcBef>
        <a:spcAft>
          <a:spcPct val="0"/>
        </a:spcAft>
        <a:defRPr sz="4400">
          <a:solidFill>
            <a:schemeClr val="tx1"/>
          </a:solidFill>
          <a:latin typeface="Times New Roman" pitchFamily="18" charset="0"/>
        </a:defRPr>
      </a:lvl8pPr>
      <a:lvl9pPr marL="1828800" algn="ctr" rtl="0" eaLnBrk="0" fontAlgn="base" hangingPunct="0">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wmf"/><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2.jpeg"/><Relationship Id="rId9" Type="http://schemas.openxmlformats.org/officeDocument/2006/relationships/image" Target="http://www.pclq.usp.br/logo%20esalq.jp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fotos/POL-sacar&#237;metro025.jpg" TargetMode="External"/><Relationship Id="rId7" Type="http://schemas.openxmlformats.org/officeDocument/2006/relationships/image" Target="http://www.pclq.usp.br/logo%20esalq.jpg" TargetMode="External"/><Relationship Id="rId2" Type="http://schemas.openxmlformats.org/officeDocument/2006/relationships/hyperlink" Target="fotos/an&#225;lise%20de%20brix%20023.jpg"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hyperlink" Target="fotos/pesagem%20da%20cana%20022.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otos/hilo-recep&#231;&#227;o%20de%20cana%20030.jpg" TargetMode="External"/><Relationship Id="rId1" Type="http://schemas.openxmlformats.org/officeDocument/2006/relationships/slideLayout" Target="../slideLayouts/slideLayout1.xml"/><Relationship Id="rId5" Type="http://schemas.openxmlformats.org/officeDocument/2006/relationships/image" Target="http://www.pclq.usp.br/logo%20esalq.jpg" TargetMode="Externa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http://www.pclq.usp.br/logo%20esalq.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extra&#231;&#227;o%20do%20caldo%20por%20moagem2.ppt" TargetMode="External"/><Relationship Id="rId1" Type="http://schemas.openxmlformats.org/officeDocument/2006/relationships/slideLayout" Target="../slideLayouts/slideLayout1.xml"/><Relationship Id="rId5" Type="http://schemas.openxmlformats.org/officeDocument/2006/relationships/image" Target="http://www.pclq.usp.br/logo%20esalq.jpg" TargetMode="Externa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extra&#231;&#227;o%20do%20caldo%20por%20difus&#227;o.ppt" TargetMode="External"/><Relationship Id="rId1" Type="http://schemas.openxmlformats.org/officeDocument/2006/relationships/slideLayout" Target="../slideLayouts/slideLayout7.xml"/><Relationship Id="rId5" Type="http://schemas.openxmlformats.org/officeDocument/2006/relationships/image" Target="http://www.pclq.usp.br/logo%20esalq.jpg"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http://www.pclq.usp.br/logo%20esalq.jpg"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http://www.pclq.usp.br/logo%20esalq.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http://www.pclq.usp.br/logo%20esalq.jp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http://www.pclq.usp.br/logo%20esalq.jpg" TargetMode="External"/><Relationship Id="rId3" Type="http://schemas.openxmlformats.org/officeDocument/2006/relationships/hyperlink" Target="A&#231;&#250;car%20e%20&#193;lcool%20&#8211;%20Tecnologia%20Sucroalcooleira%20.wmv" TargetMode="External"/><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Acucar_e_alcool_usos_mercado_e_logistica_000fjjyic9v02wyiv80sq98yqzy72es6.wmv" TargetMode="External"/><Relationship Id="rId4" Type="http://schemas.openxmlformats.org/officeDocument/2006/relationships/hyperlink" Target="Processo%20industrial%20de%20a&#231;&#250;car%20e%20&#225;lcool/processo_industrial_acucar_etanol.wm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http://www.pclq.usp.br/logo%20esalq.jp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http://www.pclq.usp.br/logo%20esalq.jp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luxogramas%20do%20DRD.ppt" TargetMode="External"/><Relationship Id="rId1" Type="http://schemas.openxmlformats.org/officeDocument/2006/relationships/slideLayout" Target="../slideLayouts/slideLayout1.xml"/><Relationship Id="rId5" Type="http://schemas.openxmlformats.org/officeDocument/2006/relationships/image" Target="http://www.pclq.usp.br/logo%20esalq.jpg" TargetMode="Externa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http://www.pclq.usp.br/logo%20esalq.jp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pta.sp.gov.br/cana/workshops.php.%20Acesso%20em%2002/03/2010" TargetMode="External"/><Relationship Id="rId1" Type="http://schemas.openxmlformats.org/officeDocument/2006/relationships/slideLayout" Target="../slideLayouts/slideLayout12.xml"/><Relationship Id="rId5" Type="http://schemas.openxmlformats.org/officeDocument/2006/relationships/image" Target="http://www.pclq.usp.br/logo%20esalq.jpg" TargetMode="External"/><Relationship Id="rId4" Type="http://schemas.openxmlformats.org/officeDocument/2006/relationships/image" Target="../media/image8.jpeg"/></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http://www.pclq.usp.br/logo%20esalq.jp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http://www.pclq.usp.br/logo%20esalq.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http://www.pclq.usp.br/logo%20esalq.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http://www.pclq.usp.br/logo%20esalq.jpg" TargetMode="Externa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otos/Balan&#231;a%20003.jpg" TargetMode="External"/><Relationship Id="rId1" Type="http://schemas.openxmlformats.org/officeDocument/2006/relationships/slideLayout" Target="../slideLayouts/slideLayout1.xml"/><Relationship Id="rId5" Type="http://schemas.openxmlformats.org/officeDocument/2006/relationships/image" Target="http://www.pclq.usp.br/logo%20esalq.jpg"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fotos/006%20sonda%20de%20amostragem.JPG" TargetMode="External"/><Relationship Id="rId1" Type="http://schemas.openxmlformats.org/officeDocument/2006/relationships/slideLayout" Target="../slideLayouts/slideLayout1.xml"/><Relationship Id="rId5" Type="http://schemas.openxmlformats.org/officeDocument/2006/relationships/image" Target="http://www.pclq.usp.br/logo%20esalq.jpg"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4005263"/>
            <a:ext cx="46323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77" name="Rectangle 25"/>
          <p:cNvSpPr>
            <a:spLocks noChangeArrowheads="1"/>
          </p:cNvSpPr>
          <p:nvPr/>
        </p:nvSpPr>
        <p:spPr bwMode="auto">
          <a:xfrm>
            <a:off x="3779838" y="5805488"/>
            <a:ext cx="5040312" cy="863600"/>
          </a:xfrm>
          <a:prstGeom prst="rect">
            <a:avLst/>
          </a:prstGeom>
          <a:noFill/>
          <a:ln w="9525">
            <a:noFill/>
            <a:miter lim="800000"/>
            <a:headEnd/>
            <a:tailEnd/>
          </a:ln>
          <a:effectLst/>
        </p:spPr>
        <p:txBody>
          <a:bodyPr anchor="ctr"/>
          <a:lstStyle/>
          <a:p>
            <a:pPr>
              <a:defRPr/>
            </a:pPr>
            <a:r>
              <a:rPr lang="pt-BR" sz="2600" dirty="0">
                <a:solidFill>
                  <a:schemeClr val="accent6">
                    <a:lumMod val="75000"/>
                  </a:schemeClr>
                </a:solidFill>
                <a:latin typeface="Comic Sans MS" pitchFamily="66" charset="0"/>
              </a:rPr>
              <a:t>Prof. Antonio Sampaio Baptista</a:t>
            </a:r>
          </a:p>
          <a:p>
            <a:pPr algn="r">
              <a:defRPr/>
            </a:pPr>
            <a:r>
              <a:rPr lang="pt-BR" sz="2200" b="1" dirty="0">
                <a:latin typeface="Comic Sans MS" pitchFamily="66" charset="0"/>
              </a:rPr>
              <a:t>LAN/ESALQ/USP</a:t>
            </a:r>
            <a:r>
              <a:rPr lang="es-ES" sz="2200" dirty="0">
                <a:solidFill>
                  <a:schemeClr val="accent6">
                    <a:lumMod val="75000"/>
                  </a:schemeClr>
                </a:solidFill>
              </a:rPr>
              <a:t> </a:t>
            </a:r>
            <a:br>
              <a:rPr lang="pt-PT" sz="2200" b="1" dirty="0">
                <a:solidFill>
                  <a:srgbClr val="008000"/>
                </a:solidFill>
                <a:latin typeface="Comic Sans MS" pitchFamily="66" charset="0"/>
                <a:cs typeface="Times New Roman" pitchFamily="18" charset="0"/>
              </a:rPr>
            </a:br>
            <a:endParaRPr lang="pt-BR" sz="2200" b="1" dirty="0">
              <a:solidFill>
                <a:srgbClr val="008000"/>
              </a:solidFill>
              <a:latin typeface="Comic Sans MS" pitchFamily="66" charset="0"/>
              <a:cs typeface="Times New Roman" pitchFamily="18" charset="0"/>
            </a:endParaRPr>
          </a:p>
        </p:txBody>
      </p:sp>
      <p:sp>
        <p:nvSpPr>
          <p:cNvPr id="1033" name="Rectangle 22"/>
          <p:cNvSpPr>
            <a:spLocks noChangeArrowheads="1"/>
          </p:cNvSpPr>
          <p:nvPr/>
        </p:nvSpPr>
        <p:spPr bwMode="auto">
          <a:xfrm>
            <a:off x="971550" y="2276475"/>
            <a:ext cx="734536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pt-BR" altLang="pt-BR" sz="2600" b="1">
                <a:solidFill>
                  <a:srgbClr val="000066"/>
                </a:solidFill>
              </a:rPr>
              <a:t>INTRODUÇÃO À GESTÃO DE PROCESSOS INDUSTRIAIS NA INDÚSTRIA SUCROENERGÉTICA</a:t>
            </a:r>
          </a:p>
        </p:txBody>
      </p:sp>
      <p:pic>
        <p:nvPicPr>
          <p:cNvPr id="1035" name="Picture 31" desc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3573463"/>
            <a:ext cx="28797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1" name="Line 27"/>
          <p:cNvSpPr>
            <a:spLocks noChangeShapeType="1"/>
          </p:cNvSpPr>
          <p:nvPr/>
        </p:nvSpPr>
        <p:spPr bwMode="auto">
          <a:xfrm>
            <a:off x="395288" y="1125538"/>
            <a:ext cx="8137525" cy="0"/>
          </a:xfrm>
          <a:prstGeom prst="line">
            <a:avLst/>
          </a:prstGeom>
          <a:noFill/>
          <a:ln w="571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052" name="Rectangle 28"/>
          <p:cNvSpPr>
            <a:spLocks noChangeArrowheads="1"/>
          </p:cNvSpPr>
          <p:nvPr/>
        </p:nvSpPr>
        <p:spPr bwMode="auto">
          <a:xfrm>
            <a:off x="395288" y="3500438"/>
            <a:ext cx="8424862"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1"/>
                </a:solidFill>
                <a:latin typeface="Times New Roman" pitchFamily="18" charset="0"/>
              </a:defRPr>
            </a:lvl1pPr>
            <a:lvl2pPr algn="ctr">
              <a:defRPr sz="4400">
                <a:solidFill>
                  <a:schemeClr val="tx1"/>
                </a:solidFill>
                <a:latin typeface="Times New Roman" pitchFamily="18" charset="0"/>
              </a:defRPr>
            </a:lvl2pPr>
            <a:lvl3pPr algn="ctr">
              <a:defRPr sz="4400">
                <a:solidFill>
                  <a:schemeClr val="tx1"/>
                </a:solidFill>
                <a:latin typeface="Times New Roman" pitchFamily="18" charset="0"/>
              </a:defRPr>
            </a:lvl3pPr>
            <a:lvl4pPr algn="ctr">
              <a:defRPr sz="4400">
                <a:solidFill>
                  <a:schemeClr val="tx1"/>
                </a:solidFill>
                <a:latin typeface="Times New Roman" pitchFamily="18" charset="0"/>
              </a:defRPr>
            </a:lvl4pPr>
            <a:lvl5pPr algn="ctr">
              <a:defRPr sz="4400">
                <a:solidFill>
                  <a:schemeClr val="tx1"/>
                </a:solidFill>
                <a:latin typeface="Times New Roman" pitchFamily="18" charset="0"/>
              </a:defRPr>
            </a:lvl5pPr>
            <a:lvl6pPr marL="457200" algn="ctr" eaLnBrk="0" fontAlgn="base" hangingPunct="0">
              <a:spcBef>
                <a:spcPct val="0"/>
              </a:spcBef>
              <a:spcAft>
                <a:spcPct val="0"/>
              </a:spcAft>
              <a:defRPr sz="4400">
                <a:solidFill>
                  <a:schemeClr val="tx1"/>
                </a:solidFill>
                <a:latin typeface="Times New Roman" pitchFamily="18" charset="0"/>
              </a:defRPr>
            </a:lvl6pPr>
            <a:lvl7pPr marL="914400" algn="ctr" eaLnBrk="0" fontAlgn="base" hangingPunct="0">
              <a:spcBef>
                <a:spcPct val="0"/>
              </a:spcBef>
              <a:spcAft>
                <a:spcPct val="0"/>
              </a:spcAft>
              <a:defRPr sz="4400">
                <a:solidFill>
                  <a:schemeClr val="tx1"/>
                </a:solidFill>
                <a:latin typeface="Times New Roman" pitchFamily="18" charset="0"/>
              </a:defRPr>
            </a:lvl7pPr>
            <a:lvl8pPr marL="1371600" algn="ctr" eaLnBrk="0" fontAlgn="base" hangingPunct="0">
              <a:spcBef>
                <a:spcPct val="0"/>
              </a:spcBef>
              <a:spcAft>
                <a:spcPct val="0"/>
              </a:spcAft>
              <a:defRPr sz="4400">
                <a:solidFill>
                  <a:schemeClr val="tx1"/>
                </a:solidFill>
                <a:latin typeface="Times New Roman" pitchFamily="18" charset="0"/>
              </a:defRPr>
            </a:lvl8pPr>
            <a:lvl9pPr marL="1828800" algn="ctr" eaLnBrk="0" fontAlgn="base" hangingPunct="0">
              <a:spcBef>
                <a:spcPct val="0"/>
              </a:spcBef>
              <a:spcAft>
                <a:spcPct val="0"/>
              </a:spcAft>
              <a:defRPr sz="4400">
                <a:solidFill>
                  <a:schemeClr val="tx1"/>
                </a:solidFill>
                <a:latin typeface="Times New Roman" pitchFamily="18" charset="0"/>
              </a:defRPr>
            </a:lvl9pPr>
          </a:lstStyle>
          <a:p>
            <a:r>
              <a:rPr lang="pt-BR" altLang="pt-BR" sz="3200" b="1"/>
              <a:t>TECNOLOGIA DO ÁLCOOL </a:t>
            </a:r>
            <a:r>
              <a:rPr lang="pt-PT" altLang="pt-BR" sz="2300" b="1">
                <a:solidFill>
                  <a:schemeClr val="accent2"/>
                </a:solidFill>
                <a:latin typeface="Comic Sans MS" pitchFamily="66" charset="0"/>
                <a:cs typeface="Times New Roman" pitchFamily="18" charset="0"/>
              </a:rPr>
              <a:t>- </a:t>
            </a:r>
            <a:r>
              <a:rPr lang="pt-BR" altLang="pt-BR" sz="3200" b="1"/>
              <a:t>LAN 685 </a:t>
            </a:r>
          </a:p>
        </p:txBody>
      </p:sp>
      <p:graphicFrame>
        <p:nvGraphicFramePr>
          <p:cNvPr id="1056" name="Object 29"/>
          <p:cNvGraphicFramePr>
            <a:graphicFrameLocks noChangeAspect="1"/>
          </p:cNvGraphicFramePr>
          <p:nvPr/>
        </p:nvGraphicFramePr>
        <p:xfrm>
          <a:off x="755650" y="5273675"/>
          <a:ext cx="2522538" cy="1395413"/>
        </p:xfrm>
        <a:graphic>
          <a:graphicData uri="http://schemas.openxmlformats.org/presentationml/2006/ole">
            <mc:AlternateContent xmlns:mc="http://schemas.openxmlformats.org/markup-compatibility/2006">
              <mc:Choice xmlns:v="urn:schemas-microsoft-com:vml" Requires="v">
                <p:oleObj name="Drawing" r:id="rId5" imgW="8972550" imgH="4819650" progId="">
                  <p:embed/>
                </p:oleObj>
              </mc:Choice>
              <mc:Fallback>
                <p:oleObj name="Drawing" r:id="rId5" imgW="8972550" imgH="4819650" progId="">
                  <p:embed/>
                  <p:pic>
                    <p:nvPicPr>
                      <p:cNvPr id="0" name="Picture 36"/>
                      <p:cNvPicPr>
                        <a:picLocks noChangeAspect="1" noChangeArrowheads="1"/>
                      </p:cNvPicPr>
                      <p:nvPr/>
                    </p:nvPicPr>
                    <p:blipFill>
                      <a:blip r:embed="rId6">
                        <a:extLst>
                          <a:ext uri="{28A0092B-C50C-407E-A947-70E740481C1C}">
                            <a14:useLocalDpi xmlns:a14="http://schemas.microsoft.com/office/drawing/2010/main" val="0"/>
                          </a:ext>
                        </a:extLst>
                      </a:blip>
                      <a:srcRect l="22469" t="10457" r="21666" b="27861"/>
                      <a:stretch>
                        <a:fillRect/>
                      </a:stretch>
                    </p:blipFill>
                    <p:spPr bwMode="auto">
                      <a:xfrm>
                        <a:off x="755650" y="5273675"/>
                        <a:ext cx="2522538"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57" name="Picture 33" descr="logo1_usp_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ttp://www.pclq.usp.br/logo%20esalq.jpg"/>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9" name="Rectangle 35"/>
          <p:cNvSpPr>
            <a:spLocks noChangeArrowheads="1"/>
          </p:cNvSpPr>
          <p:nvPr/>
        </p:nvSpPr>
        <p:spPr bwMode="auto">
          <a:xfrm>
            <a:off x="358775" y="692150"/>
            <a:ext cx="8785225"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1"/>
                </a:solidFill>
                <a:latin typeface="Times New Roman" pitchFamily="18" charset="0"/>
              </a:defRPr>
            </a:lvl1pPr>
            <a:lvl2pPr algn="ctr">
              <a:defRPr sz="4400">
                <a:solidFill>
                  <a:schemeClr val="tx1"/>
                </a:solidFill>
                <a:latin typeface="Times New Roman" pitchFamily="18" charset="0"/>
              </a:defRPr>
            </a:lvl2pPr>
            <a:lvl3pPr algn="ctr">
              <a:defRPr sz="4400">
                <a:solidFill>
                  <a:schemeClr val="tx1"/>
                </a:solidFill>
                <a:latin typeface="Times New Roman" pitchFamily="18" charset="0"/>
              </a:defRPr>
            </a:lvl3pPr>
            <a:lvl4pPr algn="ctr">
              <a:defRPr sz="4400">
                <a:solidFill>
                  <a:schemeClr val="tx1"/>
                </a:solidFill>
                <a:latin typeface="Times New Roman" pitchFamily="18" charset="0"/>
              </a:defRPr>
            </a:lvl4pPr>
            <a:lvl5pPr algn="ctr">
              <a:defRPr sz="4400">
                <a:solidFill>
                  <a:schemeClr val="tx1"/>
                </a:solidFill>
                <a:latin typeface="Times New Roman" pitchFamily="18" charset="0"/>
              </a:defRPr>
            </a:lvl5pPr>
            <a:lvl6pPr marL="457200" algn="ctr" eaLnBrk="0" fontAlgn="base" hangingPunct="0">
              <a:spcBef>
                <a:spcPct val="0"/>
              </a:spcBef>
              <a:spcAft>
                <a:spcPct val="0"/>
              </a:spcAft>
              <a:defRPr sz="4400">
                <a:solidFill>
                  <a:schemeClr val="tx1"/>
                </a:solidFill>
                <a:latin typeface="Times New Roman" pitchFamily="18" charset="0"/>
              </a:defRPr>
            </a:lvl6pPr>
            <a:lvl7pPr marL="914400" algn="ctr" eaLnBrk="0" fontAlgn="base" hangingPunct="0">
              <a:spcBef>
                <a:spcPct val="0"/>
              </a:spcBef>
              <a:spcAft>
                <a:spcPct val="0"/>
              </a:spcAft>
              <a:defRPr sz="4400">
                <a:solidFill>
                  <a:schemeClr val="tx1"/>
                </a:solidFill>
                <a:latin typeface="Times New Roman" pitchFamily="18" charset="0"/>
              </a:defRPr>
            </a:lvl7pPr>
            <a:lvl8pPr marL="1371600" algn="ctr" eaLnBrk="0" fontAlgn="base" hangingPunct="0">
              <a:spcBef>
                <a:spcPct val="0"/>
              </a:spcBef>
              <a:spcAft>
                <a:spcPct val="0"/>
              </a:spcAft>
              <a:defRPr sz="4400">
                <a:solidFill>
                  <a:schemeClr val="tx1"/>
                </a:solidFill>
                <a:latin typeface="Times New Roman" pitchFamily="18" charset="0"/>
              </a:defRPr>
            </a:lvl8pPr>
            <a:lvl9pPr marL="1828800" algn="ctr" eaLnBrk="0" fontAlgn="base" hangingPunct="0">
              <a:spcBef>
                <a:spcPct val="0"/>
              </a:spcBef>
              <a:spcAft>
                <a:spcPct val="0"/>
              </a:spcAft>
              <a:defRPr sz="4400">
                <a:solidFill>
                  <a:schemeClr val="tx1"/>
                </a:solidFill>
                <a:latin typeface="Times New Roman" pitchFamily="18" charset="0"/>
              </a:defRPr>
            </a:lvl9pPr>
          </a:lstStyle>
          <a:p>
            <a:r>
              <a:rPr lang="pt-PT" altLang="pt-BR" sz="2600" b="1">
                <a:cs typeface="Times New Roman" pitchFamily="18" charset="0"/>
              </a:rPr>
              <a:t>Universidade de São Paulo – USP</a:t>
            </a:r>
            <a:br>
              <a:rPr lang="pt-PT" altLang="pt-BR" sz="2600" b="1">
                <a:cs typeface="Times New Roman" pitchFamily="18" charset="0"/>
              </a:rPr>
            </a:br>
            <a:br>
              <a:rPr lang="pt-PT" altLang="pt-BR" sz="1200" b="1">
                <a:cs typeface="Times New Roman" pitchFamily="18" charset="0"/>
              </a:rPr>
            </a:br>
            <a:r>
              <a:rPr lang="pt-PT" altLang="pt-BR" sz="2400">
                <a:cs typeface="Times New Roman" pitchFamily="18" charset="0"/>
              </a:rPr>
              <a:t>Escola Superior de Agricultura “Luiz de Queiroz” – Esalq</a:t>
            </a:r>
            <a:br>
              <a:rPr lang="pt-PT" altLang="pt-BR" sz="2400">
                <a:cs typeface="Times New Roman" pitchFamily="18" charset="0"/>
              </a:rPr>
            </a:br>
            <a:r>
              <a:rPr lang="pt-PT" altLang="pt-BR" sz="2400">
                <a:cs typeface="Times New Roman" pitchFamily="18" charset="0"/>
              </a:rPr>
              <a:t>Departamento de Agroindústria, Alimentos e Nutrição - LAN</a:t>
            </a:r>
            <a:endParaRPr lang="pt-BR" altLang="pt-BR" sz="2400"/>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2600">
                <a:solidFill>
                  <a:srgbClr val="000066"/>
                </a:solidFill>
                <a:latin typeface="Comic Sans MS" pitchFamily="66" charset="0"/>
              </a:rPr>
              <a:t>Descrição da etapas da indústria sucroalcooleira</a:t>
            </a:r>
          </a:p>
        </p:txBody>
      </p:sp>
      <p:graphicFrame>
        <p:nvGraphicFramePr>
          <p:cNvPr id="13320" name="Group 8"/>
          <p:cNvGraphicFramePr>
            <a:graphicFrameLocks noGrp="1"/>
          </p:cNvGraphicFramePr>
          <p:nvPr/>
        </p:nvGraphicFramePr>
        <p:xfrm>
          <a:off x="323850" y="2162175"/>
          <a:ext cx="8207375" cy="2590800"/>
        </p:xfrm>
        <a:graphic>
          <a:graphicData uri="http://schemas.openxmlformats.org/drawingml/2006/table">
            <a:tbl>
              <a:tblPr/>
              <a:tblGrid>
                <a:gridCol w="871538">
                  <a:extLst>
                    <a:ext uri="{9D8B030D-6E8A-4147-A177-3AD203B41FA5}">
                      <a16:colId xmlns:a16="http://schemas.microsoft.com/office/drawing/2014/main" val="20000"/>
                    </a:ext>
                  </a:extLst>
                </a:gridCol>
                <a:gridCol w="7335837">
                  <a:extLst>
                    <a:ext uri="{9D8B030D-6E8A-4147-A177-3AD203B41FA5}">
                      <a16:colId xmlns:a16="http://schemas.microsoft.com/office/drawing/2014/main" val="20001"/>
                    </a:ext>
                  </a:extLst>
                </a:gridCol>
              </a:tblGrid>
              <a:tr h="825500">
                <a:tc>
                  <a:txBody>
                    <a:bodyPr/>
                    <a:lstStyle>
                      <a:lvl1pPr>
                        <a:spcBef>
                          <a:spcPct val="20000"/>
                        </a:spcBef>
                        <a:tabLst>
                          <a:tab pos="677863" algn="l"/>
                        </a:tabLst>
                        <a:defRPr sz="2800">
                          <a:solidFill>
                            <a:schemeClr val="tx1"/>
                          </a:solidFill>
                          <a:latin typeface="Times New Roman" pitchFamily="18" charset="0"/>
                        </a:defRPr>
                      </a:lvl1pPr>
                      <a:lvl2pPr marL="742950" indent="-285750">
                        <a:spcBef>
                          <a:spcPct val="20000"/>
                        </a:spcBef>
                        <a:tabLst>
                          <a:tab pos="677863" algn="l"/>
                        </a:tabLst>
                        <a:defRPr sz="2400">
                          <a:solidFill>
                            <a:schemeClr val="tx1"/>
                          </a:solidFill>
                          <a:latin typeface="Times New Roman" pitchFamily="18" charset="0"/>
                        </a:defRPr>
                      </a:lvl2pPr>
                      <a:lvl3pPr marL="1143000" indent="-228600">
                        <a:spcBef>
                          <a:spcPct val="20000"/>
                        </a:spcBef>
                        <a:tabLst>
                          <a:tab pos="677863" algn="l"/>
                        </a:tabLst>
                        <a:defRPr sz="2000">
                          <a:solidFill>
                            <a:schemeClr val="tx1"/>
                          </a:solidFill>
                          <a:latin typeface="Times New Roman" pitchFamily="18" charset="0"/>
                        </a:defRPr>
                      </a:lvl3pPr>
                      <a:lvl4pPr marL="1600200" indent="-228600">
                        <a:spcBef>
                          <a:spcPct val="20000"/>
                        </a:spcBef>
                        <a:tabLst>
                          <a:tab pos="677863" algn="l"/>
                        </a:tabLst>
                        <a:defRPr>
                          <a:solidFill>
                            <a:schemeClr val="tx1"/>
                          </a:solidFill>
                          <a:latin typeface="Times New Roman" pitchFamily="18" charset="0"/>
                        </a:defRPr>
                      </a:lvl4pPr>
                      <a:lvl5pPr marL="2057400" indent="-228600">
                        <a:spcBef>
                          <a:spcPct val="20000"/>
                        </a:spcBef>
                        <a:tabLst>
                          <a:tab pos="677863" algn="l"/>
                        </a:tabLst>
                        <a:defRPr>
                          <a:solidFill>
                            <a:schemeClr val="tx1"/>
                          </a:solidFill>
                          <a:latin typeface="Times New Roman" pitchFamily="18" charset="0"/>
                        </a:defRPr>
                      </a:lvl5pPr>
                      <a:lvl6pPr marL="2514600" indent="-228600" eaLnBrk="0" fontAlgn="base" hangingPunct="0">
                        <a:spcBef>
                          <a:spcPct val="20000"/>
                        </a:spcBef>
                        <a:spcAft>
                          <a:spcPct val="0"/>
                        </a:spcAft>
                        <a:tabLst>
                          <a:tab pos="677863" algn="l"/>
                        </a:tabLst>
                        <a:defRPr>
                          <a:solidFill>
                            <a:schemeClr val="tx1"/>
                          </a:solidFill>
                          <a:latin typeface="Times New Roman" pitchFamily="18" charset="0"/>
                        </a:defRPr>
                      </a:lvl6pPr>
                      <a:lvl7pPr marL="2971800" indent="-228600" eaLnBrk="0" fontAlgn="base" hangingPunct="0">
                        <a:spcBef>
                          <a:spcPct val="20000"/>
                        </a:spcBef>
                        <a:spcAft>
                          <a:spcPct val="0"/>
                        </a:spcAft>
                        <a:tabLst>
                          <a:tab pos="677863" algn="l"/>
                        </a:tabLst>
                        <a:defRPr>
                          <a:solidFill>
                            <a:schemeClr val="tx1"/>
                          </a:solidFill>
                          <a:latin typeface="Times New Roman" pitchFamily="18" charset="0"/>
                        </a:defRPr>
                      </a:lvl7pPr>
                      <a:lvl8pPr marL="3429000" indent="-228600" eaLnBrk="0" fontAlgn="base" hangingPunct="0">
                        <a:spcBef>
                          <a:spcPct val="20000"/>
                        </a:spcBef>
                        <a:spcAft>
                          <a:spcPct val="0"/>
                        </a:spcAft>
                        <a:tabLst>
                          <a:tab pos="677863" algn="l"/>
                        </a:tabLst>
                        <a:defRPr>
                          <a:solidFill>
                            <a:schemeClr val="tx1"/>
                          </a:solidFill>
                          <a:latin typeface="Times New Roman" pitchFamily="18" charset="0"/>
                        </a:defRPr>
                      </a:lvl8pPr>
                      <a:lvl9pPr marL="3886200" indent="-228600" eaLnBrk="0" fontAlgn="base" hangingPunct="0">
                        <a:spcBef>
                          <a:spcPct val="20000"/>
                        </a:spcBef>
                        <a:spcAft>
                          <a:spcPct val="0"/>
                        </a:spcAft>
                        <a:tabLst>
                          <a:tab pos="677863" algn="l"/>
                        </a:tabLs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77863" algn="l"/>
                        </a:tabLst>
                      </a:pPr>
                      <a:endParaRPr kumimoji="0" lang="en-US" altLang="pt-BR" sz="1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pt-BR" sz="2200" b="1" i="0" u="none" strike="noStrike" cap="none" normalizeH="0" baseline="0">
                          <a:ln>
                            <a:noFill/>
                          </a:ln>
                          <a:solidFill>
                            <a:schemeClr val="tx1"/>
                          </a:solidFill>
                          <a:effectLst/>
                          <a:latin typeface="Comic Sans MS" pitchFamily="66" charset="0"/>
                        </a:rPr>
                        <a:t>3 Laboratório de PCTS</a:t>
                      </a:r>
                      <a:endParaRPr kumimoji="0" lang="es-ES" altLang="pt-BR" sz="2200" b="1" i="0" u="sng" strike="noStrike" cap="none" normalizeH="0" baseline="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pt-BR" sz="2200" b="1" i="0" u="sng" strike="noStrike" cap="none" normalizeH="0" baseline="0">
                        <a:ln>
                          <a:noFill/>
                        </a:ln>
                        <a:solidFill>
                          <a:schemeClr val="tx1"/>
                        </a:solidFill>
                        <a:effectLst/>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pt-BR" sz="2000" b="0" i="0" u="none" strike="noStrike" cap="none" normalizeH="0" baseline="0">
                          <a:ln>
                            <a:noFill/>
                          </a:ln>
                          <a:solidFill>
                            <a:schemeClr val="tx1"/>
                          </a:solidFill>
                          <a:effectLst/>
                          <a:latin typeface="Comic Sans MS" pitchFamily="66" charset="0"/>
                        </a:rPr>
                        <a:t>A amostra de cana coleta dos caminhões é enviada ao laboratório de PCTS (pagamento da cana pelo teor de sacarose).  Neste a cana é desfribada, homogeneizada e uma amostra  analítica de 500 gramas é coletada e submetidas às análises tecnológicas .  As análises realizadas nesse laboratório são: </a:t>
                      </a:r>
                      <a:r>
                        <a:rPr kumimoji="0" lang="es-ES" altLang="pt-BR" sz="2000" b="0" i="0" u="none" strike="noStrike" cap="none" normalizeH="0" baseline="0">
                          <a:ln>
                            <a:noFill/>
                          </a:ln>
                          <a:solidFill>
                            <a:schemeClr val="tx1"/>
                          </a:solidFill>
                          <a:effectLst/>
                          <a:latin typeface="Comic Sans MS" pitchFamily="66" charset="0"/>
                          <a:hlinkClick r:id="rId2" action="ppaction://hlinkfile"/>
                        </a:rPr>
                        <a:t>o brix</a:t>
                      </a:r>
                      <a:r>
                        <a:rPr kumimoji="0" lang="es-ES" altLang="pt-BR" sz="2000" b="0" i="0" u="none" strike="noStrike" cap="none" normalizeH="0" baseline="0">
                          <a:ln>
                            <a:noFill/>
                          </a:ln>
                          <a:solidFill>
                            <a:schemeClr val="tx1"/>
                          </a:solidFill>
                          <a:effectLst/>
                          <a:latin typeface="Comic Sans MS" pitchFamily="66" charset="0"/>
                        </a:rPr>
                        <a:t>, </a:t>
                      </a:r>
                      <a:r>
                        <a:rPr kumimoji="0" lang="es-ES" altLang="pt-BR" sz="2000" b="0" i="0" u="none" strike="noStrike" cap="none" normalizeH="0" baseline="0">
                          <a:ln>
                            <a:noFill/>
                          </a:ln>
                          <a:solidFill>
                            <a:schemeClr val="tx1"/>
                          </a:solidFill>
                          <a:effectLst/>
                          <a:latin typeface="Comic Sans MS" pitchFamily="66" charset="0"/>
                          <a:hlinkClick r:id="rId3" action="ppaction://hlinkfile"/>
                        </a:rPr>
                        <a:t>a pol </a:t>
                      </a:r>
                      <a:r>
                        <a:rPr kumimoji="0" lang="es-ES" altLang="pt-BR" sz="2000" b="0" i="0" u="none" strike="noStrike" cap="none" normalizeH="0" baseline="0">
                          <a:ln>
                            <a:noFill/>
                          </a:ln>
                          <a:solidFill>
                            <a:schemeClr val="tx1"/>
                          </a:solidFill>
                          <a:effectLst/>
                          <a:latin typeface="Comic Sans MS" pitchFamily="66" charset="0"/>
                        </a:rPr>
                        <a:t>e o </a:t>
                      </a:r>
                      <a:r>
                        <a:rPr kumimoji="0" lang="es-ES" altLang="pt-BR" sz="2000" b="0" i="0" u="none" strike="noStrike" cap="none" normalizeH="0" baseline="0">
                          <a:ln>
                            <a:noFill/>
                          </a:ln>
                          <a:solidFill>
                            <a:schemeClr val="tx1"/>
                          </a:solidFill>
                          <a:effectLst/>
                          <a:latin typeface="Comic Sans MS" pitchFamily="66" charset="0"/>
                          <a:hlinkClick r:id="rId4" action="ppaction://hlinkfile"/>
                        </a:rPr>
                        <a:t>peso do bagaço úmido</a:t>
                      </a:r>
                      <a:r>
                        <a:rPr kumimoji="0" lang="es-ES" altLang="pt-BR" sz="2000" b="0" i="0" u="none" strike="noStrike" cap="none" normalizeH="0" baseline="0">
                          <a:ln>
                            <a:noFill/>
                          </a:ln>
                          <a:solidFill>
                            <a:schemeClr val="tx1"/>
                          </a:solidFill>
                          <a:effectLst/>
                          <a:latin typeface="Comic Sans MS" pitchFamily="66" charset="0"/>
                        </a:rPr>
                        <a:t>.</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3318"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13321" name="Picture 9" descr="logo1_usp_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http://www.pclq.usp.br/logo%20esalq.jpg"/>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2600">
                <a:solidFill>
                  <a:srgbClr val="000066"/>
                </a:solidFill>
                <a:latin typeface="Comic Sans MS" pitchFamily="66" charset="0"/>
              </a:rPr>
              <a:t>Descrição da etapas da indústria sucroalcooleira</a:t>
            </a:r>
          </a:p>
        </p:txBody>
      </p:sp>
      <p:sp>
        <p:nvSpPr>
          <p:cNvPr id="14339"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graphicFrame>
        <p:nvGraphicFramePr>
          <p:cNvPr id="14351" name="Group 15"/>
          <p:cNvGraphicFramePr>
            <a:graphicFrameLocks noGrp="1"/>
          </p:cNvGraphicFramePr>
          <p:nvPr/>
        </p:nvGraphicFramePr>
        <p:xfrm>
          <a:off x="395288" y="2235200"/>
          <a:ext cx="8066087" cy="3139440"/>
        </p:xfrm>
        <a:graphic>
          <a:graphicData uri="http://schemas.openxmlformats.org/drawingml/2006/table">
            <a:tbl>
              <a:tblPr/>
              <a:tblGrid>
                <a:gridCol w="855662">
                  <a:extLst>
                    <a:ext uri="{9D8B030D-6E8A-4147-A177-3AD203B41FA5}">
                      <a16:colId xmlns:a16="http://schemas.microsoft.com/office/drawing/2014/main" val="20000"/>
                    </a:ext>
                  </a:extLst>
                </a:gridCol>
                <a:gridCol w="7210425">
                  <a:extLst>
                    <a:ext uri="{9D8B030D-6E8A-4147-A177-3AD203B41FA5}">
                      <a16:colId xmlns:a16="http://schemas.microsoft.com/office/drawing/2014/main" val="20001"/>
                    </a:ext>
                  </a:extLst>
                </a:gridCol>
              </a:tblGrid>
              <a:tr h="825500">
                <a:tc>
                  <a:txBody>
                    <a:bodyPr/>
                    <a:lstStyle>
                      <a:lvl1pPr>
                        <a:spcBef>
                          <a:spcPct val="20000"/>
                        </a:spcBef>
                        <a:tabLst>
                          <a:tab pos="677863" algn="l"/>
                        </a:tabLst>
                        <a:defRPr sz="2800">
                          <a:solidFill>
                            <a:schemeClr val="tx1"/>
                          </a:solidFill>
                          <a:latin typeface="Times New Roman" pitchFamily="18" charset="0"/>
                        </a:defRPr>
                      </a:lvl1pPr>
                      <a:lvl2pPr marL="742950" indent="-285750">
                        <a:spcBef>
                          <a:spcPct val="20000"/>
                        </a:spcBef>
                        <a:tabLst>
                          <a:tab pos="677863" algn="l"/>
                        </a:tabLst>
                        <a:defRPr sz="2400">
                          <a:solidFill>
                            <a:schemeClr val="tx1"/>
                          </a:solidFill>
                          <a:latin typeface="Times New Roman" pitchFamily="18" charset="0"/>
                        </a:defRPr>
                      </a:lvl2pPr>
                      <a:lvl3pPr marL="1143000" indent="-228600">
                        <a:spcBef>
                          <a:spcPct val="20000"/>
                        </a:spcBef>
                        <a:tabLst>
                          <a:tab pos="677863" algn="l"/>
                        </a:tabLst>
                        <a:defRPr sz="2000">
                          <a:solidFill>
                            <a:schemeClr val="tx1"/>
                          </a:solidFill>
                          <a:latin typeface="Times New Roman" pitchFamily="18" charset="0"/>
                        </a:defRPr>
                      </a:lvl3pPr>
                      <a:lvl4pPr marL="1600200" indent="-228600">
                        <a:spcBef>
                          <a:spcPct val="20000"/>
                        </a:spcBef>
                        <a:tabLst>
                          <a:tab pos="677863" algn="l"/>
                        </a:tabLst>
                        <a:defRPr>
                          <a:solidFill>
                            <a:schemeClr val="tx1"/>
                          </a:solidFill>
                          <a:latin typeface="Times New Roman" pitchFamily="18" charset="0"/>
                        </a:defRPr>
                      </a:lvl4pPr>
                      <a:lvl5pPr marL="2057400" indent="-228600">
                        <a:spcBef>
                          <a:spcPct val="20000"/>
                        </a:spcBef>
                        <a:tabLst>
                          <a:tab pos="677863" algn="l"/>
                        </a:tabLst>
                        <a:defRPr>
                          <a:solidFill>
                            <a:schemeClr val="tx1"/>
                          </a:solidFill>
                          <a:latin typeface="Times New Roman" pitchFamily="18" charset="0"/>
                        </a:defRPr>
                      </a:lvl5pPr>
                      <a:lvl6pPr marL="2514600" indent="-228600" eaLnBrk="0" fontAlgn="base" hangingPunct="0">
                        <a:spcBef>
                          <a:spcPct val="20000"/>
                        </a:spcBef>
                        <a:spcAft>
                          <a:spcPct val="0"/>
                        </a:spcAft>
                        <a:tabLst>
                          <a:tab pos="677863" algn="l"/>
                        </a:tabLst>
                        <a:defRPr>
                          <a:solidFill>
                            <a:schemeClr val="tx1"/>
                          </a:solidFill>
                          <a:latin typeface="Times New Roman" pitchFamily="18" charset="0"/>
                        </a:defRPr>
                      </a:lvl6pPr>
                      <a:lvl7pPr marL="2971800" indent="-228600" eaLnBrk="0" fontAlgn="base" hangingPunct="0">
                        <a:spcBef>
                          <a:spcPct val="20000"/>
                        </a:spcBef>
                        <a:spcAft>
                          <a:spcPct val="0"/>
                        </a:spcAft>
                        <a:tabLst>
                          <a:tab pos="677863" algn="l"/>
                        </a:tabLst>
                        <a:defRPr>
                          <a:solidFill>
                            <a:schemeClr val="tx1"/>
                          </a:solidFill>
                          <a:latin typeface="Times New Roman" pitchFamily="18" charset="0"/>
                        </a:defRPr>
                      </a:lvl7pPr>
                      <a:lvl8pPr marL="3429000" indent="-228600" eaLnBrk="0" fontAlgn="base" hangingPunct="0">
                        <a:spcBef>
                          <a:spcPct val="20000"/>
                        </a:spcBef>
                        <a:spcAft>
                          <a:spcPct val="0"/>
                        </a:spcAft>
                        <a:tabLst>
                          <a:tab pos="677863" algn="l"/>
                        </a:tabLst>
                        <a:defRPr>
                          <a:solidFill>
                            <a:schemeClr val="tx1"/>
                          </a:solidFill>
                          <a:latin typeface="Times New Roman" pitchFamily="18" charset="0"/>
                        </a:defRPr>
                      </a:lvl8pPr>
                      <a:lvl9pPr marL="3886200" indent="-228600" eaLnBrk="0" fontAlgn="base" hangingPunct="0">
                        <a:spcBef>
                          <a:spcPct val="20000"/>
                        </a:spcBef>
                        <a:spcAft>
                          <a:spcPct val="0"/>
                        </a:spcAft>
                        <a:tabLst>
                          <a:tab pos="677863" algn="l"/>
                        </a:tabLs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77863" algn="l"/>
                        </a:tabLst>
                      </a:pPr>
                      <a:endParaRPr kumimoji="0" lang="en-US" altLang="pt-BR" sz="1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pt-BR" sz="2000" b="1" i="0" u="none" strike="noStrike" cap="none" normalizeH="0" baseline="0">
                          <a:ln>
                            <a:noFill/>
                          </a:ln>
                          <a:solidFill>
                            <a:schemeClr val="tx1"/>
                          </a:solidFill>
                          <a:effectLst/>
                          <a:latin typeface="Times New Roman" pitchFamily="18" charset="0"/>
                        </a:rPr>
                        <a:t>4  </a:t>
                      </a:r>
                      <a:r>
                        <a:rPr kumimoji="0" lang="es-ES" altLang="pt-BR" sz="2000" b="1" i="0" u="sng" strike="noStrike" cap="none" normalizeH="0" baseline="0">
                          <a:ln>
                            <a:noFill/>
                          </a:ln>
                          <a:solidFill>
                            <a:schemeClr val="tx1"/>
                          </a:solidFill>
                          <a:effectLst/>
                          <a:latin typeface="Times New Roman" pitchFamily="18" charset="0"/>
                        </a:rPr>
                        <a:t>Recepção da cana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pt-BR" sz="2000" b="1" i="0" u="sng" strike="noStrike" cap="none" normalizeH="0" baseline="0">
                        <a:ln>
                          <a:noFill/>
                        </a:ln>
                        <a:solidFill>
                          <a:schemeClr val="tx1"/>
                        </a:solidFill>
                        <a:effectLst/>
                        <a:latin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000" b="0" i="0" u="none" strike="noStrike" cap="none" normalizeH="0" baseline="0">
                          <a:ln>
                            <a:noFill/>
                          </a:ln>
                          <a:solidFill>
                            <a:schemeClr val="tx1"/>
                          </a:solidFill>
                          <a:effectLst/>
                          <a:latin typeface="Times New Roman" pitchFamily="18" charset="0"/>
                          <a:ea typeface="Times New Roman" pitchFamily="18" charset="0"/>
                          <a:cs typeface="Arial" charset="0"/>
                        </a:rPr>
                        <a:t>A cana recebida na indústria é descarregada através de equipamentos chamados </a:t>
                      </a:r>
                      <a:r>
                        <a:rPr kumimoji="0" lang="pt-BR" altLang="pt-BR" sz="2000" b="0" i="0" u="none" strike="noStrike" cap="none" normalizeH="0" baseline="0">
                          <a:ln>
                            <a:noFill/>
                          </a:ln>
                          <a:solidFill>
                            <a:schemeClr val="tx1"/>
                          </a:solidFill>
                          <a:effectLst/>
                          <a:latin typeface="Times New Roman" pitchFamily="18" charset="0"/>
                          <a:ea typeface="Times New Roman" pitchFamily="18" charset="0"/>
                          <a:cs typeface="Arial" charset="0"/>
                          <a:hlinkClick r:id="rId2" action="ppaction://hlinkfile"/>
                        </a:rPr>
                        <a:t>hilos mecânicos</a:t>
                      </a:r>
                      <a:r>
                        <a:rPr kumimoji="0" lang="pt-BR" altLang="pt-BR" sz="2000" b="0" i="0" u="none" strike="noStrike" cap="none" normalizeH="0" baseline="0">
                          <a:ln>
                            <a:noFill/>
                          </a:ln>
                          <a:solidFill>
                            <a:schemeClr val="tx1"/>
                          </a:solidFill>
                          <a:effectLst/>
                          <a:latin typeface="Times New Roman" pitchFamily="18" charset="0"/>
                          <a:ea typeface="Times New Roman" pitchFamily="18" charset="0"/>
                          <a:cs typeface="Arial" charset="0"/>
                        </a:rPr>
                        <a:t>, ou pontes rolantes, nos pátios de estocagem, ou diretamente nas mesas alimentadoras, para moagem. Nas mesas alimentadoras, a cana é lavada com água ou limpa a seco para remoção de terra e palha. Toda a água utilizada na lavagem é enviada para tratamento e reutilização. </a:t>
                      </a:r>
                      <a:br>
                        <a:rPr kumimoji="0" lang="pt-BR" altLang="pt-BR" sz="2000" b="0" i="0" u="none" strike="noStrike" cap="none" normalizeH="0" baseline="0">
                          <a:ln>
                            <a:noFill/>
                          </a:ln>
                          <a:solidFill>
                            <a:schemeClr val="tx1"/>
                          </a:solidFill>
                          <a:effectLst/>
                          <a:latin typeface="Times New Roman" pitchFamily="18" charset="0"/>
                          <a:ea typeface="Times New Roman" pitchFamily="18" charset="0"/>
                          <a:cs typeface="Arial" charset="0"/>
                        </a:rPr>
                      </a:br>
                      <a:br>
                        <a:rPr kumimoji="0" lang="pt-BR" altLang="pt-BR" sz="2000" b="0" i="0" u="none" strike="noStrike" cap="none" normalizeH="0" baseline="0">
                          <a:ln>
                            <a:noFill/>
                          </a:ln>
                          <a:solidFill>
                            <a:schemeClr val="tx1"/>
                          </a:solidFill>
                          <a:effectLst/>
                          <a:latin typeface="Times New Roman" pitchFamily="18" charset="0"/>
                          <a:ea typeface="Times New Roman" pitchFamily="18" charset="0"/>
                          <a:cs typeface="Arial" charset="0"/>
                        </a:rPr>
                      </a:br>
                      <a:endParaRPr kumimoji="0" lang="pt-BR" altLang="pt-BR" sz="2000" b="1" i="0" u="none" strike="noStrike" cap="none" normalizeH="0" baseline="0">
                        <a:ln>
                          <a:noFill/>
                        </a:ln>
                        <a:solidFill>
                          <a:schemeClr val="tx1"/>
                        </a:solidFill>
                        <a:effectLst/>
                        <a:latin typeface="Times New Roman" pitchFamily="18"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4346" name="Picture 10" descr="logo1_usp_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14347" name="Picture 11" descr="http://www.pclq.usp.br/logo%20esalq.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idx="4294967295"/>
          </p:nvPr>
        </p:nvSpPr>
        <p:spPr>
          <a:xfrm>
            <a:off x="1042988" y="333375"/>
            <a:ext cx="7056437" cy="1036638"/>
          </a:xfrm>
          <a:noFill/>
        </p:spPr>
        <p:txBody>
          <a:bodyPr lIns="92075" tIns="46038" rIns="92075" bIns="46038"/>
          <a:lstStyle/>
          <a:p>
            <a:pPr marL="838200" indent="-838200"/>
            <a:r>
              <a:rPr lang="pt-BR" altLang="pt-BR" sz="2600">
                <a:solidFill>
                  <a:srgbClr val="000066"/>
                </a:solidFill>
                <a:latin typeface="Comic Sans MS" pitchFamily="66" charset="0"/>
              </a:rPr>
              <a:t>Descrição da etapas da indústria sucroalcooleira</a:t>
            </a:r>
          </a:p>
        </p:txBody>
      </p:sp>
      <p:sp>
        <p:nvSpPr>
          <p:cNvPr id="64515"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graphicFrame>
        <p:nvGraphicFramePr>
          <p:cNvPr id="64523" name="Group 11"/>
          <p:cNvGraphicFramePr>
            <a:graphicFrameLocks noGrp="1"/>
          </p:cNvGraphicFramePr>
          <p:nvPr/>
        </p:nvGraphicFramePr>
        <p:xfrm>
          <a:off x="395288" y="2108200"/>
          <a:ext cx="8066087" cy="3566160"/>
        </p:xfrm>
        <a:graphic>
          <a:graphicData uri="http://schemas.openxmlformats.org/drawingml/2006/table">
            <a:tbl>
              <a:tblPr/>
              <a:tblGrid>
                <a:gridCol w="855662">
                  <a:extLst>
                    <a:ext uri="{9D8B030D-6E8A-4147-A177-3AD203B41FA5}">
                      <a16:colId xmlns:a16="http://schemas.microsoft.com/office/drawing/2014/main" val="20000"/>
                    </a:ext>
                  </a:extLst>
                </a:gridCol>
                <a:gridCol w="7210425">
                  <a:extLst>
                    <a:ext uri="{9D8B030D-6E8A-4147-A177-3AD203B41FA5}">
                      <a16:colId xmlns:a16="http://schemas.microsoft.com/office/drawing/2014/main" val="20001"/>
                    </a:ext>
                  </a:extLst>
                </a:gridCol>
              </a:tblGrid>
              <a:tr h="825500">
                <a:tc>
                  <a:txBody>
                    <a:bodyPr/>
                    <a:lstStyle>
                      <a:lvl1pPr>
                        <a:spcBef>
                          <a:spcPct val="20000"/>
                        </a:spcBef>
                        <a:tabLst>
                          <a:tab pos="677863" algn="l"/>
                        </a:tabLst>
                        <a:defRPr sz="2800">
                          <a:solidFill>
                            <a:schemeClr val="tx1"/>
                          </a:solidFill>
                          <a:latin typeface="Times New Roman" pitchFamily="18" charset="0"/>
                        </a:defRPr>
                      </a:lvl1pPr>
                      <a:lvl2pPr marL="742950" indent="-285750">
                        <a:spcBef>
                          <a:spcPct val="20000"/>
                        </a:spcBef>
                        <a:tabLst>
                          <a:tab pos="677863" algn="l"/>
                        </a:tabLst>
                        <a:defRPr sz="2400">
                          <a:solidFill>
                            <a:schemeClr val="tx1"/>
                          </a:solidFill>
                          <a:latin typeface="Times New Roman" pitchFamily="18" charset="0"/>
                        </a:defRPr>
                      </a:lvl2pPr>
                      <a:lvl3pPr marL="1143000" indent="-228600">
                        <a:spcBef>
                          <a:spcPct val="20000"/>
                        </a:spcBef>
                        <a:tabLst>
                          <a:tab pos="677863" algn="l"/>
                        </a:tabLst>
                        <a:defRPr sz="2000">
                          <a:solidFill>
                            <a:schemeClr val="tx1"/>
                          </a:solidFill>
                          <a:latin typeface="Times New Roman" pitchFamily="18" charset="0"/>
                        </a:defRPr>
                      </a:lvl3pPr>
                      <a:lvl4pPr marL="1600200" indent="-228600">
                        <a:spcBef>
                          <a:spcPct val="20000"/>
                        </a:spcBef>
                        <a:tabLst>
                          <a:tab pos="677863" algn="l"/>
                        </a:tabLst>
                        <a:defRPr>
                          <a:solidFill>
                            <a:schemeClr val="tx1"/>
                          </a:solidFill>
                          <a:latin typeface="Times New Roman" pitchFamily="18" charset="0"/>
                        </a:defRPr>
                      </a:lvl4pPr>
                      <a:lvl5pPr marL="2057400" indent="-228600">
                        <a:spcBef>
                          <a:spcPct val="20000"/>
                        </a:spcBef>
                        <a:tabLst>
                          <a:tab pos="677863" algn="l"/>
                        </a:tabLst>
                        <a:defRPr>
                          <a:solidFill>
                            <a:schemeClr val="tx1"/>
                          </a:solidFill>
                          <a:latin typeface="Times New Roman" pitchFamily="18" charset="0"/>
                        </a:defRPr>
                      </a:lvl5pPr>
                      <a:lvl6pPr marL="2514600" indent="-228600" eaLnBrk="0" fontAlgn="base" hangingPunct="0">
                        <a:spcBef>
                          <a:spcPct val="20000"/>
                        </a:spcBef>
                        <a:spcAft>
                          <a:spcPct val="0"/>
                        </a:spcAft>
                        <a:tabLst>
                          <a:tab pos="677863" algn="l"/>
                        </a:tabLst>
                        <a:defRPr>
                          <a:solidFill>
                            <a:schemeClr val="tx1"/>
                          </a:solidFill>
                          <a:latin typeface="Times New Roman" pitchFamily="18" charset="0"/>
                        </a:defRPr>
                      </a:lvl6pPr>
                      <a:lvl7pPr marL="2971800" indent="-228600" eaLnBrk="0" fontAlgn="base" hangingPunct="0">
                        <a:spcBef>
                          <a:spcPct val="20000"/>
                        </a:spcBef>
                        <a:spcAft>
                          <a:spcPct val="0"/>
                        </a:spcAft>
                        <a:tabLst>
                          <a:tab pos="677863" algn="l"/>
                        </a:tabLst>
                        <a:defRPr>
                          <a:solidFill>
                            <a:schemeClr val="tx1"/>
                          </a:solidFill>
                          <a:latin typeface="Times New Roman" pitchFamily="18" charset="0"/>
                        </a:defRPr>
                      </a:lvl7pPr>
                      <a:lvl8pPr marL="3429000" indent="-228600" eaLnBrk="0" fontAlgn="base" hangingPunct="0">
                        <a:spcBef>
                          <a:spcPct val="20000"/>
                        </a:spcBef>
                        <a:spcAft>
                          <a:spcPct val="0"/>
                        </a:spcAft>
                        <a:tabLst>
                          <a:tab pos="677863" algn="l"/>
                        </a:tabLst>
                        <a:defRPr>
                          <a:solidFill>
                            <a:schemeClr val="tx1"/>
                          </a:solidFill>
                          <a:latin typeface="Times New Roman" pitchFamily="18" charset="0"/>
                        </a:defRPr>
                      </a:lvl8pPr>
                      <a:lvl9pPr marL="3886200" indent="-228600" eaLnBrk="0" fontAlgn="base" hangingPunct="0">
                        <a:spcBef>
                          <a:spcPct val="20000"/>
                        </a:spcBef>
                        <a:spcAft>
                          <a:spcPct val="0"/>
                        </a:spcAft>
                        <a:tabLst>
                          <a:tab pos="677863" algn="l"/>
                        </a:tabLs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77863" algn="l"/>
                        </a:tabLst>
                      </a:pPr>
                      <a:endParaRPr kumimoji="0" lang="en-US" altLang="pt-BR" sz="22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pt-BR" sz="2600" b="1" i="0" u="none" strike="noStrike" cap="none" normalizeH="0" baseline="0">
                          <a:ln>
                            <a:noFill/>
                          </a:ln>
                          <a:solidFill>
                            <a:schemeClr val="tx1"/>
                          </a:solidFill>
                          <a:effectLst/>
                          <a:latin typeface="Comic Sans MS" pitchFamily="66" charset="0"/>
                        </a:rPr>
                        <a:t>4  </a:t>
                      </a:r>
                      <a:r>
                        <a:rPr kumimoji="0" lang="es-ES" altLang="pt-BR" sz="2600" b="1" i="0" u="sng" strike="noStrike" cap="none" normalizeH="0" baseline="0">
                          <a:ln>
                            <a:noFill/>
                          </a:ln>
                          <a:solidFill>
                            <a:schemeClr val="tx1"/>
                          </a:solidFill>
                          <a:effectLst/>
                          <a:latin typeface="Comic Sans MS" pitchFamily="66" charset="0"/>
                        </a:rPr>
                        <a:t>Recepção da cana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pt-BR" sz="2600" b="1" i="0" u="sng" strike="noStrike" cap="none" normalizeH="0" baseline="0">
                        <a:ln>
                          <a:noFill/>
                        </a:ln>
                        <a:solidFill>
                          <a:schemeClr val="tx1"/>
                        </a:solidFill>
                        <a:effectLst/>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pt-BR" altLang="pt-BR" sz="2200" b="0" i="0" u="none" strike="noStrike" cap="none" normalizeH="0" baseline="0">
                          <a:ln>
                            <a:noFill/>
                          </a:ln>
                          <a:solidFill>
                            <a:schemeClr val="tx1"/>
                          </a:solidFill>
                          <a:effectLst/>
                          <a:latin typeface="Times New Roman" pitchFamily="18" charset="0"/>
                          <a:ea typeface="Times New Roman" pitchFamily="18" charset="0"/>
                          <a:cs typeface="Arial" charset="0"/>
                        </a:rPr>
                      </a:br>
                      <a:r>
                        <a:rPr kumimoji="0" lang="pt-BR" altLang="pt-BR" sz="2200" b="0" i="0" u="none" strike="noStrike" cap="none" normalizeH="0" baseline="0">
                          <a:ln>
                            <a:noFill/>
                          </a:ln>
                          <a:solidFill>
                            <a:srgbClr val="000066"/>
                          </a:solidFill>
                          <a:effectLst/>
                          <a:latin typeface="Times New Roman" pitchFamily="18" charset="0"/>
                          <a:ea typeface="Times New Roman" pitchFamily="18" charset="0"/>
                          <a:cs typeface="Arial" charset="0"/>
                        </a:rPr>
                        <a:t>Das mesas alimentadoras, a cana é descarregada em uma esteira metálica, que a transporta para a etapa seguinte do  processamento. </a:t>
                      </a:r>
                      <a:br>
                        <a:rPr kumimoji="0" lang="pt-BR" altLang="pt-BR" sz="2200" b="0" i="0" u="none" strike="noStrike" cap="none" normalizeH="0" baseline="0">
                          <a:ln>
                            <a:noFill/>
                          </a:ln>
                          <a:solidFill>
                            <a:srgbClr val="000066"/>
                          </a:solidFill>
                          <a:effectLst/>
                          <a:latin typeface="Times New Roman" pitchFamily="18" charset="0"/>
                          <a:ea typeface="Times New Roman" pitchFamily="18" charset="0"/>
                          <a:cs typeface="Arial" charset="0"/>
                        </a:rPr>
                      </a:br>
                      <a:br>
                        <a:rPr kumimoji="0" lang="pt-BR" altLang="pt-BR" sz="2200" b="0" i="0" u="none" strike="noStrike" cap="none" normalizeH="0" baseline="0">
                          <a:ln>
                            <a:noFill/>
                          </a:ln>
                          <a:solidFill>
                            <a:srgbClr val="000066"/>
                          </a:solidFill>
                          <a:effectLst/>
                          <a:latin typeface="Times New Roman" pitchFamily="18" charset="0"/>
                          <a:ea typeface="Times New Roman" pitchFamily="18" charset="0"/>
                          <a:cs typeface="Arial" charset="0"/>
                        </a:rPr>
                      </a:br>
                      <a:r>
                        <a:rPr kumimoji="0" lang="pt-BR" altLang="pt-BR" sz="2200" b="0" i="0" u="none" strike="noStrike" cap="none" normalizeH="0" baseline="0">
                          <a:ln>
                            <a:noFill/>
                          </a:ln>
                          <a:solidFill>
                            <a:srgbClr val="000066"/>
                          </a:solidFill>
                          <a:effectLst/>
                          <a:latin typeface="Times New Roman" pitchFamily="18" charset="0"/>
                          <a:ea typeface="Times New Roman" pitchFamily="18" charset="0"/>
                          <a:cs typeface="Arial" charset="0"/>
                        </a:rPr>
                        <a:t> </a:t>
                      </a:r>
                      <a:r>
                        <a:rPr kumimoji="0" lang="pt-BR" altLang="pt-BR" sz="2200" b="1" i="0" u="none" strike="noStrike" cap="none" normalizeH="0" baseline="0">
                          <a:ln>
                            <a:noFill/>
                          </a:ln>
                          <a:solidFill>
                            <a:srgbClr val="000066"/>
                          </a:solidFill>
                          <a:effectLst/>
                          <a:latin typeface="Times New Roman" pitchFamily="18" charset="0"/>
                          <a:ea typeface="Times New Roman" pitchFamily="18" charset="0"/>
                          <a:cs typeface="Arial" charset="0"/>
                        </a:rPr>
                        <a:t>A cana colhida mecanicamente é descarregada diretamente na esteira metálica e não se recomenda a sua lavagem, apenas a limpeza a seco, exceto em alguns casos.</a:t>
                      </a:r>
                      <a:r>
                        <a:rPr kumimoji="0" lang="pt-BR" altLang="pt-BR" sz="2200" b="1" i="0" u="none" strike="noStrike" cap="none" normalizeH="0" baseline="0">
                          <a:ln>
                            <a:noFill/>
                          </a:ln>
                          <a:solidFill>
                            <a:schemeClr val="tx1"/>
                          </a:solidFill>
                          <a:effectLst/>
                          <a:latin typeface="Times New Roman" pitchFamily="18" charset="0"/>
                          <a:ea typeface="Times New Roman" pitchFamily="18" charset="0"/>
                          <a:cs typeface="Arial" charset="0"/>
                        </a:rPr>
                        <a:t> </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64519" name="Picture 7"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70" name="Group 10"/>
          <p:cNvGraphicFramePr>
            <a:graphicFrameLocks noGrp="1"/>
          </p:cNvGraphicFramePr>
          <p:nvPr/>
        </p:nvGraphicFramePr>
        <p:xfrm>
          <a:off x="1044575" y="1557338"/>
          <a:ext cx="7127875" cy="4724400"/>
        </p:xfrm>
        <a:graphic>
          <a:graphicData uri="http://schemas.openxmlformats.org/drawingml/2006/table">
            <a:tbl>
              <a:tblPr/>
              <a:tblGrid>
                <a:gridCol w="7127875">
                  <a:extLst>
                    <a:ext uri="{9D8B030D-6E8A-4147-A177-3AD203B41FA5}">
                      <a16:colId xmlns:a16="http://schemas.microsoft.com/office/drawing/2014/main" val="20000"/>
                    </a:ext>
                  </a:extLst>
                </a:gridCol>
              </a:tblGrid>
              <a:tr h="458788">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5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Extração do caldo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rPr>
                        <a:t>A cana da esteira metálica é encaminhada a equipamentos rotativos, denominados picador e desfibrador, para fazer o preparo da cana.</a:t>
                      </a:r>
                    </a:p>
                    <a:p>
                      <a:pPr marL="0" marR="0" lvl="0" indent="0" algn="just" defTabSz="914400" rtl="0" eaLnBrk="0" fontAlgn="base" latinLnBrk="0" hangingPunct="0">
                        <a:lnSpc>
                          <a:spcPct val="100000"/>
                        </a:lnSpc>
                        <a:spcBef>
                          <a:spcPct val="0"/>
                        </a:spcBef>
                        <a:spcAft>
                          <a:spcPct val="0"/>
                        </a:spcAft>
                        <a:buClrTx/>
                        <a:buSzTx/>
                        <a:buFontTx/>
                        <a:buNone/>
                        <a:tabLst/>
                      </a:pPr>
                      <a:br>
                        <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rPr>
                      </a:br>
                      <a:r>
                        <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rPr>
                        <a:t>O preparo da cana tem por objetivo abrir as células do colmo, facilitando a posterior extração do caldo. </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768475">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rPr>
                        <a:t>A cana desfibrada passa em um conjunto de três rolos, dispostos na forma de triângulo, denominados ternos. </a:t>
                      </a:r>
                      <a:r>
                        <a:rPr kumimoji="0" lang="pt-BR" altLang="pt-BR" sz="1800" b="1" i="0" u="sng" strike="noStrike" cap="none" normalizeH="0" baseline="0">
                          <a:ln>
                            <a:noFill/>
                          </a:ln>
                          <a:solidFill>
                            <a:schemeClr val="tx1"/>
                          </a:solidFill>
                          <a:effectLst/>
                          <a:latin typeface="Comic Sans MS" pitchFamily="66" charset="0"/>
                          <a:ea typeface="Times New Roman" pitchFamily="18" charset="0"/>
                          <a:cs typeface="Arial" charset="0"/>
                        </a:rPr>
                        <a:t>O conjunto de ternos forma a </a:t>
                      </a:r>
                      <a:r>
                        <a:rPr kumimoji="0" lang="pt-BR" altLang="pt-BR" sz="1800" b="1" i="0" u="sng" strike="noStrike" cap="none" normalizeH="0" baseline="0">
                          <a:ln>
                            <a:noFill/>
                          </a:ln>
                          <a:solidFill>
                            <a:schemeClr val="tx1"/>
                          </a:solidFill>
                          <a:effectLst/>
                          <a:latin typeface="Comic Sans MS" pitchFamily="66" charset="0"/>
                          <a:ea typeface="Times New Roman" pitchFamily="18" charset="0"/>
                          <a:cs typeface="Arial" charset="0"/>
                          <a:hlinkClick r:id="rId2" action="ppaction://hlinkpres?slideindex=1&amp;slidetitle="/>
                        </a:rPr>
                        <a:t>moenda</a:t>
                      </a:r>
                      <a:r>
                        <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rPr>
                        <a:t>. A função da moenda é separar o caldo da parte fibrosa da cana (bagaço) por compressão.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rPr>
                        <a:t>      A extração do caldo também poder ser realizada por equipamento denominado </a:t>
                      </a:r>
                      <a:r>
                        <a:rPr kumimoji="0" lang="pt-BR" altLang="pt-BR" sz="2000" b="1" i="1" u="sng" strike="noStrike" cap="none" normalizeH="0" baseline="0">
                          <a:ln>
                            <a:noFill/>
                          </a:ln>
                          <a:solidFill>
                            <a:schemeClr val="tx1"/>
                          </a:solidFill>
                          <a:effectLst/>
                          <a:latin typeface="Comic Sans MS" pitchFamily="66" charset="0"/>
                          <a:ea typeface="Times New Roman" pitchFamily="18" charset="0"/>
                          <a:cs typeface="Arial" charset="0"/>
                        </a:rPr>
                        <a:t>difusor</a:t>
                      </a:r>
                      <a:r>
                        <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rPr>
                        <a:t>.</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5365"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15366" name="Rectangle 14"/>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pic>
        <p:nvPicPr>
          <p:cNvPr id="15368" name="Picture 8" descr="logo1_usp_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http://www.pclq.usp.br/logo%20esalq.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46" name="Group 10"/>
          <p:cNvGraphicFramePr>
            <a:graphicFrameLocks noGrp="1"/>
          </p:cNvGraphicFramePr>
          <p:nvPr/>
        </p:nvGraphicFramePr>
        <p:xfrm>
          <a:off x="1044575" y="2006600"/>
          <a:ext cx="7127875" cy="3079115"/>
        </p:xfrm>
        <a:graphic>
          <a:graphicData uri="http://schemas.openxmlformats.org/drawingml/2006/table">
            <a:tbl>
              <a:tblPr/>
              <a:tblGrid>
                <a:gridCol w="7127875">
                  <a:extLst>
                    <a:ext uri="{9D8B030D-6E8A-4147-A177-3AD203B41FA5}">
                      <a16:colId xmlns:a16="http://schemas.microsoft.com/office/drawing/2014/main" val="20000"/>
                    </a:ext>
                  </a:extLst>
                </a:gridCol>
              </a:tblGrid>
              <a:tr h="458788">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5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Extração do caldo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768475">
                <a:tc>
                  <a:txBody>
                    <a:bodyPr/>
                    <a:lstStyle>
                      <a:lvl1pPr marL="231775" indent="-23177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231775" marR="0" lvl="0" indent="-231775"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A extração do caldo também poder ser realizada por equipamento denominado </a:t>
                      </a:r>
                      <a:r>
                        <a:rPr kumimoji="0" lang="pt-BR" altLang="pt-BR" sz="2200" b="1" i="1" u="sng" strike="noStrike" cap="none" normalizeH="0" baseline="0">
                          <a:ln>
                            <a:noFill/>
                          </a:ln>
                          <a:solidFill>
                            <a:schemeClr val="tx1"/>
                          </a:solidFill>
                          <a:effectLst/>
                          <a:latin typeface="Comic Sans MS" pitchFamily="66" charset="0"/>
                          <a:ea typeface="Times New Roman" pitchFamily="18" charset="0"/>
                          <a:cs typeface="Arial" charset="0"/>
                          <a:hlinkClick r:id="rId2" action="ppaction://hlinkpres?slideindex=1&amp;slidetitle="/>
                        </a:rPr>
                        <a:t>difusor</a:t>
                      </a: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5541"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65542" name="Rectangle 14"/>
          <p:cNvSpPr>
            <a:spLocks noGrp="1" noChangeArrowheads="1"/>
          </p:cNvSpPr>
          <p:nvPr>
            <p:ph type="ctrTitle" idx="4294967295"/>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pic>
        <p:nvPicPr>
          <p:cNvPr id="65543" name="Picture 7" descr="logo1_usp_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65544" name="Picture 8" descr="http://www.pclq.usp.br/logo%20esalq.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96" name="Group 12"/>
          <p:cNvGraphicFramePr>
            <a:graphicFrameLocks noGrp="1"/>
          </p:cNvGraphicFramePr>
          <p:nvPr/>
        </p:nvGraphicFramePr>
        <p:xfrm>
          <a:off x="684213" y="1484313"/>
          <a:ext cx="7775575" cy="2225040"/>
        </p:xfrm>
        <a:graphic>
          <a:graphicData uri="http://schemas.openxmlformats.org/drawingml/2006/table">
            <a:tbl>
              <a:tblPr/>
              <a:tblGrid>
                <a:gridCol w="7775575">
                  <a:extLst>
                    <a:ext uri="{9D8B030D-6E8A-4147-A177-3AD203B41FA5}">
                      <a16:colId xmlns:a16="http://schemas.microsoft.com/office/drawing/2014/main" val="20000"/>
                    </a:ext>
                  </a:extLst>
                </a:gridCol>
              </a:tblGrid>
              <a:tr h="458788">
                <a:tc>
                  <a:txBody>
                    <a:bodyPr/>
                    <a:lstStyle>
                      <a:lvl1pPr indent="3651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365125"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0" marR="0" lvl="0" indent="3651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6 Distribuição do caldo</a:t>
                      </a:r>
                    </a:p>
                    <a:p>
                      <a:pPr marL="0" marR="0" lvl="0" indent="365125"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0" marR="0" lvl="0" indent="365125"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chemeClr val="tx1"/>
                          </a:solidFill>
                          <a:effectLst/>
                          <a:latin typeface="Comic Sans MS" pitchFamily="66" charset="0"/>
                          <a:ea typeface="Times New Roman" pitchFamily="18" charset="0"/>
                          <a:cs typeface="Arial" charset="0"/>
                        </a:rPr>
                        <a:t>   O caldo extraído da cana é então bombeado para um tanque, onde parte dele é enviado para a produção do açúcar e parte para a produção de álcool.</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6395" name="Group 11"/>
          <p:cNvGraphicFramePr>
            <a:graphicFrameLocks noGrp="1"/>
          </p:cNvGraphicFramePr>
          <p:nvPr/>
        </p:nvGraphicFramePr>
        <p:xfrm>
          <a:off x="684213" y="4144963"/>
          <a:ext cx="7775575" cy="2438400"/>
        </p:xfrm>
        <a:graphic>
          <a:graphicData uri="http://schemas.openxmlformats.org/drawingml/2006/table">
            <a:tbl>
              <a:tblPr/>
              <a:tblGrid>
                <a:gridCol w="7775575">
                  <a:extLst>
                    <a:ext uri="{9D8B030D-6E8A-4147-A177-3AD203B41FA5}">
                      <a16:colId xmlns:a16="http://schemas.microsoft.com/office/drawing/2014/main" val="20000"/>
                    </a:ext>
                  </a:extLst>
                </a:gridCol>
              </a:tblGrid>
              <a:tr h="458788">
                <a:tc>
                  <a:txBody>
                    <a:bodyPr/>
                    <a:lstStyle>
                      <a:lvl1pPr marL="342900" indent="-342900">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rgbClr val="000066"/>
                          </a:solidFill>
                          <a:effectLst/>
                          <a:latin typeface="Comic Sans MS" pitchFamily="66" charset="0"/>
                          <a:ea typeface="Times New Roman" pitchFamily="18" charset="0"/>
                          <a:cs typeface="Arial" charset="0"/>
                        </a:rPr>
                        <a:t>7  </a:t>
                      </a:r>
                      <a:r>
                        <a:rPr kumimoji="0" lang="pt-BR" altLang="pt-BR" sz="2200" b="1" i="0" u="sng" strike="noStrike" cap="none" normalizeH="0" baseline="0">
                          <a:ln>
                            <a:noFill/>
                          </a:ln>
                          <a:solidFill>
                            <a:srgbClr val="000066"/>
                          </a:solidFill>
                          <a:effectLst/>
                          <a:latin typeface="Comic Sans MS" pitchFamily="66" charset="0"/>
                          <a:ea typeface="Times New Roman" pitchFamily="18" charset="0"/>
                          <a:cs typeface="Arial" charset="0"/>
                        </a:rPr>
                        <a:t>Caleagem para produção de álcool</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66"/>
                          </a:solidFill>
                          <a:effectLst/>
                          <a:latin typeface="Comic Sans MS" pitchFamily="66" charset="0"/>
                          <a:ea typeface="Times New Roman" pitchFamily="18" charset="0"/>
                          <a:cs typeface="Arial" charset="0"/>
                        </a:rPr>
                        <a:t>             </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pt-BR" altLang="pt-BR" sz="1800" b="0" i="0" u="none" strike="noStrike" cap="none" normalizeH="0" baseline="0">
                          <a:ln>
                            <a:noFill/>
                          </a:ln>
                          <a:solidFill>
                            <a:srgbClr val="000066"/>
                          </a:solidFill>
                          <a:effectLst/>
                          <a:latin typeface="Comic Sans MS" pitchFamily="66" charset="0"/>
                          <a:ea typeface="Times New Roman" pitchFamily="18" charset="0"/>
                          <a:cs typeface="Arial" charset="0"/>
                        </a:rPr>
                        <a:t>            O tratamento de caldo com leite de cal visa aumentar o pH do caldo para 5,6 a 5,8.  Com isso, provocar a floculação e favorecer a decantação das impurezas coloidais.  Também colabora para proteger os equipamentos contra a corrosão.</a:t>
                      </a:r>
                      <a:endParaRPr kumimoji="0" lang="pt-BR" altLang="pt-BR" sz="2200" b="0" i="0" u="none" strike="noStrike" cap="none" normalizeH="0" baseline="0">
                        <a:ln>
                          <a:noFill/>
                        </a:ln>
                        <a:solidFill>
                          <a:srgbClr val="000066"/>
                        </a:solidFill>
                        <a:effectLst/>
                        <a:latin typeface="Comic Sans MS" pitchFamily="66"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a:ln>
                          <a:noFill/>
                        </a:ln>
                        <a:solidFill>
                          <a:srgbClr val="000066"/>
                        </a:solidFill>
                        <a:effectLst/>
                        <a:latin typeface="Comic Sans MS" pitchFamily="66"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492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rgbClr val="000066"/>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6392" name="Rectangle 18"/>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16393"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16397" name="Picture 13"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7" name="Group 3"/>
          <p:cNvGraphicFramePr>
            <a:graphicFrameLocks noGrp="1"/>
          </p:cNvGraphicFramePr>
          <p:nvPr/>
        </p:nvGraphicFramePr>
        <p:xfrm>
          <a:off x="323850" y="1484313"/>
          <a:ext cx="8135938" cy="5227637"/>
        </p:xfrm>
        <a:graphic>
          <a:graphicData uri="http://schemas.openxmlformats.org/drawingml/2006/table">
            <a:tbl>
              <a:tblPr/>
              <a:tblGrid>
                <a:gridCol w="8135938">
                  <a:extLst>
                    <a:ext uri="{9D8B030D-6E8A-4147-A177-3AD203B41FA5}">
                      <a16:colId xmlns:a16="http://schemas.microsoft.com/office/drawing/2014/main" val="20000"/>
                    </a:ext>
                  </a:extLst>
                </a:gridCol>
              </a:tblGrid>
              <a:tr h="4724687">
                <a:tc>
                  <a:txBody>
                    <a:bodyPr/>
                    <a:lstStyle/>
                    <a:p>
                      <a:pPr marL="631825" marR="0" lvl="0" indent="-631825" algn="just" defTabSz="914400" rtl="0" eaLnBrk="0" fontAlgn="base" latinLnBrk="0" hangingPunct="0">
                        <a:lnSpc>
                          <a:spcPct val="15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50000"/>
                        </a:lnSpc>
                        <a:spcBef>
                          <a:spcPct val="0"/>
                        </a:spcBef>
                        <a:spcAft>
                          <a:spcPct val="0"/>
                        </a:spcAft>
                        <a:buClrTx/>
                        <a:buSzTx/>
                        <a:buFontTx/>
                        <a:buAutoNum type="arabicPlain" startAt="5"/>
                        <a:tabLst/>
                      </a:pPr>
                      <a:r>
                        <a:rPr kumimoji="0" lang="pt-BR" sz="2200" b="1" i="0" u="sng" strike="noStrike" cap="none" normalizeH="0" baseline="0" dirty="0">
                          <a:ln>
                            <a:noFill/>
                          </a:ln>
                          <a:solidFill>
                            <a:schemeClr val="tx1"/>
                          </a:solidFill>
                          <a:effectLst/>
                          <a:latin typeface="Comic Sans MS" pitchFamily="66" charset="0"/>
                          <a:ea typeface="Times New Roman" pitchFamily="18" charset="0"/>
                          <a:cs typeface="Arial" charset="0"/>
                        </a:rPr>
                        <a:t>Aquecimento</a:t>
                      </a:r>
                    </a:p>
                    <a:p>
                      <a:pPr marL="631825" marR="0" lvl="0" indent="-631825" algn="just" defTabSz="914400" rtl="0" eaLnBrk="0" fontAlgn="base" latinLnBrk="0" hangingPunct="0">
                        <a:lnSpc>
                          <a:spcPct val="150000"/>
                        </a:lnSpc>
                        <a:spcBef>
                          <a:spcPct val="20000"/>
                        </a:spcBef>
                        <a:spcAft>
                          <a:spcPct val="0"/>
                        </a:spcAft>
                        <a:buClrTx/>
                        <a:buSzTx/>
                        <a:buFontTx/>
                        <a:buNone/>
                        <a:tabLst/>
                      </a:pPr>
                      <a:r>
                        <a:rPr kumimoji="0" lang="pt-BR" sz="2000" b="0" i="0" u="none" strike="noStrike" cap="none" normalizeH="0" baseline="0" dirty="0">
                          <a:ln>
                            <a:noFill/>
                          </a:ln>
                          <a:solidFill>
                            <a:srgbClr val="000066"/>
                          </a:solidFill>
                          <a:effectLst/>
                          <a:latin typeface="Comic Sans MS" pitchFamily="66" charset="0"/>
                          <a:ea typeface="Times New Roman" pitchFamily="18" charset="0"/>
                          <a:cs typeface="Arial" charset="0"/>
                        </a:rPr>
                        <a:t>                O aquecimento consiste em se elevar a temperatura do caldo a 103º -105º C para que se consiga eliminação dos gases por auto-ebulição nos balões de flash. O aquecimento em si pouco reduz a contaminação microbiana devido ao baixo tempo de residência sob elevada temperatura. Somente com uma decantação bem dimensionada se alcança bons resultados de redução de carga microbiana, pelo aumento do tempo de exposição dos microrganismos à temperatura.</a:t>
                      </a:r>
                    </a:p>
                  </a:txBody>
                  <a:tcPr marT="45723" marB="45723"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502950">
                <a:tc>
                  <a:txBody>
                    <a:bodyPr/>
                    <a:lstStyle/>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Comic Sans MS" pitchFamily="66" charset="0"/>
                      </a:endParaRPr>
                    </a:p>
                  </a:txBody>
                  <a:tcPr marT="45723" marB="45723"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3194" name="Group 10"/>
          <p:cNvGraphicFramePr>
            <a:graphicFrameLocks noGrp="1"/>
          </p:cNvGraphicFramePr>
          <p:nvPr/>
        </p:nvGraphicFramePr>
        <p:xfrm>
          <a:off x="323850" y="3213100"/>
          <a:ext cx="8135938" cy="1066800"/>
        </p:xfrm>
        <a:graphic>
          <a:graphicData uri="http://schemas.openxmlformats.org/drawingml/2006/table">
            <a:tbl>
              <a:tblPr/>
              <a:tblGrid>
                <a:gridCol w="8135938">
                  <a:extLst>
                    <a:ext uri="{9D8B030D-6E8A-4147-A177-3AD203B41FA5}">
                      <a16:colId xmlns:a16="http://schemas.microsoft.com/office/drawing/2014/main" val="20000"/>
                    </a:ext>
                  </a:extLst>
                </a:gridCol>
              </a:tblGrid>
              <a:tr h="458788">
                <a:tc>
                  <a:txBody>
                    <a:bodyPr/>
                    <a:lstStyle/>
                    <a:p>
                      <a:pPr marL="342900" marR="0" lvl="0" indent="-342900" algn="just" defTabSz="914400" rtl="0" eaLnBrk="0" fontAlgn="base" latinLnBrk="0" hangingPunct="0">
                        <a:lnSpc>
                          <a:spcPct val="100000"/>
                        </a:lnSpc>
                        <a:spcBef>
                          <a:spcPct val="0"/>
                        </a:spcBef>
                        <a:spcAft>
                          <a:spcPct val="0"/>
                        </a:spcAft>
                        <a:buClrTx/>
                        <a:buSzTx/>
                        <a:buFontTx/>
                        <a:buAutoNum type="arabicPlain" startAt="4"/>
                        <a:tabLst/>
                      </a:pPr>
                      <a:endParaRPr kumimoji="0" lang="pt-BR" sz="22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pt-BR" sz="1800" b="0" i="0" u="none" strike="noStrike" cap="none" normalizeH="0" baseline="0" dirty="0">
                        <a:ln>
                          <a:noFill/>
                        </a:ln>
                        <a:solidFill>
                          <a:schemeClr val="tx1"/>
                        </a:solidFill>
                        <a:effectLst/>
                        <a:latin typeface="Times New Roman" pitchFamily="18" charset="0"/>
                        <a:ea typeface="Times New Roman" pitchFamily="18" charset="0"/>
                        <a:cs typeface="Arial" charset="0"/>
                      </a:endParaRP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4925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416" name="Rectangle 18"/>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17417"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17419" name="Picture 11"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17420" name="Picture 12"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45" name="Group 13"/>
          <p:cNvGraphicFramePr>
            <a:graphicFrameLocks noGrp="1"/>
          </p:cNvGraphicFramePr>
          <p:nvPr/>
        </p:nvGraphicFramePr>
        <p:xfrm>
          <a:off x="323850" y="1484313"/>
          <a:ext cx="8135938" cy="4882896"/>
        </p:xfrm>
        <a:graphic>
          <a:graphicData uri="http://schemas.openxmlformats.org/drawingml/2006/table">
            <a:tbl>
              <a:tblPr/>
              <a:tblGrid>
                <a:gridCol w="8135938">
                  <a:extLst>
                    <a:ext uri="{9D8B030D-6E8A-4147-A177-3AD203B41FA5}">
                      <a16:colId xmlns:a16="http://schemas.microsoft.com/office/drawing/2014/main" val="20000"/>
                    </a:ext>
                  </a:extLst>
                </a:gridCol>
              </a:tblGrid>
              <a:tr h="458788">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Times New Roman" pitchFamily="18" charset="0"/>
                        <a:ea typeface="Times New Roman" pitchFamily="18" charset="0"/>
                        <a:cs typeface="Arial" charset="0"/>
                      </a:endParaRPr>
                    </a:p>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6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Decantação</a:t>
                      </a:r>
                    </a:p>
                    <a:p>
                      <a:pPr marL="631825" marR="0" lvl="0" indent="-631825"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           A decantação visa a separação gravimétrica de impurezas contidas no caldo com a mínima remoção de nutrientes. Esta operação é conduzida com menor intensidade na clarificação do caldo para destilaria do que para a produção de açúcar. Esta menor intensidade é dada pelo menor tempo de retenção do caldo no decantador, que se situa entre 2 e 2,5 horas, quando não se utiliza polímero.  Com a utilização de polímero, esse tempo pode cair para 30 minutos no processo de produção de etanol.</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8437" name="Rectangle 18"/>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18438"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18443" name="Picture 11"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18444" name="Picture 12"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70" name="Group 14"/>
          <p:cNvGraphicFramePr>
            <a:graphicFrameLocks noGrp="1"/>
          </p:cNvGraphicFramePr>
          <p:nvPr/>
        </p:nvGraphicFramePr>
        <p:xfrm>
          <a:off x="323850" y="1484313"/>
          <a:ext cx="8135938" cy="5547360"/>
        </p:xfrm>
        <a:graphic>
          <a:graphicData uri="http://schemas.openxmlformats.org/drawingml/2006/table">
            <a:tbl>
              <a:tblPr/>
              <a:tblGrid>
                <a:gridCol w="8135938">
                  <a:extLst>
                    <a:ext uri="{9D8B030D-6E8A-4147-A177-3AD203B41FA5}">
                      <a16:colId xmlns:a16="http://schemas.microsoft.com/office/drawing/2014/main" val="20000"/>
                    </a:ext>
                  </a:extLst>
                </a:gridCol>
              </a:tblGrid>
              <a:tr h="458788">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Times New Roman" pitchFamily="18" charset="0"/>
                        <a:ea typeface="Times New Roman" pitchFamily="18" charset="0"/>
                        <a:cs typeface="Arial" charset="0"/>
                      </a:endParaRPr>
                    </a:p>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7  </a:t>
                      </a:r>
                      <a:r>
                        <a:rPr kumimoji="0" lang="pt-BR" altLang="pt-BR" sz="2200" b="1" i="0" u="sng" strike="noStrike" cap="none" normalizeH="0" baseline="0">
                          <a:ln>
                            <a:noFill/>
                          </a:ln>
                          <a:solidFill>
                            <a:srgbClr val="000066"/>
                          </a:solidFill>
                          <a:effectLst/>
                          <a:latin typeface="Comic Sans MS" pitchFamily="66" charset="0"/>
                          <a:ea typeface="Times New Roman" pitchFamily="18" charset="0"/>
                          <a:cs typeface="Arial" charset="0"/>
                        </a:rPr>
                        <a:t>Filtração</a:t>
                      </a:r>
                    </a:p>
                    <a:p>
                      <a:pPr marL="631825" marR="0" lvl="0" indent="-631825"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rgbClr val="000066"/>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A decantação separa o caldo tratado em duas partes:</a:t>
                      </a:r>
                    </a:p>
                    <a:p>
                      <a:pPr marL="631825" marR="0" lvl="0" indent="-631825" algn="just" defTabSz="914400" rtl="0" eaLnBrk="0" fontAlgn="base" latinLnBrk="0" hangingPunct="0">
                        <a:lnSpc>
                          <a:spcPct val="100000"/>
                        </a:lnSpc>
                        <a:spcBef>
                          <a:spcPct val="20000"/>
                        </a:spcBef>
                        <a:spcAft>
                          <a:spcPct val="0"/>
                        </a:spcAft>
                        <a:buClrTx/>
                        <a:buSzTx/>
                        <a:buFontTx/>
                        <a:buAutoNum type="alphaLcParenR"/>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Caldo claro, que é o sobrenadante, o qual segue para a destilaria;</a:t>
                      </a:r>
                    </a:p>
                    <a:p>
                      <a:pPr marL="631825" marR="0" lvl="0" indent="-631825" algn="just" defTabSz="914400" rtl="0" eaLnBrk="0" fontAlgn="base" latinLnBrk="0" hangingPunct="0">
                        <a:lnSpc>
                          <a:spcPct val="100000"/>
                        </a:lnSpc>
                        <a:spcBef>
                          <a:spcPct val="20000"/>
                        </a:spcBef>
                        <a:spcAft>
                          <a:spcPct val="0"/>
                        </a:spcAft>
                        <a:buClrTx/>
                        <a:buSzTx/>
                        <a:buFontTx/>
                        <a:buAutoNum type="alphaLcParenR"/>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Lodo, que é a massa decantada no fundo do decantador.</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O lodo deve ser filtrado para que se recuperar parte do açúcar contido no lodo.  Com a filtração se obtém o caldo filtro, que retorna para a caleagem e a torta de filtro que é enviada à lavoura. </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O filtro mais utilizado no Brasil  é o contínuo rotativo a vácuo.</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9461" name="Rectangle 11"/>
          <p:cNvSpPr>
            <a:spLocks noChangeArrowheads="1"/>
          </p:cNvSpPr>
          <p:nvPr/>
        </p:nvSpPr>
        <p:spPr bwMode="auto">
          <a:xfrm>
            <a:off x="1042988" y="333375"/>
            <a:ext cx="7056437"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pt-BR" altLang="pt-BR" sz="3200">
                <a:solidFill>
                  <a:srgbClr val="000066"/>
                </a:solidFill>
              </a:rPr>
              <a:t>Descrição da etapas da indústria sucroalcooleira</a:t>
            </a:r>
          </a:p>
        </p:txBody>
      </p:sp>
      <p:sp>
        <p:nvSpPr>
          <p:cNvPr id="19462"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19464" name="Picture 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19465" name="Picture 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90" name="Group 10"/>
          <p:cNvGraphicFramePr>
            <a:graphicFrameLocks noGrp="1"/>
          </p:cNvGraphicFramePr>
          <p:nvPr/>
        </p:nvGraphicFramePr>
        <p:xfrm>
          <a:off x="323850" y="1925638"/>
          <a:ext cx="8135938" cy="3669792"/>
        </p:xfrm>
        <a:graphic>
          <a:graphicData uri="http://schemas.openxmlformats.org/drawingml/2006/table">
            <a:tbl>
              <a:tblPr/>
              <a:tblGrid>
                <a:gridCol w="8135938">
                  <a:extLst>
                    <a:ext uri="{9D8B030D-6E8A-4147-A177-3AD203B41FA5}">
                      <a16:colId xmlns:a16="http://schemas.microsoft.com/office/drawing/2014/main" val="20000"/>
                    </a:ext>
                  </a:extLst>
                </a:gridCol>
              </a:tblGrid>
              <a:tr h="458788">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8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Preparo do mosto</a:t>
                      </a:r>
                    </a:p>
                    <a:p>
                      <a:pPr marL="631825" marR="0" lvl="0" indent="-631825"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200" b="0" i="0" u="none" strike="noStrike" cap="none" normalizeH="0" baseline="0">
                          <a:ln>
                            <a:noFill/>
                          </a:ln>
                          <a:solidFill>
                            <a:srgbClr val="000066"/>
                          </a:solidFill>
                          <a:effectLst/>
                          <a:latin typeface="Comic Sans MS" pitchFamily="66" charset="0"/>
                          <a:ea typeface="Times New Roman" pitchFamily="18" charset="0"/>
                          <a:cs typeface="Arial" charset="0"/>
                        </a:rPr>
                        <a:t>           Consiste em resfriar o mosto à temperatura de 28 a 30 </a:t>
                      </a:r>
                      <a:r>
                        <a:rPr kumimoji="0" lang="pt-BR" altLang="pt-BR" sz="2200" b="0" i="0" u="none" strike="noStrike" cap="none" normalizeH="0" baseline="30000">
                          <a:ln>
                            <a:noFill/>
                          </a:ln>
                          <a:solidFill>
                            <a:srgbClr val="000066"/>
                          </a:solidFill>
                          <a:effectLst/>
                          <a:latin typeface="Comic Sans MS" pitchFamily="66" charset="0"/>
                          <a:ea typeface="Times New Roman" pitchFamily="18" charset="0"/>
                          <a:cs typeface="Arial" charset="0"/>
                        </a:rPr>
                        <a:t>o</a:t>
                      </a:r>
                      <a:r>
                        <a:rPr kumimoji="0" lang="pt-BR" altLang="pt-BR" sz="2200" b="0" i="0" u="none" strike="noStrike" cap="none" normalizeH="0" baseline="0">
                          <a:ln>
                            <a:noFill/>
                          </a:ln>
                          <a:solidFill>
                            <a:srgbClr val="000066"/>
                          </a:solidFill>
                          <a:effectLst/>
                          <a:latin typeface="Comic Sans MS" pitchFamily="66" charset="0"/>
                          <a:ea typeface="Times New Roman" pitchFamily="18" charset="0"/>
                          <a:cs typeface="Arial" charset="0"/>
                        </a:rPr>
                        <a:t>C e ajustar a brix para 16</a:t>
                      </a:r>
                      <a:r>
                        <a:rPr kumimoji="0" lang="pt-BR" altLang="pt-BR" sz="2200" b="0" i="0" u="none" strike="noStrike" cap="none" normalizeH="0" baseline="30000">
                          <a:ln>
                            <a:noFill/>
                          </a:ln>
                          <a:solidFill>
                            <a:srgbClr val="000066"/>
                          </a:solidFill>
                          <a:effectLst/>
                          <a:latin typeface="Comic Sans MS" pitchFamily="66" charset="0"/>
                          <a:ea typeface="Times New Roman" pitchFamily="18" charset="0"/>
                          <a:cs typeface="Arial" charset="0"/>
                        </a:rPr>
                        <a:t>0 a </a:t>
                      </a:r>
                      <a:r>
                        <a:rPr kumimoji="0" lang="pt-BR" altLang="pt-BR" sz="2200" b="0" i="0" u="none" strike="noStrike" cap="none" normalizeH="0" baseline="0">
                          <a:ln>
                            <a:noFill/>
                          </a:ln>
                          <a:solidFill>
                            <a:srgbClr val="000066"/>
                          </a:solidFill>
                          <a:effectLst/>
                          <a:latin typeface="Comic Sans MS" pitchFamily="66" charset="0"/>
                          <a:ea typeface="Times New Roman" pitchFamily="18" charset="0"/>
                          <a:cs typeface="Arial" charset="0"/>
                        </a:rPr>
                        <a:t>32</a:t>
                      </a:r>
                      <a:r>
                        <a:rPr kumimoji="0" lang="pt-BR" altLang="pt-BR" sz="2200" b="0" i="0" u="none" strike="noStrike" cap="none" normalizeH="0" baseline="30000">
                          <a:ln>
                            <a:noFill/>
                          </a:ln>
                          <a:solidFill>
                            <a:srgbClr val="000066"/>
                          </a:solidFill>
                          <a:effectLst/>
                          <a:latin typeface="Comic Sans MS" pitchFamily="66" charset="0"/>
                          <a:ea typeface="Times New Roman" pitchFamily="18" charset="0"/>
                          <a:cs typeface="Arial" charset="0"/>
                        </a:rPr>
                        <a:t>0</a:t>
                      </a:r>
                      <a:r>
                        <a:rPr kumimoji="0" lang="pt-BR" altLang="pt-BR" sz="2200" b="0" i="0" u="none" strike="noStrike" cap="none" normalizeH="0" baseline="0">
                          <a:ln>
                            <a:noFill/>
                          </a:ln>
                          <a:solidFill>
                            <a:srgbClr val="000066"/>
                          </a:solidFill>
                          <a:effectLst/>
                          <a:latin typeface="Comic Sans MS" pitchFamily="66" charset="0"/>
                          <a:ea typeface="Times New Roman" pitchFamily="18" charset="0"/>
                          <a:cs typeface="Arial" charset="0"/>
                        </a:rPr>
                        <a:t>.  Também é necessário realizar a correção da acidez do caldo a ser fermentado, o qual é acidificado com ácido sulfúrico ou ácido clorídrico, até o valor de pH entre 4,5 e 5,0.</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200" b="0" i="0" u="none" strike="noStrike" cap="none" normalizeH="0" baseline="0">
                        <a:ln>
                          <a:noFill/>
                        </a:ln>
                        <a:solidFill>
                          <a:srgbClr val="000066"/>
                        </a:solidFill>
                        <a:effectLst/>
                        <a:latin typeface="Comic Sans MS" pitchFamily="66"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22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0485"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20486"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20488" name="Picture 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20489" name="Picture 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ço Reservado para Número de Slid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fld id="{16AF3ECF-1149-4146-B163-9012DC01BAEC}" type="slidenum">
              <a:rPr lang="pt-BR" altLang="pt-BR" sz="1400" smtClean="0"/>
              <a:pPr/>
              <a:t>2</a:t>
            </a:fld>
            <a:endParaRPr lang="pt-BR" altLang="pt-BR" sz="1400"/>
          </a:p>
        </p:txBody>
      </p:sp>
      <p:sp>
        <p:nvSpPr>
          <p:cNvPr id="3076" name="Line 9"/>
          <p:cNvSpPr>
            <a:spLocks noChangeShapeType="1"/>
          </p:cNvSpPr>
          <p:nvPr/>
        </p:nvSpPr>
        <p:spPr bwMode="ltGray">
          <a:xfrm>
            <a:off x="0" y="1268413"/>
            <a:ext cx="9144000" cy="0"/>
          </a:xfrm>
          <a:prstGeom prst="line">
            <a:avLst/>
          </a:prstGeom>
          <a:noFill/>
          <a:ln w="50800">
            <a:solidFill>
              <a:srgbClr val="C00000"/>
            </a:solidFill>
            <a:round/>
            <a:headEnd/>
            <a:tailEnd/>
          </a:ln>
        </p:spPr>
        <p:txBody>
          <a:bodyPr wrap="none"/>
          <a:lstStyle/>
          <a:p>
            <a:pPr>
              <a:defRPr/>
            </a:pPr>
            <a:endParaRPr lang="en-US">
              <a:ln>
                <a:solidFill>
                  <a:srgbClr val="FF0000"/>
                </a:solidFill>
              </a:ln>
            </a:endParaRPr>
          </a:p>
        </p:txBody>
      </p:sp>
      <p:sp>
        <p:nvSpPr>
          <p:cNvPr id="2" name="Text Box 14"/>
          <p:cNvSpPr txBox="1">
            <a:spLocks noChangeArrowheads="1"/>
          </p:cNvSpPr>
          <p:nvPr/>
        </p:nvSpPr>
        <p:spPr bwMode="ltGray">
          <a:xfrm>
            <a:off x="900113" y="1916113"/>
            <a:ext cx="77755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spcBef>
                <a:spcPct val="50000"/>
              </a:spcBef>
            </a:pPr>
            <a:r>
              <a:rPr lang="pt-BR" altLang="pt-BR" sz="2200">
                <a:solidFill>
                  <a:srgbClr val="000066"/>
                </a:solidFill>
                <a:latin typeface="Comic Sans MS" pitchFamily="66" charset="0"/>
              </a:rPr>
              <a:t>1 – Introdução</a:t>
            </a:r>
          </a:p>
          <a:p>
            <a:pPr>
              <a:spcBef>
                <a:spcPct val="50000"/>
              </a:spcBef>
            </a:pPr>
            <a:r>
              <a:rPr lang="pt-BR" altLang="pt-BR" sz="2200">
                <a:solidFill>
                  <a:srgbClr val="000066"/>
                </a:solidFill>
                <a:latin typeface="Comic Sans MS" pitchFamily="66" charset="0"/>
              </a:rPr>
              <a:t>2 – Fluxogramas industriais</a:t>
            </a:r>
          </a:p>
          <a:p>
            <a:pPr>
              <a:spcBef>
                <a:spcPct val="50000"/>
              </a:spcBef>
            </a:pPr>
            <a:r>
              <a:rPr lang="pt-BR" altLang="pt-BR" sz="2200">
                <a:solidFill>
                  <a:srgbClr val="000066"/>
                </a:solidFill>
                <a:latin typeface="Comic Sans MS" pitchFamily="66" charset="0"/>
              </a:rPr>
              <a:t>3 – Descrição das principais etapas do processo</a:t>
            </a:r>
          </a:p>
          <a:p>
            <a:pPr>
              <a:spcBef>
                <a:spcPct val="50000"/>
              </a:spcBef>
            </a:pPr>
            <a:r>
              <a:rPr lang="pt-BR" altLang="pt-BR" sz="2200">
                <a:solidFill>
                  <a:srgbClr val="000066"/>
                </a:solidFill>
                <a:latin typeface="Comic Sans MS" pitchFamily="66" charset="0"/>
              </a:rPr>
              <a:t>4 – Passeio por uma usina discutindo as interações entre as etapas </a:t>
            </a:r>
          </a:p>
          <a:p>
            <a:pPr>
              <a:spcBef>
                <a:spcPct val="50000"/>
              </a:spcBef>
            </a:pPr>
            <a:r>
              <a:rPr lang="pt-BR" altLang="pt-BR" sz="2200">
                <a:solidFill>
                  <a:srgbClr val="000066"/>
                </a:solidFill>
                <a:latin typeface="Comic Sans MS" pitchFamily="66" charset="0"/>
              </a:rPr>
              <a:t>5- Considerações finais</a:t>
            </a:r>
          </a:p>
          <a:p>
            <a:pPr>
              <a:spcBef>
                <a:spcPct val="50000"/>
              </a:spcBef>
            </a:pPr>
            <a:r>
              <a:rPr lang="pt-BR" altLang="pt-BR" sz="2200">
                <a:solidFill>
                  <a:srgbClr val="000066"/>
                </a:solidFill>
                <a:latin typeface="Comic Sans MS" pitchFamily="66" charset="0"/>
              </a:rPr>
              <a:t>6 - Referências</a:t>
            </a:r>
          </a:p>
          <a:p>
            <a:pPr>
              <a:spcBef>
                <a:spcPct val="50000"/>
              </a:spcBef>
            </a:pPr>
            <a:endParaRPr lang="pt-BR" altLang="pt-BR" sz="2200">
              <a:solidFill>
                <a:srgbClr val="006600"/>
              </a:solidFill>
              <a:latin typeface="Comic Sans MS" pitchFamily="66" charset="0"/>
            </a:endParaRPr>
          </a:p>
        </p:txBody>
      </p:sp>
      <p:sp>
        <p:nvSpPr>
          <p:cNvPr id="3078" name="Rectangle 22"/>
          <p:cNvSpPr>
            <a:spLocks noChangeArrowheads="1"/>
          </p:cNvSpPr>
          <p:nvPr/>
        </p:nvSpPr>
        <p:spPr bwMode="auto">
          <a:xfrm>
            <a:off x="1042988" y="333375"/>
            <a:ext cx="73453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pt-BR" altLang="pt-BR" sz="2600" b="1"/>
              <a:t>PANORAMA GERAL DO PROCESSO INDUSTRIAL</a:t>
            </a:r>
          </a:p>
        </p:txBody>
      </p:sp>
      <p:pic>
        <p:nvPicPr>
          <p:cNvPr id="3080" name="Picture 8" descr="logo1_usp_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www.pclq.usp.br/logo%20esalq.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15" name="Group 11"/>
          <p:cNvGraphicFramePr>
            <a:graphicFrameLocks noGrp="1"/>
          </p:cNvGraphicFramePr>
          <p:nvPr/>
        </p:nvGraphicFramePr>
        <p:xfrm>
          <a:off x="323850" y="2141538"/>
          <a:ext cx="8135938" cy="2804160"/>
        </p:xfrm>
        <a:graphic>
          <a:graphicData uri="http://schemas.openxmlformats.org/drawingml/2006/table">
            <a:tbl>
              <a:tblPr/>
              <a:tblGrid>
                <a:gridCol w="8135938">
                  <a:extLst>
                    <a:ext uri="{9D8B030D-6E8A-4147-A177-3AD203B41FA5}">
                      <a16:colId xmlns:a16="http://schemas.microsoft.com/office/drawing/2014/main" val="20000"/>
                    </a:ext>
                  </a:extLst>
                </a:gridCol>
              </a:tblGrid>
              <a:tr h="458788">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9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Fermentação</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O processo de transformação do açúcar em álcool, por ação da levedura </a:t>
                      </a:r>
                      <a:r>
                        <a:rPr kumimoji="0" lang="pt-BR" altLang="pt-BR" sz="2000" b="0" i="1" u="none" strike="noStrike" cap="none" normalizeH="0" baseline="0">
                          <a:ln>
                            <a:noFill/>
                          </a:ln>
                          <a:solidFill>
                            <a:schemeClr val="tx1"/>
                          </a:solidFill>
                          <a:effectLst/>
                          <a:latin typeface="Comic Sans MS" pitchFamily="66" charset="0"/>
                          <a:ea typeface="Times New Roman" pitchFamily="18" charset="0"/>
                          <a:cs typeface="Arial" charset="0"/>
                        </a:rPr>
                        <a:t>Saccharomyces cerevisiae, </a:t>
                      </a: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é denominado fermentação alcoólica, e se desenvolve em condições de anaerobiose, ou seja, em ausência de oxigênio livre.</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509"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21510"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21513" name="Picture 9"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78" name="Group 18"/>
          <p:cNvGraphicFramePr>
            <a:graphicFrameLocks noGrp="1"/>
          </p:cNvGraphicFramePr>
          <p:nvPr/>
        </p:nvGraphicFramePr>
        <p:xfrm>
          <a:off x="323850" y="1792288"/>
          <a:ext cx="8135938" cy="4407408"/>
        </p:xfrm>
        <a:graphic>
          <a:graphicData uri="http://schemas.openxmlformats.org/drawingml/2006/table">
            <a:tbl>
              <a:tblPr/>
              <a:tblGrid>
                <a:gridCol w="8135938">
                  <a:extLst>
                    <a:ext uri="{9D8B030D-6E8A-4147-A177-3AD203B41FA5}">
                      <a16:colId xmlns:a16="http://schemas.microsoft.com/office/drawing/2014/main" val="20000"/>
                    </a:ext>
                  </a:extLst>
                </a:gridCol>
              </a:tblGrid>
              <a:tr h="3413125">
                <a:tc>
                  <a:txBody>
                    <a:bodyPr/>
                    <a:lstStyle>
                      <a:lvl1pPr marL="566738" indent="695325">
                        <a:spcBef>
                          <a:spcPct val="20000"/>
                        </a:spcBef>
                        <a:defRPr sz="2800">
                          <a:solidFill>
                            <a:schemeClr val="tx1"/>
                          </a:solidFill>
                          <a:latin typeface="Times New Roman" pitchFamily="18" charset="0"/>
                        </a:defRPr>
                      </a:lvl1pPr>
                      <a:lvl2pPr marL="1662113" indent="-285750">
                        <a:spcBef>
                          <a:spcPct val="20000"/>
                        </a:spcBef>
                        <a:defRPr sz="2400">
                          <a:solidFill>
                            <a:schemeClr val="tx1"/>
                          </a:solidFill>
                          <a:latin typeface="Times New Roman" pitchFamily="18" charset="0"/>
                        </a:defRPr>
                      </a:lvl2pPr>
                      <a:lvl3pPr marL="2005013" indent="-228600">
                        <a:spcBef>
                          <a:spcPct val="20000"/>
                        </a:spcBef>
                        <a:defRPr sz="2000">
                          <a:solidFill>
                            <a:schemeClr val="tx1"/>
                          </a:solidFill>
                          <a:latin typeface="Times New Roman" pitchFamily="18" charset="0"/>
                        </a:defRPr>
                      </a:lvl3pPr>
                      <a:lvl4pPr marL="2347913" indent="-228600">
                        <a:spcBef>
                          <a:spcPct val="20000"/>
                        </a:spcBef>
                        <a:defRPr>
                          <a:solidFill>
                            <a:schemeClr val="tx1"/>
                          </a:solidFill>
                          <a:latin typeface="Times New Roman" pitchFamily="18" charset="0"/>
                        </a:defRPr>
                      </a:lvl4pPr>
                      <a:lvl5pPr marL="2690813" indent="-228600">
                        <a:spcBef>
                          <a:spcPct val="20000"/>
                        </a:spcBef>
                        <a:defRPr>
                          <a:solidFill>
                            <a:schemeClr val="tx1"/>
                          </a:solidFill>
                          <a:latin typeface="Times New Roman" pitchFamily="18" charset="0"/>
                        </a:defRPr>
                      </a:lvl5pPr>
                      <a:lvl6pPr marL="3148013" indent="-228600" eaLnBrk="0" fontAlgn="base" hangingPunct="0">
                        <a:spcBef>
                          <a:spcPct val="20000"/>
                        </a:spcBef>
                        <a:spcAft>
                          <a:spcPct val="0"/>
                        </a:spcAft>
                        <a:defRPr>
                          <a:solidFill>
                            <a:schemeClr val="tx1"/>
                          </a:solidFill>
                          <a:latin typeface="Times New Roman" pitchFamily="18" charset="0"/>
                        </a:defRPr>
                      </a:lvl6pPr>
                      <a:lvl7pPr marL="3605213" indent="-228600" eaLnBrk="0" fontAlgn="base" hangingPunct="0">
                        <a:spcBef>
                          <a:spcPct val="20000"/>
                        </a:spcBef>
                        <a:spcAft>
                          <a:spcPct val="0"/>
                        </a:spcAft>
                        <a:defRPr>
                          <a:solidFill>
                            <a:schemeClr val="tx1"/>
                          </a:solidFill>
                          <a:latin typeface="Times New Roman" pitchFamily="18" charset="0"/>
                        </a:defRPr>
                      </a:lvl7pPr>
                      <a:lvl8pPr marL="4062413" indent="-228600" eaLnBrk="0" fontAlgn="base" hangingPunct="0">
                        <a:spcBef>
                          <a:spcPct val="20000"/>
                        </a:spcBef>
                        <a:spcAft>
                          <a:spcPct val="0"/>
                        </a:spcAft>
                        <a:defRPr>
                          <a:solidFill>
                            <a:schemeClr val="tx1"/>
                          </a:solidFill>
                          <a:latin typeface="Times New Roman" pitchFamily="18" charset="0"/>
                        </a:defRPr>
                      </a:lvl8pPr>
                      <a:lvl9pPr marL="4519613" indent="-228600" eaLnBrk="0" fontAlgn="base" hangingPunct="0">
                        <a:spcBef>
                          <a:spcPct val="20000"/>
                        </a:spcBef>
                        <a:spcAft>
                          <a:spcPct val="0"/>
                        </a:spcAft>
                        <a:defRPr>
                          <a:solidFill>
                            <a:schemeClr val="tx1"/>
                          </a:solidFill>
                          <a:latin typeface="Times New Roman" pitchFamily="18" charset="0"/>
                        </a:defRPr>
                      </a:lvl9pPr>
                    </a:lstStyle>
                    <a:p>
                      <a:pPr marL="566738" marR="0" lvl="0" indent="6953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9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Fermentação</a:t>
                      </a:r>
                    </a:p>
                    <a:p>
                      <a:pPr marL="566738" marR="0" lvl="0" indent="6953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566738" marR="0" lvl="0" indent="695325" algn="just" defTabSz="914400" rtl="0" eaLnBrk="0" fontAlgn="base" latinLnBrk="0" hangingPunct="0">
                        <a:lnSpc>
                          <a:spcPct val="100000"/>
                        </a:lnSpc>
                        <a:spcBef>
                          <a:spcPct val="20000"/>
                        </a:spcBef>
                        <a:spcAft>
                          <a:spcPct val="0"/>
                        </a:spcAft>
                        <a:buClrTx/>
                        <a:buSzTx/>
                        <a:buFontTx/>
                        <a:buNone/>
                        <a:tabLst/>
                      </a:pP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Nos mostos de caldo de cana-de-açúcar, melaço ou mistura de ambos, o açúcar predominante é a sacarose, aparecendo a glicose e a frutose em menores proporções.</a:t>
                      </a:r>
                    </a:p>
                    <a:p>
                      <a:pPr marL="566738" marR="0" lvl="0" indent="695325" algn="just" defTabSz="914400" rtl="0" eaLnBrk="0" fontAlgn="base" latinLnBrk="0" hangingPunct="0">
                        <a:lnSpc>
                          <a:spcPct val="100000"/>
                        </a:lnSpc>
                        <a:spcBef>
                          <a:spcPct val="20000"/>
                        </a:spcBef>
                        <a:spcAft>
                          <a:spcPct val="0"/>
                        </a:spcAft>
                        <a:buClrTx/>
                        <a:buSzTx/>
                        <a:buFontTx/>
                        <a:buNone/>
                        <a:tabLst/>
                      </a:pP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O volume de fermento utilizado (pé-de-cuba), normalmente, representa 20 a 25 % do volume da dorna ou 10 </a:t>
                      </a:r>
                      <a:r>
                        <a:rPr kumimoji="0" lang="pt-BR" altLang="pt-BR" sz="2200" b="0" i="0" u="none" strike="noStrike" cap="none" normalizeH="0" baseline="30000">
                          <a:ln>
                            <a:noFill/>
                          </a:ln>
                          <a:solidFill>
                            <a:schemeClr val="tx1"/>
                          </a:solidFill>
                          <a:effectLst/>
                          <a:latin typeface="Comic Sans MS" pitchFamily="66" charset="0"/>
                          <a:ea typeface="Times New Roman" pitchFamily="18" charset="0"/>
                          <a:cs typeface="Arial" charset="0"/>
                        </a:rPr>
                        <a:t>8</a:t>
                      </a: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 células mL</a:t>
                      </a:r>
                      <a:r>
                        <a:rPr kumimoji="0" lang="pt-BR" altLang="pt-BR" sz="2200" b="0" i="0" u="none" strike="noStrike" cap="none" normalizeH="0" baseline="30000">
                          <a:ln>
                            <a:noFill/>
                          </a:ln>
                          <a:solidFill>
                            <a:schemeClr val="tx1"/>
                          </a:solidFill>
                          <a:effectLst/>
                          <a:latin typeface="Comic Sans MS" pitchFamily="66" charset="0"/>
                          <a:ea typeface="Times New Roman" pitchFamily="18" charset="0"/>
                          <a:cs typeface="Arial" charset="0"/>
                        </a:rPr>
                        <a:t>-1</a:t>
                      </a: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a:t>
                      </a:r>
                    </a:p>
                    <a:p>
                      <a:pPr marL="566738" marR="0" lvl="0" indent="695325" algn="just" defTabSz="914400" rtl="0" eaLnBrk="0" fontAlgn="base" latinLnBrk="0" hangingPunct="0">
                        <a:lnSpc>
                          <a:spcPct val="100000"/>
                        </a:lnSpc>
                        <a:spcBef>
                          <a:spcPct val="20000"/>
                        </a:spcBef>
                        <a:spcAft>
                          <a:spcPct val="0"/>
                        </a:spcAft>
                        <a:buClrTx/>
                        <a:buSzTx/>
                        <a:buFontTx/>
                        <a:buNone/>
                        <a:tabLst/>
                      </a:pP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O tempo de fermentação varia de 4 a 8 h.</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00038">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6565" name="Rectangle 11"/>
          <p:cNvSpPr>
            <a:spLocks noGrp="1" noChangeArrowheads="1"/>
          </p:cNvSpPr>
          <p:nvPr>
            <p:ph type="ctrTitle" idx="4294967295"/>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66566"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66567" name="Picture 7"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66568" name="Picture 8"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8" name="Group 10"/>
          <p:cNvGraphicFramePr>
            <a:graphicFrameLocks noGrp="1"/>
          </p:cNvGraphicFramePr>
          <p:nvPr/>
        </p:nvGraphicFramePr>
        <p:xfrm>
          <a:off x="323850" y="1958975"/>
          <a:ext cx="8135938" cy="4114800"/>
        </p:xfrm>
        <a:graphic>
          <a:graphicData uri="http://schemas.openxmlformats.org/drawingml/2006/table">
            <a:tbl>
              <a:tblPr/>
              <a:tblGrid>
                <a:gridCol w="8135938">
                  <a:extLst>
                    <a:ext uri="{9D8B030D-6E8A-4147-A177-3AD203B41FA5}">
                      <a16:colId xmlns:a16="http://schemas.microsoft.com/office/drawing/2014/main" val="20000"/>
                    </a:ext>
                  </a:extLst>
                </a:gridCol>
              </a:tblGrid>
              <a:tr h="458788">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AutoNum type="arabicPlain" startAt="10"/>
                        <a:tabLst/>
                      </a:pPr>
                      <a:r>
                        <a:rPr kumimoji="0" lang="pt-BR" altLang="pt-BR" sz="2200" b="1" i="0" u="sng" strike="noStrike" cap="none" normalizeH="0" baseline="0">
                          <a:ln>
                            <a:noFill/>
                          </a:ln>
                          <a:solidFill>
                            <a:srgbClr val="000066"/>
                          </a:solidFill>
                          <a:effectLst/>
                          <a:latin typeface="Comic Sans MS" pitchFamily="66" charset="0"/>
                          <a:ea typeface="Times New Roman" pitchFamily="18" charset="0"/>
                          <a:cs typeface="Arial" charset="0"/>
                        </a:rPr>
                        <a:t>Centrifugação</a:t>
                      </a:r>
                    </a:p>
                    <a:p>
                      <a:pPr marL="631825" marR="0" lvl="0" indent="-631825"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rgbClr val="000066"/>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rPr>
                        <a:t>           </a:t>
                      </a: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O processo de fermentação mais utilizado no Brasil, atualmente, é o Mélle-Boinot, o qual recupera as leveduras presentes no vinho  por centrifugação.</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A centrifugação é utilizada para separar o leite de levedo do vinho do e permitir a reutilização das células de leveduras na próxima fermentação.  </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Após a centrifugação o levedo é enviado ao tratamento do ácido do fermento.</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rgbClr val="000066"/>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2533"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22534"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22536" name="Picture 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68" name="Group 16"/>
          <p:cNvGraphicFramePr>
            <a:graphicFrameLocks noGrp="1"/>
          </p:cNvGraphicFramePr>
          <p:nvPr/>
        </p:nvGraphicFramePr>
        <p:xfrm>
          <a:off x="323850" y="1879600"/>
          <a:ext cx="8135938" cy="4632960"/>
        </p:xfrm>
        <a:graphic>
          <a:graphicData uri="http://schemas.openxmlformats.org/drawingml/2006/table">
            <a:tbl>
              <a:tblPr/>
              <a:tblGrid>
                <a:gridCol w="8135938">
                  <a:extLst>
                    <a:ext uri="{9D8B030D-6E8A-4147-A177-3AD203B41FA5}">
                      <a16:colId xmlns:a16="http://schemas.microsoft.com/office/drawing/2014/main" val="20000"/>
                    </a:ext>
                  </a:extLst>
                </a:gridCol>
              </a:tblGrid>
              <a:tr h="2270125">
                <a:tc>
                  <a:txBody>
                    <a:bodyPr/>
                    <a:lstStyle>
                      <a:lvl1pPr marL="631825" indent="-631825">
                        <a:spcBef>
                          <a:spcPct val="20000"/>
                        </a:spcBef>
                        <a:defRPr sz="2800">
                          <a:solidFill>
                            <a:schemeClr val="tx1"/>
                          </a:solidFill>
                          <a:latin typeface="Times New Roman" pitchFamily="18" charset="0"/>
                        </a:defRPr>
                      </a:lvl1pPr>
                      <a:lvl2pPr marL="914400" indent="-457200">
                        <a:spcBef>
                          <a:spcPct val="20000"/>
                        </a:spcBef>
                        <a:defRPr sz="2400">
                          <a:solidFill>
                            <a:schemeClr val="tx1"/>
                          </a:solidFill>
                          <a:latin typeface="Times New Roman" pitchFamily="18" charset="0"/>
                        </a:defRPr>
                      </a:lvl2pPr>
                      <a:lvl3pPr marL="1295400" indent="-381000">
                        <a:spcBef>
                          <a:spcPct val="20000"/>
                        </a:spcBef>
                        <a:defRPr sz="2000">
                          <a:solidFill>
                            <a:schemeClr val="tx1"/>
                          </a:solidFill>
                          <a:latin typeface="Times New Roman" pitchFamily="18" charset="0"/>
                        </a:defRPr>
                      </a:lvl3pPr>
                      <a:lvl4pPr marL="1714500" indent="-342900">
                        <a:spcBef>
                          <a:spcPct val="20000"/>
                        </a:spcBef>
                        <a:defRPr>
                          <a:solidFill>
                            <a:schemeClr val="tx1"/>
                          </a:solidFill>
                          <a:latin typeface="Times New Roman" pitchFamily="18" charset="0"/>
                        </a:defRPr>
                      </a:lvl4pPr>
                      <a:lvl5pPr marL="2171700" indent="-342900">
                        <a:spcBef>
                          <a:spcPct val="20000"/>
                        </a:spcBef>
                        <a:defRPr>
                          <a:solidFill>
                            <a:schemeClr val="tx1"/>
                          </a:solidFill>
                          <a:latin typeface="Times New Roman" pitchFamily="18" charset="0"/>
                        </a:defRPr>
                      </a:lvl5pPr>
                      <a:lvl6pPr marL="2628900" indent="-342900" eaLnBrk="0" fontAlgn="base" hangingPunct="0">
                        <a:spcBef>
                          <a:spcPct val="20000"/>
                        </a:spcBef>
                        <a:spcAft>
                          <a:spcPct val="0"/>
                        </a:spcAft>
                        <a:defRPr>
                          <a:solidFill>
                            <a:schemeClr val="tx1"/>
                          </a:solidFill>
                          <a:latin typeface="Times New Roman" pitchFamily="18" charset="0"/>
                        </a:defRPr>
                      </a:lvl6pPr>
                      <a:lvl7pPr marL="3086100" indent="-342900" eaLnBrk="0" fontAlgn="base" hangingPunct="0">
                        <a:spcBef>
                          <a:spcPct val="20000"/>
                        </a:spcBef>
                        <a:spcAft>
                          <a:spcPct val="0"/>
                        </a:spcAft>
                        <a:defRPr>
                          <a:solidFill>
                            <a:schemeClr val="tx1"/>
                          </a:solidFill>
                          <a:latin typeface="Times New Roman" pitchFamily="18" charset="0"/>
                        </a:defRPr>
                      </a:lvl7pPr>
                      <a:lvl8pPr marL="3543300" indent="-342900" eaLnBrk="0" fontAlgn="base" hangingPunct="0">
                        <a:spcBef>
                          <a:spcPct val="20000"/>
                        </a:spcBef>
                        <a:spcAft>
                          <a:spcPct val="0"/>
                        </a:spcAft>
                        <a:defRPr>
                          <a:solidFill>
                            <a:schemeClr val="tx1"/>
                          </a:solidFill>
                          <a:latin typeface="Times New Roman" pitchFamily="18" charset="0"/>
                        </a:defRPr>
                      </a:lvl8pPr>
                      <a:lvl9pPr marL="4000500" indent="-3429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AutoNum type="arabicPlain" startAt="11"/>
                        <a:tabLst/>
                      </a:pP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Tratamento do fermento</a:t>
                      </a:r>
                    </a:p>
                    <a:p>
                      <a:pPr marL="631825" marR="0" lvl="0" indent="-631825" algn="just" defTabSz="914400" rtl="0" eaLnBrk="0" fontAlgn="base" latinLnBrk="0" hangingPunct="0">
                        <a:lnSpc>
                          <a:spcPct val="100000"/>
                        </a:lnSpc>
                        <a:spcBef>
                          <a:spcPct val="0"/>
                        </a:spcBef>
                        <a:spcAft>
                          <a:spcPct val="0"/>
                        </a:spcAft>
                        <a:buClrTx/>
                        <a:buSzTx/>
                        <a:buFontTx/>
                        <a:buAutoNum type="arabicPlain" startAt="11"/>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390058"/>
                          </a:solidFill>
                          <a:effectLst/>
                          <a:latin typeface="Comic Sans MS" pitchFamily="66" charset="0"/>
                          <a:ea typeface="Times New Roman" pitchFamily="18" charset="0"/>
                          <a:cs typeface="Arial" charset="0"/>
                        </a:rPr>
                        <a:t>           O processo Melle-Boinot é caracterizado pela recuperação de células pôr centrifugação.</a:t>
                      </a:r>
                    </a:p>
                    <a:p>
                      <a:pPr marL="631825" marR="0" lvl="0" indent="-631825" algn="l"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390058"/>
                          </a:solidFill>
                          <a:effectLst/>
                          <a:latin typeface="Comic Sans MS" pitchFamily="66" charset="0"/>
                          <a:ea typeface="Times New Roman" pitchFamily="18" charset="0"/>
                          <a:cs typeface="Arial" charset="0"/>
                        </a:rPr>
                        <a:t>           O leite de leveduras, com uma concentração celular de 50 a 70% em volume, é encaminhado para uma cuba de tratamento, onde será diluído com água na proporção de 1 parte de levedura por uma parte de água . Após a homogeneização é tratado com ácido sulfúrico concentrado até que se atinja o pH do leite de leveduras na faixa de 2,5 e 2,8.  Após o ajuste do pH, o tratamento prossegue por mais 2 a 3 horas, dependendo da intensidade da contaminação.</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3557"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23558"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23560" name="Picture 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23561" name="Picture 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88" name="Group 12"/>
          <p:cNvGraphicFramePr>
            <a:graphicFrameLocks noGrp="1"/>
          </p:cNvGraphicFramePr>
          <p:nvPr/>
        </p:nvGraphicFramePr>
        <p:xfrm>
          <a:off x="468313" y="1749425"/>
          <a:ext cx="8135937" cy="3627120"/>
        </p:xfrm>
        <a:graphic>
          <a:graphicData uri="http://schemas.openxmlformats.org/drawingml/2006/table">
            <a:tbl>
              <a:tblPr/>
              <a:tblGrid>
                <a:gridCol w="8135937">
                  <a:extLst>
                    <a:ext uri="{9D8B030D-6E8A-4147-A177-3AD203B41FA5}">
                      <a16:colId xmlns:a16="http://schemas.microsoft.com/office/drawing/2014/main" val="20000"/>
                    </a:ext>
                  </a:extLst>
                </a:gridCol>
              </a:tblGrid>
              <a:tr h="458788">
                <a:tc>
                  <a:txBody>
                    <a:bodyPr/>
                    <a:lstStyle>
                      <a:lvl1pPr marL="631825" indent="-631825">
                        <a:spcBef>
                          <a:spcPct val="20000"/>
                        </a:spcBef>
                        <a:defRPr sz="2800">
                          <a:solidFill>
                            <a:schemeClr val="tx1"/>
                          </a:solidFill>
                          <a:latin typeface="Times New Roman" pitchFamily="18" charset="0"/>
                        </a:defRPr>
                      </a:lvl1pPr>
                      <a:lvl2pPr marL="914400" indent="-457200">
                        <a:spcBef>
                          <a:spcPct val="20000"/>
                        </a:spcBef>
                        <a:defRPr sz="2400">
                          <a:solidFill>
                            <a:schemeClr val="tx1"/>
                          </a:solidFill>
                          <a:latin typeface="Times New Roman" pitchFamily="18" charset="0"/>
                        </a:defRPr>
                      </a:lvl2pPr>
                      <a:lvl3pPr marL="1295400" indent="-381000">
                        <a:spcBef>
                          <a:spcPct val="20000"/>
                        </a:spcBef>
                        <a:defRPr sz="2000">
                          <a:solidFill>
                            <a:schemeClr val="tx1"/>
                          </a:solidFill>
                          <a:latin typeface="Times New Roman" pitchFamily="18" charset="0"/>
                        </a:defRPr>
                      </a:lvl3pPr>
                      <a:lvl4pPr marL="1714500" indent="-342900">
                        <a:spcBef>
                          <a:spcPct val="20000"/>
                        </a:spcBef>
                        <a:defRPr>
                          <a:solidFill>
                            <a:schemeClr val="tx1"/>
                          </a:solidFill>
                          <a:latin typeface="Times New Roman" pitchFamily="18" charset="0"/>
                        </a:defRPr>
                      </a:lvl4pPr>
                      <a:lvl5pPr marL="2171700" indent="-342900">
                        <a:spcBef>
                          <a:spcPct val="20000"/>
                        </a:spcBef>
                        <a:defRPr>
                          <a:solidFill>
                            <a:schemeClr val="tx1"/>
                          </a:solidFill>
                          <a:latin typeface="Times New Roman" pitchFamily="18" charset="0"/>
                        </a:defRPr>
                      </a:lvl5pPr>
                      <a:lvl6pPr marL="2628900" indent="-342900" eaLnBrk="0" fontAlgn="base" hangingPunct="0">
                        <a:spcBef>
                          <a:spcPct val="20000"/>
                        </a:spcBef>
                        <a:spcAft>
                          <a:spcPct val="0"/>
                        </a:spcAft>
                        <a:defRPr>
                          <a:solidFill>
                            <a:schemeClr val="tx1"/>
                          </a:solidFill>
                          <a:latin typeface="Times New Roman" pitchFamily="18" charset="0"/>
                        </a:defRPr>
                      </a:lvl6pPr>
                      <a:lvl7pPr marL="3086100" indent="-342900" eaLnBrk="0" fontAlgn="base" hangingPunct="0">
                        <a:spcBef>
                          <a:spcPct val="20000"/>
                        </a:spcBef>
                        <a:spcAft>
                          <a:spcPct val="0"/>
                        </a:spcAft>
                        <a:defRPr>
                          <a:solidFill>
                            <a:schemeClr val="tx1"/>
                          </a:solidFill>
                          <a:latin typeface="Times New Roman" pitchFamily="18" charset="0"/>
                        </a:defRPr>
                      </a:lvl7pPr>
                      <a:lvl8pPr marL="3543300" indent="-342900" eaLnBrk="0" fontAlgn="base" hangingPunct="0">
                        <a:spcBef>
                          <a:spcPct val="20000"/>
                        </a:spcBef>
                        <a:spcAft>
                          <a:spcPct val="0"/>
                        </a:spcAft>
                        <a:defRPr>
                          <a:solidFill>
                            <a:schemeClr val="tx1"/>
                          </a:solidFill>
                          <a:latin typeface="Times New Roman" pitchFamily="18" charset="0"/>
                        </a:defRPr>
                      </a:lvl8pPr>
                      <a:lvl9pPr marL="4000500" indent="-3429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AutoNum type="arabicPlain" startAt="12"/>
                        <a:tabLst/>
                      </a:pP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Destilação</a:t>
                      </a:r>
                    </a:p>
                    <a:p>
                      <a:pPr marL="631825" marR="0" lvl="0" indent="-631825"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O vinho resultante da fermentação do mosto possui uma composição complexa, com constituintes da natureza líquida, sólida e gasosa. Do ponto de vista de volatilidade, as substâncias componentes do vinho podem ser dispostas em dois grupos: voláteis e fixas. As voláteis são representadas pelo álcool etílico, água, aldeídos, álcoois superiores, acido acético e por muitas outras, enquanto que as fixas, pelo extrato do mosto, células de leveduras e de bactérias, etc. </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4581"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24582"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24585" name="Picture 9"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94" name="Group 10"/>
          <p:cNvGraphicFramePr>
            <a:graphicFrameLocks noGrp="1"/>
          </p:cNvGraphicFramePr>
          <p:nvPr/>
        </p:nvGraphicFramePr>
        <p:xfrm>
          <a:off x="323850" y="2247900"/>
          <a:ext cx="8135938" cy="2410460"/>
        </p:xfrm>
        <a:graphic>
          <a:graphicData uri="http://schemas.openxmlformats.org/drawingml/2006/table">
            <a:tbl>
              <a:tblPr/>
              <a:tblGrid>
                <a:gridCol w="8135938">
                  <a:extLst>
                    <a:ext uri="{9D8B030D-6E8A-4147-A177-3AD203B41FA5}">
                      <a16:colId xmlns:a16="http://schemas.microsoft.com/office/drawing/2014/main" val="20000"/>
                    </a:ext>
                  </a:extLst>
                </a:gridCol>
              </a:tblGrid>
              <a:tr h="2044700">
                <a:tc>
                  <a:txBody>
                    <a:bodyPr/>
                    <a:lstStyle>
                      <a:lvl1pPr marL="560388" indent="6350">
                        <a:spcBef>
                          <a:spcPct val="20000"/>
                        </a:spcBef>
                        <a:defRPr sz="2800">
                          <a:solidFill>
                            <a:schemeClr val="tx1"/>
                          </a:solidFill>
                          <a:latin typeface="Times New Roman" pitchFamily="18" charset="0"/>
                        </a:defRPr>
                      </a:lvl1pPr>
                      <a:lvl2pPr marL="1203325" indent="-457200">
                        <a:spcBef>
                          <a:spcPct val="20000"/>
                        </a:spcBef>
                        <a:defRPr sz="2400">
                          <a:solidFill>
                            <a:schemeClr val="tx1"/>
                          </a:solidFill>
                          <a:latin typeface="Times New Roman" pitchFamily="18" charset="0"/>
                        </a:defRPr>
                      </a:lvl2pPr>
                      <a:lvl3pPr marL="1698625" indent="-381000">
                        <a:spcBef>
                          <a:spcPct val="20000"/>
                        </a:spcBef>
                        <a:defRPr sz="2000">
                          <a:solidFill>
                            <a:schemeClr val="tx1"/>
                          </a:solidFill>
                          <a:latin typeface="Times New Roman" pitchFamily="18" charset="0"/>
                        </a:defRPr>
                      </a:lvl3pPr>
                      <a:lvl4pPr marL="2155825" indent="-342900">
                        <a:spcBef>
                          <a:spcPct val="20000"/>
                        </a:spcBef>
                        <a:defRPr>
                          <a:solidFill>
                            <a:schemeClr val="tx1"/>
                          </a:solidFill>
                          <a:latin typeface="Times New Roman" pitchFamily="18" charset="0"/>
                        </a:defRPr>
                      </a:lvl4pPr>
                      <a:lvl5pPr marL="2613025" indent="-342900">
                        <a:spcBef>
                          <a:spcPct val="20000"/>
                        </a:spcBef>
                        <a:defRPr>
                          <a:solidFill>
                            <a:schemeClr val="tx1"/>
                          </a:solidFill>
                          <a:latin typeface="Times New Roman" pitchFamily="18" charset="0"/>
                        </a:defRPr>
                      </a:lvl5pPr>
                      <a:lvl6pPr marL="3070225" indent="-342900" eaLnBrk="0" fontAlgn="base" hangingPunct="0">
                        <a:spcBef>
                          <a:spcPct val="20000"/>
                        </a:spcBef>
                        <a:spcAft>
                          <a:spcPct val="0"/>
                        </a:spcAft>
                        <a:defRPr>
                          <a:solidFill>
                            <a:schemeClr val="tx1"/>
                          </a:solidFill>
                          <a:latin typeface="Times New Roman" pitchFamily="18" charset="0"/>
                        </a:defRPr>
                      </a:lvl6pPr>
                      <a:lvl7pPr marL="3527425" indent="-342900" eaLnBrk="0" fontAlgn="base" hangingPunct="0">
                        <a:spcBef>
                          <a:spcPct val="20000"/>
                        </a:spcBef>
                        <a:spcAft>
                          <a:spcPct val="0"/>
                        </a:spcAft>
                        <a:defRPr>
                          <a:solidFill>
                            <a:schemeClr val="tx1"/>
                          </a:solidFill>
                          <a:latin typeface="Times New Roman" pitchFamily="18" charset="0"/>
                        </a:defRPr>
                      </a:lvl7pPr>
                      <a:lvl8pPr marL="3984625" indent="-342900" eaLnBrk="0" fontAlgn="base" hangingPunct="0">
                        <a:spcBef>
                          <a:spcPct val="20000"/>
                        </a:spcBef>
                        <a:spcAft>
                          <a:spcPct val="0"/>
                        </a:spcAft>
                        <a:defRPr>
                          <a:solidFill>
                            <a:schemeClr val="tx1"/>
                          </a:solidFill>
                          <a:latin typeface="Times New Roman" pitchFamily="18" charset="0"/>
                        </a:defRPr>
                      </a:lvl8pPr>
                      <a:lvl9pPr marL="4441825" indent="-342900" eaLnBrk="0" fontAlgn="base" hangingPunct="0">
                        <a:spcBef>
                          <a:spcPct val="20000"/>
                        </a:spcBef>
                        <a:spcAft>
                          <a:spcPct val="0"/>
                        </a:spcAft>
                        <a:defRPr>
                          <a:solidFill>
                            <a:schemeClr val="tx1"/>
                          </a:solidFill>
                          <a:latin typeface="Times New Roman" pitchFamily="18" charset="0"/>
                        </a:defRPr>
                      </a:lvl9pPr>
                    </a:lstStyle>
                    <a:p>
                      <a:pPr marL="560388" marR="0" lvl="0" indent="6350" algn="just" defTabSz="914400" rtl="0" eaLnBrk="0" fontAlgn="base" latinLnBrk="0" hangingPunct="0">
                        <a:lnSpc>
                          <a:spcPct val="100000"/>
                        </a:lnSpc>
                        <a:spcBef>
                          <a:spcPct val="0"/>
                        </a:spcBef>
                        <a:spcAft>
                          <a:spcPct val="0"/>
                        </a:spcAft>
                        <a:buClrTx/>
                        <a:buSzTx/>
                        <a:buFontTx/>
                        <a:buAutoNum type="arabicPlain" startAt="12"/>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Destilação</a:t>
                      </a:r>
                    </a:p>
                    <a:p>
                      <a:pPr marL="560388" marR="0" lvl="0" indent="6350"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560388" marR="0" lvl="0" indent="6350"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390058"/>
                          </a:solidFill>
                          <a:effectLst/>
                          <a:latin typeface="Comic Sans MS" pitchFamily="66" charset="0"/>
                          <a:ea typeface="Times New Roman" pitchFamily="18" charset="0"/>
                          <a:cs typeface="Arial" charset="0"/>
                        </a:rPr>
                        <a:t>Para a separação do álcool dos demais componentes do vinho empregam-se várias destilações especiais, operações estas baseadas na diferença do ponto de ebulição das substâncias voláteis.</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7589" name="Rectangle 11"/>
          <p:cNvSpPr>
            <a:spLocks noGrp="1" noChangeArrowheads="1"/>
          </p:cNvSpPr>
          <p:nvPr>
            <p:ph type="ctrTitle" idx="4294967295"/>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67590"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67591" name="Picture 7"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67592" name="Picture 8"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91" name="Group 15"/>
          <p:cNvGraphicFramePr>
            <a:graphicFrameLocks noGrp="1"/>
          </p:cNvGraphicFramePr>
          <p:nvPr/>
        </p:nvGraphicFramePr>
        <p:xfrm>
          <a:off x="323850" y="1912938"/>
          <a:ext cx="8135938" cy="3688064"/>
        </p:xfrm>
        <a:graphic>
          <a:graphicData uri="http://schemas.openxmlformats.org/drawingml/2006/table">
            <a:tbl>
              <a:tblPr/>
              <a:tblGrid>
                <a:gridCol w="8135938">
                  <a:extLst>
                    <a:ext uri="{9D8B030D-6E8A-4147-A177-3AD203B41FA5}">
                      <a16:colId xmlns:a16="http://schemas.microsoft.com/office/drawing/2014/main" val="20000"/>
                    </a:ext>
                  </a:extLst>
                </a:gridCol>
              </a:tblGrid>
              <a:tr h="3322034">
                <a:tc>
                  <a:txBody>
                    <a:bodyPr/>
                    <a:lstStyle/>
                    <a:p>
                      <a:pPr marL="631825" marR="0" lvl="0" indent="-631825" algn="just" defTabSz="914400" rtl="0" eaLnBrk="0" fontAlgn="base" latinLnBrk="0" hangingPunct="0">
                        <a:lnSpc>
                          <a:spcPct val="100000"/>
                        </a:lnSpc>
                        <a:spcBef>
                          <a:spcPct val="0"/>
                        </a:spcBef>
                        <a:spcAft>
                          <a:spcPct val="0"/>
                        </a:spcAft>
                        <a:buClrTx/>
                        <a:buSzTx/>
                        <a:buFontTx/>
                        <a:buAutoNum type="arabicPlain" startAt="13"/>
                        <a:tabLst/>
                      </a:pPr>
                      <a:r>
                        <a:rPr kumimoji="0" lang="pt-BR" sz="2200" b="1" i="0" u="sng" strike="noStrike" cap="none" normalizeH="0" baseline="0">
                          <a:ln>
                            <a:noFill/>
                          </a:ln>
                          <a:solidFill>
                            <a:schemeClr val="tx1"/>
                          </a:solidFill>
                          <a:effectLst/>
                          <a:latin typeface="Comic Sans MS" pitchFamily="66" charset="0"/>
                          <a:ea typeface="Times New Roman" pitchFamily="18" charset="0"/>
                          <a:cs typeface="Arial" charset="0"/>
                        </a:rPr>
                        <a:t>Desidratação</a:t>
                      </a:r>
                    </a:p>
                    <a:p>
                      <a:pPr marL="631825" marR="0" lvl="0" indent="-631825" algn="just" defTabSz="914400" rtl="0" eaLnBrk="0" fontAlgn="base" latinLnBrk="0" hangingPunct="0">
                        <a:lnSpc>
                          <a:spcPct val="100000"/>
                        </a:lnSpc>
                        <a:spcBef>
                          <a:spcPct val="0"/>
                        </a:spcBef>
                        <a:spcAft>
                          <a:spcPct val="0"/>
                        </a:spcAft>
                        <a:buClrTx/>
                        <a:buSzTx/>
                        <a:buFontTx/>
                        <a:buAutoNum type="arabicPlain" startAt="13"/>
                        <a:tabLst/>
                      </a:pPr>
                      <a:endParaRPr kumimoji="0" 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a:ln>
                            <a:noFill/>
                          </a:ln>
                          <a:solidFill>
                            <a:srgbClr val="000066"/>
                          </a:solidFill>
                          <a:effectLst/>
                          <a:latin typeface="Comic Sans MS" pitchFamily="66" charset="0"/>
                          <a:ea typeface="Times New Roman" pitchFamily="18" charset="0"/>
                          <a:cs typeface="Arial" charset="0"/>
                        </a:rPr>
                        <a:t>           Para se obter álcool anidro ou desidratado, com um teor alcoólico variando de 99,3 a 99,8 º INPM, é necessário introduzir aos processos normais de destilação um artifício que propicie o fracionamento da mistura azeotrópica, de modo a alterar a sua composição.</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a:ln>
                            <a:noFill/>
                          </a:ln>
                          <a:solidFill>
                            <a:srgbClr val="000066"/>
                          </a:solidFill>
                          <a:effectLst/>
                          <a:latin typeface="Comic Sans MS" pitchFamily="66" charset="0"/>
                          <a:ea typeface="Times New Roman" pitchFamily="18" charset="0"/>
                          <a:cs typeface="Arial" charset="0"/>
                        </a:rPr>
                        <a:t>          Normalmente, adiciona-se um terceiro composto na mistura, a fim de se eliminar o azeotropismo.  A substância mais utilizada é o ciclohexano.</a:t>
                      </a:r>
                    </a:p>
                  </a:txBody>
                  <a:tcPr marT="45716" marB="45716"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572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66"/>
                        </a:solidFill>
                        <a:effectLst/>
                        <a:latin typeface="Comic Sans MS" pitchFamily="66" charset="0"/>
                      </a:endParaRPr>
                    </a:p>
                  </a:txBody>
                  <a:tcPr marT="45716" marB="45716"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5605"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25606"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25608" name="Picture 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25609" name="Picture 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32" name="Group 8"/>
          <p:cNvGraphicFramePr>
            <a:graphicFrameLocks noGrp="1"/>
          </p:cNvGraphicFramePr>
          <p:nvPr/>
        </p:nvGraphicFramePr>
        <p:xfrm>
          <a:off x="539750" y="1849438"/>
          <a:ext cx="8135938" cy="3816096"/>
        </p:xfrm>
        <a:graphic>
          <a:graphicData uri="http://schemas.openxmlformats.org/drawingml/2006/table">
            <a:tbl>
              <a:tblPr/>
              <a:tblGrid>
                <a:gridCol w="8135938">
                  <a:extLst>
                    <a:ext uri="{9D8B030D-6E8A-4147-A177-3AD203B41FA5}">
                      <a16:colId xmlns:a16="http://schemas.microsoft.com/office/drawing/2014/main" val="20000"/>
                    </a:ext>
                  </a:extLst>
                </a:gridCol>
              </a:tblGrid>
              <a:tr h="3446463">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rgbClr val="000066"/>
                          </a:solidFill>
                          <a:effectLst/>
                          <a:latin typeface="Comic Sans MS" pitchFamily="66" charset="0"/>
                          <a:ea typeface="Times New Roman" pitchFamily="18" charset="0"/>
                          <a:cs typeface="Arial" charset="0"/>
                        </a:rPr>
                        <a:t>14  </a:t>
                      </a:r>
                      <a:r>
                        <a:rPr kumimoji="0" lang="pt-BR" altLang="pt-BR" sz="2200" b="1" i="0" u="sng" strike="noStrike" cap="none" normalizeH="0" baseline="0">
                          <a:ln>
                            <a:noFill/>
                          </a:ln>
                          <a:solidFill>
                            <a:srgbClr val="000066"/>
                          </a:solidFill>
                          <a:effectLst/>
                          <a:latin typeface="Comic Sans MS" pitchFamily="66" charset="0"/>
                          <a:ea typeface="Times New Roman" pitchFamily="18" charset="0"/>
                          <a:cs typeface="Arial" charset="0"/>
                        </a:rPr>
                        <a:t>Etanol hidratado</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rPr>
                        <a:t>              É o álcool obtido no processo de destilação, sem realizar a desidratação.  Este álcool apresenta  93,8º INPM o que equivale a 96º GL ou 96% em volume, a 20º C.</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200" b="1" i="0" u="none" strike="noStrike" cap="none" normalizeH="0" baseline="0">
                          <a:ln>
                            <a:noFill/>
                          </a:ln>
                          <a:solidFill>
                            <a:srgbClr val="000066"/>
                          </a:solidFill>
                          <a:effectLst/>
                          <a:latin typeface="Comic Sans MS" pitchFamily="66" charset="0"/>
                          <a:ea typeface="Times New Roman" pitchFamily="18" charset="0"/>
                          <a:cs typeface="Arial" charset="0"/>
                        </a:rPr>
                        <a:t>15 </a:t>
                      </a:r>
                      <a:r>
                        <a:rPr kumimoji="0" lang="pt-BR" altLang="pt-BR" sz="2200" b="1" i="0" u="sng" strike="noStrike" cap="none" normalizeH="0" baseline="0">
                          <a:ln>
                            <a:noFill/>
                          </a:ln>
                          <a:solidFill>
                            <a:srgbClr val="000066"/>
                          </a:solidFill>
                          <a:effectLst/>
                          <a:latin typeface="Comic Sans MS" pitchFamily="66" charset="0"/>
                          <a:ea typeface="Times New Roman" pitchFamily="18" charset="0"/>
                          <a:cs typeface="Arial" charset="0"/>
                        </a:rPr>
                        <a:t>Etanol anidro</a:t>
                      </a:r>
                      <a:endPar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rPr>
                        <a:t>              É o álcool obtido no processo de destilação e submetido à desidratação.  É o álcool que é adicionada na gasolina.  Este álcool apresenta, 99,3º INPM o que equivale a 99,58º GL ou 99,6% em volume, a 20º C.</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rgbClr val="000066"/>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6629"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26630"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26633" name="Picture 9"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26634" name="Picture 10"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6" name="Group 8"/>
          <p:cNvGraphicFramePr>
            <a:graphicFrameLocks noGrp="1"/>
          </p:cNvGraphicFramePr>
          <p:nvPr/>
        </p:nvGraphicFramePr>
        <p:xfrm>
          <a:off x="468313" y="2106613"/>
          <a:ext cx="8135937" cy="3633216"/>
        </p:xfrm>
        <a:graphic>
          <a:graphicData uri="http://schemas.openxmlformats.org/drawingml/2006/table">
            <a:tbl>
              <a:tblPr/>
              <a:tblGrid>
                <a:gridCol w="8135937">
                  <a:extLst>
                    <a:ext uri="{9D8B030D-6E8A-4147-A177-3AD203B41FA5}">
                      <a16:colId xmlns:a16="http://schemas.microsoft.com/office/drawing/2014/main" val="20000"/>
                    </a:ext>
                  </a:extLst>
                </a:gridCol>
              </a:tblGrid>
              <a:tr h="458788">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16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Torta de filtro</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A torta de filtro é o subproduto resultante da filtração do lodo obtido na decantação do caldo.</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17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Vinhaça</a:t>
                      </a: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Subproduto da indústria sucroalcooleria resultante do processo de destilação do vinho.</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7653"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27654"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27657" name="Picture 9"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90" name="Group 18"/>
          <p:cNvGraphicFramePr>
            <a:graphicFrameLocks noGrp="1"/>
          </p:cNvGraphicFramePr>
          <p:nvPr/>
        </p:nvGraphicFramePr>
        <p:xfrm>
          <a:off x="323850" y="1700213"/>
          <a:ext cx="8135938" cy="4297680"/>
        </p:xfrm>
        <a:graphic>
          <a:graphicData uri="http://schemas.openxmlformats.org/drawingml/2006/table">
            <a:tbl>
              <a:tblPr/>
              <a:tblGrid>
                <a:gridCol w="8135938">
                  <a:extLst>
                    <a:ext uri="{9D8B030D-6E8A-4147-A177-3AD203B41FA5}">
                      <a16:colId xmlns:a16="http://schemas.microsoft.com/office/drawing/2014/main" val="20000"/>
                    </a:ext>
                  </a:extLst>
                </a:gridCol>
              </a:tblGrid>
              <a:tr h="458788">
                <a:tc>
                  <a:txBody>
                    <a:bodyPr/>
                    <a:lstStyle>
                      <a:lvl1pPr marL="631825" indent="-65088">
                        <a:spcBef>
                          <a:spcPct val="20000"/>
                        </a:spcBef>
                        <a:defRPr sz="2800">
                          <a:solidFill>
                            <a:schemeClr val="tx1"/>
                          </a:solidFill>
                          <a:latin typeface="Times New Roman" pitchFamily="18" charset="0"/>
                        </a:defRPr>
                      </a:lvl1pPr>
                      <a:lvl2pPr marL="1031875" indent="-285750">
                        <a:spcBef>
                          <a:spcPct val="20000"/>
                        </a:spcBef>
                        <a:defRPr sz="2400">
                          <a:solidFill>
                            <a:schemeClr val="tx1"/>
                          </a:solidFill>
                          <a:latin typeface="Times New Roman" pitchFamily="18" charset="0"/>
                        </a:defRPr>
                      </a:lvl2pPr>
                      <a:lvl3pPr marL="1374775" indent="-228600">
                        <a:spcBef>
                          <a:spcPct val="20000"/>
                        </a:spcBef>
                        <a:defRPr sz="2000">
                          <a:solidFill>
                            <a:schemeClr val="tx1"/>
                          </a:solidFill>
                          <a:latin typeface="Times New Roman" pitchFamily="18" charset="0"/>
                        </a:defRPr>
                      </a:lvl3pPr>
                      <a:lvl4pPr marL="1717675" indent="-228600">
                        <a:spcBef>
                          <a:spcPct val="20000"/>
                        </a:spcBef>
                        <a:defRPr>
                          <a:solidFill>
                            <a:schemeClr val="tx1"/>
                          </a:solidFill>
                          <a:latin typeface="Times New Roman" pitchFamily="18" charset="0"/>
                        </a:defRPr>
                      </a:lvl4pPr>
                      <a:lvl5pPr marL="2060575" indent="-228600">
                        <a:spcBef>
                          <a:spcPct val="20000"/>
                        </a:spcBef>
                        <a:defRPr>
                          <a:solidFill>
                            <a:schemeClr val="tx1"/>
                          </a:solidFill>
                          <a:latin typeface="Times New Roman" pitchFamily="18" charset="0"/>
                        </a:defRPr>
                      </a:lvl5pPr>
                      <a:lvl6pPr marL="2517775" indent="-228600" eaLnBrk="0" fontAlgn="base" hangingPunct="0">
                        <a:spcBef>
                          <a:spcPct val="20000"/>
                        </a:spcBef>
                        <a:spcAft>
                          <a:spcPct val="0"/>
                        </a:spcAft>
                        <a:defRPr>
                          <a:solidFill>
                            <a:schemeClr val="tx1"/>
                          </a:solidFill>
                          <a:latin typeface="Times New Roman" pitchFamily="18" charset="0"/>
                        </a:defRPr>
                      </a:lvl6pPr>
                      <a:lvl7pPr marL="2974975" indent="-228600" eaLnBrk="0" fontAlgn="base" hangingPunct="0">
                        <a:spcBef>
                          <a:spcPct val="20000"/>
                        </a:spcBef>
                        <a:spcAft>
                          <a:spcPct val="0"/>
                        </a:spcAft>
                        <a:defRPr>
                          <a:solidFill>
                            <a:schemeClr val="tx1"/>
                          </a:solidFill>
                          <a:latin typeface="Times New Roman" pitchFamily="18" charset="0"/>
                        </a:defRPr>
                      </a:lvl7pPr>
                      <a:lvl8pPr marL="3432175" indent="-228600" eaLnBrk="0" fontAlgn="base" hangingPunct="0">
                        <a:spcBef>
                          <a:spcPct val="20000"/>
                        </a:spcBef>
                        <a:spcAft>
                          <a:spcPct val="0"/>
                        </a:spcAft>
                        <a:defRPr>
                          <a:solidFill>
                            <a:schemeClr val="tx1"/>
                          </a:solidFill>
                          <a:latin typeface="Times New Roman" pitchFamily="18" charset="0"/>
                        </a:defRPr>
                      </a:lvl8pPr>
                      <a:lvl9pPr marL="3889375" indent="-228600" eaLnBrk="0" fontAlgn="base" hangingPunct="0">
                        <a:spcBef>
                          <a:spcPct val="20000"/>
                        </a:spcBef>
                        <a:spcAft>
                          <a:spcPct val="0"/>
                        </a:spcAft>
                        <a:defRPr>
                          <a:solidFill>
                            <a:schemeClr val="tx1"/>
                          </a:solidFill>
                          <a:latin typeface="Times New Roman" pitchFamily="18" charset="0"/>
                        </a:defRPr>
                      </a:lvl9pPr>
                    </a:lstStyle>
                    <a:p>
                      <a:pPr marL="631825" marR="0" lvl="0" indent="-65088" algn="just" defTabSz="914400" rtl="0" eaLnBrk="0" fontAlgn="base" latinLnBrk="0" hangingPunct="0">
                        <a:lnSpc>
                          <a:spcPct val="100000"/>
                        </a:lnSpc>
                        <a:spcBef>
                          <a:spcPct val="0"/>
                        </a:spcBef>
                        <a:spcAft>
                          <a:spcPct val="0"/>
                        </a:spcAft>
                        <a:buClrTx/>
                        <a:buSzTx/>
                        <a:buFontTx/>
                        <a:buAutoNum type="arabicPlain" startAt="18"/>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Sulfitação</a:t>
                      </a:r>
                    </a:p>
                    <a:p>
                      <a:pPr marL="631825" marR="0" lvl="0" indent="-65088" algn="just" defTabSz="914400" rtl="0" eaLnBrk="0" fontAlgn="base" latinLnBrk="0" hangingPunct="0">
                        <a:lnSpc>
                          <a:spcPct val="100000"/>
                        </a:lnSpc>
                        <a:spcBef>
                          <a:spcPct val="0"/>
                        </a:spcBef>
                        <a:spcAft>
                          <a:spcPct val="0"/>
                        </a:spcAft>
                        <a:buClrTx/>
                        <a:buSzTx/>
                        <a:buFontTx/>
                        <a:buNone/>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5088"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rPr>
                        <a:t>             A clarificação do caldo pelo processo de sulfitação, baseia-se na formação do sulfito de cálcio, que é um sal pouco solúvel, de modo que se precipita arrastando consigo o material coloidal, que posteriormente será removido do fluxo de fabricação.</a:t>
                      </a:r>
                    </a:p>
                    <a:p>
                      <a:pPr marL="631825" marR="0" lvl="0" indent="-65088"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rPr>
                        <a:t>            O processo consiste na passagem do caldo misto peneirado por uma coluna de formato cilíndrico com as extremidades tronco-cônicas, onde recebe o gás SO</a:t>
                      </a:r>
                      <a:r>
                        <a:rPr kumimoji="0" lang="pt-BR" altLang="pt-BR" sz="2000" b="0" i="0" u="none" strike="noStrike" cap="none" normalizeH="0" baseline="-25000">
                          <a:ln>
                            <a:noFill/>
                          </a:ln>
                          <a:solidFill>
                            <a:srgbClr val="000066"/>
                          </a:solidFill>
                          <a:effectLst/>
                          <a:latin typeface="Comic Sans MS" pitchFamily="66" charset="0"/>
                          <a:ea typeface="Times New Roman" pitchFamily="18" charset="0"/>
                          <a:cs typeface="Arial" charset="0"/>
                        </a:rPr>
                        <a:t>2</a:t>
                      </a:r>
                      <a:r>
                        <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rPr>
                        <a:t> em contra-corrente, conferindo- lhe um pH variável entre 3,8 a 4,3.</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8677"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28678"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28680" name="Picture 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28681" name="Picture 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Número de Slide 5"/>
          <p:cNvSpPr txBox="1">
            <a:spLocks noGrp="1"/>
          </p:cNvSpPr>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r"/>
            <a:fld id="{34F43367-6FF3-4DEC-8293-6146452A050A}" type="slidenum">
              <a:rPr lang="pt-BR" altLang="pt-BR" sz="1400"/>
              <a:pPr algn="r"/>
              <a:t>3</a:t>
            </a:fld>
            <a:endParaRPr lang="pt-BR" altLang="pt-BR" sz="1400"/>
          </a:p>
        </p:txBody>
      </p:sp>
      <p:sp>
        <p:nvSpPr>
          <p:cNvPr id="3076" name="Line 9"/>
          <p:cNvSpPr>
            <a:spLocks noChangeShapeType="1"/>
          </p:cNvSpPr>
          <p:nvPr/>
        </p:nvSpPr>
        <p:spPr bwMode="ltGray">
          <a:xfrm>
            <a:off x="0" y="1268413"/>
            <a:ext cx="9144000" cy="0"/>
          </a:xfrm>
          <a:prstGeom prst="line">
            <a:avLst/>
          </a:prstGeom>
          <a:noFill/>
          <a:ln w="50800">
            <a:solidFill>
              <a:srgbClr val="C00000"/>
            </a:solidFill>
            <a:round/>
            <a:headEnd/>
            <a:tailEnd/>
          </a:ln>
        </p:spPr>
        <p:txBody>
          <a:bodyPr wrap="none"/>
          <a:lstStyle/>
          <a:p>
            <a:pPr>
              <a:defRPr/>
            </a:pPr>
            <a:endParaRPr lang="en-US">
              <a:ln>
                <a:solidFill>
                  <a:srgbClr val="FF0000"/>
                </a:solidFill>
              </a:ln>
            </a:endParaRPr>
          </a:p>
        </p:txBody>
      </p:sp>
      <p:sp>
        <p:nvSpPr>
          <p:cNvPr id="4100" name="Text Box 14"/>
          <p:cNvSpPr txBox="1">
            <a:spLocks noChangeArrowheads="1"/>
          </p:cNvSpPr>
          <p:nvPr/>
        </p:nvSpPr>
        <p:spPr bwMode="ltGray">
          <a:xfrm>
            <a:off x="900113" y="1412875"/>
            <a:ext cx="77755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spcBef>
                <a:spcPct val="50000"/>
              </a:spcBef>
            </a:pPr>
            <a:r>
              <a:rPr lang="pt-BR" altLang="pt-BR" sz="2200">
                <a:solidFill>
                  <a:srgbClr val="000066"/>
                </a:solidFill>
                <a:latin typeface="Comic Sans MS" pitchFamily="66" charset="0"/>
              </a:rPr>
              <a:t>1 – Introdução</a:t>
            </a:r>
          </a:p>
        </p:txBody>
      </p:sp>
      <p:sp>
        <p:nvSpPr>
          <p:cNvPr id="4102" name="Rectangle 22"/>
          <p:cNvSpPr>
            <a:spLocks noChangeArrowheads="1"/>
          </p:cNvSpPr>
          <p:nvPr/>
        </p:nvSpPr>
        <p:spPr bwMode="auto">
          <a:xfrm>
            <a:off x="1042988" y="333375"/>
            <a:ext cx="73453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pt-BR" altLang="pt-BR" sz="2600" b="1"/>
              <a:t>PANORAMA GERAL DO PROCESSO INDUSTRIAL</a:t>
            </a:r>
          </a:p>
        </p:txBody>
      </p:sp>
      <p:grpSp>
        <p:nvGrpSpPr>
          <p:cNvPr id="4103" name="Group 9"/>
          <p:cNvGrpSpPr>
            <a:grpSpLocks/>
          </p:cNvGrpSpPr>
          <p:nvPr/>
        </p:nvGrpSpPr>
        <p:grpSpPr bwMode="auto">
          <a:xfrm>
            <a:off x="250825" y="2019300"/>
            <a:ext cx="8713788" cy="4146550"/>
            <a:chOff x="158" y="890"/>
            <a:chExt cx="5489" cy="2612"/>
          </a:xfrm>
        </p:grpSpPr>
        <p:sp>
          <p:nvSpPr>
            <p:cNvPr id="4105" name="Rectangle 10"/>
            <p:cNvSpPr>
              <a:spLocks noChangeArrowheads="1"/>
            </p:cNvSpPr>
            <p:nvPr/>
          </p:nvSpPr>
          <p:spPr bwMode="ltGray">
            <a:xfrm>
              <a:off x="158" y="1415"/>
              <a:ext cx="1134" cy="862"/>
            </a:xfrm>
            <a:prstGeom prst="rect">
              <a:avLst/>
            </a:prstGeom>
            <a:solidFill>
              <a:srgbClr val="0080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06" name="Rectangle 11"/>
            <p:cNvSpPr>
              <a:spLocks noChangeArrowheads="1"/>
            </p:cNvSpPr>
            <p:nvPr/>
          </p:nvSpPr>
          <p:spPr bwMode="ltGray">
            <a:xfrm>
              <a:off x="249" y="1007"/>
              <a:ext cx="1043" cy="318"/>
            </a:xfrm>
            <a:prstGeom prst="rect">
              <a:avLst/>
            </a:prstGeom>
            <a:solidFill>
              <a:srgbClr val="FF66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07" name="Rectangle 12"/>
            <p:cNvSpPr>
              <a:spLocks noChangeArrowheads="1"/>
            </p:cNvSpPr>
            <p:nvPr/>
          </p:nvSpPr>
          <p:spPr bwMode="ltGray">
            <a:xfrm>
              <a:off x="158" y="1097"/>
              <a:ext cx="1134" cy="318"/>
            </a:xfrm>
            <a:prstGeom prst="rect">
              <a:avLst/>
            </a:prstGeom>
            <a:solidFill>
              <a:srgbClr val="FF00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08" name="Text Box 13"/>
            <p:cNvSpPr txBox="1">
              <a:spLocks noChangeArrowheads="1"/>
            </p:cNvSpPr>
            <p:nvPr/>
          </p:nvSpPr>
          <p:spPr bwMode="ltGray">
            <a:xfrm>
              <a:off x="339" y="1098"/>
              <a:ext cx="817"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spcBef>
                  <a:spcPct val="50000"/>
                </a:spcBef>
              </a:pPr>
              <a:r>
                <a:rPr lang="pt-BR" altLang="pt-BR" sz="2200" b="1">
                  <a:hlinkClick r:id="rId3" action="ppaction://hlinkfile"/>
                </a:rPr>
                <a:t>CAMPO</a:t>
              </a:r>
              <a:endParaRPr lang="pt-BR" altLang="pt-BR" sz="2200" b="1"/>
            </a:p>
          </p:txBody>
        </p:sp>
        <p:sp>
          <p:nvSpPr>
            <p:cNvPr id="4109" name="Text Box 14"/>
            <p:cNvSpPr txBox="1">
              <a:spLocks noChangeArrowheads="1"/>
            </p:cNvSpPr>
            <p:nvPr/>
          </p:nvSpPr>
          <p:spPr bwMode="ltGray">
            <a:xfrm>
              <a:off x="158" y="1456"/>
              <a:ext cx="1089" cy="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spcBef>
                  <a:spcPct val="50000"/>
                </a:spcBef>
              </a:pPr>
              <a:r>
                <a:rPr lang="pt-BR" altLang="pt-BR" sz="2000" b="1">
                  <a:solidFill>
                    <a:schemeClr val="bg1"/>
                  </a:solidFill>
                </a:rPr>
                <a:t>PRODUÇÃO DE </a:t>
              </a:r>
            </a:p>
            <a:p>
              <a:pPr algn="ctr">
                <a:spcBef>
                  <a:spcPct val="50000"/>
                </a:spcBef>
              </a:pPr>
              <a:r>
                <a:rPr lang="pt-BR" altLang="pt-BR" sz="2000" b="1">
                  <a:solidFill>
                    <a:schemeClr val="bg1"/>
                  </a:solidFill>
                </a:rPr>
                <a:t>CANA</a:t>
              </a:r>
            </a:p>
          </p:txBody>
        </p:sp>
        <p:sp>
          <p:nvSpPr>
            <p:cNvPr id="4110" name="AutoShape 15"/>
            <p:cNvSpPr>
              <a:spLocks noChangeArrowheads="1"/>
            </p:cNvSpPr>
            <p:nvPr/>
          </p:nvSpPr>
          <p:spPr bwMode="ltGray">
            <a:xfrm rot="10800000">
              <a:off x="3651" y="1842"/>
              <a:ext cx="567" cy="91"/>
            </a:xfrm>
            <a:prstGeom prst="notchedRightArrow">
              <a:avLst>
                <a:gd name="adj1" fmla="val 50000"/>
                <a:gd name="adj2" fmla="val 155769"/>
              </a:avLst>
            </a:prstGeom>
            <a:solidFill>
              <a:srgbClr val="0080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11" name="AutoShape 16"/>
            <p:cNvSpPr>
              <a:spLocks noChangeArrowheads="1"/>
            </p:cNvSpPr>
            <p:nvPr/>
          </p:nvSpPr>
          <p:spPr bwMode="ltGray">
            <a:xfrm>
              <a:off x="1292" y="1778"/>
              <a:ext cx="454" cy="91"/>
            </a:xfrm>
            <a:prstGeom prst="notchedRightArrow">
              <a:avLst>
                <a:gd name="adj1" fmla="val 50000"/>
                <a:gd name="adj2" fmla="val 124725"/>
              </a:avLst>
            </a:prstGeom>
            <a:solidFill>
              <a:srgbClr val="0080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12" name="AutoShape 17"/>
            <p:cNvSpPr>
              <a:spLocks noChangeArrowheads="1"/>
            </p:cNvSpPr>
            <p:nvPr/>
          </p:nvSpPr>
          <p:spPr bwMode="ltGray">
            <a:xfrm rot="3508381">
              <a:off x="3187" y="2493"/>
              <a:ext cx="725" cy="113"/>
            </a:xfrm>
            <a:custGeom>
              <a:avLst/>
              <a:gdLst>
                <a:gd name="T0" fmla="*/ 18 w 21600"/>
                <a:gd name="T1" fmla="*/ 0 h 21600"/>
                <a:gd name="T2" fmla="*/ 0 w 21600"/>
                <a:gd name="T3" fmla="*/ 0 h 21600"/>
                <a:gd name="T4" fmla="*/ 18 w 21600"/>
                <a:gd name="T5" fmla="*/ 1 h 21600"/>
                <a:gd name="T6" fmla="*/ 24 w 21600"/>
                <a:gd name="T7" fmla="*/ 0 h 21600"/>
                <a:gd name="T8" fmla="*/ 17694720 60000 65536"/>
                <a:gd name="T9" fmla="*/ 11796480 60000 65536"/>
                <a:gd name="T10" fmla="*/ 5898240 60000 65536"/>
                <a:gd name="T11" fmla="*/ 0 60000 65536"/>
                <a:gd name="T12" fmla="*/ 3367 w 21600"/>
                <a:gd name="T13" fmla="*/ 5352 h 21600"/>
                <a:gd name="T14" fmla="*/ 18889 w 21600"/>
                <a:gd name="T15" fmla="*/ 1624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pt-BR"/>
            </a:p>
          </p:txBody>
        </p:sp>
        <p:sp>
          <p:nvSpPr>
            <p:cNvPr id="4113" name="AutoShape 18"/>
            <p:cNvSpPr>
              <a:spLocks noChangeArrowheads="1"/>
            </p:cNvSpPr>
            <p:nvPr/>
          </p:nvSpPr>
          <p:spPr bwMode="ltGray">
            <a:xfrm rot="5400000">
              <a:off x="2471" y="2391"/>
              <a:ext cx="295" cy="113"/>
            </a:xfrm>
            <a:custGeom>
              <a:avLst/>
              <a:gdLst>
                <a:gd name="T0" fmla="*/ 3 w 21600"/>
                <a:gd name="T1" fmla="*/ 0 h 21600"/>
                <a:gd name="T2" fmla="*/ 0 w 21600"/>
                <a:gd name="T3" fmla="*/ 0 h 21600"/>
                <a:gd name="T4" fmla="*/ 3 w 21600"/>
                <a:gd name="T5" fmla="*/ 1 h 21600"/>
                <a:gd name="T6" fmla="*/ 4 w 21600"/>
                <a:gd name="T7" fmla="*/ 0 h 21600"/>
                <a:gd name="T8" fmla="*/ 17694720 60000 65536"/>
                <a:gd name="T9" fmla="*/ 11796480 60000 65536"/>
                <a:gd name="T10" fmla="*/ 5898240 60000 65536"/>
                <a:gd name="T11" fmla="*/ 0 60000 65536"/>
                <a:gd name="T12" fmla="*/ 3368 w 21600"/>
                <a:gd name="T13" fmla="*/ 5352 h 21600"/>
                <a:gd name="T14" fmla="*/ 18891 w 21600"/>
                <a:gd name="T15" fmla="*/ 1624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pt-BR"/>
            </a:p>
          </p:txBody>
        </p:sp>
        <p:sp>
          <p:nvSpPr>
            <p:cNvPr id="4114" name="AutoShape 19"/>
            <p:cNvSpPr>
              <a:spLocks noChangeArrowheads="1"/>
            </p:cNvSpPr>
            <p:nvPr/>
          </p:nvSpPr>
          <p:spPr bwMode="ltGray">
            <a:xfrm rot="8204895">
              <a:off x="1554" y="2390"/>
              <a:ext cx="317" cy="111"/>
            </a:xfrm>
            <a:custGeom>
              <a:avLst/>
              <a:gdLst>
                <a:gd name="T0" fmla="*/ 3 w 21600"/>
                <a:gd name="T1" fmla="*/ 0 h 21600"/>
                <a:gd name="T2" fmla="*/ 0 w 21600"/>
                <a:gd name="T3" fmla="*/ 0 h 21600"/>
                <a:gd name="T4" fmla="*/ 3 w 21600"/>
                <a:gd name="T5" fmla="*/ 1 h 21600"/>
                <a:gd name="T6" fmla="*/ 5 w 21600"/>
                <a:gd name="T7" fmla="*/ 0 h 21600"/>
                <a:gd name="T8" fmla="*/ 17694720 60000 65536"/>
                <a:gd name="T9" fmla="*/ 11796480 60000 65536"/>
                <a:gd name="T10" fmla="*/ 5898240 60000 65536"/>
                <a:gd name="T11" fmla="*/ 0 60000 65536"/>
                <a:gd name="T12" fmla="*/ 3407 w 21600"/>
                <a:gd name="T13" fmla="*/ 5449 h 21600"/>
                <a:gd name="T14" fmla="*/ 18874 w 21600"/>
                <a:gd name="T15" fmla="*/ 16151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pt-BR"/>
            </a:p>
          </p:txBody>
        </p:sp>
        <p:sp>
          <p:nvSpPr>
            <p:cNvPr id="4115" name="AutoShape 20"/>
            <p:cNvSpPr>
              <a:spLocks noChangeArrowheads="1"/>
            </p:cNvSpPr>
            <p:nvPr/>
          </p:nvSpPr>
          <p:spPr bwMode="ltGray">
            <a:xfrm>
              <a:off x="1746" y="1098"/>
              <a:ext cx="1905" cy="1270"/>
            </a:xfrm>
            <a:prstGeom prst="flowChartMultidocument">
              <a:avLst/>
            </a:prstGeom>
            <a:solidFill>
              <a:srgbClr val="CC99FF"/>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16" name="Text Box 21"/>
            <p:cNvSpPr txBox="1">
              <a:spLocks noChangeArrowheads="1"/>
            </p:cNvSpPr>
            <p:nvPr/>
          </p:nvSpPr>
          <p:spPr bwMode="ltGray">
            <a:xfrm>
              <a:off x="1701" y="1284"/>
              <a:ext cx="1724" cy="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spcBef>
                  <a:spcPct val="50000"/>
                </a:spcBef>
              </a:pPr>
              <a:r>
                <a:rPr lang="pt-BR" altLang="pt-BR" sz="2200" b="1"/>
                <a:t>Produção de etanol</a:t>
              </a:r>
            </a:p>
            <a:p>
              <a:pPr algn="ctr">
                <a:spcBef>
                  <a:spcPct val="50000"/>
                </a:spcBef>
              </a:pPr>
              <a:r>
                <a:rPr lang="pt-BR" altLang="pt-BR" sz="2200" b="1"/>
                <a:t>Produção de açúcar</a:t>
              </a:r>
            </a:p>
            <a:p>
              <a:pPr algn="ctr">
                <a:spcBef>
                  <a:spcPct val="50000"/>
                </a:spcBef>
              </a:pPr>
              <a:r>
                <a:rPr lang="pt-BR" altLang="pt-BR" sz="2200" b="1"/>
                <a:t>Produção de energia</a:t>
              </a:r>
            </a:p>
          </p:txBody>
        </p:sp>
        <p:sp>
          <p:nvSpPr>
            <p:cNvPr id="4117" name="AutoShape 22"/>
            <p:cNvSpPr>
              <a:spLocks noChangeArrowheads="1"/>
            </p:cNvSpPr>
            <p:nvPr/>
          </p:nvSpPr>
          <p:spPr bwMode="ltGray">
            <a:xfrm>
              <a:off x="1746" y="917"/>
              <a:ext cx="1542" cy="408"/>
            </a:xfrm>
            <a:prstGeom prst="roundRect">
              <a:avLst>
                <a:gd name="adj" fmla="val 16667"/>
              </a:avLst>
            </a:prstGeom>
            <a:solidFill>
              <a:srgbClr val="000080"/>
            </a:solidFill>
            <a:ln w="9525">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18" name="Text Box 23"/>
            <p:cNvSpPr txBox="1">
              <a:spLocks noChangeArrowheads="1"/>
            </p:cNvSpPr>
            <p:nvPr/>
          </p:nvSpPr>
          <p:spPr bwMode="ltGray">
            <a:xfrm>
              <a:off x="1973" y="890"/>
              <a:ext cx="127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spcBef>
                  <a:spcPct val="50000"/>
                </a:spcBef>
              </a:pPr>
              <a:r>
                <a:rPr lang="pt-BR" altLang="pt-BR" sz="2200" b="1" dirty="0">
                  <a:hlinkClick r:id="rId4" action="ppaction://hlinkfile"/>
                </a:rPr>
                <a:t>PROCESSO INDUSTRIAL</a:t>
              </a:r>
              <a:endParaRPr lang="pt-BR" altLang="pt-BR" sz="2200" b="1" dirty="0"/>
            </a:p>
          </p:txBody>
        </p:sp>
        <p:sp>
          <p:nvSpPr>
            <p:cNvPr id="4119" name="AutoShape 24"/>
            <p:cNvSpPr>
              <a:spLocks noChangeArrowheads="1"/>
            </p:cNvSpPr>
            <p:nvPr/>
          </p:nvSpPr>
          <p:spPr bwMode="ltGray">
            <a:xfrm>
              <a:off x="4241" y="981"/>
              <a:ext cx="1361" cy="408"/>
            </a:xfrm>
            <a:prstGeom prst="flowChartPunchedTape">
              <a:avLst/>
            </a:prstGeom>
            <a:solidFill>
              <a:srgbClr val="0080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20" name="AutoShape 25"/>
            <p:cNvSpPr>
              <a:spLocks noChangeArrowheads="1"/>
            </p:cNvSpPr>
            <p:nvPr/>
          </p:nvSpPr>
          <p:spPr bwMode="ltGray">
            <a:xfrm>
              <a:off x="4241" y="1303"/>
              <a:ext cx="1361" cy="998"/>
            </a:xfrm>
            <a:prstGeom prst="foldedCorner">
              <a:avLst>
                <a:gd name="adj" fmla="val 9292"/>
              </a:avLst>
            </a:prstGeom>
            <a:solidFill>
              <a:srgbClr val="FFCC99"/>
            </a:solidFill>
            <a:ln w="9525">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21" name="Text Box 26"/>
            <p:cNvSpPr txBox="1">
              <a:spLocks noChangeArrowheads="1"/>
            </p:cNvSpPr>
            <p:nvPr/>
          </p:nvSpPr>
          <p:spPr bwMode="ltGray">
            <a:xfrm>
              <a:off x="4241" y="1384"/>
              <a:ext cx="1406"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spcBef>
                  <a:spcPct val="50000"/>
                </a:spcBef>
              </a:pPr>
              <a:r>
                <a:rPr lang="pt-BR" altLang="pt-BR" sz="2000" b="1"/>
                <a:t>Logística</a:t>
              </a:r>
            </a:p>
            <a:p>
              <a:pPr>
                <a:spcBef>
                  <a:spcPct val="50000"/>
                </a:spcBef>
              </a:pPr>
              <a:r>
                <a:rPr lang="pt-BR" altLang="pt-BR" sz="2000" b="1"/>
                <a:t>Comercialização</a:t>
              </a:r>
            </a:p>
            <a:p>
              <a:pPr>
                <a:spcBef>
                  <a:spcPct val="50000"/>
                </a:spcBef>
              </a:pPr>
              <a:r>
                <a:rPr lang="pt-BR" altLang="pt-BR" sz="2000" b="1"/>
                <a:t>Mercados futuros</a:t>
              </a:r>
            </a:p>
          </p:txBody>
        </p:sp>
        <p:sp>
          <p:nvSpPr>
            <p:cNvPr id="4122" name="Text Box 27"/>
            <p:cNvSpPr txBox="1">
              <a:spLocks noChangeArrowheads="1"/>
            </p:cNvSpPr>
            <p:nvPr/>
          </p:nvSpPr>
          <p:spPr bwMode="ltGray">
            <a:xfrm>
              <a:off x="4286" y="1053"/>
              <a:ext cx="13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spcBef>
                  <a:spcPct val="50000"/>
                </a:spcBef>
              </a:pPr>
              <a:r>
                <a:rPr lang="pt-BR" altLang="pt-BR" sz="2000" b="1">
                  <a:hlinkClick r:id="rId5" action="ppaction://hlinkfile"/>
                </a:rPr>
                <a:t>Administração</a:t>
              </a:r>
              <a:endParaRPr lang="pt-BR" altLang="pt-BR" sz="2000" b="1"/>
            </a:p>
          </p:txBody>
        </p:sp>
        <p:sp>
          <p:nvSpPr>
            <p:cNvPr id="4123" name="AutoShape 28"/>
            <p:cNvSpPr>
              <a:spLocks noChangeArrowheads="1"/>
            </p:cNvSpPr>
            <p:nvPr/>
          </p:nvSpPr>
          <p:spPr bwMode="ltGray">
            <a:xfrm>
              <a:off x="3152" y="2912"/>
              <a:ext cx="862" cy="590"/>
            </a:xfrm>
            <a:prstGeom prst="flowChartPreparation">
              <a:avLst/>
            </a:prstGeom>
            <a:solidFill>
              <a:srgbClr val="CCFFFF"/>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24" name="Text Box 29"/>
            <p:cNvSpPr txBox="1">
              <a:spLocks noChangeArrowheads="1"/>
            </p:cNvSpPr>
            <p:nvPr/>
          </p:nvSpPr>
          <p:spPr bwMode="ltGray">
            <a:xfrm>
              <a:off x="3197" y="2958"/>
              <a:ext cx="7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spcBef>
                  <a:spcPct val="50000"/>
                </a:spcBef>
              </a:pPr>
              <a:r>
                <a:rPr lang="pt-BR" altLang="pt-BR" sz="2000" b="1"/>
                <a:t>Novos produtos</a:t>
              </a:r>
            </a:p>
          </p:txBody>
        </p:sp>
        <p:grpSp>
          <p:nvGrpSpPr>
            <p:cNvPr id="4125" name="Group 30"/>
            <p:cNvGrpSpPr>
              <a:grpSpLocks/>
            </p:cNvGrpSpPr>
            <p:nvPr/>
          </p:nvGrpSpPr>
          <p:grpSpPr bwMode="auto">
            <a:xfrm>
              <a:off x="2064" y="2550"/>
              <a:ext cx="1089" cy="318"/>
              <a:chOff x="2199" y="3113"/>
              <a:chExt cx="1089" cy="318"/>
            </a:xfrm>
          </p:grpSpPr>
          <p:sp>
            <p:nvSpPr>
              <p:cNvPr id="4137" name="AutoShape 31"/>
              <p:cNvSpPr>
                <a:spLocks noChangeArrowheads="1"/>
              </p:cNvSpPr>
              <p:nvPr/>
            </p:nvSpPr>
            <p:spPr bwMode="ltGray">
              <a:xfrm>
                <a:off x="2245" y="3113"/>
                <a:ext cx="1043" cy="318"/>
              </a:xfrm>
              <a:prstGeom prst="flowChartManualInput">
                <a:avLst/>
              </a:prstGeom>
              <a:solidFill>
                <a:srgbClr val="FFFF99"/>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38" name="Text Box 32"/>
              <p:cNvSpPr txBox="1">
                <a:spLocks noChangeArrowheads="1"/>
              </p:cNvSpPr>
              <p:nvPr/>
            </p:nvSpPr>
            <p:spPr bwMode="ltGray">
              <a:xfrm>
                <a:off x="2199" y="3180"/>
                <a:ext cx="10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spcBef>
                    <a:spcPct val="50000"/>
                  </a:spcBef>
                </a:pPr>
                <a:r>
                  <a:rPr lang="pt-BR" altLang="pt-BR" sz="2000" b="1">
                    <a:solidFill>
                      <a:schemeClr val="accent2"/>
                    </a:solidFill>
                  </a:rPr>
                  <a:t>Subprodutos</a:t>
                </a:r>
              </a:p>
            </p:txBody>
          </p:sp>
        </p:grpSp>
        <p:sp>
          <p:nvSpPr>
            <p:cNvPr id="4126" name="AutoShape 33"/>
            <p:cNvSpPr>
              <a:spLocks noChangeArrowheads="1"/>
            </p:cNvSpPr>
            <p:nvPr/>
          </p:nvSpPr>
          <p:spPr bwMode="ltGray">
            <a:xfrm>
              <a:off x="884" y="2640"/>
              <a:ext cx="1043" cy="226"/>
            </a:xfrm>
            <a:prstGeom prst="flowChartTerminator">
              <a:avLst/>
            </a:prstGeom>
            <a:solidFill>
              <a:srgbClr val="9933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27" name="Text Box 34"/>
            <p:cNvSpPr txBox="1">
              <a:spLocks noChangeArrowheads="1"/>
            </p:cNvSpPr>
            <p:nvPr/>
          </p:nvSpPr>
          <p:spPr bwMode="ltGray">
            <a:xfrm>
              <a:off x="838" y="2617"/>
              <a:ext cx="10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spcBef>
                  <a:spcPct val="50000"/>
                </a:spcBef>
              </a:pPr>
              <a:r>
                <a:rPr lang="pt-BR" altLang="pt-BR" sz="2000" b="1">
                  <a:solidFill>
                    <a:schemeClr val="bg1"/>
                  </a:solidFill>
                </a:rPr>
                <a:t>Resíduos</a:t>
              </a:r>
            </a:p>
          </p:txBody>
        </p:sp>
        <p:sp>
          <p:nvSpPr>
            <p:cNvPr id="4128" name="AutoShape 35"/>
            <p:cNvSpPr>
              <a:spLocks noChangeArrowheads="1"/>
            </p:cNvSpPr>
            <p:nvPr/>
          </p:nvSpPr>
          <p:spPr bwMode="ltGray">
            <a:xfrm rot="5400000">
              <a:off x="1270" y="2935"/>
              <a:ext cx="249" cy="113"/>
            </a:xfrm>
            <a:custGeom>
              <a:avLst/>
              <a:gdLst>
                <a:gd name="T0" fmla="*/ 2 w 21600"/>
                <a:gd name="T1" fmla="*/ 0 h 21600"/>
                <a:gd name="T2" fmla="*/ 0 w 21600"/>
                <a:gd name="T3" fmla="*/ 0 h 21600"/>
                <a:gd name="T4" fmla="*/ 2 w 21600"/>
                <a:gd name="T5" fmla="*/ 1 h 21600"/>
                <a:gd name="T6" fmla="*/ 3 w 21600"/>
                <a:gd name="T7" fmla="*/ 0 h 21600"/>
                <a:gd name="T8" fmla="*/ 17694720 60000 65536"/>
                <a:gd name="T9" fmla="*/ 11796480 60000 65536"/>
                <a:gd name="T10" fmla="*/ 5898240 60000 65536"/>
                <a:gd name="T11" fmla="*/ 0 60000 65536"/>
                <a:gd name="T12" fmla="*/ 3383 w 21600"/>
                <a:gd name="T13" fmla="*/ 5352 h 21600"/>
                <a:gd name="T14" fmla="*/ 18911 w 21600"/>
                <a:gd name="T15" fmla="*/ 1624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99CC00"/>
            </a:solidFill>
            <a:ln w="9525">
              <a:solidFill>
                <a:schemeClr val="tx1"/>
              </a:solidFill>
              <a:miter lim="800000"/>
              <a:headEnd/>
              <a:tailEnd/>
            </a:ln>
          </p:spPr>
          <p:txBody>
            <a:bodyPr wrap="none" anchor="ctr"/>
            <a:lstStyle/>
            <a:p>
              <a:endParaRPr lang="pt-BR"/>
            </a:p>
          </p:txBody>
        </p:sp>
        <p:sp>
          <p:nvSpPr>
            <p:cNvPr id="4129" name="AutoShape 36"/>
            <p:cNvSpPr>
              <a:spLocks noChangeArrowheads="1"/>
            </p:cNvSpPr>
            <p:nvPr/>
          </p:nvSpPr>
          <p:spPr bwMode="ltGray">
            <a:xfrm>
              <a:off x="929" y="3139"/>
              <a:ext cx="1044" cy="272"/>
            </a:xfrm>
            <a:prstGeom prst="octagon">
              <a:avLst>
                <a:gd name="adj" fmla="val 29287"/>
              </a:avLst>
            </a:prstGeom>
            <a:solidFill>
              <a:srgbClr val="33CCCC"/>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30" name="Text Box 37"/>
            <p:cNvSpPr txBox="1">
              <a:spLocks noChangeArrowheads="1"/>
            </p:cNvSpPr>
            <p:nvPr/>
          </p:nvSpPr>
          <p:spPr bwMode="ltGray">
            <a:xfrm>
              <a:off x="929" y="3139"/>
              <a:ext cx="10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spcBef>
                  <a:spcPct val="50000"/>
                </a:spcBef>
              </a:pPr>
              <a:r>
                <a:rPr lang="pt-BR" altLang="pt-BR" sz="2000" b="1"/>
                <a:t>Tratamentos</a:t>
              </a:r>
            </a:p>
          </p:txBody>
        </p:sp>
        <p:sp>
          <p:nvSpPr>
            <p:cNvPr id="4131" name="AutoShape 38"/>
            <p:cNvSpPr>
              <a:spLocks noChangeArrowheads="1"/>
            </p:cNvSpPr>
            <p:nvPr/>
          </p:nvSpPr>
          <p:spPr bwMode="ltGray">
            <a:xfrm>
              <a:off x="2018" y="3230"/>
              <a:ext cx="1134" cy="91"/>
            </a:xfrm>
            <a:prstGeom prst="notchedRightArrow">
              <a:avLst>
                <a:gd name="adj1" fmla="val 50000"/>
                <a:gd name="adj2" fmla="val 311538"/>
              </a:avLst>
            </a:prstGeom>
            <a:solidFill>
              <a:schemeClr val="accent1"/>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32" name="AutoShape 39"/>
            <p:cNvSpPr>
              <a:spLocks noChangeArrowheads="1"/>
            </p:cNvSpPr>
            <p:nvPr/>
          </p:nvSpPr>
          <p:spPr bwMode="ltGray">
            <a:xfrm rot="3068797">
              <a:off x="2901" y="2957"/>
              <a:ext cx="340" cy="91"/>
            </a:xfrm>
            <a:prstGeom prst="notchedRightArrow">
              <a:avLst>
                <a:gd name="adj1" fmla="val 50000"/>
                <a:gd name="adj2" fmla="val 93407"/>
              </a:avLst>
            </a:prstGeom>
            <a:solidFill>
              <a:schemeClr val="accent1"/>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33" name="AutoShape 40"/>
            <p:cNvSpPr>
              <a:spLocks noChangeArrowheads="1"/>
            </p:cNvSpPr>
            <p:nvPr/>
          </p:nvSpPr>
          <p:spPr bwMode="ltGray">
            <a:xfrm rot="-7054672">
              <a:off x="295" y="2709"/>
              <a:ext cx="861" cy="91"/>
            </a:xfrm>
            <a:prstGeom prst="notchedRightArrow">
              <a:avLst>
                <a:gd name="adj1" fmla="val 50000"/>
                <a:gd name="adj2" fmla="val 236538"/>
              </a:avLst>
            </a:prstGeom>
            <a:solidFill>
              <a:srgbClr val="CCFFFF"/>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34" name="AutoShape 41"/>
            <p:cNvSpPr>
              <a:spLocks noChangeArrowheads="1"/>
            </p:cNvSpPr>
            <p:nvPr/>
          </p:nvSpPr>
          <p:spPr bwMode="ltGray">
            <a:xfrm>
              <a:off x="3674" y="1570"/>
              <a:ext cx="567" cy="91"/>
            </a:xfrm>
            <a:prstGeom prst="notchedRightArrow">
              <a:avLst>
                <a:gd name="adj1" fmla="val 50000"/>
                <a:gd name="adj2" fmla="val 155769"/>
              </a:avLst>
            </a:prstGeom>
            <a:solidFill>
              <a:srgbClr val="FFFF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35" name="AutoShape 42"/>
            <p:cNvSpPr>
              <a:spLocks noChangeArrowheads="1"/>
            </p:cNvSpPr>
            <p:nvPr/>
          </p:nvSpPr>
          <p:spPr bwMode="ltGray">
            <a:xfrm rot="10800000">
              <a:off x="1292" y="1642"/>
              <a:ext cx="454" cy="91"/>
            </a:xfrm>
            <a:prstGeom prst="notchedRightArrow">
              <a:avLst>
                <a:gd name="adj1" fmla="val 50000"/>
                <a:gd name="adj2" fmla="val 124725"/>
              </a:avLst>
            </a:prstGeom>
            <a:solidFill>
              <a:srgbClr val="8080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4136" name="AutoShape 43"/>
            <p:cNvSpPr>
              <a:spLocks noChangeArrowheads="1"/>
            </p:cNvSpPr>
            <p:nvPr/>
          </p:nvSpPr>
          <p:spPr bwMode="ltGray">
            <a:xfrm rot="-2858876">
              <a:off x="3810" y="2618"/>
              <a:ext cx="861" cy="91"/>
            </a:xfrm>
            <a:prstGeom prst="notchedRightArrow">
              <a:avLst>
                <a:gd name="adj1" fmla="val 50000"/>
                <a:gd name="adj2" fmla="val 236538"/>
              </a:avLst>
            </a:prstGeom>
            <a:solidFill>
              <a:srgbClr val="FFFF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grpSp>
      <p:sp>
        <p:nvSpPr>
          <p:cNvPr id="4104" name="Text Box 44"/>
          <p:cNvSpPr txBox="1">
            <a:spLocks noChangeArrowheads="1"/>
          </p:cNvSpPr>
          <p:nvPr/>
        </p:nvSpPr>
        <p:spPr bwMode="ltGray">
          <a:xfrm>
            <a:off x="468313" y="6170613"/>
            <a:ext cx="79200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spcBef>
                <a:spcPct val="50000"/>
              </a:spcBef>
            </a:pPr>
            <a:r>
              <a:rPr lang="pt-BR" altLang="pt-BR" sz="2200" b="1"/>
              <a:t>Figura 1 -Fluxograma simplificado da cadeia sucroenergética</a:t>
            </a:r>
          </a:p>
        </p:txBody>
      </p:sp>
      <p:pic>
        <p:nvPicPr>
          <p:cNvPr id="4140" name="Picture 44" descr="logo1_usp_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4141" name="Picture 45" descr="http://www.pclq.usp.br/logo%20esalq.jpg"/>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8" name="Group 10"/>
          <p:cNvGraphicFramePr>
            <a:graphicFrameLocks noGrp="1"/>
          </p:cNvGraphicFramePr>
          <p:nvPr/>
        </p:nvGraphicFramePr>
        <p:xfrm>
          <a:off x="323850" y="1878013"/>
          <a:ext cx="8135938" cy="3139440"/>
        </p:xfrm>
        <a:graphic>
          <a:graphicData uri="http://schemas.openxmlformats.org/drawingml/2006/table">
            <a:tbl>
              <a:tblPr/>
              <a:tblGrid>
                <a:gridCol w="8135938">
                  <a:extLst>
                    <a:ext uri="{9D8B030D-6E8A-4147-A177-3AD203B41FA5}">
                      <a16:colId xmlns:a16="http://schemas.microsoft.com/office/drawing/2014/main" val="20000"/>
                    </a:ext>
                  </a:extLst>
                </a:gridCol>
              </a:tblGrid>
              <a:tr h="458788">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AutoNum type="arabicPlain" startAt="18"/>
                        <a:tabLst/>
                      </a:pP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Sulfitação</a:t>
                      </a:r>
                    </a:p>
                    <a:p>
                      <a:pPr marL="631825" marR="0" lvl="0" indent="-631825" algn="just" defTabSz="914400" rtl="0" eaLnBrk="0" fontAlgn="base" latinLnBrk="0" hangingPunct="0">
                        <a:lnSpc>
                          <a:spcPct val="100000"/>
                        </a:lnSpc>
                        <a:spcBef>
                          <a:spcPct val="0"/>
                        </a:spcBef>
                        <a:spcAft>
                          <a:spcPct val="0"/>
                        </a:spcAft>
                        <a:buClrTx/>
                        <a:buSzTx/>
                        <a:buFontTx/>
                        <a:buAutoNum type="arabicPlain" startAt="18"/>
                        <a:tabLst/>
                      </a:pPr>
                      <a:endPar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rPr>
                        <a:t>            Na sulfitação, o anidrido sulfuroso injetado exerce diversas funções sobre o caldo: ação purificante, descorante dada pelo abaixamento do pH, neutralizante, fluidificante, preservativa, precipitativa e inversiva se desejável.</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rPr>
                        <a:t>            </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8613" name="Rectangle 11"/>
          <p:cNvSpPr>
            <a:spLocks noGrp="1" noChangeArrowheads="1"/>
          </p:cNvSpPr>
          <p:nvPr>
            <p:ph type="ctrTitle" idx="4294967295"/>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68614"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68615" name="Picture 7"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68616" name="Picture 8"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04" name="Group 8"/>
          <p:cNvGraphicFramePr>
            <a:graphicFrameLocks noGrp="1"/>
          </p:cNvGraphicFramePr>
          <p:nvPr/>
        </p:nvGraphicFramePr>
        <p:xfrm>
          <a:off x="323850" y="1862138"/>
          <a:ext cx="8135938" cy="3657600"/>
        </p:xfrm>
        <a:graphic>
          <a:graphicData uri="http://schemas.openxmlformats.org/drawingml/2006/table">
            <a:tbl>
              <a:tblPr/>
              <a:tblGrid>
                <a:gridCol w="8135938">
                  <a:extLst>
                    <a:ext uri="{9D8B030D-6E8A-4147-A177-3AD203B41FA5}">
                      <a16:colId xmlns:a16="http://schemas.microsoft.com/office/drawing/2014/main" val="20000"/>
                    </a:ext>
                  </a:extLst>
                </a:gridCol>
              </a:tblGrid>
              <a:tr h="458788">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19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Caleagem para produção de açúcar</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O processo consiste em se adicionar ao caldo extraído pelas moendas, cujo pH varia de 4,8 a 5,3 ou  3,8 a 4,3, o leite de cal – solução de hidróxido de cálcio (Ca(OH)</a:t>
                      </a:r>
                      <a:r>
                        <a:rPr kumimoji="0" lang="pt-BR" altLang="pt-BR" sz="2000" b="0" i="0" u="none" strike="noStrike" cap="none" normalizeH="0" baseline="-25000">
                          <a:ln>
                            <a:noFill/>
                          </a:ln>
                          <a:solidFill>
                            <a:schemeClr val="tx1"/>
                          </a:solidFill>
                          <a:effectLst/>
                          <a:latin typeface="Comic Sans MS" pitchFamily="66" charset="0"/>
                          <a:ea typeface="Times New Roman" pitchFamily="18" charset="0"/>
                          <a:cs typeface="Arial" charset="0"/>
                        </a:rPr>
                        <a:t>2</a:t>
                      </a: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obtida pela hidratação da cal virgem (CaO) em água - até obtenção de pH entre 7,2 a 8,2, atingindo o ponto isoelétrico das proteínas, fazendo com que elas floculem. Os íons Ca</a:t>
                      </a:r>
                      <a:r>
                        <a:rPr kumimoji="0" lang="pt-BR" altLang="pt-BR" sz="2000" b="0" i="0" u="none" strike="noStrike" cap="none" normalizeH="0" baseline="30000">
                          <a:ln>
                            <a:noFill/>
                          </a:ln>
                          <a:solidFill>
                            <a:schemeClr val="tx1"/>
                          </a:solidFill>
                          <a:effectLst/>
                          <a:latin typeface="Comic Sans MS" pitchFamily="66" charset="0"/>
                          <a:ea typeface="Times New Roman" pitchFamily="18" charset="0"/>
                          <a:cs typeface="Arial" charset="0"/>
                        </a:rPr>
                        <a:t>2</a:t>
                      </a: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formam ligações com as cargas negativas dos colóides, auxiliando a agregação destes em flocos.</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9701"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29702"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29705" name="Picture 9"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09" name="Group 13"/>
          <p:cNvGraphicFramePr>
            <a:graphicFrameLocks noGrp="1"/>
          </p:cNvGraphicFramePr>
          <p:nvPr/>
        </p:nvGraphicFramePr>
        <p:xfrm>
          <a:off x="323850" y="1781175"/>
          <a:ext cx="8135938" cy="3572236"/>
        </p:xfrm>
        <a:graphic>
          <a:graphicData uri="http://schemas.openxmlformats.org/drawingml/2006/table">
            <a:tbl>
              <a:tblPr/>
              <a:tblGrid>
                <a:gridCol w="8135938">
                  <a:extLst>
                    <a:ext uri="{9D8B030D-6E8A-4147-A177-3AD203B41FA5}">
                      <a16:colId xmlns:a16="http://schemas.microsoft.com/office/drawing/2014/main" val="20000"/>
                    </a:ext>
                  </a:extLst>
                </a:gridCol>
              </a:tblGrid>
              <a:tr h="3206154">
                <a:tc>
                  <a:txBody>
                    <a:body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sz="2200" b="1" i="0" u="none" strike="noStrike" cap="none" normalizeH="0" baseline="0">
                          <a:ln>
                            <a:noFill/>
                          </a:ln>
                          <a:solidFill>
                            <a:schemeClr val="tx1"/>
                          </a:solidFill>
                          <a:effectLst/>
                          <a:latin typeface="Comic Sans MS" pitchFamily="66" charset="0"/>
                          <a:ea typeface="Times New Roman" pitchFamily="18" charset="0"/>
                          <a:cs typeface="Arial" charset="0"/>
                        </a:rPr>
                        <a:t>20  </a:t>
                      </a:r>
                      <a:r>
                        <a:rPr kumimoji="0" lang="pt-BR" sz="2200" b="1" i="0" u="sng" strike="noStrike" cap="none" normalizeH="0" baseline="0">
                          <a:ln>
                            <a:noFill/>
                          </a:ln>
                          <a:solidFill>
                            <a:schemeClr val="tx1"/>
                          </a:solidFill>
                          <a:effectLst/>
                          <a:latin typeface="Comic Sans MS" pitchFamily="66" charset="0"/>
                          <a:ea typeface="Times New Roman" pitchFamily="18" charset="0"/>
                          <a:cs typeface="Arial" charset="0"/>
                        </a:rPr>
                        <a:t>Aquecimento</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a:ln>
                            <a:noFill/>
                          </a:ln>
                          <a:solidFill>
                            <a:schemeClr val="tx1"/>
                          </a:solidFill>
                          <a:effectLst/>
                          <a:latin typeface="Comic Sans MS" pitchFamily="66" charset="0"/>
                          <a:ea typeface="Times New Roman" pitchFamily="18" charset="0"/>
                          <a:cs typeface="Arial" charset="0"/>
                        </a:rPr>
                        <a:t>              </a:t>
                      </a:r>
                      <a:r>
                        <a:rPr kumimoji="0" lang="pt-BR" sz="2200" b="0" i="0" u="none" strike="noStrike" cap="none" normalizeH="0" baseline="0">
                          <a:ln>
                            <a:noFill/>
                          </a:ln>
                          <a:solidFill>
                            <a:schemeClr val="tx1"/>
                          </a:solidFill>
                          <a:effectLst/>
                          <a:latin typeface="Comic Sans MS" pitchFamily="66" charset="0"/>
                          <a:ea typeface="Times New Roman" pitchFamily="18" charset="0"/>
                          <a:cs typeface="Arial" charset="0"/>
                        </a:rPr>
                        <a:t>A operação de aquecimento consiste em se elevar a temperatura do caldo por volta de 103-105ºC, a fim de que a floculação dos seus colóides se processe com maior rapidez dada pelo aumento do movimento browniano das partículas coloidais, e eficiência, uma vez que o calor é fator complementar da operação de clarificação do caldo.</a:t>
                      </a:r>
                    </a:p>
                  </a:txBody>
                  <a:tcPr marT="45715" marB="45715"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572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a:txBody>
                  <a:tcPr marT="45715" marB="45715"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725"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30726"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30728" name="Picture 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30729" name="Picture 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523" name="Group 3"/>
          <p:cNvGraphicFramePr>
            <a:graphicFrameLocks noGrp="1"/>
          </p:cNvGraphicFramePr>
          <p:nvPr/>
        </p:nvGraphicFramePr>
        <p:xfrm>
          <a:off x="323850" y="1725613"/>
          <a:ext cx="8135938" cy="4084637"/>
        </p:xfrm>
        <a:graphic>
          <a:graphicData uri="http://schemas.openxmlformats.org/drawingml/2006/table">
            <a:tbl>
              <a:tblPr/>
              <a:tblGrid>
                <a:gridCol w="8135938">
                  <a:extLst>
                    <a:ext uri="{9D8B030D-6E8A-4147-A177-3AD203B41FA5}">
                      <a16:colId xmlns:a16="http://schemas.microsoft.com/office/drawing/2014/main" val="20000"/>
                    </a:ext>
                  </a:extLst>
                </a:gridCol>
              </a:tblGrid>
              <a:tr h="3718849">
                <a:tc>
                  <a:txBody>
                    <a:body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sz="2200" b="1" i="0" u="none" strike="noStrike" cap="none" normalizeH="0" baseline="0">
                          <a:ln>
                            <a:noFill/>
                          </a:ln>
                          <a:solidFill>
                            <a:schemeClr val="tx1"/>
                          </a:solidFill>
                          <a:effectLst/>
                          <a:latin typeface="Comic Sans MS" pitchFamily="66" charset="0"/>
                          <a:ea typeface="Times New Roman" pitchFamily="18" charset="0"/>
                          <a:cs typeface="Arial" charset="0"/>
                        </a:rPr>
                        <a:t>21  </a:t>
                      </a:r>
                      <a:r>
                        <a:rPr kumimoji="0" lang="pt-BR" sz="2200" b="1" i="0" u="sng" strike="noStrike" cap="none" normalizeH="0" baseline="0">
                          <a:ln>
                            <a:noFill/>
                          </a:ln>
                          <a:solidFill>
                            <a:schemeClr val="tx1"/>
                          </a:solidFill>
                          <a:effectLst/>
                          <a:latin typeface="Comic Sans MS" pitchFamily="66" charset="0"/>
                          <a:ea typeface="Times New Roman" pitchFamily="18" charset="0"/>
                          <a:cs typeface="Arial" charset="0"/>
                        </a:rPr>
                        <a:t>Decantação para produção de açúcar</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a:ln>
                            <a:noFill/>
                          </a:ln>
                          <a:solidFill>
                            <a:schemeClr val="tx1"/>
                          </a:solidFill>
                          <a:effectLst/>
                          <a:latin typeface="Comic Sans MS" pitchFamily="66" charset="0"/>
                          <a:ea typeface="Times New Roman" pitchFamily="18" charset="0"/>
                          <a:cs typeface="Arial" charset="0"/>
                        </a:rPr>
                        <a:t>                A decantação é um estágio do processo que objetiva separar  do caldo a maior quantidade permissível das impurezas em solução ou mesmo em suspensão.</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a:ln>
                            <a:noFill/>
                          </a:ln>
                          <a:solidFill>
                            <a:schemeClr val="tx1"/>
                          </a:solidFill>
                          <a:effectLst/>
                          <a:latin typeface="Comic Sans MS" pitchFamily="66" charset="0"/>
                          <a:ea typeface="Times New Roman" pitchFamily="18" charset="0"/>
                          <a:cs typeface="Arial" charset="0"/>
                        </a:rPr>
                        <a:t>          Na fabricação do açúcar a decantação ocorre na mesma temperatura da decantação para a produção de álcool (103 a 105 </a:t>
                      </a:r>
                      <a:r>
                        <a:rPr kumimoji="0" lang="pt-BR" sz="2000" b="0" i="0" u="none" strike="noStrike" cap="none" normalizeH="0" baseline="30000">
                          <a:ln>
                            <a:noFill/>
                          </a:ln>
                          <a:solidFill>
                            <a:schemeClr val="tx1"/>
                          </a:solidFill>
                          <a:effectLst/>
                          <a:latin typeface="Comic Sans MS" pitchFamily="66" charset="0"/>
                          <a:ea typeface="Times New Roman" pitchFamily="18" charset="0"/>
                          <a:cs typeface="Arial" charset="0"/>
                        </a:rPr>
                        <a:t>o</a:t>
                      </a:r>
                      <a:r>
                        <a:rPr kumimoji="0" lang="pt-BR" sz="2000" b="0" i="0" u="none" strike="noStrike" cap="none" normalizeH="0" baseline="0">
                          <a:ln>
                            <a:noFill/>
                          </a:ln>
                          <a:solidFill>
                            <a:schemeClr val="tx1"/>
                          </a:solidFill>
                          <a:effectLst/>
                          <a:latin typeface="Comic Sans MS" pitchFamily="66" charset="0"/>
                          <a:ea typeface="Times New Roman" pitchFamily="18" charset="0"/>
                          <a:cs typeface="Arial" charset="0"/>
                        </a:rPr>
                        <a:t>C).  Contudo, o pH do caldo é maior 7,2 a 8,2 e o tempo de decantação pode variar de 2 a 6 h.  Há maior remoção de colóides e elementos presentes no caldo.</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sz="2000" b="0" i="0" u="none" strike="noStrike" cap="none" normalizeH="0" baseline="0">
                          <a:ln>
                            <a:noFill/>
                          </a:ln>
                          <a:solidFill>
                            <a:schemeClr val="tx1"/>
                          </a:solidFill>
                          <a:effectLst/>
                          <a:latin typeface="Comic Sans MS" pitchFamily="66" charset="0"/>
                          <a:ea typeface="Times New Roman" pitchFamily="18" charset="0"/>
                          <a:cs typeface="Arial" charset="0"/>
                        </a:rPr>
                        <a:t> </a:t>
                      </a:r>
                    </a:p>
                  </a:txBody>
                  <a:tcPr marT="45724" marB="45724"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657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omic Sans MS" pitchFamily="66" charset="0"/>
                      </a:endParaRPr>
                    </a:p>
                  </a:txBody>
                  <a:tcPr marT="45724" marB="45724"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1749"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31750"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31752" name="Picture 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31753" name="Picture 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6" name="Group 8"/>
          <p:cNvGraphicFramePr>
            <a:graphicFrameLocks noGrp="1"/>
          </p:cNvGraphicFramePr>
          <p:nvPr/>
        </p:nvGraphicFramePr>
        <p:xfrm>
          <a:off x="323850" y="1484313"/>
          <a:ext cx="8135938" cy="4486656"/>
        </p:xfrm>
        <a:graphic>
          <a:graphicData uri="http://schemas.openxmlformats.org/drawingml/2006/table">
            <a:tbl>
              <a:tblPr/>
              <a:tblGrid>
                <a:gridCol w="8135938">
                  <a:extLst>
                    <a:ext uri="{9D8B030D-6E8A-4147-A177-3AD203B41FA5}">
                      <a16:colId xmlns:a16="http://schemas.microsoft.com/office/drawing/2014/main" val="20000"/>
                    </a:ext>
                  </a:extLst>
                </a:gridCol>
              </a:tblGrid>
              <a:tr h="2952750">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22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Filtração</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a:t>
                      </a: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A operação de filtração visa recuperar o caldo arrastado com as borras ou lodo, o qual tem considerável teor de sacarose (cerca de 2% da sacarose da cana moída).</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          Esta operação é feita em filtros rotativos à vácuo.</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800" b="0" i="0" u="none" strike="noStrike" cap="none" normalizeH="0" baseline="0">
                          <a:ln>
                            <a:noFill/>
                          </a:ln>
                          <a:solidFill>
                            <a:schemeClr val="tx1"/>
                          </a:solidFill>
                          <a:effectLst/>
                          <a:latin typeface="Comic Sans MS" pitchFamily="66" charset="0"/>
                          <a:ea typeface="Times New Roman" pitchFamily="18" charset="0"/>
                          <a:cs typeface="Arial" charset="0"/>
                        </a:rPr>
                        <a:t>               </a:t>
                      </a: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O caldo extraído do lodo retorna ao processo de clarificação, devido à sua maior contaminação. O lodo filtrado, denominado de torta de filtro, consiste num adubo orgânico que é enviado à lavoura.</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2773"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32774"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32777" name="Picture 9"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32778" name="Picture 10"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802" name="Group 10"/>
          <p:cNvGraphicFramePr>
            <a:graphicFrameLocks noGrp="1"/>
          </p:cNvGraphicFramePr>
          <p:nvPr/>
        </p:nvGraphicFramePr>
        <p:xfrm>
          <a:off x="323850" y="1484313"/>
          <a:ext cx="8135938" cy="3572256"/>
        </p:xfrm>
        <a:graphic>
          <a:graphicData uri="http://schemas.openxmlformats.org/drawingml/2006/table">
            <a:tbl>
              <a:tblPr/>
              <a:tblGrid>
                <a:gridCol w="8135938">
                  <a:extLst>
                    <a:ext uri="{9D8B030D-6E8A-4147-A177-3AD203B41FA5}">
                      <a16:colId xmlns:a16="http://schemas.microsoft.com/office/drawing/2014/main" val="20000"/>
                    </a:ext>
                  </a:extLst>
                </a:gridCol>
              </a:tblGrid>
              <a:tr h="2952750">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23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Evaporação</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a:t>
                      </a: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A evaporação do caldo visa retirar a maior quantidade de água possível do caldo.  Normalmente, o caldo entra no evaporador com 13 </a:t>
                      </a:r>
                      <a:r>
                        <a:rPr kumimoji="0" lang="pt-BR" altLang="pt-BR" sz="2200" b="0" i="0" u="none" strike="noStrike" cap="none" normalizeH="0" baseline="30000">
                          <a:ln>
                            <a:noFill/>
                          </a:ln>
                          <a:solidFill>
                            <a:schemeClr val="tx1"/>
                          </a:solidFill>
                          <a:effectLst/>
                          <a:latin typeface="Comic Sans MS" pitchFamily="66" charset="0"/>
                          <a:ea typeface="Times New Roman" pitchFamily="18" charset="0"/>
                          <a:cs typeface="Arial" charset="0"/>
                        </a:rPr>
                        <a:t>o</a:t>
                      </a: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Brix e sai com 55 a 65 </a:t>
                      </a:r>
                      <a:r>
                        <a:rPr kumimoji="0" lang="pt-BR" altLang="pt-BR" sz="2200" b="0" i="0" u="none" strike="noStrike" cap="none" normalizeH="0" baseline="30000">
                          <a:ln>
                            <a:noFill/>
                          </a:ln>
                          <a:solidFill>
                            <a:schemeClr val="tx1"/>
                          </a:solidFill>
                          <a:effectLst/>
                          <a:latin typeface="Comic Sans MS" pitchFamily="66" charset="0"/>
                          <a:ea typeface="Times New Roman" pitchFamily="18" charset="0"/>
                          <a:cs typeface="Arial" charset="0"/>
                        </a:rPr>
                        <a:t>o</a:t>
                      </a: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Brix.  Esta etapa é realizada em equipamentos denominados evaporadores de múltiplos-efeitos. Após passar por tal etapa do caldo concentrado recebe o nome de xarope (55 a 65 </a:t>
                      </a:r>
                      <a:r>
                        <a:rPr kumimoji="0" lang="pt-BR" altLang="pt-BR" sz="2200" b="0" i="0" u="none" strike="noStrike" cap="none" normalizeH="0" baseline="30000">
                          <a:ln>
                            <a:noFill/>
                          </a:ln>
                          <a:solidFill>
                            <a:schemeClr val="tx1"/>
                          </a:solidFill>
                          <a:effectLst/>
                          <a:latin typeface="Comic Sans MS" pitchFamily="66" charset="0"/>
                          <a:ea typeface="Times New Roman" pitchFamily="18" charset="0"/>
                          <a:cs typeface="Arial" charset="0"/>
                        </a:rPr>
                        <a:t>o</a:t>
                      </a:r>
                      <a:r>
                        <a:rPr kumimoji="0" lang="pt-BR" altLang="pt-BR" sz="2200" b="0" i="0" u="none" strike="noStrike" cap="none" normalizeH="0" baseline="0">
                          <a:ln>
                            <a:noFill/>
                          </a:ln>
                          <a:solidFill>
                            <a:schemeClr val="tx1"/>
                          </a:solidFill>
                          <a:effectLst/>
                          <a:latin typeface="Comic Sans MS" pitchFamily="66" charset="0"/>
                          <a:ea typeface="Times New Roman" pitchFamily="18" charset="0"/>
                          <a:cs typeface="Arial" charset="0"/>
                        </a:rPr>
                        <a:t>Brix).</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3797"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solidFill>
                  <a:srgbClr val="000066"/>
                </a:solidFill>
              </a:rPr>
              <a:t>Descrição da etapas da indústria sucroalcooleira</a:t>
            </a:r>
          </a:p>
        </p:txBody>
      </p:sp>
      <p:sp>
        <p:nvSpPr>
          <p:cNvPr id="33798"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33800" name="Picture 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33801" name="Picture 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0595" name="Group 3"/>
          <p:cNvGraphicFramePr>
            <a:graphicFrameLocks noGrp="1"/>
          </p:cNvGraphicFramePr>
          <p:nvPr/>
        </p:nvGraphicFramePr>
        <p:xfrm>
          <a:off x="323850" y="1624013"/>
          <a:ext cx="8135938" cy="3318510"/>
        </p:xfrm>
        <a:graphic>
          <a:graphicData uri="http://schemas.openxmlformats.org/drawingml/2006/table">
            <a:tbl>
              <a:tblPr/>
              <a:tblGrid>
                <a:gridCol w="8135938">
                  <a:extLst>
                    <a:ext uri="{9D8B030D-6E8A-4147-A177-3AD203B41FA5}">
                      <a16:colId xmlns:a16="http://schemas.microsoft.com/office/drawing/2014/main" val="20000"/>
                    </a:ext>
                  </a:extLst>
                </a:gridCol>
              </a:tblGrid>
              <a:tr h="2952750">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rgbClr val="000066"/>
                          </a:solidFill>
                          <a:effectLst/>
                          <a:latin typeface="Comic Sans MS" pitchFamily="66" charset="0"/>
                          <a:ea typeface="Times New Roman" pitchFamily="18" charset="0"/>
                          <a:cs typeface="Arial" charset="0"/>
                        </a:rPr>
                        <a:t>24  </a:t>
                      </a:r>
                      <a:r>
                        <a:rPr kumimoji="0" lang="pt-BR" altLang="pt-BR" sz="2200" b="1" i="0" u="sng" strike="noStrike" cap="none" normalizeH="0" baseline="0">
                          <a:ln>
                            <a:noFill/>
                          </a:ln>
                          <a:solidFill>
                            <a:srgbClr val="000066"/>
                          </a:solidFill>
                          <a:effectLst/>
                          <a:latin typeface="Comic Sans MS" pitchFamily="66" charset="0"/>
                          <a:ea typeface="Times New Roman" pitchFamily="18" charset="0"/>
                          <a:cs typeface="Arial" charset="0"/>
                        </a:rPr>
                        <a:t>Cozimento</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rPr>
                        <a:t>           </a:t>
                      </a:r>
                      <a:r>
                        <a:rPr kumimoji="0" lang="pt-BR" altLang="pt-BR" sz="2200" b="0" i="0" u="none" strike="noStrike" cap="none" normalizeH="0" baseline="0">
                          <a:ln>
                            <a:noFill/>
                          </a:ln>
                          <a:solidFill>
                            <a:srgbClr val="000066"/>
                          </a:solidFill>
                          <a:effectLst/>
                          <a:latin typeface="Comic Sans MS" pitchFamily="66" charset="0"/>
                          <a:ea typeface="Times New Roman" pitchFamily="18" charset="0"/>
                          <a:cs typeface="Arial" charset="0"/>
                        </a:rPr>
                        <a:t>Esta etapa é realizada em evaporadores simples. Com a concentração do xarope de 55 a 65 </a:t>
                      </a:r>
                      <a:r>
                        <a:rPr kumimoji="0" lang="pt-BR" altLang="pt-BR" sz="2200" b="0" i="0" u="none" strike="noStrike" cap="none" normalizeH="0" baseline="30000">
                          <a:ln>
                            <a:noFill/>
                          </a:ln>
                          <a:solidFill>
                            <a:srgbClr val="000066"/>
                          </a:solidFill>
                          <a:effectLst/>
                          <a:latin typeface="Comic Sans MS" pitchFamily="66" charset="0"/>
                          <a:ea typeface="Times New Roman" pitchFamily="18" charset="0"/>
                          <a:cs typeface="Arial" charset="0"/>
                        </a:rPr>
                        <a:t>o</a:t>
                      </a:r>
                      <a:r>
                        <a:rPr kumimoji="0" lang="pt-BR" altLang="pt-BR" sz="2200" b="0" i="0" u="none" strike="noStrike" cap="none" normalizeH="0" baseline="0">
                          <a:ln>
                            <a:noFill/>
                          </a:ln>
                          <a:solidFill>
                            <a:srgbClr val="000066"/>
                          </a:solidFill>
                          <a:effectLst/>
                          <a:latin typeface="Comic Sans MS" pitchFamily="66" charset="0"/>
                          <a:ea typeface="Times New Roman" pitchFamily="18" charset="0"/>
                          <a:cs typeface="Arial" charset="0"/>
                        </a:rPr>
                        <a:t>Brix até a saturação da massa cozida (80 a 95 </a:t>
                      </a:r>
                      <a:r>
                        <a:rPr kumimoji="0" lang="pt-BR" altLang="pt-BR" sz="2200" b="0" i="0" u="none" strike="noStrike" cap="none" normalizeH="0" baseline="30000">
                          <a:ln>
                            <a:noFill/>
                          </a:ln>
                          <a:solidFill>
                            <a:srgbClr val="000066"/>
                          </a:solidFill>
                          <a:effectLst/>
                          <a:latin typeface="Comic Sans MS" pitchFamily="66" charset="0"/>
                          <a:ea typeface="Times New Roman" pitchFamily="18" charset="0"/>
                          <a:cs typeface="Arial" charset="0"/>
                        </a:rPr>
                        <a:t>0</a:t>
                      </a:r>
                      <a:r>
                        <a:rPr kumimoji="0" lang="pt-BR" altLang="pt-BR" sz="2200" b="0" i="0" u="none" strike="noStrike" cap="none" normalizeH="0" baseline="0">
                          <a:ln>
                            <a:noFill/>
                          </a:ln>
                          <a:solidFill>
                            <a:srgbClr val="000066"/>
                          </a:solidFill>
                          <a:effectLst/>
                          <a:latin typeface="Comic Sans MS" pitchFamily="66" charset="0"/>
                          <a:ea typeface="Times New Roman" pitchFamily="18" charset="0"/>
                          <a:cs typeface="Arial" charset="0"/>
                        </a:rPr>
                        <a:t>Brix – depende do equipamento).  Com essa concentração começa ocorrer a deposição e a formação dos cristais de açúcar.</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rgbClr val="000066"/>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21"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34822"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34824" name="Picture 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34825" name="Picture 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8" name="Group 8"/>
          <p:cNvGraphicFramePr>
            <a:graphicFrameLocks noGrp="1"/>
          </p:cNvGraphicFramePr>
          <p:nvPr/>
        </p:nvGraphicFramePr>
        <p:xfrm>
          <a:off x="323850" y="1801813"/>
          <a:ext cx="8135938" cy="3718560"/>
        </p:xfrm>
        <a:graphic>
          <a:graphicData uri="http://schemas.openxmlformats.org/drawingml/2006/table">
            <a:tbl>
              <a:tblPr/>
              <a:tblGrid>
                <a:gridCol w="8135938">
                  <a:extLst>
                    <a:ext uri="{9D8B030D-6E8A-4147-A177-3AD203B41FA5}">
                      <a16:colId xmlns:a16="http://schemas.microsoft.com/office/drawing/2014/main" val="20000"/>
                    </a:ext>
                  </a:extLst>
                </a:gridCol>
              </a:tblGrid>
              <a:tr h="2952750">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rgbClr val="000066"/>
                          </a:solidFill>
                          <a:effectLst/>
                          <a:latin typeface="Comic Sans MS" pitchFamily="66" charset="0"/>
                          <a:ea typeface="Times New Roman" pitchFamily="18" charset="0"/>
                          <a:cs typeface="Arial" charset="0"/>
                        </a:rPr>
                        <a:t>25  </a:t>
                      </a:r>
                      <a:r>
                        <a:rPr kumimoji="0" lang="pt-BR" altLang="pt-BR" sz="2200" b="1" i="0" u="sng" strike="noStrike" cap="none" normalizeH="0" baseline="0">
                          <a:ln>
                            <a:noFill/>
                          </a:ln>
                          <a:solidFill>
                            <a:srgbClr val="000066"/>
                          </a:solidFill>
                          <a:effectLst/>
                          <a:latin typeface="Comic Sans MS" pitchFamily="66" charset="0"/>
                          <a:ea typeface="Times New Roman" pitchFamily="18" charset="0"/>
                          <a:cs typeface="Arial" charset="0"/>
                        </a:rPr>
                        <a:t>Cristalização</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rPr>
                        <a:t>               Após a operação de cozimento chegar ao seu final, a massa cozida é descarregada em equipamentos conhecidos, por cristalizadores.</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rgbClr val="000066"/>
                          </a:solidFill>
                          <a:effectLst/>
                          <a:latin typeface="Comic Sans MS" pitchFamily="66" charset="0"/>
                          <a:ea typeface="Times New Roman" pitchFamily="18" charset="0"/>
                          <a:cs typeface="Arial" charset="0"/>
                        </a:rPr>
                        <a:t>                A massa cozida, descarregada nos cristalizadores, pode ser mantida nesses equipamentos por um período variável de 6 a 72 horas e, em muitos casos, segue-se quase imediatamente para as turbinas (centrifugas), onde se dá a separação dos cristais.</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rgbClr val="000066"/>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5845"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35846"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35849" name="Picture 9"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35850" name="Picture 10"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73" name="Group 9"/>
          <p:cNvGraphicFramePr>
            <a:graphicFrameLocks noGrp="1"/>
          </p:cNvGraphicFramePr>
          <p:nvPr/>
        </p:nvGraphicFramePr>
        <p:xfrm>
          <a:off x="323850" y="1963738"/>
          <a:ext cx="8135938" cy="3413760"/>
        </p:xfrm>
        <a:graphic>
          <a:graphicData uri="http://schemas.openxmlformats.org/drawingml/2006/table">
            <a:tbl>
              <a:tblPr/>
              <a:tblGrid>
                <a:gridCol w="8135938">
                  <a:extLst>
                    <a:ext uri="{9D8B030D-6E8A-4147-A177-3AD203B41FA5}">
                      <a16:colId xmlns:a16="http://schemas.microsoft.com/office/drawing/2014/main" val="20000"/>
                    </a:ext>
                  </a:extLst>
                </a:gridCol>
              </a:tblGrid>
              <a:tr h="2952750">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26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Centrifugação</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A separação dos cristais da massa cozida é feita em centrífugas, as quais podem ser de tipos variáveis - fluxo intermitente e fluxo contínuo - em função da natureza da massa cozida.</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As centrífugas açucareiras constam essencialmente de cesto perfurado suspenso por um eixo ligado a um motor elétrico, que propicia rotações de 1200-2600 rpm.</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6869"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36870"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36874" name="Picture 10"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36875" name="Picture 11"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8" name="Group 10"/>
          <p:cNvGraphicFramePr>
            <a:graphicFrameLocks noGrp="1"/>
          </p:cNvGraphicFramePr>
          <p:nvPr/>
        </p:nvGraphicFramePr>
        <p:xfrm>
          <a:off x="323850" y="1484313"/>
          <a:ext cx="8135938" cy="4450080"/>
        </p:xfrm>
        <a:graphic>
          <a:graphicData uri="http://schemas.openxmlformats.org/drawingml/2006/table">
            <a:tbl>
              <a:tblPr/>
              <a:tblGrid>
                <a:gridCol w="8135938">
                  <a:extLst>
                    <a:ext uri="{9D8B030D-6E8A-4147-A177-3AD203B41FA5}">
                      <a16:colId xmlns:a16="http://schemas.microsoft.com/office/drawing/2014/main" val="20000"/>
                    </a:ext>
                  </a:extLst>
                </a:gridCol>
              </a:tblGrid>
              <a:tr h="2952750">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27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Secagem</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O açúcar que deixa as centrífugas apresenta teor de umidade indesejável, entre 0,5 a 2,0% , e temperatura relativamente elevada, entre 56-60º C. Deste modo não se apresenta em boas condições para ser ensacado e armazenado. Portanto, faz-se necessário a realização de secagem e resfriamento</a:t>
                      </a:r>
                      <a:r>
                        <a:rPr kumimoji="0" lang="pt-BR" altLang="pt-BR" sz="2800" b="0" i="0" u="none" strike="noStrike" cap="none" normalizeH="0" baseline="0">
                          <a:ln>
                            <a:noFill/>
                          </a:ln>
                          <a:solidFill>
                            <a:schemeClr val="tx1"/>
                          </a:solidFill>
                          <a:effectLst/>
                          <a:latin typeface="Comic Sans MS" pitchFamily="66" charset="0"/>
                          <a:ea typeface="Times New Roman" pitchFamily="18" charset="0"/>
                          <a:cs typeface="Arial" charset="0"/>
                        </a:rPr>
                        <a:t>.</a:t>
                      </a: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O teor de umidade permissível para preservar a qualidade do açúcar, depende de sua polarização. No caso do açúcar branco, deve-se reduzir a umidade dentro de uma faixa de 0,04 a 0,07%.   </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7893"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37894"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37896" name="Picture 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37897" name="Picture 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4"/>
          <p:cNvSpPr>
            <a:spLocks noChangeShapeType="1"/>
          </p:cNvSpPr>
          <p:nvPr/>
        </p:nvSpPr>
        <p:spPr bwMode="auto">
          <a:xfrm>
            <a:off x="3276600" y="3867150"/>
            <a:ext cx="936625" cy="0"/>
          </a:xfrm>
          <a:prstGeom prst="line">
            <a:avLst/>
          </a:prstGeom>
          <a:noFill/>
          <a:ln w="161925">
            <a:solidFill>
              <a:srgbClr val="8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23" name="Line 5"/>
          <p:cNvSpPr>
            <a:spLocks noChangeShapeType="1"/>
          </p:cNvSpPr>
          <p:nvPr/>
        </p:nvSpPr>
        <p:spPr bwMode="auto">
          <a:xfrm>
            <a:off x="4284663" y="3867150"/>
            <a:ext cx="0" cy="1152525"/>
          </a:xfrm>
          <a:prstGeom prst="line">
            <a:avLst/>
          </a:prstGeom>
          <a:noFill/>
          <a:ln w="161925">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24" name="Line 6"/>
          <p:cNvSpPr>
            <a:spLocks noChangeShapeType="1"/>
          </p:cNvSpPr>
          <p:nvPr/>
        </p:nvSpPr>
        <p:spPr bwMode="auto">
          <a:xfrm>
            <a:off x="4211638" y="2787650"/>
            <a:ext cx="1873250" cy="0"/>
          </a:xfrm>
          <a:prstGeom prst="line">
            <a:avLst/>
          </a:prstGeom>
          <a:noFill/>
          <a:ln w="161925">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25" name="Line 7"/>
          <p:cNvSpPr>
            <a:spLocks noChangeShapeType="1"/>
          </p:cNvSpPr>
          <p:nvPr/>
        </p:nvSpPr>
        <p:spPr bwMode="auto">
          <a:xfrm>
            <a:off x="4211638" y="4948238"/>
            <a:ext cx="1873250" cy="0"/>
          </a:xfrm>
          <a:prstGeom prst="line">
            <a:avLst/>
          </a:prstGeom>
          <a:noFill/>
          <a:ln w="161925">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26" name="Line 8"/>
          <p:cNvSpPr>
            <a:spLocks noChangeShapeType="1"/>
          </p:cNvSpPr>
          <p:nvPr/>
        </p:nvSpPr>
        <p:spPr bwMode="auto">
          <a:xfrm>
            <a:off x="4284663" y="2714625"/>
            <a:ext cx="0" cy="1152525"/>
          </a:xfrm>
          <a:prstGeom prst="line">
            <a:avLst/>
          </a:prstGeom>
          <a:noFill/>
          <a:ln w="161925">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27" name="Text Box 9"/>
          <p:cNvSpPr txBox="1">
            <a:spLocks noChangeArrowheads="1"/>
          </p:cNvSpPr>
          <p:nvPr/>
        </p:nvSpPr>
        <p:spPr bwMode="auto">
          <a:xfrm>
            <a:off x="827088" y="5740400"/>
            <a:ext cx="684053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6325" indent="-1076325">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sz="1800">
                <a:latin typeface="Arial" charset="0"/>
              </a:rPr>
              <a:t>Figura 2 -  A ilustração representa uma estrada com uma bifurcação que pode ir pela esquerda e voltar pela direita ou vice-versa. Será?</a:t>
            </a:r>
            <a:r>
              <a:rPr lang="es-ES" altLang="pt-BR" sz="1800">
                <a:latin typeface="Arial" charset="0"/>
              </a:rPr>
              <a:t>  O que você acha</a:t>
            </a:r>
            <a:r>
              <a:rPr lang="pt-BR" altLang="pt-BR" sz="1800">
                <a:latin typeface="Arial" charset="0"/>
              </a:rPr>
              <a:t>?</a:t>
            </a:r>
            <a:r>
              <a:rPr lang="es-ES" altLang="pt-BR" sz="1800">
                <a:latin typeface="Arial" charset="0"/>
              </a:rPr>
              <a:t> </a:t>
            </a:r>
          </a:p>
        </p:txBody>
      </p:sp>
      <p:grpSp>
        <p:nvGrpSpPr>
          <p:cNvPr id="5128" name="Group 10"/>
          <p:cNvGrpSpPr>
            <a:grpSpLocks/>
          </p:cNvGrpSpPr>
          <p:nvPr/>
        </p:nvGrpSpPr>
        <p:grpSpPr bwMode="auto">
          <a:xfrm>
            <a:off x="1331913" y="3292475"/>
            <a:ext cx="1655762" cy="1079500"/>
            <a:chOff x="930" y="1026"/>
            <a:chExt cx="1043" cy="680"/>
          </a:xfrm>
        </p:grpSpPr>
        <p:sp>
          <p:nvSpPr>
            <p:cNvPr id="5145" name="AutoShape 11"/>
            <p:cNvSpPr>
              <a:spLocks noChangeArrowheads="1"/>
            </p:cNvSpPr>
            <p:nvPr/>
          </p:nvSpPr>
          <p:spPr bwMode="auto">
            <a:xfrm>
              <a:off x="930" y="1026"/>
              <a:ext cx="1043" cy="680"/>
            </a:xfrm>
            <a:prstGeom prst="roundRect">
              <a:avLst>
                <a:gd name="adj" fmla="val 16667"/>
              </a:avLst>
            </a:prstGeom>
            <a:solidFill>
              <a:schemeClr val="accent1"/>
            </a:solidFill>
            <a:ln w="9525">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5146" name="Text Box 12"/>
            <p:cNvSpPr txBox="1">
              <a:spLocks noChangeArrowheads="1"/>
            </p:cNvSpPr>
            <p:nvPr/>
          </p:nvSpPr>
          <p:spPr bwMode="auto">
            <a:xfrm>
              <a:off x="975" y="1162"/>
              <a:ext cx="9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endParaRPr lang="en-US" altLang="pt-BR" sz="1800">
                <a:latin typeface="Arial" charset="0"/>
              </a:endParaRPr>
            </a:p>
          </p:txBody>
        </p:sp>
      </p:grpSp>
      <p:sp>
        <p:nvSpPr>
          <p:cNvPr id="5129" name="Line 13"/>
          <p:cNvSpPr>
            <a:spLocks noChangeShapeType="1"/>
          </p:cNvSpPr>
          <p:nvPr/>
        </p:nvSpPr>
        <p:spPr bwMode="auto">
          <a:xfrm>
            <a:off x="3203575" y="2068513"/>
            <a:ext cx="0" cy="3527425"/>
          </a:xfrm>
          <a:prstGeom prst="line">
            <a:avLst/>
          </a:prstGeom>
          <a:noFill/>
          <a:ln w="76200">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pt-BR"/>
          </a:p>
        </p:txBody>
      </p:sp>
      <p:sp>
        <p:nvSpPr>
          <p:cNvPr id="5130" name="AutoShape 14"/>
          <p:cNvSpPr>
            <a:spLocks noChangeArrowheads="1"/>
          </p:cNvSpPr>
          <p:nvPr/>
        </p:nvSpPr>
        <p:spPr bwMode="auto">
          <a:xfrm>
            <a:off x="3060700" y="3579813"/>
            <a:ext cx="647700" cy="142875"/>
          </a:xfrm>
          <a:custGeom>
            <a:avLst/>
            <a:gdLst>
              <a:gd name="T0" fmla="*/ 14566502 w 21600"/>
              <a:gd name="T1" fmla="*/ 0 h 21600"/>
              <a:gd name="T2" fmla="*/ 0 w 21600"/>
              <a:gd name="T3" fmla="*/ 472533 h 21600"/>
              <a:gd name="T4" fmla="*/ 14566502 w 21600"/>
              <a:gd name="T5" fmla="*/ 945059 h 21600"/>
              <a:gd name="T6" fmla="*/ 19422005 w 21600"/>
              <a:gd name="T7" fmla="*/ 4725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p:spPr>
        <p:txBody>
          <a:bodyPr wrap="none" anchor="ctr"/>
          <a:lstStyle/>
          <a:p>
            <a:endParaRPr lang="pt-BR"/>
          </a:p>
        </p:txBody>
      </p:sp>
      <p:sp>
        <p:nvSpPr>
          <p:cNvPr id="5131" name="AutoShape 15"/>
          <p:cNvSpPr>
            <a:spLocks noChangeArrowheads="1"/>
          </p:cNvSpPr>
          <p:nvPr/>
        </p:nvSpPr>
        <p:spPr bwMode="auto">
          <a:xfrm rot="10800000">
            <a:off x="3060700" y="4084638"/>
            <a:ext cx="647700" cy="142875"/>
          </a:xfrm>
          <a:custGeom>
            <a:avLst/>
            <a:gdLst>
              <a:gd name="T0" fmla="*/ 14566502 w 21600"/>
              <a:gd name="T1" fmla="*/ 0 h 21600"/>
              <a:gd name="T2" fmla="*/ 0 w 21600"/>
              <a:gd name="T3" fmla="*/ 472533 h 21600"/>
              <a:gd name="T4" fmla="*/ 14566502 w 21600"/>
              <a:gd name="T5" fmla="*/ 945059 h 21600"/>
              <a:gd name="T6" fmla="*/ 19422005 w 21600"/>
              <a:gd name="T7" fmla="*/ 4725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p:spPr>
        <p:txBody>
          <a:bodyPr wrap="none" anchor="ctr"/>
          <a:lstStyle/>
          <a:p>
            <a:endParaRPr lang="pt-BR"/>
          </a:p>
        </p:txBody>
      </p:sp>
      <p:grpSp>
        <p:nvGrpSpPr>
          <p:cNvPr id="5132" name="Group 16"/>
          <p:cNvGrpSpPr>
            <a:grpSpLocks/>
          </p:cNvGrpSpPr>
          <p:nvPr/>
        </p:nvGrpSpPr>
        <p:grpSpPr bwMode="auto">
          <a:xfrm>
            <a:off x="7019925" y="3357563"/>
            <a:ext cx="1655763" cy="1079500"/>
            <a:chOff x="930" y="1026"/>
            <a:chExt cx="1043" cy="680"/>
          </a:xfrm>
        </p:grpSpPr>
        <p:sp>
          <p:nvSpPr>
            <p:cNvPr id="5143" name="AutoShape 17"/>
            <p:cNvSpPr>
              <a:spLocks noChangeArrowheads="1"/>
            </p:cNvSpPr>
            <p:nvPr/>
          </p:nvSpPr>
          <p:spPr bwMode="auto">
            <a:xfrm>
              <a:off x="930" y="1026"/>
              <a:ext cx="1043" cy="680"/>
            </a:xfrm>
            <a:prstGeom prst="roundRect">
              <a:avLst>
                <a:gd name="adj" fmla="val 16667"/>
              </a:avLst>
            </a:prstGeom>
            <a:solidFill>
              <a:srgbClr val="33CCCC"/>
            </a:solidFill>
            <a:ln w="9525">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5144" name="Text Box 18"/>
            <p:cNvSpPr txBox="1">
              <a:spLocks noChangeArrowheads="1"/>
            </p:cNvSpPr>
            <p:nvPr/>
          </p:nvSpPr>
          <p:spPr bwMode="auto">
            <a:xfrm>
              <a:off x="975" y="1162"/>
              <a:ext cx="9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endParaRPr lang="en-US" altLang="pt-BR" sz="1800">
                <a:latin typeface="Arial" charset="0"/>
              </a:endParaRPr>
            </a:p>
          </p:txBody>
        </p:sp>
      </p:grpSp>
      <p:sp>
        <p:nvSpPr>
          <p:cNvPr id="5133" name="Line 19"/>
          <p:cNvSpPr>
            <a:spLocks noChangeShapeType="1"/>
          </p:cNvSpPr>
          <p:nvPr/>
        </p:nvSpPr>
        <p:spPr bwMode="auto">
          <a:xfrm>
            <a:off x="6013450" y="2781300"/>
            <a:ext cx="0" cy="1152525"/>
          </a:xfrm>
          <a:prstGeom prst="line">
            <a:avLst/>
          </a:prstGeom>
          <a:noFill/>
          <a:ln w="161925">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34" name="Line 20"/>
          <p:cNvSpPr>
            <a:spLocks noChangeShapeType="1"/>
          </p:cNvSpPr>
          <p:nvPr/>
        </p:nvSpPr>
        <p:spPr bwMode="auto">
          <a:xfrm>
            <a:off x="6013450" y="3860800"/>
            <a:ext cx="0" cy="1152525"/>
          </a:xfrm>
          <a:prstGeom prst="line">
            <a:avLst/>
          </a:prstGeom>
          <a:noFill/>
          <a:ln w="161925">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35" name="Line 21"/>
          <p:cNvSpPr>
            <a:spLocks noChangeShapeType="1"/>
          </p:cNvSpPr>
          <p:nvPr/>
        </p:nvSpPr>
        <p:spPr bwMode="auto">
          <a:xfrm>
            <a:off x="6084888" y="3860800"/>
            <a:ext cx="936625" cy="0"/>
          </a:xfrm>
          <a:prstGeom prst="line">
            <a:avLst/>
          </a:prstGeom>
          <a:noFill/>
          <a:ln w="161925">
            <a:solidFill>
              <a:srgbClr val="FF99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136" name="Line 22"/>
          <p:cNvSpPr>
            <a:spLocks noChangeShapeType="1"/>
          </p:cNvSpPr>
          <p:nvPr/>
        </p:nvSpPr>
        <p:spPr bwMode="auto">
          <a:xfrm>
            <a:off x="6659563" y="1989138"/>
            <a:ext cx="0" cy="3527425"/>
          </a:xfrm>
          <a:prstGeom prst="line">
            <a:avLst/>
          </a:prstGeom>
          <a:noFill/>
          <a:ln w="76200">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pt-BR"/>
          </a:p>
        </p:txBody>
      </p:sp>
      <p:sp>
        <p:nvSpPr>
          <p:cNvPr id="5137" name="AutoShape 23"/>
          <p:cNvSpPr>
            <a:spLocks noChangeArrowheads="1"/>
          </p:cNvSpPr>
          <p:nvPr/>
        </p:nvSpPr>
        <p:spPr bwMode="auto">
          <a:xfrm>
            <a:off x="6227763" y="3500438"/>
            <a:ext cx="647700" cy="142875"/>
          </a:xfrm>
          <a:custGeom>
            <a:avLst/>
            <a:gdLst>
              <a:gd name="T0" fmla="*/ 14566502 w 21600"/>
              <a:gd name="T1" fmla="*/ 0 h 21600"/>
              <a:gd name="T2" fmla="*/ 0 w 21600"/>
              <a:gd name="T3" fmla="*/ 472533 h 21600"/>
              <a:gd name="T4" fmla="*/ 14566502 w 21600"/>
              <a:gd name="T5" fmla="*/ 945059 h 21600"/>
              <a:gd name="T6" fmla="*/ 19422005 w 21600"/>
              <a:gd name="T7" fmla="*/ 4725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p:spPr>
        <p:txBody>
          <a:bodyPr wrap="none" anchor="ctr"/>
          <a:lstStyle/>
          <a:p>
            <a:endParaRPr lang="pt-BR"/>
          </a:p>
        </p:txBody>
      </p:sp>
      <p:sp>
        <p:nvSpPr>
          <p:cNvPr id="5138" name="AutoShape 24"/>
          <p:cNvSpPr>
            <a:spLocks noChangeArrowheads="1"/>
          </p:cNvSpPr>
          <p:nvPr/>
        </p:nvSpPr>
        <p:spPr bwMode="auto">
          <a:xfrm rot="10800000">
            <a:off x="6227763" y="4005263"/>
            <a:ext cx="647700" cy="142875"/>
          </a:xfrm>
          <a:custGeom>
            <a:avLst/>
            <a:gdLst>
              <a:gd name="T0" fmla="*/ 14566502 w 21600"/>
              <a:gd name="T1" fmla="*/ 0 h 21600"/>
              <a:gd name="T2" fmla="*/ 0 w 21600"/>
              <a:gd name="T3" fmla="*/ 472533 h 21600"/>
              <a:gd name="T4" fmla="*/ 14566502 w 21600"/>
              <a:gd name="T5" fmla="*/ 945059 h 21600"/>
              <a:gd name="T6" fmla="*/ 19422005 w 21600"/>
              <a:gd name="T7" fmla="*/ 4725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p:spPr>
        <p:txBody>
          <a:bodyPr wrap="none" anchor="ctr"/>
          <a:lstStyle/>
          <a:p>
            <a:endParaRPr lang="pt-BR"/>
          </a:p>
        </p:txBody>
      </p:sp>
      <p:sp>
        <p:nvSpPr>
          <p:cNvPr id="3076" name="Line 9"/>
          <p:cNvSpPr>
            <a:spLocks noChangeShapeType="1"/>
          </p:cNvSpPr>
          <p:nvPr/>
        </p:nvSpPr>
        <p:spPr bwMode="ltGray">
          <a:xfrm>
            <a:off x="0" y="1268413"/>
            <a:ext cx="9144000" cy="0"/>
          </a:xfrm>
          <a:prstGeom prst="line">
            <a:avLst/>
          </a:prstGeom>
          <a:noFill/>
          <a:ln w="50800">
            <a:solidFill>
              <a:srgbClr val="C00000"/>
            </a:solidFill>
            <a:round/>
            <a:headEnd/>
            <a:tailEnd/>
          </a:ln>
        </p:spPr>
        <p:txBody>
          <a:bodyPr wrap="none"/>
          <a:lstStyle/>
          <a:p>
            <a:pPr>
              <a:defRPr/>
            </a:pPr>
            <a:endParaRPr lang="en-US">
              <a:ln>
                <a:solidFill>
                  <a:srgbClr val="FF0000"/>
                </a:solidFill>
              </a:ln>
            </a:endParaRPr>
          </a:p>
        </p:txBody>
      </p:sp>
      <p:sp>
        <p:nvSpPr>
          <p:cNvPr id="5140" name="Text Box 14"/>
          <p:cNvSpPr txBox="1">
            <a:spLocks noChangeArrowheads="1"/>
          </p:cNvSpPr>
          <p:nvPr/>
        </p:nvSpPr>
        <p:spPr bwMode="ltGray">
          <a:xfrm>
            <a:off x="684213" y="1341438"/>
            <a:ext cx="77755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spcBef>
                <a:spcPct val="50000"/>
              </a:spcBef>
            </a:pPr>
            <a:r>
              <a:rPr lang="pt-BR" altLang="pt-BR" sz="2200">
                <a:solidFill>
                  <a:srgbClr val="000066"/>
                </a:solidFill>
                <a:latin typeface="Comic Sans MS" pitchFamily="66" charset="0"/>
              </a:rPr>
              <a:t>2 – Fluxogramas industriais</a:t>
            </a:r>
          </a:p>
        </p:txBody>
      </p:sp>
      <p:sp>
        <p:nvSpPr>
          <p:cNvPr id="5142" name="Rectangle 22"/>
          <p:cNvSpPr>
            <a:spLocks noChangeArrowheads="1"/>
          </p:cNvSpPr>
          <p:nvPr/>
        </p:nvSpPr>
        <p:spPr bwMode="auto">
          <a:xfrm>
            <a:off x="1042988" y="333375"/>
            <a:ext cx="73453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pt-BR" altLang="pt-BR" sz="2600" b="1"/>
              <a:t>PANORAMA GERAL DO PROCESSO INDUSTRIAL</a:t>
            </a:r>
          </a:p>
        </p:txBody>
      </p:sp>
      <p:pic>
        <p:nvPicPr>
          <p:cNvPr id="5148" name="Picture 28"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5149" name="Picture 29"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21" name="Group 9"/>
          <p:cNvGraphicFramePr>
            <a:graphicFrameLocks noGrp="1"/>
          </p:cNvGraphicFramePr>
          <p:nvPr/>
        </p:nvGraphicFramePr>
        <p:xfrm>
          <a:off x="323850" y="1725613"/>
          <a:ext cx="8135938" cy="4084320"/>
        </p:xfrm>
        <a:graphic>
          <a:graphicData uri="http://schemas.openxmlformats.org/drawingml/2006/table">
            <a:tbl>
              <a:tblPr/>
              <a:tblGrid>
                <a:gridCol w="8135938">
                  <a:extLst>
                    <a:ext uri="{9D8B030D-6E8A-4147-A177-3AD203B41FA5}">
                      <a16:colId xmlns:a16="http://schemas.microsoft.com/office/drawing/2014/main" val="20000"/>
                    </a:ext>
                  </a:extLst>
                </a:gridCol>
              </a:tblGrid>
              <a:tr h="2952750">
                <a:tc>
                  <a:txBody>
                    <a:bodyPr/>
                    <a:lstStyle>
                      <a:lvl1pPr marL="631825" indent="-631825">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631825" marR="0" lvl="0" indent="-631825" algn="just" defTabSz="914400" rtl="0" eaLnBrk="0" fontAlgn="base" latinLnBrk="0" hangingPunct="0">
                        <a:lnSpc>
                          <a:spcPct val="100000"/>
                        </a:lnSpc>
                        <a:spcBef>
                          <a:spcPct val="0"/>
                        </a:spcBef>
                        <a:spcAft>
                          <a:spcPct val="0"/>
                        </a:spcAft>
                        <a:buClrTx/>
                        <a:buSzTx/>
                        <a:buFontTx/>
                        <a:buNone/>
                        <a:tabLst/>
                      </a:pPr>
                      <a:r>
                        <a:rPr kumimoji="0" lang="pt-BR" altLang="pt-BR" sz="2200" b="1" i="0" u="none" strike="noStrike" cap="none" normalizeH="0" baseline="0">
                          <a:ln>
                            <a:noFill/>
                          </a:ln>
                          <a:solidFill>
                            <a:schemeClr val="tx1"/>
                          </a:solidFill>
                          <a:effectLst/>
                          <a:latin typeface="Comic Sans MS" pitchFamily="66" charset="0"/>
                          <a:ea typeface="Times New Roman" pitchFamily="18" charset="0"/>
                          <a:cs typeface="Arial" charset="0"/>
                        </a:rPr>
                        <a:t>28  </a:t>
                      </a:r>
                      <a:r>
                        <a:rPr kumimoji="0" lang="pt-BR" altLang="pt-BR" sz="2200" b="1" i="0" u="sng" strike="noStrike" cap="none" normalizeH="0" baseline="0">
                          <a:ln>
                            <a:noFill/>
                          </a:ln>
                          <a:solidFill>
                            <a:schemeClr val="tx1"/>
                          </a:solidFill>
                          <a:effectLst/>
                          <a:latin typeface="Comic Sans MS" pitchFamily="66" charset="0"/>
                          <a:ea typeface="Times New Roman" pitchFamily="18" charset="0"/>
                          <a:cs typeface="Arial" charset="0"/>
                        </a:rPr>
                        <a:t>Refinaria</a:t>
                      </a:r>
                    </a:p>
                    <a:p>
                      <a:pPr marL="631825" marR="0" lvl="0" indent="-631825" algn="just" defTabSz="914400" rtl="0" eaLnBrk="0" fontAlgn="base" latinLnBrk="0" hangingPunct="0">
                        <a:lnSpc>
                          <a:spcPct val="100000"/>
                        </a:lnSpc>
                        <a:spcBef>
                          <a:spcPct val="20000"/>
                        </a:spcBef>
                        <a:spcAft>
                          <a:spcPct val="0"/>
                        </a:spcAft>
                        <a:buClrTx/>
                        <a:buSzTx/>
                        <a:buFontTx/>
                        <a:buNone/>
                        <a:tabLst/>
                      </a:pPr>
                      <a:endPar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endParaRP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Nesta unidade, o açúcar é re-processado, ou seja, é dissolvido em água, formando uma calda e esta é submetida a um novo processo de clarificação, evaporação e cozimento.   </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No Brasil, normalmente, utiliza-se os açúcares VHP ou cristal para a produção de açúcar refinado.  Contudo, a Dedini está em vias de conclusão de novo processo, denominado </a:t>
                      </a: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hlinkClick r:id="rId2" action="ppaction://hlinkpres?slideindex=1&amp;slidetitle="/>
                        </a:rPr>
                        <a:t>DRD</a:t>
                      </a: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 Dedini Refinado Direto, o qual tem por objetivo obter o açúcar refinado diretamente a partir do caldo.</a:t>
                      </a:r>
                    </a:p>
                    <a:p>
                      <a:pPr marL="631825" marR="0" lvl="0" indent="-631825" algn="just" defTabSz="914400" rtl="0" eaLnBrk="0" fontAlgn="base" latinLnBrk="0" hangingPunct="0">
                        <a:lnSpc>
                          <a:spcPct val="100000"/>
                        </a:lnSpc>
                        <a:spcBef>
                          <a:spcPct val="20000"/>
                        </a:spcBef>
                        <a:spcAft>
                          <a:spcPct val="0"/>
                        </a:spcAft>
                        <a:buClrTx/>
                        <a:buSzTx/>
                        <a:buFontTx/>
                        <a:buNone/>
                        <a:tabLst/>
                      </a:pPr>
                      <a:r>
                        <a:rPr kumimoji="0" lang="pt-BR" altLang="pt-BR" sz="2000" b="0" i="0" u="none" strike="noStrike" cap="none" normalizeH="0" baseline="0">
                          <a:ln>
                            <a:noFill/>
                          </a:ln>
                          <a:solidFill>
                            <a:schemeClr val="tx1"/>
                          </a:solidFill>
                          <a:effectLst/>
                          <a:latin typeface="Comic Sans MS" pitchFamily="66" charset="0"/>
                          <a:ea typeface="Times New Roman" pitchFamily="18" charset="0"/>
                          <a:cs typeface="Arial" charset="0"/>
                        </a:rPr>
                        <a:t>          </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273050">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pt-BR" sz="1800" b="0" i="0" u="none" strike="noStrike" cap="none" normalizeH="0" baseline="0">
                        <a:ln>
                          <a:noFill/>
                        </a:ln>
                        <a:solidFill>
                          <a:schemeClr val="tx1"/>
                        </a:solidFill>
                        <a:effectLst/>
                        <a:latin typeface="Comic Sans MS" pitchFamily="66" charset="0"/>
                      </a:endParaRP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8917" name="Rectangle 11"/>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3200"/>
              <a:t>Descrição da etapas da indústria sucroalcooleira</a:t>
            </a:r>
          </a:p>
        </p:txBody>
      </p:sp>
      <p:sp>
        <p:nvSpPr>
          <p:cNvPr id="38918"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38922" name="Picture 10" descr="logo1_usp_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38923" name="Picture 11" descr="http://www.pclq.usp.br/logo%20esalq.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228600" y="685800"/>
            <a:ext cx="8458200" cy="304800"/>
          </a:xfrm>
          <a:prstGeom prst="rect">
            <a:avLst/>
          </a:prstGeom>
          <a:solidFill>
            <a:srgbClr val="FFCC66"/>
          </a:solidFill>
          <a:ln w="19050">
            <a:solidFill>
              <a:schemeClr val="tx1"/>
            </a:solidFill>
            <a:miter lim="800000"/>
            <a:headEnd/>
            <a:tailEnd/>
          </a:ln>
        </p:spPr>
        <p:txBody>
          <a:bodyPr wrap="none" anchor="b" anchorCtr="1"/>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lnSpc>
                <a:spcPct val="65000"/>
              </a:lnSpc>
            </a:pPr>
            <a:endParaRPr lang="pt-BR" altLang="pt-BR" sz="1500" b="1">
              <a:latin typeface="Arial" charset="0"/>
            </a:endParaRPr>
          </a:p>
          <a:p>
            <a:pPr algn="ctr">
              <a:lnSpc>
                <a:spcPct val="65000"/>
              </a:lnSpc>
            </a:pPr>
            <a:r>
              <a:rPr lang="pt-BR" altLang="pt-BR" sz="1500" b="1">
                <a:latin typeface="Arial" charset="0"/>
              </a:rPr>
              <a:t>   RESULTADOS DA EVOLUÇÃO TECNOLÓGICA</a:t>
            </a:r>
          </a:p>
        </p:txBody>
      </p:sp>
      <p:sp>
        <p:nvSpPr>
          <p:cNvPr id="39939" name="Text Box 3"/>
          <p:cNvSpPr txBox="1">
            <a:spLocks noChangeArrowheads="1"/>
          </p:cNvSpPr>
          <p:nvPr/>
        </p:nvSpPr>
        <p:spPr bwMode="auto">
          <a:xfrm>
            <a:off x="1066800" y="22225"/>
            <a:ext cx="7620000" cy="625475"/>
          </a:xfrm>
          <a:prstGeom prst="rect">
            <a:avLst/>
          </a:prstGeom>
          <a:solidFill>
            <a:srgbClr val="6600CC"/>
          </a:solidFill>
          <a:ln w="19050">
            <a:solidFill>
              <a:schemeClr val="tx1"/>
            </a:solidFill>
            <a:miter lim="800000"/>
            <a:headEnd/>
            <a:tailEnd/>
          </a:ln>
        </p:spPr>
        <p:txBody>
          <a:bodyPr>
            <a:spAutoFit/>
          </a:bodyPr>
          <a:lstStyle>
            <a:lvl1pPr marL="225425" indent="-225425">
              <a:tabLst>
                <a:tab pos="1241425" algn="l"/>
              </a:tabLst>
              <a:defRPr sz="1600">
                <a:solidFill>
                  <a:schemeClr val="tx1"/>
                </a:solidFill>
                <a:latin typeface="Times New Roman" pitchFamily="18" charset="0"/>
              </a:defRPr>
            </a:lvl1pPr>
            <a:lvl2pPr marL="742950" indent="-285750">
              <a:tabLst>
                <a:tab pos="1241425" algn="l"/>
              </a:tabLst>
              <a:defRPr sz="1600">
                <a:solidFill>
                  <a:schemeClr val="tx1"/>
                </a:solidFill>
                <a:latin typeface="Times New Roman" pitchFamily="18" charset="0"/>
              </a:defRPr>
            </a:lvl2pPr>
            <a:lvl3pPr marL="1143000" indent="-228600">
              <a:tabLst>
                <a:tab pos="1241425" algn="l"/>
              </a:tabLst>
              <a:defRPr sz="1600">
                <a:solidFill>
                  <a:schemeClr val="tx1"/>
                </a:solidFill>
                <a:latin typeface="Times New Roman" pitchFamily="18" charset="0"/>
              </a:defRPr>
            </a:lvl3pPr>
            <a:lvl4pPr marL="1600200" indent="-228600">
              <a:tabLst>
                <a:tab pos="1241425" algn="l"/>
              </a:tabLst>
              <a:defRPr sz="1600">
                <a:solidFill>
                  <a:schemeClr val="tx1"/>
                </a:solidFill>
                <a:latin typeface="Times New Roman" pitchFamily="18" charset="0"/>
              </a:defRPr>
            </a:lvl4pPr>
            <a:lvl5pPr marL="2057400" indent="-228600">
              <a:tabLst>
                <a:tab pos="1241425" algn="l"/>
              </a:tabLst>
              <a:defRPr sz="1600">
                <a:solidFill>
                  <a:schemeClr val="tx1"/>
                </a:solidFill>
                <a:latin typeface="Times New Roman" pitchFamily="18" charset="0"/>
              </a:defRPr>
            </a:lvl5pPr>
            <a:lvl6pPr marL="2514600" indent="-228600" eaLnBrk="0" fontAlgn="base" hangingPunct="0">
              <a:spcBef>
                <a:spcPct val="0"/>
              </a:spcBef>
              <a:spcAft>
                <a:spcPct val="0"/>
              </a:spcAft>
              <a:tabLst>
                <a:tab pos="1241425" algn="l"/>
              </a:tabLst>
              <a:defRPr sz="1600">
                <a:solidFill>
                  <a:schemeClr val="tx1"/>
                </a:solidFill>
                <a:latin typeface="Times New Roman" pitchFamily="18" charset="0"/>
              </a:defRPr>
            </a:lvl6pPr>
            <a:lvl7pPr marL="2971800" indent="-228600" eaLnBrk="0" fontAlgn="base" hangingPunct="0">
              <a:spcBef>
                <a:spcPct val="0"/>
              </a:spcBef>
              <a:spcAft>
                <a:spcPct val="0"/>
              </a:spcAft>
              <a:tabLst>
                <a:tab pos="1241425" algn="l"/>
              </a:tabLst>
              <a:defRPr sz="1600">
                <a:solidFill>
                  <a:schemeClr val="tx1"/>
                </a:solidFill>
                <a:latin typeface="Times New Roman" pitchFamily="18" charset="0"/>
              </a:defRPr>
            </a:lvl7pPr>
            <a:lvl8pPr marL="3429000" indent="-228600" eaLnBrk="0" fontAlgn="base" hangingPunct="0">
              <a:spcBef>
                <a:spcPct val="0"/>
              </a:spcBef>
              <a:spcAft>
                <a:spcPct val="0"/>
              </a:spcAft>
              <a:tabLst>
                <a:tab pos="1241425" algn="l"/>
              </a:tabLst>
              <a:defRPr sz="1600">
                <a:solidFill>
                  <a:schemeClr val="tx1"/>
                </a:solidFill>
                <a:latin typeface="Times New Roman" pitchFamily="18" charset="0"/>
              </a:defRPr>
            </a:lvl8pPr>
            <a:lvl9pPr marL="3886200" indent="-228600" eaLnBrk="0" fontAlgn="base" hangingPunct="0">
              <a:spcBef>
                <a:spcPct val="0"/>
              </a:spcBef>
              <a:spcAft>
                <a:spcPct val="0"/>
              </a:spcAft>
              <a:tabLst>
                <a:tab pos="1241425" algn="l"/>
              </a:tabLst>
              <a:defRPr sz="1600">
                <a:solidFill>
                  <a:schemeClr val="tx1"/>
                </a:solidFill>
                <a:latin typeface="Times New Roman" pitchFamily="18" charset="0"/>
              </a:defRPr>
            </a:lvl9pPr>
          </a:lstStyle>
          <a:p>
            <a:pPr algn="ctr">
              <a:lnSpc>
                <a:spcPct val="75000"/>
              </a:lnSpc>
            </a:pPr>
            <a:endParaRPr lang="en-US" altLang="pt-BR" sz="1500" b="1">
              <a:solidFill>
                <a:schemeClr val="bg1"/>
              </a:solidFill>
              <a:latin typeface="Arial" charset="0"/>
            </a:endParaRPr>
          </a:p>
          <a:p>
            <a:pPr algn="ctr">
              <a:lnSpc>
                <a:spcPct val="75000"/>
              </a:lnSpc>
            </a:pPr>
            <a:r>
              <a:rPr lang="en-US" altLang="pt-BR" sz="1500" b="1">
                <a:solidFill>
                  <a:schemeClr val="bg1"/>
                </a:solidFill>
                <a:latin typeface="Arial" charset="0"/>
              </a:rPr>
              <a:t>ÁLCOOL - A EVOLUÇÃO TECNOLÓGICA E A INDÚSTRIA DE EQUIPAMENTOS</a:t>
            </a:r>
          </a:p>
          <a:p>
            <a:pPr algn="ctr">
              <a:lnSpc>
                <a:spcPct val="75000"/>
              </a:lnSpc>
            </a:pPr>
            <a:endParaRPr lang="pt-BR" altLang="pt-BR" sz="1500" b="1">
              <a:solidFill>
                <a:schemeClr val="bg1"/>
              </a:solidFill>
              <a:latin typeface="Arial" charset="0"/>
            </a:endParaRP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 Box 6"/>
          <p:cNvSpPr txBox="1">
            <a:spLocks noChangeArrowheads="1"/>
          </p:cNvSpPr>
          <p:nvPr/>
        </p:nvSpPr>
        <p:spPr bwMode="ltGray">
          <a:xfrm>
            <a:off x="8640763" y="2060575"/>
            <a:ext cx="611187"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pt-BR" altLang="pt-BR" sz="2000" b="1"/>
              <a:t>15</a:t>
            </a:r>
          </a:p>
        </p:txBody>
      </p:sp>
    </p:spTree>
  </p:cSld>
  <p:clrMapOvr>
    <a:masterClrMapping/>
  </p:clrMapOvr>
  <p:transition>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1188" y="260350"/>
            <a:ext cx="7772400" cy="1143000"/>
          </a:xfrm>
        </p:spPr>
        <p:txBody>
          <a:bodyPr/>
          <a:lstStyle/>
          <a:p>
            <a:r>
              <a:rPr lang="pt-BR" altLang="pt-BR"/>
              <a:t>Considerações finais</a:t>
            </a:r>
          </a:p>
        </p:txBody>
      </p:sp>
      <p:sp>
        <p:nvSpPr>
          <p:cNvPr id="41987" name="Rectangle 3"/>
          <p:cNvSpPr>
            <a:spLocks noGrp="1" noChangeArrowheads="1"/>
          </p:cNvSpPr>
          <p:nvPr>
            <p:ph type="body" idx="1"/>
          </p:nvPr>
        </p:nvSpPr>
        <p:spPr>
          <a:xfrm>
            <a:off x="755650" y="2278063"/>
            <a:ext cx="7772400" cy="4103687"/>
          </a:xfrm>
        </p:spPr>
        <p:txBody>
          <a:bodyPr/>
          <a:lstStyle/>
          <a:p>
            <a:pPr algn="just"/>
            <a:r>
              <a:rPr lang="pt-BR" altLang="pt-BR" sz="2200">
                <a:solidFill>
                  <a:srgbClr val="000066"/>
                </a:solidFill>
                <a:latin typeface="Comic Sans MS" pitchFamily="66" charset="0"/>
              </a:rPr>
              <a:t>Na indústria sucroenergética, o processo industrial é formado por diversas etapas, as quais envolvem desde a caracterização da matéria-prima até a desidratação do etanol e o armazenamento do açúcar;</a:t>
            </a:r>
          </a:p>
          <a:p>
            <a:endParaRPr lang="pt-BR" altLang="pt-BR">
              <a:solidFill>
                <a:srgbClr val="000066"/>
              </a:solidFill>
              <a:latin typeface="Comic Sans MS" pitchFamily="66" charset="0"/>
            </a:endParaRPr>
          </a:p>
          <a:p>
            <a:pPr algn="just"/>
            <a:r>
              <a:rPr lang="pt-BR" altLang="pt-BR" sz="2200">
                <a:latin typeface="Comic Sans MS" pitchFamily="66" charset="0"/>
                <a:cs typeface="David" pitchFamily="34" charset="-79"/>
              </a:rPr>
              <a:t>As diversas etapas do processo são controladas individualmente.  Contudo, para um excelente desempenho da usina, é fundamental que todas as operações unitárias do processo trabalhem em harmonia.</a:t>
            </a:r>
          </a:p>
        </p:txBody>
      </p:sp>
      <p:pic>
        <p:nvPicPr>
          <p:cNvPr id="41989" name="Picture 5"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41990" name="Picture 6"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Line 3"/>
          <p:cNvSpPr>
            <a:spLocks noChangeShapeType="1"/>
          </p:cNvSpPr>
          <p:nvPr/>
        </p:nvSpPr>
        <p:spPr bwMode="ltGray">
          <a:xfrm>
            <a:off x="0" y="1484313"/>
            <a:ext cx="91440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wrap="none"/>
          <a:lstStyle/>
          <a:p>
            <a:endParaRPr lang="pt-BR"/>
          </a:p>
        </p:txBody>
      </p:sp>
    </p:spTree>
  </p:cSld>
  <p:clrMapOvr>
    <a:masterClrMapping/>
  </p:clrMapOvr>
  <p:transition>
    <p:zoom dir="in"/>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Número de Slid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fld id="{50785207-69AC-49A5-AFCD-F7F139395E4E}" type="slidenum">
              <a:rPr lang="pt-BR" altLang="pt-BR" sz="1400" smtClean="0"/>
              <a:pPr/>
              <a:t>43</a:t>
            </a:fld>
            <a:endParaRPr lang="pt-BR" altLang="pt-BR" sz="1400"/>
          </a:p>
        </p:txBody>
      </p:sp>
      <p:sp>
        <p:nvSpPr>
          <p:cNvPr id="43011" name="Rectangle 2"/>
          <p:cNvSpPr>
            <a:spLocks noGrp="1" noChangeArrowheads="1"/>
          </p:cNvSpPr>
          <p:nvPr>
            <p:ph/>
          </p:nvPr>
        </p:nvSpPr>
        <p:spPr>
          <a:xfrm>
            <a:off x="1763713" y="609600"/>
            <a:ext cx="6264275" cy="947738"/>
          </a:xfrm>
        </p:spPr>
        <p:txBody>
          <a:bodyPr/>
          <a:lstStyle/>
          <a:p>
            <a:pPr marL="450850" indent="-450850" algn="just">
              <a:lnSpc>
                <a:spcPct val="120000"/>
              </a:lnSpc>
              <a:buFontTx/>
              <a:buNone/>
            </a:pPr>
            <a:r>
              <a:rPr lang="pt-PT" altLang="pt-BR" sz="2600" b="1">
                <a:solidFill>
                  <a:schemeClr val="tx2"/>
                </a:solidFill>
                <a:latin typeface="Comic Sans MS" pitchFamily="66" charset="0"/>
                <a:cs typeface="Times New Roman" pitchFamily="18" charset="0"/>
              </a:rPr>
              <a:t>7. Referências</a:t>
            </a:r>
            <a:endParaRPr lang="pt-BR" altLang="pt-BR" sz="2600" b="1">
              <a:solidFill>
                <a:schemeClr val="tx2"/>
              </a:solidFill>
              <a:latin typeface="Comic Sans MS" pitchFamily="66" charset="0"/>
              <a:cs typeface="Times New Roman" pitchFamily="18" charset="0"/>
            </a:endParaRPr>
          </a:p>
        </p:txBody>
      </p:sp>
      <p:sp>
        <p:nvSpPr>
          <p:cNvPr id="43012" name="Line 3"/>
          <p:cNvSpPr>
            <a:spLocks noChangeShapeType="1"/>
          </p:cNvSpPr>
          <p:nvPr/>
        </p:nvSpPr>
        <p:spPr bwMode="ltGray">
          <a:xfrm>
            <a:off x="0" y="1484313"/>
            <a:ext cx="9144000" cy="0"/>
          </a:xfrm>
          <a:prstGeom prst="line">
            <a:avLst/>
          </a:prstGeom>
          <a:noFill/>
          <a:ln w="57150">
            <a:solidFill>
              <a:srgbClr val="FFCC00"/>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43013" name="Rectangle 4"/>
          <p:cNvSpPr>
            <a:spLocks noChangeArrowheads="1"/>
          </p:cNvSpPr>
          <p:nvPr/>
        </p:nvSpPr>
        <p:spPr bwMode="ltGray">
          <a:xfrm>
            <a:off x="684213" y="1808163"/>
            <a:ext cx="7272337" cy="4573587"/>
          </a:xfrm>
          <a:prstGeom prst="rect">
            <a:avLst/>
          </a:prstGeom>
          <a:solidFill>
            <a:srgbClr val="39005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nSpc>
                <a:spcPct val="120000"/>
              </a:lnSpc>
              <a:spcBef>
                <a:spcPct val="20000"/>
              </a:spcBef>
            </a:pPr>
            <a:r>
              <a:rPr lang="pt-BR" altLang="pt-BR">
                <a:latin typeface="Arial" charset="0"/>
              </a:rPr>
              <a:t> </a:t>
            </a:r>
          </a:p>
          <a:p>
            <a:pPr algn="just">
              <a:lnSpc>
                <a:spcPct val="120000"/>
              </a:lnSpc>
              <a:spcBef>
                <a:spcPct val="20000"/>
              </a:spcBef>
            </a:pPr>
            <a:r>
              <a:rPr lang="pt-BR" altLang="pt-BR" sz="2000">
                <a:solidFill>
                  <a:schemeClr val="bg1"/>
                </a:solidFill>
                <a:latin typeface="Arial" charset="0"/>
              </a:rPr>
              <a:t>1- </a:t>
            </a:r>
            <a:r>
              <a:rPr lang="pt-BR" altLang="pt-BR" sz="2000">
                <a:solidFill>
                  <a:schemeClr val="bg1"/>
                </a:solidFill>
                <a:latin typeface="Arial" charset="0"/>
                <a:hlinkClick r:id="rId2"/>
              </a:rPr>
              <a:t>http://www.apta.sp.gov.br/cana/workshops.php. Acesso em 02/03/2010</a:t>
            </a:r>
            <a:r>
              <a:rPr lang="pt-BR" altLang="pt-BR" sz="2000">
                <a:solidFill>
                  <a:schemeClr val="bg1"/>
                </a:solidFill>
                <a:latin typeface="Arial" charset="0"/>
              </a:rPr>
              <a:t>;</a:t>
            </a:r>
          </a:p>
          <a:p>
            <a:pPr algn="just">
              <a:lnSpc>
                <a:spcPct val="120000"/>
              </a:lnSpc>
              <a:spcBef>
                <a:spcPct val="20000"/>
              </a:spcBef>
            </a:pPr>
            <a:r>
              <a:rPr lang="pt-BR" altLang="pt-BR" sz="2000">
                <a:solidFill>
                  <a:schemeClr val="bg1"/>
                </a:solidFill>
                <a:latin typeface="Arial" charset="0"/>
              </a:rPr>
              <a:t>2 - RIBEIRO, C., BLUMER, S., HORII. </a:t>
            </a:r>
            <a:r>
              <a:rPr lang="pt-BR" altLang="pt-BR" sz="2000" b="1">
                <a:solidFill>
                  <a:schemeClr val="bg1"/>
                </a:solidFill>
                <a:latin typeface="Arial" charset="0"/>
              </a:rPr>
              <a:t>Fundamentos de tecnologia sucroalcooleira: tecnologia do açúcar. </a:t>
            </a:r>
            <a:r>
              <a:rPr lang="pt-BR" altLang="pt-BR" sz="2000">
                <a:solidFill>
                  <a:schemeClr val="bg1"/>
                </a:solidFill>
                <a:latin typeface="Arial" charset="0"/>
              </a:rPr>
              <a:t>Piracicaba: ESALQ/Depto de Agroindústria, Alimentos e Nutrição, V.2, 1999. 66p.</a:t>
            </a:r>
          </a:p>
          <a:p>
            <a:pPr algn="just"/>
            <a:r>
              <a:rPr lang="pt-BR" altLang="pt-BR" sz="2000">
                <a:solidFill>
                  <a:schemeClr val="bg1"/>
                </a:solidFill>
                <a:latin typeface="Arial" charset="0"/>
              </a:rPr>
              <a:t>3 - USHIMA, A.K., RIBEIRO, A.M.M., SOUZA, M.E.P., SANTOS N.F. </a:t>
            </a:r>
            <a:r>
              <a:rPr lang="pt-BR" altLang="pt-BR" sz="2000" b="1">
                <a:solidFill>
                  <a:schemeClr val="bg1"/>
                </a:solidFill>
                <a:latin typeface="Arial" charset="0"/>
              </a:rPr>
              <a:t> Conservação de energia na indústria do açúcar e do álcool.</a:t>
            </a:r>
            <a:r>
              <a:rPr lang="pt-BR" altLang="pt-BR" sz="2000">
                <a:solidFill>
                  <a:schemeClr val="bg1"/>
                </a:solidFill>
                <a:latin typeface="Arial" charset="0"/>
              </a:rPr>
              <a:t> São Paulo, IPT, 1990. 796p.</a:t>
            </a:r>
          </a:p>
          <a:p>
            <a:pPr algn="just"/>
            <a:r>
              <a:rPr lang="en-US" altLang="pt-BR" sz="2000">
                <a:solidFill>
                  <a:schemeClr val="bg1"/>
                </a:solidFill>
                <a:latin typeface="Arial" charset="0"/>
              </a:rPr>
              <a:t>4 - DINARDO-MIRANDA,  L.L.;  VASCONCELOS, A.C.M.; LANDELL, M.G.A.  </a:t>
            </a:r>
            <a:r>
              <a:rPr lang="en-US" altLang="pt-BR" sz="2000" b="1">
                <a:solidFill>
                  <a:schemeClr val="bg1"/>
                </a:solidFill>
                <a:latin typeface="Arial" charset="0"/>
              </a:rPr>
              <a:t>Cana-de-açúcar.  </a:t>
            </a:r>
            <a:r>
              <a:rPr lang="en-US" altLang="pt-BR" sz="2000">
                <a:solidFill>
                  <a:schemeClr val="bg1"/>
                </a:solidFill>
                <a:latin typeface="Arial" charset="0"/>
              </a:rPr>
              <a:t>Campinas: Instituto Agronômico, 2008.  882 p.</a:t>
            </a:r>
            <a:endParaRPr lang="pt-BR" altLang="pt-BR" sz="2000">
              <a:solidFill>
                <a:schemeClr val="bg1"/>
              </a:solidFill>
              <a:latin typeface="Arial" charset="0"/>
            </a:endParaRPr>
          </a:p>
        </p:txBody>
      </p:sp>
      <p:pic>
        <p:nvPicPr>
          <p:cNvPr id="43015" name="Picture 7" descr="logo1_usp_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43016" name="Picture 8" descr="http://www.pclq.usp.br/logo%20esalq.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Número de Slid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fld id="{B486E977-DF81-42D3-8E71-8E07C0FD0A6D}" type="slidenum">
              <a:rPr lang="pt-BR" altLang="pt-BR" sz="1400" smtClean="0"/>
              <a:pPr/>
              <a:t>44</a:t>
            </a:fld>
            <a:endParaRPr lang="pt-BR" altLang="pt-BR" sz="1400"/>
          </a:p>
        </p:txBody>
      </p:sp>
      <p:sp>
        <p:nvSpPr>
          <p:cNvPr id="44035" name="Rectangle 2"/>
          <p:cNvSpPr>
            <a:spLocks noGrp="1" noChangeArrowheads="1"/>
          </p:cNvSpPr>
          <p:nvPr>
            <p:ph/>
          </p:nvPr>
        </p:nvSpPr>
        <p:spPr>
          <a:xfrm>
            <a:off x="900113" y="2565400"/>
            <a:ext cx="7918450" cy="947738"/>
          </a:xfrm>
        </p:spPr>
        <p:txBody>
          <a:bodyPr/>
          <a:lstStyle/>
          <a:p>
            <a:pPr marL="450850" indent="-450850" algn="just">
              <a:lnSpc>
                <a:spcPct val="120000"/>
              </a:lnSpc>
              <a:buFontTx/>
              <a:buNone/>
            </a:pPr>
            <a:r>
              <a:rPr lang="pt-PT" altLang="pt-BR" sz="2600" b="1">
                <a:solidFill>
                  <a:srgbClr val="000066"/>
                </a:solidFill>
                <a:latin typeface="Comic Sans MS" pitchFamily="66" charset="0"/>
                <a:cs typeface="Times New Roman" pitchFamily="18" charset="0"/>
              </a:rPr>
              <a:t>Muito obrigado pela atenção!</a:t>
            </a:r>
          </a:p>
          <a:p>
            <a:pPr marL="450850" indent="-450850" algn="just">
              <a:lnSpc>
                <a:spcPct val="120000"/>
              </a:lnSpc>
              <a:buFontTx/>
              <a:buNone/>
            </a:pPr>
            <a:endParaRPr lang="pt-PT" altLang="pt-BR" sz="2600" b="1">
              <a:solidFill>
                <a:schemeClr val="tx2"/>
              </a:solidFill>
              <a:latin typeface="Comic Sans MS" pitchFamily="66" charset="0"/>
              <a:cs typeface="Times New Roman" pitchFamily="18" charset="0"/>
            </a:endParaRPr>
          </a:p>
          <a:p>
            <a:pPr marL="450850" indent="-450850" algn="just">
              <a:lnSpc>
                <a:spcPct val="120000"/>
              </a:lnSpc>
              <a:buFontTx/>
              <a:buNone/>
            </a:pPr>
            <a:endParaRPr lang="pt-PT" altLang="pt-BR" sz="2600" b="1">
              <a:solidFill>
                <a:schemeClr val="tx2"/>
              </a:solidFill>
              <a:latin typeface="Comic Sans MS" pitchFamily="66" charset="0"/>
              <a:cs typeface="Times New Roman" pitchFamily="18" charset="0"/>
            </a:endParaRPr>
          </a:p>
          <a:p>
            <a:pPr marL="450850" indent="-450850" algn="r">
              <a:lnSpc>
                <a:spcPct val="120000"/>
              </a:lnSpc>
              <a:buFontTx/>
              <a:buNone/>
            </a:pPr>
            <a:r>
              <a:rPr lang="pt-PT" altLang="pt-BR" sz="2600" b="1">
                <a:solidFill>
                  <a:schemeClr val="tx2"/>
                </a:solidFill>
                <a:latin typeface="Comic Sans MS" pitchFamily="66" charset="0"/>
                <a:cs typeface="Times New Roman" pitchFamily="18" charset="0"/>
              </a:rPr>
              <a:t>Prof. Antonio Sampaio Baptista</a:t>
            </a:r>
          </a:p>
          <a:p>
            <a:pPr marL="450850" indent="-450850" algn="r">
              <a:lnSpc>
                <a:spcPct val="120000"/>
              </a:lnSpc>
              <a:buFontTx/>
              <a:buNone/>
            </a:pPr>
            <a:r>
              <a:rPr lang="pt-PT" altLang="pt-BR" sz="1800" b="1">
                <a:solidFill>
                  <a:schemeClr val="tx2"/>
                </a:solidFill>
                <a:latin typeface="Comic Sans MS" pitchFamily="66" charset="0"/>
                <a:cs typeface="Times New Roman" pitchFamily="18" charset="0"/>
              </a:rPr>
              <a:t>Setor de Açúcar e Álcool – LAN/ESALQ/USP</a:t>
            </a:r>
          </a:p>
          <a:p>
            <a:pPr marL="450850" indent="-450850" algn="r">
              <a:lnSpc>
                <a:spcPct val="120000"/>
              </a:lnSpc>
              <a:buFontTx/>
              <a:buNone/>
            </a:pPr>
            <a:r>
              <a:rPr lang="pt-PT" altLang="pt-BR" sz="1800" b="1">
                <a:solidFill>
                  <a:schemeClr val="tx2"/>
                </a:solidFill>
                <a:latin typeface="Comic Sans MS" pitchFamily="66" charset="0"/>
                <a:cs typeface="Times New Roman" pitchFamily="18" charset="0"/>
              </a:rPr>
              <a:t>E-MAIL: </a:t>
            </a:r>
            <a:r>
              <a:rPr lang="pt-PT" altLang="pt-BR" sz="1800" b="1">
                <a:solidFill>
                  <a:srgbClr val="390058"/>
                </a:solidFill>
                <a:latin typeface="Comic Sans MS" pitchFamily="66" charset="0"/>
                <a:cs typeface="Times New Roman" pitchFamily="18" charset="0"/>
              </a:rPr>
              <a:t>asbaptis@usp.b</a:t>
            </a:r>
            <a:r>
              <a:rPr lang="pt-PT" altLang="pt-BR" sz="1800" b="1">
                <a:solidFill>
                  <a:schemeClr val="tx2"/>
                </a:solidFill>
                <a:latin typeface="Comic Sans MS" pitchFamily="66" charset="0"/>
                <a:cs typeface="Times New Roman" pitchFamily="18" charset="0"/>
              </a:rPr>
              <a:t>r</a:t>
            </a:r>
          </a:p>
        </p:txBody>
      </p:sp>
      <p:pic>
        <p:nvPicPr>
          <p:cNvPr id="44039" name="Picture 7"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20688"/>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121650" y="276225"/>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1" name="Line 9"/>
          <p:cNvSpPr>
            <a:spLocks noChangeShapeType="1"/>
          </p:cNvSpPr>
          <p:nvPr/>
        </p:nvSpPr>
        <p:spPr bwMode="ltGray">
          <a:xfrm>
            <a:off x="0" y="1412875"/>
            <a:ext cx="9144000" cy="0"/>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lstStyle/>
          <a:p>
            <a:endParaRPr lang="pt-BR"/>
          </a:p>
        </p:txBody>
      </p:sp>
    </p:spTree>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a:off x="3059113" y="2425700"/>
            <a:ext cx="3024187" cy="2305050"/>
            <a:chOff x="1202" y="1207"/>
            <a:chExt cx="1905" cy="1452"/>
          </a:xfrm>
        </p:grpSpPr>
        <p:sp>
          <p:nvSpPr>
            <p:cNvPr id="6175" name="Line 3"/>
            <p:cNvSpPr>
              <a:spLocks noChangeShapeType="1"/>
            </p:cNvSpPr>
            <p:nvPr/>
          </p:nvSpPr>
          <p:spPr bwMode="auto">
            <a:xfrm>
              <a:off x="1202" y="1933"/>
              <a:ext cx="771" cy="0"/>
            </a:xfrm>
            <a:prstGeom prst="line">
              <a:avLst/>
            </a:prstGeom>
            <a:noFill/>
            <a:ln w="161925">
              <a:solidFill>
                <a:srgbClr val="8080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76" name="Line 4"/>
            <p:cNvSpPr>
              <a:spLocks noChangeShapeType="1"/>
            </p:cNvSpPr>
            <p:nvPr/>
          </p:nvSpPr>
          <p:spPr bwMode="auto">
            <a:xfrm>
              <a:off x="1973" y="1933"/>
              <a:ext cx="0" cy="726"/>
            </a:xfrm>
            <a:prstGeom prst="line">
              <a:avLst/>
            </a:prstGeom>
            <a:noFill/>
            <a:ln w="161925">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77" name="Line 5"/>
            <p:cNvSpPr>
              <a:spLocks noChangeShapeType="1"/>
            </p:cNvSpPr>
            <p:nvPr/>
          </p:nvSpPr>
          <p:spPr bwMode="auto">
            <a:xfrm>
              <a:off x="1927" y="1253"/>
              <a:ext cx="1180" cy="0"/>
            </a:xfrm>
            <a:prstGeom prst="line">
              <a:avLst/>
            </a:prstGeom>
            <a:noFill/>
            <a:ln w="161925">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78" name="Line 6"/>
            <p:cNvSpPr>
              <a:spLocks noChangeShapeType="1"/>
            </p:cNvSpPr>
            <p:nvPr/>
          </p:nvSpPr>
          <p:spPr bwMode="auto">
            <a:xfrm>
              <a:off x="1927" y="2614"/>
              <a:ext cx="1180" cy="0"/>
            </a:xfrm>
            <a:prstGeom prst="line">
              <a:avLst/>
            </a:prstGeom>
            <a:noFill/>
            <a:ln w="161925">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79" name="Line 7"/>
            <p:cNvSpPr>
              <a:spLocks noChangeShapeType="1"/>
            </p:cNvSpPr>
            <p:nvPr/>
          </p:nvSpPr>
          <p:spPr bwMode="auto">
            <a:xfrm>
              <a:off x="1973" y="1207"/>
              <a:ext cx="0" cy="726"/>
            </a:xfrm>
            <a:prstGeom prst="line">
              <a:avLst/>
            </a:prstGeom>
            <a:noFill/>
            <a:ln w="161925">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6147" name="Text Box 8"/>
          <p:cNvSpPr txBox="1">
            <a:spLocks noChangeArrowheads="1"/>
          </p:cNvSpPr>
          <p:nvPr/>
        </p:nvSpPr>
        <p:spPr bwMode="auto">
          <a:xfrm>
            <a:off x="896938" y="5451475"/>
            <a:ext cx="7994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6325" indent="-1076325">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sz="2000">
                <a:latin typeface="Arial" charset="0"/>
              </a:rPr>
              <a:t>Figura 3 -  Esquema simplificado do fluxograma de produção de cana-de-açúcar, açúcar e álcool</a:t>
            </a:r>
            <a:r>
              <a:rPr lang="es-ES" altLang="pt-BR" sz="1800">
                <a:latin typeface="Arial" charset="0"/>
              </a:rPr>
              <a:t> </a:t>
            </a:r>
          </a:p>
        </p:txBody>
      </p:sp>
      <p:grpSp>
        <p:nvGrpSpPr>
          <p:cNvPr id="6148" name="Group 9"/>
          <p:cNvGrpSpPr>
            <a:grpSpLocks/>
          </p:cNvGrpSpPr>
          <p:nvPr/>
        </p:nvGrpSpPr>
        <p:grpSpPr bwMode="auto">
          <a:xfrm>
            <a:off x="1042988" y="3003550"/>
            <a:ext cx="1655762" cy="1079500"/>
            <a:chOff x="930" y="1026"/>
            <a:chExt cx="1043" cy="680"/>
          </a:xfrm>
        </p:grpSpPr>
        <p:sp>
          <p:nvSpPr>
            <p:cNvPr id="6173" name="AutoShape 10"/>
            <p:cNvSpPr>
              <a:spLocks noChangeArrowheads="1"/>
            </p:cNvSpPr>
            <p:nvPr/>
          </p:nvSpPr>
          <p:spPr bwMode="auto">
            <a:xfrm>
              <a:off x="930" y="1026"/>
              <a:ext cx="1043" cy="680"/>
            </a:xfrm>
            <a:prstGeom prst="roundRect">
              <a:avLst>
                <a:gd name="adj" fmla="val 16667"/>
              </a:avLst>
            </a:prstGeom>
            <a:solidFill>
              <a:schemeClr val="accent1"/>
            </a:solidFill>
            <a:ln w="9525">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6174" name="Text Box 11"/>
            <p:cNvSpPr txBox="1">
              <a:spLocks noChangeArrowheads="1"/>
            </p:cNvSpPr>
            <p:nvPr/>
          </p:nvSpPr>
          <p:spPr bwMode="auto">
            <a:xfrm>
              <a:off x="975" y="1162"/>
              <a:ext cx="95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pt-BR" altLang="pt-BR" sz="1800">
                  <a:latin typeface="Arial" charset="0"/>
                </a:rPr>
                <a:t>Produção de cana</a:t>
              </a:r>
            </a:p>
          </p:txBody>
        </p:sp>
      </p:grpSp>
      <p:sp>
        <p:nvSpPr>
          <p:cNvPr id="6149" name="Line 12"/>
          <p:cNvSpPr>
            <a:spLocks noChangeShapeType="1"/>
          </p:cNvSpPr>
          <p:nvPr/>
        </p:nvSpPr>
        <p:spPr bwMode="auto">
          <a:xfrm>
            <a:off x="2914650" y="1779588"/>
            <a:ext cx="0" cy="3527425"/>
          </a:xfrm>
          <a:prstGeom prst="line">
            <a:avLst/>
          </a:prstGeom>
          <a:noFill/>
          <a:ln w="76200">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pt-BR"/>
          </a:p>
        </p:txBody>
      </p:sp>
      <p:sp>
        <p:nvSpPr>
          <p:cNvPr id="6150" name="AutoShape 13"/>
          <p:cNvSpPr>
            <a:spLocks noChangeArrowheads="1"/>
          </p:cNvSpPr>
          <p:nvPr/>
        </p:nvSpPr>
        <p:spPr bwMode="auto">
          <a:xfrm>
            <a:off x="2771775" y="3290888"/>
            <a:ext cx="647700" cy="142875"/>
          </a:xfrm>
          <a:custGeom>
            <a:avLst/>
            <a:gdLst>
              <a:gd name="T0" fmla="*/ 14566502 w 21600"/>
              <a:gd name="T1" fmla="*/ 0 h 21600"/>
              <a:gd name="T2" fmla="*/ 0 w 21600"/>
              <a:gd name="T3" fmla="*/ 472533 h 21600"/>
              <a:gd name="T4" fmla="*/ 14566502 w 21600"/>
              <a:gd name="T5" fmla="*/ 945059 h 21600"/>
              <a:gd name="T6" fmla="*/ 19422005 w 21600"/>
              <a:gd name="T7" fmla="*/ 4725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p:spPr>
        <p:txBody>
          <a:bodyPr wrap="none" anchor="ctr"/>
          <a:lstStyle/>
          <a:p>
            <a:endParaRPr lang="pt-BR"/>
          </a:p>
        </p:txBody>
      </p:sp>
      <p:sp>
        <p:nvSpPr>
          <p:cNvPr id="6151" name="AutoShape 14"/>
          <p:cNvSpPr>
            <a:spLocks noChangeArrowheads="1"/>
          </p:cNvSpPr>
          <p:nvPr/>
        </p:nvSpPr>
        <p:spPr bwMode="auto">
          <a:xfrm rot="10800000">
            <a:off x="2771775" y="3795713"/>
            <a:ext cx="647700" cy="142875"/>
          </a:xfrm>
          <a:custGeom>
            <a:avLst/>
            <a:gdLst>
              <a:gd name="T0" fmla="*/ 14566502 w 21600"/>
              <a:gd name="T1" fmla="*/ 0 h 21600"/>
              <a:gd name="T2" fmla="*/ 0 w 21600"/>
              <a:gd name="T3" fmla="*/ 472533 h 21600"/>
              <a:gd name="T4" fmla="*/ 14566502 w 21600"/>
              <a:gd name="T5" fmla="*/ 945059 h 21600"/>
              <a:gd name="T6" fmla="*/ 19422005 w 21600"/>
              <a:gd name="T7" fmla="*/ 4725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p:spPr>
        <p:txBody>
          <a:bodyPr wrap="none" anchor="ctr"/>
          <a:lstStyle/>
          <a:p>
            <a:endParaRPr lang="pt-BR"/>
          </a:p>
        </p:txBody>
      </p:sp>
      <p:sp>
        <p:nvSpPr>
          <p:cNvPr id="6152" name="Text Box 15"/>
          <p:cNvSpPr txBox="1">
            <a:spLocks noChangeArrowheads="1"/>
          </p:cNvSpPr>
          <p:nvPr/>
        </p:nvSpPr>
        <p:spPr bwMode="auto">
          <a:xfrm>
            <a:off x="4572000" y="1773238"/>
            <a:ext cx="1368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sz="2000" b="1">
                <a:latin typeface="Arial" charset="0"/>
              </a:rPr>
              <a:t>Produção de álcool</a:t>
            </a:r>
          </a:p>
        </p:txBody>
      </p:sp>
      <p:sp>
        <p:nvSpPr>
          <p:cNvPr id="6153" name="Text Box 16"/>
          <p:cNvSpPr txBox="1">
            <a:spLocks noChangeArrowheads="1"/>
          </p:cNvSpPr>
          <p:nvPr/>
        </p:nvSpPr>
        <p:spPr bwMode="auto">
          <a:xfrm>
            <a:off x="4427538" y="4724400"/>
            <a:ext cx="1511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sz="2000" b="1">
                <a:latin typeface="Arial" charset="0"/>
              </a:rPr>
              <a:t>Produção de açúcar</a:t>
            </a:r>
          </a:p>
        </p:txBody>
      </p:sp>
      <p:sp>
        <p:nvSpPr>
          <p:cNvPr id="6154" name="Text Box 17"/>
          <p:cNvSpPr txBox="1">
            <a:spLocks noChangeArrowheads="1"/>
          </p:cNvSpPr>
          <p:nvPr/>
        </p:nvSpPr>
        <p:spPr bwMode="auto">
          <a:xfrm>
            <a:off x="2914650" y="3001963"/>
            <a:ext cx="1295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sz="1400">
                <a:latin typeface="Arial" charset="0"/>
              </a:rPr>
              <a:t>Matéria-prima</a:t>
            </a:r>
          </a:p>
        </p:txBody>
      </p:sp>
      <p:sp>
        <p:nvSpPr>
          <p:cNvPr id="6155" name="Text Box 18"/>
          <p:cNvSpPr txBox="1">
            <a:spLocks noChangeArrowheads="1"/>
          </p:cNvSpPr>
          <p:nvPr/>
        </p:nvSpPr>
        <p:spPr bwMode="auto">
          <a:xfrm>
            <a:off x="2914650" y="3921125"/>
            <a:ext cx="1295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sz="1400">
                <a:latin typeface="Arial" charset="0"/>
              </a:rPr>
              <a:t>Subprodutos</a:t>
            </a:r>
          </a:p>
          <a:p>
            <a:pPr eaLnBrk="1" hangingPunct="1">
              <a:spcBef>
                <a:spcPct val="50000"/>
              </a:spcBef>
            </a:pPr>
            <a:r>
              <a:rPr lang="pt-BR" altLang="pt-BR" sz="1400">
                <a:latin typeface="Arial" charset="0"/>
              </a:rPr>
              <a:t>Resíduos</a:t>
            </a:r>
          </a:p>
        </p:txBody>
      </p:sp>
      <p:sp>
        <p:nvSpPr>
          <p:cNvPr id="6156" name="Line 19"/>
          <p:cNvSpPr>
            <a:spLocks noChangeShapeType="1"/>
          </p:cNvSpPr>
          <p:nvPr/>
        </p:nvSpPr>
        <p:spPr bwMode="auto">
          <a:xfrm>
            <a:off x="5219700" y="2570163"/>
            <a:ext cx="0" cy="2016125"/>
          </a:xfrm>
          <a:prstGeom prst="line">
            <a:avLst/>
          </a:prstGeom>
          <a:noFill/>
          <a:ln w="76200">
            <a:solidFill>
              <a:srgbClr val="008000"/>
            </a:solidFill>
            <a:round/>
            <a:headEnd type="triangle" w="med" len="med"/>
            <a:tailEnd/>
          </a:ln>
          <a:extLst>
            <a:ext uri="{909E8E84-426E-40DD-AFC4-6F175D3DCCD1}">
              <a14:hiddenFill xmlns:a14="http://schemas.microsoft.com/office/drawing/2010/main">
                <a:noFill/>
              </a14:hiddenFill>
            </a:ext>
          </a:extLst>
        </p:spPr>
        <p:txBody>
          <a:bodyPr/>
          <a:lstStyle/>
          <a:p>
            <a:endParaRPr lang="pt-BR"/>
          </a:p>
        </p:txBody>
      </p:sp>
      <p:sp>
        <p:nvSpPr>
          <p:cNvPr id="6157" name="Text Box 20"/>
          <p:cNvSpPr txBox="1">
            <a:spLocks noChangeArrowheads="1"/>
          </p:cNvSpPr>
          <p:nvPr/>
        </p:nvSpPr>
        <p:spPr bwMode="auto">
          <a:xfrm>
            <a:off x="4427538" y="3433763"/>
            <a:ext cx="1582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b="1">
                <a:latin typeface="Arial" charset="0"/>
              </a:rPr>
              <a:t>Subprodutos</a:t>
            </a:r>
          </a:p>
        </p:txBody>
      </p:sp>
      <p:sp>
        <p:nvSpPr>
          <p:cNvPr id="6158" name="Rectangle 21"/>
          <p:cNvSpPr>
            <a:spLocks noChangeArrowheads="1"/>
          </p:cNvSpPr>
          <p:nvPr/>
        </p:nvSpPr>
        <p:spPr bwMode="auto">
          <a:xfrm>
            <a:off x="1260475" y="331788"/>
            <a:ext cx="669607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pt-BR" altLang="pt-BR" sz="2200">
                <a:latin typeface="Comic Sans MS" pitchFamily="66" charset="0"/>
              </a:rPr>
              <a:t>6  Fluxogramas da ind</a:t>
            </a:r>
            <a:r>
              <a:rPr lang="pt-BR" altLang="pt-BR" sz="2200"/>
              <a:t>ú</a:t>
            </a:r>
            <a:r>
              <a:rPr lang="pt-BR" altLang="pt-BR" sz="2200">
                <a:latin typeface="Comic Sans MS" pitchFamily="66" charset="0"/>
              </a:rPr>
              <a:t>stria sucroalcooleira</a:t>
            </a:r>
          </a:p>
        </p:txBody>
      </p:sp>
      <p:grpSp>
        <p:nvGrpSpPr>
          <p:cNvPr id="6159" name="Group 22"/>
          <p:cNvGrpSpPr>
            <a:grpSpLocks/>
          </p:cNvGrpSpPr>
          <p:nvPr/>
        </p:nvGrpSpPr>
        <p:grpSpPr bwMode="auto">
          <a:xfrm>
            <a:off x="7092950" y="3070225"/>
            <a:ext cx="1871663" cy="1079500"/>
            <a:chOff x="930" y="1026"/>
            <a:chExt cx="1043" cy="680"/>
          </a:xfrm>
        </p:grpSpPr>
        <p:sp>
          <p:nvSpPr>
            <p:cNvPr id="6171" name="AutoShape 23"/>
            <p:cNvSpPr>
              <a:spLocks noChangeArrowheads="1"/>
            </p:cNvSpPr>
            <p:nvPr/>
          </p:nvSpPr>
          <p:spPr bwMode="auto">
            <a:xfrm>
              <a:off x="930" y="1026"/>
              <a:ext cx="1043" cy="680"/>
            </a:xfrm>
            <a:prstGeom prst="roundRect">
              <a:avLst>
                <a:gd name="adj" fmla="val 16667"/>
              </a:avLst>
            </a:prstGeom>
            <a:solidFill>
              <a:srgbClr val="33CCCC"/>
            </a:solidFill>
            <a:ln w="9525">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6172" name="Text Box 24"/>
            <p:cNvSpPr txBox="1">
              <a:spLocks noChangeArrowheads="1"/>
            </p:cNvSpPr>
            <p:nvPr/>
          </p:nvSpPr>
          <p:spPr bwMode="auto">
            <a:xfrm>
              <a:off x="975" y="1162"/>
              <a:ext cx="9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endParaRPr lang="en-US" altLang="pt-BR" sz="1800">
                <a:latin typeface="Arial" charset="0"/>
              </a:endParaRPr>
            </a:p>
          </p:txBody>
        </p:sp>
      </p:grpSp>
      <p:sp>
        <p:nvSpPr>
          <p:cNvPr id="6160" name="Line 25"/>
          <p:cNvSpPr>
            <a:spLocks noChangeShapeType="1"/>
          </p:cNvSpPr>
          <p:nvPr/>
        </p:nvSpPr>
        <p:spPr bwMode="auto">
          <a:xfrm>
            <a:off x="6083300" y="3573463"/>
            <a:ext cx="1009650" cy="0"/>
          </a:xfrm>
          <a:prstGeom prst="line">
            <a:avLst/>
          </a:prstGeom>
          <a:noFill/>
          <a:ln w="161925">
            <a:solidFill>
              <a:srgbClr val="FF99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61" name="Line 26"/>
          <p:cNvSpPr>
            <a:spLocks noChangeShapeType="1"/>
          </p:cNvSpPr>
          <p:nvPr/>
        </p:nvSpPr>
        <p:spPr bwMode="auto">
          <a:xfrm>
            <a:off x="6011863" y="2420938"/>
            <a:ext cx="0" cy="1152525"/>
          </a:xfrm>
          <a:prstGeom prst="line">
            <a:avLst/>
          </a:prstGeom>
          <a:noFill/>
          <a:ln w="161925">
            <a:solidFill>
              <a:srgbClr val="0000FF"/>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62" name="Line 27"/>
          <p:cNvSpPr>
            <a:spLocks noChangeShapeType="1"/>
          </p:cNvSpPr>
          <p:nvPr/>
        </p:nvSpPr>
        <p:spPr bwMode="auto">
          <a:xfrm>
            <a:off x="6011863" y="3500438"/>
            <a:ext cx="0" cy="1152525"/>
          </a:xfrm>
          <a:prstGeom prst="line">
            <a:avLst/>
          </a:prstGeom>
          <a:noFill/>
          <a:ln w="161925">
            <a:solidFill>
              <a:srgbClr val="FFFF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163" name="Text Box 28"/>
          <p:cNvSpPr txBox="1">
            <a:spLocks noChangeArrowheads="1"/>
          </p:cNvSpPr>
          <p:nvPr/>
        </p:nvSpPr>
        <p:spPr bwMode="auto">
          <a:xfrm>
            <a:off x="7164388" y="3213100"/>
            <a:ext cx="1655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pt-BR" altLang="pt-BR" sz="1800">
                <a:latin typeface="Arial" charset="0"/>
              </a:rPr>
              <a:t>Administração</a:t>
            </a:r>
          </a:p>
        </p:txBody>
      </p:sp>
      <p:sp>
        <p:nvSpPr>
          <p:cNvPr id="6164" name="Text Box 29"/>
          <p:cNvSpPr txBox="1">
            <a:spLocks noChangeArrowheads="1"/>
          </p:cNvSpPr>
          <p:nvPr/>
        </p:nvSpPr>
        <p:spPr bwMode="auto">
          <a:xfrm>
            <a:off x="7019925" y="3573463"/>
            <a:ext cx="2016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spcBef>
                <a:spcPct val="50000"/>
              </a:spcBef>
            </a:pPr>
            <a:r>
              <a:rPr lang="pt-BR" altLang="pt-BR" sz="1800" b="1">
                <a:latin typeface="Arial" charset="0"/>
              </a:rPr>
              <a:t>Comercialização</a:t>
            </a:r>
          </a:p>
        </p:txBody>
      </p:sp>
      <p:sp>
        <p:nvSpPr>
          <p:cNvPr id="6165" name="Line 30"/>
          <p:cNvSpPr>
            <a:spLocks noChangeShapeType="1"/>
          </p:cNvSpPr>
          <p:nvPr/>
        </p:nvSpPr>
        <p:spPr bwMode="auto">
          <a:xfrm>
            <a:off x="6588125" y="1844675"/>
            <a:ext cx="0" cy="3527425"/>
          </a:xfrm>
          <a:prstGeom prst="line">
            <a:avLst/>
          </a:prstGeom>
          <a:noFill/>
          <a:ln w="76200">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pt-BR"/>
          </a:p>
        </p:txBody>
      </p:sp>
      <p:sp>
        <p:nvSpPr>
          <p:cNvPr id="6166" name="AutoShape 31"/>
          <p:cNvSpPr>
            <a:spLocks noChangeArrowheads="1"/>
          </p:cNvSpPr>
          <p:nvPr/>
        </p:nvSpPr>
        <p:spPr bwMode="auto">
          <a:xfrm>
            <a:off x="6227763" y="3284538"/>
            <a:ext cx="647700" cy="142875"/>
          </a:xfrm>
          <a:custGeom>
            <a:avLst/>
            <a:gdLst>
              <a:gd name="T0" fmla="*/ 14566502 w 21600"/>
              <a:gd name="T1" fmla="*/ 0 h 21600"/>
              <a:gd name="T2" fmla="*/ 0 w 21600"/>
              <a:gd name="T3" fmla="*/ 472533 h 21600"/>
              <a:gd name="T4" fmla="*/ 14566502 w 21600"/>
              <a:gd name="T5" fmla="*/ 945059 h 21600"/>
              <a:gd name="T6" fmla="*/ 19422005 w 21600"/>
              <a:gd name="T7" fmla="*/ 4725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8000"/>
          </a:solidFill>
          <a:ln w="9525">
            <a:solidFill>
              <a:schemeClr val="tx1"/>
            </a:solidFill>
            <a:miter lim="800000"/>
            <a:headEnd/>
            <a:tailEnd/>
          </a:ln>
        </p:spPr>
        <p:txBody>
          <a:bodyPr wrap="none" anchor="ctr"/>
          <a:lstStyle/>
          <a:p>
            <a:endParaRPr lang="pt-BR"/>
          </a:p>
        </p:txBody>
      </p:sp>
      <p:sp>
        <p:nvSpPr>
          <p:cNvPr id="6167" name="AutoShape 32"/>
          <p:cNvSpPr>
            <a:spLocks noChangeArrowheads="1"/>
          </p:cNvSpPr>
          <p:nvPr/>
        </p:nvSpPr>
        <p:spPr bwMode="auto">
          <a:xfrm rot="10800000">
            <a:off x="6227763" y="3789363"/>
            <a:ext cx="647700" cy="142875"/>
          </a:xfrm>
          <a:custGeom>
            <a:avLst/>
            <a:gdLst>
              <a:gd name="T0" fmla="*/ 14566502 w 21600"/>
              <a:gd name="T1" fmla="*/ 0 h 21600"/>
              <a:gd name="T2" fmla="*/ 0 w 21600"/>
              <a:gd name="T3" fmla="*/ 472533 h 21600"/>
              <a:gd name="T4" fmla="*/ 14566502 w 21600"/>
              <a:gd name="T5" fmla="*/ 945059 h 21600"/>
              <a:gd name="T6" fmla="*/ 19422005 w 21600"/>
              <a:gd name="T7" fmla="*/ 472533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p:spPr>
        <p:txBody>
          <a:bodyPr wrap="none" anchor="ctr"/>
          <a:lstStyle/>
          <a:p>
            <a:endParaRPr lang="pt-BR"/>
          </a:p>
        </p:txBody>
      </p:sp>
      <p:sp>
        <p:nvSpPr>
          <p:cNvPr id="6168" name="Text Box 33"/>
          <p:cNvSpPr txBox="1">
            <a:spLocks noChangeArrowheads="1"/>
          </p:cNvSpPr>
          <p:nvPr/>
        </p:nvSpPr>
        <p:spPr bwMode="auto">
          <a:xfrm>
            <a:off x="6084888" y="2924175"/>
            <a:ext cx="1295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b="1">
                <a:solidFill>
                  <a:srgbClr val="000066"/>
                </a:solidFill>
                <a:latin typeface="Arial" charset="0"/>
              </a:rPr>
              <a:t>Produtos</a:t>
            </a:r>
          </a:p>
        </p:txBody>
      </p:sp>
      <p:sp>
        <p:nvSpPr>
          <p:cNvPr id="6169" name="Text Box 34"/>
          <p:cNvSpPr txBox="1">
            <a:spLocks noChangeArrowheads="1"/>
          </p:cNvSpPr>
          <p:nvPr/>
        </p:nvSpPr>
        <p:spPr bwMode="auto">
          <a:xfrm>
            <a:off x="6084888" y="40767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sz="1800" b="1">
                <a:solidFill>
                  <a:srgbClr val="000066"/>
                </a:solidFill>
                <a:latin typeface="Arial" charset="0"/>
              </a:rPr>
              <a:t>Decisões</a:t>
            </a:r>
          </a:p>
        </p:txBody>
      </p:sp>
      <p:sp>
        <p:nvSpPr>
          <p:cNvPr id="6170" name="Line 35"/>
          <p:cNvSpPr>
            <a:spLocks noChangeShapeType="1"/>
          </p:cNvSpPr>
          <p:nvPr/>
        </p:nvSpPr>
        <p:spPr bwMode="ltGray">
          <a:xfrm>
            <a:off x="215900" y="1268413"/>
            <a:ext cx="9144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6181" name="Picture 37"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6182" name="Picture 38"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27088" y="5956300"/>
            <a:ext cx="6481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076325" indent="-1076325">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sz="1800">
                <a:solidFill>
                  <a:srgbClr val="0000CC"/>
                </a:solidFill>
                <a:latin typeface="Arial" charset="0"/>
              </a:rPr>
              <a:t>Figura 3 -  Fluxograma simplificado de uma usina de açúcar e de álcool </a:t>
            </a:r>
            <a:endParaRPr lang="es-ES" altLang="pt-BR" sz="1800">
              <a:solidFill>
                <a:srgbClr val="0000CC"/>
              </a:solidFill>
              <a:latin typeface="Arial" charset="0"/>
            </a:endParaRPr>
          </a:p>
        </p:txBody>
      </p:sp>
      <p:sp>
        <p:nvSpPr>
          <p:cNvPr id="7174" name="Text Box 4"/>
          <p:cNvSpPr txBox="1">
            <a:spLocks noChangeArrowheads="1"/>
          </p:cNvSpPr>
          <p:nvPr/>
        </p:nvSpPr>
        <p:spPr bwMode="auto">
          <a:xfrm>
            <a:off x="4932363" y="1989138"/>
            <a:ext cx="5032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endParaRPr lang="en-US" altLang="pt-BR" sz="1800">
              <a:latin typeface="Arial" charset="0"/>
            </a:endParaRPr>
          </a:p>
        </p:txBody>
      </p:sp>
      <p:sp>
        <p:nvSpPr>
          <p:cNvPr id="7175" name="Line 5"/>
          <p:cNvSpPr>
            <a:spLocks noChangeShapeType="1"/>
          </p:cNvSpPr>
          <p:nvPr/>
        </p:nvSpPr>
        <p:spPr bwMode="auto">
          <a:xfrm>
            <a:off x="2109788" y="3357563"/>
            <a:ext cx="912812" cy="0"/>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76" name="Text Box 6"/>
          <p:cNvSpPr txBox="1">
            <a:spLocks noChangeArrowheads="1"/>
          </p:cNvSpPr>
          <p:nvPr/>
        </p:nvSpPr>
        <p:spPr bwMode="auto">
          <a:xfrm>
            <a:off x="3924300" y="3860800"/>
            <a:ext cx="1223963"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pt-BR" altLang="pt-BR" sz="1800">
                <a:solidFill>
                  <a:srgbClr val="0000CC"/>
                </a:solidFill>
                <a:latin typeface="Arial" charset="0"/>
              </a:rPr>
              <a:t>Produção de açúcar</a:t>
            </a:r>
            <a:endParaRPr lang="es-ES" altLang="pt-BR" sz="1800">
              <a:solidFill>
                <a:srgbClr val="0000CC"/>
              </a:solidFill>
              <a:latin typeface="Arial" charset="0"/>
            </a:endParaRPr>
          </a:p>
        </p:txBody>
      </p:sp>
      <p:sp>
        <p:nvSpPr>
          <p:cNvPr id="7177" name="Line 7"/>
          <p:cNvSpPr>
            <a:spLocks noChangeShapeType="1"/>
          </p:cNvSpPr>
          <p:nvPr/>
        </p:nvSpPr>
        <p:spPr bwMode="auto">
          <a:xfrm rot="5400000">
            <a:off x="2195513" y="3321050"/>
            <a:ext cx="1655762" cy="1588"/>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78" name="Line 8"/>
          <p:cNvSpPr>
            <a:spLocks noChangeShapeType="1"/>
          </p:cNvSpPr>
          <p:nvPr/>
        </p:nvSpPr>
        <p:spPr bwMode="auto">
          <a:xfrm>
            <a:off x="3022600" y="2493963"/>
            <a:ext cx="914400" cy="1587"/>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79" name="Text Box 9"/>
          <p:cNvSpPr txBox="1">
            <a:spLocks noChangeArrowheads="1"/>
          </p:cNvSpPr>
          <p:nvPr/>
        </p:nvSpPr>
        <p:spPr bwMode="auto">
          <a:xfrm>
            <a:off x="3995738" y="2278063"/>
            <a:ext cx="1223962" cy="6016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pt-BR" altLang="pt-BR" sz="1800">
                <a:solidFill>
                  <a:srgbClr val="0000CC"/>
                </a:solidFill>
                <a:latin typeface="Arial" charset="0"/>
              </a:rPr>
              <a:t>Produção de Álcool</a:t>
            </a:r>
            <a:r>
              <a:rPr lang="pt-BR" altLang="pt-BR" sz="1200">
                <a:solidFill>
                  <a:srgbClr val="0000CC"/>
                </a:solidFill>
                <a:latin typeface="Arial" charset="0"/>
              </a:rPr>
              <a:t> </a:t>
            </a:r>
            <a:endParaRPr lang="es-ES" altLang="pt-BR" sz="1800">
              <a:solidFill>
                <a:srgbClr val="0000CC"/>
              </a:solidFill>
              <a:latin typeface="Arial" charset="0"/>
            </a:endParaRPr>
          </a:p>
        </p:txBody>
      </p:sp>
      <p:sp>
        <p:nvSpPr>
          <p:cNvPr id="7180" name="Line 10"/>
          <p:cNvSpPr>
            <a:spLocks noChangeShapeType="1"/>
          </p:cNvSpPr>
          <p:nvPr/>
        </p:nvSpPr>
        <p:spPr bwMode="auto">
          <a:xfrm>
            <a:off x="3022600" y="4148138"/>
            <a:ext cx="914400" cy="1587"/>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81" name="Line 11"/>
          <p:cNvSpPr>
            <a:spLocks noChangeShapeType="1"/>
          </p:cNvSpPr>
          <p:nvPr/>
        </p:nvSpPr>
        <p:spPr bwMode="auto">
          <a:xfrm rot="-5400000">
            <a:off x="4139406" y="2061369"/>
            <a:ext cx="433388" cy="0"/>
          </a:xfrm>
          <a:prstGeom prst="line">
            <a:avLst/>
          </a:prstGeom>
          <a:noFill/>
          <a:ln w="9525">
            <a:solidFill>
              <a:srgbClr val="003300"/>
            </a:solidFill>
            <a:round/>
            <a:headEnd/>
            <a:tailEnd type="stealth" w="med" len="med"/>
          </a:ln>
          <a:extLst>
            <a:ext uri="{909E8E84-426E-40DD-AFC4-6F175D3DCCD1}">
              <a14:hiddenFill xmlns:a14="http://schemas.microsoft.com/office/drawing/2010/main">
                <a:noFill/>
              </a14:hiddenFill>
            </a:ext>
          </a:extLst>
        </p:spPr>
        <p:txBody>
          <a:bodyPr/>
          <a:lstStyle/>
          <a:p>
            <a:endParaRPr lang="pt-BR"/>
          </a:p>
        </p:txBody>
      </p:sp>
      <p:sp>
        <p:nvSpPr>
          <p:cNvPr id="7182" name="Line 12"/>
          <p:cNvSpPr>
            <a:spLocks noChangeShapeType="1"/>
          </p:cNvSpPr>
          <p:nvPr/>
        </p:nvSpPr>
        <p:spPr bwMode="auto">
          <a:xfrm rot="5400000">
            <a:off x="4394200" y="4683125"/>
            <a:ext cx="228600" cy="0"/>
          </a:xfrm>
          <a:prstGeom prst="line">
            <a:avLst/>
          </a:prstGeom>
          <a:noFill/>
          <a:ln w="9525">
            <a:solidFill>
              <a:srgbClr val="003300"/>
            </a:solidFill>
            <a:round/>
            <a:headEnd/>
            <a:tailEnd type="stealth" w="med" len="med"/>
          </a:ln>
          <a:extLst>
            <a:ext uri="{909E8E84-426E-40DD-AFC4-6F175D3DCCD1}">
              <a14:hiddenFill xmlns:a14="http://schemas.microsoft.com/office/drawing/2010/main">
                <a:noFill/>
              </a14:hiddenFill>
            </a:ext>
          </a:extLst>
        </p:spPr>
        <p:txBody>
          <a:bodyPr/>
          <a:lstStyle/>
          <a:p>
            <a:endParaRPr lang="pt-BR"/>
          </a:p>
        </p:txBody>
      </p:sp>
      <p:sp>
        <p:nvSpPr>
          <p:cNvPr id="7183" name="Line 13"/>
          <p:cNvSpPr>
            <a:spLocks noChangeShapeType="1"/>
          </p:cNvSpPr>
          <p:nvPr/>
        </p:nvSpPr>
        <p:spPr bwMode="auto">
          <a:xfrm>
            <a:off x="5221288" y="2636838"/>
            <a:ext cx="646112" cy="0"/>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84" name="Text Box 14"/>
          <p:cNvSpPr txBox="1">
            <a:spLocks noChangeArrowheads="1"/>
          </p:cNvSpPr>
          <p:nvPr/>
        </p:nvSpPr>
        <p:spPr bwMode="auto">
          <a:xfrm>
            <a:off x="5868988" y="2420938"/>
            <a:ext cx="1150937" cy="339725"/>
          </a:xfrm>
          <a:prstGeom prst="rect">
            <a:avLst/>
          </a:prstGeom>
          <a:solidFill>
            <a:srgbClr val="FF9900"/>
          </a:solidFill>
          <a:ln w="9525">
            <a:solidFill>
              <a:srgbClr val="003300"/>
            </a:solidFill>
            <a:miter lim="800000"/>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pt-BR" altLang="pt-BR" sz="1800" b="1">
                <a:solidFill>
                  <a:srgbClr val="0000CC"/>
                </a:solidFill>
                <a:latin typeface="Arial" charset="0"/>
              </a:rPr>
              <a:t>Vinhaça</a:t>
            </a:r>
            <a:r>
              <a:rPr lang="pt-BR" altLang="pt-BR" sz="1200">
                <a:solidFill>
                  <a:srgbClr val="0000CC"/>
                </a:solidFill>
                <a:latin typeface="Arial" charset="0"/>
              </a:rPr>
              <a:t> </a:t>
            </a:r>
            <a:endParaRPr lang="es-ES" altLang="pt-BR" sz="1800">
              <a:solidFill>
                <a:srgbClr val="0000CC"/>
              </a:solidFill>
              <a:latin typeface="Arial" charset="0"/>
            </a:endParaRPr>
          </a:p>
        </p:txBody>
      </p:sp>
      <p:sp>
        <p:nvSpPr>
          <p:cNvPr id="7185" name="Line 15"/>
          <p:cNvSpPr>
            <a:spLocks noChangeShapeType="1"/>
          </p:cNvSpPr>
          <p:nvPr/>
        </p:nvSpPr>
        <p:spPr bwMode="auto">
          <a:xfrm>
            <a:off x="4281488" y="3357563"/>
            <a:ext cx="506412" cy="0"/>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86" name="Text Box 16"/>
          <p:cNvSpPr txBox="1">
            <a:spLocks noChangeArrowheads="1"/>
          </p:cNvSpPr>
          <p:nvPr/>
        </p:nvSpPr>
        <p:spPr bwMode="auto">
          <a:xfrm>
            <a:off x="4779963" y="3167063"/>
            <a:ext cx="800100" cy="342900"/>
          </a:xfrm>
          <a:prstGeom prst="rect">
            <a:avLst/>
          </a:prstGeom>
          <a:solidFill>
            <a:srgbClr val="FFFFFF"/>
          </a:solidFill>
          <a:ln w="9525">
            <a:solidFill>
              <a:srgbClr val="003300"/>
            </a:solidFill>
            <a:miter lim="800000"/>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pt-BR" altLang="pt-BR" sz="1800">
                <a:solidFill>
                  <a:srgbClr val="0000CC"/>
                </a:solidFill>
                <a:latin typeface="Arial" charset="0"/>
              </a:rPr>
              <a:t>Mel</a:t>
            </a:r>
            <a:endParaRPr lang="es-ES" altLang="pt-BR" sz="1800">
              <a:solidFill>
                <a:srgbClr val="0000CC"/>
              </a:solidFill>
              <a:latin typeface="Arial" charset="0"/>
            </a:endParaRPr>
          </a:p>
        </p:txBody>
      </p:sp>
      <p:sp>
        <p:nvSpPr>
          <p:cNvPr id="7187" name="Line 17"/>
          <p:cNvSpPr>
            <a:spLocks noChangeShapeType="1"/>
          </p:cNvSpPr>
          <p:nvPr/>
        </p:nvSpPr>
        <p:spPr bwMode="auto">
          <a:xfrm flipV="1">
            <a:off x="4279900" y="2928938"/>
            <a:ext cx="3175" cy="428625"/>
          </a:xfrm>
          <a:prstGeom prst="line">
            <a:avLst/>
          </a:prstGeom>
          <a:noFill/>
          <a:ln w="9525">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188" name="Line 18"/>
          <p:cNvSpPr>
            <a:spLocks noChangeShapeType="1"/>
          </p:cNvSpPr>
          <p:nvPr/>
        </p:nvSpPr>
        <p:spPr bwMode="auto">
          <a:xfrm flipV="1">
            <a:off x="5435600" y="3502025"/>
            <a:ext cx="4763" cy="719138"/>
          </a:xfrm>
          <a:prstGeom prst="line">
            <a:avLst/>
          </a:prstGeom>
          <a:noFill/>
          <a:ln w="9525">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189" name="Line 19"/>
          <p:cNvSpPr>
            <a:spLocks noChangeShapeType="1"/>
          </p:cNvSpPr>
          <p:nvPr/>
        </p:nvSpPr>
        <p:spPr bwMode="auto">
          <a:xfrm>
            <a:off x="5148263" y="4221163"/>
            <a:ext cx="287337" cy="0"/>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190" name="Line 20"/>
          <p:cNvSpPr>
            <a:spLocks noChangeShapeType="1"/>
          </p:cNvSpPr>
          <p:nvPr/>
        </p:nvSpPr>
        <p:spPr bwMode="auto">
          <a:xfrm>
            <a:off x="5580063" y="3281363"/>
            <a:ext cx="300037" cy="0"/>
          </a:xfrm>
          <a:prstGeom prst="line">
            <a:avLst/>
          </a:prstGeom>
          <a:noFill/>
          <a:ln w="9525">
            <a:solidFill>
              <a:srgbClr val="0033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191" name="Text Box 21"/>
          <p:cNvSpPr txBox="1">
            <a:spLocks noChangeArrowheads="1"/>
          </p:cNvSpPr>
          <p:nvPr/>
        </p:nvSpPr>
        <p:spPr bwMode="auto">
          <a:xfrm>
            <a:off x="5951538" y="3167063"/>
            <a:ext cx="1068387" cy="339725"/>
          </a:xfrm>
          <a:prstGeom prst="rect">
            <a:avLst/>
          </a:prstGeom>
          <a:solidFill>
            <a:schemeClr val="tx2"/>
          </a:solidFill>
          <a:ln w="9525">
            <a:solidFill>
              <a:srgbClr val="003300"/>
            </a:solidFill>
            <a:miter lim="800000"/>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pt-BR" altLang="pt-BR" sz="1800">
                <a:solidFill>
                  <a:schemeClr val="bg1"/>
                </a:solidFill>
                <a:latin typeface="Arial" charset="0"/>
              </a:rPr>
              <a:t>Melaço</a:t>
            </a:r>
            <a:r>
              <a:rPr lang="pt-BR" altLang="pt-BR" sz="1200">
                <a:solidFill>
                  <a:schemeClr val="bg1"/>
                </a:solidFill>
                <a:latin typeface="Arial" charset="0"/>
              </a:rPr>
              <a:t> </a:t>
            </a:r>
            <a:endParaRPr lang="es-ES" altLang="pt-BR" sz="1800">
              <a:solidFill>
                <a:schemeClr val="bg1"/>
              </a:solidFill>
              <a:latin typeface="Arial" charset="0"/>
            </a:endParaRPr>
          </a:p>
        </p:txBody>
      </p:sp>
      <p:grpSp>
        <p:nvGrpSpPr>
          <p:cNvPr id="7192" name="Group 22"/>
          <p:cNvGrpSpPr>
            <a:grpSpLocks/>
          </p:cNvGrpSpPr>
          <p:nvPr/>
        </p:nvGrpSpPr>
        <p:grpSpPr bwMode="auto">
          <a:xfrm>
            <a:off x="611188" y="2997200"/>
            <a:ext cx="1512887" cy="668338"/>
            <a:chOff x="385" y="2341"/>
            <a:chExt cx="953" cy="421"/>
          </a:xfrm>
        </p:grpSpPr>
        <p:sp>
          <p:nvSpPr>
            <p:cNvPr id="7211" name="AutoShape 23"/>
            <p:cNvSpPr>
              <a:spLocks noChangeArrowheads="1"/>
            </p:cNvSpPr>
            <p:nvPr/>
          </p:nvSpPr>
          <p:spPr bwMode="auto">
            <a:xfrm>
              <a:off x="385" y="2341"/>
              <a:ext cx="953" cy="409"/>
            </a:xfrm>
            <a:prstGeom prst="roundRect">
              <a:avLst>
                <a:gd name="adj" fmla="val 16667"/>
              </a:avLst>
            </a:prstGeom>
            <a:solidFill>
              <a:srgbClr val="FFFFCC"/>
            </a:solidFill>
            <a:ln w="9525">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7212" name="Text Box 24"/>
            <p:cNvSpPr txBox="1">
              <a:spLocks noChangeArrowheads="1"/>
            </p:cNvSpPr>
            <p:nvPr/>
          </p:nvSpPr>
          <p:spPr bwMode="auto">
            <a:xfrm>
              <a:off x="431" y="2341"/>
              <a:ext cx="907" cy="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pt-BR" altLang="pt-BR" sz="1800">
                  <a:solidFill>
                    <a:srgbClr val="0000CC"/>
                  </a:solidFill>
                  <a:latin typeface="Arial" charset="0"/>
                </a:rPr>
                <a:t>Moagem da cana</a:t>
              </a:r>
              <a:endParaRPr lang="es-ES" altLang="pt-BR" sz="1800">
                <a:solidFill>
                  <a:srgbClr val="0000CC"/>
                </a:solidFill>
                <a:latin typeface="Arial" charset="0"/>
              </a:endParaRPr>
            </a:p>
          </p:txBody>
        </p:sp>
      </p:grpSp>
      <p:sp>
        <p:nvSpPr>
          <p:cNvPr id="7193" name="AutoShape 25"/>
          <p:cNvSpPr>
            <a:spLocks noChangeArrowheads="1"/>
          </p:cNvSpPr>
          <p:nvPr/>
        </p:nvSpPr>
        <p:spPr bwMode="auto">
          <a:xfrm>
            <a:off x="3924300" y="3933825"/>
            <a:ext cx="1223963" cy="647700"/>
          </a:xfrm>
          <a:prstGeom prst="flowChartAlternateProcess">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7194" name="AutoShape 26"/>
          <p:cNvSpPr>
            <a:spLocks noChangeArrowheads="1"/>
          </p:cNvSpPr>
          <p:nvPr/>
        </p:nvSpPr>
        <p:spPr bwMode="auto">
          <a:xfrm>
            <a:off x="3924300" y="3860800"/>
            <a:ext cx="1223963" cy="720725"/>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7195" name="Text Box 27"/>
          <p:cNvSpPr txBox="1">
            <a:spLocks noChangeArrowheads="1"/>
          </p:cNvSpPr>
          <p:nvPr/>
        </p:nvSpPr>
        <p:spPr bwMode="auto">
          <a:xfrm>
            <a:off x="3995738" y="2205038"/>
            <a:ext cx="1223962" cy="720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pt-BR" altLang="pt-BR" sz="1800">
                <a:solidFill>
                  <a:srgbClr val="0000CC"/>
                </a:solidFill>
                <a:latin typeface="Arial" charset="0"/>
              </a:rPr>
              <a:t>Produção de álcool</a:t>
            </a:r>
            <a:endParaRPr lang="es-ES" altLang="pt-BR" sz="1800">
              <a:solidFill>
                <a:srgbClr val="0000CC"/>
              </a:solidFill>
              <a:latin typeface="Arial" charset="0"/>
            </a:endParaRPr>
          </a:p>
        </p:txBody>
      </p:sp>
      <p:sp>
        <p:nvSpPr>
          <p:cNvPr id="7196" name="AutoShape 28"/>
          <p:cNvSpPr>
            <a:spLocks noChangeArrowheads="1"/>
          </p:cNvSpPr>
          <p:nvPr/>
        </p:nvSpPr>
        <p:spPr bwMode="auto">
          <a:xfrm>
            <a:off x="3995738" y="2205038"/>
            <a:ext cx="1223962" cy="720725"/>
          </a:xfrm>
          <a:prstGeom prst="flowChartAlternateProcess">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7207" name="AutoShape 30"/>
          <p:cNvSpPr>
            <a:spLocks noChangeArrowheads="1"/>
          </p:cNvSpPr>
          <p:nvPr/>
        </p:nvSpPr>
        <p:spPr bwMode="auto">
          <a:xfrm>
            <a:off x="3708400" y="1270000"/>
            <a:ext cx="1296988" cy="576263"/>
          </a:xfrm>
          <a:prstGeom prst="flowChartDecision">
            <a:avLst/>
          </a:prstGeom>
          <a:solidFill>
            <a:srgbClr val="0080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7208" name="Text Box 31"/>
          <p:cNvSpPr txBox="1">
            <a:spLocks noChangeArrowheads="1"/>
          </p:cNvSpPr>
          <p:nvPr/>
        </p:nvSpPr>
        <p:spPr bwMode="auto">
          <a:xfrm>
            <a:off x="3916363" y="1341438"/>
            <a:ext cx="10160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pt-BR" altLang="pt-BR" sz="1800">
                <a:solidFill>
                  <a:schemeClr val="bg1"/>
                </a:solidFill>
                <a:latin typeface="Arial" charset="0"/>
              </a:rPr>
              <a:t>Álcool</a:t>
            </a:r>
            <a:r>
              <a:rPr lang="pt-BR" altLang="pt-BR" sz="1800">
                <a:solidFill>
                  <a:srgbClr val="0000CC"/>
                </a:solidFill>
                <a:latin typeface="Arial" charset="0"/>
              </a:rPr>
              <a:t> </a:t>
            </a:r>
            <a:endParaRPr lang="es-ES" altLang="pt-BR" sz="1800">
              <a:solidFill>
                <a:srgbClr val="0000CC"/>
              </a:solidFill>
              <a:latin typeface="Arial" charset="0"/>
            </a:endParaRPr>
          </a:p>
        </p:txBody>
      </p:sp>
      <p:sp>
        <p:nvSpPr>
          <p:cNvPr id="7209" name="AutoShape 30"/>
          <p:cNvSpPr>
            <a:spLocks noChangeArrowheads="1"/>
          </p:cNvSpPr>
          <p:nvPr/>
        </p:nvSpPr>
        <p:spPr bwMode="auto">
          <a:xfrm>
            <a:off x="1476375" y="1268413"/>
            <a:ext cx="1800225" cy="576262"/>
          </a:xfrm>
          <a:prstGeom prst="flowChartDecision">
            <a:avLst/>
          </a:prstGeom>
          <a:solidFill>
            <a:srgbClr val="FFC0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grpSp>
        <p:nvGrpSpPr>
          <p:cNvPr id="7198" name="Group 32"/>
          <p:cNvGrpSpPr>
            <a:grpSpLocks/>
          </p:cNvGrpSpPr>
          <p:nvPr/>
        </p:nvGrpSpPr>
        <p:grpSpPr bwMode="auto">
          <a:xfrm>
            <a:off x="3851275" y="4797425"/>
            <a:ext cx="1296988" cy="576263"/>
            <a:chOff x="2517" y="754"/>
            <a:chExt cx="817" cy="363"/>
          </a:xfrm>
        </p:grpSpPr>
        <p:sp>
          <p:nvSpPr>
            <p:cNvPr id="7205" name="AutoShape 33"/>
            <p:cNvSpPr>
              <a:spLocks noChangeArrowheads="1"/>
            </p:cNvSpPr>
            <p:nvPr/>
          </p:nvSpPr>
          <p:spPr bwMode="auto">
            <a:xfrm>
              <a:off x="2517" y="754"/>
              <a:ext cx="817" cy="363"/>
            </a:xfrm>
            <a:prstGeom prst="flowChartDecision">
              <a:avLst/>
            </a:prstGeom>
            <a:solidFill>
              <a:srgbClr val="993300"/>
            </a:solidFill>
            <a:ln w="9525">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7206" name="Text Box 34"/>
            <p:cNvSpPr txBox="1">
              <a:spLocks noChangeArrowheads="1"/>
            </p:cNvSpPr>
            <p:nvPr/>
          </p:nvSpPr>
          <p:spPr bwMode="auto">
            <a:xfrm>
              <a:off x="2648" y="799"/>
              <a:ext cx="640"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pt-BR" altLang="pt-BR" sz="1800">
                  <a:solidFill>
                    <a:schemeClr val="bg1"/>
                  </a:solidFill>
                  <a:latin typeface="Arial" charset="0"/>
                </a:rPr>
                <a:t>Açúcar</a:t>
              </a:r>
              <a:endParaRPr lang="es-ES" altLang="pt-BR" sz="1800">
                <a:solidFill>
                  <a:schemeClr val="bg1"/>
                </a:solidFill>
                <a:latin typeface="Arial" charset="0"/>
              </a:endParaRPr>
            </a:p>
          </p:txBody>
        </p:sp>
      </p:grpSp>
      <p:sp>
        <p:nvSpPr>
          <p:cNvPr id="7199" name="Line 7"/>
          <p:cNvSpPr>
            <a:spLocks noChangeShapeType="1"/>
          </p:cNvSpPr>
          <p:nvPr/>
        </p:nvSpPr>
        <p:spPr bwMode="auto">
          <a:xfrm rot="5400000">
            <a:off x="1440656" y="2383632"/>
            <a:ext cx="1223963" cy="0"/>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200" name="Line 7"/>
          <p:cNvSpPr>
            <a:spLocks noChangeShapeType="1"/>
          </p:cNvSpPr>
          <p:nvPr/>
        </p:nvSpPr>
        <p:spPr bwMode="auto">
          <a:xfrm rot="5400000">
            <a:off x="1296193" y="3104357"/>
            <a:ext cx="2665413" cy="0"/>
          </a:xfrm>
          <a:prstGeom prst="line">
            <a:avLst/>
          </a:prstGeom>
          <a:noFill/>
          <a:ln w="9525">
            <a:solidFill>
              <a:srgbClr val="003300"/>
            </a:solidFill>
            <a:prstDash val="dashDot"/>
            <a:round/>
            <a:headEnd/>
            <a:tailEnd/>
          </a:ln>
          <a:extLst>
            <a:ext uri="{909E8E84-426E-40DD-AFC4-6F175D3DCCD1}">
              <a14:hiddenFill xmlns:a14="http://schemas.microsoft.com/office/drawing/2010/main">
                <a:noFill/>
              </a14:hiddenFill>
            </a:ext>
          </a:extLst>
        </p:spPr>
        <p:txBody>
          <a:bodyPr/>
          <a:lstStyle/>
          <a:p>
            <a:endParaRPr lang="pt-BR"/>
          </a:p>
        </p:txBody>
      </p:sp>
      <p:sp>
        <p:nvSpPr>
          <p:cNvPr id="7201" name="Line 20"/>
          <p:cNvSpPr>
            <a:spLocks noChangeShapeType="1"/>
          </p:cNvSpPr>
          <p:nvPr/>
        </p:nvSpPr>
        <p:spPr bwMode="auto">
          <a:xfrm>
            <a:off x="2627313" y="2276475"/>
            <a:ext cx="1368425" cy="0"/>
          </a:xfrm>
          <a:prstGeom prst="line">
            <a:avLst/>
          </a:prstGeom>
          <a:noFill/>
          <a:ln w="9525">
            <a:solidFill>
              <a:srgbClr val="003300"/>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202" name="Line 20"/>
          <p:cNvSpPr>
            <a:spLocks noChangeShapeType="1"/>
          </p:cNvSpPr>
          <p:nvPr/>
        </p:nvSpPr>
        <p:spPr bwMode="auto">
          <a:xfrm>
            <a:off x="2627313" y="4437063"/>
            <a:ext cx="1296987" cy="0"/>
          </a:xfrm>
          <a:prstGeom prst="line">
            <a:avLst/>
          </a:prstGeom>
          <a:noFill/>
          <a:ln w="9525">
            <a:solidFill>
              <a:srgbClr val="003300"/>
            </a:solidFill>
            <a:prstDash val="dashDot"/>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203" name="Text Box 6"/>
          <p:cNvSpPr txBox="1">
            <a:spLocks noChangeArrowheads="1"/>
          </p:cNvSpPr>
          <p:nvPr/>
        </p:nvSpPr>
        <p:spPr bwMode="auto">
          <a:xfrm>
            <a:off x="1979613" y="4940300"/>
            <a:ext cx="1223962" cy="720725"/>
          </a:xfrm>
          <a:prstGeom prst="rect">
            <a:avLst/>
          </a:prstGeom>
          <a:solidFill>
            <a:srgbClr val="FFFFFF"/>
          </a:solidFill>
          <a:ln w="9525">
            <a:solidFill>
              <a:schemeClr val="tx1"/>
            </a:solidFill>
            <a:miter lim="800000"/>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pt-BR" altLang="pt-BR" sz="1800">
                <a:solidFill>
                  <a:srgbClr val="0000CC"/>
                </a:solidFill>
                <a:latin typeface="Arial" charset="0"/>
              </a:rPr>
              <a:t>Co-geração</a:t>
            </a:r>
            <a:endParaRPr lang="es-ES" altLang="pt-BR" sz="1800">
              <a:solidFill>
                <a:srgbClr val="0000CC"/>
              </a:solidFill>
              <a:latin typeface="Arial" charset="0"/>
            </a:endParaRPr>
          </a:p>
        </p:txBody>
      </p:sp>
      <p:sp>
        <p:nvSpPr>
          <p:cNvPr id="7204" name="Line 12"/>
          <p:cNvSpPr>
            <a:spLocks noChangeShapeType="1"/>
          </p:cNvSpPr>
          <p:nvPr/>
        </p:nvSpPr>
        <p:spPr bwMode="auto">
          <a:xfrm rot="5400000">
            <a:off x="2411413" y="4724400"/>
            <a:ext cx="431800" cy="0"/>
          </a:xfrm>
          <a:prstGeom prst="line">
            <a:avLst/>
          </a:prstGeom>
          <a:noFill/>
          <a:ln w="9525">
            <a:solidFill>
              <a:srgbClr val="003300"/>
            </a:solidFill>
            <a:prstDash val="lgDash"/>
            <a:round/>
            <a:headEnd/>
            <a:tailEnd type="stealth" w="med" len="med"/>
          </a:ln>
          <a:extLst>
            <a:ext uri="{909E8E84-426E-40DD-AFC4-6F175D3DCCD1}">
              <a14:hiddenFill xmlns:a14="http://schemas.microsoft.com/office/drawing/2010/main">
                <a:noFill/>
              </a14:hiddenFill>
            </a:ext>
          </a:extLst>
        </p:spPr>
        <p:txBody>
          <a:bodyPr/>
          <a:lstStyle/>
          <a:p>
            <a:endParaRPr lang="pt-BR"/>
          </a:p>
        </p:txBody>
      </p:sp>
      <p:sp>
        <p:nvSpPr>
          <p:cNvPr id="7172" name="Line 35"/>
          <p:cNvSpPr>
            <a:spLocks noChangeShapeType="1"/>
          </p:cNvSpPr>
          <p:nvPr/>
        </p:nvSpPr>
        <p:spPr bwMode="ltGray">
          <a:xfrm>
            <a:off x="0" y="1052513"/>
            <a:ext cx="914400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pt-BR"/>
          </a:p>
        </p:txBody>
      </p:sp>
      <p:sp>
        <p:nvSpPr>
          <p:cNvPr id="7173" name="Rectangle 36"/>
          <p:cNvSpPr>
            <a:spLocks noChangeArrowheads="1"/>
          </p:cNvSpPr>
          <p:nvPr/>
        </p:nvSpPr>
        <p:spPr bwMode="auto">
          <a:xfrm>
            <a:off x="1044575" y="115888"/>
            <a:ext cx="6696075"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marL="838200" indent="-838200">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pt-BR" altLang="pt-BR" sz="2200">
                <a:solidFill>
                  <a:srgbClr val="006600"/>
                </a:solidFill>
                <a:latin typeface="Comic Sans MS" pitchFamily="66" charset="0"/>
              </a:rPr>
              <a:t>6  Fluxogramas da ind</a:t>
            </a:r>
            <a:r>
              <a:rPr lang="pt-BR" altLang="pt-BR" sz="2200">
                <a:solidFill>
                  <a:srgbClr val="006600"/>
                </a:solidFill>
              </a:rPr>
              <a:t>ú</a:t>
            </a:r>
            <a:r>
              <a:rPr lang="pt-BR" altLang="pt-BR" sz="2200">
                <a:solidFill>
                  <a:srgbClr val="006600"/>
                </a:solidFill>
                <a:latin typeface="Comic Sans MS" pitchFamily="66" charset="0"/>
              </a:rPr>
              <a:t>stria sucroalcooleira</a:t>
            </a:r>
          </a:p>
        </p:txBody>
      </p:sp>
      <p:sp>
        <p:nvSpPr>
          <p:cNvPr id="7215" name="Text Box 31"/>
          <p:cNvSpPr txBox="1">
            <a:spLocks noChangeArrowheads="1"/>
          </p:cNvSpPr>
          <p:nvPr/>
        </p:nvSpPr>
        <p:spPr bwMode="auto">
          <a:xfrm>
            <a:off x="1906588" y="1358900"/>
            <a:ext cx="1081087"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pt-BR" altLang="pt-BR" sz="1800" b="1">
                <a:effectLst>
                  <a:outerShdw blurRad="38100" dist="38100" dir="2700000" algn="tl">
                    <a:srgbClr val="C0C0C0"/>
                  </a:outerShdw>
                </a:effectLst>
                <a:latin typeface="Arial" charset="0"/>
              </a:rPr>
              <a:t>Energia</a:t>
            </a:r>
            <a:endParaRPr lang="es-ES" altLang="pt-BR" sz="1800" b="1">
              <a:effectLst>
                <a:outerShdw blurRad="38100" dist="38100" dir="2700000" algn="tl">
                  <a:srgbClr val="C0C0C0"/>
                </a:outerShdw>
              </a:effectLst>
              <a:latin typeface="Arial" charset="0"/>
            </a:endParaRPr>
          </a:p>
        </p:txBody>
      </p:sp>
      <p:sp>
        <p:nvSpPr>
          <p:cNvPr id="7216" name="Line 13"/>
          <p:cNvSpPr>
            <a:spLocks noChangeShapeType="1"/>
          </p:cNvSpPr>
          <p:nvPr/>
        </p:nvSpPr>
        <p:spPr bwMode="auto">
          <a:xfrm>
            <a:off x="5148263" y="4292600"/>
            <a:ext cx="719137" cy="0"/>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217" name="Text Box 14"/>
          <p:cNvSpPr txBox="1">
            <a:spLocks noChangeArrowheads="1"/>
          </p:cNvSpPr>
          <p:nvPr/>
        </p:nvSpPr>
        <p:spPr bwMode="auto">
          <a:xfrm>
            <a:off x="5867400" y="3933825"/>
            <a:ext cx="1150938" cy="647700"/>
          </a:xfrm>
          <a:prstGeom prst="rect">
            <a:avLst/>
          </a:prstGeom>
          <a:solidFill>
            <a:srgbClr val="FF9900"/>
          </a:solidFill>
          <a:ln w="9525">
            <a:solidFill>
              <a:srgbClr val="003300"/>
            </a:solidFill>
            <a:miter lim="800000"/>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pt-BR" altLang="pt-BR" sz="1800" b="1">
                <a:solidFill>
                  <a:srgbClr val="0000CC"/>
                </a:solidFill>
                <a:latin typeface="Arial" charset="0"/>
              </a:rPr>
              <a:t>Torta de filtro</a:t>
            </a:r>
            <a:endParaRPr lang="es-ES" altLang="pt-BR" sz="1800">
              <a:solidFill>
                <a:srgbClr val="0000CC"/>
              </a:solidFill>
              <a:latin typeface="Arial" charset="0"/>
            </a:endParaRPr>
          </a:p>
        </p:txBody>
      </p:sp>
      <p:sp>
        <p:nvSpPr>
          <p:cNvPr id="7218" name="Line 13"/>
          <p:cNvSpPr>
            <a:spLocks noChangeShapeType="1"/>
          </p:cNvSpPr>
          <p:nvPr/>
        </p:nvSpPr>
        <p:spPr bwMode="auto">
          <a:xfrm>
            <a:off x="5508625" y="2060575"/>
            <a:ext cx="357188" cy="0"/>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7219" name="Text Box 14"/>
          <p:cNvSpPr txBox="1">
            <a:spLocks noChangeArrowheads="1"/>
          </p:cNvSpPr>
          <p:nvPr/>
        </p:nvSpPr>
        <p:spPr bwMode="auto">
          <a:xfrm>
            <a:off x="5867400" y="1700213"/>
            <a:ext cx="1150938" cy="647700"/>
          </a:xfrm>
          <a:prstGeom prst="rect">
            <a:avLst/>
          </a:prstGeom>
          <a:solidFill>
            <a:srgbClr val="FF9900"/>
          </a:solidFill>
          <a:ln w="9525">
            <a:solidFill>
              <a:srgbClr val="003300"/>
            </a:solidFill>
            <a:miter lim="800000"/>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pt-BR" altLang="pt-BR" sz="1800" b="1">
                <a:solidFill>
                  <a:srgbClr val="0000CC"/>
                </a:solidFill>
                <a:latin typeface="Arial" charset="0"/>
              </a:rPr>
              <a:t>Torta de filtro</a:t>
            </a:r>
            <a:endParaRPr lang="es-ES" altLang="pt-BR" sz="1800">
              <a:solidFill>
                <a:srgbClr val="0000CC"/>
              </a:solidFill>
              <a:latin typeface="Arial" charset="0"/>
            </a:endParaRPr>
          </a:p>
        </p:txBody>
      </p:sp>
      <p:sp>
        <p:nvSpPr>
          <p:cNvPr id="7220" name="Line 18"/>
          <p:cNvSpPr>
            <a:spLocks noChangeShapeType="1"/>
          </p:cNvSpPr>
          <p:nvPr/>
        </p:nvSpPr>
        <p:spPr bwMode="auto">
          <a:xfrm flipV="1">
            <a:off x="5508625" y="2060575"/>
            <a:ext cx="0" cy="574675"/>
          </a:xfrm>
          <a:prstGeom prst="line">
            <a:avLst/>
          </a:prstGeom>
          <a:noFill/>
          <a:ln w="9525">
            <a:solidFill>
              <a:srgbClr val="003300"/>
            </a:solidFill>
            <a:round/>
            <a:headEnd/>
            <a:tailEnd/>
          </a:ln>
          <a:extLst>
            <a:ext uri="{909E8E84-426E-40DD-AFC4-6F175D3DCCD1}">
              <a14:hiddenFill xmlns:a14="http://schemas.microsoft.com/office/drawing/2010/main">
                <a:noFill/>
              </a14:hiddenFill>
            </a:ext>
          </a:extLst>
        </p:spPr>
        <p:txBody>
          <a:bodyPr/>
          <a:lstStyle/>
          <a:p>
            <a:endParaRPr lang="pt-BR"/>
          </a:p>
        </p:txBody>
      </p:sp>
      <p:pic>
        <p:nvPicPr>
          <p:cNvPr id="7221" name="Picture 53" descr="logo1_usp_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7222" name="Picture 54" descr="http://www.pclq.usp.br/logo%20esalq.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34925" y="495300"/>
            <a:ext cx="8997950" cy="6389688"/>
            <a:chOff x="-23" y="300"/>
            <a:chExt cx="5668" cy="4025"/>
          </a:xfrm>
        </p:grpSpPr>
        <p:grpSp>
          <p:nvGrpSpPr>
            <p:cNvPr id="8198" name="Group 3"/>
            <p:cNvGrpSpPr>
              <a:grpSpLocks noChangeAspect="1"/>
            </p:cNvGrpSpPr>
            <p:nvPr/>
          </p:nvGrpSpPr>
          <p:grpSpPr bwMode="auto">
            <a:xfrm>
              <a:off x="-23" y="300"/>
              <a:ext cx="5668" cy="4025"/>
              <a:chOff x="68" y="164"/>
              <a:chExt cx="5668" cy="4027"/>
            </a:xfrm>
          </p:grpSpPr>
          <p:pic>
            <p:nvPicPr>
              <p:cNvPr id="8206" name="Picture 4" descr="fluxograma álc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 y="164"/>
                <a:ext cx="5668"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7" name="Rectangle 5"/>
              <p:cNvSpPr>
                <a:spLocks noChangeAspect="1" noChangeArrowheads="1"/>
              </p:cNvSpPr>
              <p:nvPr/>
            </p:nvSpPr>
            <p:spPr bwMode="auto">
              <a:xfrm>
                <a:off x="3878" y="3521"/>
                <a:ext cx="816" cy="227"/>
              </a:xfrm>
              <a:prstGeom prst="rect">
                <a:avLst/>
              </a:prstGeom>
              <a:solidFill>
                <a:schemeClr val="bg1"/>
              </a:solidFill>
              <a:ln w="9525">
                <a:solidFill>
                  <a:srgbClr val="0000FF"/>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sp>
            <p:nvSpPr>
              <p:cNvPr id="8208" name="Text Box 6"/>
              <p:cNvSpPr txBox="1">
                <a:spLocks noChangeAspect="1" noChangeArrowheads="1"/>
              </p:cNvSpPr>
              <p:nvPr/>
            </p:nvSpPr>
            <p:spPr bwMode="auto">
              <a:xfrm>
                <a:off x="3922" y="3476"/>
                <a:ext cx="90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sz="1300" b="1">
                    <a:latin typeface="Arial" charset="0"/>
                  </a:rPr>
                  <a:t>      LAN</a:t>
                </a:r>
                <a:r>
                  <a:rPr lang="pt-BR" altLang="pt-BR" sz="1300">
                    <a:latin typeface="Arial" charset="0"/>
                  </a:rPr>
                  <a:t> </a:t>
                </a:r>
                <a:r>
                  <a:rPr lang="pt-BR" altLang="pt-BR" sz="1300" b="1">
                    <a:latin typeface="Arial" charset="0"/>
                  </a:rPr>
                  <a:t>ESALQ/USP</a:t>
                </a:r>
              </a:p>
            </p:txBody>
          </p:sp>
        </p:grpSp>
        <p:grpSp>
          <p:nvGrpSpPr>
            <p:cNvPr id="8199" name="Group 7"/>
            <p:cNvGrpSpPr>
              <a:grpSpLocks/>
            </p:cNvGrpSpPr>
            <p:nvPr/>
          </p:nvGrpSpPr>
          <p:grpSpPr bwMode="auto">
            <a:xfrm>
              <a:off x="1707" y="1014"/>
              <a:ext cx="227" cy="136"/>
              <a:chOff x="2018" y="2160"/>
              <a:chExt cx="227" cy="136"/>
            </a:xfrm>
          </p:grpSpPr>
          <p:sp>
            <p:nvSpPr>
              <p:cNvPr id="8204" name="Text Box 8"/>
              <p:cNvSpPr txBox="1">
                <a:spLocks noChangeArrowheads="1"/>
              </p:cNvSpPr>
              <p:nvPr/>
            </p:nvSpPr>
            <p:spPr bwMode="auto">
              <a:xfrm>
                <a:off x="2018" y="2171"/>
                <a:ext cx="22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sz="700">
                    <a:latin typeface="Arial" charset="0"/>
                  </a:rPr>
                  <a:t>03</a:t>
                </a:r>
              </a:p>
            </p:txBody>
          </p:sp>
          <p:sp>
            <p:nvSpPr>
              <p:cNvPr id="8205" name="Oval 9"/>
              <p:cNvSpPr>
                <a:spLocks noChangeAspect="1" noChangeArrowheads="1"/>
              </p:cNvSpPr>
              <p:nvPr/>
            </p:nvSpPr>
            <p:spPr bwMode="auto">
              <a:xfrm>
                <a:off x="2018" y="2160"/>
                <a:ext cx="152" cy="114"/>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pt-BR"/>
              </a:p>
            </p:txBody>
          </p:sp>
        </p:grpSp>
        <p:sp>
          <p:nvSpPr>
            <p:cNvPr id="8200" name="Text Box 10"/>
            <p:cNvSpPr txBox="1">
              <a:spLocks noChangeArrowheads="1"/>
            </p:cNvSpPr>
            <p:nvPr/>
          </p:nvSpPr>
          <p:spPr bwMode="auto">
            <a:xfrm>
              <a:off x="1617" y="1150"/>
              <a:ext cx="544" cy="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spcBef>
                  <a:spcPct val="50000"/>
                </a:spcBef>
              </a:pPr>
              <a:r>
                <a:rPr lang="pt-BR" altLang="pt-BR" sz="800" b="1">
                  <a:latin typeface="Arial" charset="0"/>
                </a:rPr>
                <a:t>MESA RECEPTORA </a:t>
              </a:r>
            </a:p>
          </p:txBody>
        </p:sp>
        <p:sp>
          <p:nvSpPr>
            <p:cNvPr id="8201" name="Line 11"/>
            <p:cNvSpPr>
              <a:spLocks noChangeShapeType="1"/>
            </p:cNvSpPr>
            <p:nvPr/>
          </p:nvSpPr>
          <p:spPr bwMode="auto">
            <a:xfrm flipV="1">
              <a:off x="2025" y="1029"/>
              <a:ext cx="589" cy="348"/>
            </a:xfrm>
            <a:prstGeom prst="line">
              <a:avLst/>
            </a:prstGeom>
            <a:noFill/>
            <a:ln w="9525">
              <a:solidFill>
                <a:srgbClr val="6666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8202" name="Line 12"/>
            <p:cNvSpPr>
              <a:spLocks noChangeShapeType="1"/>
            </p:cNvSpPr>
            <p:nvPr/>
          </p:nvSpPr>
          <p:spPr bwMode="auto">
            <a:xfrm flipH="1">
              <a:off x="2025" y="1331"/>
              <a:ext cx="635" cy="136"/>
            </a:xfrm>
            <a:prstGeom prst="line">
              <a:avLst/>
            </a:prstGeom>
            <a:noFill/>
            <a:ln w="9525">
              <a:solidFill>
                <a:srgbClr val="666699"/>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8203" name="Line 13"/>
            <p:cNvSpPr>
              <a:spLocks noChangeShapeType="1"/>
            </p:cNvSpPr>
            <p:nvPr/>
          </p:nvSpPr>
          <p:spPr bwMode="auto">
            <a:xfrm>
              <a:off x="2018" y="1389"/>
              <a:ext cx="0" cy="45"/>
            </a:xfrm>
            <a:prstGeom prst="line">
              <a:avLst/>
            </a:prstGeom>
            <a:noFill/>
            <a:ln w="9525">
              <a:solidFill>
                <a:srgbClr val="666699"/>
              </a:solidFill>
              <a:round/>
              <a:headEnd/>
              <a:tailEnd/>
            </a:ln>
            <a:extLst>
              <a:ext uri="{909E8E84-426E-40DD-AFC4-6F175D3DCCD1}">
                <a14:hiddenFill xmlns:a14="http://schemas.microsoft.com/office/drawing/2010/main">
                  <a:noFill/>
                </a14:hiddenFill>
              </a:ext>
            </a:extLst>
          </p:spPr>
          <p:txBody>
            <a:bodyPr/>
            <a:lstStyle/>
            <a:p>
              <a:endParaRPr lang="pt-BR"/>
            </a:p>
          </p:txBody>
        </p:sp>
      </p:grpSp>
      <p:sp>
        <p:nvSpPr>
          <p:cNvPr id="3076" name="Line 9"/>
          <p:cNvSpPr>
            <a:spLocks noChangeShapeType="1"/>
          </p:cNvSpPr>
          <p:nvPr/>
        </p:nvSpPr>
        <p:spPr bwMode="ltGray">
          <a:xfrm>
            <a:off x="0" y="692150"/>
            <a:ext cx="9144000" cy="0"/>
          </a:xfrm>
          <a:prstGeom prst="line">
            <a:avLst/>
          </a:prstGeom>
          <a:noFill/>
          <a:ln w="50800">
            <a:solidFill>
              <a:srgbClr val="C00000"/>
            </a:solidFill>
            <a:round/>
            <a:headEnd/>
            <a:tailEnd/>
          </a:ln>
        </p:spPr>
        <p:txBody>
          <a:bodyPr wrap="none"/>
          <a:lstStyle/>
          <a:p>
            <a:pPr>
              <a:defRPr/>
            </a:pPr>
            <a:endParaRPr lang="en-US">
              <a:ln>
                <a:solidFill>
                  <a:srgbClr val="FF0000"/>
                </a:solidFill>
              </a:ln>
            </a:endParaRPr>
          </a:p>
        </p:txBody>
      </p:sp>
      <p:sp>
        <p:nvSpPr>
          <p:cNvPr id="8196" name="Text Box 14"/>
          <p:cNvSpPr txBox="1">
            <a:spLocks noChangeArrowheads="1"/>
          </p:cNvSpPr>
          <p:nvPr/>
        </p:nvSpPr>
        <p:spPr bwMode="ltGray">
          <a:xfrm>
            <a:off x="468313" y="1130300"/>
            <a:ext cx="77755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spcBef>
                <a:spcPct val="50000"/>
              </a:spcBef>
            </a:pPr>
            <a:r>
              <a:rPr lang="pt-BR" altLang="pt-BR" sz="2200">
                <a:solidFill>
                  <a:srgbClr val="000066"/>
                </a:solidFill>
                <a:latin typeface="Comic Sans MS" pitchFamily="66" charset="0"/>
              </a:rPr>
              <a:t>2 – Fluxogramas industriais</a:t>
            </a:r>
          </a:p>
        </p:txBody>
      </p:sp>
      <p:sp>
        <p:nvSpPr>
          <p:cNvPr id="8197" name="Rectangle 22"/>
          <p:cNvSpPr>
            <a:spLocks noChangeArrowheads="1"/>
          </p:cNvSpPr>
          <p:nvPr/>
        </p:nvSpPr>
        <p:spPr bwMode="auto">
          <a:xfrm>
            <a:off x="1042988" y="0"/>
            <a:ext cx="7345362"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buFontTx/>
              <a:buChar char="•"/>
            </a:pPr>
            <a:r>
              <a:rPr lang="pt-BR" altLang="pt-BR" sz="2200" b="1"/>
              <a:t>PANORAMA GERAL DO PROCESSO INDUSTRIAL</a:t>
            </a:r>
          </a:p>
        </p:txBody>
      </p:sp>
      <p:pic>
        <p:nvPicPr>
          <p:cNvPr id="8210" name="Picture 18" descr="logo1_usp_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4450"/>
            <a:ext cx="347662" cy="254000"/>
          </a:xfrm>
          <a:prstGeom prst="rect">
            <a:avLst/>
          </a:prstGeom>
          <a:noFill/>
          <a:extLst>
            <a:ext uri="{909E8E84-426E-40DD-AFC4-6F175D3DCCD1}">
              <a14:hiddenFill xmlns:a14="http://schemas.microsoft.com/office/drawing/2010/main">
                <a:solidFill>
                  <a:srgbClr val="FFFFFF"/>
                </a:solidFill>
              </a14:hiddenFill>
            </a:ext>
          </a:extLst>
        </p:spPr>
      </p:pic>
      <p:pic>
        <p:nvPicPr>
          <p:cNvPr id="8211" name="Picture 19" descr="http://www.pclq.usp.br/logo%20esalq.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748713" y="-7938"/>
            <a:ext cx="328612"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1476375" y="333375"/>
            <a:ext cx="6696075" cy="1036638"/>
          </a:xfrm>
          <a:noFill/>
        </p:spPr>
        <p:txBody>
          <a:bodyPr lIns="92075" tIns="46038" rIns="92075" bIns="46038"/>
          <a:lstStyle/>
          <a:p>
            <a:pPr marL="838200" indent="-838200"/>
            <a:r>
              <a:rPr lang="pt-BR" altLang="pt-BR" sz="2200">
                <a:solidFill>
                  <a:srgbClr val="000066"/>
                </a:solidFill>
                <a:latin typeface="Comic Sans MS" pitchFamily="66" charset="0"/>
              </a:rPr>
              <a:t>Descrição da etapas da indústria sucroalcooleira</a:t>
            </a:r>
          </a:p>
        </p:txBody>
      </p:sp>
      <p:graphicFrame>
        <p:nvGraphicFramePr>
          <p:cNvPr id="11272" name="Group 8"/>
          <p:cNvGraphicFramePr>
            <a:graphicFrameLocks noGrp="1"/>
          </p:cNvGraphicFramePr>
          <p:nvPr/>
        </p:nvGraphicFramePr>
        <p:xfrm>
          <a:off x="539750" y="2098675"/>
          <a:ext cx="8135938" cy="2773680"/>
        </p:xfrm>
        <a:graphic>
          <a:graphicData uri="http://schemas.openxmlformats.org/drawingml/2006/table">
            <a:tbl>
              <a:tblPr/>
              <a:tblGrid>
                <a:gridCol w="863600">
                  <a:extLst>
                    <a:ext uri="{9D8B030D-6E8A-4147-A177-3AD203B41FA5}">
                      <a16:colId xmlns:a16="http://schemas.microsoft.com/office/drawing/2014/main" val="20000"/>
                    </a:ext>
                  </a:extLst>
                </a:gridCol>
                <a:gridCol w="7272338">
                  <a:extLst>
                    <a:ext uri="{9D8B030D-6E8A-4147-A177-3AD203B41FA5}">
                      <a16:colId xmlns:a16="http://schemas.microsoft.com/office/drawing/2014/main" val="20001"/>
                    </a:ext>
                  </a:extLst>
                </a:gridCol>
              </a:tblGrid>
              <a:tr h="825500">
                <a:tc>
                  <a:txBody>
                    <a:bodyPr/>
                    <a:lstStyle>
                      <a:lvl1pPr>
                        <a:spcBef>
                          <a:spcPct val="20000"/>
                        </a:spcBef>
                        <a:tabLst>
                          <a:tab pos="677863" algn="l"/>
                        </a:tabLst>
                        <a:defRPr sz="2800">
                          <a:solidFill>
                            <a:schemeClr val="tx1"/>
                          </a:solidFill>
                          <a:latin typeface="Times New Roman" pitchFamily="18" charset="0"/>
                        </a:defRPr>
                      </a:lvl1pPr>
                      <a:lvl2pPr marL="742950" indent="-285750">
                        <a:spcBef>
                          <a:spcPct val="20000"/>
                        </a:spcBef>
                        <a:tabLst>
                          <a:tab pos="677863" algn="l"/>
                        </a:tabLst>
                        <a:defRPr sz="2400">
                          <a:solidFill>
                            <a:schemeClr val="tx1"/>
                          </a:solidFill>
                          <a:latin typeface="Times New Roman" pitchFamily="18" charset="0"/>
                        </a:defRPr>
                      </a:lvl2pPr>
                      <a:lvl3pPr marL="1143000" indent="-228600">
                        <a:spcBef>
                          <a:spcPct val="20000"/>
                        </a:spcBef>
                        <a:tabLst>
                          <a:tab pos="677863" algn="l"/>
                        </a:tabLst>
                        <a:defRPr sz="2000">
                          <a:solidFill>
                            <a:schemeClr val="tx1"/>
                          </a:solidFill>
                          <a:latin typeface="Times New Roman" pitchFamily="18" charset="0"/>
                        </a:defRPr>
                      </a:lvl3pPr>
                      <a:lvl4pPr marL="1600200" indent="-228600">
                        <a:spcBef>
                          <a:spcPct val="20000"/>
                        </a:spcBef>
                        <a:tabLst>
                          <a:tab pos="677863" algn="l"/>
                        </a:tabLst>
                        <a:defRPr>
                          <a:solidFill>
                            <a:schemeClr val="tx1"/>
                          </a:solidFill>
                          <a:latin typeface="Times New Roman" pitchFamily="18" charset="0"/>
                        </a:defRPr>
                      </a:lvl4pPr>
                      <a:lvl5pPr marL="2057400" indent="-228600">
                        <a:spcBef>
                          <a:spcPct val="20000"/>
                        </a:spcBef>
                        <a:tabLst>
                          <a:tab pos="677863" algn="l"/>
                        </a:tabLst>
                        <a:defRPr>
                          <a:solidFill>
                            <a:schemeClr val="tx1"/>
                          </a:solidFill>
                          <a:latin typeface="Times New Roman" pitchFamily="18" charset="0"/>
                        </a:defRPr>
                      </a:lvl5pPr>
                      <a:lvl6pPr marL="2514600" indent="-228600" eaLnBrk="0" fontAlgn="base" hangingPunct="0">
                        <a:spcBef>
                          <a:spcPct val="20000"/>
                        </a:spcBef>
                        <a:spcAft>
                          <a:spcPct val="0"/>
                        </a:spcAft>
                        <a:tabLst>
                          <a:tab pos="677863" algn="l"/>
                        </a:tabLst>
                        <a:defRPr>
                          <a:solidFill>
                            <a:schemeClr val="tx1"/>
                          </a:solidFill>
                          <a:latin typeface="Times New Roman" pitchFamily="18" charset="0"/>
                        </a:defRPr>
                      </a:lvl6pPr>
                      <a:lvl7pPr marL="2971800" indent="-228600" eaLnBrk="0" fontAlgn="base" hangingPunct="0">
                        <a:spcBef>
                          <a:spcPct val="20000"/>
                        </a:spcBef>
                        <a:spcAft>
                          <a:spcPct val="0"/>
                        </a:spcAft>
                        <a:tabLst>
                          <a:tab pos="677863" algn="l"/>
                        </a:tabLst>
                        <a:defRPr>
                          <a:solidFill>
                            <a:schemeClr val="tx1"/>
                          </a:solidFill>
                          <a:latin typeface="Times New Roman" pitchFamily="18" charset="0"/>
                        </a:defRPr>
                      </a:lvl7pPr>
                      <a:lvl8pPr marL="3429000" indent="-228600" eaLnBrk="0" fontAlgn="base" hangingPunct="0">
                        <a:spcBef>
                          <a:spcPct val="20000"/>
                        </a:spcBef>
                        <a:spcAft>
                          <a:spcPct val="0"/>
                        </a:spcAft>
                        <a:tabLst>
                          <a:tab pos="677863" algn="l"/>
                        </a:tabLst>
                        <a:defRPr>
                          <a:solidFill>
                            <a:schemeClr val="tx1"/>
                          </a:solidFill>
                          <a:latin typeface="Times New Roman" pitchFamily="18" charset="0"/>
                        </a:defRPr>
                      </a:lvl8pPr>
                      <a:lvl9pPr marL="3886200" indent="-228600" eaLnBrk="0" fontAlgn="base" hangingPunct="0">
                        <a:spcBef>
                          <a:spcPct val="20000"/>
                        </a:spcBef>
                        <a:spcAft>
                          <a:spcPct val="0"/>
                        </a:spcAft>
                        <a:tabLst>
                          <a:tab pos="677863" algn="l"/>
                        </a:tabLs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77863" algn="l"/>
                        </a:tabLst>
                      </a:pPr>
                      <a:endParaRPr kumimoji="0" lang="en-US" altLang="pt-BR" sz="22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pt-BR" sz="2200" b="1" i="0" u="none" strike="noStrike" cap="none" normalizeH="0" baseline="0">
                          <a:ln>
                            <a:noFill/>
                          </a:ln>
                          <a:solidFill>
                            <a:schemeClr val="tx1"/>
                          </a:solidFill>
                          <a:effectLst/>
                          <a:latin typeface="Times New Roman" pitchFamily="18" charset="0"/>
                        </a:rPr>
                        <a:t>1  </a:t>
                      </a:r>
                      <a:r>
                        <a:rPr kumimoji="0" lang="es-ES" altLang="pt-BR" sz="2200" b="1" i="0" u="sng" strike="noStrike" cap="none" normalizeH="0" baseline="0">
                          <a:ln>
                            <a:noFill/>
                          </a:ln>
                          <a:solidFill>
                            <a:schemeClr val="tx1"/>
                          </a:solidFill>
                          <a:effectLst/>
                          <a:latin typeface="Times New Roman" pitchFamily="18" charset="0"/>
                        </a:rPr>
                        <a:t>Balança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pt-BR" sz="2200" b="1" i="0" u="sng" strike="noStrike" cap="none" normalizeH="0" baseline="0">
                        <a:ln>
                          <a:noFill/>
                        </a:ln>
                        <a:solidFill>
                          <a:schemeClr val="tx1"/>
                        </a:solidFill>
                        <a:effectLst/>
                        <a:latin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2200" b="0" i="0" u="none" strike="noStrike" cap="none" normalizeH="0" baseline="0">
                          <a:ln>
                            <a:noFill/>
                          </a:ln>
                          <a:solidFill>
                            <a:schemeClr val="tx1"/>
                          </a:solidFill>
                          <a:effectLst/>
                          <a:latin typeface="Times New Roman" pitchFamily="18" charset="0"/>
                          <a:ea typeface="Times New Roman" pitchFamily="18" charset="0"/>
                          <a:cs typeface="Arial" charset="0"/>
                        </a:rPr>
                        <a:t>Toda usina possui uma </a:t>
                      </a:r>
                      <a:r>
                        <a:rPr kumimoji="0" lang="pt-BR" altLang="pt-BR" sz="2200" b="0" i="0" u="none" strike="noStrike" cap="none" normalizeH="0" baseline="0">
                          <a:ln>
                            <a:noFill/>
                          </a:ln>
                          <a:solidFill>
                            <a:schemeClr val="tx1"/>
                          </a:solidFill>
                          <a:effectLst/>
                          <a:latin typeface="Times New Roman" pitchFamily="18" charset="0"/>
                          <a:ea typeface="Times New Roman" pitchFamily="18" charset="0"/>
                          <a:cs typeface="Arial" charset="0"/>
                          <a:hlinkClick r:id="rId2" action="ppaction://hlinkfile"/>
                        </a:rPr>
                        <a:t>balança </a:t>
                      </a:r>
                      <a:r>
                        <a:rPr kumimoji="0" lang="pt-BR" altLang="pt-BR" sz="2200" b="0" i="0" u="none" strike="noStrike" cap="none" normalizeH="0" baseline="0">
                          <a:ln>
                            <a:noFill/>
                          </a:ln>
                          <a:solidFill>
                            <a:schemeClr val="tx1"/>
                          </a:solidFill>
                          <a:effectLst/>
                          <a:latin typeface="Times New Roman" pitchFamily="18" charset="0"/>
                          <a:ea typeface="Times New Roman" pitchFamily="18" charset="0"/>
                          <a:cs typeface="Arial" charset="0"/>
                        </a:rPr>
                        <a:t>antecedendo o processo industrial.  Este equipamento é responsável para determinar a quantidade de matéria-prima que entra na indústria.  A partir de informações obtidas nessa etapa tem-se subsídios para calcular os rendimentos industriais e realizar o pagamento da cana aos fornecedores.</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1270"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11273" name="Picture 9" descr="logo1_usp_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11274" name="Picture 10" descr="http://www.pclq.usp.br/logo%20esalq.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1042988" y="333375"/>
            <a:ext cx="7056437" cy="1036638"/>
          </a:xfrm>
          <a:noFill/>
        </p:spPr>
        <p:txBody>
          <a:bodyPr lIns="92075" tIns="46038" rIns="92075" bIns="46038"/>
          <a:lstStyle/>
          <a:p>
            <a:pPr marL="838200" indent="-838200"/>
            <a:r>
              <a:rPr lang="pt-BR" altLang="pt-BR" sz="2600">
                <a:solidFill>
                  <a:srgbClr val="000066"/>
                </a:solidFill>
                <a:latin typeface="Comic Sans MS" pitchFamily="66" charset="0"/>
              </a:rPr>
              <a:t>Descrição da etapas da indústria sucroalcooleira</a:t>
            </a:r>
          </a:p>
        </p:txBody>
      </p:sp>
      <p:graphicFrame>
        <p:nvGraphicFramePr>
          <p:cNvPr id="12301" name="Group 13"/>
          <p:cNvGraphicFramePr>
            <a:graphicFrameLocks noGrp="1"/>
          </p:cNvGraphicFramePr>
          <p:nvPr/>
        </p:nvGraphicFramePr>
        <p:xfrm>
          <a:off x="323850" y="2162175"/>
          <a:ext cx="8207375" cy="3505200"/>
        </p:xfrm>
        <a:graphic>
          <a:graphicData uri="http://schemas.openxmlformats.org/drawingml/2006/table">
            <a:tbl>
              <a:tblPr/>
              <a:tblGrid>
                <a:gridCol w="871538">
                  <a:extLst>
                    <a:ext uri="{9D8B030D-6E8A-4147-A177-3AD203B41FA5}">
                      <a16:colId xmlns:a16="http://schemas.microsoft.com/office/drawing/2014/main" val="20000"/>
                    </a:ext>
                  </a:extLst>
                </a:gridCol>
                <a:gridCol w="7335837">
                  <a:extLst>
                    <a:ext uri="{9D8B030D-6E8A-4147-A177-3AD203B41FA5}">
                      <a16:colId xmlns:a16="http://schemas.microsoft.com/office/drawing/2014/main" val="20001"/>
                    </a:ext>
                  </a:extLst>
                </a:gridCol>
              </a:tblGrid>
              <a:tr h="825500">
                <a:tc>
                  <a:txBody>
                    <a:bodyPr/>
                    <a:lstStyle>
                      <a:lvl1pPr>
                        <a:spcBef>
                          <a:spcPct val="20000"/>
                        </a:spcBef>
                        <a:tabLst>
                          <a:tab pos="677863" algn="l"/>
                        </a:tabLst>
                        <a:defRPr sz="2800">
                          <a:solidFill>
                            <a:schemeClr val="tx1"/>
                          </a:solidFill>
                          <a:latin typeface="Times New Roman" pitchFamily="18" charset="0"/>
                        </a:defRPr>
                      </a:lvl1pPr>
                      <a:lvl2pPr marL="742950" indent="-285750">
                        <a:spcBef>
                          <a:spcPct val="20000"/>
                        </a:spcBef>
                        <a:tabLst>
                          <a:tab pos="677863" algn="l"/>
                        </a:tabLst>
                        <a:defRPr sz="2400">
                          <a:solidFill>
                            <a:schemeClr val="tx1"/>
                          </a:solidFill>
                          <a:latin typeface="Times New Roman" pitchFamily="18" charset="0"/>
                        </a:defRPr>
                      </a:lvl2pPr>
                      <a:lvl3pPr marL="1143000" indent="-228600">
                        <a:spcBef>
                          <a:spcPct val="20000"/>
                        </a:spcBef>
                        <a:tabLst>
                          <a:tab pos="677863" algn="l"/>
                        </a:tabLst>
                        <a:defRPr sz="2000">
                          <a:solidFill>
                            <a:schemeClr val="tx1"/>
                          </a:solidFill>
                          <a:latin typeface="Times New Roman" pitchFamily="18" charset="0"/>
                        </a:defRPr>
                      </a:lvl3pPr>
                      <a:lvl4pPr marL="1600200" indent="-228600">
                        <a:spcBef>
                          <a:spcPct val="20000"/>
                        </a:spcBef>
                        <a:tabLst>
                          <a:tab pos="677863" algn="l"/>
                        </a:tabLst>
                        <a:defRPr>
                          <a:solidFill>
                            <a:schemeClr val="tx1"/>
                          </a:solidFill>
                          <a:latin typeface="Times New Roman" pitchFamily="18" charset="0"/>
                        </a:defRPr>
                      </a:lvl4pPr>
                      <a:lvl5pPr marL="2057400" indent="-228600">
                        <a:spcBef>
                          <a:spcPct val="20000"/>
                        </a:spcBef>
                        <a:tabLst>
                          <a:tab pos="677863" algn="l"/>
                        </a:tabLst>
                        <a:defRPr>
                          <a:solidFill>
                            <a:schemeClr val="tx1"/>
                          </a:solidFill>
                          <a:latin typeface="Times New Roman" pitchFamily="18" charset="0"/>
                        </a:defRPr>
                      </a:lvl5pPr>
                      <a:lvl6pPr marL="2514600" indent="-228600" eaLnBrk="0" fontAlgn="base" hangingPunct="0">
                        <a:spcBef>
                          <a:spcPct val="20000"/>
                        </a:spcBef>
                        <a:spcAft>
                          <a:spcPct val="0"/>
                        </a:spcAft>
                        <a:tabLst>
                          <a:tab pos="677863" algn="l"/>
                        </a:tabLst>
                        <a:defRPr>
                          <a:solidFill>
                            <a:schemeClr val="tx1"/>
                          </a:solidFill>
                          <a:latin typeface="Times New Roman" pitchFamily="18" charset="0"/>
                        </a:defRPr>
                      </a:lvl6pPr>
                      <a:lvl7pPr marL="2971800" indent="-228600" eaLnBrk="0" fontAlgn="base" hangingPunct="0">
                        <a:spcBef>
                          <a:spcPct val="20000"/>
                        </a:spcBef>
                        <a:spcAft>
                          <a:spcPct val="0"/>
                        </a:spcAft>
                        <a:tabLst>
                          <a:tab pos="677863" algn="l"/>
                        </a:tabLst>
                        <a:defRPr>
                          <a:solidFill>
                            <a:schemeClr val="tx1"/>
                          </a:solidFill>
                          <a:latin typeface="Times New Roman" pitchFamily="18" charset="0"/>
                        </a:defRPr>
                      </a:lvl7pPr>
                      <a:lvl8pPr marL="3429000" indent="-228600" eaLnBrk="0" fontAlgn="base" hangingPunct="0">
                        <a:spcBef>
                          <a:spcPct val="20000"/>
                        </a:spcBef>
                        <a:spcAft>
                          <a:spcPct val="0"/>
                        </a:spcAft>
                        <a:tabLst>
                          <a:tab pos="677863" algn="l"/>
                        </a:tabLst>
                        <a:defRPr>
                          <a:solidFill>
                            <a:schemeClr val="tx1"/>
                          </a:solidFill>
                          <a:latin typeface="Times New Roman" pitchFamily="18" charset="0"/>
                        </a:defRPr>
                      </a:lvl8pPr>
                      <a:lvl9pPr marL="3886200" indent="-228600" eaLnBrk="0" fontAlgn="base" hangingPunct="0">
                        <a:spcBef>
                          <a:spcPct val="20000"/>
                        </a:spcBef>
                        <a:spcAft>
                          <a:spcPct val="0"/>
                        </a:spcAft>
                        <a:tabLst>
                          <a:tab pos="677863" algn="l"/>
                        </a:tabLs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77863" algn="l"/>
                        </a:tabLst>
                      </a:pPr>
                      <a:endParaRPr kumimoji="0" lang="en-US" altLang="pt-BR" sz="1800" b="0" i="0" u="none" strike="noStrike" cap="none" normalizeH="0" baseline="0">
                        <a:ln>
                          <a:noFill/>
                        </a:ln>
                        <a:solidFill>
                          <a:schemeClr val="tx1"/>
                        </a:solidFill>
                        <a:effectLst/>
                        <a:latin typeface="Times New Roman" pitchFamily="18" charset="0"/>
                      </a:endParaRPr>
                    </a:p>
                  </a:txBody>
                  <a:tcPr horzOverflow="overflow">
                    <a:lnL>
                      <a:noFill/>
                    </a:lnL>
                    <a:lnR>
                      <a:noFill/>
                    </a:lnR>
                    <a:lnT>
                      <a:noFill/>
                    </a:lnT>
                    <a:lnB>
                      <a:noFill/>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marL="742950" indent="-285750">
                        <a:spcBef>
                          <a:spcPct val="20000"/>
                        </a:spcBef>
                        <a:defRPr sz="2400">
                          <a:solidFill>
                            <a:schemeClr val="tx1"/>
                          </a:solidFill>
                          <a:latin typeface="Times New Roman" pitchFamily="18" charset="0"/>
                        </a:defRPr>
                      </a:lvl2pPr>
                      <a:lvl3pPr marL="1143000" indent="-228600">
                        <a:spcBef>
                          <a:spcPct val="20000"/>
                        </a:spcBef>
                        <a:defRPr sz="2000">
                          <a:solidFill>
                            <a:schemeClr val="tx1"/>
                          </a:solidFill>
                          <a:latin typeface="Times New Roman" pitchFamily="18" charset="0"/>
                        </a:defRPr>
                      </a:lvl3pPr>
                      <a:lvl4pPr marL="1600200" indent="-228600">
                        <a:spcBef>
                          <a:spcPct val="20000"/>
                        </a:spcBef>
                        <a:defRPr>
                          <a:solidFill>
                            <a:schemeClr val="tx1"/>
                          </a:solidFill>
                          <a:latin typeface="Times New Roman" pitchFamily="18" charset="0"/>
                        </a:defRPr>
                      </a:lvl4pPr>
                      <a:lvl5pPr marL="2057400" indent="-22860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pt-BR" sz="2200" b="1" i="0" u="none" strike="noStrike" cap="none" normalizeH="0" baseline="0">
                          <a:ln>
                            <a:noFill/>
                          </a:ln>
                          <a:solidFill>
                            <a:schemeClr val="tx1"/>
                          </a:solidFill>
                          <a:effectLst/>
                          <a:latin typeface="Comic Sans MS" pitchFamily="66" charset="0"/>
                        </a:rPr>
                        <a:t>2 Amostragem</a:t>
                      </a:r>
                      <a:endParaRPr kumimoji="0" lang="es-ES" altLang="pt-BR" sz="2200" b="1" i="0" u="sng" strike="noStrike" cap="none" normalizeH="0" baseline="0">
                        <a:ln>
                          <a:noFill/>
                        </a:ln>
                        <a:solidFill>
                          <a:schemeClr val="tx1"/>
                        </a:solidFill>
                        <a:effectLst/>
                        <a:latin typeface="Comic Sans MS"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pt-BR" sz="2200" b="1" i="0" u="sng" strike="noStrike" cap="none" normalizeH="0" baseline="0">
                        <a:ln>
                          <a:noFill/>
                        </a:ln>
                        <a:solidFill>
                          <a:schemeClr val="tx1"/>
                        </a:solidFill>
                        <a:effectLst/>
                        <a:latin typeface="Comic Sans MS"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pt-BR" sz="2000" b="0" i="0" u="none" strike="noStrike" cap="none" normalizeH="0" baseline="0">
                          <a:ln>
                            <a:noFill/>
                          </a:ln>
                          <a:solidFill>
                            <a:schemeClr val="tx1"/>
                          </a:solidFill>
                          <a:effectLst/>
                          <a:latin typeface="Comic Sans MS" pitchFamily="66" charset="0"/>
                        </a:rPr>
                        <a:t>A cana que entra na usina além de pesada é amostrada para análises tecnológicas.  </a:t>
                      </a:r>
                      <a:r>
                        <a:rPr kumimoji="0" lang="es-ES" altLang="pt-BR" sz="2000" b="0" i="0" u="none" strike="noStrike" cap="none" normalizeH="0" baseline="0">
                          <a:ln>
                            <a:noFill/>
                          </a:ln>
                          <a:solidFill>
                            <a:schemeClr val="tx1"/>
                          </a:solidFill>
                          <a:effectLst/>
                          <a:latin typeface="Comic Sans MS" pitchFamily="66" charset="0"/>
                          <a:hlinkClick r:id="rId2" action="ppaction://hlinkfile"/>
                        </a:rPr>
                        <a:t>As amostragem </a:t>
                      </a:r>
                      <a:r>
                        <a:rPr kumimoji="0" lang="es-ES" altLang="pt-BR" sz="2000" b="0" i="0" u="none" strike="noStrike" cap="none" normalizeH="0" baseline="0">
                          <a:ln>
                            <a:noFill/>
                          </a:ln>
                          <a:solidFill>
                            <a:schemeClr val="tx1"/>
                          </a:solidFill>
                          <a:effectLst/>
                          <a:latin typeface="Comic Sans MS" pitchFamily="66" charset="0"/>
                        </a:rPr>
                        <a:t>normalmente são realizadas por sondas obliquas ou horizontais.  A amostra coletada é enviada para o laboratório de pagamento pelo teor de sacarose (PCTS), onde se realiza as análises de características tecnológicas da cana, a partir das quais se calcula o ATR (açúcar total recuperável) e tem-se informações fundamentais para os cálculos de rendimentos indústriais e o pagamento da cana.</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2294" name="Line 9"/>
          <p:cNvSpPr>
            <a:spLocks noChangeShapeType="1"/>
          </p:cNvSpPr>
          <p:nvPr/>
        </p:nvSpPr>
        <p:spPr bwMode="ltGray">
          <a:xfrm>
            <a:off x="0" y="1412875"/>
            <a:ext cx="9144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pt-BR"/>
          </a:p>
        </p:txBody>
      </p:sp>
      <p:pic>
        <p:nvPicPr>
          <p:cNvPr id="12297" name="Picture 9" descr="logo1_usp_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88913"/>
            <a:ext cx="1260475" cy="920750"/>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http://www.pclq.usp.br/logo%20esalq.jpg"/>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8266113" y="44450"/>
            <a:ext cx="698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theme/theme1.xml><?xml version="1.0" encoding="utf-8"?>
<a:theme xmlns:a="http://schemas.openxmlformats.org/drawingml/2006/main" name="Estrutura padrão">
  <a:themeElements>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1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1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strutura padrã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C:\Arquivos de programas\Microsoft Office\Templates\Estruturas de apresentação\Arquitetura romana.pot</Template>
  <TotalTime>4513</TotalTime>
  <Words>3115</Words>
  <Application>Microsoft Office PowerPoint</Application>
  <PresentationFormat>Apresentação na tela (4:3)</PresentationFormat>
  <Paragraphs>268</Paragraphs>
  <Slides>44</Slides>
  <Notes>3</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44</vt:i4>
      </vt:variant>
    </vt:vector>
  </HeadingPairs>
  <TitlesOfParts>
    <vt:vector size="50" baseType="lpstr">
      <vt:lpstr>Arial</vt:lpstr>
      <vt:lpstr>Comic Sans MS</vt:lpstr>
      <vt:lpstr>Times New Roman</vt:lpstr>
      <vt:lpstr>Wingdings</vt:lpstr>
      <vt:lpstr>Estrutura padrão</vt:lpstr>
      <vt:lpstr>Drawing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Apresentação do PowerPoint</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Descrição da etapas da indústria sucroalcooleira</vt:lpstr>
      <vt:lpstr>Apresentação do PowerPoint</vt:lpstr>
      <vt:lpstr>Considerações finais</vt:lpstr>
      <vt:lpstr>Apresentação do PowerPoint</vt:lpstr>
      <vt:lpstr>Apresentação do PowerPoint</vt:lpstr>
    </vt:vector>
  </TitlesOfParts>
  <Company>EMBRAPA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 16 MATÉRIA PRIMA PARA ÁLCOOL</dc:title>
  <dc:creator>CNPTIA</dc:creator>
  <cp:lastModifiedBy>Antonio Baptista</cp:lastModifiedBy>
  <cp:revision>353</cp:revision>
  <cp:lastPrinted>2004-02-12T11:50:21Z</cp:lastPrinted>
  <dcterms:created xsi:type="dcterms:W3CDTF">2000-07-05T11:54:34Z</dcterms:created>
  <dcterms:modified xsi:type="dcterms:W3CDTF">2021-04-27T13:24:23Z</dcterms:modified>
</cp:coreProperties>
</file>