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303" r:id="rId4"/>
    <p:sldId id="304" r:id="rId5"/>
    <p:sldId id="293" r:id="rId6"/>
    <p:sldId id="294" r:id="rId7"/>
    <p:sldId id="295" r:id="rId8"/>
    <p:sldId id="296" r:id="rId9"/>
    <p:sldId id="297" r:id="rId10"/>
    <p:sldId id="298" r:id="rId11"/>
    <p:sldId id="299" r:id="rId12"/>
    <p:sldId id="300" r:id="rId13"/>
    <p:sldId id="301" r:id="rId14"/>
    <p:sldId id="302" r:id="rId15"/>
  </p:sldIdLst>
  <p:sldSz cx="9144000" cy="6858000" type="screen4x3"/>
  <p:notesSz cx="6858000" cy="9144000"/>
  <p:defaultTextStyle>
    <a:defPPr>
      <a:defRPr lang="pt-BR"/>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5" autoAdjust="0"/>
    <p:restoredTop sz="94667" autoAdjust="0"/>
  </p:normalViewPr>
  <p:slideViewPr>
    <p:cSldViewPr>
      <p:cViewPr>
        <p:scale>
          <a:sx n="100" d="100"/>
          <a:sy n="100" d="100"/>
        </p:scale>
        <p:origin x="-123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pt-BR"/>
              <a:t>Clique para editar o estilo do título mestre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pt-BR"/>
          </a:p>
        </p:txBody>
      </p:sp>
      <p:sp>
        <p:nvSpPr>
          <p:cNvPr id="27" name="Rectangle 27"/>
          <p:cNvSpPr>
            <a:spLocks noGrp="1" noChangeArrowheads="1"/>
          </p:cNvSpPr>
          <p:nvPr>
            <p:ph type="ftr" sz="quarter" idx="11"/>
          </p:nvPr>
        </p:nvSpPr>
        <p:spPr/>
        <p:txBody>
          <a:bodyPr/>
          <a:lstStyle>
            <a:lvl1pPr>
              <a:defRPr/>
            </a:lvl1pPr>
          </a:lstStyle>
          <a:p>
            <a:pPr>
              <a:defRPr/>
            </a:pPr>
            <a:endParaRPr lang="pt-BR"/>
          </a:p>
        </p:txBody>
      </p:sp>
      <p:sp>
        <p:nvSpPr>
          <p:cNvPr id="28" name="Rectangle 28"/>
          <p:cNvSpPr>
            <a:spLocks noGrp="1" noChangeArrowheads="1"/>
          </p:cNvSpPr>
          <p:nvPr>
            <p:ph type="sldNum" sz="quarter" idx="12"/>
          </p:nvPr>
        </p:nvSpPr>
        <p:spPr/>
        <p:txBody>
          <a:bodyPr/>
          <a:lstStyle>
            <a:lvl1pPr>
              <a:defRPr/>
            </a:lvl1pPr>
          </a:lstStyle>
          <a:p>
            <a:pPr>
              <a:defRPr/>
            </a:pPr>
            <a:fld id="{601AE232-FF42-4916-91F7-5B98B6D5E931}"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C906ED22-53B1-40C7-B104-520ADD7E5A3A}"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2A3FA8C1-9725-4D0E-A49A-4E2D57FE65A8}"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435ECF2F-836C-4291-BCDC-2E035BE52B69}"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B5CA9C35-1115-4A9B-845A-4C74F3C69CEE}"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82CBDEF0-CF30-43D2-A5FA-D53160D7AFBF}"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6"/>
          <p:cNvSpPr>
            <a:spLocks noGrp="1" noChangeArrowheads="1"/>
          </p:cNvSpPr>
          <p:nvPr>
            <p:ph type="ftr" sz="quarter" idx="10"/>
          </p:nvPr>
        </p:nvSpPr>
        <p:spPr>
          <a:ln/>
        </p:spPr>
        <p:txBody>
          <a:bodyPr/>
          <a:lstStyle>
            <a:lvl1pPr>
              <a:defRPr/>
            </a:lvl1pPr>
          </a:lstStyle>
          <a:p>
            <a:pPr>
              <a:defRPr/>
            </a:pPr>
            <a:endParaRPr lang="pt-BR"/>
          </a:p>
        </p:txBody>
      </p:sp>
      <p:sp>
        <p:nvSpPr>
          <p:cNvPr id="8" name="Rectangle 27"/>
          <p:cNvSpPr>
            <a:spLocks noGrp="1" noChangeArrowheads="1"/>
          </p:cNvSpPr>
          <p:nvPr>
            <p:ph type="sldNum" sz="quarter" idx="11"/>
          </p:nvPr>
        </p:nvSpPr>
        <p:spPr>
          <a:ln/>
        </p:spPr>
        <p:txBody>
          <a:bodyPr/>
          <a:lstStyle>
            <a:lvl1pPr>
              <a:defRPr/>
            </a:lvl1pPr>
          </a:lstStyle>
          <a:p>
            <a:pPr>
              <a:defRPr/>
            </a:pPr>
            <a:fld id="{10B0B768-6283-404C-A227-A7F94CA73B26}" type="slidenum">
              <a:rPr lang="pt-BR"/>
              <a:pPr>
                <a:defRPr/>
              </a:pPr>
              <a:t>‹nº›</a:t>
            </a:fld>
            <a:endParaRPr lang="pt-BR"/>
          </a:p>
        </p:txBody>
      </p:sp>
      <p:sp>
        <p:nvSpPr>
          <p:cNvPr id="9"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26"/>
          <p:cNvSpPr>
            <a:spLocks noGrp="1" noChangeArrowheads="1"/>
          </p:cNvSpPr>
          <p:nvPr>
            <p:ph type="ftr" sz="quarter" idx="10"/>
          </p:nvPr>
        </p:nvSpPr>
        <p:spPr>
          <a:ln/>
        </p:spPr>
        <p:txBody>
          <a:bodyPr/>
          <a:lstStyle>
            <a:lvl1pPr>
              <a:defRPr/>
            </a:lvl1pPr>
          </a:lstStyle>
          <a:p>
            <a:pPr>
              <a:defRPr/>
            </a:pPr>
            <a:endParaRPr lang="pt-BR"/>
          </a:p>
        </p:txBody>
      </p:sp>
      <p:sp>
        <p:nvSpPr>
          <p:cNvPr id="4" name="Rectangle 27"/>
          <p:cNvSpPr>
            <a:spLocks noGrp="1" noChangeArrowheads="1"/>
          </p:cNvSpPr>
          <p:nvPr>
            <p:ph type="sldNum" sz="quarter" idx="11"/>
          </p:nvPr>
        </p:nvSpPr>
        <p:spPr>
          <a:ln/>
        </p:spPr>
        <p:txBody>
          <a:bodyPr/>
          <a:lstStyle>
            <a:lvl1pPr>
              <a:defRPr/>
            </a:lvl1pPr>
          </a:lstStyle>
          <a:p>
            <a:pPr>
              <a:defRPr/>
            </a:pPr>
            <a:fld id="{F4C4C6C3-5054-4828-BD92-AB375DB2BAA2}" type="slidenum">
              <a:rPr lang="pt-BR"/>
              <a:pPr>
                <a:defRPr/>
              </a:pPr>
              <a:t>‹nº›</a:t>
            </a:fld>
            <a:endParaRPr lang="pt-BR"/>
          </a:p>
        </p:txBody>
      </p:sp>
      <p:sp>
        <p:nvSpPr>
          <p:cNvPr id="5"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pt-BR"/>
          </a:p>
        </p:txBody>
      </p:sp>
      <p:sp>
        <p:nvSpPr>
          <p:cNvPr id="3" name="Rectangle 27"/>
          <p:cNvSpPr>
            <a:spLocks noGrp="1" noChangeArrowheads="1"/>
          </p:cNvSpPr>
          <p:nvPr>
            <p:ph type="sldNum" sz="quarter" idx="11"/>
          </p:nvPr>
        </p:nvSpPr>
        <p:spPr>
          <a:ln/>
        </p:spPr>
        <p:txBody>
          <a:bodyPr/>
          <a:lstStyle>
            <a:lvl1pPr>
              <a:defRPr/>
            </a:lvl1pPr>
          </a:lstStyle>
          <a:p>
            <a:pPr>
              <a:defRPr/>
            </a:pPr>
            <a:fld id="{9A58A36C-4599-45AA-8EA6-0426B152EA19}" type="slidenum">
              <a:rPr lang="pt-BR"/>
              <a:pPr>
                <a:defRPr/>
              </a:pPr>
              <a:t>‹nº›</a:t>
            </a:fld>
            <a:endParaRPr lang="pt-BR"/>
          </a:p>
        </p:txBody>
      </p:sp>
      <p:sp>
        <p:nvSpPr>
          <p:cNvPr id="4"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2121A02E-4010-442A-B71A-856D231C2314}"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F350B35E-52D4-4104-B2B4-07197F11B4AD}"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pt-BR"/>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1EF54C90-215E-4D1B-9B54-FA58AA845E00}" type="slidenum">
              <a:rPr lang="pt-BR"/>
              <a:pPr>
                <a:defRPr/>
              </a:pPr>
              <a:t>‹nº›</a:t>
            </a:fld>
            <a:endParaRPr lang="pt-BR"/>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pt-B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BR" dirty="0" smtClean="0"/>
              <a:t>PASUKANIS – CAPÍTULO 6 – “DIREITO E MORAL”</a:t>
            </a:r>
            <a:endParaRPr lang="pt-BR" dirty="0"/>
          </a:p>
        </p:txBody>
      </p:sp>
      <p:sp>
        <p:nvSpPr>
          <p:cNvPr id="2051" name="Rectangle 3"/>
          <p:cNvSpPr>
            <a:spLocks noGrp="1" noChangeArrowheads="1"/>
          </p:cNvSpPr>
          <p:nvPr>
            <p:ph type="subTitle" idx="1"/>
          </p:nvPr>
        </p:nvSpPr>
        <p:spPr/>
        <p:txBody>
          <a:bodyPr/>
          <a:lstStyle/>
          <a:p>
            <a:pPr eaLnBrk="1" hangingPunct="1">
              <a:defRPr/>
            </a:pPr>
            <a:endParaRPr lang="pt-BR" dirty="0" smtClean="0"/>
          </a:p>
          <a:p>
            <a:pPr eaLnBrk="1" hangingPunct="1">
              <a:defRPr/>
            </a:pPr>
            <a:r>
              <a:rPr lang="pt-BR" dirty="0" smtClean="0"/>
              <a:t>“TEORIA GERAL DO DIREITO E O MARXISMO”</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FALA DO ASPECTO UNVERSAL DA ÉTICA QUE ULTRAPASSA, ENQUANTO CONQUISTA DO COMÉRCIO MUNDIALIZADO, A NOÇÃO DA TRIBO, DO CLÃ, DA NAÇÃO  E TORNA-SE UNIVERSAL. LEMBRA A IMPORTÂNCIA DOS ROMANOS PARA QUE ESTE SENSO ÉTICO FOSSE DETERMINANTE DO COMÉRCIO MUNDIAL.</a:t>
            </a:r>
          </a:p>
          <a:p>
            <a:pPr algn="just" eaLnBrk="1" hangingPunct="1">
              <a:buFont typeface="Wingdings" pitchFamily="2" charset="2"/>
              <a:buNone/>
              <a:defRPr/>
            </a:pPr>
            <a:r>
              <a:rPr lang="pt-BR" sz="1600" dirty="0" smtClean="0">
                <a:latin typeface="Arial" charset="0"/>
              </a:rPr>
              <a:t>       “Todavia, a ética racionalista da sociedade de produção mercantil apresentou-se, ulteriormente, como uma grande conquistas e um valor cultural muito alto, do qual temos o hábito de falar unicamente em tom de entusiasmo. É suficiente relembrar a célebre frase de Kant: ‘Duas coisas preenchem-me o coração de uma admiração e de uma veneração sempre novas e sempre crescentes à medida que minha reflexão sobre elas se volta e se aplica: o céu estrelado acima de mim e a lei moral em </a:t>
            </a:r>
            <a:r>
              <a:rPr lang="pt-BR" sz="1600" dirty="0" err="1" smtClean="0">
                <a:latin typeface="Arial" charset="0"/>
              </a:rPr>
              <a:t>mim´</a:t>
            </a:r>
            <a:r>
              <a:rPr lang="pt-BR" sz="1600" dirty="0" smtClean="0">
                <a:latin typeface="Arial" charset="0"/>
              </a:rPr>
              <a:t>. Contudo, quando o discurso cita um semelhante ‘livre’ cumprimento do dever moral, são sempre os mesmos exemplos que entram em cena – esmolas dadas a </a:t>
            </a:r>
            <a:r>
              <a:rPr lang="pt-BR" sz="1600" dirty="0" err="1" smtClean="0">
                <a:latin typeface="Arial" charset="0"/>
              </a:rPr>
              <a:t>a</a:t>
            </a:r>
            <a:r>
              <a:rPr lang="pt-BR" sz="1600" dirty="0" smtClean="0">
                <a:latin typeface="Arial" charset="0"/>
              </a:rPr>
              <a:t> um pobre ou negativa de mentir quando seria possível fazê-lo impunemente. Por outro lado, Kant observa muito justamente que a regra ‘considera teu próximo como um fim em si’ só tem sentido onde o homem pode ser transformado praticamente em um meio para outro homem. O </a:t>
            </a:r>
            <a:r>
              <a:rPr lang="pt-BR" sz="1600" dirty="0" err="1" smtClean="0">
                <a:latin typeface="Arial" charset="0"/>
              </a:rPr>
              <a:t>pathos</a:t>
            </a:r>
            <a:r>
              <a:rPr lang="pt-BR" sz="1600" dirty="0" smtClean="0">
                <a:latin typeface="Arial" charset="0"/>
              </a:rPr>
              <a:t> moral está indissoluvelmente ligado à moral </a:t>
            </a:r>
          </a:p>
          <a:p>
            <a:pPr algn="just" eaLnBrk="1" hangingPunct="1">
              <a:buFont typeface="Wingdings" pitchFamily="2" charset="2"/>
              <a:buNone/>
              <a:defRPr/>
            </a:pPr>
            <a:r>
              <a:rPr lang="pt-BR" sz="1600" dirty="0" smtClean="0">
                <a:latin typeface="Arial" charset="0"/>
                <a:cs typeface="Arial" pitchFamily="34" charset="0"/>
              </a:rPr>
              <a:t> </a:t>
            </a:r>
            <a:endParaRPr lang="pt-BR" sz="1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da prática social e dela se alimenta. As doutrinas morais têm a pretensão de mudar o mundo e melhorá-lo, mas, em realidade, não passam de um reflexo deformado de um aspecto deste mundo verdadeiro precisamente o aspecto que mostra as relações humanas submetidas à lei do valor. É necessário não esquecer que a pessoa moral não é mais do que das hipóstases do sujeito trinitário; o  homem como um fim em si nada mais é do que um outro aspecto do sujeito econômico egoísta. Uma ação que é verdadeira e única encarnação do princípio ético contém a negação deste princípio. O grande capitalista arruína de ‘boa fé’ o pequeno capitalista sem se importar com o valor absoluto de sua pessoa. A pessoa do proletário é ‘igual em princípio’ à pessoa do capitalista; isto se exprime no ‘livre’ contrato de trabalho. Mas esta mesma ‘liberdade materializada’ resulta, para o proletário, na possibilidade morrer tranquilamente de fome” (p. 134)</a:t>
            </a:r>
          </a:p>
          <a:p>
            <a:pPr algn="just" eaLnBrk="1" hangingPunct="1">
              <a:buFont typeface="Wingdings" pitchFamily="2" charset="2"/>
              <a:buNone/>
              <a:defRPr/>
            </a:pPr>
            <a:r>
              <a:rPr lang="pt-BR" sz="1600" dirty="0" smtClean="0">
                <a:latin typeface="Arial" charset="0"/>
                <a:cs typeface="Arial" pitchFamily="34" charset="0"/>
              </a:rPr>
              <a:t>      Após falar da superação da forma ética no socialismo, diz: “No seu esforço para dissipar as brumas metafísicas que envolvem a doutrina ética, o puro utilitarismo considera os conceitos de ‘bom’ e ‘mau’ sob o ângulo do útil e do prejudicial. Mediante isto, ele suprime a </a:t>
            </a:r>
            <a:r>
              <a:rPr lang="pt-BR" sz="1600" dirty="0" err="1" smtClean="0">
                <a:latin typeface="Arial" charset="0"/>
                <a:cs typeface="Arial" pitchFamily="34" charset="0"/>
              </a:rPr>
              <a:t>étca</a:t>
            </a:r>
            <a:r>
              <a:rPr lang="pt-BR" sz="1600" dirty="0" smtClean="0">
                <a:latin typeface="Arial" charset="0"/>
                <a:cs typeface="Arial" pitchFamily="34" charset="0"/>
              </a:rPr>
              <a:t> ou, mais exatamente, tentar suprimi-la, superá-la,</a:t>
            </a:r>
            <a:endParaRPr lang="pt-BR" sz="16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pois a supressão dos fetiches éticos só pode se consumar, na prática, com a supressão simultânea do fetichismo mercantil e do fetichismo jurídico” (p. 134 e 135)</a:t>
            </a:r>
          </a:p>
          <a:p>
            <a:pPr algn="just" eaLnBrk="1" hangingPunct="1">
              <a:buFont typeface="Wingdings" pitchFamily="2" charset="2"/>
              <a:buNone/>
              <a:defRPr/>
            </a:pPr>
            <a:r>
              <a:rPr lang="pt-BR" sz="1600" dirty="0" smtClean="0">
                <a:latin typeface="Arial" charset="0"/>
                <a:cs typeface="Arial" pitchFamily="34" charset="0"/>
              </a:rPr>
              <a:t>      FALA DO FIM DAS CLASSES, DO FIM DO EGOÍSMO E DO DA ÉTICA COMO EXISTE ATUALMENTE.</a:t>
            </a:r>
          </a:p>
          <a:p>
            <a:pPr algn="just" eaLnBrk="1" hangingPunct="1">
              <a:buFont typeface="Wingdings" pitchFamily="2" charset="2"/>
              <a:buNone/>
              <a:defRPr/>
            </a:pPr>
            <a:r>
              <a:rPr lang="pt-BR" sz="1600" dirty="0" smtClean="0">
                <a:latin typeface="Arial" charset="0"/>
                <a:cs typeface="Arial" pitchFamily="34" charset="0"/>
              </a:rPr>
              <a:t>      “É preciso lembrar, consequentemente, que a Moral, o Direito e o Estado são formas de sociedade burguesa. Mesmo que o proletariado seja obrigado a utilizar-se destas formas, isto não significa absolutamente que elas podem continuar a se desenvolver com o conteúdo socialista. Elas não podem se desenvolver com um conteúdo socialista. Elas não podem assimilar este conteúdo, e deverão desaparecer á medida que este conteúdo se realize. Contudo, no atual período de transição, proletariado deve explorar em benefício de seus interesses, estas formas herdadas da sociedade burguesa esgotando-as completamente. Mas para isto, antes de tudo, o proletariado deve ter uma representação muito clara, liberta do véu  ideológico, da origem histórica destas formas. O proletariado deve ter uma visão friamente crítica, não apenas em relação à Moral e ao Estado burguês, mas também em relação a seu próprio Estado e sua própria Moral. Dito de outra forma, ele deve estar consciente de sua existência, mas também de seu desaparecimento” (p. 137)</a:t>
            </a:r>
            <a:endParaRPr lang="pt-BR" sz="16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FALA A SEGUIR DO CONCEITO DE JUSTIÇA COMO UM DESDOBRAMENTO DO CONCEITO DE IGUALDADE.</a:t>
            </a:r>
          </a:p>
          <a:p>
            <a:pPr algn="just" eaLnBrk="1" hangingPunct="1">
              <a:buFont typeface="Wingdings" pitchFamily="2" charset="2"/>
              <a:buNone/>
              <a:defRPr/>
            </a:pPr>
            <a:r>
              <a:rPr lang="pt-BR" sz="1600" dirty="0" smtClean="0">
                <a:latin typeface="Arial" charset="0"/>
                <a:cs typeface="Arial" pitchFamily="34" charset="0"/>
              </a:rPr>
              <a:t>      “A conduta moral  deve ser ‘livre’, mas a justiça pode ser obtida pela força. A coação, incitando a conduta moral tenta negar sua própria realidade. A justiça, ao contrário, ‘calhou’ abertamente na partilha ao homem. Ela autoriza a realização exterior e uma atividade egoísta interessada. Aí é que residem os pontos de contato e de discordância mais importância entre a forma jurídica e a forma ética. A troca, ou a circulação de mercadorias, supõe que os agentes da troca reconheçam-se mutuamente com proprietários.  Este reconhecimento, que surge sob a forma de uma convicção interna ou do imperativo categórico, é o máximo concebível ao qual pode se elevar uma sociedade de produção mercantil. Mas além deste máximo existe, igualmente, um certo mínimo, que permite a existência, sem entraves, da circulação de mercadorias. Para realizar este mínimo é necessário que os proprietários se comportem como se eles se reconhecessem mutuamente como proprietários. A conduta moral, aqui, opõe-se à conduta legal, que é caracterizada como tal, independentemente dos motores que determinam-na. Do ponto de vista</a:t>
            </a:r>
            <a:endParaRPr lang="pt-BR" sz="16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jurídico, é perfeitamente igual que a dívida seja paga, porque ‘de qualquer forma, o devedor seja constrangido a pagá-la’ ou porque o devedor sente-se moralmente obrigado a fazê-lo. A ideia de constrição exterior e não apenas esta ideia, mas, também, a organização da constrição exterior são aspectos essenciais à forma jurídica. Uma vez que a relação jurídica não pode ser construída de uma maneira puramente teórica, como avesso da relação de troca, sua realização prática exige, então, a presença de modelos gerais razoavelmente fixados, uma consulta elaborada e, finalmente, uma organização particular que aplique estes modelos aos casos particulares e que garanta a execução coativa das decisões. Estas necessidades são mais bem satisfeitas pelo poder Estatal, ainda que a relação jurídica também se realize, frequentemente,  sem a sua intervenção, graças aos direito costumeiro, à arbitragem voluntária e à justiça pessoal” (p. 139 e 140)</a:t>
            </a:r>
          </a:p>
          <a:p>
            <a:pPr algn="just" eaLnBrk="1" hangingPunct="1">
              <a:buFont typeface="Wingdings" pitchFamily="2" charset="2"/>
              <a:buNone/>
              <a:defRPr/>
            </a:pPr>
            <a:r>
              <a:rPr lang="pt-BR" sz="1600" dirty="0" smtClean="0">
                <a:latin typeface="Arial" charset="0"/>
                <a:cs typeface="Arial" pitchFamily="34" charset="0"/>
              </a:rPr>
              <a:t>      FALA DO CARÁTER COATIVO DO DIREITO, INEXISTENTE NA MORAL. NO ENTANTO, ADVERTE: “A obrigação jurídica não pode ter significado autônomo, e oscila eternamente entre dois limites extremos: a coação exterior e o dever moral ‘livre’.  A TENSÃO ENTRE OS CONCEITOS É TIPICA DA CONTRADIÇÃO EXISTENTE NA SOCIIEDADE CAPITALISTA (P. 141 e 142)</a:t>
            </a:r>
            <a:endParaRPr lang="pt-BR" sz="1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pt-BR" sz="800" b="1" dirty="0" smtClean="0"/>
              <a:t>          </a:t>
            </a:r>
          </a:p>
          <a:p>
            <a:pPr algn="just" eaLnBrk="1" hangingPunct="1">
              <a:buFont typeface="Wingdings" pitchFamily="2" charset="2"/>
              <a:buNone/>
            </a:pPr>
            <a:r>
              <a:rPr lang="pt-BR" sz="800" b="1" dirty="0" smtClean="0"/>
              <a:t>        </a:t>
            </a:r>
            <a:r>
              <a:rPr lang="pt-BR" sz="1400" b="1" dirty="0" smtClean="0"/>
              <a:t>  </a:t>
            </a:r>
            <a:r>
              <a:rPr lang="pt-BR" sz="1400" dirty="0" smtClean="0"/>
              <a:t>Muito embora tendo compreendido as vantagens científicas do método proposto por Marx e utilizado por </a:t>
            </a:r>
            <a:r>
              <a:rPr lang="pt-BR" sz="1400" dirty="0" err="1" smtClean="0"/>
              <a:t>Pasukanis</a:t>
            </a:r>
            <a:r>
              <a:rPr lang="pt-BR" sz="1400" dirty="0" smtClean="0"/>
              <a:t>, questiono: há circunstâncias em que os homens não são nem credores e nem devedores uns dos outros, não são, pois, "sujeitos de direito", pois não têm uma pretensão recíproca oponível. Para além de questionar se o devedor cumpre a obrigação por um dever "moral", ou para fugir da admoestação que adviria de seu descumprimento. Talvez isso não tenha sido explicitado no capítulo ora analisado porque nestas circunstâncias não haveria direito subjetivo/objetivo/pretensão. De todo modo, como não ficou claro para mim cabe a pergunta: o imperativo categórico kantiano é desqualificado por suas razões intrínsecas (não subsistiria a uma análise mais apurada, por exemplo), ou somente no contexto da análise jurídica/capitalista? (SABRINA) </a:t>
            </a:r>
          </a:p>
          <a:p>
            <a:pPr algn="just" eaLnBrk="1" hangingPunct="1">
              <a:buFont typeface="Wingdings" pitchFamily="2" charset="2"/>
              <a:buNone/>
            </a:pPr>
            <a:r>
              <a:rPr lang="pt-BR" sz="1400" dirty="0" smtClean="0"/>
              <a:t>      Se consegui alcançar a mensagem transmitida pelo texto, creio que o autor procurou caracterizar a ética de Kant como o produto da sociedade burguesa, entendendo que a moral alicerçada nessa ética desaparecerá juntamente com o direito, o Estado e a essa própria sociedade. Na página 131 o autor assevera, literalmente: “Os conceitos fundamentais da moral perdem sua significação se os destacarmos da sociedade de produção mercantil, e se tentarmos aplicá-los a uma outra estrutura”. Esses conceitos seriam apenas aqueles relacionados à filosofia de Kant? Se fossem, simplesmente, conceitos morais gerais (como os que derivam das religiões, por exemplo), poderíamos afirmar que máximas milenares – “ama teu próximo como a ti mesmo”, </a:t>
            </a:r>
            <a:r>
              <a:rPr lang="pt-BR" sz="1400" dirty="0" err="1" smtClean="0"/>
              <a:t>v.g.</a:t>
            </a:r>
            <a:r>
              <a:rPr lang="pt-BR" sz="1400" dirty="0" smtClean="0"/>
              <a:t> – estariam relacionadas com a sociedade burguesa e, principalmente, com a circulação de mercadorias, de forma distinta da que estiveram com as sociedades que a precederam?  </a:t>
            </a:r>
            <a:endParaRPr lang="pt-BR" sz="1400" b="1" dirty="0" smtClean="0">
              <a:latin typeface="Arial" charset="0"/>
            </a:endParaRPr>
          </a:p>
          <a:p>
            <a:pPr algn="just" eaLnBrk="1" hangingPunct="1">
              <a:lnSpc>
                <a:spcPct val="80000"/>
              </a:lnSpc>
              <a:buFont typeface="Wingdings" pitchFamily="2" charset="2"/>
              <a:buNone/>
            </a:pPr>
            <a:endParaRPr lang="pt-BR" sz="1600" b="1" dirty="0" smtClean="0">
              <a:latin typeface="Arial" charset="0"/>
            </a:endParaRPr>
          </a:p>
          <a:p>
            <a:pPr algn="just" eaLnBrk="1" hangingPunct="1">
              <a:lnSpc>
                <a:spcPct val="80000"/>
              </a:lnSpc>
              <a:buFont typeface="Wingdings" pitchFamily="2" charset="2"/>
              <a:buNone/>
            </a:pPr>
            <a:r>
              <a:rPr lang="pt-BR" sz="1600" dirty="0" smtClean="0">
                <a:latin typeface="Arial"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pt-BR" sz="800" b="1" dirty="0" smtClean="0"/>
              <a:t>          </a:t>
            </a:r>
          </a:p>
          <a:p>
            <a:pPr algn="just">
              <a:buNone/>
            </a:pPr>
            <a:r>
              <a:rPr lang="pt-BR" sz="800" b="1" dirty="0" smtClean="0"/>
              <a:t>           </a:t>
            </a:r>
            <a:r>
              <a:rPr lang="pt-BR" sz="2000" dirty="0" err="1" smtClean="0"/>
              <a:t>Pachukanis</a:t>
            </a:r>
            <a:r>
              <a:rPr lang="pt-BR" sz="2000" dirty="0" smtClean="0"/>
              <a:t> assevera que </a:t>
            </a:r>
            <a:r>
              <a:rPr lang="pt-BR" sz="2000" i="1" dirty="0" smtClean="0"/>
              <a:t>“a Moral, o Direito e o Estado são formas de sociedade burguesa. Mesmo que o proletário seja obrigado a utilizar-se destas formas, isto não significa absolutamente que elas podem continuar a se desenvolver com um conteúdo socialista. Elas não podem assimilar este conteúdo, e deverão desaparecer à medida que este conteúdo se realiza. Contudo, no atual período de transição, o proletariado deve explorar, em benefício de seus interesses, estas formas herdadas da sociedade burguesa, esgotando-as completamente” </a:t>
            </a:r>
            <a:r>
              <a:rPr lang="pt-BR" sz="2000" dirty="0" smtClean="0"/>
              <a:t>(p.137).</a:t>
            </a:r>
          </a:p>
          <a:p>
            <a:pPr algn="just">
              <a:buNone/>
            </a:pPr>
            <a:r>
              <a:rPr lang="pt-BR" sz="2000" dirty="0" smtClean="0"/>
              <a:t>    Diante do trecho mencionado, pode-se afirmar que o autor dá um indicativo de como utilizar as estruturas do Estado e do direito burguês de forma tática? (MIRANDA)</a:t>
            </a:r>
            <a:endParaRPr lang="pt-BR" sz="2000" b="1" dirty="0" smtClean="0">
              <a:latin typeface="Arial" charset="0"/>
            </a:endParaRPr>
          </a:p>
          <a:p>
            <a:pPr algn="just" eaLnBrk="1" hangingPunct="1">
              <a:lnSpc>
                <a:spcPct val="80000"/>
              </a:lnSpc>
              <a:buFont typeface="Wingdings" pitchFamily="2" charset="2"/>
              <a:buNone/>
            </a:pPr>
            <a:r>
              <a:rPr lang="pt-BR" sz="2000" dirty="0" smtClean="0">
                <a:latin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pt-BR" sz="800" b="1" dirty="0" smtClean="0"/>
              <a:t>          </a:t>
            </a:r>
          </a:p>
          <a:p>
            <a:pPr algn="just">
              <a:buNone/>
            </a:pPr>
            <a:r>
              <a:rPr lang="pt-BR" sz="800" b="1" dirty="0" smtClean="0"/>
              <a:t>           </a:t>
            </a:r>
            <a:r>
              <a:rPr lang="pt-BR" sz="2400" dirty="0" err="1" smtClean="0"/>
              <a:t>Pasukanis</a:t>
            </a:r>
            <a:r>
              <a:rPr lang="pt-BR" sz="2400" dirty="0" smtClean="0"/>
              <a:t> afirma (p. 136) que o homem social do futuro deixará fundir o Eu com a  coletividade e, com isso, encontrará grande satisfação e o verdadeiro sentido da vida. Essa é uma análise que pode ser classificada como fruto do método materialista histórico, ou se trata de uma concepção idealista? Qualquer que seja o método, quais são os indícios que levam o autor a fazer tal afirmação? Tirante o desejo particular, dele mesmo, de que as sociedades singrem um determinado caminho, qual a base científica que essa afirmação pode ter? (PAULO SÉRGIO)</a:t>
            </a:r>
          </a:p>
          <a:p>
            <a:pPr algn="just">
              <a:buNone/>
            </a:pPr>
            <a:endParaRPr lang="pt-BR" sz="2000" dirty="0"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É IMPORTANTE DESTACAR QUE, NO FUNDO, ESTE CAPÍTULO TRATA DE DIREITO E ÉTICA, NA MEDIDA EM QUE TRABALHA COM KANT ESSENCIALMENTE.</a:t>
            </a:r>
          </a:p>
          <a:p>
            <a:pPr algn="just" eaLnBrk="1" hangingPunct="1">
              <a:buFont typeface="Wingdings" pitchFamily="2" charset="2"/>
              <a:buNone/>
              <a:defRPr/>
            </a:pPr>
            <a:r>
              <a:rPr lang="pt-BR" sz="1600" dirty="0" smtClean="0">
                <a:latin typeface="Arial" charset="0"/>
                <a:cs typeface="Arial" pitchFamily="34" charset="0"/>
              </a:rPr>
              <a:t>      “Efetivamente, o homem, enquanto sujeito moral, quer dizer, enquanto pessoa igual às outras pessoas, nada mais é do que condição prévia da troca com base na lei do valor. O homem, enquanto sujeito de direito, enquanto proprietário, igualmente representa  tal condição. Finalmente, estas duas determinações estão claramente ligadas a uma terceira, na qual o homem figura como sujeito econômico egoísta” (p. 127)</a:t>
            </a:r>
          </a:p>
          <a:p>
            <a:pPr algn="just" eaLnBrk="1" hangingPunct="1">
              <a:buFont typeface="Wingdings" pitchFamily="2" charset="2"/>
              <a:buNone/>
              <a:defRPr/>
            </a:pPr>
            <a:r>
              <a:rPr lang="pt-BR" sz="1600" dirty="0" smtClean="0">
                <a:latin typeface="Arial" charset="0"/>
                <a:cs typeface="Arial" pitchFamily="34" charset="0"/>
              </a:rPr>
              <a:t>       Após, fala do método, em que estas três condições são analisadas na totalidade concreta: “Assim (...), os três princípios do egoísmo, da liberdade e do valor supremo da pessoa, são indissoluvelmente ligados uns aos outros e representam, em sua totalidade, a expressão racional de uma só e mesma relação social.  O sujeito egoísta, o sujeito de direito e a pessoa moral são as três principais máscaras sob as quais  surge o  homem na sociedade de produção mercantil” (p. 129) </a:t>
            </a:r>
          </a:p>
          <a:p>
            <a:pPr algn="just" eaLnBrk="1" hangingPunct="1">
              <a:buFont typeface="Wingdings" pitchFamily="2" charset="2"/>
              <a:buNone/>
              <a:defRPr/>
            </a:pPr>
            <a:r>
              <a:rPr lang="pt-BR" sz="1600" dirty="0" smtClean="0">
                <a:latin typeface="Arial" charset="0"/>
                <a:cs typeface="Arial" pitchFamily="34" charset="0"/>
              </a:rPr>
              <a:t>      </a:t>
            </a:r>
            <a:endParaRPr lang="pt-BR" sz="16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“O agente da troca deve ser egoísta, deve ater-se ao puro cálculo econômico, do contrário a relação de valor não pode manifestar-se como relação social necessária. O agente da troca deve ser portador de direitos, isto é, deve ter a possibilidade de tomar uma decisão autônoma, pois sua vontade deve, com efeito, ‘habitar as coisas’. Finalmente,  ao gente da troca encarna o princípio da igualdade fundamental das pessoas humanas, pois as trocas de todas as variedades de trabalho são assimiladas umas às outras e reduzidas ao trabalho humano abstrato” (p. 128)</a:t>
            </a:r>
          </a:p>
          <a:p>
            <a:pPr algn="just" eaLnBrk="1" hangingPunct="1">
              <a:buFont typeface="Wingdings" pitchFamily="2" charset="2"/>
              <a:buNone/>
              <a:defRPr/>
            </a:pPr>
            <a:r>
              <a:rPr lang="pt-BR" sz="1600" dirty="0" smtClean="0">
                <a:latin typeface="Arial" charset="0"/>
                <a:cs typeface="Arial" pitchFamily="34" charset="0"/>
              </a:rPr>
              <a:t>       FAZ VÁRIAS ALUSÕES A KANT E PASSA A ESTABELECER COM ELE O DIÁLOGO IMPORTANTE PARA ESTA PARTE.</a:t>
            </a:r>
          </a:p>
          <a:p>
            <a:pPr algn="just" eaLnBrk="1" hangingPunct="1">
              <a:buFont typeface="Wingdings" pitchFamily="2" charset="2"/>
              <a:buNone/>
              <a:defRPr/>
            </a:pPr>
            <a:r>
              <a:rPr lang="pt-BR" sz="1600" dirty="0" smtClean="0">
                <a:latin typeface="Arial" charset="0"/>
                <a:cs typeface="Arial" pitchFamily="34" charset="0"/>
              </a:rPr>
              <a:t>      “Se a pessoa moral não é outra coisa além do sujeito da sociedade de produção mercantil , então a lei moral deve se manifestar como regra das relações entre proprietários de mercadorias. Isto confere, inevitavelmente, à lei moral um caráter antinômico. De uma parte, esta lei deve ser social e encontrar-se, portanto, acima da pessoa individual; de outra parte, proprietário de mercadorias é por natureza o portador da liberdade (a liberdade de apropriação e de alienação) de sorte que a regra que determina as relações entre os proprietários de mercadorias deve ser  </a:t>
            </a:r>
            <a:endParaRPr lang="pt-BR" sz="16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igualmente transporta à alma de cada proprietário de mercadorias, ser a sua lei interna. O imperativo categórico de Kant uniu estas exigências contraditórias. Ele é </a:t>
            </a:r>
            <a:r>
              <a:rPr lang="pt-BR" sz="1600" dirty="0" err="1" smtClean="0">
                <a:latin typeface="Arial" charset="0"/>
              </a:rPr>
              <a:t>supra-individual</a:t>
            </a:r>
            <a:r>
              <a:rPr lang="pt-BR" sz="1600" dirty="0" smtClean="0">
                <a:latin typeface="Arial" charset="0"/>
              </a:rPr>
              <a:t>, porque não tem a ver com impulsos naturais (temor, simpatia, piedade, sentimentos de solidariedade, etc.). Segundo as palavras de Kant, efetivamente, ele não ameaça, não persuade, não lisonjeia. Está situado fora de toda motivação empírica, isto é, simplesmente humana. Ao mesmo tempo, ele se manifesta independentemente de qualquer pressão exterior, no significado direito e grosseiro da palavra. Age exclusivamente pela consciência de sua universalidade. A ética kantiana é a ética típica da sociedade de produção mercantil, mas, igualmente, é a forma mais pura e acabada da ética em geral. Kant conferiu a esta forma uma figura lógica acabada, que a sociedade burguesa atomizada esforçou-se em transportar para a realidade, libertando a pessoa dos liames orgânicos das épocas patriarcais e feudais. Os conceitos fundamentais da moral perdem sua significação, se os destacarmos da sociedade de produção mercantil e se tentarmos aplicá-los a uma outra estrutura. O imperativo categórico não é, de forma alguma, um instituto social, pois sua destinação essencial é ser ativo onde seja impossível qualquer  </a:t>
            </a:r>
            <a:endParaRPr lang="pt-BR" sz="16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motivação natural, orgânica, </a:t>
            </a:r>
            <a:r>
              <a:rPr lang="pt-BR" sz="1600" dirty="0" err="1" smtClean="0">
                <a:latin typeface="Arial" charset="0"/>
              </a:rPr>
              <a:t>supra-individual</a:t>
            </a:r>
            <a:r>
              <a:rPr lang="pt-BR" sz="1600" dirty="0" smtClean="0">
                <a:latin typeface="Arial" charset="0"/>
              </a:rPr>
              <a:t>. Onde exista uma estreita ligação emocional entre os indivíduos, que transborde os limites do Eu individual, o fenômeno da obrigação moral não pode ter lugar. Se quisermos compreender esta categoria, não devemos partir do vínculo orgânico existente, por exemplo, entre a mulher e seu filho, ou entre a família e cada um de seus membros, mas do estado de isolamento. O ser moral é um complemento necessário do ser jurídico, os dois são modos de relações entre os produtores de mercadorias. Todo </a:t>
            </a:r>
            <a:r>
              <a:rPr lang="pt-BR" sz="1600" dirty="0" err="1" smtClean="0">
                <a:latin typeface="Arial" charset="0"/>
              </a:rPr>
              <a:t>pathos</a:t>
            </a:r>
            <a:r>
              <a:rPr lang="pt-BR" sz="1600" dirty="0" smtClean="0">
                <a:latin typeface="Arial" charset="0"/>
              </a:rPr>
              <a:t> do imperativo categórico kantiano reduz-se a que o homem cumpra ‘livremente’, ou seja, por convicção interna, aquilo que ele seria compelido a fazer no âmbito do direito. Quanto a isto, os exemplos que Kant cita, para ilustrar o seu pensamento, são muito característicos. Eles reduzem-se a simples manifestações de conveniência burguesa. O heroísmo e as proezas não encontram lugar nos quadros do imperativo kantiano. Não é necessário sacrificar-se, desde que não exijamos do outro tal sacrifício.  As ações ‘irracionais’ de abnegação tanto quanto o desprezo de seus próprios interesses em nome da construção de uma vocação histórica, de sua função social, ações nas quais se manifesta a mais alta tensão do instinto social, </a:t>
            </a:r>
            <a:r>
              <a:rPr lang="pt-BR" sz="1600" dirty="0" err="1" smtClean="0">
                <a:latin typeface="Arial" charset="0"/>
              </a:rPr>
              <a:t>situaam-se</a:t>
            </a:r>
            <a:r>
              <a:rPr lang="pt-BR" sz="1600" dirty="0" smtClean="0">
                <a:latin typeface="Arial" charset="0"/>
              </a:rPr>
              <a:t> fora da ética, no sentido estrito do termo” (p. 130 a 132)   </a:t>
            </a:r>
            <a:endParaRPr lang="pt-BR" sz="16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6  </a:t>
            </a:r>
            <a:r>
              <a:rPr lang="pt-BR" sz="1600" b="1" dirty="0">
                <a:latin typeface="Arial" charset="0"/>
              </a:rPr>
              <a:t>– </a:t>
            </a:r>
            <a:r>
              <a:rPr lang="pt-BR" sz="1600" b="1" dirty="0" smtClean="0">
                <a:latin typeface="Arial" charset="0"/>
              </a:rPr>
              <a:t>“Direito e Moral”</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BÁRBARO O RODAPÉ DE P. 131, N. 3: “A doutrina ética de Kant deixa-se conciliar muito facilmente com a fé em Deus, tanto mais que ela é o último refúgio desta fé. Mas um vínculo entre as duas não é logicamente necessário. Aliás, o Deus que busca proteção na sombra do imperativo categórico torna-se uma abstração muito tênue e pouca aprofundada para intimidar as massas populares. Eis por que a reação </a:t>
            </a:r>
            <a:r>
              <a:rPr lang="pt-BR" sz="1600" dirty="0" err="1" smtClean="0">
                <a:latin typeface="Arial" charset="0"/>
              </a:rPr>
              <a:t>clérico-feudal</a:t>
            </a:r>
            <a:r>
              <a:rPr lang="pt-BR" sz="1600" dirty="0" smtClean="0">
                <a:latin typeface="Arial" charset="0"/>
              </a:rPr>
              <a:t> se fixou por tarefa polemizar contra o formalismo inerte de Kant, de estabelecer um Deus mais seguro, que ‘reina’, por assim dizer, e que coloca no lugar do imperativo categórico os sentimentos vivos de ‘vergonha, compaixão e de veneração’ (Vladimir </a:t>
            </a:r>
            <a:r>
              <a:rPr lang="pt-BR" sz="1600" dirty="0" err="1" smtClean="0">
                <a:latin typeface="Arial" charset="0"/>
              </a:rPr>
              <a:t>Solov´ev</a:t>
            </a:r>
            <a:r>
              <a:rPr lang="pt-BR" sz="1600" dirty="0" smtClean="0">
                <a:latin typeface="Arial" charset="0"/>
              </a:rPr>
              <a:t>)” </a:t>
            </a:r>
          </a:p>
          <a:p>
            <a:pPr algn="just" eaLnBrk="1" hangingPunct="1">
              <a:buFont typeface="Wingdings" pitchFamily="2" charset="2"/>
              <a:buNone/>
              <a:defRPr/>
            </a:pPr>
            <a:r>
              <a:rPr lang="pt-BR" sz="1600" dirty="0" smtClean="0">
                <a:latin typeface="Arial" charset="0"/>
                <a:cs typeface="Arial" pitchFamily="34" charset="0"/>
              </a:rPr>
              <a:t>       “</a:t>
            </a:r>
            <a:r>
              <a:rPr lang="pt-BR" sz="1600" dirty="0" err="1" smtClean="0">
                <a:latin typeface="Arial" charset="0"/>
                <a:cs typeface="Arial" pitchFamily="34" charset="0"/>
              </a:rPr>
              <a:t>Schopenahuer</a:t>
            </a:r>
            <a:r>
              <a:rPr lang="pt-BR" sz="1600" dirty="0" smtClean="0">
                <a:latin typeface="Arial" charset="0"/>
                <a:cs typeface="Arial" pitchFamily="34" charset="0"/>
              </a:rPr>
              <a:t> e, depois dele, V. </a:t>
            </a:r>
            <a:r>
              <a:rPr lang="pt-BR" sz="1600" dirty="0" err="1" smtClean="0">
                <a:latin typeface="Arial" charset="0"/>
                <a:cs typeface="Arial" pitchFamily="34" charset="0"/>
              </a:rPr>
              <a:t>Solov´ev</a:t>
            </a:r>
            <a:r>
              <a:rPr lang="pt-BR" sz="1600" dirty="0" smtClean="0">
                <a:latin typeface="Arial" charset="0"/>
                <a:cs typeface="Arial" pitchFamily="34" charset="0"/>
              </a:rPr>
              <a:t> definiram o direito como um certo mínimo ético. Pela mesma razão pode se definir a ético como um certo mínimo social” (p. 132)</a:t>
            </a:r>
          </a:p>
          <a:p>
            <a:pPr algn="just" eaLnBrk="1" hangingPunct="1">
              <a:buFont typeface="Wingdings" pitchFamily="2" charset="2"/>
              <a:buNone/>
              <a:defRPr/>
            </a:pPr>
            <a:r>
              <a:rPr lang="pt-BR" sz="1600" dirty="0" smtClean="0">
                <a:latin typeface="Arial" charset="0"/>
                <a:cs typeface="Arial" pitchFamily="34" charset="0"/>
              </a:rPr>
              <a:t>      CITA NO RODAPÉ DE P. 132 (n. 4), UM AUTOR QUE FALA EM ÉTICA NO SENTIDO DE MODERAÇÃO E EXATIDÃO, OPONDO-SE À IDEIA DE HERÓISMO QUE PEDE DOS HOMENS MAIS DO QUE DEVEM.</a:t>
            </a:r>
            <a:endParaRPr lang="pt-BR" sz="16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Cortina de seda">
  <a:themeElements>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ortina de seda">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ortina de sed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ortina de sed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ortina de sed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ortina de sed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ortina de sed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ortina de sed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ortina de sed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ortina de sed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Cortina de seda</Template>
  <TotalTime>835</TotalTime>
  <Words>2942</Words>
  <Application>Microsoft Office PowerPoint</Application>
  <PresentationFormat>Apresentação na tela (4:3)</PresentationFormat>
  <Paragraphs>71</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Cortina de seda</vt:lpstr>
      <vt:lpstr>PASUKANIS – CAPÍTULO 6 – “DIREITO E MORAL”</vt:lpstr>
      <vt:lpstr>SELEÇÃO DAS PREOCUPAÇÕES DOS ALUNOS QUE IRÃO BALIZAR A AULA</vt:lpstr>
      <vt:lpstr>SELEÇÃO DAS PREOCUPAÇÕES DOS ALUNOS QUE IRÃO BALIZAR A AULA</vt:lpstr>
      <vt:lpstr>SELEÇÃO DAS PREOCUPAÇÕES DOS ALUNOS QUE IRÃO BALIZAR A AULA</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jfsp</dc:creator>
  <cp:lastModifiedBy>Jonnas Vasconcelos</cp:lastModifiedBy>
  <cp:revision>121</cp:revision>
  <dcterms:created xsi:type="dcterms:W3CDTF">2012-09-18T13:04:19Z</dcterms:created>
  <dcterms:modified xsi:type="dcterms:W3CDTF">2012-11-23T16:29:09Z</dcterms:modified>
</cp:coreProperties>
</file>