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4"/>
  </p:sldMasterIdLst>
  <p:notesMasterIdLst>
    <p:notesMasterId r:id="rId51"/>
  </p:notesMasterIdLst>
  <p:sldIdLst>
    <p:sldId id="256" r:id="rId5"/>
    <p:sldId id="292" r:id="rId6"/>
    <p:sldId id="294" r:id="rId7"/>
    <p:sldId id="313" r:id="rId8"/>
    <p:sldId id="258" r:id="rId9"/>
    <p:sldId id="265" r:id="rId10"/>
    <p:sldId id="315" r:id="rId11"/>
    <p:sldId id="262" r:id="rId12"/>
    <p:sldId id="260" r:id="rId13"/>
    <p:sldId id="314" r:id="rId14"/>
    <p:sldId id="319" r:id="rId15"/>
    <p:sldId id="261" r:id="rId16"/>
    <p:sldId id="291" r:id="rId17"/>
    <p:sldId id="289" r:id="rId18"/>
    <p:sldId id="290" r:id="rId19"/>
    <p:sldId id="268" r:id="rId20"/>
    <p:sldId id="304" r:id="rId21"/>
    <p:sldId id="266" r:id="rId22"/>
    <p:sldId id="269" r:id="rId23"/>
    <p:sldId id="280" r:id="rId24"/>
    <p:sldId id="311" r:id="rId25"/>
    <p:sldId id="312" r:id="rId26"/>
    <p:sldId id="307" r:id="rId27"/>
    <p:sldId id="270" r:id="rId28"/>
    <p:sldId id="308" r:id="rId29"/>
    <p:sldId id="299" r:id="rId30"/>
    <p:sldId id="273" r:id="rId31"/>
    <p:sldId id="279" r:id="rId32"/>
    <p:sldId id="298" r:id="rId33"/>
    <p:sldId id="282" r:id="rId34"/>
    <p:sldId id="263" r:id="rId35"/>
    <p:sldId id="259" r:id="rId36"/>
    <p:sldId id="316" r:id="rId37"/>
    <p:sldId id="318" r:id="rId38"/>
    <p:sldId id="317" r:id="rId39"/>
    <p:sldId id="284" r:id="rId40"/>
    <p:sldId id="283" r:id="rId41"/>
    <p:sldId id="271" r:id="rId42"/>
    <p:sldId id="301" r:id="rId43"/>
    <p:sldId id="272" r:id="rId44"/>
    <p:sldId id="286" r:id="rId45"/>
    <p:sldId id="281" r:id="rId46"/>
    <p:sldId id="310" r:id="rId47"/>
    <p:sldId id="285" r:id="rId48"/>
    <p:sldId id="287" r:id="rId49"/>
    <p:sldId id="309" r:id="rId5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793"/>
  </p:normalViewPr>
  <p:slideViewPr>
    <p:cSldViewPr snapToGrid="0" snapToObjects="1">
      <p:cViewPr varScale="1">
        <p:scale>
          <a:sx n="107" d="100"/>
          <a:sy n="107" d="100"/>
        </p:scale>
        <p:origin x="5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9CBE14-386A-4025-8F45-973A10A934DB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BB11495-5F84-4766-BE84-B41ED69E6D9E}">
      <dgm:prSet/>
      <dgm:spPr/>
      <dgm:t>
        <a:bodyPr/>
        <a:lstStyle/>
        <a:p>
          <a:r>
            <a:rPr lang="pt-BR"/>
            <a:t>Moeda é instituição Social</a:t>
          </a:r>
          <a:endParaRPr lang="en-US"/>
        </a:p>
      </dgm:t>
    </dgm:pt>
    <dgm:pt modelId="{BD8AAAF1-F0DE-497A-B716-E5141D7E0F39}" type="parTrans" cxnId="{27647018-AA3D-435B-913A-951F2947F04F}">
      <dgm:prSet/>
      <dgm:spPr/>
      <dgm:t>
        <a:bodyPr/>
        <a:lstStyle/>
        <a:p>
          <a:endParaRPr lang="en-US"/>
        </a:p>
      </dgm:t>
    </dgm:pt>
    <dgm:pt modelId="{B6BA1C0A-B609-47DE-AC5E-F22522FC5C99}" type="sibTrans" cxnId="{27647018-AA3D-435B-913A-951F2947F04F}">
      <dgm:prSet/>
      <dgm:spPr/>
      <dgm:t>
        <a:bodyPr/>
        <a:lstStyle/>
        <a:p>
          <a:endParaRPr lang="en-US"/>
        </a:p>
      </dgm:t>
    </dgm:pt>
    <dgm:pt modelId="{9ADE51D4-F4C6-446D-8D48-E40A734BB8D0}">
      <dgm:prSet/>
      <dgm:spPr/>
      <dgm:t>
        <a:bodyPr/>
        <a:lstStyle/>
        <a:p>
          <a:r>
            <a:rPr lang="pt-BR"/>
            <a:t>Na civilização moderna, os bancos criam a moeda, realizando empréstimo.</a:t>
          </a:r>
          <a:endParaRPr lang="en-US"/>
        </a:p>
      </dgm:t>
    </dgm:pt>
    <dgm:pt modelId="{D2CD6550-B73F-44B4-9BF4-FC4D901B26DD}" type="parTrans" cxnId="{1A7892B8-DE7E-4A77-B59F-01E4350CF1BE}">
      <dgm:prSet/>
      <dgm:spPr/>
      <dgm:t>
        <a:bodyPr/>
        <a:lstStyle/>
        <a:p>
          <a:endParaRPr lang="en-US"/>
        </a:p>
      </dgm:t>
    </dgm:pt>
    <dgm:pt modelId="{6D87FADA-B905-43C9-B472-83E42205FF21}" type="sibTrans" cxnId="{1A7892B8-DE7E-4A77-B59F-01E4350CF1BE}">
      <dgm:prSet/>
      <dgm:spPr/>
      <dgm:t>
        <a:bodyPr/>
        <a:lstStyle/>
        <a:p>
          <a:endParaRPr lang="en-US"/>
        </a:p>
      </dgm:t>
    </dgm:pt>
    <dgm:pt modelId="{4A255180-48E6-42DB-B881-5016E00688F2}">
      <dgm:prSet/>
      <dgm:spPr/>
      <dgm:t>
        <a:bodyPr/>
        <a:lstStyle/>
        <a:p>
          <a:r>
            <a:rPr lang="pt-BR"/>
            <a:t>Ao mesmo tempo:</a:t>
          </a:r>
          <a:br>
            <a:rPr lang="pt-BR"/>
          </a:br>
          <a:endParaRPr lang="en-US"/>
        </a:p>
      </dgm:t>
    </dgm:pt>
    <dgm:pt modelId="{005BA583-E338-481E-A7CE-22936A9A3BA0}" type="parTrans" cxnId="{E3E2581F-D322-420B-AA43-9768740D0E06}">
      <dgm:prSet/>
      <dgm:spPr/>
      <dgm:t>
        <a:bodyPr/>
        <a:lstStyle/>
        <a:p>
          <a:endParaRPr lang="en-US"/>
        </a:p>
      </dgm:t>
    </dgm:pt>
    <dgm:pt modelId="{C426A16D-D470-4755-B0D1-F343F6F388B2}" type="sibTrans" cxnId="{E3E2581F-D322-420B-AA43-9768740D0E06}">
      <dgm:prSet/>
      <dgm:spPr/>
      <dgm:t>
        <a:bodyPr/>
        <a:lstStyle/>
        <a:p>
          <a:endParaRPr lang="en-US"/>
        </a:p>
      </dgm:t>
    </dgm:pt>
    <dgm:pt modelId="{B2DD1E7F-2B76-440A-A5A4-C8962CB1CEC0}">
      <dgm:prSet/>
      <dgm:spPr/>
      <dgm:t>
        <a:bodyPr/>
        <a:lstStyle/>
        <a:p>
          <a:r>
            <a:rPr lang="pt-BR"/>
            <a:t>O poder monetário é expressão da soberania</a:t>
          </a:r>
          <a:endParaRPr lang="en-US"/>
        </a:p>
      </dgm:t>
    </dgm:pt>
    <dgm:pt modelId="{42C0E75F-7253-4F7C-8807-0E91F53A0CCB}" type="parTrans" cxnId="{5307A845-706D-44FB-9B90-82B99E116CCA}">
      <dgm:prSet/>
      <dgm:spPr/>
      <dgm:t>
        <a:bodyPr/>
        <a:lstStyle/>
        <a:p>
          <a:endParaRPr lang="en-US"/>
        </a:p>
      </dgm:t>
    </dgm:pt>
    <dgm:pt modelId="{8E6734A3-3AA9-4FE9-95B2-699F4B1937E8}" type="sibTrans" cxnId="{5307A845-706D-44FB-9B90-82B99E116CCA}">
      <dgm:prSet/>
      <dgm:spPr/>
      <dgm:t>
        <a:bodyPr/>
        <a:lstStyle/>
        <a:p>
          <a:endParaRPr lang="en-US"/>
        </a:p>
      </dgm:t>
    </dgm:pt>
    <dgm:pt modelId="{943455D8-5214-4027-8466-C7A3175F506F}">
      <dgm:prSet/>
      <dgm:spPr/>
      <dgm:t>
        <a:bodyPr/>
        <a:lstStyle/>
        <a:p>
          <a:r>
            <a:rPr lang="pt-BR"/>
            <a:t>A moeda deve ser escassa</a:t>
          </a:r>
          <a:endParaRPr lang="en-US"/>
        </a:p>
      </dgm:t>
    </dgm:pt>
    <dgm:pt modelId="{EEFD70D3-DAFC-47C6-9AEB-D8D6EE13D1CF}" type="parTrans" cxnId="{E620B70B-D725-4FA0-A867-93DC44D93FC6}">
      <dgm:prSet/>
      <dgm:spPr/>
      <dgm:t>
        <a:bodyPr/>
        <a:lstStyle/>
        <a:p>
          <a:endParaRPr lang="en-US"/>
        </a:p>
      </dgm:t>
    </dgm:pt>
    <dgm:pt modelId="{A5E42255-198A-4DBC-9FD0-5010C6403CD6}" type="sibTrans" cxnId="{E620B70B-D725-4FA0-A867-93DC44D93FC6}">
      <dgm:prSet/>
      <dgm:spPr/>
      <dgm:t>
        <a:bodyPr/>
        <a:lstStyle/>
        <a:p>
          <a:endParaRPr lang="en-US"/>
        </a:p>
      </dgm:t>
    </dgm:pt>
    <dgm:pt modelId="{8B5169BF-2107-4E33-B92E-71A2CEAA184A}">
      <dgm:prSet/>
      <dgm:spPr/>
      <dgm:t>
        <a:bodyPr/>
        <a:lstStyle/>
        <a:p>
          <a:r>
            <a:rPr lang="pt-BR" b="1"/>
            <a:t>Como conciliar tudo isso?</a:t>
          </a:r>
          <a:endParaRPr lang="en-US"/>
        </a:p>
      </dgm:t>
    </dgm:pt>
    <dgm:pt modelId="{B247F52E-F20B-4DEE-824F-5C9A1ADA6A59}" type="parTrans" cxnId="{B80E9B1E-C26F-4341-82F0-42970B1DAC29}">
      <dgm:prSet/>
      <dgm:spPr/>
      <dgm:t>
        <a:bodyPr/>
        <a:lstStyle/>
        <a:p>
          <a:endParaRPr lang="en-US"/>
        </a:p>
      </dgm:t>
    </dgm:pt>
    <dgm:pt modelId="{82AF6E82-D0EF-499B-9B1B-835364B06492}" type="sibTrans" cxnId="{B80E9B1E-C26F-4341-82F0-42970B1DAC29}">
      <dgm:prSet/>
      <dgm:spPr/>
      <dgm:t>
        <a:bodyPr/>
        <a:lstStyle/>
        <a:p>
          <a:endParaRPr lang="en-US"/>
        </a:p>
      </dgm:t>
    </dgm:pt>
    <dgm:pt modelId="{5F15D824-BB99-9148-B624-FD0CD050DF22}" type="pres">
      <dgm:prSet presAssocID="{F09CBE14-386A-4025-8F45-973A10A934DB}" presName="Name0" presStyleCnt="0">
        <dgm:presLayoutVars>
          <dgm:dir/>
          <dgm:resizeHandles val="exact"/>
        </dgm:presLayoutVars>
      </dgm:prSet>
      <dgm:spPr/>
    </dgm:pt>
    <dgm:pt modelId="{E6C82C35-A3BD-A145-95A6-BFFA753BC4D3}" type="pres">
      <dgm:prSet presAssocID="{CBB11495-5F84-4766-BE84-B41ED69E6D9E}" presName="node" presStyleLbl="node1" presStyleIdx="0" presStyleCnt="6">
        <dgm:presLayoutVars>
          <dgm:bulletEnabled val="1"/>
        </dgm:presLayoutVars>
      </dgm:prSet>
      <dgm:spPr/>
    </dgm:pt>
    <dgm:pt modelId="{86156CFF-96E4-9047-BF79-644C9F22B33B}" type="pres">
      <dgm:prSet presAssocID="{B6BA1C0A-B609-47DE-AC5E-F22522FC5C99}" presName="sibTrans" presStyleLbl="sibTrans1D1" presStyleIdx="0" presStyleCnt="5"/>
      <dgm:spPr/>
    </dgm:pt>
    <dgm:pt modelId="{0795FB28-0BA0-4B42-B960-EBE2C7E18A72}" type="pres">
      <dgm:prSet presAssocID="{B6BA1C0A-B609-47DE-AC5E-F22522FC5C99}" presName="connectorText" presStyleLbl="sibTrans1D1" presStyleIdx="0" presStyleCnt="5"/>
      <dgm:spPr/>
    </dgm:pt>
    <dgm:pt modelId="{2FF13D6C-2E05-5142-BE33-45EB324575B8}" type="pres">
      <dgm:prSet presAssocID="{9ADE51D4-F4C6-446D-8D48-E40A734BB8D0}" presName="node" presStyleLbl="node1" presStyleIdx="1" presStyleCnt="6">
        <dgm:presLayoutVars>
          <dgm:bulletEnabled val="1"/>
        </dgm:presLayoutVars>
      </dgm:prSet>
      <dgm:spPr/>
    </dgm:pt>
    <dgm:pt modelId="{A32B51D1-D3A2-D841-89D2-5E64EBCC2D6E}" type="pres">
      <dgm:prSet presAssocID="{6D87FADA-B905-43C9-B472-83E42205FF21}" presName="sibTrans" presStyleLbl="sibTrans1D1" presStyleIdx="1" presStyleCnt="5"/>
      <dgm:spPr/>
    </dgm:pt>
    <dgm:pt modelId="{0027095A-2777-9B47-A396-42BC5350E804}" type="pres">
      <dgm:prSet presAssocID="{6D87FADA-B905-43C9-B472-83E42205FF21}" presName="connectorText" presStyleLbl="sibTrans1D1" presStyleIdx="1" presStyleCnt="5"/>
      <dgm:spPr/>
    </dgm:pt>
    <dgm:pt modelId="{666E0940-674B-274E-99BC-B154C13B203B}" type="pres">
      <dgm:prSet presAssocID="{4A255180-48E6-42DB-B881-5016E00688F2}" presName="node" presStyleLbl="node1" presStyleIdx="2" presStyleCnt="6">
        <dgm:presLayoutVars>
          <dgm:bulletEnabled val="1"/>
        </dgm:presLayoutVars>
      </dgm:prSet>
      <dgm:spPr/>
    </dgm:pt>
    <dgm:pt modelId="{9A0AE699-7EBE-8643-B8E3-E2EF99544927}" type="pres">
      <dgm:prSet presAssocID="{C426A16D-D470-4755-B0D1-F343F6F388B2}" presName="sibTrans" presStyleLbl="sibTrans1D1" presStyleIdx="2" presStyleCnt="5"/>
      <dgm:spPr/>
    </dgm:pt>
    <dgm:pt modelId="{124E4A99-A18F-534A-A2C0-1BF4415947DC}" type="pres">
      <dgm:prSet presAssocID="{C426A16D-D470-4755-B0D1-F343F6F388B2}" presName="connectorText" presStyleLbl="sibTrans1D1" presStyleIdx="2" presStyleCnt="5"/>
      <dgm:spPr/>
    </dgm:pt>
    <dgm:pt modelId="{49AA3A74-0BE4-1E47-A834-262BE2C3F96A}" type="pres">
      <dgm:prSet presAssocID="{B2DD1E7F-2B76-440A-A5A4-C8962CB1CEC0}" presName="node" presStyleLbl="node1" presStyleIdx="3" presStyleCnt="6">
        <dgm:presLayoutVars>
          <dgm:bulletEnabled val="1"/>
        </dgm:presLayoutVars>
      </dgm:prSet>
      <dgm:spPr/>
    </dgm:pt>
    <dgm:pt modelId="{0773C9A5-918C-1742-B1F4-26FE72CE3373}" type="pres">
      <dgm:prSet presAssocID="{8E6734A3-3AA9-4FE9-95B2-699F4B1937E8}" presName="sibTrans" presStyleLbl="sibTrans1D1" presStyleIdx="3" presStyleCnt="5"/>
      <dgm:spPr/>
    </dgm:pt>
    <dgm:pt modelId="{EA76D0EF-00EF-454D-8E1E-D3C22878EF0B}" type="pres">
      <dgm:prSet presAssocID="{8E6734A3-3AA9-4FE9-95B2-699F4B1937E8}" presName="connectorText" presStyleLbl="sibTrans1D1" presStyleIdx="3" presStyleCnt="5"/>
      <dgm:spPr/>
    </dgm:pt>
    <dgm:pt modelId="{05EF1CA3-4DD5-AD46-9BC1-6B1D9CDAF96C}" type="pres">
      <dgm:prSet presAssocID="{943455D8-5214-4027-8466-C7A3175F506F}" presName="node" presStyleLbl="node1" presStyleIdx="4" presStyleCnt="6">
        <dgm:presLayoutVars>
          <dgm:bulletEnabled val="1"/>
        </dgm:presLayoutVars>
      </dgm:prSet>
      <dgm:spPr/>
    </dgm:pt>
    <dgm:pt modelId="{15EC435D-81AA-7849-81B0-F9657726DCFF}" type="pres">
      <dgm:prSet presAssocID="{A5E42255-198A-4DBC-9FD0-5010C6403CD6}" presName="sibTrans" presStyleLbl="sibTrans1D1" presStyleIdx="4" presStyleCnt="5"/>
      <dgm:spPr/>
    </dgm:pt>
    <dgm:pt modelId="{460055AB-B4AD-7F43-AAFD-882DDE29D462}" type="pres">
      <dgm:prSet presAssocID="{A5E42255-198A-4DBC-9FD0-5010C6403CD6}" presName="connectorText" presStyleLbl="sibTrans1D1" presStyleIdx="4" presStyleCnt="5"/>
      <dgm:spPr/>
    </dgm:pt>
    <dgm:pt modelId="{D8F9BF93-9E7E-4B43-928B-5A98444E9964}" type="pres">
      <dgm:prSet presAssocID="{8B5169BF-2107-4E33-B92E-71A2CEAA184A}" presName="node" presStyleLbl="node1" presStyleIdx="5" presStyleCnt="6">
        <dgm:presLayoutVars>
          <dgm:bulletEnabled val="1"/>
        </dgm:presLayoutVars>
      </dgm:prSet>
      <dgm:spPr/>
    </dgm:pt>
  </dgm:ptLst>
  <dgm:cxnLst>
    <dgm:cxn modelId="{E620B70B-D725-4FA0-A867-93DC44D93FC6}" srcId="{F09CBE14-386A-4025-8F45-973A10A934DB}" destId="{943455D8-5214-4027-8466-C7A3175F506F}" srcOrd="4" destOrd="0" parTransId="{EEFD70D3-DAFC-47C6-9AEB-D8D6EE13D1CF}" sibTransId="{A5E42255-198A-4DBC-9FD0-5010C6403CD6}"/>
    <dgm:cxn modelId="{27647018-AA3D-435B-913A-951F2947F04F}" srcId="{F09CBE14-386A-4025-8F45-973A10A934DB}" destId="{CBB11495-5F84-4766-BE84-B41ED69E6D9E}" srcOrd="0" destOrd="0" parTransId="{BD8AAAF1-F0DE-497A-B716-E5141D7E0F39}" sibTransId="{B6BA1C0A-B609-47DE-AC5E-F22522FC5C99}"/>
    <dgm:cxn modelId="{E4091F1D-7928-0A4C-8F32-F97FF5032564}" type="presOf" srcId="{B2DD1E7F-2B76-440A-A5A4-C8962CB1CEC0}" destId="{49AA3A74-0BE4-1E47-A834-262BE2C3F96A}" srcOrd="0" destOrd="0" presId="urn:microsoft.com/office/officeart/2016/7/layout/RepeatingBendingProcessNew"/>
    <dgm:cxn modelId="{B80E9B1E-C26F-4341-82F0-42970B1DAC29}" srcId="{F09CBE14-386A-4025-8F45-973A10A934DB}" destId="{8B5169BF-2107-4E33-B92E-71A2CEAA184A}" srcOrd="5" destOrd="0" parTransId="{B247F52E-F20B-4DEE-824F-5C9A1ADA6A59}" sibTransId="{82AF6E82-D0EF-499B-9B1B-835364B06492}"/>
    <dgm:cxn modelId="{E3E2581F-D322-420B-AA43-9768740D0E06}" srcId="{F09CBE14-386A-4025-8F45-973A10A934DB}" destId="{4A255180-48E6-42DB-B881-5016E00688F2}" srcOrd="2" destOrd="0" parTransId="{005BA583-E338-481E-A7CE-22936A9A3BA0}" sibTransId="{C426A16D-D470-4755-B0D1-F343F6F388B2}"/>
    <dgm:cxn modelId="{5307A845-706D-44FB-9B90-82B99E116CCA}" srcId="{F09CBE14-386A-4025-8F45-973A10A934DB}" destId="{B2DD1E7F-2B76-440A-A5A4-C8962CB1CEC0}" srcOrd="3" destOrd="0" parTransId="{42C0E75F-7253-4F7C-8807-0E91F53A0CCB}" sibTransId="{8E6734A3-3AA9-4FE9-95B2-699F4B1937E8}"/>
    <dgm:cxn modelId="{70F9AC48-6B16-F344-A6D6-7ED575AB4960}" type="presOf" srcId="{A5E42255-198A-4DBC-9FD0-5010C6403CD6}" destId="{15EC435D-81AA-7849-81B0-F9657726DCFF}" srcOrd="0" destOrd="0" presId="urn:microsoft.com/office/officeart/2016/7/layout/RepeatingBendingProcessNew"/>
    <dgm:cxn modelId="{74623F49-4EBA-4B4D-8067-228F3B10234B}" type="presOf" srcId="{8E6734A3-3AA9-4FE9-95B2-699F4B1937E8}" destId="{0773C9A5-918C-1742-B1F4-26FE72CE3373}" srcOrd="0" destOrd="0" presId="urn:microsoft.com/office/officeart/2016/7/layout/RepeatingBendingProcessNew"/>
    <dgm:cxn modelId="{2AC76361-E2A8-9048-A9C3-9822CEEC4F75}" type="presOf" srcId="{9ADE51D4-F4C6-446D-8D48-E40A734BB8D0}" destId="{2FF13D6C-2E05-5142-BE33-45EB324575B8}" srcOrd="0" destOrd="0" presId="urn:microsoft.com/office/officeart/2016/7/layout/RepeatingBendingProcessNew"/>
    <dgm:cxn modelId="{43D9AF6A-3D6D-0E40-9207-11E7A7F2C114}" type="presOf" srcId="{CBB11495-5F84-4766-BE84-B41ED69E6D9E}" destId="{E6C82C35-A3BD-A145-95A6-BFFA753BC4D3}" srcOrd="0" destOrd="0" presId="urn:microsoft.com/office/officeart/2016/7/layout/RepeatingBendingProcessNew"/>
    <dgm:cxn modelId="{155E036B-0B8F-2E4E-8F51-276B54949752}" type="presOf" srcId="{4A255180-48E6-42DB-B881-5016E00688F2}" destId="{666E0940-674B-274E-99BC-B154C13B203B}" srcOrd="0" destOrd="0" presId="urn:microsoft.com/office/officeart/2016/7/layout/RepeatingBendingProcessNew"/>
    <dgm:cxn modelId="{24AABC76-B18F-8F4F-AAD0-2CE2F0F6E466}" type="presOf" srcId="{A5E42255-198A-4DBC-9FD0-5010C6403CD6}" destId="{460055AB-B4AD-7F43-AAFD-882DDE29D462}" srcOrd="1" destOrd="0" presId="urn:microsoft.com/office/officeart/2016/7/layout/RepeatingBendingProcessNew"/>
    <dgm:cxn modelId="{1179E780-4936-B442-9BB0-F95A0F2E69E0}" type="presOf" srcId="{B6BA1C0A-B609-47DE-AC5E-F22522FC5C99}" destId="{86156CFF-96E4-9047-BF79-644C9F22B33B}" srcOrd="0" destOrd="0" presId="urn:microsoft.com/office/officeart/2016/7/layout/RepeatingBendingProcessNew"/>
    <dgm:cxn modelId="{9944DA91-4501-2643-8AD6-BA13268A0C6A}" type="presOf" srcId="{C426A16D-D470-4755-B0D1-F343F6F388B2}" destId="{124E4A99-A18F-534A-A2C0-1BF4415947DC}" srcOrd="1" destOrd="0" presId="urn:microsoft.com/office/officeart/2016/7/layout/RepeatingBendingProcessNew"/>
    <dgm:cxn modelId="{B92A3596-AED9-B84F-B735-76FB4E850F1B}" type="presOf" srcId="{B6BA1C0A-B609-47DE-AC5E-F22522FC5C99}" destId="{0795FB28-0BA0-4B42-B960-EBE2C7E18A72}" srcOrd="1" destOrd="0" presId="urn:microsoft.com/office/officeart/2016/7/layout/RepeatingBendingProcessNew"/>
    <dgm:cxn modelId="{2AE029A4-0E95-5341-8CDE-6BD0192EF33F}" type="presOf" srcId="{8B5169BF-2107-4E33-B92E-71A2CEAA184A}" destId="{D8F9BF93-9E7E-4B43-928B-5A98444E9964}" srcOrd="0" destOrd="0" presId="urn:microsoft.com/office/officeart/2016/7/layout/RepeatingBendingProcessNew"/>
    <dgm:cxn modelId="{581B1FAA-1B36-2243-AE9C-A1E47C73E234}" type="presOf" srcId="{8E6734A3-3AA9-4FE9-95B2-699F4B1937E8}" destId="{EA76D0EF-00EF-454D-8E1E-D3C22878EF0B}" srcOrd="1" destOrd="0" presId="urn:microsoft.com/office/officeart/2016/7/layout/RepeatingBendingProcessNew"/>
    <dgm:cxn modelId="{386D05B0-18C3-7949-BBA6-DCF29AC6BEFA}" type="presOf" srcId="{C426A16D-D470-4755-B0D1-F343F6F388B2}" destId="{9A0AE699-7EBE-8643-B8E3-E2EF99544927}" srcOrd="0" destOrd="0" presId="urn:microsoft.com/office/officeart/2016/7/layout/RepeatingBendingProcessNew"/>
    <dgm:cxn modelId="{F5F12BB2-F3EB-3C48-884E-DED0B10024A9}" type="presOf" srcId="{F09CBE14-386A-4025-8F45-973A10A934DB}" destId="{5F15D824-BB99-9148-B624-FD0CD050DF22}" srcOrd="0" destOrd="0" presId="urn:microsoft.com/office/officeart/2016/7/layout/RepeatingBendingProcessNew"/>
    <dgm:cxn modelId="{1B4E82B3-6740-D242-ABB7-1B930C562570}" type="presOf" srcId="{6D87FADA-B905-43C9-B472-83E42205FF21}" destId="{A32B51D1-D3A2-D841-89D2-5E64EBCC2D6E}" srcOrd="0" destOrd="0" presId="urn:microsoft.com/office/officeart/2016/7/layout/RepeatingBendingProcessNew"/>
    <dgm:cxn modelId="{1A7892B8-DE7E-4A77-B59F-01E4350CF1BE}" srcId="{F09CBE14-386A-4025-8F45-973A10A934DB}" destId="{9ADE51D4-F4C6-446D-8D48-E40A734BB8D0}" srcOrd="1" destOrd="0" parTransId="{D2CD6550-B73F-44B4-9BF4-FC4D901B26DD}" sibTransId="{6D87FADA-B905-43C9-B472-83E42205FF21}"/>
    <dgm:cxn modelId="{53E0D9FC-1DDC-6C47-9C97-7FB0F43880A8}" type="presOf" srcId="{6D87FADA-B905-43C9-B472-83E42205FF21}" destId="{0027095A-2777-9B47-A396-42BC5350E804}" srcOrd="1" destOrd="0" presId="urn:microsoft.com/office/officeart/2016/7/layout/RepeatingBendingProcessNew"/>
    <dgm:cxn modelId="{71F53FFD-D3F9-1A46-946C-30871336525D}" type="presOf" srcId="{943455D8-5214-4027-8466-C7A3175F506F}" destId="{05EF1CA3-4DD5-AD46-9BC1-6B1D9CDAF96C}" srcOrd="0" destOrd="0" presId="urn:microsoft.com/office/officeart/2016/7/layout/RepeatingBendingProcessNew"/>
    <dgm:cxn modelId="{E6B579A4-CBE6-D242-9CF5-CA33D490B492}" type="presParOf" srcId="{5F15D824-BB99-9148-B624-FD0CD050DF22}" destId="{E6C82C35-A3BD-A145-95A6-BFFA753BC4D3}" srcOrd="0" destOrd="0" presId="urn:microsoft.com/office/officeart/2016/7/layout/RepeatingBendingProcessNew"/>
    <dgm:cxn modelId="{BED8FD7D-0C65-B34C-BE4F-FFAF23853940}" type="presParOf" srcId="{5F15D824-BB99-9148-B624-FD0CD050DF22}" destId="{86156CFF-96E4-9047-BF79-644C9F22B33B}" srcOrd="1" destOrd="0" presId="urn:microsoft.com/office/officeart/2016/7/layout/RepeatingBendingProcessNew"/>
    <dgm:cxn modelId="{16EE84C5-69A4-734E-8035-7701D4CADC30}" type="presParOf" srcId="{86156CFF-96E4-9047-BF79-644C9F22B33B}" destId="{0795FB28-0BA0-4B42-B960-EBE2C7E18A72}" srcOrd="0" destOrd="0" presId="urn:microsoft.com/office/officeart/2016/7/layout/RepeatingBendingProcessNew"/>
    <dgm:cxn modelId="{42F9C3D9-CE13-1D4D-8007-0F0CA12927E1}" type="presParOf" srcId="{5F15D824-BB99-9148-B624-FD0CD050DF22}" destId="{2FF13D6C-2E05-5142-BE33-45EB324575B8}" srcOrd="2" destOrd="0" presId="urn:microsoft.com/office/officeart/2016/7/layout/RepeatingBendingProcessNew"/>
    <dgm:cxn modelId="{181A590D-2651-8C4C-92B9-A9DA112C6A63}" type="presParOf" srcId="{5F15D824-BB99-9148-B624-FD0CD050DF22}" destId="{A32B51D1-D3A2-D841-89D2-5E64EBCC2D6E}" srcOrd="3" destOrd="0" presId="urn:microsoft.com/office/officeart/2016/7/layout/RepeatingBendingProcessNew"/>
    <dgm:cxn modelId="{0485145E-7371-E547-A39F-9D3C83B3B12F}" type="presParOf" srcId="{A32B51D1-D3A2-D841-89D2-5E64EBCC2D6E}" destId="{0027095A-2777-9B47-A396-42BC5350E804}" srcOrd="0" destOrd="0" presId="urn:microsoft.com/office/officeart/2016/7/layout/RepeatingBendingProcessNew"/>
    <dgm:cxn modelId="{F5157AFE-A1B9-BE43-8F35-DB80171228B9}" type="presParOf" srcId="{5F15D824-BB99-9148-B624-FD0CD050DF22}" destId="{666E0940-674B-274E-99BC-B154C13B203B}" srcOrd="4" destOrd="0" presId="urn:microsoft.com/office/officeart/2016/7/layout/RepeatingBendingProcessNew"/>
    <dgm:cxn modelId="{FAD0D278-6921-504E-8EEE-36CEB2FDDEF4}" type="presParOf" srcId="{5F15D824-BB99-9148-B624-FD0CD050DF22}" destId="{9A0AE699-7EBE-8643-B8E3-E2EF99544927}" srcOrd="5" destOrd="0" presId="urn:microsoft.com/office/officeart/2016/7/layout/RepeatingBendingProcessNew"/>
    <dgm:cxn modelId="{D6E9FD56-F395-014D-B097-A4BA6EBB1032}" type="presParOf" srcId="{9A0AE699-7EBE-8643-B8E3-E2EF99544927}" destId="{124E4A99-A18F-534A-A2C0-1BF4415947DC}" srcOrd="0" destOrd="0" presId="urn:microsoft.com/office/officeart/2016/7/layout/RepeatingBendingProcessNew"/>
    <dgm:cxn modelId="{5738DB73-9678-A445-AB4B-DA7398A3DFD9}" type="presParOf" srcId="{5F15D824-BB99-9148-B624-FD0CD050DF22}" destId="{49AA3A74-0BE4-1E47-A834-262BE2C3F96A}" srcOrd="6" destOrd="0" presId="urn:microsoft.com/office/officeart/2016/7/layout/RepeatingBendingProcessNew"/>
    <dgm:cxn modelId="{6A45CD6F-09AC-664A-9822-43C47F86BF70}" type="presParOf" srcId="{5F15D824-BB99-9148-B624-FD0CD050DF22}" destId="{0773C9A5-918C-1742-B1F4-26FE72CE3373}" srcOrd="7" destOrd="0" presId="urn:microsoft.com/office/officeart/2016/7/layout/RepeatingBendingProcessNew"/>
    <dgm:cxn modelId="{4B2AD9D6-E390-4147-BB47-1EF7FF8FE32E}" type="presParOf" srcId="{0773C9A5-918C-1742-B1F4-26FE72CE3373}" destId="{EA76D0EF-00EF-454D-8E1E-D3C22878EF0B}" srcOrd="0" destOrd="0" presId="urn:microsoft.com/office/officeart/2016/7/layout/RepeatingBendingProcessNew"/>
    <dgm:cxn modelId="{45671E8D-A4B4-BC45-9036-41CC51AB0758}" type="presParOf" srcId="{5F15D824-BB99-9148-B624-FD0CD050DF22}" destId="{05EF1CA3-4DD5-AD46-9BC1-6B1D9CDAF96C}" srcOrd="8" destOrd="0" presId="urn:microsoft.com/office/officeart/2016/7/layout/RepeatingBendingProcessNew"/>
    <dgm:cxn modelId="{4DE3341D-E3FF-5F4B-B83F-663B3854815E}" type="presParOf" srcId="{5F15D824-BB99-9148-B624-FD0CD050DF22}" destId="{15EC435D-81AA-7849-81B0-F9657726DCFF}" srcOrd="9" destOrd="0" presId="urn:microsoft.com/office/officeart/2016/7/layout/RepeatingBendingProcessNew"/>
    <dgm:cxn modelId="{B46BC771-6D2F-F44A-B86F-AFA64B991AC9}" type="presParOf" srcId="{15EC435D-81AA-7849-81B0-F9657726DCFF}" destId="{460055AB-B4AD-7F43-AAFD-882DDE29D462}" srcOrd="0" destOrd="0" presId="urn:microsoft.com/office/officeart/2016/7/layout/RepeatingBendingProcessNew"/>
    <dgm:cxn modelId="{25DD4F83-EB7A-2744-A2EA-2192F55B24A3}" type="presParOf" srcId="{5F15D824-BB99-9148-B624-FD0CD050DF22}" destId="{D8F9BF93-9E7E-4B43-928B-5A98444E9964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6AF03D-3FF6-460A-8FBD-A3C968084CC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01C2443-A1C6-497B-9090-2C28F93579D4}">
      <dgm:prSet/>
      <dgm:spPr/>
      <dgm:t>
        <a:bodyPr/>
        <a:lstStyle/>
        <a:p>
          <a:r>
            <a:rPr lang="pt-BR"/>
            <a:t>SUMOC criada após Bretton Woods</a:t>
          </a:r>
          <a:endParaRPr lang="en-US"/>
        </a:p>
      </dgm:t>
    </dgm:pt>
    <dgm:pt modelId="{04F3DF03-0B08-40FC-B8FD-DFF8B86FDB49}" type="parTrans" cxnId="{74E5805E-3457-4D7A-A908-CDEB6A1740C6}">
      <dgm:prSet/>
      <dgm:spPr/>
      <dgm:t>
        <a:bodyPr/>
        <a:lstStyle/>
        <a:p>
          <a:endParaRPr lang="en-US"/>
        </a:p>
      </dgm:t>
    </dgm:pt>
    <dgm:pt modelId="{F49BDF3F-2574-4927-914D-8D2DD70EC0C5}" type="sibTrans" cxnId="{74E5805E-3457-4D7A-A908-CDEB6A1740C6}">
      <dgm:prSet/>
      <dgm:spPr/>
      <dgm:t>
        <a:bodyPr/>
        <a:lstStyle/>
        <a:p>
          <a:endParaRPr lang="en-US"/>
        </a:p>
      </dgm:t>
    </dgm:pt>
    <dgm:pt modelId="{B1DBE74E-CFDC-4D8F-9127-A93585698835}">
      <dgm:prSet/>
      <dgm:spPr/>
      <dgm:t>
        <a:bodyPr/>
        <a:lstStyle/>
        <a:p>
          <a:r>
            <a:rPr lang="pt-BR"/>
            <a:t>BB, pela SUMOC, era regulador, detentor das reservas bancárias e fiscalizador dos concorrentes.</a:t>
          </a:r>
          <a:endParaRPr lang="en-US"/>
        </a:p>
      </dgm:t>
    </dgm:pt>
    <dgm:pt modelId="{FBACB806-828D-44C0-8586-1395A2472317}" type="parTrans" cxnId="{7919B523-69F3-437C-9AE7-EC45F49EEAF1}">
      <dgm:prSet/>
      <dgm:spPr/>
      <dgm:t>
        <a:bodyPr/>
        <a:lstStyle/>
        <a:p>
          <a:endParaRPr lang="en-US"/>
        </a:p>
      </dgm:t>
    </dgm:pt>
    <dgm:pt modelId="{30517AEA-A38B-479C-8DF0-ACF3422AE899}" type="sibTrans" cxnId="{7919B523-69F3-437C-9AE7-EC45F49EEAF1}">
      <dgm:prSet/>
      <dgm:spPr/>
      <dgm:t>
        <a:bodyPr/>
        <a:lstStyle/>
        <a:p>
          <a:endParaRPr lang="en-US"/>
        </a:p>
      </dgm:t>
    </dgm:pt>
    <dgm:pt modelId="{2F6B1C38-C84D-4A6F-9B07-0321F91D654D}">
      <dgm:prSet/>
      <dgm:spPr/>
      <dgm:t>
        <a:bodyPr/>
        <a:lstStyle/>
        <a:p>
          <a:r>
            <a:rPr lang="pt-BR"/>
            <a:t>BB sofria influências políticas para a concessão de créditos</a:t>
          </a:r>
          <a:endParaRPr lang="en-US"/>
        </a:p>
      </dgm:t>
    </dgm:pt>
    <dgm:pt modelId="{74DCD437-23AE-419E-B260-73A37968F455}" type="parTrans" cxnId="{93375062-ABCC-4C54-B452-FEEBB0CA7470}">
      <dgm:prSet/>
      <dgm:spPr/>
      <dgm:t>
        <a:bodyPr/>
        <a:lstStyle/>
        <a:p>
          <a:endParaRPr lang="en-US"/>
        </a:p>
      </dgm:t>
    </dgm:pt>
    <dgm:pt modelId="{5F8220EF-7114-4572-87F7-E965CF842DCF}" type="sibTrans" cxnId="{93375062-ABCC-4C54-B452-FEEBB0CA7470}">
      <dgm:prSet/>
      <dgm:spPr/>
      <dgm:t>
        <a:bodyPr/>
        <a:lstStyle/>
        <a:p>
          <a:endParaRPr lang="en-US"/>
        </a:p>
      </dgm:t>
    </dgm:pt>
    <dgm:pt modelId="{6229C811-F654-440A-A5A5-EE6795AA6DD2}">
      <dgm:prSet/>
      <dgm:spPr/>
      <dgm:t>
        <a:bodyPr/>
        <a:lstStyle/>
        <a:p>
          <a:r>
            <a:rPr lang="pt-BR"/>
            <a:t>IFs só faziam empréstimos de curto prazo, pois entendia-se que a lei da usura aplicava-se aos bancos....</a:t>
          </a:r>
          <a:endParaRPr lang="en-US"/>
        </a:p>
      </dgm:t>
    </dgm:pt>
    <dgm:pt modelId="{B490501E-5E47-4A86-B362-BC19D7773464}" type="parTrans" cxnId="{44EE9D61-A20A-40D3-B9B5-5CB983D4ECC8}">
      <dgm:prSet/>
      <dgm:spPr/>
      <dgm:t>
        <a:bodyPr/>
        <a:lstStyle/>
        <a:p>
          <a:endParaRPr lang="en-US"/>
        </a:p>
      </dgm:t>
    </dgm:pt>
    <dgm:pt modelId="{1E8CCA56-1385-46D2-A2AE-6E0EE2E8302F}" type="sibTrans" cxnId="{44EE9D61-A20A-40D3-B9B5-5CB983D4ECC8}">
      <dgm:prSet/>
      <dgm:spPr/>
      <dgm:t>
        <a:bodyPr/>
        <a:lstStyle/>
        <a:p>
          <a:endParaRPr lang="en-US"/>
        </a:p>
      </dgm:t>
    </dgm:pt>
    <dgm:pt modelId="{C4BA90D9-0229-3445-9C0F-3095A2EB533F}" type="pres">
      <dgm:prSet presAssocID="{A66AF03D-3FF6-460A-8FBD-A3C968084CCF}" presName="diagram" presStyleCnt="0">
        <dgm:presLayoutVars>
          <dgm:dir/>
          <dgm:resizeHandles val="exact"/>
        </dgm:presLayoutVars>
      </dgm:prSet>
      <dgm:spPr/>
    </dgm:pt>
    <dgm:pt modelId="{35259E3D-30C7-F844-9FC3-E28E580E60CD}" type="pres">
      <dgm:prSet presAssocID="{D01C2443-A1C6-497B-9090-2C28F93579D4}" presName="node" presStyleLbl="node1" presStyleIdx="0" presStyleCnt="4">
        <dgm:presLayoutVars>
          <dgm:bulletEnabled val="1"/>
        </dgm:presLayoutVars>
      </dgm:prSet>
      <dgm:spPr/>
    </dgm:pt>
    <dgm:pt modelId="{A38FA908-7993-A547-9369-78573004F33D}" type="pres">
      <dgm:prSet presAssocID="{F49BDF3F-2574-4927-914D-8D2DD70EC0C5}" presName="sibTrans" presStyleCnt="0"/>
      <dgm:spPr/>
    </dgm:pt>
    <dgm:pt modelId="{B91A07F9-3C48-7245-9104-C5C34AFF732D}" type="pres">
      <dgm:prSet presAssocID="{B1DBE74E-CFDC-4D8F-9127-A93585698835}" presName="node" presStyleLbl="node1" presStyleIdx="1" presStyleCnt="4">
        <dgm:presLayoutVars>
          <dgm:bulletEnabled val="1"/>
        </dgm:presLayoutVars>
      </dgm:prSet>
      <dgm:spPr/>
    </dgm:pt>
    <dgm:pt modelId="{2457839B-C054-8B48-9EC9-866BC39117C6}" type="pres">
      <dgm:prSet presAssocID="{30517AEA-A38B-479C-8DF0-ACF3422AE899}" presName="sibTrans" presStyleCnt="0"/>
      <dgm:spPr/>
    </dgm:pt>
    <dgm:pt modelId="{E8A5BC91-7CAC-774B-95EB-FDBA6579BAD1}" type="pres">
      <dgm:prSet presAssocID="{2F6B1C38-C84D-4A6F-9B07-0321F91D654D}" presName="node" presStyleLbl="node1" presStyleIdx="2" presStyleCnt="4">
        <dgm:presLayoutVars>
          <dgm:bulletEnabled val="1"/>
        </dgm:presLayoutVars>
      </dgm:prSet>
      <dgm:spPr/>
    </dgm:pt>
    <dgm:pt modelId="{2283D1D7-7555-784E-9D95-B6B4C06E080C}" type="pres">
      <dgm:prSet presAssocID="{5F8220EF-7114-4572-87F7-E965CF842DCF}" presName="sibTrans" presStyleCnt="0"/>
      <dgm:spPr/>
    </dgm:pt>
    <dgm:pt modelId="{3F329999-B337-914E-8400-FBA1CDB72BD3}" type="pres">
      <dgm:prSet presAssocID="{6229C811-F654-440A-A5A5-EE6795AA6DD2}" presName="node" presStyleLbl="node1" presStyleIdx="3" presStyleCnt="4">
        <dgm:presLayoutVars>
          <dgm:bulletEnabled val="1"/>
        </dgm:presLayoutVars>
      </dgm:prSet>
      <dgm:spPr/>
    </dgm:pt>
  </dgm:ptLst>
  <dgm:cxnLst>
    <dgm:cxn modelId="{B0010518-1777-864A-AB62-F523DBA83A10}" type="presOf" srcId="{2F6B1C38-C84D-4A6F-9B07-0321F91D654D}" destId="{E8A5BC91-7CAC-774B-95EB-FDBA6579BAD1}" srcOrd="0" destOrd="0" presId="urn:microsoft.com/office/officeart/2005/8/layout/default"/>
    <dgm:cxn modelId="{7919B523-69F3-437C-9AE7-EC45F49EEAF1}" srcId="{A66AF03D-3FF6-460A-8FBD-A3C968084CCF}" destId="{B1DBE74E-CFDC-4D8F-9127-A93585698835}" srcOrd="1" destOrd="0" parTransId="{FBACB806-828D-44C0-8586-1395A2472317}" sibTransId="{30517AEA-A38B-479C-8DF0-ACF3422AE899}"/>
    <dgm:cxn modelId="{D517375C-0A09-E84E-8400-E24E6AFCDE2B}" type="presOf" srcId="{A66AF03D-3FF6-460A-8FBD-A3C968084CCF}" destId="{C4BA90D9-0229-3445-9C0F-3095A2EB533F}" srcOrd="0" destOrd="0" presId="urn:microsoft.com/office/officeart/2005/8/layout/default"/>
    <dgm:cxn modelId="{74E5805E-3457-4D7A-A908-CDEB6A1740C6}" srcId="{A66AF03D-3FF6-460A-8FBD-A3C968084CCF}" destId="{D01C2443-A1C6-497B-9090-2C28F93579D4}" srcOrd="0" destOrd="0" parTransId="{04F3DF03-0B08-40FC-B8FD-DFF8B86FDB49}" sibTransId="{F49BDF3F-2574-4927-914D-8D2DD70EC0C5}"/>
    <dgm:cxn modelId="{44EE9D61-A20A-40D3-B9B5-5CB983D4ECC8}" srcId="{A66AF03D-3FF6-460A-8FBD-A3C968084CCF}" destId="{6229C811-F654-440A-A5A5-EE6795AA6DD2}" srcOrd="3" destOrd="0" parTransId="{B490501E-5E47-4A86-B362-BC19D7773464}" sibTransId="{1E8CCA56-1385-46D2-A2AE-6E0EE2E8302F}"/>
    <dgm:cxn modelId="{93375062-ABCC-4C54-B452-FEEBB0CA7470}" srcId="{A66AF03D-3FF6-460A-8FBD-A3C968084CCF}" destId="{2F6B1C38-C84D-4A6F-9B07-0321F91D654D}" srcOrd="2" destOrd="0" parTransId="{74DCD437-23AE-419E-B260-73A37968F455}" sibTransId="{5F8220EF-7114-4572-87F7-E965CF842DCF}"/>
    <dgm:cxn modelId="{BD4EC963-72C6-FD44-85E3-14B5319BB2B3}" type="presOf" srcId="{6229C811-F654-440A-A5A5-EE6795AA6DD2}" destId="{3F329999-B337-914E-8400-FBA1CDB72BD3}" srcOrd="0" destOrd="0" presId="urn:microsoft.com/office/officeart/2005/8/layout/default"/>
    <dgm:cxn modelId="{0486068D-CD99-4541-B45E-E000BFCE2155}" type="presOf" srcId="{B1DBE74E-CFDC-4D8F-9127-A93585698835}" destId="{B91A07F9-3C48-7245-9104-C5C34AFF732D}" srcOrd="0" destOrd="0" presId="urn:microsoft.com/office/officeart/2005/8/layout/default"/>
    <dgm:cxn modelId="{D94145FA-BD8E-1343-B2D3-DBF4F2C6FA7E}" type="presOf" srcId="{D01C2443-A1C6-497B-9090-2C28F93579D4}" destId="{35259E3D-30C7-F844-9FC3-E28E580E60CD}" srcOrd="0" destOrd="0" presId="urn:microsoft.com/office/officeart/2005/8/layout/default"/>
    <dgm:cxn modelId="{E936E8F3-6F01-2F4F-9125-0E3EF5B8DCFC}" type="presParOf" srcId="{C4BA90D9-0229-3445-9C0F-3095A2EB533F}" destId="{35259E3D-30C7-F844-9FC3-E28E580E60CD}" srcOrd="0" destOrd="0" presId="urn:microsoft.com/office/officeart/2005/8/layout/default"/>
    <dgm:cxn modelId="{2E4BE9A6-3656-004C-9EB2-3F7E19A6E0A8}" type="presParOf" srcId="{C4BA90D9-0229-3445-9C0F-3095A2EB533F}" destId="{A38FA908-7993-A547-9369-78573004F33D}" srcOrd="1" destOrd="0" presId="urn:microsoft.com/office/officeart/2005/8/layout/default"/>
    <dgm:cxn modelId="{4FD89CCB-21CB-7A44-9D7C-D65BADC65E91}" type="presParOf" srcId="{C4BA90D9-0229-3445-9C0F-3095A2EB533F}" destId="{B91A07F9-3C48-7245-9104-C5C34AFF732D}" srcOrd="2" destOrd="0" presId="urn:microsoft.com/office/officeart/2005/8/layout/default"/>
    <dgm:cxn modelId="{F62AD8D7-1951-E445-88E1-AFADD9124A79}" type="presParOf" srcId="{C4BA90D9-0229-3445-9C0F-3095A2EB533F}" destId="{2457839B-C054-8B48-9EC9-866BC39117C6}" srcOrd="3" destOrd="0" presId="urn:microsoft.com/office/officeart/2005/8/layout/default"/>
    <dgm:cxn modelId="{1FF9226E-769C-364C-BFDD-B113DB23C947}" type="presParOf" srcId="{C4BA90D9-0229-3445-9C0F-3095A2EB533F}" destId="{E8A5BC91-7CAC-774B-95EB-FDBA6579BAD1}" srcOrd="4" destOrd="0" presId="urn:microsoft.com/office/officeart/2005/8/layout/default"/>
    <dgm:cxn modelId="{0DE877B9-4D1B-F14C-860A-19D6F5C7C6F9}" type="presParOf" srcId="{C4BA90D9-0229-3445-9C0F-3095A2EB533F}" destId="{2283D1D7-7555-784E-9D95-B6B4C06E080C}" srcOrd="5" destOrd="0" presId="urn:microsoft.com/office/officeart/2005/8/layout/default"/>
    <dgm:cxn modelId="{30F7DDE2-81B4-024E-9987-7AECA43CE209}" type="presParOf" srcId="{C4BA90D9-0229-3445-9C0F-3095A2EB533F}" destId="{3F329999-B337-914E-8400-FBA1CDB72BD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9E9DCD-4260-4D57-91DA-44535E78D47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FFA29F-8A19-493E-AD0B-894209DF3EE0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USAREMOS A PALAVRA INDEPENDÊNCIA POR SER O JARGÃO USADO NA LITERATURA ECONOMICA – QUE SE REFERE A CBI – CENTRAL BANK INDEPENDENCE</a:t>
          </a:r>
          <a:endParaRPr lang="en-US"/>
        </a:p>
      </dgm:t>
    </dgm:pt>
    <dgm:pt modelId="{C02783DA-3234-43B1-9AEA-B3A35E6BEA81}" type="parTrans" cxnId="{F0396E66-1620-4D91-B7C0-E7BD9419BDBC}">
      <dgm:prSet/>
      <dgm:spPr/>
      <dgm:t>
        <a:bodyPr/>
        <a:lstStyle/>
        <a:p>
          <a:endParaRPr lang="en-US"/>
        </a:p>
      </dgm:t>
    </dgm:pt>
    <dgm:pt modelId="{9C369272-B6BE-4B7D-8DC3-D870F10CC176}" type="sibTrans" cxnId="{F0396E66-1620-4D91-B7C0-E7BD9419BDBC}">
      <dgm:prSet/>
      <dgm:spPr/>
      <dgm:t>
        <a:bodyPr/>
        <a:lstStyle/>
        <a:p>
          <a:endParaRPr lang="en-US"/>
        </a:p>
      </dgm:t>
    </dgm:pt>
    <dgm:pt modelId="{B43E3B9C-05BC-4BD2-A4E9-03EF4ABB31B3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NA LINGUAGEM JURÍDICA – EM QUE A PRECISÃO É FUNDAMENTAL – DEVE-SE FALAR EM AUTONOMIA </a:t>
          </a:r>
          <a:endParaRPr lang="en-US" dirty="0"/>
        </a:p>
      </dgm:t>
    </dgm:pt>
    <dgm:pt modelId="{EAD24F28-A53E-4172-AF18-96D3F6E3B457}" type="parTrans" cxnId="{0446BCDE-4945-4DB1-B3F9-7F35CB07B83D}">
      <dgm:prSet/>
      <dgm:spPr/>
      <dgm:t>
        <a:bodyPr/>
        <a:lstStyle/>
        <a:p>
          <a:endParaRPr lang="en-US"/>
        </a:p>
      </dgm:t>
    </dgm:pt>
    <dgm:pt modelId="{F454A1EA-0609-4872-B5F8-10CC28617799}" type="sibTrans" cxnId="{0446BCDE-4945-4DB1-B3F9-7F35CB07B83D}">
      <dgm:prSet/>
      <dgm:spPr/>
      <dgm:t>
        <a:bodyPr/>
        <a:lstStyle/>
        <a:p>
          <a:endParaRPr lang="en-US"/>
        </a:p>
      </dgm:t>
    </dgm:pt>
    <dgm:pt modelId="{514EE5E0-BD82-E144-976C-934D4F21157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400" b="0" i="0" dirty="0"/>
            <a:t>Art. 6º  da LC 179:  O Banco Central do Brasil </a:t>
          </a:r>
          <a:r>
            <a:rPr lang="pt-BR" sz="1600" b="1" i="0" dirty="0"/>
            <a:t>é autarquia de natureza especial caracterizada pela ausência de vinculação a Ministério, de tutela ou de subordinação hierárquica, pela autonomia técnica, operacional, administrativa e financeira, </a:t>
          </a:r>
          <a:r>
            <a:rPr lang="pt-BR" sz="1400" b="0" i="0" dirty="0"/>
            <a:t>pela investidura a termo de seus dirigentes e pela estabilidade durante seus mandatos, bem como pelas demais disposições constantes desta Lei Complementar ou de leis específicas destinadas à sua implementação.</a:t>
          </a:r>
          <a:endParaRPr lang="pt-BR" sz="1400" dirty="0"/>
        </a:p>
      </dgm:t>
    </dgm:pt>
    <dgm:pt modelId="{D0B7A933-9718-9D47-88DA-C06C2FC846BC}" type="parTrans" cxnId="{794DE930-FC21-8F41-B330-410093A1FE7E}">
      <dgm:prSet/>
      <dgm:spPr/>
      <dgm:t>
        <a:bodyPr/>
        <a:lstStyle/>
        <a:p>
          <a:endParaRPr lang="pt-BR"/>
        </a:p>
      </dgm:t>
    </dgm:pt>
    <dgm:pt modelId="{8041A24E-BEAA-E143-983B-4BC3BCB22900}" type="sibTrans" cxnId="{794DE930-FC21-8F41-B330-410093A1FE7E}">
      <dgm:prSet/>
      <dgm:spPr/>
      <dgm:t>
        <a:bodyPr/>
        <a:lstStyle/>
        <a:p>
          <a:endParaRPr lang="pt-BR"/>
        </a:p>
      </dgm:t>
    </dgm:pt>
    <dgm:pt modelId="{B4B7E116-21E3-4E18-9B24-9A7AAE1E1A2A}" type="pres">
      <dgm:prSet presAssocID="{CA9E9DCD-4260-4D57-91DA-44535E78D479}" presName="root" presStyleCnt="0">
        <dgm:presLayoutVars>
          <dgm:dir/>
          <dgm:resizeHandles val="exact"/>
        </dgm:presLayoutVars>
      </dgm:prSet>
      <dgm:spPr/>
    </dgm:pt>
    <dgm:pt modelId="{D0FE319F-81EF-42E0-915D-AF35D5C73223}" type="pres">
      <dgm:prSet presAssocID="{95FFA29F-8A19-493E-AD0B-894209DF3EE0}" presName="compNode" presStyleCnt="0"/>
      <dgm:spPr/>
    </dgm:pt>
    <dgm:pt modelId="{ADB96B86-6616-4B62-A705-91F063199F0F}" type="pres">
      <dgm:prSet presAssocID="{95FFA29F-8A19-493E-AD0B-894209DF3EE0}" presName="bgRect" presStyleLbl="bgShp" presStyleIdx="0" presStyleCnt="3"/>
      <dgm:spPr/>
    </dgm:pt>
    <dgm:pt modelId="{972EB030-CE3C-418B-8E54-4E2DB9782ADE}" type="pres">
      <dgm:prSet presAssocID="{95FFA29F-8A19-493E-AD0B-894209DF3EE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spas"/>
        </a:ext>
      </dgm:extLst>
    </dgm:pt>
    <dgm:pt modelId="{9B221796-DEAE-4618-8478-238532AA9A76}" type="pres">
      <dgm:prSet presAssocID="{95FFA29F-8A19-493E-AD0B-894209DF3EE0}" presName="spaceRect" presStyleCnt="0"/>
      <dgm:spPr/>
    </dgm:pt>
    <dgm:pt modelId="{2CC744CB-9619-49ED-9F11-F9F2E080A012}" type="pres">
      <dgm:prSet presAssocID="{95FFA29F-8A19-493E-AD0B-894209DF3EE0}" presName="parTx" presStyleLbl="revTx" presStyleIdx="0" presStyleCnt="3">
        <dgm:presLayoutVars>
          <dgm:chMax val="0"/>
          <dgm:chPref val="0"/>
        </dgm:presLayoutVars>
      </dgm:prSet>
      <dgm:spPr/>
    </dgm:pt>
    <dgm:pt modelId="{1979722A-E5C0-44BF-B9BF-3CD1AF1DB31B}" type="pres">
      <dgm:prSet presAssocID="{9C369272-B6BE-4B7D-8DC3-D870F10CC176}" presName="sibTrans" presStyleCnt="0"/>
      <dgm:spPr/>
    </dgm:pt>
    <dgm:pt modelId="{F776F068-56CC-4EA1-9D84-B5B88ECB300A}" type="pres">
      <dgm:prSet presAssocID="{B43E3B9C-05BC-4BD2-A4E9-03EF4ABB31B3}" presName="compNode" presStyleCnt="0"/>
      <dgm:spPr/>
    </dgm:pt>
    <dgm:pt modelId="{672C759E-D800-48E7-9E47-9744902EECD2}" type="pres">
      <dgm:prSet presAssocID="{B43E3B9C-05BC-4BD2-A4E9-03EF4ABB31B3}" presName="bgRect" presStyleLbl="bgShp" presStyleIdx="1" presStyleCnt="3"/>
      <dgm:spPr/>
    </dgm:pt>
    <dgm:pt modelId="{977BA882-3A6B-4E11-AD77-5F33867022CC}" type="pres">
      <dgm:prSet presAssocID="{B43E3B9C-05BC-4BD2-A4E9-03EF4ABB31B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uiz"/>
        </a:ext>
      </dgm:extLst>
    </dgm:pt>
    <dgm:pt modelId="{E4737693-1240-4A72-8813-5E86B7AB58E5}" type="pres">
      <dgm:prSet presAssocID="{B43E3B9C-05BC-4BD2-A4E9-03EF4ABB31B3}" presName="spaceRect" presStyleCnt="0"/>
      <dgm:spPr/>
    </dgm:pt>
    <dgm:pt modelId="{5FBC8462-B5F2-4FD1-90DC-7A0E0E2495E6}" type="pres">
      <dgm:prSet presAssocID="{B43E3B9C-05BC-4BD2-A4E9-03EF4ABB31B3}" presName="parTx" presStyleLbl="revTx" presStyleIdx="1" presStyleCnt="3">
        <dgm:presLayoutVars>
          <dgm:chMax val="0"/>
          <dgm:chPref val="0"/>
        </dgm:presLayoutVars>
      </dgm:prSet>
      <dgm:spPr/>
    </dgm:pt>
    <dgm:pt modelId="{0BDB1906-A8E4-1043-8DCD-6954244B42DD}" type="pres">
      <dgm:prSet presAssocID="{F454A1EA-0609-4872-B5F8-10CC28617799}" presName="sibTrans" presStyleCnt="0"/>
      <dgm:spPr/>
    </dgm:pt>
    <dgm:pt modelId="{F8448C3E-0DF9-3047-8759-8264F3851CF6}" type="pres">
      <dgm:prSet presAssocID="{514EE5E0-BD82-E144-976C-934D4F21157A}" presName="compNode" presStyleCnt="0"/>
      <dgm:spPr/>
    </dgm:pt>
    <dgm:pt modelId="{93D47766-0E5A-944E-B82A-A5588A773316}" type="pres">
      <dgm:prSet presAssocID="{514EE5E0-BD82-E144-976C-934D4F21157A}" presName="bgRect" presStyleLbl="bgShp" presStyleIdx="2" presStyleCnt="3"/>
      <dgm:spPr/>
    </dgm:pt>
    <dgm:pt modelId="{DEA018B5-EFD6-E246-9C2C-3F03E970FB69}" type="pres">
      <dgm:prSet presAssocID="{514EE5E0-BD82-E144-976C-934D4F21157A}" presName="iconRect" presStyleLbl="node1" presStyleIdx="2" presStyleCnt="3"/>
      <dgm:spPr/>
    </dgm:pt>
    <dgm:pt modelId="{0409344D-5DB4-4D4C-9485-A61A2C62A1FA}" type="pres">
      <dgm:prSet presAssocID="{514EE5E0-BD82-E144-976C-934D4F21157A}" presName="spaceRect" presStyleCnt="0"/>
      <dgm:spPr/>
    </dgm:pt>
    <dgm:pt modelId="{DF3E0146-17E3-504C-87D5-3A3709E928C5}" type="pres">
      <dgm:prSet presAssocID="{514EE5E0-BD82-E144-976C-934D4F21157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94DE930-FC21-8F41-B330-410093A1FE7E}" srcId="{CA9E9DCD-4260-4D57-91DA-44535E78D479}" destId="{514EE5E0-BD82-E144-976C-934D4F21157A}" srcOrd="2" destOrd="0" parTransId="{D0B7A933-9718-9D47-88DA-C06C2FC846BC}" sibTransId="{8041A24E-BEAA-E143-983B-4BC3BCB22900}"/>
    <dgm:cxn modelId="{D2FFE757-5F91-4A3B-8F20-57A5E9B318EC}" type="presOf" srcId="{B43E3B9C-05BC-4BD2-A4E9-03EF4ABB31B3}" destId="{5FBC8462-B5F2-4FD1-90DC-7A0E0E2495E6}" srcOrd="0" destOrd="0" presId="urn:microsoft.com/office/officeart/2018/2/layout/IconVerticalSolidList"/>
    <dgm:cxn modelId="{F0396E66-1620-4D91-B7C0-E7BD9419BDBC}" srcId="{CA9E9DCD-4260-4D57-91DA-44535E78D479}" destId="{95FFA29F-8A19-493E-AD0B-894209DF3EE0}" srcOrd="0" destOrd="0" parTransId="{C02783DA-3234-43B1-9AEA-B3A35E6BEA81}" sibTransId="{9C369272-B6BE-4B7D-8DC3-D870F10CC176}"/>
    <dgm:cxn modelId="{B53A6072-6D79-E94C-A551-2972FF941795}" type="presOf" srcId="{514EE5E0-BD82-E144-976C-934D4F21157A}" destId="{DF3E0146-17E3-504C-87D5-3A3709E928C5}" srcOrd="0" destOrd="0" presId="urn:microsoft.com/office/officeart/2018/2/layout/IconVerticalSolidList"/>
    <dgm:cxn modelId="{4F25FA8F-CD51-4E9A-9BFB-8C8D4FE02FEE}" type="presOf" srcId="{95FFA29F-8A19-493E-AD0B-894209DF3EE0}" destId="{2CC744CB-9619-49ED-9F11-F9F2E080A012}" srcOrd="0" destOrd="0" presId="urn:microsoft.com/office/officeart/2018/2/layout/IconVerticalSolidList"/>
    <dgm:cxn modelId="{5DBBC4D2-97D0-48D7-8042-4651DEC89789}" type="presOf" srcId="{CA9E9DCD-4260-4D57-91DA-44535E78D479}" destId="{B4B7E116-21E3-4E18-9B24-9A7AAE1E1A2A}" srcOrd="0" destOrd="0" presId="urn:microsoft.com/office/officeart/2018/2/layout/IconVerticalSolidList"/>
    <dgm:cxn modelId="{0446BCDE-4945-4DB1-B3F9-7F35CB07B83D}" srcId="{CA9E9DCD-4260-4D57-91DA-44535E78D479}" destId="{B43E3B9C-05BC-4BD2-A4E9-03EF4ABB31B3}" srcOrd="1" destOrd="0" parTransId="{EAD24F28-A53E-4172-AF18-96D3F6E3B457}" sibTransId="{F454A1EA-0609-4872-B5F8-10CC28617799}"/>
    <dgm:cxn modelId="{1B7A5262-7C2B-4759-8857-CBD7E548E685}" type="presParOf" srcId="{B4B7E116-21E3-4E18-9B24-9A7AAE1E1A2A}" destId="{D0FE319F-81EF-42E0-915D-AF35D5C73223}" srcOrd="0" destOrd="0" presId="urn:microsoft.com/office/officeart/2018/2/layout/IconVerticalSolidList"/>
    <dgm:cxn modelId="{607AB7AB-3695-4BB2-8D59-D35A031DDC6C}" type="presParOf" srcId="{D0FE319F-81EF-42E0-915D-AF35D5C73223}" destId="{ADB96B86-6616-4B62-A705-91F063199F0F}" srcOrd="0" destOrd="0" presId="urn:microsoft.com/office/officeart/2018/2/layout/IconVerticalSolidList"/>
    <dgm:cxn modelId="{9DE325F1-FDA3-403F-87E7-5E659498656C}" type="presParOf" srcId="{D0FE319F-81EF-42E0-915D-AF35D5C73223}" destId="{972EB030-CE3C-418B-8E54-4E2DB9782ADE}" srcOrd="1" destOrd="0" presId="urn:microsoft.com/office/officeart/2018/2/layout/IconVerticalSolidList"/>
    <dgm:cxn modelId="{82526A41-8417-4DB5-9793-9D7988507987}" type="presParOf" srcId="{D0FE319F-81EF-42E0-915D-AF35D5C73223}" destId="{9B221796-DEAE-4618-8478-238532AA9A76}" srcOrd="2" destOrd="0" presId="urn:microsoft.com/office/officeart/2018/2/layout/IconVerticalSolidList"/>
    <dgm:cxn modelId="{6585BA6B-497B-43EA-B53D-2332BC26A166}" type="presParOf" srcId="{D0FE319F-81EF-42E0-915D-AF35D5C73223}" destId="{2CC744CB-9619-49ED-9F11-F9F2E080A012}" srcOrd="3" destOrd="0" presId="urn:microsoft.com/office/officeart/2018/2/layout/IconVerticalSolidList"/>
    <dgm:cxn modelId="{7BFA9ECB-9BCE-48C8-AB87-5175860EB157}" type="presParOf" srcId="{B4B7E116-21E3-4E18-9B24-9A7AAE1E1A2A}" destId="{1979722A-E5C0-44BF-B9BF-3CD1AF1DB31B}" srcOrd="1" destOrd="0" presId="urn:microsoft.com/office/officeart/2018/2/layout/IconVerticalSolidList"/>
    <dgm:cxn modelId="{8A32CD6C-605A-4B63-92AE-1AA885E9EC22}" type="presParOf" srcId="{B4B7E116-21E3-4E18-9B24-9A7AAE1E1A2A}" destId="{F776F068-56CC-4EA1-9D84-B5B88ECB300A}" srcOrd="2" destOrd="0" presId="urn:microsoft.com/office/officeart/2018/2/layout/IconVerticalSolidList"/>
    <dgm:cxn modelId="{9BF3FCF1-5C0C-4269-8A78-E7CCAFFCDA56}" type="presParOf" srcId="{F776F068-56CC-4EA1-9D84-B5B88ECB300A}" destId="{672C759E-D800-48E7-9E47-9744902EECD2}" srcOrd="0" destOrd="0" presId="urn:microsoft.com/office/officeart/2018/2/layout/IconVerticalSolidList"/>
    <dgm:cxn modelId="{7CD03424-DE42-48E5-8881-623C4A6E9EE2}" type="presParOf" srcId="{F776F068-56CC-4EA1-9D84-B5B88ECB300A}" destId="{977BA882-3A6B-4E11-AD77-5F33867022CC}" srcOrd="1" destOrd="0" presId="urn:microsoft.com/office/officeart/2018/2/layout/IconVerticalSolidList"/>
    <dgm:cxn modelId="{A7A08880-DF22-46E9-9FC7-09E5044F2A70}" type="presParOf" srcId="{F776F068-56CC-4EA1-9D84-B5B88ECB300A}" destId="{E4737693-1240-4A72-8813-5E86B7AB58E5}" srcOrd="2" destOrd="0" presId="urn:microsoft.com/office/officeart/2018/2/layout/IconVerticalSolidList"/>
    <dgm:cxn modelId="{739F9D9B-013D-49E1-9BE4-1D31B5D735ED}" type="presParOf" srcId="{F776F068-56CC-4EA1-9D84-B5B88ECB300A}" destId="{5FBC8462-B5F2-4FD1-90DC-7A0E0E2495E6}" srcOrd="3" destOrd="0" presId="urn:microsoft.com/office/officeart/2018/2/layout/IconVerticalSolidList"/>
    <dgm:cxn modelId="{4D81926A-2F73-3543-9A74-2DDDFFFC056B}" type="presParOf" srcId="{B4B7E116-21E3-4E18-9B24-9A7AAE1E1A2A}" destId="{0BDB1906-A8E4-1043-8DCD-6954244B42DD}" srcOrd="3" destOrd="0" presId="urn:microsoft.com/office/officeart/2018/2/layout/IconVerticalSolidList"/>
    <dgm:cxn modelId="{0DADC8BD-04BD-5D49-9CDD-E2AC3EC89A51}" type="presParOf" srcId="{B4B7E116-21E3-4E18-9B24-9A7AAE1E1A2A}" destId="{F8448C3E-0DF9-3047-8759-8264F3851CF6}" srcOrd="4" destOrd="0" presId="urn:microsoft.com/office/officeart/2018/2/layout/IconVerticalSolidList"/>
    <dgm:cxn modelId="{3D07716B-A653-5E41-ABC8-57C69358C391}" type="presParOf" srcId="{F8448C3E-0DF9-3047-8759-8264F3851CF6}" destId="{93D47766-0E5A-944E-B82A-A5588A773316}" srcOrd="0" destOrd="0" presId="urn:microsoft.com/office/officeart/2018/2/layout/IconVerticalSolidList"/>
    <dgm:cxn modelId="{68FDFD06-A557-134C-A90E-FCD503AE6D8A}" type="presParOf" srcId="{F8448C3E-0DF9-3047-8759-8264F3851CF6}" destId="{DEA018B5-EFD6-E246-9C2C-3F03E970FB69}" srcOrd="1" destOrd="0" presId="urn:microsoft.com/office/officeart/2018/2/layout/IconVerticalSolidList"/>
    <dgm:cxn modelId="{6D31F71A-A3F5-1741-9B57-BC53F96DE603}" type="presParOf" srcId="{F8448C3E-0DF9-3047-8759-8264F3851CF6}" destId="{0409344D-5DB4-4D4C-9485-A61A2C62A1FA}" srcOrd="2" destOrd="0" presId="urn:microsoft.com/office/officeart/2018/2/layout/IconVerticalSolidList"/>
    <dgm:cxn modelId="{3B5BE40E-41E4-014A-A8EC-08F51B5A7857}" type="presParOf" srcId="{F8448C3E-0DF9-3047-8759-8264F3851CF6}" destId="{DF3E0146-17E3-504C-87D5-3A3709E928C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D9F2E5-B76D-417C-AA4A-532CB40F0163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7E93237-8E5F-493A-BF14-587B2254E882}">
      <dgm:prSet/>
      <dgm:spPr/>
      <dgm:t>
        <a:bodyPr/>
        <a:lstStyle/>
        <a:p>
          <a:r>
            <a:rPr lang="en-US" dirty="0" err="1"/>
            <a:t>Criação</a:t>
          </a:r>
          <a:r>
            <a:rPr lang="en-US" dirty="0"/>
            <a:t> de </a:t>
          </a:r>
          <a:r>
            <a:rPr lang="en-US" dirty="0" err="1"/>
            <a:t>moeda</a:t>
          </a:r>
          <a:r>
            <a:rPr lang="en-US" dirty="0"/>
            <a:t> – </a:t>
          </a:r>
          <a:r>
            <a:rPr lang="en-US" dirty="0" err="1"/>
            <a:t>política</a:t>
          </a:r>
          <a:r>
            <a:rPr lang="en-US" dirty="0"/>
            <a:t> </a:t>
          </a:r>
          <a:r>
            <a:rPr lang="en-US" dirty="0" err="1"/>
            <a:t>monetária</a:t>
          </a:r>
          <a:endParaRPr lang="en-US" dirty="0"/>
        </a:p>
      </dgm:t>
    </dgm:pt>
    <dgm:pt modelId="{7F76739B-1E4B-4EF9-B6B0-BB2B689FA9F6}" type="parTrans" cxnId="{4DE403AE-DE97-418A-85CF-B6089868A25B}">
      <dgm:prSet/>
      <dgm:spPr/>
      <dgm:t>
        <a:bodyPr/>
        <a:lstStyle/>
        <a:p>
          <a:endParaRPr lang="en-US"/>
        </a:p>
      </dgm:t>
    </dgm:pt>
    <dgm:pt modelId="{EBEF953B-5E49-4C24-AD5A-E421BD7759C3}" type="sibTrans" cxnId="{4DE403AE-DE97-418A-85CF-B6089868A25B}">
      <dgm:prSet/>
      <dgm:spPr/>
      <dgm:t>
        <a:bodyPr/>
        <a:lstStyle/>
        <a:p>
          <a:endParaRPr lang="en-US"/>
        </a:p>
      </dgm:t>
    </dgm:pt>
    <dgm:pt modelId="{33B31134-8C29-4203-9595-FA66E1347570}">
      <dgm:prSet/>
      <dgm:spPr/>
      <dgm:t>
        <a:bodyPr/>
        <a:lstStyle/>
        <a:p>
          <a:r>
            <a:rPr lang="pt-BR" dirty="0"/>
            <a:t>Concessão de crédito – política creditícia</a:t>
          </a:r>
          <a:endParaRPr lang="en-US" dirty="0"/>
        </a:p>
      </dgm:t>
    </dgm:pt>
    <dgm:pt modelId="{E8B6F911-3E95-4C28-A61B-34C5142CDF78}" type="parTrans" cxnId="{2C678A3F-B9A2-4C4A-B585-4811256B6BFF}">
      <dgm:prSet/>
      <dgm:spPr/>
      <dgm:t>
        <a:bodyPr/>
        <a:lstStyle/>
        <a:p>
          <a:endParaRPr lang="en-US"/>
        </a:p>
      </dgm:t>
    </dgm:pt>
    <dgm:pt modelId="{21742D28-2A93-429A-B4B9-2DA77AB3839F}" type="sibTrans" cxnId="{2C678A3F-B9A2-4C4A-B585-4811256B6BFF}">
      <dgm:prSet/>
      <dgm:spPr/>
      <dgm:t>
        <a:bodyPr/>
        <a:lstStyle/>
        <a:p>
          <a:endParaRPr lang="en-US"/>
        </a:p>
      </dgm:t>
    </dgm:pt>
    <dgm:pt modelId="{1248C82A-A65B-406F-AD4B-529857B537E3}">
      <dgm:prSet/>
      <dgm:spPr/>
      <dgm:t>
        <a:bodyPr/>
        <a:lstStyle/>
        <a:p>
          <a:r>
            <a:rPr lang="pt-BR" dirty="0"/>
            <a:t>Operação do sistema de pagamentos – regulação bancária</a:t>
          </a:r>
          <a:endParaRPr lang="en-US" dirty="0"/>
        </a:p>
      </dgm:t>
    </dgm:pt>
    <dgm:pt modelId="{3A28F3A6-8A66-4D57-887E-15C71C8FDF57}" type="parTrans" cxnId="{0A187A88-F59D-4D81-978F-B09CC51BF106}">
      <dgm:prSet/>
      <dgm:spPr/>
      <dgm:t>
        <a:bodyPr/>
        <a:lstStyle/>
        <a:p>
          <a:endParaRPr lang="en-US"/>
        </a:p>
      </dgm:t>
    </dgm:pt>
    <dgm:pt modelId="{4AC40A20-6346-4FF2-93AC-FD09DB3E245B}" type="sibTrans" cxnId="{0A187A88-F59D-4D81-978F-B09CC51BF106}">
      <dgm:prSet/>
      <dgm:spPr/>
      <dgm:t>
        <a:bodyPr/>
        <a:lstStyle/>
        <a:p>
          <a:endParaRPr lang="en-US"/>
        </a:p>
      </dgm:t>
    </dgm:pt>
    <dgm:pt modelId="{FCFB334E-F562-44F6-807E-49F0018AC0CD}">
      <dgm:prSet/>
      <dgm:spPr/>
      <dgm:t>
        <a:bodyPr/>
        <a:lstStyle/>
        <a:p>
          <a:r>
            <a:rPr lang="pt-BR" dirty="0"/>
            <a:t>Câmbio – política cambial. Depositário das reservas cambiais do tesouro </a:t>
          </a:r>
          <a:endParaRPr lang="en-US" dirty="0"/>
        </a:p>
      </dgm:t>
    </dgm:pt>
    <dgm:pt modelId="{AE9B91F7-4E49-41A7-B2BC-951128D2AE29}" type="parTrans" cxnId="{CFD1E182-3E9B-4EFC-AA60-1AC88BEBB57D}">
      <dgm:prSet/>
      <dgm:spPr/>
      <dgm:t>
        <a:bodyPr/>
        <a:lstStyle/>
        <a:p>
          <a:endParaRPr lang="en-US"/>
        </a:p>
      </dgm:t>
    </dgm:pt>
    <dgm:pt modelId="{B5CA5692-86E7-49E7-B431-C7ECA75A57CF}" type="sibTrans" cxnId="{CFD1E182-3E9B-4EFC-AA60-1AC88BEBB57D}">
      <dgm:prSet/>
      <dgm:spPr/>
      <dgm:t>
        <a:bodyPr/>
        <a:lstStyle/>
        <a:p>
          <a:endParaRPr lang="en-US"/>
        </a:p>
      </dgm:t>
    </dgm:pt>
    <dgm:pt modelId="{8E446CAB-488F-B74D-8C68-625050137911}">
      <dgm:prSet/>
      <dgm:spPr/>
      <dgm:t>
        <a:bodyPr/>
        <a:lstStyle/>
        <a:p>
          <a:r>
            <a:rPr lang="pt-BR" dirty="0"/>
            <a:t>Por isso </a:t>
          </a:r>
          <a:r>
            <a:rPr lang="pt-BR" dirty="0" err="1"/>
            <a:t>bancarização</a:t>
          </a:r>
          <a:r>
            <a:rPr lang="pt-BR" dirty="0"/>
            <a:t> é condição de plena cidadania econômica </a:t>
          </a:r>
        </a:p>
      </dgm:t>
    </dgm:pt>
    <dgm:pt modelId="{ABFA9351-C9BD-C142-9725-A56DDB9FD684}" type="parTrans" cxnId="{CE79A860-4716-A64F-864D-5990ECB2360D}">
      <dgm:prSet/>
      <dgm:spPr/>
      <dgm:t>
        <a:bodyPr/>
        <a:lstStyle/>
        <a:p>
          <a:endParaRPr lang="pt-BR"/>
        </a:p>
      </dgm:t>
    </dgm:pt>
    <dgm:pt modelId="{74BB6879-724E-3F41-91CA-2D4F58DF264B}" type="sibTrans" cxnId="{CE79A860-4716-A64F-864D-5990ECB2360D}">
      <dgm:prSet/>
      <dgm:spPr/>
      <dgm:t>
        <a:bodyPr/>
        <a:lstStyle/>
        <a:p>
          <a:endParaRPr lang="pt-BR"/>
        </a:p>
      </dgm:t>
    </dgm:pt>
    <dgm:pt modelId="{4877CF87-4359-F040-B773-4C658CD71785}" type="pres">
      <dgm:prSet presAssocID="{7ED9F2E5-B76D-417C-AA4A-532CB40F0163}" presName="vert0" presStyleCnt="0">
        <dgm:presLayoutVars>
          <dgm:dir/>
          <dgm:animOne val="branch"/>
          <dgm:animLvl val="lvl"/>
        </dgm:presLayoutVars>
      </dgm:prSet>
      <dgm:spPr/>
    </dgm:pt>
    <dgm:pt modelId="{62915A24-6EB8-8748-8BB9-4F61285C00AF}" type="pres">
      <dgm:prSet presAssocID="{F7E93237-8E5F-493A-BF14-587B2254E882}" presName="thickLine" presStyleLbl="alignNode1" presStyleIdx="0" presStyleCnt="5"/>
      <dgm:spPr/>
    </dgm:pt>
    <dgm:pt modelId="{7120958A-0BF3-4C41-85CD-D556926F8189}" type="pres">
      <dgm:prSet presAssocID="{F7E93237-8E5F-493A-BF14-587B2254E882}" presName="horz1" presStyleCnt="0"/>
      <dgm:spPr/>
    </dgm:pt>
    <dgm:pt modelId="{B7D62EDF-1403-DF49-A67A-C2CBF0F95EFB}" type="pres">
      <dgm:prSet presAssocID="{F7E93237-8E5F-493A-BF14-587B2254E882}" presName="tx1" presStyleLbl="revTx" presStyleIdx="0" presStyleCnt="5"/>
      <dgm:spPr/>
    </dgm:pt>
    <dgm:pt modelId="{14D7D1DA-E785-A94B-A446-20742FFC4725}" type="pres">
      <dgm:prSet presAssocID="{F7E93237-8E5F-493A-BF14-587B2254E882}" presName="vert1" presStyleCnt="0"/>
      <dgm:spPr/>
    </dgm:pt>
    <dgm:pt modelId="{CF809208-B574-994D-A55A-BEC462EDDB1F}" type="pres">
      <dgm:prSet presAssocID="{33B31134-8C29-4203-9595-FA66E1347570}" presName="thickLine" presStyleLbl="alignNode1" presStyleIdx="1" presStyleCnt="5"/>
      <dgm:spPr/>
    </dgm:pt>
    <dgm:pt modelId="{D9D614CF-5FCF-1142-901D-D85D97B2105C}" type="pres">
      <dgm:prSet presAssocID="{33B31134-8C29-4203-9595-FA66E1347570}" presName="horz1" presStyleCnt="0"/>
      <dgm:spPr/>
    </dgm:pt>
    <dgm:pt modelId="{97DC1420-1139-0941-9129-5B5D50B8A2D6}" type="pres">
      <dgm:prSet presAssocID="{33B31134-8C29-4203-9595-FA66E1347570}" presName="tx1" presStyleLbl="revTx" presStyleIdx="1" presStyleCnt="5"/>
      <dgm:spPr/>
    </dgm:pt>
    <dgm:pt modelId="{549A4A1B-371B-324A-BD83-47CE05D2925D}" type="pres">
      <dgm:prSet presAssocID="{33B31134-8C29-4203-9595-FA66E1347570}" presName="vert1" presStyleCnt="0"/>
      <dgm:spPr/>
    </dgm:pt>
    <dgm:pt modelId="{0B81BF8D-B247-B641-AAFD-687BA67DB714}" type="pres">
      <dgm:prSet presAssocID="{1248C82A-A65B-406F-AD4B-529857B537E3}" presName="thickLine" presStyleLbl="alignNode1" presStyleIdx="2" presStyleCnt="5"/>
      <dgm:spPr/>
    </dgm:pt>
    <dgm:pt modelId="{7E94B953-6667-1344-908A-75B0B75D0893}" type="pres">
      <dgm:prSet presAssocID="{1248C82A-A65B-406F-AD4B-529857B537E3}" presName="horz1" presStyleCnt="0"/>
      <dgm:spPr/>
    </dgm:pt>
    <dgm:pt modelId="{AF425974-A43F-4F44-A38B-6DC35A6BF805}" type="pres">
      <dgm:prSet presAssocID="{1248C82A-A65B-406F-AD4B-529857B537E3}" presName="tx1" presStyleLbl="revTx" presStyleIdx="2" presStyleCnt="5"/>
      <dgm:spPr/>
    </dgm:pt>
    <dgm:pt modelId="{F653F948-B0BE-884B-A0A9-E8C666EBCD65}" type="pres">
      <dgm:prSet presAssocID="{1248C82A-A65B-406F-AD4B-529857B537E3}" presName="vert1" presStyleCnt="0"/>
      <dgm:spPr/>
    </dgm:pt>
    <dgm:pt modelId="{44CD9C34-D3F7-E041-B9ED-8258D0FAF523}" type="pres">
      <dgm:prSet presAssocID="{FCFB334E-F562-44F6-807E-49F0018AC0CD}" presName="thickLine" presStyleLbl="alignNode1" presStyleIdx="3" presStyleCnt="5"/>
      <dgm:spPr/>
    </dgm:pt>
    <dgm:pt modelId="{9A9D8D98-F061-1B4D-AF6C-A21FB2065EC4}" type="pres">
      <dgm:prSet presAssocID="{FCFB334E-F562-44F6-807E-49F0018AC0CD}" presName="horz1" presStyleCnt="0"/>
      <dgm:spPr/>
    </dgm:pt>
    <dgm:pt modelId="{F157883F-CB31-5249-BDF6-160305C87485}" type="pres">
      <dgm:prSet presAssocID="{FCFB334E-F562-44F6-807E-49F0018AC0CD}" presName="tx1" presStyleLbl="revTx" presStyleIdx="3" presStyleCnt="5"/>
      <dgm:spPr/>
    </dgm:pt>
    <dgm:pt modelId="{AC705BDE-CB61-6D43-B27A-C38765F56C5F}" type="pres">
      <dgm:prSet presAssocID="{FCFB334E-F562-44F6-807E-49F0018AC0CD}" presName="vert1" presStyleCnt="0"/>
      <dgm:spPr/>
    </dgm:pt>
    <dgm:pt modelId="{5EF0B963-48D4-3446-822A-232710526E69}" type="pres">
      <dgm:prSet presAssocID="{8E446CAB-488F-B74D-8C68-625050137911}" presName="thickLine" presStyleLbl="alignNode1" presStyleIdx="4" presStyleCnt="5"/>
      <dgm:spPr/>
    </dgm:pt>
    <dgm:pt modelId="{AD5A1F7F-11AF-8645-9ABF-AC66F14B2DA7}" type="pres">
      <dgm:prSet presAssocID="{8E446CAB-488F-B74D-8C68-625050137911}" presName="horz1" presStyleCnt="0"/>
      <dgm:spPr/>
    </dgm:pt>
    <dgm:pt modelId="{A7C29F23-380E-7C49-81BE-62CF84E922C1}" type="pres">
      <dgm:prSet presAssocID="{8E446CAB-488F-B74D-8C68-625050137911}" presName="tx1" presStyleLbl="revTx" presStyleIdx="4" presStyleCnt="5"/>
      <dgm:spPr/>
    </dgm:pt>
    <dgm:pt modelId="{117DF20E-1E06-9747-9163-E41709BB7802}" type="pres">
      <dgm:prSet presAssocID="{8E446CAB-488F-B74D-8C68-625050137911}" presName="vert1" presStyleCnt="0"/>
      <dgm:spPr/>
    </dgm:pt>
  </dgm:ptLst>
  <dgm:cxnLst>
    <dgm:cxn modelId="{A6E89028-E402-2F4B-A7F2-1097609D3D84}" type="presOf" srcId="{1248C82A-A65B-406F-AD4B-529857B537E3}" destId="{AF425974-A43F-4F44-A38B-6DC35A6BF805}" srcOrd="0" destOrd="0" presId="urn:microsoft.com/office/officeart/2008/layout/LinedList"/>
    <dgm:cxn modelId="{2C678A3F-B9A2-4C4A-B585-4811256B6BFF}" srcId="{7ED9F2E5-B76D-417C-AA4A-532CB40F0163}" destId="{33B31134-8C29-4203-9595-FA66E1347570}" srcOrd="1" destOrd="0" parTransId="{E8B6F911-3E95-4C28-A61B-34C5142CDF78}" sibTransId="{21742D28-2A93-429A-B4B9-2DA77AB3839F}"/>
    <dgm:cxn modelId="{2BEEFE50-4DF9-D145-9515-911AE3CC5481}" type="presOf" srcId="{F7E93237-8E5F-493A-BF14-587B2254E882}" destId="{B7D62EDF-1403-DF49-A67A-C2CBF0F95EFB}" srcOrd="0" destOrd="0" presId="urn:microsoft.com/office/officeart/2008/layout/LinedList"/>
    <dgm:cxn modelId="{CE79A860-4716-A64F-864D-5990ECB2360D}" srcId="{7ED9F2E5-B76D-417C-AA4A-532CB40F0163}" destId="{8E446CAB-488F-B74D-8C68-625050137911}" srcOrd="4" destOrd="0" parTransId="{ABFA9351-C9BD-C142-9725-A56DDB9FD684}" sibTransId="{74BB6879-724E-3F41-91CA-2D4F58DF264B}"/>
    <dgm:cxn modelId="{CFD1E182-3E9B-4EFC-AA60-1AC88BEBB57D}" srcId="{7ED9F2E5-B76D-417C-AA4A-532CB40F0163}" destId="{FCFB334E-F562-44F6-807E-49F0018AC0CD}" srcOrd="3" destOrd="0" parTransId="{AE9B91F7-4E49-41A7-B2BC-951128D2AE29}" sibTransId="{B5CA5692-86E7-49E7-B431-C7ECA75A57CF}"/>
    <dgm:cxn modelId="{0A187A88-F59D-4D81-978F-B09CC51BF106}" srcId="{7ED9F2E5-B76D-417C-AA4A-532CB40F0163}" destId="{1248C82A-A65B-406F-AD4B-529857B537E3}" srcOrd="2" destOrd="0" parTransId="{3A28F3A6-8A66-4D57-887E-15C71C8FDF57}" sibTransId="{4AC40A20-6346-4FF2-93AC-FD09DB3E245B}"/>
    <dgm:cxn modelId="{4DE403AE-DE97-418A-85CF-B6089868A25B}" srcId="{7ED9F2E5-B76D-417C-AA4A-532CB40F0163}" destId="{F7E93237-8E5F-493A-BF14-587B2254E882}" srcOrd="0" destOrd="0" parTransId="{7F76739B-1E4B-4EF9-B6B0-BB2B689FA9F6}" sibTransId="{EBEF953B-5E49-4C24-AD5A-E421BD7759C3}"/>
    <dgm:cxn modelId="{5DF40CC3-A296-6A45-B9CC-8AEC3269DAFC}" type="presOf" srcId="{FCFB334E-F562-44F6-807E-49F0018AC0CD}" destId="{F157883F-CB31-5249-BDF6-160305C87485}" srcOrd="0" destOrd="0" presId="urn:microsoft.com/office/officeart/2008/layout/LinedList"/>
    <dgm:cxn modelId="{20A300D4-AE29-D34E-BDC2-E7B08A4ED332}" type="presOf" srcId="{7ED9F2E5-B76D-417C-AA4A-532CB40F0163}" destId="{4877CF87-4359-F040-B773-4C658CD71785}" srcOrd="0" destOrd="0" presId="urn:microsoft.com/office/officeart/2008/layout/LinedList"/>
    <dgm:cxn modelId="{94C96CD4-CEEA-9044-94AC-F1AD18CF7F7B}" type="presOf" srcId="{33B31134-8C29-4203-9595-FA66E1347570}" destId="{97DC1420-1139-0941-9129-5B5D50B8A2D6}" srcOrd="0" destOrd="0" presId="urn:microsoft.com/office/officeart/2008/layout/LinedList"/>
    <dgm:cxn modelId="{019250E5-941E-EB4C-B2EA-DC4A1AEAAF32}" type="presOf" srcId="{8E446CAB-488F-B74D-8C68-625050137911}" destId="{A7C29F23-380E-7C49-81BE-62CF84E922C1}" srcOrd="0" destOrd="0" presId="urn:microsoft.com/office/officeart/2008/layout/LinedList"/>
    <dgm:cxn modelId="{5E06B02A-42F6-8446-931A-609B34112EB7}" type="presParOf" srcId="{4877CF87-4359-F040-B773-4C658CD71785}" destId="{62915A24-6EB8-8748-8BB9-4F61285C00AF}" srcOrd="0" destOrd="0" presId="urn:microsoft.com/office/officeart/2008/layout/LinedList"/>
    <dgm:cxn modelId="{83F8017E-8473-8B49-8200-09B10FC74ED7}" type="presParOf" srcId="{4877CF87-4359-F040-B773-4C658CD71785}" destId="{7120958A-0BF3-4C41-85CD-D556926F8189}" srcOrd="1" destOrd="0" presId="urn:microsoft.com/office/officeart/2008/layout/LinedList"/>
    <dgm:cxn modelId="{39E459CB-2FCD-F34F-9F3A-D69C291665D9}" type="presParOf" srcId="{7120958A-0BF3-4C41-85CD-D556926F8189}" destId="{B7D62EDF-1403-DF49-A67A-C2CBF0F95EFB}" srcOrd="0" destOrd="0" presId="urn:microsoft.com/office/officeart/2008/layout/LinedList"/>
    <dgm:cxn modelId="{C994671B-C4C2-8741-A4E5-5EFC1BEC0DDB}" type="presParOf" srcId="{7120958A-0BF3-4C41-85CD-D556926F8189}" destId="{14D7D1DA-E785-A94B-A446-20742FFC4725}" srcOrd="1" destOrd="0" presId="urn:microsoft.com/office/officeart/2008/layout/LinedList"/>
    <dgm:cxn modelId="{CBD731B5-D174-884B-BC1B-3DBE55172D77}" type="presParOf" srcId="{4877CF87-4359-F040-B773-4C658CD71785}" destId="{CF809208-B574-994D-A55A-BEC462EDDB1F}" srcOrd="2" destOrd="0" presId="urn:microsoft.com/office/officeart/2008/layout/LinedList"/>
    <dgm:cxn modelId="{F5E1E46F-F151-784E-8D6B-68836E2B4FF0}" type="presParOf" srcId="{4877CF87-4359-F040-B773-4C658CD71785}" destId="{D9D614CF-5FCF-1142-901D-D85D97B2105C}" srcOrd="3" destOrd="0" presId="urn:microsoft.com/office/officeart/2008/layout/LinedList"/>
    <dgm:cxn modelId="{FFB798DA-79C1-FA40-B988-6471801E5499}" type="presParOf" srcId="{D9D614CF-5FCF-1142-901D-D85D97B2105C}" destId="{97DC1420-1139-0941-9129-5B5D50B8A2D6}" srcOrd="0" destOrd="0" presId="urn:microsoft.com/office/officeart/2008/layout/LinedList"/>
    <dgm:cxn modelId="{2804D7FF-6E56-4543-BD58-8420A4CD8298}" type="presParOf" srcId="{D9D614CF-5FCF-1142-901D-D85D97B2105C}" destId="{549A4A1B-371B-324A-BD83-47CE05D2925D}" srcOrd="1" destOrd="0" presId="urn:microsoft.com/office/officeart/2008/layout/LinedList"/>
    <dgm:cxn modelId="{70AA8923-78CD-8A40-9F2D-3654B78732D8}" type="presParOf" srcId="{4877CF87-4359-F040-B773-4C658CD71785}" destId="{0B81BF8D-B247-B641-AAFD-687BA67DB714}" srcOrd="4" destOrd="0" presId="urn:microsoft.com/office/officeart/2008/layout/LinedList"/>
    <dgm:cxn modelId="{BC3CA32C-0B90-4B45-B953-16517BDB1469}" type="presParOf" srcId="{4877CF87-4359-F040-B773-4C658CD71785}" destId="{7E94B953-6667-1344-908A-75B0B75D0893}" srcOrd="5" destOrd="0" presId="urn:microsoft.com/office/officeart/2008/layout/LinedList"/>
    <dgm:cxn modelId="{BB4B1EC2-5C0A-8B4C-9BFE-706C4D4E19AD}" type="presParOf" srcId="{7E94B953-6667-1344-908A-75B0B75D0893}" destId="{AF425974-A43F-4F44-A38B-6DC35A6BF805}" srcOrd="0" destOrd="0" presId="urn:microsoft.com/office/officeart/2008/layout/LinedList"/>
    <dgm:cxn modelId="{14D0CB65-3574-9C4E-B8A8-E1FF15A84092}" type="presParOf" srcId="{7E94B953-6667-1344-908A-75B0B75D0893}" destId="{F653F948-B0BE-884B-A0A9-E8C666EBCD65}" srcOrd="1" destOrd="0" presId="urn:microsoft.com/office/officeart/2008/layout/LinedList"/>
    <dgm:cxn modelId="{A649683E-D717-5143-9D23-560338E344CA}" type="presParOf" srcId="{4877CF87-4359-F040-B773-4C658CD71785}" destId="{44CD9C34-D3F7-E041-B9ED-8258D0FAF523}" srcOrd="6" destOrd="0" presId="urn:microsoft.com/office/officeart/2008/layout/LinedList"/>
    <dgm:cxn modelId="{DD315530-9C8C-4749-93C3-2240E8A9E5B1}" type="presParOf" srcId="{4877CF87-4359-F040-B773-4C658CD71785}" destId="{9A9D8D98-F061-1B4D-AF6C-A21FB2065EC4}" srcOrd="7" destOrd="0" presId="urn:microsoft.com/office/officeart/2008/layout/LinedList"/>
    <dgm:cxn modelId="{B73CFEB5-4190-EF4A-843E-F7D543C84A8C}" type="presParOf" srcId="{9A9D8D98-F061-1B4D-AF6C-A21FB2065EC4}" destId="{F157883F-CB31-5249-BDF6-160305C87485}" srcOrd="0" destOrd="0" presId="urn:microsoft.com/office/officeart/2008/layout/LinedList"/>
    <dgm:cxn modelId="{B44BD928-6919-3549-AB8C-73B4C4B708EF}" type="presParOf" srcId="{9A9D8D98-F061-1B4D-AF6C-A21FB2065EC4}" destId="{AC705BDE-CB61-6D43-B27A-C38765F56C5F}" srcOrd="1" destOrd="0" presId="urn:microsoft.com/office/officeart/2008/layout/LinedList"/>
    <dgm:cxn modelId="{C3951A1D-3A76-394B-9536-01D0511A3EC5}" type="presParOf" srcId="{4877CF87-4359-F040-B773-4C658CD71785}" destId="{5EF0B963-48D4-3446-822A-232710526E69}" srcOrd="8" destOrd="0" presId="urn:microsoft.com/office/officeart/2008/layout/LinedList"/>
    <dgm:cxn modelId="{4BB0DC3D-FFE7-5343-B74A-46DD100E0B98}" type="presParOf" srcId="{4877CF87-4359-F040-B773-4C658CD71785}" destId="{AD5A1F7F-11AF-8645-9ABF-AC66F14B2DA7}" srcOrd="9" destOrd="0" presId="urn:microsoft.com/office/officeart/2008/layout/LinedList"/>
    <dgm:cxn modelId="{D1FC869C-155E-824B-87AE-507C90DF8797}" type="presParOf" srcId="{AD5A1F7F-11AF-8645-9ABF-AC66F14B2DA7}" destId="{A7C29F23-380E-7C49-81BE-62CF84E922C1}" srcOrd="0" destOrd="0" presId="urn:microsoft.com/office/officeart/2008/layout/LinedList"/>
    <dgm:cxn modelId="{0FB0613C-CC46-C54A-BFFD-F6C79AB21262}" type="presParOf" srcId="{AD5A1F7F-11AF-8645-9ABF-AC66F14B2DA7}" destId="{117DF20E-1E06-9747-9163-E41709BB780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4C4059-4EEB-4FCA-8830-9F801455D5BF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F3AF594-AAA2-4629-AD97-387B91387333}">
      <dgm:prSet/>
      <dgm:spPr/>
      <dgm:t>
        <a:bodyPr/>
        <a:lstStyle/>
        <a:p>
          <a:r>
            <a:rPr lang="en-US"/>
            <a:t>¨Central bank independence means two things: first, that the central bank has freedom to decide how to pursue its goals and, second, that its decisions are very hard for any other branch of govern to reverse¨.  Alan Blinder</a:t>
          </a:r>
        </a:p>
      </dgm:t>
    </dgm:pt>
    <dgm:pt modelId="{D8AE2122-E1C0-41C8-9375-8E022B1BC1A3}" type="parTrans" cxnId="{8F1B4D20-28E0-4DD8-9A30-41274998B80B}">
      <dgm:prSet/>
      <dgm:spPr/>
      <dgm:t>
        <a:bodyPr/>
        <a:lstStyle/>
        <a:p>
          <a:endParaRPr lang="en-US"/>
        </a:p>
      </dgm:t>
    </dgm:pt>
    <dgm:pt modelId="{7B4B7675-9C64-4E54-9AFC-87351F150785}" type="sibTrans" cxnId="{8F1B4D20-28E0-4DD8-9A30-41274998B80B}">
      <dgm:prSet/>
      <dgm:spPr/>
      <dgm:t>
        <a:bodyPr/>
        <a:lstStyle/>
        <a:p>
          <a:endParaRPr lang="en-US"/>
        </a:p>
      </dgm:t>
    </dgm:pt>
    <dgm:pt modelId="{1BCC555B-53F3-4830-B71C-3C70196C0919}">
      <dgm:prSet/>
      <dgm:spPr/>
      <dgm:t>
        <a:bodyPr/>
        <a:lstStyle/>
        <a:p>
          <a:r>
            <a:rPr lang="en-US"/>
            <a:t>Nem a Suprema Corte deveria ter poder para reverter uma decisao do Open Market Committee (equivalente ao nosso Copom.</a:t>
          </a:r>
        </a:p>
      </dgm:t>
    </dgm:pt>
    <dgm:pt modelId="{520D4A5C-1D56-4E64-8259-11109E7DDA86}" type="parTrans" cxnId="{06E3819A-215A-463D-9CC0-C73DACB2003B}">
      <dgm:prSet/>
      <dgm:spPr/>
      <dgm:t>
        <a:bodyPr/>
        <a:lstStyle/>
        <a:p>
          <a:endParaRPr lang="en-US"/>
        </a:p>
      </dgm:t>
    </dgm:pt>
    <dgm:pt modelId="{69CF4163-BEFF-493F-98A5-D61AE225157C}" type="sibTrans" cxnId="{06E3819A-215A-463D-9CC0-C73DACB2003B}">
      <dgm:prSet/>
      <dgm:spPr/>
      <dgm:t>
        <a:bodyPr/>
        <a:lstStyle/>
        <a:p>
          <a:endParaRPr lang="en-US"/>
        </a:p>
      </dgm:t>
    </dgm:pt>
    <dgm:pt modelId="{B3F50971-0DB8-4FA3-A8C9-70933271FA9F}">
      <dgm:prSet/>
      <dgm:spPr/>
      <dgm:t>
        <a:bodyPr/>
        <a:lstStyle/>
        <a:p>
          <a:r>
            <a:rPr lang="pt-BR"/>
            <a:t>o Banco Central também deve ser  independente frente aos mercados financeiros. Os bancos centrais não devem ser tentados a seguir o mercado: não devem ignorá-lo e devem conhecer as expectativas que o nutrem, mas não segui-las, nem a elas se curvar. </a:t>
          </a:r>
          <a:endParaRPr lang="en-US"/>
        </a:p>
      </dgm:t>
    </dgm:pt>
    <dgm:pt modelId="{70D75492-51DE-4998-A3CD-61A9D7A8496E}" type="parTrans" cxnId="{D2F62941-0750-4446-A91F-CB4EC8557E45}">
      <dgm:prSet/>
      <dgm:spPr/>
      <dgm:t>
        <a:bodyPr/>
        <a:lstStyle/>
        <a:p>
          <a:endParaRPr lang="en-US"/>
        </a:p>
      </dgm:t>
    </dgm:pt>
    <dgm:pt modelId="{915C206F-5782-4470-84A0-60B751F8F326}" type="sibTrans" cxnId="{D2F62941-0750-4446-A91F-CB4EC8557E45}">
      <dgm:prSet/>
      <dgm:spPr/>
      <dgm:t>
        <a:bodyPr/>
        <a:lstStyle/>
        <a:p>
          <a:endParaRPr lang="en-US"/>
        </a:p>
      </dgm:t>
    </dgm:pt>
    <dgm:pt modelId="{6269AEC5-89F8-F843-A723-80A5D1D33E96}" type="pres">
      <dgm:prSet presAssocID="{3F4C4059-4EEB-4FCA-8830-9F801455D5BF}" presName="vert0" presStyleCnt="0">
        <dgm:presLayoutVars>
          <dgm:dir/>
          <dgm:animOne val="branch"/>
          <dgm:animLvl val="lvl"/>
        </dgm:presLayoutVars>
      </dgm:prSet>
      <dgm:spPr/>
    </dgm:pt>
    <dgm:pt modelId="{4E84A533-7B80-6945-BAE4-4FC8A85E3BF3}" type="pres">
      <dgm:prSet presAssocID="{CF3AF594-AAA2-4629-AD97-387B91387333}" presName="thickLine" presStyleLbl="alignNode1" presStyleIdx="0" presStyleCnt="3"/>
      <dgm:spPr/>
    </dgm:pt>
    <dgm:pt modelId="{C5D25654-C53C-204F-9560-A481CF7F2811}" type="pres">
      <dgm:prSet presAssocID="{CF3AF594-AAA2-4629-AD97-387B91387333}" presName="horz1" presStyleCnt="0"/>
      <dgm:spPr/>
    </dgm:pt>
    <dgm:pt modelId="{AB0E6C18-07B4-6944-82E3-3DAACB6D85ED}" type="pres">
      <dgm:prSet presAssocID="{CF3AF594-AAA2-4629-AD97-387B91387333}" presName="tx1" presStyleLbl="revTx" presStyleIdx="0" presStyleCnt="3"/>
      <dgm:spPr/>
    </dgm:pt>
    <dgm:pt modelId="{30C8A346-BCEC-E34E-9BC7-FD21B71F0364}" type="pres">
      <dgm:prSet presAssocID="{CF3AF594-AAA2-4629-AD97-387B91387333}" presName="vert1" presStyleCnt="0"/>
      <dgm:spPr/>
    </dgm:pt>
    <dgm:pt modelId="{DB6D8D7D-C651-FA41-A5D9-2439DB92400A}" type="pres">
      <dgm:prSet presAssocID="{1BCC555B-53F3-4830-B71C-3C70196C0919}" presName="thickLine" presStyleLbl="alignNode1" presStyleIdx="1" presStyleCnt="3"/>
      <dgm:spPr/>
    </dgm:pt>
    <dgm:pt modelId="{D9B9061D-7FDE-E847-9AA3-E6DD1DBB4146}" type="pres">
      <dgm:prSet presAssocID="{1BCC555B-53F3-4830-B71C-3C70196C0919}" presName="horz1" presStyleCnt="0"/>
      <dgm:spPr/>
    </dgm:pt>
    <dgm:pt modelId="{82AC73E5-03DE-E840-8CE5-B07FD6CDA0B1}" type="pres">
      <dgm:prSet presAssocID="{1BCC555B-53F3-4830-B71C-3C70196C0919}" presName="tx1" presStyleLbl="revTx" presStyleIdx="1" presStyleCnt="3"/>
      <dgm:spPr/>
    </dgm:pt>
    <dgm:pt modelId="{60DB9788-327B-7148-B4C8-25F2F32F2BA8}" type="pres">
      <dgm:prSet presAssocID="{1BCC555B-53F3-4830-B71C-3C70196C0919}" presName="vert1" presStyleCnt="0"/>
      <dgm:spPr/>
    </dgm:pt>
    <dgm:pt modelId="{8C9BD5F4-57C3-2E48-A6AB-D305C005ACDC}" type="pres">
      <dgm:prSet presAssocID="{B3F50971-0DB8-4FA3-A8C9-70933271FA9F}" presName="thickLine" presStyleLbl="alignNode1" presStyleIdx="2" presStyleCnt="3"/>
      <dgm:spPr/>
    </dgm:pt>
    <dgm:pt modelId="{409561C3-1AE3-8F41-A030-EA9F259343C5}" type="pres">
      <dgm:prSet presAssocID="{B3F50971-0DB8-4FA3-A8C9-70933271FA9F}" presName="horz1" presStyleCnt="0"/>
      <dgm:spPr/>
    </dgm:pt>
    <dgm:pt modelId="{E4D3D416-2314-9B46-8223-38FBF3B15448}" type="pres">
      <dgm:prSet presAssocID="{B3F50971-0DB8-4FA3-A8C9-70933271FA9F}" presName="tx1" presStyleLbl="revTx" presStyleIdx="2" presStyleCnt="3"/>
      <dgm:spPr/>
    </dgm:pt>
    <dgm:pt modelId="{75A6B672-059C-AE41-9830-4D5E9D4C60C1}" type="pres">
      <dgm:prSet presAssocID="{B3F50971-0DB8-4FA3-A8C9-70933271FA9F}" presName="vert1" presStyleCnt="0"/>
      <dgm:spPr/>
    </dgm:pt>
  </dgm:ptLst>
  <dgm:cxnLst>
    <dgm:cxn modelId="{A58A1B0B-50FA-2641-B367-95F31022825D}" type="presOf" srcId="{CF3AF594-AAA2-4629-AD97-387B91387333}" destId="{AB0E6C18-07B4-6944-82E3-3DAACB6D85ED}" srcOrd="0" destOrd="0" presId="urn:microsoft.com/office/officeart/2008/layout/LinedList"/>
    <dgm:cxn modelId="{8F1B4D20-28E0-4DD8-9A30-41274998B80B}" srcId="{3F4C4059-4EEB-4FCA-8830-9F801455D5BF}" destId="{CF3AF594-AAA2-4629-AD97-387B91387333}" srcOrd="0" destOrd="0" parTransId="{D8AE2122-E1C0-41C8-9375-8E022B1BC1A3}" sibTransId="{7B4B7675-9C64-4E54-9AFC-87351F150785}"/>
    <dgm:cxn modelId="{D2F62941-0750-4446-A91F-CB4EC8557E45}" srcId="{3F4C4059-4EEB-4FCA-8830-9F801455D5BF}" destId="{B3F50971-0DB8-4FA3-A8C9-70933271FA9F}" srcOrd="2" destOrd="0" parTransId="{70D75492-51DE-4998-A3CD-61A9D7A8496E}" sibTransId="{915C206F-5782-4470-84A0-60B751F8F326}"/>
    <dgm:cxn modelId="{7EFCF252-FC15-BC44-92ED-9DC96116CC8C}" type="presOf" srcId="{B3F50971-0DB8-4FA3-A8C9-70933271FA9F}" destId="{E4D3D416-2314-9B46-8223-38FBF3B15448}" srcOrd="0" destOrd="0" presId="urn:microsoft.com/office/officeart/2008/layout/LinedList"/>
    <dgm:cxn modelId="{06E3819A-215A-463D-9CC0-C73DACB2003B}" srcId="{3F4C4059-4EEB-4FCA-8830-9F801455D5BF}" destId="{1BCC555B-53F3-4830-B71C-3C70196C0919}" srcOrd="1" destOrd="0" parTransId="{520D4A5C-1D56-4E64-8259-11109E7DDA86}" sibTransId="{69CF4163-BEFF-493F-98A5-D61AE225157C}"/>
    <dgm:cxn modelId="{B8F5B4B3-7F7B-9348-B7FB-B1077DF7DAE4}" type="presOf" srcId="{3F4C4059-4EEB-4FCA-8830-9F801455D5BF}" destId="{6269AEC5-89F8-F843-A723-80A5D1D33E96}" srcOrd="0" destOrd="0" presId="urn:microsoft.com/office/officeart/2008/layout/LinedList"/>
    <dgm:cxn modelId="{FE7D35E2-C5CC-A34C-9330-00185671DD05}" type="presOf" srcId="{1BCC555B-53F3-4830-B71C-3C70196C0919}" destId="{82AC73E5-03DE-E840-8CE5-B07FD6CDA0B1}" srcOrd="0" destOrd="0" presId="urn:microsoft.com/office/officeart/2008/layout/LinedList"/>
    <dgm:cxn modelId="{E1C8F1F3-6DE8-404F-B63B-F2CD6E245958}" type="presParOf" srcId="{6269AEC5-89F8-F843-A723-80A5D1D33E96}" destId="{4E84A533-7B80-6945-BAE4-4FC8A85E3BF3}" srcOrd="0" destOrd="0" presId="urn:microsoft.com/office/officeart/2008/layout/LinedList"/>
    <dgm:cxn modelId="{093E051A-006D-B346-BD53-E70E77E40911}" type="presParOf" srcId="{6269AEC5-89F8-F843-A723-80A5D1D33E96}" destId="{C5D25654-C53C-204F-9560-A481CF7F2811}" srcOrd="1" destOrd="0" presId="urn:microsoft.com/office/officeart/2008/layout/LinedList"/>
    <dgm:cxn modelId="{97BBA1FC-5A04-DA4A-A452-7331CD5DECF1}" type="presParOf" srcId="{C5D25654-C53C-204F-9560-A481CF7F2811}" destId="{AB0E6C18-07B4-6944-82E3-3DAACB6D85ED}" srcOrd="0" destOrd="0" presId="urn:microsoft.com/office/officeart/2008/layout/LinedList"/>
    <dgm:cxn modelId="{02BCD086-7390-3B46-8682-616556ACA044}" type="presParOf" srcId="{C5D25654-C53C-204F-9560-A481CF7F2811}" destId="{30C8A346-BCEC-E34E-9BC7-FD21B71F0364}" srcOrd="1" destOrd="0" presId="urn:microsoft.com/office/officeart/2008/layout/LinedList"/>
    <dgm:cxn modelId="{25473DF5-6F2A-4345-A264-D01813D541FA}" type="presParOf" srcId="{6269AEC5-89F8-F843-A723-80A5D1D33E96}" destId="{DB6D8D7D-C651-FA41-A5D9-2439DB92400A}" srcOrd="2" destOrd="0" presId="urn:microsoft.com/office/officeart/2008/layout/LinedList"/>
    <dgm:cxn modelId="{239FD25E-F48E-9F49-BCA7-F59029EF199B}" type="presParOf" srcId="{6269AEC5-89F8-F843-A723-80A5D1D33E96}" destId="{D9B9061D-7FDE-E847-9AA3-E6DD1DBB4146}" srcOrd="3" destOrd="0" presId="urn:microsoft.com/office/officeart/2008/layout/LinedList"/>
    <dgm:cxn modelId="{A753C869-1D41-EC41-A5C7-89A6998243B9}" type="presParOf" srcId="{D9B9061D-7FDE-E847-9AA3-E6DD1DBB4146}" destId="{82AC73E5-03DE-E840-8CE5-B07FD6CDA0B1}" srcOrd="0" destOrd="0" presId="urn:microsoft.com/office/officeart/2008/layout/LinedList"/>
    <dgm:cxn modelId="{D5FB8B83-7428-3F45-A8E3-A1E2EE3B0B4F}" type="presParOf" srcId="{D9B9061D-7FDE-E847-9AA3-E6DD1DBB4146}" destId="{60DB9788-327B-7148-B4C8-25F2F32F2BA8}" srcOrd="1" destOrd="0" presId="urn:microsoft.com/office/officeart/2008/layout/LinedList"/>
    <dgm:cxn modelId="{5E80F274-D000-174D-9526-13BEFCAE4180}" type="presParOf" srcId="{6269AEC5-89F8-F843-A723-80A5D1D33E96}" destId="{8C9BD5F4-57C3-2E48-A6AB-D305C005ACDC}" srcOrd="4" destOrd="0" presId="urn:microsoft.com/office/officeart/2008/layout/LinedList"/>
    <dgm:cxn modelId="{0AB9CEDC-733D-B441-8436-F90D237EDA41}" type="presParOf" srcId="{6269AEC5-89F8-F843-A723-80A5D1D33E96}" destId="{409561C3-1AE3-8F41-A030-EA9F259343C5}" srcOrd="5" destOrd="0" presId="urn:microsoft.com/office/officeart/2008/layout/LinedList"/>
    <dgm:cxn modelId="{700E833E-4FB7-9D43-B54C-9AE5B465FB9B}" type="presParOf" srcId="{409561C3-1AE3-8F41-A030-EA9F259343C5}" destId="{E4D3D416-2314-9B46-8223-38FBF3B15448}" srcOrd="0" destOrd="0" presId="urn:microsoft.com/office/officeart/2008/layout/LinedList"/>
    <dgm:cxn modelId="{32FECBBE-BC0B-9E4C-AAC3-570F0BB8A316}" type="presParOf" srcId="{409561C3-1AE3-8F41-A030-EA9F259343C5}" destId="{75A6B672-059C-AE41-9830-4D5E9D4C60C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AB6443-5C44-4D6D-B572-0AC75B02492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82C30BB-96CA-4B5B-A8CC-15640D905CCD}">
      <dgm:prSet/>
      <dgm:spPr/>
      <dgm:t>
        <a:bodyPr/>
        <a:lstStyle/>
        <a:p>
          <a:r>
            <a:rPr lang="pt-BR" baseline="0"/>
            <a:t>a) a tentação do governo de se fazer financiar pelo Banco; </a:t>
          </a:r>
          <a:endParaRPr lang="en-US"/>
        </a:p>
      </dgm:t>
    </dgm:pt>
    <dgm:pt modelId="{2BF53043-1727-4930-BF01-20D070614FAF}" type="parTrans" cxnId="{8B885684-9E08-49D2-A22B-6D3C46C720C5}">
      <dgm:prSet/>
      <dgm:spPr/>
      <dgm:t>
        <a:bodyPr/>
        <a:lstStyle/>
        <a:p>
          <a:endParaRPr lang="en-US"/>
        </a:p>
      </dgm:t>
    </dgm:pt>
    <dgm:pt modelId="{D826EF2D-864F-45AF-92A4-DAC200C36B9C}" type="sibTrans" cxnId="{8B885684-9E08-49D2-A22B-6D3C46C720C5}">
      <dgm:prSet/>
      <dgm:spPr/>
      <dgm:t>
        <a:bodyPr/>
        <a:lstStyle/>
        <a:p>
          <a:endParaRPr lang="en-US"/>
        </a:p>
      </dgm:t>
    </dgm:pt>
    <dgm:pt modelId="{60FE436E-75E3-4FE3-975A-50FF41337A2C}">
      <dgm:prSet/>
      <dgm:spPr/>
      <dgm:t>
        <a:bodyPr/>
        <a:lstStyle/>
        <a:p>
          <a:r>
            <a:rPr lang="pt-BR" baseline="0"/>
            <a:t>(b) o Iag entre açóes e resultados, a exigir dos políticos uma paciência para o alcance de resultados para a qual não estão acostumados; </a:t>
          </a:r>
          <a:endParaRPr lang="en-US"/>
        </a:p>
      </dgm:t>
    </dgm:pt>
    <dgm:pt modelId="{F6CDF0F3-D2D5-48FD-BD54-959235E3F4D5}" type="parTrans" cxnId="{83E7E56F-98F1-491E-9A49-542789BCA6D3}">
      <dgm:prSet/>
      <dgm:spPr/>
      <dgm:t>
        <a:bodyPr/>
        <a:lstStyle/>
        <a:p>
          <a:endParaRPr lang="en-US"/>
        </a:p>
      </dgm:t>
    </dgm:pt>
    <dgm:pt modelId="{59FEB03B-8ABF-41D0-8A0D-8F5015ED3AEA}" type="sibTrans" cxnId="{83E7E56F-98F1-491E-9A49-542789BCA6D3}">
      <dgm:prSet/>
      <dgm:spPr/>
      <dgm:t>
        <a:bodyPr/>
        <a:lstStyle/>
        <a:p>
          <a:endParaRPr lang="en-US"/>
        </a:p>
      </dgm:t>
    </dgm:pt>
    <dgm:pt modelId="{5527418B-6D09-4E05-97D6-F69FE26A5276}">
      <dgm:prSet/>
      <dgm:spPr/>
      <dgm:t>
        <a:bodyPr/>
        <a:lstStyle/>
        <a:p>
          <a:r>
            <a:rPr lang="pt-BR" baseline="0"/>
            <a:t>(c) a necessidade de incorrer em custos presentes para colher, no futuro, os frutos do combate à inflação. </a:t>
          </a:r>
          <a:endParaRPr lang="en-US"/>
        </a:p>
      </dgm:t>
    </dgm:pt>
    <dgm:pt modelId="{72260768-D01E-47A5-A36D-AE5C6DCAB40D}" type="parTrans" cxnId="{AF3CB0A5-6CCA-4B28-99BB-47767B8B2D3E}">
      <dgm:prSet/>
      <dgm:spPr/>
      <dgm:t>
        <a:bodyPr/>
        <a:lstStyle/>
        <a:p>
          <a:endParaRPr lang="en-US"/>
        </a:p>
      </dgm:t>
    </dgm:pt>
    <dgm:pt modelId="{EC2D8C23-8CA9-4A87-847B-89187EC91628}" type="sibTrans" cxnId="{AF3CB0A5-6CCA-4B28-99BB-47767B8B2D3E}">
      <dgm:prSet/>
      <dgm:spPr/>
      <dgm:t>
        <a:bodyPr/>
        <a:lstStyle/>
        <a:p>
          <a:endParaRPr lang="en-US"/>
        </a:p>
      </dgm:t>
    </dgm:pt>
    <dgm:pt modelId="{92CA51A8-2583-0F47-A602-60C0217030EC}" type="pres">
      <dgm:prSet presAssocID="{B4AB6443-5C44-4D6D-B572-0AC75B02492F}" presName="linear" presStyleCnt="0">
        <dgm:presLayoutVars>
          <dgm:animLvl val="lvl"/>
          <dgm:resizeHandles val="exact"/>
        </dgm:presLayoutVars>
      </dgm:prSet>
      <dgm:spPr/>
    </dgm:pt>
    <dgm:pt modelId="{0BDEF035-EE57-8C40-8CCF-6E0855AABA14}" type="pres">
      <dgm:prSet presAssocID="{C82C30BB-96CA-4B5B-A8CC-15640D905CC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EE363AA-FF5A-014F-9CC4-7D9C6AB65E11}" type="pres">
      <dgm:prSet presAssocID="{D826EF2D-864F-45AF-92A4-DAC200C36B9C}" presName="spacer" presStyleCnt="0"/>
      <dgm:spPr/>
    </dgm:pt>
    <dgm:pt modelId="{2C198076-F95B-6248-BEFE-BC91B0C8F6D3}" type="pres">
      <dgm:prSet presAssocID="{60FE436E-75E3-4FE3-975A-50FF41337A2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27D5B69-2E04-6149-8CB2-AB78E6BA8D84}" type="pres">
      <dgm:prSet presAssocID="{59FEB03B-8ABF-41D0-8A0D-8F5015ED3AEA}" presName="spacer" presStyleCnt="0"/>
      <dgm:spPr/>
    </dgm:pt>
    <dgm:pt modelId="{6D96A19E-6692-0A48-B651-0EC14AD1AAAD}" type="pres">
      <dgm:prSet presAssocID="{5527418B-6D09-4E05-97D6-F69FE26A527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BB89E0A-1E5D-5541-8ABF-4F6AC6CBF162}" type="presOf" srcId="{60FE436E-75E3-4FE3-975A-50FF41337A2C}" destId="{2C198076-F95B-6248-BEFE-BC91B0C8F6D3}" srcOrd="0" destOrd="0" presId="urn:microsoft.com/office/officeart/2005/8/layout/vList2"/>
    <dgm:cxn modelId="{FB776D3B-1784-C740-97D5-FC7698161819}" type="presOf" srcId="{C82C30BB-96CA-4B5B-A8CC-15640D905CCD}" destId="{0BDEF035-EE57-8C40-8CCF-6E0855AABA14}" srcOrd="0" destOrd="0" presId="urn:microsoft.com/office/officeart/2005/8/layout/vList2"/>
    <dgm:cxn modelId="{78632544-A273-3143-8837-F6F07CEE9DB5}" type="presOf" srcId="{B4AB6443-5C44-4D6D-B572-0AC75B02492F}" destId="{92CA51A8-2583-0F47-A602-60C0217030EC}" srcOrd="0" destOrd="0" presId="urn:microsoft.com/office/officeart/2005/8/layout/vList2"/>
    <dgm:cxn modelId="{B15FA762-A0CA-124E-AEB0-796487E35FBC}" type="presOf" srcId="{5527418B-6D09-4E05-97D6-F69FE26A5276}" destId="{6D96A19E-6692-0A48-B651-0EC14AD1AAAD}" srcOrd="0" destOrd="0" presId="urn:microsoft.com/office/officeart/2005/8/layout/vList2"/>
    <dgm:cxn modelId="{83E7E56F-98F1-491E-9A49-542789BCA6D3}" srcId="{B4AB6443-5C44-4D6D-B572-0AC75B02492F}" destId="{60FE436E-75E3-4FE3-975A-50FF41337A2C}" srcOrd="1" destOrd="0" parTransId="{F6CDF0F3-D2D5-48FD-BD54-959235E3F4D5}" sibTransId="{59FEB03B-8ABF-41D0-8A0D-8F5015ED3AEA}"/>
    <dgm:cxn modelId="{8B885684-9E08-49D2-A22B-6D3C46C720C5}" srcId="{B4AB6443-5C44-4D6D-B572-0AC75B02492F}" destId="{C82C30BB-96CA-4B5B-A8CC-15640D905CCD}" srcOrd="0" destOrd="0" parTransId="{2BF53043-1727-4930-BF01-20D070614FAF}" sibTransId="{D826EF2D-864F-45AF-92A4-DAC200C36B9C}"/>
    <dgm:cxn modelId="{AF3CB0A5-6CCA-4B28-99BB-47767B8B2D3E}" srcId="{B4AB6443-5C44-4D6D-B572-0AC75B02492F}" destId="{5527418B-6D09-4E05-97D6-F69FE26A5276}" srcOrd="2" destOrd="0" parTransId="{72260768-D01E-47A5-A36D-AE5C6DCAB40D}" sibTransId="{EC2D8C23-8CA9-4A87-847B-89187EC91628}"/>
    <dgm:cxn modelId="{4ACB017E-84DC-8948-BF67-D36B6E5AA1A1}" type="presParOf" srcId="{92CA51A8-2583-0F47-A602-60C0217030EC}" destId="{0BDEF035-EE57-8C40-8CCF-6E0855AABA14}" srcOrd="0" destOrd="0" presId="urn:microsoft.com/office/officeart/2005/8/layout/vList2"/>
    <dgm:cxn modelId="{12C9230A-1D21-5044-AA5E-239BB7C2CDB4}" type="presParOf" srcId="{92CA51A8-2583-0F47-A602-60C0217030EC}" destId="{BEE363AA-FF5A-014F-9CC4-7D9C6AB65E11}" srcOrd="1" destOrd="0" presId="urn:microsoft.com/office/officeart/2005/8/layout/vList2"/>
    <dgm:cxn modelId="{2209C394-7B0F-BA4A-9E4C-00CCB926D102}" type="presParOf" srcId="{92CA51A8-2583-0F47-A602-60C0217030EC}" destId="{2C198076-F95B-6248-BEFE-BC91B0C8F6D3}" srcOrd="2" destOrd="0" presId="urn:microsoft.com/office/officeart/2005/8/layout/vList2"/>
    <dgm:cxn modelId="{D1C28C91-BDB1-764E-9BA8-6EC846FD3363}" type="presParOf" srcId="{92CA51A8-2583-0F47-A602-60C0217030EC}" destId="{C27D5B69-2E04-6149-8CB2-AB78E6BA8D84}" srcOrd="3" destOrd="0" presId="urn:microsoft.com/office/officeart/2005/8/layout/vList2"/>
    <dgm:cxn modelId="{A625D5FF-6A98-D24D-A636-EBF2DCB47340}" type="presParOf" srcId="{92CA51A8-2583-0F47-A602-60C0217030EC}" destId="{6D96A19E-6692-0A48-B651-0EC14AD1AAA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644E1E-87EA-4F6D-A4A0-42E2D08D7EE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9660AE4-E9BA-425A-BC22-20E4753797C3}">
      <dgm:prSet/>
      <dgm:spPr/>
      <dgm:t>
        <a:bodyPr/>
        <a:lstStyle/>
        <a:p>
          <a:r>
            <a:rPr lang="pt-BR"/>
            <a:t>É plausível (embora não pacífico), que o grau independência do banco central tenha correlação negativa com o nível de inflação.</a:t>
          </a:r>
          <a:endParaRPr lang="en-US"/>
        </a:p>
      </dgm:t>
    </dgm:pt>
    <dgm:pt modelId="{D5FE6B66-50EA-45D2-B6A4-70B48432087C}" type="parTrans" cxnId="{17F02659-3667-4442-987E-AE03CD1F4279}">
      <dgm:prSet/>
      <dgm:spPr/>
      <dgm:t>
        <a:bodyPr/>
        <a:lstStyle/>
        <a:p>
          <a:endParaRPr lang="en-US"/>
        </a:p>
      </dgm:t>
    </dgm:pt>
    <dgm:pt modelId="{AFD87749-EB6C-46EF-BF8A-DB37D72CFC74}" type="sibTrans" cxnId="{17F02659-3667-4442-987E-AE03CD1F4279}">
      <dgm:prSet/>
      <dgm:spPr/>
      <dgm:t>
        <a:bodyPr/>
        <a:lstStyle/>
        <a:p>
          <a:endParaRPr lang="en-US"/>
        </a:p>
      </dgm:t>
    </dgm:pt>
    <dgm:pt modelId="{3FABDFF5-0796-4152-ACE3-5A4B45C79E06}">
      <dgm:prSet/>
      <dgm:spPr/>
      <dgm:t>
        <a:bodyPr/>
        <a:lstStyle/>
        <a:p>
          <a:r>
            <a:rPr lang="pt-BR"/>
            <a:t>A ampliação do papel do banco central para estabilidade financeira e ou crescimento econômico não exigiria a independência, e talvez seja incompatível, pois a escolha de caminhos e objetivos é essencialmente política.</a:t>
          </a:r>
          <a:endParaRPr lang="en-US"/>
        </a:p>
      </dgm:t>
    </dgm:pt>
    <dgm:pt modelId="{9808B2D3-8576-4D76-9D4D-89199FEADE64}" type="parTrans" cxnId="{F14D5B32-1651-491A-A9C2-E38E970E4CFD}">
      <dgm:prSet/>
      <dgm:spPr/>
      <dgm:t>
        <a:bodyPr/>
        <a:lstStyle/>
        <a:p>
          <a:endParaRPr lang="en-US"/>
        </a:p>
      </dgm:t>
    </dgm:pt>
    <dgm:pt modelId="{880BCD8D-17C3-4C54-8D44-9AFFEF761447}" type="sibTrans" cxnId="{F14D5B32-1651-491A-A9C2-E38E970E4CFD}">
      <dgm:prSet/>
      <dgm:spPr/>
      <dgm:t>
        <a:bodyPr/>
        <a:lstStyle/>
        <a:p>
          <a:endParaRPr lang="en-US"/>
        </a:p>
      </dgm:t>
    </dgm:pt>
    <dgm:pt modelId="{F2466642-022C-46D0-8D94-98D67DC7FBEF}">
      <dgm:prSet/>
      <dgm:spPr/>
      <dgm:t>
        <a:bodyPr/>
        <a:lstStyle/>
        <a:p>
          <a:r>
            <a:rPr lang="pt-BR"/>
            <a:t>Independência funciona bem quando temos regulação baseada em regra. Não faz tanto sentido quando há discricionariedade</a:t>
          </a:r>
          <a:endParaRPr lang="en-US"/>
        </a:p>
      </dgm:t>
    </dgm:pt>
    <dgm:pt modelId="{F5C17BAB-7107-4882-BC9A-18FDF10AA05A}" type="parTrans" cxnId="{ED9E4A51-9C62-4B69-8581-0FF7DBF3D3B9}">
      <dgm:prSet/>
      <dgm:spPr/>
      <dgm:t>
        <a:bodyPr/>
        <a:lstStyle/>
        <a:p>
          <a:endParaRPr lang="en-US"/>
        </a:p>
      </dgm:t>
    </dgm:pt>
    <dgm:pt modelId="{2864C0E5-6F5F-4A30-AC00-512CF6E127EA}" type="sibTrans" cxnId="{ED9E4A51-9C62-4B69-8581-0FF7DBF3D3B9}">
      <dgm:prSet/>
      <dgm:spPr/>
      <dgm:t>
        <a:bodyPr/>
        <a:lstStyle/>
        <a:p>
          <a:endParaRPr lang="en-US"/>
        </a:p>
      </dgm:t>
    </dgm:pt>
    <dgm:pt modelId="{985376B5-6DD0-436A-83FE-ABDAF510F127}">
      <dgm:prSet/>
      <dgm:spPr/>
      <dgm:t>
        <a:bodyPr/>
        <a:lstStyle/>
        <a:p>
          <a:r>
            <a:rPr lang="pt-BR"/>
            <a:t>Minha posição pessoal: manter o papel tradicional do banco central e zelar por sua independência.</a:t>
          </a:r>
          <a:endParaRPr lang="en-US"/>
        </a:p>
      </dgm:t>
    </dgm:pt>
    <dgm:pt modelId="{91C553CD-D600-4527-BE54-B1699211977C}" type="parTrans" cxnId="{06F8AD3F-FFD8-4AC0-8612-CA4947DBB50F}">
      <dgm:prSet/>
      <dgm:spPr/>
      <dgm:t>
        <a:bodyPr/>
        <a:lstStyle/>
        <a:p>
          <a:endParaRPr lang="en-US"/>
        </a:p>
      </dgm:t>
    </dgm:pt>
    <dgm:pt modelId="{7ACDB948-BE50-4BA9-9071-85FCC21A067F}" type="sibTrans" cxnId="{06F8AD3F-FFD8-4AC0-8612-CA4947DBB50F}">
      <dgm:prSet/>
      <dgm:spPr/>
      <dgm:t>
        <a:bodyPr/>
        <a:lstStyle/>
        <a:p>
          <a:endParaRPr lang="en-US"/>
        </a:p>
      </dgm:t>
    </dgm:pt>
    <dgm:pt modelId="{AA58A78B-47C3-A94D-AD67-00146DA3EFE8}" type="pres">
      <dgm:prSet presAssocID="{1A644E1E-87EA-4F6D-A4A0-42E2D08D7EEB}" presName="diagram" presStyleCnt="0">
        <dgm:presLayoutVars>
          <dgm:dir/>
          <dgm:resizeHandles val="exact"/>
        </dgm:presLayoutVars>
      </dgm:prSet>
      <dgm:spPr/>
    </dgm:pt>
    <dgm:pt modelId="{88FCAC66-E264-D849-BFA8-217202E036C9}" type="pres">
      <dgm:prSet presAssocID="{69660AE4-E9BA-425A-BC22-20E4753797C3}" presName="node" presStyleLbl="node1" presStyleIdx="0" presStyleCnt="4">
        <dgm:presLayoutVars>
          <dgm:bulletEnabled val="1"/>
        </dgm:presLayoutVars>
      </dgm:prSet>
      <dgm:spPr/>
    </dgm:pt>
    <dgm:pt modelId="{77ABCB4E-6C36-F44E-81CC-9AFF671F58F7}" type="pres">
      <dgm:prSet presAssocID="{AFD87749-EB6C-46EF-BF8A-DB37D72CFC74}" presName="sibTrans" presStyleCnt="0"/>
      <dgm:spPr/>
    </dgm:pt>
    <dgm:pt modelId="{24565D76-20F7-034F-A8CA-4B3D3A7F2610}" type="pres">
      <dgm:prSet presAssocID="{3FABDFF5-0796-4152-ACE3-5A4B45C79E06}" presName="node" presStyleLbl="node1" presStyleIdx="1" presStyleCnt="4">
        <dgm:presLayoutVars>
          <dgm:bulletEnabled val="1"/>
        </dgm:presLayoutVars>
      </dgm:prSet>
      <dgm:spPr/>
    </dgm:pt>
    <dgm:pt modelId="{F126C7C3-DDC1-E54E-9D54-BBBA34458A97}" type="pres">
      <dgm:prSet presAssocID="{880BCD8D-17C3-4C54-8D44-9AFFEF761447}" presName="sibTrans" presStyleCnt="0"/>
      <dgm:spPr/>
    </dgm:pt>
    <dgm:pt modelId="{59F46683-D1F3-294A-A489-79528ABFB879}" type="pres">
      <dgm:prSet presAssocID="{F2466642-022C-46D0-8D94-98D67DC7FBEF}" presName="node" presStyleLbl="node1" presStyleIdx="2" presStyleCnt="4">
        <dgm:presLayoutVars>
          <dgm:bulletEnabled val="1"/>
        </dgm:presLayoutVars>
      </dgm:prSet>
      <dgm:spPr/>
    </dgm:pt>
    <dgm:pt modelId="{9937BA82-5933-C948-AA79-CBB6003523F4}" type="pres">
      <dgm:prSet presAssocID="{2864C0E5-6F5F-4A30-AC00-512CF6E127EA}" presName="sibTrans" presStyleCnt="0"/>
      <dgm:spPr/>
    </dgm:pt>
    <dgm:pt modelId="{68CBA3C8-6ED8-3648-9BB4-C4E4AB182CC8}" type="pres">
      <dgm:prSet presAssocID="{985376B5-6DD0-436A-83FE-ABDAF510F127}" presName="node" presStyleLbl="node1" presStyleIdx="3" presStyleCnt="4">
        <dgm:presLayoutVars>
          <dgm:bulletEnabled val="1"/>
        </dgm:presLayoutVars>
      </dgm:prSet>
      <dgm:spPr/>
    </dgm:pt>
  </dgm:ptLst>
  <dgm:cxnLst>
    <dgm:cxn modelId="{960F8D11-48BC-7345-9275-A2E01B4C7209}" type="presOf" srcId="{69660AE4-E9BA-425A-BC22-20E4753797C3}" destId="{88FCAC66-E264-D849-BFA8-217202E036C9}" srcOrd="0" destOrd="0" presId="urn:microsoft.com/office/officeart/2005/8/layout/default"/>
    <dgm:cxn modelId="{F14D5B32-1651-491A-A9C2-E38E970E4CFD}" srcId="{1A644E1E-87EA-4F6D-A4A0-42E2D08D7EEB}" destId="{3FABDFF5-0796-4152-ACE3-5A4B45C79E06}" srcOrd="1" destOrd="0" parTransId="{9808B2D3-8576-4D76-9D4D-89199FEADE64}" sibTransId="{880BCD8D-17C3-4C54-8D44-9AFFEF761447}"/>
    <dgm:cxn modelId="{06F8AD3F-FFD8-4AC0-8612-CA4947DBB50F}" srcId="{1A644E1E-87EA-4F6D-A4A0-42E2D08D7EEB}" destId="{985376B5-6DD0-436A-83FE-ABDAF510F127}" srcOrd="3" destOrd="0" parTransId="{91C553CD-D600-4527-BE54-B1699211977C}" sibTransId="{7ACDB948-BE50-4BA9-9071-85FCC21A067F}"/>
    <dgm:cxn modelId="{ED9E4A51-9C62-4B69-8581-0FF7DBF3D3B9}" srcId="{1A644E1E-87EA-4F6D-A4A0-42E2D08D7EEB}" destId="{F2466642-022C-46D0-8D94-98D67DC7FBEF}" srcOrd="2" destOrd="0" parTransId="{F5C17BAB-7107-4882-BC9A-18FDF10AA05A}" sibTransId="{2864C0E5-6F5F-4A30-AC00-512CF6E127EA}"/>
    <dgm:cxn modelId="{17F02659-3667-4442-987E-AE03CD1F4279}" srcId="{1A644E1E-87EA-4F6D-A4A0-42E2D08D7EEB}" destId="{69660AE4-E9BA-425A-BC22-20E4753797C3}" srcOrd="0" destOrd="0" parTransId="{D5FE6B66-50EA-45D2-B6A4-70B48432087C}" sibTransId="{AFD87749-EB6C-46EF-BF8A-DB37D72CFC74}"/>
    <dgm:cxn modelId="{A5ABAC8B-EEEA-9E4B-A4B1-3EA79F934206}" type="presOf" srcId="{F2466642-022C-46D0-8D94-98D67DC7FBEF}" destId="{59F46683-D1F3-294A-A489-79528ABFB879}" srcOrd="0" destOrd="0" presId="urn:microsoft.com/office/officeart/2005/8/layout/default"/>
    <dgm:cxn modelId="{25E4EFA3-207D-2244-8BF3-18ACF9F63D7D}" type="presOf" srcId="{985376B5-6DD0-436A-83FE-ABDAF510F127}" destId="{68CBA3C8-6ED8-3648-9BB4-C4E4AB182CC8}" srcOrd="0" destOrd="0" presId="urn:microsoft.com/office/officeart/2005/8/layout/default"/>
    <dgm:cxn modelId="{1CE66DBA-7B95-904F-BD48-2E6123F76421}" type="presOf" srcId="{3FABDFF5-0796-4152-ACE3-5A4B45C79E06}" destId="{24565D76-20F7-034F-A8CA-4B3D3A7F2610}" srcOrd="0" destOrd="0" presId="urn:microsoft.com/office/officeart/2005/8/layout/default"/>
    <dgm:cxn modelId="{9CCF68E7-9FDE-A843-B171-6C93724E7751}" type="presOf" srcId="{1A644E1E-87EA-4F6D-A4A0-42E2D08D7EEB}" destId="{AA58A78B-47C3-A94D-AD67-00146DA3EFE8}" srcOrd="0" destOrd="0" presId="urn:microsoft.com/office/officeart/2005/8/layout/default"/>
    <dgm:cxn modelId="{963AB0BD-F1A6-5047-B092-9ED9C85C8069}" type="presParOf" srcId="{AA58A78B-47C3-A94D-AD67-00146DA3EFE8}" destId="{88FCAC66-E264-D849-BFA8-217202E036C9}" srcOrd="0" destOrd="0" presId="urn:microsoft.com/office/officeart/2005/8/layout/default"/>
    <dgm:cxn modelId="{46495E20-0B2A-C84B-BD48-9C3109ADB9B2}" type="presParOf" srcId="{AA58A78B-47C3-A94D-AD67-00146DA3EFE8}" destId="{77ABCB4E-6C36-F44E-81CC-9AFF671F58F7}" srcOrd="1" destOrd="0" presId="urn:microsoft.com/office/officeart/2005/8/layout/default"/>
    <dgm:cxn modelId="{72738583-7213-B84B-A357-77D08D7EB5E6}" type="presParOf" srcId="{AA58A78B-47C3-A94D-AD67-00146DA3EFE8}" destId="{24565D76-20F7-034F-A8CA-4B3D3A7F2610}" srcOrd="2" destOrd="0" presId="urn:microsoft.com/office/officeart/2005/8/layout/default"/>
    <dgm:cxn modelId="{E2E32358-082A-9E40-85DC-4C49FD5DE2AB}" type="presParOf" srcId="{AA58A78B-47C3-A94D-AD67-00146DA3EFE8}" destId="{F126C7C3-DDC1-E54E-9D54-BBBA34458A97}" srcOrd="3" destOrd="0" presId="urn:microsoft.com/office/officeart/2005/8/layout/default"/>
    <dgm:cxn modelId="{87D3AA0F-36ED-BC41-83B3-C9AC129A616F}" type="presParOf" srcId="{AA58A78B-47C3-A94D-AD67-00146DA3EFE8}" destId="{59F46683-D1F3-294A-A489-79528ABFB879}" srcOrd="4" destOrd="0" presId="urn:microsoft.com/office/officeart/2005/8/layout/default"/>
    <dgm:cxn modelId="{A95D3657-47B8-B749-B722-F0D3E347AA48}" type="presParOf" srcId="{AA58A78B-47C3-A94D-AD67-00146DA3EFE8}" destId="{9937BA82-5933-C948-AA79-CBB6003523F4}" srcOrd="5" destOrd="0" presId="urn:microsoft.com/office/officeart/2005/8/layout/default"/>
    <dgm:cxn modelId="{434477C0-F155-0E40-A0E0-5C1EA5C0B825}" type="presParOf" srcId="{AA58A78B-47C3-A94D-AD67-00146DA3EFE8}" destId="{68CBA3C8-6ED8-3648-9BB4-C4E4AB182CC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56CFF-96E4-9047-BF79-644C9F22B33B}">
      <dsp:nvSpPr>
        <dsp:cNvPr id="0" name=""/>
        <dsp:cNvSpPr/>
      </dsp:nvSpPr>
      <dsp:spPr>
        <a:xfrm>
          <a:off x="2990718" y="741738"/>
          <a:ext cx="5720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2080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61691" y="784445"/>
        <a:ext cx="30134" cy="6026"/>
      </dsp:txXfrm>
    </dsp:sp>
    <dsp:sp modelId="{E6C82C35-A3BD-A145-95A6-BFFA753BC4D3}">
      <dsp:nvSpPr>
        <dsp:cNvPr id="0" name=""/>
        <dsp:cNvSpPr/>
      </dsp:nvSpPr>
      <dsp:spPr>
        <a:xfrm>
          <a:off x="372166" y="1353"/>
          <a:ext cx="2620351" cy="15722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399" tIns="134778" rIns="128399" bIns="13477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Moeda é instituição Social</a:t>
          </a:r>
          <a:endParaRPr lang="en-US" sz="2000" kern="1200"/>
        </a:p>
      </dsp:txBody>
      <dsp:txXfrm>
        <a:off x="372166" y="1353"/>
        <a:ext cx="2620351" cy="1572211"/>
      </dsp:txXfrm>
    </dsp:sp>
    <dsp:sp modelId="{A32B51D1-D3A2-D841-89D2-5E64EBCC2D6E}">
      <dsp:nvSpPr>
        <dsp:cNvPr id="0" name=""/>
        <dsp:cNvSpPr/>
      </dsp:nvSpPr>
      <dsp:spPr>
        <a:xfrm>
          <a:off x="6213750" y="741738"/>
          <a:ext cx="5720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2080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84724" y="784445"/>
        <a:ext cx="30134" cy="6026"/>
      </dsp:txXfrm>
    </dsp:sp>
    <dsp:sp modelId="{2FF13D6C-2E05-5142-BE33-45EB324575B8}">
      <dsp:nvSpPr>
        <dsp:cNvPr id="0" name=""/>
        <dsp:cNvSpPr/>
      </dsp:nvSpPr>
      <dsp:spPr>
        <a:xfrm>
          <a:off x="3595199" y="1353"/>
          <a:ext cx="2620351" cy="157221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399" tIns="134778" rIns="128399" bIns="13477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Na civilização moderna, os bancos criam a moeda, realizando empréstimo.</a:t>
          </a:r>
          <a:endParaRPr lang="en-US" sz="2000" kern="1200"/>
        </a:p>
      </dsp:txBody>
      <dsp:txXfrm>
        <a:off x="3595199" y="1353"/>
        <a:ext cx="2620351" cy="1572211"/>
      </dsp:txXfrm>
    </dsp:sp>
    <dsp:sp modelId="{9A0AE699-7EBE-8643-B8E3-E2EF99544927}">
      <dsp:nvSpPr>
        <dsp:cNvPr id="0" name=""/>
        <dsp:cNvSpPr/>
      </dsp:nvSpPr>
      <dsp:spPr>
        <a:xfrm>
          <a:off x="1682342" y="1571764"/>
          <a:ext cx="6446065" cy="572080"/>
        </a:xfrm>
        <a:custGeom>
          <a:avLst/>
          <a:gdLst/>
          <a:ahLst/>
          <a:cxnLst/>
          <a:rect l="0" t="0" r="0" b="0"/>
          <a:pathLst>
            <a:path>
              <a:moveTo>
                <a:pt x="6446065" y="0"/>
              </a:moveTo>
              <a:lnTo>
                <a:pt x="6446065" y="303140"/>
              </a:lnTo>
              <a:lnTo>
                <a:pt x="0" y="303140"/>
              </a:lnTo>
              <a:lnTo>
                <a:pt x="0" y="57208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43520" y="1854791"/>
        <a:ext cx="323708" cy="6026"/>
      </dsp:txXfrm>
    </dsp:sp>
    <dsp:sp modelId="{666E0940-674B-274E-99BC-B154C13B203B}">
      <dsp:nvSpPr>
        <dsp:cNvPr id="0" name=""/>
        <dsp:cNvSpPr/>
      </dsp:nvSpPr>
      <dsp:spPr>
        <a:xfrm>
          <a:off x="6818231" y="1353"/>
          <a:ext cx="2620351" cy="15722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399" tIns="134778" rIns="128399" bIns="13477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Ao mesmo tempo:</a:t>
          </a:r>
          <a:br>
            <a:rPr lang="pt-BR" sz="2000" kern="1200"/>
          </a:br>
          <a:endParaRPr lang="en-US" sz="2000" kern="1200"/>
        </a:p>
      </dsp:txBody>
      <dsp:txXfrm>
        <a:off x="6818231" y="1353"/>
        <a:ext cx="2620351" cy="1572211"/>
      </dsp:txXfrm>
    </dsp:sp>
    <dsp:sp modelId="{0773C9A5-918C-1742-B1F4-26FE72CE3373}">
      <dsp:nvSpPr>
        <dsp:cNvPr id="0" name=""/>
        <dsp:cNvSpPr/>
      </dsp:nvSpPr>
      <dsp:spPr>
        <a:xfrm>
          <a:off x="2990718" y="2916630"/>
          <a:ext cx="5720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2080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61691" y="2959337"/>
        <a:ext cx="30134" cy="6026"/>
      </dsp:txXfrm>
    </dsp:sp>
    <dsp:sp modelId="{49AA3A74-0BE4-1E47-A834-262BE2C3F96A}">
      <dsp:nvSpPr>
        <dsp:cNvPr id="0" name=""/>
        <dsp:cNvSpPr/>
      </dsp:nvSpPr>
      <dsp:spPr>
        <a:xfrm>
          <a:off x="372166" y="2176244"/>
          <a:ext cx="2620351" cy="15722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399" tIns="134778" rIns="128399" bIns="13477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O poder monetário é expressão da soberania</a:t>
          </a:r>
          <a:endParaRPr lang="en-US" sz="2000" kern="1200"/>
        </a:p>
      </dsp:txBody>
      <dsp:txXfrm>
        <a:off x="372166" y="2176244"/>
        <a:ext cx="2620351" cy="1572211"/>
      </dsp:txXfrm>
    </dsp:sp>
    <dsp:sp modelId="{15EC435D-81AA-7849-81B0-F9657726DCFF}">
      <dsp:nvSpPr>
        <dsp:cNvPr id="0" name=""/>
        <dsp:cNvSpPr/>
      </dsp:nvSpPr>
      <dsp:spPr>
        <a:xfrm>
          <a:off x="6213750" y="2916630"/>
          <a:ext cx="5720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2080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84724" y="2959337"/>
        <a:ext cx="30134" cy="6026"/>
      </dsp:txXfrm>
    </dsp:sp>
    <dsp:sp modelId="{05EF1CA3-4DD5-AD46-9BC1-6B1D9CDAF96C}">
      <dsp:nvSpPr>
        <dsp:cNvPr id="0" name=""/>
        <dsp:cNvSpPr/>
      </dsp:nvSpPr>
      <dsp:spPr>
        <a:xfrm>
          <a:off x="3595199" y="2176244"/>
          <a:ext cx="2620351" cy="157221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399" tIns="134778" rIns="128399" bIns="13477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A moeda deve ser escassa</a:t>
          </a:r>
          <a:endParaRPr lang="en-US" sz="2000" kern="1200"/>
        </a:p>
      </dsp:txBody>
      <dsp:txXfrm>
        <a:off x="3595199" y="2176244"/>
        <a:ext cx="2620351" cy="1572211"/>
      </dsp:txXfrm>
    </dsp:sp>
    <dsp:sp modelId="{D8F9BF93-9E7E-4B43-928B-5A98444E9964}">
      <dsp:nvSpPr>
        <dsp:cNvPr id="0" name=""/>
        <dsp:cNvSpPr/>
      </dsp:nvSpPr>
      <dsp:spPr>
        <a:xfrm>
          <a:off x="6818231" y="2176244"/>
          <a:ext cx="2620351" cy="15722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399" tIns="134778" rIns="128399" bIns="13477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/>
            <a:t>Como conciliar tudo isso?</a:t>
          </a:r>
          <a:endParaRPr lang="en-US" sz="2000" kern="1200"/>
        </a:p>
      </dsp:txBody>
      <dsp:txXfrm>
        <a:off x="6818231" y="2176244"/>
        <a:ext cx="2620351" cy="15722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59E3D-30C7-F844-9FC3-E28E580E60CD}">
      <dsp:nvSpPr>
        <dsp:cNvPr id="0" name=""/>
        <dsp:cNvSpPr/>
      </dsp:nvSpPr>
      <dsp:spPr>
        <a:xfrm>
          <a:off x="526839" y="649"/>
          <a:ext cx="2816037" cy="16896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SUMOC criada após Bretton Woods</a:t>
          </a:r>
          <a:endParaRPr lang="en-US" sz="2100" kern="1200"/>
        </a:p>
      </dsp:txBody>
      <dsp:txXfrm>
        <a:off x="526839" y="649"/>
        <a:ext cx="2816037" cy="1689622"/>
      </dsp:txXfrm>
    </dsp:sp>
    <dsp:sp modelId="{B91A07F9-3C48-7245-9104-C5C34AFF732D}">
      <dsp:nvSpPr>
        <dsp:cNvPr id="0" name=""/>
        <dsp:cNvSpPr/>
      </dsp:nvSpPr>
      <dsp:spPr>
        <a:xfrm>
          <a:off x="3624480" y="649"/>
          <a:ext cx="2816037" cy="1689622"/>
        </a:xfrm>
        <a:prstGeom prst="rect">
          <a:avLst/>
        </a:prstGeom>
        <a:solidFill>
          <a:schemeClr val="accent2">
            <a:hueOff val="283300"/>
            <a:satOff val="-5633"/>
            <a:lumOff val="16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BB, pela SUMOC, era regulador, detentor das reservas bancárias e fiscalizador dos concorrentes.</a:t>
          </a:r>
          <a:endParaRPr lang="en-US" sz="2100" kern="1200"/>
        </a:p>
      </dsp:txBody>
      <dsp:txXfrm>
        <a:off x="3624480" y="649"/>
        <a:ext cx="2816037" cy="1689622"/>
      </dsp:txXfrm>
    </dsp:sp>
    <dsp:sp modelId="{E8A5BC91-7CAC-774B-95EB-FDBA6579BAD1}">
      <dsp:nvSpPr>
        <dsp:cNvPr id="0" name=""/>
        <dsp:cNvSpPr/>
      </dsp:nvSpPr>
      <dsp:spPr>
        <a:xfrm>
          <a:off x="6722121" y="649"/>
          <a:ext cx="2816037" cy="1689622"/>
        </a:xfrm>
        <a:prstGeom prst="rect">
          <a:avLst/>
        </a:prstGeom>
        <a:solidFill>
          <a:schemeClr val="accent2">
            <a:hueOff val="566599"/>
            <a:satOff val="-11266"/>
            <a:lumOff val="33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BB sofria influências políticas para a concessão de créditos</a:t>
          </a:r>
          <a:endParaRPr lang="en-US" sz="2100" kern="1200"/>
        </a:p>
      </dsp:txBody>
      <dsp:txXfrm>
        <a:off x="6722121" y="649"/>
        <a:ext cx="2816037" cy="1689622"/>
      </dsp:txXfrm>
    </dsp:sp>
    <dsp:sp modelId="{3F329999-B337-914E-8400-FBA1CDB72BD3}">
      <dsp:nvSpPr>
        <dsp:cNvPr id="0" name=""/>
        <dsp:cNvSpPr/>
      </dsp:nvSpPr>
      <dsp:spPr>
        <a:xfrm>
          <a:off x="3624480" y="1971875"/>
          <a:ext cx="2816037" cy="1689622"/>
        </a:xfrm>
        <a:prstGeom prst="rect">
          <a:avLst/>
        </a:prstGeom>
        <a:solidFill>
          <a:schemeClr val="accent2">
            <a:hueOff val="849899"/>
            <a:satOff val="-16899"/>
            <a:lumOff val="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IFs só faziam empréstimos de curto prazo, pois entendia-se que a lei da usura aplicava-se aos bancos....</a:t>
          </a:r>
          <a:endParaRPr lang="en-US" sz="2100" kern="1200"/>
        </a:p>
      </dsp:txBody>
      <dsp:txXfrm>
        <a:off x="3624480" y="1971875"/>
        <a:ext cx="2816037" cy="16896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96B86-6616-4B62-A705-91F063199F0F}">
      <dsp:nvSpPr>
        <dsp:cNvPr id="0" name=""/>
        <dsp:cNvSpPr/>
      </dsp:nvSpPr>
      <dsp:spPr>
        <a:xfrm>
          <a:off x="0" y="4019"/>
          <a:ext cx="9810604" cy="12673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2EB030-CE3C-418B-8E54-4E2DB9782ADE}">
      <dsp:nvSpPr>
        <dsp:cNvPr id="0" name=""/>
        <dsp:cNvSpPr/>
      </dsp:nvSpPr>
      <dsp:spPr>
        <a:xfrm>
          <a:off x="383362" y="289164"/>
          <a:ext cx="697704" cy="6970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744CB-9619-49ED-9F11-F9F2E080A012}">
      <dsp:nvSpPr>
        <dsp:cNvPr id="0" name=""/>
        <dsp:cNvSpPr/>
      </dsp:nvSpPr>
      <dsp:spPr>
        <a:xfrm>
          <a:off x="1464429" y="4019"/>
          <a:ext cx="8288799" cy="1268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255" tIns="134255" rIns="134255" bIns="134255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USAREMOS A PALAVRA INDEPENDÊNCIA POR SER O JARGÃO USADO NA LITERATURA ECONOMICA – QUE SE REFERE A CBI – CENTRAL BANK INDEPENDENCE</a:t>
          </a:r>
          <a:endParaRPr lang="en-US" sz="2300" kern="1200"/>
        </a:p>
      </dsp:txBody>
      <dsp:txXfrm>
        <a:off x="1464429" y="4019"/>
        <a:ext cx="8288799" cy="1268552"/>
      </dsp:txXfrm>
    </dsp:sp>
    <dsp:sp modelId="{672C759E-D800-48E7-9E47-9744902EECD2}">
      <dsp:nvSpPr>
        <dsp:cNvPr id="0" name=""/>
        <dsp:cNvSpPr/>
      </dsp:nvSpPr>
      <dsp:spPr>
        <a:xfrm>
          <a:off x="0" y="1580100"/>
          <a:ext cx="9810604" cy="12673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7BA882-3A6B-4E11-AD77-5F33867022CC}">
      <dsp:nvSpPr>
        <dsp:cNvPr id="0" name=""/>
        <dsp:cNvSpPr/>
      </dsp:nvSpPr>
      <dsp:spPr>
        <a:xfrm>
          <a:off x="383362" y="1865245"/>
          <a:ext cx="697704" cy="6970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C8462-B5F2-4FD1-90DC-7A0E0E2495E6}">
      <dsp:nvSpPr>
        <dsp:cNvPr id="0" name=""/>
        <dsp:cNvSpPr/>
      </dsp:nvSpPr>
      <dsp:spPr>
        <a:xfrm>
          <a:off x="1464429" y="1580100"/>
          <a:ext cx="8288799" cy="1268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255" tIns="134255" rIns="134255" bIns="134255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NA LINGUAGEM JURÍDICA – EM QUE A PRECISÃO É FUNDAMENTAL – DEVE-SE FALAR EM AUTONOMIA </a:t>
          </a:r>
          <a:endParaRPr lang="en-US" sz="2300" kern="1200" dirty="0"/>
        </a:p>
      </dsp:txBody>
      <dsp:txXfrm>
        <a:off x="1464429" y="1580100"/>
        <a:ext cx="8288799" cy="1268552"/>
      </dsp:txXfrm>
    </dsp:sp>
    <dsp:sp modelId="{93D47766-0E5A-944E-B82A-A5588A773316}">
      <dsp:nvSpPr>
        <dsp:cNvPr id="0" name=""/>
        <dsp:cNvSpPr/>
      </dsp:nvSpPr>
      <dsp:spPr>
        <a:xfrm>
          <a:off x="0" y="3156180"/>
          <a:ext cx="9810604" cy="12673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018B5-EFD6-E246-9C2C-3F03E970FB69}">
      <dsp:nvSpPr>
        <dsp:cNvPr id="0" name=""/>
        <dsp:cNvSpPr/>
      </dsp:nvSpPr>
      <dsp:spPr>
        <a:xfrm>
          <a:off x="383737" y="3441326"/>
          <a:ext cx="697704" cy="697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3E0146-17E3-504C-87D5-3A3709E928C5}">
      <dsp:nvSpPr>
        <dsp:cNvPr id="0" name=""/>
        <dsp:cNvSpPr/>
      </dsp:nvSpPr>
      <dsp:spPr>
        <a:xfrm>
          <a:off x="1465178" y="3156180"/>
          <a:ext cx="8288799" cy="1268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255" tIns="134255" rIns="134255" bIns="13425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i="0" kern="1200" dirty="0"/>
            <a:t>Art. 6º  da LC 179:  O Banco Central do Brasil </a:t>
          </a:r>
          <a:r>
            <a:rPr lang="pt-BR" sz="1600" b="1" i="0" kern="1200" dirty="0"/>
            <a:t>é autarquia de natureza especial caracterizada pela ausência de vinculação a Ministério, de tutela ou de subordinação hierárquica, pela autonomia técnica, operacional, administrativa e financeira, </a:t>
          </a:r>
          <a:r>
            <a:rPr lang="pt-BR" sz="1400" b="0" i="0" kern="1200" dirty="0"/>
            <a:t>pela investidura a termo de seus dirigentes e pela estabilidade durante seus mandatos, bem como pelas demais disposições constantes desta Lei Complementar ou de leis específicas destinadas à sua implementação.</a:t>
          </a:r>
          <a:endParaRPr lang="pt-BR" sz="1400" kern="1200" dirty="0"/>
        </a:p>
      </dsp:txBody>
      <dsp:txXfrm>
        <a:off x="1465178" y="3156180"/>
        <a:ext cx="8288799" cy="12685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15A24-6EB8-8748-8BB9-4F61285C00AF}">
      <dsp:nvSpPr>
        <dsp:cNvPr id="0" name=""/>
        <dsp:cNvSpPr/>
      </dsp:nvSpPr>
      <dsp:spPr>
        <a:xfrm>
          <a:off x="0" y="447"/>
          <a:ext cx="1006499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62EDF-1403-DF49-A67A-C2CBF0F95EFB}">
      <dsp:nvSpPr>
        <dsp:cNvPr id="0" name=""/>
        <dsp:cNvSpPr/>
      </dsp:nvSpPr>
      <dsp:spPr>
        <a:xfrm>
          <a:off x="0" y="447"/>
          <a:ext cx="10064998" cy="732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Criação</a:t>
          </a:r>
          <a:r>
            <a:rPr lang="en-US" sz="2700" kern="1200" dirty="0"/>
            <a:t> de </a:t>
          </a:r>
          <a:r>
            <a:rPr lang="en-US" sz="2700" kern="1200" dirty="0" err="1"/>
            <a:t>moeda</a:t>
          </a:r>
          <a:r>
            <a:rPr lang="en-US" sz="2700" kern="1200" dirty="0"/>
            <a:t> – </a:t>
          </a:r>
          <a:r>
            <a:rPr lang="en-US" sz="2700" kern="1200" dirty="0" err="1"/>
            <a:t>política</a:t>
          </a:r>
          <a:r>
            <a:rPr lang="en-US" sz="2700" kern="1200" dirty="0"/>
            <a:t> </a:t>
          </a:r>
          <a:r>
            <a:rPr lang="en-US" sz="2700" kern="1200" dirty="0" err="1"/>
            <a:t>monetária</a:t>
          </a:r>
          <a:endParaRPr lang="en-US" sz="2700" kern="1200" dirty="0"/>
        </a:p>
      </dsp:txBody>
      <dsp:txXfrm>
        <a:off x="0" y="447"/>
        <a:ext cx="10064998" cy="732250"/>
      </dsp:txXfrm>
    </dsp:sp>
    <dsp:sp modelId="{CF809208-B574-994D-A55A-BEC462EDDB1F}">
      <dsp:nvSpPr>
        <dsp:cNvPr id="0" name=""/>
        <dsp:cNvSpPr/>
      </dsp:nvSpPr>
      <dsp:spPr>
        <a:xfrm>
          <a:off x="0" y="732697"/>
          <a:ext cx="1006499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C1420-1139-0941-9129-5B5D50B8A2D6}">
      <dsp:nvSpPr>
        <dsp:cNvPr id="0" name=""/>
        <dsp:cNvSpPr/>
      </dsp:nvSpPr>
      <dsp:spPr>
        <a:xfrm>
          <a:off x="0" y="732697"/>
          <a:ext cx="10064998" cy="732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Concessão de crédito – política creditícia</a:t>
          </a:r>
          <a:endParaRPr lang="en-US" sz="2700" kern="1200" dirty="0"/>
        </a:p>
      </dsp:txBody>
      <dsp:txXfrm>
        <a:off x="0" y="732697"/>
        <a:ext cx="10064998" cy="732250"/>
      </dsp:txXfrm>
    </dsp:sp>
    <dsp:sp modelId="{0B81BF8D-B247-B641-AAFD-687BA67DB714}">
      <dsp:nvSpPr>
        <dsp:cNvPr id="0" name=""/>
        <dsp:cNvSpPr/>
      </dsp:nvSpPr>
      <dsp:spPr>
        <a:xfrm>
          <a:off x="0" y="1464948"/>
          <a:ext cx="1006499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25974-A43F-4F44-A38B-6DC35A6BF805}">
      <dsp:nvSpPr>
        <dsp:cNvPr id="0" name=""/>
        <dsp:cNvSpPr/>
      </dsp:nvSpPr>
      <dsp:spPr>
        <a:xfrm>
          <a:off x="0" y="1464948"/>
          <a:ext cx="10064998" cy="732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Operação do sistema de pagamentos – regulação bancária</a:t>
          </a:r>
          <a:endParaRPr lang="en-US" sz="2700" kern="1200" dirty="0"/>
        </a:p>
      </dsp:txBody>
      <dsp:txXfrm>
        <a:off x="0" y="1464948"/>
        <a:ext cx="10064998" cy="732250"/>
      </dsp:txXfrm>
    </dsp:sp>
    <dsp:sp modelId="{44CD9C34-D3F7-E041-B9ED-8258D0FAF523}">
      <dsp:nvSpPr>
        <dsp:cNvPr id="0" name=""/>
        <dsp:cNvSpPr/>
      </dsp:nvSpPr>
      <dsp:spPr>
        <a:xfrm>
          <a:off x="0" y="2197198"/>
          <a:ext cx="1006499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7883F-CB31-5249-BDF6-160305C87485}">
      <dsp:nvSpPr>
        <dsp:cNvPr id="0" name=""/>
        <dsp:cNvSpPr/>
      </dsp:nvSpPr>
      <dsp:spPr>
        <a:xfrm>
          <a:off x="0" y="2197198"/>
          <a:ext cx="10064998" cy="732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Câmbio – política cambial. Depositário das reservas cambiais do tesouro </a:t>
          </a:r>
          <a:endParaRPr lang="en-US" sz="2700" kern="1200" dirty="0"/>
        </a:p>
      </dsp:txBody>
      <dsp:txXfrm>
        <a:off x="0" y="2197198"/>
        <a:ext cx="10064998" cy="732250"/>
      </dsp:txXfrm>
    </dsp:sp>
    <dsp:sp modelId="{5EF0B963-48D4-3446-822A-232710526E69}">
      <dsp:nvSpPr>
        <dsp:cNvPr id="0" name=""/>
        <dsp:cNvSpPr/>
      </dsp:nvSpPr>
      <dsp:spPr>
        <a:xfrm>
          <a:off x="0" y="2929449"/>
          <a:ext cx="1006499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29F23-380E-7C49-81BE-62CF84E922C1}">
      <dsp:nvSpPr>
        <dsp:cNvPr id="0" name=""/>
        <dsp:cNvSpPr/>
      </dsp:nvSpPr>
      <dsp:spPr>
        <a:xfrm>
          <a:off x="0" y="2929449"/>
          <a:ext cx="10064998" cy="732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Por isso </a:t>
          </a:r>
          <a:r>
            <a:rPr lang="pt-BR" sz="2700" kern="1200" dirty="0" err="1"/>
            <a:t>bancarização</a:t>
          </a:r>
          <a:r>
            <a:rPr lang="pt-BR" sz="2700" kern="1200" dirty="0"/>
            <a:t> é condição de plena cidadania econômica </a:t>
          </a:r>
        </a:p>
      </dsp:txBody>
      <dsp:txXfrm>
        <a:off x="0" y="2929449"/>
        <a:ext cx="10064998" cy="7322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4A533-7B80-6945-BAE4-4FC8A85E3BF3}">
      <dsp:nvSpPr>
        <dsp:cNvPr id="0" name=""/>
        <dsp:cNvSpPr/>
      </dsp:nvSpPr>
      <dsp:spPr>
        <a:xfrm>
          <a:off x="0" y="2756"/>
          <a:ext cx="556828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E6C18-07B4-6944-82E3-3DAACB6D85ED}">
      <dsp:nvSpPr>
        <dsp:cNvPr id="0" name=""/>
        <dsp:cNvSpPr/>
      </dsp:nvSpPr>
      <dsp:spPr>
        <a:xfrm>
          <a:off x="0" y="2756"/>
          <a:ext cx="5568287" cy="1879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¨Central bank independence means two things: first, that the central bank has freedom to decide how to pursue its goals and, second, that its decisions are very hard for any other branch of govern to reverse¨.  Alan Blinder</a:t>
          </a:r>
        </a:p>
      </dsp:txBody>
      <dsp:txXfrm>
        <a:off x="0" y="2756"/>
        <a:ext cx="5568287" cy="1879879"/>
      </dsp:txXfrm>
    </dsp:sp>
    <dsp:sp modelId="{DB6D8D7D-C651-FA41-A5D9-2439DB92400A}">
      <dsp:nvSpPr>
        <dsp:cNvPr id="0" name=""/>
        <dsp:cNvSpPr/>
      </dsp:nvSpPr>
      <dsp:spPr>
        <a:xfrm>
          <a:off x="0" y="1882635"/>
          <a:ext cx="556828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C73E5-03DE-E840-8CE5-B07FD6CDA0B1}">
      <dsp:nvSpPr>
        <dsp:cNvPr id="0" name=""/>
        <dsp:cNvSpPr/>
      </dsp:nvSpPr>
      <dsp:spPr>
        <a:xfrm>
          <a:off x="0" y="1882635"/>
          <a:ext cx="5568287" cy="1879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Nem a Suprema Corte deveria ter poder para reverter uma decisao do Open Market Committee (equivalente ao nosso Copom.</a:t>
          </a:r>
        </a:p>
      </dsp:txBody>
      <dsp:txXfrm>
        <a:off x="0" y="1882635"/>
        <a:ext cx="5568287" cy="1879879"/>
      </dsp:txXfrm>
    </dsp:sp>
    <dsp:sp modelId="{8C9BD5F4-57C3-2E48-A6AB-D305C005ACDC}">
      <dsp:nvSpPr>
        <dsp:cNvPr id="0" name=""/>
        <dsp:cNvSpPr/>
      </dsp:nvSpPr>
      <dsp:spPr>
        <a:xfrm>
          <a:off x="0" y="3762514"/>
          <a:ext cx="556828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D3D416-2314-9B46-8223-38FBF3B15448}">
      <dsp:nvSpPr>
        <dsp:cNvPr id="0" name=""/>
        <dsp:cNvSpPr/>
      </dsp:nvSpPr>
      <dsp:spPr>
        <a:xfrm>
          <a:off x="0" y="3762514"/>
          <a:ext cx="5568287" cy="1879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o Banco Central também deve ser  independente frente aos mercados financeiros. Os bancos centrais não devem ser tentados a seguir o mercado: não devem ignorá-lo e devem conhecer as expectativas que o nutrem, mas não segui-las, nem a elas se curvar. </a:t>
          </a:r>
          <a:endParaRPr lang="en-US" sz="2200" kern="1200"/>
        </a:p>
      </dsp:txBody>
      <dsp:txXfrm>
        <a:off x="0" y="3762514"/>
        <a:ext cx="5568287" cy="18798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EF035-EE57-8C40-8CCF-6E0855AABA14}">
      <dsp:nvSpPr>
        <dsp:cNvPr id="0" name=""/>
        <dsp:cNvSpPr/>
      </dsp:nvSpPr>
      <dsp:spPr>
        <a:xfrm>
          <a:off x="0" y="43869"/>
          <a:ext cx="5568287" cy="18006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baseline="0"/>
            <a:t>a) a tentação do governo de se fazer financiar pelo Banco; </a:t>
          </a:r>
          <a:endParaRPr lang="en-US" sz="2700" kern="1200"/>
        </a:p>
      </dsp:txBody>
      <dsp:txXfrm>
        <a:off x="87900" y="131769"/>
        <a:ext cx="5392487" cy="1624830"/>
      </dsp:txXfrm>
    </dsp:sp>
    <dsp:sp modelId="{2C198076-F95B-6248-BEFE-BC91B0C8F6D3}">
      <dsp:nvSpPr>
        <dsp:cNvPr id="0" name=""/>
        <dsp:cNvSpPr/>
      </dsp:nvSpPr>
      <dsp:spPr>
        <a:xfrm>
          <a:off x="0" y="1922260"/>
          <a:ext cx="5568287" cy="1800630"/>
        </a:xfrm>
        <a:prstGeom prst="roundRect">
          <a:avLst/>
        </a:prstGeom>
        <a:solidFill>
          <a:schemeClr val="accent2">
            <a:hueOff val="424949"/>
            <a:satOff val="-8450"/>
            <a:lumOff val="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baseline="0"/>
            <a:t>(b) o Iag entre açóes e resultados, a exigir dos políticos uma paciência para o alcance de resultados para a qual não estão acostumados; </a:t>
          </a:r>
          <a:endParaRPr lang="en-US" sz="2700" kern="1200"/>
        </a:p>
      </dsp:txBody>
      <dsp:txXfrm>
        <a:off x="87900" y="2010160"/>
        <a:ext cx="5392487" cy="1624830"/>
      </dsp:txXfrm>
    </dsp:sp>
    <dsp:sp modelId="{6D96A19E-6692-0A48-B651-0EC14AD1AAAD}">
      <dsp:nvSpPr>
        <dsp:cNvPr id="0" name=""/>
        <dsp:cNvSpPr/>
      </dsp:nvSpPr>
      <dsp:spPr>
        <a:xfrm>
          <a:off x="0" y="3800650"/>
          <a:ext cx="5568287" cy="1800630"/>
        </a:xfrm>
        <a:prstGeom prst="roundRect">
          <a:avLst/>
        </a:prstGeom>
        <a:solidFill>
          <a:schemeClr val="accent2">
            <a:hueOff val="849899"/>
            <a:satOff val="-16899"/>
            <a:lumOff val="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baseline="0"/>
            <a:t>(c) a necessidade de incorrer em custos presentes para colher, no futuro, os frutos do combate à inflação. </a:t>
          </a:r>
          <a:endParaRPr lang="en-US" sz="2700" kern="1200"/>
        </a:p>
      </dsp:txBody>
      <dsp:txXfrm>
        <a:off x="87900" y="3888550"/>
        <a:ext cx="5392487" cy="16248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CAC66-E264-D849-BFA8-217202E036C9}">
      <dsp:nvSpPr>
        <dsp:cNvPr id="0" name=""/>
        <dsp:cNvSpPr/>
      </dsp:nvSpPr>
      <dsp:spPr>
        <a:xfrm>
          <a:off x="526839" y="649"/>
          <a:ext cx="2816037" cy="16896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É plausível (embora não pacífico), que o grau independência do banco central tenha correlação negativa com o nível de inflação.</a:t>
          </a:r>
          <a:endParaRPr lang="en-US" sz="1500" kern="1200"/>
        </a:p>
      </dsp:txBody>
      <dsp:txXfrm>
        <a:off x="526839" y="649"/>
        <a:ext cx="2816037" cy="1689622"/>
      </dsp:txXfrm>
    </dsp:sp>
    <dsp:sp modelId="{24565D76-20F7-034F-A8CA-4B3D3A7F2610}">
      <dsp:nvSpPr>
        <dsp:cNvPr id="0" name=""/>
        <dsp:cNvSpPr/>
      </dsp:nvSpPr>
      <dsp:spPr>
        <a:xfrm>
          <a:off x="3624480" y="649"/>
          <a:ext cx="2816037" cy="16896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A ampliação do papel do banco central para estabilidade financeira e ou crescimento econômico não exigiria a independência, e talvez seja incompatível, pois a escolha de caminhos e objetivos é essencialmente política.</a:t>
          </a:r>
          <a:endParaRPr lang="en-US" sz="1500" kern="1200"/>
        </a:p>
      </dsp:txBody>
      <dsp:txXfrm>
        <a:off x="3624480" y="649"/>
        <a:ext cx="2816037" cy="1689622"/>
      </dsp:txXfrm>
    </dsp:sp>
    <dsp:sp modelId="{59F46683-D1F3-294A-A489-79528ABFB879}">
      <dsp:nvSpPr>
        <dsp:cNvPr id="0" name=""/>
        <dsp:cNvSpPr/>
      </dsp:nvSpPr>
      <dsp:spPr>
        <a:xfrm>
          <a:off x="6722121" y="649"/>
          <a:ext cx="2816037" cy="16896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Independência funciona bem quando temos regulação baseada em regra. Não faz tanto sentido quando há discricionariedade</a:t>
          </a:r>
          <a:endParaRPr lang="en-US" sz="1500" kern="1200"/>
        </a:p>
      </dsp:txBody>
      <dsp:txXfrm>
        <a:off x="6722121" y="649"/>
        <a:ext cx="2816037" cy="1689622"/>
      </dsp:txXfrm>
    </dsp:sp>
    <dsp:sp modelId="{68CBA3C8-6ED8-3648-9BB4-C4E4AB182CC8}">
      <dsp:nvSpPr>
        <dsp:cNvPr id="0" name=""/>
        <dsp:cNvSpPr/>
      </dsp:nvSpPr>
      <dsp:spPr>
        <a:xfrm>
          <a:off x="3624480" y="1971875"/>
          <a:ext cx="2816037" cy="16896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Minha posição pessoal: manter o papel tradicional do banco central e zelar por sua independência.</a:t>
          </a:r>
          <a:endParaRPr lang="en-US" sz="1500" kern="1200"/>
        </a:p>
      </dsp:txBody>
      <dsp:txXfrm>
        <a:off x="3624480" y="1971875"/>
        <a:ext cx="2816037" cy="1689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5T08:51:13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4T21:44:51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5T08:40:32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4T01:43:53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BEE9B-CBC9-2746-AB2B-9FA623ACD5C7}" type="datetimeFigureOut">
              <a:rPr lang="pt-BR" smtClean="0"/>
              <a:t>17/08/2023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D7456-736F-7A46-A6A4-11644545BD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660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Autodidatismo politicas publicas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7456-736F-7A46-A6A4-11644545BD5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17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7456-736F-7A46-A6A4-11644545BD5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1277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Antes </a:t>
            </a:r>
            <a:r>
              <a:rPr lang="pt-BR" dirty="0" err="1"/>
              <a:t>bb</a:t>
            </a:r>
            <a:r>
              <a:rPr lang="pt-BR" dirty="0"/>
              <a:t>.  Regulador, reserva e concorrente. SUMOC criada para BRETTON WOODS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7456-736F-7A46-A6A4-11644545BD5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159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August 17,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August 17,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3291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August 17,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2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August 17,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26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August 17,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5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August 17,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14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August 17,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456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August 17,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688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August 17,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55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August 17,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32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August 17,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57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August 17, 2023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‹nº›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555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65" r:id="rId6"/>
    <p:sldLayoutId id="2147483766" r:id="rId7"/>
    <p:sldLayoutId id="2147483767" r:id="rId8"/>
    <p:sldLayoutId id="2147483764" r:id="rId9"/>
    <p:sldLayoutId id="2147483773" r:id="rId10"/>
    <p:sldLayoutId id="2147483774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2307/3186104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5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F20E0A-8982-574A-9FC9-A4D0930FF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5" b="786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2" name="Rectangle 54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F0933B-8748-C544-B0FF-8081E6EA8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891" y="1116280"/>
            <a:ext cx="10747169" cy="49282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 que </a:t>
            </a:r>
            <a:r>
              <a:rPr lang="en-US" dirty="0" err="1">
                <a:solidFill>
                  <a:srgbClr val="FFFFFF"/>
                </a:solidFill>
              </a:rPr>
              <a:t>faz</a:t>
            </a:r>
            <a:r>
              <a:rPr lang="en-US" dirty="0">
                <a:solidFill>
                  <a:srgbClr val="FFFFFF"/>
                </a:solidFill>
              </a:rPr>
              <a:t> um Banco </a:t>
            </a:r>
            <a:r>
              <a:rPr lang="en-US" dirty="0" err="1">
                <a:solidFill>
                  <a:srgbClr val="FFFFFF"/>
                </a:solidFill>
              </a:rPr>
              <a:t>CentraL</a:t>
            </a:r>
            <a:r>
              <a:rPr lang="en-US" dirty="0">
                <a:solidFill>
                  <a:srgbClr val="FFFFFF"/>
                </a:solidFill>
              </a:rPr>
              <a:t>? </a:t>
            </a:r>
            <a:r>
              <a:rPr lang="en-US" dirty="0" err="1">
                <a:solidFill>
                  <a:srgbClr val="FFFFFF"/>
                </a:solidFill>
              </a:rPr>
              <a:t>Deve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ele</a:t>
            </a:r>
            <a:r>
              <a:rPr lang="en-US" dirty="0">
                <a:solidFill>
                  <a:srgbClr val="FFFFFF"/>
                </a:solidFill>
              </a:rPr>
              <a:t> ser  </a:t>
            </a:r>
            <a:r>
              <a:rPr lang="en-US" dirty="0" err="1">
                <a:solidFill>
                  <a:srgbClr val="FFFFFF"/>
                </a:solidFill>
              </a:rPr>
              <a:t>Independente</a:t>
            </a:r>
            <a:r>
              <a:rPr lang="en-US" dirty="0">
                <a:solidFill>
                  <a:srgbClr val="FFFFFF"/>
                </a:solidFill>
              </a:rPr>
              <a:t>?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Professor </a:t>
            </a:r>
            <a:r>
              <a:rPr lang="en-US" sz="2000" dirty="0" err="1">
                <a:solidFill>
                  <a:srgbClr val="FFFFFF"/>
                </a:solidFill>
              </a:rPr>
              <a:t>Doutor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ruy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pereira</a:t>
            </a:r>
            <a:r>
              <a:rPr lang="en-US" sz="2000" dirty="0">
                <a:solidFill>
                  <a:srgbClr val="FFFFFF"/>
                </a:solidFill>
              </a:rPr>
              <a:t> Camilo junior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B84AC1-7F0E-D14E-B7A2-BD5C46BB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245" y="4809506"/>
            <a:ext cx="4731326" cy="395540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endParaRPr lang="en-US" spc="5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2400" spc="5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2400" spc="5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2400" spc="5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2400" spc="5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spc="50" dirty="0">
                <a:solidFill>
                  <a:srgbClr val="FFFFFF"/>
                </a:solidFill>
              </a:rPr>
              <a:t>Professor </a:t>
            </a:r>
            <a:r>
              <a:rPr lang="en-US" sz="2400" spc="50" dirty="0" err="1">
                <a:solidFill>
                  <a:srgbClr val="FFFFFF"/>
                </a:solidFill>
              </a:rPr>
              <a:t>Doutor</a:t>
            </a:r>
            <a:r>
              <a:rPr lang="en-US" sz="2400" spc="50" dirty="0">
                <a:solidFill>
                  <a:srgbClr val="FFFFFF"/>
                </a:solidFill>
              </a:rPr>
              <a:t> </a:t>
            </a:r>
            <a:r>
              <a:rPr lang="en-US" sz="2400" spc="50" dirty="0" err="1">
                <a:solidFill>
                  <a:srgbClr val="FFFFFF"/>
                </a:solidFill>
              </a:rPr>
              <a:t>Ruy</a:t>
            </a:r>
            <a:r>
              <a:rPr lang="en-US" sz="2400" spc="50" dirty="0">
                <a:solidFill>
                  <a:srgbClr val="FFFFFF"/>
                </a:solidFill>
              </a:rPr>
              <a:t> Pereira Camilo Junior</a:t>
            </a:r>
          </a:p>
          <a:p>
            <a:pPr algn="l">
              <a:lnSpc>
                <a:spcPct val="90000"/>
              </a:lnSpc>
            </a:pPr>
            <a:endParaRPr lang="en-US" sz="1700" spc="50" dirty="0">
              <a:solidFill>
                <a:srgbClr val="FFFFFF"/>
              </a:solidFill>
            </a:endParaRPr>
          </a:p>
          <a:p>
            <a:pPr algn="l">
              <a:lnSpc>
                <a:spcPct val="90000"/>
              </a:lnSpc>
            </a:pPr>
            <a:endParaRPr lang="en-US" sz="1700" spc="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87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205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059" name="Ink 205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059" name="Ink 205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38252547-C30F-4A22-83C6-1B673F623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D309AC32-4BC6-47AE-9DBD-5CC7652A5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ânico de 1907">
            <a:extLst>
              <a:ext uri="{FF2B5EF4-FFF2-40B4-BE49-F238E27FC236}">
                <a16:creationId xmlns:a16="http://schemas.microsoft.com/office/drawing/2014/main" id="{CDB6AC2F-ABB5-855A-1025-8473082B7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" r="-2" b="15473"/>
          <a:stretch/>
        </p:blipFill>
        <p:spPr bwMode="auto">
          <a:xfrm>
            <a:off x="6095994" y="-2"/>
            <a:ext cx="6096000" cy="5920277"/>
          </a:xfrm>
          <a:custGeom>
            <a:avLst/>
            <a:gdLst/>
            <a:ahLst/>
            <a:cxnLst/>
            <a:rect l="l" t="t" r="r" b="b"/>
            <a:pathLst>
              <a:path w="6088058" h="5909518">
                <a:moveTo>
                  <a:pt x="0" y="0"/>
                </a:moveTo>
                <a:lnTo>
                  <a:pt x="6088058" y="0"/>
                </a:lnTo>
                <a:lnTo>
                  <a:pt x="6088058" y="5780407"/>
                </a:lnTo>
                <a:lnTo>
                  <a:pt x="6044861" y="5796240"/>
                </a:lnTo>
                <a:cubicBezTo>
                  <a:pt x="6030657" y="5798401"/>
                  <a:pt x="5997590" y="5852297"/>
                  <a:pt x="5984162" y="5850767"/>
                </a:cubicBezTo>
                <a:cubicBezTo>
                  <a:pt x="5882189" y="5874349"/>
                  <a:pt x="5871362" y="5896856"/>
                  <a:pt x="5821886" y="5885154"/>
                </a:cubicBezTo>
                <a:cubicBezTo>
                  <a:pt x="5776780" y="5883480"/>
                  <a:pt x="5832862" y="5919521"/>
                  <a:pt x="5798611" y="5906790"/>
                </a:cubicBezTo>
                <a:cubicBezTo>
                  <a:pt x="5764360" y="5894058"/>
                  <a:pt x="5640092" y="5832094"/>
                  <a:pt x="5616380" y="5808764"/>
                </a:cubicBezTo>
                <a:cubicBezTo>
                  <a:pt x="5592668" y="5785435"/>
                  <a:pt x="5531913" y="5808370"/>
                  <a:pt x="5489367" y="5766815"/>
                </a:cubicBezTo>
                <a:lnTo>
                  <a:pt x="5420471" y="5691937"/>
                </a:lnTo>
                <a:cubicBezTo>
                  <a:pt x="5372275" y="5690149"/>
                  <a:pt x="5411336" y="5655729"/>
                  <a:pt x="5366693" y="5639652"/>
                </a:cubicBezTo>
                <a:cubicBezTo>
                  <a:pt x="5321568" y="5638064"/>
                  <a:pt x="5312022" y="5587404"/>
                  <a:pt x="5273713" y="5579634"/>
                </a:cubicBezTo>
                <a:cubicBezTo>
                  <a:pt x="5258318" y="5585541"/>
                  <a:pt x="5192329" y="5531945"/>
                  <a:pt x="5177970" y="5521377"/>
                </a:cubicBezTo>
                <a:cubicBezTo>
                  <a:pt x="5135914" y="5522737"/>
                  <a:pt x="5125974" y="5513135"/>
                  <a:pt x="5099085" y="5500856"/>
                </a:cubicBezTo>
                <a:cubicBezTo>
                  <a:pt x="5068087" y="5529933"/>
                  <a:pt x="5075650" y="5504588"/>
                  <a:pt x="5047409" y="5501487"/>
                </a:cubicBezTo>
                <a:cubicBezTo>
                  <a:pt x="5029907" y="5497935"/>
                  <a:pt x="5006604" y="5493892"/>
                  <a:pt x="4989936" y="5492457"/>
                </a:cubicBezTo>
                <a:cubicBezTo>
                  <a:pt x="4961494" y="5492746"/>
                  <a:pt x="4933907" y="5475011"/>
                  <a:pt x="4934954" y="5489644"/>
                </a:cubicBezTo>
                <a:cubicBezTo>
                  <a:pt x="4911785" y="5492102"/>
                  <a:pt x="4886006" y="5496180"/>
                  <a:pt x="4855061" y="5494288"/>
                </a:cubicBezTo>
                <a:cubicBezTo>
                  <a:pt x="4789366" y="5458325"/>
                  <a:pt x="4819289" y="5494022"/>
                  <a:pt x="4761722" y="5481514"/>
                </a:cubicBezTo>
                <a:cubicBezTo>
                  <a:pt x="4710647" y="5469440"/>
                  <a:pt x="4611076" y="5437145"/>
                  <a:pt x="4548617" y="5421842"/>
                </a:cubicBezTo>
                <a:cubicBezTo>
                  <a:pt x="4520447" y="5417141"/>
                  <a:pt x="4462604" y="5406781"/>
                  <a:pt x="4423278" y="5402075"/>
                </a:cubicBezTo>
                <a:cubicBezTo>
                  <a:pt x="4399462" y="5403559"/>
                  <a:pt x="4377831" y="5390433"/>
                  <a:pt x="4349982" y="5400066"/>
                </a:cubicBezTo>
                <a:cubicBezTo>
                  <a:pt x="4340537" y="5404009"/>
                  <a:pt x="4313282" y="5403221"/>
                  <a:pt x="4287866" y="5396310"/>
                </a:cubicBezTo>
                <a:cubicBezTo>
                  <a:pt x="4278828" y="5404323"/>
                  <a:pt x="4251865" y="5395865"/>
                  <a:pt x="4240853" y="5395714"/>
                </a:cubicBezTo>
                <a:cubicBezTo>
                  <a:pt x="4227587" y="5402265"/>
                  <a:pt x="4178742" y="5393413"/>
                  <a:pt x="4165099" y="5386193"/>
                </a:cubicBezTo>
                <a:lnTo>
                  <a:pt x="4030498" y="5374951"/>
                </a:lnTo>
                <a:lnTo>
                  <a:pt x="3986167" y="5372905"/>
                </a:lnTo>
                <a:cubicBezTo>
                  <a:pt x="3978568" y="5374925"/>
                  <a:pt x="3950861" y="5373629"/>
                  <a:pt x="3943238" y="5374530"/>
                </a:cubicBezTo>
                <a:cubicBezTo>
                  <a:pt x="3902459" y="5364668"/>
                  <a:pt x="3888395" y="5364190"/>
                  <a:pt x="3864017" y="5359382"/>
                </a:cubicBezTo>
                <a:cubicBezTo>
                  <a:pt x="3822981" y="5359243"/>
                  <a:pt x="3792742" y="5362367"/>
                  <a:pt x="3751790" y="5352774"/>
                </a:cubicBezTo>
                <a:lnTo>
                  <a:pt x="3632307" y="5333045"/>
                </a:lnTo>
                <a:cubicBezTo>
                  <a:pt x="3579057" y="5342404"/>
                  <a:pt x="3506036" y="5334209"/>
                  <a:pt x="3488505" y="5321895"/>
                </a:cubicBezTo>
                <a:cubicBezTo>
                  <a:pt x="3422953" y="5307957"/>
                  <a:pt x="3319430" y="5282449"/>
                  <a:pt x="3247050" y="5277275"/>
                </a:cubicBezTo>
                <a:lnTo>
                  <a:pt x="3135368" y="5226598"/>
                </a:lnTo>
                <a:lnTo>
                  <a:pt x="3098808" y="5216757"/>
                </a:lnTo>
                <a:lnTo>
                  <a:pt x="3093244" y="5207737"/>
                </a:lnTo>
                <a:lnTo>
                  <a:pt x="3055230" y="5196800"/>
                </a:lnTo>
                <a:lnTo>
                  <a:pt x="3054208" y="5197840"/>
                </a:lnTo>
                <a:cubicBezTo>
                  <a:pt x="3051046" y="5199920"/>
                  <a:pt x="3047083" y="5200986"/>
                  <a:pt x="3041317" y="5199957"/>
                </a:cubicBezTo>
                <a:cubicBezTo>
                  <a:pt x="3042864" y="5218980"/>
                  <a:pt x="3034954" y="5206006"/>
                  <a:pt x="3017811" y="5201291"/>
                </a:cubicBezTo>
                <a:cubicBezTo>
                  <a:pt x="3016390" y="5229784"/>
                  <a:pt x="2972116" y="5196164"/>
                  <a:pt x="2957452" y="5209408"/>
                </a:cubicBezTo>
                <a:lnTo>
                  <a:pt x="2909485" y="5206201"/>
                </a:lnTo>
                <a:lnTo>
                  <a:pt x="2909200" y="5206435"/>
                </a:lnTo>
                <a:cubicBezTo>
                  <a:pt x="2907145" y="5206650"/>
                  <a:pt x="2904326" y="5206330"/>
                  <a:pt x="2900231" y="5205253"/>
                </a:cubicBezTo>
                <a:lnTo>
                  <a:pt x="2894393" y="5203241"/>
                </a:lnTo>
                <a:lnTo>
                  <a:pt x="2878336" y="5200091"/>
                </a:lnTo>
                <a:lnTo>
                  <a:pt x="2872010" y="5200775"/>
                </a:lnTo>
                <a:lnTo>
                  <a:pt x="2867047" y="5202947"/>
                </a:lnTo>
                <a:cubicBezTo>
                  <a:pt x="2858692" y="5195184"/>
                  <a:pt x="2859519" y="5186448"/>
                  <a:pt x="2832987" y="5206060"/>
                </a:cubicBezTo>
                <a:cubicBezTo>
                  <a:pt x="2802033" y="5205064"/>
                  <a:pt x="2693302" y="5190755"/>
                  <a:pt x="2656443" y="5187283"/>
                </a:cubicBezTo>
                <a:cubicBezTo>
                  <a:pt x="2623821" y="5176816"/>
                  <a:pt x="2652196" y="5190154"/>
                  <a:pt x="2611846" y="5185231"/>
                </a:cubicBezTo>
                <a:cubicBezTo>
                  <a:pt x="2575608" y="5166158"/>
                  <a:pt x="2543144" y="5182209"/>
                  <a:pt x="2500070" y="5176862"/>
                </a:cubicBezTo>
                <a:lnTo>
                  <a:pt x="2429229" y="5191353"/>
                </a:lnTo>
                <a:lnTo>
                  <a:pt x="2414982" y="5185578"/>
                </a:lnTo>
                <a:lnTo>
                  <a:pt x="2410166" y="5182648"/>
                </a:lnTo>
                <a:cubicBezTo>
                  <a:pt x="2406648" y="5180913"/>
                  <a:pt x="2404047" y="5180121"/>
                  <a:pt x="2401967" y="5179975"/>
                </a:cubicBezTo>
                <a:lnTo>
                  <a:pt x="2401593" y="5180149"/>
                </a:lnTo>
                <a:lnTo>
                  <a:pt x="2394248" y="5177172"/>
                </a:lnTo>
                <a:lnTo>
                  <a:pt x="2271181" y="5163462"/>
                </a:lnTo>
                <a:cubicBezTo>
                  <a:pt x="2266023" y="5161485"/>
                  <a:pt x="2261732" y="5161824"/>
                  <a:pt x="2257798" y="5163272"/>
                </a:cubicBezTo>
                <a:lnTo>
                  <a:pt x="2256371" y="5164093"/>
                </a:lnTo>
                <a:lnTo>
                  <a:pt x="2224103" y="5147087"/>
                </a:lnTo>
                <a:lnTo>
                  <a:pt x="2218431" y="5146768"/>
                </a:lnTo>
                <a:lnTo>
                  <a:pt x="2199172" y="5133202"/>
                </a:lnTo>
                <a:lnTo>
                  <a:pt x="2188275" y="5127517"/>
                </a:lnTo>
                <a:lnTo>
                  <a:pt x="2187148" y="5123179"/>
                </a:lnTo>
                <a:cubicBezTo>
                  <a:pt x="2184844" y="5120011"/>
                  <a:pt x="2180150" y="5117425"/>
                  <a:pt x="2170074" y="5116174"/>
                </a:cubicBezTo>
                <a:lnTo>
                  <a:pt x="2167375" y="5116398"/>
                </a:lnTo>
                <a:lnTo>
                  <a:pt x="2156032" y="5106788"/>
                </a:lnTo>
                <a:cubicBezTo>
                  <a:pt x="2152858" y="5103029"/>
                  <a:pt x="2150646" y="5098849"/>
                  <a:pt x="2149833" y="5094104"/>
                </a:cubicBezTo>
                <a:cubicBezTo>
                  <a:pt x="2085826" y="5096942"/>
                  <a:pt x="2051129" y="5063627"/>
                  <a:pt x="1994270" y="5049035"/>
                </a:cubicBezTo>
                <a:cubicBezTo>
                  <a:pt x="1929466" y="5026440"/>
                  <a:pt x="1871069" y="5005707"/>
                  <a:pt x="1809406" y="5008055"/>
                </a:cubicBezTo>
                <a:cubicBezTo>
                  <a:pt x="1739118" y="4993496"/>
                  <a:pt x="1684964" y="4991317"/>
                  <a:pt x="1622743" y="4982948"/>
                </a:cubicBezTo>
                <a:lnTo>
                  <a:pt x="1518345" y="4986337"/>
                </a:lnTo>
                <a:lnTo>
                  <a:pt x="1431541" y="4980647"/>
                </a:lnTo>
                <a:lnTo>
                  <a:pt x="1423569" y="4978154"/>
                </a:lnTo>
                <a:cubicBezTo>
                  <a:pt x="1417991" y="4976847"/>
                  <a:pt x="1414171" y="4976505"/>
                  <a:pt x="1411410" y="4976851"/>
                </a:cubicBezTo>
                <a:lnTo>
                  <a:pt x="1411038" y="4977170"/>
                </a:lnTo>
                <a:lnTo>
                  <a:pt x="1399793" y="4975264"/>
                </a:lnTo>
                <a:cubicBezTo>
                  <a:pt x="1380984" y="4971244"/>
                  <a:pt x="1326526" y="4988248"/>
                  <a:pt x="1309389" y="4983178"/>
                </a:cubicBezTo>
                <a:cubicBezTo>
                  <a:pt x="1278787" y="4986058"/>
                  <a:pt x="1237988" y="4987137"/>
                  <a:pt x="1216178" y="4992546"/>
                </a:cubicBezTo>
                <a:lnTo>
                  <a:pt x="1214851" y="4993953"/>
                </a:lnTo>
                <a:lnTo>
                  <a:pt x="1122558" y="4969302"/>
                </a:lnTo>
                <a:lnTo>
                  <a:pt x="1105100" y="4964860"/>
                </a:lnTo>
                <a:lnTo>
                  <a:pt x="1101002" y="4959628"/>
                </a:lnTo>
                <a:cubicBezTo>
                  <a:pt x="1096110" y="4956189"/>
                  <a:pt x="1088504" y="4954100"/>
                  <a:pt x="1074806" y="4955090"/>
                </a:cubicBezTo>
                <a:lnTo>
                  <a:pt x="1000986" y="4943152"/>
                </a:lnTo>
                <a:cubicBezTo>
                  <a:pt x="965146" y="4942197"/>
                  <a:pt x="954187" y="4941243"/>
                  <a:pt x="922494" y="4943517"/>
                </a:cubicBezTo>
                <a:cubicBezTo>
                  <a:pt x="841526" y="4932837"/>
                  <a:pt x="847643" y="4909243"/>
                  <a:pt x="808144" y="4914709"/>
                </a:cubicBezTo>
                <a:cubicBezTo>
                  <a:pt x="775920" y="4919794"/>
                  <a:pt x="691987" y="4901171"/>
                  <a:pt x="612220" y="4887415"/>
                </a:cubicBezTo>
                <a:cubicBezTo>
                  <a:pt x="553104" y="4878184"/>
                  <a:pt x="532104" y="4864417"/>
                  <a:pt x="453453" y="4859320"/>
                </a:cubicBezTo>
                <a:cubicBezTo>
                  <a:pt x="376152" y="4816273"/>
                  <a:pt x="313694" y="4839435"/>
                  <a:pt x="221558" y="4813627"/>
                </a:cubicBezTo>
                <a:cubicBezTo>
                  <a:pt x="201549" y="4798473"/>
                  <a:pt x="113290" y="4815259"/>
                  <a:pt x="72672" y="4811590"/>
                </a:cubicBezTo>
                <a:cubicBezTo>
                  <a:pt x="52363" y="4809755"/>
                  <a:pt x="32830" y="4805531"/>
                  <a:pt x="16287" y="4801380"/>
                </a:cubicBezTo>
                <a:lnTo>
                  <a:pt x="0" y="479724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B158FE6-E51B-7AE9-FEC8-4D3FA2CEA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72" y="5279515"/>
            <a:ext cx="9697914" cy="7398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000"/>
              <a:t>Como enfrentar uma crise bancária sem  um banco centra?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44B85C-358A-3193-AD90-BDCA2216E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72" y="6019395"/>
            <a:ext cx="9756232" cy="38140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900" spc="160"/>
              <a:t>John Pierpont Morgan escolheu os bancos que ajudaria, na crise bancária de 1907</a:t>
            </a:r>
          </a:p>
        </p:txBody>
      </p:sp>
      <p:pic>
        <p:nvPicPr>
          <p:cNvPr id="2052" name="Picture 4" descr="Inauguração Da Morgan Library Ano 1906">
            <a:extLst>
              <a:ext uri="{FF2B5EF4-FFF2-40B4-BE49-F238E27FC236}">
                <a16:creationId xmlns:a16="http://schemas.microsoft.com/office/drawing/2014/main" id="{4738DEAE-912D-F6DA-6C13-BDA356A81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2" r="15957" b="4"/>
          <a:stretch/>
        </p:blipFill>
        <p:spPr bwMode="auto">
          <a:xfrm>
            <a:off x="7" y="-2"/>
            <a:ext cx="6095999" cy="5481433"/>
          </a:xfrm>
          <a:custGeom>
            <a:avLst/>
            <a:gdLst/>
            <a:ahLst/>
            <a:cxnLst/>
            <a:rect l="l" t="t" r="r" b="b"/>
            <a:pathLst>
              <a:path w="6095999" h="5481433">
                <a:moveTo>
                  <a:pt x="4721174" y="4954056"/>
                </a:moveTo>
                <a:lnTo>
                  <a:pt x="4722109" y="4954261"/>
                </a:lnTo>
                <a:cubicBezTo>
                  <a:pt x="4721144" y="4954888"/>
                  <a:pt x="4718264" y="4955480"/>
                  <a:pt x="4717200" y="4955502"/>
                </a:cubicBez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4797244"/>
                </a:lnTo>
                <a:lnTo>
                  <a:pt x="6073845" y="4791614"/>
                </a:lnTo>
                <a:lnTo>
                  <a:pt x="6068527" y="4793114"/>
                </a:lnTo>
                <a:lnTo>
                  <a:pt x="6048635" y="4792448"/>
                </a:lnTo>
                <a:lnTo>
                  <a:pt x="6041280" y="4800599"/>
                </a:lnTo>
                <a:lnTo>
                  <a:pt x="6010088" y="4805572"/>
                </a:lnTo>
                <a:cubicBezTo>
                  <a:pt x="5998677" y="4806145"/>
                  <a:pt x="5970125" y="4805253"/>
                  <a:pt x="5957373" y="4802014"/>
                </a:cubicBezTo>
                <a:lnTo>
                  <a:pt x="5758916" y="4786693"/>
                </a:lnTo>
                <a:lnTo>
                  <a:pt x="5626958" y="4785694"/>
                </a:lnTo>
                <a:lnTo>
                  <a:pt x="5470904" y="4799383"/>
                </a:lnTo>
                <a:cubicBezTo>
                  <a:pt x="5478132" y="4812102"/>
                  <a:pt x="5439007" y="4798369"/>
                  <a:pt x="5432758" y="4810369"/>
                </a:cubicBezTo>
                <a:cubicBezTo>
                  <a:pt x="5429366" y="4820164"/>
                  <a:pt x="5391825" y="4824737"/>
                  <a:pt x="5381665" y="4827652"/>
                </a:cubicBezTo>
                <a:lnTo>
                  <a:pt x="5261761" y="4847586"/>
                </a:lnTo>
                <a:cubicBezTo>
                  <a:pt x="5251596" y="4847766"/>
                  <a:pt x="5230548" y="4855879"/>
                  <a:pt x="5222960" y="4858447"/>
                </a:cubicBezTo>
                <a:lnTo>
                  <a:pt x="5174659" y="4861366"/>
                </a:lnTo>
                <a:lnTo>
                  <a:pt x="5156552" y="4868419"/>
                </a:lnTo>
                <a:lnTo>
                  <a:pt x="5142597" y="4871738"/>
                </a:lnTo>
                <a:lnTo>
                  <a:pt x="5139593" y="4873789"/>
                </a:lnTo>
                <a:cubicBezTo>
                  <a:pt x="5133874" y="4877734"/>
                  <a:pt x="5128077" y="4881455"/>
                  <a:pt x="5121657" y="4884386"/>
                </a:cubicBezTo>
                <a:cubicBezTo>
                  <a:pt x="5108317" y="4856444"/>
                  <a:pt x="5064854" y="4904710"/>
                  <a:pt x="5065789" y="4877970"/>
                </a:cubicBezTo>
                <a:cubicBezTo>
                  <a:pt x="5028195" y="4889214"/>
                  <a:pt x="5038945" y="4860813"/>
                  <a:pt x="5011511" y="4893964"/>
                </a:cubicBezTo>
                <a:cubicBezTo>
                  <a:pt x="4937023" y="4893590"/>
                  <a:pt x="4916355" y="4880890"/>
                  <a:pt x="4840437" y="4917412"/>
                </a:cubicBezTo>
                <a:cubicBezTo>
                  <a:pt x="4806740" y="4933661"/>
                  <a:pt x="4784107" y="4944543"/>
                  <a:pt x="4762445" y="4944523"/>
                </a:cubicBezTo>
                <a:cubicBezTo>
                  <a:pt x="4741324" y="4948917"/>
                  <a:pt x="4729481" y="4951673"/>
                  <a:pt x="4723183" y="4953324"/>
                </a:cubicBezTo>
                <a:lnTo>
                  <a:pt x="4721174" y="4954056"/>
                </a:lnTo>
                <a:lnTo>
                  <a:pt x="4715524" y="4952810"/>
                </a:lnTo>
                <a:cubicBezTo>
                  <a:pt x="4680149" y="4959602"/>
                  <a:pt x="4524745" y="4960391"/>
                  <a:pt x="4515812" y="4962478"/>
                </a:cubicBezTo>
                <a:cubicBezTo>
                  <a:pt x="4457821" y="4975280"/>
                  <a:pt x="4462661" y="4976003"/>
                  <a:pt x="4428541" y="4972877"/>
                </a:cubicBezTo>
                <a:cubicBezTo>
                  <a:pt x="4423305" y="4969586"/>
                  <a:pt x="4368976" y="4975731"/>
                  <a:pt x="4362874" y="4974191"/>
                </a:cubicBezTo>
                <a:lnTo>
                  <a:pt x="4316964" y="4967733"/>
                </a:lnTo>
                <a:lnTo>
                  <a:pt x="4315107" y="4969042"/>
                </a:lnTo>
                <a:cubicBezTo>
                  <a:pt x="4306125" y="4972333"/>
                  <a:pt x="4299995" y="4972332"/>
                  <a:pt x="4295142" y="4970877"/>
                </a:cubicBezTo>
                <a:lnTo>
                  <a:pt x="4290061" y="4968029"/>
                </a:lnTo>
                <a:lnTo>
                  <a:pt x="4276140" y="4968269"/>
                </a:lnTo>
                <a:lnTo>
                  <a:pt x="4248115" y="4966000"/>
                </a:lnTo>
                <a:lnTo>
                  <a:pt x="4202047" y="4968729"/>
                </a:lnTo>
                <a:cubicBezTo>
                  <a:pt x="4201946" y="4969139"/>
                  <a:pt x="4201844" y="4969548"/>
                  <a:pt x="4201743" y="4969958"/>
                </a:cubicBezTo>
                <a:cubicBezTo>
                  <a:pt x="4200118" y="4972728"/>
                  <a:pt x="4197142" y="4974797"/>
                  <a:pt x="4191247" y="4975459"/>
                </a:cubicBezTo>
                <a:cubicBezTo>
                  <a:pt x="4204214" y="4992339"/>
                  <a:pt x="4161275" y="4990488"/>
                  <a:pt x="4142744" y="4990948"/>
                </a:cubicBezTo>
                <a:cubicBezTo>
                  <a:pt x="4124718" y="4997847"/>
                  <a:pt x="4099100" y="5011106"/>
                  <a:pt x="4083096" y="5016853"/>
                </a:cubicBezTo>
                <a:lnTo>
                  <a:pt x="4074545" y="5017669"/>
                </a:lnTo>
                <a:cubicBezTo>
                  <a:pt x="4074506" y="5017767"/>
                  <a:pt x="4074465" y="5017864"/>
                  <a:pt x="4074426" y="5017961"/>
                </a:cubicBezTo>
                <a:cubicBezTo>
                  <a:pt x="4072679" y="5018726"/>
                  <a:pt x="4069907" y="5019215"/>
                  <a:pt x="4065509" y="5019370"/>
                </a:cubicBezTo>
                <a:lnTo>
                  <a:pt x="4058952" y="5019158"/>
                </a:lnTo>
                <a:lnTo>
                  <a:pt x="4042362" y="5020740"/>
                </a:lnTo>
                <a:lnTo>
                  <a:pt x="4036995" y="5023117"/>
                </a:lnTo>
                <a:lnTo>
                  <a:pt x="4035362" y="5026697"/>
                </a:lnTo>
                <a:lnTo>
                  <a:pt x="4033777" y="5026467"/>
                </a:lnTo>
                <a:cubicBezTo>
                  <a:pt x="4021426" y="5021719"/>
                  <a:pt x="4016875" y="5013541"/>
                  <a:pt x="4004536" y="5038738"/>
                </a:cubicBezTo>
                <a:cubicBezTo>
                  <a:pt x="3976669" y="5031840"/>
                  <a:pt x="3972979" y="5046807"/>
                  <a:pt x="3936845" y="5055782"/>
                </a:cubicBezTo>
                <a:cubicBezTo>
                  <a:pt x="3920508" y="5048241"/>
                  <a:pt x="3908537" y="5052819"/>
                  <a:pt x="3897274" y="5061303"/>
                </a:cubicBezTo>
                <a:cubicBezTo>
                  <a:pt x="3861094" y="5060819"/>
                  <a:pt x="3829629" y="5074361"/>
                  <a:pt x="3789759" y="5081062"/>
                </a:cubicBezTo>
                <a:cubicBezTo>
                  <a:pt x="3741009" y="5095421"/>
                  <a:pt x="3725131" y="5097351"/>
                  <a:pt x="3682512" y="5104419"/>
                </a:cubicBezTo>
                <a:lnTo>
                  <a:pt x="3610034" y="5135927"/>
                </a:lnTo>
                <a:lnTo>
                  <a:pt x="3603854" y="5134597"/>
                </a:lnTo>
                <a:cubicBezTo>
                  <a:pt x="3599582" y="5133993"/>
                  <a:pt x="3596728" y="5133993"/>
                  <a:pt x="3594735" y="5134437"/>
                </a:cubicBezTo>
                <a:lnTo>
                  <a:pt x="3594500" y="5134700"/>
                </a:lnTo>
                <a:lnTo>
                  <a:pt x="3585977" y="5134026"/>
                </a:lnTo>
                <a:cubicBezTo>
                  <a:pt x="3571625" y="5132277"/>
                  <a:pt x="3549391" y="5146140"/>
                  <a:pt x="3536134" y="5143496"/>
                </a:cubicBezTo>
                <a:cubicBezTo>
                  <a:pt x="3513942" y="5147690"/>
                  <a:pt x="3488624" y="5141573"/>
                  <a:pt x="3473222" y="5147070"/>
                </a:cubicBezTo>
                <a:lnTo>
                  <a:pt x="3400727" y="5158833"/>
                </a:lnTo>
                <a:lnTo>
                  <a:pt x="3363887" y="5142282"/>
                </a:lnTo>
                <a:cubicBezTo>
                  <a:pt x="3359858" y="5140038"/>
                  <a:pt x="3353996" y="5138986"/>
                  <a:pt x="3344025" y="5140640"/>
                </a:cubicBezTo>
                <a:lnTo>
                  <a:pt x="3341697" y="5141592"/>
                </a:lnTo>
                <a:cubicBezTo>
                  <a:pt x="3336379" y="5139179"/>
                  <a:pt x="3295545" y="5138076"/>
                  <a:pt x="3262355" y="5135854"/>
                </a:cubicBezTo>
                <a:cubicBezTo>
                  <a:pt x="3209723" y="5133568"/>
                  <a:pt x="3203389" y="5125785"/>
                  <a:pt x="3142555" y="5128263"/>
                </a:cubicBezTo>
                <a:cubicBezTo>
                  <a:pt x="3082690" y="5127063"/>
                  <a:pt x="3072288" y="5121199"/>
                  <a:pt x="3030290" y="5125682"/>
                </a:cubicBezTo>
                <a:lnTo>
                  <a:pt x="2781568" y="5104377"/>
                </a:lnTo>
                <a:cubicBezTo>
                  <a:pt x="2719298" y="5077377"/>
                  <a:pt x="2717601" y="5107223"/>
                  <a:pt x="2646526" y="5094091"/>
                </a:cubicBezTo>
                <a:cubicBezTo>
                  <a:pt x="2582515" y="5152608"/>
                  <a:pt x="2608700" y="5115245"/>
                  <a:pt x="2568027" y="5119711"/>
                </a:cubicBezTo>
                <a:lnTo>
                  <a:pt x="2443254" y="5106139"/>
                </a:lnTo>
                <a:cubicBezTo>
                  <a:pt x="2411580" y="5089971"/>
                  <a:pt x="2354026" y="5119348"/>
                  <a:pt x="2315111" y="5097872"/>
                </a:cubicBezTo>
                <a:cubicBezTo>
                  <a:pt x="2275999" y="5097347"/>
                  <a:pt x="2233181" y="5101443"/>
                  <a:pt x="2208577" y="5102981"/>
                </a:cubicBezTo>
                <a:cubicBezTo>
                  <a:pt x="2171835" y="5106552"/>
                  <a:pt x="2129867" y="5115272"/>
                  <a:pt x="2094664" y="5119297"/>
                </a:cubicBezTo>
                <a:cubicBezTo>
                  <a:pt x="2077538" y="5106010"/>
                  <a:pt x="2045551" y="5127786"/>
                  <a:pt x="1997355" y="5127127"/>
                </a:cubicBezTo>
                <a:cubicBezTo>
                  <a:pt x="1978702" y="5111850"/>
                  <a:pt x="1964848" y="5126869"/>
                  <a:pt x="1928171" y="5105701"/>
                </a:cubicBezTo>
                <a:cubicBezTo>
                  <a:pt x="1926357" y="5107451"/>
                  <a:pt x="1924159" y="5109039"/>
                  <a:pt x="1921649" y="5110418"/>
                </a:cubicBezTo>
                <a:cubicBezTo>
                  <a:pt x="1907075" y="5118418"/>
                  <a:pt x="1885327" y="5117722"/>
                  <a:pt x="1873079" y="5108861"/>
                </a:cubicBezTo>
                <a:cubicBezTo>
                  <a:pt x="1843562" y="5094451"/>
                  <a:pt x="1814689" y="5086858"/>
                  <a:pt x="1786654" y="5081892"/>
                </a:cubicBezTo>
                <a:lnTo>
                  <a:pt x="1738203" y="5086824"/>
                </a:lnTo>
                <a:cubicBezTo>
                  <a:pt x="1719607" y="5090305"/>
                  <a:pt x="1696660" y="5099004"/>
                  <a:pt x="1675070" y="5102786"/>
                </a:cubicBezTo>
                <a:cubicBezTo>
                  <a:pt x="1652707" y="5103963"/>
                  <a:pt x="1628633" y="5097514"/>
                  <a:pt x="1608668" y="5109520"/>
                </a:cubicBezTo>
                <a:cubicBezTo>
                  <a:pt x="1569685" y="5120920"/>
                  <a:pt x="1524372" y="5101241"/>
                  <a:pt x="1496109" y="5134504"/>
                </a:cubicBezTo>
                <a:cubicBezTo>
                  <a:pt x="1418280" y="5148865"/>
                  <a:pt x="1264075" y="5168405"/>
                  <a:pt x="1149978" y="5182770"/>
                </a:cubicBezTo>
                <a:cubicBezTo>
                  <a:pt x="1078957" y="5188536"/>
                  <a:pt x="1007437" y="5178884"/>
                  <a:pt x="948731" y="5180422"/>
                </a:cubicBezTo>
                <a:cubicBezTo>
                  <a:pt x="943263" y="5177153"/>
                  <a:pt x="864621" y="5193495"/>
                  <a:pt x="858268" y="5191980"/>
                </a:cubicBezTo>
                <a:lnTo>
                  <a:pt x="837539" y="5190795"/>
                </a:lnTo>
                <a:cubicBezTo>
                  <a:pt x="828231" y="5194124"/>
                  <a:pt x="821861" y="5194148"/>
                  <a:pt x="816808" y="5192713"/>
                </a:cubicBezTo>
                <a:lnTo>
                  <a:pt x="811505" y="5189887"/>
                </a:lnTo>
                <a:lnTo>
                  <a:pt x="797040" y="5190185"/>
                </a:lnTo>
                <a:lnTo>
                  <a:pt x="767900" y="5188030"/>
                </a:lnTo>
                <a:lnTo>
                  <a:pt x="763052" y="5190199"/>
                </a:lnTo>
                <a:lnTo>
                  <a:pt x="720046" y="5190951"/>
                </a:lnTo>
                <a:cubicBezTo>
                  <a:pt x="719946" y="5191362"/>
                  <a:pt x="719842" y="5191773"/>
                  <a:pt x="719741" y="5192184"/>
                </a:cubicBezTo>
                <a:cubicBezTo>
                  <a:pt x="718073" y="5194959"/>
                  <a:pt x="714995" y="5197041"/>
                  <a:pt x="708874" y="5197726"/>
                </a:cubicBezTo>
                <a:cubicBezTo>
                  <a:pt x="688383" y="5205624"/>
                  <a:pt x="618516" y="5232164"/>
                  <a:pt x="596791" y="5239570"/>
                </a:cubicBezTo>
                <a:cubicBezTo>
                  <a:pt x="586281" y="5240155"/>
                  <a:pt x="582713" y="5241759"/>
                  <a:pt x="578534" y="5242160"/>
                </a:cubicBezTo>
                <a:lnTo>
                  <a:pt x="571716" y="5241975"/>
                </a:lnTo>
                <a:cubicBezTo>
                  <a:pt x="549478" y="5248132"/>
                  <a:pt x="473048" y="5271969"/>
                  <a:pt x="445098" y="5279105"/>
                </a:cubicBezTo>
                <a:cubicBezTo>
                  <a:pt x="428064" y="5271634"/>
                  <a:pt x="415659" y="5276260"/>
                  <a:pt x="404014" y="5284790"/>
                </a:cubicBezTo>
                <a:cubicBezTo>
                  <a:pt x="366417" y="5284457"/>
                  <a:pt x="333819" y="5298130"/>
                  <a:pt x="292434" y="5304997"/>
                </a:cubicBezTo>
                <a:lnTo>
                  <a:pt x="118380" y="5355576"/>
                </a:lnTo>
                <a:cubicBezTo>
                  <a:pt x="72228" y="5364471"/>
                  <a:pt x="35254" y="5357009"/>
                  <a:pt x="15525" y="5358364"/>
                </a:cubicBezTo>
                <a:lnTo>
                  <a:pt x="1" y="5363704"/>
                </a:lnTo>
                <a:lnTo>
                  <a:pt x="1" y="5481433"/>
                </a:lnTo>
                <a:lnTo>
                  <a:pt x="0" y="54814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5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80466-7740-D208-0594-297F45FF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Warburg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D4DD08-2924-2C2D-743B-B25BD187B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Defendeu a criação do FED mostrando que para combater incêndio é melhor por todas as reservas juntas, em vez de manter cada instituição a sua.</a:t>
            </a:r>
          </a:p>
        </p:txBody>
      </p:sp>
    </p:spTree>
    <p:extLst>
      <p:ext uri="{BB962C8B-B14F-4D97-AF65-F5344CB8AC3E}">
        <p14:creationId xmlns:p14="http://schemas.microsoft.com/office/powerpoint/2010/main" val="2527797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D6183C-CA65-054C-869E-8C01E4210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Estrutura complexa do federal reserve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AA555D8-DA50-1241-A916-D45A4060F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3861" y="1825625"/>
            <a:ext cx="6884877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08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AEBB62-2F68-B24D-B47C-B693041F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4476464" cy="1216024"/>
          </a:xfrm>
        </p:spPr>
        <p:txBody>
          <a:bodyPr>
            <a:normAutofit fontScale="90000"/>
          </a:bodyPr>
          <a:lstStyle/>
          <a:p>
            <a:r>
              <a:rPr lang="pt-BR" dirty="0"/>
              <a:t>HOJE O FED É PODEROSO</a:t>
            </a:r>
            <a:br>
              <a:rPr lang="pt-BR" dirty="0"/>
            </a:br>
            <a:br>
              <a:rPr lang="pt-BR" dirty="0"/>
            </a:br>
            <a:r>
              <a:rPr lang="pt-BR" dirty="0"/>
              <a:t>¨THE BUCK STARTS HERE¨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CE39C4-9585-594A-8496-14BA52B9B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163685"/>
            <a:ext cx="3875963" cy="4107020"/>
          </a:xfrm>
        </p:spPr>
        <p:txBody>
          <a:bodyPr>
            <a:norm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Placa na mesa de Alan Greenspan.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3143D5F-4648-D341-BDD9-57B2AFAF0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34" r="2832" b="-1"/>
          <a:stretch/>
        </p:blipFill>
        <p:spPr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4808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E57236A-2788-3547-A468-54A036454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 fontScale="90000"/>
          </a:bodyPr>
          <a:lstStyle/>
          <a:p>
            <a:r>
              <a:rPr lang="pt-BR" dirty="0"/>
              <a:t>O percurso histórico da moeda brasileira E A DEMORA PARA SE CRIAR O BACEN (E LHE CONFERIR AUTONOMIA)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2122AA-C4C8-F748-B2CB-577239BCD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296161"/>
            <a:ext cx="4788505" cy="384601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t-BR" sz="1900" dirty="0"/>
              <a:t>Em 1933-4, abandona-se o padrão-ouro, centraliza-se o câmbio, impõe-se o curso forçado da moeda nacional e criminaliza-se a usura.</a:t>
            </a:r>
          </a:p>
          <a:p>
            <a:pPr marL="0" indent="0">
              <a:lnSpc>
                <a:spcPct val="90000"/>
              </a:lnSpc>
              <a:buNone/>
            </a:pPr>
            <a:endParaRPr lang="pt-BR" sz="1900" dirty="0"/>
          </a:p>
          <a:p>
            <a:pPr marL="0" indent="0">
              <a:lnSpc>
                <a:spcPct val="90000"/>
              </a:lnSpc>
              <a:buNone/>
            </a:pPr>
            <a:endParaRPr lang="pt-BR" sz="1900" dirty="0"/>
          </a:p>
          <a:p>
            <a:pPr marL="0" indent="0">
              <a:lnSpc>
                <a:spcPct val="90000"/>
              </a:lnSpc>
              <a:buNone/>
            </a:pPr>
            <a:r>
              <a:rPr lang="pt-BR" sz="1900" dirty="0"/>
              <a:t>1933 até 2013 – 80 anos de moeda fiduciária </a:t>
            </a:r>
          </a:p>
          <a:p>
            <a:pPr marL="0" indent="0">
              <a:lnSpc>
                <a:spcPct val="90000"/>
              </a:lnSpc>
              <a:buNone/>
            </a:pPr>
            <a:endParaRPr lang="pt-BR" sz="1900" dirty="0"/>
          </a:p>
          <a:p>
            <a:pPr marL="0" indent="0">
              <a:lnSpc>
                <a:spcPct val="90000"/>
              </a:lnSpc>
              <a:buNone/>
            </a:pPr>
            <a:endParaRPr lang="pt-BR" sz="1900" b="1" dirty="0"/>
          </a:p>
          <a:p>
            <a:pPr marL="0" indent="0">
              <a:lnSpc>
                <a:spcPct val="90000"/>
              </a:lnSpc>
              <a:buNone/>
            </a:pPr>
            <a:r>
              <a:rPr lang="pt-BR" sz="1900" b="1" dirty="0"/>
              <a:t>Cr$ 2.750.000.000.000.000.000.000 (1942) = </a:t>
            </a:r>
            <a:r>
              <a:rPr lang="pt-BR" sz="1900" b="1" dirty="0" err="1"/>
              <a:t>R</a:t>
            </a:r>
            <a:r>
              <a:rPr lang="pt-BR" sz="1900" b="1" dirty="0"/>
              <a:t>$ 1</a:t>
            </a:r>
          </a:p>
          <a:p>
            <a:pPr marL="0" indent="0">
              <a:lnSpc>
                <a:spcPct val="90000"/>
              </a:lnSpc>
              <a:buNone/>
            </a:pPr>
            <a:endParaRPr lang="pt-BR" sz="1900" b="1" dirty="0"/>
          </a:p>
          <a:p>
            <a:pPr marL="0" indent="0">
              <a:lnSpc>
                <a:spcPct val="90000"/>
              </a:lnSpc>
              <a:buNone/>
            </a:pPr>
            <a:endParaRPr lang="pt-BR" sz="19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F5756D0-287B-C74A-BB73-AD700DDCC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244" y="1978172"/>
            <a:ext cx="2678868" cy="3846011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25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F584D22-CD28-4363-A679-ACA953A2A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0E491B-5098-4794-9326-BC6DB4755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2992"/>
            <a:ext cx="12193149" cy="2344739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2344739">
                <a:moveTo>
                  <a:pt x="1148" y="0"/>
                </a:moveTo>
                <a:lnTo>
                  <a:pt x="12193148" y="0"/>
                </a:lnTo>
                <a:cubicBezTo>
                  <a:pt x="12193148" y="193246"/>
                  <a:pt x="12193149" y="386493"/>
                  <a:pt x="12193149" y="579739"/>
                </a:cubicBezTo>
                <a:lnTo>
                  <a:pt x="12185986" y="584189"/>
                </a:lnTo>
                <a:cubicBezTo>
                  <a:pt x="12156393" y="577430"/>
                  <a:pt x="12176978" y="588328"/>
                  <a:pt x="12156363" y="597366"/>
                </a:cubicBezTo>
                <a:cubicBezTo>
                  <a:pt x="12172308" y="611308"/>
                  <a:pt x="12127905" y="602876"/>
                  <a:pt x="12139215" y="623179"/>
                </a:cubicBezTo>
                <a:cubicBezTo>
                  <a:pt x="12135103" y="624180"/>
                  <a:pt x="12130766" y="624512"/>
                  <a:pt x="12126327" y="624690"/>
                </a:cubicBezTo>
                <a:lnTo>
                  <a:pt x="12124007" y="624794"/>
                </a:lnTo>
                <a:lnTo>
                  <a:pt x="12116854" y="628608"/>
                </a:lnTo>
                <a:lnTo>
                  <a:pt x="12099497" y="628139"/>
                </a:lnTo>
                <a:cubicBezTo>
                  <a:pt x="12095162" y="629804"/>
                  <a:pt x="12090978" y="632365"/>
                  <a:pt x="12087073" y="636341"/>
                </a:cubicBezTo>
                <a:cubicBezTo>
                  <a:pt x="12078890" y="656743"/>
                  <a:pt x="12040481" y="653846"/>
                  <a:pt x="12031073" y="680009"/>
                </a:cubicBezTo>
                <a:cubicBezTo>
                  <a:pt x="12026399" y="688254"/>
                  <a:pt x="12004497" y="705355"/>
                  <a:pt x="11995833" y="703458"/>
                </a:cubicBezTo>
                <a:cubicBezTo>
                  <a:pt x="11990333" y="705967"/>
                  <a:pt x="11986699" y="712045"/>
                  <a:pt x="11979717" y="708161"/>
                </a:cubicBezTo>
                <a:cubicBezTo>
                  <a:pt x="11970382" y="704240"/>
                  <a:pt x="11963763" y="727262"/>
                  <a:pt x="11959046" y="717558"/>
                </a:cubicBezTo>
                <a:lnTo>
                  <a:pt x="11920454" y="730883"/>
                </a:lnTo>
                <a:cubicBezTo>
                  <a:pt x="11919152" y="737943"/>
                  <a:pt x="11912619" y="740145"/>
                  <a:pt x="11903656" y="742426"/>
                </a:cubicBezTo>
                <a:lnTo>
                  <a:pt x="11895048" y="744791"/>
                </a:lnTo>
                <a:lnTo>
                  <a:pt x="11891968" y="755729"/>
                </a:lnTo>
                <a:cubicBezTo>
                  <a:pt x="11881074" y="746401"/>
                  <a:pt x="11884523" y="777742"/>
                  <a:pt x="11870776" y="777816"/>
                </a:cubicBezTo>
                <a:lnTo>
                  <a:pt x="11813376" y="797659"/>
                </a:lnTo>
                <a:lnTo>
                  <a:pt x="11590693" y="963777"/>
                </a:lnTo>
                <a:cubicBezTo>
                  <a:pt x="11550201" y="990714"/>
                  <a:pt x="11542649" y="940770"/>
                  <a:pt x="11506817" y="1033623"/>
                </a:cubicBezTo>
                <a:cubicBezTo>
                  <a:pt x="11450023" y="1089460"/>
                  <a:pt x="11337127" y="1190174"/>
                  <a:pt x="11280332" y="1223571"/>
                </a:cubicBezTo>
                <a:cubicBezTo>
                  <a:pt x="11267547" y="1231171"/>
                  <a:pt x="11229147" y="1296589"/>
                  <a:pt x="11228309" y="1276236"/>
                </a:cubicBezTo>
                <a:cubicBezTo>
                  <a:pt x="11223950" y="1278203"/>
                  <a:pt x="11220761" y="1277680"/>
                  <a:pt x="11218087" y="1275961"/>
                </a:cubicBezTo>
                <a:lnTo>
                  <a:pt x="11217184" y="1275018"/>
                </a:lnTo>
                <a:lnTo>
                  <a:pt x="11188885" y="1292383"/>
                </a:lnTo>
                <a:lnTo>
                  <a:pt x="11184501" y="1292525"/>
                </a:lnTo>
                <a:lnTo>
                  <a:pt x="11166854" y="1306612"/>
                </a:lnTo>
                <a:lnTo>
                  <a:pt x="11157311" y="1312414"/>
                </a:lnTo>
                <a:lnTo>
                  <a:pt x="11155496" y="1317097"/>
                </a:lnTo>
                <a:cubicBezTo>
                  <a:pt x="11153045" y="1320465"/>
                  <a:pt x="11148902" y="1323112"/>
                  <a:pt x="11140961" y="1324115"/>
                </a:cubicBezTo>
                <a:lnTo>
                  <a:pt x="11138961" y="1323772"/>
                </a:lnTo>
                <a:lnTo>
                  <a:pt x="11128208" y="1333832"/>
                </a:lnTo>
                <a:cubicBezTo>
                  <a:pt x="11124962" y="1337814"/>
                  <a:pt x="11122359" y="1342287"/>
                  <a:pt x="11120691" y="1347424"/>
                </a:cubicBezTo>
                <a:cubicBezTo>
                  <a:pt x="11081770" y="1370685"/>
                  <a:pt x="10952581" y="1444106"/>
                  <a:pt x="10894683" y="1473399"/>
                </a:cubicBezTo>
                <a:cubicBezTo>
                  <a:pt x="10861781" y="1488434"/>
                  <a:pt x="10817803" y="1508886"/>
                  <a:pt x="10773300" y="1523191"/>
                </a:cubicBezTo>
                <a:cubicBezTo>
                  <a:pt x="10733414" y="1567419"/>
                  <a:pt x="10677791" y="1526735"/>
                  <a:pt x="10627668" y="1559229"/>
                </a:cubicBezTo>
                <a:cubicBezTo>
                  <a:pt x="10590276" y="1542103"/>
                  <a:pt x="10613693" y="1562282"/>
                  <a:pt x="10581895" y="1568689"/>
                </a:cubicBezTo>
                <a:cubicBezTo>
                  <a:pt x="10597733" y="1591656"/>
                  <a:pt x="10540912" y="1568241"/>
                  <a:pt x="10547790" y="1598423"/>
                </a:cubicBezTo>
                <a:cubicBezTo>
                  <a:pt x="10541784" y="1598632"/>
                  <a:pt x="10535750" y="1597886"/>
                  <a:pt x="10529643" y="1596907"/>
                </a:cubicBezTo>
                <a:lnTo>
                  <a:pt x="10526446" y="1596411"/>
                </a:lnTo>
                <a:lnTo>
                  <a:pt x="10515129" y="1599537"/>
                </a:lnTo>
                <a:lnTo>
                  <a:pt x="10491735" y="1594156"/>
                </a:lnTo>
                <a:cubicBezTo>
                  <a:pt x="10485147" y="1595190"/>
                  <a:pt x="10478389" y="1597459"/>
                  <a:pt x="10471418" y="1601693"/>
                </a:cubicBezTo>
                <a:cubicBezTo>
                  <a:pt x="10451763" y="1626665"/>
                  <a:pt x="10400774" y="1612276"/>
                  <a:pt x="10377042" y="1644598"/>
                </a:cubicBezTo>
                <a:cubicBezTo>
                  <a:pt x="10367240" y="1654315"/>
                  <a:pt x="10330319" y="1671126"/>
                  <a:pt x="10319338" y="1666221"/>
                </a:cubicBezTo>
                <a:cubicBezTo>
                  <a:pt x="10310813" y="1668060"/>
                  <a:pt x="10303331" y="1675173"/>
                  <a:pt x="10295467" y="1668079"/>
                </a:cubicBezTo>
                <a:cubicBezTo>
                  <a:pt x="10284420" y="1660290"/>
                  <a:pt x="10265794" y="1689186"/>
                  <a:pt x="10263443" y="1674948"/>
                </a:cubicBezTo>
                <a:lnTo>
                  <a:pt x="10205418" y="1682149"/>
                </a:lnTo>
                <a:cubicBezTo>
                  <a:pt x="10200696" y="1691209"/>
                  <a:pt x="10190895" y="1692356"/>
                  <a:pt x="10177759" y="1692943"/>
                </a:cubicBezTo>
                <a:lnTo>
                  <a:pt x="10165070" y="1693739"/>
                </a:lnTo>
                <a:lnTo>
                  <a:pt x="10156308" y="1707487"/>
                </a:lnTo>
                <a:cubicBezTo>
                  <a:pt x="10145406" y="1692057"/>
                  <a:pt x="10136981" y="1734810"/>
                  <a:pt x="10118267" y="1731142"/>
                </a:cubicBezTo>
                <a:lnTo>
                  <a:pt x="10083317" y="1743296"/>
                </a:lnTo>
                <a:cubicBezTo>
                  <a:pt x="10075718" y="1741227"/>
                  <a:pt x="10048011" y="1742555"/>
                  <a:pt x="10040388" y="1741632"/>
                </a:cubicBezTo>
                <a:cubicBezTo>
                  <a:pt x="9999609" y="1751733"/>
                  <a:pt x="9985545" y="1752223"/>
                  <a:pt x="9961167" y="1757147"/>
                </a:cubicBezTo>
                <a:cubicBezTo>
                  <a:pt x="9920131" y="1757289"/>
                  <a:pt x="9889892" y="1754090"/>
                  <a:pt x="9848940" y="1763915"/>
                </a:cubicBezTo>
                <a:lnTo>
                  <a:pt x="9729457" y="1784122"/>
                </a:lnTo>
                <a:cubicBezTo>
                  <a:pt x="9676207" y="1774536"/>
                  <a:pt x="9631235" y="1799759"/>
                  <a:pt x="9613704" y="1812371"/>
                </a:cubicBezTo>
                <a:cubicBezTo>
                  <a:pt x="9548152" y="1826647"/>
                  <a:pt x="9410970" y="1863993"/>
                  <a:pt x="9338590" y="1869293"/>
                </a:cubicBezTo>
                <a:lnTo>
                  <a:pt x="9232518" y="1893149"/>
                </a:lnTo>
                <a:lnTo>
                  <a:pt x="9156690" y="1903228"/>
                </a:lnTo>
                <a:lnTo>
                  <a:pt x="9054601" y="1910755"/>
                </a:lnTo>
                <a:lnTo>
                  <a:pt x="9006634" y="1914040"/>
                </a:lnTo>
                <a:lnTo>
                  <a:pt x="9006349" y="1913800"/>
                </a:lnTo>
                <a:cubicBezTo>
                  <a:pt x="9004294" y="1913580"/>
                  <a:pt x="9001475" y="1913908"/>
                  <a:pt x="8997380" y="1915011"/>
                </a:cubicBezTo>
                <a:lnTo>
                  <a:pt x="8991542" y="1917072"/>
                </a:lnTo>
                <a:lnTo>
                  <a:pt x="8975485" y="1920298"/>
                </a:lnTo>
                <a:lnTo>
                  <a:pt x="8969159" y="1919598"/>
                </a:lnTo>
                <a:lnTo>
                  <a:pt x="8964196" y="1917373"/>
                </a:lnTo>
                <a:cubicBezTo>
                  <a:pt x="8955841" y="1925324"/>
                  <a:pt x="8956668" y="1934272"/>
                  <a:pt x="8930136" y="1914185"/>
                </a:cubicBezTo>
                <a:cubicBezTo>
                  <a:pt x="8899182" y="1915205"/>
                  <a:pt x="8790451" y="1929860"/>
                  <a:pt x="8753592" y="1933417"/>
                </a:cubicBezTo>
                <a:cubicBezTo>
                  <a:pt x="8720970" y="1944137"/>
                  <a:pt x="8749345" y="1930476"/>
                  <a:pt x="8708995" y="1935518"/>
                </a:cubicBezTo>
                <a:cubicBezTo>
                  <a:pt x="8672757" y="1955053"/>
                  <a:pt x="8640293" y="1938613"/>
                  <a:pt x="8597219" y="1944090"/>
                </a:cubicBezTo>
                <a:lnTo>
                  <a:pt x="8526378" y="1929248"/>
                </a:lnTo>
                <a:lnTo>
                  <a:pt x="8512131" y="1935163"/>
                </a:lnTo>
                <a:lnTo>
                  <a:pt x="8507315" y="1938164"/>
                </a:lnTo>
                <a:cubicBezTo>
                  <a:pt x="8503797" y="1939941"/>
                  <a:pt x="8501196" y="1940752"/>
                  <a:pt x="8499116" y="1940902"/>
                </a:cubicBezTo>
                <a:lnTo>
                  <a:pt x="8498742" y="1940723"/>
                </a:lnTo>
                <a:lnTo>
                  <a:pt x="8491397" y="1943773"/>
                </a:lnTo>
                <a:lnTo>
                  <a:pt x="8368330" y="1957815"/>
                </a:lnTo>
                <a:cubicBezTo>
                  <a:pt x="8363173" y="1959840"/>
                  <a:pt x="8358881" y="1959492"/>
                  <a:pt x="8354947" y="1958009"/>
                </a:cubicBezTo>
                <a:lnTo>
                  <a:pt x="8321252" y="1974587"/>
                </a:lnTo>
                <a:lnTo>
                  <a:pt x="8315581" y="1974913"/>
                </a:lnTo>
                <a:lnTo>
                  <a:pt x="8296322" y="1988808"/>
                </a:lnTo>
                <a:lnTo>
                  <a:pt x="8285424" y="1994631"/>
                </a:lnTo>
                <a:lnTo>
                  <a:pt x="8284298" y="1999074"/>
                </a:lnTo>
                <a:cubicBezTo>
                  <a:pt x="8281994" y="2002319"/>
                  <a:pt x="8277300" y="2004967"/>
                  <a:pt x="8267224" y="2006249"/>
                </a:cubicBezTo>
                <a:lnTo>
                  <a:pt x="8264525" y="2006019"/>
                </a:lnTo>
                <a:lnTo>
                  <a:pt x="8253181" y="2015862"/>
                </a:lnTo>
                <a:cubicBezTo>
                  <a:pt x="8250007" y="2019712"/>
                  <a:pt x="8247795" y="2023994"/>
                  <a:pt x="8246982" y="2028854"/>
                </a:cubicBezTo>
                <a:cubicBezTo>
                  <a:pt x="8182975" y="2025947"/>
                  <a:pt x="8148279" y="2060069"/>
                  <a:pt x="8091420" y="2075015"/>
                </a:cubicBezTo>
                <a:cubicBezTo>
                  <a:pt x="8026616" y="2098157"/>
                  <a:pt x="7968218" y="2119393"/>
                  <a:pt x="7906555" y="2116988"/>
                </a:cubicBezTo>
                <a:cubicBezTo>
                  <a:pt x="7836267" y="2131900"/>
                  <a:pt x="7782114" y="2134131"/>
                  <a:pt x="7719893" y="2142703"/>
                </a:cubicBezTo>
                <a:lnTo>
                  <a:pt x="7615495" y="2139232"/>
                </a:lnTo>
                <a:lnTo>
                  <a:pt x="7528691" y="2145060"/>
                </a:lnTo>
                <a:lnTo>
                  <a:pt x="7520719" y="2147613"/>
                </a:lnTo>
                <a:cubicBezTo>
                  <a:pt x="7515141" y="2148952"/>
                  <a:pt x="7511320" y="2149302"/>
                  <a:pt x="7508559" y="2148948"/>
                </a:cubicBezTo>
                <a:lnTo>
                  <a:pt x="7508188" y="2148621"/>
                </a:lnTo>
                <a:lnTo>
                  <a:pt x="7496943" y="2150573"/>
                </a:lnTo>
                <a:lnTo>
                  <a:pt x="7219707" y="2156680"/>
                </a:lnTo>
                <a:lnTo>
                  <a:pt x="7202249" y="2161230"/>
                </a:lnTo>
                <a:lnTo>
                  <a:pt x="7198152" y="2166588"/>
                </a:lnTo>
                <a:cubicBezTo>
                  <a:pt x="7193259" y="2170111"/>
                  <a:pt x="7185654" y="2172250"/>
                  <a:pt x="7171956" y="2171236"/>
                </a:cubicBezTo>
                <a:lnTo>
                  <a:pt x="7098136" y="2183464"/>
                </a:lnTo>
                <a:cubicBezTo>
                  <a:pt x="7062296" y="2184442"/>
                  <a:pt x="7051336" y="2185419"/>
                  <a:pt x="7019644" y="2183090"/>
                </a:cubicBezTo>
                <a:cubicBezTo>
                  <a:pt x="6938675" y="2194028"/>
                  <a:pt x="6944793" y="2218194"/>
                  <a:pt x="6905294" y="2212596"/>
                </a:cubicBezTo>
                <a:cubicBezTo>
                  <a:pt x="6873070" y="2207388"/>
                  <a:pt x="6789137" y="2226462"/>
                  <a:pt x="6709370" y="2240551"/>
                </a:cubicBezTo>
                <a:cubicBezTo>
                  <a:pt x="6650254" y="2250006"/>
                  <a:pt x="6629253" y="2264107"/>
                  <a:pt x="6550602" y="2269327"/>
                </a:cubicBezTo>
                <a:cubicBezTo>
                  <a:pt x="6473302" y="2313417"/>
                  <a:pt x="6410843" y="2289694"/>
                  <a:pt x="6318708" y="2316127"/>
                </a:cubicBezTo>
                <a:cubicBezTo>
                  <a:pt x="6298698" y="2331649"/>
                  <a:pt x="6210439" y="2314456"/>
                  <a:pt x="6169822" y="2318214"/>
                </a:cubicBezTo>
                <a:cubicBezTo>
                  <a:pt x="6129203" y="2321972"/>
                  <a:pt x="6091688" y="2335520"/>
                  <a:pt x="6074996" y="2338676"/>
                </a:cubicBezTo>
                <a:lnTo>
                  <a:pt x="6069677" y="2337139"/>
                </a:lnTo>
                <a:lnTo>
                  <a:pt x="6049786" y="2337822"/>
                </a:lnTo>
                <a:lnTo>
                  <a:pt x="6042433" y="2329473"/>
                </a:lnTo>
                <a:lnTo>
                  <a:pt x="6011238" y="2324380"/>
                </a:lnTo>
                <a:cubicBezTo>
                  <a:pt x="5999830" y="2323793"/>
                  <a:pt x="5971276" y="2324706"/>
                  <a:pt x="5958523" y="2328024"/>
                </a:cubicBezTo>
                <a:lnTo>
                  <a:pt x="5760067" y="2343716"/>
                </a:lnTo>
                <a:lnTo>
                  <a:pt x="5628108" y="2344739"/>
                </a:lnTo>
                <a:lnTo>
                  <a:pt x="5472054" y="2330719"/>
                </a:lnTo>
                <a:cubicBezTo>
                  <a:pt x="5479284" y="2317691"/>
                  <a:pt x="5440157" y="2331757"/>
                  <a:pt x="5433909" y="2319466"/>
                </a:cubicBezTo>
                <a:cubicBezTo>
                  <a:pt x="5430517" y="2309434"/>
                  <a:pt x="5392976" y="2304750"/>
                  <a:pt x="5382817" y="2301764"/>
                </a:cubicBezTo>
                <a:lnTo>
                  <a:pt x="5262912" y="2281347"/>
                </a:lnTo>
                <a:cubicBezTo>
                  <a:pt x="5252746" y="2281163"/>
                  <a:pt x="5231699" y="2272853"/>
                  <a:pt x="5224109" y="2270223"/>
                </a:cubicBezTo>
                <a:lnTo>
                  <a:pt x="5175808" y="2267233"/>
                </a:lnTo>
                <a:lnTo>
                  <a:pt x="5157702" y="2260010"/>
                </a:lnTo>
                <a:lnTo>
                  <a:pt x="5143747" y="2256610"/>
                </a:lnTo>
                <a:lnTo>
                  <a:pt x="5140744" y="2254509"/>
                </a:lnTo>
                <a:cubicBezTo>
                  <a:pt x="5135026" y="2250469"/>
                  <a:pt x="5129229" y="2246658"/>
                  <a:pt x="5122807" y="2243656"/>
                </a:cubicBezTo>
                <a:cubicBezTo>
                  <a:pt x="5109467" y="2272275"/>
                  <a:pt x="5066004" y="2222839"/>
                  <a:pt x="5066938" y="2250227"/>
                </a:cubicBezTo>
                <a:cubicBezTo>
                  <a:pt x="5029345" y="2238711"/>
                  <a:pt x="5040096" y="2267800"/>
                  <a:pt x="5012662" y="2233846"/>
                </a:cubicBezTo>
                <a:cubicBezTo>
                  <a:pt x="4938174" y="2234229"/>
                  <a:pt x="4917504" y="2247236"/>
                  <a:pt x="4841589" y="2209829"/>
                </a:cubicBezTo>
                <a:cubicBezTo>
                  <a:pt x="4807890" y="2193187"/>
                  <a:pt x="4785258" y="2182041"/>
                  <a:pt x="4763595" y="2182061"/>
                </a:cubicBezTo>
                <a:cubicBezTo>
                  <a:pt x="4742475" y="2177561"/>
                  <a:pt x="4730631" y="2174738"/>
                  <a:pt x="4724334" y="2173047"/>
                </a:cubicBezTo>
                <a:lnTo>
                  <a:pt x="4722324" y="2172298"/>
                </a:lnTo>
                <a:lnTo>
                  <a:pt x="4723259" y="2172087"/>
                </a:lnTo>
                <a:cubicBezTo>
                  <a:pt x="4722296" y="2171445"/>
                  <a:pt x="4719415" y="2170839"/>
                  <a:pt x="4718350" y="2170817"/>
                </a:cubicBezTo>
                <a:lnTo>
                  <a:pt x="4722324" y="2172298"/>
                </a:lnTo>
                <a:lnTo>
                  <a:pt x="4716674" y="2173573"/>
                </a:lnTo>
                <a:cubicBezTo>
                  <a:pt x="4681300" y="2166617"/>
                  <a:pt x="4525895" y="2165809"/>
                  <a:pt x="4516962" y="2163671"/>
                </a:cubicBezTo>
                <a:cubicBezTo>
                  <a:pt x="4458971" y="2150559"/>
                  <a:pt x="4463810" y="2149818"/>
                  <a:pt x="4429691" y="2153020"/>
                </a:cubicBezTo>
                <a:cubicBezTo>
                  <a:pt x="4424455" y="2156391"/>
                  <a:pt x="4370126" y="2150097"/>
                  <a:pt x="4364023" y="2151674"/>
                </a:cubicBezTo>
                <a:lnTo>
                  <a:pt x="4318114" y="2158289"/>
                </a:lnTo>
                <a:lnTo>
                  <a:pt x="4316258" y="2156948"/>
                </a:lnTo>
                <a:cubicBezTo>
                  <a:pt x="4307275" y="2153577"/>
                  <a:pt x="4301145" y="2153578"/>
                  <a:pt x="4296292" y="2155069"/>
                </a:cubicBezTo>
                <a:lnTo>
                  <a:pt x="4291212" y="2157986"/>
                </a:lnTo>
                <a:lnTo>
                  <a:pt x="4277290" y="2157740"/>
                </a:lnTo>
                <a:lnTo>
                  <a:pt x="4249265" y="2160064"/>
                </a:lnTo>
                <a:lnTo>
                  <a:pt x="4203199" y="2157269"/>
                </a:lnTo>
                <a:cubicBezTo>
                  <a:pt x="4203096" y="2156849"/>
                  <a:pt x="4202995" y="2156430"/>
                  <a:pt x="4202893" y="2156010"/>
                </a:cubicBezTo>
                <a:cubicBezTo>
                  <a:pt x="4201267" y="2153173"/>
                  <a:pt x="4198292" y="2151054"/>
                  <a:pt x="4192396" y="2150376"/>
                </a:cubicBezTo>
                <a:cubicBezTo>
                  <a:pt x="4205365" y="2133087"/>
                  <a:pt x="4162425" y="2134982"/>
                  <a:pt x="4143893" y="2134511"/>
                </a:cubicBezTo>
                <a:cubicBezTo>
                  <a:pt x="4125868" y="2127445"/>
                  <a:pt x="4100250" y="2113865"/>
                  <a:pt x="4084245" y="2107978"/>
                </a:cubicBezTo>
                <a:lnTo>
                  <a:pt x="4075694" y="2107143"/>
                </a:lnTo>
                <a:cubicBezTo>
                  <a:pt x="4075655" y="2107042"/>
                  <a:pt x="4075614" y="2106943"/>
                  <a:pt x="4075575" y="2106844"/>
                </a:cubicBezTo>
                <a:cubicBezTo>
                  <a:pt x="4073829" y="2106060"/>
                  <a:pt x="4071057" y="2105559"/>
                  <a:pt x="4066658" y="2105400"/>
                </a:cubicBezTo>
                <a:lnTo>
                  <a:pt x="4060102" y="2105618"/>
                </a:lnTo>
                <a:lnTo>
                  <a:pt x="4043512" y="2103997"/>
                </a:lnTo>
                <a:lnTo>
                  <a:pt x="4038145" y="2101563"/>
                </a:lnTo>
                <a:lnTo>
                  <a:pt x="4036511" y="2097896"/>
                </a:lnTo>
                <a:lnTo>
                  <a:pt x="4034926" y="2098131"/>
                </a:lnTo>
                <a:cubicBezTo>
                  <a:pt x="4022576" y="2102995"/>
                  <a:pt x="4018025" y="2111371"/>
                  <a:pt x="4005686" y="2085563"/>
                </a:cubicBezTo>
                <a:lnTo>
                  <a:pt x="3937994" y="2068106"/>
                </a:lnTo>
                <a:cubicBezTo>
                  <a:pt x="3921658" y="2075830"/>
                  <a:pt x="3909686" y="2071141"/>
                  <a:pt x="3898423" y="2062451"/>
                </a:cubicBezTo>
                <a:cubicBezTo>
                  <a:pt x="3862243" y="2062947"/>
                  <a:pt x="3830779" y="2049077"/>
                  <a:pt x="3790908" y="2042213"/>
                </a:cubicBezTo>
                <a:cubicBezTo>
                  <a:pt x="3742158" y="2027507"/>
                  <a:pt x="3726280" y="2025530"/>
                  <a:pt x="3683661" y="2018290"/>
                </a:cubicBezTo>
                <a:lnTo>
                  <a:pt x="3611183" y="1986019"/>
                </a:lnTo>
                <a:lnTo>
                  <a:pt x="3605003" y="1987381"/>
                </a:lnTo>
                <a:cubicBezTo>
                  <a:pt x="3600731" y="1988000"/>
                  <a:pt x="3597877" y="1988000"/>
                  <a:pt x="3595884" y="1987545"/>
                </a:cubicBezTo>
                <a:lnTo>
                  <a:pt x="3595649" y="1987276"/>
                </a:lnTo>
                <a:lnTo>
                  <a:pt x="3587126" y="1987966"/>
                </a:lnTo>
                <a:cubicBezTo>
                  <a:pt x="3572774" y="1989757"/>
                  <a:pt x="3550540" y="1975558"/>
                  <a:pt x="3537283" y="1978267"/>
                </a:cubicBezTo>
                <a:cubicBezTo>
                  <a:pt x="3515092" y="1973971"/>
                  <a:pt x="3489773" y="1980236"/>
                  <a:pt x="3474371" y="1974606"/>
                </a:cubicBezTo>
                <a:lnTo>
                  <a:pt x="3401876" y="1962558"/>
                </a:lnTo>
                <a:lnTo>
                  <a:pt x="3365036" y="1979510"/>
                </a:lnTo>
                <a:cubicBezTo>
                  <a:pt x="3361007" y="1981808"/>
                  <a:pt x="3355145" y="1982886"/>
                  <a:pt x="3345174" y="1981192"/>
                </a:cubicBezTo>
                <a:lnTo>
                  <a:pt x="3342846" y="1980217"/>
                </a:lnTo>
                <a:cubicBezTo>
                  <a:pt x="3337528" y="1982688"/>
                  <a:pt x="3296694" y="1983818"/>
                  <a:pt x="3263504" y="1986094"/>
                </a:cubicBezTo>
                <a:cubicBezTo>
                  <a:pt x="3210873" y="1988435"/>
                  <a:pt x="3204538" y="1996407"/>
                  <a:pt x="3143704" y="1993869"/>
                </a:cubicBezTo>
                <a:cubicBezTo>
                  <a:pt x="3083839" y="1995098"/>
                  <a:pt x="3073438" y="2001104"/>
                  <a:pt x="3031439" y="1996512"/>
                </a:cubicBezTo>
                <a:lnTo>
                  <a:pt x="2782717" y="2018333"/>
                </a:lnTo>
                <a:cubicBezTo>
                  <a:pt x="2720447" y="2045988"/>
                  <a:pt x="2718750" y="2015419"/>
                  <a:pt x="2647675" y="2028869"/>
                </a:cubicBezTo>
                <a:cubicBezTo>
                  <a:pt x="2583664" y="1968934"/>
                  <a:pt x="2609849" y="2007202"/>
                  <a:pt x="2569176" y="2002628"/>
                </a:cubicBezTo>
                <a:lnTo>
                  <a:pt x="2444403" y="2016529"/>
                </a:lnTo>
                <a:cubicBezTo>
                  <a:pt x="2412730" y="2033089"/>
                  <a:pt x="2355175" y="2003000"/>
                  <a:pt x="2316260" y="2024996"/>
                </a:cubicBezTo>
                <a:cubicBezTo>
                  <a:pt x="2277148" y="2025534"/>
                  <a:pt x="2234330" y="2021339"/>
                  <a:pt x="2209726" y="2019763"/>
                </a:cubicBezTo>
                <a:cubicBezTo>
                  <a:pt x="2172984" y="2016106"/>
                  <a:pt x="2131016" y="2007174"/>
                  <a:pt x="2095813" y="2003052"/>
                </a:cubicBezTo>
                <a:cubicBezTo>
                  <a:pt x="2078687" y="2016661"/>
                  <a:pt x="2046700" y="1994357"/>
                  <a:pt x="1998504" y="1995032"/>
                </a:cubicBezTo>
                <a:cubicBezTo>
                  <a:pt x="1979851" y="2010679"/>
                  <a:pt x="1965997" y="1995296"/>
                  <a:pt x="1929320" y="2016977"/>
                </a:cubicBezTo>
                <a:cubicBezTo>
                  <a:pt x="1927506" y="2015185"/>
                  <a:pt x="1925308" y="2013558"/>
                  <a:pt x="1922798" y="2012146"/>
                </a:cubicBezTo>
                <a:cubicBezTo>
                  <a:pt x="1908224" y="2003952"/>
                  <a:pt x="1886476" y="2004665"/>
                  <a:pt x="1874228" y="2013741"/>
                </a:cubicBezTo>
                <a:cubicBezTo>
                  <a:pt x="1844711" y="2028500"/>
                  <a:pt x="1815838" y="2036277"/>
                  <a:pt x="1787803" y="2041363"/>
                </a:cubicBezTo>
                <a:lnTo>
                  <a:pt x="1739352" y="2036312"/>
                </a:lnTo>
                <a:cubicBezTo>
                  <a:pt x="1720756" y="2032746"/>
                  <a:pt x="1697809" y="2023837"/>
                  <a:pt x="1676219" y="2019963"/>
                </a:cubicBezTo>
                <a:cubicBezTo>
                  <a:pt x="1653856" y="2018758"/>
                  <a:pt x="1629782" y="2025363"/>
                  <a:pt x="1609817" y="2013066"/>
                </a:cubicBezTo>
                <a:cubicBezTo>
                  <a:pt x="1570834" y="2001390"/>
                  <a:pt x="1525521" y="2021545"/>
                  <a:pt x="1497258" y="1987476"/>
                </a:cubicBezTo>
                <a:cubicBezTo>
                  <a:pt x="1419429" y="1972767"/>
                  <a:pt x="1265224" y="1952754"/>
                  <a:pt x="1151127" y="1938041"/>
                </a:cubicBezTo>
                <a:cubicBezTo>
                  <a:pt x="1044820" y="1928230"/>
                  <a:pt x="911490" y="1929978"/>
                  <a:pt x="859417" y="1928608"/>
                </a:cubicBezTo>
                <a:lnTo>
                  <a:pt x="838688" y="1929821"/>
                </a:lnTo>
                <a:cubicBezTo>
                  <a:pt x="829380" y="1926412"/>
                  <a:pt x="823010" y="1926387"/>
                  <a:pt x="817957" y="1927857"/>
                </a:cubicBezTo>
                <a:lnTo>
                  <a:pt x="812654" y="1930751"/>
                </a:lnTo>
                <a:lnTo>
                  <a:pt x="721195" y="1929661"/>
                </a:lnTo>
                <a:cubicBezTo>
                  <a:pt x="721095" y="1929241"/>
                  <a:pt x="720991" y="1928820"/>
                  <a:pt x="720890" y="1928399"/>
                </a:cubicBezTo>
                <a:cubicBezTo>
                  <a:pt x="719222" y="1925556"/>
                  <a:pt x="716144" y="1923424"/>
                  <a:pt x="710023" y="1922722"/>
                </a:cubicBezTo>
                <a:cubicBezTo>
                  <a:pt x="689532" y="1914633"/>
                  <a:pt x="619665" y="1887450"/>
                  <a:pt x="597940" y="1879864"/>
                </a:cubicBezTo>
                <a:cubicBezTo>
                  <a:pt x="587430" y="1879265"/>
                  <a:pt x="583862" y="1877622"/>
                  <a:pt x="579683" y="1877212"/>
                </a:cubicBezTo>
                <a:lnTo>
                  <a:pt x="572865" y="1877401"/>
                </a:lnTo>
                <a:cubicBezTo>
                  <a:pt x="550627" y="1871095"/>
                  <a:pt x="474197" y="1846680"/>
                  <a:pt x="446247" y="1839371"/>
                </a:cubicBezTo>
                <a:cubicBezTo>
                  <a:pt x="429213" y="1847023"/>
                  <a:pt x="416808" y="1842285"/>
                  <a:pt x="405163" y="1833548"/>
                </a:cubicBezTo>
                <a:cubicBezTo>
                  <a:pt x="367566" y="1833890"/>
                  <a:pt x="334968" y="1819885"/>
                  <a:pt x="293583" y="1812852"/>
                </a:cubicBezTo>
                <a:lnTo>
                  <a:pt x="119529" y="1761047"/>
                </a:lnTo>
                <a:cubicBezTo>
                  <a:pt x="73377" y="1751937"/>
                  <a:pt x="36403" y="1759579"/>
                  <a:pt x="16674" y="1758191"/>
                </a:cubicBezTo>
                <a:lnTo>
                  <a:pt x="1150" y="1752722"/>
                </a:lnTo>
                <a:cubicBezTo>
                  <a:pt x="-1438" y="1496726"/>
                  <a:pt x="1148" y="514333"/>
                  <a:pt x="1148" y="222213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D1C95B-7140-7D4A-A6EE-C6458CDD5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pt-BR" dirty="0"/>
              <a:t>Resistência do </a:t>
            </a:r>
            <a:r>
              <a:rPr lang="pt-BR" dirty="0" err="1"/>
              <a:t>bb</a:t>
            </a:r>
            <a:r>
              <a:rPr lang="pt-BR" dirty="0"/>
              <a:t> a um banco central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FC166049-7257-FF39-1F72-E41ED2F1DF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0790067"/>
              </p:ext>
            </p:extLst>
          </p:nvPr>
        </p:nvGraphicFramePr>
        <p:xfrm>
          <a:off x="1050925" y="2586251"/>
          <a:ext cx="10064998" cy="3662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0640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B86AA2DA-281A-4806-8977-D617AEAC8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08A486C7-0A45-41E8-B7B3-6DF01BEAC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047863" cy="6858000"/>
          </a:xfrm>
          <a:custGeom>
            <a:avLst/>
            <a:gdLst>
              <a:gd name="connsiteX0" fmla="*/ 0 w 10955369"/>
              <a:gd name="connsiteY0" fmla="*/ 0 h 6858000"/>
              <a:gd name="connsiteX1" fmla="*/ 2094931 w 10955369"/>
              <a:gd name="connsiteY1" fmla="*/ 0 h 6858000"/>
              <a:gd name="connsiteX2" fmla="*/ 2094931 w 10955369"/>
              <a:gd name="connsiteY2" fmla="*/ 558 h 6858000"/>
              <a:gd name="connsiteX3" fmla="*/ 10950874 w 10955369"/>
              <a:gd name="connsiteY3" fmla="*/ 559 h 6858000"/>
              <a:gd name="connsiteX4" fmla="*/ 10953171 w 10955369"/>
              <a:gd name="connsiteY4" fmla="*/ 8753 h 6858000"/>
              <a:gd name="connsiteX5" fmla="*/ 10946433 w 10955369"/>
              <a:gd name="connsiteY5" fmla="*/ 53973 h 6858000"/>
              <a:gd name="connsiteX6" fmla="*/ 10894710 w 10955369"/>
              <a:gd name="connsiteY6" fmla="*/ 157844 h 6858000"/>
              <a:gd name="connsiteX7" fmla="*/ 10869760 w 10955369"/>
              <a:gd name="connsiteY7" fmla="*/ 222070 h 6858000"/>
              <a:gd name="connsiteX8" fmla="*/ 10869698 w 10955369"/>
              <a:gd name="connsiteY8" fmla="*/ 249730 h 6858000"/>
              <a:gd name="connsiteX9" fmla="*/ 10863281 w 10955369"/>
              <a:gd name="connsiteY9" fmla="*/ 286161 h 6858000"/>
              <a:gd name="connsiteX10" fmla="*/ 10859244 w 10955369"/>
              <a:gd name="connsiteY10" fmla="*/ 352984 h 6858000"/>
              <a:gd name="connsiteX11" fmla="*/ 10841145 w 10955369"/>
              <a:gd name="connsiteY11" fmla="*/ 438373 h 6858000"/>
              <a:gd name="connsiteX12" fmla="*/ 10787761 w 10955369"/>
              <a:gd name="connsiteY12" fmla="*/ 486627 h 6858000"/>
              <a:gd name="connsiteX13" fmla="*/ 10792839 w 10955369"/>
              <a:gd name="connsiteY13" fmla="*/ 494282 h 6858000"/>
              <a:gd name="connsiteX14" fmla="*/ 10775602 w 10955369"/>
              <a:gd name="connsiteY14" fmla="*/ 534382 h 6858000"/>
              <a:gd name="connsiteX15" fmla="*/ 10666837 w 10955369"/>
              <a:gd name="connsiteY15" fmla="*/ 657817 h 6858000"/>
              <a:gd name="connsiteX16" fmla="*/ 10634488 w 10955369"/>
              <a:gd name="connsiteY16" fmla="*/ 736652 h 6858000"/>
              <a:gd name="connsiteX17" fmla="*/ 10630810 w 10955369"/>
              <a:gd name="connsiteY17" fmla="*/ 767381 h 6858000"/>
              <a:gd name="connsiteX18" fmla="*/ 10624160 w 10955369"/>
              <a:gd name="connsiteY18" fmla="*/ 818695 h 6858000"/>
              <a:gd name="connsiteX19" fmla="*/ 10638403 w 10955369"/>
              <a:gd name="connsiteY19" fmla="*/ 863814 h 6858000"/>
              <a:gd name="connsiteX20" fmla="*/ 10625231 w 10955369"/>
              <a:gd name="connsiteY20" fmla="*/ 904039 h 6858000"/>
              <a:gd name="connsiteX21" fmla="*/ 10591296 w 10955369"/>
              <a:gd name="connsiteY21" fmla="*/ 950499 h 6858000"/>
              <a:gd name="connsiteX22" fmla="*/ 10584881 w 10955369"/>
              <a:gd name="connsiteY22" fmla="*/ 1021040 h 6858000"/>
              <a:gd name="connsiteX23" fmla="*/ 10574763 w 10955369"/>
              <a:gd name="connsiteY23" fmla="*/ 1059465 h 6858000"/>
              <a:gd name="connsiteX24" fmla="*/ 10554098 w 10955369"/>
              <a:gd name="connsiteY24" fmla="*/ 1166876 h 6858000"/>
              <a:gd name="connsiteX25" fmla="*/ 10538709 w 10955369"/>
              <a:gd name="connsiteY25" fmla="*/ 1276330 h 6858000"/>
              <a:gd name="connsiteX26" fmla="*/ 10561060 w 10955369"/>
              <a:gd name="connsiteY26" fmla="*/ 1340205 h 6858000"/>
              <a:gd name="connsiteX27" fmla="*/ 10560252 w 10955369"/>
              <a:gd name="connsiteY27" fmla="*/ 1346492 h 6858000"/>
              <a:gd name="connsiteX28" fmla="*/ 10550847 w 10955369"/>
              <a:gd name="connsiteY28" fmla="*/ 1360254 h 6858000"/>
              <a:gd name="connsiteX29" fmla="*/ 10546123 w 10955369"/>
              <a:gd name="connsiteY29" fmla="*/ 1364867 h 6858000"/>
              <a:gd name="connsiteX30" fmla="*/ 10541736 w 10955369"/>
              <a:gd name="connsiteY30" fmla="*/ 1372815 h 6858000"/>
              <a:gd name="connsiteX31" fmla="*/ 10542005 w 10955369"/>
              <a:gd name="connsiteY31" fmla="*/ 1373191 h 6858000"/>
              <a:gd name="connsiteX32" fmla="*/ 10537159 w 10955369"/>
              <a:gd name="connsiteY32" fmla="*/ 1380284 h 6858000"/>
              <a:gd name="connsiteX33" fmla="*/ 10517929 w 10955369"/>
              <a:gd name="connsiteY33" fmla="*/ 1477797 h 6858000"/>
              <a:gd name="connsiteX34" fmla="*/ 10513107 w 10955369"/>
              <a:gd name="connsiteY34" fmla="*/ 1500615 h 6858000"/>
              <a:gd name="connsiteX35" fmla="*/ 10512551 w 10955369"/>
              <a:gd name="connsiteY35" fmla="*/ 1513756 h 6858000"/>
              <a:gd name="connsiteX36" fmla="*/ 10513819 w 10955369"/>
              <a:gd name="connsiteY36" fmla="*/ 1515188 h 6858000"/>
              <a:gd name="connsiteX37" fmla="*/ 10486311 w 10955369"/>
              <a:gd name="connsiteY37" fmla="*/ 1546203 h 6858000"/>
              <a:gd name="connsiteX38" fmla="*/ 10463879 w 10955369"/>
              <a:gd name="connsiteY38" fmla="*/ 1570136 h 6858000"/>
              <a:gd name="connsiteX39" fmla="*/ 10454681 w 10955369"/>
              <a:gd name="connsiteY39" fmla="*/ 1580611 h 6858000"/>
              <a:gd name="connsiteX40" fmla="*/ 10447802 w 10955369"/>
              <a:gd name="connsiteY40" fmla="*/ 1581543 h 6858000"/>
              <a:gd name="connsiteX41" fmla="*/ 10436396 w 10955369"/>
              <a:gd name="connsiteY41" fmla="*/ 1598036 h 6858000"/>
              <a:gd name="connsiteX42" fmla="*/ 10436702 w 10955369"/>
              <a:gd name="connsiteY42" fmla="*/ 1600693 h 6858000"/>
              <a:gd name="connsiteX43" fmla="*/ 10421291 w 10955369"/>
              <a:gd name="connsiteY43" fmla="*/ 1611451 h 6858000"/>
              <a:gd name="connsiteX44" fmla="*/ 10401116 w 10955369"/>
              <a:gd name="connsiteY44" fmla="*/ 1617032 h 6858000"/>
              <a:gd name="connsiteX45" fmla="*/ 10326865 w 10955369"/>
              <a:gd name="connsiteY45" fmla="*/ 1768029 h 6858000"/>
              <a:gd name="connsiteX46" fmla="*/ 10199642 w 10955369"/>
              <a:gd name="connsiteY46" fmla="*/ 1868486 h 6858000"/>
              <a:gd name="connsiteX47" fmla="*/ 10160965 w 10955369"/>
              <a:gd name="connsiteY47" fmla="*/ 1971677 h 6858000"/>
              <a:gd name="connsiteX48" fmla="*/ 10109635 w 10955369"/>
              <a:gd name="connsiteY48" fmla="*/ 2082663 h 6858000"/>
              <a:gd name="connsiteX49" fmla="*/ 10093097 w 10955369"/>
              <a:gd name="connsiteY49" fmla="*/ 2117525 h 6858000"/>
              <a:gd name="connsiteX50" fmla="*/ 10093472 w 10955369"/>
              <a:gd name="connsiteY50" fmla="*/ 2124650 h 6858000"/>
              <a:gd name="connsiteX51" fmla="*/ 10094623 w 10955369"/>
              <a:gd name="connsiteY51" fmla="*/ 2180054 h 6858000"/>
              <a:gd name="connsiteX52" fmla="*/ 10047413 w 10955369"/>
              <a:gd name="connsiteY52" fmla="*/ 2234585 h 6858000"/>
              <a:gd name="connsiteX53" fmla="*/ 10050493 w 10955369"/>
              <a:gd name="connsiteY53" fmla="*/ 2238233 h 6858000"/>
              <a:gd name="connsiteX54" fmla="*/ 10065225 w 10955369"/>
              <a:gd name="connsiteY54" fmla="*/ 2238233 h 6858000"/>
              <a:gd name="connsiteX55" fmla="*/ 10065225 w 10955369"/>
              <a:gd name="connsiteY55" fmla="*/ 5745707 h 6858000"/>
              <a:gd name="connsiteX56" fmla="*/ 9585210 w 10955369"/>
              <a:gd name="connsiteY56" fmla="*/ 5745707 h 6858000"/>
              <a:gd name="connsiteX57" fmla="*/ 9575827 w 10955369"/>
              <a:gd name="connsiteY57" fmla="*/ 5758429 h 6858000"/>
              <a:gd name="connsiteX58" fmla="*/ 9565263 w 10955369"/>
              <a:gd name="connsiteY58" fmla="*/ 5811200 h 6858000"/>
              <a:gd name="connsiteX59" fmla="*/ 9567227 w 10955369"/>
              <a:gd name="connsiteY59" fmla="*/ 5838792 h 6858000"/>
              <a:gd name="connsiteX60" fmla="*/ 9563496 w 10955369"/>
              <a:gd name="connsiteY60" fmla="*/ 5875581 h 6858000"/>
              <a:gd name="connsiteX61" fmla="*/ 9564366 w 10955369"/>
              <a:gd name="connsiteY61" fmla="*/ 5942515 h 6858000"/>
              <a:gd name="connsiteX62" fmla="*/ 9552571 w 10955369"/>
              <a:gd name="connsiteY62" fmla="*/ 6028951 h 6858000"/>
              <a:gd name="connsiteX63" fmla="*/ 9502860 w 10955369"/>
              <a:gd name="connsiteY63" fmla="*/ 6080818 h 6858000"/>
              <a:gd name="connsiteX64" fmla="*/ 9508486 w 10955369"/>
              <a:gd name="connsiteY64" fmla="*/ 6088099 h 6858000"/>
              <a:gd name="connsiteX65" fmla="*/ 9494232 w 10955369"/>
              <a:gd name="connsiteY65" fmla="*/ 6129303 h 6858000"/>
              <a:gd name="connsiteX66" fmla="*/ 9394791 w 10955369"/>
              <a:gd name="connsiteY66" fmla="*/ 6260036 h 6858000"/>
              <a:gd name="connsiteX67" fmla="*/ 9368304 w 10955369"/>
              <a:gd name="connsiteY67" fmla="*/ 6340934 h 6858000"/>
              <a:gd name="connsiteX68" fmla="*/ 9366884 w 10955369"/>
              <a:gd name="connsiteY68" fmla="*/ 6371842 h 6858000"/>
              <a:gd name="connsiteX69" fmla="*/ 9343540 w 10955369"/>
              <a:gd name="connsiteY69" fmla="*/ 6511084 h 6858000"/>
              <a:gd name="connsiteX70" fmla="*/ 9340891 w 10955369"/>
              <a:gd name="connsiteY70" fmla="*/ 6557257 h 6858000"/>
              <a:gd name="connsiteX71" fmla="*/ 9339662 w 10955369"/>
              <a:gd name="connsiteY71" fmla="*/ 6628065 h 6858000"/>
              <a:gd name="connsiteX72" fmla="*/ 9332386 w 10955369"/>
              <a:gd name="connsiteY72" fmla="*/ 6667101 h 6858000"/>
              <a:gd name="connsiteX73" fmla="*/ 9319643 w 10955369"/>
              <a:gd name="connsiteY73" fmla="*/ 6775682 h 6858000"/>
              <a:gd name="connsiteX74" fmla="*/ 9312100 w 10955369"/>
              <a:gd name="connsiteY74" fmla="*/ 6855909 h 6858000"/>
              <a:gd name="connsiteX75" fmla="*/ 2094931 w 10955369"/>
              <a:gd name="connsiteY75" fmla="*/ 6857802 h 6858000"/>
              <a:gd name="connsiteX76" fmla="*/ 2094931 w 10955369"/>
              <a:gd name="connsiteY76" fmla="*/ 6858000 h 6858000"/>
              <a:gd name="connsiteX77" fmla="*/ 1339001 w 10955369"/>
              <a:gd name="connsiteY77" fmla="*/ 6858000 h 6858000"/>
              <a:gd name="connsiteX78" fmla="*/ 0 w 10955369"/>
              <a:gd name="connsiteY78" fmla="*/ 6858000 h 6858000"/>
              <a:gd name="connsiteX0" fmla="*/ 0 w 10955369"/>
              <a:gd name="connsiteY0" fmla="*/ 0 h 6858000"/>
              <a:gd name="connsiteX1" fmla="*/ 2094931 w 10955369"/>
              <a:gd name="connsiteY1" fmla="*/ 0 h 6858000"/>
              <a:gd name="connsiteX2" fmla="*/ 2094931 w 10955369"/>
              <a:gd name="connsiteY2" fmla="*/ 558 h 6858000"/>
              <a:gd name="connsiteX3" fmla="*/ 10950874 w 10955369"/>
              <a:gd name="connsiteY3" fmla="*/ 559 h 6858000"/>
              <a:gd name="connsiteX4" fmla="*/ 10953171 w 10955369"/>
              <a:gd name="connsiteY4" fmla="*/ 8753 h 6858000"/>
              <a:gd name="connsiteX5" fmla="*/ 10946433 w 10955369"/>
              <a:gd name="connsiteY5" fmla="*/ 53973 h 6858000"/>
              <a:gd name="connsiteX6" fmla="*/ 10894710 w 10955369"/>
              <a:gd name="connsiteY6" fmla="*/ 157844 h 6858000"/>
              <a:gd name="connsiteX7" fmla="*/ 10869760 w 10955369"/>
              <a:gd name="connsiteY7" fmla="*/ 222070 h 6858000"/>
              <a:gd name="connsiteX8" fmla="*/ 10869698 w 10955369"/>
              <a:gd name="connsiteY8" fmla="*/ 249730 h 6858000"/>
              <a:gd name="connsiteX9" fmla="*/ 10863281 w 10955369"/>
              <a:gd name="connsiteY9" fmla="*/ 286161 h 6858000"/>
              <a:gd name="connsiteX10" fmla="*/ 10859244 w 10955369"/>
              <a:gd name="connsiteY10" fmla="*/ 352984 h 6858000"/>
              <a:gd name="connsiteX11" fmla="*/ 10841145 w 10955369"/>
              <a:gd name="connsiteY11" fmla="*/ 438373 h 6858000"/>
              <a:gd name="connsiteX12" fmla="*/ 10787761 w 10955369"/>
              <a:gd name="connsiteY12" fmla="*/ 486627 h 6858000"/>
              <a:gd name="connsiteX13" fmla="*/ 10792839 w 10955369"/>
              <a:gd name="connsiteY13" fmla="*/ 494282 h 6858000"/>
              <a:gd name="connsiteX14" fmla="*/ 10775602 w 10955369"/>
              <a:gd name="connsiteY14" fmla="*/ 534382 h 6858000"/>
              <a:gd name="connsiteX15" fmla="*/ 10666837 w 10955369"/>
              <a:gd name="connsiteY15" fmla="*/ 657817 h 6858000"/>
              <a:gd name="connsiteX16" fmla="*/ 10634488 w 10955369"/>
              <a:gd name="connsiteY16" fmla="*/ 736652 h 6858000"/>
              <a:gd name="connsiteX17" fmla="*/ 10630810 w 10955369"/>
              <a:gd name="connsiteY17" fmla="*/ 767381 h 6858000"/>
              <a:gd name="connsiteX18" fmla="*/ 10624160 w 10955369"/>
              <a:gd name="connsiteY18" fmla="*/ 818695 h 6858000"/>
              <a:gd name="connsiteX19" fmla="*/ 10638403 w 10955369"/>
              <a:gd name="connsiteY19" fmla="*/ 863814 h 6858000"/>
              <a:gd name="connsiteX20" fmla="*/ 10625231 w 10955369"/>
              <a:gd name="connsiteY20" fmla="*/ 904039 h 6858000"/>
              <a:gd name="connsiteX21" fmla="*/ 10591296 w 10955369"/>
              <a:gd name="connsiteY21" fmla="*/ 950499 h 6858000"/>
              <a:gd name="connsiteX22" fmla="*/ 10584881 w 10955369"/>
              <a:gd name="connsiteY22" fmla="*/ 1021040 h 6858000"/>
              <a:gd name="connsiteX23" fmla="*/ 10574763 w 10955369"/>
              <a:gd name="connsiteY23" fmla="*/ 1059465 h 6858000"/>
              <a:gd name="connsiteX24" fmla="*/ 10554098 w 10955369"/>
              <a:gd name="connsiteY24" fmla="*/ 1166876 h 6858000"/>
              <a:gd name="connsiteX25" fmla="*/ 10538709 w 10955369"/>
              <a:gd name="connsiteY25" fmla="*/ 1276330 h 6858000"/>
              <a:gd name="connsiteX26" fmla="*/ 10561060 w 10955369"/>
              <a:gd name="connsiteY26" fmla="*/ 1340205 h 6858000"/>
              <a:gd name="connsiteX27" fmla="*/ 10560252 w 10955369"/>
              <a:gd name="connsiteY27" fmla="*/ 1346492 h 6858000"/>
              <a:gd name="connsiteX28" fmla="*/ 10550847 w 10955369"/>
              <a:gd name="connsiteY28" fmla="*/ 1360254 h 6858000"/>
              <a:gd name="connsiteX29" fmla="*/ 10546123 w 10955369"/>
              <a:gd name="connsiteY29" fmla="*/ 1364867 h 6858000"/>
              <a:gd name="connsiteX30" fmla="*/ 10541736 w 10955369"/>
              <a:gd name="connsiteY30" fmla="*/ 1372815 h 6858000"/>
              <a:gd name="connsiteX31" fmla="*/ 10542005 w 10955369"/>
              <a:gd name="connsiteY31" fmla="*/ 1373191 h 6858000"/>
              <a:gd name="connsiteX32" fmla="*/ 10537159 w 10955369"/>
              <a:gd name="connsiteY32" fmla="*/ 1380284 h 6858000"/>
              <a:gd name="connsiteX33" fmla="*/ 10517929 w 10955369"/>
              <a:gd name="connsiteY33" fmla="*/ 1477797 h 6858000"/>
              <a:gd name="connsiteX34" fmla="*/ 10513107 w 10955369"/>
              <a:gd name="connsiteY34" fmla="*/ 1500615 h 6858000"/>
              <a:gd name="connsiteX35" fmla="*/ 10512551 w 10955369"/>
              <a:gd name="connsiteY35" fmla="*/ 1513756 h 6858000"/>
              <a:gd name="connsiteX36" fmla="*/ 10513819 w 10955369"/>
              <a:gd name="connsiteY36" fmla="*/ 1515188 h 6858000"/>
              <a:gd name="connsiteX37" fmla="*/ 10486311 w 10955369"/>
              <a:gd name="connsiteY37" fmla="*/ 1546203 h 6858000"/>
              <a:gd name="connsiteX38" fmla="*/ 10463879 w 10955369"/>
              <a:gd name="connsiteY38" fmla="*/ 1570136 h 6858000"/>
              <a:gd name="connsiteX39" fmla="*/ 10454681 w 10955369"/>
              <a:gd name="connsiteY39" fmla="*/ 1580611 h 6858000"/>
              <a:gd name="connsiteX40" fmla="*/ 10447802 w 10955369"/>
              <a:gd name="connsiteY40" fmla="*/ 1581543 h 6858000"/>
              <a:gd name="connsiteX41" fmla="*/ 10436396 w 10955369"/>
              <a:gd name="connsiteY41" fmla="*/ 1598036 h 6858000"/>
              <a:gd name="connsiteX42" fmla="*/ 10436702 w 10955369"/>
              <a:gd name="connsiteY42" fmla="*/ 1600693 h 6858000"/>
              <a:gd name="connsiteX43" fmla="*/ 10421291 w 10955369"/>
              <a:gd name="connsiteY43" fmla="*/ 1611451 h 6858000"/>
              <a:gd name="connsiteX44" fmla="*/ 10401116 w 10955369"/>
              <a:gd name="connsiteY44" fmla="*/ 1617032 h 6858000"/>
              <a:gd name="connsiteX45" fmla="*/ 10326865 w 10955369"/>
              <a:gd name="connsiteY45" fmla="*/ 1768029 h 6858000"/>
              <a:gd name="connsiteX46" fmla="*/ 10199642 w 10955369"/>
              <a:gd name="connsiteY46" fmla="*/ 1868486 h 6858000"/>
              <a:gd name="connsiteX47" fmla="*/ 10160965 w 10955369"/>
              <a:gd name="connsiteY47" fmla="*/ 1971677 h 6858000"/>
              <a:gd name="connsiteX48" fmla="*/ 10109635 w 10955369"/>
              <a:gd name="connsiteY48" fmla="*/ 2082663 h 6858000"/>
              <a:gd name="connsiteX49" fmla="*/ 10093097 w 10955369"/>
              <a:gd name="connsiteY49" fmla="*/ 2117525 h 6858000"/>
              <a:gd name="connsiteX50" fmla="*/ 10093472 w 10955369"/>
              <a:gd name="connsiteY50" fmla="*/ 2124650 h 6858000"/>
              <a:gd name="connsiteX51" fmla="*/ 10094623 w 10955369"/>
              <a:gd name="connsiteY51" fmla="*/ 2180054 h 6858000"/>
              <a:gd name="connsiteX52" fmla="*/ 10047413 w 10955369"/>
              <a:gd name="connsiteY52" fmla="*/ 2234585 h 6858000"/>
              <a:gd name="connsiteX53" fmla="*/ 10050493 w 10955369"/>
              <a:gd name="connsiteY53" fmla="*/ 2238233 h 6858000"/>
              <a:gd name="connsiteX54" fmla="*/ 10065225 w 10955369"/>
              <a:gd name="connsiteY54" fmla="*/ 2238233 h 6858000"/>
              <a:gd name="connsiteX55" fmla="*/ 9585210 w 10955369"/>
              <a:gd name="connsiteY55" fmla="*/ 5745707 h 6858000"/>
              <a:gd name="connsiteX56" fmla="*/ 9575827 w 10955369"/>
              <a:gd name="connsiteY56" fmla="*/ 5758429 h 6858000"/>
              <a:gd name="connsiteX57" fmla="*/ 9565263 w 10955369"/>
              <a:gd name="connsiteY57" fmla="*/ 5811200 h 6858000"/>
              <a:gd name="connsiteX58" fmla="*/ 9567227 w 10955369"/>
              <a:gd name="connsiteY58" fmla="*/ 5838792 h 6858000"/>
              <a:gd name="connsiteX59" fmla="*/ 9563496 w 10955369"/>
              <a:gd name="connsiteY59" fmla="*/ 5875581 h 6858000"/>
              <a:gd name="connsiteX60" fmla="*/ 9564366 w 10955369"/>
              <a:gd name="connsiteY60" fmla="*/ 5942515 h 6858000"/>
              <a:gd name="connsiteX61" fmla="*/ 9552571 w 10955369"/>
              <a:gd name="connsiteY61" fmla="*/ 6028951 h 6858000"/>
              <a:gd name="connsiteX62" fmla="*/ 9502860 w 10955369"/>
              <a:gd name="connsiteY62" fmla="*/ 6080818 h 6858000"/>
              <a:gd name="connsiteX63" fmla="*/ 9508486 w 10955369"/>
              <a:gd name="connsiteY63" fmla="*/ 6088099 h 6858000"/>
              <a:gd name="connsiteX64" fmla="*/ 9494232 w 10955369"/>
              <a:gd name="connsiteY64" fmla="*/ 6129303 h 6858000"/>
              <a:gd name="connsiteX65" fmla="*/ 9394791 w 10955369"/>
              <a:gd name="connsiteY65" fmla="*/ 6260036 h 6858000"/>
              <a:gd name="connsiteX66" fmla="*/ 9368304 w 10955369"/>
              <a:gd name="connsiteY66" fmla="*/ 6340934 h 6858000"/>
              <a:gd name="connsiteX67" fmla="*/ 9366884 w 10955369"/>
              <a:gd name="connsiteY67" fmla="*/ 6371842 h 6858000"/>
              <a:gd name="connsiteX68" fmla="*/ 9343540 w 10955369"/>
              <a:gd name="connsiteY68" fmla="*/ 6511084 h 6858000"/>
              <a:gd name="connsiteX69" fmla="*/ 9340891 w 10955369"/>
              <a:gd name="connsiteY69" fmla="*/ 6557257 h 6858000"/>
              <a:gd name="connsiteX70" fmla="*/ 9339662 w 10955369"/>
              <a:gd name="connsiteY70" fmla="*/ 6628065 h 6858000"/>
              <a:gd name="connsiteX71" fmla="*/ 9332386 w 10955369"/>
              <a:gd name="connsiteY71" fmla="*/ 6667101 h 6858000"/>
              <a:gd name="connsiteX72" fmla="*/ 9319643 w 10955369"/>
              <a:gd name="connsiteY72" fmla="*/ 6775682 h 6858000"/>
              <a:gd name="connsiteX73" fmla="*/ 9312100 w 10955369"/>
              <a:gd name="connsiteY73" fmla="*/ 6855909 h 6858000"/>
              <a:gd name="connsiteX74" fmla="*/ 2094931 w 10955369"/>
              <a:gd name="connsiteY74" fmla="*/ 6857802 h 6858000"/>
              <a:gd name="connsiteX75" fmla="*/ 2094931 w 10955369"/>
              <a:gd name="connsiteY75" fmla="*/ 6858000 h 6858000"/>
              <a:gd name="connsiteX76" fmla="*/ 1339001 w 10955369"/>
              <a:gd name="connsiteY76" fmla="*/ 6858000 h 6858000"/>
              <a:gd name="connsiteX77" fmla="*/ 0 w 10955369"/>
              <a:gd name="connsiteY77" fmla="*/ 6858000 h 6858000"/>
              <a:gd name="connsiteX78" fmla="*/ 0 w 10955369"/>
              <a:gd name="connsiteY7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955369" h="6858000">
                <a:moveTo>
                  <a:pt x="0" y="0"/>
                </a:moveTo>
                <a:lnTo>
                  <a:pt x="2094931" y="0"/>
                </a:lnTo>
                <a:lnTo>
                  <a:pt x="2094931" y="558"/>
                </a:lnTo>
                <a:lnTo>
                  <a:pt x="10950874" y="559"/>
                </a:lnTo>
                <a:lnTo>
                  <a:pt x="10953171" y="8753"/>
                </a:lnTo>
                <a:cubicBezTo>
                  <a:pt x="10956590" y="23728"/>
                  <a:pt x="10957153" y="38957"/>
                  <a:pt x="10946433" y="53973"/>
                </a:cubicBezTo>
                <a:cubicBezTo>
                  <a:pt x="10912443" y="73132"/>
                  <a:pt x="10938888" y="135050"/>
                  <a:pt x="10894710" y="157844"/>
                </a:cubicBezTo>
                <a:cubicBezTo>
                  <a:pt x="10881722" y="167822"/>
                  <a:pt x="10861453" y="208452"/>
                  <a:pt x="10869760" y="222070"/>
                </a:cubicBezTo>
                <a:cubicBezTo>
                  <a:pt x="10868036" y="231764"/>
                  <a:pt x="10858561" y="239428"/>
                  <a:pt x="10869698" y="249730"/>
                </a:cubicBezTo>
                <a:cubicBezTo>
                  <a:pt x="10882191" y="263867"/>
                  <a:pt x="10842410" y="281214"/>
                  <a:pt x="10863281" y="286161"/>
                </a:cubicBezTo>
                <a:cubicBezTo>
                  <a:pt x="10835642" y="298777"/>
                  <a:pt x="10860185" y="331502"/>
                  <a:pt x="10859244" y="352984"/>
                </a:cubicBezTo>
                <a:cubicBezTo>
                  <a:pt x="10834047" y="361247"/>
                  <a:pt x="10856922" y="398174"/>
                  <a:pt x="10841145" y="438373"/>
                </a:cubicBezTo>
                <a:cubicBezTo>
                  <a:pt x="10812494" y="446997"/>
                  <a:pt x="10830786" y="465571"/>
                  <a:pt x="10787761" y="486627"/>
                </a:cubicBezTo>
                <a:cubicBezTo>
                  <a:pt x="10789831" y="488961"/>
                  <a:pt x="10791541" y="491539"/>
                  <a:pt x="10792839" y="494282"/>
                </a:cubicBezTo>
                <a:cubicBezTo>
                  <a:pt x="10800379" y="510223"/>
                  <a:pt x="10792661" y="528177"/>
                  <a:pt x="10775602" y="534382"/>
                </a:cubicBezTo>
                <a:cubicBezTo>
                  <a:pt x="10714232" y="570697"/>
                  <a:pt x="10694576" y="617422"/>
                  <a:pt x="10666837" y="657817"/>
                </a:cubicBezTo>
                <a:cubicBezTo>
                  <a:pt x="10639740" y="705103"/>
                  <a:pt x="10698865" y="688947"/>
                  <a:pt x="10634488" y="736652"/>
                </a:cubicBezTo>
                <a:cubicBezTo>
                  <a:pt x="10646868" y="748916"/>
                  <a:pt x="10644086" y="756967"/>
                  <a:pt x="10630810" y="767381"/>
                </a:cubicBezTo>
                <a:cubicBezTo>
                  <a:pt x="10618792" y="790780"/>
                  <a:pt x="10658282" y="803120"/>
                  <a:pt x="10624160" y="818695"/>
                </a:cubicBezTo>
                <a:cubicBezTo>
                  <a:pt x="10646879" y="821990"/>
                  <a:pt x="10611846" y="866927"/>
                  <a:pt x="10638403" y="863814"/>
                </a:cubicBezTo>
                <a:cubicBezTo>
                  <a:pt x="10650337" y="886303"/>
                  <a:pt x="10615721" y="882569"/>
                  <a:pt x="10625231" y="904039"/>
                </a:cubicBezTo>
                <a:cubicBezTo>
                  <a:pt x="10617379" y="918486"/>
                  <a:pt x="10598021" y="930999"/>
                  <a:pt x="10591296" y="950499"/>
                </a:cubicBezTo>
                <a:cubicBezTo>
                  <a:pt x="10568711" y="970728"/>
                  <a:pt x="10588481" y="983465"/>
                  <a:pt x="10584881" y="1021040"/>
                </a:cubicBezTo>
                <a:cubicBezTo>
                  <a:pt x="10566631" y="1030687"/>
                  <a:pt x="10567736" y="1044151"/>
                  <a:pt x="10574763" y="1059465"/>
                </a:cubicBezTo>
                <a:cubicBezTo>
                  <a:pt x="10557585" y="1091092"/>
                  <a:pt x="10562659" y="1127441"/>
                  <a:pt x="10554098" y="1166876"/>
                </a:cubicBezTo>
                <a:cubicBezTo>
                  <a:pt x="10523245" y="1201707"/>
                  <a:pt x="10547997" y="1234236"/>
                  <a:pt x="10538709" y="1276330"/>
                </a:cubicBezTo>
                <a:cubicBezTo>
                  <a:pt x="10496989" y="1300598"/>
                  <a:pt x="10555815" y="1315008"/>
                  <a:pt x="10561060" y="1340205"/>
                </a:cubicBezTo>
                <a:cubicBezTo>
                  <a:pt x="10560791" y="1342301"/>
                  <a:pt x="10560521" y="1344396"/>
                  <a:pt x="10560252" y="1346492"/>
                </a:cubicBezTo>
                <a:lnTo>
                  <a:pt x="10550847" y="1360254"/>
                </a:lnTo>
                <a:lnTo>
                  <a:pt x="10546123" y="1364867"/>
                </a:lnTo>
                <a:cubicBezTo>
                  <a:pt x="10543311" y="1368255"/>
                  <a:pt x="10542009" y="1370777"/>
                  <a:pt x="10541736" y="1372815"/>
                </a:cubicBezTo>
                <a:lnTo>
                  <a:pt x="10542005" y="1373191"/>
                </a:lnTo>
                <a:lnTo>
                  <a:pt x="10537159" y="1380284"/>
                </a:lnTo>
                <a:cubicBezTo>
                  <a:pt x="10533146" y="1397718"/>
                  <a:pt x="10521938" y="1457742"/>
                  <a:pt x="10517929" y="1477797"/>
                </a:cubicBezTo>
                <a:cubicBezTo>
                  <a:pt x="10505853" y="1491881"/>
                  <a:pt x="10484024" y="1493519"/>
                  <a:pt x="10513107" y="1500615"/>
                </a:cubicBezTo>
                <a:cubicBezTo>
                  <a:pt x="10509882" y="1505602"/>
                  <a:pt x="10510336" y="1509832"/>
                  <a:pt x="10512551" y="1513756"/>
                </a:cubicBezTo>
                <a:lnTo>
                  <a:pt x="10513819" y="1515188"/>
                </a:lnTo>
                <a:lnTo>
                  <a:pt x="10486311" y="1546203"/>
                </a:lnTo>
                <a:cubicBezTo>
                  <a:pt x="10477988" y="1555361"/>
                  <a:pt x="10469151" y="1564401"/>
                  <a:pt x="10463879" y="1570136"/>
                </a:cubicBezTo>
                <a:lnTo>
                  <a:pt x="10454681" y="1580611"/>
                </a:lnTo>
                <a:lnTo>
                  <a:pt x="10447802" y="1581543"/>
                </a:lnTo>
                <a:cubicBezTo>
                  <a:pt x="10442750" y="1583679"/>
                  <a:pt x="10438570" y="1588186"/>
                  <a:pt x="10436396" y="1598036"/>
                </a:cubicBezTo>
                <a:cubicBezTo>
                  <a:pt x="10436499" y="1598922"/>
                  <a:pt x="10436600" y="1599807"/>
                  <a:pt x="10436702" y="1600693"/>
                </a:cubicBezTo>
                <a:lnTo>
                  <a:pt x="10421291" y="1611451"/>
                </a:lnTo>
                <a:cubicBezTo>
                  <a:pt x="10415286" y="1614421"/>
                  <a:pt x="10408634" y="1616423"/>
                  <a:pt x="10401116" y="1617032"/>
                </a:cubicBezTo>
                <a:cubicBezTo>
                  <a:pt x="10404368" y="1680015"/>
                  <a:pt x="10351031" y="1712763"/>
                  <a:pt x="10326865" y="1768029"/>
                </a:cubicBezTo>
                <a:cubicBezTo>
                  <a:pt x="10272656" y="1799536"/>
                  <a:pt x="10252730" y="1877044"/>
                  <a:pt x="10199642" y="1868486"/>
                </a:cubicBezTo>
                <a:cubicBezTo>
                  <a:pt x="10252912" y="1894183"/>
                  <a:pt x="10181701" y="1936790"/>
                  <a:pt x="10160965" y="1971677"/>
                </a:cubicBezTo>
                <a:cubicBezTo>
                  <a:pt x="10145964" y="2007373"/>
                  <a:pt x="10120946" y="2054943"/>
                  <a:pt x="10109635" y="2082663"/>
                </a:cubicBezTo>
                <a:lnTo>
                  <a:pt x="10093097" y="2117525"/>
                </a:lnTo>
                <a:lnTo>
                  <a:pt x="10093472" y="2124650"/>
                </a:lnTo>
                <a:cubicBezTo>
                  <a:pt x="10095921" y="2139897"/>
                  <a:pt x="10100026" y="2159005"/>
                  <a:pt x="10094623" y="2180054"/>
                </a:cubicBezTo>
                <a:cubicBezTo>
                  <a:pt x="10067188" y="2192018"/>
                  <a:pt x="10087626" y="2208499"/>
                  <a:pt x="10047413" y="2234585"/>
                </a:cubicBezTo>
                <a:lnTo>
                  <a:pt x="10050493" y="2238233"/>
                </a:lnTo>
                <a:lnTo>
                  <a:pt x="10065225" y="2238233"/>
                </a:lnTo>
                <a:lnTo>
                  <a:pt x="9585210" y="5745707"/>
                </a:lnTo>
                <a:lnTo>
                  <a:pt x="9575827" y="5758429"/>
                </a:lnTo>
                <a:cubicBezTo>
                  <a:pt x="9566257" y="5775417"/>
                  <a:pt x="9558299" y="5801449"/>
                  <a:pt x="9565263" y="5811200"/>
                </a:cubicBezTo>
                <a:cubicBezTo>
                  <a:pt x="9564253" y="5820988"/>
                  <a:pt x="9555364" y="5829297"/>
                  <a:pt x="9567227" y="5838792"/>
                </a:cubicBezTo>
                <a:cubicBezTo>
                  <a:pt x="9580723" y="5852018"/>
                  <a:pt x="9542316" y="5872107"/>
                  <a:pt x="9563496" y="5875581"/>
                </a:cubicBezTo>
                <a:cubicBezTo>
                  <a:pt x="9536853" y="5890098"/>
                  <a:pt x="9563730" y="5921022"/>
                  <a:pt x="9564366" y="5942515"/>
                </a:cubicBezTo>
                <a:cubicBezTo>
                  <a:pt x="9539839" y="5952520"/>
                  <a:pt x="9565361" y="5987751"/>
                  <a:pt x="9552571" y="6028951"/>
                </a:cubicBezTo>
                <a:cubicBezTo>
                  <a:pt x="9524624" y="6039559"/>
                  <a:pt x="9544232" y="6056805"/>
                  <a:pt x="9502860" y="6080818"/>
                </a:cubicBezTo>
                <a:cubicBezTo>
                  <a:pt x="9505095" y="6083002"/>
                  <a:pt x="9506990" y="6085453"/>
                  <a:pt x="9508486" y="6088099"/>
                </a:cubicBezTo>
                <a:cubicBezTo>
                  <a:pt x="9517174" y="6103471"/>
                  <a:pt x="9510792" y="6121919"/>
                  <a:pt x="9494232" y="6129303"/>
                </a:cubicBezTo>
                <a:cubicBezTo>
                  <a:pt x="9435680" y="6169822"/>
                  <a:pt x="9419496" y="6217803"/>
                  <a:pt x="9394791" y="6260036"/>
                </a:cubicBezTo>
                <a:cubicBezTo>
                  <a:pt x="9371230" y="6309098"/>
                  <a:pt x="9429018" y="6288844"/>
                  <a:pt x="9368304" y="6340934"/>
                </a:cubicBezTo>
                <a:cubicBezTo>
                  <a:pt x="9381548" y="6352300"/>
                  <a:pt x="9379362" y="6360525"/>
                  <a:pt x="9366884" y="6371842"/>
                </a:cubicBezTo>
                <a:cubicBezTo>
                  <a:pt x="9362758" y="6400200"/>
                  <a:pt x="9347872" y="6480182"/>
                  <a:pt x="9343540" y="6511084"/>
                </a:cubicBezTo>
                <a:cubicBezTo>
                  <a:pt x="9336718" y="6535696"/>
                  <a:pt x="9297714" y="6524401"/>
                  <a:pt x="9340891" y="6557257"/>
                </a:cubicBezTo>
                <a:cubicBezTo>
                  <a:pt x="9319846" y="6579015"/>
                  <a:pt x="9340499" y="6590335"/>
                  <a:pt x="9339662" y="6628065"/>
                </a:cubicBezTo>
                <a:cubicBezTo>
                  <a:pt x="9322164" y="6638965"/>
                  <a:pt x="9324254" y="6652318"/>
                  <a:pt x="9332386" y="6667101"/>
                </a:cubicBezTo>
                <a:cubicBezTo>
                  <a:pt x="9317570" y="6699849"/>
                  <a:pt x="9325292" y="6735749"/>
                  <a:pt x="9319643" y="6775682"/>
                </a:cubicBezTo>
                <a:cubicBezTo>
                  <a:pt x="9298478" y="6803360"/>
                  <a:pt x="9308415" y="6827554"/>
                  <a:pt x="9312100" y="6855909"/>
                </a:cubicBezTo>
                <a:lnTo>
                  <a:pt x="2094931" y="6857802"/>
                </a:lnTo>
                <a:lnTo>
                  <a:pt x="2094931" y="6858000"/>
                </a:lnTo>
                <a:lnTo>
                  <a:pt x="133900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619DE8-7C42-BC4A-9187-B229E033C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7" y="603623"/>
            <a:ext cx="9287301" cy="1222001"/>
          </a:xfrm>
        </p:spPr>
        <p:txBody>
          <a:bodyPr>
            <a:normAutofit/>
          </a:bodyPr>
          <a:lstStyle/>
          <a:p>
            <a:r>
              <a:rPr lang="pt-BR" dirty="0"/>
              <a:t>Governo castelo branco: Enfim um banco central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BBDF35-BA51-3643-BE0E-DCB99500C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8" y="2225039"/>
            <a:ext cx="6292688" cy="402933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t-BR"/>
              <a:t>Após narrar a resistência do BB à criação do BACEN, afirma Roberto Campos:</a:t>
            </a:r>
          </a:p>
          <a:p>
            <a:pPr marL="0" indent="0">
              <a:lnSpc>
                <a:spcPct val="90000"/>
              </a:lnSpc>
              <a:buNone/>
            </a:pPr>
            <a:endParaRPr lang="pt-BR"/>
          </a:p>
          <a:p>
            <a:pPr marL="0" indent="0">
              <a:lnSpc>
                <a:spcPct val="90000"/>
              </a:lnSpc>
              <a:buNone/>
            </a:pPr>
            <a:r>
              <a:rPr lang="pt-BR"/>
              <a:t>¨O grande herói da reforma bancária foi sem dúvida o professor Octavio Gouveia de Bulhões. Ao contrário da maioria dos economistas brasileiros, que são favoráveis a um banco cenral independente antes de serem ministros da Fazenda e o consideram incômodo logo depois, Bulhões sempre considerou a existência de um Banco Central autônomo um instrumento indispensável de estabilização monetária. Essa visão foi empiricamente confirmada em estudos recentes, particularmente do Professor Alberto Alesina, de Harvard¨ (pág. 662)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D3B4FC-79F4-47D2-9D79-DA876E6AD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0167" y="2094931"/>
            <a:ext cx="3320955" cy="378298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D4E149-8959-0340-88E1-22C92D4D3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052" y="2311880"/>
            <a:ext cx="2521609" cy="333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56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C7928B9-74AB-8844-9571-E90FBB807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0860" r="5527" b="2"/>
          <a:stretch/>
        </p:blipFill>
        <p:spPr>
          <a:xfrm>
            <a:off x="3584196" y="-1"/>
            <a:ext cx="8607807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28A04AD-0AAF-7F4A-8EC2-1B8544F2E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07" y="2906973"/>
            <a:ext cx="3639828" cy="26402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600" dirty="0"/>
              <a:t>ALÉM DE GUARDIAO DAS RESERVAS BANCÁRIAS, O BANCO CENTRAL PASSA A SER INSTRUMENTO DA POLITICA MONETÁRIA</a:t>
            </a:r>
          </a:p>
        </p:txBody>
      </p:sp>
    </p:spTree>
    <p:extLst>
      <p:ext uri="{BB962C8B-B14F-4D97-AF65-F5344CB8AC3E}">
        <p14:creationId xmlns:p14="http://schemas.microsoft.com/office/powerpoint/2010/main" val="3268463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13">
            <a:extLst>
              <a:ext uri="{FF2B5EF4-FFF2-40B4-BE49-F238E27FC236}">
                <a16:creationId xmlns:a16="http://schemas.microsoft.com/office/drawing/2014/main" id="{31AA1E1C-DA67-488F-A983-F3ABD792C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6F6DAA-A81F-534F-8456-CB0173F3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407" y="609602"/>
            <a:ext cx="9647433" cy="67980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t-BR" sz="2200" dirty="0"/>
              <a:t>A moeda fiduciária e ¨o pacto </a:t>
            </a:r>
            <a:r>
              <a:rPr lang="pt-BR" sz="2200" dirty="0" err="1"/>
              <a:t>fáusticO</a:t>
            </a:r>
            <a:r>
              <a:rPr lang="pt-BR" sz="2200" dirty="0"/>
              <a:t>¨: A centralidade do banco central na implementação da política monetária</a:t>
            </a:r>
          </a:p>
        </p:txBody>
      </p:sp>
      <p:sp>
        <p:nvSpPr>
          <p:cNvPr id="77" name="Freeform: Shape 15">
            <a:extLst>
              <a:ext uri="{FF2B5EF4-FFF2-40B4-BE49-F238E27FC236}">
                <a16:creationId xmlns:a16="http://schemas.microsoft.com/office/drawing/2014/main" id="{DC46DA5A-CECD-42F0-A57E-8D5BAE362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8708">
            <a:off x="-249318" y="3024527"/>
            <a:ext cx="12584740" cy="4556159"/>
          </a:xfrm>
          <a:custGeom>
            <a:avLst/>
            <a:gdLst>
              <a:gd name="connsiteX0" fmla="*/ 1976651 w 12584740"/>
              <a:gd name="connsiteY0" fmla="*/ 27745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0" fmla="*/ 2881775 w 12584740"/>
              <a:gd name="connsiteY0" fmla="*/ 233197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97764 w 12584740"/>
              <a:gd name="connsiteY24" fmla="*/ 1566491 h 4575313"/>
              <a:gd name="connsiteX25" fmla="*/ 12584740 w 12584740"/>
              <a:gd name="connsiteY25" fmla="*/ 3094030 h 4575313"/>
              <a:gd name="connsiteX26" fmla="*/ 483060 w 12584740"/>
              <a:gd name="connsiteY26" fmla="*/ 4575313 h 4575313"/>
              <a:gd name="connsiteX27" fmla="*/ 296084 w 12584740"/>
              <a:gd name="connsiteY27" fmla="*/ 3047774 h 4575313"/>
              <a:gd name="connsiteX28" fmla="*/ 235090 w 12584740"/>
              <a:gd name="connsiteY28" fmla="*/ 2549469 h 4575313"/>
              <a:gd name="connsiteX29" fmla="*/ 0 w 12584740"/>
              <a:gd name="connsiteY29" fmla="*/ 628841 h 4575313"/>
              <a:gd name="connsiteX30" fmla="*/ 7836 w 12584740"/>
              <a:gd name="connsiteY30" fmla="*/ 631521 h 4575313"/>
              <a:gd name="connsiteX31" fmla="*/ 59804 w 12584740"/>
              <a:gd name="connsiteY31" fmla="*/ 651795 h 4575313"/>
              <a:gd name="connsiteX32" fmla="*/ 189088 w 12584740"/>
              <a:gd name="connsiteY32" fmla="*/ 654369 h 4575313"/>
              <a:gd name="connsiteX33" fmla="*/ 238402 w 12584740"/>
              <a:gd name="connsiteY33" fmla="*/ 636963 h 4575313"/>
              <a:gd name="connsiteX34" fmla="*/ 332970 w 12584740"/>
              <a:gd name="connsiteY34" fmla="*/ 607012 h 4575313"/>
              <a:gd name="connsiteX35" fmla="*/ 407552 w 12584740"/>
              <a:gd name="connsiteY35" fmla="*/ 547943 h 4575313"/>
              <a:gd name="connsiteX36" fmla="*/ 497934 w 12584740"/>
              <a:gd name="connsiteY36" fmla="*/ 502354 h 4575313"/>
              <a:gd name="connsiteX37" fmla="*/ 510273 w 12584740"/>
              <a:gd name="connsiteY37" fmla="*/ 504172 h 4575313"/>
              <a:gd name="connsiteX38" fmla="*/ 561099 w 12584740"/>
              <a:gd name="connsiteY38" fmla="*/ 476357 h 4575313"/>
              <a:gd name="connsiteX39" fmla="*/ 705102 w 12584740"/>
              <a:gd name="connsiteY39" fmla="*/ 399826 h 4575313"/>
              <a:gd name="connsiteX40" fmla="*/ 800404 w 12584740"/>
              <a:gd name="connsiteY40" fmla="*/ 289909 h 4575313"/>
              <a:gd name="connsiteX41" fmla="*/ 842353 w 12584740"/>
              <a:gd name="connsiteY41" fmla="*/ 276713 h 4575313"/>
              <a:gd name="connsiteX42" fmla="*/ 912247 w 12584740"/>
              <a:gd name="connsiteY42" fmla="*/ 254246 h 4575313"/>
              <a:gd name="connsiteX43" fmla="*/ 927247 w 12584740"/>
              <a:gd name="connsiteY43" fmla="*/ 258217 h 4575313"/>
              <a:gd name="connsiteX44" fmla="*/ 933425 w 12584740"/>
              <a:gd name="connsiteY44" fmla="*/ 256149 h 4575313"/>
              <a:gd name="connsiteX45" fmla="*/ 934108 w 12584740"/>
              <a:gd name="connsiteY45" fmla="*/ 256433 h 4575313"/>
              <a:gd name="connsiteX46" fmla="*/ 935368 w 12584740"/>
              <a:gd name="connsiteY46" fmla="*/ 255498 h 4575313"/>
              <a:gd name="connsiteX47" fmla="*/ 949059 w 12584740"/>
              <a:gd name="connsiteY47" fmla="*/ 250913 h 4575313"/>
              <a:gd name="connsiteX48" fmla="*/ 980035 w 12584740"/>
              <a:gd name="connsiteY48" fmla="*/ 251605 h 4575313"/>
              <a:gd name="connsiteX49" fmla="*/ 998443 w 12584740"/>
              <a:gd name="connsiteY49" fmla="*/ 248823 h 4575313"/>
              <a:gd name="connsiteX50" fmla="*/ 1015140 w 12584740"/>
              <a:gd name="connsiteY50" fmla="*/ 230963 h 4575313"/>
              <a:gd name="connsiteX51" fmla="*/ 1027653 w 12584740"/>
              <a:gd name="connsiteY51" fmla="*/ 228229 h 4575313"/>
              <a:gd name="connsiteX52" fmla="*/ 1029989 w 12584740"/>
              <a:gd name="connsiteY52" fmla="*/ 225769 h 4575313"/>
              <a:gd name="connsiteX53" fmla="*/ 1036851 w 12584740"/>
              <a:gd name="connsiteY53" fmla="*/ 220779 h 4575313"/>
              <a:gd name="connsiteX54" fmla="*/ 1029120 w 12584740"/>
              <a:gd name="connsiteY54" fmla="*/ 217196 h 4575313"/>
              <a:gd name="connsiteX55" fmla="*/ 1113256 w 12584740"/>
              <a:gd name="connsiteY55" fmla="*/ 192543 h 4575313"/>
              <a:gd name="connsiteX56" fmla="*/ 1184710 w 12584740"/>
              <a:gd name="connsiteY56" fmla="*/ 171552 h 4575313"/>
              <a:gd name="connsiteX57" fmla="*/ 1310965 w 12584740"/>
              <a:gd name="connsiteY57" fmla="*/ 185879 h 4575313"/>
              <a:gd name="connsiteX58" fmla="*/ 1430934 w 12584740"/>
              <a:gd name="connsiteY58" fmla="*/ 139104 h 4575313"/>
              <a:gd name="connsiteX59" fmla="*/ 1463118 w 12584740"/>
              <a:gd name="connsiteY59" fmla="*/ 138911 h 4575313"/>
              <a:gd name="connsiteX60" fmla="*/ 1493444 w 12584740"/>
              <a:gd name="connsiteY60" fmla="*/ 147416 h 4575313"/>
              <a:gd name="connsiteX61" fmla="*/ 1493168 w 12584740"/>
              <a:gd name="connsiteY61" fmla="*/ 150455 h 4575313"/>
              <a:gd name="connsiteX62" fmla="*/ 1497974 w 12584740"/>
              <a:gd name="connsiteY62" fmla="*/ 151841 h 4575313"/>
              <a:gd name="connsiteX63" fmla="*/ 1502355 w 12584740"/>
              <a:gd name="connsiteY63" fmla="*/ 149916 h 4575313"/>
              <a:gd name="connsiteX64" fmla="*/ 1508100 w 12584740"/>
              <a:gd name="connsiteY64" fmla="*/ 151526 h 4575313"/>
              <a:gd name="connsiteX65" fmla="*/ 1523822 w 12584740"/>
              <a:gd name="connsiteY65" fmla="*/ 155112 h 4575313"/>
              <a:gd name="connsiteX66" fmla="*/ 1528971 w 12584740"/>
              <a:gd name="connsiteY66" fmla="*/ 161299 h 4575313"/>
              <a:gd name="connsiteX67" fmla="*/ 1590631 w 12584740"/>
              <a:gd name="connsiteY67" fmla="*/ 173836 h 4575313"/>
              <a:gd name="connsiteX68" fmla="*/ 1609537 w 12584740"/>
              <a:gd name="connsiteY68" fmla="*/ 169616 h 4575313"/>
              <a:gd name="connsiteX69" fmla="*/ 1631335 w 12584740"/>
              <a:gd name="connsiteY69" fmla="*/ 179686 h 4575313"/>
              <a:gd name="connsiteX70" fmla="*/ 1693983 w 12584740"/>
              <a:gd name="connsiteY70" fmla="*/ 183202 h 4575313"/>
              <a:gd name="connsiteX71" fmla="*/ 1763575 w 12584740"/>
              <a:gd name="connsiteY71" fmla="*/ 194844 h 4575313"/>
              <a:gd name="connsiteX72" fmla="*/ 1812709 w 12584740"/>
              <a:gd name="connsiteY72" fmla="*/ 208037 h 4575313"/>
              <a:gd name="connsiteX73" fmla="*/ 1945879 w 12584740"/>
              <a:gd name="connsiteY73" fmla="*/ 216206 h 4575313"/>
              <a:gd name="connsiteX74" fmla="*/ 1974418 w 12584740"/>
              <a:gd name="connsiteY74" fmla="*/ 208866 h 4575313"/>
              <a:gd name="connsiteX75" fmla="*/ 1976651 w 12584740"/>
              <a:gd name="connsiteY75" fmla="*/ 208757 h 4575313"/>
              <a:gd name="connsiteX76" fmla="*/ 2881775 w 12584740"/>
              <a:gd name="connsiteY76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235090 w 12584740"/>
              <a:gd name="connsiteY27" fmla="*/ 2549469 h 4575313"/>
              <a:gd name="connsiteX28" fmla="*/ 0 w 12584740"/>
              <a:gd name="connsiteY28" fmla="*/ 628841 h 4575313"/>
              <a:gd name="connsiteX29" fmla="*/ 7836 w 12584740"/>
              <a:gd name="connsiteY29" fmla="*/ 631521 h 4575313"/>
              <a:gd name="connsiteX30" fmla="*/ 59804 w 12584740"/>
              <a:gd name="connsiteY30" fmla="*/ 651795 h 4575313"/>
              <a:gd name="connsiteX31" fmla="*/ 189088 w 12584740"/>
              <a:gd name="connsiteY31" fmla="*/ 654369 h 4575313"/>
              <a:gd name="connsiteX32" fmla="*/ 238402 w 12584740"/>
              <a:gd name="connsiteY32" fmla="*/ 636963 h 4575313"/>
              <a:gd name="connsiteX33" fmla="*/ 332970 w 12584740"/>
              <a:gd name="connsiteY33" fmla="*/ 607012 h 4575313"/>
              <a:gd name="connsiteX34" fmla="*/ 407552 w 12584740"/>
              <a:gd name="connsiteY34" fmla="*/ 547943 h 4575313"/>
              <a:gd name="connsiteX35" fmla="*/ 497934 w 12584740"/>
              <a:gd name="connsiteY35" fmla="*/ 502354 h 4575313"/>
              <a:gd name="connsiteX36" fmla="*/ 510273 w 12584740"/>
              <a:gd name="connsiteY36" fmla="*/ 504172 h 4575313"/>
              <a:gd name="connsiteX37" fmla="*/ 561099 w 12584740"/>
              <a:gd name="connsiteY37" fmla="*/ 476357 h 4575313"/>
              <a:gd name="connsiteX38" fmla="*/ 705102 w 12584740"/>
              <a:gd name="connsiteY38" fmla="*/ 399826 h 4575313"/>
              <a:gd name="connsiteX39" fmla="*/ 800404 w 12584740"/>
              <a:gd name="connsiteY39" fmla="*/ 289909 h 4575313"/>
              <a:gd name="connsiteX40" fmla="*/ 842353 w 12584740"/>
              <a:gd name="connsiteY40" fmla="*/ 276713 h 4575313"/>
              <a:gd name="connsiteX41" fmla="*/ 912247 w 12584740"/>
              <a:gd name="connsiteY41" fmla="*/ 254246 h 4575313"/>
              <a:gd name="connsiteX42" fmla="*/ 927247 w 12584740"/>
              <a:gd name="connsiteY42" fmla="*/ 258217 h 4575313"/>
              <a:gd name="connsiteX43" fmla="*/ 933425 w 12584740"/>
              <a:gd name="connsiteY43" fmla="*/ 256149 h 4575313"/>
              <a:gd name="connsiteX44" fmla="*/ 934108 w 12584740"/>
              <a:gd name="connsiteY44" fmla="*/ 256433 h 4575313"/>
              <a:gd name="connsiteX45" fmla="*/ 935368 w 12584740"/>
              <a:gd name="connsiteY45" fmla="*/ 255498 h 4575313"/>
              <a:gd name="connsiteX46" fmla="*/ 949059 w 12584740"/>
              <a:gd name="connsiteY46" fmla="*/ 250913 h 4575313"/>
              <a:gd name="connsiteX47" fmla="*/ 980035 w 12584740"/>
              <a:gd name="connsiteY47" fmla="*/ 251605 h 4575313"/>
              <a:gd name="connsiteX48" fmla="*/ 998443 w 12584740"/>
              <a:gd name="connsiteY48" fmla="*/ 248823 h 4575313"/>
              <a:gd name="connsiteX49" fmla="*/ 1015140 w 12584740"/>
              <a:gd name="connsiteY49" fmla="*/ 230963 h 4575313"/>
              <a:gd name="connsiteX50" fmla="*/ 1027653 w 12584740"/>
              <a:gd name="connsiteY50" fmla="*/ 228229 h 4575313"/>
              <a:gd name="connsiteX51" fmla="*/ 1029989 w 12584740"/>
              <a:gd name="connsiteY51" fmla="*/ 225769 h 4575313"/>
              <a:gd name="connsiteX52" fmla="*/ 1036851 w 12584740"/>
              <a:gd name="connsiteY52" fmla="*/ 220779 h 4575313"/>
              <a:gd name="connsiteX53" fmla="*/ 1029120 w 12584740"/>
              <a:gd name="connsiteY53" fmla="*/ 217196 h 4575313"/>
              <a:gd name="connsiteX54" fmla="*/ 1113256 w 12584740"/>
              <a:gd name="connsiteY54" fmla="*/ 192543 h 4575313"/>
              <a:gd name="connsiteX55" fmla="*/ 1184710 w 12584740"/>
              <a:gd name="connsiteY55" fmla="*/ 171552 h 4575313"/>
              <a:gd name="connsiteX56" fmla="*/ 1310965 w 12584740"/>
              <a:gd name="connsiteY56" fmla="*/ 185879 h 4575313"/>
              <a:gd name="connsiteX57" fmla="*/ 1430934 w 12584740"/>
              <a:gd name="connsiteY57" fmla="*/ 139104 h 4575313"/>
              <a:gd name="connsiteX58" fmla="*/ 1463118 w 12584740"/>
              <a:gd name="connsiteY58" fmla="*/ 138911 h 4575313"/>
              <a:gd name="connsiteX59" fmla="*/ 1493444 w 12584740"/>
              <a:gd name="connsiteY59" fmla="*/ 147416 h 4575313"/>
              <a:gd name="connsiteX60" fmla="*/ 1493168 w 12584740"/>
              <a:gd name="connsiteY60" fmla="*/ 150455 h 4575313"/>
              <a:gd name="connsiteX61" fmla="*/ 1497974 w 12584740"/>
              <a:gd name="connsiteY61" fmla="*/ 151841 h 4575313"/>
              <a:gd name="connsiteX62" fmla="*/ 1502355 w 12584740"/>
              <a:gd name="connsiteY62" fmla="*/ 149916 h 4575313"/>
              <a:gd name="connsiteX63" fmla="*/ 1508100 w 12584740"/>
              <a:gd name="connsiteY63" fmla="*/ 151526 h 4575313"/>
              <a:gd name="connsiteX64" fmla="*/ 1523822 w 12584740"/>
              <a:gd name="connsiteY64" fmla="*/ 155112 h 4575313"/>
              <a:gd name="connsiteX65" fmla="*/ 1528971 w 12584740"/>
              <a:gd name="connsiteY65" fmla="*/ 161299 h 4575313"/>
              <a:gd name="connsiteX66" fmla="*/ 1590631 w 12584740"/>
              <a:gd name="connsiteY66" fmla="*/ 173836 h 4575313"/>
              <a:gd name="connsiteX67" fmla="*/ 1609537 w 12584740"/>
              <a:gd name="connsiteY67" fmla="*/ 169616 h 4575313"/>
              <a:gd name="connsiteX68" fmla="*/ 1631335 w 12584740"/>
              <a:gd name="connsiteY68" fmla="*/ 179686 h 4575313"/>
              <a:gd name="connsiteX69" fmla="*/ 1693983 w 12584740"/>
              <a:gd name="connsiteY69" fmla="*/ 183202 h 4575313"/>
              <a:gd name="connsiteX70" fmla="*/ 1763575 w 12584740"/>
              <a:gd name="connsiteY70" fmla="*/ 194844 h 4575313"/>
              <a:gd name="connsiteX71" fmla="*/ 1812709 w 12584740"/>
              <a:gd name="connsiteY71" fmla="*/ 208037 h 4575313"/>
              <a:gd name="connsiteX72" fmla="*/ 1945879 w 12584740"/>
              <a:gd name="connsiteY72" fmla="*/ 216206 h 4575313"/>
              <a:gd name="connsiteX73" fmla="*/ 1974418 w 12584740"/>
              <a:gd name="connsiteY73" fmla="*/ 208866 h 4575313"/>
              <a:gd name="connsiteX74" fmla="*/ 1976651 w 12584740"/>
              <a:gd name="connsiteY74" fmla="*/ 208757 h 4575313"/>
              <a:gd name="connsiteX75" fmla="*/ 2881775 w 12584740"/>
              <a:gd name="connsiteY75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0 w 12584740"/>
              <a:gd name="connsiteY27" fmla="*/ 628841 h 4575313"/>
              <a:gd name="connsiteX28" fmla="*/ 7836 w 12584740"/>
              <a:gd name="connsiteY28" fmla="*/ 631521 h 4575313"/>
              <a:gd name="connsiteX29" fmla="*/ 59804 w 12584740"/>
              <a:gd name="connsiteY29" fmla="*/ 651795 h 4575313"/>
              <a:gd name="connsiteX30" fmla="*/ 189088 w 12584740"/>
              <a:gd name="connsiteY30" fmla="*/ 654369 h 4575313"/>
              <a:gd name="connsiteX31" fmla="*/ 238402 w 12584740"/>
              <a:gd name="connsiteY31" fmla="*/ 636963 h 4575313"/>
              <a:gd name="connsiteX32" fmla="*/ 332970 w 12584740"/>
              <a:gd name="connsiteY32" fmla="*/ 607012 h 4575313"/>
              <a:gd name="connsiteX33" fmla="*/ 407552 w 12584740"/>
              <a:gd name="connsiteY33" fmla="*/ 547943 h 4575313"/>
              <a:gd name="connsiteX34" fmla="*/ 497934 w 12584740"/>
              <a:gd name="connsiteY34" fmla="*/ 502354 h 4575313"/>
              <a:gd name="connsiteX35" fmla="*/ 510273 w 12584740"/>
              <a:gd name="connsiteY35" fmla="*/ 504172 h 4575313"/>
              <a:gd name="connsiteX36" fmla="*/ 561099 w 12584740"/>
              <a:gd name="connsiteY36" fmla="*/ 476357 h 4575313"/>
              <a:gd name="connsiteX37" fmla="*/ 705102 w 12584740"/>
              <a:gd name="connsiteY37" fmla="*/ 399826 h 4575313"/>
              <a:gd name="connsiteX38" fmla="*/ 800404 w 12584740"/>
              <a:gd name="connsiteY38" fmla="*/ 289909 h 4575313"/>
              <a:gd name="connsiteX39" fmla="*/ 842353 w 12584740"/>
              <a:gd name="connsiteY39" fmla="*/ 276713 h 4575313"/>
              <a:gd name="connsiteX40" fmla="*/ 912247 w 12584740"/>
              <a:gd name="connsiteY40" fmla="*/ 254246 h 4575313"/>
              <a:gd name="connsiteX41" fmla="*/ 927247 w 12584740"/>
              <a:gd name="connsiteY41" fmla="*/ 258217 h 4575313"/>
              <a:gd name="connsiteX42" fmla="*/ 933425 w 12584740"/>
              <a:gd name="connsiteY42" fmla="*/ 256149 h 4575313"/>
              <a:gd name="connsiteX43" fmla="*/ 934108 w 12584740"/>
              <a:gd name="connsiteY43" fmla="*/ 256433 h 4575313"/>
              <a:gd name="connsiteX44" fmla="*/ 935368 w 12584740"/>
              <a:gd name="connsiteY44" fmla="*/ 255498 h 4575313"/>
              <a:gd name="connsiteX45" fmla="*/ 949059 w 12584740"/>
              <a:gd name="connsiteY45" fmla="*/ 250913 h 4575313"/>
              <a:gd name="connsiteX46" fmla="*/ 980035 w 12584740"/>
              <a:gd name="connsiteY46" fmla="*/ 251605 h 4575313"/>
              <a:gd name="connsiteX47" fmla="*/ 998443 w 12584740"/>
              <a:gd name="connsiteY47" fmla="*/ 248823 h 4575313"/>
              <a:gd name="connsiteX48" fmla="*/ 1015140 w 12584740"/>
              <a:gd name="connsiteY48" fmla="*/ 230963 h 4575313"/>
              <a:gd name="connsiteX49" fmla="*/ 1027653 w 12584740"/>
              <a:gd name="connsiteY49" fmla="*/ 228229 h 4575313"/>
              <a:gd name="connsiteX50" fmla="*/ 1029989 w 12584740"/>
              <a:gd name="connsiteY50" fmla="*/ 225769 h 4575313"/>
              <a:gd name="connsiteX51" fmla="*/ 1036851 w 12584740"/>
              <a:gd name="connsiteY51" fmla="*/ 220779 h 4575313"/>
              <a:gd name="connsiteX52" fmla="*/ 1029120 w 12584740"/>
              <a:gd name="connsiteY52" fmla="*/ 217196 h 4575313"/>
              <a:gd name="connsiteX53" fmla="*/ 1113256 w 12584740"/>
              <a:gd name="connsiteY53" fmla="*/ 192543 h 4575313"/>
              <a:gd name="connsiteX54" fmla="*/ 1184710 w 12584740"/>
              <a:gd name="connsiteY54" fmla="*/ 171552 h 4575313"/>
              <a:gd name="connsiteX55" fmla="*/ 1310965 w 12584740"/>
              <a:gd name="connsiteY55" fmla="*/ 185879 h 4575313"/>
              <a:gd name="connsiteX56" fmla="*/ 1430934 w 12584740"/>
              <a:gd name="connsiteY56" fmla="*/ 139104 h 4575313"/>
              <a:gd name="connsiteX57" fmla="*/ 1463118 w 12584740"/>
              <a:gd name="connsiteY57" fmla="*/ 138911 h 4575313"/>
              <a:gd name="connsiteX58" fmla="*/ 1493444 w 12584740"/>
              <a:gd name="connsiteY58" fmla="*/ 147416 h 4575313"/>
              <a:gd name="connsiteX59" fmla="*/ 1493168 w 12584740"/>
              <a:gd name="connsiteY59" fmla="*/ 150455 h 4575313"/>
              <a:gd name="connsiteX60" fmla="*/ 1497974 w 12584740"/>
              <a:gd name="connsiteY60" fmla="*/ 151841 h 4575313"/>
              <a:gd name="connsiteX61" fmla="*/ 1502355 w 12584740"/>
              <a:gd name="connsiteY61" fmla="*/ 149916 h 4575313"/>
              <a:gd name="connsiteX62" fmla="*/ 1508100 w 12584740"/>
              <a:gd name="connsiteY62" fmla="*/ 151526 h 4575313"/>
              <a:gd name="connsiteX63" fmla="*/ 1523822 w 12584740"/>
              <a:gd name="connsiteY63" fmla="*/ 155112 h 4575313"/>
              <a:gd name="connsiteX64" fmla="*/ 1528971 w 12584740"/>
              <a:gd name="connsiteY64" fmla="*/ 161299 h 4575313"/>
              <a:gd name="connsiteX65" fmla="*/ 1590631 w 12584740"/>
              <a:gd name="connsiteY65" fmla="*/ 173836 h 4575313"/>
              <a:gd name="connsiteX66" fmla="*/ 1609537 w 12584740"/>
              <a:gd name="connsiteY66" fmla="*/ 169616 h 4575313"/>
              <a:gd name="connsiteX67" fmla="*/ 1631335 w 12584740"/>
              <a:gd name="connsiteY67" fmla="*/ 179686 h 4575313"/>
              <a:gd name="connsiteX68" fmla="*/ 1693983 w 12584740"/>
              <a:gd name="connsiteY68" fmla="*/ 183202 h 4575313"/>
              <a:gd name="connsiteX69" fmla="*/ 1763575 w 12584740"/>
              <a:gd name="connsiteY69" fmla="*/ 194844 h 4575313"/>
              <a:gd name="connsiteX70" fmla="*/ 1812709 w 12584740"/>
              <a:gd name="connsiteY70" fmla="*/ 208037 h 4575313"/>
              <a:gd name="connsiteX71" fmla="*/ 1945879 w 12584740"/>
              <a:gd name="connsiteY71" fmla="*/ 216206 h 4575313"/>
              <a:gd name="connsiteX72" fmla="*/ 1974418 w 12584740"/>
              <a:gd name="connsiteY72" fmla="*/ 208866 h 4575313"/>
              <a:gd name="connsiteX73" fmla="*/ 1976651 w 12584740"/>
              <a:gd name="connsiteY73" fmla="*/ 208757 h 4575313"/>
              <a:gd name="connsiteX74" fmla="*/ 2881775 w 12584740"/>
              <a:gd name="connsiteY74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0 w 12584740"/>
              <a:gd name="connsiteY26" fmla="*/ 628841 h 4575313"/>
              <a:gd name="connsiteX27" fmla="*/ 7836 w 12584740"/>
              <a:gd name="connsiteY27" fmla="*/ 631521 h 4575313"/>
              <a:gd name="connsiteX28" fmla="*/ 59804 w 12584740"/>
              <a:gd name="connsiteY28" fmla="*/ 651795 h 4575313"/>
              <a:gd name="connsiteX29" fmla="*/ 189088 w 12584740"/>
              <a:gd name="connsiteY29" fmla="*/ 654369 h 4575313"/>
              <a:gd name="connsiteX30" fmla="*/ 238402 w 12584740"/>
              <a:gd name="connsiteY30" fmla="*/ 636963 h 4575313"/>
              <a:gd name="connsiteX31" fmla="*/ 332970 w 12584740"/>
              <a:gd name="connsiteY31" fmla="*/ 607012 h 4575313"/>
              <a:gd name="connsiteX32" fmla="*/ 407552 w 12584740"/>
              <a:gd name="connsiteY32" fmla="*/ 547943 h 4575313"/>
              <a:gd name="connsiteX33" fmla="*/ 497934 w 12584740"/>
              <a:gd name="connsiteY33" fmla="*/ 502354 h 4575313"/>
              <a:gd name="connsiteX34" fmla="*/ 510273 w 12584740"/>
              <a:gd name="connsiteY34" fmla="*/ 504172 h 4575313"/>
              <a:gd name="connsiteX35" fmla="*/ 561099 w 12584740"/>
              <a:gd name="connsiteY35" fmla="*/ 476357 h 4575313"/>
              <a:gd name="connsiteX36" fmla="*/ 705102 w 12584740"/>
              <a:gd name="connsiteY36" fmla="*/ 399826 h 4575313"/>
              <a:gd name="connsiteX37" fmla="*/ 800404 w 12584740"/>
              <a:gd name="connsiteY37" fmla="*/ 289909 h 4575313"/>
              <a:gd name="connsiteX38" fmla="*/ 842353 w 12584740"/>
              <a:gd name="connsiteY38" fmla="*/ 276713 h 4575313"/>
              <a:gd name="connsiteX39" fmla="*/ 912247 w 12584740"/>
              <a:gd name="connsiteY39" fmla="*/ 254246 h 4575313"/>
              <a:gd name="connsiteX40" fmla="*/ 927247 w 12584740"/>
              <a:gd name="connsiteY40" fmla="*/ 258217 h 4575313"/>
              <a:gd name="connsiteX41" fmla="*/ 933425 w 12584740"/>
              <a:gd name="connsiteY41" fmla="*/ 256149 h 4575313"/>
              <a:gd name="connsiteX42" fmla="*/ 934108 w 12584740"/>
              <a:gd name="connsiteY42" fmla="*/ 256433 h 4575313"/>
              <a:gd name="connsiteX43" fmla="*/ 935368 w 12584740"/>
              <a:gd name="connsiteY43" fmla="*/ 255498 h 4575313"/>
              <a:gd name="connsiteX44" fmla="*/ 949059 w 12584740"/>
              <a:gd name="connsiteY44" fmla="*/ 250913 h 4575313"/>
              <a:gd name="connsiteX45" fmla="*/ 980035 w 12584740"/>
              <a:gd name="connsiteY45" fmla="*/ 251605 h 4575313"/>
              <a:gd name="connsiteX46" fmla="*/ 998443 w 12584740"/>
              <a:gd name="connsiteY46" fmla="*/ 248823 h 4575313"/>
              <a:gd name="connsiteX47" fmla="*/ 1015140 w 12584740"/>
              <a:gd name="connsiteY47" fmla="*/ 230963 h 4575313"/>
              <a:gd name="connsiteX48" fmla="*/ 1027653 w 12584740"/>
              <a:gd name="connsiteY48" fmla="*/ 228229 h 4575313"/>
              <a:gd name="connsiteX49" fmla="*/ 1029989 w 12584740"/>
              <a:gd name="connsiteY49" fmla="*/ 225769 h 4575313"/>
              <a:gd name="connsiteX50" fmla="*/ 1036851 w 12584740"/>
              <a:gd name="connsiteY50" fmla="*/ 220779 h 4575313"/>
              <a:gd name="connsiteX51" fmla="*/ 1029120 w 12584740"/>
              <a:gd name="connsiteY51" fmla="*/ 217196 h 4575313"/>
              <a:gd name="connsiteX52" fmla="*/ 1113256 w 12584740"/>
              <a:gd name="connsiteY52" fmla="*/ 192543 h 4575313"/>
              <a:gd name="connsiteX53" fmla="*/ 1184710 w 12584740"/>
              <a:gd name="connsiteY53" fmla="*/ 171552 h 4575313"/>
              <a:gd name="connsiteX54" fmla="*/ 1310965 w 12584740"/>
              <a:gd name="connsiteY54" fmla="*/ 185879 h 4575313"/>
              <a:gd name="connsiteX55" fmla="*/ 1430934 w 12584740"/>
              <a:gd name="connsiteY55" fmla="*/ 139104 h 4575313"/>
              <a:gd name="connsiteX56" fmla="*/ 1463118 w 12584740"/>
              <a:gd name="connsiteY56" fmla="*/ 138911 h 4575313"/>
              <a:gd name="connsiteX57" fmla="*/ 1493444 w 12584740"/>
              <a:gd name="connsiteY57" fmla="*/ 147416 h 4575313"/>
              <a:gd name="connsiteX58" fmla="*/ 1493168 w 12584740"/>
              <a:gd name="connsiteY58" fmla="*/ 150455 h 4575313"/>
              <a:gd name="connsiteX59" fmla="*/ 1497974 w 12584740"/>
              <a:gd name="connsiteY59" fmla="*/ 151841 h 4575313"/>
              <a:gd name="connsiteX60" fmla="*/ 1502355 w 12584740"/>
              <a:gd name="connsiteY60" fmla="*/ 149916 h 4575313"/>
              <a:gd name="connsiteX61" fmla="*/ 1508100 w 12584740"/>
              <a:gd name="connsiteY61" fmla="*/ 151526 h 4575313"/>
              <a:gd name="connsiteX62" fmla="*/ 1523822 w 12584740"/>
              <a:gd name="connsiteY62" fmla="*/ 155112 h 4575313"/>
              <a:gd name="connsiteX63" fmla="*/ 1528971 w 12584740"/>
              <a:gd name="connsiteY63" fmla="*/ 161299 h 4575313"/>
              <a:gd name="connsiteX64" fmla="*/ 1590631 w 12584740"/>
              <a:gd name="connsiteY64" fmla="*/ 173836 h 4575313"/>
              <a:gd name="connsiteX65" fmla="*/ 1609537 w 12584740"/>
              <a:gd name="connsiteY65" fmla="*/ 169616 h 4575313"/>
              <a:gd name="connsiteX66" fmla="*/ 1631335 w 12584740"/>
              <a:gd name="connsiteY66" fmla="*/ 179686 h 4575313"/>
              <a:gd name="connsiteX67" fmla="*/ 1693983 w 12584740"/>
              <a:gd name="connsiteY67" fmla="*/ 183202 h 4575313"/>
              <a:gd name="connsiteX68" fmla="*/ 1763575 w 12584740"/>
              <a:gd name="connsiteY68" fmla="*/ 194844 h 4575313"/>
              <a:gd name="connsiteX69" fmla="*/ 1812709 w 12584740"/>
              <a:gd name="connsiteY69" fmla="*/ 208037 h 4575313"/>
              <a:gd name="connsiteX70" fmla="*/ 1945879 w 12584740"/>
              <a:gd name="connsiteY70" fmla="*/ 216206 h 4575313"/>
              <a:gd name="connsiteX71" fmla="*/ 1974418 w 12584740"/>
              <a:gd name="connsiteY71" fmla="*/ 208866 h 4575313"/>
              <a:gd name="connsiteX72" fmla="*/ 1976651 w 12584740"/>
              <a:gd name="connsiteY72" fmla="*/ 208757 h 4575313"/>
              <a:gd name="connsiteX73" fmla="*/ 2881775 w 12584740"/>
              <a:gd name="connsiteY73" fmla="*/ 233197 h 4575313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1976651 w 12584740"/>
              <a:gd name="connsiteY71" fmla="*/ 189603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584740" h="4556159">
                <a:moveTo>
                  <a:pt x="2881775" y="214043"/>
                </a:moveTo>
                <a:lnTo>
                  <a:pt x="8923122" y="205911"/>
                </a:lnTo>
                <a:cubicBezTo>
                  <a:pt x="8923122" y="236009"/>
                  <a:pt x="10535176" y="68788"/>
                  <a:pt x="10535176" y="98886"/>
                </a:cubicBezTo>
                <a:lnTo>
                  <a:pt x="10552865" y="93120"/>
                </a:lnTo>
                <a:cubicBezTo>
                  <a:pt x="10602509" y="95039"/>
                  <a:pt x="10648374" y="81962"/>
                  <a:pt x="10704478" y="76437"/>
                </a:cubicBezTo>
                <a:cubicBezTo>
                  <a:pt x="10764532" y="85901"/>
                  <a:pt x="10796465" y="61749"/>
                  <a:pt x="10856419" y="55944"/>
                </a:cubicBezTo>
                <a:cubicBezTo>
                  <a:pt x="10914661" y="77716"/>
                  <a:pt x="10896627" y="22130"/>
                  <a:pt x="10946891" y="22447"/>
                </a:cubicBezTo>
                <a:cubicBezTo>
                  <a:pt x="11028004" y="41524"/>
                  <a:pt x="10945561" y="3905"/>
                  <a:pt x="11071737" y="7907"/>
                </a:cubicBezTo>
                <a:cubicBezTo>
                  <a:pt x="11078763" y="11268"/>
                  <a:pt x="11094187" y="7177"/>
                  <a:pt x="11092700" y="2345"/>
                </a:cubicBezTo>
                <a:cubicBezTo>
                  <a:pt x="11100672" y="3621"/>
                  <a:pt x="11119582" y="12415"/>
                  <a:pt x="11121627" y="4539"/>
                </a:cubicBezTo>
                <a:cubicBezTo>
                  <a:pt x="11161872" y="2410"/>
                  <a:pt x="11201801" y="5778"/>
                  <a:pt x="11237564" y="14319"/>
                </a:cubicBezTo>
                <a:cubicBezTo>
                  <a:pt x="11315265" y="-1427"/>
                  <a:pt x="11272628" y="36301"/>
                  <a:pt x="11328738" y="30868"/>
                </a:cubicBezTo>
                <a:cubicBezTo>
                  <a:pt x="11373885" y="14123"/>
                  <a:pt x="11390505" y="26175"/>
                  <a:pt x="11442587" y="14368"/>
                </a:cubicBezTo>
                <a:cubicBezTo>
                  <a:pt x="11460405" y="39138"/>
                  <a:pt x="11491560" y="10212"/>
                  <a:pt x="11511928" y="16713"/>
                </a:cubicBezTo>
                <a:cubicBezTo>
                  <a:pt x="11544050" y="-13836"/>
                  <a:pt x="11591566" y="41138"/>
                  <a:pt x="11625388" y="39481"/>
                </a:cubicBezTo>
                <a:cubicBezTo>
                  <a:pt x="11682275" y="32159"/>
                  <a:pt x="11743456" y="-367"/>
                  <a:pt x="11775146" y="27611"/>
                </a:cubicBezTo>
                <a:cubicBezTo>
                  <a:pt x="11779070" y="15386"/>
                  <a:pt x="11773473" y="-818"/>
                  <a:pt x="11806024" y="88"/>
                </a:cubicBezTo>
                <a:cubicBezTo>
                  <a:pt x="11821005" y="-1216"/>
                  <a:pt x="11833611" y="12437"/>
                  <a:pt x="11865034" y="19785"/>
                </a:cubicBezTo>
                <a:cubicBezTo>
                  <a:pt x="11905979" y="29998"/>
                  <a:pt x="11998366" y="9552"/>
                  <a:pt x="11994565" y="44174"/>
                </a:cubicBezTo>
                <a:cubicBezTo>
                  <a:pt x="12007200" y="63922"/>
                  <a:pt x="12058131" y="30230"/>
                  <a:pt x="12059283" y="52111"/>
                </a:cubicBezTo>
                <a:cubicBezTo>
                  <a:pt x="12081498" y="36953"/>
                  <a:pt x="12122851" y="58256"/>
                  <a:pt x="12160147" y="55873"/>
                </a:cubicBezTo>
                <a:cubicBezTo>
                  <a:pt x="12167674" y="65410"/>
                  <a:pt x="12176238" y="64529"/>
                  <a:pt x="12190854" y="58535"/>
                </a:cubicBezTo>
                <a:lnTo>
                  <a:pt x="12215705" y="59963"/>
                </a:lnTo>
                <a:lnTo>
                  <a:pt x="12584740" y="3074876"/>
                </a:lnTo>
                <a:lnTo>
                  <a:pt x="483060" y="4556159"/>
                </a:lnTo>
                <a:lnTo>
                  <a:pt x="0" y="609687"/>
                </a:lnTo>
                <a:lnTo>
                  <a:pt x="7836" y="612367"/>
                </a:lnTo>
                <a:cubicBezTo>
                  <a:pt x="25349" y="620104"/>
                  <a:pt x="41483" y="627786"/>
                  <a:pt x="59804" y="632641"/>
                </a:cubicBezTo>
                <a:cubicBezTo>
                  <a:pt x="75146" y="654421"/>
                  <a:pt x="167365" y="632597"/>
                  <a:pt x="189088" y="635215"/>
                </a:cubicBezTo>
                <a:cubicBezTo>
                  <a:pt x="217440" y="623749"/>
                  <a:pt x="208344" y="626448"/>
                  <a:pt x="238402" y="617809"/>
                </a:cubicBezTo>
                <a:cubicBezTo>
                  <a:pt x="247394" y="590135"/>
                  <a:pt x="303125" y="595692"/>
                  <a:pt x="332970" y="587858"/>
                </a:cubicBezTo>
                <a:cubicBezTo>
                  <a:pt x="336621" y="563687"/>
                  <a:pt x="356128" y="555392"/>
                  <a:pt x="407552" y="528789"/>
                </a:cubicBezTo>
                <a:cubicBezTo>
                  <a:pt x="410625" y="501558"/>
                  <a:pt x="481949" y="526749"/>
                  <a:pt x="497934" y="483200"/>
                </a:cubicBezTo>
                <a:cubicBezTo>
                  <a:pt x="501858" y="484200"/>
                  <a:pt x="506013" y="484811"/>
                  <a:pt x="510273" y="485018"/>
                </a:cubicBezTo>
                <a:cubicBezTo>
                  <a:pt x="535011" y="486222"/>
                  <a:pt x="557770" y="473768"/>
                  <a:pt x="561099" y="457203"/>
                </a:cubicBezTo>
                <a:cubicBezTo>
                  <a:pt x="592709" y="393031"/>
                  <a:pt x="657171" y="417531"/>
                  <a:pt x="705102" y="380672"/>
                </a:cubicBezTo>
                <a:cubicBezTo>
                  <a:pt x="762904" y="342107"/>
                  <a:pt x="753762" y="341220"/>
                  <a:pt x="800404" y="270755"/>
                </a:cubicBezTo>
                <a:cubicBezTo>
                  <a:pt x="821510" y="277286"/>
                  <a:pt x="831930" y="272279"/>
                  <a:pt x="842353" y="257559"/>
                </a:cubicBezTo>
                <a:cubicBezTo>
                  <a:pt x="871396" y="239661"/>
                  <a:pt x="901151" y="269258"/>
                  <a:pt x="912247" y="235092"/>
                </a:cubicBezTo>
                <a:cubicBezTo>
                  <a:pt x="915193" y="239660"/>
                  <a:pt x="920652" y="240302"/>
                  <a:pt x="927247" y="239063"/>
                </a:cubicBezTo>
                <a:lnTo>
                  <a:pt x="933425" y="236995"/>
                </a:lnTo>
                <a:lnTo>
                  <a:pt x="934108" y="237279"/>
                </a:lnTo>
                <a:lnTo>
                  <a:pt x="935368" y="236344"/>
                </a:lnTo>
                <a:lnTo>
                  <a:pt x="949059" y="231759"/>
                </a:lnTo>
                <a:cubicBezTo>
                  <a:pt x="964033" y="225857"/>
                  <a:pt x="978036" y="220629"/>
                  <a:pt x="980035" y="232451"/>
                </a:cubicBezTo>
                <a:cubicBezTo>
                  <a:pt x="988861" y="233151"/>
                  <a:pt x="994474" y="231910"/>
                  <a:pt x="998443" y="229669"/>
                </a:cubicBezTo>
                <a:cubicBezTo>
                  <a:pt x="1006381" y="225191"/>
                  <a:pt x="1007750" y="216720"/>
                  <a:pt x="1015140" y="211809"/>
                </a:cubicBezTo>
                <a:lnTo>
                  <a:pt x="1027653" y="209075"/>
                </a:lnTo>
                <a:lnTo>
                  <a:pt x="1029989" y="206615"/>
                </a:lnTo>
                <a:lnTo>
                  <a:pt x="1036851" y="201625"/>
                </a:lnTo>
                <a:lnTo>
                  <a:pt x="1029120" y="198042"/>
                </a:lnTo>
                <a:cubicBezTo>
                  <a:pt x="1021104" y="195096"/>
                  <a:pt x="1101729" y="180798"/>
                  <a:pt x="1113256" y="173389"/>
                </a:cubicBezTo>
                <a:lnTo>
                  <a:pt x="1184710" y="152398"/>
                </a:lnTo>
                <a:lnTo>
                  <a:pt x="1310965" y="166725"/>
                </a:lnTo>
                <a:cubicBezTo>
                  <a:pt x="1336372" y="131696"/>
                  <a:pt x="1403197" y="140119"/>
                  <a:pt x="1430934" y="119950"/>
                </a:cubicBezTo>
                <a:lnTo>
                  <a:pt x="1463118" y="119757"/>
                </a:lnTo>
                <a:lnTo>
                  <a:pt x="1493444" y="128262"/>
                </a:lnTo>
                <a:lnTo>
                  <a:pt x="1493168" y="131301"/>
                </a:lnTo>
                <a:cubicBezTo>
                  <a:pt x="1493827" y="133297"/>
                  <a:pt x="1495475" y="133471"/>
                  <a:pt x="1497974" y="132687"/>
                </a:cubicBezTo>
                <a:lnTo>
                  <a:pt x="1502355" y="130762"/>
                </a:lnTo>
                <a:lnTo>
                  <a:pt x="1508100" y="132372"/>
                </a:lnTo>
                <a:lnTo>
                  <a:pt x="1523822" y="135958"/>
                </a:lnTo>
                <a:lnTo>
                  <a:pt x="1528971" y="142145"/>
                </a:lnTo>
                <a:cubicBezTo>
                  <a:pt x="1544182" y="151821"/>
                  <a:pt x="1579536" y="139768"/>
                  <a:pt x="1590631" y="154682"/>
                </a:cubicBezTo>
                <a:lnTo>
                  <a:pt x="1609537" y="150462"/>
                </a:lnTo>
                <a:lnTo>
                  <a:pt x="1631335" y="160532"/>
                </a:lnTo>
                <a:cubicBezTo>
                  <a:pt x="1651445" y="168813"/>
                  <a:pt x="1672155" y="173541"/>
                  <a:pt x="1693983" y="164048"/>
                </a:cubicBezTo>
                <a:cubicBezTo>
                  <a:pt x="1686705" y="185321"/>
                  <a:pt x="1748101" y="157604"/>
                  <a:pt x="1763575" y="175690"/>
                </a:cubicBezTo>
                <a:cubicBezTo>
                  <a:pt x="1773286" y="190711"/>
                  <a:pt x="1794179" y="185800"/>
                  <a:pt x="1812709" y="188883"/>
                </a:cubicBezTo>
                <a:cubicBezTo>
                  <a:pt x="1830479" y="202932"/>
                  <a:pt x="1918180" y="204037"/>
                  <a:pt x="1945879" y="197052"/>
                </a:cubicBezTo>
                <a:cubicBezTo>
                  <a:pt x="1955185" y="193416"/>
                  <a:pt x="1964727" y="191072"/>
                  <a:pt x="1974418" y="189712"/>
                </a:cubicBezTo>
                <a:lnTo>
                  <a:pt x="2235555" y="226659"/>
                </a:lnTo>
                <a:cubicBezTo>
                  <a:pt x="2235555" y="166322"/>
                  <a:pt x="2881775" y="274380"/>
                  <a:pt x="2881775" y="21404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Freeform: Shape 17">
            <a:extLst>
              <a:ext uri="{FF2B5EF4-FFF2-40B4-BE49-F238E27FC236}">
                <a16:creationId xmlns:a16="http://schemas.microsoft.com/office/drawing/2014/main" id="{1BBFDD63-AD5F-4E42-979B-2FBDE345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855" y="1431370"/>
            <a:ext cx="5217258" cy="338246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4C6A770-36A2-E54E-91D9-B78AFD56F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26898" y="1614523"/>
            <a:ext cx="2179172" cy="3016156"/>
          </a:xfrm>
          <a:prstGeom prst="rect">
            <a:avLst/>
          </a:prstGeom>
        </p:spPr>
      </p:pic>
      <p:sp>
        <p:nvSpPr>
          <p:cNvPr id="79" name="Freeform: Shape 19">
            <a:extLst>
              <a:ext uri="{FF2B5EF4-FFF2-40B4-BE49-F238E27FC236}">
                <a16:creationId xmlns:a16="http://schemas.microsoft.com/office/drawing/2014/main" id="{AABDB02C-700D-4121-B1D1-CCB58F4BE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4339" y="1431370"/>
            <a:ext cx="5217258" cy="338246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F0461EC-8C14-864F-B7F2-F9F59320D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135" y="1620273"/>
            <a:ext cx="4925667" cy="3004656"/>
          </a:xfrm>
          <a:prstGeom prst="rect">
            <a:avLst/>
          </a:prstGeom>
        </p:spPr>
      </p:pic>
      <p:sp>
        <p:nvSpPr>
          <p:cNvPr id="80" name="Content Placeholder 10">
            <a:extLst>
              <a:ext uri="{FF2B5EF4-FFF2-40B4-BE49-F238E27FC236}">
                <a16:creationId xmlns:a16="http://schemas.microsoft.com/office/drawing/2014/main" id="{F9C4658B-32BD-4D69-B58C-757C66652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5081956"/>
            <a:ext cx="10117130" cy="1318843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err="1"/>
              <a:t>Moeda</a:t>
            </a:r>
            <a:r>
              <a:rPr lang="en-US" dirty="0"/>
              <a:t> </a:t>
            </a:r>
            <a:r>
              <a:rPr lang="en-US" dirty="0" err="1"/>
              <a:t>plenamente</a:t>
            </a:r>
            <a:r>
              <a:rPr lang="en-US" dirty="0"/>
              <a:t> </a:t>
            </a:r>
            <a:r>
              <a:rPr lang="en-US" dirty="0" err="1"/>
              <a:t>fiduciária</a:t>
            </a:r>
            <a:r>
              <a:rPr lang="en-US" dirty="0"/>
              <a:t> </a:t>
            </a:r>
            <a:r>
              <a:rPr lang="en-US" dirty="0" err="1"/>
              <a:t>alicerça</a:t>
            </a:r>
            <a:r>
              <a:rPr lang="en-US" dirty="0"/>
              <a:t>-se </a:t>
            </a:r>
            <a:r>
              <a:rPr lang="en-US" dirty="0" err="1"/>
              <a:t>apenas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confiança</a:t>
            </a:r>
            <a:r>
              <a:rPr lang="en-US" dirty="0"/>
              <a:t> de que Banco Central </a:t>
            </a:r>
            <a:r>
              <a:rPr lang="en-US" dirty="0" err="1"/>
              <a:t>preservará</a:t>
            </a:r>
            <a:r>
              <a:rPr lang="en-US" dirty="0"/>
              <a:t> </a:t>
            </a:r>
            <a:r>
              <a:rPr lang="en-US" dirty="0" err="1"/>
              <a:t>seu</a:t>
            </a:r>
            <a:r>
              <a:rPr lang="en-US" dirty="0"/>
              <a:t> valor (por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escassez</a:t>
            </a:r>
            <a:r>
              <a:rPr lang="en-US" dirty="0"/>
              <a:t>). 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74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6EB813-8F95-464C-B9A1-E34872FC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Segunda metade do século 20- banco central passa a ser o executor da política monetária por operações de open </a:t>
            </a:r>
            <a:r>
              <a:rPr lang="pt-BR" dirty="0" err="1"/>
              <a:t>market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BCFB565-50E7-4346-9864-DFF0260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5046" y="2101932"/>
            <a:ext cx="4756162" cy="325029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A1046EE-EFC9-E64A-8E5E-562552202AB5}"/>
              </a:ext>
            </a:extLst>
          </p:cNvPr>
          <p:cNvSpPr txBox="1"/>
          <p:nvPr/>
        </p:nvSpPr>
        <p:spPr>
          <a:xfrm>
            <a:off x="570016" y="5248894"/>
            <a:ext cx="1280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Passa-se do monetarismo puro (quantidade de moeda em circulação_) para o uso da taxa de juros como</a:t>
            </a:r>
          </a:p>
          <a:p>
            <a:r>
              <a:rPr lang="pt-BR" dirty="0"/>
              <a:t> principal instrumento de político. Sistema de metas de inflação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8779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8">
            <a:extLst>
              <a:ext uri="{FF2B5EF4-FFF2-40B4-BE49-F238E27FC236}">
                <a16:creationId xmlns:a16="http://schemas.microsoft.com/office/drawing/2014/main" id="{9F846FF8-0D27-4A66-8332-A0BE79BE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1B66E7-C3BB-7642-A582-5BF1C7A6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pt-BR" dirty="0"/>
              <a:t>Vimos na última aula</a:t>
            </a:r>
          </a:p>
        </p:txBody>
      </p:sp>
      <p:sp>
        <p:nvSpPr>
          <p:cNvPr id="47" name="Freeform: Shape 10">
            <a:extLst>
              <a:ext uri="{FF2B5EF4-FFF2-40B4-BE49-F238E27FC236}">
                <a16:creationId xmlns:a16="http://schemas.microsoft.com/office/drawing/2014/main" id="{46B9CB01-4014-4606-90AC-ADABCFB38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44804"/>
            <a:ext cx="12192000" cy="5013196"/>
          </a:xfrm>
          <a:custGeom>
            <a:avLst/>
            <a:gdLst>
              <a:gd name="connsiteX0" fmla="*/ 4142196 w 12192000"/>
              <a:gd name="connsiteY0" fmla="*/ 33 h 5013196"/>
              <a:gd name="connsiteX1" fmla="*/ 4138795 w 12192000"/>
              <a:gd name="connsiteY1" fmla="*/ 15046 h 5013196"/>
              <a:gd name="connsiteX2" fmla="*/ 4166706 w 12192000"/>
              <a:gd name="connsiteY2" fmla="*/ 37291 h 5013196"/>
              <a:gd name="connsiteX3" fmla="*/ 4371550 w 12192000"/>
              <a:gd name="connsiteY3" fmla="*/ 22134 h 5013196"/>
              <a:gd name="connsiteX4" fmla="*/ 4424056 w 12192000"/>
              <a:gd name="connsiteY4" fmla="*/ 28369 h 5013196"/>
              <a:gd name="connsiteX5" fmla="*/ 4469897 w 12192000"/>
              <a:gd name="connsiteY5" fmla="*/ 13218 h 5013196"/>
              <a:gd name="connsiteX6" fmla="*/ 4489151 w 12192000"/>
              <a:gd name="connsiteY6" fmla="*/ 20285 h 5013196"/>
              <a:gd name="connsiteX7" fmla="*/ 4492479 w 12192000"/>
              <a:gd name="connsiteY7" fmla="*/ 21730 h 5013196"/>
              <a:gd name="connsiteX8" fmla="*/ 4505693 w 12192000"/>
              <a:gd name="connsiteY8" fmla="*/ 22584 h 5013196"/>
              <a:gd name="connsiteX9" fmla="*/ 4509529 w 12192000"/>
              <a:gd name="connsiteY9" fmla="*/ 28985 h 5013196"/>
              <a:gd name="connsiteX10" fmla="*/ 4529499 w 12192000"/>
              <a:gd name="connsiteY10" fmla="*/ 34687 h 5013196"/>
              <a:gd name="connsiteX11" fmla="*/ 4553795 w 12192000"/>
              <a:gd name="connsiteY11" fmla="*/ 34541 h 5013196"/>
              <a:gd name="connsiteX12" fmla="*/ 4640118 w 12192000"/>
              <a:gd name="connsiteY12" fmla="*/ 34699 h 5013196"/>
              <a:gd name="connsiteX13" fmla="*/ 4654127 w 12192000"/>
              <a:gd name="connsiteY13" fmla="*/ 30952 h 5013196"/>
              <a:gd name="connsiteX14" fmla="*/ 4700168 w 12192000"/>
              <a:gd name="connsiteY14" fmla="*/ 35953 h 5013196"/>
              <a:gd name="connsiteX15" fmla="*/ 4741127 w 12192000"/>
              <a:gd name="connsiteY15" fmla="*/ 36527 h 5013196"/>
              <a:gd name="connsiteX16" fmla="*/ 4767598 w 12192000"/>
              <a:gd name="connsiteY16" fmla="*/ 33272 h 5013196"/>
              <a:gd name="connsiteX17" fmla="*/ 4774592 w 12192000"/>
              <a:gd name="connsiteY17" fmla="*/ 35449 h 5013196"/>
              <a:gd name="connsiteX18" fmla="*/ 4801328 w 12192000"/>
              <a:gd name="connsiteY18" fmla="*/ 36454 h 5013196"/>
              <a:gd name="connsiteX19" fmla="*/ 4814870 w 12192000"/>
              <a:gd name="connsiteY19" fmla="*/ 32797 h 5013196"/>
              <a:gd name="connsiteX20" fmla="*/ 4828440 w 12192000"/>
              <a:gd name="connsiteY20" fmla="*/ 40415 h 5013196"/>
              <a:gd name="connsiteX21" fmla="*/ 4831826 w 12192000"/>
              <a:gd name="connsiteY21" fmla="*/ 46118 h 5013196"/>
              <a:gd name="connsiteX22" fmla="*/ 4850785 w 12192000"/>
              <a:gd name="connsiteY22" fmla="*/ 43190 h 5013196"/>
              <a:gd name="connsiteX23" fmla="*/ 4866468 w 12192000"/>
              <a:gd name="connsiteY23" fmla="*/ 48539 h 5013196"/>
              <a:gd name="connsiteX24" fmla="*/ 4879983 w 12192000"/>
              <a:gd name="connsiteY24" fmla="*/ 44615 h 5013196"/>
              <a:gd name="connsiteX25" fmla="*/ 4885635 w 12192000"/>
              <a:gd name="connsiteY25" fmla="*/ 45342 h 5013196"/>
              <a:gd name="connsiteX26" fmla="*/ 4899698 w 12192000"/>
              <a:gd name="connsiteY26" fmla="*/ 47876 h 5013196"/>
              <a:gd name="connsiteX27" fmla="*/ 4923986 w 12192000"/>
              <a:gd name="connsiteY27" fmla="*/ 53632 h 5013196"/>
              <a:gd name="connsiteX28" fmla="*/ 4931544 w 12192000"/>
              <a:gd name="connsiteY28" fmla="*/ 54358 h 5013196"/>
              <a:gd name="connsiteX29" fmla="*/ 4948135 w 12192000"/>
              <a:gd name="connsiteY29" fmla="*/ 63529 h 5013196"/>
              <a:gd name="connsiteX30" fmla="*/ 4980068 w 12192000"/>
              <a:gd name="connsiteY30" fmla="*/ 71052 h 5013196"/>
              <a:gd name="connsiteX31" fmla="*/ 5036541 w 12192000"/>
              <a:gd name="connsiteY31" fmla="*/ 98293 h 5013196"/>
              <a:gd name="connsiteX32" fmla="*/ 5069678 w 12192000"/>
              <a:gd name="connsiteY32" fmla="*/ 111179 h 5013196"/>
              <a:gd name="connsiteX33" fmla="*/ 5092160 w 12192000"/>
              <a:gd name="connsiteY33" fmla="*/ 123203 h 5013196"/>
              <a:gd name="connsiteX34" fmla="*/ 5158166 w 12192000"/>
              <a:gd name="connsiteY34" fmla="*/ 139568 h 5013196"/>
              <a:gd name="connsiteX35" fmla="*/ 5271252 w 12192000"/>
              <a:gd name="connsiteY35" fmla="*/ 160738 h 5013196"/>
              <a:gd name="connsiteX36" fmla="*/ 5294438 w 12192000"/>
              <a:gd name="connsiteY36" fmla="*/ 166556 h 5013196"/>
              <a:gd name="connsiteX37" fmla="*/ 5310840 w 12192000"/>
              <a:gd name="connsiteY37" fmla="*/ 176769 h 5013196"/>
              <a:gd name="connsiteX38" fmla="*/ 5311570 w 12192000"/>
              <a:gd name="connsiteY38" fmla="*/ 183681 h 5013196"/>
              <a:gd name="connsiteX39" fmla="*/ 5323756 w 12192000"/>
              <a:gd name="connsiteY39" fmla="*/ 187718 h 5013196"/>
              <a:gd name="connsiteX40" fmla="*/ 5326259 w 12192000"/>
              <a:gd name="connsiteY40" fmla="*/ 189880 h 5013196"/>
              <a:gd name="connsiteX41" fmla="*/ 5341357 w 12192000"/>
              <a:gd name="connsiteY41" fmla="*/ 201193 h 5013196"/>
              <a:gd name="connsiteX42" fmla="*/ 5391908 w 12192000"/>
              <a:gd name="connsiteY42" fmla="*/ 198291 h 5013196"/>
              <a:gd name="connsiteX43" fmla="*/ 5439031 w 12192000"/>
              <a:gd name="connsiteY43" fmla="*/ 216975 h 5013196"/>
              <a:gd name="connsiteX44" fmla="*/ 5640913 w 12192000"/>
              <a:gd name="connsiteY44" fmla="*/ 253028 h 5013196"/>
              <a:gd name="connsiteX45" fmla="*/ 5657312 w 12192000"/>
              <a:gd name="connsiteY45" fmla="*/ 280626 h 5013196"/>
              <a:gd name="connsiteX46" fmla="*/ 5734773 w 12192000"/>
              <a:gd name="connsiteY46" fmla="*/ 303244 h 5013196"/>
              <a:gd name="connsiteX47" fmla="*/ 5877770 w 12192000"/>
              <a:gd name="connsiteY47" fmla="*/ 296965 h 5013196"/>
              <a:gd name="connsiteX48" fmla="*/ 5989615 w 12192000"/>
              <a:gd name="connsiteY48" fmla="*/ 319663 h 5013196"/>
              <a:gd name="connsiteX49" fmla="*/ 5996857 w 12192000"/>
              <a:gd name="connsiteY49" fmla="*/ 323549 h 5013196"/>
              <a:gd name="connsiteX50" fmla="*/ 6037387 w 12192000"/>
              <a:gd name="connsiteY50" fmla="*/ 312526 h 5013196"/>
              <a:gd name="connsiteX51" fmla="*/ 6113074 w 12192000"/>
              <a:gd name="connsiteY51" fmla="*/ 325845 h 5013196"/>
              <a:gd name="connsiteX52" fmla="*/ 6280929 w 12192000"/>
              <a:gd name="connsiteY52" fmla="*/ 350444 h 5013196"/>
              <a:gd name="connsiteX53" fmla="*/ 6298665 w 12192000"/>
              <a:gd name="connsiteY53" fmla="*/ 342931 h 5013196"/>
              <a:gd name="connsiteX54" fmla="*/ 6317326 w 12192000"/>
              <a:gd name="connsiteY54" fmla="*/ 339794 h 5013196"/>
              <a:gd name="connsiteX55" fmla="*/ 6319212 w 12192000"/>
              <a:gd name="connsiteY55" fmla="*/ 341004 h 5013196"/>
              <a:gd name="connsiteX56" fmla="*/ 6339724 w 12192000"/>
              <a:gd name="connsiteY56" fmla="*/ 342098 h 5013196"/>
              <a:gd name="connsiteX57" fmla="*/ 6345010 w 12192000"/>
              <a:gd name="connsiteY57" fmla="*/ 339148 h 5013196"/>
              <a:gd name="connsiteX58" fmla="*/ 6359332 w 12192000"/>
              <a:gd name="connsiteY58" fmla="*/ 338899 h 5013196"/>
              <a:gd name="connsiteX59" fmla="*/ 6388220 w 12192000"/>
              <a:gd name="connsiteY59" fmla="*/ 335714 h 5013196"/>
              <a:gd name="connsiteX60" fmla="*/ 6392994 w 12192000"/>
              <a:gd name="connsiteY60" fmla="*/ 337644 h 5013196"/>
              <a:gd name="connsiteX61" fmla="*/ 6435581 w 12192000"/>
              <a:gd name="connsiteY61" fmla="*/ 336775 h 5013196"/>
              <a:gd name="connsiteX62" fmla="*/ 6435870 w 12192000"/>
              <a:gd name="connsiteY62" fmla="*/ 337963 h 5013196"/>
              <a:gd name="connsiteX63" fmla="*/ 6446571 w 12192000"/>
              <a:gd name="connsiteY63" fmla="*/ 342957 h 5013196"/>
              <a:gd name="connsiteX64" fmla="*/ 6467701 w 12192000"/>
              <a:gd name="connsiteY64" fmla="*/ 349765 h 5013196"/>
              <a:gd name="connsiteX65" fmla="*/ 6512727 w 12192000"/>
              <a:gd name="connsiteY65" fmla="*/ 380305 h 5013196"/>
              <a:gd name="connsiteX66" fmla="*/ 6557094 w 12192000"/>
              <a:gd name="connsiteY66" fmla="*/ 379532 h 5013196"/>
              <a:gd name="connsiteX67" fmla="*/ 6565879 w 12192000"/>
              <a:gd name="connsiteY67" fmla="*/ 380030 h 5013196"/>
              <a:gd name="connsiteX68" fmla="*/ 6565997 w 12192000"/>
              <a:gd name="connsiteY68" fmla="*/ 380310 h 5013196"/>
              <a:gd name="connsiteX69" fmla="*/ 6575147 w 12192000"/>
              <a:gd name="connsiteY69" fmla="*/ 381374 h 5013196"/>
              <a:gd name="connsiteX70" fmla="*/ 6581899 w 12192000"/>
              <a:gd name="connsiteY70" fmla="*/ 380938 h 5013196"/>
              <a:gd name="connsiteX71" fmla="*/ 6598943 w 12192000"/>
              <a:gd name="connsiteY71" fmla="*/ 381906 h 5013196"/>
              <a:gd name="connsiteX72" fmla="*/ 6604421 w 12192000"/>
              <a:gd name="connsiteY72" fmla="*/ 384033 h 5013196"/>
              <a:gd name="connsiteX73" fmla="*/ 6606035 w 12192000"/>
              <a:gd name="connsiteY73" fmla="*/ 387465 h 5013196"/>
              <a:gd name="connsiteX74" fmla="*/ 6607669 w 12192000"/>
              <a:gd name="connsiteY74" fmla="*/ 387186 h 5013196"/>
              <a:gd name="connsiteX75" fmla="*/ 6637532 w 12192000"/>
              <a:gd name="connsiteY75" fmla="*/ 398125 h 5013196"/>
              <a:gd name="connsiteX76" fmla="*/ 6706880 w 12192000"/>
              <a:gd name="connsiteY76" fmla="*/ 412381 h 5013196"/>
              <a:gd name="connsiteX77" fmla="*/ 6747500 w 12192000"/>
              <a:gd name="connsiteY77" fmla="*/ 416386 h 5013196"/>
              <a:gd name="connsiteX78" fmla="*/ 6857783 w 12192000"/>
              <a:gd name="connsiteY78" fmla="*/ 431905 h 5013196"/>
              <a:gd name="connsiteX79" fmla="*/ 6967720 w 12192000"/>
              <a:gd name="connsiteY79" fmla="*/ 450939 h 5013196"/>
              <a:gd name="connsiteX80" fmla="*/ 7018394 w 12192000"/>
              <a:gd name="connsiteY80" fmla="*/ 479831 h 5013196"/>
              <a:gd name="connsiteX81" fmla="*/ 7024679 w 12192000"/>
              <a:gd name="connsiteY81" fmla="*/ 480968 h 5013196"/>
              <a:gd name="connsiteX82" fmla="*/ 7041715 w 12192000"/>
              <a:gd name="connsiteY82" fmla="*/ 479120 h 5013196"/>
              <a:gd name="connsiteX83" fmla="*/ 7048103 w 12192000"/>
              <a:gd name="connsiteY83" fmla="*/ 477610 h 5013196"/>
              <a:gd name="connsiteX84" fmla="*/ 7057490 w 12192000"/>
              <a:gd name="connsiteY84" fmla="*/ 477135 h 5013196"/>
              <a:gd name="connsiteX85" fmla="*/ 7057730 w 12192000"/>
              <a:gd name="connsiteY85" fmla="*/ 477383 h 5013196"/>
              <a:gd name="connsiteX86" fmla="*/ 7066511 w 12192000"/>
              <a:gd name="connsiteY86" fmla="*/ 476432 h 5013196"/>
              <a:gd name="connsiteX87" fmla="*/ 7109401 w 12192000"/>
              <a:gd name="connsiteY87" fmla="*/ 468486 h 5013196"/>
              <a:gd name="connsiteX88" fmla="*/ 7166830 w 12192000"/>
              <a:gd name="connsiteY88" fmla="*/ 490255 h 5013196"/>
              <a:gd name="connsiteX89" fmla="*/ 7190442 w 12192000"/>
              <a:gd name="connsiteY89" fmla="*/ 493308 h 5013196"/>
              <a:gd name="connsiteX90" fmla="*/ 7203083 w 12192000"/>
              <a:gd name="connsiteY90" fmla="*/ 496324 h 5013196"/>
              <a:gd name="connsiteX91" fmla="*/ 7203894 w 12192000"/>
              <a:gd name="connsiteY91" fmla="*/ 497408 h 5013196"/>
              <a:gd name="connsiteX92" fmla="*/ 7245004 w 12192000"/>
              <a:gd name="connsiteY92" fmla="*/ 489662 h 5013196"/>
              <a:gd name="connsiteX93" fmla="*/ 7250514 w 12192000"/>
              <a:gd name="connsiteY93" fmla="*/ 490724 h 5013196"/>
              <a:gd name="connsiteX94" fmla="*/ 7277246 w 12192000"/>
              <a:gd name="connsiteY94" fmla="*/ 483000 h 5013196"/>
              <a:gd name="connsiteX95" fmla="*/ 7291092 w 12192000"/>
              <a:gd name="connsiteY95" fmla="*/ 480435 h 5013196"/>
              <a:gd name="connsiteX96" fmla="*/ 7294933 w 12192000"/>
              <a:gd name="connsiteY96" fmla="*/ 476767 h 5013196"/>
              <a:gd name="connsiteX97" fmla="*/ 7315408 w 12192000"/>
              <a:gd name="connsiteY97" fmla="*/ 474478 h 5013196"/>
              <a:gd name="connsiteX98" fmla="*/ 7317786 w 12192000"/>
              <a:gd name="connsiteY98" fmla="*/ 475324 h 5013196"/>
              <a:gd name="connsiteX99" fmla="*/ 7334572 w 12192000"/>
              <a:gd name="connsiteY99" fmla="*/ 469306 h 5013196"/>
              <a:gd name="connsiteX100" fmla="*/ 7348520 w 12192000"/>
              <a:gd name="connsiteY100" fmla="*/ 459268 h 5013196"/>
              <a:gd name="connsiteX101" fmla="*/ 7522997 w 12192000"/>
              <a:gd name="connsiteY101" fmla="*/ 455427 h 5013196"/>
              <a:gd name="connsiteX102" fmla="*/ 7686985 w 12192000"/>
              <a:gd name="connsiteY102" fmla="*/ 433023 h 5013196"/>
              <a:gd name="connsiteX103" fmla="*/ 7854068 w 12192000"/>
              <a:gd name="connsiteY103" fmla="*/ 422992 h 5013196"/>
              <a:gd name="connsiteX104" fmla="*/ 8034165 w 12192000"/>
              <a:gd name="connsiteY104" fmla="*/ 404917 h 5013196"/>
              <a:gd name="connsiteX105" fmla="*/ 8094381 w 12192000"/>
              <a:gd name="connsiteY105" fmla="*/ 408936 h 5013196"/>
              <a:gd name="connsiteX106" fmla="*/ 8146898 w 12192000"/>
              <a:gd name="connsiteY106" fmla="*/ 391776 h 5013196"/>
              <a:gd name="connsiteX107" fmla="*/ 8168993 w 12192000"/>
              <a:gd name="connsiteY107" fmla="*/ 398048 h 5013196"/>
              <a:gd name="connsiteX108" fmla="*/ 8172809 w 12192000"/>
              <a:gd name="connsiteY108" fmla="*/ 399355 h 5013196"/>
              <a:gd name="connsiteX109" fmla="*/ 8187962 w 12192000"/>
              <a:gd name="connsiteY109" fmla="*/ 399651 h 5013196"/>
              <a:gd name="connsiteX110" fmla="*/ 8192382 w 12192000"/>
              <a:gd name="connsiteY110" fmla="*/ 405910 h 5013196"/>
              <a:gd name="connsiteX111" fmla="*/ 8375192 w 12192000"/>
              <a:gd name="connsiteY111" fmla="*/ 397097 h 5013196"/>
              <a:gd name="connsiteX112" fmla="*/ 8454377 w 12192000"/>
              <a:gd name="connsiteY112" fmla="*/ 393549 h 5013196"/>
              <a:gd name="connsiteX113" fmla="*/ 8484740 w 12192000"/>
              <a:gd name="connsiteY113" fmla="*/ 398377 h 5013196"/>
              <a:gd name="connsiteX114" fmla="*/ 8601673 w 12192000"/>
              <a:gd name="connsiteY114" fmla="*/ 410319 h 5013196"/>
              <a:gd name="connsiteX115" fmla="*/ 8701676 w 12192000"/>
              <a:gd name="connsiteY115" fmla="*/ 414569 h 5013196"/>
              <a:gd name="connsiteX116" fmla="*/ 8773288 w 12192000"/>
              <a:gd name="connsiteY116" fmla="*/ 391295 h 5013196"/>
              <a:gd name="connsiteX117" fmla="*/ 8779909 w 12192000"/>
              <a:gd name="connsiteY117" fmla="*/ 395664 h 5013196"/>
              <a:gd name="connsiteX118" fmla="*/ 8829932 w 12192000"/>
              <a:gd name="connsiteY118" fmla="*/ 392461 h 5013196"/>
              <a:gd name="connsiteX119" fmla="*/ 9003386 w 12192000"/>
              <a:gd name="connsiteY119" fmla="*/ 349460 h 5013196"/>
              <a:gd name="connsiteX120" fmla="*/ 9101185 w 12192000"/>
              <a:gd name="connsiteY120" fmla="*/ 344080 h 5013196"/>
              <a:gd name="connsiteX121" fmla="*/ 9136185 w 12192000"/>
              <a:gd name="connsiteY121" fmla="*/ 347296 h 5013196"/>
              <a:gd name="connsiteX122" fmla="*/ 9194801 w 12192000"/>
              <a:gd name="connsiteY122" fmla="*/ 352367 h 5013196"/>
              <a:gd name="connsiteX123" fmla="*/ 9239316 w 12192000"/>
              <a:gd name="connsiteY123" fmla="*/ 368776 h 5013196"/>
              <a:gd name="connsiteX124" fmla="*/ 9288052 w 12192000"/>
              <a:gd name="connsiteY124" fmla="*/ 368014 h 5013196"/>
              <a:gd name="connsiteX125" fmla="*/ 9298465 w 12192000"/>
              <a:gd name="connsiteY125" fmla="*/ 351514 h 5013196"/>
              <a:gd name="connsiteX126" fmla="*/ 9350892 w 12192000"/>
              <a:gd name="connsiteY126" fmla="*/ 355996 h 5013196"/>
              <a:gd name="connsiteX127" fmla="*/ 9430522 w 12192000"/>
              <a:gd name="connsiteY127" fmla="*/ 364586 h 5013196"/>
              <a:gd name="connsiteX128" fmla="*/ 9476215 w 12192000"/>
              <a:gd name="connsiteY128" fmla="*/ 365325 h 5013196"/>
              <a:gd name="connsiteX129" fmla="*/ 9601276 w 12192000"/>
              <a:gd name="connsiteY129" fmla="*/ 371922 h 5013196"/>
              <a:gd name="connsiteX130" fmla="*/ 9726733 w 12192000"/>
              <a:gd name="connsiteY130" fmla="*/ 382019 h 5013196"/>
              <a:gd name="connsiteX131" fmla="*/ 9802144 w 12192000"/>
              <a:gd name="connsiteY131" fmla="*/ 407697 h 5013196"/>
              <a:gd name="connsiteX132" fmla="*/ 9905153 w 12192000"/>
              <a:gd name="connsiteY132" fmla="*/ 413868 h 5013196"/>
              <a:gd name="connsiteX133" fmla="*/ 9922553 w 12192000"/>
              <a:gd name="connsiteY133" fmla="*/ 417787 h 5013196"/>
              <a:gd name="connsiteX134" fmla="*/ 10044658 w 12192000"/>
              <a:gd name="connsiteY134" fmla="*/ 431295 h 5013196"/>
              <a:gd name="connsiteX135" fmla="*/ 10184585 w 12192000"/>
              <a:gd name="connsiteY135" fmla="*/ 420356 h 5013196"/>
              <a:gd name="connsiteX136" fmla="*/ 10366435 w 12192000"/>
              <a:gd name="connsiteY136" fmla="*/ 475646 h 5013196"/>
              <a:gd name="connsiteX137" fmla="*/ 10688220 w 12192000"/>
              <a:gd name="connsiteY137" fmla="*/ 555476 h 5013196"/>
              <a:gd name="connsiteX138" fmla="*/ 11026690 w 12192000"/>
              <a:gd name="connsiteY138" fmla="*/ 563899 h 5013196"/>
              <a:gd name="connsiteX139" fmla="*/ 11113779 w 12192000"/>
              <a:gd name="connsiteY139" fmla="*/ 547086 h 5013196"/>
              <a:gd name="connsiteX140" fmla="*/ 11369556 w 12192000"/>
              <a:gd name="connsiteY140" fmla="*/ 504937 h 5013196"/>
              <a:gd name="connsiteX141" fmla="*/ 11623342 w 12192000"/>
              <a:gd name="connsiteY141" fmla="*/ 401646 h 5013196"/>
              <a:gd name="connsiteX142" fmla="*/ 11786511 w 12192000"/>
              <a:gd name="connsiteY142" fmla="*/ 371608 h 5013196"/>
              <a:gd name="connsiteX143" fmla="*/ 11862577 w 12192000"/>
              <a:gd name="connsiteY143" fmla="*/ 343767 h 5013196"/>
              <a:gd name="connsiteX144" fmla="*/ 11916612 w 12192000"/>
              <a:gd name="connsiteY144" fmla="*/ 337028 h 5013196"/>
              <a:gd name="connsiteX145" fmla="*/ 11948830 w 12192000"/>
              <a:gd name="connsiteY145" fmla="*/ 331280 h 5013196"/>
              <a:gd name="connsiteX146" fmla="*/ 12001583 w 12192000"/>
              <a:gd name="connsiteY146" fmla="*/ 292861 h 5013196"/>
              <a:gd name="connsiteX147" fmla="*/ 12174977 w 12192000"/>
              <a:gd name="connsiteY147" fmla="*/ 277870 h 5013196"/>
              <a:gd name="connsiteX148" fmla="*/ 12192000 w 12192000"/>
              <a:gd name="connsiteY148" fmla="*/ 269767 h 5013196"/>
              <a:gd name="connsiteX149" fmla="*/ 12192000 w 12192000"/>
              <a:gd name="connsiteY149" fmla="*/ 5013196 h 5013196"/>
              <a:gd name="connsiteX150" fmla="*/ 0 w 12192000"/>
              <a:gd name="connsiteY150" fmla="*/ 5013196 h 5013196"/>
              <a:gd name="connsiteX151" fmla="*/ 0 w 12192000"/>
              <a:gd name="connsiteY151" fmla="*/ 630667 h 5013196"/>
              <a:gd name="connsiteX152" fmla="*/ 11075 w 12192000"/>
              <a:gd name="connsiteY152" fmla="*/ 628396 h 5013196"/>
              <a:gd name="connsiteX153" fmla="*/ 44061 w 12192000"/>
              <a:gd name="connsiteY153" fmla="*/ 621814 h 5013196"/>
              <a:gd name="connsiteX154" fmla="*/ 136694 w 12192000"/>
              <a:gd name="connsiteY154" fmla="*/ 569633 h 5013196"/>
              <a:gd name="connsiteX155" fmla="*/ 170342 w 12192000"/>
              <a:gd name="connsiteY155" fmla="*/ 564295 h 5013196"/>
              <a:gd name="connsiteX156" fmla="*/ 168955 w 12192000"/>
              <a:gd name="connsiteY156" fmla="*/ 555382 h 5013196"/>
              <a:gd name="connsiteX157" fmla="*/ 181474 w 12192000"/>
              <a:gd name="connsiteY157" fmla="*/ 554499 h 5013196"/>
              <a:gd name="connsiteX158" fmla="*/ 209440 w 12192000"/>
              <a:gd name="connsiteY158" fmla="*/ 553779 h 5013196"/>
              <a:gd name="connsiteX159" fmla="*/ 293152 w 12192000"/>
              <a:gd name="connsiteY159" fmla="*/ 549794 h 5013196"/>
              <a:gd name="connsiteX160" fmla="*/ 315693 w 12192000"/>
              <a:gd name="connsiteY160" fmla="*/ 532248 h 5013196"/>
              <a:gd name="connsiteX161" fmla="*/ 337305 w 12192000"/>
              <a:gd name="connsiteY161" fmla="*/ 531590 h 5013196"/>
              <a:gd name="connsiteX162" fmla="*/ 462252 w 12192000"/>
              <a:gd name="connsiteY162" fmla="*/ 506369 h 5013196"/>
              <a:gd name="connsiteX163" fmla="*/ 479457 w 12192000"/>
              <a:gd name="connsiteY163" fmla="*/ 504341 h 5013196"/>
              <a:gd name="connsiteX164" fmla="*/ 488653 w 12192000"/>
              <a:gd name="connsiteY164" fmla="*/ 496475 h 5013196"/>
              <a:gd name="connsiteX165" fmla="*/ 522053 w 12192000"/>
              <a:gd name="connsiteY165" fmla="*/ 494343 h 5013196"/>
              <a:gd name="connsiteX166" fmla="*/ 523520 w 12192000"/>
              <a:gd name="connsiteY166" fmla="*/ 489931 h 5013196"/>
              <a:gd name="connsiteX167" fmla="*/ 632714 w 12192000"/>
              <a:gd name="connsiteY167" fmla="*/ 450319 h 5013196"/>
              <a:gd name="connsiteX168" fmla="*/ 651426 w 12192000"/>
              <a:gd name="connsiteY168" fmla="*/ 443762 h 5013196"/>
              <a:gd name="connsiteX169" fmla="*/ 667724 w 12192000"/>
              <a:gd name="connsiteY169" fmla="*/ 445356 h 5013196"/>
              <a:gd name="connsiteX170" fmla="*/ 757679 w 12192000"/>
              <a:gd name="connsiteY170" fmla="*/ 438363 h 5013196"/>
              <a:gd name="connsiteX171" fmla="*/ 779159 w 12192000"/>
              <a:gd name="connsiteY171" fmla="*/ 441277 h 5013196"/>
              <a:gd name="connsiteX172" fmla="*/ 788293 w 12192000"/>
              <a:gd name="connsiteY172" fmla="*/ 448081 h 5013196"/>
              <a:gd name="connsiteX173" fmla="*/ 822923 w 12192000"/>
              <a:gd name="connsiteY173" fmla="*/ 434292 h 5013196"/>
              <a:gd name="connsiteX174" fmla="*/ 876559 w 12192000"/>
              <a:gd name="connsiteY174" fmla="*/ 424306 h 5013196"/>
              <a:gd name="connsiteX175" fmla="*/ 902011 w 12192000"/>
              <a:gd name="connsiteY175" fmla="*/ 417336 h 5013196"/>
              <a:gd name="connsiteX176" fmla="*/ 922715 w 12192000"/>
              <a:gd name="connsiteY176" fmla="*/ 420917 h 5013196"/>
              <a:gd name="connsiteX177" fmla="*/ 1040139 w 12192000"/>
              <a:gd name="connsiteY177" fmla="*/ 419808 h 5013196"/>
              <a:gd name="connsiteX178" fmla="*/ 1067251 w 12192000"/>
              <a:gd name="connsiteY178" fmla="*/ 425602 h 5013196"/>
              <a:gd name="connsiteX179" fmla="*/ 1080272 w 12192000"/>
              <a:gd name="connsiteY179" fmla="*/ 437887 h 5013196"/>
              <a:gd name="connsiteX180" fmla="*/ 1090219 w 12192000"/>
              <a:gd name="connsiteY180" fmla="*/ 433244 h 5013196"/>
              <a:gd name="connsiteX181" fmla="*/ 1161226 w 12192000"/>
              <a:gd name="connsiteY181" fmla="*/ 431522 h 5013196"/>
              <a:gd name="connsiteX182" fmla="*/ 1207525 w 12192000"/>
              <a:gd name="connsiteY182" fmla="*/ 429257 h 5013196"/>
              <a:gd name="connsiteX183" fmla="*/ 1210030 w 12192000"/>
              <a:gd name="connsiteY183" fmla="*/ 412023 h 5013196"/>
              <a:gd name="connsiteX184" fmla="*/ 1251170 w 12192000"/>
              <a:gd name="connsiteY184" fmla="*/ 405160 h 5013196"/>
              <a:gd name="connsiteX185" fmla="*/ 1295331 w 12192000"/>
              <a:gd name="connsiteY185" fmla="*/ 415400 h 5013196"/>
              <a:gd name="connsiteX186" fmla="*/ 1347118 w 12192000"/>
              <a:gd name="connsiteY186" fmla="*/ 412922 h 5013196"/>
              <a:gd name="connsiteX187" fmla="*/ 1378108 w 12192000"/>
              <a:gd name="connsiteY187" fmla="*/ 411628 h 5013196"/>
              <a:gd name="connsiteX188" fmla="*/ 1459192 w 12192000"/>
              <a:gd name="connsiteY188" fmla="*/ 394137 h 5013196"/>
              <a:gd name="connsiteX189" fmla="*/ 1590120 w 12192000"/>
              <a:gd name="connsiteY189" fmla="*/ 330826 h 5013196"/>
              <a:gd name="connsiteX190" fmla="*/ 1631417 w 12192000"/>
              <a:gd name="connsiteY190" fmla="*/ 321445 h 5013196"/>
              <a:gd name="connsiteX191" fmla="*/ 1638727 w 12192000"/>
              <a:gd name="connsiteY191" fmla="*/ 324828 h 5013196"/>
              <a:gd name="connsiteX192" fmla="*/ 1844438 w 12192000"/>
              <a:gd name="connsiteY192" fmla="*/ 284522 h 5013196"/>
              <a:gd name="connsiteX193" fmla="*/ 1881324 w 12192000"/>
              <a:gd name="connsiteY193" fmla="*/ 281715 h 5013196"/>
              <a:gd name="connsiteX194" fmla="*/ 1908999 w 12192000"/>
              <a:gd name="connsiteY194" fmla="*/ 282556 h 5013196"/>
              <a:gd name="connsiteX195" fmla="*/ 1974956 w 12192000"/>
              <a:gd name="connsiteY195" fmla="*/ 269176 h 5013196"/>
              <a:gd name="connsiteX196" fmla="*/ 2082409 w 12192000"/>
              <a:gd name="connsiteY196" fmla="*/ 240508 h 5013196"/>
              <a:gd name="connsiteX197" fmla="*/ 2105639 w 12192000"/>
              <a:gd name="connsiteY197" fmla="*/ 235866 h 5013196"/>
              <a:gd name="connsiteX198" fmla="*/ 2126992 w 12192000"/>
              <a:gd name="connsiteY198" fmla="*/ 237686 h 5013196"/>
              <a:gd name="connsiteX199" fmla="*/ 2133154 w 12192000"/>
              <a:gd name="connsiteY199" fmla="*/ 243170 h 5013196"/>
              <a:gd name="connsiteX200" fmla="*/ 2146154 w 12192000"/>
              <a:gd name="connsiteY200" fmla="*/ 241550 h 5013196"/>
              <a:gd name="connsiteX201" fmla="*/ 2149901 w 12192000"/>
              <a:gd name="connsiteY201" fmla="*/ 242334 h 5013196"/>
              <a:gd name="connsiteX202" fmla="*/ 2171100 w 12192000"/>
              <a:gd name="connsiteY202" fmla="*/ 245607 h 5013196"/>
              <a:gd name="connsiteX203" fmla="*/ 2209148 w 12192000"/>
              <a:gd name="connsiteY203" fmla="*/ 222443 h 5013196"/>
              <a:gd name="connsiteX204" fmla="*/ 2261889 w 12192000"/>
              <a:gd name="connsiteY204" fmla="*/ 218750 h 5013196"/>
              <a:gd name="connsiteX205" fmla="*/ 2452315 w 12192000"/>
              <a:gd name="connsiteY205" fmla="*/ 166117 h 5013196"/>
              <a:gd name="connsiteX206" fmla="*/ 2487710 w 12192000"/>
              <a:gd name="connsiteY206" fmla="*/ 182485 h 5013196"/>
              <a:gd name="connsiteX207" fmla="*/ 2567870 w 12192000"/>
              <a:gd name="connsiteY207" fmla="*/ 169640 h 5013196"/>
              <a:gd name="connsiteX208" fmla="*/ 2677053 w 12192000"/>
              <a:gd name="connsiteY208" fmla="*/ 105731 h 5013196"/>
              <a:gd name="connsiteX209" fmla="*/ 2823914 w 12192000"/>
              <a:gd name="connsiteY209" fmla="*/ 80085 h 5013196"/>
              <a:gd name="connsiteX210" fmla="*/ 2831912 w 12192000"/>
              <a:gd name="connsiteY210" fmla="*/ 68644 h 5013196"/>
              <a:gd name="connsiteX211" fmla="*/ 2843870 w 12192000"/>
              <a:gd name="connsiteY211" fmla="*/ 60725 h 5013196"/>
              <a:gd name="connsiteX212" fmla="*/ 2846217 w 12192000"/>
              <a:gd name="connsiteY212" fmla="*/ 61243 h 5013196"/>
              <a:gd name="connsiteX213" fmla="*/ 2862745 w 12192000"/>
              <a:gd name="connsiteY213" fmla="*/ 56460 h 5013196"/>
              <a:gd name="connsiteX214" fmla="*/ 2864596 w 12192000"/>
              <a:gd name="connsiteY214" fmla="*/ 52436 h 5013196"/>
              <a:gd name="connsiteX215" fmla="*/ 2875381 w 12192000"/>
              <a:gd name="connsiteY215" fmla="*/ 48221 h 5013196"/>
              <a:gd name="connsiteX216" fmla="*/ 2895139 w 12192000"/>
              <a:gd name="connsiteY216" fmla="*/ 37404 h 5013196"/>
              <a:gd name="connsiteX217" fmla="*/ 2900232 w 12192000"/>
              <a:gd name="connsiteY217" fmla="*/ 37736 h 5013196"/>
              <a:gd name="connsiteX218" fmla="*/ 2932205 w 12192000"/>
              <a:gd name="connsiteY218" fmla="*/ 25091 h 5013196"/>
              <a:gd name="connsiteX219" fmla="*/ 2933310 w 12192000"/>
              <a:gd name="connsiteY219" fmla="*/ 26034 h 5013196"/>
              <a:gd name="connsiteX220" fmla="*/ 2945218 w 12192000"/>
              <a:gd name="connsiteY220" fmla="*/ 27359 h 5013196"/>
              <a:gd name="connsiteX221" fmla="*/ 2966465 w 12192000"/>
              <a:gd name="connsiteY221" fmla="*/ 27335 h 5013196"/>
              <a:gd name="connsiteX222" fmla="*/ 3023668 w 12192000"/>
              <a:gd name="connsiteY222" fmla="*/ 41123 h 5013196"/>
              <a:gd name="connsiteX223" fmla="*/ 3057077 w 12192000"/>
              <a:gd name="connsiteY223" fmla="*/ 28063 h 5013196"/>
              <a:gd name="connsiteX224" fmla="*/ 3151915 w 12192000"/>
              <a:gd name="connsiteY224" fmla="*/ 24461 h 5013196"/>
              <a:gd name="connsiteX225" fmla="*/ 3251671 w 12192000"/>
              <a:gd name="connsiteY225" fmla="*/ 44793 h 5013196"/>
              <a:gd name="connsiteX226" fmla="*/ 3351400 w 12192000"/>
              <a:gd name="connsiteY226" fmla="*/ 45905 h 5013196"/>
              <a:gd name="connsiteX227" fmla="*/ 3387481 w 12192000"/>
              <a:gd name="connsiteY227" fmla="*/ 44661 h 5013196"/>
              <a:gd name="connsiteX228" fmla="*/ 3451923 w 12192000"/>
              <a:gd name="connsiteY228" fmla="*/ 49700 h 5013196"/>
              <a:gd name="connsiteX229" fmla="*/ 3481520 w 12192000"/>
              <a:gd name="connsiteY229" fmla="*/ 56505 h 5013196"/>
              <a:gd name="connsiteX230" fmla="*/ 3482804 w 12192000"/>
              <a:gd name="connsiteY230" fmla="*/ 56030 h 5013196"/>
              <a:gd name="connsiteX231" fmla="*/ 3485495 w 12192000"/>
              <a:gd name="connsiteY231" fmla="*/ 59139 h 5013196"/>
              <a:gd name="connsiteX232" fmla="*/ 3490972 w 12192000"/>
              <a:gd name="connsiteY232" fmla="*/ 60504 h 5013196"/>
              <a:gd name="connsiteX233" fmla="*/ 3505835 w 12192000"/>
              <a:gd name="connsiteY233" fmla="*/ 59295 h 5013196"/>
              <a:gd name="connsiteX234" fmla="*/ 3511410 w 12192000"/>
              <a:gd name="connsiteY234" fmla="*/ 58026 h 5013196"/>
              <a:gd name="connsiteX235" fmla="*/ 3519598 w 12192000"/>
              <a:gd name="connsiteY235" fmla="*/ 57901 h 5013196"/>
              <a:gd name="connsiteX236" fmla="*/ 3519807 w 12192000"/>
              <a:gd name="connsiteY236" fmla="*/ 58156 h 5013196"/>
              <a:gd name="connsiteX237" fmla="*/ 3527466 w 12192000"/>
              <a:gd name="connsiteY237" fmla="*/ 57534 h 5013196"/>
              <a:gd name="connsiteX238" fmla="*/ 3564889 w 12192000"/>
              <a:gd name="connsiteY238" fmla="*/ 51208 h 5013196"/>
              <a:gd name="connsiteX239" fmla="*/ 3614922 w 12192000"/>
              <a:gd name="connsiteY239" fmla="*/ 75022 h 5013196"/>
              <a:gd name="connsiteX240" fmla="*/ 3635506 w 12192000"/>
              <a:gd name="connsiteY240" fmla="*/ 78936 h 5013196"/>
              <a:gd name="connsiteX241" fmla="*/ 3646525 w 12192000"/>
              <a:gd name="connsiteY241" fmla="*/ 82411 h 5013196"/>
              <a:gd name="connsiteX242" fmla="*/ 3647224 w 12192000"/>
              <a:gd name="connsiteY242" fmla="*/ 83521 h 5013196"/>
              <a:gd name="connsiteX243" fmla="*/ 3683100 w 12192000"/>
              <a:gd name="connsiteY243" fmla="*/ 77327 h 5013196"/>
              <a:gd name="connsiteX244" fmla="*/ 3687901 w 12192000"/>
              <a:gd name="connsiteY244" fmla="*/ 78590 h 5013196"/>
              <a:gd name="connsiteX245" fmla="*/ 3711234 w 12192000"/>
              <a:gd name="connsiteY245" fmla="*/ 71883 h 5013196"/>
              <a:gd name="connsiteX246" fmla="*/ 3723318 w 12192000"/>
              <a:gd name="connsiteY246" fmla="*/ 69843 h 5013196"/>
              <a:gd name="connsiteX247" fmla="*/ 3726677 w 12192000"/>
              <a:gd name="connsiteY247" fmla="*/ 66330 h 5013196"/>
              <a:gd name="connsiteX248" fmla="*/ 3744535 w 12192000"/>
              <a:gd name="connsiteY248" fmla="*/ 64808 h 5013196"/>
              <a:gd name="connsiteX249" fmla="*/ 3746608 w 12192000"/>
              <a:gd name="connsiteY249" fmla="*/ 65740 h 5013196"/>
              <a:gd name="connsiteX250" fmla="*/ 3761262 w 12192000"/>
              <a:gd name="connsiteY250" fmla="*/ 60365 h 5013196"/>
              <a:gd name="connsiteX251" fmla="*/ 3773451 w 12192000"/>
              <a:gd name="connsiteY251" fmla="*/ 50884 h 5013196"/>
              <a:gd name="connsiteX252" fmla="*/ 3925626 w 12192000"/>
              <a:gd name="connsiteY252" fmla="*/ 53519 h 5013196"/>
              <a:gd name="connsiteX253" fmla="*/ 4056184 w 12192000"/>
              <a:gd name="connsiteY253" fmla="*/ 12503 h 5013196"/>
              <a:gd name="connsiteX254" fmla="*/ 4142196 w 12192000"/>
              <a:gd name="connsiteY254" fmla="*/ 33 h 501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5013196">
                <a:moveTo>
                  <a:pt x="4142196" y="33"/>
                </a:moveTo>
                <a:cubicBezTo>
                  <a:pt x="4148062" y="-396"/>
                  <a:pt x="4148371" y="3330"/>
                  <a:pt x="4138795" y="15046"/>
                </a:cubicBezTo>
                <a:cubicBezTo>
                  <a:pt x="4157457" y="11498"/>
                  <a:pt x="4177037" y="25445"/>
                  <a:pt x="4166706" y="37291"/>
                </a:cubicBezTo>
                <a:cubicBezTo>
                  <a:pt x="4223118" y="11323"/>
                  <a:pt x="4307498" y="34620"/>
                  <a:pt x="4371550" y="22134"/>
                </a:cubicBezTo>
                <a:cubicBezTo>
                  <a:pt x="4407078" y="48914"/>
                  <a:pt x="4387627" y="23893"/>
                  <a:pt x="4424056" y="28369"/>
                </a:cubicBezTo>
                <a:cubicBezTo>
                  <a:pt x="4413661" y="3313"/>
                  <a:pt x="4468424" y="41731"/>
                  <a:pt x="4469897" y="13218"/>
                </a:cubicBezTo>
                <a:cubicBezTo>
                  <a:pt x="4476479" y="14935"/>
                  <a:pt x="4482810" y="17498"/>
                  <a:pt x="4489151" y="20285"/>
                </a:cubicBezTo>
                <a:lnTo>
                  <a:pt x="4492479" y="21730"/>
                </a:lnTo>
                <a:lnTo>
                  <a:pt x="4505693" y="22584"/>
                </a:lnTo>
                <a:lnTo>
                  <a:pt x="4509529" y="28985"/>
                </a:lnTo>
                <a:lnTo>
                  <a:pt x="4529499" y="34687"/>
                </a:lnTo>
                <a:cubicBezTo>
                  <a:pt x="4536963" y="35869"/>
                  <a:pt x="4544973" y="36029"/>
                  <a:pt x="4553795" y="34541"/>
                </a:cubicBezTo>
                <a:cubicBezTo>
                  <a:pt x="4575351" y="22864"/>
                  <a:pt x="4609487" y="36086"/>
                  <a:pt x="4640118" y="34699"/>
                </a:cubicBezTo>
                <a:lnTo>
                  <a:pt x="4654127" y="30952"/>
                </a:lnTo>
                <a:lnTo>
                  <a:pt x="4700168" y="35953"/>
                </a:lnTo>
                <a:cubicBezTo>
                  <a:pt x="4713264" y="36848"/>
                  <a:pt x="4726846" y="37197"/>
                  <a:pt x="4741127" y="36527"/>
                </a:cubicBezTo>
                <a:lnTo>
                  <a:pt x="4767598" y="33272"/>
                </a:lnTo>
                <a:lnTo>
                  <a:pt x="4774592" y="35449"/>
                </a:lnTo>
                <a:cubicBezTo>
                  <a:pt x="4786697" y="34976"/>
                  <a:pt x="4802577" y="26578"/>
                  <a:pt x="4801328" y="36454"/>
                </a:cubicBezTo>
                <a:lnTo>
                  <a:pt x="4814870" y="32797"/>
                </a:lnTo>
                <a:lnTo>
                  <a:pt x="4828440" y="40415"/>
                </a:lnTo>
                <a:cubicBezTo>
                  <a:pt x="4829942" y="42215"/>
                  <a:pt x="4831084" y="44138"/>
                  <a:pt x="4831826" y="46118"/>
                </a:cubicBezTo>
                <a:lnTo>
                  <a:pt x="4850785" y="43190"/>
                </a:lnTo>
                <a:lnTo>
                  <a:pt x="4866468" y="48539"/>
                </a:lnTo>
                <a:lnTo>
                  <a:pt x="4879983" y="44615"/>
                </a:lnTo>
                <a:lnTo>
                  <a:pt x="4885635" y="45342"/>
                </a:lnTo>
                <a:lnTo>
                  <a:pt x="4899698" y="47876"/>
                </a:lnTo>
                <a:cubicBezTo>
                  <a:pt x="4906918" y="49699"/>
                  <a:pt x="4915001" y="51908"/>
                  <a:pt x="4923986" y="53632"/>
                </a:cubicBezTo>
                <a:lnTo>
                  <a:pt x="4931544" y="54358"/>
                </a:lnTo>
                <a:lnTo>
                  <a:pt x="4948135" y="63529"/>
                </a:lnTo>
                <a:cubicBezTo>
                  <a:pt x="4960212" y="70470"/>
                  <a:pt x="4969702" y="75124"/>
                  <a:pt x="4980068" y="71052"/>
                </a:cubicBezTo>
                <a:cubicBezTo>
                  <a:pt x="4998023" y="79978"/>
                  <a:pt x="5010918" y="105669"/>
                  <a:pt x="5036541" y="98293"/>
                </a:cubicBezTo>
                <a:cubicBezTo>
                  <a:pt x="5028940" y="110173"/>
                  <a:pt x="5065159" y="99199"/>
                  <a:pt x="5069678" y="111179"/>
                </a:cubicBezTo>
                <a:cubicBezTo>
                  <a:pt x="5071842" y="120855"/>
                  <a:pt x="5083332" y="119782"/>
                  <a:pt x="5092160" y="123203"/>
                </a:cubicBezTo>
                <a:cubicBezTo>
                  <a:pt x="5098585" y="133008"/>
                  <a:pt x="5142841" y="141271"/>
                  <a:pt x="5158166" y="139568"/>
                </a:cubicBezTo>
                <a:cubicBezTo>
                  <a:pt x="5201256" y="128920"/>
                  <a:pt x="5236783" y="168222"/>
                  <a:pt x="5271252" y="160738"/>
                </a:cubicBezTo>
                <a:cubicBezTo>
                  <a:pt x="5280328" y="161512"/>
                  <a:pt x="5287877" y="163623"/>
                  <a:pt x="5294438" y="166556"/>
                </a:cubicBezTo>
                <a:lnTo>
                  <a:pt x="5310840" y="176769"/>
                </a:lnTo>
                <a:cubicBezTo>
                  <a:pt x="5311084" y="179074"/>
                  <a:pt x="5311328" y="181377"/>
                  <a:pt x="5311570" y="183681"/>
                </a:cubicBezTo>
                <a:lnTo>
                  <a:pt x="5323756" y="187718"/>
                </a:lnTo>
                <a:lnTo>
                  <a:pt x="5326259" y="189880"/>
                </a:lnTo>
                <a:cubicBezTo>
                  <a:pt x="5331024" y="194034"/>
                  <a:pt x="5335878" y="197977"/>
                  <a:pt x="5341357" y="201193"/>
                </a:cubicBezTo>
                <a:cubicBezTo>
                  <a:pt x="5355787" y="174949"/>
                  <a:pt x="5390353" y="224216"/>
                  <a:pt x="5391908" y="198291"/>
                </a:cubicBezTo>
                <a:cubicBezTo>
                  <a:pt x="5424533" y="211393"/>
                  <a:pt x="5417454" y="183279"/>
                  <a:pt x="5439031" y="216975"/>
                </a:cubicBezTo>
                <a:cubicBezTo>
                  <a:pt x="5505697" y="221021"/>
                  <a:pt x="5575360" y="263433"/>
                  <a:pt x="5640913" y="253028"/>
                </a:cubicBezTo>
                <a:cubicBezTo>
                  <a:pt x="5625666" y="261550"/>
                  <a:pt x="5637932" y="279363"/>
                  <a:pt x="5657312" y="280626"/>
                </a:cubicBezTo>
                <a:cubicBezTo>
                  <a:pt x="5599451" y="314971"/>
                  <a:pt x="5750508" y="268765"/>
                  <a:pt x="5734773" y="303244"/>
                </a:cubicBezTo>
                <a:cubicBezTo>
                  <a:pt x="5761561" y="276899"/>
                  <a:pt x="5869387" y="261233"/>
                  <a:pt x="5877770" y="296965"/>
                </a:cubicBezTo>
                <a:cubicBezTo>
                  <a:pt x="5915819" y="308827"/>
                  <a:pt x="5955621" y="307835"/>
                  <a:pt x="5989615" y="319663"/>
                </a:cubicBezTo>
                <a:lnTo>
                  <a:pt x="5996857" y="323549"/>
                </a:lnTo>
                <a:lnTo>
                  <a:pt x="6037387" y="312526"/>
                </a:lnTo>
                <a:cubicBezTo>
                  <a:pt x="6073044" y="306507"/>
                  <a:pt x="6106738" y="308466"/>
                  <a:pt x="6113074" y="325845"/>
                </a:cubicBezTo>
                <a:cubicBezTo>
                  <a:pt x="6172518" y="336304"/>
                  <a:pt x="6233561" y="323646"/>
                  <a:pt x="6280929" y="350444"/>
                </a:cubicBezTo>
                <a:cubicBezTo>
                  <a:pt x="6286383" y="347055"/>
                  <a:pt x="6292357" y="344643"/>
                  <a:pt x="6298665" y="342931"/>
                </a:cubicBezTo>
                <a:lnTo>
                  <a:pt x="6317326" y="339794"/>
                </a:lnTo>
                <a:lnTo>
                  <a:pt x="6319212" y="341004"/>
                </a:lnTo>
                <a:cubicBezTo>
                  <a:pt x="6328393" y="343898"/>
                  <a:pt x="6334701" y="343685"/>
                  <a:pt x="6339724" y="342098"/>
                </a:cubicBezTo>
                <a:lnTo>
                  <a:pt x="6345010" y="339148"/>
                </a:lnTo>
                <a:lnTo>
                  <a:pt x="6359332" y="338899"/>
                </a:lnTo>
                <a:lnTo>
                  <a:pt x="6388220" y="335714"/>
                </a:lnTo>
                <a:lnTo>
                  <a:pt x="6392994" y="337644"/>
                </a:lnTo>
                <a:lnTo>
                  <a:pt x="6435581" y="336775"/>
                </a:lnTo>
                <a:cubicBezTo>
                  <a:pt x="6435677" y="337170"/>
                  <a:pt x="6435772" y="337567"/>
                  <a:pt x="6435870" y="337963"/>
                </a:cubicBezTo>
                <a:cubicBezTo>
                  <a:pt x="6437488" y="340605"/>
                  <a:pt x="6440513" y="342516"/>
                  <a:pt x="6446571" y="342957"/>
                </a:cubicBezTo>
                <a:cubicBezTo>
                  <a:pt x="6432902" y="359852"/>
                  <a:pt x="6448636" y="349961"/>
                  <a:pt x="6467701" y="349765"/>
                </a:cubicBezTo>
                <a:cubicBezTo>
                  <a:pt x="6450726" y="375964"/>
                  <a:pt x="6507518" y="364791"/>
                  <a:pt x="6512727" y="380305"/>
                </a:cubicBezTo>
                <a:cubicBezTo>
                  <a:pt x="6527112" y="379570"/>
                  <a:pt x="6542020" y="379271"/>
                  <a:pt x="6557094" y="379532"/>
                </a:cubicBezTo>
                <a:lnTo>
                  <a:pt x="6565879" y="380030"/>
                </a:lnTo>
                <a:cubicBezTo>
                  <a:pt x="6565919" y="380123"/>
                  <a:pt x="6565958" y="380216"/>
                  <a:pt x="6565997" y="380310"/>
                </a:cubicBezTo>
                <a:cubicBezTo>
                  <a:pt x="6567779" y="380994"/>
                  <a:pt x="6570621" y="381376"/>
                  <a:pt x="6575147" y="381374"/>
                </a:cubicBezTo>
                <a:lnTo>
                  <a:pt x="6581899" y="380938"/>
                </a:lnTo>
                <a:lnTo>
                  <a:pt x="6598943" y="381906"/>
                </a:lnTo>
                <a:lnTo>
                  <a:pt x="6604421" y="384033"/>
                </a:lnTo>
                <a:lnTo>
                  <a:pt x="6606035" y="387465"/>
                </a:lnTo>
                <a:lnTo>
                  <a:pt x="6607669" y="387186"/>
                </a:lnTo>
                <a:cubicBezTo>
                  <a:pt x="6620475" y="382131"/>
                  <a:pt x="6625312" y="374007"/>
                  <a:pt x="6637532" y="398125"/>
                </a:cubicBezTo>
                <a:cubicBezTo>
                  <a:pt x="6666345" y="390437"/>
                  <a:pt x="6669861" y="404891"/>
                  <a:pt x="6706880" y="412381"/>
                </a:cubicBezTo>
                <a:cubicBezTo>
                  <a:pt x="6723837" y="404468"/>
                  <a:pt x="6736071" y="408511"/>
                  <a:pt x="6747500" y="416386"/>
                </a:cubicBezTo>
                <a:cubicBezTo>
                  <a:pt x="6784745" y="414659"/>
                  <a:pt x="6816872" y="426761"/>
                  <a:pt x="6857783" y="431905"/>
                </a:cubicBezTo>
                <a:cubicBezTo>
                  <a:pt x="6903934" y="423229"/>
                  <a:pt x="6923989" y="445532"/>
                  <a:pt x="6967720" y="450939"/>
                </a:cubicBezTo>
                <a:cubicBezTo>
                  <a:pt x="7008578" y="433412"/>
                  <a:pt x="6996867" y="470461"/>
                  <a:pt x="7018394" y="479831"/>
                </a:cubicBezTo>
                <a:lnTo>
                  <a:pt x="7024679" y="480968"/>
                </a:lnTo>
                <a:lnTo>
                  <a:pt x="7041715" y="479120"/>
                </a:lnTo>
                <a:lnTo>
                  <a:pt x="7048103" y="477610"/>
                </a:lnTo>
                <a:cubicBezTo>
                  <a:pt x="7052510" y="476872"/>
                  <a:pt x="7055450" y="476773"/>
                  <a:pt x="7057490" y="477135"/>
                </a:cubicBezTo>
                <a:lnTo>
                  <a:pt x="7057730" y="477383"/>
                </a:lnTo>
                <a:lnTo>
                  <a:pt x="7066511" y="476432"/>
                </a:lnTo>
                <a:cubicBezTo>
                  <a:pt x="7081316" y="474229"/>
                  <a:pt x="7095708" y="471522"/>
                  <a:pt x="7109401" y="468486"/>
                </a:cubicBezTo>
                <a:cubicBezTo>
                  <a:pt x="7121361" y="482413"/>
                  <a:pt x="7171741" y="462549"/>
                  <a:pt x="7166830" y="490255"/>
                </a:cubicBezTo>
                <a:cubicBezTo>
                  <a:pt x="7185318" y="486971"/>
                  <a:pt x="7196261" y="474996"/>
                  <a:pt x="7190442" y="493308"/>
                </a:cubicBezTo>
                <a:cubicBezTo>
                  <a:pt x="7196540" y="492742"/>
                  <a:pt x="7200336" y="494071"/>
                  <a:pt x="7203083" y="496324"/>
                </a:cubicBezTo>
                <a:lnTo>
                  <a:pt x="7203894" y="497408"/>
                </a:lnTo>
                <a:lnTo>
                  <a:pt x="7245004" y="489662"/>
                </a:lnTo>
                <a:lnTo>
                  <a:pt x="7250514" y="490724"/>
                </a:lnTo>
                <a:lnTo>
                  <a:pt x="7277246" y="483000"/>
                </a:lnTo>
                <a:lnTo>
                  <a:pt x="7291092" y="480435"/>
                </a:lnTo>
                <a:lnTo>
                  <a:pt x="7294933" y="476767"/>
                </a:lnTo>
                <a:cubicBezTo>
                  <a:pt x="7299121" y="474441"/>
                  <a:pt x="7305176" y="473213"/>
                  <a:pt x="7315408" y="474478"/>
                </a:cubicBezTo>
                <a:lnTo>
                  <a:pt x="7317786" y="475324"/>
                </a:lnTo>
                <a:lnTo>
                  <a:pt x="7334572" y="469306"/>
                </a:lnTo>
                <a:cubicBezTo>
                  <a:pt x="7339959" y="466649"/>
                  <a:pt x="7344710" y="463382"/>
                  <a:pt x="7348520" y="459268"/>
                </a:cubicBezTo>
                <a:cubicBezTo>
                  <a:pt x="7406571" y="477093"/>
                  <a:pt x="7460434" y="455124"/>
                  <a:pt x="7522997" y="455427"/>
                </a:cubicBezTo>
                <a:cubicBezTo>
                  <a:pt x="7592791" y="446837"/>
                  <a:pt x="7640927" y="437451"/>
                  <a:pt x="7686985" y="433023"/>
                </a:cubicBezTo>
                <a:cubicBezTo>
                  <a:pt x="7708370" y="428668"/>
                  <a:pt x="7865878" y="410662"/>
                  <a:pt x="7854068" y="422992"/>
                </a:cubicBezTo>
                <a:cubicBezTo>
                  <a:pt x="7918669" y="394524"/>
                  <a:pt x="7960767" y="420179"/>
                  <a:pt x="8034165" y="404917"/>
                </a:cubicBezTo>
                <a:cubicBezTo>
                  <a:pt x="8074975" y="430280"/>
                  <a:pt x="8052607" y="405995"/>
                  <a:pt x="8094381" y="408936"/>
                </a:cubicBezTo>
                <a:cubicBezTo>
                  <a:pt x="8082391" y="384233"/>
                  <a:pt x="8145291" y="420455"/>
                  <a:pt x="8146898" y="391776"/>
                </a:cubicBezTo>
                <a:cubicBezTo>
                  <a:pt x="8154450" y="393217"/>
                  <a:pt x="8161714" y="395521"/>
                  <a:pt x="8168993" y="398048"/>
                </a:cubicBezTo>
                <a:lnTo>
                  <a:pt x="8172809" y="399355"/>
                </a:lnTo>
                <a:lnTo>
                  <a:pt x="8187962" y="399651"/>
                </a:lnTo>
                <a:lnTo>
                  <a:pt x="8192382" y="405910"/>
                </a:lnTo>
                <a:lnTo>
                  <a:pt x="8375192" y="397097"/>
                </a:lnTo>
                <a:cubicBezTo>
                  <a:pt x="8390681" y="391124"/>
                  <a:pt x="8442343" y="386212"/>
                  <a:pt x="8454377" y="393549"/>
                </a:cubicBezTo>
                <a:cubicBezTo>
                  <a:pt x="8465613" y="394229"/>
                  <a:pt x="8477337" y="389940"/>
                  <a:pt x="8484740" y="398377"/>
                </a:cubicBezTo>
                <a:cubicBezTo>
                  <a:pt x="8509291" y="401173"/>
                  <a:pt x="8565518" y="407621"/>
                  <a:pt x="8601673" y="410319"/>
                </a:cubicBezTo>
                <a:cubicBezTo>
                  <a:pt x="8619550" y="396781"/>
                  <a:pt x="8652058" y="416886"/>
                  <a:pt x="8701676" y="414569"/>
                </a:cubicBezTo>
                <a:cubicBezTo>
                  <a:pt x="8721163" y="399040"/>
                  <a:pt x="8735137" y="413192"/>
                  <a:pt x="8773288" y="391295"/>
                </a:cubicBezTo>
                <a:cubicBezTo>
                  <a:pt x="8775124" y="392937"/>
                  <a:pt x="8777353" y="394408"/>
                  <a:pt x="8779909" y="395664"/>
                </a:cubicBezTo>
                <a:cubicBezTo>
                  <a:pt x="8794759" y="402954"/>
                  <a:pt x="8817153" y="401520"/>
                  <a:pt x="8829932" y="392461"/>
                </a:cubicBezTo>
                <a:cubicBezTo>
                  <a:pt x="8891235" y="362336"/>
                  <a:pt x="8949370" y="358860"/>
                  <a:pt x="9003386" y="349460"/>
                </a:cubicBezTo>
                <a:cubicBezTo>
                  <a:pt x="9064740" y="341657"/>
                  <a:pt x="9026331" y="373992"/>
                  <a:pt x="9101185" y="344080"/>
                </a:cubicBezTo>
                <a:cubicBezTo>
                  <a:pt x="9110310" y="353604"/>
                  <a:pt x="9120116" y="353365"/>
                  <a:pt x="9136185" y="347296"/>
                </a:cubicBezTo>
                <a:cubicBezTo>
                  <a:pt x="9166057" y="344262"/>
                  <a:pt x="9165783" y="369927"/>
                  <a:pt x="9194801" y="352367"/>
                </a:cubicBezTo>
                <a:cubicBezTo>
                  <a:pt x="9190472" y="366462"/>
                  <a:pt x="9252023" y="353523"/>
                  <a:pt x="9239316" y="368776"/>
                </a:cubicBezTo>
                <a:cubicBezTo>
                  <a:pt x="9259813" y="379833"/>
                  <a:pt x="9267827" y="358579"/>
                  <a:pt x="9288052" y="368014"/>
                </a:cubicBezTo>
                <a:cubicBezTo>
                  <a:pt x="9310099" y="368953"/>
                  <a:pt x="9274359" y="354287"/>
                  <a:pt x="9298465" y="351514"/>
                </a:cubicBezTo>
                <a:cubicBezTo>
                  <a:pt x="9327883" y="350627"/>
                  <a:pt x="9325850" y="325510"/>
                  <a:pt x="9350892" y="355996"/>
                </a:cubicBezTo>
                <a:lnTo>
                  <a:pt x="9430522" y="364586"/>
                </a:lnTo>
                <a:cubicBezTo>
                  <a:pt x="9447485" y="355425"/>
                  <a:pt x="9461870" y="358450"/>
                  <a:pt x="9476215" y="365325"/>
                </a:cubicBezTo>
                <a:cubicBezTo>
                  <a:pt x="9516917" y="360669"/>
                  <a:pt x="9555019" y="370080"/>
                  <a:pt x="9601276" y="371922"/>
                </a:cubicBezTo>
                <a:cubicBezTo>
                  <a:pt x="9650279" y="359692"/>
                  <a:pt x="9677305" y="380141"/>
                  <a:pt x="9726733" y="382019"/>
                </a:cubicBezTo>
                <a:cubicBezTo>
                  <a:pt x="9773839" y="358530"/>
                  <a:pt x="9760877" y="410908"/>
                  <a:pt x="9802144" y="407697"/>
                </a:cubicBezTo>
                <a:cubicBezTo>
                  <a:pt x="9868120" y="385365"/>
                  <a:pt x="9801669" y="424896"/>
                  <a:pt x="9905153" y="413868"/>
                </a:cubicBezTo>
                <a:cubicBezTo>
                  <a:pt x="9910811" y="410359"/>
                  <a:pt x="9923612" y="413238"/>
                  <a:pt x="9922553" y="417787"/>
                </a:cubicBezTo>
                <a:cubicBezTo>
                  <a:pt x="9945213" y="415195"/>
                  <a:pt x="10012509" y="437971"/>
                  <a:pt x="10044658" y="431295"/>
                </a:cubicBezTo>
                <a:cubicBezTo>
                  <a:pt x="10108994" y="441322"/>
                  <a:pt x="10138326" y="418598"/>
                  <a:pt x="10184585" y="420356"/>
                </a:cubicBezTo>
                <a:cubicBezTo>
                  <a:pt x="10238805" y="433245"/>
                  <a:pt x="10270973" y="446023"/>
                  <a:pt x="10366435" y="475646"/>
                </a:cubicBezTo>
                <a:lnTo>
                  <a:pt x="10688220" y="555476"/>
                </a:lnTo>
                <a:cubicBezTo>
                  <a:pt x="10812002" y="626549"/>
                  <a:pt x="10955764" y="565297"/>
                  <a:pt x="11026690" y="563899"/>
                </a:cubicBezTo>
                <a:cubicBezTo>
                  <a:pt x="11053150" y="535972"/>
                  <a:pt x="11079708" y="560938"/>
                  <a:pt x="11113779" y="547086"/>
                </a:cubicBezTo>
                <a:cubicBezTo>
                  <a:pt x="11191398" y="533240"/>
                  <a:pt x="11265999" y="496724"/>
                  <a:pt x="11369556" y="504937"/>
                </a:cubicBezTo>
                <a:cubicBezTo>
                  <a:pt x="11406977" y="422376"/>
                  <a:pt x="11530972" y="456417"/>
                  <a:pt x="11623342" y="401646"/>
                </a:cubicBezTo>
                <a:cubicBezTo>
                  <a:pt x="11678749" y="386540"/>
                  <a:pt x="11771467" y="415601"/>
                  <a:pt x="11786511" y="371608"/>
                </a:cubicBezTo>
                <a:cubicBezTo>
                  <a:pt x="11815065" y="394479"/>
                  <a:pt x="11834769" y="350469"/>
                  <a:pt x="11862577" y="343767"/>
                </a:cubicBezTo>
                <a:cubicBezTo>
                  <a:pt x="11886839" y="357655"/>
                  <a:pt x="11896496" y="342356"/>
                  <a:pt x="11916612" y="337028"/>
                </a:cubicBezTo>
                <a:cubicBezTo>
                  <a:pt x="11926953" y="346090"/>
                  <a:pt x="11944208" y="343709"/>
                  <a:pt x="11948830" y="331280"/>
                </a:cubicBezTo>
                <a:cubicBezTo>
                  <a:pt x="11937556" y="304981"/>
                  <a:pt x="11999127" y="312097"/>
                  <a:pt x="12001583" y="292861"/>
                </a:cubicBezTo>
                <a:cubicBezTo>
                  <a:pt x="12027437" y="287117"/>
                  <a:pt x="12120562" y="289932"/>
                  <a:pt x="12174977" y="277870"/>
                </a:cubicBezTo>
                <a:lnTo>
                  <a:pt x="12192000" y="269767"/>
                </a:lnTo>
                <a:lnTo>
                  <a:pt x="12192000" y="5013196"/>
                </a:lnTo>
                <a:lnTo>
                  <a:pt x="0" y="5013196"/>
                </a:lnTo>
                <a:lnTo>
                  <a:pt x="0" y="630667"/>
                </a:lnTo>
                <a:lnTo>
                  <a:pt x="11075" y="628396"/>
                </a:lnTo>
                <a:cubicBezTo>
                  <a:pt x="23002" y="626376"/>
                  <a:pt x="33255" y="624731"/>
                  <a:pt x="44061" y="621814"/>
                </a:cubicBezTo>
                <a:cubicBezTo>
                  <a:pt x="78982" y="608550"/>
                  <a:pt x="115649" y="579219"/>
                  <a:pt x="136694" y="569633"/>
                </a:cubicBezTo>
                <a:lnTo>
                  <a:pt x="170342" y="564295"/>
                </a:lnTo>
                <a:cubicBezTo>
                  <a:pt x="169880" y="561325"/>
                  <a:pt x="169417" y="558353"/>
                  <a:pt x="168955" y="555382"/>
                </a:cubicBezTo>
                <a:lnTo>
                  <a:pt x="181474" y="554499"/>
                </a:lnTo>
                <a:lnTo>
                  <a:pt x="209440" y="553779"/>
                </a:lnTo>
                <a:cubicBezTo>
                  <a:pt x="226869" y="552113"/>
                  <a:pt x="275442" y="553383"/>
                  <a:pt x="293152" y="549794"/>
                </a:cubicBezTo>
                <a:cubicBezTo>
                  <a:pt x="298104" y="540169"/>
                  <a:pt x="305921" y="534831"/>
                  <a:pt x="315693" y="532248"/>
                </a:cubicBezTo>
                <a:lnTo>
                  <a:pt x="337305" y="531590"/>
                </a:lnTo>
                <a:lnTo>
                  <a:pt x="462252" y="506369"/>
                </a:lnTo>
                <a:lnTo>
                  <a:pt x="479457" y="504341"/>
                </a:lnTo>
                <a:lnTo>
                  <a:pt x="488653" y="496475"/>
                </a:lnTo>
                <a:cubicBezTo>
                  <a:pt x="495751" y="494808"/>
                  <a:pt x="516240" y="495433"/>
                  <a:pt x="522053" y="494343"/>
                </a:cubicBezTo>
                <a:lnTo>
                  <a:pt x="523520" y="489931"/>
                </a:lnTo>
                <a:cubicBezTo>
                  <a:pt x="541965" y="482593"/>
                  <a:pt x="611396" y="458013"/>
                  <a:pt x="632714" y="450319"/>
                </a:cubicBezTo>
                <a:cubicBezTo>
                  <a:pt x="637120" y="456979"/>
                  <a:pt x="646523" y="446165"/>
                  <a:pt x="651426" y="443762"/>
                </a:cubicBezTo>
                <a:cubicBezTo>
                  <a:pt x="652273" y="448286"/>
                  <a:pt x="664268" y="449456"/>
                  <a:pt x="667724" y="445356"/>
                </a:cubicBezTo>
                <a:cubicBezTo>
                  <a:pt x="751466" y="421701"/>
                  <a:pt x="710176" y="468211"/>
                  <a:pt x="757679" y="438363"/>
                </a:cubicBezTo>
                <a:cubicBezTo>
                  <a:pt x="766141" y="436289"/>
                  <a:pt x="773060" y="437997"/>
                  <a:pt x="779159" y="441277"/>
                </a:cubicBezTo>
                <a:lnTo>
                  <a:pt x="788293" y="448081"/>
                </a:lnTo>
                <a:lnTo>
                  <a:pt x="822923" y="434292"/>
                </a:lnTo>
                <a:cubicBezTo>
                  <a:pt x="840014" y="429396"/>
                  <a:pt x="858036" y="426029"/>
                  <a:pt x="876559" y="424306"/>
                </a:cubicBezTo>
                <a:cubicBezTo>
                  <a:pt x="880889" y="433506"/>
                  <a:pt x="895209" y="420068"/>
                  <a:pt x="902011" y="417336"/>
                </a:cubicBezTo>
                <a:cubicBezTo>
                  <a:pt x="902191" y="423390"/>
                  <a:pt x="917419" y="426022"/>
                  <a:pt x="922715" y="420917"/>
                </a:cubicBezTo>
                <a:cubicBezTo>
                  <a:pt x="1035495" y="397234"/>
                  <a:pt x="972839" y="454951"/>
                  <a:pt x="1040139" y="419808"/>
                </a:cubicBezTo>
                <a:cubicBezTo>
                  <a:pt x="1051469" y="417835"/>
                  <a:pt x="1060048" y="420716"/>
                  <a:pt x="1067251" y="425602"/>
                </a:cubicBezTo>
                <a:lnTo>
                  <a:pt x="1080272" y="437887"/>
                </a:lnTo>
                <a:lnTo>
                  <a:pt x="1090219" y="433244"/>
                </a:lnTo>
                <a:cubicBezTo>
                  <a:pt x="1128054" y="432213"/>
                  <a:pt x="1139443" y="444840"/>
                  <a:pt x="1161226" y="431522"/>
                </a:cubicBezTo>
                <a:cubicBezTo>
                  <a:pt x="1194247" y="457797"/>
                  <a:pt x="1182853" y="433812"/>
                  <a:pt x="1207525" y="429257"/>
                </a:cubicBezTo>
                <a:cubicBezTo>
                  <a:pt x="1226951" y="423550"/>
                  <a:pt x="1190923" y="413889"/>
                  <a:pt x="1210030" y="412023"/>
                </a:cubicBezTo>
                <a:cubicBezTo>
                  <a:pt x="1230853" y="418586"/>
                  <a:pt x="1229491" y="397066"/>
                  <a:pt x="1251170" y="405160"/>
                </a:cubicBezTo>
                <a:cubicBezTo>
                  <a:pt x="1246235" y="421478"/>
                  <a:pt x="1293590" y="401251"/>
                  <a:pt x="1295331" y="415400"/>
                </a:cubicBezTo>
                <a:cubicBezTo>
                  <a:pt x="1313247" y="394801"/>
                  <a:pt x="1322885" y="419606"/>
                  <a:pt x="1347118" y="412922"/>
                </a:cubicBezTo>
                <a:cubicBezTo>
                  <a:pt x="1358442" y="405047"/>
                  <a:pt x="1366690" y="403583"/>
                  <a:pt x="1378108" y="411628"/>
                </a:cubicBezTo>
                <a:cubicBezTo>
                  <a:pt x="1430244" y="373345"/>
                  <a:pt x="1410029" y="409382"/>
                  <a:pt x="1459192" y="394137"/>
                </a:cubicBezTo>
                <a:cubicBezTo>
                  <a:pt x="1501499" y="378273"/>
                  <a:pt x="1549591" y="367610"/>
                  <a:pt x="1590120" y="330826"/>
                </a:cubicBezTo>
                <a:cubicBezTo>
                  <a:pt x="1597495" y="320478"/>
                  <a:pt x="1615987" y="316279"/>
                  <a:pt x="1631417" y="321445"/>
                </a:cubicBezTo>
                <a:cubicBezTo>
                  <a:pt x="1634069" y="322335"/>
                  <a:pt x="1636534" y="323476"/>
                  <a:pt x="1638727" y="324828"/>
                </a:cubicBezTo>
                <a:cubicBezTo>
                  <a:pt x="1674229" y="318675"/>
                  <a:pt x="1804005" y="291708"/>
                  <a:pt x="1844438" y="284522"/>
                </a:cubicBezTo>
                <a:cubicBezTo>
                  <a:pt x="1847960" y="297582"/>
                  <a:pt x="1868036" y="273541"/>
                  <a:pt x="1881324" y="281715"/>
                </a:cubicBezTo>
                <a:cubicBezTo>
                  <a:pt x="1890865" y="288925"/>
                  <a:pt x="1899182" y="283313"/>
                  <a:pt x="1908999" y="282556"/>
                </a:cubicBezTo>
                <a:cubicBezTo>
                  <a:pt x="1922050" y="288125"/>
                  <a:pt x="1964084" y="276888"/>
                  <a:pt x="1974956" y="269176"/>
                </a:cubicBezTo>
                <a:cubicBezTo>
                  <a:pt x="2000789" y="242591"/>
                  <a:pt x="2060915" y="260908"/>
                  <a:pt x="2082409" y="240508"/>
                </a:cubicBezTo>
                <a:cubicBezTo>
                  <a:pt x="2090286" y="237431"/>
                  <a:pt x="2098026" y="236104"/>
                  <a:pt x="2105639" y="235866"/>
                </a:cubicBezTo>
                <a:lnTo>
                  <a:pt x="2126992" y="237686"/>
                </a:lnTo>
                <a:lnTo>
                  <a:pt x="2133154" y="243170"/>
                </a:lnTo>
                <a:lnTo>
                  <a:pt x="2146154" y="241550"/>
                </a:lnTo>
                <a:lnTo>
                  <a:pt x="2149901" y="242334"/>
                </a:lnTo>
                <a:cubicBezTo>
                  <a:pt x="2157061" y="243856"/>
                  <a:pt x="2164126" y="245165"/>
                  <a:pt x="2171100" y="245607"/>
                </a:cubicBezTo>
                <a:cubicBezTo>
                  <a:pt x="2161432" y="217726"/>
                  <a:pt x="2228843" y="244778"/>
                  <a:pt x="2209148" y="222443"/>
                </a:cubicBezTo>
                <a:cubicBezTo>
                  <a:pt x="2245795" y="220027"/>
                  <a:pt x="2217435" y="199404"/>
                  <a:pt x="2261889" y="218750"/>
                </a:cubicBezTo>
                <a:cubicBezTo>
                  <a:pt x="2318421" y="194794"/>
                  <a:pt x="2408342" y="201713"/>
                  <a:pt x="2452315" y="166117"/>
                </a:cubicBezTo>
                <a:cubicBezTo>
                  <a:pt x="2447016" y="179502"/>
                  <a:pt x="2471204" y="189377"/>
                  <a:pt x="2487710" y="182485"/>
                </a:cubicBezTo>
                <a:cubicBezTo>
                  <a:pt x="2469218" y="234964"/>
                  <a:pt x="2552592" y="134331"/>
                  <a:pt x="2567870" y="169640"/>
                </a:cubicBezTo>
                <a:cubicBezTo>
                  <a:pt x="2567993" y="136603"/>
                  <a:pt x="2641492" y="79264"/>
                  <a:pt x="2677053" y="105731"/>
                </a:cubicBezTo>
                <a:cubicBezTo>
                  <a:pt x="2730362" y="98156"/>
                  <a:pt x="2767701" y="70180"/>
                  <a:pt x="2823914" y="80085"/>
                </a:cubicBezTo>
                <a:cubicBezTo>
                  <a:pt x="2825573" y="75636"/>
                  <a:pt x="2828354" y="71885"/>
                  <a:pt x="2831912" y="68644"/>
                </a:cubicBezTo>
                <a:lnTo>
                  <a:pt x="2843870" y="60725"/>
                </a:lnTo>
                <a:lnTo>
                  <a:pt x="2846217" y="61243"/>
                </a:lnTo>
                <a:cubicBezTo>
                  <a:pt x="2855406" y="61177"/>
                  <a:pt x="2860075" y="59230"/>
                  <a:pt x="2862745" y="56460"/>
                </a:cubicBezTo>
                <a:lnTo>
                  <a:pt x="2864596" y="52436"/>
                </a:lnTo>
                <a:lnTo>
                  <a:pt x="2875381" y="48221"/>
                </a:lnTo>
                <a:lnTo>
                  <a:pt x="2895139" y="37404"/>
                </a:lnTo>
                <a:lnTo>
                  <a:pt x="2900232" y="37736"/>
                </a:lnTo>
                <a:lnTo>
                  <a:pt x="2932205" y="25091"/>
                </a:lnTo>
                <a:lnTo>
                  <a:pt x="2933310" y="26034"/>
                </a:lnTo>
                <a:cubicBezTo>
                  <a:pt x="2936512" y="27864"/>
                  <a:pt x="2940256" y="28670"/>
                  <a:pt x="2945218" y="27359"/>
                </a:cubicBezTo>
                <a:cubicBezTo>
                  <a:pt x="2947316" y="45762"/>
                  <a:pt x="2952012" y="32829"/>
                  <a:pt x="2966465" y="27335"/>
                </a:cubicBezTo>
                <a:cubicBezTo>
                  <a:pt x="2972951" y="54691"/>
                  <a:pt x="3008144" y="29186"/>
                  <a:pt x="3023668" y="41123"/>
                </a:cubicBezTo>
                <a:cubicBezTo>
                  <a:pt x="3034143" y="36470"/>
                  <a:pt x="3045337" y="32050"/>
                  <a:pt x="3057077" y="28063"/>
                </a:cubicBezTo>
                <a:lnTo>
                  <a:pt x="3151915" y="24461"/>
                </a:lnTo>
                <a:lnTo>
                  <a:pt x="3251671" y="44793"/>
                </a:lnTo>
                <a:cubicBezTo>
                  <a:pt x="3288430" y="44614"/>
                  <a:pt x="3320402" y="52254"/>
                  <a:pt x="3351400" y="45905"/>
                </a:cubicBezTo>
                <a:cubicBezTo>
                  <a:pt x="3364152" y="52066"/>
                  <a:pt x="3376107" y="54432"/>
                  <a:pt x="3387481" y="44661"/>
                </a:cubicBezTo>
                <a:cubicBezTo>
                  <a:pt x="3421834" y="47236"/>
                  <a:pt x="3430384" y="60743"/>
                  <a:pt x="3451923" y="49700"/>
                </a:cubicBezTo>
                <a:cubicBezTo>
                  <a:pt x="3471592" y="71444"/>
                  <a:pt x="3472580" y="62993"/>
                  <a:pt x="3481520" y="56505"/>
                </a:cubicBezTo>
                <a:lnTo>
                  <a:pt x="3482804" y="56030"/>
                </a:lnTo>
                <a:lnTo>
                  <a:pt x="3485495" y="59139"/>
                </a:lnTo>
                <a:lnTo>
                  <a:pt x="3490972" y="60504"/>
                </a:lnTo>
                <a:lnTo>
                  <a:pt x="3505835" y="59295"/>
                </a:lnTo>
                <a:lnTo>
                  <a:pt x="3511410" y="58026"/>
                </a:lnTo>
                <a:cubicBezTo>
                  <a:pt x="3515254" y="57455"/>
                  <a:pt x="3517816" y="57465"/>
                  <a:pt x="3519598" y="57901"/>
                </a:cubicBezTo>
                <a:lnTo>
                  <a:pt x="3519807" y="58156"/>
                </a:lnTo>
                <a:lnTo>
                  <a:pt x="3527466" y="57534"/>
                </a:lnTo>
                <a:cubicBezTo>
                  <a:pt x="3540383" y="55888"/>
                  <a:pt x="3552942" y="53726"/>
                  <a:pt x="3564889" y="51208"/>
                </a:cubicBezTo>
                <a:cubicBezTo>
                  <a:pt x="3575289" y="65525"/>
                  <a:pt x="3619274" y="47602"/>
                  <a:pt x="3614922" y="75022"/>
                </a:cubicBezTo>
                <a:cubicBezTo>
                  <a:pt x="3631051" y="72436"/>
                  <a:pt x="3640626" y="60912"/>
                  <a:pt x="3635506" y="78936"/>
                </a:cubicBezTo>
                <a:cubicBezTo>
                  <a:pt x="3640824" y="78600"/>
                  <a:pt x="3644132" y="80065"/>
                  <a:pt x="3646525" y="82411"/>
                </a:cubicBezTo>
                <a:lnTo>
                  <a:pt x="3647224" y="83521"/>
                </a:lnTo>
                <a:lnTo>
                  <a:pt x="3683100" y="77327"/>
                </a:lnTo>
                <a:lnTo>
                  <a:pt x="3687901" y="78590"/>
                </a:lnTo>
                <a:lnTo>
                  <a:pt x="3711234" y="71883"/>
                </a:lnTo>
                <a:lnTo>
                  <a:pt x="3723318" y="69843"/>
                </a:lnTo>
                <a:lnTo>
                  <a:pt x="3726677" y="66330"/>
                </a:lnTo>
                <a:cubicBezTo>
                  <a:pt x="3730335" y="64168"/>
                  <a:pt x="3735615" y="63170"/>
                  <a:pt x="3744535" y="64808"/>
                </a:cubicBezTo>
                <a:lnTo>
                  <a:pt x="3746608" y="65740"/>
                </a:lnTo>
                <a:lnTo>
                  <a:pt x="3761262" y="60365"/>
                </a:lnTo>
                <a:cubicBezTo>
                  <a:pt x="3765968" y="57919"/>
                  <a:pt x="3770117" y="54839"/>
                  <a:pt x="3773451" y="50884"/>
                </a:cubicBezTo>
                <a:cubicBezTo>
                  <a:pt x="3824036" y="70790"/>
                  <a:pt x="3871065" y="50900"/>
                  <a:pt x="3925626" y="53519"/>
                </a:cubicBezTo>
                <a:cubicBezTo>
                  <a:pt x="3949771" y="85474"/>
                  <a:pt x="4043223" y="44139"/>
                  <a:pt x="4056184" y="12503"/>
                </a:cubicBezTo>
                <a:cubicBezTo>
                  <a:pt x="4056987" y="40004"/>
                  <a:pt x="4124598" y="1322"/>
                  <a:pt x="4142196" y="3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Espaço Reservado para Conteúdo 2">
            <a:extLst>
              <a:ext uri="{FF2B5EF4-FFF2-40B4-BE49-F238E27FC236}">
                <a16:creationId xmlns:a16="http://schemas.microsoft.com/office/drawing/2014/main" id="{A54175B4-7546-6EE3-B1C1-A01FD677B5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11893"/>
              </p:ext>
            </p:extLst>
          </p:nvPr>
        </p:nvGraphicFramePr>
        <p:xfrm>
          <a:off x="1050925" y="2504941"/>
          <a:ext cx="9810750" cy="3749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7675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10">
            <a:extLst>
              <a:ext uri="{FF2B5EF4-FFF2-40B4-BE49-F238E27FC236}">
                <a16:creationId xmlns:a16="http://schemas.microsoft.com/office/drawing/2014/main" id="{C5F44963-F78F-4F17-86B4-4EAA3536B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12">
            <a:extLst>
              <a:ext uri="{FF2B5EF4-FFF2-40B4-BE49-F238E27FC236}">
                <a16:creationId xmlns:a16="http://schemas.microsoft.com/office/drawing/2014/main" id="{4D63F924-6A39-4651-B0CC-2CA8EE8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297" y="0"/>
            <a:ext cx="7360592" cy="6858000"/>
          </a:xfrm>
          <a:custGeom>
            <a:avLst/>
            <a:gdLst>
              <a:gd name="connsiteX0" fmla="*/ 1814929 w 5542424"/>
              <a:gd name="connsiteY0" fmla="*/ 0 h 6858000"/>
              <a:gd name="connsiteX1" fmla="*/ 5542424 w 5542424"/>
              <a:gd name="connsiteY1" fmla="*/ 0 h 6858000"/>
              <a:gd name="connsiteX2" fmla="*/ 5542424 w 5542424"/>
              <a:gd name="connsiteY2" fmla="*/ 6858000 h 6858000"/>
              <a:gd name="connsiteX3" fmla="*/ 0 w 5542424"/>
              <a:gd name="connsiteY3" fmla="*/ 6858000 h 6858000"/>
              <a:gd name="connsiteX4" fmla="*/ 2310 w 5542424"/>
              <a:gd name="connsiteY4" fmla="*/ 6853652 h 6858000"/>
              <a:gd name="connsiteX5" fmla="*/ 91006 w 5542424"/>
              <a:gd name="connsiteY5" fmla="*/ 6620968 h 6858000"/>
              <a:gd name="connsiteX6" fmla="*/ 81892 w 5542424"/>
              <a:gd name="connsiteY6" fmla="*/ 6435659 h 6858000"/>
              <a:gd name="connsiteX7" fmla="*/ 80998 w 5542424"/>
              <a:gd name="connsiteY7" fmla="*/ 6414855 h 6858000"/>
              <a:gd name="connsiteX8" fmla="*/ 75836 w 5542424"/>
              <a:gd name="connsiteY8" fmla="*/ 6409671 h 6858000"/>
              <a:gd name="connsiteX9" fmla="*/ 77989 w 5542424"/>
              <a:gd name="connsiteY9" fmla="*/ 6396556 h 6858000"/>
              <a:gd name="connsiteX10" fmla="*/ 77374 w 5542424"/>
              <a:gd name="connsiteY10" fmla="*/ 6392981 h 6858000"/>
              <a:gd name="connsiteX11" fmla="*/ 75036 w 5542424"/>
              <a:gd name="connsiteY11" fmla="*/ 6372572 h 6858000"/>
              <a:gd name="connsiteX12" fmla="*/ 99554 w 5542424"/>
              <a:gd name="connsiteY12" fmla="*/ 6331118 h 6858000"/>
              <a:gd name="connsiteX13" fmla="*/ 105442 w 5542424"/>
              <a:gd name="connsiteY13" fmla="*/ 6278374 h 6858000"/>
              <a:gd name="connsiteX14" fmla="*/ 172914 w 5542424"/>
              <a:gd name="connsiteY14" fmla="*/ 6144628 h 6858000"/>
              <a:gd name="connsiteX15" fmla="*/ 264181 w 5542424"/>
              <a:gd name="connsiteY15" fmla="*/ 5952072 h 6858000"/>
              <a:gd name="connsiteX16" fmla="*/ 423554 w 5542424"/>
              <a:gd name="connsiteY16" fmla="*/ 5679532 h 6858000"/>
              <a:gd name="connsiteX17" fmla="*/ 485571 w 5542424"/>
              <a:gd name="connsiteY17" fmla="*/ 5396320 h 6858000"/>
              <a:gd name="connsiteX18" fmla="*/ 455275 w 5542424"/>
              <a:gd name="connsiteY18" fmla="*/ 5176878 h 6858000"/>
              <a:gd name="connsiteX19" fmla="*/ 367284 w 5542424"/>
              <a:gd name="connsiteY19" fmla="*/ 5066430 h 6858000"/>
              <a:gd name="connsiteX20" fmla="*/ 317365 w 5542424"/>
              <a:gd name="connsiteY20" fmla="*/ 5016642 h 6858000"/>
              <a:gd name="connsiteX21" fmla="*/ 317834 w 5542424"/>
              <a:gd name="connsiteY21" fmla="*/ 5008528 h 6858000"/>
              <a:gd name="connsiteX22" fmla="*/ 317591 w 5542424"/>
              <a:gd name="connsiteY22" fmla="*/ 5008366 h 6858000"/>
              <a:gd name="connsiteX23" fmla="*/ 318532 w 5542424"/>
              <a:gd name="connsiteY23" fmla="*/ 5000689 h 6858000"/>
              <a:gd name="connsiteX24" fmla="*/ 326373 w 5542424"/>
              <a:gd name="connsiteY24" fmla="*/ 4962649 h 6858000"/>
              <a:gd name="connsiteX25" fmla="*/ 304517 w 5542424"/>
              <a:gd name="connsiteY25" fmla="*/ 4845612 h 6858000"/>
              <a:gd name="connsiteX26" fmla="*/ 312138 w 5542424"/>
              <a:gd name="connsiteY26" fmla="*/ 4821435 h 6858000"/>
              <a:gd name="connsiteX27" fmla="*/ 314669 w 5542424"/>
              <a:gd name="connsiteY27" fmla="*/ 4809154 h 6858000"/>
              <a:gd name="connsiteX28" fmla="*/ 318283 w 5542424"/>
              <a:gd name="connsiteY28" fmla="*/ 4805250 h 6858000"/>
              <a:gd name="connsiteX29" fmla="*/ 320547 w 5542424"/>
              <a:gd name="connsiteY29" fmla="*/ 4787345 h 6858000"/>
              <a:gd name="connsiteX30" fmla="*/ 319715 w 5542424"/>
              <a:gd name="connsiteY30" fmla="*/ 4785453 h 6858000"/>
              <a:gd name="connsiteX31" fmla="*/ 325649 w 5542424"/>
              <a:gd name="connsiteY31" fmla="*/ 4770073 h 6858000"/>
              <a:gd name="connsiteX32" fmla="*/ 335542 w 5542424"/>
              <a:gd name="connsiteY32" fmla="*/ 4756450 h 6858000"/>
              <a:gd name="connsiteX33" fmla="*/ 339391 w 5542424"/>
              <a:gd name="connsiteY33" fmla="*/ 4606479 h 6858000"/>
              <a:gd name="connsiteX34" fmla="*/ 385485 w 5542424"/>
              <a:gd name="connsiteY34" fmla="*/ 4470620 h 6858000"/>
              <a:gd name="connsiteX35" fmla="*/ 386474 w 5542424"/>
              <a:gd name="connsiteY35" fmla="*/ 4389388 h 6858000"/>
              <a:gd name="connsiteX36" fmla="*/ 365661 w 5542424"/>
              <a:gd name="connsiteY36" fmla="*/ 4365498 h 6858000"/>
              <a:gd name="connsiteX37" fmla="*/ 389339 w 5542424"/>
              <a:gd name="connsiteY37" fmla="*/ 4160513 h 6858000"/>
              <a:gd name="connsiteX38" fmla="*/ 385403 w 5542424"/>
              <a:gd name="connsiteY38" fmla="*/ 4109650 h 6858000"/>
              <a:gd name="connsiteX39" fmla="*/ 402327 w 5542424"/>
              <a:gd name="connsiteY39" fmla="*/ 4061824 h 6858000"/>
              <a:gd name="connsiteX40" fmla="*/ 396156 w 5542424"/>
              <a:gd name="connsiteY40" fmla="*/ 4043965 h 6858000"/>
              <a:gd name="connsiteX41" fmla="*/ 394868 w 5542424"/>
              <a:gd name="connsiteY41" fmla="*/ 4040920 h 6858000"/>
              <a:gd name="connsiteX42" fmla="*/ 394584 w 5542424"/>
              <a:gd name="connsiteY42" fmla="*/ 4028000 h 6858000"/>
              <a:gd name="connsiteX43" fmla="*/ 388418 w 5542424"/>
              <a:gd name="connsiteY43" fmla="*/ 4025270 h 6858000"/>
              <a:gd name="connsiteX44" fmla="*/ 383628 w 5542424"/>
              <a:gd name="connsiteY44" fmla="*/ 4006478 h 6858000"/>
              <a:gd name="connsiteX45" fmla="*/ 384802 w 5542424"/>
              <a:gd name="connsiteY45" fmla="*/ 3982442 h 6858000"/>
              <a:gd name="connsiteX46" fmla="*/ 397167 w 5542424"/>
              <a:gd name="connsiteY46" fmla="*/ 3867331 h 6858000"/>
              <a:gd name="connsiteX47" fmla="*/ 400691 w 5542424"/>
              <a:gd name="connsiteY47" fmla="*/ 3798966 h 6858000"/>
              <a:gd name="connsiteX48" fmla="*/ 395946 w 5542424"/>
              <a:gd name="connsiteY48" fmla="*/ 3773791 h 6858000"/>
              <a:gd name="connsiteX49" fmla="*/ 393410 w 5542424"/>
              <a:gd name="connsiteY49" fmla="*/ 3738098 h 6858000"/>
              <a:gd name="connsiteX50" fmla="*/ 384223 w 5542424"/>
              <a:gd name="connsiteY50" fmla="*/ 3675719 h 6858000"/>
              <a:gd name="connsiteX51" fmla="*/ 386290 w 5542424"/>
              <a:gd name="connsiteY51" fmla="*/ 3642763 h 6858000"/>
              <a:gd name="connsiteX52" fmla="*/ 382514 w 5542424"/>
              <a:gd name="connsiteY52" fmla="*/ 3624093 h 6858000"/>
              <a:gd name="connsiteX53" fmla="*/ 383976 w 5542424"/>
              <a:gd name="connsiteY53" fmla="*/ 3616602 h 6858000"/>
              <a:gd name="connsiteX54" fmla="*/ 385517 w 5542424"/>
              <a:gd name="connsiteY54" fmla="*/ 3591527 h 6858000"/>
              <a:gd name="connsiteX55" fmla="*/ 387146 w 5542424"/>
              <a:gd name="connsiteY55" fmla="*/ 3577241 h 6858000"/>
              <a:gd name="connsiteX56" fmla="*/ 388068 w 5542424"/>
              <a:gd name="connsiteY56" fmla="*/ 3571585 h 6858000"/>
              <a:gd name="connsiteX57" fmla="*/ 395496 w 5542424"/>
              <a:gd name="connsiteY57" fmla="*/ 3559720 h 6858000"/>
              <a:gd name="connsiteX58" fmla="*/ 394985 w 5542424"/>
              <a:gd name="connsiteY58" fmla="*/ 3543047 h 6858000"/>
              <a:gd name="connsiteX59" fmla="*/ 403028 w 5542424"/>
              <a:gd name="connsiteY59" fmla="*/ 3525651 h 6858000"/>
              <a:gd name="connsiteX60" fmla="*/ 398728 w 5542424"/>
              <a:gd name="connsiteY60" fmla="*/ 3520715 h 6858000"/>
              <a:gd name="connsiteX61" fmla="*/ 395530 w 5542424"/>
              <a:gd name="connsiteY61" fmla="*/ 3505412 h 6858000"/>
              <a:gd name="connsiteX62" fmla="*/ 402719 w 5542424"/>
              <a:gd name="connsiteY62" fmla="*/ 3493445 h 6858000"/>
              <a:gd name="connsiteX63" fmla="*/ 409328 w 5542424"/>
              <a:gd name="connsiteY63" fmla="*/ 3467406 h 6858000"/>
              <a:gd name="connsiteX64" fmla="*/ 409292 w 5542424"/>
              <a:gd name="connsiteY64" fmla="*/ 3460033 h 6858000"/>
              <a:gd name="connsiteX65" fmla="*/ 419755 w 5542424"/>
              <a:gd name="connsiteY65" fmla="*/ 3435495 h 6858000"/>
              <a:gd name="connsiteX66" fmla="*/ 430771 w 5542424"/>
              <a:gd name="connsiteY66" fmla="*/ 3395884 h 6858000"/>
              <a:gd name="connsiteX67" fmla="*/ 439140 w 5542424"/>
              <a:gd name="connsiteY67" fmla="*/ 3350083 h 6858000"/>
              <a:gd name="connsiteX68" fmla="*/ 446544 w 5542424"/>
              <a:gd name="connsiteY68" fmla="*/ 3337690 h 6858000"/>
              <a:gd name="connsiteX69" fmla="*/ 470731 w 5542424"/>
              <a:gd name="connsiteY69" fmla="*/ 3254519 h 6858000"/>
              <a:gd name="connsiteX70" fmla="*/ 477713 w 5542424"/>
              <a:gd name="connsiteY70" fmla="*/ 3231166 h 6858000"/>
              <a:gd name="connsiteX71" fmla="*/ 478087 w 5542424"/>
              <a:gd name="connsiteY71" fmla="*/ 3210262 h 6858000"/>
              <a:gd name="connsiteX72" fmla="*/ 473269 w 5542424"/>
              <a:gd name="connsiteY72" fmla="*/ 3204689 h 6858000"/>
              <a:gd name="connsiteX73" fmla="*/ 476207 w 5542424"/>
              <a:gd name="connsiteY73" fmla="*/ 3191713 h 6858000"/>
              <a:gd name="connsiteX74" fmla="*/ 475813 w 5542424"/>
              <a:gd name="connsiteY74" fmla="*/ 3188085 h 6858000"/>
              <a:gd name="connsiteX75" fmla="*/ 474728 w 5542424"/>
              <a:gd name="connsiteY75" fmla="*/ 3167471 h 6858000"/>
              <a:gd name="connsiteX76" fmla="*/ 501612 w 5542424"/>
              <a:gd name="connsiteY76" fmla="*/ 3127774 h 6858000"/>
              <a:gd name="connsiteX77" fmla="*/ 510667 w 5542424"/>
              <a:gd name="connsiteY77" fmla="*/ 3075380 h 6858000"/>
              <a:gd name="connsiteX78" fmla="*/ 582379 w 5542424"/>
              <a:gd name="connsiteY78" fmla="*/ 2882573 h 6858000"/>
              <a:gd name="connsiteX79" fmla="*/ 569744 w 5542424"/>
              <a:gd name="connsiteY79" fmla="*/ 2849169 h 6858000"/>
              <a:gd name="connsiteX80" fmla="*/ 590685 w 5542424"/>
              <a:gd name="connsiteY80" fmla="*/ 2768869 h 6858000"/>
              <a:gd name="connsiteX81" fmla="*/ 665292 w 5542424"/>
              <a:gd name="connsiteY81" fmla="*/ 2655182 h 6858000"/>
              <a:gd name="connsiteX82" fmla="*/ 705757 w 5542424"/>
              <a:gd name="connsiteY82" fmla="*/ 2507872 h 6858000"/>
              <a:gd name="connsiteX83" fmla="*/ 717932 w 5542424"/>
              <a:gd name="connsiteY83" fmla="*/ 2498916 h 6858000"/>
              <a:gd name="connsiteX84" fmla="*/ 727017 w 5542424"/>
              <a:gd name="connsiteY84" fmla="*/ 2486382 h 6858000"/>
              <a:gd name="connsiteX85" fmla="*/ 726741 w 5542424"/>
              <a:gd name="connsiteY85" fmla="*/ 2484113 h 6858000"/>
              <a:gd name="connsiteX86" fmla="*/ 733179 w 5542424"/>
              <a:gd name="connsiteY86" fmla="*/ 2467361 h 6858000"/>
              <a:gd name="connsiteX87" fmla="*/ 737364 w 5542424"/>
              <a:gd name="connsiteY87" fmla="*/ 2465156 h 6858000"/>
              <a:gd name="connsiteX88" fmla="*/ 742650 w 5542424"/>
              <a:gd name="connsiteY88" fmla="*/ 2454122 h 6858000"/>
              <a:gd name="connsiteX89" fmla="*/ 755408 w 5542424"/>
              <a:gd name="connsiteY89" fmla="*/ 2433619 h 6858000"/>
              <a:gd name="connsiteX90" fmla="*/ 755598 w 5542424"/>
              <a:gd name="connsiteY90" fmla="*/ 2428626 h 6858000"/>
              <a:gd name="connsiteX91" fmla="*/ 771418 w 5542424"/>
              <a:gd name="connsiteY91" fmla="*/ 2395899 h 6858000"/>
              <a:gd name="connsiteX92" fmla="*/ 770593 w 5542424"/>
              <a:gd name="connsiteY92" fmla="*/ 2394897 h 6858000"/>
              <a:gd name="connsiteX93" fmla="*/ 770497 w 5542424"/>
              <a:gd name="connsiteY93" fmla="*/ 2383267 h 6858000"/>
              <a:gd name="connsiteX94" fmla="*/ 772693 w 5542424"/>
              <a:gd name="connsiteY94" fmla="*/ 2362296 h 6858000"/>
              <a:gd name="connsiteX95" fmla="*/ 764846 w 5542424"/>
              <a:gd name="connsiteY95" fmla="*/ 2307129 h 6858000"/>
              <a:gd name="connsiteX96" fmla="*/ 781226 w 5542424"/>
              <a:gd name="connsiteY96" fmla="*/ 2272947 h 6858000"/>
              <a:gd name="connsiteX97" fmla="*/ 783960 w 5542424"/>
              <a:gd name="connsiteY97" fmla="*/ 2265753 h 6858000"/>
              <a:gd name="connsiteX98" fmla="*/ 783783 w 5542424"/>
              <a:gd name="connsiteY98" fmla="*/ 2265478 h 6858000"/>
              <a:gd name="connsiteX99" fmla="*/ 786206 w 5542424"/>
              <a:gd name="connsiteY99" fmla="*/ 2257630 h 6858000"/>
              <a:gd name="connsiteX100" fmla="*/ 788946 w 5542424"/>
              <a:gd name="connsiteY100" fmla="*/ 2252635 h 6858000"/>
              <a:gd name="connsiteX101" fmla="*/ 794250 w 5542424"/>
              <a:gd name="connsiteY101" fmla="*/ 2238675 h 6858000"/>
              <a:gd name="connsiteX102" fmla="*/ 794536 w 5542424"/>
              <a:gd name="connsiteY102" fmla="*/ 2233003 h 6858000"/>
              <a:gd name="connsiteX103" fmla="*/ 792429 w 5542424"/>
              <a:gd name="connsiteY103" fmla="*/ 2229498 h 6858000"/>
              <a:gd name="connsiteX104" fmla="*/ 793227 w 5542424"/>
              <a:gd name="connsiteY104" fmla="*/ 2228401 h 6858000"/>
              <a:gd name="connsiteX105" fmla="*/ 795299 w 5542424"/>
              <a:gd name="connsiteY105" fmla="*/ 2197903 h 6858000"/>
              <a:gd name="connsiteX106" fmla="*/ 808822 w 5542424"/>
              <a:gd name="connsiteY106" fmla="*/ 2134368 h 6858000"/>
              <a:gd name="connsiteX107" fmla="*/ 820138 w 5542424"/>
              <a:gd name="connsiteY107" fmla="*/ 2099989 h 6858000"/>
              <a:gd name="connsiteX108" fmla="*/ 847225 w 5542424"/>
              <a:gd name="connsiteY108" fmla="*/ 2003626 h 6858000"/>
              <a:gd name="connsiteX109" fmla="*/ 871446 w 5542424"/>
              <a:gd name="connsiteY109" fmla="*/ 1905232 h 6858000"/>
              <a:gd name="connsiteX110" fmla="*/ 866894 w 5542424"/>
              <a:gd name="connsiteY110" fmla="*/ 1846725 h 6858000"/>
              <a:gd name="connsiteX111" fmla="*/ 868241 w 5542424"/>
              <a:gd name="connsiteY111" fmla="*/ 1841071 h 6858000"/>
              <a:gd name="connsiteX112" fmla="*/ 875742 w 5542424"/>
              <a:gd name="connsiteY112" fmla="*/ 1828958 h 6858000"/>
              <a:gd name="connsiteX113" fmla="*/ 879192 w 5542424"/>
              <a:gd name="connsiteY113" fmla="*/ 1824953 h 6858000"/>
              <a:gd name="connsiteX114" fmla="*/ 882790 w 5542424"/>
              <a:gd name="connsiteY114" fmla="*/ 1817574 h 6858000"/>
              <a:gd name="connsiteX115" fmla="*/ 886658 w 5542424"/>
              <a:gd name="connsiteY115" fmla="*/ 1811329 h 6858000"/>
              <a:gd name="connsiteX116" fmla="*/ 908112 w 5542424"/>
              <a:gd name="connsiteY116" fmla="*/ 1782991 h 6858000"/>
              <a:gd name="connsiteX117" fmla="*/ 1021695 w 5542424"/>
              <a:gd name="connsiteY117" fmla="*/ 1753240 h 6858000"/>
              <a:gd name="connsiteX118" fmla="*/ 1109428 w 5542424"/>
              <a:gd name="connsiteY118" fmla="*/ 1570998 h 6858000"/>
              <a:gd name="connsiteX119" fmla="*/ 1250520 w 5542424"/>
              <a:gd name="connsiteY119" fmla="*/ 1425857 h 6858000"/>
              <a:gd name="connsiteX120" fmla="*/ 1397360 w 5542424"/>
              <a:gd name="connsiteY120" fmla="*/ 1313547 h 6858000"/>
              <a:gd name="connsiteX121" fmla="*/ 1496269 w 5542424"/>
              <a:gd name="connsiteY121" fmla="*/ 1094720 h 6858000"/>
              <a:gd name="connsiteX122" fmla="*/ 1516735 w 5542424"/>
              <a:gd name="connsiteY122" fmla="*/ 913489 h 6858000"/>
              <a:gd name="connsiteX123" fmla="*/ 1518279 w 5542424"/>
              <a:gd name="connsiteY123" fmla="*/ 802489 h 6858000"/>
              <a:gd name="connsiteX124" fmla="*/ 1589359 w 5542424"/>
              <a:gd name="connsiteY124" fmla="*/ 598702 h 6858000"/>
              <a:gd name="connsiteX125" fmla="*/ 1674468 w 5542424"/>
              <a:gd name="connsiteY125" fmla="*/ 380053 h 6858000"/>
              <a:gd name="connsiteX126" fmla="*/ 1713442 w 5542424"/>
              <a:gd name="connsiteY126" fmla="*/ 307108 h 6858000"/>
              <a:gd name="connsiteX127" fmla="*/ 1723372 w 5542424"/>
              <a:gd name="connsiteY127" fmla="*/ 277643 h 6858000"/>
              <a:gd name="connsiteX128" fmla="*/ 1740253 w 5542424"/>
              <a:gd name="connsiteY128" fmla="*/ 228503 h 6858000"/>
              <a:gd name="connsiteX129" fmla="*/ 1743263 w 5542424"/>
              <a:gd name="connsiteY129" fmla="*/ 182970 h 6858000"/>
              <a:gd name="connsiteX130" fmla="*/ 1761186 w 5542424"/>
              <a:gd name="connsiteY130" fmla="*/ 145367 h 6858000"/>
              <a:gd name="connsiteX131" fmla="*/ 1777775 w 5542424"/>
              <a:gd name="connsiteY131" fmla="*/ 148014 h 6858000"/>
              <a:gd name="connsiteX132" fmla="*/ 1792914 w 5542424"/>
              <a:gd name="connsiteY132" fmla="*/ 104094 h 6858000"/>
              <a:gd name="connsiteX133" fmla="*/ 1814516 w 5542424"/>
              <a:gd name="connsiteY133" fmla="*/ 36224 h 6858000"/>
              <a:gd name="connsiteX134" fmla="*/ 1821598 w 5542424"/>
              <a:gd name="connsiteY134" fmla="*/ 28008 h 6858000"/>
              <a:gd name="connsiteX135" fmla="*/ 1813947 w 5542424"/>
              <a:gd name="connsiteY135" fmla="*/ 11863 h 6858000"/>
              <a:gd name="connsiteX0" fmla="*/ 1814929 w 7360592"/>
              <a:gd name="connsiteY0" fmla="*/ 0 h 6858000"/>
              <a:gd name="connsiteX1" fmla="*/ 5542424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97360 w 7360592"/>
              <a:gd name="connsiteY120" fmla="*/ 1313547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97360 w 7360592"/>
              <a:gd name="connsiteY120" fmla="*/ 1313547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97360 w 7360592"/>
              <a:gd name="connsiteY120" fmla="*/ 1313547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20087 w 7360592"/>
              <a:gd name="connsiteY120" fmla="*/ 1339305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938174 w 7360592"/>
              <a:gd name="connsiteY115" fmla="*/ 1837086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16638 w 7360592"/>
              <a:gd name="connsiteY18" fmla="*/ 5202635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938174 w 7360592"/>
              <a:gd name="connsiteY115" fmla="*/ 1837086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46935 w 7360592"/>
              <a:gd name="connsiteY17" fmla="*/ 5383441 h 6858000"/>
              <a:gd name="connsiteX18" fmla="*/ 416638 w 7360592"/>
              <a:gd name="connsiteY18" fmla="*/ 5202635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938174 w 7360592"/>
              <a:gd name="connsiteY115" fmla="*/ 1837086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7360592" h="6858000">
                <a:moveTo>
                  <a:pt x="1814929" y="0"/>
                </a:moveTo>
                <a:lnTo>
                  <a:pt x="7349959" y="0"/>
                </a:lnTo>
                <a:cubicBezTo>
                  <a:pt x="7353503" y="2286000"/>
                  <a:pt x="7357048" y="4572000"/>
                  <a:pt x="7360592" y="6858000"/>
                </a:cubicBezTo>
                <a:lnTo>
                  <a:pt x="0" y="6858000"/>
                </a:lnTo>
                <a:lnTo>
                  <a:pt x="2310" y="6853652"/>
                </a:lnTo>
                <a:cubicBezTo>
                  <a:pt x="29810" y="6805010"/>
                  <a:pt x="56276" y="6770828"/>
                  <a:pt x="91006" y="6620968"/>
                </a:cubicBezTo>
                <a:cubicBezTo>
                  <a:pt x="94381" y="6612671"/>
                  <a:pt x="81335" y="6443221"/>
                  <a:pt x="81892" y="6435659"/>
                </a:cubicBezTo>
                <a:lnTo>
                  <a:pt x="80998" y="6414855"/>
                </a:lnTo>
                <a:lnTo>
                  <a:pt x="75836" y="6409671"/>
                </a:lnTo>
                <a:lnTo>
                  <a:pt x="77989" y="6396556"/>
                </a:lnTo>
                <a:lnTo>
                  <a:pt x="77374" y="6392981"/>
                </a:lnTo>
                <a:cubicBezTo>
                  <a:pt x="76172" y="6386157"/>
                  <a:pt x="75177" y="6379394"/>
                  <a:pt x="75036" y="6372572"/>
                </a:cubicBezTo>
                <a:cubicBezTo>
                  <a:pt x="102194" y="6377497"/>
                  <a:pt x="78306" y="6315359"/>
                  <a:pt x="99554" y="6331118"/>
                </a:cubicBezTo>
                <a:cubicBezTo>
                  <a:pt x="103496" y="6294492"/>
                  <a:pt x="122687" y="6319101"/>
                  <a:pt x="105442" y="6278374"/>
                </a:cubicBezTo>
                <a:cubicBezTo>
                  <a:pt x="113996" y="6231380"/>
                  <a:pt x="151354" y="6216149"/>
                  <a:pt x="172914" y="6144628"/>
                </a:cubicBezTo>
                <a:cubicBezTo>
                  <a:pt x="184454" y="6105934"/>
                  <a:pt x="219188" y="6021085"/>
                  <a:pt x="264181" y="5952072"/>
                </a:cubicBezTo>
                <a:cubicBezTo>
                  <a:pt x="320644" y="5872108"/>
                  <a:pt x="367070" y="5761141"/>
                  <a:pt x="423554" y="5679532"/>
                </a:cubicBezTo>
                <a:lnTo>
                  <a:pt x="446935" y="5383441"/>
                </a:lnTo>
                <a:cubicBezTo>
                  <a:pt x="408154" y="5295993"/>
                  <a:pt x="446289" y="5276257"/>
                  <a:pt x="416638" y="5202635"/>
                </a:cubicBezTo>
                <a:lnTo>
                  <a:pt x="367284" y="5066430"/>
                </a:lnTo>
                <a:lnTo>
                  <a:pt x="317365" y="5016642"/>
                </a:lnTo>
                <a:cubicBezTo>
                  <a:pt x="318092" y="5012746"/>
                  <a:pt x="318190" y="5010215"/>
                  <a:pt x="317834" y="5008528"/>
                </a:cubicBezTo>
                <a:lnTo>
                  <a:pt x="317591" y="5008366"/>
                </a:lnTo>
                <a:lnTo>
                  <a:pt x="318532" y="5000689"/>
                </a:lnTo>
                <a:cubicBezTo>
                  <a:pt x="320705" y="4987649"/>
                  <a:pt x="323377" y="4974877"/>
                  <a:pt x="326373" y="4962649"/>
                </a:cubicBezTo>
                <a:lnTo>
                  <a:pt x="304517" y="4845612"/>
                </a:lnTo>
                <a:lnTo>
                  <a:pt x="312138" y="4821435"/>
                </a:lnTo>
                <a:lnTo>
                  <a:pt x="314669" y="4809154"/>
                </a:lnTo>
                <a:lnTo>
                  <a:pt x="318283" y="4805250"/>
                </a:lnTo>
                <a:cubicBezTo>
                  <a:pt x="320578" y="4801275"/>
                  <a:pt x="321790" y="4795888"/>
                  <a:pt x="320547" y="4787345"/>
                </a:cubicBezTo>
                <a:lnTo>
                  <a:pt x="319715" y="4785453"/>
                </a:lnTo>
                <a:lnTo>
                  <a:pt x="325649" y="4770073"/>
                </a:lnTo>
                <a:cubicBezTo>
                  <a:pt x="328268" y="4765017"/>
                  <a:pt x="331488" y="4760402"/>
                  <a:pt x="335542" y="4756450"/>
                </a:cubicBezTo>
                <a:cubicBezTo>
                  <a:pt x="318003" y="4709762"/>
                  <a:pt x="339666" y="4659972"/>
                  <a:pt x="339391" y="4606479"/>
                </a:cubicBezTo>
                <a:cubicBezTo>
                  <a:pt x="308820" y="4587919"/>
                  <a:pt x="353653" y="4488685"/>
                  <a:pt x="385485" y="4470620"/>
                </a:cubicBezTo>
                <a:cubicBezTo>
                  <a:pt x="349272" y="4475654"/>
                  <a:pt x="434439" y="4343750"/>
                  <a:pt x="386474" y="4389388"/>
                </a:cubicBezTo>
                <a:cubicBezTo>
                  <a:pt x="390773" y="4370356"/>
                  <a:pt x="377813" y="4353317"/>
                  <a:pt x="365661" y="4365498"/>
                </a:cubicBezTo>
                <a:cubicBezTo>
                  <a:pt x="393730" y="4305427"/>
                  <a:pt x="374276" y="4225895"/>
                  <a:pt x="389339" y="4160513"/>
                </a:cubicBezTo>
                <a:cubicBezTo>
                  <a:pt x="364366" y="4129844"/>
                  <a:pt x="388282" y="4144911"/>
                  <a:pt x="385403" y="4109650"/>
                </a:cubicBezTo>
                <a:cubicBezTo>
                  <a:pt x="409735" y="4115762"/>
                  <a:pt x="374071" y="4068016"/>
                  <a:pt x="402327" y="4061824"/>
                </a:cubicBezTo>
                <a:cubicBezTo>
                  <a:pt x="400908" y="4055602"/>
                  <a:pt x="398642" y="4049772"/>
                  <a:pt x="396156" y="4043965"/>
                </a:cubicBezTo>
                <a:lnTo>
                  <a:pt x="394868" y="4040920"/>
                </a:lnTo>
                <a:cubicBezTo>
                  <a:pt x="394773" y="4036613"/>
                  <a:pt x="394679" y="4032307"/>
                  <a:pt x="394584" y="4028000"/>
                </a:cubicBezTo>
                <a:lnTo>
                  <a:pt x="388418" y="4025270"/>
                </a:lnTo>
                <a:lnTo>
                  <a:pt x="383628" y="4006478"/>
                </a:lnTo>
                <a:cubicBezTo>
                  <a:pt x="382774" y="3999299"/>
                  <a:pt x="382957" y="3991408"/>
                  <a:pt x="384802" y="3982442"/>
                </a:cubicBezTo>
                <a:cubicBezTo>
                  <a:pt x="401416" y="3951445"/>
                  <a:pt x="375209" y="3905701"/>
                  <a:pt x="397167" y="3867331"/>
                </a:cubicBezTo>
                <a:cubicBezTo>
                  <a:pt x="403057" y="3853072"/>
                  <a:pt x="407915" y="3808030"/>
                  <a:pt x="400691" y="3798966"/>
                </a:cubicBezTo>
                <a:cubicBezTo>
                  <a:pt x="400026" y="3789462"/>
                  <a:pt x="404255" y="3778712"/>
                  <a:pt x="395946" y="3773791"/>
                </a:cubicBezTo>
                <a:cubicBezTo>
                  <a:pt x="386179" y="3765922"/>
                  <a:pt x="406502" y="3734262"/>
                  <a:pt x="393410" y="3738098"/>
                </a:cubicBezTo>
                <a:cubicBezTo>
                  <a:pt x="407431" y="3715587"/>
                  <a:pt x="387387" y="3695630"/>
                  <a:pt x="384223" y="3675719"/>
                </a:cubicBezTo>
                <a:cubicBezTo>
                  <a:pt x="390897" y="3666933"/>
                  <a:pt x="389284" y="3656428"/>
                  <a:pt x="386290" y="3642763"/>
                </a:cubicBezTo>
                <a:lnTo>
                  <a:pt x="382514" y="3624093"/>
                </a:lnTo>
                <a:lnTo>
                  <a:pt x="383976" y="3616602"/>
                </a:lnTo>
                <a:cubicBezTo>
                  <a:pt x="384920" y="3607445"/>
                  <a:pt x="385162" y="3599012"/>
                  <a:pt x="385517" y="3591527"/>
                </a:cubicBezTo>
                <a:lnTo>
                  <a:pt x="387146" y="3577241"/>
                </a:lnTo>
                <a:lnTo>
                  <a:pt x="388068" y="3571585"/>
                </a:lnTo>
                <a:lnTo>
                  <a:pt x="395496" y="3559720"/>
                </a:lnTo>
                <a:cubicBezTo>
                  <a:pt x="395326" y="3554162"/>
                  <a:pt x="395155" y="3548605"/>
                  <a:pt x="394985" y="3543047"/>
                </a:cubicBezTo>
                <a:lnTo>
                  <a:pt x="403028" y="3525651"/>
                </a:lnTo>
                <a:cubicBezTo>
                  <a:pt x="401413" y="3524354"/>
                  <a:pt x="399963" y="3522692"/>
                  <a:pt x="398728" y="3520715"/>
                </a:cubicBezTo>
                <a:lnTo>
                  <a:pt x="395530" y="3505412"/>
                </a:lnTo>
                <a:lnTo>
                  <a:pt x="402719" y="3493445"/>
                </a:lnTo>
                <a:cubicBezTo>
                  <a:pt x="393264" y="3491751"/>
                  <a:pt x="405480" y="3478925"/>
                  <a:pt x="409328" y="3467406"/>
                </a:cubicBezTo>
                <a:cubicBezTo>
                  <a:pt x="409316" y="3464948"/>
                  <a:pt x="409304" y="3462491"/>
                  <a:pt x="409292" y="3460033"/>
                </a:cubicBezTo>
                <a:lnTo>
                  <a:pt x="419755" y="3435495"/>
                </a:lnTo>
                <a:cubicBezTo>
                  <a:pt x="424399" y="3421940"/>
                  <a:pt x="427905" y="3408759"/>
                  <a:pt x="430771" y="3395884"/>
                </a:cubicBezTo>
                <a:lnTo>
                  <a:pt x="439140" y="3350083"/>
                </a:lnTo>
                <a:lnTo>
                  <a:pt x="446544" y="3337690"/>
                </a:lnTo>
                <a:cubicBezTo>
                  <a:pt x="456457" y="3308602"/>
                  <a:pt x="453892" y="3271850"/>
                  <a:pt x="470731" y="3254519"/>
                </a:cubicBezTo>
                <a:cubicBezTo>
                  <a:pt x="474589" y="3246460"/>
                  <a:pt x="476699" y="3238700"/>
                  <a:pt x="477713" y="3231166"/>
                </a:cubicBezTo>
                <a:cubicBezTo>
                  <a:pt x="477838" y="3224198"/>
                  <a:pt x="477962" y="3217230"/>
                  <a:pt x="478087" y="3210262"/>
                </a:cubicBezTo>
                <a:lnTo>
                  <a:pt x="473269" y="3204689"/>
                </a:lnTo>
                <a:lnTo>
                  <a:pt x="476207" y="3191713"/>
                </a:lnTo>
                <a:cubicBezTo>
                  <a:pt x="476076" y="3190504"/>
                  <a:pt x="475944" y="3189294"/>
                  <a:pt x="475813" y="3188085"/>
                </a:cubicBezTo>
                <a:cubicBezTo>
                  <a:pt x="475032" y="3181161"/>
                  <a:pt x="474456" y="3174312"/>
                  <a:pt x="474728" y="3167471"/>
                </a:cubicBezTo>
                <a:cubicBezTo>
                  <a:pt x="501422" y="3174421"/>
                  <a:pt x="481450" y="3110410"/>
                  <a:pt x="501612" y="3127774"/>
                </a:cubicBezTo>
                <a:cubicBezTo>
                  <a:pt x="507757" y="3091380"/>
                  <a:pt x="525334" y="3117454"/>
                  <a:pt x="510667" y="3075380"/>
                </a:cubicBezTo>
                <a:cubicBezTo>
                  <a:pt x="540230" y="3017365"/>
                  <a:pt x="542544" y="2929274"/>
                  <a:pt x="582379" y="2882573"/>
                </a:cubicBezTo>
                <a:cubicBezTo>
                  <a:pt x="568549" y="2889043"/>
                  <a:pt x="561213" y="2866095"/>
                  <a:pt x="569744" y="2849169"/>
                </a:cubicBezTo>
                <a:cubicBezTo>
                  <a:pt x="515752" y="2872293"/>
                  <a:pt x="624181" y="2780662"/>
                  <a:pt x="590685" y="2768869"/>
                </a:cubicBezTo>
                <a:cubicBezTo>
                  <a:pt x="623497" y="2765674"/>
                  <a:pt x="687935" y="2687815"/>
                  <a:pt x="665292" y="2655182"/>
                </a:cubicBezTo>
                <a:cubicBezTo>
                  <a:pt x="678257" y="2601873"/>
                  <a:pt x="709847" y="2562423"/>
                  <a:pt x="705757" y="2507872"/>
                </a:cubicBezTo>
                <a:cubicBezTo>
                  <a:pt x="710343" y="2505822"/>
                  <a:pt x="714351" y="2502730"/>
                  <a:pt x="717932" y="2498916"/>
                </a:cubicBezTo>
                <a:lnTo>
                  <a:pt x="727017" y="2486382"/>
                </a:lnTo>
                <a:lnTo>
                  <a:pt x="726741" y="2484113"/>
                </a:lnTo>
                <a:cubicBezTo>
                  <a:pt x="727745" y="2475043"/>
                  <a:pt x="730155" y="2470249"/>
                  <a:pt x="733179" y="2467361"/>
                </a:cubicBezTo>
                <a:lnTo>
                  <a:pt x="737364" y="2465156"/>
                </a:lnTo>
                <a:lnTo>
                  <a:pt x="742650" y="2454122"/>
                </a:lnTo>
                <a:lnTo>
                  <a:pt x="755408" y="2433619"/>
                </a:lnTo>
                <a:cubicBezTo>
                  <a:pt x="755471" y="2431955"/>
                  <a:pt x="755535" y="2430290"/>
                  <a:pt x="755598" y="2428626"/>
                </a:cubicBezTo>
                <a:lnTo>
                  <a:pt x="771418" y="2395899"/>
                </a:lnTo>
                <a:lnTo>
                  <a:pt x="770593" y="2394897"/>
                </a:lnTo>
                <a:cubicBezTo>
                  <a:pt x="769106" y="2391905"/>
                  <a:pt x="768688" y="2388289"/>
                  <a:pt x="770497" y="2383267"/>
                </a:cubicBezTo>
                <a:cubicBezTo>
                  <a:pt x="752441" y="2382908"/>
                  <a:pt x="765761" y="2377071"/>
                  <a:pt x="772693" y="2362296"/>
                </a:cubicBezTo>
                <a:cubicBezTo>
                  <a:pt x="746194" y="2358441"/>
                  <a:pt x="775111" y="2321343"/>
                  <a:pt x="764846" y="2307129"/>
                </a:cubicBezTo>
                <a:cubicBezTo>
                  <a:pt x="770536" y="2296361"/>
                  <a:pt x="776068" y="2284903"/>
                  <a:pt x="781226" y="2272947"/>
                </a:cubicBezTo>
                <a:lnTo>
                  <a:pt x="783960" y="2265753"/>
                </a:lnTo>
                <a:lnTo>
                  <a:pt x="783783" y="2265478"/>
                </a:lnTo>
                <a:cubicBezTo>
                  <a:pt x="783882" y="2263635"/>
                  <a:pt x="784595" y="2261166"/>
                  <a:pt x="786206" y="2257630"/>
                </a:cubicBezTo>
                <a:lnTo>
                  <a:pt x="788946" y="2252635"/>
                </a:lnTo>
                <a:lnTo>
                  <a:pt x="794250" y="2238675"/>
                </a:lnTo>
                <a:cubicBezTo>
                  <a:pt x="794345" y="2236784"/>
                  <a:pt x="794441" y="2234894"/>
                  <a:pt x="794536" y="2233003"/>
                </a:cubicBezTo>
                <a:lnTo>
                  <a:pt x="792429" y="2229498"/>
                </a:lnTo>
                <a:lnTo>
                  <a:pt x="793227" y="2228401"/>
                </a:lnTo>
                <a:cubicBezTo>
                  <a:pt x="801728" y="2221696"/>
                  <a:pt x="809796" y="2223226"/>
                  <a:pt x="795299" y="2197903"/>
                </a:cubicBezTo>
                <a:cubicBezTo>
                  <a:pt x="811549" y="2180402"/>
                  <a:pt x="801510" y="2168206"/>
                  <a:pt x="808822" y="2134368"/>
                </a:cubicBezTo>
                <a:cubicBezTo>
                  <a:pt x="821032" y="2126284"/>
                  <a:pt x="822222" y="2114075"/>
                  <a:pt x="820138" y="2099989"/>
                </a:cubicBezTo>
                <a:cubicBezTo>
                  <a:pt x="834727" y="2072002"/>
                  <a:pt x="836697" y="2038973"/>
                  <a:pt x="847225" y="2003626"/>
                </a:cubicBezTo>
                <a:cubicBezTo>
                  <a:pt x="870411" y="1973216"/>
                  <a:pt x="860120" y="1942957"/>
                  <a:pt x="871446" y="1905232"/>
                </a:cubicBezTo>
                <a:cubicBezTo>
                  <a:pt x="899662" y="1884744"/>
                  <a:pt x="866560" y="1869681"/>
                  <a:pt x="866894" y="1846725"/>
                </a:cubicBezTo>
                <a:lnTo>
                  <a:pt x="868241" y="1841071"/>
                </a:lnTo>
                <a:lnTo>
                  <a:pt x="875742" y="1828958"/>
                </a:lnTo>
                <a:lnTo>
                  <a:pt x="879192" y="1824953"/>
                </a:lnTo>
                <a:lnTo>
                  <a:pt x="882790" y="1817574"/>
                </a:lnTo>
                <a:lnTo>
                  <a:pt x="938174" y="1837086"/>
                </a:lnTo>
                <a:cubicBezTo>
                  <a:pt x="961325" y="1826364"/>
                  <a:pt x="984567" y="1793295"/>
                  <a:pt x="1021695" y="1753240"/>
                </a:cubicBezTo>
                <a:cubicBezTo>
                  <a:pt x="1050351" y="1710564"/>
                  <a:pt x="1079859" y="1626787"/>
                  <a:pt x="1109428" y="1570998"/>
                </a:cubicBezTo>
                <a:cubicBezTo>
                  <a:pt x="1095060" y="1528987"/>
                  <a:pt x="1220038" y="1416281"/>
                  <a:pt x="1250520" y="1425857"/>
                </a:cubicBezTo>
                <a:cubicBezTo>
                  <a:pt x="1270355" y="1392742"/>
                  <a:pt x="1298168" y="1386011"/>
                  <a:pt x="1320087" y="1339305"/>
                </a:cubicBezTo>
                <a:lnTo>
                  <a:pt x="1496269" y="1094720"/>
                </a:lnTo>
                <a:cubicBezTo>
                  <a:pt x="1516164" y="1015803"/>
                  <a:pt x="1525308" y="965866"/>
                  <a:pt x="1516735" y="913489"/>
                </a:cubicBezTo>
                <a:cubicBezTo>
                  <a:pt x="1526909" y="905284"/>
                  <a:pt x="1519732" y="816693"/>
                  <a:pt x="1518279" y="802489"/>
                </a:cubicBezTo>
                <a:cubicBezTo>
                  <a:pt x="1525486" y="739008"/>
                  <a:pt x="1570345" y="641350"/>
                  <a:pt x="1589359" y="598702"/>
                </a:cubicBezTo>
                <a:cubicBezTo>
                  <a:pt x="1627631" y="531968"/>
                  <a:pt x="1653787" y="428652"/>
                  <a:pt x="1674468" y="380053"/>
                </a:cubicBezTo>
                <a:cubicBezTo>
                  <a:pt x="1702374" y="337186"/>
                  <a:pt x="1663464" y="346077"/>
                  <a:pt x="1713442" y="307108"/>
                </a:cubicBezTo>
                <a:cubicBezTo>
                  <a:pt x="1709247" y="293750"/>
                  <a:pt x="1712921" y="286239"/>
                  <a:pt x="1723372" y="277643"/>
                </a:cubicBezTo>
                <a:cubicBezTo>
                  <a:pt x="1736363" y="256271"/>
                  <a:pt x="1716219" y="239710"/>
                  <a:pt x="1740253" y="228503"/>
                </a:cubicBezTo>
                <a:cubicBezTo>
                  <a:pt x="1727703" y="222673"/>
                  <a:pt x="1759694" y="183008"/>
                  <a:pt x="1743263" y="182970"/>
                </a:cubicBezTo>
                <a:cubicBezTo>
                  <a:pt x="1741915" y="159720"/>
                  <a:pt x="1761363" y="167348"/>
                  <a:pt x="1761186" y="145367"/>
                </a:cubicBezTo>
                <a:cubicBezTo>
                  <a:pt x="1768291" y="127518"/>
                  <a:pt x="1767039" y="165048"/>
                  <a:pt x="1777775" y="148014"/>
                </a:cubicBezTo>
                <a:cubicBezTo>
                  <a:pt x="1788927" y="125594"/>
                  <a:pt x="1807822" y="143605"/>
                  <a:pt x="1792914" y="104094"/>
                </a:cubicBezTo>
                <a:cubicBezTo>
                  <a:pt x="1811329" y="87027"/>
                  <a:pt x="1802901" y="72355"/>
                  <a:pt x="1814516" y="36224"/>
                </a:cubicBezTo>
                <a:lnTo>
                  <a:pt x="1821598" y="28008"/>
                </a:lnTo>
                <a:lnTo>
                  <a:pt x="1813947" y="11863"/>
                </a:lnTo>
                <a:cubicBezTo>
                  <a:pt x="1814274" y="7909"/>
                  <a:pt x="1814602" y="3954"/>
                  <a:pt x="1814929" y="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3AAA6F-47A4-6142-8FA1-935AB8D44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8" y="603623"/>
            <a:ext cx="5605103" cy="12220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200"/>
              <a:t>O controle de liquidez via operações de open </a:t>
            </a:r>
            <a:r>
              <a:rPr lang="pt-BR" sz="2200" err="1"/>
              <a:t>market</a:t>
            </a:r>
            <a:endParaRPr lang="pt-BR" sz="22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1E7D1F-0020-714A-BB4B-E7E93C211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1971675"/>
            <a:ext cx="5434012" cy="44291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pt-BR" sz="2400" dirty="0"/>
              <a:t>Ao comprar títulos no mercado, o banco central amplia as reservas bancárias.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Isso gera liquidez no mercado, aumentando a disponibilidade de crédito (e ampliando a disponibilidade de crédito).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Se o Banco Central vende títulos públicos, enxuga a moeda. Para isso tem de subir os juros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Com isso, ele coloca a SELIC no alvo.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Problema da política monetária: é mais eficiente para segurar a economia e derrubar a inflação, do que para expandi-la e superar deflação.</a:t>
            </a:r>
          </a:p>
          <a:p>
            <a:pPr marL="0" indent="0">
              <a:lnSpc>
                <a:spcPct val="90000"/>
              </a:lnSpc>
              <a:buNone/>
            </a:pPr>
            <a:endParaRPr lang="pt-BR" dirty="0"/>
          </a:p>
        </p:txBody>
      </p:sp>
      <p:sp>
        <p:nvSpPr>
          <p:cNvPr id="82" name="Freeform: Shape 14">
            <a:extLst>
              <a:ext uri="{FF2B5EF4-FFF2-40B4-BE49-F238E27FC236}">
                <a16:creationId xmlns:a16="http://schemas.microsoft.com/office/drawing/2014/main" id="{539D42F6-B160-4C00-A3D6-19ACF1CB1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7851" y="1234865"/>
            <a:ext cx="3192054" cy="208076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5AC1A9F-D4B9-EB43-8721-A3054184D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2" r="-2" b="-2"/>
          <a:stretch/>
        </p:blipFill>
        <p:spPr>
          <a:xfrm>
            <a:off x="7780441" y="1234865"/>
            <a:ext cx="3192053" cy="2080769"/>
          </a:xfrm>
          <a:prstGeom prst="rect">
            <a:avLst/>
          </a:prstGeom>
        </p:spPr>
      </p:pic>
      <p:sp>
        <p:nvSpPr>
          <p:cNvPr id="83" name="Freeform: Shape 16">
            <a:extLst>
              <a:ext uri="{FF2B5EF4-FFF2-40B4-BE49-F238E27FC236}">
                <a16:creationId xmlns:a16="http://schemas.microsoft.com/office/drawing/2014/main" id="{0119BBBB-309A-47CC-902A-8F81582E0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5758" y="3542366"/>
            <a:ext cx="3192054" cy="208076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m 5" descr="Gramado com árvores ao fundo&#10;&#10;Descrição gerada automaticamente com confiança média">
            <a:extLst>
              <a:ext uri="{FF2B5EF4-FFF2-40B4-BE49-F238E27FC236}">
                <a16:creationId xmlns:a16="http://schemas.microsoft.com/office/drawing/2014/main" id="{1DD0EE4C-2EA1-3943-A034-0F94FB9CF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36" r="19635" b="4"/>
          <a:stretch/>
        </p:blipFill>
        <p:spPr>
          <a:xfrm>
            <a:off x="7788348" y="3542367"/>
            <a:ext cx="3192053" cy="208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23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1C627-D9D8-7B44-93DA-32A71E61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sistema de metas de inflação no brasil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9BDA1C6-BA03-E543-803C-5B32CCEE6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925" y="2435983"/>
            <a:ext cx="9810750" cy="320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56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C54F73-3FE5-264B-9CB9-34D6D3E3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de metas vai se estendendo pelo mundo neste século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A9B1746-460A-874F-80D4-7DB74BBB7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2535" y="1825625"/>
            <a:ext cx="610753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69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2A17A9-3BE5-3141-A3FD-FC9CFA271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 o que o banco central deve fazer quando a taxa de juros de curto prazo se aproxima de zero?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BDA5C3C-F4BA-DB40-BDA8-ACDDC63C1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450" y="2147887"/>
            <a:ext cx="72517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87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AB0BC72-1C3A-421F-AB0A-D480DA93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28763" cy="6858000"/>
          </a:xfrm>
          <a:custGeom>
            <a:avLst/>
            <a:gdLst>
              <a:gd name="connsiteX0" fmla="*/ 0 w 7228763"/>
              <a:gd name="connsiteY0" fmla="*/ 0 h 6858000"/>
              <a:gd name="connsiteX1" fmla="*/ 501961 w 7228763"/>
              <a:gd name="connsiteY1" fmla="*/ 0 h 6858000"/>
              <a:gd name="connsiteX2" fmla="*/ 723901 w 7228763"/>
              <a:gd name="connsiteY2" fmla="*/ 0 h 6858000"/>
              <a:gd name="connsiteX3" fmla="*/ 7228583 w 7228763"/>
              <a:gd name="connsiteY3" fmla="*/ 0 h 6858000"/>
              <a:gd name="connsiteX4" fmla="*/ 7228763 w 7228763"/>
              <a:gd name="connsiteY4" fmla="*/ 1 h 6858000"/>
              <a:gd name="connsiteX5" fmla="*/ 7221350 w 7228763"/>
              <a:gd name="connsiteY5" fmla="*/ 30700 h 6858000"/>
              <a:gd name="connsiteX6" fmla="*/ 7199900 w 7228763"/>
              <a:gd name="connsiteY6" fmla="*/ 310025 h 6858000"/>
              <a:gd name="connsiteX7" fmla="*/ 7214938 w 7228763"/>
              <a:gd name="connsiteY7" fmla="*/ 443960 h 6858000"/>
              <a:gd name="connsiteX8" fmla="*/ 7174238 w 7228763"/>
              <a:gd name="connsiteY8" fmla="*/ 642659 h 6858000"/>
              <a:gd name="connsiteX9" fmla="*/ 7166213 w 7228763"/>
              <a:gd name="connsiteY9" fmla="*/ 673307 h 6858000"/>
              <a:gd name="connsiteX10" fmla="*/ 7128963 w 7228763"/>
              <a:gd name="connsiteY10" fmla="*/ 839641 h 6858000"/>
              <a:gd name="connsiteX11" fmla="*/ 7066183 w 7228763"/>
              <a:gd name="connsiteY11" fmla="*/ 958357 h 6858000"/>
              <a:gd name="connsiteX12" fmla="*/ 7070620 w 7228763"/>
              <a:gd name="connsiteY12" fmla="*/ 963398 h 6858000"/>
              <a:gd name="connsiteX13" fmla="*/ 7022851 w 7228763"/>
              <a:gd name="connsiteY13" fmla="*/ 1117169 h 6858000"/>
              <a:gd name="connsiteX14" fmla="*/ 7019920 w 7228763"/>
              <a:gd name="connsiteY14" fmla="*/ 1144352 h 6858000"/>
              <a:gd name="connsiteX15" fmla="*/ 7021476 w 7228763"/>
              <a:gd name="connsiteY15" fmla="*/ 1164484 h 6858000"/>
              <a:gd name="connsiteX16" fmla="*/ 7005576 w 7228763"/>
              <a:gd name="connsiteY16" fmla="*/ 1213829 h 6858000"/>
              <a:gd name="connsiteX17" fmla="*/ 6970919 w 7228763"/>
              <a:gd name="connsiteY17" fmla="*/ 1294823 h 6858000"/>
              <a:gd name="connsiteX18" fmla="*/ 6965413 w 7228763"/>
              <a:gd name="connsiteY18" fmla="*/ 1312193 h 6858000"/>
              <a:gd name="connsiteX19" fmla="*/ 6968106 w 7228763"/>
              <a:gd name="connsiteY19" fmla="*/ 1327626 h 6858000"/>
              <a:gd name="connsiteX20" fmla="*/ 6975202 w 7228763"/>
              <a:gd name="connsiteY20" fmla="*/ 1331644 h 6858000"/>
              <a:gd name="connsiteX21" fmla="*/ 6973366 w 7228763"/>
              <a:gd name="connsiteY21" fmla="*/ 1341276 h 6858000"/>
              <a:gd name="connsiteX22" fmla="*/ 6974428 w 7228763"/>
              <a:gd name="connsiteY22" fmla="*/ 1343945 h 6858000"/>
              <a:gd name="connsiteX23" fmla="*/ 6978971 w 7228763"/>
              <a:gd name="connsiteY23" fmla="*/ 1359134 h 6858000"/>
              <a:gd name="connsiteX24" fmla="*/ 6946335 w 7228763"/>
              <a:gd name="connsiteY24" fmla="*/ 1427803 h 6858000"/>
              <a:gd name="connsiteX25" fmla="*/ 6907208 w 7228763"/>
              <a:gd name="connsiteY25" fmla="*/ 1540278 h 6858000"/>
              <a:gd name="connsiteX26" fmla="*/ 6901698 w 7228763"/>
              <a:gd name="connsiteY26" fmla="*/ 1547262 h 6858000"/>
              <a:gd name="connsiteX27" fmla="*/ 6902877 w 7228763"/>
              <a:gd name="connsiteY27" fmla="*/ 1577056 h 6858000"/>
              <a:gd name="connsiteX28" fmla="*/ 6904067 w 7228763"/>
              <a:gd name="connsiteY28" fmla="*/ 1595898 h 6858000"/>
              <a:gd name="connsiteX29" fmla="*/ 6891817 w 7228763"/>
              <a:gd name="connsiteY29" fmla="*/ 1703726 h 6858000"/>
              <a:gd name="connsiteX30" fmla="*/ 6898520 w 7228763"/>
              <a:gd name="connsiteY30" fmla="*/ 1809535 h 6858000"/>
              <a:gd name="connsiteX31" fmla="*/ 6897783 w 7228763"/>
              <a:gd name="connsiteY31" fmla="*/ 2018310 h 6858000"/>
              <a:gd name="connsiteX32" fmla="*/ 6887647 w 7228763"/>
              <a:gd name="connsiteY32" fmla="*/ 2071355 h 6858000"/>
              <a:gd name="connsiteX33" fmla="*/ 6888952 w 7228763"/>
              <a:gd name="connsiteY33" fmla="*/ 2141166 h 6858000"/>
              <a:gd name="connsiteX34" fmla="*/ 6887101 w 7228763"/>
              <a:gd name="connsiteY34" fmla="*/ 2154548 h 6858000"/>
              <a:gd name="connsiteX35" fmla="*/ 6880519 w 7228763"/>
              <a:gd name="connsiteY35" fmla="*/ 2158153 h 6858000"/>
              <a:gd name="connsiteX36" fmla="*/ 6873389 w 7228763"/>
              <a:gd name="connsiteY36" fmla="*/ 2178174 h 6858000"/>
              <a:gd name="connsiteX37" fmla="*/ 6871679 w 7228763"/>
              <a:gd name="connsiteY37" fmla="*/ 2202858 h 6858000"/>
              <a:gd name="connsiteX38" fmla="*/ 6870321 w 7228763"/>
              <a:gd name="connsiteY38" fmla="*/ 2320214 h 6858000"/>
              <a:gd name="connsiteX39" fmla="*/ 6857787 w 7228763"/>
              <a:gd name="connsiteY39" fmla="*/ 2417011 h 6858000"/>
              <a:gd name="connsiteX40" fmla="*/ 6850905 w 7228763"/>
              <a:gd name="connsiteY40" fmla="*/ 2454207 h 6858000"/>
              <a:gd name="connsiteX41" fmla="*/ 6848900 w 7228763"/>
              <a:gd name="connsiteY41" fmla="*/ 2487203 h 6858000"/>
              <a:gd name="connsiteX42" fmla="*/ 6837487 w 7228763"/>
              <a:gd name="connsiteY42" fmla="*/ 2512282 h 6858000"/>
              <a:gd name="connsiteX43" fmla="*/ 6838494 w 7228763"/>
              <a:gd name="connsiteY43" fmla="*/ 2514318 h 6858000"/>
              <a:gd name="connsiteX44" fmla="*/ 6863982 w 7228763"/>
              <a:gd name="connsiteY44" fmla="*/ 2574334 h 6858000"/>
              <a:gd name="connsiteX45" fmla="*/ 6862893 w 7228763"/>
              <a:gd name="connsiteY45" fmla="*/ 2579877 h 6858000"/>
              <a:gd name="connsiteX46" fmla="*/ 6863047 w 7228763"/>
              <a:gd name="connsiteY46" fmla="*/ 2608928 h 6858000"/>
              <a:gd name="connsiteX47" fmla="*/ 6862462 w 7228763"/>
              <a:gd name="connsiteY47" fmla="*/ 2613111 h 6858000"/>
              <a:gd name="connsiteX48" fmla="*/ 6854084 w 7228763"/>
              <a:gd name="connsiteY48" fmla="*/ 2621996 h 6858000"/>
              <a:gd name="connsiteX49" fmla="*/ 6856559 w 7228763"/>
              <a:gd name="connsiteY49" fmla="*/ 2634265 h 6858000"/>
              <a:gd name="connsiteX50" fmla="*/ 6847985 w 7228763"/>
              <a:gd name="connsiteY50" fmla="*/ 2647237 h 6858000"/>
              <a:gd name="connsiteX51" fmla="*/ 6854115 w 7228763"/>
              <a:gd name="connsiteY51" fmla="*/ 2650786 h 6858000"/>
              <a:gd name="connsiteX52" fmla="*/ 6859942 w 7228763"/>
              <a:gd name="connsiteY52" fmla="*/ 2661993 h 6858000"/>
              <a:gd name="connsiteX53" fmla="*/ 6851884 w 7228763"/>
              <a:gd name="connsiteY53" fmla="*/ 2670949 h 6858000"/>
              <a:gd name="connsiteX54" fmla="*/ 6846115 w 7228763"/>
              <a:gd name="connsiteY54" fmla="*/ 2690255 h 6858000"/>
              <a:gd name="connsiteX55" fmla="*/ 6846964 w 7228763"/>
              <a:gd name="connsiteY55" fmla="*/ 2695683 h 6858000"/>
              <a:gd name="connsiteX56" fmla="*/ 6836011 w 7228763"/>
              <a:gd name="connsiteY56" fmla="*/ 2713964 h 6858000"/>
              <a:gd name="connsiteX57" fmla="*/ 6830478 w 7228763"/>
              <a:gd name="connsiteY57" fmla="*/ 2730175 h 6858000"/>
              <a:gd name="connsiteX58" fmla="*/ 6841091 w 7228763"/>
              <a:gd name="connsiteY58" fmla="*/ 2763497 h 6858000"/>
              <a:gd name="connsiteX59" fmla="*/ 6803520 w 7228763"/>
              <a:gd name="connsiteY59" fmla="*/ 3051539 h 6858000"/>
              <a:gd name="connsiteX60" fmla="*/ 6733280 w 7228763"/>
              <a:gd name="connsiteY60" fmla="*/ 3335396 h 6858000"/>
              <a:gd name="connsiteX61" fmla="*/ 6735884 w 7228763"/>
              <a:gd name="connsiteY61" fmla="*/ 3456509 h 6858000"/>
              <a:gd name="connsiteX62" fmla="*/ 6715764 w 7228763"/>
              <a:gd name="connsiteY62" fmla="*/ 3531827 h 6858000"/>
              <a:gd name="connsiteX63" fmla="*/ 6730329 w 7228763"/>
              <a:gd name="connsiteY63" fmla="*/ 3570877 h 6858000"/>
              <a:gd name="connsiteX64" fmla="*/ 6727426 w 7228763"/>
              <a:gd name="connsiteY64" fmla="*/ 3583849 h 6858000"/>
              <a:gd name="connsiteX65" fmla="*/ 6718706 w 7228763"/>
              <a:gd name="connsiteY65" fmla="*/ 3592763 h 6858000"/>
              <a:gd name="connsiteX66" fmla="*/ 6693350 w 7228763"/>
              <a:gd name="connsiteY66" fmla="*/ 3653485 h 6858000"/>
              <a:gd name="connsiteX67" fmla="*/ 6685983 w 7228763"/>
              <a:gd name="connsiteY67" fmla="*/ 3670528 h 6858000"/>
              <a:gd name="connsiteX68" fmla="*/ 6687033 w 7228763"/>
              <a:gd name="connsiteY68" fmla="*/ 3685990 h 6858000"/>
              <a:gd name="connsiteX69" fmla="*/ 6693711 w 7228763"/>
              <a:gd name="connsiteY69" fmla="*/ 3690283 h 6858000"/>
              <a:gd name="connsiteX70" fmla="*/ 6690843 w 7228763"/>
              <a:gd name="connsiteY70" fmla="*/ 3699787 h 6858000"/>
              <a:gd name="connsiteX71" fmla="*/ 6691624 w 7228763"/>
              <a:gd name="connsiteY71" fmla="*/ 3702486 h 6858000"/>
              <a:gd name="connsiteX72" fmla="*/ 6694549 w 7228763"/>
              <a:gd name="connsiteY72" fmla="*/ 3717784 h 6858000"/>
              <a:gd name="connsiteX73" fmla="*/ 6662489 w 7228763"/>
              <a:gd name="connsiteY73" fmla="*/ 3746229 h 6858000"/>
              <a:gd name="connsiteX74" fmla="*/ 6575429 w 7228763"/>
              <a:gd name="connsiteY74" fmla="*/ 3924910 h 6858000"/>
              <a:gd name="connsiteX75" fmla="*/ 6538994 w 7228763"/>
              <a:gd name="connsiteY75" fmla="*/ 3989353 h 6858000"/>
              <a:gd name="connsiteX76" fmla="*/ 6535698 w 7228763"/>
              <a:gd name="connsiteY76" fmla="*/ 4033899 h 6858000"/>
              <a:gd name="connsiteX77" fmla="*/ 6527053 w 7228763"/>
              <a:gd name="connsiteY77" fmla="*/ 4142250 h 6858000"/>
              <a:gd name="connsiteX78" fmla="*/ 6501843 w 7228763"/>
              <a:gd name="connsiteY78" fmla="*/ 4329442 h 6858000"/>
              <a:gd name="connsiteX79" fmla="*/ 6489841 w 7228763"/>
              <a:gd name="connsiteY79" fmla="*/ 4456184 h 6858000"/>
              <a:gd name="connsiteX80" fmla="*/ 6482918 w 7228763"/>
              <a:gd name="connsiteY80" fmla="*/ 4468478 h 6858000"/>
              <a:gd name="connsiteX81" fmla="*/ 6484019 w 7228763"/>
              <a:gd name="connsiteY81" fmla="*/ 4469862 h 6858000"/>
              <a:gd name="connsiteX82" fmla="*/ 6481759 w 7228763"/>
              <a:gd name="connsiteY82" fmla="*/ 4483797 h 6858000"/>
              <a:gd name="connsiteX83" fmla="*/ 6477370 w 7228763"/>
              <a:gd name="connsiteY83" fmla="*/ 4487091 h 6858000"/>
              <a:gd name="connsiteX84" fmla="*/ 6474598 w 7228763"/>
              <a:gd name="connsiteY84" fmla="*/ 4496728 h 6858000"/>
              <a:gd name="connsiteX85" fmla="*/ 6465848 w 7228763"/>
              <a:gd name="connsiteY85" fmla="*/ 4515918 h 6858000"/>
              <a:gd name="connsiteX86" fmla="*/ 6467296 w 7228763"/>
              <a:gd name="connsiteY86" fmla="*/ 4519316 h 6858000"/>
              <a:gd name="connsiteX87" fmla="*/ 6458903 w 7228763"/>
              <a:gd name="connsiteY87" fmla="*/ 4547957 h 6858000"/>
              <a:gd name="connsiteX88" fmla="*/ 6460248 w 7228763"/>
              <a:gd name="connsiteY88" fmla="*/ 4548262 h 6858000"/>
              <a:gd name="connsiteX89" fmla="*/ 6464276 w 7228763"/>
              <a:gd name="connsiteY89" fmla="*/ 4555939 h 6858000"/>
              <a:gd name="connsiteX90" fmla="*/ 6468635 w 7228763"/>
              <a:gd name="connsiteY90" fmla="*/ 4570815 h 6858000"/>
              <a:gd name="connsiteX91" fmla="*/ 6488206 w 7228763"/>
              <a:gd name="connsiteY91" fmla="*/ 4633846 h 6858000"/>
              <a:gd name="connsiteX92" fmla="*/ 6487272 w 7228763"/>
              <a:gd name="connsiteY92" fmla="*/ 4639816 h 6858000"/>
              <a:gd name="connsiteX93" fmla="*/ 6487581 w 7228763"/>
              <a:gd name="connsiteY93" fmla="*/ 4639923 h 6858000"/>
              <a:gd name="connsiteX94" fmla="*/ 6487249 w 7228763"/>
              <a:gd name="connsiteY94" fmla="*/ 4646192 h 6858000"/>
              <a:gd name="connsiteX95" fmla="*/ 6485570 w 7228763"/>
              <a:gd name="connsiteY95" fmla="*/ 4650706 h 6858000"/>
              <a:gd name="connsiteX96" fmla="*/ 6483759 w 7228763"/>
              <a:gd name="connsiteY96" fmla="*/ 4662290 h 6858000"/>
              <a:gd name="connsiteX97" fmla="*/ 6485315 w 7228763"/>
              <a:gd name="connsiteY97" fmla="*/ 4666180 h 6858000"/>
              <a:gd name="connsiteX98" fmla="*/ 6489077 w 7228763"/>
              <a:gd name="connsiteY98" fmla="*/ 4667585 h 6858000"/>
              <a:gd name="connsiteX99" fmla="*/ 6488467 w 7228763"/>
              <a:gd name="connsiteY99" fmla="*/ 4668660 h 6858000"/>
              <a:gd name="connsiteX100" fmla="*/ 6496179 w 7228763"/>
              <a:gd name="connsiteY100" fmla="*/ 4689807 h 6858000"/>
              <a:gd name="connsiteX101" fmla="*/ 6500957 w 7228763"/>
              <a:gd name="connsiteY101" fmla="*/ 4737890 h 6858000"/>
              <a:gd name="connsiteX102" fmla="*/ 6498641 w 7228763"/>
              <a:gd name="connsiteY102" fmla="*/ 4765657 h 6858000"/>
              <a:gd name="connsiteX103" fmla="*/ 6497829 w 7228763"/>
              <a:gd name="connsiteY103" fmla="*/ 4841463 h 6858000"/>
              <a:gd name="connsiteX104" fmla="*/ 6521578 w 7228763"/>
              <a:gd name="connsiteY104" fmla="*/ 4969863 h 6858000"/>
              <a:gd name="connsiteX105" fmla="*/ 6518695 w 7228763"/>
              <a:gd name="connsiteY105" fmla="*/ 4974028 h 6858000"/>
              <a:gd name="connsiteX106" fmla="*/ 6516513 w 7228763"/>
              <a:gd name="connsiteY106" fmla="*/ 4980318 h 6858000"/>
              <a:gd name="connsiteX107" fmla="*/ 6516763 w 7228763"/>
              <a:gd name="connsiteY107" fmla="*/ 4980501 h 6858000"/>
              <a:gd name="connsiteX108" fmla="*/ 6514121 w 7228763"/>
              <a:gd name="connsiteY108" fmla="*/ 4986338 h 6858000"/>
              <a:gd name="connsiteX109" fmla="*/ 6511173 w 7228763"/>
              <a:gd name="connsiteY109" fmla="*/ 4991296 h 6858000"/>
              <a:gd name="connsiteX110" fmla="*/ 6546537 w 7228763"/>
              <a:gd name="connsiteY110" fmla="*/ 5076895 h 6858000"/>
              <a:gd name="connsiteX111" fmla="*/ 6544581 w 7228763"/>
              <a:gd name="connsiteY111" fmla="*/ 5081568 h 6858000"/>
              <a:gd name="connsiteX112" fmla="*/ 6543750 w 7228763"/>
              <a:gd name="connsiteY112" fmla="*/ 5088173 h 6858000"/>
              <a:gd name="connsiteX113" fmla="*/ 6544034 w 7228763"/>
              <a:gd name="connsiteY113" fmla="*/ 5088300 h 6858000"/>
              <a:gd name="connsiteX114" fmla="*/ 6542660 w 7228763"/>
              <a:gd name="connsiteY114" fmla="*/ 5094558 h 6858000"/>
              <a:gd name="connsiteX115" fmla="*/ 6532096 w 7228763"/>
              <a:gd name="connsiteY115" fmla="*/ 5125620 h 6858000"/>
              <a:gd name="connsiteX116" fmla="*/ 6533049 w 7228763"/>
              <a:gd name="connsiteY116" fmla="*/ 5268004 h 6858000"/>
              <a:gd name="connsiteX117" fmla="*/ 6533970 w 7228763"/>
              <a:gd name="connsiteY117" fmla="*/ 5269530 h 6858000"/>
              <a:gd name="connsiteX118" fmla="*/ 6502603 w 7228763"/>
              <a:gd name="connsiteY118" fmla="*/ 5390941 h 6858000"/>
              <a:gd name="connsiteX119" fmla="*/ 6477660 w 7228763"/>
              <a:gd name="connsiteY119" fmla="*/ 5539927 h 6858000"/>
              <a:gd name="connsiteX120" fmla="*/ 6456458 w 7228763"/>
              <a:gd name="connsiteY120" fmla="*/ 5791594 h 6858000"/>
              <a:gd name="connsiteX121" fmla="*/ 6434556 w 7228763"/>
              <a:gd name="connsiteY121" fmla="*/ 5855206 h 6858000"/>
              <a:gd name="connsiteX122" fmla="*/ 6418454 w 7228763"/>
              <a:gd name="connsiteY122" fmla="*/ 5873582 h 6858000"/>
              <a:gd name="connsiteX123" fmla="*/ 6419875 w 7228763"/>
              <a:gd name="connsiteY123" fmla="*/ 5876037 h 6858000"/>
              <a:gd name="connsiteX124" fmla="*/ 6419775 w 7228763"/>
              <a:gd name="connsiteY124" fmla="*/ 5886534 h 6858000"/>
              <a:gd name="connsiteX125" fmla="*/ 6426971 w 7228763"/>
              <a:gd name="connsiteY125" fmla="*/ 5888644 h 6858000"/>
              <a:gd name="connsiteX126" fmla="*/ 6431999 w 7228763"/>
              <a:gd name="connsiteY126" fmla="*/ 5903832 h 6858000"/>
              <a:gd name="connsiteX127" fmla="*/ 6429798 w 7228763"/>
              <a:gd name="connsiteY127" fmla="*/ 5923391 h 6858000"/>
              <a:gd name="connsiteX128" fmla="*/ 6434072 w 7228763"/>
              <a:gd name="connsiteY128" fmla="*/ 6013205 h 6858000"/>
              <a:gd name="connsiteX129" fmla="*/ 6439333 w 7228763"/>
              <a:gd name="connsiteY129" fmla="*/ 6074018 h 6858000"/>
              <a:gd name="connsiteX130" fmla="*/ 6463083 w 7228763"/>
              <a:gd name="connsiteY130" fmla="*/ 6130837 h 6858000"/>
              <a:gd name="connsiteX131" fmla="*/ 6457360 w 7228763"/>
              <a:gd name="connsiteY131" fmla="*/ 6152982 h 6858000"/>
              <a:gd name="connsiteX132" fmla="*/ 6495529 w 7228763"/>
              <a:gd name="connsiteY132" fmla="*/ 6221100 h 6858000"/>
              <a:gd name="connsiteX133" fmla="*/ 6514948 w 7228763"/>
              <a:gd name="connsiteY133" fmla="*/ 6287550 h 6858000"/>
              <a:gd name="connsiteX134" fmla="*/ 6545124 w 7228763"/>
              <a:gd name="connsiteY134" fmla="*/ 6401595 h 6858000"/>
              <a:gd name="connsiteX135" fmla="*/ 6525833 w 7228763"/>
              <a:gd name="connsiteY135" fmla="*/ 6487110 h 6858000"/>
              <a:gd name="connsiteX136" fmla="*/ 6554825 w 7228763"/>
              <a:gd name="connsiteY136" fmla="*/ 6588589 h 6858000"/>
              <a:gd name="connsiteX137" fmla="*/ 6601569 w 7228763"/>
              <a:gd name="connsiteY137" fmla="*/ 6769963 h 6858000"/>
              <a:gd name="connsiteX138" fmla="*/ 6620945 w 7228763"/>
              <a:gd name="connsiteY138" fmla="*/ 6835814 h 6858000"/>
              <a:gd name="connsiteX139" fmla="*/ 6625906 w 7228763"/>
              <a:gd name="connsiteY139" fmla="*/ 6858000 h 6858000"/>
              <a:gd name="connsiteX140" fmla="*/ 723901 w 7228763"/>
              <a:gd name="connsiteY140" fmla="*/ 6858000 h 6858000"/>
              <a:gd name="connsiteX141" fmla="*/ 501961 w 7228763"/>
              <a:gd name="connsiteY141" fmla="*/ 6858000 h 6858000"/>
              <a:gd name="connsiteX142" fmla="*/ 0 w 7228763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228763" h="6858000">
                <a:moveTo>
                  <a:pt x="0" y="0"/>
                </a:moveTo>
                <a:lnTo>
                  <a:pt x="501961" y="0"/>
                </a:lnTo>
                <a:lnTo>
                  <a:pt x="723901" y="0"/>
                </a:lnTo>
                <a:lnTo>
                  <a:pt x="7228583" y="0"/>
                </a:lnTo>
                <a:lnTo>
                  <a:pt x="7228763" y="1"/>
                </a:lnTo>
                <a:lnTo>
                  <a:pt x="7221350" y="30700"/>
                </a:lnTo>
                <a:cubicBezTo>
                  <a:pt x="7216059" y="84364"/>
                  <a:pt x="7200969" y="241149"/>
                  <a:pt x="7199900" y="310025"/>
                </a:cubicBezTo>
                <a:cubicBezTo>
                  <a:pt x="7203643" y="367544"/>
                  <a:pt x="7214102" y="408251"/>
                  <a:pt x="7214938" y="443960"/>
                </a:cubicBezTo>
                <a:cubicBezTo>
                  <a:pt x="7210660" y="499397"/>
                  <a:pt x="7182360" y="604434"/>
                  <a:pt x="7174238" y="642659"/>
                </a:cubicBezTo>
                <a:cubicBezTo>
                  <a:pt x="7182965" y="657287"/>
                  <a:pt x="7155519" y="658191"/>
                  <a:pt x="7166213" y="673307"/>
                </a:cubicBezTo>
                <a:cubicBezTo>
                  <a:pt x="7166618" y="693769"/>
                  <a:pt x="7143764" y="797295"/>
                  <a:pt x="7128963" y="839641"/>
                </a:cubicBezTo>
                <a:cubicBezTo>
                  <a:pt x="7112293" y="887148"/>
                  <a:pt x="7075906" y="937731"/>
                  <a:pt x="7066183" y="958357"/>
                </a:cubicBezTo>
                <a:cubicBezTo>
                  <a:pt x="7056459" y="978983"/>
                  <a:pt x="7077843" y="936930"/>
                  <a:pt x="7070620" y="963398"/>
                </a:cubicBezTo>
                <a:cubicBezTo>
                  <a:pt x="7063399" y="989867"/>
                  <a:pt x="7031301" y="1087010"/>
                  <a:pt x="7022851" y="1117169"/>
                </a:cubicBezTo>
                <a:cubicBezTo>
                  <a:pt x="7039554" y="1118586"/>
                  <a:pt x="7009272" y="1135372"/>
                  <a:pt x="7019920" y="1144352"/>
                </a:cubicBezTo>
                <a:cubicBezTo>
                  <a:pt x="7029274" y="1150681"/>
                  <a:pt x="7022270" y="1157251"/>
                  <a:pt x="7021476" y="1164484"/>
                </a:cubicBezTo>
                <a:cubicBezTo>
                  <a:pt x="7028800" y="1173524"/>
                  <a:pt x="7015215" y="1205209"/>
                  <a:pt x="7005576" y="1213829"/>
                </a:cubicBezTo>
                <a:cubicBezTo>
                  <a:pt x="6972150" y="1235037"/>
                  <a:pt x="6996546" y="1277327"/>
                  <a:pt x="6970919" y="1294823"/>
                </a:cubicBezTo>
                <a:cubicBezTo>
                  <a:pt x="6967139" y="1300845"/>
                  <a:pt x="6965581" y="1306615"/>
                  <a:pt x="6965413" y="1312193"/>
                </a:cubicBezTo>
                <a:lnTo>
                  <a:pt x="6968106" y="1327626"/>
                </a:lnTo>
                <a:lnTo>
                  <a:pt x="6975202" y="1331644"/>
                </a:lnTo>
                <a:lnTo>
                  <a:pt x="6973366" y="1341276"/>
                </a:lnTo>
                <a:cubicBezTo>
                  <a:pt x="6973720" y="1342166"/>
                  <a:pt x="6974074" y="1343055"/>
                  <a:pt x="6974428" y="1343945"/>
                </a:cubicBezTo>
                <a:cubicBezTo>
                  <a:pt x="6976493" y="1349040"/>
                  <a:pt x="6978286" y="1354080"/>
                  <a:pt x="6978971" y="1359134"/>
                </a:cubicBezTo>
                <a:cubicBezTo>
                  <a:pt x="6974288" y="1373109"/>
                  <a:pt x="6958295" y="1397612"/>
                  <a:pt x="6946335" y="1427803"/>
                </a:cubicBezTo>
                <a:cubicBezTo>
                  <a:pt x="6924178" y="1460349"/>
                  <a:pt x="6924483" y="1505076"/>
                  <a:pt x="6907208" y="1540278"/>
                </a:cubicBezTo>
                <a:lnTo>
                  <a:pt x="6901698" y="1547262"/>
                </a:lnTo>
                <a:lnTo>
                  <a:pt x="6902877" y="1577056"/>
                </a:lnTo>
                <a:cubicBezTo>
                  <a:pt x="6907187" y="1582205"/>
                  <a:pt x="6908314" y="1589568"/>
                  <a:pt x="6904067" y="1595898"/>
                </a:cubicBezTo>
                <a:lnTo>
                  <a:pt x="6891817" y="1703726"/>
                </a:lnTo>
                <a:cubicBezTo>
                  <a:pt x="6890892" y="1739332"/>
                  <a:pt x="6882506" y="1754453"/>
                  <a:pt x="6898520" y="1809535"/>
                </a:cubicBezTo>
                <a:cubicBezTo>
                  <a:pt x="6919736" y="1868036"/>
                  <a:pt x="6890400" y="1952670"/>
                  <a:pt x="6897783" y="2018310"/>
                </a:cubicBezTo>
                <a:cubicBezTo>
                  <a:pt x="6868750" y="2053162"/>
                  <a:pt x="6894827" y="2034561"/>
                  <a:pt x="6887647" y="2071355"/>
                </a:cubicBezTo>
                <a:lnTo>
                  <a:pt x="6888952" y="2141166"/>
                </a:lnTo>
                <a:lnTo>
                  <a:pt x="6887101" y="2154548"/>
                </a:lnTo>
                <a:lnTo>
                  <a:pt x="6880519" y="2158153"/>
                </a:lnTo>
                <a:lnTo>
                  <a:pt x="6873389" y="2178174"/>
                </a:lnTo>
                <a:cubicBezTo>
                  <a:pt x="6871658" y="2185696"/>
                  <a:pt x="6870890" y="2193828"/>
                  <a:pt x="6871679" y="2202858"/>
                </a:cubicBezTo>
                <a:cubicBezTo>
                  <a:pt x="6884787" y="2232772"/>
                  <a:pt x="6852680" y="2283357"/>
                  <a:pt x="6870321" y="2320214"/>
                </a:cubicBezTo>
                <a:cubicBezTo>
                  <a:pt x="6868006" y="2355906"/>
                  <a:pt x="6861023" y="2394678"/>
                  <a:pt x="6857787" y="2417011"/>
                </a:cubicBezTo>
                <a:cubicBezTo>
                  <a:pt x="6846931" y="2426377"/>
                  <a:pt x="6863720" y="2456509"/>
                  <a:pt x="6850905" y="2454207"/>
                </a:cubicBezTo>
                <a:cubicBezTo>
                  <a:pt x="6856659" y="2464947"/>
                  <a:pt x="6853850" y="2476105"/>
                  <a:pt x="6848900" y="2487203"/>
                </a:cubicBezTo>
                <a:lnTo>
                  <a:pt x="6837487" y="2512282"/>
                </a:lnTo>
                <a:cubicBezTo>
                  <a:pt x="6837823" y="2512961"/>
                  <a:pt x="6838158" y="2513640"/>
                  <a:pt x="6838494" y="2514318"/>
                </a:cubicBezTo>
                <a:cubicBezTo>
                  <a:pt x="6846991" y="2534324"/>
                  <a:pt x="6855486" y="2554328"/>
                  <a:pt x="6863982" y="2574334"/>
                </a:cubicBezTo>
                <a:lnTo>
                  <a:pt x="6862893" y="2579877"/>
                </a:lnTo>
                <a:cubicBezTo>
                  <a:pt x="6862738" y="2585644"/>
                  <a:pt x="6863120" y="2603388"/>
                  <a:pt x="6863047" y="2608928"/>
                </a:cubicBezTo>
                <a:lnTo>
                  <a:pt x="6862462" y="2613111"/>
                </a:lnTo>
                <a:lnTo>
                  <a:pt x="6854084" y="2621996"/>
                </a:lnTo>
                <a:lnTo>
                  <a:pt x="6856559" y="2634265"/>
                </a:lnTo>
                <a:lnTo>
                  <a:pt x="6847985" y="2647237"/>
                </a:lnTo>
                <a:cubicBezTo>
                  <a:pt x="6850226" y="2648158"/>
                  <a:pt x="6852294" y="2649356"/>
                  <a:pt x="6854115" y="2650786"/>
                </a:cubicBezTo>
                <a:lnTo>
                  <a:pt x="6859942" y="2661993"/>
                </a:lnTo>
                <a:lnTo>
                  <a:pt x="6851884" y="2670949"/>
                </a:lnTo>
                <a:cubicBezTo>
                  <a:pt x="6864376" y="2672007"/>
                  <a:pt x="6849871" y="2681695"/>
                  <a:pt x="6846115" y="2690255"/>
                </a:cubicBezTo>
                <a:lnTo>
                  <a:pt x="6846964" y="2695683"/>
                </a:lnTo>
                <a:lnTo>
                  <a:pt x="6836011" y="2713964"/>
                </a:lnTo>
                <a:lnTo>
                  <a:pt x="6830478" y="2730175"/>
                </a:lnTo>
                <a:lnTo>
                  <a:pt x="6841091" y="2763497"/>
                </a:lnTo>
                <a:lnTo>
                  <a:pt x="6803520" y="3051539"/>
                </a:lnTo>
                <a:cubicBezTo>
                  <a:pt x="6790420" y="3165645"/>
                  <a:pt x="6749912" y="3216611"/>
                  <a:pt x="6733280" y="3335396"/>
                </a:cubicBezTo>
                <a:lnTo>
                  <a:pt x="6735884" y="3456509"/>
                </a:lnTo>
                <a:lnTo>
                  <a:pt x="6715764" y="3531827"/>
                </a:lnTo>
                <a:lnTo>
                  <a:pt x="6730329" y="3570877"/>
                </a:lnTo>
                <a:lnTo>
                  <a:pt x="6727426" y="3583849"/>
                </a:lnTo>
                <a:lnTo>
                  <a:pt x="6718706" y="3592763"/>
                </a:lnTo>
                <a:cubicBezTo>
                  <a:pt x="6707946" y="3613948"/>
                  <a:pt x="6713985" y="3641245"/>
                  <a:pt x="6693350" y="3653485"/>
                </a:cubicBezTo>
                <a:cubicBezTo>
                  <a:pt x="6688922" y="3659316"/>
                  <a:pt x="6686748" y="3664985"/>
                  <a:pt x="6685983" y="3670528"/>
                </a:cubicBezTo>
                <a:lnTo>
                  <a:pt x="6687033" y="3685990"/>
                </a:lnTo>
                <a:lnTo>
                  <a:pt x="6693711" y="3690283"/>
                </a:lnTo>
                <a:lnTo>
                  <a:pt x="6690843" y="3699787"/>
                </a:lnTo>
                <a:cubicBezTo>
                  <a:pt x="6691104" y="3700686"/>
                  <a:pt x="6691364" y="3701586"/>
                  <a:pt x="6691624" y="3702486"/>
                </a:cubicBezTo>
                <a:cubicBezTo>
                  <a:pt x="6693145" y="3707637"/>
                  <a:pt x="6694400" y="3712728"/>
                  <a:pt x="6694549" y="3717784"/>
                </a:cubicBezTo>
                <a:cubicBezTo>
                  <a:pt x="6659304" y="3711701"/>
                  <a:pt x="6689997" y="3759789"/>
                  <a:pt x="6662489" y="3746229"/>
                </a:cubicBezTo>
                <a:cubicBezTo>
                  <a:pt x="6642637" y="3780750"/>
                  <a:pt x="6605132" y="3867558"/>
                  <a:pt x="6575429" y="3924910"/>
                </a:cubicBezTo>
                <a:lnTo>
                  <a:pt x="6538994" y="3989353"/>
                </a:lnTo>
                <a:lnTo>
                  <a:pt x="6535698" y="4033899"/>
                </a:lnTo>
                <a:cubicBezTo>
                  <a:pt x="6533175" y="4070470"/>
                  <a:pt x="6530536" y="4110146"/>
                  <a:pt x="6527053" y="4142250"/>
                </a:cubicBezTo>
                <a:cubicBezTo>
                  <a:pt x="6519001" y="4200007"/>
                  <a:pt x="6506061" y="4278998"/>
                  <a:pt x="6501843" y="4329442"/>
                </a:cubicBezTo>
                <a:cubicBezTo>
                  <a:pt x="6495642" y="4381764"/>
                  <a:pt x="6492993" y="4433012"/>
                  <a:pt x="6489841" y="4456184"/>
                </a:cubicBezTo>
                <a:lnTo>
                  <a:pt x="6482918" y="4468478"/>
                </a:lnTo>
                <a:lnTo>
                  <a:pt x="6484019" y="4469862"/>
                </a:lnTo>
                <a:cubicBezTo>
                  <a:pt x="6485835" y="4476321"/>
                  <a:pt x="6484493" y="4480555"/>
                  <a:pt x="6481759" y="4483797"/>
                </a:cubicBezTo>
                <a:lnTo>
                  <a:pt x="6477370" y="4487091"/>
                </a:lnTo>
                <a:lnTo>
                  <a:pt x="6474598" y="4496728"/>
                </a:lnTo>
                <a:lnTo>
                  <a:pt x="6465848" y="4515918"/>
                </a:lnTo>
                <a:cubicBezTo>
                  <a:pt x="6466332" y="4517049"/>
                  <a:pt x="6466814" y="4518182"/>
                  <a:pt x="6467296" y="4519316"/>
                </a:cubicBezTo>
                <a:lnTo>
                  <a:pt x="6458903" y="4547957"/>
                </a:lnTo>
                <a:lnTo>
                  <a:pt x="6460248" y="4548262"/>
                </a:lnTo>
                <a:cubicBezTo>
                  <a:pt x="6463078" y="4549595"/>
                  <a:pt x="6464808" y="4551811"/>
                  <a:pt x="6464276" y="4555939"/>
                </a:cubicBezTo>
                <a:cubicBezTo>
                  <a:pt x="6486531" y="4548276"/>
                  <a:pt x="6472165" y="4557977"/>
                  <a:pt x="6468635" y="4570815"/>
                </a:cubicBezTo>
                <a:cubicBezTo>
                  <a:pt x="6472622" y="4583801"/>
                  <a:pt x="6485098" y="4622347"/>
                  <a:pt x="6488206" y="4633846"/>
                </a:cubicBezTo>
                <a:lnTo>
                  <a:pt x="6487272" y="4639816"/>
                </a:lnTo>
                <a:lnTo>
                  <a:pt x="6487581" y="4639923"/>
                </a:lnTo>
                <a:cubicBezTo>
                  <a:pt x="6488082" y="4641190"/>
                  <a:pt x="6488037" y="4643141"/>
                  <a:pt x="6487249" y="4646192"/>
                </a:cubicBezTo>
                <a:lnTo>
                  <a:pt x="6485570" y="4650706"/>
                </a:lnTo>
                <a:lnTo>
                  <a:pt x="6483759" y="4662290"/>
                </a:lnTo>
                <a:cubicBezTo>
                  <a:pt x="6484278" y="4663587"/>
                  <a:pt x="6484797" y="4664883"/>
                  <a:pt x="6485315" y="4666180"/>
                </a:cubicBezTo>
                <a:lnTo>
                  <a:pt x="6489077" y="4667585"/>
                </a:lnTo>
                <a:lnTo>
                  <a:pt x="6488467" y="4668660"/>
                </a:lnTo>
                <a:cubicBezTo>
                  <a:pt x="6480300" y="4676831"/>
                  <a:pt x="6469898" y="4679345"/>
                  <a:pt x="6496179" y="4689807"/>
                </a:cubicBezTo>
                <a:cubicBezTo>
                  <a:pt x="6482141" y="4708535"/>
                  <a:pt x="6498545" y="4712235"/>
                  <a:pt x="6500957" y="4737890"/>
                </a:cubicBezTo>
                <a:cubicBezTo>
                  <a:pt x="6488706" y="4748600"/>
                  <a:pt x="6491350" y="4757223"/>
                  <a:pt x="6498641" y="4765657"/>
                </a:cubicBezTo>
                <a:cubicBezTo>
                  <a:pt x="6490164" y="4790618"/>
                  <a:pt x="6498852" y="4813399"/>
                  <a:pt x="6497829" y="4841463"/>
                </a:cubicBezTo>
                <a:lnTo>
                  <a:pt x="6521578" y="4969863"/>
                </a:lnTo>
                <a:lnTo>
                  <a:pt x="6518695" y="4974028"/>
                </a:lnTo>
                <a:cubicBezTo>
                  <a:pt x="6517064" y="4976933"/>
                  <a:pt x="6516439" y="4978909"/>
                  <a:pt x="6516513" y="4980318"/>
                </a:cubicBezTo>
                <a:lnTo>
                  <a:pt x="6516763" y="4980501"/>
                </a:lnTo>
                <a:lnTo>
                  <a:pt x="6514121" y="4986338"/>
                </a:lnTo>
                <a:lnTo>
                  <a:pt x="6511173" y="4991296"/>
                </a:lnTo>
                <a:cubicBezTo>
                  <a:pt x="6522961" y="5019829"/>
                  <a:pt x="6534748" y="5048361"/>
                  <a:pt x="6546537" y="5076895"/>
                </a:cubicBezTo>
                <a:lnTo>
                  <a:pt x="6544581" y="5081568"/>
                </a:lnTo>
                <a:cubicBezTo>
                  <a:pt x="6543589" y="5084748"/>
                  <a:pt x="6543387" y="5086810"/>
                  <a:pt x="6543750" y="5088173"/>
                </a:cubicBezTo>
                <a:lnTo>
                  <a:pt x="6544034" y="5088300"/>
                </a:lnTo>
                <a:lnTo>
                  <a:pt x="6542660" y="5094558"/>
                </a:lnTo>
                <a:cubicBezTo>
                  <a:pt x="6539647" y="5105196"/>
                  <a:pt x="6536055" y="5115626"/>
                  <a:pt x="6532096" y="5125620"/>
                </a:cubicBezTo>
                <a:cubicBezTo>
                  <a:pt x="6530494" y="5154527"/>
                  <a:pt x="6532737" y="5244020"/>
                  <a:pt x="6533049" y="5268004"/>
                </a:cubicBezTo>
                <a:cubicBezTo>
                  <a:pt x="6533356" y="5268513"/>
                  <a:pt x="6533664" y="5269021"/>
                  <a:pt x="6533970" y="5269530"/>
                </a:cubicBezTo>
                <a:lnTo>
                  <a:pt x="6502603" y="5390941"/>
                </a:lnTo>
                <a:cubicBezTo>
                  <a:pt x="6487576" y="5438194"/>
                  <a:pt x="6471524" y="5465286"/>
                  <a:pt x="6477660" y="5539927"/>
                </a:cubicBezTo>
                <a:cubicBezTo>
                  <a:pt x="6469926" y="5610775"/>
                  <a:pt x="6461800" y="5740573"/>
                  <a:pt x="6456458" y="5791594"/>
                </a:cubicBezTo>
                <a:cubicBezTo>
                  <a:pt x="6427890" y="5787060"/>
                  <a:pt x="6468179" y="5849672"/>
                  <a:pt x="6434556" y="5855206"/>
                </a:cubicBezTo>
                <a:cubicBezTo>
                  <a:pt x="6436026" y="5860240"/>
                  <a:pt x="6415712" y="5868910"/>
                  <a:pt x="6418454" y="5873582"/>
                </a:cubicBezTo>
                <a:cubicBezTo>
                  <a:pt x="6418927" y="5874401"/>
                  <a:pt x="6419401" y="5875218"/>
                  <a:pt x="6419875" y="5876037"/>
                </a:cubicBezTo>
                <a:lnTo>
                  <a:pt x="6419775" y="5886534"/>
                </a:lnTo>
                <a:lnTo>
                  <a:pt x="6426971" y="5888644"/>
                </a:lnTo>
                <a:cubicBezTo>
                  <a:pt x="6428647" y="5893707"/>
                  <a:pt x="6430322" y="5898769"/>
                  <a:pt x="6431999" y="5903832"/>
                </a:cubicBezTo>
                <a:cubicBezTo>
                  <a:pt x="6432764" y="5909651"/>
                  <a:pt x="6432285" y="5916068"/>
                  <a:pt x="6429798" y="5923391"/>
                </a:cubicBezTo>
                <a:cubicBezTo>
                  <a:pt x="6409104" y="5948880"/>
                  <a:pt x="6461339" y="5981626"/>
                  <a:pt x="6434072" y="6013205"/>
                </a:cubicBezTo>
                <a:cubicBezTo>
                  <a:pt x="6426624" y="6024901"/>
                  <a:pt x="6431095" y="6066777"/>
                  <a:pt x="6439333" y="6074018"/>
                </a:cubicBezTo>
                <a:cubicBezTo>
                  <a:pt x="6439795" y="6081731"/>
                  <a:pt x="6453428" y="6126985"/>
                  <a:pt x="6463083" y="6130837"/>
                </a:cubicBezTo>
                <a:cubicBezTo>
                  <a:pt x="6474368" y="6137057"/>
                  <a:pt x="6441750" y="6156330"/>
                  <a:pt x="6457360" y="6152982"/>
                </a:cubicBezTo>
                <a:cubicBezTo>
                  <a:pt x="6454563" y="6186619"/>
                  <a:pt x="6497804" y="6191636"/>
                  <a:pt x="6495529" y="6221100"/>
                </a:cubicBezTo>
                <a:cubicBezTo>
                  <a:pt x="6497396" y="6222126"/>
                  <a:pt x="6506682" y="6257468"/>
                  <a:pt x="6514948" y="6287550"/>
                </a:cubicBezTo>
                <a:cubicBezTo>
                  <a:pt x="6523215" y="6317632"/>
                  <a:pt x="6556102" y="6391312"/>
                  <a:pt x="6545124" y="6401595"/>
                </a:cubicBezTo>
                <a:cubicBezTo>
                  <a:pt x="6546214" y="6423902"/>
                  <a:pt x="6525024" y="6432919"/>
                  <a:pt x="6525833" y="6487110"/>
                </a:cubicBezTo>
                <a:cubicBezTo>
                  <a:pt x="6547115" y="6574474"/>
                  <a:pt x="6547900" y="6553611"/>
                  <a:pt x="6554825" y="6588589"/>
                </a:cubicBezTo>
                <a:cubicBezTo>
                  <a:pt x="6583783" y="6637976"/>
                  <a:pt x="6536155" y="6687723"/>
                  <a:pt x="6601569" y="6769963"/>
                </a:cubicBezTo>
                <a:cubicBezTo>
                  <a:pt x="6623036" y="6819284"/>
                  <a:pt x="6607516" y="6817955"/>
                  <a:pt x="6620945" y="6835814"/>
                </a:cubicBezTo>
                <a:lnTo>
                  <a:pt x="6625906" y="6858000"/>
                </a:lnTo>
                <a:lnTo>
                  <a:pt x="723901" y="6858000"/>
                </a:lnTo>
                <a:lnTo>
                  <a:pt x="50196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F1ED99-A2AA-B048-9356-9F74EDEB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0"/>
            <a:ext cx="5562706" cy="14262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1500"/>
              <a:t>SÉCULO XXI – BANCO CENTRAL GARANTIDOR DA ESTABILIDADE MACROECONÔMICA (INTERNACIONAL)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0AEE47-AB6D-1242-AD5C-ED3EEEA2D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600" y="1769424"/>
            <a:ext cx="5562705" cy="448495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endParaRPr lang="pt-BR" sz="1800" dirty="0"/>
          </a:p>
          <a:p>
            <a:pPr>
              <a:lnSpc>
                <a:spcPct val="90000"/>
              </a:lnSpc>
            </a:pPr>
            <a:r>
              <a:rPr lang="pt-BR" sz="1800" dirty="0"/>
              <a:t>Nesse sentido, JEAN-PIERRE PATAT, ¨L´ÈRE DES BANQUES CENTRALES¨.</a:t>
            </a:r>
          </a:p>
          <a:p>
            <a:pPr marL="0" indent="0">
              <a:lnSpc>
                <a:spcPct val="90000"/>
              </a:lnSpc>
              <a:buNone/>
            </a:pPr>
            <a:endParaRPr lang="pt-BR" sz="1800" dirty="0"/>
          </a:p>
          <a:p>
            <a:pPr marL="0" indent="0">
              <a:lnSpc>
                <a:spcPct val="90000"/>
              </a:lnSpc>
              <a:buNone/>
            </a:pPr>
            <a:r>
              <a:rPr lang="pt-BR" sz="1800" dirty="0"/>
              <a:t>Isso levou a políticas de QUANTITATIVE EASING, com compra de títulos de dívidas futura, e não apenas de títulos de curto prazo.</a:t>
            </a:r>
          </a:p>
          <a:p>
            <a:pPr marL="0" indent="0">
              <a:lnSpc>
                <a:spcPct val="90000"/>
              </a:lnSpc>
              <a:buNone/>
            </a:pPr>
            <a:endParaRPr lang="pt-BR" sz="1800" dirty="0"/>
          </a:p>
          <a:p>
            <a:pPr marL="0" indent="0">
              <a:lnSpc>
                <a:spcPct val="90000"/>
              </a:lnSpc>
              <a:buNone/>
            </a:pPr>
            <a:r>
              <a:rPr lang="pt-BR" sz="1800" dirty="0"/>
              <a:t>Há </a:t>
            </a:r>
            <a:r>
              <a:rPr lang="pt-BR" sz="1800" dirty="0" err="1"/>
              <a:t>tambem</a:t>
            </a:r>
            <a:r>
              <a:rPr lang="pt-BR" sz="1800" dirty="0"/>
              <a:t> preocupação com governança global.</a:t>
            </a:r>
          </a:p>
          <a:p>
            <a:pPr marL="0" indent="0">
              <a:lnSpc>
                <a:spcPct val="90000"/>
              </a:lnSpc>
              <a:buNone/>
            </a:pPr>
            <a:br>
              <a:rPr lang="pt-BR" sz="1800" dirty="0"/>
            </a:br>
            <a:r>
              <a:rPr lang="pt-BR" sz="1800" dirty="0"/>
              <a:t>¨</a:t>
            </a:r>
            <a:r>
              <a:rPr lang="pt-BR" sz="1800" i="1" dirty="0" err="1"/>
              <a:t>Since</a:t>
            </a:r>
            <a:r>
              <a:rPr lang="pt-BR" sz="1800" i="1" dirty="0"/>
              <a:t> </a:t>
            </a:r>
            <a:r>
              <a:rPr lang="pt-BR" sz="1800" i="1" dirty="0" err="1"/>
              <a:t>the</a:t>
            </a:r>
            <a:r>
              <a:rPr lang="pt-BR" sz="1800" i="1" dirty="0"/>
              <a:t> </a:t>
            </a:r>
            <a:r>
              <a:rPr lang="pt-BR" sz="1800" i="1" dirty="0" err="1"/>
              <a:t>world’s</a:t>
            </a:r>
            <a:r>
              <a:rPr lang="pt-BR" sz="1800" i="1" dirty="0"/>
              <a:t> major central </a:t>
            </a:r>
            <a:r>
              <a:rPr lang="pt-BR" sz="1800" i="1" dirty="0" err="1"/>
              <a:t>banks</a:t>
            </a:r>
            <a:r>
              <a:rPr lang="pt-BR" sz="1800" i="1" dirty="0"/>
              <a:t> came </a:t>
            </a:r>
            <a:r>
              <a:rPr lang="pt-BR" sz="1800" i="1" dirty="0" err="1"/>
              <a:t>to</a:t>
            </a:r>
            <a:r>
              <a:rPr lang="pt-BR" sz="1800" i="1" dirty="0"/>
              <a:t> </a:t>
            </a:r>
            <a:r>
              <a:rPr lang="pt-BR" sz="1800" i="1" dirty="0" err="1"/>
              <a:t>the</a:t>
            </a:r>
            <a:r>
              <a:rPr lang="pt-BR" sz="1800" i="1" dirty="0"/>
              <a:t> global </a:t>
            </a:r>
            <a:r>
              <a:rPr lang="pt-BR" sz="1800" i="1" dirty="0" err="1"/>
              <a:t>economy’s</a:t>
            </a:r>
            <a:r>
              <a:rPr lang="pt-BR" sz="1800" i="1" dirty="0"/>
              <a:t> </a:t>
            </a:r>
            <a:r>
              <a:rPr lang="pt-BR" sz="1800" i="1" dirty="0" err="1"/>
              <a:t>rescue</a:t>
            </a:r>
            <a:r>
              <a:rPr lang="pt-BR" sz="1800" i="1" dirty="0"/>
              <a:t> in 2008, </a:t>
            </a:r>
            <a:r>
              <a:rPr lang="pt-BR" sz="1800" i="1" dirty="0" err="1"/>
              <a:t>they</a:t>
            </a:r>
            <a:r>
              <a:rPr lang="pt-BR" sz="1800" i="1" dirty="0"/>
              <a:t> </a:t>
            </a:r>
            <a:r>
              <a:rPr lang="pt-BR" sz="1800" i="1" dirty="0" err="1"/>
              <a:t>have</a:t>
            </a:r>
            <a:r>
              <a:rPr lang="pt-BR" sz="1800" i="1" dirty="0"/>
              <a:t> </a:t>
            </a:r>
            <a:r>
              <a:rPr lang="pt-BR" sz="1800" i="1" dirty="0" err="1"/>
              <a:t>had</a:t>
            </a:r>
            <a:r>
              <a:rPr lang="pt-BR" sz="1800" i="1" dirty="0"/>
              <a:t> more </a:t>
            </a:r>
            <a:r>
              <a:rPr lang="pt-BR" sz="1800" i="1" dirty="0" err="1"/>
              <a:t>and</a:t>
            </a:r>
            <a:r>
              <a:rPr lang="pt-BR" sz="1800" i="1" dirty="0"/>
              <a:t> more </a:t>
            </a:r>
            <a:r>
              <a:rPr lang="pt-BR" sz="1800" i="1" dirty="0" err="1"/>
              <a:t>tasks</a:t>
            </a:r>
            <a:r>
              <a:rPr lang="pt-BR" sz="1800" i="1" dirty="0"/>
              <a:t> </a:t>
            </a:r>
            <a:r>
              <a:rPr lang="pt-BR" sz="1800" i="1" dirty="0" err="1"/>
              <a:t>foisted</a:t>
            </a:r>
            <a:r>
              <a:rPr lang="pt-BR" sz="1800" i="1" dirty="0"/>
              <a:t> </a:t>
            </a:r>
            <a:r>
              <a:rPr lang="pt-BR" sz="1800" i="1" dirty="0" err="1"/>
              <a:t>upon</a:t>
            </a:r>
            <a:r>
              <a:rPr lang="pt-BR" sz="1800" i="1" dirty="0"/>
              <a:t> </a:t>
            </a:r>
            <a:r>
              <a:rPr lang="pt-BR" sz="1800" i="1" dirty="0" err="1"/>
              <a:t>them</a:t>
            </a:r>
            <a:r>
              <a:rPr lang="pt-BR" sz="1800" i="1" dirty="0"/>
              <a:t>, </a:t>
            </a:r>
            <a:r>
              <a:rPr lang="pt-BR" sz="1800" i="1" dirty="0" err="1"/>
              <a:t>even</a:t>
            </a:r>
            <a:r>
              <a:rPr lang="pt-BR" sz="1800" i="1" dirty="0"/>
              <a:t> as some </a:t>
            </a:r>
            <a:r>
              <a:rPr lang="pt-BR" sz="1800" i="1" dirty="0" err="1"/>
              <a:t>politicians</a:t>
            </a:r>
            <a:r>
              <a:rPr lang="pt-BR" sz="1800" i="1" dirty="0"/>
              <a:t> </a:t>
            </a:r>
            <a:r>
              <a:rPr lang="pt-BR" sz="1800" i="1" dirty="0" err="1"/>
              <a:t>question</a:t>
            </a:r>
            <a:r>
              <a:rPr lang="pt-BR" sz="1800" i="1" dirty="0"/>
              <a:t> </a:t>
            </a:r>
            <a:r>
              <a:rPr lang="pt-BR" sz="1800" i="1" dirty="0" err="1"/>
              <a:t>their</a:t>
            </a:r>
            <a:r>
              <a:rPr lang="pt-BR" sz="1800" i="1" dirty="0"/>
              <a:t> </a:t>
            </a:r>
            <a:r>
              <a:rPr lang="pt-BR" sz="1800" i="1" dirty="0" err="1"/>
              <a:t>expanded</a:t>
            </a:r>
            <a:r>
              <a:rPr lang="pt-BR" sz="1800" i="1" dirty="0"/>
              <a:t> role </a:t>
            </a:r>
            <a:r>
              <a:rPr lang="pt-BR" sz="1800" i="1" dirty="0" err="1"/>
              <a:t>and</a:t>
            </a:r>
            <a:r>
              <a:rPr lang="pt-BR" sz="1800" i="1" dirty="0"/>
              <a:t> </a:t>
            </a:r>
            <a:r>
              <a:rPr lang="pt-BR" sz="1800" i="1" dirty="0" err="1"/>
              <a:t>others</a:t>
            </a:r>
            <a:r>
              <a:rPr lang="pt-BR" sz="1800" i="1" dirty="0"/>
              <a:t> </a:t>
            </a:r>
            <a:r>
              <a:rPr lang="pt-BR" sz="1800" i="1" dirty="0" err="1"/>
              <a:t>seek</a:t>
            </a:r>
            <a:r>
              <a:rPr lang="pt-BR" sz="1800" i="1" dirty="0"/>
              <a:t> </a:t>
            </a:r>
            <a:r>
              <a:rPr lang="pt-BR" sz="1800" i="1" dirty="0" err="1"/>
              <a:t>to</a:t>
            </a:r>
            <a:r>
              <a:rPr lang="pt-BR" sz="1800" i="1" dirty="0"/>
              <a:t> </a:t>
            </a:r>
            <a:r>
              <a:rPr lang="pt-BR" sz="1800" i="1" dirty="0" err="1"/>
              <a:t>undermine</a:t>
            </a:r>
            <a:r>
              <a:rPr lang="pt-BR" sz="1800" i="1" dirty="0"/>
              <a:t> </a:t>
            </a:r>
            <a:r>
              <a:rPr lang="pt-BR" sz="1800" i="1" dirty="0" err="1"/>
              <a:t>their</a:t>
            </a:r>
            <a:r>
              <a:rPr lang="pt-BR" sz="1800" i="1" dirty="0"/>
              <a:t> </a:t>
            </a:r>
            <a:r>
              <a:rPr lang="pt-BR" sz="1800" i="1" dirty="0" err="1"/>
              <a:t>policymaking</a:t>
            </a:r>
            <a:r>
              <a:rPr lang="pt-BR" sz="1800" i="1" dirty="0"/>
              <a:t> </a:t>
            </a:r>
            <a:r>
              <a:rPr lang="pt-BR" sz="1800" i="1" dirty="0" err="1"/>
              <a:t>autonomy</a:t>
            </a:r>
            <a:r>
              <a:rPr lang="pt-BR" sz="1800" i="1" dirty="0"/>
              <a:t>. </a:t>
            </a:r>
            <a:r>
              <a:rPr lang="pt-BR" sz="1800" i="1" dirty="0" err="1"/>
              <a:t>To</a:t>
            </a:r>
            <a:r>
              <a:rPr lang="pt-BR" sz="1800" i="1" dirty="0"/>
              <a:t> escape </a:t>
            </a:r>
            <a:r>
              <a:rPr lang="pt-BR" sz="1800" i="1" dirty="0" err="1"/>
              <a:t>this</a:t>
            </a:r>
            <a:r>
              <a:rPr lang="pt-BR" sz="1800" i="1" dirty="0"/>
              <a:t> </a:t>
            </a:r>
            <a:r>
              <a:rPr lang="pt-BR" sz="1800" i="1" dirty="0" err="1"/>
              <a:t>dilemma</a:t>
            </a:r>
            <a:r>
              <a:rPr lang="pt-BR" sz="1800" i="1" dirty="0"/>
              <a:t>, </a:t>
            </a:r>
            <a:r>
              <a:rPr lang="pt-BR" sz="1800" i="1" dirty="0" err="1"/>
              <a:t>monetary</a:t>
            </a:r>
            <a:r>
              <a:rPr lang="pt-BR" sz="1800" i="1" dirty="0"/>
              <a:t> </a:t>
            </a:r>
            <a:r>
              <a:rPr lang="pt-BR" sz="1800" i="1" dirty="0" err="1"/>
              <a:t>authorities</a:t>
            </a:r>
            <a:r>
              <a:rPr lang="pt-BR" sz="1800" i="1" dirty="0"/>
              <a:t> must </a:t>
            </a:r>
            <a:r>
              <a:rPr lang="pt-BR" sz="1800" i="1" dirty="0" err="1"/>
              <a:t>get</a:t>
            </a:r>
            <a:r>
              <a:rPr lang="pt-BR" sz="1800" i="1" dirty="0"/>
              <a:t> </a:t>
            </a:r>
            <a:r>
              <a:rPr lang="pt-BR" sz="1800" i="1" dirty="0" err="1"/>
              <a:t>back</a:t>
            </a:r>
            <a:r>
              <a:rPr lang="pt-BR" sz="1800" i="1" dirty="0"/>
              <a:t> </a:t>
            </a:r>
            <a:r>
              <a:rPr lang="pt-BR" sz="1800" i="1" dirty="0" err="1"/>
              <a:t>to</a:t>
            </a:r>
            <a:r>
              <a:rPr lang="pt-BR" sz="1800" i="1" dirty="0"/>
              <a:t> </a:t>
            </a:r>
            <a:r>
              <a:rPr lang="pt-BR" sz="1800" i="1" dirty="0" err="1"/>
              <a:t>doing</a:t>
            </a:r>
            <a:r>
              <a:rPr lang="pt-BR" sz="1800" i="1" dirty="0"/>
              <a:t> </a:t>
            </a:r>
            <a:r>
              <a:rPr lang="pt-BR" sz="1800" i="1" dirty="0" err="1"/>
              <a:t>what</a:t>
            </a:r>
            <a:r>
              <a:rPr lang="pt-BR" sz="1800" i="1" dirty="0"/>
              <a:t> </a:t>
            </a:r>
            <a:r>
              <a:rPr lang="pt-BR" sz="1800" i="1" dirty="0" err="1"/>
              <a:t>they</a:t>
            </a:r>
            <a:r>
              <a:rPr lang="pt-BR" sz="1800" i="1" dirty="0"/>
              <a:t> do </a:t>
            </a:r>
            <a:r>
              <a:rPr lang="pt-BR" sz="1800" i="1" dirty="0" err="1"/>
              <a:t>best</a:t>
            </a:r>
            <a:r>
              <a:rPr lang="pt-BR" sz="1800" i="1" dirty="0"/>
              <a:t>¨(KENETH ROGOFF, The </a:t>
            </a:r>
            <a:r>
              <a:rPr lang="pt-BR" sz="1800" i="1" dirty="0" err="1"/>
              <a:t>End</a:t>
            </a:r>
            <a:r>
              <a:rPr lang="pt-BR" sz="1800" i="1" dirty="0"/>
              <a:t> </a:t>
            </a:r>
            <a:r>
              <a:rPr lang="pt-BR" sz="1800" i="1" dirty="0" err="1"/>
              <a:t>of</a:t>
            </a:r>
            <a:r>
              <a:rPr lang="pt-BR" sz="1800" i="1" dirty="0"/>
              <a:t> Central Bank Independence¨</a:t>
            </a:r>
          </a:p>
          <a:p>
            <a:pPr marL="0" indent="0">
              <a:lnSpc>
                <a:spcPct val="90000"/>
              </a:lnSpc>
              <a:buNone/>
            </a:pPr>
            <a:endParaRPr lang="pt-BR" sz="1800" i="1" dirty="0"/>
          </a:p>
          <a:p>
            <a:pPr marL="0" indent="0">
              <a:lnSpc>
                <a:spcPct val="90000"/>
              </a:lnSpc>
              <a:buNone/>
            </a:pPr>
            <a:r>
              <a:rPr lang="pt-BR" sz="1800" i="1" dirty="0"/>
              <a:t>EVITAR A REPETIÇAO DE 1929, RELIDO COMO UM ERRO DE POLÍTICA MONETÁRIA, AGRAVADO PELA CRISE BANCÁRIA DE 1933</a:t>
            </a:r>
            <a:endParaRPr lang="pt-BR" sz="1800" dirty="0"/>
          </a:p>
          <a:p>
            <a:pPr marL="0" indent="0">
              <a:lnSpc>
                <a:spcPct val="90000"/>
              </a:lnSpc>
              <a:buNone/>
            </a:pPr>
            <a:endParaRPr lang="pt-BR" sz="1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C27D6D2-57F5-0C40-A41F-4CC850215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784" y="868083"/>
            <a:ext cx="3951737" cy="513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70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13EFA6C3-82DC-4131-9929-2523E6FD0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0277BF2-8C6D-EB46-871D-C7CEABB9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761" y="609601"/>
            <a:ext cx="6177722" cy="1216024"/>
          </a:xfrm>
        </p:spPr>
        <p:txBody>
          <a:bodyPr>
            <a:norm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Livro de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bernanke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2022</a:t>
            </a:r>
          </a:p>
        </p:txBody>
      </p:sp>
      <p:sp>
        <p:nvSpPr>
          <p:cNvPr id="23" name="Freeform: Shape 10">
            <a:extLst>
              <a:ext uri="{FF2B5EF4-FFF2-40B4-BE49-F238E27FC236}">
                <a16:creationId xmlns:a16="http://schemas.microsoft.com/office/drawing/2014/main" id="{AEC9469E-14CA-4358-BABC-CBF836A61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69680" cy="767978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1897819-DD02-4140-B252-8EA8D2029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27" y="1104900"/>
            <a:ext cx="3314501" cy="5052060"/>
          </a:xfrm>
          <a:prstGeom prst="rect">
            <a:avLst/>
          </a:prstGeom>
        </p:spPr>
      </p:pic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EC584864-415B-FC41-AFB7-527A9C020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761" y="2225039"/>
            <a:ext cx="6177722" cy="4029337"/>
          </a:xfrm>
        </p:spPr>
        <p:txBody>
          <a:bodyPr>
            <a:normAutofit/>
          </a:bodyPr>
          <a:lstStyle/>
          <a:p>
            <a:r>
              <a:rPr lang="pt-BR" dirty="0"/>
              <a:t>Longo período de inflação baixa (até 2021) e de juros baixos mudou o papel do banco central, trazendo-o para o palco da politicas macroeconômicas.</a:t>
            </a:r>
          </a:p>
          <a:p>
            <a:r>
              <a:rPr lang="pt-BR" dirty="0"/>
              <a:t>Elogia papel do FED na pandemia. Em abril de 2020, pânico. Dow Jones cai 12%, dificuldade de venda  de títulos de tesouro americano. Desemprego vai de 3 a 12%</a:t>
            </a:r>
          </a:p>
          <a:p>
            <a:r>
              <a:rPr lang="pt-BR" dirty="0"/>
              <a:t>FED compra centenas de bilhões de dólares em títulos do tesouro e títulos lastreados em hipotecas, repetindo o que </a:t>
            </a:r>
            <a:r>
              <a:rPr lang="pt-BR" dirty="0" err="1"/>
              <a:t>Bernanke</a:t>
            </a:r>
            <a:r>
              <a:rPr lang="pt-BR" dirty="0"/>
              <a:t> fizeram em 2007-8, e com isso evita depressão</a:t>
            </a:r>
          </a:p>
        </p:txBody>
      </p:sp>
      <p:sp>
        <p:nvSpPr>
          <p:cNvPr id="25" name="Freeform: Shape 12">
            <a:extLst>
              <a:ext uri="{FF2B5EF4-FFF2-40B4-BE49-F238E27FC236}">
                <a16:creationId xmlns:a16="http://schemas.microsoft.com/office/drawing/2014/main" id="{048EB4C9-ACAF-4CCA-BA6E-93144319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5753" y="6027658"/>
            <a:ext cx="7906247" cy="830343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82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9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9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3C47741D-36A8-4C70-BBA7-B31B9E737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4">
            <a:extLst>
              <a:ext uri="{FF2B5EF4-FFF2-40B4-BE49-F238E27FC236}">
                <a16:creationId xmlns:a16="http://schemas.microsoft.com/office/drawing/2014/main" id="{9E86B748-A671-4409-B64C-3B8939825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9604" y="0"/>
            <a:ext cx="2422397" cy="6858000"/>
          </a:xfrm>
          <a:custGeom>
            <a:avLst/>
            <a:gdLst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42723 w 2422397"/>
              <a:gd name="connsiteY94" fmla="*/ 2117686 h 6858000"/>
              <a:gd name="connsiteX95" fmla="*/ 1582995 w 2422397"/>
              <a:gd name="connsiteY95" fmla="*/ 2101627 h 6858000"/>
              <a:gd name="connsiteX96" fmla="*/ 1612413 w 2422397"/>
              <a:gd name="connsiteY96" fmla="*/ 2069584 h 6858000"/>
              <a:gd name="connsiteX97" fmla="*/ 1569289 w 2422397"/>
              <a:gd name="connsiteY97" fmla="*/ 2032263 h 6858000"/>
              <a:gd name="connsiteX98" fmla="*/ 1562841 w 2422397"/>
              <a:gd name="connsiteY98" fmla="*/ 1890085 h 6858000"/>
              <a:gd name="connsiteX99" fmla="*/ 1564944 w 2422397"/>
              <a:gd name="connsiteY99" fmla="*/ 1821321 h 6858000"/>
              <a:gd name="connsiteX100" fmla="*/ 1579022 w 2422397"/>
              <a:gd name="connsiteY100" fmla="*/ 1718757 h 6858000"/>
              <a:gd name="connsiteX101" fmla="*/ 1590196 w 2422397"/>
              <a:gd name="connsiteY101" fmla="*/ 1595914 h 6858000"/>
              <a:gd name="connsiteX102" fmla="*/ 1624363 w 2422397"/>
              <a:gd name="connsiteY102" fmla="*/ 1502483 h 6858000"/>
              <a:gd name="connsiteX103" fmla="*/ 1631539 w 2422397"/>
              <a:gd name="connsiteY103" fmla="*/ 1431520 h 6858000"/>
              <a:gd name="connsiteX104" fmla="*/ 1646296 w 2422397"/>
              <a:gd name="connsiteY104" fmla="*/ 1333057 h 6858000"/>
              <a:gd name="connsiteX105" fmla="*/ 1659787 w 2422397"/>
              <a:gd name="connsiteY105" fmla="*/ 1197540 h 6858000"/>
              <a:gd name="connsiteX106" fmla="*/ 1706993 w 2422397"/>
              <a:gd name="connsiteY106" fmla="*/ 1104797 h 6858000"/>
              <a:gd name="connsiteX107" fmla="*/ 1777273 w 2422397"/>
              <a:gd name="connsiteY107" fmla="*/ 916268 h 6858000"/>
              <a:gd name="connsiteX108" fmla="*/ 1859912 w 2422397"/>
              <a:gd name="connsiteY108" fmla="*/ 775598 h 6858000"/>
              <a:gd name="connsiteX109" fmla="*/ 1911831 w 2422397"/>
              <a:gd name="connsiteY109" fmla="*/ 696577 h 6858000"/>
              <a:gd name="connsiteX110" fmla="*/ 1942209 w 2422397"/>
              <a:gd name="connsiteY110" fmla="*/ 575807 h 6858000"/>
              <a:gd name="connsiteX111" fmla="*/ 1951374 w 2422397"/>
              <a:gd name="connsiteY111" fmla="*/ 556682 h 6858000"/>
              <a:gd name="connsiteX112" fmla="*/ 1951170 w 2422397"/>
              <a:gd name="connsiteY112" fmla="*/ 526639 h 6858000"/>
              <a:gd name="connsiteX113" fmla="*/ 1949059 w 2422397"/>
              <a:gd name="connsiteY113" fmla="*/ 405872 h 6858000"/>
              <a:gd name="connsiteX114" fmla="*/ 1935866 w 2422397"/>
              <a:gd name="connsiteY114" fmla="*/ 307622 h 6858000"/>
              <a:gd name="connsiteX115" fmla="*/ 1967790 w 2422397"/>
              <a:gd name="connsiteY115" fmla="*/ 198682 h 6858000"/>
              <a:gd name="connsiteX116" fmla="*/ 1971093 w 2422397"/>
              <a:gd name="connsiteY116" fmla="*/ 127747 h 6858000"/>
              <a:gd name="connsiteX117" fmla="*/ 1951841 w 2422397"/>
              <a:gd name="connsiteY117" fmla="*/ 4678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01627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849095 w 2422397"/>
              <a:gd name="connsiteY46" fmla="*/ 5305397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62873 w 2422397"/>
              <a:gd name="connsiteY46" fmla="*/ 5269094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57889 w 2422397"/>
              <a:gd name="connsiteY63" fmla="*/ 4481699 h 6858000"/>
              <a:gd name="connsiteX64" fmla="*/ 974975 w 2422397"/>
              <a:gd name="connsiteY64" fmla="*/ 4433921 h 6858000"/>
              <a:gd name="connsiteX65" fmla="*/ 1011638 w 2422397"/>
              <a:gd name="connsiteY65" fmla="*/ 4352312 h 6858000"/>
              <a:gd name="connsiteX66" fmla="*/ 1049579 w 2422397"/>
              <a:gd name="connsiteY66" fmla="*/ 4237953 h 6858000"/>
              <a:gd name="connsiteX67" fmla="*/ 1041314 w 2422397"/>
              <a:gd name="connsiteY67" fmla="*/ 4139706 h 6858000"/>
              <a:gd name="connsiteX68" fmla="*/ 1049328 w 2422397"/>
              <a:gd name="connsiteY68" fmla="*/ 4134671 h 6858000"/>
              <a:gd name="connsiteX69" fmla="*/ 1061133 w 2422397"/>
              <a:gd name="connsiteY69" fmla="*/ 4074160 h 6858000"/>
              <a:gd name="connsiteX70" fmla="*/ 1059121 w 2422397"/>
              <a:gd name="connsiteY70" fmla="*/ 3844497 h 6858000"/>
              <a:gd name="connsiteX71" fmla="*/ 1083386 w 2422397"/>
              <a:gd name="connsiteY71" fmla="*/ 3726730 h 6858000"/>
              <a:gd name="connsiteX72" fmla="*/ 1098990 w 2422397"/>
              <a:gd name="connsiteY72" fmla="*/ 3687782 h 6858000"/>
              <a:gd name="connsiteX73" fmla="*/ 1124701 w 2422397"/>
              <a:gd name="connsiteY73" fmla="*/ 3622348 h 6858000"/>
              <a:gd name="connsiteX74" fmla="*/ 1161137 w 2422397"/>
              <a:gd name="connsiteY74" fmla="*/ 3580464 h 6858000"/>
              <a:gd name="connsiteX75" fmla="*/ 1175812 w 2422397"/>
              <a:gd name="connsiteY75" fmla="*/ 3522969 h 6858000"/>
              <a:gd name="connsiteX76" fmla="*/ 1156951 w 2422397"/>
              <a:gd name="connsiteY76" fmla="*/ 3500538 h 6858000"/>
              <a:gd name="connsiteX77" fmla="*/ 1179877 w 2422397"/>
              <a:gd name="connsiteY77" fmla="*/ 3441984 h 6858000"/>
              <a:gd name="connsiteX78" fmla="*/ 1217096 w 2422397"/>
              <a:gd name="connsiteY78" fmla="*/ 3354156 h 6858000"/>
              <a:gd name="connsiteX79" fmla="*/ 1232811 w 2422397"/>
              <a:gd name="connsiteY79" fmla="*/ 3301153 h 6858000"/>
              <a:gd name="connsiteX80" fmla="*/ 1281985 w 2422397"/>
              <a:gd name="connsiteY80" fmla="*/ 3158933 h 6858000"/>
              <a:gd name="connsiteX81" fmla="*/ 1335997 w 2422397"/>
              <a:gd name="connsiteY81" fmla="*/ 3018423 h 6858000"/>
              <a:gd name="connsiteX82" fmla="*/ 1394864 w 2422397"/>
              <a:gd name="connsiteY82" fmla="*/ 2946152 h 6858000"/>
              <a:gd name="connsiteX83" fmla="*/ 1436360 w 2422397"/>
              <a:gd name="connsiteY83" fmla="*/ 2829469 h 6858000"/>
              <a:gd name="connsiteX84" fmla="*/ 1447242 w 2422397"/>
              <a:gd name="connsiteY84" fmla="*/ 2811546 h 6858000"/>
              <a:gd name="connsiteX85" fmla="*/ 1449881 w 2422397"/>
              <a:gd name="connsiteY85" fmla="*/ 2781535 h 6858000"/>
              <a:gd name="connsiteX86" fmla="*/ 1459218 w 2422397"/>
              <a:gd name="connsiteY86" fmla="*/ 2660724 h 6858000"/>
              <a:gd name="connsiteX87" fmla="*/ 1455455 w 2422397"/>
              <a:gd name="connsiteY87" fmla="*/ 2560980 h 6858000"/>
              <a:gd name="connsiteX88" fmla="*/ 1497362 w 2422397"/>
              <a:gd name="connsiteY88" fmla="*/ 2456303 h 6858000"/>
              <a:gd name="connsiteX89" fmla="*/ 1507343 w 2422397"/>
              <a:gd name="connsiteY89" fmla="*/ 2385923 h 6858000"/>
              <a:gd name="connsiteX90" fmla="*/ 1540772 w 2422397"/>
              <a:gd name="connsiteY90" fmla="*/ 2256097 h 6858000"/>
              <a:gd name="connsiteX91" fmla="*/ 1569381 w 2422397"/>
              <a:gd name="connsiteY91" fmla="*/ 2165158 h 6858000"/>
              <a:gd name="connsiteX92" fmla="*/ 1576109 w 2422397"/>
              <a:gd name="connsiteY92" fmla="*/ 2078660 h 6858000"/>
              <a:gd name="connsiteX93" fmla="*/ 1564751 w 2422397"/>
              <a:gd name="connsiteY93" fmla="*/ 2009574 h 6858000"/>
              <a:gd name="connsiteX94" fmla="*/ 1571917 w 2422397"/>
              <a:gd name="connsiteY94" fmla="*/ 1903700 h 6858000"/>
              <a:gd name="connsiteX95" fmla="*/ 1564944 w 2422397"/>
              <a:gd name="connsiteY95" fmla="*/ 1821321 h 6858000"/>
              <a:gd name="connsiteX96" fmla="*/ 1579022 w 2422397"/>
              <a:gd name="connsiteY96" fmla="*/ 1718757 h 6858000"/>
              <a:gd name="connsiteX97" fmla="*/ 1590196 w 2422397"/>
              <a:gd name="connsiteY97" fmla="*/ 1595914 h 6858000"/>
              <a:gd name="connsiteX98" fmla="*/ 1624363 w 2422397"/>
              <a:gd name="connsiteY98" fmla="*/ 1502483 h 6858000"/>
              <a:gd name="connsiteX99" fmla="*/ 1631539 w 2422397"/>
              <a:gd name="connsiteY99" fmla="*/ 1431520 h 6858000"/>
              <a:gd name="connsiteX100" fmla="*/ 1646296 w 2422397"/>
              <a:gd name="connsiteY100" fmla="*/ 1333057 h 6858000"/>
              <a:gd name="connsiteX101" fmla="*/ 1696091 w 2422397"/>
              <a:gd name="connsiteY101" fmla="*/ 1202078 h 6858000"/>
              <a:gd name="connsiteX102" fmla="*/ 1706993 w 2422397"/>
              <a:gd name="connsiteY102" fmla="*/ 1104797 h 6858000"/>
              <a:gd name="connsiteX103" fmla="*/ 1777273 w 2422397"/>
              <a:gd name="connsiteY103" fmla="*/ 916268 h 6858000"/>
              <a:gd name="connsiteX104" fmla="*/ 1850836 w 2422397"/>
              <a:gd name="connsiteY104" fmla="*/ 825516 h 6858000"/>
              <a:gd name="connsiteX105" fmla="*/ 1911831 w 2422397"/>
              <a:gd name="connsiteY105" fmla="*/ 696577 h 6858000"/>
              <a:gd name="connsiteX106" fmla="*/ 1942209 w 2422397"/>
              <a:gd name="connsiteY106" fmla="*/ 575807 h 6858000"/>
              <a:gd name="connsiteX107" fmla="*/ 1951374 w 2422397"/>
              <a:gd name="connsiteY107" fmla="*/ 556682 h 6858000"/>
              <a:gd name="connsiteX108" fmla="*/ 1951170 w 2422397"/>
              <a:gd name="connsiteY108" fmla="*/ 526639 h 6858000"/>
              <a:gd name="connsiteX109" fmla="*/ 1949059 w 2422397"/>
              <a:gd name="connsiteY109" fmla="*/ 405872 h 6858000"/>
              <a:gd name="connsiteX110" fmla="*/ 1954018 w 2422397"/>
              <a:gd name="connsiteY110" fmla="*/ 307622 h 6858000"/>
              <a:gd name="connsiteX111" fmla="*/ 1967790 w 2422397"/>
              <a:gd name="connsiteY111" fmla="*/ 198682 h 6858000"/>
              <a:gd name="connsiteX112" fmla="*/ 1971093 w 2422397"/>
              <a:gd name="connsiteY112" fmla="*/ 127747 h 6858000"/>
              <a:gd name="connsiteX113" fmla="*/ 1951841 w 2422397"/>
              <a:gd name="connsiteY113" fmla="*/ 4678 h 6858000"/>
              <a:gd name="connsiteX114" fmla="*/ 1953649 w 2422397"/>
              <a:gd name="connsiteY11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57889 w 2422397"/>
              <a:gd name="connsiteY62" fmla="*/ 4481699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1011638 w 2422397"/>
              <a:gd name="connsiteY63" fmla="*/ 4352312 h 6858000"/>
              <a:gd name="connsiteX64" fmla="*/ 1049579 w 2422397"/>
              <a:gd name="connsiteY64" fmla="*/ 4237953 h 6858000"/>
              <a:gd name="connsiteX65" fmla="*/ 1041314 w 2422397"/>
              <a:gd name="connsiteY65" fmla="*/ 4139706 h 6858000"/>
              <a:gd name="connsiteX66" fmla="*/ 1049328 w 2422397"/>
              <a:gd name="connsiteY66" fmla="*/ 4134671 h 6858000"/>
              <a:gd name="connsiteX67" fmla="*/ 1061133 w 2422397"/>
              <a:gd name="connsiteY67" fmla="*/ 4074160 h 6858000"/>
              <a:gd name="connsiteX68" fmla="*/ 1059121 w 2422397"/>
              <a:gd name="connsiteY68" fmla="*/ 3844497 h 6858000"/>
              <a:gd name="connsiteX69" fmla="*/ 1083386 w 2422397"/>
              <a:gd name="connsiteY69" fmla="*/ 3726730 h 6858000"/>
              <a:gd name="connsiteX70" fmla="*/ 1098990 w 2422397"/>
              <a:gd name="connsiteY70" fmla="*/ 3687782 h 6858000"/>
              <a:gd name="connsiteX71" fmla="*/ 1124701 w 2422397"/>
              <a:gd name="connsiteY71" fmla="*/ 3622348 h 6858000"/>
              <a:gd name="connsiteX72" fmla="*/ 1161137 w 2422397"/>
              <a:gd name="connsiteY72" fmla="*/ 3580464 h 6858000"/>
              <a:gd name="connsiteX73" fmla="*/ 1175812 w 2422397"/>
              <a:gd name="connsiteY73" fmla="*/ 3522969 h 6858000"/>
              <a:gd name="connsiteX74" fmla="*/ 1156951 w 2422397"/>
              <a:gd name="connsiteY74" fmla="*/ 3500538 h 6858000"/>
              <a:gd name="connsiteX75" fmla="*/ 1179877 w 2422397"/>
              <a:gd name="connsiteY75" fmla="*/ 3441984 h 6858000"/>
              <a:gd name="connsiteX76" fmla="*/ 1217096 w 2422397"/>
              <a:gd name="connsiteY76" fmla="*/ 3354156 h 6858000"/>
              <a:gd name="connsiteX77" fmla="*/ 1232811 w 2422397"/>
              <a:gd name="connsiteY77" fmla="*/ 3301153 h 6858000"/>
              <a:gd name="connsiteX78" fmla="*/ 1281985 w 2422397"/>
              <a:gd name="connsiteY78" fmla="*/ 3158933 h 6858000"/>
              <a:gd name="connsiteX79" fmla="*/ 1335997 w 2422397"/>
              <a:gd name="connsiteY79" fmla="*/ 3018423 h 6858000"/>
              <a:gd name="connsiteX80" fmla="*/ 1394864 w 2422397"/>
              <a:gd name="connsiteY80" fmla="*/ 2946152 h 6858000"/>
              <a:gd name="connsiteX81" fmla="*/ 1436360 w 2422397"/>
              <a:gd name="connsiteY81" fmla="*/ 2829469 h 6858000"/>
              <a:gd name="connsiteX82" fmla="*/ 1447242 w 2422397"/>
              <a:gd name="connsiteY82" fmla="*/ 2811546 h 6858000"/>
              <a:gd name="connsiteX83" fmla="*/ 1449881 w 2422397"/>
              <a:gd name="connsiteY83" fmla="*/ 2781535 h 6858000"/>
              <a:gd name="connsiteX84" fmla="*/ 1459218 w 2422397"/>
              <a:gd name="connsiteY84" fmla="*/ 2660724 h 6858000"/>
              <a:gd name="connsiteX85" fmla="*/ 1455455 w 2422397"/>
              <a:gd name="connsiteY85" fmla="*/ 2560980 h 6858000"/>
              <a:gd name="connsiteX86" fmla="*/ 1497362 w 2422397"/>
              <a:gd name="connsiteY86" fmla="*/ 2456303 h 6858000"/>
              <a:gd name="connsiteX87" fmla="*/ 1507343 w 2422397"/>
              <a:gd name="connsiteY87" fmla="*/ 2385923 h 6858000"/>
              <a:gd name="connsiteX88" fmla="*/ 1540772 w 2422397"/>
              <a:gd name="connsiteY88" fmla="*/ 2256097 h 6858000"/>
              <a:gd name="connsiteX89" fmla="*/ 1569381 w 2422397"/>
              <a:gd name="connsiteY89" fmla="*/ 2165158 h 6858000"/>
              <a:gd name="connsiteX90" fmla="*/ 1576109 w 2422397"/>
              <a:gd name="connsiteY90" fmla="*/ 2078660 h 6858000"/>
              <a:gd name="connsiteX91" fmla="*/ 1564751 w 2422397"/>
              <a:gd name="connsiteY91" fmla="*/ 2009574 h 6858000"/>
              <a:gd name="connsiteX92" fmla="*/ 1571917 w 2422397"/>
              <a:gd name="connsiteY92" fmla="*/ 1903700 h 6858000"/>
              <a:gd name="connsiteX93" fmla="*/ 1564944 w 2422397"/>
              <a:gd name="connsiteY93" fmla="*/ 1821321 h 6858000"/>
              <a:gd name="connsiteX94" fmla="*/ 1579022 w 2422397"/>
              <a:gd name="connsiteY94" fmla="*/ 1718757 h 6858000"/>
              <a:gd name="connsiteX95" fmla="*/ 1590196 w 2422397"/>
              <a:gd name="connsiteY95" fmla="*/ 1595914 h 6858000"/>
              <a:gd name="connsiteX96" fmla="*/ 1624363 w 2422397"/>
              <a:gd name="connsiteY96" fmla="*/ 1502483 h 6858000"/>
              <a:gd name="connsiteX97" fmla="*/ 1631539 w 2422397"/>
              <a:gd name="connsiteY97" fmla="*/ 1431520 h 6858000"/>
              <a:gd name="connsiteX98" fmla="*/ 1646296 w 2422397"/>
              <a:gd name="connsiteY98" fmla="*/ 1333057 h 6858000"/>
              <a:gd name="connsiteX99" fmla="*/ 1696091 w 2422397"/>
              <a:gd name="connsiteY99" fmla="*/ 1202078 h 6858000"/>
              <a:gd name="connsiteX100" fmla="*/ 1706993 w 2422397"/>
              <a:gd name="connsiteY100" fmla="*/ 1104797 h 6858000"/>
              <a:gd name="connsiteX101" fmla="*/ 1777273 w 2422397"/>
              <a:gd name="connsiteY101" fmla="*/ 916268 h 6858000"/>
              <a:gd name="connsiteX102" fmla="*/ 1850836 w 2422397"/>
              <a:gd name="connsiteY102" fmla="*/ 825516 h 6858000"/>
              <a:gd name="connsiteX103" fmla="*/ 1911831 w 2422397"/>
              <a:gd name="connsiteY103" fmla="*/ 696577 h 6858000"/>
              <a:gd name="connsiteX104" fmla="*/ 1942209 w 2422397"/>
              <a:gd name="connsiteY104" fmla="*/ 575807 h 6858000"/>
              <a:gd name="connsiteX105" fmla="*/ 1951374 w 2422397"/>
              <a:gd name="connsiteY105" fmla="*/ 556682 h 6858000"/>
              <a:gd name="connsiteX106" fmla="*/ 1951170 w 2422397"/>
              <a:gd name="connsiteY106" fmla="*/ 526639 h 6858000"/>
              <a:gd name="connsiteX107" fmla="*/ 1949059 w 2422397"/>
              <a:gd name="connsiteY107" fmla="*/ 405872 h 6858000"/>
              <a:gd name="connsiteX108" fmla="*/ 1954018 w 2422397"/>
              <a:gd name="connsiteY108" fmla="*/ 307622 h 6858000"/>
              <a:gd name="connsiteX109" fmla="*/ 1967790 w 2422397"/>
              <a:gd name="connsiteY109" fmla="*/ 198682 h 6858000"/>
              <a:gd name="connsiteX110" fmla="*/ 1971093 w 2422397"/>
              <a:gd name="connsiteY110" fmla="*/ 127747 h 6858000"/>
              <a:gd name="connsiteX111" fmla="*/ 1951841 w 2422397"/>
              <a:gd name="connsiteY111" fmla="*/ 4678 h 6858000"/>
              <a:gd name="connsiteX112" fmla="*/ 1953649 w 2422397"/>
              <a:gd name="connsiteY11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0651 w 2422397"/>
              <a:gd name="connsiteY38" fmla="*/ 5331990 h 6858000"/>
              <a:gd name="connsiteX39" fmla="*/ 725358 w 2422397"/>
              <a:gd name="connsiteY39" fmla="*/ 5309193 h 6858000"/>
              <a:gd name="connsiteX40" fmla="*/ 726926 w 2422397"/>
              <a:gd name="connsiteY40" fmla="*/ 5311182 h 6858000"/>
              <a:gd name="connsiteX41" fmla="*/ 727761 w 2422397"/>
              <a:gd name="connsiteY41" fmla="*/ 5304702 h 6858000"/>
              <a:gd name="connsiteX42" fmla="*/ 732974 w 2422397"/>
              <a:gd name="connsiteY42" fmla="*/ 5303522 h 6858000"/>
              <a:gd name="connsiteX43" fmla="*/ 762873 w 2422397"/>
              <a:gd name="connsiteY43" fmla="*/ 5269094 h 6858000"/>
              <a:gd name="connsiteX44" fmla="*/ 784867 w 2422397"/>
              <a:gd name="connsiteY44" fmla="*/ 5235785 h 6858000"/>
              <a:gd name="connsiteX45" fmla="*/ 796271 w 2422397"/>
              <a:gd name="connsiteY45" fmla="*/ 5175473 h 6858000"/>
              <a:gd name="connsiteX46" fmla="*/ 821529 w 2422397"/>
              <a:gd name="connsiteY46" fmla="*/ 5012929 h 6858000"/>
              <a:gd name="connsiteX47" fmla="*/ 846340 w 2422397"/>
              <a:gd name="connsiteY47" fmla="*/ 4944976 h 6858000"/>
              <a:gd name="connsiteX48" fmla="*/ 840157 w 2422397"/>
              <a:gd name="connsiteY48" fmla="*/ 4872869 h 6858000"/>
              <a:gd name="connsiteX49" fmla="*/ 855718 w 2422397"/>
              <a:gd name="connsiteY49" fmla="*/ 4850916 h 6858000"/>
              <a:gd name="connsiteX50" fmla="*/ 858709 w 2422397"/>
              <a:gd name="connsiteY50" fmla="*/ 4847264 h 6858000"/>
              <a:gd name="connsiteX51" fmla="*/ 863990 w 2422397"/>
              <a:gd name="connsiteY51" fmla="*/ 4829718 h 6858000"/>
              <a:gd name="connsiteX52" fmla="*/ 873842 w 2422397"/>
              <a:gd name="connsiteY52" fmla="*/ 4828439 h 6858000"/>
              <a:gd name="connsiteX53" fmla="*/ 887779 w 2422397"/>
              <a:gd name="connsiteY53" fmla="*/ 4804655 h 6858000"/>
              <a:gd name="connsiteX54" fmla="*/ 893894 w 2422397"/>
              <a:gd name="connsiteY54" fmla="*/ 4777060 h 6858000"/>
              <a:gd name="connsiteX55" fmla="*/ 883546 w 2422397"/>
              <a:gd name="connsiteY55" fmla="*/ 4777089 h 6858000"/>
              <a:gd name="connsiteX56" fmla="*/ 883812 w 2422397"/>
              <a:gd name="connsiteY56" fmla="*/ 4774559 h 6858000"/>
              <a:gd name="connsiteX57" fmla="*/ 903401 w 2422397"/>
              <a:gd name="connsiteY57" fmla="*/ 4679442 h 6858000"/>
              <a:gd name="connsiteX58" fmla="*/ 916253 w 2422397"/>
              <a:gd name="connsiteY58" fmla="*/ 4651970 h 6858000"/>
              <a:gd name="connsiteX59" fmla="*/ 922608 w 2422397"/>
              <a:gd name="connsiteY59" fmla="*/ 4649785 h 6858000"/>
              <a:gd name="connsiteX60" fmla="*/ 924139 w 2422397"/>
              <a:gd name="connsiteY60" fmla="*/ 4631605 h 6858000"/>
              <a:gd name="connsiteX61" fmla="*/ 985938 w 2422397"/>
              <a:gd name="connsiteY61" fmla="*/ 4515358 h 6858000"/>
              <a:gd name="connsiteX62" fmla="*/ 1011638 w 2422397"/>
              <a:gd name="connsiteY62" fmla="*/ 4352312 h 6858000"/>
              <a:gd name="connsiteX63" fmla="*/ 1049579 w 2422397"/>
              <a:gd name="connsiteY63" fmla="*/ 4237953 h 6858000"/>
              <a:gd name="connsiteX64" fmla="*/ 1041314 w 2422397"/>
              <a:gd name="connsiteY64" fmla="*/ 4139706 h 6858000"/>
              <a:gd name="connsiteX65" fmla="*/ 1049328 w 2422397"/>
              <a:gd name="connsiteY65" fmla="*/ 4134671 h 6858000"/>
              <a:gd name="connsiteX66" fmla="*/ 1061133 w 2422397"/>
              <a:gd name="connsiteY66" fmla="*/ 4074160 h 6858000"/>
              <a:gd name="connsiteX67" fmla="*/ 1059121 w 2422397"/>
              <a:gd name="connsiteY67" fmla="*/ 3844497 h 6858000"/>
              <a:gd name="connsiteX68" fmla="*/ 1083386 w 2422397"/>
              <a:gd name="connsiteY68" fmla="*/ 3726730 h 6858000"/>
              <a:gd name="connsiteX69" fmla="*/ 1098990 w 2422397"/>
              <a:gd name="connsiteY69" fmla="*/ 3687782 h 6858000"/>
              <a:gd name="connsiteX70" fmla="*/ 1124701 w 2422397"/>
              <a:gd name="connsiteY70" fmla="*/ 3622348 h 6858000"/>
              <a:gd name="connsiteX71" fmla="*/ 1161137 w 2422397"/>
              <a:gd name="connsiteY71" fmla="*/ 3580464 h 6858000"/>
              <a:gd name="connsiteX72" fmla="*/ 1175812 w 2422397"/>
              <a:gd name="connsiteY72" fmla="*/ 3522969 h 6858000"/>
              <a:gd name="connsiteX73" fmla="*/ 1156951 w 2422397"/>
              <a:gd name="connsiteY73" fmla="*/ 3500538 h 6858000"/>
              <a:gd name="connsiteX74" fmla="*/ 1179877 w 2422397"/>
              <a:gd name="connsiteY74" fmla="*/ 3441984 h 6858000"/>
              <a:gd name="connsiteX75" fmla="*/ 1217096 w 2422397"/>
              <a:gd name="connsiteY75" fmla="*/ 3354156 h 6858000"/>
              <a:gd name="connsiteX76" fmla="*/ 1232811 w 2422397"/>
              <a:gd name="connsiteY76" fmla="*/ 3301153 h 6858000"/>
              <a:gd name="connsiteX77" fmla="*/ 1281985 w 2422397"/>
              <a:gd name="connsiteY77" fmla="*/ 3158933 h 6858000"/>
              <a:gd name="connsiteX78" fmla="*/ 1335997 w 2422397"/>
              <a:gd name="connsiteY78" fmla="*/ 3018423 h 6858000"/>
              <a:gd name="connsiteX79" fmla="*/ 1394864 w 2422397"/>
              <a:gd name="connsiteY79" fmla="*/ 2946152 h 6858000"/>
              <a:gd name="connsiteX80" fmla="*/ 1436360 w 2422397"/>
              <a:gd name="connsiteY80" fmla="*/ 2829469 h 6858000"/>
              <a:gd name="connsiteX81" fmla="*/ 1447242 w 2422397"/>
              <a:gd name="connsiteY81" fmla="*/ 2811546 h 6858000"/>
              <a:gd name="connsiteX82" fmla="*/ 1449881 w 2422397"/>
              <a:gd name="connsiteY82" fmla="*/ 2781535 h 6858000"/>
              <a:gd name="connsiteX83" fmla="*/ 1459218 w 2422397"/>
              <a:gd name="connsiteY83" fmla="*/ 2660724 h 6858000"/>
              <a:gd name="connsiteX84" fmla="*/ 1455455 w 2422397"/>
              <a:gd name="connsiteY84" fmla="*/ 2560980 h 6858000"/>
              <a:gd name="connsiteX85" fmla="*/ 1497362 w 2422397"/>
              <a:gd name="connsiteY85" fmla="*/ 2456303 h 6858000"/>
              <a:gd name="connsiteX86" fmla="*/ 1507343 w 2422397"/>
              <a:gd name="connsiteY86" fmla="*/ 2385923 h 6858000"/>
              <a:gd name="connsiteX87" fmla="*/ 1540772 w 2422397"/>
              <a:gd name="connsiteY87" fmla="*/ 2256097 h 6858000"/>
              <a:gd name="connsiteX88" fmla="*/ 1569381 w 2422397"/>
              <a:gd name="connsiteY88" fmla="*/ 2165158 h 6858000"/>
              <a:gd name="connsiteX89" fmla="*/ 1576109 w 2422397"/>
              <a:gd name="connsiteY89" fmla="*/ 2078660 h 6858000"/>
              <a:gd name="connsiteX90" fmla="*/ 1564751 w 2422397"/>
              <a:gd name="connsiteY90" fmla="*/ 2009574 h 6858000"/>
              <a:gd name="connsiteX91" fmla="*/ 1571917 w 2422397"/>
              <a:gd name="connsiteY91" fmla="*/ 1903700 h 6858000"/>
              <a:gd name="connsiteX92" fmla="*/ 1564944 w 2422397"/>
              <a:gd name="connsiteY92" fmla="*/ 1821321 h 6858000"/>
              <a:gd name="connsiteX93" fmla="*/ 1579022 w 2422397"/>
              <a:gd name="connsiteY93" fmla="*/ 1718757 h 6858000"/>
              <a:gd name="connsiteX94" fmla="*/ 1590196 w 2422397"/>
              <a:gd name="connsiteY94" fmla="*/ 1595914 h 6858000"/>
              <a:gd name="connsiteX95" fmla="*/ 1624363 w 2422397"/>
              <a:gd name="connsiteY95" fmla="*/ 1502483 h 6858000"/>
              <a:gd name="connsiteX96" fmla="*/ 1631539 w 2422397"/>
              <a:gd name="connsiteY96" fmla="*/ 1431520 h 6858000"/>
              <a:gd name="connsiteX97" fmla="*/ 1646296 w 2422397"/>
              <a:gd name="connsiteY97" fmla="*/ 1333057 h 6858000"/>
              <a:gd name="connsiteX98" fmla="*/ 1696091 w 2422397"/>
              <a:gd name="connsiteY98" fmla="*/ 1202078 h 6858000"/>
              <a:gd name="connsiteX99" fmla="*/ 1706993 w 2422397"/>
              <a:gd name="connsiteY99" fmla="*/ 1104797 h 6858000"/>
              <a:gd name="connsiteX100" fmla="*/ 1777273 w 2422397"/>
              <a:gd name="connsiteY100" fmla="*/ 916268 h 6858000"/>
              <a:gd name="connsiteX101" fmla="*/ 1850836 w 2422397"/>
              <a:gd name="connsiteY101" fmla="*/ 825516 h 6858000"/>
              <a:gd name="connsiteX102" fmla="*/ 1911831 w 2422397"/>
              <a:gd name="connsiteY102" fmla="*/ 696577 h 6858000"/>
              <a:gd name="connsiteX103" fmla="*/ 1942209 w 2422397"/>
              <a:gd name="connsiteY103" fmla="*/ 575807 h 6858000"/>
              <a:gd name="connsiteX104" fmla="*/ 1951374 w 2422397"/>
              <a:gd name="connsiteY104" fmla="*/ 556682 h 6858000"/>
              <a:gd name="connsiteX105" fmla="*/ 1951170 w 2422397"/>
              <a:gd name="connsiteY105" fmla="*/ 526639 h 6858000"/>
              <a:gd name="connsiteX106" fmla="*/ 1949059 w 2422397"/>
              <a:gd name="connsiteY106" fmla="*/ 405872 h 6858000"/>
              <a:gd name="connsiteX107" fmla="*/ 1954018 w 2422397"/>
              <a:gd name="connsiteY107" fmla="*/ 307622 h 6858000"/>
              <a:gd name="connsiteX108" fmla="*/ 1967790 w 2422397"/>
              <a:gd name="connsiteY108" fmla="*/ 198682 h 6858000"/>
              <a:gd name="connsiteX109" fmla="*/ 1971093 w 2422397"/>
              <a:gd name="connsiteY109" fmla="*/ 127747 h 6858000"/>
              <a:gd name="connsiteX110" fmla="*/ 1951841 w 2422397"/>
              <a:gd name="connsiteY110" fmla="*/ 4678 h 6858000"/>
              <a:gd name="connsiteX111" fmla="*/ 1953649 w 2422397"/>
              <a:gd name="connsiteY11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54861 w 2422397"/>
              <a:gd name="connsiteY35" fmla="*/ 5538948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68724 w 2422397"/>
              <a:gd name="connsiteY9" fmla="*/ 6547069 h 6858000"/>
              <a:gd name="connsiteX10" fmla="*/ 199197 w 2422397"/>
              <a:gd name="connsiteY10" fmla="*/ 6509743 h 6858000"/>
              <a:gd name="connsiteX11" fmla="*/ 247224 w 2422397"/>
              <a:gd name="connsiteY11" fmla="*/ 6455839 h 6858000"/>
              <a:gd name="connsiteX12" fmla="*/ 270687 w 2422397"/>
              <a:gd name="connsiteY12" fmla="*/ 6418363 h 6858000"/>
              <a:gd name="connsiteX13" fmla="*/ 339376 w 2422397"/>
              <a:gd name="connsiteY13" fmla="*/ 6322934 h 6858000"/>
              <a:gd name="connsiteX14" fmla="*/ 393529 w 2422397"/>
              <a:gd name="connsiteY14" fmla="*/ 6259863 h 6858000"/>
              <a:gd name="connsiteX15" fmla="*/ 443949 w 2422397"/>
              <a:gd name="connsiteY15" fmla="*/ 6218313 h 6858000"/>
              <a:gd name="connsiteX16" fmla="*/ 478259 w 2422397"/>
              <a:gd name="connsiteY16" fmla="*/ 6183918 h 6858000"/>
              <a:gd name="connsiteX17" fmla="*/ 482177 w 2422397"/>
              <a:gd name="connsiteY17" fmla="*/ 6173358 h 6858000"/>
              <a:gd name="connsiteX18" fmla="*/ 482556 w 2422397"/>
              <a:gd name="connsiteY18" fmla="*/ 6173443 h 6858000"/>
              <a:gd name="connsiteX19" fmla="*/ 485673 w 2422397"/>
              <a:gd name="connsiteY19" fmla="*/ 6162875 h 6858000"/>
              <a:gd name="connsiteX20" fmla="*/ 524588 w 2422397"/>
              <a:gd name="connsiteY20" fmla="*/ 6111327 h 6858000"/>
              <a:gd name="connsiteX21" fmla="*/ 547843 w 2422397"/>
              <a:gd name="connsiteY21" fmla="*/ 6075666 h 6858000"/>
              <a:gd name="connsiteX22" fmla="*/ 562259 w 2422397"/>
              <a:gd name="connsiteY22" fmla="*/ 6054865 h 6858000"/>
              <a:gd name="connsiteX23" fmla="*/ 571463 w 2422397"/>
              <a:gd name="connsiteY23" fmla="*/ 6045606 h 6858000"/>
              <a:gd name="connsiteX24" fmla="*/ 573012 w 2422397"/>
              <a:gd name="connsiteY24" fmla="*/ 6046223 h 6858000"/>
              <a:gd name="connsiteX25" fmla="*/ 584071 w 2422397"/>
              <a:gd name="connsiteY25" fmla="*/ 5992286 h 6858000"/>
              <a:gd name="connsiteX26" fmla="*/ 587812 w 2422397"/>
              <a:gd name="connsiteY26" fmla="*/ 5987907 h 6858000"/>
              <a:gd name="connsiteX27" fmla="*/ 592115 w 2422397"/>
              <a:gd name="connsiteY27" fmla="*/ 5949187 h 6858000"/>
              <a:gd name="connsiteX28" fmla="*/ 595889 w 2422397"/>
              <a:gd name="connsiteY28" fmla="*/ 5931081 h 6858000"/>
              <a:gd name="connsiteX29" fmla="*/ 593758 w 2422397"/>
              <a:gd name="connsiteY29" fmla="*/ 5922047 h 6858000"/>
              <a:gd name="connsiteX30" fmla="*/ 600949 w 2422397"/>
              <a:gd name="connsiteY30" fmla="*/ 5897316 h 6858000"/>
              <a:gd name="connsiteX31" fmla="*/ 602981 w 2422397"/>
              <a:gd name="connsiteY31" fmla="*/ 5895955 h 6858000"/>
              <a:gd name="connsiteX32" fmla="*/ 604430 w 2422397"/>
              <a:gd name="connsiteY32" fmla="*/ 5870052 h 6858000"/>
              <a:gd name="connsiteX33" fmla="*/ 631983 w 2422397"/>
              <a:gd name="connsiteY33" fmla="*/ 5814475 h 6858000"/>
              <a:gd name="connsiteX34" fmla="*/ 654861 w 2422397"/>
              <a:gd name="connsiteY34" fmla="*/ 5538948 h 6858000"/>
              <a:gd name="connsiteX35" fmla="*/ 723657 w 2422397"/>
              <a:gd name="connsiteY35" fmla="*/ 5356170 h 6858000"/>
              <a:gd name="connsiteX36" fmla="*/ 723661 w 2422397"/>
              <a:gd name="connsiteY36" fmla="*/ 5356076 h 6858000"/>
              <a:gd name="connsiteX37" fmla="*/ 725358 w 2422397"/>
              <a:gd name="connsiteY37" fmla="*/ 5309193 h 6858000"/>
              <a:gd name="connsiteX38" fmla="*/ 726926 w 2422397"/>
              <a:gd name="connsiteY38" fmla="*/ 5311182 h 6858000"/>
              <a:gd name="connsiteX39" fmla="*/ 727761 w 2422397"/>
              <a:gd name="connsiteY39" fmla="*/ 5304702 h 6858000"/>
              <a:gd name="connsiteX40" fmla="*/ 732974 w 2422397"/>
              <a:gd name="connsiteY40" fmla="*/ 5303522 h 6858000"/>
              <a:gd name="connsiteX41" fmla="*/ 762873 w 2422397"/>
              <a:gd name="connsiteY41" fmla="*/ 5269094 h 6858000"/>
              <a:gd name="connsiteX42" fmla="*/ 784867 w 2422397"/>
              <a:gd name="connsiteY42" fmla="*/ 5235785 h 6858000"/>
              <a:gd name="connsiteX43" fmla="*/ 796271 w 2422397"/>
              <a:gd name="connsiteY43" fmla="*/ 5175473 h 6858000"/>
              <a:gd name="connsiteX44" fmla="*/ 821529 w 2422397"/>
              <a:gd name="connsiteY44" fmla="*/ 5012929 h 6858000"/>
              <a:gd name="connsiteX45" fmla="*/ 846340 w 2422397"/>
              <a:gd name="connsiteY45" fmla="*/ 4944976 h 6858000"/>
              <a:gd name="connsiteX46" fmla="*/ 840157 w 2422397"/>
              <a:gd name="connsiteY46" fmla="*/ 4872869 h 6858000"/>
              <a:gd name="connsiteX47" fmla="*/ 855718 w 2422397"/>
              <a:gd name="connsiteY47" fmla="*/ 4850916 h 6858000"/>
              <a:gd name="connsiteX48" fmla="*/ 858709 w 2422397"/>
              <a:gd name="connsiteY48" fmla="*/ 4847264 h 6858000"/>
              <a:gd name="connsiteX49" fmla="*/ 863990 w 2422397"/>
              <a:gd name="connsiteY49" fmla="*/ 4829718 h 6858000"/>
              <a:gd name="connsiteX50" fmla="*/ 873842 w 2422397"/>
              <a:gd name="connsiteY50" fmla="*/ 4828439 h 6858000"/>
              <a:gd name="connsiteX51" fmla="*/ 887779 w 2422397"/>
              <a:gd name="connsiteY51" fmla="*/ 4804655 h 6858000"/>
              <a:gd name="connsiteX52" fmla="*/ 893894 w 2422397"/>
              <a:gd name="connsiteY52" fmla="*/ 4777060 h 6858000"/>
              <a:gd name="connsiteX53" fmla="*/ 883546 w 2422397"/>
              <a:gd name="connsiteY53" fmla="*/ 4777089 h 6858000"/>
              <a:gd name="connsiteX54" fmla="*/ 883812 w 2422397"/>
              <a:gd name="connsiteY54" fmla="*/ 4774559 h 6858000"/>
              <a:gd name="connsiteX55" fmla="*/ 903401 w 2422397"/>
              <a:gd name="connsiteY55" fmla="*/ 4679442 h 6858000"/>
              <a:gd name="connsiteX56" fmla="*/ 916253 w 2422397"/>
              <a:gd name="connsiteY56" fmla="*/ 4651970 h 6858000"/>
              <a:gd name="connsiteX57" fmla="*/ 922608 w 2422397"/>
              <a:gd name="connsiteY57" fmla="*/ 4649785 h 6858000"/>
              <a:gd name="connsiteX58" fmla="*/ 924139 w 2422397"/>
              <a:gd name="connsiteY58" fmla="*/ 4631605 h 6858000"/>
              <a:gd name="connsiteX59" fmla="*/ 985938 w 2422397"/>
              <a:gd name="connsiteY59" fmla="*/ 4515358 h 6858000"/>
              <a:gd name="connsiteX60" fmla="*/ 1011638 w 2422397"/>
              <a:gd name="connsiteY60" fmla="*/ 4352312 h 6858000"/>
              <a:gd name="connsiteX61" fmla="*/ 1049579 w 2422397"/>
              <a:gd name="connsiteY61" fmla="*/ 4237953 h 6858000"/>
              <a:gd name="connsiteX62" fmla="*/ 1041314 w 2422397"/>
              <a:gd name="connsiteY62" fmla="*/ 4139706 h 6858000"/>
              <a:gd name="connsiteX63" fmla="*/ 1049328 w 2422397"/>
              <a:gd name="connsiteY63" fmla="*/ 4134671 h 6858000"/>
              <a:gd name="connsiteX64" fmla="*/ 1061133 w 2422397"/>
              <a:gd name="connsiteY64" fmla="*/ 4074160 h 6858000"/>
              <a:gd name="connsiteX65" fmla="*/ 1059121 w 2422397"/>
              <a:gd name="connsiteY65" fmla="*/ 3844497 h 6858000"/>
              <a:gd name="connsiteX66" fmla="*/ 1083386 w 2422397"/>
              <a:gd name="connsiteY66" fmla="*/ 3726730 h 6858000"/>
              <a:gd name="connsiteX67" fmla="*/ 1098990 w 2422397"/>
              <a:gd name="connsiteY67" fmla="*/ 3687782 h 6858000"/>
              <a:gd name="connsiteX68" fmla="*/ 1124701 w 2422397"/>
              <a:gd name="connsiteY68" fmla="*/ 3622348 h 6858000"/>
              <a:gd name="connsiteX69" fmla="*/ 1161137 w 2422397"/>
              <a:gd name="connsiteY69" fmla="*/ 3580464 h 6858000"/>
              <a:gd name="connsiteX70" fmla="*/ 1175812 w 2422397"/>
              <a:gd name="connsiteY70" fmla="*/ 3522969 h 6858000"/>
              <a:gd name="connsiteX71" fmla="*/ 1156951 w 2422397"/>
              <a:gd name="connsiteY71" fmla="*/ 3500538 h 6858000"/>
              <a:gd name="connsiteX72" fmla="*/ 1179877 w 2422397"/>
              <a:gd name="connsiteY72" fmla="*/ 3441984 h 6858000"/>
              <a:gd name="connsiteX73" fmla="*/ 1217096 w 2422397"/>
              <a:gd name="connsiteY73" fmla="*/ 3354156 h 6858000"/>
              <a:gd name="connsiteX74" fmla="*/ 1232811 w 2422397"/>
              <a:gd name="connsiteY74" fmla="*/ 3301153 h 6858000"/>
              <a:gd name="connsiteX75" fmla="*/ 1281985 w 2422397"/>
              <a:gd name="connsiteY75" fmla="*/ 3158933 h 6858000"/>
              <a:gd name="connsiteX76" fmla="*/ 1335997 w 2422397"/>
              <a:gd name="connsiteY76" fmla="*/ 3018423 h 6858000"/>
              <a:gd name="connsiteX77" fmla="*/ 1394864 w 2422397"/>
              <a:gd name="connsiteY77" fmla="*/ 2946152 h 6858000"/>
              <a:gd name="connsiteX78" fmla="*/ 1436360 w 2422397"/>
              <a:gd name="connsiteY78" fmla="*/ 2829469 h 6858000"/>
              <a:gd name="connsiteX79" fmla="*/ 1447242 w 2422397"/>
              <a:gd name="connsiteY79" fmla="*/ 2811546 h 6858000"/>
              <a:gd name="connsiteX80" fmla="*/ 1449881 w 2422397"/>
              <a:gd name="connsiteY80" fmla="*/ 2781535 h 6858000"/>
              <a:gd name="connsiteX81" fmla="*/ 1459218 w 2422397"/>
              <a:gd name="connsiteY81" fmla="*/ 2660724 h 6858000"/>
              <a:gd name="connsiteX82" fmla="*/ 1455455 w 2422397"/>
              <a:gd name="connsiteY82" fmla="*/ 2560980 h 6858000"/>
              <a:gd name="connsiteX83" fmla="*/ 1497362 w 2422397"/>
              <a:gd name="connsiteY83" fmla="*/ 2456303 h 6858000"/>
              <a:gd name="connsiteX84" fmla="*/ 1507343 w 2422397"/>
              <a:gd name="connsiteY84" fmla="*/ 2385923 h 6858000"/>
              <a:gd name="connsiteX85" fmla="*/ 1540772 w 2422397"/>
              <a:gd name="connsiteY85" fmla="*/ 2256097 h 6858000"/>
              <a:gd name="connsiteX86" fmla="*/ 1569381 w 2422397"/>
              <a:gd name="connsiteY86" fmla="*/ 2165158 h 6858000"/>
              <a:gd name="connsiteX87" fmla="*/ 1576109 w 2422397"/>
              <a:gd name="connsiteY87" fmla="*/ 2078660 h 6858000"/>
              <a:gd name="connsiteX88" fmla="*/ 1564751 w 2422397"/>
              <a:gd name="connsiteY88" fmla="*/ 2009574 h 6858000"/>
              <a:gd name="connsiteX89" fmla="*/ 1571917 w 2422397"/>
              <a:gd name="connsiteY89" fmla="*/ 1903700 h 6858000"/>
              <a:gd name="connsiteX90" fmla="*/ 1564944 w 2422397"/>
              <a:gd name="connsiteY90" fmla="*/ 1821321 h 6858000"/>
              <a:gd name="connsiteX91" fmla="*/ 1579022 w 2422397"/>
              <a:gd name="connsiteY91" fmla="*/ 1718757 h 6858000"/>
              <a:gd name="connsiteX92" fmla="*/ 1590196 w 2422397"/>
              <a:gd name="connsiteY92" fmla="*/ 1595914 h 6858000"/>
              <a:gd name="connsiteX93" fmla="*/ 1624363 w 2422397"/>
              <a:gd name="connsiteY93" fmla="*/ 1502483 h 6858000"/>
              <a:gd name="connsiteX94" fmla="*/ 1631539 w 2422397"/>
              <a:gd name="connsiteY94" fmla="*/ 1431520 h 6858000"/>
              <a:gd name="connsiteX95" fmla="*/ 1646296 w 2422397"/>
              <a:gd name="connsiteY95" fmla="*/ 1333057 h 6858000"/>
              <a:gd name="connsiteX96" fmla="*/ 1696091 w 2422397"/>
              <a:gd name="connsiteY96" fmla="*/ 1202078 h 6858000"/>
              <a:gd name="connsiteX97" fmla="*/ 1706993 w 2422397"/>
              <a:gd name="connsiteY97" fmla="*/ 1104797 h 6858000"/>
              <a:gd name="connsiteX98" fmla="*/ 1777273 w 2422397"/>
              <a:gd name="connsiteY98" fmla="*/ 916268 h 6858000"/>
              <a:gd name="connsiteX99" fmla="*/ 1850836 w 2422397"/>
              <a:gd name="connsiteY99" fmla="*/ 825516 h 6858000"/>
              <a:gd name="connsiteX100" fmla="*/ 1911831 w 2422397"/>
              <a:gd name="connsiteY100" fmla="*/ 696577 h 6858000"/>
              <a:gd name="connsiteX101" fmla="*/ 1942209 w 2422397"/>
              <a:gd name="connsiteY101" fmla="*/ 575807 h 6858000"/>
              <a:gd name="connsiteX102" fmla="*/ 1951374 w 2422397"/>
              <a:gd name="connsiteY102" fmla="*/ 556682 h 6858000"/>
              <a:gd name="connsiteX103" fmla="*/ 1951170 w 2422397"/>
              <a:gd name="connsiteY103" fmla="*/ 526639 h 6858000"/>
              <a:gd name="connsiteX104" fmla="*/ 1949059 w 2422397"/>
              <a:gd name="connsiteY104" fmla="*/ 405872 h 6858000"/>
              <a:gd name="connsiteX105" fmla="*/ 1954018 w 2422397"/>
              <a:gd name="connsiteY105" fmla="*/ 307622 h 6858000"/>
              <a:gd name="connsiteX106" fmla="*/ 1967790 w 2422397"/>
              <a:gd name="connsiteY106" fmla="*/ 198682 h 6858000"/>
              <a:gd name="connsiteX107" fmla="*/ 1971093 w 2422397"/>
              <a:gd name="connsiteY107" fmla="*/ 127747 h 6858000"/>
              <a:gd name="connsiteX108" fmla="*/ 1951841 w 2422397"/>
              <a:gd name="connsiteY108" fmla="*/ 4678 h 6858000"/>
              <a:gd name="connsiteX109" fmla="*/ 1953649 w 2422397"/>
              <a:gd name="connsiteY109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393529 w 2422397"/>
              <a:gd name="connsiteY13" fmla="*/ 6259863 h 6858000"/>
              <a:gd name="connsiteX14" fmla="*/ 443949 w 2422397"/>
              <a:gd name="connsiteY14" fmla="*/ 6218313 h 6858000"/>
              <a:gd name="connsiteX15" fmla="*/ 478259 w 2422397"/>
              <a:gd name="connsiteY15" fmla="*/ 6183918 h 6858000"/>
              <a:gd name="connsiteX16" fmla="*/ 482177 w 2422397"/>
              <a:gd name="connsiteY16" fmla="*/ 6173358 h 6858000"/>
              <a:gd name="connsiteX17" fmla="*/ 482556 w 2422397"/>
              <a:gd name="connsiteY17" fmla="*/ 6173443 h 6858000"/>
              <a:gd name="connsiteX18" fmla="*/ 485673 w 2422397"/>
              <a:gd name="connsiteY18" fmla="*/ 6162875 h 6858000"/>
              <a:gd name="connsiteX19" fmla="*/ 524588 w 2422397"/>
              <a:gd name="connsiteY19" fmla="*/ 6111327 h 6858000"/>
              <a:gd name="connsiteX20" fmla="*/ 547843 w 2422397"/>
              <a:gd name="connsiteY20" fmla="*/ 6075666 h 6858000"/>
              <a:gd name="connsiteX21" fmla="*/ 562259 w 2422397"/>
              <a:gd name="connsiteY21" fmla="*/ 6054865 h 6858000"/>
              <a:gd name="connsiteX22" fmla="*/ 571463 w 2422397"/>
              <a:gd name="connsiteY22" fmla="*/ 6045606 h 6858000"/>
              <a:gd name="connsiteX23" fmla="*/ 573012 w 2422397"/>
              <a:gd name="connsiteY23" fmla="*/ 6046223 h 6858000"/>
              <a:gd name="connsiteX24" fmla="*/ 584071 w 2422397"/>
              <a:gd name="connsiteY24" fmla="*/ 5992286 h 6858000"/>
              <a:gd name="connsiteX25" fmla="*/ 587812 w 2422397"/>
              <a:gd name="connsiteY25" fmla="*/ 5987907 h 6858000"/>
              <a:gd name="connsiteX26" fmla="*/ 592115 w 2422397"/>
              <a:gd name="connsiteY26" fmla="*/ 5949187 h 6858000"/>
              <a:gd name="connsiteX27" fmla="*/ 595889 w 2422397"/>
              <a:gd name="connsiteY27" fmla="*/ 5931081 h 6858000"/>
              <a:gd name="connsiteX28" fmla="*/ 593758 w 2422397"/>
              <a:gd name="connsiteY28" fmla="*/ 5922047 h 6858000"/>
              <a:gd name="connsiteX29" fmla="*/ 600949 w 2422397"/>
              <a:gd name="connsiteY29" fmla="*/ 5897316 h 6858000"/>
              <a:gd name="connsiteX30" fmla="*/ 602981 w 2422397"/>
              <a:gd name="connsiteY30" fmla="*/ 5895955 h 6858000"/>
              <a:gd name="connsiteX31" fmla="*/ 604430 w 2422397"/>
              <a:gd name="connsiteY31" fmla="*/ 5870052 h 6858000"/>
              <a:gd name="connsiteX32" fmla="*/ 631983 w 2422397"/>
              <a:gd name="connsiteY32" fmla="*/ 5814475 h 6858000"/>
              <a:gd name="connsiteX33" fmla="*/ 654861 w 2422397"/>
              <a:gd name="connsiteY33" fmla="*/ 5538948 h 6858000"/>
              <a:gd name="connsiteX34" fmla="*/ 723657 w 2422397"/>
              <a:gd name="connsiteY34" fmla="*/ 5356170 h 6858000"/>
              <a:gd name="connsiteX35" fmla="*/ 723661 w 2422397"/>
              <a:gd name="connsiteY35" fmla="*/ 5356076 h 6858000"/>
              <a:gd name="connsiteX36" fmla="*/ 725358 w 2422397"/>
              <a:gd name="connsiteY36" fmla="*/ 5309193 h 6858000"/>
              <a:gd name="connsiteX37" fmla="*/ 726926 w 2422397"/>
              <a:gd name="connsiteY37" fmla="*/ 5311182 h 6858000"/>
              <a:gd name="connsiteX38" fmla="*/ 727761 w 2422397"/>
              <a:gd name="connsiteY38" fmla="*/ 5304702 h 6858000"/>
              <a:gd name="connsiteX39" fmla="*/ 732974 w 2422397"/>
              <a:gd name="connsiteY39" fmla="*/ 5303522 h 6858000"/>
              <a:gd name="connsiteX40" fmla="*/ 762873 w 2422397"/>
              <a:gd name="connsiteY40" fmla="*/ 5269094 h 6858000"/>
              <a:gd name="connsiteX41" fmla="*/ 784867 w 2422397"/>
              <a:gd name="connsiteY41" fmla="*/ 5235785 h 6858000"/>
              <a:gd name="connsiteX42" fmla="*/ 796271 w 2422397"/>
              <a:gd name="connsiteY42" fmla="*/ 5175473 h 6858000"/>
              <a:gd name="connsiteX43" fmla="*/ 821529 w 2422397"/>
              <a:gd name="connsiteY43" fmla="*/ 5012929 h 6858000"/>
              <a:gd name="connsiteX44" fmla="*/ 846340 w 2422397"/>
              <a:gd name="connsiteY44" fmla="*/ 4944976 h 6858000"/>
              <a:gd name="connsiteX45" fmla="*/ 840157 w 2422397"/>
              <a:gd name="connsiteY45" fmla="*/ 4872869 h 6858000"/>
              <a:gd name="connsiteX46" fmla="*/ 855718 w 2422397"/>
              <a:gd name="connsiteY46" fmla="*/ 4850916 h 6858000"/>
              <a:gd name="connsiteX47" fmla="*/ 858709 w 2422397"/>
              <a:gd name="connsiteY47" fmla="*/ 4847264 h 6858000"/>
              <a:gd name="connsiteX48" fmla="*/ 863990 w 2422397"/>
              <a:gd name="connsiteY48" fmla="*/ 4829718 h 6858000"/>
              <a:gd name="connsiteX49" fmla="*/ 873842 w 2422397"/>
              <a:gd name="connsiteY49" fmla="*/ 4828439 h 6858000"/>
              <a:gd name="connsiteX50" fmla="*/ 887779 w 2422397"/>
              <a:gd name="connsiteY50" fmla="*/ 4804655 h 6858000"/>
              <a:gd name="connsiteX51" fmla="*/ 893894 w 2422397"/>
              <a:gd name="connsiteY51" fmla="*/ 4777060 h 6858000"/>
              <a:gd name="connsiteX52" fmla="*/ 883546 w 2422397"/>
              <a:gd name="connsiteY52" fmla="*/ 4777089 h 6858000"/>
              <a:gd name="connsiteX53" fmla="*/ 883812 w 2422397"/>
              <a:gd name="connsiteY53" fmla="*/ 4774559 h 6858000"/>
              <a:gd name="connsiteX54" fmla="*/ 903401 w 2422397"/>
              <a:gd name="connsiteY54" fmla="*/ 4679442 h 6858000"/>
              <a:gd name="connsiteX55" fmla="*/ 916253 w 2422397"/>
              <a:gd name="connsiteY55" fmla="*/ 4651970 h 6858000"/>
              <a:gd name="connsiteX56" fmla="*/ 922608 w 2422397"/>
              <a:gd name="connsiteY56" fmla="*/ 4649785 h 6858000"/>
              <a:gd name="connsiteX57" fmla="*/ 924139 w 2422397"/>
              <a:gd name="connsiteY57" fmla="*/ 4631605 h 6858000"/>
              <a:gd name="connsiteX58" fmla="*/ 985938 w 2422397"/>
              <a:gd name="connsiteY58" fmla="*/ 4515358 h 6858000"/>
              <a:gd name="connsiteX59" fmla="*/ 1011638 w 2422397"/>
              <a:gd name="connsiteY59" fmla="*/ 4352312 h 6858000"/>
              <a:gd name="connsiteX60" fmla="*/ 1049579 w 2422397"/>
              <a:gd name="connsiteY60" fmla="*/ 4237953 h 6858000"/>
              <a:gd name="connsiteX61" fmla="*/ 1041314 w 2422397"/>
              <a:gd name="connsiteY61" fmla="*/ 4139706 h 6858000"/>
              <a:gd name="connsiteX62" fmla="*/ 1049328 w 2422397"/>
              <a:gd name="connsiteY62" fmla="*/ 4134671 h 6858000"/>
              <a:gd name="connsiteX63" fmla="*/ 1061133 w 2422397"/>
              <a:gd name="connsiteY63" fmla="*/ 4074160 h 6858000"/>
              <a:gd name="connsiteX64" fmla="*/ 1059121 w 2422397"/>
              <a:gd name="connsiteY64" fmla="*/ 3844497 h 6858000"/>
              <a:gd name="connsiteX65" fmla="*/ 1083386 w 2422397"/>
              <a:gd name="connsiteY65" fmla="*/ 3726730 h 6858000"/>
              <a:gd name="connsiteX66" fmla="*/ 1098990 w 2422397"/>
              <a:gd name="connsiteY66" fmla="*/ 3687782 h 6858000"/>
              <a:gd name="connsiteX67" fmla="*/ 1124701 w 2422397"/>
              <a:gd name="connsiteY67" fmla="*/ 3622348 h 6858000"/>
              <a:gd name="connsiteX68" fmla="*/ 1161137 w 2422397"/>
              <a:gd name="connsiteY68" fmla="*/ 3580464 h 6858000"/>
              <a:gd name="connsiteX69" fmla="*/ 1175812 w 2422397"/>
              <a:gd name="connsiteY69" fmla="*/ 3522969 h 6858000"/>
              <a:gd name="connsiteX70" fmla="*/ 1156951 w 2422397"/>
              <a:gd name="connsiteY70" fmla="*/ 3500538 h 6858000"/>
              <a:gd name="connsiteX71" fmla="*/ 1179877 w 2422397"/>
              <a:gd name="connsiteY71" fmla="*/ 3441984 h 6858000"/>
              <a:gd name="connsiteX72" fmla="*/ 1217096 w 2422397"/>
              <a:gd name="connsiteY72" fmla="*/ 3354156 h 6858000"/>
              <a:gd name="connsiteX73" fmla="*/ 1232811 w 2422397"/>
              <a:gd name="connsiteY73" fmla="*/ 3301153 h 6858000"/>
              <a:gd name="connsiteX74" fmla="*/ 1281985 w 2422397"/>
              <a:gd name="connsiteY74" fmla="*/ 3158933 h 6858000"/>
              <a:gd name="connsiteX75" fmla="*/ 1335997 w 2422397"/>
              <a:gd name="connsiteY75" fmla="*/ 3018423 h 6858000"/>
              <a:gd name="connsiteX76" fmla="*/ 1394864 w 2422397"/>
              <a:gd name="connsiteY76" fmla="*/ 2946152 h 6858000"/>
              <a:gd name="connsiteX77" fmla="*/ 1436360 w 2422397"/>
              <a:gd name="connsiteY77" fmla="*/ 2829469 h 6858000"/>
              <a:gd name="connsiteX78" fmla="*/ 1447242 w 2422397"/>
              <a:gd name="connsiteY78" fmla="*/ 2811546 h 6858000"/>
              <a:gd name="connsiteX79" fmla="*/ 1449881 w 2422397"/>
              <a:gd name="connsiteY79" fmla="*/ 2781535 h 6858000"/>
              <a:gd name="connsiteX80" fmla="*/ 1459218 w 2422397"/>
              <a:gd name="connsiteY80" fmla="*/ 2660724 h 6858000"/>
              <a:gd name="connsiteX81" fmla="*/ 1455455 w 2422397"/>
              <a:gd name="connsiteY81" fmla="*/ 2560980 h 6858000"/>
              <a:gd name="connsiteX82" fmla="*/ 1497362 w 2422397"/>
              <a:gd name="connsiteY82" fmla="*/ 2456303 h 6858000"/>
              <a:gd name="connsiteX83" fmla="*/ 1507343 w 2422397"/>
              <a:gd name="connsiteY83" fmla="*/ 2385923 h 6858000"/>
              <a:gd name="connsiteX84" fmla="*/ 1540772 w 2422397"/>
              <a:gd name="connsiteY84" fmla="*/ 2256097 h 6858000"/>
              <a:gd name="connsiteX85" fmla="*/ 1569381 w 2422397"/>
              <a:gd name="connsiteY85" fmla="*/ 2165158 h 6858000"/>
              <a:gd name="connsiteX86" fmla="*/ 1576109 w 2422397"/>
              <a:gd name="connsiteY86" fmla="*/ 2078660 h 6858000"/>
              <a:gd name="connsiteX87" fmla="*/ 1564751 w 2422397"/>
              <a:gd name="connsiteY87" fmla="*/ 2009574 h 6858000"/>
              <a:gd name="connsiteX88" fmla="*/ 1571917 w 2422397"/>
              <a:gd name="connsiteY88" fmla="*/ 1903700 h 6858000"/>
              <a:gd name="connsiteX89" fmla="*/ 1564944 w 2422397"/>
              <a:gd name="connsiteY89" fmla="*/ 1821321 h 6858000"/>
              <a:gd name="connsiteX90" fmla="*/ 1579022 w 2422397"/>
              <a:gd name="connsiteY90" fmla="*/ 1718757 h 6858000"/>
              <a:gd name="connsiteX91" fmla="*/ 1590196 w 2422397"/>
              <a:gd name="connsiteY91" fmla="*/ 1595914 h 6858000"/>
              <a:gd name="connsiteX92" fmla="*/ 1624363 w 2422397"/>
              <a:gd name="connsiteY92" fmla="*/ 1502483 h 6858000"/>
              <a:gd name="connsiteX93" fmla="*/ 1631539 w 2422397"/>
              <a:gd name="connsiteY93" fmla="*/ 1431520 h 6858000"/>
              <a:gd name="connsiteX94" fmla="*/ 1646296 w 2422397"/>
              <a:gd name="connsiteY94" fmla="*/ 1333057 h 6858000"/>
              <a:gd name="connsiteX95" fmla="*/ 1696091 w 2422397"/>
              <a:gd name="connsiteY95" fmla="*/ 1202078 h 6858000"/>
              <a:gd name="connsiteX96" fmla="*/ 1706993 w 2422397"/>
              <a:gd name="connsiteY96" fmla="*/ 1104797 h 6858000"/>
              <a:gd name="connsiteX97" fmla="*/ 1777273 w 2422397"/>
              <a:gd name="connsiteY97" fmla="*/ 916268 h 6858000"/>
              <a:gd name="connsiteX98" fmla="*/ 1850836 w 2422397"/>
              <a:gd name="connsiteY98" fmla="*/ 825516 h 6858000"/>
              <a:gd name="connsiteX99" fmla="*/ 1911831 w 2422397"/>
              <a:gd name="connsiteY99" fmla="*/ 696577 h 6858000"/>
              <a:gd name="connsiteX100" fmla="*/ 1942209 w 2422397"/>
              <a:gd name="connsiteY100" fmla="*/ 575807 h 6858000"/>
              <a:gd name="connsiteX101" fmla="*/ 1951374 w 2422397"/>
              <a:gd name="connsiteY101" fmla="*/ 556682 h 6858000"/>
              <a:gd name="connsiteX102" fmla="*/ 1951170 w 2422397"/>
              <a:gd name="connsiteY102" fmla="*/ 526639 h 6858000"/>
              <a:gd name="connsiteX103" fmla="*/ 1949059 w 2422397"/>
              <a:gd name="connsiteY103" fmla="*/ 405872 h 6858000"/>
              <a:gd name="connsiteX104" fmla="*/ 1954018 w 2422397"/>
              <a:gd name="connsiteY104" fmla="*/ 307622 h 6858000"/>
              <a:gd name="connsiteX105" fmla="*/ 1967790 w 2422397"/>
              <a:gd name="connsiteY105" fmla="*/ 198682 h 6858000"/>
              <a:gd name="connsiteX106" fmla="*/ 1971093 w 2422397"/>
              <a:gd name="connsiteY106" fmla="*/ 127747 h 6858000"/>
              <a:gd name="connsiteX107" fmla="*/ 1951841 w 2422397"/>
              <a:gd name="connsiteY107" fmla="*/ 4678 h 6858000"/>
              <a:gd name="connsiteX108" fmla="*/ 1953649 w 2422397"/>
              <a:gd name="connsiteY108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73012 w 2422397"/>
              <a:gd name="connsiteY22" fmla="*/ 6046223 h 6858000"/>
              <a:gd name="connsiteX23" fmla="*/ 584071 w 2422397"/>
              <a:gd name="connsiteY23" fmla="*/ 5992286 h 6858000"/>
              <a:gd name="connsiteX24" fmla="*/ 587812 w 2422397"/>
              <a:gd name="connsiteY24" fmla="*/ 5987907 h 6858000"/>
              <a:gd name="connsiteX25" fmla="*/ 592115 w 2422397"/>
              <a:gd name="connsiteY25" fmla="*/ 5949187 h 6858000"/>
              <a:gd name="connsiteX26" fmla="*/ 595889 w 2422397"/>
              <a:gd name="connsiteY26" fmla="*/ 5931081 h 6858000"/>
              <a:gd name="connsiteX27" fmla="*/ 593758 w 2422397"/>
              <a:gd name="connsiteY27" fmla="*/ 5922047 h 6858000"/>
              <a:gd name="connsiteX28" fmla="*/ 600949 w 2422397"/>
              <a:gd name="connsiteY28" fmla="*/ 5897316 h 6858000"/>
              <a:gd name="connsiteX29" fmla="*/ 602981 w 2422397"/>
              <a:gd name="connsiteY29" fmla="*/ 5895955 h 6858000"/>
              <a:gd name="connsiteX30" fmla="*/ 604430 w 2422397"/>
              <a:gd name="connsiteY30" fmla="*/ 5870052 h 6858000"/>
              <a:gd name="connsiteX31" fmla="*/ 631983 w 2422397"/>
              <a:gd name="connsiteY31" fmla="*/ 5814475 h 6858000"/>
              <a:gd name="connsiteX32" fmla="*/ 654861 w 2422397"/>
              <a:gd name="connsiteY32" fmla="*/ 5538948 h 6858000"/>
              <a:gd name="connsiteX33" fmla="*/ 723657 w 2422397"/>
              <a:gd name="connsiteY33" fmla="*/ 5356170 h 6858000"/>
              <a:gd name="connsiteX34" fmla="*/ 723661 w 2422397"/>
              <a:gd name="connsiteY34" fmla="*/ 5356076 h 6858000"/>
              <a:gd name="connsiteX35" fmla="*/ 725358 w 2422397"/>
              <a:gd name="connsiteY35" fmla="*/ 5309193 h 6858000"/>
              <a:gd name="connsiteX36" fmla="*/ 726926 w 2422397"/>
              <a:gd name="connsiteY36" fmla="*/ 5311182 h 6858000"/>
              <a:gd name="connsiteX37" fmla="*/ 727761 w 2422397"/>
              <a:gd name="connsiteY37" fmla="*/ 5304702 h 6858000"/>
              <a:gd name="connsiteX38" fmla="*/ 732974 w 2422397"/>
              <a:gd name="connsiteY38" fmla="*/ 5303522 h 6858000"/>
              <a:gd name="connsiteX39" fmla="*/ 762873 w 2422397"/>
              <a:gd name="connsiteY39" fmla="*/ 5269094 h 6858000"/>
              <a:gd name="connsiteX40" fmla="*/ 784867 w 2422397"/>
              <a:gd name="connsiteY40" fmla="*/ 5235785 h 6858000"/>
              <a:gd name="connsiteX41" fmla="*/ 796271 w 2422397"/>
              <a:gd name="connsiteY41" fmla="*/ 5175473 h 6858000"/>
              <a:gd name="connsiteX42" fmla="*/ 821529 w 2422397"/>
              <a:gd name="connsiteY42" fmla="*/ 5012929 h 6858000"/>
              <a:gd name="connsiteX43" fmla="*/ 846340 w 2422397"/>
              <a:gd name="connsiteY43" fmla="*/ 4944976 h 6858000"/>
              <a:gd name="connsiteX44" fmla="*/ 840157 w 2422397"/>
              <a:gd name="connsiteY44" fmla="*/ 4872869 h 6858000"/>
              <a:gd name="connsiteX45" fmla="*/ 855718 w 2422397"/>
              <a:gd name="connsiteY45" fmla="*/ 4850916 h 6858000"/>
              <a:gd name="connsiteX46" fmla="*/ 858709 w 2422397"/>
              <a:gd name="connsiteY46" fmla="*/ 4847264 h 6858000"/>
              <a:gd name="connsiteX47" fmla="*/ 863990 w 2422397"/>
              <a:gd name="connsiteY47" fmla="*/ 4829718 h 6858000"/>
              <a:gd name="connsiteX48" fmla="*/ 873842 w 2422397"/>
              <a:gd name="connsiteY48" fmla="*/ 4828439 h 6858000"/>
              <a:gd name="connsiteX49" fmla="*/ 887779 w 2422397"/>
              <a:gd name="connsiteY49" fmla="*/ 4804655 h 6858000"/>
              <a:gd name="connsiteX50" fmla="*/ 893894 w 2422397"/>
              <a:gd name="connsiteY50" fmla="*/ 4777060 h 6858000"/>
              <a:gd name="connsiteX51" fmla="*/ 883546 w 2422397"/>
              <a:gd name="connsiteY51" fmla="*/ 4777089 h 6858000"/>
              <a:gd name="connsiteX52" fmla="*/ 883812 w 2422397"/>
              <a:gd name="connsiteY52" fmla="*/ 4774559 h 6858000"/>
              <a:gd name="connsiteX53" fmla="*/ 903401 w 2422397"/>
              <a:gd name="connsiteY53" fmla="*/ 4679442 h 6858000"/>
              <a:gd name="connsiteX54" fmla="*/ 916253 w 2422397"/>
              <a:gd name="connsiteY54" fmla="*/ 4651970 h 6858000"/>
              <a:gd name="connsiteX55" fmla="*/ 922608 w 2422397"/>
              <a:gd name="connsiteY55" fmla="*/ 4649785 h 6858000"/>
              <a:gd name="connsiteX56" fmla="*/ 924139 w 2422397"/>
              <a:gd name="connsiteY56" fmla="*/ 4631605 h 6858000"/>
              <a:gd name="connsiteX57" fmla="*/ 985938 w 2422397"/>
              <a:gd name="connsiteY57" fmla="*/ 4515358 h 6858000"/>
              <a:gd name="connsiteX58" fmla="*/ 1011638 w 2422397"/>
              <a:gd name="connsiteY58" fmla="*/ 4352312 h 6858000"/>
              <a:gd name="connsiteX59" fmla="*/ 1049579 w 2422397"/>
              <a:gd name="connsiteY59" fmla="*/ 4237953 h 6858000"/>
              <a:gd name="connsiteX60" fmla="*/ 1041314 w 2422397"/>
              <a:gd name="connsiteY60" fmla="*/ 4139706 h 6858000"/>
              <a:gd name="connsiteX61" fmla="*/ 1049328 w 2422397"/>
              <a:gd name="connsiteY61" fmla="*/ 4134671 h 6858000"/>
              <a:gd name="connsiteX62" fmla="*/ 1061133 w 2422397"/>
              <a:gd name="connsiteY62" fmla="*/ 4074160 h 6858000"/>
              <a:gd name="connsiteX63" fmla="*/ 1059121 w 2422397"/>
              <a:gd name="connsiteY63" fmla="*/ 3844497 h 6858000"/>
              <a:gd name="connsiteX64" fmla="*/ 1083386 w 2422397"/>
              <a:gd name="connsiteY64" fmla="*/ 3726730 h 6858000"/>
              <a:gd name="connsiteX65" fmla="*/ 1098990 w 2422397"/>
              <a:gd name="connsiteY65" fmla="*/ 3687782 h 6858000"/>
              <a:gd name="connsiteX66" fmla="*/ 1124701 w 2422397"/>
              <a:gd name="connsiteY66" fmla="*/ 3622348 h 6858000"/>
              <a:gd name="connsiteX67" fmla="*/ 1161137 w 2422397"/>
              <a:gd name="connsiteY67" fmla="*/ 3580464 h 6858000"/>
              <a:gd name="connsiteX68" fmla="*/ 1175812 w 2422397"/>
              <a:gd name="connsiteY68" fmla="*/ 3522969 h 6858000"/>
              <a:gd name="connsiteX69" fmla="*/ 1156951 w 2422397"/>
              <a:gd name="connsiteY69" fmla="*/ 3500538 h 6858000"/>
              <a:gd name="connsiteX70" fmla="*/ 1179877 w 2422397"/>
              <a:gd name="connsiteY70" fmla="*/ 3441984 h 6858000"/>
              <a:gd name="connsiteX71" fmla="*/ 1217096 w 2422397"/>
              <a:gd name="connsiteY71" fmla="*/ 3354156 h 6858000"/>
              <a:gd name="connsiteX72" fmla="*/ 1232811 w 2422397"/>
              <a:gd name="connsiteY72" fmla="*/ 3301153 h 6858000"/>
              <a:gd name="connsiteX73" fmla="*/ 1281985 w 2422397"/>
              <a:gd name="connsiteY73" fmla="*/ 3158933 h 6858000"/>
              <a:gd name="connsiteX74" fmla="*/ 1335997 w 2422397"/>
              <a:gd name="connsiteY74" fmla="*/ 3018423 h 6858000"/>
              <a:gd name="connsiteX75" fmla="*/ 1394864 w 2422397"/>
              <a:gd name="connsiteY75" fmla="*/ 2946152 h 6858000"/>
              <a:gd name="connsiteX76" fmla="*/ 1436360 w 2422397"/>
              <a:gd name="connsiteY76" fmla="*/ 2829469 h 6858000"/>
              <a:gd name="connsiteX77" fmla="*/ 1447242 w 2422397"/>
              <a:gd name="connsiteY77" fmla="*/ 2811546 h 6858000"/>
              <a:gd name="connsiteX78" fmla="*/ 1449881 w 2422397"/>
              <a:gd name="connsiteY78" fmla="*/ 2781535 h 6858000"/>
              <a:gd name="connsiteX79" fmla="*/ 1459218 w 2422397"/>
              <a:gd name="connsiteY79" fmla="*/ 2660724 h 6858000"/>
              <a:gd name="connsiteX80" fmla="*/ 1455455 w 2422397"/>
              <a:gd name="connsiteY80" fmla="*/ 2560980 h 6858000"/>
              <a:gd name="connsiteX81" fmla="*/ 1497362 w 2422397"/>
              <a:gd name="connsiteY81" fmla="*/ 2456303 h 6858000"/>
              <a:gd name="connsiteX82" fmla="*/ 1507343 w 2422397"/>
              <a:gd name="connsiteY82" fmla="*/ 2385923 h 6858000"/>
              <a:gd name="connsiteX83" fmla="*/ 1540772 w 2422397"/>
              <a:gd name="connsiteY83" fmla="*/ 2256097 h 6858000"/>
              <a:gd name="connsiteX84" fmla="*/ 1569381 w 2422397"/>
              <a:gd name="connsiteY84" fmla="*/ 2165158 h 6858000"/>
              <a:gd name="connsiteX85" fmla="*/ 1576109 w 2422397"/>
              <a:gd name="connsiteY85" fmla="*/ 2078660 h 6858000"/>
              <a:gd name="connsiteX86" fmla="*/ 1564751 w 2422397"/>
              <a:gd name="connsiteY86" fmla="*/ 2009574 h 6858000"/>
              <a:gd name="connsiteX87" fmla="*/ 1571917 w 2422397"/>
              <a:gd name="connsiteY87" fmla="*/ 1903700 h 6858000"/>
              <a:gd name="connsiteX88" fmla="*/ 1564944 w 2422397"/>
              <a:gd name="connsiteY88" fmla="*/ 1821321 h 6858000"/>
              <a:gd name="connsiteX89" fmla="*/ 1579022 w 2422397"/>
              <a:gd name="connsiteY89" fmla="*/ 1718757 h 6858000"/>
              <a:gd name="connsiteX90" fmla="*/ 1590196 w 2422397"/>
              <a:gd name="connsiteY90" fmla="*/ 1595914 h 6858000"/>
              <a:gd name="connsiteX91" fmla="*/ 1624363 w 2422397"/>
              <a:gd name="connsiteY91" fmla="*/ 1502483 h 6858000"/>
              <a:gd name="connsiteX92" fmla="*/ 1631539 w 2422397"/>
              <a:gd name="connsiteY92" fmla="*/ 1431520 h 6858000"/>
              <a:gd name="connsiteX93" fmla="*/ 1646296 w 2422397"/>
              <a:gd name="connsiteY93" fmla="*/ 1333057 h 6858000"/>
              <a:gd name="connsiteX94" fmla="*/ 1696091 w 2422397"/>
              <a:gd name="connsiteY94" fmla="*/ 1202078 h 6858000"/>
              <a:gd name="connsiteX95" fmla="*/ 1706993 w 2422397"/>
              <a:gd name="connsiteY95" fmla="*/ 1104797 h 6858000"/>
              <a:gd name="connsiteX96" fmla="*/ 1777273 w 2422397"/>
              <a:gd name="connsiteY96" fmla="*/ 916268 h 6858000"/>
              <a:gd name="connsiteX97" fmla="*/ 1850836 w 2422397"/>
              <a:gd name="connsiteY97" fmla="*/ 825516 h 6858000"/>
              <a:gd name="connsiteX98" fmla="*/ 1911831 w 2422397"/>
              <a:gd name="connsiteY98" fmla="*/ 696577 h 6858000"/>
              <a:gd name="connsiteX99" fmla="*/ 1942209 w 2422397"/>
              <a:gd name="connsiteY99" fmla="*/ 575807 h 6858000"/>
              <a:gd name="connsiteX100" fmla="*/ 1951374 w 2422397"/>
              <a:gd name="connsiteY100" fmla="*/ 556682 h 6858000"/>
              <a:gd name="connsiteX101" fmla="*/ 1951170 w 2422397"/>
              <a:gd name="connsiteY101" fmla="*/ 526639 h 6858000"/>
              <a:gd name="connsiteX102" fmla="*/ 1949059 w 2422397"/>
              <a:gd name="connsiteY102" fmla="*/ 405872 h 6858000"/>
              <a:gd name="connsiteX103" fmla="*/ 1954018 w 2422397"/>
              <a:gd name="connsiteY103" fmla="*/ 307622 h 6858000"/>
              <a:gd name="connsiteX104" fmla="*/ 1967790 w 2422397"/>
              <a:gd name="connsiteY104" fmla="*/ 198682 h 6858000"/>
              <a:gd name="connsiteX105" fmla="*/ 1971093 w 2422397"/>
              <a:gd name="connsiteY105" fmla="*/ 127747 h 6858000"/>
              <a:gd name="connsiteX106" fmla="*/ 1951841 w 2422397"/>
              <a:gd name="connsiteY106" fmla="*/ 4678 h 6858000"/>
              <a:gd name="connsiteX107" fmla="*/ 1953649 w 2422397"/>
              <a:gd name="connsiteY10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54861 w 2422397"/>
              <a:gd name="connsiteY31" fmla="*/ 5538948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79877 w 2422397"/>
              <a:gd name="connsiteY68" fmla="*/ 3441984 h 6858000"/>
              <a:gd name="connsiteX69" fmla="*/ 1217096 w 2422397"/>
              <a:gd name="connsiteY69" fmla="*/ 3354156 h 6858000"/>
              <a:gd name="connsiteX70" fmla="*/ 1232811 w 2422397"/>
              <a:gd name="connsiteY70" fmla="*/ 3301153 h 6858000"/>
              <a:gd name="connsiteX71" fmla="*/ 1281985 w 2422397"/>
              <a:gd name="connsiteY71" fmla="*/ 3158933 h 6858000"/>
              <a:gd name="connsiteX72" fmla="*/ 1335997 w 2422397"/>
              <a:gd name="connsiteY72" fmla="*/ 3018423 h 6858000"/>
              <a:gd name="connsiteX73" fmla="*/ 1394864 w 2422397"/>
              <a:gd name="connsiteY73" fmla="*/ 2946152 h 6858000"/>
              <a:gd name="connsiteX74" fmla="*/ 1436360 w 2422397"/>
              <a:gd name="connsiteY74" fmla="*/ 2829469 h 6858000"/>
              <a:gd name="connsiteX75" fmla="*/ 1447242 w 2422397"/>
              <a:gd name="connsiteY75" fmla="*/ 2811546 h 6858000"/>
              <a:gd name="connsiteX76" fmla="*/ 1449881 w 2422397"/>
              <a:gd name="connsiteY76" fmla="*/ 2781535 h 6858000"/>
              <a:gd name="connsiteX77" fmla="*/ 1459218 w 2422397"/>
              <a:gd name="connsiteY77" fmla="*/ 2660724 h 6858000"/>
              <a:gd name="connsiteX78" fmla="*/ 1455455 w 2422397"/>
              <a:gd name="connsiteY78" fmla="*/ 2560980 h 6858000"/>
              <a:gd name="connsiteX79" fmla="*/ 1497362 w 2422397"/>
              <a:gd name="connsiteY79" fmla="*/ 2456303 h 6858000"/>
              <a:gd name="connsiteX80" fmla="*/ 1507343 w 2422397"/>
              <a:gd name="connsiteY80" fmla="*/ 2385923 h 6858000"/>
              <a:gd name="connsiteX81" fmla="*/ 1540772 w 2422397"/>
              <a:gd name="connsiteY81" fmla="*/ 2256097 h 6858000"/>
              <a:gd name="connsiteX82" fmla="*/ 1569381 w 2422397"/>
              <a:gd name="connsiteY82" fmla="*/ 2165158 h 6858000"/>
              <a:gd name="connsiteX83" fmla="*/ 1576109 w 2422397"/>
              <a:gd name="connsiteY83" fmla="*/ 2078660 h 6858000"/>
              <a:gd name="connsiteX84" fmla="*/ 1564751 w 2422397"/>
              <a:gd name="connsiteY84" fmla="*/ 2009574 h 6858000"/>
              <a:gd name="connsiteX85" fmla="*/ 1571917 w 2422397"/>
              <a:gd name="connsiteY85" fmla="*/ 1903700 h 6858000"/>
              <a:gd name="connsiteX86" fmla="*/ 1564944 w 2422397"/>
              <a:gd name="connsiteY86" fmla="*/ 1821321 h 6858000"/>
              <a:gd name="connsiteX87" fmla="*/ 1579022 w 2422397"/>
              <a:gd name="connsiteY87" fmla="*/ 1718757 h 6858000"/>
              <a:gd name="connsiteX88" fmla="*/ 1590196 w 2422397"/>
              <a:gd name="connsiteY88" fmla="*/ 1595914 h 6858000"/>
              <a:gd name="connsiteX89" fmla="*/ 1624363 w 2422397"/>
              <a:gd name="connsiteY89" fmla="*/ 1502483 h 6858000"/>
              <a:gd name="connsiteX90" fmla="*/ 1631539 w 2422397"/>
              <a:gd name="connsiteY90" fmla="*/ 1431520 h 6858000"/>
              <a:gd name="connsiteX91" fmla="*/ 1646296 w 2422397"/>
              <a:gd name="connsiteY91" fmla="*/ 1333057 h 6858000"/>
              <a:gd name="connsiteX92" fmla="*/ 1696091 w 2422397"/>
              <a:gd name="connsiteY92" fmla="*/ 1202078 h 6858000"/>
              <a:gd name="connsiteX93" fmla="*/ 1706993 w 2422397"/>
              <a:gd name="connsiteY93" fmla="*/ 1104797 h 6858000"/>
              <a:gd name="connsiteX94" fmla="*/ 1777273 w 2422397"/>
              <a:gd name="connsiteY94" fmla="*/ 916268 h 6858000"/>
              <a:gd name="connsiteX95" fmla="*/ 1850836 w 2422397"/>
              <a:gd name="connsiteY95" fmla="*/ 825516 h 6858000"/>
              <a:gd name="connsiteX96" fmla="*/ 1911831 w 2422397"/>
              <a:gd name="connsiteY96" fmla="*/ 696577 h 6858000"/>
              <a:gd name="connsiteX97" fmla="*/ 1942209 w 2422397"/>
              <a:gd name="connsiteY97" fmla="*/ 575807 h 6858000"/>
              <a:gd name="connsiteX98" fmla="*/ 1951374 w 2422397"/>
              <a:gd name="connsiteY98" fmla="*/ 556682 h 6858000"/>
              <a:gd name="connsiteX99" fmla="*/ 1951170 w 2422397"/>
              <a:gd name="connsiteY99" fmla="*/ 526639 h 6858000"/>
              <a:gd name="connsiteX100" fmla="*/ 1949059 w 2422397"/>
              <a:gd name="connsiteY100" fmla="*/ 405872 h 6858000"/>
              <a:gd name="connsiteX101" fmla="*/ 1954018 w 2422397"/>
              <a:gd name="connsiteY101" fmla="*/ 307622 h 6858000"/>
              <a:gd name="connsiteX102" fmla="*/ 1967790 w 2422397"/>
              <a:gd name="connsiteY102" fmla="*/ 198682 h 6858000"/>
              <a:gd name="connsiteX103" fmla="*/ 1971093 w 2422397"/>
              <a:gd name="connsiteY103" fmla="*/ 127747 h 6858000"/>
              <a:gd name="connsiteX104" fmla="*/ 1951841 w 2422397"/>
              <a:gd name="connsiteY104" fmla="*/ 4678 h 6858000"/>
              <a:gd name="connsiteX105" fmla="*/ 1953649 w 2422397"/>
              <a:gd name="connsiteY10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49917 w 2422397"/>
              <a:gd name="connsiteY66" fmla="*/ 3558025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54018 w 2422397"/>
              <a:gd name="connsiteY97" fmla="*/ 307622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87677 w 2422397"/>
              <a:gd name="connsiteY97" fmla="*/ 330061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422397" h="6858000">
                <a:moveTo>
                  <a:pt x="1953649" y="0"/>
                </a:moveTo>
                <a:lnTo>
                  <a:pt x="2422397" y="0"/>
                </a:lnTo>
                <a:lnTo>
                  <a:pt x="2422397" y="6858000"/>
                </a:lnTo>
                <a:lnTo>
                  <a:pt x="0" y="6858000"/>
                </a:lnTo>
                <a:lnTo>
                  <a:pt x="19858" y="6793329"/>
                </a:lnTo>
                <a:cubicBezTo>
                  <a:pt x="42769" y="6729276"/>
                  <a:pt x="55252" y="6812236"/>
                  <a:pt x="63278" y="6702245"/>
                </a:cubicBezTo>
                <a:cubicBezTo>
                  <a:pt x="77123" y="6709403"/>
                  <a:pt x="81770" y="6700737"/>
                  <a:pt x="83839" y="6677678"/>
                </a:cubicBezTo>
                <a:cubicBezTo>
                  <a:pt x="95740" y="6647685"/>
                  <a:pt x="120684" y="6687998"/>
                  <a:pt x="117966" y="6636037"/>
                </a:cubicBezTo>
                <a:cubicBezTo>
                  <a:pt x="132113" y="6614269"/>
                  <a:pt x="155186" y="6568118"/>
                  <a:pt x="168724" y="6547069"/>
                </a:cubicBezTo>
                <a:cubicBezTo>
                  <a:pt x="182500" y="6520811"/>
                  <a:pt x="156942" y="6483313"/>
                  <a:pt x="199197" y="6509743"/>
                </a:cubicBezTo>
                <a:cubicBezTo>
                  <a:pt x="204521" y="6468877"/>
                  <a:pt x="221716" y="6484779"/>
                  <a:pt x="247224" y="6455839"/>
                </a:cubicBezTo>
                <a:cubicBezTo>
                  <a:pt x="246715" y="6427188"/>
                  <a:pt x="256832" y="6419751"/>
                  <a:pt x="270687" y="6418363"/>
                </a:cubicBezTo>
                <a:cubicBezTo>
                  <a:pt x="286394" y="6376676"/>
                  <a:pt x="314554" y="6359162"/>
                  <a:pt x="339376" y="6322934"/>
                </a:cubicBezTo>
                <a:cubicBezTo>
                  <a:pt x="368253" y="6289592"/>
                  <a:pt x="420802" y="6241482"/>
                  <a:pt x="443949" y="6218313"/>
                </a:cubicBezTo>
                <a:lnTo>
                  <a:pt x="478259" y="6183918"/>
                </a:lnTo>
                <a:cubicBezTo>
                  <a:pt x="479546" y="6178262"/>
                  <a:pt x="480824" y="6175024"/>
                  <a:pt x="482177" y="6173358"/>
                </a:cubicBezTo>
                <a:lnTo>
                  <a:pt x="482556" y="6173443"/>
                </a:lnTo>
                <a:lnTo>
                  <a:pt x="485673" y="6162875"/>
                </a:lnTo>
                <a:cubicBezTo>
                  <a:pt x="490289" y="6144248"/>
                  <a:pt x="521395" y="6129912"/>
                  <a:pt x="524588" y="6111327"/>
                </a:cubicBezTo>
                <a:cubicBezTo>
                  <a:pt x="545199" y="6117591"/>
                  <a:pt x="520376" y="6032883"/>
                  <a:pt x="547843" y="6075666"/>
                </a:cubicBezTo>
                <a:cubicBezTo>
                  <a:pt x="553033" y="6051683"/>
                  <a:pt x="545320" y="6023873"/>
                  <a:pt x="562259" y="6054865"/>
                </a:cubicBezTo>
                <a:cubicBezTo>
                  <a:pt x="564526" y="6047659"/>
                  <a:pt x="567747" y="6045453"/>
                  <a:pt x="571463" y="6045606"/>
                </a:cubicBezTo>
                <a:lnTo>
                  <a:pt x="584071" y="5992286"/>
                </a:lnTo>
                <a:lnTo>
                  <a:pt x="587812" y="5987907"/>
                </a:lnTo>
                <a:lnTo>
                  <a:pt x="592115" y="5949187"/>
                </a:lnTo>
                <a:lnTo>
                  <a:pt x="595889" y="5931081"/>
                </a:lnTo>
                <a:lnTo>
                  <a:pt x="593758" y="5922047"/>
                </a:lnTo>
                <a:cubicBezTo>
                  <a:pt x="593232" y="5914467"/>
                  <a:pt x="594765" y="5906406"/>
                  <a:pt x="600949" y="5897316"/>
                </a:cubicBezTo>
                <a:lnTo>
                  <a:pt x="602981" y="5895955"/>
                </a:lnTo>
                <a:lnTo>
                  <a:pt x="604430" y="5870052"/>
                </a:lnTo>
                <a:cubicBezTo>
                  <a:pt x="604113" y="5860761"/>
                  <a:pt x="634607" y="5824080"/>
                  <a:pt x="631983" y="5814475"/>
                </a:cubicBezTo>
                <a:cubicBezTo>
                  <a:pt x="646933" y="5748071"/>
                  <a:pt x="684460" y="5592893"/>
                  <a:pt x="699739" y="5516509"/>
                </a:cubicBezTo>
                <a:cubicBezTo>
                  <a:pt x="710735" y="5477214"/>
                  <a:pt x="721727" y="5401610"/>
                  <a:pt x="723657" y="5356170"/>
                </a:cubicBezTo>
                <a:cubicBezTo>
                  <a:pt x="723658" y="5356139"/>
                  <a:pt x="723659" y="5356108"/>
                  <a:pt x="723661" y="5356076"/>
                </a:cubicBezTo>
                <a:cubicBezTo>
                  <a:pt x="724227" y="5340448"/>
                  <a:pt x="724792" y="5324821"/>
                  <a:pt x="725358" y="5309193"/>
                </a:cubicBezTo>
                <a:lnTo>
                  <a:pt x="726926" y="5311182"/>
                </a:lnTo>
                <a:cubicBezTo>
                  <a:pt x="727205" y="5309022"/>
                  <a:pt x="727483" y="5306862"/>
                  <a:pt x="727761" y="5304702"/>
                </a:cubicBezTo>
                <a:cubicBezTo>
                  <a:pt x="728980" y="5300689"/>
                  <a:pt x="730634" y="5299849"/>
                  <a:pt x="732974" y="5303522"/>
                </a:cubicBezTo>
                <a:lnTo>
                  <a:pt x="762873" y="5269094"/>
                </a:lnTo>
                <a:lnTo>
                  <a:pt x="784867" y="5235785"/>
                </a:lnTo>
                <a:cubicBezTo>
                  <a:pt x="792922" y="5219992"/>
                  <a:pt x="786676" y="5159363"/>
                  <a:pt x="796271" y="5175473"/>
                </a:cubicBezTo>
                <a:cubicBezTo>
                  <a:pt x="778757" y="5082200"/>
                  <a:pt x="818431" y="5108289"/>
                  <a:pt x="821529" y="5012929"/>
                </a:cubicBezTo>
                <a:cubicBezTo>
                  <a:pt x="868827" y="4980943"/>
                  <a:pt x="828924" y="4992027"/>
                  <a:pt x="846340" y="4944976"/>
                </a:cubicBezTo>
                <a:cubicBezTo>
                  <a:pt x="809217" y="4943653"/>
                  <a:pt x="878251" y="4892572"/>
                  <a:pt x="840157" y="4872869"/>
                </a:cubicBezTo>
                <a:cubicBezTo>
                  <a:pt x="844532" y="4864931"/>
                  <a:pt x="849972" y="4857863"/>
                  <a:pt x="855718" y="4850916"/>
                </a:cubicBezTo>
                <a:lnTo>
                  <a:pt x="858709" y="4847264"/>
                </a:lnTo>
                <a:lnTo>
                  <a:pt x="863990" y="4829718"/>
                </a:lnTo>
                <a:lnTo>
                  <a:pt x="873842" y="4828439"/>
                </a:lnTo>
                <a:lnTo>
                  <a:pt x="887779" y="4804655"/>
                </a:lnTo>
                <a:lnTo>
                  <a:pt x="893894" y="4777060"/>
                </a:lnTo>
                <a:lnTo>
                  <a:pt x="883546" y="4777089"/>
                </a:lnTo>
                <a:cubicBezTo>
                  <a:pt x="883635" y="4776246"/>
                  <a:pt x="883723" y="4775402"/>
                  <a:pt x="883812" y="4774559"/>
                </a:cubicBezTo>
                <a:cubicBezTo>
                  <a:pt x="889352" y="4740245"/>
                  <a:pt x="897422" y="4710432"/>
                  <a:pt x="903401" y="4679442"/>
                </a:cubicBezTo>
                <a:cubicBezTo>
                  <a:pt x="907602" y="4662863"/>
                  <a:pt x="912023" y="4655463"/>
                  <a:pt x="916253" y="4651970"/>
                </a:cubicBezTo>
                <a:lnTo>
                  <a:pt x="922608" y="4649785"/>
                </a:lnTo>
                <a:lnTo>
                  <a:pt x="924139" y="4631605"/>
                </a:lnTo>
                <a:cubicBezTo>
                  <a:pt x="930019" y="4603591"/>
                  <a:pt x="977465" y="4548305"/>
                  <a:pt x="985938" y="4515358"/>
                </a:cubicBezTo>
                <a:cubicBezTo>
                  <a:pt x="1000521" y="4468809"/>
                  <a:pt x="1001031" y="4398546"/>
                  <a:pt x="1011638" y="4352312"/>
                </a:cubicBezTo>
                <a:cubicBezTo>
                  <a:pt x="999171" y="4322984"/>
                  <a:pt x="1036712" y="4297443"/>
                  <a:pt x="1049579" y="4237953"/>
                </a:cubicBezTo>
                <a:cubicBezTo>
                  <a:pt x="1034947" y="4205504"/>
                  <a:pt x="1058502" y="4197944"/>
                  <a:pt x="1041314" y="4139706"/>
                </a:cubicBezTo>
                <a:cubicBezTo>
                  <a:pt x="1044116" y="4138580"/>
                  <a:pt x="1046813" y="4136885"/>
                  <a:pt x="1049328" y="4134671"/>
                </a:cubicBezTo>
                <a:cubicBezTo>
                  <a:pt x="1063926" y="4121829"/>
                  <a:pt x="1069213" y="4094735"/>
                  <a:pt x="1061133" y="4074160"/>
                </a:cubicBezTo>
                <a:cubicBezTo>
                  <a:pt x="1040322" y="3983713"/>
                  <a:pt x="1054371" y="3913536"/>
                  <a:pt x="1059121" y="3844497"/>
                </a:cubicBezTo>
                <a:cubicBezTo>
                  <a:pt x="1068381" y="3767866"/>
                  <a:pt x="1099542" y="3832893"/>
                  <a:pt x="1083386" y="3726730"/>
                </a:cubicBezTo>
                <a:cubicBezTo>
                  <a:pt x="1099146" y="3721970"/>
                  <a:pt x="1101983" y="3710351"/>
                  <a:pt x="1098990" y="3687782"/>
                </a:cubicBezTo>
                <a:cubicBezTo>
                  <a:pt x="1104533" y="3650944"/>
                  <a:pt x="1161436" y="3588678"/>
                  <a:pt x="1147140" y="3543810"/>
                </a:cubicBezTo>
                <a:cubicBezTo>
                  <a:pt x="1160621" y="3502844"/>
                  <a:pt x="1164478" y="3486683"/>
                  <a:pt x="1179877" y="3441984"/>
                </a:cubicBezTo>
                <a:cubicBezTo>
                  <a:pt x="1176270" y="3400635"/>
                  <a:pt x="1197396" y="3401080"/>
                  <a:pt x="1217096" y="3354156"/>
                </a:cubicBezTo>
                <a:cubicBezTo>
                  <a:pt x="1210227" y="3328615"/>
                  <a:pt x="1218935" y="3313665"/>
                  <a:pt x="1232811" y="3301153"/>
                </a:cubicBezTo>
                <a:cubicBezTo>
                  <a:pt x="1239655" y="3250638"/>
                  <a:pt x="1264601" y="3211909"/>
                  <a:pt x="1281985" y="3158933"/>
                </a:cubicBezTo>
                <a:cubicBezTo>
                  <a:pt x="1281309" y="3094002"/>
                  <a:pt x="1317544" y="3075087"/>
                  <a:pt x="1335997" y="3018423"/>
                </a:cubicBezTo>
                <a:cubicBezTo>
                  <a:pt x="1319548" y="2948716"/>
                  <a:pt x="1385893" y="2996429"/>
                  <a:pt x="1394864" y="2946152"/>
                </a:cubicBezTo>
                <a:cubicBezTo>
                  <a:pt x="1386054" y="2855081"/>
                  <a:pt x="1417868" y="2957394"/>
                  <a:pt x="1436360" y="2829469"/>
                </a:cubicBezTo>
                <a:cubicBezTo>
                  <a:pt x="1433456" y="2820666"/>
                  <a:pt x="1441456" y="2807478"/>
                  <a:pt x="1447242" y="2811546"/>
                </a:cubicBezTo>
                <a:cubicBezTo>
                  <a:pt x="1447128" y="2802912"/>
                  <a:pt x="1439623" y="2779356"/>
                  <a:pt x="1449881" y="2781535"/>
                </a:cubicBezTo>
                <a:cubicBezTo>
                  <a:pt x="1460050" y="2742552"/>
                  <a:pt x="1463265" y="2700943"/>
                  <a:pt x="1459218" y="2660724"/>
                </a:cubicBezTo>
                <a:cubicBezTo>
                  <a:pt x="1493445" y="2591685"/>
                  <a:pt x="1466236" y="2614008"/>
                  <a:pt x="1483504" y="2560980"/>
                </a:cubicBezTo>
                <a:cubicBezTo>
                  <a:pt x="1512916" y="2524928"/>
                  <a:pt x="1495288" y="2513130"/>
                  <a:pt x="1519801" y="2467523"/>
                </a:cubicBezTo>
                <a:cubicBezTo>
                  <a:pt x="1531326" y="2419682"/>
                  <a:pt x="1511699" y="2381655"/>
                  <a:pt x="1507343" y="2357874"/>
                </a:cubicBezTo>
                <a:cubicBezTo>
                  <a:pt x="1551636" y="2342193"/>
                  <a:pt x="1532391" y="2288926"/>
                  <a:pt x="1540772" y="2256097"/>
                </a:cubicBezTo>
                <a:cubicBezTo>
                  <a:pt x="1553381" y="2208714"/>
                  <a:pt x="1550634" y="2197000"/>
                  <a:pt x="1569381" y="2165158"/>
                </a:cubicBezTo>
                <a:cubicBezTo>
                  <a:pt x="1580105" y="2155928"/>
                  <a:pt x="1581085" y="2109597"/>
                  <a:pt x="1576109" y="2078660"/>
                </a:cubicBezTo>
                <a:cubicBezTo>
                  <a:pt x="1547799" y="2101317"/>
                  <a:pt x="1589878" y="2015526"/>
                  <a:pt x="1564751" y="2009574"/>
                </a:cubicBezTo>
                <a:cubicBezTo>
                  <a:pt x="1559571" y="1963291"/>
                  <a:pt x="1588815" y="1945661"/>
                  <a:pt x="1571917" y="1903700"/>
                </a:cubicBezTo>
                <a:cubicBezTo>
                  <a:pt x="1549507" y="1880543"/>
                  <a:pt x="1592171" y="1834174"/>
                  <a:pt x="1564944" y="1821321"/>
                </a:cubicBezTo>
                <a:cubicBezTo>
                  <a:pt x="1588094" y="1807284"/>
                  <a:pt x="1569084" y="1754663"/>
                  <a:pt x="1579022" y="1718757"/>
                </a:cubicBezTo>
                <a:cubicBezTo>
                  <a:pt x="1595838" y="1682773"/>
                  <a:pt x="1574235" y="1630904"/>
                  <a:pt x="1590196" y="1595914"/>
                </a:cubicBezTo>
                <a:cubicBezTo>
                  <a:pt x="1597786" y="1565262"/>
                  <a:pt x="1620889" y="1525339"/>
                  <a:pt x="1624363" y="1502483"/>
                </a:cubicBezTo>
                <a:cubicBezTo>
                  <a:pt x="1639643" y="1495767"/>
                  <a:pt x="1636662" y="1453480"/>
                  <a:pt x="1631539" y="1431520"/>
                </a:cubicBezTo>
                <a:cubicBezTo>
                  <a:pt x="1633585" y="1394352"/>
                  <a:pt x="1664810" y="1375650"/>
                  <a:pt x="1646296" y="1333057"/>
                </a:cubicBezTo>
                <a:cubicBezTo>
                  <a:pt x="1647212" y="1290268"/>
                  <a:pt x="1695950" y="1251319"/>
                  <a:pt x="1696091" y="1202078"/>
                </a:cubicBezTo>
                <a:cubicBezTo>
                  <a:pt x="1689295" y="1170314"/>
                  <a:pt x="1726633" y="1136633"/>
                  <a:pt x="1735042" y="1076748"/>
                </a:cubicBezTo>
                <a:cubicBezTo>
                  <a:pt x="1760833" y="1013988"/>
                  <a:pt x="1855965" y="893553"/>
                  <a:pt x="1890105" y="825516"/>
                </a:cubicBezTo>
                <a:cubicBezTo>
                  <a:pt x="1894319" y="763149"/>
                  <a:pt x="1907634" y="747482"/>
                  <a:pt x="1911831" y="696577"/>
                </a:cubicBezTo>
                <a:cubicBezTo>
                  <a:pt x="1894422" y="607554"/>
                  <a:pt x="1935856" y="704780"/>
                  <a:pt x="1942209" y="575807"/>
                </a:cubicBezTo>
                <a:cubicBezTo>
                  <a:pt x="1938478" y="567461"/>
                  <a:pt x="1945215" y="553391"/>
                  <a:pt x="1951374" y="556682"/>
                </a:cubicBezTo>
                <a:cubicBezTo>
                  <a:pt x="1950445" y="548151"/>
                  <a:pt x="1940725" y="525788"/>
                  <a:pt x="1951170" y="526639"/>
                </a:cubicBezTo>
                <a:cubicBezTo>
                  <a:pt x="1951611" y="485129"/>
                  <a:pt x="1984907" y="384720"/>
                  <a:pt x="1987677" y="330061"/>
                </a:cubicBezTo>
                <a:cubicBezTo>
                  <a:pt x="2013622" y="290636"/>
                  <a:pt x="1947639" y="246940"/>
                  <a:pt x="1967790" y="198682"/>
                </a:cubicBezTo>
                <a:cubicBezTo>
                  <a:pt x="1937165" y="171513"/>
                  <a:pt x="1977692" y="150734"/>
                  <a:pt x="1971093" y="127747"/>
                </a:cubicBezTo>
                <a:cubicBezTo>
                  <a:pt x="2013820" y="106594"/>
                  <a:pt x="1946583" y="38239"/>
                  <a:pt x="1951841" y="4678"/>
                </a:cubicBezTo>
                <a:lnTo>
                  <a:pt x="195364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48D11D-DD11-F841-BB1A-709534CC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553" y="609600"/>
            <a:ext cx="9112195" cy="93295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1800" dirty="0" err="1"/>
              <a:t>Politica</a:t>
            </a:r>
            <a:r>
              <a:rPr lang="en-US" sz="1800" dirty="0"/>
              <a:t> </a:t>
            </a:r>
            <a:r>
              <a:rPr lang="en-US" sz="1800" dirty="0" err="1"/>
              <a:t>monetária</a:t>
            </a:r>
            <a:r>
              <a:rPr lang="en-US" sz="1800" dirty="0"/>
              <a:t> </a:t>
            </a:r>
            <a:r>
              <a:rPr lang="en-US" sz="1800" dirty="0" err="1"/>
              <a:t>é</a:t>
            </a:r>
            <a:r>
              <a:rPr lang="en-US" sz="1800" dirty="0"/>
              <a:t> </a:t>
            </a:r>
            <a:r>
              <a:rPr lang="en-US" sz="1800" dirty="0" err="1"/>
              <a:t>eficaz</a:t>
            </a:r>
            <a:r>
              <a:rPr lang="en-US" sz="1800" dirty="0"/>
              <a:t> para </a:t>
            </a:r>
            <a:r>
              <a:rPr lang="en-US" sz="1800" dirty="0" err="1"/>
              <a:t>segurar</a:t>
            </a:r>
            <a:r>
              <a:rPr lang="en-US" sz="1800" dirty="0"/>
              <a:t> o </a:t>
            </a:r>
            <a:r>
              <a:rPr lang="en-US" sz="1800" dirty="0" err="1"/>
              <a:t>ritmo</a:t>
            </a:r>
            <a:r>
              <a:rPr lang="en-US" sz="1800" dirty="0"/>
              <a:t> da </a:t>
            </a:r>
            <a:r>
              <a:rPr lang="en-US" sz="1800" dirty="0" err="1"/>
              <a:t>economia</a:t>
            </a:r>
            <a:r>
              <a:rPr lang="en-US" sz="1800" dirty="0"/>
              <a:t>, mas </a:t>
            </a:r>
            <a:r>
              <a:rPr lang="en-US" sz="1800" dirty="0" err="1"/>
              <a:t>nem</a:t>
            </a:r>
            <a:r>
              <a:rPr lang="en-US" sz="1800" dirty="0"/>
              <a:t> sempre para </a:t>
            </a:r>
            <a:r>
              <a:rPr lang="en-US" sz="1800" dirty="0" err="1"/>
              <a:t>dinamiza</a:t>
            </a:r>
            <a:r>
              <a:rPr lang="en-US" sz="1800" dirty="0"/>
              <a:t>-lo. COMO UMA CORDA, BOA PARA PUXAR, MAS QUE NAO PODE EMPURRAR ALGO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B6D529F-8C8C-2745-8163-F0290578C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04446" y="2550102"/>
            <a:ext cx="7983108" cy="2135481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6A3FFF4-52D9-44D8-8971-2079F1B43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713350"/>
            <a:ext cx="2621065" cy="5144650"/>
          </a:xfrm>
          <a:custGeom>
            <a:avLst/>
            <a:gdLst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14159 w 2621065"/>
              <a:gd name="connsiteY87" fmla="*/ 4047777 h 5144650"/>
              <a:gd name="connsiteX88" fmla="*/ 2168943 w 2621065"/>
              <a:gd name="connsiteY88" fmla="*/ 4139227 h 5144650"/>
              <a:gd name="connsiteX89" fmla="*/ 2222521 w 2621065"/>
              <a:gd name="connsiteY89" fmla="*/ 4263395 h 5144650"/>
              <a:gd name="connsiteX90" fmla="*/ 2241588 w 2621065"/>
              <a:gd name="connsiteY90" fmla="*/ 4306265 h 5144650"/>
              <a:gd name="connsiteX91" fmla="*/ 2277640 w 2621065"/>
              <a:gd name="connsiteY91" fmla="*/ 4462156 h 5144650"/>
              <a:gd name="connsiteX92" fmla="*/ 2332737 w 2621065"/>
              <a:gd name="connsiteY92" fmla="*/ 4624013 h 5144650"/>
              <a:gd name="connsiteX93" fmla="*/ 2379211 w 2621065"/>
              <a:gd name="connsiteY93" fmla="*/ 4692084 h 5144650"/>
              <a:gd name="connsiteX94" fmla="*/ 2437986 w 2621065"/>
              <a:gd name="connsiteY94" fmla="*/ 4815024 h 5144650"/>
              <a:gd name="connsiteX95" fmla="*/ 2466665 w 2621065"/>
              <a:gd name="connsiteY95" fmla="*/ 4853969 h 5144650"/>
              <a:gd name="connsiteX96" fmla="*/ 2469772 w 2621065"/>
              <a:gd name="connsiteY96" fmla="*/ 4906386 h 5144650"/>
              <a:gd name="connsiteX97" fmla="*/ 2485381 w 2621065"/>
              <a:gd name="connsiteY97" fmla="*/ 4916393 h 5144650"/>
              <a:gd name="connsiteX98" fmla="*/ 2494775 w 2621065"/>
              <a:gd name="connsiteY98" fmla="*/ 4928363 h 5144650"/>
              <a:gd name="connsiteX99" fmla="*/ 2503199 w 2621065"/>
              <a:gd name="connsiteY99" fmla="*/ 4925898 h 5144650"/>
              <a:gd name="connsiteX100" fmla="*/ 2517652 w 2621065"/>
              <a:gd name="connsiteY100" fmla="*/ 4937733 h 5144650"/>
              <a:gd name="connsiteX101" fmla="*/ 2527697 w 2621065"/>
              <a:gd name="connsiteY101" fmla="*/ 4958461 h 5144650"/>
              <a:gd name="connsiteX102" fmla="*/ 2567995 w 2621065"/>
              <a:gd name="connsiteY102" fmla="*/ 5062892 h 5144650"/>
              <a:gd name="connsiteX103" fmla="*/ 2596347 w 2621065"/>
              <a:gd name="connsiteY103" fmla="*/ 5121988 h 5144650"/>
              <a:gd name="connsiteX104" fmla="*/ 2613775 w 2621065"/>
              <a:gd name="connsiteY104" fmla="*/ 5139128 h 5144650"/>
              <a:gd name="connsiteX105" fmla="*/ 2621065 w 2621065"/>
              <a:gd name="connsiteY105" fmla="*/ 5144650 h 5144650"/>
              <a:gd name="connsiteX106" fmla="*/ 0 w 2621065"/>
              <a:gd name="connsiteY106" fmla="*/ 514465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13109 w 2621065"/>
              <a:gd name="connsiteY92" fmla="*/ 4699429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3433 w 2621065"/>
              <a:gd name="connsiteY82" fmla="*/ 3982033 h 5144650"/>
              <a:gd name="connsiteX83" fmla="*/ 1980841 w 2621065"/>
              <a:gd name="connsiteY83" fmla="*/ 4057389 h 5144650"/>
              <a:gd name="connsiteX84" fmla="*/ 2024665 w 2621065"/>
              <a:gd name="connsiteY84" fmla="*/ 4118801 h 5144650"/>
              <a:gd name="connsiteX85" fmla="*/ 2072486 w 2621065"/>
              <a:gd name="connsiteY85" fmla="*/ 4180983 h 5144650"/>
              <a:gd name="connsiteX86" fmla="*/ 2102842 w 2621065"/>
              <a:gd name="connsiteY86" fmla="*/ 4242051 h 5144650"/>
              <a:gd name="connsiteX87" fmla="*/ 2090319 w 2621065"/>
              <a:gd name="connsiteY87" fmla="*/ 4351530 h 5144650"/>
              <a:gd name="connsiteX88" fmla="*/ 2109385 w 2621065"/>
              <a:gd name="connsiteY88" fmla="*/ 4438467 h 5144650"/>
              <a:gd name="connsiteX89" fmla="*/ 2204194 w 2621065"/>
              <a:gd name="connsiteY89" fmla="*/ 4542946 h 5144650"/>
              <a:gd name="connsiteX90" fmla="*/ 2237258 w 2621065"/>
              <a:gd name="connsiteY90" fmla="*/ 4638702 h 5144650"/>
              <a:gd name="connsiteX91" fmla="*/ 2313109 w 2621065"/>
              <a:gd name="connsiteY91" fmla="*/ 4699429 h 5144650"/>
              <a:gd name="connsiteX92" fmla="*/ 2437986 w 2621065"/>
              <a:gd name="connsiteY92" fmla="*/ 4815024 h 5144650"/>
              <a:gd name="connsiteX93" fmla="*/ 2466665 w 2621065"/>
              <a:gd name="connsiteY93" fmla="*/ 4853969 h 5144650"/>
              <a:gd name="connsiteX94" fmla="*/ 2469772 w 2621065"/>
              <a:gd name="connsiteY94" fmla="*/ 4906386 h 5144650"/>
              <a:gd name="connsiteX95" fmla="*/ 2485381 w 2621065"/>
              <a:gd name="connsiteY95" fmla="*/ 4916393 h 5144650"/>
              <a:gd name="connsiteX96" fmla="*/ 2494775 w 2621065"/>
              <a:gd name="connsiteY96" fmla="*/ 4928363 h 5144650"/>
              <a:gd name="connsiteX97" fmla="*/ 2503199 w 2621065"/>
              <a:gd name="connsiteY97" fmla="*/ 4925898 h 5144650"/>
              <a:gd name="connsiteX98" fmla="*/ 2517652 w 2621065"/>
              <a:gd name="connsiteY98" fmla="*/ 4937733 h 5144650"/>
              <a:gd name="connsiteX99" fmla="*/ 2527697 w 2621065"/>
              <a:gd name="connsiteY99" fmla="*/ 4958461 h 5144650"/>
              <a:gd name="connsiteX100" fmla="*/ 2567995 w 2621065"/>
              <a:gd name="connsiteY100" fmla="*/ 5062892 h 5144650"/>
              <a:gd name="connsiteX101" fmla="*/ 2596347 w 2621065"/>
              <a:gd name="connsiteY101" fmla="*/ 5121988 h 5144650"/>
              <a:gd name="connsiteX102" fmla="*/ 2613775 w 2621065"/>
              <a:gd name="connsiteY102" fmla="*/ 5139128 h 5144650"/>
              <a:gd name="connsiteX103" fmla="*/ 2621065 w 2621065"/>
              <a:gd name="connsiteY103" fmla="*/ 5144650 h 5144650"/>
              <a:gd name="connsiteX104" fmla="*/ 0 w 2621065"/>
              <a:gd name="connsiteY104" fmla="*/ 5144650 h 5144650"/>
              <a:gd name="connsiteX105" fmla="*/ 0 w 2621065"/>
              <a:gd name="connsiteY105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07160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57078 w 2621065"/>
              <a:gd name="connsiteY79" fmla="*/ 3885992 h 5144650"/>
              <a:gd name="connsiteX80" fmla="*/ 1923433 w 2621065"/>
              <a:gd name="connsiteY80" fmla="*/ 3982033 h 5144650"/>
              <a:gd name="connsiteX81" fmla="*/ 1980841 w 2621065"/>
              <a:gd name="connsiteY81" fmla="*/ 4057389 h 5144650"/>
              <a:gd name="connsiteX82" fmla="*/ 2024665 w 2621065"/>
              <a:gd name="connsiteY82" fmla="*/ 4118801 h 5144650"/>
              <a:gd name="connsiteX83" fmla="*/ 2072486 w 2621065"/>
              <a:gd name="connsiteY83" fmla="*/ 4180983 h 5144650"/>
              <a:gd name="connsiteX84" fmla="*/ 2102842 w 2621065"/>
              <a:gd name="connsiteY84" fmla="*/ 4242051 h 5144650"/>
              <a:gd name="connsiteX85" fmla="*/ 2090319 w 2621065"/>
              <a:gd name="connsiteY85" fmla="*/ 4351530 h 5144650"/>
              <a:gd name="connsiteX86" fmla="*/ 2109385 w 2621065"/>
              <a:gd name="connsiteY86" fmla="*/ 4438467 h 5144650"/>
              <a:gd name="connsiteX87" fmla="*/ 2204194 w 2621065"/>
              <a:gd name="connsiteY87" fmla="*/ 4542946 h 5144650"/>
              <a:gd name="connsiteX88" fmla="*/ 2237258 w 2621065"/>
              <a:gd name="connsiteY88" fmla="*/ 4638702 h 5144650"/>
              <a:gd name="connsiteX89" fmla="*/ 2313109 w 2621065"/>
              <a:gd name="connsiteY89" fmla="*/ 4699429 h 5144650"/>
              <a:gd name="connsiteX90" fmla="*/ 2437986 w 2621065"/>
              <a:gd name="connsiteY90" fmla="*/ 4815024 h 5144650"/>
              <a:gd name="connsiteX91" fmla="*/ 2466665 w 2621065"/>
              <a:gd name="connsiteY91" fmla="*/ 4853969 h 5144650"/>
              <a:gd name="connsiteX92" fmla="*/ 2469772 w 2621065"/>
              <a:gd name="connsiteY92" fmla="*/ 4906386 h 5144650"/>
              <a:gd name="connsiteX93" fmla="*/ 2485381 w 2621065"/>
              <a:gd name="connsiteY93" fmla="*/ 4916393 h 5144650"/>
              <a:gd name="connsiteX94" fmla="*/ 2494775 w 2621065"/>
              <a:gd name="connsiteY94" fmla="*/ 4928363 h 5144650"/>
              <a:gd name="connsiteX95" fmla="*/ 2503199 w 2621065"/>
              <a:gd name="connsiteY95" fmla="*/ 4925898 h 5144650"/>
              <a:gd name="connsiteX96" fmla="*/ 2517652 w 2621065"/>
              <a:gd name="connsiteY96" fmla="*/ 4937733 h 5144650"/>
              <a:gd name="connsiteX97" fmla="*/ 2527697 w 2621065"/>
              <a:gd name="connsiteY97" fmla="*/ 4958461 h 5144650"/>
              <a:gd name="connsiteX98" fmla="*/ 2567995 w 2621065"/>
              <a:gd name="connsiteY98" fmla="*/ 5062892 h 5144650"/>
              <a:gd name="connsiteX99" fmla="*/ 2596347 w 2621065"/>
              <a:gd name="connsiteY99" fmla="*/ 5121988 h 5144650"/>
              <a:gd name="connsiteX100" fmla="*/ 2613775 w 2621065"/>
              <a:gd name="connsiteY100" fmla="*/ 5139128 h 5144650"/>
              <a:gd name="connsiteX101" fmla="*/ 2621065 w 2621065"/>
              <a:gd name="connsiteY101" fmla="*/ 5144650 h 5144650"/>
              <a:gd name="connsiteX102" fmla="*/ 0 w 2621065"/>
              <a:gd name="connsiteY102" fmla="*/ 5144650 h 5144650"/>
              <a:gd name="connsiteX103" fmla="*/ 0 w 2621065"/>
              <a:gd name="connsiteY103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13109 w 2621065"/>
              <a:gd name="connsiteY88" fmla="*/ 4699429 h 5144650"/>
              <a:gd name="connsiteX89" fmla="*/ 2437986 w 2621065"/>
              <a:gd name="connsiteY89" fmla="*/ 4815024 h 5144650"/>
              <a:gd name="connsiteX90" fmla="*/ 2466665 w 2621065"/>
              <a:gd name="connsiteY90" fmla="*/ 4853969 h 5144650"/>
              <a:gd name="connsiteX91" fmla="*/ 2469772 w 2621065"/>
              <a:gd name="connsiteY91" fmla="*/ 4906386 h 5144650"/>
              <a:gd name="connsiteX92" fmla="*/ 2485381 w 2621065"/>
              <a:gd name="connsiteY92" fmla="*/ 4916393 h 5144650"/>
              <a:gd name="connsiteX93" fmla="*/ 2494775 w 2621065"/>
              <a:gd name="connsiteY93" fmla="*/ 4928363 h 5144650"/>
              <a:gd name="connsiteX94" fmla="*/ 2503199 w 2621065"/>
              <a:gd name="connsiteY94" fmla="*/ 4925898 h 5144650"/>
              <a:gd name="connsiteX95" fmla="*/ 2517652 w 2621065"/>
              <a:gd name="connsiteY95" fmla="*/ 4937733 h 5144650"/>
              <a:gd name="connsiteX96" fmla="*/ 2527697 w 2621065"/>
              <a:gd name="connsiteY96" fmla="*/ 4958461 h 5144650"/>
              <a:gd name="connsiteX97" fmla="*/ 2567995 w 2621065"/>
              <a:gd name="connsiteY97" fmla="*/ 5062892 h 5144650"/>
              <a:gd name="connsiteX98" fmla="*/ 2596347 w 2621065"/>
              <a:gd name="connsiteY98" fmla="*/ 5121988 h 5144650"/>
              <a:gd name="connsiteX99" fmla="*/ 2613775 w 2621065"/>
              <a:gd name="connsiteY99" fmla="*/ 5139128 h 5144650"/>
              <a:gd name="connsiteX100" fmla="*/ 2621065 w 2621065"/>
              <a:gd name="connsiteY100" fmla="*/ 5144650 h 5144650"/>
              <a:gd name="connsiteX101" fmla="*/ 0 w 2621065"/>
              <a:gd name="connsiteY101" fmla="*/ 5144650 h 5144650"/>
              <a:gd name="connsiteX102" fmla="*/ 0 w 2621065"/>
              <a:gd name="connsiteY102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437986 w 2621065"/>
              <a:gd name="connsiteY88" fmla="*/ 481502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97520 w 2621065"/>
              <a:gd name="connsiteY85" fmla="*/ 4467846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621065" h="5144650">
                <a:moveTo>
                  <a:pt x="0" y="0"/>
                </a:moveTo>
                <a:lnTo>
                  <a:pt x="245438" y="268808"/>
                </a:lnTo>
                <a:lnTo>
                  <a:pt x="252687" y="292650"/>
                </a:lnTo>
                <a:lnTo>
                  <a:pt x="270361" y="304212"/>
                </a:lnTo>
                <a:cubicBezTo>
                  <a:pt x="273529" y="310126"/>
                  <a:pt x="273234" y="316860"/>
                  <a:pt x="272327" y="324001"/>
                </a:cubicBezTo>
                <a:cubicBezTo>
                  <a:pt x="272244" y="325072"/>
                  <a:pt x="272160" y="326143"/>
                  <a:pt x="272077" y="327214"/>
                </a:cubicBezTo>
                <a:lnTo>
                  <a:pt x="295110" y="357098"/>
                </a:lnTo>
                <a:lnTo>
                  <a:pt x="296727" y="371749"/>
                </a:lnTo>
                <a:cubicBezTo>
                  <a:pt x="307880" y="397452"/>
                  <a:pt x="336849" y="412373"/>
                  <a:pt x="332716" y="440404"/>
                </a:cubicBezTo>
                <a:cubicBezTo>
                  <a:pt x="334711" y="448819"/>
                  <a:pt x="338212" y="455052"/>
                  <a:pt x="342633" y="459903"/>
                </a:cubicBezTo>
                <a:lnTo>
                  <a:pt x="357304" y="470524"/>
                </a:lnTo>
                <a:lnTo>
                  <a:pt x="366064" y="467634"/>
                </a:lnTo>
                <a:lnTo>
                  <a:pt x="372502" y="477374"/>
                </a:lnTo>
                <a:lnTo>
                  <a:pt x="375501" y="478682"/>
                </a:lnTo>
                <a:cubicBezTo>
                  <a:pt x="383272" y="491970"/>
                  <a:pt x="403866" y="531500"/>
                  <a:pt x="419128" y="557106"/>
                </a:cubicBezTo>
                <a:cubicBezTo>
                  <a:pt x="439248" y="581985"/>
                  <a:pt x="451401" y="588102"/>
                  <a:pt x="467073" y="632313"/>
                </a:cubicBezTo>
                <a:cubicBezTo>
                  <a:pt x="479664" y="694967"/>
                  <a:pt x="495907" y="682399"/>
                  <a:pt x="490229" y="751490"/>
                </a:cubicBezTo>
                <a:cubicBezTo>
                  <a:pt x="499208" y="732249"/>
                  <a:pt x="513168" y="781653"/>
                  <a:pt x="516935" y="799823"/>
                </a:cubicBezTo>
                <a:cubicBezTo>
                  <a:pt x="520991" y="859493"/>
                  <a:pt x="569045" y="820005"/>
                  <a:pt x="542847" y="848761"/>
                </a:cubicBezTo>
                <a:cubicBezTo>
                  <a:pt x="562656" y="881830"/>
                  <a:pt x="526272" y="969168"/>
                  <a:pt x="572074" y="958725"/>
                </a:cubicBezTo>
                <a:cubicBezTo>
                  <a:pt x="597644" y="999777"/>
                  <a:pt x="577323" y="1011573"/>
                  <a:pt x="620598" y="1033391"/>
                </a:cubicBezTo>
                <a:cubicBezTo>
                  <a:pt x="630696" y="1059064"/>
                  <a:pt x="633259" y="1106766"/>
                  <a:pt x="632660" y="1112764"/>
                </a:cubicBezTo>
                <a:lnTo>
                  <a:pt x="634562" y="1113550"/>
                </a:lnTo>
                <a:cubicBezTo>
                  <a:pt x="640098" y="1119137"/>
                  <a:pt x="641169" y="1124274"/>
                  <a:pt x="640269" y="1129199"/>
                </a:cubicBezTo>
                <a:lnTo>
                  <a:pt x="637728" y="1135143"/>
                </a:lnTo>
                <a:lnTo>
                  <a:pt x="687640" y="1174841"/>
                </a:lnTo>
                <a:lnTo>
                  <a:pt x="724323" y="1244103"/>
                </a:lnTo>
                <a:cubicBezTo>
                  <a:pt x="726461" y="1255968"/>
                  <a:pt x="729249" y="1267984"/>
                  <a:pt x="732765" y="1279809"/>
                </a:cubicBezTo>
                <a:lnTo>
                  <a:pt x="735243" y="1286495"/>
                </a:lnTo>
                <a:lnTo>
                  <a:pt x="735618" y="1286424"/>
                </a:lnTo>
                <a:cubicBezTo>
                  <a:pt x="736846" y="1287437"/>
                  <a:pt x="737921" y="1289470"/>
                  <a:pt x="738875" y="1293066"/>
                </a:cubicBezTo>
                <a:lnTo>
                  <a:pt x="739767" y="1298687"/>
                </a:lnTo>
                <a:lnTo>
                  <a:pt x="744578" y="1311657"/>
                </a:lnTo>
                <a:lnTo>
                  <a:pt x="748379" y="1314753"/>
                </a:lnTo>
                <a:lnTo>
                  <a:pt x="752978" y="1314010"/>
                </a:lnTo>
                <a:lnTo>
                  <a:pt x="752978" y="1315472"/>
                </a:lnTo>
                <a:cubicBezTo>
                  <a:pt x="749424" y="1328629"/>
                  <a:pt x="740370" y="1337267"/>
                  <a:pt x="772880" y="1332740"/>
                </a:cubicBezTo>
                <a:cubicBezTo>
                  <a:pt x="769449" y="1360171"/>
                  <a:pt x="788120" y="1354435"/>
                  <a:pt x="805255" y="1379426"/>
                </a:cubicBezTo>
                <a:cubicBezTo>
                  <a:pt x="820018" y="1405268"/>
                  <a:pt x="847469" y="1452732"/>
                  <a:pt x="861455" y="1487793"/>
                </a:cubicBezTo>
                <a:cubicBezTo>
                  <a:pt x="860472" y="1529583"/>
                  <a:pt x="873198" y="1558240"/>
                  <a:pt x="889172" y="1589794"/>
                </a:cubicBezTo>
                <a:cubicBezTo>
                  <a:pt x="901837" y="1624879"/>
                  <a:pt x="918553" y="1656375"/>
                  <a:pt x="937443" y="1698307"/>
                </a:cubicBezTo>
                <a:lnTo>
                  <a:pt x="974458" y="1768464"/>
                </a:lnTo>
                <a:lnTo>
                  <a:pt x="1013480" y="1853903"/>
                </a:lnTo>
                <a:lnTo>
                  <a:pt x="1031382" y="1948177"/>
                </a:lnTo>
                <a:cubicBezTo>
                  <a:pt x="1065794" y="1983780"/>
                  <a:pt x="1017975" y="2014601"/>
                  <a:pt x="1031611" y="2064126"/>
                </a:cubicBezTo>
                <a:cubicBezTo>
                  <a:pt x="1011441" y="2152960"/>
                  <a:pt x="1051780" y="2170768"/>
                  <a:pt x="1043751" y="2210534"/>
                </a:cubicBezTo>
                <a:cubicBezTo>
                  <a:pt x="1047718" y="2261633"/>
                  <a:pt x="1043420" y="2260757"/>
                  <a:pt x="1055412" y="2309009"/>
                </a:cubicBezTo>
                <a:cubicBezTo>
                  <a:pt x="1065957" y="2376047"/>
                  <a:pt x="1080662" y="2371020"/>
                  <a:pt x="1077288" y="2438335"/>
                </a:cubicBezTo>
                <a:cubicBezTo>
                  <a:pt x="1117396" y="2455794"/>
                  <a:pt x="1082533" y="2452352"/>
                  <a:pt x="1095035" y="2483804"/>
                </a:cubicBezTo>
                <a:cubicBezTo>
                  <a:pt x="1061853" y="2488858"/>
                  <a:pt x="1120109" y="2517457"/>
                  <a:pt x="1084874" y="2535656"/>
                </a:cubicBezTo>
                <a:cubicBezTo>
                  <a:pt x="1088269" y="2540805"/>
                  <a:pt x="1092665" y="2545220"/>
                  <a:pt x="1097340" y="2549509"/>
                </a:cubicBezTo>
                <a:lnTo>
                  <a:pt x="1099771" y="2551770"/>
                </a:lnTo>
                <a:lnTo>
                  <a:pt x="1103350" y="2563634"/>
                </a:lnTo>
                <a:lnTo>
                  <a:pt x="1112049" y="2563454"/>
                </a:lnTo>
                <a:lnTo>
                  <a:pt x="1127385" y="2601609"/>
                </a:lnTo>
                <a:cubicBezTo>
                  <a:pt x="1113460" y="2637696"/>
                  <a:pt x="1158915" y="2668604"/>
                  <a:pt x="1139861" y="2713894"/>
                </a:cubicBezTo>
                <a:cubicBezTo>
                  <a:pt x="1135736" y="2729724"/>
                  <a:pt x="1140589" y="2773668"/>
                  <a:pt x="1152243" y="2778897"/>
                </a:cubicBezTo>
                <a:cubicBezTo>
                  <a:pt x="1155466" y="2787425"/>
                  <a:pt x="1152635" y="2799266"/>
                  <a:pt x="1164665" y="2800172"/>
                </a:cubicBezTo>
                <a:cubicBezTo>
                  <a:pt x="1179331" y="2803170"/>
                  <a:pt x="1160739" y="2841509"/>
                  <a:pt x="1176824" y="2832181"/>
                </a:cubicBezTo>
                <a:cubicBezTo>
                  <a:pt x="1164161" y="2859250"/>
                  <a:pt x="1195203" y="2868939"/>
                  <a:pt x="1204261" y="2886025"/>
                </a:cubicBezTo>
                <a:cubicBezTo>
                  <a:pt x="1217507" y="2920528"/>
                  <a:pt x="1243211" y="2992435"/>
                  <a:pt x="1256301" y="3039204"/>
                </a:cubicBezTo>
                <a:cubicBezTo>
                  <a:pt x="1264978" y="3073150"/>
                  <a:pt x="1260044" y="3127834"/>
                  <a:pt x="1282793" y="3166645"/>
                </a:cubicBezTo>
                <a:cubicBezTo>
                  <a:pt x="1304595" y="3193363"/>
                  <a:pt x="1317394" y="3226316"/>
                  <a:pt x="1353529" y="3266459"/>
                </a:cubicBezTo>
                <a:cubicBezTo>
                  <a:pt x="1399246" y="3301093"/>
                  <a:pt x="1431707" y="3283631"/>
                  <a:pt x="1443501" y="3351404"/>
                </a:cubicBezTo>
                <a:cubicBezTo>
                  <a:pt x="1476611" y="3383947"/>
                  <a:pt x="1480437" y="3422250"/>
                  <a:pt x="1502378" y="3451792"/>
                </a:cubicBezTo>
                <a:cubicBezTo>
                  <a:pt x="1529852" y="3487829"/>
                  <a:pt x="1579951" y="3532847"/>
                  <a:pt x="1608347" y="3567627"/>
                </a:cubicBezTo>
                <a:cubicBezTo>
                  <a:pt x="1624615" y="3589596"/>
                  <a:pt x="1671830" y="3654562"/>
                  <a:pt x="1672750" y="3660473"/>
                </a:cubicBezTo>
                <a:lnTo>
                  <a:pt x="1674801" y="3660727"/>
                </a:lnTo>
                <a:cubicBezTo>
                  <a:pt x="1681591" y="3664628"/>
                  <a:pt x="1683921" y="3669274"/>
                  <a:pt x="1684280" y="3674236"/>
                </a:cubicBezTo>
                <a:lnTo>
                  <a:pt x="1683297" y="3680606"/>
                </a:lnTo>
                <a:lnTo>
                  <a:pt x="1688840" y="3690943"/>
                </a:lnTo>
                <a:lnTo>
                  <a:pt x="1697179" y="3714191"/>
                </a:lnTo>
                <a:cubicBezTo>
                  <a:pt x="1717721" y="3731428"/>
                  <a:pt x="1792260" y="3780041"/>
                  <a:pt x="1812095" y="3794363"/>
                </a:cubicBezTo>
                <a:lnTo>
                  <a:pt x="1816185" y="3800123"/>
                </a:lnTo>
                <a:lnTo>
                  <a:pt x="1816532" y="3799958"/>
                </a:lnTo>
                <a:cubicBezTo>
                  <a:pt x="1817981" y="3800606"/>
                  <a:pt x="1819537" y="3802274"/>
                  <a:pt x="1821367" y="3805472"/>
                </a:cubicBezTo>
                <a:lnTo>
                  <a:pt x="1823645" y="3810629"/>
                </a:lnTo>
                <a:lnTo>
                  <a:pt x="1831583" y="3821804"/>
                </a:lnTo>
                <a:lnTo>
                  <a:pt x="1857078" y="3885992"/>
                </a:lnTo>
                <a:cubicBezTo>
                  <a:pt x="1870925" y="3912689"/>
                  <a:pt x="1904030" y="3944898"/>
                  <a:pt x="1923433" y="3982033"/>
                </a:cubicBezTo>
                <a:cubicBezTo>
                  <a:pt x="1932954" y="4022380"/>
                  <a:pt x="1957377" y="4031327"/>
                  <a:pt x="1980841" y="4057389"/>
                </a:cubicBezTo>
                <a:cubicBezTo>
                  <a:pt x="1978839" y="4101894"/>
                  <a:pt x="2006008" y="4111963"/>
                  <a:pt x="2024665" y="4118801"/>
                </a:cubicBezTo>
                <a:lnTo>
                  <a:pt x="2072486" y="4180983"/>
                </a:lnTo>
                <a:lnTo>
                  <a:pt x="2102842" y="4242051"/>
                </a:lnTo>
                <a:lnTo>
                  <a:pt x="2090319" y="4351530"/>
                </a:lnTo>
                <a:cubicBezTo>
                  <a:pt x="2089688" y="4357705"/>
                  <a:pt x="2200335" y="4461482"/>
                  <a:pt x="2197520" y="4467846"/>
                </a:cubicBezTo>
                <a:cubicBezTo>
                  <a:pt x="2239949" y="4492943"/>
                  <a:pt x="2178502" y="4499026"/>
                  <a:pt x="2204194" y="4542946"/>
                </a:cubicBezTo>
                <a:cubicBezTo>
                  <a:pt x="2219385" y="4595904"/>
                  <a:pt x="2280978" y="4565135"/>
                  <a:pt x="2296014" y="4609323"/>
                </a:cubicBezTo>
                <a:cubicBezTo>
                  <a:pt x="2334979" y="4654669"/>
                  <a:pt x="2311617" y="4683666"/>
                  <a:pt x="2349851" y="4719544"/>
                </a:cubicBezTo>
                <a:cubicBezTo>
                  <a:pt x="2393277" y="4725733"/>
                  <a:pt x="2446606" y="4827088"/>
                  <a:pt x="2466665" y="4853969"/>
                </a:cubicBezTo>
                <a:cubicBezTo>
                  <a:pt x="2435625" y="4867556"/>
                  <a:pt x="2499515" y="4879650"/>
                  <a:pt x="2469772" y="4906386"/>
                </a:cubicBezTo>
                <a:cubicBezTo>
                  <a:pt x="2474368" y="4910433"/>
                  <a:pt x="2479754" y="4913508"/>
                  <a:pt x="2485381" y="4916393"/>
                </a:cubicBezTo>
                <a:lnTo>
                  <a:pt x="2494775" y="4928363"/>
                </a:lnTo>
                <a:lnTo>
                  <a:pt x="2503199" y="4925898"/>
                </a:lnTo>
                <a:lnTo>
                  <a:pt x="2517652" y="4937733"/>
                </a:lnTo>
                <a:cubicBezTo>
                  <a:pt x="2522042" y="4943002"/>
                  <a:pt x="2525578" y="4949649"/>
                  <a:pt x="2527697" y="4958461"/>
                </a:cubicBezTo>
                <a:cubicBezTo>
                  <a:pt x="2523186" y="4996747"/>
                  <a:pt x="2575192" y="5014427"/>
                  <a:pt x="2567995" y="5062892"/>
                </a:cubicBezTo>
                <a:cubicBezTo>
                  <a:pt x="2567947" y="5079163"/>
                  <a:pt x="2583689" y="5120039"/>
                  <a:pt x="2596347" y="5121988"/>
                </a:cubicBezTo>
                <a:cubicBezTo>
                  <a:pt x="2601622" y="5129320"/>
                  <a:pt x="2601836" y="5141425"/>
                  <a:pt x="2613775" y="5139128"/>
                </a:cubicBezTo>
                <a:lnTo>
                  <a:pt x="2621065" y="5144650"/>
                </a:lnTo>
                <a:lnTo>
                  <a:pt x="0" y="514465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6889E6A-5EF3-E346-B541-A687735F5220}"/>
              </a:ext>
            </a:extLst>
          </p:cNvPr>
          <p:cNvSpPr txBox="1"/>
          <p:nvPr/>
        </p:nvSpPr>
        <p:spPr>
          <a:xfrm>
            <a:off x="1928813" y="1843088"/>
            <a:ext cx="812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Grenspan</a:t>
            </a:r>
            <a:r>
              <a:rPr lang="pt-BR" dirty="0"/>
              <a:t>: </a:t>
            </a:r>
            <a:r>
              <a:rPr lang="pt-BR" dirty="0" err="1"/>
              <a:t>Voce</a:t>
            </a:r>
            <a:r>
              <a:rPr lang="pt-BR" dirty="0"/>
              <a:t> pode levar o cavalo até a beira do rio, mas </a:t>
            </a:r>
            <a:r>
              <a:rPr lang="pt-BR" dirty="0" err="1"/>
              <a:t>nao</a:t>
            </a:r>
            <a:r>
              <a:rPr lang="pt-BR" dirty="0"/>
              <a:t> pode fazê-lo beber agua. </a:t>
            </a:r>
          </a:p>
        </p:txBody>
      </p:sp>
    </p:spTree>
    <p:extLst>
      <p:ext uri="{BB962C8B-B14F-4D97-AF65-F5344CB8AC3E}">
        <p14:creationId xmlns:p14="http://schemas.microsoft.com/office/powerpoint/2010/main" val="1701962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11">
            <a:extLst>
              <a:ext uri="{FF2B5EF4-FFF2-40B4-BE49-F238E27FC236}">
                <a16:creationId xmlns:a16="http://schemas.microsoft.com/office/drawing/2014/main" id="{0AD20437-C88A-4F45-9C6D-DA32B29A4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801123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32404AE-3EBA-504A-88AE-D0BFBFDB1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85" b="15884"/>
          <a:stretch/>
        </p:blipFill>
        <p:spPr>
          <a:xfrm>
            <a:off x="6136994" y="12"/>
            <a:ext cx="6055017" cy="3428999"/>
          </a:xfrm>
          <a:custGeom>
            <a:avLst/>
            <a:gdLst/>
            <a:ahLst/>
            <a:cxnLst/>
            <a:rect l="l" t="t" r="r" b="b"/>
            <a:pathLst>
              <a:path w="6055017" h="3428999">
                <a:moveTo>
                  <a:pt x="711944" y="0"/>
                </a:moveTo>
                <a:lnTo>
                  <a:pt x="6055017" y="0"/>
                </a:lnTo>
                <a:lnTo>
                  <a:pt x="6055017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C426ED5-185A-B442-8EE7-C770494B6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5083221" cy="1216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200"/>
              <a:t>Problema: frouxidão monetária gera bolhas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6BD874-1A1B-8C4E-8BEB-094AF2A5A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147357"/>
            <a:ext cx="4554791" cy="4107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¨Wall Street </a:t>
            </a:r>
            <a:r>
              <a:rPr lang="pt-BR" dirty="0" err="1"/>
              <a:t>got</a:t>
            </a:r>
            <a:r>
              <a:rPr lang="pt-BR" dirty="0"/>
              <a:t> </a:t>
            </a:r>
            <a:r>
              <a:rPr lang="pt-BR" dirty="0" err="1"/>
              <a:t>drunk</a:t>
            </a:r>
            <a:r>
              <a:rPr lang="pt-BR" dirty="0"/>
              <a:t>¨! </a:t>
            </a:r>
          </a:p>
          <a:p>
            <a:pPr marL="0" indent="0">
              <a:buNone/>
            </a:pPr>
            <a:r>
              <a:rPr lang="pt-BR" dirty="0"/>
              <a:t>George W. Bush, sobre 2008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Papel do Bacen deve ser o de um garçom que, quando a festa está excessivamente animada, segura o fluxo da bebida?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8E9C7E-8E3E-7149-BEE4-24ABD57FC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6095990" y="3428989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6096000" h="3429000">
                <a:moveTo>
                  <a:pt x="7329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4979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854CFC-0986-534C-8AB1-D2B4FCBC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 busca da ¨taxa de juros natural¨: equilíbrios interno e externo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1EBDEE-5F6D-A040-9AC3-7A37DF3FB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pPr marL="0" indent="0">
              <a:buNone/>
            </a:pPr>
            <a:r>
              <a:rPr lang="pt-BR" dirty="0"/>
              <a:t>No plano teórico, o Banco Central deve perseguir a taxa de juros real que estabilize a inflação. Em outras palavras, a taxa de juros de equilíbrio será aquela que iguala a demanda ao potencial produtivo do país.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Esse equilíbrio interno exige que haja também um equilíbrio externo. A taxa de juros real de um país deve manter estável a sua taxa de câmbio real.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Sob o prisma externo, taxa de juros nominal interna equivale à soma entre a taxa de juros internacional, o prêmio de risco de investir no Brasil e a expectativa de depreciação da moeda nacional.</a:t>
            </a:r>
          </a:p>
        </p:txBody>
      </p:sp>
    </p:spTree>
    <p:extLst>
      <p:ext uri="{BB962C8B-B14F-4D97-AF65-F5344CB8AC3E}">
        <p14:creationId xmlns:p14="http://schemas.microsoft.com/office/powerpoint/2010/main" val="2704737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D20437-C88A-4F45-9C6D-DA32B29A4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801123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823071E-DC34-7746-8CC9-0C6E2429CF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46" r="3" b="9749"/>
          <a:stretch/>
        </p:blipFill>
        <p:spPr>
          <a:xfrm>
            <a:off x="6136994" y="12"/>
            <a:ext cx="6055017" cy="3428999"/>
          </a:xfrm>
          <a:custGeom>
            <a:avLst/>
            <a:gdLst/>
            <a:ahLst/>
            <a:cxnLst/>
            <a:rect l="l" t="t" r="r" b="b"/>
            <a:pathLst>
              <a:path w="6055017" h="3428999">
                <a:moveTo>
                  <a:pt x="711944" y="0"/>
                </a:moveTo>
                <a:lnTo>
                  <a:pt x="6055017" y="0"/>
                </a:lnTo>
                <a:lnTo>
                  <a:pt x="6055017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0D95DE3-8BA1-6B45-86A5-92F73BFA5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5083221" cy="1216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400"/>
              <a:t>O BANCO CENTRAL DEVE SER INDEPENDENTE?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4C9D51-4795-4A4A-B91F-E302C5714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147357"/>
            <a:ext cx="4554791" cy="41070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QUAIS SÁO OS ARGUMENTOS CONTRA E A FAVOR?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795768E-359C-BD4D-B33E-5D93C6C90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60" b="3371"/>
          <a:stretch/>
        </p:blipFill>
        <p:spPr>
          <a:xfrm>
            <a:off x="6095990" y="3428989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6096000" h="3429000">
                <a:moveTo>
                  <a:pt x="7329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0875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5F44963-F78F-4F17-86B4-4EAA3536B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D63F924-6A39-4651-B0CC-2CA8EE8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297" y="0"/>
            <a:ext cx="7360592" cy="6858000"/>
          </a:xfrm>
          <a:custGeom>
            <a:avLst/>
            <a:gdLst>
              <a:gd name="connsiteX0" fmla="*/ 1814929 w 5542424"/>
              <a:gd name="connsiteY0" fmla="*/ 0 h 6858000"/>
              <a:gd name="connsiteX1" fmla="*/ 5542424 w 5542424"/>
              <a:gd name="connsiteY1" fmla="*/ 0 h 6858000"/>
              <a:gd name="connsiteX2" fmla="*/ 5542424 w 5542424"/>
              <a:gd name="connsiteY2" fmla="*/ 6858000 h 6858000"/>
              <a:gd name="connsiteX3" fmla="*/ 0 w 5542424"/>
              <a:gd name="connsiteY3" fmla="*/ 6858000 h 6858000"/>
              <a:gd name="connsiteX4" fmla="*/ 2310 w 5542424"/>
              <a:gd name="connsiteY4" fmla="*/ 6853652 h 6858000"/>
              <a:gd name="connsiteX5" fmla="*/ 91006 w 5542424"/>
              <a:gd name="connsiteY5" fmla="*/ 6620968 h 6858000"/>
              <a:gd name="connsiteX6" fmla="*/ 81892 w 5542424"/>
              <a:gd name="connsiteY6" fmla="*/ 6435659 h 6858000"/>
              <a:gd name="connsiteX7" fmla="*/ 80998 w 5542424"/>
              <a:gd name="connsiteY7" fmla="*/ 6414855 h 6858000"/>
              <a:gd name="connsiteX8" fmla="*/ 75836 w 5542424"/>
              <a:gd name="connsiteY8" fmla="*/ 6409671 h 6858000"/>
              <a:gd name="connsiteX9" fmla="*/ 77989 w 5542424"/>
              <a:gd name="connsiteY9" fmla="*/ 6396556 h 6858000"/>
              <a:gd name="connsiteX10" fmla="*/ 77374 w 5542424"/>
              <a:gd name="connsiteY10" fmla="*/ 6392981 h 6858000"/>
              <a:gd name="connsiteX11" fmla="*/ 75036 w 5542424"/>
              <a:gd name="connsiteY11" fmla="*/ 6372572 h 6858000"/>
              <a:gd name="connsiteX12" fmla="*/ 99554 w 5542424"/>
              <a:gd name="connsiteY12" fmla="*/ 6331118 h 6858000"/>
              <a:gd name="connsiteX13" fmla="*/ 105442 w 5542424"/>
              <a:gd name="connsiteY13" fmla="*/ 6278374 h 6858000"/>
              <a:gd name="connsiteX14" fmla="*/ 172914 w 5542424"/>
              <a:gd name="connsiteY14" fmla="*/ 6144628 h 6858000"/>
              <a:gd name="connsiteX15" fmla="*/ 264181 w 5542424"/>
              <a:gd name="connsiteY15" fmla="*/ 5952072 h 6858000"/>
              <a:gd name="connsiteX16" fmla="*/ 423554 w 5542424"/>
              <a:gd name="connsiteY16" fmla="*/ 5679532 h 6858000"/>
              <a:gd name="connsiteX17" fmla="*/ 485571 w 5542424"/>
              <a:gd name="connsiteY17" fmla="*/ 5396320 h 6858000"/>
              <a:gd name="connsiteX18" fmla="*/ 455275 w 5542424"/>
              <a:gd name="connsiteY18" fmla="*/ 5176878 h 6858000"/>
              <a:gd name="connsiteX19" fmla="*/ 367284 w 5542424"/>
              <a:gd name="connsiteY19" fmla="*/ 5066430 h 6858000"/>
              <a:gd name="connsiteX20" fmla="*/ 317365 w 5542424"/>
              <a:gd name="connsiteY20" fmla="*/ 5016642 h 6858000"/>
              <a:gd name="connsiteX21" fmla="*/ 317834 w 5542424"/>
              <a:gd name="connsiteY21" fmla="*/ 5008528 h 6858000"/>
              <a:gd name="connsiteX22" fmla="*/ 317591 w 5542424"/>
              <a:gd name="connsiteY22" fmla="*/ 5008366 h 6858000"/>
              <a:gd name="connsiteX23" fmla="*/ 318532 w 5542424"/>
              <a:gd name="connsiteY23" fmla="*/ 5000689 h 6858000"/>
              <a:gd name="connsiteX24" fmla="*/ 326373 w 5542424"/>
              <a:gd name="connsiteY24" fmla="*/ 4962649 h 6858000"/>
              <a:gd name="connsiteX25" fmla="*/ 304517 w 5542424"/>
              <a:gd name="connsiteY25" fmla="*/ 4845612 h 6858000"/>
              <a:gd name="connsiteX26" fmla="*/ 312138 w 5542424"/>
              <a:gd name="connsiteY26" fmla="*/ 4821435 h 6858000"/>
              <a:gd name="connsiteX27" fmla="*/ 314669 w 5542424"/>
              <a:gd name="connsiteY27" fmla="*/ 4809154 h 6858000"/>
              <a:gd name="connsiteX28" fmla="*/ 318283 w 5542424"/>
              <a:gd name="connsiteY28" fmla="*/ 4805250 h 6858000"/>
              <a:gd name="connsiteX29" fmla="*/ 320547 w 5542424"/>
              <a:gd name="connsiteY29" fmla="*/ 4787345 h 6858000"/>
              <a:gd name="connsiteX30" fmla="*/ 319715 w 5542424"/>
              <a:gd name="connsiteY30" fmla="*/ 4785453 h 6858000"/>
              <a:gd name="connsiteX31" fmla="*/ 325649 w 5542424"/>
              <a:gd name="connsiteY31" fmla="*/ 4770073 h 6858000"/>
              <a:gd name="connsiteX32" fmla="*/ 335542 w 5542424"/>
              <a:gd name="connsiteY32" fmla="*/ 4756450 h 6858000"/>
              <a:gd name="connsiteX33" fmla="*/ 339391 w 5542424"/>
              <a:gd name="connsiteY33" fmla="*/ 4606479 h 6858000"/>
              <a:gd name="connsiteX34" fmla="*/ 385485 w 5542424"/>
              <a:gd name="connsiteY34" fmla="*/ 4470620 h 6858000"/>
              <a:gd name="connsiteX35" fmla="*/ 386474 w 5542424"/>
              <a:gd name="connsiteY35" fmla="*/ 4389388 h 6858000"/>
              <a:gd name="connsiteX36" fmla="*/ 365661 w 5542424"/>
              <a:gd name="connsiteY36" fmla="*/ 4365498 h 6858000"/>
              <a:gd name="connsiteX37" fmla="*/ 389339 w 5542424"/>
              <a:gd name="connsiteY37" fmla="*/ 4160513 h 6858000"/>
              <a:gd name="connsiteX38" fmla="*/ 385403 w 5542424"/>
              <a:gd name="connsiteY38" fmla="*/ 4109650 h 6858000"/>
              <a:gd name="connsiteX39" fmla="*/ 402327 w 5542424"/>
              <a:gd name="connsiteY39" fmla="*/ 4061824 h 6858000"/>
              <a:gd name="connsiteX40" fmla="*/ 396156 w 5542424"/>
              <a:gd name="connsiteY40" fmla="*/ 4043965 h 6858000"/>
              <a:gd name="connsiteX41" fmla="*/ 394868 w 5542424"/>
              <a:gd name="connsiteY41" fmla="*/ 4040920 h 6858000"/>
              <a:gd name="connsiteX42" fmla="*/ 394584 w 5542424"/>
              <a:gd name="connsiteY42" fmla="*/ 4028000 h 6858000"/>
              <a:gd name="connsiteX43" fmla="*/ 388418 w 5542424"/>
              <a:gd name="connsiteY43" fmla="*/ 4025270 h 6858000"/>
              <a:gd name="connsiteX44" fmla="*/ 383628 w 5542424"/>
              <a:gd name="connsiteY44" fmla="*/ 4006478 h 6858000"/>
              <a:gd name="connsiteX45" fmla="*/ 384802 w 5542424"/>
              <a:gd name="connsiteY45" fmla="*/ 3982442 h 6858000"/>
              <a:gd name="connsiteX46" fmla="*/ 397167 w 5542424"/>
              <a:gd name="connsiteY46" fmla="*/ 3867331 h 6858000"/>
              <a:gd name="connsiteX47" fmla="*/ 400691 w 5542424"/>
              <a:gd name="connsiteY47" fmla="*/ 3798966 h 6858000"/>
              <a:gd name="connsiteX48" fmla="*/ 395946 w 5542424"/>
              <a:gd name="connsiteY48" fmla="*/ 3773791 h 6858000"/>
              <a:gd name="connsiteX49" fmla="*/ 393410 w 5542424"/>
              <a:gd name="connsiteY49" fmla="*/ 3738098 h 6858000"/>
              <a:gd name="connsiteX50" fmla="*/ 384223 w 5542424"/>
              <a:gd name="connsiteY50" fmla="*/ 3675719 h 6858000"/>
              <a:gd name="connsiteX51" fmla="*/ 386290 w 5542424"/>
              <a:gd name="connsiteY51" fmla="*/ 3642763 h 6858000"/>
              <a:gd name="connsiteX52" fmla="*/ 382514 w 5542424"/>
              <a:gd name="connsiteY52" fmla="*/ 3624093 h 6858000"/>
              <a:gd name="connsiteX53" fmla="*/ 383976 w 5542424"/>
              <a:gd name="connsiteY53" fmla="*/ 3616602 h 6858000"/>
              <a:gd name="connsiteX54" fmla="*/ 385517 w 5542424"/>
              <a:gd name="connsiteY54" fmla="*/ 3591527 h 6858000"/>
              <a:gd name="connsiteX55" fmla="*/ 387146 w 5542424"/>
              <a:gd name="connsiteY55" fmla="*/ 3577241 h 6858000"/>
              <a:gd name="connsiteX56" fmla="*/ 388068 w 5542424"/>
              <a:gd name="connsiteY56" fmla="*/ 3571585 h 6858000"/>
              <a:gd name="connsiteX57" fmla="*/ 395496 w 5542424"/>
              <a:gd name="connsiteY57" fmla="*/ 3559720 h 6858000"/>
              <a:gd name="connsiteX58" fmla="*/ 394985 w 5542424"/>
              <a:gd name="connsiteY58" fmla="*/ 3543047 h 6858000"/>
              <a:gd name="connsiteX59" fmla="*/ 403028 w 5542424"/>
              <a:gd name="connsiteY59" fmla="*/ 3525651 h 6858000"/>
              <a:gd name="connsiteX60" fmla="*/ 398728 w 5542424"/>
              <a:gd name="connsiteY60" fmla="*/ 3520715 h 6858000"/>
              <a:gd name="connsiteX61" fmla="*/ 395530 w 5542424"/>
              <a:gd name="connsiteY61" fmla="*/ 3505412 h 6858000"/>
              <a:gd name="connsiteX62" fmla="*/ 402719 w 5542424"/>
              <a:gd name="connsiteY62" fmla="*/ 3493445 h 6858000"/>
              <a:gd name="connsiteX63" fmla="*/ 409328 w 5542424"/>
              <a:gd name="connsiteY63" fmla="*/ 3467406 h 6858000"/>
              <a:gd name="connsiteX64" fmla="*/ 409292 w 5542424"/>
              <a:gd name="connsiteY64" fmla="*/ 3460033 h 6858000"/>
              <a:gd name="connsiteX65" fmla="*/ 419755 w 5542424"/>
              <a:gd name="connsiteY65" fmla="*/ 3435495 h 6858000"/>
              <a:gd name="connsiteX66" fmla="*/ 430771 w 5542424"/>
              <a:gd name="connsiteY66" fmla="*/ 3395884 h 6858000"/>
              <a:gd name="connsiteX67" fmla="*/ 439140 w 5542424"/>
              <a:gd name="connsiteY67" fmla="*/ 3350083 h 6858000"/>
              <a:gd name="connsiteX68" fmla="*/ 446544 w 5542424"/>
              <a:gd name="connsiteY68" fmla="*/ 3337690 h 6858000"/>
              <a:gd name="connsiteX69" fmla="*/ 470731 w 5542424"/>
              <a:gd name="connsiteY69" fmla="*/ 3254519 h 6858000"/>
              <a:gd name="connsiteX70" fmla="*/ 477713 w 5542424"/>
              <a:gd name="connsiteY70" fmla="*/ 3231166 h 6858000"/>
              <a:gd name="connsiteX71" fmla="*/ 478087 w 5542424"/>
              <a:gd name="connsiteY71" fmla="*/ 3210262 h 6858000"/>
              <a:gd name="connsiteX72" fmla="*/ 473269 w 5542424"/>
              <a:gd name="connsiteY72" fmla="*/ 3204689 h 6858000"/>
              <a:gd name="connsiteX73" fmla="*/ 476207 w 5542424"/>
              <a:gd name="connsiteY73" fmla="*/ 3191713 h 6858000"/>
              <a:gd name="connsiteX74" fmla="*/ 475813 w 5542424"/>
              <a:gd name="connsiteY74" fmla="*/ 3188085 h 6858000"/>
              <a:gd name="connsiteX75" fmla="*/ 474728 w 5542424"/>
              <a:gd name="connsiteY75" fmla="*/ 3167471 h 6858000"/>
              <a:gd name="connsiteX76" fmla="*/ 501612 w 5542424"/>
              <a:gd name="connsiteY76" fmla="*/ 3127774 h 6858000"/>
              <a:gd name="connsiteX77" fmla="*/ 510667 w 5542424"/>
              <a:gd name="connsiteY77" fmla="*/ 3075380 h 6858000"/>
              <a:gd name="connsiteX78" fmla="*/ 582379 w 5542424"/>
              <a:gd name="connsiteY78" fmla="*/ 2882573 h 6858000"/>
              <a:gd name="connsiteX79" fmla="*/ 569744 w 5542424"/>
              <a:gd name="connsiteY79" fmla="*/ 2849169 h 6858000"/>
              <a:gd name="connsiteX80" fmla="*/ 590685 w 5542424"/>
              <a:gd name="connsiteY80" fmla="*/ 2768869 h 6858000"/>
              <a:gd name="connsiteX81" fmla="*/ 665292 w 5542424"/>
              <a:gd name="connsiteY81" fmla="*/ 2655182 h 6858000"/>
              <a:gd name="connsiteX82" fmla="*/ 705757 w 5542424"/>
              <a:gd name="connsiteY82" fmla="*/ 2507872 h 6858000"/>
              <a:gd name="connsiteX83" fmla="*/ 717932 w 5542424"/>
              <a:gd name="connsiteY83" fmla="*/ 2498916 h 6858000"/>
              <a:gd name="connsiteX84" fmla="*/ 727017 w 5542424"/>
              <a:gd name="connsiteY84" fmla="*/ 2486382 h 6858000"/>
              <a:gd name="connsiteX85" fmla="*/ 726741 w 5542424"/>
              <a:gd name="connsiteY85" fmla="*/ 2484113 h 6858000"/>
              <a:gd name="connsiteX86" fmla="*/ 733179 w 5542424"/>
              <a:gd name="connsiteY86" fmla="*/ 2467361 h 6858000"/>
              <a:gd name="connsiteX87" fmla="*/ 737364 w 5542424"/>
              <a:gd name="connsiteY87" fmla="*/ 2465156 h 6858000"/>
              <a:gd name="connsiteX88" fmla="*/ 742650 w 5542424"/>
              <a:gd name="connsiteY88" fmla="*/ 2454122 h 6858000"/>
              <a:gd name="connsiteX89" fmla="*/ 755408 w 5542424"/>
              <a:gd name="connsiteY89" fmla="*/ 2433619 h 6858000"/>
              <a:gd name="connsiteX90" fmla="*/ 755598 w 5542424"/>
              <a:gd name="connsiteY90" fmla="*/ 2428626 h 6858000"/>
              <a:gd name="connsiteX91" fmla="*/ 771418 w 5542424"/>
              <a:gd name="connsiteY91" fmla="*/ 2395899 h 6858000"/>
              <a:gd name="connsiteX92" fmla="*/ 770593 w 5542424"/>
              <a:gd name="connsiteY92" fmla="*/ 2394897 h 6858000"/>
              <a:gd name="connsiteX93" fmla="*/ 770497 w 5542424"/>
              <a:gd name="connsiteY93" fmla="*/ 2383267 h 6858000"/>
              <a:gd name="connsiteX94" fmla="*/ 772693 w 5542424"/>
              <a:gd name="connsiteY94" fmla="*/ 2362296 h 6858000"/>
              <a:gd name="connsiteX95" fmla="*/ 764846 w 5542424"/>
              <a:gd name="connsiteY95" fmla="*/ 2307129 h 6858000"/>
              <a:gd name="connsiteX96" fmla="*/ 781226 w 5542424"/>
              <a:gd name="connsiteY96" fmla="*/ 2272947 h 6858000"/>
              <a:gd name="connsiteX97" fmla="*/ 783960 w 5542424"/>
              <a:gd name="connsiteY97" fmla="*/ 2265753 h 6858000"/>
              <a:gd name="connsiteX98" fmla="*/ 783783 w 5542424"/>
              <a:gd name="connsiteY98" fmla="*/ 2265478 h 6858000"/>
              <a:gd name="connsiteX99" fmla="*/ 786206 w 5542424"/>
              <a:gd name="connsiteY99" fmla="*/ 2257630 h 6858000"/>
              <a:gd name="connsiteX100" fmla="*/ 788946 w 5542424"/>
              <a:gd name="connsiteY100" fmla="*/ 2252635 h 6858000"/>
              <a:gd name="connsiteX101" fmla="*/ 794250 w 5542424"/>
              <a:gd name="connsiteY101" fmla="*/ 2238675 h 6858000"/>
              <a:gd name="connsiteX102" fmla="*/ 794536 w 5542424"/>
              <a:gd name="connsiteY102" fmla="*/ 2233003 h 6858000"/>
              <a:gd name="connsiteX103" fmla="*/ 792429 w 5542424"/>
              <a:gd name="connsiteY103" fmla="*/ 2229498 h 6858000"/>
              <a:gd name="connsiteX104" fmla="*/ 793227 w 5542424"/>
              <a:gd name="connsiteY104" fmla="*/ 2228401 h 6858000"/>
              <a:gd name="connsiteX105" fmla="*/ 795299 w 5542424"/>
              <a:gd name="connsiteY105" fmla="*/ 2197903 h 6858000"/>
              <a:gd name="connsiteX106" fmla="*/ 808822 w 5542424"/>
              <a:gd name="connsiteY106" fmla="*/ 2134368 h 6858000"/>
              <a:gd name="connsiteX107" fmla="*/ 820138 w 5542424"/>
              <a:gd name="connsiteY107" fmla="*/ 2099989 h 6858000"/>
              <a:gd name="connsiteX108" fmla="*/ 847225 w 5542424"/>
              <a:gd name="connsiteY108" fmla="*/ 2003626 h 6858000"/>
              <a:gd name="connsiteX109" fmla="*/ 871446 w 5542424"/>
              <a:gd name="connsiteY109" fmla="*/ 1905232 h 6858000"/>
              <a:gd name="connsiteX110" fmla="*/ 866894 w 5542424"/>
              <a:gd name="connsiteY110" fmla="*/ 1846725 h 6858000"/>
              <a:gd name="connsiteX111" fmla="*/ 868241 w 5542424"/>
              <a:gd name="connsiteY111" fmla="*/ 1841071 h 6858000"/>
              <a:gd name="connsiteX112" fmla="*/ 875742 w 5542424"/>
              <a:gd name="connsiteY112" fmla="*/ 1828958 h 6858000"/>
              <a:gd name="connsiteX113" fmla="*/ 879192 w 5542424"/>
              <a:gd name="connsiteY113" fmla="*/ 1824953 h 6858000"/>
              <a:gd name="connsiteX114" fmla="*/ 882790 w 5542424"/>
              <a:gd name="connsiteY114" fmla="*/ 1817574 h 6858000"/>
              <a:gd name="connsiteX115" fmla="*/ 886658 w 5542424"/>
              <a:gd name="connsiteY115" fmla="*/ 1811329 h 6858000"/>
              <a:gd name="connsiteX116" fmla="*/ 908112 w 5542424"/>
              <a:gd name="connsiteY116" fmla="*/ 1782991 h 6858000"/>
              <a:gd name="connsiteX117" fmla="*/ 1021695 w 5542424"/>
              <a:gd name="connsiteY117" fmla="*/ 1753240 h 6858000"/>
              <a:gd name="connsiteX118" fmla="*/ 1109428 w 5542424"/>
              <a:gd name="connsiteY118" fmla="*/ 1570998 h 6858000"/>
              <a:gd name="connsiteX119" fmla="*/ 1250520 w 5542424"/>
              <a:gd name="connsiteY119" fmla="*/ 1425857 h 6858000"/>
              <a:gd name="connsiteX120" fmla="*/ 1397360 w 5542424"/>
              <a:gd name="connsiteY120" fmla="*/ 1313547 h 6858000"/>
              <a:gd name="connsiteX121" fmla="*/ 1496269 w 5542424"/>
              <a:gd name="connsiteY121" fmla="*/ 1094720 h 6858000"/>
              <a:gd name="connsiteX122" fmla="*/ 1516735 w 5542424"/>
              <a:gd name="connsiteY122" fmla="*/ 913489 h 6858000"/>
              <a:gd name="connsiteX123" fmla="*/ 1518279 w 5542424"/>
              <a:gd name="connsiteY123" fmla="*/ 802489 h 6858000"/>
              <a:gd name="connsiteX124" fmla="*/ 1589359 w 5542424"/>
              <a:gd name="connsiteY124" fmla="*/ 598702 h 6858000"/>
              <a:gd name="connsiteX125" fmla="*/ 1674468 w 5542424"/>
              <a:gd name="connsiteY125" fmla="*/ 380053 h 6858000"/>
              <a:gd name="connsiteX126" fmla="*/ 1713442 w 5542424"/>
              <a:gd name="connsiteY126" fmla="*/ 307108 h 6858000"/>
              <a:gd name="connsiteX127" fmla="*/ 1723372 w 5542424"/>
              <a:gd name="connsiteY127" fmla="*/ 277643 h 6858000"/>
              <a:gd name="connsiteX128" fmla="*/ 1740253 w 5542424"/>
              <a:gd name="connsiteY128" fmla="*/ 228503 h 6858000"/>
              <a:gd name="connsiteX129" fmla="*/ 1743263 w 5542424"/>
              <a:gd name="connsiteY129" fmla="*/ 182970 h 6858000"/>
              <a:gd name="connsiteX130" fmla="*/ 1761186 w 5542424"/>
              <a:gd name="connsiteY130" fmla="*/ 145367 h 6858000"/>
              <a:gd name="connsiteX131" fmla="*/ 1777775 w 5542424"/>
              <a:gd name="connsiteY131" fmla="*/ 148014 h 6858000"/>
              <a:gd name="connsiteX132" fmla="*/ 1792914 w 5542424"/>
              <a:gd name="connsiteY132" fmla="*/ 104094 h 6858000"/>
              <a:gd name="connsiteX133" fmla="*/ 1814516 w 5542424"/>
              <a:gd name="connsiteY133" fmla="*/ 36224 h 6858000"/>
              <a:gd name="connsiteX134" fmla="*/ 1821598 w 5542424"/>
              <a:gd name="connsiteY134" fmla="*/ 28008 h 6858000"/>
              <a:gd name="connsiteX135" fmla="*/ 1813947 w 5542424"/>
              <a:gd name="connsiteY135" fmla="*/ 11863 h 6858000"/>
              <a:gd name="connsiteX0" fmla="*/ 1814929 w 7360592"/>
              <a:gd name="connsiteY0" fmla="*/ 0 h 6858000"/>
              <a:gd name="connsiteX1" fmla="*/ 5542424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97360 w 7360592"/>
              <a:gd name="connsiteY120" fmla="*/ 1313547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97360 w 7360592"/>
              <a:gd name="connsiteY120" fmla="*/ 1313547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97360 w 7360592"/>
              <a:gd name="connsiteY120" fmla="*/ 1313547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20087 w 7360592"/>
              <a:gd name="connsiteY120" fmla="*/ 1339305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938174 w 7360592"/>
              <a:gd name="connsiteY115" fmla="*/ 1837086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16638 w 7360592"/>
              <a:gd name="connsiteY18" fmla="*/ 5202635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938174 w 7360592"/>
              <a:gd name="connsiteY115" fmla="*/ 1837086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46935 w 7360592"/>
              <a:gd name="connsiteY17" fmla="*/ 5383441 h 6858000"/>
              <a:gd name="connsiteX18" fmla="*/ 416638 w 7360592"/>
              <a:gd name="connsiteY18" fmla="*/ 5202635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938174 w 7360592"/>
              <a:gd name="connsiteY115" fmla="*/ 1837086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7360592" h="6858000">
                <a:moveTo>
                  <a:pt x="1814929" y="0"/>
                </a:moveTo>
                <a:lnTo>
                  <a:pt x="7349959" y="0"/>
                </a:lnTo>
                <a:cubicBezTo>
                  <a:pt x="7353503" y="2286000"/>
                  <a:pt x="7357048" y="4572000"/>
                  <a:pt x="7360592" y="6858000"/>
                </a:cubicBezTo>
                <a:lnTo>
                  <a:pt x="0" y="6858000"/>
                </a:lnTo>
                <a:lnTo>
                  <a:pt x="2310" y="6853652"/>
                </a:lnTo>
                <a:cubicBezTo>
                  <a:pt x="29810" y="6805010"/>
                  <a:pt x="56276" y="6770828"/>
                  <a:pt x="91006" y="6620968"/>
                </a:cubicBezTo>
                <a:cubicBezTo>
                  <a:pt x="94381" y="6612671"/>
                  <a:pt x="81335" y="6443221"/>
                  <a:pt x="81892" y="6435659"/>
                </a:cubicBezTo>
                <a:lnTo>
                  <a:pt x="80998" y="6414855"/>
                </a:lnTo>
                <a:lnTo>
                  <a:pt x="75836" y="6409671"/>
                </a:lnTo>
                <a:lnTo>
                  <a:pt x="77989" y="6396556"/>
                </a:lnTo>
                <a:lnTo>
                  <a:pt x="77374" y="6392981"/>
                </a:lnTo>
                <a:cubicBezTo>
                  <a:pt x="76172" y="6386157"/>
                  <a:pt x="75177" y="6379394"/>
                  <a:pt x="75036" y="6372572"/>
                </a:cubicBezTo>
                <a:cubicBezTo>
                  <a:pt x="102194" y="6377497"/>
                  <a:pt x="78306" y="6315359"/>
                  <a:pt x="99554" y="6331118"/>
                </a:cubicBezTo>
                <a:cubicBezTo>
                  <a:pt x="103496" y="6294492"/>
                  <a:pt x="122687" y="6319101"/>
                  <a:pt x="105442" y="6278374"/>
                </a:cubicBezTo>
                <a:cubicBezTo>
                  <a:pt x="113996" y="6231380"/>
                  <a:pt x="151354" y="6216149"/>
                  <a:pt x="172914" y="6144628"/>
                </a:cubicBezTo>
                <a:cubicBezTo>
                  <a:pt x="184454" y="6105934"/>
                  <a:pt x="219188" y="6021085"/>
                  <a:pt x="264181" y="5952072"/>
                </a:cubicBezTo>
                <a:cubicBezTo>
                  <a:pt x="320644" y="5872108"/>
                  <a:pt x="367070" y="5761141"/>
                  <a:pt x="423554" y="5679532"/>
                </a:cubicBezTo>
                <a:lnTo>
                  <a:pt x="446935" y="5383441"/>
                </a:lnTo>
                <a:cubicBezTo>
                  <a:pt x="408154" y="5295993"/>
                  <a:pt x="446289" y="5276257"/>
                  <a:pt x="416638" y="5202635"/>
                </a:cubicBezTo>
                <a:lnTo>
                  <a:pt x="367284" y="5066430"/>
                </a:lnTo>
                <a:lnTo>
                  <a:pt x="317365" y="5016642"/>
                </a:lnTo>
                <a:cubicBezTo>
                  <a:pt x="318092" y="5012746"/>
                  <a:pt x="318190" y="5010215"/>
                  <a:pt x="317834" y="5008528"/>
                </a:cubicBezTo>
                <a:lnTo>
                  <a:pt x="317591" y="5008366"/>
                </a:lnTo>
                <a:lnTo>
                  <a:pt x="318532" y="5000689"/>
                </a:lnTo>
                <a:cubicBezTo>
                  <a:pt x="320705" y="4987649"/>
                  <a:pt x="323377" y="4974877"/>
                  <a:pt x="326373" y="4962649"/>
                </a:cubicBezTo>
                <a:lnTo>
                  <a:pt x="304517" y="4845612"/>
                </a:lnTo>
                <a:lnTo>
                  <a:pt x="312138" y="4821435"/>
                </a:lnTo>
                <a:lnTo>
                  <a:pt x="314669" y="4809154"/>
                </a:lnTo>
                <a:lnTo>
                  <a:pt x="318283" y="4805250"/>
                </a:lnTo>
                <a:cubicBezTo>
                  <a:pt x="320578" y="4801275"/>
                  <a:pt x="321790" y="4795888"/>
                  <a:pt x="320547" y="4787345"/>
                </a:cubicBezTo>
                <a:lnTo>
                  <a:pt x="319715" y="4785453"/>
                </a:lnTo>
                <a:lnTo>
                  <a:pt x="325649" y="4770073"/>
                </a:lnTo>
                <a:cubicBezTo>
                  <a:pt x="328268" y="4765017"/>
                  <a:pt x="331488" y="4760402"/>
                  <a:pt x="335542" y="4756450"/>
                </a:cubicBezTo>
                <a:cubicBezTo>
                  <a:pt x="318003" y="4709762"/>
                  <a:pt x="339666" y="4659972"/>
                  <a:pt x="339391" y="4606479"/>
                </a:cubicBezTo>
                <a:cubicBezTo>
                  <a:pt x="308820" y="4587919"/>
                  <a:pt x="353653" y="4488685"/>
                  <a:pt x="385485" y="4470620"/>
                </a:cubicBezTo>
                <a:cubicBezTo>
                  <a:pt x="349272" y="4475654"/>
                  <a:pt x="434439" y="4343750"/>
                  <a:pt x="386474" y="4389388"/>
                </a:cubicBezTo>
                <a:cubicBezTo>
                  <a:pt x="390773" y="4370356"/>
                  <a:pt x="377813" y="4353317"/>
                  <a:pt x="365661" y="4365498"/>
                </a:cubicBezTo>
                <a:cubicBezTo>
                  <a:pt x="393730" y="4305427"/>
                  <a:pt x="374276" y="4225895"/>
                  <a:pt x="389339" y="4160513"/>
                </a:cubicBezTo>
                <a:cubicBezTo>
                  <a:pt x="364366" y="4129844"/>
                  <a:pt x="388282" y="4144911"/>
                  <a:pt x="385403" y="4109650"/>
                </a:cubicBezTo>
                <a:cubicBezTo>
                  <a:pt x="409735" y="4115762"/>
                  <a:pt x="374071" y="4068016"/>
                  <a:pt x="402327" y="4061824"/>
                </a:cubicBezTo>
                <a:cubicBezTo>
                  <a:pt x="400908" y="4055602"/>
                  <a:pt x="398642" y="4049772"/>
                  <a:pt x="396156" y="4043965"/>
                </a:cubicBezTo>
                <a:lnTo>
                  <a:pt x="394868" y="4040920"/>
                </a:lnTo>
                <a:cubicBezTo>
                  <a:pt x="394773" y="4036613"/>
                  <a:pt x="394679" y="4032307"/>
                  <a:pt x="394584" y="4028000"/>
                </a:cubicBezTo>
                <a:lnTo>
                  <a:pt x="388418" y="4025270"/>
                </a:lnTo>
                <a:lnTo>
                  <a:pt x="383628" y="4006478"/>
                </a:lnTo>
                <a:cubicBezTo>
                  <a:pt x="382774" y="3999299"/>
                  <a:pt x="382957" y="3991408"/>
                  <a:pt x="384802" y="3982442"/>
                </a:cubicBezTo>
                <a:cubicBezTo>
                  <a:pt x="401416" y="3951445"/>
                  <a:pt x="375209" y="3905701"/>
                  <a:pt x="397167" y="3867331"/>
                </a:cubicBezTo>
                <a:cubicBezTo>
                  <a:pt x="403057" y="3853072"/>
                  <a:pt x="407915" y="3808030"/>
                  <a:pt x="400691" y="3798966"/>
                </a:cubicBezTo>
                <a:cubicBezTo>
                  <a:pt x="400026" y="3789462"/>
                  <a:pt x="404255" y="3778712"/>
                  <a:pt x="395946" y="3773791"/>
                </a:cubicBezTo>
                <a:cubicBezTo>
                  <a:pt x="386179" y="3765922"/>
                  <a:pt x="406502" y="3734262"/>
                  <a:pt x="393410" y="3738098"/>
                </a:cubicBezTo>
                <a:cubicBezTo>
                  <a:pt x="407431" y="3715587"/>
                  <a:pt x="387387" y="3695630"/>
                  <a:pt x="384223" y="3675719"/>
                </a:cubicBezTo>
                <a:cubicBezTo>
                  <a:pt x="390897" y="3666933"/>
                  <a:pt x="389284" y="3656428"/>
                  <a:pt x="386290" y="3642763"/>
                </a:cubicBezTo>
                <a:lnTo>
                  <a:pt x="382514" y="3624093"/>
                </a:lnTo>
                <a:lnTo>
                  <a:pt x="383976" y="3616602"/>
                </a:lnTo>
                <a:cubicBezTo>
                  <a:pt x="384920" y="3607445"/>
                  <a:pt x="385162" y="3599012"/>
                  <a:pt x="385517" y="3591527"/>
                </a:cubicBezTo>
                <a:lnTo>
                  <a:pt x="387146" y="3577241"/>
                </a:lnTo>
                <a:lnTo>
                  <a:pt x="388068" y="3571585"/>
                </a:lnTo>
                <a:lnTo>
                  <a:pt x="395496" y="3559720"/>
                </a:lnTo>
                <a:cubicBezTo>
                  <a:pt x="395326" y="3554162"/>
                  <a:pt x="395155" y="3548605"/>
                  <a:pt x="394985" y="3543047"/>
                </a:cubicBezTo>
                <a:lnTo>
                  <a:pt x="403028" y="3525651"/>
                </a:lnTo>
                <a:cubicBezTo>
                  <a:pt x="401413" y="3524354"/>
                  <a:pt x="399963" y="3522692"/>
                  <a:pt x="398728" y="3520715"/>
                </a:cubicBezTo>
                <a:lnTo>
                  <a:pt x="395530" y="3505412"/>
                </a:lnTo>
                <a:lnTo>
                  <a:pt x="402719" y="3493445"/>
                </a:lnTo>
                <a:cubicBezTo>
                  <a:pt x="393264" y="3491751"/>
                  <a:pt x="405480" y="3478925"/>
                  <a:pt x="409328" y="3467406"/>
                </a:cubicBezTo>
                <a:cubicBezTo>
                  <a:pt x="409316" y="3464948"/>
                  <a:pt x="409304" y="3462491"/>
                  <a:pt x="409292" y="3460033"/>
                </a:cubicBezTo>
                <a:lnTo>
                  <a:pt x="419755" y="3435495"/>
                </a:lnTo>
                <a:cubicBezTo>
                  <a:pt x="424399" y="3421940"/>
                  <a:pt x="427905" y="3408759"/>
                  <a:pt x="430771" y="3395884"/>
                </a:cubicBezTo>
                <a:lnTo>
                  <a:pt x="439140" y="3350083"/>
                </a:lnTo>
                <a:lnTo>
                  <a:pt x="446544" y="3337690"/>
                </a:lnTo>
                <a:cubicBezTo>
                  <a:pt x="456457" y="3308602"/>
                  <a:pt x="453892" y="3271850"/>
                  <a:pt x="470731" y="3254519"/>
                </a:cubicBezTo>
                <a:cubicBezTo>
                  <a:pt x="474589" y="3246460"/>
                  <a:pt x="476699" y="3238700"/>
                  <a:pt x="477713" y="3231166"/>
                </a:cubicBezTo>
                <a:cubicBezTo>
                  <a:pt x="477838" y="3224198"/>
                  <a:pt x="477962" y="3217230"/>
                  <a:pt x="478087" y="3210262"/>
                </a:cubicBezTo>
                <a:lnTo>
                  <a:pt x="473269" y="3204689"/>
                </a:lnTo>
                <a:lnTo>
                  <a:pt x="476207" y="3191713"/>
                </a:lnTo>
                <a:cubicBezTo>
                  <a:pt x="476076" y="3190504"/>
                  <a:pt x="475944" y="3189294"/>
                  <a:pt x="475813" y="3188085"/>
                </a:cubicBezTo>
                <a:cubicBezTo>
                  <a:pt x="475032" y="3181161"/>
                  <a:pt x="474456" y="3174312"/>
                  <a:pt x="474728" y="3167471"/>
                </a:cubicBezTo>
                <a:cubicBezTo>
                  <a:pt x="501422" y="3174421"/>
                  <a:pt x="481450" y="3110410"/>
                  <a:pt x="501612" y="3127774"/>
                </a:cubicBezTo>
                <a:cubicBezTo>
                  <a:pt x="507757" y="3091380"/>
                  <a:pt x="525334" y="3117454"/>
                  <a:pt x="510667" y="3075380"/>
                </a:cubicBezTo>
                <a:cubicBezTo>
                  <a:pt x="540230" y="3017365"/>
                  <a:pt x="542544" y="2929274"/>
                  <a:pt x="582379" y="2882573"/>
                </a:cubicBezTo>
                <a:cubicBezTo>
                  <a:pt x="568549" y="2889043"/>
                  <a:pt x="561213" y="2866095"/>
                  <a:pt x="569744" y="2849169"/>
                </a:cubicBezTo>
                <a:cubicBezTo>
                  <a:pt x="515752" y="2872293"/>
                  <a:pt x="624181" y="2780662"/>
                  <a:pt x="590685" y="2768869"/>
                </a:cubicBezTo>
                <a:cubicBezTo>
                  <a:pt x="623497" y="2765674"/>
                  <a:pt x="687935" y="2687815"/>
                  <a:pt x="665292" y="2655182"/>
                </a:cubicBezTo>
                <a:cubicBezTo>
                  <a:pt x="678257" y="2601873"/>
                  <a:pt x="709847" y="2562423"/>
                  <a:pt x="705757" y="2507872"/>
                </a:cubicBezTo>
                <a:cubicBezTo>
                  <a:pt x="710343" y="2505822"/>
                  <a:pt x="714351" y="2502730"/>
                  <a:pt x="717932" y="2498916"/>
                </a:cubicBezTo>
                <a:lnTo>
                  <a:pt x="727017" y="2486382"/>
                </a:lnTo>
                <a:lnTo>
                  <a:pt x="726741" y="2484113"/>
                </a:lnTo>
                <a:cubicBezTo>
                  <a:pt x="727745" y="2475043"/>
                  <a:pt x="730155" y="2470249"/>
                  <a:pt x="733179" y="2467361"/>
                </a:cubicBezTo>
                <a:lnTo>
                  <a:pt x="737364" y="2465156"/>
                </a:lnTo>
                <a:lnTo>
                  <a:pt x="742650" y="2454122"/>
                </a:lnTo>
                <a:lnTo>
                  <a:pt x="755408" y="2433619"/>
                </a:lnTo>
                <a:cubicBezTo>
                  <a:pt x="755471" y="2431955"/>
                  <a:pt x="755535" y="2430290"/>
                  <a:pt x="755598" y="2428626"/>
                </a:cubicBezTo>
                <a:lnTo>
                  <a:pt x="771418" y="2395899"/>
                </a:lnTo>
                <a:lnTo>
                  <a:pt x="770593" y="2394897"/>
                </a:lnTo>
                <a:cubicBezTo>
                  <a:pt x="769106" y="2391905"/>
                  <a:pt x="768688" y="2388289"/>
                  <a:pt x="770497" y="2383267"/>
                </a:cubicBezTo>
                <a:cubicBezTo>
                  <a:pt x="752441" y="2382908"/>
                  <a:pt x="765761" y="2377071"/>
                  <a:pt x="772693" y="2362296"/>
                </a:cubicBezTo>
                <a:cubicBezTo>
                  <a:pt x="746194" y="2358441"/>
                  <a:pt x="775111" y="2321343"/>
                  <a:pt x="764846" y="2307129"/>
                </a:cubicBezTo>
                <a:cubicBezTo>
                  <a:pt x="770536" y="2296361"/>
                  <a:pt x="776068" y="2284903"/>
                  <a:pt x="781226" y="2272947"/>
                </a:cubicBezTo>
                <a:lnTo>
                  <a:pt x="783960" y="2265753"/>
                </a:lnTo>
                <a:lnTo>
                  <a:pt x="783783" y="2265478"/>
                </a:lnTo>
                <a:cubicBezTo>
                  <a:pt x="783882" y="2263635"/>
                  <a:pt x="784595" y="2261166"/>
                  <a:pt x="786206" y="2257630"/>
                </a:cubicBezTo>
                <a:lnTo>
                  <a:pt x="788946" y="2252635"/>
                </a:lnTo>
                <a:lnTo>
                  <a:pt x="794250" y="2238675"/>
                </a:lnTo>
                <a:cubicBezTo>
                  <a:pt x="794345" y="2236784"/>
                  <a:pt x="794441" y="2234894"/>
                  <a:pt x="794536" y="2233003"/>
                </a:cubicBezTo>
                <a:lnTo>
                  <a:pt x="792429" y="2229498"/>
                </a:lnTo>
                <a:lnTo>
                  <a:pt x="793227" y="2228401"/>
                </a:lnTo>
                <a:cubicBezTo>
                  <a:pt x="801728" y="2221696"/>
                  <a:pt x="809796" y="2223226"/>
                  <a:pt x="795299" y="2197903"/>
                </a:cubicBezTo>
                <a:cubicBezTo>
                  <a:pt x="811549" y="2180402"/>
                  <a:pt x="801510" y="2168206"/>
                  <a:pt x="808822" y="2134368"/>
                </a:cubicBezTo>
                <a:cubicBezTo>
                  <a:pt x="821032" y="2126284"/>
                  <a:pt x="822222" y="2114075"/>
                  <a:pt x="820138" y="2099989"/>
                </a:cubicBezTo>
                <a:cubicBezTo>
                  <a:pt x="834727" y="2072002"/>
                  <a:pt x="836697" y="2038973"/>
                  <a:pt x="847225" y="2003626"/>
                </a:cubicBezTo>
                <a:cubicBezTo>
                  <a:pt x="870411" y="1973216"/>
                  <a:pt x="860120" y="1942957"/>
                  <a:pt x="871446" y="1905232"/>
                </a:cubicBezTo>
                <a:cubicBezTo>
                  <a:pt x="899662" y="1884744"/>
                  <a:pt x="866560" y="1869681"/>
                  <a:pt x="866894" y="1846725"/>
                </a:cubicBezTo>
                <a:lnTo>
                  <a:pt x="868241" y="1841071"/>
                </a:lnTo>
                <a:lnTo>
                  <a:pt x="875742" y="1828958"/>
                </a:lnTo>
                <a:lnTo>
                  <a:pt x="879192" y="1824953"/>
                </a:lnTo>
                <a:lnTo>
                  <a:pt x="882790" y="1817574"/>
                </a:lnTo>
                <a:lnTo>
                  <a:pt x="938174" y="1837086"/>
                </a:lnTo>
                <a:cubicBezTo>
                  <a:pt x="961325" y="1826364"/>
                  <a:pt x="984567" y="1793295"/>
                  <a:pt x="1021695" y="1753240"/>
                </a:cubicBezTo>
                <a:cubicBezTo>
                  <a:pt x="1050351" y="1710564"/>
                  <a:pt x="1079859" y="1626787"/>
                  <a:pt x="1109428" y="1570998"/>
                </a:cubicBezTo>
                <a:cubicBezTo>
                  <a:pt x="1095060" y="1528987"/>
                  <a:pt x="1220038" y="1416281"/>
                  <a:pt x="1250520" y="1425857"/>
                </a:cubicBezTo>
                <a:cubicBezTo>
                  <a:pt x="1270355" y="1392742"/>
                  <a:pt x="1298168" y="1386011"/>
                  <a:pt x="1320087" y="1339305"/>
                </a:cubicBezTo>
                <a:lnTo>
                  <a:pt x="1496269" y="1094720"/>
                </a:lnTo>
                <a:cubicBezTo>
                  <a:pt x="1516164" y="1015803"/>
                  <a:pt x="1525308" y="965866"/>
                  <a:pt x="1516735" y="913489"/>
                </a:cubicBezTo>
                <a:cubicBezTo>
                  <a:pt x="1526909" y="905284"/>
                  <a:pt x="1519732" y="816693"/>
                  <a:pt x="1518279" y="802489"/>
                </a:cubicBezTo>
                <a:cubicBezTo>
                  <a:pt x="1525486" y="739008"/>
                  <a:pt x="1570345" y="641350"/>
                  <a:pt x="1589359" y="598702"/>
                </a:cubicBezTo>
                <a:cubicBezTo>
                  <a:pt x="1627631" y="531968"/>
                  <a:pt x="1653787" y="428652"/>
                  <a:pt x="1674468" y="380053"/>
                </a:cubicBezTo>
                <a:cubicBezTo>
                  <a:pt x="1702374" y="337186"/>
                  <a:pt x="1663464" y="346077"/>
                  <a:pt x="1713442" y="307108"/>
                </a:cubicBezTo>
                <a:cubicBezTo>
                  <a:pt x="1709247" y="293750"/>
                  <a:pt x="1712921" y="286239"/>
                  <a:pt x="1723372" y="277643"/>
                </a:cubicBezTo>
                <a:cubicBezTo>
                  <a:pt x="1736363" y="256271"/>
                  <a:pt x="1716219" y="239710"/>
                  <a:pt x="1740253" y="228503"/>
                </a:cubicBezTo>
                <a:cubicBezTo>
                  <a:pt x="1727703" y="222673"/>
                  <a:pt x="1759694" y="183008"/>
                  <a:pt x="1743263" y="182970"/>
                </a:cubicBezTo>
                <a:cubicBezTo>
                  <a:pt x="1741915" y="159720"/>
                  <a:pt x="1761363" y="167348"/>
                  <a:pt x="1761186" y="145367"/>
                </a:cubicBezTo>
                <a:cubicBezTo>
                  <a:pt x="1768291" y="127518"/>
                  <a:pt x="1767039" y="165048"/>
                  <a:pt x="1777775" y="148014"/>
                </a:cubicBezTo>
                <a:cubicBezTo>
                  <a:pt x="1788927" y="125594"/>
                  <a:pt x="1807822" y="143605"/>
                  <a:pt x="1792914" y="104094"/>
                </a:cubicBezTo>
                <a:cubicBezTo>
                  <a:pt x="1811329" y="87027"/>
                  <a:pt x="1802901" y="72355"/>
                  <a:pt x="1814516" y="36224"/>
                </a:cubicBezTo>
                <a:lnTo>
                  <a:pt x="1821598" y="28008"/>
                </a:lnTo>
                <a:lnTo>
                  <a:pt x="1813947" y="11863"/>
                </a:lnTo>
                <a:cubicBezTo>
                  <a:pt x="1814274" y="7909"/>
                  <a:pt x="1814602" y="3954"/>
                  <a:pt x="1814929" y="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A547E0C-38B5-3447-BDFC-C8FC1F0BC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8" y="603623"/>
            <a:ext cx="5605103" cy="122200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t-BR" sz="2400" dirty="0"/>
              <a:t>NA PRÁTICA BANCÁRIA, CRIOU-SE O BANCO CENTRAL, emprestador em última instância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A9987D-D621-2840-AF7B-7E37B7495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8" y="2129251"/>
            <a:ext cx="5083222" cy="4253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 </a:t>
            </a:r>
            <a:br>
              <a:rPr lang="pt-BR" dirty="0"/>
            </a:br>
            <a:endParaRPr lang="pt-BR" dirty="0"/>
          </a:p>
          <a:p>
            <a:pPr marL="0" indent="0">
              <a:buNone/>
            </a:pPr>
            <a:r>
              <a:rPr lang="pt-BR" dirty="0"/>
              <a:t>TEM ESSE NOME PORQUE CENTRALIZA AS RESERVAS.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 metáfora de Paul </a:t>
            </a:r>
            <a:r>
              <a:rPr lang="pt-BR" dirty="0" err="1"/>
              <a:t>Warburg</a:t>
            </a:r>
            <a:r>
              <a:rPr lang="pt-BR" dirty="0"/>
              <a:t> ao defender a criação do Federal Reserve: é mais eficaz centralizar as reservas de água para combater um incêndio do que cada casa manter um balde.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39D42F6-B160-4C00-A3D6-19ACF1CB1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7851" y="1234865"/>
            <a:ext cx="3192054" cy="208076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BE77B6C-1773-1147-8A6E-8D7FEBB03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6" r="-2" b="-2"/>
          <a:stretch/>
        </p:blipFill>
        <p:spPr>
          <a:xfrm>
            <a:off x="7780441" y="1234865"/>
            <a:ext cx="3192053" cy="208076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119BBBB-309A-47CC-902A-8F81582E0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5758" y="3542366"/>
            <a:ext cx="3192054" cy="208076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3C4DC5C-07ED-A74D-B989-D34824E10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3" r="4179" b="2"/>
          <a:stretch/>
        </p:blipFill>
        <p:spPr>
          <a:xfrm>
            <a:off x="7788348" y="3542367"/>
            <a:ext cx="3192053" cy="208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48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4695A4-460E-AA4C-9676-7B433920E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CAVEAT...</a:t>
            </a:r>
          </a:p>
        </p:txBody>
      </p:sp>
      <p:graphicFrame>
        <p:nvGraphicFramePr>
          <p:cNvPr id="37" name="Espaço Reservado para Conteúdo 2">
            <a:extLst>
              <a:ext uri="{FF2B5EF4-FFF2-40B4-BE49-F238E27FC236}">
                <a16:creationId xmlns:a16="http://schemas.microsoft.com/office/drawing/2014/main" id="{520530F2-29C2-4AC6-AB65-685B3557B7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8915533"/>
              </p:ext>
            </p:extLst>
          </p:nvPr>
        </p:nvGraphicFramePr>
        <p:xfrm>
          <a:off x="1050879" y="1825624"/>
          <a:ext cx="9810604" cy="4428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8978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A5E512E-A4E0-3642-A0EC-0E58B9C65F0E}"/>
              </a:ext>
            </a:extLst>
          </p:cNvPr>
          <p:cNvSpPr txBox="1"/>
          <p:nvPr/>
        </p:nvSpPr>
        <p:spPr>
          <a:xfrm>
            <a:off x="1557338" y="1871663"/>
            <a:ext cx="330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Como domar o poder monetário?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DE3E341-CFCD-CC4C-B371-B656DB815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879475"/>
            <a:ext cx="12115800" cy="5842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804B8E4-ABB0-DD4B-8404-399D4FF4AEDD}"/>
              </a:ext>
            </a:extLst>
          </p:cNvPr>
          <p:cNvSpPr txBox="1"/>
          <p:nvPr/>
        </p:nvSpPr>
        <p:spPr>
          <a:xfrm>
            <a:off x="521833" y="136526"/>
            <a:ext cx="1077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UM BANCO CENTRAL INDEPENDENTE É MAIS UM CAPÍTULO DA HISTÓRIA MILENAR DAS TENTATIVAS DE  DOMAR O PODER MONETÁRIO?</a:t>
            </a:r>
          </a:p>
        </p:txBody>
      </p:sp>
    </p:spTree>
    <p:extLst>
      <p:ext uri="{BB962C8B-B14F-4D97-AF65-F5344CB8AC3E}">
        <p14:creationId xmlns:p14="http://schemas.microsoft.com/office/powerpoint/2010/main" val="1042821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F584D22-CD28-4363-A679-ACA953A2A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B0E491B-5098-4794-9326-BC6DB4755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2992"/>
            <a:ext cx="12193149" cy="2344739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2344739">
                <a:moveTo>
                  <a:pt x="1148" y="0"/>
                </a:moveTo>
                <a:lnTo>
                  <a:pt x="12193148" y="0"/>
                </a:lnTo>
                <a:cubicBezTo>
                  <a:pt x="12193148" y="193246"/>
                  <a:pt x="12193149" y="386493"/>
                  <a:pt x="12193149" y="579739"/>
                </a:cubicBezTo>
                <a:lnTo>
                  <a:pt x="12185986" y="584189"/>
                </a:lnTo>
                <a:cubicBezTo>
                  <a:pt x="12156393" y="577430"/>
                  <a:pt x="12176978" y="588328"/>
                  <a:pt x="12156363" y="597366"/>
                </a:cubicBezTo>
                <a:cubicBezTo>
                  <a:pt x="12172308" y="611308"/>
                  <a:pt x="12127905" y="602876"/>
                  <a:pt x="12139215" y="623179"/>
                </a:cubicBezTo>
                <a:cubicBezTo>
                  <a:pt x="12135103" y="624180"/>
                  <a:pt x="12130766" y="624512"/>
                  <a:pt x="12126327" y="624690"/>
                </a:cubicBezTo>
                <a:lnTo>
                  <a:pt x="12124007" y="624794"/>
                </a:lnTo>
                <a:lnTo>
                  <a:pt x="12116854" y="628608"/>
                </a:lnTo>
                <a:lnTo>
                  <a:pt x="12099497" y="628139"/>
                </a:lnTo>
                <a:cubicBezTo>
                  <a:pt x="12095162" y="629804"/>
                  <a:pt x="12090978" y="632365"/>
                  <a:pt x="12087073" y="636341"/>
                </a:cubicBezTo>
                <a:cubicBezTo>
                  <a:pt x="12078890" y="656743"/>
                  <a:pt x="12040481" y="653846"/>
                  <a:pt x="12031073" y="680009"/>
                </a:cubicBezTo>
                <a:cubicBezTo>
                  <a:pt x="12026399" y="688254"/>
                  <a:pt x="12004497" y="705355"/>
                  <a:pt x="11995833" y="703458"/>
                </a:cubicBezTo>
                <a:cubicBezTo>
                  <a:pt x="11990333" y="705967"/>
                  <a:pt x="11986699" y="712045"/>
                  <a:pt x="11979717" y="708161"/>
                </a:cubicBezTo>
                <a:cubicBezTo>
                  <a:pt x="11970382" y="704240"/>
                  <a:pt x="11963763" y="727262"/>
                  <a:pt x="11959046" y="717558"/>
                </a:cubicBezTo>
                <a:lnTo>
                  <a:pt x="11920454" y="730883"/>
                </a:lnTo>
                <a:cubicBezTo>
                  <a:pt x="11919152" y="737943"/>
                  <a:pt x="11912619" y="740145"/>
                  <a:pt x="11903656" y="742426"/>
                </a:cubicBezTo>
                <a:lnTo>
                  <a:pt x="11895048" y="744791"/>
                </a:lnTo>
                <a:lnTo>
                  <a:pt x="11891968" y="755729"/>
                </a:lnTo>
                <a:cubicBezTo>
                  <a:pt x="11881074" y="746401"/>
                  <a:pt x="11884523" y="777742"/>
                  <a:pt x="11870776" y="777816"/>
                </a:cubicBezTo>
                <a:lnTo>
                  <a:pt x="11813376" y="797659"/>
                </a:lnTo>
                <a:lnTo>
                  <a:pt x="11590693" y="963777"/>
                </a:lnTo>
                <a:cubicBezTo>
                  <a:pt x="11550201" y="990714"/>
                  <a:pt x="11542649" y="940770"/>
                  <a:pt x="11506817" y="1033623"/>
                </a:cubicBezTo>
                <a:cubicBezTo>
                  <a:pt x="11450023" y="1089460"/>
                  <a:pt x="11337127" y="1190174"/>
                  <a:pt x="11280332" y="1223571"/>
                </a:cubicBezTo>
                <a:cubicBezTo>
                  <a:pt x="11267547" y="1231171"/>
                  <a:pt x="11229147" y="1296589"/>
                  <a:pt x="11228309" y="1276236"/>
                </a:cubicBezTo>
                <a:cubicBezTo>
                  <a:pt x="11223950" y="1278203"/>
                  <a:pt x="11220761" y="1277680"/>
                  <a:pt x="11218087" y="1275961"/>
                </a:cubicBezTo>
                <a:lnTo>
                  <a:pt x="11217184" y="1275018"/>
                </a:lnTo>
                <a:lnTo>
                  <a:pt x="11188885" y="1292383"/>
                </a:lnTo>
                <a:lnTo>
                  <a:pt x="11184501" y="1292525"/>
                </a:lnTo>
                <a:lnTo>
                  <a:pt x="11166854" y="1306612"/>
                </a:lnTo>
                <a:lnTo>
                  <a:pt x="11157311" y="1312414"/>
                </a:lnTo>
                <a:lnTo>
                  <a:pt x="11155496" y="1317097"/>
                </a:lnTo>
                <a:cubicBezTo>
                  <a:pt x="11153045" y="1320465"/>
                  <a:pt x="11148902" y="1323112"/>
                  <a:pt x="11140961" y="1324115"/>
                </a:cubicBezTo>
                <a:lnTo>
                  <a:pt x="11138961" y="1323772"/>
                </a:lnTo>
                <a:lnTo>
                  <a:pt x="11128208" y="1333832"/>
                </a:lnTo>
                <a:cubicBezTo>
                  <a:pt x="11124962" y="1337814"/>
                  <a:pt x="11122359" y="1342287"/>
                  <a:pt x="11120691" y="1347424"/>
                </a:cubicBezTo>
                <a:cubicBezTo>
                  <a:pt x="11081770" y="1370685"/>
                  <a:pt x="10952581" y="1444106"/>
                  <a:pt x="10894683" y="1473399"/>
                </a:cubicBezTo>
                <a:cubicBezTo>
                  <a:pt x="10861781" y="1488434"/>
                  <a:pt x="10817803" y="1508886"/>
                  <a:pt x="10773300" y="1523191"/>
                </a:cubicBezTo>
                <a:cubicBezTo>
                  <a:pt x="10733414" y="1567419"/>
                  <a:pt x="10677791" y="1526735"/>
                  <a:pt x="10627668" y="1559229"/>
                </a:cubicBezTo>
                <a:cubicBezTo>
                  <a:pt x="10590276" y="1542103"/>
                  <a:pt x="10613693" y="1562282"/>
                  <a:pt x="10581895" y="1568689"/>
                </a:cubicBezTo>
                <a:cubicBezTo>
                  <a:pt x="10597733" y="1591656"/>
                  <a:pt x="10540912" y="1568241"/>
                  <a:pt x="10547790" y="1598423"/>
                </a:cubicBezTo>
                <a:cubicBezTo>
                  <a:pt x="10541784" y="1598632"/>
                  <a:pt x="10535750" y="1597886"/>
                  <a:pt x="10529643" y="1596907"/>
                </a:cubicBezTo>
                <a:lnTo>
                  <a:pt x="10526446" y="1596411"/>
                </a:lnTo>
                <a:lnTo>
                  <a:pt x="10515129" y="1599537"/>
                </a:lnTo>
                <a:lnTo>
                  <a:pt x="10491735" y="1594156"/>
                </a:lnTo>
                <a:cubicBezTo>
                  <a:pt x="10485147" y="1595190"/>
                  <a:pt x="10478389" y="1597459"/>
                  <a:pt x="10471418" y="1601693"/>
                </a:cubicBezTo>
                <a:cubicBezTo>
                  <a:pt x="10451763" y="1626665"/>
                  <a:pt x="10400774" y="1612276"/>
                  <a:pt x="10377042" y="1644598"/>
                </a:cubicBezTo>
                <a:cubicBezTo>
                  <a:pt x="10367240" y="1654315"/>
                  <a:pt x="10330319" y="1671126"/>
                  <a:pt x="10319338" y="1666221"/>
                </a:cubicBezTo>
                <a:cubicBezTo>
                  <a:pt x="10310813" y="1668060"/>
                  <a:pt x="10303331" y="1675173"/>
                  <a:pt x="10295467" y="1668079"/>
                </a:cubicBezTo>
                <a:cubicBezTo>
                  <a:pt x="10284420" y="1660290"/>
                  <a:pt x="10265794" y="1689186"/>
                  <a:pt x="10263443" y="1674948"/>
                </a:cubicBezTo>
                <a:lnTo>
                  <a:pt x="10205418" y="1682149"/>
                </a:lnTo>
                <a:cubicBezTo>
                  <a:pt x="10200696" y="1691209"/>
                  <a:pt x="10190895" y="1692356"/>
                  <a:pt x="10177759" y="1692943"/>
                </a:cubicBezTo>
                <a:lnTo>
                  <a:pt x="10165070" y="1693739"/>
                </a:lnTo>
                <a:lnTo>
                  <a:pt x="10156308" y="1707487"/>
                </a:lnTo>
                <a:cubicBezTo>
                  <a:pt x="10145406" y="1692057"/>
                  <a:pt x="10136981" y="1734810"/>
                  <a:pt x="10118267" y="1731142"/>
                </a:cubicBezTo>
                <a:lnTo>
                  <a:pt x="10083317" y="1743296"/>
                </a:lnTo>
                <a:cubicBezTo>
                  <a:pt x="10075718" y="1741227"/>
                  <a:pt x="10048011" y="1742555"/>
                  <a:pt x="10040388" y="1741632"/>
                </a:cubicBezTo>
                <a:cubicBezTo>
                  <a:pt x="9999609" y="1751733"/>
                  <a:pt x="9985545" y="1752223"/>
                  <a:pt x="9961167" y="1757147"/>
                </a:cubicBezTo>
                <a:cubicBezTo>
                  <a:pt x="9920131" y="1757289"/>
                  <a:pt x="9889892" y="1754090"/>
                  <a:pt x="9848940" y="1763915"/>
                </a:cubicBezTo>
                <a:lnTo>
                  <a:pt x="9729457" y="1784122"/>
                </a:lnTo>
                <a:cubicBezTo>
                  <a:pt x="9676207" y="1774536"/>
                  <a:pt x="9631235" y="1799759"/>
                  <a:pt x="9613704" y="1812371"/>
                </a:cubicBezTo>
                <a:cubicBezTo>
                  <a:pt x="9548152" y="1826647"/>
                  <a:pt x="9410970" y="1863993"/>
                  <a:pt x="9338590" y="1869293"/>
                </a:cubicBezTo>
                <a:lnTo>
                  <a:pt x="9232518" y="1893149"/>
                </a:lnTo>
                <a:lnTo>
                  <a:pt x="9156690" y="1903228"/>
                </a:lnTo>
                <a:lnTo>
                  <a:pt x="9054601" y="1910755"/>
                </a:lnTo>
                <a:lnTo>
                  <a:pt x="9006634" y="1914040"/>
                </a:lnTo>
                <a:lnTo>
                  <a:pt x="9006349" y="1913800"/>
                </a:lnTo>
                <a:cubicBezTo>
                  <a:pt x="9004294" y="1913580"/>
                  <a:pt x="9001475" y="1913908"/>
                  <a:pt x="8997380" y="1915011"/>
                </a:cubicBezTo>
                <a:lnTo>
                  <a:pt x="8991542" y="1917072"/>
                </a:lnTo>
                <a:lnTo>
                  <a:pt x="8975485" y="1920298"/>
                </a:lnTo>
                <a:lnTo>
                  <a:pt x="8969159" y="1919598"/>
                </a:lnTo>
                <a:lnTo>
                  <a:pt x="8964196" y="1917373"/>
                </a:lnTo>
                <a:cubicBezTo>
                  <a:pt x="8955841" y="1925324"/>
                  <a:pt x="8956668" y="1934272"/>
                  <a:pt x="8930136" y="1914185"/>
                </a:cubicBezTo>
                <a:cubicBezTo>
                  <a:pt x="8899182" y="1915205"/>
                  <a:pt x="8790451" y="1929860"/>
                  <a:pt x="8753592" y="1933417"/>
                </a:cubicBezTo>
                <a:cubicBezTo>
                  <a:pt x="8720970" y="1944137"/>
                  <a:pt x="8749345" y="1930476"/>
                  <a:pt x="8708995" y="1935518"/>
                </a:cubicBezTo>
                <a:cubicBezTo>
                  <a:pt x="8672757" y="1955053"/>
                  <a:pt x="8640293" y="1938613"/>
                  <a:pt x="8597219" y="1944090"/>
                </a:cubicBezTo>
                <a:lnTo>
                  <a:pt x="8526378" y="1929248"/>
                </a:lnTo>
                <a:lnTo>
                  <a:pt x="8512131" y="1935163"/>
                </a:lnTo>
                <a:lnTo>
                  <a:pt x="8507315" y="1938164"/>
                </a:lnTo>
                <a:cubicBezTo>
                  <a:pt x="8503797" y="1939941"/>
                  <a:pt x="8501196" y="1940752"/>
                  <a:pt x="8499116" y="1940902"/>
                </a:cubicBezTo>
                <a:lnTo>
                  <a:pt x="8498742" y="1940723"/>
                </a:lnTo>
                <a:lnTo>
                  <a:pt x="8491397" y="1943773"/>
                </a:lnTo>
                <a:lnTo>
                  <a:pt x="8368330" y="1957815"/>
                </a:lnTo>
                <a:cubicBezTo>
                  <a:pt x="8363173" y="1959840"/>
                  <a:pt x="8358881" y="1959492"/>
                  <a:pt x="8354947" y="1958009"/>
                </a:cubicBezTo>
                <a:lnTo>
                  <a:pt x="8321252" y="1974587"/>
                </a:lnTo>
                <a:lnTo>
                  <a:pt x="8315581" y="1974913"/>
                </a:lnTo>
                <a:lnTo>
                  <a:pt x="8296322" y="1988808"/>
                </a:lnTo>
                <a:lnTo>
                  <a:pt x="8285424" y="1994631"/>
                </a:lnTo>
                <a:lnTo>
                  <a:pt x="8284298" y="1999074"/>
                </a:lnTo>
                <a:cubicBezTo>
                  <a:pt x="8281994" y="2002319"/>
                  <a:pt x="8277300" y="2004967"/>
                  <a:pt x="8267224" y="2006249"/>
                </a:cubicBezTo>
                <a:lnTo>
                  <a:pt x="8264525" y="2006019"/>
                </a:lnTo>
                <a:lnTo>
                  <a:pt x="8253181" y="2015862"/>
                </a:lnTo>
                <a:cubicBezTo>
                  <a:pt x="8250007" y="2019712"/>
                  <a:pt x="8247795" y="2023994"/>
                  <a:pt x="8246982" y="2028854"/>
                </a:cubicBezTo>
                <a:cubicBezTo>
                  <a:pt x="8182975" y="2025947"/>
                  <a:pt x="8148279" y="2060069"/>
                  <a:pt x="8091420" y="2075015"/>
                </a:cubicBezTo>
                <a:cubicBezTo>
                  <a:pt x="8026616" y="2098157"/>
                  <a:pt x="7968218" y="2119393"/>
                  <a:pt x="7906555" y="2116988"/>
                </a:cubicBezTo>
                <a:cubicBezTo>
                  <a:pt x="7836267" y="2131900"/>
                  <a:pt x="7782114" y="2134131"/>
                  <a:pt x="7719893" y="2142703"/>
                </a:cubicBezTo>
                <a:lnTo>
                  <a:pt x="7615495" y="2139232"/>
                </a:lnTo>
                <a:lnTo>
                  <a:pt x="7528691" y="2145060"/>
                </a:lnTo>
                <a:lnTo>
                  <a:pt x="7520719" y="2147613"/>
                </a:lnTo>
                <a:cubicBezTo>
                  <a:pt x="7515141" y="2148952"/>
                  <a:pt x="7511320" y="2149302"/>
                  <a:pt x="7508559" y="2148948"/>
                </a:cubicBezTo>
                <a:lnTo>
                  <a:pt x="7508188" y="2148621"/>
                </a:lnTo>
                <a:lnTo>
                  <a:pt x="7496943" y="2150573"/>
                </a:lnTo>
                <a:lnTo>
                  <a:pt x="7219707" y="2156680"/>
                </a:lnTo>
                <a:lnTo>
                  <a:pt x="7202249" y="2161230"/>
                </a:lnTo>
                <a:lnTo>
                  <a:pt x="7198152" y="2166588"/>
                </a:lnTo>
                <a:cubicBezTo>
                  <a:pt x="7193259" y="2170111"/>
                  <a:pt x="7185654" y="2172250"/>
                  <a:pt x="7171956" y="2171236"/>
                </a:cubicBezTo>
                <a:lnTo>
                  <a:pt x="7098136" y="2183464"/>
                </a:lnTo>
                <a:cubicBezTo>
                  <a:pt x="7062296" y="2184442"/>
                  <a:pt x="7051336" y="2185419"/>
                  <a:pt x="7019644" y="2183090"/>
                </a:cubicBezTo>
                <a:cubicBezTo>
                  <a:pt x="6938675" y="2194028"/>
                  <a:pt x="6944793" y="2218194"/>
                  <a:pt x="6905294" y="2212596"/>
                </a:cubicBezTo>
                <a:cubicBezTo>
                  <a:pt x="6873070" y="2207388"/>
                  <a:pt x="6789137" y="2226462"/>
                  <a:pt x="6709370" y="2240551"/>
                </a:cubicBezTo>
                <a:cubicBezTo>
                  <a:pt x="6650254" y="2250006"/>
                  <a:pt x="6629253" y="2264107"/>
                  <a:pt x="6550602" y="2269327"/>
                </a:cubicBezTo>
                <a:cubicBezTo>
                  <a:pt x="6473302" y="2313417"/>
                  <a:pt x="6410843" y="2289694"/>
                  <a:pt x="6318708" y="2316127"/>
                </a:cubicBezTo>
                <a:cubicBezTo>
                  <a:pt x="6298698" y="2331649"/>
                  <a:pt x="6210439" y="2314456"/>
                  <a:pt x="6169822" y="2318214"/>
                </a:cubicBezTo>
                <a:cubicBezTo>
                  <a:pt x="6129203" y="2321972"/>
                  <a:pt x="6091688" y="2335520"/>
                  <a:pt x="6074996" y="2338676"/>
                </a:cubicBezTo>
                <a:lnTo>
                  <a:pt x="6069677" y="2337139"/>
                </a:lnTo>
                <a:lnTo>
                  <a:pt x="6049786" y="2337822"/>
                </a:lnTo>
                <a:lnTo>
                  <a:pt x="6042433" y="2329473"/>
                </a:lnTo>
                <a:lnTo>
                  <a:pt x="6011238" y="2324380"/>
                </a:lnTo>
                <a:cubicBezTo>
                  <a:pt x="5999830" y="2323793"/>
                  <a:pt x="5971276" y="2324706"/>
                  <a:pt x="5958523" y="2328024"/>
                </a:cubicBezTo>
                <a:lnTo>
                  <a:pt x="5760067" y="2343716"/>
                </a:lnTo>
                <a:lnTo>
                  <a:pt x="5628108" y="2344739"/>
                </a:lnTo>
                <a:lnTo>
                  <a:pt x="5472054" y="2330719"/>
                </a:lnTo>
                <a:cubicBezTo>
                  <a:pt x="5479284" y="2317691"/>
                  <a:pt x="5440157" y="2331757"/>
                  <a:pt x="5433909" y="2319466"/>
                </a:cubicBezTo>
                <a:cubicBezTo>
                  <a:pt x="5430517" y="2309434"/>
                  <a:pt x="5392976" y="2304750"/>
                  <a:pt x="5382817" y="2301764"/>
                </a:cubicBezTo>
                <a:lnTo>
                  <a:pt x="5262912" y="2281347"/>
                </a:lnTo>
                <a:cubicBezTo>
                  <a:pt x="5252746" y="2281163"/>
                  <a:pt x="5231699" y="2272853"/>
                  <a:pt x="5224109" y="2270223"/>
                </a:cubicBezTo>
                <a:lnTo>
                  <a:pt x="5175808" y="2267233"/>
                </a:lnTo>
                <a:lnTo>
                  <a:pt x="5157702" y="2260010"/>
                </a:lnTo>
                <a:lnTo>
                  <a:pt x="5143747" y="2256610"/>
                </a:lnTo>
                <a:lnTo>
                  <a:pt x="5140744" y="2254509"/>
                </a:lnTo>
                <a:cubicBezTo>
                  <a:pt x="5135026" y="2250469"/>
                  <a:pt x="5129229" y="2246658"/>
                  <a:pt x="5122807" y="2243656"/>
                </a:cubicBezTo>
                <a:cubicBezTo>
                  <a:pt x="5109467" y="2272275"/>
                  <a:pt x="5066004" y="2222839"/>
                  <a:pt x="5066938" y="2250227"/>
                </a:cubicBezTo>
                <a:cubicBezTo>
                  <a:pt x="5029345" y="2238711"/>
                  <a:pt x="5040096" y="2267800"/>
                  <a:pt x="5012662" y="2233846"/>
                </a:cubicBezTo>
                <a:cubicBezTo>
                  <a:pt x="4938174" y="2234229"/>
                  <a:pt x="4917504" y="2247236"/>
                  <a:pt x="4841589" y="2209829"/>
                </a:cubicBezTo>
                <a:cubicBezTo>
                  <a:pt x="4807890" y="2193187"/>
                  <a:pt x="4785258" y="2182041"/>
                  <a:pt x="4763595" y="2182061"/>
                </a:cubicBezTo>
                <a:cubicBezTo>
                  <a:pt x="4742475" y="2177561"/>
                  <a:pt x="4730631" y="2174738"/>
                  <a:pt x="4724334" y="2173047"/>
                </a:cubicBezTo>
                <a:lnTo>
                  <a:pt x="4722324" y="2172298"/>
                </a:lnTo>
                <a:lnTo>
                  <a:pt x="4723259" y="2172087"/>
                </a:lnTo>
                <a:cubicBezTo>
                  <a:pt x="4722296" y="2171445"/>
                  <a:pt x="4719415" y="2170839"/>
                  <a:pt x="4718350" y="2170817"/>
                </a:cubicBezTo>
                <a:lnTo>
                  <a:pt x="4722324" y="2172298"/>
                </a:lnTo>
                <a:lnTo>
                  <a:pt x="4716674" y="2173573"/>
                </a:lnTo>
                <a:cubicBezTo>
                  <a:pt x="4681300" y="2166617"/>
                  <a:pt x="4525895" y="2165809"/>
                  <a:pt x="4516962" y="2163671"/>
                </a:cubicBezTo>
                <a:cubicBezTo>
                  <a:pt x="4458971" y="2150559"/>
                  <a:pt x="4463810" y="2149818"/>
                  <a:pt x="4429691" y="2153020"/>
                </a:cubicBezTo>
                <a:cubicBezTo>
                  <a:pt x="4424455" y="2156391"/>
                  <a:pt x="4370126" y="2150097"/>
                  <a:pt x="4364023" y="2151674"/>
                </a:cubicBezTo>
                <a:lnTo>
                  <a:pt x="4318114" y="2158289"/>
                </a:lnTo>
                <a:lnTo>
                  <a:pt x="4316258" y="2156948"/>
                </a:lnTo>
                <a:cubicBezTo>
                  <a:pt x="4307275" y="2153577"/>
                  <a:pt x="4301145" y="2153578"/>
                  <a:pt x="4296292" y="2155069"/>
                </a:cubicBezTo>
                <a:lnTo>
                  <a:pt x="4291212" y="2157986"/>
                </a:lnTo>
                <a:lnTo>
                  <a:pt x="4277290" y="2157740"/>
                </a:lnTo>
                <a:lnTo>
                  <a:pt x="4249265" y="2160064"/>
                </a:lnTo>
                <a:lnTo>
                  <a:pt x="4203199" y="2157269"/>
                </a:lnTo>
                <a:cubicBezTo>
                  <a:pt x="4203096" y="2156849"/>
                  <a:pt x="4202995" y="2156430"/>
                  <a:pt x="4202893" y="2156010"/>
                </a:cubicBezTo>
                <a:cubicBezTo>
                  <a:pt x="4201267" y="2153173"/>
                  <a:pt x="4198292" y="2151054"/>
                  <a:pt x="4192396" y="2150376"/>
                </a:cubicBezTo>
                <a:cubicBezTo>
                  <a:pt x="4205365" y="2133087"/>
                  <a:pt x="4162425" y="2134982"/>
                  <a:pt x="4143893" y="2134511"/>
                </a:cubicBezTo>
                <a:cubicBezTo>
                  <a:pt x="4125868" y="2127445"/>
                  <a:pt x="4100250" y="2113865"/>
                  <a:pt x="4084245" y="2107978"/>
                </a:cubicBezTo>
                <a:lnTo>
                  <a:pt x="4075694" y="2107143"/>
                </a:lnTo>
                <a:cubicBezTo>
                  <a:pt x="4075655" y="2107042"/>
                  <a:pt x="4075614" y="2106943"/>
                  <a:pt x="4075575" y="2106844"/>
                </a:cubicBezTo>
                <a:cubicBezTo>
                  <a:pt x="4073829" y="2106060"/>
                  <a:pt x="4071057" y="2105559"/>
                  <a:pt x="4066658" y="2105400"/>
                </a:cubicBezTo>
                <a:lnTo>
                  <a:pt x="4060102" y="2105618"/>
                </a:lnTo>
                <a:lnTo>
                  <a:pt x="4043512" y="2103997"/>
                </a:lnTo>
                <a:lnTo>
                  <a:pt x="4038145" y="2101563"/>
                </a:lnTo>
                <a:lnTo>
                  <a:pt x="4036511" y="2097896"/>
                </a:lnTo>
                <a:lnTo>
                  <a:pt x="4034926" y="2098131"/>
                </a:lnTo>
                <a:cubicBezTo>
                  <a:pt x="4022576" y="2102995"/>
                  <a:pt x="4018025" y="2111371"/>
                  <a:pt x="4005686" y="2085563"/>
                </a:cubicBezTo>
                <a:lnTo>
                  <a:pt x="3937994" y="2068106"/>
                </a:lnTo>
                <a:cubicBezTo>
                  <a:pt x="3921658" y="2075830"/>
                  <a:pt x="3909686" y="2071141"/>
                  <a:pt x="3898423" y="2062451"/>
                </a:cubicBezTo>
                <a:cubicBezTo>
                  <a:pt x="3862243" y="2062947"/>
                  <a:pt x="3830779" y="2049077"/>
                  <a:pt x="3790908" y="2042213"/>
                </a:cubicBezTo>
                <a:cubicBezTo>
                  <a:pt x="3742158" y="2027507"/>
                  <a:pt x="3726280" y="2025530"/>
                  <a:pt x="3683661" y="2018290"/>
                </a:cubicBezTo>
                <a:lnTo>
                  <a:pt x="3611183" y="1986019"/>
                </a:lnTo>
                <a:lnTo>
                  <a:pt x="3605003" y="1987381"/>
                </a:lnTo>
                <a:cubicBezTo>
                  <a:pt x="3600731" y="1988000"/>
                  <a:pt x="3597877" y="1988000"/>
                  <a:pt x="3595884" y="1987545"/>
                </a:cubicBezTo>
                <a:lnTo>
                  <a:pt x="3595649" y="1987276"/>
                </a:lnTo>
                <a:lnTo>
                  <a:pt x="3587126" y="1987966"/>
                </a:lnTo>
                <a:cubicBezTo>
                  <a:pt x="3572774" y="1989757"/>
                  <a:pt x="3550540" y="1975558"/>
                  <a:pt x="3537283" y="1978267"/>
                </a:cubicBezTo>
                <a:cubicBezTo>
                  <a:pt x="3515092" y="1973971"/>
                  <a:pt x="3489773" y="1980236"/>
                  <a:pt x="3474371" y="1974606"/>
                </a:cubicBezTo>
                <a:lnTo>
                  <a:pt x="3401876" y="1962558"/>
                </a:lnTo>
                <a:lnTo>
                  <a:pt x="3365036" y="1979510"/>
                </a:lnTo>
                <a:cubicBezTo>
                  <a:pt x="3361007" y="1981808"/>
                  <a:pt x="3355145" y="1982886"/>
                  <a:pt x="3345174" y="1981192"/>
                </a:cubicBezTo>
                <a:lnTo>
                  <a:pt x="3342846" y="1980217"/>
                </a:lnTo>
                <a:cubicBezTo>
                  <a:pt x="3337528" y="1982688"/>
                  <a:pt x="3296694" y="1983818"/>
                  <a:pt x="3263504" y="1986094"/>
                </a:cubicBezTo>
                <a:cubicBezTo>
                  <a:pt x="3210873" y="1988435"/>
                  <a:pt x="3204538" y="1996407"/>
                  <a:pt x="3143704" y="1993869"/>
                </a:cubicBezTo>
                <a:cubicBezTo>
                  <a:pt x="3083839" y="1995098"/>
                  <a:pt x="3073438" y="2001104"/>
                  <a:pt x="3031439" y="1996512"/>
                </a:cubicBezTo>
                <a:lnTo>
                  <a:pt x="2782717" y="2018333"/>
                </a:lnTo>
                <a:cubicBezTo>
                  <a:pt x="2720447" y="2045988"/>
                  <a:pt x="2718750" y="2015419"/>
                  <a:pt x="2647675" y="2028869"/>
                </a:cubicBezTo>
                <a:cubicBezTo>
                  <a:pt x="2583664" y="1968934"/>
                  <a:pt x="2609849" y="2007202"/>
                  <a:pt x="2569176" y="2002628"/>
                </a:cubicBezTo>
                <a:lnTo>
                  <a:pt x="2444403" y="2016529"/>
                </a:lnTo>
                <a:cubicBezTo>
                  <a:pt x="2412730" y="2033089"/>
                  <a:pt x="2355175" y="2003000"/>
                  <a:pt x="2316260" y="2024996"/>
                </a:cubicBezTo>
                <a:cubicBezTo>
                  <a:pt x="2277148" y="2025534"/>
                  <a:pt x="2234330" y="2021339"/>
                  <a:pt x="2209726" y="2019763"/>
                </a:cubicBezTo>
                <a:cubicBezTo>
                  <a:pt x="2172984" y="2016106"/>
                  <a:pt x="2131016" y="2007174"/>
                  <a:pt x="2095813" y="2003052"/>
                </a:cubicBezTo>
                <a:cubicBezTo>
                  <a:pt x="2078687" y="2016661"/>
                  <a:pt x="2046700" y="1994357"/>
                  <a:pt x="1998504" y="1995032"/>
                </a:cubicBezTo>
                <a:cubicBezTo>
                  <a:pt x="1979851" y="2010679"/>
                  <a:pt x="1965997" y="1995296"/>
                  <a:pt x="1929320" y="2016977"/>
                </a:cubicBezTo>
                <a:cubicBezTo>
                  <a:pt x="1927506" y="2015185"/>
                  <a:pt x="1925308" y="2013558"/>
                  <a:pt x="1922798" y="2012146"/>
                </a:cubicBezTo>
                <a:cubicBezTo>
                  <a:pt x="1908224" y="2003952"/>
                  <a:pt x="1886476" y="2004665"/>
                  <a:pt x="1874228" y="2013741"/>
                </a:cubicBezTo>
                <a:cubicBezTo>
                  <a:pt x="1844711" y="2028500"/>
                  <a:pt x="1815838" y="2036277"/>
                  <a:pt x="1787803" y="2041363"/>
                </a:cubicBezTo>
                <a:lnTo>
                  <a:pt x="1739352" y="2036312"/>
                </a:lnTo>
                <a:cubicBezTo>
                  <a:pt x="1720756" y="2032746"/>
                  <a:pt x="1697809" y="2023837"/>
                  <a:pt x="1676219" y="2019963"/>
                </a:cubicBezTo>
                <a:cubicBezTo>
                  <a:pt x="1653856" y="2018758"/>
                  <a:pt x="1629782" y="2025363"/>
                  <a:pt x="1609817" y="2013066"/>
                </a:cubicBezTo>
                <a:cubicBezTo>
                  <a:pt x="1570834" y="2001390"/>
                  <a:pt x="1525521" y="2021545"/>
                  <a:pt x="1497258" y="1987476"/>
                </a:cubicBezTo>
                <a:cubicBezTo>
                  <a:pt x="1419429" y="1972767"/>
                  <a:pt x="1265224" y="1952754"/>
                  <a:pt x="1151127" y="1938041"/>
                </a:cubicBezTo>
                <a:cubicBezTo>
                  <a:pt x="1044820" y="1928230"/>
                  <a:pt x="911490" y="1929978"/>
                  <a:pt x="859417" y="1928608"/>
                </a:cubicBezTo>
                <a:lnTo>
                  <a:pt x="838688" y="1929821"/>
                </a:lnTo>
                <a:cubicBezTo>
                  <a:pt x="829380" y="1926412"/>
                  <a:pt x="823010" y="1926387"/>
                  <a:pt x="817957" y="1927857"/>
                </a:cubicBezTo>
                <a:lnTo>
                  <a:pt x="812654" y="1930751"/>
                </a:lnTo>
                <a:lnTo>
                  <a:pt x="721195" y="1929661"/>
                </a:lnTo>
                <a:cubicBezTo>
                  <a:pt x="721095" y="1929241"/>
                  <a:pt x="720991" y="1928820"/>
                  <a:pt x="720890" y="1928399"/>
                </a:cubicBezTo>
                <a:cubicBezTo>
                  <a:pt x="719222" y="1925556"/>
                  <a:pt x="716144" y="1923424"/>
                  <a:pt x="710023" y="1922722"/>
                </a:cubicBezTo>
                <a:cubicBezTo>
                  <a:pt x="689532" y="1914633"/>
                  <a:pt x="619665" y="1887450"/>
                  <a:pt x="597940" y="1879864"/>
                </a:cubicBezTo>
                <a:cubicBezTo>
                  <a:pt x="587430" y="1879265"/>
                  <a:pt x="583862" y="1877622"/>
                  <a:pt x="579683" y="1877212"/>
                </a:cubicBezTo>
                <a:lnTo>
                  <a:pt x="572865" y="1877401"/>
                </a:lnTo>
                <a:cubicBezTo>
                  <a:pt x="550627" y="1871095"/>
                  <a:pt x="474197" y="1846680"/>
                  <a:pt x="446247" y="1839371"/>
                </a:cubicBezTo>
                <a:cubicBezTo>
                  <a:pt x="429213" y="1847023"/>
                  <a:pt x="416808" y="1842285"/>
                  <a:pt x="405163" y="1833548"/>
                </a:cubicBezTo>
                <a:cubicBezTo>
                  <a:pt x="367566" y="1833890"/>
                  <a:pt x="334968" y="1819885"/>
                  <a:pt x="293583" y="1812852"/>
                </a:cubicBezTo>
                <a:lnTo>
                  <a:pt x="119529" y="1761047"/>
                </a:lnTo>
                <a:cubicBezTo>
                  <a:pt x="73377" y="1751937"/>
                  <a:pt x="36403" y="1759579"/>
                  <a:pt x="16674" y="1758191"/>
                </a:cubicBezTo>
                <a:lnTo>
                  <a:pt x="1150" y="1752722"/>
                </a:lnTo>
                <a:cubicBezTo>
                  <a:pt x="-1438" y="1496726"/>
                  <a:pt x="1148" y="514333"/>
                  <a:pt x="1148" y="222213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169BB9-04D2-4743-8BD0-CEAE6496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 fontScale="90000"/>
          </a:bodyPr>
          <a:lstStyle/>
          <a:p>
            <a:r>
              <a:rPr lang="pt-BR" dirty="0"/>
              <a:t>Além disso, o banco central é responsável pela regulação das Funções do Sistema Bancário, 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0D91F002-F595-413B-B322-EF77EDD97B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0939522"/>
              </p:ext>
            </p:extLst>
          </p:nvPr>
        </p:nvGraphicFramePr>
        <p:xfrm>
          <a:off x="1050925" y="2586251"/>
          <a:ext cx="10064998" cy="3662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7993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160022CF-D73B-45FB-8DD4-1B1C0C92E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5CDCDD7-ECC6-1043-A030-8EB9B2AB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0"/>
            <a:ext cx="4173942" cy="5644775"/>
          </a:xfrm>
        </p:spPr>
        <p:txBody>
          <a:bodyPr>
            <a:normAutofit/>
          </a:bodyPr>
          <a:lstStyle/>
          <a:p>
            <a:r>
              <a:rPr lang="pt-BR" sz="2600"/>
              <a:t>O que é independência?</a:t>
            </a:r>
          </a:p>
        </p:txBody>
      </p:sp>
      <p:graphicFrame>
        <p:nvGraphicFramePr>
          <p:cNvPr id="17" name="Espaço Reservado para Conteúdo 2">
            <a:extLst>
              <a:ext uri="{FF2B5EF4-FFF2-40B4-BE49-F238E27FC236}">
                <a16:creationId xmlns:a16="http://schemas.microsoft.com/office/drawing/2014/main" id="{C754B413-3DD6-001D-9F81-B2CE65758C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0151584"/>
              </p:ext>
            </p:extLst>
          </p:nvPr>
        </p:nvGraphicFramePr>
        <p:xfrm>
          <a:off x="5629701" y="609601"/>
          <a:ext cx="5568287" cy="5645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3612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664EEA-5ECA-BC49-A7B3-7CA716A8A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4476464" cy="1216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400"/>
              <a:t>A tutela do poder monetário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6F75F6-B103-2647-B123-AC29ABEB3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163685"/>
            <a:ext cx="3875963" cy="41070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dirty="0"/>
              <a:t>STF sempre preservou o poder monetário do BACEN</a:t>
            </a:r>
            <a:endParaRPr lang="pt-BR"/>
          </a:p>
          <a:p>
            <a:pPr>
              <a:lnSpc>
                <a:spcPct val="90000"/>
              </a:lnSpc>
            </a:pPr>
            <a:endParaRPr lang="pt-BR"/>
          </a:p>
          <a:p>
            <a:pPr>
              <a:lnSpc>
                <a:spcPct val="90000"/>
              </a:lnSpc>
            </a:pPr>
            <a:r>
              <a:rPr lang="pt-BR" dirty="0"/>
              <a:t>Afirmou que </a:t>
            </a:r>
            <a:r>
              <a:rPr lang="pt-BR" dirty="0" err="1"/>
              <a:t>nao</a:t>
            </a:r>
            <a:r>
              <a:rPr lang="pt-BR" dirty="0"/>
              <a:t> se aplica aos bancos os limites da taxa de juros de lei da usura</a:t>
            </a:r>
            <a:endParaRPr lang="pt-BR"/>
          </a:p>
          <a:p>
            <a:pPr>
              <a:lnSpc>
                <a:spcPct val="90000"/>
              </a:lnSpc>
            </a:pPr>
            <a:endParaRPr lang="pt-BR"/>
          </a:p>
          <a:p>
            <a:pPr>
              <a:lnSpc>
                <a:spcPct val="90000"/>
              </a:lnSpc>
            </a:pPr>
            <a:r>
              <a:rPr lang="pt-BR" dirty="0"/>
              <a:t>Na ADI </a:t>
            </a:r>
            <a:r>
              <a:rPr lang="pt-BR" dirty="0" err="1"/>
              <a:t>n</a:t>
            </a:r>
            <a:r>
              <a:rPr lang="pt-BR" dirty="0"/>
              <a:t>. 4 afirmou a não-aplicabilidade imediata do limite constitucional de 12% de juros ao ano, que havia na redação original da carta.</a:t>
            </a:r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DA520A-6F3E-5040-BA12-FE4692FEB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92" r="28574" b="-1"/>
          <a:stretch/>
        </p:blipFill>
        <p:spPr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7588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0022CF-D73B-45FB-8DD4-1B1C0C92E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D65C77-E3C4-0344-B745-4C30BCC1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0"/>
            <a:ext cx="4173942" cy="5644775"/>
          </a:xfrm>
        </p:spPr>
        <p:txBody>
          <a:bodyPr>
            <a:normAutofit/>
          </a:bodyPr>
          <a:lstStyle/>
          <a:p>
            <a:r>
              <a:rPr lang="pt-BR" dirty="0"/>
              <a:t>Argumentos por uma banco central independente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588042DD-42D5-5168-66D3-7C5FDEEA9B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7412328"/>
              </p:ext>
            </p:extLst>
          </p:nvPr>
        </p:nvGraphicFramePr>
        <p:xfrm>
          <a:off x="5629701" y="609601"/>
          <a:ext cx="5568287" cy="5645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1167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4CD5D4-60E6-294D-B18D-C00EC58D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 COMPLEMENTAR 179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3CD4B4-B6D2-D04A-B82E-5DF42D543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BR" sz="5600" dirty="0"/>
              <a:t>Art. 1º  O Banco Central do Brasil tem por objetivo fundamental assegurar a </a:t>
            </a:r>
            <a:r>
              <a:rPr lang="pt-BR" sz="5600" b="1" dirty="0"/>
              <a:t>estabilidade de preços</a:t>
            </a:r>
            <a:r>
              <a:rPr lang="pt-BR" sz="5600" dirty="0"/>
              <a:t>.</a:t>
            </a:r>
          </a:p>
          <a:p>
            <a:pPr marL="0" indent="0">
              <a:buNone/>
            </a:pPr>
            <a:r>
              <a:rPr lang="pt-BR" sz="5600" dirty="0"/>
              <a:t>Parágrafo único</a:t>
            </a:r>
            <a:r>
              <a:rPr lang="pt-BR" sz="5600" b="1" dirty="0"/>
              <a:t>. Sem prejuízo de seu objetivo fundamental, o Banco Central do Brasil também tem por objetivos zelar pela estabilidade e pela eficiência do sistema financeiro, suavizar as flutuações do nível de atividade econômica e fomentar o pleno emprego</a:t>
            </a:r>
            <a:r>
              <a:rPr lang="pt-BR" sz="5600" dirty="0"/>
              <a:t>.</a:t>
            </a:r>
          </a:p>
          <a:p>
            <a:pPr marL="0" indent="0">
              <a:buNone/>
            </a:pPr>
            <a:r>
              <a:rPr lang="pt-BR" sz="5600" dirty="0"/>
              <a:t>Art. 2º  </a:t>
            </a:r>
            <a:r>
              <a:rPr lang="pt-BR" sz="5600" b="1" dirty="0"/>
              <a:t>As metas de política monetária serão estabelecidas pelo Conselho Monetário Naciona</a:t>
            </a:r>
            <a:r>
              <a:rPr lang="pt-BR" sz="5600" dirty="0"/>
              <a:t>l, competindo privativamente ao Banco Central do Brasil conduzir a política monetária necessária para cumprimento das metas estabelecidas.</a:t>
            </a:r>
          </a:p>
          <a:p>
            <a:pPr marL="0" indent="0">
              <a:buNone/>
            </a:pPr>
            <a:r>
              <a:rPr lang="pt-BR" sz="5600" dirty="0"/>
              <a:t>Art. 5º  O Presidente e os Diretores do Banco Central do Brasil serão exonerados pelo Presidente da República:</a:t>
            </a:r>
          </a:p>
          <a:p>
            <a:pPr marL="0" indent="0">
              <a:buNone/>
            </a:pPr>
            <a:r>
              <a:rPr lang="pt-BR" sz="5600" dirty="0" err="1"/>
              <a:t>I</a:t>
            </a:r>
            <a:r>
              <a:rPr lang="pt-BR" sz="5600" dirty="0"/>
              <a:t> - a pedido;</a:t>
            </a:r>
          </a:p>
          <a:p>
            <a:pPr marL="0" indent="0">
              <a:buNone/>
            </a:pPr>
            <a:r>
              <a:rPr lang="pt-BR" sz="5600" dirty="0"/>
              <a:t>II - no caso de acometimento de enfermidade que incapacite o titular para o exercício do cargo;</a:t>
            </a:r>
          </a:p>
          <a:p>
            <a:pPr marL="0" indent="0">
              <a:buNone/>
            </a:pPr>
            <a:r>
              <a:rPr lang="pt-BR" sz="5600" dirty="0"/>
              <a:t>III - quando sofrerem </a:t>
            </a:r>
            <a:r>
              <a:rPr lang="pt-BR" sz="5600" b="1" dirty="0"/>
              <a:t>condenação, mediante decisão transitada em julgado ou proferida por órgão colegiado</a:t>
            </a:r>
            <a:r>
              <a:rPr lang="pt-BR" sz="5600" dirty="0"/>
              <a:t>, pela prática de ato de improbidade administrativa ou de crime cuja pena acarrete, ainda que temporariamente, a proibição de acesso a cargos públicos;</a:t>
            </a:r>
          </a:p>
          <a:p>
            <a:pPr marL="0" indent="0">
              <a:buNone/>
            </a:pPr>
            <a:r>
              <a:rPr lang="pt-BR" sz="5600" dirty="0"/>
              <a:t>IV - quando apresentarem </a:t>
            </a:r>
            <a:r>
              <a:rPr lang="pt-BR" sz="5600" b="1" dirty="0"/>
              <a:t>comprovado e recorrente desempenho insuficiente para o alcance dos objetivos do Banco Central do Brasil.</a:t>
            </a:r>
          </a:p>
          <a:p>
            <a:pPr marL="0" indent="0">
              <a:buNone/>
            </a:pPr>
            <a:r>
              <a:rPr lang="pt-BR" sz="5600" b="1" dirty="0"/>
              <a:t>§ 1º  Na hipótese de que trata o inciso IV do caput deste artigo, compete ao Conselho Monetário Nacional submeter ao Presidente da República a proposta de exoneração, cujo aperfeiçoamento ficará condicionado à prévia aprovação, por maioria absoluta, do Senado Federal</a:t>
            </a:r>
            <a:r>
              <a:rPr lang="pt-BR" sz="5600" dirty="0"/>
              <a:t>.</a:t>
            </a:r>
          </a:p>
          <a:p>
            <a:pPr marL="0" indent="0">
              <a:buNone/>
            </a:pPr>
            <a:endParaRPr lang="pt-BR" sz="5600" dirty="0"/>
          </a:p>
          <a:p>
            <a:pPr marL="0" indent="0">
              <a:buNone/>
            </a:pPr>
            <a:endParaRPr lang="pt-BR" sz="5600" dirty="0"/>
          </a:p>
          <a:p>
            <a:pPr marL="0" indent="0">
              <a:buNone/>
            </a:pP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4635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5BE67-A38B-D843-8D12-0C1C059C8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SE DISCUTIU NA adi 6696 – DF, DE 2021, proposta pelo </a:t>
            </a:r>
            <a:r>
              <a:rPr lang="pt-BR" dirty="0" err="1"/>
              <a:t>psol</a:t>
            </a:r>
            <a:r>
              <a:rPr lang="pt-BR" dirty="0"/>
              <a:t>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BFEEA5-5C11-744C-A16C-3FD9A2822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t-BR" sz="3000" dirty="0"/>
              <a:t>1.) INCONSTITUCIONALIDADE FORMAL, POR ALEGADO VÍCIO INSANÁVEL DE INICITIVA, pois a LC 179 de 2021 originou-se de PL de iniciativa do senado, embora houvesse PL do chefe do executivo em trâmite, no mesmo sentido. Alegou-se violação dos artigos 61 e 84, que afirma a competência exclusiva do Poder Executivo. Para  legislar sobre o regime jurídico de servidores e criar ou extinguir órgãos da administração pública federal.</a:t>
            </a:r>
          </a:p>
          <a:p>
            <a:pPr marL="0" indent="0">
              <a:buNone/>
            </a:pPr>
            <a:endParaRPr lang="pt-BR" sz="3000" dirty="0"/>
          </a:p>
          <a:p>
            <a:pPr marL="0" indent="0">
              <a:buNone/>
            </a:pPr>
            <a:r>
              <a:rPr lang="pt-BR" sz="3200" dirty="0"/>
              <a:t>2) INCONSTITUCIONALIDADE MATERIAL: Como mandatos não correspondem ao do Presidente da República, ¨</a:t>
            </a:r>
            <a:r>
              <a:rPr lang="pt-BR" sz="3200" i="1" dirty="0"/>
              <a:t>a autonomia retira a autoridade do governo eleito sobre um instrumento central de definição da política econômica, inclusive interferindo na coordenação dos instrumentos disponíveis para implantação dessa política e reduzindo sua eficácia, ao diluir a responsabilidade sobre os seus resultados</a:t>
            </a:r>
            <a:r>
              <a:rPr lang="pt-BR" sz="3200" dirty="0"/>
              <a:t>¨. Seria inconstitucional essa delegação.</a:t>
            </a:r>
            <a:endParaRPr lang="pt-BR" sz="3000" dirty="0"/>
          </a:p>
          <a:p>
            <a:pPr marL="0" indent="0">
              <a:buNone/>
            </a:pPr>
            <a:br>
              <a:rPr lang="pt-BR" sz="3000" dirty="0"/>
            </a:br>
            <a:r>
              <a:rPr lang="pt-BR" sz="3000" dirty="0"/>
              <a:t>A ação foi julgada improcedente pois o artigo 48, XIII, CF, prevê a competência do Congresso para dispor sobre ¨questões envolvendo matéria financeira, cambial e monetária¨</a:t>
            </a:r>
          </a:p>
          <a:p>
            <a:pPr marL="0" indent="0">
              <a:buNone/>
            </a:pPr>
            <a:endParaRPr lang="pt-BR" sz="3000" dirty="0"/>
          </a:p>
          <a:p>
            <a:pPr marL="0" indent="0">
              <a:buNone/>
            </a:pPr>
            <a:r>
              <a:rPr lang="pt-BR" sz="3000" dirty="0"/>
              <a:t>Também foi enfatizada a vontade política do chefe do executivo no mesmo sentido,  a afastar que houve influências indevidas sobre a política monetária. </a:t>
            </a:r>
          </a:p>
          <a:p>
            <a:pPr marL="0" indent="0">
              <a:buNone/>
            </a:pPr>
            <a:endParaRPr lang="pt-BR" sz="3000" dirty="0"/>
          </a:p>
          <a:p>
            <a:pPr marL="0" indent="0">
              <a:buNone/>
            </a:pPr>
            <a:r>
              <a:rPr lang="pt-BR" sz="3000" dirty="0"/>
              <a:t>Colocou-se que o tema da autonomia do BACEN é politico, e não de interpretação constitucional.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8329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34943A-F1D2-E348-9F14-43A786B14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400"/>
              <a:t>Independência do banco central essencial para ancorar expectativas racionais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A13E16-E3BE-7842-B10A-03BC3514D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296161"/>
            <a:ext cx="4788505" cy="3846012"/>
          </a:xfrm>
        </p:spPr>
        <p:txBody>
          <a:bodyPr>
            <a:normAutofit lnSpcReduction="10000"/>
          </a:bodyPr>
          <a:lstStyle/>
          <a:p>
            <a:r>
              <a:rPr lang="pt-BR" dirty="0"/>
              <a:t>Os agentes já </a:t>
            </a:r>
            <a:r>
              <a:rPr lang="pt-BR" dirty="0" err="1"/>
              <a:t>prevêem</a:t>
            </a:r>
            <a:r>
              <a:rPr lang="pt-BR" dirty="0"/>
              <a:t> a taxa futura de inflação considerando  a atuação esperada da autoridade monetária. </a:t>
            </a:r>
          </a:p>
          <a:p>
            <a:r>
              <a:rPr lang="pt-BR" dirty="0"/>
              <a:t>Com isso, a taxa inflacionária já começa a cair.</a:t>
            </a:r>
          </a:p>
          <a:p>
            <a:pPr marL="0" indent="0">
              <a:buNone/>
            </a:pPr>
            <a:br>
              <a:rPr lang="pt-BR" dirty="0"/>
            </a:br>
            <a:r>
              <a:rPr lang="pt-BR" dirty="0"/>
              <a:t>Existem diferentes níveis de independência do banco central, e é importante entender como ele impactam a credibilidade da </a:t>
            </a:r>
            <a:r>
              <a:rPr lang="pt-BR" dirty="0" err="1"/>
              <a:t>politíca</a:t>
            </a:r>
            <a:r>
              <a:rPr lang="pt-BR" dirty="0"/>
              <a:t> monetária e as estratégias (V. Alex </a:t>
            </a:r>
            <a:r>
              <a:rPr lang="pt-BR" dirty="0" err="1"/>
              <a:t>Cukierman</a:t>
            </a:r>
            <a:r>
              <a:rPr lang="pt-BR" dirty="0"/>
              <a:t>, Central Bank </a:t>
            </a:r>
            <a:r>
              <a:rPr lang="pt-BR" dirty="0" err="1"/>
              <a:t>Strategy</a:t>
            </a:r>
            <a:r>
              <a:rPr lang="pt-BR" dirty="0"/>
              <a:t>, </a:t>
            </a:r>
            <a:r>
              <a:rPr lang="pt-BR" dirty="0" err="1"/>
              <a:t>Credibility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Independence).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9644490-4281-1344-977C-04D4455EC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988" y="1978172"/>
            <a:ext cx="4113380" cy="3846011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70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5D75AC-9895-1E4D-A094-7281435DA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Maior independência, menor inflação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3832C3B-91EF-C348-870D-8537F1CC4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6545" y="1825625"/>
            <a:ext cx="6799509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6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A18B8F2-142B-4003-B90D-359297705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51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DA653340-0C91-436D-8939-E9746D4B6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750" y="-15106"/>
            <a:ext cx="6958758" cy="6263354"/>
          </a:xfrm>
          <a:custGeom>
            <a:avLst/>
            <a:gdLst>
              <a:gd name="connsiteX0" fmla="*/ 0 w 6950807"/>
              <a:gd name="connsiteY0" fmla="*/ 0 h 6263354"/>
              <a:gd name="connsiteX1" fmla="*/ 6940404 w 6950807"/>
              <a:gd name="connsiteY1" fmla="*/ 0 h 6263354"/>
              <a:gd name="connsiteX2" fmla="*/ 6950807 w 6950807"/>
              <a:gd name="connsiteY2" fmla="*/ 57269 h 6263354"/>
              <a:gd name="connsiteX3" fmla="*/ 6935789 w 6950807"/>
              <a:gd name="connsiteY3" fmla="*/ 111727 h 6263354"/>
              <a:gd name="connsiteX4" fmla="*/ 6926163 w 6950807"/>
              <a:gd name="connsiteY4" fmla="*/ 122319 h 6263354"/>
              <a:gd name="connsiteX5" fmla="*/ 6879726 w 6950807"/>
              <a:gd name="connsiteY5" fmla="*/ 153502 h 6263354"/>
              <a:gd name="connsiteX6" fmla="*/ 6878416 w 6950807"/>
              <a:gd name="connsiteY6" fmla="*/ 197479 h 6263354"/>
              <a:gd name="connsiteX7" fmla="*/ 6844672 w 6950807"/>
              <a:gd name="connsiteY7" fmla="*/ 235660 h 6263354"/>
              <a:gd name="connsiteX8" fmla="*/ 6843548 w 6950807"/>
              <a:gd name="connsiteY8" fmla="*/ 243659 h 6263354"/>
              <a:gd name="connsiteX9" fmla="*/ 6832960 w 6950807"/>
              <a:gd name="connsiteY9" fmla="*/ 274879 h 6263354"/>
              <a:gd name="connsiteX10" fmla="*/ 6817103 w 6950807"/>
              <a:gd name="connsiteY10" fmla="*/ 310247 h 6263354"/>
              <a:gd name="connsiteX11" fmla="*/ 6754862 w 6950807"/>
              <a:gd name="connsiteY11" fmla="*/ 362877 h 6263354"/>
              <a:gd name="connsiteX12" fmla="*/ 6729472 w 6950807"/>
              <a:gd name="connsiteY12" fmla="*/ 442939 h 6263354"/>
              <a:gd name="connsiteX13" fmla="*/ 6667299 w 6950807"/>
              <a:gd name="connsiteY13" fmla="*/ 619761 h 6263354"/>
              <a:gd name="connsiteX14" fmla="*/ 6655038 w 6950807"/>
              <a:gd name="connsiteY14" fmla="*/ 691556 h 6263354"/>
              <a:gd name="connsiteX15" fmla="*/ 6648865 w 6950807"/>
              <a:gd name="connsiteY15" fmla="*/ 787174 h 6263354"/>
              <a:gd name="connsiteX16" fmla="*/ 6560353 w 6950807"/>
              <a:gd name="connsiteY16" fmla="*/ 925327 h 6263354"/>
              <a:gd name="connsiteX17" fmla="*/ 6435425 w 6950807"/>
              <a:gd name="connsiteY17" fmla="*/ 1171290 h 6263354"/>
              <a:gd name="connsiteX18" fmla="*/ 6364558 w 6950807"/>
              <a:gd name="connsiteY18" fmla="*/ 1261205 h 6263354"/>
              <a:gd name="connsiteX19" fmla="*/ 6311247 w 6950807"/>
              <a:gd name="connsiteY19" fmla="*/ 1322003 h 6263354"/>
              <a:gd name="connsiteX20" fmla="*/ 6283544 w 6950807"/>
              <a:gd name="connsiteY20" fmla="*/ 1371053 h 6263354"/>
              <a:gd name="connsiteX21" fmla="*/ 6254261 w 6950807"/>
              <a:gd name="connsiteY21" fmla="*/ 1443811 h 6263354"/>
              <a:gd name="connsiteX22" fmla="*/ 6220029 w 6950807"/>
              <a:gd name="connsiteY22" fmla="*/ 1535820 h 6263354"/>
              <a:gd name="connsiteX23" fmla="*/ 6212575 w 6950807"/>
              <a:gd name="connsiteY23" fmla="*/ 1599591 h 6263354"/>
              <a:gd name="connsiteX24" fmla="*/ 6209141 w 6950807"/>
              <a:gd name="connsiteY24" fmla="*/ 1628086 h 6263354"/>
              <a:gd name="connsiteX25" fmla="*/ 6208823 w 6950807"/>
              <a:gd name="connsiteY25" fmla="*/ 1628513 h 6263354"/>
              <a:gd name="connsiteX26" fmla="*/ 6190100 w 6950807"/>
              <a:gd name="connsiteY26" fmla="*/ 1654874 h 6263354"/>
              <a:gd name="connsiteX27" fmla="*/ 6148233 w 6950807"/>
              <a:gd name="connsiteY27" fmla="*/ 1725417 h 6263354"/>
              <a:gd name="connsiteX28" fmla="*/ 6123002 w 6950807"/>
              <a:gd name="connsiteY28" fmla="*/ 1767427 h 6263354"/>
              <a:gd name="connsiteX29" fmla="*/ 6070380 w 6950807"/>
              <a:gd name="connsiteY29" fmla="*/ 1892939 h 6263354"/>
              <a:gd name="connsiteX30" fmla="*/ 6018708 w 6950807"/>
              <a:gd name="connsiteY30" fmla="*/ 2134444 h 6263354"/>
              <a:gd name="connsiteX31" fmla="*/ 5992354 w 6950807"/>
              <a:gd name="connsiteY31" fmla="*/ 2198892 h 6263354"/>
              <a:gd name="connsiteX32" fmla="*/ 5982901 w 6950807"/>
              <a:gd name="connsiteY32" fmla="*/ 2204718 h 6263354"/>
              <a:gd name="connsiteX33" fmla="*/ 5976085 w 6950807"/>
              <a:gd name="connsiteY33" fmla="*/ 2223345 h 6263354"/>
              <a:gd name="connsiteX34" fmla="*/ 5968612 w 6950807"/>
              <a:gd name="connsiteY34" fmla="*/ 2244929 h 6263354"/>
              <a:gd name="connsiteX35" fmla="*/ 5948134 w 6950807"/>
              <a:gd name="connsiteY35" fmla="*/ 2265228 h 6263354"/>
              <a:gd name="connsiteX36" fmla="*/ 5946387 w 6950807"/>
              <a:gd name="connsiteY36" fmla="*/ 2273755 h 6263354"/>
              <a:gd name="connsiteX37" fmla="*/ 5940768 w 6950807"/>
              <a:gd name="connsiteY37" fmla="*/ 2284532 h 6263354"/>
              <a:gd name="connsiteX38" fmla="*/ 5940171 w 6950807"/>
              <a:gd name="connsiteY38" fmla="*/ 2284543 h 6263354"/>
              <a:gd name="connsiteX39" fmla="*/ 5919217 w 6950807"/>
              <a:gd name="connsiteY39" fmla="*/ 2328308 h 6263354"/>
              <a:gd name="connsiteX40" fmla="*/ 5895354 w 6950807"/>
              <a:gd name="connsiteY40" fmla="*/ 2375061 h 6263354"/>
              <a:gd name="connsiteX41" fmla="*/ 5846917 w 6950807"/>
              <a:gd name="connsiteY41" fmla="*/ 2403673 h 6263354"/>
              <a:gd name="connsiteX42" fmla="*/ 5828950 w 6950807"/>
              <a:gd name="connsiteY42" fmla="*/ 2467946 h 6263354"/>
              <a:gd name="connsiteX43" fmla="*/ 5778751 w 6950807"/>
              <a:gd name="connsiteY43" fmla="*/ 2558153 h 6263354"/>
              <a:gd name="connsiteX44" fmla="*/ 5766677 w 6950807"/>
              <a:gd name="connsiteY44" fmla="*/ 2618352 h 6263354"/>
              <a:gd name="connsiteX45" fmla="*/ 5711691 w 6950807"/>
              <a:gd name="connsiteY45" fmla="*/ 2813181 h 6263354"/>
              <a:gd name="connsiteX46" fmla="*/ 5632865 w 6950807"/>
              <a:gd name="connsiteY46" fmla="*/ 3016049 h 6263354"/>
              <a:gd name="connsiteX47" fmla="*/ 5593801 w 6950807"/>
              <a:gd name="connsiteY47" fmla="*/ 3111205 h 6263354"/>
              <a:gd name="connsiteX48" fmla="*/ 5502533 w 6950807"/>
              <a:gd name="connsiteY48" fmla="*/ 3259056 h 6263354"/>
              <a:gd name="connsiteX49" fmla="*/ 5393573 w 6950807"/>
              <a:gd name="connsiteY49" fmla="*/ 3436601 h 6263354"/>
              <a:gd name="connsiteX50" fmla="*/ 5370905 w 6950807"/>
              <a:gd name="connsiteY50" fmla="*/ 3536371 h 6263354"/>
              <a:gd name="connsiteX51" fmla="*/ 5315748 w 6950807"/>
              <a:gd name="connsiteY51" fmla="*/ 3583316 h 6263354"/>
              <a:gd name="connsiteX52" fmla="*/ 5310843 w 6950807"/>
              <a:gd name="connsiteY52" fmla="*/ 3586184 h 6263354"/>
              <a:gd name="connsiteX53" fmla="*/ 5285951 w 6950807"/>
              <a:gd name="connsiteY53" fmla="*/ 3601045 h 6263354"/>
              <a:gd name="connsiteX54" fmla="*/ 5261707 w 6950807"/>
              <a:gd name="connsiteY54" fmla="*/ 3621267 h 6263354"/>
              <a:gd name="connsiteX55" fmla="*/ 5244645 w 6950807"/>
              <a:gd name="connsiteY55" fmla="*/ 3653006 h 6263354"/>
              <a:gd name="connsiteX56" fmla="*/ 5196556 w 6950807"/>
              <a:gd name="connsiteY56" fmla="*/ 3760667 h 6263354"/>
              <a:gd name="connsiteX57" fmla="*/ 5140091 w 6950807"/>
              <a:gd name="connsiteY57" fmla="*/ 3851089 h 6263354"/>
              <a:gd name="connsiteX58" fmla="*/ 5098366 w 6950807"/>
              <a:gd name="connsiteY58" fmla="*/ 3929294 h 6263354"/>
              <a:gd name="connsiteX59" fmla="*/ 5064858 w 6950807"/>
              <a:gd name="connsiteY59" fmla="*/ 3972981 h 6263354"/>
              <a:gd name="connsiteX60" fmla="*/ 5061745 w 6950807"/>
              <a:gd name="connsiteY60" fmla="*/ 3993492 h 6263354"/>
              <a:gd name="connsiteX61" fmla="*/ 5046631 w 6950807"/>
              <a:gd name="connsiteY61" fmla="*/ 3999129 h 6263354"/>
              <a:gd name="connsiteX62" fmla="*/ 5018715 w 6950807"/>
              <a:gd name="connsiteY62" fmla="*/ 4022829 h 6263354"/>
              <a:gd name="connsiteX63" fmla="*/ 4916132 w 6950807"/>
              <a:gd name="connsiteY63" fmla="*/ 4073446 h 6263354"/>
              <a:gd name="connsiteX64" fmla="*/ 4887899 w 6950807"/>
              <a:gd name="connsiteY64" fmla="*/ 4084508 h 6263354"/>
              <a:gd name="connsiteX65" fmla="*/ 4829160 w 6950807"/>
              <a:gd name="connsiteY65" fmla="*/ 4132817 h 6263354"/>
              <a:gd name="connsiteX66" fmla="*/ 4737273 w 6950807"/>
              <a:gd name="connsiteY66" fmla="*/ 4221326 h 6263354"/>
              <a:gd name="connsiteX67" fmla="*/ 4716550 w 6950807"/>
              <a:gd name="connsiteY67" fmla="*/ 4238238 h 6263354"/>
              <a:gd name="connsiteX68" fmla="*/ 4694116 w 6950807"/>
              <a:gd name="connsiteY68" fmla="*/ 4245104 h 6263354"/>
              <a:gd name="connsiteX69" fmla="*/ 4684883 w 6950807"/>
              <a:gd name="connsiteY69" fmla="*/ 4240009 h 6263354"/>
              <a:gd name="connsiteX70" fmla="*/ 4672744 w 6950807"/>
              <a:gd name="connsiteY70" fmla="*/ 4248081 h 6263354"/>
              <a:gd name="connsiteX71" fmla="*/ 4668551 w 6950807"/>
              <a:gd name="connsiteY71" fmla="*/ 4248624 h 6263354"/>
              <a:gd name="connsiteX72" fmla="*/ 4645463 w 6950807"/>
              <a:gd name="connsiteY72" fmla="*/ 4253346 h 6263354"/>
              <a:gd name="connsiteX73" fmla="*/ 4620155 w 6950807"/>
              <a:gd name="connsiteY73" fmla="*/ 4303247 h 6263354"/>
              <a:gd name="connsiteX74" fmla="*/ 4569293 w 6950807"/>
              <a:gd name="connsiteY74" fmla="*/ 4331884 h 6263354"/>
              <a:gd name="connsiteX75" fmla="*/ 4362878 w 6950807"/>
              <a:gd name="connsiteY75" fmla="*/ 4483674 h 6263354"/>
              <a:gd name="connsiteX76" fmla="*/ 4215533 w 6950807"/>
              <a:gd name="connsiteY76" fmla="*/ 4677057 h 6263354"/>
              <a:gd name="connsiteX77" fmla="*/ 4082433 w 6950807"/>
              <a:gd name="connsiteY77" fmla="*/ 4778716 h 6263354"/>
              <a:gd name="connsiteX78" fmla="*/ 3944222 w 6950807"/>
              <a:gd name="connsiteY78" fmla="*/ 4888264 h 6263354"/>
              <a:gd name="connsiteX79" fmla="*/ 3265354 w 6950807"/>
              <a:gd name="connsiteY79" fmla="*/ 5018367 h 6263354"/>
              <a:gd name="connsiteX80" fmla="*/ 2929449 w 6950807"/>
              <a:gd name="connsiteY80" fmla="*/ 5063084 h 6263354"/>
              <a:gd name="connsiteX81" fmla="*/ 2809178 w 6950807"/>
              <a:gd name="connsiteY81" fmla="*/ 5074031 h 6263354"/>
              <a:gd name="connsiteX82" fmla="*/ 2537607 w 6950807"/>
              <a:gd name="connsiteY82" fmla="*/ 5248799 h 6263354"/>
              <a:gd name="connsiteX83" fmla="*/ 2035212 w 6950807"/>
              <a:gd name="connsiteY83" fmla="*/ 5444792 h 6263354"/>
              <a:gd name="connsiteX84" fmla="*/ 1792070 w 6950807"/>
              <a:gd name="connsiteY84" fmla="*/ 5751012 h 6263354"/>
              <a:gd name="connsiteX85" fmla="*/ 1484566 w 6950807"/>
              <a:gd name="connsiteY85" fmla="*/ 5795703 h 6263354"/>
              <a:gd name="connsiteX86" fmla="*/ 1406155 w 6950807"/>
              <a:gd name="connsiteY86" fmla="*/ 5805381 h 6263354"/>
              <a:gd name="connsiteX87" fmla="*/ 1300798 w 6950807"/>
              <a:gd name="connsiteY87" fmla="*/ 5821755 h 6263354"/>
              <a:gd name="connsiteX88" fmla="*/ 1263745 w 6950807"/>
              <a:gd name="connsiteY88" fmla="*/ 5831133 h 6263354"/>
              <a:gd name="connsiteX89" fmla="*/ 1192887 w 6950807"/>
              <a:gd name="connsiteY89" fmla="*/ 5832643 h 6263354"/>
              <a:gd name="connsiteX90" fmla="*/ 1147244 w 6950807"/>
              <a:gd name="connsiteY90" fmla="*/ 5836022 h 6263354"/>
              <a:gd name="connsiteX91" fmla="*/ 1153132 w 6950807"/>
              <a:gd name="connsiteY91" fmla="*/ 5872012 h 6263354"/>
              <a:gd name="connsiteX92" fmla="*/ 1114941 w 6950807"/>
              <a:gd name="connsiteY92" fmla="*/ 5885161 h 6263354"/>
              <a:gd name="connsiteX93" fmla="*/ 1065349 w 6950807"/>
              <a:gd name="connsiteY93" fmla="*/ 5862431 h 6263354"/>
              <a:gd name="connsiteX94" fmla="*/ 1014267 w 6950807"/>
              <a:gd name="connsiteY94" fmla="*/ 5866091 h 6263354"/>
              <a:gd name="connsiteX95" fmla="*/ 983606 w 6950807"/>
              <a:gd name="connsiteY95" fmla="*/ 5867891 h 6263354"/>
              <a:gd name="connsiteX96" fmla="*/ 907443 w 6950807"/>
              <a:gd name="connsiteY96" fmla="*/ 5924222 h 6263354"/>
              <a:gd name="connsiteX97" fmla="*/ 808988 w 6950807"/>
              <a:gd name="connsiteY97" fmla="*/ 6030723 h 6263354"/>
              <a:gd name="connsiteX98" fmla="*/ 771869 w 6950807"/>
              <a:gd name="connsiteY98" fmla="*/ 6049136 h 6263354"/>
              <a:gd name="connsiteX99" fmla="*/ 762837 w 6950807"/>
              <a:gd name="connsiteY99" fmla="*/ 6041841 h 6263354"/>
              <a:gd name="connsiteX100" fmla="*/ 725766 w 6950807"/>
              <a:gd name="connsiteY100" fmla="*/ 6106158 h 6263354"/>
              <a:gd name="connsiteX101" fmla="*/ 642403 w 6950807"/>
              <a:gd name="connsiteY101" fmla="*/ 6121330 h 6263354"/>
              <a:gd name="connsiteX102" fmla="*/ 574806 w 6950807"/>
              <a:gd name="connsiteY102" fmla="*/ 6120127 h 6263354"/>
              <a:gd name="connsiteX103" fmla="*/ 538930 w 6950807"/>
              <a:gd name="connsiteY103" fmla="*/ 6124917 h 6263354"/>
              <a:gd name="connsiteX104" fmla="*/ 510574 w 6950807"/>
              <a:gd name="connsiteY104" fmla="*/ 6122341 h 6263354"/>
              <a:gd name="connsiteX105" fmla="*/ 450510 w 6950807"/>
              <a:gd name="connsiteY105" fmla="*/ 6148398 h 6263354"/>
              <a:gd name="connsiteX106" fmla="*/ 356013 w 6950807"/>
              <a:gd name="connsiteY106" fmla="*/ 6205222 h 6263354"/>
              <a:gd name="connsiteX107" fmla="*/ 236857 w 6950807"/>
              <a:gd name="connsiteY107" fmla="*/ 6239286 h 6263354"/>
              <a:gd name="connsiteX108" fmla="*/ 185407 w 6950807"/>
              <a:gd name="connsiteY108" fmla="*/ 6245463 h 6263354"/>
              <a:gd name="connsiteX109" fmla="*/ 0 w 6950807"/>
              <a:gd name="connsiteY109" fmla="*/ 6228236 h 626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6950807" h="6263354">
                <a:moveTo>
                  <a:pt x="0" y="0"/>
                </a:moveTo>
                <a:lnTo>
                  <a:pt x="6940404" y="0"/>
                </a:lnTo>
                <a:lnTo>
                  <a:pt x="6950807" y="57269"/>
                </a:lnTo>
                <a:lnTo>
                  <a:pt x="6935789" y="111727"/>
                </a:lnTo>
                <a:lnTo>
                  <a:pt x="6926163" y="122319"/>
                </a:lnTo>
                <a:lnTo>
                  <a:pt x="6879726" y="153502"/>
                </a:lnTo>
                <a:cubicBezTo>
                  <a:pt x="6916212" y="185737"/>
                  <a:pt x="6838837" y="179343"/>
                  <a:pt x="6878416" y="197479"/>
                </a:cubicBezTo>
                <a:cubicBezTo>
                  <a:pt x="6869118" y="214628"/>
                  <a:pt x="6852557" y="226581"/>
                  <a:pt x="6844672" y="235660"/>
                </a:cubicBezTo>
                <a:lnTo>
                  <a:pt x="6843548" y="243659"/>
                </a:lnTo>
                <a:lnTo>
                  <a:pt x="6832960" y="274879"/>
                </a:lnTo>
                <a:lnTo>
                  <a:pt x="6817103" y="310247"/>
                </a:lnTo>
                <a:cubicBezTo>
                  <a:pt x="6805621" y="325743"/>
                  <a:pt x="6767159" y="347668"/>
                  <a:pt x="6754862" y="362877"/>
                </a:cubicBezTo>
                <a:cubicBezTo>
                  <a:pt x="6742330" y="398815"/>
                  <a:pt x="6749000" y="389979"/>
                  <a:pt x="6729472" y="442939"/>
                </a:cubicBezTo>
                <a:cubicBezTo>
                  <a:pt x="6698994" y="494707"/>
                  <a:pt x="6694052" y="559653"/>
                  <a:pt x="6667299" y="619761"/>
                </a:cubicBezTo>
                <a:lnTo>
                  <a:pt x="6655038" y="691556"/>
                </a:lnTo>
                <a:lnTo>
                  <a:pt x="6648865" y="787174"/>
                </a:lnTo>
                <a:cubicBezTo>
                  <a:pt x="6635949" y="858107"/>
                  <a:pt x="6589857" y="879276"/>
                  <a:pt x="6560353" y="925327"/>
                </a:cubicBezTo>
                <a:lnTo>
                  <a:pt x="6435425" y="1171290"/>
                </a:lnTo>
                <a:lnTo>
                  <a:pt x="6364558" y="1261205"/>
                </a:lnTo>
                <a:lnTo>
                  <a:pt x="6311247" y="1322003"/>
                </a:lnTo>
                <a:cubicBezTo>
                  <a:pt x="6312259" y="1331636"/>
                  <a:pt x="6287426" y="1362963"/>
                  <a:pt x="6283544" y="1371053"/>
                </a:cubicBezTo>
                <a:cubicBezTo>
                  <a:pt x="6278885" y="1392046"/>
                  <a:pt x="6265370" y="1430765"/>
                  <a:pt x="6254261" y="1443811"/>
                </a:cubicBezTo>
                <a:cubicBezTo>
                  <a:pt x="6243675" y="1471273"/>
                  <a:pt x="6226285" y="1520224"/>
                  <a:pt x="6220029" y="1535820"/>
                </a:cubicBezTo>
                <a:lnTo>
                  <a:pt x="6212575" y="1599591"/>
                </a:lnTo>
                <a:lnTo>
                  <a:pt x="6209141" y="1628086"/>
                </a:lnTo>
                <a:lnTo>
                  <a:pt x="6208823" y="1628513"/>
                </a:lnTo>
                <a:cubicBezTo>
                  <a:pt x="6201578" y="1638330"/>
                  <a:pt x="6195013" y="1647437"/>
                  <a:pt x="6190100" y="1654874"/>
                </a:cubicBezTo>
                <a:cubicBezTo>
                  <a:pt x="6194363" y="1701134"/>
                  <a:pt x="6162576" y="1686294"/>
                  <a:pt x="6148233" y="1725417"/>
                </a:cubicBezTo>
                <a:cubicBezTo>
                  <a:pt x="6146043" y="1748964"/>
                  <a:pt x="6140392" y="1761381"/>
                  <a:pt x="6123002" y="1767427"/>
                </a:cubicBezTo>
                <a:cubicBezTo>
                  <a:pt x="6114841" y="1878058"/>
                  <a:pt x="6097878" y="1811703"/>
                  <a:pt x="6070380" y="1892939"/>
                </a:cubicBezTo>
                <a:cubicBezTo>
                  <a:pt x="6049318" y="1965893"/>
                  <a:pt x="6018384" y="2040658"/>
                  <a:pt x="6018708" y="2134444"/>
                </a:cubicBezTo>
                <a:cubicBezTo>
                  <a:pt x="6022239" y="2155556"/>
                  <a:pt x="6010438" y="2184412"/>
                  <a:pt x="5992354" y="2198892"/>
                </a:cubicBezTo>
                <a:cubicBezTo>
                  <a:pt x="5989241" y="2201384"/>
                  <a:pt x="5986057" y="2203347"/>
                  <a:pt x="5982901" y="2204718"/>
                </a:cubicBezTo>
                <a:cubicBezTo>
                  <a:pt x="5981029" y="2209541"/>
                  <a:pt x="5978726" y="2215866"/>
                  <a:pt x="5976085" y="2223345"/>
                </a:cubicBezTo>
                <a:lnTo>
                  <a:pt x="5968612" y="2244929"/>
                </a:lnTo>
                <a:lnTo>
                  <a:pt x="5948134" y="2265228"/>
                </a:lnTo>
                <a:lnTo>
                  <a:pt x="5946387" y="2273755"/>
                </a:lnTo>
                <a:cubicBezTo>
                  <a:pt x="5944649" y="2279331"/>
                  <a:pt x="5942802" y="2282657"/>
                  <a:pt x="5940768" y="2284532"/>
                </a:cubicBezTo>
                <a:lnTo>
                  <a:pt x="5940171" y="2284543"/>
                </a:lnTo>
                <a:lnTo>
                  <a:pt x="5919217" y="2328308"/>
                </a:lnTo>
                <a:cubicBezTo>
                  <a:pt x="5912897" y="2346767"/>
                  <a:pt x="5899449" y="2356984"/>
                  <a:pt x="5895354" y="2375061"/>
                </a:cubicBezTo>
                <a:cubicBezTo>
                  <a:pt x="5862809" y="2374144"/>
                  <a:pt x="5862040" y="2388484"/>
                  <a:pt x="5846917" y="2403673"/>
                </a:cubicBezTo>
                <a:lnTo>
                  <a:pt x="5828950" y="2467946"/>
                </a:lnTo>
                <a:lnTo>
                  <a:pt x="5778751" y="2558153"/>
                </a:lnTo>
                <a:cubicBezTo>
                  <a:pt x="5760079" y="2589441"/>
                  <a:pt x="5779236" y="2571701"/>
                  <a:pt x="5766677" y="2618352"/>
                </a:cubicBezTo>
                <a:cubicBezTo>
                  <a:pt x="5767618" y="2626937"/>
                  <a:pt x="5707125" y="2804857"/>
                  <a:pt x="5711691" y="2813181"/>
                </a:cubicBezTo>
                <a:cubicBezTo>
                  <a:pt x="5661053" y="2925285"/>
                  <a:pt x="5665779" y="2930841"/>
                  <a:pt x="5632865" y="3016049"/>
                </a:cubicBezTo>
                <a:cubicBezTo>
                  <a:pt x="5585911" y="3106332"/>
                  <a:pt x="5622362" y="3008442"/>
                  <a:pt x="5593801" y="3111205"/>
                </a:cubicBezTo>
                <a:cubicBezTo>
                  <a:pt x="5557486" y="3266636"/>
                  <a:pt x="5540320" y="3199468"/>
                  <a:pt x="5502533" y="3259056"/>
                </a:cubicBezTo>
                <a:cubicBezTo>
                  <a:pt x="5471662" y="3294848"/>
                  <a:pt x="5398363" y="3402035"/>
                  <a:pt x="5393573" y="3436601"/>
                </a:cubicBezTo>
                <a:cubicBezTo>
                  <a:pt x="5411790" y="3460787"/>
                  <a:pt x="5363370" y="3505709"/>
                  <a:pt x="5370905" y="3536371"/>
                </a:cubicBezTo>
                <a:cubicBezTo>
                  <a:pt x="5363197" y="3543201"/>
                  <a:pt x="5325158" y="3577878"/>
                  <a:pt x="5315748" y="3583316"/>
                </a:cubicBezTo>
                <a:lnTo>
                  <a:pt x="5310843" y="3586184"/>
                </a:lnTo>
                <a:lnTo>
                  <a:pt x="5285951" y="3601045"/>
                </a:lnTo>
                <a:lnTo>
                  <a:pt x="5261707" y="3621267"/>
                </a:lnTo>
                <a:cubicBezTo>
                  <a:pt x="5254311" y="3629779"/>
                  <a:pt x="5248323" y="3640033"/>
                  <a:pt x="5244645" y="3653006"/>
                </a:cubicBezTo>
                <a:cubicBezTo>
                  <a:pt x="5251494" y="3706080"/>
                  <a:pt x="5185420" y="3693844"/>
                  <a:pt x="5196556" y="3760667"/>
                </a:cubicBezTo>
                <a:cubicBezTo>
                  <a:pt x="5196355" y="3783674"/>
                  <a:pt x="5161174" y="3845291"/>
                  <a:pt x="5140091" y="3851089"/>
                </a:cubicBezTo>
                <a:cubicBezTo>
                  <a:pt x="5131190" y="3862729"/>
                  <a:pt x="5118192" y="3929673"/>
                  <a:pt x="5098366" y="3929294"/>
                </a:cubicBezTo>
                <a:cubicBezTo>
                  <a:pt x="5073388" y="3931514"/>
                  <a:pt x="5086786" y="3988425"/>
                  <a:pt x="5064858" y="3972981"/>
                </a:cubicBezTo>
                <a:lnTo>
                  <a:pt x="5061745" y="3993492"/>
                </a:lnTo>
                <a:lnTo>
                  <a:pt x="5046631" y="3999129"/>
                </a:lnTo>
                <a:cubicBezTo>
                  <a:pt x="5030855" y="4004669"/>
                  <a:pt x="5019475" y="4009692"/>
                  <a:pt x="5018715" y="4022829"/>
                </a:cubicBezTo>
                <a:cubicBezTo>
                  <a:pt x="4996965" y="4035215"/>
                  <a:pt x="4937934" y="4063166"/>
                  <a:pt x="4916132" y="4073446"/>
                </a:cubicBezTo>
                <a:cubicBezTo>
                  <a:pt x="4902556" y="4067386"/>
                  <a:pt x="4897329" y="4079077"/>
                  <a:pt x="4887899" y="4084508"/>
                </a:cubicBezTo>
                <a:cubicBezTo>
                  <a:pt x="4871715" y="4082346"/>
                  <a:pt x="4835784" y="4117000"/>
                  <a:pt x="4829160" y="4132817"/>
                </a:cubicBezTo>
                <a:cubicBezTo>
                  <a:pt x="4818005" y="4182187"/>
                  <a:pt x="4747512" y="4182697"/>
                  <a:pt x="4737273" y="4221326"/>
                </a:cubicBezTo>
                <a:cubicBezTo>
                  <a:pt x="4731077" y="4229203"/>
                  <a:pt x="4724052" y="4234528"/>
                  <a:pt x="4716550" y="4238238"/>
                </a:cubicBezTo>
                <a:lnTo>
                  <a:pt x="4694116" y="4245104"/>
                </a:lnTo>
                <a:lnTo>
                  <a:pt x="4684883" y="4240009"/>
                </a:lnTo>
                <a:lnTo>
                  <a:pt x="4672744" y="4248081"/>
                </a:lnTo>
                <a:lnTo>
                  <a:pt x="4668551" y="4248624"/>
                </a:lnTo>
                <a:cubicBezTo>
                  <a:pt x="4660522" y="4249625"/>
                  <a:pt x="4652707" y="4250888"/>
                  <a:pt x="4645463" y="4253346"/>
                </a:cubicBezTo>
                <a:cubicBezTo>
                  <a:pt x="4670644" y="4288836"/>
                  <a:pt x="4587995" y="4280114"/>
                  <a:pt x="4620155" y="4303247"/>
                </a:cubicBezTo>
                <a:cubicBezTo>
                  <a:pt x="4584730" y="4322934"/>
                  <a:pt x="4624634" y="4339786"/>
                  <a:pt x="4569293" y="4331884"/>
                </a:cubicBezTo>
                <a:cubicBezTo>
                  <a:pt x="4526413" y="4361955"/>
                  <a:pt x="4421838" y="4426145"/>
                  <a:pt x="4362878" y="4483674"/>
                </a:cubicBezTo>
                <a:cubicBezTo>
                  <a:pt x="4330889" y="4514627"/>
                  <a:pt x="4262274" y="4627883"/>
                  <a:pt x="4215533" y="4677057"/>
                </a:cubicBezTo>
                <a:cubicBezTo>
                  <a:pt x="4166258" y="4711482"/>
                  <a:pt x="4144325" y="4767937"/>
                  <a:pt x="4082433" y="4778716"/>
                </a:cubicBezTo>
                <a:cubicBezTo>
                  <a:pt x="4037215" y="4813916"/>
                  <a:pt x="4080401" y="4848321"/>
                  <a:pt x="3944222" y="4888264"/>
                </a:cubicBezTo>
                <a:cubicBezTo>
                  <a:pt x="3684918" y="4942348"/>
                  <a:pt x="3434483" y="4989230"/>
                  <a:pt x="3265354" y="5018367"/>
                </a:cubicBezTo>
                <a:cubicBezTo>
                  <a:pt x="3096225" y="5047503"/>
                  <a:pt x="3019654" y="5060895"/>
                  <a:pt x="2929449" y="5063084"/>
                </a:cubicBezTo>
                <a:cubicBezTo>
                  <a:pt x="2839243" y="5065272"/>
                  <a:pt x="2844050" y="5079411"/>
                  <a:pt x="2809178" y="5074031"/>
                </a:cubicBezTo>
                <a:lnTo>
                  <a:pt x="2537607" y="5248799"/>
                </a:lnTo>
                <a:cubicBezTo>
                  <a:pt x="2410199" y="5268996"/>
                  <a:pt x="2159469" y="5361090"/>
                  <a:pt x="2035212" y="5444792"/>
                </a:cubicBezTo>
                <a:cubicBezTo>
                  <a:pt x="1910957" y="5528494"/>
                  <a:pt x="1889099" y="5643213"/>
                  <a:pt x="1792070" y="5751012"/>
                </a:cubicBezTo>
                <a:lnTo>
                  <a:pt x="1484566" y="5795703"/>
                </a:lnTo>
                <a:cubicBezTo>
                  <a:pt x="1454923" y="5790900"/>
                  <a:pt x="1427565" y="5778005"/>
                  <a:pt x="1406155" y="5805381"/>
                </a:cubicBezTo>
                <a:cubicBezTo>
                  <a:pt x="1367700" y="5812651"/>
                  <a:pt x="1329241" y="5802607"/>
                  <a:pt x="1300798" y="5821755"/>
                </a:cubicBezTo>
                <a:cubicBezTo>
                  <a:pt x="1283458" y="5811210"/>
                  <a:pt x="1269389" y="5808489"/>
                  <a:pt x="1263745" y="5831133"/>
                </a:cubicBezTo>
                <a:cubicBezTo>
                  <a:pt x="1226042" y="5832175"/>
                  <a:pt x="1208377" y="5805418"/>
                  <a:pt x="1192887" y="5832643"/>
                </a:cubicBezTo>
                <a:cubicBezTo>
                  <a:pt x="1146712" y="5776695"/>
                  <a:pt x="1169930" y="5827215"/>
                  <a:pt x="1147244" y="5836022"/>
                </a:cubicBezTo>
                <a:cubicBezTo>
                  <a:pt x="1130414" y="5847391"/>
                  <a:pt x="1171508" y="5868669"/>
                  <a:pt x="1153132" y="5872012"/>
                </a:cubicBezTo>
                <a:cubicBezTo>
                  <a:pt x="1128898" y="5857667"/>
                  <a:pt x="1140784" y="5902732"/>
                  <a:pt x="1114941" y="5885161"/>
                </a:cubicBezTo>
                <a:cubicBezTo>
                  <a:pt x="1111955" y="5851159"/>
                  <a:pt x="1074015" y="5892089"/>
                  <a:pt x="1065349" y="5862431"/>
                </a:cubicBezTo>
                <a:cubicBezTo>
                  <a:pt x="1057315" y="5905008"/>
                  <a:pt x="1035470" y="5852818"/>
                  <a:pt x="1014267" y="5866091"/>
                </a:cubicBezTo>
                <a:cubicBezTo>
                  <a:pt x="1006678" y="5882238"/>
                  <a:pt x="999065" y="5885057"/>
                  <a:pt x="983606" y="5867891"/>
                </a:cubicBezTo>
                <a:cubicBezTo>
                  <a:pt x="949657" y="5946457"/>
                  <a:pt x="949637" y="5893769"/>
                  <a:pt x="907443" y="5924222"/>
                </a:cubicBezTo>
                <a:cubicBezTo>
                  <a:pt x="872468" y="5956169"/>
                  <a:pt x="831950" y="5954949"/>
                  <a:pt x="808988" y="6030723"/>
                </a:cubicBezTo>
                <a:cubicBezTo>
                  <a:pt x="806594" y="6052160"/>
                  <a:pt x="789972" y="6060404"/>
                  <a:pt x="771869" y="6049136"/>
                </a:cubicBezTo>
                <a:cubicBezTo>
                  <a:pt x="768753" y="6047195"/>
                  <a:pt x="765711" y="6044739"/>
                  <a:pt x="762837" y="6041841"/>
                </a:cubicBezTo>
                <a:cubicBezTo>
                  <a:pt x="751252" y="6095388"/>
                  <a:pt x="727945" y="6069978"/>
                  <a:pt x="725766" y="6106158"/>
                </a:cubicBezTo>
                <a:cubicBezTo>
                  <a:pt x="688209" y="6122672"/>
                  <a:pt x="645012" y="6089580"/>
                  <a:pt x="642403" y="6121330"/>
                </a:cubicBezTo>
                <a:cubicBezTo>
                  <a:pt x="620588" y="6120482"/>
                  <a:pt x="581312" y="6085641"/>
                  <a:pt x="574806" y="6120127"/>
                </a:cubicBezTo>
                <a:cubicBezTo>
                  <a:pt x="564871" y="6092697"/>
                  <a:pt x="556339" y="6142408"/>
                  <a:pt x="538930" y="6124917"/>
                </a:cubicBezTo>
                <a:cubicBezTo>
                  <a:pt x="525774" y="6109542"/>
                  <a:pt x="520118" y="6121045"/>
                  <a:pt x="510574" y="6122341"/>
                </a:cubicBezTo>
                <a:cubicBezTo>
                  <a:pt x="494678" y="6110300"/>
                  <a:pt x="457722" y="6132578"/>
                  <a:pt x="450510" y="6148398"/>
                </a:cubicBezTo>
                <a:cubicBezTo>
                  <a:pt x="437411" y="6203264"/>
                  <a:pt x="367751" y="6163165"/>
                  <a:pt x="356013" y="6205222"/>
                </a:cubicBezTo>
                <a:cubicBezTo>
                  <a:pt x="320401" y="6220372"/>
                  <a:pt x="265291" y="6232581"/>
                  <a:pt x="236857" y="6239286"/>
                </a:cubicBezTo>
                <a:cubicBezTo>
                  <a:pt x="201034" y="6243266"/>
                  <a:pt x="239743" y="6287256"/>
                  <a:pt x="185407" y="6245463"/>
                </a:cubicBezTo>
                <a:lnTo>
                  <a:pt x="0" y="6228236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ED5B1B-2D6C-7278-26A5-D32DBE80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734" y="753035"/>
            <a:ext cx="5281684" cy="1576097"/>
          </a:xfrm>
        </p:spPr>
        <p:txBody>
          <a:bodyPr anchor="b">
            <a:normAutofit/>
          </a:bodyPr>
          <a:lstStyle/>
          <a:p>
            <a:pPr algn="ctr"/>
            <a:r>
              <a:rPr lang="pt-BR" dirty="0"/>
              <a:t>Um pouco de exagero...</a:t>
            </a: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490" y="3017047"/>
            <a:ext cx="3945709" cy="299528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D08441-595C-F0EB-C62E-DE3176627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415" y="840657"/>
            <a:ext cx="4601882" cy="54296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800" dirty="0"/>
              <a:t>“As três grandes invenções da história foram o fogo, a roda e os bancos centrais”</a:t>
            </a:r>
          </a:p>
          <a:p>
            <a:pPr marL="0" indent="0">
              <a:buNone/>
            </a:pPr>
            <a:r>
              <a:rPr lang="pt-BR" sz="2800" dirty="0"/>
              <a:t>  </a:t>
            </a:r>
          </a:p>
          <a:p>
            <a:pPr marL="0" indent="0">
              <a:buNone/>
            </a:pPr>
            <a:r>
              <a:rPr lang="pt-BR" sz="2800" dirty="0"/>
              <a:t>Will Rogers, humorista americano</a:t>
            </a:r>
            <a:r>
              <a:rPr lang="pt-BR" dirty="0"/>
              <a:t>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86E8A2-3CFE-A61B-6BD8-3661DFC2C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4380" y="3668393"/>
            <a:ext cx="3490467" cy="16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6">
            <a:extLst>
              <a:ext uri="{FF2B5EF4-FFF2-40B4-BE49-F238E27FC236}">
                <a16:creationId xmlns:a16="http://schemas.microsoft.com/office/drawing/2014/main" id="{8883AD5B-BA1D-4FA6-8AD8-955000251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1126" y="5841296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66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6B57D0-0D6F-F84D-90A2-2A95B604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000" dirty="0"/>
              <a:t>Certo ou errado? estudos econométricos confirmam correlação entre independência e estabilidade de preços?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348D2D-89EA-4E49-AF64-6034ED298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pt-BR" dirty="0"/>
              <a:t>1) </a:t>
            </a:r>
            <a:r>
              <a:rPr lang="en-US" dirty="0"/>
              <a:t>Central Bank Independence and Macroeconomic Performance: Some Comparative Evidence (Alberto </a:t>
            </a:r>
            <a:r>
              <a:rPr lang="en-US" dirty="0" err="1"/>
              <a:t>Alesina</a:t>
            </a:r>
            <a:r>
              <a:rPr lang="en-US" dirty="0"/>
              <a:t> and Lawrence H. Summers ), 1993, : </a:t>
            </a:r>
            <a:r>
              <a:rPr lang="en-US" b="1" i="1" dirty="0"/>
              <a:t>Our conclusion is that while central bank independence promotes price stability, it has no measurable impact on real economic performance. </a:t>
            </a:r>
            <a:r>
              <a:rPr lang="en-US" dirty="0"/>
              <a:t> </a:t>
            </a:r>
            <a:r>
              <a:rPr lang="en-US" dirty="0" err="1"/>
              <a:t>Hipotese</a:t>
            </a:r>
            <a:r>
              <a:rPr lang="en-US" dirty="0"/>
              <a:t>: protégé a </a:t>
            </a:r>
            <a:r>
              <a:rPr lang="en-US" dirty="0" err="1"/>
              <a:t>política</a:t>
            </a:r>
            <a:r>
              <a:rPr lang="en-US" dirty="0"/>
              <a:t> </a:t>
            </a:r>
            <a:r>
              <a:rPr lang="en-US" dirty="0" err="1"/>
              <a:t>monetária</a:t>
            </a:r>
            <a:r>
              <a:rPr lang="en-US" dirty="0"/>
              <a:t> do </a:t>
            </a:r>
            <a:r>
              <a:rPr lang="en-US" dirty="0" err="1"/>
              <a:t>impacto</a:t>
            </a:r>
            <a:r>
              <a:rPr lang="en-US" dirty="0"/>
              <a:t> dos </a:t>
            </a:r>
            <a:r>
              <a:rPr lang="en-US" dirty="0" err="1"/>
              <a:t>ciclos</a:t>
            </a:r>
            <a:r>
              <a:rPr lang="en-US" dirty="0"/>
              <a:t> </a:t>
            </a:r>
            <a:r>
              <a:rPr lang="en-US" dirty="0" err="1"/>
              <a:t>eleitorais</a:t>
            </a:r>
            <a:r>
              <a:rPr lang="en-US" dirty="0"/>
              <a:t>.</a:t>
            </a:r>
            <a:endParaRPr lang="pt-BR" b="1" i="1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2) </a:t>
            </a:r>
            <a:r>
              <a:rPr lang="pt-BR" dirty="0" err="1"/>
              <a:t>Why</a:t>
            </a:r>
            <a:r>
              <a:rPr lang="pt-BR" dirty="0"/>
              <a:t> does </a:t>
            </a:r>
            <a:r>
              <a:rPr lang="pt-BR" dirty="0" err="1"/>
              <a:t>Inflation</a:t>
            </a:r>
            <a:r>
              <a:rPr lang="pt-BR" dirty="0"/>
              <a:t> </a:t>
            </a:r>
            <a:r>
              <a:rPr lang="pt-BR" dirty="0" err="1"/>
              <a:t>differ</a:t>
            </a:r>
            <a:r>
              <a:rPr lang="pt-BR" dirty="0"/>
              <a:t> </a:t>
            </a:r>
            <a:r>
              <a:rPr lang="pt-BR" dirty="0" err="1"/>
              <a:t>across</a:t>
            </a:r>
            <a:r>
              <a:rPr lang="pt-BR" dirty="0"/>
              <a:t> countries? Marta </a:t>
            </a:r>
            <a:r>
              <a:rPr lang="pt-BR" dirty="0" err="1"/>
              <a:t>Campillo</a:t>
            </a:r>
            <a:r>
              <a:rPr lang="pt-BR" dirty="0"/>
              <a:t>, Jeffrey </a:t>
            </a:r>
            <a:r>
              <a:rPr lang="pt-BR" dirty="0" err="1"/>
              <a:t>Miron</a:t>
            </a:r>
            <a:r>
              <a:rPr lang="pt-BR" dirty="0"/>
              <a:t>, 1994. ¨</a:t>
            </a:r>
            <a:r>
              <a:rPr lang="pt-BR" b="1" i="1" dirty="0" err="1"/>
              <a:t>Institutional</a:t>
            </a:r>
            <a:r>
              <a:rPr lang="pt-BR" b="1" i="1" dirty="0"/>
              <a:t> </a:t>
            </a:r>
            <a:r>
              <a:rPr lang="pt-BR" b="1" i="1" dirty="0" err="1"/>
              <a:t>arrangements</a:t>
            </a:r>
            <a:r>
              <a:rPr lang="pt-BR" b="1" i="1" dirty="0"/>
              <a:t> - central </a:t>
            </a:r>
            <a:r>
              <a:rPr lang="pt-BR" b="1" i="1" dirty="0" err="1"/>
              <a:t>bank</a:t>
            </a:r>
            <a:r>
              <a:rPr lang="pt-BR" b="1" i="1" dirty="0"/>
              <a:t> </a:t>
            </a:r>
            <a:r>
              <a:rPr lang="pt-BR" b="1" i="1" dirty="0" err="1"/>
              <a:t>independence</a:t>
            </a:r>
            <a:r>
              <a:rPr lang="pt-BR" b="1" i="1" dirty="0"/>
              <a:t> </a:t>
            </a:r>
            <a:r>
              <a:rPr lang="pt-BR" b="1" i="1" dirty="0" err="1"/>
              <a:t>or</a:t>
            </a:r>
            <a:r>
              <a:rPr lang="pt-BR" b="1" i="1" dirty="0"/>
              <a:t> </a:t>
            </a:r>
            <a:r>
              <a:rPr lang="pt-BR" b="1" i="1" dirty="0" err="1"/>
              <a:t>exchange</a:t>
            </a:r>
            <a:r>
              <a:rPr lang="pt-BR" b="1" i="1" dirty="0"/>
              <a:t> rate </a:t>
            </a:r>
            <a:r>
              <a:rPr lang="pt-BR" b="1" i="1" dirty="0" err="1"/>
              <a:t>mechanisms</a:t>
            </a:r>
            <a:r>
              <a:rPr lang="pt-BR" b="1" i="1" dirty="0"/>
              <a:t> - are </a:t>
            </a:r>
            <a:r>
              <a:rPr lang="pt-BR" b="1" i="1" dirty="0" err="1"/>
              <a:t>relatively</a:t>
            </a:r>
            <a:r>
              <a:rPr lang="pt-BR" b="1" i="1" dirty="0"/>
              <a:t> </a:t>
            </a:r>
            <a:r>
              <a:rPr lang="pt-BR" b="1" i="1" dirty="0" err="1"/>
              <a:t>unimportant</a:t>
            </a:r>
            <a:r>
              <a:rPr lang="pt-BR" b="1" i="1" dirty="0"/>
              <a:t> </a:t>
            </a:r>
            <a:r>
              <a:rPr lang="pt-BR" b="1" i="1" dirty="0" err="1"/>
              <a:t>determinants</a:t>
            </a:r>
            <a:r>
              <a:rPr lang="pt-BR" b="1" i="1" dirty="0"/>
              <a:t> </a:t>
            </a:r>
            <a:r>
              <a:rPr lang="pt-BR" b="1" i="1" dirty="0" err="1"/>
              <a:t>of</a:t>
            </a:r>
            <a:r>
              <a:rPr lang="pt-BR" b="1" i="1" dirty="0"/>
              <a:t> </a:t>
            </a:r>
            <a:r>
              <a:rPr lang="pt-BR" b="1" i="1" dirty="0" err="1"/>
              <a:t>inflation</a:t>
            </a:r>
            <a:r>
              <a:rPr lang="pt-BR" b="1" i="1" dirty="0"/>
              <a:t> performance, </a:t>
            </a:r>
            <a:r>
              <a:rPr lang="pt-BR" b="1" i="1" dirty="0" err="1"/>
              <a:t>while</a:t>
            </a:r>
            <a:r>
              <a:rPr lang="pt-BR" b="1" i="1" dirty="0"/>
              <a:t> </a:t>
            </a:r>
            <a:r>
              <a:rPr lang="pt-BR" b="1" i="1" dirty="0" err="1"/>
              <a:t>economic</a:t>
            </a:r>
            <a:r>
              <a:rPr lang="pt-BR" b="1" i="1" dirty="0"/>
              <a:t> </a:t>
            </a:r>
            <a:r>
              <a:rPr lang="pt-BR" b="1" i="1" dirty="0" err="1"/>
              <a:t>fundamentals</a:t>
            </a:r>
            <a:r>
              <a:rPr lang="pt-BR" b="1" i="1" dirty="0"/>
              <a:t> - </a:t>
            </a:r>
            <a:r>
              <a:rPr lang="pt-BR" b="1" i="1" dirty="0" err="1"/>
              <a:t>openness</a:t>
            </a:r>
            <a:r>
              <a:rPr lang="pt-BR" b="1" i="1" dirty="0"/>
              <a:t> </a:t>
            </a:r>
            <a:r>
              <a:rPr lang="pt-BR" b="1" i="1" dirty="0" err="1"/>
              <a:t>and</a:t>
            </a:r>
            <a:r>
              <a:rPr lang="pt-BR" b="1" i="1" dirty="0"/>
              <a:t> </a:t>
            </a:r>
            <a:r>
              <a:rPr lang="pt-BR" b="1" i="1" dirty="0" err="1"/>
              <a:t>optimal</a:t>
            </a:r>
            <a:r>
              <a:rPr lang="pt-BR" b="1" i="1" dirty="0"/>
              <a:t> </a:t>
            </a:r>
            <a:r>
              <a:rPr lang="pt-BR" b="1" i="1" dirty="0" err="1"/>
              <a:t>tax</a:t>
            </a:r>
            <a:r>
              <a:rPr lang="pt-BR" b="1" i="1" dirty="0"/>
              <a:t> </a:t>
            </a:r>
            <a:r>
              <a:rPr lang="pt-BR" b="1" i="1" dirty="0" err="1"/>
              <a:t>considerations</a:t>
            </a:r>
            <a:r>
              <a:rPr lang="pt-BR" b="1" i="1" dirty="0"/>
              <a:t> - are </a:t>
            </a:r>
            <a:r>
              <a:rPr lang="pt-BR" b="1" i="1" dirty="0" err="1"/>
              <a:t>relatively</a:t>
            </a:r>
            <a:r>
              <a:rPr lang="pt-BR" b="1" i="1" dirty="0"/>
              <a:t> </a:t>
            </a:r>
            <a:r>
              <a:rPr lang="pt-BR" b="1" i="1" dirty="0" err="1"/>
              <a:t>important</a:t>
            </a:r>
            <a:r>
              <a:rPr lang="pt-BR" b="1" i="1" dirty="0"/>
              <a:t> </a:t>
            </a:r>
            <a:r>
              <a:rPr lang="pt-BR" b="1" i="1" dirty="0" err="1"/>
              <a:t>determinants</a:t>
            </a:r>
            <a:r>
              <a:rPr lang="pt-BR" dirty="0"/>
              <a:t>¨.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3) </a:t>
            </a:r>
            <a:r>
              <a:rPr lang="pt-BR" b="1" dirty="0" err="1"/>
              <a:t>Inflation</a:t>
            </a:r>
            <a:r>
              <a:rPr lang="pt-BR" b="1" dirty="0"/>
              <a:t> </a:t>
            </a:r>
            <a:r>
              <a:rPr lang="pt-BR" b="1" dirty="0" err="1"/>
              <a:t>and</a:t>
            </a:r>
            <a:r>
              <a:rPr lang="pt-BR" b="1" dirty="0"/>
              <a:t> Central Bank Independence: </a:t>
            </a:r>
            <a:r>
              <a:rPr lang="pt-BR" b="1" dirty="0" err="1"/>
              <a:t>Conventional</a:t>
            </a:r>
            <a:r>
              <a:rPr lang="pt-BR" b="1" dirty="0"/>
              <a:t> </a:t>
            </a:r>
            <a:r>
              <a:rPr lang="pt-BR" b="1" dirty="0" err="1"/>
              <a:t>Wisdom</a:t>
            </a:r>
            <a:r>
              <a:rPr lang="pt-BR" b="1" dirty="0"/>
              <a:t> </a:t>
            </a:r>
            <a:r>
              <a:rPr lang="pt-BR" b="1" dirty="0" err="1"/>
              <a:t>Redux</a:t>
            </a:r>
            <a:r>
              <a:rPr lang="pt-BR" b="1" dirty="0"/>
              <a:t>. </a:t>
            </a:r>
            <a:r>
              <a:rPr lang="pt-BR" dirty="0"/>
              <a:t>Harold J. </a:t>
            </a:r>
            <a:r>
              <a:rPr lang="pt-BR" dirty="0" err="1"/>
              <a:t>Brumm</a:t>
            </a:r>
            <a:r>
              <a:rPr lang="pt-BR" dirty="0"/>
              <a:t>, 2000. Neste e e em outros trabalhos, </a:t>
            </a:r>
            <a:r>
              <a:rPr lang="pt-BR" dirty="0" err="1"/>
              <a:t>Brumm</a:t>
            </a:r>
            <a:r>
              <a:rPr lang="pt-BR" dirty="0"/>
              <a:t> faz críticas técnicas a </a:t>
            </a:r>
            <a:r>
              <a:rPr lang="pt-BR" dirty="0" err="1"/>
              <a:t>Campillo</a:t>
            </a:r>
            <a:r>
              <a:rPr lang="pt-BR" dirty="0"/>
              <a:t> e </a:t>
            </a:r>
            <a:r>
              <a:rPr lang="pt-BR" dirty="0" err="1"/>
              <a:t>Miron</a:t>
            </a:r>
            <a:r>
              <a:rPr lang="pt-BR" dirty="0"/>
              <a:t>, em especial quanto às proxies escolhidas para medir independência (podem não representar autonomia efetiva).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6109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86998-F012-0046-A748-2F5BBB270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NA ADI CONTRA A LC 179, PSOL INVOCA ESTUDOS ECONÔMICOS...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336C9A-E4CC-0345-8B80-7E8DD6B69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¨Apesar de amplamente adotada, os benefícios da autonomia dos bancos centrais são questionáveis. Não há evidências empíricas de que ter o Banco Central sujeito ao controle do Poder Executivo resulta em consequências econômicas negativas. Pesquisas , ao revés, mostram que ciclos eleitorais não influenciam as taxas de juros¨.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Os trabalhos citados são os seguintes:</a:t>
            </a:r>
          </a:p>
          <a:p>
            <a:pPr marL="0" indent="0">
              <a:buNone/>
            </a:pPr>
            <a:r>
              <a:rPr lang="pt-BR" dirty="0" err="1"/>
              <a:t>Stasavage</a:t>
            </a:r>
            <a:r>
              <a:rPr lang="pt-BR" dirty="0"/>
              <a:t>, D., 2003. </a:t>
            </a:r>
            <a:r>
              <a:rPr lang="pt-BR" dirty="0" err="1"/>
              <a:t>Transparency</a:t>
            </a:r>
            <a:r>
              <a:rPr lang="pt-BR" dirty="0"/>
              <a:t>, </a:t>
            </a:r>
            <a:r>
              <a:rPr lang="pt-BR" dirty="0" err="1"/>
              <a:t>Democratic</a:t>
            </a:r>
            <a:r>
              <a:rPr lang="pt-BR" dirty="0"/>
              <a:t> </a:t>
            </a:r>
            <a:r>
              <a:rPr lang="pt-BR" dirty="0" err="1"/>
              <a:t>Accountability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Economic</a:t>
            </a:r>
            <a:r>
              <a:rPr lang="pt-BR" dirty="0"/>
              <a:t> </a:t>
            </a:r>
            <a:r>
              <a:rPr lang="pt-BR" dirty="0" err="1"/>
              <a:t>Consequences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Monetary</a:t>
            </a:r>
            <a:r>
              <a:rPr lang="pt-BR" dirty="0"/>
              <a:t> </a:t>
            </a:r>
            <a:r>
              <a:rPr lang="pt-BR" dirty="0" err="1"/>
              <a:t>Institutions</a:t>
            </a:r>
            <a:r>
              <a:rPr lang="pt-BR" dirty="0"/>
              <a:t>. Am. J. </a:t>
            </a:r>
            <a:r>
              <a:rPr lang="pt-BR" dirty="0" err="1"/>
              <a:t>Polit</a:t>
            </a:r>
            <a:r>
              <a:rPr lang="pt-BR" dirty="0"/>
              <a:t>. </a:t>
            </a:r>
            <a:r>
              <a:rPr lang="pt-BR" dirty="0" err="1"/>
              <a:t>Sci</a:t>
            </a:r>
            <a:r>
              <a:rPr lang="pt-BR" dirty="0"/>
              <a:t>. 47, 389–402. </a:t>
            </a:r>
            <a:r>
              <a:rPr lang="pt-BR" dirty="0">
                <a:hlinkClick r:id="rId2"/>
              </a:rPr>
              <a:t>https://doi.org/10.2307/3186104</a:t>
            </a:r>
            <a:r>
              <a:rPr lang="pt-BR" dirty="0"/>
              <a:t>.</a:t>
            </a:r>
          </a:p>
          <a:p>
            <a:pPr marL="0" indent="0">
              <a:buNone/>
            </a:pPr>
            <a:r>
              <a:rPr lang="pt-BR" dirty="0"/>
              <a:t> </a:t>
            </a:r>
            <a:r>
              <a:rPr lang="pt-BR" dirty="0" err="1"/>
              <a:t>Leertouwer</a:t>
            </a:r>
            <a:r>
              <a:rPr lang="pt-BR" dirty="0"/>
              <a:t> e Maier, 2002; - </a:t>
            </a:r>
            <a:r>
              <a:rPr lang="pt-BR" dirty="0" err="1"/>
              <a:t>Leertouwer</a:t>
            </a:r>
            <a:r>
              <a:rPr lang="pt-BR" dirty="0"/>
              <a:t>, E., Maier, P., 2002. </a:t>
            </a:r>
            <a:r>
              <a:rPr lang="pt-BR" dirty="0" err="1"/>
              <a:t>International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Domestic</a:t>
            </a:r>
            <a:r>
              <a:rPr lang="pt-BR" dirty="0"/>
              <a:t> </a:t>
            </a:r>
            <a:r>
              <a:rPr lang="pt-BR" dirty="0" err="1"/>
              <a:t>Constraints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Political</a:t>
            </a:r>
            <a:r>
              <a:rPr lang="pt-BR" dirty="0"/>
              <a:t> Business </a:t>
            </a:r>
            <a:r>
              <a:rPr lang="pt-BR" dirty="0" err="1"/>
              <a:t>Cycles</a:t>
            </a:r>
            <a:r>
              <a:rPr lang="pt-BR" dirty="0"/>
              <a:t> in OECD </a:t>
            </a:r>
            <a:r>
              <a:rPr lang="pt-BR" dirty="0" err="1"/>
              <a:t>Economies</a:t>
            </a:r>
            <a:r>
              <a:rPr lang="pt-BR" dirty="0"/>
              <a:t>: A </a:t>
            </a:r>
            <a:r>
              <a:rPr lang="pt-BR" dirty="0" err="1"/>
              <a:t>Comment</a:t>
            </a:r>
            <a:r>
              <a:rPr lang="pt-BR" dirty="0"/>
              <a:t>. Int. Organ. 56, 209–221/Maier, 2002 - Maier, P., 2002. </a:t>
            </a:r>
          </a:p>
          <a:p>
            <a:pPr marL="0" indent="0">
              <a:buNone/>
            </a:pPr>
            <a:r>
              <a:rPr lang="pt-BR" dirty="0" err="1"/>
              <a:t>Rhetoric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Action</a:t>
            </a:r>
            <a:r>
              <a:rPr lang="pt-BR" dirty="0"/>
              <a:t>: </a:t>
            </a:r>
            <a:r>
              <a:rPr lang="pt-BR" dirty="0" err="1"/>
              <a:t>What</a:t>
            </a:r>
            <a:r>
              <a:rPr lang="pt-BR" dirty="0"/>
              <a:t> Are Central Banks </a:t>
            </a:r>
            <a:r>
              <a:rPr lang="pt-BR" dirty="0" err="1"/>
              <a:t>Doing</a:t>
            </a:r>
            <a:r>
              <a:rPr lang="pt-BR" dirty="0"/>
              <a:t> </a:t>
            </a:r>
            <a:r>
              <a:rPr lang="pt-BR" dirty="0" err="1"/>
              <a:t>before</a:t>
            </a:r>
            <a:r>
              <a:rPr lang="pt-BR" dirty="0"/>
              <a:t> </a:t>
            </a:r>
            <a:r>
              <a:rPr lang="pt-BR" dirty="0" err="1"/>
              <a:t>Elections</a:t>
            </a:r>
            <a:r>
              <a:rPr lang="pt-BR" dirty="0"/>
              <a:t>? </a:t>
            </a:r>
            <a:r>
              <a:rPr lang="pt-BR" dirty="0" err="1"/>
              <a:t>Public</a:t>
            </a:r>
            <a:r>
              <a:rPr lang="pt-BR" dirty="0"/>
              <a:t> </a:t>
            </a:r>
            <a:r>
              <a:rPr lang="pt-BR" dirty="0" err="1"/>
              <a:t>Choice</a:t>
            </a:r>
            <a:r>
              <a:rPr lang="pt-BR" dirty="0"/>
              <a:t> 112, 235–258. </a:t>
            </a:r>
          </a:p>
        </p:txBody>
      </p:sp>
    </p:spTree>
    <p:extLst>
      <p:ext uri="{BB962C8B-B14F-4D97-AF65-F5344CB8AC3E}">
        <p14:creationId xmlns:p14="http://schemas.microsoft.com/office/powerpoint/2010/main" val="3167109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ED54A1-BB6A-4A43-A553-AB8C9C147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pt-BR"/>
              <a:t>Ovo faz mal para a sáude?</a:t>
            </a:r>
            <a:endParaRPr lang="pt-BR" dirty="0"/>
          </a:p>
        </p:txBody>
      </p:sp>
      <p:sp>
        <p:nvSpPr>
          <p:cNvPr id="37" name="Espaço Reservado para Conteúdo 2">
            <a:extLst>
              <a:ext uri="{FF2B5EF4-FFF2-40B4-BE49-F238E27FC236}">
                <a16:creationId xmlns:a16="http://schemas.microsoft.com/office/drawing/2014/main" id="{8E0A402A-A4D7-F047-8AED-B1ACB7A26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296161"/>
            <a:ext cx="4788505" cy="3846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Depende das outras variáveis a serem consideradas .....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FF62CE0-B029-9D4A-A67D-7B54086F4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673" y="1978172"/>
            <a:ext cx="3846011" cy="3846011"/>
          </a:xfrm>
          <a:prstGeom prst="rect">
            <a:avLst/>
          </a:prstGeom>
        </p:spPr>
      </p:pic>
      <p:sp>
        <p:nvSpPr>
          <p:cNvPr id="38" name="Freeform: Shape 12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76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9FCB9E-7AD0-BF49-AB76-83BE4201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 meta inflacionária não é definida pelo banco central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C97444-B9EC-A645-A7E6-6209E999D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Quem a define é o CONSELHO MONETÁRIO NACIONAL, cuja composição é </a:t>
            </a:r>
          </a:p>
        </p:txBody>
      </p:sp>
    </p:spTree>
    <p:extLst>
      <p:ext uri="{BB962C8B-B14F-4D97-AF65-F5344CB8AC3E}">
        <p14:creationId xmlns:p14="http://schemas.microsoft.com/office/powerpoint/2010/main" val="1945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AA20BA-AD3B-4E43-AE2E-6DA3D46D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400" dirty="0"/>
              <a:t>A crítica de Gustavo franco, em aula na são Francisco, sobre a persistência de fragilidades institucionais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C0994C-0EE4-DE4A-8F30-B23D35C72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296161"/>
            <a:ext cx="4788505" cy="38460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É muito frágil nossa independência, pois metas são postas pelo Conselho </a:t>
            </a:r>
            <a:r>
              <a:rPr lang="pt-BR" dirty="0" err="1"/>
              <a:t>Monetario</a:t>
            </a:r>
            <a:r>
              <a:rPr lang="pt-BR" dirty="0"/>
              <a:t> Nacional.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Sua composição foi enxugada no plano real, mas pode ser facilmente alterada por lei ordinária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 funcionamento do COPOM é feito com base em mero decreto presidencial, revogável a qualquer tempo.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261DFA-F7F7-0143-AB5D-65154665F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426" y="2307911"/>
            <a:ext cx="4788505" cy="3186532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16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F584D22-CD28-4363-A679-ACA953A2A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5B0E491B-5098-4794-9326-BC6DB4755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2992"/>
            <a:ext cx="12193149" cy="2344739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2344739">
                <a:moveTo>
                  <a:pt x="1148" y="0"/>
                </a:moveTo>
                <a:lnTo>
                  <a:pt x="12193148" y="0"/>
                </a:lnTo>
                <a:cubicBezTo>
                  <a:pt x="12193148" y="193246"/>
                  <a:pt x="12193149" y="386493"/>
                  <a:pt x="12193149" y="579739"/>
                </a:cubicBezTo>
                <a:lnTo>
                  <a:pt x="12185986" y="584189"/>
                </a:lnTo>
                <a:cubicBezTo>
                  <a:pt x="12156393" y="577430"/>
                  <a:pt x="12176978" y="588328"/>
                  <a:pt x="12156363" y="597366"/>
                </a:cubicBezTo>
                <a:cubicBezTo>
                  <a:pt x="12172308" y="611308"/>
                  <a:pt x="12127905" y="602876"/>
                  <a:pt x="12139215" y="623179"/>
                </a:cubicBezTo>
                <a:cubicBezTo>
                  <a:pt x="12135103" y="624180"/>
                  <a:pt x="12130766" y="624512"/>
                  <a:pt x="12126327" y="624690"/>
                </a:cubicBezTo>
                <a:lnTo>
                  <a:pt x="12124007" y="624794"/>
                </a:lnTo>
                <a:lnTo>
                  <a:pt x="12116854" y="628608"/>
                </a:lnTo>
                <a:lnTo>
                  <a:pt x="12099497" y="628139"/>
                </a:lnTo>
                <a:cubicBezTo>
                  <a:pt x="12095162" y="629804"/>
                  <a:pt x="12090978" y="632365"/>
                  <a:pt x="12087073" y="636341"/>
                </a:cubicBezTo>
                <a:cubicBezTo>
                  <a:pt x="12078890" y="656743"/>
                  <a:pt x="12040481" y="653846"/>
                  <a:pt x="12031073" y="680009"/>
                </a:cubicBezTo>
                <a:cubicBezTo>
                  <a:pt x="12026399" y="688254"/>
                  <a:pt x="12004497" y="705355"/>
                  <a:pt x="11995833" y="703458"/>
                </a:cubicBezTo>
                <a:cubicBezTo>
                  <a:pt x="11990333" y="705967"/>
                  <a:pt x="11986699" y="712045"/>
                  <a:pt x="11979717" y="708161"/>
                </a:cubicBezTo>
                <a:cubicBezTo>
                  <a:pt x="11970382" y="704240"/>
                  <a:pt x="11963763" y="727262"/>
                  <a:pt x="11959046" y="717558"/>
                </a:cubicBezTo>
                <a:lnTo>
                  <a:pt x="11920454" y="730883"/>
                </a:lnTo>
                <a:cubicBezTo>
                  <a:pt x="11919152" y="737943"/>
                  <a:pt x="11912619" y="740145"/>
                  <a:pt x="11903656" y="742426"/>
                </a:cubicBezTo>
                <a:lnTo>
                  <a:pt x="11895048" y="744791"/>
                </a:lnTo>
                <a:lnTo>
                  <a:pt x="11891968" y="755729"/>
                </a:lnTo>
                <a:cubicBezTo>
                  <a:pt x="11881074" y="746401"/>
                  <a:pt x="11884523" y="777742"/>
                  <a:pt x="11870776" y="777816"/>
                </a:cubicBezTo>
                <a:lnTo>
                  <a:pt x="11813376" y="797659"/>
                </a:lnTo>
                <a:lnTo>
                  <a:pt x="11590693" y="963777"/>
                </a:lnTo>
                <a:cubicBezTo>
                  <a:pt x="11550201" y="990714"/>
                  <a:pt x="11542649" y="940770"/>
                  <a:pt x="11506817" y="1033623"/>
                </a:cubicBezTo>
                <a:cubicBezTo>
                  <a:pt x="11450023" y="1089460"/>
                  <a:pt x="11337127" y="1190174"/>
                  <a:pt x="11280332" y="1223571"/>
                </a:cubicBezTo>
                <a:cubicBezTo>
                  <a:pt x="11267547" y="1231171"/>
                  <a:pt x="11229147" y="1296589"/>
                  <a:pt x="11228309" y="1276236"/>
                </a:cubicBezTo>
                <a:cubicBezTo>
                  <a:pt x="11223950" y="1278203"/>
                  <a:pt x="11220761" y="1277680"/>
                  <a:pt x="11218087" y="1275961"/>
                </a:cubicBezTo>
                <a:lnTo>
                  <a:pt x="11217184" y="1275018"/>
                </a:lnTo>
                <a:lnTo>
                  <a:pt x="11188885" y="1292383"/>
                </a:lnTo>
                <a:lnTo>
                  <a:pt x="11184501" y="1292525"/>
                </a:lnTo>
                <a:lnTo>
                  <a:pt x="11166854" y="1306612"/>
                </a:lnTo>
                <a:lnTo>
                  <a:pt x="11157311" y="1312414"/>
                </a:lnTo>
                <a:lnTo>
                  <a:pt x="11155496" y="1317097"/>
                </a:lnTo>
                <a:cubicBezTo>
                  <a:pt x="11153045" y="1320465"/>
                  <a:pt x="11148902" y="1323112"/>
                  <a:pt x="11140961" y="1324115"/>
                </a:cubicBezTo>
                <a:lnTo>
                  <a:pt x="11138961" y="1323772"/>
                </a:lnTo>
                <a:lnTo>
                  <a:pt x="11128208" y="1333832"/>
                </a:lnTo>
                <a:cubicBezTo>
                  <a:pt x="11124962" y="1337814"/>
                  <a:pt x="11122359" y="1342287"/>
                  <a:pt x="11120691" y="1347424"/>
                </a:cubicBezTo>
                <a:cubicBezTo>
                  <a:pt x="11081770" y="1370685"/>
                  <a:pt x="10952581" y="1444106"/>
                  <a:pt x="10894683" y="1473399"/>
                </a:cubicBezTo>
                <a:cubicBezTo>
                  <a:pt x="10861781" y="1488434"/>
                  <a:pt x="10817803" y="1508886"/>
                  <a:pt x="10773300" y="1523191"/>
                </a:cubicBezTo>
                <a:cubicBezTo>
                  <a:pt x="10733414" y="1567419"/>
                  <a:pt x="10677791" y="1526735"/>
                  <a:pt x="10627668" y="1559229"/>
                </a:cubicBezTo>
                <a:cubicBezTo>
                  <a:pt x="10590276" y="1542103"/>
                  <a:pt x="10613693" y="1562282"/>
                  <a:pt x="10581895" y="1568689"/>
                </a:cubicBezTo>
                <a:cubicBezTo>
                  <a:pt x="10597733" y="1591656"/>
                  <a:pt x="10540912" y="1568241"/>
                  <a:pt x="10547790" y="1598423"/>
                </a:cubicBezTo>
                <a:cubicBezTo>
                  <a:pt x="10541784" y="1598632"/>
                  <a:pt x="10535750" y="1597886"/>
                  <a:pt x="10529643" y="1596907"/>
                </a:cubicBezTo>
                <a:lnTo>
                  <a:pt x="10526446" y="1596411"/>
                </a:lnTo>
                <a:lnTo>
                  <a:pt x="10515129" y="1599537"/>
                </a:lnTo>
                <a:lnTo>
                  <a:pt x="10491735" y="1594156"/>
                </a:lnTo>
                <a:cubicBezTo>
                  <a:pt x="10485147" y="1595190"/>
                  <a:pt x="10478389" y="1597459"/>
                  <a:pt x="10471418" y="1601693"/>
                </a:cubicBezTo>
                <a:cubicBezTo>
                  <a:pt x="10451763" y="1626665"/>
                  <a:pt x="10400774" y="1612276"/>
                  <a:pt x="10377042" y="1644598"/>
                </a:cubicBezTo>
                <a:cubicBezTo>
                  <a:pt x="10367240" y="1654315"/>
                  <a:pt x="10330319" y="1671126"/>
                  <a:pt x="10319338" y="1666221"/>
                </a:cubicBezTo>
                <a:cubicBezTo>
                  <a:pt x="10310813" y="1668060"/>
                  <a:pt x="10303331" y="1675173"/>
                  <a:pt x="10295467" y="1668079"/>
                </a:cubicBezTo>
                <a:cubicBezTo>
                  <a:pt x="10284420" y="1660290"/>
                  <a:pt x="10265794" y="1689186"/>
                  <a:pt x="10263443" y="1674948"/>
                </a:cubicBezTo>
                <a:lnTo>
                  <a:pt x="10205418" y="1682149"/>
                </a:lnTo>
                <a:cubicBezTo>
                  <a:pt x="10200696" y="1691209"/>
                  <a:pt x="10190895" y="1692356"/>
                  <a:pt x="10177759" y="1692943"/>
                </a:cubicBezTo>
                <a:lnTo>
                  <a:pt x="10165070" y="1693739"/>
                </a:lnTo>
                <a:lnTo>
                  <a:pt x="10156308" y="1707487"/>
                </a:lnTo>
                <a:cubicBezTo>
                  <a:pt x="10145406" y="1692057"/>
                  <a:pt x="10136981" y="1734810"/>
                  <a:pt x="10118267" y="1731142"/>
                </a:cubicBezTo>
                <a:lnTo>
                  <a:pt x="10083317" y="1743296"/>
                </a:lnTo>
                <a:cubicBezTo>
                  <a:pt x="10075718" y="1741227"/>
                  <a:pt x="10048011" y="1742555"/>
                  <a:pt x="10040388" y="1741632"/>
                </a:cubicBezTo>
                <a:cubicBezTo>
                  <a:pt x="9999609" y="1751733"/>
                  <a:pt x="9985545" y="1752223"/>
                  <a:pt x="9961167" y="1757147"/>
                </a:cubicBezTo>
                <a:cubicBezTo>
                  <a:pt x="9920131" y="1757289"/>
                  <a:pt x="9889892" y="1754090"/>
                  <a:pt x="9848940" y="1763915"/>
                </a:cubicBezTo>
                <a:lnTo>
                  <a:pt x="9729457" y="1784122"/>
                </a:lnTo>
                <a:cubicBezTo>
                  <a:pt x="9676207" y="1774536"/>
                  <a:pt x="9631235" y="1799759"/>
                  <a:pt x="9613704" y="1812371"/>
                </a:cubicBezTo>
                <a:cubicBezTo>
                  <a:pt x="9548152" y="1826647"/>
                  <a:pt x="9410970" y="1863993"/>
                  <a:pt x="9338590" y="1869293"/>
                </a:cubicBezTo>
                <a:lnTo>
                  <a:pt x="9232518" y="1893149"/>
                </a:lnTo>
                <a:lnTo>
                  <a:pt x="9156690" y="1903228"/>
                </a:lnTo>
                <a:lnTo>
                  <a:pt x="9054601" y="1910755"/>
                </a:lnTo>
                <a:lnTo>
                  <a:pt x="9006634" y="1914040"/>
                </a:lnTo>
                <a:lnTo>
                  <a:pt x="9006349" y="1913800"/>
                </a:lnTo>
                <a:cubicBezTo>
                  <a:pt x="9004294" y="1913580"/>
                  <a:pt x="9001475" y="1913908"/>
                  <a:pt x="8997380" y="1915011"/>
                </a:cubicBezTo>
                <a:lnTo>
                  <a:pt x="8991542" y="1917072"/>
                </a:lnTo>
                <a:lnTo>
                  <a:pt x="8975485" y="1920298"/>
                </a:lnTo>
                <a:lnTo>
                  <a:pt x="8969159" y="1919598"/>
                </a:lnTo>
                <a:lnTo>
                  <a:pt x="8964196" y="1917373"/>
                </a:lnTo>
                <a:cubicBezTo>
                  <a:pt x="8955841" y="1925324"/>
                  <a:pt x="8956668" y="1934272"/>
                  <a:pt x="8930136" y="1914185"/>
                </a:cubicBezTo>
                <a:cubicBezTo>
                  <a:pt x="8899182" y="1915205"/>
                  <a:pt x="8790451" y="1929860"/>
                  <a:pt x="8753592" y="1933417"/>
                </a:cubicBezTo>
                <a:cubicBezTo>
                  <a:pt x="8720970" y="1944137"/>
                  <a:pt x="8749345" y="1930476"/>
                  <a:pt x="8708995" y="1935518"/>
                </a:cubicBezTo>
                <a:cubicBezTo>
                  <a:pt x="8672757" y="1955053"/>
                  <a:pt x="8640293" y="1938613"/>
                  <a:pt x="8597219" y="1944090"/>
                </a:cubicBezTo>
                <a:lnTo>
                  <a:pt x="8526378" y="1929248"/>
                </a:lnTo>
                <a:lnTo>
                  <a:pt x="8512131" y="1935163"/>
                </a:lnTo>
                <a:lnTo>
                  <a:pt x="8507315" y="1938164"/>
                </a:lnTo>
                <a:cubicBezTo>
                  <a:pt x="8503797" y="1939941"/>
                  <a:pt x="8501196" y="1940752"/>
                  <a:pt x="8499116" y="1940902"/>
                </a:cubicBezTo>
                <a:lnTo>
                  <a:pt x="8498742" y="1940723"/>
                </a:lnTo>
                <a:lnTo>
                  <a:pt x="8491397" y="1943773"/>
                </a:lnTo>
                <a:lnTo>
                  <a:pt x="8368330" y="1957815"/>
                </a:lnTo>
                <a:cubicBezTo>
                  <a:pt x="8363173" y="1959840"/>
                  <a:pt x="8358881" y="1959492"/>
                  <a:pt x="8354947" y="1958009"/>
                </a:cubicBezTo>
                <a:lnTo>
                  <a:pt x="8321252" y="1974587"/>
                </a:lnTo>
                <a:lnTo>
                  <a:pt x="8315581" y="1974913"/>
                </a:lnTo>
                <a:lnTo>
                  <a:pt x="8296322" y="1988808"/>
                </a:lnTo>
                <a:lnTo>
                  <a:pt x="8285424" y="1994631"/>
                </a:lnTo>
                <a:lnTo>
                  <a:pt x="8284298" y="1999074"/>
                </a:lnTo>
                <a:cubicBezTo>
                  <a:pt x="8281994" y="2002319"/>
                  <a:pt x="8277300" y="2004967"/>
                  <a:pt x="8267224" y="2006249"/>
                </a:cubicBezTo>
                <a:lnTo>
                  <a:pt x="8264525" y="2006019"/>
                </a:lnTo>
                <a:lnTo>
                  <a:pt x="8253181" y="2015862"/>
                </a:lnTo>
                <a:cubicBezTo>
                  <a:pt x="8250007" y="2019712"/>
                  <a:pt x="8247795" y="2023994"/>
                  <a:pt x="8246982" y="2028854"/>
                </a:cubicBezTo>
                <a:cubicBezTo>
                  <a:pt x="8182975" y="2025947"/>
                  <a:pt x="8148279" y="2060069"/>
                  <a:pt x="8091420" y="2075015"/>
                </a:cubicBezTo>
                <a:cubicBezTo>
                  <a:pt x="8026616" y="2098157"/>
                  <a:pt x="7968218" y="2119393"/>
                  <a:pt x="7906555" y="2116988"/>
                </a:cubicBezTo>
                <a:cubicBezTo>
                  <a:pt x="7836267" y="2131900"/>
                  <a:pt x="7782114" y="2134131"/>
                  <a:pt x="7719893" y="2142703"/>
                </a:cubicBezTo>
                <a:lnTo>
                  <a:pt x="7615495" y="2139232"/>
                </a:lnTo>
                <a:lnTo>
                  <a:pt x="7528691" y="2145060"/>
                </a:lnTo>
                <a:lnTo>
                  <a:pt x="7520719" y="2147613"/>
                </a:lnTo>
                <a:cubicBezTo>
                  <a:pt x="7515141" y="2148952"/>
                  <a:pt x="7511320" y="2149302"/>
                  <a:pt x="7508559" y="2148948"/>
                </a:cubicBezTo>
                <a:lnTo>
                  <a:pt x="7508188" y="2148621"/>
                </a:lnTo>
                <a:lnTo>
                  <a:pt x="7496943" y="2150573"/>
                </a:lnTo>
                <a:lnTo>
                  <a:pt x="7219707" y="2156680"/>
                </a:lnTo>
                <a:lnTo>
                  <a:pt x="7202249" y="2161230"/>
                </a:lnTo>
                <a:lnTo>
                  <a:pt x="7198152" y="2166588"/>
                </a:lnTo>
                <a:cubicBezTo>
                  <a:pt x="7193259" y="2170111"/>
                  <a:pt x="7185654" y="2172250"/>
                  <a:pt x="7171956" y="2171236"/>
                </a:cubicBezTo>
                <a:lnTo>
                  <a:pt x="7098136" y="2183464"/>
                </a:lnTo>
                <a:cubicBezTo>
                  <a:pt x="7062296" y="2184442"/>
                  <a:pt x="7051336" y="2185419"/>
                  <a:pt x="7019644" y="2183090"/>
                </a:cubicBezTo>
                <a:cubicBezTo>
                  <a:pt x="6938675" y="2194028"/>
                  <a:pt x="6944793" y="2218194"/>
                  <a:pt x="6905294" y="2212596"/>
                </a:cubicBezTo>
                <a:cubicBezTo>
                  <a:pt x="6873070" y="2207388"/>
                  <a:pt x="6789137" y="2226462"/>
                  <a:pt x="6709370" y="2240551"/>
                </a:cubicBezTo>
                <a:cubicBezTo>
                  <a:pt x="6650254" y="2250006"/>
                  <a:pt x="6629253" y="2264107"/>
                  <a:pt x="6550602" y="2269327"/>
                </a:cubicBezTo>
                <a:cubicBezTo>
                  <a:pt x="6473302" y="2313417"/>
                  <a:pt x="6410843" y="2289694"/>
                  <a:pt x="6318708" y="2316127"/>
                </a:cubicBezTo>
                <a:cubicBezTo>
                  <a:pt x="6298698" y="2331649"/>
                  <a:pt x="6210439" y="2314456"/>
                  <a:pt x="6169822" y="2318214"/>
                </a:cubicBezTo>
                <a:cubicBezTo>
                  <a:pt x="6129203" y="2321972"/>
                  <a:pt x="6091688" y="2335520"/>
                  <a:pt x="6074996" y="2338676"/>
                </a:cubicBezTo>
                <a:lnTo>
                  <a:pt x="6069677" y="2337139"/>
                </a:lnTo>
                <a:lnTo>
                  <a:pt x="6049786" y="2337822"/>
                </a:lnTo>
                <a:lnTo>
                  <a:pt x="6042433" y="2329473"/>
                </a:lnTo>
                <a:lnTo>
                  <a:pt x="6011238" y="2324380"/>
                </a:lnTo>
                <a:cubicBezTo>
                  <a:pt x="5999830" y="2323793"/>
                  <a:pt x="5971276" y="2324706"/>
                  <a:pt x="5958523" y="2328024"/>
                </a:cubicBezTo>
                <a:lnTo>
                  <a:pt x="5760067" y="2343716"/>
                </a:lnTo>
                <a:lnTo>
                  <a:pt x="5628108" y="2344739"/>
                </a:lnTo>
                <a:lnTo>
                  <a:pt x="5472054" y="2330719"/>
                </a:lnTo>
                <a:cubicBezTo>
                  <a:pt x="5479284" y="2317691"/>
                  <a:pt x="5440157" y="2331757"/>
                  <a:pt x="5433909" y="2319466"/>
                </a:cubicBezTo>
                <a:cubicBezTo>
                  <a:pt x="5430517" y="2309434"/>
                  <a:pt x="5392976" y="2304750"/>
                  <a:pt x="5382817" y="2301764"/>
                </a:cubicBezTo>
                <a:lnTo>
                  <a:pt x="5262912" y="2281347"/>
                </a:lnTo>
                <a:cubicBezTo>
                  <a:pt x="5252746" y="2281163"/>
                  <a:pt x="5231699" y="2272853"/>
                  <a:pt x="5224109" y="2270223"/>
                </a:cubicBezTo>
                <a:lnTo>
                  <a:pt x="5175808" y="2267233"/>
                </a:lnTo>
                <a:lnTo>
                  <a:pt x="5157702" y="2260010"/>
                </a:lnTo>
                <a:lnTo>
                  <a:pt x="5143747" y="2256610"/>
                </a:lnTo>
                <a:lnTo>
                  <a:pt x="5140744" y="2254509"/>
                </a:lnTo>
                <a:cubicBezTo>
                  <a:pt x="5135026" y="2250469"/>
                  <a:pt x="5129229" y="2246658"/>
                  <a:pt x="5122807" y="2243656"/>
                </a:cubicBezTo>
                <a:cubicBezTo>
                  <a:pt x="5109467" y="2272275"/>
                  <a:pt x="5066004" y="2222839"/>
                  <a:pt x="5066938" y="2250227"/>
                </a:cubicBezTo>
                <a:cubicBezTo>
                  <a:pt x="5029345" y="2238711"/>
                  <a:pt x="5040096" y="2267800"/>
                  <a:pt x="5012662" y="2233846"/>
                </a:cubicBezTo>
                <a:cubicBezTo>
                  <a:pt x="4938174" y="2234229"/>
                  <a:pt x="4917504" y="2247236"/>
                  <a:pt x="4841589" y="2209829"/>
                </a:cubicBezTo>
                <a:cubicBezTo>
                  <a:pt x="4807890" y="2193187"/>
                  <a:pt x="4785258" y="2182041"/>
                  <a:pt x="4763595" y="2182061"/>
                </a:cubicBezTo>
                <a:cubicBezTo>
                  <a:pt x="4742475" y="2177561"/>
                  <a:pt x="4730631" y="2174738"/>
                  <a:pt x="4724334" y="2173047"/>
                </a:cubicBezTo>
                <a:lnTo>
                  <a:pt x="4722324" y="2172298"/>
                </a:lnTo>
                <a:lnTo>
                  <a:pt x="4723259" y="2172087"/>
                </a:lnTo>
                <a:cubicBezTo>
                  <a:pt x="4722296" y="2171445"/>
                  <a:pt x="4719415" y="2170839"/>
                  <a:pt x="4718350" y="2170817"/>
                </a:cubicBezTo>
                <a:lnTo>
                  <a:pt x="4722324" y="2172298"/>
                </a:lnTo>
                <a:lnTo>
                  <a:pt x="4716674" y="2173573"/>
                </a:lnTo>
                <a:cubicBezTo>
                  <a:pt x="4681300" y="2166617"/>
                  <a:pt x="4525895" y="2165809"/>
                  <a:pt x="4516962" y="2163671"/>
                </a:cubicBezTo>
                <a:cubicBezTo>
                  <a:pt x="4458971" y="2150559"/>
                  <a:pt x="4463810" y="2149818"/>
                  <a:pt x="4429691" y="2153020"/>
                </a:cubicBezTo>
                <a:cubicBezTo>
                  <a:pt x="4424455" y="2156391"/>
                  <a:pt x="4370126" y="2150097"/>
                  <a:pt x="4364023" y="2151674"/>
                </a:cubicBezTo>
                <a:lnTo>
                  <a:pt x="4318114" y="2158289"/>
                </a:lnTo>
                <a:lnTo>
                  <a:pt x="4316258" y="2156948"/>
                </a:lnTo>
                <a:cubicBezTo>
                  <a:pt x="4307275" y="2153577"/>
                  <a:pt x="4301145" y="2153578"/>
                  <a:pt x="4296292" y="2155069"/>
                </a:cubicBezTo>
                <a:lnTo>
                  <a:pt x="4291212" y="2157986"/>
                </a:lnTo>
                <a:lnTo>
                  <a:pt x="4277290" y="2157740"/>
                </a:lnTo>
                <a:lnTo>
                  <a:pt x="4249265" y="2160064"/>
                </a:lnTo>
                <a:lnTo>
                  <a:pt x="4203199" y="2157269"/>
                </a:lnTo>
                <a:cubicBezTo>
                  <a:pt x="4203096" y="2156849"/>
                  <a:pt x="4202995" y="2156430"/>
                  <a:pt x="4202893" y="2156010"/>
                </a:cubicBezTo>
                <a:cubicBezTo>
                  <a:pt x="4201267" y="2153173"/>
                  <a:pt x="4198292" y="2151054"/>
                  <a:pt x="4192396" y="2150376"/>
                </a:cubicBezTo>
                <a:cubicBezTo>
                  <a:pt x="4205365" y="2133087"/>
                  <a:pt x="4162425" y="2134982"/>
                  <a:pt x="4143893" y="2134511"/>
                </a:cubicBezTo>
                <a:cubicBezTo>
                  <a:pt x="4125868" y="2127445"/>
                  <a:pt x="4100250" y="2113865"/>
                  <a:pt x="4084245" y="2107978"/>
                </a:cubicBezTo>
                <a:lnTo>
                  <a:pt x="4075694" y="2107143"/>
                </a:lnTo>
                <a:cubicBezTo>
                  <a:pt x="4075655" y="2107042"/>
                  <a:pt x="4075614" y="2106943"/>
                  <a:pt x="4075575" y="2106844"/>
                </a:cubicBezTo>
                <a:cubicBezTo>
                  <a:pt x="4073829" y="2106060"/>
                  <a:pt x="4071057" y="2105559"/>
                  <a:pt x="4066658" y="2105400"/>
                </a:cubicBezTo>
                <a:lnTo>
                  <a:pt x="4060102" y="2105618"/>
                </a:lnTo>
                <a:lnTo>
                  <a:pt x="4043512" y="2103997"/>
                </a:lnTo>
                <a:lnTo>
                  <a:pt x="4038145" y="2101563"/>
                </a:lnTo>
                <a:lnTo>
                  <a:pt x="4036511" y="2097896"/>
                </a:lnTo>
                <a:lnTo>
                  <a:pt x="4034926" y="2098131"/>
                </a:lnTo>
                <a:cubicBezTo>
                  <a:pt x="4022576" y="2102995"/>
                  <a:pt x="4018025" y="2111371"/>
                  <a:pt x="4005686" y="2085563"/>
                </a:cubicBezTo>
                <a:lnTo>
                  <a:pt x="3937994" y="2068106"/>
                </a:lnTo>
                <a:cubicBezTo>
                  <a:pt x="3921658" y="2075830"/>
                  <a:pt x="3909686" y="2071141"/>
                  <a:pt x="3898423" y="2062451"/>
                </a:cubicBezTo>
                <a:cubicBezTo>
                  <a:pt x="3862243" y="2062947"/>
                  <a:pt x="3830779" y="2049077"/>
                  <a:pt x="3790908" y="2042213"/>
                </a:cubicBezTo>
                <a:cubicBezTo>
                  <a:pt x="3742158" y="2027507"/>
                  <a:pt x="3726280" y="2025530"/>
                  <a:pt x="3683661" y="2018290"/>
                </a:cubicBezTo>
                <a:lnTo>
                  <a:pt x="3611183" y="1986019"/>
                </a:lnTo>
                <a:lnTo>
                  <a:pt x="3605003" y="1987381"/>
                </a:lnTo>
                <a:cubicBezTo>
                  <a:pt x="3600731" y="1988000"/>
                  <a:pt x="3597877" y="1988000"/>
                  <a:pt x="3595884" y="1987545"/>
                </a:cubicBezTo>
                <a:lnTo>
                  <a:pt x="3595649" y="1987276"/>
                </a:lnTo>
                <a:lnTo>
                  <a:pt x="3587126" y="1987966"/>
                </a:lnTo>
                <a:cubicBezTo>
                  <a:pt x="3572774" y="1989757"/>
                  <a:pt x="3550540" y="1975558"/>
                  <a:pt x="3537283" y="1978267"/>
                </a:cubicBezTo>
                <a:cubicBezTo>
                  <a:pt x="3515092" y="1973971"/>
                  <a:pt x="3489773" y="1980236"/>
                  <a:pt x="3474371" y="1974606"/>
                </a:cubicBezTo>
                <a:lnTo>
                  <a:pt x="3401876" y="1962558"/>
                </a:lnTo>
                <a:lnTo>
                  <a:pt x="3365036" y="1979510"/>
                </a:lnTo>
                <a:cubicBezTo>
                  <a:pt x="3361007" y="1981808"/>
                  <a:pt x="3355145" y="1982886"/>
                  <a:pt x="3345174" y="1981192"/>
                </a:cubicBezTo>
                <a:lnTo>
                  <a:pt x="3342846" y="1980217"/>
                </a:lnTo>
                <a:cubicBezTo>
                  <a:pt x="3337528" y="1982688"/>
                  <a:pt x="3296694" y="1983818"/>
                  <a:pt x="3263504" y="1986094"/>
                </a:cubicBezTo>
                <a:cubicBezTo>
                  <a:pt x="3210873" y="1988435"/>
                  <a:pt x="3204538" y="1996407"/>
                  <a:pt x="3143704" y="1993869"/>
                </a:cubicBezTo>
                <a:cubicBezTo>
                  <a:pt x="3083839" y="1995098"/>
                  <a:pt x="3073438" y="2001104"/>
                  <a:pt x="3031439" y="1996512"/>
                </a:cubicBezTo>
                <a:lnTo>
                  <a:pt x="2782717" y="2018333"/>
                </a:lnTo>
                <a:cubicBezTo>
                  <a:pt x="2720447" y="2045988"/>
                  <a:pt x="2718750" y="2015419"/>
                  <a:pt x="2647675" y="2028869"/>
                </a:cubicBezTo>
                <a:cubicBezTo>
                  <a:pt x="2583664" y="1968934"/>
                  <a:pt x="2609849" y="2007202"/>
                  <a:pt x="2569176" y="2002628"/>
                </a:cubicBezTo>
                <a:lnTo>
                  <a:pt x="2444403" y="2016529"/>
                </a:lnTo>
                <a:cubicBezTo>
                  <a:pt x="2412730" y="2033089"/>
                  <a:pt x="2355175" y="2003000"/>
                  <a:pt x="2316260" y="2024996"/>
                </a:cubicBezTo>
                <a:cubicBezTo>
                  <a:pt x="2277148" y="2025534"/>
                  <a:pt x="2234330" y="2021339"/>
                  <a:pt x="2209726" y="2019763"/>
                </a:cubicBezTo>
                <a:cubicBezTo>
                  <a:pt x="2172984" y="2016106"/>
                  <a:pt x="2131016" y="2007174"/>
                  <a:pt x="2095813" y="2003052"/>
                </a:cubicBezTo>
                <a:cubicBezTo>
                  <a:pt x="2078687" y="2016661"/>
                  <a:pt x="2046700" y="1994357"/>
                  <a:pt x="1998504" y="1995032"/>
                </a:cubicBezTo>
                <a:cubicBezTo>
                  <a:pt x="1979851" y="2010679"/>
                  <a:pt x="1965997" y="1995296"/>
                  <a:pt x="1929320" y="2016977"/>
                </a:cubicBezTo>
                <a:cubicBezTo>
                  <a:pt x="1927506" y="2015185"/>
                  <a:pt x="1925308" y="2013558"/>
                  <a:pt x="1922798" y="2012146"/>
                </a:cubicBezTo>
                <a:cubicBezTo>
                  <a:pt x="1908224" y="2003952"/>
                  <a:pt x="1886476" y="2004665"/>
                  <a:pt x="1874228" y="2013741"/>
                </a:cubicBezTo>
                <a:cubicBezTo>
                  <a:pt x="1844711" y="2028500"/>
                  <a:pt x="1815838" y="2036277"/>
                  <a:pt x="1787803" y="2041363"/>
                </a:cubicBezTo>
                <a:lnTo>
                  <a:pt x="1739352" y="2036312"/>
                </a:lnTo>
                <a:cubicBezTo>
                  <a:pt x="1720756" y="2032746"/>
                  <a:pt x="1697809" y="2023837"/>
                  <a:pt x="1676219" y="2019963"/>
                </a:cubicBezTo>
                <a:cubicBezTo>
                  <a:pt x="1653856" y="2018758"/>
                  <a:pt x="1629782" y="2025363"/>
                  <a:pt x="1609817" y="2013066"/>
                </a:cubicBezTo>
                <a:cubicBezTo>
                  <a:pt x="1570834" y="2001390"/>
                  <a:pt x="1525521" y="2021545"/>
                  <a:pt x="1497258" y="1987476"/>
                </a:cubicBezTo>
                <a:cubicBezTo>
                  <a:pt x="1419429" y="1972767"/>
                  <a:pt x="1265224" y="1952754"/>
                  <a:pt x="1151127" y="1938041"/>
                </a:cubicBezTo>
                <a:cubicBezTo>
                  <a:pt x="1044820" y="1928230"/>
                  <a:pt x="911490" y="1929978"/>
                  <a:pt x="859417" y="1928608"/>
                </a:cubicBezTo>
                <a:lnTo>
                  <a:pt x="838688" y="1929821"/>
                </a:lnTo>
                <a:cubicBezTo>
                  <a:pt x="829380" y="1926412"/>
                  <a:pt x="823010" y="1926387"/>
                  <a:pt x="817957" y="1927857"/>
                </a:cubicBezTo>
                <a:lnTo>
                  <a:pt x="812654" y="1930751"/>
                </a:lnTo>
                <a:lnTo>
                  <a:pt x="721195" y="1929661"/>
                </a:lnTo>
                <a:cubicBezTo>
                  <a:pt x="721095" y="1929241"/>
                  <a:pt x="720991" y="1928820"/>
                  <a:pt x="720890" y="1928399"/>
                </a:cubicBezTo>
                <a:cubicBezTo>
                  <a:pt x="719222" y="1925556"/>
                  <a:pt x="716144" y="1923424"/>
                  <a:pt x="710023" y="1922722"/>
                </a:cubicBezTo>
                <a:cubicBezTo>
                  <a:pt x="689532" y="1914633"/>
                  <a:pt x="619665" y="1887450"/>
                  <a:pt x="597940" y="1879864"/>
                </a:cubicBezTo>
                <a:cubicBezTo>
                  <a:pt x="587430" y="1879265"/>
                  <a:pt x="583862" y="1877622"/>
                  <a:pt x="579683" y="1877212"/>
                </a:cubicBezTo>
                <a:lnTo>
                  <a:pt x="572865" y="1877401"/>
                </a:lnTo>
                <a:cubicBezTo>
                  <a:pt x="550627" y="1871095"/>
                  <a:pt x="474197" y="1846680"/>
                  <a:pt x="446247" y="1839371"/>
                </a:cubicBezTo>
                <a:cubicBezTo>
                  <a:pt x="429213" y="1847023"/>
                  <a:pt x="416808" y="1842285"/>
                  <a:pt x="405163" y="1833548"/>
                </a:cubicBezTo>
                <a:cubicBezTo>
                  <a:pt x="367566" y="1833890"/>
                  <a:pt x="334968" y="1819885"/>
                  <a:pt x="293583" y="1812852"/>
                </a:cubicBezTo>
                <a:lnTo>
                  <a:pt x="119529" y="1761047"/>
                </a:lnTo>
                <a:cubicBezTo>
                  <a:pt x="73377" y="1751937"/>
                  <a:pt x="36403" y="1759579"/>
                  <a:pt x="16674" y="1758191"/>
                </a:cubicBezTo>
                <a:lnTo>
                  <a:pt x="1150" y="1752722"/>
                </a:lnTo>
                <a:cubicBezTo>
                  <a:pt x="-1438" y="1496726"/>
                  <a:pt x="1148" y="514333"/>
                  <a:pt x="1148" y="222213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42D301-722B-B144-A655-A360B34C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pt-BR" dirty="0"/>
              <a:t>UM COMENTÁRIO</a:t>
            </a:r>
          </a:p>
        </p:txBody>
      </p:sp>
      <p:graphicFrame>
        <p:nvGraphicFramePr>
          <p:cNvPr id="15" name="Espaço Reservado para Conteúdo 2">
            <a:extLst>
              <a:ext uri="{FF2B5EF4-FFF2-40B4-BE49-F238E27FC236}">
                <a16:creationId xmlns:a16="http://schemas.microsoft.com/office/drawing/2014/main" id="{F91E271A-DC12-BF2E-F0D2-A2438B53DF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721011"/>
              </p:ext>
            </p:extLst>
          </p:nvPr>
        </p:nvGraphicFramePr>
        <p:xfrm>
          <a:off x="1050925" y="2586251"/>
          <a:ext cx="10064998" cy="3662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850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CE2CF7-D5AA-4464-AC91-9ED1EA5D6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0B2AF5-09F0-1B4C-9987-3E6660C3B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859" y="609601"/>
            <a:ext cx="5683623" cy="1216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1800"/>
              <a:t>MELHOR COMUNICAÇAO E DIÁLOGO, MAS MANTENDO-SE A INDEPENDÊNCIA DO BANCO CENTRAL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E1F8FD-31BC-204E-938A-66D46ADC0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4" r="5084"/>
          <a:stretch/>
        </p:blipFill>
        <p:spPr>
          <a:xfrm>
            <a:off x="20" y="2"/>
            <a:ext cx="4585628" cy="6857998"/>
          </a:xfrm>
          <a:custGeom>
            <a:avLst/>
            <a:gdLst/>
            <a:ahLst/>
            <a:cxnLst/>
            <a:rect l="l" t="t" r="r" b="b"/>
            <a:pathLst>
              <a:path w="4585648" h="6857998">
                <a:moveTo>
                  <a:pt x="0" y="0"/>
                </a:moveTo>
                <a:lnTo>
                  <a:pt x="3944047" y="0"/>
                </a:lnTo>
                <a:lnTo>
                  <a:pt x="3944688" y="10340"/>
                </a:lnTo>
                <a:cubicBezTo>
                  <a:pt x="3965528" y="36732"/>
                  <a:pt x="3945672" y="53579"/>
                  <a:pt x="3950304" y="81398"/>
                </a:cubicBezTo>
                <a:cubicBezTo>
                  <a:pt x="3979668" y="102733"/>
                  <a:pt x="3935739" y="103225"/>
                  <a:pt x="3930579" y="118301"/>
                </a:cubicBezTo>
                <a:lnTo>
                  <a:pt x="3930846" y="122373"/>
                </a:lnTo>
                <a:lnTo>
                  <a:pt x="3937038" y="132397"/>
                </a:lnTo>
                <a:lnTo>
                  <a:pt x="3940265" y="135982"/>
                </a:lnTo>
                <a:cubicBezTo>
                  <a:pt x="3942154" y="138523"/>
                  <a:pt x="3942977" y="140298"/>
                  <a:pt x="3943073" y="141620"/>
                </a:cubicBezTo>
                <a:cubicBezTo>
                  <a:pt x="3942998" y="141685"/>
                  <a:pt x="3942926" y="141751"/>
                  <a:pt x="3942854" y="141816"/>
                </a:cubicBezTo>
                <a:lnTo>
                  <a:pt x="3946045" y="146983"/>
                </a:lnTo>
                <a:cubicBezTo>
                  <a:pt x="3952085" y="155570"/>
                  <a:pt x="3958585" y="163800"/>
                  <a:pt x="3965281" y="171535"/>
                </a:cubicBezTo>
                <a:cubicBezTo>
                  <a:pt x="3952744" y="181711"/>
                  <a:pt x="3987015" y="208379"/>
                  <a:pt x="3955100" y="211093"/>
                </a:cubicBezTo>
                <a:cubicBezTo>
                  <a:pt x="3963231" y="221704"/>
                  <a:pt x="3979172" y="225918"/>
                  <a:pt x="3957453" y="226143"/>
                </a:cubicBezTo>
                <a:cubicBezTo>
                  <a:pt x="3959561" y="229747"/>
                  <a:pt x="3959011" y="232340"/>
                  <a:pt x="3957179" y="234484"/>
                </a:cubicBezTo>
                <a:lnTo>
                  <a:pt x="3956175" y="235199"/>
                </a:lnTo>
                <a:lnTo>
                  <a:pt x="3974755" y="258709"/>
                </a:lnTo>
                <a:cubicBezTo>
                  <a:pt x="3974810" y="259903"/>
                  <a:pt x="3974864" y="261097"/>
                  <a:pt x="3974919" y="262291"/>
                </a:cubicBezTo>
                <a:lnTo>
                  <a:pt x="3989981" y="277023"/>
                </a:lnTo>
                <a:lnTo>
                  <a:pt x="3996191" y="284947"/>
                </a:lnTo>
                <a:lnTo>
                  <a:pt x="4001190" y="286536"/>
                </a:lnTo>
                <a:cubicBezTo>
                  <a:pt x="4004786" y="288616"/>
                  <a:pt x="4007623" y="292056"/>
                  <a:pt x="4008705" y="298565"/>
                </a:cubicBezTo>
                <a:cubicBezTo>
                  <a:pt x="4008585" y="299108"/>
                  <a:pt x="4008465" y="299650"/>
                  <a:pt x="4008344" y="300194"/>
                </a:cubicBezTo>
                <a:lnTo>
                  <a:pt x="4019098" y="309203"/>
                </a:lnTo>
                <a:cubicBezTo>
                  <a:pt x="4023353" y="311943"/>
                  <a:pt x="4028131" y="314172"/>
                  <a:pt x="4033618" y="315650"/>
                </a:cubicBezTo>
                <a:cubicBezTo>
                  <a:pt x="4027964" y="354775"/>
                  <a:pt x="4065415" y="383133"/>
                  <a:pt x="4080284" y="421400"/>
                </a:cubicBezTo>
                <a:cubicBezTo>
                  <a:pt x="4052614" y="444764"/>
                  <a:pt x="4129047" y="500739"/>
                  <a:pt x="4168461" y="503092"/>
                </a:cubicBezTo>
                <a:cubicBezTo>
                  <a:pt x="4128023" y="511488"/>
                  <a:pt x="4257167" y="577423"/>
                  <a:pt x="4192557" y="560735"/>
                </a:cubicBezTo>
                <a:cubicBezTo>
                  <a:pt x="4202585" y="572893"/>
                  <a:pt x="4193454" y="589341"/>
                  <a:pt x="4176910" y="584674"/>
                </a:cubicBezTo>
                <a:cubicBezTo>
                  <a:pt x="4224177" y="618252"/>
                  <a:pt x="4225772" y="681450"/>
                  <a:pt x="4260533" y="723119"/>
                </a:cubicBezTo>
                <a:cubicBezTo>
                  <a:pt x="4242328" y="753272"/>
                  <a:pt x="4263820" y="734604"/>
                  <a:pt x="4270711" y="760720"/>
                </a:cubicBezTo>
                <a:cubicBezTo>
                  <a:pt x="4295191" y="748303"/>
                  <a:pt x="4270314" y="794183"/>
                  <a:pt x="4302509" y="789247"/>
                </a:cubicBezTo>
                <a:cubicBezTo>
                  <a:pt x="4302741" y="794159"/>
                  <a:pt x="4301954" y="799070"/>
                  <a:pt x="4300921" y="804034"/>
                </a:cubicBezTo>
                <a:cubicBezTo>
                  <a:pt x="4300749" y="804900"/>
                  <a:pt x="4300572" y="805767"/>
                  <a:pt x="4300400" y="806635"/>
                </a:cubicBezTo>
                <a:lnTo>
                  <a:pt x="4303753" y="815950"/>
                </a:lnTo>
                <a:lnTo>
                  <a:pt x="4297888" y="819940"/>
                </a:lnTo>
                <a:cubicBezTo>
                  <a:pt x="4297944" y="824938"/>
                  <a:pt x="4297999" y="829937"/>
                  <a:pt x="4298055" y="834935"/>
                </a:cubicBezTo>
                <a:cubicBezTo>
                  <a:pt x="4299172" y="840340"/>
                  <a:pt x="4301603" y="845911"/>
                  <a:pt x="4306135" y="851700"/>
                </a:cubicBezTo>
                <a:cubicBezTo>
                  <a:pt x="4332817" y="868320"/>
                  <a:pt x="4317557" y="909641"/>
                  <a:pt x="4352091" y="929754"/>
                </a:cubicBezTo>
                <a:cubicBezTo>
                  <a:pt x="4362479" y="937980"/>
                  <a:pt x="4380484" y="968513"/>
                  <a:pt x="4375270" y="977376"/>
                </a:cubicBezTo>
                <a:cubicBezTo>
                  <a:pt x="4377250" y="984377"/>
                  <a:pt x="4384849" y="990651"/>
                  <a:pt x="4377297" y="996912"/>
                </a:cubicBezTo>
                <a:cubicBezTo>
                  <a:pt x="4369005" y="1005760"/>
                  <a:pt x="4399874" y="1021625"/>
                  <a:pt x="4384684" y="1023223"/>
                </a:cubicBezTo>
                <a:cubicBezTo>
                  <a:pt x="4406172" y="1034643"/>
                  <a:pt x="4390237" y="1055523"/>
                  <a:pt x="4392472" y="1070780"/>
                </a:cubicBezTo>
                <a:cubicBezTo>
                  <a:pt x="4411832" y="1078905"/>
                  <a:pt x="4397439" y="1102903"/>
                  <a:pt x="4412067" y="1132722"/>
                </a:cubicBezTo>
                <a:cubicBezTo>
                  <a:pt x="4434025" y="1141419"/>
                  <a:pt x="4421728" y="1152870"/>
                  <a:pt x="4455281" y="1171648"/>
                </a:cubicBezTo>
                <a:cubicBezTo>
                  <a:pt x="4453907" y="1173110"/>
                  <a:pt x="4452815" y="1174775"/>
                  <a:pt x="4452047" y="1176593"/>
                </a:cubicBezTo>
                <a:cubicBezTo>
                  <a:pt x="4447572" y="1187166"/>
                  <a:pt x="4454607" y="1200545"/>
                  <a:pt x="4467755" y="1206479"/>
                </a:cubicBezTo>
                <a:lnTo>
                  <a:pt x="4498518" y="1230184"/>
                </a:lnTo>
                <a:lnTo>
                  <a:pt x="4503988" y="1239714"/>
                </a:lnTo>
                <a:cubicBezTo>
                  <a:pt x="4506730" y="1246063"/>
                  <a:pt x="4507415" y="1251722"/>
                  <a:pt x="4506821" y="1256926"/>
                </a:cubicBezTo>
                <a:lnTo>
                  <a:pt x="4502210" y="1270678"/>
                </a:lnTo>
                <a:lnTo>
                  <a:pt x="4494994" y="1272955"/>
                </a:lnTo>
                <a:lnTo>
                  <a:pt x="4495424" y="1282254"/>
                </a:lnTo>
                <a:lnTo>
                  <a:pt x="4494064" y="1284511"/>
                </a:lnTo>
                <a:cubicBezTo>
                  <a:pt x="4491436" y="1288808"/>
                  <a:pt x="4489075" y="1293117"/>
                  <a:pt x="4487745" y="1297660"/>
                </a:cubicBezTo>
                <a:cubicBezTo>
                  <a:pt x="4521914" y="1300656"/>
                  <a:pt x="4482088" y="1336801"/>
                  <a:pt x="4510831" y="1331158"/>
                </a:cubicBezTo>
                <a:cubicBezTo>
                  <a:pt x="4509485" y="1356644"/>
                  <a:pt x="4537196" y="1344587"/>
                  <a:pt x="4509149" y="1367911"/>
                </a:cubicBezTo>
                <a:cubicBezTo>
                  <a:pt x="4525575" y="1402569"/>
                  <a:pt x="4519252" y="1443943"/>
                  <a:pt x="4530734" y="1480066"/>
                </a:cubicBezTo>
                <a:lnTo>
                  <a:pt x="4531332" y="1481140"/>
                </a:lnTo>
                <a:lnTo>
                  <a:pt x="4523757" y="1500827"/>
                </a:lnTo>
                <a:lnTo>
                  <a:pt x="4517749" y="1528834"/>
                </a:lnTo>
                <a:lnTo>
                  <a:pt x="4510978" y="1526104"/>
                </a:lnTo>
                <a:cubicBezTo>
                  <a:pt x="4505305" y="1525236"/>
                  <a:pt x="4507721" y="1530251"/>
                  <a:pt x="4513177" y="1537822"/>
                </a:cubicBezTo>
                <a:lnTo>
                  <a:pt x="4515243" y="1540521"/>
                </a:lnTo>
                <a:lnTo>
                  <a:pt x="4514146" y="1545627"/>
                </a:lnTo>
                <a:cubicBezTo>
                  <a:pt x="4512031" y="1559801"/>
                  <a:pt x="4511188" y="1572109"/>
                  <a:pt x="4512185" y="1579228"/>
                </a:cubicBezTo>
                <a:cubicBezTo>
                  <a:pt x="4545845" y="1639398"/>
                  <a:pt x="4550705" y="1726741"/>
                  <a:pt x="4554335" y="1818364"/>
                </a:cubicBezTo>
                <a:cubicBezTo>
                  <a:pt x="4560401" y="1899079"/>
                  <a:pt x="4548295" y="2018831"/>
                  <a:pt x="4548582" y="2063518"/>
                </a:cubicBezTo>
                <a:lnTo>
                  <a:pt x="4556056" y="2086487"/>
                </a:lnTo>
                <a:lnTo>
                  <a:pt x="4554275" y="2089340"/>
                </a:lnTo>
                <a:cubicBezTo>
                  <a:pt x="4550593" y="2102174"/>
                  <a:pt x="4551716" y="2110234"/>
                  <a:pt x="4554956" y="2116163"/>
                </a:cubicBezTo>
                <a:lnTo>
                  <a:pt x="4560492" y="2121961"/>
                </a:lnTo>
                <a:lnTo>
                  <a:pt x="4571444" y="2176482"/>
                </a:lnTo>
                <a:lnTo>
                  <a:pt x="4575448" y="2237907"/>
                </a:lnTo>
                <a:lnTo>
                  <a:pt x="4573513" y="2238688"/>
                </a:lnTo>
                <a:cubicBezTo>
                  <a:pt x="4569330" y="2241686"/>
                  <a:pt x="4566526" y="2246244"/>
                  <a:pt x="4566533" y="2254203"/>
                </a:cubicBezTo>
                <a:cubicBezTo>
                  <a:pt x="4536852" y="2242405"/>
                  <a:pt x="4555170" y="2259280"/>
                  <a:pt x="4557814" y="2283790"/>
                </a:cubicBezTo>
                <a:cubicBezTo>
                  <a:pt x="4512304" y="2270934"/>
                  <a:pt x="4537738" y="2340304"/>
                  <a:pt x="4512647" y="2352361"/>
                </a:cubicBezTo>
                <a:cubicBezTo>
                  <a:pt x="4515616" y="2370657"/>
                  <a:pt x="4517925" y="2389769"/>
                  <a:pt x="4519328" y="2409295"/>
                </a:cubicBezTo>
                <a:lnTo>
                  <a:pt x="4519571" y="2420793"/>
                </a:lnTo>
                <a:lnTo>
                  <a:pt x="4519120" y="2421041"/>
                </a:lnTo>
                <a:cubicBezTo>
                  <a:pt x="4518201" y="2423576"/>
                  <a:pt x="4517918" y="2427373"/>
                  <a:pt x="4518471" y="2433205"/>
                </a:cubicBezTo>
                <a:lnTo>
                  <a:pt x="4461595" y="2530080"/>
                </a:lnTo>
                <a:cubicBezTo>
                  <a:pt x="4445853" y="2584934"/>
                  <a:pt x="4405533" y="2605402"/>
                  <a:pt x="4412936" y="2666699"/>
                </a:cubicBezTo>
                <a:cubicBezTo>
                  <a:pt x="4398065" y="2717991"/>
                  <a:pt x="4372927" y="2756371"/>
                  <a:pt x="4370093" y="2804588"/>
                </a:cubicBezTo>
                <a:cubicBezTo>
                  <a:pt x="4347398" y="2879436"/>
                  <a:pt x="4272392" y="2939011"/>
                  <a:pt x="4262477" y="3058637"/>
                </a:cubicBezTo>
                <a:cubicBezTo>
                  <a:pt x="4283714" y="3099999"/>
                  <a:pt x="4256160" y="3144249"/>
                  <a:pt x="4253454" y="3179447"/>
                </a:cubicBezTo>
                <a:cubicBezTo>
                  <a:pt x="4259242" y="3200557"/>
                  <a:pt x="4257117" y="3211737"/>
                  <a:pt x="4239228" y="3217364"/>
                </a:cubicBezTo>
                <a:cubicBezTo>
                  <a:pt x="4268875" y="3316502"/>
                  <a:pt x="4225924" y="3257304"/>
                  <a:pt x="4222932" y="3330364"/>
                </a:cubicBezTo>
                <a:cubicBezTo>
                  <a:pt x="4224428" y="3395928"/>
                  <a:pt x="4215196" y="3463236"/>
                  <a:pt x="4248669" y="3547193"/>
                </a:cubicBezTo>
                <a:cubicBezTo>
                  <a:pt x="4260183" y="3566053"/>
                  <a:pt x="4256781" y="3592027"/>
                  <a:pt x="4241070" y="3605210"/>
                </a:cubicBezTo>
                <a:cubicBezTo>
                  <a:pt x="4238364" y="3607478"/>
                  <a:pt x="4235392" y="3609274"/>
                  <a:pt x="4232239" y="3610540"/>
                </a:cubicBezTo>
                <a:cubicBezTo>
                  <a:pt x="4258208" y="3664330"/>
                  <a:pt x="4231517" y="3673159"/>
                  <a:pt x="4251881" y="3702764"/>
                </a:cubicBezTo>
                <a:cubicBezTo>
                  <a:pt x="4242939" y="3759891"/>
                  <a:pt x="4201773" y="3786712"/>
                  <a:pt x="4219293" y="3813528"/>
                </a:cubicBezTo>
                <a:cubicBezTo>
                  <a:pt x="4207910" y="3838914"/>
                  <a:pt x="4167663" y="3859754"/>
                  <a:pt x="4184863" y="3893255"/>
                </a:cubicBezTo>
                <a:cubicBezTo>
                  <a:pt x="4163644" y="3884625"/>
                  <a:pt x="4188862" y="3931915"/>
                  <a:pt x="4169808" y="3939619"/>
                </a:cubicBezTo>
                <a:cubicBezTo>
                  <a:pt x="4154129" y="3943837"/>
                  <a:pt x="4158129" y="3959170"/>
                  <a:pt x="4154137" y="3971517"/>
                </a:cubicBezTo>
                <a:cubicBezTo>
                  <a:pt x="4139069" y="3981495"/>
                  <a:pt x="4133844" y="4042203"/>
                  <a:pt x="4139625" y="4062614"/>
                </a:cubicBezTo>
                <a:cubicBezTo>
                  <a:pt x="4165622" y="4119195"/>
                  <a:pt x="4107101" y="4172348"/>
                  <a:pt x="4126180" y="4217749"/>
                </a:cubicBezTo>
                <a:cubicBezTo>
                  <a:pt x="4128014" y="4267056"/>
                  <a:pt x="4089563" y="4286360"/>
                  <a:pt x="4072389" y="4317623"/>
                </a:cubicBezTo>
                <a:cubicBezTo>
                  <a:pt x="4062182" y="4356545"/>
                  <a:pt x="4071264" y="4384138"/>
                  <a:pt x="4064937" y="4451279"/>
                </a:cubicBezTo>
                <a:cubicBezTo>
                  <a:pt x="4050628" y="4512697"/>
                  <a:pt x="4048851" y="4652154"/>
                  <a:pt x="4034424" y="4720470"/>
                </a:cubicBezTo>
                <a:cubicBezTo>
                  <a:pt x="3973937" y="4868361"/>
                  <a:pt x="4025760" y="4964348"/>
                  <a:pt x="4016334" y="5052878"/>
                </a:cubicBezTo>
                <a:cubicBezTo>
                  <a:pt x="3999794" y="5123327"/>
                  <a:pt x="4021855" y="5194887"/>
                  <a:pt x="3977865" y="5251650"/>
                </a:cubicBezTo>
                <a:cubicBezTo>
                  <a:pt x="3973961" y="5317292"/>
                  <a:pt x="3987477" y="5410025"/>
                  <a:pt x="3997669" y="5413392"/>
                </a:cubicBezTo>
                <a:cubicBezTo>
                  <a:pt x="3969262" y="5397845"/>
                  <a:pt x="3981248" y="5449403"/>
                  <a:pt x="3981869" y="5471875"/>
                </a:cubicBezTo>
                <a:cubicBezTo>
                  <a:pt x="3957580" y="5534944"/>
                  <a:pt x="3976666" y="5598829"/>
                  <a:pt x="3901990" y="5708604"/>
                </a:cubicBezTo>
                <a:cubicBezTo>
                  <a:pt x="3897618" y="5810136"/>
                  <a:pt x="3870199" y="5788842"/>
                  <a:pt x="3860571" y="5821275"/>
                </a:cubicBezTo>
                <a:cubicBezTo>
                  <a:pt x="3868171" y="5831278"/>
                  <a:pt x="3866949" y="5900968"/>
                  <a:pt x="3849074" y="5900679"/>
                </a:cubicBezTo>
                <a:cubicBezTo>
                  <a:pt x="3871964" y="5925143"/>
                  <a:pt x="3834226" y="5972433"/>
                  <a:pt x="3841809" y="5992005"/>
                </a:cubicBezTo>
                <a:cubicBezTo>
                  <a:pt x="3848533" y="6035132"/>
                  <a:pt x="3834497" y="6078819"/>
                  <a:pt x="3832901" y="6122412"/>
                </a:cubicBezTo>
                <a:cubicBezTo>
                  <a:pt x="3799640" y="6263751"/>
                  <a:pt x="3784898" y="6198720"/>
                  <a:pt x="3804166" y="6389843"/>
                </a:cubicBezTo>
                <a:cubicBezTo>
                  <a:pt x="3799226" y="6482285"/>
                  <a:pt x="3740829" y="6538361"/>
                  <a:pt x="3736537" y="6595214"/>
                </a:cubicBezTo>
                <a:cubicBezTo>
                  <a:pt x="3692112" y="6745846"/>
                  <a:pt x="3660956" y="6804405"/>
                  <a:pt x="3649707" y="6848925"/>
                </a:cubicBezTo>
                <a:lnTo>
                  <a:pt x="3649314" y="6857996"/>
                </a:lnTo>
                <a:lnTo>
                  <a:pt x="4585648" y="6857996"/>
                </a:lnTo>
                <a:lnTo>
                  <a:pt x="458564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249435-6D73-7F4B-97CA-6158532D0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859" y="2147356"/>
            <a:ext cx="5683624" cy="4107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¨FED LEADERS WILL NEED TO ENGAGE EVEN MORE CLOSELY WITH ALL AMERICANS – TO LISTEN TO THEIR CONCERNS, TO EXPLAIN THE FED´S POLICIES, AND TO SHOW THAT APOLITICAL, INDEPENDENT, AND OBJECTIVE POLICYMAKING SERVER THE LONG-RUN INTERESTS OF THE ECONOMY¨.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Democracia é diálogo, e banqueiro central não pode se fechar em uma torre de marfim!</a:t>
            </a:r>
          </a:p>
        </p:txBody>
      </p:sp>
    </p:spTree>
    <p:extLst>
      <p:ext uri="{BB962C8B-B14F-4D97-AF65-F5344CB8AC3E}">
        <p14:creationId xmlns:p14="http://schemas.microsoft.com/office/powerpoint/2010/main" val="3987424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10">
            <a:extLst>
              <a:ext uri="{FF2B5EF4-FFF2-40B4-BE49-F238E27FC236}">
                <a16:creationId xmlns:a16="http://schemas.microsoft.com/office/drawing/2014/main" id="{8C590A1B-3242-49BC-94D9-B5A6EE465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8A7B6B-1D8F-E24A-99AC-80D3749A7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8" y="726976"/>
            <a:ext cx="10090241" cy="9991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t-BR"/>
              <a:t>¨Eu sou o guardião da moeda¨ (COSTA E SILVA)</a:t>
            </a:r>
          </a:p>
        </p:txBody>
      </p:sp>
      <p:sp>
        <p:nvSpPr>
          <p:cNvPr id="71" name="Freeform: Shape 12">
            <a:extLst>
              <a:ext uri="{FF2B5EF4-FFF2-40B4-BE49-F238E27FC236}">
                <a16:creationId xmlns:a16="http://schemas.microsoft.com/office/drawing/2014/main" id="{BBCCBDF7-D955-4B52-80B6-12BD7D79E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7047"/>
            <a:ext cx="12192000" cy="3840953"/>
          </a:xfrm>
          <a:custGeom>
            <a:avLst/>
            <a:gdLst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1518699 w 12192000"/>
              <a:gd name="connsiteY17" fmla="*/ 962003 h 3840953"/>
              <a:gd name="connsiteX18" fmla="*/ 1518699 w 12192000"/>
              <a:gd name="connsiteY18" fmla="*/ 227084 h 3840953"/>
              <a:gd name="connsiteX19" fmla="*/ 10936940 w 12192000"/>
              <a:gd name="connsiteY19" fmla="*/ 227084 h 3840953"/>
              <a:gd name="connsiteX20" fmla="*/ 10936940 w 12192000"/>
              <a:gd name="connsiteY20" fmla="*/ 361226 h 3840953"/>
              <a:gd name="connsiteX21" fmla="*/ 10949118 w 12192000"/>
              <a:gd name="connsiteY21" fmla="*/ 365532 h 3840953"/>
              <a:gd name="connsiteX22" fmla="*/ 10953727 w 12192000"/>
              <a:gd name="connsiteY22" fmla="*/ 358804 h 3840953"/>
              <a:gd name="connsiteX23" fmla="*/ 10960446 w 12192000"/>
              <a:gd name="connsiteY23" fmla="*/ 358018 h 3840953"/>
              <a:gd name="connsiteX24" fmla="*/ 11006372 w 12192000"/>
              <a:gd name="connsiteY24" fmla="*/ 353580 h 3840953"/>
              <a:gd name="connsiteX25" fmla="*/ 11077094 w 12192000"/>
              <a:gd name="connsiteY25" fmla="*/ 365881 h 3840953"/>
              <a:gd name="connsiteX26" fmla="*/ 11176209 w 12192000"/>
              <a:gd name="connsiteY26" fmla="*/ 377754 h 3840953"/>
              <a:gd name="connsiteX27" fmla="*/ 11309308 w 12192000"/>
              <a:gd name="connsiteY27" fmla="*/ 337837 h 3840953"/>
              <a:gd name="connsiteX28" fmla="*/ 11519962 w 12192000"/>
              <a:gd name="connsiteY28" fmla="*/ 223198 h 3840953"/>
              <a:gd name="connsiteX29" fmla="*/ 11608743 w 12192000"/>
              <a:gd name="connsiteY29" fmla="*/ 195778 h 3840953"/>
              <a:gd name="connsiteX30" fmla="*/ 11646639 w 12192000"/>
              <a:gd name="connsiteY30" fmla="*/ 191207 h 3840953"/>
              <a:gd name="connsiteX31" fmla="*/ 11716630 w 12192000"/>
              <a:gd name="connsiteY31" fmla="*/ 152107 h 3840953"/>
              <a:gd name="connsiteX32" fmla="*/ 11773400 w 12192000"/>
              <a:gd name="connsiteY32" fmla="*/ 110473 h 3840953"/>
              <a:gd name="connsiteX33" fmla="*/ 11877811 w 12192000"/>
              <a:gd name="connsiteY33" fmla="*/ 65522 h 3840953"/>
              <a:gd name="connsiteX34" fmla="*/ 12038150 w 12192000"/>
              <a:gd name="connsiteY34" fmla="*/ 50387 h 3840953"/>
              <a:gd name="connsiteX35" fmla="*/ 12086942 w 12192000"/>
              <a:gd name="connsiteY35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1518699 w 12192000"/>
              <a:gd name="connsiteY17" fmla="*/ 962003 h 3840953"/>
              <a:gd name="connsiteX18" fmla="*/ 1518699 w 12192000"/>
              <a:gd name="connsiteY18" fmla="*/ 227084 h 3840953"/>
              <a:gd name="connsiteX19" fmla="*/ 8742380 w 12192000"/>
              <a:gd name="connsiteY19" fmla="*/ 592844 h 3840953"/>
              <a:gd name="connsiteX20" fmla="*/ 10936940 w 12192000"/>
              <a:gd name="connsiteY20" fmla="*/ 361226 h 3840953"/>
              <a:gd name="connsiteX21" fmla="*/ 10949118 w 12192000"/>
              <a:gd name="connsiteY21" fmla="*/ 365532 h 3840953"/>
              <a:gd name="connsiteX22" fmla="*/ 10953727 w 12192000"/>
              <a:gd name="connsiteY22" fmla="*/ 358804 h 3840953"/>
              <a:gd name="connsiteX23" fmla="*/ 10960446 w 12192000"/>
              <a:gd name="connsiteY23" fmla="*/ 358018 h 3840953"/>
              <a:gd name="connsiteX24" fmla="*/ 11006372 w 12192000"/>
              <a:gd name="connsiteY24" fmla="*/ 353580 h 3840953"/>
              <a:gd name="connsiteX25" fmla="*/ 11077094 w 12192000"/>
              <a:gd name="connsiteY25" fmla="*/ 365881 h 3840953"/>
              <a:gd name="connsiteX26" fmla="*/ 11176209 w 12192000"/>
              <a:gd name="connsiteY26" fmla="*/ 377754 h 3840953"/>
              <a:gd name="connsiteX27" fmla="*/ 11309308 w 12192000"/>
              <a:gd name="connsiteY27" fmla="*/ 337837 h 3840953"/>
              <a:gd name="connsiteX28" fmla="*/ 11519962 w 12192000"/>
              <a:gd name="connsiteY28" fmla="*/ 223198 h 3840953"/>
              <a:gd name="connsiteX29" fmla="*/ 11608743 w 12192000"/>
              <a:gd name="connsiteY29" fmla="*/ 195778 h 3840953"/>
              <a:gd name="connsiteX30" fmla="*/ 11646639 w 12192000"/>
              <a:gd name="connsiteY30" fmla="*/ 191207 h 3840953"/>
              <a:gd name="connsiteX31" fmla="*/ 11716630 w 12192000"/>
              <a:gd name="connsiteY31" fmla="*/ 152107 h 3840953"/>
              <a:gd name="connsiteX32" fmla="*/ 11773400 w 12192000"/>
              <a:gd name="connsiteY32" fmla="*/ 110473 h 3840953"/>
              <a:gd name="connsiteX33" fmla="*/ 11877811 w 12192000"/>
              <a:gd name="connsiteY33" fmla="*/ 65522 h 3840953"/>
              <a:gd name="connsiteX34" fmla="*/ 12038150 w 12192000"/>
              <a:gd name="connsiteY34" fmla="*/ 50387 h 3840953"/>
              <a:gd name="connsiteX35" fmla="*/ 12086942 w 12192000"/>
              <a:gd name="connsiteY35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1518699 w 12192000"/>
              <a:gd name="connsiteY17" fmla="*/ 962003 h 3840953"/>
              <a:gd name="connsiteX18" fmla="*/ 4126726 w 12192000"/>
              <a:gd name="connsiteY18" fmla="*/ 942702 h 3840953"/>
              <a:gd name="connsiteX19" fmla="*/ 8742380 w 12192000"/>
              <a:gd name="connsiteY19" fmla="*/ 592844 h 3840953"/>
              <a:gd name="connsiteX20" fmla="*/ 10936940 w 12192000"/>
              <a:gd name="connsiteY20" fmla="*/ 361226 h 3840953"/>
              <a:gd name="connsiteX21" fmla="*/ 10949118 w 12192000"/>
              <a:gd name="connsiteY21" fmla="*/ 365532 h 3840953"/>
              <a:gd name="connsiteX22" fmla="*/ 10953727 w 12192000"/>
              <a:gd name="connsiteY22" fmla="*/ 358804 h 3840953"/>
              <a:gd name="connsiteX23" fmla="*/ 10960446 w 12192000"/>
              <a:gd name="connsiteY23" fmla="*/ 358018 h 3840953"/>
              <a:gd name="connsiteX24" fmla="*/ 11006372 w 12192000"/>
              <a:gd name="connsiteY24" fmla="*/ 353580 h 3840953"/>
              <a:gd name="connsiteX25" fmla="*/ 11077094 w 12192000"/>
              <a:gd name="connsiteY25" fmla="*/ 365881 h 3840953"/>
              <a:gd name="connsiteX26" fmla="*/ 11176209 w 12192000"/>
              <a:gd name="connsiteY26" fmla="*/ 377754 h 3840953"/>
              <a:gd name="connsiteX27" fmla="*/ 11309308 w 12192000"/>
              <a:gd name="connsiteY27" fmla="*/ 337837 h 3840953"/>
              <a:gd name="connsiteX28" fmla="*/ 11519962 w 12192000"/>
              <a:gd name="connsiteY28" fmla="*/ 223198 h 3840953"/>
              <a:gd name="connsiteX29" fmla="*/ 11608743 w 12192000"/>
              <a:gd name="connsiteY29" fmla="*/ 195778 h 3840953"/>
              <a:gd name="connsiteX30" fmla="*/ 11646639 w 12192000"/>
              <a:gd name="connsiteY30" fmla="*/ 191207 h 3840953"/>
              <a:gd name="connsiteX31" fmla="*/ 11716630 w 12192000"/>
              <a:gd name="connsiteY31" fmla="*/ 152107 h 3840953"/>
              <a:gd name="connsiteX32" fmla="*/ 11773400 w 12192000"/>
              <a:gd name="connsiteY32" fmla="*/ 110473 h 3840953"/>
              <a:gd name="connsiteX33" fmla="*/ 11877811 w 12192000"/>
              <a:gd name="connsiteY33" fmla="*/ 65522 h 3840953"/>
              <a:gd name="connsiteX34" fmla="*/ 12038150 w 12192000"/>
              <a:gd name="connsiteY34" fmla="*/ 50387 h 3840953"/>
              <a:gd name="connsiteX35" fmla="*/ 12086942 w 12192000"/>
              <a:gd name="connsiteY35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8742380 w 12192000"/>
              <a:gd name="connsiteY19" fmla="*/ 592844 h 3840953"/>
              <a:gd name="connsiteX20" fmla="*/ 10936940 w 12192000"/>
              <a:gd name="connsiteY20" fmla="*/ 361226 h 3840953"/>
              <a:gd name="connsiteX21" fmla="*/ 10949118 w 12192000"/>
              <a:gd name="connsiteY21" fmla="*/ 365532 h 3840953"/>
              <a:gd name="connsiteX22" fmla="*/ 10953727 w 12192000"/>
              <a:gd name="connsiteY22" fmla="*/ 358804 h 3840953"/>
              <a:gd name="connsiteX23" fmla="*/ 10960446 w 12192000"/>
              <a:gd name="connsiteY23" fmla="*/ 358018 h 3840953"/>
              <a:gd name="connsiteX24" fmla="*/ 11006372 w 12192000"/>
              <a:gd name="connsiteY24" fmla="*/ 353580 h 3840953"/>
              <a:gd name="connsiteX25" fmla="*/ 11077094 w 12192000"/>
              <a:gd name="connsiteY25" fmla="*/ 365881 h 3840953"/>
              <a:gd name="connsiteX26" fmla="*/ 11176209 w 12192000"/>
              <a:gd name="connsiteY26" fmla="*/ 377754 h 3840953"/>
              <a:gd name="connsiteX27" fmla="*/ 11309308 w 12192000"/>
              <a:gd name="connsiteY27" fmla="*/ 337837 h 3840953"/>
              <a:gd name="connsiteX28" fmla="*/ 11519962 w 12192000"/>
              <a:gd name="connsiteY28" fmla="*/ 223198 h 3840953"/>
              <a:gd name="connsiteX29" fmla="*/ 11608743 w 12192000"/>
              <a:gd name="connsiteY29" fmla="*/ 195778 h 3840953"/>
              <a:gd name="connsiteX30" fmla="*/ 11646639 w 12192000"/>
              <a:gd name="connsiteY30" fmla="*/ 191207 h 3840953"/>
              <a:gd name="connsiteX31" fmla="*/ 11716630 w 12192000"/>
              <a:gd name="connsiteY31" fmla="*/ 152107 h 3840953"/>
              <a:gd name="connsiteX32" fmla="*/ 11773400 w 12192000"/>
              <a:gd name="connsiteY32" fmla="*/ 110473 h 3840953"/>
              <a:gd name="connsiteX33" fmla="*/ 11877811 w 12192000"/>
              <a:gd name="connsiteY33" fmla="*/ 65522 h 3840953"/>
              <a:gd name="connsiteX34" fmla="*/ 12038150 w 12192000"/>
              <a:gd name="connsiteY34" fmla="*/ 50387 h 3840953"/>
              <a:gd name="connsiteX35" fmla="*/ 12086942 w 12192000"/>
              <a:gd name="connsiteY35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8742380 w 12192000"/>
              <a:gd name="connsiteY19" fmla="*/ 592844 h 3840953"/>
              <a:gd name="connsiteX20" fmla="*/ 10936940 w 12192000"/>
              <a:gd name="connsiteY20" fmla="*/ 361226 h 3840953"/>
              <a:gd name="connsiteX21" fmla="*/ 10949118 w 12192000"/>
              <a:gd name="connsiteY21" fmla="*/ 365532 h 3840953"/>
              <a:gd name="connsiteX22" fmla="*/ 10953727 w 12192000"/>
              <a:gd name="connsiteY22" fmla="*/ 358804 h 3840953"/>
              <a:gd name="connsiteX23" fmla="*/ 10960446 w 12192000"/>
              <a:gd name="connsiteY23" fmla="*/ 358018 h 3840953"/>
              <a:gd name="connsiteX24" fmla="*/ 10608807 w 12192000"/>
              <a:gd name="connsiteY24" fmla="*/ 719340 h 3840953"/>
              <a:gd name="connsiteX25" fmla="*/ 11077094 w 12192000"/>
              <a:gd name="connsiteY25" fmla="*/ 365881 h 3840953"/>
              <a:gd name="connsiteX26" fmla="*/ 11176209 w 12192000"/>
              <a:gd name="connsiteY26" fmla="*/ 377754 h 3840953"/>
              <a:gd name="connsiteX27" fmla="*/ 11309308 w 12192000"/>
              <a:gd name="connsiteY27" fmla="*/ 337837 h 3840953"/>
              <a:gd name="connsiteX28" fmla="*/ 11519962 w 12192000"/>
              <a:gd name="connsiteY28" fmla="*/ 223198 h 3840953"/>
              <a:gd name="connsiteX29" fmla="*/ 11608743 w 12192000"/>
              <a:gd name="connsiteY29" fmla="*/ 195778 h 3840953"/>
              <a:gd name="connsiteX30" fmla="*/ 11646639 w 12192000"/>
              <a:gd name="connsiteY30" fmla="*/ 191207 h 3840953"/>
              <a:gd name="connsiteX31" fmla="*/ 11716630 w 12192000"/>
              <a:gd name="connsiteY31" fmla="*/ 152107 h 3840953"/>
              <a:gd name="connsiteX32" fmla="*/ 11773400 w 12192000"/>
              <a:gd name="connsiteY32" fmla="*/ 110473 h 3840953"/>
              <a:gd name="connsiteX33" fmla="*/ 11877811 w 12192000"/>
              <a:gd name="connsiteY33" fmla="*/ 65522 h 3840953"/>
              <a:gd name="connsiteX34" fmla="*/ 12038150 w 12192000"/>
              <a:gd name="connsiteY34" fmla="*/ 50387 h 3840953"/>
              <a:gd name="connsiteX35" fmla="*/ 12086942 w 12192000"/>
              <a:gd name="connsiteY35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8742380 w 12192000"/>
              <a:gd name="connsiteY19" fmla="*/ 592844 h 3840953"/>
              <a:gd name="connsiteX20" fmla="*/ 10936940 w 12192000"/>
              <a:gd name="connsiteY20" fmla="*/ 361226 h 3840953"/>
              <a:gd name="connsiteX21" fmla="*/ 10949118 w 12192000"/>
              <a:gd name="connsiteY21" fmla="*/ 365532 h 3840953"/>
              <a:gd name="connsiteX22" fmla="*/ 10953727 w 12192000"/>
              <a:gd name="connsiteY22" fmla="*/ 358804 h 3840953"/>
              <a:gd name="connsiteX23" fmla="*/ 9894971 w 12192000"/>
              <a:gd name="connsiteY23" fmla="*/ 612459 h 3840953"/>
              <a:gd name="connsiteX24" fmla="*/ 10608807 w 12192000"/>
              <a:gd name="connsiteY24" fmla="*/ 719340 h 3840953"/>
              <a:gd name="connsiteX25" fmla="*/ 11077094 w 12192000"/>
              <a:gd name="connsiteY25" fmla="*/ 365881 h 3840953"/>
              <a:gd name="connsiteX26" fmla="*/ 11176209 w 12192000"/>
              <a:gd name="connsiteY26" fmla="*/ 377754 h 3840953"/>
              <a:gd name="connsiteX27" fmla="*/ 11309308 w 12192000"/>
              <a:gd name="connsiteY27" fmla="*/ 337837 h 3840953"/>
              <a:gd name="connsiteX28" fmla="*/ 11519962 w 12192000"/>
              <a:gd name="connsiteY28" fmla="*/ 223198 h 3840953"/>
              <a:gd name="connsiteX29" fmla="*/ 11608743 w 12192000"/>
              <a:gd name="connsiteY29" fmla="*/ 195778 h 3840953"/>
              <a:gd name="connsiteX30" fmla="*/ 11646639 w 12192000"/>
              <a:gd name="connsiteY30" fmla="*/ 191207 h 3840953"/>
              <a:gd name="connsiteX31" fmla="*/ 11716630 w 12192000"/>
              <a:gd name="connsiteY31" fmla="*/ 152107 h 3840953"/>
              <a:gd name="connsiteX32" fmla="*/ 11773400 w 12192000"/>
              <a:gd name="connsiteY32" fmla="*/ 110473 h 3840953"/>
              <a:gd name="connsiteX33" fmla="*/ 11877811 w 12192000"/>
              <a:gd name="connsiteY33" fmla="*/ 65522 h 3840953"/>
              <a:gd name="connsiteX34" fmla="*/ 12038150 w 12192000"/>
              <a:gd name="connsiteY34" fmla="*/ 50387 h 3840953"/>
              <a:gd name="connsiteX35" fmla="*/ 12086942 w 12192000"/>
              <a:gd name="connsiteY35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8742380 w 12192000"/>
              <a:gd name="connsiteY19" fmla="*/ 592844 h 3840953"/>
              <a:gd name="connsiteX20" fmla="*/ 10936940 w 12192000"/>
              <a:gd name="connsiteY20" fmla="*/ 361226 h 3840953"/>
              <a:gd name="connsiteX21" fmla="*/ 10949118 w 12192000"/>
              <a:gd name="connsiteY21" fmla="*/ 365532 h 3840953"/>
              <a:gd name="connsiteX22" fmla="*/ 9411174 w 12192000"/>
              <a:gd name="connsiteY22" fmla="*/ 533733 h 3840953"/>
              <a:gd name="connsiteX23" fmla="*/ 9894971 w 12192000"/>
              <a:gd name="connsiteY23" fmla="*/ 612459 h 3840953"/>
              <a:gd name="connsiteX24" fmla="*/ 10608807 w 12192000"/>
              <a:gd name="connsiteY24" fmla="*/ 719340 h 3840953"/>
              <a:gd name="connsiteX25" fmla="*/ 11077094 w 12192000"/>
              <a:gd name="connsiteY25" fmla="*/ 365881 h 3840953"/>
              <a:gd name="connsiteX26" fmla="*/ 11176209 w 12192000"/>
              <a:gd name="connsiteY26" fmla="*/ 377754 h 3840953"/>
              <a:gd name="connsiteX27" fmla="*/ 11309308 w 12192000"/>
              <a:gd name="connsiteY27" fmla="*/ 337837 h 3840953"/>
              <a:gd name="connsiteX28" fmla="*/ 11519962 w 12192000"/>
              <a:gd name="connsiteY28" fmla="*/ 223198 h 3840953"/>
              <a:gd name="connsiteX29" fmla="*/ 11608743 w 12192000"/>
              <a:gd name="connsiteY29" fmla="*/ 195778 h 3840953"/>
              <a:gd name="connsiteX30" fmla="*/ 11646639 w 12192000"/>
              <a:gd name="connsiteY30" fmla="*/ 191207 h 3840953"/>
              <a:gd name="connsiteX31" fmla="*/ 11716630 w 12192000"/>
              <a:gd name="connsiteY31" fmla="*/ 152107 h 3840953"/>
              <a:gd name="connsiteX32" fmla="*/ 11773400 w 12192000"/>
              <a:gd name="connsiteY32" fmla="*/ 110473 h 3840953"/>
              <a:gd name="connsiteX33" fmla="*/ 11877811 w 12192000"/>
              <a:gd name="connsiteY33" fmla="*/ 65522 h 3840953"/>
              <a:gd name="connsiteX34" fmla="*/ 12038150 w 12192000"/>
              <a:gd name="connsiteY34" fmla="*/ 50387 h 3840953"/>
              <a:gd name="connsiteX35" fmla="*/ 12086942 w 12192000"/>
              <a:gd name="connsiteY35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8742380 w 12192000"/>
              <a:gd name="connsiteY19" fmla="*/ 592844 h 3840953"/>
              <a:gd name="connsiteX20" fmla="*/ 10936940 w 12192000"/>
              <a:gd name="connsiteY20" fmla="*/ 361226 h 3840953"/>
              <a:gd name="connsiteX21" fmla="*/ 10949118 w 12192000"/>
              <a:gd name="connsiteY21" fmla="*/ 365532 h 3840953"/>
              <a:gd name="connsiteX22" fmla="*/ 9124927 w 12192000"/>
              <a:gd name="connsiteY22" fmla="*/ 835883 h 3840953"/>
              <a:gd name="connsiteX23" fmla="*/ 9894971 w 12192000"/>
              <a:gd name="connsiteY23" fmla="*/ 612459 h 3840953"/>
              <a:gd name="connsiteX24" fmla="*/ 10608807 w 12192000"/>
              <a:gd name="connsiteY24" fmla="*/ 719340 h 3840953"/>
              <a:gd name="connsiteX25" fmla="*/ 11077094 w 12192000"/>
              <a:gd name="connsiteY25" fmla="*/ 365881 h 3840953"/>
              <a:gd name="connsiteX26" fmla="*/ 11176209 w 12192000"/>
              <a:gd name="connsiteY26" fmla="*/ 377754 h 3840953"/>
              <a:gd name="connsiteX27" fmla="*/ 11309308 w 12192000"/>
              <a:gd name="connsiteY27" fmla="*/ 337837 h 3840953"/>
              <a:gd name="connsiteX28" fmla="*/ 11519962 w 12192000"/>
              <a:gd name="connsiteY28" fmla="*/ 223198 h 3840953"/>
              <a:gd name="connsiteX29" fmla="*/ 11608743 w 12192000"/>
              <a:gd name="connsiteY29" fmla="*/ 195778 h 3840953"/>
              <a:gd name="connsiteX30" fmla="*/ 11646639 w 12192000"/>
              <a:gd name="connsiteY30" fmla="*/ 191207 h 3840953"/>
              <a:gd name="connsiteX31" fmla="*/ 11716630 w 12192000"/>
              <a:gd name="connsiteY31" fmla="*/ 152107 h 3840953"/>
              <a:gd name="connsiteX32" fmla="*/ 11773400 w 12192000"/>
              <a:gd name="connsiteY32" fmla="*/ 110473 h 3840953"/>
              <a:gd name="connsiteX33" fmla="*/ 11877811 w 12192000"/>
              <a:gd name="connsiteY33" fmla="*/ 65522 h 3840953"/>
              <a:gd name="connsiteX34" fmla="*/ 12038150 w 12192000"/>
              <a:gd name="connsiteY34" fmla="*/ 50387 h 3840953"/>
              <a:gd name="connsiteX35" fmla="*/ 12086942 w 12192000"/>
              <a:gd name="connsiteY35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8742380 w 12192000"/>
              <a:gd name="connsiteY19" fmla="*/ 592844 h 3840953"/>
              <a:gd name="connsiteX20" fmla="*/ 10936940 w 12192000"/>
              <a:gd name="connsiteY20" fmla="*/ 361226 h 3840953"/>
              <a:gd name="connsiteX21" fmla="*/ 9124927 w 12192000"/>
              <a:gd name="connsiteY21" fmla="*/ 835883 h 3840953"/>
              <a:gd name="connsiteX22" fmla="*/ 9894971 w 12192000"/>
              <a:gd name="connsiteY22" fmla="*/ 612459 h 3840953"/>
              <a:gd name="connsiteX23" fmla="*/ 10608807 w 12192000"/>
              <a:gd name="connsiteY23" fmla="*/ 719340 h 3840953"/>
              <a:gd name="connsiteX24" fmla="*/ 11077094 w 12192000"/>
              <a:gd name="connsiteY24" fmla="*/ 365881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8742380 w 12192000"/>
              <a:gd name="connsiteY19" fmla="*/ 592844 h 3840953"/>
              <a:gd name="connsiteX20" fmla="*/ 9998687 w 12192000"/>
              <a:gd name="connsiteY20" fmla="*/ 234005 h 3840953"/>
              <a:gd name="connsiteX21" fmla="*/ 9124927 w 12192000"/>
              <a:gd name="connsiteY21" fmla="*/ 835883 h 3840953"/>
              <a:gd name="connsiteX22" fmla="*/ 9894971 w 12192000"/>
              <a:gd name="connsiteY22" fmla="*/ 612459 h 3840953"/>
              <a:gd name="connsiteX23" fmla="*/ 10608807 w 12192000"/>
              <a:gd name="connsiteY23" fmla="*/ 719340 h 3840953"/>
              <a:gd name="connsiteX24" fmla="*/ 11077094 w 12192000"/>
              <a:gd name="connsiteY24" fmla="*/ 365881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8742380 w 12192000"/>
              <a:gd name="connsiteY19" fmla="*/ 592844 h 3840953"/>
              <a:gd name="connsiteX20" fmla="*/ 9298972 w 12192000"/>
              <a:gd name="connsiteY20" fmla="*/ 488447 h 3840953"/>
              <a:gd name="connsiteX21" fmla="*/ 9124927 w 12192000"/>
              <a:gd name="connsiteY21" fmla="*/ 835883 h 3840953"/>
              <a:gd name="connsiteX22" fmla="*/ 9894971 w 12192000"/>
              <a:gd name="connsiteY22" fmla="*/ 612459 h 3840953"/>
              <a:gd name="connsiteX23" fmla="*/ 10608807 w 12192000"/>
              <a:gd name="connsiteY23" fmla="*/ 719340 h 3840953"/>
              <a:gd name="connsiteX24" fmla="*/ 11077094 w 12192000"/>
              <a:gd name="connsiteY24" fmla="*/ 365881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5991229 w 12192000"/>
              <a:gd name="connsiteY19" fmla="*/ 894994 h 3840953"/>
              <a:gd name="connsiteX20" fmla="*/ 9298972 w 12192000"/>
              <a:gd name="connsiteY20" fmla="*/ 488447 h 3840953"/>
              <a:gd name="connsiteX21" fmla="*/ 9124927 w 12192000"/>
              <a:gd name="connsiteY21" fmla="*/ 835883 h 3840953"/>
              <a:gd name="connsiteX22" fmla="*/ 9894971 w 12192000"/>
              <a:gd name="connsiteY22" fmla="*/ 612459 h 3840953"/>
              <a:gd name="connsiteX23" fmla="*/ 10608807 w 12192000"/>
              <a:gd name="connsiteY23" fmla="*/ 719340 h 3840953"/>
              <a:gd name="connsiteX24" fmla="*/ 11077094 w 12192000"/>
              <a:gd name="connsiteY24" fmla="*/ 365881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5991229 w 12192000"/>
              <a:gd name="connsiteY19" fmla="*/ 894994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12459 h 3840953"/>
              <a:gd name="connsiteX23" fmla="*/ 10608807 w 12192000"/>
              <a:gd name="connsiteY23" fmla="*/ 719340 h 3840953"/>
              <a:gd name="connsiteX24" fmla="*/ 11077094 w 12192000"/>
              <a:gd name="connsiteY24" fmla="*/ 365881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5991229 w 12192000"/>
              <a:gd name="connsiteY19" fmla="*/ 894994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12459 h 3840953"/>
              <a:gd name="connsiteX23" fmla="*/ 10608807 w 12192000"/>
              <a:gd name="connsiteY23" fmla="*/ 719340 h 3840953"/>
              <a:gd name="connsiteX24" fmla="*/ 11077094 w 12192000"/>
              <a:gd name="connsiteY24" fmla="*/ 365881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5991229 w 12192000"/>
              <a:gd name="connsiteY19" fmla="*/ 894994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12459 h 3840953"/>
              <a:gd name="connsiteX23" fmla="*/ 10608807 w 12192000"/>
              <a:gd name="connsiteY23" fmla="*/ 719340 h 3840953"/>
              <a:gd name="connsiteX24" fmla="*/ 11077094 w 12192000"/>
              <a:gd name="connsiteY24" fmla="*/ 365881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5991229 w 12192000"/>
              <a:gd name="connsiteY19" fmla="*/ 894994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12459 h 3840953"/>
              <a:gd name="connsiteX23" fmla="*/ 10608807 w 12192000"/>
              <a:gd name="connsiteY23" fmla="*/ 719340 h 3840953"/>
              <a:gd name="connsiteX24" fmla="*/ 11077094 w 12192000"/>
              <a:gd name="connsiteY24" fmla="*/ 365881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5991229 w 12192000"/>
              <a:gd name="connsiteY19" fmla="*/ 894994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608807 w 12192000"/>
              <a:gd name="connsiteY23" fmla="*/ 719340 h 3840953"/>
              <a:gd name="connsiteX24" fmla="*/ 11077094 w 12192000"/>
              <a:gd name="connsiteY24" fmla="*/ 365881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5991229 w 12192000"/>
              <a:gd name="connsiteY19" fmla="*/ 894994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736028 w 12192000"/>
              <a:gd name="connsiteY23" fmla="*/ 735243 h 3840953"/>
              <a:gd name="connsiteX24" fmla="*/ 11077094 w 12192000"/>
              <a:gd name="connsiteY24" fmla="*/ 365881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52368 w 12192000"/>
              <a:gd name="connsiteY17" fmla="*/ 1073321 h 3840953"/>
              <a:gd name="connsiteX18" fmla="*/ 4126726 w 12192000"/>
              <a:gd name="connsiteY18" fmla="*/ 942702 h 3840953"/>
              <a:gd name="connsiteX19" fmla="*/ 5991229 w 12192000"/>
              <a:gd name="connsiteY19" fmla="*/ 894994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736028 w 12192000"/>
              <a:gd name="connsiteY23" fmla="*/ 735243 h 3840953"/>
              <a:gd name="connsiteX24" fmla="*/ 11029387 w 12192000"/>
              <a:gd name="connsiteY24" fmla="*/ 461296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68270 w 12192000"/>
              <a:gd name="connsiteY17" fmla="*/ 818879 h 3840953"/>
              <a:gd name="connsiteX18" fmla="*/ 4126726 w 12192000"/>
              <a:gd name="connsiteY18" fmla="*/ 942702 h 3840953"/>
              <a:gd name="connsiteX19" fmla="*/ 5991229 w 12192000"/>
              <a:gd name="connsiteY19" fmla="*/ 894994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736028 w 12192000"/>
              <a:gd name="connsiteY23" fmla="*/ 735243 h 3840953"/>
              <a:gd name="connsiteX24" fmla="*/ 11029387 w 12192000"/>
              <a:gd name="connsiteY24" fmla="*/ 461296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68270 w 12192000"/>
              <a:gd name="connsiteY17" fmla="*/ 818879 h 3840953"/>
              <a:gd name="connsiteX18" fmla="*/ 4126726 w 12192000"/>
              <a:gd name="connsiteY18" fmla="*/ 942702 h 3840953"/>
              <a:gd name="connsiteX19" fmla="*/ 5991229 w 12192000"/>
              <a:gd name="connsiteY19" fmla="*/ 894994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736028 w 12192000"/>
              <a:gd name="connsiteY23" fmla="*/ 735243 h 3840953"/>
              <a:gd name="connsiteX24" fmla="*/ 11029387 w 12192000"/>
              <a:gd name="connsiteY24" fmla="*/ 461296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506153 w 12192000"/>
              <a:gd name="connsiteY16" fmla="*/ 965851 h 3840953"/>
              <a:gd name="connsiteX17" fmla="*/ 2568270 w 12192000"/>
              <a:gd name="connsiteY17" fmla="*/ 818879 h 3840953"/>
              <a:gd name="connsiteX18" fmla="*/ 4126726 w 12192000"/>
              <a:gd name="connsiteY18" fmla="*/ 942702 h 3840953"/>
              <a:gd name="connsiteX19" fmla="*/ 5991229 w 12192000"/>
              <a:gd name="connsiteY19" fmla="*/ 894994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736028 w 12192000"/>
              <a:gd name="connsiteY23" fmla="*/ 735243 h 3840953"/>
              <a:gd name="connsiteX24" fmla="*/ 11029387 w 12192000"/>
              <a:gd name="connsiteY24" fmla="*/ 461296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4126726 w 12192000"/>
              <a:gd name="connsiteY18" fmla="*/ 942702 h 3840953"/>
              <a:gd name="connsiteX19" fmla="*/ 5991229 w 12192000"/>
              <a:gd name="connsiteY19" fmla="*/ 894994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736028 w 12192000"/>
              <a:gd name="connsiteY23" fmla="*/ 735243 h 3840953"/>
              <a:gd name="connsiteX24" fmla="*/ 11029387 w 12192000"/>
              <a:gd name="connsiteY24" fmla="*/ 461296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4126726 w 12192000"/>
              <a:gd name="connsiteY18" fmla="*/ 942702 h 3840953"/>
              <a:gd name="connsiteX19" fmla="*/ 5991229 w 12192000"/>
              <a:gd name="connsiteY19" fmla="*/ 894994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736028 w 12192000"/>
              <a:gd name="connsiteY23" fmla="*/ 735243 h 3840953"/>
              <a:gd name="connsiteX24" fmla="*/ 11029387 w 12192000"/>
              <a:gd name="connsiteY24" fmla="*/ 461296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5991229 w 12192000"/>
              <a:gd name="connsiteY19" fmla="*/ 894994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736028 w 12192000"/>
              <a:gd name="connsiteY23" fmla="*/ 735243 h 3840953"/>
              <a:gd name="connsiteX24" fmla="*/ 11029387 w 12192000"/>
              <a:gd name="connsiteY24" fmla="*/ 461296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736028 w 12192000"/>
              <a:gd name="connsiteY23" fmla="*/ 735243 h 3840953"/>
              <a:gd name="connsiteX24" fmla="*/ 11029387 w 12192000"/>
              <a:gd name="connsiteY24" fmla="*/ 461296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736028 w 12192000"/>
              <a:gd name="connsiteY23" fmla="*/ 735243 h 3840953"/>
              <a:gd name="connsiteX24" fmla="*/ 11029387 w 12192000"/>
              <a:gd name="connsiteY24" fmla="*/ 461296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736028 w 12192000"/>
              <a:gd name="connsiteY23" fmla="*/ 735243 h 3840953"/>
              <a:gd name="connsiteX24" fmla="*/ 11029387 w 12192000"/>
              <a:gd name="connsiteY24" fmla="*/ 461296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736028 w 12192000"/>
              <a:gd name="connsiteY23" fmla="*/ 735243 h 3840953"/>
              <a:gd name="connsiteX24" fmla="*/ 11029387 w 12192000"/>
              <a:gd name="connsiteY24" fmla="*/ 461296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736028 w 12192000"/>
              <a:gd name="connsiteY23" fmla="*/ 735243 h 3840953"/>
              <a:gd name="connsiteX24" fmla="*/ 11029387 w 12192000"/>
              <a:gd name="connsiteY24" fmla="*/ 461296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736028 w 12192000"/>
              <a:gd name="connsiteY23" fmla="*/ 735243 h 3840953"/>
              <a:gd name="connsiteX24" fmla="*/ 11029387 w 12192000"/>
              <a:gd name="connsiteY24" fmla="*/ 461296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736028 w 12192000"/>
              <a:gd name="connsiteY23" fmla="*/ 735243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545069 w 12192000"/>
              <a:gd name="connsiteY23" fmla="*/ 735243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9894971 w 12192000"/>
              <a:gd name="connsiteY22" fmla="*/ 676069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629198 w 12192000"/>
              <a:gd name="connsiteY20" fmla="*/ 838305 h 3840953"/>
              <a:gd name="connsiteX21" fmla="*/ 9124927 w 12192000"/>
              <a:gd name="connsiteY21" fmla="*/ 835883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629198 w 12192000"/>
              <a:gd name="connsiteY20" fmla="*/ 838305 h 3840953"/>
              <a:gd name="connsiteX21" fmla="*/ 9675770 w 12192000"/>
              <a:gd name="connsiteY21" fmla="*/ 769781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643887 w 12192000"/>
              <a:gd name="connsiteY20" fmla="*/ 838305 h 3840953"/>
              <a:gd name="connsiteX21" fmla="*/ 9675770 w 12192000"/>
              <a:gd name="connsiteY21" fmla="*/ 769781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643887 w 12192000"/>
              <a:gd name="connsiteY20" fmla="*/ 838305 h 3840953"/>
              <a:gd name="connsiteX21" fmla="*/ 9675770 w 12192000"/>
              <a:gd name="connsiteY21" fmla="*/ 769781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563722 w 12192000"/>
              <a:gd name="connsiteY19" fmla="*/ 815481 h 3840953"/>
              <a:gd name="connsiteX20" fmla="*/ 7746711 w 12192000"/>
              <a:gd name="connsiteY20" fmla="*/ 904406 h 3840953"/>
              <a:gd name="connsiteX21" fmla="*/ 9675770 w 12192000"/>
              <a:gd name="connsiteY21" fmla="*/ 769781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075349 w 12192000"/>
              <a:gd name="connsiteY14" fmla="*/ 948348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960329 w 12192000"/>
              <a:gd name="connsiteY19" fmla="*/ 837515 h 3840953"/>
              <a:gd name="connsiteX20" fmla="*/ 7746711 w 12192000"/>
              <a:gd name="connsiteY20" fmla="*/ 904406 h 3840953"/>
              <a:gd name="connsiteX21" fmla="*/ 9675770 w 12192000"/>
              <a:gd name="connsiteY21" fmla="*/ 769781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244274 w 12192000"/>
              <a:gd name="connsiteY14" fmla="*/ 963037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960329 w 12192000"/>
              <a:gd name="connsiteY19" fmla="*/ 837515 h 3840953"/>
              <a:gd name="connsiteX20" fmla="*/ 7746711 w 12192000"/>
              <a:gd name="connsiteY20" fmla="*/ 904406 h 3840953"/>
              <a:gd name="connsiteX21" fmla="*/ 9675770 w 12192000"/>
              <a:gd name="connsiteY21" fmla="*/ 769781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244274 w 12192000"/>
              <a:gd name="connsiteY14" fmla="*/ 963037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960329 w 12192000"/>
              <a:gd name="connsiteY19" fmla="*/ 837515 h 3840953"/>
              <a:gd name="connsiteX20" fmla="*/ 7746711 w 12192000"/>
              <a:gd name="connsiteY20" fmla="*/ 904406 h 3840953"/>
              <a:gd name="connsiteX21" fmla="*/ 9675770 w 12192000"/>
              <a:gd name="connsiteY21" fmla="*/ 769781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244274 w 12192000"/>
              <a:gd name="connsiteY14" fmla="*/ 963037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960329 w 12192000"/>
              <a:gd name="connsiteY19" fmla="*/ 837515 h 3840953"/>
              <a:gd name="connsiteX20" fmla="*/ 7746711 w 12192000"/>
              <a:gd name="connsiteY20" fmla="*/ 904406 h 3840953"/>
              <a:gd name="connsiteX21" fmla="*/ 9675770 w 12192000"/>
              <a:gd name="connsiteY21" fmla="*/ 769781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244274 w 12192000"/>
              <a:gd name="connsiteY14" fmla="*/ 963037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960329 w 12192000"/>
              <a:gd name="connsiteY19" fmla="*/ 837515 h 3840953"/>
              <a:gd name="connsiteX20" fmla="*/ 7746711 w 12192000"/>
              <a:gd name="connsiteY20" fmla="*/ 904406 h 3840953"/>
              <a:gd name="connsiteX21" fmla="*/ 9675770 w 12192000"/>
              <a:gd name="connsiteY21" fmla="*/ 769781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244274 w 12192000"/>
              <a:gd name="connsiteY14" fmla="*/ 963037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568270 w 12192000"/>
              <a:gd name="connsiteY17" fmla="*/ 818879 h 3840953"/>
              <a:gd name="connsiteX18" fmla="*/ 3379303 w 12192000"/>
              <a:gd name="connsiteY18" fmla="*/ 974507 h 3840953"/>
              <a:gd name="connsiteX19" fmla="*/ 6960329 w 12192000"/>
              <a:gd name="connsiteY19" fmla="*/ 837515 h 3840953"/>
              <a:gd name="connsiteX20" fmla="*/ 7746711 w 12192000"/>
              <a:gd name="connsiteY20" fmla="*/ 904406 h 3840953"/>
              <a:gd name="connsiteX21" fmla="*/ 9675770 w 12192000"/>
              <a:gd name="connsiteY21" fmla="*/ 769781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244274 w 12192000"/>
              <a:gd name="connsiteY14" fmla="*/ 963037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604993 w 12192000"/>
              <a:gd name="connsiteY17" fmla="*/ 943737 h 3840953"/>
              <a:gd name="connsiteX18" fmla="*/ 3379303 w 12192000"/>
              <a:gd name="connsiteY18" fmla="*/ 974507 h 3840953"/>
              <a:gd name="connsiteX19" fmla="*/ 6960329 w 12192000"/>
              <a:gd name="connsiteY19" fmla="*/ 837515 h 3840953"/>
              <a:gd name="connsiteX20" fmla="*/ 7746711 w 12192000"/>
              <a:gd name="connsiteY20" fmla="*/ 904406 h 3840953"/>
              <a:gd name="connsiteX21" fmla="*/ 9675770 w 12192000"/>
              <a:gd name="connsiteY21" fmla="*/ 769781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244274 w 12192000"/>
              <a:gd name="connsiteY14" fmla="*/ 963037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604993 w 12192000"/>
              <a:gd name="connsiteY17" fmla="*/ 943737 h 3840953"/>
              <a:gd name="connsiteX18" fmla="*/ 3379303 w 12192000"/>
              <a:gd name="connsiteY18" fmla="*/ 974507 h 3840953"/>
              <a:gd name="connsiteX19" fmla="*/ 6960329 w 12192000"/>
              <a:gd name="connsiteY19" fmla="*/ 837515 h 3840953"/>
              <a:gd name="connsiteX20" fmla="*/ 7746711 w 12192000"/>
              <a:gd name="connsiteY20" fmla="*/ 904406 h 3840953"/>
              <a:gd name="connsiteX21" fmla="*/ 9675770 w 12192000"/>
              <a:gd name="connsiteY21" fmla="*/ 769781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244274 w 12192000"/>
              <a:gd name="connsiteY14" fmla="*/ 963037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120251 w 12192000"/>
              <a:gd name="connsiteY17" fmla="*/ 914359 h 3840953"/>
              <a:gd name="connsiteX18" fmla="*/ 3379303 w 12192000"/>
              <a:gd name="connsiteY18" fmla="*/ 974507 h 3840953"/>
              <a:gd name="connsiteX19" fmla="*/ 6960329 w 12192000"/>
              <a:gd name="connsiteY19" fmla="*/ 837515 h 3840953"/>
              <a:gd name="connsiteX20" fmla="*/ 7746711 w 12192000"/>
              <a:gd name="connsiteY20" fmla="*/ 904406 h 3840953"/>
              <a:gd name="connsiteX21" fmla="*/ 9675770 w 12192000"/>
              <a:gd name="connsiteY21" fmla="*/ 769781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  <a:gd name="connsiteX0" fmla="*/ 12086942 w 12192000"/>
              <a:gd name="connsiteY0" fmla="*/ 545 h 3840953"/>
              <a:gd name="connsiteX1" fmla="*/ 12159646 w 12192000"/>
              <a:gd name="connsiteY1" fmla="*/ 3970 h 3840953"/>
              <a:gd name="connsiteX2" fmla="*/ 12192000 w 12192000"/>
              <a:gd name="connsiteY2" fmla="*/ 6854 h 3840953"/>
              <a:gd name="connsiteX3" fmla="*/ 12192000 w 12192000"/>
              <a:gd name="connsiteY3" fmla="*/ 3840953 h 3840953"/>
              <a:gd name="connsiteX4" fmla="*/ 0 w 12192000"/>
              <a:gd name="connsiteY4" fmla="*/ 3840953 h 3840953"/>
              <a:gd name="connsiteX5" fmla="*/ 0 w 12192000"/>
              <a:gd name="connsiteY5" fmla="*/ 855231 h 3840953"/>
              <a:gd name="connsiteX6" fmla="*/ 78208 w 12192000"/>
              <a:gd name="connsiteY6" fmla="*/ 850496 h 3840953"/>
              <a:gd name="connsiteX7" fmla="*/ 161241 w 12192000"/>
              <a:gd name="connsiteY7" fmla="*/ 869775 h 3840953"/>
              <a:gd name="connsiteX8" fmla="*/ 401396 w 12192000"/>
              <a:gd name="connsiteY8" fmla="*/ 877073 h 3840953"/>
              <a:gd name="connsiteX9" fmla="*/ 453849 w 12192000"/>
              <a:gd name="connsiteY9" fmla="*/ 902069 h 3840953"/>
              <a:gd name="connsiteX10" fmla="*/ 493365 w 12192000"/>
              <a:gd name="connsiteY10" fmla="*/ 914807 h 3840953"/>
              <a:gd name="connsiteX11" fmla="*/ 788454 w 12192000"/>
              <a:gd name="connsiteY11" fmla="*/ 966302 h 3840953"/>
              <a:gd name="connsiteX12" fmla="*/ 850874 w 12192000"/>
              <a:gd name="connsiteY12" fmla="*/ 976076 h 3840953"/>
              <a:gd name="connsiteX13" fmla="*/ 996204 w 12192000"/>
              <a:gd name="connsiteY13" fmla="*/ 984248 h 3840953"/>
              <a:gd name="connsiteX14" fmla="*/ 1244274 w 12192000"/>
              <a:gd name="connsiteY14" fmla="*/ 963037 h 3840953"/>
              <a:gd name="connsiteX15" fmla="*/ 1388742 w 12192000"/>
              <a:gd name="connsiteY15" fmla="*/ 986475 h 3840953"/>
              <a:gd name="connsiteX16" fmla="*/ 1649276 w 12192000"/>
              <a:gd name="connsiteY16" fmla="*/ 902241 h 3840953"/>
              <a:gd name="connsiteX17" fmla="*/ 2120251 w 12192000"/>
              <a:gd name="connsiteY17" fmla="*/ 914359 h 3840953"/>
              <a:gd name="connsiteX18" fmla="*/ 3379303 w 12192000"/>
              <a:gd name="connsiteY18" fmla="*/ 974507 h 3840953"/>
              <a:gd name="connsiteX19" fmla="*/ 6960329 w 12192000"/>
              <a:gd name="connsiteY19" fmla="*/ 837515 h 3840953"/>
              <a:gd name="connsiteX20" fmla="*/ 7746711 w 12192000"/>
              <a:gd name="connsiteY20" fmla="*/ 904406 h 3840953"/>
              <a:gd name="connsiteX21" fmla="*/ 9675770 w 12192000"/>
              <a:gd name="connsiteY21" fmla="*/ 769781 h 3840953"/>
              <a:gd name="connsiteX22" fmla="*/ 10144687 w 12192000"/>
              <a:gd name="connsiteY22" fmla="*/ 720137 h 3840953"/>
              <a:gd name="connsiteX23" fmla="*/ 10567103 w 12192000"/>
              <a:gd name="connsiteY23" fmla="*/ 698520 h 3840953"/>
              <a:gd name="connsiteX24" fmla="*/ 10933907 w 12192000"/>
              <a:gd name="connsiteY24" fmla="*/ 608188 h 3840953"/>
              <a:gd name="connsiteX25" fmla="*/ 11176209 w 12192000"/>
              <a:gd name="connsiteY25" fmla="*/ 377754 h 3840953"/>
              <a:gd name="connsiteX26" fmla="*/ 11309308 w 12192000"/>
              <a:gd name="connsiteY26" fmla="*/ 337837 h 3840953"/>
              <a:gd name="connsiteX27" fmla="*/ 11519962 w 12192000"/>
              <a:gd name="connsiteY27" fmla="*/ 223198 h 3840953"/>
              <a:gd name="connsiteX28" fmla="*/ 11608743 w 12192000"/>
              <a:gd name="connsiteY28" fmla="*/ 195778 h 3840953"/>
              <a:gd name="connsiteX29" fmla="*/ 11646639 w 12192000"/>
              <a:gd name="connsiteY29" fmla="*/ 191207 h 3840953"/>
              <a:gd name="connsiteX30" fmla="*/ 11716630 w 12192000"/>
              <a:gd name="connsiteY30" fmla="*/ 152107 h 3840953"/>
              <a:gd name="connsiteX31" fmla="*/ 11773400 w 12192000"/>
              <a:gd name="connsiteY31" fmla="*/ 110473 h 3840953"/>
              <a:gd name="connsiteX32" fmla="*/ 11877811 w 12192000"/>
              <a:gd name="connsiteY32" fmla="*/ 65522 h 3840953"/>
              <a:gd name="connsiteX33" fmla="*/ 12038150 w 12192000"/>
              <a:gd name="connsiteY33" fmla="*/ 50387 h 3840953"/>
              <a:gd name="connsiteX34" fmla="*/ 12086942 w 12192000"/>
              <a:gd name="connsiteY34" fmla="*/ 545 h 384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192000" h="3840953">
                <a:moveTo>
                  <a:pt x="12086942" y="545"/>
                </a:moveTo>
                <a:cubicBezTo>
                  <a:pt x="12107587" y="-3681"/>
                  <a:pt x="12122847" y="18548"/>
                  <a:pt x="12159646" y="3970"/>
                </a:cubicBezTo>
                <a:lnTo>
                  <a:pt x="12192000" y="6854"/>
                </a:lnTo>
                <a:lnTo>
                  <a:pt x="12192000" y="3840953"/>
                </a:lnTo>
                <a:lnTo>
                  <a:pt x="0" y="3840953"/>
                </a:lnTo>
                <a:lnTo>
                  <a:pt x="0" y="855231"/>
                </a:lnTo>
                <a:lnTo>
                  <a:pt x="78208" y="850496"/>
                </a:lnTo>
                <a:cubicBezTo>
                  <a:pt x="113034" y="846919"/>
                  <a:pt x="126364" y="868040"/>
                  <a:pt x="161241" y="869775"/>
                </a:cubicBezTo>
                <a:cubicBezTo>
                  <a:pt x="204970" y="875327"/>
                  <a:pt x="343633" y="886261"/>
                  <a:pt x="401396" y="877073"/>
                </a:cubicBezTo>
                <a:cubicBezTo>
                  <a:pt x="414209" y="897476"/>
                  <a:pt x="447100" y="869200"/>
                  <a:pt x="453849" y="902069"/>
                </a:cubicBezTo>
                <a:cubicBezTo>
                  <a:pt x="472996" y="902214"/>
                  <a:pt x="484808" y="895546"/>
                  <a:pt x="493365" y="914807"/>
                </a:cubicBezTo>
                <a:cubicBezTo>
                  <a:pt x="550189" y="860751"/>
                  <a:pt x="733970" y="1005643"/>
                  <a:pt x="788454" y="966302"/>
                </a:cubicBezTo>
                <a:cubicBezTo>
                  <a:pt x="855818" y="974051"/>
                  <a:pt x="798697" y="953799"/>
                  <a:pt x="850874" y="976076"/>
                </a:cubicBezTo>
                <a:cubicBezTo>
                  <a:pt x="882522" y="988375"/>
                  <a:pt x="978021" y="940782"/>
                  <a:pt x="996204" y="984248"/>
                </a:cubicBezTo>
                <a:cubicBezTo>
                  <a:pt x="1116480" y="1006792"/>
                  <a:pt x="1205041" y="969802"/>
                  <a:pt x="1244274" y="963037"/>
                </a:cubicBezTo>
                <a:cubicBezTo>
                  <a:pt x="1324351" y="971983"/>
                  <a:pt x="1295922" y="937831"/>
                  <a:pt x="1388742" y="986475"/>
                </a:cubicBezTo>
                <a:cubicBezTo>
                  <a:pt x="1461481" y="937711"/>
                  <a:pt x="1579400" y="918523"/>
                  <a:pt x="1649276" y="902241"/>
                </a:cubicBezTo>
                <a:cubicBezTo>
                  <a:pt x="1891996" y="948666"/>
                  <a:pt x="1845725" y="1026960"/>
                  <a:pt x="2120251" y="914359"/>
                </a:cubicBezTo>
                <a:cubicBezTo>
                  <a:pt x="2451800" y="978475"/>
                  <a:pt x="2959619" y="954458"/>
                  <a:pt x="3379303" y="974507"/>
                </a:cubicBezTo>
                <a:cubicBezTo>
                  <a:pt x="4440776" y="921498"/>
                  <a:pt x="6026077" y="1001842"/>
                  <a:pt x="6960329" y="837515"/>
                </a:cubicBezTo>
                <a:cubicBezTo>
                  <a:pt x="7410904" y="781513"/>
                  <a:pt x="7391552" y="896798"/>
                  <a:pt x="7746711" y="904406"/>
                </a:cubicBezTo>
                <a:cubicBezTo>
                  <a:pt x="7919634" y="982026"/>
                  <a:pt x="9177194" y="770588"/>
                  <a:pt x="9675770" y="769781"/>
                </a:cubicBezTo>
                <a:cubicBezTo>
                  <a:pt x="9964256" y="774819"/>
                  <a:pt x="10022763" y="690574"/>
                  <a:pt x="10144687" y="720137"/>
                </a:cubicBezTo>
                <a:cubicBezTo>
                  <a:pt x="10390105" y="812580"/>
                  <a:pt x="10555595" y="697170"/>
                  <a:pt x="10567103" y="698520"/>
                </a:cubicBezTo>
                <a:cubicBezTo>
                  <a:pt x="10576800" y="683882"/>
                  <a:pt x="10773985" y="640502"/>
                  <a:pt x="10933907" y="608188"/>
                </a:cubicBezTo>
                <a:cubicBezTo>
                  <a:pt x="11007317" y="667897"/>
                  <a:pt x="11141709" y="366735"/>
                  <a:pt x="11176209" y="377754"/>
                </a:cubicBezTo>
                <a:cubicBezTo>
                  <a:pt x="11229533" y="370484"/>
                  <a:pt x="11261232" y="324063"/>
                  <a:pt x="11309308" y="337837"/>
                </a:cubicBezTo>
                <a:cubicBezTo>
                  <a:pt x="11364558" y="305534"/>
                  <a:pt x="11470057" y="239022"/>
                  <a:pt x="11519962" y="223198"/>
                </a:cubicBezTo>
                <a:cubicBezTo>
                  <a:pt x="11593374" y="205486"/>
                  <a:pt x="11562294" y="207262"/>
                  <a:pt x="11608743" y="195778"/>
                </a:cubicBezTo>
                <a:cubicBezTo>
                  <a:pt x="11629564" y="206782"/>
                  <a:pt x="11641036" y="191335"/>
                  <a:pt x="11646639" y="191207"/>
                </a:cubicBezTo>
                <a:lnTo>
                  <a:pt x="11716630" y="152107"/>
                </a:lnTo>
                <a:lnTo>
                  <a:pt x="11773400" y="110473"/>
                </a:lnTo>
                <a:cubicBezTo>
                  <a:pt x="11774748" y="114260"/>
                  <a:pt x="11879229" y="59216"/>
                  <a:pt x="11877811" y="65522"/>
                </a:cubicBezTo>
                <a:cubicBezTo>
                  <a:pt x="11935661" y="70494"/>
                  <a:pt x="11969966" y="58048"/>
                  <a:pt x="12038150" y="50387"/>
                </a:cubicBezTo>
                <a:cubicBezTo>
                  <a:pt x="12060229" y="15139"/>
                  <a:pt x="12074555" y="3080"/>
                  <a:pt x="12086942" y="545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Freeform: Shape 14">
            <a:extLst>
              <a:ext uri="{FF2B5EF4-FFF2-40B4-BE49-F238E27FC236}">
                <a16:creationId xmlns:a16="http://schemas.microsoft.com/office/drawing/2014/main" id="{D98DC8B9-D83E-4AB5-AF01-949432C57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173" y="1886993"/>
            <a:ext cx="9939370" cy="2270165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D62E26-4D18-9946-861F-DE46EC057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04" r="1" b="45613"/>
          <a:stretch/>
        </p:blipFill>
        <p:spPr>
          <a:xfrm>
            <a:off x="1237188" y="2013675"/>
            <a:ext cx="3122510" cy="194885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EDCA66F-E3F8-DE43-A0C1-4710EB4D1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10" b="18141"/>
          <a:stretch/>
        </p:blipFill>
        <p:spPr>
          <a:xfrm>
            <a:off x="4519609" y="2047436"/>
            <a:ext cx="3174499" cy="194885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3146CA8-11F2-AB44-A089-D9B81E79E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02" r="-2" b="34640"/>
          <a:stretch/>
        </p:blipFill>
        <p:spPr>
          <a:xfrm>
            <a:off x="7791042" y="2047436"/>
            <a:ext cx="3124634" cy="194885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1E2969-AF57-9C42-B3B7-9A5E84582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8" y="4156734"/>
            <a:ext cx="10090242" cy="1904174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t-BR" dirty="0"/>
              <a:t>	REI JULGAVA E CUNHAVA MOEDA</a:t>
            </a:r>
          </a:p>
          <a:p>
            <a:pPr marL="0" indent="0" algn="ctr">
              <a:lnSpc>
                <a:spcPct val="90000"/>
              </a:lnSpc>
              <a:buNone/>
            </a:pPr>
            <a:endParaRPr lang="pt-BR" dirty="0"/>
          </a:p>
          <a:p>
            <a:pPr marL="0" indent="0" algn="ctr">
              <a:lnSpc>
                <a:spcPct val="90000"/>
              </a:lnSpc>
              <a:buNone/>
            </a:pPr>
            <a:r>
              <a:rPr lang="pt-BR" dirty="0"/>
              <a:t>ESTADO RACIONAL, DE TIPO WEBERIANO, TEM ESTRUTURAS BUROCRÁTICAS PRÓPRIAS PARA SUAS FUNÇÕES</a:t>
            </a:r>
          </a:p>
          <a:p>
            <a:pPr marL="0" indent="0" algn="ctr">
              <a:lnSpc>
                <a:spcPct val="90000"/>
              </a:lnSpc>
              <a:buNone/>
            </a:pPr>
            <a:endParaRPr lang="pt-BR" dirty="0"/>
          </a:p>
          <a:p>
            <a:pPr marL="0" indent="0" algn="ctr">
              <a:lnSpc>
                <a:spcPct val="90000"/>
              </a:lnSpc>
              <a:buNone/>
            </a:pPr>
            <a:r>
              <a:rPr lang="pt-BR" dirty="0"/>
              <a:t>O CAMINHO SECULAR DO SURGIMENTO DOS BANCOS CENTRAIS</a:t>
            </a:r>
          </a:p>
        </p:txBody>
      </p:sp>
    </p:spTree>
    <p:extLst>
      <p:ext uri="{BB962C8B-B14F-4D97-AF65-F5344CB8AC3E}">
        <p14:creationId xmlns:p14="http://schemas.microsoft.com/office/powerpoint/2010/main" val="1939468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AA1E1C-DA67-488F-A983-F3ABD792C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221BA9-4A22-944A-9516-A89152FCB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407" y="609602"/>
            <a:ext cx="9647433" cy="67980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t-BR" sz="1800" dirty="0"/>
              <a:t>Banco central surge na prática: banco da Inglaterra assume esse papel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C46DA5A-CECD-42F0-A57E-8D5BAE362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8708">
            <a:off x="-249318" y="3024527"/>
            <a:ext cx="12584740" cy="4556159"/>
          </a:xfrm>
          <a:custGeom>
            <a:avLst/>
            <a:gdLst>
              <a:gd name="connsiteX0" fmla="*/ 1976651 w 12584740"/>
              <a:gd name="connsiteY0" fmla="*/ 27745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0" fmla="*/ 2881775 w 12584740"/>
              <a:gd name="connsiteY0" fmla="*/ 233197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97764 w 12584740"/>
              <a:gd name="connsiteY24" fmla="*/ 1566491 h 4575313"/>
              <a:gd name="connsiteX25" fmla="*/ 12584740 w 12584740"/>
              <a:gd name="connsiteY25" fmla="*/ 3094030 h 4575313"/>
              <a:gd name="connsiteX26" fmla="*/ 483060 w 12584740"/>
              <a:gd name="connsiteY26" fmla="*/ 4575313 h 4575313"/>
              <a:gd name="connsiteX27" fmla="*/ 296084 w 12584740"/>
              <a:gd name="connsiteY27" fmla="*/ 3047774 h 4575313"/>
              <a:gd name="connsiteX28" fmla="*/ 235090 w 12584740"/>
              <a:gd name="connsiteY28" fmla="*/ 2549469 h 4575313"/>
              <a:gd name="connsiteX29" fmla="*/ 0 w 12584740"/>
              <a:gd name="connsiteY29" fmla="*/ 628841 h 4575313"/>
              <a:gd name="connsiteX30" fmla="*/ 7836 w 12584740"/>
              <a:gd name="connsiteY30" fmla="*/ 631521 h 4575313"/>
              <a:gd name="connsiteX31" fmla="*/ 59804 w 12584740"/>
              <a:gd name="connsiteY31" fmla="*/ 651795 h 4575313"/>
              <a:gd name="connsiteX32" fmla="*/ 189088 w 12584740"/>
              <a:gd name="connsiteY32" fmla="*/ 654369 h 4575313"/>
              <a:gd name="connsiteX33" fmla="*/ 238402 w 12584740"/>
              <a:gd name="connsiteY33" fmla="*/ 636963 h 4575313"/>
              <a:gd name="connsiteX34" fmla="*/ 332970 w 12584740"/>
              <a:gd name="connsiteY34" fmla="*/ 607012 h 4575313"/>
              <a:gd name="connsiteX35" fmla="*/ 407552 w 12584740"/>
              <a:gd name="connsiteY35" fmla="*/ 547943 h 4575313"/>
              <a:gd name="connsiteX36" fmla="*/ 497934 w 12584740"/>
              <a:gd name="connsiteY36" fmla="*/ 502354 h 4575313"/>
              <a:gd name="connsiteX37" fmla="*/ 510273 w 12584740"/>
              <a:gd name="connsiteY37" fmla="*/ 504172 h 4575313"/>
              <a:gd name="connsiteX38" fmla="*/ 561099 w 12584740"/>
              <a:gd name="connsiteY38" fmla="*/ 476357 h 4575313"/>
              <a:gd name="connsiteX39" fmla="*/ 705102 w 12584740"/>
              <a:gd name="connsiteY39" fmla="*/ 399826 h 4575313"/>
              <a:gd name="connsiteX40" fmla="*/ 800404 w 12584740"/>
              <a:gd name="connsiteY40" fmla="*/ 289909 h 4575313"/>
              <a:gd name="connsiteX41" fmla="*/ 842353 w 12584740"/>
              <a:gd name="connsiteY41" fmla="*/ 276713 h 4575313"/>
              <a:gd name="connsiteX42" fmla="*/ 912247 w 12584740"/>
              <a:gd name="connsiteY42" fmla="*/ 254246 h 4575313"/>
              <a:gd name="connsiteX43" fmla="*/ 927247 w 12584740"/>
              <a:gd name="connsiteY43" fmla="*/ 258217 h 4575313"/>
              <a:gd name="connsiteX44" fmla="*/ 933425 w 12584740"/>
              <a:gd name="connsiteY44" fmla="*/ 256149 h 4575313"/>
              <a:gd name="connsiteX45" fmla="*/ 934108 w 12584740"/>
              <a:gd name="connsiteY45" fmla="*/ 256433 h 4575313"/>
              <a:gd name="connsiteX46" fmla="*/ 935368 w 12584740"/>
              <a:gd name="connsiteY46" fmla="*/ 255498 h 4575313"/>
              <a:gd name="connsiteX47" fmla="*/ 949059 w 12584740"/>
              <a:gd name="connsiteY47" fmla="*/ 250913 h 4575313"/>
              <a:gd name="connsiteX48" fmla="*/ 980035 w 12584740"/>
              <a:gd name="connsiteY48" fmla="*/ 251605 h 4575313"/>
              <a:gd name="connsiteX49" fmla="*/ 998443 w 12584740"/>
              <a:gd name="connsiteY49" fmla="*/ 248823 h 4575313"/>
              <a:gd name="connsiteX50" fmla="*/ 1015140 w 12584740"/>
              <a:gd name="connsiteY50" fmla="*/ 230963 h 4575313"/>
              <a:gd name="connsiteX51" fmla="*/ 1027653 w 12584740"/>
              <a:gd name="connsiteY51" fmla="*/ 228229 h 4575313"/>
              <a:gd name="connsiteX52" fmla="*/ 1029989 w 12584740"/>
              <a:gd name="connsiteY52" fmla="*/ 225769 h 4575313"/>
              <a:gd name="connsiteX53" fmla="*/ 1036851 w 12584740"/>
              <a:gd name="connsiteY53" fmla="*/ 220779 h 4575313"/>
              <a:gd name="connsiteX54" fmla="*/ 1029120 w 12584740"/>
              <a:gd name="connsiteY54" fmla="*/ 217196 h 4575313"/>
              <a:gd name="connsiteX55" fmla="*/ 1113256 w 12584740"/>
              <a:gd name="connsiteY55" fmla="*/ 192543 h 4575313"/>
              <a:gd name="connsiteX56" fmla="*/ 1184710 w 12584740"/>
              <a:gd name="connsiteY56" fmla="*/ 171552 h 4575313"/>
              <a:gd name="connsiteX57" fmla="*/ 1310965 w 12584740"/>
              <a:gd name="connsiteY57" fmla="*/ 185879 h 4575313"/>
              <a:gd name="connsiteX58" fmla="*/ 1430934 w 12584740"/>
              <a:gd name="connsiteY58" fmla="*/ 139104 h 4575313"/>
              <a:gd name="connsiteX59" fmla="*/ 1463118 w 12584740"/>
              <a:gd name="connsiteY59" fmla="*/ 138911 h 4575313"/>
              <a:gd name="connsiteX60" fmla="*/ 1493444 w 12584740"/>
              <a:gd name="connsiteY60" fmla="*/ 147416 h 4575313"/>
              <a:gd name="connsiteX61" fmla="*/ 1493168 w 12584740"/>
              <a:gd name="connsiteY61" fmla="*/ 150455 h 4575313"/>
              <a:gd name="connsiteX62" fmla="*/ 1497974 w 12584740"/>
              <a:gd name="connsiteY62" fmla="*/ 151841 h 4575313"/>
              <a:gd name="connsiteX63" fmla="*/ 1502355 w 12584740"/>
              <a:gd name="connsiteY63" fmla="*/ 149916 h 4575313"/>
              <a:gd name="connsiteX64" fmla="*/ 1508100 w 12584740"/>
              <a:gd name="connsiteY64" fmla="*/ 151526 h 4575313"/>
              <a:gd name="connsiteX65" fmla="*/ 1523822 w 12584740"/>
              <a:gd name="connsiteY65" fmla="*/ 155112 h 4575313"/>
              <a:gd name="connsiteX66" fmla="*/ 1528971 w 12584740"/>
              <a:gd name="connsiteY66" fmla="*/ 161299 h 4575313"/>
              <a:gd name="connsiteX67" fmla="*/ 1590631 w 12584740"/>
              <a:gd name="connsiteY67" fmla="*/ 173836 h 4575313"/>
              <a:gd name="connsiteX68" fmla="*/ 1609537 w 12584740"/>
              <a:gd name="connsiteY68" fmla="*/ 169616 h 4575313"/>
              <a:gd name="connsiteX69" fmla="*/ 1631335 w 12584740"/>
              <a:gd name="connsiteY69" fmla="*/ 179686 h 4575313"/>
              <a:gd name="connsiteX70" fmla="*/ 1693983 w 12584740"/>
              <a:gd name="connsiteY70" fmla="*/ 183202 h 4575313"/>
              <a:gd name="connsiteX71" fmla="*/ 1763575 w 12584740"/>
              <a:gd name="connsiteY71" fmla="*/ 194844 h 4575313"/>
              <a:gd name="connsiteX72" fmla="*/ 1812709 w 12584740"/>
              <a:gd name="connsiteY72" fmla="*/ 208037 h 4575313"/>
              <a:gd name="connsiteX73" fmla="*/ 1945879 w 12584740"/>
              <a:gd name="connsiteY73" fmla="*/ 216206 h 4575313"/>
              <a:gd name="connsiteX74" fmla="*/ 1974418 w 12584740"/>
              <a:gd name="connsiteY74" fmla="*/ 208866 h 4575313"/>
              <a:gd name="connsiteX75" fmla="*/ 1976651 w 12584740"/>
              <a:gd name="connsiteY75" fmla="*/ 208757 h 4575313"/>
              <a:gd name="connsiteX76" fmla="*/ 2881775 w 12584740"/>
              <a:gd name="connsiteY76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235090 w 12584740"/>
              <a:gd name="connsiteY27" fmla="*/ 2549469 h 4575313"/>
              <a:gd name="connsiteX28" fmla="*/ 0 w 12584740"/>
              <a:gd name="connsiteY28" fmla="*/ 628841 h 4575313"/>
              <a:gd name="connsiteX29" fmla="*/ 7836 w 12584740"/>
              <a:gd name="connsiteY29" fmla="*/ 631521 h 4575313"/>
              <a:gd name="connsiteX30" fmla="*/ 59804 w 12584740"/>
              <a:gd name="connsiteY30" fmla="*/ 651795 h 4575313"/>
              <a:gd name="connsiteX31" fmla="*/ 189088 w 12584740"/>
              <a:gd name="connsiteY31" fmla="*/ 654369 h 4575313"/>
              <a:gd name="connsiteX32" fmla="*/ 238402 w 12584740"/>
              <a:gd name="connsiteY32" fmla="*/ 636963 h 4575313"/>
              <a:gd name="connsiteX33" fmla="*/ 332970 w 12584740"/>
              <a:gd name="connsiteY33" fmla="*/ 607012 h 4575313"/>
              <a:gd name="connsiteX34" fmla="*/ 407552 w 12584740"/>
              <a:gd name="connsiteY34" fmla="*/ 547943 h 4575313"/>
              <a:gd name="connsiteX35" fmla="*/ 497934 w 12584740"/>
              <a:gd name="connsiteY35" fmla="*/ 502354 h 4575313"/>
              <a:gd name="connsiteX36" fmla="*/ 510273 w 12584740"/>
              <a:gd name="connsiteY36" fmla="*/ 504172 h 4575313"/>
              <a:gd name="connsiteX37" fmla="*/ 561099 w 12584740"/>
              <a:gd name="connsiteY37" fmla="*/ 476357 h 4575313"/>
              <a:gd name="connsiteX38" fmla="*/ 705102 w 12584740"/>
              <a:gd name="connsiteY38" fmla="*/ 399826 h 4575313"/>
              <a:gd name="connsiteX39" fmla="*/ 800404 w 12584740"/>
              <a:gd name="connsiteY39" fmla="*/ 289909 h 4575313"/>
              <a:gd name="connsiteX40" fmla="*/ 842353 w 12584740"/>
              <a:gd name="connsiteY40" fmla="*/ 276713 h 4575313"/>
              <a:gd name="connsiteX41" fmla="*/ 912247 w 12584740"/>
              <a:gd name="connsiteY41" fmla="*/ 254246 h 4575313"/>
              <a:gd name="connsiteX42" fmla="*/ 927247 w 12584740"/>
              <a:gd name="connsiteY42" fmla="*/ 258217 h 4575313"/>
              <a:gd name="connsiteX43" fmla="*/ 933425 w 12584740"/>
              <a:gd name="connsiteY43" fmla="*/ 256149 h 4575313"/>
              <a:gd name="connsiteX44" fmla="*/ 934108 w 12584740"/>
              <a:gd name="connsiteY44" fmla="*/ 256433 h 4575313"/>
              <a:gd name="connsiteX45" fmla="*/ 935368 w 12584740"/>
              <a:gd name="connsiteY45" fmla="*/ 255498 h 4575313"/>
              <a:gd name="connsiteX46" fmla="*/ 949059 w 12584740"/>
              <a:gd name="connsiteY46" fmla="*/ 250913 h 4575313"/>
              <a:gd name="connsiteX47" fmla="*/ 980035 w 12584740"/>
              <a:gd name="connsiteY47" fmla="*/ 251605 h 4575313"/>
              <a:gd name="connsiteX48" fmla="*/ 998443 w 12584740"/>
              <a:gd name="connsiteY48" fmla="*/ 248823 h 4575313"/>
              <a:gd name="connsiteX49" fmla="*/ 1015140 w 12584740"/>
              <a:gd name="connsiteY49" fmla="*/ 230963 h 4575313"/>
              <a:gd name="connsiteX50" fmla="*/ 1027653 w 12584740"/>
              <a:gd name="connsiteY50" fmla="*/ 228229 h 4575313"/>
              <a:gd name="connsiteX51" fmla="*/ 1029989 w 12584740"/>
              <a:gd name="connsiteY51" fmla="*/ 225769 h 4575313"/>
              <a:gd name="connsiteX52" fmla="*/ 1036851 w 12584740"/>
              <a:gd name="connsiteY52" fmla="*/ 220779 h 4575313"/>
              <a:gd name="connsiteX53" fmla="*/ 1029120 w 12584740"/>
              <a:gd name="connsiteY53" fmla="*/ 217196 h 4575313"/>
              <a:gd name="connsiteX54" fmla="*/ 1113256 w 12584740"/>
              <a:gd name="connsiteY54" fmla="*/ 192543 h 4575313"/>
              <a:gd name="connsiteX55" fmla="*/ 1184710 w 12584740"/>
              <a:gd name="connsiteY55" fmla="*/ 171552 h 4575313"/>
              <a:gd name="connsiteX56" fmla="*/ 1310965 w 12584740"/>
              <a:gd name="connsiteY56" fmla="*/ 185879 h 4575313"/>
              <a:gd name="connsiteX57" fmla="*/ 1430934 w 12584740"/>
              <a:gd name="connsiteY57" fmla="*/ 139104 h 4575313"/>
              <a:gd name="connsiteX58" fmla="*/ 1463118 w 12584740"/>
              <a:gd name="connsiteY58" fmla="*/ 138911 h 4575313"/>
              <a:gd name="connsiteX59" fmla="*/ 1493444 w 12584740"/>
              <a:gd name="connsiteY59" fmla="*/ 147416 h 4575313"/>
              <a:gd name="connsiteX60" fmla="*/ 1493168 w 12584740"/>
              <a:gd name="connsiteY60" fmla="*/ 150455 h 4575313"/>
              <a:gd name="connsiteX61" fmla="*/ 1497974 w 12584740"/>
              <a:gd name="connsiteY61" fmla="*/ 151841 h 4575313"/>
              <a:gd name="connsiteX62" fmla="*/ 1502355 w 12584740"/>
              <a:gd name="connsiteY62" fmla="*/ 149916 h 4575313"/>
              <a:gd name="connsiteX63" fmla="*/ 1508100 w 12584740"/>
              <a:gd name="connsiteY63" fmla="*/ 151526 h 4575313"/>
              <a:gd name="connsiteX64" fmla="*/ 1523822 w 12584740"/>
              <a:gd name="connsiteY64" fmla="*/ 155112 h 4575313"/>
              <a:gd name="connsiteX65" fmla="*/ 1528971 w 12584740"/>
              <a:gd name="connsiteY65" fmla="*/ 161299 h 4575313"/>
              <a:gd name="connsiteX66" fmla="*/ 1590631 w 12584740"/>
              <a:gd name="connsiteY66" fmla="*/ 173836 h 4575313"/>
              <a:gd name="connsiteX67" fmla="*/ 1609537 w 12584740"/>
              <a:gd name="connsiteY67" fmla="*/ 169616 h 4575313"/>
              <a:gd name="connsiteX68" fmla="*/ 1631335 w 12584740"/>
              <a:gd name="connsiteY68" fmla="*/ 179686 h 4575313"/>
              <a:gd name="connsiteX69" fmla="*/ 1693983 w 12584740"/>
              <a:gd name="connsiteY69" fmla="*/ 183202 h 4575313"/>
              <a:gd name="connsiteX70" fmla="*/ 1763575 w 12584740"/>
              <a:gd name="connsiteY70" fmla="*/ 194844 h 4575313"/>
              <a:gd name="connsiteX71" fmla="*/ 1812709 w 12584740"/>
              <a:gd name="connsiteY71" fmla="*/ 208037 h 4575313"/>
              <a:gd name="connsiteX72" fmla="*/ 1945879 w 12584740"/>
              <a:gd name="connsiteY72" fmla="*/ 216206 h 4575313"/>
              <a:gd name="connsiteX73" fmla="*/ 1974418 w 12584740"/>
              <a:gd name="connsiteY73" fmla="*/ 208866 h 4575313"/>
              <a:gd name="connsiteX74" fmla="*/ 1976651 w 12584740"/>
              <a:gd name="connsiteY74" fmla="*/ 208757 h 4575313"/>
              <a:gd name="connsiteX75" fmla="*/ 2881775 w 12584740"/>
              <a:gd name="connsiteY75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0 w 12584740"/>
              <a:gd name="connsiteY27" fmla="*/ 628841 h 4575313"/>
              <a:gd name="connsiteX28" fmla="*/ 7836 w 12584740"/>
              <a:gd name="connsiteY28" fmla="*/ 631521 h 4575313"/>
              <a:gd name="connsiteX29" fmla="*/ 59804 w 12584740"/>
              <a:gd name="connsiteY29" fmla="*/ 651795 h 4575313"/>
              <a:gd name="connsiteX30" fmla="*/ 189088 w 12584740"/>
              <a:gd name="connsiteY30" fmla="*/ 654369 h 4575313"/>
              <a:gd name="connsiteX31" fmla="*/ 238402 w 12584740"/>
              <a:gd name="connsiteY31" fmla="*/ 636963 h 4575313"/>
              <a:gd name="connsiteX32" fmla="*/ 332970 w 12584740"/>
              <a:gd name="connsiteY32" fmla="*/ 607012 h 4575313"/>
              <a:gd name="connsiteX33" fmla="*/ 407552 w 12584740"/>
              <a:gd name="connsiteY33" fmla="*/ 547943 h 4575313"/>
              <a:gd name="connsiteX34" fmla="*/ 497934 w 12584740"/>
              <a:gd name="connsiteY34" fmla="*/ 502354 h 4575313"/>
              <a:gd name="connsiteX35" fmla="*/ 510273 w 12584740"/>
              <a:gd name="connsiteY35" fmla="*/ 504172 h 4575313"/>
              <a:gd name="connsiteX36" fmla="*/ 561099 w 12584740"/>
              <a:gd name="connsiteY36" fmla="*/ 476357 h 4575313"/>
              <a:gd name="connsiteX37" fmla="*/ 705102 w 12584740"/>
              <a:gd name="connsiteY37" fmla="*/ 399826 h 4575313"/>
              <a:gd name="connsiteX38" fmla="*/ 800404 w 12584740"/>
              <a:gd name="connsiteY38" fmla="*/ 289909 h 4575313"/>
              <a:gd name="connsiteX39" fmla="*/ 842353 w 12584740"/>
              <a:gd name="connsiteY39" fmla="*/ 276713 h 4575313"/>
              <a:gd name="connsiteX40" fmla="*/ 912247 w 12584740"/>
              <a:gd name="connsiteY40" fmla="*/ 254246 h 4575313"/>
              <a:gd name="connsiteX41" fmla="*/ 927247 w 12584740"/>
              <a:gd name="connsiteY41" fmla="*/ 258217 h 4575313"/>
              <a:gd name="connsiteX42" fmla="*/ 933425 w 12584740"/>
              <a:gd name="connsiteY42" fmla="*/ 256149 h 4575313"/>
              <a:gd name="connsiteX43" fmla="*/ 934108 w 12584740"/>
              <a:gd name="connsiteY43" fmla="*/ 256433 h 4575313"/>
              <a:gd name="connsiteX44" fmla="*/ 935368 w 12584740"/>
              <a:gd name="connsiteY44" fmla="*/ 255498 h 4575313"/>
              <a:gd name="connsiteX45" fmla="*/ 949059 w 12584740"/>
              <a:gd name="connsiteY45" fmla="*/ 250913 h 4575313"/>
              <a:gd name="connsiteX46" fmla="*/ 980035 w 12584740"/>
              <a:gd name="connsiteY46" fmla="*/ 251605 h 4575313"/>
              <a:gd name="connsiteX47" fmla="*/ 998443 w 12584740"/>
              <a:gd name="connsiteY47" fmla="*/ 248823 h 4575313"/>
              <a:gd name="connsiteX48" fmla="*/ 1015140 w 12584740"/>
              <a:gd name="connsiteY48" fmla="*/ 230963 h 4575313"/>
              <a:gd name="connsiteX49" fmla="*/ 1027653 w 12584740"/>
              <a:gd name="connsiteY49" fmla="*/ 228229 h 4575313"/>
              <a:gd name="connsiteX50" fmla="*/ 1029989 w 12584740"/>
              <a:gd name="connsiteY50" fmla="*/ 225769 h 4575313"/>
              <a:gd name="connsiteX51" fmla="*/ 1036851 w 12584740"/>
              <a:gd name="connsiteY51" fmla="*/ 220779 h 4575313"/>
              <a:gd name="connsiteX52" fmla="*/ 1029120 w 12584740"/>
              <a:gd name="connsiteY52" fmla="*/ 217196 h 4575313"/>
              <a:gd name="connsiteX53" fmla="*/ 1113256 w 12584740"/>
              <a:gd name="connsiteY53" fmla="*/ 192543 h 4575313"/>
              <a:gd name="connsiteX54" fmla="*/ 1184710 w 12584740"/>
              <a:gd name="connsiteY54" fmla="*/ 171552 h 4575313"/>
              <a:gd name="connsiteX55" fmla="*/ 1310965 w 12584740"/>
              <a:gd name="connsiteY55" fmla="*/ 185879 h 4575313"/>
              <a:gd name="connsiteX56" fmla="*/ 1430934 w 12584740"/>
              <a:gd name="connsiteY56" fmla="*/ 139104 h 4575313"/>
              <a:gd name="connsiteX57" fmla="*/ 1463118 w 12584740"/>
              <a:gd name="connsiteY57" fmla="*/ 138911 h 4575313"/>
              <a:gd name="connsiteX58" fmla="*/ 1493444 w 12584740"/>
              <a:gd name="connsiteY58" fmla="*/ 147416 h 4575313"/>
              <a:gd name="connsiteX59" fmla="*/ 1493168 w 12584740"/>
              <a:gd name="connsiteY59" fmla="*/ 150455 h 4575313"/>
              <a:gd name="connsiteX60" fmla="*/ 1497974 w 12584740"/>
              <a:gd name="connsiteY60" fmla="*/ 151841 h 4575313"/>
              <a:gd name="connsiteX61" fmla="*/ 1502355 w 12584740"/>
              <a:gd name="connsiteY61" fmla="*/ 149916 h 4575313"/>
              <a:gd name="connsiteX62" fmla="*/ 1508100 w 12584740"/>
              <a:gd name="connsiteY62" fmla="*/ 151526 h 4575313"/>
              <a:gd name="connsiteX63" fmla="*/ 1523822 w 12584740"/>
              <a:gd name="connsiteY63" fmla="*/ 155112 h 4575313"/>
              <a:gd name="connsiteX64" fmla="*/ 1528971 w 12584740"/>
              <a:gd name="connsiteY64" fmla="*/ 161299 h 4575313"/>
              <a:gd name="connsiteX65" fmla="*/ 1590631 w 12584740"/>
              <a:gd name="connsiteY65" fmla="*/ 173836 h 4575313"/>
              <a:gd name="connsiteX66" fmla="*/ 1609537 w 12584740"/>
              <a:gd name="connsiteY66" fmla="*/ 169616 h 4575313"/>
              <a:gd name="connsiteX67" fmla="*/ 1631335 w 12584740"/>
              <a:gd name="connsiteY67" fmla="*/ 179686 h 4575313"/>
              <a:gd name="connsiteX68" fmla="*/ 1693983 w 12584740"/>
              <a:gd name="connsiteY68" fmla="*/ 183202 h 4575313"/>
              <a:gd name="connsiteX69" fmla="*/ 1763575 w 12584740"/>
              <a:gd name="connsiteY69" fmla="*/ 194844 h 4575313"/>
              <a:gd name="connsiteX70" fmla="*/ 1812709 w 12584740"/>
              <a:gd name="connsiteY70" fmla="*/ 208037 h 4575313"/>
              <a:gd name="connsiteX71" fmla="*/ 1945879 w 12584740"/>
              <a:gd name="connsiteY71" fmla="*/ 216206 h 4575313"/>
              <a:gd name="connsiteX72" fmla="*/ 1974418 w 12584740"/>
              <a:gd name="connsiteY72" fmla="*/ 208866 h 4575313"/>
              <a:gd name="connsiteX73" fmla="*/ 1976651 w 12584740"/>
              <a:gd name="connsiteY73" fmla="*/ 208757 h 4575313"/>
              <a:gd name="connsiteX74" fmla="*/ 2881775 w 12584740"/>
              <a:gd name="connsiteY74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0 w 12584740"/>
              <a:gd name="connsiteY26" fmla="*/ 628841 h 4575313"/>
              <a:gd name="connsiteX27" fmla="*/ 7836 w 12584740"/>
              <a:gd name="connsiteY27" fmla="*/ 631521 h 4575313"/>
              <a:gd name="connsiteX28" fmla="*/ 59804 w 12584740"/>
              <a:gd name="connsiteY28" fmla="*/ 651795 h 4575313"/>
              <a:gd name="connsiteX29" fmla="*/ 189088 w 12584740"/>
              <a:gd name="connsiteY29" fmla="*/ 654369 h 4575313"/>
              <a:gd name="connsiteX30" fmla="*/ 238402 w 12584740"/>
              <a:gd name="connsiteY30" fmla="*/ 636963 h 4575313"/>
              <a:gd name="connsiteX31" fmla="*/ 332970 w 12584740"/>
              <a:gd name="connsiteY31" fmla="*/ 607012 h 4575313"/>
              <a:gd name="connsiteX32" fmla="*/ 407552 w 12584740"/>
              <a:gd name="connsiteY32" fmla="*/ 547943 h 4575313"/>
              <a:gd name="connsiteX33" fmla="*/ 497934 w 12584740"/>
              <a:gd name="connsiteY33" fmla="*/ 502354 h 4575313"/>
              <a:gd name="connsiteX34" fmla="*/ 510273 w 12584740"/>
              <a:gd name="connsiteY34" fmla="*/ 504172 h 4575313"/>
              <a:gd name="connsiteX35" fmla="*/ 561099 w 12584740"/>
              <a:gd name="connsiteY35" fmla="*/ 476357 h 4575313"/>
              <a:gd name="connsiteX36" fmla="*/ 705102 w 12584740"/>
              <a:gd name="connsiteY36" fmla="*/ 399826 h 4575313"/>
              <a:gd name="connsiteX37" fmla="*/ 800404 w 12584740"/>
              <a:gd name="connsiteY37" fmla="*/ 289909 h 4575313"/>
              <a:gd name="connsiteX38" fmla="*/ 842353 w 12584740"/>
              <a:gd name="connsiteY38" fmla="*/ 276713 h 4575313"/>
              <a:gd name="connsiteX39" fmla="*/ 912247 w 12584740"/>
              <a:gd name="connsiteY39" fmla="*/ 254246 h 4575313"/>
              <a:gd name="connsiteX40" fmla="*/ 927247 w 12584740"/>
              <a:gd name="connsiteY40" fmla="*/ 258217 h 4575313"/>
              <a:gd name="connsiteX41" fmla="*/ 933425 w 12584740"/>
              <a:gd name="connsiteY41" fmla="*/ 256149 h 4575313"/>
              <a:gd name="connsiteX42" fmla="*/ 934108 w 12584740"/>
              <a:gd name="connsiteY42" fmla="*/ 256433 h 4575313"/>
              <a:gd name="connsiteX43" fmla="*/ 935368 w 12584740"/>
              <a:gd name="connsiteY43" fmla="*/ 255498 h 4575313"/>
              <a:gd name="connsiteX44" fmla="*/ 949059 w 12584740"/>
              <a:gd name="connsiteY44" fmla="*/ 250913 h 4575313"/>
              <a:gd name="connsiteX45" fmla="*/ 980035 w 12584740"/>
              <a:gd name="connsiteY45" fmla="*/ 251605 h 4575313"/>
              <a:gd name="connsiteX46" fmla="*/ 998443 w 12584740"/>
              <a:gd name="connsiteY46" fmla="*/ 248823 h 4575313"/>
              <a:gd name="connsiteX47" fmla="*/ 1015140 w 12584740"/>
              <a:gd name="connsiteY47" fmla="*/ 230963 h 4575313"/>
              <a:gd name="connsiteX48" fmla="*/ 1027653 w 12584740"/>
              <a:gd name="connsiteY48" fmla="*/ 228229 h 4575313"/>
              <a:gd name="connsiteX49" fmla="*/ 1029989 w 12584740"/>
              <a:gd name="connsiteY49" fmla="*/ 225769 h 4575313"/>
              <a:gd name="connsiteX50" fmla="*/ 1036851 w 12584740"/>
              <a:gd name="connsiteY50" fmla="*/ 220779 h 4575313"/>
              <a:gd name="connsiteX51" fmla="*/ 1029120 w 12584740"/>
              <a:gd name="connsiteY51" fmla="*/ 217196 h 4575313"/>
              <a:gd name="connsiteX52" fmla="*/ 1113256 w 12584740"/>
              <a:gd name="connsiteY52" fmla="*/ 192543 h 4575313"/>
              <a:gd name="connsiteX53" fmla="*/ 1184710 w 12584740"/>
              <a:gd name="connsiteY53" fmla="*/ 171552 h 4575313"/>
              <a:gd name="connsiteX54" fmla="*/ 1310965 w 12584740"/>
              <a:gd name="connsiteY54" fmla="*/ 185879 h 4575313"/>
              <a:gd name="connsiteX55" fmla="*/ 1430934 w 12584740"/>
              <a:gd name="connsiteY55" fmla="*/ 139104 h 4575313"/>
              <a:gd name="connsiteX56" fmla="*/ 1463118 w 12584740"/>
              <a:gd name="connsiteY56" fmla="*/ 138911 h 4575313"/>
              <a:gd name="connsiteX57" fmla="*/ 1493444 w 12584740"/>
              <a:gd name="connsiteY57" fmla="*/ 147416 h 4575313"/>
              <a:gd name="connsiteX58" fmla="*/ 1493168 w 12584740"/>
              <a:gd name="connsiteY58" fmla="*/ 150455 h 4575313"/>
              <a:gd name="connsiteX59" fmla="*/ 1497974 w 12584740"/>
              <a:gd name="connsiteY59" fmla="*/ 151841 h 4575313"/>
              <a:gd name="connsiteX60" fmla="*/ 1502355 w 12584740"/>
              <a:gd name="connsiteY60" fmla="*/ 149916 h 4575313"/>
              <a:gd name="connsiteX61" fmla="*/ 1508100 w 12584740"/>
              <a:gd name="connsiteY61" fmla="*/ 151526 h 4575313"/>
              <a:gd name="connsiteX62" fmla="*/ 1523822 w 12584740"/>
              <a:gd name="connsiteY62" fmla="*/ 155112 h 4575313"/>
              <a:gd name="connsiteX63" fmla="*/ 1528971 w 12584740"/>
              <a:gd name="connsiteY63" fmla="*/ 161299 h 4575313"/>
              <a:gd name="connsiteX64" fmla="*/ 1590631 w 12584740"/>
              <a:gd name="connsiteY64" fmla="*/ 173836 h 4575313"/>
              <a:gd name="connsiteX65" fmla="*/ 1609537 w 12584740"/>
              <a:gd name="connsiteY65" fmla="*/ 169616 h 4575313"/>
              <a:gd name="connsiteX66" fmla="*/ 1631335 w 12584740"/>
              <a:gd name="connsiteY66" fmla="*/ 179686 h 4575313"/>
              <a:gd name="connsiteX67" fmla="*/ 1693983 w 12584740"/>
              <a:gd name="connsiteY67" fmla="*/ 183202 h 4575313"/>
              <a:gd name="connsiteX68" fmla="*/ 1763575 w 12584740"/>
              <a:gd name="connsiteY68" fmla="*/ 194844 h 4575313"/>
              <a:gd name="connsiteX69" fmla="*/ 1812709 w 12584740"/>
              <a:gd name="connsiteY69" fmla="*/ 208037 h 4575313"/>
              <a:gd name="connsiteX70" fmla="*/ 1945879 w 12584740"/>
              <a:gd name="connsiteY70" fmla="*/ 216206 h 4575313"/>
              <a:gd name="connsiteX71" fmla="*/ 1974418 w 12584740"/>
              <a:gd name="connsiteY71" fmla="*/ 208866 h 4575313"/>
              <a:gd name="connsiteX72" fmla="*/ 1976651 w 12584740"/>
              <a:gd name="connsiteY72" fmla="*/ 208757 h 4575313"/>
              <a:gd name="connsiteX73" fmla="*/ 2881775 w 12584740"/>
              <a:gd name="connsiteY73" fmla="*/ 233197 h 4575313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1976651 w 12584740"/>
              <a:gd name="connsiteY71" fmla="*/ 189603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584740" h="4556159">
                <a:moveTo>
                  <a:pt x="2881775" y="214043"/>
                </a:moveTo>
                <a:lnTo>
                  <a:pt x="8923122" y="205911"/>
                </a:lnTo>
                <a:cubicBezTo>
                  <a:pt x="8923122" y="236009"/>
                  <a:pt x="10535176" y="68788"/>
                  <a:pt x="10535176" y="98886"/>
                </a:cubicBezTo>
                <a:lnTo>
                  <a:pt x="10552865" y="93120"/>
                </a:lnTo>
                <a:cubicBezTo>
                  <a:pt x="10602509" y="95039"/>
                  <a:pt x="10648374" y="81962"/>
                  <a:pt x="10704478" y="76437"/>
                </a:cubicBezTo>
                <a:cubicBezTo>
                  <a:pt x="10764532" y="85901"/>
                  <a:pt x="10796465" y="61749"/>
                  <a:pt x="10856419" y="55944"/>
                </a:cubicBezTo>
                <a:cubicBezTo>
                  <a:pt x="10914661" y="77716"/>
                  <a:pt x="10896627" y="22130"/>
                  <a:pt x="10946891" y="22447"/>
                </a:cubicBezTo>
                <a:cubicBezTo>
                  <a:pt x="11028004" y="41524"/>
                  <a:pt x="10945561" y="3905"/>
                  <a:pt x="11071737" y="7907"/>
                </a:cubicBezTo>
                <a:cubicBezTo>
                  <a:pt x="11078763" y="11268"/>
                  <a:pt x="11094187" y="7177"/>
                  <a:pt x="11092700" y="2345"/>
                </a:cubicBezTo>
                <a:cubicBezTo>
                  <a:pt x="11100672" y="3621"/>
                  <a:pt x="11119582" y="12415"/>
                  <a:pt x="11121627" y="4539"/>
                </a:cubicBezTo>
                <a:cubicBezTo>
                  <a:pt x="11161872" y="2410"/>
                  <a:pt x="11201801" y="5778"/>
                  <a:pt x="11237564" y="14319"/>
                </a:cubicBezTo>
                <a:cubicBezTo>
                  <a:pt x="11315265" y="-1427"/>
                  <a:pt x="11272628" y="36301"/>
                  <a:pt x="11328738" y="30868"/>
                </a:cubicBezTo>
                <a:cubicBezTo>
                  <a:pt x="11373885" y="14123"/>
                  <a:pt x="11390505" y="26175"/>
                  <a:pt x="11442587" y="14368"/>
                </a:cubicBezTo>
                <a:cubicBezTo>
                  <a:pt x="11460405" y="39138"/>
                  <a:pt x="11491560" y="10212"/>
                  <a:pt x="11511928" y="16713"/>
                </a:cubicBezTo>
                <a:cubicBezTo>
                  <a:pt x="11544050" y="-13836"/>
                  <a:pt x="11591566" y="41138"/>
                  <a:pt x="11625388" y="39481"/>
                </a:cubicBezTo>
                <a:cubicBezTo>
                  <a:pt x="11682275" y="32159"/>
                  <a:pt x="11743456" y="-367"/>
                  <a:pt x="11775146" y="27611"/>
                </a:cubicBezTo>
                <a:cubicBezTo>
                  <a:pt x="11779070" y="15386"/>
                  <a:pt x="11773473" y="-818"/>
                  <a:pt x="11806024" y="88"/>
                </a:cubicBezTo>
                <a:cubicBezTo>
                  <a:pt x="11821005" y="-1216"/>
                  <a:pt x="11833611" y="12437"/>
                  <a:pt x="11865034" y="19785"/>
                </a:cubicBezTo>
                <a:cubicBezTo>
                  <a:pt x="11905979" y="29998"/>
                  <a:pt x="11998366" y="9552"/>
                  <a:pt x="11994565" y="44174"/>
                </a:cubicBezTo>
                <a:cubicBezTo>
                  <a:pt x="12007200" y="63922"/>
                  <a:pt x="12058131" y="30230"/>
                  <a:pt x="12059283" y="52111"/>
                </a:cubicBezTo>
                <a:cubicBezTo>
                  <a:pt x="12081498" y="36953"/>
                  <a:pt x="12122851" y="58256"/>
                  <a:pt x="12160147" y="55873"/>
                </a:cubicBezTo>
                <a:cubicBezTo>
                  <a:pt x="12167674" y="65410"/>
                  <a:pt x="12176238" y="64529"/>
                  <a:pt x="12190854" y="58535"/>
                </a:cubicBezTo>
                <a:lnTo>
                  <a:pt x="12215705" y="59963"/>
                </a:lnTo>
                <a:lnTo>
                  <a:pt x="12584740" y="3074876"/>
                </a:lnTo>
                <a:lnTo>
                  <a:pt x="483060" y="4556159"/>
                </a:lnTo>
                <a:lnTo>
                  <a:pt x="0" y="609687"/>
                </a:lnTo>
                <a:lnTo>
                  <a:pt x="7836" y="612367"/>
                </a:lnTo>
                <a:cubicBezTo>
                  <a:pt x="25349" y="620104"/>
                  <a:pt x="41483" y="627786"/>
                  <a:pt x="59804" y="632641"/>
                </a:cubicBezTo>
                <a:cubicBezTo>
                  <a:pt x="75146" y="654421"/>
                  <a:pt x="167365" y="632597"/>
                  <a:pt x="189088" y="635215"/>
                </a:cubicBezTo>
                <a:cubicBezTo>
                  <a:pt x="217440" y="623749"/>
                  <a:pt x="208344" y="626448"/>
                  <a:pt x="238402" y="617809"/>
                </a:cubicBezTo>
                <a:cubicBezTo>
                  <a:pt x="247394" y="590135"/>
                  <a:pt x="303125" y="595692"/>
                  <a:pt x="332970" y="587858"/>
                </a:cubicBezTo>
                <a:cubicBezTo>
                  <a:pt x="336621" y="563687"/>
                  <a:pt x="356128" y="555392"/>
                  <a:pt x="407552" y="528789"/>
                </a:cubicBezTo>
                <a:cubicBezTo>
                  <a:pt x="410625" y="501558"/>
                  <a:pt x="481949" y="526749"/>
                  <a:pt x="497934" y="483200"/>
                </a:cubicBezTo>
                <a:cubicBezTo>
                  <a:pt x="501858" y="484200"/>
                  <a:pt x="506013" y="484811"/>
                  <a:pt x="510273" y="485018"/>
                </a:cubicBezTo>
                <a:cubicBezTo>
                  <a:pt x="535011" y="486222"/>
                  <a:pt x="557770" y="473768"/>
                  <a:pt x="561099" y="457203"/>
                </a:cubicBezTo>
                <a:cubicBezTo>
                  <a:pt x="592709" y="393031"/>
                  <a:pt x="657171" y="417531"/>
                  <a:pt x="705102" y="380672"/>
                </a:cubicBezTo>
                <a:cubicBezTo>
                  <a:pt x="762904" y="342107"/>
                  <a:pt x="753762" y="341220"/>
                  <a:pt x="800404" y="270755"/>
                </a:cubicBezTo>
                <a:cubicBezTo>
                  <a:pt x="821510" y="277286"/>
                  <a:pt x="831930" y="272279"/>
                  <a:pt x="842353" y="257559"/>
                </a:cubicBezTo>
                <a:cubicBezTo>
                  <a:pt x="871396" y="239661"/>
                  <a:pt x="901151" y="269258"/>
                  <a:pt x="912247" y="235092"/>
                </a:cubicBezTo>
                <a:cubicBezTo>
                  <a:pt x="915193" y="239660"/>
                  <a:pt x="920652" y="240302"/>
                  <a:pt x="927247" y="239063"/>
                </a:cubicBezTo>
                <a:lnTo>
                  <a:pt x="933425" y="236995"/>
                </a:lnTo>
                <a:lnTo>
                  <a:pt x="934108" y="237279"/>
                </a:lnTo>
                <a:lnTo>
                  <a:pt x="935368" y="236344"/>
                </a:lnTo>
                <a:lnTo>
                  <a:pt x="949059" y="231759"/>
                </a:lnTo>
                <a:cubicBezTo>
                  <a:pt x="964033" y="225857"/>
                  <a:pt x="978036" y="220629"/>
                  <a:pt x="980035" y="232451"/>
                </a:cubicBezTo>
                <a:cubicBezTo>
                  <a:pt x="988861" y="233151"/>
                  <a:pt x="994474" y="231910"/>
                  <a:pt x="998443" y="229669"/>
                </a:cubicBezTo>
                <a:cubicBezTo>
                  <a:pt x="1006381" y="225191"/>
                  <a:pt x="1007750" y="216720"/>
                  <a:pt x="1015140" y="211809"/>
                </a:cubicBezTo>
                <a:lnTo>
                  <a:pt x="1027653" y="209075"/>
                </a:lnTo>
                <a:lnTo>
                  <a:pt x="1029989" y="206615"/>
                </a:lnTo>
                <a:lnTo>
                  <a:pt x="1036851" y="201625"/>
                </a:lnTo>
                <a:lnTo>
                  <a:pt x="1029120" y="198042"/>
                </a:lnTo>
                <a:cubicBezTo>
                  <a:pt x="1021104" y="195096"/>
                  <a:pt x="1101729" y="180798"/>
                  <a:pt x="1113256" y="173389"/>
                </a:cubicBezTo>
                <a:lnTo>
                  <a:pt x="1184710" y="152398"/>
                </a:lnTo>
                <a:lnTo>
                  <a:pt x="1310965" y="166725"/>
                </a:lnTo>
                <a:cubicBezTo>
                  <a:pt x="1336372" y="131696"/>
                  <a:pt x="1403197" y="140119"/>
                  <a:pt x="1430934" y="119950"/>
                </a:cubicBezTo>
                <a:lnTo>
                  <a:pt x="1463118" y="119757"/>
                </a:lnTo>
                <a:lnTo>
                  <a:pt x="1493444" y="128262"/>
                </a:lnTo>
                <a:lnTo>
                  <a:pt x="1493168" y="131301"/>
                </a:lnTo>
                <a:cubicBezTo>
                  <a:pt x="1493827" y="133297"/>
                  <a:pt x="1495475" y="133471"/>
                  <a:pt x="1497974" y="132687"/>
                </a:cubicBezTo>
                <a:lnTo>
                  <a:pt x="1502355" y="130762"/>
                </a:lnTo>
                <a:lnTo>
                  <a:pt x="1508100" y="132372"/>
                </a:lnTo>
                <a:lnTo>
                  <a:pt x="1523822" y="135958"/>
                </a:lnTo>
                <a:lnTo>
                  <a:pt x="1528971" y="142145"/>
                </a:lnTo>
                <a:cubicBezTo>
                  <a:pt x="1544182" y="151821"/>
                  <a:pt x="1579536" y="139768"/>
                  <a:pt x="1590631" y="154682"/>
                </a:cubicBezTo>
                <a:lnTo>
                  <a:pt x="1609537" y="150462"/>
                </a:lnTo>
                <a:lnTo>
                  <a:pt x="1631335" y="160532"/>
                </a:lnTo>
                <a:cubicBezTo>
                  <a:pt x="1651445" y="168813"/>
                  <a:pt x="1672155" y="173541"/>
                  <a:pt x="1693983" y="164048"/>
                </a:cubicBezTo>
                <a:cubicBezTo>
                  <a:pt x="1686705" y="185321"/>
                  <a:pt x="1748101" y="157604"/>
                  <a:pt x="1763575" y="175690"/>
                </a:cubicBezTo>
                <a:cubicBezTo>
                  <a:pt x="1773286" y="190711"/>
                  <a:pt x="1794179" y="185800"/>
                  <a:pt x="1812709" y="188883"/>
                </a:cubicBezTo>
                <a:cubicBezTo>
                  <a:pt x="1830479" y="202932"/>
                  <a:pt x="1918180" y="204037"/>
                  <a:pt x="1945879" y="197052"/>
                </a:cubicBezTo>
                <a:cubicBezTo>
                  <a:pt x="1955185" y="193416"/>
                  <a:pt x="1964727" y="191072"/>
                  <a:pt x="1974418" y="189712"/>
                </a:cubicBezTo>
                <a:lnTo>
                  <a:pt x="2235555" y="226659"/>
                </a:lnTo>
                <a:cubicBezTo>
                  <a:pt x="2235555" y="166322"/>
                  <a:pt x="2881775" y="274380"/>
                  <a:pt x="2881775" y="21404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BBFDD63-AD5F-4E42-979B-2FBDE345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855" y="1431370"/>
            <a:ext cx="5217258" cy="338246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m 3" descr="Foto em preto e branco de homem olhando para o lado&#10;&#10;Descrição gerada automaticamente">
            <a:extLst>
              <a:ext uri="{FF2B5EF4-FFF2-40B4-BE49-F238E27FC236}">
                <a16:creationId xmlns:a16="http://schemas.microsoft.com/office/drawing/2014/main" id="{7B618F04-7690-1046-ACBB-6B403D69E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184" y="1614523"/>
            <a:ext cx="2430601" cy="3016156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BDB02C-700D-4121-B1D1-CCB58F4BE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4339" y="1431370"/>
            <a:ext cx="5217258" cy="338246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m 4" descr="Edifício de tijolos&#10;&#10;Descrição gerada automaticamente">
            <a:extLst>
              <a:ext uri="{FF2B5EF4-FFF2-40B4-BE49-F238E27FC236}">
                <a16:creationId xmlns:a16="http://schemas.microsoft.com/office/drawing/2014/main" id="{4F1E6208-7049-294C-A94E-8239008EE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800" y="1614523"/>
            <a:ext cx="4924336" cy="3016156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46C4C1-21B8-9F4D-B087-6BF772910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5081956"/>
            <a:ext cx="10117130" cy="1318843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t-BR" sz="1600" dirty="0"/>
              <a:t>SECULO XIX: WALTER BAGEHOT (FUNDADOR DA ECONOMIST), DESCREVE ESSA FUNÇAO NO CLÁSSICO ¨LOMBARD STREET: A DESCRIPTION OF THE MONEY MARKET¨. ¨</a:t>
            </a:r>
            <a:r>
              <a:rPr lang="pt-BR" sz="2400" dirty="0"/>
              <a:t>Money </a:t>
            </a:r>
            <a:r>
              <a:rPr lang="pt-BR" sz="2400" dirty="0" err="1"/>
              <a:t>will</a:t>
            </a:r>
            <a:r>
              <a:rPr lang="pt-BR" sz="2400" dirty="0"/>
              <a:t> </a:t>
            </a:r>
            <a:r>
              <a:rPr lang="pt-BR" sz="2400" dirty="0" err="1"/>
              <a:t>not</a:t>
            </a:r>
            <a:r>
              <a:rPr lang="pt-BR" sz="2400" dirty="0"/>
              <a:t> </a:t>
            </a:r>
            <a:r>
              <a:rPr lang="pt-BR" sz="2400" dirty="0" err="1"/>
              <a:t>manage</a:t>
            </a:r>
            <a:r>
              <a:rPr lang="pt-BR" sz="2400" dirty="0"/>
              <a:t> </a:t>
            </a:r>
            <a:r>
              <a:rPr lang="pt-BR" sz="2400" dirty="0" err="1"/>
              <a:t>itself</a:t>
            </a:r>
            <a:r>
              <a:rPr lang="pt-BR" sz="2400" dirty="0"/>
              <a:t>¨. ¨</a:t>
            </a:r>
            <a:r>
              <a:rPr lang="pt-BR" sz="2400" dirty="0" err="1"/>
              <a:t>Directors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bank</a:t>
            </a:r>
            <a:r>
              <a:rPr lang="pt-BR" sz="2400" dirty="0"/>
              <a:t> are </a:t>
            </a:r>
            <a:r>
              <a:rPr lang="pt-BR" sz="2400" dirty="0" err="1"/>
              <a:t>trustees</a:t>
            </a:r>
            <a:r>
              <a:rPr lang="pt-BR" sz="2400" dirty="0"/>
              <a:t> for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public</a:t>
            </a:r>
            <a:r>
              <a:rPr lang="pt-BR" sz="2400" dirty="0"/>
              <a:t>, </a:t>
            </a:r>
            <a:r>
              <a:rPr lang="pt-BR" sz="2400" dirty="0" err="1"/>
              <a:t>but</a:t>
            </a:r>
            <a:r>
              <a:rPr lang="pt-BR" sz="2400" dirty="0"/>
              <a:t> </a:t>
            </a:r>
            <a:r>
              <a:rPr lang="pt-BR" sz="2400" dirty="0" err="1"/>
              <a:t>they</a:t>
            </a:r>
            <a:r>
              <a:rPr lang="pt-BR" sz="2400" dirty="0"/>
              <a:t> </a:t>
            </a:r>
            <a:r>
              <a:rPr lang="pt-BR" sz="2400" dirty="0" err="1"/>
              <a:t>would</a:t>
            </a:r>
            <a:r>
              <a:rPr lang="pt-BR" sz="2400" dirty="0"/>
              <a:t> </a:t>
            </a:r>
            <a:r>
              <a:rPr lang="pt-BR" sz="2400" dirty="0" err="1"/>
              <a:t>deny</a:t>
            </a:r>
            <a:r>
              <a:rPr lang="pt-BR" sz="2400" dirty="0"/>
              <a:t> it¨.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t-BR" sz="2400" dirty="0"/>
              <a:t>¨</a:t>
            </a:r>
          </a:p>
        </p:txBody>
      </p:sp>
    </p:spTree>
    <p:extLst>
      <p:ext uri="{BB962C8B-B14F-4D97-AF65-F5344CB8AC3E}">
        <p14:creationId xmlns:p14="http://schemas.microsoft.com/office/powerpoint/2010/main" val="3740077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9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9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E914257E-1E2A-4AC7-89EC-1FB65C9C0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4">
            <a:extLst>
              <a:ext uri="{FF2B5EF4-FFF2-40B4-BE49-F238E27FC236}">
                <a16:creationId xmlns:a16="http://schemas.microsoft.com/office/drawing/2014/main" id="{03E1C8F1-97F5-489C-8308-958F0965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126913-2138-C244-BEE2-621E23FA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509587"/>
            <a:ext cx="7649239" cy="7429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/>
              <a:t>Banco da Inglaterra estatizado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FB4E12-1C99-C942-9560-2D41949CC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252538"/>
            <a:ext cx="6262688" cy="5577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00" spc="160"/>
              <a:t>O Banco foi nacionalizado em 1946 e notas passaram a ter a efigie da Rainha Elizabeth.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424D977-A19D-0D4C-AB66-68DE41CBC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159" y="2124075"/>
            <a:ext cx="7839807" cy="40767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EB62645-D4DA-4E99-8344-B1536F63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70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726FD0-CBB3-6740-BCC7-318CF30A5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4476464" cy="121602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000" dirty="0"/>
              <a:t>BANCOS CENTRAL ALEMÃO E EUROPEU: PREOCUPAÇÃO PODE SER leniência com a inflação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5E5D25-BECA-1043-836E-E1621DA1D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163685"/>
            <a:ext cx="3875963" cy="410702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t-BR" dirty="0"/>
              <a:t>Trauma da hiperinflação alemã.</a:t>
            </a:r>
          </a:p>
          <a:p>
            <a:pPr marL="0" indent="0">
              <a:lnSpc>
                <a:spcPct val="90000"/>
              </a:lnSpc>
              <a:buNone/>
            </a:pPr>
            <a:endParaRPr lang="pt-BR" dirty="0"/>
          </a:p>
          <a:p>
            <a:pPr marL="0" indent="0">
              <a:lnSpc>
                <a:spcPct val="90000"/>
              </a:lnSpc>
              <a:buNone/>
            </a:pPr>
            <a:r>
              <a:rPr lang="pt-BR" dirty="0"/>
              <a:t>¨Nem todo alemão acredita em Deus, mas todos acreditam no Banco Central¨,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t-BR" dirty="0"/>
              <a:t>Jacques Delors</a:t>
            </a:r>
          </a:p>
          <a:p>
            <a:pPr marL="0" indent="0">
              <a:lnSpc>
                <a:spcPct val="90000"/>
              </a:lnSpc>
              <a:buNone/>
            </a:pPr>
            <a:endParaRPr lang="pt-BR" dirty="0"/>
          </a:p>
          <a:p>
            <a:pPr marL="0" indent="0">
              <a:lnSpc>
                <a:spcPct val="90000"/>
              </a:lnSpc>
              <a:buNone/>
            </a:pPr>
            <a:endParaRPr lang="pt-BR" dirty="0"/>
          </a:p>
          <a:p>
            <a:pPr marL="0" indent="0">
              <a:lnSpc>
                <a:spcPct val="90000"/>
              </a:lnSpc>
              <a:buNone/>
            </a:pPr>
            <a:r>
              <a:rPr lang="pt-BR" dirty="0" err="1"/>
              <a:t>Ordoliberalismo</a:t>
            </a:r>
            <a:r>
              <a:rPr lang="pt-BR" dirty="0"/>
              <a:t> alemão influencia </a:t>
            </a:r>
            <a:r>
              <a:rPr lang="pt-BR" i="1" dirty="0" err="1"/>
              <a:t>Bundesbank</a:t>
            </a:r>
            <a:r>
              <a:rPr lang="pt-BR" dirty="0"/>
              <a:t> e Banco Central Europeu</a:t>
            </a:r>
          </a:p>
          <a:p>
            <a:pPr marL="0" indent="0">
              <a:lnSpc>
                <a:spcPct val="90000"/>
              </a:lnSpc>
              <a:buNone/>
            </a:pPr>
            <a:endParaRPr lang="pt-BR" dirty="0"/>
          </a:p>
          <a:p>
            <a:pPr marL="0" indent="0">
              <a:lnSpc>
                <a:spcPct val="90000"/>
              </a:lnSpc>
              <a:buNone/>
            </a:pPr>
            <a:endParaRPr lang="pt-BR" dirty="0"/>
          </a:p>
          <a:p>
            <a:pPr marL="0" indent="0">
              <a:lnSpc>
                <a:spcPct val="90000"/>
              </a:lnSpc>
              <a:buNone/>
            </a:pPr>
            <a:r>
              <a:rPr lang="pt-BR" dirty="0"/>
              <a:t>Inflação desorganiza a sociedade civil, fortalece o poder econômico e é forma injusta de tributação </a:t>
            </a:r>
          </a:p>
          <a:p>
            <a:pPr marL="0" indent="0">
              <a:lnSpc>
                <a:spcPct val="90000"/>
              </a:lnSpc>
              <a:buNone/>
            </a:pPr>
            <a:endParaRPr lang="pt-BR" dirty="0"/>
          </a:p>
          <a:p>
            <a:pPr marL="0" indent="0">
              <a:lnSpc>
                <a:spcPct val="90000"/>
              </a:lnSpc>
              <a:buNone/>
            </a:pPr>
            <a:endParaRPr lang="pt-BR" dirty="0"/>
          </a:p>
          <a:p>
            <a:pPr marL="0" indent="0">
              <a:lnSpc>
                <a:spcPct val="90000"/>
              </a:lnSpc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6494AD-16AC-FE4A-B98E-D62575A84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9" r="31506"/>
          <a:stretch/>
        </p:blipFill>
        <p:spPr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7149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D20437-C88A-4F45-9C6D-DA32B29A4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801123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4BFD1AA-1BB3-E746-942F-33FED4EC5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72" r="-2" b="4722"/>
          <a:stretch/>
        </p:blipFill>
        <p:spPr>
          <a:xfrm>
            <a:off x="6136994" y="12"/>
            <a:ext cx="6055017" cy="3428999"/>
          </a:xfrm>
          <a:custGeom>
            <a:avLst/>
            <a:gdLst/>
            <a:ahLst/>
            <a:cxnLst/>
            <a:rect l="l" t="t" r="r" b="b"/>
            <a:pathLst>
              <a:path w="6055017" h="3428999">
                <a:moveTo>
                  <a:pt x="711944" y="0"/>
                </a:moveTo>
                <a:lnTo>
                  <a:pt x="6055017" y="0"/>
                </a:lnTo>
                <a:lnTo>
                  <a:pt x="6055017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D2E30F5-C05C-9D45-A7CE-4D394410F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63" y="498487"/>
            <a:ext cx="5083221" cy="121602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pt-BR" sz="2400" dirty="0"/>
            </a:br>
            <a:br>
              <a:rPr lang="pt-BR" sz="2400" dirty="0"/>
            </a:br>
            <a:r>
              <a:rPr lang="pt-BR" sz="2400" dirty="0"/>
              <a:t>a batalha para criar o banco central  DOS EUA</a:t>
            </a:r>
            <a:br>
              <a:rPr lang="pt-BR" sz="2400" dirty="0"/>
            </a:br>
            <a:br>
              <a:rPr lang="pt-BR" sz="2400" dirty="0"/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E0B91E-F8AA-5B4D-8997-C3EFAA9ED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147357"/>
            <a:ext cx="4554791" cy="41070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600" dirty="0"/>
              <a:t>Hamilton </a:t>
            </a:r>
            <a:r>
              <a:rPr lang="pt-BR" sz="1600" dirty="0" err="1"/>
              <a:t>vs</a:t>
            </a:r>
            <a:r>
              <a:rPr lang="pt-BR" sz="1600" dirty="0"/>
              <a:t> Jefferson, na criação do primeiro banco dos Estados Unidos</a:t>
            </a:r>
          </a:p>
          <a:p>
            <a:pPr marL="0" indent="0">
              <a:buNone/>
            </a:pPr>
            <a:r>
              <a:rPr lang="pt-BR" sz="1600" dirty="0"/>
              <a:t>Andrew Jackson e a Extinção do Segundo Banco dos Estados Unidos.  </a:t>
            </a:r>
          </a:p>
          <a:p>
            <a:pPr marL="0" indent="0">
              <a:buNone/>
            </a:pPr>
            <a:r>
              <a:rPr lang="pt-BR" sz="1600" dirty="0" err="1"/>
              <a:t>Tradiçao</a:t>
            </a:r>
            <a:r>
              <a:rPr lang="pt-BR" sz="1600" dirty="0"/>
              <a:t> populista: MAIN STREET VS WALL STREET</a:t>
            </a:r>
          </a:p>
          <a:p>
            <a:pPr marL="0" indent="0">
              <a:buNone/>
            </a:pPr>
            <a:r>
              <a:rPr lang="pt-BR" sz="1600" dirty="0"/>
              <a:t>A resistência à criação do Federal Reserva: CAMPO VS FINANÇAS</a:t>
            </a:r>
          </a:p>
          <a:p>
            <a:pPr marL="0" indent="0">
              <a:buNone/>
            </a:pPr>
            <a:r>
              <a:rPr lang="pt-BR" sz="1600" dirty="0"/>
              <a:t>União vs. Estados</a:t>
            </a:r>
          </a:p>
          <a:p>
            <a:pPr marL="0" indent="0">
              <a:buNone/>
            </a:pPr>
            <a:r>
              <a:rPr lang="pt-BR" sz="1600" dirty="0"/>
              <a:t>Fortalecer devedores e ampliar oferta monetária</a:t>
            </a:r>
          </a:p>
          <a:p>
            <a:pPr marL="0" indent="0">
              <a:buNone/>
            </a:pPr>
            <a:r>
              <a:rPr lang="pt-BR" sz="1600" dirty="0"/>
              <a:t>William </a:t>
            </a:r>
            <a:r>
              <a:rPr lang="pt-BR" sz="1600" dirty="0" err="1"/>
              <a:t>Jenning</a:t>
            </a:r>
            <a:r>
              <a:rPr lang="pt-BR" sz="1600" dirty="0"/>
              <a:t> Bryant e defesa da prata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7B9CF8-F304-8440-8A16-BAFDFB0B2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84" r="-1" b="44971"/>
          <a:stretch/>
        </p:blipFill>
        <p:spPr>
          <a:xfrm>
            <a:off x="6095990" y="3428989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6096000" h="3429000">
                <a:moveTo>
                  <a:pt x="7329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3357842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6" ma:contentTypeDescription="Crie um novo documento." ma:contentTypeScope="" ma:versionID="66f9a464c5f8b2bbfe198461755c292d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039b16e6fac43b79a128687017738e6c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Props1.xml><?xml version="1.0" encoding="utf-8"?>
<ds:datastoreItem xmlns:ds="http://schemas.openxmlformats.org/officeDocument/2006/customXml" ds:itemID="{24CE87B0-CE21-48A8-B5A4-2579B15C47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65137F-8B93-43C1-87DD-FD3ED5A4F3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54B32A-9CB5-4C08-B203-654184A8A568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ebba5f7d-3b76-4a58-9735-74f0064eafba"/>
    <ds:schemaRef ds:uri="http://purl.org/dc/dcmitype/"/>
    <ds:schemaRef ds:uri="4c414ac8-549e-4ca5-81e3-16b3f3eb5c24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3090</Words>
  <Application>Microsoft Macintosh PowerPoint</Application>
  <PresentationFormat>Widescreen</PresentationFormat>
  <Paragraphs>223</Paragraphs>
  <Slides>46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1" baseType="lpstr">
      <vt:lpstr>Arial</vt:lpstr>
      <vt:lpstr>Bembo</vt:lpstr>
      <vt:lpstr>Calibri</vt:lpstr>
      <vt:lpstr>Times New Roman</vt:lpstr>
      <vt:lpstr>ArchiveVTI</vt:lpstr>
      <vt:lpstr>O que faz um Banco CentraL? Deve ele ser  Independente?   Professor Doutor ruy pereira Camilo junior  </vt:lpstr>
      <vt:lpstr>Vimos na última aula</vt:lpstr>
      <vt:lpstr>NA PRÁTICA BANCÁRIA, CRIOU-SE O BANCO CENTRAL, emprestador em última instância </vt:lpstr>
      <vt:lpstr>Um pouco de exagero...</vt:lpstr>
      <vt:lpstr>¨Eu sou o guardião da moeda¨ (COSTA E SILVA)</vt:lpstr>
      <vt:lpstr>Banco central surge na prática: banco da Inglaterra assume esse papel</vt:lpstr>
      <vt:lpstr>Banco da Inglaterra estatizado</vt:lpstr>
      <vt:lpstr>BANCOS CENTRAL ALEMÃO E EUROPEU: PREOCUPAÇÃO PODE SER leniência com a inflação</vt:lpstr>
      <vt:lpstr>  a batalha para criar o banco central  DOS EUA  </vt:lpstr>
      <vt:lpstr>Como enfrentar uma crise bancária sem  um banco centra? </vt:lpstr>
      <vt:lpstr>Warburg</vt:lpstr>
      <vt:lpstr>Estrutura complexa do federal reserve</vt:lpstr>
      <vt:lpstr>HOJE O FED É PODEROSO  ¨THE BUCK STARTS HERE¨</vt:lpstr>
      <vt:lpstr>O percurso histórico da moeda brasileira E A DEMORA PARA SE CRIAR O BACEN (E LHE CONFERIR AUTONOMIA)</vt:lpstr>
      <vt:lpstr>Resistência do bb a um banco central</vt:lpstr>
      <vt:lpstr>Governo castelo branco: Enfim um banco central</vt:lpstr>
      <vt:lpstr>ALÉM DE GUARDIAO DAS RESERVAS BANCÁRIAS, O BANCO CENTRAL PASSA A SER INSTRUMENTO DA POLITICA MONETÁRIA</vt:lpstr>
      <vt:lpstr>A moeda fiduciária e ¨o pacto fáusticO¨: A centralidade do banco central na implementação da política monetária</vt:lpstr>
      <vt:lpstr>Segunda metade do século 20- banco central passa a ser o executor da política monetária por operações de open market</vt:lpstr>
      <vt:lpstr>O controle de liquidez via operações de open market</vt:lpstr>
      <vt:lpstr>O sistema de metas de inflação no brasil</vt:lpstr>
      <vt:lpstr>Sistema de metas vai se estendendo pelo mundo neste século</vt:lpstr>
      <vt:lpstr>E o que o banco central deve fazer quando a taxa de juros de curto prazo se aproxima de zero?</vt:lpstr>
      <vt:lpstr>SÉCULO XXI – BANCO CENTRAL GARANTIDOR DA ESTABILIDADE MACROECONÔMICA (INTERNACIONAL)</vt:lpstr>
      <vt:lpstr>Livro de ben bernanke de 2022</vt:lpstr>
      <vt:lpstr>Politica monetária é eficaz para segurar o ritmo da economia, mas nem sempre para dinamiza-lo. COMO UMA CORDA, BOA PARA PUXAR, MAS QUE NAO PODE EMPURRAR ALGO</vt:lpstr>
      <vt:lpstr>Problema: frouxidão monetária gera bolhas</vt:lpstr>
      <vt:lpstr>A busca da ¨taxa de juros natural¨: equilíbrios interno e externo</vt:lpstr>
      <vt:lpstr>O BANCO CENTRAL DEVE SER INDEPENDENTE?</vt:lpstr>
      <vt:lpstr>CAVEAT...</vt:lpstr>
      <vt:lpstr>Apresentação do PowerPoint</vt:lpstr>
      <vt:lpstr>Além disso, o banco central é responsável pela regulação das Funções do Sistema Bancário, </vt:lpstr>
      <vt:lpstr>O que é independência?</vt:lpstr>
      <vt:lpstr>A tutela do poder monetário</vt:lpstr>
      <vt:lpstr>Argumentos por uma banco central independente</vt:lpstr>
      <vt:lpstr>LEI COMPLEMENTAR 179</vt:lpstr>
      <vt:lpstr>O QUE SE DISCUTIU NA adi 6696 – DF, DE 2021, proposta pelo psol?</vt:lpstr>
      <vt:lpstr>Independência do banco central essencial para ancorar expectativas racionais</vt:lpstr>
      <vt:lpstr>Maior independência, menor inflação</vt:lpstr>
      <vt:lpstr>Certo ou errado? estudos econométricos confirmam correlação entre independência e estabilidade de preços?</vt:lpstr>
      <vt:lpstr>NA ADI CONTRA A LC 179, PSOL INVOCA ESTUDOS ECONÔMICOS...</vt:lpstr>
      <vt:lpstr>Ovo faz mal para a sáude?</vt:lpstr>
      <vt:lpstr>A meta inflacionária não é definida pelo banco central</vt:lpstr>
      <vt:lpstr>A crítica de Gustavo franco, em aula na são Francisco, sobre a persistência de fragilidades institucionais</vt:lpstr>
      <vt:lpstr>UM COMENTÁRIO</vt:lpstr>
      <vt:lpstr>MELHOR COMUNICAÇAO E DIÁLOGO, MAS MANTENDO-SE A INDEPENDÊNCIA DO BANCO CENTRAL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que faz um Banco CentraL? Deve ele ser  Independente?   Professor Doutor ruy pereira Camilo junior  </dc:title>
  <dc:creator>Ruy Pereira Camilo Junior</dc:creator>
  <cp:lastModifiedBy>Ruy Camilo</cp:lastModifiedBy>
  <cp:revision>2</cp:revision>
  <dcterms:created xsi:type="dcterms:W3CDTF">2022-08-25T09:12:43Z</dcterms:created>
  <dcterms:modified xsi:type="dcterms:W3CDTF">2023-08-17T09:49:23Z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0x0101009E5DFEBCE2E50B4B8EF365B1600A6302</vt:lpwstr>
  </property>
  <property fmtid="{D5CDD505-2E9C-101B-9397-08002B2CF9AE}" pid="3" name="MediaServiceImageTags">
    <vt:lpwstr/>
  </property>
</Properties>
</file>