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85" r:id="rId1"/>
  </p:sldMasterIdLst>
  <p:notesMasterIdLst>
    <p:notesMasterId r:id="rId70"/>
  </p:notesMasterIdLst>
  <p:handoutMasterIdLst>
    <p:handoutMasterId r:id="rId71"/>
  </p:handoutMasterIdLst>
  <p:sldIdLst>
    <p:sldId id="256" r:id="rId2"/>
    <p:sldId id="258" r:id="rId3"/>
    <p:sldId id="330" r:id="rId4"/>
    <p:sldId id="257" r:id="rId5"/>
    <p:sldId id="260" r:id="rId6"/>
    <p:sldId id="323" r:id="rId7"/>
    <p:sldId id="324" r:id="rId8"/>
    <p:sldId id="326" r:id="rId9"/>
    <p:sldId id="329" r:id="rId10"/>
    <p:sldId id="263" r:id="rId11"/>
    <p:sldId id="325" r:id="rId12"/>
    <p:sldId id="264" r:id="rId13"/>
    <p:sldId id="265" r:id="rId14"/>
    <p:sldId id="266" r:id="rId15"/>
    <p:sldId id="267" r:id="rId16"/>
    <p:sldId id="268" r:id="rId17"/>
    <p:sldId id="269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3" r:id="rId39"/>
    <p:sldId id="294" r:id="rId40"/>
    <p:sldId id="295" r:id="rId41"/>
    <p:sldId id="296" r:id="rId42"/>
    <p:sldId id="297" r:id="rId43"/>
    <p:sldId id="298" r:id="rId44"/>
    <p:sldId id="300" r:id="rId45"/>
    <p:sldId id="302" r:id="rId46"/>
    <p:sldId id="303" r:id="rId47"/>
    <p:sldId id="304" r:id="rId48"/>
    <p:sldId id="305" r:id="rId49"/>
    <p:sldId id="306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8" r:id="rId60"/>
    <p:sldId id="319" r:id="rId61"/>
    <p:sldId id="320" r:id="rId62"/>
    <p:sldId id="321" r:id="rId63"/>
    <p:sldId id="332" r:id="rId64"/>
    <p:sldId id="333" r:id="rId65"/>
    <p:sldId id="334" r:id="rId66"/>
    <p:sldId id="335" r:id="rId67"/>
    <p:sldId id="336" r:id="rId68"/>
    <p:sldId id="331" r:id="rId69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4" d="100"/>
          <a:sy n="74" d="100"/>
        </p:scale>
        <p:origin x="-1848" y="-3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AFDB1-EE72-494C-9459-51815B63D935}" type="datetimeFigureOut">
              <a:rPr lang="pt-BR" smtClean="0"/>
              <a:pPr/>
              <a:t>10/10/2016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5CC4F-00D1-4917-BE4C-F1405191D3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592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78859" name="Rectangle 10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4012" cy="12477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9" name="Rectangle 11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0525" cy="4098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</p:spTree>
    <p:extLst>
      <p:ext uri="{BB962C8B-B14F-4D97-AF65-F5344CB8AC3E}">
        <p14:creationId xmlns:p14="http://schemas.microsoft.com/office/powerpoint/2010/main" xmlns="" val="139120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5413" cy="12477751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58679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pPr marL="365760" indent="-256032" fontAlgn="auto">
              <a:lnSpc>
                <a:spcPct val="116000"/>
              </a:lnSpc>
              <a:spcAft>
                <a:spcPts val="0"/>
              </a:spcAft>
              <a:buFont typeface="Wingdings 3"/>
              <a:buChar char=""/>
              <a:tabLst>
                <a:tab pos="882650" algn="l"/>
                <a:tab pos="1797050" algn="l"/>
                <a:tab pos="2711450" algn="l"/>
                <a:tab pos="3625850" algn="l"/>
                <a:tab pos="4540250" algn="l"/>
                <a:tab pos="5454650" algn="l"/>
                <a:tab pos="6369050" algn="l"/>
                <a:tab pos="7283450" algn="l"/>
                <a:tab pos="8197850" algn="l"/>
                <a:tab pos="9112250" algn="l"/>
                <a:tab pos="10026650" algn="l"/>
                <a:tab pos="10304463" algn="l"/>
                <a:tab pos="10753725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  <a:defRPr/>
            </a:pPr>
            <a:r>
              <a:rPr lang="en-GB" sz="1200" dirty="0" smtClean="0"/>
              <a:t>As </a:t>
            </a:r>
            <a:r>
              <a:rPr lang="en-GB" sz="1200" dirty="0" err="1" smtClean="0"/>
              <a:t>ciências</a:t>
            </a:r>
            <a:r>
              <a:rPr lang="en-GB" sz="1200" dirty="0" smtClean="0"/>
              <a:t> </a:t>
            </a:r>
            <a:r>
              <a:rPr lang="en-GB" sz="1200" dirty="0" err="1" smtClean="0"/>
              <a:t>tendem</a:t>
            </a:r>
            <a:r>
              <a:rPr lang="en-GB" sz="1200" dirty="0" smtClean="0"/>
              <a:t> a </a:t>
            </a:r>
            <a:r>
              <a:rPr lang="en-GB" sz="1200" dirty="0" err="1" smtClean="0"/>
              <a:t>refletir</a:t>
            </a:r>
            <a:r>
              <a:rPr lang="en-GB" sz="1200" dirty="0" smtClean="0"/>
              <a:t> a </a:t>
            </a:r>
            <a:r>
              <a:rPr lang="en-GB" sz="1200" dirty="0" err="1" smtClean="0"/>
              <a:t>ordem</a:t>
            </a:r>
            <a:r>
              <a:rPr lang="en-GB" sz="1200" dirty="0" smtClean="0"/>
              <a:t> </a:t>
            </a:r>
            <a:r>
              <a:rPr lang="en-GB" sz="1200" dirty="0" err="1" smtClean="0"/>
              <a:t>da</a:t>
            </a:r>
            <a:r>
              <a:rPr lang="en-GB" sz="1200" dirty="0" smtClean="0"/>
              <a:t> </a:t>
            </a:r>
            <a:r>
              <a:rPr lang="en-GB" sz="1200" dirty="0" err="1" smtClean="0"/>
              <a:t>natureza</a:t>
            </a:r>
            <a:endParaRPr lang="en-GB" sz="1200" dirty="0" smtClean="0"/>
          </a:p>
          <a:p>
            <a:pPr marL="365760" indent="-256032" fontAlgn="auto">
              <a:lnSpc>
                <a:spcPct val="116000"/>
              </a:lnSpc>
              <a:spcAft>
                <a:spcPts val="0"/>
              </a:spcAft>
              <a:buFont typeface="Wingdings 3"/>
              <a:buChar char=""/>
              <a:tabLst>
                <a:tab pos="882650" algn="l"/>
                <a:tab pos="1797050" algn="l"/>
                <a:tab pos="2711450" algn="l"/>
                <a:tab pos="3625850" algn="l"/>
                <a:tab pos="4540250" algn="l"/>
                <a:tab pos="5454650" algn="l"/>
                <a:tab pos="6369050" algn="l"/>
                <a:tab pos="7283450" algn="l"/>
                <a:tab pos="8197850" algn="l"/>
                <a:tab pos="9112250" algn="l"/>
                <a:tab pos="10026650" algn="l"/>
                <a:tab pos="10304463" algn="l"/>
                <a:tab pos="10753725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  <a:defRPr/>
            </a:pPr>
            <a:r>
              <a:rPr lang="en-GB" sz="1200" dirty="0" smtClean="0"/>
              <a:t>A </a:t>
            </a:r>
            <a:r>
              <a:rPr lang="en-GB" sz="1200" dirty="0" err="1" smtClean="0"/>
              <a:t>classificação</a:t>
            </a:r>
            <a:r>
              <a:rPr lang="en-GB" sz="1200" dirty="0" smtClean="0"/>
              <a:t> </a:t>
            </a:r>
            <a:r>
              <a:rPr lang="en-GB" sz="1200" dirty="0" err="1" smtClean="0"/>
              <a:t>da</a:t>
            </a:r>
            <a:r>
              <a:rPr lang="en-GB" sz="1200" dirty="0" smtClean="0"/>
              <a:t> </a:t>
            </a:r>
            <a:r>
              <a:rPr lang="en-GB" sz="1200" dirty="0" err="1" smtClean="0"/>
              <a:t>biblioteca</a:t>
            </a:r>
            <a:r>
              <a:rPr lang="en-GB" sz="1200" dirty="0" smtClean="0"/>
              <a:t> </a:t>
            </a:r>
            <a:r>
              <a:rPr lang="en-GB" sz="1200" dirty="0" err="1" smtClean="0"/>
              <a:t>deveria</a:t>
            </a:r>
            <a:r>
              <a:rPr lang="en-GB" sz="1200" dirty="0" smtClean="0"/>
              <a:t> </a:t>
            </a:r>
            <a:r>
              <a:rPr lang="en-GB" sz="1200" dirty="0" err="1" smtClean="0"/>
              <a:t>refletir</a:t>
            </a:r>
            <a:r>
              <a:rPr lang="en-GB" sz="1200" dirty="0" smtClean="0"/>
              <a:t> a </a:t>
            </a:r>
            <a:r>
              <a:rPr lang="en-GB" sz="1200" dirty="0" err="1" smtClean="0"/>
              <a:t>ordem</a:t>
            </a:r>
            <a:r>
              <a:rPr lang="en-GB" sz="1200" dirty="0" smtClean="0"/>
              <a:t> do </a:t>
            </a:r>
            <a:r>
              <a:rPr lang="en-GB" sz="1200" dirty="0" err="1" smtClean="0"/>
              <a:t>conhecimento</a:t>
            </a:r>
            <a:r>
              <a:rPr lang="en-GB" sz="1200" dirty="0" smtClean="0"/>
              <a:t> </a:t>
            </a:r>
            <a:r>
              <a:rPr lang="en-GB" sz="1200" dirty="0" err="1" smtClean="0"/>
              <a:t>descoberto</a:t>
            </a:r>
            <a:r>
              <a:rPr lang="en-GB" sz="1200" dirty="0" smtClean="0"/>
              <a:t> </a:t>
            </a:r>
            <a:r>
              <a:rPr lang="en-GB" sz="1200" dirty="0" err="1" smtClean="0"/>
              <a:t>pela</a:t>
            </a:r>
            <a:r>
              <a:rPr lang="en-GB" sz="1200" dirty="0" smtClean="0"/>
              <a:t> </a:t>
            </a:r>
            <a:r>
              <a:rPr lang="en-GB" sz="1200" dirty="0" err="1" smtClean="0"/>
              <a:t>ciência</a:t>
            </a:r>
            <a:r>
              <a:rPr lang="en-GB" sz="1200" dirty="0" smtClean="0"/>
              <a:t>.	(Henry Bliss)</a:t>
            </a:r>
          </a:p>
          <a:p>
            <a:endParaRPr lang="pt-BR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8300" cy="12492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pPr marL="365760" indent="-256032" algn="just" fontAlgn="auto">
              <a:lnSpc>
                <a:spcPct val="134000"/>
              </a:lnSpc>
              <a:spcAft>
                <a:spcPts val="0"/>
              </a:spcAft>
              <a:buFont typeface="Wingdings 3"/>
              <a:buChar char="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1200" dirty="0" err="1" smtClean="0"/>
              <a:t>nos</a:t>
            </a:r>
            <a:r>
              <a:rPr lang="en-GB" sz="1200" dirty="0" smtClean="0"/>
              <a:t> </a:t>
            </a:r>
            <a:r>
              <a:rPr lang="en-GB" sz="1200" dirty="0" err="1" smtClean="0"/>
              <a:t>registros</a:t>
            </a:r>
            <a:r>
              <a:rPr lang="en-GB" sz="1200" dirty="0" smtClean="0"/>
              <a:t> </a:t>
            </a:r>
            <a:r>
              <a:rPr lang="en-GB" sz="1200" dirty="0" err="1" smtClean="0"/>
              <a:t>bibliográficos</a:t>
            </a:r>
            <a:r>
              <a:rPr lang="en-GB" sz="1200" dirty="0" smtClean="0"/>
              <a:t> </a:t>
            </a:r>
            <a:r>
              <a:rPr lang="en-GB" sz="1200" dirty="0" err="1" smtClean="0"/>
              <a:t>tanto</a:t>
            </a:r>
            <a:r>
              <a:rPr lang="en-GB" sz="1200" dirty="0" smtClean="0"/>
              <a:t> </a:t>
            </a:r>
            <a:r>
              <a:rPr lang="en-GB" sz="1200" dirty="0" err="1" smtClean="0"/>
              <a:t>em</a:t>
            </a:r>
            <a:r>
              <a:rPr lang="en-GB" sz="1200" dirty="0" smtClean="0"/>
              <a:t> </a:t>
            </a:r>
            <a:r>
              <a:rPr lang="en-GB" sz="1200" dirty="0" err="1" smtClean="0"/>
              <a:t>diferentes</a:t>
            </a:r>
            <a:r>
              <a:rPr lang="en-GB" sz="1200" dirty="0" smtClean="0"/>
              <a:t> </a:t>
            </a:r>
            <a:r>
              <a:rPr lang="en-GB" sz="1200" dirty="0" err="1" smtClean="0"/>
              <a:t>tipos</a:t>
            </a:r>
            <a:r>
              <a:rPr lang="en-GB" sz="1200" dirty="0" smtClean="0"/>
              <a:t> de </a:t>
            </a:r>
            <a:r>
              <a:rPr lang="en-GB" sz="1200" dirty="0" err="1" smtClean="0"/>
              <a:t>bibliotecas</a:t>
            </a:r>
            <a:r>
              <a:rPr lang="en-GB" sz="1200" dirty="0" smtClean="0"/>
              <a:t> (</a:t>
            </a:r>
            <a:r>
              <a:rPr lang="en-GB" sz="1200" dirty="0" err="1" smtClean="0"/>
              <a:t>pública</a:t>
            </a:r>
            <a:r>
              <a:rPr lang="en-GB" sz="1200" dirty="0" smtClean="0"/>
              <a:t>, </a:t>
            </a:r>
            <a:r>
              <a:rPr lang="en-GB" sz="1200" dirty="0" err="1" smtClean="0"/>
              <a:t>especializada</a:t>
            </a:r>
            <a:r>
              <a:rPr lang="en-GB" sz="1200" dirty="0" smtClean="0"/>
              <a:t>) </a:t>
            </a:r>
            <a:r>
              <a:rPr lang="en-GB" sz="1200" dirty="0" err="1" smtClean="0"/>
              <a:t>como</a:t>
            </a:r>
            <a:r>
              <a:rPr lang="en-GB" sz="1200" dirty="0" smtClean="0"/>
              <a:t> </a:t>
            </a:r>
            <a:r>
              <a:rPr lang="en-GB" sz="1200" dirty="0" err="1" smtClean="0"/>
              <a:t>nas</a:t>
            </a:r>
            <a:r>
              <a:rPr lang="en-GB" sz="1200" dirty="0" smtClean="0"/>
              <a:t> bases de dados </a:t>
            </a:r>
            <a:r>
              <a:rPr lang="en-GB" sz="1200" dirty="0" err="1" smtClean="0"/>
              <a:t>como</a:t>
            </a:r>
            <a:r>
              <a:rPr lang="en-GB" sz="1200" dirty="0" smtClean="0"/>
              <a:t> Medline, Citation Index.</a:t>
            </a:r>
          </a:p>
          <a:p>
            <a:pPr marL="365760" indent="-256032" algn="just" fontAlgn="auto">
              <a:lnSpc>
                <a:spcPct val="134000"/>
              </a:lnSpc>
              <a:spcAft>
                <a:spcPts val="0"/>
              </a:spcAft>
              <a:buFont typeface="Wingdings 3"/>
              <a:buChar char="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1200" dirty="0" smtClean="0"/>
              <a:t>no </a:t>
            </a:r>
            <a:r>
              <a:rPr lang="en-GB" sz="1200" dirty="0" err="1" smtClean="0"/>
              <a:t>texto</a:t>
            </a:r>
            <a:r>
              <a:rPr lang="en-GB" sz="1200" dirty="0" smtClean="0"/>
              <a:t> </a:t>
            </a:r>
            <a:r>
              <a:rPr lang="en-GB" sz="1200" dirty="0" err="1" smtClean="0"/>
              <a:t>completo</a:t>
            </a:r>
            <a:r>
              <a:rPr lang="en-GB" sz="1200" dirty="0" smtClean="0"/>
              <a:t> e </a:t>
            </a:r>
            <a:r>
              <a:rPr lang="en-GB" sz="1200" dirty="0" err="1" smtClean="0"/>
              <a:t>documentos</a:t>
            </a:r>
            <a:r>
              <a:rPr lang="en-GB" sz="1200" dirty="0" smtClean="0"/>
              <a:t> </a:t>
            </a:r>
            <a:r>
              <a:rPr lang="en-GB" sz="1200" dirty="0" err="1" smtClean="0"/>
              <a:t>da</a:t>
            </a:r>
            <a:r>
              <a:rPr lang="en-GB" sz="1200" dirty="0" smtClean="0"/>
              <a:t> internet e </a:t>
            </a:r>
            <a:r>
              <a:rPr lang="en-GB" sz="1200" dirty="0" err="1" smtClean="0"/>
              <a:t>sua</a:t>
            </a:r>
            <a:r>
              <a:rPr lang="en-GB" sz="1200" dirty="0" smtClean="0"/>
              <a:t> </a:t>
            </a:r>
            <a:r>
              <a:rPr lang="en-GB" sz="1200" dirty="0" err="1" smtClean="0"/>
              <a:t>representação</a:t>
            </a:r>
            <a:r>
              <a:rPr lang="en-GB" sz="1200" dirty="0" smtClean="0"/>
              <a:t> e </a:t>
            </a:r>
            <a:r>
              <a:rPr lang="en-GB" sz="1200" dirty="0" err="1" smtClean="0"/>
              <a:t>recuperação</a:t>
            </a:r>
            <a:endParaRPr lang="pt-BR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8300" cy="12492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pPr marL="365760" indent="-256032" algn="just" fontAlgn="auto">
              <a:lnSpc>
                <a:spcPct val="134000"/>
              </a:lnSpc>
              <a:spcAft>
                <a:spcPts val="0"/>
              </a:spcAft>
              <a:buFont typeface="Wingdings 3"/>
              <a:buChar char="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1200" dirty="0" err="1" smtClean="0"/>
              <a:t>nos</a:t>
            </a:r>
            <a:r>
              <a:rPr lang="en-GB" sz="1200" dirty="0" smtClean="0"/>
              <a:t> </a:t>
            </a:r>
            <a:r>
              <a:rPr lang="en-GB" sz="1200" dirty="0" err="1" smtClean="0"/>
              <a:t>registros</a:t>
            </a:r>
            <a:r>
              <a:rPr lang="en-GB" sz="1200" dirty="0" smtClean="0"/>
              <a:t> </a:t>
            </a:r>
            <a:r>
              <a:rPr lang="en-GB" sz="1200" dirty="0" err="1" smtClean="0"/>
              <a:t>bibliográficos</a:t>
            </a:r>
            <a:r>
              <a:rPr lang="en-GB" sz="1200" dirty="0" smtClean="0"/>
              <a:t> </a:t>
            </a:r>
            <a:r>
              <a:rPr lang="en-GB" sz="1200" dirty="0" err="1" smtClean="0"/>
              <a:t>tanto</a:t>
            </a:r>
            <a:r>
              <a:rPr lang="en-GB" sz="1200" dirty="0" smtClean="0"/>
              <a:t> </a:t>
            </a:r>
            <a:r>
              <a:rPr lang="en-GB" sz="1200" dirty="0" err="1" smtClean="0"/>
              <a:t>em</a:t>
            </a:r>
            <a:r>
              <a:rPr lang="en-GB" sz="1200" dirty="0" smtClean="0"/>
              <a:t> </a:t>
            </a:r>
            <a:r>
              <a:rPr lang="en-GB" sz="1200" dirty="0" err="1" smtClean="0"/>
              <a:t>diferentes</a:t>
            </a:r>
            <a:r>
              <a:rPr lang="en-GB" sz="1200" dirty="0" smtClean="0"/>
              <a:t> </a:t>
            </a:r>
            <a:r>
              <a:rPr lang="en-GB" sz="1200" dirty="0" err="1" smtClean="0"/>
              <a:t>tipos</a:t>
            </a:r>
            <a:r>
              <a:rPr lang="en-GB" sz="1200" dirty="0" smtClean="0"/>
              <a:t> de </a:t>
            </a:r>
            <a:r>
              <a:rPr lang="en-GB" sz="1200" dirty="0" err="1" smtClean="0"/>
              <a:t>bibliotecas</a:t>
            </a:r>
            <a:r>
              <a:rPr lang="en-GB" sz="1200" dirty="0" smtClean="0"/>
              <a:t> (</a:t>
            </a:r>
            <a:r>
              <a:rPr lang="en-GB" sz="1200" dirty="0" err="1" smtClean="0"/>
              <a:t>pública</a:t>
            </a:r>
            <a:r>
              <a:rPr lang="en-GB" sz="1200" dirty="0" smtClean="0"/>
              <a:t>, </a:t>
            </a:r>
            <a:r>
              <a:rPr lang="en-GB" sz="1200" dirty="0" err="1" smtClean="0"/>
              <a:t>especializada</a:t>
            </a:r>
            <a:r>
              <a:rPr lang="en-GB" sz="1200" dirty="0" smtClean="0"/>
              <a:t>) </a:t>
            </a:r>
            <a:r>
              <a:rPr lang="en-GB" sz="1200" dirty="0" err="1" smtClean="0"/>
              <a:t>como</a:t>
            </a:r>
            <a:r>
              <a:rPr lang="en-GB" sz="1200" dirty="0" smtClean="0"/>
              <a:t> </a:t>
            </a:r>
            <a:r>
              <a:rPr lang="en-GB" sz="1200" dirty="0" err="1" smtClean="0"/>
              <a:t>nas</a:t>
            </a:r>
            <a:r>
              <a:rPr lang="en-GB" sz="1200" dirty="0" smtClean="0"/>
              <a:t> bases de dados </a:t>
            </a:r>
            <a:r>
              <a:rPr lang="en-GB" sz="1200" dirty="0" err="1" smtClean="0"/>
              <a:t>como</a:t>
            </a:r>
            <a:r>
              <a:rPr lang="en-GB" sz="1200" dirty="0" smtClean="0"/>
              <a:t> Medline, Citation Index.</a:t>
            </a:r>
          </a:p>
          <a:p>
            <a:pPr marL="365760" indent="-256032" algn="just" fontAlgn="auto">
              <a:lnSpc>
                <a:spcPct val="134000"/>
              </a:lnSpc>
              <a:spcAft>
                <a:spcPts val="0"/>
              </a:spcAft>
              <a:buFont typeface="Wingdings 3"/>
              <a:buChar char="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1200" dirty="0" smtClean="0"/>
              <a:t>no </a:t>
            </a:r>
            <a:r>
              <a:rPr lang="en-GB" sz="1200" dirty="0" err="1" smtClean="0"/>
              <a:t>texto</a:t>
            </a:r>
            <a:r>
              <a:rPr lang="en-GB" sz="1200" dirty="0" smtClean="0"/>
              <a:t> </a:t>
            </a:r>
            <a:r>
              <a:rPr lang="en-GB" sz="1200" dirty="0" err="1" smtClean="0"/>
              <a:t>completo</a:t>
            </a:r>
            <a:r>
              <a:rPr lang="en-GB" sz="1200" dirty="0" smtClean="0"/>
              <a:t> e </a:t>
            </a:r>
            <a:r>
              <a:rPr lang="en-GB" sz="1200" dirty="0" err="1" smtClean="0"/>
              <a:t>documentos</a:t>
            </a:r>
            <a:r>
              <a:rPr lang="en-GB" sz="1200" dirty="0" smtClean="0"/>
              <a:t> </a:t>
            </a:r>
            <a:r>
              <a:rPr lang="en-GB" sz="1200" dirty="0" err="1" smtClean="0"/>
              <a:t>da</a:t>
            </a:r>
            <a:r>
              <a:rPr lang="en-GB" sz="1200" dirty="0" smtClean="0"/>
              <a:t> internet e </a:t>
            </a:r>
            <a:r>
              <a:rPr lang="en-GB" sz="1200" dirty="0" err="1" smtClean="0"/>
              <a:t>sua</a:t>
            </a:r>
            <a:r>
              <a:rPr lang="en-GB" sz="1200" dirty="0" smtClean="0"/>
              <a:t> </a:t>
            </a:r>
            <a:r>
              <a:rPr lang="en-GB" sz="1200" dirty="0" err="1" smtClean="0"/>
              <a:t>representação</a:t>
            </a:r>
            <a:r>
              <a:rPr lang="en-GB" sz="1200" dirty="0" smtClean="0"/>
              <a:t> e </a:t>
            </a:r>
            <a:r>
              <a:rPr lang="en-GB" sz="1200" dirty="0" err="1" smtClean="0"/>
              <a:t>recuperação</a:t>
            </a:r>
            <a:endParaRPr lang="pt-BR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177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1950" cy="1248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1950" cy="1248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1950" cy="1248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1950" cy="1248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2288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0362" cy="124841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sz="1200" dirty="0" smtClean="0"/>
              <a:t>O </a:t>
            </a:r>
            <a:r>
              <a:rPr lang="en-GB" sz="1200" dirty="0" err="1" smtClean="0"/>
              <a:t>usuário</a:t>
            </a:r>
            <a:r>
              <a:rPr lang="en-GB" sz="1200" dirty="0" smtClean="0"/>
              <a:t> </a:t>
            </a:r>
            <a:r>
              <a:rPr lang="en-GB" sz="1200" dirty="0" err="1" smtClean="0"/>
              <a:t>não</a:t>
            </a:r>
            <a:r>
              <a:rPr lang="en-GB" sz="1200" dirty="0" smtClean="0"/>
              <a:t> </a:t>
            </a:r>
            <a:r>
              <a:rPr lang="en-GB" sz="1200" dirty="0" err="1" smtClean="0"/>
              <a:t>sabe</a:t>
            </a:r>
            <a:r>
              <a:rPr lang="en-GB" sz="1200" dirty="0" smtClean="0"/>
              <a:t> </a:t>
            </a:r>
            <a:r>
              <a:rPr lang="en-GB" sz="1200" dirty="0" err="1" smtClean="0"/>
              <a:t>que</a:t>
            </a:r>
            <a:r>
              <a:rPr lang="en-GB" sz="1200" dirty="0" smtClean="0"/>
              <a:t> </a:t>
            </a:r>
            <a:r>
              <a:rPr lang="en-GB" sz="1200" dirty="0" err="1" smtClean="0"/>
              <a:t>documentos</a:t>
            </a:r>
            <a:r>
              <a:rPr lang="en-GB" sz="1200" dirty="0" smtClean="0"/>
              <a:t> </a:t>
            </a:r>
            <a:r>
              <a:rPr lang="en-GB" sz="1200" dirty="0" err="1" smtClean="0"/>
              <a:t>procuram</a:t>
            </a:r>
            <a:r>
              <a:rPr lang="en-GB" sz="1200" dirty="0" smtClean="0"/>
              <a:t> e </a:t>
            </a:r>
            <a:r>
              <a:rPr lang="en-GB" sz="1200" dirty="0" err="1" smtClean="0"/>
              <a:t>quando</a:t>
            </a:r>
            <a:r>
              <a:rPr lang="en-GB" sz="1200" dirty="0" smtClean="0"/>
              <a:t> </a:t>
            </a:r>
            <a:r>
              <a:rPr lang="en-GB" sz="1200" dirty="0" err="1" smtClean="0"/>
              <a:t>eles</a:t>
            </a:r>
            <a:r>
              <a:rPr lang="en-GB" sz="1200" dirty="0" smtClean="0"/>
              <a:t> </a:t>
            </a:r>
            <a:r>
              <a:rPr lang="en-GB" sz="1200" dirty="0" err="1" smtClean="0"/>
              <a:t>encontram</a:t>
            </a:r>
            <a:r>
              <a:rPr lang="en-GB" sz="1200" dirty="0" smtClean="0"/>
              <a:t> a </a:t>
            </a:r>
            <a:r>
              <a:rPr lang="en-GB" sz="1200" dirty="0" err="1" smtClean="0"/>
              <a:t>informação</a:t>
            </a:r>
            <a:r>
              <a:rPr lang="en-GB" sz="1200" dirty="0" smtClean="0"/>
              <a:t> </a:t>
            </a:r>
            <a:r>
              <a:rPr lang="en-GB" sz="1200" dirty="0" err="1" smtClean="0"/>
              <a:t>necessária</a:t>
            </a:r>
            <a:r>
              <a:rPr lang="en-GB" sz="1200" dirty="0" smtClean="0"/>
              <a:t> </a:t>
            </a:r>
            <a:r>
              <a:rPr lang="en-GB" sz="1200" dirty="0" err="1" smtClean="0"/>
              <a:t>são</a:t>
            </a:r>
            <a:r>
              <a:rPr lang="en-GB" sz="1200" dirty="0" smtClean="0"/>
              <a:t> </a:t>
            </a:r>
            <a:r>
              <a:rPr lang="en-GB" sz="1200" dirty="0" err="1" smtClean="0"/>
              <a:t>incapazes</a:t>
            </a:r>
            <a:r>
              <a:rPr lang="en-GB" sz="1200" dirty="0" smtClean="0"/>
              <a:t> </a:t>
            </a:r>
            <a:r>
              <a:rPr lang="en-GB" sz="1200" dirty="0" err="1" smtClean="0"/>
              <a:t>em</a:t>
            </a:r>
            <a:r>
              <a:rPr lang="en-GB" sz="1200" dirty="0" smtClean="0"/>
              <a:t> </a:t>
            </a:r>
            <a:r>
              <a:rPr lang="en-GB" sz="1200" dirty="0" err="1" smtClean="0"/>
              <a:t>reconhecê</a:t>
            </a:r>
            <a:r>
              <a:rPr lang="en-GB" sz="1200" dirty="0" smtClean="0"/>
              <a:t>-la.</a:t>
            </a:r>
          </a:p>
          <a:p>
            <a:endParaRPr lang="pt-BR" dirty="0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8775" cy="124825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2697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8775" cy="124825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2800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8775" cy="124825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2902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8775" cy="124825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3005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8775" cy="124825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3107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8300" cy="12492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7187" cy="12480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3312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7187" cy="12480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7187" cy="12480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3517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7187" cy="12480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7187" cy="12480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372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7187" cy="12480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3824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7187" cy="12480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3926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7187" cy="12480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4029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7187" cy="12480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413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7000" cy="12479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010025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5413" cy="12477751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9516613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7000" cy="12479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4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010025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7187" cy="12480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4541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7000" cy="12479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6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010025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8300" cy="12492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8300" cy="12492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8300" cy="12492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8300" cy="12492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8300" cy="12492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2113" cy="41005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7000" cy="12479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7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010025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5413" cy="12477751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Os</a:t>
            </a:r>
            <a:r>
              <a:rPr lang="pt-BR" baseline="0" dirty="0" smtClean="0"/>
              <a:t> dois primeiros são positivistas e os dois últimos determinam o KO como uma construção social preocupada com as necessidades e interesses humanos. A base teórica da KO depende de como o conhecimento é gerado e percebido.</a:t>
            </a:r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5413" cy="12477751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Semântica das palavras não pode ser estudada separadamente do</a:t>
            </a:r>
            <a:r>
              <a:rPr lang="pt-BR" baseline="0" dirty="0" smtClean="0"/>
              <a:t> discurso das comunidades onde são usadas.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5413" cy="12477751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91858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4E2F4F-8114-4808-8321-DD59D4157A33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23088-20FF-4DFC-8F1C-5126F204CCB4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766F94-7F3F-4ACB-A7C5-543498C635AB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BA10C-0238-4E38-A54B-7E0D6E6E8766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38BDC0-9C77-4952-8D2B-332658100B37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2FA3E-4D38-4A1E-9BFB-96E3EBBE0DFD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56525" cy="143351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CD8AE-DBB3-4522-BA6B-6EAB65BA5099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FDB49-6FC5-4D4C-836E-F504B08E605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AF808-FFB2-4CD1-9CA7-28438F5C04DB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13919D-A5F8-40A5-A775-545D49CC0A65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1ADF1-C2AF-4774-ACDA-ABDDB7E949FE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C08B99-1388-4CD1-A162-C9B4B3E2D768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AFD61-B84A-4FE6-8898-41894D575301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D4104C-A722-4896-9CF5-087824343D05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5C66-F8B5-43BC-8B7E-BCDE3FA0ADB8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93C6D7-BAC9-4262-B670-2B37D4C16E3E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CB4EB-C023-4D75-BEC0-D7445B2E5A34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F6ED44-F023-4253-993D-306837B4AFB9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265B9-97D0-4AE2-83AA-5870040990C1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567AF3-C561-4EAF-B2C2-01D7E38A1787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727FA-F602-4DCE-B68F-CFEB10FD9F5E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507378-1CA1-4302-9438-C7DA234EC450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6D4B6-C1C5-4C7A-9A00-3B86D31D3DC2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D36745-FB59-4E9C-922D-6C00377A59C4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23EA535-F880-4C9C-89B3-19AECACC7C2E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lc.org/content/dam/oclc/dewey/versions/print/intro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dcc.org/udcsummary/php/index.php?lang=p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lc.org/content/dam/oclc/dewey/versions/print/intro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skoi.org/doc/colon.htm" TargetMode="External"/><Relationship Id="rId4" Type="http://schemas.openxmlformats.org/officeDocument/2006/relationships/hyperlink" Target="http://www.blissclassification.org.uk/bchist.s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lc.org/content/dam/oclc/dewey/versions/print/intro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isko-brasil.org.br/wp-content/uploads/2015/09/Organiza%C3%A7%C3%A3o-do-Conhecimento-e-Diversidade-Cultural-ISKO-BRASIL-2015.pdf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0"/>
            <a:ext cx="77724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 err="1" smtClean="0"/>
              <a:t>Organização</a:t>
            </a:r>
            <a:r>
              <a:rPr lang="en-GB" b="1" dirty="0" smtClean="0"/>
              <a:t> do </a:t>
            </a:r>
            <a:r>
              <a:rPr lang="en-GB" b="1" dirty="0" err="1" smtClean="0"/>
              <a:t>Conhecimento</a:t>
            </a:r>
            <a:endParaRPr lang="en-GB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89DFDB49-6FC5-4D4C-836E-F504B08E6053}" type="slidenum">
              <a:rPr lang="en-GB" sz="1200" smtClean="0"/>
              <a:pPr>
                <a:defRPr/>
              </a:pPr>
              <a:t>1</a:t>
            </a:fld>
            <a:endParaRPr lang="en-GB" sz="1200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057400" y="4313239"/>
            <a:ext cx="7086600" cy="1924074"/>
          </a:xfrm>
        </p:spPr>
        <p:txBody>
          <a:bodyPr lIns="0" tIns="0" rIns="0" bIns="0" anchor="ctr"/>
          <a:lstStyle/>
          <a:p>
            <a:pPr marL="647700" lvl="2" indent="-215900" algn="ctr">
              <a:lnSpc>
                <a:spcPct val="124000"/>
              </a:lnSpc>
              <a:spcBef>
                <a:spcPct val="0"/>
              </a:spcBef>
              <a:buSzPct val="45000"/>
              <a:buFont typeface="Wingdings" charset="2"/>
              <a:buNone/>
              <a:tabLst>
                <a:tab pos="6477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000" b="1" i="1" dirty="0" err="1" smtClean="0">
                <a:latin typeface="Arial" charset="0"/>
                <a:cs typeface="Arial" charset="0"/>
              </a:rPr>
              <a:t>Informação</a:t>
            </a:r>
            <a:r>
              <a:rPr lang="en-GB" sz="2000" b="1" i="1" dirty="0" smtClean="0">
                <a:latin typeface="Arial" charset="0"/>
                <a:cs typeface="Arial" charset="0"/>
              </a:rPr>
              <a:t> e </a:t>
            </a:r>
            <a:r>
              <a:rPr lang="en-GB" sz="2000" b="1" i="1" dirty="0" err="1" smtClean="0">
                <a:latin typeface="Arial" charset="0"/>
                <a:cs typeface="Arial" charset="0"/>
              </a:rPr>
              <a:t>linguagem</a:t>
            </a:r>
            <a:endParaRPr lang="en-GB" sz="2000" b="1" i="1" dirty="0" smtClean="0">
              <a:latin typeface="Arial" charset="0"/>
              <a:cs typeface="Arial" charset="0"/>
            </a:endParaRPr>
          </a:p>
          <a:p>
            <a:pPr marL="431800" lvl="1" indent="-215900" algn="ctr">
              <a:lnSpc>
                <a:spcPct val="116000"/>
              </a:lnSpc>
              <a:spcBef>
                <a:spcPct val="0"/>
              </a:spcBef>
              <a:buSzPct val="45000"/>
              <a:buFont typeface="Wingdings" charset="2"/>
              <a:buNone/>
              <a:tabLst>
                <a:tab pos="6477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000" b="1" dirty="0" err="1" smtClean="0">
                <a:latin typeface="Nimbus Roman No9 L;Times New Ro" pitchFamily="16" charset="0"/>
                <a:ea typeface="DejaVuSans" charset="0"/>
                <a:cs typeface="DejaVuSans" charset="0"/>
              </a:rPr>
              <a:t>Profa</a:t>
            </a:r>
            <a:r>
              <a:rPr lang="en-GB" sz="2000" b="1" dirty="0" smtClean="0">
                <a:latin typeface="Nimbus Roman No9 L;Times New Ro" pitchFamily="16" charset="0"/>
                <a:ea typeface="DejaVuSans" charset="0"/>
                <a:cs typeface="DejaVuSans" charset="0"/>
              </a:rPr>
              <a:t>. </a:t>
            </a:r>
            <a:r>
              <a:rPr lang="en-GB" sz="2000" b="1" dirty="0" err="1" smtClean="0">
                <a:latin typeface="Nimbus Roman No9 L;Times New Ro" pitchFamily="16" charset="0"/>
                <a:ea typeface="DejaVuSans" charset="0"/>
                <a:cs typeface="DejaVuSans" charset="0"/>
              </a:rPr>
              <a:t>Dra</a:t>
            </a:r>
            <a:r>
              <a:rPr lang="en-GB" sz="2000" b="1" dirty="0" smtClean="0">
                <a:latin typeface="Nimbus Roman No9 L;Times New Ro" pitchFamily="16" charset="0"/>
                <a:ea typeface="DejaVuSans" charset="0"/>
                <a:cs typeface="DejaVuSans" charset="0"/>
              </a:rPr>
              <a:t>. </a:t>
            </a:r>
            <a:r>
              <a:rPr lang="en-GB" sz="2000" b="1" dirty="0" err="1" smtClean="0">
                <a:latin typeface="Nimbus Roman No9 L;Times New Ro" pitchFamily="16" charset="0"/>
                <a:ea typeface="DejaVuSans" charset="0"/>
                <a:cs typeface="DejaVuSans" charset="0"/>
              </a:rPr>
              <a:t>Vânia</a:t>
            </a:r>
            <a:r>
              <a:rPr lang="en-GB" sz="2000" b="1" dirty="0" smtClean="0">
                <a:latin typeface="Nimbus Roman No9 L;Times New Ro" pitchFamily="16" charset="0"/>
                <a:ea typeface="DejaVuSans" charset="0"/>
                <a:cs typeface="DejaVuSans" charset="0"/>
              </a:rPr>
              <a:t> Mara Alves Lima</a:t>
            </a:r>
          </a:p>
          <a:p>
            <a:pPr marL="431800" lvl="1" indent="-215900" algn="ctr">
              <a:lnSpc>
                <a:spcPct val="116000"/>
              </a:lnSpc>
              <a:spcBef>
                <a:spcPct val="0"/>
              </a:spcBef>
              <a:buSzPct val="45000"/>
              <a:buFont typeface="Wingdings" charset="2"/>
              <a:buNone/>
              <a:tabLst>
                <a:tab pos="6477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b="1" dirty="0" err="1" smtClean="0">
                <a:latin typeface="Nimbus Roman No9 L;Times New Ro" pitchFamily="16" charset="0"/>
                <a:ea typeface="DejaVuSans" charset="0"/>
                <a:cs typeface="DejaVuSans" charset="0"/>
              </a:rPr>
              <a:t>Profa</a:t>
            </a:r>
            <a:r>
              <a:rPr lang="en-GB" b="1" dirty="0" smtClean="0">
                <a:latin typeface="Nimbus Roman No9 L;Times New Ro" pitchFamily="16" charset="0"/>
                <a:ea typeface="DejaVuSans" charset="0"/>
                <a:cs typeface="DejaVuSans" charset="0"/>
              </a:rPr>
              <a:t>. </a:t>
            </a:r>
            <a:r>
              <a:rPr lang="en-GB" b="1" dirty="0" err="1" smtClean="0">
                <a:latin typeface="Nimbus Roman No9 L;Times New Ro" pitchFamily="16" charset="0"/>
                <a:ea typeface="DejaVuSans" charset="0"/>
                <a:cs typeface="DejaVuSans" charset="0"/>
              </a:rPr>
              <a:t>Dra</a:t>
            </a:r>
            <a:r>
              <a:rPr lang="en-GB" b="1" dirty="0" smtClean="0">
                <a:latin typeface="Nimbus Roman No9 L;Times New Ro" pitchFamily="16" charset="0"/>
                <a:ea typeface="DejaVuSans" charset="0"/>
                <a:cs typeface="DejaVuSans" charset="0"/>
              </a:rPr>
              <a:t>. </a:t>
            </a:r>
            <a:r>
              <a:rPr lang="en-GB" b="1" dirty="0" err="1" smtClean="0">
                <a:latin typeface="Nimbus Roman No9 L;Times New Ro" pitchFamily="16" charset="0"/>
                <a:ea typeface="DejaVuSans" charset="0"/>
                <a:cs typeface="DejaVuSans" charset="0"/>
              </a:rPr>
              <a:t>Cibele</a:t>
            </a:r>
            <a:r>
              <a:rPr lang="en-GB" b="1" dirty="0" smtClean="0">
                <a:latin typeface="Nimbus Roman No9 L;Times New Ro" pitchFamily="16" charset="0"/>
                <a:ea typeface="DejaVuSans" charset="0"/>
                <a:cs typeface="DejaVuSans" charset="0"/>
              </a:rPr>
              <a:t> A. C. Marques dos Santos</a:t>
            </a:r>
            <a:endParaRPr lang="en-GB" sz="2000" b="1" dirty="0" smtClean="0">
              <a:latin typeface="Nimbus Roman No9 L;Times New Ro" pitchFamily="16" charset="0"/>
              <a:ea typeface="DejaVuSans" charset="0"/>
              <a:cs typeface="DejaVuSans" charset="0"/>
            </a:endParaRPr>
          </a:p>
          <a:p>
            <a:pPr marL="0" indent="0" algn="ctr">
              <a:lnSpc>
                <a:spcPct val="116000"/>
              </a:lnSpc>
              <a:spcBef>
                <a:spcPct val="0"/>
              </a:spcBef>
              <a:buSzPct val="45000"/>
              <a:buFont typeface="Wingdings" charset="2"/>
              <a:buNone/>
              <a:tabLst>
                <a:tab pos="6477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en-GB" sz="2000" dirty="0" smtClean="0">
              <a:ea typeface="DejaVuSans" charset="0"/>
              <a:cs typeface="DejaVuSans" charset="0"/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4D3C652-FCEA-4448-842F-E9F3D007025C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idx="11"/>
          </p:nvPr>
        </p:nvSpPr>
        <p:spPr>
          <a:xfrm>
            <a:off x="3429000" y="116632"/>
            <a:ext cx="4114800" cy="23084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CBD52883- </a:t>
            </a:r>
            <a:r>
              <a:rPr lang="en-GB" dirty="0"/>
              <a:t>PPGCI/ECA/USP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163513"/>
            <a:ext cx="8820150" cy="1068387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dirty="0" err="1" smtClean="0"/>
              <a:t>Abordagens</a:t>
            </a:r>
            <a:endParaRPr lang="en-GB" sz="3600" dirty="0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077200" cy="5160963"/>
          </a:xfrm>
        </p:spPr>
        <p:txBody>
          <a:bodyPr>
            <a:normAutofit lnSpcReduction="10000"/>
          </a:bodyPr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err="1" smtClean="0"/>
              <a:t>Tradicional</a:t>
            </a:r>
            <a:r>
              <a:rPr lang="en-GB" sz="2600" dirty="0" smtClean="0"/>
              <a:t>: </a:t>
            </a:r>
            <a:r>
              <a:rPr lang="en-GB" sz="2600" dirty="0" err="1" smtClean="0"/>
              <a:t>sistemas</a:t>
            </a:r>
            <a:r>
              <a:rPr lang="en-GB" sz="2600" dirty="0" smtClean="0"/>
              <a:t> de </a:t>
            </a:r>
            <a:r>
              <a:rPr lang="en-GB" sz="2600" dirty="0" err="1" smtClean="0"/>
              <a:t>classificação</a:t>
            </a:r>
            <a:r>
              <a:rPr lang="en-GB" sz="2600" dirty="0" smtClean="0"/>
              <a:t> (</a:t>
            </a:r>
            <a:r>
              <a:rPr lang="en-GB" sz="2600" dirty="0" smtClean="0">
                <a:hlinkClick r:id="rId3"/>
              </a:rPr>
              <a:t>CDD</a:t>
            </a:r>
            <a:r>
              <a:rPr lang="en-GB" sz="2600" dirty="0" smtClean="0"/>
              <a:t>, </a:t>
            </a:r>
            <a:r>
              <a:rPr lang="en-GB" sz="2600" dirty="0" smtClean="0">
                <a:hlinkClick r:id="rId4"/>
              </a:rPr>
              <a:t>CDU</a:t>
            </a:r>
            <a:r>
              <a:rPr lang="en-GB" sz="2600" dirty="0" smtClean="0"/>
              <a:t>) (1876)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err="1" smtClean="0"/>
              <a:t>Análise</a:t>
            </a:r>
            <a:r>
              <a:rPr lang="en-GB" sz="2600" dirty="0" smtClean="0"/>
              <a:t> de </a:t>
            </a:r>
            <a:r>
              <a:rPr lang="en-GB" sz="2600" dirty="0" err="1" smtClean="0"/>
              <a:t>facetas</a:t>
            </a:r>
            <a:r>
              <a:rPr lang="en-GB" sz="2600" dirty="0" smtClean="0"/>
              <a:t> (</a:t>
            </a:r>
            <a:r>
              <a:rPr lang="en-GB" sz="2600" dirty="0" err="1" smtClean="0"/>
              <a:t>Ranganathan</a:t>
            </a:r>
            <a:r>
              <a:rPr lang="en-GB" sz="2600" dirty="0" smtClean="0"/>
              <a:t> / CRG)</a:t>
            </a:r>
            <a:r>
              <a:rPr lang="ar-SA" sz="2600" dirty="0" smtClean="0"/>
              <a:t>‏</a:t>
            </a:r>
            <a:r>
              <a:rPr lang="pt-BR" sz="2600" dirty="0" smtClean="0"/>
              <a:t> (1933)</a:t>
            </a:r>
            <a:endParaRPr lang="en-GB" sz="2600" dirty="0" smtClean="0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err="1" smtClean="0"/>
              <a:t>Recuperação</a:t>
            </a:r>
            <a:r>
              <a:rPr lang="en-GB" sz="2600" dirty="0" smtClean="0"/>
              <a:t> da </a:t>
            </a:r>
            <a:r>
              <a:rPr lang="en-GB" sz="2600" dirty="0" err="1" smtClean="0"/>
              <a:t>Informação</a:t>
            </a:r>
            <a:r>
              <a:rPr lang="en-GB" sz="2600" dirty="0" smtClean="0"/>
              <a:t> (1950)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err="1" smtClean="0"/>
              <a:t>Visão</a:t>
            </a:r>
            <a:r>
              <a:rPr lang="en-GB" sz="2600" dirty="0" smtClean="0"/>
              <a:t> </a:t>
            </a:r>
            <a:r>
              <a:rPr lang="en-GB" sz="2600" dirty="0" err="1" smtClean="0"/>
              <a:t>cognitiva</a:t>
            </a:r>
            <a:r>
              <a:rPr lang="en-GB" sz="2600" dirty="0" smtClean="0"/>
              <a:t> (</a:t>
            </a:r>
            <a:r>
              <a:rPr lang="en-GB" sz="2600" dirty="0" err="1" smtClean="0"/>
              <a:t>orientação</a:t>
            </a:r>
            <a:r>
              <a:rPr lang="en-GB" sz="2600" dirty="0" smtClean="0"/>
              <a:t> </a:t>
            </a:r>
            <a:r>
              <a:rPr lang="en-GB" sz="2600" dirty="0" err="1" smtClean="0"/>
              <a:t>ao</a:t>
            </a:r>
            <a:r>
              <a:rPr lang="en-GB" sz="2600" dirty="0" smtClean="0"/>
              <a:t> </a:t>
            </a:r>
            <a:r>
              <a:rPr lang="en-GB" sz="2600" dirty="0" err="1" smtClean="0"/>
              <a:t>usuário</a:t>
            </a:r>
            <a:r>
              <a:rPr lang="en-GB" sz="2600" dirty="0" smtClean="0"/>
              <a:t>)</a:t>
            </a:r>
            <a:r>
              <a:rPr lang="ar-SA" sz="2600" dirty="0" smtClean="0"/>
              <a:t>‏</a:t>
            </a:r>
            <a:r>
              <a:rPr lang="pt-BR" sz="2600" dirty="0" smtClean="0"/>
              <a:t> (1970)</a:t>
            </a:r>
            <a:endParaRPr lang="en-GB" sz="2600" dirty="0" smtClean="0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err="1" smtClean="0"/>
              <a:t>Bibliometria</a:t>
            </a:r>
            <a:r>
              <a:rPr lang="en-GB" sz="2600" dirty="0" smtClean="0"/>
              <a:t> (Garfield – Science Citation) (1963)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err="1" smtClean="0"/>
              <a:t>Análise</a:t>
            </a:r>
            <a:r>
              <a:rPr lang="en-GB" sz="2600" dirty="0" smtClean="0"/>
              <a:t> de </a:t>
            </a:r>
            <a:r>
              <a:rPr lang="en-GB" sz="2600" dirty="0" err="1" smtClean="0"/>
              <a:t>domínio</a:t>
            </a:r>
            <a:r>
              <a:rPr lang="en-GB" sz="2600" dirty="0" smtClean="0"/>
              <a:t> (1994).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err="1" smtClean="0"/>
              <a:t>Outras</a:t>
            </a:r>
            <a:r>
              <a:rPr lang="en-GB" sz="2600" dirty="0" smtClean="0"/>
              <a:t>: </a:t>
            </a:r>
            <a:r>
              <a:rPr lang="en-GB" sz="2600" dirty="0" err="1" smtClean="0"/>
              <a:t>semiótica</a:t>
            </a:r>
            <a:r>
              <a:rPr lang="en-GB" sz="2600" dirty="0" smtClean="0"/>
              <a:t>, </a:t>
            </a:r>
            <a:r>
              <a:rPr lang="en-GB" sz="2600" dirty="0" err="1" smtClean="0"/>
              <a:t>hermenêutica-crítica</a:t>
            </a:r>
            <a:r>
              <a:rPr lang="en-GB" sz="2600" dirty="0" smtClean="0"/>
              <a:t>, </a:t>
            </a:r>
            <a:r>
              <a:rPr lang="en-GB" sz="2600" dirty="0" err="1" smtClean="0"/>
              <a:t>análise</a:t>
            </a:r>
            <a:r>
              <a:rPr lang="en-GB" sz="2600" dirty="0" smtClean="0"/>
              <a:t> do </a:t>
            </a:r>
            <a:r>
              <a:rPr lang="en-GB" sz="2600" dirty="0" err="1" smtClean="0"/>
              <a:t>discurso</a:t>
            </a:r>
            <a:r>
              <a:rPr lang="en-GB" sz="2600" dirty="0" smtClean="0"/>
              <a:t>, </a:t>
            </a:r>
            <a:r>
              <a:rPr lang="en-GB" sz="2600" dirty="0" err="1" smtClean="0"/>
              <a:t>estudos</a:t>
            </a:r>
            <a:r>
              <a:rPr lang="en-GB" sz="2600" dirty="0" smtClean="0"/>
              <a:t> de </a:t>
            </a:r>
            <a:r>
              <a:rPr lang="en-GB" sz="2600" dirty="0" err="1" smtClean="0"/>
              <a:t>gênero</a:t>
            </a:r>
            <a:endParaRPr lang="en-GB" sz="2600" dirty="0" smtClean="0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err="1" smtClean="0"/>
              <a:t>Ênfase</a:t>
            </a:r>
            <a:r>
              <a:rPr lang="en-GB" sz="2600" dirty="0" smtClean="0"/>
              <a:t> </a:t>
            </a:r>
            <a:r>
              <a:rPr lang="en-GB" sz="2600" dirty="0" err="1" smtClean="0"/>
              <a:t>na</a:t>
            </a:r>
            <a:r>
              <a:rPr lang="en-GB" sz="2600" dirty="0" smtClean="0"/>
              <a:t> </a:t>
            </a:r>
            <a:r>
              <a:rPr lang="en-GB" sz="2600" dirty="0" err="1" smtClean="0"/>
              <a:t>representação</a:t>
            </a:r>
            <a:r>
              <a:rPr lang="en-GB" sz="2600" dirty="0" smtClean="0"/>
              <a:t> dos </a:t>
            </a:r>
            <a:r>
              <a:rPr lang="en-GB" sz="2600" dirty="0" err="1" smtClean="0"/>
              <a:t>documentos</a:t>
            </a:r>
            <a:r>
              <a:rPr lang="en-GB" sz="2600" dirty="0" smtClean="0"/>
              <a:t>, </a:t>
            </a:r>
            <a:r>
              <a:rPr lang="en-GB" sz="2600" dirty="0" err="1" smtClean="0"/>
              <a:t>tipologia</a:t>
            </a:r>
            <a:r>
              <a:rPr lang="en-GB" sz="2600" dirty="0" smtClean="0"/>
              <a:t> dos </a:t>
            </a:r>
            <a:r>
              <a:rPr lang="en-GB" sz="2600" dirty="0" err="1" smtClean="0"/>
              <a:t>documentos</a:t>
            </a:r>
            <a:r>
              <a:rPr lang="en-GB" sz="2600" dirty="0" smtClean="0"/>
              <a:t> e </a:t>
            </a:r>
            <a:r>
              <a:rPr lang="en-GB" sz="2600" dirty="0" err="1" smtClean="0"/>
              <a:t>linguagens</a:t>
            </a:r>
            <a:r>
              <a:rPr lang="en-GB" sz="2600" dirty="0" smtClean="0"/>
              <a:t> de </a:t>
            </a:r>
            <a:r>
              <a:rPr lang="en-GB" sz="2600" dirty="0" err="1" smtClean="0"/>
              <a:t>marcação</a:t>
            </a:r>
            <a:r>
              <a:rPr lang="en-GB" sz="2600" dirty="0" smtClean="0"/>
              <a:t>, </a:t>
            </a:r>
            <a:r>
              <a:rPr lang="en-GB" sz="2600" dirty="0" err="1" smtClean="0"/>
              <a:t>arquitetura</a:t>
            </a:r>
            <a:r>
              <a:rPr lang="en-GB" sz="2600" dirty="0" smtClean="0"/>
              <a:t> dos </a:t>
            </a:r>
            <a:r>
              <a:rPr lang="en-GB" sz="2600" dirty="0" err="1" smtClean="0"/>
              <a:t>documentos,etc</a:t>
            </a:r>
            <a:r>
              <a:rPr lang="en-GB" sz="2600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294AA0-8EED-469D-9611-047ABFA5A63A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/>
              <a:t>Classificações tradicionais / bibliográficas</a:t>
            </a:r>
            <a:endParaRPr lang="pt-BR" sz="36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23428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hlinkClick r:id="rId3"/>
              </a:rPr>
              <a:t>Dewey</a:t>
            </a:r>
            <a:r>
              <a:rPr lang="pt-BR" dirty="0" smtClean="0"/>
              <a:t>, </a:t>
            </a:r>
            <a:r>
              <a:rPr lang="pt-BR" dirty="0" err="1" smtClean="0">
                <a:hlinkClick r:id="rId4"/>
              </a:rPr>
              <a:t>Bliss</a:t>
            </a:r>
            <a:r>
              <a:rPr lang="pt-BR" dirty="0" smtClean="0"/>
              <a:t>, </a:t>
            </a:r>
            <a:r>
              <a:rPr lang="pt-BR" dirty="0" err="1" smtClean="0">
                <a:hlinkClick r:id="rId5"/>
              </a:rPr>
              <a:t>Ranganathan</a:t>
            </a:r>
            <a:r>
              <a:rPr lang="pt-BR" dirty="0" smtClean="0"/>
              <a:t> são baseadas no ponto de vista modernista (positivista) devem ser neutras, objetivas.</a:t>
            </a:r>
          </a:p>
          <a:p>
            <a:pPr algn="just"/>
            <a:r>
              <a:rPr lang="pt-BR" dirty="0" smtClean="0"/>
              <a:t>Linguagem apenas como meio de comunicação de </a:t>
            </a:r>
            <a:r>
              <a:rPr lang="pt-BR" dirty="0" err="1" smtClean="0"/>
              <a:t>ideias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Tarefa da classificação é reduzir para mapear e representar o mundo das </a:t>
            </a:r>
            <a:r>
              <a:rPr lang="pt-BR" dirty="0" err="1" smtClean="0"/>
              <a:t>ideias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A compreensão do mundo físico é feita por percepções que são assimiladas através dos conceitos que são organizados  em conhecimentos.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EA030-D391-4113-91BF-E23447D3A4AA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7772400" cy="750888"/>
          </a:xfrm>
        </p:spPr>
        <p:txBody>
          <a:bodyPr lIns="0" tIns="0" rIns="0" bIns="0">
            <a:normAutofit/>
          </a:bodyPr>
          <a:lstStyle/>
          <a:p>
            <a:pPr algn="ctr"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dirty="0" err="1" smtClean="0"/>
              <a:t>Abordagem</a:t>
            </a:r>
            <a:r>
              <a:rPr lang="en-GB" sz="3600" dirty="0" smtClean="0"/>
              <a:t> </a:t>
            </a:r>
            <a:r>
              <a:rPr lang="en-GB" sz="3600" dirty="0" err="1" smtClean="0"/>
              <a:t>tradicional</a:t>
            </a:r>
            <a:endParaRPr lang="en-GB" sz="3600" dirty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39863"/>
            <a:ext cx="7772400" cy="4799012"/>
          </a:xfrm>
        </p:spPr>
        <p:txBody>
          <a:bodyPr lIns="0" tIns="0" rIns="0" bIns="0">
            <a:normAutofit lnSpcReduction="10000"/>
          </a:bodyPr>
          <a:lstStyle/>
          <a:p>
            <a:pPr marL="365760" indent="-256032" fontAlgn="auto">
              <a:lnSpc>
                <a:spcPct val="116000"/>
              </a:lnSpc>
              <a:spcAft>
                <a:spcPts val="0"/>
              </a:spcAft>
              <a:buFont typeface="Wingdings 3"/>
              <a:buChar char="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dirty="0" smtClean="0"/>
              <a:t>A </a:t>
            </a:r>
            <a:r>
              <a:rPr lang="en-GB" sz="2800" dirty="0" smtClean="0">
                <a:hlinkClick r:id="rId3"/>
              </a:rPr>
              <a:t>CDD</a:t>
            </a:r>
            <a:r>
              <a:rPr lang="en-GB" sz="2800" dirty="0" smtClean="0"/>
              <a:t> </a:t>
            </a:r>
            <a:r>
              <a:rPr lang="en-GB" sz="2800" dirty="0" err="1" smtClean="0"/>
              <a:t>foi</a:t>
            </a:r>
            <a:r>
              <a:rPr lang="en-GB" sz="2800" dirty="0" smtClean="0"/>
              <a:t> </a:t>
            </a:r>
            <a:r>
              <a:rPr lang="en-GB" sz="2800" dirty="0" err="1" smtClean="0"/>
              <a:t>pensada</a:t>
            </a:r>
            <a:r>
              <a:rPr lang="en-GB" sz="2800" dirty="0" smtClean="0"/>
              <a:t> </a:t>
            </a:r>
            <a:r>
              <a:rPr lang="en-GB" sz="2800" dirty="0" err="1" smtClean="0"/>
              <a:t>como</a:t>
            </a:r>
            <a:r>
              <a:rPr lang="en-GB" sz="2800" dirty="0" smtClean="0"/>
              <a:t> uma </a:t>
            </a:r>
            <a:r>
              <a:rPr lang="en-GB" sz="2800" dirty="0" err="1" smtClean="0"/>
              <a:t>maneira</a:t>
            </a:r>
            <a:r>
              <a:rPr lang="en-GB" sz="2800" dirty="0" smtClean="0"/>
              <a:t> </a:t>
            </a:r>
            <a:r>
              <a:rPr lang="en-GB" sz="2800" dirty="0" err="1" smtClean="0"/>
              <a:t>eficiente</a:t>
            </a:r>
            <a:r>
              <a:rPr lang="en-GB" sz="2800" dirty="0" smtClean="0"/>
              <a:t> para </a:t>
            </a:r>
            <a:r>
              <a:rPr lang="en-GB" sz="2800" dirty="0" err="1" smtClean="0"/>
              <a:t>gerenciar</a:t>
            </a:r>
            <a:r>
              <a:rPr lang="en-GB" sz="2800" dirty="0" smtClean="0"/>
              <a:t> </a:t>
            </a:r>
            <a:r>
              <a:rPr lang="en-GB" sz="2800" dirty="0" err="1" smtClean="0"/>
              <a:t>coleções</a:t>
            </a:r>
            <a:r>
              <a:rPr lang="en-GB" sz="2800" dirty="0" smtClean="0"/>
              <a:t> </a:t>
            </a:r>
            <a:r>
              <a:rPr lang="en-GB" sz="2800" dirty="0" err="1" smtClean="0"/>
              <a:t>nas</a:t>
            </a:r>
            <a:r>
              <a:rPr lang="en-GB" sz="2800" dirty="0" smtClean="0"/>
              <a:t> </a:t>
            </a:r>
            <a:r>
              <a:rPr lang="en-GB" sz="2800" dirty="0" err="1" smtClean="0"/>
              <a:t>bibliotecas</a:t>
            </a:r>
            <a:r>
              <a:rPr lang="en-GB" sz="2800" dirty="0" smtClean="0"/>
              <a:t>.</a:t>
            </a:r>
          </a:p>
          <a:p>
            <a:pPr marL="365760" indent="-256032" fontAlgn="auto">
              <a:lnSpc>
                <a:spcPct val="116000"/>
              </a:lnSpc>
              <a:spcAft>
                <a:spcPts val="0"/>
              </a:spcAft>
              <a:buFont typeface="Wingdings 3"/>
              <a:buChar char="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dirty="0" smtClean="0"/>
              <a:t>O </a:t>
            </a:r>
            <a:r>
              <a:rPr lang="en-GB" sz="2800" dirty="0" err="1" smtClean="0"/>
              <a:t>usuário</a:t>
            </a:r>
            <a:r>
              <a:rPr lang="en-GB" sz="2800" dirty="0" smtClean="0"/>
              <a:t> </a:t>
            </a:r>
            <a:r>
              <a:rPr lang="en-GB" sz="2800" dirty="0" err="1" smtClean="0"/>
              <a:t>não</a:t>
            </a:r>
            <a:r>
              <a:rPr lang="en-GB" sz="2800" dirty="0" smtClean="0"/>
              <a:t> tem uma </a:t>
            </a:r>
            <a:r>
              <a:rPr lang="en-GB" sz="2800" dirty="0" err="1" smtClean="0"/>
              <a:t>visão</a:t>
            </a:r>
            <a:r>
              <a:rPr lang="en-GB" sz="2800" dirty="0" smtClean="0"/>
              <a:t> </a:t>
            </a:r>
            <a:r>
              <a:rPr lang="en-GB" sz="2800" dirty="0" err="1" smtClean="0"/>
              <a:t>detalhada</a:t>
            </a:r>
            <a:r>
              <a:rPr lang="en-GB" sz="2800" dirty="0" smtClean="0"/>
              <a:t> </a:t>
            </a:r>
            <a:r>
              <a:rPr lang="en-GB" sz="2800" dirty="0" err="1" smtClean="0"/>
              <a:t>sobre</a:t>
            </a:r>
            <a:r>
              <a:rPr lang="en-GB" sz="2800" dirty="0" smtClean="0"/>
              <a:t> as </a:t>
            </a:r>
            <a:r>
              <a:rPr lang="en-GB" sz="2800" dirty="0" err="1" smtClean="0"/>
              <a:t>relações</a:t>
            </a:r>
            <a:r>
              <a:rPr lang="en-GB" sz="2800" dirty="0" smtClean="0"/>
              <a:t> entre as </a:t>
            </a:r>
            <a:r>
              <a:rPr lang="en-GB" sz="2800" dirty="0" err="1" smtClean="0"/>
              <a:t>disciplinas</a:t>
            </a:r>
            <a:r>
              <a:rPr lang="en-GB" sz="2800" dirty="0" smtClean="0"/>
              <a:t> e </a:t>
            </a:r>
            <a:r>
              <a:rPr lang="en-GB" sz="2800" dirty="0" err="1" smtClean="0"/>
              <a:t>os</a:t>
            </a:r>
            <a:r>
              <a:rPr lang="en-GB" sz="2800" dirty="0" smtClean="0"/>
              <a:t> </a:t>
            </a:r>
            <a:r>
              <a:rPr lang="en-GB" sz="2800" dirty="0" err="1" smtClean="0"/>
              <a:t>campos</a:t>
            </a:r>
            <a:r>
              <a:rPr lang="en-GB" sz="2800" dirty="0" smtClean="0"/>
              <a:t> do </a:t>
            </a:r>
            <a:r>
              <a:rPr lang="en-GB" sz="2800" dirty="0" err="1" smtClean="0"/>
              <a:t>conhecimento</a:t>
            </a:r>
            <a:r>
              <a:rPr lang="en-GB" sz="2800" dirty="0" smtClean="0"/>
              <a:t>.</a:t>
            </a:r>
          </a:p>
          <a:p>
            <a:pPr marL="365760" indent="-256032" fontAlgn="auto">
              <a:lnSpc>
                <a:spcPct val="116000"/>
              </a:lnSpc>
              <a:spcAft>
                <a:spcPts val="0"/>
              </a:spcAft>
              <a:buFont typeface="Wingdings 3"/>
              <a:buChar char="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dirty="0" err="1" smtClean="0"/>
              <a:t>Consequência</a:t>
            </a:r>
            <a:r>
              <a:rPr lang="en-GB" sz="2800" dirty="0" smtClean="0"/>
              <a:t>: </a:t>
            </a:r>
            <a:r>
              <a:rPr lang="en-GB" sz="2800" dirty="0" err="1" smtClean="0"/>
              <a:t>os</a:t>
            </a:r>
            <a:r>
              <a:rPr lang="en-GB" sz="2800" dirty="0" smtClean="0"/>
              <a:t> </a:t>
            </a:r>
            <a:r>
              <a:rPr lang="en-GB" sz="2800" dirty="0" err="1" smtClean="0"/>
              <a:t>bibliotecários</a:t>
            </a:r>
            <a:r>
              <a:rPr lang="en-GB" sz="2800" dirty="0" smtClean="0"/>
              <a:t> </a:t>
            </a:r>
            <a:r>
              <a:rPr lang="en-GB" sz="2800" dirty="0" err="1" smtClean="0"/>
              <a:t>têm</a:t>
            </a:r>
            <a:r>
              <a:rPr lang="en-GB" sz="2800" dirty="0" smtClean="0"/>
              <a:t> </a:t>
            </a:r>
            <a:r>
              <a:rPr lang="en-GB" sz="2800" dirty="0" err="1" smtClean="0"/>
              <a:t>visto</a:t>
            </a:r>
            <a:r>
              <a:rPr lang="en-GB" sz="2800" dirty="0" smtClean="0"/>
              <a:t> </a:t>
            </a:r>
            <a:r>
              <a:rPr lang="en-GB" sz="2800" dirty="0" err="1" smtClean="0"/>
              <a:t>seu</a:t>
            </a:r>
            <a:r>
              <a:rPr lang="en-GB" sz="2800" dirty="0" smtClean="0"/>
              <a:t> </a:t>
            </a:r>
            <a:r>
              <a:rPr lang="en-GB" sz="2800" dirty="0" err="1" smtClean="0"/>
              <a:t>trabalho</a:t>
            </a:r>
            <a:r>
              <a:rPr lang="en-GB" sz="2800" dirty="0" smtClean="0"/>
              <a:t> </a:t>
            </a:r>
            <a:r>
              <a:rPr lang="en-GB" sz="2800" dirty="0" err="1" smtClean="0"/>
              <a:t>mais</a:t>
            </a:r>
            <a:r>
              <a:rPr lang="en-GB" sz="2800" dirty="0" smtClean="0"/>
              <a:t> </a:t>
            </a:r>
            <a:r>
              <a:rPr lang="en-GB" sz="2800" dirty="0" err="1" smtClean="0"/>
              <a:t>como</a:t>
            </a:r>
            <a:r>
              <a:rPr lang="en-GB" sz="2800" dirty="0" smtClean="0"/>
              <a:t> uma </a:t>
            </a:r>
            <a:r>
              <a:rPr lang="en-GB" sz="2800" dirty="0" err="1" smtClean="0"/>
              <a:t>atividade</a:t>
            </a:r>
            <a:r>
              <a:rPr lang="en-GB" sz="2800" dirty="0" smtClean="0"/>
              <a:t> </a:t>
            </a:r>
            <a:r>
              <a:rPr lang="en-GB" sz="2800" dirty="0" err="1" smtClean="0"/>
              <a:t>sintática</a:t>
            </a:r>
            <a:r>
              <a:rPr lang="en-GB" sz="2800" dirty="0" smtClean="0"/>
              <a:t> do </a:t>
            </a:r>
            <a:r>
              <a:rPr lang="en-GB" sz="2800" dirty="0" err="1" smtClean="0"/>
              <a:t>que</a:t>
            </a:r>
            <a:r>
              <a:rPr lang="en-GB" sz="2800" dirty="0" smtClean="0"/>
              <a:t> uma </a:t>
            </a:r>
            <a:r>
              <a:rPr lang="en-GB" sz="2800" dirty="0" err="1" smtClean="0"/>
              <a:t>atividade</a:t>
            </a:r>
            <a:r>
              <a:rPr lang="en-GB" sz="2800" dirty="0" smtClean="0"/>
              <a:t> </a:t>
            </a:r>
            <a:r>
              <a:rPr lang="en-GB" sz="2800" dirty="0" err="1" smtClean="0"/>
              <a:t>envolvendo</a:t>
            </a:r>
            <a:r>
              <a:rPr lang="en-GB" sz="2800" dirty="0" smtClean="0"/>
              <a:t> </a:t>
            </a:r>
            <a:r>
              <a:rPr lang="en-GB" sz="2800" dirty="0" err="1" smtClean="0"/>
              <a:t>interpretação</a:t>
            </a:r>
            <a:r>
              <a:rPr lang="en-GB" sz="2800" dirty="0" smtClean="0"/>
              <a:t> e </a:t>
            </a:r>
            <a:r>
              <a:rPr lang="en-GB" sz="2800" dirty="0" err="1" smtClean="0"/>
              <a:t>análise</a:t>
            </a:r>
            <a:r>
              <a:rPr lang="en-GB" sz="2800" dirty="0" smtClean="0"/>
              <a:t> de </a:t>
            </a:r>
            <a:r>
              <a:rPr lang="en-GB" sz="2800" dirty="0" err="1" smtClean="0"/>
              <a:t>significado</a:t>
            </a:r>
            <a:r>
              <a:rPr lang="en-GB" sz="2800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7A24FB-9483-4CA1-B84A-AF866DBB43BE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328613"/>
            <a:ext cx="7772400" cy="750887"/>
          </a:xfrm>
        </p:spPr>
        <p:txBody>
          <a:bodyPr lIns="0" tIns="0" rIns="0" bIns="0">
            <a:normAutofit/>
          </a:bodyPr>
          <a:lstStyle/>
          <a:p>
            <a:pPr algn="ctr"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dirty="0" err="1" smtClean="0"/>
              <a:t>Abordagem</a:t>
            </a:r>
            <a:r>
              <a:rPr lang="en-GB" sz="3600" dirty="0" smtClean="0"/>
              <a:t> </a:t>
            </a:r>
            <a:r>
              <a:rPr lang="en-GB" sz="3600" dirty="0" err="1" smtClean="0"/>
              <a:t>tradicional</a:t>
            </a:r>
            <a:endParaRPr lang="en-GB" sz="3600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360363" y="1340767"/>
            <a:ext cx="8459787" cy="4680521"/>
          </a:xfrm>
          <a:ln w="57150"/>
        </p:spPr>
        <p:txBody>
          <a:bodyPr lIns="0" tIns="0" rIns="0" bIns="0">
            <a:normAutofit fontScale="92500" lnSpcReduction="10000"/>
          </a:bodyPr>
          <a:lstStyle/>
          <a:p>
            <a:pPr marL="859536" lvl="2" fontAlgn="auto">
              <a:lnSpc>
                <a:spcPct val="116000"/>
              </a:lnSpc>
              <a:spcAft>
                <a:spcPts val="0"/>
              </a:spcAft>
              <a:buFont typeface="Wingdings 2"/>
              <a:buChar char=""/>
              <a:tabLst>
                <a:tab pos="882650" algn="l"/>
                <a:tab pos="1797050" algn="l"/>
                <a:tab pos="2711450" algn="l"/>
                <a:tab pos="3625850" algn="l"/>
                <a:tab pos="4540250" algn="l"/>
                <a:tab pos="5454650" algn="l"/>
                <a:tab pos="6369050" algn="l"/>
                <a:tab pos="7283450" algn="l"/>
                <a:tab pos="8197850" algn="l"/>
                <a:tab pos="9112250" algn="l"/>
                <a:tab pos="10026650" algn="l"/>
                <a:tab pos="10304463" algn="l"/>
                <a:tab pos="10753725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  <a:defRPr/>
            </a:pPr>
            <a:r>
              <a:rPr lang="en-GB" sz="2800" dirty="0" err="1" smtClean="0"/>
              <a:t>Ordem</a:t>
            </a:r>
            <a:r>
              <a:rPr lang="en-GB" sz="2800" dirty="0" smtClean="0"/>
              <a:t> </a:t>
            </a:r>
            <a:r>
              <a:rPr lang="en-GB" sz="2800" dirty="0" err="1" smtClean="0"/>
              <a:t>da</a:t>
            </a:r>
            <a:r>
              <a:rPr lang="en-GB" sz="2800" dirty="0" smtClean="0"/>
              <a:t> </a:t>
            </a:r>
            <a:r>
              <a:rPr lang="en-GB" sz="2800" dirty="0" err="1" smtClean="0"/>
              <a:t>Natureza</a:t>
            </a:r>
            <a:endParaRPr lang="en-GB" sz="2800" dirty="0" smtClean="0"/>
          </a:p>
          <a:p>
            <a:pPr marL="859536" lvl="2" fontAlgn="auto">
              <a:lnSpc>
                <a:spcPct val="116000"/>
              </a:lnSpc>
              <a:spcAft>
                <a:spcPts val="0"/>
              </a:spcAft>
              <a:buFont typeface="Times New Roman" pitchFamily="16" charset="0"/>
              <a:buNone/>
              <a:tabLst>
                <a:tab pos="882650" algn="l"/>
                <a:tab pos="1797050" algn="l"/>
                <a:tab pos="2711450" algn="l"/>
                <a:tab pos="3625850" algn="l"/>
                <a:tab pos="4540250" algn="l"/>
                <a:tab pos="5454650" algn="l"/>
                <a:tab pos="6369050" algn="l"/>
                <a:tab pos="7283450" algn="l"/>
                <a:tab pos="8197850" algn="l"/>
                <a:tab pos="9112250" algn="l"/>
                <a:tab pos="10026650" algn="l"/>
                <a:tab pos="10304463" algn="l"/>
                <a:tab pos="10753725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  <a:defRPr/>
            </a:pPr>
            <a:endParaRPr lang="en-GB" sz="2800" dirty="0" smtClean="0"/>
          </a:p>
          <a:p>
            <a:pPr marL="859536" lvl="2" fontAlgn="auto">
              <a:lnSpc>
                <a:spcPct val="116000"/>
              </a:lnSpc>
              <a:spcAft>
                <a:spcPts val="0"/>
              </a:spcAft>
              <a:buFont typeface="Wingdings 2"/>
              <a:buChar char=""/>
              <a:tabLst>
                <a:tab pos="882650" algn="l"/>
                <a:tab pos="1797050" algn="l"/>
                <a:tab pos="2711450" algn="l"/>
                <a:tab pos="3625850" algn="l"/>
                <a:tab pos="4540250" algn="l"/>
                <a:tab pos="5454650" algn="l"/>
                <a:tab pos="6369050" algn="l"/>
                <a:tab pos="7283450" algn="l"/>
                <a:tab pos="8197850" algn="l"/>
                <a:tab pos="9112250" algn="l"/>
                <a:tab pos="10026650" algn="l"/>
                <a:tab pos="10304463" algn="l"/>
                <a:tab pos="10753725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  <a:defRPr/>
            </a:pPr>
            <a:r>
              <a:rPr lang="en-GB" sz="2800" dirty="0" err="1" smtClean="0"/>
              <a:t>Classificação</a:t>
            </a:r>
            <a:r>
              <a:rPr lang="en-GB" sz="2800" dirty="0" smtClean="0"/>
              <a:t> </a:t>
            </a:r>
            <a:r>
              <a:rPr lang="en-GB" sz="2800" dirty="0" err="1" smtClean="0"/>
              <a:t>Científica</a:t>
            </a:r>
            <a:endParaRPr lang="en-GB" sz="2800" dirty="0" smtClean="0"/>
          </a:p>
          <a:p>
            <a:pPr marL="859536" lvl="2" fontAlgn="auto">
              <a:lnSpc>
                <a:spcPct val="116000"/>
              </a:lnSpc>
              <a:spcAft>
                <a:spcPts val="0"/>
              </a:spcAft>
              <a:buFont typeface="Times New Roman" pitchFamily="16" charset="0"/>
              <a:buNone/>
              <a:tabLst>
                <a:tab pos="882650" algn="l"/>
                <a:tab pos="1797050" algn="l"/>
                <a:tab pos="2711450" algn="l"/>
                <a:tab pos="3625850" algn="l"/>
                <a:tab pos="4540250" algn="l"/>
                <a:tab pos="5454650" algn="l"/>
                <a:tab pos="6369050" algn="l"/>
                <a:tab pos="7283450" algn="l"/>
                <a:tab pos="8197850" algn="l"/>
                <a:tab pos="9112250" algn="l"/>
                <a:tab pos="10026650" algn="l"/>
                <a:tab pos="10304463" algn="l"/>
                <a:tab pos="10753725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  <a:defRPr/>
            </a:pPr>
            <a:endParaRPr lang="en-GB" sz="2800" dirty="0" smtClean="0"/>
          </a:p>
          <a:p>
            <a:pPr marL="859536" lvl="2" fontAlgn="auto">
              <a:lnSpc>
                <a:spcPct val="116000"/>
              </a:lnSpc>
              <a:spcAft>
                <a:spcPts val="0"/>
              </a:spcAft>
              <a:buFont typeface="Wingdings 2"/>
              <a:buChar char=""/>
              <a:tabLst>
                <a:tab pos="882650" algn="l"/>
                <a:tab pos="1797050" algn="l"/>
                <a:tab pos="2711450" algn="l"/>
                <a:tab pos="3625850" algn="l"/>
                <a:tab pos="4540250" algn="l"/>
                <a:tab pos="5454650" algn="l"/>
                <a:tab pos="6369050" algn="l"/>
                <a:tab pos="7283450" algn="l"/>
                <a:tab pos="8197850" algn="l"/>
                <a:tab pos="9112250" algn="l"/>
                <a:tab pos="10026650" algn="l"/>
                <a:tab pos="10304463" algn="l"/>
                <a:tab pos="10753725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  <a:defRPr/>
            </a:pPr>
            <a:r>
              <a:rPr lang="en-GB" sz="2800" dirty="0" err="1" smtClean="0"/>
              <a:t>Classificação</a:t>
            </a:r>
            <a:r>
              <a:rPr lang="en-GB" sz="2800" dirty="0" smtClean="0"/>
              <a:t> </a:t>
            </a:r>
            <a:r>
              <a:rPr lang="en-GB" sz="2800" dirty="0" err="1" smtClean="0"/>
              <a:t>da</a:t>
            </a:r>
            <a:r>
              <a:rPr lang="en-GB" sz="2800" dirty="0" smtClean="0"/>
              <a:t> </a:t>
            </a:r>
            <a:r>
              <a:rPr lang="en-GB" sz="2800" dirty="0" err="1" smtClean="0"/>
              <a:t>biblioteca</a:t>
            </a:r>
            <a:r>
              <a:rPr lang="en-GB" sz="2800" dirty="0" smtClean="0"/>
              <a:t> (KO)</a:t>
            </a:r>
            <a:r>
              <a:rPr lang="ar-SA" sz="2800" dirty="0" smtClean="0"/>
              <a:t>‏</a:t>
            </a:r>
            <a:endParaRPr lang="en-GB" sz="2800" dirty="0" smtClean="0"/>
          </a:p>
          <a:p>
            <a:pPr marL="365760" indent="-256032" algn="just" fontAlgn="auto">
              <a:lnSpc>
                <a:spcPct val="116000"/>
              </a:lnSpc>
              <a:spcAft>
                <a:spcPts val="0"/>
              </a:spcAft>
              <a:buFont typeface="Wingdings 3"/>
              <a:buChar char=""/>
              <a:tabLst>
                <a:tab pos="882650" algn="l"/>
                <a:tab pos="1797050" algn="l"/>
                <a:tab pos="2711450" algn="l"/>
                <a:tab pos="3625850" algn="l"/>
                <a:tab pos="4540250" algn="l"/>
                <a:tab pos="5454650" algn="l"/>
                <a:tab pos="6369050" algn="l"/>
                <a:tab pos="7283450" algn="l"/>
                <a:tab pos="8197850" algn="l"/>
                <a:tab pos="9112250" algn="l"/>
                <a:tab pos="10026650" algn="l"/>
                <a:tab pos="10304463" algn="l"/>
                <a:tab pos="10753725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  <a:defRPr/>
            </a:pPr>
            <a:endParaRPr lang="en-GB" sz="2400" dirty="0" smtClean="0"/>
          </a:p>
          <a:p>
            <a:pPr marL="365760" indent="-256032" fontAlgn="auto">
              <a:lnSpc>
                <a:spcPct val="116000"/>
              </a:lnSpc>
              <a:spcAft>
                <a:spcPts val="0"/>
              </a:spcAft>
              <a:buFont typeface="Wingdings 3"/>
              <a:buChar char=""/>
              <a:tabLst>
                <a:tab pos="882650" algn="l"/>
                <a:tab pos="1797050" algn="l"/>
                <a:tab pos="2711450" algn="l"/>
                <a:tab pos="3625850" algn="l"/>
                <a:tab pos="4540250" algn="l"/>
                <a:tab pos="5454650" algn="l"/>
                <a:tab pos="6369050" algn="l"/>
                <a:tab pos="7283450" algn="l"/>
                <a:tab pos="8197850" algn="l"/>
                <a:tab pos="9112250" algn="l"/>
                <a:tab pos="10026650" algn="l"/>
                <a:tab pos="10304463" algn="l"/>
                <a:tab pos="10753725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  <a:defRPr/>
            </a:pPr>
            <a:r>
              <a:rPr lang="en-GB" sz="2200" dirty="0" smtClean="0"/>
              <a:t>As </a:t>
            </a:r>
            <a:r>
              <a:rPr lang="en-GB" sz="2200" dirty="0" err="1"/>
              <a:t>ciências</a:t>
            </a:r>
            <a:r>
              <a:rPr lang="en-GB" sz="2200" dirty="0"/>
              <a:t> </a:t>
            </a:r>
            <a:r>
              <a:rPr lang="en-GB" sz="2200" dirty="0" err="1"/>
              <a:t>tendem</a:t>
            </a:r>
            <a:r>
              <a:rPr lang="en-GB" sz="2200" dirty="0"/>
              <a:t> a </a:t>
            </a:r>
            <a:r>
              <a:rPr lang="en-GB" sz="2200" dirty="0" err="1"/>
              <a:t>refletir</a:t>
            </a:r>
            <a:r>
              <a:rPr lang="en-GB" sz="2200" dirty="0"/>
              <a:t> a </a:t>
            </a:r>
            <a:r>
              <a:rPr lang="en-GB" sz="2200" dirty="0" err="1"/>
              <a:t>ordem</a:t>
            </a:r>
            <a:r>
              <a:rPr lang="en-GB" sz="2200" dirty="0"/>
              <a:t> da </a:t>
            </a:r>
            <a:r>
              <a:rPr lang="en-GB" sz="2200" dirty="0" err="1" smtClean="0"/>
              <a:t>natureza</a:t>
            </a:r>
            <a:r>
              <a:rPr lang="en-GB" sz="2200" dirty="0" smtClean="0"/>
              <a:t>.</a:t>
            </a:r>
            <a:endParaRPr lang="en-GB" sz="2200" dirty="0"/>
          </a:p>
          <a:p>
            <a:pPr marL="365760" indent="-256032">
              <a:lnSpc>
                <a:spcPct val="116000"/>
              </a:lnSpc>
              <a:buFont typeface="Wingdings 3"/>
              <a:buChar char=""/>
              <a:tabLst>
                <a:tab pos="882650" algn="l"/>
                <a:tab pos="1797050" algn="l"/>
                <a:tab pos="2711450" algn="l"/>
                <a:tab pos="3625850" algn="l"/>
                <a:tab pos="4540250" algn="l"/>
                <a:tab pos="5454650" algn="l"/>
                <a:tab pos="6369050" algn="l"/>
                <a:tab pos="7283450" algn="l"/>
                <a:tab pos="8197850" algn="l"/>
                <a:tab pos="9112250" algn="l"/>
                <a:tab pos="10026650" algn="l"/>
                <a:tab pos="10304463" algn="l"/>
                <a:tab pos="10753725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  <a:defRPr/>
            </a:pPr>
            <a:r>
              <a:rPr lang="en-GB" sz="2200" i="1" dirty="0"/>
              <a:t>A </a:t>
            </a:r>
            <a:r>
              <a:rPr lang="en-GB" sz="2200" i="1" dirty="0" err="1"/>
              <a:t>classificação</a:t>
            </a:r>
            <a:r>
              <a:rPr lang="en-GB" sz="2200" i="1" dirty="0"/>
              <a:t> da </a:t>
            </a:r>
            <a:r>
              <a:rPr lang="en-GB" sz="2200" i="1" dirty="0" err="1"/>
              <a:t>biblioteca</a:t>
            </a:r>
            <a:r>
              <a:rPr lang="en-GB" sz="2200" i="1" dirty="0"/>
              <a:t> </a:t>
            </a:r>
            <a:r>
              <a:rPr lang="en-GB" sz="2200" i="1" dirty="0" err="1"/>
              <a:t>deveria</a:t>
            </a:r>
            <a:r>
              <a:rPr lang="en-GB" sz="2200" i="1" dirty="0"/>
              <a:t> </a:t>
            </a:r>
            <a:r>
              <a:rPr lang="en-GB" sz="2200" i="1" dirty="0" err="1"/>
              <a:t>refletir</a:t>
            </a:r>
            <a:r>
              <a:rPr lang="en-GB" sz="2200" i="1" dirty="0"/>
              <a:t> a </a:t>
            </a:r>
            <a:r>
              <a:rPr lang="en-GB" sz="2200" i="1" dirty="0" err="1"/>
              <a:t>ordem</a:t>
            </a:r>
            <a:r>
              <a:rPr lang="en-GB" sz="2200" i="1" dirty="0"/>
              <a:t> do </a:t>
            </a:r>
            <a:r>
              <a:rPr lang="en-GB" sz="2200" i="1" dirty="0" err="1"/>
              <a:t>conhecimento</a:t>
            </a:r>
            <a:r>
              <a:rPr lang="en-GB" sz="2200" i="1" dirty="0"/>
              <a:t> </a:t>
            </a:r>
            <a:r>
              <a:rPr lang="en-GB" sz="2200" i="1" dirty="0" err="1"/>
              <a:t>descoberto</a:t>
            </a:r>
            <a:r>
              <a:rPr lang="en-GB" sz="2200" i="1" dirty="0"/>
              <a:t> pela </a:t>
            </a:r>
            <a:r>
              <a:rPr lang="en-GB" sz="2200" i="1" dirty="0" err="1"/>
              <a:t>ciência</a:t>
            </a:r>
            <a:r>
              <a:rPr lang="en-GB" sz="2200" i="1" dirty="0" smtClean="0"/>
              <a:t>. </a:t>
            </a:r>
            <a:r>
              <a:rPr lang="en-GB" sz="2200" dirty="0" smtClean="0"/>
              <a:t>(</a:t>
            </a:r>
            <a:r>
              <a:rPr lang="en-GB" sz="2200" dirty="0"/>
              <a:t>Henry Bliss</a:t>
            </a:r>
            <a:r>
              <a:rPr lang="en-GB" sz="2200" dirty="0" smtClean="0"/>
              <a:t>)</a:t>
            </a:r>
            <a:r>
              <a:rPr lang="en-GB" sz="2200" dirty="0"/>
              <a:t>.</a:t>
            </a:r>
            <a:endParaRPr lang="en-GB" sz="2200" dirty="0" smtClean="0"/>
          </a:p>
          <a:p>
            <a:pPr marL="365760" indent="-256032">
              <a:lnSpc>
                <a:spcPct val="116000"/>
              </a:lnSpc>
              <a:buFont typeface="Wingdings 3"/>
              <a:buChar char=""/>
              <a:tabLst>
                <a:tab pos="882650" algn="l"/>
                <a:tab pos="1797050" algn="l"/>
                <a:tab pos="2711450" algn="l"/>
                <a:tab pos="3625850" algn="l"/>
                <a:tab pos="4540250" algn="l"/>
                <a:tab pos="5454650" algn="l"/>
                <a:tab pos="6369050" algn="l"/>
                <a:tab pos="7283450" algn="l"/>
                <a:tab pos="8197850" algn="l"/>
                <a:tab pos="9112250" algn="l"/>
                <a:tab pos="10026650" algn="l"/>
                <a:tab pos="10304463" algn="l"/>
                <a:tab pos="10753725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  <a:defRPr/>
            </a:pPr>
            <a:r>
              <a:rPr lang="en-GB" sz="2200" dirty="0" smtClean="0"/>
              <a:t>Para </a:t>
            </a:r>
            <a:r>
              <a:rPr lang="en-GB" sz="2200" dirty="0" err="1"/>
              <a:t>classificar</a:t>
            </a:r>
            <a:r>
              <a:rPr lang="en-GB" sz="2200" dirty="0"/>
              <a:t> </a:t>
            </a:r>
            <a:r>
              <a:rPr lang="en-GB" sz="2200" dirty="0" err="1"/>
              <a:t>livros</a:t>
            </a:r>
            <a:r>
              <a:rPr lang="en-GB" sz="2200" dirty="0"/>
              <a:t> </a:t>
            </a:r>
            <a:r>
              <a:rPr lang="en-GB" sz="2200" dirty="0" err="1"/>
              <a:t>os</a:t>
            </a:r>
            <a:r>
              <a:rPr lang="en-GB" sz="2200" dirty="0"/>
              <a:t> </a:t>
            </a:r>
            <a:r>
              <a:rPr lang="en-GB" sz="2200" dirty="0" err="1"/>
              <a:t>bibliotecários</a:t>
            </a:r>
            <a:r>
              <a:rPr lang="en-GB" sz="2200" dirty="0"/>
              <a:t> </a:t>
            </a:r>
            <a:r>
              <a:rPr lang="en-GB" sz="2200" dirty="0" err="1"/>
              <a:t>deveriam</a:t>
            </a:r>
            <a:r>
              <a:rPr lang="en-GB" sz="2200" dirty="0"/>
              <a:t> </a:t>
            </a:r>
            <a:r>
              <a:rPr lang="en-GB" sz="2200" dirty="0" err="1"/>
              <a:t>conhecer</a:t>
            </a:r>
            <a:r>
              <a:rPr lang="en-GB" sz="2200" dirty="0"/>
              <a:t> o </a:t>
            </a:r>
            <a:r>
              <a:rPr lang="en-GB" sz="2200" dirty="0" err="1"/>
              <a:t>desenvolvimento</a:t>
            </a:r>
            <a:r>
              <a:rPr lang="en-GB" sz="2200" dirty="0"/>
              <a:t> </a:t>
            </a:r>
            <a:r>
              <a:rPr lang="en-GB" sz="2200" dirty="0" err="1"/>
              <a:t>científico</a:t>
            </a:r>
            <a:r>
              <a:rPr lang="en-GB" sz="2200" dirty="0"/>
              <a:t>.</a:t>
            </a:r>
          </a:p>
          <a:p>
            <a:pPr marL="365760" indent="-256032" fontAlgn="auto">
              <a:lnSpc>
                <a:spcPct val="116000"/>
              </a:lnSpc>
              <a:spcAft>
                <a:spcPts val="0"/>
              </a:spcAft>
              <a:buFont typeface="Wingdings 3"/>
              <a:buChar char=""/>
              <a:tabLst>
                <a:tab pos="882650" algn="l"/>
                <a:tab pos="1797050" algn="l"/>
                <a:tab pos="2711450" algn="l"/>
                <a:tab pos="3625850" algn="l"/>
                <a:tab pos="4540250" algn="l"/>
                <a:tab pos="5454650" algn="l"/>
                <a:tab pos="6369050" algn="l"/>
                <a:tab pos="7283450" algn="l"/>
                <a:tab pos="8197850" algn="l"/>
                <a:tab pos="9112250" algn="l"/>
                <a:tab pos="10026650" algn="l"/>
                <a:tab pos="10304463" algn="l"/>
                <a:tab pos="10753725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  <a:defRPr/>
            </a:pPr>
            <a:endParaRPr lang="en-GB" sz="2200" dirty="0"/>
          </a:p>
          <a:p>
            <a:pPr marL="365760" indent="-256032" algn="just" fontAlgn="auto">
              <a:lnSpc>
                <a:spcPct val="116000"/>
              </a:lnSpc>
              <a:spcAft>
                <a:spcPts val="0"/>
              </a:spcAft>
              <a:buFont typeface="Wingdings 3"/>
              <a:buChar char=""/>
              <a:tabLst>
                <a:tab pos="882650" algn="l"/>
                <a:tab pos="1797050" algn="l"/>
                <a:tab pos="2711450" algn="l"/>
                <a:tab pos="3625850" algn="l"/>
                <a:tab pos="4540250" algn="l"/>
                <a:tab pos="5454650" algn="l"/>
                <a:tab pos="6369050" algn="l"/>
                <a:tab pos="7283450" algn="l"/>
                <a:tab pos="8197850" algn="l"/>
                <a:tab pos="9112250" algn="l"/>
                <a:tab pos="10026650" algn="l"/>
                <a:tab pos="10304463" algn="l"/>
                <a:tab pos="10753725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  <a:defRPr/>
            </a:pPr>
            <a:endParaRPr lang="en-GB" sz="2800" dirty="0" smtClean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2" name="Seta para baixo 1"/>
          <p:cNvSpPr/>
          <p:nvPr/>
        </p:nvSpPr>
        <p:spPr>
          <a:xfrm>
            <a:off x="2699792" y="1795739"/>
            <a:ext cx="288032" cy="5325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eta para baixo 2"/>
          <p:cNvSpPr/>
          <p:nvPr/>
        </p:nvSpPr>
        <p:spPr>
          <a:xfrm>
            <a:off x="2699792" y="2802292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E36554-DF6C-4721-8495-578792F8F964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72400" cy="750888"/>
          </a:xfrm>
        </p:spPr>
        <p:txBody>
          <a:bodyPr lIns="0" tIns="0" rIns="0" bIns="0">
            <a:normAutofit/>
          </a:bodyPr>
          <a:lstStyle/>
          <a:p>
            <a:pPr algn="ctr"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dirty="0" err="1" smtClean="0"/>
              <a:t>Abordagem</a:t>
            </a:r>
            <a:r>
              <a:rPr lang="en-GB" sz="3600" dirty="0" smtClean="0"/>
              <a:t> </a:t>
            </a:r>
            <a:r>
              <a:rPr lang="en-GB" sz="3600" dirty="0" err="1" smtClean="0"/>
              <a:t>tradicional</a:t>
            </a:r>
            <a:endParaRPr lang="en-GB" sz="3600" dirty="0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39863"/>
            <a:ext cx="7772400" cy="4686300"/>
          </a:xfrm>
        </p:spPr>
        <p:txBody>
          <a:bodyPr lIns="0" tIns="0" rIns="0" bIns="0">
            <a:normAutofit lnSpcReduction="10000"/>
          </a:bodyPr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Vocabulário</a:t>
            </a:r>
            <a:r>
              <a:rPr lang="en-GB" sz="2800" dirty="0" smtClean="0"/>
              <a:t> </a:t>
            </a:r>
            <a:r>
              <a:rPr lang="en-GB" sz="2800" dirty="0" err="1" smtClean="0"/>
              <a:t>Controlado</a:t>
            </a:r>
            <a:endParaRPr lang="en-GB" sz="2800" dirty="0" smtClean="0"/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meio</a:t>
            </a:r>
            <a:r>
              <a:rPr lang="en-GB" sz="2400" dirty="0" smtClean="0"/>
              <a:t> de </a:t>
            </a:r>
            <a:r>
              <a:rPr lang="en-GB" sz="2400" dirty="0" err="1" smtClean="0"/>
              <a:t>evitar</a:t>
            </a:r>
            <a:r>
              <a:rPr lang="en-GB" sz="2400" dirty="0" smtClean="0"/>
              <a:t> </a:t>
            </a:r>
            <a:r>
              <a:rPr lang="en-GB" sz="2400" dirty="0" err="1" smtClean="0"/>
              <a:t>sinônimos</a:t>
            </a:r>
            <a:r>
              <a:rPr lang="en-GB" sz="2400" dirty="0" smtClean="0"/>
              <a:t> e </a:t>
            </a:r>
            <a:r>
              <a:rPr lang="en-GB" sz="2400" dirty="0" err="1" smtClean="0"/>
              <a:t>homônimos</a:t>
            </a:r>
            <a:r>
              <a:rPr lang="en-GB" sz="2400" dirty="0" smtClean="0"/>
              <a:t> </a:t>
            </a:r>
            <a:r>
              <a:rPr lang="en-GB" sz="2400" dirty="0" err="1" smtClean="0"/>
              <a:t>como</a:t>
            </a:r>
            <a:r>
              <a:rPr lang="en-GB" sz="2400" dirty="0" smtClean="0"/>
              <a:t> </a:t>
            </a:r>
            <a:r>
              <a:rPr lang="en-GB" sz="2400" dirty="0" err="1" smtClean="0"/>
              <a:t>termos</a:t>
            </a:r>
            <a:r>
              <a:rPr lang="en-GB" sz="2400" dirty="0" smtClean="0"/>
              <a:t> de </a:t>
            </a:r>
            <a:r>
              <a:rPr lang="en-GB" sz="2400" b="1" dirty="0" err="1" smtClean="0"/>
              <a:t>indexação</a:t>
            </a:r>
            <a:r>
              <a:rPr lang="en-GB" sz="2400" dirty="0" smtClean="0"/>
              <a:t> </a:t>
            </a:r>
            <a:r>
              <a:rPr lang="en-GB" sz="2400" dirty="0" err="1" smtClean="0"/>
              <a:t>usando</a:t>
            </a:r>
            <a:r>
              <a:rPr lang="en-GB" sz="2400" dirty="0" smtClean="0"/>
              <a:t> </a:t>
            </a:r>
            <a:r>
              <a:rPr lang="en-GB" sz="2400" dirty="0" err="1" smtClean="0"/>
              <a:t>vocabulário</a:t>
            </a:r>
            <a:r>
              <a:rPr lang="en-GB" sz="2400" dirty="0" smtClean="0"/>
              <a:t> </a:t>
            </a:r>
            <a:r>
              <a:rPr lang="en-GB" sz="2400" dirty="0" err="1" smtClean="0"/>
              <a:t>padronizado</a:t>
            </a:r>
            <a:r>
              <a:rPr lang="en-GB" sz="24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Regra</a:t>
            </a:r>
            <a:r>
              <a:rPr lang="en-GB" sz="2800" dirty="0" smtClean="0"/>
              <a:t> de Cutter </a:t>
            </a:r>
            <a:r>
              <a:rPr lang="en-GB" sz="2800" dirty="0" err="1" smtClean="0"/>
              <a:t>sobre</a:t>
            </a:r>
            <a:r>
              <a:rPr lang="en-GB" sz="2800" dirty="0" smtClean="0"/>
              <a:t> </a:t>
            </a:r>
            <a:r>
              <a:rPr lang="en-GB" sz="2800" dirty="0" err="1" smtClean="0"/>
              <a:t>especificidade</a:t>
            </a:r>
            <a:r>
              <a:rPr lang="en-GB" sz="2800" dirty="0" smtClean="0"/>
              <a:t> (Cutter Expansive Classification base para Library of Congress Classification) (1882)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usar</a:t>
            </a:r>
            <a:r>
              <a:rPr lang="en-GB" dirty="0" smtClean="0"/>
              <a:t> </a:t>
            </a:r>
            <a:r>
              <a:rPr lang="en-GB" dirty="0" err="1" smtClean="0"/>
              <a:t>sempre</a:t>
            </a:r>
            <a:r>
              <a:rPr lang="en-GB" dirty="0" smtClean="0"/>
              <a:t> o </a:t>
            </a:r>
            <a:r>
              <a:rPr lang="en-GB" dirty="0" err="1" smtClean="0"/>
              <a:t>termo</a:t>
            </a:r>
            <a:r>
              <a:rPr lang="en-GB" dirty="0" smtClean="0"/>
              <a:t> </a:t>
            </a: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 smtClean="0"/>
              <a:t>específico</a:t>
            </a:r>
            <a:r>
              <a:rPr lang="en-GB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Garantia</a:t>
            </a:r>
            <a:r>
              <a:rPr lang="en-GB" sz="2800" dirty="0" smtClean="0"/>
              <a:t> </a:t>
            </a:r>
            <a:r>
              <a:rPr lang="en-GB" sz="2800" dirty="0" err="1" smtClean="0"/>
              <a:t>literária</a:t>
            </a:r>
            <a:r>
              <a:rPr lang="en-GB" sz="2800" dirty="0" smtClean="0"/>
              <a:t> (</a:t>
            </a:r>
            <a:r>
              <a:rPr lang="en-GB" sz="2800" dirty="0" err="1" smtClean="0"/>
              <a:t>Hulmes</a:t>
            </a:r>
            <a:r>
              <a:rPr lang="en-GB" sz="2800" dirty="0" smtClean="0"/>
              <a:t>) (1911)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Se </a:t>
            </a:r>
            <a:r>
              <a:rPr lang="en-GB" dirty="0" err="1" smtClean="0"/>
              <a:t>existem</a:t>
            </a:r>
            <a:r>
              <a:rPr lang="en-GB" dirty="0" smtClean="0"/>
              <a:t> </a:t>
            </a:r>
            <a:r>
              <a:rPr lang="en-GB" dirty="0" err="1" smtClean="0"/>
              <a:t>livros</a:t>
            </a:r>
            <a:r>
              <a:rPr lang="en-GB" dirty="0" smtClean="0"/>
              <a:t> </a:t>
            </a:r>
            <a:r>
              <a:rPr lang="en-GB" dirty="0" err="1" smtClean="0"/>
              <a:t>sobre</a:t>
            </a:r>
            <a:r>
              <a:rPr lang="en-GB" dirty="0" smtClean="0"/>
              <a:t> o </a:t>
            </a:r>
            <a:r>
              <a:rPr lang="en-GB" dirty="0" err="1" smtClean="0"/>
              <a:t>assunto</a:t>
            </a:r>
            <a:r>
              <a:rPr lang="en-GB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Organização</a:t>
            </a:r>
            <a:r>
              <a:rPr lang="en-GB" sz="2800" dirty="0" smtClean="0"/>
              <a:t> do </a:t>
            </a:r>
            <a:r>
              <a:rPr lang="en-GB" sz="2800" dirty="0" err="1" smtClean="0"/>
              <a:t>geral</a:t>
            </a:r>
            <a:r>
              <a:rPr lang="en-GB" sz="2800" dirty="0" smtClean="0"/>
              <a:t> </a:t>
            </a:r>
            <a:r>
              <a:rPr lang="en-GB" sz="2800" dirty="0" err="1" smtClean="0"/>
              <a:t>para</a:t>
            </a:r>
            <a:r>
              <a:rPr lang="en-GB" sz="2800" dirty="0" smtClean="0"/>
              <a:t> o </a:t>
            </a:r>
            <a:r>
              <a:rPr lang="en-GB" sz="2800" dirty="0" err="1" smtClean="0"/>
              <a:t>específico</a:t>
            </a:r>
            <a:r>
              <a:rPr lang="en-GB" sz="2800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049F71-4AF4-4E31-8E10-253E4FE4C110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96900"/>
            <a:ext cx="7772400" cy="661988"/>
          </a:xfrm>
        </p:spPr>
        <p:txBody>
          <a:bodyPr lIns="0" tIns="0" rIns="0" bIns="0">
            <a:normAutofit/>
          </a:bodyPr>
          <a:lstStyle/>
          <a:p>
            <a:pPr algn="ctr"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dirty="0" err="1" smtClean="0"/>
              <a:t>Análise</a:t>
            </a:r>
            <a:r>
              <a:rPr lang="en-GB" sz="3600" dirty="0" smtClean="0"/>
              <a:t> de </a:t>
            </a:r>
            <a:r>
              <a:rPr lang="en-GB" sz="3600" dirty="0" err="1" smtClean="0"/>
              <a:t>facetas</a:t>
            </a:r>
            <a:endParaRPr lang="en-GB" sz="3600" dirty="0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72815"/>
            <a:ext cx="7772400" cy="4473997"/>
          </a:xfrm>
        </p:spPr>
        <p:txBody>
          <a:bodyPr lIns="0" tIns="0" rIns="0" bIns="0">
            <a:normAutofit/>
          </a:bodyPr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Teoria</a:t>
            </a:r>
            <a:r>
              <a:rPr lang="en-GB" sz="2800" dirty="0" smtClean="0"/>
              <a:t> </a:t>
            </a:r>
            <a:r>
              <a:rPr lang="en-GB" sz="2800" dirty="0" err="1" smtClean="0"/>
              <a:t>moderna</a:t>
            </a:r>
            <a:r>
              <a:rPr lang="en-GB" sz="2800" dirty="0" smtClean="0"/>
              <a:t> de </a:t>
            </a:r>
            <a:r>
              <a:rPr lang="en-GB" sz="2800" dirty="0" err="1" smtClean="0"/>
              <a:t>classificação</a:t>
            </a:r>
            <a:endParaRPr lang="en-GB" sz="2800" dirty="0" smtClean="0"/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Quebra</a:t>
            </a:r>
            <a:r>
              <a:rPr lang="en-GB" dirty="0" smtClean="0"/>
              <a:t> </a:t>
            </a:r>
            <a:r>
              <a:rPr lang="en-GB" dirty="0" err="1" smtClean="0"/>
              <a:t>cada</a:t>
            </a:r>
            <a:r>
              <a:rPr lang="en-GB" dirty="0" smtClean="0"/>
              <a:t> </a:t>
            </a:r>
            <a:r>
              <a:rPr lang="en-GB" dirty="0" err="1" smtClean="0"/>
              <a:t>assunto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conceitos</a:t>
            </a:r>
            <a:r>
              <a:rPr lang="en-GB" dirty="0" smtClean="0"/>
              <a:t> </a:t>
            </a:r>
            <a:r>
              <a:rPr lang="en-GB" dirty="0" err="1" smtClean="0"/>
              <a:t>básicos</a:t>
            </a:r>
            <a:r>
              <a:rPr lang="en-GB" dirty="0" smtClean="0"/>
              <a:t>;</a:t>
            </a:r>
          </a:p>
          <a:p>
            <a:pPr lvl="1"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Analisa</a:t>
            </a:r>
            <a:r>
              <a:rPr lang="en-GB" dirty="0" smtClean="0"/>
              <a:t> o </a:t>
            </a:r>
            <a:r>
              <a:rPr lang="en-GB" dirty="0" err="1" smtClean="0"/>
              <a:t>assunto</a:t>
            </a:r>
            <a:r>
              <a:rPr lang="en-GB" dirty="0" smtClean="0"/>
              <a:t> </a:t>
            </a:r>
            <a:r>
              <a:rPr lang="en-GB" dirty="0" err="1" smtClean="0"/>
              <a:t>dentro</a:t>
            </a:r>
            <a:r>
              <a:rPr lang="en-GB" dirty="0" smtClean="0"/>
              <a:t> de 5 </a:t>
            </a:r>
            <a:r>
              <a:rPr lang="en-GB" dirty="0" err="1" smtClean="0"/>
              <a:t>categorias</a:t>
            </a:r>
            <a:r>
              <a:rPr lang="en-GB" dirty="0" smtClean="0"/>
              <a:t> </a:t>
            </a:r>
            <a:r>
              <a:rPr lang="en-GB" dirty="0" err="1" smtClean="0"/>
              <a:t>lógicas</a:t>
            </a:r>
            <a:r>
              <a:rPr lang="en-GB" dirty="0" smtClean="0"/>
              <a:t>: </a:t>
            </a:r>
            <a:r>
              <a:rPr lang="en-GB" dirty="0" err="1" smtClean="0"/>
              <a:t>Personalidade</a:t>
            </a:r>
            <a:r>
              <a:rPr lang="en-GB" dirty="0" smtClean="0"/>
              <a:t>, </a:t>
            </a:r>
            <a:r>
              <a:rPr lang="en-GB" dirty="0" err="1" smtClean="0"/>
              <a:t>Matéria</a:t>
            </a:r>
            <a:r>
              <a:rPr lang="en-GB" dirty="0" smtClean="0"/>
              <a:t>, </a:t>
            </a:r>
            <a:r>
              <a:rPr lang="en-GB" dirty="0" err="1" smtClean="0"/>
              <a:t>Energia</a:t>
            </a:r>
            <a:r>
              <a:rPr lang="en-GB" dirty="0" smtClean="0"/>
              <a:t>, </a:t>
            </a:r>
            <a:r>
              <a:rPr lang="en-GB" dirty="0" err="1" smtClean="0"/>
              <a:t>Espaço</a:t>
            </a:r>
            <a:r>
              <a:rPr lang="en-GB" dirty="0" smtClean="0"/>
              <a:t> e Tempo (PMEST) (</a:t>
            </a:r>
            <a:r>
              <a:rPr lang="en-GB" dirty="0" err="1" smtClean="0"/>
              <a:t>Ranganathan</a:t>
            </a:r>
            <a:r>
              <a:rPr lang="en-GB" dirty="0" smtClean="0"/>
              <a:t> – CRG </a:t>
            </a:r>
            <a:r>
              <a:rPr lang="en-GB" dirty="0" err="1" smtClean="0"/>
              <a:t>expande</a:t>
            </a:r>
            <a:r>
              <a:rPr lang="en-GB" dirty="0" smtClean="0"/>
              <a:t> </a:t>
            </a:r>
            <a:r>
              <a:rPr lang="en-GB" dirty="0" err="1" smtClean="0"/>
              <a:t>estas</a:t>
            </a:r>
            <a:r>
              <a:rPr lang="en-GB" dirty="0" smtClean="0"/>
              <a:t> </a:t>
            </a:r>
            <a:r>
              <a:rPr lang="en-GB" dirty="0" err="1" smtClean="0"/>
              <a:t>categorias</a:t>
            </a:r>
            <a:r>
              <a:rPr lang="en-GB" dirty="0" smtClean="0"/>
              <a:t>).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Combina</a:t>
            </a:r>
            <a:r>
              <a:rPr lang="en-GB" dirty="0" smtClean="0"/>
              <a:t> </a:t>
            </a:r>
            <a:r>
              <a:rPr lang="en-GB" dirty="0" err="1" smtClean="0"/>
              <a:t>conceitos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descrever</a:t>
            </a:r>
            <a:r>
              <a:rPr lang="en-GB" dirty="0" smtClean="0"/>
              <a:t> o </a:t>
            </a:r>
            <a:r>
              <a:rPr lang="en-GB" dirty="0" err="1" smtClean="0"/>
              <a:t>assunto</a:t>
            </a:r>
            <a:r>
              <a:rPr lang="en-GB" dirty="0" smtClean="0"/>
              <a:t>.</a:t>
            </a:r>
          </a:p>
          <a:p>
            <a:pPr lvl="1"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Cada</a:t>
            </a:r>
            <a:r>
              <a:rPr lang="en-GB" dirty="0" smtClean="0"/>
              <a:t> </a:t>
            </a:r>
            <a:r>
              <a:rPr lang="en-GB" dirty="0" err="1" smtClean="0"/>
              <a:t>documento</a:t>
            </a:r>
            <a:r>
              <a:rPr lang="en-GB" dirty="0" smtClean="0"/>
              <a:t> é </a:t>
            </a:r>
            <a:r>
              <a:rPr lang="en-GB" dirty="0" err="1" smtClean="0"/>
              <a:t>classificado</a:t>
            </a:r>
            <a:r>
              <a:rPr lang="en-GB" dirty="0" smtClean="0"/>
              <a:t> </a:t>
            </a:r>
            <a:r>
              <a:rPr lang="en-GB" dirty="0" err="1" smtClean="0"/>
              <a:t>levando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conta</a:t>
            </a:r>
            <a:r>
              <a:rPr lang="en-GB" dirty="0" smtClean="0"/>
              <a:t> 1 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 smtClean="0"/>
              <a:t>símbolos</a:t>
            </a:r>
            <a:r>
              <a:rPr lang="en-GB" dirty="0" smtClean="0"/>
              <a:t> das </a:t>
            </a:r>
            <a:r>
              <a:rPr lang="en-GB" dirty="0" err="1" smtClean="0"/>
              <a:t>facetas</a:t>
            </a:r>
            <a:r>
              <a:rPr lang="en-GB" dirty="0" smtClean="0"/>
              <a:t> </a:t>
            </a:r>
            <a:r>
              <a:rPr lang="en-GB" dirty="0" err="1" smtClean="0"/>
              <a:t>apropriadas</a:t>
            </a:r>
            <a:r>
              <a:rPr lang="en-GB" dirty="0" smtClean="0"/>
              <a:t>, </a:t>
            </a:r>
            <a:r>
              <a:rPr lang="en-GB" dirty="0" err="1" smtClean="0"/>
              <a:t>combinado</a:t>
            </a:r>
            <a:r>
              <a:rPr lang="en-GB" dirty="0" smtClean="0"/>
              <a:t>-as de </a:t>
            </a:r>
            <a:r>
              <a:rPr lang="en-GB" dirty="0" err="1" smtClean="0"/>
              <a:t>acordo</a:t>
            </a:r>
            <a:r>
              <a:rPr lang="en-GB" dirty="0" smtClean="0"/>
              <a:t> com </a:t>
            </a:r>
            <a:r>
              <a:rPr lang="en-GB" dirty="0" err="1" smtClean="0"/>
              <a:t>certas</a:t>
            </a:r>
            <a:r>
              <a:rPr lang="en-GB" dirty="0" smtClean="0"/>
              <a:t> </a:t>
            </a:r>
            <a:r>
              <a:rPr lang="en-GB" dirty="0" err="1" smtClean="0"/>
              <a:t>regras</a:t>
            </a:r>
            <a:r>
              <a:rPr lang="en-GB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61DFED-896F-4A12-B3E2-302A4649B9EF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69225" cy="931863"/>
          </a:xfrm>
        </p:spPr>
        <p:txBody>
          <a:bodyPr lIns="0" tIns="0" rIns="0" bIns="0">
            <a:normAutofit/>
          </a:bodyPr>
          <a:lstStyle/>
          <a:p>
            <a:pPr algn="ctr"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dirty="0" err="1" smtClean="0"/>
              <a:t>Ranganathan</a:t>
            </a:r>
            <a:endParaRPr lang="en-GB" sz="3600" dirty="0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11560" y="1844824"/>
            <a:ext cx="7769225" cy="3893890"/>
          </a:xfrm>
        </p:spPr>
        <p:txBody>
          <a:bodyPr lIns="0" tIns="0" rIns="0" bIns="0"/>
          <a:lstStyle/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O </a:t>
            </a:r>
            <a:r>
              <a:rPr lang="en-GB" dirty="0" err="1" smtClean="0"/>
              <a:t>sistema</a:t>
            </a:r>
            <a:r>
              <a:rPr lang="en-GB" dirty="0" smtClean="0"/>
              <a:t> de </a:t>
            </a:r>
            <a:r>
              <a:rPr lang="en-GB" dirty="0" err="1" smtClean="0"/>
              <a:t>facetas</a:t>
            </a:r>
            <a:r>
              <a:rPr lang="en-GB" dirty="0" smtClean="0"/>
              <a:t> </a:t>
            </a:r>
            <a:r>
              <a:rPr lang="en-GB" dirty="0" err="1" smtClean="0"/>
              <a:t>pode</a:t>
            </a:r>
            <a:r>
              <a:rPr lang="en-GB" dirty="0" smtClean="0"/>
              <a:t> </a:t>
            </a:r>
            <a:r>
              <a:rPr lang="en-GB" dirty="0" err="1" smtClean="0"/>
              <a:t>antecipar</a:t>
            </a:r>
            <a:r>
              <a:rPr lang="en-GB" dirty="0" smtClean="0"/>
              <a:t> a </a:t>
            </a:r>
            <a:r>
              <a:rPr lang="en-GB" dirty="0" err="1" smtClean="0"/>
              <a:t>descoberta</a:t>
            </a:r>
            <a:r>
              <a:rPr lang="en-GB" dirty="0" smtClean="0"/>
              <a:t> de </a:t>
            </a:r>
            <a:r>
              <a:rPr lang="en-GB" dirty="0" err="1" smtClean="0"/>
              <a:t>novos</a:t>
            </a:r>
            <a:r>
              <a:rPr lang="en-GB" dirty="0" smtClean="0"/>
              <a:t> </a:t>
            </a:r>
            <a:r>
              <a:rPr lang="en-GB" dirty="0" err="1" smtClean="0"/>
              <a:t>conhecimentos</a:t>
            </a:r>
            <a:r>
              <a:rPr lang="en-GB" dirty="0" smtClean="0"/>
              <a:t>, </a:t>
            </a:r>
            <a:r>
              <a:rPr lang="en-GB" dirty="0" err="1" smtClean="0"/>
              <a:t>pois</a:t>
            </a:r>
            <a:r>
              <a:rPr lang="en-GB" dirty="0" smtClean="0"/>
              <a:t> </a:t>
            </a:r>
            <a:r>
              <a:rPr lang="en-GB" dirty="0" err="1" smtClean="0"/>
              <a:t>novos</a:t>
            </a:r>
            <a:r>
              <a:rPr lang="en-GB" dirty="0" smtClean="0"/>
              <a:t> </a:t>
            </a:r>
            <a:r>
              <a:rPr lang="en-GB" dirty="0" err="1" smtClean="0"/>
              <a:t>conhecimentos</a:t>
            </a:r>
            <a:r>
              <a:rPr lang="en-GB" dirty="0" smtClean="0"/>
              <a:t> </a:t>
            </a:r>
            <a:r>
              <a:rPr lang="en-GB" dirty="0" err="1" smtClean="0"/>
              <a:t>são</a:t>
            </a:r>
            <a:r>
              <a:rPr lang="en-GB" dirty="0" smtClean="0"/>
              <a:t> </a:t>
            </a:r>
            <a:r>
              <a:rPr lang="en-GB" dirty="0" err="1" smtClean="0"/>
              <a:t>formados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combinação</a:t>
            </a:r>
            <a:r>
              <a:rPr lang="en-GB" dirty="0" smtClean="0"/>
              <a:t> de </a:t>
            </a:r>
            <a:r>
              <a:rPr lang="en-GB" dirty="0" err="1" smtClean="0"/>
              <a:t>categorias</a:t>
            </a:r>
            <a:r>
              <a:rPr lang="en-GB" dirty="0" smtClean="0"/>
              <a:t> </a:t>
            </a:r>
            <a:r>
              <a:rPr lang="en-GB" i="1" dirty="0" smtClean="0"/>
              <a:t>a priori, </a:t>
            </a:r>
            <a:r>
              <a:rPr lang="en-GB" dirty="0" smtClean="0"/>
              <a:t>o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não</a:t>
            </a:r>
            <a:r>
              <a:rPr lang="en-GB" dirty="0" smtClean="0"/>
              <a:t> </a:t>
            </a:r>
            <a:r>
              <a:rPr lang="en-GB" dirty="0" err="1" smtClean="0"/>
              <a:t>acontece</a:t>
            </a:r>
            <a:r>
              <a:rPr lang="en-GB" dirty="0" smtClean="0"/>
              <a:t> </a:t>
            </a:r>
            <a:r>
              <a:rPr lang="en-GB" dirty="0" err="1" smtClean="0"/>
              <a:t>nos</a:t>
            </a:r>
            <a:r>
              <a:rPr lang="en-GB" dirty="0" smtClean="0"/>
              <a:t> </a:t>
            </a:r>
            <a:r>
              <a:rPr lang="en-GB" dirty="0" err="1" smtClean="0"/>
              <a:t>sistemas</a:t>
            </a:r>
            <a:r>
              <a:rPr lang="en-GB" dirty="0" smtClean="0"/>
              <a:t> </a:t>
            </a:r>
            <a:r>
              <a:rPr lang="en-GB" dirty="0" err="1" smtClean="0"/>
              <a:t>enumerativos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a CDD e a CDU.</a:t>
            </a:r>
          </a:p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F8210F-C445-470C-99D1-B1E010C6730E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7769225" cy="1152128"/>
          </a:xfrm>
        </p:spPr>
        <p:txBody>
          <a:bodyPr lIns="0" tIns="0" rIns="0" bIns="0">
            <a:normAutofit/>
          </a:bodyPr>
          <a:lstStyle/>
          <a:p>
            <a:pPr algn="ctr"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dirty="0" err="1" smtClean="0"/>
              <a:t>Recuperação</a:t>
            </a:r>
            <a:r>
              <a:rPr lang="en-GB" sz="3600" dirty="0" smtClean="0"/>
              <a:t> </a:t>
            </a:r>
            <a:r>
              <a:rPr lang="en-GB" sz="3600" dirty="0" err="1" smtClean="0"/>
              <a:t>da</a:t>
            </a:r>
            <a:r>
              <a:rPr lang="en-GB" sz="3600" dirty="0" smtClean="0"/>
              <a:t> </a:t>
            </a:r>
            <a:r>
              <a:rPr lang="en-GB" sz="3600" dirty="0" err="1" smtClean="0"/>
              <a:t>Informação</a:t>
            </a:r>
            <a:endParaRPr lang="en-GB" sz="3600" dirty="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484783"/>
            <a:ext cx="8317235" cy="4896545"/>
          </a:xfrm>
        </p:spPr>
        <p:txBody>
          <a:bodyPr lIns="0" tIns="0" rIns="0" bIns="0">
            <a:normAutofit lnSpcReduction="10000"/>
          </a:bodyPr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Tenta</a:t>
            </a:r>
            <a:r>
              <a:rPr lang="en-GB" sz="2400" dirty="0" smtClean="0"/>
              <a:t> resolver o </a:t>
            </a:r>
            <a:r>
              <a:rPr lang="en-GB" sz="2400" dirty="0" err="1" smtClean="0"/>
              <a:t>mesmo</a:t>
            </a:r>
            <a:r>
              <a:rPr lang="en-GB" sz="2400" dirty="0" smtClean="0"/>
              <a:t> </a:t>
            </a:r>
            <a:r>
              <a:rPr lang="en-GB" sz="2400" dirty="0" err="1" smtClean="0"/>
              <a:t>problema</a:t>
            </a:r>
            <a:r>
              <a:rPr lang="en-GB" sz="2400" dirty="0" smtClean="0"/>
              <a:t> da KO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/>
              <a:t> </a:t>
            </a:r>
            <a:r>
              <a:rPr lang="en-GB" sz="2000" dirty="0" err="1" smtClean="0"/>
              <a:t>habilitar</a:t>
            </a:r>
            <a:r>
              <a:rPr lang="en-GB" sz="2000" dirty="0" smtClean="0"/>
              <a:t> o </a:t>
            </a:r>
            <a:r>
              <a:rPr lang="en-GB" sz="2000" dirty="0" err="1" smtClean="0"/>
              <a:t>usuário</a:t>
            </a:r>
            <a:r>
              <a:rPr lang="en-GB" sz="2000" dirty="0" smtClean="0"/>
              <a:t> a </a:t>
            </a:r>
            <a:r>
              <a:rPr lang="en-GB" sz="2000" dirty="0" err="1" smtClean="0"/>
              <a:t>encontrar</a:t>
            </a:r>
            <a:r>
              <a:rPr lang="en-GB" sz="2000" dirty="0" smtClean="0"/>
              <a:t> </a:t>
            </a:r>
            <a:r>
              <a:rPr lang="en-GB" sz="2000" dirty="0" err="1" smtClean="0"/>
              <a:t>informações</a:t>
            </a:r>
            <a:r>
              <a:rPr lang="en-GB" sz="2000" dirty="0" smtClean="0"/>
              <a:t> </a:t>
            </a:r>
            <a:r>
              <a:rPr lang="en-GB" sz="2000" dirty="0" err="1" smtClean="0"/>
              <a:t>relevantes</a:t>
            </a:r>
            <a:r>
              <a:rPr lang="en-GB" sz="20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dirty="0" err="1" smtClean="0"/>
              <a:t>Paradigma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físico</a:t>
            </a:r>
            <a:endParaRPr lang="en-GB" sz="2400" b="1" dirty="0" smtClean="0"/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/>
              <a:t>  é </a:t>
            </a:r>
            <a:r>
              <a:rPr lang="en-GB" sz="2000" dirty="0" err="1" smtClean="0"/>
              <a:t>construído</a:t>
            </a:r>
            <a:r>
              <a:rPr lang="en-GB" sz="2000" dirty="0" smtClean="0"/>
              <a:t> </a:t>
            </a:r>
            <a:r>
              <a:rPr lang="en-GB" sz="2000" dirty="0" err="1" smtClean="0"/>
              <a:t>apenas</a:t>
            </a:r>
            <a:r>
              <a:rPr lang="en-GB" sz="2000" dirty="0" smtClean="0"/>
              <a:t> com base </a:t>
            </a:r>
            <a:r>
              <a:rPr lang="en-GB" sz="2000" dirty="0" err="1" smtClean="0"/>
              <a:t>em</a:t>
            </a:r>
            <a:r>
              <a:rPr lang="en-GB" sz="2000" dirty="0" smtClean="0"/>
              <a:t> </a:t>
            </a:r>
            <a:r>
              <a:rPr lang="en-GB" sz="2000" dirty="0" err="1" smtClean="0"/>
              <a:t>alguns</a:t>
            </a:r>
            <a:r>
              <a:rPr lang="en-GB" sz="2000" dirty="0" smtClean="0"/>
              <a:t> </a:t>
            </a:r>
            <a:r>
              <a:rPr lang="en-GB" sz="2000" dirty="0" err="1" smtClean="0"/>
              <a:t>pontos</a:t>
            </a:r>
            <a:r>
              <a:rPr lang="en-GB" sz="2000" dirty="0" smtClean="0"/>
              <a:t> de vista </a:t>
            </a:r>
            <a:r>
              <a:rPr lang="en-GB" sz="2000" dirty="0" err="1" smtClean="0"/>
              <a:t>daquilo</a:t>
            </a:r>
            <a:r>
              <a:rPr lang="en-GB" sz="2000" dirty="0" smtClean="0"/>
              <a:t> que é </a:t>
            </a:r>
            <a:r>
              <a:rPr lang="en-GB" sz="2000" dirty="0" err="1" smtClean="0"/>
              <a:t>relevante</a:t>
            </a:r>
            <a:r>
              <a:rPr lang="en-GB" sz="2000" dirty="0" smtClean="0"/>
              <a:t> e </a:t>
            </a:r>
            <a:r>
              <a:rPr lang="en-GB" sz="2000" dirty="0" err="1" smtClean="0"/>
              <a:t>como</a:t>
            </a:r>
            <a:r>
              <a:rPr lang="en-GB" sz="2000" dirty="0" smtClean="0"/>
              <a:t> </a:t>
            </a:r>
            <a:r>
              <a:rPr lang="en-GB" sz="2000" dirty="0" err="1" smtClean="0"/>
              <a:t>isso</a:t>
            </a:r>
            <a:r>
              <a:rPr lang="en-GB" sz="2000" dirty="0" smtClean="0"/>
              <a:t> </a:t>
            </a:r>
            <a:r>
              <a:rPr lang="en-GB" sz="2000" dirty="0" err="1" smtClean="0"/>
              <a:t>pode</a:t>
            </a:r>
            <a:r>
              <a:rPr lang="en-GB" sz="2000" dirty="0" smtClean="0"/>
              <a:t> ser </a:t>
            </a:r>
            <a:r>
              <a:rPr lang="en-GB" sz="2000" dirty="0" err="1" smtClean="0"/>
              <a:t>medido</a:t>
            </a:r>
            <a:r>
              <a:rPr lang="en-GB" sz="20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Foco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recuperação</a:t>
            </a:r>
            <a:r>
              <a:rPr lang="en-GB" sz="2400" dirty="0" smtClean="0"/>
              <a:t> livre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/>
              <a:t>o </a:t>
            </a:r>
            <a:r>
              <a:rPr lang="en-GB" sz="2000" dirty="0" err="1" smtClean="0"/>
              <a:t>texto</a:t>
            </a:r>
            <a:r>
              <a:rPr lang="en-GB" sz="2000" dirty="0" smtClean="0"/>
              <a:t> </a:t>
            </a:r>
            <a:r>
              <a:rPr lang="en-GB" sz="2000" dirty="0" err="1" smtClean="0"/>
              <a:t>contêm</a:t>
            </a:r>
            <a:r>
              <a:rPr lang="en-GB" sz="2000" dirty="0" smtClean="0"/>
              <a:t> </a:t>
            </a:r>
            <a:r>
              <a:rPr lang="en-GB" sz="2000" dirty="0" err="1" smtClean="0"/>
              <a:t>todas</a:t>
            </a:r>
            <a:r>
              <a:rPr lang="en-GB" sz="2000" dirty="0" smtClean="0"/>
              <a:t> as </a:t>
            </a:r>
            <a:r>
              <a:rPr lang="en-GB" sz="2000" dirty="0" err="1" smtClean="0"/>
              <a:t>informações</a:t>
            </a:r>
            <a:r>
              <a:rPr lang="en-GB" sz="2000" dirty="0" smtClean="0"/>
              <a:t> </a:t>
            </a:r>
            <a:r>
              <a:rPr lang="en-GB" sz="2000" dirty="0" err="1" smtClean="0"/>
              <a:t>necessárias</a:t>
            </a:r>
            <a:r>
              <a:rPr lang="en-GB" sz="2000" dirty="0" smtClean="0"/>
              <a:t> para ser </a:t>
            </a:r>
            <a:r>
              <a:rPr lang="en-GB" sz="2000" dirty="0" err="1" smtClean="0"/>
              <a:t>recuperado</a:t>
            </a:r>
            <a:r>
              <a:rPr lang="en-GB" sz="20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Baseada</a:t>
            </a:r>
            <a:r>
              <a:rPr lang="en-GB" sz="2400" dirty="0" smtClean="0"/>
              <a:t> </a:t>
            </a:r>
            <a:r>
              <a:rPr lang="en-GB" sz="2400" dirty="0" err="1" smtClean="0"/>
              <a:t>em</a:t>
            </a:r>
            <a:r>
              <a:rPr lang="en-GB" sz="2400" dirty="0" smtClean="0"/>
              <a:t> </a:t>
            </a:r>
            <a:r>
              <a:rPr lang="en-GB" sz="2400" dirty="0" err="1" smtClean="0"/>
              <a:t>suposições</a:t>
            </a:r>
            <a:r>
              <a:rPr lang="en-GB" sz="2400" dirty="0" smtClean="0"/>
              <a:t> </a:t>
            </a:r>
            <a:r>
              <a:rPr lang="en-GB" sz="2400" dirty="0" err="1" smtClean="0"/>
              <a:t>positivistas</a:t>
            </a:r>
            <a:endParaRPr lang="en-GB" sz="2400" dirty="0" smtClean="0"/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err="1" smtClean="0"/>
              <a:t>não</a:t>
            </a:r>
            <a:r>
              <a:rPr lang="en-GB" sz="2000" dirty="0" smtClean="0"/>
              <a:t> </a:t>
            </a:r>
            <a:r>
              <a:rPr lang="en-GB" sz="2000" dirty="0" err="1" smtClean="0"/>
              <a:t>considera</a:t>
            </a:r>
            <a:r>
              <a:rPr lang="en-GB" sz="2000" dirty="0" smtClean="0"/>
              <a:t> </a:t>
            </a:r>
            <a:r>
              <a:rPr lang="en-GB" sz="2000" dirty="0" err="1" smtClean="0"/>
              <a:t>os</a:t>
            </a:r>
            <a:r>
              <a:rPr lang="en-GB" sz="2000" dirty="0" smtClean="0"/>
              <a:t> </a:t>
            </a:r>
            <a:r>
              <a:rPr lang="en-GB" sz="2000" dirty="0" err="1" smtClean="0"/>
              <a:t>diferentes</a:t>
            </a:r>
            <a:r>
              <a:rPr lang="en-GB" sz="2000" dirty="0" smtClean="0"/>
              <a:t> </a:t>
            </a:r>
            <a:r>
              <a:rPr lang="en-GB" sz="2000" dirty="0" err="1" smtClean="0"/>
              <a:t>paradigmas</a:t>
            </a:r>
            <a:r>
              <a:rPr lang="en-GB" sz="2000" dirty="0" smtClean="0"/>
              <a:t>,  que o </a:t>
            </a:r>
            <a:r>
              <a:rPr lang="en-GB" sz="2000" i="1" dirty="0" smtClean="0"/>
              <a:t>corpus</a:t>
            </a:r>
            <a:r>
              <a:rPr lang="en-GB" sz="2000" dirty="0" smtClean="0"/>
              <a:t> textual emerge de </a:t>
            </a:r>
            <a:r>
              <a:rPr lang="en-GB" sz="2000" dirty="0" err="1" smtClean="0"/>
              <a:t>diferentes</a:t>
            </a:r>
            <a:r>
              <a:rPr lang="en-GB" sz="2000" dirty="0" smtClean="0"/>
              <a:t> </a:t>
            </a:r>
            <a:r>
              <a:rPr lang="en-GB" sz="2000" dirty="0" err="1" smtClean="0"/>
              <a:t>pontos</a:t>
            </a:r>
            <a:r>
              <a:rPr lang="en-GB" sz="2000" dirty="0" smtClean="0"/>
              <a:t> de vista e </a:t>
            </a:r>
            <a:r>
              <a:rPr lang="en-GB" sz="2000" dirty="0" err="1" smtClean="0"/>
              <a:t>cada</a:t>
            </a:r>
            <a:r>
              <a:rPr lang="en-GB" sz="2000" dirty="0" smtClean="0"/>
              <a:t> um </a:t>
            </a:r>
            <a:r>
              <a:rPr lang="en-GB" sz="2000" dirty="0" err="1" smtClean="0"/>
              <a:t>estabelece</a:t>
            </a:r>
            <a:r>
              <a:rPr lang="en-GB" sz="2000" dirty="0" smtClean="0"/>
              <a:t> </a:t>
            </a:r>
            <a:r>
              <a:rPr lang="en-GB" sz="2000" dirty="0" err="1" smtClean="0"/>
              <a:t>diferentes</a:t>
            </a:r>
            <a:r>
              <a:rPr lang="en-GB" sz="2000" dirty="0" smtClean="0"/>
              <a:t> </a:t>
            </a:r>
            <a:r>
              <a:rPr lang="en-GB" sz="2000" dirty="0" err="1" smtClean="0"/>
              <a:t>significados</a:t>
            </a:r>
            <a:r>
              <a:rPr lang="en-GB" sz="2000" dirty="0" smtClean="0"/>
              <a:t> </a:t>
            </a:r>
            <a:r>
              <a:rPr lang="en-GB" sz="2000" dirty="0" err="1" smtClean="0"/>
              <a:t>aos</a:t>
            </a:r>
            <a:r>
              <a:rPr lang="en-GB" sz="2000" dirty="0" smtClean="0"/>
              <a:t> </a:t>
            </a:r>
            <a:r>
              <a:rPr lang="en-GB" sz="2000" dirty="0" err="1" smtClean="0"/>
              <a:t>termos</a:t>
            </a:r>
            <a:r>
              <a:rPr lang="en-GB" sz="28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1A471E-8B3C-4730-A720-B47250FFE851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69225" cy="931863"/>
          </a:xfrm>
        </p:spPr>
        <p:txBody>
          <a:bodyPr lIns="0" tIns="0" rIns="0" bIns="0">
            <a:normAutofit/>
          </a:bodyPr>
          <a:lstStyle/>
          <a:p>
            <a:pPr algn="ctr"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dirty="0" err="1" smtClean="0"/>
              <a:t>Visão</a:t>
            </a:r>
            <a:r>
              <a:rPr lang="en-GB" sz="3600" dirty="0" smtClean="0"/>
              <a:t> </a:t>
            </a:r>
            <a:r>
              <a:rPr lang="en-GB" sz="3600" dirty="0" err="1" smtClean="0"/>
              <a:t>cognitiva</a:t>
            </a:r>
            <a:r>
              <a:rPr lang="en-GB" sz="3600" dirty="0" smtClean="0"/>
              <a:t> 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69225" cy="4281339"/>
          </a:xfrm>
        </p:spPr>
        <p:txBody>
          <a:bodyPr lIns="0" tIns="0" rIns="0" bIns="0"/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Organização</a:t>
            </a:r>
            <a:r>
              <a:rPr lang="en-GB" sz="2800" dirty="0" smtClean="0"/>
              <a:t> do </a:t>
            </a:r>
            <a:r>
              <a:rPr lang="en-GB" sz="2800" dirty="0" err="1" smtClean="0"/>
              <a:t>conhecimento</a:t>
            </a:r>
            <a:r>
              <a:rPr lang="en-GB" sz="2800" dirty="0" smtClean="0"/>
              <a:t> </a:t>
            </a:r>
            <a:r>
              <a:rPr lang="en-GB" sz="2800" dirty="0" err="1" smtClean="0"/>
              <a:t>orientada</a:t>
            </a:r>
            <a:r>
              <a:rPr lang="en-GB" sz="2800" dirty="0" smtClean="0"/>
              <a:t> </a:t>
            </a:r>
            <a:r>
              <a:rPr lang="en-GB" sz="2800" dirty="0" err="1" smtClean="0"/>
              <a:t>ao</a:t>
            </a:r>
            <a:r>
              <a:rPr lang="en-GB" sz="2800" dirty="0" smtClean="0"/>
              <a:t> </a:t>
            </a:r>
            <a:r>
              <a:rPr lang="en-GB" sz="2800" dirty="0" err="1" smtClean="0"/>
              <a:t>usuário</a:t>
            </a:r>
            <a:r>
              <a:rPr lang="en-GB" sz="2800" dirty="0" smtClean="0"/>
              <a:t>: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amigável</a:t>
            </a:r>
            <a:r>
              <a:rPr lang="en-GB" dirty="0" smtClean="0"/>
              <a:t>;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orientada</a:t>
            </a:r>
            <a:r>
              <a:rPr lang="en-GB" dirty="0" smtClean="0"/>
              <a:t> </a:t>
            </a:r>
            <a:r>
              <a:rPr lang="en-GB" dirty="0" err="1" smtClean="0"/>
              <a:t>ao</a:t>
            </a:r>
            <a:r>
              <a:rPr lang="en-GB" dirty="0" smtClean="0"/>
              <a:t> </a:t>
            </a:r>
            <a:r>
              <a:rPr lang="en-GB" dirty="0" err="1" smtClean="0"/>
              <a:t>mercado</a:t>
            </a:r>
            <a:r>
              <a:rPr lang="en-GB" dirty="0" smtClean="0"/>
              <a:t>;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baseada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estudos</a:t>
            </a:r>
            <a:r>
              <a:rPr lang="en-GB" dirty="0" smtClean="0"/>
              <a:t> </a:t>
            </a:r>
            <a:r>
              <a:rPr lang="en-GB" dirty="0" err="1" smtClean="0"/>
              <a:t>empíricos</a:t>
            </a:r>
            <a:r>
              <a:rPr lang="en-GB" dirty="0" smtClean="0"/>
              <a:t> dos </a:t>
            </a:r>
            <a:r>
              <a:rPr lang="en-GB" dirty="0" err="1" smtClean="0"/>
              <a:t>usuários</a:t>
            </a:r>
            <a:r>
              <a:rPr lang="en-GB" dirty="0" smtClean="0"/>
              <a:t>;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feita</a:t>
            </a:r>
            <a:r>
              <a:rPr lang="en-GB" dirty="0" smtClean="0"/>
              <a:t> </a:t>
            </a:r>
            <a:r>
              <a:rPr lang="en-GB" dirty="0" err="1" smtClean="0"/>
              <a:t>pelos</a:t>
            </a:r>
            <a:r>
              <a:rPr lang="en-GB" dirty="0" smtClean="0"/>
              <a:t> </a:t>
            </a:r>
            <a:r>
              <a:rPr lang="en-GB" dirty="0" err="1" smtClean="0"/>
              <a:t>usuários</a:t>
            </a:r>
            <a:r>
              <a:rPr lang="en-GB" dirty="0" smtClean="0"/>
              <a:t> (</a:t>
            </a:r>
            <a:r>
              <a:rPr lang="en-GB" dirty="0" err="1" smtClean="0"/>
              <a:t>Folksonomias</a:t>
            </a:r>
            <a:r>
              <a:rPr lang="en-GB" dirty="0" smtClean="0"/>
              <a:t>);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busca</a:t>
            </a:r>
            <a:r>
              <a:rPr lang="en-GB" dirty="0" smtClean="0"/>
              <a:t> verbal.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BCBC51-BDAA-49F6-A532-B8F24AD29977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idx="1"/>
          </p:nvPr>
        </p:nvSpPr>
        <p:spPr>
          <a:xfrm>
            <a:off x="251520" y="692696"/>
            <a:ext cx="8712968" cy="5409530"/>
          </a:xfrm>
        </p:spPr>
        <p:txBody>
          <a:bodyPr lIns="0" tIns="0" rIns="0" bIns="0"/>
          <a:lstStyle/>
          <a:p>
            <a:pPr marL="327025" indent="-327025">
              <a:lnSpc>
                <a:spcPct val="116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Tanto</a:t>
            </a:r>
            <a:r>
              <a:rPr lang="en-GB" sz="2800" dirty="0" smtClean="0"/>
              <a:t> a </a:t>
            </a:r>
            <a:r>
              <a:rPr lang="en-GB" sz="2800" dirty="0" err="1" smtClean="0"/>
              <a:t>Recuperação</a:t>
            </a:r>
            <a:r>
              <a:rPr lang="en-GB" sz="2800" dirty="0" smtClean="0"/>
              <a:t> </a:t>
            </a:r>
            <a:r>
              <a:rPr lang="en-GB" sz="2800" dirty="0" err="1" smtClean="0"/>
              <a:t>da</a:t>
            </a:r>
            <a:r>
              <a:rPr lang="en-GB" sz="2800" dirty="0" smtClean="0"/>
              <a:t> </a:t>
            </a:r>
            <a:r>
              <a:rPr lang="en-GB" sz="2800" dirty="0" err="1" smtClean="0"/>
              <a:t>Informação</a:t>
            </a:r>
            <a:r>
              <a:rPr lang="en-GB" sz="2800" dirty="0" smtClean="0"/>
              <a:t> </a:t>
            </a:r>
            <a:r>
              <a:rPr lang="en-GB" sz="2800" dirty="0" err="1" smtClean="0"/>
              <a:t>quanto</a:t>
            </a:r>
            <a:r>
              <a:rPr lang="en-GB" sz="2800" dirty="0" smtClean="0"/>
              <a:t> a </a:t>
            </a:r>
            <a:r>
              <a:rPr lang="en-GB" sz="2800" dirty="0" err="1" smtClean="0"/>
              <a:t>Visão</a:t>
            </a:r>
            <a:r>
              <a:rPr lang="en-GB" sz="2800" dirty="0" smtClean="0"/>
              <a:t> </a:t>
            </a:r>
            <a:r>
              <a:rPr lang="en-GB" sz="2800" dirty="0" err="1" smtClean="0"/>
              <a:t>cognitiva</a:t>
            </a:r>
            <a:r>
              <a:rPr lang="en-GB" sz="2800" dirty="0" smtClean="0"/>
              <a:t>:</a:t>
            </a:r>
          </a:p>
          <a:p>
            <a:pPr marL="727075" lvl="1" indent="-269875">
              <a:lnSpc>
                <a:spcPct val="116000"/>
              </a:lnSpc>
              <a:spcBef>
                <a:spcPts val="700"/>
              </a:spcBef>
              <a:buFont typeface="Times New Roman" pitchFamily="16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negligenciam</a:t>
            </a:r>
            <a:r>
              <a:rPr lang="en-GB" sz="2400" dirty="0" smtClean="0"/>
              <a:t> as </a:t>
            </a:r>
            <a:r>
              <a:rPr lang="en-GB" sz="2400" dirty="0" err="1" smtClean="0"/>
              <a:t>teorias</a:t>
            </a:r>
            <a:r>
              <a:rPr lang="en-GB" sz="2400" dirty="0" smtClean="0"/>
              <a:t> </a:t>
            </a:r>
            <a:r>
              <a:rPr lang="en-GB" sz="2400" dirty="0" err="1" smtClean="0"/>
              <a:t>epistemológicas</a:t>
            </a:r>
            <a:r>
              <a:rPr lang="en-GB" sz="2400" dirty="0" smtClean="0"/>
              <a:t> e </a:t>
            </a:r>
            <a:r>
              <a:rPr lang="en-GB" sz="2400" dirty="0" err="1" smtClean="0"/>
              <a:t>confundem</a:t>
            </a:r>
            <a:r>
              <a:rPr lang="en-GB" sz="2400" dirty="0" smtClean="0"/>
              <a:t> o </a:t>
            </a:r>
            <a:r>
              <a:rPr lang="en-GB" sz="2400" dirty="0" err="1" smtClean="0"/>
              <a:t>conceito</a:t>
            </a:r>
            <a:r>
              <a:rPr lang="en-GB" sz="2400" dirty="0" smtClean="0"/>
              <a:t> de </a:t>
            </a:r>
            <a:r>
              <a:rPr lang="en-GB" sz="2400" dirty="0" err="1" smtClean="0"/>
              <a:t>usuário</a:t>
            </a:r>
            <a:r>
              <a:rPr lang="en-GB" sz="2400" dirty="0" smtClean="0"/>
              <a:t> com o </a:t>
            </a:r>
            <a:r>
              <a:rPr lang="en-GB" sz="2400" dirty="0" err="1" smtClean="0"/>
              <a:t>conceito</a:t>
            </a:r>
            <a:r>
              <a:rPr lang="en-GB" sz="2400" dirty="0" smtClean="0"/>
              <a:t> de </a:t>
            </a:r>
            <a:r>
              <a:rPr lang="en-GB" sz="2400" dirty="0" err="1" smtClean="0"/>
              <a:t>subjetividade</a:t>
            </a:r>
            <a:r>
              <a:rPr lang="en-GB" sz="2400" dirty="0" smtClean="0"/>
              <a:t>.</a:t>
            </a:r>
          </a:p>
          <a:p>
            <a:pPr marL="727075" lvl="1" indent="-269875">
              <a:lnSpc>
                <a:spcPct val="116000"/>
              </a:lnSpc>
              <a:spcBef>
                <a:spcPts val="700"/>
              </a:spcBef>
              <a:buFont typeface="Times New Roman" pitchFamily="16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são</a:t>
            </a:r>
            <a:r>
              <a:rPr lang="en-GB" sz="2400" dirty="0" smtClean="0"/>
              <a:t> </a:t>
            </a:r>
            <a:r>
              <a:rPr lang="en-GB" sz="2400" dirty="0" err="1" smtClean="0"/>
              <a:t>positivistas</a:t>
            </a:r>
            <a:r>
              <a:rPr lang="en-GB" sz="2400" dirty="0" smtClean="0"/>
              <a:t>: </a:t>
            </a:r>
            <a:r>
              <a:rPr lang="en-GB" sz="2400" dirty="0" err="1" smtClean="0"/>
              <a:t>entendem</a:t>
            </a:r>
            <a:r>
              <a:rPr lang="en-GB" sz="2400" dirty="0" smtClean="0"/>
              <a:t> </a:t>
            </a:r>
            <a:r>
              <a:rPr lang="en-GB" sz="2400" dirty="0" err="1" smtClean="0"/>
              <a:t>que</a:t>
            </a:r>
            <a:r>
              <a:rPr lang="en-GB" sz="2400" dirty="0" smtClean="0"/>
              <a:t> a </a:t>
            </a:r>
            <a:r>
              <a:rPr lang="en-GB" sz="2400" dirty="0" err="1" smtClean="0"/>
              <a:t>representação</a:t>
            </a:r>
            <a:r>
              <a:rPr lang="en-GB" sz="2400" dirty="0" smtClean="0"/>
              <a:t> é </a:t>
            </a:r>
            <a:r>
              <a:rPr lang="en-GB" sz="2400" dirty="0" err="1" smtClean="0"/>
              <a:t>objetiva</a:t>
            </a:r>
            <a:r>
              <a:rPr lang="en-GB" sz="2400" dirty="0" smtClean="0"/>
              <a:t> e </a:t>
            </a:r>
            <a:r>
              <a:rPr lang="en-GB" sz="2400" dirty="0" err="1" smtClean="0"/>
              <a:t>neutra</a:t>
            </a:r>
            <a:r>
              <a:rPr lang="en-GB" sz="2400" dirty="0" smtClean="0"/>
              <a:t>.</a:t>
            </a:r>
          </a:p>
          <a:p>
            <a:pPr marL="327025" indent="-327025">
              <a:lnSpc>
                <a:spcPct val="116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Recuperação</a:t>
            </a:r>
            <a:r>
              <a:rPr lang="en-GB" sz="2800" dirty="0" smtClean="0"/>
              <a:t> </a:t>
            </a:r>
            <a:r>
              <a:rPr lang="en-GB" sz="2800" dirty="0" err="1" smtClean="0"/>
              <a:t>da</a:t>
            </a:r>
            <a:r>
              <a:rPr lang="en-GB" sz="2800" dirty="0" smtClean="0"/>
              <a:t> </a:t>
            </a:r>
            <a:r>
              <a:rPr lang="en-GB" sz="2800" dirty="0" err="1" smtClean="0"/>
              <a:t>Informação</a:t>
            </a:r>
            <a:r>
              <a:rPr lang="en-GB" sz="2800" dirty="0" smtClean="0"/>
              <a:t> </a:t>
            </a:r>
            <a:r>
              <a:rPr lang="en-GB" sz="2800" dirty="0" smtClean="0">
                <a:sym typeface="Wingdings" pitchFamily="2" charset="2"/>
              </a:rPr>
              <a:t></a:t>
            </a:r>
            <a:r>
              <a:rPr lang="en-GB" sz="2800" dirty="0" smtClean="0"/>
              <a:t> </a:t>
            </a:r>
            <a:r>
              <a:rPr lang="en-GB" sz="2800" dirty="0" err="1" smtClean="0"/>
              <a:t>usuário</a:t>
            </a:r>
            <a:r>
              <a:rPr lang="en-GB" sz="2800" dirty="0" smtClean="0"/>
              <a:t> </a:t>
            </a:r>
            <a:r>
              <a:rPr lang="en-GB" sz="2800" dirty="0" err="1" smtClean="0"/>
              <a:t>padrão</a:t>
            </a:r>
            <a:endParaRPr lang="en-GB" sz="2800" dirty="0" smtClean="0"/>
          </a:p>
          <a:p>
            <a:pPr marL="327025" indent="-327025">
              <a:lnSpc>
                <a:spcPct val="116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err="1" smtClean="0"/>
              <a:t>Problema</a:t>
            </a:r>
            <a:r>
              <a:rPr lang="en-GB" sz="2800" dirty="0" smtClean="0"/>
              <a:t> </a:t>
            </a:r>
            <a:r>
              <a:rPr lang="en-GB" sz="2800" dirty="0" smtClean="0">
                <a:sym typeface="Wingdings" pitchFamily="2" charset="2"/>
              </a:rPr>
              <a:t></a:t>
            </a:r>
            <a:r>
              <a:rPr lang="en-GB" sz="2800" dirty="0" smtClean="0"/>
              <a:t> É </a:t>
            </a:r>
            <a:r>
              <a:rPr lang="en-GB" sz="2800" dirty="0" err="1" smtClean="0"/>
              <a:t>necessário</a:t>
            </a:r>
            <a:r>
              <a:rPr lang="en-GB" sz="2800" dirty="0" smtClean="0"/>
              <a:t> </a:t>
            </a:r>
            <a:r>
              <a:rPr lang="en-GB" sz="2800" dirty="0" err="1" smtClean="0"/>
              <a:t>desenvolver</a:t>
            </a:r>
            <a:r>
              <a:rPr lang="en-GB" sz="2800" dirty="0" smtClean="0"/>
              <a:t> </a:t>
            </a:r>
            <a:r>
              <a:rPr lang="en-GB" sz="2800" dirty="0" err="1" smtClean="0"/>
              <a:t>diferentes</a:t>
            </a:r>
            <a:r>
              <a:rPr lang="en-GB" sz="2800" dirty="0" smtClean="0"/>
              <a:t> </a:t>
            </a:r>
            <a:r>
              <a:rPr lang="en-GB" sz="2800" dirty="0" err="1" smtClean="0"/>
              <a:t>representações</a:t>
            </a:r>
            <a:r>
              <a:rPr lang="en-GB" sz="2800" dirty="0" smtClean="0"/>
              <a:t> </a:t>
            </a:r>
            <a:r>
              <a:rPr lang="en-GB" sz="2800" dirty="0" err="1" smtClean="0"/>
              <a:t>para</a:t>
            </a:r>
            <a:r>
              <a:rPr lang="en-GB" sz="2800" dirty="0" smtClean="0"/>
              <a:t> </a:t>
            </a:r>
            <a:r>
              <a:rPr lang="en-GB" sz="2800" dirty="0" err="1" smtClean="0"/>
              <a:t>servir</a:t>
            </a:r>
            <a:r>
              <a:rPr lang="en-GB" sz="2800" dirty="0" smtClean="0"/>
              <a:t> a </a:t>
            </a:r>
            <a:r>
              <a:rPr lang="en-GB" sz="2800" dirty="0" err="1" smtClean="0"/>
              <a:t>diferentes</a:t>
            </a:r>
            <a:r>
              <a:rPr lang="en-GB" sz="2800" dirty="0" smtClean="0"/>
              <a:t> </a:t>
            </a:r>
            <a:r>
              <a:rPr lang="en-GB" sz="2800" dirty="0" err="1" smtClean="0"/>
              <a:t>usuários</a:t>
            </a:r>
            <a:r>
              <a:rPr lang="en-GB" sz="2800" dirty="0" smtClean="0"/>
              <a:t>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ACA7A1-D661-42A6-93AD-1AB658F346E3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70813" cy="1344613"/>
          </a:xfrm>
        </p:spPr>
        <p:txBody>
          <a:bodyPr lIns="0" tIns="0" rIns="0" bIns="0">
            <a:normAutofit/>
          </a:bodyPr>
          <a:lstStyle/>
          <a:p>
            <a:pPr algn="ctr"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dirty="0" err="1" smtClean="0"/>
              <a:t>Organização</a:t>
            </a:r>
            <a:r>
              <a:rPr lang="en-GB" sz="3600" dirty="0" smtClean="0"/>
              <a:t> do </a:t>
            </a:r>
            <a:r>
              <a:rPr lang="en-GB" sz="3600" dirty="0" err="1" smtClean="0"/>
              <a:t>Conhecimento</a:t>
            </a:r>
            <a:endParaRPr lang="en-GB" sz="3600" dirty="0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0813" cy="4144963"/>
          </a:xfrm>
        </p:spPr>
        <p:txBody>
          <a:bodyPr lIns="0" tIns="0" rIns="0" bIns="0">
            <a:normAutofit/>
          </a:bodyPr>
          <a:lstStyle/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Estuda</a:t>
            </a:r>
            <a:r>
              <a:rPr lang="en-GB" dirty="0" smtClean="0"/>
              <a:t> </a:t>
            </a:r>
          </a:p>
          <a:p>
            <a:pPr lvl="1"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a </a:t>
            </a:r>
            <a:r>
              <a:rPr lang="en-GB" dirty="0" err="1" smtClean="0"/>
              <a:t>natureza</a:t>
            </a:r>
            <a:r>
              <a:rPr lang="en-GB" dirty="0" smtClean="0"/>
              <a:t> dos </a:t>
            </a:r>
            <a:r>
              <a:rPr lang="en-GB" dirty="0" err="1" smtClean="0"/>
              <a:t>processos</a:t>
            </a:r>
            <a:r>
              <a:rPr lang="en-GB" dirty="0" smtClean="0"/>
              <a:t> de </a:t>
            </a:r>
            <a:r>
              <a:rPr lang="en-GB" dirty="0" err="1" smtClean="0"/>
              <a:t>organização</a:t>
            </a:r>
            <a:r>
              <a:rPr lang="en-GB" dirty="0" smtClean="0"/>
              <a:t>,</a:t>
            </a:r>
          </a:p>
          <a:p>
            <a:pPr lvl="1"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sistemas</a:t>
            </a:r>
            <a:r>
              <a:rPr lang="en-GB" dirty="0" smtClean="0"/>
              <a:t> para  representação e </a:t>
            </a:r>
            <a:r>
              <a:rPr lang="en-GB" dirty="0" err="1" smtClean="0"/>
              <a:t>organização</a:t>
            </a:r>
            <a:r>
              <a:rPr lang="en-GB" dirty="0" smtClean="0"/>
              <a:t> do </a:t>
            </a:r>
            <a:r>
              <a:rPr lang="en-GB" dirty="0" err="1" smtClean="0"/>
              <a:t>conhecimento</a:t>
            </a:r>
            <a:endParaRPr lang="en-GB" dirty="0" smtClean="0"/>
          </a:p>
          <a:p>
            <a:pPr lvl="1"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interessa</a:t>
            </a:r>
            <a:r>
              <a:rPr lang="en-GB" dirty="0" smtClean="0"/>
              <a:t>-se pela </a:t>
            </a:r>
            <a:r>
              <a:rPr lang="en-GB" dirty="0" err="1" smtClean="0"/>
              <a:t>Informação</a:t>
            </a:r>
            <a:r>
              <a:rPr lang="en-GB" dirty="0" smtClean="0"/>
              <a:t>. </a:t>
            </a:r>
            <a:endParaRPr lang="en-GB" dirty="0"/>
          </a:p>
          <a:p>
            <a:pPr marL="274320" lvl="1" indent="0" algn="r">
              <a:lnSpc>
                <a:spcPct val="116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(</a:t>
            </a:r>
            <a:r>
              <a:rPr lang="pt-BR" dirty="0" smtClean="0"/>
              <a:t>HJORLAND)</a:t>
            </a:r>
            <a:endParaRPr lang="en-GB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D755E-C85A-4CA2-A136-51C672617C4A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7769225" cy="936104"/>
          </a:xfrm>
        </p:spPr>
        <p:txBody>
          <a:bodyPr lIns="0" tIns="0" rIns="0" bIns="0">
            <a:normAutofit/>
          </a:bodyPr>
          <a:lstStyle/>
          <a:p>
            <a:pPr algn="ctr"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err="1" smtClean="0"/>
              <a:t>Abordagem</a:t>
            </a:r>
            <a:r>
              <a:rPr lang="en-GB" sz="3200" dirty="0" smtClean="0"/>
              <a:t> </a:t>
            </a:r>
            <a:r>
              <a:rPr lang="en-GB" sz="3200" dirty="0" err="1" smtClean="0"/>
              <a:t>Bibliométrica</a:t>
            </a:r>
            <a:endParaRPr lang="en-GB" sz="3200" dirty="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136904" cy="5320953"/>
          </a:xfrm>
        </p:spPr>
        <p:txBody>
          <a:bodyPr lIns="0" tIns="0" rIns="0" bIns="0">
            <a:normAutofit/>
          </a:bodyPr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Baseada</a:t>
            </a:r>
            <a:r>
              <a:rPr lang="en-GB" sz="2800" dirty="0" smtClean="0"/>
              <a:t> no </a:t>
            </a:r>
            <a:r>
              <a:rPr lang="en-GB" sz="2800" dirty="0" err="1" smtClean="0"/>
              <a:t>uso</a:t>
            </a:r>
            <a:r>
              <a:rPr lang="en-GB" sz="2800" dirty="0" smtClean="0"/>
              <a:t> de </a:t>
            </a:r>
            <a:r>
              <a:rPr lang="en-GB" sz="2800" dirty="0" err="1" smtClean="0"/>
              <a:t>referências</a:t>
            </a:r>
            <a:r>
              <a:rPr lang="en-GB" sz="2800" dirty="0" smtClean="0"/>
              <a:t> </a:t>
            </a:r>
            <a:r>
              <a:rPr lang="en-GB" sz="2800" dirty="0" err="1" smtClean="0"/>
              <a:t>bibliográficas</a:t>
            </a:r>
            <a:r>
              <a:rPr lang="en-GB" sz="2800" dirty="0" smtClean="0"/>
              <a:t> </a:t>
            </a:r>
            <a:r>
              <a:rPr lang="en-GB" sz="2800" dirty="0" err="1" smtClean="0"/>
              <a:t>para</a:t>
            </a:r>
            <a:r>
              <a:rPr lang="en-GB" sz="2800" dirty="0" smtClean="0"/>
              <a:t> </a:t>
            </a:r>
            <a:r>
              <a:rPr lang="en-GB" sz="2800" dirty="0" err="1" smtClean="0"/>
              <a:t>organizar</a:t>
            </a:r>
            <a:r>
              <a:rPr lang="en-GB" sz="2800" dirty="0" smtClean="0"/>
              <a:t> </a:t>
            </a:r>
            <a:r>
              <a:rPr lang="en-GB" sz="2800" dirty="0" err="1" smtClean="0"/>
              <a:t>redes</a:t>
            </a:r>
            <a:r>
              <a:rPr lang="en-GB" sz="2800" dirty="0" smtClean="0"/>
              <a:t> de </a:t>
            </a:r>
            <a:r>
              <a:rPr lang="en-GB" sz="2800" dirty="0" err="1" smtClean="0"/>
              <a:t>documentos</a:t>
            </a:r>
            <a:r>
              <a:rPr lang="en-GB" sz="2800" dirty="0" smtClean="0"/>
              <a:t>.</a:t>
            </a:r>
          </a:p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O  </a:t>
            </a:r>
            <a:r>
              <a:rPr lang="en-GB" sz="2800" dirty="0" err="1" smtClean="0"/>
              <a:t>nível</a:t>
            </a:r>
            <a:r>
              <a:rPr lang="en-GB" sz="2800" dirty="0" smtClean="0"/>
              <a:t> de </a:t>
            </a:r>
            <a:r>
              <a:rPr lang="en-GB" sz="2800" dirty="0" err="1" smtClean="0"/>
              <a:t>indexação</a:t>
            </a:r>
            <a:r>
              <a:rPr lang="en-GB" sz="2800" dirty="0" smtClean="0"/>
              <a:t> é </a:t>
            </a:r>
            <a:r>
              <a:rPr lang="en-GB" sz="2800" dirty="0" err="1" smtClean="0"/>
              <a:t>determinado</a:t>
            </a:r>
            <a:r>
              <a:rPr lang="en-GB" sz="2800" dirty="0" smtClean="0"/>
              <a:t> </a:t>
            </a:r>
            <a:r>
              <a:rPr lang="en-GB" sz="2800" dirty="0" err="1" smtClean="0"/>
              <a:t>pelo</a:t>
            </a:r>
            <a:r>
              <a:rPr lang="en-GB" sz="2800" dirty="0" smtClean="0"/>
              <a:t> </a:t>
            </a:r>
            <a:r>
              <a:rPr lang="en-GB" sz="2800" dirty="0" err="1" smtClean="0"/>
              <a:t>número</a:t>
            </a:r>
            <a:r>
              <a:rPr lang="en-GB" sz="2800" dirty="0" smtClean="0"/>
              <a:t> de </a:t>
            </a:r>
            <a:r>
              <a:rPr lang="en-GB" sz="2800" dirty="0" err="1" smtClean="0"/>
              <a:t>termos</a:t>
            </a:r>
            <a:r>
              <a:rPr lang="en-GB" sz="2800" dirty="0" smtClean="0"/>
              <a:t> </a:t>
            </a:r>
            <a:r>
              <a:rPr lang="en-GB" sz="2800" dirty="0" err="1" smtClean="0"/>
              <a:t>assinalados</a:t>
            </a:r>
            <a:r>
              <a:rPr lang="en-GB" sz="2800" dirty="0" smtClean="0"/>
              <a:t>. Na </a:t>
            </a:r>
            <a:r>
              <a:rPr lang="en-GB" sz="2800" dirty="0" err="1" smtClean="0"/>
              <a:t>análise</a:t>
            </a:r>
            <a:r>
              <a:rPr lang="en-GB" sz="2800" dirty="0" smtClean="0"/>
              <a:t> de </a:t>
            </a:r>
            <a:r>
              <a:rPr lang="en-GB" sz="2800" dirty="0" err="1" smtClean="0"/>
              <a:t>citação</a:t>
            </a:r>
            <a:r>
              <a:rPr lang="en-GB" sz="2800" dirty="0" smtClean="0"/>
              <a:t> </a:t>
            </a:r>
            <a:r>
              <a:rPr lang="en-GB" sz="2800" dirty="0" err="1" smtClean="0"/>
              <a:t>isto</a:t>
            </a:r>
            <a:r>
              <a:rPr lang="en-GB" sz="2800" dirty="0" smtClean="0"/>
              <a:t> </a:t>
            </a:r>
            <a:r>
              <a:rPr lang="en-GB" sz="2800" dirty="0" err="1" smtClean="0"/>
              <a:t>corresponde</a:t>
            </a:r>
            <a:r>
              <a:rPr lang="en-GB" sz="2800" dirty="0" smtClean="0"/>
              <a:t> </a:t>
            </a:r>
            <a:r>
              <a:rPr lang="en-GB" sz="2800" dirty="0" err="1" smtClean="0"/>
              <a:t>ao</a:t>
            </a:r>
            <a:r>
              <a:rPr lang="en-GB" sz="2800" dirty="0" smtClean="0"/>
              <a:t> </a:t>
            </a:r>
            <a:r>
              <a:rPr lang="en-GB" sz="2800" dirty="0" err="1" smtClean="0"/>
              <a:t>número</a:t>
            </a:r>
            <a:r>
              <a:rPr lang="en-GB" sz="2800" dirty="0" smtClean="0"/>
              <a:t> de </a:t>
            </a:r>
            <a:r>
              <a:rPr lang="en-GB" sz="2800" dirty="0" err="1" smtClean="0"/>
              <a:t>referências</a:t>
            </a:r>
            <a:r>
              <a:rPr lang="en-GB" sz="2800" dirty="0" smtClean="0"/>
              <a:t> </a:t>
            </a:r>
            <a:r>
              <a:rPr lang="en-GB" sz="2800" dirty="0" err="1" smtClean="0"/>
              <a:t>em</a:t>
            </a:r>
            <a:r>
              <a:rPr lang="en-GB" sz="2800" dirty="0" smtClean="0"/>
              <a:t> um dado </a:t>
            </a:r>
            <a:r>
              <a:rPr lang="en-GB" sz="2800" i="1" dirty="0" smtClean="0"/>
              <a:t>paper.</a:t>
            </a:r>
          </a:p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As </a:t>
            </a:r>
            <a:r>
              <a:rPr lang="en-GB" sz="2800" dirty="0" err="1" smtClean="0"/>
              <a:t>referências</a:t>
            </a:r>
            <a:r>
              <a:rPr lang="en-GB" sz="2800" dirty="0" smtClean="0"/>
              <a:t> </a:t>
            </a: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funcionam</a:t>
            </a:r>
            <a:r>
              <a:rPr lang="en-GB" sz="2800" dirty="0" smtClean="0"/>
              <a:t> </a:t>
            </a:r>
            <a:r>
              <a:rPr lang="en-GB" sz="2800" dirty="0" err="1" smtClean="0"/>
              <a:t>como</a:t>
            </a:r>
            <a:r>
              <a:rPr lang="en-GB" sz="2800" dirty="0" smtClean="0"/>
              <a:t> </a:t>
            </a:r>
            <a:r>
              <a:rPr lang="en-GB" sz="2800" dirty="0" err="1" smtClean="0"/>
              <a:t>ponto</a:t>
            </a:r>
            <a:r>
              <a:rPr lang="en-GB" sz="2800" dirty="0" smtClean="0"/>
              <a:t> de </a:t>
            </a:r>
            <a:r>
              <a:rPr lang="en-GB" sz="2800" dirty="0" err="1" smtClean="0"/>
              <a:t>acesso</a:t>
            </a:r>
            <a:r>
              <a:rPr lang="en-GB" sz="2800" dirty="0" smtClean="0"/>
              <a:t> </a:t>
            </a:r>
            <a:r>
              <a:rPr lang="en-GB" sz="2800" dirty="0" err="1" smtClean="0"/>
              <a:t>são</a:t>
            </a:r>
            <a:r>
              <a:rPr lang="en-GB" sz="2800" dirty="0" smtClean="0"/>
              <a:t> </a:t>
            </a:r>
            <a:r>
              <a:rPr lang="en-GB" sz="2800" dirty="0" err="1" smtClean="0"/>
              <a:t>fornecidas</a:t>
            </a:r>
            <a:r>
              <a:rPr lang="en-GB" sz="2800" dirty="0" smtClean="0"/>
              <a:t> </a:t>
            </a:r>
            <a:r>
              <a:rPr lang="en-GB" sz="2800" dirty="0" err="1" smtClean="0"/>
              <a:t>pelos</a:t>
            </a:r>
            <a:r>
              <a:rPr lang="en-GB" sz="2800" dirty="0" smtClean="0"/>
              <a:t> </a:t>
            </a:r>
            <a:r>
              <a:rPr lang="en-GB" sz="2800" dirty="0" err="1" smtClean="0"/>
              <a:t>assuntos</a:t>
            </a:r>
            <a:r>
              <a:rPr lang="en-GB" sz="2800" dirty="0" smtClean="0"/>
              <a:t> </a:t>
            </a:r>
            <a:r>
              <a:rPr lang="en-GB" sz="2800" dirty="0" err="1" smtClean="0"/>
              <a:t>tratados</a:t>
            </a:r>
            <a:r>
              <a:rPr lang="en-GB" sz="2800" dirty="0" smtClean="0"/>
              <a:t> </a:t>
            </a:r>
            <a:r>
              <a:rPr lang="en-GB" sz="2800" dirty="0" err="1" smtClean="0"/>
              <a:t>nos</a:t>
            </a:r>
            <a:r>
              <a:rPr lang="en-GB" sz="2800" dirty="0" smtClean="0"/>
              <a:t>   </a:t>
            </a:r>
            <a:r>
              <a:rPr lang="en-GB" sz="2800" dirty="0" err="1" smtClean="0"/>
              <a:t>periódicos</a:t>
            </a:r>
            <a:r>
              <a:rPr lang="en-GB" sz="2800" dirty="0" smtClean="0"/>
              <a:t> </a:t>
            </a:r>
            <a:r>
              <a:rPr lang="en-GB" sz="2800" dirty="0" err="1" smtClean="0"/>
              <a:t>líderes</a:t>
            </a:r>
            <a:r>
              <a:rPr lang="en-GB" sz="2800" dirty="0" smtClean="0"/>
              <a:t> do </a:t>
            </a:r>
            <a:r>
              <a:rPr lang="en-GB" sz="2800" dirty="0" err="1" smtClean="0"/>
              <a:t>domínio</a:t>
            </a:r>
            <a:r>
              <a:rPr lang="en-GB" sz="2800" dirty="0" smtClean="0"/>
              <a:t> </a:t>
            </a:r>
            <a:r>
              <a:rPr lang="en-GB" sz="2800" dirty="0" err="1" smtClean="0"/>
              <a:t>especializado</a:t>
            </a:r>
            <a:r>
              <a:rPr lang="en-GB" sz="2800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C3F029-9239-4FF4-B359-2B318E1182AF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7769225" cy="1224136"/>
          </a:xfrm>
        </p:spPr>
        <p:txBody>
          <a:bodyPr lIns="0" tIns="0" rIns="0" bIns="0">
            <a:normAutofit/>
          </a:bodyPr>
          <a:lstStyle/>
          <a:p>
            <a:pPr algn="ctr"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dirty="0" err="1" smtClean="0"/>
              <a:t>Vantagens</a:t>
            </a:r>
            <a:endParaRPr lang="en-GB" sz="3600" dirty="0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712968" cy="4425355"/>
          </a:xfrm>
        </p:spPr>
        <p:txBody>
          <a:bodyPr lIns="0" tIns="0" rIns="0" bIns="0"/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smtClean="0"/>
              <a:t>As </a:t>
            </a:r>
            <a:r>
              <a:rPr lang="en-GB" sz="2600" dirty="0" err="1" smtClean="0"/>
              <a:t>citações</a:t>
            </a:r>
            <a:r>
              <a:rPr lang="en-GB" sz="2600" dirty="0" smtClean="0"/>
              <a:t> </a:t>
            </a:r>
            <a:r>
              <a:rPr lang="en-GB" sz="2600" dirty="0" err="1" smtClean="0"/>
              <a:t>são</a:t>
            </a:r>
            <a:r>
              <a:rPr lang="en-GB" sz="2600" dirty="0" smtClean="0"/>
              <a:t> </a:t>
            </a:r>
            <a:r>
              <a:rPr lang="en-GB" sz="2600" dirty="0" err="1" smtClean="0"/>
              <a:t>fornecidas</a:t>
            </a:r>
            <a:r>
              <a:rPr lang="en-GB" sz="2600" dirty="0" smtClean="0"/>
              <a:t> </a:t>
            </a:r>
            <a:r>
              <a:rPr lang="en-GB" sz="2600" dirty="0" err="1" smtClean="0"/>
              <a:t>por</a:t>
            </a:r>
            <a:r>
              <a:rPr lang="en-GB" sz="2600" dirty="0" smtClean="0"/>
              <a:t> </a:t>
            </a:r>
            <a:r>
              <a:rPr lang="en-GB" sz="2600" dirty="0" err="1" smtClean="0"/>
              <a:t>especialistas</a:t>
            </a:r>
            <a:r>
              <a:rPr lang="en-GB" sz="2600" dirty="0" smtClean="0"/>
              <a:t> </a:t>
            </a:r>
            <a:r>
              <a:rPr lang="en-GB" sz="2600" dirty="0" err="1" smtClean="0"/>
              <a:t>mais</a:t>
            </a:r>
            <a:r>
              <a:rPr lang="en-GB" sz="2600" dirty="0" smtClean="0"/>
              <a:t> </a:t>
            </a:r>
            <a:r>
              <a:rPr lang="en-GB" sz="2600" dirty="0" err="1" smtClean="0"/>
              <a:t>altamente</a:t>
            </a:r>
            <a:r>
              <a:rPr lang="en-GB" sz="2600" dirty="0" smtClean="0"/>
              <a:t> </a:t>
            </a:r>
            <a:r>
              <a:rPr lang="en-GB" sz="2600" dirty="0" err="1" smtClean="0"/>
              <a:t>qualificados</a:t>
            </a:r>
            <a:r>
              <a:rPr lang="en-GB" sz="2600" dirty="0" smtClean="0"/>
              <a:t>.</a:t>
            </a:r>
          </a:p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smtClean="0"/>
              <a:t>O </a:t>
            </a:r>
            <a:r>
              <a:rPr lang="en-GB" sz="2600" dirty="0" err="1" smtClean="0"/>
              <a:t>número</a:t>
            </a:r>
            <a:r>
              <a:rPr lang="en-GB" sz="2600" dirty="0" smtClean="0"/>
              <a:t> de </a:t>
            </a:r>
            <a:r>
              <a:rPr lang="en-GB" sz="2600" dirty="0" err="1" smtClean="0"/>
              <a:t>referências</a:t>
            </a:r>
            <a:r>
              <a:rPr lang="en-GB" sz="2600" dirty="0" smtClean="0"/>
              <a:t> </a:t>
            </a:r>
            <a:r>
              <a:rPr lang="en-GB" sz="2600" dirty="0" err="1" smtClean="0"/>
              <a:t>refletem</a:t>
            </a:r>
            <a:r>
              <a:rPr lang="en-GB" sz="2600" dirty="0" smtClean="0"/>
              <a:t> a </a:t>
            </a:r>
            <a:r>
              <a:rPr lang="en-GB" sz="2600" dirty="0" err="1" smtClean="0"/>
              <a:t>profundidade</a:t>
            </a:r>
            <a:r>
              <a:rPr lang="en-GB" sz="2600" dirty="0" smtClean="0"/>
              <a:t> e a </a:t>
            </a:r>
            <a:r>
              <a:rPr lang="en-GB" sz="2600" dirty="0" err="1" smtClean="0"/>
              <a:t>especificidade</a:t>
            </a:r>
            <a:r>
              <a:rPr lang="en-GB" sz="2600" dirty="0" smtClean="0"/>
              <a:t> da </a:t>
            </a:r>
            <a:r>
              <a:rPr lang="en-GB" sz="2600" dirty="0" err="1" smtClean="0"/>
              <a:t>indexação</a:t>
            </a:r>
            <a:r>
              <a:rPr lang="en-GB" sz="2600" dirty="0" smtClean="0"/>
              <a:t> (</a:t>
            </a:r>
            <a:r>
              <a:rPr lang="en-GB" sz="2600" b="1" dirty="0" err="1" smtClean="0"/>
              <a:t>seleção</a:t>
            </a:r>
            <a:r>
              <a:rPr lang="en-GB" sz="2600" dirty="0" smtClean="0"/>
              <a:t>).</a:t>
            </a:r>
          </a:p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err="1" smtClean="0"/>
              <a:t>Referências</a:t>
            </a:r>
            <a:r>
              <a:rPr lang="en-GB" sz="2600" dirty="0" smtClean="0"/>
              <a:t> </a:t>
            </a:r>
            <a:r>
              <a:rPr lang="en-GB" sz="2600" dirty="0" err="1" smtClean="0"/>
              <a:t>são</a:t>
            </a:r>
            <a:r>
              <a:rPr lang="en-GB" sz="2600" dirty="0" smtClean="0"/>
              <a:t> </a:t>
            </a:r>
            <a:r>
              <a:rPr lang="en-GB" sz="2600" dirty="0" err="1" smtClean="0"/>
              <a:t>distribuídas</a:t>
            </a:r>
            <a:r>
              <a:rPr lang="en-GB" sz="2600" dirty="0" smtClean="0"/>
              <a:t> </a:t>
            </a:r>
            <a:r>
              <a:rPr lang="en-GB" sz="2600" dirty="0" err="1" smtClean="0"/>
              <a:t>nos</a:t>
            </a:r>
            <a:r>
              <a:rPr lang="en-GB" sz="2600" dirty="0" smtClean="0"/>
              <a:t> </a:t>
            </a:r>
            <a:r>
              <a:rPr lang="en-GB" sz="2600" dirty="0" err="1" smtClean="0"/>
              <a:t>artigos</a:t>
            </a:r>
            <a:r>
              <a:rPr lang="en-GB" sz="2600" dirty="0" smtClean="0"/>
              <a:t> e a </a:t>
            </a:r>
            <a:r>
              <a:rPr lang="en-GB" sz="2600" dirty="0" err="1" smtClean="0"/>
              <a:t>estrutura</a:t>
            </a:r>
            <a:r>
              <a:rPr lang="en-GB" sz="2600" dirty="0" smtClean="0"/>
              <a:t> do </a:t>
            </a:r>
            <a:r>
              <a:rPr lang="en-GB" sz="2600" dirty="0" err="1" smtClean="0"/>
              <a:t>artigo</a:t>
            </a:r>
            <a:r>
              <a:rPr lang="en-GB" sz="2600" dirty="0" smtClean="0"/>
              <a:t> </a:t>
            </a:r>
            <a:r>
              <a:rPr lang="en-GB" sz="2600" dirty="0" err="1" smtClean="0"/>
              <a:t>permite</a:t>
            </a:r>
            <a:r>
              <a:rPr lang="en-GB" sz="2600" dirty="0" smtClean="0"/>
              <a:t> </a:t>
            </a:r>
            <a:r>
              <a:rPr lang="en-GB" sz="2600" dirty="0" err="1" smtClean="0"/>
              <a:t>interpretação</a:t>
            </a:r>
            <a:r>
              <a:rPr lang="en-GB" sz="2600" dirty="0" smtClean="0"/>
              <a:t> contextual das </a:t>
            </a:r>
            <a:r>
              <a:rPr lang="en-GB" sz="2600" dirty="0" err="1" smtClean="0"/>
              <a:t>referências</a:t>
            </a:r>
            <a:r>
              <a:rPr lang="en-GB" sz="26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err="1" smtClean="0"/>
              <a:t>Artigos</a:t>
            </a:r>
            <a:r>
              <a:rPr lang="en-GB" sz="2600" dirty="0" smtClean="0"/>
              <a:t> </a:t>
            </a:r>
            <a:r>
              <a:rPr lang="en-GB" sz="2600" dirty="0" err="1" smtClean="0"/>
              <a:t>científicos</a:t>
            </a:r>
            <a:r>
              <a:rPr lang="en-GB" sz="2600" dirty="0" smtClean="0"/>
              <a:t> </a:t>
            </a:r>
            <a:r>
              <a:rPr lang="en-GB" sz="2600" dirty="0" err="1" smtClean="0"/>
              <a:t>formam</a:t>
            </a:r>
            <a:r>
              <a:rPr lang="en-GB" sz="2600" dirty="0" smtClean="0"/>
              <a:t> um </a:t>
            </a:r>
            <a:r>
              <a:rPr lang="en-GB" sz="2600" dirty="0" err="1" smtClean="0"/>
              <a:t>sistema</a:t>
            </a:r>
            <a:r>
              <a:rPr lang="en-GB" sz="2600" dirty="0" smtClean="0"/>
              <a:t> auto-</a:t>
            </a:r>
            <a:r>
              <a:rPr lang="en-GB" sz="2600" dirty="0" err="1" smtClean="0"/>
              <a:t>organizado</a:t>
            </a:r>
            <a:r>
              <a:rPr lang="en-GB" sz="2600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1687AB-B7E2-4F65-B73C-840D90077040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767638" cy="1008112"/>
          </a:xfrm>
        </p:spPr>
        <p:txBody>
          <a:bodyPr lIns="0" tIns="0" rIns="0" bIns="0">
            <a:normAutofit/>
          </a:bodyPr>
          <a:lstStyle/>
          <a:p>
            <a:pPr algn="ctr"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dirty="0" err="1" smtClean="0"/>
              <a:t>Desvantagens</a:t>
            </a:r>
            <a:endParaRPr lang="en-GB" sz="3600" dirty="0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340768"/>
            <a:ext cx="8280920" cy="4785395"/>
          </a:xfrm>
        </p:spPr>
        <p:txBody>
          <a:bodyPr lIns="0" tIns="0" rIns="0" bIns="0">
            <a:normAutofit lnSpcReduction="10000"/>
          </a:bodyPr>
          <a:lstStyle/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A </a:t>
            </a:r>
            <a:r>
              <a:rPr lang="en-GB" sz="2800" dirty="0" err="1" smtClean="0"/>
              <a:t>relação</a:t>
            </a:r>
            <a:r>
              <a:rPr lang="en-GB" sz="2800" dirty="0" smtClean="0"/>
              <a:t> entre as </a:t>
            </a:r>
            <a:r>
              <a:rPr lang="en-GB" sz="2800" dirty="0" err="1" smtClean="0"/>
              <a:t>citações</a:t>
            </a:r>
            <a:r>
              <a:rPr lang="en-GB" sz="2800" dirty="0" smtClean="0"/>
              <a:t> e </a:t>
            </a:r>
            <a:r>
              <a:rPr lang="en-GB" sz="2800" dirty="0" err="1" smtClean="0"/>
              <a:t>os</a:t>
            </a:r>
            <a:r>
              <a:rPr lang="en-GB" sz="2800" dirty="0" smtClean="0"/>
              <a:t> </a:t>
            </a:r>
            <a:r>
              <a:rPr lang="en-GB" sz="2800" dirty="0" err="1" smtClean="0"/>
              <a:t>assuntos</a:t>
            </a:r>
            <a:r>
              <a:rPr lang="en-GB" sz="2800" dirty="0" smtClean="0"/>
              <a:t> </a:t>
            </a:r>
            <a:r>
              <a:rPr lang="en-GB" sz="2800" dirty="0" err="1" smtClean="0"/>
              <a:t>relacionados</a:t>
            </a:r>
            <a:r>
              <a:rPr lang="en-GB" sz="2800" dirty="0" smtClean="0"/>
              <a:t> é </a:t>
            </a:r>
            <a:r>
              <a:rPr lang="en-GB" sz="2800" dirty="0" err="1" smtClean="0"/>
              <a:t>indireta</a:t>
            </a:r>
            <a:r>
              <a:rPr lang="en-GB" sz="2800" dirty="0" smtClean="0"/>
              <a:t> e um </a:t>
            </a:r>
            <a:r>
              <a:rPr lang="en-GB" sz="2800" dirty="0" err="1" smtClean="0"/>
              <a:t>tanto</a:t>
            </a:r>
            <a:r>
              <a:rPr lang="en-GB" sz="2800" dirty="0" smtClean="0"/>
              <a:t> </a:t>
            </a:r>
            <a:r>
              <a:rPr lang="en-GB" sz="2800" dirty="0" err="1" smtClean="0"/>
              <a:t>nebulosa</a:t>
            </a:r>
            <a:r>
              <a:rPr lang="en-GB" sz="2800" dirty="0" smtClean="0"/>
              <a:t> (</a:t>
            </a:r>
            <a:r>
              <a:rPr lang="en-GB" sz="2800" dirty="0" err="1" smtClean="0"/>
              <a:t>relacionada</a:t>
            </a:r>
            <a:r>
              <a:rPr lang="en-GB" sz="2800" dirty="0" smtClean="0"/>
              <a:t> à </a:t>
            </a:r>
            <a:r>
              <a:rPr lang="en-GB" sz="2800" dirty="0" err="1" smtClean="0"/>
              <a:t>diferença</a:t>
            </a:r>
            <a:r>
              <a:rPr lang="en-GB" sz="2800" dirty="0" smtClean="0"/>
              <a:t> entre </a:t>
            </a:r>
            <a:r>
              <a:rPr lang="en-GB" sz="2800" dirty="0" err="1" smtClean="0"/>
              <a:t>organização</a:t>
            </a:r>
            <a:r>
              <a:rPr lang="en-GB" sz="2800" dirty="0" smtClean="0"/>
              <a:t> </a:t>
            </a:r>
            <a:r>
              <a:rPr lang="en-GB" sz="2800" b="1" dirty="0" smtClean="0"/>
              <a:t>social</a:t>
            </a:r>
            <a:r>
              <a:rPr lang="en-GB" sz="2800" dirty="0" smtClean="0"/>
              <a:t> do </a:t>
            </a:r>
            <a:r>
              <a:rPr lang="en-GB" sz="2800" dirty="0" err="1" smtClean="0"/>
              <a:t>conhecimento</a:t>
            </a:r>
            <a:r>
              <a:rPr lang="en-GB" sz="2800" dirty="0" smtClean="0"/>
              <a:t> e </a:t>
            </a:r>
            <a:r>
              <a:rPr lang="en-GB" sz="2800" dirty="0" err="1" smtClean="0"/>
              <a:t>organização</a:t>
            </a:r>
            <a:r>
              <a:rPr lang="en-GB" sz="2800" dirty="0" smtClean="0"/>
              <a:t> </a:t>
            </a:r>
            <a:r>
              <a:rPr lang="en-GB" sz="2800" b="1" dirty="0" err="1" smtClean="0"/>
              <a:t>intelectual</a:t>
            </a:r>
            <a:r>
              <a:rPr lang="en-GB" sz="2800" b="1" dirty="0" smtClean="0"/>
              <a:t> </a:t>
            </a:r>
            <a:r>
              <a:rPr lang="en-GB" sz="2800" dirty="0" smtClean="0"/>
              <a:t>do </a:t>
            </a:r>
            <a:r>
              <a:rPr lang="en-GB" sz="2800" dirty="0" err="1" smtClean="0"/>
              <a:t>conhecimento</a:t>
            </a:r>
            <a:r>
              <a:rPr lang="en-GB" sz="2800" dirty="0" smtClean="0"/>
              <a:t>).</a:t>
            </a:r>
          </a:p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Não</a:t>
            </a:r>
            <a:r>
              <a:rPr lang="en-GB" sz="2800" dirty="0" smtClean="0"/>
              <a:t> </a:t>
            </a:r>
            <a:r>
              <a:rPr lang="en-GB" sz="2800" dirty="0" err="1" smtClean="0"/>
              <a:t>fornece</a:t>
            </a:r>
            <a:r>
              <a:rPr lang="en-GB" sz="2800" dirty="0" smtClean="0"/>
              <a:t> </a:t>
            </a:r>
            <a:r>
              <a:rPr lang="en-GB" sz="2800" dirty="0" err="1" smtClean="0"/>
              <a:t>estrutura</a:t>
            </a:r>
            <a:r>
              <a:rPr lang="en-GB" sz="2800" dirty="0" smtClean="0"/>
              <a:t> </a:t>
            </a:r>
            <a:r>
              <a:rPr lang="en-GB" sz="2800" dirty="0" err="1" smtClean="0"/>
              <a:t>lógica</a:t>
            </a:r>
            <a:r>
              <a:rPr lang="en-GB" sz="2800" dirty="0" smtClean="0"/>
              <a:t> </a:t>
            </a:r>
            <a:r>
              <a:rPr lang="en-GB" sz="2800" dirty="0" err="1" smtClean="0"/>
              <a:t>clara</a:t>
            </a:r>
            <a:r>
              <a:rPr lang="en-GB" sz="2800" dirty="0" smtClean="0"/>
              <a:t> com </a:t>
            </a:r>
            <a:r>
              <a:rPr lang="en-GB" sz="2800" dirty="0" err="1" smtClean="0"/>
              <a:t>mútua</a:t>
            </a:r>
            <a:r>
              <a:rPr lang="en-GB" sz="2800" dirty="0" smtClean="0"/>
              <a:t> </a:t>
            </a:r>
            <a:r>
              <a:rPr lang="en-GB" sz="2800" dirty="0" err="1" smtClean="0"/>
              <a:t>exclusão</a:t>
            </a:r>
            <a:r>
              <a:rPr lang="en-GB" sz="2800" dirty="0" smtClean="0"/>
              <a:t> e classes </a:t>
            </a:r>
            <a:r>
              <a:rPr lang="en-GB" sz="2800" dirty="0" err="1" smtClean="0"/>
              <a:t>coletivamente</a:t>
            </a:r>
            <a:r>
              <a:rPr lang="en-GB" sz="2800" dirty="0" smtClean="0"/>
              <a:t> </a:t>
            </a:r>
            <a:r>
              <a:rPr lang="en-GB" sz="2800" dirty="0" err="1" smtClean="0"/>
              <a:t>exaustivas</a:t>
            </a:r>
            <a:r>
              <a:rPr lang="en-GB" sz="28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Relações</a:t>
            </a:r>
            <a:r>
              <a:rPr lang="en-GB" sz="2800" dirty="0" smtClean="0"/>
              <a:t> </a:t>
            </a:r>
            <a:r>
              <a:rPr lang="en-GB" sz="2800" dirty="0" err="1" smtClean="0"/>
              <a:t>semânticas</a:t>
            </a:r>
            <a:r>
              <a:rPr lang="en-GB" sz="2800" dirty="0" smtClean="0"/>
              <a:t> </a:t>
            </a:r>
            <a:r>
              <a:rPr lang="en-GB" sz="2800" dirty="0" err="1" smtClean="0"/>
              <a:t>explícitas</a:t>
            </a:r>
            <a:r>
              <a:rPr lang="en-GB" sz="2800" dirty="0" smtClean="0"/>
              <a:t> </a:t>
            </a:r>
            <a:r>
              <a:rPr lang="en-GB" sz="2800" dirty="0" err="1" smtClean="0"/>
              <a:t>não</a:t>
            </a:r>
            <a:r>
              <a:rPr lang="en-GB" sz="2800" dirty="0" smtClean="0"/>
              <a:t> </a:t>
            </a:r>
            <a:r>
              <a:rPr lang="en-GB" sz="2800" dirty="0" err="1" smtClean="0"/>
              <a:t>são</a:t>
            </a:r>
            <a:r>
              <a:rPr lang="en-GB" sz="2800" dirty="0" smtClean="0"/>
              <a:t> </a:t>
            </a:r>
            <a:r>
              <a:rPr lang="en-GB" sz="2800" dirty="0" err="1" smtClean="0"/>
              <a:t>fornecidas</a:t>
            </a:r>
            <a:r>
              <a:rPr lang="en-GB" sz="28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Citações</a:t>
            </a:r>
            <a:r>
              <a:rPr lang="en-GB" sz="2800" dirty="0" smtClean="0"/>
              <a:t> </a:t>
            </a:r>
            <a:r>
              <a:rPr lang="en-GB" sz="2800" dirty="0" err="1" smtClean="0"/>
              <a:t>imprecisas</a:t>
            </a:r>
            <a:r>
              <a:rPr lang="en-GB" sz="2800" dirty="0" smtClean="0"/>
              <a:t> </a:t>
            </a:r>
            <a:r>
              <a:rPr lang="en-GB" sz="2800" dirty="0" err="1" smtClean="0"/>
              <a:t>podem</a:t>
            </a:r>
            <a:r>
              <a:rPr lang="en-GB" sz="2800" dirty="0" smtClean="0"/>
              <a:t> </a:t>
            </a:r>
            <a:r>
              <a:rPr lang="en-GB" sz="2800" dirty="0" err="1" smtClean="0"/>
              <a:t>causar</a:t>
            </a:r>
            <a:r>
              <a:rPr lang="en-GB" sz="2800" dirty="0" smtClean="0"/>
              <a:t> </a:t>
            </a:r>
            <a:r>
              <a:rPr lang="en-GB" sz="2800" dirty="0" err="1" smtClean="0"/>
              <a:t>ruído</a:t>
            </a:r>
            <a:r>
              <a:rPr lang="en-GB" sz="2800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C994A7-78C3-4DAE-A769-E078C04A76B9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74700"/>
            <a:ext cx="7767638" cy="926108"/>
          </a:xfrm>
        </p:spPr>
        <p:txBody>
          <a:bodyPr lIns="0" tIns="0" rIns="0" bIns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600" dirty="0" err="1" smtClean="0"/>
              <a:t>Abordadagem</a:t>
            </a:r>
            <a:r>
              <a:rPr lang="en-GB" sz="3600" dirty="0" smtClean="0"/>
              <a:t> bibliométrica</a:t>
            </a:r>
            <a:endParaRPr lang="pt-BR" sz="3600" dirty="0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6832"/>
            <a:ext cx="7846640" cy="4223618"/>
          </a:xfrm>
        </p:spPr>
        <p:txBody>
          <a:bodyPr lIns="0" tIns="0" rIns="0" bIns="0"/>
          <a:lstStyle/>
          <a:p>
            <a:pPr algn="just">
              <a:lnSpc>
                <a:spcPct val="116000"/>
              </a:lnSpc>
            </a:pPr>
            <a:r>
              <a:rPr lang="en-GB" dirty="0" err="1" smtClean="0"/>
              <a:t>Mapas</a:t>
            </a:r>
            <a:r>
              <a:rPr lang="en-GB" dirty="0" smtClean="0"/>
              <a:t> </a:t>
            </a:r>
            <a:r>
              <a:rPr lang="en-GB" dirty="0" err="1" smtClean="0"/>
              <a:t>bibliométricos</a:t>
            </a:r>
            <a:r>
              <a:rPr lang="en-GB" dirty="0" smtClean="0"/>
              <a:t> </a:t>
            </a:r>
            <a:r>
              <a:rPr lang="en-GB" dirty="0" err="1" smtClean="0"/>
              <a:t>são</a:t>
            </a:r>
            <a:r>
              <a:rPr lang="en-GB" dirty="0" smtClean="0"/>
              <a:t> </a:t>
            </a:r>
            <a:r>
              <a:rPr lang="en-GB" dirty="0" err="1" smtClean="0"/>
              <a:t>extremamente</a:t>
            </a:r>
            <a:r>
              <a:rPr lang="en-GB" dirty="0" smtClean="0"/>
              <a:t> </a:t>
            </a:r>
            <a:r>
              <a:rPr lang="en-GB" dirty="0" err="1" smtClean="0"/>
              <a:t>vulneráveis</a:t>
            </a:r>
            <a:r>
              <a:rPr lang="en-GB" dirty="0" smtClean="0"/>
              <a:t> a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r>
              <a:rPr lang="en-GB" dirty="0" err="1" smtClean="0"/>
              <a:t>os</a:t>
            </a:r>
            <a:r>
              <a:rPr lang="en-GB" dirty="0" smtClean="0"/>
              <a:t> </a:t>
            </a:r>
            <a:r>
              <a:rPr lang="en-GB" dirty="0" err="1" smtClean="0"/>
              <a:t>periódicos</a:t>
            </a:r>
            <a:r>
              <a:rPr lang="en-GB" dirty="0" smtClean="0"/>
              <a:t> </a:t>
            </a:r>
            <a:r>
              <a:rPr lang="en-GB" dirty="0" err="1" smtClean="0"/>
              <a:t>são</a:t>
            </a:r>
            <a:r>
              <a:rPr lang="en-GB" dirty="0" smtClean="0"/>
              <a:t> </a:t>
            </a:r>
            <a:r>
              <a:rPr lang="en-GB" dirty="0" err="1" smtClean="0"/>
              <a:t>selecionados</a:t>
            </a:r>
            <a:r>
              <a:rPr lang="en-GB" dirty="0" smtClean="0"/>
              <a:t>.</a:t>
            </a:r>
          </a:p>
          <a:p>
            <a:pPr algn="just">
              <a:lnSpc>
                <a:spcPct val="116000"/>
              </a:lnSpc>
            </a:pPr>
            <a:r>
              <a:rPr lang="en-GB" dirty="0" err="1" smtClean="0"/>
              <a:t>Não</a:t>
            </a:r>
            <a:r>
              <a:rPr lang="en-GB" dirty="0" smtClean="0"/>
              <a:t> </a:t>
            </a:r>
            <a:r>
              <a:rPr lang="en-GB" dirty="0" err="1" smtClean="0"/>
              <a:t>há</a:t>
            </a:r>
            <a:r>
              <a:rPr lang="en-GB" dirty="0" smtClean="0"/>
              <a:t> um </a:t>
            </a:r>
            <a:r>
              <a:rPr lang="en-GB" dirty="0" err="1" smtClean="0"/>
              <a:t>modo</a:t>
            </a:r>
            <a:r>
              <a:rPr lang="en-GB" dirty="0" smtClean="0"/>
              <a:t> </a:t>
            </a:r>
            <a:r>
              <a:rPr lang="en-GB" dirty="0" err="1" smtClean="0"/>
              <a:t>neutro</a:t>
            </a:r>
            <a:r>
              <a:rPr lang="en-GB" dirty="0" smtClean="0"/>
              <a:t> e </a:t>
            </a:r>
            <a:r>
              <a:rPr lang="en-GB" dirty="0" err="1" smtClean="0"/>
              <a:t>objetivo</a:t>
            </a:r>
            <a:r>
              <a:rPr lang="en-GB" dirty="0" smtClean="0"/>
              <a:t> para </a:t>
            </a:r>
            <a:r>
              <a:rPr lang="en-GB" dirty="0" err="1" smtClean="0"/>
              <a:t>selecionar</a:t>
            </a:r>
            <a:r>
              <a:rPr lang="en-GB" dirty="0" smtClean="0"/>
              <a:t> </a:t>
            </a:r>
            <a:r>
              <a:rPr lang="en-GB" dirty="0" err="1" smtClean="0"/>
              <a:t>periódicos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dados para </a:t>
            </a:r>
            <a:r>
              <a:rPr lang="en-GB" dirty="0" err="1" smtClean="0"/>
              <a:t>análise</a:t>
            </a:r>
            <a:r>
              <a:rPr lang="en-GB" dirty="0" smtClean="0"/>
              <a:t> bibliométrica.</a:t>
            </a:r>
          </a:p>
          <a:p>
            <a:pPr>
              <a:lnSpc>
                <a:spcPct val="116000"/>
              </a:lnSpc>
            </a:pPr>
            <a:r>
              <a:rPr lang="en-GB" dirty="0" err="1" smtClean="0"/>
              <a:t>Métodos</a:t>
            </a:r>
            <a:r>
              <a:rPr lang="en-GB" dirty="0" smtClean="0"/>
              <a:t> bibliométricos</a:t>
            </a:r>
          </a:p>
          <a:p>
            <a:pPr lvl="1" algn="just">
              <a:lnSpc>
                <a:spcPct val="116000"/>
              </a:lnSpc>
            </a:pPr>
            <a:r>
              <a:rPr lang="en-GB" dirty="0" err="1" smtClean="0"/>
              <a:t>podem</a:t>
            </a:r>
            <a:r>
              <a:rPr lang="en-GB" dirty="0" smtClean="0"/>
              <a:t> </a:t>
            </a:r>
            <a:r>
              <a:rPr lang="en-GB" dirty="0" err="1"/>
              <a:t>ser</a:t>
            </a:r>
            <a:r>
              <a:rPr lang="en-GB" dirty="0"/>
              <a:t> </a:t>
            </a:r>
            <a:r>
              <a:rPr lang="en-GB" dirty="0" err="1"/>
              <a:t>usados</a:t>
            </a:r>
            <a:r>
              <a:rPr lang="en-GB" dirty="0"/>
              <a:t> para </a:t>
            </a:r>
            <a:r>
              <a:rPr lang="en-GB" dirty="0" err="1"/>
              <a:t>fornecer</a:t>
            </a:r>
            <a:r>
              <a:rPr lang="en-GB" dirty="0"/>
              <a:t> </a:t>
            </a:r>
            <a:r>
              <a:rPr lang="en-GB" dirty="0" err="1"/>
              <a:t>termos</a:t>
            </a:r>
            <a:r>
              <a:rPr lang="en-GB" dirty="0"/>
              <a:t> </a:t>
            </a:r>
            <a:r>
              <a:rPr lang="en-GB" dirty="0" err="1"/>
              <a:t>candidatos</a:t>
            </a:r>
            <a:r>
              <a:rPr lang="en-GB" dirty="0"/>
              <a:t> para o </a:t>
            </a:r>
            <a:r>
              <a:rPr lang="en-GB" dirty="0" err="1"/>
              <a:t>tesauros</a:t>
            </a:r>
            <a:r>
              <a:rPr lang="en-GB" dirty="0"/>
              <a:t>, </a:t>
            </a:r>
            <a:r>
              <a:rPr lang="en-GB" dirty="0" err="1"/>
              <a:t>pois</a:t>
            </a:r>
            <a:r>
              <a:rPr lang="en-GB" dirty="0"/>
              <a:t> </a:t>
            </a:r>
            <a:r>
              <a:rPr lang="en-GB" dirty="0" err="1"/>
              <a:t>mostram</a:t>
            </a:r>
            <a:r>
              <a:rPr lang="en-GB" dirty="0"/>
              <a:t> links </a:t>
            </a:r>
            <a:r>
              <a:rPr lang="en-GB" dirty="0" err="1"/>
              <a:t>ontológicos</a:t>
            </a:r>
            <a:r>
              <a:rPr lang="en-GB" dirty="0"/>
              <a:t>;</a:t>
            </a:r>
          </a:p>
          <a:p>
            <a:pPr lvl="1">
              <a:lnSpc>
                <a:spcPct val="116000"/>
              </a:lnSpc>
            </a:pPr>
            <a:r>
              <a:rPr lang="en-GB" dirty="0" err="1"/>
              <a:t>mostram</a:t>
            </a:r>
            <a:r>
              <a:rPr lang="en-GB" dirty="0"/>
              <a:t> </a:t>
            </a:r>
            <a:r>
              <a:rPr lang="en-GB" dirty="0" err="1"/>
              <a:t>redes</a:t>
            </a:r>
            <a:r>
              <a:rPr lang="en-GB" dirty="0"/>
              <a:t> de </a:t>
            </a:r>
            <a:r>
              <a:rPr lang="en-GB" dirty="0" err="1"/>
              <a:t>cooperação</a:t>
            </a:r>
            <a:r>
              <a:rPr lang="en-GB" dirty="0"/>
              <a:t> entre </a:t>
            </a:r>
            <a:r>
              <a:rPr lang="en-GB" dirty="0" err="1"/>
              <a:t>autores</a:t>
            </a:r>
            <a:r>
              <a:rPr lang="en-GB" dirty="0"/>
              <a:t>.</a:t>
            </a:r>
          </a:p>
          <a:p>
            <a:pPr>
              <a:lnSpc>
                <a:spcPct val="116000"/>
              </a:lnSpc>
            </a:pPr>
            <a:endParaRPr lang="en-GB" dirty="0" smtClean="0"/>
          </a:p>
          <a:p>
            <a:pPr>
              <a:lnSpc>
                <a:spcPct val="116000"/>
              </a:lnSpc>
              <a:buFont typeface="Times New Roman" pitchFamily="16" charset="0"/>
              <a:buNone/>
            </a:pPr>
            <a:endParaRPr lang="en-GB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7AA60C-4BCA-486D-AF3A-B61D907B72F0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7767638" cy="1008112"/>
          </a:xfrm>
        </p:spPr>
        <p:txBody>
          <a:bodyPr lIns="0" tIns="0" rIns="0" bIns="0">
            <a:normAutofit/>
          </a:bodyPr>
          <a:lstStyle/>
          <a:p>
            <a:pPr algn="ctr"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dirty="0" err="1" smtClean="0"/>
              <a:t>Análise</a:t>
            </a:r>
            <a:r>
              <a:rPr lang="en-GB" sz="3600" dirty="0" smtClean="0"/>
              <a:t> de </a:t>
            </a:r>
            <a:r>
              <a:rPr lang="en-GB" sz="3600" dirty="0" err="1" smtClean="0"/>
              <a:t>domínio</a:t>
            </a:r>
            <a:endParaRPr lang="en-GB" sz="3600" dirty="0" smtClean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352928" cy="5064224"/>
          </a:xfrm>
        </p:spPr>
        <p:txBody>
          <a:bodyPr lIns="0" tIns="0" rIns="0" bIns="0"/>
          <a:lstStyle/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1990 – </a:t>
            </a:r>
            <a:r>
              <a:rPr lang="en-GB" sz="2800" dirty="0" err="1" smtClean="0"/>
              <a:t>alternativa</a:t>
            </a:r>
            <a:r>
              <a:rPr lang="en-GB" sz="2800" dirty="0" smtClean="0"/>
              <a:t> à </a:t>
            </a:r>
            <a:r>
              <a:rPr lang="en-GB" sz="2800" dirty="0" err="1" smtClean="0"/>
              <a:t>visão</a:t>
            </a:r>
            <a:r>
              <a:rPr lang="en-GB" sz="2800" dirty="0" smtClean="0"/>
              <a:t> </a:t>
            </a:r>
            <a:r>
              <a:rPr lang="en-GB" sz="2800" dirty="0" err="1" smtClean="0"/>
              <a:t>cognitiva</a:t>
            </a:r>
            <a:r>
              <a:rPr lang="en-GB" sz="2800" dirty="0" smtClean="0"/>
              <a:t> </a:t>
            </a:r>
            <a:r>
              <a:rPr lang="en-GB" sz="2800" dirty="0" err="1" smtClean="0"/>
              <a:t>dominante</a:t>
            </a:r>
            <a:r>
              <a:rPr lang="en-GB" sz="2800" dirty="0" smtClean="0"/>
              <a:t> </a:t>
            </a:r>
            <a:r>
              <a:rPr lang="en-GB" sz="2800" dirty="0" err="1" smtClean="0"/>
              <a:t>em</a:t>
            </a:r>
            <a:r>
              <a:rPr lang="en-GB" sz="2800" dirty="0" smtClean="0"/>
              <a:t> </a:t>
            </a:r>
            <a:r>
              <a:rPr lang="en-GB" sz="2800" dirty="0" err="1" smtClean="0"/>
              <a:t>Ciencia</a:t>
            </a:r>
            <a:r>
              <a:rPr lang="en-GB" sz="2800" dirty="0" smtClean="0"/>
              <a:t> da </a:t>
            </a:r>
            <a:r>
              <a:rPr lang="en-GB" sz="2800" dirty="0" err="1" smtClean="0"/>
              <a:t>Informação</a:t>
            </a:r>
            <a:r>
              <a:rPr lang="en-GB" sz="28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Ponto de vista </a:t>
            </a:r>
            <a:r>
              <a:rPr lang="en-GB" sz="2800" dirty="0" err="1" smtClean="0"/>
              <a:t>sociológico-epistemológico</a:t>
            </a:r>
            <a:r>
              <a:rPr lang="en-GB" sz="2800" dirty="0" smtClean="0"/>
              <a:t>.</a:t>
            </a:r>
          </a:p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A </a:t>
            </a:r>
            <a:r>
              <a:rPr lang="en-GB" sz="2800" dirty="0" err="1" smtClean="0"/>
              <a:t>indexação</a:t>
            </a:r>
            <a:r>
              <a:rPr lang="en-GB" sz="2800" dirty="0" smtClean="0"/>
              <a:t> de um dado </a:t>
            </a:r>
            <a:r>
              <a:rPr lang="en-GB" sz="2800" dirty="0" err="1" smtClean="0"/>
              <a:t>documento</a:t>
            </a:r>
            <a:r>
              <a:rPr lang="en-GB" sz="2800" dirty="0" smtClean="0"/>
              <a:t> </a:t>
            </a:r>
            <a:r>
              <a:rPr lang="en-GB" sz="2800" dirty="0" err="1" smtClean="0"/>
              <a:t>deveria</a:t>
            </a:r>
            <a:r>
              <a:rPr lang="en-GB" sz="2800" dirty="0" smtClean="0"/>
              <a:t> </a:t>
            </a:r>
            <a:r>
              <a:rPr lang="en-GB" sz="2800" dirty="0" err="1" smtClean="0"/>
              <a:t>refletir</a:t>
            </a:r>
            <a:r>
              <a:rPr lang="en-GB" sz="2800" dirty="0" smtClean="0"/>
              <a:t> as </a:t>
            </a:r>
            <a:r>
              <a:rPr lang="en-GB" sz="2800" dirty="0" err="1" smtClean="0"/>
              <a:t>necessidades</a:t>
            </a:r>
            <a:r>
              <a:rPr lang="en-GB" sz="2800" dirty="0" smtClean="0"/>
              <a:t> de um </a:t>
            </a:r>
            <a:r>
              <a:rPr lang="en-GB" sz="2800" dirty="0" err="1" smtClean="0"/>
              <a:t>grupo</a:t>
            </a:r>
            <a:r>
              <a:rPr lang="en-GB" sz="2800" dirty="0" smtClean="0"/>
              <a:t> de </a:t>
            </a:r>
            <a:r>
              <a:rPr lang="en-GB" sz="2800" dirty="0" err="1" smtClean="0"/>
              <a:t>usuários</a:t>
            </a:r>
            <a:r>
              <a:rPr lang="en-GB" sz="2800" dirty="0" smtClean="0"/>
              <a:t> </a:t>
            </a:r>
            <a:r>
              <a:rPr lang="en-GB" sz="2800" dirty="0" err="1" smtClean="0"/>
              <a:t>ou</a:t>
            </a:r>
            <a:r>
              <a:rPr lang="en-GB" sz="2800" dirty="0" smtClean="0"/>
              <a:t> um </a:t>
            </a:r>
            <a:r>
              <a:rPr lang="en-GB" sz="2800" dirty="0" err="1" smtClean="0"/>
              <a:t>propósito</a:t>
            </a:r>
            <a:r>
              <a:rPr lang="en-GB" sz="2800" dirty="0" smtClean="0"/>
              <a:t> ideal.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A </a:t>
            </a:r>
            <a:r>
              <a:rPr lang="en-GB" sz="2800" dirty="0" err="1" smtClean="0"/>
              <a:t>descrição</a:t>
            </a:r>
            <a:r>
              <a:rPr lang="en-GB" sz="2800" dirty="0" smtClean="0"/>
              <a:t> </a:t>
            </a:r>
            <a:r>
              <a:rPr lang="en-GB" sz="2800" dirty="0" err="1" smtClean="0"/>
              <a:t>nunca</a:t>
            </a:r>
            <a:r>
              <a:rPr lang="en-GB" sz="2800" dirty="0" smtClean="0"/>
              <a:t> é </a:t>
            </a:r>
            <a:r>
              <a:rPr lang="en-GB" sz="2800" dirty="0" err="1" smtClean="0"/>
              <a:t>neutra</a:t>
            </a:r>
            <a:r>
              <a:rPr lang="en-GB" sz="2800" dirty="0" smtClean="0"/>
              <a:t> </a:t>
            </a:r>
            <a:r>
              <a:rPr lang="en-GB" sz="2800" dirty="0" err="1" smtClean="0"/>
              <a:t>ou</a:t>
            </a:r>
            <a:r>
              <a:rPr lang="en-GB" sz="2800" dirty="0" smtClean="0"/>
              <a:t> </a:t>
            </a:r>
            <a:r>
              <a:rPr lang="en-GB" sz="2800" dirty="0" err="1" smtClean="0"/>
              <a:t>objetiva</a:t>
            </a:r>
            <a:r>
              <a:rPr lang="en-GB" sz="2800" dirty="0" smtClean="0"/>
              <a:t>.</a:t>
            </a:r>
          </a:p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Diferentes</a:t>
            </a:r>
            <a:r>
              <a:rPr lang="en-GB" sz="2800" dirty="0" smtClean="0"/>
              <a:t> </a:t>
            </a:r>
            <a:r>
              <a:rPr lang="en-GB" sz="2800" dirty="0" err="1" smtClean="0"/>
              <a:t>pontos</a:t>
            </a:r>
            <a:r>
              <a:rPr lang="en-GB" sz="2800" dirty="0" smtClean="0"/>
              <a:t> de vista </a:t>
            </a:r>
            <a:r>
              <a:rPr lang="en-GB" sz="2800" dirty="0" err="1" smtClean="0"/>
              <a:t>necessitam</a:t>
            </a:r>
            <a:r>
              <a:rPr lang="en-GB" sz="2800" dirty="0" smtClean="0"/>
              <a:t> de </a:t>
            </a:r>
            <a:r>
              <a:rPr lang="en-GB" sz="2800" dirty="0" err="1" smtClean="0"/>
              <a:t>diferentes</a:t>
            </a:r>
            <a:r>
              <a:rPr lang="en-GB" sz="2800" dirty="0" smtClean="0"/>
              <a:t> </a:t>
            </a:r>
            <a:r>
              <a:rPr lang="en-GB" sz="2800" dirty="0" err="1" smtClean="0"/>
              <a:t>sistemas</a:t>
            </a:r>
            <a:r>
              <a:rPr lang="en-GB" sz="2800" dirty="0" smtClean="0"/>
              <a:t> de </a:t>
            </a:r>
            <a:r>
              <a:rPr lang="en-GB" sz="2800" dirty="0" err="1" smtClean="0"/>
              <a:t>organização</a:t>
            </a:r>
            <a:r>
              <a:rPr lang="en-GB" sz="2800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B72455-4B0B-4921-B6B7-2A107D88D705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7767638" cy="832768"/>
          </a:xfrm>
        </p:spPr>
        <p:txBody>
          <a:bodyPr lIns="0" tIns="0" rIns="0" bIns="0"/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err="1" smtClean="0"/>
              <a:t>Considerando</a:t>
            </a:r>
            <a:endParaRPr lang="en-GB" sz="3200" dirty="0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352928" cy="4956398"/>
          </a:xfrm>
        </p:spPr>
        <p:txBody>
          <a:bodyPr lIns="0" tIns="0" rIns="0" bIns="0"/>
          <a:lstStyle/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err="1" smtClean="0"/>
              <a:t>Subjetividade</a:t>
            </a:r>
            <a:endParaRPr lang="en-GB" sz="2800" b="1" dirty="0" smtClean="0"/>
          </a:p>
          <a:p>
            <a:pPr lvl="1"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não</a:t>
            </a:r>
            <a:r>
              <a:rPr lang="en-GB" dirty="0" smtClean="0"/>
              <a:t> é </a:t>
            </a:r>
            <a:r>
              <a:rPr lang="en-GB" dirty="0" err="1" smtClean="0"/>
              <a:t>sobre</a:t>
            </a:r>
            <a:r>
              <a:rPr lang="en-GB" dirty="0" smtClean="0"/>
              <a:t> </a:t>
            </a:r>
            <a:r>
              <a:rPr lang="en-GB" dirty="0" err="1" smtClean="0"/>
              <a:t>diferenças</a:t>
            </a:r>
            <a:r>
              <a:rPr lang="en-GB" dirty="0" smtClean="0"/>
              <a:t> </a:t>
            </a:r>
            <a:r>
              <a:rPr lang="en-GB" dirty="0" err="1" smtClean="0"/>
              <a:t>individuais</a:t>
            </a:r>
            <a:r>
              <a:rPr lang="en-GB" dirty="0" smtClean="0"/>
              <a:t>, </a:t>
            </a:r>
            <a:r>
              <a:rPr lang="en-GB" dirty="0" err="1" smtClean="0"/>
              <a:t>importa</a:t>
            </a:r>
            <a:r>
              <a:rPr lang="en-GB" dirty="0" smtClean="0"/>
              <a:t> a </a:t>
            </a:r>
            <a:r>
              <a:rPr lang="en-GB" dirty="0" err="1" smtClean="0"/>
              <a:t>visão</a:t>
            </a:r>
            <a:r>
              <a:rPr lang="en-GB" dirty="0" smtClean="0"/>
              <a:t> </a:t>
            </a:r>
            <a:r>
              <a:rPr lang="en-GB" dirty="0" err="1" smtClean="0"/>
              <a:t>coletiva</a:t>
            </a:r>
            <a:r>
              <a:rPr lang="en-GB" dirty="0" smtClean="0"/>
              <a:t> de </a:t>
            </a:r>
            <a:r>
              <a:rPr lang="en-GB" dirty="0" err="1" smtClean="0"/>
              <a:t>vários</a:t>
            </a:r>
            <a:r>
              <a:rPr lang="en-GB" dirty="0" smtClean="0"/>
              <a:t> </a:t>
            </a:r>
            <a:r>
              <a:rPr lang="en-GB" dirty="0" err="1" smtClean="0"/>
              <a:t>usuários</a:t>
            </a:r>
            <a:r>
              <a:rPr lang="en-GB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Para </a:t>
            </a:r>
            <a:r>
              <a:rPr lang="en-GB" sz="2800" dirty="0" err="1" smtClean="0"/>
              <a:t>muitos</a:t>
            </a:r>
            <a:r>
              <a:rPr lang="en-GB" sz="2800" dirty="0" smtClean="0"/>
              <a:t> </a:t>
            </a:r>
            <a:r>
              <a:rPr lang="en-GB" sz="2800" dirty="0" err="1" smtClean="0"/>
              <a:t>usuários</a:t>
            </a:r>
            <a:r>
              <a:rPr lang="en-GB" sz="2800" dirty="0" smtClean="0"/>
              <a:t> a </a:t>
            </a:r>
            <a:r>
              <a:rPr lang="en-GB" sz="2800" dirty="0" err="1" smtClean="0"/>
              <a:t>subjetividade</a:t>
            </a:r>
            <a:r>
              <a:rPr lang="en-GB" sz="2800" dirty="0" smtClean="0"/>
              <a:t> </a:t>
            </a:r>
            <a:r>
              <a:rPr lang="en-GB" sz="2800" dirty="0" err="1" smtClean="0"/>
              <a:t>está</a:t>
            </a:r>
            <a:r>
              <a:rPr lang="en-GB" sz="2800" dirty="0" smtClean="0"/>
              <a:t> </a:t>
            </a:r>
            <a:r>
              <a:rPr lang="en-GB" sz="2800" dirty="0" err="1" smtClean="0"/>
              <a:t>relacionada</a:t>
            </a:r>
            <a:r>
              <a:rPr lang="en-GB" sz="2800" dirty="0" smtClean="0"/>
              <a:t> a </a:t>
            </a:r>
            <a:r>
              <a:rPr lang="en-GB" sz="2800" dirty="0" err="1" smtClean="0"/>
              <a:t>posições</a:t>
            </a:r>
            <a:r>
              <a:rPr lang="en-GB" sz="2800" dirty="0" smtClean="0"/>
              <a:t> </a:t>
            </a:r>
            <a:r>
              <a:rPr lang="en-GB" sz="2800" dirty="0" err="1" smtClean="0"/>
              <a:t>filosóficas</a:t>
            </a:r>
            <a:r>
              <a:rPr lang="en-GB" sz="2800" dirty="0" smtClean="0"/>
              <a:t> as </a:t>
            </a:r>
            <a:r>
              <a:rPr lang="en-GB" sz="2800" dirty="0" err="1" smtClean="0"/>
              <a:t>quais</a:t>
            </a:r>
            <a:r>
              <a:rPr lang="en-GB" sz="2800" dirty="0" smtClean="0"/>
              <a:t> tem </a:t>
            </a:r>
            <a:r>
              <a:rPr lang="en-GB" sz="2800" dirty="0" err="1" smtClean="0"/>
              <a:t>implicações</a:t>
            </a:r>
            <a:r>
              <a:rPr lang="en-GB" sz="2800" dirty="0" smtClean="0"/>
              <a:t> </a:t>
            </a:r>
            <a:r>
              <a:rPr lang="en-GB" sz="2800" dirty="0" err="1" smtClean="0"/>
              <a:t>em</a:t>
            </a:r>
            <a:r>
              <a:rPr lang="en-GB" sz="2800" dirty="0" smtClean="0"/>
              <a:t> </a:t>
            </a:r>
            <a:r>
              <a:rPr lang="en-GB" sz="2800" dirty="0" err="1" smtClean="0"/>
              <a:t>critérios</a:t>
            </a:r>
            <a:r>
              <a:rPr lang="en-GB" sz="2800" dirty="0" smtClean="0"/>
              <a:t> de </a:t>
            </a:r>
            <a:r>
              <a:rPr lang="en-GB" sz="2800" dirty="0" err="1" smtClean="0"/>
              <a:t>relevância</a:t>
            </a:r>
            <a:r>
              <a:rPr lang="en-GB" sz="2800" dirty="0" smtClean="0"/>
              <a:t>, </a:t>
            </a:r>
            <a:r>
              <a:rPr lang="en-GB" sz="2800" dirty="0" err="1" smtClean="0"/>
              <a:t>necessidades</a:t>
            </a:r>
            <a:r>
              <a:rPr lang="en-GB" sz="2800" dirty="0" smtClean="0"/>
              <a:t> de </a:t>
            </a:r>
            <a:r>
              <a:rPr lang="en-GB" sz="2800" dirty="0" err="1" smtClean="0"/>
              <a:t>informação</a:t>
            </a:r>
            <a:r>
              <a:rPr lang="en-GB" sz="2800" dirty="0" smtClean="0"/>
              <a:t> e </a:t>
            </a:r>
            <a:r>
              <a:rPr lang="en-GB" sz="2800" dirty="0" err="1" smtClean="0"/>
              <a:t>critérios</a:t>
            </a:r>
            <a:r>
              <a:rPr lang="en-GB" sz="2800" dirty="0" smtClean="0"/>
              <a:t> </a:t>
            </a:r>
            <a:r>
              <a:rPr lang="en-GB" sz="2800" dirty="0" err="1" smtClean="0"/>
              <a:t>para</a:t>
            </a:r>
            <a:r>
              <a:rPr lang="en-GB" sz="2800" dirty="0" smtClean="0"/>
              <a:t> </a:t>
            </a:r>
            <a:r>
              <a:rPr lang="en-GB" sz="2800" dirty="0" err="1" smtClean="0"/>
              <a:t>organizar</a:t>
            </a:r>
            <a:r>
              <a:rPr lang="en-GB" sz="2800" dirty="0" smtClean="0"/>
              <a:t> o </a:t>
            </a:r>
            <a:r>
              <a:rPr lang="en-GB" sz="2800" dirty="0" err="1" smtClean="0"/>
              <a:t>conhecimento</a:t>
            </a:r>
            <a:r>
              <a:rPr lang="en-GB" sz="2800" dirty="0" smtClean="0"/>
              <a:t>.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Ex. Arte, </a:t>
            </a:r>
            <a:r>
              <a:rPr lang="en-GB" dirty="0" err="1" smtClean="0"/>
              <a:t>literatura</a:t>
            </a:r>
            <a:endParaRPr lang="en-GB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2D25BA-5A71-402D-9282-2A23FA1DB78A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7767638" cy="774700"/>
          </a:xfrm>
        </p:spPr>
        <p:txBody>
          <a:bodyPr lIns="0" tIns="0" rIns="0" bIns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 smtClean="0"/>
              <a:t>Documento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260475"/>
            <a:ext cx="8134672" cy="5441950"/>
          </a:xfrm>
        </p:spPr>
        <p:txBody>
          <a:bodyPr lIns="0" tIns="0" rIns="0" bIns="0"/>
          <a:lstStyle/>
          <a:p>
            <a:pPr algn="just">
              <a:lnSpc>
                <a:spcPct val="116000"/>
              </a:lnSpc>
            </a:pPr>
            <a:r>
              <a:rPr lang="en-GB" sz="2800" dirty="0" smtClean="0"/>
              <a:t>A </a:t>
            </a:r>
            <a:r>
              <a:rPr lang="en-GB" sz="2800" dirty="0" err="1" smtClean="0"/>
              <a:t>representação</a:t>
            </a:r>
            <a:r>
              <a:rPr lang="en-GB" sz="2800" dirty="0" smtClean="0"/>
              <a:t> é </a:t>
            </a:r>
            <a:r>
              <a:rPr lang="en-GB" sz="2800" dirty="0" err="1" smtClean="0"/>
              <a:t>feita</a:t>
            </a:r>
            <a:r>
              <a:rPr lang="en-GB" sz="2800" dirty="0" smtClean="0"/>
              <a:t> </a:t>
            </a:r>
            <a:r>
              <a:rPr lang="en-GB" sz="2800" dirty="0" err="1" smtClean="0"/>
              <a:t>para</a:t>
            </a:r>
            <a:r>
              <a:rPr lang="en-GB" sz="2800" dirty="0" smtClean="0"/>
              <a:t> </a:t>
            </a:r>
            <a:r>
              <a:rPr lang="en-GB" sz="2800" dirty="0" err="1" smtClean="0"/>
              <a:t>capacitar</a:t>
            </a:r>
            <a:r>
              <a:rPr lang="en-GB" sz="2800" dirty="0" smtClean="0"/>
              <a:t> </a:t>
            </a:r>
            <a:r>
              <a:rPr lang="en-GB" sz="2800" dirty="0" err="1" smtClean="0"/>
              <a:t>os</a:t>
            </a:r>
            <a:r>
              <a:rPr lang="en-GB" sz="2800" dirty="0" smtClean="0"/>
              <a:t> </a:t>
            </a:r>
            <a:r>
              <a:rPr lang="en-GB" sz="2800" dirty="0" err="1" smtClean="0"/>
              <a:t>usuários</a:t>
            </a:r>
            <a:r>
              <a:rPr lang="en-GB" sz="2800" dirty="0" smtClean="0"/>
              <a:t> a </a:t>
            </a:r>
            <a:r>
              <a:rPr lang="en-GB" sz="2800" dirty="0" err="1" smtClean="0"/>
              <a:t>fazer</a:t>
            </a:r>
            <a:r>
              <a:rPr lang="en-GB" sz="2800" dirty="0" smtClean="0"/>
              <a:t> </a:t>
            </a:r>
            <a:r>
              <a:rPr lang="en-GB" sz="2800" dirty="0" err="1" smtClean="0"/>
              <a:t>discriminações</a:t>
            </a:r>
            <a:r>
              <a:rPr lang="en-GB" sz="2800" dirty="0" smtClean="0"/>
              <a:t> </a:t>
            </a:r>
            <a:r>
              <a:rPr lang="en-GB" sz="2800" dirty="0" err="1" smtClean="0"/>
              <a:t>relevantes</a:t>
            </a:r>
            <a:r>
              <a:rPr lang="en-GB" sz="2800" dirty="0" smtClean="0"/>
              <a:t>.</a:t>
            </a:r>
          </a:p>
          <a:p>
            <a:pPr algn="just">
              <a:lnSpc>
                <a:spcPct val="116000"/>
              </a:lnSpc>
            </a:pPr>
            <a:r>
              <a:rPr lang="en-GB" sz="2800" dirty="0" err="1" smtClean="0"/>
              <a:t>Deveria</a:t>
            </a:r>
            <a:r>
              <a:rPr lang="en-GB" sz="2800" dirty="0" smtClean="0"/>
              <a:t> ser </a:t>
            </a:r>
            <a:r>
              <a:rPr lang="en-GB" sz="2800" dirty="0" err="1" smtClean="0"/>
              <a:t>visto</a:t>
            </a:r>
            <a:r>
              <a:rPr lang="en-GB" sz="2800" dirty="0" smtClean="0"/>
              <a:t> sob o </a:t>
            </a:r>
            <a:r>
              <a:rPr lang="en-GB" sz="2800" dirty="0" err="1" smtClean="0"/>
              <a:t>ponto</a:t>
            </a:r>
            <a:r>
              <a:rPr lang="en-GB" sz="2800" dirty="0" smtClean="0"/>
              <a:t> de vista dos </a:t>
            </a:r>
            <a:r>
              <a:rPr lang="en-GB" sz="2800" dirty="0" err="1" smtClean="0"/>
              <a:t>usuários</a:t>
            </a:r>
            <a:r>
              <a:rPr lang="en-GB" sz="2800" dirty="0" smtClean="0"/>
              <a:t> </a:t>
            </a:r>
            <a:r>
              <a:rPr lang="en-GB" sz="2800" dirty="0" err="1" smtClean="0"/>
              <a:t>potenciais</a:t>
            </a:r>
            <a:r>
              <a:rPr lang="en-GB" sz="2800" dirty="0" smtClean="0"/>
              <a:t>.</a:t>
            </a:r>
          </a:p>
          <a:p>
            <a:pPr>
              <a:lnSpc>
                <a:spcPct val="116000"/>
              </a:lnSpc>
            </a:pPr>
            <a:r>
              <a:rPr lang="en-GB" sz="2800" dirty="0" smtClean="0"/>
              <a:t>Os </a:t>
            </a:r>
            <a:r>
              <a:rPr lang="en-GB" sz="2800" dirty="0" err="1" smtClean="0"/>
              <a:t>assuntos</a:t>
            </a:r>
            <a:r>
              <a:rPr lang="en-GB" sz="2800" dirty="0" smtClean="0"/>
              <a:t> do </a:t>
            </a:r>
            <a:r>
              <a:rPr lang="en-GB" sz="2800" dirty="0" err="1" smtClean="0"/>
              <a:t>documento</a:t>
            </a:r>
            <a:r>
              <a:rPr lang="en-GB" sz="2800" dirty="0" smtClean="0"/>
              <a:t> </a:t>
            </a:r>
            <a:r>
              <a:rPr lang="en-GB" sz="2800" dirty="0" err="1" smtClean="0"/>
              <a:t>são</a:t>
            </a:r>
            <a:r>
              <a:rPr lang="en-GB" sz="2800" dirty="0" smtClean="0"/>
              <a:t> as </a:t>
            </a:r>
            <a:r>
              <a:rPr lang="en-GB" sz="2800" dirty="0" err="1" smtClean="0"/>
              <a:t>suas</a:t>
            </a:r>
            <a:r>
              <a:rPr lang="en-GB" sz="2800" dirty="0" smtClean="0"/>
              <a:t> </a:t>
            </a:r>
            <a:r>
              <a:rPr lang="en-GB" sz="2800" dirty="0" err="1" smtClean="0"/>
              <a:t>informações</a:t>
            </a:r>
            <a:r>
              <a:rPr lang="en-GB" sz="2800" dirty="0" smtClean="0"/>
              <a:t> </a:t>
            </a:r>
            <a:r>
              <a:rPr lang="en-GB" sz="2800" dirty="0" err="1" smtClean="0"/>
              <a:t>potenciais</a:t>
            </a:r>
            <a:r>
              <a:rPr lang="en-GB" sz="2800" dirty="0" smtClean="0"/>
              <a:t>.</a:t>
            </a:r>
          </a:p>
          <a:p>
            <a:pPr algn="just">
              <a:lnSpc>
                <a:spcPct val="116000"/>
              </a:lnSpc>
            </a:pP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uso</a:t>
            </a:r>
            <a:r>
              <a:rPr lang="en-GB" sz="2800" dirty="0" smtClean="0"/>
              <a:t> </a:t>
            </a:r>
            <a:r>
              <a:rPr lang="en-GB" sz="2800" dirty="0" err="1" smtClean="0"/>
              <a:t>pode</a:t>
            </a:r>
            <a:r>
              <a:rPr lang="en-GB" sz="2800" dirty="0" smtClean="0"/>
              <a:t> ser </a:t>
            </a:r>
            <a:r>
              <a:rPr lang="en-GB" sz="2800" dirty="0" err="1" smtClean="0"/>
              <a:t>feito</a:t>
            </a:r>
            <a:r>
              <a:rPr lang="en-GB" sz="2800" dirty="0" smtClean="0"/>
              <a:t> </a:t>
            </a:r>
            <a:r>
              <a:rPr lang="en-GB" sz="2800" dirty="0" err="1" smtClean="0"/>
              <a:t>deste</a:t>
            </a:r>
            <a:r>
              <a:rPr lang="en-GB" sz="2800" dirty="0" smtClean="0"/>
              <a:t> </a:t>
            </a:r>
            <a:r>
              <a:rPr lang="en-GB" sz="2800" dirty="0" err="1" smtClean="0"/>
              <a:t>documento</a:t>
            </a:r>
            <a:r>
              <a:rPr lang="en-GB" sz="2800" dirty="0" smtClean="0"/>
              <a:t> </a:t>
            </a:r>
            <a:r>
              <a:rPr lang="en-GB" sz="2800" dirty="0" err="1" smtClean="0"/>
              <a:t>em</a:t>
            </a:r>
            <a:r>
              <a:rPr lang="en-GB" sz="2800" dirty="0" smtClean="0"/>
              <a:t> particular, </a:t>
            </a:r>
            <a:r>
              <a:rPr lang="en-GB" sz="2800" dirty="0" err="1" smtClean="0"/>
              <a:t>relativo</a:t>
            </a:r>
            <a:r>
              <a:rPr lang="en-GB" sz="2800" dirty="0" smtClean="0"/>
              <a:t> a </a:t>
            </a:r>
            <a:r>
              <a:rPr lang="en-GB" sz="2800" dirty="0" err="1" smtClean="0"/>
              <a:t>outros</a:t>
            </a:r>
            <a:r>
              <a:rPr lang="en-GB" sz="2800" dirty="0" smtClean="0"/>
              <a:t> </a:t>
            </a:r>
            <a:r>
              <a:rPr lang="en-GB" sz="2800" dirty="0" err="1" smtClean="0"/>
              <a:t>documentos</a:t>
            </a:r>
            <a:r>
              <a:rPr lang="en-GB" sz="2800" dirty="0" smtClean="0"/>
              <a:t>?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5B3A2E-2688-48BB-B0E7-CF330FBE5042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idx="1"/>
          </p:nvPr>
        </p:nvSpPr>
        <p:spPr>
          <a:xfrm>
            <a:off x="360363" y="548679"/>
            <a:ext cx="8093075" cy="5184577"/>
          </a:xfrm>
        </p:spPr>
        <p:txBody>
          <a:bodyPr lIns="0" tIns="0" rIns="0" bIns="0"/>
          <a:lstStyle/>
          <a:p>
            <a:pPr marL="327025" indent="-327025">
              <a:lnSpc>
                <a:spcPct val="116000"/>
              </a:lnSpc>
              <a:spcBef>
                <a:spcPts val="8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Informação</a:t>
            </a:r>
            <a:r>
              <a:rPr lang="en-GB" sz="2800" dirty="0" smtClean="0"/>
              <a:t> </a:t>
            </a:r>
            <a:r>
              <a:rPr lang="en-GB" sz="2800" dirty="0" err="1" smtClean="0"/>
              <a:t>relevante</a:t>
            </a:r>
            <a:r>
              <a:rPr lang="en-GB" sz="2800" dirty="0" smtClean="0"/>
              <a:t> </a:t>
            </a:r>
            <a:r>
              <a:rPr lang="en-GB" sz="2800" dirty="0" smtClean="0">
                <a:sym typeface="Wingdings" pitchFamily="2" charset="2"/>
              </a:rPr>
              <a:t></a:t>
            </a:r>
            <a:r>
              <a:rPr lang="en-GB" sz="2800" dirty="0" err="1" smtClean="0"/>
              <a:t>depende</a:t>
            </a:r>
            <a:r>
              <a:rPr lang="en-GB" sz="2800" dirty="0" smtClean="0"/>
              <a:t> da </a:t>
            </a:r>
            <a:r>
              <a:rPr lang="en-GB" sz="2800" dirty="0" err="1" smtClean="0"/>
              <a:t>teoria</a:t>
            </a:r>
            <a:r>
              <a:rPr lang="en-GB" sz="2800" dirty="0" smtClean="0"/>
              <a:t> / </a:t>
            </a:r>
            <a:r>
              <a:rPr lang="en-GB" sz="2800" dirty="0" err="1" smtClean="0"/>
              <a:t>abordagem</a:t>
            </a:r>
            <a:r>
              <a:rPr lang="en-GB" sz="2800" dirty="0" smtClean="0"/>
              <a:t> da </a:t>
            </a:r>
            <a:r>
              <a:rPr lang="en-GB" sz="2800" dirty="0" err="1" smtClean="0"/>
              <a:t>pessoa</a:t>
            </a:r>
            <a:r>
              <a:rPr lang="en-GB" sz="2800" dirty="0" smtClean="0"/>
              <a:t> </a:t>
            </a: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está</a:t>
            </a:r>
            <a:r>
              <a:rPr lang="en-GB" sz="2800" dirty="0" smtClean="0"/>
              <a:t> </a:t>
            </a:r>
            <a:r>
              <a:rPr lang="en-GB" sz="2800" dirty="0" err="1" smtClean="0"/>
              <a:t>fazendo</a:t>
            </a:r>
            <a:r>
              <a:rPr lang="en-GB" sz="2800" dirty="0" smtClean="0"/>
              <a:t> a </a:t>
            </a:r>
            <a:r>
              <a:rPr lang="en-GB" sz="2800" dirty="0" err="1" smtClean="0"/>
              <a:t>pergunta</a:t>
            </a:r>
            <a:r>
              <a:rPr lang="en-GB" sz="2800" dirty="0" smtClean="0"/>
              <a:t>.</a:t>
            </a:r>
          </a:p>
          <a:p>
            <a:pPr marL="327025" indent="-327025">
              <a:lnSpc>
                <a:spcPct val="116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/>
              <a:t>Ex. </a:t>
            </a:r>
            <a:r>
              <a:rPr lang="en-GB" sz="2000" dirty="0" err="1" smtClean="0"/>
              <a:t>Esquizofrenia</a:t>
            </a:r>
            <a:r>
              <a:rPr lang="en-GB" sz="2000" dirty="0" smtClean="0"/>
              <a:t> </a:t>
            </a:r>
          </a:p>
          <a:p>
            <a:pPr marL="727075" lvl="1" indent="-269875" algn="just">
              <a:lnSpc>
                <a:spcPct val="116000"/>
              </a:lnSpc>
              <a:spcBef>
                <a:spcPts val="700"/>
              </a:spcBef>
              <a:buFont typeface="Times New Roman" pitchFamily="16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/>
              <a:t>se </a:t>
            </a:r>
            <a:r>
              <a:rPr lang="en-GB" sz="2000" dirty="0" err="1" smtClean="0"/>
              <a:t>acreditamos</a:t>
            </a:r>
            <a:r>
              <a:rPr lang="en-GB" sz="2000" dirty="0" smtClean="0"/>
              <a:t> </a:t>
            </a:r>
            <a:r>
              <a:rPr lang="en-GB" sz="2000" dirty="0" err="1" smtClean="0"/>
              <a:t>que</a:t>
            </a:r>
            <a:r>
              <a:rPr lang="en-GB" sz="2000" dirty="0" smtClean="0"/>
              <a:t> é </a:t>
            </a:r>
            <a:r>
              <a:rPr lang="en-GB" sz="2000" dirty="0" err="1" smtClean="0"/>
              <a:t>causada</a:t>
            </a:r>
            <a:r>
              <a:rPr lang="en-GB" sz="2000" dirty="0" smtClean="0"/>
              <a:t> </a:t>
            </a:r>
            <a:r>
              <a:rPr lang="en-GB" sz="2000" dirty="0" err="1" smtClean="0"/>
              <a:t>por</a:t>
            </a:r>
            <a:r>
              <a:rPr lang="en-GB" sz="2000" dirty="0" smtClean="0"/>
              <a:t> </a:t>
            </a:r>
            <a:r>
              <a:rPr lang="en-GB" sz="2000" dirty="0" err="1" smtClean="0"/>
              <a:t>problemas</a:t>
            </a:r>
            <a:r>
              <a:rPr lang="en-GB" sz="2000" dirty="0" smtClean="0"/>
              <a:t> de </a:t>
            </a:r>
            <a:r>
              <a:rPr lang="en-GB" sz="2000" dirty="0" err="1" smtClean="0"/>
              <a:t>comunicação</a:t>
            </a:r>
            <a:r>
              <a:rPr lang="en-GB" sz="2000" dirty="0" smtClean="0"/>
              <a:t> entre </a:t>
            </a:r>
            <a:r>
              <a:rPr lang="en-GB" sz="2000" dirty="0" err="1" smtClean="0"/>
              <a:t>mãe</a:t>
            </a:r>
            <a:r>
              <a:rPr lang="en-GB" sz="2000" dirty="0" smtClean="0"/>
              <a:t>/</a:t>
            </a:r>
            <a:r>
              <a:rPr lang="en-GB" sz="2000" dirty="0" err="1" smtClean="0"/>
              <a:t>criança</a:t>
            </a:r>
            <a:r>
              <a:rPr lang="en-GB" sz="2000" dirty="0" smtClean="0"/>
              <a:t>, </a:t>
            </a:r>
            <a:r>
              <a:rPr lang="en-GB" sz="2000" dirty="0" err="1" smtClean="0"/>
              <a:t>então</a:t>
            </a:r>
            <a:r>
              <a:rPr lang="en-GB" sz="2000" dirty="0" smtClean="0"/>
              <a:t> </a:t>
            </a:r>
            <a:r>
              <a:rPr lang="en-GB" sz="2000" dirty="0" err="1" smtClean="0"/>
              <a:t>estudos</a:t>
            </a:r>
            <a:r>
              <a:rPr lang="en-GB" sz="2000" dirty="0" smtClean="0"/>
              <a:t> </a:t>
            </a:r>
            <a:r>
              <a:rPr lang="en-GB" sz="2000" dirty="0" err="1" smtClean="0"/>
              <a:t>sobre</a:t>
            </a:r>
            <a:r>
              <a:rPr lang="en-GB" sz="2000" dirty="0" smtClean="0"/>
              <a:t> </a:t>
            </a:r>
            <a:r>
              <a:rPr lang="en-GB" sz="2000" dirty="0" err="1" smtClean="0"/>
              <a:t>interação</a:t>
            </a:r>
            <a:r>
              <a:rPr lang="en-GB" sz="2000" dirty="0" smtClean="0"/>
              <a:t> familiar </a:t>
            </a:r>
            <a:r>
              <a:rPr lang="en-GB" sz="2000" dirty="0" err="1" smtClean="0"/>
              <a:t>são</a:t>
            </a:r>
            <a:r>
              <a:rPr lang="en-GB" sz="2000" dirty="0" smtClean="0"/>
              <a:t> </a:t>
            </a:r>
            <a:r>
              <a:rPr lang="en-GB" sz="2000" dirty="0" err="1" smtClean="0"/>
              <a:t>relevantes</a:t>
            </a:r>
            <a:r>
              <a:rPr lang="en-GB" sz="2000" dirty="0" smtClean="0"/>
              <a:t>.</a:t>
            </a:r>
          </a:p>
          <a:p>
            <a:pPr marL="727075" lvl="1" indent="-269875" algn="just">
              <a:lnSpc>
                <a:spcPct val="116000"/>
              </a:lnSpc>
              <a:spcBef>
                <a:spcPts val="700"/>
              </a:spcBef>
              <a:buFont typeface="Times New Roman" pitchFamily="16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/>
              <a:t>se </a:t>
            </a:r>
            <a:r>
              <a:rPr lang="en-GB" sz="2000" dirty="0" err="1" smtClean="0"/>
              <a:t>acreditamos</a:t>
            </a:r>
            <a:r>
              <a:rPr lang="en-GB" sz="2000" dirty="0" smtClean="0"/>
              <a:t> </a:t>
            </a:r>
            <a:r>
              <a:rPr lang="en-GB" sz="2000" dirty="0" err="1" smtClean="0"/>
              <a:t>que</a:t>
            </a:r>
            <a:r>
              <a:rPr lang="en-GB" sz="2000" dirty="0" smtClean="0"/>
              <a:t> é </a:t>
            </a:r>
            <a:r>
              <a:rPr lang="en-GB" sz="2000" dirty="0" err="1" smtClean="0"/>
              <a:t>causada</a:t>
            </a:r>
            <a:r>
              <a:rPr lang="en-GB" sz="2000" dirty="0" smtClean="0"/>
              <a:t> </a:t>
            </a:r>
            <a:r>
              <a:rPr lang="en-GB" sz="2000" dirty="0" err="1" smtClean="0"/>
              <a:t>por</a:t>
            </a:r>
            <a:r>
              <a:rPr lang="en-GB" sz="2000" dirty="0" smtClean="0"/>
              <a:t> </a:t>
            </a:r>
            <a:r>
              <a:rPr lang="en-GB" sz="2000" dirty="0" err="1" smtClean="0"/>
              <a:t>fatores</a:t>
            </a:r>
            <a:r>
              <a:rPr lang="en-GB" sz="2000" dirty="0" smtClean="0"/>
              <a:t> </a:t>
            </a:r>
            <a:r>
              <a:rPr lang="en-GB" sz="2000" dirty="0" err="1" smtClean="0"/>
              <a:t>genéticos</a:t>
            </a:r>
            <a:r>
              <a:rPr lang="en-GB" sz="2000" dirty="0" smtClean="0"/>
              <a:t>, </a:t>
            </a:r>
            <a:r>
              <a:rPr lang="en-GB" sz="2000" dirty="0" err="1" smtClean="0"/>
              <a:t>então</a:t>
            </a:r>
            <a:r>
              <a:rPr lang="en-GB" sz="2000" dirty="0" smtClean="0"/>
              <a:t> </a:t>
            </a:r>
            <a:r>
              <a:rPr lang="en-GB" sz="2000" dirty="0" err="1" smtClean="0"/>
              <a:t>estudos</a:t>
            </a:r>
            <a:r>
              <a:rPr lang="en-GB" sz="2000" dirty="0" smtClean="0"/>
              <a:t> </a:t>
            </a:r>
            <a:r>
              <a:rPr lang="en-GB" sz="2000" dirty="0" err="1" smtClean="0"/>
              <a:t>sobre</a:t>
            </a:r>
            <a:r>
              <a:rPr lang="en-GB" sz="2000" dirty="0" smtClean="0"/>
              <a:t> </a:t>
            </a:r>
            <a:r>
              <a:rPr lang="en-GB" sz="2000" dirty="0" err="1" smtClean="0"/>
              <a:t>os</a:t>
            </a:r>
            <a:r>
              <a:rPr lang="en-GB" sz="2000" dirty="0" smtClean="0"/>
              <a:t> genes </a:t>
            </a:r>
            <a:r>
              <a:rPr lang="en-GB" sz="2000" dirty="0" err="1" smtClean="0"/>
              <a:t>são</a:t>
            </a:r>
            <a:r>
              <a:rPr lang="en-GB" sz="2000" dirty="0" smtClean="0"/>
              <a:t> </a:t>
            </a:r>
            <a:r>
              <a:rPr lang="en-GB" sz="2000" dirty="0" err="1" smtClean="0"/>
              <a:t>relevantes</a:t>
            </a:r>
            <a:r>
              <a:rPr lang="en-GB" sz="2000" dirty="0" smtClean="0"/>
              <a:t>.</a:t>
            </a:r>
          </a:p>
          <a:p>
            <a:pPr marL="327025" indent="-327025" algn="just">
              <a:lnSpc>
                <a:spcPct val="116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err="1" smtClean="0"/>
              <a:t>Portanto</a:t>
            </a:r>
            <a:r>
              <a:rPr lang="en-GB" sz="2000" dirty="0" smtClean="0"/>
              <a:t>, </a:t>
            </a:r>
            <a:r>
              <a:rPr lang="en-GB" sz="2000" dirty="0" err="1" smtClean="0"/>
              <a:t>os</a:t>
            </a:r>
            <a:r>
              <a:rPr lang="en-GB" sz="2000" dirty="0" smtClean="0"/>
              <a:t> </a:t>
            </a:r>
            <a:r>
              <a:rPr lang="en-GB" sz="2000" dirty="0" err="1" smtClean="0"/>
              <a:t>critérios</a:t>
            </a:r>
            <a:r>
              <a:rPr lang="en-GB" sz="2000" dirty="0" smtClean="0"/>
              <a:t> </a:t>
            </a:r>
            <a:r>
              <a:rPr lang="en-GB" sz="2000" dirty="0" err="1" smtClean="0"/>
              <a:t>para</a:t>
            </a:r>
            <a:r>
              <a:rPr lang="en-GB" sz="2000" dirty="0" smtClean="0"/>
              <a:t> </a:t>
            </a:r>
            <a:r>
              <a:rPr lang="en-GB" sz="2000" dirty="0" err="1" smtClean="0"/>
              <a:t>representar</a:t>
            </a:r>
            <a:r>
              <a:rPr lang="en-GB" sz="2000" dirty="0" smtClean="0"/>
              <a:t> </a:t>
            </a:r>
            <a:r>
              <a:rPr lang="en-GB" sz="2000" dirty="0" err="1" smtClean="0"/>
              <a:t>documentos</a:t>
            </a:r>
            <a:r>
              <a:rPr lang="en-GB" sz="2000" dirty="0" smtClean="0"/>
              <a:t> </a:t>
            </a:r>
            <a:r>
              <a:rPr lang="en-GB" sz="2000" dirty="0" err="1" smtClean="0"/>
              <a:t>são</a:t>
            </a:r>
            <a:r>
              <a:rPr lang="en-GB" sz="2000" dirty="0" smtClean="0"/>
              <a:t> </a:t>
            </a:r>
            <a:r>
              <a:rPr lang="en-GB" sz="2000" dirty="0" err="1" smtClean="0"/>
              <a:t>em</a:t>
            </a:r>
            <a:r>
              <a:rPr lang="en-GB" sz="2000" dirty="0" smtClean="0"/>
              <a:t> </a:t>
            </a:r>
            <a:r>
              <a:rPr lang="en-GB" sz="2000" dirty="0" err="1" smtClean="0"/>
              <a:t>princípio</a:t>
            </a:r>
            <a:r>
              <a:rPr lang="en-GB" sz="2000" dirty="0" smtClean="0"/>
              <a:t> </a:t>
            </a:r>
            <a:r>
              <a:rPr lang="en-GB" sz="2000" dirty="0" err="1" smtClean="0"/>
              <a:t>os</a:t>
            </a:r>
            <a:r>
              <a:rPr lang="en-GB" sz="2000" dirty="0" smtClean="0"/>
              <a:t> </a:t>
            </a:r>
            <a:r>
              <a:rPr lang="en-GB" sz="2000" dirty="0" err="1" smtClean="0"/>
              <a:t>mesmos</a:t>
            </a:r>
            <a:r>
              <a:rPr lang="en-GB" sz="2000" dirty="0" smtClean="0"/>
              <a:t> </a:t>
            </a:r>
            <a:r>
              <a:rPr lang="en-GB" sz="2000" dirty="0" err="1" smtClean="0"/>
              <a:t>critérios</a:t>
            </a:r>
            <a:r>
              <a:rPr lang="en-GB" sz="2000" dirty="0" smtClean="0"/>
              <a:t> </a:t>
            </a:r>
            <a:r>
              <a:rPr lang="en-GB" sz="2000" dirty="0" err="1" smtClean="0"/>
              <a:t>subentendidos</a:t>
            </a:r>
            <a:r>
              <a:rPr lang="en-GB" sz="2000" dirty="0" smtClean="0"/>
              <a:t> </a:t>
            </a:r>
            <a:r>
              <a:rPr lang="en-GB" sz="2000" dirty="0" err="1" smtClean="0"/>
              <a:t>nas</a:t>
            </a:r>
            <a:r>
              <a:rPr lang="en-GB" sz="2000" dirty="0" smtClean="0"/>
              <a:t> </a:t>
            </a:r>
            <a:r>
              <a:rPr lang="en-GB" sz="2000" dirty="0" err="1" smtClean="0"/>
              <a:t>teorias</a:t>
            </a:r>
            <a:r>
              <a:rPr lang="en-GB" sz="2000" dirty="0" smtClean="0"/>
              <a:t> </a:t>
            </a:r>
            <a:r>
              <a:rPr lang="en-GB" sz="2000" dirty="0" err="1" smtClean="0"/>
              <a:t>científicas</a:t>
            </a:r>
            <a:r>
              <a:rPr lang="en-GB" sz="2000" dirty="0" smtClean="0"/>
              <a:t> </a:t>
            </a:r>
            <a:r>
              <a:rPr lang="en-GB" sz="2000" dirty="0" err="1" smtClean="0"/>
              <a:t>correntes</a:t>
            </a:r>
            <a:r>
              <a:rPr lang="en-GB" sz="2800" dirty="0" smtClean="0"/>
              <a:t>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6B861B-A260-4C41-A50D-8796C6698C31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900113"/>
            <a:ext cx="7767638" cy="5226050"/>
          </a:xfrm>
        </p:spPr>
        <p:txBody>
          <a:bodyPr lIns="0" tIns="0" rIns="0" bIns="0"/>
          <a:lstStyle/>
          <a:p>
            <a:pPr marL="327025" indent="-327025">
              <a:lnSpc>
                <a:spcPct val="116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Ponto de </a:t>
            </a:r>
            <a:r>
              <a:rPr lang="en-GB" sz="2800" dirty="0" err="1" smtClean="0"/>
              <a:t>partida</a:t>
            </a:r>
            <a:r>
              <a:rPr lang="en-GB" sz="2800" dirty="0" smtClean="0"/>
              <a:t> </a:t>
            </a:r>
            <a:r>
              <a:rPr lang="en-GB" sz="2800" dirty="0" smtClean="0">
                <a:sym typeface="Wingdings" pitchFamily="2" charset="2"/>
              </a:rPr>
              <a:t></a:t>
            </a:r>
            <a:r>
              <a:rPr lang="en-GB" sz="2800" dirty="0" smtClean="0"/>
              <a:t> </a:t>
            </a:r>
            <a:r>
              <a:rPr lang="en-GB" sz="2800" dirty="0" err="1" smtClean="0"/>
              <a:t>Terminologia</a:t>
            </a:r>
            <a:r>
              <a:rPr lang="en-GB" sz="2800" dirty="0" smtClean="0"/>
              <a:t> de um dado campo</a:t>
            </a:r>
          </a:p>
          <a:p>
            <a:pPr marL="820738" lvl="2" indent="-327025" algn="just">
              <a:lnSpc>
                <a:spcPct val="116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dirty="0" smtClean="0"/>
              <a:t>A </a:t>
            </a:r>
            <a:r>
              <a:rPr lang="en-GB" sz="2200" dirty="0" err="1" smtClean="0"/>
              <a:t>seleção</a:t>
            </a:r>
            <a:r>
              <a:rPr lang="en-GB" sz="2200" dirty="0" smtClean="0"/>
              <a:t> </a:t>
            </a:r>
            <a:r>
              <a:rPr lang="en-GB" sz="2200" dirty="0" err="1" smtClean="0"/>
              <a:t>da</a:t>
            </a:r>
            <a:r>
              <a:rPr lang="en-GB" sz="2200" dirty="0" smtClean="0"/>
              <a:t> </a:t>
            </a:r>
            <a:r>
              <a:rPr lang="en-GB" sz="2200" dirty="0" err="1" smtClean="0"/>
              <a:t>terminologia</a:t>
            </a:r>
            <a:r>
              <a:rPr lang="en-GB" sz="2200" dirty="0" smtClean="0"/>
              <a:t> </a:t>
            </a:r>
            <a:r>
              <a:rPr lang="en-GB" sz="2200" dirty="0" err="1" smtClean="0"/>
              <a:t>necessita</a:t>
            </a:r>
            <a:r>
              <a:rPr lang="en-GB" sz="2200" dirty="0" smtClean="0"/>
              <a:t> de </a:t>
            </a:r>
            <a:r>
              <a:rPr lang="en-GB" sz="2200" dirty="0" err="1" smtClean="0"/>
              <a:t>alguém</a:t>
            </a:r>
            <a:r>
              <a:rPr lang="en-GB" sz="2200" dirty="0" smtClean="0"/>
              <a:t> </a:t>
            </a:r>
            <a:r>
              <a:rPr lang="en-GB" sz="2200" dirty="0" err="1" smtClean="0"/>
              <a:t>que</a:t>
            </a:r>
            <a:r>
              <a:rPr lang="en-GB" sz="2200" dirty="0" smtClean="0"/>
              <a:t> </a:t>
            </a:r>
            <a:r>
              <a:rPr lang="en-GB" sz="2200" dirty="0" err="1" smtClean="0"/>
              <a:t>conheça</a:t>
            </a:r>
            <a:r>
              <a:rPr lang="en-GB" sz="2200" dirty="0" smtClean="0"/>
              <a:t> o campo e </a:t>
            </a:r>
            <a:r>
              <a:rPr lang="en-GB" sz="2200" dirty="0" err="1" smtClean="0"/>
              <a:t>seus</a:t>
            </a:r>
            <a:r>
              <a:rPr lang="en-GB" sz="2200" dirty="0" smtClean="0"/>
              <a:t> </a:t>
            </a:r>
            <a:r>
              <a:rPr lang="en-GB" sz="2200" dirty="0" err="1" smtClean="0"/>
              <a:t>conceitos</a:t>
            </a:r>
            <a:r>
              <a:rPr lang="en-GB" sz="2200" dirty="0" smtClean="0"/>
              <a:t>, </a:t>
            </a:r>
            <a:r>
              <a:rPr lang="en-GB" sz="2200" dirty="0" err="1" smtClean="0"/>
              <a:t>mas</a:t>
            </a:r>
            <a:r>
              <a:rPr lang="en-GB" sz="2200" dirty="0" smtClean="0"/>
              <a:t> </a:t>
            </a:r>
            <a:r>
              <a:rPr lang="en-GB" sz="2200" dirty="0" err="1" smtClean="0"/>
              <a:t>para</a:t>
            </a:r>
            <a:r>
              <a:rPr lang="en-GB" sz="2200" dirty="0" smtClean="0"/>
              <a:t> </a:t>
            </a:r>
            <a:r>
              <a:rPr lang="en-GB" sz="2200" dirty="0" err="1" smtClean="0"/>
              <a:t>conhecer</a:t>
            </a:r>
            <a:r>
              <a:rPr lang="en-GB" sz="2200" dirty="0" smtClean="0"/>
              <a:t> o campo é </a:t>
            </a:r>
            <a:r>
              <a:rPr lang="en-GB" sz="2200" dirty="0" err="1" smtClean="0"/>
              <a:t>necessário</a:t>
            </a:r>
            <a:r>
              <a:rPr lang="en-GB" sz="2200" dirty="0" smtClean="0"/>
              <a:t> </a:t>
            </a:r>
            <a:r>
              <a:rPr lang="en-GB" sz="2200" dirty="0" err="1" smtClean="0"/>
              <a:t>conhecer</a:t>
            </a:r>
            <a:r>
              <a:rPr lang="en-GB" sz="2200" dirty="0" smtClean="0"/>
              <a:t> a </a:t>
            </a:r>
            <a:r>
              <a:rPr lang="en-GB" sz="2200" dirty="0" err="1" smtClean="0"/>
              <a:t>terminologia</a:t>
            </a:r>
            <a:r>
              <a:rPr lang="en-GB" sz="2200" dirty="0" smtClean="0"/>
              <a:t>.</a:t>
            </a:r>
          </a:p>
          <a:p>
            <a:pPr marL="327025" indent="-327025" algn="just">
              <a:lnSpc>
                <a:spcPct val="116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A </a:t>
            </a:r>
            <a:r>
              <a:rPr lang="en-GB" sz="2800" dirty="0" err="1" smtClean="0"/>
              <a:t>Análise</a:t>
            </a:r>
            <a:r>
              <a:rPr lang="en-GB" sz="2800" dirty="0" smtClean="0"/>
              <a:t> de </a:t>
            </a:r>
            <a:r>
              <a:rPr lang="en-GB" sz="2800" dirty="0" err="1" smtClean="0"/>
              <a:t>Domínio</a:t>
            </a:r>
            <a:r>
              <a:rPr lang="en-GB" sz="2800" dirty="0" smtClean="0"/>
              <a:t> assume </a:t>
            </a: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diferentes</a:t>
            </a:r>
            <a:r>
              <a:rPr lang="en-GB" sz="2800" dirty="0" smtClean="0"/>
              <a:t> </a:t>
            </a:r>
            <a:r>
              <a:rPr lang="en-GB" sz="2800" dirty="0" err="1" smtClean="0"/>
              <a:t>paradigmas</a:t>
            </a:r>
            <a:r>
              <a:rPr lang="en-GB" sz="2800" dirty="0" smtClean="0"/>
              <a:t> </a:t>
            </a:r>
            <a:r>
              <a:rPr lang="en-GB" sz="2800" dirty="0" err="1" smtClean="0"/>
              <a:t>existem</a:t>
            </a:r>
            <a:r>
              <a:rPr lang="en-GB" sz="2800" dirty="0" smtClean="0"/>
              <a:t> </a:t>
            </a:r>
            <a:r>
              <a:rPr lang="en-GB" sz="2800" dirty="0" err="1" smtClean="0"/>
              <a:t>em</a:t>
            </a:r>
            <a:r>
              <a:rPr lang="en-GB" sz="2800" dirty="0" smtClean="0"/>
              <a:t> </a:t>
            </a:r>
            <a:r>
              <a:rPr lang="en-GB" sz="2800" dirty="0" err="1" smtClean="0"/>
              <a:t>todos</a:t>
            </a:r>
            <a:r>
              <a:rPr lang="en-GB" sz="2800" dirty="0" smtClean="0"/>
              <a:t> </a:t>
            </a:r>
            <a:r>
              <a:rPr lang="en-GB" sz="2800" dirty="0" err="1" smtClean="0"/>
              <a:t>os</a:t>
            </a:r>
            <a:r>
              <a:rPr lang="en-GB" sz="2800" dirty="0" smtClean="0"/>
              <a:t> </a:t>
            </a:r>
            <a:r>
              <a:rPr lang="en-GB" sz="2800" dirty="0" err="1" smtClean="0"/>
              <a:t>domínios</a:t>
            </a:r>
            <a:r>
              <a:rPr lang="en-GB" sz="2800" dirty="0" smtClean="0"/>
              <a:t> e </a:t>
            </a:r>
            <a:r>
              <a:rPr lang="en-GB" sz="2800" dirty="0" err="1" smtClean="0"/>
              <a:t>devem</a:t>
            </a:r>
            <a:r>
              <a:rPr lang="en-GB" sz="2800" dirty="0" smtClean="0"/>
              <a:t> ser </a:t>
            </a:r>
            <a:r>
              <a:rPr lang="en-GB" sz="2800" dirty="0" err="1" smtClean="0"/>
              <a:t>identificados</a:t>
            </a:r>
            <a:r>
              <a:rPr lang="en-GB" sz="2800" dirty="0" smtClean="0"/>
              <a:t>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E77917-4E35-409D-A807-7E0B42B45F6F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7767638" cy="638076"/>
          </a:xfrm>
        </p:spPr>
        <p:txBody>
          <a:bodyPr lIns="0" tIns="0" rIns="0" bIns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 smtClean="0"/>
              <a:t>Premissa da Análise de Domínio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556792"/>
            <a:ext cx="8129910" cy="4569371"/>
          </a:xfrm>
        </p:spPr>
        <p:txBody>
          <a:bodyPr lIns="0" tIns="0" rIns="0" bIns="0"/>
          <a:lstStyle/>
          <a:p>
            <a:pPr algn="just">
              <a:lnSpc>
                <a:spcPct val="116000"/>
              </a:lnSpc>
            </a:pPr>
            <a:r>
              <a:rPr lang="en-GB" dirty="0" err="1" smtClean="0"/>
              <a:t>Não</a:t>
            </a:r>
            <a:r>
              <a:rPr lang="en-GB" dirty="0" smtClean="0"/>
              <a:t> </a:t>
            </a:r>
            <a:r>
              <a:rPr lang="en-GB" dirty="0" err="1" smtClean="0"/>
              <a:t>existe</a:t>
            </a:r>
            <a:r>
              <a:rPr lang="en-GB" dirty="0" smtClean="0"/>
              <a:t> </a:t>
            </a:r>
            <a:r>
              <a:rPr lang="en-GB" dirty="0" err="1" smtClean="0"/>
              <a:t>uma</a:t>
            </a:r>
            <a:r>
              <a:rPr lang="en-GB" dirty="0" smtClean="0"/>
              <a:t> </a:t>
            </a:r>
            <a:r>
              <a:rPr lang="en-GB" dirty="0" err="1" smtClean="0"/>
              <a:t>plataforma</a:t>
            </a:r>
            <a:r>
              <a:rPr lang="en-GB" dirty="0" smtClean="0"/>
              <a:t> </a:t>
            </a:r>
            <a:r>
              <a:rPr lang="en-GB" dirty="0" err="1" smtClean="0"/>
              <a:t>neutra</a:t>
            </a:r>
            <a:r>
              <a:rPr lang="en-GB" dirty="0" smtClean="0"/>
              <a:t> </a:t>
            </a:r>
            <a:r>
              <a:rPr lang="en-GB" dirty="0" err="1" smtClean="0"/>
              <a:t>sobre</a:t>
            </a:r>
            <a:r>
              <a:rPr lang="en-GB" dirty="0" smtClean="0"/>
              <a:t> a </a:t>
            </a:r>
            <a:r>
              <a:rPr lang="en-GB" dirty="0" err="1" smtClean="0"/>
              <a:t>qual</a:t>
            </a:r>
            <a:r>
              <a:rPr lang="en-GB" dirty="0" smtClean="0"/>
              <a:t> se </a:t>
            </a:r>
            <a:r>
              <a:rPr lang="en-GB" dirty="0" err="1" smtClean="0"/>
              <a:t>organiza</a:t>
            </a:r>
            <a:r>
              <a:rPr lang="en-GB" dirty="0" smtClean="0"/>
              <a:t> o </a:t>
            </a:r>
            <a:r>
              <a:rPr lang="en-GB" dirty="0" err="1" smtClean="0"/>
              <a:t>conhecimento</a:t>
            </a:r>
            <a:r>
              <a:rPr lang="en-GB" dirty="0" smtClean="0"/>
              <a:t>.</a:t>
            </a:r>
          </a:p>
          <a:p>
            <a:pPr algn="just">
              <a:lnSpc>
                <a:spcPct val="116000"/>
              </a:lnSpc>
            </a:pPr>
            <a:r>
              <a:rPr lang="en-GB" b="1" dirty="0" err="1" smtClean="0"/>
              <a:t>Tarefa</a:t>
            </a:r>
            <a:r>
              <a:rPr lang="en-GB" b="1" dirty="0" smtClean="0">
                <a:sym typeface="Wingdings" pitchFamily="2" charset="2"/>
              </a:rPr>
              <a:t></a:t>
            </a:r>
            <a:r>
              <a:rPr lang="en-GB" dirty="0" smtClean="0"/>
              <a:t> </a:t>
            </a:r>
            <a:r>
              <a:rPr lang="en-GB" dirty="0" err="1" smtClean="0"/>
              <a:t>mediar</a:t>
            </a:r>
            <a:r>
              <a:rPr lang="en-GB" dirty="0" smtClean="0"/>
              <a:t> as </a:t>
            </a:r>
            <a:r>
              <a:rPr lang="en-GB" dirty="0" err="1" smtClean="0"/>
              <a:t>diferentes</a:t>
            </a:r>
            <a:r>
              <a:rPr lang="en-GB" dirty="0" smtClean="0"/>
              <a:t> </a:t>
            </a:r>
            <a:r>
              <a:rPr lang="en-GB" dirty="0" err="1" smtClean="0"/>
              <a:t>visões</a:t>
            </a:r>
            <a:r>
              <a:rPr lang="en-GB" dirty="0" smtClean="0"/>
              <a:t> e </a:t>
            </a:r>
            <a:r>
              <a:rPr lang="en-GB" dirty="0" err="1" smtClean="0"/>
              <a:t>desenvolver</a:t>
            </a:r>
            <a:r>
              <a:rPr lang="en-GB" dirty="0" smtClean="0"/>
              <a:t> </a:t>
            </a:r>
            <a:r>
              <a:rPr lang="en-GB" dirty="0" err="1" smtClean="0"/>
              <a:t>argumentos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um </a:t>
            </a:r>
            <a:r>
              <a:rPr lang="en-GB" dirty="0" err="1" smtClean="0"/>
              <a:t>ponto</a:t>
            </a:r>
            <a:r>
              <a:rPr lang="en-GB" dirty="0" smtClean="0"/>
              <a:t> de vista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esteja</a:t>
            </a:r>
            <a:r>
              <a:rPr lang="en-GB" dirty="0" smtClean="0"/>
              <a:t> de </a:t>
            </a:r>
            <a:r>
              <a:rPr lang="en-GB" dirty="0" err="1" smtClean="0"/>
              <a:t>acordo</a:t>
            </a:r>
            <a:r>
              <a:rPr lang="en-GB" dirty="0" smtClean="0"/>
              <a:t> com </a:t>
            </a:r>
            <a:r>
              <a:rPr lang="en-GB" dirty="0" err="1" smtClean="0"/>
              <a:t>os</a:t>
            </a:r>
            <a:r>
              <a:rPr lang="en-GB" dirty="0" smtClean="0"/>
              <a:t> </a:t>
            </a:r>
            <a:r>
              <a:rPr lang="en-GB" dirty="0" err="1" smtClean="0"/>
              <a:t>objetivos</a:t>
            </a:r>
            <a:r>
              <a:rPr lang="en-GB" dirty="0" smtClean="0"/>
              <a:t> e </a:t>
            </a:r>
            <a:r>
              <a:rPr lang="en-GB" dirty="0" err="1" smtClean="0"/>
              <a:t>valores</a:t>
            </a:r>
            <a:r>
              <a:rPr lang="en-GB" dirty="0" smtClean="0"/>
              <a:t>  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instituição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qual</a:t>
            </a:r>
            <a:r>
              <a:rPr lang="en-GB" dirty="0" smtClean="0"/>
              <a:t> o </a:t>
            </a:r>
            <a:r>
              <a:rPr lang="en-GB" dirty="0" err="1" smtClean="0"/>
              <a:t>sistema</a:t>
            </a:r>
            <a:r>
              <a:rPr lang="en-GB" dirty="0" smtClean="0"/>
              <a:t> é </a:t>
            </a:r>
            <a:r>
              <a:rPr lang="en-GB" dirty="0" err="1" smtClean="0"/>
              <a:t>desenvolvido</a:t>
            </a:r>
            <a:r>
              <a:rPr lang="en-GB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FE6871-1C08-4A39-8245-D985E6144BF1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70813" cy="1344613"/>
          </a:xfrm>
        </p:spPr>
        <p:txBody>
          <a:bodyPr lIns="0" tIns="0" rIns="0" bIns="0">
            <a:normAutofit/>
          </a:bodyPr>
          <a:lstStyle/>
          <a:p>
            <a:pPr algn="ctr"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dirty="0" err="1" smtClean="0"/>
              <a:t>Organização</a:t>
            </a:r>
            <a:r>
              <a:rPr lang="en-GB" sz="3600" dirty="0" smtClean="0"/>
              <a:t> do </a:t>
            </a:r>
            <a:r>
              <a:rPr lang="en-GB" sz="3600" dirty="0" err="1" smtClean="0"/>
              <a:t>Conhecimento</a:t>
            </a:r>
            <a:endParaRPr lang="en-GB" sz="3600" dirty="0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0813" cy="4144963"/>
          </a:xfrm>
        </p:spPr>
        <p:txBody>
          <a:bodyPr lIns="0" tIns="0" rIns="0" bIns="0">
            <a:normAutofit fontScale="70000" lnSpcReduction="20000"/>
          </a:bodyPr>
          <a:lstStyle/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PT" sz="2600" b="1" dirty="0" smtClean="0"/>
              <a:t>Ciência </a:t>
            </a:r>
            <a:r>
              <a:rPr lang="pt-PT" sz="2600" b="1" dirty="0"/>
              <a:t>da ordem de conhecimento</a:t>
            </a:r>
            <a:r>
              <a:rPr lang="pt-PT" sz="2600" dirty="0"/>
              <a:t>. </a:t>
            </a:r>
            <a:endParaRPr lang="pt-PT" sz="2600" dirty="0" smtClean="0"/>
          </a:p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PT" sz="2600" dirty="0" smtClean="0"/>
              <a:t>O </a:t>
            </a:r>
            <a:r>
              <a:rPr lang="pt-PT" sz="2600" dirty="0"/>
              <a:t>domínio da </a:t>
            </a:r>
            <a:r>
              <a:rPr lang="pt-PT" sz="2600" dirty="0" smtClean="0"/>
              <a:t>OC é </a:t>
            </a:r>
            <a:r>
              <a:rPr lang="pt-PT" sz="2600" dirty="0"/>
              <a:t>uma </a:t>
            </a:r>
            <a:r>
              <a:rPr lang="pt-PT" sz="2600" b="1" dirty="0"/>
              <a:t>comunidade discurso </a:t>
            </a:r>
            <a:r>
              <a:rPr lang="pt-PT" sz="2600" dirty="0"/>
              <a:t>no </a:t>
            </a:r>
            <a:r>
              <a:rPr lang="pt-PT" sz="2600" dirty="0" smtClean="0"/>
              <a:t>qual, um questionamento </a:t>
            </a:r>
            <a:r>
              <a:rPr lang="pt-PT" sz="2600" dirty="0"/>
              <a:t>rigoroso</a:t>
            </a:r>
            <a:r>
              <a:rPr lang="pt-PT" sz="2600" dirty="0" smtClean="0"/>
              <a:t> e auto-consciente </a:t>
            </a:r>
            <a:r>
              <a:rPr lang="pt-PT" sz="2600" dirty="0"/>
              <a:t>ocorre a respeito do que é </a:t>
            </a:r>
            <a:r>
              <a:rPr lang="pt-PT" sz="2600" dirty="0" smtClean="0"/>
              <a:t>conhecido, </a:t>
            </a:r>
            <a:r>
              <a:rPr lang="pt-PT" sz="2600" dirty="0"/>
              <a:t>e seus vários ordenamentos ou sequências , tanto aqueles que são </a:t>
            </a:r>
            <a:r>
              <a:rPr lang="pt-PT" sz="2600" dirty="0" smtClean="0"/>
              <a:t>naturais, heurísticos </a:t>
            </a:r>
            <a:r>
              <a:rPr lang="pt-PT" sz="2600" dirty="0"/>
              <a:t>, </a:t>
            </a:r>
            <a:r>
              <a:rPr lang="pt-PT" sz="2600" dirty="0" smtClean="0"/>
              <a:t>como aqueles </a:t>
            </a:r>
            <a:r>
              <a:rPr lang="pt-PT" sz="2600" dirty="0"/>
              <a:t>que são </a:t>
            </a:r>
            <a:r>
              <a:rPr lang="pt-PT" sz="2600" dirty="0" smtClean="0"/>
              <a:t>impostos </a:t>
            </a:r>
            <a:r>
              <a:rPr lang="pt-PT" sz="2600" dirty="0"/>
              <a:t>. </a:t>
            </a:r>
            <a:endParaRPr lang="pt-PT" sz="2600" dirty="0" smtClean="0"/>
          </a:p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PT" sz="2600" dirty="0" smtClean="0"/>
              <a:t>Os </a:t>
            </a:r>
            <a:r>
              <a:rPr lang="pt-PT" sz="2600" dirty="0"/>
              <a:t>produtos do domínio </a:t>
            </a:r>
            <a:r>
              <a:rPr lang="pt-PT" sz="2600" dirty="0" smtClean="0"/>
              <a:t>são os </a:t>
            </a:r>
            <a:r>
              <a:rPr lang="pt-PT" sz="2600" b="1" dirty="0"/>
              <a:t>segmentos </a:t>
            </a:r>
            <a:r>
              <a:rPr lang="pt-PT" sz="2600" b="1" dirty="0" smtClean="0"/>
              <a:t>ordenados </a:t>
            </a:r>
            <a:r>
              <a:rPr lang="pt-PT" sz="2600" dirty="0" smtClean="0"/>
              <a:t>do que </a:t>
            </a:r>
            <a:r>
              <a:rPr lang="pt-PT" sz="2600" dirty="0"/>
              <a:t>é </a:t>
            </a:r>
            <a:r>
              <a:rPr lang="pt-PT" sz="2600" dirty="0" smtClean="0"/>
              <a:t>conhecido, </a:t>
            </a:r>
            <a:r>
              <a:rPr lang="pt-PT" sz="2600" dirty="0"/>
              <a:t>e as </a:t>
            </a:r>
            <a:r>
              <a:rPr lang="pt-PT" sz="2600" dirty="0" smtClean="0"/>
              <a:t>regras existentes </a:t>
            </a:r>
            <a:r>
              <a:rPr lang="pt-PT" sz="2600" dirty="0"/>
              <a:t>tanto para descobrir suas ordens naturais, </a:t>
            </a:r>
            <a:r>
              <a:rPr lang="pt-PT" sz="2600" dirty="0" smtClean="0"/>
              <a:t>como </a:t>
            </a:r>
            <a:r>
              <a:rPr lang="pt-PT" sz="2600" dirty="0"/>
              <a:t>as regras para a imposição de uma sequência </a:t>
            </a:r>
            <a:r>
              <a:rPr lang="pt-PT" sz="2600" dirty="0" smtClean="0"/>
              <a:t>útil. </a:t>
            </a:r>
          </a:p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PT" sz="2600" dirty="0" smtClean="0"/>
              <a:t>A Organização </a:t>
            </a:r>
            <a:r>
              <a:rPr lang="pt-PT" sz="2600" dirty="0"/>
              <a:t>do </a:t>
            </a:r>
            <a:r>
              <a:rPr lang="pt-PT" sz="2600" dirty="0" smtClean="0"/>
              <a:t>Conhecimento aplicada, </a:t>
            </a:r>
            <a:r>
              <a:rPr lang="pt-PT" sz="2600" dirty="0"/>
              <a:t>então, é uma </a:t>
            </a:r>
            <a:r>
              <a:rPr lang="pt-PT" sz="2600" b="1" dirty="0"/>
              <a:t>forma de discurso</a:t>
            </a:r>
            <a:r>
              <a:rPr lang="pt-PT" sz="2600" dirty="0"/>
              <a:t> , em que as estruturas e as regras são </a:t>
            </a:r>
            <a:r>
              <a:rPr lang="pt-PT" sz="2600" b="1" dirty="0"/>
              <a:t>objetos de comunicação</a:t>
            </a:r>
            <a:r>
              <a:rPr lang="pt-PT" sz="2600" dirty="0"/>
              <a:t>, e que se realiza em um ambiente cultural ou entre atores em diversos ambientes </a:t>
            </a:r>
            <a:r>
              <a:rPr lang="pt-PT" sz="2600" dirty="0" smtClean="0"/>
              <a:t>culturais.</a:t>
            </a:r>
          </a:p>
          <a:p>
            <a:pPr marL="0" indent="0" algn="r">
              <a:lnSpc>
                <a:spcPct val="116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PT" dirty="0" smtClean="0"/>
              <a:t>(SMIRAGLIA, 2013)</a:t>
            </a:r>
            <a:endParaRPr lang="en-GB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D755E-C85A-4CA2-A136-51C672617C4A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064705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179388"/>
            <a:ext cx="7767637" cy="945356"/>
          </a:xfrm>
        </p:spPr>
        <p:txBody>
          <a:bodyPr lIns="0" tIns="0" rIns="0" bIns="0">
            <a:normAutofit/>
          </a:bodyPr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err="1" smtClean="0"/>
              <a:t>Documento</a:t>
            </a:r>
            <a:r>
              <a:rPr lang="en-GB" sz="3200" dirty="0" smtClean="0"/>
              <a:t>, </a:t>
            </a:r>
            <a:r>
              <a:rPr lang="en-GB" sz="3200" dirty="0" err="1" smtClean="0"/>
              <a:t>Informação</a:t>
            </a:r>
            <a:r>
              <a:rPr lang="en-GB" sz="3200" dirty="0" smtClean="0"/>
              <a:t> e </a:t>
            </a:r>
            <a:r>
              <a:rPr lang="en-GB" sz="3200" dirty="0" err="1" smtClean="0"/>
              <a:t>Conhecimento</a:t>
            </a:r>
            <a:endParaRPr lang="en-GB" sz="3200" dirty="0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360363" y="1052736"/>
            <a:ext cx="8280400" cy="5560789"/>
          </a:xfrm>
        </p:spPr>
        <p:txBody>
          <a:bodyPr lIns="0" tIns="0" rIns="0" bIns="0">
            <a:normAutofit/>
          </a:bodyPr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Considerados</a:t>
            </a:r>
            <a:r>
              <a:rPr lang="en-GB" sz="2800" dirty="0" smtClean="0"/>
              <a:t> </a:t>
            </a:r>
            <a:r>
              <a:rPr lang="en-GB" sz="2800" dirty="0" err="1" smtClean="0"/>
              <a:t>unidades</a:t>
            </a:r>
            <a:r>
              <a:rPr lang="en-GB" sz="2800" dirty="0" smtClean="0"/>
              <a:t> </a:t>
            </a:r>
            <a:r>
              <a:rPr lang="en-GB" sz="2800" dirty="0" err="1" smtClean="0"/>
              <a:t>em</a:t>
            </a:r>
            <a:r>
              <a:rPr lang="en-GB" sz="2800" dirty="0" smtClean="0"/>
              <a:t> </a:t>
            </a:r>
            <a:r>
              <a:rPr lang="en-GB" sz="2800" dirty="0" err="1" smtClean="0"/>
              <a:t>Organização</a:t>
            </a:r>
            <a:r>
              <a:rPr lang="en-GB" sz="2800" dirty="0" smtClean="0"/>
              <a:t> do </a:t>
            </a:r>
            <a:r>
              <a:rPr lang="en-GB" sz="2800" dirty="0" err="1" smtClean="0"/>
              <a:t>Conhecimento</a:t>
            </a:r>
            <a:r>
              <a:rPr lang="en-GB" sz="28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err="1" smtClean="0"/>
              <a:t>Documento</a:t>
            </a:r>
            <a:r>
              <a:rPr lang="en-GB" sz="2800" b="1" dirty="0" smtClean="0"/>
              <a:t> </a:t>
            </a:r>
            <a:r>
              <a:rPr lang="en-GB" sz="2800" dirty="0" smtClean="0"/>
              <a:t>: </a:t>
            </a:r>
            <a:r>
              <a:rPr lang="en-GB" sz="2800" dirty="0" err="1" smtClean="0"/>
              <a:t>objeto</a:t>
            </a:r>
            <a:r>
              <a:rPr lang="en-GB" sz="2800" dirty="0" smtClean="0"/>
              <a:t> da </a:t>
            </a:r>
            <a:r>
              <a:rPr lang="en-GB" sz="2800" dirty="0" err="1" smtClean="0"/>
              <a:t>Ciência</a:t>
            </a:r>
            <a:r>
              <a:rPr lang="en-GB" sz="2800" dirty="0" smtClean="0"/>
              <a:t> da </a:t>
            </a:r>
            <a:r>
              <a:rPr lang="en-GB" sz="2800" dirty="0" err="1" smtClean="0"/>
              <a:t>Informação</a:t>
            </a:r>
            <a:r>
              <a:rPr lang="en-GB" sz="2800" dirty="0" smtClean="0"/>
              <a:t>, </a:t>
            </a:r>
            <a:r>
              <a:rPr lang="en-GB" sz="2800" dirty="0" err="1" smtClean="0"/>
              <a:t>que</a:t>
            </a:r>
            <a:r>
              <a:rPr lang="en-GB" sz="2800" dirty="0" smtClean="0"/>
              <a:t> se </a:t>
            </a:r>
            <a:r>
              <a:rPr lang="en-GB" sz="2800" dirty="0" err="1" smtClean="0"/>
              <a:t>preocupa</a:t>
            </a:r>
            <a:r>
              <a:rPr lang="en-GB" sz="2800" dirty="0" smtClean="0"/>
              <a:t> com a </a:t>
            </a:r>
            <a:r>
              <a:rPr lang="en-GB" sz="2800" dirty="0" err="1" smtClean="0"/>
              <a:t>organização</a:t>
            </a:r>
            <a:r>
              <a:rPr lang="en-GB" sz="2800" dirty="0" smtClean="0"/>
              <a:t> dos </a:t>
            </a:r>
            <a:r>
              <a:rPr lang="en-GB" sz="2800" dirty="0" err="1" smtClean="0"/>
              <a:t>artefatos</a:t>
            </a:r>
            <a:r>
              <a:rPr lang="en-GB" sz="2800" dirty="0" smtClean="0"/>
              <a:t> </a:t>
            </a:r>
            <a:r>
              <a:rPr lang="en-GB" sz="2800" dirty="0" err="1" smtClean="0"/>
              <a:t>pelo</a:t>
            </a:r>
            <a:r>
              <a:rPr lang="en-GB" sz="2800" dirty="0" smtClean="0"/>
              <a:t> </a:t>
            </a:r>
            <a:r>
              <a:rPr lang="en-GB" sz="2800" dirty="0" err="1" smtClean="0"/>
              <a:t>qual</a:t>
            </a:r>
            <a:r>
              <a:rPr lang="en-GB" sz="2800" dirty="0" smtClean="0"/>
              <a:t> o </a:t>
            </a:r>
            <a:r>
              <a:rPr lang="en-GB" sz="2800" dirty="0" err="1" smtClean="0"/>
              <a:t>conhecimento</a:t>
            </a:r>
            <a:r>
              <a:rPr lang="en-GB" sz="2800" dirty="0" smtClean="0"/>
              <a:t> é </a:t>
            </a:r>
            <a:r>
              <a:rPr lang="en-GB" sz="2800" dirty="0" err="1" smtClean="0"/>
              <a:t>representado</a:t>
            </a:r>
            <a:r>
              <a:rPr lang="en-GB" sz="2800" dirty="0" smtClean="0"/>
              <a:t> (</a:t>
            </a:r>
            <a:r>
              <a:rPr lang="en-GB" sz="2800" dirty="0" err="1" smtClean="0"/>
              <a:t>livros</a:t>
            </a:r>
            <a:r>
              <a:rPr lang="en-GB" sz="2800" dirty="0" smtClean="0"/>
              <a:t>, </a:t>
            </a:r>
            <a:r>
              <a:rPr lang="en-GB" sz="2800" dirty="0" err="1" smtClean="0"/>
              <a:t>artigos</a:t>
            </a:r>
            <a:r>
              <a:rPr lang="en-GB" sz="2800" dirty="0" smtClean="0"/>
              <a:t>, </a:t>
            </a:r>
            <a:r>
              <a:rPr lang="en-GB" sz="2800" dirty="0" err="1" smtClean="0"/>
              <a:t>registros</a:t>
            </a:r>
            <a:r>
              <a:rPr lang="en-GB" sz="2800" dirty="0" smtClean="0"/>
              <a:t> e </a:t>
            </a:r>
            <a:r>
              <a:rPr lang="en-GB" sz="2800" dirty="0" err="1" smtClean="0"/>
              <a:t>objetos</a:t>
            </a:r>
            <a:r>
              <a:rPr lang="en-GB" sz="2800" dirty="0" smtClean="0"/>
              <a:t>).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err="1" smtClean="0"/>
              <a:t>Informação</a:t>
            </a:r>
            <a:r>
              <a:rPr lang="en-GB" sz="2800" dirty="0" smtClean="0"/>
              <a:t>: </a:t>
            </a:r>
            <a:r>
              <a:rPr lang="en-GB" sz="2800" dirty="0" err="1" smtClean="0"/>
              <a:t>termo</a:t>
            </a:r>
            <a:r>
              <a:rPr lang="en-GB" sz="2800" dirty="0" smtClean="0"/>
              <a:t> </a:t>
            </a:r>
            <a:r>
              <a:rPr lang="en-GB" sz="2800" dirty="0" err="1" smtClean="0"/>
              <a:t>associado</a:t>
            </a:r>
            <a:r>
              <a:rPr lang="en-GB" sz="2800" dirty="0" smtClean="0"/>
              <a:t> à “</a:t>
            </a:r>
            <a:r>
              <a:rPr lang="en-GB" sz="2800" dirty="0" err="1" smtClean="0"/>
              <a:t>teoria</a:t>
            </a:r>
            <a:r>
              <a:rPr lang="en-GB" sz="2800" dirty="0" smtClean="0"/>
              <a:t> da </a:t>
            </a:r>
            <a:r>
              <a:rPr lang="en-GB" sz="2800" dirty="0" err="1" smtClean="0"/>
              <a:t>informação</a:t>
            </a:r>
            <a:r>
              <a:rPr lang="en-GB" sz="2800" dirty="0" smtClean="0"/>
              <a:t>”.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err="1" smtClean="0"/>
              <a:t>Conhecimento</a:t>
            </a:r>
            <a:r>
              <a:rPr lang="en-GB" sz="2800" dirty="0" smtClean="0"/>
              <a:t>: o que é </a:t>
            </a:r>
            <a:r>
              <a:rPr lang="en-GB" sz="2800" dirty="0" err="1" smtClean="0"/>
              <a:t>verdadeiro</a:t>
            </a:r>
            <a:r>
              <a:rPr lang="en-GB" sz="2800" dirty="0" smtClean="0"/>
              <a:t>, </a:t>
            </a:r>
            <a:r>
              <a:rPr lang="en-GB" sz="2800" dirty="0" err="1" smtClean="0"/>
              <a:t>reflexo</a:t>
            </a:r>
            <a:r>
              <a:rPr lang="en-GB" sz="2800" dirty="0" smtClean="0"/>
              <a:t> da </a:t>
            </a:r>
            <a:r>
              <a:rPr lang="en-GB" sz="2800" dirty="0" err="1" smtClean="0"/>
              <a:t>realidade</a:t>
            </a:r>
            <a:r>
              <a:rPr lang="en-GB" sz="2800" dirty="0" smtClean="0"/>
              <a:t>, </a:t>
            </a:r>
            <a:r>
              <a:rPr lang="en-GB" sz="2800" dirty="0" err="1" smtClean="0"/>
              <a:t>neutro</a:t>
            </a:r>
            <a:r>
              <a:rPr lang="en-GB" sz="2800" dirty="0" smtClean="0"/>
              <a:t> e </a:t>
            </a:r>
            <a:r>
              <a:rPr lang="en-GB" sz="2800" dirty="0" err="1" smtClean="0"/>
              <a:t>objetivo</a:t>
            </a:r>
            <a:r>
              <a:rPr lang="en-GB" sz="2800" dirty="0" smtClean="0"/>
              <a:t>.</a:t>
            </a:r>
          </a:p>
          <a:p>
            <a:pPr>
              <a:lnSpc>
                <a:spcPct val="116000"/>
              </a:lnSpc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685CBE-8CF9-43E5-97A6-A59FB3F10EF5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66050" cy="931863"/>
          </a:xfrm>
        </p:spPr>
        <p:txBody>
          <a:bodyPr lIns="0" tIns="0" rIns="0" bIns="0">
            <a:normAutofit/>
          </a:bodyPr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smtClean="0"/>
              <a:t>Duas visões diferentes de conhecimento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439863"/>
            <a:ext cx="8496944" cy="4711700"/>
          </a:xfrm>
        </p:spPr>
        <p:txBody>
          <a:bodyPr lIns="0" tIns="0" rIns="0" bIns="0"/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 dirty="0" err="1" smtClean="0"/>
              <a:t>Visão</a:t>
            </a:r>
            <a:r>
              <a:rPr lang="en-GB" b="1" dirty="0" smtClean="0"/>
              <a:t> </a:t>
            </a:r>
            <a:r>
              <a:rPr lang="en-GB" b="1" dirty="0" err="1" smtClean="0"/>
              <a:t>positivista</a:t>
            </a:r>
            <a:endParaRPr lang="en-GB" b="1" dirty="0" smtClean="0"/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conhecimento</a:t>
            </a:r>
            <a:r>
              <a:rPr lang="en-GB" dirty="0" smtClean="0"/>
              <a:t> e </a:t>
            </a:r>
            <a:r>
              <a:rPr lang="en-GB" dirty="0" err="1" smtClean="0"/>
              <a:t>organização</a:t>
            </a:r>
            <a:r>
              <a:rPr lang="en-GB" dirty="0" smtClean="0"/>
              <a:t> do </a:t>
            </a:r>
            <a:r>
              <a:rPr lang="en-GB" dirty="0" err="1" smtClean="0"/>
              <a:t>conhecimento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r>
              <a:rPr lang="en-GB" dirty="0" err="1" smtClean="0"/>
              <a:t>uma</a:t>
            </a:r>
            <a:r>
              <a:rPr lang="en-GB" dirty="0" smtClean="0"/>
              <a:t> </a:t>
            </a:r>
            <a:r>
              <a:rPr lang="en-GB" dirty="0" err="1" smtClean="0"/>
              <a:t>transcrição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dirty="0" err="1" smtClean="0"/>
              <a:t>duplicação</a:t>
            </a:r>
            <a:r>
              <a:rPr lang="en-GB" dirty="0" smtClean="0"/>
              <a:t> de </a:t>
            </a:r>
            <a:r>
              <a:rPr lang="en-GB" dirty="0" err="1" smtClean="0"/>
              <a:t>algum</a:t>
            </a:r>
            <a:r>
              <a:rPr lang="en-GB" dirty="0" smtClean="0"/>
              <a:t> </a:t>
            </a:r>
            <a:r>
              <a:rPr lang="en-GB" dirty="0" err="1" smtClean="0"/>
              <a:t>arranjo</a:t>
            </a:r>
            <a:r>
              <a:rPr lang="en-GB" dirty="0" smtClean="0"/>
              <a:t> </a:t>
            </a:r>
            <a:r>
              <a:rPr lang="en-GB" dirty="0" err="1" smtClean="0"/>
              <a:t>pré-existente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natureza</a:t>
            </a:r>
            <a:r>
              <a:rPr lang="en-GB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 dirty="0" err="1" smtClean="0"/>
              <a:t>Visão</a:t>
            </a:r>
            <a:r>
              <a:rPr lang="en-GB" b="1" dirty="0" smtClean="0"/>
              <a:t> </a:t>
            </a:r>
            <a:r>
              <a:rPr lang="en-GB" b="1" dirty="0" err="1" smtClean="0"/>
              <a:t>pragmática</a:t>
            </a:r>
            <a:endParaRPr lang="en-GB" b="1" dirty="0" smtClean="0"/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conhecimento</a:t>
            </a:r>
            <a:r>
              <a:rPr lang="en-GB" dirty="0" smtClean="0"/>
              <a:t> e </a:t>
            </a:r>
            <a:r>
              <a:rPr lang="en-GB" dirty="0" err="1" smtClean="0"/>
              <a:t>organização</a:t>
            </a:r>
            <a:r>
              <a:rPr lang="en-GB" dirty="0" smtClean="0"/>
              <a:t> do </a:t>
            </a:r>
            <a:r>
              <a:rPr lang="en-GB" dirty="0" err="1" smtClean="0"/>
              <a:t>conhecimento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r>
              <a:rPr lang="en-GB" dirty="0" err="1" smtClean="0"/>
              <a:t>alguma</a:t>
            </a:r>
            <a:r>
              <a:rPr lang="en-GB" dirty="0" smtClean="0"/>
              <a:t> </a:t>
            </a:r>
            <a:r>
              <a:rPr lang="en-GB" dirty="0" err="1" smtClean="0"/>
              <a:t>coisa</a:t>
            </a:r>
            <a:r>
              <a:rPr lang="en-GB" dirty="0" smtClean="0"/>
              <a:t> </a:t>
            </a:r>
            <a:r>
              <a:rPr lang="en-GB" dirty="0" err="1" smtClean="0"/>
              <a:t>construída</a:t>
            </a:r>
            <a:r>
              <a:rPr lang="en-GB" dirty="0" smtClean="0"/>
              <a:t> para </a:t>
            </a:r>
            <a:r>
              <a:rPr lang="en-GB" dirty="0" err="1" smtClean="0"/>
              <a:t>atender</a:t>
            </a:r>
            <a:r>
              <a:rPr lang="en-GB" dirty="0" smtClean="0"/>
              <a:t> </a:t>
            </a:r>
            <a:r>
              <a:rPr lang="en-GB" dirty="0" err="1" smtClean="0"/>
              <a:t>algumas</a:t>
            </a:r>
            <a:r>
              <a:rPr lang="en-GB" dirty="0" smtClean="0"/>
              <a:t> </a:t>
            </a:r>
            <a:r>
              <a:rPr lang="en-GB" dirty="0" err="1" smtClean="0"/>
              <a:t>necesidades</a:t>
            </a:r>
            <a:r>
              <a:rPr lang="en-GB" dirty="0" smtClean="0"/>
              <a:t> e </a:t>
            </a:r>
            <a:r>
              <a:rPr lang="en-GB" dirty="0" err="1" smtClean="0"/>
              <a:t>interesses</a:t>
            </a:r>
            <a:r>
              <a:rPr lang="en-GB" dirty="0" smtClean="0"/>
              <a:t> </a:t>
            </a:r>
            <a:r>
              <a:rPr lang="en-GB" dirty="0" err="1" smtClean="0"/>
              <a:t>humanos</a:t>
            </a:r>
            <a:r>
              <a:rPr lang="en-GB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E4550-C951-4978-8F05-AD8D1594780A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66050" cy="750888"/>
          </a:xfrm>
        </p:spPr>
        <p:txBody>
          <a:bodyPr lIns="0" tIns="0" rIns="0" bIns="0"/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smtClean="0"/>
              <a:t>Pesquisa científica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260475"/>
            <a:ext cx="8496944" cy="5289550"/>
          </a:xfrm>
        </p:spPr>
        <p:txBody>
          <a:bodyPr lIns="0" tIns="0" rIns="0" bIns="0"/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Nunca</a:t>
            </a:r>
            <a:r>
              <a:rPr lang="en-GB" dirty="0" smtClean="0"/>
              <a:t> </a:t>
            </a:r>
            <a:r>
              <a:rPr lang="en-GB" dirty="0" err="1" smtClean="0"/>
              <a:t>pode</a:t>
            </a:r>
            <a:r>
              <a:rPr lang="en-GB" dirty="0" smtClean="0"/>
              <a:t> ser dada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r>
              <a:rPr lang="en-GB" dirty="0" err="1" smtClean="0"/>
              <a:t>terminada</a:t>
            </a:r>
            <a:r>
              <a:rPr lang="en-GB" dirty="0" smtClean="0"/>
              <a:t>, </a:t>
            </a:r>
            <a:r>
              <a:rPr lang="en-GB" dirty="0" err="1" smtClean="0"/>
              <a:t>provada</a:t>
            </a:r>
            <a:r>
              <a:rPr lang="en-GB" dirty="0" smtClean="0"/>
              <a:t>, novas </a:t>
            </a:r>
            <a:r>
              <a:rPr lang="en-GB" dirty="0" err="1" smtClean="0"/>
              <a:t>evidências</a:t>
            </a:r>
            <a:r>
              <a:rPr lang="en-GB" dirty="0" smtClean="0"/>
              <a:t> </a:t>
            </a:r>
            <a:r>
              <a:rPr lang="en-GB" dirty="0" err="1" smtClean="0"/>
              <a:t>podem</a:t>
            </a:r>
            <a:r>
              <a:rPr lang="en-GB" dirty="0" smtClean="0"/>
              <a:t> </a:t>
            </a:r>
            <a:r>
              <a:rPr lang="en-GB" dirty="0" err="1" smtClean="0"/>
              <a:t>mudar</a:t>
            </a:r>
            <a:r>
              <a:rPr lang="en-GB" dirty="0" smtClean="0"/>
              <a:t> as </a:t>
            </a:r>
            <a:r>
              <a:rPr lang="en-GB" dirty="0" err="1" smtClean="0"/>
              <a:t>crenças</a:t>
            </a:r>
            <a:r>
              <a:rPr lang="en-GB" dirty="0" smtClean="0"/>
              <a:t> </a:t>
            </a:r>
            <a:r>
              <a:rPr lang="en-GB" dirty="0" err="1" smtClean="0"/>
              <a:t>científicas</a:t>
            </a:r>
            <a:r>
              <a:rPr lang="en-GB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Portanto</a:t>
            </a:r>
            <a:r>
              <a:rPr lang="en-GB" dirty="0" smtClean="0"/>
              <a:t>, </a:t>
            </a:r>
            <a:r>
              <a:rPr lang="en-GB" dirty="0" err="1" smtClean="0"/>
              <a:t>não</a:t>
            </a:r>
            <a:r>
              <a:rPr lang="en-GB" dirty="0" smtClean="0"/>
              <a:t> </a:t>
            </a:r>
            <a:r>
              <a:rPr lang="en-GB" dirty="0" err="1" smtClean="0"/>
              <a:t>podemos</a:t>
            </a:r>
            <a:r>
              <a:rPr lang="en-GB" dirty="0" smtClean="0"/>
              <a:t> </a:t>
            </a:r>
            <a:r>
              <a:rPr lang="en-GB" dirty="0" err="1" smtClean="0"/>
              <a:t>entender</a:t>
            </a:r>
            <a:r>
              <a:rPr lang="en-GB" dirty="0" smtClean="0"/>
              <a:t> </a:t>
            </a:r>
            <a:r>
              <a:rPr lang="en-GB" dirty="0" err="1" smtClean="0"/>
              <a:t>os</a:t>
            </a:r>
            <a:r>
              <a:rPr lang="en-GB" dirty="0" smtClean="0"/>
              <a:t> </a:t>
            </a:r>
            <a:r>
              <a:rPr lang="en-GB" dirty="0" err="1" smtClean="0"/>
              <a:t>documentos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r>
              <a:rPr lang="en-GB" dirty="0" err="1" smtClean="0"/>
              <a:t>representação</a:t>
            </a:r>
            <a:r>
              <a:rPr lang="en-GB" dirty="0" smtClean="0"/>
              <a:t> do </a:t>
            </a:r>
            <a:r>
              <a:rPr lang="en-GB" dirty="0" err="1" smtClean="0"/>
              <a:t>conhecimento</a:t>
            </a:r>
            <a:r>
              <a:rPr lang="en-GB" dirty="0" smtClean="0"/>
              <a:t>, </a:t>
            </a:r>
            <a:r>
              <a:rPr lang="en-GB" dirty="0" err="1" smtClean="0"/>
              <a:t>mas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r>
              <a:rPr lang="en-GB" dirty="0" err="1" smtClean="0"/>
              <a:t>conhecimento</a:t>
            </a:r>
            <a:r>
              <a:rPr lang="en-GB" dirty="0" smtClean="0"/>
              <a:t> </a:t>
            </a:r>
            <a:r>
              <a:rPr lang="en-GB" dirty="0" err="1" smtClean="0"/>
              <a:t>pretendido</a:t>
            </a:r>
            <a:r>
              <a:rPr lang="en-GB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O </a:t>
            </a:r>
            <a:r>
              <a:rPr lang="en-GB" dirty="0" err="1" smtClean="0"/>
              <a:t>conhecimento</a:t>
            </a:r>
            <a:r>
              <a:rPr lang="en-GB" dirty="0" smtClean="0"/>
              <a:t> é </a:t>
            </a:r>
            <a:r>
              <a:rPr lang="en-GB" dirty="0" err="1" smtClean="0"/>
              <a:t>fundamentado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argumentos</a:t>
            </a:r>
            <a:r>
              <a:rPr lang="en-GB" dirty="0" smtClean="0"/>
              <a:t>, </a:t>
            </a:r>
            <a:r>
              <a:rPr lang="en-GB" dirty="0" err="1" smtClean="0"/>
              <a:t>teorias</a:t>
            </a:r>
            <a:r>
              <a:rPr lang="en-GB" dirty="0" smtClean="0"/>
              <a:t> e </a:t>
            </a:r>
            <a:r>
              <a:rPr lang="en-GB" dirty="0" err="1" smtClean="0"/>
              <a:t>visões</a:t>
            </a:r>
            <a:r>
              <a:rPr lang="en-GB" dirty="0" smtClean="0"/>
              <a:t> de </a:t>
            </a:r>
            <a:r>
              <a:rPr lang="en-GB" dirty="0" err="1" smtClean="0"/>
              <a:t>mundo</a:t>
            </a:r>
            <a:r>
              <a:rPr lang="en-GB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6DE485-8F70-42E1-B78E-D20FB5383368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640960" cy="1344613"/>
          </a:xfrm>
        </p:spPr>
        <p:txBody>
          <a:bodyPr lIns="0" tIns="0" rIns="0" bIns="0"/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smtClean="0"/>
              <a:t>Campos </a:t>
            </a:r>
            <a:r>
              <a:rPr lang="en-GB" sz="3200" dirty="0" err="1" smtClean="0"/>
              <a:t>que</a:t>
            </a:r>
            <a:r>
              <a:rPr lang="en-GB" sz="3200" dirty="0" smtClean="0"/>
              <a:t> </a:t>
            </a:r>
            <a:r>
              <a:rPr lang="en-GB" sz="3200" dirty="0" err="1" smtClean="0"/>
              <a:t>contribuem</a:t>
            </a:r>
            <a:r>
              <a:rPr lang="en-GB" sz="3200" dirty="0" smtClean="0"/>
              <a:t> </a:t>
            </a:r>
            <a:r>
              <a:rPr lang="en-GB" sz="3200" dirty="0" err="1" smtClean="0"/>
              <a:t>para</a:t>
            </a:r>
            <a:r>
              <a:rPr lang="en-GB" sz="3200" dirty="0" smtClean="0"/>
              <a:t> a </a:t>
            </a:r>
            <a:r>
              <a:rPr lang="en-GB" sz="3200" dirty="0" err="1" smtClean="0"/>
              <a:t>Organização</a:t>
            </a:r>
            <a:r>
              <a:rPr lang="en-GB" sz="3200" dirty="0" smtClean="0"/>
              <a:t> do </a:t>
            </a:r>
            <a:r>
              <a:rPr lang="en-GB" sz="3200" dirty="0" err="1" smtClean="0"/>
              <a:t>Conhecimento</a:t>
            </a:r>
            <a:r>
              <a:rPr lang="en-GB" sz="3200" dirty="0" smtClean="0"/>
              <a:t> 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00809"/>
            <a:ext cx="7766050" cy="3888432"/>
          </a:xfrm>
        </p:spPr>
        <p:txBody>
          <a:bodyPr lIns="0" tIns="0" rIns="0" bIns="0"/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Ciência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Computação</a:t>
            </a:r>
            <a:endParaRPr lang="en-GB" dirty="0" smtClean="0"/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Linguística</a:t>
            </a:r>
            <a:endParaRPr lang="en-GB" dirty="0" smtClean="0"/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Processamento</a:t>
            </a:r>
            <a:r>
              <a:rPr lang="en-GB" dirty="0" smtClean="0"/>
              <a:t> de </a:t>
            </a:r>
            <a:r>
              <a:rPr lang="en-GB" dirty="0" err="1" smtClean="0"/>
              <a:t>Linguagem</a:t>
            </a:r>
            <a:r>
              <a:rPr lang="en-GB" dirty="0" smtClean="0"/>
              <a:t> Natural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Teoria</a:t>
            </a:r>
            <a:r>
              <a:rPr lang="en-GB" dirty="0" smtClean="0"/>
              <a:t> do </a:t>
            </a:r>
            <a:r>
              <a:rPr lang="en-GB" dirty="0" err="1" smtClean="0"/>
              <a:t>Conhecimento</a:t>
            </a:r>
            <a:endParaRPr lang="en-GB" dirty="0" smtClean="0"/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Teoria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Organização</a:t>
            </a:r>
            <a:r>
              <a:rPr lang="en-GB" dirty="0" smtClean="0"/>
              <a:t> Social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2DD0C2-45FA-405C-955E-8C6ED1CFDDE6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424936" cy="750888"/>
          </a:xfrm>
        </p:spPr>
        <p:txBody>
          <a:bodyPr lIns="0" tIns="0" rIns="0" bIns="0">
            <a:normAutofit/>
          </a:bodyPr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smtClean="0"/>
              <a:t> </a:t>
            </a:r>
            <a:r>
              <a:rPr lang="en-GB" sz="3200" dirty="0" err="1" smtClean="0"/>
              <a:t>Análise</a:t>
            </a:r>
            <a:r>
              <a:rPr lang="en-GB" sz="3200" dirty="0" smtClean="0"/>
              <a:t> de </a:t>
            </a:r>
            <a:r>
              <a:rPr lang="en-GB" sz="3200" dirty="0" err="1" smtClean="0"/>
              <a:t>Domínio</a:t>
            </a:r>
            <a:r>
              <a:rPr lang="en-GB" sz="3200" dirty="0" smtClean="0"/>
              <a:t> </a:t>
            </a:r>
            <a:r>
              <a:rPr lang="en-GB" sz="3200" dirty="0" err="1" smtClean="0"/>
              <a:t>na</a:t>
            </a:r>
            <a:r>
              <a:rPr lang="en-GB" sz="3200" dirty="0" smtClean="0"/>
              <a:t> </a:t>
            </a:r>
            <a:r>
              <a:rPr lang="en-GB" sz="3200" dirty="0" err="1" smtClean="0"/>
              <a:t>Ciência</a:t>
            </a:r>
            <a:r>
              <a:rPr lang="en-GB" sz="3200" dirty="0" smtClean="0"/>
              <a:t> </a:t>
            </a:r>
            <a:r>
              <a:rPr lang="en-GB" sz="3200" dirty="0" err="1" smtClean="0"/>
              <a:t>da</a:t>
            </a:r>
            <a:r>
              <a:rPr lang="en-GB" sz="3200" dirty="0" smtClean="0"/>
              <a:t> </a:t>
            </a:r>
            <a:r>
              <a:rPr lang="en-GB" sz="3200" dirty="0" err="1" smtClean="0"/>
              <a:t>Informação</a:t>
            </a:r>
            <a:endParaRPr lang="en-GB" sz="3200" dirty="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124744"/>
            <a:ext cx="8424936" cy="5355431"/>
          </a:xfrm>
        </p:spPr>
        <p:txBody>
          <a:bodyPr lIns="0" tIns="0" rIns="0" bIns="0"/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Não</a:t>
            </a:r>
            <a:r>
              <a:rPr lang="en-GB" sz="2400" dirty="0" smtClean="0"/>
              <a:t> </a:t>
            </a:r>
            <a:r>
              <a:rPr lang="en-GB" sz="2400" dirty="0" err="1" smtClean="0"/>
              <a:t>podemos</a:t>
            </a:r>
            <a:r>
              <a:rPr lang="en-GB" sz="2400" dirty="0" smtClean="0"/>
              <a:t> </a:t>
            </a:r>
            <a:r>
              <a:rPr lang="en-GB" sz="2400" dirty="0" err="1" smtClean="0"/>
              <a:t>considerar</a:t>
            </a:r>
            <a:r>
              <a:rPr lang="en-GB" sz="2400" dirty="0" smtClean="0"/>
              <a:t> </a:t>
            </a:r>
            <a:r>
              <a:rPr lang="en-GB" sz="2400" dirty="0" err="1" smtClean="0"/>
              <a:t>todos</a:t>
            </a:r>
            <a:r>
              <a:rPr lang="en-GB" sz="2400" dirty="0" smtClean="0"/>
              <a:t> </a:t>
            </a:r>
            <a:r>
              <a:rPr lang="en-GB" sz="2400" dirty="0" err="1" smtClean="0"/>
              <a:t>os</a:t>
            </a:r>
            <a:r>
              <a:rPr lang="en-GB" sz="2400" dirty="0" smtClean="0"/>
              <a:t> </a:t>
            </a:r>
            <a:r>
              <a:rPr lang="en-GB" sz="2400" dirty="0" err="1" smtClean="0"/>
              <a:t>domínios</a:t>
            </a:r>
            <a:r>
              <a:rPr lang="en-GB" sz="2400" dirty="0" smtClean="0"/>
              <a:t> </a:t>
            </a:r>
            <a:r>
              <a:rPr lang="en-GB" sz="2400" dirty="0" err="1" smtClean="0"/>
              <a:t>como</a:t>
            </a:r>
            <a:r>
              <a:rPr lang="en-GB" sz="2400" dirty="0" smtClean="0"/>
              <a:t> se </a:t>
            </a:r>
            <a:r>
              <a:rPr lang="en-GB" sz="2400" dirty="0" err="1" smtClean="0"/>
              <a:t>fossem</a:t>
            </a:r>
            <a:r>
              <a:rPr lang="en-GB" sz="2400" dirty="0" smtClean="0"/>
              <a:t> </a:t>
            </a:r>
            <a:r>
              <a:rPr lang="en-GB" sz="2400" dirty="0" err="1" smtClean="0"/>
              <a:t>similares</a:t>
            </a:r>
            <a:r>
              <a:rPr lang="en-GB" sz="24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A CI </a:t>
            </a:r>
            <a:r>
              <a:rPr lang="en-GB" sz="2400" dirty="0" err="1" smtClean="0"/>
              <a:t>deve</a:t>
            </a:r>
            <a:r>
              <a:rPr lang="en-GB" sz="2400" dirty="0" smtClean="0"/>
              <a:t> </a:t>
            </a:r>
            <a:r>
              <a:rPr lang="en-GB" sz="2400" dirty="0" err="1" smtClean="0"/>
              <a:t>considerar</a:t>
            </a:r>
            <a:r>
              <a:rPr lang="en-GB" sz="2400" dirty="0" smtClean="0"/>
              <a:t> as </a:t>
            </a:r>
            <a:r>
              <a:rPr lang="en-GB" sz="2400" b="1" dirty="0" err="1" smtClean="0"/>
              <a:t>diferentes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comunidades</a:t>
            </a:r>
            <a:r>
              <a:rPr lang="en-GB" sz="2400" b="1" dirty="0" smtClean="0"/>
              <a:t> </a:t>
            </a:r>
            <a:r>
              <a:rPr lang="en-GB" sz="2400" dirty="0" smtClean="0"/>
              <a:t>e </a:t>
            </a:r>
            <a:r>
              <a:rPr lang="en-GB" sz="2400" dirty="0" err="1" smtClean="0"/>
              <a:t>seus</a:t>
            </a:r>
            <a:r>
              <a:rPr lang="en-GB" sz="2400" dirty="0" smtClean="0"/>
              <a:t> </a:t>
            </a:r>
            <a:r>
              <a:rPr lang="en-GB" sz="2400" dirty="0" err="1" smtClean="0"/>
              <a:t>discursos</a:t>
            </a:r>
            <a:r>
              <a:rPr lang="en-GB" sz="24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Recursos</a:t>
            </a:r>
            <a:r>
              <a:rPr lang="en-GB" sz="2400" dirty="0" smtClean="0"/>
              <a:t> de </a:t>
            </a:r>
            <a:r>
              <a:rPr lang="en-GB" sz="2400" dirty="0" err="1" smtClean="0"/>
              <a:t>informação</a:t>
            </a:r>
            <a:r>
              <a:rPr lang="en-GB" sz="2400" dirty="0" smtClean="0"/>
              <a:t> </a:t>
            </a:r>
            <a:r>
              <a:rPr lang="en-GB" sz="2400" dirty="0" err="1" smtClean="0"/>
              <a:t>podem</a:t>
            </a:r>
            <a:r>
              <a:rPr lang="en-GB" sz="2400" dirty="0" smtClean="0"/>
              <a:t> ser  </a:t>
            </a:r>
            <a:r>
              <a:rPr lang="en-GB" sz="2400" dirty="0" err="1" smtClean="0"/>
              <a:t>identificados</a:t>
            </a:r>
            <a:r>
              <a:rPr lang="en-GB" sz="2400" dirty="0" smtClean="0"/>
              <a:t>, </a:t>
            </a:r>
            <a:r>
              <a:rPr lang="en-GB" sz="2400" dirty="0" err="1" smtClean="0"/>
              <a:t>descritos</a:t>
            </a:r>
            <a:r>
              <a:rPr lang="en-GB" sz="2400" dirty="0" smtClean="0"/>
              <a:t>, </a:t>
            </a:r>
            <a:r>
              <a:rPr lang="en-GB" sz="2400" dirty="0" err="1" smtClean="0"/>
              <a:t>organizados</a:t>
            </a:r>
            <a:r>
              <a:rPr lang="en-GB" sz="2400" dirty="0" smtClean="0"/>
              <a:t> e </a:t>
            </a:r>
            <a:r>
              <a:rPr lang="en-GB" sz="2400" dirty="0" err="1" smtClean="0"/>
              <a:t>comunicados</a:t>
            </a:r>
            <a:r>
              <a:rPr lang="en-GB" sz="2400" dirty="0" smtClean="0"/>
              <a:t> </a:t>
            </a:r>
            <a:r>
              <a:rPr lang="en-GB" sz="2400" dirty="0" err="1" smtClean="0"/>
              <a:t>para</a:t>
            </a:r>
            <a:r>
              <a:rPr lang="en-GB" sz="2400" dirty="0" smtClean="0"/>
              <a:t> </a:t>
            </a:r>
            <a:r>
              <a:rPr lang="en-GB" sz="2400" dirty="0" err="1" smtClean="0"/>
              <a:t>servir</a:t>
            </a:r>
            <a:r>
              <a:rPr lang="en-GB" sz="2400" dirty="0" smtClean="0"/>
              <a:t> a </a:t>
            </a:r>
            <a:r>
              <a:rPr lang="en-GB" sz="2400" dirty="0" err="1" smtClean="0"/>
              <a:t>objetivos</a:t>
            </a:r>
            <a:r>
              <a:rPr lang="en-GB" sz="2400" dirty="0" smtClean="0"/>
              <a:t> </a:t>
            </a:r>
            <a:r>
              <a:rPr lang="en-GB" sz="2400" dirty="0" err="1" smtClean="0"/>
              <a:t>específicos</a:t>
            </a:r>
            <a:r>
              <a:rPr lang="en-GB" sz="24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Especialistas</a:t>
            </a:r>
            <a:r>
              <a:rPr lang="en-GB" sz="2400" dirty="0" smtClean="0"/>
              <a:t> no </a:t>
            </a:r>
            <a:r>
              <a:rPr lang="en-GB" sz="2400" dirty="0" err="1" smtClean="0"/>
              <a:t>assunto</a:t>
            </a:r>
            <a:r>
              <a:rPr lang="en-GB" sz="2400" dirty="0" smtClean="0"/>
              <a:t> </a:t>
            </a:r>
            <a:r>
              <a:rPr lang="en-GB" sz="2400" dirty="0" err="1" smtClean="0"/>
              <a:t>não</a:t>
            </a:r>
            <a:r>
              <a:rPr lang="en-GB" sz="2400" dirty="0" smtClean="0"/>
              <a:t> </a:t>
            </a:r>
            <a:r>
              <a:rPr lang="en-GB" sz="2400" dirty="0" err="1" smtClean="0"/>
              <a:t>são</a:t>
            </a:r>
            <a:r>
              <a:rPr lang="en-GB" sz="2400" dirty="0" smtClean="0"/>
              <a:t> </a:t>
            </a:r>
            <a:r>
              <a:rPr lang="en-GB" sz="2400" dirty="0" err="1" smtClean="0"/>
              <a:t>especialistas</a:t>
            </a:r>
            <a:r>
              <a:rPr lang="en-GB" sz="2400" dirty="0" smtClean="0"/>
              <a:t> </a:t>
            </a:r>
            <a:r>
              <a:rPr lang="en-GB" sz="2400" dirty="0" err="1" smtClean="0"/>
              <a:t>em</a:t>
            </a:r>
            <a:r>
              <a:rPr lang="en-GB" sz="2400" dirty="0" smtClean="0"/>
              <a:t> CI.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AF0A47-12B0-4F58-BE0D-0ADA93EB4FC3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8062664" cy="750888"/>
          </a:xfrm>
        </p:spPr>
        <p:txBody>
          <a:bodyPr lIns="0" tIns="0" rIns="0" bIns="0">
            <a:normAutofit/>
          </a:bodyPr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err="1" smtClean="0"/>
              <a:t>Abordagens</a:t>
            </a:r>
            <a:r>
              <a:rPr lang="en-GB" sz="3200" dirty="0" smtClean="0"/>
              <a:t> </a:t>
            </a:r>
            <a:r>
              <a:rPr lang="en-GB" sz="3200" dirty="0" err="1" smtClean="0"/>
              <a:t>para</a:t>
            </a:r>
            <a:r>
              <a:rPr lang="en-GB" sz="3200" dirty="0" smtClean="0"/>
              <a:t> a </a:t>
            </a:r>
            <a:r>
              <a:rPr lang="en-GB" sz="3200" dirty="0" err="1" smtClean="0"/>
              <a:t>Análise</a:t>
            </a:r>
            <a:r>
              <a:rPr lang="en-GB" sz="3200" dirty="0" smtClean="0"/>
              <a:t> de </a:t>
            </a:r>
            <a:r>
              <a:rPr lang="en-GB" sz="3200" dirty="0" err="1" smtClean="0"/>
              <a:t>Domínio</a:t>
            </a:r>
            <a:r>
              <a:rPr lang="en-GB" sz="3200" dirty="0" smtClean="0"/>
              <a:t> </a:t>
            </a:r>
            <a:r>
              <a:rPr lang="en-GB" sz="3200" dirty="0" err="1" smtClean="0"/>
              <a:t>na</a:t>
            </a:r>
            <a:r>
              <a:rPr lang="en-GB" sz="3200" dirty="0" smtClean="0"/>
              <a:t> CI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39863"/>
            <a:ext cx="7766050" cy="4686300"/>
          </a:xfrm>
        </p:spPr>
        <p:txBody>
          <a:bodyPr lIns="0" tIns="0" rIns="0" bIns="0"/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Produção</a:t>
            </a:r>
            <a:r>
              <a:rPr lang="en-GB" dirty="0" smtClean="0"/>
              <a:t> de </a:t>
            </a:r>
            <a:r>
              <a:rPr lang="en-GB" dirty="0" err="1" smtClean="0"/>
              <a:t>Guias</a:t>
            </a:r>
            <a:r>
              <a:rPr lang="en-GB" dirty="0" smtClean="0"/>
              <a:t> de </a:t>
            </a:r>
            <a:r>
              <a:rPr lang="en-GB" dirty="0" err="1" smtClean="0"/>
              <a:t>Literatura</a:t>
            </a:r>
            <a:endParaRPr lang="en-GB" dirty="0" smtClean="0"/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 dirty="0" err="1" smtClean="0"/>
              <a:t>Construção</a:t>
            </a:r>
            <a:r>
              <a:rPr lang="en-GB" b="1" dirty="0" smtClean="0"/>
              <a:t> de </a:t>
            </a:r>
            <a:r>
              <a:rPr lang="en-GB" b="1" dirty="0" err="1" smtClean="0"/>
              <a:t>Classificações</a:t>
            </a:r>
            <a:r>
              <a:rPr lang="en-GB" b="1" dirty="0" smtClean="0"/>
              <a:t> </a:t>
            </a:r>
            <a:r>
              <a:rPr lang="en-GB" b="1" dirty="0" err="1" smtClean="0"/>
              <a:t>especializadas</a:t>
            </a:r>
            <a:r>
              <a:rPr lang="en-GB" b="1" dirty="0" smtClean="0"/>
              <a:t> e </a:t>
            </a:r>
            <a:r>
              <a:rPr lang="en-GB" b="1" dirty="0" err="1" smtClean="0"/>
              <a:t>Tesauros</a:t>
            </a:r>
            <a:endParaRPr lang="en-GB" b="1" dirty="0" smtClean="0"/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 dirty="0" err="1" smtClean="0"/>
              <a:t>Indexação</a:t>
            </a:r>
            <a:r>
              <a:rPr lang="en-GB" b="1" dirty="0" smtClean="0"/>
              <a:t> e </a:t>
            </a:r>
            <a:r>
              <a:rPr lang="en-GB" b="1" dirty="0" err="1" smtClean="0"/>
              <a:t>Recuperação</a:t>
            </a:r>
            <a:r>
              <a:rPr lang="en-GB" b="1" dirty="0" smtClean="0"/>
              <a:t> 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Estudos</a:t>
            </a:r>
            <a:r>
              <a:rPr lang="en-GB" dirty="0" smtClean="0"/>
              <a:t> </a:t>
            </a:r>
            <a:r>
              <a:rPr lang="en-GB" dirty="0" err="1" smtClean="0"/>
              <a:t>empíricos</a:t>
            </a:r>
            <a:r>
              <a:rPr lang="en-GB" dirty="0" smtClean="0"/>
              <a:t> de </a:t>
            </a:r>
            <a:r>
              <a:rPr lang="en-GB" dirty="0" err="1" smtClean="0"/>
              <a:t>usuários</a:t>
            </a:r>
            <a:endParaRPr lang="en-GB" dirty="0" smtClean="0"/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Estudos</a:t>
            </a:r>
            <a:r>
              <a:rPr lang="en-GB" dirty="0" smtClean="0"/>
              <a:t> </a:t>
            </a:r>
            <a:r>
              <a:rPr lang="en-GB" dirty="0" err="1" smtClean="0"/>
              <a:t>bibliométricos</a:t>
            </a:r>
            <a:endParaRPr lang="en-GB" dirty="0" smtClean="0"/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Estudos</a:t>
            </a:r>
            <a:r>
              <a:rPr lang="en-GB" dirty="0" smtClean="0"/>
              <a:t> </a:t>
            </a:r>
            <a:r>
              <a:rPr lang="en-GB" dirty="0" err="1" smtClean="0"/>
              <a:t>históricos</a:t>
            </a:r>
            <a:endParaRPr lang="en-GB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A87C79-2DE0-493F-B0B0-CBE9EE4149CA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508000"/>
            <a:ext cx="8128322" cy="931863"/>
          </a:xfrm>
        </p:spPr>
        <p:txBody>
          <a:bodyPr lIns="0" tIns="0" rIns="0" bIns="0">
            <a:normAutofit/>
          </a:bodyPr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err="1" smtClean="0"/>
              <a:t>Abordagens</a:t>
            </a:r>
            <a:r>
              <a:rPr lang="en-GB" sz="3200" dirty="0" smtClean="0"/>
              <a:t> </a:t>
            </a:r>
            <a:r>
              <a:rPr lang="en-GB" sz="3200" dirty="0" err="1" smtClean="0"/>
              <a:t>para</a:t>
            </a:r>
            <a:r>
              <a:rPr lang="en-GB" sz="3200" dirty="0" smtClean="0"/>
              <a:t> a </a:t>
            </a:r>
            <a:r>
              <a:rPr lang="en-GB" sz="3200" dirty="0" err="1" smtClean="0"/>
              <a:t>Análise</a:t>
            </a:r>
            <a:r>
              <a:rPr lang="en-GB" sz="3200" dirty="0" smtClean="0"/>
              <a:t> de </a:t>
            </a:r>
            <a:r>
              <a:rPr lang="en-GB" sz="3200" dirty="0" err="1" smtClean="0"/>
              <a:t>Domínio</a:t>
            </a:r>
            <a:r>
              <a:rPr lang="en-GB" sz="3200" dirty="0" smtClean="0"/>
              <a:t> </a:t>
            </a:r>
            <a:r>
              <a:rPr lang="en-GB" sz="3200" dirty="0" err="1" smtClean="0"/>
              <a:t>na</a:t>
            </a:r>
            <a:r>
              <a:rPr lang="en-GB" sz="3200" dirty="0" smtClean="0"/>
              <a:t> CI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39863"/>
            <a:ext cx="7990656" cy="4927600"/>
          </a:xfrm>
        </p:spPr>
        <p:txBody>
          <a:bodyPr lIns="0" tIns="0" rIns="0" bIns="0"/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 dirty="0" err="1" smtClean="0"/>
              <a:t>Documentos</a:t>
            </a:r>
            <a:r>
              <a:rPr lang="en-GB" b="1" dirty="0" smtClean="0"/>
              <a:t> e </a:t>
            </a:r>
            <a:r>
              <a:rPr lang="en-GB" b="1" dirty="0" err="1" smtClean="0"/>
              <a:t>estudos</a:t>
            </a:r>
            <a:r>
              <a:rPr lang="en-GB" b="1" dirty="0" smtClean="0"/>
              <a:t> de </a:t>
            </a:r>
            <a:r>
              <a:rPr lang="en-GB" b="1" dirty="0" err="1" smtClean="0"/>
              <a:t>gênero</a:t>
            </a:r>
            <a:r>
              <a:rPr lang="en-GB" b="1" dirty="0" smtClean="0"/>
              <a:t> 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Estudos</a:t>
            </a:r>
            <a:r>
              <a:rPr lang="en-GB" dirty="0" smtClean="0"/>
              <a:t> </a:t>
            </a:r>
            <a:r>
              <a:rPr lang="en-GB" dirty="0" err="1" smtClean="0"/>
              <a:t>críticos</a:t>
            </a:r>
            <a:r>
              <a:rPr lang="en-GB" dirty="0" smtClean="0"/>
              <a:t> e </a:t>
            </a:r>
            <a:r>
              <a:rPr lang="en-GB" dirty="0" err="1" smtClean="0"/>
              <a:t>epistemológicos</a:t>
            </a:r>
            <a:endParaRPr lang="en-GB" dirty="0" smtClean="0"/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 dirty="0" err="1" smtClean="0"/>
              <a:t>Estudos</a:t>
            </a:r>
            <a:r>
              <a:rPr lang="en-GB" b="1" dirty="0" smtClean="0"/>
              <a:t> </a:t>
            </a:r>
            <a:r>
              <a:rPr lang="en-GB" b="1" dirty="0" err="1" smtClean="0"/>
              <a:t>terminológicos</a:t>
            </a:r>
            <a:r>
              <a:rPr lang="en-GB" b="1" dirty="0" smtClean="0"/>
              <a:t>, </a:t>
            </a:r>
            <a:r>
              <a:rPr lang="en-GB" b="1" dirty="0" err="1" smtClean="0"/>
              <a:t>linguagens</a:t>
            </a:r>
            <a:r>
              <a:rPr lang="en-GB" b="1" dirty="0" smtClean="0"/>
              <a:t> de </a:t>
            </a:r>
            <a:r>
              <a:rPr lang="en-GB" b="1" dirty="0" err="1" smtClean="0"/>
              <a:t>especialidade</a:t>
            </a:r>
            <a:r>
              <a:rPr lang="en-GB" b="1" dirty="0" smtClean="0"/>
              <a:t>, bases de dados </a:t>
            </a:r>
            <a:r>
              <a:rPr lang="en-GB" b="1" dirty="0" err="1" smtClean="0"/>
              <a:t>semânticas</a:t>
            </a:r>
            <a:r>
              <a:rPr lang="en-GB" b="1" dirty="0" smtClean="0"/>
              <a:t> e </a:t>
            </a:r>
            <a:r>
              <a:rPr lang="en-GB" b="1" dirty="0" err="1" smtClean="0"/>
              <a:t>estudos</a:t>
            </a:r>
            <a:r>
              <a:rPr lang="en-GB" b="1" dirty="0" smtClean="0"/>
              <a:t> do </a:t>
            </a:r>
            <a:r>
              <a:rPr lang="en-GB" b="1" dirty="0" err="1" smtClean="0"/>
              <a:t>discurso</a:t>
            </a:r>
            <a:endParaRPr lang="en-GB" b="1" dirty="0" smtClean="0"/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Estruturas</a:t>
            </a:r>
            <a:r>
              <a:rPr lang="en-GB" dirty="0" smtClean="0"/>
              <a:t> e </a:t>
            </a:r>
            <a:r>
              <a:rPr lang="en-GB" dirty="0" err="1" smtClean="0"/>
              <a:t>instituições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comunicação</a:t>
            </a:r>
            <a:r>
              <a:rPr lang="en-GB" dirty="0" smtClean="0"/>
              <a:t> </a:t>
            </a:r>
            <a:r>
              <a:rPr lang="en-GB" dirty="0" err="1" smtClean="0"/>
              <a:t>científica</a:t>
            </a:r>
            <a:endParaRPr lang="en-GB" dirty="0" smtClean="0"/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Cognição</a:t>
            </a:r>
            <a:r>
              <a:rPr lang="en-GB" dirty="0" smtClean="0"/>
              <a:t> </a:t>
            </a:r>
            <a:r>
              <a:rPr lang="en-GB" dirty="0" err="1" smtClean="0"/>
              <a:t>científica</a:t>
            </a:r>
            <a:endParaRPr lang="en-GB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36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B8FF2A-0FC5-4505-B731-96524E18269E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08001"/>
            <a:ext cx="7766050" cy="832768"/>
          </a:xfrm>
        </p:spPr>
        <p:txBody>
          <a:bodyPr lIns="0" tIns="0" rIns="0" bIns="0">
            <a:normAutofit/>
          </a:bodyPr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err="1" smtClean="0"/>
              <a:t>Produção</a:t>
            </a:r>
            <a:r>
              <a:rPr lang="en-GB" sz="3200" dirty="0" smtClean="0"/>
              <a:t> de </a:t>
            </a:r>
            <a:r>
              <a:rPr lang="en-GB" sz="3200" dirty="0" err="1" smtClean="0"/>
              <a:t>guias</a:t>
            </a:r>
            <a:r>
              <a:rPr lang="en-GB" sz="3200" dirty="0" smtClean="0"/>
              <a:t> de </a:t>
            </a:r>
            <a:r>
              <a:rPr lang="en-GB" sz="3200" dirty="0" err="1" smtClean="0"/>
              <a:t>literatura</a:t>
            </a:r>
            <a:endParaRPr lang="en-GB" sz="3200" dirty="0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84784"/>
            <a:ext cx="7766050" cy="4641379"/>
          </a:xfrm>
        </p:spPr>
        <p:txBody>
          <a:bodyPr lIns="0" tIns="0" rIns="0" bIns="0">
            <a:normAutofit/>
          </a:bodyPr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Guias</a:t>
            </a:r>
            <a:r>
              <a:rPr lang="en-GB" dirty="0" smtClean="0"/>
              <a:t> de </a:t>
            </a:r>
            <a:r>
              <a:rPr lang="en-GB" dirty="0" err="1" smtClean="0"/>
              <a:t>fontes</a:t>
            </a:r>
            <a:r>
              <a:rPr lang="en-GB" dirty="0" smtClean="0"/>
              <a:t> de </a:t>
            </a:r>
            <a:r>
              <a:rPr lang="en-GB" dirty="0" err="1" smtClean="0"/>
              <a:t>informação</a:t>
            </a:r>
            <a:endParaRPr lang="en-GB" dirty="0" smtClean="0"/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organizam</a:t>
            </a:r>
            <a:r>
              <a:rPr lang="en-GB" dirty="0" smtClean="0"/>
              <a:t> as </a:t>
            </a:r>
            <a:r>
              <a:rPr lang="en-GB" dirty="0" err="1" smtClean="0"/>
              <a:t>fontes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um </a:t>
            </a:r>
            <a:r>
              <a:rPr lang="en-GB" dirty="0" err="1" smtClean="0"/>
              <a:t>domínio</a:t>
            </a:r>
            <a:r>
              <a:rPr lang="en-GB" dirty="0" smtClean="0"/>
              <a:t> (</a:t>
            </a:r>
            <a:r>
              <a:rPr lang="en-GB" dirty="0" err="1" smtClean="0"/>
              <a:t>bibliografia</a:t>
            </a:r>
            <a:r>
              <a:rPr lang="en-GB" dirty="0" smtClean="0"/>
              <a:t> de </a:t>
            </a:r>
            <a:r>
              <a:rPr lang="en-GB" dirty="0" err="1" smtClean="0"/>
              <a:t>obras</a:t>
            </a:r>
            <a:r>
              <a:rPr lang="en-GB" dirty="0" smtClean="0"/>
              <a:t> de </a:t>
            </a:r>
            <a:r>
              <a:rPr lang="en-GB" dirty="0" err="1" smtClean="0"/>
              <a:t>referência</a:t>
            </a:r>
            <a:r>
              <a:rPr lang="en-GB" dirty="0" smtClean="0"/>
              <a:t>: </a:t>
            </a:r>
            <a:r>
              <a:rPr lang="en-GB" dirty="0" err="1" smtClean="0"/>
              <a:t>bibliografias</a:t>
            </a:r>
            <a:r>
              <a:rPr lang="en-GB" dirty="0" smtClean="0"/>
              <a:t>, </a:t>
            </a:r>
            <a:r>
              <a:rPr lang="en-GB" dirty="0" err="1" smtClean="0"/>
              <a:t>dicionários</a:t>
            </a:r>
            <a:r>
              <a:rPr lang="en-GB" dirty="0" smtClean="0"/>
              <a:t>, </a:t>
            </a:r>
            <a:r>
              <a:rPr lang="en-GB" dirty="0" err="1" smtClean="0"/>
              <a:t>enciclopédias,etc</a:t>
            </a:r>
            <a:r>
              <a:rPr lang="en-GB" dirty="0" smtClean="0"/>
              <a:t>.),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listam</a:t>
            </a:r>
            <a:r>
              <a:rPr lang="en-GB" dirty="0" smtClean="0"/>
              <a:t> e </a:t>
            </a:r>
            <a:r>
              <a:rPr lang="en-GB" dirty="0" err="1" smtClean="0"/>
              <a:t>descrevem</a:t>
            </a:r>
            <a:r>
              <a:rPr lang="en-GB" dirty="0" smtClean="0"/>
              <a:t> </a:t>
            </a:r>
            <a:r>
              <a:rPr lang="en-GB" dirty="0" err="1" smtClean="0"/>
              <a:t>os</a:t>
            </a:r>
            <a:r>
              <a:rPr lang="en-GB" dirty="0" smtClean="0"/>
              <a:t> </a:t>
            </a:r>
            <a:r>
              <a:rPr lang="en-GB" dirty="0" err="1" smtClean="0"/>
              <a:t>recursos</a:t>
            </a:r>
            <a:r>
              <a:rPr lang="en-GB" dirty="0" smtClean="0"/>
              <a:t> de um Sistema de </a:t>
            </a:r>
            <a:r>
              <a:rPr lang="en-GB" dirty="0" err="1" smtClean="0"/>
              <a:t>Informação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uma 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 smtClean="0"/>
              <a:t>áreas</a:t>
            </a:r>
            <a:r>
              <a:rPr lang="en-GB" dirty="0" smtClean="0"/>
              <a:t>,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interface entre o </a:t>
            </a:r>
            <a:r>
              <a:rPr lang="en-GB" dirty="0" err="1" smtClean="0"/>
              <a:t>usuário</a:t>
            </a:r>
            <a:r>
              <a:rPr lang="en-GB" dirty="0" smtClean="0"/>
              <a:t> e a </a:t>
            </a:r>
            <a:r>
              <a:rPr lang="en-GB" dirty="0" err="1" smtClean="0"/>
              <a:t>literatura</a:t>
            </a:r>
            <a:r>
              <a:rPr lang="en-GB" dirty="0" smtClean="0"/>
              <a:t>,</a:t>
            </a:r>
          </a:p>
          <a:p>
            <a:pPr lvl="1">
              <a:lnSpc>
                <a:spcPct val="116000"/>
              </a:lnSpc>
            </a:pPr>
            <a:r>
              <a:rPr lang="en-GB" dirty="0" err="1" smtClean="0"/>
              <a:t>seleciona</a:t>
            </a:r>
            <a:r>
              <a:rPr lang="en-GB" dirty="0" smtClean="0"/>
              <a:t> as </a:t>
            </a:r>
            <a:r>
              <a:rPr lang="en-GB" dirty="0" err="1" smtClean="0"/>
              <a:t>fontes</a:t>
            </a:r>
            <a:r>
              <a:rPr lang="en-GB" dirty="0" smtClean="0"/>
              <a:t> </a:t>
            </a: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 smtClean="0"/>
              <a:t>importantes</a:t>
            </a:r>
            <a:r>
              <a:rPr lang="en-GB" dirty="0" smtClean="0"/>
              <a:t>,</a:t>
            </a:r>
          </a:p>
          <a:p>
            <a:pPr lvl="1">
              <a:lnSpc>
                <a:spcPct val="116000"/>
              </a:lnSpc>
            </a:pPr>
            <a:r>
              <a:rPr lang="en-GB" b="1" dirty="0" smtClean="0"/>
              <a:t>Ponto </a:t>
            </a:r>
            <a:r>
              <a:rPr lang="en-GB" b="1" dirty="0" err="1" smtClean="0"/>
              <a:t>fraco</a:t>
            </a:r>
            <a:r>
              <a:rPr lang="en-GB" dirty="0" smtClean="0"/>
              <a:t>: </a:t>
            </a:r>
            <a:r>
              <a:rPr lang="en-GB" dirty="0" err="1" smtClean="0"/>
              <a:t>visto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r>
              <a:rPr lang="en-GB" dirty="0" err="1" smtClean="0"/>
              <a:t>trabalho</a:t>
            </a:r>
            <a:r>
              <a:rPr lang="en-GB" dirty="0" smtClean="0"/>
              <a:t> </a:t>
            </a:r>
            <a:r>
              <a:rPr lang="en-GB" dirty="0" err="1" smtClean="0"/>
              <a:t>compilativo</a:t>
            </a:r>
            <a:r>
              <a:rPr lang="en-GB" dirty="0" smtClean="0"/>
              <a:t>, </a:t>
            </a:r>
            <a:r>
              <a:rPr lang="en-GB" dirty="0" err="1" smtClean="0"/>
              <a:t>torna</a:t>
            </a:r>
            <a:r>
              <a:rPr lang="en-GB" dirty="0" smtClean="0"/>
              <a:t>-se </a:t>
            </a:r>
            <a:r>
              <a:rPr lang="en-GB" dirty="0" err="1" smtClean="0"/>
              <a:t>obsoleto</a:t>
            </a:r>
            <a:r>
              <a:rPr lang="en-GB" dirty="0" smtClean="0"/>
              <a:t> </a:t>
            </a:r>
            <a:r>
              <a:rPr lang="en-GB" dirty="0" err="1" smtClean="0"/>
              <a:t>rapidamente</a:t>
            </a:r>
            <a:r>
              <a:rPr lang="en-GB" dirty="0" smtClean="0"/>
              <a:t>.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C59271-07C5-43BB-8270-7D599C74F596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7766050" cy="931863"/>
          </a:xfrm>
        </p:spPr>
        <p:txBody>
          <a:bodyPr lIns="0" tIns="0" rIns="0" bIns="0">
            <a:normAutofit/>
          </a:bodyPr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err="1" smtClean="0"/>
              <a:t>Classificações</a:t>
            </a:r>
            <a:r>
              <a:rPr lang="en-GB" sz="3200" dirty="0" smtClean="0"/>
              <a:t> </a:t>
            </a:r>
            <a:r>
              <a:rPr lang="en-GB" sz="3200" dirty="0" err="1" smtClean="0"/>
              <a:t>especializadas</a:t>
            </a:r>
            <a:r>
              <a:rPr lang="en-GB" sz="3200" dirty="0" smtClean="0"/>
              <a:t> e </a:t>
            </a:r>
            <a:r>
              <a:rPr lang="en-GB" sz="3200" dirty="0" err="1" smtClean="0"/>
              <a:t>Tesauros</a:t>
            </a:r>
            <a:endParaRPr lang="en-GB" sz="3200" dirty="0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124744"/>
            <a:ext cx="8280920" cy="5149056"/>
          </a:xfrm>
        </p:spPr>
        <p:txBody>
          <a:bodyPr lIns="0" tIns="0" rIns="0" bIns="0"/>
          <a:lstStyle/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Organizam</a:t>
            </a:r>
            <a:r>
              <a:rPr lang="en-GB" sz="2800" dirty="0" smtClean="0"/>
              <a:t> </a:t>
            </a:r>
            <a:r>
              <a:rPr lang="en-GB" sz="2800" dirty="0" err="1" smtClean="0"/>
              <a:t>estruturas</a:t>
            </a:r>
            <a:r>
              <a:rPr lang="en-GB" sz="2800" dirty="0" smtClean="0"/>
              <a:t> </a:t>
            </a:r>
            <a:r>
              <a:rPr lang="en-GB" sz="2800" dirty="0" err="1" smtClean="0"/>
              <a:t>lógicas</a:t>
            </a:r>
            <a:r>
              <a:rPr lang="en-GB" sz="2800" dirty="0" smtClean="0"/>
              <a:t> de </a:t>
            </a:r>
            <a:r>
              <a:rPr lang="en-GB" sz="2800" dirty="0" err="1" smtClean="0"/>
              <a:t>categorias</a:t>
            </a:r>
            <a:r>
              <a:rPr lang="en-GB" sz="2800" dirty="0" smtClean="0"/>
              <a:t> e </a:t>
            </a:r>
            <a:r>
              <a:rPr lang="en-GB" sz="2800" dirty="0" err="1" smtClean="0"/>
              <a:t>conceitos</a:t>
            </a:r>
            <a:r>
              <a:rPr lang="en-GB" sz="2800" dirty="0" smtClean="0"/>
              <a:t> no </a:t>
            </a:r>
            <a:r>
              <a:rPr lang="en-GB" sz="2800" dirty="0" err="1" smtClean="0"/>
              <a:t>domínio</a:t>
            </a:r>
            <a:r>
              <a:rPr lang="en-GB" sz="2800" dirty="0" smtClean="0"/>
              <a:t>, </a:t>
            </a:r>
            <a:r>
              <a:rPr lang="en-GB" sz="2800" dirty="0" err="1" smtClean="0"/>
              <a:t>assim</a:t>
            </a:r>
            <a:r>
              <a:rPr lang="en-GB" sz="2800" dirty="0" smtClean="0"/>
              <a:t> </a:t>
            </a:r>
            <a:r>
              <a:rPr lang="en-GB" sz="2800" dirty="0" err="1" smtClean="0"/>
              <a:t>como</a:t>
            </a:r>
            <a:r>
              <a:rPr lang="en-GB" sz="2800" dirty="0" smtClean="0"/>
              <a:t> as </a:t>
            </a:r>
            <a:r>
              <a:rPr lang="en-GB" sz="2800" dirty="0" err="1" smtClean="0"/>
              <a:t>relações</a:t>
            </a:r>
            <a:r>
              <a:rPr lang="en-GB" sz="2800" dirty="0" smtClean="0"/>
              <a:t> </a:t>
            </a:r>
            <a:r>
              <a:rPr lang="en-GB" sz="2800" dirty="0" err="1" smtClean="0"/>
              <a:t>semânticas</a:t>
            </a:r>
            <a:r>
              <a:rPr lang="en-GB" sz="2800" dirty="0" smtClean="0"/>
              <a:t> entre </a:t>
            </a:r>
            <a:r>
              <a:rPr lang="en-GB" sz="2800" dirty="0" err="1" smtClean="0"/>
              <a:t>os</a:t>
            </a:r>
            <a:r>
              <a:rPr lang="en-GB" sz="2800" dirty="0" smtClean="0"/>
              <a:t> </a:t>
            </a:r>
            <a:r>
              <a:rPr lang="en-GB" sz="2800" dirty="0" err="1" smtClean="0"/>
              <a:t>conceitos</a:t>
            </a:r>
            <a:r>
              <a:rPr lang="en-GB" sz="2800" dirty="0" smtClean="0"/>
              <a:t>.</a:t>
            </a:r>
          </a:p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Ainda </a:t>
            </a:r>
            <a:r>
              <a:rPr lang="en-GB" sz="2800" dirty="0" err="1" smtClean="0"/>
              <a:t>faltam</a:t>
            </a:r>
            <a:r>
              <a:rPr lang="en-GB" sz="2800" dirty="0" smtClean="0"/>
              <a:t> </a:t>
            </a:r>
            <a:r>
              <a:rPr lang="en-GB" sz="2800" dirty="0" err="1" smtClean="0"/>
              <a:t>pesquisas</a:t>
            </a:r>
            <a:r>
              <a:rPr lang="en-GB" sz="2800" dirty="0" smtClean="0"/>
              <a:t> </a:t>
            </a:r>
            <a:r>
              <a:rPr lang="en-GB" sz="2800" dirty="0" err="1" smtClean="0"/>
              <a:t>sobre</a:t>
            </a:r>
            <a:r>
              <a:rPr lang="en-GB" sz="2800" dirty="0" smtClean="0"/>
              <a:t> </a:t>
            </a:r>
            <a:r>
              <a:rPr lang="en-GB" sz="2800" dirty="0" err="1" smtClean="0"/>
              <a:t>classificações</a:t>
            </a:r>
            <a:r>
              <a:rPr lang="en-GB" sz="2800" dirty="0" smtClean="0"/>
              <a:t> / </a:t>
            </a:r>
            <a:r>
              <a:rPr lang="en-GB" sz="2800" dirty="0" err="1" smtClean="0"/>
              <a:t>vocabulários</a:t>
            </a:r>
            <a:r>
              <a:rPr lang="en-GB" sz="2800" dirty="0" smtClean="0"/>
              <a:t> </a:t>
            </a:r>
            <a:r>
              <a:rPr lang="en-GB" sz="2800" dirty="0" err="1" smtClean="0"/>
              <a:t>controlados</a:t>
            </a:r>
            <a:r>
              <a:rPr lang="en-GB" sz="2800" dirty="0" smtClean="0"/>
              <a:t> para </a:t>
            </a:r>
            <a:r>
              <a:rPr lang="en-GB" sz="2800" dirty="0" err="1" smtClean="0"/>
              <a:t>domínios</a:t>
            </a:r>
            <a:r>
              <a:rPr lang="en-GB" sz="2800" dirty="0" smtClean="0"/>
              <a:t> </a:t>
            </a:r>
            <a:r>
              <a:rPr lang="en-GB" sz="2800" dirty="0" err="1" smtClean="0"/>
              <a:t>específicos</a:t>
            </a:r>
            <a:r>
              <a:rPr lang="en-GB" sz="2800" dirty="0" smtClean="0"/>
              <a:t>.</a:t>
            </a:r>
          </a:p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Bases de dados </a:t>
            </a:r>
            <a:r>
              <a:rPr lang="en-GB" sz="2800" dirty="0" err="1" smtClean="0"/>
              <a:t>desenvolvem</a:t>
            </a:r>
            <a:r>
              <a:rPr lang="en-GB" sz="2800" dirty="0" smtClean="0"/>
              <a:t>  </a:t>
            </a:r>
            <a:r>
              <a:rPr lang="en-GB" sz="2800" dirty="0" err="1" smtClean="0"/>
              <a:t>sistemas</a:t>
            </a:r>
            <a:r>
              <a:rPr lang="en-GB" sz="2800" dirty="0" smtClean="0"/>
              <a:t> de </a:t>
            </a:r>
            <a:r>
              <a:rPr lang="en-GB" sz="2800" dirty="0" err="1" smtClean="0"/>
              <a:t>classificação</a:t>
            </a:r>
            <a:r>
              <a:rPr lang="en-GB" sz="2800" dirty="0" smtClean="0"/>
              <a:t> </a:t>
            </a:r>
            <a:r>
              <a:rPr lang="en-GB" sz="2800" dirty="0" err="1" smtClean="0"/>
              <a:t>específicos</a:t>
            </a:r>
            <a:r>
              <a:rPr lang="en-GB" sz="2800" dirty="0" smtClean="0"/>
              <a:t> </a:t>
            </a:r>
            <a:r>
              <a:rPr lang="en-GB" sz="2800" dirty="0" err="1" smtClean="0"/>
              <a:t>independente</a:t>
            </a:r>
            <a:r>
              <a:rPr lang="en-GB" sz="2800" dirty="0" smtClean="0"/>
              <a:t> das </a:t>
            </a:r>
            <a:r>
              <a:rPr lang="en-GB" sz="2800" dirty="0" err="1" smtClean="0"/>
              <a:t>metodologias</a:t>
            </a:r>
            <a:r>
              <a:rPr lang="en-GB" sz="2800" dirty="0" smtClean="0"/>
              <a:t> </a:t>
            </a:r>
            <a:r>
              <a:rPr lang="en-GB" sz="2800" dirty="0" err="1" smtClean="0"/>
              <a:t>da</a:t>
            </a:r>
            <a:r>
              <a:rPr lang="en-GB" sz="2800" dirty="0" smtClean="0"/>
              <a:t> CI.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38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0D8B5C-8466-48BC-8667-2C4827D9C0BE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836713"/>
            <a:ext cx="8280920" cy="4763988"/>
          </a:xfrm>
        </p:spPr>
        <p:txBody>
          <a:bodyPr lIns="0" tIns="0" rIns="0" bIns="0"/>
          <a:lstStyle/>
          <a:p>
            <a:pPr>
              <a:lnSpc>
                <a:spcPct val="116000"/>
              </a:lnSpc>
            </a:pPr>
            <a:r>
              <a:rPr lang="en-GB" sz="2800" dirty="0" err="1" smtClean="0"/>
              <a:t>Tesauros</a:t>
            </a:r>
            <a:r>
              <a:rPr lang="en-GB" sz="2800" dirty="0" smtClean="0"/>
              <a:t> </a:t>
            </a:r>
            <a:r>
              <a:rPr lang="en-GB" sz="2800" dirty="0" err="1" smtClean="0"/>
              <a:t>podem</a:t>
            </a:r>
            <a:r>
              <a:rPr lang="en-GB" sz="2800" dirty="0" smtClean="0"/>
              <a:t> ser </a:t>
            </a:r>
            <a:r>
              <a:rPr lang="en-GB" sz="2800" dirty="0" err="1" smtClean="0"/>
              <a:t>vistos</a:t>
            </a:r>
            <a:r>
              <a:rPr lang="en-GB" sz="2800" dirty="0" smtClean="0"/>
              <a:t> </a:t>
            </a:r>
            <a:r>
              <a:rPr lang="en-GB" sz="2800" dirty="0" err="1" smtClean="0"/>
              <a:t>como</a:t>
            </a:r>
            <a:r>
              <a:rPr lang="en-GB" sz="2800" dirty="0" smtClean="0"/>
              <a:t> </a:t>
            </a:r>
            <a:r>
              <a:rPr lang="en-GB" sz="2800" dirty="0" err="1" smtClean="0"/>
              <a:t>uma</a:t>
            </a:r>
            <a:r>
              <a:rPr lang="en-GB" sz="2800" dirty="0" smtClean="0"/>
              <a:t> forma de </a:t>
            </a:r>
            <a:r>
              <a:rPr lang="en-GB" sz="2800" dirty="0" err="1" smtClean="0"/>
              <a:t>análise</a:t>
            </a:r>
            <a:r>
              <a:rPr lang="en-GB" sz="2800" dirty="0" smtClean="0"/>
              <a:t> do </a:t>
            </a:r>
            <a:r>
              <a:rPr lang="en-GB" sz="2800" dirty="0" err="1" smtClean="0"/>
              <a:t>domínio</a:t>
            </a:r>
            <a:r>
              <a:rPr lang="en-GB" sz="2800" dirty="0" smtClean="0"/>
              <a:t>.</a:t>
            </a:r>
          </a:p>
          <a:p>
            <a:pPr>
              <a:lnSpc>
                <a:spcPct val="116000"/>
              </a:lnSpc>
            </a:pPr>
            <a:r>
              <a:rPr lang="en-GB" sz="2800" dirty="0" err="1" smtClean="0"/>
              <a:t>Metodologia</a:t>
            </a:r>
            <a:r>
              <a:rPr lang="en-GB" sz="2800" dirty="0" smtClean="0"/>
              <a:t> </a:t>
            </a:r>
            <a:r>
              <a:rPr lang="en-GB" sz="2800" dirty="0" err="1" smtClean="0"/>
              <a:t>dominante</a:t>
            </a:r>
            <a:r>
              <a:rPr lang="en-GB" sz="2800" dirty="0" smtClean="0"/>
              <a:t> para </a:t>
            </a:r>
            <a:r>
              <a:rPr lang="en-GB" sz="2800" dirty="0" err="1" smtClean="0"/>
              <a:t>construção</a:t>
            </a:r>
            <a:r>
              <a:rPr lang="en-GB" sz="2800" dirty="0" smtClean="0"/>
              <a:t> de </a:t>
            </a:r>
            <a:r>
              <a:rPr lang="en-GB" sz="2800" dirty="0" err="1" smtClean="0"/>
              <a:t>tesauros</a:t>
            </a:r>
            <a:r>
              <a:rPr lang="en-GB" sz="2800" dirty="0" smtClean="0"/>
              <a:t> é a </a:t>
            </a:r>
            <a:r>
              <a:rPr lang="en-GB" sz="2800" dirty="0" err="1" smtClean="0"/>
              <a:t>análise</a:t>
            </a:r>
            <a:r>
              <a:rPr lang="en-GB" sz="2800" dirty="0" smtClean="0"/>
              <a:t> de </a:t>
            </a:r>
            <a:r>
              <a:rPr lang="en-GB" sz="2800" dirty="0" err="1" smtClean="0"/>
              <a:t>facetas</a:t>
            </a:r>
            <a:r>
              <a:rPr lang="en-GB" sz="2800" dirty="0" smtClean="0"/>
              <a:t>, </a:t>
            </a:r>
          </a:p>
          <a:p>
            <a:pPr lvl="1">
              <a:lnSpc>
                <a:spcPct val="116000"/>
              </a:lnSpc>
            </a:pPr>
            <a:r>
              <a:rPr lang="en-GB" dirty="0" smtClean="0"/>
              <a:t>mas </a:t>
            </a:r>
            <a:r>
              <a:rPr lang="en-GB" dirty="0" err="1" smtClean="0"/>
              <a:t>também</a:t>
            </a:r>
            <a:r>
              <a:rPr lang="en-GB" dirty="0" smtClean="0"/>
              <a:t> </a:t>
            </a:r>
            <a:r>
              <a:rPr lang="en-GB" dirty="0" err="1" smtClean="0"/>
              <a:t>utiliza</a:t>
            </a:r>
            <a:r>
              <a:rPr lang="en-GB" dirty="0" smtClean="0"/>
              <a:t>-se a </a:t>
            </a:r>
            <a:r>
              <a:rPr lang="en-GB" dirty="0" err="1" smtClean="0"/>
              <a:t>citação</a:t>
            </a:r>
            <a:r>
              <a:rPr lang="en-GB" dirty="0" smtClean="0"/>
              <a:t>, a </a:t>
            </a:r>
            <a:r>
              <a:rPr lang="en-GB" dirty="0" err="1" smtClean="0"/>
              <a:t>análise</a:t>
            </a:r>
            <a:r>
              <a:rPr lang="en-GB" dirty="0" smtClean="0"/>
              <a:t> de co-</a:t>
            </a:r>
            <a:r>
              <a:rPr lang="en-GB" dirty="0" err="1" smtClean="0"/>
              <a:t>citação</a:t>
            </a:r>
            <a:r>
              <a:rPr lang="en-GB" dirty="0" smtClean="0"/>
              <a:t> e a </a:t>
            </a:r>
            <a:r>
              <a:rPr lang="en-GB" dirty="0" err="1" smtClean="0"/>
              <a:t>análise</a:t>
            </a:r>
            <a:r>
              <a:rPr lang="en-GB" dirty="0" smtClean="0"/>
              <a:t> do </a:t>
            </a:r>
            <a:r>
              <a:rPr lang="en-GB" dirty="0" err="1" smtClean="0"/>
              <a:t>contexto</a:t>
            </a:r>
            <a:r>
              <a:rPr lang="en-GB" dirty="0" smtClean="0"/>
              <a:t> da </a:t>
            </a:r>
            <a:r>
              <a:rPr lang="en-GB" dirty="0" err="1" smtClean="0"/>
              <a:t>citação</a:t>
            </a:r>
            <a:r>
              <a:rPr lang="en-GB" dirty="0" smtClean="0"/>
              <a:t> (papers </a:t>
            </a:r>
            <a:r>
              <a:rPr lang="en-GB" dirty="0" err="1" smtClean="0"/>
              <a:t>altamente</a:t>
            </a:r>
            <a:r>
              <a:rPr lang="en-GB" dirty="0" smtClean="0"/>
              <a:t> </a:t>
            </a:r>
            <a:r>
              <a:rPr lang="en-GB" dirty="0" err="1" smtClean="0"/>
              <a:t>citados</a:t>
            </a:r>
            <a:r>
              <a:rPr lang="en-GB" dirty="0" smtClean="0"/>
              <a:t> </a:t>
            </a:r>
            <a:r>
              <a:rPr lang="en-GB" dirty="0" err="1" smtClean="0"/>
              <a:t>são</a:t>
            </a:r>
            <a:r>
              <a:rPr lang="en-GB" dirty="0" smtClean="0"/>
              <a:t> </a:t>
            </a:r>
            <a:r>
              <a:rPr lang="en-GB" dirty="0" err="1" smtClean="0"/>
              <a:t>símbolos</a:t>
            </a:r>
            <a:r>
              <a:rPr lang="en-GB" dirty="0" smtClean="0"/>
              <a:t> </a:t>
            </a:r>
            <a:r>
              <a:rPr lang="en-GB" dirty="0" err="1" smtClean="0"/>
              <a:t>conceituais</a:t>
            </a:r>
            <a:r>
              <a:rPr lang="en-GB" dirty="0" smtClean="0"/>
              <a:t> ) </a:t>
            </a:r>
          </a:p>
          <a:p>
            <a:pPr lvl="1">
              <a:lnSpc>
                <a:spcPct val="116000"/>
              </a:lnSpc>
            </a:pPr>
            <a:r>
              <a:rPr lang="en-GB" dirty="0" smtClean="0"/>
              <a:t>e o </a:t>
            </a:r>
            <a:r>
              <a:rPr lang="en-GB" dirty="0" err="1" smtClean="0"/>
              <a:t>processamento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Linguagem</a:t>
            </a:r>
            <a:r>
              <a:rPr lang="en-GB" dirty="0" smtClean="0"/>
              <a:t> Natural.</a:t>
            </a:r>
          </a:p>
          <a:p>
            <a:pPr>
              <a:lnSpc>
                <a:spcPct val="116000"/>
              </a:lnSpc>
              <a:buFont typeface="Times New Roman" pitchFamily="16" charset="0"/>
              <a:buNone/>
            </a:pPr>
            <a:endParaRPr lang="en-GB" sz="2800" dirty="0" smtClean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39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96D25B-250D-4181-998A-5FA85E998B10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8" y="317500"/>
            <a:ext cx="7772400" cy="109527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dirty="0" err="1" smtClean="0"/>
              <a:t>Organização</a:t>
            </a:r>
            <a:r>
              <a:rPr lang="en-GB" sz="3600" dirty="0" smtClean="0"/>
              <a:t> do </a:t>
            </a:r>
            <a:r>
              <a:rPr lang="en-GB" sz="3600" dirty="0" err="1" smtClean="0"/>
              <a:t>Conhecimento</a:t>
            </a:r>
            <a:r>
              <a:rPr lang="en-GB" sz="3600" dirty="0" smtClean="0"/>
              <a:t>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720725" y="1844824"/>
            <a:ext cx="7920038" cy="4454376"/>
          </a:xfrm>
        </p:spPr>
        <p:txBody>
          <a:bodyPr/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No </a:t>
            </a:r>
            <a:r>
              <a:rPr lang="en-GB" sz="2800" dirty="0" err="1" smtClean="0"/>
              <a:t>sentido</a:t>
            </a:r>
            <a:r>
              <a:rPr lang="en-GB" sz="2800" dirty="0" smtClean="0"/>
              <a:t>  </a:t>
            </a:r>
            <a:r>
              <a:rPr lang="en-GB" sz="2800" dirty="0" err="1" smtClean="0"/>
              <a:t>mais</a:t>
            </a:r>
            <a:r>
              <a:rPr lang="en-GB" sz="2800" dirty="0" smtClean="0"/>
              <a:t> </a:t>
            </a:r>
            <a:r>
              <a:rPr lang="en-GB" sz="2800" dirty="0" err="1" smtClean="0"/>
              <a:t>restrito</a:t>
            </a:r>
            <a:r>
              <a:rPr lang="en-GB" sz="2800" dirty="0" smtClean="0"/>
              <a:t>:</a:t>
            </a:r>
          </a:p>
          <a:p>
            <a:pPr lvl="1"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Descrição</a:t>
            </a:r>
            <a:r>
              <a:rPr lang="en-GB" dirty="0" smtClean="0"/>
              <a:t> de </a:t>
            </a:r>
            <a:r>
              <a:rPr lang="en-GB" dirty="0" err="1" smtClean="0"/>
              <a:t>documentos</a:t>
            </a:r>
            <a:r>
              <a:rPr lang="en-GB" dirty="0" smtClean="0"/>
              <a:t>, </a:t>
            </a:r>
            <a:r>
              <a:rPr lang="en-GB" dirty="0" err="1" smtClean="0"/>
              <a:t>seus</a:t>
            </a:r>
            <a:r>
              <a:rPr lang="en-GB" dirty="0" smtClean="0"/>
              <a:t> </a:t>
            </a:r>
            <a:r>
              <a:rPr lang="en-GB" dirty="0" err="1" smtClean="0"/>
              <a:t>conteúdos</a:t>
            </a:r>
            <a:r>
              <a:rPr lang="en-GB" dirty="0" smtClean="0"/>
              <a:t> e </a:t>
            </a:r>
            <a:r>
              <a:rPr lang="en-GB" dirty="0" err="1" smtClean="0"/>
              <a:t>características</a:t>
            </a:r>
            <a:r>
              <a:rPr lang="en-GB" dirty="0" smtClean="0"/>
              <a:t> </a:t>
            </a:r>
            <a:r>
              <a:rPr lang="en-GB" dirty="0" err="1" smtClean="0"/>
              <a:t>englobando</a:t>
            </a:r>
            <a:r>
              <a:rPr lang="en-GB" dirty="0" smtClean="0"/>
              <a:t> </a:t>
            </a:r>
            <a:r>
              <a:rPr lang="en-GB" dirty="0" err="1" smtClean="0"/>
              <a:t>atividades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: </a:t>
            </a:r>
            <a:r>
              <a:rPr lang="en-GB" dirty="0" err="1" smtClean="0"/>
              <a:t>indexação</a:t>
            </a:r>
            <a:r>
              <a:rPr lang="en-GB" dirty="0" smtClean="0"/>
              <a:t> e </a:t>
            </a:r>
            <a:r>
              <a:rPr lang="en-GB" dirty="0" err="1" smtClean="0"/>
              <a:t>classificação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bibliotecas</a:t>
            </a:r>
            <a:r>
              <a:rPr lang="en-GB" dirty="0" smtClean="0"/>
              <a:t>, bases de dados </a:t>
            </a:r>
            <a:r>
              <a:rPr lang="en-GB" dirty="0" err="1" smtClean="0"/>
              <a:t>bibliográficos</a:t>
            </a:r>
            <a:r>
              <a:rPr lang="en-GB" dirty="0" smtClean="0"/>
              <a:t>, </a:t>
            </a:r>
            <a:r>
              <a:rPr lang="en-GB" dirty="0" err="1" smtClean="0"/>
              <a:t>arquivos</a:t>
            </a:r>
            <a:r>
              <a:rPr lang="en-GB" dirty="0" smtClean="0"/>
              <a:t> e </a:t>
            </a:r>
            <a:r>
              <a:rPr lang="en-GB" dirty="0" err="1" smtClean="0"/>
              <a:t>outros</a:t>
            </a:r>
            <a:r>
              <a:rPr lang="en-GB" dirty="0" smtClean="0"/>
              <a:t> </a:t>
            </a:r>
            <a:r>
              <a:rPr lang="en-GB" dirty="0" err="1" smtClean="0"/>
              <a:t>tipos</a:t>
            </a:r>
            <a:r>
              <a:rPr lang="en-GB" dirty="0" smtClean="0"/>
              <a:t> de </a:t>
            </a:r>
            <a:r>
              <a:rPr lang="en-GB" dirty="0" err="1" smtClean="0"/>
              <a:t>memórias</a:t>
            </a:r>
            <a:r>
              <a:rPr lang="en-GB" dirty="0" smtClean="0"/>
              <a:t> </a:t>
            </a:r>
            <a:r>
              <a:rPr lang="en-GB" dirty="0" err="1" smtClean="0"/>
              <a:t>institucionais</a:t>
            </a:r>
            <a:r>
              <a:rPr lang="en-GB" dirty="0" smtClean="0"/>
              <a:t>.</a:t>
            </a:r>
          </a:p>
          <a:p>
            <a:pPr lvl="1"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A </a:t>
            </a:r>
            <a:r>
              <a:rPr lang="en-GB" dirty="0" err="1" smtClean="0"/>
              <a:t>organização</a:t>
            </a:r>
            <a:r>
              <a:rPr lang="en-GB" dirty="0" smtClean="0"/>
              <a:t> </a:t>
            </a:r>
            <a:r>
              <a:rPr lang="en-GB" dirty="0" err="1" smtClean="0"/>
              <a:t>dessas</a:t>
            </a:r>
            <a:r>
              <a:rPr lang="en-GB" dirty="0" smtClean="0"/>
              <a:t> </a:t>
            </a:r>
            <a:r>
              <a:rPr lang="en-GB" dirty="0" err="1" smtClean="0"/>
              <a:t>descrições</a:t>
            </a:r>
            <a:r>
              <a:rPr lang="en-GB" dirty="0" smtClean="0"/>
              <a:t> </a:t>
            </a:r>
            <a:r>
              <a:rPr lang="en-GB" dirty="0" err="1" smtClean="0"/>
              <a:t>tornam</a:t>
            </a:r>
            <a:r>
              <a:rPr lang="en-GB" dirty="0" smtClean="0"/>
              <a:t> </a:t>
            </a:r>
            <a:r>
              <a:rPr lang="en-GB" dirty="0" err="1" smtClean="0"/>
              <a:t>esses</a:t>
            </a:r>
            <a:r>
              <a:rPr lang="en-GB" dirty="0" smtClean="0"/>
              <a:t> </a:t>
            </a:r>
            <a:r>
              <a:rPr lang="en-GB" dirty="0" err="1" smtClean="0"/>
              <a:t>documentos</a:t>
            </a:r>
            <a:r>
              <a:rPr lang="en-GB" dirty="0" smtClean="0"/>
              <a:t> </a:t>
            </a:r>
            <a:r>
              <a:rPr lang="en-GB" dirty="0" err="1" smtClean="0"/>
              <a:t>acessíveis</a:t>
            </a:r>
            <a:r>
              <a:rPr lang="en-GB" dirty="0" smtClean="0"/>
              <a:t> </a:t>
            </a:r>
            <a:r>
              <a:rPr lang="en-GB" dirty="0" err="1" smtClean="0"/>
              <a:t>aqueles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os</a:t>
            </a:r>
            <a:r>
              <a:rPr lang="en-GB" dirty="0" smtClean="0"/>
              <a:t> </a:t>
            </a:r>
            <a:r>
              <a:rPr lang="en-GB" dirty="0" err="1" smtClean="0"/>
              <a:t>buscam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as </a:t>
            </a:r>
            <a:r>
              <a:rPr lang="en-GB" dirty="0" err="1" smtClean="0"/>
              <a:t>mensagens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eles</a:t>
            </a:r>
            <a:r>
              <a:rPr lang="en-GB" dirty="0" smtClean="0"/>
              <a:t> </a:t>
            </a:r>
            <a:r>
              <a:rPr lang="en-GB" dirty="0" err="1" smtClean="0"/>
              <a:t>contêm</a:t>
            </a:r>
            <a:r>
              <a:rPr lang="en-GB" dirty="0" smtClean="0"/>
              <a:t>.</a:t>
            </a:r>
          </a:p>
          <a:p>
            <a:pPr lvl="1"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Disciplina</a:t>
            </a:r>
            <a:r>
              <a:rPr lang="en-GB" dirty="0" smtClean="0"/>
              <a:t> central é a </a:t>
            </a:r>
            <a:r>
              <a:rPr lang="en-GB" dirty="0" err="1" smtClean="0"/>
              <a:t>Ciência</a:t>
            </a:r>
            <a:r>
              <a:rPr lang="en-GB" dirty="0" smtClean="0"/>
              <a:t> a </a:t>
            </a:r>
            <a:r>
              <a:rPr lang="en-GB" dirty="0" err="1" smtClean="0"/>
              <a:t>Informação</a:t>
            </a:r>
            <a:r>
              <a:rPr lang="en-GB" dirty="0" smtClean="0"/>
              <a:t>.</a:t>
            </a:r>
          </a:p>
          <a:p>
            <a:pPr marL="274320" lvl="1" indent="0" algn="r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(</a:t>
            </a:r>
            <a:r>
              <a:rPr lang="pt-BR" dirty="0" smtClean="0"/>
              <a:t>HJORLAND)</a:t>
            </a:r>
            <a:endParaRPr lang="en-GB" dirty="0" smtClean="0"/>
          </a:p>
          <a:p>
            <a:pPr lvl="1"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F3E793-F7E8-4BDE-BA4A-EDC49C117E6C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idx="1"/>
          </p:nvPr>
        </p:nvSpPr>
        <p:spPr>
          <a:xfrm>
            <a:off x="323528" y="720725"/>
            <a:ext cx="8496944" cy="5405438"/>
          </a:xfrm>
        </p:spPr>
        <p:txBody>
          <a:bodyPr lIns="0" tIns="0" rIns="0" bIns="0">
            <a:normAutofit/>
          </a:bodyPr>
          <a:lstStyle/>
          <a:p>
            <a:pPr marL="327025" indent="-327025">
              <a:lnSpc>
                <a:spcPct val="134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Os </a:t>
            </a:r>
            <a:r>
              <a:rPr lang="en-GB" sz="2800" dirty="0" err="1" smtClean="0"/>
              <a:t>Sistemas</a:t>
            </a:r>
            <a:r>
              <a:rPr lang="en-GB" sz="2800" dirty="0" smtClean="0"/>
              <a:t> de </a:t>
            </a:r>
            <a:r>
              <a:rPr lang="en-GB" sz="2800" dirty="0" err="1" smtClean="0"/>
              <a:t>Classificação</a:t>
            </a:r>
            <a:r>
              <a:rPr lang="en-GB" sz="2800" dirty="0" smtClean="0"/>
              <a:t> e </a:t>
            </a:r>
            <a:r>
              <a:rPr lang="en-GB" sz="2800" dirty="0" err="1" smtClean="0"/>
              <a:t>os</a:t>
            </a:r>
            <a:r>
              <a:rPr lang="en-GB" sz="2800" dirty="0" smtClean="0"/>
              <a:t> </a:t>
            </a:r>
            <a:r>
              <a:rPr lang="en-GB" sz="2800" dirty="0" err="1" smtClean="0"/>
              <a:t>tesauros</a:t>
            </a:r>
            <a:r>
              <a:rPr lang="en-GB" sz="2800" dirty="0" smtClean="0"/>
              <a:t> </a:t>
            </a:r>
            <a:r>
              <a:rPr lang="en-GB" sz="2800" dirty="0" err="1" smtClean="0"/>
              <a:t>consistem</a:t>
            </a:r>
            <a:r>
              <a:rPr lang="en-GB" sz="2800" dirty="0" smtClean="0"/>
              <a:t> </a:t>
            </a:r>
            <a:r>
              <a:rPr lang="en-GB" sz="2800" dirty="0" err="1" smtClean="0"/>
              <a:t>nos</a:t>
            </a:r>
            <a:r>
              <a:rPr lang="en-GB" sz="2800" dirty="0" smtClean="0"/>
              <a:t> </a:t>
            </a:r>
            <a:r>
              <a:rPr lang="en-GB" sz="2800" dirty="0" err="1" smtClean="0"/>
              <a:t>conceitos</a:t>
            </a:r>
            <a:r>
              <a:rPr lang="en-GB" sz="2800" dirty="0" smtClean="0"/>
              <a:t> </a:t>
            </a:r>
            <a:r>
              <a:rPr lang="en-GB" sz="2800" dirty="0" err="1" smtClean="0"/>
              <a:t>centrais</a:t>
            </a:r>
            <a:r>
              <a:rPr lang="en-GB" sz="2800" dirty="0" smtClean="0"/>
              <a:t> de um </a:t>
            </a:r>
            <a:r>
              <a:rPr lang="en-GB" sz="2800" dirty="0" err="1" smtClean="0"/>
              <a:t>domínio</a:t>
            </a:r>
            <a:r>
              <a:rPr lang="en-GB" sz="2800" dirty="0" smtClean="0"/>
              <a:t> </a:t>
            </a:r>
            <a:r>
              <a:rPr lang="en-GB" sz="2800" dirty="0" err="1" smtClean="0"/>
              <a:t>arranjados</a:t>
            </a:r>
            <a:r>
              <a:rPr lang="en-GB" sz="2800" dirty="0" smtClean="0"/>
              <a:t> de </a:t>
            </a:r>
            <a:r>
              <a:rPr lang="en-GB" sz="2800" dirty="0" err="1" smtClean="0"/>
              <a:t>acordo</a:t>
            </a:r>
            <a:r>
              <a:rPr lang="en-GB" sz="2800" dirty="0" smtClean="0"/>
              <a:t> com </a:t>
            </a:r>
            <a:r>
              <a:rPr lang="en-GB" sz="2800" dirty="0" err="1" smtClean="0"/>
              <a:t>relações</a:t>
            </a:r>
            <a:r>
              <a:rPr lang="en-GB" sz="2800" dirty="0" smtClean="0"/>
              <a:t> </a:t>
            </a:r>
            <a:r>
              <a:rPr lang="en-GB" sz="2800" dirty="0" err="1" smtClean="0"/>
              <a:t>semânticas</a:t>
            </a:r>
            <a:r>
              <a:rPr lang="en-GB" sz="2800" dirty="0" smtClean="0"/>
              <a:t>, </a:t>
            </a:r>
            <a:r>
              <a:rPr lang="en-GB" sz="2800" dirty="0" err="1" smtClean="0"/>
              <a:t>genéricas</a:t>
            </a:r>
            <a:r>
              <a:rPr lang="en-GB" sz="2800" dirty="0" smtClean="0"/>
              <a:t> e de </a:t>
            </a:r>
            <a:r>
              <a:rPr lang="en-GB" sz="2800" dirty="0" err="1" smtClean="0"/>
              <a:t>sinonímia</a:t>
            </a:r>
            <a:r>
              <a:rPr lang="en-GB" sz="2800" dirty="0" smtClean="0"/>
              <a:t> / </a:t>
            </a:r>
            <a:r>
              <a:rPr lang="en-GB" sz="2800" dirty="0" err="1" smtClean="0"/>
              <a:t>equivalência</a:t>
            </a:r>
            <a:r>
              <a:rPr lang="en-GB" sz="2800" dirty="0" smtClean="0"/>
              <a:t>.</a:t>
            </a:r>
          </a:p>
          <a:p>
            <a:pPr marL="327025" indent="-327025">
              <a:lnSpc>
                <a:spcPct val="134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Podemos</a:t>
            </a:r>
            <a:r>
              <a:rPr lang="en-GB" sz="2800" dirty="0" smtClean="0"/>
              <a:t> </a:t>
            </a:r>
            <a:r>
              <a:rPr lang="en-GB" sz="2800" dirty="0" err="1" smtClean="0"/>
              <a:t>distinguir</a:t>
            </a:r>
            <a:r>
              <a:rPr lang="en-GB" sz="2800" dirty="0" smtClean="0"/>
              <a:t>:</a:t>
            </a:r>
          </a:p>
          <a:p>
            <a:pPr marL="727075" lvl="1" indent="-269875">
              <a:lnSpc>
                <a:spcPct val="116000"/>
              </a:lnSpc>
              <a:spcBef>
                <a:spcPts val="700"/>
              </a:spcBef>
              <a:buFont typeface="Times New Roman" pitchFamily="16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Sistemas</a:t>
            </a:r>
            <a:r>
              <a:rPr lang="en-GB" sz="2800" dirty="0" smtClean="0"/>
              <a:t> de </a:t>
            </a:r>
            <a:r>
              <a:rPr lang="en-GB" sz="2800" dirty="0" err="1" smtClean="0"/>
              <a:t>classificação</a:t>
            </a:r>
            <a:r>
              <a:rPr lang="en-GB" sz="2800" dirty="0" smtClean="0"/>
              <a:t> </a:t>
            </a:r>
            <a:r>
              <a:rPr lang="en-GB" sz="2800" dirty="0" err="1" smtClean="0"/>
              <a:t>para</a:t>
            </a:r>
            <a:r>
              <a:rPr lang="en-GB" sz="2800" dirty="0" smtClean="0"/>
              <a:t> </a:t>
            </a:r>
            <a:r>
              <a:rPr lang="en-GB" sz="2800" dirty="0" err="1" smtClean="0"/>
              <a:t>documentos</a:t>
            </a:r>
            <a:r>
              <a:rPr lang="en-GB" sz="2800" dirty="0" smtClean="0"/>
              <a:t> </a:t>
            </a:r>
            <a:r>
              <a:rPr lang="en-GB" sz="2400" dirty="0" smtClean="0"/>
              <a:t>(</a:t>
            </a:r>
            <a:r>
              <a:rPr lang="en-GB" sz="2400" dirty="0" err="1" smtClean="0"/>
              <a:t>Classificações</a:t>
            </a:r>
            <a:r>
              <a:rPr lang="en-GB" sz="2400" dirty="0" smtClean="0"/>
              <a:t> </a:t>
            </a:r>
            <a:r>
              <a:rPr lang="en-GB" sz="2400" dirty="0" err="1" smtClean="0"/>
              <a:t>bibliográficas</a:t>
            </a:r>
            <a:r>
              <a:rPr lang="en-GB" sz="2400" dirty="0" smtClean="0"/>
              <a:t>)</a:t>
            </a:r>
            <a:r>
              <a:rPr lang="ar-SA" sz="2400" dirty="0" smtClean="0"/>
              <a:t>‏</a:t>
            </a:r>
            <a:endParaRPr lang="en-GB" sz="2400" dirty="0" smtClean="0"/>
          </a:p>
          <a:p>
            <a:pPr marL="727075" lvl="1" indent="-269875">
              <a:lnSpc>
                <a:spcPct val="116000"/>
              </a:lnSpc>
              <a:spcBef>
                <a:spcPts val="700"/>
              </a:spcBef>
              <a:buFont typeface="Times New Roman" pitchFamily="16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Sistemas</a:t>
            </a:r>
            <a:r>
              <a:rPr lang="en-GB" sz="2800" dirty="0" smtClean="0"/>
              <a:t> de </a:t>
            </a:r>
            <a:r>
              <a:rPr lang="en-GB" sz="2800" dirty="0" err="1" smtClean="0"/>
              <a:t>classificação</a:t>
            </a:r>
            <a:r>
              <a:rPr lang="en-GB" sz="2800" dirty="0" smtClean="0"/>
              <a:t> para </a:t>
            </a:r>
            <a:r>
              <a:rPr lang="en-GB" sz="2800" dirty="0" err="1" smtClean="0"/>
              <a:t>objetos</a:t>
            </a:r>
            <a:r>
              <a:rPr lang="en-GB" sz="2800" dirty="0" smtClean="0"/>
              <a:t> </a:t>
            </a:r>
            <a:r>
              <a:rPr lang="en-GB" sz="2400" dirty="0" smtClean="0"/>
              <a:t>(</a:t>
            </a:r>
            <a:r>
              <a:rPr lang="en-GB" sz="2400" dirty="0" err="1" smtClean="0"/>
              <a:t>Classificação</a:t>
            </a:r>
            <a:r>
              <a:rPr lang="en-GB" sz="2400" dirty="0" smtClean="0"/>
              <a:t> </a:t>
            </a:r>
            <a:r>
              <a:rPr lang="en-GB" sz="2400" dirty="0" err="1" smtClean="0"/>
              <a:t>científica</a:t>
            </a:r>
            <a:r>
              <a:rPr lang="en-GB" sz="2400" dirty="0" smtClean="0"/>
              <a:t> – “</a:t>
            </a:r>
            <a:r>
              <a:rPr lang="en-GB" sz="2400" dirty="0" err="1" smtClean="0"/>
              <a:t>taxonomias</a:t>
            </a:r>
            <a:r>
              <a:rPr lang="en-GB" sz="2400" dirty="0" smtClean="0"/>
              <a:t>”)</a:t>
            </a:r>
            <a:r>
              <a:rPr lang="ar-SA" sz="2400" dirty="0" smtClean="0"/>
              <a:t>‏</a:t>
            </a:r>
            <a:endParaRPr lang="en-GB" sz="2400" dirty="0" smtClean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40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FBD13-0D2F-48A7-BAD8-63FD0F4B90BF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548680"/>
            <a:ext cx="7764463" cy="5577483"/>
          </a:xfrm>
        </p:spPr>
        <p:txBody>
          <a:bodyPr lIns="0" tIns="0" rIns="0" bIns="0"/>
          <a:lstStyle/>
          <a:p>
            <a:pPr marL="327025" indent="-327025">
              <a:lnSpc>
                <a:spcPct val="116000"/>
              </a:lnSpc>
              <a:spcBef>
                <a:spcPts val="800"/>
              </a:spcBef>
              <a:buFont typeface="Wingdings"/>
              <a:buChar char="è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>
                <a:sym typeface="Wingdings" pitchFamily="2" charset="2"/>
              </a:rPr>
              <a:t>Dificuldades</a:t>
            </a:r>
            <a:endParaRPr lang="en-GB" sz="2800" dirty="0" smtClean="0">
              <a:sym typeface="Wingdings" pitchFamily="2" charset="2"/>
            </a:endParaRPr>
          </a:p>
          <a:p>
            <a:pPr marL="582613" lvl="1" indent="-327025">
              <a:lnSpc>
                <a:spcPct val="116000"/>
              </a:lnSpc>
              <a:spcBef>
                <a:spcPts val="800"/>
              </a:spcBef>
              <a:buFont typeface="Wingdings"/>
              <a:buChar char="è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A CI “</a:t>
            </a:r>
            <a:r>
              <a:rPr lang="en-GB" sz="2400" dirty="0" err="1" smtClean="0"/>
              <a:t>ignorou</a:t>
            </a:r>
            <a:r>
              <a:rPr lang="en-GB" sz="2400" dirty="0" smtClean="0"/>
              <a:t>” a </a:t>
            </a:r>
            <a:r>
              <a:rPr lang="en-GB" sz="2400" dirty="0" err="1" smtClean="0"/>
              <a:t>classificação</a:t>
            </a:r>
            <a:r>
              <a:rPr lang="en-GB" sz="2400" dirty="0" smtClean="0"/>
              <a:t> para </a:t>
            </a:r>
            <a:r>
              <a:rPr lang="en-GB" sz="2400" dirty="0" err="1" smtClean="0"/>
              <a:t>objetos</a:t>
            </a:r>
            <a:r>
              <a:rPr lang="en-GB" sz="2400" dirty="0" smtClean="0"/>
              <a:t> de </a:t>
            </a:r>
            <a:r>
              <a:rPr lang="en-GB" sz="2400" dirty="0" err="1" smtClean="0"/>
              <a:t>diferentes</a:t>
            </a:r>
            <a:r>
              <a:rPr lang="en-GB" sz="2400" dirty="0" smtClean="0"/>
              <a:t> </a:t>
            </a:r>
            <a:r>
              <a:rPr lang="en-GB" sz="2400" dirty="0" err="1" smtClean="0"/>
              <a:t>disciplinas</a:t>
            </a:r>
            <a:r>
              <a:rPr lang="en-GB" sz="2400" dirty="0" smtClean="0"/>
              <a:t>, “</a:t>
            </a:r>
            <a:r>
              <a:rPr lang="en-GB" sz="2400" dirty="0" err="1" smtClean="0"/>
              <a:t>nem</a:t>
            </a:r>
            <a:r>
              <a:rPr lang="en-GB" sz="2400" dirty="0" smtClean="0"/>
              <a:t> </a:t>
            </a:r>
            <a:r>
              <a:rPr lang="en-GB" sz="2400" dirty="0" err="1" smtClean="0"/>
              <a:t>sempre</a:t>
            </a:r>
            <a:r>
              <a:rPr lang="en-GB" sz="2400" dirty="0" smtClean="0"/>
              <a:t>”, </a:t>
            </a:r>
          </a:p>
          <a:p>
            <a:pPr marL="582613" lvl="1" indent="-327025">
              <a:lnSpc>
                <a:spcPct val="116000"/>
              </a:lnSpc>
              <a:spcBef>
                <a:spcPts val="800"/>
              </a:spcBef>
              <a:buFont typeface="Wingdings"/>
              <a:buChar char="è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assim</a:t>
            </a:r>
            <a:r>
              <a:rPr lang="en-GB" sz="2400" dirty="0" smtClean="0"/>
              <a:t> </a:t>
            </a:r>
            <a:r>
              <a:rPr lang="en-GB" sz="2400" dirty="0" err="1" smtClean="0"/>
              <a:t>como</a:t>
            </a:r>
            <a:r>
              <a:rPr lang="en-GB" sz="2400" dirty="0" smtClean="0"/>
              <a:t> “</a:t>
            </a:r>
            <a:r>
              <a:rPr lang="en-GB" sz="2400" dirty="0" err="1" smtClean="0"/>
              <a:t>ignorou</a:t>
            </a:r>
            <a:r>
              <a:rPr lang="en-GB" sz="2400" dirty="0" smtClean="0"/>
              <a:t>” </a:t>
            </a:r>
            <a:r>
              <a:rPr lang="en-GB" sz="2400" dirty="0" err="1" smtClean="0"/>
              <a:t>tb</a:t>
            </a:r>
            <a:r>
              <a:rPr lang="en-GB" sz="2400" dirty="0" smtClean="0"/>
              <a:t> </a:t>
            </a:r>
            <a:r>
              <a:rPr lang="en-GB" sz="2400" dirty="0" err="1" smtClean="0"/>
              <a:t>os</a:t>
            </a:r>
            <a:r>
              <a:rPr lang="en-GB" sz="2400" dirty="0" smtClean="0"/>
              <a:t> </a:t>
            </a:r>
            <a:r>
              <a:rPr lang="en-GB" sz="2400" dirty="0" err="1" smtClean="0"/>
              <a:t>princípios</a:t>
            </a:r>
            <a:r>
              <a:rPr lang="en-GB" sz="2400" dirty="0" smtClean="0"/>
              <a:t> e </a:t>
            </a:r>
            <a:r>
              <a:rPr lang="en-GB" sz="2400" dirty="0" err="1" smtClean="0"/>
              <a:t>metodologias</a:t>
            </a:r>
            <a:r>
              <a:rPr lang="en-GB" sz="2400" dirty="0" smtClean="0"/>
              <a:t> para  </a:t>
            </a:r>
            <a:r>
              <a:rPr lang="en-GB" sz="2400" dirty="0" err="1" smtClean="0"/>
              <a:t>construção</a:t>
            </a:r>
            <a:r>
              <a:rPr lang="en-GB" sz="2400" dirty="0" smtClean="0"/>
              <a:t> de </a:t>
            </a:r>
            <a:r>
              <a:rPr lang="en-GB" sz="2400" dirty="0" err="1" smtClean="0"/>
              <a:t>sistemas</a:t>
            </a:r>
            <a:r>
              <a:rPr lang="en-GB" sz="2400" dirty="0" smtClean="0"/>
              <a:t> </a:t>
            </a:r>
            <a:r>
              <a:rPr lang="en-GB" sz="2400" dirty="0" err="1" smtClean="0"/>
              <a:t>bibliográficos</a:t>
            </a:r>
            <a:r>
              <a:rPr lang="en-GB" sz="2400" dirty="0" smtClean="0"/>
              <a:t> </a:t>
            </a:r>
            <a:r>
              <a:rPr lang="en-GB" sz="2400" dirty="0" err="1" smtClean="0"/>
              <a:t>desenvolvidos</a:t>
            </a:r>
            <a:r>
              <a:rPr lang="en-GB" sz="2400" dirty="0" smtClean="0"/>
              <a:t> </a:t>
            </a:r>
            <a:r>
              <a:rPr lang="en-GB" sz="2400" dirty="0" err="1" smtClean="0"/>
              <a:t>nas</a:t>
            </a:r>
            <a:r>
              <a:rPr lang="en-GB" sz="2400" dirty="0" smtClean="0"/>
              <a:t> bases de dados “contra-</a:t>
            </a:r>
            <a:r>
              <a:rPr lang="en-GB" sz="2400" dirty="0" err="1" smtClean="0"/>
              <a:t>exemplo</a:t>
            </a:r>
            <a:r>
              <a:rPr lang="en-GB" sz="2400" dirty="0" smtClean="0"/>
              <a:t> é o MESH”, </a:t>
            </a:r>
            <a:r>
              <a:rPr lang="en-GB" sz="2400" dirty="0" err="1" smtClean="0"/>
              <a:t>literatura</a:t>
            </a:r>
            <a:r>
              <a:rPr lang="en-GB" sz="2400" dirty="0" smtClean="0"/>
              <a:t> de </a:t>
            </a:r>
            <a:r>
              <a:rPr lang="en-GB" sz="2400" dirty="0" err="1" smtClean="0"/>
              <a:t>referência</a:t>
            </a:r>
            <a:r>
              <a:rPr lang="en-GB" sz="2400" dirty="0" smtClean="0"/>
              <a:t> e </a:t>
            </a:r>
            <a:r>
              <a:rPr lang="en-GB" sz="2400" dirty="0" err="1" smtClean="0"/>
              <a:t>bibliotecas</a:t>
            </a:r>
            <a:r>
              <a:rPr lang="en-GB" sz="2400" dirty="0" smtClean="0"/>
              <a:t> </a:t>
            </a:r>
            <a:r>
              <a:rPr lang="en-GB" sz="2400" dirty="0" err="1" smtClean="0"/>
              <a:t>especializadas</a:t>
            </a:r>
            <a:r>
              <a:rPr lang="en-GB" sz="2400" dirty="0" smtClean="0"/>
              <a:t> “idem NLM”.</a:t>
            </a:r>
          </a:p>
          <a:p>
            <a:pPr marL="582613" lvl="1" indent="-327025">
              <a:lnSpc>
                <a:spcPct val="116000"/>
              </a:lnSpc>
              <a:spcBef>
                <a:spcPts val="800"/>
              </a:spcBef>
              <a:buFont typeface="Wingdings"/>
              <a:buChar char="è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As “</a:t>
            </a:r>
            <a:r>
              <a:rPr lang="en-GB" sz="2400" dirty="0" err="1" smtClean="0"/>
              <a:t>classificações</a:t>
            </a:r>
            <a:r>
              <a:rPr lang="en-GB" sz="2400" dirty="0" smtClean="0"/>
              <a:t> </a:t>
            </a:r>
            <a:r>
              <a:rPr lang="en-GB" sz="2400" dirty="0" err="1" smtClean="0"/>
              <a:t>especializadas</a:t>
            </a:r>
            <a:r>
              <a:rPr lang="en-GB" sz="2400" dirty="0" smtClean="0"/>
              <a:t>” </a:t>
            </a:r>
            <a:r>
              <a:rPr lang="en-GB" sz="2400" dirty="0" err="1" smtClean="0"/>
              <a:t>não</a:t>
            </a:r>
            <a:r>
              <a:rPr lang="en-GB" sz="2400" dirty="0" smtClean="0"/>
              <a:t> </a:t>
            </a:r>
            <a:r>
              <a:rPr lang="en-GB" sz="2400" dirty="0" err="1" smtClean="0"/>
              <a:t>florescem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CI, </a:t>
            </a:r>
            <a:r>
              <a:rPr lang="en-GB" sz="2400" dirty="0" err="1" smtClean="0"/>
              <a:t>elas</a:t>
            </a:r>
            <a:r>
              <a:rPr lang="en-GB" sz="2400" dirty="0" smtClean="0"/>
              <a:t> </a:t>
            </a:r>
            <a:r>
              <a:rPr lang="en-GB" sz="2400" dirty="0" err="1" smtClean="0"/>
              <a:t>florescem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Ciência</a:t>
            </a:r>
            <a:r>
              <a:rPr lang="en-GB" sz="2400" dirty="0" smtClean="0"/>
              <a:t> da </a:t>
            </a:r>
            <a:r>
              <a:rPr lang="en-GB" sz="2400" dirty="0" err="1" smtClean="0"/>
              <a:t>Computação</a:t>
            </a:r>
            <a:r>
              <a:rPr lang="en-GB" sz="2400" dirty="0" smtClean="0"/>
              <a:t> sob o </a:t>
            </a:r>
            <a:r>
              <a:rPr lang="en-GB" sz="2400" dirty="0" err="1" smtClean="0"/>
              <a:t>nome</a:t>
            </a:r>
            <a:r>
              <a:rPr lang="en-GB" sz="2400" dirty="0" smtClean="0"/>
              <a:t> de </a:t>
            </a:r>
            <a:r>
              <a:rPr lang="en-GB" sz="2400" b="1" dirty="0" err="1" smtClean="0"/>
              <a:t>Ontologias</a:t>
            </a:r>
            <a:r>
              <a:rPr lang="en-GB" sz="2400" b="1" dirty="0" smtClean="0"/>
              <a:t>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41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B14031-4A67-43A1-A514-7524E054B66D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7764463" cy="936104"/>
          </a:xfrm>
        </p:spPr>
        <p:txBody>
          <a:bodyPr lIns="0" tIns="0" rIns="0" bIns="0">
            <a:normAutofit/>
          </a:bodyPr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err="1" smtClean="0"/>
              <a:t>Indexação</a:t>
            </a:r>
            <a:r>
              <a:rPr lang="en-GB" sz="3200" dirty="0" smtClean="0"/>
              <a:t> e </a:t>
            </a:r>
            <a:r>
              <a:rPr lang="en-GB" sz="3200" dirty="0" err="1" smtClean="0"/>
              <a:t>recuperação</a:t>
            </a:r>
            <a:r>
              <a:rPr lang="en-GB" sz="3200" dirty="0" smtClean="0"/>
              <a:t> </a:t>
            </a:r>
            <a:r>
              <a:rPr lang="en-GB" sz="3200" dirty="0" err="1" smtClean="0"/>
              <a:t>especializada</a:t>
            </a:r>
            <a:endParaRPr lang="en-GB" sz="3200" dirty="0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124745"/>
            <a:ext cx="7982719" cy="4824536"/>
          </a:xfrm>
        </p:spPr>
        <p:txBody>
          <a:bodyPr lIns="0" tIns="0" rIns="0" bIns="0">
            <a:normAutofit/>
          </a:bodyPr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Os </a:t>
            </a:r>
            <a:r>
              <a:rPr lang="en-GB" sz="2400" dirty="0" err="1" smtClean="0"/>
              <a:t>princípios</a:t>
            </a:r>
            <a:r>
              <a:rPr lang="en-GB" sz="2400" dirty="0" smtClean="0"/>
              <a:t>  de </a:t>
            </a:r>
            <a:r>
              <a:rPr lang="en-GB" sz="2400" dirty="0" err="1" smtClean="0"/>
              <a:t>uma</a:t>
            </a:r>
            <a:r>
              <a:rPr lang="en-GB" sz="2400" dirty="0" smtClean="0"/>
              <a:t> </a:t>
            </a:r>
            <a:r>
              <a:rPr lang="en-GB" sz="2400" dirty="0" err="1" smtClean="0"/>
              <a:t>indexação</a:t>
            </a:r>
            <a:r>
              <a:rPr lang="en-GB" sz="2400" dirty="0" smtClean="0"/>
              <a:t> universal </a:t>
            </a:r>
            <a:r>
              <a:rPr lang="en-GB" sz="2400" dirty="0" err="1" smtClean="0"/>
              <a:t>são</a:t>
            </a:r>
            <a:r>
              <a:rPr lang="en-GB" sz="2400" dirty="0" smtClean="0"/>
              <a:t> </a:t>
            </a:r>
            <a:r>
              <a:rPr lang="en-GB" sz="2400" dirty="0" err="1" smtClean="0"/>
              <a:t>limitados</a:t>
            </a:r>
            <a:r>
              <a:rPr lang="en-GB" sz="2400" dirty="0" smtClean="0"/>
              <a:t> </a:t>
            </a:r>
            <a:r>
              <a:rPr lang="en-GB" sz="2400" dirty="0" err="1" smtClean="0"/>
              <a:t>nas</a:t>
            </a:r>
            <a:r>
              <a:rPr lang="en-GB" sz="2400" dirty="0" smtClean="0"/>
              <a:t> </a:t>
            </a:r>
            <a:r>
              <a:rPr lang="en-GB" sz="2400" dirty="0" err="1" smtClean="0"/>
              <a:t>humanidades</a:t>
            </a:r>
            <a:r>
              <a:rPr lang="en-GB" sz="24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Existem</a:t>
            </a:r>
            <a:r>
              <a:rPr lang="en-GB" sz="2400" dirty="0" smtClean="0"/>
              <a:t> </a:t>
            </a:r>
            <a:r>
              <a:rPr lang="en-GB" sz="2400" dirty="0" err="1" smtClean="0"/>
              <a:t>muitos</a:t>
            </a:r>
            <a:r>
              <a:rPr lang="en-GB" sz="2400" dirty="0" smtClean="0"/>
              <a:t> </a:t>
            </a:r>
            <a:r>
              <a:rPr lang="en-GB" sz="2400" dirty="0" err="1" smtClean="0"/>
              <a:t>trabalhos</a:t>
            </a:r>
            <a:r>
              <a:rPr lang="en-GB" sz="2400" dirty="0" smtClean="0"/>
              <a:t> </a:t>
            </a:r>
            <a:r>
              <a:rPr lang="en-GB" sz="2400" dirty="0" err="1" smtClean="0"/>
              <a:t>sobre</a:t>
            </a:r>
            <a:r>
              <a:rPr lang="en-GB" sz="2400" dirty="0" smtClean="0"/>
              <a:t> </a:t>
            </a:r>
            <a:r>
              <a:rPr lang="en-GB" sz="2400" dirty="0" err="1" smtClean="0"/>
              <a:t>indexação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Biologia</a:t>
            </a:r>
            <a:r>
              <a:rPr lang="en-GB" sz="2400" dirty="0" smtClean="0"/>
              <a:t>,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Química</a:t>
            </a:r>
            <a:r>
              <a:rPr lang="en-GB" sz="2400" dirty="0" smtClean="0"/>
              <a:t>,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Geografia</a:t>
            </a:r>
            <a:r>
              <a:rPr lang="en-GB" sz="2400" dirty="0" smtClean="0"/>
              <a:t>, </a:t>
            </a:r>
            <a:r>
              <a:rPr lang="en-GB" sz="2400" dirty="0" err="1" smtClean="0"/>
              <a:t>mas</a:t>
            </a:r>
            <a:r>
              <a:rPr lang="en-GB" sz="2400" dirty="0" smtClean="0"/>
              <a:t> </a:t>
            </a:r>
            <a:r>
              <a:rPr lang="en-GB" sz="2400" dirty="0" err="1" smtClean="0"/>
              <a:t>fora</a:t>
            </a:r>
            <a:r>
              <a:rPr lang="en-GB" sz="2400" dirty="0" smtClean="0"/>
              <a:t> dos </a:t>
            </a:r>
            <a:r>
              <a:rPr lang="en-GB" sz="2400" dirty="0" err="1" smtClean="0"/>
              <a:t>periódicos</a:t>
            </a:r>
            <a:r>
              <a:rPr lang="en-GB" sz="2400" dirty="0" smtClean="0"/>
              <a:t> </a:t>
            </a:r>
            <a:r>
              <a:rPr lang="en-GB" sz="2400" dirty="0" err="1" smtClean="0"/>
              <a:t>em</a:t>
            </a:r>
            <a:r>
              <a:rPr lang="en-GB" sz="2400" dirty="0" smtClean="0"/>
              <a:t> CI.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A </a:t>
            </a:r>
            <a:r>
              <a:rPr lang="en-GB" sz="2400" dirty="0" err="1" smtClean="0"/>
              <a:t>indexação</a:t>
            </a:r>
            <a:r>
              <a:rPr lang="en-GB" sz="2400" dirty="0" smtClean="0"/>
              <a:t> e a </a:t>
            </a:r>
            <a:r>
              <a:rPr lang="en-GB" sz="2400" dirty="0" err="1" smtClean="0"/>
              <a:t>recuperação</a:t>
            </a:r>
            <a:r>
              <a:rPr lang="en-GB" sz="2400" dirty="0" smtClean="0"/>
              <a:t> </a:t>
            </a:r>
            <a:r>
              <a:rPr lang="en-GB" sz="2400" dirty="0" err="1" smtClean="0"/>
              <a:t>da</a:t>
            </a:r>
            <a:r>
              <a:rPr lang="en-GB" sz="2400" dirty="0" smtClean="0"/>
              <a:t> </a:t>
            </a:r>
            <a:r>
              <a:rPr lang="en-GB" sz="2400" dirty="0" err="1" smtClean="0"/>
              <a:t>informação</a:t>
            </a:r>
            <a:r>
              <a:rPr lang="en-GB" sz="2400" dirty="0" smtClean="0"/>
              <a:t> é </a:t>
            </a:r>
            <a:r>
              <a:rPr lang="en-GB" sz="2400" dirty="0" err="1" smtClean="0"/>
              <a:t>sempre</a:t>
            </a:r>
            <a:r>
              <a:rPr lang="en-GB" sz="2400" dirty="0" smtClean="0"/>
              <a:t> </a:t>
            </a:r>
            <a:r>
              <a:rPr lang="en-GB" sz="2400" dirty="0" err="1" smtClean="0"/>
              <a:t>específica</a:t>
            </a:r>
            <a:r>
              <a:rPr lang="en-GB" sz="2400" dirty="0" smtClean="0"/>
              <a:t>.</a:t>
            </a:r>
          </a:p>
          <a:p>
            <a:pPr>
              <a:lnSpc>
                <a:spcPct val="116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sym typeface="Wingdings" pitchFamily="2" charset="2"/>
              </a:rPr>
              <a:t></a:t>
            </a:r>
            <a:r>
              <a:rPr lang="en-GB" sz="2400" dirty="0" smtClean="0"/>
              <a:t>A CI tem “</a:t>
            </a:r>
            <a:r>
              <a:rPr lang="en-GB" sz="2400" dirty="0" err="1" smtClean="0"/>
              <a:t>ignorado</a:t>
            </a:r>
            <a:r>
              <a:rPr lang="en-GB" sz="2400" dirty="0" smtClean="0"/>
              <a:t>” o </a:t>
            </a:r>
            <a:r>
              <a:rPr lang="en-GB" sz="2400" dirty="0" err="1" smtClean="0"/>
              <a:t>modo</a:t>
            </a:r>
            <a:r>
              <a:rPr lang="en-GB" sz="2400" dirty="0" smtClean="0"/>
              <a:t> </a:t>
            </a:r>
            <a:r>
              <a:rPr lang="en-GB" sz="2400" dirty="0" err="1" smtClean="0"/>
              <a:t>como</a:t>
            </a:r>
            <a:r>
              <a:rPr lang="en-GB" sz="2400" dirty="0" smtClean="0"/>
              <a:t> </a:t>
            </a:r>
            <a:r>
              <a:rPr lang="en-GB" sz="2400" dirty="0" err="1" smtClean="0"/>
              <a:t>os</a:t>
            </a:r>
            <a:r>
              <a:rPr lang="en-GB" sz="2400" dirty="0" smtClean="0"/>
              <a:t> </a:t>
            </a:r>
            <a:r>
              <a:rPr lang="en-GB" sz="2400" dirty="0" err="1" smtClean="0"/>
              <a:t>diferentes</a:t>
            </a:r>
            <a:r>
              <a:rPr lang="en-GB" sz="2400" dirty="0" smtClean="0"/>
              <a:t> </a:t>
            </a:r>
            <a:r>
              <a:rPr lang="en-GB" sz="2400" dirty="0" err="1" smtClean="0"/>
              <a:t>domínios</a:t>
            </a:r>
            <a:r>
              <a:rPr lang="en-GB" sz="2400" dirty="0" smtClean="0"/>
              <a:t> </a:t>
            </a:r>
            <a:r>
              <a:rPr lang="en-GB" sz="2400" dirty="0" err="1" smtClean="0"/>
              <a:t>podem</a:t>
            </a:r>
            <a:r>
              <a:rPr lang="en-GB" sz="2400" dirty="0" smtClean="0"/>
              <a:t> </a:t>
            </a:r>
            <a:r>
              <a:rPr lang="en-GB" sz="2400" dirty="0" err="1" smtClean="0"/>
              <a:t>colocar</a:t>
            </a:r>
            <a:r>
              <a:rPr lang="en-GB" sz="2400" dirty="0" smtClean="0"/>
              <a:t> </a:t>
            </a:r>
            <a:r>
              <a:rPr lang="en-GB" sz="2400" dirty="0" err="1" smtClean="0"/>
              <a:t>demandas</a:t>
            </a:r>
            <a:r>
              <a:rPr lang="en-GB" sz="2400" dirty="0" smtClean="0"/>
              <a:t> </a:t>
            </a:r>
            <a:r>
              <a:rPr lang="en-GB" sz="2400" dirty="0" err="1" smtClean="0"/>
              <a:t>diferentes</a:t>
            </a:r>
            <a:r>
              <a:rPr lang="en-GB" sz="2400" dirty="0" smtClean="0"/>
              <a:t> </a:t>
            </a:r>
            <a:r>
              <a:rPr lang="en-GB" sz="2400" dirty="0" err="1" smtClean="0"/>
              <a:t>nos</a:t>
            </a:r>
            <a:r>
              <a:rPr lang="en-GB" sz="2400" dirty="0" smtClean="0"/>
              <a:t> </a:t>
            </a:r>
            <a:r>
              <a:rPr lang="en-GB" sz="2400" dirty="0" err="1" smtClean="0"/>
              <a:t>sistemas</a:t>
            </a:r>
            <a:r>
              <a:rPr lang="en-GB" sz="2400" dirty="0" smtClean="0"/>
              <a:t> para </a:t>
            </a:r>
            <a:r>
              <a:rPr lang="en-GB" sz="2400" dirty="0" err="1" smtClean="0"/>
              <a:t>organizar</a:t>
            </a:r>
            <a:r>
              <a:rPr lang="en-GB" sz="2400" dirty="0" smtClean="0"/>
              <a:t> e </a:t>
            </a:r>
            <a:r>
              <a:rPr lang="en-GB" sz="2400" dirty="0" err="1" smtClean="0"/>
              <a:t>recuperar</a:t>
            </a:r>
            <a:r>
              <a:rPr lang="en-GB" sz="2400" dirty="0" smtClean="0"/>
              <a:t> </a:t>
            </a:r>
            <a:r>
              <a:rPr lang="en-GB" sz="2400" dirty="0" err="1" smtClean="0"/>
              <a:t>documentos</a:t>
            </a:r>
            <a:r>
              <a:rPr lang="en-GB" sz="2400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42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F6DDEC-C5F3-4C82-870A-2A9EB7BCD6BF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764463" cy="936103"/>
          </a:xfrm>
        </p:spPr>
        <p:txBody>
          <a:bodyPr lIns="0" tIns="0" rIns="0" bIns="0"/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err="1" smtClean="0"/>
              <a:t>Estudos</a:t>
            </a:r>
            <a:r>
              <a:rPr lang="en-GB" sz="3200" dirty="0" smtClean="0"/>
              <a:t> </a:t>
            </a:r>
            <a:r>
              <a:rPr lang="en-GB" sz="3200" dirty="0" err="1" smtClean="0"/>
              <a:t>empíricos</a:t>
            </a:r>
            <a:r>
              <a:rPr lang="en-GB" sz="3200" dirty="0" smtClean="0"/>
              <a:t> de </a:t>
            </a:r>
            <a:r>
              <a:rPr lang="en-GB" sz="3200" dirty="0" err="1" smtClean="0"/>
              <a:t>usuários</a:t>
            </a:r>
            <a:endParaRPr lang="en-GB" sz="3200" dirty="0" smtClean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196752"/>
            <a:ext cx="8206680" cy="4929411"/>
          </a:xfrm>
        </p:spPr>
        <p:txBody>
          <a:bodyPr lIns="0" tIns="0" rIns="0" bIns="0">
            <a:normAutofit lnSpcReduction="10000"/>
          </a:bodyPr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Muitas</a:t>
            </a:r>
            <a:r>
              <a:rPr lang="en-GB" sz="2400" dirty="0" smtClean="0"/>
              <a:t> </a:t>
            </a:r>
            <a:r>
              <a:rPr lang="en-GB" sz="2400" dirty="0" err="1" smtClean="0"/>
              <a:t>pesquisas</a:t>
            </a:r>
            <a:r>
              <a:rPr lang="en-GB" sz="2400" dirty="0" smtClean="0"/>
              <a:t> </a:t>
            </a:r>
            <a:r>
              <a:rPr lang="en-GB" sz="2400" dirty="0" err="1" smtClean="0"/>
              <a:t>sobre</a:t>
            </a:r>
            <a:r>
              <a:rPr lang="en-GB" sz="2400" dirty="0" smtClean="0"/>
              <a:t> </a:t>
            </a:r>
            <a:r>
              <a:rPr lang="en-GB" sz="2400" dirty="0" err="1" smtClean="0"/>
              <a:t>comportamento</a:t>
            </a:r>
            <a:r>
              <a:rPr lang="en-GB" sz="2400" dirty="0" smtClean="0"/>
              <a:t> do </a:t>
            </a:r>
            <a:r>
              <a:rPr lang="en-GB" sz="2400" dirty="0" err="1" smtClean="0"/>
              <a:t>usuário</a:t>
            </a:r>
            <a:r>
              <a:rPr lang="en-GB" sz="2400" dirty="0" smtClean="0"/>
              <a:t>, </a:t>
            </a:r>
            <a:r>
              <a:rPr lang="en-GB" sz="2400" dirty="0" err="1" smtClean="0"/>
              <a:t>comportamento</a:t>
            </a:r>
            <a:r>
              <a:rPr lang="en-GB" sz="2400" dirty="0" smtClean="0"/>
              <a:t> de </a:t>
            </a:r>
            <a:r>
              <a:rPr lang="en-GB" sz="2400" dirty="0" err="1" smtClean="0"/>
              <a:t>busca</a:t>
            </a:r>
            <a:r>
              <a:rPr lang="en-GB" sz="2400" dirty="0" smtClean="0"/>
              <a:t> da </a:t>
            </a:r>
            <a:r>
              <a:rPr lang="en-GB" sz="2400" dirty="0" err="1" smtClean="0"/>
              <a:t>informação</a:t>
            </a:r>
            <a:r>
              <a:rPr lang="en-GB" sz="2400" dirty="0" smtClean="0"/>
              <a:t> e </a:t>
            </a:r>
            <a:r>
              <a:rPr lang="en-GB" sz="2400" dirty="0" err="1" smtClean="0"/>
              <a:t>estudos</a:t>
            </a:r>
            <a:r>
              <a:rPr lang="en-GB" sz="2400" dirty="0" smtClean="0"/>
              <a:t> de </a:t>
            </a:r>
            <a:r>
              <a:rPr lang="en-GB" sz="2400" dirty="0" err="1" smtClean="0"/>
              <a:t>usuários</a:t>
            </a:r>
            <a:r>
              <a:rPr lang="en-GB" sz="2400" dirty="0" smtClean="0"/>
              <a:t>, mas </a:t>
            </a:r>
            <a:r>
              <a:rPr lang="en-GB" sz="2400" dirty="0" err="1" smtClean="0"/>
              <a:t>poucas</a:t>
            </a:r>
            <a:r>
              <a:rPr lang="en-GB" sz="2400" dirty="0" smtClean="0"/>
              <a:t> </a:t>
            </a:r>
            <a:r>
              <a:rPr lang="en-GB" sz="2400" dirty="0" err="1" smtClean="0"/>
              <a:t>correspondem</a:t>
            </a:r>
            <a:r>
              <a:rPr lang="en-GB" sz="2400" dirty="0" smtClean="0"/>
              <a:t> à </a:t>
            </a:r>
            <a:r>
              <a:rPr lang="en-GB" sz="2400" dirty="0" err="1" smtClean="0"/>
              <a:t>realidade</a:t>
            </a:r>
            <a:endParaRPr lang="en-GB" sz="2400" dirty="0" smtClean="0"/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/>
              <a:t> </a:t>
            </a:r>
            <a:r>
              <a:rPr lang="en-GB" sz="1600" dirty="0" smtClean="0"/>
              <a:t>(ex. </a:t>
            </a:r>
            <a:r>
              <a:rPr lang="en-GB" sz="1600" dirty="0" err="1" smtClean="0"/>
              <a:t>estudo</a:t>
            </a:r>
            <a:r>
              <a:rPr lang="en-GB" sz="1600" dirty="0" smtClean="0"/>
              <a:t> </a:t>
            </a:r>
            <a:r>
              <a:rPr lang="en-GB" sz="1600" dirty="0" err="1" smtClean="0"/>
              <a:t>da</a:t>
            </a:r>
            <a:r>
              <a:rPr lang="en-GB" sz="1600" dirty="0" smtClean="0"/>
              <a:t> APA </a:t>
            </a:r>
            <a:r>
              <a:rPr lang="en-GB" sz="1600" dirty="0" err="1" smtClean="0"/>
              <a:t>que</a:t>
            </a:r>
            <a:r>
              <a:rPr lang="en-GB" sz="1600" dirty="0" smtClean="0"/>
              <a:t> </a:t>
            </a:r>
            <a:r>
              <a:rPr lang="en-GB" sz="1600" dirty="0" err="1" smtClean="0"/>
              <a:t>usa</a:t>
            </a:r>
            <a:r>
              <a:rPr lang="en-GB" sz="1600" dirty="0" smtClean="0"/>
              <a:t> o </a:t>
            </a:r>
            <a:r>
              <a:rPr lang="en-GB" sz="1600" dirty="0" err="1" smtClean="0"/>
              <a:t>conhecimento</a:t>
            </a:r>
            <a:r>
              <a:rPr lang="en-GB" sz="1600" dirty="0" smtClean="0"/>
              <a:t> </a:t>
            </a:r>
            <a:r>
              <a:rPr lang="en-GB" sz="1600" dirty="0" err="1" smtClean="0"/>
              <a:t>como</a:t>
            </a:r>
            <a:r>
              <a:rPr lang="en-GB" sz="1600" dirty="0" smtClean="0"/>
              <a:t> base </a:t>
            </a:r>
            <a:r>
              <a:rPr lang="en-GB" sz="1600" dirty="0" err="1" smtClean="0"/>
              <a:t>para</a:t>
            </a:r>
            <a:r>
              <a:rPr lang="en-GB" sz="1600" dirty="0" smtClean="0"/>
              <a:t> o </a:t>
            </a:r>
            <a:r>
              <a:rPr lang="en-GB" sz="1600" dirty="0" err="1" smtClean="0"/>
              <a:t>estabelecimento</a:t>
            </a:r>
            <a:r>
              <a:rPr lang="en-GB" sz="1600" dirty="0" smtClean="0"/>
              <a:t> de </a:t>
            </a:r>
            <a:r>
              <a:rPr lang="en-GB" sz="1600" dirty="0" err="1" smtClean="0"/>
              <a:t>princípios</a:t>
            </a:r>
            <a:r>
              <a:rPr lang="en-GB" sz="1600" dirty="0" smtClean="0"/>
              <a:t> </a:t>
            </a:r>
            <a:r>
              <a:rPr lang="en-GB" sz="1600" dirty="0" err="1" smtClean="0"/>
              <a:t>para</a:t>
            </a:r>
            <a:r>
              <a:rPr lang="en-GB" sz="1600" dirty="0" smtClean="0"/>
              <a:t> um </a:t>
            </a:r>
            <a:r>
              <a:rPr lang="en-GB" sz="1600" dirty="0" err="1" smtClean="0"/>
              <a:t>sistema</a:t>
            </a:r>
            <a:r>
              <a:rPr lang="en-GB" sz="1600" dirty="0" smtClean="0"/>
              <a:t> de </a:t>
            </a:r>
            <a:r>
              <a:rPr lang="en-GB" sz="1600" dirty="0" err="1" smtClean="0"/>
              <a:t>informação</a:t>
            </a:r>
            <a:r>
              <a:rPr lang="en-GB" sz="1600" dirty="0" smtClean="0"/>
              <a:t> </a:t>
            </a:r>
            <a:r>
              <a:rPr lang="en-GB" sz="1600" dirty="0" err="1" smtClean="0"/>
              <a:t>nacional</a:t>
            </a:r>
            <a:r>
              <a:rPr lang="en-GB" sz="1600" dirty="0" smtClean="0"/>
              <a:t> </a:t>
            </a:r>
            <a:r>
              <a:rPr lang="en-GB" sz="1600" dirty="0" err="1" smtClean="0"/>
              <a:t>em</a:t>
            </a:r>
            <a:r>
              <a:rPr lang="en-GB" sz="1600" dirty="0" smtClean="0"/>
              <a:t> </a:t>
            </a:r>
            <a:r>
              <a:rPr lang="en-GB" sz="1600" dirty="0" err="1" smtClean="0"/>
              <a:t>Psicologia</a:t>
            </a:r>
            <a:r>
              <a:rPr lang="en-GB" sz="1600" dirty="0" smtClean="0"/>
              <a:t>).</a:t>
            </a:r>
          </a:p>
          <a:p>
            <a:pPr marL="327025" indent="-327025">
              <a:lnSpc>
                <a:spcPct val="134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Faltam</a:t>
            </a:r>
            <a:r>
              <a:rPr lang="en-GB" sz="2400" dirty="0" smtClean="0"/>
              <a:t> </a:t>
            </a:r>
            <a:r>
              <a:rPr lang="en-GB" sz="2400" dirty="0" err="1" smtClean="0"/>
              <a:t>teorias</a:t>
            </a:r>
            <a:r>
              <a:rPr lang="en-GB" sz="2400" dirty="0" smtClean="0"/>
              <a:t> </a:t>
            </a:r>
            <a:r>
              <a:rPr lang="en-GB" sz="2400" dirty="0" err="1" smtClean="0"/>
              <a:t>adequadas</a:t>
            </a:r>
            <a:r>
              <a:rPr lang="en-GB" sz="2400" dirty="0" smtClean="0"/>
              <a:t> </a:t>
            </a:r>
            <a:r>
              <a:rPr lang="en-GB" sz="2400" dirty="0" err="1" smtClean="0"/>
              <a:t>para</a:t>
            </a:r>
            <a:r>
              <a:rPr lang="en-GB" sz="2400" dirty="0" smtClean="0"/>
              <a:t> </a:t>
            </a:r>
            <a:r>
              <a:rPr lang="en-GB" sz="2400" dirty="0" err="1" smtClean="0"/>
              <a:t>guiar</a:t>
            </a:r>
            <a:r>
              <a:rPr lang="en-GB" sz="2400" dirty="0" smtClean="0"/>
              <a:t> a </a:t>
            </a:r>
            <a:r>
              <a:rPr lang="en-GB" sz="2400" dirty="0" err="1" smtClean="0"/>
              <a:t>pesquisa</a:t>
            </a:r>
            <a:r>
              <a:rPr lang="en-GB" sz="2400" dirty="0" smtClean="0"/>
              <a:t> </a:t>
            </a:r>
            <a:r>
              <a:rPr lang="en-GB" sz="2400" dirty="0" err="1" smtClean="0"/>
              <a:t>sobre</a:t>
            </a:r>
            <a:r>
              <a:rPr lang="en-GB" sz="2400" dirty="0" smtClean="0"/>
              <a:t> </a:t>
            </a:r>
            <a:r>
              <a:rPr lang="en-GB" sz="2400" dirty="0" err="1" smtClean="0"/>
              <a:t>os</a:t>
            </a:r>
            <a:r>
              <a:rPr lang="en-GB" sz="2400" dirty="0" smtClean="0"/>
              <a:t> </a:t>
            </a:r>
            <a:r>
              <a:rPr lang="en-GB" sz="2400" dirty="0" err="1" smtClean="0"/>
              <a:t>estudos</a:t>
            </a:r>
            <a:r>
              <a:rPr lang="en-GB" sz="2400" dirty="0" smtClean="0"/>
              <a:t> de </a:t>
            </a:r>
            <a:r>
              <a:rPr lang="en-GB" sz="2400" dirty="0" err="1" smtClean="0"/>
              <a:t>usuários</a:t>
            </a:r>
            <a:r>
              <a:rPr lang="en-GB" sz="2400" dirty="0" smtClean="0"/>
              <a:t>.</a:t>
            </a:r>
          </a:p>
          <a:p>
            <a:pPr marL="327025" indent="-327025">
              <a:lnSpc>
                <a:spcPct val="134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A </a:t>
            </a:r>
            <a:r>
              <a:rPr lang="en-GB" sz="2400" dirty="0" err="1" smtClean="0"/>
              <a:t>mediação</a:t>
            </a:r>
            <a:r>
              <a:rPr lang="en-GB" sz="2400" dirty="0" smtClean="0"/>
              <a:t> cultural tem </a:t>
            </a:r>
            <a:r>
              <a:rPr lang="en-GB" sz="2400" dirty="0" err="1" smtClean="0"/>
              <a:t>sido</a:t>
            </a:r>
            <a:r>
              <a:rPr lang="en-GB" sz="2400" dirty="0" smtClean="0"/>
              <a:t> “</a:t>
            </a:r>
            <a:r>
              <a:rPr lang="en-GB" sz="2400" dirty="0" err="1" smtClean="0"/>
              <a:t>negligenciada</a:t>
            </a:r>
            <a:r>
              <a:rPr lang="en-GB" sz="2400" dirty="0" smtClean="0"/>
              <a:t>” </a:t>
            </a:r>
            <a:r>
              <a:rPr lang="en-GB" sz="2400" dirty="0" err="1" smtClean="0"/>
              <a:t>nos</a:t>
            </a:r>
            <a:r>
              <a:rPr lang="en-GB" sz="2400" dirty="0" smtClean="0"/>
              <a:t> </a:t>
            </a:r>
            <a:r>
              <a:rPr lang="en-GB" sz="2400" dirty="0" err="1" smtClean="0"/>
              <a:t>estudos</a:t>
            </a:r>
            <a:r>
              <a:rPr lang="en-GB" sz="2400" dirty="0" smtClean="0"/>
              <a:t> </a:t>
            </a:r>
            <a:r>
              <a:rPr lang="en-GB" sz="2400" dirty="0" err="1" smtClean="0"/>
              <a:t>tradicionais</a:t>
            </a:r>
            <a:r>
              <a:rPr lang="en-GB" sz="2400" dirty="0" smtClean="0"/>
              <a:t> </a:t>
            </a:r>
            <a:r>
              <a:rPr lang="en-GB" sz="2400" dirty="0" err="1" smtClean="0"/>
              <a:t>tanto</a:t>
            </a:r>
            <a:r>
              <a:rPr lang="en-GB" sz="2400" dirty="0" smtClean="0"/>
              <a:t> </a:t>
            </a:r>
            <a:r>
              <a:rPr lang="en-GB" sz="2400" dirty="0" err="1" smtClean="0"/>
              <a:t>em</a:t>
            </a:r>
            <a:r>
              <a:rPr lang="en-GB" sz="2400" dirty="0" smtClean="0"/>
              <a:t> CI </a:t>
            </a:r>
            <a:r>
              <a:rPr lang="en-GB" sz="2400" dirty="0" err="1" smtClean="0"/>
              <a:t>como</a:t>
            </a:r>
            <a:r>
              <a:rPr lang="en-GB" sz="2400" dirty="0" smtClean="0"/>
              <a:t> </a:t>
            </a:r>
            <a:r>
              <a:rPr lang="en-GB" sz="2400" dirty="0" err="1" smtClean="0"/>
              <a:t>nas</a:t>
            </a:r>
            <a:r>
              <a:rPr lang="en-GB" sz="2400" dirty="0" smtClean="0"/>
              <a:t> </a:t>
            </a:r>
            <a:r>
              <a:rPr lang="en-GB" sz="2400" dirty="0" err="1" smtClean="0"/>
              <a:t>Ciências</a:t>
            </a:r>
            <a:r>
              <a:rPr lang="en-GB" sz="2400" dirty="0" smtClean="0"/>
              <a:t> </a:t>
            </a:r>
            <a:r>
              <a:rPr lang="en-GB" sz="2400" dirty="0" err="1" smtClean="0"/>
              <a:t>Cognitivas</a:t>
            </a:r>
            <a:r>
              <a:rPr lang="en-GB" sz="2400" dirty="0" smtClean="0"/>
              <a:t>.</a:t>
            </a:r>
          </a:p>
          <a:p>
            <a:pPr marL="601345" lvl="1" indent="-327025">
              <a:lnSpc>
                <a:spcPct val="134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err="1" smtClean="0"/>
              <a:t>Avanços</a:t>
            </a:r>
            <a:r>
              <a:rPr lang="en-GB" sz="2000" dirty="0" smtClean="0"/>
              <a:t> </a:t>
            </a:r>
            <a:r>
              <a:rPr lang="en-GB" sz="2000" dirty="0" err="1" smtClean="0"/>
              <a:t>têm</a:t>
            </a:r>
            <a:r>
              <a:rPr lang="en-GB" sz="2000" dirty="0" smtClean="0"/>
              <a:t> </a:t>
            </a:r>
            <a:r>
              <a:rPr lang="en-GB" sz="2000" dirty="0" err="1" smtClean="0"/>
              <a:t>acontecido</a:t>
            </a:r>
            <a:r>
              <a:rPr lang="en-GB" dirty="0" smtClean="0"/>
              <a:t>: </a:t>
            </a:r>
            <a:r>
              <a:rPr lang="en-GB" dirty="0" smtClean="0">
                <a:hlinkClick r:id="rId3"/>
              </a:rPr>
              <a:t>III </a:t>
            </a:r>
            <a:r>
              <a:rPr lang="en-GB" dirty="0" err="1" smtClean="0">
                <a:hlinkClick r:id="rId3"/>
              </a:rPr>
              <a:t>Congresso</a:t>
            </a:r>
            <a:r>
              <a:rPr lang="en-GB" dirty="0" smtClean="0">
                <a:hlinkClick r:id="rId3"/>
              </a:rPr>
              <a:t> da ISKO-</a:t>
            </a:r>
            <a:r>
              <a:rPr lang="en-GB" dirty="0" err="1" smtClean="0">
                <a:hlinkClick r:id="rId3"/>
              </a:rPr>
              <a:t>Brasil</a:t>
            </a:r>
            <a:r>
              <a:rPr lang="en-GB" dirty="0" smtClean="0">
                <a:hlinkClick r:id="rId3"/>
              </a:rPr>
              <a:t>: </a:t>
            </a:r>
            <a:r>
              <a:rPr lang="en-GB" dirty="0" err="1" smtClean="0">
                <a:hlinkClick r:id="rId3"/>
              </a:rPr>
              <a:t>Organização</a:t>
            </a:r>
            <a:r>
              <a:rPr lang="en-GB" dirty="0" smtClean="0">
                <a:hlinkClick r:id="rId3"/>
              </a:rPr>
              <a:t> do </a:t>
            </a:r>
            <a:r>
              <a:rPr lang="en-GB" dirty="0" err="1" smtClean="0">
                <a:hlinkClick r:id="rId3"/>
              </a:rPr>
              <a:t>Conhecimento</a:t>
            </a:r>
            <a:r>
              <a:rPr lang="en-GB" dirty="0" smtClean="0">
                <a:hlinkClick r:id="rId3"/>
              </a:rPr>
              <a:t> e </a:t>
            </a:r>
            <a:r>
              <a:rPr lang="en-GB" dirty="0" err="1" smtClean="0">
                <a:hlinkClick r:id="rId3"/>
              </a:rPr>
              <a:t>Diversidade</a:t>
            </a:r>
            <a:r>
              <a:rPr lang="en-GB" dirty="0" smtClean="0">
                <a:hlinkClick r:id="rId3"/>
              </a:rPr>
              <a:t> Cultural</a:t>
            </a:r>
            <a:r>
              <a:rPr lang="en-GB" dirty="0" smtClean="0"/>
              <a:t>.</a:t>
            </a:r>
            <a:endParaRPr lang="en-GB" sz="2000" dirty="0" smtClean="0"/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43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1EB14D-5A48-44F2-87CD-0C25BFFDCDD2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ChangeArrowheads="1"/>
          </p:cNvSpPr>
          <p:nvPr>
            <p:ph idx="1"/>
          </p:nvPr>
        </p:nvSpPr>
        <p:spPr>
          <a:xfrm>
            <a:off x="395536" y="476672"/>
            <a:ext cx="8352928" cy="5804619"/>
          </a:xfrm>
        </p:spPr>
        <p:txBody>
          <a:bodyPr lIns="0" tIns="0" rIns="0" bIns="0"/>
          <a:lstStyle/>
          <a:p>
            <a:pPr marL="327025" indent="-327025" algn="just">
              <a:lnSpc>
                <a:spcPct val="116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“</a:t>
            </a:r>
            <a:r>
              <a:rPr lang="en-GB" sz="2400" dirty="0" err="1" smtClean="0"/>
              <a:t>Tendência</a:t>
            </a:r>
            <a:r>
              <a:rPr lang="en-GB" sz="2400" dirty="0" smtClean="0"/>
              <a:t> à </a:t>
            </a:r>
            <a:r>
              <a:rPr lang="en-GB" sz="2400" b="1" dirty="0" err="1" smtClean="0"/>
              <a:t>generalização</a:t>
            </a:r>
            <a:r>
              <a:rPr lang="en-GB" sz="2400" dirty="0" smtClean="0"/>
              <a:t> </a:t>
            </a:r>
            <a:r>
              <a:rPr lang="en-GB" sz="2400" dirty="0" err="1" smtClean="0"/>
              <a:t>não</a:t>
            </a:r>
            <a:r>
              <a:rPr lang="en-GB" sz="2400" dirty="0" smtClean="0"/>
              <a:t> </a:t>
            </a:r>
            <a:r>
              <a:rPr lang="en-GB" sz="2400" dirty="0" err="1" smtClean="0"/>
              <a:t>considerando</a:t>
            </a:r>
            <a:r>
              <a:rPr lang="en-GB" sz="2400" dirty="0" smtClean="0"/>
              <a:t>  </a:t>
            </a:r>
            <a:r>
              <a:rPr lang="en-GB" sz="2400" b="1" dirty="0" err="1" smtClean="0"/>
              <a:t>significados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determinados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culturalmente</a:t>
            </a:r>
            <a:r>
              <a:rPr lang="en-GB" sz="2400" b="1" dirty="0" smtClean="0"/>
              <a:t> </a:t>
            </a:r>
            <a:r>
              <a:rPr lang="en-GB" sz="2400" dirty="0" smtClean="0"/>
              <a:t> e </a:t>
            </a:r>
            <a:r>
              <a:rPr lang="en-GB" sz="2400" dirty="0" err="1" smtClean="0"/>
              <a:t>não</a:t>
            </a:r>
            <a:r>
              <a:rPr lang="en-GB" sz="2400" dirty="0" smtClean="0"/>
              <a:t> </a:t>
            </a:r>
            <a:r>
              <a:rPr lang="en-GB" sz="2400" dirty="0" err="1" smtClean="0"/>
              <a:t>considerando</a:t>
            </a:r>
            <a:r>
              <a:rPr lang="en-GB" sz="2400" dirty="0" smtClean="0"/>
              <a:t> </a:t>
            </a:r>
            <a:r>
              <a:rPr lang="en-GB" sz="2400" dirty="0" err="1" smtClean="0"/>
              <a:t>os</a:t>
            </a:r>
            <a:r>
              <a:rPr lang="en-GB" sz="2400" dirty="0" smtClean="0"/>
              <a:t> </a:t>
            </a:r>
            <a:r>
              <a:rPr lang="en-GB" sz="2400" b="1" dirty="0" err="1" smtClean="0"/>
              <a:t>diferentes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objetivos</a:t>
            </a:r>
            <a:r>
              <a:rPr lang="en-GB" sz="2400" b="1" dirty="0" smtClean="0"/>
              <a:t> e </a:t>
            </a:r>
            <a:r>
              <a:rPr lang="en-GB" sz="2400" b="1" dirty="0" err="1" smtClean="0"/>
              <a:t>valores</a:t>
            </a:r>
            <a:r>
              <a:rPr lang="en-GB" sz="2400" b="1" dirty="0" smtClean="0"/>
              <a:t> dos </a:t>
            </a:r>
            <a:r>
              <a:rPr lang="en-GB" sz="2400" b="1" dirty="0" err="1" smtClean="0"/>
              <a:t>significados</a:t>
            </a:r>
            <a:r>
              <a:rPr lang="en-GB" sz="2400" b="1" dirty="0" smtClean="0"/>
              <a:t> no </a:t>
            </a:r>
            <a:r>
              <a:rPr lang="en-GB" sz="2400" b="1" dirty="0" err="1" smtClean="0"/>
              <a:t>documentos</a:t>
            </a:r>
            <a:r>
              <a:rPr lang="en-GB" sz="2400" dirty="0" smtClean="0"/>
              <a:t>”.</a:t>
            </a:r>
          </a:p>
          <a:p>
            <a:pPr marL="327025" indent="-327025" algn="just">
              <a:lnSpc>
                <a:spcPct val="116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Tentar</a:t>
            </a:r>
            <a:r>
              <a:rPr lang="en-GB" sz="2400" dirty="0" smtClean="0"/>
              <a:t> </a:t>
            </a:r>
            <a:r>
              <a:rPr lang="en-GB" sz="2400" dirty="0" err="1" smtClean="0"/>
              <a:t>medir</a:t>
            </a:r>
            <a:r>
              <a:rPr lang="en-GB" sz="2400" dirty="0" smtClean="0"/>
              <a:t> a </a:t>
            </a:r>
            <a:r>
              <a:rPr lang="en-GB" sz="2400" dirty="0" err="1" smtClean="0"/>
              <a:t>necessidade</a:t>
            </a:r>
            <a:r>
              <a:rPr lang="en-GB" sz="2400" dirty="0" smtClean="0"/>
              <a:t> de </a:t>
            </a:r>
            <a:r>
              <a:rPr lang="en-GB" sz="2400" dirty="0" err="1" smtClean="0"/>
              <a:t>informação</a:t>
            </a:r>
            <a:r>
              <a:rPr lang="en-GB" sz="2400" dirty="0" smtClean="0"/>
              <a:t> dos </a:t>
            </a:r>
            <a:r>
              <a:rPr lang="en-GB" sz="2400" dirty="0" err="1" smtClean="0"/>
              <a:t>usuários</a:t>
            </a:r>
            <a:r>
              <a:rPr lang="en-GB" sz="2400" dirty="0" smtClean="0"/>
              <a:t> </a:t>
            </a:r>
            <a:r>
              <a:rPr lang="en-GB" sz="2400" dirty="0" err="1" smtClean="0"/>
              <a:t>questionando-os</a:t>
            </a:r>
            <a:r>
              <a:rPr lang="en-GB" sz="2400" dirty="0" smtClean="0"/>
              <a:t> </a:t>
            </a:r>
            <a:r>
              <a:rPr lang="en-GB" sz="2400" dirty="0" err="1" smtClean="0"/>
              <a:t>ou</a:t>
            </a:r>
            <a:r>
              <a:rPr lang="en-GB" sz="2400" dirty="0" smtClean="0"/>
              <a:t> </a:t>
            </a:r>
            <a:r>
              <a:rPr lang="en-GB" sz="2400" dirty="0" err="1" smtClean="0"/>
              <a:t>estudando</a:t>
            </a:r>
            <a:r>
              <a:rPr lang="en-GB" sz="2400" dirty="0" smtClean="0"/>
              <a:t> </a:t>
            </a:r>
            <a:r>
              <a:rPr lang="en-GB" sz="2400" dirty="0" err="1" smtClean="0"/>
              <a:t>seu</a:t>
            </a:r>
            <a:r>
              <a:rPr lang="en-GB" sz="2400" dirty="0" smtClean="0"/>
              <a:t> </a:t>
            </a:r>
            <a:r>
              <a:rPr lang="en-GB" sz="2400" dirty="0" err="1" smtClean="0"/>
              <a:t>comportamento</a:t>
            </a:r>
            <a:r>
              <a:rPr lang="en-GB" sz="2400" dirty="0" smtClean="0"/>
              <a:t> </a:t>
            </a:r>
            <a:r>
              <a:rPr lang="en-GB" sz="2400" dirty="0" err="1" smtClean="0"/>
              <a:t>parece</a:t>
            </a:r>
            <a:r>
              <a:rPr lang="en-GB" sz="2400" dirty="0" smtClean="0"/>
              <a:t> um </a:t>
            </a:r>
            <a:r>
              <a:rPr lang="en-GB" sz="2400" dirty="0" err="1" smtClean="0"/>
              <a:t>equívoco</a:t>
            </a:r>
            <a:r>
              <a:rPr lang="en-GB" sz="2400" dirty="0" smtClean="0"/>
              <a:t>, </a:t>
            </a:r>
            <a:r>
              <a:rPr lang="en-GB" sz="2400" dirty="0" err="1" smtClean="0"/>
              <a:t>pois</a:t>
            </a:r>
            <a:r>
              <a:rPr lang="en-GB" sz="2400" dirty="0" smtClean="0"/>
              <a:t> a </a:t>
            </a:r>
            <a:r>
              <a:rPr lang="en-GB" sz="2400" dirty="0" err="1" smtClean="0"/>
              <a:t>informação</a:t>
            </a:r>
            <a:r>
              <a:rPr lang="en-GB" sz="2400" dirty="0" smtClean="0"/>
              <a:t> </a:t>
            </a:r>
            <a:r>
              <a:rPr lang="en-GB" sz="2400" dirty="0" err="1" smtClean="0"/>
              <a:t>necessária</a:t>
            </a:r>
            <a:r>
              <a:rPr lang="en-GB" sz="2400" dirty="0" smtClean="0"/>
              <a:t> </a:t>
            </a:r>
            <a:r>
              <a:rPr lang="en-GB" sz="2400" dirty="0" err="1" smtClean="0"/>
              <a:t>para</a:t>
            </a:r>
            <a:r>
              <a:rPr lang="en-GB" sz="2400" dirty="0" smtClean="0"/>
              <a:t> resolver um dado </a:t>
            </a:r>
            <a:r>
              <a:rPr lang="en-GB" sz="2400" dirty="0" err="1" smtClean="0"/>
              <a:t>problema</a:t>
            </a:r>
            <a:r>
              <a:rPr lang="en-GB" sz="2400" dirty="0" smtClean="0"/>
              <a:t>, </a:t>
            </a:r>
            <a:r>
              <a:rPr lang="en-GB" sz="2400" dirty="0" err="1" smtClean="0"/>
              <a:t>não</a:t>
            </a:r>
            <a:r>
              <a:rPr lang="en-GB" sz="2400" dirty="0" smtClean="0"/>
              <a:t> é </a:t>
            </a:r>
            <a:r>
              <a:rPr lang="en-GB" sz="2400" dirty="0" err="1" smtClean="0"/>
              <a:t>uma</a:t>
            </a:r>
            <a:r>
              <a:rPr lang="en-GB" sz="2400" dirty="0" smtClean="0"/>
              <a:t> </a:t>
            </a:r>
            <a:r>
              <a:rPr lang="en-GB" sz="2400" dirty="0" err="1" smtClean="0"/>
              <a:t>questão</a:t>
            </a:r>
            <a:r>
              <a:rPr lang="en-GB" sz="2400" dirty="0" smtClean="0"/>
              <a:t> </a:t>
            </a:r>
            <a:r>
              <a:rPr lang="en-GB" sz="2400" dirty="0" err="1" smtClean="0"/>
              <a:t>psicológica</a:t>
            </a:r>
            <a:r>
              <a:rPr lang="en-GB" sz="2400" dirty="0" smtClean="0"/>
              <a:t>, </a:t>
            </a:r>
            <a:r>
              <a:rPr lang="en-GB" sz="2400" dirty="0" err="1" smtClean="0"/>
              <a:t>mas</a:t>
            </a:r>
            <a:r>
              <a:rPr lang="en-GB" sz="2400" dirty="0" smtClean="0"/>
              <a:t> </a:t>
            </a:r>
            <a:r>
              <a:rPr lang="en-GB" sz="2400" dirty="0" err="1" smtClean="0"/>
              <a:t>filosófica</a:t>
            </a:r>
            <a:r>
              <a:rPr lang="en-GB" sz="2400" dirty="0" smtClean="0"/>
              <a:t> e </a:t>
            </a:r>
            <a:r>
              <a:rPr lang="en-GB" sz="2400" dirty="0" err="1" smtClean="0"/>
              <a:t>teórica</a:t>
            </a:r>
            <a:r>
              <a:rPr lang="en-GB" sz="2400" dirty="0" smtClean="0"/>
              <a:t>.</a:t>
            </a:r>
          </a:p>
          <a:p>
            <a:pPr marL="565150" lvl="2" indent="-327025">
              <a:lnSpc>
                <a:spcPct val="116000"/>
              </a:lnSpc>
              <a:spcBef>
                <a:spcPts val="800"/>
              </a:spcBef>
              <a:buSzPct val="68000"/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dirty="0" smtClean="0"/>
              <a:t>um </a:t>
            </a:r>
            <a:r>
              <a:rPr lang="en-GB" sz="2200" dirty="0" err="1" smtClean="0"/>
              <a:t>aluno</a:t>
            </a:r>
            <a:r>
              <a:rPr lang="en-GB" sz="2200" dirty="0" smtClean="0"/>
              <a:t> </a:t>
            </a:r>
            <a:r>
              <a:rPr lang="en-GB" sz="2200" dirty="0" err="1" smtClean="0"/>
              <a:t>resolvendo</a:t>
            </a:r>
            <a:r>
              <a:rPr lang="en-GB" sz="2200" dirty="0" smtClean="0"/>
              <a:t> um </a:t>
            </a:r>
            <a:r>
              <a:rPr lang="en-GB" sz="2200" dirty="0" err="1" smtClean="0"/>
              <a:t>problema</a:t>
            </a:r>
            <a:r>
              <a:rPr lang="en-GB" sz="2200" dirty="0" smtClean="0"/>
              <a:t> de </a:t>
            </a:r>
            <a:r>
              <a:rPr lang="en-GB" sz="2200" dirty="0" err="1" smtClean="0"/>
              <a:t>geometria</a:t>
            </a:r>
            <a:r>
              <a:rPr lang="en-GB" sz="2200" dirty="0" smtClean="0"/>
              <a:t> </a:t>
            </a:r>
            <a:r>
              <a:rPr lang="en-GB" sz="2200" dirty="0" err="1" smtClean="0"/>
              <a:t>envolvendo</a:t>
            </a:r>
            <a:r>
              <a:rPr lang="en-GB" sz="2200" dirty="0" smtClean="0"/>
              <a:t> um </a:t>
            </a:r>
            <a:r>
              <a:rPr lang="en-GB" sz="2200" dirty="0" err="1" smtClean="0"/>
              <a:t>ângulo</a:t>
            </a:r>
            <a:r>
              <a:rPr lang="en-GB" sz="2200" dirty="0" smtClean="0"/>
              <a:t> </a:t>
            </a:r>
            <a:r>
              <a:rPr lang="en-GB" sz="2200" dirty="0" err="1" smtClean="0"/>
              <a:t>reto</a:t>
            </a:r>
            <a:r>
              <a:rPr lang="en-GB" sz="2200" dirty="0" smtClean="0"/>
              <a:t>, </a:t>
            </a:r>
            <a:r>
              <a:rPr lang="en-GB" sz="2200" dirty="0" err="1" smtClean="0"/>
              <a:t>pode</a:t>
            </a:r>
            <a:r>
              <a:rPr lang="en-GB" sz="2200" dirty="0" smtClean="0"/>
              <a:t> </a:t>
            </a:r>
            <a:r>
              <a:rPr lang="en-GB" sz="2200" dirty="0" err="1" smtClean="0"/>
              <a:t>não</a:t>
            </a:r>
            <a:r>
              <a:rPr lang="en-GB" sz="2200" dirty="0" smtClean="0"/>
              <a:t> </a:t>
            </a:r>
            <a:r>
              <a:rPr lang="en-GB" sz="2200" dirty="0" err="1" smtClean="0"/>
              <a:t>ver</a:t>
            </a:r>
            <a:r>
              <a:rPr lang="en-GB" sz="2200" dirty="0" smtClean="0"/>
              <a:t> a </a:t>
            </a:r>
            <a:r>
              <a:rPr lang="en-GB" sz="2200" dirty="0" err="1" smtClean="0"/>
              <a:t>conexão</a:t>
            </a:r>
            <a:r>
              <a:rPr lang="en-GB" sz="2200" dirty="0" smtClean="0"/>
              <a:t> com o </a:t>
            </a:r>
            <a:r>
              <a:rPr lang="en-GB" sz="2200" dirty="0" err="1" smtClean="0"/>
              <a:t>Teorema</a:t>
            </a:r>
            <a:r>
              <a:rPr lang="en-GB" sz="2200" dirty="0" smtClean="0"/>
              <a:t> de </a:t>
            </a:r>
            <a:r>
              <a:rPr lang="en-GB" sz="2200" dirty="0" err="1" smtClean="0"/>
              <a:t>Pitágoras</a:t>
            </a:r>
            <a:r>
              <a:rPr lang="en-GB" sz="2200" dirty="0" smtClean="0"/>
              <a:t>.</a:t>
            </a:r>
          </a:p>
          <a:p>
            <a:pPr marL="327025" indent="-327025">
              <a:lnSpc>
                <a:spcPct val="116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dirty="0" smtClean="0"/>
          </a:p>
          <a:p>
            <a:pPr marL="327025" indent="-327025">
              <a:lnSpc>
                <a:spcPct val="116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dirty="0" smtClean="0"/>
          </a:p>
          <a:p>
            <a:pPr marL="327025" indent="-327025">
              <a:lnSpc>
                <a:spcPct val="116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 smtClean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44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AEF86B-B4FF-4E40-BFD1-E519BF82F623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87363"/>
            <a:ext cx="7761288" cy="612775"/>
          </a:xfrm>
        </p:spPr>
        <p:txBody>
          <a:bodyPr lIns="0" tIns="0" rIns="0" bIns="0"/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smtClean="0"/>
              <a:t>Estudos bibliométricos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39863"/>
            <a:ext cx="7761288" cy="4686300"/>
          </a:xfrm>
        </p:spPr>
        <p:txBody>
          <a:bodyPr lIns="0" tIns="0" rIns="0" bIns="0"/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 dirty="0" err="1" smtClean="0"/>
              <a:t>Bibliometria</a:t>
            </a:r>
            <a:r>
              <a:rPr lang="en-GB" dirty="0" smtClean="0"/>
              <a:t>:  </a:t>
            </a:r>
            <a:r>
              <a:rPr lang="en-GB" dirty="0" err="1" smtClean="0"/>
              <a:t>instrumento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avaliação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pesquisa</a:t>
            </a:r>
            <a:r>
              <a:rPr lang="en-GB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Mapas</a:t>
            </a:r>
            <a:r>
              <a:rPr lang="en-GB" dirty="0" smtClean="0"/>
              <a:t> </a:t>
            </a:r>
            <a:r>
              <a:rPr lang="en-GB" dirty="0" err="1" smtClean="0"/>
              <a:t>bibliométricos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dirty="0" err="1" smtClean="0"/>
              <a:t>visualização</a:t>
            </a:r>
            <a:r>
              <a:rPr lang="en-GB" dirty="0" smtClean="0"/>
              <a:t> das </a:t>
            </a:r>
            <a:r>
              <a:rPr lang="en-GB" dirty="0" err="1" smtClean="0"/>
              <a:t>áreas</a:t>
            </a:r>
            <a:r>
              <a:rPr lang="en-GB" dirty="0" smtClean="0"/>
              <a:t> </a:t>
            </a:r>
            <a:r>
              <a:rPr lang="en-GB" dirty="0" err="1" smtClean="0"/>
              <a:t>científicas</a:t>
            </a:r>
            <a:r>
              <a:rPr lang="en-GB" dirty="0" smtClean="0"/>
              <a:t> </a:t>
            </a:r>
            <a:r>
              <a:rPr lang="en-GB" dirty="0" err="1" smtClean="0"/>
              <a:t>baseadas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análise</a:t>
            </a:r>
            <a:r>
              <a:rPr lang="en-GB" dirty="0" smtClean="0"/>
              <a:t> de co-</a:t>
            </a:r>
            <a:r>
              <a:rPr lang="en-GB" dirty="0" err="1" smtClean="0"/>
              <a:t>citações</a:t>
            </a:r>
            <a:r>
              <a:rPr lang="en-GB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45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E819C7-A41C-493A-8FB9-F2CA96F378D1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508000"/>
            <a:ext cx="8820150" cy="750888"/>
          </a:xfrm>
        </p:spPr>
        <p:txBody>
          <a:bodyPr lIns="0" tIns="0" rIns="0" bIns="0">
            <a:normAutofit/>
          </a:bodyPr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smtClean="0"/>
              <a:t>Fatores que influenciam o resultado de cada mapa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idx="1"/>
          </p:nvPr>
        </p:nvSpPr>
        <p:spPr>
          <a:xfrm>
            <a:off x="360363" y="1619250"/>
            <a:ext cx="8086725" cy="4506913"/>
          </a:xfrm>
        </p:spPr>
        <p:txBody>
          <a:bodyPr lIns="0" tIns="0" rIns="0" bIns="0"/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Disponibilidade</a:t>
            </a:r>
            <a:r>
              <a:rPr lang="en-GB" sz="2800" dirty="0" smtClean="0"/>
              <a:t> da base de dados e </a:t>
            </a:r>
            <a:r>
              <a:rPr lang="en-GB" sz="2800" dirty="0" err="1" smtClean="0"/>
              <a:t>seleção</a:t>
            </a:r>
            <a:r>
              <a:rPr lang="en-GB" sz="2800" dirty="0" smtClean="0"/>
              <a:t> dos </a:t>
            </a:r>
            <a:r>
              <a:rPr lang="en-GB" sz="2800" dirty="0" err="1" smtClean="0"/>
              <a:t>periódicos</a:t>
            </a:r>
            <a:r>
              <a:rPr lang="en-GB" sz="28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Comportamento</a:t>
            </a:r>
            <a:r>
              <a:rPr lang="en-GB" sz="2800" dirty="0" smtClean="0"/>
              <a:t> de </a:t>
            </a:r>
            <a:r>
              <a:rPr lang="en-GB" sz="2800" dirty="0" err="1" smtClean="0"/>
              <a:t>citação</a:t>
            </a:r>
            <a:r>
              <a:rPr lang="en-GB" sz="2800" dirty="0" smtClean="0"/>
              <a:t> dos </a:t>
            </a:r>
            <a:r>
              <a:rPr lang="en-GB" sz="2800" dirty="0" err="1" smtClean="0"/>
              <a:t>autores</a:t>
            </a:r>
            <a:r>
              <a:rPr lang="en-GB" sz="2800" dirty="0" smtClean="0"/>
              <a:t>.</a:t>
            </a:r>
          </a:p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Produção</a:t>
            </a:r>
            <a:r>
              <a:rPr lang="en-GB" sz="2800" dirty="0" smtClean="0"/>
              <a:t> de </a:t>
            </a:r>
            <a:r>
              <a:rPr lang="en-GB" sz="2800" dirty="0" err="1" smtClean="0"/>
              <a:t>pesquisas</a:t>
            </a:r>
            <a:r>
              <a:rPr lang="en-GB" sz="2800" dirty="0" smtClean="0"/>
              <a:t> </a:t>
            </a:r>
            <a:r>
              <a:rPr lang="en-GB" sz="2800" dirty="0" err="1" smtClean="0"/>
              <a:t>mais</a:t>
            </a:r>
            <a:r>
              <a:rPr lang="en-GB" sz="2800" dirty="0" smtClean="0"/>
              <a:t> “</a:t>
            </a:r>
            <a:r>
              <a:rPr lang="en-GB" sz="2800" dirty="0" err="1" smtClean="0"/>
              <a:t>convenientes</a:t>
            </a:r>
            <a:r>
              <a:rPr lang="en-GB" sz="2800" dirty="0" smtClean="0"/>
              <a:t>” de </a:t>
            </a:r>
            <a:r>
              <a:rPr lang="en-GB" sz="2800" dirty="0" err="1" smtClean="0"/>
              <a:t>serem</a:t>
            </a:r>
            <a:r>
              <a:rPr lang="en-GB" sz="2800" dirty="0" smtClean="0"/>
              <a:t> </a:t>
            </a:r>
            <a:r>
              <a:rPr lang="en-GB" sz="2800" dirty="0" err="1" smtClean="0"/>
              <a:t>desenvolvidas</a:t>
            </a:r>
            <a:r>
              <a:rPr lang="en-GB" sz="28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Algumas</a:t>
            </a:r>
            <a:r>
              <a:rPr lang="en-GB" sz="2800" dirty="0" smtClean="0"/>
              <a:t> </a:t>
            </a:r>
            <a:r>
              <a:rPr lang="en-GB" sz="2800" dirty="0" err="1" smtClean="0"/>
              <a:t>teorias</a:t>
            </a:r>
            <a:r>
              <a:rPr lang="en-GB" sz="2800" dirty="0" smtClean="0"/>
              <a:t> </a:t>
            </a:r>
            <a:r>
              <a:rPr lang="en-GB" sz="2800" dirty="0" err="1" smtClean="0"/>
              <a:t>são</a:t>
            </a:r>
            <a:r>
              <a:rPr lang="en-GB" sz="2800" dirty="0" smtClean="0"/>
              <a:t> </a:t>
            </a:r>
            <a:r>
              <a:rPr lang="en-GB" sz="2800" dirty="0" err="1" smtClean="0"/>
              <a:t>mais</a:t>
            </a:r>
            <a:r>
              <a:rPr lang="en-GB" sz="2800" dirty="0" smtClean="0"/>
              <a:t> </a:t>
            </a:r>
            <a:r>
              <a:rPr lang="en-GB" sz="2800" dirty="0" err="1" smtClean="0"/>
              <a:t>populares</a:t>
            </a:r>
            <a:r>
              <a:rPr lang="en-GB" sz="2800" dirty="0" smtClean="0"/>
              <a:t> do </a:t>
            </a: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outras</a:t>
            </a:r>
            <a:r>
              <a:rPr lang="en-GB" sz="2800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46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C240F0-B4A0-46A8-9906-3EC57EA8DEAF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61288" cy="1111250"/>
          </a:xfrm>
        </p:spPr>
        <p:txBody>
          <a:bodyPr lIns="0" tIns="0" rIns="0" bIns="0"/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smtClean="0"/>
              <a:t>Estudos históricos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56792"/>
            <a:ext cx="7990656" cy="4569371"/>
          </a:xfrm>
        </p:spPr>
        <p:txBody>
          <a:bodyPr lIns="0" tIns="0" rIns="0" bIns="0"/>
          <a:lstStyle/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Relevantes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qualquer</a:t>
            </a:r>
            <a:r>
              <a:rPr lang="en-GB" dirty="0" smtClean="0"/>
              <a:t> </a:t>
            </a:r>
            <a:r>
              <a:rPr lang="en-GB" dirty="0" err="1" smtClean="0"/>
              <a:t>área</a:t>
            </a:r>
            <a:r>
              <a:rPr lang="en-GB" dirty="0" smtClean="0"/>
              <a:t> para </a:t>
            </a:r>
            <a:r>
              <a:rPr lang="en-GB" dirty="0" err="1" smtClean="0"/>
              <a:t>aprofundar</a:t>
            </a:r>
            <a:r>
              <a:rPr lang="en-GB" dirty="0" smtClean="0"/>
              <a:t> o </a:t>
            </a:r>
            <a:r>
              <a:rPr lang="en-GB" dirty="0" err="1" smtClean="0"/>
              <a:t>entendimento</a:t>
            </a:r>
            <a:r>
              <a:rPr lang="en-GB" dirty="0" smtClean="0"/>
              <a:t> de um </a:t>
            </a:r>
            <a:r>
              <a:rPr lang="en-GB" dirty="0" err="1" smtClean="0"/>
              <a:t>domínio</a:t>
            </a:r>
            <a:r>
              <a:rPr lang="en-GB" dirty="0" smtClean="0"/>
              <a:t>.</a:t>
            </a:r>
          </a:p>
          <a:p>
            <a:pPr lvl="1"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Ex. para </a:t>
            </a:r>
            <a:r>
              <a:rPr lang="en-GB" dirty="0" err="1" smtClean="0"/>
              <a:t>estudar</a:t>
            </a:r>
            <a:r>
              <a:rPr lang="en-GB" dirty="0" smtClean="0"/>
              <a:t> a </a:t>
            </a:r>
            <a:r>
              <a:rPr lang="en-GB" dirty="0" err="1" smtClean="0"/>
              <a:t>classificação</a:t>
            </a:r>
            <a:r>
              <a:rPr lang="en-GB" dirty="0" smtClean="0"/>
              <a:t> das </a:t>
            </a:r>
            <a:r>
              <a:rPr lang="en-GB" dirty="0" err="1" smtClean="0"/>
              <a:t>ciências</a:t>
            </a:r>
            <a:r>
              <a:rPr lang="en-GB" dirty="0" smtClean="0"/>
              <a:t> </a:t>
            </a:r>
            <a:r>
              <a:rPr lang="en-GB" dirty="0" err="1" smtClean="0"/>
              <a:t>sociais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dirty="0" err="1" smtClean="0"/>
              <a:t>avaliar</a:t>
            </a:r>
            <a:r>
              <a:rPr lang="en-GB" dirty="0" smtClean="0"/>
              <a:t> </a:t>
            </a:r>
            <a:r>
              <a:rPr lang="en-GB" dirty="0" err="1" smtClean="0"/>
              <a:t>sistemas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o CDD </a:t>
            </a:r>
            <a:r>
              <a:rPr lang="en-GB" dirty="0" err="1" smtClean="0"/>
              <a:t>são</a:t>
            </a:r>
            <a:r>
              <a:rPr lang="en-GB" dirty="0" smtClean="0"/>
              <a:t> </a:t>
            </a:r>
            <a:r>
              <a:rPr lang="en-GB" dirty="0" err="1" smtClean="0"/>
              <a:t>necessárias</a:t>
            </a:r>
            <a:r>
              <a:rPr lang="en-GB" dirty="0" smtClean="0"/>
              <a:t> </a:t>
            </a:r>
            <a:r>
              <a:rPr lang="en-GB" dirty="0" err="1" smtClean="0"/>
              <a:t>informações</a:t>
            </a:r>
            <a:r>
              <a:rPr lang="en-GB" dirty="0" smtClean="0"/>
              <a:t> de </a:t>
            </a:r>
            <a:r>
              <a:rPr lang="en-GB" dirty="0" err="1" smtClean="0"/>
              <a:t>natureza</a:t>
            </a:r>
            <a:r>
              <a:rPr lang="en-GB" dirty="0" smtClean="0"/>
              <a:t> </a:t>
            </a:r>
            <a:r>
              <a:rPr lang="en-GB" dirty="0" err="1" smtClean="0"/>
              <a:t>histórica</a:t>
            </a:r>
            <a:r>
              <a:rPr lang="en-GB" dirty="0" smtClean="0"/>
              <a:t>.</a:t>
            </a:r>
          </a:p>
          <a:p>
            <a:pPr>
              <a:lnSpc>
                <a:spcPct val="116000"/>
              </a:lnSpc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47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A8BE3C-37FC-49DF-8C56-AF27BCBF6959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360363"/>
            <a:ext cx="7761287" cy="750887"/>
          </a:xfrm>
        </p:spPr>
        <p:txBody>
          <a:bodyPr lIns="0" tIns="0" rIns="0" bIns="0">
            <a:normAutofit/>
          </a:bodyPr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err="1" smtClean="0"/>
              <a:t>Documentos</a:t>
            </a:r>
            <a:r>
              <a:rPr lang="en-GB" sz="3200" dirty="0" smtClean="0"/>
              <a:t> e </a:t>
            </a:r>
            <a:r>
              <a:rPr lang="en-GB" sz="3200" dirty="0" err="1" smtClean="0"/>
              <a:t>estudos</a:t>
            </a:r>
            <a:r>
              <a:rPr lang="en-GB" sz="3200" dirty="0" smtClean="0"/>
              <a:t> de </a:t>
            </a:r>
            <a:r>
              <a:rPr lang="en-GB" sz="3200" dirty="0" err="1" smtClean="0"/>
              <a:t>gênero</a:t>
            </a:r>
            <a:endParaRPr lang="en-GB" sz="2800" dirty="0" smtClean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idx="1"/>
          </p:nvPr>
        </p:nvSpPr>
        <p:spPr>
          <a:xfrm>
            <a:off x="360362" y="1196752"/>
            <a:ext cx="8460109" cy="5539011"/>
          </a:xfrm>
        </p:spPr>
        <p:txBody>
          <a:bodyPr lIns="0" tIns="0" rIns="0" bIns="0"/>
          <a:lstStyle/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smtClean="0"/>
              <a:t>O </a:t>
            </a:r>
            <a:r>
              <a:rPr lang="en-GB" sz="2600" dirty="0" err="1" smtClean="0"/>
              <a:t>modo</a:t>
            </a:r>
            <a:r>
              <a:rPr lang="en-GB" sz="2600" dirty="0" smtClean="0"/>
              <a:t> </a:t>
            </a:r>
            <a:r>
              <a:rPr lang="en-GB" sz="2600" dirty="0" err="1" smtClean="0"/>
              <a:t>como</a:t>
            </a:r>
            <a:r>
              <a:rPr lang="en-GB" sz="2600" dirty="0" smtClean="0"/>
              <a:t> </a:t>
            </a:r>
            <a:r>
              <a:rPr lang="en-GB" sz="2600" dirty="0" err="1" smtClean="0"/>
              <a:t>os</a:t>
            </a:r>
            <a:r>
              <a:rPr lang="en-GB" sz="2600" dirty="0" smtClean="0"/>
              <a:t> </a:t>
            </a:r>
            <a:r>
              <a:rPr lang="en-GB" sz="2600" dirty="0" err="1" smtClean="0"/>
              <a:t>documentos</a:t>
            </a:r>
            <a:r>
              <a:rPr lang="en-GB" sz="2600" dirty="0" smtClean="0"/>
              <a:t> </a:t>
            </a:r>
            <a:r>
              <a:rPr lang="en-GB" sz="2600" dirty="0" err="1" smtClean="0"/>
              <a:t>são</a:t>
            </a:r>
            <a:r>
              <a:rPr lang="en-GB" sz="2600" dirty="0" smtClean="0"/>
              <a:t> </a:t>
            </a:r>
            <a:r>
              <a:rPr lang="en-GB" sz="2600" dirty="0" err="1" smtClean="0"/>
              <a:t>usados</a:t>
            </a:r>
            <a:r>
              <a:rPr lang="en-GB" sz="2600" dirty="0" smtClean="0"/>
              <a:t> </a:t>
            </a:r>
            <a:r>
              <a:rPr lang="en-GB" sz="2600" dirty="0" err="1" smtClean="0"/>
              <a:t>varia</a:t>
            </a:r>
            <a:r>
              <a:rPr lang="en-GB" sz="2600" dirty="0" smtClean="0"/>
              <a:t> de </a:t>
            </a:r>
            <a:r>
              <a:rPr lang="en-GB" sz="2600" dirty="0" err="1" smtClean="0"/>
              <a:t>domínio</a:t>
            </a:r>
            <a:r>
              <a:rPr lang="en-GB" sz="2600" dirty="0" smtClean="0"/>
              <a:t> à </a:t>
            </a:r>
            <a:r>
              <a:rPr lang="en-GB" sz="2600" dirty="0" err="1" smtClean="0"/>
              <a:t>domínio</a:t>
            </a:r>
            <a:r>
              <a:rPr lang="en-GB" sz="2600" dirty="0" smtClean="0"/>
              <a:t>.</a:t>
            </a:r>
          </a:p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err="1" smtClean="0"/>
              <a:t>Diferentes</a:t>
            </a:r>
            <a:r>
              <a:rPr lang="en-GB" sz="2600" dirty="0" smtClean="0"/>
              <a:t> </a:t>
            </a:r>
            <a:r>
              <a:rPr lang="en-GB" sz="2600" dirty="0" err="1" smtClean="0"/>
              <a:t>disciplinas</a:t>
            </a:r>
            <a:r>
              <a:rPr lang="en-GB" sz="2600" dirty="0" smtClean="0"/>
              <a:t> </a:t>
            </a:r>
            <a:r>
              <a:rPr lang="en-GB" sz="2600" dirty="0" err="1" smtClean="0"/>
              <a:t>ou</a:t>
            </a:r>
            <a:r>
              <a:rPr lang="en-GB" sz="2600" dirty="0" smtClean="0"/>
              <a:t> </a:t>
            </a:r>
            <a:r>
              <a:rPr lang="en-GB" sz="2600" dirty="0" err="1" smtClean="0"/>
              <a:t>comunidades</a:t>
            </a:r>
            <a:r>
              <a:rPr lang="en-GB" sz="2600" dirty="0" smtClean="0"/>
              <a:t> </a:t>
            </a:r>
            <a:r>
              <a:rPr lang="en-GB" sz="2600" dirty="0" err="1" smtClean="0"/>
              <a:t>desenvolvem</a:t>
            </a:r>
            <a:r>
              <a:rPr lang="en-GB" sz="2600" dirty="0" smtClean="0"/>
              <a:t> </a:t>
            </a:r>
            <a:r>
              <a:rPr lang="en-GB" sz="2600" dirty="0" err="1" smtClean="0"/>
              <a:t>tipos</a:t>
            </a:r>
            <a:r>
              <a:rPr lang="en-GB" sz="2600" dirty="0" smtClean="0"/>
              <a:t> </a:t>
            </a:r>
            <a:r>
              <a:rPr lang="en-GB" sz="2600" dirty="0" err="1" smtClean="0"/>
              <a:t>especiais</a:t>
            </a:r>
            <a:r>
              <a:rPr lang="en-GB" sz="2600" dirty="0" smtClean="0"/>
              <a:t> de </a:t>
            </a:r>
            <a:r>
              <a:rPr lang="en-GB" sz="2600" dirty="0" err="1" smtClean="0"/>
              <a:t>documentos</a:t>
            </a:r>
            <a:r>
              <a:rPr lang="en-GB" sz="2600" dirty="0" smtClean="0"/>
              <a:t> com </a:t>
            </a:r>
            <a:r>
              <a:rPr lang="en-GB" sz="2600" dirty="0" err="1" smtClean="0"/>
              <a:t>adaptações</a:t>
            </a:r>
            <a:r>
              <a:rPr lang="en-GB" sz="2600" dirty="0" smtClean="0"/>
              <a:t> a </a:t>
            </a:r>
            <a:r>
              <a:rPr lang="en-GB" sz="2600" dirty="0" err="1" smtClean="0"/>
              <a:t>suas</a:t>
            </a:r>
            <a:r>
              <a:rPr lang="en-GB" sz="2600" dirty="0" smtClean="0"/>
              <a:t> </a:t>
            </a:r>
            <a:r>
              <a:rPr lang="en-GB" sz="2600" dirty="0" err="1" smtClean="0"/>
              <a:t>necessidades</a:t>
            </a:r>
            <a:r>
              <a:rPr lang="en-GB" sz="2600" dirty="0" smtClean="0"/>
              <a:t> </a:t>
            </a:r>
            <a:r>
              <a:rPr lang="en-GB" sz="2600" dirty="0" err="1" smtClean="0"/>
              <a:t>específicas</a:t>
            </a:r>
            <a:r>
              <a:rPr lang="en-GB" sz="2600" dirty="0" smtClean="0"/>
              <a:t>: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música</a:t>
            </a:r>
            <a:r>
              <a:rPr lang="en-GB" sz="2400" dirty="0" smtClean="0"/>
              <a:t>: </a:t>
            </a:r>
            <a:r>
              <a:rPr lang="en-GB" sz="2400" dirty="0" err="1" smtClean="0"/>
              <a:t>partituras</a:t>
            </a:r>
            <a:endParaRPr lang="en-GB" sz="2400" dirty="0" smtClean="0"/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geografia</a:t>
            </a:r>
            <a:r>
              <a:rPr lang="en-GB" sz="2400" dirty="0" smtClean="0"/>
              <a:t>: </a:t>
            </a:r>
            <a:r>
              <a:rPr lang="en-GB" sz="2400" dirty="0" err="1" smtClean="0"/>
              <a:t>mapas</a:t>
            </a:r>
            <a:r>
              <a:rPr lang="en-GB" sz="2400" dirty="0" smtClean="0"/>
              <a:t> e atlas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no </a:t>
            </a:r>
            <a:r>
              <a:rPr lang="en-GB" sz="2400" dirty="0" err="1" smtClean="0"/>
              <a:t>direito</a:t>
            </a:r>
            <a:r>
              <a:rPr lang="en-GB" sz="2400" dirty="0" smtClean="0"/>
              <a:t>: </a:t>
            </a:r>
            <a:r>
              <a:rPr lang="en-GB" sz="2400" dirty="0" err="1" smtClean="0"/>
              <a:t>códigos</a:t>
            </a:r>
            <a:endParaRPr lang="en-GB" sz="2400" dirty="0" smtClean="0"/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astronomia</a:t>
            </a:r>
            <a:r>
              <a:rPr lang="en-GB" sz="2400" dirty="0" smtClean="0"/>
              <a:t>: </a:t>
            </a:r>
            <a:r>
              <a:rPr lang="en-GB" sz="2400" dirty="0" err="1" smtClean="0"/>
              <a:t>almanaques</a:t>
            </a:r>
            <a:endParaRPr lang="en-GB" sz="2400" dirty="0" smtClean="0"/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genealogia</a:t>
            </a:r>
            <a:r>
              <a:rPr lang="en-GB" sz="2400" dirty="0" smtClean="0"/>
              <a:t>: </a:t>
            </a:r>
            <a:r>
              <a:rPr lang="en-GB" sz="2400" dirty="0" err="1" smtClean="0"/>
              <a:t>árvores</a:t>
            </a:r>
            <a:r>
              <a:rPr lang="en-GB" sz="2400" dirty="0" smtClean="0"/>
              <a:t> </a:t>
            </a:r>
            <a:r>
              <a:rPr lang="en-GB" sz="2400" dirty="0" err="1" smtClean="0"/>
              <a:t>genealógicas</a:t>
            </a:r>
            <a:endParaRPr lang="en-GB" sz="2400" dirty="0" smtClean="0"/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psicologia</a:t>
            </a:r>
            <a:r>
              <a:rPr lang="en-GB" sz="2400" dirty="0" smtClean="0"/>
              <a:t>: testes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48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E8CDE2-C2BA-4ED9-8717-098F4CCD89D3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7761288" cy="612775"/>
          </a:xfrm>
        </p:spPr>
        <p:txBody>
          <a:bodyPr lIns="0" tIns="0" rIns="0" bIns="0">
            <a:normAutofit/>
          </a:bodyPr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err="1" smtClean="0"/>
              <a:t>Estudos</a:t>
            </a:r>
            <a:r>
              <a:rPr lang="en-GB" sz="3200" dirty="0" smtClean="0"/>
              <a:t> </a:t>
            </a:r>
            <a:r>
              <a:rPr lang="en-GB" sz="3200" dirty="0" err="1" smtClean="0"/>
              <a:t>críticos</a:t>
            </a:r>
            <a:r>
              <a:rPr lang="en-GB" sz="3200" dirty="0" smtClean="0"/>
              <a:t> e </a:t>
            </a:r>
            <a:r>
              <a:rPr lang="en-GB" sz="3200" dirty="0" err="1" smtClean="0"/>
              <a:t>epistemológicos</a:t>
            </a:r>
            <a:endParaRPr lang="en-GB" sz="3200" dirty="0" smtClean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idx="1"/>
          </p:nvPr>
        </p:nvSpPr>
        <p:spPr>
          <a:xfrm>
            <a:off x="323529" y="1439863"/>
            <a:ext cx="8640960" cy="4987925"/>
          </a:xfrm>
        </p:spPr>
        <p:txBody>
          <a:bodyPr lIns="0" tIns="0" rIns="0" bIns="0"/>
          <a:lstStyle/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err="1" smtClean="0"/>
              <a:t>Epistemologia</a:t>
            </a:r>
            <a:endParaRPr lang="en-GB" sz="2800" b="1" dirty="0" smtClean="0"/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estudo</a:t>
            </a:r>
            <a:r>
              <a:rPr lang="en-GB" sz="2400" dirty="0" smtClean="0"/>
              <a:t> </a:t>
            </a:r>
            <a:r>
              <a:rPr lang="en-GB" sz="2400" dirty="0" err="1" smtClean="0"/>
              <a:t>filosófico</a:t>
            </a:r>
            <a:r>
              <a:rPr lang="en-GB" sz="2400" dirty="0" smtClean="0"/>
              <a:t> do </a:t>
            </a:r>
            <a:r>
              <a:rPr lang="en-GB" sz="2400" dirty="0" err="1" smtClean="0"/>
              <a:t>conhecimento</a:t>
            </a:r>
            <a:r>
              <a:rPr lang="en-GB" sz="2400" dirty="0" smtClean="0"/>
              <a:t>; 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pode</a:t>
            </a:r>
            <a:r>
              <a:rPr lang="en-GB" sz="2400" dirty="0" smtClean="0"/>
              <a:t> ser vista </a:t>
            </a:r>
            <a:r>
              <a:rPr lang="en-GB" sz="2400" dirty="0" err="1" smtClean="0"/>
              <a:t>como</a:t>
            </a:r>
            <a:r>
              <a:rPr lang="en-GB" sz="2400" dirty="0" smtClean="0"/>
              <a:t> a </a:t>
            </a:r>
            <a:r>
              <a:rPr lang="en-GB" sz="2400" dirty="0" err="1" smtClean="0"/>
              <a:t>generalização</a:t>
            </a:r>
            <a:r>
              <a:rPr lang="en-GB" sz="2400" dirty="0" smtClean="0"/>
              <a:t> e </a:t>
            </a:r>
            <a:r>
              <a:rPr lang="en-GB" sz="2400" dirty="0" err="1" smtClean="0"/>
              <a:t>interpretação</a:t>
            </a:r>
            <a:r>
              <a:rPr lang="en-GB" sz="2400" dirty="0" smtClean="0"/>
              <a:t> </a:t>
            </a:r>
            <a:r>
              <a:rPr lang="en-GB" sz="2400" dirty="0" err="1" smtClean="0"/>
              <a:t>da</a:t>
            </a:r>
            <a:r>
              <a:rPr lang="en-GB" sz="2400" dirty="0" smtClean="0"/>
              <a:t> </a:t>
            </a:r>
            <a:r>
              <a:rPr lang="en-GB" sz="2400" dirty="0" err="1" smtClean="0"/>
              <a:t>experiência</a:t>
            </a:r>
            <a:r>
              <a:rPr lang="en-GB" sz="2400" dirty="0" smtClean="0"/>
              <a:t> </a:t>
            </a:r>
            <a:r>
              <a:rPr lang="en-GB" sz="2400" dirty="0" err="1" smtClean="0"/>
              <a:t>científica</a:t>
            </a:r>
            <a:r>
              <a:rPr lang="en-GB" sz="2400" dirty="0" smtClean="0"/>
              <a:t> </a:t>
            </a:r>
            <a:r>
              <a:rPr lang="en-GB" sz="2400" dirty="0" err="1" smtClean="0"/>
              <a:t>coletada</a:t>
            </a:r>
            <a:r>
              <a:rPr lang="en-GB" sz="2400" dirty="0" smtClean="0"/>
              <a:t>; 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não</a:t>
            </a:r>
            <a:r>
              <a:rPr lang="en-GB" sz="2400" dirty="0" smtClean="0"/>
              <a:t> é </a:t>
            </a:r>
            <a:r>
              <a:rPr lang="en-GB" sz="2400" dirty="0" err="1" smtClean="0"/>
              <a:t>limitada</a:t>
            </a:r>
            <a:r>
              <a:rPr lang="en-GB" sz="2400" dirty="0" smtClean="0"/>
              <a:t> </a:t>
            </a:r>
            <a:r>
              <a:rPr lang="en-GB" sz="2400" dirty="0" err="1" smtClean="0"/>
              <a:t>pela</a:t>
            </a:r>
            <a:r>
              <a:rPr lang="en-GB" sz="2400" dirty="0" smtClean="0"/>
              <a:t> </a:t>
            </a:r>
            <a:r>
              <a:rPr lang="en-GB" sz="2400" dirty="0" err="1" smtClean="0"/>
              <a:t>filosofia</a:t>
            </a:r>
            <a:r>
              <a:rPr lang="en-GB" sz="2400" dirty="0" smtClean="0"/>
              <a:t>, </a:t>
            </a:r>
            <a:r>
              <a:rPr lang="en-GB" sz="2400" dirty="0" err="1" smtClean="0"/>
              <a:t>mas</a:t>
            </a:r>
            <a:r>
              <a:rPr lang="en-GB" sz="2400" dirty="0" smtClean="0"/>
              <a:t> </a:t>
            </a:r>
            <a:r>
              <a:rPr lang="en-GB" sz="2400" dirty="0" err="1" smtClean="0"/>
              <a:t>tb</a:t>
            </a:r>
            <a:r>
              <a:rPr lang="en-GB" sz="2400" dirty="0" smtClean="0"/>
              <a:t> é </a:t>
            </a:r>
            <a:r>
              <a:rPr lang="en-GB" sz="2400" dirty="0" err="1" smtClean="0"/>
              <a:t>influenciada</a:t>
            </a:r>
            <a:r>
              <a:rPr lang="en-GB" sz="2400" dirty="0" smtClean="0"/>
              <a:t> </a:t>
            </a:r>
            <a:r>
              <a:rPr lang="en-GB" sz="2400" dirty="0" err="1" smtClean="0"/>
              <a:t>pelos</a:t>
            </a:r>
            <a:r>
              <a:rPr lang="en-GB" sz="2400" dirty="0" smtClean="0"/>
              <a:t> </a:t>
            </a:r>
            <a:r>
              <a:rPr lang="en-GB" sz="2400" dirty="0" err="1" smtClean="0"/>
              <a:t>cientistas</a:t>
            </a:r>
            <a:r>
              <a:rPr lang="en-GB" sz="2400" dirty="0" smtClean="0"/>
              <a:t>.</a:t>
            </a:r>
          </a:p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err="1" smtClean="0"/>
              <a:t>Epistemologias</a:t>
            </a:r>
            <a:endParaRPr lang="en-GB" sz="2800" b="1" dirty="0" smtClean="0"/>
          </a:p>
          <a:p>
            <a:pPr lvl="1"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teorias</a:t>
            </a:r>
            <a:r>
              <a:rPr lang="en-GB" sz="2400" dirty="0" smtClean="0"/>
              <a:t> </a:t>
            </a:r>
            <a:r>
              <a:rPr lang="en-GB" sz="2400" dirty="0" err="1" smtClean="0"/>
              <a:t>ou</a:t>
            </a:r>
            <a:r>
              <a:rPr lang="en-GB" sz="2400" dirty="0" smtClean="0"/>
              <a:t> </a:t>
            </a:r>
            <a:r>
              <a:rPr lang="en-GB" sz="2400" dirty="0" err="1" smtClean="0"/>
              <a:t>propostas</a:t>
            </a:r>
            <a:r>
              <a:rPr lang="en-GB" sz="2400" dirty="0" smtClean="0"/>
              <a:t> </a:t>
            </a:r>
            <a:r>
              <a:rPr lang="en-GB" sz="2400" dirty="0" err="1" smtClean="0"/>
              <a:t>para</a:t>
            </a:r>
            <a:r>
              <a:rPr lang="en-GB" sz="2400" dirty="0" smtClean="0"/>
              <a:t> o  </a:t>
            </a:r>
            <a:r>
              <a:rPr lang="en-GB" sz="2400" dirty="0" err="1" smtClean="0"/>
              <a:t>conhecimento</a:t>
            </a:r>
            <a:r>
              <a:rPr lang="en-GB" sz="2400" dirty="0" smtClean="0"/>
              <a:t> 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49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44C29F-7D37-47F8-A4AF-E7BFA61B0E2D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319088"/>
            <a:ext cx="7770813" cy="984250"/>
          </a:xfrm>
        </p:spPr>
        <p:txBody>
          <a:bodyPr lIns="0" tIns="0" rIns="0" bIns="0">
            <a:normAutofit/>
          </a:bodyPr>
          <a:lstStyle/>
          <a:p>
            <a:pPr algn="ctr"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dirty="0" err="1" smtClean="0"/>
              <a:t>Organização</a:t>
            </a:r>
            <a:r>
              <a:rPr lang="en-GB" sz="3600" dirty="0" smtClean="0"/>
              <a:t> do </a:t>
            </a:r>
            <a:r>
              <a:rPr lang="en-GB" sz="3600" dirty="0" err="1" smtClean="0"/>
              <a:t>Conhecimento</a:t>
            </a:r>
            <a:endParaRPr lang="en-GB" sz="3600" dirty="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00808"/>
            <a:ext cx="7234238" cy="4060230"/>
          </a:xfrm>
        </p:spPr>
        <p:txBody>
          <a:bodyPr lIns="0" tIns="0" rIns="0" bIns="0"/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No </a:t>
            </a:r>
            <a:r>
              <a:rPr lang="en-GB" sz="2800" dirty="0" err="1" smtClean="0"/>
              <a:t>sentido</a:t>
            </a:r>
            <a:r>
              <a:rPr lang="en-GB" sz="2800" dirty="0" smtClean="0"/>
              <a:t> </a:t>
            </a:r>
            <a:r>
              <a:rPr lang="en-GB" sz="2800" dirty="0" err="1" smtClean="0"/>
              <a:t>amplo</a:t>
            </a:r>
            <a:r>
              <a:rPr lang="en-GB" sz="2800" dirty="0" smtClean="0"/>
              <a:t> </a:t>
            </a:r>
            <a:r>
              <a:rPr lang="en-GB" sz="2800" dirty="0" err="1" smtClean="0"/>
              <a:t>trata</a:t>
            </a:r>
            <a:r>
              <a:rPr lang="en-GB" sz="2800" dirty="0" smtClean="0"/>
              <a:t> </a:t>
            </a:r>
            <a:r>
              <a:rPr lang="en-GB" sz="2800" dirty="0" err="1" smtClean="0"/>
              <a:t>da</a:t>
            </a:r>
            <a:r>
              <a:rPr lang="en-GB" sz="2800" dirty="0" smtClean="0"/>
              <a:t> </a:t>
            </a:r>
            <a:r>
              <a:rPr lang="en-GB" sz="2800" dirty="0" err="1" smtClean="0"/>
              <a:t>divisão</a:t>
            </a:r>
            <a:r>
              <a:rPr lang="en-GB" sz="2800" dirty="0" smtClean="0"/>
              <a:t> social do </a:t>
            </a:r>
            <a:r>
              <a:rPr lang="en-GB" sz="2800" dirty="0" err="1" smtClean="0"/>
              <a:t>trabalho</a:t>
            </a:r>
            <a:r>
              <a:rPr lang="en-GB" sz="2800" dirty="0" smtClean="0"/>
              <a:t>:</a:t>
            </a:r>
          </a:p>
          <a:p>
            <a:pPr lvl="1"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de </a:t>
            </a:r>
            <a:r>
              <a:rPr lang="en-GB" dirty="0" err="1" smtClean="0"/>
              <a:t>como</a:t>
            </a:r>
            <a:r>
              <a:rPr lang="en-GB" dirty="0" smtClean="0"/>
              <a:t> o </a:t>
            </a:r>
            <a:r>
              <a:rPr lang="en-GB" dirty="0" err="1" smtClean="0"/>
              <a:t>conhecimento</a:t>
            </a:r>
            <a:r>
              <a:rPr lang="en-GB" dirty="0" smtClean="0"/>
              <a:t> é </a:t>
            </a:r>
            <a:r>
              <a:rPr lang="en-GB" dirty="0" err="1" smtClean="0"/>
              <a:t>organizado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disciplinas</a:t>
            </a:r>
            <a:r>
              <a:rPr lang="en-GB" dirty="0" smtClean="0"/>
              <a:t> </a:t>
            </a:r>
            <a:r>
              <a:rPr lang="en-GB" dirty="0" err="1" smtClean="0"/>
              <a:t>centíficas</a:t>
            </a:r>
            <a:r>
              <a:rPr lang="en-GB" dirty="0" smtClean="0"/>
              <a:t>, </a:t>
            </a:r>
            <a:r>
              <a:rPr lang="en-GB" dirty="0" err="1" smtClean="0"/>
              <a:t>instituições</a:t>
            </a:r>
            <a:r>
              <a:rPr lang="en-GB" dirty="0" smtClean="0"/>
              <a:t> de </a:t>
            </a:r>
            <a:r>
              <a:rPr lang="en-GB" dirty="0" err="1" smtClean="0"/>
              <a:t>ensino</a:t>
            </a:r>
            <a:r>
              <a:rPr lang="en-GB" dirty="0" smtClean="0"/>
              <a:t> superior, </a:t>
            </a:r>
            <a:r>
              <a:rPr lang="en-GB" dirty="0" err="1" smtClean="0"/>
              <a:t>profissões</a:t>
            </a:r>
            <a:r>
              <a:rPr lang="en-GB" dirty="0" smtClean="0"/>
              <a:t>, </a:t>
            </a:r>
            <a:r>
              <a:rPr lang="en-GB" dirty="0" err="1" smtClean="0"/>
              <a:t>produção</a:t>
            </a:r>
            <a:r>
              <a:rPr lang="en-GB" dirty="0" smtClean="0"/>
              <a:t> e </a:t>
            </a:r>
            <a:r>
              <a:rPr lang="en-GB" dirty="0" err="1" smtClean="0"/>
              <a:t>disseminação</a:t>
            </a:r>
            <a:r>
              <a:rPr lang="en-GB" dirty="0" smtClean="0"/>
              <a:t> do </a:t>
            </a:r>
            <a:r>
              <a:rPr lang="en-GB" dirty="0" err="1" smtClean="0"/>
              <a:t>conhecimento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enciclopédias</a:t>
            </a:r>
            <a:r>
              <a:rPr lang="en-GB" dirty="0" smtClean="0"/>
              <a:t>, </a:t>
            </a:r>
            <a:r>
              <a:rPr lang="en-GB" dirty="0" err="1" smtClean="0"/>
              <a:t>dicionários</a:t>
            </a:r>
            <a:r>
              <a:rPr lang="en-GB" dirty="0" smtClean="0"/>
              <a:t>, </a:t>
            </a:r>
            <a:r>
              <a:rPr lang="en-GB" dirty="0" err="1" smtClean="0"/>
              <a:t>linguagens</a:t>
            </a:r>
            <a:r>
              <a:rPr lang="en-GB" dirty="0" smtClean="0"/>
              <a:t>, </a:t>
            </a:r>
            <a:r>
              <a:rPr lang="en-GB" dirty="0" err="1" smtClean="0"/>
              <a:t>gêneros</a:t>
            </a:r>
            <a:r>
              <a:rPr lang="en-GB" dirty="0" smtClean="0"/>
              <a:t>, </a:t>
            </a:r>
            <a:r>
              <a:rPr lang="en-GB" dirty="0" err="1" smtClean="0"/>
              <a:t>teorias</a:t>
            </a:r>
            <a:r>
              <a:rPr lang="en-GB" dirty="0" smtClean="0"/>
              <a:t>, etc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14E03D-DE3B-4628-A747-F95A16FFCFF1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58738"/>
            <a:ext cx="8280400" cy="2290142"/>
          </a:xfrm>
        </p:spPr>
        <p:txBody>
          <a:bodyPr lIns="0" tIns="0" rIns="0" bIns="0">
            <a:normAutofit/>
          </a:bodyPr>
          <a:lstStyle/>
          <a:p>
            <a:pPr algn="just"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err="1" smtClean="0"/>
              <a:t>Estudos</a:t>
            </a:r>
            <a:r>
              <a:rPr lang="en-GB" sz="3200" dirty="0" smtClean="0"/>
              <a:t> </a:t>
            </a:r>
            <a:r>
              <a:rPr lang="en-GB" sz="3200" dirty="0" err="1" smtClean="0"/>
              <a:t>terminológicos</a:t>
            </a:r>
            <a:r>
              <a:rPr lang="en-GB" sz="3200" dirty="0" smtClean="0"/>
              <a:t>, </a:t>
            </a:r>
            <a:r>
              <a:rPr lang="en-GB" sz="3200" dirty="0" err="1" smtClean="0"/>
              <a:t>linguagens</a:t>
            </a:r>
            <a:r>
              <a:rPr lang="en-GB" sz="3200" dirty="0" smtClean="0"/>
              <a:t> de </a:t>
            </a:r>
            <a:r>
              <a:rPr lang="en-GB" sz="3200" dirty="0" err="1" smtClean="0"/>
              <a:t>especialidade</a:t>
            </a:r>
            <a:r>
              <a:rPr lang="en-GB" sz="3200" dirty="0" smtClean="0"/>
              <a:t>, bases de dados </a:t>
            </a:r>
            <a:r>
              <a:rPr lang="en-GB" sz="3200" dirty="0" err="1" smtClean="0"/>
              <a:t>semânticas</a:t>
            </a:r>
            <a:r>
              <a:rPr lang="en-GB" sz="3200" dirty="0" smtClean="0"/>
              <a:t> e </a:t>
            </a:r>
            <a:r>
              <a:rPr lang="en-GB" sz="3200" dirty="0" err="1" smtClean="0"/>
              <a:t>estudos</a:t>
            </a:r>
            <a:r>
              <a:rPr lang="en-GB" sz="3200" dirty="0" smtClean="0"/>
              <a:t> do </a:t>
            </a:r>
            <a:r>
              <a:rPr lang="en-GB" sz="3200" dirty="0" err="1" smtClean="0"/>
              <a:t>discurso</a:t>
            </a:r>
            <a:endParaRPr lang="en-GB" sz="3200" dirty="0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492896"/>
            <a:ext cx="7759700" cy="3633267"/>
          </a:xfrm>
        </p:spPr>
        <p:txBody>
          <a:bodyPr lIns="0" tIns="0" rIns="0" bIns="0"/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Interessam</a:t>
            </a:r>
            <a:r>
              <a:rPr lang="en-GB" sz="2800" dirty="0" smtClean="0"/>
              <a:t> aos </a:t>
            </a:r>
            <a:r>
              <a:rPr lang="en-GB" sz="2800" dirty="0" err="1" smtClean="0"/>
              <a:t>profissionais</a:t>
            </a:r>
            <a:r>
              <a:rPr lang="en-GB" sz="2800" dirty="0" smtClean="0"/>
              <a:t> da </a:t>
            </a:r>
            <a:r>
              <a:rPr lang="en-GB" sz="2800" dirty="0" err="1" smtClean="0"/>
              <a:t>informação</a:t>
            </a:r>
            <a:r>
              <a:rPr lang="en-GB" sz="2800" dirty="0" smtClean="0"/>
              <a:t> </a:t>
            </a:r>
            <a:r>
              <a:rPr lang="en-GB" sz="2800" dirty="0" err="1" smtClean="0"/>
              <a:t>devido</a:t>
            </a:r>
            <a:r>
              <a:rPr lang="en-GB" sz="2800" dirty="0" smtClean="0"/>
              <a:t> à: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construção</a:t>
            </a:r>
            <a:r>
              <a:rPr lang="en-GB" sz="2800" dirty="0" smtClean="0"/>
              <a:t> de </a:t>
            </a:r>
            <a:r>
              <a:rPr lang="en-GB" sz="2800" dirty="0" err="1" smtClean="0"/>
              <a:t>tesauros</a:t>
            </a:r>
            <a:r>
              <a:rPr lang="en-GB" sz="2800" dirty="0" smtClean="0"/>
              <a:t>;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problemas</a:t>
            </a:r>
            <a:r>
              <a:rPr lang="en-GB" sz="2800" dirty="0" smtClean="0"/>
              <a:t> de </a:t>
            </a:r>
            <a:r>
              <a:rPr lang="en-GB" sz="2800" dirty="0" err="1" smtClean="0"/>
              <a:t>recuperação</a:t>
            </a:r>
            <a:r>
              <a:rPr lang="en-GB" sz="2800" dirty="0" smtClean="0"/>
              <a:t>;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controle</a:t>
            </a:r>
            <a:r>
              <a:rPr lang="en-GB" sz="2800" dirty="0" smtClean="0"/>
              <a:t> </a:t>
            </a:r>
            <a:r>
              <a:rPr lang="en-GB" sz="2800" dirty="0" err="1" smtClean="0"/>
              <a:t>da</a:t>
            </a:r>
            <a:r>
              <a:rPr lang="en-GB" sz="2800" dirty="0" smtClean="0"/>
              <a:t> </a:t>
            </a:r>
            <a:r>
              <a:rPr lang="en-GB" sz="2800" dirty="0" err="1" smtClean="0"/>
              <a:t>Linguagem</a:t>
            </a:r>
            <a:r>
              <a:rPr lang="en-GB" sz="2800" dirty="0" smtClean="0"/>
              <a:t> Natural</a:t>
            </a:r>
            <a:r>
              <a:rPr lang="en-GB" sz="3200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50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F1FB1C-B0DE-4D85-B2B5-C64CB9F58746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260649"/>
            <a:ext cx="7759700" cy="720080"/>
          </a:xfrm>
        </p:spPr>
        <p:txBody>
          <a:bodyPr lIns="0" tIns="0" rIns="0" bIns="0"/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err="1" smtClean="0"/>
              <a:t>Linguística</a:t>
            </a:r>
            <a:endParaRPr lang="en-GB" sz="3200" dirty="0" smtClean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052736"/>
            <a:ext cx="7759700" cy="5328592"/>
          </a:xfrm>
        </p:spPr>
        <p:txBody>
          <a:bodyPr lIns="0" tIns="0" rIns="0" bIns="0"/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Teoria</a:t>
            </a:r>
            <a:r>
              <a:rPr lang="en-GB" sz="2400" dirty="0" smtClean="0"/>
              <a:t> </a:t>
            </a:r>
            <a:r>
              <a:rPr lang="en-GB" sz="2400" dirty="0" err="1" smtClean="0"/>
              <a:t>que</a:t>
            </a:r>
            <a:r>
              <a:rPr lang="en-GB" sz="2400" dirty="0" smtClean="0"/>
              <a:t> </a:t>
            </a:r>
            <a:r>
              <a:rPr lang="en-GB" sz="2400" dirty="0" err="1" smtClean="0"/>
              <a:t>pode</a:t>
            </a:r>
            <a:r>
              <a:rPr lang="en-GB" sz="2400" dirty="0" smtClean="0"/>
              <a:t> </a:t>
            </a:r>
            <a:r>
              <a:rPr lang="en-GB" sz="2400" dirty="0" err="1" smtClean="0"/>
              <a:t>guiar</a:t>
            </a:r>
            <a:r>
              <a:rPr lang="en-GB" sz="2400" dirty="0" smtClean="0"/>
              <a:t> o </a:t>
            </a:r>
            <a:r>
              <a:rPr lang="en-GB" sz="2400" dirty="0" err="1" smtClean="0"/>
              <a:t>cientista</a:t>
            </a:r>
            <a:r>
              <a:rPr lang="en-GB" sz="2400" dirty="0" smtClean="0"/>
              <a:t> </a:t>
            </a:r>
            <a:r>
              <a:rPr lang="en-GB" sz="2400" dirty="0" err="1" smtClean="0"/>
              <a:t>da</a:t>
            </a:r>
            <a:r>
              <a:rPr lang="en-GB" sz="2400" dirty="0" smtClean="0"/>
              <a:t> </a:t>
            </a:r>
            <a:r>
              <a:rPr lang="en-GB" sz="2400" dirty="0" err="1" smtClean="0"/>
              <a:t>informação</a:t>
            </a:r>
            <a:r>
              <a:rPr lang="en-GB" sz="2400" dirty="0" smtClean="0"/>
              <a:t> </a:t>
            </a:r>
            <a:r>
              <a:rPr lang="en-GB" sz="2400" dirty="0" err="1" smtClean="0"/>
              <a:t>em</a:t>
            </a:r>
            <a:r>
              <a:rPr lang="en-GB" sz="2400" dirty="0" smtClean="0"/>
              <a:t> </a:t>
            </a:r>
            <a:r>
              <a:rPr lang="en-GB" sz="2400" dirty="0" err="1" smtClean="0"/>
              <a:t>explorar</a:t>
            </a:r>
            <a:r>
              <a:rPr lang="en-GB" sz="2400" dirty="0" smtClean="0"/>
              <a:t> a </a:t>
            </a:r>
            <a:r>
              <a:rPr lang="en-GB" sz="2400" dirty="0" err="1" smtClean="0"/>
              <a:t>linguagem</a:t>
            </a:r>
            <a:r>
              <a:rPr lang="en-GB" sz="2400" dirty="0" smtClean="0"/>
              <a:t> de um dado </a:t>
            </a:r>
            <a:r>
              <a:rPr lang="en-GB" sz="2400" dirty="0" err="1" smtClean="0"/>
              <a:t>domínio</a:t>
            </a:r>
            <a:r>
              <a:rPr lang="en-GB" sz="24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O </a:t>
            </a:r>
            <a:r>
              <a:rPr lang="en-GB" sz="2400" dirty="0" err="1" smtClean="0"/>
              <a:t>processamento</a:t>
            </a:r>
            <a:r>
              <a:rPr lang="en-GB" sz="2400" dirty="0" smtClean="0"/>
              <a:t> </a:t>
            </a:r>
            <a:r>
              <a:rPr lang="en-GB" sz="2400" dirty="0" err="1" smtClean="0"/>
              <a:t>linguístico</a:t>
            </a:r>
            <a:r>
              <a:rPr lang="en-GB" sz="2400" dirty="0" smtClean="0"/>
              <a:t> </a:t>
            </a:r>
            <a:r>
              <a:rPr lang="en-GB" sz="2400" dirty="0" err="1" smtClean="0"/>
              <a:t>pode</a:t>
            </a:r>
            <a:r>
              <a:rPr lang="en-GB" sz="2400" dirty="0" smtClean="0"/>
              <a:t> ser </a:t>
            </a:r>
            <a:r>
              <a:rPr lang="en-GB" sz="2400" dirty="0" err="1" smtClean="0"/>
              <a:t>usado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recuperação</a:t>
            </a:r>
            <a:r>
              <a:rPr lang="en-GB" sz="2400" dirty="0" smtClean="0"/>
              <a:t> de </a:t>
            </a:r>
            <a:r>
              <a:rPr lang="en-GB" sz="2400" dirty="0" err="1" smtClean="0"/>
              <a:t>texto</a:t>
            </a:r>
            <a:r>
              <a:rPr lang="en-GB" sz="2400" dirty="0" smtClean="0"/>
              <a:t>, </a:t>
            </a:r>
            <a:r>
              <a:rPr lang="en-GB" sz="2400" dirty="0" err="1" smtClean="0"/>
              <a:t>já</a:t>
            </a:r>
            <a:r>
              <a:rPr lang="en-GB" sz="2400" dirty="0" smtClean="0"/>
              <a:t> que as </a:t>
            </a:r>
            <a:r>
              <a:rPr lang="en-GB" sz="2400" dirty="0" err="1" smtClean="0"/>
              <a:t>perguntas</a:t>
            </a:r>
            <a:r>
              <a:rPr lang="en-GB" sz="2400" dirty="0" smtClean="0"/>
              <a:t> dos </a:t>
            </a:r>
            <a:r>
              <a:rPr lang="en-GB" sz="2400" dirty="0" err="1" smtClean="0"/>
              <a:t>usuários</a:t>
            </a:r>
            <a:r>
              <a:rPr lang="en-GB" sz="2400" dirty="0" smtClean="0"/>
              <a:t> </a:t>
            </a:r>
            <a:r>
              <a:rPr lang="en-GB" sz="2400" dirty="0" err="1" smtClean="0"/>
              <a:t>são</a:t>
            </a:r>
            <a:r>
              <a:rPr lang="en-GB" sz="2400" dirty="0" smtClean="0"/>
              <a:t> </a:t>
            </a:r>
            <a:r>
              <a:rPr lang="en-GB" sz="2400" dirty="0" err="1" smtClean="0"/>
              <a:t>expressões</a:t>
            </a:r>
            <a:r>
              <a:rPr lang="en-GB" sz="2400" dirty="0" smtClean="0"/>
              <a:t> </a:t>
            </a:r>
            <a:r>
              <a:rPr lang="en-GB" sz="2400" dirty="0" err="1" smtClean="0"/>
              <a:t>linguísticas</a:t>
            </a:r>
            <a:r>
              <a:rPr lang="en-GB" sz="2400" dirty="0" smtClean="0"/>
              <a:t> e </a:t>
            </a:r>
            <a:r>
              <a:rPr lang="en-GB" sz="2400" dirty="0" err="1" smtClean="0"/>
              <a:t>os</a:t>
            </a:r>
            <a:r>
              <a:rPr lang="en-GB" sz="2400" dirty="0" smtClean="0"/>
              <a:t> </a:t>
            </a:r>
            <a:r>
              <a:rPr lang="en-GB" sz="2400" dirty="0" err="1" smtClean="0"/>
              <a:t>documentos</a:t>
            </a:r>
            <a:r>
              <a:rPr lang="en-GB" sz="2400" dirty="0" smtClean="0"/>
              <a:t> </a:t>
            </a:r>
            <a:r>
              <a:rPr lang="en-GB" sz="2400" dirty="0" err="1" smtClean="0"/>
              <a:t>relevantes</a:t>
            </a:r>
            <a:r>
              <a:rPr lang="en-GB" sz="2400" dirty="0" smtClean="0"/>
              <a:t> que o </a:t>
            </a:r>
            <a:r>
              <a:rPr lang="en-GB" sz="2400" dirty="0" err="1" smtClean="0"/>
              <a:t>sistema</a:t>
            </a:r>
            <a:r>
              <a:rPr lang="en-GB" sz="2400" dirty="0" smtClean="0"/>
              <a:t> </a:t>
            </a:r>
            <a:r>
              <a:rPr lang="en-GB" sz="2400" dirty="0" err="1" smtClean="0"/>
              <a:t>está</a:t>
            </a:r>
            <a:r>
              <a:rPr lang="en-GB" sz="2400" dirty="0" smtClean="0"/>
              <a:t> </a:t>
            </a:r>
            <a:r>
              <a:rPr lang="en-GB" sz="2400" dirty="0" err="1" smtClean="0"/>
              <a:t>tentanto</a:t>
            </a:r>
            <a:r>
              <a:rPr lang="en-GB" sz="2400" dirty="0" smtClean="0"/>
              <a:t> </a:t>
            </a:r>
            <a:r>
              <a:rPr lang="en-GB" sz="2400" dirty="0" err="1" smtClean="0"/>
              <a:t>recuperar</a:t>
            </a:r>
            <a:r>
              <a:rPr lang="en-GB" sz="2400" dirty="0" smtClean="0"/>
              <a:t> </a:t>
            </a:r>
            <a:r>
              <a:rPr lang="en-GB" sz="2400" dirty="0" err="1" smtClean="0"/>
              <a:t>também</a:t>
            </a:r>
            <a:r>
              <a:rPr lang="en-GB" sz="2400" dirty="0" smtClean="0"/>
              <a:t> </a:t>
            </a:r>
            <a:r>
              <a:rPr lang="en-GB" sz="2400" dirty="0" err="1" smtClean="0"/>
              <a:t>são</a:t>
            </a:r>
            <a:r>
              <a:rPr lang="en-GB" sz="2400" dirty="0" smtClean="0"/>
              <a:t> </a:t>
            </a:r>
            <a:r>
              <a:rPr lang="en-GB" sz="2400" dirty="0" err="1" smtClean="0"/>
              <a:t>objetos</a:t>
            </a:r>
            <a:r>
              <a:rPr lang="en-GB" sz="2400" dirty="0" smtClean="0"/>
              <a:t> </a:t>
            </a:r>
            <a:r>
              <a:rPr lang="en-GB" sz="2400" dirty="0" err="1" smtClean="0"/>
              <a:t>linguísticos</a:t>
            </a:r>
            <a:r>
              <a:rPr lang="en-GB" sz="2400" dirty="0" smtClean="0"/>
              <a:t>.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Química</a:t>
            </a:r>
            <a:r>
              <a:rPr lang="en-GB" sz="2400" dirty="0" smtClean="0"/>
              <a:t> </a:t>
            </a:r>
            <a:r>
              <a:rPr lang="en-GB" sz="2400" dirty="0" err="1" smtClean="0"/>
              <a:t>há</a:t>
            </a:r>
            <a:r>
              <a:rPr lang="en-GB" sz="2400" dirty="0" smtClean="0"/>
              <a:t> </a:t>
            </a:r>
            <a:r>
              <a:rPr lang="en-GB" sz="2400" dirty="0" err="1" smtClean="0"/>
              <a:t>mais</a:t>
            </a:r>
            <a:r>
              <a:rPr lang="en-GB" sz="2400" dirty="0" smtClean="0"/>
              <a:t> </a:t>
            </a:r>
            <a:r>
              <a:rPr lang="en-GB" sz="2400" dirty="0" err="1" smtClean="0"/>
              <a:t>trabalhos</a:t>
            </a:r>
            <a:r>
              <a:rPr lang="en-GB" sz="2400" dirty="0" smtClean="0"/>
              <a:t> </a:t>
            </a:r>
            <a:r>
              <a:rPr lang="en-GB" sz="2400" dirty="0" err="1" smtClean="0"/>
              <a:t>terminológicos</a:t>
            </a:r>
            <a:r>
              <a:rPr lang="en-GB" sz="2400" dirty="0" smtClean="0"/>
              <a:t> do que </a:t>
            </a:r>
            <a:r>
              <a:rPr lang="en-GB" sz="2400" dirty="0" err="1" smtClean="0"/>
              <a:t>nas</a:t>
            </a:r>
            <a:r>
              <a:rPr lang="en-GB" sz="2400" dirty="0" smtClean="0"/>
              <a:t> </a:t>
            </a:r>
            <a:r>
              <a:rPr lang="en-GB" sz="2400" dirty="0" err="1" smtClean="0"/>
              <a:t>Ciências</a:t>
            </a:r>
            <a:r>
              <a:rPr lang="en-GB" sz="2400" dirty="0" smtClean="0"/>
              <a:t> </a:t>
            </a:r>
            <a:r>
              <a:rPr lang="en-GB" sz="2400" dirty="0" err="1" smtClean="0"/>
              <a:t>Sociais</a:t>
            </a:r>
            <a:r>
              <a:rPr lang="en-GB" sz="2400" dirty="0" smtClean="0"/>
              <a:t>. Os </a:t>
            </a:r>
            <a:r>
              <a:rPr lang="en-GB" sz="2400" dirty="0" err="1" smtClean="0"/>
              <a:t>nomes</a:t>
            </a:r>
            <a:r>
              <a:rPr lang="en-GB" sz="2400" dirty="0" smtClean="0"/>
              <a:t> </a:t>
            </a:r>
            <a:r>
              <a:rPr lang="en-GB" sz="2400" dirty="0" err="1" smtClean="0"/>
              <a:t>químicos</a:t>
            </a:r>
            <a:r>
              <a:rPr lang="en-GB" sz="2400" dirty="0" smtClean="0"/>
              <a:t> </a:t>
            </a:r>
            <a:r>
              <a:rPr lang="en-GB" sz="2400" dirty="0" err="1" smtClean="0"/>
              <a:t>são</a:t>
            </a:r>
            <a:r>
              <a:rPr lang="en-GB" sz="2400" dirty="0" smtClean="0"/>
              <a:t> </a:t>
            </a:r>
            <a:r>
              <a:rPr lang="en-GB" sz="2400" dirty="0" err="1" smtClean="0"/>
              <a:t>construídos</a:t>
            </a:r>
            <a:r>
              <a:rPr lang="en-GB" sz="2400" dirty="0" smtClean="0"/>
              <a:t> </a:t>
            </a:r>
            <a:r>
              <a:rPr lang="en-GB" sz="2400" dirty="0" err="1" smtClean="0"/>
              <a:t>baseados</a:t>
            </a:r>
            <a:r>
              <a:rPr lang="en-GB" sz="2400" dirty="0" smtClean="0"/>
              <a:t> </a:t>
            </a:r>
            <a:r>
              <a:rPr lang="en-GB" sz="2400" dirty="0" err="1" smtClean="0"/>
              <a:t>em</a:t>
            </a:r>
            <a:r>
              <a:rPr lang="en-GB" sz="2400" dirty="0" smtClean="0"/>
              <a:t> </a:t>
            </a:r>
            <a:r>
              <a:rPr lang="en-GB" sz="2400" dirty="0" err="1" smtClean="0"/>
              <a:t>seus</a:t>
            </a:r>
            <a:r>
              <a:rPr lang="en-GB" sz="2400" dirty="0" smtClean="0"/>
              <a:t> </a:t>
            </a:r>
            <a:r>
              <a:rPr lang="en-GB" sz="2400" dirty="0" err="1" smtClean="0"/>
              <a:t>componentes</a:t>
            </a:r>
            <a:r>
              <a:rPr lang="en-GB" sz="2400" dirty="0" smtClean="0"/>
              <a:t>, </a:t>
            </a:r>
            <a:r>
              <a:rPr lang="en-GB" sz="2400" dirty="0" err="1" smtClean="0"/>
              <a:t>ou</a:t>
            </a:r>
            <a:r>
              <a:rPr lang="en-GB" sz="2400" dirty="0" smtClean="0"/>
              <a:t> </a:t>
            </a:r>
            <a:r>
              <a:rPr lang="en-GB" sz="2400" dirty="0" err="1" smtClean="0"/>
              <a:t>origem</a:t>
            </a:r>
            <a:r>
              <a:rPr lang="en-GB" sz="2400" dirty="0" smtClean="0"/>
              <a:t>, ex. Sal </a:t>
            </a:r>
            <a:r>
              <a:rPr lang="en-GB" sz="2400" dirty="0" err="1" smtClean="0"/>
              <a:t>mediterrâneo</a:t>
            </a:r>
            <a:endParaRPr lang="en-GB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51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06CA7D-0D20-45F6-9714-3142C373D297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59700" cy="931863"/>
          </a:xfrm>
        </p:spPr>
        <p:txBody>
          <a:bodyPr lIns="0" tIns="0" rIns="0" bIns="0"/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smtClean="0"/>
              <a:t>Disciplinas interrelacionadas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800225"/>
            <a:ext cx="7759700" cy="4325938"/>
          </a:xfrm>
        </p:spPr>
        <p:txBody>
          <a:bodyPr lIns="0" tIns="0" rIns="0" bIns="0"/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Terminologia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Lexicografia especializada (estudo dos dicionários de assuntos)</a:t>
            </a:r>
            <a:r>
              <a:rPr lang="ar-SA" smtClean="0"/>
              <a:t>‏</a:t>
            </a:r>
            <a:endParaRPr lang="en-GB" smtClean="0"/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Semântica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Linguagens de especialidade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52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DDE71C-EE74-4AD9-86A2-940A26583BF4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7759700" cy="1008112"/>
          </a:xfrm>
        </p:spPr>
        <p:txBody>
          <a:bodyPr lIns="0" tIns="0" rIns="0" bIns="0"/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err="1" smtClean="0"/>
              <a:t>Linguagem</a:t>
            </a:r>
            <a:r>
              <a:rPr lang="en-GB" sz="3200" dirty="0" smtClean="0"/>
              <a:t> de </a:t>
            </a:r>
            <a:r>
              <a:rPr lang="en-GB" sz="3200" dirty="0" err="1" smtClean="0"/>
              <a:t>especialidade</a:t>
            </a:r>
            <a:endParaRPr lang="en-GB" sz="3200" dirty="0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268761"/>
            <a:ext cx="8712968" cy="4176464"/>
          </a:xfrm>
        </p:spPr>
        <p:txBody>
          <a:bodyPr lIns="0" tIns="0" rIns="0" bIns="0"/>
          <a:lstStyle/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Seus</a:t>
            </a:r>
            <a:r>
              <a:rPr lang="en-GB" sz="2800" dirty="0" smtClean="0"/>
              <a:t> </a:t>
            </a:r>
            <a:r>
              <a:rPr lang="en-GB" sz="2800" dirty="0" err="1" smtClean="0"/>
              <a:t>princípios</a:t>
            </a:r>
            <a:r>
              <a:rPr lang="en-GB" sz="2800" dirty="0" smtClean="0"/>
              <a:t> </a:t>
            </a:r>
            <a:r>
              <a:rPr lang="en-GB" sz="2800" dirty="0" err="1" smtClean="0"/>
              <a:t>fundamentais</a:t>
            </a:r>
            <a:r>
              <a:rPr lang="en-GB" sz="2800" dirty="0" smtClean="0"/>
              <a:t> </a:t>
            </a:r>
            <a:r>
              <a:rPr lang="en-GB" sz="2800" dirty="0" err="1" smtClean="0"/>
              <a:t>são</a:t>
            </a:r>
            <a:r>
              <a:rPr lang="en-GB" sz="2800" dirty="0" smtClean="0"/>
              <a:t>  </a:t>
            </a:r>
            <a:r>
              <a:rPr lang="en-GB" sz="2800" dirty="0" err="1" smtClean="0"/>
              <a:t>determinados</a:t>
            </a:r>
            <a:r>
              <a:rPr lang="en-GB" sz="2800" dirty="0" smtClean="0"/>
              <a:t> de um </a:t>
            </a:r>
            <a:r>
              <a:rPr lang="en-GB" sz="2800" dirty="0" err="1" smtClean="0"/>
              <a:t>lado</a:t>
            </a:r>
            <a:r>
              <a:rPr lang="en-GB" sz="2800" dirty="0" smtClean="0"/>
              <a:t>, </a:t>
            </a:r>
            <a:r>
              <a:rPr lang="en-GB" sz="2800" dirty="0" err="1" smtClean="0"/>
              <a:t>por</a:t>
            </a:r>
            <a:r>
              <a:rPr lang="en-GB" sz="2800" dirty="0" smtClean="0"/>
              <a:t> </a:t>
            </a:r>
            <a:r>
              <a:rPr lang="en-GB" sz="2800" dirty="0" err="1" smtClean="0"/>
              <a:t>diferentes</a:t>
            </a:r>
            <a:r>
              <a:rPr lang="en-GB" sz="2800" dirty="0" smtClean="0"/>
              <a:t> </a:t>
            </a:r>
            <a:r>
              <a:rPr lang="en-GB" sz="2800" dirty="0" err="1" smtClean="0"/>
              <a:t>grupos</a:t>
            </a:r>
            <a:r>
              <a:rPr lang="en-GB" sz="2800" dirty="0" smtClean="0"/>
              <a:t> com </a:t>
            </a:r>
            <a:r>
              <a:rPr lang="en-GB" sz="2800" dirty="0" err="1" smtClean="0"/>
              <a:t>diferentes</a:t>
            </a:r>
            <a:r>
              <a:rPr lang="en-GB" sz="2800" dirty="0" smtClean="0"/>
              <a:t> </a:t>
            </a:r>
            <a:r>
              <a:rPr lang="en-GB" sz="2800" dirty="0" err="1" smtClean="0"/>
              <a:t>necessidades</a:t>
            </a:r>
            <a:r>
              <a:rPr lang="en-GB" sz="2800" dirty="0" smtClean="0"/>
              <a:t> </a:t>
            </a:r>
            <a:r>
              <a:rPr lang="en-GB" sz="2800" dirty="0" err="1" smtClean="0"/>
              <a:t>comunicativas</a:t>
            </a:r>
            <a:r>
              <a:rPr lang="en-GB" sz="2800" dirty="0" smtClean="0"/>
              <a:t> e </a:t>
            </a:r>
            <a:r>
              <a:rPr lang="en-GB" sz="2800" dirty="0" err="1" smtClean="0"/>
              <a:t>por</a:t>
            </a:r>
            <a:r>
              <a:rPr lang="en-GB" sz="2800" dirty="0" smtClean="0"/>
              <a:t> </a:t>
            </a:r>
            <a:r>
              <a:rPr lang="en-GB" sz="2800" dirty="0" err="1" smtClean="0"/>
              <a:t>outro</a:t>
            </a:r>
            <a:r>
              <a:rPr lang="en-GB" sz="2800" dirty="0" smtClean="0"/>
              <a:t> </a:t>
            </a:r>
            <a:r>
              <a:rPr lang="en-GB" sz="2800" dirty="0" err="1" smtClean="0"/>
              <a:t>lado</a:t>
            </a:r>
            <a:r>
              <a:rPr lang="en-GB" sz="2800" dirty="0" smtClean="0"/>
              <a:t>, </a:t>
            </a:r>
            <a:r>
              <a:rPr lang="en-GB" sz="2800" dirty="0" err="1" smtClean="0"/>
              <a:t>pelo</a:t>
            </a:r>
            <a:r>
              <a:rPr lang="en-GB" sz="2800" dirty="0" smtClean="0"/>
              <a:t> </a:t>
            </a:r>
            <a:r>
              <a:rPr lang="en-GB" sz="2800" dirty="0" err="1" smtClean="0"/>
              <a:t>princípio</a:t>
            </a:r>
            <a:r>
              <a:rPr lang="en-GB" sz="2800" dirty="0" smtClean="0"/>
              <a:t> </a:t>
            </a:r>
            <a:r>
              <a:rPr lang="en-GB" sz="2800" dirty="0" err="1" smtClean="0"/>
              <a:t>econômico</a:t>
            </a:r>
            <a:r>
              <a:rPr lang="en-GB" sz="2800" dirty="0" smtClean="0"/>
              <a:t>, o </a:t>
            </a:r>
            <a:r>
              <a:rPr lang="en-GB" sz="2800" dirty="0" err="1" smtClean="0"/>
              <a:t>qual</a:t>
            </a:r>
            <a:r>
              <a:rPr lang="en-GB" sz="2800" dirty="0" smtClean="0"/>
              <a:t> </a:t>
            </a:r>
            <a:r>
              <a:rPr lang="en-GB" sz="2800" dirty="0" err="1" smtClean="0"/>
              <a:t>reduz</a:t>
            </a:r>
            <a:r>
              <a:rPr lang="en-GB" sz="2800" dirty="0" smtClean="0"/>
              <a:t> o </a:t>
            </a:r>
            <a:r>
              <a:rPr lang="en-GB" sz="2800" dirty="0" err="1" smtClean="0"/>
              <a:t>uso</a:t>
            </a:r>
            <a:r>
              <a:rPr lang="en-GB" sz="2800" dirty="0" smtClean="0"/>
              <a:t> </a:t>
            </a:r>
            <a:r>
              <a:rPr lang="en-GB" sz="2800" dirty="0" err="1" smtClean="0"/>
              <a:t>da</a:t>
            </a:r>
            <a:r>
              <a:rPr lang="en-GB" sz="2800" dirty="0" smtClean="0"/>
              <a:t> </a:t>
            </a:r>
            <a:r>
              <a:rPr lang="en-GB" sz="2800" dirty="0" err="1" smtClean="0"/>
              <a:t>informação</a:t>
            </a:r>
            <a:r>
              <a:rPr lang="en-GB" sz="2800" dirty="0" smtClean="0"/>
              <a:t> </a:t>
            </a:r>
            <a:r>
              <a:rPr lang="en-GB" sz="2800" dirty="0" err="1" smtClean="0"/>
              <a:t>redundante</a:t>
            </a:r>
            <a:r>
              <a:rPr lang="en-GB" sz="2800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53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3C4FBE-3188-4310-93BB-BEFCE2EFAC47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508000"/>
            <a:ext cx="8459787" cy="1120800"/>
          </a:xfrm>
        </p:spPr>
        <p:txBody>
          <a:bodyPr lIns="0" tIns="0" rIns="0" bIns="0">
            <a:noAutofit/>
          </a:bodyPr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smtClean="0"/>
              <a:t>LSP (Language for special </a:t>
            </a:r>
            <a:r>
              <a:rPr lang="en-GB" sz="3200" dirty="0" smtClean="0"/>
              <a:t>proposes) </a:t>
            </a:r>
            <a:r>
              <a:rPr lang="en-GB" sz="3200" dirty="0" smtClean="0"/>
              <a:t>e base de dados </a:t>
            </a:r>
            <a:r>
              <a:rPr lang="en-GB" sz="3200" dirty="0" err="1" smtClean="0"/>
              <a:t>semânticas</a:t>
            </a:r>
            <a:endParaRPr lang="en-GB" sz="3200" dirty="0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6832"/>
            <a:ext cx="7759700" cy="4209331"/>
          </a:xfrm>
        </p:spPr>
        <p:txBody>
          <a:bodyPr lIns="0" tIns="0" rIns="0" bIns="0"/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Signos</a:t>
            </a:r>
            <a:r>
              <a:rPr lang="en-GB" sz="2800" dirty="0" smtClean="0"/>
              <a:t> e </a:t>
            </a:r>
            <a:r>
              <a:rPr lang="en-GB" sz="2800" dirty="0" err="1" smtClean="0"/>
              <a:t>significados</a:t>
            </a:r>
            <a:r>
              <a:rPr lang="en-GB" sz="2800" dirty="0" smtClean="0"/>
              <a:t> </a:t>
            </a:r>
            <a:r>
              <a:rPr lang="en-GB" sz="2800" dirty="0" err="1" smtClean="0"/>
              <a:t>são</a:t>
            </a:r>
            <a:r>
              <a:rPr lang="en-GB" sz="2800" dirty="0" smtClean="0"/>
              <a:t> </a:t>
            </a:r>
            <a:r>
              <a:rPr lang="en-GB" sz="2800" dirty="0" err="1" smtClean="0"/>
              <a:t>formados</a:t>
            </a:r>
            <a:r>
              <a:rPr lang="en-GB" sz="2800" dirty="0" smtClean="0"/>
              <a:t> </a:t>
            </a:r>
            <a:r>
              <a:rPr lang="en-GB" sz="2800" dirty="0" err="1" smtClean="0"/>
              <a:t>por</a:t>
            </a:r>
            <a:r>
              <a:rPr lang="en-GB" sz="2800" dirty="0" smtClean="0"/>
              <a:t> </a:t>
            </a:r>
            <a:r>
              <a:rPr lang="en-GB" sz="2800" dirty="0" err="1" smtClean="0"/>
              <a:t>grupos</a:t>
            </a:r>
            <a:r>
              <a:rPr lang="en-GB" sz="2800" dirty="0" smtClean="0"/>
              <a:t> </a:t>
            </a:r>
            <a:r>
              <a:rPr lang="en-GB" sz="2800" dirty="0" err="1" smtClean="0"/>
              <a:t>sociais</a:t>
            </a:r>
            <a:r>
              <a:rPr lang="en-GB" sz="2800" dirty="0" smtClean="0"/>
              <a:t> de </a:t>
            </a:r>
            <a:r>
              <a:rPr lang="en-GB" sz="2800" dirty="0" err="1" smtClean="0"/>
              <a:t>acordo</a:t>
            </a:r>
            <a:r>
              <a:rPr lang="en-GB" sz="2800" dirty="0" smtClean="0"/>
              <a:t> com a </a:t>
            </a:r>
            <a:r>
              <a:rPr lang="en-GB" sz="2800" dirty="0" err="1" smtClean="0"/>
              <a:t>divisão</a:t>
            </a:r>
            <a:r>
              <a:rPr lang="en-GB" sz="2800" dirty="0" smtClean="0"/>
              <a:t> social do </a:t>
            </a:r>
            <a:r>
              <a:rPr lang="en-GB" sz="2800" dirty="0" err="1" smtClean="0"/>
              <a:t>trabalho</a:t>
            </a:r>
            <a:r>
              <a:rPr lang="en-GB" sz="28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Comunidades</a:t>
            </a:r>
            <a:r>
              <a:rPr lang="en-GB" sz="2800" dirty="0" smtClean="0"/>
              <a:t> </a:t>
            </a:r>
            <a:r>
              <a:rPr lang="en-GB" sz="2800" dirty="0" err="1" smtClean="0"/>
              <a:t>diferentes</a:t>
            </a:r>
            <a:r>
              <a:rPr lang="en-GB" sz="2800" dirty="0" smtClean="0"/>
              <a:t> </a:t>
            </a:r>
            <a:r>
              <a:rPr lang="en-GB" sz="2800" dirty="0" err="1" smtClean="0"/>
              <a:t>desenvolvem</a:t>
            </a:r>
            <a:r>
              <a:rPr lang="en-GB" sz="2800" dirty="0" smtClean="0"/>
              <a:t> </a:t>
            </a:r>
            <a:r>
              <a:rPr lang="en-GB" sz="2800" dirty="0" err="1" smtClean="0"/>
              <a:t>tipos</a:t>
            </a:r>
            <a:r>
              <a:rPr lang="en-GB" sz="2800" dirty="0" smtClean="0"/>
              <a:t> </a:t>
            </a:r>
            <a:r>
              <a:rPr lang="en-GB" sz="2800" dirty="0" err="1" smtClean="0"/>
              <a:t>específicos</a:t>
            </a:r>
            <a:r>
              <a:rPr lang="en-GB" sz="2800" dirty="0" smtClean="0"/>
              <a:t> de </a:t>
            </a:r>
            <a:r>
              <a:rPr lang="en-GB" sz="2800" dirty="0" err="1" smtClean="0"/>
              <a:t>documentos</a:t>
            </a:r>
            <a:r>
              <a:rPr lang="en-GB" sz="28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 </a:t>
            </a:r>
            <a:r>
              <a:rPr lang="en-GB" sz="2800" dirty="0" err="1" smtClean="0"/>
              <a:t>Todos</a:t>
            </a:r>
            <a:r>
              <a:rPr lang="en-GB" sz="2800" dirty="0" smtClean="0"/>
              <a:t> </a:t>
            </a:r>
            <a:r>
              <a:rPr lang="en-GB" sz="2800" dirty="0" err="1" smtClean="0"/>
              <a:t>os</a:t>
            </a:r>
            <a:r>
              <a:rPr lang="en-GB" sz="2800" dirty="0" smtClean="0"/>
              <a:t> </a:t>
            </a:r>
            <a:r>
              <a:rPr lang="en-GB" sz="2800" dirty="0" err="1" smtClean="0"/>
              <a:t>elementos</a:t>
            </a:r>
            <a:r>
              <a:rPr lang="en-GB" sz="2800" dirty="0" smtClean="0"/>
              <a:t> </a:t>
            </a:r>
            <a:r>
              <a:rPr lang="en-GB" sz="2800" dirty="0" err="1" smtClean="0"/>
              <a:t>desses</a:t>
            </a:r>
            <a:r>
              <a:rPr lang="en-GB" sz="2800" dirty="0" smtClean="0"/>
              <a:t> </a:t>
            </a:r>
            <a:r>
              <a:rPr lang="en-GB" sz="2800" dirty="0" err="1" smtClean="0"/>
              <a:t>documentos</a:t>
            </a:r>
            <a:r>
              <a:rPr lang="en-GB" sz="2800" dirty="0" smtClean="0"/>
              <a:t> </a:t>
            </a:r>
            <a:r>
              <a:rPr lang="en-GB" sz="2800" dirty="0" err="1" smtClean="0"/>
              <a:t>são</a:t>
            </a:r>
            <a:r>
              <a:rPr lang="en-GB" sz="2800" dirty="0" smtClean="0"/>
              <a:t> </a:t>
            </a:r>
            <a:r>
              <a:rPr lang="en-GB" sz="2800" dirty="0" err="1" smtClean="0"/>
              <a:t>potenciais</a:t>
            </a:r>
            <a:r>
              <a:rPr lang="en-GB" sz="2800" dirty="0" smtClean="0"/>
              <a:t> </a:t>
            </a:r>
            <a:r>
              <a:rPr lang="en-GB" sz="2800" dirty="0" err="1" smtClean="0"/>
              <a:t>pontos</a:t>
            </a:r>
            <a:r>
              <a:rPr lang="en-GB" sz="2800" dirty="0" smtClean="0"/>
              <a:t> de </a:t>
            </a:r>
            <a:r>
              <a:rPr lang="en-GB" sz="2800" dirty="0" err="1" smtClean="0"/>
              <a:t>acesso</a:t>
            </a:r>
            <a:r>
              <a:rPr lang="en-GB" sz="2800" dirty="0" smtClean="0"/>
              <a:t> de </a:t>
            </a:r>
            <a:r>
              <a:rPr lang="en-GB" sz="2800" dirty="0" err="1" smtClean="0"/>
              <a:t>assuntos</a:t>
            </a:r>
            <a:r>
              <a:rPr lang="en-GB" sz="2800" dirty="0" smtClean="0"/>
              <a:t> </a:t>
            </a:r>
            <a:r>
              <a:rPr lang="en-GB" sz="2800" dirty="0" err="1" smtClean="0"/>
              <a:t>em</a:t>
            </a:r>
            <a:r>
              <a:rPr lang="en-GB" sz="2800" dirty="0" smtClean="0"/>
              <a:t> </a:t>
            </a:r>
            <a:r>
              <a:rPr lang="en-GB" sz="2800" dirty="0" err="1" smtClean="0"/>
              <a:t>recuperação</a:t>
            </a:r>
            <a:r>
              <a:rPr lang="en-GB" sz="2800" dirty="0" smtClean="0"/>
              <a:t> </a:t>
            </a:r>
            <a:r>
              <a:rPr lang="en-GB" sz="2800" dirty="0" err="1" smtClean="0"/>
              <a:t>eletrônica</a:t>
            </a:r>
            <a:r>
              <a:rPr lang="en-GB" sz="2800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54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C2738D-2FA7-4231-B9A5-7FF76F652BFF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52450"/>
            <a:ext cx="7759700" cy="1148357"/>
          </a:xfrm>
        </p:spPr>
        <p:txBody>
          <a:bodyPr lIns="0" tIns="0" rIns="0" bIns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LSP (Language for special </a:t>
            </a:r>
            <a:r>
              <a:rPr lang="en-GB" dirty="0" smtClean="0"/>
              <a:t>proposes</a:t>
            </a:r>
            <a:r>
              <a:rPr lang="en-GB" dirty="0"/>
              <a:t>) e base de dados </a:t>
            </a:r>
            <a:r>
              <a:rPr lang="en-GB" dirty="0" err="1"/>
              <a:t>semânticas</a:t>
            </a:r>
            <a:endParaRPr lang="pt-BR" dirty="0" smtClean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2132856"/>
            <a:ext cx="8568952" cy="3688854"/>
          </a:xfrm>
        </p:spPr>
        <p:txBody>
          <a:bodyPr lIns="0" tIns="0" rIns="0" bIns="0"/>
          <a:lstStyle/>
          <a:p>
            <a:pPr>
              <a:lnSpc>
                <a:spcPct val="116000"/>
              </a:lnSpc>
            </a:pPr>
            <a:r>
              <a:rPr lang="en-GB" sz="2400" dirty="0" smtClean="0"/>
              <a:t>As </a:t>
            </a:r>
            <a:r>
              <a:rPr lang="en-GB" sz="2400" dirty="0" err="1" smtClean="0"/>
              <a:t>comunidades</a:t>
            </a:r>
            <a:r>
              <a:rPr lang="en-GB" sz="2400" dirty="0" smtClean="0"/>
              <a:t> </a:t>
            </a:r>
            <a:r>
              <a:rPr lang="en-GB" sz="2400" dirty="0" err="1" smtClean="0"/>
              <a:t>epistêmicas</a:t>
            </a:r>
            <a:r>
              <a:rPr lang="en-GB" sz="2400" dirty="0" smtClean="0"/>
              <a:t> </a:t>
            </a:r>
            <a:r>
              <a:rPr lang="en-GB" sz="2400" dirty="0" err="1" smtClean="0"/>
              <a:t>ou</a:t>
            </a:r>
            <a:r>
              <a:rPr lang="en-GB" sz="2400" dirty="0" smtClean="0"/>
              <a:t> </a:t>
            </a:r>
            <a:r>
              <a:rPr lang="en-GB" sz="2400" dirty="0" err="1" smtClean="0"/>
              <a:t>discursivas</a:t>
            </a:r>
            <a:r>
              <a:rPr lang="en-GB" sz="2400" dirty="0" smtClean="0"/>
              <a:t> </a:t>
            </a:r>
            <a:r>
              <a:rPr lang="en-GB" sz="2400" dirty="0" err="1" smtClean="0"/>
              <a:t>são</a:t>
            </a:r>
            <a:r>
              <a:rPr lang="en-GB" sz="2400" dirty="0" smtClean="0"/>
              <a:t> </a:t>
            </a:r>
            <a:r>
              <a:rPr lang="en-GB" sz="2400" dirty="0" err="1" smtClean="0"/>
              <a:t>sempre</a:t>
            </a:r>
            <a:r>
              <a:rPr lang="en-GB" sz="2400" dirty="0" smtClean="0"/>
              <a:t> </a:t>
            </a:r>
            <a:r>
              <a:rPr lang="en-GB" sz="2400" dirty="0" err="1" smtClean="0"/>
              <a:t>influenciadas</a:t>
            </a:r>
            <a:r>
              <a:rPr lang="en-GB" sz="2400" dirty="0" smtClean="0"/>
              <a:t> </a:t>
            </a:r>
            <a:r>
              <a:rPr lang="en-GB" sz="2400" dirty="0" err="1" smtClean="0"/>
              <a:t>por</a:t>
            </a:r>
            <a:r>
              <a:rPr lang="en-GB" sz="2400" dirty="0" smtClean="0"/>
              <a:t> </a:t>
            </a:r>
            <a:r>
              <a:rPr lang="en-GB" sz="2400" dirty="0" err="1" smtClean="0"/>
              <a:t>normas</a:t>
            </a:r>
            <a:r>
              <a:rPr lang="en-GB" sz="2400" dirty="0" smtClean="0"/>
              <a:t> e </a:t>
            </a:r>
            <a:r>
              <a:rPr lang="en-GB" sz="2400" dirty="0" err="1" smtClean="0"/>
              <a:t>tendências</a:t>
            </a:r>
            <a:r>
              <a:rPr lang="en-GB" sz="2400" dirty="0" smtClean="0"/>
              <a:t> </a:t>
            </a:r>
            <a:r>
              <a:rPr lang="en-GB" sz="2400" dirty="0" err="1" smtClean="0"/>
              <a:t>epistemológicas</a:t>
            </a:r>
            <a:r>
              <a:rPr lang="en-GB" sz="2400" dirty="0" smtClean="0"/>
              <a:t>, as </a:t>
            </a:r>
            <a:r>
              <a:rPr lang="en-GB" sz="2400" dirty="0" err="1" smtClean="0"/>
              <a:t>quais</a:t>
            </a:r>
            <a:r>
              <a:rPr lang="en-GB" sz="2400" dirty="0" smtClean="0"/>
              <a:t> </a:t>
            </a:r>
            <a:r>
              <a:rPr lang="en-GB" sz="2400" dirty="0" err="1" smtClean="0"/>
              <a:t>influenciam</a:t>
            </a:r>
            <a:r>
              <a:rPr lang="en-GB" sz="2400" dirty="0" smtClean="0"/>
              <a:t> a </a:t>
            </a:r>
            <a:r>
              <a:rPr lang="en-GB" sz="2400" dirty="0" err="1" smtClean="0"/>
              <a:t>construção</a:t>
            </a:r>
            <a:r>
              <a:rPr lang="en-GB" sz="2400" dirty="0" smtClean="0"/>
              <a:t> social dos </a:t>
            </a:r>
            <a:r>
              <a:rPr lang="en-GB" sz="2400" dirty="0" err="1" smtClean="0"/>
              <a:t>sistemas</a:t>
            </a:r>
            <a:r>
              <a:rPr lang="en-GB" sz="2400" dirty="0" smtClean="0"/>
              <a:t> </a:t>
            </a:r>
            <a:r>
              <a:rPr lang="en-GB" sz="2400" dirty="0" err="1" smtClean="0"/>
              <a:t>simbólicos</a:t>
            </a:r>
            <a:r>
              <a:rPr lang="en-GB" sz="2400" dirty="0" smtClean="0"/>
              <a:t>.</a:t>
            </a:r>
          </a:p>
          <a:p>
            <a:pPr>
              <a:lnSpc>
                <a:spcPct val="116000"/>
              </a:lnSpc>
            </a:pPr>
            <a:r>
              <a:rPr lang="en-GB" sz="2400" dirty="0" err="1" smtClean="0"/>
              <a:t>Quando</a:t>
            </a:r>
            <a:r>
              <a:rPr lang="en-GB" sz="2400" dirty="0" smtClean="0"/>
              <a:t> </a:t>
            </a:r>
            <a:r>
              <a:rPr lang="en-GB" sz="2400" dirty="0" err="1" smtClean="0"/>
              <a:t>os</a:t>
            </a:r>
            <a:r>
              <a:rPr lang="en-GB" sz="2400" dirty="0" smtClean="0"/>
              <a:t> </a:t>
            </a:r>
            <a:r>
              <a:rPr lang="en-GB" sz="2400" dirty="0" err="1" smtClean="0"/>
              <a:t>documentos</a:t>
            </a:r>
            <a:r>
              <a:rPr lang="en-GB" sz="2400" dirty="0" smtClean="0"/>
              <a:t> </a:t>
            </a:r>
            <a:r>
              <a:rPr lang="en-GB" sz="2400" dirty="0" err="1" smtClean="0"/>
              <a:t>são</a:t>
            </a:r>
            <a:r>
              <a:rPr lang="en-GB" sz="2400" dirty="0" smtClean="0"/>
              <a:t> </a:t>
            </a:r>
            <a:r>
              <a:rPr lang="en-GB" sz="2400" dirty="0" err="1" smtClean="0"/>
              <a:t>inseridos</a:t>
            </a:r>
            <a:r>
              <a:rPr lang="en-GB" sz="2400" dirty="0" smtClean="0"/>
              <a:t> </a:t>
            </a:r>
            <a:r>
              <a:rPr lang="en-GB" sz="2400" dirty="0" err="1" smtClean="0"/>
              <a:t>nas</a:t>
            </a:r>
            <a:r>
              <a:rPr lang="en-GB" sz="2400" dirty="0" smtClean="0"/>
              <a:t> base de dados, </a:t>
            </a:r>
            <a:r>
              <a:rPr lang="en-GB" sz="2400" dirty="0" err="1" smtClean="0"/>
              <a:t>os</a:t>
            </a:r>
            <a:r>
              <a:rPr lang="en-GB" sz="2400" dirty="0" smtClean="0"/>
              <a:t> </a:t>
            </a:r>
            <a:r>
              <a:rPr lang="en-GB" sz="2400" dirty="0" err="1" smtClean="0"/>
              <a:t>significados</a:t>
            </a:r>
            <a:r>
              <a:rPr lang="en-GB" sz="2400" dirty="0" smtClean="0"/>
              <a:t> </a:t>
            </a:r>
            <a:r>
              <a:rPr lang="en-GB" sz="2400" dirty="0" err="1" smtClean="0"/>
              <a:t>implícitos</a:t>
            </a:r>
            <a:r>
              <a:rPr lang="en-GB" sz="2400" dirty="0" smtClean="0"/>
              <a:t> </a:t>
            </a:r>
            <a:r>
              <a:rPr lang="en-GB" sz="2400" i="1" dirty="0" smtClean="0"/>
              <a:t>a priori</a:t>
            </a:r>
            <a:r>
              <a:rPr lang="en-GB" sz="2400" dirty="0" smtClean="0"/>
              <a:t> </a:t>
            </a:r>
            <a:r>
              <a:rPr lang="en-GB" sz="2400" dirty="0" err="1" smtClean="0"/>
              <a:t>são</a:t>
            </a:r>
            <a:r>
              <a:rPr lang="en-GB" sz="2400" dirty="0" smtClean="0"/>
              <a:t> </a:t>
            </a:r>
            <a:r>
              <a:rPr lang="en-GB" sz="2400" dirty="0" err="1" smtClean="0"/>
              <a:t>perdidos</a:t>
            </a:r>
            <a:r>
              <a:rPr lang="en-GB" sz="2400" dirty="0" smtClean="0"/>
              <a:t>. É </a:t>
            </a:r>
            <a:r>
              <a:rPr lang="en-GB" sz="2400" dirty="0" err="1" smtClean="0"/>
              <a:t>necessário</a:t>
            </a:r>
            <a:r>
              <a:rPr lang="en-GB" sz="2400" dirty="0" smtClean="0"/>
              <a:t> </a:t>
            </a:r>
            <a:r>
              <a:rPr lang="en-GB" sz="2400" dirty="0" err="1" smtClean="0"/>
              <a:t>desenvolver</a:t>
            </a:r>
            <a:r>
              <a:rPr lang="en-GB" sz="2400" dirty="0" smtClean="0"/>
              <a:t> </a:t>
            </a:r>
            <a:r>
              <a:rPr lang="en-GB" sz="2400" dirty="0" err="1" smtClean="0"/>
              <a:t>sistemas</a:t>
            </a:r>
            <a:r>
              <a:rPr lang="en-GB" sz="2400" dirty="0" smtClean="0"/>
              <a:t> </a:t>
            </a:r>
            <a:r>
              <a:rPr lang="en-GB" sz="2400" dirty="0" err="1" smtClean="0"/>
              <a:t>para</a:t>
            </a:r>
            <a:r>
              <a:rPr lang="en-GB" sz="2400" dirty="0" smtClean="0"/>
              <a:t> </a:t>
            </a:r>
            <a:r>
              <a:rPr lang="en-GB" sz="2400" dirty="0" err="1" smtClean="0"/>
              <a:t>dominar</a:t>
            </a:r>
            <a:r>
              <a:rPr lang="en-GB" sz="2400" dirty="0" smtClean="0"/>
              <a:t> </a:t>
            </a:r>
            <a:r>
              <a:rPr lang="en-GB" sz="2400" dirty="0" err="1" smtClean="0"/>
              <a:t>esta</a:t>
            </a:r>
            <a:r>
              <a:rPr lang="en-GB" sz="2400" dirty="0" smtClean="0"/>
              <a:t> </a:t>
            </a:r>
            <a:r>
              <a:rPr lang="en-GB" sz="2400" dirty="0" err="1" smtClean="0"/>
              <a:t>perda</a:t>
            </a:r>
            <a:r>
              <a:rPr lang="en-GB" sz="2400" dirty="0" smtClean="0"/>
              <a:t> de </a:t>
            </a:r>
            <a:r>
              <a:rPr lang="en-GB" sz="2400" dirty="0" err="1" smtClean="0"/>
              <a:t>informação</a:t>
            </a:r>
            <a:r>
              <a:rPr lang="en-GB" sz="2400" dirty="0" smtClean="0"/>
              <a:t> </a:t>
            </a:r>
            <a:r>
              <a:rPr lang="en-GB" sz="2400" dirty="0" err="1" smtClean="0"/>
              <a:t>implícita</a:t>
            </a:r>
            <a:r>
              <a:rPr lang="en-GB" sz="2400" dirty="0" smtClean="0"/>
              <a:t> </a:t>
            </a:r>
            <a:r>
              <a:rPr lang="en-GB" sz="2400" dirty="0" err="1" smtClean="0"/>
              <a:t>tornando</a:t>
            </a:r>
            <a:r>
              <a:rPr lang="en-GB" sz="2400" dirty="0" smtClean="0"/>
              <a:t>-a </a:t>
            </a:r>
            <a:r>
              <a:rPr lang="en-GB" sz="2400" dirty="0" err="1" smtClean="0"/>
              <a:t>explícita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base de dados.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55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EA96A8-061A-4173-A4FA-9AD4B616CC4E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7759700" cy="832768"/>
          </a:xfrm>
        </p:spPr>
        <p:txBody>
          <a:bodyPr lIns="0" tIns="0" rIns="0" bIns="0"/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err="1" smtClean="0"/>
              <a:t>Linguagem</a:t>
            </a:r>
            <a:r>
              <a:rPr lang="en-GB" sz="3200" dirty="0" smtClean="0"/>
              <a:t> e </a:t>
            </a:r>
            <a:r>
              <a:rPr lang="en-GB" sz="3200" dirty="0" err="1" smtClean="0"/>
              <a:t>Terminologia</a:t>
            </a:r>
            <a:endParaRPr lang="en-GB" sz="3200" dirty="0" smtClean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136904" cy="4641379"/>
          </a:xfrm>
        </p:spPr>
        <p:txBody>
          <a:bodyPr lIns="0" tIns="0" rIns="0" bIns="0"/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São </a:t>
            </a:r>
            <a:r>
              <a:rPr lang="en-GB" sz="2800" dirty="0" err="1" smtClean="0"/>
              <a:t>importantes</a:t>
            </a:r>
            <a:r>
              <a:rPr lang="en-GB" sz="2800" dirty="0" smtClean="0"/>
              <a:t> </a:t>
            </a:r>
            <a:r>
              <a:rPr lang="en-GB" sz="2800" dirty="0" err="1" smtClean="0"/>
              <a:t>para</a:t>
            </a:r>
            <a:r>
              <a:rPr lang="en-GB" sz="2800" dirty="0" smtClean="0"/>
              <a:t> a CI </a:t>
            </a:r>
            <a:r>
              <a:rPr lang="en-GB" sz="2800" dirty="0" err="1" smtClean="0"/>
              <a:t>porque</a:t>
            </a:r>
            <a:r>
              <a:rPr lang="en-GB" sz="2800" dirty="0" smtClean="0"/>
              <a:t> </a:t>
            </a:r>
            <a:r>
              <a:rPr lang="en-GB" sz="2800" dirty="0" err="1" smtClean="0"/>
              <a:t>afetam</a:t>
            </a:r>
            <a:r>
              <a:rPr lang="en-GB" sz="2800" dirty="0" smtClean="0"/>
              <a:t> </a:t>
            </a:r>
            <a:r>
              <a:rPr lang="en-GB" sz="2800" dirty="0" err="1" smtClean="0"/>
              <a:t>nosso</a:t>
            </a:r>
            <a:r>
              <a:rPr lang="en-GB" sz="2800" dirty="0" smtClean="0"/>
              <a:t> </a:t>
            </a:r>
            <a:r>
              <a:rPr lang="en-GB" sz="2800" dirty="0" err="1" smtClean="0"/>
              <a:t>pensamento</a:t>
            </a:r>
            <a:r>
              <a:rPr lang="en-GB" sz="2800" dirty="0" smtClean="0"/>
              <a:t> e </a:t>
            </a:r>
            <a:r>
              <a:rPr lang="en-GB" sz="2800" dirty="0" err="1" smtClean="0"/>
              <a:t>portanto</a:t>
            </a:r>
            <a:r>
              <a:rPr lang="en-GB" sz="2800" dirty="0" smtClean="0"/>
              <a:t>, as </a:t>
            </a:r>
            <a:r>
              <a:rPr lang="en-GB" sz="2800" dirty="0" err="1" smtClean="0"/>
              <a:t>questões</a:t>
            </a:r>
            <a:r>
              <a:rPr lang="en-GB" sz="2800" dirty="0" smtClean="0"/>
              <a:t> </a:t>
            </a: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nós</a:t>
            </a:r>
            <a:r>
              <a:rPr lang="en-GB" sz="2800" dirty="0" smtClean="0"/>
              <a:t> </a:t>
            </a:r>
            <a:r>
              <a:rPr lang="en-GB" sz="2800" dirty="0" err="1" smtClean="0"/>
              <a:t>colocamos</a:t>
            </a:r>
            <a:r>
              <a:rPr lang="en-GB" sz="2800" dirty="0" smtClean="0"/>
              <a:t> </a:t>
            </a:r>
            <a:r>
              <a:rPr lang="en-GB" sz="2800" dirty="0" err="1" smtClean="0"/>
              <a:t>na</a:t>
            </a:r>
            <a:r>
              <a:rPr lang="en-GB" sz="2800" dirty="0" smtClean="0"/>
              <a:t> base de dados, </a:t>
            </a:r>
            <a:r>
              <a:rPr lang="en-GB" sz="2800" dirty="0" err="1" smtClean="0"/>
              <a:t>assim</a:t>
            </a:r>
            <a:r>
              <a:rPr lang="en-GB" sz="2800" dirty="0" smtClean="0"/>
              <a:t> </a:t>
            </a:r>
            <a:r>
              <a:rPr lang="en-GB" sz="2800" dirty="0" err="1" smtClean="0"/>
              <a:t>como</a:t>
            </a:r>
            <a:r>
              <a:rPr lang="en-GB" sz="2800" dirty="0" smtClean="0"/>
              <a:t> </a:t>
            </a:r>
            <a:r>
              <a:rPr lang="en-GB" sz="2800" dirty="0" err="1" smtClean="0"/>
              <a:t>os</a:t>
            </a:r>
            <a:r>
              <a:rPr lang="en-GB" sz="2800" dirty="0" smtClean="0"/>
              <a:t> </a:t>
            </a:r>
            <a:r>
              <a:rPr lang="en-GB" sz="2800" dirty="0" err="1" smtClean="0"/>
              <a:t>textos</a:t>
            </a:r>
            <a:r>
              <a:rPr lang="en-GB" sz="2800" dirty="0" smtClean="0"/>
              <a:t> </a:t>
            </a: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buscamos</a:t>
            </a:r>
            <a:r>
              <a:rPr lang="en-GB" sz="28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A CI </a:t>
            </a:r>
            <a:r>
              <a:rPr lang="en-GB" sz="2800" dirty="0" err="1" smtClean="0"/>
              <a:t>necessita</a:t>
            </a:r>
            <a:r>
              <a:rPr lang="en-GB" sz="2800" dirty="0" smtClean="0"/>
              <a:t> de </a:t>
            </a:r>
            <a:r>
              <a:rPr lang="en-GB" sz="2800" dirty="0" err="1" smtClean="0"/>
              <a:t>uma</a:t>
            </a:r>
            <a:r>
              <a:rPr lang="en-GB" sz="2800" dirty="0" smtClean="0"/>
              <a:t> base </a:t>
            </a:r>
            <a:r>
              <a:rPr lang="en-GB" sz="2800" dirty="0" err="1" smtClean="0"/>
              <a:t>pragmática</a:t>
            </a:r>
            <a:r>
              <a:rPr lang="en-GB" sz="2800" dirty="0" smtClean="0"/>
              <a:t>/</a:t>
            </a:r>
            <a:r>
              <a:rPr lang="en-GB" sz="2800" dirty="0" err="1" smtClean="0"/>
              <a:t>funcional</a:t>
            </a:r>
            <a:r>
              <a:rPr lang="en-GB" sz="2800" dirty="0" smtClean="0"/>
              <a:t> </a:t>
            </a:r>
            <a:r>
              <a:rPr lang="en-GB" sz="2800" dirty="0" err="1" smtClean="0"/>
              <a:t>para</a:t>
            </a:r>
            <a:r>
              <a:rPr lang="en-GB" sz="2800" dirty="0" smtClean="0"/>
              <a:t> </a:t>
            </a:r>
            <a:r>
              <a:rPr lang="en-GB" sz="2800" dirty="0" err="1" smtClean="0"/>
              <a:t>estudar</a:t>
            </a:r>
            <a:r>
              <a:rPr lang="en-GB" sz="2800" dirty="0" smtClean="0"/>
              <a:t> a </a:t>
            </a:r>
            <a:r>
              <a:rPr lang="en-GB" sz="2800" dirty="0" err="1" smtClean="0"/>
              <a:t>linguagem</a:t>
            </a:r>
            <a:r>
              <a:rPr lang="en-GB" sz="2800" dirty="0" smtClean="0"/>
              <a:t> de </a:t>
            </a:r>
            <a:r>
              <a:rPr lang="en-GB" sz="2800" dirty="0" err="1" smtClean="0"/>
              <a:t>especialidade</a:t>
            </a:r>
            <a:r>
              <a:rPr lang="en-GB" sz="2800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56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1E2BB-F11F-43CB-A11E-349B76171965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496944" cy="1344613"/>
          </a:xfrm>
        </p:spPr>
        <p:txBody>
          <a:bodyPr lIns="0" tIns="0" rIns="0" bIns="0"/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err="1" smtClean="0"/>
              <a:t>Estruturas</a:t>
            </a:r>
            <a:r>
              <a:rPr lang="en-GB" sz="3200" dirty="0" smtClean="0"/>
              <a:t> e </a:t>
            </a:r>
            <a:r>
              <a:rPr lang="en-GB" sz="3200" dirty="0" err="1" smtClean="0"/>
              <a:t>instituições</a:t>
            </a:r>
            <a:r>
              <a:rPr lang="en-GB" sz="3200" dirty="0" smtClean="0"/>
              <a:t> </a:t>
            </a:r>
            <a:r>
              <a:rPr lang="en-GB" sz="3200" dirty="0" err="1" smtClean="0"/>
              <a:t>em</a:t>
            </a:r>
            <a:r>
              <a:rPr lang="en-GB" sz="3200" dirty="0" smtClean="0"/>
              <a:t> </a:t>
            </a:r>
            <a:r>
              <a:rPr lang="en-GB" sz="3200" dirty="0" err="1" smtClean="0"/>
              <a:t>comunicação</a:t>
            </a:r>
            <a:r>
              <a:rPr lang="en-GB" sz="3200" dirty="0" smtClean="0"/>
              <a:t> </a:t>
            </a:r>
            <a:r>
              <a:rPr lang="en-GB" sz="3200" dirty="0" err="1" smtClean="0"/>
              <a:t>científica</a:t>
            </a:r>
            <a:endParaRPr lang="en-GB" sz="3200" dirty="0" smtClean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00808"/>
            <a:ext cx="7990656" cy="4425355"/>
          </a:xfrm>
        </p:spPr>
        <p:txBody>
          <a:bodyPr lIns="0" tIns="0" rIns="0" bIns="0">
            <a:normAutofit/>
          </a:bodyPr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Uma</a:t>
            </a:r>
            <a:r>
              <a:rPr lang="en-GB" dirty="0" smtClean="0"/>
              <a:t> dada </a:t>
            </a:r>
            <a:r>
              <a:rPr lang="en-GB" dirty="0" err="1" smtClean="0"/>
              <a:t>disciplina</a:t>
            </a:r>
            <a:r>
              <a:rPr lang="en-GB" dirty="0" smtClean="0"/>
              <a:t> </a:t>
            </a:r>
            <a:r>
              <a:rPr lang="en-GB" dirty="0" err="1" smtClean="0"/>
              <a:t>pode</a:t>
            </a:r>
            <a:r>
              <a:rPr lang="en-GB" dirty="0" smtClean="0"/>
              <a:t> ser </a:t>
            </a:r>
            <a:r>
              <a:rPr lang="en-GB" dirty="0" err="1" smtClean="0"/>
              <a:t>modelada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um </a:t>
            </a:r>
            <a:r>
              <a:rPr lang="en-GB" dirty="0" err="1" smtClean="0"/>
              <a:t>sistema</a:t>
            </a:r>
            <a:r>
              <a:rPr lang="en-GB" dirty="0" smtClean="0"/>
              <a:t> de </a:t>
            </a:r>
            <a:r>
              <a:rPr lang="en-GB" dirty="0" err="1" smtClean="0"/>
              <a:t>instituições</a:t>
            </a:r>
            <a:r>
              <a:rPr lang="en-GB" dirty="0" smtClean="0"/>
              <a:t>, </a:t>
            </a:r>
            <a:r>
              <a:rPr lang="en-GB" dirty="0" err="1" smtClean="0"/>
              <a:t>serviços</a:t>
            </a:r>
            <a:r>
              <a:rPr lang="en-GB" dirty="0" smtClean="0"/>
              <a:t>, e </a:t>
            </a:r>
            <a:r>
              <a:rPr lang="en-GB" dirty="0" err="1" smtClean="0"/>
              <a:t>fontes</a:t>
            </a:r>
            <a:r>
              <a:rPr lang="en-GB" dirty="0" smtClean="0"/>
              <a:t> de </a:t>
            </a:r>
            <a:r>
              <a:rPr lang="en-GB" dirty="0" err="1" smtClean="0"/>
              <a:t>informações</a:t>
            </a:r>
            <a:r>
              <a:rPr lang="en-GB" dirty="0" smtClean="0"/>
              <a:t> </a:t>
            </a:r>
            <a:r>
              <a:rPr lang="en-GB" dirty="0" err="1" smtClean="0"/>
              <a:t>primárias</a:t>
            </a:r>
            <a:r>
              <a:rPr lang="en-GB" dirty="0" smtClean="0"/>
              <a:t>, </a:t>
            </a:r>
            <a:r>
              <a:rPr lang="en-GB" dirty="0" err="1" smtClean="0"/>
              <a:t>secundárias</a:t>
            </a:r>
            <a:r>
              <a:rPr lang="en-GB" dirty="0" smtClean="0"/>
              <a:t> e </a:t>
            </a:r>
            <a:r>
              <a:rPr lang="en-GB" dirty="0" err="1" smtClean="0"/>
              <a:t>terciárias</a:t>
            </a:r>
            <a:r>
              <a:rPr lang="en-GB" dirty="0" smtClean="0"/>
              <a:t> </a:t>
            </a:r>
            <a:r>
              <a:rPr lang="en-GB" dirty="0" err="1" smtClean="0"/>
              <a:t>intermediada</a:t>
            </a:r>
            <a:r>
              <a:rPr lang="en-GB" dirty="0" smtClean="0"/>
              <a:t> entre </a:t>
            </a:r>
            <a:r>
              <a:rPr lang="en-GB" dirty="0" err="1" smtClean="0"/>
              <a:t>produtores</a:t>
            </a:r>
            <a:r>
              <a:rPr lang="en-GB" dirty="0" smtClean="0"/>
              <a:t> de </a:t>
            </a:r>
            <a:r>
              <a:rPr lang="en-GB" dirty="0" err="1" smtClean="0"/>
              <a:t>conhecimento</a:t>
            </a:r>
            <a:r>
              <a:rPr lang="en-GB" dirty="0" smtClean="0"/>
              <a:t> e </a:t>
            </a:r>
            <a:r>
              <a:rPr lang="en-GB" dirty="0" err="1" smtClean="0"/>
              <a:t>usuários</a:t>
            </a:r>
            <a:r>
              <a:rPr lang="en-GB" dirty="0" smtClean="0"/>
              <a:t> de  </a:t>
            </a:r>
            <a:r>
              <a:rPr lang="en-GB" dirty="0" err="1" smtClean="0"/>
              <a:t>conhecimento</a:t>
            </a:r>
            <a:r>
              <a:rPr lang="en-GB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Ex. </a:t>
            </a:r>
            <a:r>
              <a:rPr lang="en-GB" dirty="0" err="1" smtClean="0"/>
              <a:t>Modelo</a:t>
            </a:r>
            <a:r>
              <a:rPr lang="en-GB" dirty="0" smtClean="0"/>
              <a:t> UNISIST </a:t>
            </a:r>
            <a:r>
              <a:rPr lang="en-GB" dirty="0" err="1" smtClean="0"/>
              <a:t>onde</a:t>
            </a:r>
            <a:r>
              <a:rPr lang="en-GB" dirty="0" smtClean="0"/>
              <a:t> um </a:t>
            </a:r>
            <a:r>
              <a:rPr lang="en-GB" dirty="0" err="1" smtClean="0"/>
              <a:t>domínio</a:t>
            </a:r>
            <a:r>
              <a:rPr lang="en-GB" dirty="0" smtClean="0"/>
              <a:t> </a:t>
            </a:r>
            <a:r>
              <a:rPr lang="en-GB" dirty="0" err="1" smtClean="0"/>
              <a:t>específico</a:t>
            </a:r>
            <a:r>
              <a:rPr lang="en-GB" dirty="0" smtClean="0"/>
              <a:t> </a:t>
            </a:r>
            <a:r>
              <a:rPr lang="en-GB" dirty="0" err="1" smtClean="0"/>
              <a:t>importa</a:t>
            </a:r>
            <a:r>
              <a:rPr lang="en-GB" dirty="0" smtClean="0"/>
              <a:t> e </a:t>
            </a:r>
            <a:r>
              <a:rPr lang="en-GB" dirty="0" err="1" smtClean="0"/>
              <a:t>exporta</a:t>
            </a:r>
            <a:r>
              <a:rPr lang="en-GB" dirty="0" smtClean="0"/>
              <a:t> </a:t>
            </a:r>
            <a:r>
              <a:rPr lang="en-GB" dirty="0" err="1" smtClean="0"/>
              <a:t>informação</a:t>
            </a:r>
            <a:r>
              <a:rPr lang="en-GB" dirty="0" smtClean="0"/>
              <a:t> para outros </a:t>
            </a:r>
            <a:r>
              <a:rPr lang="en-GB" dirty="0" err="1" smtClean="0"/>
              <a:t>domínios</a:t>
            </a:r>
            <a:r>
              <a:rPr lang="en-GB" dirty="0" smtClean="0"/>
              <a:t> e para o </a:t>
            </a:r>
            <a:r>
              <a:rPr lang="en-GB" dirty="0" err="1" smtClean="0"/>
              <a:t>público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geral</a:t>
            </a:r>
            <a:r>
              <a:rPr lang="en-GB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57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78C1C-2F3F-4CE5-87E3-9B8FD3F48A8C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61950"/>
            <a:ext cx="7759700" cy="1225550"/>
          </a:xfrm>
        </p:spPr>
        <p:txBody>
          <a:bodyPr lIns="0" tIns="0" rIns="0" bIns="0">
            <a:normAutofit/>
          </a:bodyPr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smtClean="0"/>
              <a:t>Cognição científica, conhecimento especializado e inteligência artificial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8840"/>
            <a:ext cx="8062664" cy="4137323"/>
          </a:xfrm>
        </p:spPr>
        <p:txBody>
          <a:bodyPr lIns="0" tIns="0" rIns="0" bIns="0"/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Análise</a:t>
            </a:r>
            <a:r>
              <a:rPr lang="en-GB" dirty="0" smtClean="0"/>
              <a:t> de </a:t>
            </a:r>
            <a:r>
              <a:rPr lang="en-GB" dirty="0" err="1" smtClean="0"/>
              <a:t>domínio</a:t>
            </a:r>
            <a:r>
              <a:rPr lang="en-GB" dirty="0" smtClean="0"/>
              <a:t> é um </a:t>
            </a:r>
            <a:r>
              <a:rPr lang="en-GB" dirty="0" err="1" smtClean="0"/>
              <a:t>conceito</a:t>
            </a:r>
            <a:r>
              <a:rPr lang="en-GB" dirty="0" smtClean="0"/>
              <a:t> </a:t>
            </a:r>
            <a:r>
              <a:rPr lang="en-GB" dirty="0" err="1" smtClean="0"/>
              <a:t>usado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Ciência</a:t>
            </a:r>
            <a:r>
              <a:rPr lang="en-GB" dirty="0" smtClean="0"/>
              <a:t> da </a:t>
            </a:r>
            <a:r>
              <a:rPr lang="en-GB" dirty="0" err="1" smtClean="0"/>
              <a:t>Computação</a:t>
            </a:r>
            <a:r>
              <a:rPr lang="en-GB" dirty="0" smtClean="0"/>
              <a:t>.</a:t>
            </a:r>
          </a:p>
          <a:p>
            <a:pPr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O </a:t>
            </a:r>
            <a:r>
              <a:rPr lang="en-GB" dirty="0" err="1" smtClean="0"/>
              <a:t>processo</a:t>
            </a:r>
            <a:r>
              <a:rPr lang="en-GB" dirty="0" smtClean="0"/>
              <a:t> </a:t>
            </a:r>
            <a:r>
              <a:rPr lang="en-GB" dirty="0" err="1" smtClean="0"/>
              <a:t>pelo</a:t>
            </a:r>
            <a:r>
              <a:rPr lang="en-GB" dirty="0" smtClean="0"/>
              <a:t> </a:t>
            </a:r>
            <a:r>
              <a:rPr lang="en-GB" dirty="0" err="1" smtClean="0"/>
              <a:t>qual</a:t>
            </a:r>
            <a:r>
              <a:rPr lang="en-GB" dirty="0" smtClean="0"/>
              <a:t> a </a:t>
            </a:r>
            <a:r>
              <a:rPr lang="en-GB" dirty="0" err="1" smtClean="0"/>
              <a:t>informação</a:t>
            </a:r>
            <a:r>
              <a:rPr lang="en-GB" dirty="0" smtClean="0"/>
              <a:t> </a:t>
            </a:r>
            <a:r>
              <a:rPr lang="en-GB" dirty="0" err="1" smtClean="0"/>
              <a:t>usada</a:t>
            </a:r>
            <a:r>
              <a:rPr lang="en-GB" dirty="0" smtClean="0"/>
              <a:t> no </a:t>
            </a:r>
            <a:r>
              <a:rPr lang="en-GB" dirty="0" err="1" smtClean="0"/>
              <a:t>desenvolvimento</a:t>
            </a:r>
            <a:r>
              <a:rPr lang="en-GB" dirty="0" smtClean="0"/>
              <a:t> de </a:t>
            </a:r>
            <a:r>
              <a:rPr lang="en-GB" dirty="0" err="1" smtClean="0"/>
              <a:t>sistema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um </a:t>
            </a:r>
            <a:r>
              <a:rPr lang="en-GB" dirty="0" err="1" smtClean="0"/>
              <a:t>domínio</a:t>
            </a:r>
            <a:r>
              <a:rPr lang="en-GB" dirty="0" smtClean="0"/>
              <a:t> é  </a:t>
            </a:r>
            <a:r>
              <a:rPr lang="en-GB" dirty="0" err="1" smtClean="0"/>
              <a:t>identificada</a:t>
            </a:r>
            <a:r>
              <a:rPr lang="en-GB" dirty="0" smtClean="0"/>
              <a:t>, </a:t>
            </a:r>
            <a:r>
              <a:rPr lang="en-GB" dirty="0" err="1" smtClean="0"/>
              <a:t>capturada</a:t>
            </a:r>
            <a:r>
              <a:rPr lang="en-GB" dirty="0" smtClean="0"/>
              <a:t> e </a:t>
            </a:r>
            <a:r>
              <a:rPr lang="en-GB" dirty="0" err="1" smtClean="0"/>
              <a:t>organizada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o </a:t>
            </a:r>
            <a:r>
              <a:rPr lang="en-GB" dirty="0" err="1" smtClean="0"/>
              <a:t>propósito</a:t>
            </a:r>
            <a:r>
              <a:rPr lang="en-GB" dirty="0" smtClean="0"/>
              <a:t> de </a:t>
            </a:r>
            <a:r>
              <a:rPr lang="en-GB" dirty="0" err="1" smtClean="0"/>
              <a:t>reutilização</a:t>
            </a:r>
            <a:r>
              <a:rPr lang="en-GB" dirty="0" smtClean="0"/>
              <a:t> </a:t>
            </a:r>
            <a:r>
              <a:rPr lang="en-GB" dirty="0" err="1" smtClean="0"/>
              <a:t>quando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criação</a:t>
            </a:r>
            <a:r>
              <a:rPr lang="en-GB" dirty="0" smtClean="0"/>
              <a:t> de </a:t>
            </a:r>
            <a:r>
              <a:rPr lang="en-GB" dirty="0" err="1" smtClean="0"/>
              <a:t>novos</a:t>
            </a:r>
            <a:r>
              <a:rPr lang="en-GB" dirty="0" smtClean="0"/>
              <a:t> </a:t>
            </a:r>
            <a:r>
              <a:rPr lang="en-GB" dirty="0" err="1" smtClean="0"/>
              <a:t>sistemas</a:t>
            </a:r>
            <a:r>
              <a:rPr lang="en-GB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58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E93E7F-1D1C-4DC2-9585-E52FA4C0F431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7758113" cy="750888"/>
          </a:xfrm>
        </p:spPr>
        <p:txBody>
          <a:bodyPr lIns="0" tIns="0" rIns="0" bIns="0"/>
          <a:lstStyle/>
          <a:p>
            <a:pPr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err="1" smtClean="0"/>
              <a:t>Conclusões</a:t>
            </a:r>
            <a:r>
              <a:rPr lang="en-GB" sz="3200" dirty="0" smtClean="0"/>
              <a:t> das </a:t>
            </a:r>
            <a:r>
              <a:rPr lang="en-GB" sz="3200" dirty="0" err="1" smtClean="0"/>
              <a:t>abordagens</a:t>
            </a:r>
            <a:r>
              <a:rPr lang="en-GB" sz="3200" dirty="0" smtClean="0"/>
              <a:t> de </a:t>
            </a:r>
            <a:r>
              <a:rPr lang="en-GB" sz="3200" dirty="0" err="1" smtClean="0"/>
              <a:t>Hjorland</a:t>
            </a:r>
            <a:endParaRPr lang="en-GB" sz="3200" dirty="0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052736"/>
            <a:ext cx="8568952" cy="5328592"/>
          </a:xfrm>
        </p:spPr>
        <p:txBody>
          <a:bodyPr lIns="0" tIns="0" rIns="0" bIns="0"/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b="1" dirty="0" err="1" smtClean="0"/>
              <a:t>Guia</a:t>
            </a:r>
            <a:r>
              <a:rPr lang="en-GB" sz="2600" b="1" dirty="0" smtClean="0"/>
              <a:t> de </a:t>
            </a:r>
            <a:r>
              <a:rPr lang="en-GB" sz="2600" b="1" dirty="0" err="1" smtClean="0"/>
              <a:t>literatura</a:t>
            </a:r>
            <a:r>
              <a:rPr lang="en-GB" sz="2600" b="1" dirty="0" smtClean="0"/>
              <a:t>:</a:t>
            </a:r>
            <a:r>
              <a:rPr lang="en-GB" sz="2600" dirty="0" smtClean="0"/>
              <a:t> </a:t>
            </a:r>
            <a:r>
              <a:rPr lang="en-GB" sz="2600" dirty="0" err="1" smtClean="0"/>
              <a:t>organizam</a:t>
            </a:r>
            <a:r>
              <a:rPr lang="en-GB" sz="2600" dirty="0" smtClean="0"/>
              <a:t> </a:t>
            </a:r>
            <a:r>
              <a:rPr lang="en-GB" sz="2600" dirty="0" err="1" smtClean="0"/>
              <a:t>fontes</a:t>
            </a:r>
            <a:r>
              <a:rPr lang="en-GB" sz="2600" dirty="0" smtClean="0"/>
              <a:t> </a:t>
            </a:r>
            <a:r>
              <a:rPr lang="en-GB" sz="2600" dirty="0" err="1" smtClean="0"/>
              <a:t>em</a:t>
            </a:r>
            <a:r>
              <a:rPr lang="en-GB" sz="2600" dirty="0" smtClean="0"/>
              <a:t> um </a:t>
            </a:r>
            <a:r>
              <a:rPr lang="en-GB" sz="2600" dirty="0" err="1" smtClean="0"/>
              <a:t>determinado</a:t>
            </a:r>
            <a:r>
              <a:rPr lang="en-GB" sz="2600" dirty="0" smtClean="0"/>
              <a:t> </a:t>
            </a:r>
            <a:r>
              <a:rPr lang="en-GB" sz="2600" dirty="0" err="1" smtClean="0"/>
              <a:t>domínio</a:t>
            </a:r>
            <a:r>
              <a:rPr lang="en-GB" sz="2600" dirty="0" smtClean="0"/>
              <a:t> de </a:t>
            </a:r>
            <a:r>
              <a:rPr lang="en-GB" sz="2600" dirty="0" err="1" smtClean="0"/>
              <a:t>acordo</a:t>
            </a:r>
            <a:r>
              <a:rPr lang="en-GB" sz="2600" dirty="0" smtClean="0"/>
              <a:t> com </a:t>
            </a:r>
            <a:r>
              <a:rPr lang="en-GB" sz="2600" dirty="0" err="1" smtClean="0"/>
              <a:t>tipos</a:t>
            </a:r>
            <a:r>
              <a:rPr lang="en-GB" sz="2600" dirty="0" smtClean="0"/>
              <a:t> e </a:t>
            </a:r>
            <a:r>
              <a:rPr lang="en-GB" sz="2600" dirty="0" err="1" smtClean="0"/>
              <a:t>funções</a:t>
            </a:r>
            <a:r>
              <a:rPr lang="en-GB" sz="26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b="1" dirty="0" err="1" smtClean="0"/>
              <a:t>Classificações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especializadas</a:t>
            </a:r>
            <a:r>
              <a:rPr lang="en-GB" sz="2600" b="1" dirty="0" smtClean="0"/>
              <a:t> e </a:t>
            </a:r>
            <a:r>
              <a:rPr lang="en-GB" sz="2600" b="1" dirty="0" err="1" smtClean="0"/>
              <a:t>tesauros</a:t>
            </a:r>
            <a:r>
              <a:rPr lang="en-GB" sz="2600" b="1" dirty="0" smtClean="0"/>
              <a:t>:</a:t>
            </a:r>
            <a:r>
              <a:rPr lang="en-GB" sz="2600" dirty="0" smtClean="0"/>
              <a:t> </a:t>
            </a:r>
            <a:r>
              <a:rPr lang="en-GB" sz="2600" dirty="0" err="1" smtClean="0"/>
              <a:t>organizam</a:t>
            </a:r>
            <a:r>
              <a:rPr lang="en-GB" sz="2600" dirty="0" smtClean="0"/>
              <a:t> </a:t>
            </a:r>
            <a:r>
              <a:rPr lang="en-GB" sz="2600" dirty="0" err="1" smtClean="0"/>
              <a:t>estruturas</a:t>
            </a:r>
            <a:r>
              <a:rPr lang="en-GB" sz="2600" dirty="0" smtClean="0"/>
              <a:t> </a:t>
            </a:r>
            <a:r>
              <a:rPr lang="en-GB" sz="2600" dirty="0" err="1" smtClean="0"/>
              <a:t>lógicas</a:t>
            </a:r>
            <a:r>
              <a:rPr lang="en-GB" sz="2600" dirty="0" smtClean="0"/>
              <a:t> de </a:t>
            </a:r>
            <a:r>
              <a:rPr lang="en-GB" sz="2600" dirty="0" err="1" smtClean="0"/>
              <a:t>categorias</a:t>
            </a:r>
            <a:r>
              <a:rPr lang="en-GB" sz="2600" dirty="0" smtClean="0"/>
              <a:t> e </a:t>
            </a:r>
            <a:r>
              <a:rPr lang="en-GB" sz="2600" dirty="0" err="1" smtClean="0"/>
              <a:t>conceitos</a:t>
            </a:r>
            <a:r>
              <a:rPr lang="en-GB" sz="2600" dirty="0" smtClean="0"/>
              <a:t> no </a:t>
            </a:r>
            <a:r>
              <a:rPr lang="en-GB" sz="2600" dirty="0" err="1" smtClean="0"/>
              <a:t>domínio</a:t>
            </a:r>
            <a:r>
              <a:rPr lang="en-GB" sz="2600" dirty="0" smtClean="0"/>
              <a:t>, </a:t>
            </a:r>
            <a:r>
              <a:rPr lang="en-GB" sz="2600" dirty="0" err="1" smtClean="0"/>
              <a:t>assim</a:t>
            </a:r>
            <a:r>
              <a:rPr lang="en-GB" sz="2600" dirty="0" smtClean="0"/>
              <a:t> </a:t>
            </a:r>
            <a:r>
              <a:rPr lang="en-GB" sz="2600" dirty="0" err="1" smtClean="0"/>
              <a:t>como</a:t>
            </a:r>
            <a:r>
              <a:rPr lang="en-GB" sz="2600" dirty="0" smtClean="0"/>
              <a:t> as </a:t>
            </a:r>
            <a:r>
              <a:rPr lang="en-GB" sz="2600" dirty="0" err="1" smtClean="0"/>
              <a:t>relações</a:t>
            </a:r>
            <a:r>
              <a:rPr lang="en-GB" sz="2600" dirty="0" smtClean="0"/>
              <a:t> </a:t>
            </a:r>
            <a:r>
              <a:rPr lang="en-GB" sz="2600" dirty="0" err="1" smtClean="0"/>
              <a:t>semânticas</a:t>
            </a:r>
            <a:r>
              <a:rPr lang="en-GB" sz="2600" dirty="0" smtClean="0"/>
              <a:t> entre </a:t>
            </a:r>
            <a:r>
              <a:rPr lang="en-GB" sz="2600" dirty="0" err="1" smtClean="0"/>
              <a:t>os</a:t>
            </a:r>
            <a:r>
              <a:rPr lang="en-GB" sz="2600" dirty="0" smtClean="0"/>
              <a:t> </a:t>
            </a:r>
            <a:r>
              <a:rPr lang="en-GB" sz="2600" dirty="0" err="1" smtClean="0"/>
              <a:t>conceitos</a:t>
            </a:r>
            <a:r>
              <a:rPr lang="en-GB" sz="26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b="1" dirty="0" err="1" smtClean="0"/>
              <a:t>Indexação</a:t>
            </a:r>
            <a:r>
              <a:rPr lang="en-GB" sz="2600" b="1" dirty="0" smtClean="0"/>
              <a:t> e </a:t>
            </a:r>
            <a:r>
              <a:rPr lang="en-GB" sz="2600" b="1" dirty="0" err="1" smtClean="0"/>
              <a:t>Recuperação</a:t>
            </a:r>
            <a:r>
              <a:rPr lang="en-GB" sz="2600" b="1" dirty="0" smtClean="0"/>
              <a:t>:</a:t>
            </a:r>
            <a:r>
              <a:rPr lang="en-GB" sz="2600" dirty="0" smtClean="0"/>
              <a:t> </a:t>
            </a:r>
            <a:r>
              <a:rPr lang="en-GB" sz="2600" dirty="0" err="1" smtClean="0"/>
              <a:t>organizam</a:t>
            </a:r>
            <a:r>
              <a:rPr lang="en-GB" sz="2600" dirty="0" smtClean="0"/>
              <a:t> </a:t>
            </a:r>
            <a:r>
              <a:rPr lang="en-GB" sz="2600" dirty="0" err="1" smtClean="0"/>
              <a:t>documentos</a:t>
            </a:r>
            <a:r>
              <a:rPr lang="en-GB" sz="2600" dirty="0" smtClean="0"/>
              <a:t> simples </a:t>
            </a:r>
            <a:r>
              <a:rPr lang="en-GB" sz="2600" dirty="0" err="1" smtClean="0"/>
              <a:t>ou</a:t>
            </a:r>
            <a:r>
              <a:rPr lang="en-GB" sz="2600" dirty="0" smtClean="0"/>
              <a:t> </a:t>
            </a:r>
            <a:r>
              <a:rPr lang="en-GB" sz="2600" dirty="0" err="1" smtClean="0"/>
              <a:t>coleções</a:t>
            </a:r>
            <a:r>
              <a:rPr lang="en-GB" sz="2600" dirty="0" smtClean="0"/>
              <a:t> de </a:t>
            </a:r>
            <a:r>
              <a:rPr lang="en-GB" sz="2600" dirty="0" err="1" smtClean="0"/>
              <a:t>maneira</a:t>
            </a:r>
            <a:r>
              <a:rPr lang="en-GB" sz="2600" dirty="0" smtClean="0"/>
              <a:t> a </a:t>
            </a:r>
            <a:r>
              <a:rPr lang="en-GB" sz="2600" dirty="0" err="1" smtClean="0"/>
              <a:t>otimizar</a:t>
            </a:r>
            <a:r>
              <a:rPr lang="en-GB" sz="2600" dirty="0" smtClean="0"/>
              <a:t> a </a:t>
            </a:r>
            <a:r>
              <a:rPr lang="en-GB" sz="2600" dirty="0" err="1" smtClean="0"/>
              <a:t>recuperação</a:t>
            </a:r>
            <a:r>
              <a:rPr lang="en-GB" sz="2600" dirty="0" smtClean="0"/>
              <a:t> e a </a:t>
            </a:r>
            <a:r>
              <a:rPr lang="en-GB" sz="2600" dirty="0" err="1" smtClean="0"/>
              <a:t>visibilidade</a:t>
            </a:r>
            <a:r>
              <a:rPr lang="en-GB" sz="2600" dirty="0" smtClean="0"/>
              <a:t> de </a:t>
            </a:r>
            <a:r>
              <a:rPr lang="en-GB" sz="2600" dirty="0" err="1" smtClean="0"/>
              <a:t>suas</a:t>
            </a:r>
            <a:r>
              <a:rPr lang="en-GB" sz="2600" dirty="0" smtClean="0"/>
              <a:t> </a:t>
            </a:r>
            <a:r>
              <a:rPr lang="en-GB" sz="2600" dirty="0" err="1" smtClean="0"/>
              <a:t>potencialidades</a:t>
            </a:r>
            <a:r>
              <a:rPr lang="en-GB" sz="2600" dirty="0" smtClean="0"/>
              <a:t> </a:t>
            </a:r>
            <a:r>
              <a:rPr lang="en-GB" sz="2600" dirty="0" err="1" smtClean="0"/>
              <a:t>epistemológicas</a:t>
            </a:r>
            <a:r>
              <a:rPr lang="en-GB" sz="2600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59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42C982-C4BD-4DE6-9BE1-CB2E90BA003E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err="1" smtClean="0"/>
              <a:t>Organização</a:t>
            </a:r>
            <a:r>
              <a:rPr lang="en-GB" sz="3600" dirty="0" smtClean="0"/>
              <a:t> do </a:t>
            </a:r>
            <a:r>
              <a:rPr lang="en-GB" sz="3600" dirty="0" err="1" smtClean="0"/>
              <a:t>conhecimento</a:t>
            </a:r>
            <a:endParaRPr lang="pt-BR" sz="36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/>
          <a:lstStyle/>
          <a:p>
            <a:pPr algn="just"/>
            <a:r>
              <a:rPr lang="pt-BR" dirty="0" smtClean="0"/>
              <a:t>Duas visões dominantes de como o conhecimento é organizado no mundo</a:t>
            </a:r>
          </a:p>
          <a:p>
            <a:pPr lvl="1" algn="just"/>
            <a:r>
              <a:rPr lang="pt-BR" b="1" dirty="0" smtClean="0"/>
              <a:t>Cognitiva</a:t>
            </a:r>
            <a:r>
              <a:rPr lang="pt-BR" dirty="0" smtClean="0"/>
              <a:t>: o homem organiza naturalmente o conhecimento do mundo a partir de um sistema conceitual.</a:t>
            </a:r>
          </a:p>
          <a:p>
            <a:pPr lvl="1" algn="just"/>
            <a:r>
              <a:rPr lang="pt-BR" b="1" dirty="0" smtClean="0"/>
              <a:t>Análise de domínio</a:t>
            </a:r>
            <a:r>
              <a:rPr lang="pt-BR" dirty="0" smtClean="0"/>
              <a:t>: postula que as taxonomias são embutidas na cultura local e nos sistemas sociais servindo a várias funções.</a:t>
            </a:r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8393F-4733-4EA6-9E15-428AAD235AF9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ChangeArrowheads="1"/>
          </p:cNvSpPr>
          <p:nvPr>
            <p:ph idx="1"/>
          </p:nvPr>
        </p:nvSpPr>
        <p:spPr>
          <a:xfrm>
            <a:off x="539750" y="720725"/>
            <a:ext cx="7904163" cy="5495925"/>
          </a:xfrm>
        </p:spPr>
        <p:txBody>
          <a:bodyPr lIns="0" tIns="0" rIns="0" bIns="0"/>
          <a:lstStyle/>
          <a:p>
            <a:pPr marL="327025" indent="-327025">
              <a:lnSpc>
                <a:spcPct val="116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b="1" smtClean="0"/>
              <a:t>Estudos empíricos de usuários</a:t>
            </a:r>
            <a:r>
              <a:rPr lang="en-GB" sz="2600" smtClean="0"/>
              <a:t>: podem organizar domínios de acordo com preferências, modelos mentais ou comportamentais de seus usuários.</a:t>
            </a:r>
          </a:p>
          <a:p>
            <a:pPr marL="327025" indent="-327025">
              <a:lnSpc>
                <a:spcPct val="116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b="1" smtClean="0"/>
              <a:t>Estudos bibliométricos:</a:t>
            </a:r>
            <a:r>
              <a:rPr lang="en-GB" sz="2600" smtClean="0"/>
              <a:t> organizam padrões sociológicos para explicitar o reconhecimento entre documentos individuais.</a:t>
            </a:r>
          </a:p>
          <a:p>
            <a:pPr marL="327025" indent="-327025">
              <a:lnSpc>
                <a:spcPct val="116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b="1" smtClean="0"/>
              <a:t>Estudos históricos:</a:t>
            </a:r>
            <a:r>
              <a:rPr lang="en-GB" sz="2600" smtClean="0"/>
              <a:t> organiza tradições e paradigmas, assim como documentos e formas de expressão e suas mútuas influências.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60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1EF518-4AF0-4C56-BED6-DE33F1BC4190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720725"/>
            <a:ext cx="7759700" cy="5453063"/>
          </a:xfrm>
        </p:spPr>
        <p:txBody>
          <a:bodyPr lIns="0" tIns="0" rIns="0" bIns="0"/>
          <a:lstStyle/>
          <a:p>
            <a:pPr marL="327025" indent="-327025">
              <a:lnSpc>
                <a:spcPct val="116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b="1" smtClean="0"/>
              <a:t>Documentos e estudo de gênero:</a:t>
            </a:r>
            <a:r>
              <a:rPr lang="en-GB" sz="2600" smtClean="0"/>
              <a:t> revela a organização e estrutura de diferentes tipos de documentos no domínio.</a:t>
            </a:r>
          </a:p>
          <a:p>
            <a:pPr marL="327025" indent="-327025">
              <a:lnSpc>
                <a:spcPct val="116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b="1" smtClean="0"/>
              <a:t>Estudos crítico e epistemológicos:</a:t>
            </a:r>
            <a:r>
              <a:rPr lang="en-GB" sz="2600" smtClean="0"/>
              <a:t> organizam o conhecimento do domínio em paradigmas de acordo com seus pressupostos básicos sobre conhecimento e realidade.</a:t>
            </a:r>
          </a:p>
          <a:p>
            <a:pPr marL="327025" indent="-327025">
              <a:lnSpc>
                <a:spcPct val="116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b="1" smtClean="0"/>
              <a:t>Estudos terminológicos, LSP e discurso: </a:t>
            </a:r>
            <a:r>
              <a:rPr lang="en-GB" sz="2600" smtClean="0"/>
              <a:t>organiza palavras, textos e declarações em um domínio de acordo com a semântica e critério pragmáticos.</a:t>
            </a:r>
          </a:p>
          <a:p>
            <a:pPr marL="327025" indent="-327025">
              <a:lnSpc>
                <a:spcPct val="116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600" smtClean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61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C84385-4A00-4457-92F8-80CE0C79224C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Grp="1" noChangeArrowheads="1"/>
          </p:cNvSpPr>
          <p:nvPr>
            <p:ph idx="1"/>
          </p:nvPr>
        </p:nvSpPr>
        <p:spPr>
          <a:xfrm>
            <a:off x="701675" y="1260475"/>
            <a:ext cx="7758113" cy="4859338"/>
          </a:xfrm>
        </p:spPr>
        <p:txBody>
          <a:bodyPr lIns="0" tIns="0" rIns="0" bIns="0"/>
          <a:lstStyle/>
          <a:p>
            <a:pPr marL="327025" indent="-327025">
              <a:lnSpc>
                <a:spcPct val="116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b="1" smtClean="0"/>
              <a:t>Estudos de estruturas e instituições de comunicação científica:</a:t>
            </a:r>
            <a:r>
              <a:rPr lang="en-GB" sz="2600" smtClean="0"/>
              <a:t> organiza os atores e instituições de acordo com a divisão de trabalho interno no domínio.</a:t>
            </a:r>
          </a:p>
          <a:p>
            <a:pPr marL="327025" indent="-327025">
              <a:lnSpc>
                <a:spcPct val="116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b="1" smtClean="0"/>
              <a:t>Cognição científica</a:t>
            </a:r>
            <a:r>
              <a:rPr lang="en-GB" sz="2600" smtClean="0"/>
              <a:t>: fornece modelos mentais de um domínio ou métodos para deduzir conhecimentos e produzir sistemas especialistas.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62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072BCF-3884-4247-BD45-A58D99B7180E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319088"/>
            <a:ext cx="7770813" cy="984250"/>
          </a:xfrm>
        </p:spPr>
        <p:txBody>
          <a:bodyPr lIns="0" tIns="0" rIns="0" bIns="0">
            <a:normAutofit/>
          </a:bodyPr>
          <a:lstStyle/>
          <a:p>
            <a:pPr algn="ctr"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dirty="0" err="1" smtClean="0"/>
              <a:t>Organização</a:t>
            </a:r>
            <a:r>
              <a:rPr lang="en-GB" sz="3600" dirty="0" smtClean="0"/>
              <a:t> do </a:t>
            </a:r>
            <a:r>
              <a:rPr lang="en-GB" sz="3600" dirty="0" err="1" smtClean="0"/>
              <a:t>Conhecimento</a:t>
            </a:r>
            <a:endParaRPr lang="en-GB" sz="3600" dirty="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00808"/>
            <a:ext cx="7234238" cy="4320480"/>
          </a:xfrm>
        </p:spPr>
        <p:txBody>
          <a:bodyPr lIns="0" tIns="0" rIns="0" bIns="0">
            <a:normAutofit fontScale="85000" lnSpcReduction="20000"/>
          </a:bodyPr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PT" dirty="0" smtClean="0"/>
              <a:t>Convergência de disciplinas com metodologias e categorias </a:t>
            </a:r>
            <a:r>
              <a:rPr lang="pt-PT" dirty="0"/>
              <a:t>heterogêneas , </a:t>
            </a:r>
            <a:r>
              <a:rPr lang="pt-PT" dirty="0" smtClean="0"/>
              <a:t>intercambiando metodologias </a:t>
            </a:r>
            <a:r>
              <a:rPr lang="pt-PT" dirty="0"/>
              <a:t>entre </a:t>
            </a:r>
            <a:r>
              <a:rPr lang="pt-PT" dirty="0" smtClean="0"/>
              <a:t>seus subcampos.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PT" dirty="0"/>
              <a:t>Paradigma positivista </a:t>
            </a:r>
            <a:r>
              <a:rPr lang="pt-PT" dirty="0" smtClean="0"/>
              <a:t>seguido do </a:t>
            </a:r>
            <a:r>
              <a:rPr lang="pt-PT" dirty="0"/>
              <a:t>paradigma pragmático. </a:t>
            </a:r>
            <a:endParaRPr lang="pt-PT" dirty="0" smtClean="0"/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PT" dirty="0" smtClean="0"/>
              <a:t>O </a:t>
            </a:r>
            <a:r>
              <a:rPr lang="pt-PT" dirty="0"/>
              <a:t>paradigma positivista </a:t>
            </a:r>
            <a:r>
              <a:rPr lang="pt-PT" dirty="0" smtClean="0"/>
              <a:t>em </a:t>
            </a:r>
            <a:r>
              <a:rPr lang="pt-PT" dirty="0"/>
              <a:t>nosso </a:t>
            </a:r>
            <a:r>
              <a:rPr lang="pt-PT" dirty="0" smtClean="0"/>
              <a:t>contexto, </a:t>
            </a:r>
            <a:r>
              <a:rPr lang="pt-PT" dirty="0"/>
              <a:t>o paradigma </a:t>
            </a:r>
            <a:r>
              <a:rPr lang="pt-PT" dirty="0" smtClean="0"/>
              <a:t>bibliográfico, “já </a:t>
            </a:r>
            <a:r>
              <a:rPr lang="pt-PT" dirty="0"/>
              <a:t>foi </a:t>
            </a:r>
            <a:r>
              <a:rPr lang="pt-PT" dirty="0" smtClean="0"/>
              <a:t>abandonado”. </a:t>
            </a:r>
          </a:p>
          <a:p>
            <a:pPr lvl="1" algn="just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PT" dirty="0" smtClean="0"/>
              <a:t>“O </a:t>
            </a:r>
            <a:r>
              <a:rPr lang="pt-PT" dirty="0"/>
              <a:t>modelo teórico de recuperação de informação com base </a:t>
            </a:r>
            <a:r>
              <a:rPr lang="pt-PT" dirty="0" smtClean="0"/>
              <a:t>na equação </a:t>
            </a:r>
            <a:r>
              <a:rPr lang="pt-PT" dirty="0"/>
              <a:t>invariável </a:t>
            </a:r>
            <a:r>
              <a:rPr lang="pt-PT" dirty="0" smtClean="0"/>
              <a:t>do paradigma </a:t>
            </a:r>
            <a:r>
              <a:rPr lang="pt-PT" dirty="0"/>
              <a:t>bibliográfico </a:t>
            </a:r>
            <a:r>
              <a:rPr lang="pt-PT" dirty="0" smtClean="0"/>
              <a:t>está caindo em desuso, já </a:t>
            </a:r>
            <a:r>
              <a:rPr lang="pt-PT" dirty="0"/>
              <a:t>não é </a:t>
            </a:r>
            <a:r>
              <a:rPr lang="pt-PT" dirty="0" smtClean="0"/>
              <a:t>prioritária a </a:t>
            </a:r>
            <a:r>
              <a:rPr lang="pt-PT" dirty="0"/>
              <a:t>fórmula </a:t>
            </a:r>
            <a:r>
              <a:rPr lang="pt-PT" dirty="0" smtClean="0"/>
              <a:t>entre a busca </a:t>
            </a:r>
            <a:r>
              <a:rPr lang="pt-PT" dirty="0"/>
              <a:t>e </a:t>
            </a:r>
            <a:r>
              <a:rPr lang="pt-PT" dirty="0" smtClean="0"/>
              <a:t>o recuperado com equiparação total, </a:t>
            </a:r>
            <a:r>
              <a:rPr lang="pt-PT" dirty="0"/>
              <a:t>o que gerou linguagens documentárias e </a:t>
            </a:r>
            <a:r>
              <a:rPr lang="pt-PT" dirty="0" smtClean="0"/>
              <a:t>as classificações </a:t>
            </a:r>
            <a:r>
              <a:rPr lang="pt-PT" dirty="0"/>
              <a:t>universais no final do século XIX e início do século XX </a:t>
            </a:r>
            <a:r>
              <a:rPr lang="pt-PT" dirty="0" smtClean="0"/>
              <a:t>. </a:t>
            </a:r>
            <a:r>
              <a:rPr lang="pt-PT" dirty="0"/>
              <a:t>Ele está sendo substituído por um processo </a:t>
            </a:r>
            <a:r>
              <a:rPr lang="pt-PT" dirty="0" smtClean="0"/>
              <a:t> de busca de informação interativo.”</a:t>
            </a:r>
          </a:p>
          <a:p>
            <a:pPr marL="274320" lvl="1" indent="0" algn="r">
              <a:lnSpc>
                <a:spcPct val="116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PT" dirty="0" smtClean="0"/>
              <a:t>(San Segundo, 2013)</a:t>
            </a:r>
            <a:endParaRPr lang="en-GB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63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14E03D-DE3B-4628-A747-F95A16FFCFF1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901278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319088"/>
            <a:ext cx="7770813" cy="984250"/>
          </a:xfrm>
        </p:spPr>
        <p:txBody>
          <a:bodyPr lIns="0" tIns="0" rIns="0" bIns="0">
            <a:normAutofit/>
          </a:bodyPr>
          <a:lstStyle/>
          <a:p>
            <a:pPr algn="ctr"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dirty="0" err="1" smtClean="0"/>
              <a:t>Organização</a:t>
            </a:r>
            <a:r>
              <a:rPr lang="en-GB" sz="3600" dirty="0" smtClean="0"/>
              <a:t> do </a:t>
            </a:r>
            <a:r>
              <a:rPr lang="en-GB" sz="3600" dirty="0" err="1" smtClean="0"/>
              <a:t>Conhecimento</a:t>
            </a:r>
            <a:endParaRPr lang="en-GB" sz="3600" dirty="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00808"/>
            <a:ext cx="7234238" cy="4060230"/>
          </a:xfrm>
        </p:spPr>
        <p:txBody>
          <a:bodyPr lIns="0" tIns="0" rIns="0" bIns="0">
            <a:normAutofit fontScale="92500" lnSpcReduction="10000"/>
          </a:bodyPr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A </a:t>
            </a:r>
            <a:r>
              <a:rPr lang="en-GB" sz="2800" dirty="0" err="1" smtClean="0"/>
              <a:t>mudança</a:t>
            </a:r>
            <a:r>
              <a:rPr lang="en-GB" sz="2800" dirty="0" smtClean="0"/>
              <a:t> para a </a:t>
            </a:r>
            <a:r>
              <a:rPr lang="en-GB" sz="2800" dirty="0" err="1" smtClean="0"/>
              <a:t>interação</a:t>
            </a:r>
            <a:r>
              <a:rPr lang="en-GB" sz="2800" dirty="0" smtClean="0"/>
              <a:t> </a:t>
            </a:r>
            <a:r>
              <a:rPr lang="en-GB" sz="2800" dirty="0" err="1" smtClean="0"/>
              <a:t>modificou</a:t>
            </a:r>
            <a:r>
              <a:rPr lang="en-GB" sz="2800" dirty="0" smtClean="0"/>
              <a:t> as </a:t>
            </a:r>
            <a:r>
              <a:rPr lang="en-GB" sz="2800" dirty="0" err="1" smtClean="0"/>
              <a:t>ferramentas</a:t>
            </a:r>
            <a:r>
              <a:rPr lang="en-GB" sz="2800" dirty="0" smtClean="0"/>
              <a:t> de </a:t>
            </a:r>
            <a:r>
              <a:rPr lang="en-GB" sz="2800" dirty="0" err="1" smtClean="0"/>
              <a:t>organização</a:t>
            </a:r>
            <a:r>
              <a:rPr lang="en-GB" sz="2800" dirty="0" smtClean="0"/>
              <a:t> e </a:t>
            </a:r>
            <a:r>
              <a:rPr lang="en-GB" sz="2800" dirty="0" err="1" smtClean="0"/>
              <a:t>representação</a:t>
            </a:r>
            <a:r>
              <a:rPr lang="en-GB" sz="2800" dirty="0" smtClean="0"/>
              <a:t> da </a:t>
            </a:r>
            <a:r>
              <a:rPr lang="en-GB" sz="2800" dirty="0" err="1" smtClean="0"/>
              <a:t>informação</a:t>
            </a:r>
            <a:r>
              <a:rPr lang="en-GB" sz="28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O </a:t>
            </a:r>
            <a:r>
              <a:rPr lang="en-GB" sz="2800" dirty="0" err="1" smtClean="0"/>
              <a:t>paradigma</a:t>
            </a:r>
            <a:r>
              <a:rPr lang="en-GB" sz="2800" dirty="0" smtClean="0"/>
              <a:t> </a:t>
            </a:r>
            <a:r>
              <a:rPr lang="en-GB" sz="2800" dirty="0" err="1" smtClean="0"/>
              <a:t>relacionado</a:t>
            </a:r>
            <a:r>
              <a:rPr lang="en-GB" sz="2800" dirty="0" smtClean="0"/>
              <a:t> </a:t>
            </a:r>
            <a:r>
              <a:rPr lang="en-GB" sz="2800" dirty="0" err="1" smtClean="0"/>
              <a:t>às</a:t>
            </a:r>
            <a:r>
              <a:rPr lang="en-GB" sz="2800" dirty="0" smtClean="0"/>
              <a:t> interfaces </a:t>
            </a:r>
            <a:r>
              <a:rPr lang="en-GB" sz="2800" dirty="0" err="1" smtClean="0"/>
              <a:t>usuário-computador</a:t>
            </a:r>
            <a:r>
              <a:rPr lang="en-GB" sz="2800" dirty="0" smtClean="0"/>
              <a:t> </a:t>
            </a:r>
            <a:r>
              <a:rPr lang="en-GB" sz="2800" dirty="0" err="1" smtClean="0"/>
              <a:t>são</a:t>
            </a:r>
            <a:r>
              <a:rPr lang="en-GB" sz="2800" dirty="0" smtClean="0"/>
              <a:t> as </a:t>
            </a:r>
            <a:r>
              <a:rPr lang="en-GB" sz="2800" dirty="0" err="1" smtClean="0"/>
              <a:t>tecnologias</a:t>
            </a:r>
            <a:r>
              <a:rPr lang="en-GB" sz="2800" dirty="0" smtClean="0"/>
              <a:t> da </a:t>
            </a:r>
            <a:r>
              <a:rPr lang="en-GB" sz="2800" dirty="0" err="1" smtClean="0"/>
              <a:t>informação</a:t>
            </a:r>
            <a:r>
              <a:rPr lang="en-GB" sz="28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A nova </a:t>
            </a:r>
            <a:r>
              <a:rPr lang="en-GB" sz="2800" dirty="0" err="1" smtClean="0"/>
              <a:t>Organização</a:t>
            </a:r>
            <a:r>
              <a:rPr lang="en-GB" sz="2800" dirty="0" smtClean="0"/>
              <a:t> do </a:t>
            </a:r>
            <a:r>
              <a:rPr lang="en-GB" sz="2800" dirty="0" err="1" smtClean="0"/>
              <a:t>Conhecimento</a:t>
            </a:r>
            <a:r>
              <a:rPr lang="en-GB" sz="2800" dirty="0" smtClean="0"/>
              <a:t> </a:t>
            </a:r>
            <a:r>
              <a:rPr lang="en-GB" sz="2800" dirty="0" err="1" smtClean="0"/>
              <a:t>situa</a:t>
            </a:r>
            <a:r>
              <a:rPr lang="en-GB" sz="2800" dirty="0" smtClean="0"/>
              <a:t>-se no </a:t>
            </a:r>
            <a:r>
              <a:rPr lang="en-GB" sz="2800" dirty="0" err="1" smtClean="0"/>
              <a:t>pragmatismo</a:t>
            </a:r>
            <a:r>
              <a:rPr lang="en-GB" sz="2800" dirty="0" smtClean="0"/>
              <a:t> com a </a:t>
            </a:r>
            <a:r>
              <a:rPr lang="en-GB" sz="2800" dirty="0" err="1" smtClean="0"/>
              <a:t>interação</a:t>
            </a:r>
            <a:r>
              <a:rPr lang="en-GB" sz="2800" dirty="0" smtClean="0"/>
              <a:t> </a:t>
            </a:r>
            <a:r>
              <a:rPr lang="en-GB" sz="2800" dirty="0" err="1" smtClean="0"/>
              <a:t>homem-máquina</a:t>
            </a:r>
            <a:r>
              <a:rPr lang="en-GB" sz="2800" dirty="0" smtClean="0"/>
              <a:t> no </a:t>
            </a:r>
            <a:r>
              <a:rPr lang="en-GB" sz="2800" dirty="0" err="1" smtClean="0"/>
              <a:t>ambiente</a:t>
            </a:r>
            <a:r>
              <a:rPr lang="en-GB" sz="2800" dirty="0" smtClean="0"/>
              <a:t> digital.</a:t>
            </a:r>
          </a:p>
          <a:p>
            <a:pPr marL="0" indent="0" algn="r">
              <a:lnSpc>
                <a:spcPct val="116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smtClean="0"/>
              <a:t>(SAN SEGUNDO, 2013)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64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14E03D-DE3B-4628-A747-F95A16FFCFF1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28265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319088"/>
            <a:ext cx="7770813" cy="984250"/>
          </a:xfrm>
        </p:spPr>
        <p:txBody>
          <a:bodyPr lIns="0" tIns="0" rIns="0" bIns="0">
            <a:normAutofit/>
          </a:bodyPr>
          <a:lstStyle/>
          <a:p>
            <a:pPr algn="ctr"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dirty="0" err="1" smtClean="0"/>
              <a:t>Organização</a:t>
            </a:r>
            <a:r>
              <a:rPr lang="en-GB" sz="3600" dirty="0" smtClean="0"/>
              <a:t> do </a:t>
            </a:r>
            <a:r>
              <a:rPr lang="en-GB" sz="3600" dirty="0" err="1" smtClean="0"/>
              <a:t>Conhecimento</a:t>
            </a:r>
            <a:endParaRPr lang="en-GB" sz="3600" dirty="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00808"/>
            <a:ext cx="7234238" cy="4060230"/>
          </a:xfrm>
        </p:spPr>
        <p:txBody>
          <a:bodyPr lIns="0" tIns="0" rIns="0" bIns="0">
            <a:normAutofit fontScale="85000" lnSpcReduction="10000"/>
          </a:bodyPr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PT" sz="2800" dirty="0" smtClean="0"/>
              <a:t>A revolução </a:t>
            </a:r>
            <a:r>
              <a:rPr lang="pt-PT" sz="2800" dirty="0"/>
              <a:t>tecnológica </a:t>
            </a:r>
            <a:r>
              <a:rPr lang="pt-PT" sz="2800" dirty="0" smtClean="0"/>
              <a:t>além da centralidade </a:t>
            </a:r>
            <a:r>
              <a:rPr lang="pt-PT" sz="2800" dirty="0"/>
              <a:t>do conhecimento e da </a:t>
            </a:r>
            <a:r>
              <a:rPr lang="pt-PT" sz="2800" dirty="0" smtClean="0"/>
              <a:t>informação, caracteriza-se pela </a:t>
            </a:r>
            <a:r>
              <a:rPr lang="pt-PT" sz="2800" dirty="0"/>
              <a:t>aplicação desse conhecimento. </a:t>
            </a:r>
            <a:endParaRPr lang="pt-PT" sz="2800" dirty="0" smtClean="0"/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PT" sz="2800" dirty="0" smtClean="0"/>
              <a:t>Este </a:t>
            </a:r>
            <a:r>
              <a:rPr lang="pt-PT" sz="2800" dirty="0"/>
              <a:t>paradigma tecnológico </a:t>
            </a:r>
            <a:r>
              <a:rPr lang="pt-PT" sz="2800" dirty="0" smtClean="0"/>
              <a:t>tem </a:t>
            </a:r>
            <a:r>
              <a:rPr lang="pt-PT" sz="2800" dirty="0"/>
              <a:t>um efeito de </a:t>
            </a:r>
            <a:r>
              <a:rPr lang="pt-PT" sz="2800" dirty="0" smtClean="0"/>
              <a:t>retroalimentação </a:t>
            </a:r>
            <a:r>
              <a:rPr lang="pt-PT" sz="2800" dirty="0"/>
              <a:t>de fluxo de informação </a:t>
            </a:r>
            <a:r>
              <a:rPr lang="pt-PT" sz="2800" dirty="0" smtClean="0"/>
              <a:t>que transformam e construem as novas formas de relações sociais.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PT" sz="2800" dirty="0" smtClean="0"/>
              <a:t>As tecnologias da informação são a força motriz da sociedade da informação e do conhecimento.</a:t>
            </a:r>
          </a:p>
          <a:p>
            <a:pPr marL="0" indent="0" algn="r">
              <a:lnSpc>
                <a:spcPct val="116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(SAN SEGUNDO, 2013) 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65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14E03D-DE3B-4628-A747-F95A16FFCFF1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32768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319088"/>
            <a:ext cx="7770813" cy="984250"/>
          </a:xfrm>
        </p:spPr>
        <p:txBody>
          <a:bodyPr lIns="0" tIns="0" rIns="0" bIns="0">
            <a:normAutofit/>
          </a:bodyPr>
          <a:lstStyle/>
          <a:p>
            <a:pPr algn="ctr"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dirty="0" err="1" smtClean="0"/>
              <a:t>Organização</a:t>
            </a:r>
            <a:r>
              <a:rPr lang="en-GB" sz="3600" dirty="0" smtClean="0"/>
              <a:t> do </a:t>
            </a:r>
            <a:r>
              <a:rPr lang="en-GB" sz="3600" dirty="0" err="1" smtClean="0"/>
              <a:t>Conhecimento</a:t>
            </a:r>
            <a:endParaRPr lang="en-GB" sz="3600" dirty="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00808"/>
            <a:ext cx="8172480" cy="4060230"/>
          </a:xfrm>
        </p:spPr>
        <p:txBody>
          <a:bodyPr lIns="0" tIns="0" rIns="0" bIns="0">
            <a:normAutofit fontScale="92500"/>
          </a:bodyPr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PT" dirty="0" smtClean="0"/>
              <a:t>A tecnologia da informação permite que a informação digital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PT" dirty="0" smtClean="0"/>
              <a:t>tenha por base a recopilação de informação para depois proceder a elaboração de um produto.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PT" dirty="0" smtClean="0"/>
              <a:t>seja produzida </a:t>
            </a:r>
            <a:r>
              <a:rPr lang="pt-PT" dirty="0"/>
              <a:t>em série, mas </a:t>
            </a:r>
            <a:r>
              <a:rPr lang="pt-PT" dirty="0" smtClean="0"/>
              <a:t>envolvida </a:t>
            </a:r>
            <a:r>
              <a:rPr lang="pt-PT" dirty="0"/>
              <a:t>na produção de inovações </a:t>
            </a:r>
            <a:r>
              <a:rPr lang="pt-PT" dirty="0" smtClean="0"/>
              <a:t>individuais.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PT" dirty="0" smtClean="0"/>
              <a:t>Como o positivismo gerou as </a:t>
            </a:r>
            <a:r>
              <a:rPr lang="pt-PT" dirty="0"/>
              <a:t>classificações </a:t>
            </a:r>
            <a:r>
              <a:rPr lang="pt-PT" dirty="0" smtClean="0"/>
              <a:t>documentárias, </a:t>
            </a:r>
            <a:r>
              <a:rPr lang="pt-PT" dirty="0"/>
              <a:t>e o pragmatismo </a:t>
            </a:r>
            <a:r>
              <a:rPr lang="pt-PT" dirty="0" smtClean="0"/>
              <a:t>do </a:t>
            </a:r>
            <a:r>
              <a:rPr lang="pt-PT" dirty="0"/>
              <a:t>contexto </a:t>
            </a:r>
            <a:r>
              <a:rPr lang="pt-PT" dirty="0" smtClean="0"/>
              <a:t>digital </a:t>
            </a:r>
            <a:r>
              <a:rPr lang="pt-PT" dirty="0"/>
              <a:t>cria </a:t>
            </a:r>
            <a:r>
              <a:rPr lang="pt-PT" dirty="0" smtClean="0"/>
              <a:t>folksonomias, filtros e </a:t>
            </a:r>
            <a:r>
              <a:rPr lang="pt-PT" dirty="0"/>
              <a:t>ferramentas de recuperação de </a:t>
            </a:r>
            <a:r>
              <a:rPr lang="pt-PT" dirty="0" smtClean="0"/>
              <a:t>conteúdon baseadas nas pesquisas </a:t>
            </a:r>
            <a:r>
              <a:rPr lang="pt-PT" dirty="0"/>
              <a:t>anteriores do </a:t>
            </a:r>
            <a:r>
              <a:rPr lang="pt-PT" dirty="0" smtClean="0"/>
              <a:t>usuário.</a:t>
            </a:r>
          </a:p>
          <a:p>
            <a:pPr marL="0" indent="0" algn="r">
              <a:lnSpc>
                <a:spcPct val="116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(SAN SEGUNDO, 2013) 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66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14E03D-DE3B-4628-A747-F95A16FFCFF1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371019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319088"/>
            <a:ext cx="7770813" cy="984250"/>
          </a:xfrm>
        </p:spPr>
        <p:txBody>
          <a:bodyPr lIns="0" tIns="0" rIns="0" bIns="0">
            <a:normAutofit/>
          </a:bodyPr>
          <a:lstStyle/>
          <a:p>
            <a:pPr algn="ctr" fontAlgn="auto">
              <a:lnSpc>
                <a:spcPct val="116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dirty="0" err="1" smtClean="0"/>
              <a:t>Organização</a:t>
            </a:r>
            <a:r>
              <a:rPr lang="en-GB" sz="3600" dirty="0" smtClean="0"/>
              <a:t> do </a:t>
            </a:r>
            <a:r>
              <a:rPr lang="en-GB" sz="3600" dirty="0" err="1" smtClean="0"/>
              <a:t>Conhecimento</a:t>
            </a:r>
            <a:endParaRPr lang="en-GB" sz="3600" dirty="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00808"/>
            <a:ext cx="7234238" cy="4060230"/>
          </a:xfrm>
        </p:spPr>
        <p:txBody>
          <a:bodyPr lIns="0" tIns="0" rIns="0" bIns="0">
            <a:normAutofit fontScale="92500" lnSpcReduction="20000"/>
          </a:bodyPr>
          <a:lstStyle/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O </a:t>
            </a:r>
            <a:r>
              <a:rPr lang="en-GB" sz="2800" dirty="0" err="1" smtClean="0"/>
              <a:t>acesso</a:t>
            </a:r>
            <a:r>
              <a:rPr lang="en-GB" sz="2800" dirty="0" smtClean="0"/>
              <a:t> a </a:t>
            </a:r>
            <a:r>
              <a:rPr lang="en-GB" sz="2800" dirty="0" err="1" smtClean="0"/>
              <a:t>informação</a:t>
            </a:r>
            <a:r>
              <a:rPr lang="en-GB" sz="2800" dirty="0" smtClean="0"/>
              <a:t> digital </a:t>
            </a:r>
            <a:r>
              <a:rPr lang="en-GB" sz="2800" dirty="0" err="1" smtClean="0"/>
              <a:t>comporta</a:t>
            </a:r>
            <a:r>
              <a:rPr lang="en-GB" sz="2800" dirty="0" smtClean="0"/>
              <a:t> </a:t>
            </a:r>
            <a:r>
              <a:rPr lang="en-GB" sz="2800" dirty="0" err="1" smtClean="0"/>
              <a:t>novas</a:t>
            </a:r>
            <a:r>
              <a:rPr lang="en-GB" sz="2800" dirty="0" smtClean="0"/>
              <a:t> </a:t>
            </a:r>
            <a:r>
              <a:rPr lang="en-GB" sz="2800" dirty="0" err="1" smtClean="0"/>
              <a:t>formas</a:t>
            </a:r>
            <a:r>
              <a:rPr lang="en-GB" sz="2800" dirty="0" smtClean="0"/>
              <a:t> </a:t>
            </a:r>
            <a:r>
              <a:rPr lang="en-GB" sz="2800" dirty="0" err="1" smtClean="0"/>
              <a:t>cognitivas</a:t>
            </a:r>
            <a:r>
              <a:rPr lang="en-GB" sz="28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Os</a:t>
            </a:r>
            <a:r>
              <a:rPr lang="en-GB" sz="2800" dirty="0" smtClean="0"/>
              <a:t> </a:t>
            </a:r>
            <a:r>
              <a:rPr lang="en-GB" sz="2800" dirty="0" err="1" smtClean="0"/>
              <a:t>buscadores</a:t>
            </a:r>
            <a:r>
              <a:rPr lang="en-GB" sz="2800" dirty="0" smtClean="0"/>
              <a:t> </a:t>
            </a:r>
            <a:r>
              <a:rPr lang="en-GB" sz="2800" dirty="0" err="1" smtClean="0"/>
              <a:t>não</a:t>
            </a:r>
            <a:r>
              <a:rPr lang="en-GB" sz="2800" dirty="0" smtClean="0"/>
              <a:t> </a:t>
            </a:r>
            <a:r>
              <a:rPr lang="en-GB" sz="2800" dirty="0" err="1" smtClean="0"/>
              <a:t>proporcionam</a:t>
            </a:r>
            <a:r>
              <a:rPr lang="en-GB" sz="2800" dirty="0" smtClean="0"/>
              <a:t> </a:t>
            </a:r>
            <a:r>
              <a:rPr lang="en-GB" sz="2800" dirty="0" err="1" smtClean="0"/>
              <a:t>informação</a:t>
            </a:r>
            <a:r>
              <a:rPr lang="en-GB" sz="2800" dirty="0" smtClean="0"/>
              <a:t> </a:t>
            </a:r>
            <a:r>
              <a:rPr lang="en-GB" sz="2800" dirty="0" err="1" smtClean="0"/>
              <a:t>padronizada</a:t>
            </a:r>
            <a:r>
              <a:rPr lang="en-GB" sz="2800" dirty="0" smtClean="0"/>
              <a:t>, </a:t>
            </a:r>
            <a:r>
              <a:rPr lang="en-GB" sz="2800" dirty="0" err="1" smtClean="0"/>
              <a:t>proporcionam</a:t>
            </a:r>
            <a:r>
              <a:rPr lang="en-GB" sz="2800" dirty="0" smtClean="0"/>
              <a:t> </a:t>
            </a:r>
            <a:r>
              <a:rPr lang="en-GB" sz="2800" dirty="0" err="1" smtClean="0"/>
              <a:t>algoritmos</a:t>
            </a:r>
            <a:r>
              <a:rPr lang="en-GB" sz="2800" dirty="0" smtClean="0"/>
              <a:t> de </a:t>
            </a:r>
            <a:r>
              <a:rPr lang="en-GB" sz="2800" dirty="0" err="1" smtClean="0"/>
              <a:t>conteúdo</a:t>
            </a:r>
            <a:r>
              <a:rPr lang="en-GB" sz="2800" dirty="0" smtClean="0"/>
              <a:t> </a:t>
            </a:r>
            <a:r>
              <a:rPr lang="en-GB" sz="2800" dirty="0" err="1" smtClean="0"/>
              <a:t>personalizado</a:t>
            </a:r>
            <a:r>
              <a:rPr lang="en-GB" sz="2800" dirty="0" smtClean="0"/>
              <a:t>, </a:t>
            </a:r>
            <a:r>
              <a:rPr lang="en-GB" sz="2800" dirty="0" err="1" smtClean="0"/>
              <a:t>filtros</a:t>
            </a:r>
            <a:r>
              <a:rPr lang="en-GB" sz="2800" dirty="0" smtClean="0"/>
              <a:t> que </a:t>
            </a:r>
            <a:r>
              <a:rPr lang="en-GB" sz="2800" dirty="0" err="1" smtClean="0"/>
              <a:t>fazem</a:t>
            </a:r>
            <a:r>
              <a:rPr lang="en-GB" sz="2800" dirty="0" smtClean="0"/>
              <a:t> a </a:t>
            </a:r>
            <a:r>
              <a:rPr lang="en-GB" sz="2800" dirty="0" err="1" smtClean="0"/>
              <a:t>mediação</a:t>
            </a:r>
            <a:r>
              <a:rPr lang="en-GB" sz="2800" dirty="0" smtClean="0"/>
              <a:t> da </a:t>
            </a:r>
            <a:r>
              <a:rPr lang="en-GB" sz="2800" dirty="0" err="1" smtClean="0"/>
              <a:t>informação</a:t>
            </a:r>
            <a:r>
              <a:rPr lang="en-GB" sz="2800" dirty="0" smtClean="0"/>
              <a:t>.</a:t>
            </a:r>
          </a:p>
          <a:p>
            <a:pPr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“A </a:t>
            </a:r>
            <a:r>
              <a:rPr lang="en-GB" sz="2800" dirty="0" err="1" smtClean="0"/>
              <a:t>cultura</a:t>
            </a:r>
            <a:r>
              <a:rPr lang="en-GB" sz="2800" dirty="0" smtClean="0"/>
              <a:t> </a:t>
            </a:r>
            <a:r>
              <a:rPr lang="en-GB" sz="2800" dirty="0" err="1" smtClean="0"/>
              <a:t>está</a:t>
            </a:r>
            <a:r>
              <a:rPr lang="en-GB" sz="2800" dirty="0" smtClean="0"/>
              <a:t> </a:t>
            </a:r>
            <a:r>
              <a:rPr lang="en-GB" sz="2800" dirty="0" err="1" smtClean="0"/>
              <a:t>deixando</a:t>
            </a:r>
            <a:r>
              <a:rPr lang="en-GB" sz="2800" dirty="0" smtClean="0"/>
              <a:t> de </a:t>
            </a:r>
            <a:r>
              <a:rPr lang="en-GB" sz="2800" dirty="0" err="1" smtClean="0"/>
              <a:t>comportar</a:t>
            </a:r>
            <a:r>
              <a:rPr lang="en-GB" sz="2800" dirty="0" smtClean="0"/>
              <a:t>-se </a:t>
            </a:r>
            <a:r>
              <a:rPr lang="en-GB" sz="2800" dirty="0" err="1" smtClean="0"/>
              <a:t>como</a:t>
            </a:r>
            <a:r>
              <a:rPr lang="en-GB" sz="2800" dirty="0"/>
              <a:t> </a:t>
            </a:r>
            <a:r>
              <a:rPr lang="en-GB" sz="2800" dirty="0" err="1" smtClean="0"/>
              <a:t>memória</a:t>
            </a:r>
            <a:r>
              <a:rPr lang="en-GB" sz="2800" dirty="0" smtClean="0"/>
              <a:t> de </a:t>
            </a:r>
            <a:r>
              <a:rPr lang="en-GB" sz="2800" dirty="0" err="1" smtClean="0"/>
              <a:t>arquivo</a:t>
            </a:r>
            <a:r>
              <a:rPr lang="en-GB" sz="2800" dirty="0" smtClean="0"/>
              <a:t>, </a:t>
            </a:r>
            <a:r>
              <a:rPr lang="en-GB" sz="2800" dirty="0" err="1" smtClean="0"/>
              <a:t>fazendo</a:t>
            </a:r>
            <a:r>
              <a:rPr lang="en-GB" sz="2800" dirty="0" smtClean="0"/>
              <a:t> a </a:t>
            </a:r>
            <a:r>
              <a:rPr lang="en-GB" sz="2800" dirty="0" err="1" smtClean="0"/>
              <a:t>mudança</a:t>
            </a:r>
            <a:r>
              <a:rPr lang="en-GB" sz="2800" dirty="0" smtClean="0"/>
              <a:t> para </a:t>
            </a:r>
            <a:r>
              <a:rPr lang="en-GB" sz="2800" dirty="0" err="1" smtClean="0"/>
              <a:t>uma</a:t>
            </a:r>
            <a:r>
              <a:rPr lang="en-GB" sz="2800" dirty="0" smtClean="0"/>
              <a:t> </a:t>
            </a:r>
            <a:r>
              <a:rPr lang="en-GB" sz="2800" dirty="0" err="1" smtClean="0"/>
              <a:t>memória</a:t>
            </a:r>
            <a:r>
              <a:rPr lang="en-GB" sz="2800" dirty="0" smtClean="0"/>
              <a:t> de </a:t>
            </a:r>
            <a:r>
              <a:rPr lang="en-GB" sz="2800" dirty="0" err="1" smtClean="0"/>
              <a:t>interconexão</a:t>
            </a:r>
            <a:r>
              <a:rPr lang="en-GB" sz="2800" dirty="0" smtClean="0"/>
              <a:t> de dados e de </a:t>
            </a:r>
            <a:r>
              <a:rPr lang="en-GB" sz="2800" dirty="0" err="1" smtClean="0"/>
              <a:t>sujeitos</a:t>
            </a:r>
            <a:r>
              <a:rPr lang="en-GB" sz="2800" dirty="0" smtClean="0"/>
              <a:t> do </a:t>
            </a:r>
            <a:r>
              <a:rPr lang="en-GB" sz="2800" dirty="0" err="1" smtClean="0"/>
              <a:t>conhecimento</a:t>
            </a:r>
            <a:r>
              <a:rPr lang="en-GB" sz="2800" dirty="0" smtClean="0"/>
              <a:t>”.</a:t>
            </a:r>
          </a:p>
          <a:p>
            <a:pPr lvl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67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14E03D-DE3B-4628-A747-F95A16FFCFF1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36944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08001"/>
            <a:ext cx="7758113" cy="904776"/>
          </a:xfrm>
        </p:spPr>
        <p:txBody>
          <a:bodyPr lIns="0" tIns="0" rIns="0" bIns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 smtClean="0"/>
              <a:t>Referências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00808"/>
            <a:ext cx="7990656" cy="4553942"/>
          </a:xfrm>
        </p:spPr>
        <p:txBody>
          <a:bodyPr lIns="0" tIns="0" rIns="0" bIns="0">
            <a:normAutofit fontScale="70000" lnSpcReduction="20000"/>
          </a:bodyPr>
          <a:lstStyle/>
          <a:p>
            <a:pPr>
              <a:lnSpc>
                <a:spcPct val="116000"/>
              </a:lnSpc>
            </a:pPr>
            <a:r>
              <a:rPr lang="en-GB" sz="2400" dirty="0" err="1" smtClean="0">
                <a:latin typeface="Nimbus Roman No9 L;Times New Ro" pitchFamily="16" charset="0"/>
              </a:rPr>
              <a:t>HJORLANd</a:t>
            </a:r>
            <a:r>
              <a:rPr lang="en-GB" sz="2400" dirty="0" smtClean="0">
                <a:latin typeface="Nimbus Roman No9 L;Times New Ro" pitchFamily="16" charset="0"/>
              </a:rPr>
              <a:t>, B. What is Knowledge Organization (KO)? </a:t>
            </a:r>
            <a:r>
              <a:rPr lang="en-GB" sz="2400" i="1" dirty="0" smtClean="0">
                <a:latin typeface="Nimbus Roman No9 L;Times New Ro" pitchFamily="16" charset="0"/>
              </a:rPr>
              <a:t>Knowledge Organization</a:t>
            </a:r>
            <a:r>
              <a:rPr lang="en-GB" sz="2400" dirty="0" smtClean="0">
                <a:latin typeface="Nimbus Roman No9 L;Times New Ro" pitchFamily="16" charset="0"/>
              </a:rPr>
              <a:t>, v.35, n.2/3, p.86-101, 2008.</a:t>
            </a:r>
          </a:p>
          <a:p>
            <a:pPr>
              <a:lnSpc>
                <a:spcPct val="116000"/>
              </a:lnSpc>
            </a:pPr>
            <a:r>
              <a:rPr lang="en-GB" sz="2400" dirty="0" smtClean="0">
                <a:latin typeface="Nimbus Roman No9 L;Times New Ro" pitchFamily="16" charset="0"/>
              </a:rPr>
              <a:t>HJORLAND, B. Domain analysis in information science: eleven approaches traditional as well as innovative. </a:t>
            </a:r>
            <a:r>
              <a:rPr lang="en-GB" sz="2400" i="1" dirty="0" smtClean="0">
                <a:latin typeface="Nimbus Roman No9 L;Times New Ro" pitchFamily="16" charset="0"/>
              </a:rPr>
              <a:t>Journal of Documentation</a:t>
            </a:r>
            <a:r>
              <a:rPr lang="en-GB" sz="2400" dirty="0" smtClean="0">
                <a:latin typeface="Nimbus Roman No9 L;Times New Ro" pitchFamily="16" charset="0"/>
              </a:rPr>
              <a:t>, v.58, n.4, p. 422-462</a:t>
            </a:r>
            <a:r>
              <a:rPr lang="en-GB" dirty="0" smtClean="0">
                <a:latin typeface="Nimbus Roman No9 L;Times New Ro" pitchFamily="16" charset="0"/>
              </a:rPr>
              <a:t>, </a:t>
            </a:r>
            <a:r>
              <a:rPr lang="en-GB" dirty="0">
                <a:latin typeface="Nimbus Roman No9 L;Times New Ro" pitchFamily="16" charset="0"/>
              </a:rPr>
              <a:t>2002</a:t>
            </a:r>
            <a:endParaRPr lang="en-GB" sz="2400" dirty="0" smtClean="0">
              <a:latin typeface="Nimbus Roman No9 L;Times New Ro" pitchFamily="16" charset="0"/>
            </a:endParaRPr>
          </a:p>
          <a:p>
            <a:pPr>
              <a:lnSpc>
                <a:spcPct val="116000"/>
              </a:lnSpc>
            </a:pPr>
            <a:r>
              <a:rPr lang="pt-BR" dirty="0"/>
              <a:t>SAN SEGUNDO, R. Panorama de </a:t>
            </a:r>
            <a:r>
              <a:rPr lang="pt-BR" dirty="0" err="1"/>
              <a:t>investigación</a:t>
            </a:r>
            <a:r>
              <a:rPr lang="pt-BR" dirty="0"/>
              <a:t>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Organización</a:t>
            </a:r>
            <a:r>
              <a:rPr lang="pt-BR" dirty="0"/>
              <a:t> </a:t>
            </a:r>
            <a:r>
              <a:rPr lang="pt-BR" dirty="0" err="1"/>
              <a:t>del</a:t>
            </a:r>
            <a:r>
              <a:rPr lang="pt-BR" dirty="0"/>
              <a:t> </a:t>
            </a:r>
            <a:r>
              <a:rPr lang="pt-BR" dirty="0" err="1"/>
              <a:t>conocimiento</a:t>
            </a:r>
            <a:r>
              <a:rPr lang="pt-BR" dirty="0"/>
              <a:t>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su</a:t>
            </a:r>
            <a:r>
              <a:rPr lang="pt-BR" dirty="0"/>
              <a:t> </a:t>
            </a:r>
            <a:r>
              <a:rPr lang="pt-BR" dirty="0" err="1"/>
              <a:t>dimensión</a:t>
            </a:r>
            <a:r>
              <a:rPr lang="pt-BR" dirty="0"/>
              <a:t> epistemológica. In: GUIMARÃES, J. A. C; DODEBEI, V. (</a:t>
            </a:r>
            <a:r>
              <a:rPr lang="pt-BR" dirty="0" err="1"/>
              <a:t>orgs</a:t>
            </a:r>
            <a:r>
              <a:rPr lang="pt-BR" dirty="0"/>
              <a:t>). Complexidade e organização do conhecimento: desafios do nosso século. Rio de Janeiro: ISKO-Brasil; Marília : FUNDEPE, 2013. p.26-33. http://isko-brasil.org.br/wp-content/uploads/2013/02/Estudos-avan%C3%A7ados-2.pdf. </a:t>
            </a:r>
            <a:endParaRPr lang="pt-BR" dirty="0" smtClean="0"/>
          </a:p>
          <a:p>
            <a:pPr>
              <a:lnSpc>
                <a:spcPct val="116000"/>
              </a:lnSpc>
            </a:pPr>
            <a:r>
              <a:rPr lang="pt-BR" dirty="0" smtClean="0"/>
              <a:t>SMIRAGLIA. R. P.  In</a:t>
            </a:r>
            <a:r>
              <a:rPr lang="pt-BR" dirty="0"/>
              <a:t>: GUIMARÃES, J. A. C; DODEBEI, V. (</a:t>
            </a:r>
            <a:r>
              <a:rPr lang="pt-BR" dirty="0" err="1"/>
              <a:t>orgs</a:t>
            </a:r>
            <a:r>
              <a:rPr lang="pt-BR" dirty="0"/>
              <a:t>). Complexidade e organização do conhecimento: desafios do nosso século. Rio de Janeiro: ISKO-Brasil; Marília : FUNDEPE, 2013. p.26-33. http://isko-brasil.org.br/wp-content/uploads/2013/02/Estudos-avan%C3%A7ados-2.pdf.</a:t>
            </a:r>
            <a:endParaRPr lang="pt-BR" dirty="0" smtClean="0"/>
          </a:p>
          <a:p>
            <a:pPr>
              <a:lnSpc>
                <a:spcPct val="116000"/>
              </a:lnSpc>
            </a:pPr>
            <a:endParaRPr lang="en-GB" sz="2400" dirty="0" smtClean="0">
              <a:latin typeface="Nimbus Roman No9 L;Times New Ro" pitchFamily="16" charset="0"/>
            </a:endParaRPr>
          </a:p>
          <a:p>
            <a:pPr>
              <a:lnSpc>
                <a:spcPct val="116000"/>
              </a:lnSpc>
            </a:pPr>
            <a:endParaRPr lang="en-GB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68</a:t>
            </a:fld>
            <a:endParaRPr lang="en-GB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7C06B3-ED16-44CC-9E91-9022E20F2CB3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096716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1143000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/>
              <a:t>Paradigmas</a:t>
            </a:r>
            <a:endParaRPr lang="pt-BR" sz="36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772816"/>
            <a:ext cx="8363272" cy="4234284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/>
              <a:t>Base positivista</a:t>
            </a:r>
          </a:p>
          <a:p>
            <a:pPr lvl="1" algn="just"/>
            <a:r>
              <a:rPr lang="pt-BR" b="1" dirty="0" smtClean="0"/>
              <a:t>Empirismo: </a:t>
            </a:r>
            <a:r>
              <a:rPr lang="pt-BR" dirty="0" smtClean="0"/>
              <a:t>conceitos correspondem a sensações.</a:t>
            </a:r>
          </a:p>
          <a:p>
            <a:pPr lvl="1" algn="just"/>
            <a:r>
              <a:rPr lang="pt-BR" b="1" dirty="0" smtClean="0"/>
              <a:t>Racionalismo: </a:t>
            </a:r>
            <a:r>
              <a:rPr lang="pt-BR" dirty="0" smtClean="0"/>
              <a:t>conceitos simples são inatos e conceitos complexos são definidos a partir dos conceitos simples.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dirty="0" smtClean="0"/>
              <a:t>Base de construção social</a:t>
            </a:r>
          </a:p>
          <a:p>
            <a:pPr lvl="1" algn="just"/>
            <a:r>
              <a:rPr lang="pt-BR" b="1" dirty="0" smtClean="0"/>
              <a:t>Historicismo: </a:t>
            </a:r>
            <a:r>
              <a:rPr lang="pt-BR" dirty="0" smtClean="0"/>
              <a:t>a formação dos conceitos é afetada pelas tradições e comunidades sociais.</a:t>
            </a:r>
          </a:p>
          <a:p>
            <a:pPr lvl="1" algn="just"/>
            <a:r>
              <a:rPr lang="pt-BR" b="1" dirty="0" smtClean="0"/>
              <a:t>Pragmatismo</a:t>
            </a:r>
            <a:r>
              <a:rPr lang="pt-BR" dirty="0" smtClean="0"/>
              <a:t>: conceitos são formados por pessoas em atividades práticas.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46BB4A-5AE7-4359-A80E-617AD8E48A00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512168"/>
          </a:xfrm>
        </p:spPr>
        <p:txBody>
          <a:bodyPr>
            <a:normAutofit/>
          </a:bodyPr>
          <a:lstStyle/>
          <a:p>
            <a:pPr algn="ctr"/>
            <a:r>
              <a:rPr lang="pt-BR" sz="3600" dirty="0" err="1" smtClean="0"/>
              <a:t>Pós-modernismo</a:t>
            </a:r>
            <a:endParaRPr lang="pt-BR" sz="36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60851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</a:t>
            </a:r>
            <a:r>
              <a:rPr lang="pt-BR" b="1" dirty="0" smtClean="0"/>
              <a:t>organização do conhecimento </a:t>
            </a:r>
            <a:r>
              <a:rPr lang="pt-BR" dirty="0" smtClean="0"/>
              <a:t>é uma construção ativa da realidade e uma visão particular do mundo.</a:t>
            </a:r>
          </a:p>
          <a:p>
            <a:pPr algn="just"/>
            <a:r>
              <a:rPr lang="pt-BR" dirty="0" smtClean="0"/>
              <a:t>O conhecimento pode ser organizado de acordo com vários métodos baseados na tradição epistemológica de cada campo.</a:t>
            </a:r>
          </a:p>
          <a:p>
            <a:pPr algn="just"/>
            <a:r>
              <a:rPr lang="pt-BR" dirty="0" smtClean="0"/>
              <a:t>A </a:t>
            </a:r>
            <a:r>
              <a:rPr lang="pt-BR" b="1" dirty="0" smtClean="0"/>
              <a:t>linguagem</a:t>
            </a:r>
            <a:r>
              <a:rPr lang="pt-BR" dirty="0" smtClean="0"/>
              <a:t> é uma </a:t>
            </a:r>
            <a:r>
              <a:rPr lang="pt-BR" b="1" dirty="0" smtClean="0"/>
              <a:t>organização do conhecimento </a:t>
            </a:r>
            <a:r>
              <a:rPr lang="pt-BR" dirty="0" smtClean="0"/>
              <a:t>definida nos </a:t>
            </a:r>
            <a:r>
              <a:rPr lang="pt-BR" b="1" dirty="0" smtClean="0"/>
              <a:t>termos</a:t>
            </a:r>
            <a:r>
              <a:rPr lang="pt-BR" dirty="0" smtClean="0"/>
              <a:t> de uma organização de palavras e seus significados.</a:t>
            </a:r>
          </a:p>
          <a:p>
            <a:pPr algn="just"/>
            <a:r>
              <a:rPr lang="pt-BR" dirty="0" smtClean="0"/>
              <a:t>Os significados são formados no uso.</a:t>
            </a:r>
          </a:p>
          <a:p>
            <a:pPr algn="just"/>
            <a:r>
              <a:rPr lang="pt-BR" dirty="0" smtClean="0">
                <a:sym typeface="Wingdings" pitchFamily="2" charset="2"/>
              </a:rPr>
              <a:t> Organização do conhecimento (KO) é interpretada como parte de um contexto cultural e social.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20EE31-60F7-4A06-A000-920D4131F371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332656"/>
            <a:ext cx="8892480" cy="1080120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/>
              <a:t>Métodos de Organização do Conhecimento</a:t>
            </a:r>
            <a:endParaRPr lang="pt-BR" sz="36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89654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 smtClean="0"/>
              <a:t>Em relação a 2 tipos de classificação: científica e bibliográfica (</a:t>
            </a:r>
            <a:r>
              <a:rPr lang="pt-BR" sz="2400" dirty="0" err="1" smtClean="0"/>
              <a:t>Hjorland</a:t>
            </a:r>
            <a:r>
              <a:rPr lang="pt-BR" sz="2400" dirty="0" smtClean="0"/>
              <a:t>)</a:t>
            </a:r>
          </a:p>
          <a:p>
            <a:pPr lvl="1" algn="just"/>
            <a:r>
              <a:rPr lang="pt-BR" sz="2000" b="1" dirty="0" smtClean="0"/>
              <a:t>Empirismo</a:t>
            </a:r>
            <a:r>
              <a:rPr lang="pt-BR" sz="2000" dirty="0" smtClean="0"/>
              <a:t> (observações e induções): classificações a partir de generalizações estatísticas baseadas na “similaridade”.</a:t>
            </a:r>
          </a:p>
          <a:p>
            <a:pPr lvl="1" algn="just"/>
            <a:r>
              <a:rPr lang="pt-BR" sz="2000" b="1" dirty="0" smtClean="0"/>
              <a:t>Racionalismo</a:t>
            </a:r>
            <a:r>
              <a:rPr lang="pt-BR" sz="2000" dirty="0" smtClean="0"/>
              <a:t> (princípios da razão pura; deduções): classificação baseada na lógica e nas divisões universais.</a:t>
            </a:r>
          </a:p>
          <a:p>
            <a:pPr lvl="1" algn="just"/>
            <a:r>
              <a:rPr lang="pt-BR" sz="2000" b="1" dirty="0" err="1" smtClean="0"/>
              <a:t>Historicismo</a:t>
            </a:r>
            <a:r>
              <a:rPr lang="pt-BR" sz="2000" dirty="0" smtClean="0"/>
              <a:t> (estudo do contexto e desenvolvimento; explicitação): classificação baseada no desenvolvimento histórico e evolutivo (taxonomias).</a:t>
            </a:r>
          </a:p>
          <a:p>
            <a:pPr lvl="1" algn="just"/>
            <a:r>
              <a:rPr lang="pt-BR" sz="2000" b="1" dirty="0" smtClean="0"/>
              <a:t>Pragmatismo </a:t>
            </a:r>
            <a:r>
              <a:rPr lang="pt-BR" sz="2000" dirty="0" smtClean="0"/>
              <a:t>(análise de objetivos; valores e consequências em sujeitos e objetos): classificação baseada em valores específicos, políticas e objetivos.</a:t>
            </a:r>
          </a:p>
          <a:p>
            <a:pPr lvl="1" algn="just">
              <a:buNone/>
            </a:pPr>
            <a:r>
              <a:rPr lang="pt-BR" dirty="0" smtClean="0">
                <a:sym typeface="Wingdings" pitchFamily="2" charset="2"/>
              </a:rPr>
              <a:t> </a:t>
            </a:r>
            <a:r>
              <a:rPr lang="pt-BR" sz="2000" dirty="0" smtClean="0">
                <a:sym typeface="Wingdings" pitchFamily="2" charset="2"/>
              </a:rPr>
              <a:t>Abrangem entre outras atividades os métodos para construção de </a:t>
            </a:r>
            <a:r>
              <a:rPr lang="pt-BR" sz="2000" b="1" dirty="0" smtClean="0">
                <a:sym typeface="Wingdings" pitchFamily="2" charset="2"/>
              </a:rPr>
              <a:t>sistemas para a organização do conhecimento </a:t>
            </a:r>
            <a:r>
              <a:rPr lang="pt-BR" sz="2000" dirty="0" smtClean="0">
                <a:sym typeface="Wingdings" pitchFamily="2" charset="2"/>
              </a:rPr>
              <a:t>(linguagens documentárias): </a:t>
            </a:r>
            <a:r>
              <a:rPr lang="pt-BR" sz="2000" b="1" dirty="0" smtClean="0">
                <a:sym typeface="Wingdings" pitchFamily="2" charset="2"/>
              </a:rPr>
              <a:t>tesauros e classificações.</a:t>
            </a:r>
            <a:endParaRPr lang="pt-BR" sz="20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27733-2463-4FDC-87ED-F54E2F83F8B5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C24E3F-731C-4889-AB38-B2830E37D510}" type="datetime4">
              <a:rPr lang="pt-BR" smtClean="0"/>
              <a:pPr>
                <a:defRPr/>
              </a:pPr>
              <a:t>10 de outubro de 2016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Capa Dur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1184</TotalTime>
  <Words>4423</Words>
  <Application>Microsoft Office PowerPoint</Application>
  <PresentationFormat>Apresentação na tela (4:3)</PresentationFormat>
  <Paragraphs>486</Paragraphs>
  <Slides>68</Slides>
  <Notes>68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68</vt:i4>
      </vt:variant>
    </vt:vector>
  </HeadingPairs>
  <TitlesOfParts>
    <vt:vector size="69" baseType="lpstr">
      <vt:lpstr>Brilho</vt:lpstr>
      <vt:lpstr>Organização do Conhecimento</vt:lpstr>
      <vt:lpstr>Organização do Conhecimento</vt:lpstr>
      <vt:lpstr>Organização do Conhecimento</vt:lpstr>
      <vt:lpstr>Organização do Conhecimento </vt:lpstr>
      <vt:lpstr>Organização do Conhecimento</vt:lpstr>
      <vt:lpstr>Organização do conhecimento</vt:lpstr>
      <vt:lpstr>Paradigmas</vt:lpstr>
      <vt:lpstr>Pós-modernismo</vt:lpstr>
      <vt:lpstr>Métodos de Organização do Conhecimento</vt:lpstr>
      <vt:lpstr>Abordagens</vt:lpstr>
      <vt:lpstr>Classificações tradicionais / bibliográficas</vt:lpstr>
      <vt:lpstr>Abordagem tradicional</vt:lpstr>
      <vt:lpstr>Abordagem tradicional</vt:lpstr>
      <vt:lpstr>Abordagem tradicional</vt:lpstr>
      <vt:lpstr>Análise de facetas</vt:lpstr>
      <vt:lpstr>Ranganathan</vt:lpstr>
      <vt:lpstr>Recuperação da Informação</vt:lpstr>
      <vt:lpstr>Visão cognitiva </vt:lpstr>
      <vt:lpstr>Slide 19</vt:lpstr>
      <vt:lpstr>Abordagem Bibliométrica</vt:lpstr>
      <vt:lpstr>Vantagens</vt:lpstr>
      <vt:lpstr>Desvantagens</vt:lpstr>
      <vt:lpstr>Abordadagem bibliométrica</vt:lpstr>
      <vt:lpstr>Análise de domínio</vt:lpstr>
      <vt:lpstr>Considerando</vt:lpstr>
      <vt:lpstr>Documento</vt:lpstr>
      <vt:lpstr>Slide 27</vt:lpstr>
      <vt:lpstr>Slide 28</vt:lpstr>
      <vt:lpstr>Premissa da Análise de Domínio</vt:lpstr>
      <vt:lpstr>Documento, Informação e Conhecimento</vt:lpstr>
      <vt:lpstr>Duas visões diferentes de conhecimento</vt:lpstr>
      <vt:lpstr>Pesquisa científica</vt:lpstr>
      <vt:lpstr>Campos que contribuem para a Organização do Conhecimento </vt:lpstr>
      <vt:lpstr> Análise de Domínio na Ciência da Informação</vt:lpstr>
      <vt:lpstr>Abordagens para a Análise de Domínio na CI</vt:lpstr>
      <vt:lpstr>Abordagens para a Análise de Domínio na CI</vt:lpstr>
      <vt:lpstr>Produção de guias de literatura</vt:lpstr>
      <vt:lpstr>Classificações especializadas e Tesauros</vt:lpstr>
      <vt:lpstr>Slide 39</vt:lpstr>
      <vt:lpstr>Slide 40</vt:lpstr>
      <vt:lpstr>Slide 41</vt:lpstr>
      <vt:lpstr>Indexação e recuperação especializada</vt:lpstr>
      <vt:lpstr>Estudos empíricos de usuários</vt:lpstr>
      <vt:lpstr>Slide 44</vt:lpstr>
      <vt:lpstr>Estudos bibliométricos</vt:lpstr>
      <vt:lpstr>Fatores que influenciam o resultado de cada mapa</vt:lpstr>
      <vt:lpstr>Estudos históricos</vt:lpstr>
      <vt:lpstr>Documentos e estudos de gênero</vt:lpstr>
      <vt:lpstr>Estudos críticos e epistemológicos</vt:lpstr>
      <vt:lpstr>Estudos terminológicos, linguagens de especialidade, bases de dados semânticas e estudos do discurso</vt:lpstr>
      <vt:lpstr>Linguística</vt:lpstr>
      <vt:lpstr>Disciplinas interrelacionadas</vt:lpstr>
      <vt:lpstr>Linguagem de especialidade</vt:lpstr>
      <vt:lpstr>LSP (Language for special proposes) e base de dados semânticas</vt:lpstr>
      <vt:lpstr>LSP (Language for special proposes) e base de dados semânticas</vt:lpstr>
      <vt:lpstr>Linguagem e Terminologia</vt:lpstr>
      <vt:lpstr>Estruturas e instituições em comunicação científica</vt:lpstr>
      <vt:lpstr>Cognição científica, conhecimento especializado e inteligência artificial</vt:lpstr>
      <vt:lpstr>Conclusões das abordagens de Hjorland</vt:lpstr>
      <vt:lpstr>Slide 60</vt:lpstr>
      <vt:lpstr>Slide 61</vt:lpstr>
      <vt:lpstr>Slide 62</vt:lpstr>
      <vt:lpstr>Organização do Conhecimento</vt:lpstr>
      <vt:lpstr>Organização do Conhecimento</vt:lpstr>
      <vt:lpstr>Organização do Conhecimento</vt:lpstr>
      <vt:lpstr>Organização do Conhecimento</vt:lpstr>
      <vt:lpstr>Organização do Conhecimento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GUERN, 1989</dc:title>
  <dc:creator>teste</dc:creator>
  <cp:lastModifiedBy>vânia</cp:lastModifiedBy>
  <cp:revision>95</cp:revision>
  <dcterms:modified xsi:type="dcterms:W3CDTF">2016-10-10T20:17:10Z</dcterms:modified>
</cp:coreProperties>
</file>