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B67B8"/>
    <a:srgbClr val="A1B0DC"/>
    <a:srgbClr val="FFE5E5"/>
    <a:srgbClr val="FFE1E1"/>
    <a:srgbClr val="DEF8DC"/>
    <a:srgbClr val="FFCDCD"/>
    <a:srgbClr val="F7C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2" y="66"/>
      </p:cViewPr>
      <p:guideLst>
        <p:guide orient="horz" pos="2137"/>
        <p:guide pos="3840"/>
        <p:guide pos="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Guilherme\Downloads\tabela_04.A.06_4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ilherme\Downloads\tabela_04.A.06_4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ilherme\Downloads\tabela_04.A.06_4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5220700152206983E-3"/>
          <c:y val="0.1879334124635203"/>
          <c:w val="0.99708507120850565"/>
          <c:h val="0.703680116453623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Dormitorios!$C$2</c:f>
              <c:strCache>
                <c:ptCount val="1"/>
                <c:pt idx="0">
                  <c:v>1 Dorm.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Dormitorios!$B$3:$B$10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Dormitorios!$C$3:$C$10</c:f>
              <c:numCache>
                <c:formatCode>#,##0</c:formatCode>
                <c:ptCount val="8"/>
                <c:pt idx="0">
                  <c:v>4202</c:v>
                </c:pt>
                <c:pt idx="1">
                  <c:v>8391</c:v>
                </c:pt>
                <c:pt idx="2">
                  <c:v>6122</c:v>
                </c:pt>
                <c:pt idx="3">
                  <c:v>4517</c:v>
                </c:pt>
                <c:pt idx="4">
                  <c:v>3420</c:v>
                </c:pt>
                <c:pt idx="5">
                  <c:v>4779</c:v>
                </c:pt>
                <c:pt idx="6">
                  <c:v>6466</c:v>
                </c:pt>
                <c:pt idx="7">
                  <c:v>10399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6D-4CC1-BE36-CBBD53B09A47}"/>
            </c:ext>
          </c:extLst>
        </c:ser>
        <c:ser>
          <c:idx val="1"/>
          <c:order val="1"/>
          <c:tx>
            <c:strRef>
              <c:f>Dormitorios!$E$2</c:f>
              <c:strCache>
                <c:ptCount val="1"/>
                <c:pt idx="0">
                  <c:v>2 Dorm.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Dormitorios!$B$3:$B$10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Dormitorios!$E$3:$E$10</c:f>
              <c:numCache>
                <c:formatCode>#,##0</c:formatCode>
                <c:ptCount val="8"/>
                <c:pt idx="0">
                  <c:v>13371</c:v>
                </c:pt>
                <c:pt idx="1">
                  <c:v>14674</c:v>
                </c:pt>
                <c:pt idx="2">
                  <c:v>9835</c:v>
                </c:pt>
                <c:pt idx="3">
                  <c:v>11344</c:v>
                </c:pt>
                <c:pt idx="4">
                  <c:v>8954</c:v>
                </c:pt>
                <c:pt idx="5">
                  <c:v>14475</c:v>
                </c:pt>
                <c:pt idx="6">
                  <c:v>18943</c:v>
                </c:pt>
                <c:pt idx="7">
                  <c:v>26906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6D-4CC1-BE36-CBBD53B09A47}"/>
            </c:ext>
          </c:extLst>
        </c:ser>
        <c:ser>
          <c:idx val="2"/>
          <c:order val="2"/>
          <c:tx>
            <c:strRef>
              <c:f>Dormitorios!$G$2</c:f>
              <c:strCache>
                <c:ptCount val="1"/>
                <c:pt idx="0">
                  <c:v>3 Dorm.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Dormitorios!$B$3:$B$10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Dormitorios!$G$3:$G$10</c:f>
              <c:numCache>
                <c:formatCode>#,##0</c:formatCode>
                <c:ptCount val="8"/>
                <c:pt idx="0">
                  <c:v>7263</c:v>
                </c:pt>
                <c:pt idx="1">
                  <c:v>7669</c:v>
                </c:pt>
                <c:pt idx="2">
                  <c:v>4607</c:v>
                </c:pt>
                <c:pt idx="3">
                  <c:v>3657</c:v>
                </c:pt>
                <c:pt idx="4">
                  <c:v>3218</c:v>
                </c:pt>
                <c:pt idx="5">
                  <c:v>3661</c:v>
                </c:pt>
                <c:pt idx="6">
                  <c:v>3364</c:v>
                </c:pt>
                <c:pt idx="7">
                  <c:v>5552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6D-4CC1-BE36-CBBD53B09A47}"/>
            </c:ext>
          </c:extLst>
        </c:ser>
        <c:ser>
          <c:idx val="3"/>
          <c:order val="3"/>
          <c:tx>
            <c:strRef>
              <c:f>Dormitorios!$I$2</c:f>
              <c:strCache>
                <c:ptCount val="1"/>
                <c:pt idx="0">
                  <c:v>4 Dorm.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2290026246719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6D-4CC1-BE36-CBBD53B09A47}"/>
                </c:ext>
              </c:extLst>
            </c:dLbl>
            <c:dLbl>
              <c:idx val="1"/>
              <c:layout>
                <c:manualLayout>
                  <c:x val="-2.3147880741854533E-17"/>
                  <c:y val="-3.83931175269758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6D-4CC1-BE36-CBBD53B09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Dormitorios!$B$3:$B$10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Dormitorios!$I$3:$I$10</c:f>
              <c:numCache>
                <c:formatCode>#,##0</c:formatCode>
                <c:ptCount val="8"/>
                <c:pt idx="0">
                  <c:v>2122</c:v>
                </c:pt>
                <c:pt idx="1">
                  <c:v>2585</c:v>
                </c:pt>
                <c:pt idx="2">
                  <c:v>1012</c:v>
                </c:pt>
                <c:pt idx="3" formatCode="General">
                  <c:v>673</c:v>
                </c:pt>
                <c:pt idx="4" formatCode="General">
                  <c:v>578</c:v>
                </c:pt>
                <c:pt idx="5" formatCode="General">
                  <c:v>714</c:v>
                </c:pt>
                <c:pt idx="6">
                  <c:v>1156</c:v>
                </c:pt>
                <c:pt idx="7">
                  <c:v>1878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6D-4CC1-BE36-CBBD53B09A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632219008"/>
        <c:axId val="632219336"/>
      </c:barChart>
      <c:catAx>
        <c:axId val="63221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219336"/>
        <c:crosses val="autoZero"/>
        <c:auto val="1"/>
        <c:lblAlgn val="ctr"/>
        <c:lblOffset val="100"/>
        <c:noMultiLvlLbl val="0"/>
      </c:catAx>
      <c:valAx>
        <c:axId val="63221933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21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4445623161367898E-2"/>
          <c:y val="8.2537068240641429E-2"/>
          <c:w val="0.45293346854370475"/>
          <c:h val="0.14120589093030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" lastClr="FFFFFF">
          <a:lumMod val="65000"/>
        </a:sysClr>
      </a:solidFill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35171126505694E-2"/>
          <c:y val="0.16469108767310983"/>
          <c:w val="0.90268420012991724"/>
          <c:h val="0.67207259714566259"/>
        </c:manualLayout>
      </c:layout>
      <c:areaChart>
        <c:grouping val="standard"/>
        <c:varyColors val="0"/>
        <c:ser>
          <c:idx val="0"/>
          <c:order val="0"/>
          <c:tx>
            <c:strRef>
              <c:f>Crédito!$I$3</c:f>
              <c:strCache>
                <c:ptCount val="1"/>
                <c:pt idx="0">
                  <c:v>Crédito Habitacional (R$ bn)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Crédito!$C$4:$C$19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Crédito!$I$4:$I$18</c:f>
              <c:numCache>
                <c:formatCode>0.0</c:formatCode>
                <c:ptCount val="15"/>
                <c:pt idx="0">
                  <c:v>10.999896577807894</c:v>
                </c:pt>
                <c:pt idx="1">
                  <c:v>20.390317353653245</c:v>
                </c:pt>
                <c:pt idx="2">
                  <c:v>37.299915545535455</c:v>
                </c:pt>
                <c:pt idx="3">
                  <c:v>55.41493296911473</c:v>
                </c:pt>
                <c:pt idx="4">
                  <c:v>63.861304178571665</c:v>
                </c:pt>
                <c:pt idx="5">
                  <c:v>94.770889824724051</c:v>
                </c:pt>
                <c:pt idx="6">
                  <c:v>128.23358146968857</c:v>
                </c:pt>
                <c:pt idx="7">
                  <c:v>123.19886860496536</c:v>
                </c:pt>
                <c:pt idx="8">
                  <c:v>141.05316630570229</c:v>
                </c:pt>
                <c:pt idx="9">
                  <c:v>149.36654009339247</c:v>
                </c:pt>
                <c:pt idx="10">
                  <c:v>90.760250879984682</c:v>
                </c:pt>
                <c:pt idx="11">
                  <c:v>52.200087992206306</c:v>
                </c:pt>
                <c:pt idx="12">
                  <c:v>49.700956004633184</c:v>
                </c:pt>
                <c:pt idx="13">
                  <c:v>58.838138184190079</c:v>
                </c:pt>
                <c:pt idx="14">
                  <c:v>78.701559710999987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F-4F0C-AC73-F2D70A157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313448"/>
        <c:axId val="580313776"/>
      </c:areaChart>
      <c:barChart>
        <c:barDir val="col"/>
        <c:grouping val="clustered"/>
        <c:varyColors val="0"/>
        <c:ser>
          <c:idx val="2"/>
          <c:order val="2"/>
          <c:tx>
            <c:strRef>
              <c:f>Crédito!$K$3</c:f>
              <c:strCache>
                <c:ptCount val="1"/>
                <c:pt idx="0">
                  <c:v>IPO's - Follow on's (R$ bn)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826969794360501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3F-4F0C-AC73-F2D70A1572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F-4F0C-AC73-F2D70A1572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3F-4F0C-AC73-F2D70A1572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3F-4F0C-AC73-F2D70A1572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3F-4F0C-AC73-F2D70A1572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F-4F0C-AC73-F2D70A1572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3F-4F0C-AC73-F2D70A1572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3F-4F0C-AC73-F2D70A1572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3F-4F0C-AC73-F2D70A157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Crédito!$C$4:$C$19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Crédito!$K$4:$K$18</c:f>
              <c:numCache>
                <c:formatCode>0.0</c:formatCode>
                <c:ptCount val="15"/>
                <c:pt idx="0">
                  <c:v>0.90217499999999995</c:v>
                </c:pt>
                <c:pt idx="1">
                  <c:v>4.9381539999999999</c:v>
                </c:pt>
                <c:pt idx="2">
                  <c:v>9.8191740514999992</c:v>
                </c:pt>
                <c:pt idx="3">
                  <c:v>0</c:v>
                </c:pt>
                <c:pt idx="4">
                  <c:v>4.8298624989999999</c:v>
                </c:pt>
                <c:pt idx="5">
                  <c:v>3.4686414655000002</c:v>
                </c:pt>
                <c:pt idx="6">
                  <c:v>0.70630499999999996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2.9023076250000002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3F-4F0C-AC73-F2D70A157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70153592"/>
        <c:axId val="570153264"/>
      </c:barChart>
      <c:lineChart>
        <c:grouping val="standard"/>
        <c:varyColors val="0"/>
        <c:ser>
          <c:idx val="1"/>
          <c:order val="1"/>
          <c:tx>
            <c:strRef>
              <c:f>Crédito!$J$3</c:f>
              <c:strCache>
                <c:ptCount val="1"/>
                <c:pt idx="0">
                  <c:v>Selic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8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Crédito!$C$4:$C$19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Crédito!$J$4:$J$18</c:f>
              <c:numCache>
                <c:formatCode>0.00</c:formatCode>
                <c:ptCount val="15"/>
                <c:pt idx="0">
                  <c:v>18</c:v>
                </c:pt>
                <c:pt idx="1">
                  <c:v>13.25</c:v>
                </c:pt>
                <c:pt idx="2">
                  <c:v>11.25</c:v>
                </c:pt>
                <c:pt idx="3">
                  <c:v>13.75</c:v>
                </c:pt>
                <c:pt idx="4">
                  <c:v>8.75</c:v>
                </c:pt>
                <c:pt idx="5">
                  <c:v>10.75</c:v>
                </c:pt>
                <c:pt idx="6">
                  <c:v>11</c:v>
                </c:pt>
                <c:pt idx="7">
                  <c:v>7.25</c:v>
                </c:pt>
                <c:pt idx="8">
                  <c:v>10</c:v>
                </c:pt>
                <c:pt idx="9">
                  <c:v>11.75</c:v>
                </c:pt>
                <c:pt idx="10">
                  <c:v>14.25</c:v>
                </c:pt>
                <c:pt idx="11">
                  <c:v>13.75</c:v>
                </c:pt>
                <c:pt idx="12">
                  <c:v>7</c:v>
                </c:pt>
                <c:pt idx="13">
                  <c:v>6.5</c:v>
                </c:pt>
                <c:pt idx="1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43F-4F0C-AC73-F2D70A157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0153592"/>
        <c:axId val="570153264"/>
      </c:lineChart>
      <c:catAx>
        <c:axId val="58031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9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313776"/>
        <c:crosses val="autoZero"/>
        <c:auto val="1"/>
        <c:lblAlgn val="ctr"/>
        <c:lblOffset val="100"/>
        <c:noMultiLvlLbl val="0"/>
      </c:catAx>
      <c:valAx>
        <c:axId val="58031377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313448"/>
        <c:crosses val="autoZero"/>
        <c:crossBetween val="between"/>
      </c:valAx>
      <c:valAx>
        <c:axId val="570153264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153592"/>
        <c:crosses val="max"/>
        <c:crossBetween val="between"/>
      </c:valAx>
      <c:catAx>
        <c:axId val="570153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0153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12768196597E-2"/>
          <c:y val="5.1977996709819993E-2"/>
          <c:w val="0.89999998061515485"/>
          <c:h val="7.636175505832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68342723078044"/>
          <c:y val="7.6463560334528072E-2"/>
          <c:w val="0.79707567196105533"/>
          <c:h val="0.6858792650918634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Vendas!$C$6</c:f>
              <c:strCache>
                <c:ptCount val="1"/>
                <c:pt idx="0">
                  <c:v>Lançamentos Alto Padrão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Vendas!$D$4:$O$4</c:f>
              <c:numCache>
                <c:formatCode>[$-416]mmm\-yy;@</c:formatCode>
                <c:ptCount val="12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</c:numCache>
            </c:numRef>
          </c:cat>
          <c:val>
            <c:numRef>
              <c:f>Vendas!$D$6:$O$6</c:f>
              <c:numCache>
                <c:formatCode>General</c:formatCode>
                <c:ptCount val="12"/>
                <c:pt idx="0">
                  <c:v>0</c:v>
                </c:pt>
                <c:pt idx="1">
                  <c:v>28</c:v>
                </c:pt>
                <c:pt idx="2">
                  <c:v>58</c:v>
                </c:pt>
                <c:pt idx="3">
                  <c:v>96</c:v>
                </c:pt>
                <c:pt idx="4">
                  <c:v>243</c:v>
                </c:pt>
                <c:pt idx="5">
                  <c:v>515</c:v>
                </c:pt>
                <c:pt idx="6">
                  <c:v>51</c:v>
                </c:pt>
                <c:pt idx="7">
                  <c:v>130</c:v>
                </c:pt>
                <c:pt idx="8">
                  <c:v>425</c:v>
                </c:pt>
                <c:pt idx="9">
                  <c:v>556</c:v>
                </c:pt>
                <c:pt idx="10">
                  <c:v>499</c:v>
                </c:pt>
                <c:pt idx="11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4-4231-9568-F40AC7EA0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568656464"/>
        <c:axId val="572482288"/>
      </c:barChart>
      <c:lineChart>
        <c:grouping val="standard"/>
        <c:varyColors val="0"/>
        <c:ser>
          <c:idx val="0"/>
          <c:order val="1"/>
          <c:tx>
            <c:strRef>
              <c:f>Vendas!$C$8</c:f>
              <c:strCache>
                <c:ptCount val="1"/>
                <c:pt idx="0">
                  <c:v>VSO Alto Padrão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Vendas!$D$8:$O$8</c:f>
              <c:numCache>
                <c:formatCode>0%</c:formatCode>
                <c:ptCount val="12"/>
                <c:pt idx="0">
                  <c:v>5.7388809182209469E-2</c:v>
                </c:pt>
                <c:pt idx="1">
                  <c:v>6.4814814814814811E-2</c:v>
                </c:pt>
                <c:pt idx="2">
                  <c:v>7.6804915514592939E-2</c:v>
                </c:pt>
                <c:pt idx="3">
                  <c:v>8.8257866462010739E-2</c:v>
                </c:pt>
                <c:pt idx="4">
                  <c:v>9.8601398601398604E-2</c:v>
                </c:pt>
                <c:pt idx="5">
                  <c:v>0.17323259579060982</c:v>
                </c:pt>
                <c:pt idx="6">
                  <c:v>7.4162679425837319E-2</c:v>
                </c:pt>
                <c:pt idx="7">
                  <c:v>8.2424242424242428E-2</c:v>
                </c:pt>
                <c:pt idx="8">
                  <c:v>0.1338212232096184</c:v>
                </c:pt>
                <c:pt idx="9">
                  <c:v>0.15772870662460567</c:v>
                </c:pt>
                <c:pt idx="10">
                  <c:v>0.13041666666666665</c:v>
                </c:pt>
                <c:pt idx="11">
                  <c:v>0.10009182736455463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F4-4231-9568-F40AC7EA0059}"/>
            </c:ext>
          </c:extLst>
        </c:ser>
        <c:ser>
          <c:idx val="2"/>
          <c:order val="2"/>
          <c:tx>
            <c:strRef>
              <c:f>Vendas!$C$22</c:f>
              <c:strCache>
                <c:ptCount val="1"/>
                <c:pt idx="0">
                  <c:v>Média Mercado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circle"/>
              <c:size val="17"/>
              <c:spPr>
                <a:solidFill>
                  <a:schemeClr val="bg1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2F4-4231-9568-F40AC7EA0059}"/>
              </c:ext>
            </c:extLst>
          </c:dPt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A2F4-4231-9568-F40AC7EA0059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F4-4231-9568-F40AC7EA00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Vendas!$D$22:$O$22</c:f>
              <c:numCache>
                <c:formatCode>0%</c:formatCode>
                <c:ptCount val="12"/>
                <c:pt idx="0">
                  <c:v>0.13583695857159753</c:v>
                </c:pt>
                <c:pt idx="1">
                  <c:v>0.13583695857159753</c:v>
                </c:pt>
                <c:pt idx="2">
                  <c:v>0.13583695857159753</c:v>
                </c:pt>
                <c:pt idx="3">
                  <c:v>0.13583695857159753</c:v>
                </c:pt>
                <c:pt idx="4">
                  <c:v>0.13583695857159753</c:v>
                </c:pt>
                <c:pt idx="5">
                  <c:v>0.13583695857159753</c:v>
                </c:pt>
                <c:pt idx="6">
                  <c:v>0.13583695857159753</c:v>
                </c:pt>
                <c:pt idx="7">
                  <c:v>0.13583695857159753</c:v>
                </c:pt>
                <c:pt idx="8">
                  <c:v>0.13583695857159753</c:v>
                </c:pt>
                <c:pt idx="9">
                  <c:v>0.13583695857159753</c:v>
                </c:pt>
                <c:pt idx="10">
                  <c:v>0.13583695857159753</c:v>
                </c:pt>
                <c:pt idx="11">
                  <c:v>0.13583695857159753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F4-4231-9568-F40AC7EA0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232376"/>
        <c:axId val="572442720"/>
      </c:lineChart>
      <c:dateAx>
        <c:axId val="568656464"/>
        <c:scaling>
          <c:orientation val="minMax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9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482288"/>
        <c:crosses val="autoZero"/>
        <c:auto val="1"/>
        <c:lblOffset val="100"/>
        <c:baseTimeUnit val="months"/>
        <c:majorUnit val="2"/>
        <c:majorTimeUnit val="months"/>
      </c:dateAx>
      <c:valAx>
        <c:axId val="572482288"/>
        <c:scaling>
          <c:orientation val="minMax"/>
          <c:max val="9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656464"/>
        <c:crosses val="autoZero"/>
        <c:crossBetween val="between"/>
      </c:valAx>
      <c:valAx>
        <c:axId val="57244272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232376"/>
        <c:crosses val="max"/>
        <c:crossBetween val="between"/>
      </c:valAx>
      <c:catAx>
        <c:axId val="539232376"/>
        <c:scaling>
          <c:orientation val="minMax"/>
        </c:scaling>
        <c:delete val="1"/>
        <c:axPos val="b"/>
        <c:majorTickMark val="out"/>
        <c:minorTickMark val="none"/>
        <c:tickLblPos val="nextTo"/>
        <c:crossAx val="572442720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decorsalteada.blogspot.com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www.flickr.com/photos/idemdesign/5533486110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blogdofrio.com.br/lg-introduz-split-dual-inverter-de-127-v-no-brasil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decorsalteada.blogspot.com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www.flickr.com/photos/idemdesign/5533486110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blogdofrio.com.br/lg-introduz-split-dual-inverter-de-127-v-no-brasil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98511-94BE-47D8-954A-3F32F6817C2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CC64DD-AF55-4B66-B2CB-093554FA4363}">
      <dgm:prSet phldrT="[Texto]"/>
      <dgm:spPr>
        <a:solidFill>
          <a:schemeClr val="bg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dirty="0"/>
            <a:t>Variedade dos Acabamentos</a:t>
          </a:r>
        </a:p>
      </dgm:t>
    </dgm:pt>
    <dgm:pt modelId="{06A5AF6E-E086-4BFB-AB69-FC0AFC23F203}" type="parTrans" cxnId="{A47909D9-C6A3-4F2B-A7DD-113DD7521223}">
      <dgm:prSet/>
      <dgm:spPr/>
      <dgm:t>
        <a:bodyPr/>
        <a:lstStyle/>
        <a:p>
          <a:endParaRPr lang="pt-BR"/>
        </a:p>
      </dgm:t>
    </dgm:pt>
    <dgm:pt modelId="{865E347A-B702-469B-9A92-23B9E6735879}" type="sibTrans" cxnId="{A47909D9-C6A3-4F2B-A7DD-113DD752122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0000" r="-10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A4F343C7-FEC1-45BA-896D-7B3C389139F1}">
      <dgm:prSet phldrT="[Texto]"/>
      <dgm:spPr>
        <a:solidFill>
          <a:schemeClr val="bg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dirty="0"/>
            <a:t>Sistemas Adicionais</a:t>
          </a:r>
        </a:p>
      </dgm:t>
    </dgm:pt>
    <dgm:pt modelId="{E178FBAE-50C8-4FC8-94F9-CA69BF8423DD}" type="parTrans" cxnId="{5AECF8F6-177D-4CDA-97BF-52737CB4FF05}">
      <dgm:prSet/>
      <dgm:spPr/>
      <dgm:t>
        <a:bodyPr/>
        <a:lstStyle/>
        <a:p>
          <a:endParaRPr lang="pt-BR"/>
        </a:p>
      </dgm:t>
    </dgm:pt>
    <dgm:pt modelId="{09F5779F-8B6C-41E3-B381-BA883124D400}" type="sibTrans" cxnId="{5AECF8F6-177D-4CDA-97BF-52737CB4FF0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5000" r="-15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0042C9D9-F876-4DDA-B87C-5F5205B6E6EB}">
      <dgm:prSet phldrT="[Texto]"/>
      <dgm:spPr>
        <a:solidFill>
          <a:schemeClr val="bg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dirty="0"/>
            <a:t>Layouts das Plantas</a:t>
          </a:r>
        </a:p>
      </dgm:t>
    </dgm:pt>
    <dgm:pt modelId="{C149AE44-13BD-4B0E-9C5F-E0B1291E6222}" type="parTrans" cxnId="{02416012-669C-4B23-AD7C-586594756A5C}">
      <dgm:prSet/>
      <dgm:spPr/>
      <dgm:t>
        <a:bodyPr/>
        <a:lstStyle/>
        <a:p>
          <a:endParaRPr lang="pt-BR"/>
        </a:p>
      </dgm:t>
    </dgm:pt>
    <dgm:pt modelId="{87E8A227-2C8B-4EA8-A927-8500EEE390DD}" type="sibTrans" cxnId="{02416012-669C-4B23-AD7C-586594756A5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000" r="-1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723E40DB-92DF-45AB-8F53-8DB4D0C61705}" type="pres">
      <dgm:prSet presAssocID="{3BD98511-94BE-47D8-954A-3F32F6817C22}" presName="Name0" presStyleCnt="0">
        <dgm:presLayoutVars>
          <dgm:chMax val="21"/>
          <dgm:chPref val="21"/>
        </dgm:presLayoutVars>
      </dgm:prSet>
      <dgm:spPr/>
    </dgm:pt>
    <dgm:pt modelId="{9C7C9839-DB6A-4018-9035-B6DF8BC941E8}" type="pres">
      <dgm:prSet presAssocID="{0ECC64DD-AF55-4B66-B2CB-093554FA4363}" presName="text1" presStyleCnt="0"/>
      <dgm:spPr/>
    </dgm:pt>
    <dgm:pt modelId="{7D8E77FE-8F04-4406-A9D6-53E7776FF87E}" type="pres">
      <dgm:prSet presAssocID="{0ECC64DD-AF55-4B66-B2CB-093554FA4363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273ECD2-EA84-4E01-BBBF-BC5B82287282}" type="pres">
      <dgm:prSet presAssocID="{0ECC64DD-AF55-4B66-B2CB-093554FA4363}" presName="textaccent1" presStyleCnt="0"/>
      <dgm:spPr/>
    </dgm:pt>
    <dgm:pt modelId="{4BD665FA-1F4A-4B48-8E51-825F5BEC79F9}" type="pres">
      <dgm:prSet presAssocID="{0ECC64DD-AF55-4B66-B2CB-093554FA4363}" presName="accentRepeatNode" presStyleLbl="solidAlignAcc1" presStyleIdx="0" presStyleCnt="6"/>
      <dgm:spPr/>
    </dgm:pt>
    <dgm:pt modelId="{15D856D3-E914-42D3-BB58-FD1FBCBECE29}" type="pres">
      <dgm:prSet presAssocID="{865E347A-B702-469B-9A92-23B9E6735879}" presName="image1" presStyleCnt="0"/>
      <dgm:spPr/>
    </dgm:pt>
    <dgm:pt modelId="{D3E7BB55-FACB-4543-8F8F-4611D22678FF}" type="pres">
      <dgm:prSet presAssocID="{865E347A-B702-469B-9A92-23B9E6735879}" presName="imageRepeatNode" presStyleLbl="alignAcc1" presStyleIdx="0" presStyleCnt="3"/>
      <dgm:spPr/>
    </dgm:pt>
    <dgm:pt modelId="{7E2E5A3E-C329-4C02-B95E-A3F3C7BC97E2}" type="pres">
      <dgm:prSet presAssocID="{865E347A-B702-469B-9A92-23B9E6735879}" presName="imageaccent1" presStyleCnt="0"/>
      <dgm:spPr/>
    </dgm:pt>
    <dgm:pt modelId="{E81B595E-0FD7-4253-886F-EF0D26625967}" type="pres">
      <dgm:prSet presAssocID="{865E347A-B702-469B-9A92-23B9E6735879}" presName="accentRepeatNode" presStyleLbl="solidAlignAcc1" presStyleIdx="1" presStyleCnt="6"/>
      <dgm:spPr/>
    </dgm:pt>
    <dgm:pt modelId="{34FBA1FA-DF37-4FE2-B781-89949C148363}" type="pres">
      <dgm:prSet presAssocID="{A4F343C7-FEC1-45BA-896D-7B3C389139F1}" presName="text2" presStyleCnt="0"/>
      <dgm:spPr/>
    </dgm:pt>
    <dgm:pt modelId="{9E4989FF-C1AE-4842-879A-4157B38226D7}" type="pres">
      <dgm:prSet presAssocID="{A4F343C7-FEC1-45BA-896D-7B3C389139F1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66E46CD-8C04-45FD-B86C-C93E7D83AC5E}" type="pres">
      <dgm:prSet presAssocID="{A4F343C7-FEC1-45BA-896D-7B3C389139F1}" presName="textaccent2" presStyleCnt="0"/>
      <dgm:spPr/>
    </dgm:pt>
    <dgm:pt modelId="{C3B68A75-6C4A-49A6-A11D-2F81E7036269}" type="pres">
      <dgm:prSet presAssocID="{A4F343C7-FEC1-45BA-896D-7B3C389139F1}" presName="accentRepeatNode" presStyleLbl="solidAlignAcc1" presStyleIdx="2" presStyleCnt="6"/>
      <dgm:spPr/>
    </dgm:pt>
    <dgm:pt modelId="{D89D2679-95D6-46AF-B5E3-E5714FC2D02E}" type="pres">
      <dgm:prSet presAssocID="{09F5779F-8B6C-41E3-B381-BA883124D400}" presName="image2" presStyleCnt="0"/>
      <dgm:spPr/>
    </dgm:pt>
    <dgm:pt modelId="{0A647DBC-8F95-4F40-83C9-8EA953A25E2E}" type="pres">
      <dgm:prSet presAssocID="{09F5779F-8B6C-41E3-B381-BA883124D400}" presName="imageRepeatNode" presStyleLbl="alignAcc1" presStyleIdx="1" presStyleCnt="3"/>
      <dgm:spPr/>
    </dgm:pt>
    <dgm:pt modelId="{53693336-BF28-4B87-AFB8-22B5C822B9A6}" type="pres">
      <dgm:prSet presAssocID="{09F5779F-8B6C-41E3-B381-BA883124D400}" presName="imageaccent2" presStyleCnt="0"/>
      <dgm:spPr/>
    </dgm:pt>
    <dgm:pt modelId="{69EC1784-C459-409D-B90F-F71A3ACE6F24}" type="pres">
      <dgm:prSet presAssocID="{09F5779F-8B6C-41E3-B381-BA883124D400}" presName="accentRepeatNode" presStyleLbl="solidAlignAcc1" presStyleIdx="3" presStyleCnt="6"/>
      <dgm:spPr/>
    </dgm:pt>
    <dgm:pt modelId="{9BC102AE-7775-42B0-9F7E-15523F71ACED}" type="pres">
      <dgm:prSet presAssocID="{0042C9D9-F876-4DDA-B87C-5F5205B6E6EB}" presName="text3" presStyleCnt="0"/>
      <dgm:spPr/>
    </dgm:pt>
    <dgm:pt modelId="{9F2E8E4F-CBD9-4FDA-81E6-CD56D339F6F8}" type="pres">
      <dgm:prSet presAssocID="{0042C9D9-F876-4DDA-B87C-5F5205B6E6E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BF5B982-E6EA-4896-B0F5-4B2B6390B55F}" type="pres">
      <dgm:prSet presAssocID="{0042C9D9-F876-4DDA-B87C-5F5205B6E6EB}" presName="textaccent3" presStyleCnt="0"/>
      <dgm:spPr/>
    </dgm:pt>
    <dgm:pt modelId="{6EF2E3E7-99D3-4CFF-BEAF-2DB499D9128D}" type="pres">
      <dgm:prSet presAssocID="{0042C9D9-F876-4DDA-B87C-5F5205B6E6EB}" presName="accentRepeatNode" presStyleLbl="solidAlignAcc1" presStyleIdx="4" presStyleCnt="6"/>
      <dgm:spPr/>
    </dgm:pt>
    <dgm:pt modelId="{A95EAEBC-8FD5-4F56-9C58-0294297D14B1}" type="pres">
      <dgm:prSet presAssocID="{87E8A227-2C8B-4EA8-A927-8500EEE390DD}" presName="image3" presStyleCnt="0"/>
      <dgm:spPr/>
    </dgm:pt>
    <dgm:pt modelId="{BCEF0019-32EB-49A9-91A2-93BF84DFC9B6}" type="pres">
      <dgm:prSet presAssocID="{87E8A227-2C8B-4EA8-A927-8500EEE390DD}" presName="imageRepeatNode" presStyleLbl="alignAcc1" presStyleIdx="2" presStyleCnt="3"/>
      <dgm:spPr/>
    </dgm:pt>
    <dgm:pt modelId="{59D31CCE-FA04-4063-B82A-786023DAA7FC}" type="pres">
      <dgm:prSet presAssocID="{87E8A227-2C8B-4EA8-A927-8500EEE390DD}" presName="imageaccent3" presStyleCnt="0"/>
      <dgm:spPr/>
    </dgm:pt>
    <dgm:pt modelId="{12E30DC2-6542-4943-825A-F1E9BADC4DA9}" type="pres">
      <dgm:prSet presAssocID="{87E8A227-2C8B-4EA8-A927-8500EEE390DD}" presName="accentRepeatNode" presStyleLbl="solidAlignAcc1" presStyleIdx="5" presStyleCnt="6"/>
      <dgm:spPr/>
    </dgm:pt>
  </dgm:ptLst>
  <dgm:cxnLst>
    <dgm:cxn modelId="{7C4D550B-8974-46D4-B904-9E125595F502}" type="presOf" srcId="{A4F343C7-FEC1-45BA-896D-7B3C389139F1}" destId="{9E4989FF-C1AE-4842-879A-4157B38226D7}" srcOrd="0" destOrd="0" presId="urn:microsoft.com/office/officeart/2008/layout/HexagonCluster"/>
    <dgm:cxn modelId="{02416012-669C-4B23-AD7C-586594756A5C}" srcId="{3BD98511-94BE-47D8-954A-3F32F6817C22}" destId="{0042C9D9-F876-4DDA-B87C-5F5205B6E6EB}" srcOrd="2" destOrd="0" parTransId="{C149AE44-13BD-4B0E-9C5F-E0B1291E6222}" sibTransId="{87E8A227-2C8B-4EA8-A927-8500EEE390DD}"/>
    <dgm:cxn modelId="{AA378A4C-3893-45B6-A63D-DE6626C75A90}" type="presOf" srcId="{0042C9D9-F876-4DDA-B87C-5F5205B6E6EB}" destId="{9F2E8E4F-CBD9-4FDA-81E6-CD56D339F6F8}" srcOrd="0" destOrd="0" presId="urn:microsoft.com/office/officeart/2008/layout/HexagonCluster"/>
    <dgm:cxn modelId="{93EFAF58-5DF7-447D-B80E-43187C7F19B6}" type="presOf" srcId="{3BD98511-94BE-47D8-954A-3F32F6817C22}" destId="{723E40DB-92DF-45AB-8F53-8DB4D0C61705}" srcOrd="0" destOrd="0" presId="urn:microsoft.com/office/officeart/2008/layout/HexagonCluster"/>
    <dgm:cxn modelId="{97786C7A-AE98-419E-BDC1-1928F570FB77}" type="presOf" srcId="{87E8A227-2C8B-4EA8-A927-8500EEE390DD}" destId="{BCEF0019-32EB-49A9-91A2-93BF84DFC9B6}" srcOrd="0" destOrd="0" presId="urn:microsoft.com/office/officeart/2008/layout/HexagonCluster"/>
    <dgm:cxn modelId="{DECDB18E-B2EF-43A9-9058-2B51AC704659}" type="presOf" srcId="{0ECC64DD-AF55-4B66-B2CB-093554FA4363}" destId="{7D8E77FE-8F04-4406-A9D6-53E7776FF87E}" srcOrd="0" destOrd="0" presId="urn:microsoft.com/office/officeart/2008/layout/HexagonCluster"/>
    <dgm:cxn modelId="{7A75F59B-0F9D-4E8E-8C11-384E232ECCF2}" type="presOf" srcId="{09F5779F-8B6C-41E3-B381-BA883124D400}" destId="{0A647DBC-8F95-4F40-83C9-8EA953A25E2E}" srcOrd="0" destOrd="0" presId="urn:microsoft.com/office/officeart/2008/layout/HexagonCluster"/>
    <dgm:cxn modelId="{E8CB3BD8-0180-4D34-B64E-EA1907291B0F}" type="presOf" srcId="{865E347A-B702-469B-9A92-23B9E6735879}" destId="{D3E7BB55-FACB-4543-8F8F-4611D22678FF}" srcOrd="0" destOrd="0" presId="urn:microsoft.com/office/officeart/2008/layout/HexagonCluster"/>
    <dgm:cxn modelId="{A47909D9-C6A3-4F2B-A7DD-113DD7521223}" srcId="{3BD98511-94BE-47D8-954A-3F32F6817C22}" destId="{0ECC64DD-AF55-4B66-B2CB-093554FA4363}" srcOrd="0" destOrd="0" parTransId="{06A5AF6E-E086-4BFB-AB69-FC0AFC23F203}" sibTransId="{865E347A-B702-469B-9A92-23B9E6735879}"/>
    <dgm:cxn modelId="{5AECF8F6-177D-4CDA-97BF-52737CB4FF05}" srcId="{3BD98511-94BE-47D8-954A-3F32F6817C22}" destId="{A4F343C7-FEC1-45BA-896D-7B3C389139F1}" srcOrd="1" destOrd="0" parTransId="{E178FBAE-50C8-4FC8-94F9-CA69BF8423DD}" sibTransId="{09F5779F-8B6C-41E3-B381-BA883124D400}"/>
    <dgm:cxn modelId="{7434552C-B1C8-48D1-BB90-97DB7F76F9BE}" type="presParOf" srcId="{723E40DB-92DF-45AB-8F53-8DB4D0C61705}" destId="{9C7C9839-DB6A-4018-9035-B6DF8BC941E8}" srcOrd="0" destOrd="0" presId="urn:microsoft.com/office/officeart/2008/layout/HexagonCluster"/>
    <dgm:cxn modelId="{461DA7B8-BCE1-4B3B-817A-23505895A178}" type="presParOf" srcId="{9C7C9839-DB6A-4018-9035-B6DF8BC941E8}" destId="{7D8E77FE-8F04-4406-A9D6-53E7776FF87E}" srcOrd="0" destOrd="0" presId="urn:microsoft.com/office/officeart/2008/layout/HexagonCluster"/>
    <dgm:cxn modelId="{1EE40062-5805-485C-B8BC-3FA6BD784571}" type="presParOf" srcId="{723E40DB-92DF-45AB-8F53-8DB4D0C61705}" destId="{1273ECD2-EA84-4E01-BBBF-BC5B82287282}" srcOrd="1" destOrd="0" presId="urn:microsoft.com/office/officeart/2008/layout/HexagonCluster"/>
    <dgm:cxn modelId="{4726FE72-225B-4CF2-9817-37DC1F5A4DE4}" type="presParOf" srcId="{1273ECD2-EA84-4E01-BBBF-BC5B82287282}" destId="{4BD665FA-1F4A-4B48-8E51-825F5BEC79F9}" srcOrd="0" destOrd="0" presId="urn:microsoft.com/office/officeart/2008/layout/HexagonCluster"/>
    <dgm:cxn modelId="{EF9D63DC-F9D3-4A33-B4D7-0722747C7351}" type="presParOf" srcId="{723E40DB-92DF-45AB-8F53-8DB4D0C61705}" destId="{15D856D3-E914-42D3-BB58-FD1FBCBECE29}" srcOrd="2" destOrd="0" presId="urn:microsoft.com/office/officeart/2008/layout/HexagonCluster"/>
    <dgm:cxn modelId="{A4B4A25C-67CA-42BC-90AF-B557045DE783}" type="presParOf" srcId="{15D856D3-E914-42D3-BB58-FD1FBCBECE29}" destId="{D3E7BB55-FACB-4543-8F8F-4611D22678FF}" srcOrd="0" destOrd="0" presId="urn:microsoft.com/office/officeart/2008/layout/HexagonCluster"/>
    <dgm:cxn modelId="{6F3B556D-7714-496B-B24F-F84E11E9DD3B}" type="presParOf" srcId="{723E40DB-92DF-45AB-8F53-8DB4D0C61705}" destId="{7E2E5A3E-C329-4C02-B95E-A3F3C7BC97E2}" srcOrd="3" destOrd="0" presId="urn:microsoft.com/office/officeart/2008/layout/HexagonCluster"/>
    <dgm:cxn modelId="{2CCB9504-C548-4410-9EF1-EF38E2A8878E}" type="presParOf" srcId="{7E2E5A3E-C329-4C02-B95E-A3F3C7BC97E2}" destId="{E81B595E-0FD7-4253-886F-EF0D26625967}" srcOrd="0" destOrd="0" presId="urn:microsoft.com/office/officeart/2008/layout/HexagonCluster"/>
    <dgm:cxn modelId="{FE61FDA8-E624-433A-BDC9-629384118D2F}" type="presParOf" srcId="{723E40DB-92DF-45AB-8F53-8DB4D0C61705}" destId="{34FBA1FA-DF37-4FE2-B781-89949C148363}" srcOrd="4" destOrd="0" presId="urn:microsoft.com/office/officeart/2008/layout/HexagonCluster"/>
    <dgm:cxn modelId="{694BDE4F-F381-45DC-84AA-00BAFC72697B}" type="presParOf" srcId="{34FBA1FA-DF37-4FE2-B781-89949C148363}" destId="{9E4989FF-C1AE-4842-879A-4157B38226D7}" srcOrd="0" destOrd="0" presId="urn:microsoft.com/office/officeart/2008/layout/HexagonCluster"/>
    <dgm:cxn modelId="{154FFC66-5B0B-4F2B-A34A-821A9325A05C}" type="presParOf" srcId="{723E40DB-92DF-45AB-8F53-8DB4D0C61705}" destId="{F66E46CD-8C04-45FD-B86C-C93E7D83AC5E}" srcOrd="5" destOrd="0" presId="urn:microsoft.com/office/officeart/2008/layout/HexagonCluster"/>
    <dgm:cxn modelId="{60E44426-122A-4051-BDA3-200B3CCE99FA}" type="presParOf" srcId="{F66E46CD-8C04-45FD-B86C-C93E7D83AC5E}" destId="{C3B68A75-6C4A-49A6-A11D-2F81E7036269}" srcOrd="0" destOrd="0" presId="urn:microsoft.com/office/officeart/2008/layout/HexagonCluster"/>
    <dgm:cxn modelId="{FCB20B76-3D90-49CA-8F6E-DD067DA9FED2}" type="presParOf" srcId="{723E40DB-92DF-45AB-8F53-8DB4D0C61705}" destId="{D89D2679-95D6-46AF-B5E3-E5714FC2D02E}" srcOrd="6" destOrd="0" presId="urn:microsoft.com/office/officeart/2008/layout/HexagonCluster"/>
    <dgm:cxn modelId="{5DFD282B-640F-4B6E-B901-2CC7C27523D0}" type="presParOf" srcId="{D89D2679-95D6-46AF-B5E3-E5714FC2D02E}" destId="{0A647DBC-8F95-4F40-83C9-8EA953A25E2E}" srcOrd="0" destOrd="0" presId="urn:microsoft.com/office/officeart/2008/layout/HexagonCluster"/>
    <dgm:cxn modelId="{26699C1B-1FD7-4E73-A2E8-E002D9C7D96A}" type="presParOf" srcId="{723E40DB-92DF-45AB-8F53-8DB4D0C61705}" destId="{53693336-BF28-4B87-AFB8-22B5C822B9A6}" srcOrd="7" destOrd="0" presId="urn:microsoft.com/office/officeart/2008/layout/HexagonCluster"/>
    <dgm:cxn modelId="{DE8AFADB-C23A-4CF2-BE12-3BF0CD8789A6}" type="presParOf" srcId="{53693336-BF28-4B87-AFB8-22B5C822B9A6}" destId="{69EC1784-C459-409D-B90F-F71A3ACE6F24}" srcOrd="0" destOrd="0" presId="urn:microsoft.com/office/officeart/2008/layout/HexagonCluster"/>
    <dgm:cxn modelId="{5901BFF5-CC15-43AF-9F36-A191280D87CD}" type="presParOf" srcId="{723E40DB-92DF-45AB-8F53-8DB4D0C61705}" destId="{9BC102AE-7775-42B0-9F7E-15523F71ACED}" srcOrd="8" destOrd="0" presId="urn:microsoft.com/office/officeart/2008/layout/HexagonCluster"/>
    <dgm:cxn modelId="{87F603B8-EA99-4C7A-81FC-4D6DB78CAB1D}" type="presParOf" srcId="{9BC102AE-7775-42B0-9F7E-15523F71ACED}" destId="{9F2E8E4F-CBD9-4FDA-81E6-CD56D339F6F8}" srcOrd="0" destOrd="0" presId="urn:microsoft.com/office/officeart/2008/layout/HexagonCluster"/>
    <dgm:cxn modelId="{CEC2B131-9E00-4FDC-A2A4-0AF34C776F0F}" type="presParOf" srcId="{723E40DB-92DF-45AB-8F53-8DB4D0C61705}" destId="{4BF5B982-E6EA-4896-B0F5-4B2B6390B55F}" srcOrd="9" destOrd="0" presId="urn:microsoft.com/office/officeart/2008/layout/HexagonCluster"/>
    <dgm:cxn modelId="{3F70EAA5-BC3A-43E2-BEF0-8AD6CBF71FA7}" type="presParOf" srcId="{4BF5B982-E6EA-4896-B0F5-4B2B6390B55F}" destId="{6EF2E3E7-99D3-4CFF-BEAF-2DB499D9128D}" srcOrd="0" destOrd="0" presId="urn:microsoft.com/office/officeart/2008/layout/HexagonCluster"/>
    <dgm:cxn modelId="{89EBCDFE-06BB-4E12-A4B1-1C037762A28C}" type="presParOf" srcId="{723E40DB-92DF-45AB-8F53-8DB4D0C61705}" destId="{A95EAEBC-8FD5-4F56-9C58-0294297D14B1}" srcOrd="10" destOrd="0" presId="urn:microsoft.com/office/officeart/2008/layout/HexagonCluster"/>
    <dgm:cxn modelId="{38805C1B-5F21-486E-B7C2-50C9A422FD46}" type="presParOf" srcId="{A95EAEBC-8FD5-4F56-9C58-0294297D14B1}" destId="{BCEF0019-32EB-49A9-91A2-93BF84DFC9B6}" srcOrd="0" destOrd="0" presId="urn:microsoft.com/office/officeart/2008/layout/HexagonCluster"/>
    <dgm:cxn modelId="{C4B80D8E-963A-4200-9850-0F7A420E0862}" type="presParOf" srcId="{723E40DB-92DF-45AB-8F53-8DB4D0C61705}" destId="{59D31CCE-FA04-4063-B82A-786023DAA7FC}" srcOrd="11" destOrd="0" presId="urn:microsoft.com/office/officeart/2008/layout/HexagonCluster"/>
    <dgm:cxn modelId="{279B535D-E785-4565-91A8-763316F5CF2A}" type="presParOf" srcId="{59D31CCE-FA04-4063-B82A-786023DAA7FC}" destId="{12E30DC2-6542-4943-825A-F1E9BADC4DA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E77FE-8F04-4406-A9D6-53E7776FF87E}">
      <dsp:nvSpPr>
        <dsp:cNvPr id="0" name=""/>
        <dsp:cNvSpPr/>
      </dsp:nvSpPr>
      <dsp:spPr>
        <a:xfrm>
          <a:off x="1637728" y="2521961"/>
          <a:ext cx="1781427" cy="1535901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Variedade dos Acabamentos</a:t>
          </a:r>
        </a:p>
      </dsp:txBody>
      <dsp:txXfrm>
        <a:off x="1914172" y="2760304"/>
        <a:ext cx="1228539" cy="1059215"/>
      </dsp:txXfrm>
    </dsp:sp>
    <dsp:sp modelId="{4BD665FA-1F4A-4B48-8E51-825F5BEC79F9}">
      <dsp:nvSpPr>
        <dsp:cNvPr id="0" name=""/>
        <dsp:cNvSpPr/>
      </dsp:nvSpPr>
      <dsp:spPr>
        <a:xfrm>
          <a:off x="1684007" y="3200030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7BB55-FACB-4543-8F8F-4611D22678FF}">
      <dsp:nvSpPr>
        <dsp:cNvPr id="0" name=""/>
        <dsp:cNvSpPr/>
      </dsp:nvSpPr>
      <dsp:spPr>
        <a:xfrm>
          <a:off x="114956" y="1696998"/>
          <a:ext cx="1781427" cy="153590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B595E-0FD7-4253-886F-EF0D26625967}">
      <dsp:nvSpPr>
        <dsp:cNvPr id="0" name=""/>
        <dsp:cNvSpPr/>
      </dsp:nvSpPr>
      <dsp:spPr>
        <a:xfrm>
          <a:off x="1327721" y="3030006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989FF-C1AE-4842-879A-4157B38226D7}">
      <dsp:nvSpPr>
        <dsp:cNvPr id="0" name=""/>
        <dsp:cNvSpPr/>
      </dsp:nvSpPr>
      <dsp:spPr>
        <a:xfrm>
          <a:off x="3155428" y="1678737"/>
          <a:ext cx="1781427" cy="1535901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Sistemas Adicionais</a:t>
          </a:r>
        </a:p>
      </dsp:txBody>
      <dsp:txXfrm>
        <a:off x="3431872" y="1917080"/>
        <a:ext cx="1228539" cy="1059215"/>
      </dsp:txXfrm>
    </dsp:sp>
    <dsp:sp modelId="{C3B68A75-6C4A-49A6-A11D-2F81E7036269}">
      <dsp:nvSpPr>
        <dsp:cNvPr id="0" name=""/>
        <dsp:cNvSpPr/>
      </dsp:nvSpPr>
      <dsp:spPr>
        <a:xfrm>
          <a:off x="4373265" y="3010122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47DBC-8F95-4F40-83C9-8EA953A25E2E}">
      <dsp:nvSpPr>
        <dsp:cNvPr id="0" name=""/>
        <dsp:cNvSpPr/>
      </dsp:nvSpPr>
      <dsp:spPr>
        <a:xfrm>
          <a:off x="4673128" y="2521961"/>
          <a:ext cx="1781427" cy="153590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C1784-C459-409D-B90F-F71A3ACE6F24}">
      <dsp:nvSpPr>
        <dsp:cNvPr id="0" name=""/>
        <dsp:cNvSpPr/>
      </dsp:nvSpPr>
      <dsp:spPr>
        <a:xfrm>
          <a:off x="4719407" y="3200030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E8E4F-CBD9-4FDA-81E6-CD56D339F6F8}">
      <dsp:nvSpPr>
        <dsp:cNvPr id="0" name=""/>
        <dsp:cNvSpPr/>
      </dsp:nvSpPr>
      <dsp:spPr>
        <a:xfrm>
          <a:off x="1637728" y="839166"/>
          <a:ext cx="1781427" cy="1535901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Layouts das Plantas</a:t>
          </a:r>
        </a:p>
      </dsp:txBody>
      <dsp:txXfrm>
        <a:off x="1914172" y="1077509"/>
        <a:ext cx="1228539" cy="1059215"/>
      </dsp:txXfrm>
    </dsp:sp>
    <dsp:sp modelId="{6EF2E3E7-99D3-4CFF-BEAF-2DB499D9128D}">
      <dsp:nvSpPr>
        <dsp:cNvPr id="0" name=""/>
        <dsp:cNvSpPr/>
      </dsp:nvSpPr>
      <dsp:spPr>
        <a:xfrm>
          <a:off x="2845421" y="872440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F0019-32EB-49A9-91A2-93BF84DFC9B6}">
      <dsp:nvSpPr>
        <dsp:cNvPr id="0" name=""/>
        <dsp:cNvSpPr/>
      </dsp:nvSpPr>
      <dsp:spPr>
        <a:xfrm>
          <a:off x="3155428" y="0"/>
          <a:ext cx="1781427" cy="153590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30DC2-6542-4943-825A-F1E9BADC4DA9}">
      <dsp:nvSpPr>
        <dsp:cNvPr id="0" name=""/>
        <dsp:cNvSpPr/>
      </dsp:nvSpPr>
      <dsp:spPr>
        <a:xfrm>
          <a:off x="3208046" y="674416"/>
          <a:ext cx="208572" cy="1797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C758413-047D-4E4F-9E25-7149FB5C1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87" y="144463"/>
            <a:ext cx="8593137" cy="47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9243DBB-779C-4EF5-AA6B-A65F7137EA79}"/>
              </a:ext>
            </a:extLst>
          </p:cNvPr>
          <p:cNvSpPr txBox="1"/>
          <p:nvPr userDrawn="1"/>
        </p:nvSpPr>
        <p:spPr>
          <a:xfrm>
            <a:off x="420687" y="6344205"/>
            <a:ext cx="11060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l" defTabSz="914400" rtl="0" eaLnBrk="1" latinLnBrk="0" hangingPunct="1"/>
            <a:r>
              <a:rPr lang="pt-BR" sz="1000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PCC 3501 – Importância Estratégica da Tecnologia e da Gestão na Produção de Obras Civis - Prof. Francisco Cardoso</a:t>
            </a:r>
          </a:p>
          <a:p>
            <a:pPr marL="0" lvl="0" algn="l" defTabSz="914400" rtl="0" eaLnBrk="1" latinLnBrk="0" hangingPunct="1"/>
            <a:r>
              <a:rPr lang="pt-BR" sz="1000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Grupo 4: </a:t>
            </a:r>
            <a:r>
              <a:rPr lang="en-US" sz="1000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André Albano | Arthur Espinosa</a:t>
            </a:r>
            <a:r>
              <a:rPr lang="pt-BR" sz="1000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Guilherme Azevedo</a:t>
            </a:r>
          </a:p>
        </p:txBody>
      </p:sp>
    </p:spTree>
    <p:extLst>
      <p:ext uri="{BB962C8B-B14F-4D97-AF65-F5344CB8AC3E}">
        <p14:creationId xmlns:p14="http://schemas.microsoft.com/office/powerpoint/2010/main" val="411022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82A0B-73E8-4CC0-9D0C-59D81486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4A9561-14C6-4281-B935-1D64760FD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198843-7B2E-4306-9AF1-8FE71DB5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4F9D08-FDB2-4962-A14E-CB235FE8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033047-101F-45C2-A076-70C82BF5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CB9B5E-DE40-4F66-A58A-21024C685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9DD4A1-AE03-411F-A737-5ED7E8388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B4970D-EBDE-4380-B3DC-0E90BAD1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31DEED-3FCA-4AB9-932B-9D5ADD2D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D3FA92-392C-4052-BC3F-82604EDC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33501-3F05-461C-9F89-40C5E582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C062D-702C-4BAD-ACB5-069EE13D8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4362AA-E6B2-40CF-B3EE-DB5CDA0E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F26C94-A590-4B0F-8F79-464515A4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8926DE-8AB4-4FA0-B370-50FFDBAB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6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6B954-9A74-460F-8CAF-4A2A3DAE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56ECE2-3FAE-4D31-95F6-89CCC40C6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B44741-239E-4E77-B9E7-97A1C3DA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03BBC7-9005-45FB-B2EA-F2EBD4EC7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56D0C1-A0CA-42E7-979F-7ACB7A2A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1B27A-1351-49C5-A1C0-0EEC8DE3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DB5717-DC48-4601-93E8-B9A38A036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A5254A-CE8D-4775-9A3F-FC6A9345B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C1BC87-5DD2-4CD0-9756-7E59BCB2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EA3869-44DD-4403-A3CE-FE6E27D2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84D962-AA08-4C98-B13C-18CE50F2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8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8980B-6D55-46C6-9758-7514081C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8A17C1-62DD-4D1F-8C3F-2BBCD18E3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ACC7A6-B21C-4D7D-AA94-0AB627559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24390A-E5DF-4453-8B2C-8B3CF19EB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F51E97-20C1-4170-8E67-9CD23322F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F21E17-122E-4E74-A3C5-7E92BA22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91F57CB-99E1-4A4E-9447-FDD31200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E9BD1CE-006E-43BB-8E94-4C4D2D0E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BA92C-745C-4733-8604-1ADC510F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73013E-6E12-4C2F-97D7-161752CA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E1B39C-EF0F-4C5E-B0B5-83E3D95C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6ACD789-8AE5-4335-AE0F-6D65397A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6DB9EB7-EBCD-406D-958F-5B00D671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52FE98-94CD-4BDE-ABBF-91EC6E76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24E04B-0EE1-4E7F-AFDC-A031C702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1F177-8B3D-46B6-B4FE-9ACD1185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EC1D05-D86D-4DE8-8CC9-4CA2F8371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42A04E-0F2F-4AD8-B464-663508FE1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430D09-CB1E-4641-BBE2-B730CAEB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4C65D9-2F16-4182-A01C-F0370639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E0DB17-3D5E-4C4D-A364-D7FD28C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6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363FC-B678-4B2F-93BD-4423EAF3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5336C5A-D0D7-4385-9831-998A2907F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48F602-21FC-4C07-A843-103319437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9206DE-D4A5-42BD-ACC4-3B245E46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14F57-A340-4B78-ADD0-ED4996C2811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5674FF-BB71-43D6-9C00-EA1044DA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52297F-DB89-49EE-8E7E-27CE1254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B2B3AA-6037-48E3-9591-8DDA921E66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6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9CB50AD-FAE4-4F53-A431-118677F6F3BA}"/>
              </a:ext>
            </a:extLst>
          </p:cNvPr>
          <p:cNvCxnSpPr/>
          <p:nvPr userDrawn="1"/>
        </p:nvCxnSpPr>
        <p:spPr>
          <a:xfrm>
            <a:off x="312057" y="802819"/>
            <a:ext cx="1156788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schemeClr val="tx1">
                <a:lumMod val="85000"/>
                <a:lumOff val="15000"/>
                <a:alpha val="6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36A644D-D3EE-4D32-8C98-ADE6CBD416F9}"/>
              </a:ext>
            </a:extLst>
          </p:cNvPr>
          <p:cNvCxnSpPr/>
          <p:nvPr userDrawn="1"/>
        </p:nvCxnSpPr>
        <p:spPr>
          <a:xfrm>
            <a:off x="312057" y="6229347"/>
            <a:ext cx="1156788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schemeClr val="tx1">
                <a:lumMod val="85000"/>
                <a:lumOff val="15000"/>
                <a:alpha val="6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737112E-D4A8-482E-A9C4-B639D9FF0867}"/>
              </a:ext>
            </a:extLst>
          </p:cNvPr>
          <p:cNvGrpSpPr/>
          <p:nvPr userDrawn="1"/>
        </p:nvGrpSpPr>
        <p:grpSpPr>
          <a:xfrm>
            <a:off x="11197274" y="116934"/>
            <a:ext cx="540682" cy="540000"/>
            <a:chOff x="11197274" y="116934"/>
            <a:chExt cx="540682" cy="540000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ACE9549-C1B7-4A28-AFCA-A05D19352DE3}"/>
                </a:ext>
              </a:extLst>
            </p:cNvPr>
            <p:cNvSpPr/>
            <p:nvPr/>
          </p:nvSpPr>
          <p:spPr>
            <a:xfrm>
              <a:off x="11197956" y="116934"/>
              <a:ext cx="540000" cy="54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95000"/>
              </a:schemeClr>
            </a:solidFill>
            <a:ln>
              <a:noFill/>
            </a:ln>
            <a:effectLst>
              <a:innerShdw blurRad="355600">
                <a:schemeClr val="tx1">
                  <a:lumMod val="95000"/>
                  <a:lumOff val="5000"/>
                  <a:alpha val="7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38A491D-CDE8-49DE-86FE-42BC224A3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3"/>
            <a:stretch/>
          </p:blipFill>
          <p:spPr>
            <a:xfrm>
              <a:off x="11197274" y="116934"/>
              <a:ext cx="531839" cy="54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31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to, arquitetura, arranha-céu">
            <a:extLst>
              <a:ext uri="{FF2B5EF4-FFF2-40B4-BE49-F238E27FC236}">
                <a16:creationId xmlns:a16="http://schemas.microsoft.com/office/drawing/2014/main" id="{46B02ECD-42C3-4032-93D3-A390D3899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7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15" b="11317"/>
          <a:stretch/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236CAA9-16AB-49A0-B2B4-87FDC40FF685}"/>
              </a:ext>
            </a:extLst>
          </p:cNvPr>
          <p:cNvSpPr/>
          <p:nvPr/>
        </p:nvSpPr>
        <p:spPr>
          <a:xfrm>
            <a:off x="0" y="3295650"/>
            <a:ext cx="12192000" cy="3943350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  <a:effectLst>
            <a:innerShdw blurRad="342900" dist="76200" dir="15600000">
              <a:schemeClr val="tx1">
                <a:lumMod val="65000"/>
                <a:lumOff val="35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834D6CD6-8674-4177-A60B-250791E382F5}"/>
              </a:ext>
            </a:extLst>
          </p:cNvPr>
          <p:cNvSpPr/>
          <p:nvPr/>
        </p:nvSpPr>
        <p:spPr>
          <a:xfrm rot="16200000">
            <a:off x="5250119" y="297119"/>
            <a:ext cx="9864212" cy="4019550"/>
          </a:xfrm>
          <a:prstGeom prst="rtTriangl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C05F94-97AC-4F30-A79D-E5B5098AAF68}"/>
              </a:ext>
            </a:extLst>
          </p:cNvPr>
          <p:cNvSpPr txBox="1"/>
          <p:nvPr/>
        </p:nvSpPr>
        <p:spPr>
          <a:xfrm>
            <a:off x="217712" y="3612667"/>
            <a:ext cx="9269187" cy="2970044"/>
          </a:xfrm>
          <a:prstGeom prst="rect">
            <a:avLst/>
          </a:prstGeom>
          <a:noFill/>
        </p:spPr>
        <p:txBody>
          <a:bodyPr wrap="square" lIns="36000" rIns="36000" bIns="0" rtlCol="0">
            <a:spAutoFit/>
          </a:bodyPr>
          <a:lstStyle/>
          <a:p>
            <a:pPr marL="1044000" lvl="2"/>
            <a:r>
              <a:rPr lang="pt-BR" sz="2400" dirty="0">
                <a:solidFill>
                  <a:schemeClr val="bg1"/>
                </a:solidFill>
                <a:latin typeface="Verdana Pro" panose="020B0604020202020204" pitchFamily="34" charset="0"/>
              </a:rPr>
              <a:t>PCC 3501 – Importância Estratégica da Tecnologia e da Gestão  na Produção de Obras Civis</a:t>
            </a:r>
          </a:p>
          <a:p>
            <a:endParaRPr lang="pt-BR" sz="2400" dirty="0">
              <a:solidFill>
                <a:schemeClr val="bg1"/>
              </a:solidFill>
              <a:latin typeface="Verdana Pro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Francisco Cardoso</a:t>
            </a:r>
          </a:p>
          <a:p>
            <a:endParaRPr lang="pt-B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Grupo 4 – Residencial de Alto Padrão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André Albano 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Arthur Espinosa</a:t>
            </a:r>
            <a:endParaRPr lang="pt-B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Guilherme Azevedo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C678284-7345-44AA-AEC5-16782187D5BD}"/>
              </a:ext>
            </a:extLst>
          </p:cNvPr>
          <p:cNvGrpSpPr/>
          <p:nvPr/>
        </p:nvGrpSpPr>
        <p:grpSpPr>
          <a:xfrm>
            <a:off x="141966" y="3523391"/>
            <a:ext cx="1023937" cy="1022400"/>
            <a:chOff x="4844595" y="4642040"/>
            <a:chExt cx="1023937" cy="1022400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AD76DB7-2C2D-4EC0-869C-C2FBFFFD93EC}"/>
                </a:ext>
              </a:extLst>
            </p:cNvPr>
            <p:cNvSpPr/>
            <p:nvPr/>
          </p:nvSpPr>
          <p:spPr>
            <a:xfrm>
              <a:off x="4844595" y="4642040"/>
              <a:ext cx="1023937" cy="10224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95000"/>
              </a:schemeClr>
            </a:solidFill>
            <a:ln>
              <a:noFill/>
            </a:ln>
            <a:effectLst>
              <a:innerShdw blurRad="355600">
                <a:schemeClr val="tx1">
                  <a:lumMod val="95000"/>
                  <a:lumOff val="5000"/>
                  <a:alpha val="7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1029C8A-8075-424E-8C5F-5F9CAFFB9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3"/>
            <a:stretch/>
          </p:blipFill>
          <p:spPr>
            <a:xfrm>
              <a:off x="4906563" y="4697020"/>
              <a:ext cx="900000" cy="91244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22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Verdana Pro" panose="020B0604030504040204" pitchFamily="34" charset="0"/>
              </a:rPr>
              <a:t>Agenda</a:t>
            </a:r>
            <a:endParaRPr lang="en-US" dirty="0">
              <a:latin typeface="Verdana Pro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BD1255-4649-4B9A-ABD2-A86419DDF93F}"/>
              </a:ext>
            </a:extLst>
          </p:cNvPr>
          <p:cNvSpPr txBox="1"/>
          <p:nvPr/>
        </p:nvSpPr>
        <p:spPr>
          <a:xfrm>
            <a:off x="420687" y="1228436"/>
            <a:ext cx="10164186" cy="245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Macroeconomia e Setor Residencial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Ameaças e Oportunidades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Construção de Valor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cinco foças competitivas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2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Verdana Pro" panose="020B0604030504040204" pitchFamily="34" charset="0"/>
              </a:rPr>
              <a:t>Macroeconomia e Setor Residencial</a:t>
            </a:r>
            <a:endParaRPr lang="en-US" dirty="0">
              <a:latin typeface="Verdana Pro" panose="020B060403050404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23406E7-5DDE-478D-8E46-9CAC24DA55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576373"/>
              </p:ext>
            </p:extLst>
          </p:nvPr>
        </p:nvGraphicFramePr>
        <p:xfrm>
          <a:off x="285750" y="3894706"/>
          <a:ext cx="3126663" cy="213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E0AFD86-FFD8-4EEF-B64B-91B4830B28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352510"/>
              </p:ext>
            </p:extLst>
          </p:nvPr>
        </p:nvGraphicFramePr>
        <p:xfrm>
          <a:off x="285748" y="1063172"/>
          <a:ext cx="6138218" cy="236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A5480DC1-6251-4C1A-82D2-0CF00DC37C6A}"/>
              </a:ext>
            </a:extLst>
          </p:cNvPr>
          <p:cNvSpPr/>
          <p:nvPr/>
        </p:nvSpPr>
        <p:spPr>
          <a:xfrm>
            <a:off x="7075357" y="1063172"/>
            <a:ext cx="4830894" cy="2305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4F479704-7A5F-462D-A5ED-C5BA294AFF34}"/>
              </a:ext>
            </a:extLst>
          </p:cNvPr>
          <p:cNvSpPr/>
          <p:nvPr/>
        </p:nvSpPr>
        <p:spPr>
          <a:xfrm rot="5400000">
            <a:off x="5655940" y="2131973"/>
            <a:ext cx="2132351" cy="228225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EF2C6E85-A6AD-49ED-946A-6BB27A01163F}"/>
              </a:ext>
            </a:extLst>
          </p:cNvPr>
          <p:cNvSpPr/>
          <p:nvPr/>
        </p:nvSpPr>
        <p:spPr>
          <a:xfrm rot="5400000">
            <a:off x="5655940" y="4730031"/>
            <a:ext cx="2132351" cy="228225"/>
          </a:xfrm>
          <a:prstGeom prst="triangle">
            <a:avLst/>
          </a:prstGeom>
          <a:solidFill>
            <a:schemeClr val="bg1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6DCF436-78F2-4360-BD84-7F1BE2B3C48A}"/>
              </a:ext>
            </a:extLst>
          </p:cNvPr>
          <p:cNvSpPr/>
          <p:nvPr/>
        </p:nvSpPr>
        <p:spPr>
          <a:xfrm>
            <a:off x="7075357" y="3661230"/>
            <a:ext cx="4830894" cy="2305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8025764-526F-4B94-AA91-A135C03AFCBA}"/>
              </a:ext>
            </a:extLst>
          </p:cNvPr>
          <p:cNvSpPr/>
          <p:nvPr/>
        </p:nvSpPr>
        <p:spPr>
          <a:xfrm>
            <a:off x="285748" y="3661230"/>
            <a:ext cx="3132000" cy="311610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#Unidades vendidas (São Paulo – SP)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A9A61A-730C-4E7F-84FA-0A3A2C0971E9}"/>
              </a:ext>
            </a:extLst>
          </p:cNvPr>
          <p:cNvSpPr txBox="1"/>
          <p:nvPr/>
        </p:nvSpPr>
        <p:spPr>
          <a:xfrm>
            <a:off x="7075355" y="1083035"/>
            <a:ext cx="48308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 de crédito para o setor habitacional com sinais de recuperação após o boom do setor construtivo e políticas de aceleração.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Retomada das empresas do setor construtivo no mercado de capitais.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a Selic em sua mínima histórica, tende-se a reduzir taxas de financiamento e move investimentos para economia real.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0C3D3E4-0FE5-4CD7-A975-FD8CF6FCE643}"/>
              </a:ext>
            </a:extLst>
          </p:cNvPr>
          <p:cNvSpPr txBox="1"/>
          <p:nvPr/>
        </p:nvSpPr>
        <p:spPr>
          <a:xfrm>
            <a:off x="7075355" y="3692966"/>
            <a:ext cx="483089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Nos últimos três anos, nota-se crescimento veemente do número absoluto de residências vendidas. Dentre elas, destaca-se o formato de 1 e 2 dormitórios, indicando uma nova tendência do mercado de estúdios em São Paulo.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Segundo a Secovi-SP, o ano de 2019 fechou com recorde de lançamentos e de vendas. Dos mais de 55 mil lançamentos, apenas 5% são de alto padrão.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Mercado de alto padrão é absorvido mais lentamente (VSO abaixo do mercado), porém com um VGV maior.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Seta: Curva para Baixo 22">
            <a:extLst>
              <a:ext uri="{FF2B5EF4-FFF2-40B4-BE49-F238E27FC236}">
                <a16:creationId xmlns:a16="http://schemas.microsoft.com/office/drawing/2014/main" id="{99ADBB5A-DD2F-4CC6-A896-A7DBDC0EA398}"/>
              </a:ext>
            </a:extLst>
          </p:cNvPr>
          <p:cNvSpPr/>
          <p:nvPr/>
        </p:nvSpPr>
        <p:spPr>
          <a:xfrm rot="20447797">
            <a:off x="2632641" y="4259179"/>
            <a:ext cx="574458" cy="131155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D9EA0B7-8424-4F3F-8CAF-248B9E9FF438}"/>
              </a:ext>
            </a:extLst>
          </p:cNvPr>
          <p:cNvSpPr txBox="1"/>
          <p:nvPr/>
        </p:nvSpPr>
        <p:spPr>
          <a:xfrm>
            <a:off x="2172339" y="4471720"/>
            <a:ext cx="573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27%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5D28CB6-4389-402E-9E4A-A8AF4003B93F}"/>
              </a:ext>
            </a:extLst>
          </p:cNvPr>
          <p:cNvSpPr txBox="1"/>
          <p:nvPr/>
        </p:nvSpPr>
        <p:spPr>
          <a:xfrm>
            <a:off x="2675228" y="4014599"/>
            <a:ext cx="573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49%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</a:endParaRP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66E13DA3-9F9B-453A-851A-A841FA5C39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425556"/>
              </p:ext>
            </p:extLst>
          </p:nvPr>
        </p:nvGraphicFramePr>
        <p:xfrm>
          <a:off x="3490021" y="3925194"/>
          <a:ext cx="2933946" cy="2092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Seta: Curva para Baixo 26">
            <a:extLst>
              <a:ext uri="{FF2B5EF4-FFF2-40B4-BE49-F238E27FC236}">
                <a16:creationId xmlns:a16="http://schemas.microsoft.com/office/drawing/2014/main" id="{A30CEC0F-193A-4DDC-9BA7-D2793279C6C9}"/>
              </a:ext>
            </a:extLst>
          </p:cNvPr>
          <p:cNvSpPr/>
          <p:nvPr/>
        </p:nvSpPr>
        <p:spPr>
          <a:xfrm rot="20447797">
            <a:off x="2214011" y="4680811"/>
            <a:ext cx="574458" cy="131155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1ADA260-2086-4487-9AFD-4D5B7A9C269E}"/>
              </a:ext>
            </a:extLst>
          </p:cNvPr>
          <p:cNvSpPr/>
          <p:nvPr/>
        </p:nvSpPr>
        <p:spPr>
          <a:xfrm>
            <a:off x="3490018" y="3673412"/>
            <a:ext cx="2937600" cy="311610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#Unidades de alto padrão lançadas &amp; VSO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8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Verdana Pro" panose="020B0604030504040204" pitchFamily="34" charset="0"/>
              </a:rPr>
              <a:t>Ameaças e Oportunidades</a:t>
            </a:r>
            <a:endParaRPr lang="en-US" dirty="0">
              <a:latin typeface="Verdana Pro" panose="020B060403050404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5480DC1-6251-4C1A-82D2-0CF00DC37C6A}"/>
              </a:ext>
            </a:extLst>
          </p:cNvPr>
          <p:cNvSpPr/>
          <p:nvPr/>
        </p:nvSpPr>
        <p:spPr>
          <a:xfrm>
            <a:off x="668509" y="1025656"/>
            <a:ext cx="5760000" cy="4428000"/>
          </a:xfrm>
          <a:prstGeom prst="rect">
            <a:avLst/>
          </a:prstGeom>
          <a:solidFill>
            <a:srgbClr val="FFE5E5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6DCF436-78F2-4360-BD84-7F1BE2B3C48A}"/>
              </a:ext>
            </a:extLst>
          </p:cNvPr>
          <p:cNvSpPr/>
          <p:nvPr/>
        </p:nvSpPr>
        <p:spPr>
          <a:xfrm>
            <a:off x="5763491" y="1468996"/>
            <a:ext cx="5760000" cy="4428000"/>
          </a:xfrm>
          <a:prstGeom prst="rect">
            <a:avLst/>
          </a:prstGeom>
          <a:solidFill>
            <a:srgbClr val="DEF8D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A9A61A-730C-4E7F-84FA-0A3A2C0971E9}"/>
              </a:ext>
            </a:extLst>
          </p:cNvPr>
          <p:cNvSpPr txBox="1"/>
          <p:nvPr/>
        </p:nvSpPr>
        <p:spPr>
          <a:xfrm>
            <a:off x="979356" y="1336119"/>
            <a:ext cx="46732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Ciclo de produção relativamente longo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Demanda elástica e dependente da situação econômica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Pandemia de COVID-19: pode gerar crise de crédito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CaixaDeTexto 19">
            <a:extLst>
              <a:ext uri="{FF2B5EF4-FFF2-40B4-BE49-F238E27FC236}">
                <a16:creationId xmlns:a16="http://schemas.microsoft.com/office/drawing/2014/main" id="{5B2704B4-D971-41CC-AAEE-7B5C31D57306}"/>
              </a:ext>
            </a:extLst>
          </p:cNvPr>
          <p:cNvSpPr txBox="1"/>
          <p:nvPr/>
        </p:nvSpPr>
        <p:spPr>
          <a:xfrm>
            <a:off x="6306841" y="1766564"/>
            <a:ext cx="4673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Aumento da renda média = maior público consumidor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 concepção de produtos: apartamentos menores com alto valor agregado aumenta rentabilidade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Retomada do setor nos últimos 2-3 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ECA962F-525E-48CA-B8A5-DE66634ADD3C}"/>
              </a:ext>
            </a:extLst>
          </p:cNvPr>
          <p:cNvSpPr/>
          <p:nvPr/>
        </p:nvSpPr>
        <p:spPr>
          <a:xfrm>
            <a:off x="420687" y="856694"/>
            <a:ext cx="3132000" cy="479425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tlCol="0" anchor="ctr"/>
          <a:lstStyle/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Ameaças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7E7A9ED-C282-4FD4-9ED1-53B85A9C4BC1}"/>
              </a:ext>
            </a:extLst>
          </p:cNvPr>
          <p:cNvSpPr/>
          <p:nvPr/>
        </p:nvSpPr>
        <p:spPr>
          <a:xfrm>
            <a:off x="5507315" y="1244564"/>
            <a:ext cx="3132000" cy="479425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tlCol="0" anchor="ctr"/>
          <a:lstStyle/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Oportunidades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0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87" y="144463"/>
            <a:ext cx="9377654" cy="479425"/>
          </a:xfrm>
        </p:spPr>
        <p:txBody>
          <a:bodyPr/>
          <a:lstStyle/>
          <a:p>
            <a:r>
              <a:rPr lang="pt-BR" dirty="0">
                <a:latin typeface="Verdana Pro" panose="020B0604030504040204" pitchFamily="34" charset="0"/>
              </a:rPr>
              <a:t>Construção de Valor Para o Setor</a:t>
            </a:r>
            <a:endParaRPr lang="en-US" dirty="0">
              <a:latin typeface="Verdana Pro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020F4A-02FE-4C8C-843A-375854786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75" y="1108477"/>
            <a:ext cx="10141050" cy="4958159"/>
          </a:xfrm>
          <a:prstGeom prst="rect">
            <a:avLst/>
          </a:prstGeom>
        </p:spPr>
      </p:pic>
      <p:sp>
        <p:nvSpPr>
          <p:cNvPr id="5" name="Retângulo: Único Canto Recortado 4">
            <a:extLst>
              <a:ext uri="{FF2B5EF4-FFF2-40B4-BE49-F238E27FC236}">
                <a16:creationId xmlns:a16="http://schemas.microsoft.com/office/drawing/2014/main" id="{75F4B2D9-5898-44A6-97D4-3D17B9E36D25}"/>
              </a:ext>
            </a:extLst>
          </p:cNvPr>
          <p:cNvSpPr/>
          <p:nvPr/>
        </p:nvSpPr>
        <p:spPr>
          <a:xfrm>
            <a:off x="1" y="1108478"/>
            <a:ext cx="2407640" cy="738297"/>
          </a:xfrm>
          <a:prstGeom prst="snip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4C282E-3F76-4998-BC96-E9C17FD66B0C}"/>
              </a:ext>
            </a:extLst>
          </p:cNvPr>
          <p:cNvSpPr txBox="1"/>
          <p:nvPr/>
        </p:nvSpPr>
        <p:spPr>
          <a:xfrm>
            <a:off x="43183" y="1089645"/>
            <a:ext cx="321174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Ciclo de Incorporação</a:t>
            </a:r>
          </a:p>
        </p:txBody>
      </p:sp>
    </p:spTree>
    <p:extLst>
      <p:ext uri="{BB962C8B-B14F-4D97-AF65-F5344CB8AC3E}">
        <p14:creationId xmlns:p14="http://schemas.microsoft.com/office/powerpoint/2010/main" val="24949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Verdana Pro" panose="020B0604030504040204" pitchFamily="34" charset="0"/>
              </a:rPr>
              <a:t>Construção de Valor Para o Cliente</a:t>
            </a:r>
            <a:endParaRPr lang="en-US" dirty="0">
              <a:latin typeface="Verdana Pro" panose="020B060403050404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C7FF4B4-05D6-431E-B498-9CC6A1854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686867"/>
              </p:ext>
            </p:extLst>
          </p:nvPr>
        </p:nvGraphicFramePr>
        <p:xfrm>
          <a:off x="2586925" y="1593908"/>
          <a:ext cx="6569512" cy="405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: Único Canto Recortado 6">
            <a:extLst>
              <a:ext uri="{FF2B5EF4-FFF2-40B4-BE49-F238E27FC236}">
                <a16:creationId xmlns:a16="http://schemas.microsoft.com/office/drawing/2014/main" id="{973076F4-E5C2-4351-A8A8-B9D5AF39E19E}"/>
              </a:ext>
            </a:extLst>
          </p:cNvPr>
          <p:cNvSpPr/>
          <p:nvPr/>
        </p:nvSpPr>
        <p:spPr>
          <a:xfrm>
            <a:off x="1" y="1108478"/>
            <a:ext cx="2586924" cy="738297"/>
          </a:xfrm>
          <a:prstGeom prst="snip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88900" dist="63500" dir="78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6026F6-2482-4119-9BCD-8F11B6F6593C}"/>
              </a:ext>
            </a:extLst>
          </p:cNvPr>
          <p:cNvSpPr txBox="1"/>
          <p:nvPr/>
        </p:nvSpPr>
        <p:spPr>
          <a:xfrm>
            <a:off x="43183" y="1089645"/>
            <a:ext cx="247351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Opções de Personalização</a:t>
            </a:r>
          </a:p>
        </p:txBody>
      </p:sp>
    </p:spTree>
    <p:extLst>
      <p:ext uri="{BB962C8B-B14F-4D97-AF65-F5344CB8AC3E}">
        <p14:creationId xmlns:p14="http://schemas.microsoft.com/office/powerpoint/2010/main" val="304795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ADDF81E0-CECA-4965-8607-169ED26AB4D0}"/>
              </a:ext>
            </a:extLst>
          </p:cNvPr>
          <p:cNvSpPr/>
          <p:nvPr/>
        </p:nvSpPr>
        <p:spPr>
          <a:xfrm>
            <a:off x="3169932" y="925120"/>
            <a:ext cx="5223600" cy="5223866"/>
          </a:xfrm>
          <a:prstGeom prst="ellipse">
            <a:avLst/>
          </a:prstGeom>
          <a:solidFill>
            <a:schemeClr val="accent1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600C-7B70-49ED-A875-0F52A1604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Cinco forças competitivas</a:t>
            </a:r>
            <a:endParaRPr lang="en-US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6B5D1E9-B582-44BA-9E20-FE192A94483B}"/>
              </a:ext>
            </a:extLst>
          </p:cNvPr>
          <p:cNvGrpSpPr/>
          <p:nvPr/>
        </p:nvGrpSpPr>
        <p:grpSpPr>
          <a:xfrm>
            <a:off x="708577" y="1078429"/>
            <a:ext cx="3108246" cy="1784931"/>
            <a:chOff x="1802784" y="2011439"/>
            <a:chExt cx="3108246" cy="17849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2CE133-929E-49E7-B59D-D5A707A595D6}"/>
                </a:ext>
              </a:extLst>
            </p:cNvPr>
            <p:cNvSpPr/>
            <p:nvPr/>
          </p:nvSpPr>
          <p:spPr>
            <a:xfrm>
              <a:off x="1954302" y="2168992"/>
              <a:ext cx="2842167" cy="1431916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chemeClr val="bg1">
                <a:lumMod val="95000"/>
                <a:alpha val="78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" dist="2540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0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Barreiras legais praticamente nulas, basta estar capitalizado para entrar no mercado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: Shape 7">
              <a:extLst>
                <a:ext uri="{FF2B5EF4-FFF2-40B4-BE49-F238E27FC236}">
                  <a16:creationId xmlns:a16="http://schemas.microsoft.com/office/drawing/2014/main" id="{5C83C5E6-79AB-444F-BA2F-18F9FBFD8C0C}"/>
                </a:ext>
              </a:extLst>
            </p:cNvPr>
            <p:cNvSpPr/>
            <p:nvPr/>
          </p:nvSpPr>
          <p:spPr>
            <a:xfrm>
              <a:off x="3803165" y="3379665"/>
              <a:ext cx="1107865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Forte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: Shape 7">
              <a:extLst>
                <a:ext uri="{FF2B5EF4-FFF2-40B4-BE49-F238E27FC236}">
                  <a16:creationId xmlns:a16="http://schemas.microsoft.com/office/drawing/2014/main" id="{06341CD2-9780-4742-BF44-925643316D8F}"/>
                </a:ext>
              </a:extLst>
            </p:cNvPr>
            <p:cNvSpPr/>
            <p:nvPr/>
          </p:nvSpPr>
          <p:spPr>
            <a:xfrm>
              <a:off x="1802784" y="2011439"/>
              <a:ext cx="1706792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Novos Entrantes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8A54D3F-50AD-4B29-A035-847C18D200A5}"/>
              </a:ext>
            </a:extLst>
          </p:cNvPr>
          <p:cNvGrpSpPr/>
          <p:nvPr/>
        </p:nvGrpSpPr>
        <p:grpSpPr>
          <a:xfrm>
            <a:off x="7610284" y="1078429"/>
            <a:ext cx="3108246" cy="1784931"/>
            <a:chOff x="1802784" y="2011439"/>
            <a:chExt cx="3108246" cy="1784931"/>
          </a:xfrm>
        </p:grpSpPr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2B9AE14B-2BA9-4767-9A64-7DBACEB45C42}"/>
                </a:ext>
              </a:extLst>
            </p:cNvPr>
            <p:cNvSpPr/>
            <p:nvPr/>
          </p:nvSpPr>
          <p:spPr>
            <a:xfrm>
              <a:off x="1954302" y="2168992"/>
              <a:ext cx="2842167" cy="1431916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chemeClr val="bg1">
                <a:lumMod val="95000"/>
                <a:alpha val="78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" dist="2540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0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Serviços não são tão específicos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: Shape 7">
              <a:extLst>
                <a:ext uri="{FF2B5EF4-FFF2-40B4-BE49-F238E27FC236}">
                  <a16:creationId xmlns:a16="http://schemas.microsoft.com/office/drawing/2014/main" id="{BDA0A9E8-0680-4DD7-8845-5DA44ED1C2FC}"/>
                </a:ext>
              </a:extLst>
            </p:cNvPr>
            <p:cNvSpPr/>
            <p:nvPr/>
          </p:nvSpPr>
          <p:spPr>
            <a:xfrm>
              <a:off x="3803165" y="3379665"/>
              <a:ext cx="1107865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Fraco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: Shape 7">
              <a:extLst>
                <a:ext uri="{FF2B5EF4-FFF2-40B4-BE49-F238E27FC236}">
                  <a16:creationId xmlns:a16="http://schemas.microsoft.com/office/drawing/2014/main" id="{F0ED57A9-D04F-41D7-BDDA-9C322090B7E4}"/>
                </a:ext>
              </a:extLst>
            </p:cNvPr>
            <p:cNvSpPr/>
            <p:nvPr/>
          </p:nvSpPr>
          <p:spPr>
            <a:xfrm>
              <a:off x="1802784" y="2011439"/>
              <a:ext cx="1706792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Fornecedores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9CB6154-100E-44BE-A366-A085100B8F4D}"/>
              </a:ext>
            </a:extLst>
          </p:cNvPr>
          <p:cNvGrpSpPr/>
          <p:nvPr/>
        </p:nvGrpSpPr>
        <p:grpSpPr>
          <a:xfrm>
            <a:off x="708577" y="4287579"/>
            <a:ext cx="3108246" cy="1784931"/>
            <a:chOff x="1802784" y="2011439"/>
            <a:chExt cx="3108246" cy="1784931"/>
          </a:xfrm>
        </p:grpSpPr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28FC52DE-523F-4EDD-90BC-3D9C96C5A1D7}"/>
                </a:ext>
              </a:extLst>
            </p:cNvPr>
            <p:cNvSpPr/>
            <p:nvPr/>
          </p:nvSpPr>
          <p:spPr>
            <a:xfrm>
              <a:off x="1954302" y="2168992"/>
              <a:ext cx="2842167" cy="1431916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chemeClr val="bg1">
                <a:lumMod val="95000"/>
                <a:alpha val="78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" dist="2540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0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Baixa chance de </a:t>
              </a:r>
              <a:r>
                <a:rPr lang="pt-B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disrupção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do setor. Segurança é importante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: Shape 7">
              <a:extLst>
                <a:ext uri="{FF2B5EF4-FFF2-40B4-BE49-F238E27FC236}">
                  <a16:creationId xmlns:a16="http://schemas.microsoft.com/office/drawing/2014/main" id="{7A102159-5026-471E-A795-60CD4C2ABEA7}"/>
                </a:ext>
              </a:extLst>
            </p:cNvPr>
            <p:cNvSpPr/>
            <p:nvPr/>
          </p:nvSpPr>
          <p:spPr>
            <a:xfrm>
              <a:off x="3803165" y="3379665"/>
              <a:ext cx="1107865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Médio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: Shape 7">
              <a:extLst>
                <a:ext uri="{FF2B5EF4-FFF2-40B4-BE49-F238E27FC236}">
                  <a16:creationId xmlns:a16="http://schemas.microsoft.com/office/drawing/2014/main" id="{6A7C6BF5-3C93-4900-B822-2A6F63101A57}"/>
                </a:ext>
              </a:extLst>
            </p:cNvPr>
            <p:cNvSpPr/>
            <p:nvPr/>
          </p:nvSpPr>
          <p:spPr>
            <a:xfrm>
              <a:off x="1802784" y="2011439"/>
              <a:ext cx="1706792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Substitutos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5284894-E965-4D58-9DD7-A401DA5A27EA}"/>
              </a:ext>
            </a:extLst>
          </p:cNvPr>
          <p:cNvGrpSpPr/>
          <p:nvPr/>
        </p:nvGrpSpPr>
        <p:grpSpPr>
          <a:xfrm>
            <a:off x="7610284" y="4287579"/>
            <a:ext cx="3108246" cy="1784931"/>
            <a:chOff x="1802784" y="2011439"/>
            <a:chExt cx="3108246" cy="1784931"/>
          </a:xfrm>
        </p:grpSpPr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FA4ADE1A-9781-41FB-A4F5-B372600B6E91}"/>
                </a:ext>
              </a:extLst>
            </p:cNvPr>
            <p:cNvSpPr/>
            <p:nvPr/>
          </p:nvSpPr>
          <p:spPr>
            <a:xfrm>
              <a:off x="1954302" y="2168992"/>
              <a:ext cx="2842167" cy="1431916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chemeClr val="bg1">
                <a:lumMod val="95000"/>
                <a:alpha val="78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" dist="2540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0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Clientes “decididos” em comprar, possuem menor barganha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: Shape 7">
              <a:extLst>
                <a:ext uri="{FF2B5EF4-FFF2-40B4-BE49-F238E27FC236}">
                  <a16:creationId xmlns:a16="http://schemas.microsoft.com/office/drawing/2014/main" id="{861E180D-3828-418C-AB57-A64709F5A6AA}"/>
                </a:ext>
              </a:extLst>
            </p:cNvPr>
            <p:cNvSpPr/>
            <p:nvPr/>
          </p:nvSpPr>
          <p:spPr>
            <a:xfrm>
              <a:off x="3803165" y="3379665"/>
              <a:ext cx="1107865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Fraco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: Shape 7">
              <a:extLst>
                <a:ext uri="{FF2B5EF4-FFF2-40B4-BE49-F238E27FC236}">
                  <a16:creationId xmlns:a16="http://schemas.microsoft.com/office/drawing/2014/main" id="{D073DEAA-28E4-43A8-AE14-8F6906E93A68}"/>
                </a:ext>
              </a:extLst>
            </p:cNvPr>
            <p:cNvSpPr/>
            <p:nvPr/>
          </p:nvSpPr>
          <p:spPr>
            <a:xfrm>
              <a:off x="1802784" y="2011439"/>
              <a:ext cx="1706792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Clientes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F327B7C-9634-4C99-8E12-DDEFB4D66439}"/>
              </a:ext>
            </a:extLst>
          </p:cNvPr>
          <p:cNvGrpSpPr/>
          <p:nvPr/>
        </p:nvGrpSpPr>
        <p:grpSpPr>
          <a:xfrm>
            <a:off x="4227609" y="2644588"/>
            <a:ext cx="3108246" cy="1784931"/>
            <a:chOff x="1802784" y="2011439"/>
            <a:chExt cx="3108246" cy="1784931"/>
          </a:xfrm>
        </p:grpSpPr>
        <p:sp>
          <p:nvSpPr>
            <p:cNvPr id="35" name="Freeform: Shape 15">
              <a:extLst>
                <a:ext uri="{FF2B5EF4-FFF2-40B4-BE49-F238E27FC236}">
                  <a16:creationId xmlns:a16="http://schemas.microsoft.com/office/drawing/2014/main" id="{CFF675F6-A9C9-46CE-89EA-40321ED86529}"/>
                </a:ext>
              </a:extLst>
            </p:cNvPr>
            <p:cNvSpPr/>
            <p:nvPr/>
          </p:nvSpPr>
          <p:spPr>
            <a:xfrm>
              <a:off x="1954302" y="2168992"/>
              <a:ext cx="2842167" cy="1431916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chemeClr val="bg1">
                <a:lumMod val="95000"/>
                <a:alpha val="78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" dist="2540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0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Competição por localidade, preço e qualidade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: Shape 7">
              <a:extLst>
                <a:ext uri="{FF2B5EF4-FFF2-40B4-BE49-F238E27FC236}">
                  <a16:creationId xmlns:a16="http://schemas.microsoft.com/office/drawing/2014/main" id="{DFCEDD0C-9497-4A2D-A0CF-1D679795C5B1}"/>
                </a:ext>
              </a:extLst>
            </p:cNvPr>
            <p:cNvSpPr/>
            <p:nvPr/>
          </p:nvSpPr>
          <p:spPr>
            <a:xfrm>
              <a:off x="3803165" y="3379665"/>
              <a:ext cx="1107865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Forte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: Shape 7">
              <a:extLst>
                <a:ext uri="{FF2B5EF4-FFF2-40B4-BE49-F238E27FC236}">
                  <a16:creationId xmlns:a16="http://schemas.microsoft.com/office/drawing/2014/main" id="{0C727E2B-0483-474D-920B-FE029901D5AF}"/>
                </a:ext>
              </a:extLst>
            </p:cNvPr>
            <p:cNvSpPr/>
            <p:nvPr/>
          </p:nvSpPr>
          <p:spPr>
            <a:xfrm>
              <a:off x="1802784" y="2011439"/>
              <a:ext cx="1706792" cy="416705"/>
            </a:xfrm>
            <a:custGeom>
              <a:avLst/>
              <a:gdLst>
                <a:gd name="connsiteX0" fmla="*/ 0 w 1706792"/>
                <a:gd name="connsiteY0" fmla="*/ 184906 h 1109415"/>
                <a:gd name="connsiteX1" fmla="*/ 184906 w 1706792"/>
                <a:gd name="connsiteY1" fmla="*/ 0 h 1109415"/>
                <a:gd name="connsiteX2" fmla="*/ 1521886 w 1706792"/>
                <a:gd name="connsiteY2" fmla="*/ 0 h 1109415"/>
                <a:gd name="connsiteX3" fmla="*/ 1706792 w 1706792"/>
                <a:gd name="connsiteY3" fmla="*/ 184906 h 1109415"/>
                <a:gd name="connsiteX4" fmla="*/ 1706792 w 1706792"/>
                <a:gd name="connsiteY4" fmla="*/ 924509 h 1109415"/>
                <a:gd name="connsiteX5" fmla="*/ 1521886 w 1706792"/>
                <a:gd name="connsiteY5" fmla="*/ 1109415 h 1109415"/>
                <a:gd name="connsiteX6" fmla="*/ 184906 w 1706792"/>
                <a:gd name="connsiteY6" fmla="*/ 1109415 h 1109415"/>
                <a:gd name="connsiteX7" fmla="*/ 0 w 1706792"/>
                <a:gd name="connsiteY7" fmla="*/ 924509 h 1109415"/>
                <a:gd name="connsiteX8" fmla="*/ 0 w 1706792"/>
                <a:gd name="connsiteY8" fmla="*/ 184906 h 11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792" h="1109415">
                  <a:moveTo>
                    <a:pt x="0" y="184906"/>
                  </a:moveTo>
                  <a:cubicBezTo>
                    <a:pt x="0" y="82785"/>
                    <a:pt x="82785" y="0"/>
                    <a:pt x="184906" y="0"/>
                  </a:cubicBezTo>
                  <a:lnTo>
                    <a:pt x="1521886" y="0"/>
                  </a:lnTo>
                  <a:cubicBezTo>
                    <a:pt x="1624007" y="0"/>
                    <a:pt x="1706792" y="82785"/>
                    <a:pt x="1706792" y="184906"/>
                  </a:cubicBezTo>
                  <a:lnTo>
                    <a:pt x="1706792" y="924509"/>
                  </a:lnTo>
                  <a:cubicBezTo>
                    <a:pt x="1706792" y="1026630"/>
                    <a:pt x="1624007" y="1109415"/>
                    <a:pt x="1521886" y="1109415"/>
                  </a:cubicBezTo>
                  <a:lnTo>
                    <a:pt x="184906" y="1109415"/>
                  </a:lnTo>
                  <a:cubicBezTo>
                    <a:pt x="82785" y="1109415"/>
                    <a:pt x="0" y="1026630"/>
                    <a:pt x="0" y="924509"/>
                  </a:cubicBezTo>
                  <a:lnTo>
                    <a:pt x="0" y="184906"/>
                  </a:lnTo>
                  <a:close/>
                </a:path>
              </a:pathLst>
            </a:custGeom>
            <a:solidFill>
              <a:srgbClr val="002060">
                <a:alpha val="79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117" tIns="115117" rIns="115117" bIns="1151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Concorrentes</a:t>
              </a:r>
              <a:endPara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406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361</Words>
  <Application>Microsoft Office PowerPoint</Application>
  <PresentationFormat>Widescreen</PresentationFormat>
  <Paragraphs>78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</vt:lpstr>
      <vt:lpstr>Calibri Light</vt:lpstr>
      <vt:lpstr>Verdana</vt:lpstr>
      <vt:lpstr>Verdana Pro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</dc:creator>
  <cp:lastModifiedBy>Guilherme</cp:lastModifiedBy>
  <cp:revision>32</cp:revision>
  <dcterms:created xsi:type="dcterms:W3CDTF">2020-03-30T18:56:38Z</dcterms:created>
  <dcterms:modified xsi:type="dcterms:W3CDTF">2020-04-13T00:16:34Z</dcterms:modified>
</cp:coreProperties>
</file>