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87" r:id="rId3"/>
    <p:sldId id="360" r:id="rId4"/>
    <p:sldId id="288" r:id="rId5"/>
    <p:sldId id="353" r:id="rId6"/>
    <p:sldId id="363" r:id="rId7"/>
    <p:sldId id="354" r:id="rId8"/>
    <p:sldId id="355" r:id="rId9"/>
    <p:sldId id="362" r:id="rId10"/>
    <p:sldId id="327" r:id="rId11"/>
    <p:sldId id="328" r:id="rId12"/>
    <p:sldId id="383" r:id="rId13"/>
    <p:sldId id="387" r:id="rId14"/>
    <p:sldId id="384" r:id="rId15"/>
    <p:sldId id="290" r:id="rId16"/>
    <p:sldId id="382" r:id="rId17"/>
    <p:sldId id="365" r:id="rId18"/>
    <p:sldId id="388" r:id="rId19"/>
    <p:sldId id="371" r:id="rId20"/>
    <p:sldId id="366" r:id="rId21"/>
    <p:sldId id="367" r:id="rId22"/>
    <p:sldId id="368" r:id="rId23"/>
    <p:sldId id="370" r:id="rId24"/>
    <p:sldId id="374" r:id="rId25"/>
    <p:sldId id="375" r:id="rId26"/>
    <p:sldId id="379" r:id="rId27"/>
    <p:sldId id="378" r:id="rId28"/>
    <p:sldId id="289" r:id="rId29"/>
    <p:sldId id="385" r:id="rId30"/>
    <p:sldId id="386"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81" r:id="rId45"/>
    <p:sldId id="307" r:id="rId46"/>
    <p:sldId id="352" r:id="rId47"/>
    <p:sldId id="308" r:id="rId48"/>
    <p:sldId id="309" r:id="rId49"/>
    <p:sldId id="310" r:id="rId50"/>
    <p:sldId id="311" r:id="rId51"/>
    <p:sldId id="312" r:id="rId52"/>
    <p:sldId id="313" r:id="rId53"/>
    <p:sldId id="316" r:id="rId54"/>
    <p:sldId id="318" r:id="rId55"/>
    <p:sldId id="319" r:id="rId56"/>
    <p:sldId id="320" r:id="rId57"/>
    <p:sldId id="321" r:id="rId58"/>
    <p:sldId id="389" r:id="rId5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1" d="100"/>
          <a:sy n="91" d="100"/>
        </p:scale>
        <p:origin x="-119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7FBEBC3-2CF0-453B-9A28-77474EB0EAA1}" type="datetimeFigureOut">
              <a:rPr lang="pt-BR" smtClean="0"/>
              <a:pPr/>
              <a:t>22/08/2017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2DF72DE-E89D-4791-BCC5-D28355832CE7}"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BEBC3-2CF0-453B-9A28-77474EB0EAA1}" type="datetimeFigureOut">
              <a:rPr lang="pt-BR" smtClean="0"/>
              <a:pPr/>
              <a:t>22/08/2017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F72DE-E89D-4791-BCC5-D28355832CE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_EOO-fuqCLw"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5-5qL5NM39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Q7-NgMUPNcY" TargetMode="External"/><Relationship Id="rId2" Type="http://schemas.openxmlformats.org/officeDocument/2006/relationships/hyperlink" Target="https://www.youtube.com/watch?v=4X7hWw-9K4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unesdoc.unesco.org/images/0015/001502/150224por.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en.unesco.org/creativity/sites/creativity/files/gmr_summary_en.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00063" y="0"/>
            <a:ext cx="8229600" cy="1785938"/>
          </a:xfrm>
        </p:spPr>
        <p:txBody>
          <a:bodyPr>
            <a:normAutofit fontScale="90000"/>
          </a:bodyPr>
          <a:lstStyle/>
          <a:p>
            <a:pPr algn="l" eaLnBrk="1" hangingPunct="1"/>
            <a:r>
              <a:rPr lang="pt-BR" sz="3600" b="1" dirty="0" smtClean="0"/>
              <a:t/>
            </a:r>
            <a:br>
              <a:rPr lang="pt-BR" sz="3600" b="1" dirty="0" smtClean="0"/>
            </a:br>
            <a:r>
              <a:rPr lang="pt-BR" sz="3600" b="1" dirty="0" smtClean="0"/>
              <a:t/>
            </a:r>
            <a:br>
              <a:rPr lang="pt-BR" sz="3600" b="1" dirty="0" smtClean="0"/>
            </a:br>
            <a:r>
              <a:rPr lang="pt-BR" sz="3600" b="1" dirty="0" smtClean="0">
                <a:solidFill>
                  <a:srgbClr val="FF0000"/>
                </a:solidFill>
              </a:rPr>
              <a:t>Diversidade </a:t>
            </a:r>
            <a:r>
              <a:rPr lang="pt-BR" sz="3600" b="1" dirty="0" smtClean="0">
                <a:solidFill>
                  <a:schemeClr val="tx1"/>
                </a:solidFill>
              </a:rPr>
              <a:t>Cultural</a:t>
            </a:r>
            <a:br>
              <a:rPr lang="pt-BR" sz="3600" b="1" dirty="0" smtClean="0">
                <a:solidFill>
                  <a:schemeClr val="tx1"/>
                </a:solidFill>
              </a:rPr>
            </a:br>
            <a:r>
              <a:rPr lang="pt-BR" sz="3600" b="1" dirty="0" smtClean="0"/>
              <a:t>Direitos </a:t>
            </a:r>
            <a:r>
              <a:rPr lang="pt-BR" sz="3600" b="1" dirty="0" smtClean="0">
                <a:solidFill>
                  <a:srgbClr val="FF0000"/>
                </a:solidFill>
              </a:rPr>
              <a:t>Culturais</a:t>
            </a:r>
            <a:r>
              <a:rPr lang="pt-BR" sz="3600" b="1" dirty="0" smtClean="0">
                <a:solidFill>
                  <a:schemeClr val="tx1"/>
                </a:solidFill>
              </a:rPr>
              <a:t/>
            </a:r>
            <a:br>
              <a:rPr lang="pt-BR" sz="3600" b="1" dirty="0" smtClean="0">
                <a:solidFill>
                  <a:schemeClr val="tx1"/>
                </a:solidFill>
              </a:rPr>
            </a:br>
            <a:r>
              <a:rPr lang="pt-BR" sz="4000" b="1" dirty="0" smtClean="0"/>
              <a:t/>
            </a:r>
            <a:br>
              <a:rPr lang="pt-BR" sz="4000" b="1" dirty="0" smtClean="0"/>
            </a:br>
            <a:r>
              <a:rPr lang="pt-BR" sz="4000" dirty="0" smtClean="0"/>
              <a:t/>
            </a:r>
            <a:br>
              <a:rPr lang="pt-BR" sz="4000" dirty="0" smtClean="0"/>
            </a:br>
            <a:endParaRPr lang="pt-BR" sz="4000" b="1" dirty="0" smtClean="0"/>
          </a:p>
        </p:txBody>
      </p:sp>
      <p:sp>
        <p:nvSpPr>
          <p:cNvPr id="2051" name="Rectangle 3"/>
          <p:cNvSpPr>
            <a:spLocks noGrp="1" noChangeArrowheads="1"/>
          </p:cNvSpPr>
          <p:nvPr>
            <p:ph sz="half" idx="1"/>
          </p:nvPr>
        </p:nvSpPr>
        <p:spPr/>
        <p:txBody>
          <a:bodyPr/>
          <a:lstStyle/>
          <a:p>
            <a:pPr eaLnBrk="1" hangingPunct="1">
              <a:buFontTx/>
              <a:buNone/>
            </a:pPr>
            <a:endParaRPr lang="pt-BR" dirty="0" smtClean="0"/>
          </a:p>
          <a:p>
            <a:pPr algn="r" eaLnBrk="1" hangingPunct="1">
              <a:buFontTx/>
              <a:buNone/>
            </a:pPr>
            <a:r>
              <a:rPr lang="pt-BR" dirty="0" smtClean="0"/>
              <a:t>   AULA 4</a:t>
            </a:r>
          </a:p>
        </p:txBody>
      </p:sp>
      <p:sp>
        <p:nvSpPr>
          <p:cNvPr id="2052" name="Rectangle 4"/>
          <p:cNvSpPr>
            <a:spLocks noGrp="1" noChangeArrowheads="1"/>
          </p:cNvSpPr>
          <p:nvPr>
            <p:ph sz="half" idx="2"/>
          </p:nvPr>
        </p:nvSpPr>
        <p:spPr/>
        <p:txBody>
          <a:bodyPr/>
          <a:lstStyle/>
          <a:p>
            <a:pPr eaLnBrk="1" hangingPunct="1"/>
            <a:endParaRPr lang="pt-BR" smtClean="0"/>
          </a:p>
        </p:txBody>
      </p:sp>
      <p:pic>
        <p:nvPicPr>
          <p:cNvPr id="2053" name="Picture 5" descr="frida3"/>
          <p:cNvPicPr>
            <a:picLocks noChangeAspect="1" noChangeArrowheads="1"/>
          </p:cNvPicPr>
          <p:nvPr/>
        </p:nvPicPr>
        <p:blipFill>
          <a:blip r:embed="rId2" cstate="print"/>
          <a:srcRect/>
          <a:stretch>
            <a:fillRect/>
          </a:stretch>
        </p:blipFill>
        <p:spPr bwMode="auto">
          <a:xfrm>
            <a:off x="214282" y="2143116"/>
            <a:ext cx="3009900" cy="4286250"/>
          </a:xfrm>
          <a:prstGeom prst="rect">
            <a:avLst/>
          </a:prstGeom>
          <a:noFill/>
          <a:ln w="9525">
            <a:noFill/>
            <a:miter lim="800000"/>
            <a:headEnd/>
            <a:tailEnd/>
          </a:ln>
        </p:spPr>
      </p:pic>
      <p:pic>
        <p:nvPicPr>
          <p:cNvPr id="2054" name="Picture 6" descr="FridaKahloMeAndMyParrots"/>
          <p:cNvPicPr>
            <a:picLocks noChangeAspect="1" noChangeArrowheads="1"/>
          </p:cNvPicPr>
          <p:nvPr/>
        </p:nvPicPr>
        <p:blipFill>
          <a:blip r:embed="rId3" cstate="print"/>
          <a:srcRect/>
          <a:stretch>
            <a:fillRect/>
          </a:stretch>
        </p:blipFill>
        <p:spPr bwMode="auto">
          <a:xfrm>
            <a:off x="4572000" y="785794"/>
            <a:ext cx="4214813" cy="5589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
            </a:r>
            <a:br>
              <a:rPr lang="pt-BR" dirty="0" smtClean="0"/>
            </a:br>
            <a:r>
              <a:rPr lang="pt-BR" dirty="0" smtClean="0"/>
              <a:t/>
            </a:r>
            <a:br>
              <a:rPr lang="pt-BR" dirty="0" smtClean="0"/>
            </a:br>
            <a:r>
              <a:rPr lang="pt-BR" sz="4900" b="1" dirty="0" smtClean="0"/>
              <a:t>O ódio à democracia </a:t>
            </a:r>
            <a:r>
              <a:rPr lang="pt-BR" sz="4000" dirty="0" smtClean="0"/>
              <a:t>(2005)</a:t>
            </a:r>
            <a:r>
              <a:rPr lang="pt-BR" dirty="0"/>
              <a:t/>
            </a:r>
            <a:br>
              <a:rPr lang="pt-BR" dirty="0"/>
            </a:br>
            <a:r>
              <a:rPr lang="pt-BR" sz="4900" dirty="0" smtClean="0">
                <a:solidFill>
                  <a:srgbClr val="FF0000"/>
                </a:solidFill>
              </a:rPr>
              <a:t>Jacques </a:t>
            </a:r>
            <a:r>
              <a:rPr lang="pt-BR" sz="4900" dirty="0" err="1">
                <a:solidFill>
                  <a:srgbClr val="FF0000"/>
                </a:solidFill>
              </a:rPr>
              <a:t>Rancière</a:t>
            </a:r>
            <a:r>
              <a:rPr lang="pt-BR" sz="4900" dirty="0">
                <a:solidFill>
                  <a:srgbClr val="FF0000"/>
                </a:solidFill>
              </a:rPr>
              <a:t> </a:t>
            </a:r>
            <a:r>
              <a:rPr lang="pt-BR" dirty="0" smtClean="0"/>
              <a:t/>
            </a:r>
            <a:br>
              <a:rPr lang="pt-BR" dirty="0" smtClean="0"/>
            </a:br>
            <a:r>
              <a:rPr lang="pt-BR" dirty="0"/>
              <a:t/>
            </a:r>
            <a:br>
              <a:rPr lang="pt-BR" dirty="0"/>
            </a:br>
            <a:endParaRPr lang="pt-BR" dirty="0"/>
          </a:p>
        </p:txBody>
      </p:sp>
      <p:sp>
        <p:nvSpPr>
          <p:cNvPr id="3" name="Espaço Reservado para Conteúdo 2"/>
          <p:cNvSpPr>
            <a:spLocks noGrp="1"/>
          </p:cNvSpPr>
          <p:nvPr>
            <p:ph idx="1"/>
          </p:nvPr>
        </p:nvSpPr>
        <p:spPr/>
        <p:txBody>
          <a:bodyPr>
            <a:normAutofit fontScale="70000" lnSpcReduction="20000"/>
          </a:bodyPr>
          <a:lstStyle/>
          <a:p>
            <a:pPr marL="0" indent="0">
              <a:buNone/>
            </a:pPr>
            <a:r>
              <a:rPr lang="pt-BR" dirty="0" smtClean="0"/>
              <a:t>“A democracia não é um tipo de constituição nem uma forma de sociedade. O poder do povo não é o da população reunida, de sua maioria ou das classes laboriosas. É simplesmente o poder próprio daqueles que não têm mais título para governar do que para ser governados. “</a:t>
            </a:r>
          </a:p>
          <a:p>
            <a:pPr marL="0" indent="0">
              <a:buNone/>
            </a:pPr>
            <a:endParaRPr lang="pt-BR" dirty="0"/>
          </a:p>
          <a:p>
            <a:pPr marL="0" indent="0">
              <a:buNone/>
            </a:pPr>
            <a:r>
              <a:rPr lang="pt-BR" dirty="0" smtClean="0"/>
              <a:t>“A intensidade </a:t>
            </a:r>
            <a:r>
              <a:rPr lang="pt-BR" dirty="0"/>
              <a:t>da vida democrática, </a:t>
            </a:r>
            <a:r>
              <a:rPr lang="pt-BR" dirty="0" smtClean="0"/>
              <a:t>advém da </a:t>
            </a:r>
            <a:r>
              <a:rPr lang="pt-BR" dirty="0"/>
              <a:t>constante e conflituosa expansão que opera em seu interior, </a:t>
            </a:r>
            <a:r>
              <a:rPr lang="pt-BR" dirty="0" smtClean="0"/>
              <a:t>cujo cerne é o</a:t>
            </a:r>
            <a:r>
              <a:rPr lang="pt-BR" dirty="0" smtClean="0">
                <a:solidFill>
                  <a:srgbClr val="FF0000"/>
                </a:solidFill>
              </a:rPr>
              <a:t> poder de qualquer um </a:t>
            </a:r>
            <a:r>
              <a:rPr lang="pt-BR" dirty="0">
                <a:solidFill>
                  <a:srgbClr val="FF0000"/>
                </a:solidFill>
              </a:rPr>
              <a:t>para governar, </a:t>
            </a:r>
            <a:r>
              <a:rPr lang="pt-BR" dirty="0"/>
              <a:t>para adentrar as esferas antes reservadas a </a:t>
            </a:r>
            <a:r>
              <a:rPr lang="pt-BR" dirty="0" smtClean="0"/>
              <a:t>poucos.”</a:t>
            </a:r>
          </a:p>
          <a:p>
            <a:pPr marL="0" indent="0">
              <a:buNone/>
            </a:pPr>
            <a:endParaRPr lang="pt-BR" dirty="0" smtClean="0"/>
          </a:p>
          <a:p>
            <a:pPr marL="0" indent="0">
              <a:buNone/>
            </a:pPr>
            <a:r>
              <a:rPr lang="pt-BR" dirty="0" smtClean="0">
                <a:solidFill>
                  <a:srgbClr val="FF0000"/>
                </a:solidFill>
              </a:rPr>
              <a:t>________________________________________________________</a:t>
            </a:r>
          </a:p>
          <a:p>
            <a:pPr marL="0" indent="0">
              <a:buNone/>
            </a:pPr>
            <a:r>
              <a:rPr lang="pt-BR" sz="2200" dirty="0" smtClean="0"/>
              <a:t>“A verdadeira democracia é precisamente essa luta de democracias, a democracia contestando a si mesma, se expondo ao seu próprio limite.”</a:t>
            </a:r>
            <a:endParaRPr lang="pt-BR" sz="2200" dirty="0"/>
          </a:p>
        </p:txBody>
      </p:sp>
    </p:spTree>
    <p:extLst>
      <p:ext uri="{BB962C8B-B14F-4D97-AF65-F5344CB8AC3E}">
        <p14:creationId xmlns="" xmlns:p14="http://schemas.microsoft.com/office/powerpoint/2010/main" val="2855233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b="1" dirty="0" smtClean="0"/>
              <a:t>A difícil democracia </a:t>
            </a:r>
            <a:r>
              <a:rPr lang="pt-BR" sz="3600" dirty="0" smtClean="0"/>
              <a:t>(2016)</a:t>
            </a:r>
            <a:r>
              <a:rPr lang="pt-BR" b="1" dirty="0" smtClean="0">
                <a:solidFill>
                  <a:srgbClr val="FF0000"/>
                </a:solidFill>
              </a:rPr>
              <a:t/>
            </a:r>
            <a:br>
              <a:rPr lang="pt-BR" b="1" dirty="0" smtClean="0">
                <a:solidFill>
                  <a:srgbClr val="FF0000"/>
                </a:solidFill>
              </a:rPr>
            </a:br>
            <a:r>
              <a:rPr lang="pt-BR" dirty="0" smtClean="0">
                <a:solidFill>
                  <a:srgbClr val="FF0000"/>
                </a:solidFill>
              </a:rPr>
              <a:t>Boaventura de Sousa Santos</a:t>
            </a:r>
            <a:endParaRPr lang="pt-BR" dirty="0">
              <a:solidFill>
                <a:srgbClr val="FF0000"/>
              </a:solidFill>
            </a:endParaRP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smtClean="0"/>
              <a:t>“</a:t>
            </a:r>
            <a:r>
              <a:rPr lang="pt-BR" dirty="0" smtClean="0">
                <a:solidFill>
                  <a:srgbClr val="FF0000"/>
                </a:solidFill>
              </a:rPr>
              <a:t>Para onde vai a democracia?</a:t>
            </a:r>
          </a:p>
          <a:p>
            <a:pPr marL="0" indent="0">
              <a:buNone/>
            </a:pPr>
            <a:r>
              <a:rPr lang="pt-BR" dirty="0" smtClean="0"/>
              <a:t>Entre 2011 e 2013, o período das revoltas da indignação, foi dominado, na maioria dos casos, pela reivindicação da ‘democracia real’ ou da ‘democracia já’. </a:t>
            </a:r>
          </a:p>
          <a:p>
            <a:pPr marL="0" indent="0">
              <a:buNone/>
            </a:pPr>
            <a:r>
              <a:rPr lang="pt-BR" dirty="0" smtClean="0"/>
              <a:t>Três anos depois, domina o desencanto.</a:t>
            </a:r>
          </a:p>
          <a:p>
            <a:pPr marL="0" indent="0">
              <a:buNone/>
            </a:pPr>
            <a:endParaRPr lang="pt-BR" dirty="0" smtClean="0"/>
          </a:p>
          <a:p>
            <a:pPr marL="0" indent="0">
              <a:buNone/>
            </a:pPr>
            <a:r>
              <a:rPr lang="pt-BR" dirty="0" smtClean="0"/>
              <a:t>A segunda década do milênio está dominada, talvez como nunca, pelo monopólio de uma concepção de democracia de tão baixa intensidade que facilmente se confunde com a </a:t>
            </a:r>
            <a:r>
              <a:rPr lang="pt-BR" dirty="0" err="1" smtClean="0"/>
              <a:t>antidemocracia</a:t>
            </a:r>
            <a:r>
              <a:rPr lang="pt-BR" dirty="0" smtClean="0"/>
              <a:t>. Com cada vez mais infeliz convicção, </a:t>
            </a:r>
            <a:r>
              <a:rPr lang="pt-BR" dirty="0" smtClean="0">
                <a:solidFill>
                  <a:srgbClr val="FF0000"/>
                </a:solidFill>
              </a:rPr>
              <a:t>vivemos em sociedades politicamente democráticas e socialmente fascistas</a:t>
            </a:r>
            <a:r>
              <a:rPr lang="pt-BR" dirty="0" smtClean="0"/>
              <a:t>.”</a:t>
            </a:r>
            <a:endParaRPr lang="pt-BR" dirty="0"/>
          </a:p>
        </p:txBody>
      </p:sp>
    </p:spTree>
    <p:extLst>
      <p:ext uri="{BB962C8B-B14F-4D97-AF65-F5344CB8AC3E}">
        <p14:creationId xmlns="" xmlns:p14="http://schemas.microsoft.com/office/powerpoint/2010/main" val="302877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dirty="0" smtClean="0"/>
              <a:t>Por que uma declaração dos direitos culturais?</a:t>
            </a:r>
            <a:r>
              <a:rPr lang="pt-BR" dirty="0" smtClean="0"/>
              <a:t/>
            </a:r>
            <a:br>
              <a:rPr lang="pt-BR" dirty="0" smtClean="0"/>
            </a:br>
            <a:r>
              <a:rPr lang="pt-BR" dirty="0" smtClean="0">
                <a:solidFill>
                  <a:srgbClr val="FF0000"/>
                </a:solidFill>
              </a:rPr>
              <a:t>Grupo de Friburgo</a:t>
            </a:r>
            <a:endParaRPr lang="pt-BR" dirty="0"/>
          </a:p>
        </p:txBody>
      </p:sp>
      <p:sp>
        <p:nvSpPr>
          <p:cNvPr id="3" name="Espaço Reservado para Conteúdo 2"/>
          <p:cNvSpPr>
            <a:spLocks noGrp="1"/>
          </p:cNvSpPr>
          <p:nvPr>
            <p:ph idx="1"/>
          </p:nvPr>
        </p:nvSpPr>
        <p:spPr/>
        <p:txBody>
          <a:bodyPr/>
          <a:lstStyle/>
          <a:p>
            <a:r>
              <a:rPr lang="pt-BR" dirty="0" smtClean="0"/>
              <a:t>“O recente desenvolvimento da proteção à diversidade não pode ser compreendido, sob pena de relativismo, sem inseri-lo no conjunto indivisível e interdependente dos direitos humanos e, mais especificamente, sem um esclarecimento dos direitos culturais”</a:t>
            </a:r>
            <a:endParaRPr lang="pt-BR" dirty="0"/>
          </a:p>
        </p:txBody>
      </p:sp>
    </p:spTree>
    <p:extLst>
      <p:ext uri="{BB962C8B-B14F-4D97-AF65-F5344CB8AC3E}">
        <p14:creationId xmlns="" xmlns:p14="http://schemas.microsoft.com/office/powerpoint/2010/main" val="1583831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Universalismo e Diversidade</a:t>
            </a:r>
            <a:r>
              <a:rPr lang="pt-BR" dirty="0" smtClean="0"/>
              <a:t> (2015)</a:t>
            </a:r>
            <a:br>
              <a:rPr lang="pt-BR" dirty="0" smtClean="0"/>
            </a:br>
            <a:r>
              <a:rPr lang="pt-BR" dirty="0" smtClean="0">
                <a:solidFill>
                  <a:srgbClr val="FF0000"/>
                </a:solidFill>
              </a:rPr>
              <a:t>Renato Ortiz</a:t>
            </a:r>
            <a:endParaRPr lang="pt-BR" dirty="0">
              <a:solidFill>
                <a:srgbClr val="FF0000"/>
              </a:solidFill>
            </a:endParaRPr>
          </a:p>
        </p:txBody>
      </p:sp>
      <p:sp>
        <p:nvSpPr>
          <p:cNvPr id="3" name="Espaço Reservado para Conteúdo 2"/>
          <p:cNvSpPr>
            <a:spLocks noGrp="1"/>
          </p:cNvSpPr>
          <p:nvPr>
            <p:ph idx="1"/>
          </p:nvPr>
        </p:nvSpPr>
        <p:spPr/>
        <p:txBody>
          <a:bodyPr/>
          <a:lstStyle/>
          <a:p>
            <a:r>
              <a:rPr lang="pt-BR" dirty="0" smtClean="0"/>
              <a:t>“O relativismo é uma visão que pressupõe a abstração das culturas de suas condições reais, tem-se a ilusão de que cada uma delas seria inteiramente autocentrada (...) toda diferença é produzida socialmente, sendo portadora de sentido histórico. (...) As sociedades são relacionais, mas não relativas.”</a:t>
            </a:r>
          </a:p>
        </p:txBody>
      </p:sp>
    </p:spTree>
    <p:extLst>
      <p:ext uri="{BB962C8B-B14F-4D97-AF65-F5344CB8AC3E}">
        <p14:creationId xmlns="" xmlns:p14="http://schemas.microsoft.com/office/powerpoint/2010/main" val="2961790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pt-BR" smtClean="0"/>
          </a:p>
        </p:txBody>
      </p:sp>
      <p:sp>
        <p:nvSpPr>
          <p:cNvPr id="3075" name="Rectangle 3"/>
          <p:cNvSpPr>
            <a:spLocks noGrp="1" noChangeArrowheads="1"/>
          </p:cNvSpPr>
          <p:nvPr>
            <p:ph type="body" idx="1"/>
          </p:nvPr>
        </p:nvSpPr>
        <p:spPr/>
        <p:txBody>
          <a:bodyPr>
            <a:normAutofit/>
          </a:bodyPr>
          <a:lstStyle/>
          <a:p>
            <a:pPr algn="ctr" eaLnBrk="1" hangingPunct="1">
              <a:buFontTx/>
              <a:buNone/>
            </a:pPr>
            <a:r>
              <a:rPr lang="pt-BR" sz="2800" b="1" dirty="0" smtClean="0"/>
              <a:t>Até que ponto podemos ser </a:t>
            </a:r>
            <a:r>
              <a:rPr lang="pt-BR" sz="2800" b="1" dirty="0" smtClean="0">
                <a:solidFill>
                  <a:srgbClr val="FF0000"/>
                </a:solidFill>
              </a:rPr>
              <a:t>diferentes</a:t>
            </a:r>
            <a:r>
              <a:rPr lang="pt-BR" sz="2800" b="1" dirty="0" smtClean="0"/>
              <a:t>?</a:t>
            </a:r>
          </a:p>
          <a:p>
            <a:pPr algn="ctr" eaLnBrk="1" hangingPunct="1">
              <a:buFontTx/>
              <a:buNone/>
            </a:pPr>
            <a:r>
              <a:rPr lang="pt-BR" sz="2800" b="1" dirty="0" smtClean="0"/>
              <a:t>Há </a:t>
            </a:r>
            <a:r>
              <a:rPr lang="pt-BR" sz="2800" b="1" dirty="0" smtClean="0">
                <a:solidFill>
                  <a:srgbClr val="FF0000"/>
                </a:solidFill>
              </a:rPr>
              <a:t>limites</a:t>
            </a:r>
            <a:r>
              <a:rPr lang="pt-BR" sz="2800" b="1" dirty="0" smtClean="0"/>
              <a:t> para a diferença?</a:t>
            </a:r>
          </a:p>
          <a:p>
            <a:pPr algn="ctr" eaLnBrk="1" hangingPunct="1">
              <a:buFontTx/>
              <a:buNone/>
            </a:pPr>
            <a:r>
              <a:rPr lang="pt-BR" sz="2800" b="1" dirty="0" smtClean="0">
                <a:cs typeface="Arial" charset="0"/>
              </a:rPr>
              <a:t>↓</a:t>
            </a:r>
          </a:p>
          <a:p>
            <a:pPr eaLnBrk="1" hangingPunct="1">
              <a:buFontTx/>
              <a:buNone/>
            </a:pPr>
            <a:r>
              <a:rPr lang="pt-BR" sz="1800" dirty="0" smtClean="0"/>
              <a:t> </a:t>
            </a:r>
          </a:p>
          <a:p>
            <a:pPr algn="ctr" eaLnBrk="1" hangingPunct="1">
              <a:buFontTx/>
              <a:buNone/>
            </a:pPr>
            <a:r>
              <a:rPr lang="pt-BR" sz="1800" dirty="0" smtClean="0">
                <a:cs typeface="Arial" charset="0"/>
              </a:rPr>
              <a:t>O interesse comum e o espaço público da cidadania estariam sendo colocados em risco com a defesa crescente da diversidade?</a:t>
            </a:r>
          </a:p>
          <a:p>
            <a:pPr algn="ctr" eaLnBrk="1" hangingPunct="1">
              <a:buFontTx/>
              <a:buNone/>
            </a:pPr>
            <a:r>
              <a:rPr lang="pt-BR" sz="1800" dirty="0" smtClean="0">
                <a:cs typeface="Arial" charset="0"/>
              </a:rPr>
              <a:t>Ver </a:t>
            </a:r>
            <a:r>
              <a:rPr lang="pt-BR" sz="1800" b="1" dirty="0" err="1" smtClean="0">
                <a:cs typeface="Arial" charset="0"/>
              </a:rPr>
              <a:t>Toby</a:t>
            </a:r>
            <a:r>
              <a:rPr lang="pt-BR" sz="1800" b="1" dirty="0" smtClean="0">
                <a:cs typeface="Arial" charset="0"/>
              </a:rPr>
              <a:t> Miller</a:t>
            </a:r>
            <a:r>
              <a:rPr lang="pt-BR" sz="1800" dirty="0" smtClean="0">
                <a:cs typeface="Arial" charset="0"/>
              </a:rPr>
              <a:t>, Europa e diversidade: o velho mundo confronta o novo em si mesmo</a:t>
            </a:r>
          </a:p>
        </p:txBody>
      </p:sp>
    </p:spTree>
    <p:extLst>
      <p:ext uri="{BB962C8B-B14F-4D97-AF65-F5344CB8AC3E}">
        <p14:creationId xmlns="" xmlns:p14="http://schemas.microsoft.com/office/powerpoint/2010/main" val="1618201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FF0000"/>
                </a:solidFill>
              </a:rPr>
              <a:t/>
            </a:r>
            <a:br>
              <a:rPr lang="pt-BR" dirty="0" smtClean="0">
                <a:solidFill>
                  <a:srgbClr val="FF0000"/>
                </a:solidFill>
              </a:rPr>
            </a:br>
            <a:r>
              <a:rPr lang="pt-BR" sz="3100" b="1" dirty="0"/>
              <a:t>Diversidade cultural como discurso </a:t>
            </a:r>
            <a:r>
              <a:rPr lang="pt-BR" sz="3100" b="1" dirty="0" smtClean="0"/>
              <a:t>global</a:t>
            </a:r>
            <a:r>
              <a:rPr lang="pt-BR" sz="3100" dirty="0" smtClean="0"/>
              <a:t> (2014)</a:t>
            </a:r>
            <a:r>
              <a:rPr lang="pt-BR" dirty="0">
                <a:solidFill>
                  <a:srgbClr val="FF0000"/>
                </a:solidFill>
              </a:rPr>
              <a:t/>
            </a:r>
            <a:br>
              <a:rPr lang="pt-BR" dirty="0">
                <a:solidFill>
                  <a:srgbClr val="FF0000"/>
                </a:solidFill>
              </a:rPr>
            </a:br>
            <a:r>
              <a:rPr lang="pt-BR" dirty="0" smtClean="0">
                <a:solidFill>
                  <a:srgbClr val="FF0000"/>
                </a:solidFill>
              </a:rPr>
              <a:t>Gustavo Lins Ribeiro</a:t>
            </a:r>
            <a:br>
              <a:rPr lang="pt-BR" dirty="0" smtClean="0">
                <a:solidFill>
                  <a:srgbClr val="FF0000"/>
                </a:solidFill>
              </a:rPr>
            </a:b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smtClean="0"/>
              <a:t>Capacidade da ‘diversidade cultural’ para construir um amplo discurso global (atores diferentes).</a:t>
            </a:r>
          </a:p>
          <a:p>
            <a:r>
              <a:rPr lang="pt-BR" dirty="0" smtClean="0"/>
              <a:t>Universal é histórico.</a:t>
            </a:r>
          </a:p>
          <a:p>
            <a:r>
              <a:rPr lang="pt-BR" dirty="0" smtClean="0"/>
              <a:t>Diversidade pode ser uma ferramenta para a reprodução ou para a contestação da hegemonia.</a:t>
            </a:r>
          </a:p>
          <a:p>
            <a:r>
              <a:rPr lang="pt-BR" dirty="0" smtClean="0"/>
              <a:t>Convenção Sobre a Proteção e a Promoção da Diversidade Cultural é uma </a:t>
            </a:r>
            <a:r>
              <a:rPr lang="pt-BR" dirty="0" err="1" smtClean="0"/>
              <a:t>cosmopolítica</a:t>
            </a:r>
            <a:r>
              <a:rPr lang="pt-BR" dirty="0" smtClean="0"/>
              <a:t>.</a:t>
            </a:r>
          </a:p>
          <a:p>
            <a:r>
              <a:rPr lang="pt-BR" dirty="0" err="1" smtClean="0"/>
              <a:t>Cosmopolíticas</a:t>
            </a:r>
            <a:r>
              <a:rPr lang="pt-BR" dirty="0" smtClean="0"/>
              <a:t> são discursos globais conscientes de sua natureza política ≠ universal [p.192] → reconhecimento de que não há </a:t>
            </a:r>
            <a:r>
              <a:rPr lang="pt-BR" dirty="0" err="1" smtClean="0"/>
              <a:t>cosmopolítica</a:t>
            </a:r>
            <a:r>
              <a:rPr lang="pt-BR" dirty="0" smtClean="0"/>
              <a:t> capaz de dar conta da complexidade e da diversidade dos discursos e culturas globais.</a:t>
            </a:r>
          </a:p>
          <a:p>
            <a:r>
              <a:rPr lang="pt-BR" dirty="0" smtClean="0"/>
              <a:t>Agências de governança global (produtores de ‘universais’) devem conscientemente transformar-se em produtores de </a:t>
            </a:r>
            <a:r>
              <a:rPr lang="pt-BR" dirty="0" err="1" smtClean="0"/>
              <a:t>cosmopolíticas</a:t>
            </a:r>
            <a:r>
              <a:rPr lang="pt-BR" dirty="0" smtClean="0"/>
              <a:t> [p.211].</a:t>
            </a:r>
          </a:p>
        </p:txBody>
      </p:sp>
    </p:spTree>
    <p:extLst>
      <p:ext uri="{BB962C8B-B14F-4D97-AF65-F5344CB8AC3E}">
        <p14:creationId xmlns="" xmlns:p14="http://schemas.microsoft.com/office/powerpoint/2010/main" val="3465861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FF0000"/>
                </a:solidFill>
              </a:rPr>
              <a:t>Diversidade </a:t>
            </a:r>
            <a:r>
              <a:rPr lang="pt-BR" dirty="0">
                <a:solidFill>
                  <a:srgbClr val="FF0000"/>
                </a:solidFill>
              </a:rPr>
              <a:t>C</a:t>
            </a:r>
            <a:r>
              <a:rPr lang="pt-BR" dirty="0" smtClean="0">
                <a:solidFill>
                  <a:srgbClr val="FF0000"/>
                </a:solidFill>
              </a:rPr>
              <a:t>ultural/Direitos Humanos</a:t>
            </a:r>
            <a:endParaRPr lang="pt-BR" dirty="0">
              <a:solidFill>
                <a:srgbClr val="FF0000"/>
              </a:solidFill>
            </a:endParaRPr>
          </a:p>
        </p:txBody>
      </p:sp>
      <p:sp>
        <p:nvSpPr>
          <p:cNvPr id="3" name="Espaço Reservado para Conteúdo 2"/>
          <p:cNvSpPr>
            <a:spLocks noGrp="1"/>
          </p:cNvSpPr>
          <p:nvPr>
            <p:ph idx="1"/>
          </p:nvPr>
        </p:nvSpPr>
        <p:spPr/>
        <p:txBody>
          <a:bodyPr/>
          <a:lstStyle/>
          <a:p>
            <a:r>
              <a:rPr lang="pt-BR" dirty="0" smtClean="0"/>
              <a:t>Diversidade cultural colocou novos desafios aos direitos culturais, à relação entre os dois elementos.</a:t>
            </a:r>
          </a:p>
          <a:p>
            <a:r>
              <a:rPr lang="pt-BR" dirty="0" smtClean="0"/>
              <a:t>Desafio da defesa da universalidade dos direitos humanos, ao mesmo tempo em que se mantém o direito de todos os indivíduos e comunidades a promover, proteger e desenvolver suas culturas.</a:t>
            </a:r>
          </a:p>
        </p:txBody>
      </p:sp>
    </p:spTree>
    <p:extLst>
      <p:ext uri="{BB962C8B-B14F-4D97-AF65-F5344CB8AC3E}">
        <p14:creationId xmlns="" xmlns:p14="http://schemas.microsoft.com/office/powerpoint/2010/main" val="329736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pt-BR" dirty="0">
              <a:solidFill>
                <a:srgbClr val="FF0000"/>
              </a:solidFill>
            </a:endParaRPr>
          </a:p>
        </p:txBody>
      </p:sp>
      <p:sp>
        <p:nvSpPr>
          <p:cNvPr id="3" name="Espaço Reservado para Conteúdo 2"/>
          <p:cNvSpPr>
            <a:spLocks noGrp="1"/>
          </p:cNvSpPr>
          <p:nvPr>
            <p:ph idx="1"/>
          </p:nvPr>
        </p:nvSpPr>
        <p:spPr/>
        <p:txBody>
          <a:bodyPr>
            <a:normAutofit fontScale="55000" lnSpcReduction="20000"/>
          </a:bodyPr>
          <a:lstStyle/>
          <a:p>
            <a:r>
              <a:rPr lang="pt-BR" sz="2600" dirty="0" smtClean="0">
                <a:solidFill>
                  <a:srgbClr val="FF0000"/>
                </a:solidFill>
              </a:rPr>
              <a:t>Declaração Universal dos Direitos Humanos</a:t>
            </a:r>
            <a:r>
              <a:rPr lang="pt-BR" sz="2600" dirty="0" smtClean="0"/>
              <a:t>: </a:t>
            </a:r>
            <a:r>
              <a:rPr lang="pt-BR" sz="2600" b="1" dirty="0" smtClean="0"/>
              <a:t>1948</a:t>
            </a:r>
            <a:r>
              <a:rPr lang="pt-BR" sz="2600" dirty="0" smtClean="0"/>
              <a:t> → após a II Guerra Mundial – proteção do indivíduo  contra o poder autoritário (farol para as normas jurídicas).</a:t>
            </a:r>
          </a:p>
          <a:p>
            <a:r>
              <a:rPr lang="pt-BR" sz="2600" dirty="0" smtClean="0">
                <a:solidFill>
                  <a:srgbClr val="FF0000"/>
                </a:solidFill>
              </a:rPr>
              <a:t>Artigo 27</a:t>
            </a:r>
            <a:r>
              <a:rPr lang="pt-BR" sz="2600" dirty="0" smtClean="0"/>
              <a:t>: 1.‘Toda pessoa tem o direito de fazer parte livremente da vida cultural da comunidade, de usufruir das artes e participar do progresso científico e dos benefícios que dele resultem’. 2. Toda pessoa tem direito à proteção dos interesses morais e materiais que lhe pertençam em virtude das produções científicas, literárias ou artísticas da qual for autora.’</a:t>
            </a:r>
          </a:p>
          <a:p>
            <a:r>
              <a:rPr lang="pt-BR" sz="2600" dirty="0" smtClean="0">
                <a:solidFill>
                  <a:srgbClr val="FF0000"/>
                </a:solidFill>
              </a:rPr>
              <a:t>Pacto Internacional de Direitos Econômicos, Sociais e Culturais</a:t>
            </a:r>
            <a:r>
              <a:rPr lang="pt-BR" sz="2600" dirty="0" smtClean="0"/>
              <a:t>: </a:t>
            </a:r>
            <a:r>
              <a:rPr lang="pt-BR" sz="2600" b="1" dirty="0" smtClean="0"/>
              <a:t>1966</a:t>
            </a:r>
            <a:r>
              <a:rPr lang="pt-BR" sz="2600" dirty="0" smtClean="0"/>
              <a:t> – concretizam os princípios do artigo da Declaração– ratificado em </a:t>
            </a:r>
            <a:r>
              <a:rPr lang="pt-BR" sz="2600" b="1" dirty="0" smtClean="0"/>
              <a:t>1976</a:t>
            </a:r>
          </a:p>
          <a:p>
            <a:r>
              <a:rPr lang="pt-BR" sz="2600" dirty="0" smtClean="0">
                <a:solidFill>
                  <a:srgbClr val="FF0000"/>
                </a:solidFill>
              </a:rPr>
              <a:t>Artigo 15</a:t>
            </a:r>
            <a:r>
              <a:rPr lang="pt-BR" sz="2600" dirty="0" smtClean="0"/>
              <a:t>: 1. Os Estados aderentes a este Acordo reconhecem o direito de todos a:</a:t>
            </a:r>
          </a:p>
          <a:p>
            <a:pPr marL="457200" indent="-457200">
              <a:buAutoNum type="alphaLcPeriod"/>
            </a:pPr>
            <a:r>
              <a:rPr lang="pt-BR" sz="2600" dirty="0" smtClean="0"/>
              <a:t>Participar da vida cultural; b. Beneficiar-se dos avanços científicos e suas aplicações; c. Verem protegidos seus interesses morais e materiais resultantes da produção científica, literária ou artística.</a:t>
            </a:r>
          </a:p>
          <a:p>
            <a:pPr marL="457200" indent="-457200">
              <a:buNone/>
            </a:pPr>
            <a:r>
              <a:rPr lang="pt-BR" sz="2600" dirty="0" smtClean="0"/>
              <a:t>                        2. As medidas a serem tomadas pelos Estados aderentes para garantir o pleno exercício destes direitos incluem a conservação, o desenvolvimento e a difusão da ciência e da cultura.</a:t>
            </a:r>
          </a:p>
          <a:p>
            <a:pPr marL="457200" indent="-457200">
              <a:buNone/>
            </a:pPr>
            <a:r>
              <a:rPr lang="pt-BR" sz="2600" dirty="0" smtClean="0"/>
              <a:t>                        3. Os Estados aderentes comprometem-se a respeitar a liberdade indispensável à pesquisa científica e à atividade criadora.</a:t>
            </a:r>
          </a:p>
          <a:p>
            <a:pPr marL="457200" indent="-457200">
              <a:buNone/>
            </a:pPr>
            <a:r>
              <a:rPr lang="pt-BR" sz="2600" dirty="0" smtClean="0"/>
              <a:t>                        4. Os Estados aderentes reconhecem os benefícios do encorajamento e do desenvolvimento dos contatos internacionais e da cooperação nos domínios científico e cultural.</a:t>
            </a:r>
          </a:p>
          <a:p>
            <a:endParaRPr lang="pt-BR" sz="2000" dirty="0" smtClean="0">
              <a:solidFill>
                <a:srgbClr val="FF0000"/>
              </a:solidFill>
            </a:endParaRPr>
          </a:p>
        </p:txBody>
      </p:sp>
    </p:spTree>
    <p:extLst>
      <p:ext uri="{BB962C8B-B14F-4D97-AF65-F5344CB8AC3E}">
        <p14:creationId xmlns="" xmlns:p14="http://schemas.microsoft.com/office/powerpoint/2010/main" val="3246826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marL="0" indent="0" algn="ctr">
              <a:buNone/>
            </a:pPr>
            <a:r>
              <a:rPr lang="pt-BR" b="1" dirty="0" err="1" smtClean="0">
                <a:solidFill>
                  <a:srgbClr val="FF0000"/>
                </a:solidFill>
              </a:rPr>
              <a:t>Considerandos</a:t>
            </a:r>
            <a:r>
              <a:rPr lang="pt-BR" dirty="0" smtClean="0"/>
              <a:t> aos Direitos Culturais – Declaração de Friburgo (p.19)</a:t>
            </a:r>
            <a:endParaRPr lang="pt-BR" dirty="0"/>
          </a:p>
        </p:txBody>
      </p:sp>
    </p:spTree>
    <p:extLst>
      <p:ext uri="{BB962C8B-B14F-4D97-AF65-F5344CB8AC3E}">
        <p14:creationId xmlns="" xmlns:p14="http://schemas.microsoft.com/office/powerpoint/2010/main" val="1925706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en-US" dirty="0"/>
          </a:p>
        </p:txBody>
      </p:sp>
      <p:sp>
        <p:nvSpPr>
          <p:cNvPr id="3" name="Espaço Reservado para Conteúdo 2"/>
          <p:cNvSpPr>
            <a:spLocks noGrp="1"/>
          </p:cNvSpPr>
          <p:nvPr>
            <p:ph idx="1"/>
          </p:nvPr>
        </p:nvSpPr>
        <p:spPr/>
        <p:txBody>
          <a:bodyPr>
            <a:normAutofit fontScale="92500" lnSpcReduction="20000"/>
          </a:bodyPr>
          <a:lstStyle/>
          <a:p>
            <a:pPr algn="just">
              <a:buNone/>
            </a:pPr>
            <a:r>
              <a:rPr lang="en-US" dirty="0" smtClean="0"/>
              <a:t>   “</a:t>
            </a:r>
            <a:r>
              <a:rPr lang="en-US" dirty="0" err="1" smtClean="0"/>
              <a:t>Direitos</a:t>
            </a:r>
            <a:r>
              <a:rPr lang="en-US" dirty="0" smtClean="0"/>
              <a:t> </a:t>
            </a:r>
            <a:r>
              <a:rPr lang="en-US" dirty="0" err="1" smtClean="0"/>
              <a:t>culturais</a:t>
            </a:r>
            <a:r>
              <a:rPr lang="en-US" dirty="0" smtClean="0"/>
              <a:t> </a:t>
            </a:r>
            <a:r>
              <a:rPr lang="en-US" dirty="0" err="1" smtClean="0"/>
              <a:t>designam</a:t>
            </a:r>
            <a:r>
              <a:rPr lang="en-US" dirty="0" smtClean="0"/>
              <a:t> </a:t>
            </a:r>
            <a:r>
              <a:rPr lang="en-US" dirty="0" err="1" smtClean="0"/>
              <a:t>direitos</a:t>
            </a:r>
            <a:r>
              <a:rPr lang="en-US" dirty="0" smtClean="0"/>
              <a:t> e </a:t>
            </a:r>
            <a:r>
              <a:rPr lang="en-US" dirty="0" err="1" smtClean="0"/>
              <a:t>liberdades</a:t>
            </a:r>
            <a:r>
              <a:rPr lang="en-US" dirty="0" smtClean="0"/>
              <a:t> </a:t>
            </a:r>
            <a:r>
              <a:rPr lang="en-US" dirty="0" err="1" smtClean="0"/>
              <a:t>que</a:t>
            </a:r>
            <a:r>
              <a:rPr lang="en-US" dirty="0" smtClean="0"/>
              <a:t> tem </a:t>
            </a:r>
            <a:r>
              <a:rPr lang="en-US" dirty="0" err="1" smtClean="0"/>
              <a:t>uma</a:t>
            </a:r>
            <a:r>
              <a:rPr lang="en-US" dirty="0" smtClean="0"/>
              <a:t> </a:t>
            </a:r>
            <a:r>
              <a:rPr lang="en-US" dirty="0" err="1" smtClean="0"/>
              <a:t>pessoa</a:t>
            </a:r>
            <a:r>
              <a:rPr lang="en-US" dirty="0" smtClean="0"/>
              <a:t>, </a:t>
            </a:r>
            <a:r>
              <a:rPr lang="en-US" dirty="0" err="1" smtClean="0"/>
              <a:t>isoladamente</a:t>
            </a:r>
            <a:r>
              <a:rPr lang="en-US" dirty="0" smtClean="0"/>
              <a:t> </a:t>
            </a:r>
            <a:r>
              <a:rPr lang="en-US" dirty="0" err="1" smtClean="0"/>
              <a:t>ou</a:t>
            </a:r>
            <a:r>
              <a:rPr lang="en-US" dirty="0" smtClean="0"/>
              <a:t> </a:t>
            </a:r>
            <a:r>
              <a:rPr lang="en-US" dirty="0" err="1" smtClean="0"/>
              <a:t>em</a:t>
            </a:r>
            <a:r>
              <a:rPr lang="en-US" dirty="0" smtClean="0"/>
              <a:t> </a:t>
            </a:r>
            <a:r>
              <a:rPr lang="en-US" dirty="0" err="1" smtClean="0"/>
              <a:t>grupo</a:t>
            </a:r>
            <a:r>
              <a:rPr lang="en-US" dirty="0" smtClean="0"/>
              <a:t>, de </a:t>
            </a:r>
            <a:r>
              <a:rPr lang="en-US" dirty="0" err="1" smtClean="0"/>
              <a:t>escolher</a:t>
            </a:r>
            <a:r>
              <a:rPr lang="en-US" dirty="0" smtClean="0"/>
              <a:t> e de </a:t>
            </a:r>
            <a:r>
              <a:rPr lang="en-US" dirty="0" err="1" smtClean="0"/>
              <a:t>expressar</a:t>
            </a:r>
            <a:r>
              <a:rPr lang="en-US" dirty="0" smtClean="0"/>
              <a:t> </a:t>
            </a:r>
            <a:r>
              <a:rPr lang="en-US" dirty="0" err="1" smtClean="0"/>
              <a:t>sua</a:t>
            </a:r>
            <a:r>
              <a:rPr lang="en-US" dirty="0" smtClean="0"/>
              <a:t> </a:t>
            </a:r>
            <a:r>
              <a:rPr lang="en-US" dirty="0" err="1" smtClean="0"/>
              <a:t>identidade</a:t>
            </a:r>
            <a:r>
              <a:rPr lang="en-US" dirty="0" smtClean="0"/>
              <a:t> e de </a:t>
            </a:r>
            <a:r>
              <a:rPr lang="en-US" dirty="0" err="1" smtClean="0"/>
              <a:t>ter</a:t>
            </a:r>
            <a:r>
              <a:rPr lang="en-US" dirty="0" smtClean="0"/>
              <a:t> </a:t>
            </a:r>
            <a:r>
              <a:rPr lang="en-US" dirty="0" err="1" smtClean="0"/>
              <a:t>acesso</a:t>
            </a:r>
            <a:r>
              <a:rPr lang="en-US" dirty="0" smtClean="0"/>
              <a:t> </a:t>
            </a:r>
            <a:r>
              <a:rPr lang="en-US" dirty="0" err="1" smtClean="0"/>
              <a:t>às</a:t>
            </a:r>
            <a:r>
              <a:rPr lang="en-US" dirty="0" smtClean="0"/>
              <a:t> </a:t>
            </a:r>
            <a:r>
              <a:rPr lang="en-US" dirty="0" err="1" smtClean="0"/>
              <a:t>referências</a:t>
            </a:r>
            <a:r>
              <a:rPr lang="en-US" dirty="0" smtClean="0"/>
              <a:t> </a:t>
            </a:r>
            <a:r>
              <a:rPr lang="en-US" dirty="0" err="1" smtClean="0"/>
              <a:t>culturais</a:t>
            </a:r>
            <a:r>
              <a:rPr lang="en-US" dirty="0" smtClean="0"/>
              <a:t>, </a:t>
            </a:r>
            <a:r>
              <a:rPr lang="en-US" dirty="0" err="1" smtClean="0"/>
              <a:t>bem</a:t>
            </a:r>
            <a:r>
              <a:rPr lang="en-US" dirty="0" smtClean="0"/>
              <a:t> </a:t>
            </a:r>
            <a:r>
              <a:rPr lang="en-US" dirty="0" err="1" smtClean="0"/>
              <a:t>como</a:t>
            </a:r>
            <a:r>
              <a:rPr lang="en-US" dirty="0" smtClean="0"/>
              <a:t> </a:t>
            </a:r>
            <a:r>
              <a:rPr lang="en-US" dirty="0" err="1" smtClean="0"/>
              <a:t>aos</a:t>
            </a:r>
            <a:r>
              <a:rPr lang="en-US" dirty="0" smtClean="0"/>
              <a:t> </a:t>
            </a:r>
            <a:r>
              <a:rPr lang="en-US" dirty="0" err="1" smtClean="0"/>
              <a:t>recursos</a:t>
            </a:r>
            <a:r>
              <a:rPr lang="en-US" dirty="0" smtClean="0"/>
              <a:t> </a:t>
            </a:r>
            <a:r>
              <a:rPr lang="en-US" dirty="0" err="1" smtClean="0"/>
              <a:t>que</a:t>
            </a:r>
            <a:r>
              <a:rPr lang="en-US" dirty="0" smtClean="0"/>
              <a:t> </a:t>
            </a:r>
            <a:r>
              <a:rPr lang="en-US" dirty="0" err="1" smtClean="0"/>
              <a:t>sejam</a:t>
            </a:r>
            <a:r>
              <a:rPr lang="en-US" dirty="0" smtClean="0"/>
              <a:t> </a:t>
            </a:r>
            <a:r>
              <a:rPr lang="en-US" dirty="0" err="1" smtClean="0"/>
              <a:t>necessários</a:t>
            </a:r>
            <a:r>
              <a:rPr lang="en-US" dirty="0" smtClean="0"/>
              <a:t> a </a:t>
            </a:r>
            <a:r>
              <a:rPr lang="en-US" dirty="0" err="1" smtClean="0"/>
              <a:t>seu</a:t>
            </a:r>
            <a:r>
              <a:rPr lang="en-US" dirty="0" smtClean="0"/>
              <a:t> </a:t>
            </a:r>
            <a:r>
              <a:rPr lang="en-US" dirty="0" err="1" smtClean="0"/>
              <a:t>processo</a:t>
            </a:r>
            <a:r>
              <a:rPr lang="en-US" dirty="0" smtClean="0"/>
              <a:t> de </a:t>
            </a:r>
            <a:r>
              <a:rPr lang="en-US" dirty="0" err="1" smtClean="0"/>
              <a:t>identificação</a:t>
            </a:r>
            <a:r>
              <a:rPr lang="en-US" dirty="0" smtClean="0"/>
              <a:t>, de </a:t>
            </a:r>
            <a:r>
              <a:rPr lang="en-US" dirty="0" err="1" smtClean="0"/>
              <a:t>comunicação</a:t>
            </a:r>
            <a:r>
              <a:rPr lang="en-US" dirty="0" smtClean="0"/>
              <a:t> e de </a:t>
            </a:r>
            <a:r>
              <a:rPr lang="en-US" dirty="0" err="1" smtClean="0"/>
              <a:t>criação</a:t>
            </a:r>
            <a:r>
              <a:rPr lang="en-US" dirty="0" smtClean="0"/>
              <a:t>.” </a:t>
            </a:r>
          </a:p>
          <a:p>
            <a:pPr algn="r">
              <a:buNone/>
            </a:pPr>
            <a:r>
              <a:rPr lang="en-US" dirty="0" smtClean="0"/>
              <a:t>(</a:t>
            </a:r>
            <a:r>
              <a:rPr lang="en-US" dirty="0" err="1" smtClean="0"/>
              <a:t>Declaração</a:t>
            </a:r>
            <a:r>
              <a:rPr lang="en-US" dirty="0" smtClean="0"/>
              <a:t> de </a:t>
            </a:r>
            <a:r>
              <a:rPr lang="en-US" dirty="0" err="1" smtClean="0"/>
              <a:t>Friburgo</a:t>
            </a:r>
            <a:r>
              <a:rPr lang="en-US" dirty="0" smtClean="0"/>
              <a:t>)</a:t>
            </a:r>
          </a:p>
          <a:p>
            <a:pPr algn="just">
              <a:buNone/>
            </a:pPr>
            <a:r>
              <a:rPr lang="en-US" sz="2600" dirty="0" smtClean="0"/>
              <a:t>      </a:t>
            </a:r>
          </a:p>
          <a:p>
            <a:pPr algn="just">
              <a:buNone/>
            </a:pPr>
            <a:r>
              <a:rPr lang="en-US" sz="2200" dirty="0" smtClean="0"/>
              <a:t>[</a:t>
            </a:r>
            <a:r>
              <a:rPr lang="en-US" sz="2200" dirty="0" err="1" smtClean="0"/>
              <a:t>obs</a:t>
            </a:r>
            <a:r>
              <a:rPr lang="en-US" sz="2200" dirty="0" smtClean="0"/>
              <a:t>: </a:t>
            </a:r>
            <a:r>
              <a:rPr lang="en-US" sz="2200" dirty="0" err="1" smtClean="0"/>
              <a:t>protegem</a:t>
            </a:r>
            <a:r>
              <a:rPr lang="en-US" sz="2200" dirty="0" smtClean="0"/>
              <a:t> </a:t>
            </a:r>
            <a:r>
              <a:rPr lang="en-US" sz="2200" dirty="0" err="1" smtClean="0"/>
              <a:t>especificamente</a:t>
            </a:r>
            <a:r>
              <a:rPr lang="en-US" sz="2200" dirty="0" smtClean="0"/>
              <a:t> a </a:t>
            </a:r>
            <a:r>
              <a:rPr lang="en-US" sz="2200" dirty="0" err="1" smtClean="0"/>
              <a:t>identidade</a:t>
            </a:r>
            <a:r>
              <a:rPr lang="en-US" sz="2200" dirty="0" smtClean="0"/>
              <a:t>, </a:t>
            </a:r>
            <a:r>
              <a:rPr lang="en-US" sz="2200" dirty="0" err="1" smtClean="0"/>
              <a:t>como</a:t>
            </a:r>
            <a:r>
              <a:rPr lang="en-US" sz="2200" dirty="0" smtClean="0"/>
              <a:t> </a:t>
            </a:r>
            <a:r>
              <a:rPr lang="en-US" sz="2200" dirty="0" err="1" smtClean="0"/>
              <a:t>dimensão</a:t>
            </a:r>
            <a:r>
              <a:rPr lang="en-US" sz="2200" dirty="0" smtClean="0"/>
              <a:t> </a:t>
            </a:r>
            <a:r>
              <a:rPr lang="en-US" sz="2200" dirty="0" err="1" smtClean="0"/>
              <a:t>da</a:t>
            </a:r>
            <a:r>
              <a:rPr lang="en-US" sz="2200" dirty="0" smtClean="0"/>
              <a:t> </a:t>
            </a:r>
            <a:r>
              <a:rPr lang="en-US" sz="2200" dirty="0" err="1" smtClean="0"/>
              <a:t>dignidade</a:t>
            </a:r>
            <a:r>
              <a:rPr lang="en-US" sz="2200" dirty="0" smtClean="0"/>
              <a:t>. ‘</a:t>
            </a:r>
            <a:r>
              <a:rPr lang="en-US" sz="2200" dirty="0" err="1" smtClean="0"/>
              <a:t>Quando</a:t>
            </a:r>
            <a:r>
              <a:rPr lang="en-US" sz="2200" dirty="0" smtClean="0"/>
              <a:t> </a:t>
            </a:r>
            <a:r>
              <a:rPr lang="en-US" sz="2200" dirty="0" err="1" smtClean="0"/>
              <a:t>uma</a:t>
            </a:r>
            <a:r>
              <a:rPr lang="en-US" sz="2200" dirty="0" smtClean="0"/>
              <a:t> </a:t>
            </a:r>
            <a:r>
              <a:rPr lang="en-US" sz="2200" dirty="0" err="1" smtClean="0"/>
              <a:t>pessoa</a:t>
            </a:r>
            <a:r>
              <a:rPr lang="en-US" sz="2200" dirty="0" smtClean="0"/>
              <a:t>, </a:t>
            </a:r>
            <a:r>
              <a:rPr lang="en-US" sz="2200" dirty="0" err="1" smtClean="0"/>
              <a:t>sozinha</a:t>
            </a:r>
            <a:r>
              <a:rPr lang="en-US" sz="2200" dirty="0" smtClean="0"/>
              <a:t> </a:t>
            </a:r>
            <a:r>
              <a:rPr lang="en-US" sz="2200" dirty="0" err="1" smtClean="0"/>
              <a:t>ou</a:t>
            </a:r>
            <a:r>
              <a:rPr lang="en-US" sz="2200" dirty="0" smtClean="0"/>
              <a:t> </a:t>
            </a:r>
            <a:r>
              <a:rPr lang="en-US" sz="2200" dirty="0" err="1" smtClean="0"/>
              <a:t>em</a:t>
            </a:r>
            <a:r>
              <a:rPr lang="en-US" sz="2200" dirty="0" smtClean="0"/>
              <a:t> </a:t>
            </a:r>
            <a:r>
              <a:rPr lang="en-US" sz="2200" dirty="0" err="1" smtClean="0"/>
              <a:t>grupo</a:t>
            </a:r>
            <a:r>
              <a:rPr lang="en-US" sz="2200" dirty="0" smtClean="0"/>
              <a:t>, </a:t>
            </a:r>
            <a:r>
              <a:rPr lang="en-US" sz="2200" dirty="0" err="1" smtClean="0"/>
              <a:t>não</a:t>
            </a:r>
            <a:r>
              <a:rPr lang="en-US" sz="2200" dirty="0" smtClean="0"/>
              <a:t> </a:t>
            </a:r>
            <a:r>
              <a:rPr lang="en-US" sz="2200" dirty="0" err="1" smtClean="0"/>
              <a:t>pode</a:t>
            </a:r>
            <a:r>
              <a:rPr lang="en-US" sz="2200" dirty="0" smtClean="0"/>
              <a:t> </a:t>
            </a:r>
            <a:r>
              <a:rPr lang="en-US" sz="2200" dirty="0" err="1" smtClean="0"/>
              <a:t>exercer</a:t>
            </a:r>
            <a:r>
              <a:rPr lang="en-US" sz="2200" dirty="0" smtClean="0"/>
              <a:t> </a:t>
            </a:r>
            <a:r>
              <a:rPr lang="en-US" sz="2200" dirty="0" err="1" smtClean="0"/>
              <a:t>livremente</a:t>
            </a:r>
            <a:r>
              <a:rPr lang="en-US" sz="2200" dirty="0" smtClean="0"/>
              <a:t> </a:t>
            </a:r>
            <a:r>
              <a:rPr lang="en-US" sz="2200" dirty="0" err="1" smtClean="0"/>
              <a:t>seus</a:t>
            </a:r>
            <a:r>
              <a:rPr lang="en-US" sz="2200" dirty="0" smtClean="0"/>
              <a:t> </a:t>
            </a:r>
            <a:r>
              <a:rPr lang="en-US" sz="2200" dirty="0" err="1" smtClean="0"/>
              <a:t>direitos</a:t>
            </a:r>
            <a:r>
              <a:rPr lang="en-US" sz="2200" dirty="0" smtClean="0"/>
              <a:t> de </a:t>
            </a:r>
            <a:r>
              <a:rPr lang="en-US" sz="2200" dirty="0" err="1" smtClean="0"/>
              <a:t>autodeterminação</a:t>
            </a:r>
            <a:r>
              <a:rPr lang="en-US" sz="2200" dirty="0" smtClean="0"/>
              <a:t> e de </a:t>
            </a:r>
            <a:r>
              <a:rPr lang="en-US" sz="2200" dirty="0" err="1" smtClean="0"/>
              <a:t>livre</a:t>
            </a:r>
            <a:r>
              <a:rPr lang="en-US" sz="2200" dirty="0" smtClean="0"/>
              <a:t> </a:t>
            </a:r>
            <a:r>
              <a:rPr lang="en-US" sz="2200" dirty="0" err="1" smtClean="0"/>
              <a:t>identificação</a:t>
            </a:r>
            <a:r>
              <a:rPr lang="en-US" sz="2200" dirty="0" smtClean="0"/>
              <a:t>, a </a:t>
            </a:r>
            <a:r>
              <a:rPr lang="en-US" sz="2200" dirty="0" err="1" smtClean="0"/>
              <a:t>eficácia</a:t>
            </a:r>
            <a:r>
              <a:rPr lang="en-US" sz="2200" dirty="0" smtClean="0"/>
              <a:t> dos </a:t>
            </a:r>
            <a:r>
              <a:rPr lang="en-US" sz="2200" dirty="0" err="1" smtClean="0"/>
              <a:t>outros</a:t>
            </a:r>
            <a:r>
              <a:rPr lang="en-US" sz="2200" dirty="0" smtClean="0"/>
              <a:t> </a:t>
            </a:r>
            <a:r>
              <a:rPr lang="en-US" sz="2200" dirty="0" err="1" smtClean="0"/>
              <a:t>direitos</a:t>
            </a:r>
            <a:r>
              <a:rPr lang="en-US" sz="2200" dirty="0" smtClean="0"/>
              <a:t> </a:t>
            </a:r>
            <a:r>
              <a:rPr lang="en-US" sz="2200" dirty="0" err="1" smtClean="0"/>
              <a:t>humanos</a:t>
            </a:r>
            <a:r>
              <a:rPr lang="en-US" sz="2200" dirty="0" smtClean="0"/>
              <a:t> </a:t>
            </a:r>
            <a:r>
              <a:rPr lang="en-US" sz="2200" dirty="0" err="1" smtClean="0"/>
              <a:t>fica</a:t>
            </a:r>
            <a:r>
              <a:rPr lang="en-US" sz="2200" dirty="0" smtClean="0"/>
              <a:t> </a:t>
            </a:r>
            <a:r>
              <a:rPr lang="en-US" sz="2200" dirty="0" err="1" smtClean="0"/>
              <a:t>comprometida</a:t>
            </a:r>
            <a:r>
              <a:rPr lang="en-US" sz="2200" dirty="0" smtClean="0"/>
              <a:t>’]</a:t>
            </a:r>
          </a:p>
        </p:txBody>
      </p:sp>
    </p:spTree>
    <p:extLst>
      <p:ext uri="{BB962C8B-B14F-4D97-AF65-F5344CB8AC3E}">
        <p14:creationId xmlns="" xmlns:p14="http://schemas.microsoft.com/office/powerpoint/2010/main" val="297469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pt-BR" dirty="0" err="1" smtClean="0">
                <a:solidFill>
                  <a:srgbClr val="FF0000"/>
                </a:solidFill>
              </a:rPr>
              <a:t>Migrópolis</a:t>
            </a:r>
            <a:endParaRPr lang="pt-BR" dirty="0">
              <a:solidFill>
                <a:srgbClr val="FF0000"/>
              </a:solidFill>
            </a:endParaRPr>
          </a:p>
        </p:txBody>
      </p:sp>
      <p:sp>
        <p:nvSpPr>
          <p:cNvPr id="6" name="Espaço Reservado para Conteúdo 5"/>
          <p:cNvSpPr>
            <a:spLocks noGrp="1"/>
          </p:cNvSpPr>
          <p:nvPr>
            <p:ph idx="1"/>
          </p:nvPr>
        </p:nvSpPr>
        <p:spPr/>
        <p:txBody>
          <a:bodyPr>
            <a:normAutofit/>
          </a:bodyPr>
          <a:lstStyle/>
          <a:p>
            <a:r>
              <a:rPr lang="pt-BR" dirty="0" smtClean="0">
                <a:hlinkClick r:id="rId2"/>
              </a:rPr>
              <a:t>https://www.youtube.com/watch?v=_EOO-fuqCLw</a:t>
            </a:r>
            <a:endParaRPr lang="pt-BR" dirty="0" smtClean="0"/>
          </a:p>
          <a:p>
            <a:r>
              <a:rPr lang="pt-BR" dirty="0" smtClean="0"/>
              <a:t>Colômbia, 2011, 7’47</a:t>
            </a:r>
          </a:p>
          <a:p>
            <a:r>
              <a:rPr lang="es-ES" b="1" dirty="0" err="1" smtClean="0"/>
              <a:t>Karolina</a:t>
            </a:r>
            <a:r>
              <a:rPr lang="es-ES" b="1" dirty="0" smtClean="0"/>
              <a:t> </a:t>
            </a:r>
            <a:r>
              <a:rPr lang="es-ES" b="1" dirty="0" err="1" smtClean="0"/>
              <a:t>Villarraga</a:t>
            </a:r>
            <a:r>
              <a:rPr lang="es-ES" b="1" dirty="0" smtClean="0"/>
              <a:t>:</a:t>
            </a:r>
            <a:r>
              <a:rPr lang="es-ES" dirty="0" smtClean="0"/>
              <a:t> criadora do </a:t>
            </a:r>
            <a:r>
              <a:rPr lang="es-ES" dirty="0" err="1" smtClean="0"/>
              <a:t>projeto</a:t>
            </a:r>
            <a:endParaRPr lang="es-ES" dirty="0" smtClean="0"/>
          </a:p>
          <a:p>
            <a:r>
              <a:rPr lang="es-ES" b="1" dirty="0" smtClean="0"/>
              <a:t>Carlos </a:t>
            </a:r>
            <a:r>
              <a:rPr lang="es-ES" b="1" dirty="0" err="1" smtClean="0"/>
              <a:t>Azcuaga</a:t>
            </a:r>
            <a:r>
              <a:rPr lang="es-ES" dirty="0"/>
              <a:t>:</a:t>
            </a:r>
            <a:r>
              <a:rPr lang="es-ES" dirty="0" smtClean="0"/>
              <a:t> </a:t>
            </a:r>
            <a:r>
              <a:rPr lang="es-ES" dirty="0" err="1" smtClean="0"/>
              <a:t>produtor</a:t>
            </a:r>
            <a:r>
              <a:rPr lang="es-ES" dirty="0" smtClean="0"/>
              <a:t> e animador</a:t>
            </a:r>
          </a:p>
          <a:p>
            <a:pPr>
              <a:buNone/>
            </a:pP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pt-BR" dirty="0" smtClean="0">
                <a:solidFill>
                  <a:srgbClr val="FF0000"/>
                </a:solidFill>
              </a:rPr>
              <a:t>Direitos Culturais</a:t>
            </a:r>
            <a:endParaRPr lang="en-US" dirty="0"/>
          </a:p>
        </p:txBody>
      </p:sp>
      <p:sp>
        <p:nvSpPr>
          <p:cNvPr id="6" name="Espaço Reservado para Conteúdo 5"/>
          <p:cNvSpPr>
            <a:spLocks noGrp="1"/>
          </p:cNvSpPr>
          <p:nvPr>
            <p:ph idx="1"/>
          </p:nvPr>
        </p:nvSpPr>
        <p:spPr/>
        <p:txBody>
          <a:bodyPr>
            <a:normAutofit fontScale="92500" lnSpcReduction="20000"/>
          </a:bodyPr>
          <a:lstStyle/>
          <a:p>
            <a:r>
              <a:rPr lang="en-US" dirty="0" err="1" smtClean="0"/>
              <a:t>Formulação</a:t>
            </a:r>
            <a:r>
              <a:rPr lang="en-US" dirty="0" smtClean="0"/>
              <a:t> dos </a:t>
            </a:r>
            <a:r>
              <a:rPr lang="en-US" dirty="0" err="1" smtClean="0"/>
              <a:t>direitos</a:t>
            </a:r>
            <a:r>
              <a:rPr lang="en-US" dirty="0" smtClean="0"/>
              <a:t> </a:t>
            </a:r>
            <a:r>
              <a:rPr lang="en-US" dirty="0" err="1" smtClean="0"/>
              <a:t>culturais</a:t>
            </a:r>
            <a:r>
              <a:rPr lang="en-US" dirty="0" smtClean="0"/>
              <a:t> </a:t>
            </a:r>
            <a:r>
              <a:rPr lang="en-US" dirty="0" err="1" smtClean="0"/>
              <a:t>constitui</a:t>
            </a:r>
            <a:r>
              <a:rPr lang="en-US" dirty="0" smtClean="0"/>
              <a:t> </a:t>
            </a:r>
            <a:r>
              <a:rPr lang="en-US" dirty="0" err="1" smtClean="0"/>
              <a:t>uma</a:t>
            </a:r>
            <a:r>
              <a:rPr lang="en-US" dirty="0" smtClean="0"/>
              <a:t> </a:t>
            </a:r>
            <a:r>
              <a:rPr lang="en-US" dirty="0" err="1" smtClean="0"/>
              <a:t>validação</a:t>
            </a:r>
            <a:r>
              <a:rPr lang="en-US" dirty="0" smtClean="0"/>
              <a:t> e </a:t>
            </a:r>
            <a:r>
              <a:rPr lang="en-US" dirty="0" err="1" smtClean="0"/>
              <a:t>uma</a:t>
            </a:r>
            <a:r>
              <a:rPr lang="en-US" dirty="0" smtClean="0"/>
              <a:t> </a:t>
            </a:r>
            <a:r>
              <a:rPr lang="en-US" dirty="0" err="1" smtClean="0"/>
              <a:t>ampliação</a:t>
            </a:r>
            <a:r>
              <a:rPr lang="en-US" dirty="0" smtClean="0"/>
              <a:t> dos </a:t>
            </a:r>
            <a:r>
              <a:rPr lang="en-US" dirty="0" err="1" smtClean="0"/>
              <a:t>direitos</a:t>
            </a:r>
            <a:r>
              <a:rPr lang="en-US" dirty="0" smtClean="0"/>
              <a:t> </a:t>
            </a:r>
            <a:r>
              <a:rPr lang="en-US" dirty="0" err="1" smtClean="0"/>
              <a:t>humanos</a:t>
            </a:r>
            <a:r>
              <a:rPr lang="en-US" dirty="0" smtClean="0"/>
              <a:t> → </a:t>
            </a:r>
            <a:r>
              <a:rPr lang="en-US" dirty="0" err="1" smtClean="0"/>
              <a:t>deram</a:t>
            </a:r>
            <a:r>
              <a:rPr lang="en-US" dirty="0" smtClean="0"/>
              <a:t> </a:t>
            </a:r>
            <a:r>
              <a:rPr lang="en-US" dirty="0" err="1" smtClean="0"/>
              <a:t>consistência</a:t>
            </a:r>
            <a:r>
              <a:rPr lang="en-US" dirty="0" smtClean="0"/>
              <a:t> e </a:t>
            </a:r>
            <a:r>
              <a:rPr lang="en-US" dirty="0" err="1" smtClean="0"/>
              <a:t>conteúdo</a:t>
            </a:r>
            <a:r>
              <a:rPr lang="en-US" dirty="0" smtClean="0"/>
              <a:t> a </a:t>
            </a:r>
            <a:r>
              <a:rPr lang="en-US" dirty="0" err="1" smtClean="0"/>
              <a:t>palavras</a:t>
            </a:r>
            <a:r>
              <a:rPr lang="en-US" dirty="0" smtClean="0"/>
              <a:t> </a:t>
            </a:r>
            <a:r>
              <a:rPr lang="en-US" dirty="0" err="1" smtClean="0"/>
              <a:t>como</a:t>
            </a:r>
            <a:r>
              <a:rPr lang="en-US" dirty="0" smtClean="0"/>
              <a:t> </a:t>
            </a:r>
            <a:r>
              <a:rPr lang="en-US" dirty="0" err="1" smtClean="0"/>
              <a:t>liberdade</a:t>
            </a:r>
            <a:endParaRPr lang="en-US" dirty="0" smtClean="0"/>
          </a:p>
          <a:p>
            <a:r>
              <a:rPr lang="en-US" dirty="0" err="1" smtClean="0"/>
              <a:t>Direitos</a:t>
            </a:r>
            <a:r>
              <a:rPr lang="en-US" dirty="0" smtClean="0"/>
              <a:t> </a:t>
            </a:r>
            <a:r>
              <a:rPr lang="en-US" dirty="0" err="1" smtClean="0"/>
              <a:t>culturais</a:t>
            </a:r>
            <a:r>
              <a:rPr lang="en-US" dirty="0" smtClean="0"/>
              <a:t> </a:t>
            </a:r>
            <a:r>
              <a:rPr lang="en-US" dirty="0" err="1" smtClean="0"/>
              <a:t>são</a:t>
            </a:r>
            <a:r>
              <a:rPr lang="en-US" dirty="0" smtClean="0"/>
              <a:t> </a:t>
            </a:r>
            <a:r>
              <a:rPr lang="en-US" dirty="0" err="1" smtClean="0"/>
              <a:t>centrais</a:t>
            </a:r>
            <a:r>
              <a:rPr lang="en-US" dirty="0" smtClean="0"/>
              <a:t> à </a:t>
            </a:r>
            <a:r>
              <a:rPr lang="en-US" dirty="0" err="1" smtClean="0"/>
              <a:t>vida</a:t>
            </a:r>
            <a:r>
              <a:rPr lang="en-US" dirty="0" smtClean="0"/>
              <a:t> </a:t>
            </a:r>
            <a:r>
              <a:rPr lang="en-US" dirty="0" err="1" smtClean="0"/>
              <a:t>contemporânea</a:t>
            </a:r>
            <a:endParaRPr lang="en-US" dirty="0" smtClean="0"/>
          </a:p>
          <a:p>
            <a:r>
              <a:rPr lang="en-US" dirty="0" err="1" smtClean="0"/>
              <a:t>Respeito</a:t>
            </a:r>
            <a:r>
              <a:rPr lang="en-US" dirty="0" smtClean="0"/>
              <a:t> </a:t>
            </a:r>
            <a:r>
              <a:rPr lang="en-US" dirty="0" err="1" smtClean="0"/>
              <a:t>aos</a:t>
            </a:r>
            <a:r>
              <a:rPr lang="en-US" dirty="0" smtClean="0"/>
              <a:t> </a:t>
            </a:r>
            <a:r>
              <a:rPr lang="en-US" dirty="0" err="1" smtClean="0"/>
              <a:t>direitos</a:t>
            </a:r>
            <a:r>
              <a:rPr lang="en-US" dirty="0" smtClean="0"/>
              <a:t> </a:t>
            </a:r>
            <a:r>
              <a:rPr lang="en-US" dirty="0" err="1" smtClean="0"/>
              <a:t>humanos</a:t>
            </a:r>
            <a:r>
              <a:rPr lang="en-US" dirty="0" smtClean="0"/>
              <a:t> e, </a:t>
            </a:r>
            <a:r>
              <a:rPr lang="en-US" dirty="0" err="1" smtClean="0"/>
              <a:t>em</a:t>
            </a:r>
            <a:r>
              <a:rPr lang="en-US" dirty="0" smtClean="0"/>
              <a:t> particular, </a:t>
            </a:r>
            <a:r>
              <a:rPr lang="en-US" dirty="0" err="1" smtClean="0"/>
              <a:t>aos</a:t>
            </a:r>
            <a:r>
              <a:rPr lang="en-US" dirty="0" smtClean="0"/>
              <a:t> </a:t>
            </a:r>
            <a:r>
              <a:rPr lang="en-US" dirty="0" err="1" smtClean="0"/>
              <a:t>direitos</a:t>
            </a:r>
            <a:r>
              <a:rPr lang="en-US" dirty="0" smtClean="0"/>
              <a:t> </a:t>
            </a:r>
            <a:r>
              <a:rPr lang="en-US" dirty="0" err="1" smtClean="0"/>
              <a:t>culturais</a:t>
            </a:r>
            <a:r>
              <a:rPr lang="en-US" dirty="0" smtClean="0"/>
              <a:t>, </a:t>
            </a:r>
            <a:r>
              <a:rPr lang="en-US" dirty="0" err="1" smtClean="0"/>
              <a:t>cria</a:t>
            </a:r>
            <a:r>
              <a:rPr lang="en-US" dirty="0" smtClean="0"/>
              <a:t> um </a:t>
            </a:r>
            <a:r>
              <a:rPr lang="en-US" dirty="0" err="1" smtClean="0"/>
              <a:t>ambiente</a:t>
            </a:r>
            <a:r>
              <a:rPr lang="en-US" dirty="0" smtClean="0"/>
              <a:t> </a:t>
            </a:r>
            <a:r>
              <a:rPr lang="en-US" dirty="0" err="1" smtClean="0"/>
              <a:t>que</a:t>
            </a:r>
            <a:r>
              <a:rPr lang="en-US" dirty="0" smtClean="0"/>
              <a:t> </a:t>
            </a:r>
            <a:r>
              <a:rPr lang="en-US" dirty="0" err="1" smtClean="0"/>
              <a:t>permite</a:t>
            </a:r>
            <a:r>
              <a:rPr lang="en-US" dirty="0" smtClean="0"/>
              <a:t> e </a:t>
            </a:r>
            <a:r>
              <a:rPr lang="en-US" dirty="0" err="1" smtClean="0"/>
              <a:t>garante</a:t>
            </a:r>
            <a:r>
              <a:rPr lang="en-US" dirty="0" smtClean="0"/>
              <a:t> a </a:t>
            </a:r>
            <a:r>
              <a:rPr lang="en-US" dirty="0" err="1" smtClean="0"/>
              <a:t>diversidade</a:t>
            </a:r>
            <a:r>
              <a:rPr lang="en-US" dirty="0" smtClean="0"/>
              <a:t> cultural.</a:t>
            </a:r>
          </a:p>
          <a:p>
            <a:r>
              <a:rPr lang="en-US" dirty="0" smtClean="0"/>
              <a:t>São </a:t>
            </a:r>
            <a:r>
              <a:rPr lang="en-US" dirty="0" err="1" smtClean="0"/>
              <a:t>direitos</a:t>
            </a:r>
            <a:r>
              <a:rPr lang="en-US" dirty="0" smtClean="0"/>
              <a:t> </a:t>
            </a:r>
            <a:r>
              <a:rPr lang="en-US" dirty="0" err="1" smtClean="0"/>
              <a:t>assimétricos</a:t>
            </a:r>
            <a:r>
              <a:rPr lang="en-US" dirty="0" smtClean="0"/>
              <a:t>: o </a:t>
            </a:r>
            <a:r>
              <a:rPr lang="en-US" dirty="0" err="1" smtClean="0"/>
              <a:t>direito</a:t>
            </a:r>
            <a:r>
              <a:rPr lang="en-US" dirty="0" smtClean="0"/>
              <a:t> </a:t>
            </a:r>
            <a:r>
              <a:rPr lang="en-US" dirty="0" err="1" smtClean="0"/>
              <a:t>está</a:t>
            </a:r>
            <a:r>
              <a:rPr lang="en-US" dirty="0" smtClean="0"/>
              <a:t> </a:t>
            </a:r>
            <a:r>
              <a:rPr lang="en-US" dirty="0" err="1" smtClean="0"/>
              <a:t>claro</a:t>
            </a:r>
            <a:r>
              <a:rPr lang="en-US" dirty="0" smtClean="0"/>
              <a:t>, o </a:t>
            </a:r>
            <a:r>
              <a:rPr lang="en-US" dirty="0" err="1" smtClean="0"/>
              <a:t>dever</a:t>
            </a:r>
            <a:r>
              <a:rPr lang="en-US" dirty="0" smtClean="0"/>
              <a:t> </a:t>
            </a:r>
            <a:r>
              <a:rPr lang="en-US" dirty="0" err="1" smtClean="0"/>
              <a:t>nem</a:t>
            </a:r>
            <a:r>
              <a:rPr lang="en-US" dirty="0" smtClean="0"/>
              <a:t> </a:t>
            </a:r>
            <a:r>
              <a:rPr lang="en-US" dirty="0" err="1" smtClean="0"/>
              <a:t>tanto</a:t>
            </a:r>
            <a:r>
              <a:rPr lang="en-US" dirty="0" smtClean="0"/>
              <a:t>.</a:t>
            </a:r>
          </a:p>
        </p:txBody>
      </p:sp>
    </p:spTree>
    <p:extLst>
      <p:ext uri="{BB962C8B-B14F-4D97-AF65-F5344CB8AC3E}">
        <p14:creationId xmlns="" xmlns:p14="http://schemas.microsoft.com/office/powerpoint/2010/main" val="109565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pt-BR" dirty="0"/>
          </a:p>
        </p:txBody>
      </p:sp>
      <p:sp>
        <p:nvSpPr>
          <p:cNvPr id="3" name="Espaço Reservado para Conteúdo 2"/>
          <p:cNvSpPr>
            <a:spLocks noGrp="1"/>
          </p:cNvSpPr>
          <p:nvPr>
            <p:ph idx="1"/>
          </p:nvPr>
        </p:nvSpPr>
        <p:spPr/>
        <p:txBody>
          <a:bodyPr>
            <a:normAutofit fontScale="85000" lnSpcReduction="10000"/>
          </a:bodyPr>
          <a:lstStyle/>
          <a:p>
            <a:r>
              <a:rPr lang="pt-BR" dirty="0" smtClean="0"/>
              <a:t>Direitos culturais = direitos individuais com uma natureza coletiva (eu cultural se constrói em interação com os outros).</a:t>
            </a:r>
          </a:p>
          <a:p>
            <a:r>
              <a:rPr lang="pt-BR" dirty="0" smtClean="0"/>
              <a:t>A filosofia dos direitos culturais está associada a uma </a:t>
            </a:r>
            <a:r>
              <a:rPr lang="pt-BR" i="1" dirty="0" smtClean="0"/>
              <a:t>filosofia da vinculação </a:t>
            </a:r>
            <a:r>
              <a:rPr lang="pt-BR" dirty="0" smtClean="0"/>
              <a:t>entre a pessoa individual e seus ambientes culturais.</a:t>
            </a:r>
          </a:p>
          <a:p>
            <a:r>
              <a:rPr lang="pt-BR" dirty="0" smtClean="0"/>
              <a:t>Imprecisão = dificuldade em determinar a abrangência do conceito de ‘cultura’. </a:t>
            </a:r>
            <a:r>
              <a:rPr lang="pt-BR" sz="1400" dirty="0" smtClean="0"/>
              <a:t>(Ver </a:t>
            </a:r>
            <a:r>
              <a:rPr lang="pt-BR" sz="1400" dirty="0" err="1" smtClean="0"/>
              <a:t>Courtis</a:t>
            </a:r>
            <a:r>
              <a:rPr lang="pt-BR" sz="1400" dirty="0" smtClean="0"/>
              <a:t> p.19)</a:t>
            </a:r>
          </a:p>
          <a:p>
            <a:r>
              <a:rPr lang="pt-BR" dirty="0" smtClean="0"/>
              <a:t>Liberdade de escolha dos indivíduos é fundamental para que os bens e valores da cultura não submetam os indivíduos e sim aumentem sua liberdade.</a:t>
            </a:r>
          </a:p>
          <a:p>
            <a:endParaRPr lang="pt-BR" dirty="0" smtClean="0"/>
          </a:p>
          <a:p>
            <a:endParaRPr lang="pt-BR" dirty="0"/>
          </a:p>
        </p:txBody>
      </p:sp>
    </p:spTree>
    <p:extLst>
      <p:ext uri="{BB962C8B-B14F-4D97-AF65-F5344CB8AC3E}">
        <p14:creationId xmlns="" xmlns:p14="http://schemas.microsoft.com/office/powerpoint/2010/main" val="1998129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O direito individual de não fazer alguma coisa em cultura deve prevalecer sobre uma construção moral coletiva.</a:t>
            </a:r>
          </a:p>
          <a:p>
            <a:r>
              <a:rPr lang="pt-BR" dirty="0" smtClean="0"/>
              <a:t>Todos têm o direito de contribuir para a criação da cultura, inclusive por meio da contestação das normas e valores.</a:t>
            </a:r>
          </a:p>
          <a:p>
            <a:r>
              <a:rPr lang="pt-BR" dirty="0" smtClean="0"/>
              <a:t>Ninguém pode invocar a </a:t>
            </a:r>
            <a:r>
              <a:rPr lang="pt-BR" dirty="0" smtClean="0">
                <a:solidFill>
                  <a:srgbClr val="FF0000"/>
                </a:solidFill>
              </a:rPr>
              <a:t>diversidade cultural </a:t>
            </a:r>
            <a:r>
              <a:rPr lang="pt-BR" dirty="0" smtClean="0"/>
              <a:t>para infringir os direitos humanos ou para limitar sua abrangência.</a:t>
            </a:r>
            <a:endParaRPr lang="pt-BR" dirty="0"/>
          </a:p>
        </p:txBody>
      </p:sp>
    </p:spTree>
    <p:extLst>
      <p:ext uri="{BB962C8B-B14F-4D97-AF65-F5344CB8AC3E}">
        <p14:creationId xmlns="" xmlns:p14="http://schemas.microsoft.com/office/powerpoint/2010/main" val="3043853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FF0000"/>
                </a:solidFill>
              </a:rPr>
              <a:t>Direitos Culturais</a:t>
            </a:r>
            <a:br>
              <a:rPr lang="pt-BR" dirty="0" smtClean="0">
                <a:solidFill>
                  <a:srgbClr val="FF0000"/>
                </a:solidFill>
              </a:rPr>
            </a:br>
            <a:r>
              <a:rPr lang="pt-BR" dirty="0" smtClean="0">
                <a:solidFill>
                  <a:srgbClr val="FF0000"/>
                </a:solidFill>
              </a:rPr>
              <a:t>Patrice </a:t>
            </a:r>
            <a:r>
              <a:rPr lang="pt-BR" dirty="0" err="1" smtClean="0">
                <a:solidFill>
                  <a:srgbClr val="FF0000"/>
                </a:solidFill>
              </a:rPr>
              <a:t>Meyer-Bisch</a:t>
            </a:r>
            <a:endParaRPr lang="en-US" dirty="0"/>
          </a:p>
        </p:txBody>
      </p:sp>
      <p:sp>
        <p:nvSpPr>
          <p:cNvPr id="3" name="Espaço Reservado para Conteúdo 2"/>
          <p:cNvSpPr>
            <a:spLocks noGrp="1"/>
          </p:cNvSpPr>
          <p:nvPr>
            <p:ph idx="1"/>
          </p:nvPr>
        </p:nvSpPr>
        <p:spPr/>
        <p:txBody>
          <a:bodyPr>
            <a:normAutofit fontScale="92500" lnSpcReduction="20000"/>
          </a:bodyPr>
          <a:lstStyle/>
          <a:p>
            <a:pPr>
              <a:buNone/>
            </a:pPr>
            <a:r>
              <a:rPr lang="en-US" dirty="0" smtClean="0"/>
              <a:t>   “No interior do </a:t>
            </a:r>
            <a:r>
              <a:rPr lang="en-US" dirty="0" err="1" smtClean="0"/>
              <a:t>sistema</a:t>
            </a:r>
            <a:r>
              <a:rPr lang="en-US" dirty="0" smtClean="0"/>
              <a:t> dos </a:t>
            </a:r>
            <a:r>
              <a:rPr lang="en-US" dirty="0" err="1" smtClean="0"/>
              <a:t>direitos</a:t>
            </a:r>
            <a:r>
              <a:rPr lang="en-US" dirty="0" smtClean="0"/>
              <a:t> </a:t>
            </a:r>
            <a:r>
              <a:rPr lang="en-US" dirty="0" err="1" smtClean="0"/>
              <a:t>humanos</a:t>
            </a:r>
            <a:r>
              <a:rPr lang="en-US" dirty="0" smtClean="0"/>
              <a:t>, </a:t>
            </a:r>
            <a:r>
              <a:rPr lang="en-US" dirty="0" err="1" smtClean="0"/>
              <a:t>são</a:t>
            </a:r>
            <a:r>
              <a:rPr lang="en-US" dirty="0" smtClean="0"/>
              <a:t> </a:t>
            </a:r>
            <a:r>
              <a:rPr lang="en-US" dirty="0" err="1" smtClean="0"/>
              <a:t>os</a:t>
            </a:r>
            <a:r>
              <a:rPr lang="en-US" dirty="0" smtClean="0"/>
              <a:t> </a:t>
            </a:r>
            <a:r>
              <a:rPr lang="en-US" dirty="0" err="1" smtClean="0"/>
              <a:t>direitos</a:t>
            </a:r>
            <a:r>
              <a:rPr lang="en-US" dirty="0" smtClean="0"/>
              <a:t> </a:t>
            </a:r>
            <a:r>
              <a:rPr lang="en-US" dirty="0" err="1" smtClean="0"/>
              <a:t>culturais</a:t>
            </a:r>
            <a:r>
              <a:rPr lang="en-US" dirty="0" smtClean="0"/>
              <a:t> </a:t>
            </a:r>
            <a:r>
              <a:rPr lang="en-US" dirty="0" err="1" smtClean="0"/>
              <a:t>que</a:t>
            </a:r>
            <a:r>
              <a:rPr lang="en-US" dirty="0" smtClean="0"/>
              <a:t> </a:t>
            </a:r>
            <a:r>
              <a:rPr lang="en-US" dirty="0" err="1" smtClean="0"/>
              <a:t>atualmente</a:t>
            </a:r>
            <a:r>
              <a:rPr lang="en-US" dirty="0" smtClean="0"/>
              <a:t> </a:t>
            </a:r>
            <a:r>
              <a:rPr lang="en-US" dirty="0" err="1" smtClean="0"/>
              <a:t>estão</a:t>
            </a:r>
            <a:r>
              <a:rPr lang="en-US" dirty="0" smtClean="0"/>
              <a:t> </a:t>
            </a:r>
            <a:r>
              <a:rPr lang="en-US" dirty="0" err="1" smtClean="0"/>
              <a:t>em</a:t>
            </a:r>
            <a:r>
              <a:rPr lang="en-US" dirty="0" smtClean="0"/>
              <a:t> </a:t>
            </a:r>
            <a:r>
              <a:rPr lang="en-US" dirty="0" err="1" smtClean="0"/>
              <a:t>primeiro</a:t>
            </a:r>
            <a:r>
              <a:rPr lang="en-US" dirty="0" smtClean="0"/>
              <a:t> </a:t>
            </a:r>
            <a:r>
              <a:rPr lang="en-US" dirty="0" err="1" smtClean="0"/>
              <a:t>plano</a:t>
            </a:r>
            <a:r>
              <a:rPr lang="en-US" dirty="0" smtClean="0"/>
              <a:t>, </a:t>
            </a:r>
            <a:r>
              <a:rPr lang="en-US" dirty="0" err="1" smtClean="0"/>
              <a:t>pois</a:t>
            </a:r>
            <a:r>
              <a:rPr lang="en-US" dirty="0" smtClean="0"/>
              <a:t> </a:t>
            </a:r>
            <a:r>
              <a:rPr lang="en-US" dirty="0" err="1" smtClean="0"/>
              <a:t>são</a:t>
            </a:r>
            <a:r>
              <a:rPr lang="en-US" dirty="0" smtClean="0"/>
              <a:t> as </a:t>
            </a:r>
            <a:r>
              <a:rPr lang="en-US" dirty="0" err="1" smtClean="0"/>
              <a:t>ferramentas</a:t>
            </a:r>
            <a:r>
              <a:rPr lang="en-US" dirty="0" smtClean="0"/>
              <a:t> </a:t>
            </a:r>
            <a:r>
              <a:rPr lang="en-US" dirty="0" err="1" smtClean="0"/>
              <a:t>que</a:t>
            </a:r>
            <a:r>
              <a:rPr lang="en-US" dirty="0" smtClean="0"/>
              <a:t> </a:t>
            </a:r>
            <a:r>
              <a:rPr lang="en-US" dirty="0" err="1" smtClean="0"/>
              <a:t>permitem</a:t>
            </a:r>
            <a:r>
              <a:rPr lang="en-US" dirty="0" smtClean="0"/>
              <a:t> </a:t>
            </a:r>
            <a:r>
              <a:rPr lang="en-US" dirty="0" err="1" smtClean="0"/>
              <a:t>garantir</a:t>
            </a:r>
            <a:r>
              <a:rPr lang="en-US" dirty="0" smtClean="0"/>
              <a:t> o </a:t>
            </a:r>
            <a:r>
              <a:rPr lang="en-US" dirty="0" err="1" smtClean="0"/>
              <a:t>bom</a:t>
            </a:r>
            <a:r>
              <a:rPr lang="en-US" dirty="0" smtClean="0"/>
              <a:t> </a:t>
            </a:r>
            <a:r>
              <a:rPr lang="en-US" dirty="0" err="1" smtClean="0"/>
              <a:t>uso</a:t>
            </a:r>
            <a:r>
              <a:rPr lang="en-US" dirty="0" smtClean="0"/>
              <a:t> </a:t>
            </a:r>
            <a:r>
              <a:rPr lang="en-US" dirty="0" err="1" smtClean="0"/>
              <a:t>da</a:t>
            </a:r>
            <a:r>
              <a:rPr lang="en-US" dirty="0" smtClean="0"/>
              <a:t> </a:t>
            </a:r>
            <a:r>
              <a:rPr lang="en-US" dirty="0" err="1" smtClean="0">
                <a:solidFill>
                  <a:srgbClr val="FF0000"/>
                </a:solidFill>
              </a:rPr>
              <a:t>diversidade</a:t>
            </a:r>
            <a:r>
              <a:rPr lang="en-US" dirty="0" smtClean="0"/>
              <a:t> a </a:t>
            </a:r>
            <a:r>
              <a:rPr lang="en-US" dirty="0" err="1" smtClean="0"/>
              <a:t>serviço</a:t>
            </a:r>
            <a:r>
              <a:rPr lang="en-US" dirty="0" smtClean="0"/>
              <a:t> </a:t>
            </a:r>
            <a:r>
              <a:rPr lang="en-US" dirty="0" err="1" smtClean="0"/>
              <a:t>da</a:t>
            </a:r>
            <a:r>
              <a:rPr lang="en-US" dirty="0" smtClean="0"/>
              <a:t> </a:t>
            </a:r>
            <a:r>
              <a:rPr lang="en-US" dirty="0" err="1" smtClean="0"/>
              <a:t>dignidade</a:t>
            </a:r>
            <a:r>
              <a:rPr lang="en-US" dirty="0" smtClean="0"/>
              <a:t> </a:t>
            </a:r>
            <a:r>
              <a:rPr lang="en-US" dirty="0" err="1" smtClean="0"/>
              <a:t>humana</a:t>
            </a:r>
            <a:r>
              <a:rPr lang="en-US" dirty="0" smtClean="0"/>
              <a:t>, universal, </a:t>
            </a:r>
            <a:r>
              <a:rPr lang="en-US" dirty="0" err="1" smtClean="0"/>
              <a:t>singularmente</a:t>
            </a:r>
            <a:r>
              <a:rPr lang="en-US" dirty="0" smtClean="0"/>
              <a:t> </a:t>
            </a:r>
            <a:r>
              <a:rPr lang="en-US" dirty="0" err="1" smtClean="0"/>
              <a:t>presente</a:t>
            </a:r>
            <a:r>
              <a:rPr lang="en-US" dirty="0" smtClean="0"/>
              <a:t> </a:t>
            </a:r>
            <a:r>
              <a:rPr lang="en-US" dirty="0" err="1" smtClean="0"/>
              <a:t>em</a:t>
            </a:r>
            <a:r>
              <a:rPr lang="en-US" dirty="0" smtClean="0"/>
              <a:t> </a:t>
            </a:r>
            <a:r>
              <a:rPr lang="en-US" dirty="0" err="1" smtClean="0"/>
              <a:t>cada</a:t>
            </a:r>
            <a:r>
              <a:rPr lang="en-US" dirty="0" smtClean="0"/>
              <a:t> um e </a:t>
            </a:r>
            <a:r>
              <a:rPr lang="en-US" dirty="0" err="1" smtClean="0"/>
              <a:t>desenvolvida</a:t>
            </a:r>
            <a:r>
              <a:rPr lang="en-US" dirty="0" smtClean="0"/>
              <a:t> </a:t>
            </a:r>
            <a:r>
              <a:rPr lang="en-US" dirty="0" err="1" smtClean="0"/>
              <a:t>graças</a:t>
            </a:r>
            <a:r>
              <a:rPr lang="en-US" dirty="0" smtClean="0"/>
              <a:t> a </a:t>
            </a:r>
            <a:r>
              <a:rPr lang="en-US" dirty="0" err="1" smtClean="0"/>
              <a:t>seus</a:t>
            </a:r>
            <a:r>
              <a:rPr lang="en-US" dirty="0" smtClean="0"/>
              <a:t> </a:t>
            </a:r>
            <a:r>
              <a:rPr lang="en-US" dirty="0" err="1" smtClean="0"/>
              <a:t>recursos</a:t>
            </a:r>
            <a:r>
              <a:rPr lang="en-US" dirty="0" smtClean="0"/>
              <a:t> </a:t>
            </a:r>
            <a:r>
              <a:rPr lang="en-US" dirty="0" err="1" smtClean="0"/>
              <a:t>culturais</a:t>
            </a:r>
            <a:r>
              <a:rPr lang="en-US" dirty="0" smtClean="0"/>
              <a:t>.”</a:t>
            </a:r>
          </a:p>
          <a:p>
            <a:r>
              <a:rPr lang="en-US" dirty="0" err="1" smtClean="0"/>
              <a:t>Desafio</a:t>
            </a:r>
            <a:r>
              <a:rPr lang="en-US" dirty="0" smtClean="0"/>
              <a:t> </a:t>
            </a:r>
            <a:r>
              <a:rPr lang="en-US" dirty="0" err="1" smtClean="0"/>
              <a:t>da</a:t>
            </a:r>
            <a:r>
              <a:rPr lang="en-US" dirty="0" smtClean="0"/>
              <a:t> </a:t>
            </a:r>
            <a:r>
              <a:rPr lang="en-US" dirty="0" err="1" smtClean="0"/>
              <a:t>proteção</a:t>
            </a:r>
            <a:r>
              <a:rPr lang="en-US" dirty="0" smtClean="0"/>
              <a:t> </a:t>
            </a:r>
            <a:r>
              <a:rPr lang="en-US" dirty="0" err="1" smtClean="0"/>
              <a:t>mútua</a:t>
            </a:r>
            <a:r>
              <a:rPr lang="en-US" dirty="0" smtClean="0"/>
              <a:t> entre </a:t>
            </a:r>
            <a:r>
              <a:rPr lang="en-US" dirty="0" err="1" smtClean="0"/>
              <a:t>diversidade</a:t>
            </a:r>
            <a:r>
              <a:rPr lang="en-US" dirty="0" smtClean="0"/>
              <a:t> e </a:t>
            </a:r>
            <a:r>
              <a:rPr lang="en-US" dirty="0" err="1" smtClean="0"/>
              <a:t>direitos</a:t>
            </a:r>
            <a:r>
              <a:rPr lang="en-US" dirty="0" smtClean="0"/>
              <a:t> </a:t>
            </a:r>
            <a:r>
              <a:rPr lang="en-US" dirty="0" err="1" smtClean="0"/>
              <a:t>culturais</a:t>
            </a:r>
            <a:r>
              <a:rPr lang="en-US" dirty="0" smtClean="0"/>
              <a:t> = </a:t>
            </a:r>
            <a:r>
              <a:rPr lang="en-US" dirty="0" err="1" smtClean="0"/>
              <a:t>nem</a:t>
            </a:r>
            <a:r>
              <a:rPr lang="en-US" dirty="0" smtClean="0"/>
              <a:t> </a:t>
            </a:r>
            <a:r>
              <a:rPr lang="en-US" dirty="0" err="1" smtClean="0"/>
              <a:t>toda</a:t>
            </a:r>
            <a:r>
              <a:rPr lang="en-US" dirty="0" smtClean="0"/>
              <a:t> </a:t>
            </a:r>
            <a:r>
              <a:rPr lang="en-US" dirty="0" err="1" smtClean="0"/>
              <a:t>diversidade</a:t>
            </a:r>
            <a:r>
              <a:rPr lang="en-US" dirty="0" smtClean="0"/>
              <a:t> cultural é </a:t>
            </a:r>
            <a:r>
              <a:rPr lang="en-US" dirty="0" err="1" smtClean="0"/>
              <a:t>benéfica</a:t>
            </a:r>
            <a:r>
              <a:rPr lang="en-US" dirty="0" smtClean="0"/>
              <a:t> (</a:t>
            </a:r>
            <a:r>
              <a:rPr lang="en-US" dirty="0" err="1" smtClean="0"/>
              <a:t>sustentada</a:t>
            </a:r>
            <a:r>
              <a:rPr lang="en-US" dirty="0" smtClean="0"/>
              <a:t> </a:t>
            </a:r>
            <a:r>
              <a:rPr lang="en-US" dirty="0" err="1" smtClean="0"/>
              <a:t>nos</a:t>
            </a:r>
            <a:r>
              <a:rPr lang="en-US" dirty="0" smtClean="0"/>
              <a:t> </a:t>
            </a:r>
            <a:r>
              <a:rPr lang="en-US" dirty="0" err="1" smtClean="0"/>
              <a:t>direitos</a:t>
            </a:r>
            <a:r>
              <a:rPr lang="en-US" dirty="0" smtClean="0"/>
              <a:t> </a:t>
            </a:r>
            <a:r>
              <a:rPr lang="en-US" dirty="0" err="1" smtClean="0"/>
              <a:t>humanos</a:t>
            </a:r>
            <a:r>
              <a:rPr lang="en-US" dirty="0" smtClean="0"/>
              <a:t> </a:t>
            </a:r>
            <a:r>
              <a:rPr lang="en-US" dirty="0" smtClean="0">
                <a:solidFill>
                  <a:srgbClr val="FF0000"/>
                </a:solidFill>
              </a:rPr>
              <a:t>X </a:t>
            </a:r>
            <a:r>
              <a:rPr lang="en-US" dirty="0" err="1" smtClean="0"/>
              <a:t>relativismo</a:t>
            </a:r>
            <a:r>
              <a:rPr lang="en-US" dirty="0" smtClean="0"/>
              <a:t>)</a:t>
            </a:r>
            <a:endParaRPr lang="en-US" dirty="0"/>
          </a:p>
        </p:txBody>
      </p:sp>
    </p:spTree>
    <p:extLst>
      <p:ext uri="{BB962C8B-B14F-4D97-AF65-F5344CB8AC3E}">
        <p14:creationId xmlns="" xmlns:p14="http://schemas.microsoft.com/office/powerpoint/2010/main" val="4071589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pt-BR" dirty="0">
              <a:solidFill>
                <a:srgbClr val="FF0000"/>
              </a:solidFill>
            </a:endParaRPr>
          </a:p>
        </p:txBody>
      </p:sp>
      <p:sp>
        <p:nvSpPr>
          <p:cNvPr id="3" name="Espaço Reservado para Conteúdo 2"/>
          <p:cNvSpPr>
            <a:spLocks noGrp="1"/>
          </p:cNvSpPr>
          <p:nvPr>
            <p:ph idx="1"/>
          </p:nvPr>
        </p:nvSpPr>
        <p:spPr/>
        <p:txBody>
          <a:bodyPr>
            <a:normAutofit lnSpcReduction="10000"/>
          </a:bodyPr>
          <a:lstStyle/>
          <a:p>
            <a:r>
              <a:rPr lang="pt-BR" dirty="0" smtClean="0"/>
              <a:t>“Protegem o desenvolvimento e a expressão de várias visões de mundo e abrangem liberdades importantes relativas às questões de identidade”.</a:t>
            </a:r>
          </a:p>
          <a:p>
            <a:r>
              <a:rPr lang="pt-BR" dirty="0" smtClean="0"/>
              <a:t>Direito de não participar de uma entidade cultural, de ter identidades múltiplas e de mudá-las à vontade.</a:t>
            </a:r>
          </a:p>
          <a:p>
            <a:r>
              <a:rPr lang="pt-BR" dirty="0" smtClean="0"/>
              <a:t>Preservação do direito individual e não de uma determinada cultura</a:t>
            </a:r>
          </a:p>
          <a:p>
            <a:pPr marL="0" indent="0">
              <a:buNone/>
            </a:pPr>
            <a:endParaRPr lang="pt-BR" dirty="0" smtClean="0"/>
          </a:p>
          <a:p>
            <a:pPr>
              <a:buNone/>
            </a:pPr>
            <a:endParaRPr lang="pt-BR" dirty="0"/>
          </a:p>
        </p:txBody>
      </p:sp>
    </p:spTree>
    <p:extLst>
      <p:ext uri="{BB962C8B-B14F-4D97-AF65-F5344CB8AC3E}">
        <p14:creationId xmlns="" xmlns:p14="http://schemas.microsoft.com/office/powerpoint/2010/main" val="1373468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solidFill>
                  <a:srgbClr val="FF0000"/>
                </a:solidFill>
              </a:rPr>
              <a:t>O NOVO PAPEL DOS DIREITOS CULTURAIS </a:t>
            </a:r>
            <a:r>
              <a:rPr lang="pt-BR" sz="3200" dirty="0" smtClean="0"/>
              <a:t>Entrevista com </a:t>
            </a:r>
            <a:r>
              <a:rPr lang="pt-BR" sz="3200" dirty="0" err="1" smtClean="0"/>
              <a:t>Farida</a:t>
            </a:r>
            <a:r>
              <a:rPr lang="pt-BR" sz="3200" dirty="0" smtClean="0"/>
              <a:t> </a:t>
            </a:r>
            <a:r>
              <a:rPr lang="pt-BR" sz="3200" dirty="0" err="1" smtClean="0"/>
              <a:t>Shaheed</a:t>
            </a:r>
            <a:r>
              <a:rPr lang="pt-BR" sz="3200" dirty="0" smtClean="0"/>
              <a:t>, da ONU</a:t>
            </a:r>
            <a:endParaRPr lang="pt-BR" sz="3200" dirty="0"/>
          </a:p>
        </p:txBody>
      </p:sp>
      <p:sp>
        <p:nvSpPr>
          <p:cNvPr id="3" name="Espaço Reservado para Conteúdo 2"/>
          <p:cNvSpPr>
            <a:spLocks noGrp="1"/>
          </p:cNvSpPr>
          <p:nvPr>
            <p:ph idx="1"/>
          </p:nvPr>
        </p:nvSpPr>
        <p:spPr/>
        <p:txBody>
          <a:bodyPr>
            <a:normAutofit fontScale="40000" lnSpcReduction="20000"/>
          </a:bodyPr>
          <a:lstStyle/>
          <a:p>
            <a:pPr marL="0" indent="0" algn="just">
              <a:buNone/>
            </a:pPr>
            <a:r>
              <a:rPr lang="pt-BR" sz="4000" dirty="0" smtClean="0"/>
              <a:t>“Não se deve, portanto, tomar os direitos culturais coletivos para implicar a negação dos direitos culturais individuais: os indivíduos sempre gozam do seu direito, por exemplo, de participar ou não participar de uma ou de várias comunidades; de desenvolver livremente suas identidades múltiplas; e de ter acesso ao patrimônio cultural bem como ao de outros. Acredito ser imprescindível, nesse sentido, lembrar que os direitos culturais sempre incluem o direito de um indivíduo de recusar-se a participar de práticas normativas associadas a uma comunidade cultural específica à qual pertença e rejeitá-las. Os indivíduos devem sempre ter o direito de contribuir para a criação da cultura, inclusive por meio de contestação das normas e dos valores dominantes dentro das comunidades às quais escolheram pertencer e dos de outras comunidades. Além do mais, não devemos nos esquecer de que todas as identidades, inclusive as culturais, estão em constante desenvolvimento, que os indivíduos sempre se identificam com várias entidades coletivas simultaneamente e, também, que o fato de pertencer a um grupo em particular não implica necessariamente igualdade dentro daquele grupo. Algumas práticas que estão sendo defendidas como culturalmente justificadas podem impedir o acesso a direitos e benefícios assegurados pelos Estados e/ou podem ser discriminatórias com base em outros marcadores de identidade, como gênero, </a:t>
            </a:r>
            <a:r>
              <a:rPr lang="pt-BR" sz="4000" dirty="0" err="1" smtClean="0"/>
              <a:t>etnicidade</a:t>
            </a:r>
            <a:r>
              <a:rPr lang="pt-BR" sz="4000" dirty="0" smtClean="0"/>
              <a:t>, classe, condição migrante etc. Consequentemente, o direito de não participar de uma entidade cultural, o direito de ter identidades múltiplas e o direito de mudá-las à vontade são de vital importância.” (p.21)</a:t>
            </a:r>
          </a:p>
          <a:p>
            <a:endParaRPr lang="pt-BR" dirty="0" smtClean="0"/>
          </a:p>
          <a:p>
            <a:endParaRPr lang="pt-BR" dirty="0" smtClean="0"/>
          </a:p>
          <a:p>
            <a:pPr>
              <a:buNone/>
            </a:pPr>
            <a:endParaRPr lang="pt-BR" dirty="0"/>
          </a:p>
          <a:p>
            <a:pPr>
              <a:buNone/>
            </a:pPr>
            <a:endParaRPr lang="pt-BR" dirty="0" smtClean="0"/>
          </a:p>
        </p:txBody>
      </p:sp>
    </p:spTree>
    <p:extLst>
      <p:ext uri="{BB962C8B-B14F-4D97-AF65-F5344CB8AC3E}">
        <p14:creationId xmlns="" xmlns:p14="http://schemas.microsoft.com/office/powerpoint/2010/main" val="693953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Direitos Culturais</a:t>
            </a:r>
            <a:endParaRPr lang="en-US" dirty="0"/>
          </a:p>
        </p:txBody>
      </p:sp>
      <p:sp>
        <p:nvSpPr>
          <p:cNvPr id="3" name="Espaço Reservado para Conteúdo 2"/>
          <p:cNvSpPr>
            <a:spLocks noGrp="1"/>
          </p:cNvSpPr>
          <p:nvPr>
            <p:ph idx="1"/>
          </p:nvPr>
        </p:nvSpPr>
        <p:spPr/>
        <p:txBody>
          <a:bodyPr>
            <a:normAutofit/>
          </a:bodyPr>
          <a:lstStyle/>
          <a:p>
            <a:r>
              <a:rPr lang="en-US" dirty="0" smtClean="0"/>
              <a:t>Os </a:t>
            </a:r>
            <a:r>
              <a:rPr lang="en-US" dirty="0" err="1" smtClean="0"/>
              <a:t>direitos</a:t>
            </a:r>
            <a:r>
              <a:rPr lang="en-US" dirty="0" smtClean="0"/>
              <a:t> </a:t>
            </a:r>
            <a:r>
              <a:rPr lang="en-US" dirty="0" err="1" smtClean="0"/>
              <a:t>culturais</a:t>
            </a:r>
            <a:r>
              <a:rPr lang="en-US" dirty="0" smtClean="0"/>
              <a:t> </a:t>
            </a:r>
            <a:r>
              <a:rPr lang="en-US" dirty="0" err="1" smtClean="0"/>
              <a:t>indicam</a:t>
            </a:r>
            <a:r>
              <a:rPr lang="en-US" dirty="0" smtClean="0"/>
              <a:t> </a:t>
            </a:r>
            <a:r>
              <a:rPr lang="en-US" dirty="0" err="1" smtClean="0"/>
              <a:t>que</a:t>
            </a:r>
            <a:r>
              <a:rPr lang="en-US" dirty="0" smtClean="0"/>
              <a:t> </a:t>
            </a:r>
            <a:r>
              <a:rPr lang="en-US" dirty="0" err="1" smtClean="0"/>
              <a:t>cada</a:t>
            </a:r>
            <a:r>
              <a:rPr lang="en-US" dirty="0" smtClean="0"/>
              <a:t> </a:t>
            </a:r>
            <a:r>
              <a:rPr lang="en-US" dirty="0" err="1" smtClean="0"/>
              <a:t>indivíduo</a:t>
            </a:r>
            <a:r>
              <a:rPr lang="en-US" dirty="0" smtClean="0"/>
              <a:t> tem </a:t>
            </a:r>
            <a:r>
              <a:rPr lang="en-US" dirty="0" err="1" smtClean="0"/>
              <a:t>capacidade</a:t>
            </a:r>
            <a:r>
              <a:rPr lang="en-US" dirty="0" smtClean="0"/>
              <a:t> de </a:t>
            </a:r>
            <a:r>
              <a:rPr lang="en-US" dirty="0" err="1" smtClean="0"/>
              <a:t>produzir</a:t>
            </a:r>
            <a:r>
              <a:rPr lang="en-US" dirty="0" smtClean="0"/>
              <a:t> </a:t>
            </a:r>
            <a:r>
              <a:rPr lang="en-US" dirty="0" err="1" smtClean="0"/>
              <a:t>conhecimento</a:t>
            </a:r>
            <a:r>
              <a:rPr lang="en-US" dirty="0" smtClean="0"/>
              <a:t> e </a:t>
            </a:r>
            <a:r>
              <a:rPr lang="en-US" dirty="0" err="1" smtClean="0"/>
              <a:t>cultura</a:t>
            </a:r>
            <a:r>
              <a:rPr lang="en-US" dirty="0" smtClean="0"/>
              <a:t> e </a:t>
            </a:r>
            <a:r>
              <a:rPr lang="en-US" dirty="0" err="1" smtClean="0"/>
              <a:t>também</a:t>
            </a:r>
            <a:r>
              <a:rPr lang="en-US" dirty="0" smtClean="0"/>
              <a:t> deles </a:t>
            </a:r>
            <a:r>
              <a:rPr lang="en-US" dirty="0" err="1" smtClean="0"/>
              <a:t>fruir</a:t>
            </a:r>
            <a:r>
              <a:rPr lang="en-US" dirty="0" smtClean="0"/>
              <a:t>. </a:t>
            </a:r>
            <a:r>
              <a:rPr lang="en-US" dirty="0" err="1" smtClean="0"/>
              <a:t>Não</a:t>
            </a:r>
            <a:r>
              <a:rPr lang="en-US" dirty="0" smtClean="0"/>
              <a:t> se </a:t>
            </a:r>
            <a:r>
              <a:rPr lang="en-US" dirty="0" err="1" smtClean="0"/>
              <a:t>trata</a:t>
            </a:r>
            <a:r>
              <a:rPr lang="en-US" dirty="0" smtClean="0"/>
              <a:t> de </a:t>
            </a:r>
            <a:r>
              <a:rPr lang="en-US" dirty="0" err="1" smtClean="0"/>
              <a:t>proporcionar</a:t>
            </a:r>
            <a:r>
              <a:rPr lang="en-US" dirty="0" smtClean="0"/>
              <a:t> </a:t>
            </a:r>
            <a:r>
              <a:rPr lang="en-US" dirty="0" err="1" smtClean="0"/>
              <a:t>acesso</a:t>
            </a:r>
            <a:r>
              <a:rPr lang="en-US" dirty="0" smtClean="0"/>
              <a:t> à </a:t>
            </a:r>
            <a:r>
              <a:rPr lang="en-US" dirty="0" err="1" smtClean="0"/>
              <a:t>cultura</a:t>
            </a:r>
            <a:r>
              <a:rPr lang="en-US" dirty="0" smtClean="0"/>
              <a:t>.</a:t>
            </a:r>
          </a:p>
          <a:p>
            <a:endParaRPr lang="en-US" dirty="0" smtClean="0"/>
          </a:p>
        </p:txBody>
      </p:sp>
    </p:spTree>
    <p:extLst>
      <p:ext uri="{BB962C8B-B14F-4D97-AF65-F5344CB8AC3E}">
        <p14:creationId xmlns="" xmlns:p14="http://schemas.microsoft.com/office/powerpoint/2010/main" val="344605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err="1" smtClean="0">
                <a:solidFill>
                  <a:srgbClr val="FF0000"/>
                </a:solidFill>
              </a:rPr>
              <a:t>Jesús</a:t>
            </a:r>
            <a:r>
              <a:rPr lang="en-US" dirty="0" smtClean="0">
                <a:solidFill>
                  <a:srgbClr val="FF0000"/>
                </a:solidFill>
              </a:rPr>
              <a:t> </a:t>
            </a:r>
            <a:r>
              <a:rPr lang="en-US" dirty="0" err="1" smtClean="0">
                <a:solidFill>
                  <a:srgbClr val="FF0000"/>
                </a:solidFill>
              </a:rPr>
              <a:t>Martín-Barbero</a:t>
            </a:r>
            <a:endParaRPr lang="en-US" dirty="0">
              <a:solidFill>
                <a:srgbClr val="FF0000"/>
              </a:solidFill>
            </a:endParaRPr>
          </a:p>
        </p:txBody>
      </p:sp>
      <p:sp>
        <p:nvSpPr>
          <p:cNvPr id="3" name="Espaço Reservado para Conteúdo 2"/>
          <p:cNvSpPr>
            <a:spLocks noGrp="1"/>
          </p:cNvSpPr>
          <p:nvPr>
            <p:ph idx="1"/>
          </p:nvPr>
        </p:nvSpPr>
        <p:spPr/>
        <p:txBody>
          <a:bodyPr>
            <a:normAutofit fontScale="77500" lnSpcReduction="20000"/>
          </a:bodyPr>
          <a:lstStyle/>
          <a:p>
            <a:r>
              <a:rPr lang="en-US" dirty="0" err="1" smtClean="0"/>
              <a:t>Diversidade</a:t>
            </a:r>
            <a:r>
              <a:rPr lang="en-US" dirty="0" smtClean="0"/>
              <a:t> </a:t>
            </a:r>
            <a:r>
              <a:rPr lang="en-US" dirty="0" err="1" smtClean="0"/>
              <a:t>deixou</a:t>
            </a:r>
            <a:r>
              <a:rPr lang="en-US" dirty="0" smtClean="0"/>
              <a:t> de </a:t>
            </a:r>
            <a:r>
              <a:rPr lang="en-US" dirty="0" err="1" smtClean="0"/>
              <a:t>significar</a:t>
            </a:r>
            <a:r>
              <a:rPr lang="en-US" dirty="0" smtClean="0"/>
              <a:t> a </a:t>
            </a:r>
            <a:r>
              <a:rPr lang="en-US" dirty="0" err="1" smtClean="0"/>
              <a:t>mera</a:t>
            </a:r>
            <a:r>
              <a:rPr lang="en-US" dirty="0" smtClean="0"/>
              <a:t> </a:t>
            </a:r>
            <a:r>
              <a:rPr lang="en-US" dirty="0" err="1" smtClean="0"/>
              <a:t>afirmação</a:t>
            </a:r>
            <a:r>
              <a:rPr lang="en-US" dirty="0" smtClean="0"/>
              <a:t> </a:t>
            </a:r>
            <a:r>
              <a:rPr lang="en-US" dirty="0" err="1" smtClean="0"/>
              <a:t>da</a:t>
            </a:r>
            <a:r>
              <a:rPr lang="en-US" dirty="0" smtClean="0"/>
              <a:t> “</a:t>
            </a:r>
            <a:r>
              <a:rPr lang="en-US" dirty="0" err="1" smtClean="0"/>
              <a:t>pluralidade</a:t>
            </a:r>
            <a:r>
              <a:rPr lang="en-US" dirty="0" smtClean="0"/>
              <a:t>” </a:t>
            </a:r>
            <a:r>
              <a:rPr lang="en-US" dirty="0" err="1" smtClean="0"/>
              <a:t>para</a:t>
            </a:r>
            <a:r>
              <a:rPr lang="en-US" dirty="0" smtClean="0"/>
              <a:t> </a:t>
            </a:r>
            <a:r>
              <a:rPr lang="en-US" dirty="0" err="1" smtClean="0"/>
              <a:t>passar</a:t>
            </a:r>
            <a:r>
              <a:rPr lang="en-US" dirty="0" smtClean="0"/>
              <a:t> a </a:t>
            </a:r>
            <a:r>
              <a:rPr lang="en-US" dirty="0" err="1" smtClean="0"/>
              <a:t>significar</a:t>
            </a:r>
            <a:r>
              <a:rPr lang="en-US" dirty="0" smtClean="0"/>
              <a:t> </a:t>
            </a:r>
            <a:r>
              <a:rPr lang="en-US" dirty="0" err="1" smtClean="0"/>
              <a:t>ao</a:t>
            </a:r>
            <a:r>
              <a:rPr lang="en-US" dirty="0" smtClean="0"/>
              <a:t> </a:t>
            </a:r>
            <a:r>
              <a:rPr lang="en-US" dirty="0" err="1" smtClean="0"/>
              <a:t>mesmo</a:t>
            </a:r>
            <a:r>
              <a:rPr lang="en-US" dirty="0" smtClean="0"/>
              <a:t> tempo ‘</a:t>
            </a:r>
            <a:r>
              <a:rPr lang="en-US" dirty="0" err="1" smtClean="0"/>
              <a:t>alteridade</a:t>
            </a:r>
            <a:r>
              <a:rPr lang="en-US" dirty="0" smtClean="0"/>
              <a:t>’ e </a:t>
            </a:r>
            <a:r>
              <a:rPr lang="en-US" dirty="0" err="1" smtClean="0"/>
              <a:t>interculturalidade</a:t>
            </a:r>
            <a:r>
              <a:rPr lang="en-US" dirty="0" smtClean="0"/>
              <a:t>. A </a:t>
            </a:r>
            <a:r>
              <a:rPr lang="en-US" dirty="0" err="1" smtClean="0"/>
              <a:t>alteridade</a:t>
            </a:r>
            <a:r>
              <a:rPr lang="en-US" dirty="0" smtClean="0"/>
              <a:t> </a:t>
            </a:r>
            <a:r>
              <a:rPr lang="en-US" dirty="0" err="1" smtClean="0"/>
              <a:t>indica</a:t>
            </a:r>
            <a:r>
              <a:rPr lang="en-US" dirty="0" smtClean="0"/>
              <a:t> agora o </a:t>
            </a:r>
            <a:r>
              <a:rPr lang="en-US" dirty="0" err="1" smtClean="0"/>
              <a:t>claro</a:t>
            </a:r>
            <a:r>
              <a:rPr lang="en-US" dirty="0" smtClean="0"/>
              <a:t> </a:t>
            </a:r>
            <a:r>
              <a:rPr lang="en-US" dirty="0" err="1" smtClean="0"/>
              <a:t>desafio</a:t>
            </a:r>
            <a:r>
              <a:rPr lang="en-US" dirty="0" smtClean="0"/>
              <a:t> das </a:t>
            </a:r>
            <a:r>
              <a:rPr lang="en-US" dirty="0" err="1" smtClean="0"/>
              <a:t>culturas</a:t>
            </a:r>
            <a:r>
              <a:rPr lang="en-US" dirty="0" smtClean="0"/>
              <a:t> </a:t>
            </a:r>
            <a:r>
              <a:rPr lang="en-US" dirty="0" err="1" smtClean="0"/>
              <a:t>diferentes</a:t>
            </a:r>
            <a:r>
              <a:rPr lang="en-US" dirty="0" smtClean="0"/>
              <a:t> </a:t>
            </a:r>
            <a:r>
              <a:rPr lang="en-US" dirty="0" err="1" smtClean="0"/>
              <a:t>da</a:t>
            </a:r>
            <a:r>
              <a:rPr lang="en-US" dirty="0" smtClean="0"/>
              <a:t> </a:t>
            </a:r>
            <a:r>
              <a:rPr lang="en-US" dirty="0" err="1" smtClean="0"/>
              <a:t>hegemônica</a:t>
            </a:r>
            <a:r>
              <a:rPr lang="en-US" dirty="0" smtClean="0"/>
              <a:t>: do </a:t>
            </a:r>
            <a:r>
              <a:rPr lang="en-US" dirty="0" err="1" smtClean="0"/>
              <a:t>Oriente</a:t>
            </a:r>
            <a:r>
              <a:rPr lang="en-US" dirty="0" smtClean="0"/>
              <a:t> </a:t>
            </a:r>
            <a:r>
              <a:rPr lang="en-US" dirty="0" err="1" smtClean="0"/>
              <a:t>ao</a:t>
            </a:r>
            <a:r>
              <a:rPr lang="en-US" dirty="0" smtClean="0"/>
              <a:t> </a:t>
            </a:r>
            <a:r>
              <a:rPr lang="en-US" dirty="0" err="1" smtClean="0"/>
              <a:t>Ocidente</a:t>
            </a:r>
            <a:r>
              <a:rPr lang="en-US" dirty="0" smtClean="0"/>
              <a:t>, do </a:t>
            </a:r>
            <a:r>
              <a:rPr lang="en-US" dirty="0" err="1" smtClean="0"/>
              <a:t>islã</a:t>
            </a:r>
            <a:r>
              <a:rPr lang="en-US" dirty="0" smtClean="0"/>
              <a:t> </a:t>
            </a:r>
            <a:r>
              <a:rPr lang="en-US" dirty="0" err="1" smtClean="0"/>
              <a:t>ao</a:t>
            </a:r>
            <a:r>
              <a:rPr lang="en-US" dirty="0" smtClean="0"/>
              <a:t> </a:t>
            </a:r>
            <a:r>
              <a:rPr lang="en-US" dirty="0" err="1" smtClean="0"/>
              <a:t>cristianismo</a:t>
            </a:r>
            <a:r>
              <a:rPr lang="en-US" dirty="0" smtClean="0"/>
              <a:t>, das </a:t>
            </a:r>
            <a:r>
              <a:rPr lang="en-US" dirty="0" err="1" smtClean="0"/>
              <a:t>étnicas</a:t>
            </a:r>
            <a:r>
              <a:rPr lang="en-US" dirty="0" smtClean="0"/>
              <a:t> e </a:t>
            </a:r>
            <a:r>
              <a:rPr lang="en-US" dirty="0" err="1" smtClean="0"/>
              <a:t>locais</a:t>
            </a:r>
            <a:r>
              <a:rPr lang="en-US" dirty="0" smtClean="0"/>
              <a:t> </a:t>
            </a:r>
            <a:r>
              <a:rPr lang="en-US" dirty="0" err="1" smtClean="0"/>
              <a:t>às</a:t>
            </a:r>
            <a:r>
              <a:rPr lang="en-US" dirty="0" smtClean="0"/>
              <a:t> </a:t>
            </a:r>
            <a:r>
              <a:rPr lang="en-US" dirty="0" err="1" smtClean="0"/>
              <a:t>nacionais</a:t>
            </a:r>
            <a:r>
              <a:rPr lang="en-US" dirty="0" smtClean="0"/>
              <a:t>. </a:t>
            </a:r>
            <a:r>
              <a:rPr lang="en-US" dirty="0" err="1" smtClean="0"/>
              <a:t>Em</a:t>
            </a:r>
            <a:r>
              <a:rPr lang="en-US" dirty="0" smtClean="0"/>
              <a:t> </a:t>
            </a:r>
            <a:r>
              <a:rPr lang="en-US" dirty="0" err="1" smtClean="0"/>
              <a:t>segundo</a:t>
            </a:r>
            <a:r>
              <a:rPr lang="en-US" dirty="0" smtClean="0"/>
              <a:t> </a:t>
            </a:r>
            <a:r>
              <a:rPr lang="en-US" dirty="0" err="1" smtClean="0"/>
              <a:t>lugar</a:t>
            </a:r>
            <a:r>
              <a:rPr lang="en-US" dirty="0" smtClean="0"/>
              <a:t>, a </a:t>
            </a:r>
            <a:r>
              <a:rPr lang="en-US" dirty="0" err="1" smtClean="0"/>
              <a:t>alteridade</a:t>
            </a:r>
            <a:r>
              <a:rPr lang="en-US" dirty="0" smtClean="0"/>
              <a:t> </a:t>
            </a:r>
            <a:r>
              <a:rPr lang="en-US" dirty="0" err="1" smtClean="0"/>
              <a:t>evidencia</a:t>
            </a:r>
            <a:r>
              <a:rPr lang="en-US" dirty="0" smtClean="0"/>
              <a:t> </a:t>
            </a:r>
            <a:r>
              <a:rPr lang="en-US" dirty="0" err="1" smtClean="0"/>
              <a:t>que</a:t>
            </a:r>
            <a:r>
              <a:rPr lang="en-US" dirty="0" smtClean="0"/>
              <a:t> </a:t>
            </a:r>
            <a:r>
              <a:rPr lang="en-US" dirty="0" err="1" smtClean="0"/>
              <a:t>não</a:t>
            </a:r>
            <a:r>
              <a:rPr lang="en-US" dirty="0" smtClean="0"/>
              <a:t> </a:t>
            </a:r>
            <a:r>
              <a:rPr lang="en-US" dirty="0" err="1" smtClean="0"/>
              <a:t>pode</a:t>
            </a:r>
            <a:r>
              <a:rPr lang="en-US" dirty="0" smtClean="0"/>
              <a:t> </a:t>
            </a:r>
            <a:r>
              <a:rPr lang="en-US" dirty="0" err="1" smtClean="0"/>
              <a:t>haver</a:t>
            </a:r>
            <a:r>
              <a:rPr lang="en-US" dirty="0" smtClean="0"/>
              <a:t> </a:t>
            </a:r>
            <a:r>
              <a:rPr lang="en-US" dirty="0" err="1" smtClean="0"/>
              <a:t>uma</a:t>
            </a:r>
            <a:r>
              <a:rPr lang="en-US" dirty="0" smtClean="0"/>
              <a:t> </a:t>
            </a:r>
            <a:r>
              <a:rPr lang="en-US" dirty="0" err="1" smtClean="0"/>
              <a:t>relação</a:t>
            </a:r>
            <a:r>
              <a:rPr lang="en-US" dirty="0" smtClean="0"/>
              <a:t> </a:t>
            </a:r>
            <a:r>
              <a:rPr lang="en-US" dirty="0" err="1" smtClean="0"/>
              <a:t>profunda</a:t>
            </a:r>
            <a:r>
              <a:rPr lang="en-US" dirty="0" smtClean="0"/>
              <a:t> entre </a:t>
            </a:r>
            <a:r>
              <a:rPr lang="en-US" dirty="0" err="1" smtClean="0"/>
              <a:t>culturas</a:t>
            </a:r>
            <a:r>
              <a:rPr lang="en-US" dirty="0" smtClean="0"/>
              <a:t> </a:t>
            </a:r>
            <a:r>
              <a:rPr lang="en-US" dirty="0" err="1" smtClean="0"/>
              <a:t>sem</a:t>
            </a:r>
            <a:r>
              <a:rPr lang="en-US" dirty="0" smtClean="0"/>
              <a:t> </a:t>
            </a:r>
            <a:r>
              <a:rPr lang="en-US" dirty="0" err="1" smtClean="0"/>
              <a:t>que</a:t>
            </a:r>
            <a:r>
              <a:rPr lang="en-US" dirty="0" smtClean="0"/>
              <a:t> </a:t>
            </a:r>
            <a:r>
              <a:rPr lang="en-US" dirty="0" err="1" smtClean="0"/>
              <a:t>ocorram</a:t>
            </a:r>
            <a:r>
              <a:rPr lang="en-US" dirty="0" smtClean="0"/>
              <a:t> </a:t>
            </a:r>
            <a:r>
              <a:rPr lang="en-US" dirty="0" err="1" smtClean="0"/>
              <a:t>conflitos</a:t>
            </a:r>
            <a:r>
              <a:rPr lang="en-US" dirty="0" smtClean="0"/>
              <a:t> </a:t>
            </a:r>
            <a:r>
              <a:rPr lang="en-US" dirty="0" err="1" smtClean="0"/>
              <a:t>em</a:t>
            </a:r>
            <a:r>
              <a:rPr lang="en-US" dirty="0" smtClean="0"/>
              <a:t> </a:t>
            </a:r>
            <a:r>
              <a:rPr lang="en-US" dirty="0" err="1" smtClean="0"/>
              <a:t>sua</a:t>
            </a:r>
            <a:r>
              <a:rPr lang="en-US" dirty="0" smtClean="0"/>
              <a:t> </a:t>
            </a:r>
            <a:r>
              <a:rPr lang="en-US" dirty="0" err="1" smtClean="0"/>
              <a:t>dinâmica</a:t>
            </a:r>
            <a:r>
              <a:rPr lang="en-US" dirty="0" smtClean="0"/>
              <a:t>. ‘</a:t>
            </a:r>
            <a:r>
              <a:rPr lang="en-US" dirty="0" err="1" smtClean="0"/>
              <a:t>Reconhecer</a:t>
            </a:r>
            <a:r>
              <a:rPr lang="en-US" dirty="0" smtClean="0"/>
              <a:t>’ as </a:t>
            </a:r>
            <a:r>
              <a:rPr lang="en-US" dirty="0" err="1" smtClean="0"/>
              <a:t>demais</a:t>
            </a:r>
            <a:r>
              <a:rPr lang="en-US" dirty="0" smtClean="0"/>
              <a:t> </a:t>
            </a:r>
            <a:r>
              <a:rPr lang="en-US" dirty="0" err="1" smtClean="0"/>
              <a:t>culturas</a:t>
            </a:r>
            <a:r>
              <a:rPr lang="en-US" dirty="0" smtClean="0"/>
              <a:t> é </a:t>
            </a:r>
            <a:r>
              <a:rPr lang="en-US" dirty="0" err="1" smtClean="0"/>
              <a:t>impossível</a:t>
            </a:r>
            <a:r>
              <a:rPr lang="en-US" dirty="0" smtClean="0"/>
              <a:t> </a:t>
            </a:r>
            <a:r>
              <a:rPr lang="en-US" dirty="0" err="1" smtClean="0"/>
              <a:t>sem</a:t>
            </a:r>
            <a:r>
              <a:rPr lang="en-US" dirty="0" smtClean="0"/>
              <a:t> </a:t>
            </a:r>
            <a:r>
              <a:rPr lang="en-US" dirty="0" err="1" smtClean="0"/>
              <a:t>assumir</a:t>
            </a:r>
            <a:r>
              <a:rPr lang="en-US" dirty="0" smtClean="0"/>
              <a:t> o </a:t>
            </a:r>
            <a:r>
              <a:rPr lang="en-US" dirty="0" err="1" smtClean="0"/>
              <a:t>profundo</a:t>
            </a:r>
            <a:r>
              <a:rPr lang="en-US" dirty="0" smtClean="0"/>
              <a:t> </a:t>
            </a:r>
            <a:r>
              <a:rPr lang="en-US" dirty="0" err="1" smtClean="0"/>
              <a:t>vínculo</a:t>
            </a:r>
            <a:r>
              <a:rPr lang="en-US" dirty="0" smtClean="0"/>
              <a:t> </a:t>
            </a:r>
            <a:r>
              <a:rPr lang="en-US" dirty="0" err="1" smtClean="0"/>
              <a:t>da</a:t>
            </a:r>
            <a:r>
              <a:rPr lang="en-US" dirty="0" smtClean="0"/>
              <a:t> ‘</a:t>
            </a:r>
            <a:r>
              <a:rPr lang="en-US" dirty="0" err="1" smtClean="0"/>
              <a:t>diferença</a:t>
            </a:r>
            <a:r>
              <a:rPr lang="en-US" dirty="0" smtClean="0"/>
              <a:t>’ com a </a:t>
            </a:r>
            <a:r>
              <a:rPr lang="en-US" dirty="0" err="1" smtClean="0"/>
              <a:t>desigualdade</a:t>
            </a:r>
            <a:r>
              <a:rPr lang="en-US" dirty="0" smtClean="0"/>
              <a:t> social e a </a:t>
            </a:r>
            <a:r>
              <a:rPr lang="en-US" dirty="0" err="1" smtClean="0"/>
              <a:t>discriminação</a:t>
            </a:r>
            <a:r>
              <a:rPr lang="en-US" dirty="0" smtClean="0"/>
              <a:t> </a:t>
            </a:r>
            <a:r>
              <a:rPr lang="en-US" dirty="0" err="1" smtClean="0"/>
              <a:t>política</a:t>
            </a:r>
            <a:r>
              <a:rPr lang="en-US" dirty="0" smtClean="0"/>
              <a:t>, </a:t>
            </a:r>
            <a:r>
              <a:rPr lang="en-US" dirty="0" err="1" smtClean="0"/>
              <a:t>ou</a:t>
            </a:r>
            <a:r>
              <a:rPr lang="en-US" dirty="0" smtClean="0"/>
              <a:t> </a:t>
            </a:r>
            <a:r>
              <a:rPr lang="en-US" dirty="0" err="1" smtClean="0"/>
              <a:t>seja</a:t>
            </a:r>
            <a:r>
              <a:rPr lang="en-US" dirty="0" smtClean="0"/>
              <a:t>, </a:t>
            </a:r>
            <a:r>
              <a:rPr lang="en-US" dirty="0" err="1" smtClean="0"/>
              <a:t>colocando</a:t>
            </a:r>
            <a:r>
              <a:rPr lang="en-US" dirty="0" smtClean="0"/>
              <a:t> </a:t>
            </a:r>
            <a:r>
              <a:rPr lang="en-US" dirty="0" err="1" smtClean="0"/>
              <a:t>em</a:t>
            </a:r>
            <a:r>
              <a:rPr lang="en-US" dirty="0" smtClean="0"/>
              <a:t> </a:t>
            </a:r>
            <a:r>
              <a:rPr lang="en-US" dirty="0" err="1" smtClean="0"/>
              <a:t>primeiro</a:t>
            </a:r>
            <a:r>
              <a:rPr lang="en-US" dirty="0" smtClean="0"/>
              <a:t> </a:t>
            </a:r>
            <a:r>
              <a:rPr lang="en-US" dirty="0" err="1" smtClean="0"/>
              <a:t>plano</a:t>
            </a:r>
            <a:r>
              <a:rPr lang="en-US" dirty="0" smtClean="0"/>
              <a:t> a </a:t>
            </a:r>
            <a:r>
              <a:rPr lang="en-US" dirty="0" err="1" smtClean="0"/>
              <a:t>indispensável</a:t>
            </a:r>
            <a:r>
              <a:rPr lang="en-US" dirty="0" smtClean="0"/>
              <a:t> </a:t>
            </a:r>
            <a:r>
              <a:rPr lang="en-US" dirty="0" err="1" smtClean="0"/>
              <a:t>ligação</a:t>
            </a:r>
            <a:r>
              <a:rPr lang="en-US" dirty="0" smtClean="0"/>
              <a:t> entre </a:t>
            </a:r>
            <a:r>
              <a:rPr lang="en-US" dirty="0" err="1" smtClean="0"/>
              <a:t>direitos</a:t>
            </a:r>
            <a:r>
              <a:rPr lang="en-US" dirty="0" smtClean="0"/>
              <a:t> </a:t>
            </a:r>
            <a:r>
              <a:rPr lang="en-US" dirty="0" err="1" smtClean="0"/>
              <a:t>culturais</a:t>
            </a:r>
            <a:r>
              <a:rPr lang="en-US" dirty="0" smtClean="0"/>
              <a:t> e </a:t>
            </a:r>
            <a:r>
              <a:rPr lang="en-US" dirty="0" err="1" smtClean="0"/>
              <a:t>sociais</a:t>
            </a:r>
            <a:r>
              <a:rPr lang="en-US" dirty="0" smtClean="0"/>
              <a:t>.</a:t>
            </a:r>
            <a:endParaRPr lang="en-US" dirty="0"/>
          </a:p>
        </p:txBody>
      </p:sp>
    </p:spTree>
    <p:extLst>
      <p:ext uri="{BB962C8B-B14F-4D97-AF65-F5344CB8AC3E}">
        <p14:creationId xmlns="" xmlns:p14="http://schemas.microsoft.com/office/powerpoint/2010/main" val="3168936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smtClean="0"/>
              <a:t>Emergência da </a:t>
            </a:r>
            <a:r>
              <a:rPr lang="pt-BR" dirty="0" smtClean="0">
                <a:solidFill>
                  <a:srgbClr val="FF0000"/>
                </a:solidFill>
              </a:rPr>
              <a:t>diversidade cultural </a:t>
            </a:r>
            <a:r>
              <a:rPr lang="pt-BR" dirty="0" smtClean="0"/>
              <a:t>como conceito chave para a política internacional, nacional e para o desenvolvimento (valor universal)</a:t>
            </a:r>
            <a:endParaRPr lang="pt-BR" dirty="0" smtClean="0">
              <a:cs typeface="Arial" charset="0"/>
            </a:endParaRPr>
          </a:p>
          <a:p>
            <a:r>
              <a:rPr lang="pt-BR" dirty="0" smtClean="0">
                <a:cs typeface="Arial" charset="0"/>
              </a:rPr>
              <a:t>Como promover a diversidade e superar as </a:t>
            </a:r>
            <a:r>
              <a:rPr lang="pt-BR" dirty="0" smtClean="0">
                <a:solidFill>
                  <a:srgbClr val="FF0000"/>
                </a:solidFill>
                <a:cs typeface="Arial" charset="0"/>
              </a:rPr>
              <a:t>desigualdades</a:t>
            </a:r>
            <a:r>
              <a:rPr lang="pt-BR" dirty="0" smtClean="0">
                <a:cs typeface="Arial" charset="0"/>
              </a:rPr>
              <a:t>? Como o Estado pode gerir estas questões?</a:t>
            </a:r>
          </a:p>
          <a:p>
            <a:pPr>
              <a:buNone/>
            </a:pP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Patrice </a:t>
            </a:r>
            <a:r>
              <a:rPr lang="pt-BR" dirty="0" smtClean="0"/>
              <a:t>Meyer-</a:t>
            </a:r>
            <a:r>
              <a:rPr lang="pt-BR" dirty="0" err="1" smtClean="0"/>
              <a:t>Bisch</a:t>
            </a:r>
            <a:r>
              <a:rPr lang="pt-BR" dirty="0" smtClean="0"/>
              <a:t> e </a:t>
            </a:r>
            <a:r>
              <a:rPr lang="pt-BR" dirty="0" err="1" smtClean="0"/>
              <a:t>Alfons</a:t>
            </a:r>
            <a:r>
              <a:rPr lang="pt-BR" dirty="0" smtClean="0"/>
              <a:t> </a:t>
            </a:r>
            <a:r>
              <a:rPr lang="pt-BR" dirty="0" err="1" smtClean="0"/>
              <a:t>Martinell</a:t>
            </a:r>
            <a:endParaRPr lang="pt-BR" dirty="0"/>
          </a:p>
        </p:txBody>
      </p:sp>
      <p:sp>
        <p:nvSpPr>
          <p:cNvPr id="3" name="Espaço Reservado para Conteúdo 2"/>
          <p:cNvSpPr>
            <a:spLocks noGrp="1"/>
          </p:cNvSpPr>
          <p:nvPr>
            <p:ph idx="1"/>
          </p:nvPr>
        </p:nvSpPr>
        <p:spPr/>
        <p:txBody>
          <a:bodyPr/>
          <a:lstStyle/>
          <a:p>
            <a:pPr marL="0" indent="0">
              <a:buNone/>
            </a:pPr>
            <a:r>
              <a:rPr lang="pt-BR" dirty="0" smtClean="0">
                <a:hlinkClick r:id="rId2"/>
              </a:rPr>
              <a:t>https://www.youtube.com/watch?v=5-5qL5NM39U</a:t>
            </a:r>
            <a:r>
              <a:rPr lang="pt-BR" dirty="0" smtClean="0"/>
              <a:t> (até 16:30 e de 42:57 a 49:39)</a:t>
            </a:r>
          </a:p>
          <a:p>
            <a:pPr marL="0" indent="0">
              <a:buNone/>
            </a:pPr>
            <a:r>
              <a:rPr lang="pt-BR" dirty="0" smtClean="0"/>
              <a:t> </a:t>
            </a:r>
            <a:endParaRPr lang="pt-BR" dirty="0"/>
          </a:p>
        </p:txBody>
      </p:sp>
    </p:spTree>
    <p:extLst>
      <p:ext uri="{BB962C8B-B14F-4D97-AF65-F5344CB8AC3E}">
        <p14:creationId xmlns="" xmlns:p14="http://schemas.microsoft.com/office/powerpoint/2010/main" val="304088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solidFill>
                  <a:srgbClr val="FF0000"/>
                </a:solidFill>
              </a:rPr>
              <a:t>Fahida</a:t>
            </a:r>
            <a:r>
              <a:rPr lang="pt-BR" dirty="0" smtClean="0">
                <a:solidFill>
                  <a:srgbClr val="FF0000"/>
                </a:solidFill>
              </a:rPr>
              <a:t> </a:t>
            </a:r>
            <a:r>
              <a:rPr lang="pt-BR" dirty="0" err="1" smtClean="0">
                <a:solidFill>
                  <a:srgbClr val="FF0000"/>
                </a:solidFill>
              </a:rPr>
              <a:t>Shareed</a:t>
            </a:r>
            <a:endParaRPr lang="pt-BR" dirty="0">
              <a:solidFill>
                <a:srgbClr val="FF0000"/>
              </a:solidFill>
            </a:endParaRPr>
          </a:p>
        </p:txBody>
      </p:sp>
      <p:sp>
        <p:nvSpPr>
          <p:cNvPr id="3" name="Espaço Reservado para Conteúdo 2"/>
          <p:cNvSpPr>
            <a:spLocks noGrp="1"/>
          </p:cNvSpPr>
          <p:nvPr>
            <p:ph idx="1"/>
          </p:nvPr>
        </p:nvSpPr>
        <p:spPr/>
        <p:txBody>
          <a:bodyPr>
            <a:normAutofit fontScale="85000" lnSpcReduction="10000"/>
          </a:bodyPr>
          <a:lstStyle/>
          <a:p>
            <a:r>
              <a:rPr lang="pt-BR" dirty="0" smtClean="0"/>
              <a:t>Quando uma pessoa, sozinha ou em grupo, não pode exercer livremente seus direitos de autodeterminação e de livre identificação, a eficácia dos outros direitos humanos fica comprometida.</a:t>
            </a:r>
          </a:p>
          <a:p>
            <a:r>
              <a:rPr lang="pt-BR" dirty="0" smtClean="0"/>
              <a:t>O pleno respeito aos direitos humanos e, em particular, aos direitos culturais, cria um ambiente que permite, e constitui, uma garantia de diversidade cultural, mas ninguém pode invocar a diversidade cultural para infringir os direitos humanos ou para limitar sua abrangência.</a:t>
            </a:r>
          </a:p>
        </p:txBody>
      </p:sp>
    </p:spTree>
    <p:extLst>
      <p:ext uri="{BB962C8B-B14F-4D97-AF65-F5344CB8AC3E}">
        <p14:creationId xmlns="" xmlns:p14="http://schemas.microsoft.com/office/powerpoint/2010/main" val="681972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Patrice </a:t>
            </a:r>
            <a:r>
              <a:rPr lang="pt-BR" dirty="0" err="1" smtClean="0"/>
              <a:t>Meyer-Bisch</a:t>
            </a:r>
            <a:endParaRPr lang="pt-BR" dirty="0"/>
          </a:p>
        </p:txBody>
      </p:sp>
      <p:sp>
        <p:nvSpPr>
          <p:cNvPr id="3" name="Espaço Reservado para Conteúdo 2"/>
          <p:cNvSpPr>
            <a:spLocks noGrp="1"/>
          </p:cNvSpPr>
          <p:nvPr>
            <p:ph idx="1"/>
          </p:nvPr>
        </p:nvSpPr>
        <p:spPr/>
        <p:txBody>
          <a:bodyPr/>
          <a:lstStyle/>
          <a:p>
            <a:r>
              <a:rPr lang="pt-BR" dirty="0" smtClean="0">
                <a:hlinkClick r:id="rId2"/>
              </a:rPr>
              <a:t>https://www.youtube.com/watch?v=4X7hWw-9K4c</a:t>
            </a:r>
            <a:r>
              <a:rPr lang="pt-BR" dirty="0" smtClean="0"/>
              <a:t>  (Parte I – 14:50’)</a:t>
            </a:r>
          </a:p>
          <a:p>
            <a:endParaRPr lang="pt-BR" dirty="0" smtClean="0"/>
          </a:p>
          <a:p>
            <a:r>
              <a:rPr lang="pt-BR" dirty="0" smtClean="0">
                <a:hlinkClick r:id="rId3"/>
              </a:rPr>
              <a:t>https://www.youtube.com/watch?v=Q7-NgMUPNcY</a:t>
            </a:r>
            <a:r>
              <a:rPr lang="pt-BR" dirty="0" smtClean="0"/>
              <a:t>  (Parte II – 14:46’)</a:t>
            </a:r>
          </a:p>
          <a:p>
            <a:pPr>
              <a:buNone/>
            </a:pPr>
            <a:endParaRPr lang="pt-BR" dirty="0" smtClean="0"/>
          </a:p>
          <a:p>
            <a:endParaRPr lang="pt-BR" dirty="0"/>
          </a:p>
        </p:txBody>
      </p:sp>
    </p:spTree>
    <p:extLst>
      <p:ext uri="{BB962C8B-B14F-4D97-AF65-F5344CB8AC3E}">
        <p14:creationId xmlns="" xmlns:p14="http://schemas.microsoft.com/office/powerpoint/2010/main" val="2341847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pt-BR" dirty="0" smtClean="0">
                <a:solidFill>
                  <a:srgbClr val="FF0000"/>
                </a:solidFill>
              </a:rPr>
              <a:t>UNESCO</a:t>
            </a:r>
          </a:p>
        </p:txBody>
      </p:sp>
      <p:sp>
        <p:nvSpPr>
          <p:cNvPr id="18435" name="Rectangle 3"/>
          <p:cNvSpPr>
            <a:spLocks noGrp="1" noChangeArrowheads="1"/>
          </p:cNvSpPr>
          <p:nvPr>
            <p:ph type="body" idx="1"/>
          </p:nvPr>
        </p:nvSpPr>
        <p:spPr/>
        <p:txBody>
          <a:bodyPr>
            <a:normAutofit fontScale="92500" lnSpcReduction="10000"/>
          </a:bodyPr>
          <a:lstStyle/>
          <a:p>
            <a:pPr eaLnBrk="1" hangingPunct="1">
              <a:lnSpc>
                <a:spcPct val="80000"/>
              </a:lnSpc>
            </a:pPr>
            <a:r>
              <a:rPr lang="pt-BR" sz="2400" dirty="0" smtClean="0">
                <a:solidFill>
                  <a:srgbClr val="FF0000"/>
                </a:solidFill>
              </a:rPr>
              <a:t>Declaração Universal sobre a Diversidade Cultural</a:t>
            </a:r>
            <a:r>
              <a:rPr lang="pt-BR" sz="2400" dirty="0" smtClean="0"/>
              <a:t> – </a:t>
            </a:r>
            <a:r>
              <a:rPr lang="pt-BR" sz="2400" b="1" dirty="0" smtClean="0">
                <a:solidFill>
                  <a:srgbClr val="FF0000"/>
                </a:solidFill>
              </a:rPr>
              <a:t>2001</a:t>
            </a:r>
            <a:r>
              <a:rPr lang="pt-BR" sz="2400" dirty="0" smtClean="0"/>
              <a:t> </a:t>
            </a:r>
            <a:r>
              <a:rPr lang="pt-BR" sz="2400" dirty="0" smtClean="0">
                <a:cs typeface="Arial" charset="0"/>
              </a:rPr>
              <a:t>→ marco simbólico fundamental </a:t>
            </a:r>
          </a:p>
          <a:p>
            <a:pPr eaLnBrk="1" hangingPunct="1">
              <a:lnSpc>
                <a:spcPct val="80000"/>
              </a:lnSpc>
            </a:pPr>
            <a:r>
              <a:rPr lang="pt-BR" sz="2400" dirty="0" smtClean="0">
                <a:cs typeface="Arial" charset="0"/>
              </a:rPr>
              <a:t>Diversidade como recurso para o desenvolvimento e não entrave (obstáculo à modernidade).</a:t>
            </a:r>
          </a:p>
          <a:p>
            <a:pPr eaLnBrk="1" hangingPunct="1">
              <a:lnSpc>
                <a:spcPct val="80000"/>
              </a:lnSpc>
            </a:pPr>
            <a:r>
              <a:rPr lang="pt-BR" sz="2400" dirty="0" smtClean="0">
                <a:cs typeface="Arial" charset="0"/>
              </a:rPr>
              <a:t>Estados = responsáveis pela criação de um ambiente favorável à diversidade.</a:t>
            </a:r>
          </a:p>
          <a:p>
            <a:pPr eaLnBrk="1" hangingPunct="1">
              <a:lnSpc>
                <a:spcPct val="80000"/>
              </a:lnSpc>
            </a:pPr>
            <a:r>
              <a:rPr lang="pt-BR" sz="2400" dirty="0" smtClean="0">
                <a:solidFill>
                  <a:srgbClr val="FF0000"/>
                </a:solidFill>
              </a:rPr>
              <a:t>Convenção sobre a Proteção e a Promoção da Diversidade das Expressões Culturais</a:t>
            </a:r>
            <a:r>
              <a:rPr lang="pt-BR" sz="2400" dirty="0" smtClean="0"/>
              <a:t> –</a:t>
            </a:r>
            <a:r>
              <a:rPr lang="pt-BR" sz="2400" b="1" dirty="0" smtClean="0">
                <a:solidFill>
                  <a:srgbClr val="FF0000"/>
                </a:solidFill>
              </a:rPr>
              <a:t> 2005 </a:t>
            </a:r>
            <a:r>
              <a:rPr lang="pt-BR" sz="2400" dirty="0" smtClean="0"/>
              <a:t>– diversidade como patrimônio comum da humanidade.</a:t>
            </a:r>
          </a:p>
          <a:p>
            <a:pPr eaLnBrk="1" hangingPunct="1">
              <a:lnSpc>
                <a:spcPct val="80000"/>
              </a:lnSpc>
            </a:pPr>
            <a:r>
              <a:rPr lang="pt-BR" sz="2400" dirty="0" smtClean="0"/>
              <a:t>Confere status jurídico ao conjunto de preceitos normativos sobre o tema da diversidade delineados na Declaração de 2001</a:t>
            </a:r>
          </a:p>
          <a:p>
            <a:pPr eaLnBrk="1" hangingPunct="1">
              <a:lnSpc>
                <a:spcPct val="80000"/>
              </a:lnSpc>
            </a:pPr>
            <a:r>
              <a:rPr lang="pt-BR" sz="2400" dirty="0" smtClean="0"/>
              <a:t>Ideia de </a:t>
            </a:r>
            <a:r>
              <a:rPr lang="pt-BR" sz="2400" dirty="0" smtClean="0">
                <a:solidFill>
                  <a:srgbClr val="FF0000"/>
                </a:solidFill>
              </a:rPr>
              <a:t>proteção</a:t>
            </a:r>
            <a:r>
              <a:rPr lang="pt-BR" sz="2400" dirty="0" smtClean="0"/>
              <a:t> frente à ameaça decorrente dos processos de globalização</a:t>
            </a:r>
          </a:p>
          <a:p>
            <a:pPr>
              <a:lnSpc>
                <a:spcPct val="80000"/>
              </a:lnSpc>
            </a:pPr>
            <a:r>
              <a:rPr lang="pt-BR" sz="2400" dirty="0" smtClean="0"/>
              <a:t>Instrumento internacional para os países signatários – criação de marcos regulatórios – deve ser incorporado ao direito interno de cada um dos países (força legal)</a:t>
            </a:r>
          </a:p>
          <a:p>
            <a:pPr eaLnBrk="1" hangingPunct="1">
              <a:lnSpc>
                <a:spcPct val="80000"/>
              </a:lnSpc>
            </a:pPr>
            <a:endParaRPr lang="pt-BR" sz="2400" dirty="0" smtClean="0"/>
          </a:p>
          <a:p>
            <a:pPr eaLnBrk="1" hangingPunct="1">
              <a:lnSpc>
                <a:spcPct val="80000"/>
              </a:lnSpc>
            </a:pPr>
            <a:endParaRPr lang="pt-BR"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a:solidFill>
                  <a:srgbClr val="FF0000"/>
                </a:solidFill>
              </a:rPr>
              <a:t>Convenção sobre a Proteção e a Promoção da Diversidade das Expressões Culturais</a:t>
            </a:r>
            <a:r>
              <a:rPr lang="pt-BR" sz="3200" dirty="0"/>
              <a:t> –</a:t>
            </a:r>
            <a:r>
              <a:rPr lang="pt-BR" sz="3200" b="1" dirty="0">
                <a:solidFill>
                  <a:srgbClr val="FF0000"/>
                </a:solidFill>
              </a:rPr>
              <a:t> 2005</a:t>
            </a:r>
            <a:endParaRPr lang="pt-BR" sz="3200" dirty="0"/>
          </a:p>
        </p:txBody>
      </p:sp>
      <p:sp>
        <p:nvSpPr>
          <p:cNvPr id="3" name="Espaço Reservado para Conteúdo 2"/>
          <p:cNvSpPr>
            <a:spLocks noGrp="1"/>
          </p:cNvSpPr>
          <p:nvPr>
            <p:ph idx="1"/>
          </p:nvPr>
        </p:nvSpPr>
        <p:spPr/>
        <p:txBody>
          <a:bodyPr/>
          <a:lstStyle/>
          <a:p>
            <a:pPr marL="0" indent="0">
              <a:buNone/>
            </a:pPr>
            <a:r>
              <a:rPr lang="pt-BR" dirty="0">
                <a:hlinkClick r:id="rId2"/>
              </a:rPr>
              <a:t>http://</a:t>
            </a:r>
            <a:r>
              <a:rPr lang="pt-BR" dirty="0" smtClean="0">
                <a:hlinkClick r:id="rId2"/>
              </a:rPr>
              <a:t>unesdoc.unesco.org/images/0015/001502/150224por.pdf</a:t>
            </a:r>
            <a:endParaRPr lang="pt-BR" dirty="0" smtClean="0"/>
          </a:p>
          <a:p>
            <a:pPr marL="0" indent="0">
              <a:buNone/>
            </a:pPr>
            <a:endParaRPr lang="pt-BR" dirty="0"/>
          </a:p>
          <a:p>
            <a:pPr marL="0" indent="0">
              <a:buNone/>
            </a:pPr>
            <a:endParaRPr lang="pt-BR" sz="2000" dirty="0" smtClean="0"/>
          </a:p>
          <a:p>
            <a:pPr marL="0" indent="0">
              <a:buNone/>
            </a:pPr>
            <a:endParaRPr lang="pt-BR" sz="2000" dirty="0"/>
          </a:p>
          <a:p>
            <a:pPr marL="0" indent="0">
              <a:buNone/>
            </a:pPr>
            <a:endParaRPr lang="pt-BR" sz="2000" dirty="0" smtClean="0"/>
          </a:p>
          <a:p>
            <a:pPr marL="0" indent="0">
              <a:buNone/>
            </a:pPr>
            <a:endParaRPr lang="pt-BR" sz="2000" dirty="0"/>
          </a:p>
          <a:p>
            <a:pPr marL="0" indent="0">
              <a:buNone/>
            </a:pPr>
            <a:endParaRPr lang="pt-BR" sz="2000" dirty="0" smtClean="0"/>
          </a:p>
          <a:p>
            <a:pPr marL="0" indent="0">
              <a:buNone/>
            </a:pPr>
            <a:endParaRPr lang="pt-BR" sz="2000" dirty="0"/>
          </a:p>
          <a:p>
            <a:pPr marL="0" indent="0">
              <a:buNone/>
            </a:pPr>
            <a:r>
              <a:rPr lang="pt-BR" sz="2000" dirty="0" smtClean="0"/>
              <a:t>Texto </a:t>
            </a:r>
            <a:r>
              <a:rPr lang="pt-BR" sz="2000" dirty="0"/>
              <a:t>oficial ratificado pelo Brasil por meio do Decreto Legislativo 485/2006</a:t>
            </a:r>
            <a:endParaRPr lang="pt-BR" sz="2000" dirty="0" smtClean="0"/>
          </a:p>
          <a:p>
            <a:pPr marL="0" indent="0">
              <a:buNone/>
            </a:pPr>
            <a:endParaRPr lang="pt-BR" dirty="0"/>
          </a:p>
        </p:txBody>
      </p:sp>
    </p:spTree>
    <p:extLst>
      <p:ext uri="{BB962C8B-B14F-4D97-AF65-F5344CB8AC3E}">
        <p14:creationId xmlns="" xmlns:p14="http://schemas.microsoft.com/office/powerpoint/2010/main" val="1790167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2015</a:t>
            </a:r>
            <a:endParaRPr lang="pt-BR"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smtClean="0">
                <a:hlinkClick r:id="rId2"/>
              </a:rPr>
              <a:t>http://en.unesco.org/creativity/sites/creativity/files/gmr_summary_en.pdf</a:t>
            </a:r>
            <a:endParaRPr lang="pt-BR" dirty="0" smtClean="0"/>
          </a:p>
          <a:p>
            <a:r>
              <a:rPr lang="en-US" dirty="0" smtClean="0"/>
              <a:t>RE | SHAPING CULTURAL POLICIES – </a:t>
            </a:r>
            <a:r>
              <a:rPr lang="en-US" dirty="0" err="1" smtClean="0"/>
              <a:t>Unesco</a:t>
            </a:r>
            <a:r>
              <a:rPr lang="en-US" dirty="0" smtClean="0"/>
              <a:t> - A Decade Promoting the Diversity of Cultural Expressions for Development</a:t>
            </a:r>
          </a:p>
          <a:p>
            <a:pPr>
              <a:buNone/>
            </a:pPr>
            <a:endParaRPr lang="en-US" dirty="0" smtClean="0"/>
          </a:p>
          <a:p>
            <a:pPr algn="just"/>
            <a:r>
              <a:rPr lang="en-US" sz="2600" dirty="0" smtClean="0"/>
              <a:t>O </a:t>
            </a:r>
            <a:r>
              <a:rPr lang="en-US" sz="2600" dirty="0" err="1" smtClean="0"/>
              <a:t>relatório</a:t>
            </a:r>
            <a:r>
              <a:rPr lang="en-US" sz="2600" dirty="0" smtClean="0"/>
              <a:t> </a:t>
            </a:r>
            <a:r>
              <a:rPr lang="en-US" sz="2600" dirty="0" err="1" smtClean="0"/>
              <a:t>apresenta</a:t>
            </a:r>
            <a:r>
              <a:rPr lang="en-US" sz="2600" dirty="0" smtClean="0"/>
              <a:t> o </a:t>
            </a:r>
            <a:r>
              <a:rPr lang="en-US" sz="2600" dirty="0" err="1" smtClean="0"/>
              <a:t>trabalho</a:t>
            </a:r>
            <a:r>
              <a:rPr lang="en-US" sz="2600" dirty="0" smtClean="0"/>
              <a:t> de </a:t>
            </a:r>
            <a:r>
              <a:rPr lang="en-US" sz="2600" dirty="0" err="1" smtClean="0"/>
              <a:t>quatorze</a:t>
            </a:r>
            <a:r>
              <a:rPr lang="en-US" sz="2600" dirty="0" smtClean="0"/>
              <a:t> </a:t>
            </a:r>
            <a:r>
              <a:rPr lang="en-US" sz="2600" dirty="0" err="1" smtClean="0"/>
              <a:t>especialistas</a:t>
            </a:r>
            <a:r>
              <a:rPr lang="en-US" sz="2600" dirty="0" smtClean="0"/>
              <a:t> </a:t>
            </a:r>
            <a:r>
              <a:rPr lang="en-US" sz="2600" dirty="0" err="1" smtClean="0"/>
              <a:t>independentes</a:t>
            </a:r>
            <a:r>
              <a:rPr lang="en-US" sz="2600" dirty="0" smtClean="0"/>
              <a:t>, </a:t>
            </a:r>
            <a:r>
              <a:rPr lang="en-US" sz="2600" dirty="0" err="1" smtClean="0"/>
              <a:t>assim</a:t>
            </a:r>
            <a:r>
              <a:rPr lang="en-US" sz="2600" dirty="0" smtClean="0"/>
              <a:t> </a:t>
            </a:r>
            <a:r>
              <a:rPr lang="en-US" sz="2600" dirty="0" err="1" smtClean="0"/>
              <a:t>como</a:t>
            </a:r>
            <a:r>
              <a:rPr lang="en-US" sz="2600" dirty="0" smtClean="0"/>
              <a:t> o </a:t>
            </a:r>
            <a:r>
              <a:rPr lang="en-US" sz="2600" dirty="0" err="1" smtClean="0"/>
              <a:t>da</a:t>
            </a:r>
            <a:r>
              <a:rPr lang="en-US" sz="2600" dirty="0" smtClean="0"/>
              <a:t> </a:t>
            </a:r>
            <a:r>
              <a:rPr lang="en-US" sz="2600" dirty="0" err="1" smtClean="0"/>
              <a:t>Secretária</a:t>
            </a:r>
            <a:r>
              <a:rPr lang="en-US" sz="2600" dirty="0" smtClean="0"/>
              <a:t> </a:t>
            </a:r>
            <a:r>
              <a:rPr lang="en-US" sz="2600" dirty="0" err="1" smtClean="0"/>
              <a:t>da</a:t>
            </a:r>
            <a:r>
              <a:rPr lang="en-US" sz="2600" dirty="0" smtClean="0"/>
              <a:t> </a:t>
            </a:r>
            <a:r>
              <a:rPr lang="en-US" sz="2600" dirty="0" err="1" smtClean="0"/>
              <a:t>Convenção</a:t>
            </a:r>
            <a:r>
              <a:rPr lang="en-US" sz="2600" dirty="0" smtClean="0"/>
              <a:t>, </a:t>
            </a:r>
            <a:r>
              <a:rPr lang="en-US" sz="2600" dirty="0" err="1" smtClean="0"/>
              <a:t>que</a:t>
            </a:r>
            <a:r>
              <a:rPr lang="en-US" sz="2600" dirty="0" smtClean="0"/>
              <a:t> </a:t>
            </a:r>
            <a:r>
              <a:rPr lang="en-US" sz="2600" dirty="0" err="1" smtClean="0"/>
              <a:t>analisaram</a:t>
            </a:r>
            <a:r>
              <a:rPr lang="en-US" sz="2600" dirty="0" smtClean="0"/>
              <a:t> a </a:t>
            </a:r>
            <a:r>
              <a:rPr lang="en-US" sz="2600" dirty="0" err="1" smtClean="0"/>
              <a:t>implementação</a:t>
            </a:r>
            <a:r>
              <a:rPr lang="en-US" sz="2600" dirty="0" smtClean="0"/>
              <a:t> </a:t>
            </a:r>
            <a:r>
              <a:rPr lang="en-US" sz="2600" dirty="0" err="1" smtClean="0"/>
              <a:t>da</a:t>
            </a:r>
            <a:r>
              <a:rPr lang="en-US" sz="2600" dirty="0" smtClean="0"/>
              <a:t> </a:t>
            </a:r>
            <a:r>
              <a:rPr lang="en-US" sz="2600" dirty="0" err="1" smtClean="0"/>
              <a:t>Convenção</a:t>
            </a:r>
            <a:r>
              <a:rPr lang="en-US" sz="2600" dirty="0" smtClean="0"/>
              <a:t> </a:t>
            </a:r>
            <a:r>
              <a:rPr lang="en-US" sz="2600" dirty="0" err="1" smtClean="0"/>
              <a:t>sobre</a:t>
            </a:r>
            <a:r>
              <a:rPr lang="en-US" sz="2600" dirty="0" smtClean="0"/>
              <a:t> a </a:t>
            </a:r>
            <a:r>
              <a:rPr lang="en-US" sz="2600" dirty="0" err="1" smtClean="0"/>
              <a:t>Proteção</a:t>
            </a:r>
            <a:r>
              <a:rPr lang="en-US" sz="2600" dirty="0" smtClean="0"/>
              <a:t> e a </a:t>
            </a:r>
            <a:r>
              <a:rPr lang="en-US" sz="2600" dirty="0" err="1" smtClean="0"/>
              <a:t>Promoção</a:t>
            </a:r>
            <a:r>
              <a:rPr lang="en-US" sz="2600" dirty="0" smtClean="0"/>
              <a:t> </a:t>
            </a:r>
            <a:r>
              <a:rPr lang="en-US" sz="2600" dirty="0" err="1" smtClean="0"/>
              <a:t>da</a:t>
            </a:r>
            <a:r>
              <a:rPr lang="en-US" sz="2600" dirty="0" smtClean="0"/>
              <a:t> </a:t>
            </a:r>
            <a:r>
              <a:rPr lang="en-US" sz="2600" dirty="0" err="1" smtClean="0"/>
              <a:t>Diversidade</a:t>
            </a:r>
            <a:r>
              <a:rPr lang="en-US" sz="2600" dirty="0" smtClean="0"/>
              <a:t> das </a:t>
            </a:r>
            <a:r>
              <a:rPr lang="en-US" sz="2600" dirty="0" err="1" smtClean="0"/>
              <a:t>Expressões</a:t>
            </a:r>
            <a:r>
              <a:rPr lang="en-US" sz="2600" dirty="0" smtClean="0"/>
              <a:t> </a:t>
            </a:r>
            <a:r>
              <a:rPr lang="en-US" sz="2600" dirty="0" err="1" smtClean="0"/>
              <a:t>Culturais</a:t>
            </a:r>
            <a:r>
              <a:rPr lang="en-US" sz="2600" dirty="0" smtClean="0"/>
              <a:t>.</a:t>
            </a:r>
            <a:endParaRPr lang="pt-BR"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Jurema Machado</a:t>
            </a:r>
            <a:endParaRPr lang="pt-BR" dirty="0">
              <a:solidFill>
                <a:srgbClr val="FF0000"/>
              </a:solidFill>
            </a:endParaRPr>
          </a:p>
        </p:txBody>
      </p:sp>
      <p:sp>
        <p:nvSpPr>
          <p:cNvPr id="3" name="Espaço Reservado para Conteúdo 2"/>
          <p:cNvSpPr>
            <a:spLocks noGrp="1"/>
          </p:cNvSpPr>
          <p:nvPr>
            <p:ph idx="1"/>
          </p:nvPr>
        </p:nvSpPr>
        <p:spPr/>
        <p:txBody>
          <a:bodyPr>
            <a:normAutofit/>
          </a:bodyPr>
          <a:lstStyle/>
          <a:p>
            <a:r>
              <a:rPr lang="pt-BR" sz="2400" dirty="0" smtClean="0"/>
              <a:t>O que deve ser preservado não é um dado estado dessa diversidade, mas a </a:t>
            </a:r>
            <a:r>
              <a:rPr lang="pt-BR" sz="2400" dirty="0" smtClean="0">
                <a:solidFill>
                  <a:srgbClr val="FF0000"/>
                </a:solidFill>
              </a:rPr>
              <a:t>possibilidade e o direito </a:t>
            </a:r>
            <a:r>
              <a:rPr lang="pt-BR" sz="2400" dirty="0" smtClean="0"/>
              <a:t>a ela. Congelar determinados estados da cultura seria, além de impossível, antagônico ao que se pretende como fonte de criatividade e base para transformações sustentáveis.</a:t>
            </a:r>
          </a:p>
          <a:p>
            <a:r>
              <a:rPr lang="pt-BR" sz="2400" dirty="0" smtClean="0"/>
              <a:t>Não se admite relativizar direitos humanos sob o pretexto do direito à diversidade.</a:t>
            </a:r>
          </a:p>
          <a:p>
            <a:r>
              <a:rPr lang="pt-BR" sz="2400" dirty="0" smtClean="0"/>
              <a:t>Desenvolvimento de </a:t>
            </a:r>
            <a:r>
              <a:rPr lang="pt-BR" sz="2400" dirty="0" smtClean="0">
                <a:solidFill>
                  <a:srgbClr val="FF0000"/>
                </a:solidFill>
              </a:rPr>
              <a:t>competência interculturais </a:t>
            </a:r>
            <a:r>
              <a:rPr lang="pt-BR" sz="2400" dirty="0" smtClean="0"/>
              <a:t>= não encastelar as pessoas em suas diferenças mas de estimular as trocas, o reconhecimento, a curiosidade e o desejo de compreender o outro. </a:t>
            </a:r>
            <a:endParaRPr lang="pt-BR"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pt-BR" dirty="0" smtClean="0">
                <a:solidFill>
                  <a:srgbClr val="FF0000"/>
                </a:solidFill>
              </a:rPr>
              <a:t>Raça e História</a:t>
            </a:r>
          </a:p>
        </p:txBody>
      </p:sp>
      <p:sp>
        <p:nvSpPr>
          <p:cNvPr id="20483" name="Rectangle 3"/>
          <p:cNvSpPr>
            <a:spLocks noGrp="1" noChangeArrowheads="1"/>
          </p:cNvSpPr>
          <p:nvPr>
            <p:ph type="body" idx="1"/>
          </p:nvPr>
        </p:nvSpPr>
        <p:spPr/>
        <p:txBody>
          <a:bodyPr>
            <a:normAutofit lnSpcReduction="10000"/>
          </a:bodyPr>
          <a:lstStyle/>
          <a:p>
            <a:pPr eaLnBrk="1" hangingPunct="1">
              <a:lnSpc>
                <a:spcPct val="90000"/>
              </a:lnSpc>
            </a:pPr>
            <a:r>
              <a:rPr lang="pt-BR" dirty="0" smtClean="0"/>
              <a:t>Trabalho apresentado por Claude</a:t>
            </a:r>
            <a:r>
              <a:rPr lang="pt-BR" dirty="0" smtClean="0">
                <a:solidFill>
                  <a:srgbClr val="FF0000"/>
                </a:solidFill>
              </a:rPr>
              <a:t> Lévi-Strauss </a:t>
            </a:r>
            <a:r>
              <a:rPr lang="pt-BR" dirty="0" smtClean="0"/>
              <a:t>a </a:t>
            </a:r>
            <a:r>
              <a:rPr lang="pt-BR" dirty="0" err="1" smtClean="0"/>
              <a:t>Unesco</a:t>
            </a:r>
            <a:r>
              <a:rPr lang="pt-BR" dirty="0" smtClean="0"/>
              <a:t> em 1952</a:t>
            </a:r>
          </a:p>
          <a:p>
            <a:pPr algn="ctr" eaLnBrk="1" hangingPunct="1">
              <a:lnSpc>
                <a:spcPct val="90000"/>
              </a:lnSpc>
            </a:pPr>
            <a:r>
              <a:rPr lang="pt-BR" dirty="0" smtClean="0"/>
              <a:t>Proteção da diversidade cultural não limitada à manutenção do </a:t>
            </a:r>
            <a:r>
              <a:rPr lang="pt-BR" i="1" dirty="0" smtClean="0"/>
              <a:t>status </a:t>
            </a:r>
            <a:r>
              <a:rPr lang="pt-BR" i="1" dirty="0" err="1" smtClean="0"/>
              <a:t>quo</a:t>
            </a:r>
            <a:r>
              <a:rPr lang="pt-BR" i="1" dirty="0" smtClean="0"/>
              <a:t>, </a:t>
            </a:r>
            <a:r>
              <a:rPr lang="pt-BR" dirty="0" smtClean="0"/>
              <a:t>mas à garantia da continuidade de seu desenvolvimento (não o conteúdo histórico que determinada época lhe conferiu)</a:t>
            </a:r>
          </a:p>
          <a:p>
            <a:pPr algn="ctr" eaLnBrk="1" hangingPunct="1">
              <a:lnSpc>
                <a:spcPct val="90000"/>
              </a:lnSpc>
              <a:buNone/>
            </a:pPr>
            <a:r>
              <a:rPr lang="pt-BR" dirty="0" smtClean="0">
                <a:solidFill>
                  <a:srgbClr val="FF0000"/>
                </a:solidFill>
              </a:rPr>
              <a:t>↓</a:t>
            </a:r>
          </a:p>
          <a:p>
            <a:pPr algn="ctr" eaLnBrk="1" hangingPunct="1">
              <a:lnSpc>
                <a:spcPct val="90000"/>
              </a:lnSpc>
              <a:buNone/>
            </a:pPr>
            <a:r>
              <a:rPr lang="pt-BR" dirty="0" smtClean="0"/>
              <a:t>preservação das condições que permitem a diversidade.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FF0000"/>
                </a:solidFill>
              </a:rPr>
              <a:t>Desenvolvimento</a:t>
            </a:r>
            <a:endParaRPr lang="pt-BR" b="1" dirty="0">
              <a:solidFill>
                <a:srgbClr val="FF0000"/>
              </a:solidFill>
            </a:endParaRPr>
          </a:p>
        </p:txBody>
      </p:sp>
      <p:sp>
        <p:nvSpPr>
          <p:cNvPr id="3" name="Espaço Reservado para Conteúdo 2"/>
          <p:cNvSpPr>
            <a:spLocks noGrp="1"/>
          </p:cNvSpPr>
          <p:nvPr>
            <p:ph idx="1"/>
          </p:nvPr>
        </p:nvSpPr>
        <p:spPr/>
        <p:txBody>
          <a:bodyPr>
            <a:normAutofit/>
          </a:bodyPr>
          <a:lstStyle/>
          <a:p>
            <a:r>
              <a:rPr lang="pt-BR" sz="2800" dirty="0" smtClean="0"/>
              <a:t>O desenvolvimento humano é o </a:t>
            </a:r>
            <a:r>
              <a:rPr lang="pt-BR" sz="2800" dirty="0" smtClean="0">
                <a:solidFill>
                  <a:srgbClr val="FF0000"/>
                </a:solidFill>
              </a:rPr>
              <a:t>processo de alargamento das escolhas </a:t>
            </a:r>
            <a:r>
              <a:rPr lang="pt-BR" sz="2800" dirty="0" smtClean="0"/>
              <a:t>à disposição das pessoas, para elas fazerem e serem o que valorizam na vida.</a:t>
            </a:r>
          </a:p>
          <a:p>
            <a:r>
              <a:rPr lang="pt-BR" sz="2800" dirty="0" smtClean="0"/>
              <a:t>Expandir as liberdades culturais é um objetivo fundamental do desenvolvimento humano.</a:t>
            </a:r>
          </a:p>
          <a:p>
            <a:pPr>
              <a:buNone/>
            </a:pPr>
            <a:r>
              <a:rPr lang="pt-BR" sz="2800" dirty="0" smtClean="0"/>
              <a:t> </a:t>
            </a:r>
            <a:endParaRPr lang="pt-BR"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2"/>
          <p:cNvSpPr>
            <a:spLocks noGrp="1"/>
          </p:cNvSpPr>
          <p:nvPr>
            <p:ph type="title"/>
          </p:nvPr>
        </p:nvSpPr>
        <p:spPr/>
        <p:txBody>
          <a:bodyPr/>
          <a:lstStyle/>
          <a:p>
            <a:r>
              <a:rPr lang="pt-BR" dirty="0" smtClean="0">
                <a:solidFill>
                  <a:srgbClr val="FF0000"/>
                </a:solidFill>
              </a:rPr>
              <a:t>Perspectiva anterior</a:t>
            </a:r>
          </a:p>
        </p:txBody>
      </p:sp>
      <p:sp>
        <p:nvSpPr>
          <p:cNvPr id="7171" name="Espaço Reservado para Conteúdo 3"/>
          <p:cNvSpPr>
            <a:spLocks noGrp="1"/>
          </p:cNvSpPr>
          <p:nvPr>
            <p:ph idx="1"/>
          </p:nvPr>
        </p:nvSpPr>
        <p:spPr>
          <a:xfrm>
            <a:off x="500063" y="1643063"/>
            <a:ext cx="8229600" cy="4525962"/>
          </a:xfrm>
        </p:spPr>
        <p:txBody>
          <a:bodyPr/>
          <a:lstStyle/>
          <a:p>
            <a:r>
              <a:rPr lang="pt-BR" sz="2400" dirty="0" smtClean="0"/>
              <a:t>Diversidade como entrave ao desenvolvimento</a:t>
            </a:r>
          </a:p>
          <a:p>
            <a:r>
              <a:rPr lang="pt-BR" sz="2400" dirty="0" smtClean="0"/>
              <a:t>Diferenças como fruto de diferentes estágios civilizatórios</a:t>
            </a:r>
          </a:p>
          <a:p>
            <a:pPr algn="ctr">
              <a:buFontTx/>
              <a:buNone/>
            </a:pPr>
            <a:r>
              <a:rPr lang="pt-BR" sz="2400" dirty="0" smtClean="0"/>
              <a:t>↓</a:t>
            </a:r>
          </a:p>
          <a:p>
            <a:pPr algn="ctr">
              <a:buFontTx/>
              <a:buNone/>
            </a:pPr>
            <a:r>
              <a:rPr lang="pt-BR" sz="2400" dirty="0" smtClean="0"/>
              <a:t>Necessária mediação dos mais desenvolvidos em direção ao desenvolvimento</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pt-BR" b="1" dirty="0" smtClean="0">
                <a:solidFill>
                  <a:srgbClr val="FF0000"/>
                </a:solidFill>
              </a:rPr>
              <a:t>Desenvolvimento como Liberdade</a:t>
            </a:r>
            <a:r>
              <a:rPr lang="pt-BR" sz="4000" dirty="0" smtClean="0"/>
              <a:t/>
            </a:r>
            <a:br>
              <a:rPr lang="pt-BR" sz="4000" dirty="0" smtClean="0"/>
            </a:br>
            <a:r>
              <a:rPr lang="pt-BR" sz="4000" dirty="0" smtClean="0"/>
              <a:t>Amartya </a:t>
            </a:r>
            <a:r>
              <a:rPr lang="pt-BR" sz="4000" dirty="0" err="1" smtClean="0"/>
              <a:t>Sen</a:t>
            </a:r>
            <a:endParaRPr lang="pt-BR" sz="4000" dirty="0" smtClean="0"/>
          </a:p>
        </p:txBody>
      </p:sp>
      <p:sp>
        <p:nvSpPr>
          <p:cNvPr id="40963" name="Rectangle 3"/>
          <p:cNvSpPr>
            <a:spLocks noGrp="1" noChangeArrowheads="1"/>
          </p:cNvSpPr>
          <p:nvPr>
            <p:ph type="body" idx="1"/>
          </p:nvPr>
        </p:nvSpPr>
        <p:spPr/>
        <p:txBody>
          <a:bodyPr>
            <a:noAutofit/>
          </a:bodyPr>
          <a:lstStyle/>
          <a:p>
            <a:pPr eaLnBrk="1" hangingPunct="1">
              <a:lnSpc>
                <a:spcPct val="80000"/>
              </a:lnSpc>
            </a:pPr>
            <a:r>
              <a:rPr lang="pt-BR" sz="2000" dirty="0" smtClean="0"/>
              <a:t>Desenvolvimento = expansão das liberdades reais que as pessoas desfrutam para escolher o tipo de vida que desejam levar.</a:t>
            </a:r>
          </a:p>
          <a:p>
            <a:pPr eaLnBrk="1" hangingPunct="1">
              <a:lnSpc>
                <a:spcPct val="80000"/>
              </a:lnSpc>
            </a:pPr>
            <a:r>
              <a:rPr lang="pt-BR" sz="2000" dirty="0" smtClean="0"/>
              <a:t>Liberdade individual como comprometimento social = livre condição de agentes </a:t>
            </a:r>
            <a:r>
              <a:rPr lang="pt-BR" sz="2000" dirty="0" smtClean="0">
                <a:cs typeface="Arial" charset="0"/>
              </a:rPr>
              <a:t>→ eu cultural se constrói em interação com outros seres</a:t>
            </a:r>
            <a:endParaRPr lang="pt-BR" sz="2000" dirty="0" smtClean="0"/>
          </a:p>
          <a:p>
            <a:pPr eaLnBrk="1" hangingPunct="1">
              <a:lnSpc>
                <a:spcPct val="80000"/>
              </a:lnSpc>
            </a:pPr>
            <a:r>
              <a:rPr lang="pt-BR" sz="2000" dirty="0" smtClean="0"/>
              <a:t>Remoção das principais fontes de privação da liberdade: pobreza; negação da participação política, social e cultural (eleições livres, liberdade de expressão, meios de comunicação, igualdade entre os sexos, acesso à educação).</a:t>
            </a:r>
          </a:p>
          <a:p>
            <a:pPr eaLnBrk="1" hangingPunct="1">
              <a:lnSpc>
                <a:spcPct val="80000"/>
              </a:lnSpc>
            </a:pPr>
            <a:r>
              <a:rPr lang="pt-BR" sz="2000" dirty="0" smtClean="0"/>
              <a:t>Capacidades participativas aumentadas pelas políticas públicas, influenciadas pelo uso efetivo das capacidades participativas </a:t>
            </a:r>
            <a:r>
              <a:rPr lang="pt-BR" sz="2000" dirty="0" smtClean="0">
                <a:cs typeface="Arial" charset="0"/>
              </a:rPr>
              <a:t>↔</a:t>
            </a:r>
          </a:p>
          <a:p>
            <a:pPr eaLnBrk="1" hangingPunct="1">
              <a:lnSpc>
                <a:spcPct val="80000"/>
              </a:lnSpc>
            </a:pPr>
            <a:endParaRPr lang="pt-BR" sz="24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a:bodyPr>
          <a:lstStyle/>
          <a:p>
            <a:pPr algn="ctr">
              <a:buNone/>
            </a:pPr>
            <a:r>
              <a:rPr lang="pt-BR" dirty="0" smtClean="0"/>
              <a:t>As lutas por causa da </a:t>
            </a:r>
            <a:r>
              <a:rPr lang="pt-BR" dirty="0" smtClean="0">
                <a:solidFill>
                  <a:srgbClr val="FF0000"/>
                </a:solidFill>
              </a:rPr>
              <a:t>identidade cultural</a:t>
            </a:r>
            <a:r>
              <a:rPr lang="pt-BR" dirty="0" smtClean="0"/>
              <a:t>, se não forem geridas, ou se forem mal geridas, podem tornar-se rapidamente uma das maiores fontes de instabilidade dentro e entre os Estados</a:t>
            </a:r>
          </a:p>
          <a:p>
            <a:pPr algn="ctr">
              <a:buNone/>
            </a:pPr>
            <a:r>
              <a:rPr lang="pt-BR" dirty="0" smtClean="0"/>
              <a:t>‡</a:t>
            </a:r>
          </a:p>
          <a:p>
            <a:pPr algn="ctr">
              <a:buNone/>
            </a:pPr>
            <a:r>
              <a:rPr lang="pt-BR" dirty="0" smtClean="0"/>
              <a:t>Maior compreensão da </a:t>
            </a:r>
            <a:r>
              <a:rPr lang="pt-BR" dirty="0" smtClean="0">
                <a:solidFill>
                  <a:srgbClr val="FF0000"/>
                </a:solidFill>
              </a:rPr>
              <a:t>pluralidade das identidades </a:t>
            </a:r>
            <a:r>
              <a:rPr lang="pt-BR" dirty="0" smtClean="0"/>
              <a:t>humanas e do reconhecimento de que essas identidades se sobrepõem e interatuam</a:t>
            </a:r>
          </a:p>
          <a:p>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457200" y="274638"/>
            <a:ext cx="8229600" cy="296842"/>
          </a:xfrm>
        </p:spPr>
        <p:txBody>
          <a:bodyPr>
            <a:normAutofit fontScale="90000"/>
          </a:bodyPr>
          <a:lstStyle/>
          <a:p>
            <a:endParaRPr lang="pt-BR" sz="2400" dirty="0" smtClean="0"/>
          </a:p>
        </p:txBody>
      </p:sp>
      <p:sp>
        <p:nvSpPr>
          <p:cNvPr id="10243" name="Espaço Reservado para Conteúdo 2"/>
          <p:cNvSpPr>
            <a:spLocks noGrp="1"/>
          </p:cNvSpPr>
          <p:nvPr>
            <p:ph idx="1"/>
          </p:nvPr>
        </p:nvSpPr>
        <p:spPr>
          <a:xfrm>
            <a:off x="428596" y="785794"/>
            <a:ext cx="8229600" cy="5268931"/>
          </a:xfrm>
        </p:spPr>
        <p:txBody>
          <a:bodyPr>
            <a:normAutofit/>
          </a:bodyPr>
          <a:lstStyle/>
          <a:p>
            <a:r>
              <a:rPr lang="pt-BR" sz="2400" dirty="0" smtClean="0"/>
              <a:t>Gerir a </a:t>
            </a:r>
            <a:r>
              <a:rPr lang="pt-BR" sz="2400" dirty="0" smtClean="0">
                <a:solidFill>
                  <a:srgbClr val="FF0000"/>
                </a:solidFill>
              </a:rPr>
              <a:t>diversidade cultural </a:t>
            </a:r>
            <a:r>
              <a:rPr lang="pt-BR" sz="2400" dirty="0" smtClean="0"/>
              <a:t>é um dos grandes desafios do nosso tempo.</a:t>
            </a:r>
          </a:p>
          <a:p>
            <a:r>
              <a:rPr lang="pt-BR" sz="2400" dirty="0" smtClean="0"/>
              <a:t>Reconhecimento e aceitação de </a:t>
            </a:r>
            <a:r>
              <a:rPr lang="pt-BR" sz="2400" dirty="0" err="1" smtClean="0"/>
              <a:t>etnicidades</a:t>
            </a:r>
            <a:r>
              <a:rPr lang="pt-BR" sz="2400" dirty="0" smtClean="0"/>
              <a:t>, religiões, línguas, gêneros e valores diversos:característica incontornável da paisagem do século XXI.</a:t>
            </a:r>
          </a:p>
          <a:p>
            <a:r>
              <a:rPr lang="pt-BR" sz="2400" dirty="0" smtClean="0"/>
              <a:t>Diversidade = discurso que vem como reação à</a:t>
            </a:r>
            <a:r>
              <a:rPr lang="pt-BR" sz="2400" dirty="0" smtClean="0">
                <a:solidFill>
                  <a:srgbClr val="FF0000"/>
                </a:solidFill>
              </a:rPr>
              <a:t> globalização</a:t>
            </a:r>
            <a:endParaRPr lang="pt-BR" sz="2400" i="1" dirty="0" smtClean="0"/>
          </a:p>
          <a:p>
            <a:r>
              <a:rPr lang="pt-BR" sz="2400" dirty="0" smtClean="0"/>
              <a:t>Diversidade cultural = várias </a:t>
            </a:r>
            <a:r>
              <a:rPr lang="pt-BR" sz="2400" dirty="0" smtClean="0">
                <a:solidFill>
                  <a:srgbClr val="FF0000"/>
                </a:solidFill>
              </a:rPr>
              <a:t>concepções de mundo </a:t>
            </a:r>
            <a:r>
              <a:rPr lang="pt-BR" sz="2400" dirty="0" smtClean="0"/>
              <a:t>na situação da globalização</a:t>
            </a:r>
          </a:p>
          <a:p>
            <a:r>
              <a:rPr lang="pt-BR" sz="2400" dirty="0" smtClean="0"/>
              <a:t>Diversidade cultural: experiência com o mundo é diversa.</a:t>
            </a:r>
          </a:p>
          <a:p>
            <a:r>
              <a:rPr lang="pt-BR" sz="2400" dirty="0" smtClean="0"/>
              <a:t>Premissa fundamental do discurso da diversidade cultural = o reconhecimento do valor cultural dos diversos grupos serve como plataforma para a reivindicação de direitos.</a:t>
            </a:r>
          </a:p>
          <a:p>
            <a:pPr>
              <a:buNone/>
            </a:pPr>
            <a:endParaRPr lang="pt-BR" sz="2400" dirty="0" smtClean="0"/>
          </a:p>
          <a:p>
            <a:pPr>
              <a:buNone/>
            </a:pPr>
            <a:endParaRPr lang="pt-BR" sz="2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pt-BR" dirty="0" err="1" smtClean="0">
                <a:solidFill>
                  <a:srgbClr val="FF0000"/>
                </a:solidFill>
              </a:rPr>
              <a:t>Identidad</a:t>
            </a:r>
            <a:r>
              <a:rPr lang="pt-BR" dirty="0" smtClean="0">
                <a:solidFill>
                  <a:srgbClr val="FF0000"/>
                </a:solidFill>
              </a:rPr>
              <a:t> y </a:t>
            </a:r>
            <a:r>
              <a:rPr lang="pt-BR" dirty="0" err="1" smtClean="0">
                <a:solidFill>
                  <a:srgbClr val="FF0000"/>
                </a:solidFill>
              </a:rPr>
              <a:t>Violencia</a:t>
            </a:r>
            <a:r>
              <a:rPr lang="pt-BR" dirty="0" smtClean="0"/>
              <a:t/>
            </a:r>
            <a:br>
              <a:rPr lang="pt-BR" dirty="0" smtClean="0"/>
            </a:br>
            <a:r>
              <a:rPr lang="pt-BR" dirty="0" smtClean="0"/>
              <a:t>Amartya </a:t>
            </a:r>
            <a:r>
              <a:rPr lang="pt-BR" dirty="0" err="1" smtClean="0"/>
              <a:t>Sen</a:t>
            </a:r>
            <a:endParaRPr lang="pt-BR" dirty="0"/>
          </a:p>
        </p:txBody>
      </p:sp>
      <p:sp>
        <p:nvSpPr>
          <p:cNvPr id="6" name="Espaço Reservado para Conteúdo 5"/>
          <p:cNvSpPr>
            <a:spLocks noGrp="1"/>
          </p:cNvSpPr>
          <p:nvPr>
            <p:ph idx="1"/>
          </p:nvPr>
        </p:nvSpPr>
        <p:spPr/>
        <p:txBody>
          <a:bodyPr/>
          <a:lstStyle/>
          <a:p>
            <a:pPr algn="just"/>
            <a:r>
              <a:rPr lang="pt-BR" sz="2400" dirty="0" smtClean="0"/>
              <a:t>O mérito da diversidade deve depender de como essa diversidade é provocada e sustentada.</a:t>
            </a:r>
          </a:p>
          <a:p>
            <a:pPr algn="just"/>
            <a:r>
              <a:rPr lang="pt-BR" sz="2400" dirty="0" smtClean="0"/>
              <a:t>Se nos centramos na liberdade, o significado da diversidade cultural não pode ser incondicional, mas é contingente e varia segundo suas conexões causais com a liberdade humana e sua função de ajudar as pessoas a tomar suas próprias decisões. De maneira que a relação entre liberdade cultural e diversidade cultural seja positiva.</a:t>
            </a:r>
          </a:p>
          <a:p>
            <a:pPr algn="just"/>
            <a:r>
              <a:rPr lang="pt-BR" sz="2400" dirty="0"/>
              <a:t>Liberdade= capacidade de reafirmar potência</a:t>
            </a:r>
          </a:p>
          <a:p>
            <a:pPr marL="0" indent="0" algn="just">
              <a:buNone/>
            </a:pPr>
            <a:endParaRPr lang="pt-BR"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LIBERDADE CULTURAL</a:t>
            </a:r>
            <a:endParaRPr lang="pt-BR" dirty="0">
              <a:solidFill>
                <a:srgbClr val="FF0000"/>
              </a:solidFill>
            </a:endParaRPr>
          </a:p>
        </p:txBody>
      </p:sp>
      <p:sp>
        <p:nvSpPr>
          <p:cNvPr id="3" name="Espaço Reservado para Conteúdo 2"/>
          <p:cNvSpPr>
            <a:spLocks noGrp="1"/>
          </p:cNvSpPr>
          <p:nvPr>
            <p:ph idx="1"/>
          </p:nvPr>
        </p:nvSpPr>
        <p:spPr/>
        <p:txBody>
          <a:bodyPr>
            <a:normAutofit/>
          </a:bodyPr>
          <a:lstStyle/>
          <a:p>
            <a:r>
              <a:rPr lang="pt-BR" dirty="0" smtClean="0"/>
              <a:t>Capacidade que as pessoas têm de viver e ser o que escolherem, com uma oportunidade adequada para considerar outras opções.</a:t>
            </a:r>
          </a:p>
          <a:p>
            <a:r>
              <a:rPr lang="pt-BR" dirty="0" smtClean="0"/>
              <a:t>A liberdade cultural ocupa-se da concessão às pessoas da liberdade de escolherem as suas identidades – e de viverem a vida que valorizam – sem serem excluídas de outras opções importantes para elas.</a:t>
            </a:r>
            <a:endParaRPr lang="pt-B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solidFill>
                  <a:srgbClr val="FF0000"/>
                </a:solidFill>
              </a:rPr>
              <a:t>LIBERDADE CULTURAL</a:t>
            </a:r>
            <a:endParaRPr lang="pt-BR" dirty="0"/>
          </a:p>
        </p:txBody>
      </p:sp>
      <p:sp>
        <p:nvSpPr>
          <p:cNvPr id="5" name="Espaço Reservado para Conteúdo 4"/>
          <p:cNvSpPr>
            <a:spLocks noGrp="1"/>
          </p:cNvSpPr>
          <p:nvPr>
            <p:ph idx="1"/>
          </p:nvPr>
        </p:nvSpPr>
        <p:spPr/>
        <p:txBody>
          <a:bodyPr>
            <a:normAutofit/>
          </a:bodyPr>
          <a:lstStyle/>
          <a:p>
            <a:pPr algn="just"/>
            <a:r>
              <a:rPr lang="pt-BR" sz="2400" dirty="0" smtClean="0"/>
              <a:t>Liberdade cultural tem a ver com a expansão das escolhas individuais e não com a preservação de valores e práticas como um fim em si mesmo, com submissão cega à tradição</a:t>
            </a:r>
          </a:p>
          <a:p>
            <a:pPr algn="just"/>
            <a:r>
              <a:rPr lang="pt-BR" sz="2400" dirty="0" smtClean="0"/>
              <a:t>Cultura não é um conjunto cristalizado de valores e práticas. Recria-se constantemente</a:t>
            </a:r>
            <a:r>
              <a:rPr lang="pt-BR" dirty="0" smtClean="0"/>
              <a:t>.</a:t>
            </a:r>
          </a:p>
          <a:p>
            <a:pPr algn="just"/>
            <a:r>
              <a:rPr lang="pt-BR" sz="2400" dirty="0" smtClean="0"/>
              <a:t>A liberdade cultural é uma parte vital do desenvolvimento humano, porque a capacidade de uma pessoa escolher a sua identidade – quem ela é – sem perder o respeito dos outros, ou ser excluída de outras opções, é importante para uma vida plena</a:t>
            </a:r>
          </a:p>
          <a:p>
            <a:endParaRPr lang="pt-BR"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p:txBody>
          <a:bodyPr/>
          <a:lstStyle/>
          <a:p>
            <a:endParaRPr lang="pt-BR" sz="2400" dirty="0" smtClean="0">
              <a:solidFill>
                <a:srgbClr val="FF0000"/>
              </a:solidFill>
            </a:endParaRPr>
          </a:p>
        </p:txBody>
      </p:sp>
      <p:sp>
        <p:nvSpPr>
          <p:cNvPr id="12291" name="Espaço Reservado para Conteúdo 2"/>
          <p:cNvSpPr>
            <a:spLocks noGrp="1"/>
          </p:cNvSpPr>
          <p:nvPr>
            <p:ph idx="1"/>
          </p:nvPr>
        </p:nvSpPr>
        <p:spPr/>
        <p:txBody>
          <a:bodyPr>
            <a:normAutofit/>
          </a:bodyPr>
          <a:lstStyle/>
          <a:p>
            <a:r>
              <a:rPr lang="pt-BR" sz="2400" dirty="0" smtClean="0"/>
              <a:t>A liberdade cultural não aparece espontaneamente, tal como não aparecem espontaneamente a saúde, a educação e a igualdade entre os sexos. Promovê-la deveria ser uma preocupação central dos governos, mesmo onde não existem políticas explícitas de perseguição ou discriminação.</a:t>
            </a:r>
          </a:p>
          <a:p>
            <a:pPr>
              <a:buNone/>
            </a:pPr>
            <a:r>
              <a:rPr lang="pt-BR" sz="2400" dirty="0" smtClean="0"/>
              <a:t>(arranjos de partilha de poder – lembrar Equador)</a:t>
            </a:r>
          </a:p>
          <a:p>
            <a:r>
              <a:rPr lang="pt-BR" sz="2400" dirty="0" smtClean="0">
                <a:solidFill>
                  <a:srgbClr val="FF0000"/>
                </a:solidFill>
              </a:rPr>
              <a:t>Nascer num meio cultural específico não é um exercício de liberdade. </a:t>
            </a:r>
          </a:p>
          <a:p>
            <a:r>
              <a:rPr lang="pt-BR" sz="2400" dirty="0" smtClean="0"/>
              <a:t>A possibilidade de escolha é importante para evitar ‘novas tiranias’, na forma de identidades recém reivindicadas.</a:t>
            </a:r>
          </a:p>
          <a:p>
            <a:pPr>
              <a:buNone/>
            </a:pPr>
            <a:endParaRPr lang="pt-BR" sz="24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pt-BR" dirty="0" smtClean="0">
                <a:solidFill>
                  <a:srgbClr val="FF0000"/>
                </a:solidFill>
              </a:rPr>
              <a:t>Amartya </a:t>
            </a:r>
            <a:r>
              <a:rPr lang="pt-BR" dirty="0" err="1" smtClean="0">
                <a:solidFill>
                  <a:srgbClr val="FF0000"/>
                </a:solidFill>
              </a:rPr>
              <a:t>Sen</a:t>
            </a:r>
            <a:endParaRPr lang="pt-BR" dirty="0" smtClean="0">
              <a:solidFill>
                <a:srgbClr val="FF0000"/>
              </a:solidFill>
            </a:endParaRPr>
          </a:p>
        </p:txBody>
      </p:sp>
      <p:sp>
        <p:nvSpPr>
          <p:cNvPr id="45059" name="Rectangle 3"/>
          <p:cNvSpPr>
            <a:spLocks noGrp="1" noChangeArrowheads="1"/>
          </p:cNvSpPr>
          <p:nvPr>
            <p:ph type="body" idx="1"/>
          </p:nvPr>
        </p:nvSpPr>
        <p:spPr/>
        <p:txBody>
          <a:bodyPr/>
          <a:lstStyle/>
          <a:p>
            <a:pPr eaLnBrk="1" hangingPunct="1"/>
            <a:r>
              <a:rPr lang="pt-BR" smtClean="0"/>
              <a:t>Exercício da liberdade deve ser valorizado e não negado em nome de um imposto e inquestionável conservacionismo.</a:t>
            </a:r>
          </a:p>
          <a:p>
            <a:pPr eaLnBrk="1" hangingPunct="1"/>
            <a:r>
              <a:rPr lang="pt-BR" smtClean="0"/>
              <a:t>A diversidade cultural pode ser ampliada se for permitido aos indivíduos viver da maneira que elegeram segundo seus próprios valores.</a:t>
            </a:r>
          </a:p>
          <a:p>
            <a:pPr eaLnBrk="1" hangingPunct="1"/>
            <a:r>
              <a:rPr lang="pt-BR" smtClean="0"/>
              <a:t>Liberdade = amplia a experiência coletiva</a:t>
            </a:r>
          </a:p>
        </p:txBody>
      </p:sp>
    </p:spTree>
    <p:extLst>
      <p:ext uri="{BB962C8B-B14F-4D97-AF65-F5344CB8AC3E}">
        <p14:creationId xmlns="" xmlns:p14="http://schemas.microsoft.com/office/powerpoint/2010/main" val="28376232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solidFill>
                  <a:srgbClr val="FF0000"/>
                </a:solidFill>
              </a:rPr>
              <a:t>Jésus</a:t>
            </a:r>
            <a:r>
              <a:rPr lang="pt-BR" dirty="0" smtClean="0">
                <a:solidFill>
                  <a:srgbClr val="FF0000"/>
                </a:solidFill>
              </a:rPr>
              <a:t> Martín-</a:t>
            </a:r>
            <a:r>
              <a:rPr lang="pt-BR" dirty="0" err="1" smtClean="0">
                <a:solidFill>
                  <a:srgbClr val="FF0000"/>
                </a:solidFill>
              </a:rPr>
              <a:t>Barbero</a:t>
            </a:r>
            <a:endParaRPr lang="pt-BR" dirty="0">
              <a:solidFill>
                <a:srgbClr val="FF0000"/>
              </a:solidFill>
            </a:endParaRPr>
          </a:p>
        </p:txBody>
      </p:sp>
      <p:sp>
        <p:nvSpPr>
          <p:cNvPr id="3" name="Espaço Reservado para Conteúdo 2"/>
          <p:cNvSpPr>
            <a:spLocks noGrp="1"/>
          </p:cNvSpPr>
          <p:nvPr>
            <p:ph idx="1"/>
          </p:nvPr>
        </p:nvSpPr>
        <p:spPr/>
        <p:txBody>
          <a:bodyPr/>
          <a:lstStyle/>
          <a:p>
            <a:r>
              <a:rPr lang="pt-BR" dirty="0" smtClean="0"/>
              <a:t>“A diversidade cultural não pode ser pensada à margem dos processos de troca entre as culturas, pois não há </a:t>
            </a:r>
            <a:r>
              <a:rPr lang="pt-BR" dirty="0" err="1" smtClean="0"/>
              <a:t>interculturalidade</a:t>
            </a:r>
            <a:r>
              <a:rPr lang="pt-BR" dirty="0" smtClean="0"/>
              <a:t> fora da tradução, já que esta é a mediação constitutiva entre a pluralidade de culturas e a unidade do humano.”</a:t>
            </a:r>
            <a:endParaRPr lang="pt-BR" dirty="0"/>
          </a:p>
        </p:txBody>
      </p:sp>
    </p:spTree>
    <p:extLst>
      <p:ext uri="{BB962C8B-B14F-4D97-AF65-F5344CB8AC3E}">
        <p14:creationId xmlns="" xmlns:p14="http://schemas.microsoft.com/office/powerpoint/2010/main" val="1820656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b="1" dirty="0"/>
              <a:t>Diversidade cultural e </a:t>
            </a:r>
            <a:r>
              <a:rPr lang="pt-BR" sz="3600" b="1" dirty="0" smtClean="0"/>
              <a:t>cosmopolitismo</a:t>
            </a:r>
            <a:r>
              <a:rPr lang="pt-BR" dirty="0" smtClean="0">
                <a:solidFill>
                  <a:srgbClr val="FF0000"/>
                </a:solidFill>
              </a:rPr>
              <a:t/>
            </a:r>
            <a:br>
              <a:rPr lang="pt-BR" dirty="0" smtClean="0">
                <a:solidFill>
                  <a:srgbClr val="FF0000"/>
                </a:solidFill>
              </a:rPr>
            </a:br>
            <a:r>
              <a:rPr lang="pt-BR" dirty="0">
                <a:solidFill>
                  <a:srgbClr val="FF0000"/>
                </a:solidFill>
              </a:rPr>
              <a:t>Renato </a:t>
            </a:r>
            <a:r>
              <a:rPr lang="pt-BR" dirty="0" smtClean="0">
                <a:solidFill>
                  <a:srgbClr val="FF0000"/>
                </a:solidFill>
              </a:rPr>
              <a:t>Ortiz</a:t>
            </a:r>
            <a:endParaRPr lang="pt-BR" dirty="0">
              <a:solidFill>
                <a:srgbClr val="FF0000"/>
              </a:solidFill>
            </a:endParaRPr>
          </a:p>
        </p:txBody>
      </p:sp>
      <p:sp>
        <p:nvSpPr>
          <p:cNvPr id="3" name="Espaço Reservado para Conteúdo 2"/>
          <p:cNvSpPr>
            <a:spLocks noGrp="1"/>
          </p:cNvSpPr>
          <p:nvPr>
            <p:ph idx="1"/>
          </p:nvPr>
        </p:nvSpPr>
        <p:spPr/>
        <p:txBody>
          <a:bodyPr>
            <a:normAutofit fontScale="55000" lnSpcReduction="20000"/>
          </a:bodyPr>
          <a:lstStyle/>
          <a:p>
            <a:r>
              <a:rPr lang="pt-BR" dirty="0" smtClean="0"/>
              <a:t>“A diversidade cultural não pode ser vista apenas como uma “diferença”, algo que nos remete a alguma outra coisa. Toda “diferença” é produzida socialmente, é portadora de sentido simbólico e de sentido histórico. [...] O relativismo é uma visão que pressupões a abstração das culturas de suas condições reais, tem-se a ilusão de que cada uma delas seria inteiramente auto-centrada.[...] As sociedades são relacionais, mas não relativas.[...] Dizer que a diferença é produzida socialmente nos permite distingui-la da </a:t>
            </a:r>
            <a:r>
              <a:rPr lang="pt-BR" dirty="0" err="1" smtClean="0"/>
              <a:t>ideia</a:t>
            </a:r>
            <a:r>
              <a:rPr lang="pt-BR" dirty="0" smtClean="0"/>
              <a:t> de pluralismo. [...]. As “diferenças” também escondem relações de poder. Assim, o racismo afirma a especificidade das raças para, em seguida, ordená-las segundo uma escala de poder. Por isso, é importante compreender os momentos em que o discurso sobre a diversidade oculta questões como a desigualdade. [...]  As interações entre as diversidades não são arbitrárias. Elas se organizam de acordo com as relações de forças manifestas nas situações históricas. Existe ordem e hierarquia. Se as diferenças são socialmente produzidas, isso significa que à revelia de seus sentidos simbólicos elas serão marcadas pelos interesses e conflitos definidos fora de seu círculo interno. A diversidade cultural é diferente e desigual porque as instâncias e instituições que as constroem possuem distintas posições de poder e legitimidade”. </a:t>
            </a:r>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p:txBody>
          <a:bodyPr/>
          <a:lstStyle/>
          <a:p>
            <a:endParaRPr lang="pt-BR" smtClean="0"/>
          </a:p>
        </p:txBody>
      </p:sp>
      <p:sp>
        <p:nvSpPr>
          <p:cNvPr id="25603" name="Espaço Reservado para Conteúdo 2"/>
          <p:cNvSpPr>
            <a:spLocks noGrp="1"/>
          </p:cNvSpPr>
          <p:nvPr>
            <p:ph idx="1"/>
          </p:nvPr>
        </p:nvSpPr>
        <p:spPr/>
        <p:txBody>
          <a:bodyPr/>
          <a:lstStyle/>
          <a:p>
            <a:pPr algn="ctr">
              <a:buFontTx/>
              <a:buNone/>
            </a:pPr>
            <a:endParaRPr lang="pt-BR" b="1" smtClean="0">
              <a:solidFill>
                <a:srgbClr val="FF0000"/>
              </a:solidFill>
            </a:endParaRPr>
          </a:p>
          <a:p>
            <a:pPr algn="ctr">
              <a:buFontTx/>
              <a:buNone/>
            </a:pPr>
            <a:r>
              <a:rPr lang="pt-BR" b="1" smtClean="0">
                <a:solidFill>
                  <a:srgbClr val="FF0000"/>
                </a:solidFill>
              </a:rPr>
              <a:t>DIVERSIDADE</a:t>
            </a:r>
          </a:p>
          <a:p>
            <a:pPr algn="ctr">
              <a:buFontTx/>
              <a:buNone/>
            </a:pPr>
            <a:r>
              <a:rPr lang="pt-BR" b="1" smtClean="0">
                <a:solidFill>
                  <a:srgbClr val="FF0000"/>
                </a:solidFill>
              </a:rPr>
              <a:t>≠</a:t>
            </a:r>
          </a:p>
          <a:p>
            <a:pPr algn="ctr">
              <a:buFontTx/>
              <a:buNone/>
            </a:pPr>
            <a:r>
              <a:rPr lang="pt-BR" b="1" smtClean="0">
                <a:solidFill>
                  <a:srgbClr val="FF0000"/>
                </a:solidFill>
              </a:rPr>
              <a:t>IDENTIDADE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Identidade</a:t>
            </a:r>
            <a:endParaRPr lang="pt-BR" dirty="0">
              <a:solidFill>
                <a:srgbClr val="FF0000"/>
              </a:solidFill>
            </a:endParaRPr>
          </a:p>
        </p:txBody>
      </p:sp>
      <p:sp>
        <p:nvSpPr>
          <p:cNvPr id="3" name="Espaço Reservado para Conteúdo 2"/>
          <p:cNvSpPr>
            <a:spLocks noGrp="1"/>
          </p:cNvSpPr>
          <p:nvPr>
            <p:ph idx="1"/>
          </p:nvPr>
        </p:nvSpPr>
        <p:spPr/>
        <p:txBody>
          <a:bodyPr/>
          <a:lstStyle/>
          <a:p>
            <a:r>
              <a:rPr lang="pt-BR" dirty="0" smtClean="0"/>
              <a:t>Toda identidade é uma construção simbólica que se faz em relação a um referente (étnico, nacional, de gênero etc.).</a:t>
            </a:r>
          </a:p>
          <a:p>
            <a:endParaRPr lang="pt-BR" dirty="0" smtClean="0"/>
          </a:p>
          <a:p>
            <a:r>
              <a:rPr lang="pt-BR" dirty="0" smtClean="0"/>
              <a:t>Aceitar </a:t>
            </a:r>
            <a:r>
              <a:rPr lang="pt-BR" dirty="0" smtClean="0">
                <a:solidFill>
                  <a:srgbClr val="FF0000"/>
                </a:solidFill>
              </a:rPr>
              <a:t>múltiplas identidades </a:t>
            </a:r>
            <a:r>
              <a:rPr lang="pt-BR" dirty="0" smtClean="0"/>
              <a:t>significa uma grande transformação social.</a:t>
            </a:r>
          </a:p>
          <a:p>
            <a:pPr>
              <a:buNone/>
            </a:pPr>
            <a:endParaRPr lang="pt-B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rPr>
              <a:t>Daniel </a:t>
            </a:r>
            <a:r>
              <a:rPr lang="pt-BR" dirty="0" err="1" smtClean="0">
                <a:solidFill>
                  <a:srgbClr val="FF0000"/>
                </a:solidFill>
              </a:rPr>
              <a:t>Barenboim</a:t>
            </a:r>
            <a:endParaRPr lang="pt-BR" dirty="0">
              <a:solidFill>
                <a:srgbClr val="FF0000"/>
              </a:solidFill>
            </a:endParaRPr>
          </a:p>
        </p:txBody>
      </p:sp>
      <p:sp>
        <p:nvSpPr>
          <p:cNvPr id="3" name="Espaço Reservado para Conteúdo 2"/>
          <p:cNvSpPr>
            <a:spLocks noGrp="1"/>
          </p:cNvSpPr>
          <p:nvPr>
            <p:ph idx="1"/>
          </p:nvPr>
        </p:nvSpPr>
        <p:spPr/>
        <p:txBody>
          <a:bodyPr/>
          <a:lstStyle/>
          <a:p>
            <a:r>
              <a:rPr lang="pt-BR" dirty="0" smtClean="0"/>
              <a:t>Identidade é um conjunto de correntes, correntes em movimento, e não um lugar fixo ou um conjunto de objetos estável.</a:t>
            </a:r>
            <a:endParaRPr lang="pt-BR" dirty="0"/>
          </a:p>
        </p:txBody>
      </p:sp>
    </p:spTree>
    <p:extLst>
      <p:ext uri="{BB962C8B-B14F-4D97-AF65-F5344CB8AC3E}">
        <p14:creationId xmlns="" xmlns:p14="http://schemas.microsoft.com/office/powerpoint/2010/main" val="504641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pt-BR" b="1" dirty="0" smtClean="0">
                <a:solidFill>
                  <a:srgbClr val="FF0000"/>
                </a:solidFill>
              </a:rPr>
              <a:t>Democracia</a:t>
            </a:r>
          </a:p>
        </p:txBody>
      </p:sp>
      <p:sp>
        <p:nvSpPr>
          <p:cNvPr id="7171" name="Rectangle 3"/>
          <p:cNvSpPr>
            <a:spLocks noGrp="1" noChangeArrowheads="1"/>
          </p:cNvSpPr>
          <p:nvPr>
            <p:ph type="body" idx="1"/>
          </p:nvPr>
        </p:nvSpPr>
        <p:spPr/>
        <p:txBody>
          <a:bodyPr>
            <a:normAutofit fontScale="85000" lnSpcReduction="10000"/>
          </a:bodyPr>
          <a:lstStyle/>
          <a:p>
            <a:pPr algn="just" eaLnBrk="1" hangingPunct="1"/>
            <a:r>
              <a:rPr lang="pt-BR" sz="2000" dirty="0" smtClean="0"/>
              <a:t>Forma de governo em que o poder está nas mãos de todos (</a:t>
            </a:r>
            <a:r>
              <a:rPr lang="pt-BR" sz="2000" dirty="0" err="1" smtClean="0"/>
              <a:t>Bobbio</a:t>
            </a:r>
            <a:r>
              <a:rPr lang="pt-BR" sz="2000" dirty="0" smtClean="0"/>
              <a:t>).</a:t>
            </a:r>
          </a:p>
          <a:p>
            <a:pPr algn="just" eaLnBrk="1" hangingPunct="1"/>
            <a:r>
              <a:rPr lang="pt-BR" sz="2000" dirty="0" smtClean="0"/>
              <a:t>Razão de ser da democracia é o </a:t>
            </a:r>
            <a:r>
              <a:rPr lang="pt-BR" sz="2000" b="1" dirty="0" smtClean="0">
                <a:solidFill>
                  <a:srgbClr val="FF0000"/>
                </a:solidFill>
              </a:rPr>
              <a:t>reconhecimento do outro</a:t>
            </a:r>
            <a:r>
              <a:rPr lang="pt-BR" sz="2000" b="1" dirty="0" smtClean="0"/>
              <a:t>;</a:t>
            </a:r>
            <a:r>
              <a:rPr lang="pt-BR" sz="2000" dirty="0" smtClean="0"/>
              <a:t> </a:t>
            </a:r>
          </a:p>
          <a:p>
            <a:pPr algn="just" eaLnBrk="1" hangingPunct="1"/>
            <a:r>
              <a:rPr lang="pt-BR" sz="2000" dirty="0" smtClean="0"/>
              <a:t>Cada indivíduo conta;</a:t>
            </a:r>
          </a:p>
          <a:p>
            <a:pPr algn="just" eaLnBrk="1" hangingPunct="1"/>
            <a:r>
              <a:rPr lang="pt-BR" sz="2000" dirty="0" smtClean="0"/>
              <a:t>Permanente exercício de reconhecimento; </a:t>
            </a:r>
          </a:p>
          <a:p>
            <a:pPr algn="just"/>
            <a:r>
              <a:rPr lang="pt-BR" sz="2000" dirty="0" smtClean="0"/>
              <a:t>Tem como princípio fundamental a ampliação dos direitos, cuja matéria-prima é o</a:t>
            </a:r>
            <a:r>
              <a:rPr lang="pt-BR" sz="2000" b="1" dirty="0" smtClean="0">
                <a:solidFill>
                  <a:srgbClr val="FF0000"/>
                </a:solidFill>
              </a:rPr>
              <a:t> desejo</a:t>
            </a:r>
            <a:r>
              <a:rPr lang="pt-BR" sz="2000" dirty="0" smtClean="0"/>
              <a:t>. </a:t>
            </a:r>
          </a:p>
          <a:p>
            <a:pPr algn="just"/>
            <a:r>
              <a:rPr lang="pt-BR" sz="2000" dirty="0" smtClean="0"/>
              <a:t>Luta pela ampliação, afirmação ou reconhecimento dos direitos é a pressão exercida pela </a:t>
            </a:r>
            <a:r>
              <a:rPr lang="pt-BR" sz="2000" b="1" dirty="0" smtClean="0">
                <a:solidFill>
                  <a:srgbClr val="FF0000"/>
                </a:solidFill>
              </a:rPr>
              <a:t>sociedade civil </a:t>
            </a:r>
            <a:r>
              <a:rPr lang="pt-BR" sz="2000" dirty="0" smtClean="0"/>
              <a:t>sobre o poder. </a:t>
            </a:r>
          </a:p>
          <a:p>
            <a:pPr algn="just"/>
            <a:r>
              <a:rPr lang="pt-BR" sz="2000" b="1" dirty="0" smtClean="0">
                <a:solidFill>
                  <a:srgbClr val="FF0000"/>
                </a:solidFill>
              </a:rPr>
              <a:t>Democracia é invenção</a:t>
            </a:r>
            <a:r>
              <a:rPr lang="pt-BR" sz="2000" dirty="0" smtClean="0"/>
              <a:t>: cria, subverte e recria ininterruptamente os direitos, reinstituindo o social e o político. É processual e dinâmica.</a:t>
            </a:r>
          </a:p>
          <a:p>
            <a:pPr algn="just"/>
            <a:r>
              <a:rPr lang="pt-BR" sz="2000" dirty="0" smtClean="0"/>
              <a:t>Fenômeno próprio do desenvolvimento democrático = constante busca pela ampliação do espaço na arena pública, que advém da multiplicidade de desejos</a:t>
            </a:r>
          </a:p>
          <a:p>
            <a:r>
              <a:rPr lang="pt-BR" sz="2000" dirty="0"/>
              <a:t>Alargamento do processo de democratização leva a sociedade a exigir uma participação maior e cada vez mais ativa na arena pública </a:t>
            </a:r>
            <a:r>
              <a:rPr lang="pt-BR" sz="2000" b="1" dirty="0">
                <a:solidFill>
                  <a:srgbClr val="FF0000"/>
                </a:solidFill>
              </a:rPr>
              <a:t>→ </a:t>
            </a:r>
            <a:r>
              <a:rPr lang="pt-BR" sz="2000" dirty="0"/>
              <a:t>fenômeno próprio do desenvolvimento democrático</a:t>
            </a:r>
          </a:p>
          <a:p>
            <a:r>
              <a:rPr lang="pt-BR" sz="2000" dirty="0" smtClean="0"/>
              <a:t>Democracia </a:t>
            </a:r>
            <a:r>
              <a:rPr lang="pt-BR" sz="2000" dirty="0"/>
              <a:t>não chegará a um momento em que estará consolidada: </a:t>
            </a:r>
            <a:r>
              <a:rPr lang="pt-BR" sz="2000" b="1" dirty="0">
                <a:solidFill>
                  <a:srgbClr val="FF0000"/>
                </a:solidFill>
              </a:rPr>
              <a:t>permanente condição de desejo</a:t>
            </a:r>
          </a:p>
          <a:p>
            <a:pPr algn="just"/>
            <a:endParaRPr lang="pt-BR" sz="2000" dirty="0" smtClean="0"/>
          </a:p>
        </p:txBody>
      </p:sp>
    </p:spTree>
    <p:extLst>
      <p:ext uri="{BB962C8B-B14F-4D97-AF65-F5344CB8AC3E}">
        <p14:creationId xmlns="" xmlns:p14="http://schemas.microsoft.com/office/powerpoint/2010/main" val="18919125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pt-BR" smtClean="0"/>
          </a:p>
        </p:txBody>
      </p:sp>
      <p:sp>
        <p:nvSpPr>
          <p:cNvPr id="28675" name="Rectangle 3"/>
          <p:cNvSpPr>
            <a:spLocks noGrp="1" noChangeArrowheads="1"/>
          </p:cNvSpPr>
          <p:nvPr>
            <p:ph type="body" idx="1"/>
          </p:nvPr>
        </p:nvSpPr>
        <p:spPr/>
        <p:txBody>
          <a:bodyPr>
            <a:normAutofit/>
          </a:bodyPr>
          <a:lstStyle/>
          <a:p>
            <a:pPr eaLnBrk="1" hangingPunct="1">
              <a:lnSpc>
                <a:spcPct val="90000"/>
              </a:lnSpc>
            </a:pPr>
            <a:r>
              <a:rPr lang="pt-BR" sz="2800" dirty="0" smtClean="0">
                <a:solidFill>
                  <a:srgbClr val="FF0000"/>
                </a:solidFill>
              </a:rPr>
              <a:t>Identidade é condição, circunstância e não substância</a:t>
            </a:r>
          </a:p>
          <a:p>
            <a:pPr eaLnBrk="1" hangingPunct="1">
              <a:lnSpc>
                <a:spcPct val="90000"/>
              </a:lnSpc>
            </a:pPr>
            <a:r>
              <a:rPr lang="pt-BR" sz="2800" dirty="0" smtClean="0"/>
              <a:t>Má interpretação corrente do sentido de Diversidade = Identidade e não Multiplicidade - arranjos</a:t>
            </a:r>
          </a:p>
          <a:p>
            <a:pPr eaLnBrk="1" hangingPunct="1">
              <a:lnSpc>
                <a:spcPct val="90000"/>
              </a:lnSpc>
            </a:pPr>
            <a:r>
              <a:rPr lang="pt-BR" sz="2800" dirty="0" smtClean="0"/>
              <a:t>Diversidade </a:t>
            </a:r>
            <a:r>
              <a:rPr lang="pt-BR" sz="2800" dirty="0" smtClean="0">
                <a:cs typeface="Arial" charset="0"/>
              </a:rPr>
              <a:t>→</a:t>
            </a:r>
            <a:r>
              <a:rPr lang="pt-BR" sz="2800" dirty="0" smtClean="0">
                <a:solidFill>
                  <a:srgbClr val="FF0000"/>
                </a:solidFill>
                <a:cs typeface="Arial" charset="0"/>
              </a:rPr>
              <a:t>abandonar a ideia de um outro homogeneizado</a:t>
            </a:r>
            <a:endParaRPr lang="pt-BR" sz="2800" dirty="0" smtClean="0">
              <a:solidFill>
                <a:srgbClr val="FF0000"/>
              </a:solidFill>
            </a:endParaRPr>
          </a:p>
          <a:p>
            <a:pPr eaLnBrk="1" hangingPunct="1">
              <a:lnSpc>
                <a:spcPct val="90000"/>
              </a:lnSpc>
            </a:pPr>
            <a:r>
              <a:rPr lang="pt-BR" sz="2800" dirty="0" smtClean="0"/>
              <a:t>Indivíduos recusam ser reduzidos a categorias únicas, estanques e fechadas</a:t>
            </a:r>
          </a:p>
          <a:p>
            <a:pPr eaLnBrk="1" hangingPunct="1">
              <a:lnSpc>
                <a:spcPct val="90000"/>
              </a:lnSpc>
            </a:pPr>
            <a:r>
              <a:rPr lang="pt-BR" sz="2800" dirty="0" smtClean="0"/>
              <a:t>Conversão dos seres humanos multidimensionais em unidimensionais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FF0000"/>
                </a:solidFill>
              </a:rPr>
              <a:t>Da diáspora</a:t>
            </a:r>
            <a:r>
              <a:rPr lang="pt-BR" dirty="0" smtClean="0">
                <a:solidFill>
                  <a:srgbClr val="FF0000"/>
                </a:solidFill>
              </a:rPr>
              <a:t/>
            </a:r>
            <a:br>
              <a:rPr lang="pt-BR" dirty="0" smtClean="0">
                <a:solidFill>
                  <a:srgbClr val="FF0000"/>
                </a:solidFill>
              </a:rPr>
            </a:br>
            <a:r>
              <a:rPr lang="pt-BR" dirty="0" smtClean="0">
                <a:solidFill>
                  <a:srgbClr val="FF0000"/>
                </a:solidFill>
              </a:rPr>
              <a:t>Stuart </a:t>
            </a:r>
            <a:r>
              <a:rPr lang="pt-BR" dirty="0">
                <a:solidFill>
                  <a:srgbClr val="FF0000"/>
                </a:solidFill>
              </a:rPr>
              <a:t>Hall</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“O momento </a:t>
            </a:r>
            <a:r>
              <a:rPr lang="pt-BR" dirty="0" err="1" smtClean="0"/>
              <a:t>essencializante</a:t>
            </a:r>
            <a:r>
              <a:rPr lang="pt-BR" dirty="0"/>
              <a:t> </a:t>
            </a:r>
            <a:r>
              <a:rPr lang="pt-BR" dirty="0" smtClean="0"/>
              <a:t>é fraco porque naturaliza e </a:t>
            </a:r>
            <a:r>
              <a:rPr lang="pt-BR" dirty="0" err="1" smtClean="0"/>
              <a:t>deshistoriciza</a:t>
            </a:r>
            <a:r>
              <a:rPr lang="pt-BR" dirty="0" smtClean="0"/>
              <a:t> a diferença, confunde o que é histórico e cultural com o que é natural, biológico e genético’”.</a:t>
            </a:r>
          </a:p>
          <a:p>
            <a:r>
              <a:rPr lang="pt-BR" dirty="0"/>
              <a:t>Concepção excessivamente simplista de ‘pertencimento’.</a:t>
            </a:r>
          </a:p>
          <a:p>
            <a:endParaRPr lang="pt-BR" dirty="0" smtClean="0"/>
          </a:p>
          <a:p>
            <a:r>
              <a:rPr lang="pt-BR" dirty="0" smtClean="0"/>
              <a:t>Desigualdade= </a:t>
            </a:r>
            <a:r>
              <a:rPr lang="pt-BR" dirty="0"/>
              <a:t>produzida socialmente, organizada a partir de relações de força, de poder.</a:t>
            </a:r>
          </a:p>
          <a:p>
            <a:pPr marL="0" indent="0">
              <a:buNone/>
            </a:pPr>
            <a:endParaRPr lang="pt-BR" dirty="0"/>
          </a:p>
        </p:txBody>
      </p:sp>
    </p:spTree>
    <p:extLst>
      <p:ext uri="{BB962C8B-B14F-4D97-AF65-F5344CB8AC3E}">
        <p14:creationId xmlns="" xmlns:p14="http://schemas.microsoft.com/office/powerpoint/2010/main" val="29216340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pt-BR" sz="2800" b="1" dirty="0" smtClean="0">
                <a:solidFill>
                  <a:srgbClr val="FF0000"/>
                </a:solidFill>
              </a:rPr>
              <a:t>A Identidade Cultural na Pós Modernidade</a:t>
            </a:r>
            <a:r>
              <a:rPr lang="pt-BR" sz="4000" dirty="0" smtClean="0">
                <a:solidFill>
                  <a:srgbClr val="FF0000"/>
                </a:solidFill>
              </a:rPr>
              <a:t/>
            </a:r>
            <a:br>
              <a:rPr lang="pt-BR" sz="4000" dirty="0" smtClean="0">
                <a:solidFill>
                  <a:srgbClr val="FF0000"/>
                </a:solidFill>
              </a:rPr>
            </a:br>
            <a:r>
              <a:rPr lang="pt-BR" sz="4000" dirty="0" smtClean="0">
                <a:solidFill>
                  <a:srgbClr val="FF0000"/>
                </a:solidFill>
              </a:rPr>
              <a:t>Stuart Hall</a:t>
            </a:r>
          </a:p>
        </p:txBody>
      </p:sp>
      <p:sp>
        <p:nvSpPr>
          <p:cNvPr id="29699" name="Rectangle 3"/>
          <p:cNvSpPr>
            <a:spLocks noGrp="1" noChangeArrowheads="1"/>
          </p:cNvSpPr>
          <p:nvPr>
            <p:ph type="body" idx="1"/>
          </p:nvPr>
        </p:nvSpPr>
        <p:spPr/>
        <p:txBody>
          <a:bodyPr>
            <a:normAutofit fontScale="92500" lnSpcReduction="10000"/>
          </a:bodyPr>
          <a:lstStyle/>
          <a:p>
            <a:pPr>
              <a:lnSpc>
                <a:spcPct val="90000"/>
              </a:lnSpc>
            </a:pPr>
            <a:r>
              <a:rPr lang="pt-BR" sz="2400" dirty="0" smtClean="0"/>
              <a:t>“A medida que os sistemas de significação e representação cultural se multiplicam, somos confrontados por uma multiplicidade desconcertante e cambiante de identidades possíveis, com cada uma das quais poderíamos nos identificar, ao menos momentaneamente.”</a:t>
            </a:r>
            <a:endParaRPr lang="pt-BR" sz="2400" dirty="0"/>
          </a:p>
          <a:p>
            <a:pPr eaLnBrk="1" hangingPunct="1">
              <a:lnSpc>
                <a:spcPct val="90000"/>
              </a:lnSpc>
            </a:pPr>
            <a:r>
              <a:rPr lang="pt-BR" sz="2400" dirty="0" smtClean="0"/>
              <a:t>Identidades modernas estão sendo descentradas = deslocadas ou fragmentadas</a:t>
            </a:r>
          </a:p>
          <a:p>
            <a:pPr eaLnBrk="1" hangingPunct="1">
              <a:lnSpc>
                <a:spcPct val="90000"/>
              </a:lnSpc>
            </a:pPr>
            <a:r>
              <a:rPr lang="pt-BR" sz="2400" dirty="0" smtClean="0"/>
              <a:t>Fim da concepção essencialista ou fixa de identidade – desde o Iluminismo supõe definir o próprio núcleo ou essência do ser e fundamentar nossa existência como sujeitos humanos</a:t>
            </a:r>
          </a:p>
          <a:p>
            <a:pPr eaLnBrk="1" hangingPunct="1">
              <a:lnSpc>
                <a:spcPct val="90000"/>
              </a:lnSpc>
            </a:pPr>
            <a:r>
              <a:rPr lang="pt-BR" sz="2400" dirty="0" smtClean="0"/>
              <a:t>Identidade como lugar que se assume, uma costura de posição e contexto, e não uma essência a ser examinada</a:t>
            </a:r>
          </a:p>
          <a:p>
            <a:pPr eaLnBrk="1" hangingPunct="1">
              <a:lnSpc>
                <a:spcPct val="90000"/>
              </a:lnSpc>
            </a:pPr>
            <a:r>
              <a:rPr lang="pt-BR" sz="2400" dirty="0" smtClean="0"/>
              <a:t>Fragmentação das paisagens culturais de classe, gênero, sexualidade, etnia, raça e nacionalidade que no passado forneciam localizações sólidas aos indivíduos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pt-BR" dirty="0" smtClean="0">
                <a:solidFill>
                  <a:srgbClr val="FF0000"/>
                </a:solidFill>
              </a:rPr>
              <a:t>Stuart Hall</a:t>
            </a:r>
          </a:p>
        </p:txBody>
      </p:sp>
      <p:sp>
        <p:nvSpPr>
          <p:cNvPr id="32771" name="Rectangle 3"/>
          <p:cNvSpPr>
            <a:spLocks noGrp="1" noChangeArrowheads="1"/>
          </p:cNvSpPr>
          <p:nvPr>
            <p:ph type="body" idx="1"/>
          </p:nvPr>
        </p:nvSpPr>
        <p:spPr/>
        <p:txBody>
          <a:bodyPr/>
          <a:lstStyle/>
          <a:p>
            <a:pPr eaLnBrk="1" hangingPunct="1"/>
            <a:r>
              <a:rPr lang="pt-BR" sz="2800" smtClean="0"/>
              <a:t>‘Globalização tem, sim, o efeito de contestar e deslocar identidades centradas e “fechadas” de uma cultura nacional. Ela tem um efeito pluralizante sobre as identidades, produzindo uma variedade de possibilidades e novas posições de identificação, e tornando as identidades mais posicionais, mais políticas, mais plurais, mais diversas; menos fixas, unificadas ou trans-históricas.’</a:t>
            </a:r>
          </a:p>
          <a:p>
            <a:pPr eaLnBrk="1" hangingPunct="1"/>
            <a:endParaRPr lang="pt-BR" sz="28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pt-BR" smtClean="0"/>
          </a:p>
        </p:txBody>
      </p:sp>
      <p:sp>
        <p:nvSpPr>
          <p:cNvPr id="33795" name="Rectangle 3"/>
          <p:cNvSpPr>
            <a:spLocks noGrp="1" noChangeArrowheads="1"/>
          </p:cNvSpPr>
          <p:nvPr>
            <p:ph type="body" idx="1"/>
          </p:nvPr>
        </p:nvSpPr>
        <p:spPr/>
        <p:txBody>
          <a:bodyPr/>
          <a:lstStyle/>
          <a:p>
            <a:pPr eaLnBrk="1" hangingPunct="1">
              <a:lnSpc>
                <a:spcPct val="90000"/>
              </a:lnSpc>
            </a:pPr>
            <a:r>
              <a:rPr lang="pt-BR" sz="2800" smtClean="0"/>
              <a:t>Identidade Cultural: ilusão de um destino</a:t>
            </a:r>
          </a:p>
          <a:p>
            <a:pPr eaLnBrk="1" hangingPunct="1">
              <a:lnSpc>
                <a:spcPct val="90000"/>
              </a:lnSpc>
            </a:pPr>
            <a:r>
              <a:rPr lang="pt-BR" sz="2800" smtClean="0"/>
              <a:t>Reforço dos particularismos: recuperar pureza anterior.</a:t>
            </a:r>
          </a:p>
          <a:p>
            <a:pPr eaLnBrk="1" hangingPunct="1">
              <a:lnSpc>
                <a:spcPct val="90000"/>
              </a:lnSpc>
            </a:pPr>
            <a:r>
              <a:rPr lang="pt-BR" sz="2800" smtClean="0"/>
              <a:t>Identidades em transição </a:t>
            </a:r>
            <a:r>
              <a:rPr lang="pt-BR" sz="2800" smtClean="0">
                <a:cs typeface="Arial" charset="0"/>
              </a:rPr>
              <a:t>→ não mais ancoradas à noção de território (noção tradicional de identidade); não mais uma identidade “proprietária” (Estado, sexual, raça, cultura) → ancorada na subjetividade → como construir uma cultura comum?</a:t>
            </a:r>
          </a:p>
          <a:p>
            <a:pPr eaLnBrk="1" hangingPunct="1">
              <a:lnSpc>
                <a:spcPct val="90000"/>
              </a:lnSpc>
            </a:pPr>
            <a:r>
              <a:rPr lang="pt-BR" sz="2800" smtClean="0">
                <a:cs typeface="Arial" charset="0"/>
              </a:rPr>
              <a:t>Identidade = camisa e pele (Hobsbawm)?</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pt-BR" sz="4000" b="1" dirty="0" smtClean="0">
                <a:solidFill>
                  <a:srgbClr val="FF0000"/>
                </a:solidFill>
              </a:rPr>
              <a:t>A Invenção das Tradições</a:t>
            </a:r>
            <a:br>
              <a:rPr lang="pt-BR" sz="4000" b="1" dirty="0" smtClean="0">
                <a:solidFill>
                  <a:srgbClr val="FF0000"/>
                </a:solidFill>
              </a:rPr>
            </a:br>
            <a:r>
              <a:rPr lang="pt-BR" sz="4000" dirty="0" smtClean="0">
                <a:solidFill>
                  <a:srgbClr val="FF0000"/>
                </a:solidFill>
              </a:rPr>
              <a:t>Eric </a:t>
            </a:r>
            <a:r>
              <a:rPr lang="pt-BR" sz="4000" dirty="0" err="1" smtClean="0">
                <a:solidFill>
                  <a:srgbClr val="FF0000"/>
                </a:solidFill>
              </a:rPr>
              <a:t>Hobsbawm</a:t>
            </a:r>
            <a:endParaRPr lang="pt-BR" sz="4000" dirty="0" smtClean="0">
              <a:solidFill>
                <a:srgbClr val="FF0000"/>
              </a:solidFill>
            </a:endParaRPr>
          </a:p>
        </p:txBody>
      </p:sp>
      <p:sp>
        <p:nvSpPr>
          <p:cNvPr id="34819" name="Rectangle 3"/>
          <p:cNvSpPr>
            <a:spLocks noGrp="1" noChangeArrowheads="1"/>
          </p:cNvSpPr>
          <p:nvPr>
            <p:ph type="body" idx="1"/>
          </p:nvPr>
        </p:nvSpPr>
        <p:spPr/>
        <p:txBody>
          <a:bodyPr/>
          <a:lstStyle/>
          <a:p>
            <a:pPr eaLnBrk="1" hangingPunct="1">
              <a:lnSpc>
                <a:spcPct val="90000"/>
              </a:lnSpc>
            </a:pPr>
            <a:r>
              <a:rPr lang="pt-BR" sz="2400" smtClean="0"/>
              <a:t>Tradições que parecem ou são consideradas antigas são bastante recentes ou inventadas.</a:t>
            </a:r>
          </a:p>
          <a:p>
            <a:pPr eaLnBrk="1" hangingPunct="1">
              <a:lnSpc>
                <a:spcPct val="90000"/>
              </a:lnSpc>
            </a:pPr>
            <a:r>
              <a:rPr lang="pt-BR" sz="2400" smtClean="0"/>
              <a:t>Tradição inventada = utilização da história como legitimadora de ações e </a:t>
            </a:r>
            <a:r>
              <a:rPr lang="pt-BR" sz="2400" b="1" smtClean="0"/>
              <a:t>cimento</a:t>
            </a:r>
            <a:r>
              <a:rPr lang="pt-BR" sz="2400" smtClean="0"/>
              <a:t> da coesão grupal [ex: reconstrução da sede do parlamento britânico (XIX) em estilo gótico (XII)] – uso de repertório do passado.</a:t>
            </a:r>
          </a:p>
          <a:p>
            <a:pPr eaLnBrk="1" hangingPunct="1">
              <a:lnSpc>
                <a:spcPct val="90000"/>
              </a:lnSpc>
            </a:pPr>
            <a:r>
              <a:rPr lang="pt-BR" sz="2400" smtClean="0"/>
              <a:t>Invenção de novas tradições = contexto de transformações amplas. Enraizamento.</a:t>
            </a:r>
          </a:p>
          <a:p>
            <a:pPr eaLnBrk="1" hangingPunct="1">
              <a:lnSpc>
                <a:spcPct val="90000"/>
              </a:lnSpc>
            </a:pPr>
            <a:r>
              <a:rPr lang="pt-BR" sz="2400" smtClean="0"/>
              <a:t>Assegurar e expressar identidade e coesão social – estruturação de relações sociais</a:t>
            </a:r>
          </a:p>
          <a:p>
            <a:pPr eaLnBrk="1" hangingPunct="1">
              <a:lnSpc>
                <a:spcPct val="90000"/>
              </a:lnSpc>
            </a:pPr>
            <a:r>
              <a:rPr lang="pt-BR" sz="2400" smtClean="0"/>
              <a:t>Tradições ‘genuínas’ = velhos usos conservados.</a:t>
            </a:r>
          </a:p>
          <a:p>
            <a:pPr eaLnBrk="1" hangingPunct="1">
              <a:lnSpc>
                <a:spcPct val="90000"/>
              </a:lnSpc>
            </a:pPr>
            <a:r>
              <a:rPr lang="pt-BR" sz="2400" smtClean="0"/>
              <a:t>“Nós fizemos a Itália: agora temos que fazer os italianos”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pt-BR" sz="4000" b="1" dirty="0" err="1" smtClean="0">
                <a:solidFill>
                  <a:srgbClr val="FF0000"/>
                </a:solidFill>
              </a:rPr>
              <a:t>Identidad</a:t>
            </a:r>
            <a:r>
              <a:rPr lang="pt-BR" sz="4000" b="1" dirty="0" smtClean="0">
                <a:solidFill>
                  <a:srgbClr val="FF0000"/>
                </a:solidFill>
              </a:rPr>
              <a:t> y </a:t>
            </a:r>
            <a:r>
              <a:rPr lang="pt-BR" sz="4000" b="1" dirty="0" err="1" smtClean="0">
                <a:solidFill>
                  <a:srgbClr val="FF0000"/>
                </a:solidFill>
              </a:rPr>
              <a:t>Violencia</a:t>
            </a:r>
            <a:r>
              <a:rPr lang="pt-BR" sz="4000" b="1" dirty="0" smtClean="0">
                <a:solidFill>
                  <a:srgbClr val="FF0000"/>
                </a:solidFill>
              </a:rPr>
              <a:t/>
            </a:r>
            <a:br>
              <a:rPr lang="pt-BR" sz="4000" b="1" dirty="0" smtClean="0">
                <a:solidFill>
                  <a:srgbClr val="FF0000"/>
                </a:solidFill>
              </a:rPr>
            </a:br>
            <a:r>
              <a:rPr lang="pt-BR" sz="4000" dirty="0" smtClean="0">
                <a:solidFill>
                  <a:srgbClr val="FF0000"/>
                </a:solidFill>
              </a:rPr>
              <a:t>Amartya </a:t>
            </a:r>
            <a:r>
              <a:rPr lang="pt-BR" sz="4000" dirty="0" err="1" smtClean="0">
                <a:solidFill>
                  <a:srgbClr val="FF0000"/>
                </a:solidFill>
              </a:rPr>
              <a:t>Sen</a:t>
            </a:r>
            <a:endParaRPr lang="pt-BR" sz="4000" dirty="0" smtClean="0">
              <a:solidFill>
                <a:srgbClr val="FF0000"/>
              </a:solidFill>
            </a:endParaRPr>
          </a:p>
        </p:txBody>
      </p:sp>
      <p:sp>
        <p:nvSpPr>
          <p:cNvPr id="43011" name="Rectangle 3"/>
          <p:cNvSpPr>
            <a:spLocks noGrp="1" noChangeArrowheads="1"/>
          </p:cNvSpPr>
          <p:nvPr>
            <p:ph type="body" idx="1"/>
          </p:nvPr>
        </p:nvSpPr>
        <p:spPr/>
        <p:txBody>
          <a:bodyPr/>
          <a:lstStyle/>
          <a:p>
            <a:pPr eaLnBrk="1" hangingPunct="1">
              <a:lnSpc>
                <a:spcPct val="80000"/>
              </a:lnSpc>
            </a:pPr>
            <a:r>
              <a:rPr lang="pt-BR" sz="2000" smtClean="0"/>
              <a:t>Estranha suposição: pessoas podem ser categorizadas unicamente segundo um sistema de divisão singular e abarcador.</a:t>
            </a:r>
          </a:p>
          <a:p>
            <a:pPr eaLnBrk="1" hangingPunct="1">
              <a:lnSpc>
                <a:spcPct val="80000"/>
              </a:lnSpc>
            </a:pPr>
            <a:r>
              <a:rPr lang="pt-BR" sz="2000" smtClean="0"/>
              <a:t>‘Um enfoque singularista pode ser uma boa forma de mal interpretar a quase todos os indivíduos no mundo. Em nossa vida cotidiana, nos vemos como membros de uma variedade de grupos e pertencentes a todos eles. A mesma pessoa pode ser, sem nenhuma contradição, cidadão norte-americano de origem caribenha com antepassados africanos, cristão, liberal, mulher, vegetariano, corredor de fundo, historiador, professor, novelista, feminista, heterossexual, crente nos direitos dos gays e lésbicas, amante do teatro, ambientalista ativo, fanático por tênis, músico de jazz e alguém que está totalmente comprometido com a opinião de que há seres inteligentes no espaço com quem é imperioso comunicar-se. Cada uma destas coletividades, a que essa pessoa pertence de maneira simultânea, dá-lhe uma identidade particular.’</a:t>
            </a:r>
          </a:p>
          <a:p>
            <a:pPr eaLnBrk="1" hangingPunct="1">
              <a:lnSpc>
                <a:spcPct val="80000"/>
              </a:lnSpc>
            </a:pPr>
            <a:endParaRPr lang="pt-BR" sz="20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pt-BR" dirty="0" smtClean="0">
                <a:solidFill>
                  <a:srgbClr val="FF0000"/>
                </a:solidFill>
              </a:rPr>
              <a:t>Amartya </a:t>
            </a:r>
            <a:r>
              <a:rPr lang="pt-BR" dirty="0" err="1" smtClean="0">
                <a:solidFill>
                  <a:srgbClr val="FF0000"/>
                </a:solidFill>
              </a:rPr>
              <a:t>Sen</a:t>
            </a:r>
            <a:endParaRPr lang="pt-BR" dirty="0" smtClean="0">
              <a:solidFill>
                <a:srgbClr val="FF0000"/>
              </a:solidFill>
            </a:endParaRPr>
          </a:p>
        </p:txBody>
      </p:sp>
      <p:sp>
        <p:nvSpPr>
          <p:cNvPr id="44035" name="Rectangle 3"/>
          <p:cNvSpPr>
            <a:spLocks noGrp="1" noChangeArrowheads="1"/>
          </p:cNvSpPr>
          <p:nvPr>
            <p:ph type="body" idx="1"/>
          </p:nvPr>
        </p:nvSpPr>
        <p:spPr/>
        <p:txBody>
          <a:bodyPr/>
          <a:lstStyle/>
          <a:p>
            <a:pPr eaLnBrk="1" hangingPunct="1">
              <a:lnSpc>
                <a:spcPct val="90000"/>
              </a:lnSpc>
            </a:pPr>
            <a:r>
              <a:rPr lang="pt-BR" sz="2800" smtClean="0"/>
              <a:t>Responsabilidade de eleger e raciocinar são essenciais para a vida </a:t>
            </a:r>
            <a:r>
              <a:rPr lang="pt-BR" sz="2800" smtClean="0">
                <a:cs typeface="Arial" charset="0"/>
              </a:rPr>
              <a:t>≠ sentimento de uma identidade inevitável (escolha/responsabilidade esfera pessoal)</a:t>
            </a:r>
          </a:p>
          <a:p>
            <a:pPr eaLnBrk="1" hangingPunct="1">
              <a:lnSpc>
                <a:spcPct val="90000"/>
              </a:lnSpc>
            </a:pPr>
            <a:r>
              <a:rPr lang="pt-BR" sz="2800" smtClean="0">
                <a:cs typeface="Arial" charset="0"/>
              </a:rPr>
              <a:t>Ilusão de uma identidade única é muito mais desagregadora do que o universo de classificações plurais e diversas</a:t>
            </a:r>
          </a:p>
          <a:p>
            <a:pPr eaLnBrk="1" hangingPunct="1">
              <a:lnSpc>
                <a:spcPct val="90000"/>
              </a:lnSpc>
            </a:pPr>
            <a:r>
              <a:rPr lang="pt-BR" sz="2800" smtClean="0">
                <a:cs typeface="Arial" charset="0"/>
              </a:rPr>
              <a:t>Classificações dominantes</a:t>
            </a:r>
          </a:p>
          <a:p>
            <a:pPr eaLnBrk="1" hangingPunct="1">
              <a:lnSpc>
                <a:spcPct val="90000"/>
              </a:lnSpc>
            </a:pPr>
            <a:r>
              <a:rPr lang="pt-BR" sz="2800" smtClean="0">
                <a:cs typeface="Arial" charset="0"/>
              </a:rPr>
              <a:t>Somos diversamente diferentes</a:t>
            </a:r>
          </a:p>
          <a:p>
            <a:pPr eaLnBrk="1" hangingPunct="1">
              <a:lnSpc>
                <a:spcPct val="90000"/>
              </a:lnSpc>
            </a:pPr>
            <a:r>
              <a:rPr lang="pt-BR" sz="2800" smtClean="0">
                <a:cs typeface="Arial" charset="0"/>
              </a:rPr>
              <a:t>Influência ≠ Determinação</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Espaço Reservado para Conteúdo 2"/>
          <p:cNvSpPr>
            <a:spLocks noGrp="1"/>
          </p:cNvSpPr>
          <p:nvPr>
            <p:ph idx="1"/>
          </p:nvPr>
        </p:nvSpPr>
        <p:spPr/>
        <p:txBody>
          <a:bodyPr/>
          <a:lstStyle/>
          <a:p>
            <a:r>
              <a:rPr lang="en-US" dirty="0" err="1" smtClean="0">
                <a:solidFill>
                  <a:srgbClr val="FF0000"/>
                </a:solidFill>
              </a:rPr>
              <a:t>Direitos</a:t>
            </a:r>
            <a:r>
              <a:rPr lang="en-US" dirty="0" smtClean="0">
                <a:solidFill>
                  <a:srgbClr val="FF0000"/>
                </a:solidFill>
              </a:rPr>
              <a:t> </a:t>
            </a:r>
            <a:r>
              <a:rPr lang="en-US" dirty="0" err="1" smtClean="0">
                <a:solidFill>
                  <a:srgbClr val="FF0000"/>
                </a:solidFill>
              </a:rPr>
              <a:t>culturais</a:t>
            </a:r>
            <a:r>
              <a:rPr lang="en-US" dirty="0" smtClean="0">
                <a:solidFill>
                  <a:srgbClr val="FF0000"/>
                </a:solidFill>
              </a:rPr>
              <a:t> e </a:t>
            </a:r>
            <a:r>
              <a:rPr lang="en-US" dirty="0" err="1" smtClean="0">
                <a:solidFill>
                  <a:srgbClr val="FF0000"/>
                </a:solidFill>
              </a:rPr>
              <a:t>diversidade</a:t>
            </a:r>
            <a:r>
              <a:rPr lang="en-US" dirty="0" smtClean="0">
                <a:solidFill>
                  <a:srgbClr val="FF0000"/>
                </a:solidFill>
              </a:rPr>
              <a:t> cultural </a:t>
            </a:r>
            <a:r>
              <a:rPr lang="en-US" dirty="0" err="1" smtClean="0">
                <a:solidFill>
                  <a:srgbClr val="FF0000"/>
                </a:solidFill>
              </a:rPr>
              <a:t>são</a:t>
            </a:r>
            <a:r>
              <a:rPr lang="en-US" dirty="0" smtClean="0">
                <a:solidFill>
                  <a:srgbClr val="FF0000"/>
                </a:solidFill>
              </a:rPr>
              <a:t> </a:t>
            </a:r>
            <a:r>
              <a:rPr lang="en-US" dirty="0" err="1" smtClean="0">
                <a:solidFill>
                  <a:srgbClr val="FF0000"/>
                </a:solidFill>
              </a:rPr>
              <a:t>dois</a:t>
            </a:r>
            <a:r>
              <a:rPr lang="en-US" dirty="0" smtClean="0">
                <a:solidFill>
                  <a:srgbClr val="FF0000"/>
                </a:solidFill>
              </a:rPr>
              <a:t> dos </a:t>
            </a:r>
            <a:r>
              <a:rPr lang="en-US" dirty="0" err="1" smtClean="0">
                <a:solidFill>
                  <a:srgbClr val="FF0000"/>
                </a:solidFill>
              </a:rPr>
              <a:t>pilares</a:t>
            </a:r>
            <a:r>
              <a:rPr lang="en-US" dirty="0" smtClean="0">
                <a:solidFill>
                  <a:srgbClr val="FF0000"/>
                </a:solidFill>
              </a:rPr>
              <a:t> da </a:t>
            </a:r>
            <a:r>
              <a:rPr lang="en-US" dirty="0" err="1" smtClean="0">
                <a:solidFill>
                  <a:srgbClr val="FF0000"/>
                </a:solidFill>
              </a:rPr>
              <a:t>política</a:t>
            </a:r>
            <a:r>
              <a:rPr lang="en-US" dirty="0" smtClean="0">
                <a:solidFill>
                  <a:srgbClr val="FF0000"/>
                </a:solidFill>
              </a:rPr>
              <a:t> cultural </a:t>
            </a:r>
            <a:r>
              <a:rPr lang="en-US" dirty="0" err="1" smtClean="0">
                <a:solidFill>
                  <a:srgbClr val="FF0000"/>
                </a:solidFill>
              </a:rPr>
              <a:t>contemporânea</a:t>
            </a:r>
            <a:r>
              <a:rPr lang="en-US" dirty="0" smtClean="0">
                <a:solidFill>
                  <a:srgbClr val="FF0000"/>
                </a:solidFill>
              </a:rPr>
              <a:t>…</a:t>
            </a:r>
            <a:endParaRPr lang="en-US" dirty="0">
              <a:solidFill>
                <a:srgbClr val="FF0000"/>
              </a:solidFill>
            </a:endParaRPr>
          </a:p>
        </p:txBody>
      </p:sp>
    </p:spTree>
    <p:extLst>
      <p:ext uri="{BB962C8B-B14F-4D97-AF65-F5344CB8AC3E}">
        <p14:creationId xmlns="" xmlns:p14="http://schemas.microsoft.com/office/powerpoint/2010/main" val="144346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FF0000"/>
                </a:solidFill>
              </a:rPr>
              <a:t>Democracia </a:t>
            </a:r>
            <a:r>
              <a:rPr lang="pt-BR" b="1" dirty="0" smtClean="0"/>
              <a:t>- </a:t>
            </a:r>
            <a:r>
              <a:rPr lang="pt-BR" b="1" dirty="0" smtClean="0">
                <a:solidFill>
                  <a:srgbClr val="FF0000"/>
                </a:solidFill>
              </a:rPr>
              <a:t>República</a:t>
            </a:r>
            <a:r>
              <a:rPr lang="pt-BR" dirty="0" smtClean="0"/>
              <a:t/>
            </a:r>
            <a:br>
              <a:rPr lang="pt-BR" dirty="0" smtClean="0"/>
            </a:br>
            <a:r>
              <a:rPr lang="pt-BR" dirty="0" smtClean="0"/>
              <a:t>Renato Janine Ribeiro</a:t>
            </a:r>
            <a:endParaRPr lang="pt-BR" dirty="0"/>
          </a:p>
        </p:txBody>
      </p:sp>
      <p:sp>
        <p:nvSpPr>
          <p:cNvPr id="3" name="Espaço Reservado para Conteúdo 2"/>
          <p:cNvSpPr>
            <a:spLocks noGrp="1"/>
          </p:cNvSpPr>
          <p:nvPr>
            <p:ph idx="1"/>
          </p:nvPr>
        </p:nvSpPr>
        <p:spPr/>
        <p:txBody>
          <a:bodyPr/>
          <a:lstStyle/>
          <a:p>
            <a:r>
              <a:rPr lang="pt-BR" dirty="0" smtClean="0"/>
              <a:t>A democracia precisa da república.</a:t>
            </a:r>
          </a:p>
          <a:p>
            <a:r>
              <a:rPr lang="pt-BR" dirty="0" smtClean="0"/>
              <a:t>Um regime democrático não pode apenas satisfazer desejos; precisa respeitar esse espaço público, o do bem comum.</a:t>
            </a:r>
          </a:p>
        </p:txBody>
      </p:sp>
    </p:spTree>
    <p:extLst>
      <p:ext uri="{BB962C8B-B14F-4D97-AF65-F5344CB8AC3E}">
        <p14:creationId xmlns="" xmlns:p14="http://schemas.microsoft.com/office/powerpoint/2010/main" val="65505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endParaRPr lang="pt-BR" dirty="0" smtClean="0"/>
          </a:p>
        </p:txBody>
      </p:sp>
      <p:sp>
        <p:nvSpPr>
          <p:cNvPr id="37891" name="Rectangle 3"/>
          <p:cNvSpPr>
            <a:spLocks noGrp="1" noChangeArrowheads="1"/>
          </p:cNvSpPr>
          <p:nvPr>
            <p:ph type="body" idx="1"/>
          </p:nvPr>
        </p:nvSpPr>
        <p:spPr/>
        <p:txBody>
          <a:bodyPr/>
          <a:lstStyle/>
          <a:p>
            <a:pPr eaLnBrk="1" hangingPunct="1"/>
            <a:r>
              <a:rPr lang="pt-BR" dirty="0" smtClean="0"/>
              <a:t>Sob o impulso dos direitos, das exigências coletivas por sua ampliação ou reformulação, a sociedade modifica-se, testemunhando novas exigências coletivas e uma </a:t>
            </a:r>
            <a:r>
              <a:rPr lang="pt-BR" dirty="0" smtClean="0">
                <a:solidFill>
                  <a:srgbClr val="FF0000"/>
                </a:solidFill>
              </a:rPr>
              <a:t>nova sensibilidade social </a:t>
            </a:r>
            <a:r>
              <a:rPr lang="pt-BR" dirty="0" smtClean="0"/>
              <a:t>a essas exigências.</a:t>
            </a:r>
          </a:p>
        </p:txBody>
      </p:sp>
      <p:sp>
        <p:nvSpPr>
          <p:cNvPr id="4" name="Espaço Reservado para Número de Slide 3"/>
          <p:cNvSpPr>
            <a:spLocks noGrp="1"/>
          </p:cNvSpPr>
          <p:nvPr>
            <p:ph type="sldNum" sz="quarter" idx="12"/>
          </p:nvPr>
        </p:nvSpPr>
        <p:spPr/>
        <p:txBody>
          <a:bodyPr/>
          <a:lstStyle/>
          <a:p>
            <a:fld id="{112A32AB-97C7-4EEE-A737-E198AB2A7FEF}" type="slidenum">
              <a:rPr lang="pt-BR" smtClean="0"/>
              <a:pPr/>
              <a:t>7</a:t>
            </a:fld>
            <a:endParaRPr lang="pt-BR"/>
          </a:p>
        </p:txBody>
      </p:sp>
    </p:spTree>
    <p:extLst>
      <p:ext uri="{BB962C8B-B14F-4D97-AF65-F5344CB8AC3E}">
        <p14:creationId xmlns="" xmlns:p14="http://schemas.microsoft.com/office/powerpoint/2010/main" val="340785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a:lnSpc>
                <a:spcPct val="80000"/>
              </a:lnSpc>
            </a:pPr>
            <a:r>
              <a:rPr lang="pt-BR" dirty="0" smtClean="0"/>
              <a:t/>
            </a:r>
            <a:br>
              <a:rPr lang="pt-BR" dirty="0" smtClean="0"/>
            </a:br>
            <a:r>
              <a:rPr lang="pt-BR" dirty="0" smtClean="0"/>
              <a:t>A invenção democrática </a:t>
            </a:r>
            <a:br>
              <a:rPr lang="pt-BR" dirty="0" smtClean="0"/>
            </a:br>
            <a:r>
              <a:rPr lang="pt-BR" dirty="0" smtClean="0">
                <a:solidFill>
                  <a:srgbClr val="FF0000"/>
                </a:solidFill>
              </a:rPr>
              <a:t>Claude </a:t>
            </a:r>
            <a:r>
              <a:rPr lang="pt-BR" dirty="0" err="1" smtClean="0">
                <a:solidFill>
                  <a:srgbClr val="FF0000"/>
                </a:solidFill>
              </a:rPr>
              <a:t>Lefort</a:t>
            </a:r>
            <a:r>
              <a:rPr lang="pt-BR" dirty="0" smtClean="0">
                <a:solidFill>
                  <a:srgbClr val="FF0000"/>
                </a:solidFill>
              </a:rPr>
              <a:t/>
            </a:r>
            <a:br>
              <a:rPr lang="pt-BR" dirty="0" smtClean="0">
                <a:solidFill>
                  <a:srgbClr val="FF0000"/>
                </a:solidFill>
              </a:rPr>
            </a:br>
            <a:endParaRPr lang="pt-BR" dirty="0" smtClean="0">
              <a:solidFill>
                <a:srgbClr val="FF0000"/>
              </a:solidFill>
            </a:endParaRPr>
          </a:p>
        </p:txBody>
      </p:sp>
      <p:sp>
        <p:nvSpPr>
          <p:cNvPr id="38915" name="Rectangle 3"/>
          <p:cNvSpPr>
            <a:spLocks noGrp="1" noChangeArrowheads="1"/>
          </p:cNvSpPr>
          <p:nvPr>
            <p:ph type="body" idx="1"/>
          </p:nvPr>
        </p:nvSpPr>
        <p:spPr/>
        <p:txBody>
          <a:bodyPr/>
          <a:lstStyle/>
          <a:p>
            <a:pPr algn="just" eaLnBrk="1" hangingPunct="1">
              <a:lnSpc>
                <a:spcPct val="80000"/>
              </a:lnSpc>
              <a:buFontTx/>
              <a:buNone/>
            </a:pPr>
            <a:r>
              <a:rPr lang="pt-BR" sz="2400" dirty="0" smtClean="0"/>
              <a:t>   “A partir do momento que os </a:t>
            </a:r>
            <a:r>
              <a:rPr lang="pt-BR" sz="2400" dirty="0" smtClean="0">
                <a:solidFill>
                  <a:srgbClr val="FF0000"/>
                </a:solidFill>
              </a:rPr>
              <a:t>direitos</a:t>
            </a:r>
            <a:r>
              <a:rPr lang="pt-BR" sz="2400" dirty="0" smtClean="0"/>
              <a:t> do homem são postos como referência última, o direito estabelecido está destinado ao questionamento. Ele é sempre mais questionável à medida que vontades coletivas ou, se </a:t>
            </a:r>
            <a:r>
              <a:rPr lang="pt-BR" sz="2400" dirty="0" err="1" smtClean="0"/>
              <a:t>se</a:t>
            </a:r>
            <a:r>
              <a:rPr lang="pt-BR" sz="2400" dirty="0" smtClean="0"/>
              <a:t> prefere, que agentes sociais portadores de novas reivindicações mobilizem uma força em oposição à que tende a conter os efeitos dos direitos reconhecidos. Ora, ali onde o direito está em questão, a sociedade, entenda-se a ordem estabelecida, está em questão.”</a:t>
            </a:r>
          </a:p>
          <a:p>
            <a:pPr algn="just">
              <a:lnSpc>
                <a:spcPct val="80000"/>
              </a:lnSpc>
              <a:buNone/>
            </a:pPr>
            <a:endParaRPr lang="pt-BR" sz="2400" dirty="0" smtClean="0"/>
          </a:p>
          <a:p>
            <a:pPr algn="r" eaLnBrk="1" hangingPunct="1">
              <a:lnSpc>
                <a:spcPct val="80000"/>
              </a:lnSpc>
              <a:buFontTx/>
              <a:buNone/>
            </a:pPr>
            <a:endParaRPr lang="pt-BR" sz="2400" dirty="0" smtClean="0"/>
          </a:p>
        </p:txBody>
      </p:sp>
      <p:sp>
        <p:nvSpPr>
          <p:cNvPr id="4" name="Espaço Reservado para Número de Slide 3"/>
          <p:cNvSpPr>
            <a:spLocks noGrp="1"/>
          </p:cNvSpPr>
          <p:nvPr>
            <p:ph type="sldNum" sz="quarter" idx="12"/>
          </p:nvPr>
        </p:nvSpPr>
        <p:spPr/>
        <p:txBody>
          <a:bodyPr/>
          <a:lstStyle/>
          <a:p>
            <a:fld id="{112A32AB-97C7-4EEE-A737-E198AB2A7FEF}" type="slidenum">
              <a:rPr lang="pt-BR" smtClean="0"/>
              <a:pPr/>
              <a:t>8</a:t>
            </a:fld>
            <a:endParaRPr lang="pt-BR"/>
          </a:p>
        </p:txBody>
      </p:sp>
    </p:spTree>
    <p:extLst>
      <p:ext uri="{BB962C8B-B14F-4D97-AF65-F5344CB8AC3E}">
        <p14:creationId xmlns="" xmlns:p14="http://schemas.microsoft.com/office/powerpoint/2010/main" val="4051556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600" b="1" dirty="0" err="1" smtClean="0"/>
              <a:t>Nuevas</a:t>
            </a:r>
            <a:r>
              <a:rPr lang="pt-BR" sz="3600" b="1" dirty="0" smtClean="0"/>
              <a:t> minorias, </a:t>
            </a:r>
            <a:r>
              <a:rPr lang="pt-BR" sz="3600" b="1" dirty="0" err="1" smtClean="0"/>
              <a:t>nuevos</a:t>
            </a:r>
            <a:r>
              <a:rPr lang="pt-BR" sz="3600" b="1" dirty="0" smtClean="0"/>
              <a:t> </a:t>
            </a:r>
            <a:r>
              <a:rPr lang="pt-BR" sz="3600" b="1" dirty="0" err="1" smtClean="0"/>
              <a:t>derechos</a:t>
            </a:r>
            <a:r>
              <a:rPr lang="pt-BR" sz="3600" b="1" dirty="0" smtClean="0"/>
              <a:t> </a:t>
            </a:r>
            <a:r>
              <a:rPr lang="pt-BR" sz="3600" dirty="0" smtClean="0"/>
              <a:t>(2013)</a:t>
            </a:r>
            <a:r>
              <a:rPr lang="pt-BR" dirty="0" smtClean="0">
                <a:solidFill>
                  <a:srgbClr val="FF0000"/>
                </a:solidFill>
              </a:rPr>
              <a:t/>
            </a:r>
            <a:br>
              <a:rPr lang="pt-BR" dirty="0" smtClean="0">
                <a:solidFill>
                  <a:srgbClr val="FF0000"/>
                </a:solidFill>
              </a:rPr>
            </a:br>
            <a:r>
              <a:rPr lang="pt-BR" dirty="0" err="1" smtClean="0">
                <a:solidFill>
                  <a:srgbClr val="FF0000"/>
                </a:solidFill>
              </a:rPr>
              <a:t>Homi</a:t>
            </a:r>
            <a:r>
              <a:rPr lang="pt-BR" dirty="0" smtClean="0">
                <a:solidFill>
                  <a:srgbClr val="FF0000"/>
                </a:solidFill>
              </a:rPr>
              <a:t> </a:t>
            </a:r>
            <a:r>
              <a:rPr lang="pt-BR" dirty="0" err="1" smtClean="0">
                <a:solidFill>
                  <a:srgbClr val="FF0000"/>
                </a:solidFill>
              </a:rPr>
              <a:t>Bhabha</a:t>
            </a:r>
            <a:endParaRPr lang="pt-BR" dirty="0">
              <a:solidFill>
                <a:srgbClr val="FF0000"/>
              </a:solidFill>
            </a:endParaRPr>
          </a:p>
        </p:txBody>
      </p:sp>
      <p:sp>
        <p:nvSpPr>
          <p:cNvPr id="3" name="Espaço Reservado para Conteúdo 2"/>
          <p:cNvSpPr>
            <a:spLocks noGrp="1"/>
          </p:cNvSpPr>
          <p:nvPr>
            <p:ph idx="1"/>
          </p:nvPr>
        </p:nvSpPr>
        <p:spPr/>
        <p:txBody>
          <a:bodyPr>
            <a:normAutofit lnSpcReduction="10000"/>
          </a:bodyPr>
          <a:lstStyle/>
          <a:p>
            <a:r>
              <a:rPr lang="en-US" dirty="0"/>
              <a:t>Poder </a:t>
            </a:r>
            <a:r>
              <a:rPr lang="en-US" dirty="0" err="1"/>
              <a:t>simbólico</a:t>
            </a:r>
            <a:r>
              <a:rPr lang="en-US" dirty="0"/>
              <a:t> dos </a:t>
            </a:r>
            <a:r>
              <a:rPr lang="en-US" dirty="0" err="1"/>
              <a:t>direitos</a:t>
            </a:r>
            <a:r>
              <a:rPr lang="en-US" dirty="0"/>
              <a:t> reside </a:t>
            </a:r>
            <a:r>
              <a:rPr lang="en-US" dirty="0" err="1"/>
              <a:t>em</a:t>
            </a:r>
            <a:r>
              <a:rPr lang="en-US" dirty="0"/>
              <a:t> </a:t>
            </a:r>
            <a:r>
              <a:rPr lang="en-US" dirty="0" err="1"/>
              <a:t>seu</a:t>
            </a:r>
            <a:r>
              <a:rPr lang="en-US" dirty="0"/>
              <a:t> </a:t>
            </a:r>
            <a:r>
              <a:rPr lang="en-US" dirty="0" err="1"/>
              <a:t>conteúdo</a:t>
            </a:r>
            <a:r>
              <a:rPr lang="en-US" dirty="0"/>
              <a:t> </a:t>
            </a:r>
            <a:r>
              <a:rPr lang="en-US" dirty="0" err="1"/>
              <a:t>retórico</a:t>
            </a:r>
            <a:r>
              <a:rPr lang="en-US" dirty="0"/>
              <a:t>, no </a:t>
            </a:r>
            <a:r>
              <a:rPr lang="en-US" dirty="0" err="1"/>
              <a:t>ato</a:t>
            </a:r>
            <a:r>
              <a:rPr lang="en-US" dirty="0"/>
              <a:t> </a:t>
            </a:r>
            <a:r>
              <a:rPr lang="en-US" dirty="0" err="1"/>
              <a:t>mesmo</a:t>
            </a:r>
            <a:r>
              <a:rPr lang="en-US" dirty="0"/>
              <a:t> de </a:t>
            </a:r>
            <a:r>
              <a:rPr lang="en-US" dirty="0" err="1"/>
              <a:t>sua</a:t>
            </a:r>
            <a:r>
              <a:rPr lang="en-US" dirty="0"/>
              <a:t> </a:t>
            </a:r>
            <a:r>
              <a:rPr lang="en-US" dirty="0" err="1"/>
              <a:t>enunciação</a:t>
            </a:r>
            <a:r>
              <a:rPr lang="en-US" dirty="0"/>
              <a:t>.</a:t>
            </a:r>
          </a:p>
          <a:p>
            <a:r>
              <a:rPr lang="en-US" dirty="0" err="1"/>
              <a:t>Neste</a:t>
            </a:r>
            <a:r>
              <a:rPr lang="en-US" dirty="0"/>
              <a:t> </a:t>
            </a:r>
            <a:r>
              <a:rPr lang="en-US" dirty="0" err="1"/>
              <a:t>ato</a:t>
            </a:r>
            <a:r>
              <a:rPr lang="en-US" dirty="0"/>
              <a:t> </a:t>
            </a:r>
            <a:r>
              <a:rPr lang="en-US" dirty="0" err="1"/>
              <a:t>heurístico</a:t>
            </a:r>
            <a:r>
              <a:rPr lang="en-US" dirty="0"/>
              <a:t> e </a:t>
            </a:r>
            <a:r>
              <a:rPr lang="en-US" dirty="0" err="1"/>
              <a:t>humanista</a:t>
            </a:r>
            <a:r>
              <a:rPr lang="en-US" dirty="0"/>
              <a:t>, </a:t>
            </a:r>
            <a:r>
              <a:rPr lang="en-US" dirty="0" err="1"/>
              <a:t>os</a:t>
            </a:r>
            <a:r>
              <a:rPr lang="en-US" dirty="0"/>
              <a:t> </a:t>
            </a:r>
            <a:r>
              <a:rPr lang="en-US" dirty="0" err="1"/>
              <a:t>direitos</a:t>
            </a:r>
            <a:r>
              <a:rPr lang="en-US" dirty="0"/>
              <a:t> se </a:t>
            </a:r>
            <a:r>
              <a:rPr lang="en-US" dirty="0" err="1"/>
              <a:t>antecipam</a:t>
            </a:r>
            <a:r>
              <a:rPr lang="en-US" dirty="0"/>
              <a:t> a </a:t>
            </a:r>
            <a:r>
              <a:rPr lang="en-US" dirty="0" err="1"/>
              <a:t>sua</a:t>
            </a:r>
            <a:r>
              <a:rPr lang="en-US" dirty="0"/>
              <a:t> </a:t>
            </a:r>
            <a:r>
              <a:rPr lang="en-US" dirty="0" err="1"/>
              <a:t>eficácia</a:t>
            </a:r>
            <a:r>
              <a:rPr lang="en-US" dirty="0"/>
              <a:t> legal </a:t>
            </a:r>
            <a:r>
              <a:rPr lang="en-US" dirty="0" err="1"/>
              <a:t>ou</a:t>
            </a:r>
            <a:r>
              <a:rPr lang="en-US" dirty="0"/>
              <a:t> instrumental.</a:t>
            </a:r>
          </a:p>
          <a:p>
            <a:r>
              <a:rPr lang="en-US" dirty="0" err="1"/>
              <a:t>Direito</a:t>
            </a:r>
            <a:r>
              <a:rPr lang="en-US" dirty="0"/>
              <a:t> à </a:t>
            </a:r>
            <a:r>
              <a:rPr lang="en-US" dirty="0" err="1"/>
              <a:t>igualdade</a:t>
            </a:r>
            <a:r>
              <a:rPr lang="en-US" dirty="0"/>
              <a:t> </a:t>
            </a:r>
            <a:r>
              <a:rPr lang="en-US" dirty="0" err="1"/>
              <a:t>na</a:t>
            </a:r>
            <a:r>
              <a:rPr lang="en-US" dirty="0"/>
              <a:t> </a:t>
            </a:r>
            <a:r>
              <a:rPr lang="en-US" dirty="0" err="1" smtClean="0"/>
              <a:t>diferença</a:t>
            </a:r>
            <a:r>
              <a:rPr lang="en-US" dirty="0" smtClean="0"/>
              <a:t>.</a:t>
            </a:r>
            <a:endParaRPr lang="pt-BR" dirty="0" smtClean="0"/>
          </a:p>
          <a:p>
            <a:r>
              <a:rPr lang="pt-BR" dirty="0" smtClean="0"/>
              <a:t>Universalidade com racismo e cidadania formal sem igualdade.</a:t>
            </a:r>
          </a:p>
          <a:p>
            <a:endParaRPr lang="pt-BR" dirty="0"/>
          </a:p>
        </p:txBody>
      </p:sp>
    </p:spTree>
    <p:extLst>
      <p:ext uri="{BB962C8B-B14F-4D97-AF65-F5344CB8AC3E}">
        <p14:creationId xmlns="" xmlns:p14="http://schemas.microsoft.com/office/powerpoint/2010/main" val="45076269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4288</Words>
  <Application>Microsoft Office PowerPoint</Application>
  <PresentationFormat>Apresentação na tela (4:3)</PresentationFormat>
  <Paragraphs>248</Paragraphs>
  <Slides>58</Slides>
  <Notes>0</Notes>
  <HiddenSlides>0</HiddenSlides>
  <MMClips>0</MMClips>
  <ScaleCrop>false</ScaleCrop>
  <HeadingPairs>
    <vt:vector size="4" baseType="variant">
      <vt:variant>
        <vt:lpstr>Tema</vt:lpstr>
      </vt:variant>
      <vt:variant>
        <vt:i4>1</vt:i4>
      </vt:variant>
      <vt:variant>
        <vt:lpstr>Títulos de slides</vt:lpstr>
      </vt:variant>
      <vt:variant>
        <vt:i4>58</vt:i4>
      </vt:variant>
    </vt:vector>
  </HeadingPairs>
  <TitlesOfParts>
    <vt:vector size="59" baseType="lpstr">
      <vt:lpstr>Tema do Office</vt:lpstr>
      <vt:lpstr>  Diversidade Cultural Direitos Culturais   </vt:lpstr>
      <vt:lpstr>Migrópolis</vt:lpstr>
      <vt:lpstr>Fahida Shareed</vt:lpstr>
      <vt:lpstr>Slide 4</vt:lpstr>
      <vt:lpstr>Democracia</vt:lpstr>
      <vt:lpstr>Democracia - República Renato Janine Ribeiro</vt:lpstr>
      <vt:lpstr>Slide 7</vt:lpstr>
      <vt:lpstr> A invenção democrática  Claude Lefort </vt:lpstr>
      <vt:lpstr>Nuevas minorias, nuevos derechos (2013) Homi Bhabha</vt:lpstr>
      <vt:lpstr>  O ódio à democracia (2005) Jacques Rancière   </vt:lpstr>
      <vt:lpstr>A difícil democracia (2016) Boaventura de Sousa Santos</vt:lpstr>
      <vt:lpstr>Por que uma declaração dos direitos culturais? Grupo de Friburgo</vt:lpstr>
      <vt:lpstr>Universalismo e Diversidade (2015) Renato Ortiz</vt:lpstr>
      <vt:lpstr>Slide 14</vt:lpstr>
      <vt:lpstr> Diversidade cultural como discurso global (2014) Gustavo Lins Ribeiro </vt:lpstr>
      <vt:lpstr>Diversidade Cultural/Direitos Humanos</vt:lpstr>
      <vt:lpstr>Direitos Culturais</vt:lpstr>
      <vt:lpstr>Slide 18</vt:lpstr>
      <vt:lpstr>Direitos Culturais</vt:lpstr>
      <vt:lpstr>Direitos Culturais</vt:lpstr>
      <vt:lpstr>Direitos Culturais</vt:lpstr>
      <vt:lpstr>Direitos Culturais</vt:lpstr>
      <vt:lpstr>Direitos Culturais Patrice Meyer-Bisch</vt:lpstr>
      <vt:lpstr>Direitos Culturais</vt:lpstr>
      <vt:lpstr>O NOVO PAPEL DOS DIREITOS CULTURAIS Entrevista com Farida Shaheed, da ONU</vt:lpstr>
      <vt:lpstr>Direitos Culturais</vt:lpstr>
      <vt:lpstr>Jesús Martín-Barbero</vt:lpstr>
      <vt:lpstr>Slide 28</vt:lpstr>
      <vt:lpstr>Patrice Meyer-Bisch e Alfons Martinell</vt:lpstr>
      <vt:lpstr>Patrice Meyer-Bisch</vt:lpstr>
      <vt:lpstr>UNESCO</vt:lpstr>
      <vt:lpstr>Convenção sobre a Proteção e a Promoção da Diversidade das Expressões Culturais – 2005</vt:lpstr>
      <vt:lpstr>2015</vt:lpstr>
      <vt:lpstr>Jurema Machado</vt:lpstr>
      <vt:lpstr>Raça e História</vt:lpstr>
      <vt:lpstr>Desenvolvimento</vt:lpstr>
      <vt:lpstr>Perspectiva anterior</vt:lpstr>
      <vt:lpstr>Desenvolvimento como Liberdade Amartya Sen</vt:lpstr>
      <vt:lpstr>Slide 39</vt:lpstr>
      <vt:lpstr>Identidad y Violencia Amartya Sen</vt:lpstr>
      <vt:lpstr>LIBERDADE CULTURAL</vt:lpstr>
      <vt:lpstr>LIBERDADE CULTURAL</vt:lpstr>
      <vt:lpstr>Slide 43</vt:lpstr>
      <vt:lpstr>Amartya Sen</vt:lpstr>
      <vt:lpstr>Jésus Martín-Barbero</vt:lpstr>
      <vt:lpstr>Diversidade cultural e cosmopolitismo Renato Ortiz</vt:lpstr>
      <vt:lpstr>Slide 47</vt:lpstr>
      <vt:lpstr>Identidade</vt:lpstr>
      <vt:lpstr>Daniel Barenboim</vt:lpstr>
      <vt:lpstr>Slide 50</vt:lpstr>
      <vt:lpstr>Da diáspora Stuart Hall</vt:lpstr>
      <vt:lpstr>A Identidade Cultural na Pós Modernidade Stuart Hall</vt:lpstr>
      <vt:lpstr>Stuart Hall</vt:lpstr>
      <vt:lpstr>Slide 54</vt:lpstr>
      <vt:lpstr>A Invenção das Tradições Eric Hobsbawm</vt:lpstr>
      <vt:lpstr>Identidad y Violencia Amartya Sen</vt:lpstr>
      <vt:lpstr>Amartya Sen</vt:lpstr>
      <vt:lpstr>Slide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Diversidade Cultural Direitos Culturais</dc:title>
  <dc:creator>lucia</dc:creator>
  <cp:lastModifiedBy>lucia</cp:lastModifiedBy>
  <cp:revision>59</cp:revision>
  <dcterms:created xsi:type="dcterms:W3CDTF">2017-08-17T17:22:51Z</dcterms:created>
  <dcterms:modified xsi:type="dcterms:W3CDTF">2017-08-22T11:00:33Z</dcterms:modified>
</cp:coreProperties>
</file>