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notesMasterIdLst>
    <p:notesMasterId r:id="rId75"/>
  </p:notesMasterIdLst>
  <p:sldIdLst>
    <p:sldId id="256" r:id="rId2"/>
    <p:sldId id="327" r:id="rId3"/>
    <p:sldId id="336" r:id="rId4"/>
    <p:sldId id="262" r:id="rId5"/>
    <p:sldId id="257" r:id="rId6"/>
    <p:sldId id="258" r:id="rId7"/>
    <p:sldId id="330" r:id="rId8"/>
    <p:sldId id="331" r:id="rId9"/>
    <p:sldId id="332" r:id="rId10"/>
    <p:sldId id="333" r:id="rId11"/>
    <p:sldId id="335" r:id="rId12"/>
    <p:sldId id="334" r:id="rId13"/>
    <p:sldId id="259" r:id="rId14"/>
    <p:sldId id="260" r:id="rId15"/>
    <p:sldId id="263" r:id="rId16"/>
    <p:sldId id="280" r:id="rId17"/>
    <p:sldId id="261" r:id="rId18"/>
    <p:sldId id="278" r:id="rId19"/>
    <p:sldId id="283" r:id="rId20"/>
    <p:sldId id="267" r:id="rId21"/>
    <p:sldId id="268" r:id="rId22"/>
    <p:sldId id="269" r:id="rId23"/>
    <p:sldId id="265" r:id="rId24"/>
    <p:sldId id="266" r:id="rId25"/>
    <p:sldId id="264" r:id="rId26"/>
    <p:sldId id="281" r:id="rId27"/>
    <p:sldId id="270" r:id="rId28"/>
    <p:sldId id="287" r:id="rId29"/>
    <p:sldId id="294" r:id="rId30"/>
    <p:sldId id="288" r:id="rId31"/>
    <p:sldId id="289" r:id="rId32"/>
    <p:sldId id="292" r:id="rId33"/>
    <p:sldId id="291" r:id="rId34"/>
    <p:sldId id="293" r:id="rId35"/>
    <p:sldId id="290" r:id="rId36"/>
    <p:sldId id="276" r:id="rId37"/>
    <p:sldId id="284" r:id="rId38"/>
    <p:sldId id="285" r:id="rId39"/>
    <p:sldId id="286" r:id="rId40"/>
    <p:sldId id="339" r:id="rId41"/>
    <p:sldId id="337" r:id="rId42"/>
    <p:sldId id="338" r:id="rId43"/>
    <p:sldId id="295" r:id="rId44"/>
    <p:sldId id="296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297" r:id="rId54"/>
    <p:sldId id="298" r:id="rId55"/>
    <p:sldId id="309" r:id="rId56"/>
    <p:sldId id="313" r:id="rId57"/>
    <p:sldId id="311" r:id="rId58"/>
    <p:sldId id="310" r:id="rId59"/>
    <p:sldId id="326" r:id="rId60"/>
    <p:sldId id="314" r:id="rId61"/>
    <p:sldId id="315" r:id="rId62"/>
    <p:sldId id="316" r:id="rId63"/>
    <p:sldId id="317" r:id="rId64"/>
    <p:sldId id="325" r:id="rId65"/>
    <p:sldId id="324" r:id="rId66"/>
    <p:sldId id="328" r:id="rId67"/>
    <p:sldId id="329" r:id="rId68"/>
    <p:sldId id="319" r:id="rId69"/>
    <p:sldId id="318" r:id="rId70"/>
    <p:sldId id="320" r:id="rId71"/>
    <p:sldId id="321" r:id="rId72"/>
    <p:sldId id="322" r:id="rId73"/>
    <p:sldId id="323" r:id="rId74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02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9.wmf"/><Relationship Id="rId1" Type="http://schemas.openxmlformats.org/officeDocument/2006/relationships/image" Target="../media/image7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B483B8-FC54-4849-B0F0-CEA65DA94169}" type="datetimeFigureOut">
              <a:rPr lang="pt-BR" smtClean="0"/>
              <a:t>22/11/2023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D8845-EA13-471B-AF32-1BC6B7F573B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10129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D8845-EA13-471B-AF32-1BC6B7F573BA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04003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9D8845-EA13-471B-AF32-1BC6B7F573BA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08013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2" y="1447801"/>
            <a:ext cx="662096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2" y="4777380"/>
            <a:ext cx="662096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5E88C-79EE-4CC0-B41C-3E0BB064079B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3283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4800587"/>
            <a:ext cx="66209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2" y="685800"/>
            <a:ext cx="662096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3" y="5367325"/>
            <a:ext cx="662096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276A81-8477-4ADA-98BE-EFD438FACD18}" type="datetime1">
              <a:rPr lang="pt-BR" smtClean="0"/>
              <a:t>22/11/2023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8583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2" y="1447800"/>
            <a:ext cx="6620968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3657600"/>
            <a:ext cx="6620968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93B00-86DA-46B5-99C5-2401D7363E08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91735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409" y="1447800"/>
            <a:ext cx="6001049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448177" y="3771174"/>
            <a:ext cx="546115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pt-BR"/>
              <a:t>Clique para editar o texto mestre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2" y="4350657"/>
            <a:ext cx="6620968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07B0F-DAEF-4B69-BC80-DA3649AF6FAB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  <p:sp>
        <p:nvSpPr>
          <p:cNvPr id="12" name="TextBox 11"/>
          <p:cNvSpPr txBox="1"/>
          <p:nvPr/>
        </p:nvSpPr>
        <p:spPr>
          <a:xfrm>
            <a:off x="673897" y="971253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999690" y="2613787"/>
            <a:ext cx="601591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220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875901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3124201"/>
            <a:ext cx="662096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7146E-E369-4F4D-BA2F-5174EA48E050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9529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4834" y="1981200"/>
            <a:ext cx="22107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489475" y="2667000"/>
            <a:ext cx="219608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3504" y="1981200"/>
            <a:ext cx="220275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905586" y="2667000"/>
            <a:ext cx="2210671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1981200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5344917" y="2667000"/>
            <a:ext cx="2199658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B242FA-95B2-4377-AC23-56F61707639D}" type="datetime1">
              <a:rPr lang="pt-BR" smtClean="0"/>
              <a:t>22/11/2023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68328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nas de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475" y="4250949"/>
            <a:ext cx="22056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489475" y="2209800"/>
            <a:ext cx="2205612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489475" y="4827212"/>
            <a:ext cx="2205612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7792" y="4250949"/>
            <a:ext cx="21984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2917791" y="2209800"/>
            <a:ext cx="2198466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2916776" y="4827211"/>
            <a:ext cx="2201378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344917" y="4250949"/>
            <a:ext cx="219965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344916" y="2209800"/>
            <a:ext cx="219965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5344824" y="4827209"/>
            <a:ext cx="2202571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2795334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223030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761B5-E988-47C7-907F-4DBAE39FA49F}" type="datetime1">
              <a:rPr lang="pt-BR" smtClean="0"/>
              <a:t>22/11/2023</a:t>
            </a:fld>
            <a:endParaRPr lang="pt-B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516527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3853F-02F3-4776-86BD-97F064E6497D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42644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29782" y="430214"/>
            <a:ext cx="1314793" cy="5826125"/>
          </a:xfrm>
        </p:spPr>
        <p:txBody>
          <a:bodyPr vert="eaVert" anchor="b" anchorCtr="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9475" y="773205"/>
            <a:ext cx="5568812" cy="548313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85131D-5C4B-4EA9-8CD9-5088092C9D60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59485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2710C2-5DEC-4674-861B-656FD0A653F4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7844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3" y="2861734"/>
            <a:ext cx="662096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2" y="4777381"/>
            <a:ext cx="662096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3CB7-51FD-4C14-A0D4-F1C1CECB4D98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59976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7700" y="2060576"/>
            <a:ext cx="3298113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41975" y="2056093"/>
            <a:ext cx="3298115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28103-756E-468E-93CC-78F472AFEAA9}" type="datetime1">
              <a:rPr lang="pt-BR" smtClean="0"/>
              <a:t>22/11/2023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99530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1905000"/>
            <a:ext cx="329811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700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41976" y="1905000"/>
            <a:ext cx="3298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41976" y="2514600"/>
            <a:ext cx="3298113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F7E29F-4EBE-46B3-9FCF-FFE159700643}" type="datetime1">
              <a:rPr lang="pt-BR" smtClean="0"/>
              <a:t>22/11/2023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0449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7FDB2-4037-451C-9338-67F3999A713F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20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7A67C-FF6A-4BA2-B1F0-C2277A9C513C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6096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1447800"/>
            <a:ext cx="2551462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9397" y="1447800"/>
            <a:ext cx="3898013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129281"/>
            <a:ext cx="25514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EFF284-87C3-448D-B2F0-A4FFA2CD270B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91005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656" y="1854192"/>
            <a:ext cx="3820674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3517" y="1143000"/>
            <a:ext cx="2400925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1" y="3657600"/>
            <a:ext cx="3814728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CEDC21-FF38-47CD-8A10-1FD8E9EFF1B7}" type="datetime1">
              <a:rPr lang="pt-BR" smtClean="0"/>
              <a:t>22/11/2023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3511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629943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/>
          <p:cNvSpPr/>
          <p:nvPr/>
        </p:nvSpPr>
        <p:spPr>
          <a:xfrm>
            <a:off x="5689832" y="-457200"/>
            <a:ext cx="1600200" cy="1600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4000"/>
                </a:schemeClr>
              </a:gs>
              <a:gs pos="73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6299432" y="6096000"/>
            <a:ext cx="990600" cy="9906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9000"/>
                </a:schemeClr>
              </a:gs>
              <a:gs pos="66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0" name="Oval 19"/>
          <p:cNvSpPr/>
          <p:nvPr/>
        </p:nvSpPr>
        <p:spPr>
          <a:xfrm>
            <a:off x="-153988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11000"/>
                </a:schemeClr>
              </a:gs>
              <a:gs pos="75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1" name="Oval 20"/>
          <p:cNvSpPr/>
          <p:nvPr/>
        </p:nvSpPr>
        <p:spPr>
          <a:xfrm>
            <a:off x="-839788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8000"/>
                </a:schemeClr>
              </a:gs>
              <a:gs pos="72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4710" y="452718"/>
            <a:ext cx="7055380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7700" y="2052925"/>
            <a:ext cx="6711654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7494989" y="1828771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9870B58B-9A71-4AEE-BA9B-EDFC8BB73AC4}" type="datetime1">
              <a:rPr lang="pt-BR" smtClean="0"/>
              <a:t>22/11/2023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6233335" y="3263371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766431" y="295736"/>
            <a:ext cx="628813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1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E3A602-4D62-4C9A-B76A-FA3F6EC1056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07202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hf hdr="0" ftr="0" dt="0"/>
  <p:txStyles>
    <p:titleStyle>
      <a:lvl1pPr algn="l" defTabSz="457207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62" indent="-285755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20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2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3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42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49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57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64" indent="-228604" algn="l" defTabSz="457207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7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5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2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38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46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53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1" algn="l" defTabSz="457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hyperlink" Target="http://www.google.com.br/url?sa=i&amp;rct=j&amp;q=&amp;esrc=s&amp;frm=1&amp;source=images&amp;cd=&amp;cad=rja&amp;docid=1FHFt_89LmPBuM&amp;tbnid=7tE8WWF1gJYyaM:&amp;ved=0CAUQjRw&amp;url=http://www.pharmacology.us/Faculty/BruceFreeman&amp;ei=7m_EUZrpFozO8wTPi4GYAQ&amp;bvm=bv.48293060,d.dmQ&amp;psig=AFQjCNG4uJxsmNVvMbQcBHsajBkz1mrbmg&amp;ust=1371914425699358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4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4.wm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hyperlink" Target="http://upload.wikimedia.org/wikipedia/commons/5/55/CGMP.png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hyperlink" Target="http://www.google.com.br/url?sa=i&amp;rct=j&amp;q=&amp;esrc=s&amp;frm=1&amp;source=images&amp;cd=&amp;cad=rja&amp;docid=CphAhLTp9twJKM&amp;tbnid=A6uqc134PI7JrM:&amp;ved=0CAUQjRw&amp;url=http://www.anesthesia-analgesia.org/content/90/1/89/F1.expansion.html&amp;ei=l47EUdDwIYyY9QTI_4GQAw&amp;bvm=bv.48293060,d.dmQ&amp;psig=AFQjCNEarIlJVWX_O0UWlIDbLmSIo_cWWA&amp;ust=1371922423181998" TargetMode="Externa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0.jpeg"/><Relationship Id="rId2" Type="http://schemas.openxmlformats.org/officeDocument/2006/relationships/hyperlink" Target="http://www.google.com.br/url?sa=i&amp;rct=j&amp;q=&amp;esrc=s&amp;frm=1&amp;source=images&amp;cd=&amp;cad=rja&amp;docid=Fxs4wOaUClfCGM&amp;tbnid=W9_oxG3sRcGaNM:&amp;ved=0CAUQjRw&amp;url=http://www.stendo.net/en/endothelium-no-a-life-giving-messenger&amp;ei=15PEUaPpDYvm8wTwuoH4CQ&amp;psig=AFQjCNFsaOPjeMUJ6XKH6sB5InEuVmmjig&amp;ust=1371923751451878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ogle.com.br/url?sa=i&amp;rct=j&amp;q=&amp;esrc=s&amp;frm=1&amp;source=images&amp;cd=&amp;cad=rja&amp;docid=XhSPXZSY5E2gnM&amp;tbnid=OqX1u3khMAyHMM:&amp;ved=0CAUQjRw&amp;url=http://anatpat.unicamp.br/musnormal.html&amp;ei=jKLEUaKECY_c9QTrkIG4Cw&amp;bvm=bv.48293060,d.dmg&amp;psig=AFQjCNHgpMld0w2uBR2qi_zTCGjIx-AkOg&amp;ust=1371927338386887" TargetMode="External"/><Relationship Id="rId5" Type="http://schemas.openxmlformats.org/officeDocument/2006/relationships/image" Target="../media/image59.jpeg"/><Relationship Id="rId4" Type="http://schemas.openxmlformats.org/officeDocument/2006/relationships/hyperlink" Target="http://www.google.com.br/url?sa=i&amp;rct=j&amp;q=&amp;esrc=s&amp;frm=1&amp;source=images&amp;cd=&amp;cad=rja&amp;docid=Fde-eSSndfL7-M&amp;tbnid=_I-4IWWHKlIKeM:&amp;ved=0CAUQjRw&amp;url=http://www.infoescola.com/fisiologia/contracao-muscular/&amp;ei=LaLEUcWhKZT29gSD4IH4Aw&amp;bvm=bv.48293060,d.dmg&amp;psig=AFQjCNHgpMld0w2uBR2qi_zTCGjIx-AkOg&amp;ust=1371927338386887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google.com.br/url?sa=i&amp;rct=j&amp;q=&amp;esrc=s&amp;frm=1&amp;source=images&amp;cd=&amp;cad=rja&amp;docid=BShEpZyOp8Z7xM&amp;tbnid=hgVo2jJyHULA7M:&amp;ved=0CAUQjRw&amp;url=http://www.epgonline.org/mens-health/erectile-dysfunction/treatment-options/levitra/mode-of-action.cfm&amp;ei=G5TEUfm3LIq49QS_voGQBw&amp;psig=AFQjCNFsaOPjeMUJ6XKH6sB5InEuVmmjig&amp;ust=1371923751451878" TargetMode="Externa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hyperlink" Target="http://www.google.com.br/url?sa=i&amp;rct=j&amp;q=&amp;esrc=s&amp;frm=1&amp;source=images&amp;cd=&amp;cad=rja&amp;docid=fFT0BbE3uo2C6M&amp;tbnid=fnlBoTL2BscK6M:&amp;ved=0CAUQjRw&amp;url=http://www.sciencedirect.com/science/article/pii/S0098299704000767&amp;ei=0qbEUf-IAYjk9gSgiYGIBQ&amp;bvm=bv.48293060,d.dmg&amp;psig=AFQjCNFhjWfSS2wKuG0sqmtLHzTvKwuAZw&amp;ust=1371928640207994" TargetMode="Externa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oleObject" Target="../embeddings/oleObject3.bin"/><Relationship Id="rId7" Type="http://schemas.openxmlformats.org/officeDocument/2006/relationships/image" Target="../media/image6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emf"/><Relationship Id="rId4" Type="http://schemas.openxmlformats.org/officeDocument/2006/relationships/image" Target="../media/image74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7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78.wmf"/><Relationship Id="rId4" Type="http://schemas.openxmlformats.org/officeDocument/2006/relationships/oleObject" Target="../embeddings/oleObject4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4.GIF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hyperlink" Target="http://www.google.com.br/url?sa=i&amp;rct=j&amp;q=The%2BCreutz-Taube%2Bion&amp;source=images&amp;cd=&amp;cad=rja&amp;docid=fGX-Of_SYCIcrM&amp;tbnid=m_SAZl2YpszhxM:&amp;ved=0CAUQjRw&amp;url=http://www.scielo.br/scielo.php?pid%3DS0100-40422002000400018%26script%3Dsci_arttext&amp;ei=kaHJUaXpJIbW9QTW4IDwDQ&amp;bvm=bv.48293060,d.dmQ&amp;psig=AFQjCNHY2FPQGd61Z4IPovdAGWwdaOtXGA&amp;ust=1372254972134854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gif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682314" y="2339546"/>
            <a:ext cx="1534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Ferro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37967" y="3534033"/>
            <a:ext cx="74881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Múltiplas reações e múltiplas funções em essencialmente todo organismo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7379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Conector de seta reta 351"/>
          <p:cNvCxnSpPr/>
          <p:nvPr/>
        </p:nvCxnSpPr>
        <p:spPr>
          <a:xfrm rot="5400000" flipH="1" flipV="1">
            <a:off x="85504" y="3582494"/>
            <a:ext cx="3604022" cy="595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CaixaDeTexto 10"/>
          <p:cNvSpPr txBox="1">
            <a:spLocks noChangeArrowheads="1"/>
          </p:cNvSpPr>
          <p:nvPr/>
        </p:nvSpPr>
        <p:spPr bwMode="auto">
          <a:xfrm>
            <a:off x="1467788" y="5473207"/>
            <a:ext cx="76174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350" dirty="0"/>
              <a:t>energia</a:t>
            </a:r>
          </a:p>
        </p:txBody>
      </p:sp>
      <p:cxnSp>
        <p:nvCxnSpPr>
          <p:cNvPr id="354" name="Conector reto 353"/>
          <p:cNvCxnSpPr/>
          <p:nvPr/>
        </p:nvCxnSpPr>
        <p:spPr>
          <a:xfrm>
            <a:off x="1990504" y="3744419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Conector reto 354"/>
          <p:cNvCxnSpPr/>
          <p:nvPr/>
        </p:nvCxnSpPr>
        <p:spPr>
          <a:xfrm>
            <a:off x="2422701" y="3744419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Conector reto 355"/>
          <p:cNvCxnSpPr/>
          <p:nvPr/>
        </p:nvCxnSpPr>
        <p:spPr>
          <a:xfrm>
            <a:off x="2800130" y="3744419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Conector reto 356"/>
          <p:cNvCxnSpPr/>
          <p:nvPr/>
        </p:nvCxnSpPr>
        <p:spPr>
          <a:xfrm>
            <a:off x="3232327" y="3744419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Conector reto 357"/>
          <p:cNvCxnSpPr/>
          <p:nvPr/>
        </p:nvCxnSpPr>
        <p:spPr>
          <a:xfrm>
            <a:off x="3664524" y="3744419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Conector reto 358"/>
          <p:cNvCxnSpPr/>
          <p:nvPr/>
        </p:nvCxnSpPr>
        <p:spPr>
          <a:xfrm rot="5400000" flipH="1" flipV="1">
            <a:off x="3753225" y="2861572"/>
            <a:ext cx="1171575" cy="594122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Conector reto 359"/>
          <p:cNvCxnSpPr/>
          <p:nvPr/>
        </p:nvCxnSpPr>
        <p:spPr>
          <a:xfrm rot="16200000" flipH="1">
            <a:off x="3918722" y="3908131"/>
            <a:ext cx="865584" cy="569119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Conector reto 360"/>
          <p:cNvCxnSpPr/>
          <p:nvPr/>
        </p:nvCxnSpPr>
        <p:spPr>
          <a:xfrm>
            <a:off x="4582496" y="52350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Conector reto 361"/>
          <p:cNvCxnSpPr/>
          <p:nvPr/>
        </p:nvCxnSpPr>
        <p:spPr>
          <a:xfrm>
            <a:off x="4906346" y="5238654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Conector reto 362"/>
          <p:cNvCxnSpPr/>
          <p:nvPr/>
        </p:nvCxnSpPr>
        <p:spPr>
          <a:xfrm>
            <a:off x="4636074" y="2572844"/>
            <a:ext cx="2166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Conector reto 363"/>
          <p:cNvCxnSpPr/>
          <p:nvPr/>
        </p:nvCxnSpPr>
        <p:spPr>
          <a:xfrm>
            <a:off x="4961113" y="2572844"/>
            <a:ext cx="2155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Conector de seta reta 364"/>
          <p:cNvCxnSpPr/>
          <p:nvPr/>
        </p:nvCxnSpPr>
        <p:spPr>
          <a:xfrm rot="5400000" flipH="1" flipV="1">
            <a:off x="1928592" y="3527727"/>
            <a:ext cx="325041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CaixaDeTexto 24"/>
          <p:cNvSpPr txBox="1">
            <a:spLocks noChangeArrowheads="1"/>
          </p:cNvSpPr>
          <p:nvPr/>
        </p:nvSpPr>
        <p:spPr bwMode="auto">
          <a:xfrm>
            <a:off x="4453907" y="4640962"/>
            <a:ext cx="11240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d</a:t>
            </a:r>
            <a:r>
              <a:rPr lang="pt-BR" altLang="pt-BR" sz="900"/>
              <a:t>x</a:t>
            </a:r>
            <a:r>
              <a:rPr lang="pt-BR" altLang="pt-BR" sz="900" baseline="30000"/>
              <a:t>2</a:t>
            </a:r>
            <a:r>
              <a:rPr lang="pt-BR" altLang="pt-BR" sz="900"/>
              <a:t>-y</a:t>
            </a:r>
            <a:r>
              <a:rPr lang="pt-BR" altLang="pt-BR" sz="900" baseline="30000"/>
              <a:t>2</a:t>
            </a:r>
            <a:r>
              <a:rPr lang="pt-BR" altLang="pt-BR" sz="1200"/>
              <a:t> , d</a:t>
            </a:r>
            <a:r>
              <a:rPr lang="pt-BR" altLang="pt-BR" sz="1050"/>
              <a:t>z</a:t>
            </a:r>
            <a:r>
              <a:rPr lang="pt-BR" altLang="pt-BR" sz="1050" baseline="30000"/>
              <a:t>2</a:t>
            </a:r>
            <a:r>
              <a:rPr lang="pt-BR" altLang="pt-BR" sz="1050"/>
              <a:t> </a:t>
            </a:r>
            <a:r>
              <a:rPr lang="pt-BR" altLang="pt-BR" sz="1200"/>
              <a:t>(</a:t>
            </a:r>
            <a:r>
              <a:rPr lang="pt-BR" altLang="pt-BR" sz="1200" i="1"/>
              <a:t>e</a:t>
            </a:r>
            <a:r>
              <a:rPr lang="pt-BR" altLang="pt-BR" sz="1200" i="1" baseline="-25000"/>
              <a:t>g</a:t>
            </a:r>
            <a:r>
              <a:rPr lang="pt-BR" altLang="pt-BR" sz="1200"/>
              <a:t>)</a:t>
            </a:r>
          </a:p>
        </p:txBody>
      </p:sp>
      <p:sp>
        <p:nvSpPr>
          <p:cNvPr id="367" name="CaixaDeTexto 25"/>
          <p:cNvSpPr txBox="1">
            <a:spLocks noChangeArrowheads="1"/>
          </p:cNvSpPr>
          <p:nvPr/>
        </p:nvSpPr>
        <p:spPr bwMode="auto">
          <a:xfrm>
            <a:off x="4312223" y="3727751"/>
            <a:ext cx="1306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d</a:t>
            </a:r>
            <a:r>
              <a:rPr lang="pt-BR" altLang="pt-BR" sz="900"/>
              <a:t>xy</a:t>
            </a:r>
            <a:r>
              <a:rPr lang="pt-BR" altLang="pt-BR" sz="1200"/>
              <a:t> , d</a:t>
            </a:r>
            <a:r>
              <a:rPr lang="pt-BR" altLang="pt-BR" sz="900"/>
              <a:t>x</a:t>
            </a:r>
            <a:r>
              <a:rPr lang="pt-BR" altLang="pt-BR" sz="1050"/>
              <a:t>z, dyz </a:t>
            </a:r>
            <a:r>
              <a:rPr lang="pt-BR" altLang="pt-BR" sz="1200"/>
              <a:t>(</a:t>
            </a:r>
            <a:r>
              <a:rPr lang="pt-BR" altLang="pt-BR" sz="1200" i="1"/>
              <a:t>t</a:t>
            </a:r>
            <a:r>
              <a:rPr lang="pt-BR" altLang="pt-BR" sz="1200" i="1" baseline="-25000"/>
              <a:t>2g</a:t>
            </a:r>
            <a:r>
              <a:rPr lang="pt-BR" altLang="pt-BR" sz="1200"/>
              <a:t>)</a:t>
            </a:r>
          </a:p>
        </p:txBody>
      </p:sp>
      <p:cxnSp>
        <p:nvCxnSpPr>
          <p:cNvPr id="368" name="Conector de seta reta 367"/>
          <p:cNvCxnSpPr/>
          <p:nvPr/>
        </p:nvCxnSpPr>
        <p:spPr>
          <a:xfrm rot="5400000" flipH="1" flipV="1">
            <a:off x="2367337" y="3553325"/>
            <a:ext cx="323850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Conector reto 369"/>
          <p:cNvCxnSpPr/>
          <p:nvPr/>
        </p:nvCxnSpPr>
        <p:spPr>
          <a:xfrm flipV="1">
            <a:off x="5500466" y="4537375"/>
            <a:ext cx="756047" cy="68222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Conector reto 370"/>
          <p:cNvCxnSpPr/>
          <p:nvPr/>
        </p:nvCxnSpPr>
        <p:spPr>
          <a:xfrm rot="16200000" flipV="1">
            <a:off x="6127331" y="3134225"/>
            <a:ext cx="1151335" cy="28575"/>
          </a:xfrm>
          <a:prstGeom prst="line">
            <a:avLst/>
          </a:prstGeom>
          <a:ln w="127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CaixaDeTexto 30"/>
          <p:cNvSpPr txBox="1">
            <a:spLocks noChangeArrowheads="1"/>
          </p:cNvSpPr>
          <p:nvPr/>
        </p:nvSpPr>
        <p:spPr bwMode="auto">
          <a:xfrm>
            <a:off x="6489171" y="2927531"/>
            <a:ext cx="530915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>
                <a:solidFill>
                  <a:schemeClr val="bg1"/>
                </a:solidFill>
                <a:sym typeface="Symbol" panose="05050102010706020507" pitchFamily="18" charset="2"/>
              </a:rPr>
              <a:t></a:t>
            </a:r>
            <a:r>
              <a:rPr lang="pt-BR" altLang="pt-BR" baseline="-25000" dirty="0" err="1">
                <a:solidFill>
                  <a:schemeClr val="bg1"/>
                </a:solidFill>
                <a:sym typeface="Symbol" panose="05050102010706020507" pitchFamily="18" charset="2"/>
              </a:rPr>
              <a:t>oct</a:t>
            </a:r>
            <a:endParaRPr lang="pt-BR" altLang="pt-BR" baseline="-25000" dirty="0">
              <a:solidFill>
                <a:schemeClr val="bg1"/>
              </a:solidFill>
            </a:endParaRPr>
          </a:p>
        </p:txBody>
      </p:sp>
      <p:cxnSp>
        <p:nvCxnSpPr>
          <p:cNvPr id="373" name="Conector de seta reta 372"/>
          <p:cNvCxnSpPr/>
          <p:nvPr/>
        </p:nvCxnSpPr>
        <p:spPr>
          <a:xfrm rot="5400000" flipH="1" flipV="1">
            <a:off x="2746551" y="3527726"/>
            <a:ext cx="32504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Conector de seta reta 373"/>
          <p:cNvCxnSpPr/>
          <p:nvPr/>
        </p:nvCxnSpPr>
        <p:spPr>
          <a:xfrm rot="5400000" flipH="1" flipV="1">
            <a:off x="3178748" y="3527727"/>
            <a:ext cx="325041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Conector de seta reta 374"/>
          <p:cNvCxnSpPr/>
          <p:nvPr/>
        </p:nvCxnSpPr>
        <p:spPr>
          <a:xfrm rot="5400000" flipH="1" flipV="1">
            <a:off x="3610944" y="3527726"/>
            <a:ext cx="32504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Conector de seta reta 375"/>
          <p:cNvCxnSpPr/>
          <p:nvPr/>
        </p:nvCxnSpPr>
        <p:spPr>
          <a:xfrm rot="16200000" flipH="1">
            <a:off x="2051821" y="3536656"/>
            <a:ext cx="300038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Conector reto 376"/>
          <p:cNvCxnSpPr/>
          <p:nvPr/>
        </p:nvCxnSpPr>
        <p:spPr>
          <a:xfrm>
            <a:off x="4420571" y="3743230"/>
            <a:ext cx="270272" cy="119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Conector reto 377"/>
          <p:cNvCxnSpPr/>
          <p:nvPr/>
        </p:nvCxnSpPr>
        <p:spPr>
          <a:xfrm>
            <a:off x="4757516" y="3749182"/>
            <a:ext cx="2714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Conector reto 378"/>
          <p:cNvCxnSpPr/>
          <p:nvPr/>
        </p:nvCxnSpPr>
        <p:spPr>
          <a:xfrm>
            <a:off x="5099227" y="3740849"/>
            <a:ext cx="240506" cy="238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Conector reto 379"/>
          <p:cNvCxnSpPr/>
          <p:nvPr/>
        </p:nvCxnSpPr>
        <p:spPr>
          <a:xfrm>
            <a:off x="2584625" y="1962054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Conector reto 380"/>
          <p:cNvCxnSpPr/>
          <p:nvPr/>
        </p:nvCxnSpPr>
        <p:spPr>
          <a:xfrm>
            <a:off x="3016824" y="196205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Conector reto 381"/>
          <p:cNvCxnSpPr/>
          <p:nvPr/>
        </p:nvCxnSpPr>
        <p:spPr>
          <a:xfrm>
            <a:off x="3447830" y="1962054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CaixaDeTexto 62"/>
          <p:cNvSpPr txBox="1">
            <a:spLocks noChangeArrowheads="1"/>
          </p:cNvSpPr>
          <p:nvPr/>
        </p:nvSpPr>
        <p:spPr bwMode="auto">
          <a:xfrm>
            <a:off x="4495579" y="2627614"/>
            <a:ext cx="9973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900"/>
              <a:t>dx</a:t>
            </a:r>
            <a:r>
              <a:rPr lang="pt-BR" altLang="pt-BR" sz="900" baseline="30000"/>
              <a:t>2</a:t>
            </a:r>
            <a:r>
              <a:rPr lang="pt-BR" altLang="pt-BR" sz="900"/>
              <a:t>-y</a:t>
            </a:r>
            <a:r>
              <a:rPr lang="pt-BR" altLang="pt-BR" sz="900" baseline="30000"/>
              <a:t>2</a:t>
            </a:r>
            <a:r>
              <a:rPr lang="pt-BR" altLang="pt-BR" sz="900"/>
              <a:t> , dz</a:t>
            </a:r>
            <a:r>
              <a:rPr lang="pt-BR" altLang="pt-BR" sz="900" baseline="30000"/>
              <a:t>2</a:t>
            </a:r>
            <a:r>
              <a:rPr lang="pt-BR" altLang="pt-BR" sz="900"/>
              <a:t> (</a:t>
            </a:r>
            <a:r>
              <a:rPr lang="pt-BR" altLang="pt-BR" sz="900" i="1"/>
              <a:t>e</a:t>
            </a:r>
            <a:r>
              <a:rPr lang="pt-BR" altLang="pt-BR" sz="900" i="1" baseline="-25000"/>
              <a:t>g</a:t>
            </a:r>
            <a:r>
              <a:rPr lang="pt-BR" altLang="pt-BR" sz="900"/>
              <a:t>)</a:t>
            </a:r>
            <a:r>
              <a:rPr lang="pt-BR" altLang="pt-BR" sz="900" baseline="30000"/>
              <a:t>*</a:t>
            </a:r>
            <a:endParaRPr lang="pt-BR" altLang="pt-BR" sz="900"/>
          </a:p>
        </p:txBody>
      </p:sp>
      <p:cxnSp>
        <p:nvCxnSpPr>
          <p:cNvPr id="384" name="Conector reto 383"/>
          <p:cNvCxnSpPr/>
          <p:nvPr/>
        </p:nvCxnSpPr>
        <p:spPr>
          <a:xfrm>
            <a:off x="6304138" y="4877894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Conector reto 384"/>
          <p:cNvCxnSpPr/>
          <p:nvPr/>
        </p:nvCxnSpPr>
        <p:spPr>
          <a:xfrm>
            <a:off x="6256514" y="4500467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Conector reto 385"/>
          <p:cNvCxnSpPr/>
          <p:nvPr/>
        </p:nvCxnSpPr>
        <p:spPr>
          <a:xfrm>
            <a:off x="6688711" y="4500467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Conector reto 386"/>
          <p:cNvCxnSpPr/>
          <p:nvPr/>
        </p:nvCxnSpPr>
        <p:spPr>
          <a:xfrm>
            <a:off x="8263907" y="4500467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Conector de seta reta 387"/>
          <p:cNvCxnSpPr/>
          <p:nvPr/>
        </p:nvCxnSpPr>
        <p:spPr>
          <a:xfrm rot="5400000" flipH="1" flipV="1">
            <a:off x="6331523" y="4743354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Conector de seta reta 388"/>
          <p:cNvCxnSpPr/>
          <p:nvPr/>
        </p:nvCxnSpPr>
        <p:spPr>
          <a:xfrm rot="16200000" flipH="1">
            <a:off x="6420821" y="4754070"/>
            <a:ext cx="191690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Conector de seta reta 389"/>
          <p:cNvCxnSpPr/>
          <p:nvPr/>
        </p:nvCxnSpPr>
        <p:spPr>
          <a:xfrm rot="5400000" flipH="1" flipV="1">
            <a:off x="6255919" y="4284368"/>
            <a:ext cx="21669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Conector de seta reta 390"/>
          <p:cNvCxnSpPr/>
          <p:nvPr/>
        </p:nvCxnSpPr>
        <p:spPr>
          <a:xfrm rot="16200000" flipH="1">
            <a:off x="6369028" y="4280797"/>
            <a:ext cx="215503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onector de seta reta 391"/>
          <p:cNvCxnSpPr/>
          <p:nvPr/>
        </p:nvCxnSpPr>
        <p:spPr>
          <a:xfrm rot="5400000" flipH="1" flipV="1">
            <a:off x="6688116" y="4284370"/>
            <a:ext cx="216694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Conector de seta reta 392"/>
          <p:cNvCxnSpPr/>
          <p:nvPr/>
        </p:nvCxnSpPr>
        <p:spPr>
          <a:xfrm rot="5400000">
            <a:off x="7962085" y="4296275"/>
            <a:ext cx="189309" cy="238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Conector de seta reta 393"/>
          <p:cNvCxnSpPr/>
          <p:nvPr/>
        </p:nvCxnSpPr>
        <p:spPr>
          <a:xfrm rot="5400000" flipH="1" flipV="1">
            <a:off x="8272242" y="4283773"/>
            <a:ext cx="208359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Conector de seta reta 394"/>
          <p:cNvCxnSpPr/>
          <p:nvPr/>
        </p:nvCxnSpPr>
        <p:spPr>
          <a:xfrm rot="16200000" flipH="1">
            <a:off x="8382970" y="4318301"/>
            <a:ext cx="19169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Conector reto 395"/>
          <p:cNvCxnSpPr/>
          <p:nvPr/>
        </p:nvCxnSpPr>
        <p:spPr>
          <a:xfrm>
            <a:off x="3502599" y="297170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Text Box 17"/>
          <p:cNvSpPr txBox="1">
            <a:spLocks noChangeArrowheads="1"/>
          </p:cNvSpPr>
          <p:nvPr/>
        </p:nvSpPr>
        <p:spPr bwMode="auto">
          <a:xfrm>
            <a:off x="3016823" y="2756201"/>
            <a:ext cx="485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a</a:t>
            </a:r>
            <a:r>
              <a:rPr lang="pt-BR" altLang="pt-BR" baseline="-25000"/>
              <a:t>1g</a:t>
            </a:r>
            <a:endParaRPr lang="en-US" altLang="pt-BR"/>
          </a:p>
        </p:txBody>
      </p:sp>
      <p:sp>
        <p:nvSpPr>
          <p:cNvPr id="398" name="Text Box 19"/>
          <p:cNvSpPr txBox="1">
            <a:spLocks noChangeArrowheads="1"/>
          </p:cNvSpPr>
          <p:nvPr/>
        </p:nvSpPr>
        <p:spPr bwMode="auto">
          <a:xfrm>
            <a:off x="2206008" y="1729882"/>
            <a:ext cx="398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1u</a:t>
            </a:r>
            <a:endParaRPr lang="en-US" altLang="pt-BR"/>
          </a:p>
        </p:txBody>
      </p:sp>
      <p:sp>
        <p:nvSpPr>
          <p:cNvPr id="399" name="Text Box 17"/>
          <p:cNvSpPr txBox="1">
            <a:spLocks noChangeArrowheads="1"/>
          </p:cNvSpPr>
          <p:nvPr/>
        </p:nvSpPr>
        <p:spPr bwMode="auto">
          <a:xfrm>
            <a:off x="6742288" y="4700492"/>
            <a:ext cx="4857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500"/>
              <a:t>a</a:t>
            </a:r>
            <a:r>
              <a:rPr lang="pt-BR" altLang="pt-BR" sz="1500" baseline="-25000"/>
              <a:t>1g</a:t>
            </a:r>
            <a:endParaRPr lang="en-US" altLang="pt-BR" sz="1500"/>
          </a:p>
        </p:txBody>
      </p:sp>
      <p:sp>
        <p:nvSpPr>
          <p:cNvPr id="400" name="Text Box 19"/>
          <p:cNvSpPr txBox="1">
            <a:spLocks noChangeArrowheads="1"/>
          </p:cNvSpPr>
          <p:nvPr/>
        </p:nvSpPr>
        <p:spPr bwMode="auto">
          <a:xfrm>
            <a:off x="9816450" y="4330304"/>
            <a:ext cx="3976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1u</a:t>
            </a:r>
            <a:endParaRPr lang="en-US" altLang="pt-BR"/>
          </a:p>
        </p:txBody>
      </p:sp>
      <p:cxnSp>
        <p:nvCxnSpPr>
          <p:cNvPr id="401" name="Conector reto 400"/>
          <p:cNvCxnSpPr/>
          <p:nvPr/>
        </p:nvCxnSpPr>
        <p:spPr>
          <a:xfrm>
            <a:off x="6364861" y="390634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Conector reto 401"/>
          <p:cNvCxnSpPr/>
          <p:nvPr/>
        </p:nvCxnSpPr>
        <p:spPr>
          <a:xfrm>
            <a:off x="6797057" y="3906344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Text Box 22"/>
          <p:cNvSpPr txBox="1">
            <a:spLocks noChangeArrowheads="1"/>
          </p:cNvSpPr>
          <p:nvPr/>
        </p:nvSpPr>
        <p:spPr bwMode="auto">
          <a:xfrm>
            <a:off x="2422701" y="3889676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2g</a:t>
            </a:r>
            <a:endParaRPr lang="en-US" altLang="pt-BR" baseline="-25000"/>
          </a:p>
        </p:txBody>
      </p:sp>
      <p:sp>
        <p:nvSpPr>
          <p:cNvPr id="404" name="Text Box 24"/>
          <p:cNvSpPr txBox="1">
            <a:spLocks noChangeArrowheads="1"/>
          </p:cNvSpPr>
          <p:nvPr/>
        </p:nvSpPr>
        <p:spPr bwMode="auto">
          <a:xfrm>
            <a:off x="8372254" y="3690842"/>
            <a:ext cx="39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e</a:t>
            </a:r>
            <a:r>
              <a:rPr lang="pt-BR" altLang="pt-BR" baseline="-25000"/>
              <a:t>g</a:t>
            </a:r>
            <a:endParaRPr lang="en-US" altLang="pt-BR" baseline="-25000"/>
          </a:p>
        </p:txBody>
      </p:sp>
      <p:cxnSp>
        <p:nvCxnSpPr>
          <p:cNvPr id="405" name="Conector de seta reta 404"/>
          <p:cNvCxnSpPr/>
          <p:nvPr/>
        </p:nvCxnSpPr>
        <p:spPr>
          <a:xfrm rot="5400000" flipH="1" flipV="1">
            <a:off x="6370813" y="3744419"/>
            <a:ext cx="21550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Conector de seta reta 405"/>
          <p:cNvCxnSpPr/>
          <p:nvPr/>
        </p:nvCxnSpPr>
        <p:spPr>
          <a:xfrm rot="16200000" flipH="1">
            <a:off x="6482733" y="3740849"/>
            <a:ext cx="216694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Conector de seta reta 406"/>
          <p:cNvCxnSpPr/>
          <p:nvPr/>
        </p:nvCxnSpPr>
        <p:spPr>
          <a:xfrm rot="5400000" flipH="1" flipV="1">
            <a:off x="7985300" y="3744419"/>
            <a:ext cx="21550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Conector de seta reta 407"/>
          <p:cNvCxnSpPr/>
          <p:nvPr/>
        </p:nvCxnSpPr>
        <p:spPr>
          <a:xfrm rot="16200000" flipH="1">
            <a:off x="8097816" y="3740253"/>
            <a:ext cx="216694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Conector reto 408"/>
          <p:cNvCxnSpPr/>
          <p:nvPr/>
        </p:nvCxnSpPr>
        <p:spPr>
          <a:xfrm rot="16200000" flipH="1">
            <a:off x="2918596" y="3986711"/>
            <a:ext cx="2733675" cy="810816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Conector reto 409"/>
          <p:cNvCxnSpPr/>
          <p:nvPr/>
        </p:nvCxnSpPr>
        <p:spPr>
          <a:xfrm>
            <a:off x="4690842" y="5758957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Conector de seta reta 410"/>
          <p:cNvCxnSpPr/>
          <p:nvPr/>
        </p:nvCxnSpPr>
        <p:spPr>
          <a:xfrm rot="5400000" flipH="1" flipV="1">
            <a:off x="4771804" y="5624417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Conector de seta reta 411"/>
          <p:cNvCxnSpPr/>
          <p:nvPr/>
        </p:nvCxnSpPr>
        <p:spPr>
          <a:xfrm rot="16200000" flipH="1">
            <a:off x="4814668" y="5635133"/>
            <a:ext cx="191690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Conector reto 412"/>
          <p:cNvCxnSpPr/>
          <p:nvPr/>
        </p:nvCxnSpPr>
        <p:spPr>
          <a:xfrm flipV="1">
            <a:off x="5014692" y="4895755"/>
            <a:ext cx="1295400" cy="86320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" name="Text Box 17"/>
          <p:cNvSpPr txBox="1">
            <a:spLocks noChangeArrowheads="1"/>
          </p:cNvSpPr>
          <p:nvPr/>
        </p:nvSpPr>
        <p:spPr bwMode="auto">
          <a:xfrm>
            <a:off x="4744419" y="5722049"/>
            <a:ext cx="485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a</a:t>
            </a:r>
            <a:r>
              <a:rPr lang="pt-BR" altLang="pt-BR" sz="1200" baseline="-25000"/>
              <a:t>1g</a:t>
            </a:r>
            <a:endParaRPr lang="en-US" altLang="pt-BR" sz="1200"/>
          </a:p>
        </p:txBody>
      </p:sp>
      <p:cxnSp>
        <p:nvCxnSpPr>
          <p:cNvPr id="415" name="Conector reto 414"/>
          <p:cNvCxnSpPr/>
          <p:nvPr/>
        </p:nvCxnSpPr>
        <p:spPr>
          <a:xfrm rot="16200000" flipH="1">
            <a:off x="2594746" y="3231856"/>
            <a:ext cx="3219450" cy="756047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Conector de seta reta 415"/>
          <p:cNvCxnSpPr/>
          <p:nvPr/>
        </p:nvCxnSpPr>
        <p:spPr>
          <a:xfrm rot="5400000" flipH="1" flipV="1">
            <a:off x="4556302" y="5124355"/>
            <a:ext cx="160735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Conector de seta reta 416"/>
          <p:cNvCxnSpPr/>
          <p:nvPr/>
        </p:nvCxnSpPr>
        <p:spPr>
          <a:xfrm rot="16200000" flipH="1">
            <a:off x="4599759" y="5135665"/>
            <a:ext cx="190500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Conector de seta reta 417"/>
          <p:cNvCxnSpPr/>
          <p:nvPr/>
        </p:nvCxnSpPr>
        <p:spPr>
          <a:xfrm rot="5400000" flipH="1" flipV="1">
            <a:off x="4933729" y="5100542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Conector de seta reta 418"/>
          <p:cNvCxnSpPr/>
          <p:nvPr/>
        </p:nvCxnSpPr>
        <p:spPr>
          <a:xfrm rot="16200000" flipH="1">
            <a:off x="4976593" y="5111258"/>
            <a:ext cx="191690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Conector reto 419"/>
          <p:cNvCxnSpPr/>
          <p:nvPr/>
        </p:nvCxnSpPr>
        <p:spPr>
          <a:xfrm flipV="1">
            <a:off x="5223052" y="3889677"/>
            <a:ext cx="1141810" cy="72151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Conector reto 420"/>
          <p:cNvCxnSpPr/>
          <p:nvPr/>
        </p:nvCxnSpPr>
        <p:spPr>
          <a:xfrm>
            <a:off x="4636073" y="46254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Conector reto 421"/>
          <p:cNvCxnSpPr/>
          <p:nvPr/>
        </p:nvCxnSpPr>
        <p:spPr>
          <a:xfrm>
            <a:off x="4961114" y="4625482"/>
            <a:ext cx="2690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Conector reto 422"/>
          <p:cNvCxnSpPr/>
          <p:nvPr/>
        </p:nvCxnSpPr>
        <p:spPr>
          <a:xfrm>
            <a:off x="5230196" y="52350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4" name="Text Box 19"/>
          <p:cNvSpPr txBox="1">
            <a:spLocks noChangeArrowheads="1"/>
          </p:cNvSpPr>
          <p:nvPr/>
        </p:nvSpPr>
        <p:spPr bwMode="auto">
          <a:xfrm>
            <a:off x="4852768" y="5219605"/>
            <a:ext cx="39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t</a:t>
            </a:r>
            <a:r>
              <a:rPr lang="pt-BR" altLang="pt-BR" sz="1200" baseline="-25000"/>
              <a:t>1u</a:t>
            </a:r>
            <a:endParaRPr lang="en-US" altLang="pt-BR" sz="1200"/>
          </a:p>
        </p:txBody>
      </p:sp>
      <p:cxnSp>
        <p:nvCxnSpPr>
          <p:cNvPr id="425" name="Conector de seta reta 424"/>
          <p:cNvCxnSpPr/>
          <p:nvPr/>
        </p:nvCxnSpPr>
        <p:spPr>
          <a:xfrm rot="5400000" flipH="1" flipV="1">
            <a:off x="4664052" y="4489155"/>
            <a:ext cx="161925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Conector de seta reta 425"/>
          <p:cNvCxnSpPr/>
          <p:nvPr/>
        </p:nvCxnSpPr>
        <p:spPr>
          <a:xfrm rot="16200000" flipH="1">
            <a:off x="4706319" y="4500467"/>
            <a:ext cx="191691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Conector de seta reta 426"/>
          <p:cNvCxnSpPr/>
          <p:nvPr/>
        </p:nvCxnSpPr>
        <p:spPr>
          <a:xfrm rot="5400000" flipH="1" flipV="1">
            <a:off x="4979568" y="4489156"/>
            <a:ext cx="161925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Conector de seta reta 427"/>
          <p:cNvCxnSpPr/>
          <p:nvPr/>
        </p:nvCxnSpPr>
        <p:spPr>
          <a:xfrm rot="16200000" flipH="1">
            <a:off x="5023026" y="4500467"/>
            <a:ext cx="191691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Conector de seta reta 428"/>
          <p:cNvCxnSpPr/>
          <p:nvPr/>
        </p:nvCxnSpPr>
        <p:spPr>
          <a:xfrm rot="5400000" flipH="1" flipV="1">
            <a:off x="5249840" y="5099946"/>
            <a:ext cx="161925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Conector de seta reta 429"/>
          <p:cNvCxnSpPr/>
          <p:nvPr/>
        </p:nvCxnSpPr>
        <p:spPr>
          <a:xfrm rot="16200000" flipH="1">
            <a:off x="5292704" y="5111853"/>
            <a:ext cx="191690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Conector de seta reta 430"/>
          <p:cNvCxnSpPr/>
          <p:nvPr/>
        </p:nvCxnSpPr>
        <p:spPr>
          <a:xfrm rot="5400000" flipH="1" flipV="1">
            <a:off x="4439619" y="3617023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Conector de seta reta 431"/>
          <p:cNvCxnSpPr/>
          <p:nvPr/>
        </p:nvCxnSpPr>
        <p:spPr>
          <a:xfrm rot="16200000" flipH="1">
            <a:off x="4482483" y="3627739"/>
            <a:ext cx="191690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Conector de seta reta 432"/>
          <p:cNvCxnSpPr/>
          <p:nvPr/>
        </p:nvCxnSpPr>
        <p:spPr>
          <a:xfrm rot="5400000" flipH="1" flipV="1">
            <a:off x="4771804" y="3592019"/>
            <a:ext cx="16073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Conector de seta reta 433"/>
          <p:cNvCxnSpPr/>
          <p:nvPr/>
        </p:nvCxnSpPr>
        <p:spPr>
          <a:xfrm rot="5400000" flipH="1" flipV="1">
            <a:off x="5096250" y="3592615"/>
            <a:ext cx="160734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Conector reto 434"/>
          <p:cNvCxnSpPr/>
          <p:nvPr/>
        </p:nvCxnSpPr>
        <p:spPr>
          <a:xfrm>
            <a:off x="4690842" y="1567957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Conector reto 435"/>
          <p:cNvCxnSpPr/>
          <p:nvPr/>
        </p:nvCxnSpPr>
        <p:spPr>
          <a:xfrm rot="5400000" flipH="1" flipV="1">
            <a:off x="3580584" y="1867399"/>
            <a:ext cx="1409700" cy="810816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Conector reto 436"/>
          <p:cNvCxnSpPr/>
          <p:nvPr/>
        </p:nvCxnSpPr>
        <p:spPr>
          <a:xfrm rot="16200000" flipV="1">
            <a:off x="4015162" y="2567487"/>
            <a:ext cx="3294460" cy="129540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Conector reto 437"/>
          <p:cNvCxnSpPr/>
          <p:nvPr/>
        </p:nvCxnSpPr>
        <p:spPr>
          <a:xfrm rot="16200000" flipV="1">
            <a:off x="4015757" y="2243042"/>
            <a:ext cx="3509963" cy="97155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Conector reto 438"/>
          <p:cNvCxnSpPr/>
          <p:nvPr/>
        </p:nvCxnSpPr>
        <p:spPr>
          <a:xfrm>
            <a:off x="4366993" y="973837"/>
            <a:ext cx="269081" cy="119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Conector reto 439"/>
          <p:cNvCxnSpPr/>
          <p:nvPr/>
        </p:nvCxnSpPr>
        <p:spPr>
          <a:xfrm>
            <a:off x="4690841" y="973835"/>
            <a:ext cx="2714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Conector reto 440"/>
          <p:cNvCxnSpPr/>
          <p:nvPr/>
        </p:nvCxnSpPr>
        <p:spPr>
          <a:xfrm>
            <a:off x="5014693" y="973837"/>
            <a:ext cx="239315" cy="238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2" name="Text Box 17"/>
          <p:cNvSpPr txBox="1">
            <a:spLocks noChangeArrowheads="1"/>
          </p:cNvSpPr>
          <p:nvPr/>
        </p:nvSpPr>
        <p:spPr bwMode="auto">
          <a:xfrm>
            <a:off x="4636073" y="1583437"/>
            <a:ext cx="485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a</a:t>
            </a:r>
            <a:r>
              <a:rPr lang="pt-BR" altLang="pt-BR" sz="1200" baseline="-25000"/>
              <a:t>1g</a:t>
            </a:r>
            <a:r>
              <a:rPr lang="pt-BR" altLang="pt-BR" sz="1200" baseline="30000"/>
              <a:t>*</a:t>
            </a:r>
            <a:endParaRPr lang="en-US" altLang="pt-BR" sz="1200"/>
          </a:p>
        </p:txBody>
      </p:sp>
      <p:sp>
        <p:nvSpPr>
          <p:cNvPr id="443" name="Text Box 19"/>
          <p:cNvSpPr txBox="1">
            <a:spLocks noChangeArrowheads="1"/>
          </p:cNvSpPr>
          <p:nvPr/>
        </p:nvSpPr>
        <p:spPr bwMode="auto">
          <a:xfrm>
            <a:off x="4690843" y="1027414"/>
            <a:ext cx="39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t</a:t>
            </a:r>
            <a:r>
              <a:rPr lang="pt-BR" altLang="pt-BR" sz="1200" baseline="-25000"/>
              <a:t>1u</a:t>
            </a:r>
            <a:r>
              <a:rPr lang="pt-BR" altLang="pt-BR" sz="1200" baseline="30000"/>
              <a:t>*</a:t>
            </a:r>
            <a:endParaRPr lang="en-US" altLang="pt-BR" sz="1200"/>
          </a:p>
        </p:txBody>
      </p:sp>
      <p:cxnSp>
        <p:nvCxnSpPr>
          <p:cNvPr id="444" name="Conector reto 443"/>
          <p:cNvCxnSpPr/>
          <p:nvPr/>
        </p:nvCxnSpPr>
        <p:spPr>
          <a:xfrm rot="16200000" flipV="1">
            <a:off x="5112324" y="2637139"/>
            <a:ext cx="1316831" cy="118824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Conector reto 444"/>
          <p:cNvCxnSpPr/>
          <p:nvPr/>
        </p:nvCxnSpPr>
        <p:spPr>
          <a:xfrm rot="10800000">
            <a:off x="5176616" y="2572844"/>
            <a:ext cx="1565672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Conector reto 445"/>
          <p:cNvCxnSpPr/>
          <p:nvPr/>
        </p:nvCxnSpPr>
        <p:spPr>
          <a:xfrm rot="10800000">
            <a:off x="5358782" y="3736085"/>
            <a:ext cx="1566863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Conector reto 446"/>
          <p:cNvCxnSpPr/>
          <p:nvPr/>
        </p:nvCxnSpPr>
        <p:spPr>
          <a:xfrm>
            <a:off x="1990505" y="3889676"/>
            <a:ext cx="118824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Conector reto 447"/>
          <p:cNvCxnSpPr/>
          <p:nvPr/>
        </p:nvCxnSpPr>
        <p:spPr>
          <a:xfrm>
            <a:off x="3232326" y="4051601"/>
            <a:ext cx="8096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Text Box 22"/>
          <p:cNvSpPr txBox="1">
            <a:spLocks noChangeArrowheads="1"/>
          </p:cNvSpPr>
          <p:nvPr/>
        </p:nvSpPr>
        <p:spPr bwMode="auto">
          <a:xfrm>
            <a:off x="3447830" y="4106370"/>
            <a:ext cx="39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e</a:t>
            </a:r>
            <a:r>
              <a:rPr lang="pt-BR" altLang="pt-BR" baseline="-25000"/>
              <a:t>g</a:t>
            </a:r>
            <a:endParaRPr lang="en-US" altLang="pt-BR" baseline="-25000"/>
          </a:p>
        </p:txBody>
      </p:sp>
      <p:cxnSp>
        <p:nvCxnSpPr>
          <p:cNvPr id="450" name="Conector reto 449"/>
          <p:cNvCxnSpPr/>
          <p:nvPr/>
        </p:nvCxnSpPr>
        <p:spPr>
          <a:xfrm rot="5400000" flipH="1" flipV="1">
            <a:off x="3629400" y="1224462"/>
            <a:ext cx="934641" cy="54054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CaixaDeTexto 452"/>
          <p:cNvSpPr txBox="1"/>
          <p:nvPr/>
        </p:nvSpPr>
        <p:spPr>
          <a:xfrm>
            <a:off x="5923313" y="1237208"/>
            <a:ext cx="1600118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2700" dirty="0">
                <a:latin typeface="+mj-lt"/>
              </a:rPr>
              <a:t>Alto spin</a:t>
            </a:r>
            <a:endParaRPr lang="pt-BR" sz="2700" baseline="-25000" dirty="0">
              <a:latin typeface="+mj-lt"/>
            </a:endParaRPr>
          </a:p>
        </p:txBody>
      </p:sp>
      <p:grpSp>
        <p:nvGrpSpPr>
          <p:cNvPr id="455" name="Grupo 454"/>
          <p:cNvGrpSpPr/>
          <p:nvPr/>
        </p:nvGrpSpPr>
        <p:grpSpPr>
          <a:xfrm>
            <a:off x="340589" y="1525941"/>
            <a:ext cx="1288616" cy="1229666"/>
            <a:chOff x="1029984" y="480594"/>
            <a:chExt cx="2282831" cy="2066227"/>
          </a:xfrm>
        </p:grpSpPr>
        <p:pic>
          <p:nvPicPr>
            <p:cNvPr id="456" name="Picture 1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984" y="794221"/>
              <a:ext cx="1568450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561A8"/>
                      </a:gs>
                      <a:gs pos="100000">
                        <a:srgbClr val="312F5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57" name="Conector de seta reta 456"/>
            <p:cNvCxnSpPr/>
            <p:nvPr/>
          </p:nvCxnSpPr>
          <p:spPr>
            <a:xfrm>
              <a:off x="2247089" y="1838528"/>
              <a:ext cx="447473" cy="15564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onector de seta reta 457"/>
            <p:cNvCxnSpPr/>
            <p:nvPr/>
          </p:nvCxnSpPr>
          <p:spPr>
            <a:xfrm flipV="1">
              <a:off x="2235386" y="1507787"/>
              <a:ext cx="556452" cy="946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onector de seta reta 458"/>
            <p:cNvCxnSpPr/>
            <p:nvPr/>
          </p:nvCxnSpPr>
          <p:spPr>
            <a:xfrm flipV="1">
              <a:off x="1814209" y="576061"/>
              <a:ext cx="0" cy="31634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CaixaDeTexto 459"/>
            <p:cNvSpPr txBox="1"/>
            <p:nvPr/>
          </p:nvSpPr>
          <p:spPr>
            <a:xfrm>
              <a:off x="2220420" y="1916350"/>
              <a:ext cx="523089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x</a:t>
              </a:r>
            </a:p>
          </p:txBody>
        </p:sp>
        <p:sp>
          <p:nvSpPr>
            <p:cNvPr id="461" name="CaixaDeTexto 460"/>
            <p:cNvSpPr txBox="1"/>
            <p:nvPr/>
          </p:nvSpPr>
          <p:spPr>
            <a:xfrm>
              <a:off x="2767008" y="1193864"/>
              <a:ext cx="545807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y</a:t>
              </a:r>
            </a:p>
          </p:txBody>
        </p:sp>
        <p:sp>
          <p:nvSpPr>
            <p:cNvPr id="462" name="CaixaDeTexto 461"/>
            <p:cNvSpPr txBox="1"/>
            <p:nvPr/>
          </p:nvSpPr>
          <p:spPr>
            <a:xfrm>
              <a:off x="1921237" y="480594"/>
              <a:ext cx="500371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</a:t>
              </a:r>
            </a:p>
          </p:txBody>
        </p:sp>
      </p:grpSp>
      <p:sp>
        <p:nvSpPr>
          <p:cNvPr id="463" name="Rectangle 191"/>
          <p:cNvSpPr>
            <a:spLocks noChangeArrowheads="1"/>
          </p:cNvSpPr>
          <p:nvPr/>
        </p:nvSpPr>
        <p:spPr bwMode="auto">
          <a:xfrm>
            <a:off x="218346" y="3118245"/>
            <a:ext cx="1202573" cy="123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561A8"/>
                    </a:gs>
                    <a:gs pos="100000">
                      <a:srgbClr val="312F59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pt-BR" sz="1350" dirty="0"/>
              <a:t>Fe</a:t>
            </a:r>
            <a:r>
              <a:rPr lang="en-GB" altLang="pt-BR" sz="1350" baseline="30000" dirty="0"/>
              <a:t>2+</a:t>
            </a:r>
            <a:r>
              <a:rPr lang="en-GB" altLang="pt-BR" sz="1350" dirty="0"/>
              <a:t> = 6 e</a:t>
            </a:r>
            <a:r>
              <a:rPr lang="en-GB" altLang="pt-BR" b="1" baseline="30000" dirty="0"/>
              <a:t>-</a:t>
            </a:r>
            <a:endParaRPr lang="en-GB" altLang="pt-BR" sz="1350" dirty="0"/>
          </a:p>
          <a:p>
            <a:pPr>
              <a:lnSpc>
                <a:spcPct val="150000"/>
              </a:lnSpc>
            </a:pPr>
            <a:r>
              <a:rPr lang="en-GB" altLang="pt-BR" sz="1350" dirty="0"/>
              <a:t>6 </a:t>
            </a:r>
            <a:r>
              <a:rPr lang="en-GB" altLang="pt-BR" sz="1350" dirty="0" err="1"/>
              <a:t>xL</a:t>
            </a:r>
            <a:r>
              <a:rPr lang="en-GB" altLang="pt-BR" sz="1350" dirty="0"/>
              <a:t> = 12 e</a:t>
            </a:r>
            <a:r>
              <a:rPr lang="en-GB" altLang="pt-BR" b="1" baseline="30000" dirty="0"/>
              <a:t>-</a:t>
            </a:r>
            <a:endParaRPr lang="en-GB" altLang="pt-BR" sz="1350" dirty="0"/>
          </a:p>
          <a:p>
            <a:pPr>
              <a:lnSpc>
                <a:spcPct val="150000"/>
              </a:lnSpc>
            </a:pPr>
            <a:r>
              <a:rPr lang="en-GB" altLang="pt-BR" sz="1350" dirty="0"/>
              <a:t>Total = 18 e</a:t>
            </a:r>
            <a:r>
              <a:rPr lang="en-GB" altLang="pt-BR" b="1" baseline="30000" dirty="0"/>
              <a:t>-</a:t>
            </a:r>
          </a:p>
        </p:txBody>
      </p:sp>
      <p:sp>
        <p:nvSpPr>
          <p:cNvPr id="464" name="CaixaDeTexto 463"/>
          <p:cNvSpPr txBox="1"/>
          <p:nvPr/>
        </p:nvSpPr>
        <p:spPr>
          <a:xfrm>
            <a:off x="2565489" y="5439208"/>
            <a:ext cx="6976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Fe</a:t>
            </a:r>
            <a:r>
              <a:rPr lang="pt-BR" sz="2100" baseline="30000" dirty="0"/>
              <a:t>2+</a:t>
            </a:r>
            <a:endParaRPr lang="pt-BR" sz="2100" dirty="0"/>
          </a:p>
        </p:txBody>
      </p:sp>
      <p:sp>
        <p:nvSpPr>
          <p:cNvPr id="465" name="CaixaDeTexto 464"/>
          <p:cNvSpPr txBox="1"/>
          <p:nvPr/>
        </p:nvSpPr>
        <p:spPr>
          <a:xfrm>
            <a:off x="6766316" y="5495375"/>
            <a:ext cx="739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6 x L</a:t>
            </a:r>
          </a:p>
        </p:txBody>
      </p:sp>
      <p:sp>
        <p:nvSpPr>
          <p:cNvPr id="466" name="CaixaDeTexto 465"/>
          <p:cNvSpPr txBox="1"/>
          <p:nvPr/>
        </p:nvSpPr>
        <p:spPr>
          <a:xfrm>
            <a:off x="4245243" y="2068857"/>
            <a:ext cx="2247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Paramagnético</a:t>
            </a:r>
          </a:p>
        </p:txBody>
      </p:sp>
      <p:sp>
        <p:nvSpPr>
          <p:cNvPr id="467" name="CaixaDeTexto 466"/>
          <p:cNvSpPr txBox="1"/>
          <p:nvPr/>
        </p:nvSpPr>
        <p:spPr>
          <a:xfrm>
            <a:off x="157126" y="200593"/>
            <a:ext cx="37737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700" dirty="0"/>
              <a:t>Fe</a:t>
            </a:r>
            <a:r>
              <a:rPr lang="pt-BR" sz="2700" baseline="30000" dirty="0"/>
              <a:t>2+</a:t>
            </a:r>
            <a:r>
              <a:rPr lang="pt-BR" sz="2700" dirty="0"/>
              <a:t>: 3 d</a:t>
            </a:r>
            <a:r>
              <a:rPr lang="pt-BR" sz="2700" baseline="30000" dirty="0"/>
              <a:t>6</a:t>
            </a:r>
            <a:r>
              <a:rPr lang="pt-BR" sz="2700" dirty="0"/>
              <a:t>; octaédrico</a:t>
            </a:r>
          </a:p>
        </p:txBody>
      </p:sp>
      <p:sp>
        <p:nvSpPr>
          <p:cNvPr id="468" name="Espaço Reservado para Número de Slide 4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</a:rPr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7" name="Conector de seta reta 116"/>
          <p:cNvCxnSpPr/>
          <p:nvPr/>
        </p:nvCxnSpPr>
        <p:spPr>
          <a:xfrm rot="5400000" flipH="1" flipV="1">
            <a:off x="4674595" y="2459526"/>
            <a:ext cx="16073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de seta reta 117"/>
          <p:cNvCxnSpPr/>
          <p:nvPr/>
        </p:nvCxnSpPr>
        <p:spPr>
          <a:xfrm rot="5400000" flipH="1" flipV="1">
            <a:off x="4999041" y="2460122"/>
            <a:ext cx="160734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711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Conector de seta reta 351"/>
          <p:cNvCxnSpPr/>
          <p:nvPr/>
        </p:nvCxnSpPr>
        <p:spPr>
          <a:xfrm rot="5400000" flipH="1" flipV="1">
            <a:off x="85504" y="3582494"/>
            <a:ext cx="3604022" cy="595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CaixaDeTexto 10"/>
          <p:cNvSpPr txBox="1">
            <a:spLocks noChangeArrowheads="1"/>
          </p:cNvSpPr>
          <p:nvPr/>
        </p:nvSpPr>
        <p:spPr bwMode="auto">
          <a:xfrm>
            <a:off x="1467788" y="5473207"/>
            <a:ext cx="76174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350" dirty="0"/>
              <a:t>energia</a:t>
            </a:r>
          </a:p>
        </p:txBody>
      </p:sp>
      <p:cxnSp>
        <p:nvCxnSpPr>
          <p:cNvPr id="354" name="Conector reto 353"/>
          <p:cNvCxnSpPr/>
          <p:nvPr/>
        </p:nvCxnSpPr>
        <p:spPr>
          <a:xfrm>
            <a:off x="1990504" y="3744419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Conector reto 354"/>
          <p:cNvCxnSpPr/>
          <p:nvPr/>
        </p:nvCxnSpPr>
        <p:spPr>
          <a:xfrm>
            <a:off x="2422701" y="3744419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Conector reto 355"/>
          <p:cNvCxnSpPr/>
          <p:nvPr/>
        </p:nvCxnSpPr>
        <p:spPr>
          <a:xfrm>
            <a:off x="2800130" y="3744419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Conector reto 356"/>
          <p:cNvCxnSpPr/>
          <p:nvPr/>
        </p:nvCxnSpPr>
        <p:spPr>
          <a:xfrm>
            <a:off x="3232327" y="3744419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Conector reto 357"/>
          <p:cNvCxnSpPr/>
          <p:nvPr/>
        </p:nvCxnSpPr>
        <p:spPr>
          <a:xfrm>
            <a:off x="3664524" y="3744419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Conector reto 358"/>
          <p:cNvCxnSpPr/>
          <p:nvPr/>
        </p:nvCxnSpPr>
        <p:spPr>
          <a:xfrm rot="5400000" flipH="1" flipV="1">
            <a:off x="3753225" y="2861572"/>
            <a:ext cx="1171575" cy="594122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Conector reto 359"/>
          <p:cNvCxnSpPr/>
          <p:nvPr/>
        </p:nvCxnSpPr>
        <p:spPr>
          <a:xfrm rot="16200000" flipH="1">
            <a:off x="3918722" y="3908131"/>
            <a:ext cx="865584" cy="569119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Conector reto 360"/>
          <p:cNvCxnSpPr/>
          <p:nvPr/>
        </p:nvCxnSpPr>
        <p:spPr>
          <a:xfrm>
            <a:off x="4582496" y="52350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Conector reto 361"/>
          <p:cNvCxnSpPr/>
          <p:nvPr/>
        </p:nvCxnSpPr>
        <p:spPr>
          <a:xfrm>
            <a:off x="4906346" y="5238654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Conector reto 362"/>
          <p:cNvCxnSpPr/>
          <p:nvPr/>
        </p:nvCxnSpPr>
        <p:spPr>
          <a:xfrm>
            <a:off x="4636074" y="2572844"/>
            <a:ext cx="2166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Conector reto 363"/>
          <p:cNvCxnSpPr/>
          <p:nvPr/>
        </p:nvCxnSpPr>
        <p:spPr>
          <a:xfrm>
            <a:off x="4961113" y="2572844"/>
            <a:ext cx="2155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Conector de seta reta 364"/>
          <p:cNvCxnSpPr/>
          <p:nvPr/>
        </p:nvCxnSpPr>
        <p:spPr>
          <a:xfrm rot="5400000" flipH="1" flipV="1">
            <a:off x="1928592" y="3527727"/>
            <a:ext cx="325041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CaixaDeTexto 24"/>
          <p:cNvSpPr txBox="1">
            <a:spLocks noChangeArrowheads="1"/>
          </p:cNvSpPr>
          <p:nvPr/>
        </p:nvSpPr>
        <p:spPr bwMode="auto">
          <a:xfrm>
            <a:off x="4453907" y="4640962"/>
            <a:ext cx="11240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d</a:t>
            </a:r>
            <a:r>
              <a:rPr lang="pt-BR" altLang="pt-BR" sz="900"/>
              <a:t>x</a:t>
            </a:r>
            <a:r>
              <a:rPr lang="pt-BR" altLang="pt-BR" sz="900" baseline="30000"/>
              <a:t>2</a:t>
            </a:r>
            <a:r>
              <a:rPr lang="pt-BR" altLang="pt-BR" sz="900"/>
              <a:t>-y</a:t>
            </a:r>
            <a:r>
              <a:rPr lang="pt-BR" altLang="pt-BR" sz="900" baseline="30000"/>
              <a:t>2</a:t>
            </a:r>
            <a:r>
              <a:rPr lang="pt-BR" altLang="pt-BR" sz="1200"/>
              <a:t> , d</a:t>
            </a:r>
            <a:r>
              <a:rPr lang="pt-BR" altLang="pt-BR" sz="1050"/>
              <a:t>z</a:t>
            </a:r>
            <a:r>
              <a:rPr lang="pt-BR" altLang="pt-BR" sz="1050" baseline="30000"/>
              <a:t>2</a:t>
            </a:r>
            <a:r>
              <a:rPr lang="pt-BR" altLang="pt-BR" sz="1050"/>
              <a:t> </a:t>
            </a:r>
            <a:r>
              <a:rPr lang="pt-BR" altLang="pt-BR" sz="1200"/>
              <a:t>(</a:t>
            </a:r>
            <a:r>
              <a:rPr lang="pt-BR" altLang="pt-BR" sz="1200" i="1"/>
              <a:t>e</a:t>
            </a:r>
            <a:r>
              <a:rPr lang="pt-BR" altLang="pt-BR" sz="1200" i="1" baseline="-25000"/>
              <a:t>g</a:t>
            </a:r>
            <a:r>
              <a:rPr lang="pt-BR" altLang="pt-BR" sz="1200"/>
              <a:t>)</a:t>
            </a:r>
          </a:p>
        </p:txBody>
      </p:sp>
      <p:sp>
        <p:nvSpPr>
          <p:cNvPr id="367" name="CaixaDeTexto 25"/>
          <p:cNvSpPr txBox="1">
            <a:spLocks noChangeArrowheads="1"/>
          </p:cNvSpPr>
          <p:nvPr/>
        </p:nvSpPr>
        <p:spPr bwMode="auto">
          <a:xfrm>
            <a:off x="4312223" y="3727751"/>
            <a:ext cx="1306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d</a:t>
            </a:r>
            <a:r>
              <a:rPr lang="pt-BR" altLang="pt-BR" sz="900"/>
              <a:t>xy</a:t>
            </a:r>
            <a:r>
              <a:rPr lang="pt-BR" altLang="pt-BR" sz="1200"/>
              <a:t> , d</a:t>
            </a:r>
            <a:r>
              <a:rPr lang="pt-BR" altLang="pt-BR" sz="900"/>
              <a:t>x</a:t>
            </a:r>
            <a:r>
              <a:rPr lang="pt-BR" altLang="pt-BR" sz="1050"/>
              <a:t>z, dyz </a:t>
            </a:r>
            <a:r>
              <a:rPr lang="pt-BR" altLang="pt-BR" sz="1200"/>
              <a:t>(</a:t>
            </a:r>
            <a:r>
              <a:rPr lang="pt-BR" altLang="pt-BR" sz="1200" i="1"/>
              <a:t>t</a:t>
            </a:r>
            <a:r>
              <a:rPr lang="pt-BR" altLang="pt-BR" sz="1200" i="1" baseline="-25000"/>
              <a:t>2g</a:t>
            </a:r>
            <a:r>
              <a:rPr lang="pt-BR" altLang="pt-BR" sz="1200"/>
              <a:t>)</a:t>
            </a:r>
          </a:p>
        </p:txBody>
      </p:sp>
      <p:cxnSp>
        <p:nvCxnSpPr>
          <p:cNvPr id="368" name="Conector de seta reta 367"/>
          <p:cNvCxnSpPr/>
          <p:nvPr/>
        </p:nvCxnSpPr>
        <p:spPr>
          <a:xfrm rot="5400000" flipH="1" flipV="1">
            <a:off x="2367337" y="3553325"/>
            <a:ext cx="323850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Conector reto 369"/>
          <p:cNvCxnSpPr/>
          <p:nvPr/>
        </p:nvCxnSpPr>
        <p:spPr>
          <a:xfrm flipV="1">
            <a:off x="5500466" y="4537375"/>
            <a:ext cx="756047" cy="68222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Conector reto 370"/>
          <p:cNvCxnSpPr/>
          <p:nvPr/>
        </p:nvCxnSpPr>
        <p:spPr>
          <a:xfrm rot="16200000" flipV="1">
            <a:off x="6127331" y="3134225"/>
            <a:ext cx="1151335" cy="28575"/>
          </a:xfrm>
          <a:prstGeom prst="line">
            <a:avLst/>
          </a:prstGeom>
          <a:ln w="127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CaixaDeTexto 30"/>
          <p:cNvSpPr txBox="1">
            <a:spLocks noChangeArrowheads="1"/>
          </p:cNvSpPr>
          <p:nvPr/>
        </p:nvSpPr>
        <p:spPr bwMode="auto">
          <a:xfrm>
            <a:off x="6489171" y="2927531"/>
            <a:ext cx="530915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>
                <a:solidFill>
                  <a:schemeClr val="bg1"/>
                </a:solidFill>
                <a:sym typeface="Symbol" panose="05050102010706020507" pitchFamily="18" charset="2"/>
              </a:rPr>
              <a:t></a:t>
            </a:r>
            <a:r>
              <a:rPr lang="pt-BR" altLang="pt-BR" baseline="-25000" dirty="0" err="1">
                <a:solidFill>
                  <a:schemeClr val="bg1"/>
                </a:solidFill>
                <a:sym typeface="Symbol" panose="05050102010706020507" pitchFamily="18" charset="2"/>
              </a:rPr>
              <a:t>oct</a:t>
            </a:r>
            <a:endParaRPr lang="pt-BR" altLang="pt-BR" baseline="-25000" dirty="0">
              <a:solidFill>
                <a:schemeClr val="bg1"/>
              </a:solidFill>
            </a:endParaRPr>
          </a:p>
        </p:txBody>
      </p:sp>
      <p:cxnSp>
        <p:nvCxnSpPr>
          <p:cNvPr id="373" name="Conector de seta reta 372"/>
          <p:cNvCxnSpPr/>
          <p:nvPr/>
        </p:nvCxnSpPr>
        <p:spPr>
          <a:xfrm rot="5400000" flipH="1" flipV="1">
            <a:off x="2746551" y="3527726"/>
            <a:ext cx="32504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Conector de seta reta 373"/>
          <p:cNvCxnSpPr/>
          <p:nvPr/>
        </p:nvCxnSpPr>
        <p:spPr>
          <a:xfrm rot="5400000" flipH="1" flipV="1">
            <a:off x="3178748" y="3527727"/>
            <a:ext cx="325041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Conector de seta reta 374"/>
          <p:cNvCxnSpPr/>
          <p:nvPr/>
        </p:nvCxnSpPr>
        <p:spPr>
          <a:xfrm rot="5400000" flipH="1" flipV="1">
            <a:off x="3610944" y="3527726"/>
            <a:ext cx="32504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Conector reto 376"/>
          <p:cNvCxnSpPr/>
          <p:nvPr/>
        </p:nvCxnSpPr>
        <p:spPr>
          <a:xfrm>
            <a:off x="4420571" y="3743230"/>
            <a:ext cx="270272" cy="119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Conector reto 377"/>
          <p:cNvCxnSpPr/>
          <p:nvPr/>
        </p:nvCxnSpPr>
        <p:spPr>
          <a:xfrm>
            <a:off x="4757516" y="3749182"/>
            <a:ext cx="2714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Conector reto 378"/>
          <p:cNvCxnSpPr/>
          <p:nvPr/>
        </p:nvCxnSpPr>
        <p:spPr>
          <a:xfrm>
            <a:off x="5099227" y="3740849"/>
            <a:ext cx="240506" cy="238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Conector reto 379"/>
          <p:cNvCxnSpPr/>
          <p:nvPr/>
        </p:nvCxnSpPr>
        <p:spPr>
          <a:xfrm>
            <a:off x="2584625" y="1962054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Conector reto 380"/>
          <p:cNvCxnSpPr/>
          <p:nvPr/>
        </p:nvCxnSpPr>
        <p:spPr>
          <a:xfrm>
            <a:off x="3016824" y="196205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Conector reto 381"/>
          <p:cNvCxnSpPr/>
          <p:nvPr/>
        </p:nvCxnSpPr>
        <p:spPr>
          <a:xfrm>
            <a:off x="3447830" y="1962054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CaixaDeTexto 62"/>
          <p:cNvSpPr txBox="1">
            <a:spLocks noChangeArrowheads="1"/>
          </p:cNvSpPr>
          <p:nvPr/>
        </p:nvSpPr>
        <p:spPr bwMode="auto">
          <a:xfrm>
            <a:off x="4495579" y="2627614"/>
            <a:ext cx="9973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900"/>
              <a:t>dx</a:t>
            </a:r>
            <a:r>
              <a:rPr lang="pt-BR" altLang="pt-BR" sz="900" baseline="30000"/>
              <a:t>2</a:t>
            </a:r>
            <a:r>
              <a:rPr lang="pt-BR" altLang="pt-BR" sz="900"/>
              <a:t>-y</a:t>
            </a:r>
            <a:r>
              <a:rPr lang="pt-BR" altLang="pt-BR" sz="900" baseline="30000"/>
              <a:t>2</a:t>
            </a:r>
            <a:r>
              <a:rPr lang="pt-BR" altLang="pt-BR" sz="900"/>
              <a:t> , dz</a:t>
            </a:r>
            <a:r>
              <a:rPr lang="pt-BR" altLang="pt-BR" sz="900" baseline="30000"/>
              <a:t>2</a:t>
            </a:r>
            <a:r>
              <a:rPr lang="pt-BR" altLang="pt-BR" sz="900"/>
              <a:t> (</a:t>
            </a:r>
            <a:r>
              <a:rPr lang="pt-BR" altLang="pt-BR" sz="900" i="1"/>
              <a:t>e</a:t>
            </a:r>
            <a:r>
              <a:rPr lang="pt-BR" altLang="pt-BR" sz="900" i="1" baseline="-25000"/>
              <a:t>g</a:t>
            </a:r>
            <a:r>
              <a:rPr lang="pt-BR" altLang="pt-BR" sz="900"/>
              <a:t>)</a:t>
            </a:r>
            <a:r>
              <a:rPr lang="pt-BR" altLang="pt-BR" sz="900" baseline="30000"/>
              <a:t>*</a:t>
            </a:r>
            <a:endParaRPr lang="pt-BR" altLang="pt-BR" sz="900"/>
          </a:p>
        </p:txBody>
      </p:sp>
      <p:cxnSp>
        <p:nvCxnSpPr>
          <p:cNvPr id="384" name="Conector reto 383"/>
          <p:cNvCxnSpPr/>
          <p:nvPr/>
        </p:nvCxnSpPr>
        <p:spPr>
          <a:xfrm>
            <a:off x="6304138" y="4877894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Conector reto 384"/>
          <p:cNvCxnSpPr/>
          <p:nvPr/>
        </p:nvCxnSpPr>
        <p:spPr>
          <a:xfrm>
            <a:off x="6256514" y="4500467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Conector reto 385"/>
          <p:cNvCxnSpPr/>
          <p:nvPr/>
        </p:nvCxnSpPr>
        <p:spPr>
          <a:xfrm>
            <a:off x="6688711" y="4500467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Conector reto 386"/>
          <p:cNvCxnSpPr/>
          <p:nvPr/>
        </p:nvCxnSpPr>
        <p:spPr>
          <a:xfrm>
            <a:off x="8263907" y="4500467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Conector de seta reta 387"/>
          <p:cNvCxnSpPr/>
          <p:nvPr/>
        </p:nvCxnSpPr>
        <p:spPr>
          <a:xfrm rot="5400000" flipH="1" flipV="1">
            <a:off x="6331523" y="4743354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Conector de seta reta 388"/>
          <p:cNvCxnSpPr/>
          <p:nvPr/>
        </p:nvCxnSpPr>
        <p:spPr>
          <a:xfrm rot="16200000" flipH="1">
            <a:off x="6420821" y="4754070"/>
            <a:ext cx="191690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Conector de seta reta 389"/>
          <p:cNvCxnSpPr/>
          <p:nvPr/>
        </p:nvCxnSpPr>
        <p:spPr>
          <a:xfrm rot="5400000" flipH="1" flipV="1">
            <a:off x="6255919" y="4284368"/>
            <a:ext cx="21669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Conector de seta reta 390"/>
          <p:cNvCxnSpPr/>
          <p:nvPr/>
        </p:nvCxnSpPr>
        <p:spPr>
          <a:xfrm rot="16200000" flipH="1">
            <a:off x="6369028" y="4280797"/>
            <a:ext cx="215503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onector de seta reta 391"/>
          <p:cNvCxnSpPr/>
          <p:nvPr/>
        </p:nvCxnSpPr>
        <p:spPr>
          <a:xfrm rot="5400000" flipH="1" flipV="1">
            <a:off x="6688116" y="4284370"/>
            <a:ext cx="216694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Conector de seta reta 392"/>
          <p:cNvCxnSpPr/>
          <p:nvPr/>
        </p:nvCxnSpPr>
        <p:spPr>
          <a:xfrm rot="5400000">
            <a:off x="7962085" y="4296275"/>
            <a:ext cx="189309" cy="238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Conector de seta reta 393"/>
          <p:cNvCxnSpPr/>
          <p:nvPr/>
        </p:nvCxnSpPr>
        <p:spPr>
          <a:xfrm rot="5400000" flipH="1" flipV="1">
            <a:off x="8272242" y="4283773"/>
            <a:ext cx="208359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Conector de seta reta 394"/>
          <p:cNvCxnSpPr/>
          <p:nvPr/>
        </p:nvCxnSpPr>
        <p:spPr>
          <a:xfrm rot="16200000" flipH="1">
            <a:off x="8382970" y="4318301"/>
            <a:ext cx="19169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Conector reto 395"/>
          <p:cNvCxnSpPr/>
          <p:nvPr/>
        </p:nvCxnSpPr>
        <p:spPr>
          <a:xfrm>
            <a:off x="3502599" y="297170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Text Box 17"/>
          <p:cNvSpPr txBox="1">
            <a:spLocks noChangeArrowheads="1"/>
          </p:cNvSpPr>
          <p:nvPr/>
        </p:nvSpPr>
        <p:spPr bwMode="auto">
          <a:xfrm>
            <a:off x="3016823" y="2756201"/>
            <a:ext cx="485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a</a:t>
            </a:r>
            <a:r>
              <a:rPr lang="pt-BR" altLang="pt-BR" baseline="-25000"/>
              <a:t>1g</a:t>
            </a:r>
            <a:endParaRPr lang="en-US" altLang="pt-BR"/>
          </a:p>
        </p:txBody>
      </p:sp>
      <p:sp>
        <p:nvSpPr>
          <p:cNvPr id="398" name="Text Box 19"/>
          <p:cNvSpPr txBox="1">
            <a:spLocks noChangeArrowheads="1"/>
          </p:cNvSpPr>
          <p:nvPr/>
        </p:nvSpPr>
        <p:spPr bwMode="auto">
          <a:xfrm>
            <a:off x="2206008" y="1729882"/>
            <a:ext cx="398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1u</a:t>
            </a:r>
            <a:endParaRPr lang="en-US" altLang="pt-BR"/>
          </a:p>
        </p:txBody>
      </p:sp>
      <p:sp>
        <p:nvSpPr>
          <p:cNvPr id="399" name="Text Box 17"/>
          <p:cNvSpPr txBox="1">
            <a:spLocks noChangeArrowheads="1"/>
          </p:cNvSpPr>
          <p:nvPr/>
        </p:nvSpPr>
        <p:spPr bwMode="auto">
          <a:xfrm>
            <a:off x="6742288" y="4700492"/>
            <a:ext cx="4857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500"/>
              <a:t>a</a:t>
            </a:r>
            <a:r>
              <a:rPr lang="pt-BR" altLang="pt-BR" sz="1500" baseline="-25000"/>
              <a:t>1g</a:t>
            </a:r>
            <a:endParaRPr lang="en-US" altLang="pt-BR" sz="1500"/>
          </a:p>
        </p:txBody>
      </p:sp>
      <p:sp>
        <p:nvSpPr>
          <p:cNvPr id="400" name="Text Box 19"/>
          <p:cNvSpPr txBox="1">
            <a:spLocks noChangeArrowheads="1"/>
          </p:cNvSpPr>
          <p:nvPr/>
        </p:nvSpPr>
        <p:spPr bwMode="auto">
          <a:xfrm>
            <a:off x="9816450" y="4330304"/>
            <a:ext cx="3976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1u</a:t>
            </a:r>
            <a:endParaRPr lang="en-US" altLang="pt-BR"/>
          </a:p>
        </p:txBody>
      </p:sp>
      <p:cxnSp>
        <p:nvCxnSpPr>
          <p:cNvPr id="401" name="Conector reto 400"/>
          <p:cNvCxnSpPr/>
          <p:nvPr/>
        </p:nvCxnSpPr>
        <p:spPr>
          <a:xfrm>
            <a:off x="6364861" y="390634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Conector reto 401"/>
          <p:cNvCxnSpPr/>
          <p:nvPr/>
        </p:nvCxnSpPr>
        <p:spPr>
          <a:xfrm>
            <a:off x="6797057" y="3906344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Text Box 22"/>
          <p:cNvSpPr txBox="1">
            <a:spLocks noChangeArrowheads="1"/>
          </p:cNvSpPr>
          <p:nvPr/>
        </p:nvSpPr>
        <p:spPr bwMode="auto">
          <a:xfrm>
            <a:off x="2422701" y="3889676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2g</a:t>
            </a:r>
            <a:endParaRPr lang="en-US" altLang="pt-BR" baseline="-25000"/>
          </a:p>
        </p:txBody>
      </p:sp>
      <p:sp>
        <p:nvSpPr>
          <p:cNvPr id="404" name="Text Box 24"/>
          <p:cNvSpPr txBox="1">
            <a:spLocks noChangeArrowheads="1"/>
          </p:cNvSpPr>
          <p:nvPr/>
        </p:nvSpPr>
        <p:spPr bwMode="auto">
          <a:xfrm>
            <a:off x="8372254" y="3690842"/>
            <a:ext cx="39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e</a:t>
            </a:r>
            <a:r>
              <a:rPr lang="pt-BR" altLang="pt-BR" baseline="-25000"/>
              <a:t>g</a:t>
            </a:r>
            <a:endParaRPr lang="en-US" altLang="pt-BR" baseline="-25000"/>
          </a:p>
        </p:txBody>
      </p:sp>
      <p:cxnSp>
        <p:nvCxnSpPr>
          <p:cNvPr id="405" name="Conector de seta reta 404"/>
          <p:cNvCxnSpPr/>
          <p:nvPr/>
        </p:nvCxnSpPr>
        <p:spPr>
          <a:xfrm rot="5400000" flipH="1" flipV="1">
            <a:off x="6370813" y="3744419"/>
            <a:ext cx="21550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Conector de seta reta 405"/>
          <p:cNvCxnSpPr/>
          <p:nvPr/>
        </p:nvCxnSpPr>
        <p:spPr>
          <a:xfrm rot="16200000" flipH="1">
            <a:off x="6482733" y="3740849"/>
            <a:ext cx="216694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Conector de seta reta 406"/>
          <p:cNvCxnSpPr/>
          <p:nvPr/>
        </p:nvCxnSpPr>
        <p:spPr>
          <a:xfrm rot="5400000" flipH="1" flipV="1">
            <a:off x="7985300" y="3744419"/>
            <a:ext cx="21550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Conector de seta reta 407"/>
          <p:cNvCxnSpPr/>
          <p:nvPr/>
        </p:nvCxnSpPr>
        <p:spPr>
          <a:xfrm rot="16200000" flipH="1">
            <a:off x="8097816" y="3740253"/>
            <a:ext cx="216694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Conector reto 408"/>
          <p:cNvCxnSpPr/>
          <p:nvPr/>
        </p:nvCxnSpPr>
        <p:spPr>
          <a:xfrm rot="16200000" flipH="1">
            <a:off x="2918596" y="3986711"/>
            <a:ext cx="2733675" cy="810816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Conector reto 409"/>
          <p:cNvCxnSpPr/>
          <p:nvPr/>
        </p:nvCxnSpPr>
        <p:spPr>
          <a:xfrm>
            <a:off x="4690842" y="5758957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Conector de seta reta 410"/>
          <p:cNvCxnSpPr/>
          <p:nvPr/>
        </p:nvCxnSpPr>
        <p:spPr>
          <a:xfrm rot="5400000" flipH="1" flipV="1">
            <a:off x="4771804" y="5624417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Conector de seta reta 411"/>
          <p:cNvCxnSpPr/>
          <p:nvPr/>
        </p:nvCxnSpPr>
        <p:spPr>
          <a:xfrm rot="16200000" flipH="1">
            <a:off x="4814668" y="5635133"/>
            <a:ext cx="191690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Conector reto 412"/>
          <p:cNvCxnSpPr/>
          <p:nvPr/>
        </p:nvCxnSpPr>
        <p:spPr>
          <a:xfrm flipV="1">
            <a:off x="5014692" y="4895755"/>
            <a:ext cx="1295400" cy="86320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" name="Text Box 17"/>
          <p:cNvSpPr txBox="1">
            <a:spLocks noChangeArrowheads="1"/>
          </p:cNvSpPr>
          <p:nvPr/>
        </p:nvSpPr>
        <p:spPr bwMode="auto">
          <a:xfrm>
            <a:off x="4744419" y="5722049"/>
            <a:ext cx="485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a</a:t>
            </a:r>
            <a:r>
              <a:rPr lang="pt-BR" altLang="pt-BR" sz="1200" baseline="-25000"/>
              <a:t>1g</a:t>
            </a:r>
            <a:endParaRPr lang="en-US" altLang="pt-BR" sz="1200"/>
          </a:p>
        </p:txBody>
      </p:sp>
      <p:cxnSp>
        <p:nvCxnSpPr>
          <p:cNvPr id="415" name="Conector reto 414"/>
          <p:cNvCxnSpPr/>
          <p:nvPr/>
        </p:nvCxnSpPr>
        <p:spPr>
          <a:xfrm rot="16200000" flipH="1">
            <a:off x="2594746" y="3231856"/>
            <a:ext cx="3219450" cy="756047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Conector de seta reta 415"/>
          <p:cNvCxnSpPr/>
          <p:nvPr/>
        </p:nvCxnSpPr>
        <p:spPr>
          <a:xfrm rot="5400000" flipH="1" flipV="1">
            <a:off x="4556302" y="5124355"/>
            <a:ext cx="160735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Conector de seta reta 416"/>
          <p:cNvCxnSpPr/>
          <p:nvPr/>
        </p:nvCxnSpPr>
        <p:spPr>
          <a:xfrm rot="16200000" flipH="1">
            <a:off x="4599759" y="5135665"/>
            <a:ext cx="190500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Conector de seta reta 417"/>
          <p:cNvCxnSpPr/>
          <p:nvPr/>
        </p:nvCxnSpPr>
        <p:spPr>
          <a:xfrm rot="5400000" flipH="1" flipV="1">
            <a:off x="4933729" y="5100542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Conector de seta reta 418"/>
          <p:cNvCxnSpPr/>
          <p:nvPr/>
        </p:nvCxnSpPr>
        <p:spPr>
          <a:xfrm rot="16200000" flipH="1">
            <a:off x="4976593" y="5111258"/>
            <a:ext cx="191690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Conector reto 419"/>
          <p:cNvCxnSpPr/>
          <p:nvPr/>
        </p:nvCxnSpPr>
        <p:spPr>
          <a:xfrm flipV="1">
            <a:off x="5223052" y="3889677"/>
            <a:ext cx="1141810" cy="72151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Conector reto 420"/>
          <p:cNvCxnSpPr/>
          <p:nvPr/>
        </p:nvCxnSpPr>
        <p:spPr>
          <a:xfrm>
            <a:off x="4636073" y="46254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Conector reto 421"/>
          <p:cNvCxnSpPr/>
          <p:nvPr/>
        </p:nvCxnSpPr>
        <p:spPr>
          <a:xfrm>
            <a:off x="4961114" y="4625482"/>
            <a:ext cx="2690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Conector reto 422"/>
          <p:cNvCxnSpPr/>
          <p:nvPr/>
        </p:nvCxnSpPr>
        <p:spPr>
          <a:xfrm>
            <a:off x="5230196" y="52350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4" name="Text Box 19"/>
          <p:cNvSpPr txBox="1">
            <a:spLocks noChangeArrowheads="1"/>
          </p:cNvSpPr>
          <p:nvPr/>
        </p:nvSpPr>
        <p:spPr bwMode="auto">
          <a:xfrm>
            <a:off x="4852768" y="5219605"/>
            <a:ext cx="39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t</a:t>
            </a:r>
            <a:r>
              <a:rPr lang="pt-BR" altLang="pt-BR" sz="1200" baseline="-25000"/>
              <a:t>1u</a:t>
            </a:r>
            <a:endParaRPr lang="en-US" altLang="pt-BR" sz="1200"/>
          </a:p>
        </p:txBody>
      </p:sp>
      <p:cxnSp>
        <p:nvCxnSpPr>
          <p:cNvPr id="425" name="Conector de seta reta 424"/>
          <p:cNvCxnSpPr/>
          <p:nvPr/>
        </p:nvCxnSpPr>
        <p:spPr>
          <a:xfrm rot="5400000" flipH="1" flipV="1">
            <a:off x="4664052" y="4489155"/>
            <a:ext cx="161925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Conector de seta reta 425"/>
          <p:cNvCxnSpPr/>
          <p:nvPr/>
        </p:nvCxnSpPr>
        <p:spPr>
          <a:xfrm rot="16200000" flipH="1">
            <a:off x="4706319" y="4500467"/>
            <a:ext cx="191691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Conector de seta reta 426"/>
          <p:cNvCxnSpPr/>
          <p:nvPr/>
        </p:nvCxnSpPr>
        <p:spPr>
          <a:xfrm rot="5400000" flipH="1" flipV="1">
            <a:off x="4979568" y="4489156"/>
            <a:ext cx="161925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Conector de seta reta 427"/>
          <p:cNvCxnSpPr/>
          <p:nvPr/>
        </p:nvCxnSpPr>
        <p:spPr>
          <a:xfrm rot="16200000" flipH="1">
            <a:off x="5023026" y="4500467"/>
            <a:ext cx="191691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Conector de seta reta 428"/>
          <p:cNvCxnSpPr/>
          <p:nvPr/>
        </p:nvCxnSpPr>
        <p:spPr>
          <a:xfrm rot="5400000" flipH="1" flipV="1">
            <a:off x="5249840" y="5099946"/>
            <a:ext cx="161925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Conector de seta reta 429"/>
          <p:cNvCxnSpPr/>
          <p:nvPr/>
        </p:nvCxnSpPr>
        <p:spPr>
          <a:xfrm rot="16200000" flipH="1">
            <a:off x="5292704" y="5111853"/>
            <a:ext cx="191690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Conector de seta reta 430"/>
          <p:cNvCxnSpPr/>
          <p:nvPr/>
        </p:nvCxnSpPr>
        <p:spPr>
          <a:xfrm rot="5400000" flipH="1" flipV="1">
            <a:off x="4439619" y="3617023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Conector de seta reta 431"/>
          <p:cNvCxnSpPr/>
          <p:nvPr/>
        </p:nvCxnSpPr>
        <p:spPr>
          <a:xfrm rot="16200000" flipH="1">
            <a:off x="4482483" y="3627739"/>
            <a:ext cx="191690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Conector de seta reta 432"/>
          <p:cNvCxnSpPr/>
          <p:nvPr/>
        </p:nvCxnSpPr>
        <p:spPr>
          <a:xfrm rot="5400000" flipH="1" flipV="1">
            <a:off x="4771804" y="3592019"/>
            <a:ext cx="16073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Conector de seta reta 433"/>
          <p:cNvCxnSpPr/>
          <p:nvPr/>
        </p:nvCxnSpPr>
        <p:spPr>
          <a:xfrm rot="5400000" flipH="1" flipV="1">
            <a:off x="5096250" y="3592615"/>
            <a:ext cx="160734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Conector reto 434"/>
          <p:cNvCxnSpPr/>
          <p:nvPr/>
        </p:nvCxnSpPr>
        <p:spPr>
          <a:xfrm>
            <a:off x="4690842" y="1567957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Conector reto 435"/>
          <p:cNvCxnSpPr/>
          <p:nvPr/>
        </p:nvCxnSpPr>
        <p:spPr>
          <a:xfrm rot="5400000" flipH="1" flipV="1">
            <a:off x="3580584" y="1867399"/>
            <a:ext cx="1409700" cy="810816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Conector reto 436"/>
          <p:cNvCxnSpPr/>
          <p:nvPr/>
        </p:nvCxnSpPr>
        <p:spPr>
          <a:xfrm rot="16200000" flipV="1">
            <a:off x="4015162" y="2567487"/>
            <a:ext cx="3294460" cy="129540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Conector reto 437"/>
          <p:cNvCxnSpPr/>
          <p:nvPr/>
        </p:nvCxnSpPr>
        <p:spPr>
          <a:xfrm rot="16200000" flipV="1">
            <a:off x="4015757" y="2243042"/>
            <a:ext cx="3509963" cy="97155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Conector reto 438"/>
          <p:cNvCxnSpPr/>
          <p:nvPr/>
        </p:nvCxnSpPr>
        <p:spPr>
          <a:xfrm>
            <a:off x="4366993" y="973837"/>
            <a:ext cx="269081" cy="119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Conector reto 439"/>
          <p:cNvCxnSpPr/>
          <p:nvPr/>
        </p:nvCxnSpPr>
        <p:spPr>
          <a:xfrm>
            <a:off x="4690841" y="973835"/>
            <a:ext cx="2714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Conector reto 440"/>
          <p:cNvCxnSpPr/>
          <p:nvPr/>
        </p:nvCxnSpPr>
        <p:spPr>
          <a:xfrm>
            <a:off x="5014693" y="973837"/>
            <a:ext cx="239315" cy="238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2" name="Text Box 17"/>
          <p:cNvSpPr txBox="1">
            <a:spLocks noChangeArrowheads="1"/>
          </p:cNvSpPr>
          <p:nvPr/>
        </p:nvSpPr>
        <p:spPr bwMode="auto">
          <a:xfrm>
            <a:off x="4636073" y="1583437"/>
            <a:ext cx="485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a</a:t>
            </a:r>
            <a:r>
              <a:rPr lang="pt-BR" altLang="pt-BR" sz="1200" baseline="-25000"/>
              <a:t>1g</a:t>
            </a:r>
            <a:r>
              <a:rPr lang="pt-BR" altLang="pt-BR" sz="1200" baseline="30000"/>
              <a:t>*</a:t>
            </a:r>
            <a:endParaRPr lang="en-US" altLang="pt-BR" sz="1200"/>
          </a:p>
        </p:txBody>
      </p:sp>
      <p:sp>
        <p:nvSpPr>
          <p:cNvPr id="443" name="Text Box 19"/>
          <p:cNvSpPr txBox="1">
            <a:spLocks noChangeArrowheads="1"/>
          </p:cNvSpPr>
          <p:nvPr/>
        </p:nvSpPr>
        <p:spPr bwMode="auto">
          <a:xfrm>
            <a:off x="4690843" y="1027414"/>
            <a:ext cx="39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t</a:t>
            </a:r>
            <a:r>
              <a:rPr lang="pt-BR" altLang="pt-BR" sz="1200" baseline="-25000"/>
              <a:t>1u</a:t>
            </a:r>
            <a:r>
              <a:rPr lang="pt-BR" altLang="pt-BR" sz="1200" baseline="30000"/>
              <a:t>*</a:t>
            </a:r>
            <a:endParaRPr lang="en-US" altLang="pt-BR" sz="1200"/>
          </a:p>
        </p:txBody>
      </p:sp>
      <p:cxnSp>
        <p:nvCxnSpPr>
          <p:cNvPr id="444" name="Conector reto 443"/>
          <p:cNvCxnSpPr/>
          <p:nvPr/>
        </p:nvCxnSpPr>
        <p:spPr>
          <a:xfrm rot="16200000" flipV="1">
            <a:off x="5112324" y="2637139"/>
            <a:ext cx="1316831" cy="118824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Conector reto 444"/>
          <p:cNvCxnSpPr/>
          <p:nvPr/>
        </p:nvCxnSpPr>
        <p:spPr>
          <a:xfrm rot="10800000">
            <a:off x="5176616" y="2572844"/>
            <a:ext cx="1565672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Conector reto 445"/>
          <p:cNvCxnSpPr/>
          <p:nvPr/>
        </p:nvCxnSpPr>
        <p:spPr>
          <a:xfrm rot="10800000">
            <a:off x="5358782" y="3736085"/>
            <a:ext cx="1566863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Conector reto 446"/>
          <p:cNvCxnSpPr/>
          <p:nvPr/>
        </p:nvCxnSpPr>
        <p:spPr>
          <a:xfrm>
            <a:off x="1990505" y="3889676"/>
            <a:ext cx="118824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Conector reto 447"/>
          <p:cNvCxnSpPr/>
          <p:nvPr/>
        </p:nvCxnSpPr>
        <p:spPr>
          <a:xfrm>
            <a:off x="3232326" y="4051601"/>
            <a:ext cx="8096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Text Box 22"/>
          <p:cNvSpPr txBox="1">
            <a:spLocks noChangeArrowheads="1"/>
          </p:cNvSpPr>
          <p:nvPr/>
        </p:nvSpPr>
        <p:spPr bwMode="auto">
          <a:xfrm>
            <a:off x="3447830" y="4106370"/>
            <a:ext cx="39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e</a:t>
            </a:r>
            <a:r>
              <a:rPr lang="pt-BR" altLang="pt-BR" baseline="-25000"/>
              <a:t>g</a:t>
            </a:r>
            <a:endParaRPr lang="en-US" altLang="pt-BR" baseline="-25000"/>
          </a:p>
        </p:txBody>
      </p:sp>
      <p:cxnSp>
        <p:nvCxnSpPr>
          <p:cNvPr id="450" name="Conector reto 449"/>
          <p:cNvCxnSpPr/>
          <p:nvPr/>
        </p:nvCxnSpPr>
        <p:spPr>
          <a:xfrm rot="5400000" flipH="1" flipV="1">
            <a:off x="3629400" y="1224462"/>
            <a:ext cx="934641" cy="54054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Conector de seta reta 450"/>
          <p:cNvCxnSpPr/>
          <p:nvPr/>
        </p:nvCxnSpPr>
        <p:spPr>
          <a:xfrm rot="16200000" flipH="1">
            <a:off x="4814667" y="3607498"/>
            <a:ext cx="191691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CaixaDeTexto 452"/>
          <p:cNvSpPr txBox="1"/>
          <p:nvPr/>
        </p:nvSpPr>
        <p:spPr>
          <a:xfrm>
            <a:off x="5923313" y="1237208"/>
            <a:ext cx="1829347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2700">
                <a:latin typeface="+mj-lt"/>
              </a:rPr>
              <a:t>Baixo spin</a:t>
            </a:r>
            <a:endParaRPr lang="pt-BR" sz="2700" baseline="-25000" dirty="0">
              <a:latin typeface="+mj-lt"/>
            </a:endParaRPr>
          </a:p>
        </p:txBody>
      </p:sp>
      <p:grpSp>
        <p:nvGrpSpPr>
          <p:cNvPr id="455" name="Grupo 454"/>
          <p:cNvGrpSpPr/>
          <p:nvPr/>
        </p:nvGrpSpPr>
        <p:grpSpPr>
          <a:xfrm>
            <a:off x="340589" y="1525941"/>
            <a:ext cx="1288616" cy="1229666"/>
            <a:chOff x="1029984" y="480594"/>
            <a:chExt cx="2282831" cy="2066227"/>
          </a:xfrm>
        </p:grpSpPr>
        <p:pic>
          <p:nvPicPr>
            <p:cNvPr id="456" name="Picture 1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984" y="794221"/>
              <a:ext cx="1568450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561A8"/>
                      </a:gs>
                      <a:gs pos="100000">
                        <a:srgbClr val="312F5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57" name="Conector de seta reta 456"/>
            <p:cNvCxnSpPr/>
            <p:nvPr/>
          </p:nvCxnSpPr>
          <p:spPr>
            <a:xfrm>
              <a:off x="2247089" y="1838528"/>
              <a:ext cx="447473" cy="15564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onector de seta reta 457"/>
            <p:cNvCxnSpPr/>
            <p:nvPr/>
          </p:nvCxnSpPr>
          <p:spPr>
            <a:xfrm flipV="1">
              <a:off x="2235386" y="1507787"/>
              <a:ext cx="556452" cy="946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onector de seta reta 458"/>
            <p:cNvCxnSpPr/>
            <p:nvPr/>
          </p:nvCxnSpPr>
          <p:spPr>
            <a:xfrm flipV="1">
              <a:off x="1814209" y="576061"/>
              <a:ext cx="0" cy="31634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CaixaDeTexto 459"/>
            <p:cNvSpPr txBox="1"/>
            <p:nvPr/>
          </p:nvSpPr>
          <p:spPr>
            <a:xfrm>
              <a:off x="2220420" y="1916350"/>
              <a:ext cx="523089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x</a:t>
              </a:r>
            </a:p>
          </p:txBody>
        </p:sp>
        <p:sp>
          <p:nvSpPr>
            <p:cNvPr id="461" name="CaixaDeTexto 460"/>
            <p:cNvSpPr txBox="1"/>
            <p:nvPr/>
          </p:nvSpPr>
          <p:spPr>
            <a:xfrm>
              <a:off x="2767008" y="1193864"/>
              <a:ext cx="545807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y</a:t>
              </a:r>
            </a:p>
          </p:txBody>
        </p:sp>
        <p:sp>
          <p:nvSpPr>
            <p:cNvPr id="462" name="CaixaDeTexto 461"/>
            <p:cNvSpPr txBox="1"/>
            <p:nvPr/>
          </p:nvSpPr>
          <p:spPr>
            <a:xfrm>
              <a:off x="1921237" y="480594"/>
              <a:ext cx="500371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</a:t>
              </a:r>
            </a:p>
          </p:txBody>
        </p:sp>
      </p:grpSp>
      <p:sp>
        <p:nvSpPr>
          <p:cNvPr id="463" name="Rectangle 191"/>
          <p:cNvSpPr>
            <a:spLocks noChangeArrowheads="1"/>
          </p:cNvSpPr>
          <p:nvPr/>
        </p:nvSpPr>
        <p:spPr bwMode="auto">
          <a:xfrm>
            <a:off x="218346" y="3118245"/>
            <a:ext cx="1202573" cy="123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561A8"/>
                    </a:gs>
                    <a:gs pos="100000">
                      <a:srgbClr val="312F59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pt-BR" sz="1350" dirty="0"/>
              <a:t>Fe</a:t>
            </a:r>
            <a:r>
              <a:rPr lang="en-GB" altLang="pt-BR" sz="1350" baseline="30000" dirty="0"/>
              <a:t>3+</a:t>
            </a:r>
            <a:r>
              <a:rPr lang="en-GB" altLang="pt-BR" sz="1350" dirty="0"/>
              <a:t> = 5 e</a:t>
            </a:r>
            <a:r>
              <a:rPr lang="en-GB" altLang="pt-BR" b="1" baseline="30000" dirty="0"/>
              <a:t>-</a:t>
            </a:r>
            <a:endParaRPr lang="en-GB" altLang="pt-BR" sz="1350" dirty="0"/>
          </a:p>
          <a:p>
            <a:pPr>
              <a:lnSpc>
                <a:spcPct val="150000"/>
              </a:lnSpc>
            </a:pPr>
            <a:r>
              <a:rPr lang="en-GB" altLang="pt-BR" sz="1350" dirty="0"/>
              <a:t>6 </a:t>
            </a:r>
            <a:r>
              <a:rPr lang="en-GB" altLang="pt-BR" sz="1350" dirty="0" err="1"/>
              <a:t>xL</a:t>
            </a:r>
            <a:r>
              <a:rPr lang="en-GB" altLang="pt-BR" sz="1350" dirty="0"/>
              <a:t> = 12 e</a:t>
            </a:r>
            <a:r>
              <a:rPr lang="en-GB" altLang="pt-BR" b="1" baseline="30000" dirty="0"/>
              <a:t>-</a:t>
            </a:r>
            <a:endParaRPr lang="en-GB" altLang="pt-BR" sz="1350" dirty="0"/>
          </a:p>
          <a:p>
            <a:pPr>
              <a:lnSpc>
                <a:spcPct val="150000"/>
              </a:lnSpc>
            </a:pPr>
            <a:r>
              <a:rPr lang="en-GB" altLang="pt-BR" sz="1350" dirty="0"/>
              <a:t>Total = 17 e</a:t>
            </a:r>
            <a:r>
              <a:rPr lang="en-GB" altLang="pt-BR" b="1" baseline="30000" dirty="0"/>
              <a:t>-</a:t>
            </a:r>
          </a:p>
        </p:txBody>
      </p:sp>
      <p:sp>
        <p:nvSpPr>
          <p:cNvPr id="464" name="CaixaDeTexto 463"/>
          <p:cNvSpPr txBox="1"/>
          <p:nvPr/>
        </p:nvSpPr>
        <p:spPr>
          <a:xfrm>
            <a:off x="2565489" y="5439208"/>
            <a:ext cx="6976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Fe</a:t>
            </a:r>
            <a:r>
              <a:rPr lang="pt-BR" sz="2100" baseline="30000" dirty="0"/>
              <a:t>3+</a:t>
            </a:r>
            <a:endParaRPr lang="pt-BR" sz="2100" dirty="0"/>
          </a:p>
        </p:txBody>
      </p:sp>
      <p:sp>
        <p:nvSpPr>
          <p:cNvPr id="465" name="CaixaDeTexto 464"/>
          <p:cNvSpPr txBox="1"/>
          <p:nvPr/>
        </p:nvSpPr>
        <p:spPr>
          <a:xfrm>
            <a:off x="6766316" y="5495375"/>
            <a:ext cx="739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6 x L</a:t>
            </a:r>
          </a:p>
        </p:txBody>
      </p:sp>
      <p:sp>
        <p:nvSpPr>
          <p:cNvPr id="466" name="CaixaDeTexto 465"/>
          <p:cNvSpPr txBox="1"/>
          <p:nvPr/>
        </p:nvSpPr>
        <p:spPr>
          <a:xfrm>
            <a:off x="4245243" y="2068857"/>
            <a:ext cx="2247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Paramagnético</a:t>
            </a:r>
          </a:p>
        </p:txBody>
      </p:sp>
      <p:sp>
        <p:nvSpPr>
          <p:cNvPr id="467" name="CaixaDeTexto 466"/>
          <p:cNvSpPr txBox="1"/>
          <p:nvPr/>
        </p:nvSpPr>
        <p:spPr>
          <a:xfrm>
            <a:off x="157126" y="200593"/>
            <a:ext cx="16914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700" dirty="0"/>
              <a:t>Fe</a:t>
            </a:r>
            <a:r>
              <a:rPr lang="pt-BR" sz="2700" baseline="30000" dirty="0"/>
              <a:t>3+</a:t>
            </a:r>
            <a:r>
              <a:rPr lang="pt-BR" sz="2700" dirty="0"/>
              <a:t>: 3 d</a:t>
            </a:r>
            <a:r>
              <a:rPr lang="pt-BR" sz="2700" baseline="30000" dirty="0"/>
              <a:t>5</a:t>
            </a:r>
            <a:endParaRPr lang="pt-BR" sz="2700" dirty="0"/>
          </a:p>
        </p:txBody>
      </p:sp>
      <p:sp>
        <p:nvSpPr>
          <p:cNvPr id="468" name="Espaço Reservado para Número de Slide 4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</a:rPr>
              <a:t>11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047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Conector de seta reta 351"/>
          <p:cNvCxnSpPr/>
          <p:nvPr/>
        </p:nvCxnSpPr>
        <p:spPr>
          <a:xfrm rot="5400000" flipH="1" flipV="1">
            <a:off x="85504" y="3582494"/>
            <a:ext cx="3604022" cy="595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CaixaDeTexto 10"/>
          <p:cNvSpPr txBox="1">
            <a:spLocks noChangeArrowheads="1"/>
          </p:cNvSpPr>
          <p:nvPr/>
        </p:nvSpPr>
        <p:spPr bwMode="auto">
          <a:xfrm>
            <a:off x="1467788" y="5473207"/>
            <a:ext cx="76174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350" dirty="0"/>
              <a:t>energia</a:t>
            </a:r>
          </a:p>
        </p:txBody>
      </p:sp>
      <p:cxnSp>
        <p:nvCxnSpPr>
          <p:cNvPr id="354" name="Conector reto 353"/>
          <p:cNvCxnSpPr/>
          <p:nvPr/>
        </p:nvCxnSpPr>
        <p:spPr>
          <a:xfrm>
            <a:off x="1990504" y="3744419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Conector reto 354"/>
          <p:cNvCxnSpPr/>
          <p:nvPr/>
        </p:nvCxnSpPr>
        <p:spPr>
          <a:xfrm>
            <a:off x="2422701" y="3744419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Conector reto 355"/>
          <p:cNvCxnSpPr/>
          <p:nvPr/>
        </p:nvCxnSpPr>
        <p:spPr>
          <a:xfrm>
            <a:off x="2800130" y="3744419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Conector reto 356"/>
          <p:cNvCxnSpPr/>
          <p:nvPr/>
        </p:nvCxnSpPr>
        <p:spPr>
          <a:xfrm>
            <a:off x="3232327" y="3744419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Conector reto 357"/>
          <p:cNvCxnSpPr/>
          <p:nvPr/>
        </p:nvCxnSpPr>
        <p:spPr>
          <a:xfrm>
            <a:off x="3664524" y="3744419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Conector reto 358"/>
          <p:cNvCxnSpPr/>
          <p:nvPr/>
        </p:nvCxnSpPr>
        <p:spPr>
          <a:xfrm rot="5400000" flipH="1" flipV="1">
            <a:off x="3753225" y="2861572"/>
            <a:ext cx="1171575" cy="594122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Conector reto 359"/>
          <p:cNvCxnSpPr/>
          <p:nvPr/>
        </p:nvCxnSpPr>
        <p:spPr>
          <a:xfrm rot="16200000" flipH="1">
            <a:off x="3918722" y="3908131"/>
            <a:ext cx="865584" cy="569119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Conector reto 360"/>
          <p:cNvCxnSpPr/>
          <p:nvPr/>
        </p:nvCxnSpPr>
        <p:spPr>
          <a:xfrm>
            <a:off x="4582496" y="52350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Conector reto 361"/>
          <p:cNvCxnSpPr/>
          <p:nvPr/>
        </p:nvCxnSpPr>
        <p:spPr>
          <a:xfrm>
            <a:off x="4906346" y="5238654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Conector reto 362"/>
          <p:cNvCxnSpPr/>
          <p:nvPr/>
        </p:nvCxnSpPr>
        <p:spPr>
          <a:xfrm>
            <a:off x="4636074" y="2572844"/>
            <a:ext cx="2166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Conector reto 363"/>
          <p:cNvCxnSpPr/>
          <p:nvPr/>
        </p:nvCxnSpPr>
        <p:spPr>
          <a:xfrm>
            <a:off x="4961113" y="2572844"/>
            <a:ext cx="2155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Conector de seta reta 364"/>
          <p:cNvCxnSpPr/>
          <p:nvPr/>
        </p:nvCxnSpPr>
        <p:spPr>
          <a:xfrm rot="5400000" flipH="1" flipV="1">
            <a:off x="1928592" y="3527727"/>
            <a:ext cx="325041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CaixaDeTexto 24"/>
          <p:cNvSpPr txBox="1">
            <a:spLocks noChangeArrowheads="1"/>
          </p:cNvSpPr>
          <p:nvPr/>
        </p:nvSpPr>
        <p:spPr bwMode="auto">
          <a:xfrm>
            <a:off x="4453907" y="4640962"/>
            <a:ext cx="11240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d</a:t>
            </a:r>
            <a:r>
              <a:rPr lang="pt-BR" altLang="pt-BR" sz="900"/>
              <a:t>x</a:t>
            </a:r>
            <a:r>
              <a:rPr lang="pt-BR" altLang="pt-BR" sz="900" baseline="30000"/>
              <a:t>2</a:t>
            </a:r>
            <a:r>
              <a:rPr lang="pt-BR" altLang="pt-BR" sz="900"/>
              <a:t>-y</a:t>
            </a:r>
            <a:r>
              <a:rPr lang="pt-BR" altLang="pt-BR" sz="900" baseline="30000"/>
              <a:t>2</a:t>
            </a:r>
            <a:r>
              <a:rPr lang="pt-BR" altLang="pt-BR" sz="1200"/>
              <a:t> , d</a:t>
            </a:r>
            <a:r>
              <a:rPr lang="pt-BR" altLang="pt-BR" sz="1050"/>
              <a:t>z</a:t>
            </a:r>
            <a:r>
              <a:rPr lang="pt-BR" altLang="pt-BR" sz="1050" baseline="30000"/>
              <a:t>2</a:t>
            </a:r>
            <a:r>
              <a:rPr lang="pt-BR" altLang="pt-BR" sz="1050"/>
              <a:t> </a:t>
            </a:r>
            <a:r>
              <a:rPr lang="pt-BR" altLang="pt-BR" sz="1200"/>
              <a:t>(</a:t>
            </a:r>
            <a:r>
              <a:rPr lang="pt-BR" altLang="pt-BR" sz="1200" i="1"/>
              <a:t>e</a:t>
            </a:r>
            <a:r>
              <a:rPr lang="pt-BR" altLang="pt-BR" sz="1200" i="1" baseline="-25000"/>
              <a:t>g</a:t>
            </a:r>
            <a:r>
              <a:rPr lang="pt-BR" altLang="pt-BR" sz="1200"/>
              <a:t>)</a:t>
            </a:r>
          </a:p>
        </p:txBody>
      </p:sp>
      <p:sp>
        <p:nvSpPr>
          <p:cNvPr id="367" name="CaixaDeTexto 25"/>
          <p:cNvSpPr txBox="1">
            <a:spLocks noChangeArrowheads="1"/>
          </p:cNvSpPr>
          <p:nvPr/>
        </p:nvSpPr>
        <p:spPr bwMode="auto">
          <a:xfrm>
            <a:off x="4312223" y="3727751"/>
            <a:ext cx="1306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d</a:t>
            </a:r>
            <a:r>
              <a:rPr lang="pt-BR" altLang="pt-BR" sz="900"/>
              <a:t>xy</a:t>
            </a:r>
            <a:r>
              <a:rPr lang="pt-BR" altLang="pt-BR" sz="1200"/>
              <a:t> , d</a:t>
            </a:r>
            <a:r>
              <a:rPr lang="pt-BR" altLang="pt-BR" sz="900"/>
              <a:t>x</a:t>
            </a:r>
            <a:r>
              <a:rPr lang="pt-BR" altLang="pt-BR" sz="1050"/>
              <a:t>z, dyz </a:t>
            </a:r>
            <a:r>
              <a:rPr lang="pt-BR" altLang="pt-BR" sz="1200"/>
              <a:t>(</a:t>
            </a:r>
            <a:r>
              <a:rPr lang="pt-BR" altLang="pt-BR" sz="1200" i="1"/>
              <a:t>t</a:t>
            </a:r>
            <a:r>
              <a:rPr lang="pt-BR" altLang="pt-BR" sz="1200" i="1" baseline="-25000"/>
              <a:t>2g</a:t>
            </a:r>
            <a:r>
              <a:rPr lang="pt-BR" altLang="pt-BR" sz="1200"/>
              <a:t>)</a:t>
            </a:r>
          </a:p>
        </p:txBody>
      </p:sp>
      <p:cxnSp>
        <p:nvCxnSpPr>
          <p:cNvPr id="368" name="Conector de seta reta 367"/>
          <p:cNvCxnSpPr/>
          <p:nvPr/>
        </p:nvCxnSpPr>
        <p:spPr>
          <a:xfrm rot="5400000" flipH="1" flipV="1">
            <a:off x="2367337" y="3553325"/>
            <a:ext cx="323850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Conector reto 369"/>
          <p:cNvCxnSpPr/>
          <p:nvPr/>
        </p:nvCxnSpPr>
        <p:spPr>
          <a:xfrm flipV="1">
            <a:off x="5500466" y="4537375"/>
            <a:ext cx="756047" cy="68222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Conector reto 370"/>
          <p:cNvCxnSpPr/>
          <p:nvPr/>
        </p:nvCxnSpPr>
        <p:spPr>
          <a:xfrm rot="16200000" flipV="1">
            <a:off x="6127331" y="3134225"/>
            <a:ext cx="1151335" cy="28575"/>
          </a:xfrm>
          <a:prstGeom prst="line">
            <a:avLst/>
          </a:prstGeom>
          <a:ln w="127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CaixaDeTexto 30"/>
          <p:cNvSpPr txBox="1">
            <a:spLocks noChangeArrowheads="1"/>
          </p:cNvSpPr>
          <p:nvPr/>
        </p:nvSpPr>
        <p:spPr bwMode="auto">
          <a:xfrm>
            <a:off x="6489171" y="2927531"/>
            <a:ext cx="530915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>
                <a:solidFill>
                  <a:schemeClr val="bg1"/>
                </a:solidFill>
                <a:sym typeface="Symbol" panose="05050102010706020507" pitchFamily="18" charset="2"/>
              </a:rPr>
              <a:t></a:t>
            </a:r>
            <a:r>
              <a:rPr lang="pt-BR" altLang="pt-BR" baseline="-25000" dirty="0" err="1">
                <a:solidFill>
                  <a:schemeClr val="bg1"/>
                </a:solidFill>
                <a:sym typeface="Symbol" panose="05050102010706020507" pitchFamily="18" charset="2"/>
              </a:rPr>
              <a:t>oct</a:t>
            </a:r>
            <a:endParaRPr lang="pt-BR" altLang="pt-BR" baseline="-25000" dirty="0">
              <a:solidFill>
                <a:schemeClr val="bg1"/>
              </a:solidFill>
            </a:endParaRPr>
          </a:p>
        </p:txBody>
      </p:sp>
      <p:cxnSp>
        <p:nvCxnSpPr>
          <p:cNvPr id="373" name="Conector de seta reta 372"/>
          <p:cNvCxnSpPr/>
          <p:nvPr/>
        </p:nvCxnSpPr>
        <p:spPr>
          <a:xfrm rot="5400000" flipH="1" flipV="1">
            <a:off x="2746551" y="3527726"/>
            <a:ext cx="32504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Conector de seta reta 373"/>
          <p:cNvCxnSpPr/>
          <p:nvPr/>
        </p:nvCxnSpPr>
        <p:spPr>
          <a:xfrm rot="5400000" flipH="1" flipV="1">
            <a:off x="3178748" y="3527727"/>
            <a:ext cx="325041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Conector de seta reta 374"/>
          <p:cNvCxnSpPr/>
          <p:nvPr/>
        </p:nvCxnSpPr>
        <p:spPr>
          <a:xfrm rot="5400000" flipH="1" flipV="1">
            <a:off x="3610944" y="3527726"/>
            <a:ext cx="32504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Conector reto 376"/>
          <p:cNvCxnSpPr/>
          <p:nvPr/>
        </p:nvCxnSpPr>
        <p:spPr>
          <a:xfrm>
            <a:off x="4420571" y="3743230"/>
            <a:ext cx="270272" cy="119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Conector reto 377"/>
          <p:cNvCxnSpPr/>
          <p:nvPr/>
        </p:nvCxnSpPr>
        <p:spPr>
          <a:xfrm>
            <a:off x="4757516" y="3749182"/>
            <a:ext cx="2714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Conector reto 378"/>
          <p:cNvCxnSpPr/>
          <p:nvPr/>
        </p:nvCxnSpPr>
        <p:spPr>
          <a:xfrm>
            <a:off x="5099227" y="3740849"/>
            <a:ext cx="240506" cy="238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Conector reto 379"/>
          <p:cNvCxnSpPr/>
          <p:nvPr/>
        </p:nvCxnSpPr>
        <p:spPr>
          <a:xfrm>
            <a:off x="2584625" y="1962054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Conector reto 380"/>
          <p:cNvCxnSpPr/>
          <p:nvPr/>
        </p:nvCxnSpPr>
        <p:spPr>
          <a:xfrm>
            <a:off x="3016824" y="196205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Conector reto 381"/>
          <p:cNvCxnSpPr/>
          <p:nvPr/>
        </p:nvCxnSpPr>
        <p:spPr>
          <a:xfrm>
            <a:off x="3447830" y="1962054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CaixaDeTexto 62"/>
          <p:cNvSpPr txBox="1">
            <a:spLocks noChangeArrowheads="1"/>
          </p:cNvSpPr>
          <p:nvPr/>
        </p:nvSpPr>
        <p:spPr bwMode="auto">
          <a:xfrm>
            <a:off x="4495579" y="2627614"/>
            <a:ext cx="9973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900"/>
              <a:t>dx</a:t>
            </a:r>
            <a:r>
              <a:rPr lang="pt-BR" altLang="pt-BR" sz="900" baseline="30000"/>
              <a:t>2</a:t>
            </a:r>
            <a:r>
              <a:rPr lang="pt-BR" altLang="pt-BR" sz="900"/>
              <a:t>-y</a:t>
            </a:r>
            <a:r>
              <a:rPr lang="pt-BR" altLang="pt-BR" sz="900" baseline="30000"/>
              <a:t>2</a:t>
            </a:r>
            <a:r>
              <a:rPr lang="pt-BR" altLang="pt-BR" sz="900"/>
              <a:t> , dz</a:t>
            </a:r>
            <a:r>
              <a:rPr lang="pt-BR" altLang="pt-BR" sz="900" baseline="30000"/>
              <a:t>2</a:t>
            </a:r>
            <a:r>
              <a:rPr lang="pt-BR" altLang="pt-BR" sz="900"/>
              <a:t> (</a:t>
            </a:r>
            <a:r>
              <a:rPr lang="pt-BR" altLang="pt-BR" sz="900" i="1"/>
              <a:t>e</a:t>
            </a:r>
            <a:r>
              <a:rPr lang="pt-BR" altLang="pt-BR" sz="900" i="1" baseline="-25000"/>
              <a:t>g</a:t>
            </a:r>
            <a:r>
              <a:rPr lang="pt-BR" altLang="pt-BR" sz="900"/>
              <a:t>)</a:t>
            </a:r>
            <a:r>
              <a:rPr lang="pt-BR" altLang="pt-BR" sz="900" baseline="30000"/>
              <a:t>*</a:t>
            </a:r>
            <a:endParaRPr lang="pt-BR" altLang="pt-BR" sz="900"/>
          </a:p>
        </p:txBody>
      </p:sp>
      <p:cxnSp>
        <p:nvCxnSpPr>
          <p:cNvPr id="384" name="Conector reto 383"/>
          <p:cNvCxnSpPr/>
          <p:nvPr/>
        </p:nvCxnSpPr>
        <p:spPr>
          <a:xfrm>
            <a:off x="6304138" y="4877894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Conector reto 384"/>
          <p:cNvCxnSpPr/>
          <p:nvPr/>
        </p:nvCxnSpPr>
        <p:spPr>
          <a:xfrm>
            <a:off x="6256514" y="4500467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Conector reto 385"/>
          <p:cNvCxnSpPr/>
          <p:nvPr/>
        </p:nvCxnSpPr>
        <p:spPr>
          <a:xfrm>
            <a:off x="6688711" y="4500467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Conector reto 386"/>
          <p:cNvCxnSpPr/>
          <p:nvPr/>
        </p:nvCxnSpPr>
        <p:spPr>
          <a:xfrm>
            <a:off x="8263907" y="4500467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Conector de seta reta 387"/>
          <p:cNvCxnSpPr/>
          <p:nvPr/>
        </p:nvCxnSpPr>
        <p:spPr>
          <a:xfrm rot="5400000" flipH="1" flipV="1">
            <a:off x="6331523" y="4743354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Conector de seta reta 388"/>
          <p:cNvCxnSpPr/>
          <p:nvPr/>
        </p:nvCxnSpPr>
        <p:spPr>
          <a:xfrm rot="16200000" flipH="1">
            <a:off x="6420821" y="4754070"/>
            <a:ext cx="191690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Conector de seta reta 389"/>
          <p:cNvCxnSpPr/>
          <p:nvPr/>
        </p:nvCxnSpPr>
        <p:spPr>
          <a:xfrm rot="5400000" flipH="1" flipV="1">
            <a:off x="6255919" y="4284368"/>
            <a:ext cx="21669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Conector de seta reta 390"/>
          <p:cNvCxnSpPr/>
          <p:nvPr/>
        </p:nvCxnSpPr>
        <p:spPr>
          <a:xfrm rot="16200000" flipH="1">
            <a:off x="6369028" y="4280797"/>
            <a:ext cx="215503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onector de seta reta 391"/>
          <p:cNvCxnSpPr/>
          <p:nvPr/>
        </p:nvCxnSpPr>
        <p:spPr>
          <a:xfrm rot="5400000" flipH="1" flipV="1">
            <a:off x="6688116" y="4284370"/>
            <a:ext cx="216694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Conector de seta reta 392"/>
          <p:cNvCxnSpPr/>
          <p:nvPr/>
        </p:nvCxnSpPr>
        <p:spPr>
          <a:xfrm rot="5400000">
            <a:off x="7962085" y="4296275"/>
            <a:ext cx="189309" cy="238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Conector de seta reta 393"/>
          <p:cNvCxnSpPr/>
          <p:nvPr/>
        </p:nvCxnSpPr>
        <p:spPr>
          <a:xfrm rot="5400000" flipH="1" flipV="1">
            <a:off x="8272242" y="4283773"/>
            <a:ext cx="208359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Conector de seta reta 394"/>
          <p:cNvCxnSpPr/>
          <p:nvPr/>
        </p:nvCxnSpPr>
        <p:spPr>
          <a:xfrm rot="16200000" flipH="1">
            <a:off x="8382970" y="4318301"/>
            <a:ext cx="19169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Conector reto 395"/>
          <p:cNvCxnSpPr/>
          <p:nvPr/>
        </p:nvCxnSpPr>
        <p:spPr>
          <a:xfrm>
            <a:off x="3502599" y="297170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Text Box 17"/>
          <p:cNvSpPr txBox="1">
            <a:spLocks noChangeArrowheads="1"/>
          </p:cNvSpPr>
          <p:nvPr/>
        </p:nvSpPr>
        <p:spPr bwMode="auto">
          <a:xfrm>
            <a:off x="3016823" y="2756201"/>
            <a:ext cx="485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a</a:t>
            </a:r>
            <a:r>
              <a:rPr lang="pt-BR" altLang="pt-BR" baseline="-25000"/>
              <a:t>1g</a:t>
            </a:r>
            <a:endParaRPr lang="en-US" altLang="pt-BR"/>
          </a:p>
        </p:txBody>
      </p:sp>
      <p:sp>
        <p:nvSpPr>
          <p:cNvPr id="398" name="Text Box 19"/>
          <p:cNvSpPr txBox="1">
            <a:spLocks noChangeArrowheads="1"/>
          </p:cNvSpPr>
          <p:nvPr/>
        </p:nvSpPr>
        <p:spPr bwMode="auto">
          <a:xfrm>
            <a:off x="2206008" y="1729882"/>
            <a:ext cx="398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1u</a:t>
            </a:r>
            <a:endParaRPr lang="en-US" altLang="pt-BR"/>
          </a:p>
        </p:txBody>
      </p:sp>
      <p:sp>
        <p:nvSpPr>
          <p:cNvPr id="399" name="Text Box 17"/>
          <p:cNvSpPr txBox="1">
            <a:spLocks noChangeArrowheads="1"/>
          </p:cNvSpPr>
          <p:nvPr/>
        </p:nvSpPr>
        <p:spPr bwMode="auto">
          <a:xfrm>
            <a:off x="6742288" y="4700492"/>
            <a:ext cx="4857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500"/>
              <a:t>a</a:t>
            </a:r>
            <a:r>
              <a:rPr lang="pt-BR" altLang="pt-BR" sz="1500" baseline="-25000"/>
              <a:t>1g</a:t>
            </a:r>
            <a:endParaRPr lang="en-US" altLang="pt-BR" sz="1500"/>
          </a:p>
        </p:txBody>
      </p:sp>
      <p:sp>
        <p:nvSpPr>
          <p:cNvPr id="400" name="Text Box 19"/>
          <p:cNvSpPr txBox="1">
            <a:spLocks noChangeArrowheads="1"/>
          </p:cNvSpPr>
          <p:nvPr/>
        </p:nvSpPr>
        <p:spPr bwMode="auto">
          <a:xfrm>
            <a:off x="9816450" y="4330304"/>
            <a:ext cx="3976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1u</a:t>
            </a:r>
            <a:endParaRPr lang="en-US" altLang="pt-BR"/>
          </a:p>
        </p:txBody>
      </p:sp>
      <p:cxnSp>
        <p:nvCxnSpPr>
          <p:cNvPr id="401" name="Conector reto 400"/>
          <p:cNvCxnSpPr/>
          <p:nvPr/>
        </p:nvCxnSpPr>
        <p:spPr>
          <a:xfrm>
            <a:off x="6364861" y="390634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Conector reto 401"/>
          <p:cNvCxnSpPr/>
          <p:nvPr/>
        </p:nvCxnSpPr>
        <p:spPr>
          <a:xfrm>
            <a:off x="6797057" y="3906344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Text Box 22"/>
          <p:cNvSpPr txBox="1">
            <a:spLocks noChangeArrowheads="1"/>
          </p:cNvSpPr>
          <p:nvPr/>
        </p:nvSpPr>
        <p:spPr bwMode="auto">
          <a:xfrm>
            <a:off x="2422701" y="3889676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2g</a:t>
            </a:r>
            <a:endParaRPr lang="en-US" altLang="pt-BR" baseline="-25000"/>
          </a:p>
        </p:txBody>
      </p:sp>
      <p:sp>
        <p:nvSpPr>
          <p:cNvPr id="404" name="Text Box 24"/>
          <p:cNvSpPr txBox="1">
            <a:spLocks noChangeArrowheads="1"/>
          </p:cNvSpPr>
          <p:nvPr/>
        </p:nvSpPr>
        <p:spPr bwMode="auto">
          <a:xfrm>
            <a:off x="8372254" y="3690842"/>
            <a:ext cx="39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e</a:t>
            </a:r>
            <a:r>
              <a:rPr lang="pt-BR" altLang="pt-BR" baseline="-25000"/>
              <a:t>g</a:t>
            </a:r>
            <a:endParaRPr lang="en-US" altLang="pt-BR" baseline="-25000"/>
          </a:p>
        </p:txBody>
      </p:sp>
      <p:cxnSp>
        <p:nvCxnSpPr>
          <p:cNvPr id="405" name="Conector de seta reta 404"/>
          <p:cNvCxnSpPr/>
          <p:nvPr/>
        </p:nvCxnSpPr>
        <p:spPr>
          <a:xfrm rot="5400000" flipH="1" flipV="1">
            <a:off x="6370813" y="3744419"/>
            <a:ext cx="21550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Conector de seta reta 405"/>
          <p:cNvCxnSpPr/>
          <p:nvPr/>
        </p:nvCxnSpPr>
        <p:spPr>
          <a:xfrm rot="16200000" flipH="1">
            <a:off x="6482733" y="3740849"/>
            <a:ext cx="216694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Conector de seta reta 406"/>
          <p:cNvCxnSpPr/>
          <p:nvPr/>
        </p:nvCxnSpPr>
        <p:spPr>
          <a:xfrm rot="5400000" flipH="1" flipV="1">
            <a:off x="7985300" y="3744419"/>
            <a:ext cx="21550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Conector de seta reta 407"/>
          <p:cNvCxnSpPr/>
          <p:nvPr/>
        </p:nvCxnSpPr>
        <p:spPr>
          <a:xfrm rot="16200000" flipH="1">
            <a:off x="8097816" y="3740253"/>
            <a:ext cx="216694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Conector reto 408"/>
          <p:cNvCxnSpPr/>
          <p:nvPr/>
        </p:nvCxnSpPr>
        <p:spPr>
          <a:xfrm rot="16200000" flipH="1">
            <a:off x="2918596" y="3986711"/>
            <a:ext cx="2733675" cy="810816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Conector reto 409"/>
          <p:cNvCxnSpPr/>
          <p:nvPr/>
        </p:nvCxnSpPr>
        <p:spPr>
          <a:xfrm>
            <a:off x="4690842" y="5758957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Conector de seta reta 410"/>
          <p:cNvCxnSpPr/>
          <p:nvPr/>
        </p:nvCxnSpPr>
        <p:spPr>
          <a:xfrm rot="5400000" flipH="1" flipV="1">
            <a:off x="4771804" y="5624417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Conector de seta reta 411"/>
          <p:cNvCxnSpPr/>
          <p:nvPr/>
        </p:nvCxnSpPr>
        <p:spPr>
          <a:xfrm rot="16200000" flipH="1">
            <a:off x="4814668" y="5635133"/>
            <a:ext cx="191690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Conector reto 412"/>
          <p:cNvCxnSpPr/>
          <p:nvPr/>
        </p:nvCxnSpPr>
        <p:spPr>
          <a:xfrm flipV="1">
            <a:off x="5014692" y="4895755"/>
            <a:ext cx="1295400" cy="86320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" name="Text Box 17"/>
          <p:cNvSpPr txBox="1">
            <a:spLocks noChangeArrowheads="1"/>
          </p:cNvSpPr>
          <p:nvPr/>
        </p:nvSpPr>
        <p:spPr bwMode="auto">
          <a:xfrm>
            <a:off x="4744419" y="5722049"/>
            <a:ext cx="485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a</a:t>
            </a:r>
            <a:r>
              <a:rPr lang="pt-BR" altLang="pt-BR" sz="1200" baseline="-25000"/>
              <a:t>1g</a:t>
            </a:r>
            <a:endParaRPr lang="en-US" altLang="pt-BR" sz="1200"/>
          </a:p>
        </p:txBody>
      </p:sp>
      <p:cxnSp>
        <p:nvCxnSpPr>
          <p:cNvPr id="415" name="Conector reto 414"/>
          <p:cNvCxnSpPr/>
          <p:nvPr/>
        </p:nvCxnSpPr>
        <p:spPr>
          <a:xfrm rot="16200000" flipH="1">
            <a:off x="2594746" y="3231856"/>
            <a:ext cx="3219450" cy="756047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Conector de seta reta 415"/>
          <p:cNvCxnSpPr/>
          <p:nvPr/>
        </p:nvCxnSpPr>
        <p:spPr>
          <a:xfrm rot="5400000" flipH="1" flipV="1">
            <a:off x="4556302" y="5124355"/>
            <a:ext cx="160735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Conector de seta reta 416"/>
          <p:cNvCxnSpPr/>
          <p:nvPr/>
        </p:nvCxnSpPr>
        <p:spPr>
          <a:xfrm rot="16200000" flipH="1">
            <a:off x="4599759" y="5135665"/>
            <a:ext cx="190500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Conector de seta reta 417"/>
          <p:cNvCxnSpPr/>
          <p:nvPr/>
        </p:nvCxnSpPr>
        <p:spPr>
          <a:xfrm rot="5400000" flipH="1" flipV="1">
            <a:off x="4933729" y="5100542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Conector de seta reta 418"/>
          <p:cNvCxnSpPr/>
          <p:nvPr/>
        </p:nvCxnSpPr>
        <p:spPr>
          <a:xfrm rot="16200000" flipH="1">
            <a:off x="4976593" y="5111258"/>
            <a:ext cx="191690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Conector reto 419"/>
          <p:cNvCxnSpPr/>
          <p:nvPr/>
        </p:nvCxnSpPr>
        <p:spPr>
          <a:xfrm flipV="1">
            <a:off x="5223052" y="3889677"/>
            <a:ext cx="1141810" cy="72151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Conector reto 420"/>
          <p:cNvCxnSpPr/>
          <p:nvPr/>
        </p:nvCxnSpPr>
        <p:spPr>
          <a:xfrm>
            <a:off x="4636073" y="46254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Conector reto 421"/>
          <p:cNvCxnSpPr/>
          <p:nvPr/>
        </p:nvCxnSpPr>
        <p:spPr>
          <a:xfrm>
            <a:off x="4961114" y="4625482"/>
            <a:ext cx="2690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Conector reto 422"/>
          <p:cNvCxnSpPr/>
          <p:nvPr/>
        </p:nvCxnSpPr>
        <p:spPr>
          <a:xfrm>
            <a:off x="5230196" y="52350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4" name="Text Box 19"/>
          <p:cNvSpPr txBox="1">
            <a:spLocks noChangeArrowheads="1"/>
          </p:cNvSpPr>
          <p:nvPr/>
        </p:nvSpPr>
        <p:spPr bwMode="auto">
          <a:xfrm>
            <a:off x="4852768" y="5219605"/>
            <a:ext cx="39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t</a:t>
            </a:r>
            <a:r>
              <a:rPr lang="pt-BR" altLang="pt-BR" sz="1200" baseline="-25000"/>
              <a:t>1u</a:t>
            </a:r>
            <a:endParaRPr lang="en-US" altLang="pt-BR" sz="1200"/>
          </a:p>
        </p:txBody>
      </p:sp>
      <p:cxnSp>
        <p:nvCxnSpPr>
          <p:cNvPr id="425" name="Conector de seta reta 424"/>
          <p:cNvCxnSpPr/>
          <p:nvPr/>
        </p:nvCxnSpPr>
        <p:spPr>
          <a:xfrm rot="5400000" flipH="1" flipV="1">
            <a:off x="4664052" y="4489155"/>
            <a:ext cx="161925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Conector de seta reta 425"/>
          <p:cNvCxnSpPr/>
          <p:nvPr/>
        </p:nvCxnSpPr>
        <p:spPr>
          <a:xfrm rot="16200000" flipH="1">
            <a:off x="4706319" y="4500467"/>
            <a:ext cx="191691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Conector de seta reta 426"/>
          <p:cNvCxnSpPr/>
          <p:nvPr/>
        </p:nvCxnSpPr>
        <p:spPr>
          <a:xfrm rot="5400000" flipH="1" flipV="1">
            <a:off x="4979568" y="4489156"/>
            <a:ext cx="161925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Conector de seta reta 427"/>
          <p:cNvCxnSpPr/>
          <p:nvPr/>
        </p:nvCxnSpPr>
        <p:spPr>
          <a:xfrm rot="16200000" flipH="1">
            <a:off x="5023026" y="4500467"/>
            <a:ext cx="191691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Conector de seta reta 428"/>
          <p:cNvCxnSpPr/>
          <p:nvPr/>
        </p:nvCxnSpPr>
        <p:spPr>
          <a:xfrm rot="5400000" flipH="1" flipV="1">
            <a:off x="5249840" y="5099946"/>
            <a:ext cx="161925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Conector de seta reta 429"/>
          <p:cNvCxnSpPr/>
          <p:nvPr/>
        </p:nvCxnSpPr>
        <p:spPr>
          <a:xfrm rot="16200000" flipH="1">
            <a:off x="5292704" y="5111853"/>
            <a:ext cx="191690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Conector de seta reta 430"/>
          <p:cNvCxnSpPr/>
          <p:nvPr/>
        </p:nvCxnSpPr>
        <p:spPr>
          <a:xfrm rot="5400000" flipH="1" flipV="1">
            <a:off x="4439619" y="3617023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Conector de seta reta 432"/>
          <p:cNvCxnSpPr/>
          <p:nvPr/>
        </p:nvCxnSpPr>
        <p:spPr>
          <a:xfrm rot="5400000" flipH="1" flipV="1">
            <a:off x="4771804" y="3592019"/>
            <a:ext cx="16073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Conector de seta reta 433"/>
          <p:cNvCxnSpPr/>
          <p:nvPr/>
        </p:nvCxnSpPr>
        <p:spPr>
          <a:xfrm rot="5400000" flipH="1" flipV="1">
            <a:off x="5096250" y="3592615"/>
            <a:ext cx="160734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Conector reto 434"/>
          <p:cNvCxnSpPr/>
          <p:nvPr/>
        </p:nvCxnSpPr>
        <p:spPr>
          <a:xfrm>
            <a:off x="4690842" y="1567957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Conector reto 435"/>
          <p:cNvCxnSpPr/>
          <p:nvPr/>
        </p:nvCxnSpPr>
        <p:spPr>
          <a:xfrm rot="5400000" flipH="1" flipV="1">
            <a:off x="3580584" y="1867399"/>
            <a:ext cx="1409700" cy="810816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Conector reto 436"/>
          <p:cNvCxnSpPr/>
          <p:nvPr/>
        </p:nvCxnSpPr>
        <p:spPr>
          <a:xfrm rot="16200000" flipV="1">
            <a:off x="4015162" y="2567487"/>
            <a:ext cx="3294460" cy="129540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Conector reto 437"/>
          <p:cNvCxnSpPr/>
          <p:nvPr/>
        </p:nvCxnSpPr>
        <p:spPr>
          <a:xfrm rot="16200000" flipV="1">
            <a:off x="4015757" y="2243042"/>
            <a:ext cx="3509963" cy="97155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Conector reto 438"/>
          <p:cNvCxnSpPr/>
          <p:nvPr/>
        </p:nvCxnSpPr>
        <p:spPr>
          <a:xfrm>
            <a:off x="4366993" y="973837"/>
            <a:ext cx="269081" cy="119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Conector reto 439"/>
          <p:cNvCxnSpPr/>
          <p:nvPr/>
        </p:nvCxnSpPr>
        <p:spPr>
          <a:xfrm>
            <a:off x="4690841" y="973835"/>
            <a:ext cx="2714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Conector reto 440"/>
          <p:cNvCxnSpPr/>
          <p:nvPr/>
        </p:nvCxnSpPr>
        <p:spPr>
          <a:xfrm>
            <a:off x="5014693" y="973837"/>
            <a:ext cx="239315" cy="238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2" name="Text Box 17"/>
          <p:cNvSpPr txBox="1">
            <a:spLocks noChangeArrowheads="1"/>
          </p:cNvSpPr>
          <p:nvPr/>
        </p:nvSpPr>
        <p:spPr bwMode="auto">
          <a:xfrm>
            <a:off x="4636073" y="1583437"/>
            <a:ext cx="485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a</a:t>
            </a:r>
            <a:r>
              <a:rPr lang="pt-BR" altLang="pt-BR" sz="1200" baseline="-25000"/>
              <a:t>1g</a:t>
            </a:r>
            <a:r>
              <a:rPr lang="pt-BR" altLang="pt-BR" sz="1200" baseline="30000"/>
              <a:t>*</a:t>
            </a:r>
            <a:endParaRPr lang="en-US" altLang="pt-BR" sz="1200"/>
          </a:p>
        </p:txBody>
      </p:sp>
      <p:sp>
        <p:nvSpPr>
          <p:cNvPr id="443" name="Text Box 19"/>
          <p:cNvSpPr txBox="1">
            <a:spLocks noChangeArrowheads="1"/>
          </p:cNvSpPr>
          <p:nvPr/>
        </p:nvSpPr>
        <p:spPr bwMode="auto">
          <a:xfrm>
            <a:off x="4690843" y="1027414"/>
            <a:ext cx="39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t</a:t>
            </a:r>
            <a:r>
              <a:rPr lang="pt-BR" altLang="pt-BR" sz="1200" baseline="-25000"/>
              <a:t>1u</a:t>
            </a:r>
            <a:r>
              <a:rPr lang="pt-BR" altLang="pt-BR" sz="1200" baseline="30000"/>
              <a:t>*</a:t>
            </a:r>
            <a:endParaRPr lang="en-US" altLang="pt-BR" sz="1200"/>
          </a:p>
        </p:txBody>
      </p:sp>
      <p:cxnSp>
        <p:nvCxnSpPr>
          <p:cNvPr id="444" name="Conector reto 443"/>
          <p:cNvCxnSpPr/>
          <p:nvPr/>
        </p:nvCxnSpPr>
        <p:spPr>
          <a:xfrm rot="16200000" flipV="1">
            <a:off x="5112324" y="2637139"/>
            <a:ext cx="1316831" cy="118824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Conector reto 444"/>
          <p:cNvCxnSpPr/>
          <p:nvPr/>
        </p:nvCxnSpPr>
        <p:spPr>
          <a:xfrm rot="10800000">
            <a:off x="5176616" y="2572844"/>
            <a:ext cx="1565672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Conector reto 445"/>
          <p:cNvCxnSpPr/>
          <p:nvPr/>
        </p:nvCxnSpPr>
        <p:spPr>
          <a:xfrm rot="10800000">
            <a:off x="5358782" y="3736085"/>
            <a:ext cx="1566863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Conector reto 446"/>
          <p:cNvCxnSpPr/>
          <p:nvPr/>
        </p:nvCxnSpPr>
        <p:spPr>
          <a:xfrm>
            <a:off x="1990505" y="3889676"/>
            <a:ext cx="118824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Conector reto 447"/>
          <p:cNvCxnSpPr/>
          <p:nvPr/>
        </p:nvCxnSpPr>
        <p:spPr>
          <a:xfrm>
            <a:off x="3232326" y="4051601"/>
            <a:ext cx="8096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Text Box 22"/>
          <p:cNvSpPr txBox="1">
            <a:spLocks noChangeArrowheads="1"/>
          </p:cNvSpPr>
          <p:nvPr/>
        </p:nvSpPr>
        <p:spPr bwMode="auto">
          <a:xfrm>
            <a:off x="3447830" y="4106370"/>
            <a:ext cx="39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e</a:t>
            </a:r>
            <a:r>
              <a:rPr lang="pt-BR" altLang="pt-BR" baseline="-25000"/>
              <a:t>g</a:t>
            </a:r>
            <a:endParaRPr lang="en-US" altLang="pt-BR" baseline="-25000"/>
          </a:p>
        </p:txBody>
      </p:sp>
      <p:cxnSp>
        <p:nvCxnSpPr>
          <p:cNvPr id="450" name="Conector reto 449"/>
          <p:cNvCxnSpPr/>
          <p:nvPr/>
        </p:nvCxnSpPr>
        <p:spPr>
          <a:xfrm rot="5400000" flipH="1" flipV="1">
            <a:off x="3629400" y="1224462"/>
            <a:ext cx="934641" cy="54054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CaixaDeTexto 452"/>
          <p:cNvSpPr txBox="1"/>
          <p:nvPr/>
        </p:nvSpPr>
        <p:spPr>
          <a:xfrm>
            <a:off x="5923313" y="1237208"/>
            <a:ext cx="1580882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2700" dirty="0">
                <a:latin typeface="+mj-lt"/>
              </a:rPr>
              <a:t>alto spin</a:t>
            </a:r>
            <a:endParaRPr lang="pt-BR" sz="2700" baseline="-25000" dirty="0">
              <a:latin typeface="+mj-lt"/>
            </a:endParaRPr>
          </a:p>
        </p:txBody>
      </p:sp>
      <p:grpSp>
        <p:nvGrpSpPr>
          <p:cNvPr id="455" name="Grupo 454"/>
          <p:cNvGrpSpPr/>
          <p:nvPr/>
        </p:nvGrpSpPr>
        <p:grpSpPr>
          <a:xfrm>
            <a:off x="340589" y="1525941"/>
            <a:ext cx="1288616" cy="1229666"/>
            <a:chOff x="1029984" y="480594"/>
            <a:chExt cx="2282831" cy="2066227"/>
          </a:xfrm>
        </p:grpSpPr>
        <p:pic>
          <p:nvPicPr>
            <p:cNvPr id="456" name="Picture 1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984" y="794221"/>
              <a:ext cx="1568450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561A8"/>
                      </a:gs>
                      <a:gs pos="100000">
                        <a:srgbClr val="312F5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57" name="Conector de seta reta 456"/>
            <p:cNvCxnSpPr/>
            <p:nvPr/>
          </p:nvCxnSpPr>
          <p:spPr>
            <a:xfrm>
              <a:off x="2247089" y="1838528"/>
              <a:ext cx="447473" cy="15564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onector de seta reta 457"/>
            <p:cNvCxnSpPr/>
            <p:nvPr/>
          </p:nvCxnSpPr>
          <p:spPr>
            <a:xfrm flipV="1">
              <a:off x="2235386" y="1507787"/>
              <a:ext cx="556452" cy="946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onector de seta reta 458"/>
            <p:cNvCxnSpPr/>
            <p:nvPr/>
          </p:nvCxnSpPr>
          <p:spPr>
            <a:xfrm flipV="1">
              <a:off x="1814209" y="576061"/>
              <a:ext cx="0" cy="31634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CaixaDeTexto 459"/>
            <p:cNvSpPr txBox="1"/>
            <p:nvPr/>
          </p:nvSpPr>
          <p:spPr>
            <a:xfrm>
              <a:off x="2220420" y="1916350"/>
              <a:ext cx="523089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x</a:t>
              </a:r>
            </a:p>
          </p:txBody>
        </p:sp>
        <p:sp>
          <p:nvSpPr>
            <p:cNvPr id="461" name="CaixaDeTexto 460"/>
            <p:cNvSpPr txBox="1"/>
            <p:nvPr/>
          </p:nvSpPr>
          <p:spPr>
            <a:xfrm>
              <a:off x="2767008" y="1193864"/>
              <a:ext cx="545807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y</a:t>
              </a:r>
            </a:p>
          </p:txBody>
        </p:sp>
        <p:sp>
          <p:nvSpPr>
            <p:cNvPr id="462" name="CaixaDeTexto 461"/>
            <p:cNvSpPr txBox="1"/>
            <p:nvPr/>
          </p:nvSpPr>
          <p:spPr>
            <a:xfrm>
              <a:off x="1921237" y="480594"/>
              <a:ext cx="500371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</a:t>
              </a:r>
            </a:p>
          </p:txBody>
        </p:sp>
      </p:grpSp>
      <p:sp>
        <p:nvSpPr>
          <p:cNvPr id="463" name="Rectangle 191"/>
          <p:cNvSpPr>
            <a:spLocks noChangeArrowheads="1"/>
          </p:cNvSpPr>
          <p:nvPr/>
        </p:nvSpPr>
        <p:spPr bwMode="auto">
          <a:xfrm>
            <a:off x="218346" y="3118245"/>
            <a:ext cx="1202573" cy="123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561A8"/>
                    </a:gs>
                    <a:gs pos="100000">
                      <a:srgbClr val="312F59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pt-BR" sz="1350" dirty="0"/>
              <a:t>Fe</a:t>
            </a:r>
            <a:r>
              <a:rPr lang="en-GB" altLang="pt-BR" sz="1350" baseline="30000" dirty="0"/>
              <a:t>3+</a:t>
            </a:r>
            <a:r>
              <a:rPr lang="en-GB" altLang="pt-BR" sz="1350" dirty="0"/>
              <a:t> = 5 e</a:t>
            </a:r>
            <a:r>
              <a:rPr lang="en-GB" altLang="pt-BR" b="1" baseline="30000" dirty="0"/>
              <a:t>-</a:t>
            </a:r>
            <a:endParaRPr lang="en-GB" altLang="pt-BR" sz="1350" dirty="0"/>
          </a:p>
          <a:p>
            <a:pPr>
              <a:lnSpc>
                <a:spcPct val="150000"/>
              </a:lnSpc>
            </a:pPr>
            <a:r>
              <a:rPr lang="en-GB" altLang="pt-BR" sz="1350" dirty="0"/>
              <a:t>6 </a:t>
            </a:r>
            <a:r>
              <a:rPr lang="en-GB" altLang="pt-BR" sz="1350" dirty="0" err="1"/>
              <a:t>xL</a:t>
            </a:r>
            <a:r>
              <a:rPr lang="en-GB" altLang="pt-BR" sz="1350" dirty="0"/>
              <a:t> = 12 e</a:t>
            </a:r>
            <a:r>
              <a:rPr lang="en-GB" altLang="pt-BR" b="1" baseline="30000" dirty="0"/>
              <a:t>-</a:t>
            </a:r>
            <a:endParaRPr lang="en-GB" altLang="pt-BR" sz="1350" dirty="0"/>
          </a:p>
          <a:p>
            <a:pPr>
              <a:lnSpc>
                <a:spcPct val="150000"/>
              </a:lnSpc>
            </a:pPr>
            <a:r>
              <a:rPr lang="en-GB" altLang="pt-BR" sz="1350" dirty="0"/>
              <a:t>Total = 17 e</a:t>
            </a:r>
            <a:r>
              <a:rPr lang="en-GB" altLang="pt-BR" b="1" baseline="30000" dirty="0"/>
              <a:t>-</a:t>
            </a:r>
          </a:p>
        </p:txBody>
      </p:sp>
      <p:sp>
        <p:nvSpPr>
          <p:cNvPr id="464" name="CaixaDeTexto 463"/>
          <p:cNvSpPr txBox="1"/>
          <p:nvPr/>
        </p:nvSpPr>
        <p:spPr>
          <a:xfrm>
            <a:off x="2565489" y="5439208"/>
            <a:ext cx="6976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Fe</a:t>
            </a:r>
            <a:r>
              <a:rPr lang="pt-BR" sz="2100" baseline="30000" dirty="0"/>
              <a:t>3+</a:t>
            </a:r>
            <a:endParaRPr lang="pt-BR" sz="2100" dirty="0"/>
          </a:p>
        </p:txBody>
      </p:sp>
      <p:sp>
        <p:nvSpPr>
          <p:cNvPr id="465" name="CaixaDeTexto 464"/>
          <p:cNvSpPr txBox="1"/>
          <p:nvPr/>
        </p:nvSpPr>
        <p:spPr>
          <a:xfrm>
            <a:off x="6766316" y="5495375"/>
            <a:ext cx="739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6 x L</a:t>
            </a:r>
          </a:p>
        </p:txBody>
      </p:sp>
      <p:sp>
        <p:nvSpPr>
          <p:cNvPr id="466" name="CaixaDeTexto 465"/>
          <p:cNvSpPr txBox="1"/>
          <p:nvPr/>
        </p:nvSpPr>
        <p:spPr>
          <a:xfrm>
            <a:off x="4245243" y="2068857"/>
            <a:ext cx="2247731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Paramagnético</a:t>
            </a:r>
          </a:p>
        </p:txBody>
      </p:sp>
      <p:sp>
        <p:nvSpPr>
          <p:cNvPr id="467" name="CaixaDeTexto 466"/>
          <p:cNvSpPr txBox="1"/>
          <p:nvPr/>
        </p:nvSpPr>
        <p:spPr>
          <a:xfrm>
            <a:off x="157126" y="200593"/>
            <a:ext cx="16914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700" dirty="0"/>
              <a:t>Fe</a:t>
            </a:r>
            <a:r>
              <a:rPr lang="pt-BR" sz="2700" baseline="30000" dirty="0"/>
              <a:t>3+</a:t>
            </a:r>
            <a:r>
              <a:rPr lang="pt-BR" sz="2700" dirty="0"/>
              <a:t>: 3 d</a:t>
            </a:r>
            <a:r>
              <a:rPr lang="pt-BR" sz="2700" baseline="30000" dirty="0"/>
              <a:t>5</a:t>
            </a:r>
            <a:endParaRPr lang="pt-BR" sz="2700" dirty="0"/>
          </a:p>
        </p:txBody>
      </p:sp>
      <p:sp>
        <p:nvSpPr>
          <p:cNvPr id="468" name="Espaço Reservado para Número de Slide 4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</a:rPr>
              <a:t>12</a:t>
            </a:fld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17" name="Conector de seta reta 116"/>
          <p:cNvCxnSpPr/>
          <p:nvPr/>
        </p:nvCxnSpPr>
        <p:spPr>
          <a:xfrm rot="5400000" flipH="1" flipV="1">
            <a:off x="4683699" y="2459526"/>
            <a:ext cx="16073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Conector de seta reta 117"/>
          <p:cNvCxnSpPr/>
          <p:nvPr/>
        </p:nvCxnSpPr>
        <p:spPr>
          <a:xfrm rot="5400000" flipH="1" flipV="1">
            <a:off x="5008145" y="2460122"/>
            <a:ext cx="160734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44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13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43697" y="391915"/>
            <a:ext cx="5328703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3200" dirty="0"/>
              <a:t>Oxidações ou Reduções: </a:t>
            </a:r>
          </a:p>
        </p:txBody>
      </p:sp>
      <p:sp>
        <p:nvSpPr>
          <p:cNvPr id="4" name="Retângulo 3"/>
          <p:cNvSpPr/>
          <p:nvPr/>
        </p:nvSpPr>
        <p:spPr>
          <a:xfrm>
            <a:off x="385821" y="1400457"/>
            <a:ext cx="84289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 err="1"/>
              <a:t>Hemoproteínas</a:t>
            </a:r>
            <a:r>
              <a:rPr lang="pt-BR" sz="2400" dirty="0"/>
              <a:t>: ativação de oxigênio (</a:t>
            </a:r>
            <a:r>
              <a:rPr lang="pt-BR" sz="2400" dirty="0" err="1"/>
              <a:t>di-oxigênio</a:t>
            </a:r>
            <a:r>
              <a:rPr lang="pt-BR" sz="2400" dirty="0"/>
              <a:t>, O</a:t>
            </a:r>
            <a:r>
              <a:rPr lang="pt-BR" sz="2400" baseline="-25000" dirty="0"/>
              <a:t>2</a:t>
            </a:r>
            <a:r>
              <a:rPr lang="pt-BR" sz="2400" dirty="0"/>
              <a:t>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840259" y="2660822"/>
            <a:ext cx="243207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Citocromos</a:t>
            </a:r>
            <a:r>
              <a:rPr lang="pt-BR" b="1" dirty="0"/>
              <a:t>;</a:t>
            </a:r>
          </a:p>
          <a:p>
            <a:endParaRPr lang="pt-BR" b="1" dirty="0"/>
          </a:p>
          <a:p>
            <a:r>
              <a:rPr lang="pt-BR" b="1" dirty="0" err="1"/>
              <a:t>Peroxidases</a:t>
            </a:r>
            <a:r>
              <a:rPr lang="pt-BR" b="1" dirty="0"/>
              <a:t>;</a:t>
            </a:r>
          </a:p>
          <a:p>
            <a:endParaRPr lang="pt-BR" b="1" dirty="0"/>
          </a:p>
          <a:p>
            <a:r>
              <a:rPr lang="pt-BR" b="1" dirty="0" err="1"/>
              <a:t>Catalases</a:t>
            </a:r>
            <a:r>
              <a:rPr lang="pt-BR" b="1" dirty="0"/>
              <a:t>;</a:t>
            </a:r>
          </a:p>
          <a:p>
            <a:endParaRPr lang="pt-BR" b="1" dirty="0"/>
          </a:p>
          <a:p>
            <a:r>
              <a:rPr lang="pt-BR" b="1" dirty="0"/>
              <a:t>Oxidases;</a:t>
            </a:r>
          </a:p>
          <a:p>
            <a:endParaRPr lang="pt-BR" b="1" dirty="0"/>
          </a:p>
          <a:p>
            <a:r>
              <a:rPr lang="pt-BR" b="1" dirty="0"/>
              <a:t>Di e </a:t>
            </a:r>
            <a:r>
              <a:rPr lang="pt-BR" b="1" dirty="0" err="1"/>
              <a:t>monoxigenases</a:t>
            </a:r>
            <a:endParaRPr lang="pt-BR" b="1" dirty="0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159" y="2660822"/>
            <a:ext cx="4660121" cy="3639965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3962159" y="2075453"/>
            <a:ext cx="29738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Fácil de monitorar!</a:t>
            </a:r>
          </a:p>
        </p:txBody>
      </p:sp>
    </p:spTree>
    <p:extLst>
      <p:ext uri="{BB962C8B-B14F-4D97-AF65-F5344CB8AC3E}">
        <p14:creationId xmlns:p14="http://schemas.microsoft.com/office/powerpoint/2010/main" val="2863710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14</a:t>
            </a:fld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90832" y="494913"/>
            <a:ext cx="4604146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b="1" dirty="0" err="1"/>
              <a:t>Citocromo</a:t>
            </a:r>
            <a:r>
              <a:rPr lang="pt-BR" sz="2800" b="1" dirty="0"/>
              <a:t> P450 / CYP450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533400" y="2092411"/>
            <a:ext cx="8115300" cy="4114800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altLang="pt-BR" sz="2400" dirty="0" err="1"/>
              <a:t>Pelo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menos</a:t>
            </a:r>
            <a:r>
              <a:rPr lang="en-US" altLang="pt-BR" sz="2400" dirty="0"/>
              <a:t> 74 genes</a:t>
            </a:r>
          </a:p>
          <a:p>
            <a:pPr>
              <a:lnSpc>
                <a:spcPct val="90000"/>
              </a:lnSpc>
            </a:pPr>
            <a:r>
              <a:rPr lang="en-US" altLang="pt-BR" sz="2400" dirty="0"/>
              <a:t>14 </a:t>
            </a:r>
            <a:r>
              <a:rPr lang="en-US" altLang="pt-BR" sz="2400" dirty="0" err="1"/>
              <a:t>universalmente</a:t>
            </a:r>
            <a:r>
              <a:rPr lang="en-US" altLang="pt-BR" sz="2400" dirty="0"/>
              <a:t> </a:t>
            </a:r>
            <a:r>
              <a:rPr lang="en-US" altLang="pt-BR" sz="2400" dirty="0" err="1"/>
              <a:t>presente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em</a:t>
            </a:r>
            <a:r>
              <a:rPr lang="en-US" altLang="pt-BR" sz="2400" dirty="0"/>
              <a:t> </a:t>
            </a:r>
            <a:r>
              <a:rPr lang="en-US" altLang="pt-BR" sz="2400" dirty="0" err="1"/>
              <a:t>mamíferos</a:t>
            </a:r>
            <a:endParaRPr lang="en-US" altLang="pt-BR" sz="2400" dirty="0"/>
          </a:p>
          <a:p>
            <a:pPr>
              <a:lnSpc>
                <a:spcPct val="90000"/>
              </a:lnSpc>
            </a:pPr>
            <a:endParaRPr lang="en-US" altLang="pt-BR" sz="2400" dirty="0"/>
          </a:p>
          <a:p>
            <a:pPr>
              <a:lnSpc>
                <a:spcPct val="90000"/>
              </a:lnSpc>
            </a:pPr>
            <a:r>
              <a:rPr lang="en-US" altLang="pt-BR" sz="2400" dirty="0"/>
              <a:t>CYP1, 2, 3, </a:t>
            </a:r>
            <a:r>
              <a:rPr lang="en-US" altLang="pt-BR" sz="2400" dirty="0" err="1"/>
              <a:t>envolvidas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na</a:t>
            </a:r>
            <a:r>
              <a:rPr lang="en-US" altLang="pt-BR" sz="2400" dirty="0"/>
              <a:t> </a:t>
            </a:r>
            <a:r>
              <a:rPr lang="en-US" altLang="pt-BR" sz="2400" dirty="0" err="1"/>
              <a:t>remoção</a:t>
            </a:r>
            <a:r>
              <a:rPr lang="en-US" altLang="pt-BR" sz="2400" dirty="0"/>
              <a:t> de </a:t>
            </a:r>
            <a:r>
              <a:rPr lang="en-US" altLang="pt-BR" sz="2400" dirty="0" err="1"/>
              <a:t>substâncias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lipofílicas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não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polares</a:t>
            </a:r>
            <a:endParaRPr lang="en-US" altLang="pt-BR" sz="2400" dirty="0"/>
          </a:p>
          <a:p>
            <a:pPr>
              <a:lnSpc>
                <a:spcPct val="90000"/>
              </a:lnSpc>
            </a:pPr>
            <a:endParaRPr lang="en-US" altLang="pt-BR" sz="2400" dirty="0"/>
          </a:p>
          <a:p>
            <a:pPr>
              <a:lnSpc>
                <a:spcPct val="90000"/>
              </a:lnSpc>
            </a:pPr>
            <a:r>
              <a:rPr lang="en-US" altLang="pt-BR" sz="2400" dirty="0"/>
              <a:t>Outros </a:t>
            </a:r>
            <a:r>
              <a:rPr lang="en-US" altLang="pt-BR" sz="2400" dirty="0" err="1"/>
              <a:t>tipos</a:t>
            </a:r>
            <a:r>
              <a:rPr lang="en-US" altLang="pt-BR" sz="2400" dirty="0"/>
              <a:t> de CYP </a:t>
            </a:r>
            <a:r>
              <a:rPr lang="en-US" altLang="pt-BR" sz="2400" dirty="0" err="1"/>
              <a:t>envolvidas</a:t>
            </a:r>
            <a:r>
              <a:rPr lang="en-US" altLang="pt-BR" sz="2400" dirty="0"/>
              <a:t> no </a:t>
            </a:r>
            <a:r>
              <a:rPr lang="en-US" altLang="pt-BR" sz="2400" dirty="0" err="1"/>
              <a:t>metabolismo</a:t>
            </a:r>
            <a:r>
              <a:rPr lang="en-US" altLang="pt-BR" sz="2400" dirty="0"/>
              <a:t> de </a:t>
            </a:r>
            <a:r>
              <a:rPr lang="en-US" altLang="pt-BR" sz="2400" dirty="0" err="1"/>
              <a:t>substâncias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endógenas</a:t>
            </a:r>
            <a:r>
              <a:rPr lang="en-US" altLang="pt-BR" sz="2400" dirty="0"/>
              <a:t>, </a:t>
            </a:r>
            <a:r>
              <a:rPr lang="en-US" altLang="pt-BR" sz="2400" dirty="0" err="1"/>
              <a:t>tais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como</a:t>
            </a:r>
            <a:r>
              <a:rPr lang="en-US" altLang="pt-BR" sz="2400" dirty="0"/>
              <a:t> </a:t>
            </a:r>
            <a:r>
              <a:rPr lang="en-US" altLang="pt-BR" sz="2400" dirty="0" err="1"/>
              <a:t>ácidos</a:t>
            </a:r>
            <a:r>
              <a:rPr lang="en-US" altLang="pt-BR" sz="2400" dirty="0"/>
              <a:t> </a:t>
            </a:r>
            <a:r>
              <a:rPr lang="en-US" altLang="pt-BR" sz="2400" dirty="0" err="1"/>
              <a:t>graxos</a:t>
            </a:r>
            <a:r>
              <a:rPr lang="en-US" altLang="pt-BR" sz="2400" dirty="0"/>
              <a:t>, </a:t>
            </a:r>
            <a:r>
              <a:rPr lang="en-US" altLang="pt-BR" sz="2400" dirty="0" err="1"/>
              <a:t>esteróides</a:t>
            </a:r>
            <a:r>
              <a:rPr lang="en-US" altLang="pt-BR" sz="2400" dirty="0"/>
              <a:t> e </a:t>
            </a:r>
            <a:r>
              <a:rPr lang="en-US" altLang="pt-BR" sz="2400" dirty="0" err="1"/>
              <a:t>prostaglandinas</a:t>
            </a:r>
            <a:r>
              <a:rPr lang="en-US" altLang="pt-BR" sz="2400" dirty="0"/>
              <a:t>, </a:t>
            </a:r>
            <a:r>
              <a:rPr lang="en-US" altLang="pt-BR" sz="2400" dirty="0" err="1"/>
              <a:t>hormônios</a:t>
            </a:r>
            <a:r>
              <a:rPr lang="en-US" altLang="pt-BR" sz="2400" dirty="0"/>
              <a:t> da </a:t>
            </a:r>
            <a:r>
              <a:rPr lang="en-US" altLang="pt-BR" sz="2400" dirty="0" err="1"/>
              <a:t>tireóide</a:t>
            </a:r>
            <a:endParaRPr lang="en-US" altLang="pt-BR" sz="2400" dirty="0"/>
          </a:p>
        </p:txBody>
      </p:sp>
      <p:sp>
        <p:nvSpPr>
          <p:cNvPr id="7" name="Retângulo 6"/>
          <p:cNvSpPr/>
          <p:nvPr/>
        </p:nvSpPr>
        <p:spPr>
          <a:xfrm>
            <a:off x="475981" y="1127226"/>
            <a:ext cx="8334333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200" dirty="0" err="1"/>
              <a:t>Detoxificação</a:t>
            </a:r>
            <a:r>
              <a:rPr lang="pt-BR" sz="2200" dirty="0"/>
              <a:t> de agentes exógenos (drogas, </a:t>
            </a:r>
            <a:r>
              <a:rPr lang="pt-BR" sz="2200" dirty="0" err="1"/>
              <a:t>xenobióticos</a:t>
            </a:r>
            <a:r>
              <a:rPr lang="pt-BR" sz="22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896632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15</a:t>
            </a:fld>
            <a:endParaRPr lang="pt-BR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54459" y="94735"/>
            <a:ext cx="8839200" cy="762000"/>
          </a:xfrm>
          <a:prstGeom prst="rect">
            <a:avLst/>
          </a:prstGeom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altLang="pt-BR" sz="2400" dirty="0">
                <a:solidFill>
                  <a:schemeClr val="tx1"/>
                </a:solidFill>
              </a:rPr>
              <a:t>Humanos têm 18 famílias de genes de CYP450 e 43 subfamílias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66185" y="956748"/>
            <a:ext cx="8820150" cy="5629275"/>
          </a:xfrm>
          <a:prstGeom prst="rect">
            <a:avLst/>
          </a:prstGeom>
        </p:spPr>
        <p:txBody>
          <a:bodyPr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lnSpc>
                <a:spcPct val="80000"/>
              </a:lnSpc>
            </a:pPr>
            <a:r>
              <a:rPr lang="en-US" altLang="pt-BR" sz="1200" dirty="0"/>
              <a:t>CYP1 drug metabolism (3 subfamilies, 3 genes, 1 pseudogene)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CYP2 drug and steroid metabolism (13 subfamilies, 16 genes, 16 pseudogenes)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CYP3 drug metabolism (1 subfamily, 4 genes, 2 pseudogenes)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CYP4 arachidonic acid or fatty acid metabolism (5 subfamilies, 11 genes, 10 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pseudogenes)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CYP5 Thromboxane A2 synthase (1 subfamily, 1 gene)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CYP7A bile acid biosynthesis 7-alpha hydroxylase of steroid nucleus (1 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CYP7B brain specific form of 7-alpha hydroxylase (1 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CYP8A prostacyclin synthase (1 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CYP8B bile acid biosynthesis (1 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CYP11 steroid biosynthesis (2 subfamilies, 3 genes)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CYP17 steroid biosynthesis (1 subfamily, 1 gene) 17-alpha hydroxylase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CYP19 steroid biosynthesis (1 subfamily, 1 gene) aromatase forms estrogen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CYP20 Unknown function (1 subfamily, 1 gene)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CYP21 steroid biosynthesis (1 subfamily, 1 gene, 1 pseudogene)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CYP24 vitamin D degradation (1 subfamily, 1 gene)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CYP26A retinoic acid hydroxylase important in development (1 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CYP26B probable retinoic acid hydroxylase (1 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CYP26C </a:t>
            </a:r>
            <a:r>
              <a:rPr lang="en-US" altLang="pt-BR" sz="1200" dirty="0" err="1"/>
              <a:t>probabvle</a:t>
            </a:r>
            <a:r>
              <a:rPr lang="en-US" altLang="pt-BR" sz="1200" dirty="0"/>
              <a:t> retinoic acid hydroxylase (1 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CYP27A bile acid biosynthesis (1 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CYP27B Vitamin D3 1-alpha hydroxylase activates vitamin D3 (1 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CYP27C Unknown function (1 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CYP39 7 alpha hydroxylation of 24 </a:t>
            </a:r>
            <a:r>
              <a:rPr lang="en-US" altLang="pt-BR" sz="1200" dirty="0" err="1"/>
              <a:t>hydroxy</a:t>
            </a:r>
            <a:r>
              <a:rPr lang="en-US" altLang="pt-BR" sz="1200" dirty="0"/>
              <a:t> cholesterol (1 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CYP46 cholesterol 24-hydroxylase (1 subfamily member)</a:t>
            </a:r>
          </a:p>
          <a:p>
            <a:pPr>
              <a:lnSpc>
                <a:spcPct val="80000"/>
              </a:lnSpc>
            </a:pPr>
            <a:r>
              <a:rPr lang="en-US" altLang="pt-BR" sz="1200" dirty="0"/>
              <a:t>CYP51 cholesterol biosynthesis (1 subfamily, 1 gene, 3 pseudogenes) </a:t>
            </a:r>
            <a:r>
              <a:rPr lang="en-US" altLang="pt-BR" sz="1200" dirty="0" err="1"/>
              <a:t>lanosterol</a:t>
            </a:r>
            <a:r>
              <a:rPr lang="en-US" altLang="pt-BR" sz="1200" dirty="0"/>
              <a:t> 14-alpha demethylase</a:t>
            </a:r>
          </a:p>
        </p:txBody>
      </p:sp>
    </p:spTree>
    <p:extLst>
      <p:ext uri="{BB962C8B-B14F-4D97-AF65-F5344CB8AC3E}">
        <p14:creationId xmlns:p14="http://schemas.microsoft.com/office/powerpoint/2010/main" val="22135895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16</a:t>
            </a:fld>
            <a:endParaRPr lang="pt-BR"/>
          </a:p>
        </p:txBody>
      </p:sp>
      <p:sp>
        <p:nvSpPr>
          <p:cNvPr id="5" name="CaixaDeTexto 4"/>
          <p:cNvSpPr txBox="1"/>
          <p:nvPr/>
        </p:nvSpPr>
        <p:spPr>
          <a:xfrm>
            <a:off x="790832" y="494913"/>
            <a:ext cx="4604146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b="1" dirty="0" err="1"/>
              <a:t>Citocromo</a:t>
            </a:r>
            <a:r>
              <a:rPr lang="pt-BR" sz="2800" b="1" dirty="0"/>
              <a:t> P450 / CYP450</a:t>
            </a:r>
          </a:p>
        </p:txBody>
      </p:sp>
      <p:sp>
        <p:nvSpPr>
          <p:cNvPr id="7" name="Retângulo 6"/>
          <p:cNvSpPr/>
          <p:nvPr/>
        </p:nvSpPr>
        <p:spPr>
          <a:xfrm>
            <a:off x="790832" y="1547357"/>
            <a:ext cx="23102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Localização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555457" y="2360252"/>
            <a:ext cx="36952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Intestino;</a:t>
            </a:r>
          </a:p>
          <a:p>
            <a:endParaRPr lang="pt-BR" sz="2400" dirty="0"/>
          </a:p>
          <a:p>
            <a:r>
              <a:rPr lang="pt-BR" sz="2400" dirty="0"/>
              <a:t>Fígado (hepatócitos)</a:t>
            </a:r>
          </a:p>
          <a:p>
            <a:endParaRPr lang="pt-BR" sz="2400" dirty="0"/>
          </a:p>
          <a:p>
            <a:r>
              <a:rPr lang="pt-BR" sz="2400" dirty="0"/>
              <a:t>Outras células e órgãos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675501" y="4588919"/>
            <a:ext cx="58176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/>
              <a:t>Localiza-se na membrana do RE</a:t>
            </a:r>
          </a:p>
        </p:txBody>
      </p:sp>
    </p:spTree>
    <p:extLst>
      <p:ext uri="{BB962C8B-B14F-4D97-AF65-F5344CB8AC3E}">
        <p14:creationId xmlns:p14="http://schemas.microsoft.com/office/powerpoint/2010/main" val="23622733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17</a:t>
            </a:fld>
            <a:endParaRPr lang="pt-BR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2950" y="19050"/>
            <a:ext cx="3314700" cy="478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ângulo 4"/>
          <p:cNvSpPr/>
          <p:nvPr/>
        </p:nvSpPr>
        <p:spPr>
          <a:xfrm>
            <a:off x="283724" y="4367597"/>
            <a:ext cx="779711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pt-BR" sz="2800" dirty="0" err="1"/>
              <a:t>Reação</a:t>
            </a:r>
            <a:r>
              <a:rPr lang="en-US" altLang="pt-BR" sz="2800" dirty="0"/>
              <a:t> </a:t>
            </a:r>
            <a:r>
              <a:rPr lang="en-US" altLang="pt-BR" sz="2800" dirty="0" err="1"/>
              <a:t>típica</a:t>
            </a:r>
            <a:r>
              <a:rPr lang="en-US" altLang="pt-BR" sz="2800" dirty="0"/>
              <a:t> (</a:t>
            </a:r>
            <a:r>
              <a:rPr lang="en-US" altLang="pt-BR" sz="2800" dirty="0" err="1"/>
              <a:t>monoxigenase</a:t>
            </a:r>
            <a:r>
              <a:rPr lang="en-US" altLang="pt-BR" sz="2800" dirty="0"/>
              <a:t>) </a:t>
            </a:r>
          </a:p>
          <a:p>
            <a:r>
              <a:rPr lang="en-US" altLang="pt-BR" sz="2800" dirty="0"/>
              <a:t>NADPH + H</a:t>
            </a:r>
            <a:r>
              <a:rPr lang="en-US" altLang="pt-BR" sz="2800" baseline="30000" dirty="0"/>
              <a:t>+</a:t>
            </a:r>
            <a:r>
              <a:rPr lang="en-US" altLang="pt-BR" sz="2800" dirty="0"/>
              <a:t> + O</a:t>
            </a:r>
            <a:r>
              <a:rPr lang="en-US" altLang="pt-BR" sz="2800" baseline="-25000" dirty="0"/>
              <a:t>2</a:t>
            </a:r>
            <a:r>
              <a:rPr lang="en-US" altLang="pt-BR" sz="2800" dirty="0"/>
              <a:t> + RH =&gt; </a:t>
            </a:r>
          </a:p>
          <a:p>
            <a:r>
              <a:rPr lang="en-US" altLang="pt-BR" sz="2800" dirty="0"/>
              <a:t>				NADP+ + H</a:t>
            </a:r>
            <a:r>
              <a:rPr lang="en-US" altLang="pt-BR" sz="2800" baseline="-25000" dirty="0"/>
              <a:t>2</a:t>
            </a:r>
            <a:r>
              <a:rPr lang="en-US" altLang="pt-BR" sz="2800" dirty="0"/>
              <a:t>O + R-OH</a:t>
            </a:r>
          </a:p>
          <a:p>
            <a:endParaRPr lang="en-US" altLang="pt-BR" sz="2800" dirty="0"/>
          </a:p>
        </p:txBody>
      </p:sp>
    </p:spTree>
    <p:extLst>
      <p:ext uri="{BB962C8B-B14F-4D97-AF65-F5344CB8AC3E}">
        <p14:creationId xmlns:p14="http://schemas.microsoft.com/office/powerpoint/2010/main" val="13975060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18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93" y="1485108"/>
            <a:ext cx="5003746" cy="493424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30660" y="448746"/>
            <a:ext cx="538801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400" dirty="0"/>
              <a:t>Mecanismo genérico para CYP450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0660" y="1023443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u="sng" dirty="0" err="1"/>
              <a:t>Monoxigenase</a:t>
            </a:r>
            <a:endParaRPr lang="pt-BR" sz="2400" b="1" u="sng" dirty="0"/>
          </a:p>
        </p:txBody>
      </p:sp>
      <p:sp>
        <p:nvSpPr>
          <p:cNvPr id="6" name="Texto explicativo retangular 5"/>
          <p:cNvSpPr/>
          <p:nvPr/>
        </p:nvSpPr>
        <p:spPr>
          <a:xfrm>
            <a:off x="5680964" y="1831110"/>
            <a:ext cx="2399873" cy="1139870"/>
          </a:xfrm>
          <a:prstGeom prst="wedgeRectCallout">
            <a:avLst>
              <a:gd name="adj1" fmla="val -75372"/>
              <a:gd name="adj2" fmla="val 400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Redução:</a:t>
            </a:r>
          </a:p>
          <a:p>
            <a:pPr algn="ctr"/>
            <a:r>
              <a:rPr lang="pt-BR" sz="1400" b="1" dirty="0"/>
              <a:t>Atividade depende de uma CYP </a:t>
            </a:r>
            <a:r>
              <a:rPr lang="pt-BR" sz="1400" b="1" dirty="0" err="1"/>
              <a:t>reductase</a:t>
            </a:r>
            <a:r>
              <a:rPr lang="pt-BR" sz="1400" b="1" dirty="0"/>
              <a:t> dependente de NADPH</a:t>
            </a:r>
          </a:p>
        </p:txBody>
      </p:sp>
      <p:sp>
        <p:nvSpPr>
          <p:cNvPr id="8" name="Texto explicativo retangular 7"/>
          <p:cNvSpPr/>
          <p:nvPr/>
        </p:nvSpPr>
        <p:spPr>
          <a:xfrm>
            <a:off x="5733534" y="493488"/>
            <a:ext cx="2032897" cy="1139870"/>
          </a:xfrm>
          <a:prstGeom prst="wedgeRectCallout">
            <a:avLst>
              <a:gd name="adj1" fmla="val -114158"/>
              <a:gd name="adj2" fmla="val 51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Entra o substrato;</a:t>
            </a:r>
          </a:p>
          <a:p>
            <a:pPr algn="ctr"/>
            <a:r>
              <a:rPr lang="pt-BR" sz="1600" b="1" dirty="0"/>
              <a:t>Dissociação de água;</a:t>
            </a:r>
          </a:p>
          <a:p>
            <a:pPr algn="ctr"/>
            <a:r>
              <a:rPr lang="pt-BR" sz="1600" b="1" dirty="0"/>
              <a:t>Fe</a:t>
            </a:r>
            <a:r>
              <a:rPr lang="pt-BR" sz="1600" b="1" baseline="30000" dirty="0"/>
              <a:t>3+</a:t>
            </a:r>
            <a:r>
              <a:rPr lang="pt-BR" sz="1600" b="1" dirty="0"/>
              <a:t> BS </a:t>
            </a:r>
            <a:r>
              <a:rPr lang="pt-BR" sz="1600" b="1" dirty="0">
                <a:sym typeface="Symbol" panose="05050102010706020507" pitchFamily="18" charset="2"/>
              </a:rPr>
              <a:t> Fe</a:t>
            </a:r>
            <a:r>
              <a:rPr lang="pt-BR" sz="1600" b="1" baseline="30000" dirty="0">
                <a:sym typeface="Symbol" panose="05050102010706020507" pitchFamily="18" charset="2"/>
              </a:rPr>
              <a:t>3+</a:t>
            </a:r>
            <a:r>
              <a:rPr lang="pt-BR" sz="1600" b="1" dirty="0">
                <a:sym typeface="Symbol" panose="05050102010706020507" pitchFamily="18" charset="2"/>
              </a:rPr>
              <a:t>AS</a:t>
            </a:r>
            <a:endParaRPr lang="pt-BR" sz="1600" b="1" dirty="0"/>
          </a:p>
        </p:txBody>
      </p:sp>
      <p:sp>
        <p:nvSpPr>
          <p:cNvPr id="9" name="Texto explicativo retangular 8"/>
          <p:cNvSpPr/>
          <p:nvPr/>
        </p:nvSpPr>
        <p:spPr>
          <a:xfrm>
            <a:off x="6362346" y="3454990"/>
            <a:ext cx="2583945" cy="1139870"/>
          </a:xfrm>
          <a:prstGeom prst="wedgeRectCallout">
            <a:avLst>
              <a:gd name="adj1" fmla="val -114158"/>
              <a:gd name="adj2" fmla="val 51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Associação de O</a:t>
            </a:r>
            <a:r>
              <a:rPr lang="pt-BR" sz="1600" b="1" baseline="-25000" dirty="0"/>
              <a:t>2</a:t>
            </a:r>
            <a:r>
              <a:rPr lang="pt-BR" sz="1600" b="1" dirty="0"/>
              <a:t>;</a:t>
            </a:r>
          </a:p>
          <a:p>
            <a:pPr algn="ctr"/>
            <a:r>
              <a:rPr lang="pt-BR" sz="1600" b="1" dirty="0"/>
              <a:t> </a:t>
            </a:r>
            <a:r>
              <a:rPr lang="pt-BR" sz="1600" b="1" dirty="0" err="1"/>
              <a:t>Oxi</a:t>
            </a:r>
            <a:r>
              <a:rPr lang="pt-BR" sz="1600" b="1" dirty="0"/>
              <a:t> de Fe e </a:t>
            </a:r>
            <a:r>
              <a:rPr lang="pt-BR" sz="1600" b="1" dirty="0" err="1"/>
              <a:t>Red</a:t>
            </a:r>
            <a:r>
              <a:rPr lang="pt-BR" sz="1600" b="1" dirty="0"/>
              <a:t> de O</a:t>
            </a:r>
            <a:r>
              <a:rPr lang="pt-BR" sz="1600" b="1" baseline="-25000" dirty="0"/>
              <a:t>2</a:t>
            </a:r>
            <a:endParaRPr lang="pt-BR" sz="1600" b="1" dirty="0"/>
          </a:p>
          <a:p>
            <a:pPr algn="ctr"/>
            <a:r>
              <a:rPr lang="pt-BR" sz="1600" b="1" dirty="0"/>
              <a:t>Fe</a:t>
            </a:r>
            <a:r>
              <a:rPr lang="pt-BR" sz="1600" b="1" baseline="30000" dirty="0"/>
              <a:t>3+</a:t>
            </a:r>
            <a:r>
              <a:rPr lang="pt-BR" sz="1600" b="1" dirty="0"/>
              <a:t> AS </a:t>
            </a:r>
            <a:r>
              <a:rPr lang="pt-BR" sz="1600" b="1" dirty="0">
                <a:sym typeface="Symbol" panose="05050102010706020507" pitchFamily="18" charset="2"/>
              </a:rPr>
              <a:t> Fe</a:t>
            </a:r>
            <a:r>
              <a:rPr lang="pt-BR" sz="1600" b="1" baseline="30000" dirty="0">
                <a:sym typeface="Symbol" panose="05050102010706020507" pitchFamily="18" charset="2"/>
              </a:rPr>
              <a:t>3+</a:t>
            </a:r>
            <a:r>
              <a:rPr lang="pt-BR" sz="1600" b="1" dirty="0">
                <a:sym typeface="Symbol" panose="05050102010706020507" pitchFamily="18" charset="2"/>
              </a:rPr>
              <a:t>BS</a:t>
            </a:r>
            <a:endParaRPr lang="pt-BR" sz="1600" b="1" dirty="0"/>
          </a:p>
        </p:txBody>
      </p:sp>
      <p:sp>
        <p:nvSpPr>
          <p:cNvPr id="10" name="Texto explicativo retangular 9"/>
          <p:cNvSpPr/>
          <p:nvPr/>
        </p:nvSpPr>
        <p:spPr>
          <a:xfrm>
            <a:off x="5995371" y="5362547"/>
            <a:ext cx="2399873" cy="1139870"/>
          </a:xfrm>
          <a:prstGeom prst="wedgeRectCallout">
            <a:avLst>
              <a:gd name="adj1" fmla="val -124458"/>
              <a:gd name="adj2" fmla="val 256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/>
              <a:t>Redução:</a:t>
            </a:r>
          </a:p>
          <a:p>
            <a:pPr algn="ctr"/>
            <a:r>
              <a:rPr lang="pt-BR" sz="1400" b="1" dirty="0"/>
              <a:t>Atividade depende de uma CYP </a:t>
            </a:r>
            <a:r>
              <a:rPr lang="pt-BR" sz="1400" b="1" dirty="0" err="1"/>
              <a:t>reductase</a:t>
            </a:r>
            <a:r>
              <a:rPr lang="pt-BR" sz="1400" b="1" dirty="0"/>
              <a:t> dependente de NADPH</a:t>
            </a:r>
          </a:p>
        </p:txBody>
      </p:sp>
      <p:sp>
        <p:nvSpPr>
          <p:cNvPr id="11" name="Texto explicativo retangular 10"/>
          <p:cNvSpPr/>
          <p:nvPr/>
        </p:nvSpPr>
        <p:spPr>
          <a:xfrm>
            <a:off x="3323491" y="4024925"/>
            <a:ext cx="1925166" cy="1139870"/>
          </a:xfrm>
          <a:prstGeom prst="wedgeRectCallout">
            <a:avLst>
              <a:gd name="adj1" fmla="val -114158"/>
              <a:gd name="adj2" fmla="val 5166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Formação de peróxido coordenado</a:t>
            </a:r>
          </a:p>
        </p:txBody>
      </p:sp>
      <p:sp>
        <p:nvSpPr>
          <p:cNvPr id="12" name="Texto explicativo retangular 11"/>
          <p:cNvSpPr/>
          <p:nvPr/>
        </p:nvSpPr>
        <p:spPr>
          <a:xfrm>
            <a:off x="2360908" y="3073195"/>
            <a:ext cx="1925166" cy="1139870"/>
          </a:xfrm>
          <a:prstGeom prst="wedgeRectCallout">
            <a:avLst>
              <a:gd name="adj1" fmla="val -95634"/>
              <a:gd name="adj2" fmla="val 42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/>
              <a:t>Quebra do peróxido e formação Ferro-</a:t>
            </a:r>
            <a:r>
              <a:rPr lang="pt-BR" sz="1600" b="1" dirty="0" err="1"/>
              <a:t>Oxy</a:t>
            </a:r>
            <a:endParaRPr lang="pt-BR" sz="1600" b="1" dirty="0"/>
          </a:p>
        </p:txBody>
      </p:sp>
      <p:sp>
        <p:nvSpPr>
          <p:cNvPr id="13" name="Texto explicativo retangular 12"/>
          <p:cNvSpPr/>
          <p:nvPr/>
        </p:nvSpPr>
        <p:spPr>
          <a:xfrm>
            <a:off x="2360908" y="1902219"/>
            <a:ext cx="1925166" cy="1139870"/>
          </a:xfrm>
          <a:prstGeom prst="wedgeRectCallout">
            <a:avLst>
              <a:gd name="adj1" fmla="val -95634"/>
              <a:gd name="adj2" fmla="val 428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 err="1"/>
              <a:t>Hidroxilação</a:t>
            </a:r>
            <a:r>
              <a:rPr lang="pt-BR" sz="1600" b="1" dirty="0"/>
              <a:t> do substrato S</a:t>
            </a:r>
          </a:p>
        </p:txBody>
      </p:sp>
    </p:spTree>
    <p:extLst>
      <p:ext uri="{BB962C8B-B14F-4D97-AF65-F5344CB8AC3E}">
        <p14:creationId xmlns:p14="http://schemas.microsoft.com/office/powerpoint/2010/main" val="53592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19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04" y="474820"/>
            <a:ext cx="7189365" cy="2860757"/>
          </a:xfrm>
          <a:prstGeom prst="rect">
            <a:avLst/>
          </a:prstGeom>
        </p:spPr>
      </p:pic>
      <p:pic>
        <p:nvPicPr>
          <p:cNvPr id="3074" name="Picture 2" descr="Resultado de imagem para REDUCTION OF fmn struc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367" y="3633792"/>
            <a:ext cx="4236655" cy="26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0" y="3514661"/>
            <a:ext cx="4369707" cy="2913138"/>
          </a:xfrm>
          <a:prstGeom prst="rect">
            <a:avLst/>
          </a:prstGeom>
          <a:gradFill>
            <a:gsLst>
              <a:gs pos="40000">
                <a:schemeClr val="accent4">
                  <a:lumMod val="40000"/>
                  <a:lumOff val="60000"/>
                </a:schemeClr>
              </a:gs>
              <a:gs pos="88000">
                <a:schemeClr val="accent1">
                  <a:shade val="90000"/>
                  <a:lumMod val="84000"/>
                </a:schemeClr>
              </a:gs>
            </a:gsLst>
            <a:lin ang="5400000" scaled="0"/>
          </a:gradFill>
        </p:spPr>
      </p:pic>
    </p:spTree>
    <p:extLst>
      <p:ext uri="{BB962C8B-B14F-4D97-AF65-F5344CB8AC3E}">
        <p14:creationId xmlns:p14="http://schemas.microsoft.com/office/powerpoint/2010/main" val="235097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2</a:t>
            </a:fld>
            <a:endParaRPr lang="pt-BR"/>
          </a:p>
        </p:txBody>
      </p:sp>
      <p:pic>
        <p:nvPicPr>
          <p:cNvPr id="3" name="Picture 5" descr="figure_12_01_labeled.jpg                                       00002982ServDisk_02                    C66E6659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" b="1933"/>
          <a:stretch>
            <a:fillRect/>
          </a:stretch>
        </p:blipFill>
        <p:spPr bwMode="auto">
          <a:xfrm>
            <a:off x="1270810" y="971414"/>
            <a:ext cx="6495621" cy="4687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6EB532B6-9235-4BD8-B215-A282927D878F}"/>
              </a:ext>
            </a:extLst>
          </p:cNvPr>
          <p:cNvSpPr/>
          <p:nvPr/>
        </p:nvSpPr>
        <p:spPr>
          <a:xfrm>
            <a:off x="5460023" y="4026877"/>
            <a:ext cx="896815" cy="993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7609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20</a:t>
            </a:fld>
            <a:endParaRPr lang="pt-BR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776644" y="2883513"/>
            <a:ext cx="7544015" cy="94660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2075" tIns="46038" rIns="92075" bIns="46038"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altLang="pt-BR" sz="2400" dirty="0"/>
              <a:t>CYP </a:t>
            </a:r>
            <a:r>
              <a:rPr lang="en-US" altLang="pt-BR" sz="2400" dirty="0" err="1"/>
              <a:t>catalisa</a:t>
            </a:r>
            <a:r>
              <a:rPr lang="en-US" altLang="pt-BR" sz="2400" dirty="0"/>
              <a:t> </a:t>
            </a:r>
            <a:r>
              <a:rPr lang="en-US" altLang="pt-BR" sz="2400" dirty="0" err="1"/>
              <a:t>uma</a:t>
            </a:r>
            <a:r>
              <a:rPr lang="en-US" altLang="pt-BR" sz="2400" dirty="0"/>
              <a:t> </a:t>
            </a:r>
            <a:r>
              <a:rPr lang="en-US" altLang="pt-BR" sz="2400" dirty="0" err="1"/>
              <a:t>variedade</a:t>
            </a:r>
            <a:r>
              <a:rPr lang="en-US" altLang="pt-BR" sz="2400" dirty="0"/>
              <a:t> </a:t>
            </a:r>
            <a:r>
              <a:rPr lang="en-US" altLang="pt-BR" sz="2400" dirty="0" err="1"/>
              <a:t>grande</a:t>
            </a:r>
            <a:r>
              <a:rPr lang="en-US" altLang="pt-BR" sz="2400" dirty="0"/>
              <a:t> de </a:t>
            </a:r>
            <a:r>
              <a:rPr lang="en-US" altLang="pt-BR" sz="2400" dirty="0" err="1"/>
              <a:t>reações</a:t>
            </a:r>
            <a:r>
              <a:rPr lang="en-US" altLang="pt-BR" sz="2400" dirty="0"/>
              <a:t> e </a:t>
            </a:r>
            <a:r>
              <a:rPr lang="en-US" altLang="pt-BR" sz="2400" b="1" u="sng" dirty="0" err="1"/>
              <a:t>não</a:t>
            </a:r>
            <a:r>
              <a:rPr lang="en-US" altLang="pt-BR" sz="2400" b="1" u="sng" dirty="0"/>
              <a:t> </a:t>
            </a:r>
            <a:r>
              <a:rPr lang="en-US" altLang="pt-BR" sz="2400" b="1" u="sng" dirty="0" err="1"/>
              <a:t>são</a:t>
            </a:r>
            <a:r>
              <a:rPr lang="en-US" altLang="pt-BR" sz="2400" b="1" u="sng" dirty="0"/>
              <a:t> </a:t>
            </a:r>
            <a:r>
              <a:rPr lang="en-US" altLang="pt-BR" sz="2400" b="1" u="sng" dirty="0" err="1"/>
              <a:t>muito</a:t>
            </a:r>
            <a:r>
              <a:rPr lang="en-US" altLang="pt-BR" sz="2400" b="1" u="sng" dirty="0"/>
              <a:t> </a:t>
            </a:r>
            <a:r>
              <a:rPr lang="en-US" altLang="pt-BR" sz="2400" b="1" u="sng" dirty="0" err="1"/>
              <a:t>específicas</a:t>
            </a:r>
            <a:r>
              <a:rPr lang="en-US" altLang="pt-BR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2141372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21</a:t>
            </a:fld>
            <a:endParaRPr lang="pt-BR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07092" y="909832"/>
            <a:ext cx="4053016" cy="4172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 marL="341313" indent="-341313"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342900" algn="l"/>
                <a:tab pos="1257300" algn="l"/>
                <a:tab pos="2171700" algn="l"/>
                <a:tab pos="3086100" algn="l"/>
                <a:tab pos="4000500" algn="l"/>
                <a:tab pos="4914900" algn="l"/>
                <a:tab pos="5829300" algn="l"/>
                <a:tab pos="6743700" algn="l"/>
                <a:tab pos="7658100" algn="l"/>
                <a:tab pos="8572500" algn="l"/>
                <a:tab pos="9486900" algn="l"/>
                <a:tab pos="104013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marL="0" indent="0">
              <a:spcBef>
                <a:spcPts val="1500"/>
              </a:spcBef>
            </a:pPr>
            <a:r>
              <a:rPr lang="en-US" sz="2000" dirty="0">
                <a:solidFill>
                  <a:schemeClr val="tx1"/>
                </a:solidFill>
              </a:rPr>
              <a:t>CYPs </a:t>
            </a:r>
            <a:r>
              <a:rPr lang="en-US" sz="2000" dirty="0" err="1">
                <a:solidFill>
                  <a:schemeClr val="tx1"/>
                </a:solidFill>
              </a:rPr>
              <a:t>catalisa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vários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tipos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reações</a:t>
            </a:r>
            <a:r>
              <a:rPr lang="en-US" sz="2000" dirty="0">
                <a:solidFill>
                  <a:schemeClr val="tx1"/>
                </a:solidFill>
              </a:rPr>
              <a:t>:</a:t>
            </a:r>
          </a:p>
          <a:p>
            <a:pPr marL="0" indent="0">
              <a:spcBef>
                <a:spcPts val="1250"/>
              </a:spcBef>
              <a:buClr>
                <a:srgbClr val="FFFF00"/>
              </a:buClr>
            </a:pPr>
            <a:r>
              <a:rPr lang="en-US" sz="2000" dirty="0" err="1">
                <a:solidFill>
                  <a:schemeClr val="tx1"/>
                </a:solidFill>
              </a:rPr>
              <a:t>Hidroxolação</a:t>
            </a:r>
            <a:r>
              <a:rPr lang="en-US" sz="2000" dirty="0">
                <a:solidFill>
                  <a:schemeClr val="tx1"/>
                </a:solidFill>
              </a:rPr>
              <a:t> de C </a:t>
            </a:r>
            <a:r>
              <a:rPr lang="en-US" sz="2000" dirty="0" err="1">
                <a:solidFill>
                  <a:schemeClr val="tx1"/>
                </a:solidFill>
              </a:rPr>
              <a:t>alifático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ou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aromático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spcBef>
                <a:spcPts val="1250"/>
              </a:spcBef>
              <a:buClr>
                <a:srgbClr val="FFFF00"/>
              </a:buClr>
            </a:pPr>
            <a:r>
              <a:rPr lang="en-US" sz="2000" dirty="0" err="1">
                <a:solidFill>
                  <a:schemeClr val="tx1"/>
                </a:solidFill>
              </a:rPr>
              <a:t>Epoxidação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dupla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  <a:r>
              <a:rPr lang="en-US" sz="2000" dirty="0" err="1">
                <a:solidFill>
                  <a:schemeClr val="tx1"/>
                </a:solidFill>
              </a:rPr>
              <a:t>ligação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spcBef>
                <a:spcPts val="1250"/>
              </a:spcBef>
              <a:buClr>
                <a:srgbClr val="FFFF00"/>
              </a:buClr>
            </a:pPr>
            <a:r>
              <a:rPr lang="en-US" sz="2000" dirty="0" err="1">
                <a:solidFill>
                  <a:schemeClr val="tx1"/>
                </a:solidFill>
              </a:rPr>
              <a:t>Oxigenação</a:t>
            </a:r>
            <a:r>
              <a:rPr lang="en-US" sz="2000" dirty="0">
                <a:solidFill>
                  <a:schemeClr val="tx1"/>
                </a:solidFill>
              </a:rPr>
              <a:t> e N-</a:t>
            </a:r>
            <a:r>
              <a:rPr lang="en-US" sz="2000" dirty="0" err="1">
                <a:solidFill>
                  <a:schemeClr val="tx1"/>
                </a:solidFill>
              </a:rPr>
              <a:t>hidroxilação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Heteroátomos</a:t>
            </a:r>
            <a:r>
              <a:rPr lang="en-US" sz="2000" dirty="0">
                <a:solidFill>
                  <a:schemeClr val="tx1"/>
                </a:solidFill>
              </a:rPr>
              <a:t> (S-, N-, e I-) </a:t>
            </a:r>
          </a:p>
          <a:p>
            <a:pPr marL="0" indent="0">
              <a:spcBef>
                <a:spcPts val="1250"/>
              </a:spcBef>
              <a:buClr>
                <a:srgbClr val="FFFF00"/>
              </a:buClr>
            </a:pPr>
            <a:r>
              <a:rPr lang="en-US" sz="2000" dirty="0" err="1">
                <a:solidFill>
                  <a:schemeClr val="tx1"/>
                </a:solidFill>
              </a:rPr>
              <a:t>Oxidação</a:t>
            </a:r>
            <a:r>
              <a:rPr lang="en-US" sz="2000" dirty="0">
                <a:solidFill>
                  <a:schemeClr val="tx1"/>
                </a:solidFill>
              </a:rPr>
              <a:t> e </a:t>
            </a:r>
            <a:r>
              <a:rPr lang="en-US" sz="2000" dirty="0" err="1">
                <a:solidFill>
                  <a:schemeClr val="tx1"/>
                </a:solidFill>
              </a:rPr>
              <a:t>redução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spcBef>
                <a:spcPts val="1250"/>
              </a:spcBef>
              <a:buClr>
                <a:srgbClr val="FFFF00"/>
              </a:buClr>
            </a:pPr>
            <a:r>
              <a:rPr lang="en-US" sz="2000" dirty="0" err="1">
                <a:solidFill>
                  <a:schemeClr val="tx1"/>
                </a:solidFill>
              </a:rPr>
              <a:t>Clivagem</a:t>
            </a:r>
            <a:r>
              <a:rPr lang="en-US" sz="2000" dirty="0">
                <a:solidFill>
                  <a:schemeClr val="tx1"/>
                </a:solidFill>
              </a:rPr>
              <a:t> de </a:t>
            </a:r>
            <a:r>
              <a:rPr lang="en-US" sz="2000" dirty="0" err="1">
                <a:solidFill>
                  <a:schemeClr val="tx1"/>
                </a:solidFill>
              </a:rPr>
              <a:t>esteres</a:t>
            </a:r>
            <a:endParaRPr lang="en-US" sz="2000" dirty="0">
              <a:solidFill>
                <a:schemeClr val="tx1"/>
              </a:solidFill>
            </a:endParaRPr>
          </a:p>
          <a:p>
            <a:pPr marL="0" indent="0">
              <a:spcBef>
                <a:spcPts val="1250"/>
              </a:spcBef>
              <a:buClr>
                <a:srgbClr val="FFFF00"/>
              </a:buClr>
            </a:pPr>
            <a:r>
              <a:rPr lang="en-US" sz="2000" dirty="0" err="1">
                <a:solidFill>
                  <a:schemeClr val="tx1"/>
                </a:solidFill>
              </a:rPr>
              <a:t>dealquilação</a:t>
            </a:r>
            <a:endParaRPr lang="en-US" sz="2000" dirty="0">
              <a:solidFill>
                <a:schemeClr val="tx1"/>
              </a:solidFill>
            </a:endParaRP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3242" y="618846"/>
            <a:ext cx="4951860" cy="475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8315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22</a:t>
            </a:fld>
            <a:endParaRPr lang="pt-BR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3372" y="3327112"/>
            <a:ext cx="4302094" cy="1005962"/>
          </a:xfrm>
          <a:prstGeom prst="rect">
            <a:avLst/>
          </a:prstGeom>
        </p:spPr>
      </p:pic>
      <p:sp>
        <p:nvSpPr>
          <p:cNvPr id="4" name="TextBox 5"/>
          <p:cNvSpPr txBox="1"/>
          <p:nvPr/>
        </p:nvSpPr>
        <p:spPr>
          <a:xfrm>
            <a:off x="541739" y="338099"/>
            <a:ext cx="574177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/>
                <a:cs typeface="Arial"/>
              </a:rPr>
              <a:t>Exemplos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Biotransformações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por</a:t>
            </a:r>
            <a:r>
              <a:rPr lang="en-US" sz="2400" dirty="0">
                <a:latin typeface="Arial"/>
                <a:cs typeface="Arial"/>
              </a:rPr>
              <a:t> CYPs</a:t>
            </a:r>
          </a:p>
        </p:txBody>
      </p:sp>
      <p:sp>
        <p:nvSpPr>
          <p:cNvPr id="5" name="TextBox 6"/>
          <p:cNvSpPr txBox="1"/>
          <p:nvPr/>
        </p:nvSpPr>
        <p:spPr>
          <a:xfrm>
            <a:off x="113582" y="1427030"/>
            <a:ext cx="380979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/>
                <a:cs typeface="Arial"/>
              </a:rPr>
              <a:t>Chlorzoxazone</a:t>
            </a:r>
            <a:r>
              <a:rPr lang="en-US" dirty="0">
                <a:latin typeface="Arial"/>
                <a:cs typeface="Arial"/>
              </a:rPr>
              <a:t>: muscle relaxant—inducer of calcium-activated potassium channel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coumarin</a:t>
            </a:r>
            <a:r>
              <a:rPr lang="en-US" dirty="0">
                <a:latin typeface="Arial"/>
                <a:cs typeface="Arial"/>
              </a:rPr>
              <a:t>: used as an aroma-enhancer in pipe tobaccos and certain alcoholic drinks, but has some hepatotoxic effects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  <a:p>
            <a:r>
              <a:rPr lang="en-US" dirty="0" err="1">
                <a:latin typeface="Arial"/>
                <a:cs typeface="Arial"/>
              </a:rPr>
              <a:t>Mephenytoin</a:t>
            </a:r>
            <a:r>
              <a:rPr lang="en-US" dirty="0">
                <a:latin typeface="Arial"/>
                <a:cs typeface="Arial"/>
              </a:rPr>
              <a:t>—an anticonvulsant</a:t>
            </a:r>
          </a:p>
          <a:p>
            <a:endParaRPr lang="en-US" dirty="0">
              <a:latin typeface="Arial"/>
              <a:cs typeface="Arial"/>
            </a:endParaRPr>
          </a:p>
          <a:p>
            <a:endParaRPr lang="en-US" dirty="0">
              <a:latin typeface="Arial"/>
              <a:cs typeface="Arial"/>
            </a:endParaRPr>
          </a:p>
        </p:txBody>
      </p:sp>
      <p:pic>
        <p:nvPicPr>
          <p:cNvPr id="6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372" y="1296771"/>
            <a:ext cx="4537533" cy="1187892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2658" y="4830081"/>
            <a:ext cx="3989561" cy="184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957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23</a:t>
            </a:fld>
            <a:endParaRPr lang="pt-BR"/>
          </a:p>
        </p:txBody>
      </p:sp>
      <p:sp>
        <p:nvSpPr>
          <p:cNvPr id="3" name="TextBox 5"/>
          <p:cNvSpPr txBox="1"/>
          <p:nvPr/>
        </p:nvSpPr>
        <p:spPr>
          <a:xfrm>
            <a:off x="541739" y="338099"/>
            <a:ext cx="574177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/>
                <a:cs typeface="Arial"/>
              </a:rPr>
              <a:t>Exemplos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Biotransformações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por</a:t>
            </a:r>
            <a:r>
              <a:rPr lang="en-US" sz="2400" dirty="0">
                <a:latin typeface="Arial"/>
                <a:cs typeface="Arial"/>
              </a:rPr>
              <a:t> CYPs</a:t>
            </a:r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476" y="1133812"/>
            <a:ext cx="5794139" cy="2143416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0518" y="3611276"/>
            <a:ext cx="5848943" cy="3123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5241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24</a:t>
            </a:fld>
            <a:endParaRPr lang="pt-BR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03" y="1332145"/>
            <a:ext cx="4957347" cy="5048961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4946200" y="1390375"/>
            <a:ext cx="379141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Anfetaminas</a:t>
            </a:r>
            <a:r>
              <a:rPr lang="en-US" sz="1400" dirty="0">
                <a:latin typeface="Arial"/>
                <a:cs typeface="Arial"/>
              </a:rPr>
              <a:t> que </a:t>
            </a:r>
            <a:r>
              <a:rPr lang="en-US" sz="1400" dirty="0" err="1">
                <a:latin typeface="Arial"/>
                <a:cs typeface="Arial"/>
              </a:rPr>
              <a:t>atuam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como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estimulantes</a:t>
            </a:r>
            <a:r>
              <a:rPr lang="en-US" sz="1400" dirty="0">
                <a:latin typeface="Arial"/>
                <a:cs typeface="Arial"/>
              </a:rPr>
              <a:t> e </a:t>
            </a:r>
            <a:r>
              <a:rPr lang="en-US" sz="1400" dirty="0" err="1">
                <a:latin typeface="Arial"/>
                <a:cs typeface="Arial"/>
              </a:rPr>
              <a:t>são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usados</a:t>
            </a:r>
            <a:r>
              <a:rPr lang="en-US" sz="1400" dirty="0">
                <a:latin typeface="Arial"/>
                <a:cs typeface="Arial"/>
              </a:rPr>
              <a:t> para </a:t>
            </a:r>
            <a:r>
              <a:rPr lang="en-US" sz="1400" dirty="0" err="1">
                <a:latin typeface="Arial"/>
                <a:cs typeface="Arial"/>
              </a:rPr>
              <a:t>narcopelepsia</a:t>
            </a:r>
            <a:r>
              <a:rPr lang="en-US" sz="1400" dirty="0">
                <a:latin typeface="Arial"/>
                <a:cs typeface="Arial"/>
              </a:rPr>
              <a:t> e </a:t>
            </a:r>
            <a:r>
              <a:rPr lang="en-US" sz="1400" dirty="0" err="1">
                <a:latin typeface="Arial"/>
                <a:cs typeface="Arial"/>
              </a:rPr>
              <a:t>agem</a:t>
            </a:r>
            <a:r>
              <a:rPr lang="en-US" sz="1400" dirty="0">
                <a:latin typeface="Arial"/>
                <a:cs typeface="Arial"/>
              </a:rPr>
              <a:t> </a:t>
            </a:r>
            <a:r>
              <a:rPr lang="en-US" sz="1400" dirty="0" err="1">
                <a:latin typeface="Arial"/>
                <a:cs typeface="Arial"/>
              </a:rPr>
              <a:t>bloqueando</a:t>
            </a:r>
            <a:r>
              <a:rPr lang="en-US" sz="1400" dirty="0">
                <a:latin typeface="Arial"/>
                <a:cs typeface="Arial"/>
              </a:rPr>
              <a:t> o </a:t>
            </a:r>
            <a:r>
              <a:rPr lang="en-US" sz="1400" dirty="0" err="1">
                <a:latin typeface="Arial"/>
                <a:cs typeface="Arial"/>
              </a:rPr>
              <a:t>recrutamento</a:t>
            </a:r>
            <a:r>
              <a:rPr lang="en-US" sz="1400" dirty="0">
                <a:latin typeface="Arial"/>
                <a:cs typeface="Arial"/>
              </a:rPr>
              <a:t> de dopamine, </a:t>
            </a:r>
            <a:r>
              <a:rPr lang="en-US" sz="1400" dirty="0" err="1">
                <a:latin typeface="Arial"/>
                <a:cs typeface="Arial"/>
              </a:rPr>
              <a:t>norepinefrina</a:t>
            </a:r>
            <a:r>
              <a:rPr lang="en-US" sz="1400" dirty="0">
                <a:latin typeface="Arial"/>
                <a:cs typeface="Arial"/>
              </a:rPr>
              <a:t> e </a:t>
            </a:r>
            <a:r>
              <a:rPr lang="en-US" sz="1400" dirty="0" err="1">
                <a:latin typeface="Arial"/>
                <a:cs typeface="Arial"/>
              </a:rPr>
              <a:t>serotonina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" name="TextBox 4"/>
          <p:cNvSpPr txBox="1"/>
          <p:nvPr/>
        </p:nvSpPr>
        <p:spPr>
          <a:xfrm>
            <a:off x="5023250" y="3023966"/>
            <a:ext cx="379141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>
                <a:latin typeface="Arial"/>
                <a:cs typeface="Arial"/>
              </a:rPr>
              <a:t>Inseticida</a:t>
            </a:r>
            <a:r>
              <a:rPr lang="en-US" sz="1400" dirty="0">
                <a:latin typeface="Arial"/>
                <a:cs typeface="Arial"/>
              </a:rPr>
              <a:t> que é </a:t>
            </a:r>
            <a:r>
              <a:rPr lang="en-US" sz="1400" dirty="0" err="1">
                <a:latin typeface="Arial"/>
                <a:cs typeface="Arial"/>
              </a:rPr>
              <a:t>biotivado</a:t>
            </a:r>
            <a:r>
              <a:rPr lang="en-US" sz="1400" dirty="0">
                <a:latin typeface="Arial"/>
                <a:cs typeface="Arial"/>
              </a:rPr>
              <a:t> a </a:t>
            </a:r>
            <a:r>
              <a:rPr lang="en-US" sz="1400" dirty="0" err="1">
                <a:latin typeface="Arial"/>
                <a:cs typeface="Arial"/>
              </a:rPr>
              <a:t>paraoxon</a:t>
            </a:r>
            <a:r>
              <a:rPr lang="en-US" sz="1400" dirty="0">
                <a:latin typeface="Arial"/>
                <a:cs typeface="Arial"/>
              </a:rPr>
              <a:t> para </a:t>
            </a:r>
            <a:r>
              <a:rPr lang="en-US" sz="1400" dirty="0" err="1">
                <a:latin typeface="Arial"/>
                <a:cs typeface="Arial"/>
              </a:rPr>
              <a:t>inibir</a:t>
            </a:r>
            <a:r>
              <a:rPr lang="en-US" sz="1400" dirty="0">
                <a:latin typeface="Arial"/>
                <a:cs typeface="Arial"/>
              </a:rPr>
              <a:t> acetylcholinesterase</a:t>
            </a: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endParaRPr lang="en-US" sz="1400" dirty="0">
              <a:latin typeface="Arial"/>
              <a:cs typeface="Arial"/>
            </a:endParaRPr>
          </a:p>
          <a:p>
            <a:r>
              <a:rPr lang="en-US" sz="1400" dirty="0">
                <a:latin typeface="Arial"/>
                <a:cs typeface="Arial"/>
              </a:rPr>
              <a:t>Thiopental é um </a:t>
            </a:r>
            <a:r>
              <a:rPr lang="en-US" sz="1400" dirty="0" err="1">
                <a:latin typeface="Arial"/>
                <a:cs typeface="Arial"/>
              </a:rPr>
              <a:t>anestésico</a:t>
            </a:r>
            <a:r>
              <a:rPr lang="en-US" sz="1400" dirty="0">
                <a:latin typeface="Arial"/>
                <a:cs typeface="Arial"/>
              </a:rPr>
              <a:t> que </a:t>
            </a:r>
            <a:r>
              <a:rPr lang="en-US" sz="1400" dirty="0" err="1">
                <a:latin typeface="Arial"/>
                <a:cs typeface="Arial"/>
              </a:rPr>
              <a:t>estimula</a:t>
            </a:r>
            <a:r>
              <a:rPr lang="en-US" sz="1400" dirty="0">
                <a:latin typeface="Arial"/>
                <a:cs typeface="Arial"/>
              </a:rPr>
              <a:t> o receptor GABA </a:t>
            </a:r>
          </a:p>
        </p:txBody>
      </p:sp>
    </p:spTree>
    <p:extLst>
      <p:ext uri="{BB962C8B-B14F-4D97-AF65-F5344CB8AC3E}">
        <p14:creationId xmlns:p14="http://schemas.microsoft.com/office/powerpoint/2010/main" val="3333735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7758193" y="192706"/>
            <a:ext cx="628813" cy="767687"/>
          </a:xfrm>
        </p:spPr>
        <p:txBody>
          <a:bodyPr/>
          <a:lstStyle/>
          <a:p>
            <a:fld id="{8FE3A602-4D62-4C9A-B76A-FA3F6EC10567}" type="slidenum">
              <a:rPr lang="pt-BR" smtClean="0"/>
              <a:t>25</a:t>
            </a:fld>
            <a:endParaRPr lang="pt-BR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738" y="2090738"/>
            <a:ext cx="3243262" cy="13382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7418388" y="3816350"/>
            <a:ext cx="8112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>
                <a:latin typeface="Helvetica" panose="020B0604020202020204" pitchFamily="34" charset="0"/>
              </a:rPr>
              <a:t>DDT</a:t>
            </a: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450" y="4581525"/>
            <a:ext cx="1995488" cy="13477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7"/>
          <p:cNvSpPr txBox="1">
            <a:spLocks noChangeArrowheads="1"/>
          </p:cNvSpPr>
          <p:nvPr/>
        </p:nvSpPr>
        <p:spPr bwMode="auto">
          <a:xfrm>
            <a:off x="7366000" y="6040438"/>
            <a:ext cx="12474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>
                <a:latin typeface="Helvetica" panose="020B0604020202020204" pitchFamily="34" charset="0"/>
              </a:rPr>
              <a:t>Kepone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524000"/>
            <a:ext cx="2460625" cy="13652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95400" y="2971800"/>
            <a:ext cx="811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>
                <a:latin typeface="Helvetica" panose="020B0604020202020204" pitchFamily="34" charset="0"/>
              </a:rPr>
              <a:t>PCB</a:t>
            </a:r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667000"/>
            <a:ext cx="2757488" cy="1084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3429000" y="3733800"/>
            <a:ext cx="212269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>
                <a:latin typeface="Helvetica" panose="020B0604020202020204" pitchFamily="34" charset="0"/>
              </a:rPr>
              <a:t>4-nonylphenol</a:t>
            </a:r>
          </a:p>
        </p:txBody>
      </p:sp>
      <p:sp>
        <p:nvSpPr>
          <p:cNvPr id="11" name="Text Box 12"/>
          <p:cNvSpPr txBox="1">
            <a:spLocks noChangeArrowheads="1"/>
          </p:cNvSpPr>
          <p:nvPr/>
        </p:nvSpPr>
        <p:spPr bwMode="auto">
          <a:xfrm>
            <a:off x="572101" y="897950"/>
            <a:ext cx="205376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sz="3200" dirty="0" err="1">
                <a:latin typeface="Helvetica" panose="020B0604020202020204" pitchFamily="34" charset="0"/>
              </a:rPr>
              <a:t>Pesticidas</a:t>
            </a:r>
            <a:endParaRPr lang="en-US" altLang="pt-BR" sz="3200" dirty="0">
              <a:latin typeface="Helvetica" panose="020B0604020202020204" pitchFamily="34" charset="0"/>
            </a:endParaRPr>
          </a:p>
        </p:txBody>
      </p:sp>
      <p:pic>
        <p:nvPicPr>
          <p:cNvPr id="12" name="Picture 13" descr="diox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5175" y="4779963"/>
            <a:ext cx="3011488" cy="124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419600" y="6229350"/>
            <a:ext cx="10422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>
                <a:latin typeface="Helvetica" panose="020B0604020202020204" pitchFamily="34" charset="0"/>
              </a:rPr>
              <a:t>Dioxin</a:t>
            </a:r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3429000" y="1251892"/>
            <a:ext cx="13147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 dirty="0">
                <a:latin typeface="Helvetica" panose="020B0604020202020204" pitchFamily="34" charset="0"/>
              </a:rPr>
              <a:t>Atrazine</a:t>
            </a:r>
          </a:p>
        </p:txBody>
      </p:sp>
      <p:pic>
        <p:nvPicPr>
          <p:cNvPr id="16" name="Picture 17" descr="malathi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267200"/>
            <a:ext cx="2590800" cy="1871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838200" y="5791200"/>
            <a:ext cx="152157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pt-BR"/>
              <a:t>Malathion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79373" y="573323"/>
            <a:ext cx="2742996" cy="1395934"/>
          </a:xfrm>
          <a:prstGeom prst="rect">
            <a:avLst/>
          </a:prstGeom>
        </p:spPr>
      </p:pic>
      <p:sp>
        <p:nvSpPr>
          <p:cNvPr id="20" name="TextBox 5"/>
          <p:cNvSpPr txBox="1"/>
          <p:nvPr/>
        </p:nvSpPr>
        <p:spPr>
          <a:xfrm>
            <a:off x="220234" y="103853"/>
            <a:ext cx="574177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/>
                <a:cs typeface="Arial"/>
              </a:rPr>
              <a:t>Exemplos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Biotransformações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por</a:t>
            </a:r>
            <a:r>
              <a:rPr lang="en-US" sz="2400" dirty="0">
                <a:latin typeface="Arial"/>
                <a:cs typeface="Arial"/>
              </a:rPr>
              <a:t> CYPs</a:t>
            </a:r>
          </a:p>
        </p:txBody>
      </p:sp>
    </p:spTree>
    <p:extLst>
      <p:ext uri="{BB962C8B-B14F-4D97-AF65-F5344CB8AC3E}">
        <p14:creationId xmlns:p14="http://schemas.microsoft.com/office/powerpoint/2010/main" val="19252849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26</a:t>
            </a:fld>
            <a:endParaRPr lang="pt-BR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6538" y="2167920"/>
            <a:ext cx="1014678" cy="862476"/>
          </a:xfrm>
          <a:prstGeom prst="rect">
            <a:avLst/>
          </a:prstGeom>
        </p:spPr>
      </p:pic>
      <p:sp>
        <p:nvSpPr>
          <p:cNvPr id="4" name="TextBox 2"/>
          <p:cNvSpPr txBox="1"/>
          <p:nvPr/>
        </p:nvSpPr>
        <p:spPr>
          <a:xfrm>
            <a:off x="216824" y="82595"/>
            <a:ext cx="86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/>
                <a:cs typeface="Arial"/>
              </a:rPr>
              <a:t>Células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possuem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muitos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grupos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nucleofílicos</a:t>
            </a:r>
            <a:r>
              <a:rPr lang="en-US" sz="2400" dirty="0">
                <a:latin typeface="Arial"/>
                <a:cs typeface="Arial"/>
              </a:rPr>
              <a:t> que </a:t>
            </a:r>
            <a:r>
              <a:rPr lang="en-US" sz="2400" dirty="0" err="1">
                <a:latin typeface="Arial"/>
                <a:cs typeface="Arial"/>
              </a:rPr>
              <a:t>reagem</a:t>
            </a:r>
            <a:r>
              <a:rPr lang="en-US" sz="2400" dirty="0">
                <a:latin typeface="Arial"/>
                <a:cs typeface="Arial"/>
              </a:rPr>
              <a:t> com </a:t>
            </a:r>
            <a:r>
              <a:rPr lang="en-US" sz="2400" dirty="0" err="1">
                <a:latin typeface="Arial"/>
                <a:cs typeface="Arial"/>
              </a:rPr>
              <a:t>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eletrófilos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produzidos</a:t>
            </a:r>
            <a:r>
              <a:rPr lang="en-US" sz="2400" dirty="0">
                <a:latin typeface="Arial"/>
                <a:cs typeface="Arial"/>
              </a:rPr>
              <a:t> </a:t>
            </a:r>
            <a:r>
              <a:rPr lang="en-US" sz="2400" dirty="0" err="1">
                <a:latin typeface="Arial"/>
                <a:cs typeface="Arial"/>
              </a:rPr>
              <a:t>por</a:t>
            </a:r>
            <a:r>
              <a:rPr lang="en-US" sz="2400" dirty="0">
                <a:latin typeface="Arial"/>
                <a:cs typeface="Arial"/>
              </a:rPr>
              <a:t> CYPs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4129" y="913593"/>
            <a:ext cx="4544419" cy="22097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895" y="913592"/>
            <a:ext cx="3810000" cy="11557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4176" y="4206898"/>
            <a:ext cx="6132998" cy="21669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4938" y="3758091"/>
            <a:ext cx="3045084" cy="2973435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202532" y="2704038"/>
            <a:ext cx="660341" cy="419279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460362" y="4377557"/>
            <a:ext cx="505921" cy="25811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552901" y="4788067"/>
            <a:ext cx="505921" cy="25811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900934" y="5415391"/>
            <a:ext cx="505921" cy="258110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768885" y="3195588"/>
            <a:ext cx="1014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/>
                <a:cs typeface="Arial"/>
              </a:rPr>
              <a:t>cysteine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204470" y="3295936"/>
            <a:ext cx="1014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lysine</a:t>
            </a:r>
          </a:p>
        </p:txBody>
      </p:sp>
      <p:pic>
        <p:nvPicPr>
          <p:cNvPr id="15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1468" y="2375465"/>
            <a:ext cx="1699664" cy="747852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874299" y="2494398"/>
            <a:ext cx="660341" cy="419279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3322" y="2494398"/>
            <a:ext cx="1022165" cy="899085"/>
          </a:xfrm>
          <a:prstGeom prst="rect">
            <a:avLst/>
          </a:prstGeom>
        </p:spPr>
      </p:pic>
      <p:sp>
        <p:nvSpPr>
          <p:cNvPr id="18" name="Oval 18"/>
          <p:cNvSpPr/>
          <p:nvPr/>
        </p:nvSpPr>
        <p:spPr>
          <a:xfrm>
            <a:off x="973558" y="2377654"/>
            <a:ext cx="660341" cy="419279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9"/>
          <p:cNvSpPr txBox="1"/>
          <p:nvPr/>
        </p:nvSpPr>
        <p:spPr>
          <a:xfrm>
            <a:off x="423322" y="3349476"/>
            <a:ext cx="1014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serine</a:t>
            </a:r>
          </a:p>
        </p:txBody>
      </p:sp>
      <p:sp>
        <p:nvSpPr>
          <p:cNvPr id="20" name="Oval 20"/>
          <p:cNvSpPr/>
          <p:nvPr/>
        </p:nvSpPr>
        <p:spPr>
          <a:xfrm>
            <a:off x="4153895" y="4746195"/>
            <a:ext cx="306467" cy="129055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1"/>
          <p:cNvSpPr/>
          <p:nvPr/>
        </p:nvSpPr>
        <p:spPr>
          <a:xfrm>
            <a:off x="4947097" y="4723539"/>
            <a:ext cx="306467" cy="129055"/>
          </a:xfrm>
          <a:prstGeom prst="ellipse">
            <a:avLst/>
          </a:prstGeom>
          <a:solidFill>
            <a:srgbClr val="FF0000">
              <a:alpha val="24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1490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27</a:t>
            </a:fld>
            <a:endParaRPr lang="pt-BR"/>
          </a:p>
        </p:txBody>
      </p:sp>
      <p:pic>
        <p:nvPicPr>
          <p:cNvPr id="3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858" y="1865631"/>
            <a:ext cx="7620000" cy="17018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55" y="4371027"/>
            <a:ext cx="6118350" cy="1895685"/>
          </a:xfrm>
          <a:prstGeom prst="rect">
            <a:avLst/>
          </a:prstGeom>
        </p:spPr>
      </p:pic>
      <p:sp>
        <p:nvSpPr>
          <p:cNvPr id="5" name="Text Box 1"/>
          <p:cNvSpPr txBox="1">
            <a:spLocks noChangeArrowheads="1"/>
          </p:cNvSpPr>
          <p:nvPr/>
        </p:nvSpPr>
        <p:spPr bwMode="auto">
          <a:xfrm>
            <a:off x="238897" y="352575"/>
            <a:ext cx="7430530" cy="1064010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400" b="1" dirty="0" err="1">
                <a:solidFill>
                  <a:schemeClr val="tx1"/>
                </a:solidFill>
              </a:rPr>
              <a:t>Papel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b="1" dirty="0" err="1">
                <a:solidFill>
                  <a:schemeClr val="tx1"/>
                </a:solidFill>
              </a:rPr>
              <a:t>fisiológico</a:t>
            </a:r>
            <a:endParaRPr lang="en-US" sz="2400" b="1" dirty="0">
              <a:solidFill>
                <a:schemeClr val="tx1"/>
              </a:solidFill>
            </a:endParaRPr>
          </a:p>
          <a:p>
            <a:pPr algn="ctr">
              <a:spcBef>
                <a:spcPts val="1750"/>
              </a:spcBef>
            </a:pPr>
            <a:r>
              <a:rPr lang="en-US" sz="2400" dirty="0">
                <a:solidFill>
                  <a:schemeClr val="tx1"/>
                </a:solidFill>
              </a:rPr>
              <a:t>CYPs </a:t>
            </a:r>
            <a:r>
              <a:rPr lang="en-US" sz="2400" dirty="0" err="1">
                <a:solidFill>
                  <a:schemeClr val="tx1"/>
                </a:solidFill>
              </a:rPr>
              <a:t>também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metabolizam</a:t>
            </a:r>
            <a:r>
              <a:rPr lang="en-US" sz="2400" dirty="0">
                <a:solidFill>
                  <a:schemeClr val="tx1"/>
                </a:solidFill>
              </a:rPr>
              <a:t> sub. </a:t>
            </a:r>
            <a:r>
              <a:rPr lang="en-US" sz="2400" dirty="0" err="1">
                <a:solidFill>
                  <a:schemeClr val="tx1"/>
                </a:solidFill>
              </a:rPr>
              <a:t>endógenas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38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28</a:t>
            </a:fld>
            <a:endParaRPr lang="pt-BR"/>
          </a:p>
        </p:txBody>
      </p:sp>
      <p:sp>
        <p:nvSpPr>
          <p:cNvPr id="3" name="Text Box 1"/>
          <p:cNvSpPr txBox="1">
            <a:spLocks noChangeArrowheads="1"/>
          </p:cNvSpPr>
          <p:nvPr/>
        </p:nvSpPr>
        <p:spPr bwMode="auto">
          <a:xfrm>
            <a:off x="649957" y="447656"/>
            <a:ext cx="4878388" cy="525401"/>
          </a:xfrm>
          <a:prstGeom prst="rect">
            <a:avLst/>
          </a:prstGeom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FFFFFF"/>
                </a:solidFill>
                <a:latin typeface="Arial" charset="0"/>
                <a:ea typeface="Arial Unicode MS" charset="0"/>
                <a:cs typeface="Arial Unicode MS" charset="0"/>
              </a:defRPr>
            </a:lvl9pPr>
          </a:lstStyle>
          <a:p>
            <a:pPr algn="ctr">
              <a:spcBef>
                <a:spcPts val="1750"/>
              </a:spcBef>
            </a:pPr>
            <a:r>
              <a:rPr lang="en-US" sz="2800" b="1" dirty="0">
                <a:solidFill>
                  <a:schemeClr val="tx1"/>
                </a:solidFill>
              </a:rPr>
              <a:t>Peroxidases e catalase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49957" y="1166070"/>
            <a:ext cx="56525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/>
              <a:t>Produção ou remoção de oxidantes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60135" y="2362059"/>
            <a:ext cx="84784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err="1"/>
              <a:t>Peroxidases</a:t>
            </a:r>
            <a:r>
              <a:rPr lang="pt-BR" sz="2400" b="1" dirty="0"/>
              <a:t>: células de defesa do organismo (neutrófilos); produz oxidantes (O</a:t>
            </a:r>
            <a:r>
              <a:rPr lang="pt-BR" sz="2400" b="1" baseline="-25000" dirty="0"/>
              <a:t>2</a:t>
            </a:r>
            <a:r>
              <a:rPr lang="pt-BR" sz="2400" b="1" baseline="30000" dirty="0">
                <a:sym typeface="Symbol" panose="05050102010706020507" pitchFamily="18" charset="2"/>
              </a:rPr>
              <a:t></a:t>
            </a:r>
            <a:r>
              <a:rPr lang="pt-BR" sz="2400" b="1" dirty="0">
                <a:sym typeface="Symbol" panose="05050102010706020507" pitchFamily="18" charset="2"/>
              </a:rPr>
              <a:t>, H</a:t>
            </a:r>
            <a:r>
              <a:rPr lang="pt-BR" sz="2400" b="1" baseline="-25000" dirty="0">
                <a:sym typeface="Symbol" panose="05050102010706020507" pitchFamily="18" charset="2"/>
              </a:rPr>
              <a:t>2</a:t>
            </a:r>
            <a:r>
              <a:rPr lang="pt-BR" sz="2400" b="1" dirty="0">
                <a:sym typeface="Symbol" panose="05050102010706020507" pitchFamily="18" charset="2"/>
              </a:rPr>
              <a:t>O</a:t>
            </a:r>
            <a:r>
              <a:rPr lang="pt-BR" sz="2400" b="1" baseline="-25000" dirty="0">
                <a:sym typeface="Symbol" panose="05050102010706020507" pitchFamily="18" charset="2"/>
              </a:rPr>
              <a:t>2</a:t>
            </a:r>
            <a:r>
              <a:rPr lang="pt-BR" sz="2400" b="1" dirty="0">
                <a:sym typeface="Symbol" panose="05050102010706020507" pitchFamily="18" charset="2"/>
              </a:rPr>
              <a:t> e outros)</a:t>
            </a:r>
            <a:endParaRPr lang="pt-BR" sz="2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560135" y="4103615"/>
            <a:ext cx="789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/>
              <a:t>catalase</a:t>
            </a:r>
            <a:r>
              <a:rPr lang="pt-BR" sz="2400" b="1" dirty="0"/>
              <a:t>: (</a:t>
            </a:r>
            <a:r>
              <a:rPr lang="pt-BR" sz="2400" b="1" dirty="0" err="1"/>
              <a:t>perixossomo</a:t>
            </a:r>
            <a:r>
              <a:rPr lang="pt-BR" sz="2400" b="1" dirty="0"/>
              <a:t> – citoplasma); remove H</a:t>
            </a:r>
            <a:r>
              <a:rPr lang="pt-BR" sz="2400" b="1" baseline="-25000" dirty="0"/>
              <a:t>2</a:t>
            </a:r>
            <a:r>
              <a:rPr lang="pt-BR" sz="2400" b="1" dirty="0"/>
              <a:t>O</a:t>
            </a:r>
            <a:r>
              <a:rPr lang="pt-BR" sz="2400" b="1" baseline="-25000" dirty="0"/>
              <a:t>2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4075360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29</a:t>
            </a:fld>
            <a:endParaRPr lang="pt-BR"/>
          </a:p>
        </p:txBody>
      </p:sp>
      <p:pic>
        <p:nvPicPr>
          <p:cNvPr id="14338" name="Picture 2" descr="Resultado de imagem para myeloperoxida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38" y="1679896"/>
            <a:ext cx="705802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23717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3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397734" y="2402276"/>
            <a:ext cx="87156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pt-BR" sz="2200" dirty="0"/>
              <a:t>Metal de transição (orbitais d); </a:t>
            </a:r>
          </a:p>
          <a:p>
            <a:pPr marL="342900" indent="-342900">
              <a:buAutoNum type="arabicPeriod"/>
            </a:pPr>
            <a:r>
              <a:rPr lang="pt-BR" sz="2200" dirty="0"/>
              <a:t>Diferentes estados de oxidação:(Fe</a:t>
            </a:r>
            <a:r>
              <a:rPr lang="pt-BR" sz="2200" baseline="30000" dirty="0"/>
              <a:t>+</a:t>
            </a:r>
            <a:r>
              <a:rPr lang="pt-BR" sz="2200" dirty="0"/>
              <a:t>, </a:t>
            </a:r>
            <a:r>
              <a:rPr lang="pt-BR" sz="2200" b="1" dirty="0"/>
              <a:t>Fe</a:t>
            </a:r>
            <a:r>
              <a:rPr lang="pt-BR" sz="2200" b="1" baseline="30000" dirty="0"/>
              <a:t>2+</a:t>
            </a:r>
            <a:r>
              <a:rPr lang="pt-BR" sz="2200" b="1" dirty="0"/>
              <a:t>, Fe</a:t>
            </a:r>
            <a:r>
              <a:rPr lang="pt-BR" sz="2200" b="1" baseline="30000" dirty="0"/>
              <a:t>3</a:t>
            </a:r>
            <a:r>
              <a:rPr lang="pt-BR" sz="2200" b="1" dirty="0"/>
              <a:t>+, </a:t>
            </a:r>
            <a:r>
              <a:rPr lang="pt-BR" sz="2200" dirty="0"/>
              <a:t>Fe</a:t>
            </a:r>
            <a:r>
              <a:rPr lang="pt-BR" sz="2200" baseline="30000" dirty="0"/>
              <a:t>4+</a:t>
            </a:r>
            <a:r>
              <a:rPr lang="pt-BR" sz="2200" dirty="0"/>
              <a:t>=O, Fe</a:t>
            </a:r>
            <a:r>
              <a:rPr lang="pt-BR" sz="2200" baseline="30000" dirty="0"/>
              <a:t>5</a:t>
            </a:r>
            <a:r>
              <a:rPr lang="pt-BR" sz="2200" dirty="0"/>
              <a:t>+=O);</a:t>
            </a:r>
          </a:p>
          <a:p>
            <a:pPr marL="342900" indent="-342900">
              <a:buAutoNum type="arabicPeriod"/>
            </a:pPr>
            <a:r>
              <a:rPr lang="pt-BR" sz="2200" dirty="0"/>
              <a:t>Configuração eletrônica; Fe</a:t>
            </a:r>
            <a:r>
              <a:rPr lang="pt-BR" sz="2200" baseline="30000" dirty="0"/>
              <a:t>2+</a:t>
            </a:r>
            <a:r>
              <a:rPr lang="pt-BR" sz="2200" dirty="0"/>
              <a:t>: 3d</a:t>
            </a:r>
            <a:r>
              <a:rPr lang="pt-BR" sz="2200" baseline="30000" dirty="0"/>
              <a:t>6</a:t>
            </a:r>
            <a:r>
              <a:rPr lang="pt-BR" sz="2200" dirty="0"/>
              <a:t> </a:t>
            </a:r>
          </a:p>
          <a:p>
            <a:pPr lvl="2"/>
            <a:r>
              <a:rPr lang="pt-BR" sz="2200" dirty="0"/>
              <a:t>							</a:t>
            </a:r>
          </a:p>
          <a:p>
            <a:pPr lvl="2"/>
            <a:r>
              <a:rPr lang="pt-BR" sz="2200" dirty="0"/>
              <a:t>Estado de spin: spin alto e spin baixo</a:t>
            </a:r>
          </a:p>
          <a:p>
            <a:pPr marL="342900" indent="-342900">
              <a:buAutoNum type="arabicPeriod"/>
            </a:pPr>
            <a:endParaRPr lang="pt-BR" sz="2200" dirty="0"/>
          </a:p>
          <a:p>
            <a:pPr marL="342900" indent="-342900">
              <a:buAutoNum type="arabicPeriod"/>
            </a:pPr>
            <a:r>
              <a:rPr lang="pt-BR" sz="2200" dirty="0"/>
              <a:t>Formação de complexos com diferentes número de coordenação e geometria:</a:t>
            </a:r>
          </a:p>
          <a:p>
            <a:r>
              <a:rPr lang="pt-BR" sz="2200" dirty="0"/>
              <a:t>NC = 4 </a:t>
            </a:r>
            <a:r>
              <a:rPr lang="pt-BR" sz="2200" dirty="0">
                <a:sym typeface="Symbol" panose="05050102010706020507" pitchFamily="18" charset="2"/>
              </a:rPr>
              <a:t> Tetraédrico</a:t>
            </a:r>
          </a:p>
          <a:p>
            <a:r>
              <a:rPr lang="pt-BR" sz="2200" dirty="0">
                <a:sym typeface="Symbol" panose="05050102010706020507" pitchFamily="18" charset="2"/>
              </a:rPr>
              <a:t>NC = 5 </a:t>
            </a:r>
          </a:p>
          <a:p>
            <a:r>
              <a:rPr lang="pt-BR" sz="2200" dirty="0">
                <a:sym typeface="Symbol" panose="05050102010706020507" pitchFamily="18" charset="2"/>
              </a:rPr>
              <a:t>NC = 6  Octaédrico</a:t>
            </a:r>
            <a:endParaRPr lang="pt-BR" sz="2200" dirty="0"/>
          </a:p>
        </p:txBody>
      </p:sp>
      <p:grpSp>
        <p:nvGrpSpPr>
          <p:cNvPr id="284" name="Grupo 283"/>
          <p:cNvGrpSpPr/>
          <p:nvPr/>
        </p:nvGrpSpPr>
        <p:grpSpPr>
          <a:xfrm>
            <a:off x="1739299" y="109453"/>
            <a:ext cx="5356225" cy="2274887"/>
            <a:chOff x="1755775" y="373063"/>
            <a:chExt cx="5356225" cy="2274887"/>
          </a:xfrm>
        </p:grpSpPr>
        <p:sp>
          <p:nvSpPr>
            <p:cNvPr id="283" name="Freeform 263"/>
            <p:cNvSpPr>
              <a:spLocks/>
            </p:cNvSpPr>
            <p:nvPr/>
          </p:nvSpPr>
          <p:spPr bwMode="auto">
            <a:xfrm>
              <a:off x="3871912" y="1300679"/>
              <a:ext cx="271463" cy="296862"/>
            </a:xfrm>
            <a:custGeom>
              <a:avLst/>
              <a:gdLst>
                <a:gd name="T0" fmla="*/ 0 w 3440"/>
                <a:gd name="T1" fmla="*/ 574 h 3776"/>
                <a:gd name="T2" fmla="*/ 574 w 3440"/>
                <a:gd name="T3" fmla="*/ 0 h 3776"/>
                <a:gd name="T4" fmla="*/ 2867 w 3440"/>
                <a:gd name="T5" fmla="*/ 0 h 3776"/>
                <a:gd name="T6" fmla="*/ 3440 w 3440"/>
                <a:gd name="T7" fmla="*/ 574 h 3776"/>
                <a:gd name="T8" fmla="*/ 3440 w 3440"/>
                <a:gd name="T9" fmla="*/ 3203 h 3776"/>
                <a:gd name="T10" fmla="*/ 2867 w 3440"/>
                <a:gd name="T11" fmla="*/ 3776 h 3776"/>
                <a:gd name="T12" fmla="*/ 574 w 3440"/>
                <a:gd name="T13" fmla="*/ 3776 h 3776"/>
                <a:gd name="T14" fmla="*/ 0 w 3440"/>
                <a:gd name="T15" fmla="*/ 3203 h 3776"/>
                <a:gd name="T16" fmla="*/ 0 w 3440"/>
                <a:gd name="T17" fmla="*/ 574 h 3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40" h="3776">
                  <a:moveTo>
                    <a:pt x="0" y="574"/>
                  </a:moveTo>
                  <a:cubicBezTo>
                    <a:pt x="0" y="257"/>
                    <a:pt x="257" y="0"/>
                    <a:pt x="574" y="0"/>
                  </a:cubicBezTo>
                  <a:lnTo>
                    <a:pt x="2867" y="0"/>
                  </a:lnTo>
                  <a:cubicBezTo>
                    <a:pt x="3184" y="0"/>
                    <a:pt x="3440" y="257"/>
                    <a:pt x="3440" y="574"/>
                  </a:cubicBezTo>
                  <a:lnTo>
                    <a:pt x="3440" y="3203"/>
                  </a:lnTo>
                  <a:cubicBezTo>
                    <a:pt x="3440" y="3520"/>
                    <a:pt x="3184" y="3776"/>
                    <a:pt x="2867" y="3776"/>
                  </a:cubicBezTo>
                  <a:lnTo>
                    <a:pt x="574" y="3776"/>
                  </a:lnTo>
                  <a:cubicBezTo>
                    <a:pt x="257" y="3776"/>
                    <a:pt x="0" y="3520"/>
                    <a:pt x="0" y="3203"/>
                  </a:cubicBezTo>
                  <a:lnTo>
                    <a:pt x="0" y="574"/>
                  </a:lnTo>
                  <a:close/>
                </a:path>
              </a:pathLst>
            </a:custGeom>
            <a:solidFill>
              <a:srgbClr val="9900CC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/>
            </a:p>
          </p:txBody>
        </p:sp>
        <p:sp>
          <p:nvSpPr>
            <p:cNvPr id="281" name="Freeform 190"/>
            <p:cNvSpPr>
              <a:spLocks/>
            </p:cNvSpPr>
            <p:nvPr/>
          </p:nvSpPr>
          <p:spPr bwMode="auto">
            <a:xfrm>
              <a:off x="4150927" y="1315244"/>
              <a:ext cx="271463" cy="296863"/>
            </a:xfrm>
            <a:custGeom>
              <a:avLst/>
              <a:gdLst>
                <a:gd name="T0" fmla="*/ 0 w 3440"/>
                <a:gd name="T1" fmla="*/ 574 h 3776"/>
                <a:gd name="T2" fmla="*/ 574 w 3440"/>
                <a:gd name="T3" fmla="*/ 0 h 3776"/>
                <a:gd name="T4" fmla="*/ 2867 w 3440"/>
                <a:gd name="T5" fmla="*/ 0 h 3776"/>
                <a:gd name="T6" fmla="*/ 3440 w 3440"/>
                <a:gd name="T7" fmla="*/ 574 h 3776"/>
                <a:gd name="T8" fmla="*/ 3440 w 3440"/>
                <a:gd name="T9" fmla="*/ 3203 h 3776"/>
                <a:gd name="T10" fmla="*/ 2867 w 3440"/>
                <a:gd name="T11" fmla="*/ 3776 h 3776"/>
                <a:gd name="T12" fmla="*/ 574 w 3440"/>
                <a:gd name="T13" fmla="*/ 3776 h 3776"/>
                <a:gd name="T14" fmla="*/ 0 w 3440"/>
                <a:gd name="T15" fmla="*/ 3203 h 3776"/>
                <a:gd name="T16" fmla="*/ 0 w 3440"/>
                <a:gd name="T17" fmla="*/ 574 h 37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440" h="3776">
                  <a:moveTo>
                    <a:pt x="0" y="574"/>
                  </a:moveTo>
                  <a:cubicBezTo>
                    <a:pt x="0" y="257"/>
                    <a:pt x="257" y="0"/>
                    <a:pt x="574" y="0"/>
                  </a:cubicBezTo>
                  <a:lnTo>
                    <a:pt x="2867" y="0"/>
                  </a:lnTo>
                  <a:cubicBezTo>
                    <a:pt x="3184" y="0"/>
                    <a:pt x="3440" y="257"/>
                    <a:pt x="3440" y="574"/>
                  </a:cubicBezTo>
                  <a:lnTo>
                    <a:pt x="3440" y="3203"/>
                  </a:lnTo>
                  <a:cubicBezTo>
                    <a:pt x="3440" y="3520"/>
                    <a:pt x="3184" y="3776"/>
                    <a:pt x="2867" y="3776"/>
                  </a:cubicBezTo>
                  <a:lnTo>
                    <a:pt x="574" y="3776"/>
                  </a:lnTo>
                  <a:cubicBezTo>
                    <a:pt x="257" y="3776"/>
                    <a:pt x="0" y="3520"/>
                    <a:pt x="0" y="3203"/>
                  </a:cubicBezTo>
                  <a:lnTo>
                    <a:pt x="0" y="574"/>
                  </a:lnTo>
                  <a:close/>
                </a:path>
              </a:pathLst>
            </a:custGeom>
            <a:solidFill>
              <a:srgbClr val="E1B7F7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t-BR">
                <a:solidFill>
                  <a:schemeClr val="bg1"/>
                </a:solidFill>
              </a:endParaRPr>
            </a:p>
          </p:txBody>
        </p:sp>
        <p:grpSp>
          <p:nvGrpSpPr>
            <p:cNvPr id="5" name="Group 4"/>
            <p:cNvGrpSpPr>
              <a:grpSpLocks noChangeAspect="1"/>
            </p:cNvGrpSpPr>
            <p:nvPr/>
          </p:nvGrpSpPr>
          <p:grpSpPr bwMode="auto">
            <a:xfrm>
              <a:off x="1755775" y="373063"/>
              <a:ext cx="5356225" cy="2274887"/>
              <a:chOff x="1106" y="235"/>
              <a:chExt cx="3374" cy="1433"/>
            </a:xfrm>
          </p:grpSpPr>
          <p:sp>
            <p:nvSpPr>
              <p:cNvPr id="6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1106" y="235"/>
                <a:ext cx="3374" cy="14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grpSp>
            <p:nvGrpSpPr>
              <p:cNvPr id="7" name="Group 205"/>
              <p:cNvGrpSpPr>
                <a:grpSpLocks/>
              </p:cNvGrpSpPr>
              <p:nvPr/>
            </p:nvGrpSpPr>
            <p:grpSpPr bwMode="auto">
              <a:xfrm>
                <a:off x="1346" y="237"/>
                <a:ext cx="3124" cy="1372"/>
                <a:chOff x="1346" y="237"/>
                <a:chExt cx="3124" cy="1372"/>
              </a:xfrm>
            </p:grpSpPr>
            <p:sp>
              <p:nvSpPr>
                <p:cNvPr id="80" name="Freeform 5"/>
                <p:cNvSpPr>
                  <a:spLocks/>
                </p:cNvSpPr>
                <p:nvPr/>
              </p:nvSpPr>
              <p:spPr bwMode="auto">
                <a:xfrm>
                  <a:off x="4244" y="237"/>
                  <a:ext cx="171" cy="188"/>
                </a:xfrm>
                <a:custGeom>
                  <a:avLst/>
                  <a:gdLst>
                    <a:gd name="T0" fmla="*/ 0 w 864"/>
                    <a:gd name="T1" fmla="*/ 144 h 948"/>
                    <a:gd name="T2" fmla="*/ 144 w 864"/>
                    <a:gd name="T3" fmla="*/ 0 h 948"/>
                    <a:gd name="T4" fmla="*/ 720 w 864"/>
                    <a:gd name="T5" fmla="*/ 0 h 948"/>
                    <a:gd name="T6" fmla="*/ 864 w 864"/>
                    <a:gd name="T7" fmla="*/ 144 h 948"/>
                    <a:gd name="T8" fmla="*/ 864 w 864"/>
                    <a:gd name="T9" fmla="*/ 804 h 948"/>
                    <a:gd name="T10" fmla="*/ 720 w 864"/>
                    <a:gd name="T11" fmla="*/ 948 h 948"/>
                    <a:gd name="T12" fmla="*/ 144 w 864"/>
                    <a:gd name="T13" fmla="*/ 948 h 948"/>
                    <a:gd name="T14" fmla="*/ 0 w 864"/>
                    <a:gd name="T15" fmla="*/ 804 h 948"/>
                    <a:gd name="T16" fmla="*/ 0 w 864"/>
                    <a:gd name="T17" fmla="*/ 144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8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4"/>
                      </a:lnTo>
                      <a:cubicBezTo>
                        <a:pt x="864" y="884"/>
                        <a:pt x="800" y="948"/>
                        <a:pt x="720" y="948"/>
                      </a:cubicBezTo>
                      <a:lnTo>
                        <a:pt x="144" y="948"/>
                      </a:lnTo>
                      <a:cubicBezTo>
                        <a:pt x="65" y="948"/>
                        <a:pt x="0" y="884"/>
                        <a:pt x="0" y="804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81" name="Freeform 6"/>
                <p:cNvSpPr>
                  <a:spLocks/>
                </p:cNvSpPr>
                <p:nvPr/>
              </p:nvSpPr>
              <p:spPr bwMode="auto">
                <a:xfrm>
                  <a:off x="4244" y="237"/>
                  <a:ext cx="171" cy="188"/>
                </a:xfrm>
                <a:custGeom>
                  <a:avLst/>
                  <a:gdLst>
                    <a:gd name="T0" fmla="*/ 0 w 864"/>
                    <a:gd name="T1" fmla="*/ 144 h 948"/>
                    <a:gd name="T2" fmla="*/ 144 w 864"/>
                    <a:gd name="T3" fmla="*/ 0 h 948"/>
                    <a:gd name="T4" fmla="*/ 720 w 864"/>
                    <a:gd name="T5" fmla="*/ 0 h 948"/>
                    <a:gd name="T6" fmla="*/ 864 w 864"/>
                    <a:gd name="T7" fmla="*/ 144 h 948"/>
                    <a:gd name="T8" fmla="*/ 864 w 864"/>
                    <a:gd name="T9" fmla="*/ 804 h 948"/>
                    <a:gd name="T10" fmla="*/ 720 w 864"/>
                    <a:gd name="T11" fmla="*/ 948 h 948"/>
                    <a:gd name="T12" fmla="*/ 144 w 864"/>
                    <a:gd name="T13" fmla="*/ 948 h 948"/>
                    <a:gd name="T14" fmla="*/ 0 w 864"/>
                    <a:gd name="T15" fmla="*/ 804 h 948"/>
                    <a:gd name="T16" fmla="*/ 0 w 864"/>
                    <a:gd name="T17" fmla="*/ 144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8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4"/>
                      </a:lnTo>
                      <a:cubicBezTo>
                        <a:pt x="864" y="884"/>
                        <a:pt x="800" y="948"/>
                        <a:pt x="720" y="948"/>
                      </a:cubicBezTo>
                      <a:lnTo>
                        <a:pt x="144" y="948"/>
                      </a:lnTo>
                      <a:cubicBezTo>
                        <a:pt x="65" y="948"/>
                        <a:pt x="0" y="884"/>
                        <a:pt x="0" y="804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82" name="Rectangle 7"/>
                <p:cNvSpPr>
                  <a:spLocks noChangeArrowheads="1"/>
                </p:cNvSpPr>
                <p:nvPr/>
              </p:nvSpPr>
              <p:spPr bwMode="auto">
                <a:xfrm>
                  <a:off x="4252" y="257"/>
                  <a:ext cx="217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Lucida Sans Unicode" panose="020B0602030504020204" pitchFamily="34" charset="0"/>
                    </a:rPr>
                    <a:t>He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3" name="Freeform 8"/>
                <p:cNvSpPr>
                  <a:spLocks/>
                </p:cNvSpPr>
                <p:nvPr/>
              </p:nvSpPr>
              <p:spPr bwMode="auto">
                <a:xfrm>
                  <a:off x="4244" y="1222"/>
                  <a:ext cx="171" cy="188"/>
                </a:xfrm>
                <a:custGeom>
                  <a:avLst/>
                  <a:gdLst>
                    <a:gd name="T0" fmla="*/ 0 w 864"/>
                    <a:gd name="T1" fmla="*/ 144 h 948"/>
                    <a:gd name="T2" fmla="*/ 144 w 864"/>
                    <a:gd name="T3" fmla="*/ 0 h 948"/>
                    <a:gd name="T4" fmla="*/ 720 w 864"/>
                    <a:gd name="T5" fmla="*/ 0 h 948"/>
                    <a:gd name="T6" fmla="*/ 864 w 864"/>
                    <a:gd name="T7" fmla="*/ 144 h 948"/>
                    <a:gd name="T8" fmla="*/ 864 w 864"/>
                    <a:gd name="T9" fmla="*/ 804 h 948"/>
                    <a:gd name="T10" fmla="*/ 720 w 864"/>
                    <a:gd name="T11" fmla="*/ 948 h 948"/>
                    <a:gd name="T12" fmla="*/ 144 w 864"/>
                    <a:gd name="T13" fmla="*/ 948 h 948"/>
                    <a:gd name="T14" fmla="*/ 0 w 864"/>
                    <a:gd name="T15" fmla="*/ 804 h 948"/>
                    <a:gd name="T16" fmla="*/ 0 w 864"/>
                    <a:gd name="T17" fmla="*/ 144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8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4"/>
                      </a:lnTo>
                      <a:cubicBezTo>
                        <a:pt x="864" y="884"/>
                        <a:pt x="800" y="948"/>
                        <a:pt x="720" y="948"/>
                      </a:cubicBezTo>
                      <a:lnTo>
                        <a:pt x="144" y="948"/>
                      </a:lnTo>
                      <a:cubicBezTo>
                        <a:pt x="65" y="948"/>
                        <a:pt x="0" y="884"/>
                        <a:pt x="0" y="804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84" name="Freeform 9"/>
                <p:cNvSpPr>
                  <a:spLocks/>
                </p:cNvSpPr>
                <p:nvPr/>
              </p:nvSpPr>
              <p:spPr bwMode="auto">
                <a:xfrm>
                  <a:off x="4244" y="1222"/>
                  <a:ext cx="171" cy="188"/>
                </a:xfrm>
                <a:custGeom>
                  <a:avLst/>
                  <a:gdLst>
                    <a:gd name="T0" fmla="*/ 0 w 864"/>
                    <a:gd name="T1" fmla="*/ 144 h 948"/>
                    <a:gd name="T2" fmla="*/ 144 w 864"/>
                    <a:gd name="T3" fmla="*/ 0 h 948"/>
                    <a:gd name="T4" fmla="*/ 720 w 864"/>
                    <a:gd name="T5" fmla="*/ 0 h 948"/>
                    <a:gd name="T6" fmla="*/ 864 w 864"/>
                    <a:gd name="T7" fmla="*/ 144 h 948"/>
                    <a:gd name="T8" fmla="*/ 864 w 864"/>
                    <a:gd name="T9" fmla="*/ 804 h 948"/>
                    <a:gd name="T10" fmla="*/ 720 w 864"/>
                    <a:gd name="T11" fmla="*/ 948 h 948"/>
                    <a:gd name="T12" fmla="*/ 144 w 864"/>
                    <a:gd name="T13" fmla="*/ 948 h 948"/>
                    <a:gd name="T14" fmla="*/ 0 w 864"/>
                    <a:gd name="T15" fmla="*/ 804 h 948"/>
                    <a:gd name="T16" fmla="*/ 0 w 864"/>
                    <a:gd name="T17" fmla="*/ 144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8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4"/>
                      </a:lnTo>
                      <a:cubicBezTo>
                        <a:pt x="864" y="884"/>
                        <a:pt x="800" y="948"/>
                        <a:pt x="720" y="948"/>
                      </a:cubicBezTo>
                      <a:lnTo>
                        <a:pt x="144" y="948"/>
                      </a:lnTo>
                      <a:cubicBezTo>
                        <a:pt x="65" y="948"/>
                        <a:pt x="0" y="884"/>
                        <a:pt x="0" y="804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85" name="Rectangle 10"/>
                <p:cNvSpPr>
                  <a:spLocks noChangeArrowheads="1"/>
                </p:cNvSpPr>
                <p:nvPr/>
              </p:nvSpPr>
              <p:spPr bwMode="auto">
                <a:xfrm>
                  <a:off x="4255" y="1242"/>
                  <a:ext cx="21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Lucida Sans Unicode" panose="020B0602030504020204" pitchFamily="34" charset="0"/>
                    </a:rPr>
                    <a:t>Rn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6" name="Freeform 11"/>
                <p:cNvSpPr>
                  <a:spLocks/>
                </p:cNvSpPr>
                <p:nvPr/>
              </p:nvSpPr>
              <p:spPr bwMode="auto">
                <a:xfrm>
                  <a:off x="4244" y="1025"/>
                  <a:ext cx="171" cy="187"/>
                </a:xfrm>
                <a:custGeom>
                  <a:avLst/>
                  <a:gdLst>
                    <a:gd name="T0" fmla="*/ 0 w 864"/>
                    <a:gd name="T1" fmla="*/ 144 h 944"/>
                    <a:gd name="T2" fmla="*/ 144 w 864"/>
                    <a:gd name="T3" fmla="*/ 0 h 944"/>
                    <a:gd name="T4" fmla="*/ 720 w 864"/>
                    <a:gd name="T5" fmla="*/ 0 h 944"/>
                    <a:gd name="T6" fmla="*/ 864 w 864"/>
                    <a:gd name="T7" fmla="*/ 144 h 944"/>
                    <a:gd name="T8" fmla="*/ 864 w 864"/>
                    <a:gd name="T9" fmla="*/ 800 h 944"/>
                    <a:gd name="T10" fmla="*/ 720 w 864"/>
                    <a:gd name="T11" fmla="*/ 944 h 944"/>
                    <a:gd name="T12" fmla="*/ 144 w 864"/>
                    <a:gd name="T13" fmla="*/ 944 h 944"/>
                    <a:gd name="T14" fmla="*/ 0 w 864"/>
                    <a:gd name="T15" fmla="*/ 800 h 944"/>
                    <a:gd name="T16" fmla="*/ 0 w 864"/>
                    <a:gd name="T17" fmla="*/ 144 h 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4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0"/>
                      </a:lnTo>
                      <a:cubicBezTo>
                        <a:pt x="864" y="880"/>
                        <a:pt x="800" y="944"/>
                        <a:pt x="720" y="944"/>
                      </a:cubicBezTo>
                      <a:lnTo>
                        <a:pt x="144" y="944"/>
                      </a:lnTo>
                      <a:cubicBezTo>
                        <a:pt x="65" y="944"/>
                        <a:pt x="0" y="880"/>
                        <a:pt x="0" y="800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87" name="Freeform 12"/>
                <p:cNvSpPr>
                  <a:spLocks/>
                </p:cNvSpPr>
                <p:nvPr/>
              </p:nvSpPr>
              <p:spPr bwMode="auto">
                <a:xfrm>
                  <a:off x="4244" y="1025"/>
                  <a:ext cx="171" cy="187"/>
                </a:xfrm>
                <a:custGeom>
                  <a:avLst/>
                  <a:gdLst>
                    <a:gd name="T0" fmla="*/ 0 w 864"/>
                    <a:gd name="T1" fmla="*/ 144 h 944"/>
                    <a:gd name="T2" fmla="*/ 144 w 864"/>
                    <a:gd name="T3" fmla="*/ 0 h 944"/>
                    <a:gd name="T4" fmla="*/ 720 w 864"/>
                    <a:gd name="T5" fmla="*/ 0 h 944"/>
                    <a:gd name="T6" fmla="*/ 864 w 864"/>
                    <a:gd name="T7" fmla="*/ 144 h 944"/>
                    <a:gd name="T8" fmla="*/ 864 w 864"/>
                    <a:gd name="T9" fmla="*/ 800 h 944"/>
                    <a:gd name="T10" fmla="*/ 720 w 864"/>
                    <a:gd name="T11" fmla="*/ 944 h 944"/>
                    <a:gd name="T12" fmla="*/ 144 w 864"/>
                    <a:gd name="T13" fmla="*/ 944 h 944"/>
                    <a:gd name="T14" fmla="*/ 0 w 864"/>
                    <a:gd name="T15" fmla="*/ 800 h 944"/>
                    <a:gd name="T16" fmla="*/ 0 w 864"/>
                    <a:gd name="T17" fmla="*/ 144 h 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4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0"/>
                      </a:lnTo>
                      <a:cubicBezTo>
                        <a:pt x="864" y="880"/>
                        <a:pt x="800" y="944"/>
                        <a:pt x="720" y="944"/>
                      </a:cubicBezTo>
                      <a:lnTo>
                        <a:pt x="144" y="944"/>
                      </a:lnTo>
                      <a:cubicBezTo>
                        <a:pt x="65" y="944"/>
                        <a:pt x="0" y="880"/>
                        <a:pt x="0" y="800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88" name="Rectangle 13"/>
                <p:cNvSpPr>
                  <a:spLocks noChangeArrowheads="1"/>
                </p:cNvSpPr>
                <p:nvPr/>
              </p:nvSpPr>
              <p:spPr bwMode="auto">
                <a:xfrm>
                  <a:off x="4259" y="1044"/>
                  <a:ext cx="203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Lucida Sans Unicode" panose="020B0602030504020204" pitchFamily="34" charset="0"/>
                    </a:rPr>
                    <a:t>Xe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89" name="Freeform 14"/>
                <p:cNvSpPr>
                  <a:spLocks/>
                </p:cNvSpPr>
                <p:nvPr/>
              </p:nvSpPr>
              <p:spPr bwMode="auto">
                <a:xfrm>
                  <a:off x="4244" y="827"/>
                  <a:ext cx="171" cy="187"/>
                </a:xfrm>
                <a:custGeom>
                  <a:avLst/>
                  <a:gdLst>
                    <a:gd name="T0" fmla="*/ 0 w 864"/>
                    <a:gd name="T1" fmla="*/ 144 h 944"/>
                    <a:gd name="T2" fmla="*/ 144 w 864"/>
                    <a:gd name="T3" fmla="*/ 0 h 944"/>
                    <a:gd name="T4" fmla="*/ 720 w 864"/>
                    <a:gd name="T5" fmla="*/ 0 h 944"/>
                    <a:gd name="T6" fmla="*/ 864 w 864"/>
                    <a:gd name="T7" fmla="*/ 144 h 944"/>
                    <a:gd name="T8" fmla="*/ 864 w 864"/>
                    <a:gd name="T9" fmla="*/ 800 h 944"/>
                    <a:gd name="T10" fmla="*/ 720 w 864"/>
                    <a:gd name="T11" fmla="*/ 944 h 944"/>
                    <a:gd name="T12" fmla="*/ 144 w 864"/>
                    <a:gd name="T13" fmla="*/ 944 h 944"/>
                    <a:gd name="T14" fmla="*/ 0 w 864"/>
                    <a:gd name="T15" fmla="*/ 800 h 944"/>
                    <a:gd name="T16" fmla="*/ 0 w 864"/>
                    <a:gd name="T17" fmla="*/ 144 h 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4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0"/>
                      </a:lnTo>
                      <a:cubicBezTo>
                        <a:pt x="864" y="880"/>
                        <a:pt x="800" y="944"/>
                        <a:pt x="720" y="944"/>
                      </a:cubicBezTo>
                      <a:lnTo>
                        <a:pt x="144" y="944"/>
                      </a:lnTo>
                      <a:cubicBezTo>
                        <a:pt x="65" y="944"/>
                        <a:pt x="0" y="880"/>
                        <a:pt x="0" y="800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90" name="Freeform 15"/>
                <p:cNvSpPr>
                  <a:spLocks/>
                </p:cNvSpPr>
                <p:nvPr/>
              </p:nvSpPr>
              <p:spPr bwMode="auto">
                <a:xfrm>
                  <a:off x="4244" y="827"/>
                  <a:ext cx="171" cy="187"/>
                </a:xfrm>
                <a:custGeom>
                  <a:avLst/>
                  <a:gdLst>
                    <a:gd name="T0" fmla="*/ 0 w 864"/>
                    <a:gd name="T1" fmla="*/ 144 h 944"/>
                    <a:gd name="T2" fmla="*/ 144 w 864"/>
                    <a:gd name="T3" fmla="*/ 0 h 944"/>
                    <a:gd name="T4" fmla="*/ 720 w 864"/>
                    <a:gd name="T5" fmla="*/ 0 h 944"/>
                    <a:gd name="T6" fmla="*/ 864 w 864"/>
                    <a:gd name="T7" fmla="*/ 144 h 944"/>
                    <a:gd name="T8" fmla="*/ 864 w 864"/>
                    <a:gd name="T9" fmla="*/ 800 h 944"/>
                    <a:gd name="T10" fmla="*/ 720 w 864"/>
                    <a:gd name="T11" fmla="*/ 944 h 944"/>
                    <a:gd name="T12" fmla="*/ 144 w 864"/>
                    <a:gd name="T13" fmla="*/ 944 h 944"/>
                    <a:gd name="T14" fmla="*/ 0 w 864"/>
                    <a:gd name="T15" fmla="*/ 800 h 944"/>
                    <a:gd name="T16" fmla="*/ 0 w 864"/>
                    <a:gd name="T17" fmla="*/ 144 h 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4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0"/>
                      </a:lnTo>
                      <a:cubicBezTo>
                        <a:pt x="864" y="880"/>
                        <a:pt x="800" y="944"/>
                        <a:pt x="720" y="944"/>
                      </a:cubicBezTo>
                      <a:lnTo>
                        <a:pt x="144" y="944"/>
                      </a:lnTo>
                      <a:cubicBezTo>
                        <a:pt x="65" y="944"/>
                        <a:pt x="0" y="880"/>
                        <a:pt x="0" y="800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91" name="Rectangle 16"/>
                <p:cNvSpPr>
                  <a:spLocks noChangeArrowheads="1"/>
                </p:cNvSpPr>
                <p:nvPr/>
              </p:nvSpPr>
              <p:spPr bwMode="auto">
                <a:xfrm>
                  <a:off x="4267" y="846"/>
                  <a:ext cx="188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Lucida Sans Unicode" panose="020B0602030504020204" pitchFamily="34" charset="0"/>
                    </a:rPr>
                    <a:t>Kr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2" name="Freeform 17"/>
                <p:cNvSpPr>
                  <a:spLocks/>
                </p:cNvSpPr>
                <p:nvPr/>
              </p:nvSpPr>
              <p:spPr bwMode="auto">
                <a:xfrm>
                  <a:off x="4244" y="630"/>
                  <a:ext cx="171" cy="187"/>
                </a:xfrm>
                <a:custGeom>
                  <a:avLst/>
                  <a:gdLst>
                    <a:gd name="T0" fmla="*/ 0 w 864"/>
                    <a:gd name="T1" fmla="*/ 144 h 944"/>
                    <a:gd name="T2" fmla="*/ 144 w 864"/>
                    <a:gd name="T3" fmla="*/ 0 h 944"/>
                    <a:gd name="T4" fmla="*/ 720 w 864"/>
                    <a:gd name="T5" fmla="*/ 0 h 944"/>
                    <a:gd name="T6" fmla="*/ 864 w 864"/>
                    <a:gd name="T7" fmla="*/ 144 h 944"/>
                    <a:gd name="T8" fmla="*/ 864 w 864"/>
                    <a:gd name="T9" fmla="*/ 800 h 944"/>
                    <a:gd name="T10" fmla="*/ 720 w 864"/>
                    <a:gd name="T11" fmla="*/ 944 h 944"/>
                    <a:gd name="T12" fmla="*/ 144 w 864"/>
                    <a:gd name="T13" fmla="*/ 944 h 944"/>
                    <a:gd name="T14" fmla="*/ 0 w 864"/>
                    <a:gd name="T15" fmla="*/ 800 h 944"/>
                    <a:gd name="T16" fmla="*/ 0 w 864"/>
                    <a:gd name="T17" fmla="*/ 144 h 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4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0"/>
                      </a:lnTo>
                      <a:cubicBezTo>
                        <a:pt x="864" y="880"/>
                        <a:pt x="800" y="944"/>
                        <a:pt x="720" y="944"/>
                      </a:cubicBezTo>
                      <a:lnTo>
                        <a:pt x="144" y="944"/>
                      </a:lnTo>
                      <a:cubicBezTo>
                        <a:pt x="65" y="944"/>
                        <a:pt x="0" y="880"/>
                        <a:pt x="0" y="800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93" name="Freeform 18"/>
                <p:cNvSpPr>
                  <a:spLocks/>
                </p:cNvSpPr>
                <p:nvPr/>
              </p:nvSpPr>
              <p:spPr bwMode="auto">
                <a:xfrm>
                  <a:off x="4244" y="630"/>
                  <a:ext cx="171" cy="187"/>
                </a:xfrm>
                <a:custGeom>
                  <a:avLst/>
                  <a:gdLst>
                    <a:gd name="T0" fmla="*/ 0 w 864"/>
                    <a:gd name="T1" fmla="*/ 144 h 944"/>
                    <a:gd name="T2" fmla="*/ 144 w 864"/>
                    <a:gd name="T3" fmla="*/ 0 h 944"/>
                    <a:gd name="T4" fmla="*/ 720 w 864"/>
                    <a:gd name="T5" fmla="*/ 0 h 944"/>
                    <a:gd name="T6" fmla="*/ 864 w 864"/>
                    <a:gd name="T7" fmla="*/ 144 h 944"/>
                    <a:gd name="T8" fmla="*/ 864 w 864"/>
                    <a:gd name="T9" fmla="*/ 800 h 944"/>
                    <a:gd name="T10" fmla="*/ 720 w 864"/>
                    <a:gd name="T11" fmla="*/ 944 h 944"/>
                    <a:gd name="T12" fmla="*/ 144 w 864"/>
                    <a:gd name="T13" fmla="*/ 944 h 944"/>
                    <a:gd name="T14" fmla="*/ 0 w 864"/>
                    <a:gd name="T15" fmla="*/ 800 h 944"/>
                    <a:gd name="T16" fmla="*/ 0 w 864"/>
                    <a:gd name="T17" fmla="*/ 144 h 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4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0"/>
                      </a:lnTo>
                      <a:cubicBezTo>
                        <a:pt x="864" y="880"/>
                        <a:pt x="800" y="944"/>
                        <a:pt x="720" y="944"/>
                      </a:cubicBezTo>
                      <a:lnTo>
                        <a:pt x="144" y="944"/>
                      </a:lnTo>
                      <a:cubicBezTo>
                        <a:pt x="65" y="944"/>
                        <a:pt x="0" y="880"/>
                        <a:pt x="0" y="800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94" name="Rectangle 19"/>
                <p:cNvSpPr>
                  <a:spLocks noChangeArrowheads="1"/>
                </p:cNvSpPr>
                <p:nvPr/>
              </p:nvSpPr>
              <p:spPr bwMode="auto">
                <a:xfrm>
                  <a:off x="4264" y="649"/>
                  <a:ext cx="194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Lucida Sans Unicode" panose="020B0602030504020204" pitchFamily="34" charset="0"/>
                    </a:rPr>
                    <a:t>Ar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5" name="Freeform 20"/>
                <p:cNvSpPr>
                  <a:spLocks/>
                </p:cNvSpPr>
                <p:nvPr/>
              </p:nvSpPr>
              <p:spPr bwMode="auto">
                <a:xfrm>
                  <a:off x="4244" y="434"/>
                  <a:ext cx="171" cy="188"/>
                </a:xfrm>
                <a:custGeom>
                  <a:avLst/>
                  <a:gdLst>
                    <a:gd name="T0" fmla="*/ 0 w 864"/>
                    <a:gd name="T1" fmla="*/ 144 h 948"/>
                    <a:gd name="T2" fmla="*/ 144 w 864"/>
                    <a:gd name="T3" fmla="*/ 0 h 948"/>
                    <a:gd name="T4" fmla="*/ 720 w 864"/>
                    <a:gd name="T5" fmla="*/ 0 h 948"/>
                    <a:gd name="T6" fmla="*/ 864 w 864"/>
                    <a:gd name="T7" fmla="*/ 144 h 948"/>
                    <a:gd name="T8" fmla="*/ 864 w 864"/>
                    <a:gd name="T9" fmla="*/ 804 h 948"/>
                    <a:gd name="T10" fmla="*/ 720 w 864"/>
                    <a:gd name="T11" fmla="*/ 948 h 948"/>
                    <a:gd name="T12" fmla="*/ 144 w 864"/>
                    <a:gd name="T13" fmla="*/ 948 h 948"/>
                    <a:gd name="T14" fmla="*/ 0 w 864"/>
                    <a:gd name="T15" fmla="*/ 804 h 948"/>
                    <a:gd name="T16" fmla="*/ 0 w 864"/>
                    <a:gd name="T17" fmla="*/ 144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8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4"/>
                      </a:lnTo>
                      <a:cubicBezTo>
                        <a:pt x="864" y="884"/>
                        <a:pt x="800" y="948"/>
                        <a:pt x="720" y="948"/>
                      </a:cubicBezTo>
                      <a:lnTo>
                        <a:pt x="144" y="948"/>
                      </a:lnTo>
                      <a:cubicBezTo>
                        <a:pt x="65" y="948"/>
                        <a:pt x="0" y="884"/>
                        <a:pt x="0" y="804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96" name="Freeform 21"/>
                <p:cNvSpPr>
                  <a:spLocks/>
                </p:cNvSpPr>
                <p:nvPr/>
              </p:nvSpPr>
              <p:spPr bwMode="auto">
                <a:xfrm>
                  <a:off x="4244" y="434"/>
                  <a:ext cx="171" cy="188"/>
                </a:xfrm>
                <a:custGeom>
                  <a:avLst/>
                  <a:gdLst>
                    <a:gd name="T0" fmla="*/ 0 w 864"/>
                    <a:gd name="T1" fmla="*/ 144 h 948"/>
                    <a:gd name="T2" fmla="*/ 144 w 864"/>
                    <a:gd name="T3" fmla="*/ 0 h 948"/>
                    <a:gd name="T4" fmla="*/ 720 w 864"/>
                    <a:gd name="T5" fmla="*/ 0 h 948"/>
                    <a:gd name="T6" fmla="*/ 864 w 864"/>
                    <a:gd name="T7" fmla="*/ 144 h 948"/>
                    <a:gd name="T8" fmla="*/ 864 w 864"/>
                    <a:gd name="T9" fmla="*/ 804 h 948"/>
                    <a:gd name="T10" fmla="*/ 720 w 864"/>
                    <a:gd name="T11" fmla="*/ 948 h 948"/>
                    <a:gd name="T12" fmla="*/ 144 w 864"/>
                    <a:gd name="T13" fmla="*/ 948 h 948"/>
                    <a:gd name="T14" fmla="*/ 0 w 864"/>
                    <a:gd name="T15" fmla="*/ 804 h 948"/>
                    <a:gd name="T16" fmla="*/ 0 w 864"/>
                    <a:gd name="T17" fmla="*/ 144 h 9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4" h="948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20" y="0"/>
                      </a:lnTo>
                      <a:cubicBezTo>
                        <a:pt x="800" y="0"/>
                        <a:pt x="864" y="65"/>
                        <a:pt x="864" y="144"/>
                      </a:cubicBezTo>
                      <a:lnTo>
                        <a:pt x="864" y="804"/>
                      </a:lnTo>
                      <a:cubicBezTo>
                        <a:pt x="864" y="884"/>
                        <a:pt x="800" y="948"/>
                        <a:pt x="720" y="948"/>
                      </a:cubicBezTo>
                      <a:lnTo>
                        <a:pt x="144" y="948"/>
                      </a:lnTo>
                      <a:cubicBezTo>
                        <a:pt x="65" y="948"/>
                        <a:pt x="0" y="884"/>
                        <a:pt x="0" y="804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97" name="Rectangle 22"/>
                <p:cNvSpPr>
                  <a:spLocks noChangeArrowheads="1"/>
                </p:cNvSpPr>
                <p:nvPr/>
              </p:nvSpPr>
              <p:spPr bwMode="auto">
                <a:xfrm>
                  <a:off x="4252" y="453"/>
                  <a:ext cx="218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latin typeface="Lucida Sans Unicode" panose="020B0602030504020204" pitchFamily="34" charset="0"/>
                    </a:rPr>
                    <a:t>Ne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98" name="Freeform 23"/>
                <p:cNvSpPr>
                  <a:spLocks/>
                </p:cNvSpPr>
                <p:nvPr/>
              </p:nvSpPr>
              <p:spPr bwMode="auto">
                <a:xfrm>
                  <a:off x="1346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99" name="Freeform 24"/>
                <p:cNvSpPr>
                  <a:spLocks/>
                </p:cNvSpPr>
                <p:nvPr/>
              </p:nvSpPr>
              <p:spPr bwMode="auto">
                <a:xfrm>
                  <a:off x="1346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00" name="Rectangle 25"/>
                <p:cNvSpPr>
                  <a:spLocks noChangeArrowheads="1"/>
                </p:cNvSpPr>
                <p:nvPr/>
              </p:nvSpPr>
              <p:spPr bwMode="auto">
                <a:xfrm>
                  <a:off x="1361" y="1438"/>
                  <a:ext cx="203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Ra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1" name="Freeform 26"/>
                <p:cNvSpPr>
                  <a:spLocks/>
                </p:cNvSpPr>
                <p:nvPr/>
              </p:nvSpPr>
              <p:spPr bwMode="auto">
                <a:xfrm>
                  <a:off x="1527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02" name="Freeform 27"/>
                <p:cNvSpPr>
                  <a:spLocks/>
                </p:cNvSpPr>
                <p:nvPr/>
              </p:nvSpPr>
              <p:spPr bwMode="auto">
                <a:xfrm>
                  <a:off x="1527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03" name="Rectangle 28"/>
                <p:cNvSpPr>
                  <a:spLocks noChangeArrowheads="1"/>
                </p:cNvSpPr>
                <p:nvPr/>
              </p:nvSpPr>
              <p:spPr bwMode="auto">
                <a:xfrm>
                  <a:off x="1541" y="1438"/>
                  <a:ext cx="205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Ac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4" name="Freeform 29"/>
                <p:cNvSpPr>
                  <a:spLocks/>
                </p:cNvSpPr>
                <p:nvPr/>
              </p:nvSpPr>
              <p:spPr bwMode="auto">
                <a:xfrm>
                  <a:off x="1708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05" name="Freeform 30"/>
                <p:cNvSpPr>
                  <a:spLocks/>
                </p:cNvSpPr>
                <p:nvPr/>
              </p:nvSpPr>
              <p:spPr bwMode="auto">
                <a:xfrm>
                  <a:off x="1708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06" name="Rectangle 31"/>
                <p:cNvSpPr>
                  <a:spLocks noChangeArrowheads="1"/>
                </p:cNvSpPr>
                <p:nvPr/>
              </p:nvSpPr>
              <p:spPr bwMode="auto">
                <a:xfrm>
                  <a:off x="1734" y="1438"/>
                  <a:ext cx="18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Rf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07" name="Freeform 32"/>
                <p:cNvSpPr>
                  <a:spLocks/>
                </p:cNvSpPr>
                <p:nvPr/>
              </p:nvSpPr>
              <p:spPr bwMode="auto">
                <a:xfrm>
                  <a:off x="1889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08" name="Freeform 33"/>
                <p:cNvSpPr>
                  <a:spLocks/>
                </p:cNvSpPr>
                <p:nvPr/>
              </p:nvSpPr>
              <p:spPr bwMode="auto">
                <a:xfrm>
                  <a:off x="1889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09" name="Rectangle 34"/>
                <p:cNvSpPr>
                  <a:spLocks noChangeArrowheads="1"/>
                </p:cNvSpPr>
                <p:nvPr/>
              </p:nvSpPr>
              <p:spPr bwMode="auto">
                <a:xfrm>
                  <a:off x="1892" y="1438"/>
                  <a:ext cx="228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Db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0" name="Freeform 35"/>
                <p:cNvSpPr>
                  <a:spLocks/>
                </p:cNvSpPr>
                <p:nvPr/>
              </p:nvSpPr>
              <p:spPr bwMode="auto">
                <a:xfrm>
                  <a:off x="2069" y="1418"/>
                  <a:ext cx="172" cy="188"/>
                </a:xfrm>
                <a:custGeom>
                  <a:avLst/>
                  <a:gdLst>
                    <a:gd name="T0" fmla="*/ 0 w 3456"/>
                    <a:gd name="T1" fmla="*/ 576 h 3776"/>
                    <a:gd name="T2" fmla="*/ 576 w 3456"/>
                    <a:gd name="T3" fmla="*/ 0 h 3776"/>
                    <a:gd name="T4" fmla="*/ 2880 w 3456"/>
                    <a:gd name="T5" fmla="*/ 0 h 3776"/>
                    <a:gd name="T6" fmla="*/ 3456 w 3456"/>
                    <a:gd name="T7" fmla="*/ 576 h 3776"/>
                    <a:gd name="T8" fmla="*/ 3456 w 3456"/>
                    <a:gd name="T9" fmla="*/ 3200 h 3776"/>
                    <a:gd name="T10" fmla="*/ 2880 w 3456"/>
                    <a:gd name="T11" fmla="*/ 3776 h 3776"/>
                    <a:gd name="T12" fmla="*/ 576 w 3456"/>
                    <a:gd name="T13" fmla="*/ 3776 h 3776"/>
                    <a:gd name="T14" fmla="*/ 0 w 3456"/>
                    <a:gd name="T15" fmla="*/ 3200 h 3776"/>
                    <a:gd name="T16" fmla="*/ 0 w 3456"/>
                    <a:gd name="T17" fmla="*/ 576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56" h="3776">
                      <a:moveTo>
                        <a:pt x="0" y="576"/>
                      </a:moveTo>
                      <a:cubicBezTo>
                        <a:pt x="0" y="258"/>
                        <a:pt x="258" y="0"/>
                        <a:pt x="576" y="0"/>
                      </a:cubicBezTo>
                      <a:lnTo>
                        <a:pt x="2880" y="0"/>
                      </a:lnTo>
                      <a:cubicBezTo>
                        <a:pt x="3199" y="0"/>
                        <a:pt x="3456" y="258"/>
                        <a:pt x="3456" y="576"/>
                      </a:cubicBezTo>
                      <a:lnTo>
                        <a:pt x="3456" y="3200"/>
                      </a:lnTo>
                      <a:cubicBezTo>
                        <a:pt x="3456" y="3519"/>
                        <a:pt x="3199" y="3776"/>
                        <a:pt x="2880" y="3776"/>
                      </a:cubicBezTo>
                      <a:lnTo>
                        <a:pt x="576" y="3776"/>
                      </a:lnTo>
                      <a:cubicBezTo>
                        <a:pt x="258" y="3776"/>
                        <a:pt x="0" y="3519"/>
                        <a:pt x="0" y="3200"/>
                      </a:cubicBezTo>
                      <a:lnTo>
                        <a:pt x="0" y="576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11" name="Freeform 36"/>
                <p:cNvSpPr>
                  <a:spLocks/>
                </p:cNvSpPr>
                <p:nvPr/>
              </p:nvSpPr>
              <p:spPr bwMode="auto">
                <a:xfrm>
                  <a:off x="2069" y="1418"/>
                  <a:ext cx="172" cy="188"/>
                </a:xfrm>
                <a:custGeom>
                  <a:avLst/>
                  <a:gdLst>
                    <a:gd name="T0" fmla="*/ 0 w 3456"/>
                    <a:gd name="T1" fmla="*/ 576 h 3776"/>
                    <a:gd name="T2" fmla="*/ 576 w 3456"/>
                    <a:gd name="T3" fmla="*/ 0 h 3776"/>
                    <a:gd name="T4" fmla="*/ 2880 w 3456"/>
                    <a:gd name="T5" fmla="*/ 0 h 3776"/>
                    <a:gd name="T6" fmla="*/ 3456 w 3456"/>
                    <a:gd name="T7" fmla="*/ 576 h 3776"/>
                    <a:gd name="T8" fmla="*/ 3456 w 3456"/>
                    <a:gd name="T9" fmla="*/ 3200 h 3776"/>
                    <a:gd name="T10" fmla="*/ 2880 w 3456"/>
                    <a:gd name="T11" fmla="*/ 3776 h 3776"/>
                    <a:gd name="T12" fmla="*/ 576 w 3456"/>
                    <a:gd name="T13" fmla="*/ 3776 h 3776"/>
                    <a:gd name="T14" fmla="*/ 0 w 3456"/>
                    <a:gd name="T15" fmla="*/ 3200 h 3776"/>
                    <a:gd name="T16" fmla="*/ 0 w 3456"/>
                    <a:gd name="T17" fmla="*/ 576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56" h="3776">
                      <a:moveTo>
                        <a:pt x="0" y="576"/>
                      </a:moveTo>
                      <a:cubicBezTo>
                        <a:pt x="0" y="258"/>
                        <a:pt x="258" y="0"/>
                        <a:pt x="576" y="0"/>
                      </a:cubicBezTo>
                      <a:lnTo>
                        <a:pt x="2880" y="0"/>
                      </a:lnTo>
                      <a:cubicBezTo>
                        <a:pt x="3199" y="0"/>
                        <a:pt x="3456" y="258"/>
                        <a:pt x="3456" y="576"/>
                      </a:cubicBezTo>
                      <a:lnTo>
                        <a:pt x="3456" y="3200"/>
                      </a:lnTo>
                      <a:cubicBezTo>
                        <a:pt x="3456" y="3519"/>
                        <a:pt x="3199" y="3776"/>
                        <a:pt x="2880" y="3776"/>
                      </a:cubicBezTo>
                      <a:lnTo>
                        <a:pt x="576" y="3776"/>
                      </a:lnTo>
                      <a:cubicBezTo>
                        <a:pt x="258" y="3776"/>
                        <a:pt x="0" y="3519"/>
                        <a:pt x="0" y="3200"/>
                      </a:cubicBezTo>
                      <a:lnTo>
                        <a:pt x="0" y="576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12" name="Rectangle 37"/>
                <p:cNvSpPr>
                  <a:spLocks noChangeArrowheads="1"/>
                </p:cNvSpPr>
                <p:nvPr/>
              </p:nvSpPr>
              <p:spPr bwMode="auto">
                <a:xfrm>
                  <a:off x="2086" y="1438"/>
                  <a:ext cx="20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Sg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3" name="Freeform 38"/>
                <p:cNvSpPr>
                  <a:spLocks/>
                </p:cNvSpPr>
                <p:nvPr/>
              </p:nvSpPr>
              <p:spPr bwMode="auto">
                <a:xfrm>
                  <a:off x="2250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14" name="Freeform 39"/>
                <p:cNvSpPr>
                  <a:spLocks/>
                </p:cNvSpPr>
                <p:nvPr/>
              </p:nvSpPr>
              <p:spPr bwMode="auto">
                <a:xfrm>
                  <a:off x="2250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15" name="Rectangle 40"/>
                <p:cNvSpPr>
                  <a:spLocks noChangeArrowheads="1"/>
                </p:cNvSpPr>
                <p:nvPr/>
              </p:nvSpPr>
              <p:spPr bwMode="auto">
                <a:xfrm>
                  <a:off x="2265" y="1438"/>
                  <a:ext cx="205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Bh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6" name="Freeform 41"/>
                <p:cNvSpPr>
                  <a:spLocks/>
                </p:cNvSpPr>
                <p:nvPr/>
              </p:nvSpPr>
              <p:spPr bwMode="auto">
                <a:xfrm>
                  <a:off x="2431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17" name="Freeform 42"/>
                <p:cNvSpPr>
                  <a:spLocks/>
                </p:cNvSpPr>
                <p:nvPr/>
              </p:nvSpPr>
              <p:spPr bwMode="auto">
                <a:xfrm>
                  <a:off x="2431" y="1418"/>
                  <a:ext cx="171" cy="188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18" name="Rectangle 43"/>
                <p:cNvSpPr>
                  <a:spLocks noChangeArrowheads="1"/>
                </p:cNvSpPr>
                <p:nvPr/>
              </p:nvSpPr>
              <p:spPr bwMode="auto">
                <a:xfrm>
                  <a:off x="2443" y="1438"/>
                  <a:ext cx="210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Hs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19" name="Freeform 44"/>
                <p:cNvSpPr>
                  <a:spLocks/>
                </p:cNvSpPr>
                <p:nvPr/>
              </p:nvSpPr>
              <p:spPr bwMode="auto">
                <a:xfrm>
                  <a:off x="2612" y="1418"/>
                  <a:ext cx="171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20" name="Freeform 45"/>
                <p:cNvSpPr>
                  <a:spLocks/>
                </p:cNvSpPr>
                <p:nvPr/>
              </p:nvSpPr>
              <p:spPr bwMode="auto">
                <a:xfrm>
                  <a:off x="2612" y="1418"/>
                  <a:ext cx="171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21" name="Rectangle 46"/>
                <p:cNvSpPr>
                  <a:spLocks noChangeArrowheads="1"/>
                </p:cNvSpPr>
                <p:nvPr/>
              </p:nvSpPr>
              <p:spPr bwMode="auto">
                <a:xfrm>
                  <a:off x="2624" y="1438"/>
                  <a:ext cx="210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Mt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2" name="Freeform 47"/>
                <p:cNvSpPr>
                  <a:spLocks/>
                </p:cNvSpPr>
                <p:nvPr/>
              </p:nvSpPr>
              <p:spPr bwMode="auto">
                <a:xfrm>
                  <a:off x="2793" y="1418"/>
                  <a:ext cx="171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23" name="Freeform 48"/>
                <p:cNvSpPr>
                  <a:spLocks/>
                </p:cNvSpPr>
                <p:nvPr/>
              </p:nvSpPr>
              <p:spPr bwMode="auto">
                <a:xfrm>
                  <a:off x="2793" y="1418"/>
                  <a:ext cx="171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24" name="Rectangle 49"/>
                <p:cNvSpPr>
                  <a:spLocks noChangeArrowheads="1"/>
                </p:cNvSpPr>
                <p:nvPr/>
              </p:nvSpPr>
              <p:spPr bwMode="auto">
                <a:xfrm>
                  <a:off x="2804" y="1438"/>
                  <a:ext cx="212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Ds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5" name="Freeform 50"/>
                <p:cNvSpPr>
                  <a:spLocks/>
                </p:cNvSpPr>
                <p:nvPr/>
              </p:nvSpPr>
              <p:spPr bwMode="auto">
                <a:xfrm>
                  <a:off x="2974" y="1418"/>
                  <a:ext cx="171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26" name="Freeform 51"/>
                <p:cNvSpPr>
                  <a:spLocks/>
                </p:cNvSpPr>
                <p:nvPr/>
              </p:nvSpPr>
              <p:spPr bwMode="auto">
                <a:xfrm>
                  <a:off x="2974" y="1418"/>
                  <a:ext cx="171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27" name="Rectangle 52"/>
                <p:cNvSpPr>
                  <a:spLocks noChangeArrowheads="1"/>
                </p:cNvSpPr>
                <p:nvPr/>
              </p:nvSpPr>
              <p:spPr bwMode="auto">
                <a:xfrm>
                  <a:off x="2985" y="1438"/>
                  <a:ext cx="212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Rg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28" name="Freeform 53"/>
                <p:cNvSpPr>
                  <a:spLocks/>
                </p:cNvSpPr>
                <p:nvPr/>
              </p:nvSpPr>
              <p:spPr bwMode="auto">
                <a:xfrm>
                  <a:off x="3155" y="1418"/>
                  <a:ext cx="171" cy="188"/>
                </a:xfrm>
                <a:custGeom>
                  <a:avLst/>
                  <a:gdLst>
                    <a:gd name="T0" fmla="*/ 0 w 1728"/>
                    <a:gd name="T1" fmla="*/ 288 h 1888"/>
                    <a:gd name="T2" fmla="*/ 288 w 1728"/>
                    <a:gd name="T3" fmla="*/ 0 h 1888"/>
                    <a:gd name="T4" fmla="*/ 1440 w 1728"/>
                    <a:gd name="T5" fmla="*/ 0 h 1888"/>
                    <a:gd name="T6" fmla="*/ 1728 w 1728"/>
                    <a:gd name="T7" fmla="*/ 288 h 1888"/>
                    <a:gd name="T8" fmla="*/ 1728 w 1728"/>
                    <a:gd name="T9" fmla="*/ 1600 h 1888"/>
                    <a:gd name="T10" fmla="*/ 1440 w 1728"/>
                    <a:gd name="T11" fmla="*/ 1888 h 1888"/>
                    <a:gd name="T12" fmla="*/ 288 w 1728"/>
                    <a:gd name="T13" fmla="*/ 1888 h 1888"/>
                    <a:gd name="T14" fmla="*/ 0 w 1728"/>
                    <a:gd name="T15" fmla="*/ 1600 h 1888"/>
                    <a:gd name="T16" fmla="*/ 0 w 1728"/>
                    <a:gd name="T17" fmla="*/ 288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88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0"/>
                      </a:lnTo>
                      <a:cubicBezTo>
                        <a:pt x="1728" y="1760"/>
                        <a:pt x="1600" y="1888"/>
                        <a:pt x="1440" y="1888"/>
                      </a:cubicBezTo>
                      <a:lnTo>
                        <a:pt x="288" y="1888"/>
                      </a:lnTo>
                      <a:cubicBezTo>
                        <a:pt x="129" y="1888"/>
                        <a:pt x="0" y="1760"/>
                        <a:pt x="0" y="1600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29" name="Freeform 54"/>
                <p:cNvSpPr>
                  <a:spLocks/>
                </p:cNvSpPr>
                <p:nvPr/>
              </p:nvSpPr>
              <p:spPr bwMode="auto">
                <a:xfrm>
                  <a:off x="3155" y="1418"/>
                  <a:ext cx="171" cy="188"/>
                </a:xfrm>
                <a:custGeom>
                  <a:avLst/>
                  <a:gdLst>
                    <a:gd name="T0" fmla="*/ 0 w 1728"/>
                    <a:gd name="T1" fmla="*/ 288 h 1888"/>
                    <a:gd name="T2" fmla="*/ 288 w 1728"/>
                    <a:gd name="T3" fmla="*/ 0 h 1888"/>
                    <a:gd name="T4" fmla="*/ 1440 w 1728"/>
                    <a:gd name="T5" fmla="*/ 0 h 1888"/>
                    <a:gd name="T6" fmla="*/ 1728 w 1728"/>
                    <a:gd name="T7" fmla="*/ 288 h 1888"/>
                    <a:gd name="T8" fmla="*/ 1728 w 1728"/>
                    <a:gd name="T9" fmla="*/ 1600 h 1888"/>
                    <a:gd name="T10" fmla="*/ 1440 w 1728"/>
                    <a:gd name="T11" fmla="*/ 1888 h 1888"/>
                    <a:gd name="T12" fmla="*/ 288 w 1728"/>
                    <a:gd name="T13" fmla="*/ 1888 h 1888"/>
                    <a:gd name="T14" fmla="*/ 0 w 1728"/>
                    <a:gd name="T15" fmla="*/ 1600 h 1888"/>
                    <a:gd name="T16" fmla="*/ 0 w 1728"/>
                    <a:gd name="T17" fmla="*/ 288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88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0"/>
                      </a:lnTo>
                      <a:cubicBezTo>
                        <a:pt x="1728" y="1760"/>
                        <a:pt x="1600" y="1888"/>
                        <a:pt x="1440" y="1888"/>
                      </a:cubicBezTo>
                      <a:lnTo>
                        <a:pt x="288" y="1888"/>
                      </a:lnTo>
                      <a:cubicBezTo>
                        <a:pt x="129" y="1888"/>
                        <a:pt x="0" y="1760"/>
                        <a:pt x="0" y="1600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30" name="Rectangle 55"/>
                <p:cNvSpPr>
                  <a:spLocks noChangeArrowheads="1"/>
                </p:cNvSpPr>
                <p:nvPr/>
              </p:nvSpPr>
              <p:spPr bwMode="auto">
                <a:xfrm>
                  <a:off x="3215" y="1438"/>
                  <a:ext cx="112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?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1" name="Freeform 56"/>
                <p:cNvSpPr>
                  <a:spLocks/>
                </p:cNvSpPr>
                <p:nvPr/>
              </p:nvSpPr>
              <p:spPr bwMode="auto">
                <a:xfrm>
                  <a:off x="3336" y="1418"/>
                  <a:ext cx="170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32" name="Freeform 57"/>
                <p:cNvSpPr>
                  <a:spLocks/>
                </p:cNvSpPr>
                <p:nvPr/>
              </p:nvSpPr>
              <p:spPr bwMode="auto">
                <a:xfrm>
                  <a:off x="3336" y="1418"/>
                  <a:ext cx="170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33" name="Rectangle 58"/>
                <p:cNvSpPr>
                  <a:spLocks noChangeArrowheads="1"/>
                </p:cNvSpPr>
                <p:nvPr/>
              </p:nvSpPr>
              <p:spPr bwMode="auto">
                <a:xfrm>
                  <a:off x="3396" y="1438"/>
                  <a:ext cx="11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?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4" name="Freeform 59"/>
                <p:cNvSpPr>
                  <a:spLocks/>
                </p:cNvSpPr>
                <p:nvPr/>
              </p:nvSpPr>
              <p:spPr bwMode="auto">
                <a:xfrm>
                  <a:off x="3517" y="1418"/>
                  <a:ext cx="170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35" name="Freeform 60"/>
                <p:cNvSpPr>
                  <a:spLocks/>
                </p:cNvSpPr>
                <p:nvPr/>
              </p:nvSpPr>
              <p:spPr bwMode="auto">
                <a:xfrm>
                  <a:off x="3517" y="1418"/>
                  <a:ext cx="170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36" name="Rectangle 61"/>
                <p:cNvSpPr>
                  <a:spLocks noChangeArrowheads="1"/>
                </p:cNvSpPr>
                <p:nvPr/>
              </p:nvSpPr>
              <p:spPr bwMode="auto">
                <a:xfrm>
                  <a:off x="3577" y="1438"/>
                  <a:ext cx="11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?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37" name="Freeform 62"/>
                <p:cNvSpPr>
                  <a:spLocks/>
                </p:cNvSpPr>
                <p:nvPr/>
              </p:nvSpPr>
              <p:spPr bwMode="auto">
                <a:xfrm>
                  <a:off x="3698" y="1418"/>
                  <a:ext cx="170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38" name="Freeform 63"/>
                <p:cNvSpPr>
                  <a:spLocks/>
                </p:cNvSpPr>
                <p:nvPr/>
              </p:nvSpPr>
              <p:spPr bwMode="auto">
                <a:xfrm>
                  <a:off x="3698" y="1418"/>
                  <a:ext cx="170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39" name="Rectangle 64"/>
                <p:cNvSpPr>
                  <a:spLocks noChangeArrowheads="1"/>
                </p:cNvSpPr>
                <p:nvPr/>
              </p:nvSpPr>
              <p:spPr bwMode="auto">
                <a:xfrm>
                  <a:off x="3758" y="1438"/>
                  <a:ext cx="11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?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0" name="Freeform 65"/>
                <p:cNvSpPr>
                  <a:spLocks/>
                </p:cNvSpPr>
                <p:nvPr/>
              </p:nvSpPr>
              <p:spPr bwMode="auto">
                <a:xfrm>
                  <a:off x="3879" y="1418"/>
                  <a:ext cx="170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41" name="Freeform 66"/>
                <p:cNvSpPr>
                  <a:spLocks/>
                </p:cNvSpPr>
                <p:nvPr/>
              </p:nvSpPr>
              <p:spPr bwMode="auto">
                <a:xfrm>
                  <a:off x="3879" y="1418"/>
                  <a:ext cx="170" cy="188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42" name="Rectangle 67"/>
                <p:cNvSpPr>
                  <a:spLocks noChangeArrowheads="1"/>
                </p:cNvSpPr>
                <p:nvPr/>
              </p:nvSpPr>
              <p:spPr bwMode="auto">
                <a:xfrm>
                  <a:off x="3939" y="1438"/>
                  <a:ext cx="11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?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3" name="Freeform 68"/>
                <p:cNvSpPr>
                  <a:spLocks/>
                </p:cNvSpPr>
                <p:nvPr/>
              </p:nvSpPr>
              <p:spPr bwMode="auto">
                <a:xfrm>
                  <a:off x="4059" y="1418"/>
                  <a:ext cx="171" cy="188"/>
                </a:xfrm>
                <a:custGeom>
                  <a:avLst/>
                  <a:gdLst>
                    <a:gd name="T0" fmla="*/ 0 w 1728"/>
                    <a:gd name="T1" fmla="*/ 288 h 1888"/>
                    <a:gd name="T2" fmla="*/ 288 w 1728"/>
                    <a:gd name="T3" fmla="*/ 0 h 1888"/>
                    <a:gd name="T4" fmla="*/ 1440 w 1728"/>
                    <a:gd name="T5" fmla="*/ 0 h 1888"/>
                    <a:gd name="T6" fmla="*/ 1728 w 1728"/>
                    <a:gd name="T7" fmla="*/ 288 h 1888"/>
                    <a:gd name="T8" fmla="*/ 1728 w 1728"/>
                    <a:gd name="T9" fmla="*/ 1600 h 1888"/>
                    <a:gd name="T10" fmla="*/ 1440 w 1728"/>
                    <a:gd name="T11" fmla="*/ 1888 h 1888"/>
                    <a:gd name="T12" fmla="*/ 288 w 1728"/>
                    <a:gd name="T13" fmla="*/ 1888 h 1888"/>
                    <a:gd name="T14" fmla="*/ 0 w 1728"/>
                    <a:gd name="T15" fmla="*/ 1600 h 1888"/>
                    <a:gd name="T16" fmla="*/ 0 w 1728"/>
                    <a:gd name="T17" fmla="*/ 288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88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0"/>
                      </a:lnTo>
                      <a:cubicBezTo>
                        <a:pt x="1728" y="1760"/>
                        <a:pt x="1600" y="1888"/>
                        <a:pt x="1440" y="1888"/>
                      </a:cubicBezTo>
                      <a:lnTo>
                        <a:pt x="288" y="1888"/>
                      </a:lnTo>
                      <a:cubicBezTo>
                        <a:pt x="129" y="1888"/>
                        <a:pt x="0" y="1760"/>
                        <a:pt x="0" y="1600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44" name="Freeform 69"/>
                <p:cNvSpPr>
                  <a:spLocks/>
                </p:cNvSpPr>
                <p:nvPr/>
              </p:nvSpPr>
              <p:spPr bwMode="auto">
                <a:xfrm>
                  <a:off x="4059" y="1418"/>
                  <a:ext cx="171" cy="188"/>
                </a:xfrm>
                <a:custGeom>
                  <a:avLst/>
                  <a:gdLst>
                    <a:gd name="T0" fmla="*/ 0 w 1728"/>
                    <a:gd name="T1" fmla="*/ 288 h 1888"/>
                    <a:gd name="T2" fmla="*/ 288 w 1728"/>
                    <a:gd name="T3" fmla="*/ 0 h 1888"/>
                    <a:gd name="T4" fmla="*/ 1440 w 1728"/>
                    <a:gd name="T5" fmla="*/ 0 h 1888"/>
                    <a:gd name="T6" fmla="*/ 1728 w 1728"/>
                    <a:gd name="T7" fmla="*/ 288 h 1888"/>
                    <a:gd name="T8" fmla="*/ 1728 w 1728"/>
                    <a:gd name="T9" fmla="*/ 1600 h 1888"/>
                    <a:gd name="T10" fmla="*/ 1440 w 1728"/>
                    <a:gd name="T11" fmla="*/ 1888 h 1888"/>
                    <a:gd name="T12" fmla="*/ 288 w 1728"/>
                    <a:gd name="T13" fmla="*/ 1888 h 1888"/>
                    <a:gd name="T14" fmla="*/ 0 w 1728"/>
                    <a:gd name="T15" fmla="*/ 1600 h 1888"/>
                    <a:gd name="T16" fmla="*/ 0 w 1728"/>
                    <a:gd name="T17" fmla="*/ 288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88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0"/>
                      </a:lnTo>
                      <a:cubicBezTo>
                        <a:pt x="1728" y="1760"/>
                        <a:pt x="1600" y="1888"/>
                        <a:pt x="1440" y="1888"/>
                      </a:cubicBezTo>
                      <a:lnTo>
                        <a:pt x="288" y="1888"/>
                      </a:lnTo>
                      <a:cubicBezTo>
                        <a:pt x="129" y="1888"/>
                        <a:pt x="0" y="1760"/>
                        <a:pt x="0" y="1600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45" name="Rectangle 70"/>
                <p:cNvSpPr>
                  <a:spLocks noChangeArrowheads="1"/>
                </p:cNvSpPr>
                <p:nvPr/>
              </p:nvSpPr>
              <p:spPr bwMode="auto">
                <a:xfrm>
                  <a:off x="4120" y="1438"/>
                  <a:ext cx="11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?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6" name="Freeform 71"/>
                <p:cNvSpPr>
                  <a:spLocks/>
                </p:cNvSpPr>
                <p:nvPr/>
              </p:nvSpPr>
              <p:spPr bwMode="auto">
                <a:xfrm>
                  <a:off x="4241" y="1418"/>
                  <a:ext cx="170" cy="188"/>
                </a:xfrm>
                <a:custGeom>
                  <a:avLst/>
                  <a:gdLst>
                    <a:gd name="T0" fmla="*/ 0 w 860"/>
                    <a:gd name="T1" fmla="*/ 144 h 944"/>
                    <a:gd name="T2" fmla="*/ 144 w 860"/>
                    <a:gd name="T3" fmla="*/ 0 h 944"/>
                    <a:gd name="T4" fmla="*/ 717 w 860"/>
                    <a:gd name="T5" fmla="*/ 0 h 944"/>
                    <a:gd name="T6" fmla="*/ 860 w 860"/>
                    <a:gd name="T7" fmla="*/ 144 h 944"/>
                    <a:gd name="T8" fmla="*/ 860 w 860"/>
                    <a:gd name="T9" fmla="*/ 801 h 944"/>
                    <a:gd name="T10" fmla="*/ 717 w 860"/>
                    <a:gd name="T11" fmla="*/ 944 h 944"/>
                    <a:gd name="T12" fmla="*/ 144 w 860"/>
                    <a:gd name="T13" fmla="*/ 944 h 944"/>
                    <a:gd name="T14" fmla="*/ 0 w 860"/>
                    <a:gd name="T15" fmla="*/ 801 h 944"/>
                    <a:gd name="T16" fmla="*/ 0 w 860"/>
                    <a:gd name="T17" fmla="*/ 144 h 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0" h="944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17" y="0"/>
                      </a:lnTo>
                      <a:cubicBezTo>
                        <a:pt x="796" y="0"/>
                        <a:pt x="860" y="65"/>
                        <a:pt x="860" y="144"/>
                      </a:cubicBezTo>
                      <a:lnTo>
                        <a:pt x="860" y="801"/>
                      </a:lnTo>
                      <a:cubicBezTo>
                        <a:pt x="860" y="880"/>
                        <a:pt x="796" y="944"/>
                        <a:pt x="717" y="944"/>
                      </a:cubicBezTo>
                      <a:lnTo>
                        <a:pt x="144" y="944"/>
                      </a:lnTo>
                      <a:cubicBezTo>
                        <a:pt x="65" y="944"/>
                        <a:pt x="0" y="880"/>
                        <a:pt x="0" y="801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47" name="Freeform 72"/>
                <p:cNvSpPr>
                  <a:spLocks/>
                </p:cNvSpPr>
                <p:nvPr/>
              </p:nvSpPr>
              <p:spPr bwMode="auto">
                <a:xfrm>
                  <a:off x="4241" y="1418"/>
                  <a:ext cx="170" cy="188"/>
                </a:xfrm>
                <a:custGeom>
                  <a:avLst/>
                  <a:gdLst>
                    <a:gd name="T0" fmla="*/ 0 w 860"/>
                    <a:gd name="T1" fmla="*/ 144 h 944"/>
                    <a:gd name="T2" fmla="*/ 144 w 860"/>
                    <a:gd name="T3" fmla="*/ 0 h 944"/>
                    <a:gd name="T4" fmla="*/ 717 w 860"/>
                    <a:gd name="T5" fmla="*/ 0 h 944"/>
                    <a:gd name="T6" fmla="*/ 860 w 860"/>
                    <a:gd name="T7" fmla="*/ 144 h 944"/>
                    <a:gd name="T8" fmla="*/ 860 w 860"/>
                    <a:gd name="T9" fmla="*/ 801 h 944"/>
                    <a:gd name="T10" fmla="*/ 717 w 860"/>
                    <a:gd name="T11" fmla="*/ 944 h 944"/>
                    <a:gd name="T12" fmla="*/ 144 w 860"/>
                    <a:gd name="T13" fmla="*/ 944 h 944"/>
                    <a:gd name="T14" fmla="*/ 0 w 860"/>
                    <a:gd name="T15" fmla="*/ 801 h 944"/>
                    <a:gd name="T16" fmla="*/ 0 w 860"/>
                    <a:gd name="T17" fmla="*/ 144 h 9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60" h="944">
                      <a:moveTo>
                        <a:pt x="0" y="144"/>
                      </a:moveTo>
                      <a:cubicBezTo>
                        <a:pt x="0" y="65"/>
                        <a:pt x="65" y="0"/>
                        <a:pt x="144" y="0"/>
                      </a:cubicBezTo>
                      <a:lnTo>
                        <a:pt x="717" y="0"/>
                      </a:lnTo>
                      <a:cubicBezTo>
                        <a:pt x="796" y="0"/>
                        <a:pt x="860" y="65"/>
                        <a:pt x="860" y="144"/>
                      </a:cubicBezTo>
                      <a:lnTo>
                        <a:pt x="860" y="801"/>
                      </a:lnTo>
                      <a:cubicBezTo>
                        <a:pt x="860" y="880"/>
                        <a:pt x="796" y="944"/>
                        <a:pt x="717" y="944"/>
                      </a:cubicBezTo>
                      <a:lnTo>
                        <a:pt x="144" y="944"/>
                      </a:lnTo>
                      <a:cubicBezTo>
                        <a:pt x="65" y="944"/>
                        <a:pt x="0" y="880"/>
                        <a:pt x="0" y="801"/>
                      </a:cubicBezTo>
                      <a:lnTo>
                        <a:pt x="0" y="14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48" name="Rectangle 73"/>
                <p:cNvSpPr>
                  <a:spLocks noChangeArrowheads="1"/>
                </p:cNvSpPr>
                <p:nvPr/>
              </p:nvSpPr>
              <p:spPr bwMode="auto">
                <a:xfrm>
                  <a:off x="4301" y="1438"/>
                  <a:ext cx="11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?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49" name="Freeform 74"/>
                <p:cNvSpPr>
                  <a:spLocks/>
                </p:cNvSpPr>
                <p:nvPr/>
              </p:nvSpPr>
              <p:spPr bwMode="auto">
                <a:xfrm>
                  <a:off x="1350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50" name="Freeform 75"/>
                <p:cNvSpPr>
                  <a:spLocks/>
                </p:cNvSpPr>
                <p:nvPr/>
              </p:nvSpPr>
              <p:spPr bwMode="auto">
                <a:xfrm>
                  <a:off x="1350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51" name="Rectangle 76"/>
                <p:cNvSpPr>
                  <a:spLocks noChangeArrowheads="1"/>
                </p:cNvSpPr>
                <p:nvPr/>
              </p:nvSpPr>
              <p:spPr bwMode="auto">
                <a:xfrm>
                  <a:off x="1368" y="1242"/>
                  <a:ext cx="197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Ba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2" name="Freeform 77"/>
                <p:cNvSpPr>
                  <a:spLocks/>
                </p:cNvSpPr>
                <p:nvPr/>
              </p:nvSpPr>
              <p:spPr bwMode="auto">
                <a:xfrm>
                  <a:off x="1530" y="1222"/>
                  <a:ext cx="172" cy="188"/>
                </a:xfrm>
                <a:custGeom>
                  <a:avLst/>
                  <a:gdLst>
                    <a:gd name="T0" fmla="*/ 0 w 3456"/>
                    <a:gd name="T1" fmla="*/ 576 h 3792"/>
                    <a:gd name="T2" fmla="*/ 576 w 3456"/>
                    <a:gd name="T3" fmla="*/ 0 h 3792"/>
                    <a:gd name="T4" fmla="*/ 2880 w 3456"/>
                    <a:gd name="T5" fmla="*/ 0 h 3792"/>
                    <a:gd name="T6" fmla="*/ 3456 w 3456"/>
                    <a:gd name="T7" fmla="*/ 576 h 3792"/>
                    <a:gd name="T8" fmla="*/ 3456 w 3456"/>
                    <a:gd name="T9" fmla="*/ 3216 h 3792"/>
                    <a:gd name="T10" fmla="*/ 2880 w 3456"/>
                    <a:gd name="T11" fmla="*/ 3792 h 3792"/>
                    <a:gd name="T12" fmla="*/ 576 w 3456"/>
                    <a:gd name="T13" fmla="*/ 3792 h 3792"/>
                    <a:gd name="T14" fmla="*/ 0 w 3456"/>
                    <a:gd name="T15" fmla="*/ 3216 h 3792"/>
                    <a:gd name="T16" fmla="*/ 0 w 3456"/>
                    <a:gd name="T17" fmla="*/ 576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56" h="3792">
                      <a:moveTo>
                        <a:pt x="0" y="576"/>
                      </a:moveTo>
                      <a:cubicBezTo>
                        <a:pt x="0" y="258"/>
                        <a:pt x="258" y="0"/>
                        <a:pt x="576" y="0"/>
                      </a:cubicBezTo>
                      <a:lnTo>
                        <a:pt x="2880" y="0"/>
                      </a:lnTo>
                      <a:cubicBezTo>
                        <a:pt x="3199" y="0"/>
                        <a:pt x="3456" y="258"/>
                        <a:pt x="3456" y="576"/>
                      </a:cubicBezTo>
                      <a:lnTo>
                        <a:pt x="3456" y="3216"/>
                      </a:lnTo>
                      <a:cubicBezTo>
                        <a:pt x="3456" y="3535"/>
                        <a:pt x="3199" y="3792"/>
                        <a:pt x="2880" y="3792"/>
                      </a:cubicBezTo>
                      <a:lnTo>
                        <a:pt x="576" y="3792"/>
                      </a:lnTo>
                      <a:cubicBezTo>
                        <a:pt x="258" y="3792"/>
                        <a:pt x="0" y="3535"/>
                        <a:pt x="0" y="3216"/>
                      </a:cubicBezTo>
                      <a:lnTo>
                        <a:pt x="0" y="576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53" name="Freeform 78"/>
                <p:cNvSpPr>
                  <a:spLocks/>
                </p:cNvSpPr>
                <p:nvPr/>
              </p:nvSpPr>
              <p:spPr bwMode="auto">
                <a:xfrm>
                  <a:off x="1530" y="1222"/>
                  <a:ext cx="172" cy="188"/>
                </a:xfrm>
                <a:custGeom>
                  <a:avLst/>
                  <a:gdLst>
                    <a:gd name="T0" fmla="*/ 0 w 3456"/>
                    <a:gd name="T1" fmla="*/ 576 h 3792"/>
                    <a:gd name="T2" fmla="*/ 576 w 3456"/>
                    <a:gd name="T3" fmla="*/ 0 h 3792"/>
                    <a:gd name="T4" fmla="*/ 2880 w 3456"/>
                    <a:gd name="T5" fmla="*/ 0 h 3792"/>
                    <a:gd name="T6" fmla="*/ 3456 w 3456"/>
                    <a:gd name="T7" fmla="*/ 576 h 3792"/>
                    <a:gd name="T8" fmla="*/ 3456 w 3456"/>
                    <a:gd name="T9" fmla="*/ 3216 h 3792"/>
                    <a:gd name="T10" fmla="*/ 2880 w 3456"/>
                    <a:gd name="T11" fmla="*/ 3792 h 3792"/>
                    <a:gd name="T12" fmla="*/ 576 w 3456"/>
                    <a:gd name="T13" fmla="*/ 3792 h 3792"/>
                    <a:gd name="T14" fmla="*/ 0 w 3456"/>
                    <a:gd name="T15" fmla="*/ 3216 h 3792"/>
                    <a:gd name="T16" fmla="*/ 0 w 3456"/>
                    <a:gd name="T17" fmla="*/ 576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56" h="3792">
                      <a:moveTo>
                        <a:pt x="0" y="576"/>
                      </a:moveTo>
                      <a:cubicBezTo>
                        <a:pt x="0" y="258"/>
                        <a:pt x="258" y="0"/>
                        <a:pt x="576" y="0"/>
                      </a:cubicBezTo>
                      <a:lnTo>
                        <a:pt x="2880" y="0"/>
                      </a:lnTo>
                      <a:cubicBezTo>
                        <a:pt x="3199" y="0"/>
                        <a:pt x="3456" y="258"/>
                        <a:pt x="3456" y="576"/>
                      </a:cubicBezTo>
                      <a:lnTo>
                        <a:pt x="3456" y="3216"/>
                      </a:lnTo>
                      <a:cubicBezTo>
                        <a:pt x="3456" y="3535"/>
                        <a:pt x="3199" y="3792"/>
                        <a:pt x="2880" y="3792"/>
                      </a:cubicBezTo>
                      <a:lnTo>
                        <a:pt x="576" y="3792"/>
                      </a:lnTo>
                      <a:cubicBezTo>
                        <a:pt x="258" y="3792"/>
                        <a:pt x="0" y="3535"/>
                        <a:pt x="0" y="3216"/>
                      </a:cubicBezTo>
                      <a:lnTo>
                        <a:pt x="0" y="576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54" name="Rectangle 79"/>
                <p:cNvSpPr>
                  <a:spLocks noChangeArrowheads="1"/>
                </p:cNvSpPr>
                <p:nvPr/>
              </p:nvSpPr>
              <p:spPr bwMode="auto">
                <a:xfrm>
                  <a:off x="1551" y="1242"/>
                  <a:ext cx="192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La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5" name="Freeform 80"/>
                <p:cNvSpPr>
                  <a:spLocks/>
                </p:cNvSpPr>
                <p:nvPr/>
              </p:nvSpPr>
              <p:spPr bwMode="auto">
                <a:xfrm>
                  <a:off x="1711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56" name="Freeform 81"/>
                <p:cNvSpPr>
                  <a:spLocks/>
                </p:cNvSpPr>
                <p:nvPr/>
              </p:nvSpPr>
              <p:spPr bwMode="auto">
                <a:xfrm>
                  <a:off x="1711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57" name="Rectangle 82"/>
                <p:cNvSpPr>
                  <a:spLocks noChangeArrowheads="1"/>
                </p:cNvSpPr>
                <p:nvPr/>
              </p:nvSpPr>
              <p:spPr bwMode="auto">
                <a:xfrm>
                  <a:off x="1732" y="1242"/>
                  <a:ext cx="193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Hf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58" name="Freeform 83"/>
                <p:cNvSpPr>
                  <a:spLocks/>
                </p:cNvSpPr>
                <p:nvPr/>
              </p:nvSpPr>
              <p:spPr bwMode="auto">
                <a:xfrm>
                  <a:off x="1892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59" name="Freeform 84"/>
                <p:cNvSpPr>
                  <a:spLocks/>
                </p:cNvSpPr>
                <p:nvPr/>
              </p:nvSpPr>
              <p:spPr bwMode="auto">
                <a:xfrm>
                  <a:off x="1892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60" name="Rectangle 85"/>
                <p:cNvSpPr>
                  <a:spLocks noChangeArrowheads="1"/>
                </p:cNvSpPr>
                <p:nvPr/>
              </p:nvSpPr>
              <p:spPr bwMode="auto">
                <a:xfrm>
                  <a:off x="1907" y="1242"/>
                  <a:ext cx="203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Ta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1" name="Freeform 86"/>
                <p:cNvSpPr>
                  <a:spLocks/>
                </p:cNvSpPr>
                <p:nvPr/>
              </p:nvSpPr>
              <p:spPr bwMode="auto">
                <a:xfrm>
                  <a:off x="2073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62" name="Freeform 87"/>
                <p:cNvSpPr>
                  <a:spLocks/>
                </p:cNvSpPr>
                <p:nvPr/>
              </p:nvSpPr>
              <p:spPr bwMode="auto">
                <a:xfrm>
                  <a:off x="2073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63" name="Rectangle 88"/>
                <p:cNvSpPr>
                  <a:spLocks noChangeArrowheads="1"/>
                </p:cNvSpPr>
                <p:nvPr/>
              </p:nvSpPr>
              <p:spPr bwMode="auto">
                <a:xfrm>
                  <a:off x="2108" y="1242"/>
                  <a:ext cx="164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W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4" name="Freeform 89"/>
                <p:cNvSpPr>
                  <a:spLocks/>
                </p:cNvSpPr>
                <p:nvPr/>
              </p:nvSpPr>
              <p:spPr bwMode="auto">
                <a:xfrm>
                  <a:off x="2254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65" name="Freeform 90"/>
                <p:cNvSpPr>
                  <a:spLocks/>
                </p:cNvSpPr>
                <p:nvPr/>
              </p:nvSpPr>
              <p:spPr bwMode="auto">
                <a:xfrm>
                  <a:off x="2254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66" name="Rectangle 91"/>
                <p:cNvSpPr>
                  <a:spLocks noChangeArrowheads="1"/>
                </p:cNvSpPr>
                <p:nvPr/>
              </p:nvSpPr>
              <p:spPr bwMode="auto">
                <a:xfrm>
                  <a:off x="2269" y="1242"/>
                  <a:ext cx="204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Re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67" name="Freeform 92"/>
                <p:cNvSpPr>
                  <a:spLocks/>
                </p:cNvSpPr>
                <p:nvPr/>
              </p:nvSpPr>
              <p:spPr bwMode="auto">
                <a:xfrm>
                  <a:off x="2435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68" name="Freeform 93"/>
                <p:cNvSpPr>
                  <a:spLocks/>
                </p:cNvSpPr>
                <p:nvPr/>
              </p:nvSpPr>
              <p:spPr bwMode="auto">
                <a:xfrm>
                  <a:off x="2435" y="1222"/>
                  <a:ext cx="171" cy="188"/>
                </a:xfrm>
                <a:custGeom>
                  <a:avLst/>
                  <a:gdLst>
                    <a:gd name="T0" fmla="*/ 0 w 3440"/>
                    <a:gd name="T1" fmla="*/ 574 h 3792"/>
                    <a:gd name="T2" fmla="*/ 574 w 3440"/>
                    <a:gd name="T3" fmla="*/ 0 h 3792"/>
                    <a:gd name="T4" fmla="*/ 2867 w 3440"/>
                    <a:gd name="T5" fmla="*/ 0 h 3792"/>
                    <a:gd name="T6" fmla="*/ 3440 w 3440"/>
                    <a:gd name="T7" fmla="*/ 574 h 3792"/>
                    <a:gd name="T8" fmla="*/ 3440 w 3440"/>
                    <a:gd name="T9" fmla="*/ 3219 h 3792"/>
                    <a:gd name="T10" fmla="*/ 2867 w 3440"/>
                    <a:gd name="T11" fmla="*/ 3792 h 3792"/>
                    <a:gd name="T12" fmla="*/ 574 w 3440"/>
                    <a:gd name="T13" fmla="*/ 3792 h 3792"/>
                    <a:gd name="T14" fmla="*/ 0 w 3440"/>
                    <a:gd name="T15" fmla="*/ 3219 h 3792"/>
                    <a:gd name="T16" fmla="*/ 0 w 3440"/>
                    <a:gd name="T17" fmla="*/ 574 h 37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92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19"/>
                      </a:lnTo>
                      <a:cubicBezTo>
                        <a:pt x="3440" y="3536"/>
                        <a:pt x="3184" y="3792"/>
                        <a:pt x="2867" y="3792"/>
                      </a:cubicBezTo>
                      <a:lnTo>
                        <a:pt x="574" y="3792"/>
                      </a:lnTo>
                      <a:cubicBezTo>
                        <a:pt x="257" y="3792"/>
                        <a:pt x="0" y="3536"/>
                        <a:pt x="0" y="3219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69" name="Rectangle 94"/>
                <p:cNvSpPr>
                  <a:spLocks noChangeArrowheads="1"/>
                </p:cNvSpPr>
                <p:nvPr/>
              </p:nvSpPr>
              <p:spPr bwMode="auto">
                <a:xfrm>
                  <a:off x="2444" y="1242"/>
                  <a:ext cx="215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Os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0" name="Freeform 95"/>
                <p:cNvSpPr>
                  <a:spLocks/>
                </p:cNvSpPr>
                <p:nvPr/>
              </p:nvSpPr>
              <p:spPr bwMode="auto">
                <a:xfrm>
                  <a:off x="2616" y="1222"/>
                  <a:ext cx="171" cy="188"/>
                </a:xfrm>
                <a:custGeom>
                  <a:avLst/>
                  <a:gdLst>
                    <a:gd name="T0" fmla="*/ 0 w 1728"/>
                    <a:gd name="T1" fmla="*/ 288 h 1896"/>
                    <a:gd name="T2" fmla="*/ 288 w 1728"/>
                    <a:gd name="T3" fmla="*/ 0 h 1896"/>
                    <a:gd name="T4" fmla="*/ 1440 w 1728"/>
                    <a:gd name="T5" fmla="*/ 0 h 1896"/>
                    <a:gd name="T6" fmla="*/ 1728 w 1728"/>
                    <a:gd name="T7" fmla="*/ 288 h 1896"/>
                    <a:gd name="T8" fmla="*/ 1728 w 1728"/>
                    <a:gd name="T9" fmla="*/ 1608 h 1896"/>
                    <a:gd name="T10" fmla="*/ 1440 w 1728"/>
                    <a:gd name="T11" fmla="*/ 1896 h 1896"/>
                    <a:gd name="T12" fmla="*/ 288 w 1728"/>
                    <a:gd name="T13" fmla="*/ 1896 h 1896"/>
                    <a:gd name="T14" fmla="*/ 0 w 1728"/>
                    <a:gd name="T15" fmla="*/ 1608 h 1896"/>
                    <a:gd name="T16" fmla="*/ 0 w 1728"/>
                    <a:gd name="T17" fmla="*/ 288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96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8"/>
                      </a:lnTo>
                      <a:cubicBezTo>
                        <a:pt x="1728" y="1768"/>
                        <a:pt x="1600" y="1896"/>
                        <a:pt x="1440" y="1896"/>
                      </a:cubicBezTo>
                      <a:lnTo>
                        <a:pt x="288" y="1896"/>
                      </a:lnTo>
                      <a:cubicBezTo>
                        <a:pt x="129" y="1896"/>
                        <a:pt x="0" y="1768"/>
                        <a:pt x="0" y="1608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71" name="Freeform 96"/>
                <p:cNvSpPr>
                  <a:spLocks/>
                </p:cNvSpPr>
                <p:nvPr/>
              </p:nvSpPr>
              <p:spPr bwMode="auto">
                <a:xfrm>
                  <a:off x="2616" y="1222"/>
                  <a:ext cx="171" cy="188"/>
                </a:xfrm>
                <a:custGeom>
                  <a:avLst/>
                  <a:gdLst>
                    <a:gd name="T0" fmla="*/ 0 w 1728"/>
                    <a:gd name="T1" fmla="*/ 288 h 1896"/>
                    <a:gd name="T2" fmla="*/ 288 w 1728"/>
                    <a:gd name="T3" fmla="*/ 0 h 1896"/>
                    <a:gd name="T4" fmla="*/ 1440 w 1728"/>
                    <a:gd name="T5" fmla="*/ 0 h 1896"/>
                    <a:gd name="T6" fmla="*/ 1728 w 1728"/>
                    <a:gd name="T7" fmla="*/ 288 h 1896"/>
                    <a:gd name="T8" fmla="*/ 1728 w 1728"/>
                    <a:gd name="T9" fmla="*/ 1608 h 1896"/>
                    <a:gd name="T10" fmla="*/ 1440 w 1728"/>
                    <a:gd name="T11" fmla="*/ 1896 h 1896"/>
                    <a:gd name="T12" fmla="*/ 288 w 1728"/>
                    <a:gd name="T13" fmla="*/ 1896 h 1896"/>
                    <a:gd name="T14" fmla="*/ 0 w 1728"/>
                    <a:gd name="T15" fmla="*/ 1608 h 1896"/>
                    <a:gd name="T16" fmla="*/ 0 w 1728"/>
                    <a:gd name="T17" fmla="*/ 288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96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8"/>
                      </a:lnTo>
                      <a:cubicBezTo>
                        <a:pt x="1728" y="1768"/>
                        <a:pt x="1600" y="1896"/>
                        <a:pt x="1440" y="1896"/>
                      </a:cubicBezTo>
                      <a:lnTo>
                        <a:pt x="288" y="1896"/>
                      </a:lnTo>
                      <a:cubicBezTo>
                        <a:pt x="129" y="1896"/>
                        <a:pt x="0" y="1768"/>
                        <a:pt x="0" y="1608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72" name="Rectangle 97"/>
                <p:cNvSpPr>
                  <a:spLocks noChangeArrowheads="1"/>
                </p:cNvSpPr>
                <p:nvPr/>
              </p:nvSpPr>
              <p:spPr bwMode="auto">
                <a:xfrm>
                  <a:off x="2660" y="1242"/>
                  <a:ext cx="145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Ir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3" name="Freeform 98"/>
                <p:cNvSpPr>
                  <a:spLocks/>
                </p:cNvSpPr>
                <p:nvPr/>
              </p:nvSpPr>
              <p:spPr bwMode="auto">
                <a:xfrm>
                  <a:off x="2797" y="1222"/>
                  <a:ext cx="170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74" name="Freeform 99"/>
                <p:cNvSpPr>
                  <a:spLocks/>
                </p:cNvSpPr>
                <p:nvPr/>
              </p:nvSpPr>
              <p:spPr bwMode="auto">
                <a:xfrm>
                  <a:off x="2797" y="1222"/>
                  <a:ext cx="170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75" name="Rectangle 100"/>
                <p:cNvSpPr>
                  <a:spLocks noChangeArrowheads="1"/>
                </p:cNvSpPr>
                <p:nvPr/>
              </p:nvSpPr>
              <p:spPr bwMode="auto">
                <a:xfrm>
                  <a:off x="2827" y="1242"/>
                  <a:ext cx="172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Pt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6" name="Freeform 101"/>
                <p:cNvSpPr>
                  <a:spLocks/>
                </p:cNvSpPr>
                <p:nvPr/>
              </p:nvSpPr>
              <p:spPr bwMode="auto">
                <a:xfrm>
                  <a:off x="2978" y="1222"/>
                  <a:ext cx="170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77" name="Freeform 102"/>
                <p:cNvSpPr>
                  <a:spLocks/>
                </p:cNvSpPr>
                <p:nvPr/>
              </p:nvSpPr>
              <p:spPr bwMode="auto">
                <a:xfrm>
                  <a:off x="2978" y="1222"/>
                  <a:ext cx="170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78" name="Rectangle 103"/>
                <p:cNvSpPr>
                  <a:spLocks noChangeArrowheads="1"/>
                </p:cNvSpPr>
                <p:nvPr/>
              </p:nvSpPr>
              <p:spPr bwMode="auto">
                <a:xfrm>
                  <a:off x="2985" y="1242"/>
                  <a:ext cx="218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Au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79" name="Freeform 104"/>
                <p:cNvSpPr>
                  <a:spLocks/>
                </p:cNvSpPr>
                <p:nvPr/>
              </p:nvSpPr>
              <p:spPr bwMode="auto">
                <a:xfrm>
                  <a:off x="3159" y="1222"/>
                  <a:ext cx="170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80" name="Freeform 105"/>
                <p:cNvSpPr>
                  <a:spLocks/>
                </p:cNvSpPr>
                <p:nvPr/>
              </p:nvSpPr>
              <p:spPr bwMode="auto">
                <a:xfrm>
                  <a:off x="3159" y="1222"/>
                  <a:ext cx="170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81" name="Rectangle 106"/>
                <p:cNvSpPr>
                  <a:spLocks noChangeArrowheads="1"/>
                </p:cNvSpPr>
                <p:nvPr/>
              </p:nvSpPr>
              <p:spPr bwMode="auto">
                <a:xfrm>
                  <a:off x="3163" y="1242"/>
                  <a:ext cx="224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Hg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2" name="Freeform 107"/>
                <p:cNvSpPr>
                  <a:spLocks/>
                </p:cNvSpPr>
                <p:nvPr/>
              </p:nvSpPr>
              <p:spPr bwMode="auto">
                <a:xfrm>
                  <a:off x="3340" y="1222"/>
                  <a:ext cx="170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83" name="Freeform 108"/>
                <p:cNvSpPr>
                  <a:spLocks/>
                </p:cNvSpPr>
                <p:nvPr/>
              </p:nvSpPr>
              <p:spPr bwMode="auto">
                <a:xfrm>
                  <a:off x="3340" y="1222"/>
                  <a:ext cx="170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84" name="Rectangle 109"/>
                <p:cNvSpPr>
                  <a:spLocks noChangeArrowheads="1"/>
                </p:cNvSpPr>
                <p:nvPr/>
              </p:nvSpPr>
              <p:spPr bwMode="auto">
                <a:xfrm>
                  <a:off x="3370" y="1242"/>
                  <a:ext cx="172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Tl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5" name="Freeform 110"/>
                <p:cNvSpPr>
                  <a:spLocks/>
                </p:cNvSpPr>
                <p:nvPr/>
              </p:nvSpPr>
              <p:spPr bwMode="auto">
                <a:xfrm>
                  <a:off x="3520" y="1222"/>
                  <a:ext cx="171" cy="188"/>
                </a:xfrm>
                <a:custGeom>
                  <a:avLst/>
                  <a:gdLst>
                    <a:gd name="T0" fmla="*/ 0 w 1728"/>
                    <a:gd name="T1" fmla="*/ 288 h 1896"/>
                    <a:gd name="T2" fmla="*/ 288 w 1728"/>
                    <a:gd name="T3" fmla="*/ 0 h 1896"/>
                    <a:gd name="T4" fmla="*/ 1440 w 1728"/>
                    <a:gd name="T5" fmla="*/ 0 h 1896"/>
                    <a:gd name="T6" fmla="*/ 1728 w 1728"/>
                    <a:gd name="T7" fmla="*/ 288 h 1896"/>
                    <a:gd name="T8" fmla="*/ 1728 w 1728"/>
                    <a:gd name="T9" fmla="*/ 1608 h 1896"/>
                    <a:gd name="T10" fmla="*/ 1440 w 1728"/>
                    <a:gd name="T11" fmla="*/ 1896 h 1896"/>
                    <a:gd name="T12" fmla="*/ 288 w 1728"/>
                    <a:gd name="T13" fmla="*/ 1896 h 1896"/>
                    <a:gd name="T14" fmla="*/ 0 w 1728"/>
                    <a:gd name="T15" fmla="*/ 1608 h 1896"/>
                    <a:gd name="T16" fmla="*/ 0 w 1728"/>
                    <a:gd name="T17" fmla="*/ 288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96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8"/>
                      </a:lnTo>
                      <a:cubicBezTo>
                        <a:pt x="1728" y="1768"/>
                        <a:pt x="1600" y="1896"/>
                        <a:pt x="1440" y="1896"/>
                      </a:cubicBezTo>
                      <a:lnTo>
                        <a:pt x="288" y="1896"/>
                      </a:lnTo>
                      <a:cubicBezTo>
                        <a:pt x="129" y="1896"/>
                        <a:pt x="0" y="1768"/>
                        <a:pt x="0" y="1608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86" name="Freeform 111"/>
                <p:cNvSpPr>
                  <a:spLocks/>
                </p:cNvSpPr>
                <p:nvPr/>
              </p:nvSpPr>
              <p:spPr bwMode="auto">
                <a:xfrm>
                  <a:off x="3520" y="1222"/>
                  <a:ext cx="171" cy="188"/>
                </a:xfrm>
                <a:custGeom>
                  <a:avLst/>
                  <a:gdLst>
                    <a:gd name="T0" fmla="*/ 0 w 1728"/>
                    <a:gd name="T1" fmla="*/ 288 h 1896"/>
                    <a:gd name="T2" fmla="*/ 288 w 1728"/>
                    <a:gd name="T3" fmla="*/ 0 h 1896"/>
                    <a:gd name="T4" fmla="*/ 1440 w 1728"/>
                    <a:gd name="T5" fmla="*/ 0 h 1896"/>
                    <a:gd name="T6" fmla="*/ 1728 w 1728"/>
                    <a:gd name="T7" fmla="*/ 288 h 1896"/>
                    <a:gd name="T8" fmla="*/ 1728 w 1728"/>
                    <a:gd name="T9" fmla="*/ 1608 h 1896"/>
                    <a:gd name="T10" fmla="*/ 1440 w 1728"/>
                    <a:gd name="T11" fmla="*/ 1896 h 1896"/>
                    <a:gd name="T12" fmla="*/ 288 w 1728"/>
                    <a:gd name="T13" fmla="*/ 1896 h 1896"/>
                    <a:gd name="T14" fmla="*/ 0 w 1728"/>
                    <a:gd name="T15" fmla="*/ 1608 h 1896"/>
                    <a:gd name="T16" fmla="*/ 0 w 1728"/>
                    <a:gd name="T17" fmla="*/ 288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96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8"/>
                      </a:lnTo>
                      <a:cubicBezTo>
                        <a:pt x="1728" y="1768"/>
                        <a:pt x="1600" y="1896"/>
                        <a:pt x="1440" y="1896"/>
                      </a:cubicBezTo>
                      <a:lnTo>
                        <a:pt x="288" y="1896"/>
                      </a:lnTo>
                      <a:cubicBezTo>
                        <a:pt x="129" y="1896"/>
                        <a:pt x="0" y="1768"/>
                        <a:pt x="0" y="1608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87" name="Rectangle 112"/>
                <p:cNvSpPr>
                  <a:spLocks noChangeArrowheads="1"/>
                </p:cNvSpPr>
                <p:nvPr/>
              </p:nvSpPr>
              <p:spPr bwMode="auto">
                <a:xfrm>
                  <a:off x="3535" y="1242"/>
                  <a:ext cx="204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Pb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88" name="Freeform 113"/>
                <p:cNvSpPr>
                  <a:spLocks/>
                </p:cNvSpPr>
                <p:nvPr/>
              </p:nvSpPr>
              <p:spPr bwMode="auto">
                <a:xfrm>
                  <a:off x="3701" y="1222"/>
                  <a:ext cx="171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89" name="Freeform 114"/>
                <p:cNvSpPr>
                  <a:spLocks/>
                </p:cNvSpPr>
                <p:nvPr/>
              </p:nvSpPr>
              <p:spPr bwMode="auto">
                <a:xfrm>
                  <a:off x="3701" y="1222"/>
                  <a:ext cx="171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90" name="Rectangle 115"/>
                <p:cNvSpPr>
                  <a:spLocks noChangeArrowheads="1"/>
                </p:cNvSpPr>
                <p:nvPr/>
              </p:nvSpPr>
              <p:spPr bwMode="auto">
                <a:xfrm>
                  <a:off x="3735" y="1242"/>
                  <a:ext cx="166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Bi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1" name="Freeform 116"/>
                <p:cNvSpPr>
                  <a:spLocks/>
                </p:cNvSpPr>
                <p:nvPr/>
              </p:nvSpPr>
              <p:spPr bwMode="auto">
                <a:xfrm>
                  <a:off x="3882" y="1222"/>
                  <a:ext cx="171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92" name="Freeform 117"/>
                <p:cNvSpPr>
                  <a:spLocks/>
                </p:cNvSpPr>
                <p:nvPr/>
              </p:nvSpPr>
              <p:spPr bwMode="auto">
                <a:xfrm>
                  <a:off x="3882" y="1222"/>
                  <a:ext cx="171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93" name="Rectangle 118"/>
                <p:cNvSpPr>
                  <a:spLocks noChangeArrowheads="1"/>
                </p:cNvSpPr>
                <p:nvPr/>
              </p:nvSpPr>
              <p:spPr bwMode="auto">
                <a:xfrm>
                  <a:off x="3898" y="1242"/>
                  <a:ext cx="202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Po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4" name="Freeform 119"/>
                <p:cNvSpPr>
                  <a:spLocks/>
                </p:cNvSpPr>
                <p:nvPr/>
              </p:nvSpPr>
              <p:spPr bwMode="auto">
                <a:xfrm>
                  <a:off x="4063" y="1222"/>
                  <a:ext cx="171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95" name="Freeform 120"/>
                <p:cNvSpPr>
                  <a:spLocks/>
                </p:cNvSpPr>
                <p:nvPr/>
              </p:nvSpPr>
              <p:spPr bwMode="auto">
                <a:xfrm>
                  <a:off x="4063" y="1222"/>
                  <a:ext cx="171" cy="188"/>
                </a:xfrm>
                <a:custGeom>
                  <a:avLst/>
                  <a:gdLst>
                    <a:gd name="T0" fmla="*/ 0 w 1720"/>
                    <a:gd name="T1" fmla="*/ 287 h 1896"/>
                    <a:gd name="T2" fmla="*/ 287 w 1720"/>
                    <a:gd name="T3" fmla="*/ 0 h 1896"/>
                    <a:gd name="T4" fmla="*/ 1434 w 1720"/>
                    <a:gd name="T5" fmla="*/ 0 h 1896"/>
                    <a:gd name="T6" fmla="*/ 1720 w 1720"/>
                    <a:gd name="T7" fmla="*/ 287 h 1896"/>
                    <a:gd name="T8" fmla="*/ 1720 w 1720"/>
                    <a:gd name="T9" fmla="*/ 1610 h 1896"/>
                    <a:gd name="T10" fmla="*/ 1434 w 1720"/>
                    <a:gd name="T11" fmla="*/ 1896 h 1896"/>
                    <a:gd name="T12" fmla="*/ 287 w 1720"/>
                    <a:gd name="T13" fmla="*/ 1896 h 1896"/>
                    <a:gd name="T14" fmla="*/ 0 w 1720"/>
                    <a:gd name="T15" fmla="*/ 1610 h 1896"/>
                    <a:gd name="T16" fmla="*/ 0 w 1720"/>
                    <a:gd name="T17" fmla="*/ 287 h 18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96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10"/>
                      </a:lnTo>
                      <a:cubicBezTo>
                        <a:pt x="1720" y="1768"/>
                        <a:pt x="1592" y="1896"/>
                        <a:pt x="1434" y="1896"/>
                      </a:cubicBezTo>
                      <a:lnTo>
                        <a:pt x="287" y="1896"/>
                      </a:lnTo>
                      <a:cubicBezTo>
                        <a:pt x="129" y="1896"/>
                        <a:pt x="0" y="1768"/>
                        <a:pt x="0" y="1610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96" name="Rectangle 121"/>
                <p:cNvSpPr>
                  <a:spLocks noChangeArrowheads="1"/>
                </p:cNvSpPr>
                <p:nvPr/>
              </p:nvSpPr>
              <p:spPr bwMode="auto">
                <a:xfrm>
                  <a:off x="4085" y="1242"/>
                  <a:ext cx="190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At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197" name="Freeform 122"/>
                <p:cNvSpPr>
                  <a:spLocks/>
                </p:cNvSpPr>
                <p:nvPr/>
              </p:nvSpPr>
              <p:spPr bwMode="auto">
                <a:xfrm>
                  <a:off x="1350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98" name="Freeform 123"/>
                <p:cNvSpPr>
                  <a:spLocks/>
                </p:cNvSpPr>
                <p:nvPr/>
              </p:nvSpPr>
              <p:spPr bwMode="auto">
                <a:xfrm>
                  <a:off x="1350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199" name="Rectangle 124"/>
                <p:cNvSpPr>
                  <a:spLocks noChangeArrowheads="1"/>
                </p:cNvSpPr>
                <p:nvPr/>
              </p:nvSpPr>
              <p:spPr bwMode="auto">
                <a:xfrm>
                  <a:off x="1379" y="1044"/>
                  <a:ext cx="175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Sr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0" name="Freeform 125"/>
                <p:cNvSpPr>
                  <a:spLocks/>
                </p:cNvSpPr>
                <p:nvPr/>
              </p:nvSpPr>
              <p:spPr bwMode="auto">
                <a:xfrm>
                  <a:off x="1530" y="1025"/>
                  <a:ext cx="172" cy="187"/>
                </a:xfrm>
                <a:custGeom>
                  <a:avLst/>
                  <a:gdLst>
                    <a:gd name="T0" fmla="*/ 0 w 3456"/>
                    <a:gd name="T1" fmla="*/ 576 h 3776"/>
                    <a:gd name="T2" fmla="*/ 576 w 3456"/>
                    <a:gd name="T3" fmla="*/ 0 h 3776"/>
                    <a:gd name="T4" fmla="*/ 2880 w 3456"/>
                    <a:gd name="T5" fmla="*/ 0 h 3776"/>
                    <a:gd name="T6" fmla="*/ 3456 w 3456"/>
                    <a:gd name="T7" fmla="*/ 576 h 3776"/>
                    <a:gd name="T8" fmla="*/ 3456 w 3456"/>
                    <a:gd name="T9" fmla="*/ 3200 h 3776"/>
                    <a:gd name="T10" fmla="*/ 2880 w 3456"/>
                    <a:gd name="T11" fmla="*/ 3776 h 3776"/>
                    <a:gd name="T12" fmla="*/ 576 w 3456"/>
                    <a:gd name="T13" fmla="*/ 3776 h 3776"/>
                    <a:gd name="T14" fmla="*/ 0 w 3456"/>
                    <a:gd name="T15" fmla="*/ 3200 h 3776"/>
                    <a:gd name="T16" fmla="*/ 0 w 3456"/>
                    <a:gd name="T17" fmla="*/ 576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56" h="3776">
                      <a:moveTo>
                        <a:pt x="0" y="576"/>
                      </a:moveTo>
                      <a:cubicBezTo>
                        <a:pt x="0" y="258"/>
                        <a:pt x="258" y="0"/>
                        <a:pt x="576" y="0"/>
                      </a:cubicBezTo>
                      <a:lnTo>
                        <a:pt x="2880" y="0"/>
                      </a:lnTo>
                      <a:cubicBezTo>
                        <a:pt x="3199" y="0"/>
                        <a:pt x="3456" y="258"/>
                        <a:pt x="3456" y="576"/>
                      </a:cubicBezTo>
                      <a:lnTo>
                        <a:pt x="3456" y="3200"/>
                      </a:lnTo>
                      <a:cubicBezTo>
                        <a:pt x="3456" y="3519"/>
                        <a:pt x="3199" y="3776"/>
                        <a:pt x="2880" y="3776"/>
                      </a:cubicBezTo>
                      <a:lnTo>
                        <a:pt x="576" y="3776"/>
                      </a:lnTo>
                      <a:cubicBezTo>
                        <a:pt x="258" y="3776"/>
                        <a:pt x="0" y="3519"/>
                        <a:pt x="0" y="3200"/>
                      </a:cubicBezTo>
                      <a:lnTo>
                        <a:pt x="0" y="576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01" name="Freeform 126"/>
                <p:cNvSpPr>
                  <a:spLocks/>
                </p:cNvSpPr>
                <p:nvPr/>
              </p:nvSpPr>
              <p:spPr bwMode="auto">
                <a:xfrm>
                  <a:off x="1530" y="1025"/>
                  <a:ext cx="172" cy="187"/>
                </a:xfrm>
                <a:custGeom>
                  <a:avLst/>
                  <a:gdLst>
                    <a:gd name="T0" fmla="*/ 0 w 3456"/>
                    <a:gd name="T1" fmla="*/ 576 h 3776"/>
                    <a:gd name="T2" fmla="*/ 576 w 3456"/>
                    <a:gd name="T3" fmla="*/ 0 h 3776"/>
                    <a:gd name="T4" fmla="*/ 2880 w 3456"/>
                    <a:gd name="T5" fmla="*/ 0 h 3776"/>
                    <a:gd name="T6" fmla="*/ 3456 w 3456"/>
                    <a:gd name="T7" fmla="*/ 576 h 3776"/>
                    <a:gd name="T8" fmla="*/ 3456 w 3456"/>
                    <a:gd name="T9" fmla="*/ 3200 h 3776"/>
                    <a:gd name="T10" fmla="*/ 2880 w 3456"/>
                    <a:gd name="T11" fmla="*/ 3776 h 3776"/>
                    <a:gd name="T12" fmla="*/ 576 w 3456"/>
                    <a:gd name="T13" fmla="*/ 3776 h 3776"/>
                    <a:gd name="T14" fmla="*/ 0 w 3456"/>
                    <a:gd name="T15" fmla="*/ 3200 h 3776"/>
                    <a:gd name="T16" fmla="*/ 0 w 3456"/>
                    <a:gd name="T17" fmla="*/ 576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56" h="3776">
                      <a:moveTo>
                        <a:pt x="0" y="576"/>
                      </a:moveTo>
                      <a:cubicBezTo>
                        <a:pt x="0" y="258"/>
                        <a:pt x="258" y="0"/>
                        <a:pt x="576" y="0"/>
                      </a:cubicBezTo>
                      <a:lnTo>
                        <a:pt x="2880" y="0"/>
                      </a:lnTo>
                      <a:cubicBezTo>
                        <a:pt x="3199" y="0"/>
                        <a:pt x="3456" y="258"/>
                        <a:pt x="3456" y="576"/>
                      </a:cubicBezTo>
                      <a:lnTo>
                        <a:pt x="3456" y="3200"/>
                      </a:lnTo>
                      <a:cubicBezTo>
                        <a:pt x="3456" y="3519"/>
                        <a:pt x="3199" y="3776"/>
                        <a:pt x="2880" y="3776"/>
                      </a:cubicBezTo>
                      <a:lnTo>
                        <a:pt x="576" y="3776"/>
                      </a:lnTo>
                      <a:cubicBezTo>
                        <a:pt x="258" y="3776"/>
                        <a:pt x="0" y="3519"/>
                        <a:pt x="0" y="3200"/>
                      </a:cubicBezTo>
                      <a:lnTo>
                        <a:pt x="0" y="576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02" name="Rectangle 127"/>
                <p:cNvSpPr>
                  <a:spLocks noChangeArrowheads="1"/>
                </p:cNvSpPr>
                <p:nvPr/>
              </p:nvSpPr>
              <p:spPr bwMode="auto">
                <a:xfrm>
                  <a:off x="1579" y="1044"/>
                  <a:ext cx="136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Y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3" name="Freeform 128"/>
                <p:cNvSpPr>
                  <a:spLocks/>
                </p:cNvSpPr>
                <p:nvPr/>
              </p:nvSpPr>
              <p:spPr bwMode="auto">
                <a:xfrm>
                  <a:off x="1711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04" name="Freeform 129"/>
                <p:cNvSpPr>
                  <a:spLocks/>
                </p:cNvSpPr>
                <p:nvPr/>
              </p:nvSpPr>
              <p:spPr bwMode="auto">
                <a:xfrm>
                  <a:off x="1711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05" name="Rectangle 130"/>
                <p:cNvSpPr>
                  <a:spLocks noChangeArrowheads="1"/>
                </p:cNvSpPr>
                <p:nvPr/>
              </p:nvSpPr>
              <p:spPr bwMode="auto">
                <a:xfrm>
                  <a:off x="1736" y="1044"/>
                  <a:ext cx="184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Zr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6" name="Freeform 131"/>
                <p:cNvSpPr>
                  <a:spLocks/>
                </p:cNvSpPr>
                <p:nvPr/>
              </p:nvSpPr>
              <p:spPr bwMode="auto">
                <a:xfrm>
                  <a:off x="1892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07" name="Freeform 132"/>
                <p:cNvSpPr>
                  <a:spLocks/>
                </p:cNvSpPr>
                <p:nvPr/>
              </p:nvSpPr>
              <p:spPr bwMode="auto">
                <a:xfrm>
                  <a:off x="1892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08" name="Rectangle 133"/>
                <p:cNvSpPr>
                  <a:spLocks noChangeArrowheads="1"/>
                </p:cNvSpPr>
                <p:nvPr/>
              </p:nvSpPr>
              <p:spPr bwMode="auto">
                <a:xfrm>
                  <a:off x="1897" y="1044"/>
                  <a:ext cx="226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Nb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09" name="Freeform 134"/>
                <p:cNvSpPr>
                  <a:spLocks/>
                </p:cNvSpPr>
                <p:nvPr/>
              </p:nvSpPr>
              <p:spPr bwMode="auto">
                <a:xfrm>
                  <a:off x="2073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10" name="Freeform 135"/>
                <p:cNvSpPr>
                  <a:spLocks/>
                </p:cNvSpPr>
                <p:nvPr/>
              </p:nvSpPr>
              <p:spPr bwMode="auto">
                <a:xfrm>
                  <a:off x="2073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11" name="Rectangle 136"/>
                <p:cNvSpPr>
                  <a:spLocks noChangeArrowheads="1"/>
                </p:cNvSpPr>
                <p:nvPr/>
              </p:nvSpPr>
              <p:spPr bwMode="auto">
                <a:xfrm>
                  <a:off x="2108" y="1044"/>
                  <a:ext cx="163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M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2" name="Rectangle 137"/>
                <p:cNvSpPr>
                  <a:spLocks noChangeArrowheads="1"/>
                </p:cNvSpPr>
                <p:nvPr/>
              </p:nvSpPr>
              <p:spPr bwMode="auto">
                <a:xfrm>
                  <a:off x="2123" y="1187"/>
                  <a:ext cx="134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o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3" name="Freeform 138"/>
                <p:cNvSpPr>
                  <a:spLocks/>
                </p:cNvSpPr>
                <p:nvPr/>
              </p:nvSpPr>
              <p:spPr bwMode="auto">
                <a:xfrm>
                  <a:off x="2254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14" name="Freeform 139"/>
                <p:cNvSpPr>
                  <a:spLocks/>
                </p:cNvSpPr>
                <p:nvPr/>
              </p:nvSpPr>
              <p:spPr bwMode="auto">
                <a:xfrm>
                  <a:off x="2254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15" name="Rectangle 140"/>
                <p:cNvSpPr>
                  <a:spLocks noChangeArrowheads="1"/>
                </p:cNvSpPr>
                <p:nvPr/>
              </p:nvSpPr>
              <p:spPr bwMode="auto">
                <a:xfrm>
                  <a:off x="2271" y="1044"/>
                  <a:ext cx="198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Tc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6" name="Freeform 141"/>
                <p:cNvSpPr>
                  <a:spLocks/>
                </p:cNvSpPr>
                <p:nvPr/>
              </p:nvSpPr>
              <p:spPr bwMode="auto">
                <a:xfrm>
                  <a:off x="2435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17" name="Freeform 142"/>
                <p:cNvSpPr>
                  <a:spLocks/>
                </p:cNvSpPr>
                <p:nvPr/>
              </p:nvSpPr>
              <p:spPr bwMode="auto">
                <a:xfrm>
                  <a:off x="2435" y="1025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18" name="Rectangle 143"/>
                <p:cNvSpPr>
                  <a:spLocks noChangeArrowheads="1"/>
                </p:cNvSpPr>
                <p:nvPr/>
              </p:nvSpPr>
              <p:spPr bwMode="auto">
                <a:xfrm>
                  <a:off x="2445" y="1044"/>
                  <a:ext cx="212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Ru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19" name="Freeform 144"/>
                <p:cNvSpPr>
                  <a:spLocks/>
                </p:cNvSpPr>
                <p:nvPr/>
              </p:nvSpPr>
              <p:spPr bwMode="auto">
                <a:xfrm>
                  <a:off x="2616" y="1025"/>
                  <a:ext cx="171" cy="187"/>
                </a:xfrm>
                <a:custGeom>
                  <a:avLst/>
                  <a:gdLst>
                    <a:gd name="T0" fmla="*/ 0 w 1728"/>
                    <a:gd name="T1" fmla="*/ 288 h 1888"/>
                    <a:gd name="T2" fmla="*/ 288 w 1728"/>
                    <a:gd name="T3" fmla="*/ 0 h 1888"/>
                    <a:gd name="T4" fmla="*/ 1440 w 1728"/>
                    <a:gd name="T5" fmla="*/ 0 h 1888"/>
                    <a:gd name="T6" fmla="*/ 1728 w 1728"/>
                    <a:gd name="T7" fmla="*/ 288 h 1888"/>
                    <a:gd name="T8" fmla="*/ 1728 w 1728"/>
                    <a:gd name="T9" fmla="*/ 1600 h 1888"/>
                    <a:gd name="T10" fmla="*/ 1440 w 1728"/>
                    <a:gd name="T11" fmla="*/ 1888 h 1888"/>
                    <a:gd name="T12" fmla="*/ 288 w 1728"/>
                    <a:gd name="T13" fmla="*/ 1888 h 1888"/>
                    <a:gd name="T14" fmla="*/ 0 w 1728"/>
                    <a:gd name="T15" fmla="*/ 1600 h 1888"/>
                    <a:gd name="T16" fmla="*/ 0 w 1728"/>
                    <a:gd name="T17" fmla="*/ 288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88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0"/>
                      </a:lnTo>
                      <a:cubicBezTo>
                        <a:pt x="1728" y="1760"/>
                        <a:pt x="1600" y="1888"/>
                        <a:pt x="1440" y="1888"/>
                      </a:cubicBezTo>
                      <a:lnTo>
                        <a:pt x="288" y="1888"/>
                      </a:lnTo>
                      <a:cubicBezTo>
                        <a:pt x="129" y="1888"/>
                        <a:pt x="0" y="1760"/>
                        <a:pt x="0" y="1600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20" name="Freeform 145"/>
                <p:cNvSpPr>
                  <a:spLocks/>
                </p:cNvSpPr>
                <p:nvPr/>
              </p:nvSpPr>
              <p:spPr bwMode="auto">
                <a:xfrm>
                  <a:off x="2616" y="1025"/>
                  <a:ext cx="171" cy="187"/>
                </a:xfrm>
                <a:custGeom>
                  <a:avLst/>
                  <a:gdLst>
                    <a:gd name="T0" fmla="*/ 0 w 1728"/>
                    <a:gd name="T1" fmla="*/ 288 h 1888"/>
                    <a:gd name="T2" fmla="*/ 288 w 1728"/>
                    <a:gd name="T3" fmla="*/ 0 h 1888"/>
                    <a:gd name="T4" fmla="*/ 1440 w 1728"/>
                    <a:gd name="T5" fmla="*/ 0 h 1888"/>
                    <a:gd name="T6" fmla="*/ 1728 w 1728"/>
                    <a:gd name="T7" fmla="*/ 288 h 1888"/>
                    <a:gd name="T8" fmla="*/ 1728 w 1728"/>
                    <a:gd name="T9" fmla="*/ 1600 h 1888"/>
                    <a:gd name="T10" fmla="*/ 1440 w 1728"/>
                    <a:gd name="T11" fmla="*/ 1888 h 1888"/>
                    <a:gd name="T12" fmla="*/ 288 w 1728"/>
                    <a:gd name="T13" fmla="*/ 1888 h 1888"/>
                    <a:gd name="T14" fmla="*/ 0 w 1728"/>
                    <a:gd name="T15" fmla="*/ 1600 h 1888"/>
                    <a:gd name="T16" fmla="*/ 0 w 1728"/>
                    <a:gd name="T17" fmla="*/ 288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88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0"/>
                      </a:lnTo>
                      <a:cubicBezTo>
                        <a:pt x="1728" y="1760"/>
                        <a:pt x="1600" y="1888"/>
                        <a:pt x="1440" y="1888"/>
                      </a:cubicBezTo>
                      <a:lnTo>
                        <a:pt x="288" y="1888"/>
                      </a:lnTo>
                      <a:cubicBezTo>
                        <a:pt x="129" y="1888"/>
                        <a:pt x="0" y="1760"/>
                        <a:pt x="0" y="1600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21" name="Rectangle 146"/>
                <p:cNvSpPr>
                  <a:spLocks noChangeArrowheads="1"/>
                </p:cNvSpPr>
                <p:nvPr/>
              </p:nvSpPr>
              <p:spPr bwMode="auto">
                <a:xfrm>
                  <a:off x="2626" y="1044"/>
                  <a:ext cx="21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Rh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2" name="Freeform 147"/>
                <p:cNvSpPr>
                  <a:spLocks/>
                </p:cNvSpPr>
                <p:nvPr/>
              </p:nvSpPr>
              <p:spPr bwMode="auto">
                <a:xfrm>
                  <a:off x="2797" y="1025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23" name="Freeform 148"/>
                <p:cNvSpPr>
                  <a:spLocks/>
                </p:cNvSpPr>
                <p:nvPr/>
              </p:nvSpPr>
              <p:spPr bwMode="auto">
                <a:xfrm>
                  <a:off x="2797" y="1025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24" name="Rectangle 149"/>
                <p:cNvSpPr>
                  <a:spLocks noChangeArrowheads="1"/>
                </p:cNvSpPr>
                <p:nvPr/>
              </p:nvSpPr>
              <p:spPr bwMode="auto">
                <a:xfrm>
                  <a:off x="2812" y="1044"/>
                  <a:ext cx="203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Pd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5" name="Freeform 150"/>
                <p:cNvSpPr>
                  <a:spLocks/>
                </p:cNvSpPr>
                <p:nvPr/>
              </p:nvSpPr>
              <p:spPr bwMode="auto">
                <a:xfrm>
                  <a:off x="2978" y="1025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26" name="Freeform 151"/>
                <p:cNvSpPr>
                  <a:spLocks/>
                </p:cNvSpPr>
                <p:nvPr/>
              </p:nvSpPr>
              <p:spPr bwMode="auto">
                <a:xfrm>
                  <a:off x="2978" y="1025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27" name="Rectangle 152"/>
                <p:cNvSpPr>
                  <a:spLocks noChangeArrowheads="1"/>
                </p:cNvSpPr>
                <p:nvPr/>
              </p:nvSpPr>
              <p:spPr bwMode="auto">
                <a:xfrm>
                  <a:off x="2985" y="1044"/>
                  <a:ext cx="220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Ag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28" name="Freeform 153"/>
                <p:cNvSpPr>
                  <a:spLocks/>
                </p:cNvSpPr>
                <p:nvPr/>
              </p:nvSpPr>
              <p:spPr bwMode="auto">
                <a:xfrm>
                  <a:off x="3159" y="1025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29" name="Freeform 154"/>
                <p:cNvSpPr>
                  <a:spLocks/>
                </p:cNvSpPr>
                <p:nvPr/>
              </p:nvSpPr>
              <p:spPr bwMode="auto">
                <a:xfrm>
                  <a:off x="3159" y="1025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30" name="Rectangle 155"/>
                <p:cNvSpPr>
                  <a:spLocks noChangeArrowheads="1"/>
                </p:cNvSpPr>
                <p:nvPr/>
              </p:nvSpPr>
              <p:spPr bwMode="auto">
                <a:xfrm>
                  <a:off x="3165" y="1044"/>
                  <a:ext cx="22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Cd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1" name="Freeform 156"/>
                <p:cNvSpPr>
                  <a:spLocks/>
                </p:cNvSpPr>
                <p:nvPr/>
              </p:nvSpPr>
              <p:spPr bwMode="auto">
                <a:xfrm>
                  <a:off x="3340" y="1025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32" name="Freeform 157"/>
                <p:cNvSpPr>
                  <a:spLocks/>
                </p:cNvSpPr>
                <p:nvPr/>
              </p:nvSpPr>
              <p:spPr bwMode="auto">
                <a:xfrm>
                  <a:off x="3340" y="1025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33" name="Rectangle 158"/>
                <p:cNvSpPr>
                  <a:spLocks noChangeArrowheads="1"/>
                </p:cNvSpPr>
                <p:nvPr/>
              </p:nvSpPr>
              <p:spPr bwMode="auto">
                <a:xfrm>
                  <a:off x="3370" y="1044"/>
                  <a:ext cx="17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In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4" name="Freeform 159"/>
                <p:cNvSpPr>
                  <a:spLocks/>
                </p:cNvSpPr>
                <p:nvPr/>
              </p:nvSpPr>
              <p:spPr bwMode="auto">
                <a:xfrm>
                  <a:off x="3520" y="1025"/>
                  <a:ext cx="171" cy="187"/>
                </a:xfrm>
                <a:custGeom>
                  <a:avLst/>
                  <a:gdLst>
                    <a:gd name="T0" fmla="*/ 0 w 1728"/>
                    <a:gd name="T1" fmla="*/ 288 h 1888"/>
                    <a:gd name="T2" fmla="*/ 288 w 1728"/>
                    <a:gd name="T3" fmla="*/ 0 h 1888"/>
                    <a:gd name="T4" fmla="*/ 1440 w 1728"/>
                    <a:gd name="T5" fmla="*/ 0 h 1888"/>
                    <a:gd name="T6" fmla="*/ 1728 w 1728"/>
                    <a:gd name="T7" fmla="*/ 288 h 1888"/>
                    <a:gd name="T8" fmla="*/ 1728 w 1728"/>
                    <a:gd name="T9" fmla="*/ 1600 h 1888"/>
                    <a:gd name="T10" fmla="*/ 1440 w 1728"/>
                    <a:gd name="T11" fmla="*/ 1888 h 1888"/>
                    <a:gd name="T12" fmla="*/ 288 w 1728"/>
                    <a:gd name="T13" fmla="*/ 1888 h 1888"/>
                    <a:gd name="T14" fmla="*/ 0 w 1728"/>
                    <a:gd name="T15" fmla="*/ 1600 h 1888"/>
                    <a:gd name="T16" fmla="*/ 0 w 1728"/>
                    <a:gd name="T17" fmla="*/ 288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88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0"/>
                      </a:lnTo>
                      <a:cubicBezTo>
                        <a:pt x="1728" y="1760"/>
                        <a:pt x="1600" y="1888"/>
                        <a:pt x="1440" y="1888"/>
                      </a:cubicBezTo>
                      <a:lnTo>
                        <a:pt x="288" y="1888"/>
                      </a:lnTo>
                      <a:cubicBezTo>
                        <a:pt x="129" y="1888"/>
                        <a:pt x="0" y="1760"/>
                        <a:pt x="0" y="1600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35" name="Freeform 160"/>
                <p:cNvSpPr>
                  <a:spLocks/>
                </p:cNvSpPr>
                <p:nvPr/>
              </p:nvSpPr>
              <p:spPr bwMode="auto">
                <a:xfrm>
                  <a:off x="3520" y="1025"/>
                  <a:ext cx="171" cy="187"/>
                </a:xfrm>
                <a:custGeom>
                  <a:avLst/>
                  <a:gdLst>
                    <a:gd name="T0" fmla="*/ 0 w 1728"/>
                    <a:gd name="T1" fmla="*/ 288 h 1888"/>
                    <a:gd name="T2" fmla="*/ 288 w 1728"/>
                    <a:gd name="T3" fmla="*/ 0 h 1888"/>
                    <a:gd name="T4" fmla="*/ 1440 w 1728"/>
                    <a:gd name="T5" fmla="*/ 0 h 1888"/>
                    <a:gd name="T6" fmla="*/ 1728 w 1728"/>
                    <a:gd name="T7" fmla="*/ 288 h 1888"/>
                    <a:gd name="T8" fmla="*/ 1728 w 1728"/>
                    <a:gd name="T9" fmla="*/ 1600 h 1888"/>
                    <a:gd name="T10" fmla="*/ 1440 w 1728"/>
                    <a:gd name="T11" fmla="*/ 1888 h 1888"/>
                    <a:gd name="T12" fmla="*/ 288 w 1728"/>
                    <a:gd name="T13" fmla="*/ 1888 h 1888"/>
                    <a:gd name="T14" fmla="*/ 0 w 1728"/>
                    <a:gd name="T15" fmla="*/ 1600 h 1888"/>
                    <a:gd name="T16" fmla="*/ 0 w 1728"/>
                    <a:gd name="T17" fmla="*/ 288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8" h="1888">
                      <a:moveTo>
                        <a:pt x="0" y="288"/>
                      </a:moveTo>
                      <a:cubicBezTo>
                        <a:pt x="0" y="129"/>
                        <a:pt x="129" y="0"/>
                        <a:pt x="288" y="0"/>
                      </a:cubicBezTo>
                      <a:lnTo>
                        <a:pt x="1440" y="0"/>
                      </a:lnTo>
                      <a:cubicBezTo>
                        <a:pt x="1600" y="0"/>
                        <a:pt x="1728" y="129"/>
                        <a:pt x="1728" y="288"/>
                      </a:cubicBezTo>
                      <a:lnTo>
                        <a:pt x="1728" y="1600"/>
                      </a:lnTo>
                      <a:cubicBezTo>
                        <a:pt x="1728" y="1760"/>
                        <a:pt x="1600" y="1888"/>
                        <a:pt x="1440" y="1888"/>
                      </a:cubicBezTo>
                      <a:lnTo>
                        <a:pt x="288" y="1888"/>
                      </a:lnTo>
                      <a:cubicBezTo>
                        <a:pt x="129" y="1888"/>
                        <a:pt x="0" y="1760"/>
                        <a:pt x="0" y="1600"/>
                      </a:cubicBezTo>
                      <a:lnTo>
                        <a:pt x="0" y="288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36" name="Rectangle 161"/>
                <p:cNvSpPr>
                  <a:spLocks noChangeArrowheads="1"/>
                </p:cNvSpPr>
                <p:nvPr/>
              </p:nvSpPr>
              <p:spPr bwMode="auto">
                <a:xfrm>
                  <a:off x="3536" y="1044"/>
                  <a:ext cx="201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Sn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37" name="Freeform 162"/>
                <p:cNvSpPr>
                  <a:spLocks/>
                </p:cNvSpPr>
                <p:nvPr/>
              </p:nvSpPr>
              <p:spPr bwMode="auto">
                <a:xfrm>
                  <a:off x="3701" y="1025"/>
                  <a:ext cx="171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38" name="Freeform 163"/>
                <p:cNvSpPr>
                  <a:spLocks/>
                </p:cNvSpPr>
                <p:nvPr/>
              </p:nvSpPr>
              <p:spPr bwMode="auto">
                <a:xfrm>
                  <a:off x="3701" y="1025"/>
                  <a:ext cx="171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39" name="Rectangle 164"/>
                <p:cNvSpPr>
                  <a:spLocks noChangeArrowheads="1"/>
                </p:cNvSpPr>
                <p:nvPr/>
              </p:nvSpPr>
              <p:spPr bwMode="auto">
                <a:xfrm>
                  <a:off x="3717" y="1044"/>
                  <a:ext cx="203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Sb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0" name="Freeform 165"/>
                <p:cNvSpPr>
                  <a:spLocks/>
                </p:cNvSpPr>
                <p:nvPr/>
              </p:nvSpPr>
              <p:spPr bwMode="auto">
                <a:xfrm>
                  <a:off x="3882" y="1025"/>
                  <a:ext cx="171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41" name="Freeform 166"/>
                <p:cNvSpPr>
                  <a:spLocks/>
                </p:cNvSpPr>
                <p:nvPr/>
              </p:nvSpPr>
              <p:spPr bwMode="auto">
                <a:xfrm>
                  <a:off x="3882" y="1025"/>
                  <a:ext cx="171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42" name="Rectangle 167"/>
                <p:cNvSpPr>
                  <a:spLocks noChangeArrowheads="1"/>
                </p:cNvSpPr>
                <p:nvPr/>
              </p:nvSpPr>
              <p:spPr bwMode="auto">
                <a:xfrm>
                  <a:off x="3896" y="1044"/>
                  <a:ext cx="205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Te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3" name="Freeform 168"/>
                <p:cNvSpPr>
                  <a:spLocks/>
                </p:cNvSpPr>
                <p:nvPr/>
              </p:nvSpPr>
              <p:spPr bwMode="auto">
                <a:xfrm>
                  <a:off x="4063" y="1025"/>
                  <a:ext cx="171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44" name="Freeform 169"/>
                <p:cNvSpPr>
                  <a:spLocks/>
                </p:cNvSpPr>
                <p:nvPr/>
              </p:nvSpPr>
              <p:spPr bwMode="auto">
                <a:xfrm>
                  <a:off x="4063" y="1025"/>
                  <a:ext cx="171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45" name="Rectangle 170"/>
                <p:cNvSpPr>
                  <a:spLocks noChangeArrowheads="1"/>
                </p:cNvSpPr>
                <p:nvPr/>
              </p:nvSpPr>
              <p:spPr bwMode="auto">
                <a:xfrm>
                  <a:off x="4131" y="1044"/>
                  <a:ext cx="95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I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6" name="Freeform 171"/>
                <p:cNvSpPr>
                  <a:spLocks/>
                </p:cNvSpPr>
                <p:nvPr/>
              </p:nvSpPr>
              <p:spPr bwMode="auto">
                <a:xfrm>
                  <a:off x="1350" y="827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47" name="Freeform 172"/>
                <p:cNvSpPr>
                  <a:spLocks/>
                </p:cNvSpPr>
                <p:nvPr/>
              </p:nvSpPr>
              <p:spPr bwMode="auto">
                <a:xfrm>
                  <a:off x="1350" y="827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48" name="Rectangle 173"/>
                <p:cNvSpPr>
                  <a:spLocks noChangeArrowheads="1"/>
                </p:cNvSpPr>
                <p:nvPr/>
              </p:nvSpPr>
              <p:spPr bwMode="auto">
                <a:xfrm>
                  <a:off x="1361" y="846"/>
                  <a:ext cx="210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Ca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49" name="Freeform 174"/>
                <p:cNvSpPr>
                  <a:spLocks/>
                </p:cNvSpPr>
                <p:nvPr/>
              </p:nvSpPr>
              <p:spPr bwMode="auto">
                <a:xfrm>
                  <a:off x="1530" y="827"/>
                  <a:ext cx="172" cy="187"/>
                </a:xfrm>
                <a:custGeom>
                  <a:avLst/>
                  <a:gdLst>
                    <a:gd name="T0" fmla="*/ 0 w 3456"/>
                    <a:gd name="T1" fmla="*/ 576 h 3776"/>
                    <a:gd name="T2" fmla="*/ 576 w 3456"/>
                    <a:gd name="T3" fmla="*/ 0 h 3776"/>
                    <a:gd name="T4" fmla="*/ 2880 w 3456"/>
                    <a:gd name="T5" fmla="*/ 0 h 3776"/>
                    <a:gd name="T6" fmla="*/ 3456 w 3456"/>
                    <a:gd name="T7" fmla="*/ 576 h 3776"/>
                    <a:gd name="T8" fmla="*/ 3456 w 3456"/>
                    <a:gd name="T9" fmla="*/ 3200 h 3776"/>
                    <a:gd name="T10" fmla="*/ 2880 w 3456"/>
                    <a:gd name="T11" fmla="*/ 3776 h 3776"/>
                    <a:gd name="T12" fmla="*/ 576 w 3456"/>
                    <a:gd name="T13" fmla="*/ 3776 h 3776"/>
                    <a:gd name="T14" fmla="*/ 0 w 3456"/>
                    <a:gd name="T15" fmla="*/ 3200 h 3776"/>
                    <a:gd name="T16" fmla="*/ 0 w 3456"/>
                    <a:gd name="T17" fmla="*/ 576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56" h="3776">
                      <a:moveTo>
                        <a:pt x="0" y="576"/>
                      </a:moveTo>
                      <a:cubicBezTo>
                        <a:pt x="0" y="258"/>
                        <a:pt x="258" y="0"/>
                        <a:pt x="576" y="0"/>
                      </a:cubicBezTo>
                      <a:lnTo>
                        <a:pt x="2880" y="0"/>
                      </a:lnTo>
                      <a:cubicBezTo>
                        <a:pt x="3199" y="0"/>
                        <a:pt x="3456" y="258"/>
                        <a:pt x="3456" y="576"/>
                      </a:cubicBezTo>
                      <a:lnTo>
                        <a:pt x="3456" y="3200"/>
                      </a:lnTo>
                      <a:cubicBezTo>
                        <a:pt x="3456" y="3519"/>
                        <a:pt x="3199" y="3776"/>
                        <a:pt x="2880" y="3776"/>
                      </a:cubicBezTo>
                      <a:lnTo>
                        <a:pt x="576" y="3776"/>
                      </a:lnTo>
                      <a:cubicBezTo>
                        <a:pt x="258" y="3776"/>
                        <a:pt x="0" y="3519"/>
                        <a:pt x="0" y="3200"/>
                      </a:cubicBezTo>
                      <a:lnTo>
                        <a:pt x="0" y="576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50" name="Freeform 175"/>
                <p:cNvSpPr>
                  <a:spLocks/>
                </p:cNvSpPr>
                <p:nvPr/>
              </p:nvSpPr>
              <p:spPr bwMode="auto">
                <a:xfrm>
                  <a:off x="1530" y="827"/>
                  <a:ext cx="172" cy="187"/>
                </a:xfrm>
                <a:custGeom>
                  <a:avLst/>
                  <a:gdLst>
                    <a:gd name="T0" fmla="*/ 0 w 3456"/>
                    <a:gd name="T1" fmla="*/ 576 h 3776"/>
                    <a:gd name="T2" fmla="*/ 576 w 3456"/>
                    <a:gd name="T3" fmla="*/ 0 h 3776"/>
                    <a:gd name="T4" fmla="*/ 2880 w 3456"/>
                    <a:gd name="T5" fmla="*/ 0 h 3776"/>
                    <a:gd name="T6" fmla="*/ 3456 w 3456"/>
                    <a:gd name="T7" fmla="*/ 576 h 3776"/>
                    <a:gd name="T8" fmla="*/ 3456 w 3456"/>
                    <a:gd name="T9" fmla="*/ 3200 h 3776"/>
                    <a:gd name="T10" fmla="*/ 2880 w 3456"/>
                    <a:gd name="T11" fmla="*/ 3776 h 3776"/>
                    <a:gd name="T12" fmla="*/ 576 w 3456"/>
                    <a:gd name="T13" fmla="*/ 3776 h 3776"/>
                    <a:gd name="T14" fmla="*/ 0 w 3456"/>
                    <a:gd name="T15" fmla="*/ 3200 h 3776"/>
                    <a:gd name="T16" fmla="*/ 0 w 3456"/>
                    <a:gd name="T17" fmla="*/ 576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56" h="3776">
                      <a:moveTo>
                        <a:pt x="0" y="576"/>
                      </a:moveTo>
                      <a:cubicBezTo>
                        <a:pt x="0" y="258"/>
                        <a:pt x="258" y="0"/>
                        <a:pt x="576" y="0"/>
                      </a:cubicBezTo>
                      <a:lnTo>
                        <a:pt x="2880" y="0"/>
                      </a:lnTo>
                      <a:cubicBezTo>
                        <a:pt x="3199" y="0"/>
                        <a:pt x="3456" y="258"/>
                        <a:pt x="3456" y="576"/>
                      </a:cubicBezTo>
                      <a:lnTo>
                        <a:pt x="3456" y="3200"/>
                      </a:lnTo>
                      <a:cubicBezTo>
                        <a:pt x="3456" y="3519"/>
                        <a:pt x="3199" y="3776"/>
                        <a:pt x="2880" y="3776"/>
                      </a:cubicBezTo>
                      <a:lnTo>
                        <a:pt x="576" y="3776"/>
                      </a:lnTo>
                      <a:cubicBezTo>
                        <a:pt x="258" y="3776"/>
                        <a:pt x="0" y="3519"/>
                        <a:pt x="0" y="3200"/>
                      </a:cubicBezTo>
                      <a:lnTo>
                        <a:pt x="0" y="576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51" name="Rectangle 176"/>
                <p:cNvSpPr>
                  <a:spLocks noChangeArrowheads="1"/>
                </p:cNvSpPr>
                <p:nvPr/>
              </p:nvSpPr>
              <p:spPr bwMode="auto">
                <a:xfrm>
                  <a:off x="1553" y="846"/>
                  <a:ext cx="187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Sc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2" name="Freeform 177"/>
                <p:cNvSpPr>
                  <a:spLocks/>
                </p:cNvSpPr>
                <p:nvPr/>
              </p:nvSpPr>
              <p:spPr bwMode="auto">
                <a:xfrm>
                  <a:off x="1711" y="827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53" name="Freeform 178"/>
                <p:cNvSpPr>
                  <a:spLocks/>
                </p:cNvSpPr>
                <p:nvPr/>
              </p:nvSpPr>
              <p:spPr bwMode="auto">
                <a:xfrm>
                  <a:off x="1711" y="827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54" name="Rectangle 179"/>
                <p:cNvSpPr>
                  <a:spLocks noChangeArrowheads="1"/>
                </p:cNvSpPr>
                <p:nvPr/>
              </p:nvSpPr>
              <p:spPr bwMode="auto">
                <a:xfrm>
                  <a:off x="1742" y="846"/>
                  <a:ext cx="172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Ti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5" name="Freeform 180"/>
                <p:cNvSpPr>
                  <a:spLocks/>
                </p:cNvSpPr>
                <p:nvPr/>
              </p:nvSpPr>
              <p:spPr bwMode="auto">
                <a:xfrm>
                  <a:off x="1892" y="827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56" name="Freeform 181"/>
                <p:cNvSpPr>
                  <a:spLocks/>
                </p:cNvSpPr>
                <p:nvPr/>
              </p:nvSpPr>
              <p:spPr bwMode="auto">
                <a:xfrm>
                  <a:off x="1892" y="827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57" name="Rectangle 182"/>
                <p:cNvSpPr>
                  <a:spLocks noChangeArrowheads="1"/>
                </p:cNvSpPr>
                <p:nvPr/>
              </p:nvSpPr>
              <p:spPr bwMode="auto">
                <a:xfrm>
                  <a:off x="1939" y="846"/>
                  <a:ext cx="139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V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58" name="Freeform 183"/>
                <p:cNvSpPr>
                  <a:spLocks/>
                </p:cNvSpPr>
                <p:nvPr/>
              </p:nvSpPr>
              <p:spPr bwMode="auto">
                <a:xfrm>
                  <a:off x="2073" y="827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59" name="Freeform 184"/>
                <p:cNvSpPr>
                  <a:spLocks/>
                </p:cNvSpPr>
                <p:nvPr/>
              </p:nvSpPr>
              <p:spPr bwMode="auto">
                <a:xfrm>
                  <a:off x="2073" y="827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60" name="Rectangle 185"/>
                <p:cNvSpPr>
                  <a:spLocks noChangeArrowheads="1"/>
                </p:cNvSpPr>
                <p:nvPr/>
              </p:nvSpPr>
              <p:spPr bwMode="auto">
                <a:xfrm>
                  <a:off x="2093" y="846"/>
                  <a:ext cx="194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Cr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1" name="Freeform 186"/>
                <p:cNvSpPr>
                  <a:spLocks/>
                </p:cNvSpPr>
                <p:nvPr/>
              </p:nvSpPr>
              <p:spPr bwMode="auto">
                <a:xfrm>
                  <a:off x="2254" y="827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62" name="Freeform 187"/>
                <p:cNvSpPr>
                  <a:spLocks/>
                </p:cNvSpPr>
                <p:nvPr/>
              </p:nvSpPr>
              <p:spPr bwMode="auto">
                <a:xfrm>
                  <a:off x="2254" y="827"/>
                  <a:ext cx="171" cy="187"/>
                </a:xfrm>
                <a:custGeom>
                  <a:avLst/>
                  <a:gdLst>
                    <a:gd name="T0" fmla="*/ 0 w 3440"/>
                    <a:gd name="T1" fmla="*/ 574 h 3776"/>
                    <a:gd name="T2" fmla="*/ 574 w 3440"/>
                    <a:gd name="T3" fmla="*/ 0 h 3776"/>
                    <a:gd name="T4" fmla="*/ 2867 w 3440"/>
                    <a:gd name="T5" fmla="*/ 0 h 3776"/>
                    <a:gd name="T6" fmla="*/ 3440 w 3440"/>
                    <a:gd name="T7" fmla="*/ 574 h 3776"/>
                    <a:gd name="T8" fmla="*/ 3440 w 3440"/>
                    <a:gd name="T9" fmla="*/ 3203 h 3776"/>
                    <a:gd name="T10" fmla="*/ 2867 w 3440"/>
                    <a:gd name="T11" fmla="*/ 3776 h 3776"/>
                    <a:gd name="T12" fmla="*/ 574 w 3440"/>
                    <a:gd name="T13" fmla="*/ 3776 h 3776"/>
                    <a:gd name="T14" fmla="*/ 0 w 3440"/>
                    <a:gd name="T15" fmla="*/ 3203 h 3776"/>
                    <a:gd name="T16" fmla="*/ 0 w 3440"/>
                    <a:gd name="T17" fmla="*/ 574 h 37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440" h="3776">
                      <a:moveTo>
                        <a:pt x="0" y="574"/>
                      </a:moveTo>
                      <a:cubicBezTo>
                        <a:pt x="0" y="257"/>
                        <a:pt x="257" y="0"/>
                        <a:pt x="574" y="0"/>
                      </a:cubicBezTo>
                      <a:lnTo>
                        <a:pt x="2867" y="0"/>
                      </a:lnTo>
                      <a:cubicBezTo>
                        <a:pt x="3184" y="0"/>
                        <a:pt x="3440" y="257"/>
                        <a:pt x="3440" y="574"/>
                      </a:cubicBezTo>
                      <a:lnTo>
                        <a:pt x="3440" y="3203"/>
                      </a:lnTo>
                      <a:cubicBezTo>
                        <a:pt x="3440" y="3520"/>
                        <a:pt x="3184" y="3776"/>
                        <a:pt x="2867" y="3776"/>
                      </a:cubicBezTo>
                      <a:lnTo>
                        <a:pt x="574" y="3776"/>
                      </a:lnTo>
                      <a:cubicBezTo>
                        <a:pt x="257" y="3776"/>
                        <a:pt x="0" y="3520"/>
                        <a:pt x="0" y="3203"/>
                      </a:cubicBezTo>
                      <a:lnTo>
                        <a:pt x="0" y="574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63" name="Rectangle 188"/>
                <p:cNvSpPr>
                  <a:spLocks noChangeArrowheads="1"/>
                </p:cNvSpPr>
                <p:nvPr/>
              </p:nvSpPr>
              <p:spPr bwMode="auto">
                <a:xfrm>
                  <a:off x="2288" y="846"/>
                  <a:ext cx="164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M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4" name="Rectangle 189"/>
                <p:cNvSpPr>
                  <a:spLocks noChangeArrowheads="1"/>
                </p:cNvSpPr>
                <p:nvPr/>
              </p:nvSpPr>
              <p:spPr bwMode="auto">
                <a:xfrm>
                  <a:off x="2303" y="989"/>
                  <a:ext cx="134" cy="1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n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67" name="Rectangle 192"/>
                <p:cNvSpPr>
                  <a:spLocks noChangeArrowheads="1"/>
                </p:cNvSpPr>
                <p:nvPr/>
              </p:nvSpPr>
              <p:spPr bwMode="auto">
                <a:xfrm>
                  <a:off x="2455" y="846"/>
                  <a:ext cx="193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 dirty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Fe</a:t>
                  </a:r>
                  <a:endParaRPr kumimoji="0" lang="pt-BR" altLang="pt-BR" sz="18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0" name="Rectangle 195"/>
                <p:cNvSpPr>
                  <a:spLocks noChangeArrowheads="1"/>
                </p:cNvSpPr>
                <p:nvPr/>
              </p:nvSpPr>
              <p:spPr bwMode="auto">
                <a:xfrm>
                  <a:off x="2623" y="846"/>
                  <a:ext cx="159" cy="14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 dirty="0" err="1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latin typeface="Lucida Sans Unicode" panose="020B0602030504020204" pitchFamily="34" charset="0"/>
                    </a:rPr>
                    <a:t>Co</a:t>
                  </a:r>
                  <a:endParaRPr kumimoji="0" lang="pt-BR" altLang="pt-BR" sz="1800" b="0" i="0" u="none" strike="noStrike" cap="none" normalizeH="0" baseline="0" dirty="0">
                    <a:ln>
                      <a:noFill/>
                    </a:ln>
                    <a:solidFill>
                      <a:srgbClr val="002060"/>
                    </a:solidFill>
                    <a:effectLst/>
                  </a:endParaRPr>
                </a:p>
              </p:txBody>
            </p:sp>
            <p:sp>
              <p:nvSpPr>
                <p:cNvPr id="271" name="Freeform 196"/>
                <p:cNvSpPr>
                  <a:spLocks/>
                </p:cNvSpPr>
                <p:nvPr/>
              </p:nvSpPr>
              <p:spPr bwMode="auto">
                <a:xfrm>
                  <a:off x="2787" y="831"/>
                  <a:ext cx="171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72" name="Freeform 197"/>
                <p:cNvSpPr>
                  <a:spLocks/>
                </p:cNvSpPr>
                <p:nvPr/>
              </p:nvSpPr>
              <p:spPr bwMode="auto">
                <a:xfrm>
                  <a:off x="2787" y="831"/>
                  <a:ext cx="171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73" name="Rectangle 198"/>
                <p:cNvSpPr>
                  <a:spLocks noChangeArrowheads="1"/>
                </p:cNvSpPr>
                <p:nvPr/>
              </p:nvSpPr>
              <p:spPr bwMode="auto">
                <a:xfrm>
                  <a:off x="2821" y="846"/>
                  <a:ext cx="185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Ni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4" name="Freeform 199"/>
                <p:cNvSpPr>
                  <a:spLocks/>
                </p:cNvSpPr>
                <p:nvPr/>
              </p:nvSpPr>
              <p:spPr bwMode="auto">
                <a:xfrm>
                  <a:off x="2978" y="827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75" name="Freeform 200"/>
                <p:cNvSpPr>
                  <a:spLocks/>
                </p:cNvSpPr>
                <p:nvPr/>
              </p:nvSpPr>
              <p:spPr bwMode="auto">
                <a:xfrm>
                  <a:off x="2978" y="827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76" name="Rectangle 201"/>
                <p:cNvSpPr>
                  <a:spLocks noChangeArrowheads="1"/>
                </p:cNvSpPr>
                <p:nvPr/>
              </p:nvSpPr>
              <p:spPr bwMode="auto">
                <a:xfrm>
                  <a:off x="2985" y="846"/>
                  <a:ext cx="218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Cu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277" name="Freeform 202"/>
                <p:cNvSpPr>
                  <a:spLocks/>
                </p:cNvSpPr>
                <p:nvPr/>
              </p:nvSpPr>
              <p:spPr bwMode="auto">
                <a:xfrm>
                  <a:off x="3159" y="827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solidFill>
                  <a:srgbClr val="E1B7F7"/>
                </a:solidFill>
                <a:ln w="0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78" name="Freeform 203"/>
                <p:cNvSpPr>
                  <a:spLocks/>
                </p:cNvSpPr>
                <p:nvPr/>
              </p:nvSpPr>
              <p:spPr bwMode="auto">
                <a:xfrm>
                  <a:off x="3159" y="827"/>
                  <a:ext cx="170" cy="187"/>
                </a:xfrm>
                <a:custGeom>
                  <a:avLst/>
                  <a:gdLst>
                    <a:gd name="T0" fmla="*/ 0 w 1720"/>
                    <a:gd name="T1" fmla="*/ 287 h 1888"/>
                    <a:gd name="T2" fmla="*/ 287 w 1720"/>
                    <a:gd name="T3" fmla="*/ 0 h 1888"/>
                    <a:gd name="T4" fmla="*/ 1434 w 1720"/>
                    <a:gd name="T5" fmla="*/ 0 h 1888"/>
                    <a:gd name="T6" fmla="*/ 1720 w 1720"/>
                    <a:gd name="T7" fmla="*/ 287 h 1888"/>
                    <a:gd name="T8" fmla="*/ 1720 w 1720"/>
                    <a:gd name="T9" fmla="*/ 1602 h 1888"/>
                    <a:gd name="T10" fmla="*/ 1434 w 1720"/>
                    <a:gd name="T11" fmla="*/ 1888 h 1888"/>
                    <a:gd name="T12" fmla="*/ 287 w 1720"/>
                    <a:gd name="T13" fmla="*/ 1888 h 1888"/>
                    <a:gd name="T14" fmla="*/ 0 w 1720"/>
                    <a:gd name="T15" fmla="*/ 1602 h 1888"/>
                    <a:gd name="T16" fmla="*/ 0 w 1720"/>
                    <a:gd name="T17" fmla="*/ 287 h 18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20" h="1888">
                      <a:moveTo>
                        <a:pt x="0" y="287"/>
                      </a:moveTo>
                      <a:cubicBezTo>
                        <a:pt x="0" y="129"/>
                        <a:pt x="129" y="0"/>
                        <a:pt x="287" y="0"/>
                      </a:cubicBezTo>
                      <a:lnTo>
                        <a:pt x="1434" y="0"/>
                      </a:lnTo>
                      <a:cubicBezTo>
                        <a:pt x="1592" y="0"/>
                        <a:pt x="1720" y="129"/>
                        <a:pt x="1720" y="287"/>
                      </a:cubicBezTo>
                      <a:lnTo>
                        <a:pt x="1720" y="1602"/>
                      </a:lnTo>
                      <a:cubicBezTo>
                        <a:pt x="1720" y="1760"/>
                        <a:pt x="1592" y="1888"/>
                        <a:pt x="1434" y="1888"/>
                      </a:cubicBezTo>
                      <a:lnTo>
                        <a:pt x="287" y="1888"/>
                      </a:lnTo>
                      <a:cubicBezTo>
                        <a:pt x="129" y="1888"/>
                        <a:pt x="0" y="1760"/>
                        <a:pt x="0" y="1602"/>
                      </a:cubicBezTo>
                      <a:lnTo>
                        <a:pt x="0" y="287"/>
                      </a:lnTo>
                      <a:close/>
                    </a:path>
                  </a:pathLst>
                </a:custGeom>
                <a:noFill/>
                <a:ln w="7938" cap="flat">
                  <a:solidFill>
                    <a:srgbClr val="9900CC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pt-BR"/>
                </a:p>
              </p:txBody>
            </p:sp>
            <p:sp>
              <p:nvSpPr>
                <p:cNvPr id="279" name="Rectangle 204"/>
                <p:cNvSpPr>
                  <a:spLocks noChangeArrowheads="1"/>
                </p:cNvSpPr>
                <p:nvPr/>
              </p:nvSpPr>
              <p:spPr bwMode="auto">
                <a:xfrm>
                  <a:off x="3171" y="846"/>
                  <a:ext cx="208" cy="1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pt-BR" altLang="pt-BR" sz="1500" b="1" i="0" u="none" strike="noStrike" cap="none" normalizeH="0" baseline="0">
                      <a:ln>
                        <a:noFill/>
                      </a:ln>
                      <a:solidFill>
                        <a:srgbClr val="010066"/>
                      </a:solidFill>
                      <a:effectLst/>
                      <a:latin typeface="Lucida Sans Unicode" panose="020B0602030504020204" pitchFamily="34" charset="0"/>
                    </a:rPr>
                    <a:t>Zn</a:t>
                  </a:r>
                  <a:endParaRPr kumimoji="0" lang="pt-BR" altLang="pt-BR" sz="18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</a:endParaRPr>
                </a:p>
              </p:txBody>
            </p:sp>
          </p:grpSp>
          <p:sp>
            <p:nvSpPr>
              <p:cNvPr id="8" name="Freeform 206"/>
              <p:cNvSpPr>
                <a:spLocks/>
              </p:cNvSpPr>
              <p:nvPr/>
            </p:nvSpPr>
            <p:spPr bwMode="auto">
              <a:xfrm>
                <a:off x="3340" y="827"/>
                <a:ext cx="170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9" name="Freeform 207"/>
              <p:cNvSpPr>
                <a:spLocks/>
              </p:cNvSpPr>
              <p:nvPr/>
            </p:nvSpPr>
            <p:spPr bwMode="auto">
              <a:xfrm>
                <a:off x="3340" y="827"/>
                <a:ext cx="170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0" name="Rectangle 208"/>
              <p:cNvSpPr>
                <a:spLocks noChangeArrowheads="1"/>
              </p:cNvSpPr>
              <p:nvPr/>
            </p:nvSpPr>
            <p:spPr bwMode="auto">
              <a:xfrm>
                <a:off x="3349" y="846"/>
                <a:ext cx="21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Ga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1" name="Freeform 209"/>
              <p:cNvSpPr>
                <a:spLocks/>
              </p:cNvSpPr>
              <p:nvPr/>
            </p:nvSpPr>
            <p:spPr bwMode="auto">
              <a:xfrm>
                <a:off x="3520" y="827"/>
                <a:ext cx="171" cy="187"/>
              </a:xfrm>
              <a:custGeom>
                <a:avLst/>
                <a:gdLst>
                  <a:gd name="T0" fmla="*/ 0 w 1728"/>
                  <a:gd name="T1" fmla="*/ 288 h 1888"/>
                  <a:gd name="T2" fmla="*/ 288 w 1728"/>
                  <a:gd name="T3" fmla="*/ 0 h 1888"/>
                  <a:gd name="T4" fmla="*/ 1440 w 1728"/>
                  <a:gd name="T5" fmla="*/ 0 h 1888"/>
                  <a:gd name="T6" fmla="*/ 1728 w 1728"/>
                  <a:gd name="T7" fmla="*/ 288 h 1888"/>
                  <a:gd name="T8" fmla="*/ 1728 w 1728"/>
                  <a:gd name="T9" fmla="*/ 1600 h 1888"/>
                  <a:gd name="T10" fmla="*/ 1440 w 1728"/>
                  <a:gd name="T11" fmla="*/ 1888 h 1888"/>
                  <a:gd name="T12" fmla="*/ 288 w 1728"/>
                  <a:gd name="T13" fmla="*/ 1888 h 1888"/>
                  <a:gd name="T14" fmla="*/ 0 w 1728"/>
                  <a:gd name="T15" fmla="*/ 1600 h 1888"/>
                  <a:gd name="T16" fmla="*/ 0 w 1728"/>
                  <a:gd name="T17" fmla="*/ 288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1888">
                    <a:moveTo>
                      <a:pt x="0" y="288"/>
                    </a:moveTo>
                    <a:cubicBezTo>
                      <a:pt x="0" y="129"/>
                      <a:pt x="129" y="0"/>
                      <a:pt x="288" y="0"/>
                    </a:cubicBezTo>
                    <a:lnTo>
                      <a:pt x="1440" y="0"/>
                    </a:lnTo>
                    <a:cubicBezTo>
                      <a:pt x="1600" y="0"/>
                      <a:pt x="1728" y="129"/>
                      <a:pt x="1728" y="288"/>
                    </a:cubicBezTo>
                    <a:lnTo>
                      <a:pt x="1728" y="1600"/>
                    </a:lnTo>
                    <a:cubicBezTo>
                      <a:pt x="1728" y="1760"/>
                      <a:pt x="1600" y="1888"/>
                      <a:pt x="1440" y="1888"/>
                    </a:cubicBezTo>
                    <a:lnTo>
                      <a:pt x="288" y="1888"/>
                    </a:lnTo>
                    <a:cubicBezTo>
                      <a:pt x="129" y="1888"/>
                      <a:pt x="0" y="1760"/>
                      <a:pt x="0" y="1600"/>
                    </a:cubicBez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2" name="Freeform 210"/>
              <p:cNvSpPr>
                <a:spLocks/>
              </p:cNvSpPr>
              <p:nvPr/>
            </p:nvSpPr>
            <p:spPr bwMode="auto">
              <a:xfrm>
                <a:off x="3520" y="827"/>
                <a:ext cx="171" cy="187"/>
              </a:xfrm>
              <a:custGeom>
                <a:avLst/>
                <a:gdLst>
                  <a:gd name="T0" fmla="*/ 0 w 1728"/>
                  <a:gd name="T1" fmla="*/ 288 h 1888"/>
                  <a:gd name="T2" fmla="*/ 288 w 1728"/>
                  <a:gd name="T3" fmla="*/ 0 h 1888"/>
                  <a:gd name="T4" fmla="*/ 1440 w 1728"/>
                  <a:gd name="T5" fmla="*/ 0 h 1888"/>
                  <a:gd name="T6" fmla="*/ 1728 w 1728"/>
                  <a:gd name="T7" fmla="*/ 288 h 1888"/>
                  <a:gd name="T8" fmla="*/ 1728 w 1728"/>
                  <a:gd name="T9" fmla="*/ 1600 h 1888"/>
                  <a:gd name="T10" fmla="*/ 1440 w 1728"/>
                  <a:gd name="T11" fmla="*/ 1888 h 1888"/>
                  <a:gd name="T12" fmla="*/ 288 w 1728"/>
                  <a:gd name="T13" fmla="*/ 1888 h 1888"/>
                  <a:gd name="T14" fmla="*/ 0 w 1728"/>
                  <a:gd name="T15" fmla="*/ 1600 h 1888"/>
                  <a:gd name="T16" fmla="*/ 0 w 1728"/>
                  <a:gd name="T17" fmla="*/ 288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1888">
                    <a:moveTo>
                      <a:pt x="0" y="288"/>
                    </a:moveTo>
                    <a:cubicBezTo>
                      <a:pt x="0" y="129"/>
                      <a:pt x="129" y="0"/>
                      <a:pt x="288" y="0"/>
                    </a:cubicBezTo>
                    <a:lnTo>
                      <a:pt x="1440" y="0"/>
                    </a:lnTo>
                    <a:cubicBezTo>
                      <a:pt x="1600" y="0"/>
                      <a:pt x="1728" y="129"/>
                      <a:pt x="1728" y="288"/>
                    </a:cubicBezTo>
                    <a:lnTo>
                      <a:pt x="1728" y="1600"/>
                    </a:lnTo>
                    <a:cubicBezTo>
                      <a:pt x="1728" y="1760"/>
                      <a:pt x="1600" y="1888"/>
                      <a:pt x="1440" y="1888"/>
                    </a:cubicBezTo>
                    <a:lnTo>
                      <a:pt x="288" y="1888"/>
                    </a:lnTo>
                    <a:cubicBezTo>
                      <a:pt x="129" y="1888"/>
                      <a:pt x="0" y="1760"/>
                      <a:pt x="0" y="1600"/>
                    </a:cubicBezTo>
                    <a:lnTo>
                      <a:pt x="0" y="288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3" name="Rectangle 211"/>
              <p:cNvSpPr>
                <a:spLocks noChangeArrowheads="1"/>
              </p:cNvSpPr>
              <p:nvPr/>
            </p:nvSpPr>
            <p:spPr bwMode="auto">
              <a:xfrm>
                <a:off x="3529" y="846"/>
                <a:ext cx="215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Ge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4" name="Freeform 212"/>
              <p:cNvSpPr>
                <a:spLocks/>
              </p:cNvSpPr>
              <p:nvPr/>
            </p:nvSpPr>
            <p:spPr bwMode="auto">
              <a:xfrm>
                <a:off x="3701" y="827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5" name="Freeform 213"/>
              <p:cNvSpPr>
                <a:spLocks/>
              </p:cNvSpPr>
              <p:nvPr/>
            </p:nvSpPr>
            <p:spPr bwMode="auto">
              <a:xfrm>
                <a:off x="3701" y="827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6" name="Rectangle 214"/>
              <p:cNvSpPr>
                <a:spLocks noChangeArrowheads="1"/>
              </p:cNvSpPr>
              <p:nvPr/>
            </p:nvSpPr>
            <p:spPr bwMode="auto">
              <a:xfrm>
                <a:off x="3715" y="846"/>
                <a:ext cx="206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As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Freeform 215"/>
              <p:cNvSpPr>
                <a:spLocks/>
              </p:cNvSpPr>
              <p:nvPr/>
            </p:nvSpPr>
            <p:spPr bwMode="auto">
              <a:xfrm>
                <a:off x="3882" y="827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8" name="Freeform 216"/>
              <p:cNvSpPr>
                <a:spLocks/>
              </p:cNvSpPr>
              <p:nvPr/>
            </p:nvSpPr>
            <p:spPr bwMode="auto">
              <a:xfrm>
                <a:off x="3882" y="827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19" name="Rectangle 217"/>
              <p:cNvSpPr>
                <a:spLocks noChangeArrowheads="1"/>
              </p:cNvSpPr>
              <p:nvPr/>
            </p:nvSpPr>
            <p:spPr bwMode="auto">
              <a:xfrm>
                <a:off x="3902" y="846"/>
                <a:ext cx="194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Se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Freeform 218"/>
              <p:cNvSpPr>
                <a:spLocks/>
              </p:cNvSpPr>
              <p:nvPr/>
            </p:nvSpPr>
            <p:spPr bwMode="auto">
              <a:xfrm>
                <a:off x="4063" y="827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1" name="Freeform 219"/>
              <p:cNvSpPr>
                <a:spLocks/>
              </p:cNvSpPr>
              <p:nvPr/>
            </p:nvSpPr>
            <p:spPr bwMode="auto">
              <a:xfrm>
                <a:off x="4063" y="827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2" name="Rectangle 220"/>
              <p:cNvSpPr>
                <a:spLocks noChangeArrowheads="1"/>
              </p:cNvSpPr>
              <p:nvPr/>
            </p:nvSpPr>
            <p:spPr bwMode="auto">
              <a:xfrm>
                <a:off x="4090" y="846"/>
                <a:ext cx="179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Br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3" name="Freeform 221"/>
              <p:cNvSpPr>
                <a:spLocks/>
              </p:cNvSpPr>
              <p:nvPr/>
            </p:nvSpPr>
            <p:spPr bwMode="auto">
              <a:xfrm>
                <a:off x="1350" y="630"/>
                <a:ext cx="171" cy="187"/>
              </a:xfrm>
              <a:custGeom>
                <a:avLst/>
                <a:gdLst>
                  <a:gd name="T0" fmla="*/ 0 w 3440"/>
                  <a:gd name="T1" fmla="*/ 574 h 3776"/>
                  <a:gd name="T2" fmla="*/ 574 w 3440"/>
                  <a:gd name="T3" fmla="*/ 0 h 3776"/>
                  <a:gd name="T4" fmla="*/ 2867 w 3440"/>
                  <a:gd name="T5" fmla="*/ 0 h 3776"/>
                  <a:gd name="T6" fmla="*/ 3440 w 3440"/>
                  <a:gd name="T7" fmla="*/ 574 h 3776"/>
                  <a:gd name="T8" fmla="*/ 3440 w 3440"/>
                  <a:gd name="T9" fmla="*/ 3203 h 3776"/>
                  <a:gd name="T10" fmla="*/ 2867 w 3440"/>
                  <a:gd name="T11" fmla="*/ 3776 h 3776"/>
                  <a:gd name="T12" fmla="*/ 574 w 3440"/>
                  <a:gd name="T13" fmla="*/ 3776 h 3776"/>
                  <a:gd name="T14" fmla="*/ 0 w 3440"/>
                  <a:gd name="T15" fmla="*/ 3203 h 3776"/>
                  <a:gd name="T16" fmla="*/ 0 w 3440"/>
                  <a:gd name="T17" fmla="*/ 574 h 3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76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03"/>
                    </a:lnTo>
                    <a:cubicBezTo>
                      <a:pt x="3440" y="3520"/>
                      <a:pt x="3184" y="3776"/>
                      <a:pt x="2867" y="3776"/>
                    </a:cubicBezTo>
                    <a:lnTo>
                      <a:pt x="574" y="3776"/>
                    </a:lnTo>
                    <a:cubicBezTo>
                      <a:pt x="257" y="3776"/>
                      <a:pt x="0" y="3520"/>
                      <a:pt x="0" y="3203"/>
                    </a:cubicBez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4" name="Freeform 222"/>
              <p:cNvSpPr>
                <a:spLocks/>
              </p:cNvSpPr>
              <p:nvPr/>
            </p:nvSpPr>
            <p:spPr bwMode="auto">
              <a:xfrm>
                <a:off x="1350" y="630"/>
                <a:ext cx="171" cy="187"/>
              </a:xfrm>
              <a:custGeom>
                <a:avLst/>
                <a:gdLst>
                  <a:gd name="T0" fmla="*/ 0 w 3440"/>
                  <a:gd name="T1" fmla="*/ 574 h 3776"/>
                  <a:gd name="T2" fmla="*/ 574 w 3440"/>
                  <a:gd name="T3" fmla="*/ 0 h 3776"/>
                  <a:gd name="T4" fmla="*/ 2867 w 3440"/>
                  <a:gd name="T5" fmla="*/ 0 h 3776"/>
                  <a:gd name="T6" fmla="*/ 3440 w 3440"/>
                  <a:gd name="T7" fmla="*/ 574 h 3776"/>
                  <a:gd name="T8" fmla="*/ 3440 w 3440"/>
                  <a:gd name="T9" fmla="*/ 3203 h 3776"/>
                  <a:gd name="T10" fmla="*/ 2867 w 3440"/>
                  <a:gd name="T11" fmla="*/ 3776 h 3776"/>
                  <a:gd name="T12" fmla="*/ 574 w 3440"/>
                  <a:gd name="T13" fmla="*/ 3776 h 3776"/>
                  <a:gd name="T14" fmla="*/ 0 w 3440"/>
                  <a:gd name="T15" fmla="*/ 3203 h 3776"/>
                  <a:gd name="T16" fmla="*/ 0 w 3440"/>
                  <a:gd name="T17" fmla="*/ 574 h 3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76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03"/>
                    </a:lnTo>
                    <a:cubicBezTo>
                      <a:pt x="3440" y="3520"/>
                      <a:pt x="3184" y="3776"/>
                      <a:pt x="2867" y="3776"/>
                    </a:cubicBezTo>
                    <a:lnTo>
                      <a:pt x="574" y="3776"/>
                    </a:lnTo>
                    <a:cubicBezTo>
                      <a:pt x="257" y="3776"/>
                      <a:pt x="0" y="3520"/>
                      <a:pt x="0" y="3203"/>
                    </a:cubicBezTo>
                    <a:lnTo>
                      <a:pt x="0" y="574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5" name="Rectangle 223"/>
              <p:cNvSpPr>
                <a:spLocks noChangeArrowheads="1"/>
              </p:cNvSpPr>
              <p:nvPr/>
            </p:nvSpPr>
            <p:spPr bwMode="auto">
              <a:xfrm>
                <a:off x="1351" y="649"/>
                <a:ext cx="240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Mg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6" name="Freeform 224"/>
              <p:cNvSpPr>
                <a:spLocks/>
              </p:cNvSpPr>
              <p:nvPr/>
            </p:nvSpPr>
            <p:spPr bwMode="auto">
              <a:xfrm>
                <a:off x="3340" y="630"/>
                <a:ext cx="170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7" name="Freeform 225"/>
              <p:cNvSpPr>
                <a:spLocks/>
              </p:cNvSpPr>
              <p:nvPr/>
            </p:nvSpPr>
            <p:spPr bwMode="auto">
              <a:xfrm>
                <a:off x="3340" y="630"/>
                <a:ext cx="170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28" name="Rectangle 226"/>
              <p:cNvSpPr>
                <a:spLocks noChangeArrowheads="1"/>
              </p:cNvSpPr>
              <p:nvPr/>
            </p:nvSpPr>
            <p:spPr bwMode="auto">
              <a:xfrm>
                <a:off x="3366" y="649"/>
                <a:ext cx="180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Al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9" name="Freeform 227"/>
              <p:cNvSpPr>
                <a:spLocks/>
              </p:cNvSpPr>
              <p:nvPr/>
            </p:nvSpPr>
            <p:spPr bwMode="auto">
              <a:xfrm>
                <a:off x="3520" y="630"/>
                <a:ext cx="171" cy="187"/>
              </a:xfrm>
              <a:custGeom>
                <a:avLst/>
                <a:gdLst>
                  <a:gd name="T0" fmla="*/ 0 w 1728"/>
                  <a:gd name="T1" fmla="*/ 288 h 1888"/>
                  <a:gd name="T2" fmla="*/ 288 w 1728"/>
                  <a:gd name="T3" fmla="*/ 0 h 1888"/>
                  <a:gd name="T4" fmla="*/ 1440 w 1728"/>
                  <a:gd name="T5" fmla="*/ 0 h 1888"/>
                  <a:gd name="T6" fmla="*/ 1728 w 1728"/>
                  <a:gd name="T7" fmla="*/ 288 h 1888"/>
                  <a:gd name="T8" fmla="*/ 1728 w 1728"/>
                  <a:gd name="T9" fmla="*/ 1600 h 1888"/>
                  <a:gd name="T10" fmla="*/ 1440 w 1728"/>
                  <a:gd name="T11" fmla="*/ 1888 h 1888"/>
                  <a:gd name="T12" fmla="*/ 288 w 1728"/>
                  <a:gd name="T13" fmla="*/ 1888 h 1888"/>
                  <a:gd name="T14" fmla="*/ 0 w 1728"/>
                  <a:gd name="T15" fmla="*/ 1600 h 1888"/>
                  <a:gd name="T16" fmla="*/ 0 w 1728"/>
                  <a:gd name="T17" fmla="*/ 288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1888">
                    <a:moveTo>
                      <a:pt x="0" y="288"/>
                    </a:moveTo>
                    <a:cubicBezTo>
                      <a:pt x="0" y="129"/>
                      <a:pt x="129" y="0"/>
                      <a:pt x="288" y="0"/>
                    </a:cubicBezTo>
                    <a:lnTo>
                      <a:pt x="1440" y="0"/>
                    </a:lnTo>
                    <a:cubicBezTo>
                      <a:pt x="1600" y="0"/>
                      <a:pt x="1728" y="129"/>
                      <a:pt x="1728" y="288"/>
                    </a:cubicBezTo>
                    <a:lnTo>
                      <a:pt x="1728" y="1600"/>
                    </a:lnTo>
                    <a:cubicBezTo>
                      <a:pt x="1728" y="1760"/>
                      <a:pt x="1600" y="1888"/>
                      <a:pt x="1440" y="1888"/>
                    </a:cubicBezTo>
                    <a:lnTo>
                      <a:pt x="288" y="1888"/>
                    </a:lnTo>
                    <a:cubicBezTo>
                      <a:pt x="129" y="1888"/>
                      <a:pt x="0" y="1760"/>
                      <a:pt x="0" y="1600"/>
                    </a:cubicBez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0" name="Freeform 228"/>
              <p:cNvSpPr>
                <a:spLocks/>
              </p:cNvSpPr>
              <p:nvPr/>
            </p:nvSpPr>
            <p:spPr bwMode="auto">
              <a:xfrm>
                <a:off x="3520" y="630"/>
                <a:ext cx="171" cy="187"/>
              </a:xfrm>
              <a:custGeom>
                <a:avLst/>
                <a:gdLst>
                  <a:gd name="T0" fmla="*/ 0 w 1728"/>
                  <a:gd name="T1" fmla="*/ 288 h 1888"/>
                  <a:gd name="T2" fmla="*/ 288 w 1728"/>
                  <a:gd name="T3" fmla="*/ 0 h 1888"/>
                  <a:gd name="T4" fmla="*/ 1440 w 1728"/>
                  <a:gd name="T5" fmla="*/ 0 h 1888"/>
                  <a:gd name="T6" fmla="*/ 1728 w 1728"/>
                  <a:gd name="T7" fmla="*/ 288 h 1888"/>
                  <a:gd name="T8" fmla="*/ 1728 w 1728"/>
                  <a:gd name="T9" fmla="*/ 1600 h 1888"/>
                  <a:gd name="T10" fmla="*/ 1440 w 1728"/>
                  <a:gd name="T11" fmla="*/ 1888 h 1888"/>
                  <a:gd name="T12" fmla="*/ 288 w 1728"/>
                  <a:gd name="T13" fmla="*/ 1888 h 1888"/>
                  <a:gd name="T14" fmla="*/ 0 w 1728"/>
                  <a:gd name="T15" fmla="*/ 1600 h 1888"/>
                  <a:gd name="T16" fmla="*/ 0 w 1728"/>
                  <a:gd name="T17" fmla="*/ 288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1888">
                    <a:moveTo>
                      <a:pt x="0" y="288"/>
                    </a:moveTo>
                    <a:cubicBezTo>
                      <a:pt x="0" y="129"/>
                      <a:pt x="129" y="0"/>
                      <a:pt x="288" y="0"/>
                    </a:cubicBezTo>
                    <a:lnTo>
                      <a:pt x="1440" y="0"/>
                    </a:lnTo>
                    <a:cubicBezTo>
                      <a:pt x="1600" y="0"/>
                      <a:pt x="1728" y="129"/>
                      <a:pt x="1728" y="288"/>
                    </a:cubicBezTo>
                    <a:lnTo>
                      <a:pt x="1728" y="1600"/>
                    </a:lnTo>
                    <a:cubicBezTo>
                      <a:pt x="1728" y="1760"/>
                      <a:pt x="1600" y="1888"/>
                      <a:pt x="1440" y="1888"/>
                    </a:cubicBezTo>
                    <a:lnTo>
                      <a:pt x="288" y="1888"/>
                    </a:lnTo>
                    <a:cubicBezTo>
                      <a:pt x="129" y="1888"/>
                      <a:pt x="0" y="1760"/>
                      <a:pt x="0" y="1600"/>
                    </a:cubicBezTo>
                    <a:lnTo>
                      <a:pt x="0" y="288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1" name="Rectangle 229"/>
              <p:cNvSpPr>
                <a:spLocks noChangeArrowheads="1"/>
              </p:cNvSpPr>
              <p:nvPr/>
            </p:nvSpPr>
            <p:spPr bwMode="auto">
              <a:xfrm>
                <a:off x="3556" y="649"/>
                <a:ext cx="161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Si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" name="Freeform 230"/>
              <p:cNvSpPr>
                <a:spLocks/>
              </p:cNvSpPr>
              <p:nvPr/>
            </p:nvSpPr>
            <p:spPr bwMode="auto">
              <a:xfrm>
                <a:off x="3701" y="630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3" name="Freeform 231"/>
              <p:cNvSpPr>
                <a:spLocks/>
              </p:cNvSpPr>
              <p:nvPr/>
            </p:nvSpPr>
            <p:spPr bwMode="auto">
              <a:xfrm>
                <a:off x="3701" y="630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4" name="Rectangle 232"/>
              <p:cNvSpPr>
                <a:spLocks noChangeArrowheads="1"/>
              </p:cNvSpPr>
              <p:nvPr/>
            </p:nvSpPr>
            <p:spPr bwMode="auto">
              <a:xfrm>
                <a:off x="3754" y="649"/>
                <a:ext cx="126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P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5" name="Freeform 233"/>
              <p:cNvSpPr>
                <a:spLocks/>
              </p:cNvSpPr>
              <p:nvPr/>
            </p:nvSpPr>
            <p:spPr bwMode="auto">
              <a:xfrm>
                <a:off x="3882" y="630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6" name="Freeform 234"/>
              <p:cNvSpPr>
                <a:spLocks/>
              </p:cNvSpPr>
              <p:nvPr/>
            </p:nvSpPr>
            <p:spPr bwMode="auto">
              <a:xfrm>
                <a:off x="3882" y="630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7" name="Rectangle 235"/>
              <p:cNvSpPr>
                <a:spLocks noChangeArrowheads="1"/>
              </p:cNvSpPr>
              <p:nvPr/>
            </p:nvSpPr>
            <p:spPr bwMode="auto">
              <a:xfrm>
                <a:off x="3935" y="649"/>
                <a:ext cx="126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S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8" name="Freeform 236"/>
              <p:cNvSpPr>
                <a:spLocks/>
              </p:cNvSpPr>
              <p:nvPr/>
            </p:nvSpPr>
            <p:spPr bwMode="auto">
              <a:xfrm>
                <a:off x="4063" y="630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39" name="Freeform 237"/>
              <p:cNvSpPr>
                <a:spLocks/>
              </p:cNvSpPr>
              <p:nvPr/>
            </p:nvSpPr>
            <p:spPr bwMode="auto">
              <a:xfrm>
                <a:off x="4063" y="630"/>
                <a:ext cx="171" cy="187"/>
              </a:xfrm>
              <a:custGeom>
                <a:avLst/>
                <a:gdLst>
                  <a:gd name="T0" fmla="*/ 0 w 1720"/>
                  <a:gd name="T1" fmla="*/ 287 h 1888"/>
                  <a:gd name="T2" fmla="*/ 287 w 1720"/>
                  <a:gd name="T3" fmla="*/ 0 h 1888"/>
                  <a:gd name="T4" fmla="*/ 1434 w 1720"/>
                  <a:gd name="T5" fmla="*/ 0 h 1888"/>
                  <a:gd name="T6" fmla="*/ 1720 w 1720"/>
                  <a:gd name="T7" fmla="*/ 287 h 1888"/>
                  <a:gd name="T8" fmla="*/ 1720 w 1720"/>
                  <a:gd name="T9" fmla="*/ 1602 h 1888"/>
                  <a:gd name="T10" fmla="*/ 1434 w 1720"/>
                  <a:gd name="T11" fmla="*/ 1888 h 1888"/>
                  <a:gd name="T12" fmla="*/ 287 w 1720"/>
                  <a:gd name="T13" fmla="*/ 1888 h 1888"/>
                  <a:gd name="T14" fmla="*/ 0 w 1720"/>
                  <a:gd name="T15" fmla="*/ 1602 h 1888"/>
                  <a:gd name="T16" fmla="*/ 0 w 1720"/>
                  <a:gd name="T17" fmla="*/ 287 h 1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88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02"/>
                    </a:lnTo>
                    <a:cubicBezTo>
                      <a:pt x="1720" y="1760"/>
                      <a:pt x="1592" y="1888"/>
                      <a:pt x="1434" y="1888"/>
                    </a:cubicBezTo>
                    <a:lnTo>
                      <a:pt x="287" y="1888"/>
                    </a:lnTo>
                    <a:cubicBezTo>
                      <a:pt x="129" y="1888"/>
                      <a:pt x="0" y="1760"/>
                      <a:pt x="0" y="1602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0" name="Rectangle 238"/>
              <p:cNvSpPr>
                <a:spLocks noChangeArrowheads="1"/>
              </p:cNvSpPr>
              <p:nvPr/>
            </p:nvSpPr>
            <p:spPr bwMode="auto">
              <a:xfrm>
                <a:off x="4090" y="649"/>
                <a:ext cx="179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Cl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1" name="Freeform 239"/>
              <p:cNvSpPr>
                <a:spLocks/>
              </p:cNvSpPr>
              <p:nvPr/>
            </p:nvSpPr>
            <p:spPr bwMode="auto">
              <a:xfrm>
                <a:off x="1350" y="434"/>
                <a:ext cx="171" cy="188"/>
              </a:xfrm>
              <a:custGeom>
                <a:avLst/>
                <a:gdLst>
                  <a:gd name="T0" fmla="*/ 0 w 3440"/>
                  <a:gd name="T1" fmla="*/ 574 h 3792"/>
                  <a:gd name="T2" fmla="*/ 574 w 3440"/>
                  <a:gd name="T3" fmla="*/ 0 h 3792"/>
                  <a:gd name="T4" fmla="*/ 2867 w 3440"/>
                  <a:gd name="T5" fmla="*/ 0 h 3792"/>
                  <a:gd name="T6" fmla="*/ 3440 w 3440"/>
                  <a:gd name="T7" fmla="*/ 574 h 3792"/>
                  <a:gd name="T8" fmla="*/ 3440 w 3440"/>
                  <a:gd name="T9" fmla="*/ 3219 h 3792"/>
                  <a:gd name="T10" fmla="*/ 2867 w 3440"/>
                  <a:gd name="T11" fmla="*/ 3792 h 3792"/>
                  <a:gd name="T12" fmla="*/ 574 w 3440"/>
                  <a:gd name="T13" fmla="*/ 3792 h 3792"/>
                  <a:gd name="T14" fmla="*/ 0 w 3440"/>
                  <a:gd name="T15" fmla="*/ 3219 h 3792"/>
                  <a:gd name="T16" fmla="*/ 0 w 3440"/>
                  <a:gd name="T17" fmla="*/ 574 h 3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92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19"/>
                    </a:lnTo>
                    <a:cubicBezTo>
                      <a:pt x="3440" y="3536"/>
                      <a:pt x="3184" y="3792"/>
                      <a:pt x="2867" y="3792"/>
                    </a:cubicBezTo>
                    <a:lnTo>
                      <a:pt x="574" y="3792"/>
                    </a:lnTo>
                    <a:cubicBezTo>
                      <a:pt x="257" y="3792"/>
                      <a:pt x="0" y="3536"/>
                      <a:pt x="0" y="3219"/>
                    </a:cubicBez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2" name="Freeform 240"/>
              <p:cNvSpPr>
                <a:spLocks/>
              </p:cNvSpPr>
              <p:nvPr/>
            </p:nvSpPr>
            <p:spPr bwMode="auto">
              <a:xfrm>
                <a:off x="1350" y="434"/>
                <a:ext cx="171" cy="188"/>
              </a:xfrm>
              <a:custGeom>
                <a:avLst/>
                <a:gdLst>
                  <a:gd name="T0" fmla="*/ 0 w 3440"/>
                  <a:gd name="T1" fmla="*/ 574 h 3792"/>
                  <a:gd name="T2" fmla="*/ 574 w 3440"/>
                  <a:gd name="T3" fmla="*/ 0 h 3792"/>
                  <a:gd name="T4" fmla="*/ 2867 w 3440"/>
                  <a:gd name="T5" fmla="*/ 0 h 3792"/>
                  <a:gd name="T6" fmla="*/ 3440 w 3440"/>
                  <a:gd name="T7" fmla="*/ 574 h 3792"/>
                  <a:gd name="T8" fmla="*/ 3440 w 3440"/>
                  <a:gd name="T9" fmla="*/ 3219 h 3792"/>
                  <a:gd name="T10" fmla="*/ 2867 w 3440"/>
                  <a:gd name="T11" fmla="*/ 3792 h 3792"/>
                  <a:gd name="T12" fmla="*/ 574 w 3440"/>
                  <a:gd name="T13" fmla="*/ 3792 h 3792"/>
                  <a:gd name="T14" fmla="*/ 0 w 3440"/>
                  <a:gd name="T15" fmla="*/ 3219 h 3792"/>
                  <a:gd name="T16" fmla="*/ 0 w 3440"/>
                  <a:gd name="T17" fmla="*/ 574 h 3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92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19"/>
                    </a:lnTo>
                    <a:cubicBezTo>
                      <a:pt x="3440" y="3536"/>
                      <a:pt x="3184" y="3792"/>
                      <a:pt x="2867" y="3792"/>
                    </a:cubicBezTo>
                    <a:lnTo>
                      <a:pt x="574" y="3792"/>
                    </a:lnTo>
                    <a:cubicBezTo>
                      <a:pt x="257" y="3792"/>
                      <a:pt x="0" y="3536"/>
                      <a:pt x="0" y="3219"/>
                    </a:cubicBezTo>
                    <a:lnTo>
                      <a:pt x="0" y="574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3" name="Rectangle 241"/>
              <p:cNvSpPr>
                <a:spLocks noChangeArrowheads="1"/>
              </p:cNvSpPr>
              <p:nvPr/>
            </p:nvSpPr>
            <p:spPr bwMode="auto">
              <a:xfrm>
                <a:off x="1367" y="453"/>
                <a:ext cx="198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Be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" name="Freeform 242"/>
              <p:cNvSpPr>
                <a:spLocks/>
              </p:cNvSpPr>
              <p:nvPr/>
            </p:nvSpPr>
            <p:spPr bwMode="auto">
              <a:xfrm>
                <a:off x="3340" y="434"/>
                <a:ext cx="170" cy="188"/>
              </a:xfrm>
              <a:custGeom>
                <a:avLst/>
                <a:gdLst>
                  <a:gd name="T0" fmla="*/ 0 w 1720"/>
                  <a:gd name="T1" fmla="*/ 287 h 1896"/>
                  <a:gd name="T2" fmla="*/ 287 w 1720"/>
                  <a:gd name="T3" fmla="*/ 0 h 1896"/>
                  <a:gd name="T4" fmla="*/ 1434 w 1720"/>
                  <a:gd name="T5" fmla="*/ 0 h 1896"/>
                  <a:gd name="T6" fmla="*/ 1720 w 1720"/>
                  <a:gd name="T7" fmla="*/ 287 h 1896"/>
                  <a:gd name="T8" fmla="*/ 1720 w 1720"/>
                  <a:gd name="T9" fmla="*/ 1610 h 1896"/>
                  <a:gd name="T10" fmla="*/ 1434 w 1720"/>
                  <a:gd name="T11" fmla="*/ 1896 h 1896"/>
                  <a:gd name="T12" fmla="*/ 287 w 1720"/>
                  <a:gd name="T13" fmla="*/ 1896 h 1896"/>
                  <a:gd name="T14" fmla="*/ 0 w 1720"/>
                  <a:gd name="T15" fmla="*/ 1610 h 1896"/>
                  <a:gd name="T16" fmla="*/ 0 w 1720"/>
                  <a:gd name="T17" fmla="*/ 287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96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10"/>
                    </a:lnTo>
                    <a:cubicBezTo>
                      <a:pt x="1720" y="1768"/>
                      <a:pt x="1592" y="1896"/>
                      <a:pt x="1434" y="1896"/>
                    </a:cubicBezTo>
                    <a:lnTo>
                      <a:pt x="287" y="1896"/>
                    </a:lnTo>
                    <a:cubicBezTo>
                      <a:pt x="129" y="1896"/>
                      <a:pt x="0" y="1768"/>
                      <a:pt x="0" y="1610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5" name="Freeform 243"/>
              <p:cNvSpPr>
                <a:spLocks/>
              </p:cNvSpPr>
              <p:nvPr/>
            </p:nvSpPr>
            <p:spPr bwMode="auto">
              <a:xfrm>
                <a:off x="3340" y="434"/>
                <a:ext cx="170" cy="188"/>
              </a:xfrm>
              <a:custGeom>
                <a:avLst/>
                <a:gdLst>
                  <a:gd name="T0" fmla="*/ 0 w 1720"/>
                  <a:gd name="T1" fmla="*/ 287 h 1896"/>
                  <a:gd name="T2" fmla="*/ 287 w 1720"/>
                  <a:gd name="T3" fmla="*/ 0 h 1896"/>
                  <a:gd name="T4" fmla="*/ 1434 w 1720"/>
                  <a:gd name="T5" fmla="*/ 0 h 1896"/>
                  <a:gd name="T6" fmla="*/ 1720 w 1720"/>
                  <a:gd name="T7" fmla="*/ 287 h 1896"/>
                  <a:gd name="T8" fmla="*/ 1720 w 1720"/>
                  <a:gd name="T9" fmla="*/ 1610 h 1896"/>
                  <a:gd name="T10" fmla="*/ 1434 w 1720"/>
                  <a:gd name="T11" fmla="*/ 1896 h 1896"/>
                  <a:gd name="T12" fmla="*/ 287 w 1720"/>
                  <a:gd name="T13" fmla="*/ 1896 h 1896"/>
                  <a:gd name="T14" fmla="*/ 0 w 1720"/>
                  <a:gd name="T15" fmla="*/ 1610 h 1896"/>
                  <a:gd name="T16" fmla="*/ 0 w 1720"/>
                  <a:gd name="T17" fmla="*/ 287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96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10"/>
                    </a:lnTo>
                    <a:cubicBezTo>
                      <a:pt x="1720" y="1768"/>
                      <a:pt x="1592" y="1896"/>
                      <a:pt x="1434" y="1896"/>
                    </a:cubicBezTo>
                    <a:lnTo>
                      <a:pt x="287" y="1896"/>
                    </a:lnTo>
                    <a:cubicBezTo>
                      <a:pt x="129" y="1896"/>
                      <a:pt x="0" y="1768"/>
                      <a:pt x="0" y="1610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6" name="Rectangle 244"/>
              <p:cNvSpPr>
                <a:spLocks noChangeArrowheads="1"/>
              </p:cNvSpPr>
              <p:nvPr/>
            </p:nvSpPr>
            <p:spPr bwMode="auto">
              <a:xfrm>
                <a:off x="3391" y="453"/>
                <a:ext cx="129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B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Freeform 245"/>
              <p:cNvSpPr>
                <a:spLocks/>
              </p:cNvSpPr>
              <p:nvPr/>
            </p:nvSpPr>
            <p:spPr bwMode="auto">
              <a:xfrm>
                <a:off x="3520" y="434"/>
                <a:ext cx="171" cy="188"/>
              </a:xfrm>
              <a:custGeom>
                <a:avLst/>
                <a:gdLst>
                  <a:gd name="T0" fmla="*/ 0 w 1728"/>
                  <a:gd name="T1" fmla="*/ 288 h 1896"/>
                  <a:gd name="T2" fmla="*/ 288 w 1728"/>
                  <a:gd name="T3" fmla="*/ 0 h 1896"/>
                  <a:gd name="T4" fmla="*/ 1440 w 1728"/>
                  <a:gd name="T5" fmla="*/ 0 h 1896"/>
                  <a:gd name="T6" fmla="*/ 1728 w 1728"/>
                  <a:gd name="T7" fmla="*/ 288 h 1896"/>
                  <a:gd name="T8" fmla="*/ 1728 w 1728"/>
                  <a:gd name="T9" fmla="*/ 1608 h 1896"/>
                  <a:gd name="T10" fmla="*/ 1440 w 1728"/>
                  <a:gd name="T11" fmla="*/ 1896 h 1896"/>
                  <a:gd name="T12" fmla="*/ 288 w 1728"/>
                  <a:gd name="T13" fmla="*/ 1896 h 1896"/>
                  <a:gd name="T14" fmla="*/ 0 w 1728"/>
                  <a:gd name="T15" fmla="*/ 1608 h 1896"/>
                  <a:gd name="T16" fmla="*/ 0 w 1728"/>
                  <a:gd name="T17" fmla="*/ 288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1896">
                    <a:moveTo>
                      <a:pt x="0" y="288"/>
                    </a:moveTo>
                    <a:cubicBezTo>
                      <a:pt x="0" y="129"/>
                      <a:pt x="129" y="0"/>
                      <a:pt x="288" y="0"/>
                    </a:cubicBezTo>
                    <a:lnTo>
                      <a:pt x="1440" y="0"/>
                    </a:lnTo>
                    <a:cubicBezTo>
                      <a:pt x="1600" y="0"/>
                      <a:pt x="1728" y="129"/>
                      <a:pt x="1728" y="288"/>
                    </a:cubicBezTo>
                    <a:lnTo>
                      <a:pt x="1728" y="1608"/>
                    </a:lnTo>
                    <a:cubicBezTo>
                      <a:pt x="1728" y="1768"/>
                      <a:pt x="1600" y="1896"/>
                      <a:pt x="1440" y="1896"/>
                    </a:cubicBezTo>
                    <a:lnTo>
                      <a:pt x="288" y="1896"/>
                    </a:lnTo>
                    <a:cubicBezTo>
                      <a:pt x="129" y="1896"/>
                      <a:pt x="0" y="1768"/>
                      <a:pt x="0" y="1608"/>
                    </a:cubicBez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8" name="Freeform 246"/>
              <p:cNvSpPr>
                <a:spLocks/>
              </p:cNvSpPr>
              <p:nvPr/>
            </p:nvSpPr>
            <p:spPr bwMode="auto">
              <a:xfrm>
                <a:off x="3520" y="434"/>
                <a:ext cx="171" cy="188"/>
              </a:xfrm>
              <a:custGeom>
                <a:avLst/>
                <a:gdLst>
                  <a:gd name="T0" fmla="*/ 0 w 1728"/>
                  <a:gd name="T1" fmla="*/ 288 h 1896"/>
                  <a:gd name="T2" fmla="*/ 288 w 1728"/>
                  <a:gd name="T3" fmla="*/ 0 h 1896"/>
                  <a:gd name="T4" fmla="*/ 1440 w 1728"/>
                  <a:gd name="T5" fmla="*/ 0 h 1896"/>
                  <a:gd name="T6" fmla="*/ 1728 w 1728"/>
                  <a:gd name="T7" fmla="*/ 288 h 1896"/>
                  <a:gd name="T8" fmla="*/ 1728 w 1728"/>
                  <a:gd name="T9" fmla="*/ 1608 h 1896"/>
                  <a:gd name="T10" fmla="*/ 1440 w 1728"/>
                  <a:gd name="T11" fmla="*/ 1896 h 1896"/>
                  <a:gd name="T12" fmla="*/ 288 w 1728"/>
                  <a:gd name="T13" fmla="*/ 1896 h 1896"/>
                  <a:gd name="T14" fmla="*/ 0 w 1728"/>
                  <a:gd name="T15" fmla="*/ 1608 h 1896"/>
                  <a:gd name="T16" fmla="*/ 0 w 1728"/>
                  <a:gd name="T17" fmla="*/ 288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8" h="1896">
                    <a:moveTo>
                      <a:pt x="0" y="288"/>
                    </a:moveTo>
                    <a:cubicBezTo>
                      <a:pt x="0" y="129"/>
                      <a:pt x="129" y="0"/>
                      <a:pt x="288" y="0"/>
                    </a:cubicBezTo>
                    <a:lnTo>
                      <a:pt x="1440" y="0"/>
                    </a:lnTo>
                    <a:cubicBezTo>
                      <a:pt x="1600" y="0"/>
                      <a:pt x="1728" y="129"/>
                      <a:pt x="1728" y="288"/>
                    </a:cubicBezTo>
                    <a:lnTo>
                      <a:pt x="1728" y="1608"/>
                    </a:lnTo>
                    <a:cubicBezTo>
                      <a:pt x="1728" y="1768"/>
                      <a:pt x="1600" y="1896"/>
                      <a:pt x="1440" y="1896"/>
                    </a:cubicBezTo>
                    <a:lnTo>
                      <a:pt x="288" y="1896"/>
                    </a:lnTo>
                    <a:cubicBezTo>
                      <a:pt x="129" y="1896"/>
                      <a:pt x="0" y="1768"/>
                      <a:pt x="0" y="1608"/>
                    </a:cubicBezTo>
                    <a:lnTo>
                      <a:pt x="0" y="288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49" name="Rectangle 247"/>
              <p:cNvSpPr>
                <a:spLocks noChangeArrowheads="1"/>
              </p:cNvSpPr>
              <p:nvPr/>
            </p:nvSpPr>
            <p:spPr bwMode="auto">
              <a:xfrm>
                <a:off x="3565" y="453"/>
                <a:ext cx="143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C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Freeform 248"/>
              <p:cNvSpPr>
                <a:spLocks/>
              </p:cNvSpPr>
              <p:nvPr/>
            </p:nvSpPr>
            <p:spPr bwMode="auto">
              <a:xfrm>
                <a:off x="3701" y="434"/>
                <a:ext cx="171" cy="188"/>
              </a:xfrm>
              <a:custGeom>
                <a:avLst/>
                <a:gdLst>
                  <a:gd name="T0" fmla="*/ 0 w 1720"/>
                  <a:gd name="T1" fmla="*/ 287 h 1896"/>
                  <a:gd name="T2" fmla="*/ 287 w 1720"/>
                  <a:gd name="T3" fmla="*/ 0 h 1896"/>
                  <a:gd name="T4" fmla="*/ 1434 w 1720"/>
                  <a:gd name="T5" fmla="*/ 0 h 1896"/>
                  <a:gd name="T6" fmla="*/ 1720 w 1720"/>
                  <a:gd name="T7" fmla="*/ 287 h 1896"/>
                  <a:gd name="T8" fmla="*/ 1720 w 1720"/>
                  <a:gd name="T9" fmla="*/ 1610 h 1896"/>
                  <a:gd name="T10" fmla="*/ 1434 w 1720"/>
                  <a:gd name="T11" fmla="*/ 1896 h 1896"/>
                  <a:gd name="T12" fmla="*/ 287 w 1720"/>
                  <a:gd name="T13" fmla="*/ 1896 h 1896"/>
                  <a:gd name="T14" fmla="*/ 0 w 1720"/>
                  <a:gd name="T15" fmla="*/ 1610 h 1896"/>
                  <a:gd name="T16" fmla="*/ 0 w 1720"/>
                  <a:gd name="T17" fmla="*/ 287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96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10"/>
                    </a:lnTo>
                    <a:cubicBezTo>
                      <a:pt x="1720" y="1768"/>
                      <a:pt x="1592" y="1896"/>
                      <a:pt x="1434" y="1896"/>
                    </a:cubicBezTo>
                    <a:lnTo>
                      <a:pt x="287" y="1896"/>
                    </a:lnTo>
                    <a:cubicBezTo>
                      <a:pt x="129" y="1896"/>
                      <a:pt x="0" y="1768"/>
                      <a:pt x="0" y="1610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1" name="Freeform 249"/>
              <p:cNvSpPr>
                <a:spLocks/>
              </p:cNvSpPr>
              <p:nvPr/>
            </p:nvSpPr>
            <p:spPr bwMode="auto">
              <a:xfrm>
                <a:off x="3701" y="434"/>
                <a:ext cx="171" cy="188"/>
              </a:xfrm>
              <a:custGeom>
                <a:avLst/>
                <a:gdLst>
                  <a:gd name="T0" fmla="*/ 0 w 1720"/>
                  <a:gd name="T1" fmla="*/ 287 h 1896"/>
                  <a:gd name="T2" fmla="*/ 287 w 1720"/>
                  <a:gd name="T3" fmla="*/ 0 h 1896"/>
                  <a:gd name="T4" fmla="*/ 1434 w 1720"/>
                  <a:gd name="T5" fmla="*/ 0 h 1896"/>
                  <a:gd name="T6" fmla="*/ 1720 w 1720"/>
                  <a:gd name="T7" fmla="*/ 287 h 1896"/>
                  <a:gd name="T8" fmla="*/ 1720 w 1720"/>
                  <a:gd name="T9" fmla="*/ 1610 h 1896"/>
                  <a:gd name="T10" fmla="*/ 1434 w 1720"/>
                  <a:gd name="T11" fmla="*/ 1896 h 1896"/>
                  <a:gd name="T12" fmla="*/ 287 w 1720"/>
                  <a:gd name="T13" fmla="*/ 1896 h 1896"/>
                  <a:gd name="T14" fmla="*/ 0 w 1720"/>
                  <a:gd name="T15" fmla="*/ 1610 h 1896"/>
                  <a:gd name="T16" fmla="*/ 0 w 1720"/>
                  <a:gd name="T17" fmla="*/ 287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96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10"/>
                    </a:lnTo>
                    <a:cubicBezTo>
                      <a:pt x="1720" y="1768"/>
                      <a:pt x="1592" y="1896"/>
                      <a:pt x="1434" y="1896"/>
                    </a:cubicBezTo>
                    <a:lnTo>
                      <a:pt x="287" y="1896"/>
                    </a:lnTo>
                    <a:cubicBezTo>
                      <a:pt x="129" y="1896"/>
                      <a:pt x="0" y="1768"/>
                      <a:pt x="0" y="1610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2" name="Rectangle 250"/>
              <p:cNvSpPr>
                <a:spLocks noChangeArrowheads="1"/>
              </p:cNvSpPr>
              <p:nvPr/>
            </p:nvSpPr>
            <p:spPr bwMode="auto">
              <a:xfrm>
                <a:off x="3742" y="453"/>
                <a:ext cx="150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N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" name="Freeform 251"/>
              <p:cNvSpPr>
                <a:spLocks/>
              </p:cNvSpPr>
              <p:nvPr/>
            </p:nvSpPr>
            <p:spPr bwMode="auto">
              <a:xfrm>
                <a:off x="3882" y="434"/>
                <a:ext cx="171" cy="188"/>
              </a:xfrm>
              <a:custGeom>
                <a:avLst/>
                <a:gdLst>
                  <a:gd name="T0" fmla="*/ 0 w 1720"/>
                  <a:gd name="T1" fmla="*/ 287 h 1896"/>
                  <a:gd name="T2" fmla="*/ 287 w 1720"/>
                  <a:gd name="T3" fmla="*/ 0 h 1896"/>
                  <a:gd name="T4" fmla="*/ 1434 w 1720"/>
                  <a:gd name="T5" fmla="*/ 0 h 1896"/>
                  <a:gd name="T6" fmla="*/ 1720 w 1720"/>
                  <a:gd name="T7" fmla="*/ 287 h 1896"/>
                  <a:gd name="T8" fmla="*/ 1720 w 1720"/>
                  <a:gd name="T9" fmla="*/ 1610 h 1896"/>
                  <a:gd name="T10" fmla="*/ 1434 w 1720"/>
                  <a:gd name="T11" fmla="*/ 1896 h 1896"/>
                  <a:gd name="T12" fmla="*/ 287 w 1720"/>
                  <a:gd name="T13" fmla="*/ 1896 h 1896"/>
                  <a:gd name="T14" fmla="*/ 0 w 1720"/>
                  <a:gd name="T15" fmla="*/ 1610 h 1896"/>
                  <a:gd name="T16" fmla="*/ 0 w 1720"/>
                  <a:gd name="T17" fmla="*/ 287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96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10"/>
                    </a:lnTo>
                    <a:cubicBezTo>
                      <a:pt x="1720" y="1768"/>
                      <a:pt x="1592" y="1896"/>
                      <a:pt x="1434" y="1896"/>
                    </a:cubicBezTo>
                    <a:lnTo>
                      <a:pt x="287" y="1896"/>
                    </a:lnTo>
                    <a:cubicBezTo>
                      <a:pt x="129" y="1896"/>
                      <a:pt x="0" y="1768"/>
                      <a:pt x="0" y="1610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4" name="Freeform 252"/>
              <p:cNvSpPr>
                <a:spLocks/>
              </p:cNvSpPr>
              <p:nvPr/>
            </p:nvSpPr>
            <p:spPr bwMode="auto">
              <a:xfrm>
                <a:off x="3882" y="434"/>
                <a:ext cx="171" cy="188"/>
              </a:xfrm>
              <a:custGeom>
                <a:avLst/>
                <a:gdLst>
                  <a:gd name="T0" fmla="*/ 0 w 1720"/>
                  <a:gd name="T1" fmla="*/ 287 h 1896"/>
                  <a:gd name="T2" fmla="*/ 287 w 1720"/>
                  <a:gd name="T3" fmla="*/ 0 h 1896"/>
                  <a:gd name="T4" fmla="*/ 1434 w 1720"/>
                  <a:gd name="T5" fmla="*/ 0 h 1896"/>
                  <a:gd name="T6" fmla="*/ 1720 w 1720"/>
                  <a:gd name="T7" fmla="*/ 287 h 1896"/>
                  <a:gd name="T8" fmla="*/ 1720 w 1720"/>
                  <a:gd name="T9" fmla="*/ 1610 h 1896"/>
                  <a:gd name="T10" fmla="*/ 1434 w 1720"/>
                  <a:gd name="T11" fmla="*/ 1896 h 1896"/>
                  <a:gd name="T12" fmla="*/ 287 w 1720"/>
                  <a:gd name="T13" fmla="*/ 1896 h 1896"/>
                  <a:gd name="T14" fmla="*/ 0 w 1720"/>
                  <a:gd name="T15" fmla="*/ 1610 h 1896"/>
                  <a:gd name="T16" fmla="*/ 0 w 1720"/>
                  <a:gd name="T17" fmla="*/ 287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96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10"/>
                    </a:lnTo>
                    <a:cubicBezTo>
                      <a:pt x="1720" y="1768"/>
                      <a:pt x="1592" y="1896"/>
                      <a:pt x="1434" y="1896"/>
                    </a:cubicBezTo>
                    <a:lnTo>
                      <a:pt x="287" y="1896"/>
                    </a:lnTo>
                    <a:cubicBezTo>
                      <a:pt x="129" y="1896"/>
                      <a:pt x="0" y="1768"/>
                      <a:pt x="0" y="1610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5" name="Rectangle 253"/>
              <p:cNvSpPr>
                <a:spLocks noChangeArrowheads="1"/>
              </p:cNvSpPr>
              <p:nvPr/>
            </p:nvSpPr>
            <p:spPr bwMode="auto">
              <a:xfrm>
                <a:off x="3921" y="453"/>
                <a:ext cx="153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O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Freeform 254"/>
              <p:cNvSpPr>
                <a:spLocks/>
              </p:cNvSpPr>
              <p:nvPr/>
            </p:nvSpPr>
            <p:spPr bwMode="auto">
              <a:xfrm>
                <a:off x="4063" y="434"/>
                <a:ext cx="171" cy="188"/>
              </a:xfrm>
              <a:custGeom>
                <a:avLst/>
                <a:gdLst>
                  <a:gd name="T0" fmla="*/ 0 w 1720"/>
                  <a:gd name="T1" fmla="*/ 287 h 1896"/>
                  <a:gd name="T2" fmla="*/ 287 w 1720"/>
                  <a:gd name="T3" fmla="*/ 0 h 1896"/>
                  <a:gd name="T4" fmla="*/ 1434 w 1720"/>
                  <a:gd name="T5" fmla="*/ 0 h 1896"/>
                  <a:gd name="T6" fmla="*/ 1720 w 1720"/>
                  <a:gd name="T7" fmla="*/ 287 h 1896"/>
                  <a:gd name="T8" fmla="*/ 1720 w 1720"/>
                  <a:gd name="T9" fmla="*/ 1610 h 1896"/>
                  <a:gd name="T10" fmla="*/ 1434 w 1720"/>
                  <a:gd name="T11" fmla="*/ 1896 h 1896"/>
                  <a:gd name="T12" fmla="*/ 287 w 1720"/>
                  <a:gd name="T13" fmla="*/ 1896 h 1896"/>
                  <a:gd name="T14" fmla="*/ 0 w 1720"/>
                  <a:gd name="T15" fmla="*/ 1610 h 1896"/>
                  <a:gd name="T16" fmla="*/ 0 w 1720"/>
                  <a:gd name="T17" fmla="*/ 287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96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10"/>
                    </a:lnTo>
                    <a:cubicBezTo>
                      <a:pt x="1720" y="1768"/>
                      <a:pt x="1592" y="1896"/>
                      <a:pt x="1434" y="1896"/>
                    </a:cubicBezTo>
                    <a:lnTo>
                      <a:pt x="287" y="1896"/>
                    </a:lnTo>
                    <a:cubicBezTo>
                      <a:pt x="129" y="1896"/>
                      <a:pt x="0" y="1768"/>
                      <a:pt x="0" y="1610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7" name="Freeform 255"/>
              <p:cNvSpPr>
                <a:spLocks/>
              </p:cNvSpPr>
              <p:nvPr/>
            </p:nvSpPr>
            <p:spPr bwMode="auto">
              <a:xfrm>
                <a:off x="4063" y="434"/>
                <a:ext cx="171" cy="188"/>
              </a:xfrm>
              <a:custGeom>
                <a:avLst/>
                <a:gdLst>
                  <a:gd name="T0" fmla="*/ 0 w 1720"/>
                  <a:gd name="T1" fmla="*/ 287 h 1896"/>
                  <a:gd name="T2" fmla="*/ 287 w 1720"/>
                  <a:gd name="T3" fmla="*/ 0 h 1896"/>
                  <a:gd name="T4" fmla="*/ 1434 w 1720"/>
                  <a:gd name="T5" fmla="*/ 0 h 1896"/>
                  <a:gd name="T6" fmla="*/ 1720 w 1720"/>
                  <a:gd name="T7" fmla="*/ 287 h 1896"/>
                  <a:gd name="T8" fmla="*/ 1720 w 1720"/>
                  <a:gd name="T9" fmla="*/ 1610 h 1896"/>
                  <a:gd name="T10" fmla="*/ 1434 w 1720"/>
                  <a:gd name="T11" fmla="*/ 1896 h 1896"/>
                  <a:gd name="T12" fmla="*/ 287 w 1720"/>
                  <a:gd name="T13" fmla="*/ 1896 h 1896"/>
                  <a:gd name="T14" fmla="*/ 0 w 1720"/>
                  <a:gd name="T15" fmla="*/ 1610 h 1896"/>
                  <a:gd name="T16" fmla="*/ 0 w 1720"/>
                  <a:gd name="T17" fmla="*/ 287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96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10"/>
                    </a:lnTo>
                    <a:cubicBezTo>
                      <a:pt x="1720" y="1768"/>
                      <a:pt x="1592" y="1896"/>
                      <a:pt x="1434" y="1896"/>
                    </a:cubicBezTo>
                    <a:lnTo>
                      <a:pt x="287" y="1896"/>
                    </a:lnTo>
                    <a:cubicBezTo>
                      <a:pt x="129" y="1896"/>
                      <a:pt x="0" y="1768"/>
                      <a:pt x="0" y="1610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58" name="Rectangle 256"/>
              <p:cNvSpPr>
                <a:spLocks noChangeArrowheads="1"/>
              </p:cNvSpPr>
              <p:nvPr/>
            </p:nvSpPr>
            <p:spPr bwMode="auto">
              <a:xfrm>
                <a:off x="4117" y="453"/>
                <a:ext cx="125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F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" name="Freeform 257"/>
              <p:cNvSpPr>
                <a:spLocks/>
              </p:cNvSpPr>
              <p:nvPr/>
            </p:nvSpPr>
            <p:spPr bwMode="auto">
              <a:xfrm>
                <a:off x="1169" y="1222"/>
                <a:ext cx="171" cy="188"/>
              </a:xfrm>
              <a:custGeom>
                <a:avLst/>
                <a:gdLst>
                  <a:gd name="T0" fmla="*/ 0 w 3440"/>
                  <a:gd name="T1" fmla="*/ 574 h 3792"/>
                  <a:gd name="T2" fmla="*/ 574 w 3440"/>
                  <a:gd name="T3" fmla="*/ 0 h 3792"/>
                  <a:gd name="T4" fmla="*/ 2867 w 3440"/>
                  <a:gd name="T5" fmla="*/ 0 h 3792"/>
                  <a:gd name="T6" fmla="*/ 3440 w 3440"/>
                  <a:gd name="T7" fmla="*/ 574 h 3792"/>
                  <a:gd name="T8" fmla="*/ 3440 w 3440"/>
                  <a:gd name="T9" fmla="*/ 3219 h 3792"/>
                  <a:gd name="T10" fmla="*/ 2867 w 3440"/>
                  <a:gd name="T11" fmla="*/ 3792 h 3792"/>
                  <a:gd name="T12" fmla="*/ 574 w 3440"/>
                  <a:gd name="T13" fmla="*/ 3792 h 3792"/>
                  <a:gd name="T14" fmla="*/ 0 w 3440"/>
                  <a:gd name="T15" fmla="*/ 3219 h 3792"/>
                  <a:gd name="T16" fmla="*/ 0 w 3440"/>
                  <a:gd name="T17" fmla="*/ 574 h 3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92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19"/>
                    </a:lnTo>
                    <a:cubicBezTo>
                      <a:pt x="3440" y="3536"/>
                      <a:pt x="3184" y="3792"/>
                      <a:pt x="2867" y="3792"/>
                    </a:cubicBezTo>
                    <a:lnTo>
                      <a:pt x="574" y="3792"/>
                    </a:lnTo>
                    <a:cubicBezTo>
                      <a:pt x="257" y="3792"/>
                      <a:pt x="0" y="3536"/>
                      <a:pt x="0" y="3219"/>
                    </a:cubicBez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9900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0" name="Freeform 258"/>
              <p:cNvSpPr>
                <a:spLocks/>
              </p:cNvSpPr>
              <p:nvPr/>
            </p:nvSpPr>
            <p:spPr bwMode="auto">
              <a:xfrm>
                <a:off x="1169" y="1222"/>
                <a:ext cx="171" cy="188"/>
              </a:xfrm>
              <a:custGeom>
                <a:avLst/>
                <a:gdLst>
                  <a:gd name="T0" fmla="*/ 0 w 3440"/>
                  <a:gd name="T1" fmla="*/ 574 h 3792"/>
                  <a:gd name="T2" fmla="*/ 574 w 3440"/>
                  <a:gd name="T3" fmla="*/ 0 h 3792"/>
                  <a:gd name="T4" fmla="*/ 2867 w 3440"/>
                  <a:gd name="T5" fmla="*/ 0 h 3792"/>
                  <a:gd name="T6" fmla="*/ 3440 w 3440"/>
                  <a:gd name="T7" fmla="*/ 574 h 3792"/>
                  <a:gd name="T8" fmla="*/ 3440 w 3440"/>
                  <a:gd name="T9" fmla="*/ 3219 h 3792"/>
                  <a:gd name="T10" fmla="*/ 2867 w 3440"/>
                  <a:gd name="T11" fmla="*/ 3792 h 3792"/>
                  <a:gd name="T12" fmla="*/ 574 w 3440"/>
                  <a:gd name="T13" fmla="*/ 3792 h 3792"/>
                  <a:gd name="T14" fmla="*/ 0 w 3440"/>
                  <a:gd name="T15" fmla="*/ 3219 h 3792"/>
                  <a:gd name="T16" fmla="*/ 0 w 3440"/>
                  <a:gd name="T17" fmla="*/ 574 h 3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92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19"/>
                    </a:lnTo>
                    <a:cubicBezTo>
                      <a:pt x="3440" y="3536"/>
                      <a:pt x="3184" y="3792"/>
                      <a:pt x="2867" y="3792"/>
                    </a:cubicBezTo>
                    <a:lnTo>
                      <a:pt x="574" y="3792"/>
                    </a:lnTo>
                    <a:cubicBezTo>
                      <a:pt x="257" y="3792"/>
                      <a:pt x="0" y="3536"/>
                      <a:pt x="0" y="3219"/>
                    </a:cubicBezTo>
                    <a:lnTo>
                      <a:pt x="0" y="574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1" name="Rectangle 259"/>
              <p:cNvSpPr>
                <a:spLocks noChangeArrowheads="1"/>
              </p:cNvSpPr>
              <p:nvPr/>
            </p:nvSpPr>
            <p:spPr bwMode="auto">
              <a:xfrm>
                <a:off x="1183" y="1242"/>
                <a:ext cx="205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Lucida Sans Unicode" panose="020B0602030504020204" pitchFamily="34" charset="0"/>
                  </a:rPr>
                  <a:t>Cs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2" name="Freeform 260"/>
              <p:cNvSpPr>
                <a:spLocks/>
              </p:cNvSpPr>
              <p:nvPr/>
            </p:nvSpPr>
            <p:spPr bwMode="auto">
              <a:xfrm>
                <a:off x="1169" y="1025"/>
                <a:ext cx="171" cy="187"/>
              </a:xfrm>
              <a:custGeom>
                <a:avLst/>
                <a:gdLst>
                  <a:gd name="T0" fmla="*/ 0 w 3440"/>
                  <a:gd name="T1" fmla="*/ 574 h 3776"/>
                  <a:gd name="T2" fmla="*/ 574 w 3440"/>
                  <a:gd name="T3" fmla="*/ 0 h 3776"/>
                  <a:gd name="T4" fmla="*/ 2867 w 3440"/>
                  <a:gd name="T5" fmla="*/ 0 h 3776"/>
                  <a:gd name="T6" fmla="*/ 3440 w 3440"/>
                  <a:gd name="T7" fmla="*/ 574 h 3776"/>
                  <a:gd name="T8" fmla="*/ 3440 w 3440"/>
                  <a:gd name="T9" fmla="*/ 3203 h 3776"/>
                  <a:gd name="T10" fmla="*/ 2867 w 3440"/>
                  <a:gd name="T11" fmla="*/ 3776 h 3776"/>
                  <a:gd name="T12" fmla="*/ 574 w 3440"/>
                  <a:gd name="T13" fmla="*/ 3776 h 3776"/>
                  <a:gd name="T14" fmla="*/ 0 w 3440"/>
                  <a:gd name="T15" fmla="*/ 3203 h 3776"/>
                  <a:gd name="T16" fmla="*/ 0 w 3440"/>
                  <a:gd name="T17" fmla="*/ 574 h 3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76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03"/>
                    </a:lnTo>
                    <a:cubicBezTo>
                      <a:pt x="3440" y="3520"/>
                      <a:pt x="3184" y="3776"/>
                      <a:pt x="2867" y="3776"/>
                    </a:cubicBezTo>
                    <a:lnTo>
                      <a:pt x="574" y="3776"/>
                    </a:lnTo>
                    <a:cubicBezTo>
                      <a:pt x="257" y="3776"/>
                      <a:pt x="0" y="3520"/>
                      <a:pt x="0" y="3203"/>
                    </a:cubicBez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9900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3" name="Freeform 261"/>
              <p:cNvSpPr>
                <a:spLocks/>
              </p:cNvSpPr>
              <p:nvPr/>
            </p:nvSpPr>
            <p:spPr bwMode="auto">
              <a:xfrm>
                <a:off x="1169" y="1025"/>
                <a:ext cx="171" cy="187"/>
              </a:xfrm>
              <a:custGeom>
                <a:avLst/>
                <a:gdLst>
                  <a:gd name="T0" fmla="*/ 0 w 3440"/>
                  <a:gd name="T1" fmla="*/ 574 h 3776"/>
                  <a:gd name="T2" fmla="*/ 574 w 3440"/>
                  <a:gd name="T3" fmla="*/ 0 h 3776"/>
                  <a:gd name="T4" fmla="*/ 2867 w 3440"/>
                  <a:gd name="T5" fmla="*/ 0 h 3776"/>
                  <a:gd name="T6" fmla="*/ 3440 w 3440"/>
                  <a:gd name="T7" fmla="*/ 574 h 3776"/>
                  <a:gd name="T8" fmla="*/ 3440 w 3440"/>
                  <a:gd name="T9" fmla="*/ 3203 h 3776"/>
                  <a:gd name="T10" fmla="*/ 2867 w 3440"/>
                  <a:gd name="T11" fmla="*/ 3776 h 3776"/>
                  <a:gd name="T12" fmla="*/ 574 w 3440"/>
                  <a:gd name="T13" fmla="*/ 3776 h 3776"/>
                  <a:gd name="T14" fmla="*/ 0 w 3440"/>
                  <a:gd name="T15" fmla="*/ 3203 h 3776"/>
                  <a:gd name="T16" fmla="*/ 0 w 3440"/>
                  <a:gd name="T17" fmla="*/ 574 h 3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76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03"/>
                    </a:lnTo>
                    <a:cubicBezTo>
                      <a:pt x="3440" y="3520"/>
                      <a:pt x="3184" y="3776"/>
                      <a:pt x="2867" y="3776"/>
                    </a:cubicBezTo>
                    <a:lnTo>
                      <a:pt x="574" y="3776"/>
                    </a:lnTo>
                    <a:cubicBezTo>
                      <a:pt x="257" y="3776"/>
                      <a:pt x="0" y="3520"/>
                      <a:pt x="0" y="3203"/>
                    </a:cubicBezTo>
                    <a:lnTo>
                      <a:pt x="0" y="574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4" name="Rectangle 262"/>
              <p:cNvSpPr>
                <a:spLocks noChangeArrowheads="1"/>
              </p:cNvSpPr>
              <p:nvPr/>
            </p:nvSpPr>
            <p:spPr bwMode="auto">
              <a:xfrm>
                <a:off x="1179" y="1044"/>
                <a:ext cx="214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Lucida Sans Unicode" panose="020B0602030504020204" pitchFamily="34" charset="0"/>
                  </a:rPr>
                  <a:t>Rb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5" name="Freeform 263"/>
              <p:cNvSpPr>
                <a:spLocks/>
              </p:cNvSpPr>
              <p:nvPr/>
            </p:nvSpPr>
            <p:spPr bwMode="auto">
              <a:xfrm>
                <a:off x="1170" y="827"/>
                <a:ext cx="171" cy="187"/>
              </a:xfrm>
              <a:custGeom>
                <a:avLst/>
                <a:gdLst>
                  <a:gd name="T0" fmla="*/ 0 w 3440"/>
                  <a:gd name="T1" fmla="*/ 574 h 3776"/>
                  <a:gd name="T2" fmla="*/ 574 w 3440"/>
                  <a:gd name="T3" fmla="*/ 0 h 3776"/>
                  <a:gd name="T4" fmla="*/ 2867 w 3440"/>
                  <a:gd name="T5" fmla="*/ 0 h 3776"/>
                  <a:gd name="T6" fmla="*/ 3440 w 3440"/>
                  <a:gd name="T7" fmla="*/ 574 h 3776"/>
                  <a:gd name="T8" fmla="*/ 3440 w 3440"/>
                  <a:gd name="T9" fmla="*/ 3203 h 3776"/>
                  <a:gd name="T10" fmla="*/ 2867 w 3440"/>
                  <a:gd name="T11" fmla="*/ 3776 h 3776"/>
                  <a:gd name="T12" fmla="*/ 574 w 3440"/>
                  <a:gd name="T13" fmla="*/ 3776 h 3776"/>
                  <a:gd name="T14" fmla="*/ 0 w 3440"/>
                  <a:gd name="T15" fmla="*/ 3203 h 3776"/>
                  <a:gd name="T16" fmla="*/ 0 w 3440"/>
                  <a:gd name="T17" fmla="*/ 574 h 3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76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03"/>
                    </a:lnTo>
                    <a:cubicBezTo>
                      <a:pt x="3440" y="3520"/>
                      <a:pt x="3184" y="3776"/>
                      <a:pt x="2867" y="3776"/>
                    </a:cubicBezTo>
                    <a:lnTo>
                      <a:pt x="574" y="3776"/>
                    </a:lnTo>
                    <a:cubicBezTo>
                      <a:pt x="257" y="3776"/>
                      <a:pt x="0" y="3520"/>
                      <a:pt x="0" y="3203"/>
                    </a:cubicBez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9900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6" name="Freeform 264"/>
              <p:cNvSpPr>
                <a:spLocks/>
              </p:cNvSpPr>
              <p:nvPr/>
            </p:nvSpPr>
            <p:spPr bwMode="auto">
              <a:xfrm>
                <a:off x="1170" y="827"/>
                <a:ext cx="171" cy="187"/>
              </a:xfrm>
              <a:custGeom>
                <a:avLst/>
                <a:gdLst>
                  <a:gd name="T0" fmla="*/ 0 w 3440"/>
                  <a:gd name="T1" fmla="*/ 574 h 3776"/>
                  <a:gd name="T2" fmla="*/ 574 w 3440"/>
                  <a:gd name="T3" fmla="*/ 0 h 3776"/>
                  <a:gd name="T4" fmla="*/ 2867 w 3440"/>
                  <a:gd name="T5" fmla="*/ 0 h 3776"/>
                  <a:gd name="T6" fmla="*/ 3440 w 3440"/>
                  <a:gd name="T7" fmla="*/ 574 h 3776"/>
                  <a:gd name="T8" fmla="*/ 3440 w 3440"/>
                  <a:gd name="T9" fmla="*/ 3203 h 3776"/>
                  <a:gd name="T10" fmla="*/ 2867 w 3440"/>
                  <a:gd name="T11" fmla="*/ 3776 h 3776"/>
                  <a:gd name="T12" fmla="*/ 574 w 3440"/>
                  <a:gd name="T13" fmla="*/ 3776 h 3776"/>
                  <a:gd name="T14" fmla="*/ 0 w 3440"/>
                  <a:gd name="T15" fmla="*/ 3203 h 3776"/>
                  <a:gd name="T16" fmla="*/ 0 w 3440"/>
                  <a:gd name="T17" fmla="*/ 574 h 3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76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03"/>
                    </a:lnTo>
                    <a:cubicBezTo>
                      <a:pt x="3440" y="3520"/>
                      <a:pt x="3184" y="3776"/>
                      <a:pt x="2867" y="3776"/>
                    </a:cubicBezTo>
                    <a:lnTo>
                      <a:pt x="574" y="3776"/>
                    </a:lnTo>
                    <a:cubicBezTo>
                      <a:pt x="257" y="3776"/>
                      <a:pt x="0" y="3520"/>
                      <a:pt x="0" y="3203"/>
                    </a:cubicBezTo>
                    <a:lnTo>
                      <a:pt x="0" y="574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7" name="Rectangle 265"/>
              <p:cNvSpPr>
                <a:spLocks noChangeArrowheads="1"/>
              </p:cNvSpPr>
              <p:nvPr/>
            </p:nvSpPr>
            <p:spPr bwMode="auto">
              <a:xfrm>
                <a:off x="1217" y="846"/>
                <a:ext cx="138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Lucida Sans Unicode" panose="020B0602030504020204" pitchFamily="34" charset="0"/>
                  </a:rPr>
                  <a:t>K</a:t>
                </a:r>
                <a:endParaRPr kumimoji="0" lang="pt-BR" altLang="pt-BR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68" name="Freeform 266"/>
              <p:cNvSpPr>
                <a:spLocks/>
              </p:cNvSpPr>
              <p:nvPr/>
            </p:nvSpPr>
            <p:spPr bwMode="auto">
              <a:xfrm>
                <a:off x="1170" y="630"/>
                <a:ext cx="171" cy="187"/>
              </a:xfrm>
              <a:custGeom>
                <a:avLst/>
                <a:gdLst>
                  <a:gd name="T0" fmla="*/ 0 w 3440"/>
                  <a:gd name="T1" fmla="*/ 574 h 3776"/>
                  <a:gd name="T2" fmla="*/ 574 w 3440"/>
                  <a:gd name="T3" fmla="*/ 0 h 3776"/>
                  <a:gd name="T4" fmla="*/ 2867 w 3440"/>
                  <a:gd name="T5" fmla="*/ 0 h 3776"/>
                  <a:gd name="T6" fmla="*/ 3440 w 3440"/>
                  <a:gd name="T7" fmla="*/ 574 h 3776"/>
                  <a:gd name="T8" fmla="*/ 3440 w 3440"/>
                  <a:gd name="T9" fmla="*/ 3203 h 3776"/>
                  <a:gd name="T10" fmla="*/ 2867 w 3440"/>
                  <a:gd name="T11" fmla="*/ 3776 h 3776"/>
                  <a:gd name="T12" fmla="*/ 574 w 3440"/>
                  <a:gd name="T13" fmla="*/ 3776 h 3776"/>
                  <a:gd name="T14" fmla="*/ 0 w 3440"/>
                  <a:gd name="T15" fmla="*/ 3203 h 3776"/>
                  <a:gd name="T16" fmla="*/ 0 w 3440"/>
                  <a:gd name="T17" fmla="*/ 574 h 3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76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03"/>
                    </a:lnTo>
                    <a:cubicBezTo>
                      <a:pt x="3440" y="3520"/>
                      <a:pt x="3184" y="3776"/>
                      <a:pt x="2867" y="3776"/>
                    </a:cubicBezTo>
                    <a:lnTo>
                      <a:pt x="574" y="3776"/>
                    </a:lnTo>
                    <a:cubicBezTo>
                      <a:pt x="257" y="3776"/>
                      <a:pt x="0" y="3520"/>
                      <a:pt x="0" y="3203"/>
                    </a:cubicBez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9900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69" name="Freeform 267"/>
              <p:cNvSpPr>
                <a:spLocks/>
              </p:cNvSpPr>
              <p:nvPr/>
            </p:nvSpPr>
            <p:spPr bwMode="auto">
              <a:xfrm>
                <a:off x="1170" y="630"/>
                <a:ext cx="171" cy="187"/>
              </a:xfrm>
              <a:custGeom>
                <a:avLst/>
                <a:gdLst>
                  <a:gd name="T0" fmla="*/ 0 w 3440"/>
                  <a:gd name="T1" fmla="*/ 574 h 3776"/>
                  <a:gd name="T2" fmla="*/ 574 w 3440"/>
                  <a:gd name="T3" fmla="*/ 0 h 3776"/>
                  <a:gd name="T4" fmla="*/ 2867 w 3440"/>
                  <a:gd name="T5" fmla="*/ 0 h 3776"/>
                  <a:gd name="T6" fmla="*/ 3440 w 3440"/>
                  <a:gd name="T7" fmla="*/ 574 h 3776"/>
                  <a:gd name="T8" fmla="*/ 3440 w 3440"/>
                  <a:gd name="T9" fmla="*/ 3203 h 3776"/>
                  <a:gd name="T10" fmla="*/ 2867 w 3440"/>
                  <a:gd name="T11" fmla="*/ 3776 h 3776"/>
                  <a:gd name="T12" fmla="*/ 574 w 3440"/>
                  <a:gd name="T13" fmla="*/ 3776 h 3776"/>
                  <a:gd name="T14" fmla="*/ 0 w 3440"/>
                  <a:gd name="T15" fmla="*/ 3203 h 3776"/>
                  <a:gd name="T16" fmla="*/ 0 w 3440"/>
                  <a:gd name="T17" fmla="*/ 574 h 3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76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03"/>
                    </a:lnTo>
                    <a:cubicBezTo>
                      <a:pt x="3440" y="3520"/>
                      <a:pt x="3184" y="3776"/>
                      <a:pt x="2867" y="3776"/>
                    </a:cubicBezTo>
                    <a:lnTo>
                      <a:pt x="574" y="3776"/>
                    </a:lnTo>
                    <a:cubicBezTo>
                      <a:pt x="257" y="3776"/>
                      <a:pt x="0" y="3520"/>
                      <a:pt x="0" y="3203"/>
                    </a:cubicBezTo>
                    <a:lnTo>
                      <a:pt x="0" y="574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0" name="Rectangle 268"/>
              <p:cNvSpPr>
                <a:spLocks noChangeArrowheads="1"/>
              </p:cNvSpPr>
              <p:nvPr/>
            </p:nvSpPr>
            <p:spPr bwMode="auto">
              <a:xfrm>
                <a:off x="1178" y="649"/>
                <a:ext cx="216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Lucida Sans Unicode" panose="020B0602030504020204" pitchFamily="34" charset="0"/>
                  </a:rPr>
                  <a:t>Na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1" name="Freeform 269"/>
              <p:cNvSpPr>
                <a:spLocks/>
              </p:cNvSpPr>
              <p:nvPr/>
            </p:nvSpPr>
            <p:spPr bwMode="auto">
              <a:xfrm>
                <a:off x="1169" y="434"/>
                <a:ext cx="171" cy="188"/>
              </a:xfrm>
              <a:custGeom>
                <a:avLst/>
                <a:gdLst>
                  <a:gd name="T0" fmla="*/ 0 w 3440"/>
                  <a:gd name="T1" fmla="*/ 574 h 3792"/>
                  <a:gd name="T2" fmla="*/ 574 w 3440"/>
                  <a:gd name="T3" fmla="*/ 0 h 3792"/>
                  <a:gd name="T4" fmla="*/ 2867 w 3440"/>
                  <a:gd name="T5" fmla="*/ 0 h 3792"/>
                  <a:gd name="T6" fmla="*/ 3440 w 3440"/>
                  <a:gd name="T7" fmla="*/ 574 h 3792"/>
                  <a:gd name="T8" fmla="*/ 3440 w 3440"/>
                  <a:gd name="T9" fmla="*/ 3219 h 3792"/>
                  <a:gd name="T10" fmla="*/ 2867 w 3440"/>
                  <a:gd name="T11" fmla="*/ 3792 h 3792"/>
                  <a:gd name="T12" fmla="*/ 574 w 3440"/>
                  <a:gd name="T13" fmla="*/ 3792 h 3792"/>
                  <a:gd name="T14" fmla="*/ 0 w 3440"/>
                  <a:gd name="T15" fmla="*/ 3219 h 3792"/>
                  <a:gd name="T16" fmla="*/ 0 w 3440"/>
                  <a:gd name="T17" fmla="*/ 574 h 3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92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19"/>
                    </a:lnTo>
                    <a:cubicBezTo>
                      <a:pt x="3440" y="3536"/>
                      <a:pt x="3184" y="3792"/>
                      <a:pt x="2867" y="3792"/>
                    </a:cubicBezTo>
                    <a:lnTo>
                      <a:pt x="574" y="3792"/>
                    </a:lnTo>
                    <a:cubicBezTo>
                      <a:pt x="257" y="3792"/>
                      <a:pt x="0" y="3536"/>
                      <a:pt x="0" y="3219"/>
                    </a:cubicBez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9900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2" name="Freeform 270"/>
              <p:cNvSpPr>
                <a:spLocks/>
              </p:cNvSpPr>
              <p:nvPr/>
            </p:nvSpPr>
            <p:spPr bwMode="auto">
              <a:xfrm>
                <a:off x="1169" y="434"/>
                <a:ext cx="171" cy="188"/>
              </a:xfrm>
              <a:custGeom>
                <a:avLst/>
                <a:gdLst>
                  <a:gd name="T0" fmla="*/ 0 w 3440"/>
                  <a:gd name="T1" fmla="*/ 574 h 3792"/>
                  <a:gd name="T2" fmla="*/ 574 w 3440"/>
                  <a:gd name="T3" fmla="*/ 0 h 3792"/>
                  <a:gd name="T4" fmla="*/ 2867 w 3440"/>
                  <a:gd name="T5" fmla="*/ 0 h 3792"/>
                  <a:gd name="T6" fmla="*/ 3440 w 3440"/>
                  <a:gd name="T7" fmla="*/ 574 h 3792"/>
                  <a:gd name="T8" fmla="*/ 3440 w 3440"/>
                  <a:gd name="T9" fmla="*/ 3219 h 3792"/>
                  <a:gd name="T10" fmla="*/ 2867 w 3440"/>
                  <a:gd name="T11" fmla="*/ 3792 h 3792"/>
                  <a:gd name="T12" fmla="*/ 574 w 3440"/>
                  <a:gd name="T13" fmla="*/ 3792 h 3792"/>
                  <a:gd name="T14" fmla="*/ 0 w 3440"/>
                  <a:gd name="T15" fmla="*/ 3219 h 3792"/>
                  <a:gd name="T16" fmla="*/ 0 w 3440"/>
                  <a:gd name="T17" fmla="*/ 574 h 3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92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19"/>
                    </a:lnTo>
                    <a:cubicBezTo>
                      <a:pt x="3440" y="3536"/>
                      <a:pt x="3184" y="3792"/>
                      <a:pt x="2867" y="3792"/>
                    </a:cubicBezTo>
                    <a:lnTo>
                      <a:pt x="574" y="3792"/>
                    </a:lnTo>
                    <a:cubicBezTo>
                      <a:pt x="257" y="3792"/>
                      <a:pt x="0" y="3536"/>
                      <a:pt x="0" y="3219"/>
                    </a:cubicBezTo>
                    <a:lnTo>
                      <a:pt x="0" y="574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3" name="Rectangle 271"/>
              <p:cNvSpPr>
                <a:spLocks noChangeArrowheads="1"/>
              </p:cNvSpPr>
              <p:nvPr/>
            </p:nvSpPr>
            <p:spPr bwMode="auto">
              <a:xfrm>
                <a:off x="1206" y="453"/>
                <a:ext cx="160" cy="1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Lucida Sans Unicode" panose="020B0602030504020204" pitchFamily="34" charset="0"/>
                  </a:rPr>
                  <a:t>Li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4" name="Freeform 272"/>
              <p:cNvSpPr>
                <a:spLocks/>
              </p:cNvSpPr>
              <p:nvPr/>
            </p:nvSpPr>
            <p:spPr bwMode="auto">
              <a:xfrm>
                <a:off x="1169" y="1418"/>
                <a:ext cx="171" cy="188"/>
              </a:xfrm>
              <a:custGeom>
                <a:avLst/>
                <a:gdLst>
                  <a:gd name="T0" fmla="*/ 0 w 3440"/>
                  <a:gd name="T1" fmla="*/ 574 h 3776"/>
                  <a:gd name="T2" fmla="*/ 574 w 3440"/>
                  <a:gd name="T3" fmla="*/ 0 h 3776"/>
                  <a:gd name="T4" fmla="*/ 2867 w 3440"/>
                  <a:gd name="T5" fmla="*/ 0 h 3776"/>
                  <a:gd name="T6" fmla="*/ 3440 w 3440"/>
                  <a:gd name="T7" fmla="*/ 574 h 3776"/>
                  <a:gd name="T8" fmla="*/ 3440 w 3440"/>
                  <a:gd name="T9" fmla="*/ 3203 h 3776"/>
                  <a:gd name="T10" fmla="*/ 2867 w 3440"/>
                  <a:gd name="T11" fmla="*/ 3776 h 3776"/>
                  <a:gd name="T12" fmla="*/ 574 w 3440"/>
                  <a:gd name="T13" fmla="*/ 3776 h 3776"/>
                  <a:gd name="T14" fmla="*/ 0 w 3440"/>
                  <a:gd name="T15" fmla="*/ 3203 h 3776"/>
                  <a:gd name="T16" fmla="*/ 0 w 3440"/>
                  <a:gd name="T17" fmla="*/ 574 h 3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76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03"/>
                    </a:lnTo>
                    <a:cubicBezTo>
                      <a:pt x="3440" y="3520"/>
                      <a:pt x="3184" y="3776"/>
                      <a:pt x="2867" y="3776"/>
                    </a:cubicBezTo>
                    <a:lnTo>
                      <a:pt x="574" y="3776"/>
                    </a:lnTo>
                    <a:cubicBezTo>
                      <a:pt x="257" y="3776"/>
                      <a:pt x="0" y="3520"/>
                      <a:pt x="0" y="3203"/>
                    </a:cubicBezTo>
                    <a:lnTo>
                      <a:pt x="0" y="574"/>
                    </a:lnTo>
                    <a:close/>
                  </a:path>
                </a:pathLst>
              </a:custGeom>
              <a:solidFill>
                <a:srgbClr val="9900CC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5" name="Freeform 273"/>
              <p:cNvSpPr>
                <a:spLocks/>
              </p:cNvSpPr>
              <p:nvPr/>
            </p:nvSpPr>
            <p:spPr bwMode="auto">
              <a:xfrm>
                <a:off x="1169" y="1418"/>
                <a:ext cx="171" cy="188"/>
              </a:xfrm>
              <a:custGeom>
                <a:avLst/>
                <a:gdLst>
                  <a:gd name="T0" fmla="*/ 0 w 3440"/>
                  <a:gd name="T1" fmla="*/ 574 h 3776"/>
                  <a:gd name="T2" fmla="*/ 574 w 3440"/>
                  <a:gd name="T3" fmla="*/ 0 h 3776"/>
                  <a:gd name="T4" fmla="*/ 2867 w 3440"/>
                  <a:gd name="T5" fmla="*/ 0 h 3776"/>
                  <a:gd name="T6" fmla="*/ 3440 w 3440"/>
                  <a:gd name="T7" fmla="*/ 574 h 3776"/>
                  <a:gd name="T8" fmla="*/ 3440 w 3440"/>
                  <a:gd name="T9" fmla="*/ 3203 h 3776"/>
                  <a:gd name="T10" fmla="*/ 2867 w 3440"/>
                  <a:gd name="T11" fmla="*/ 3776 h 3776"/>
                  <a:gd name="T12" fmla="*/ 574 w 3440"/>
                  <a:gd name="T13" fmla="*/ 3776 h 3776"/>
                  <a:gd name="T14" fmla="*/ 0 w 3440"/>
                  <a:gd name="T15" fmla="*/ 3203 h 3776"/>
                  <a:gd name="T16" fmla="*/ 0 w 3440"/>
                  <a:gd name="T17" fmla="*/ 574 h 3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40" h="3776">
                    <a:moveTo>
                      <a:pt x="0" y="574"/>
                    </a:moveTo>
                    <a:cubicBezTo>
                      <a:pt x="0" y="257"/>
                      <a:pt x="257" y="0"/>
                      <a:pt x="574" y="0"/>
                    </a:cubicBezTo>
                    <a:lnTo>
                      <a:pt x="2867" y="0"/>
                    </a:lnTo>
                    <a:cubicBezTo>
                      <a:pt x="3184" y="0"/>
                      <a:pt x="3440" y="257"/>
                      <a:pt x="3440" y="574"/>
                    </a:cubicBezTo>
                    <a:lnTo>
                      <a:pt x="3440" y="3203"/>
                    </a:lnTo>
                    <a:cubicBezTo>
                      <a:pt x="3440" y="3520"/>
                      <a:pt x="3184" y="3776"/>
                      <a:pt x="2867" y="3776"/>
                    </a:cubicBezTo>
                    <a:lnTo>
                      <a:pt x="574" y="3776"/>
                    </a:lnTo>
                    <a:cubicBezTo>
                      <a:pt x="257" y="3776"/>
                      <a:pt x="0" y="3520"/>
                      <a:pt x="0" y="3203"/>
                    </a:cubicBezTo>
                    <a:lnTo>
                      <a:pt x="0" y="574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6" name="Rectangle 274"/>
              <p:cNvSpPr>
                <a:spLocks noChangeArrowheads="1"/>
              </p:cNvSpPr>
              <p:nvPr/>
            </p:nvSpPr>
            <p:spPr bwMode="auto">
              <a:xfrm>
                <a:off x="1198" y="1438"/>
                <a:ext cx="175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Lucida Sans Unicode" panose="020B0602030504020204" pitchFamily="34" charset="0"/>
                  </a:rPr>
                  <a:t>Fr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77" name="Freeform 275"/>
              <p:cNvSpPr>
                <a:spLocks/>
              </p:cNvSpPr>
              <p:nvPr/>
            </p:nvSpPr>
            <p:spPr bwMode="auto">
              <a:xfrm>
                <a:off x="4062" y="237"/>
                <a:ext cx="171" cy="188"/>
              </a:xfrm>
              <a:custGeom>
                <a:avLst/>
                <a:gdLst>
                  <a:gd name="T0" fmla="*/ 0 w 1720"/>
                  <a:gd name="T1" fmla="*/ 287 h 1896"/>
                  <a:gd name="T2" fmla="*/ 287 w 1720"/>
                  <a:gd name="T3" fmla="*/ 0 h 1896"/>
                  <a:gd name="T4" fmla="*/ 1434 w 1720"/>
                  <a:gd name="T5" fmla="*/ 0 h 1896"/>
                  <a:gd name="T6" fmla="*/ 1720 w 1720"/>
                  <a:gd name="T7" fmla="*/ 287 h 1896"/>
                  <a:gd name="T8" fmla="*/ 1720 w 1720"/>
                  <a:gd name="T9" fmla="*/ 1610 h 1896"/>
                  <a:gd name="T10" fmla="*/ 1434 w 1720"/>
                  <a:gd name="T11" fmla="*/ 1896 h 1896"/>
                  <a:gd name="T12" fmla="*/ 287 w 1720"/>
                  <a:gd name="T13" fmla="*/ 1896 h 1896"/>
                  <a:gd name="T14" fmla="*/ 0 w 1720"/>
                  <a:gd name="T15" fmla="*/ 1610 h 1896"/>
                  <a:gd name="T16" fmla="*/ 0 w 1720"/>
                  <a:gd name="T17" fmla="*/ 287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96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10"/>
                    </a:lnTo>
                    <a:cubicBezTo>
                      <a:pt x="1720" y="1768"/>
                      <a:pt x="1592" y="1896"/>
                      <a:pt x="1434" y="1896"/>
                    </a:cubicBezTo>
                    <a:lnTo>
                      <a:pt x="287" y="1896"/>
                    </a:lnTo>
                    <a:cubicBezTo>
                      <a:pt x="129" y="1896"/>
                      <a:pt x="0" y="1768"/>
                      <a:pt x="0" y="1610"/>
                    </a:cubicBezTo>
                    <a:lnTo>
                      <a:pt x="0" y="287"/>
                    </a:lnTo>
                    <a:close/>
                  </a:path>
                </a:pathLst>
              </a:custGeom>
              <a:solidFill>
                <a:srgbClr val="E1B7F7"/>
              </a:solidFill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8" name="Freeform 276"/>
              <p:cNvSpPr>
                <a:spLocks/>
              </p:cNvSpPr>
              <p:nvPr/>
            </p:nvSpPr>
            <p:spPr bwMode="auto">
              <a:xfrm>
                <a:off x="4062" y="237"/>
                <a:ext cx="171" cy="188"/>
              </a:xfrm>
              <a:custGeom>
                <a:avLst/>
                <a:gdLst>
                  <a:gd name="T0" fmla="*/ 0 w 1720"/>
                  <a:gd name="T1" fmla="*/ 287 h 1896"/>
                  <a:gd name="T2" fmla="*/ 287 w 1720"/>
                  <a:gd name="T3" fmla="*/ 0 h 1896"/>
                  <a:gd name="T4" fmla="*/ 1434 w 1720"/>
                  <a:gd name="T5" fmla="*/ 0 h 1896"/>
                  <a:gd name="T6" fmla="*/ 1720 w 1720"/>
                  <a:gd name="T7" fmla="*/ 287 h 1896"/>
                  <a:gd name="T8" fmla="*/ 1720 w 1720"/>
                  <a:gd name="T9" fmla="*/ 1610 h 1896"/>
                  <a:gd name="T10" fmla="*/ 1434 w 1720"/>
                  <a:gd name="T11" fmla="*/ 1896 h 1896"/>
                  <a:gd name="T12" fmla="*/ 287 w 1720"/>
                  <a:gd name="T13" fmla="*/ 1896 h 1896"/>
                  <a:gd name="T14" fmla="*/ 0 w 1720"/>
                  <a:gd name="T15" fmla="*/ 1610 h 1896"/>
                  <a:gd name="T16" fmla="*/ 0 w 1720"/>
                  <a:gd name="T17" fmla="*/ 287 h 18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720" h="1896">
                    <a:moveTo>
                      <a:pt x="0" y="287"/>
                    </a:moveTo>
                    <a:cubicBezTo>
                      <a:pt x="0" y="129"/>
                      <a:pt x="129" y="0"/>
                      <a:pt x="287" y="0"/>
                    </a:cubicBezTo>
                    <a:lnTo>
                      <a:pt x="1434" y="0"/>
                    </a:lnTo>
                    <a:cubicBezTo>
                      <a:pt x="1592" y="0"/>
                      <a:pt x="1720" y="129"/>
                      <a:pt x="1720" y="287"/>
                    </a:cubicBezTo>
                    <a:lnTo>
                      <a:pt x="1720" y="1610"/>
                    </a:lnTo>
                    <a:cubicBezTo>
                      <a:pt x="1720" y="1768"/>
                      <a:pt x="1592" y="1896"/>
                      <a:pt x="1434" y="1896"/>
                    </a:cubicBezTo>
                    <a:lnTo>
                      <a:pt x="287" y="1896"/>
                    </a:lnTo>
                    <a:cubicBezTo>
                      <a:pt x="129" y="1896"/>
                      <a:pt x="0" y="1768"/>
                      <a:pt x="0" y="1610"/>
                    </a:cubicBezTo>
                    <a:lnTo>
                      <a:pt x="0" y="287"/>
                    </a:lnTo>
                    <a:close/>
                  </a:path>
                </a:pathLst>
              </a:custGeom>
              <a:noFill/>
              <a:ln w="7938" cap="flat">
                <a:solidFill>
                  <a:srgbClr val="9900CC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pt-BR"/>
              </a:p>
            </p:txBody>
          </p:sp>
          <p:sp>
            <p:nvSpPr>
              <p:cNvPr id="79" name="Rectangle 277"/>
              <p:cNvSpPr>
                <a:spLocks noChangeArrowheads="1"/>
              </p:cNvSpPr>
              <p:nvPr/>
            </p:nvSpPr>
            <p:spPr bwMode="auto">
              <a:xfrm>
                <a:off x="4105" y="257"/>
                <a:ext cx="148" cy="1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pt-BR" altLang="pt-BR" sz="1500" b="1" i="0" u="none" strike="noStrike" cap="none" normalizeH="0" baseline="0">
                    <a:ln>
                      <a:noFill/>
                    </a:ln>
                    <a:solidFill>
                      <a:srgbClr val="010066"/>
                    </a:solidFill>
                    <a:effectLst/>
                    <a:latin typeface="Lucida Sans Unicode" panose="020B0602030504020204" pitchFamily="34" charset="0"/>
                  </a:rPr>
                  <a:t>H</a:t>
                </a:r>
                <a:endParaRPr kumimoji="0" lang="pt-BR" altLang="pt-BR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729972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30</a:t>
            </a:fld>
            <a:endParaRPr lang="pt-BR"/>
          </a:p>
        </p:txBody>
      </p:sp>
      <p:pic>
        <p:nvPicPr>
          <p:cNvPr id="3" name="Picture 4" descr="http://www.pharmacology.us/ContentPics/fig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81974" y="1722452"/>
            <a:ext cx="6264696" cy="4698522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1381974" y="1722452"/>
            <a:ext cx="648549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Mecanismo</a:t>
            </a:r>
            <a:r>
              <a:rPr lang="en-US" sz="2400" dirty="0"/>
              <a:t> de </a:t>
            </a:r>
            <a:r>
              <a:rPr lang="en-US" sz="2400" dirty="0" err="1"/>
              <a:t>ação</a:t>
            </a:r>
            <a:r>
              <a:rPr lang="en-US" sz="2400" dirty="0"/>
              <a:t> de </a:t>
            </a:r>
            <a:r>
              <a:rPr lang="en-US" sz="2400" dirty="0" err="1"/>
              <a:t>peroxidases</a:t>
            </a:r>
            <a:r>
              <a:rPr lang="en-US" sz="2400" dirty="0"/>
              <a:t> de </a:t>
            </a:r>
            <a:r>
              <a:rPr lang="en-US" sz="2400" dirty="0" err="1"/>
              <a:t>granulócitos</a:t>
            </a:r>
            <a:r>
              <a:rPr lang="en-US" sz="2400" dirty="0"/>
              <a:t>: </a:t>
            </a:r>
            <a:r>
              <a:rPr lang="en-US" sz="2400" dirty="0" err="1"/>
              <a:t>Mioloperoxidase</a:t>
            </a:r>
            <a:r>
              <a:rPr lang="en-US" sz="2400" dirty="0"/>
              <a:t> (MPO)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96944" y="295736"/>
            <a:ext cx="193354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400" dirty="0" err="1"/>
              <a:t>Peroxidases</a:t>
            </a:r>
            <a:endParaRPr lang="pt-BR" sz="2400" dirty="0"/>
          </a:p>
        </p:txBody>
      </p:sp>
      <p:sp>
        <p:nvSpPr>
          <p:cNvPr id="6" name="CaixaDeTexto 5"/>
          <p:cNvSpPr txBox="1"/>
          <p:nvPr/>
        </p:nvSpPr>
        <p:spPr>
          <a:xfrm>
            <a:off x="915992" y="1055260"/>
            <a:ext cx="65149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 err="1"/>
              <a:t>Mieloperoxidase</a:t>
            </a:r>
            <a:r>
              <a:rPr lang="pt-BR" sz="2400" b="1" dirty="0"/>
              <a:t> – Ferro-heme </a:t>
            </a:r>
            <a:r>
              <a:rPr lang="pt-BR" sz="2400" b="1" dirty="0" err="1"/>
              <a:t>peroxidase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006733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31</a:t>
            </a:fld>
            <a:endParaRPr lang="pt-BR"/>
          </a:p>
        </p:txBody>
      </p:sp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2071688" y="285750"/>
            <a:ext cx="4500562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dirty="0"/>
              <a:t>Remoção de H</a:t>
            </a:r>
            <a:r>
              <a:rPr lang="pt-BR" altLang="pt-BR" baseline="-25000" dirty="0"/>
              <a:t>2</a:t>
            </a:r>
            <a:r>
              <a:rPr lang="pt-BR" altLang="pt-BR" dirty="0"/>
              <a:t>O</a:t>
            </a:r>
            <a:r>
              <a:rPr lang="pt-BR" altLang="pt-BR" baseline="-25000" dirty="0"/>
              <a:t>2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dirty="0" err="1"/>
              <a:t>catalase</a:t>
            </a:r>
            <a:r>
              <a:rPr lang="pt-BR" altLang="pt-BR" dirty="0"/>
              <a:t> e </a:t>
            </a:r>
            <a:r>
              <a:rPr lang="pt-BR" altLang="pt-BR" dirty="0" err="1"/>
              <a:t>peroxidases</a:t>
            </a:r>
            <a:endParaRPr lang="pt-BR" altLang="pt-BR" dirty="0">
              <a:latin typeface="Algerian" panose="04020705040A02060702" pitchFamily="82" charset="0"/>
            </a:endParaRPr>
          </a:p>
        </p:txBody>
      </p:sp>
      <p:sp>
        <p:nvSpPr>
          <p:cNvPr id="5" name="CaixaDeTexto 15"/>
          <p:cNvSpPr txBox="1">
            <a:spLocks noChangeArrowheads="1"/>
          </p:cNvSpPr>
          <p:nvPr/>
        </p:nvSpPr>
        <p:spPr bwMode="auto">
          <a:xfrm>
            <a:off x="357188" y="1928813"/>
            <a:ext cx="3857625" cy="267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/>
              <a:t>Catalase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/>
              <a:t>Localização: perixossomo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/>
              <a:t>concentração: 2</a:t>
            </a:r>
            <a:r>
              <a:rPr lang="pt-BR" altLang="pt-BR" sz="2800">
                <a:sym typeface="Symbol" panose="05050102010706020507" pitchFamily="18" charset="2"/>
              </a:rPr>
              <a:t>M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>
                <a:sym typeface="Symbol" panose="05050102010706020507" pitchFamily="18" charset="2"/>
              </a:rPr>
              <a:t>Tetrâmero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>
                <a:sym typeface="Symbol" panose="05050102010706020507" pitchFamily="18" charset="2"/>
              </a:rPr>
              <a:t>sítio ativo: grupo prostético ferro-heme</a:t>
            </a:r>
            <a:endParaRPr lang="pt-BR" altLang="pt-BR" sz="2800"/>
          </a:p>
        </p:txBody>
      </p:sp>
      <p:pic>
        <p:nvPicPr>
          <p:cNvPr id="6" name="Picture 5" descr="http://www.pdb.org/pdb/images/1qqw_bio_r_500.jpg?bioNum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7615" y="2475714"/>
            <a:ext cx="3909270" cy="3909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014103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32</a:t>
            </a:fld>
            <a:endParaRPr lang="pt-BR"/>
          </a:p>
        </p:txBody>
      </p:sp>
      <p:pic>
        <p:nvPicPr>
          <p:cNvPr id="6" name="Picture 4" descr="http://www.auburn.edu/~goodwdc/c-p-active_si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422" y="1664079"/>
            <a:ext cx="3429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491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33</a:t>
            </a:fld>
            <a:endParaRPr lang="pt-BR"/>
          </a:p>
        </p:txBody>
      </p:sp>
      <p:sp>
        <p:nvSpPr>
          <p:cNvPr id="3" name="CaixaDeTexto 20"/>
          <p:cNvSpPr txBox="1">
            <a:spLocks noChangeArrowheads="1"/>
          </p:cNvSpPr>
          <p:nvPr/>
        </p:nvSpPr>
        <p:spPr bwMode="auto">
          <a:xfrm>
            <a:off x="-425031" y="3346055"/>
            <a:ext cx="91440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>
                <a:sym typeface="Symbol" panose="05050102010706020507" pitchFamily="18" charset="2"/>
              </a:rPr>
              <a:t>Cat-Heme-Fe</a:t>
            </a:r>
            <a:r>
              <a:rPr lang="pt-BR" altLang="pt-BR" sz="2400" baseline="30000" dirty="0">
                <a:sym typeface="Symbol" panose="05050102010706020507" pitchFamily="18" charset="2"/>
              </a:rPr>
              <a:t>3+</a:t>
            </a:r>
            <a:r>
              <a:rPr lang="pt-BR" altLang="pt-BR" sz="2400" dirty="0"/>
              <a:t>    </a:t>
            </a:r>
            <a:r>
              <a:rPr lang="pt-BR" altLang="pt-BR" sz="2400" baseline="-25000" dirty="0">
                <a:sym typeface="Symbol" panose="05050102010706020507" pitchFamily="18" charset="2"/>
              </a:rPr>
              <a:t>	            </a:t>
            </a:r>
            <a:r>
              <a:rPr lang="pt-BR" altLang="pt-BR" sz="2400" dirty="0">
                <a:sym typeface="Symbol" panose="05050102010706020507" pitchFamily="18" charset="2"/>
              </a:rPr>
              <a:t>Cat-Heme-Fe</a:t>
            </a:r>
            <a:r>
              <a:rPr lang="pt-BR" altLang="pt-BR" sz="2400" baseline="30000" dirty="0">
                <a:sym typeface="Symbol" panose="05050102010706020507" pitchFamily="18" charset="2"/>
              </a:rPr>
              <a:t>4+</a:t>
            </a:r>
            <a:r>
              <a:rPr lang="pt-BR" altLang="pt-BR" sz="2400" dirty="0">
                <a:sym typeface="Symbol" panose="05050102010706020507" pitchFamily="18" charset="2"/>
              </a:rPr>
              <a:t>Porf</a:t>
            </a:r>
            <a:r>
              <a:rPr lang="pt-BR" altLang="pt-BR" sz="2400" baseline="30000" dirty="0">
                <a:sym typeface="Symbol" panose="05050102010706020507" pitchFamily="18" charset="2"/>
              </a:rPr>
              <a:t></a:t>
            </a:r>
            <a:endParaRPr lang="pt-BR" altLang="pt-BR" sz="2400" baseline="30000" dirty="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sz="2800" baseline="30000" dirty="0"/>
              <a:t>	</a:t>
            </a:r>
            <a:r>
              <a:rPr lang="pt-BR" altLang="pt-BR" sz="2800" dirty="0"/>
              <a:t>	</a:t>
            </a:r>
            <a:endParaRPr lang="pt-BR" altLang="pt-BR" sz="2800" baseline="-25000" dirty="0"/>
          </a:p>
        </p:txBody>
      </p:sp>
      <p:sp>
        <p:nvSpPr>
          <p:cNvPr id="7" name="CaixaDeTexto 12"/>
          <p:cNvSpPr txBox="1">
            <a:spLocks noChangeArrowheads="1"/>
          </p:cNvSpPr>
          <p:nvPr/>
        </p:nvSpPr>
        <p:spPr bwMode="auto">
          <a:xfrm>
            <a:off x="2861094" y="2196722"/>
            <a:ext cx="2571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/>
              <a:t>k = 1,7 x 10</a:t>
            </a:r>
            <a:r>
              <a:rPr lang="pt-BR" altLang="pt-BR" sz="2400" baseline="30000" dirty="0"/>
              <a:t>7</a:t>
            </a:r>
            <a:r>
              <a:rPr lang="pt-BR" altLang="pt-BR" sz="2400" dirty="0"/>
              <a:t> M</a:t>
            </a:r>
            <a:r>
              <a:rPr lang="pt-BR" altLang="pt-BR" sz="2400" baseline="30000" dirty="0"/>
              <a:t>-1</a:t>
            </a:r>
            <a:r>
              <a:rPr lang="pt-BR" altLang="pt-BR" sz="2400" dirty="0"/>
              <a:t>s</a:t>
            </a:r>
            <a:r>
              <a:rPr lang="pt-BR" altLang="pt-BR" sz="2400" baseline="30000" dirty="0"/>
              <a:t>-1</a:t>
            </a:r>
          </a:p>
        </p:txBody>
      </p:sp>
      <p:sp>
        <p:nvSpPr>
          <p:cNvPr id="8" name="CaixaDeTexto 13"/>
          <p:cNvSpPr txBox="1">
            <a:spLocks noChangeArrowheads="1"/>
          </p:cNvSpPr>
          <p:nvPr/>
        </p:nvSpPr>
        <p:spPr bwMode="auto">
          <a:xfrm>
            <a:off x="2896813" y="4330261"/>
            <a:ext cx="2500312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 dirty="0"/>
              <a:t>k = 2,6 x 10</a:t>
            </a:r>
            <a:r>
              <a:rPr lang="pt-BR" altLang="pt-BR" sz="2400" baseline="30000" dirty="0"/>
              <a:t>7</a:t>
            </a:r>
            <a:r>
              <a:rPr lang="pt-BR" altLang="pt-BR" sz="2400" dirty="0"/>
              <a:t> M</a:t>
            </a:r>
            <a:r>
              <a:rPr lang="pt-BR" altLang="pt-BR" sz="2400" baseline="30000" dirty="0"/>
              <a:t>-1</a:t>
            </a:r>
            <a:r>
              <a:rPr lang="pt-BR" altLang="pt-BR" sz="2400" dirty="0"/>
              <a:t>s</a:t>
            </a:r>
            <a:r>
              <a:rPr lang="pt-BR" altLang="pt-BR" sz="2400" baseline="30000" dirty="0"/>
              <a:t>-1</a:t>
            </a:r>
          </a:p>
        </p:txBody>
      </p:sp>
      <p:sp>
        <p:nvSpPr>
          <p:cNvPr id="9" name="Retângulo 14"/>
          <p:cNvSpPr>
            <a:spLocks noChangeArrowheads="1"/>
          </p:cNvSpPr>
          <p:nvPr/>
        </p:nvSpPr>
        <p:spPr bwMode="auto">
          <a:xfrm>
            <a:off x="6195533" y="2685241"/>
            <a:ext cx="24932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800" dirty="0" err="1">
                <a:sym typeface="Symbol" panose="05050102010706020507" pitchFamily="18" charset="2"/>
              </a:rPr>
              <a:t>Cat-Porf</a:t>
            </a:r>
            <a:r>
              <a:rPr lang="pt-BR" altLang="pt-BR" sz="2800" baseline="30000" dirty="0" err="1">
                <a:sym typeface="Symbol" panose="05050102010706020507" pitchFamily="18" charset="2"/>
              </a:rPr>
              <a:t></a:t>
            </a:r>
            <a:r>
              <a:rPr lang="pt-BR" altLang="pt-BR" sz="2800" dirty="0" err="1">
                <a:sym typeface="Symbol" panose="05050102010706020507" pitchFamily="18" charset="2"/>
              </a:rPr>
              <a:t>Fe</a:t>
            </a:r>
            <a:r>
              <a:rPr lang="pt-BR" altLang="pt-BR" sz="2800" baseline="30000" dirty="0" err="1">
                <a:sym typeface="Symbol" panose="05050102010706020507" pitchFamily="18" charset="2"/>
              </a:rPr>
              <a:t>IV</a:t>
            </a:r>
            <a:r>
              <a:rPr lang="pt-BR" altLang="pt-BR" sz="2800" dirty="0">
                <a:sym typeface="Symbol" panose="05050102010706020507" pitchFamily="18" charset="2"/>
              </a:rPr>
              <a:t>=O</a:t>
            </a:r>
            <a:r>
              <a:rPr lang="pt-BR" altLang="pt-BR" sz="2800" baseline="30000" dirty="0">
                <a:sym typeface="Symbol" panose="05050102010706020507" pitchFamily="18" charset="2"/>
              </a:rPr>
              <a:t> </a:t>
            </a:r>
            <a:endParaRPr lang="pt-BR" altLang="pt-BR" sz="2800" dirty="0"/>
          </a:p>
        </p:txBody>
      </p:sp>
      <p:sp>
        <p:nvSpPr>
          <p:cNvPr id="12" name="Arco 11">
            <a:extLst>
              <a:ext uri="{FF2B5EF4-FFF2-40B4-BE49-F238E27FC236}">
                <a16:creationId xmlns:a16="http://schemas.microsoft.com/office/drawing/2014/main" id="{88BE249F-C19D-4734-9F3A-F1C7540842E8}"/>
              </a:ext>
            </a:extLst>
          </p:cNvPr>
          <p:cNvSpPr/>
          <p:nvPr/>
        </p:nvSpPr>
        <p:spPr>
          <a:xfrm>
            <a:off x="2271460" y="2725020"/>
            <a:ext cx="3478709" cy="966882"/>
          </a:xfrm>
          <a:prstGeom prst="arc">
            <a:avLst>
              <a:gd name="adj1" fmla="val 10876955"/>
              <a:gd name="adj2" fmla="val 21542722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Arco 12">
            <a:extLst>
              <a:ext uri="{FF2B5EF4-FFF2-40B4-BE49-F238E27FC236}">
                <a16:creationId xmlns:a16="http://schemas.microsoft.com/office/drawing/2014/main" id="{56DF4389-0B24-4D16-93B5-DA95FAFAC828}"/>
              </a:ext>
            </a:extLst>
          </p:cNvPr>
          <p:cNvSpPr/>
          <p:nvPr/>
        </p:nvSpPr>
        <p:spPr>
          <a:xfrm rot="10800000">
            <a:off x="2297585" y="3282301"/>
            <a:ext cx="3478709" cy="966882"/>
          </a:xfrm>
          <a:prstGeom prst="arc">
            <a:avLst>
              <a:gd name="adj1" fmla="val 10876955"/>
              <a:gd name="adj2" fmla="val 21542722"/>
            </a:avLst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Elipse 13">
            <a:extLst>
              <a:ext uri="{FF2B5EF4-FFF2-40B4-BE49-F238E27FC236}">
                <a16:creationId xmlns:a16="http://schemas.microsoft.com/office/drawing/2014/main" id="{E162BE2C-B80A-47EB-9749-FF6CF6DD177B}"/>
              </a:ext>
            </a:extLst>
          </p:cNvPr>
          <p:cNvSpPr/>
          <p:nvPr/>
        </p:nvSpPr>
        <p:spPr>
          <a:xfrm>
            <a:off x="814171" y="3285110"/>
            <a:ext cx="2549769" cy="522585"/>
          </a:xfrm>
          <a:prstGeom prst="ellipse">
            <a:avLst/>
          </a:prstGeom>
          <a:solidFill>
            <a:schemeClr val="accent1">
              <a:alpha val="2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15" name="Elipse 14">
            <a:extLst>
              <a:ext uri="{FF2B5EF4-FFF2-40B4-BE49-F238E27FC236}">
                <a16:creationId xmlns:a16="http://schemas.microsoft.com/office/drawing/2014/main" id="{B4F68E82-FB3D-4884-9AFA-F02CC4D85D41}"/>
              </a:ext>
            </a:extLst>
          </p:cNvPr>
          <p:cNvSpPr/>
          <p:nvPr/>
        </p:nvSpPr>
        <p:spPr>
          <a:xfrm>
            <a:off x="4430295" y="3301116"/>
            <a:ext cx="2782224" cy="522585"/>
          </a:xfrm>
          <a:prstGeom prst="ellipse">
            <a:avLst/>
          </a:prstGeom>
          <a:solidFill>
            <a:srgbClr val="FF0000">
              <a:alpha val="23000"/>
            </a:srgb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16" name="Arco 15">
            <a:extLst>
              <a:ext uri="{FF2B5EF4-FFF2-40B4-BE49-F238E27FC236}">
                <a16:creationId xmlns:a16="http://schemas.microsoft.com/office/drawing/2014/main" id="{C4FE50A3-F9D4-4D24-8420-797F9DE7FD70}"/>
              </a:ext>
            </a:extLst>
          </p:cNvPr>
          <p:cNvSpPr/>
          <p:nvPr/>
        </p:nvSpPr>
        <p:spPr>
          <a:xfrm rot="10800000">
            <a:off x="2290062" y="1720783"/>
            <a:ext cx="3478709" cy="966882"/>
          </a:xfrm>
          <a:prstGeom prst="arc">
            <a:avLst>
              <a:gd name="adj1" fmla="val 10876955"/>
              <a:gd name="adj2" fmla="val 21542722"/>
            </a:avLst>
          </a:prstGeom>
          <a:ln w="285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Arco 17">
            <a:extLst>
              <a:ext uri="{FF2B5EF4-FFF2-40B4-BE49-F238E27FC236}">
                <a16:creationId xmlns:a16="http://schemas.microsoft.com/office/drawing/2014/main" id="{2DF3B7F9-F1F3-4DB9-9373-D1A296A64FFA}"/>
              </a:ext>
            </a:extLst>
          </p:cNvPr>
          <p:cNvSpPr/>
          <p:nvPr/>
        </p:nvSpPr>
        <p:spPr>
          <a:xfrm>
            <a:off x="2297585" y="4266726"/>
            <a:ext cx="3478709" cy="966882"/>
          </a:xfrm>
          <a:prstGeom prst="arc">
            <a:avLst>
              <a:gd name="adj1" fmla="val 10876955"/>
              <a:gd name="adj2" fmla="val 21542722"/>
            </a:avLst>
          </a:prstGeom>
          <a:ln w="28575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5C4C6249-DA7A-4F2F-A39D-10A38C90ACE3}"/>
              </a:ext>
            </a:extLst>
          </p:cNvPr>
          <p:cNvSpPr txBox="1"/>
          <p:nvPr/>
        </p:nvSpPr>
        <p:spPr>
          <a:xfrm>
            <a:off x="1793280" y="1638177"/>
            <a:ext cx="100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H</a:t>
            </a:r>
            <a:r>
              <a:rPr lang="pt-BR" sz="2800" b="1" baseline="-25000" dirty="0">
                <a:solidFill>
                  <a:srgbClr val="C00000"/>
                </a:solidFill>
              </a:rPr>
              <a:t>2</a:t>
            </a:r>
            <a:r>
              <a:rPr lang="pt-BR" sz="2800" b="1" dirty="0">
                <a:solidFill>
                  <a:srgbClr val="C00000"/>
                </a:solidFill>
              </a:rPr>
              <a:t>O</a:t>
            </a:r>
            <a:r>
              <a:rPr lang="pt-BR" sz="2800" b="1" baseline="-25000" dirty="0">
                <a:solidFill>
                  <a:srgbClr val="C00000"/>
                </a:solidFill>
              </a:rPr>
              <a:t>2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0E8F7EA5-245F-4D0C-9191-3426511FFE6D}"/>
              </a:ext>
            </a:extLst>
          </p:cNvPr>
          <p:cNvSpPr txBox="1"/>
          <p:nvPr/>
        </p:nvSpPr>
        <p:spPr>
          <a:xfrm>
            <a:off x="5366913" y="4709345"/>
            <a:ext cx="1008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>
                <a:solidFill>
                  <a:srgbClr val="C00000"/>
                </a:solidFill>
              </a:rPr>
              <a:t>H</a:t>
            </a:r>
            <a:r>
              <a:rPr lang="pt-BR" sz="2800" b="1" baseline="-25000" dirty="0">
                <a:solidFill>
                  <a:srgbClr val="C00000"/>
                </a:solidFill>
              </a:rPr>
              <a:t>2</a:t>
            </a:r>
            <a:r>
              <a:rPr lang="pt-BR" sz="2800" b="1" dirty="0">
                <a:solidFill>
                  <a:srgbClr val="C00000"/>
                </a:solidFill>
              </a:rPr>
              <a:t>O</a:t>
            </a:r>
            <a:r>
              <a:rPr lang="pt-BR" sz="2800" b="1" baseline="-25000" dirty="0">
                <a:solidFill>
                  <a:srgbClr val="C00000"/>
                </a:solidFill>
              </a:rPr>
              <a:t>2</a:t>
            </a:r>
            <a:endParaRPr lang="pt-BR" sz="2800" b="1" dirty="0">
              <a:solidFill>
                <a:srgbClr val="C00000"/>
              </a:solidFill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CDA02475-8B6A-4BA4-A13E-2ED9AD5F6378}"/>
              </a:ext>
            </a:extLst>
          </p:cNvPr>
          <p:cNvSpPr txBox="1"/>
          <p:nvPr/>
        </p:nvSpPr>
        <p:spPr>
          <a:xfrm>
            <a:off x="5331194" y="1735735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H</a:t>
            </a:r>
            <a:r>
              <a:rPr lang="pt-BR" sz="2800" b="1" baseline="-25000" dirty="0"/>
              <a:t>2</a:t>
            </a:r>
            <a:r>
              <a:rPr lang="pt-BR" sz="2800" b="1" dirty="0"/>
              <a:t>O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49CE6EB1-6FE4-42FA-8E97-33D04E5EBC8D}"/>
              </a:ext>
            </a:extLst>
          </p:cNvPr>
          <p:cNvSpPr txBox="1"/>
          <p:nvPr/>
        </p:nvSpPr>
        <p:spPr>
          <a:xfrm>
            <a:off x="1269480" y="4756862"/>
            <a:ext cx="17171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H</a:t>
            </a:r>
            <a:r>
              <a:rPr lang="pt-BR" sz="2800" b="1" baseline="-25000" dirty="0"/>
              <a:t>2</a:t>
            </a:r>
            <a:r>
              <a:rPr lang="pt-BR" sz="2800" b="1" dirty="0"/>
              <a:t>O + O</a:t>
            </a:r>
            <a:r>
              <a:rPr lang="pt-BR" sz="2800" b="1" baseline="-25000" dirty="0"/>
              <a:t>2</a:t>
            </a:r>
            <a:endParaRPr lang="pt-BR" sz="2800" b="1" dirty="0"/>
          </a:p>
        </p:txBody>
      </p: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CA74E4F2-A2EF-4965-8193-9E3108CA1669}"/>
              </a:ext>
            </a:extLst>
          </p:cNvPr>
          <p:cNvCxnSpPr>
            <a:stCxn id="15" idx="0"/>
            <a:endCxn id="9" idx="1"/>
          </p:cNvCxnSpPr>
          <p:nvPr/>
        </p:nvCxnSpPr>
        <p:spPr>
          <a:xfrm flipV="1">
            <a:off x="5821407" y="2946851"/>
            <a:ext cx="374126" cy="3542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94948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34</a:t>
            </a:fld>
            <a:endParaRPr lang="pt-BR"/>
          </a:p>
        </p:txBody>
      </p:sp>
      <p:sp>
        <p:nvSpPr>
          <p:cNvPr id="3" name="CaixaDeTexto 3"/>
          <p:cNvSpPr txBox="1">
            <a:spLocks noChangeArrowheads="1"/>
          </p:cNvSpPr>
          <p:nvPr/>
        </p:nvSpPr>
        <p:spPr bwMode="auto">
          <a:xfrm>
            <a:off x="2071688" y="71438"/>
            <a:ext cx="535781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pt-BR" altLang="pt-BR" dirty="0" err="1">
                <a:latin typeface="Algerian" panose="04020705040A02060702" pitchFamily="82" charset="0"/>
              </a:rPr>
              <a:t>Catalase</a:t>
            </a:r>
            <a:r>
              <a:rPr lang="pt-BR" altLang="pt-BR" dirty="0">
                <a:latin typeface="Algerian" panose="04020705040A02060702" pitchFamily="82" charset="0"/>
              </a:rPr>
              <a:t>. eficiência</a:t>
            </a:r>
          </a:p>
        </p:txBody>
      </p:sp>
      <p:graphicFrame>
        <p:nvGraphicFramePr>
          <p:cNvPr id="5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23150724"/>
              </p:ext>
            </p:extLst>
          </p:nvPr>
        </p:nvGraphicFramePr>
        <p:xfrm>
          <a:off x="4786313" y="857250"/>
          <a:ext cx="3714750" cy="2871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0" name="Graph" r:id="rId3" imgW="4023360" imgH="3108960" progId="Origin50.Graph">
                  <p:embed/>
                </p:oleObj>
              </mc:Choice>
              <mc:Fallback>
                <p:oleObj name="Graph" r:id="rId3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86313" y="857250"/>
                        <a:ext cx="3714750" cy="28717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CaixaDeTexto 14"/>
          <p:cNvSpPr txBox="1">
            <a:spLocks noChangeArrowheads="1"/>
          </p:cNvSpPr>
          <p:nvPr/>
        </p:nvSpPr>
        <p:spPr bwMode="auto">
          <a:xfrm>
            <a:off x="142875" y="4786313"/>
            <a:ext cx="38576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/>
              <a:t>Condições: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/>
              <a:t>[SOD-Cu</a:t>
            </a:r>
            <a:r>
              <a:rPr lang="pt-BR" altLang="pt-BR" sz="2400" baseline="30000"/>
              <a:t>2+</a:t>
            </a:r>
            <a:r>
              <a:rPr lang="pt-BR" altLang="pt-BR" sz="2400"/>
              <a:t>]= 1 </a:t>
            </a:r>
            <a:r>
              <a:rPr lang="pt-BR" altLang="pt-BR" sz="2400">
                <a:sym typeface="Symbol" panose="05050102010706020507" pitchFamily="18" charset="2"/>
              </a:rPr>
              <a:t>M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sym typeface="Symbol" panose="05050102010706020507" pitchFamily="18" charset="2"/>
              </a:rPr>
              <a:t>[Cat] = 2 M, k = 2x10</a:t>
            </a:r>
            <a:r>
              <a:rPr lang="pt-BR" altLang="pt-BR" sz="2400" baseline="30000">
                <a:sym typeface="Symbol" panose="05050102010706020507" pitchFamily="18" charset="2"/>
              </a:rPr>
              <a:t>7</a:t>
            </a:r>
            <a:r>
              <a:rPr lang="pt-BR" altLang="pt-BR" sz="2400">
                <a:sym typeface="Symbol" panose="05050102010706020507" pitchFamily="18" charset="2"/>
              </a:rPr>
              <a:t> M</a:t>
            </a:r>
            <a:r>
              <a:rPr lang="pt-BR" altLang="pt-BR" sz="2400" baseline="30000">
                <a:sym typeface="Symbol" panose="05050102010706020507" pitchFamily="18" charset="2"/>
              </a:rPr>
              <a:t>-1</a:t>
            </a:r>
            <a:r>
              <a:rPr lang="pt-BR" altLang="pt-BR" sz="2400">
                <a:sym typeface="Symbol" panose="05050102010706020507" pitchFamily="18" charset="2"/>
              </a:rPr>
              <a:t>s</a:t>
            </a:r>
            <a:r>
              <a:rPr lang="pt-BR" altLang="pt-BR" sz="2400" baseline="30000">
                <a:sym typeface="Symbol" panose="05050102010706020507" pitchFamily="18" charset="2"/>
              </a:rPr>
              <a:t>-1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400">
                <a:sym typeface="Symbol" panose="05050102010706020507" pitchFamily="18" charset="2"/>
              </a:rPr>
              <a:t>v. produção O</a:t>
            </a:r>
            <a:r>
              <a:rPr lang="pt-BR" altLang="pt-BR" sz="2400" baseline="-25000">
                <a:sym typeface="Symbol" panose="05050102010706020507" pitchFamily="18" charset="2"/>
              </a:rPr>
              <a:t>2</a:t>
            </a:r>
            <a:r>
              <a:rPr lang="pt-BR" altLang="pt-BR" sz="2400" baseline="30000">
                <a:sym typeface="Symbol" panose="05050102010706020507" pitchFamily="18" charset="2"/>
              </a:rPr>
              <a:t>-</a:t>
            </a:r>
            <a:r>
              <a:rPr lang="pt-BR" altLang="pt-BR" sz="2400">
                <a:sym typeface="Symbol" panose="05050102010706020507" pitchFamily="18" charset="2"/>
              </a:rPr>
              <a:t> = 1 M/s</a:t>
            </a:r>
            <a:endParaRPr lang="pt-BR" altLang="pt-BR" sz="2400"/>
          </a:p>
        </p:txBody>
      </p:sp>
      <p:graphicFrame>
        <p:nvGraphicFramePr>
          <p:cNvPr id="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1622831"/>
              </p:ext>
            </p:extLst>
          </p:nvPr>
        </p:nvGraphicFramePr>
        <p:xfrm>
          <a:off x="611188" y="836613"/>
          <a:ext cx="3605212" cy="2786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91" name="Graph" r:id="rId5" imgW="4023360" imgH="3108960" progId="Origin50.Graph">
                  <p:embed/>
                </p:oleObj>
              </mc:Choice>
              <mc:Fallback>
                <p:oleObj name="Graph" r:id="rId5" imgW="4023360" imgH="310896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836613"/>
                        <a:ext cx="3605212" cy="2786062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Imagem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50594" y="3930650"/>
            <a:ext cx="3713711" cy="2871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82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35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162" y="1817629"/>
            <a:ext cx="5630713" cy="4279342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694808" y="295736"/>
            <a:ext cx="5034873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/>
              <a:t>Óxido nítrico </a:t>
            </a:r>
            <a:r>
              <a:rPr lang="pt-BR" sz="2400" b="1" dirty="0" err="1"/>
              <a:t>Sintases</a:t>
            </a:r>
            <a:endParaRPr lang="pt-BR" sz="2400" b="1" dirty="0"/>
          </a:p>
          <a:p>
            <a:r>
              <a:rPr lang="pt-BR" sz="2400" b="1" dirty="0"/>
              <a:t>(mono) </a:t>
            </a:r>
            <a:r>
              <a:rPr lang="pt-BR" sz="2400" b="1" dirty="0" err="1"/>
              <a:t>Oxigenase</a:t>
            </a:r>
            <a:endParaRPr lang="pt-BR" sz="24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94808" y="1448297"/>
            <a:ext cx="6377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Célula endoteliais, neurônios, hepatócitos, macrófagos</a:t>
            </a:r>
          </a:p>
        </p:txBody>
      </p:sp>
    </p:spTree>
    <p:extLst>
      <p:ext uri="{BB962C8B-B14F-4D97-AF65-F5344CB8AC3E}">
        <p14:creationId xmlns:p14="http://schemas.microsoft.com/office/powerpoint/2010/main" val="9146415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36</a:t>
            </a:fld>
            <a:endParaRPr lang="pt-BR"/>
          </a:p>
        </p:txBody>
      </p:sp>
      <p:pic>
        <p:nvPicPr>
          <p:cNvPr id="11266" name="Picture 2" descr="Nitric Oxide Synthase Isoforms&#10;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15" y="1283516"/>
            <a:ext cx="8356119" cy="470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10308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37</a:t>
            </a:fld>
            <a:endParaRPr lang="pt-BR"/>
          </a:p>
        </p:txBody>
      </p:sp>
      <p:pic>
        <p:nvPicPr>
          <p:cNvPr id="12292" name="Picture 4" descr="Resultado de imagem para nitric oxide synthase mechanis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69" y="2426269"/>
            <a:ext cx="7754321" cy="216251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4948871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38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06" y="604007"/>
            <a:ext cx="7466202" cy="5599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8600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39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9" y="192945"/>
            <a:ext cx="8472881" cy="6354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386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3937687" y="530166"/>
            <a:ext cx="15343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400" b="1" dirty="0"/>
              <a:t>Ferro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1046205" y="1688003"/>
            <a:ext cx="7488195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Cofatores Especiais para Ferro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4</a:t>
            </a:fld>
            <a:endParaRPr lang="pt-BR"/>
          </a:p>
        </p:txBody>
      </p:sp>
      <p:sp>
        <p:nvSpPr>
          <p:cNvPr id="2" name="CaixaDeTexto 1"/>
          <p:cNvSpPr txBox="1"/>
          <p:nvPr/>
        </p:nvSpPr>
        <p:spPr>
          <a:xfrm>
            <a:off x="387178" y="2675606"/>
            <a:ext cx="3443416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/>
              <a:t>Porfirinas (HEME)</a:t>
            </a:r>
          </a:p>
          <a:p>
            <a:r>
              <a:rPr lang="pt-BR" sz="1600" dirty="0"/>
              <a:t>Transporte de gases, sinalização,</a:t>
            </a:r>
          </a:p>
          <a:p>
            <a:r>
              <a:rPr lang="pt-BR" sz="1600" dirty="0"/>
              <a:t>Enzimas (Reduções, oxidações), transferência eletrônica 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5134202" y="2921827"/>
            <a:ext cx="35814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b="1" dirty="0"/>
              <a:t>Clusters de </a:t>
            </a:r>
            <a:r>
              <a:rPr lang="pt-BR" sz="2800" b="1" dirty="0" err="1"/>
              <a:t>Fe-S</a:t>
            </a:r>
            <a:endParaRPr lang="pt-BR" sz="2800" b="1" dirty="0"/>
          </a:p>
          <a:p>
            <a:r>
              <a:rPr lang="pt-BR" sz="1600" dirty="0">
                <a:solidFill>
                  <a:srgbClr val="FFFFFF"/>
                </a:solidFill>
                <a:latin typeface="Century Gothic" panose="020B0502020202020204" pitchFamily="34" charset="0"/>
              </a:rPr>
              <a:t>Enzimas, </a:t>
            </a:r>
            <a:r>
              <a:rPr lang="pt-BR" sz="1600" b="1" dirty="0">
                <a:solidFill>
                  <a:srgbClr val="FFFFFF"/>
                </a:solidFill>
                <a:latin typeface="Century Gothic" panose="020B0502020202020204" pitchFamily="34" charset="0"/>
              </a:rPr>
              <a:t>transferência eletrônica </a:t>
            </a:r>
          </a:p>
          <a:p>
            <a:endParaRPr lang="pt-BR" sz="16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5134202" y="6034447"/>
            <a:ext cx="37208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Não Heme, Não Cluster - Fe 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73" y="4133237"/>
            <a:ext cx="1924727" cy="1994717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474" y="4160108"/>
            <a:ext cx="1910807" cy="1967846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325" y="4133237"/>
            <a:ext cx="2883243" cy="163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8431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40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16" y="1485108"/>
            <a:ext cx="5003746" cy="4934249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230660" y="448746"/>
            <a:ext cx="5388013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400" dirty="0"/>
              <a:t>Mecanismo genérico para CYP450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230660" y="1023443"/>
            <a:ext cx="2392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u="sng" dirty="0" err="1"/>
              <a:t>Monoxigenase</a:t>
            </a:r>
            <a:endParaRPr lang="pt-BR" sz="2400" b="1" u="sng" dirty="0"/>
          </a:p>
        </p:txBody>
      </p:sp>
    </p:spTree>
    <p:extLst>
      <p:ext uri="{BB962C8B-B14F-4D97-AF65-F5344CB8AC3E}">
        <p14:creationId xmlns:p14="http://schemas.microsoft.com/office/powerpoint/2010/main" val="3080300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41</a:t>
            </a:fld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1D44AA7-378A-4960-BCC4-D51D3B564866}"/>
              </a:ext>
            </a:extLst>
          </p:cNvPr>
          <p:cNvSpPr txBox="1"/>
          <p:nvPr/>
        </p:nvSpPr>
        <p:spPr>
          <a:xfrm>
            <a:off x="1327638" y="1520176"/>
            <a:ext cx="69188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Ferro ativado por ligante. </a:t>
            </a:r>
          </a:p>
          <a:p>
            <a:endParaRPr lang="pt-BR" sz="3200" dirty="0"/>
          </a:p>
          <a:p>
            <a:r>
              <a:rPr lang="pt-BR" sz="3200" dirty="0"/>
              <a:t>Simples associação e substituição</a:t>
            </a:r>
          </a:p>
        </p:txBody>
      </p:sp>
    </p:spTree>
    <p:extLst>
      <p:ext uri="{BB962C8B-B14F-4D97-AF65-F5344CB8AC3E}">
        <p14:creationId xmlns:p14="http://schemas.microsoft.com/office/powerpoint/2010/main" val="41306122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42</a:t>
            </a:fld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2269356" y="3654921"/>
            <a:ext cx="4605288" cy="70788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dirty="0" err="1"/>
              <a:t>Sinalização</a:t>
            </a:r>
            <a:endParaRPr lang="en-US" sz="4000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D1D44AA7-378A-4960-BCC4-D51D3B564866}"/>
              </a:ext>
            </a:extLst>
          </p:cNvPr>
          <p:cNvSpPr txBox="1"/>
          <p:nvPr/>
        </p:nvSpPr>
        <p:spPr>
          <a:xfrm>
            <a:off x="1327638" y="1520176"/>
            <a:ext cx="69188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Ferro ativado por ligante. </a:t>
            </a:r>
          </a:p>
          <a:p>
            <a:endParaRPr lang="pt-BR" sz="3200" dirty="0"/>
          </a:p>
          <a:p>
            <a:r>
              <a:rPr lang="pt-BR" sz="3200" dirty="0"/>
              <a:t>Simples associação e substituição</a:t>
            </a:r>
          </a:p>
        </p:txBody>
      </p:sp>
    </p:spTree>
    <p:extLst>
      <p:ext uri="{BB962C8B-B14F-4D97-AF65-F5344CB8AC3E}">
        <p14:creationId xmlns:p14="http://schemas.microsoft.com/office/powerpoint/2010/main" val="40882135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43</a:t>
            </a:fld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1547000" y="2545329"/>
            <a:ext cx="7489825" cy="28082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4" name="Retângulo 3"/>
          <p:cNvSpPr/>
          <p:nvPr/>
        </p:nvSpPr>
        <p:spPr>
          <a:xfrm>
            <a:off x="281591" y="548882"/>
            <a:ext cx="767511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/>
              <a:t>Reação</a:t>
            </a:r>
            <a:r>
              <a:rPr lang="en-US" sz="2400" dirty="0"/>
              <a:t> </a:t>
            </a:r>
            <a:r>
              <a:rPr lang="en-US" sz="2400" dirty="0" err="1"/>
              <a:t>rápida</a:t>
            </a:r>
            <a:r>
              <a:rPr lang="en-US" sz="2400" dirty="0"/>
              <a:t> e </a:t>
            </a:r>
            <a:r>
              <a:rPr lang="en-US" sz="2400" dirty="0" err="1"/>
              <a:t>reversível</a:t>
            </a:r>
            <a:r>
              <a:rPr lang="en-US" sz="2400" dirty="0"/>
              <a:t> de NO</a:t>
            </a:r>
            <a:r>
              <a:rPr lang="en-US" sz="2400" baseline="30000" dirty="0">
                <a:sym typeface="Symbol" panose="05050102010706020507" pitchFamily="18" charset="2"/>
              </a:rPr>
              <a:t></a:t>
            </a:r>
            <a:r>
              <a:rPr lang="en-US" sz="2400" dirty="0"/>
              <a:t> com ferro-heme de </a:t>
            </a:r>
            <a:r>
              <a:rPr lang="en-US" sz="2400" dirty="0" err="1"/>
              <a:t>guanilato</a:t>
            </a:r>
            <a:r>
              <a:rPr lang="en-US" sz="2400" dirty="0"/>
              <a:t> </a:t>
            </a:r>
            <a:r>
              <a:rPr lang="en-US" sz="2400" dirty="0" err="1"/>
              <a:t>ciclase</a:t>
            </a:r>
            <a:r>
              <a:rPr lang="en-US" sz="2400" dirty="0"/>
              <a:t> </a:t>
            </a:r>
            <a:r>
              <a:rPr lang="en-US" sz="2400" dirty="0" err="1"/>
              <a:t>solúvel</a:t>
            </a:r>
            <a:r>
              <a:rPr lang="en-US" sz="2400" dirty="0"/>
              <a:t> (</a:t>
            </a:r>
            <a:r>
              <a:rPr lang="en-US" sz="2400" dirty="0" err="1"/>
              <a:t>sGC</a:t>
            </a:r>
            <a:r>
              <a:rPr lang="en-US" sz="2400" dirty="0"/>
              <a:t>)</a:t>
            </a:r>
          </a:p>
        </p:txBody>
      </p:sp>
      <p:pic>
        <p:nvPicPr>
          <p:cNvPr id="6" name="Picture 6" descr="Haem-His imag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59359" y="2987570"/>
            <a:ext cx="1208131" cy="2128825"/>
          </a:xfrm>
          <a:prstGeom prst="rect">
            <a:avLst/>
          </a:prstGeom>
          <a:solidFill>
            <a:schemeClr val="tx1"/>
          </a:solidFill>
        </p:spPr>
      </p:pic>
      <p:grpSp>
        <p:nvGrpSpPr>
          <p:cNvPr id="7" name="Grupo 17"/>
          <p:cNvGrpSpPr>
            <a:grpSpLocks/>
          </p:cNvGrpSpPr>
          <p:nvPr/>
        </p:nvGrpSpPr>
        <p:grpSpPr bwMode="auto">
          <a:xfrm>
            <a:off x="4794580" y="2690595"/>
            <a:ext cx="1207577" cy="2352012"/>
            <a:chOff x="5143500" y="3462398"/>
            <a:chExt cx="1152160" cy="2189978"/>
          </a:xfrm>
        </p:grpSpPr>
        <p:pic>
          <p:nvPicPr>
            <p:cNvPr id="19" name="Picture 4" descr="His-Haem-Met image"/>
            <p:cNvPicPr>
              <a:picLocks noChangeAspect="1" noChangeArrowheads="1"/>
            </p:cNvPicPr>
            <p:nvPr/>
          </p:nvPicPr>
          <p:blipFill>
            <a:blip r:embed="rId3" cstate="print"/>
            <a:srcRect t="37248"/>
            <a:stretch>
              <a:fillRect/>
            </a:stretch>
          </p:blipFill>
          <p:spPr bwMode="auto">
            <a:xfrm>
              <a:off x="5143798" y="4149968"/>
              <a:ext cx="1151101" cy="1502892"/>
            </a:xfrm>
            <a:prstGeom prst="rect">
              <a:avLst/>
            </a:prstGeom>
            <a:solidFill>
              <a:schemeClr val="tx1"/>
            </a:solidFill>
          </p:spPr>
        </p:pic>
        <p:grpSp>
          <p:nvGrpSpPr>
            <p:cNvPr id="20" name="Grupo 16"/>
            <p:cNvGrpSpPr>
              <a:grpSpLocks/>
            </p:cNvGrpSpPr>
            <p:nvPr/>
          </p:nvGrpSpPr>
          <p:grpSpPr bwMode="auto">
            <a:xfrm>
              <a:off x="5544714" y="3462398"/>
              <a:ext cx="606926" cy="802537"/>
              <a:chOff x="4855460" y="3571875"/>
              <a:chExt cx="606926" cy="802537"/>
            </a:xfrm>
          </p:grpSpPr>
          <p:sp>
            <p:nvSpPr>
              <p:cNvPr id="21" name="CaixaDeTexto 11"/>
              <p:cNvSpPr txBox="1">
                <a:spLocks noChangeArrowheads="1"/>
              </p:cNvSpPr>
              <p:nvPr/>
            </p:nvSpPr>
            <p:spPr bwMode="auto">
              <a:xfrm>
                <a:off x="4855460" y="4005080"/>
                <a:ext cx="3337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>
                    <a:latin typeface="Calibri" pitchFamily="34" charset="0"/>
                  </a:rPr>
                  <a:t>N</a:t>
                </a:r>
              </a:p>
            </p:txBody>
          </p:sp>
          <p:cxnSp>
            <p:nvCxnSpPr>
              <p:cNvPr id="22" name="Conector reto 21"/>
              <p:cNvCxnSpPr/>
              <p:nvPr/>
            </p:nvCxnSpPr>
            <p:spPr>
              <a:xfrm flipV="1">
                <a:off x="5088046" y="3857933"/>
                <a:ext cx="130193" cy="20155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CaixaDeTexto 14"/>
              <p:cNvSpPr txBox="1">
                <a:spLocks noChangeArrowheads="1"/>
              </p:cNvSpPr>
              <p:nvPr/>
            </p:nvSpPr>
            <p:spPr bwMode="auto">
              <a:xfrm>
                <a:off x="5128640" y="3571875"/>
                <a:ext cx="3337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>
                    <a:latin typeface="Calibri" pitchFamily="34" charset="0"/>
                  </a:rPr>
                  <a:t>O</a:t>
                </a:r>
              </a:p>
            </p:txBody>
          </p:sp>
        </p:grpSp>
      </p:grpSp>
      <p:grpSp>
        <p:nvGrpSpPr>
          <p:cNvPr id="8" name="Grupo 18"/>
          <p:cNvGrpSpPr>
            <a:grpSpLocks/>
          </p:cNvGrpSpPr>
          <p:nvPr/>
        </p:nvGrpSpPr>
        <p:grpSpPr bwMode="auto">
          <a:xfrm>
            <a:off x="7500167" y="2523967"/>
            <a:ext cx="1208131" cy="1295363"/>
            <a:chOff x="4860058" y="3462398"/>
            <a:chExt cx="1152689" cy="1206123"/>
          </a:xfrm>
        </p:grpSpPr>
        <p:pic>
          <p:nvPicPr>
            <p:cNvPr id="14" name="Picture 4" descr="His-Haem-Met image"/>
            <p:cNvPicPr>
              <a:picLocks noChangeAspect="1" noChangeArrowheads="1"/>
            </p:cNvPicPr>
            <p:nvPr/>
          </p:nvPicPr>
          <p:blipFill>
            <a:blip r:embed="rId3" cstate="print"/>
            <a:srcRect t="37248" b="41096"/>
            <a:stretch>
              <a:fillRect/>
            </a:stretch>
          </p:blipFill>
          <p:spPr bwMode="auto">
            <a:xfrm>
              <a:off x="4860058" y="4149570"/>
              <a:ext cx="1152689" cy="518951"/>
            </a:xfrm>
            <a:prstGeom prst="rect">
              <a:avLst/>
            </a:prstGeom>
            <a:solidFill>
              <a:schemeClr val="tx1"/>
            </a:solidFill>
          </p:spPr>
        </p:pic>
        <p:grpSp>
          <p:nvGrpSpPr>
            <p:cNvPr id="15" name="Grupo 16"/>
            <p:cNvGrpSpPr>
              <a:grpSpLocks/>
            </p:cNvGrpSpPr>
            <p:nvPr/>
          </p:nvGrpSpPr>
          <p:grpSpPr bwMode="auto">
            <a:xfrm>
              <a:off x="5261801" y="3462398"/>
              <a:ext cx="606926" cy="802537"/>
              <a:chOff x="4572547" y="3571875"/>
              <a:chExt cx="606926" cy="802537"/>
            </a:xfrm>
          </p:grpSpPr>
          <p:sp>
            <p:nvSpPr>
              <p:cNvPr id="16" name="CaixaDeTexto 21"/>
              <p:cNvSpPr txBox="1">
                <a:spLocks noChangeArrowheads="1"/>
              </p:cNvSpPr>
              <p:nvPr/>
            </p:nvSpPr>
            <p:spPr bwMode="auto">
              <a:xfrm>
                <a:off x="4572547" y="4005080"/>
                <a:ext cx="3337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>
                    <a:latin typeface="Calibri" pitchFamily="34" charset="0"/>
                  </a:rPr>
                  <a:t>N</a:t>
                </a:r>
              </a:p>
            </p:txBody>
          </p:sp>
          <p:cxnSp>
            <p:nvCxnSpPr>
              <p:cNvPr id="17" name="Conector reto 16"/>
              <p:cNvCxnSpPr/>
              <p:nvPr/>
            </p:nvCxnSpPr>
            <p:spPr>
              <a:xfrm flipV="1">
                <a:off x="4805894" y="3857536"/>
                <a:ext cx="130193" cy="201549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CaixaDeTexto 23"/>
              <p:cNvSpPr txBox="1">
                <a:spLocks noChangeArrowheads="1"/>
              </p:cNvSpPr>
              <p:nvPr/>
            </p:nvSpPr>
            <p:spPr bwMode="auto">
              <a:xfrm>
                <a:off x="4845727" y="3571875"/>
                <a:ext cx="333746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dirty="0">
                    <a:latin typeface="Calibri" pitchFamily="34" charset="0"/>
                  </a:rPr>
                  <a:t>O</a:t>
                </a:r>
              </a:p>
            </p:txBody>
          </p:sp>
        </p:grpSp>
      </p:grpSp>
      <p:pic>
        <p:nvPicPr>
          <p:cNvPr id="9" name="Picture 4" descr="His-Haem-Met image"/>
          <p:cNvPicPr>
            <a:picLocks noChangeAspect="1" noChangeArrowheads="1"/>
          </p:cNvPicPr>
          <p:nvPr/>
        </p:nvPicPr>
        <p:blipFill>
          <a:blip r:embed="rId3" cstate="print"/>
          <a:srcRect t="60293"/>
          <a:stretch>
            <a:fillRect/>
          </a:stretch>
        </p:blipFill>
        <p:spPr bwMode="auto">
          <a:xfrm>
            <a:off x="7500166" y="4302613"/>
            <a:ext cx="1208131" cy="1020950"/>
          </a:xfrm>
          <a:prstGeom prst="rect">
            <a:avLst/>
          </a:prstGeom>
          <a:solidFill>
            <a:schemeClr val="tx1"/>
          </a:solidFill>
        </p:spPr>
      </p:pic>
      <p:cxnSp>
        <p:nvCxnSpPr>
          <p:cNvPr id="10" name="Straight Arrow Connector 36"/>
          <p:cNvCxnSpPr/>
          <p:nvPr/>
        </p:nvCxnSpPr>
        <p:spPr bwMode="auto">
          <a:xfrm>
            <a:off x="3268691" y="3993181"/>
            <a:ext cx="898610" cy="170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37"/>
          <p:cNvCxnSpPr/>
          <p:nvPr/>
        </p:nvCxnSpPr>
        <p:spPr bwMode="auto">
          <a:xfrm>
            <a:off x="3268691" y="4156805"/>
            <a:ext cx="898610" cy="1704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36"/>
          <p:cNvCxnSpPr/>
          <p:nvPr/>
        </p:nvCxnSpPr>
        <p:spPr bwMode="auto">
          <a:xfrm>
            <a:off x="6287356" y="4148283"/>
            <a:ext cx="898610" cy="17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37"/>
          <p:cNvCxnSpPr/>
          <p:nvPr/>
        </p:nvCxnSpPr>
        <p:spPr bwMode="auto">
          <a:xfrm>
            <a:off x="6287356" y="4311907"/>
            <a:ext cx="898610" cy="1705"/>
          </a:xfrm>
          <a:prstGeom prst="straightConnector1">
            <a:avLst/>
          </a:prstGeom>
          <a:ln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ixaDeTexto 23"/>
          <p:cNvSpPr txBox="1"/>
          <p:nvPr/>
        </p:nvSpPr>
        <p:spPr>
          <a:xfrm>
            <a:off x="1759359" y="5445298"/>
            <a:ext cx="2380922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/>
              <a:t>sGC</a:t>
            </a:r>
            <a:r>
              <a:rPr lang="pt-BR" sz="2800" dirty="0"/>
              <a:t> inativa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6876585" y="5445224"/>
            <a:ext cx="216024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800" dirty="0" err="1"/>
              <a:t>sGC</a:t>
            </a:r>
            <a:r>
              <a:rPr lang="pt-BR" sz="2800" dirty="0"/>
              <a:t> ativa</a:t>
            </a: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2933218" y="3540559"/>
            <a:ext cx="22243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on</a:t>
            </a:r>
            <a:r>
              <a:rPr lang="en-US" dirty="0"/>
              <a:t>=7x10</a:t>
            </a:r>
            <a:r>
              <a:rPr lang="en-US" baseline="30000" dirty="0"/>
              <a:t>8</a:t>
            </a:r>
            <a:r>
              <a:rPr lang="en-US" dirty="0"/>
              <a:t> M</a:t>
            </a:r>
            <a:r>
              <a:rPr lang="en-US" baseline="30000" dirty="0"/>
              <a:t>-1</a:t>
            </a:r>
            <a:r>
              <a:rPr lang="en-US" dirty="0"/>
              <a:t>s</a:t>
            </a:r>
            <a:r>
              <a:rPr lang="en-US" baseline="30000" dirty="0"/>
              <a:t>-1</a:t>
            </a:r>
            <a:r>
              <a:rPr lang="en-US" dirty="0"/>
              <a:t> 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7" name="Rectangle 39"/>
          <p:cNvSpPr>
            <a:spLocks noChangeArrowheads="1"/>
          </p:cNvSpPr>
          <p:nvPr/>
        </p:nvSpPr>
        <p:spPr bwMode="auto">
          <a:xfrm>
            <a:off x="6286945" y="3725225"/>
            <a:ext cx="9829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err="1"/>
              <a:t>rápido</a:t>
            </a:r>
            <a:r>
              <a:rPr lang="en-US" dirty="0"/>
              <a:t> 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28" name="Grupo 43"/>
          <p:cNvGrpSpPr>
            <a:grpSpLocks/>
          </p:cNvGrpSpPr>
          <p:nvPr/>
        </p:nvGrpSpPr>
        <p:grpSpPr bwMode="auto">
          <a:xfrm>
            <a:off x="103517" y="3285754"/>
            <a:ext cx="1571625" cy="1808443"/>
            <a:chOff x="0" y="3933070"/>
            <a:chExt cx="1571600" cy="1809812"/>
          </a:xfrm>
        </p:grpSpPr>
        <p:pic>
          <p:nvPicPr>
            <p:cNvPr id="29" name="Picture 10" descr="sGC: A Heterodimer Multi-domain Signaling Enzyme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3933070"/>
              <a:ext cx="1571600" cy="157122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1001">
              <a:schemeClr val="dk2"/>
            </a:fillRef>
            <a:effectRef idx="0">
              <a:scrgbClr r="0" g="0" b="0"/>
            </a:effectRef>
            <a:fontRef idx="major"/>
          </p:style>
        </p:pic>
        <p:sp>
          <p:nvSpPr>
            <p:cNvPr id="30" name="CaixaDeTexto 29"/>
            <p:cNvSpPr txBox="1"/>
            <p:nvPr/>
          </p:nvSpPr>
          <p:spPr>
            <a:xfrm>
              <a:off x="534859" y="5373270"/>
              <a:ext cx="693573" cy="369612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dirty="0" err="1"/>
                <a:t>sGC</a:t>
              </a:r>
              <a:endParaRPr lang="pt-BR" dirty="0"/>
            </a:p>
          </p:txBody>
        </p:sp>
      </p:grpSp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3068929" y="4160727"/>
            <a:ext cx="15841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dirty="0" err="1"/>
              <a:t>k</a:t>
            </a:r>
            <a:r>
              <a:rPr lang="en-US" baseline="-25000" dirty="0" err="1"/>
              <a:t>on</a:t>
            </a:r>
            <a:r>
              <a:rPr lang="en-US" dirty="0"/>
              <a:t>= 10s</a:t>
            </a:r>
            <a:r>
              <a:rPr lang="en-US" baseline="30000" dirty="0"/>
              <a:t>-1</a:t>
            </a:r>
            <a:r>
              <a:rPr lang="en-US" dirty="0"/>
              <a:t> </a:t>
            </a:r>
            <a:endParaRPr lang="en-US" dirty="0">
              <a:latin typeface="Calibri" pitchFamily="34" charset="0"/>
            </a:endParaRPr>
          </a:p>
        </p:txBody>
      </p:sp>
      <p:grpSp>
        <p:nvGrpSpPr>
          <p:cNvPr id="32" name="Grupo 9">
            <a:extLst>
              <a:ext uri="{FF2B5EF4-FFF2-40B4-BE49-F238E27FC236}">
                <a16:creationId xmlns:a16="http://schemas.microsoft.com/office/drawing/2014/main" id="{1E1568CA-8F49-4955-8435-A98AE877EAA5}"/>
              </a:ext>
            </a:extLst>
          </p:cNvPr>
          <p:cNvGrpSpPr/>
          <p:nvPr/>
        </p:nvGrpSpPr>
        <p:grpSpPr>
          <a:xfrm>
            <a:off x="1675142" y="1697871"/>
            <a:ext cx="852169" cy="529466"/>
            <a:chOff x="3216239" y="2314981"/>
            <a:chExt cx="750985" cy="537993"/>
          </a:xfrm>
        </p:grpSpPr>
        <p:sp>
          <p:nvSpPr>
            <p:cNvPr id="33" name="Elipse 32">
              <a:extLst>
                <a:ext uri="{FF2B5EF4-FFF2-40B4-BE49-F238E27FC236}">
                  <a16:creationId xmlns:a16="http://schemas.microsoft.com/office/drawing/2014/main" id="{0E6AF3C0-9C7E-4336-B8FB-F00DF2A160B5}"/>
                </a:ext>
              </a:extLst>
            </p:cNvPr>
            <p:cNvSpPr/>
            <p:nvPr/>
          </p:nvSpPr>
          <p:spPr>
            <a:xfrm>
              <a:off x="3451658" y="2314981"/>
              <a:ext cx="515566" cy="457200"/>
            </a:xfrm>
            <a:prstGeom prst="ellipse">
              <a:avLst/>
            </a:prstGeom>
            <a:gradFill>
              <a:gsLst>
                <a:gs pos="0">
                  <a:schemeClr val="accent4">
                    <a:tint val="98000"/>
                    <a:lumMod val="114000"/>
                  </a:schemeClr>
                </a:gs>
                <a:gs pos="50000">
                  <a:srgbClr val="C00000"/>
                </a:gs>
              </a:gsLst>
            </a:gra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3200" dirty="0"/>
                <a:t>O</a:t>
              </a:r>
            </a:p>
          </p:txBody>
        </p:sp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3FA34D51-293B-41AF-81B8-14CF85961EBE}"/>
                </a:ext>
              </a:extLst>
            </p:cNvPr>
            <p:cNvSpPr/>
            <p:nvPr/>
          </p:nvSpPr>
          <p:spPr>
            <a:xfrm>
              <a:off x="3216239" y="2395774"/>
              <a:ext cx="515566" cy="457200"/>
            </a:xfrm>
            <a:prstGeom prst="ellipse">
              <a:avLst/>
            </a:prstGeom>
            <a:gradFill>
              <a:gsLst>
                <a:gs pos="0">
                  <a:schemeClr val="accent4">
                    <a:tint val="98000"/>
                    <a:lumMod val="114000"/>
                  </a:schemeClr>
                </a:gs>
                <a:gs pos="50000">
                  <a:srgbClr val="002060"/>
                </a:gs>
              </a:gsLst>
            </a:gradFill>
            <a:effectLst>
              <a:outerShdw blurRad="76200" dist="12700" dir="2700000" sy="-23000" kx="-800400" algn="bl" rotWithShape="0">
                <a:prstClr val="black">
                  <a:alpha val="20000"/>
                </a:prstClr>
              </a:outerShdw>
            </a:effectLst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dirty="0"/>
                <a:t>N</a:t>
              </a:r>
            </a:p>
          </p:txBody>
        </p:sp>
      </p:grpSp>
      <p:sp>
        <p:nvSpPr>
          <p:cNvPr id="49" name="Arco 48">
            <a:extLst>
              <a:ext uri="{FF2B5EF4-FFF2-40B4-BE49-F238E27FC236}">
                <a16:creationId xmlns:a16="http://schemas.microsoft.com/office/drawing/2014/main" id="{FB65408B-EEC1-452E-A797-0613DA293ADC}"/>
              </a:ext>
            </a:extLst>
          </p:cNvPr>
          <p:cNvSpPr/>
          <p:nvPr/>
        </p:nvSpPr>
        <p:spPr>
          <a:xfrm rot="17365336" flipH="1">
            <a:off x="2046259" y="1985203"/>
            <a:ext cx="851355" cy="1019225"/>
          </a:xfrm>
          <a:prstGeom prst="arc">
            <a:avLst>
              <a:gd name="adj1" fmla="val 16200000"/>
              <a:gd name="adj2" fmla="val 2956626"/>
            </a:avLst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3805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1" grpId="0"/>
      <p:bldP spid="49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44</a:t>
            </a:fld>
            <a:endParaRPr lang="pt-BR"/>
          </a:p>
        </p:txBody>
      </p:sp>
      <p:pic>
        <p:nvPicPr>
          <p:cNvPr id="3" name="Picture 8" descr="File:CGMP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28996" y="1135467"/>
            <a:ext cx="1614487" cy="1604962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4" name="Elipse 3"/>
          <p:cNvSpPr/>
          <p:nvPr/>
        </p:nvSpPr>
        <p:spPr>
          <a:xfrm>
            <a:off x="707870" y="1063423"/>
            <a:ext cx="1804902" cy="792110"/>
          </a:xfrm>
          <a:prstGeom prst="ellipse">
            <a:avLst/>
          </a:prstGeom>
          <a:gradFill>
            <a:gsLst>
              <a:gs pos="0">
                <a:schemeClr val="accent1">
                  <a:tint val="98000"/>
                  <a:lumMod val="114000"/>
                </a:schemeClr>
              </a:gs>
              <a:gs pos="33000">
                <a:schemeClr val="accent1">
                  <a:shade val="90000"/>
                  <a:lumMod val="84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/>
              <a:t>NO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 err="1"/>
              <a:t>synthase</a:t>
            </a:r>
            <a:endParaRPr lang="pt-BR" sz="1600" dirty="0"/>
          </a:p>
        </p:txBody>
      </p:sp>
      <p:cxnSp>
        <p:nvCxnSpPr>
          <p:cNvPr id="5" name="Conector de seta reta 4"/>
          <p:cNvCxnSpPr>
            <a:stCxn id="4" idx="5"/>
            <a:endCxn id="11" idx="1"/>
          </p:cNvCxnSpPr>
          <p:nvPr/>
        </p:nvCxnSpPr>
        <p:spPr>
          <a:xfrm>
            <a:off x="2248450" y="1739531"/>
            <a:ext cx="660473" cy="3572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ipse 5"/>
          <p:cNvSpPr/>
          <p:nvPr/>
        </p:nvSpPr>
        <p:spPr>
          <a:xfrm>
            <a:off x="2687582" y="2935631"/>
            <a:ext cx="1728240" cy="792110"/>
          </a:xfrm>
          <a:prstGeom prst="ellipse">
            <a:avLst/>
          </a:prstGeom>
          <a:gradFill>
            <a:gsLst>
              <a:gs pos="0">
                <a:schemeClr val="accent1">
                  <a:tint val="98000"/>
                  <a:lumMod val="114000"/>
                </a:schemeClr>
              </a:gs>
              <a:gs pos="33000">
                <a:schemeClr val="accent1">
                  <a:shade val="90000"/>
                  <a:lumMod val="84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 err="1"/>
              <a:t>sGC</a:t>
            </a:r>
            <a:endParaRPr lang="pt-BR" sz="1600" dirty="0"/>
          </a:p>
        </p:txBody>
      </p:sp>
      <p:cxnSp>
        <p:nvCxnSpPr>
          <p:cNvPr id="7" name="Conector de seta reta 6"/>
          <p:cNvCxnSpPr/>
          <p:nvPr/>
        </p:nvCxnSpPr>
        <p:spPr>
          <a:xfrm>
            <a:off x="3279435" y="2450091"/>
            <a:ext cx="452438" cy="63023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V="1">
            <a:off x="6036923" y="2719966"/>
            <a:ext cx="719137" cy="62071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/>
          <p:cNvCxnSpPr/>
          <p:nvPr/>
        </p:nvCxnSpPr>
        <p:spPr>
          <a:xfrm>
            <a:off x="6036923" y="3340678"/>
            <a:ext cx="900112" cy="55562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em curva 9"/>
          <p:cNvCxnSpPr/>
          <p:nvPr/>
        </p:nvCxnSpPr>
        <p:spPr>
          <a:xfrm flipV="1">
            <a:off x="2723810" y="3340678"/>
            <a:ext cx="2160588" cy="649288"/>
          </a:xfrm>
          <a:prstGeom prst="curvedConnector3">
            <a:avLst>
              <a:gd name="adj1" fmla="val 50000"/>
            </a:avLst>
          </a:prstGeom>
          <a:ln w="349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/>
          <p:nvPr/>
        </p:nvSpPr>
        <p:spPr>
          <a:xfrm>
            <a:off x="2908923" y="1927543"/>
            <a:ext cx="822950" cy="338554"/>
          </a:xfrm>
          <a:prstGeom prst="rect">
            <a:avLst/>
          </a:prstGeom>
          <a:gradFill>
            <a:gsLst>
              <a:gs pos="0">
                <a:schemeClr val="accent1">
                  <a:tint val="98000"/>
                  <a:lumMod val="114000"/>
                </a:schemeClr>
              </a:gs>
              <a:gs pos="24000">
                <a:schemeClr val="accent1">
                  <a:shade val="90000"/>
                  <a:lumMod val="84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/>
              <a:t>NO</a:t>
            </a:r>
            <a:r>
              <a:rPr lang="pt-BR" sz="1600" baseline="30000" dirty="0">
                <a:sym typeface="Symbol"/>
              </a:rPr>
              <a:t></a:t>
            </a:r>
            <a:endParaRPr lang="pt-BR" sz="1600" dirty="0"/>
          </a:p>
        </p:txBody>
      </p:sp>
      <p:sp>
        <p:nvSpPr>
          <p:cNvPr id="12" name="CaixaDeTexto 11"/>
          <p:cNvSpPr txBox="1"/>
          <p:nvPr/>
        </p:nvSpPr>
        <p:spPr>
          <a:xfrm>
            <a:off x="4817028" y="3079683"/>
            <a:ext cx="1224136" cy="338554"/>
          </a:xfrm>
          <a:prstGeom prst="rect">
            <a:avLst/>
          </a:prstGeom>
          <a:gradFill>
            <a:gsLst>
              <a:gs pos="0">
                <a:schemeClr val="accent1">
                  <a:tint val="98000"/>
                  <a:lumMod val="114000"/>
                </a:schemeClr>
              </a:gs>
              <a:gs pos="24000">
                <a:schemeClr val="accent1">
                  <a:shade val="90000"/>
                  <a:lumMod val="84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 err="1"/>
              <a:t>cGMP</a:t>
            </a:r>
            <a:endParaRPr lang="pt-BR" sz="1600" dirty="0"/>
          </a:p>
        </p:txBody>
      </p:sp>
      <p:sp>
        <p:nvSpPr>
          <p:cNvPr id="13" name="CaixaDeTexto 12"/>
          <p:cNvSpPr txBox="1"/>
          <p:nvPr/>
        </p:nvSpPr>
        <p:spPr>
          <a:xfrm>
            <a:off x="1612743" y="3727793"/>
            <a:ext cx="1152160" cy="338554"/>
          </a:xfrm>
          <a:prstGeom prst="rect">
            <a:avLst/>
          </a:prstGeom>
          <a:gradFill>
            <a:gsLst>
              <a:gs pos="0">
                <a:schemeClr val="accent1">
                  <a:tint val="98000"/>
                  <a:lumMod val="114000"/>
                </a:schemeClr>
              </a:gs>
              <a:gs pos="24000">
                <a:schemeClr val="accent1">
                  <a:shade val="90000"/>
                  <a:lumMod val="84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/>
              <a:t>GTP</a:t>
            </a:r>
          </a:p>
        </p:txBody>
      </p:sp>
      <p:sp>
        <p:nvSpPr>
          <p:cNvPr id="14" name="Elipse 13"/>
          <p:cNvSpPr/>
          <p:nvPr/>
        </p:nvSpPr>
        <p:spPr>
          <a:xfrm>
            <a:off x="6689236" y="2071563"/>
            <a:ext cx="1728192" cy="1296180"/>
          </a:xfrm>
          <a:prstGeom prst="ellipse">
            <a:avLst/>
          </a:prstGeom>
          <a:gradFill>
            <a:gsLst>
              <a:gs pos="0">
                <a:schemeClr val="accent1">
                  <a:tint val="98000"/>
                  <a:lumMod val="114000"/>
                </a:schemeClr>
              </a:gs>
              <a:gs pos="33000">
                <a:schemeClr val="accent1">
                  <a:shade val="90000"/>
                  <a:lumMod val="84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/>
                </a:solidFill>
              </a:rPr>
              <a:t>Canais de Ca</a:t>
            </a:r>
            <a:r>
              <a:rPr lang="pt-BR" sz="1600" b="1" baseline="30000" dirty="0">
                <a:solidFill>
                  <a:schemeClr val="tx1"/>
                </a:solidFill>
              </a:rPr>
              <a:t>2+</a:t>
            </a:r>
            <a:r>
              <a:rPr lang="pt-BR" sz="1600" b="1" dirty="0">
                <a:solidFill>
                  <a:schemeClr val="tx1"/>
                </a:solidFill>
              </a:rPr>
              <a:t> regulados por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 err="1">
                <a:solidFill>
                  <a:schemeClr val="tx1"/>
                </a:solidFill>
              </a:rPr>
              <a:t>cGMP</a:t>
            </a:r>
            <a:endParaRPr lang="pt-BR" sz="1600" b="1" dirty="0">
              <a:solidFill>
                <a:schemeClr val="tx1"/>
              </a:solidFill>
            </a:endParaRPr>
          </a:p>
        </p:txBody>
      </p:sp>
      <p:sp>
        <p:nvSpPr>
          <p:cNvPr id="15" name="Elipse 14"/>
          <p:cNvSpPr/>
          <p:nvPr/>
        </p:nvSpPr>
        <p:spPr>
          <a:xfrm>
            <a:off x="6576014" y="3727793"/>
            <a:ext cx="2016224" cy="1152160"/>
          </a:xfrm>
          <a:prstGeom prst="ellipse">
            <a:avLst/>
          </a:prstGeom>
          <a:gradFill>
            <a:gsLst>
              <a:gs pos="0">
                <a:schemeClr val="accent1">
                  <a:tint val="98000"/>
                  <a:lumMod val="114000"/>
                </a:schemeClr>
              </a:gs>
              <a:gs pos="33000">
                <a:schemeClr val="accent1">
                  <a:shade val="90000"/>
                  <a:lumMod val="84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 err="1">
                <a:solidFill>
                  <a:schemeClr val="tx1"/>
                </a:solidFill>
              </a:rPr>
              <a:t>Cinases</a:t>
            </a:r>
            <a:endParaRPr lang="pt-BR" sz="1600" b="1" dirty="0">
              <a:solidFill>
                <a:schemeClr val="tx1"/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tx1"/>
                </a:solidFill>
              </a:rPr>
              <a:t>dependente de GMP (PKG)</a:t>
            </a:r>
          </a:p>
        </p:txBody>
      </p:sp>
      <p:pic>
        <p:nvPicPr>
          <p:cNvPr id="16" name="Picture 4" descr="http://upload.wikimedia.org/wikipedia/commons/5/56/GTP_chemical_structur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2148" y="4375728"/>
            <a:ext cx="2679700" cy="129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7029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www.anesthesia-analgesia.org/content/90/1/89/F1.lar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7632848" cy="5473922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971600" y="4725144"/>
            <a:ext cx="1440160" cy="830997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>
                <a:solidFill>
                  <a:schemeClr val="bg1"/>
                </a:solidFill>
              </a:rPr>
              <a:t>Células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da</a:t>
            </a:r>
            <a:endParaRPr lang="en-US" sz="1600" dirty="0">
              <a:solidFill>
                <a:schemeClr val="bg1"/>
              </a:solidFill>
            </a:endParaRPr>
          </a:p>
          <a:p>
            <a:pPr algn="ctr"/>
            <a:r>
              <a:rPr lang="en-US" sz="1600" dirty="0" err="1">
                <a:solidFill>
                  <a:schemeClr val="bg1"/>
                </a:solidFill>
              </a:rPr>
              <a:t>musculatura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600" dirty="0" err="1">
                <a:solidFill>
                  <a:schemeClr val="bg1"/>
                </a:solidFill>
              </a:rPr>
              <a:t>lisa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1979712" y="836712"/>
            <a:ext cx="5561138" cy="461665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Mecanismo</a:t>
            </a:r>
            <a:r>
              <a:rPr lang="en-US" sz="2400" dirty="0">
                <a:solidFill>
                  <a:schemeClr val="bg1"/>
                </a:solidFill>
              </a:rPr>
              <a:t> de </a:t>
            </a:r>
            <a:r>
              <a:rPr lang="en-US" sz="2400" dirty="0" err="1">
                <a:solidFill>
                  <a:schemeClr val="bg1"/>
                </a:solidFill>
              </a:rPr>
              <a:t>vasorelaxação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err="1">
                <a:solidFill>
                  <a:schemeClr val="bg1"/>
                </a:solidFill>
              </a:rPr>
              <a:t>pelo</a:t>
            </a:r>
            <a:r>
              <a:rPr lang="en-US" sz="2400" dirty="0">
                <a:solidFill>
                  <a:schemeClr val="bg1"/>
                </a:solidFill>
              </a:rPr>
              <a:t> NO </a:t>
            </a:r>
          </a:p>
        </p:txBody>
      </p:sp>
      <p:sp>
        <p:nvSpPr>
          <p:cNvPr id="6" name="Retângulo 5"/>
          <p:cNvSpPr/>
          <p:nvPr/>
        </p:nvSpPr>
        <p:spPr>
          <a:xfrm>
            <a:off x="3131840" y="5805264"/>
            <a:ext cx="1672253" cy="369332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vasorelaxação</a:t>
            </a:r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1DD3-7BD9-4FE6-B605-E202C533F442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" name="CaixaDeTexto 1"/>
          <p:cNvSpPr txBox="1"/>
          <p:nvPr/>
        </p:nvSpPr>
        <p:spPr>
          <a:xfrm>
            <a:off x="593755" y="196892"/>
            <a:ext cx="27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Sistema cardiovascular</a:t>
            </a:r>
          </a:p>
        </p:txBody>
      </p:sp>
    </p:spTree>
    <p:extLst>
      <p:ext uri="{BB962C8B-B14F-4D97-AF65-F5344CB8AC3E}">
        <p14:creationId xmlns:p14="http://schemas.microsoft.com/office/powerpoint/2010/main" val="95452549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4535046" y="0"/>
            <a:ext cx="46089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/>
              <a:t>Atividades fisiológicas de espécies reativas</a:t>
            </a:r>
            <a:endParaRPr lang="en-US" dirty="0"/>
          </a:p>
        </p:txBody>
      </p:sp>
      <p:pic>
        <p:nvPicPr>
          <p:cNvPr id="44034" name="Picture 2" descr="http://www.stendo.net/multimedia/2012/09/blood-cel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13319" r="1153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tângulo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5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036" name="Picture 4" descr="http://www.infoescola.com/wp-content/uploads/2009/12/contracao-muscular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32656"/>
            <a:ext cx="4486819" cy="3600400"/>
          </a:xfrm>
          <a:prstGeom prst="rect">
            <a:avLst/>
          </a:prstGeom>
          <a:noFill/>
        </p:spPr>
      </p:pic>
      <p:pic>
        <p:nvPicPr>
          <p:cNvPr id="44038" name="Picture 6" descr="http://anatpat.unicamp.br/miosina1c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1960" y="3140968"/>
            <a:ext cx="4648200" cy="3562351"/>
          </a:xfrm>
          <a:prstGeom prst="rect">
            <a:avLst/>
          </a:prstGeom>
          <a:noFill/>
        </p:spPr>
      </p:pic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1DD3-7BD9-4FE6-B605-E202C533F442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13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4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www.epgonline.org/images/schering/mode-of-ac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7627752" cy="4176464"/>
          </a:xfrm>
          <a:prstGeom prst="rect">
            <a:avLst/>
          </a:prstGeom>
          <a:noFill/>
        </p:spPr>
      </p:pic>
      <p:sp>
        <p:nvSpPr>
          <p:cNvPr id="5" name="CaixaDeTexto 4"/>
          <p:cNvSpPr txBox="1"/>
          <p:nvPr/>
        </p:nvSpPr>
        <p:spPr>
          <a:xfrm>
            <a:off x="323529" y="5373216"/>
            <a:ext cx="88204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Mecanismo</a:t>
            </a:r>
            <a:r>
              <a:rPr lang="en-US" sz="2800" dirty="0"/>
              <a:t> </a:t>
            </a:r>
            <a:r>
              <a:rPr lang="en-US" sz="2800" dirty="0" err="1"/>
              <a:t>em</a:t>
            </a:r>
            <a:r>
              <a:rPr lang="en-US" sz="2800" dirty="0"/>
              <a:t> </a:t>
            </a:r>
            <a:r>
              <a:rPr lang="en-US" sz="2800" u="sng" dirty="0" err="1"/>
              <a:t>cardiomiócitos</a:t>
            </a:r>
            <a:r>
              <a:rPr lang="en-US" sz="2800" dirty="0"/>
              <a:t> (</a:t>
            </a:r>
            <a:r>
              <a:rPr lang="en-US" sz="2800" dirty="0" err="1"/>
              <a:t>contratilidade</a:t>
            </a:r>
            <a:r>
              <a:rPr lang="en-US" sz="2800" dirty="0"/>
              <a:t> </a:t>
            </a:r>
            <a:r>
              <a:rPr lang="en-US" sz="2800" dirty="0" err="1"/>
              <a:t>cardíaca</a:t>
            </a:r>
            <a:r>
              <a:rPr lang="en-US" sz="2800" dirty="0"/>
              <a:t>) e </a:t>
            </a:r>
            <a:r>
              <a:rPr lang="en-US" sz="2800" dirty="0" err="1"/>
              <a:t>da</a:t>
            </a:r>
            <a:r>
              <a:rPr lang="en-US" sz="2800" dirty="0"/>
              <a:t> </a:t>
            </a:r>
            <a:r>
              <a:rPr lang="en-US" sz="2800" u="sng" dirty="0" err="1"/>
              <a:t>musculatura</a:t>
            </a:r>
            <a:r>
              <a:rPr lang="en-US" sz="2800" u="sng" dirty="0"/>
              <a:t> </a:t>
            </a:r>
            <a:r>
              <a:rPr lang="en-US" sz="2800" u="sng" dirty="0" err="1"/>
              <a:t>esquelética</a:t>
            </a:r>
            <a:r>
              <a:rPr lang="en-US" sz="2800" u="sng" dirty="0"/>
              <a:t> </a:t>
            </a:r>
            <a:r>
              <a:rPr lang="en-US" sz="2800" dirty="0"/>
              <a:t>é </a:t>
            </a:r>
            <a:r>
              <a:rPr lang="en-US" sz="2800" dirty="0" err="1"/>
              <a:t>semelhante</a:t>
            </a:r>
            <a:endParaRPr lang="en-US" sz="2800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1DD3-7BD9-4FE6-B605-E202C533F442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8589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/>
          <p:cNvSpPr txBox="1"/>
          <p:nvPr/>
        </p:nvSpPr>
        <p:spPr>
          <a:xfrm>
            <a:off x="539552" y="620688"/>
            <a:ext cx="67687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/>
              <a:t>Neurotransmissão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1DD3-7BD9-4FE6-B605-E202C533F442}" type="slidenum">
              <a:rPr lang="en-US" smtClean="0"/>
              <a:pPr/>
              <a:t>48</a:t>
            </a:fld>
            <a:endParaRPr lang="en-US"/>
          </a:p>
        </p:txBody>
      </p:sp>
      <p:pic>
        <p:nvPicPr>
          <p:cNvPr id="50178" name="Picture 2" descr="http://origin-ars.els-cdn.com/content/image/1-s2.0-S0098299704000767-gr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556792"/>
            <a:ext cx="4752528" cy="4752528"/>
          </a:xfrm>
          <a:prstGeom prst="rect">
            <a:avLst/>
          </a:prstGeom>
          <a:noFill/>
        </p:spPr>
      </p:pic>
      <p:sp>
        <p:nvSpPr>
          <p:cNvPr id="6" name="CaixaDeTexto 5"/>
          <p:cNvSpPr txBox="1"/>
          <p:nvPr/>
        </p:nvSpPr>
        <p:spPr>
          <a:xfrm>
            <a:off x="395536" y="2420888"/>
            <a:ext cx="344196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4000" dirty="0" err="1"/>
              <a:t>Aprendizado</a:t>
            </a:r>
            <a:r>
              <a:rPr lang="en-US" sz="4000" dirty="0"/>
              <a:t> </a:t>
            </a:r>
          </a:p>
          <a:p>
            <a:endParaRPr lang="en-US" sz="4000" dirty="0"/>
          </a:p>
          <a:p>
            <a:pPr>
              <a:buFont typeface="Wingdings" pitchFamily="2" charset="2"/>
              <a:buChar char="§"/>
            </a:pPr>
            <a:r>
              <a:rPr lang="en-US" sz="4000" dirty="0" err="1"/>
              <a:t>memória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90577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8447" r="8673"/>
          <a:stretch>
            <a:fillRect/>
          </a:stretch>
        </p:blipFill>
        <p:spPr bwMode="auto">
          <a:xfrm>
            <a:off x="9467850" y="0"/>
            <a:ext cx="8191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spaço Reservado para Número de Slide 49"/>
          <p:cNvSpPr>
            <a:spLocks noGrp="1"/>
          </p:cNvSpPr>
          <p:nvPr>
            <p:ph type="sldNum" sz="quarter" idx="12"/>
          </p:nvPr>
        </p:nvSpPr>
        <p:spPr>
          <a:xfrm>
            <a:off x="6839523" y="720725"/>
            <a:ext cx="2400300" cy="365125"/>
          </a:xfrm>
        </p:spPr>
        <p:txBody>
          <a:bodyPr/>
          <a:lstStyle/>
          <a:p>
            <a:pPr>
              <a:defRPr/>
            </a:pPr>
            <a:fld id="{A2B8C8BF-4117-4169-BFD2-EEBBA6524EBC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8" name="AutoShape 14" descr="http://www.ncbi.nlm.nih.gov/corecgi/tileshop/tileshop.fcgi?p=PMC3&amp;id=842014&amp;s=21&amp;r=3&amp;c=1"/>
          <p:cNvSpPr>
            <a:spLocks noChangeAspect="1" noChangeArrowheads="1"/>
          </p:cNvSpPr>
          <p:nvPr/>
        </p:nvSpPr>
        <p:spPr bwMode="auto"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12" name="Rectangle 21"/>
          <p:cNvSpPr>
            <a:spLocks noChangeArrowheads="1"/>
          </p:cNvSpPr>
          <p:nvPr/>
        </p:nvSpPr>
        <p:spPr bwMode="auto">
          <a:xfrm>
            <a:off x="0" y="-323165"/>
            <a:ext cx="18473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  <a:p>
            <a:pPr eaLnBrk="0" hangingPunct="0"/>
            <a:endParaRPr lang="en-US"/>
          </a:p>
        </p:txBody>
      </p:sp>
      <p:sp>
        <p:nvSpPr>
          <p:cNvPr id="13" name="AutoShape 3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t-BR">
              <a:latin typeface="Calibri" pitchFamily="34" charset="0"/>
            </a:endParaRPr>
          </a:p>
        </p:txBody>
      </p:sp>
      <p:sp>
        <p:nvSpPr>
          <p:cNvPr id="42" name="Retângulo 41"/>
          <p:cNvSpPr/>
          <p:nvPr/>
        </p:nvSpPr>
        <p:spPr>
          <a:xfrm>
            <a:off x="152400" y="397994"/>
            <a:ext cx="6480900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/>
              <a:t>Controle</a:t>
            </a:r>
            <a:r>
              <a:rPr lang="en-US" sz="2800" dirty="0"/>
              <a:t> </a:t>
            </a:r>
            <a:r>
              <a:rPr lang="en-US" sz="2800" dirty="0" err="1"/>
              <a:t>da</a:t>
            </a:r>
            <a:r>
              <a:rPr lang="en-US" sz="2800" dirty="0"/>
              <a:t> </a:t>
            </a:r>
            <a:r>
              <a:rPr lang="en-US" sz="2800" dirty="0" err="1"/>
              <a:t>respiração</a:t>
            </a:r>
            <a:r>
              <a:rPr lang="en-US" sz="2800" dirty="0"/>
              <a:t> </a:t>
            </a:r>
            <a:r>
              <a:rPr lang="en-US" sz="2800" dirty="0" err="1"/>
              <a:t>celular</a:t>
            </a:r>
            <a:endParaRPr lang="en-US" sz="2800" dirty="0"/>
          </a:p>
        </p:txBody>
      </p:sp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2" cstate="print"/>
          <a:srcRect l="8447" r="8673"/>
          <a:stretch>
            <a:fillRect/>
          </a:stretch>
        </p:blipFill>
        <p:spPr bwMode="auto">
          <a:xfrm>
            <a:off x="9467850" y="0"/>
            <a:ext cx="8191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TextBox 6"/>
          <p:cNvSpPr txBox="1"/>
          <p:nvPr/>
        </p:nvSpPr>
        <p:spPr>
          <a:xfrm>
            <a:off x="304800" y="1229421"/>
            <a:ext cx="602280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dirty="0" err="1">
                <a:latin typeface="Arial" pitchFamily="34" charset="0"/>
                <a:cs typeface="Arial" pitchFamily="34" charset="0"/>
              </a:rPr>
              <a:t>Cytochrome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c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oxidase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: Ferro- </a:t>
            </a:r>
            <a:r>
              <a:rPr lang="en-US" sz="2800" dirty="0" err="1">
                <a:latin typeface="Arial" pitchFamily="34" charset="0"/>
                <a:cs typeface="Arial" pitchFamily="34" charset="0"/>
              </a:rPr>
              <a:t>heme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45" name="Picture 2" descr="http://2.bp.blogspot.com/-dN8ZQ_TVSWw/T5wYWHYeX4I/AAAAAAAAAeQ/-3ljGpWXijs/s1600/electron+transpo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20860"/>
            <a:ext cx="6318250" cy="388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Picture 4" descr="http://www.bio.davidson.edu/courses/molbio/molstudents/spring2000/kazama/_COX_cycle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1925898"/>
            <a:ext cx="4511186" cy="487771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47" name="Seta para cima 46"/>
          <p:cNvSpPr/>
          <p:nvPr/>
        </p:nvSpPr>
        <p:spPr>
          <a:xfrm rot="13653278">
            <a:off x="7233271" y="2060731"/>
            <a:ext cx="574675" cy="881243"/>
          </a:xfrm>
          <a:prstGeom prst="upArrow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7706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5</a:t>
            </a:fld>
            <a:endParaRPr lang="pt-BR"/>
          </a:p>
        </p:txBody>
      </p:sp>
      <p:grpSp>
        <p:nvGrpSpPr>
          <p:cNvPr id="7" name="Grupo 6"/>
          <p:cNvGrpSpPr/>
          <p:nvPr/>
        </p:nvGrpSpPr>
        <p:grpSpPr>
          <a:xfrm>
            <a:off x="529280" y="295736"/>
            <a:ext cx="3120081" cy="3120081"/>
            <a:chOff x="899983" y="1608437"/>
            <a:chExt cx="3120081" cy="3120081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99983" y="1608437"/>
              <a:ext cx="3120081" cy="3120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CaixaDeTexto 4"/>
            <p:cNvSpPr txBox="1"/>
            <p:nvPr/>
          </p:nvSpPr>
          <p:spPr>
            <a:xfrm>
              <a:off x="899983" y="1608437"/>
              <a:ext cx="1665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</a:rPr>
                <a:t>Citrocromo</a:t>
              </a:r>
              <a:r>
                <a:rPr lang="pt-BR" b="1" dirty="0">
                  <a:solidFill>
                    <a:schemeClr val="bg1"/>
                  </a:solidFill>
                </a:rPr>
                <a:t> c</a:t>
              </a:r>
            </a:p>
          </p:txBody>
        </p:sp>
      </p:grpSp>
      <p:grpSp>
        <p:nvGrpSpPr>
          <p:cNvPr id="8" name="Grupo 7"/>
          <p:cNvGrpSpPr/>
          <p:nvPr/>
        </p:nvGrpSpPr>
        <p:grpSpPr>
          <a:xfrm>
            <a:off x="4085042" y="528991"/>
            <a:ext cx="3245708" cy="2886826"/>
            <a:chOff x="4481384" y="2863185"/>
            <a:chExt cx="3672016" cy="3404265"/>
          </a:xfrm>
        </p:grpSpPr>
        <p:pic>
          <p:nvPicPr>
            <p:cNvPr id="4" name="Picture 1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81384" y="2863185"/>
              <a:ext cx="3672016" cy="3404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CaixaDeTexto 5"/>
            <p:cNvSpPr txBox="1"/>
            <p:nvPr/>
          </p:nvSpPr>
          <p:spPr>
            <a:xfrm>
              <a:off x="4481384" y="2863185"/>
              <a:ext cx="24561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>
                  <a:solidFill>
                    <a:schemeClr val="bg1"/>
                  </a:solidFill>
                </a:rPr>
                <a:t>Mioglobina, heme b</a:t>
              </a:r>
            </a:p>
          </p:txBody>
        </p:sp>
      </p:grpSp>
      <p:pic>
        <p:nvPicPr>
          <p:cNvPr id="9" name="Imagem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569" y="3970639"/>
            <a:ext cx="2884788" cy="2591127"/>
          </a:xfrm>
          <a:prstGeom prst="rect">
            <a:avLst/>
          </a:prstGeom>
        </p:spPr>
      </p:pic>
      <p:sp>
        <p:nvSpPr>
          <p:cNvPr id="11" name="CaixaDeTexto 10"/>
          <p:cNvSpPr txBox="1"/>
          <p:nvPr/>
        </p:nvSpPr>
        <p:spPr>
          <a:xfrm>
            <a:off x="1019947" y="4048071"/>
            <a:ext cx="1295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 err="1"/>
              <a:t>aconitase</a:t>
            </a:r>
            <a:endParaRPr lang="pt-BR" b="1" dirty="0"/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725" y="3878509"/>
            <a:ext cx="3418583" cy="2497577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4431957" y="3693843"/>
            <a:ext cx="2162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err="1"/>
              <a:t>Prolina</a:t>
            </a:r>
            <a:r>
              <a:rPr lang="pt-BR" dirty="0"/>
              <a:t> </a:t>
            </a:r>
            <a:r>
              <a:rPr lang="pt-BR" dirty="0" err="1"/>
              <a:t>hidroxilase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930103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61DD3-7BD9-4FE6-B605-E202C533F442}" type="slidenum">
              <a:rPr lang="en-US" smtClean="0"/>
              <a:pPr/>
              <a:t>50</a:t>
            </a:fld>
            <a:endParaRPr lang="en-US"/>
          </a:p>
        </p:txBody>
      </p:sp>
      <p:graphicFrame>
        <p:nvGraphicFramePr>
          <p:cNvPr id="7" name="Object 1"/>
          <p:cNvGraphicFramePr>
            <a:graphicFrameLocks noChangeAspect="1"/>
          </p:cNvGraphicFramePr>
          <p:nvPr/>
        </p:nvGraphicFramePr>
        <p:xfrm>
          <a:off x="449262" y="2996952"/>
          <a:ext cx="8694738" cy="2592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92" r:id="rId3" imgW="3060384" imgH="917999" progId="">
                  <p:embed/>
                </p:oleObj>
              </mc:Choice>
              <mc:Fallback>
                <p:oleObj r:id="rId3" imgW="3060384" imgH="91799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62" y="2996952"/>
                        <a:ext cx="8694738" cy="2592387"/>
                      </a:xfrm>
                      <a:prstGeom prst="rect">
                        <a:avLst/>
                      </a:prstGeom>
                      <a:solidFill>
                        <a:srgbClr val="969696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4" descr="http://www.pnas.org/content/100/7/3623/F1.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09385" y="692696"/>
            <a:ext cx="2534615" cy="230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upo 8"/>
          <p:cNvGrpSpPr/>
          <p:nvPr/>
        </p:nvGrpSpPr>
        <p:grpSpPr>
          <a:xfrm>
            <a:off x="0" y="5517232"/>
            <a:ext cx="5687880" cy="1234820"/>
            <a:chOff x="174810" y="5650660"/>
            <a:chExt cx="5687880" cy="1234820"/>
          </a:xfrm>
        </p:grpSpPr>
        <p:pic>
          <p:nvPicPr>
            <p:cNvPr id="10" name="Picture 1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6820" y="5650660"/>
              <a:ext cx="5412830" cy="8808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6" descr="Logo of pnas"/>
            <p:cNvPicPr>
              <a:picLocks noChangeAspect="1" noChangeArrowheads="1"/>
            </p:cNvPicPr>
            <p:nvPr/>
          </p:nvPicPr>
          <p:blipFill>
            <a:blip r:embed="rId7" cstate="print"/>
            <a:srcRect l="59718" b="23273"/>
            <a:stretch>
              <a:fillRect/>
            </a:stretch>
          </p:blipFill>
          <p:spPr bwMode="auto">
            <a:xfrm>
              <a:off x="4351390" y="6154730"/>
              <a:ext cx="1511300" cy="43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8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74810" y="6514780"/>
              <a:ext cx="3816530" cy="370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" name="Picture 1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87020" y="2276840"/>
            <a:ext cx="6468426" cy="3312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313377" y="269404"/>
            <a:ext cx="5441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Inibição reversível da respiração celular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19243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51</a:t>
            </a:fld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419458" y="417969"/>
            <a:ext cx="7122243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/>
              <a:t>Transporte</a:t>
            </a:r>
            <a:r>
              <a:rPr lang="en-US" sz="2800" b="1" dirty="0"/>
              <a:t> e </a:t>
            </a:r>
            <a:r>
              <a:rPr lang="en-US" sz="2800" b="1" dirty="0" err="1"/>
              <a:t>distribuição</a:t>
            </a:r>
            <a:r>
              <a:rPr lang="en-US" sz="2800" b="1" dirty="0"/>
              <a:t> de </a:t>
            </a:r>
            <a:r>
              <a:rPr lang="en-US" sz="2800" b="1" dirty="0" err="1"/>
              <a:t>oxigênio</a:t>
            </a:r>
            <a:endParaRPr lang="en-US" sz="2800" b="1" dirty="0"/>
          </a:p>
        </p:txBody>
      </p:sp>
      <p:sp>
        <p:nvSpPr>
          <p:cNvPr id="32" name="CaixaDeTexto 31"/>
          <p:cNvSpPr txBox="1"/>
          <p:nvPr/>
        </p:nvSpPr>
        <p:spPr>
          <a:xfrm>
            <a:off x="205876" y="1279743"/>
            <a:ext cx="262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Hemoglobina: CV</a:t>
            </a:r>
          </a:p>
          <a:p>
            <a:r>
              <a:rPr lang="pt-BR" b="1" dirty="0"/>
              <a:t>Mioglobina: músculos</a:t>
            </a:r>
          </a:p>
        </p:txBody>
      </p:sp>
      <p:pic>
        <p:nvPicPr>
          <p:cNvPr id="33" name="Imagem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59" y="2289293"/>
            <a:ext cx="2483288" cy="2472069"/>
          </a:xfrm>
          <a:prstGeom prst="rect">
            <a:avLst/>
          </a:prstGeom>
        </p:spPr>
      </p:pic>
      <p:pic>
        <p:nvPicPr>
          <p:cNvPr id="34" name="Imagem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039" y="1781037"/>
            <a:ext cx="2533498" cy="3372815"/>
          </a:xfrm>
          <a:prstGeom prst="rect">
            <a:avLst/>
          </a:prstGeom>
        </p:spPr>
      </p:pic>
      <p:pic>
        <p:nvPicPr>
          <p:cNvPr id="35" name="Picture 9" descr="E:\SOURCES\CH_09\09_00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729" y="2289293"/>
            <a:ext cx="3115299" cy="2622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Imagem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0092" y="5218393"/>
            <a:ext cx="5400976" cy="760451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37" name="CaixaDeTexto 36"/>
          <p:cNvSpPr txBox="1"/>
          <p:nvPr/>
        </p:nvSpPr>
        <p:spPr>
          <a:xfrm>
            <a:off x="6617825" y="2243127"/>
            <a:ext cx="1882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chemeClr val="bg1"/>
                </a:solidFill>
              </a:rPr>
              <a:t>Fe</a:t>
            </a:r>
            <a:r>
              <a:rPr lang="pt-BR" baseline="30000" dirty="0">
                <a:solidFill>
                  <a:schemeClr val="bg1"/>
                </a:solidFill>
              </a:rPr>
              <a:t>2+</a:t>
            </a:r>
            <a:r>
              <a:rPr lang="pt-BR" dirty="0">
                <a:solidFill>
                  <a:schemeClr val="bg1"/>
                </a:solidFill>
              </a:rPr>
              <a:t>; Baixo spin</a:t>
            </a:r>
          </a:p>
        </p:txBody>
      </p:sp>
    </p:spTree>
    <p:extLst>
      <p:ext uri="{BB962C8B-B14F-4D97-AF65-F5344CB8AC3E}">
        <p14:creationId xmlns:p14="http://schemas.microsoft.com/office/powerpoint/2010/main" val="41854568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>
          <a:xfrm>
            <a:off x="4436002" y="340185"/>
            <a:ext cx="628813" cy="767687"/>
          </a:xfrm>
        </p:spPr>
        <p:txBody>
          <a:bodyPr/>
          <a:lstStyle/>
          <a:p>
            <a:fld id="{8FE3A602-4D62-4C9A-B76A-FA3F6EC10567}" type="slidenum">
              <a:rPr lang="pt-BR" smtClean="0"/>
              <a:t>52</a:t>
            </a:fld>
            <a:endParaRPr lang="pt-BR"/>
          </a:p>
        </p:txBody>
      </p:sp>
      <p:cxnSp>
        <p:nvCxnSpPr>
          <p:cNvPr id="3" name="Conector de seta reta 2"/>
          <p:cNvCxnSpPr/>
          <p:nvPr/>
        </p:nvCxnSpPr>
        <p:spPr>
          <a:xfrm rot="5400000" flipH="1" flipV="1">
            <a:off x="-1722629" y="3667124"/>
            <a:ext cx="4805362" cy="7938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aixaDeTexto 10"/>
          <p:cNvSpPr txBox="1">
            <a:spLocks noChangeArrowheads="1"/>
          </p:cNvSpPr>
          <p:nvPr/>
        </p:nvSpPr>
        <p:spPr bwMode="auto">
          <a:xfrm>
            <a:off x="120415" y="6188074"/>
            <a:ext cx="100540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b="1" dirty="0">
                <a:solidFill>
                  <a:srgbClr val="FFC000"/>
                </a:solidFill>
              </a:rPr>
              <a:t>energia</a:t>
            </a:r>
          </a:p>
        </p:txBody>
      </p:sp>
      <p:cxnSp>
        <p:nvCxnSpPr>
          <p:cNvPr id="5" name="Conector reto 4"/>
          <p:cNvCxnSpPr/>
          <p:nvPr/>
        </p:nvCxnSpPr>
        <p:spPr>
          <a:xfrm>
            <a:off x="817371" y="3883024"/>
            <a:ext cx="431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to 5"/>
          <p:cNvCxnSpPr/>
          <p:nvPr/>
        </p:nvCxnSpPr>
        <p:spPr>
          <a:xfrm>
            <a:off x="1393633" y="3883024"/>
            <a:ext cx="431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/>
          <p:cNvCxnSpPr/>
          <p:nvPr/>
        </p:nvCxnSpPr>
        <p:spPr>
          <a:xfrm>
            <a:off x="1896872" y="3883024"/>
            <a:ext cx="504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2473134" y="3883024"/>
            <a:ext cx="504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reto 8"/>
          <p:cNvCxnSpPr/>
          <p:nvPr/>
        </p:nvCxnSpPr>
        <p:spPr>
          <a:xfrm>
            <a:off x="3049397" y="3883024"/>
            <a:ext cx="5032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to 9"/>
          <p:cNvCxnSpPr/>
          <p:nvPr/>
        </p:nvCxnSpPr>
        <p:spPr>
          <a:xfrm rot="5400000" flipH="1" flipV="1">
            <a:off x="3167665" y="2705893"/>
            <a:ext cx="1562100" cy="792163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to 10"/>
          <p:cNvCxnSpPr/>
          <p:nvPr/>
        </p:nvCxnSpPr>
        <p:spPr>
          <a:xfrm rot="16200000" flipH="1">
            <a:off x="3388328" y="4101306"/>
            <a:ext cx="1154112" cy="75882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to 11"/>
          <p:cNvCxnSpPr/>
          <p:nvPr/>
        </p:nvCxnSpPr>
        <p:spPr>
          <a:xfrm>
            <a:off x="4273359" y="5870574"/>
            <a:ext cx="3603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/>
          <p:cNvCxnSpPr/>
          <p:nvPr/>
        </p:nvCxnSpPr>
        <p:spPr>
          <a:xfrm>
            <a:off x="4705159" y="5875337"/>
            <a:ext cx="3603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to 13"/>
          <p:cNvCxnSpPr/>
          <p:nvPr/>
        </p:nvCxnSpPr>
        <p:spPr>
          <a:xfrm>
            <a:off x="4585301" y="2304922"/>
            <a:ext cx="2889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reto 14"/>
          <p:cNvCxnSpPr/>
          <p:nvPr/>
        </p:nvCxnSpPr>
        <p:spPr>
          <a:xfrm>
            <a:off x="4544822" y="2927781"/>
            <a:ext cx="28733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/>
          <p:cNvCxnSpPr/>
          <p:nvPr/>
        </p:nvCxnSpPr>
        <p:spPr>
          <a:xfrm rot="5400000" flipH="1" flipV="1">
            <a:off x="734821" y="3594100"/>
            <a:ext cx="433388" cy="158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aixaDeTexto 24"/>
          <p:cNvSpPr txBox="1">
            <a:spLocks noChangeArrowheads="1"/>
          </p:cNvSpPr>
          <p:nvPr/>
        </p:nvSpPr>
        <p:spPr bwMode="auto">
          <a:xfrm>
            <a:off x="4101908" y="5078413"/>
            <a:ext cx="148630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600" b="1">
                <a:solidFill>
                  <a:srgbClr val="FFC000"/>
                </a:solidFill>
              </a:rPr>
              <a:t>d</a:t>
            </a:r>
            <a:r>
              <a:rPr lang="pt-BR" altLang="pt-BR" sz="1200" b="1">
                <a:solidFill>
                  <a:srgbClr val="FFC000"/>
                </a:solidFill>
              </a:rPr>
              <a:t>x</a:t>
            </a:r>
            <a:r>
              <a:rPr lang="pt-BR" altLang="pt-BR" sz="1200" b="1" baseline="30000">
                <a:solidFill>
                  <a:srgbClr val="FFC000"/>
                </a:solidFill>
              </a:rPr>
              <a:t>2</a:t>
            </a:r>
            <a:r>
              <a:rPr lang="pt-BR" altLang="pt-BR" sz="1200" b="1">
                <a:solidFill>
                  <a:srgbClr val="FFC000"/>
                </a:solidFill>
              </a:rPr>
              <a:t>-y</a:t>
            </a:r>
            <a:r>
              <a:rPr lang="pt-BR" altLang="pt-BR" sz="1200" b="1" baseline="30000">
                <a:solidFill>
                  <a:srgbClr val="FFC000"/>
                </a:solidFill>
              </a:rPr>
              <a:t>2</a:t>
            </a:r>
            <a:r>
              <a:rPr lang="pt-BR" altLang="pt-BR" sz="1600" b="1">
                <a:solidFill>
                  <a:srgbClr val="FFC000"/>
                </a:solidFill>
              </a:rPr>
              <a:t> , d</a:t>
            </a:r>
            <a:r>
              <a:rPr lang="pt-BR" altLang="pt-BR" sz="1400" b="1">
                <a:solidFill>
                  <a:srgbClr val="FFC000"/>
                </a:solidFill>
              </a:rPr>
              <a:t>z</a:t>
            </a:r>
            <a:r>
              <a:rPr lang="pt-BR" altLang="pt-BR" sz="1400" b="1" baseline="30000">
                <a:solidFill>
                  <a:srgbClr val="FFC000"/>
                </a:solidFill>
              </a:rPr>
              <a:t>2</a:t>
            </a:r>
            <a:r>
              <a:rPr lang="pt-BR" altLang="pt-BR" sz="1400" b="1">
                <a:solidFill>
                  <a:srgbClr val="FFC000"/>
                </a:solidFill>
              </a:rPr>
              <a:t> </a:t>
            </a:r>
            <a:r>
              <a:rPr lang="pt-BR" altLang="pt-BR" sz="1600" b="1">
                <a:solidFill>
                  <a:srgbClr val="FFC000"/>
                </a:solidFill>
              </a:rPr>
              <a:t>(</a:t>
            </a:r>
            <a:r>
              <a:rPr lang="pt-BR" altLang="pt-BR" sz="1600" b="1" i="1">
                <a:solidFill>
                  <a:srgbClr val="FFC000"/>
                </a:solidFill>
              </a:rPr>
              <a:t>e</a:t>
            </a:r>
            <a:r>
              <a:rPr lang="pt-BR" altLang="pt-BR" sz="1600" b="1" i="1" baseline="-25000">
                <a:solidFill>
                  <a:srgbClr val="FFC000"/>
                </a:solidFill>
              </a:rPr>
              <a:t>g</a:t>
            </a:r>
            <a:r>
              <a:rPr lang="pt-BR" altLang="pt-BR" sz="1600" b="1">
                <a:solidFill>
                  <a:srgbClr val="FFC000"/>
                </a:solidFill>
              </a:rPr>
              <a:t>)</a:t>
            </a:r>
          </a:p>
        </p:txBody>
      </p:sp>
      <p:sp>
        <p:nvSpPr>
          <p:cNvPr id="18" name="CaixaDeTexto 25"/>
          <p:cNvSpPr txBox="1">
            <a:spLocks noChangeArrowheads="1"/>
          </p:cNvSpPr>
          <p:nvPr/>
        </p:nvSpPr>
        <p:spPr bwMode="auto">
          <a:xfrm>
            <a:off x="4305503" y="4379912"/>
            <a:ext cx="129715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600" b="1">
                <a:solidFill>
                  <a:srgbClr val="FFC000"/>
                </a:solidFill>
              </a:rPr>
              <a:t>d</a:t>
            </a:r>
            <a:r>
              <a:rPr lang="pt-BR" altLang="pt-BR" sz="1200" b="1">
                <a:solidFill>
                  <a:srgbClr val="FFC000"/>
                </a:solidFill>
              </a:rPr>
              <a:t>x</a:t>
            </a:r>
            <a:r>
              <a:rPr lang="pt-BR" altLang="pt-BR" sz="1400" b="1">
                <a:solidFill>
                  <a:srgbClr val="FFC000"/>
                </a:solidFill>
              </a:rPr>
              <a:t>z, dyz </a:t>
            </a:r>
            <a:r>
              <a:rPr lang="pt-BR" altLang="pt-BR" sz="1600" b="1">
                <a:solidFill>
                  <a:srgbClr val="FFC000"/>
                </a:solidFill>
              </a:rPr>
              <a:t>(</a:t>
            </a:r>
            <a:r>
              <a:rPr lang="pt-BR" altLang="pt-BR" sz="1600" b="1" i="1">
                <a:solidFill>
                  <a:srgbClr val="FFC000"/>
                </a:solidFill>
              </a:rPr>
              <a:t>t</a:t>
            </a:r>
            <a:r>
              <a:rPr lang="pt-BR" altLang="pt-BR" sz="1600" b="1" i="1" baseline="-25000">
                <a:solidFill>
                  <a:srgbClr val="FFC000"/>
                </a:solidFill>
              </a:rPr>
              <a:t>2g</a:t>
            </a:r>
            <a:r>
              <a:rPr lang="pt-BR" altLang="pt-BR" sz="1600" b="1">
                <a:solidFill>
                  <a:srgbClr val="FFC000"/>
                </a:solidFill>
              </a:rPr>
              <a:t>)</a:t>
            </a:r>
          </a:p>
        </p:txBody>
      </p:sp>
      <p:cxnSp>
        <p:nvCxnSpPr>
          <p:cNvPr id="19" name="Conector de seta reta 18"/>
          <p:cNvCxnSpPr/>
          <p:nvPr/>
        </p:nvCxnSpPr>
        <p:spPr>
          <a:xfrm rot="5400000" flipH="1" flipV="1">
            <a:off x="1319815" y="3628231"/>
            <a:ext cx="431800" cy="158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/>
          <p:cNvCxnSpPr/>
          <p:nvPr/>
        </p:nvCxnSpPr>
        <p:spPr>
          <a:xfrm rot="5400000" flipH="1" flipV="1">
            <a:off x="1825433" y="3594099"/>
            <a:ext cx="433388" cy="15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ector de seta reta 23"/>
          <p:cNvCxnSpPr/>
          <p:nvPr/>
        </p:nvCxnSpPr>
        <p:spPr>
          <a:xfrm rot="5400000" flipH="1" flipV="1">
            <a:off x="2401696" y="3594100"/>
            <a:ext cx="433388" cy="158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/>
          <p:cNvCxnSpPr/>
          <p:nvPr/>
        </p:nvCxnSpPr>
        <p:spPr>
          <a:xfrm rot="5400000" flipH="1" flipV="1">
            <a:off x="2977958" y="3594099"/>
            <a:ext cx="433388" cy="15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de seta reta 25"/>
          <p:cNvCxnSpPr/>
          <p:nvPr/>
        </p:nvCxnSpPr>
        <p:spPr>
          <a:xfrm rot="16200000" flipH="1">
            <a:off x="899127" y="3606006"/>
            <a:ext cx="400050" cy="1111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/>
          <p:cNvCxnSpPr/>
          <p:nvPr/>
        </p:nvCxnSpPr>
        <p:spPr>
          <a:xfrm>
            <a:off x="4524423" y="3881437"/>
            <a:ext cx="360363" cy="158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/>
          <p:cNvCxnSpPr/>
          <p:nvPr/>
        </p:nvCxnSpPr>
        <p:spPr>
          <a:xfrm>
            <a:off x="4376547" y="4367212"/>
            <a:ext cx="3619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/>
          <p:cNvCxnSpPr/>
          <p:nvPr/>
        </p:nvCxnSpPr>
        <p:spPr>
          <a:xfrm>
            <a:off x="4832160" y="4356101"/>
            <a:ext cx="320675" cy="317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to 29"/>
          <p:cNvCxnSpPr/>
          <p:nvPr/>
        </p:nvCxnSpPr>
        <p:spPr>
          <a:xfrm>
            <a:off x="1609533" y="1506537"/>
            <a:ext cx="50323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 reto 30"/>
          <p:cNvCxnSpPr/>
          <p:nvPr/>
        </p:nvCxnSpPr>
        <p:spPr>
          <a:xfrm>
            <a:off x="2185797" y="1506537"/>
            <a:ext cx="5032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/>
          <p:cNvCxnSpPr/>
          <p:nvPr/>
        </p:nvCxnSpPr>
        <p:spPr>
          <a:xfrm>
            <a:off x="2760472" y="1506537"/>
            <a:ext cx="5048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62"/>
          <p:cNvSpPr txBox="1">
            <a:spLocks noChangeArrowheads="1"/>
          </p:cNvSpPr>
          <p:nvPr/>
        </p:nvSpPr>
        <p:spPr bwMode="auto">
          <a:xfrm>
            <a:off x="4405199" y="2373043"/>
            <a:ext cx="65915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 b="1">
                <a:solidFill>
                  <a:srgbClr val="FFC000"/>
                </a:solidFill>
              </a:rPr>
              <a:t>dx</a:t>
            </a:r>
            <a:r>
              <a:rPr lang="pt-BR" altLang="pt-BR" sz="1200" b="1" baseline="30000">
                <a:solidFill>
                  <a:srgbClr val="FFC000"/>
                </a:solidFill>
              </a:rPr>
              <a:t>2</a:t>
            </a:r>
            <a:r>
              <a:rPr lang="pt-BR" altLang="pt-BR" sz="1200" b="1">
                <a:solidFill>
                  <a:srgbClr val="FFC000"/>
                </a:solidFill>
              </a:rPr>
              <a:t>-y</a:t>
            </a:r>
            <a:r>
              <a:rPr lang="pt-BR" altLang="pt-BR" sz="1200" b="1" baseline="30000">
                <a:solidFill>
                  <a:srgbClr val="FFC000"/>
                </a:solidFill>
              </a:rPr>
              <a:t>2</a:t>
            </a:r>
            <a:r>
              <a:rPr lang="pt-BR" altLang="pt-BR" sz="1200" b="1">
                <a:solidFill>
                  <a:srgbClr val="FFC000"/>
                </a:solidFill>
              </a:rPr>
              <a:t> </a:t>
            </a:r>
          </a:p>
        </p:txBody>
      </p:sp>
      <p:cxnSp>
        <p:nvCxnSpPr>
          <p:cNvPr id="43" name="Conector reto 42"/>
          <p:cNvCxnSpPr/>
          <p:nvPr/>
        </p:nvCxnSpPr>
        <p:spPr>
          <a:xfrm>
            <a:off x="2833497" y="2852737"/>
            <a:ext cx="503237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Box 17"/>
          <p:cNvSpPr txBox="1">
            <a:spLocks noChangeArrowheads="1"/>
          </p:cNvSpPr>
          <p:nvPr/>
        </p:nvSpPr>
        <p:spPr bwMode="auto">
          <a:xfrm>
            <a:off x="2185796" y="2565399"/>
            <a:ext cx="6477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400">
                <a:solidFill>
                  <a:schemeClr val="bg1"/>
                </a:solidFill>
              </a:rPr>
              <a:t>a</a:t>
            </a:r>
            <a:r>
              <a:rPr lang="pt-BR" altLang="pt-BR" sz="2400" baseline="-25000">
                <a:solidFill>
                  <a:schemeClr val="bg1"/>
                </a:solidFill>
              </a:rPr>
              <a:t>1g</a:t>
            </a:r>
            <a:endParaRPr lang="en-US" altLang="pt-BR" sz="2400">
              <a:solidFill>
                <a:schemeClr val="bg1"/>
              </a:solidFill>
            </a:endParaRPr>
          </a:p>
        </p:txBody>
      </p:sp>
      <p:sp>
        <p:nvSpPr>
          <p:cNvPr id="45" name="Text Box 19"/>
          <p:cNvSpPr txBox="1">
            <a:spLocks noChangeArrowheads="1"/>
          </p:cNvSpPr>
          <p:nvPr/>
        </p:nvSpPr>
        <p:spPr bwMode="auto">
          <a:xfrm>
            <a:off x="1104709" y="1196974"/>
            <a:ext cx="531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2400">
                <a:solidFill>
                  <a:schemeClr val="bg1"/>
                </a:solidFill>
              </a:rPr>
              <a:t>t</a:t>
            </a:r>
            <a:r>
              <a:rPr lang="pt-BR" altLang="pt-BR" sz="2400" baseline="-25000">
                <a:solidFill>
                  <a:schemeClr val="bg1"/>
                </a:solidFill>
              </a:rPr>
              <a:t>1u</a:t>
            </a:r>
            <a:endParaRPr lang="en-US" altLang="pt-BR" sz="2400">
              <a:solidFill>
                <a:schemeClr val="bg1"/>
              </a:solidFill>
            </a:endParaRPr>
          </a:p>
        </p:txBody>
      </p:sp>
      <p:cxnSp>
        <p:nvCxnSpPr>
          <p:cNvPr id="52" name="Conector reto 51"/>
          <p:cNvCxnSpPr/>
          <p:nvPr/>
        </p:nvCxnSpPr>
        <p:spPr>
          <a:xfrm rot="16200000" flipH="1">
            <a:off x="2054827" y="4206080"/>
            <a:ext cx="3644900" cy="1081088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ector reto 52"/>
          <p:cNvCxnSpPr/>
          <p:nvPr/>
        </p:nvCxnSpPr>
        <p:spPr>
          <a:xfrm>
            <a:off x="4417821" y="6569074"/>
            <a:ext cx="431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ector de seta reta 53"/>
          <p:cNvCxnSpPr/>
          <p:nvPr/>
        </p:nvCxnSpPr>
        <p:spPr>
          <a:xfrm rot="5400000" flipH="1" flipV="1">
            <a:off x="4525771" y="6389687"/>
            <a:ext cx="21590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ector de seta reta 54"/>
          <p:cNvCxnSpPr/>
          <p:nvPr/>
        </p:nvCxnSpPr>
        <p:spPr>
          <a:xfrm rot="16200000" flipH="1">
            <a:off x="4582922" y="6403975"/>
            <a:ext cx="255587" cy="1111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 Box 17"/>
          <p:cNvSpPr txBox="1">
            <a:spLocks noChangeArrowheads="1"/>
          </p:cNvSpPr>
          <p:nvPr/>
        </p:nvSpPr>
        <p:spPr bwMode="auto">
          <a:xfrm>
            <a:off x="4489258" y="6519863"/>
            <a:ext cx="647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600" b="1">
                <a:solidFill>
                  <a:srgbClr val="FFC000"/>
                </a:solidFill>
              </a:rPr>
              <a:t>a</a:t>
            </a:r>
            <a:r>
              <a:rPr lang="pt-BR" altLang="pt-BR" sz="1600" b="1" baseline="-25000">
                <a:solidFill>
                  <a:srgbClr val="FFC000"/>
                </a:solidFill>
              </a:rPr>
              <a:t>1g</a:t>
            </a:r>
            <a:endParaRPr lang="en-US" altLang="pt-BR" sz="1600" b="1">
              <a:solidFill>
                <a:srgbClr val="FFC000"/>
              </a:solidFill>
            </a:endParaRPr>
          </a:p>
        </p:txBody>
      </p:sp>
      <p:cxnSp>
        <p:nvCxnSpPr>
          <p:cNvPr id="58" name="Conector reto 57"/>
          <p:cNvCxnSpPr/>
          <p:nvPr/>
        </p:nvCxnSpPr>
        <p:spPr>
          <a:xfrm rot="16200000" flipH="1">
            <a:off x="1623027" y="3199606"/>
            <a:ext cx="4292600" cy="1008062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ector de seta reta 58"/>
          <p:cNvCxnSpPr/>
          <p:nvPr/>
        </p:nvCxnSpPr>
        <p:spPr>
          <a:xfrm rot="5400000" flipH="1" flipV="1">
            <a:off x="4238434" y="5722938"/>
            <a:ext cx="214313" cy="158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 de seta reta 59"/>
          <p:cNvCxnSpPr/>
          <p:nvPr/>
        </p:nvCxnSpPr>
        <p:spPr>
          <a:xfrm rot="16200000" flipH="1">
            <a:off x="4296377" y="5738018"/>
            <a:ext cx="254000" cy="1111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ector de seta reta 60"/>
          <p:cNvCxnSpPr/>
          <p:nvPr/>
        </p:nvCxnSpPr>
        <p:spPr>
          <a:xfrm rot="5400000" flipH="1" flipV="1">
            <a:off x="4741671" y="5691187"/>
            <a:ext cx="21590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ector de seta reta 61"/>
          <p:cNvCxnSpPr/>
          <p:nvPr/>
        </p:nvCxnSpPr>
        <p:spPr>
          <a:xfrm rot="16200000" flipH="1">
            <a:off x="4798822" y="5705475"/>
            <a:ext cx="255587" cy="1111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Conector reto 63"/>
          <p:cNvCxnSpPr/>
          <p:nvPr/>
        </p:nvCxnSpPr>
        <p:spPr>
          <a:xfrm>
            <a:off x="4344796" y="5057774"/>
            <a:ext cx="36036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ector reto 64"/>
          <p:cNvCxnSpPr/>
          <p:nvPr/>
        </p:nvCxnSpPr>
        <p:spPr>
          <a:xfrm>
            <a:off x="4778184" y="5057774"/>
            <a:ext cx="35877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ector reto 65"/>
          <p:cNvCxnSpPr/>
          <p:nvPr/>
        </p:nvCxnSpPr>
        <p:spPr>
          <a:xfrm>
            <a:off x="5136959" y="5870574"/>
            <a:ext cx="3603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 Box 19"/>
          <p:cNvSpPr txBox="1">
            <a:spLocks noChangeArrowheads="1"/>
          </p:cNvSpPr>
          <p:nvPr/>
        </p:nvSpPr>
        <p:spPr bwMode="auto">
          <a:xfrm>
            <a:off x="4633722" y="5849938"/>
            <a:ext cx="5302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600" b="1">
                <a:solidFill>
                  <a:srgbClr val="FFC000"/>
                </a:solidFill>
              </a:rPr>
              <a:t>t</a:t>
            </a:r>
            <a:r>
              <a:rPr lang="pt-BR" altLang="pt-BR" sz="1600" b="1" baseline="-25000">
                <a:solidFill>
                  <a:srgbClr val="FFC000"/>
                </a:solidFill>
              </a:rPr>
              <a:t>1u</a:t>
            </a:r>
            <a:endParaRPr lang="en-US" altLang="pt-BR" sz="1600" b="1">
              <a:solidFill>
                <a:srgbClr val="FFC000"/>
              </a:solidFill>
            </a:endParaRPr>
          </a:p>
        </p:txBody>
      </p:sp>
      <p:cxnSp>
        <p:nvCxnSpPr>
          <p:cNvPr id="68" name="Conector de seta reta 67"/>
          <p:cNvCxnSpPr/>
          <p:nvPr/>
        </p:nvCxnSpPr>
        <p:spPr>
          <a:xfrm rot="5400000" flipH="1" flipV="1">
            <a:off x="4382102" y="4876005"/>
            <a:ext cx="215900" cy="15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Conector de seta reta 68"/>
          <p:cNvCxnSpPr/>
          <p:nvPr/>
        </p:nvCxnSpPr>
        <p:spPr>
          <a:xfrm rot="16200000" flipH="1">
            <a:off x="4438458" y="4891087"/>
            <a:ext cx="255588" cy="1111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ector de seta reta 69"/>
          <p:cNvCxnSpPr/>
          <p:nvPr/>
        </p:nvCxnSpPr>
        <p:spPr>
          <a:xfrm rot="5400000" flipH="1" flipV="1">
            <a:off x="4802790" y="4876006"/>
            <a:ext cx="215900" cy="1587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ector de seta reta 70"/>
          <p:cNvCxnSpPr/>
          <p:nvPr/>
        </p:nvCxnSpPr>
        <p:spPr>
          <a:xfrm rot="16200000" flipH="1">
            <a:off x="4860733" y="4891087"/>
            <a:ext cx="255588" cy="1111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ector de seta reta 71"/>
          <p:cNvCxnSpPr/>
          <p:nvPr/>
        </p:nvCxnSpPr>
        <p:spPr>
          <a:xfrm rot="5400000" flipH="1" flipV="1">
            <a:off x="5163152" y="5690393"/>
            <a:ext cx="215900" cy="15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Conector de seta reta 72"/>
          <p:cNvCxnSpPr/>
          <p:nvPr/>
        </p:nvCxnSpPr>
        <p:spPr>
          <a:xfrm rot="16200000" flipH="1">
            <a:off x="5220303" y="5706269"/>
            <a:ext cx="255587" cy="952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ector de seta reta 73"/>
          <p:cNvCxnSpPr/>
          <p:nvPr/>
        </p:nvCxnSpPr>
        <p:spPr>
          <a:xfrm rot="5400000" flipH="1" flipV="1">
            <a:off x="4549822" y="3713161"/>
            <a:ext cx="215900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onector de seta reta 74"/>
          <p:cNvCxnSpPr/>
          <p:nvPr/>
        </p:nvCxnSpPr>
        <p:spPr>
          <a:xfrm rot="16200000" flipH="1">
            <a:off x="4606973" y="3727449"/>
            <a:ext cx="255587" cy="11112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ector de seta reta 75"/>
          <p:cNvCxnSpPr/>
          <p:nvPr/>
        </p:nvCxnSpPr>
        <p:spPr>
          <a:xfrm rot="5400000" flipH="1" flipV="1">
            <a:off x="4395597" y="4157662"/>
            <a:ext cx="214312" cy="1588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ector de seta reta 76"/>
          <p:cNvCxnSpPr/>
          <p:nvPr/>
        </p:nvCxnSpPr>
        <p:spPr>
          <a:xfrm rot="5400000" flipH="1" flipV="1">
            <a:off x="4828191" y="4158456"/>
            <a:ext cx="214312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ector reto 77"/>
          <p:cNvCxnSpPr/>
          <p:nvPr/>
        </p:nvCxnSpPr>
        <p:spPr>
          <a:xfrm>
            <a:off x="4417821" y="981074"/>
            <a:ext cx="4318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Conector reto 78"/>
          <p:cNvCxnSpPr/>
          <p:nvPr/>
        </p:nvCxnSpPr>
        <p:spPr>
          <a:xfrm rot="5400000" flipH="1" flipV="1">
            <a:off x="2937477" y="1380330"/>
            <a:ext cx="1879600" cy="1081088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Conector reto 81"/>
          <p:cNvCxnSpPr/>
          <p:nvPr/>
        </p:nvCxnSpPr>
        <p:spPr>
          <a:xfrm>
            <a:off x="3986022" y="188913"/>
            <a:ext cx="358775" cy="1587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ector reto 82"/>
          <p:cNvCxnSpPr/>
          <p:nvPr/>
        </p:nvCxnSpPr>
        <p:spPr>
          <a:xfrm>
            <a:off x="4417821" y="188912"/>
            <a:ext cx="3619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ector reto 83"/>
          <p:cNvCxnSpPr/>
          <p:nvPr/>
        </p:nvCxnSpPr>
        <p:spPr>
          <a:xfrm>
            <a:off x="4849622" y="188913"/>
            <a:ext cx="319087" cy="3175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 Box 17"/>
          <p:cNvSpPr txBox="1">
            <a:spLocks noChangeArrowheads="1"/>
          </p:cNvSpPr>
          <p:nvPr/>
        </p:nvSpPr>
        <p:spPr bwMode="auto">
          <a:xfrm>
            <a:off x="4344796" y="1001713"/>
            <a:ext cx="6477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600" b="1">
                <a:solidFill>
                  <a:srgbClr val="FFC000"/>
                </a:solidFill>
              </a:rPr>
              <a:t>a</a:t>
            </a:r>
            <a:r>
              <a:rPr lang="pt-BR" altLang="pt-BR" sz="1600" b="1" baseline="-25000">
                <a:solidFill>
                  <a:srgbClr val="FFC000"/>
                </a:solidFill>
              </a:rPr>
              <a:t>1g</a:t>
            </a:r>
            <a:r>
              <a:rPr lang="pt-BR" altLang="pt-BR" sz="1600" b="1" baseline="30000">
                <a:solidFill>
                  <a:srgbClr val="FFC000"/>
                </a:solidFill>
              </a:rPr>
              <a:t>*</a:t>
            </a:r>
            <a:endParaRPr lang="en-US" altLang="pt-BR" sz="1600" b="1">
              <a:solidFill>
                <a:srgbClr val="FFC000"/>
              </a:solidFill>
            </a:endParaRPr>
          </a:p>
        </p:txBody>
      </p:sp>
      <p:sp>
        <p:nvSpPr>
          <p:cNvPr id="86" name="Text Box 19"/>
          <p:cNvSpPr txBox="1">
            <a:spLocks noChangeArrowheads="1"/>
          </p:cNvSpPr>
          <p:nvPr/>
        </p:nvSpPr>
        <p:spPr bwMode="auto">
          <a:xfrm>
            <a:off x="4417822" y="260349"/>
            <a:ext cx="530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600" b="1">
                <a:solidFill>
                  <a:srgbClr val="FFC000"/>
                </a:solidFill>
              </a:rPr>
              <a:t>t</a:t>
            </a:r>
            <a:r>
              <a:rPr lang="pt-BR" altLang="pt-BR" sz="1600" b="1" baseline="-25000">
                <a:solidFill>
                  <a:srgbClr val="FFC000"/>
                </a:solidFill>
              </a:rPr>
              <a:t>1u</a:t>
            </a:r>
            <a:r>
              <a:rPr lang="pt-BR" altLang="pt-BR" sz="1600" b="1" baseline="30000">
                <a:solidFill>
                  <a:srgbClr val="FFC000"/>
                </a:solidFill>
              </a:rPr>
              <a:t>*</a:t>
            </a:r>
            <a:endParaRPr lang="en-US" altLang="pt-BR" sz="1600" b="1">
              <a:solidFill>
                <a:srgbClr val="FFC000"/>
              </a:solidFill>
            </a:endParaRPr>
          </a:p>
        </p:txBody>
      </p:sp>
      <p:cxnSp>
        <p:nvCxnSpPr>
          <p:cNvPr id="90" name="Conector reto 89"/>
          <p:cNvCxnSpPr/>
          <p:nvPr/>
        </p:nvCxnSpPr>
        <p:spPr>
          <a:xfrm>
            <a:off x="817372" y="4076699"/>
            <a:ext cx="15843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Conector reto 90"/>
          <p:cNvCxnSpPr/>
          <p:nvPr/>
        </p:nvCxnSpPr>
        <p:spPr>
          <a:xfrm>
            <a:off x="2473133" y="4292599"/>
            <a:ext cx="107950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ector reto 92"/>
          <p:cNvCxnSpPr/>
          <p:nvPr/>
        </p:nvCxnSpPr>
        <p:spPr>
          <a:xfrm rot="5400000" flipH="1" flipV="1">
            <a:off x="3002565" y="523081"/>
            <a:ext cx="1246188" cy="720725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de seta reta 93"/>
          <p:cNvCxnSpPr/>
          <p:nvPr/>
        </p:nvCxnSpPr>
        <p:spPr>
          <a:xfrm rot="16200000" flipH="1">
            <a:off x="4452747" y="4178300"/>
            <a:ext cx="255588" cy="1111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de seta reta 94"/>
          <p:cNvCxnSpPr/>
          <p:nvPr/>
        </p:nvCxnSpPr>
        <p:spPr>
          <a:xfrm rot="16200000" flipH="1">
            <a:off x="4884547" y="4178300"/>
            <a:ext cx="255588" cy="11113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aixaDeTexto 95"/>
          <p:cNvSpPr txBox="1"/>
          <p:nvPr/>
        </p:nvSpPr>
        <p:spPr>
          <a:xfrm>
            <a:off x="6061116" y="540075"/>
            <a:ext cx="2521844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3600">
                <a:solidFill>
                  <a:schemeClr val="bg1"/>
                </a:solidFill>
                <a:latin typeface="+mj-lt"/>
              </a:rPr>
              <a:t>Baixo spin</a:t>
            </a:r>
            <a:endParaRPr lang="pt-BR" sz="3600" baseline="-250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7" name="CaixaDeTexto 96"/>
          <p:cNvSpPr txBox="1"/>
          <p:nvPr/>
        </p:nvSpPr>
        <p:spPr>
          <a:xfrm>
            <a:off x="182060" y="195344"/>
            <a:ext cx="3656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800" dirty="0">
                <a:solidFill>
                  <a:schemeClr val="bg1"/>
                </a:solidFill>
              </a:rPr>
              <a:t>Fe</a:t>
            </a:r>
            <a:r>
              <a:rPr lang="pt-BR" sz="2800" baseline="30000" dirty="0">
                <a:solidFill>
                  <a:schemeClr val="bg1"/>
                </a:solidFill>
              </a:rPr>
              <a:t>2+</a:t>
            </a:r>
            <a:r>
              <a:rPr lang="pt-BR" sz="2800" dirty="0">
                <a:solidFill>
                  <a:schemeClr val="bg1"/>
                </a:solidFill>
              </a:rPr>
              <a:t>: 3 d</a:t>
            </a:r>
            <a:r>
              <a:rPr lang="pt-BR" sz="2800" baseline="30000" dirty="0">
                <a:solidFill>
                  <a:schemeClr val="bg1"/>
                </a:solidFill>
              </a:rPr>
              <a:t>6 </a:t>
            </a:r>
            <a:r>
              <a:rPr lang="pt-BR" sz="2800" dirty="0">
                <a:solidFill>
                  <a:schemeClr val="bg1"/>
                </a:solidFill>
              </a:rPr>
              <a:t>tetragonal</a:t>
            </a:r>
          </a:p>
        </p:txBody>
      </p:sp>
      <p:sp>
        <p:nvSpPr>
          <p:cNvPr id="98" name="Retângulo 97"/>
          <p:cNvSpPr/>
          <p:nvPr/>
        </p:nvSpPr>
        <p:spPr>
          <a:xfrm>
            <a:off x="4405199" y="3839647"/>
            <a:ext cx="609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C000"/>
                </a:solidFill>
              </a:rPr>
              <a:t>d</a:t>
            </a:r>
            <a:r>
              <a:rPr lang="pt-BR" altLang="pt-BR" sz="1400" b="1">
                <a:solidFill>
                  <a:srgbClr val="FFC000"/>
                </a:solidFill>
              </a:rPr>
              <a:t>xy</a:t>
            </a:r>
            <a:r>
              <a:rPr lang="pt-BR" altLang="pt-BR" b="1">
                <a:solidFill>
                  <a:srgbClr val="FFC000"/>
                </a:solidFill>
              </a:rPr>
              <a:t> </a:t>
            </a:r>
            <a:endParaRPr lang="pt-BR" b="1"/>
          </a:p>
        </p:txBody>
      </p:sp>
      <p:sp>
        <p:nvSpPr>
          <p:cNvPr id="99" name="Retângulo 98"/>
          <p:cNvSpPr/>
          <p:nvPr/>
        </p:nvSpPr>
        <p:spPr>
          <a:xfrm>
            <a:off x="4395407" y="3049863"/>
            <a:ext cx="5293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b="1">
                <a:solidFill>
                  <a:srgbClr val="FFC000"/>
                </a:solidFill>
              </a:rPr>
              <a:t>dz</a:t>
            </a:r>
            <a:r>
              <a:rPr lang="pt-BR" altLang="pt-BR" b="1" baseline="30000">
                <a:solidFill>
                  <a:srgbClr val="FFC000"/>
                </a:solidFill>
              </a:rPr>
              <a:t>2</a:t>
            </a:r>
            <a:endParaRPr lang="pt-BR" b="1"/>
          </a:p>
        </p:txBody>
      </p:sp>
    </p:spTree>
    <p:extLst>
      <p:ext uri="{BB962C8B-B14F-4D97-AF65-F5344CB8AC3E}">
        <p14:creationId xmlns:p14="http://schemas.microsoft.com/office/powerpoint/2010/main" val="20768459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53</a:t>
            </a:fld>
            <a:endParaRPr lang="pt-BR"/>
          </a:p>
        </p:txBody>
      </p:sp>
      <p:pic>
        <p:nvPicPr>
          <p:cNvPr id="20484" name="Picture 4" descr="Imagem relacionad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2" y="427602"/>
            <a:ext cx="3215547" cy="2408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Resultado de imagem para hemoglob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1914" y="2340528"/>
            <a:ext cx="6999578" cy="393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459678" y="427602"/>
            <a:ext cx="1771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Hemoglobina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8371419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54</a:t>
            </a:fld>
            <a:endParaRPr lang="pt-BR"/>
          </a:p>
        </p:txBody>
      </p:sp>
      <p:pic>
        <p:nvPicPr>
          <p:cNvPr id="5" name="Picture 1026" descr="E:\SOURCES\CH_09\09_0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357" y="1211944"/>
            <a:ext cx="5163813" cy="486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268447" y="295736"/>
            <a:ext cx="5197257" cy="46166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400" dirty="0"/>
              <a:t>Curvas de saturação de Mb e </a:t>
            </a:r>
            <a:r>
              <a:rPr lang="pt-BR" sz="2400" dirty="0" err="1"/>
              <a:t>Hb</a:t>
            </a:r>
            <a:endParaRPr lang="pt-BR" sz="2400" dirty="0"/>
          </a:p>
        </p:txBody>
      </p:sp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7837867"/>
              </p:ext>
            </p:extLst>
          </p:nvPr>
        </p:nvGraphicFramePr>
        <p:xfrm>
          <a:off x="446262" y="1917553"/>
          <a:ext cx="2178341" cy="9111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2" name="Equation" r:id="rId4" imgW="1028520" imgH="431640" progId="Equation.3">
                  <p:embed/>
                </p:oleObj>
              </mc:Choice>
              <mc:Fallback>
                <p:oleObj name="Equation" r:id="rId4" imgW="1028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262" y="1917553"/>
                        <a:ext cx="2178341" cy="911156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153235" y="4474061"/>
            <a:ext cx="3026191" cy="1477328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dirty="0">
                <a:solidFill>
                  <a:schemeClr val="bg1"/>
                </a:solidFill>
              </a:rPr>
              <a:t>P</a:t>
            </a:r>
            <a:r>
              <a:rPr lang="en-US" altLang="pt-BR" baseline="-25000" dirty="0">
                <a:solidFill>
                  <a:schemeClr val="bg1"/>
                </a:solidFill>
              </a:rPr>
              <a:t>50</a:t>
            </a:r>
            <a:r>
              <a:rPr lang="en-US" altLang="pt-BR" dirty="0">
                <a:solidFill>
                  <a:schemeClr val="bg1"/>
                </a:solidFill>
              </a:rPr>
              <a:t> = </a:t>
            </a:r>
            <a:r>
              <a:rPr lang="en-US" altLang="pt-BR" dirty="0" err="1">
                <a:solidFill>
                  <a:schemeClr val="bg1"/>
                </a:solidFill>
              </a:rPr>
              <a:t>pressão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parcial</a:t>
            </a:r>
            <a:r>
              <a:rPr lang="en-US" altLang="pt-BR" dirty="0">
                <a:solidFill>
                  <a:schemeClr val="bg1"/>
                </a:solidFill>
              </a:rPr>
              <a:t> de O</a:t>
            </a:r>
            <a:r>
              <a:rPr lang="en-US" altLang="pt-BR" baseline="-25000" dirty="0">
                <a:solidFill>
                  <a:schemeClr val="bg1"/>
                </a:solidFill>
              </a:rPr>
              <a:t>2</a:t>
            </a:r>
            <a:r>
              <a:rPr lang="en-US" altLang="pt-BR" dirty="0">
                <a:solidFill>
                  <a:schemeClr val="bg1"/>
                </a:solidFill>
              </a:rPr>
              <a:t> </a:t>
            </a:r>
            <a:r>
              <a:rPr lang="en-US" altLang="pt-BR" dirty="0" err="1">
                <a:solidFill>
                  <a:schemeClr val="bg1"/>
                </a:solidFill>
              </a:rPr>
              <a:t>quando</a:t>
            </a:r>
            <a:r>
              <a:rPr lang="en-US" altLang="pt-BR" dirty="0">
                <a:solidFill>
                  <a:schemeClr val="bg1"/>
                </a:solidFill>
              </a:rPr>
              <a:t> Y</a:t>
            </a:r>
            <a:r>
              <a:rPr lang="en-US" altLang="pt-BR" baseline="-25000" dirty="0">
                <a:solidFill>
                  <a:schemeClr val="bg1"/>
                </a:solidFill>
              </a:rPr>
              <a:t>O2</a:t>
            </a:r>
            <a:r>
              <a:rPr lang="en-US" altLang="pt-BR" dirty="0">
                <a:solidFill>
                  <a:schemeClr val="bg1"/>
                </a:solidFill>
              </a:rPr>
              <a:t> = 0,50</a:t>
            </a:r>
          </a:p>
          <a:p>
            <a:pPr>
              <a:spcBef>
                <a:spcPct val="50000"/>
              </a:spcBef>
            </a:pPr>
            <a:endParaRPr lang="en-US" altLang="pt-BR" dirty="0">
              <a:solidFill>
                <a:schemeClr val="bg1"/>
              </a:solidFill>
            </a:endParaRPr>
          </a:p>
          <a:p>
            <a:pPr>
              <a:spcBef>
                <a:spcPct val="50000"/>
              </a:spcBef>
            </a:pPr>
            <a:r>
              <a:rPr lang="en-US" altLang="pt-BR" dirty="0">
                <a:solidFill>
                  <a:schemeClr val="bg1"/>
                </a:solidFill>
              </a:rPr>
              <a:t>Y</a:t>
            </a:r>
            <a:r>
              <a:rPr lang="en-US" altLang="pt-BR" baseline="-25000" dirty="0">
                <a:solidFill>
                  <a:schemeClr val="bg1"/>
                </a:solidFill>
              </a:rPr>
              <a:t>o2</a:t>
            </a:r>
            <a:r>
              <a:rPr lang="en-US" altLang="pt-BR" dirty="0">
                <a:solidFill>
                  <a:schemeClr val="bg1"/>
                </a:solidFill>
              </a:rPr>
              <a:t> = </a:t>
            </a:r>
            <a:r>
              <a:rPr lang="en-US" altLang="pt-BR" dirty="0" err="1">
                <a:solidFill>
                  <a:schemeClr val="bg1"/>
                </a:solidFill>
              </a:rPr>
              <a:t>K</a:t>
            </a:r>
            <a:r>
              <a:rPr lang="en-US" altLang="pt-BR" baseline="-25000" dirty="0" err="1">
                <a:solidFill>
                  <a:schemeClr val="bg1"/>
                </a:solidFill>
              </a:rPr>
              <a:t>d</a:t>
            </a:r>
            <a:endParaRPr lang="en-US" altLang="pt-BR" dirty="0">
              <a:solidFill>
                <a:schemeClr val="bg1"/>
              </a:solidFill>
            </a:endParaRPr>
          </a:p>
        </p:txBody>
      </p:sp>
      <p:graphicFrame>
        <p:nvGraphicFramePr>
          <p:cNvPr id="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9518586"/>
              </p:ext>
            </p:extLst>
          </p:nvPr>
        </p:nvGraphicFramePr>
        <p:xfrm>
          <a:off x="446262" y="3225535"/>
          <a:ext cx="2036879" cy="85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73" name="Equation" r:id="rId6" imgW="1028520" imgH="431640" progId="Equation.3">
                  <p:embed/>
                </p:oleObj>
              </mc:Choice>
              <mc:Fallback>
                <p:oleObj name="Equation" r:id="rId6" imgW="1028520" imgH="4316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262" y="3225535"/>
                        <a:ext cx="2036879" cy="85170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CaixaDeTexto 9"/>
          <p:cNvSpPr txBox="1"/>
          <p:nvPr/>
        </p:nvSpPr>
        <p:spPr>
          <a:xfrm>
            <a:off x="4429387" y="1375794"/>
            <a:ext cx="28584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Mioglobina; hiperbólica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309198" y="3000193"/>
            <a:ext cx="17716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Hemoglobina;</a:t>
            </a:r>
          </a:p>
          <a:p>
            <a:r>
              <a:rPr lang="pt-BR" b="1" dirty="0" err="1"/>
              <a:t>sigmoidal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08518445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55</a:t>
            </a:fld>
            <a:endParaRPr lang="pt-BR"/>
          </a:p>
        </p:txBody>
      </p:sp>
      <p:grpSp>
        <p:nvGrpSpPr>
          <p:cNvPr id="6" name="Grupo 5"/>
          <p:cNvGrpSpPr/>
          <p:nvPr/>
        </p:nvGrpSpPr>
        <p:grpSpPr>
          <a:xfrm>
            <a:off x="170171" y="1182847"/>
            <a:ext cx="3822859" cy="4247621"/>
            <a:chOff x="589621" y="1174458"/>
            <a:chExt cx="3822859" cy="4247621"/>
          </a:xfrm>
        </p:grpSpPr>
        <p:pic>
          <p:nvPicPr>
            <p:cNvPr id="3" name="Picture 1026" descr="GA15_2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81" b="6061"/>
            <a:stretch>
              <a:fillRect/>
            </a:stretch>
          </p:blipFill>
          <p:spPr bwMode="auto">
            <a:xfrm>
              <a:off x="589621" y="1174458"/>
              <a:ext cx="3822859" cy="42476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ixaDeTexto 3"/>
            <p:cNvSpPr txBox="1"/>
            <p:nvPr/>
          </p:nvSpPr>
          <p:spPr>
            <a:xfrm>
              <a:off x="589621" y="1233182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Mioglobina</a:t>
              </a:r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589621" y="2702654"/>
              <a:ext cx="1713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>
                  <a:solidFill>
                    <a:schemeClr val="bg1"/>
                  </a:solidFill>
                </a:rPr>
                <a:t>Hemoglobina</a:t>
              </a:r>
            </a:p>
          </p:txBody>
        </p:sp>
      </p:grpSp>
      <p:pic>
        <p:nvPicPr>
          <p:cNvPr id="7" name="Picture 2" descr="GA15_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62" b="13132"/>
          <a:stretch>
            <a:fillRect/>
          </a:stretch>
        </p:blipFill>
        <p:spPr bwMode="auto">
          <a:xfrm>
            <a:off x="4415859" y="1468073"/>
            <a:ext cx="4174467" cy="3819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8662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E:\SOURCES\CH_09\09_0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67" y="836490"/>
            <a:ext cx="6707698" cy="566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 explicativo retangular 1"/>
          <p:cNvSpPr/>
          <p:nvPr/>
        </p:nvSpPr>
        <p:spPr>
          <a:xfrm>
            <a:off x="5469621" y="3942826"/>
            <a:ext cx="2253144" cy="411060"/>
          </a:xfrm>
          <a:prstGeom prst="wedgeRectCallout">
            <a:avLst>
              <a:gd name="adj1" fmla="val -72386"/>
              <a:gd name="adj2" fmla="val 12721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Deoxi</a:t>
            </a:r>
            <a:r>
              <a:rPr lang="pt-BR" dirty="0"/>
              <a:t>: Alto spin</a:t>
            </a:r>
          </a:p>
        </p:txBody>
      </p:sp>
      <p:sp>
        <p:nvSpPr>
          <p:cNvPr id="4" name="Texto explicativo retangular 3"/>
          <p:cNvSpPr/>
          <p:nvPr/>
        </p:nvSpPr>
        <p:spPr>
          <a:xfrm>
            <a:off x="5469621" y="4607731"/>
            <a:ext cx="2253144" cy="392108"/>
          </a:xfrm>
          <a:prstGeom prst="wedgeRectCallout">
            <a:avLst>
              <a:gd name="adj1" fmla="val -73503"/>
              <a:gd name="adj2" fmla="val 99727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/>
              <a:t>Oxi</a:t>
            </a:r>
            <a:r>
              <a:rPr lang="pt-BR" dirty="0"/>
              <a:t>: baixo spin</a:t>
            </a:r>
          </a:p>
        </p:txBody>
      </p:sp>
    </p:spTree>
    <p:extLst>
      <p:ext uri="{BB962C8B-B14F-4D97-AF65-F5344CB8AC3E}">
        <p14:creationId xmlns:p14="http://schemas.microsoft.com/office/powerpoint/2010/main" val="1577851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57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856" y="839423"/>
            <a:ext cx="6664522" cy="291045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9999" y="3749879"/>
            <a:ext cx="2354235" cy="3134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021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58</a:t>
            </a:fld>
            <a:endParaRPr lang="pt-BR"/>
          </a:p>
        </p:txBody>
      </p:sp>
      <p:sp>
        <p:nvSpPr>
          <p:cNvPr id="3" name="Rectangle 4"/>
          <p:cNvSpPr txBox="1">
            <a:spLocks noChangeArrowheads="1"/>
          </p:cNvSpPr>
          <p:nvPr/>
        </p:nvSpPr>
        <p:spPr>
          <a:xfrm>
            <a:off x="190849" y="379312"/>
            <a:ext cx="5043881" cy="568644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pt-BR" sz="2800" dirty="0" err="1">
                <a:solidFill>
                  <a:schemeClr val="tx1"/>
                </a:solidFill>
              </a:rPr>
              <a:t>Associação</a:t>
            </a:r>
            <a:r>
              <a:rPr lang="en-US" altLang="pt-BR" sz="2800" dirty="0">
                <a:solidFill>
                  <a:schemeClr val="tx1"/>
                </a:solidFill>
              </a:rPr>
              <a:t> de O</a:t>
            </a:r>
            <a:r>
              <a:rPr lang="en-US" altLang="pt-BR" sz="2800" baseline="-25000" dirty="0">
                <a:solidFill>
                  <a:schemeClr val="tx1"/>
                </a:solidFill>
              </a:rPr>
              <a:t>2</a:t>
            </a:r>
            <a:r>
              <a:rPr lang="en-US" altLang="pt-BR" sz="2800" dirty="0">
                <a:solidFill>
                  <a:schemeClr val="tx1"/>
                </a:solidFill>
              </a:rPr>
              <a:t> a </a:t>
            </a:r>
            <a:r>
              <a:rPr lang="en-US" altLang="pt-BR" sz="2800" dirty="0" err="1">
                <a:solidFill>
                  <a:schemeClr val="tx1"/>
                </a:solidFill>
              </a:rPr>
              <a:t>Hb</a:t>
            </a:r>
            <a:endParaRPr lang="en-US" altLang="pt-BR" sz="2800" dirty="0">
              <a:solidFill>
                <a:schemeClr val="tx1"/>
              </a:solidFill>
            </a:endParaRPr>
          </a:p>
        </p:txBody>
      </p:sp>
      <p:sp>
        <p:nvSpPr>
          <p:cNvPr id="4" name="Rectangle 5"/>
          <p:cNvSpPr txBox="1">
            <a:spLocks noChangeArrowheads="1"/>
          </p:cNvSpPr>
          <p:nvPr/>
        </p:nvSpPr>
        <p:spPr>
          <a:xfrm>
            <a:off x="694190" y="1706887"/>
            <a:ext cx="7772400" cy="5029200"/>
          </a:xfrm>
          <a:prstGeom prst="rect">
            <a:avLst/>
          </a:prstGeom>
          <a:noFill/>
          <a:ln/>
        </p:spPr>
        <p:txBody>
          <a:bodyPr/>
          <a:lstStyle>
            <a:lvl1pPr marL="342906" indent="-342906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62" indent="-285755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20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2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3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42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49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57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64" indent="-228604" algn="l" defTabSz="457207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altLang="pt-BR" sz="2800" dirty="0" err="1"/>
              <a:t>Os</a:t>
            </a:r>
            <a:r>
              <a:rPr lang="en-US" altLang="pt-BR" sz="2800" dirty="0"/>
              <a:t> pares de </a:t>
            </a:r>
            <a:r>
              <a:rPr lang="en-US" altLang="pt-BR" sz="2800" dirty="0" err="1"/>
              <a:t>cadeias</a:t>
            </a:r>
            <a:r>
              <a:rPr lang="en-US" altLang="pt-BR" sz="2800" dirty="0"/>
              <a:t> alfa e beta </a:t>
            </a:r>
            <a:r>
              <a:rPr lang="en-US" altLang="pt-BR" sz="2800" dirty="0" err="1"/>
              <a:t>retacionam</a:t>
            </a:r>
            <a:r>
              <a:rPr lang="en-US" altLang="pt-BR" sz="2800" dirty="0"/>
              <a:t>-se </a:t>
            </a:r>
            <a:r>
              <a:rPr lang="en-US" altLang="pt-BR" sz="2800" dirty="0" err="1"/>
              <a:t>relativo</a:t>
            </a:r>
            <a:r>
              <a:rPr lang="en-US" altLang="pt-BR" sz="2800" dirty="0"/>
              <a:t> </a:t>
            </a:r>
            <a:r>
              <a:rPr lang="en-US" altLang="pt-BR" sz="2800" dirty="0" err="1"/>
              <a:t>uma</a:t>
            </a:r>
            <a:r>
              <a:rPr lang="en-US" altLang="pt-BR" sz="2800" dirty="0"/>
              <a:t> a </a:t>
            </a:r>
            <a:r>
              <a:rPr lang="en-US" altLang="pt-BR" sz="2800" dirty="0" err="1"/>
              <a:t>outra</a:t>
            </a:r>
            <a:r>
              <a:rPr lang="en-US" altLang="pt-BR" sz="2800" dirty="0"/>
              <a:t> </a:t>
            </a:r>
            <a:r>
              <a:rPr lang="en-US" altLang="pt-BR" sz="2800" dirty="0" err="1"/>
              <a:t>por</a:t>
            </a:r>
            <a:r>
              <a:rPr lang="en-US" altLang="pt-BR" sz="2800" dirty="0"/>
              <a:t> 15</a:t>
            </a:r>
            <a:r>
              <a:rPr lang="en-US" altLang="pt-BR" sz="2800" baseline="30000" dirty="0"/>
              <a:t>0</a:t>
            </a:r>
            <a:r>
              <a:rPr lang="en-US" altLang="pt-BR" sz="2800" dirty="0"/>
              <a:t> com a </a:t>
            </a:r>
            <a:r>
              <a:rPr lang="en-US" altLang="pt-BR" sz="2800" dirty="0" err="1"/>
              <a:t>associação</a:t>
            </a:r>
            <a:r>
              <a:rPr lang="en-US" altLang="pt-BR" sz="2800" dirty="0"/>
              <a:t> de O</a:t>
            </a:r>
            <a:r>
              <a:rPr lang="en-US" altLang="pt-BR" sz="2800" baseline="-25000" dirty="0"/>
              <a:t>2</a:t>
            </a:r>
            <a:r>
              <a:rPr lang="en-US" altLang="pt-BR" sz="2800" dirty="0"/>
              <a:t>. </a:t>
            </a:r>
          </a:p>
          <a:p>
            <a:endParaRPr lang="en-US" altLang="pt-BR" sz="2800" dirty="0"/>
          </a:p>
          <a:p>
            <a:r>
              <a:rPr lang="en-US" altLang="pt-BR" sz="2800" dirty="0" err="1"/>
              <a:t>Esse</a:t>
            </a:r>
            <a:r>
              <a:rPr lang="en-US" altLang="pt-BR" sz="2800" dirty="0"/>
              <a:t> </a:t>
            </a:r>
            <a:r>
              <a:rPr lang="en-US" altLang="pt-BR" sz="2800" dirty="0" err="1"/>
              <a:t>movimento</a:t>
            </a:r>
            <a:r>
              <a:rPr lang="en-US" altLang="pt-BR" sz="2800" dirty="0"/>
              <a:t> </a:t>
            </a:r>
            <a:r>
              <a:rPr lang="en-US" altLang="pt-BR" sz="2800" dirty="0" err="1"/>
              <a:t>enorme</a:t>
            </a:r>
            <a:r>
              <a:rPr lang="en-US" altLang="pt-BR" sz="2800" dirty="0"/>
              <a:t> é </a:t>
            </a:r>
            <a:r>
              <a:rPr lang="en-US" altLang="pt-BR" sz="2800" dirty="0" err="1"/>
              <a:t>induzido</a:t>
            </a:r>
            <a:r>
              <a:rPr lang="en-US" altLang="pt-BR" sz="2800" dirty="0"/>
              <a:t> pela </a:t>
            </a:r>
            <a:r>
              <a:rPr lang="en-US" altLang="pt-BR" sz="2800" dirty="0" err="1"/>
              <a:t>movimento</a:t>
            </a:r>
            <a:r>
              <a:rPr lang="en-US" altLang="pt-BR" sz="2800" dirty="0"/>
              <a:t> do </a:t>
            </a:r>
            <a:r>
              <a:rPr lang="en-US" altLang="pt-BR" sz="2800" dirty="0" err="1"/>
              <a:t>átomo</a:t>
            </a:r>
            <a:r>
              <a:rPr lang="en-US" altLang="pt-BR" sz="2800" dirty="0"/>
              <a:t> de Fe</a:t>
            </a:r>
            <a:r>
              <a:rPr lang="en-US" altLang="pt-BR" sz="2800" baseline="30000" dirty="0"/>
              <a:t>2+</a:t>
            </a:r>
            <a:r>
              <a:rPr lang="en-US" altLang="pt-BR" sz="2800" dirty="0"/>
              <a:t> </a:t>
            </a:r>
            <a:r>
              <a:rPr lang="en-US" altLang="pt-BR" sz="2800" dirty="0" err="1"/>
              <a:t>por</a:t>
            </a:r>
            <a:r>
              <a:rPr lang="en-US" altLang="pt-BR" sz="2800" dirty="0"/>
              <a:t> </a:t>
            </a:r>
            <a:r>
              <a:rPr lang="en-US" altLang="pt-BR" sz="2800" dirty="0" err="1"/>
              <a:t>cerca</a:t>
            </a:r>
            <a:r>
              <a:rPr lang="en-US" altLang="pt-BR" sz="2800" dirty="0"/>
              <a:t> de 0.039 nm.</a:t>
            </a:r>
          </a:p>
          <a:p>
            <a:endParaRPr lang="en-US" altLang="pt-BR" sz="2800" dirty="0"/>
          </a:p>
          <a:p>
            <a:r>
              <a:rPr lang="en-US" altLang="pt-BR" sz="2800" dirty="0" err="1"/>
              <a:t>Quando</a:t>
            </a:r>
            <a:r>
              <a:rPr lang="en-US" altLang="pt-BR" sz="2800" dirty="0"/>
              <a:t> </a:t>
            </a:r>
            <a:r>
              <a:rPr lang="en-US" altLang="pt-BR" sz="2800" dirty="0" err="1"/>
              <a:t>cristal</a:t>
            </a:r>
            <a:r>
              <a:rPr lang="en-US" altLang="pt-BR" sz="2800" dirty="0"/>
              <a:t> de </a:t>
            </a:r>
            <a:r>
              <a:rPr lang="en-US" altLang="pt-BR" sz="2800" dirty="0" err="1"/>
              <a:t>deoxi</a:t>
            </a:r>
            <a:r>
              <a:rPr lang="en-US" altLang="pt-BR" sz="2800" dirty="0"/>
              <a:t>-Hb </a:t>
            </a:r>
            <a:r>
              <a:rPr lang="en-US" altLang="pt-BR" sz="2800" dirty="0" err="1"/>
              <a:t>são</a:t>
            </a:r>
            <a:r>
              <a:rPr lang="en-US" altLang="pt-BR" sz="2800" dirty="0"/>
              <a:t> </a:t>
            </a:r>
            <a:r>
              <a:rPr lang="en-US" altLang="pt-BR" sz="2800" dirty="0" err="1"/>
              <a:t>expostos</a:t>
            </a:r>
            <a:r>
              <a:rPr lang="en-US" altLang="pt-BR" sz="2800" dirty="0"/>
              <a:t> a O</a:t>
            </a:r>
            <a:r>
              <a:rPr lang="en-US" altLang="pt-BR" sz="2800" baseline="-25000" dirty="0"/>
              <a:t>2</a:t>
            </a:r>
            <a:r>
              <a:rPr lang="en-US" altLang="pt-BR" sz="2800" dirty="0"/>
              <a:t>, </a:t>
            </a:r>
            <a:r>
              <a:rPr lang="en-US" altLang="pt-BR" sz="2800" dirty="0" err="1"/>
              <a:t>ele</a:t>
            </a:r>
            <a:r>
              <a:rPr lang="en-US" altLang="pt-BR" sz="2800" dirty="0"/>
              <a:t> se </a:t>
            </a:r>
            <a:r>
              <a:rPr lang="en-US" altLang="pt-BR" sz="2800" dirty="0" err="1"/>
              <a:t>quebra</a:t>
            </a:r>
            <a:r>
              <a:rPr lang="en-US" altLang="pt-BR" sz="2800" dirty="0"/>
              <a:t>!</a:t>
            </a:r>
          </a:p>
        </p:txBody>
      </p:sp>
      <p:sp>
        <p:nvSpPr>
          <p:cNvPr id="5" name="Retângulo 4"/>
          <p:cNvSpPr/>
          <p:nvPr/>
        </p:nvSpPr>
        <p:spPr>
          <a:xfrm>
            <a:off x="114072" y="1096589"/>
            <a:ext cx="54152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Tx/>
              <a:buNone/>
            </a:pPr>
            <a:r>
              <a:rPr lang="en-US" altLang="pt-BR" sz="2400" i="1" dirty="0" err="1"/>
              <a:t>Mudança</a:t>
            </a:r>
            <a:r>
              <a:rPr lang="en-US" altLang="pt-BR" sz="2400" i="1" dirty="0"/>
              <a:t> da </a:t>
            </a:r>
            <a:r>
              <a:rPr lang="en-US" altLang="pt-BR" sz="2400" i="1" dirty="0" err="1"/>
              <a:t>estrutura</a:t>
            </a:r>
            <a:r>
              <a:rPr lang="en-US" altLang="pt-BR" sz="2400" i="1" dirty="0"/>
              <a:t> </a:t>
            </a:r>
            <a:r>
              <a:rPr lang="en-US" altLang="pt-BR" sz="2400" i="1" dirty="0" err="1"/>
              <a:t>quaternária</a:t>
            </a:r>
            <a:endParaRPr lang="en-US" altLang="pt-BR" sz="2400" i="1" dirty="0"/>
          </a:p>
        </p:txBody>
      </p:sp>
    </p:spTree>
    <p:extLst>
      <p:ext uri="{BB962C8B-B14F-4D97-AF65-F5344CB8AC3E}">
        <p14:creationId xmlns:p14="http://schemas.microsoft.com/office/powerpoint/2010/main" val="421948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59</a:t>
            </a:fld>
            <a:endParaRPr lang="pt-BR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29742" y="2753707"/>
            <a:ext cx="8064500" cy="999935"/>
          </a:xfrm>
          <a:prstGeom prst="rect">
            <a:avLst/>
          </a:prstGeom>
          <a:gradFill>
            <a:gsLst>
              <a:gs pos="0">
                <a:schemeClr val="accent1">
                  <a:tint val="98000"/>
                  <a:lumMod val="114000"/>
                </a:schemeClr>
              </a:gs>
              <a:gs pos="51000">
                <a:schemeClr val="accent1">
                  <a:shade val="90000"/>
                  <a:lumMod val="84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b="1" dirty="0" err="1"/>
              <a:t>Citocromos</a:t>
            </a:r>
            <a:r>
              <a:rPr lang="pt-BR" sz="2800" b="1" dirty="0"/>
              <a:t> e Clusters de Ferro-Enxofre em transferência de elétrons</a:t>
            </a:r>
          </a:p>
        </p:txBody>
      </p:sp>
    </p:spTree>
    <p:extLst>
      <p:ext uri="{BB962C8B-B14F-4D97-AF65-F5344CB8AC3E}">
        <p14:creationId xmlns:p14="http://schemas.microsoft.com/office/powerpoint/2010/main" val="4277561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6</a:t>
            </a:fld>
            <a:endParaRPr lang="pt-BR"/>
          </a:p>
        </p:txBody>
      </p:sp>
      <p:grpSp>
        <p:nvGrpSpPr>
          <p:cNvPr id="3" name="Grupo 2"/>
          <p:cNvGrpSpPr/>
          <p:nvPr/>
        </p:nvGrpSpPr>
        <p:grpSpPr>
          <a:xfrm>
            <a:off x="347021" y="1952368"/>
            <a:ext cx="2973858" cy="2970973"/>
            <a:chOff x="899983" y="1608437"/>
            <a:chExt cx="3120081" cy="3120081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99983" y="1608437"/>
              <a:ext cx="3120081" cy="31200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CaixaDeTexto 4"/>
            <p:cNvSpPr txBox="1"/>
            <p:nvPr/>
          </p:nvSpPr>
          <p:spPr>
            <a:xfrm>
              <a:off x="899983" y="1608437"/>
              <a:ext cx="1665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b="1" dirty="0" err="1">
                  <a:solidFill>
                    <a:schemeClr val="bg1"/>
                  </a:solidFill>
                </a:rPr>
                <a:t>Citrocromo</a:t>
              </a:r>
              <a:r>
                <a:rPr lang="pt-BR" b="1" dirty="0">
                  <a:solidFill>
                    <a:schemeClr val="bg1"/>
                  </a:solidFill>
                </a:rPr>
                <a:t> c</a:t>
              </a:r>
            </a:p>
          </p:txBody>
        </p:sp>
      </p:grpSp>
      <p:sp>
        <p:nvSpPr>
          <p:cNvPr id="6" name="CaixaDeTexto 5"/>
          <p:cNvSpPr txBox="1"/>
          <p:nvPr/>
        </p:nvSpPr>
        <p:spPr>
          <a:xfrm>
            <a:off x="222631" y="423175"/>
            <a:ext cx="7543800" cy="120032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/>
              <a:t>Natureza e número dos substituintes e o ambiente da proteína cooperam para gerar cofatores com diferentes propriedades funções: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3649363" y="1952368"/>
            <a:ext cx="4062331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Diferentes ligantes;</a:t>
            </a:r>
          </a:p>
          <a:p>
            <a:endParaRPr lang="pt-BR" dirty="0"/>
          </a:p>
          <a:p>
            <a:r>
              <a:rPr lang="pt-BR" dirty="0"/>
              <a:t>	números de ligantes;</a:t>
            </a:r>
          </a:p>
          <a:p>
            <a:endParaRPr lang="pt-BR" dirty="0"/>
          </a:p>
          <a:p>
            <a:r>
              <a:rPr lang="pt-BR" dirty="0"/>
              <a:t>	microambientes -Proteína;</a:t>
            </a:r>
          </a:p>
          <a:p>
            <a:endParaRPr lang="pt-BR" dirty="0"/>
          </a:p>
          <a:p>
            <a:r>
              <a:rPr lang="pt-BR" dirty="0"/>
              <a:t>	potenciais redox;</a:t>
            </a:r>
          </a:p>
          <a:p>
            <a:r>
              <a:rPr lang="pt-BR" dirty="0"/>
              <a:t>	</a:t>
            </a:r>
          </a:p>
          <a:p>
            <a:r>
              <a:rPr lang="pt-BR" dirty="0"/>
              <a:t>	Reatividade, labilidade</a:t>
            </a:r>
          </a:p>
          <a:p>
            <a:endParaRPr lang="pt-BR" dirty="0"/>
          </a:p>
          <a:p>
            <a:r>
              <a:rPr lang="pt-BR" dirty="0"/>
              <a:t>	Compartimentos</a:t>
            </a:r>
          </a:p>
        </p:txBody>
      </p:sp>
      <p:sp>
        <p:nvSpPr>
          <p:cNvPr id="8" name="Retângulo 7"/>
          <p:cNvSpPr/>
          <p:nvPr/>
        </p:nvSpPr>
        <p:spPr>
          <a:xfrm>
            <a:off x="3394528" y="556724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Transporte de elétrons, enzimas, sinalização, transporte de gases, </a:t>
            </a:r>
            <a:r>
              <a:rPr lang="pt-BR" dirty="0" err="1"/>
              <a:t>etc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0776338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60</a:t>
            </a:fld>
            <a:endParaRPr lang="pt-BR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755576" y="983630"/>
            <a:ext cx="8064500" cy="99993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2800" dirty="0"/>
              <a:t>Transferência de elétrons ocorre por dois mecanismos</a:t>
            </a:r>
          </a:p>
        </p:txBody>
      </p:sp>
      <p:sp>
        <p:nvSpPr>
          <p:cNvPr id="4" name="Seta para baixo 3"/>
          <p:cNvSpPr/>
          <p:nvPr/>
        </p:nvSpPr>
        <p:spPr>
          <a:xfrm rot="1725968">
            <a:off x="2762563" y="2510430"/>
            <a:ext cx="864096" cy="1978779"/>
          </a:xfrm>
          <a:prstGeom prst="down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5" name="Seta para baixo 4"/>
          <p:cNvSpPr/>
          <p:nvPr/>
        </p:nvSpPr>
        <p:spPr>
          <a:xfrm rot="19687144">
            <a:off x="5768646" y="2546436"/>
            <a:ext cx="864096" cy="1978779"/>
          </a:xfrm>
          <a:prstGeom prst="downArrow">
            <a:avLst/>
          </a:prstGeom>
          <a:gradFill>
            <a:gsLst>
              <a:gs pos="53000">
                <a:srgbClr val="002060"/>
              </a:gs>
              <a:gs pos="100000">
                <a:schemeClr val="accent1">
                  <a:shade val="90000"/>
                  <a:lumMod val="84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" name="CaixaDeTexto 5"/>
          <p:cNvSpPr txBox="1"/>
          <p:nvPr/>
        </p:nvSpPr>
        <p:spPr>
          <a:xfrm>
            <a:off x="683568" y="5088086"/>
            <a:ext cx="3312368" cy="95410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Mecanismo</a:t>
            </a:r>
            <a:r>
              <a:rPr lang="en-US" sz="2800" dirty="0"/>
              <a:t> de </a:t>
            </a:r>
            <a:r>
              <a:rPr lang="en-US" sz="2800" dirty="0" err="1"/>
              <a:t>esfera</a:t>
            </a:r>
            <a:r>
              <a:rPr lang="en-US" sz="2800" dirty="0"/>
              <a:t> </a:t>
            </a:r>
            <a:r>
              <a:rPr lang="en-US" sz="2800" u="sng" dirty="0" err="1"/>
              <a:t>Interna</a:t>
            </a:r>
            <a:endParaRPr lang="en-US" sz="2800" u="sng" dirty="0"/>
          </a:p>
        </p:txBody>
      </p:sp>
      <p:sp>
        <p:nvSpPr>
          <p:cNvPr id="7" name="CaixaDeTexto 6"/>
          <p:cNvSpPr txBox="1"/>
          <p:nvPr/>
        </p:nvSpPr>
        <p:spPr>
          <a:xfrm>
            <a:off x="4932040" y="5016078"/>
            <a:ext cx="3312368" cy="954107"/>
          </a:xfrm>
          <a:prstGeom prst="rect">
            <a:avLst/>
          </a:prstGeom>
          <a:gradFill>
            <a:gsLst>
              <a:gs pos="39000">
                <a:srgbClr val="002060"/>
              </a:gs>
              <a:gs pos="100000">
                <a:schemeClr val="accent1">
                  <a:shade val="90000"/>
                  <a:lumMod val="84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/>
              <a:t>Mecanismo</a:t>
            </a:r>
            <a:r>
              <a:rPr lang="en-US" sz="2800" b="1" dirty="0"/>
              <a:t> de </a:t>
            </a:r>
            <a:r>
              <a:rPr lang="en-US" sz="2800" b="1" dirty="0" err="1"/>
              <a:t>esfera</a:t>
            </a:r>
            <a:r>
              <a:rPr lang="en-US" sz="2800" b="1" dirty="0"/>
              <a:t> </a:t>
            </a:r>
            <a:r>
              <a:rPr lang="en-US" sz="2800" b="1" u="sng" dirty="0" err="1"/>
              <a:t>Externa</a:t>
            </a:r>
            <a:endParaRPr lang="en-US" sz="2800" b="1" u="sng" dirty="0"/>
          </a:p>
        </p:txBody>
      </p:sp>
    </p:spTree>
    <p:extLst>
      <p:ext uri="{BB962C8B-B14F-4D97-AF65-F5344CB8AC3E}">
        <p14:creationId xmlns:p14="http://schemas.microsoft.com/office/powerpoint/2010/main" val="16735060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61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774778" y="2168580"/>
            <a:ext cx="3234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Reorganização da esfera de coordenação</a:t>
            </a:r>
            <a:endParaRPr lang="en-US" sz="2400" dirty="0"/>
          </a:p>
        </p:txBody>
      </p:sp>
      <p:sp>
        <p:nvSpPr>
          <p:cNvPr id="4" name="CaixaDeTexto 3"/>
          <p:cNvSpPr txBox="1"/>
          <p:nvPr/>
        </p:nvSpPr>
        <p:spPr>
          <a:xfrm>
            <a:off x="5980790" y="3750199"/>
            <a:ext cx="2855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Transferência de e</a:t>
            </a:r>
            <a:r>
              <a:rPr lang="pt-BR" sz="2800" baseline="30000" dirty="0"/>
              <a:t>-</a:t>
            </a:r>
            <a:endParaRPr lang="en-US" sz="2800" dirty="0"/>
          </a:p>
        </p:txBody>
      </p:sp>
      <p:grpSp>
        <p:nvGrpSpPr>
          <p:cNvPr id="5" name="Grupo 4"/>
          <p:cNvGrpSpPr/>
          <p:nvPr/>
        </p:nvGrpSpPr>
        <p:grpSpPr>
          <a:xfrm>
            <a:off x="-10142" y="178840"/>
            <a:ext cx="5784920" cy="6617604"/>
            <a:chOff x="23769" y="188640"/>
            <a:chExt cx="6689161" cy="7321698"/>
          </a:xfrm>
        </p:grpSpPr>
        <p:grpSp>
          <p:nvGrpSpPr>
            <p:cNvPr id="6" name="Grupo 5"/>
            <p:cNvGrpSpPr/>
            <p:nvPr/>
          </p:nvGrpSpPr>
          <p:grpSpPr>
            <a:xfrm>
              <a:off x="4037158" y="188640"/>
              <a:ext cx="2449887" cy="1744839"/>
              <a:chOff x="5045270" y="188640"/>
              <a:chExt cx="2449887" cy="1744839"/>
            </a:xfrm>
          </p:grpSpPr>
          <p:grpSp>
            <p:nvGrpSpPr>
              <p:cNvPr id="136" name="Grupo 41"/>
              <p:cNvGrpSpPr/>
              <p:nvPr/>
            </p:nvGrpSpPr>
            <p:grpSpPr>
              <a:xfrm>
                <a:off x="5045270" y="425885"/>
                <a:ext cx="2285659" cy="1507594"/>
                <a:chOff x="135313" y="3162143"/>
                <a:chExt cx="3836124" cy="2663889"/>
              </a:xfrm>
            </p:grpSpPr>
            <p:grpSp>
              <p:nvGrpSpPr>
                <p:cNvPr id="142" name="Grupo 34"/>
                <p:cNvGrpSpPr/>
                <p:nvPr/>
              </p:nvGrpSpPr>
              <p:grpSpPr>
                <a:xfrm>
                  <a:off x="964232" y="3717032"/>
                  <a:ext cx="2047727" cy="1512168"/>
                  <a:chOff x="964232" y="3717032"/>
                  <a:chExt cx="2047727" cy="1512168"/>
                </a:xfrm>
              </p:grpSpPr>
              <p:cxnSp>
                <p:nvCxnSpPr>
                  <p:cNvPr id="149" name="Conector reto 148"/>
                  <p:cNvCxnSpPr/>
                  <p:nvPr/>
                </p:nvCxnSpPr>
                <p:spPr>
                  <a:xfrm flipV="1">
                    <a:off x="1763688" y="3717032"/>
                    <a:ext cx="0" cy="151216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" name="Conector reto 149"/>
                  <p:cNvCxnSpPr/>
                  <p:nvPr/>
                </p:nvCxnSpPr>
                <p:spPr>
                  <a:xfrm flipV="1">
                    <a:off x="971600" y="3987643"/>
                    <a:ext cx="1681741" cy="88151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" name="Conector reto 150"/>
                  <p:cNvCxnSpPr/>
                  <p:nvPr/>
                </p:nvCxnSpPr>
                <p:spPr>
                  <a:xfrm>
                    <a:off x="964232" y="4486051"/>
                    <a:ext cx="2047727" cy="0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52" name="CaixaDeTexto 151"/>
                  <p:cNvSpPr txBox="1"/>
                  <p:nvPr/>
                </p:nvSpPr>
                <p:spPr>
                  <a:xfrm>
                    <a:off x="1372009" y="4197860"/>
                    <a:ext cx="1167220" cy="66186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</a:rPr>
                      <a:t>Ru</a:t>
                    </a:r>
                    <a:r>
                      <a:rPr lang="en-US" sz="1600" baseline="30000" dirty="0">
                        <a:solidFill>
                          <a:srgbClr val="FF0000"/>
                        </a:solidFill>
                      </a:rPr>
                      <a:t>3+</a:t>
                    </a:r>
                  </a:p>
                </p:txBody>
              </p:sp>
            </p:grpSp>
            <p:sp>
              <p:nvSpPr>
                <p:cNvPr id="143" name="CaixaDeTexto 142"/>
                <p:cNvSpPr txBox="1"/>
                <p:nvPr/>
              </p:nvSpPr>
              <p:spPr>
                <a:xfrm>
                  <a:off x="2928654" y="4174249"/>
                  <a:ext cx="1042783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 </a:t>
                  </a:r>
                </a:p>
              </p:txBody>
            </p:sp>
            <p:sp>
              <p:nvSpPr>
                <p:cNvPr id="144" name="CaixaDeTexto 143"/>
                <p:cNvSpPr txBox="1"/>
                <p:nvPr/>
              </p:nvSpPr>
              <p:spPr>
                <a:xfrm>
                  <a:off x="2598686" y="3512114"/>
                  <a:ext cx="930789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45" name="CaixaDeTexto 144"/>
                <p:cNvSpPr txBox="1"/>
                <p:nvPr/>
              </p:nvSpPr>
              <p:spPr>
                <a:xfrm>
                  <a:off x="1384609" y="3162143"/>
                  <a:ext cx="930788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46" name="CaixaDeTexto 145"/>
                <p:cNvSpPr txBox="1"/>
                <p:nvPr/>
              </p:nvSpPr>
              <p:spPr>
                <a:xfrm>
                  <a:off x="1395523" y="5164165"/>
                  <a:ext cx="1246790" cy="661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47" name="CaixaDeTexto 146"/>
                <p:cNvSpPr txBox="1"/>
                <p:nvPr/>
              </p:nvSpPr>
              <p:spPr>
                <a:xfrm>
                  <a:off x="383211" y="4744718"/>
                  <a:ext cx="930788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48" name="CaixaDeTexto 147"/>
                <p:cNvSpPr txBox="1"/>
                <p:nvPr/>
              </p:nvSpPr>
              <p:spPr>
                <a:xfrm>
                  <a:off x="135313" y="4146271"/>
                  <a:ext cx="930788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NC</a:t>
                  </a:r>
                </a:p>
              </p:txBody>
            </p:sp>
          </p:grpSp>
          <p:grpSp>
            <p:nvGrpSpPr>
              <p:cNvPr id="137" name="Grupo 136"/>
              <p:cNvGrpSpPr/>
              <p:nvPr/>
            </p:nvGrpSpPr>
            <p:grpSpPr>
              <a:xfrm>
                <a:off x="6516216" y="188640"/>
                <a:ext cx="978941" cy="792088"/>
                <a:chOff x="2051720" y="188640"/>
                <a:chExt cx="978941" cy="792088"/>
              </a:xfrm>
            </p:grpSpPr>
            <p:grpSp>
              <p:nvGrpSpPr>
                <p:cNvPr id="138" name="Grupo 137"/>
                <p:cNvGrpSpPr/>
                <p:nvPr/>
              </p:nvGrpSpPr>
              <p:grpSpPr>
                <a:xfrm>
                  <a:off x="2051720" y="476672"/>
                  <a:ext cx="576064" cy="504056"/>
                  <a:chOff x="2051720" y="476672"/>
                  <a:chExt cx="576064" cy="504056"/>
                </a:xfrm>
              </p:grpSpPr>
              <p:cxnSp>
                <p:nvCxnSpPr>
                  <p:cNvPr id="140" name="Conector reto 139"/>
                  <p:cNvCxnSpPr/>
                  <p:nvPr/>
                </p:nvCxnSpPr>
                <p:spPr>
                  <a:xfrm>
                    <a:off x="2051720" y="476672"/>
                    <a:ext cx="57606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1" name="Conector reto 140"/>
                  <p:cNvCxnSpPr/>
                  <p:nvPr/>
                </p:nvCxnSpPr>
                <p:spPr>
                  <a:xfrm>
                    <a:off x="2627784" y="476672"/>
                    <a:ext cx="0" cy="5040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39" name="CaixaDeTexto 138"/>
                <p:cNvSpPr txBox="1"/>
                <p:nvPr/>
              </p:nvSpPr>
              <p:spPr>
                <a:xfrm>
                  <a:off x="2555776" y="188640"/>
                  <a:ext cx="474885" cy="374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600" dirty="0"/>
                    <a:t>3</a:t>
                  </a:r>
                  <a:r>
                    <a:rPr lang="pt-BR" sz="1600" dirty="0">
                      <a:sym typeface="Symbol"/>
                    </a:rPr>
                    <a:t></a:t>
                  </a:r>
                  <a:endParaRPr lang="en-US" sz="1600" dirty="0"/>
                </a:p>
              </p:txBody>
            </p:sp>
          </p:grpSp>
        </p:grpSp>
        <p:grpSp>
          <p:nvGrpSpPr>
            <p:cNvPr id="7" name="Grupo 6"/>
            <p:cNvGrpSpPr/>
            <p:nvPr/>
          </p:nvGrpSpPr>
          <p:grpSpPr>
            <a:xfrm>
              <a:off x="23769" y="269032"/>
              <a:ext cx="2727244" cy="1664446"/>
              <a:chOff x="1031881" y="269032"/>
              <a:chExt cx="2727244" cy="1664446"/>
            </a:xfrm>
          </p:grpSpPr>
          <p:grpSp>
            <p:nvGrpSpPr>
              <p:cNvPr id="119" name="Grupo 41"/>
              <p:cNvGrpSpPr/>
              <p:nvPr/>
            </p:nvGrpSpPr>
            <p:grpSpPr>
              <a:xfrm>
                <a:off x="1031881" y="347978"/>
                <a:ext cx="2139675" cy="1585500"/>
                <a:chOff x="167300" y="3024483"/>
                <a:chExt cx="3591114" cy="2801547"/>
              </a:xfrm>
            </p:grpSpPr>
            <p:grpSp>
              <p:nvGrpSpPr>
                <p:cNvPr id="125" name="Grupo 34"/>
                <p:cNvGrpSpPr/>
                <p:nvPr/>
              </p:nvGrpSpPr>
              <p:grpSpPr>
                <a:xfrm>
                  <a:off x="964232" y="3717032"/>
                  <a:ext cx="1702768" cy="1512168"/>
                  <a:chOff x="964232" y="3717032"/>
                  <a:chExt cx="1702768" cy="1512168"/>
                </a:xfrm>
              </p:grpSpPr>
              <p:cxnSp>
                <p:nvCxnSpPr>
                  <p:cNvPr id="132" name="Conector reto 131"/>
                  <p:cNvCxnSpPr/>
                  <p:nvPr/>
                </p:nvCxnSpPr>
                <p:spPr>
                  <a:xfrm flipV="1">
                    <a:off x="1763688" y="3717032"/>
                    <a:ext cx="0" cy="151216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3" name="Conector reto 132"/>
                  <p:cNvCxnSpPr/>
                  <p:nvPr/>
                </p:nvCxnSpPr>
                <p:spPr>
                  <a:xfrm flipV="1">
                    <a:off x="971600" y="3987643"/>
                    <a:ext cx="1681741" cy="88151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4" name="Conector reto 133"/>
                  <p:cNvCxnSpPr/>
                  <p:nvPr/>
                </p:nvCxnSpPr>
                <p:spPr>
                  <a:xfrm>
                    <a:off x="964232" y="4486052"/>
                    <a:ext cx="1702768" cy="974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5" name="CaixaDeTexto 134"/>
                  <p:cNvSpPr txBox="1"/>
                  <p:nvPr/>
                </p:nvSpPr>
                <p:spPr>
                  <a:xfrm>
                    <a:off x="1372010" y="4197860"/>
                    <a:ext cx="1123668" cy="66186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00B0F0"/>
                        </a:solidFill>
                      </a:rPr>
                      <a:t>Fe</a:t>
                    </a:r>
                    <a:r>
                      <a:rPr lang="en-US" sz="1600" baseline="30000" dirty="0">
                        <a:solidFill>
                          <a:srgbClr val="00B0F0"/>
                        </a:solidFill>
                      </a:rPr>
                      <a:t>2+</a:t>
                    </a:r>
                  </a:p>
                </p:txBody>
              </p:sp>
            </p:grpSp>
            <p:sp>
              <p:nvSpPr>
                <p:cNvPr id="126" name="CaixaDeTexto 125"/>
                <p:cNvSpPr txBox="1"/>
                <p:nvPr/>
              </p:nvSpPr>
              <p:spPr>
                <a:xfrm>
                  <a:off x="2715630" y="4174249"/>
                  <a:ext cx="1042784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 </a:t>
                  </a:r>
                </a:p>
              </p:txBody>
            </p:sp>
            <p:sp>
              <p:nvSpPr>
                <p:cNvPr id="127" name="CaixaDeTexto 126"/>
                <p:cNvSpPr txBox="1"/>
                <p:nvPr/>
              </p:nvSpPr>
              <p:spPr>
                <a:xfrm>
                  <a:off x="2562803" y="3440900"/>
                  <a:ext cx="930789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28" name="CaixaDeTexto 127"/>
                <p:cNvSpPr txBox="1"/>
                <p:nvPr/>
              </p:nvSpPr>
              <p:spPr>
                <a:xfrm>
                  <a:off x="1444687" y="3024483"/>
                  <a:ext cx="930789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29" name="CaixaDeTexto 128"/>
                <p:cNvSpPr txBox="1"/>
                <p:nvPr/>
              </p:nvSpPr>
              <p:spPr>
                <a:xfrm>
                  <a:off x="1395522" y="5164163"/>
                  <a:ext cx="1865849" cy="661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30" name="CaixaDeTexto 129"/>
                <p:cNvSpPr txBox="1"/>
                <p:nvPr/>
              </p:nvSpPr>
              <p:spPr>
                <a:xfrm>
                  <a:off x="436856" y="4778723"/>
                  <a:ext cx="930789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31" name="CaixaDeTexto 130"/>
                <p:cNvSpPr txBox="1"/>
                <p:nvPr/>
              </p:nvSpPr>
              <p:spPr>
                <a:xfrm>
                  <a:off x="167300" y="4142181"/>
                  <a:ext cx="930789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NC</a:t>
                  </a:r>
                </a:p>
              </p:txBody>
            </p:sp>
          </p:grpSp>
          <p:grpSp>
            <p:nvGrpSpPr>
              <p:cNvPr id="120" name="Grupo 119"/>
              <p:cNvGrpSpPr/>
              <p:nvPr/>
            </p:nvGrpSpPr>
            <p:grpSpPr>
              <a:xfrm>
                <a:off x="2780184" y="269032"/>
                <a:ext cx="978941" cy="792088"/>
                <a:chOff x="2051720" y="188640"/>
                <a:chExt cx="978941" cy="792088"/>
              </a:xfrm>
            </p:grpSpPr>
            <p:grpSp>
              <p:nvGrpSpPr>
                <p:cNvPr id="121" name="Grupo 44"/>
                <p:cNvGrpSpPr/>
                <p:nvPr/>
              </p:nvGrpSpPr>
              <p:grpSpPr>
                <a:xfrm>
                  <a:off x="2051720" y="476672"/>
                  <a:ext cx="576064" cy="504056"/>
                  <a:chOff x="2051720" y="476672"/>
                  <a:chExt cx="576064" cy="504056"/>
                </a:xfrm>
              </p:grpSpPr>
              <p:cxnSp>
                <p:nvCxnSpPr>
                  <p:cNvPr id="123" name="Conector reto 122"/>
                  <p:cNvCxnSpPr/>
                  <p:nvPr/>
                </p:nvCxnSpPr>
                <p:spPr>
                  <a:xfrm>
                    <a:off x="2051720" y="476672"/>
                    <a:ext cx="57606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Conector reto 123"/>
                  <p:cNvCxnSpPr/>
                  <p:nvPr/>
                </p:nvCxnSpPr>
                <p:spPr>
                  <a:xfrm>
                    <a:off x="2627784" y="476672"/>
                    <a:ext cx="0" cy="5040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22" name="CaixaDeTexto 121"/>
                <p:cNvSpPr txBox="1"/>
                <p:nvPr/>
              </p:nvSpPr>
              <p:spPr>
                <a:xfrm>
                  <a:off x="2555776" y="188640"/>
                  <a:ext cx="474885" cy="374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600" dirty="0"/>
                    <a:t>4</a:t>
                  </a:r>
                  <a:r>
                    <a:rPr lang="pt-BR" sz="1600" dirty="0">
                      <a:sym typeface="Symbol"/>
                    </a:rPr>
                    <a:t></a:t>
                  </a:r>
                  <a:endParaRPr lang="en-US" sz="1600" dirty="0"/>
                </a:p>
              </p:txBody>
            </p:sp>
          </p:grpSp>
        </p:grpSp>
        <p:sp>
          <p:nvSpPr>
            <p:cNvPr id="8" name="Seta para a direita 7"/>
            <p:cNvSpPr/>
            <p:nvPr/>
          </p:nvSpPr>
          <p:spPr>
            <a:xfrm rot="5400000">
              <a:off x="2861810" y="1394774"/>
              <a:ext cx="720080" cy="612068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Seta para a direita 8"/>
            <p:cNvSpPr/>
            <p:nvPr/>
          </p:nvSpPr>
          <p:spPr>
            <a:xfrm>
              <a:off x="1691680" y="2708920"/>
              <a:ext cx="2736304" cy="432048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0" name="Grupo 9"/>
            <p:cNvGrpSpPr/>
            <p:nvPr/>
          </p:nvGrpSpPr>
          <p:grpSpPr>
            <a:xfrm>
              <a:off x="3203832" y="1916832"/>
              <a:ext cx="2419117" cy="1744838"/>
              <a:chOff x="5076040" y="188640"/>
              <a:chExt cx="2419117" cy="1744838"/>
            </a:xfrm>
          </p:grpSpPr>
          <p:grpSp>
            <p:nvGrpSpPr>
              <p:cNvPr id="102" name="Grupo 41"/>
              <p:cNvGrpSpPr/>
              <p:nvPr/>
            </p:nvGrpSpPr>
            <p:grpSpPr>
              <a:xfrm>
                <a:off x="5076040" y="415971"/>
                <a:ext cx="2191929" cy="1517507"/>
                <a:chOff x="186955" y="3144625"/>
                <a:chExt cx="3678814" cy="2681404"/>
              </a:xfrm>
            </p:grpSpPr>
            <p:grpSp>
              <p:nvGrpSpPr>
                <p:cNvPr id="108" name="Grupo 34"/>
                <p:cNvGrpSpPr/>
                <p:nvPr/>
              </p:nvGrpSpPr>
              <p:grpSpPr>
                <a:xfrm>
                  <a:off x="964232" y="3717032"/>
                  <a:ext cx="1926196" cy="1512168"/>
                  <a:chOff x="964232" y="3717032"/>
                  <a:chExt cx="1926196" cy="1512168"/>
                </a:xfrm>
              </p:grpSpPr>
              <p:cxnSp>
                <p:nvCxnSpPr>
                  <p:cNvPr id="115" name="Conector reto 114"/>
                  <p:cNvCxnSpPr/>
                  <p:nvPr/>
                </p:nvCxnSpPr>
                <p:spPr>
                  <a:xfrm flipV="1">
                    <a:off x="1763688" y="3717032"/>
                    <a:ext cx="0" cy="151216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Conector reto 115"/>
                  <p:cNvCxnSpPr/>
                  <p:nvPr/>
                </p:nvCxnSpPr>
                <p:spPr>
                  <a:xfrm flipV="1">
                    <a:off x="971600" y="3987643"/>
                    <a:ext cx="1681741" cy="88151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7" name="Conector reto 116"/>
                  <p:cNvCxnSpPr/>
                  <p:nvPr/>
                </p:nvCxnSpPr>
                <p:spPr>
                  <a:xfrm flipV="1">
                    <a:off x="964232" y="4470138"/>
                    <a:ext cx="1926196" cy="1591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18" name="CaixaDeTexto 117"/>
                  <p:cNvSpPr txBox="1"/>
                  <p:nvPr/>
                </p:nvSpPr>
                <p:spPr>
                  <a:xfrm>
                    <a:off x="1372009" y="4197860"/>
                    <a:ext cx="1167220" cy="66186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</a:rPr>
                      <a:t>Ru</a:t>
                    </a:r>
                    <a:r>
                      <a:rPr lang="en-US" sz="1600" baseline="30000" dirty="0">
                        <a:solidFill>
                          <a:srgbClr val="FF0000"/>
                        </a:solidFill>
                      </a:rPr>
                      <a:t>3+</a:t>
                    </a:r>
                  </a:p>
                </p:txBody>
              </p:sp>
            </p:grpSp>
            <p:sp>
              <p:nvSpPr>
                <p:cNvPr id="109" name="CaixaDeTexto 108"/>
                <p:cNvSpPr txBox="1"/>
                <p:nvPr/>
              </p:nvSpPr>
              <p:spPr>
                <a:xfrm>
                  <a:off x="2822986" y="4138345"/>
                  <a:ext cx="1042783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 </a:t>
                  </a:r>
                </a:p>
              </p:txBody>
            </p:sp>
            <p:sp>
              <p:nvSpPr>
                <p:cNvPr id="110" name="CaixaDeTexto 109"/>
                <p:cNvSpPr txBox="1"/>
                <p:nvPr/>
              </p:nvSpPr>
              <p:spPr>
                <a:xfrm>
                  <a:off x="2564311" y="3511428"/>
                  <a:ext cx="930789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11" name="CaixaDeTexto 110"/>
                <p:cNvSpPr txBox="1"/>
                <p:nvPr/>
              </p:nvSpPr>
              <p:spPr>
                <a:xfrm>
                  <a:off x="1425853" y="3144625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12" name="CaixaDeTexto 111"/>
                <p:cNvSpPr txBox="1"/>
                <p:nvPr/>
              </p:nvSpPr>
              <p:spPr>
                <a:xfrm>
                  <a:off x="1395525" y="5164163"/>
                  <a:ext cx="1439334" cy="661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13" name="CaixaDeTexto 112"/>
                <p:cNvSpPr txBox="1"/>
                <p:nvPr/>
              </p:nvSpPr>
              <p:spPr>
                <a:xfrm>
                  <a:off x="405385" y="4761704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114" name="CaixaDeTexto 113"/>
                <p:cNvSpPr txBox="1"/>
                <p:nvPr/>
              </p:nvSpPr>
              <p:spPr>
                <a:xfrm>
                  <a:off x="186955" y="4126348"/>
                  <a:ext cx="930789" cy="6618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NC</a:t>
                  </a:r>
                </a:p>
              </p:txBody>
            </p:sp>
          </p:grpSp>
          <p:grpSp>
            <p:nvGrpSpPr>
              <p:cNvPr id="103" name="Grupo 49"/>
              <p:cNvGrpSpPr/>
              <p:nvPr/>
            </p:nvGrpSpPr>
            <p:grpSpPr>
              <a:xfrm>
                <a:off x="6516216" y="188640"/>
                <a:ext cx="978941" cy="792088"/>
                <a:chOff x="2051720" y="188640"/>
                <a:chExt cx="978941" cy="792088"/>
              </a:xfrm>
            </p:grpSpPr>
            <p:grpSp>
              <p:nvGrpSpPr>
                <p:cNvPr id="104" name="Grupo 44"/>
                <p:cNvGrpSpPr/>
                <p:nvPr/>
              </p:nvGrpSpPr>
              <p:grpSpPr>
                <a:xfrm>
                  <a:off x="2051720" y="476672"/>
                  <a:ext cx="576064" cy="504056"/>
                  <a:chOff x="2051720" y="476672"/>
                  <a:chExt cx="576064" cy="504056"/>
                </a:xfrm>
              </p:grpSpPr>
              <p:cxnSp>
                <p:nvCxnSpPr>
                  <p:cNvPr id="106" name="Conector reto 105"/>
                  <p:cNvCxnSpPr/>
                  <p:nvPr/>
                </p:nvCxnSpPr>
                <p:spPr>
                  <a:xfrm>
                    <a:off x="2051720" y="476672"/>
                    <a:ext cx="57606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Conector reto 106"/>
                  <p:cNvCxnSpPr/>
                  <p:nvPr/>
                </p:nvCxnSpPr>
                <p:spPr>
                  <a:xfrm>
                    <a:off x="2627784" y="476672"/>
                    <a:ext cx="0" cy="5040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5" name="CaixaDeTexto 104"/>
                <p:cNvSpPr txBox="1"/>
                <p:nvPr/>
              </p:nvSpPr>
              <p:spPr>
                <a:xfrm>
                  <a:off x="2555776" y="188640"/>
                  <a:ext cx="474885" cy="374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600" dirty="0"/>
                    <a:t>3</a:t>
                  </a:r>
                  <a:r>
                    <a:rPr lang="pt-BR" sz="1600" dirty="0">
                      <a:sym typeface="Symbol"/>
                    </a:rPr>
                    <a:t></a:t>
                  </a:r>
                  <a:endParaRPr lang="en-US" sz="1600" dirty="0"/>
                </a:p>
              </p:txBody>
            </p:sp>
          </p:grpSp>
        </p:grpSp>
        <p:grpSp>
          <p:nvGrpSpPr>
            <p:cNvPr id="11" name="Grupo 10"/>
            <p:cNvGrpSpPr/>
            <p:nvPr/>
          </p:nvGrpSpPr>
          <p:grpSpPr>
            <a:xfrm>
              <a:off x="899592" y="1988840"/>
              <a:ext cx="2715517" cy="1664447"/>
              <a:chOff x="1043608" y="269032"/>
              <a:chExt cx="2715517" cy="1664447"/>
            </a:xfrm>
          </p:grpSpPr>
          <p:grpSp>
            <p:nvGrpSpPr>
              <p:cNvPr id="85" name="Grupo 41"/>
              <p:cNvGrpSpPr/>
              <p:nvPr/>
            </p:nvGrpSpPr>
            <p:grpSpPr>
              <a:xfrm>
                <a:off x="1043608" y="476673"/>
                <a:ext cx="2149911" cy="1456806"/>
                <a:chOff x="186982" y="3251883"/>
                <a:chExt cx="3608292" cy="2574146"/>
              </a:xfrm>
            </p:grpSpPr>
            <p:grpSp>
              <p:nvGrpSpPr>
                <p:cNvPr id="91" name="Grupo 34"/>
                <p:cNvGrpSpPr/>
                <p:nvPr/>
              </p:nvGrpSpPr>
              <p:grpSpPr>
                <a:xfrm>
                  <a:off x="964232" y="3717032"/>
                  <a:ext cx="1889491" cy="1512168"/>
                  <a:chOff x="964232" y="3717032"/>
                  <a:chExt cx="1889491" cy="1512168"/>
                </a:xfrm>
              </p:grpSpPr>
              <p:cxnSp>
                <p:nvCxnSpPr>
                  <p:cNvPr id="98" name="Conector reto 97"/>
                  <p:cNvCxnSpPr/>
                  <p:nvPr/>
                </p:nvCxnSpPr>
                <p:spPr>
                  <a:xfrm flipV="1">
                    <a:off x="1763688" y="3717032"/>
                    <a:ext cx="0" cy="151216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Conector reto 98"/>
                  <p:cNvCxnSpPr/>
                  <p:nvPr/>
                </p:nvCxnSpPr>
                <p:spPr>
                  <a:xfrm flipV="1">
                    <a:off x="971600" y="3987643"/>
                    <a:ext cx="1681741" cy="88151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0" name="Conector reto 99"/>
                  <p:cNvCxnSpPr/>
                  <p:nvPr/>
                </p:nvCxnSpPr>
                <p:spPr>
                  <a:xfrm>
                    <a:off x="964232" y="4486051"/>
                    <a:ext cx="1889491" cy="1677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1" name="CaixaDeTexto 26"/>
                  <p:cNvSpPr txBox="1"/>
                  <p:nvPr/>
                </p:nvSpPr>
                <p:spPr>
                  <a:xfrm>
                    <a:off x="1372010" y="4197860"/>
                    <a:ext cx="1123668" cy="66186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00B0F0"/>
                        </a:solidFill>
                      </a:rPr>
                      <a:t>Fe</a:t>
                    </a:r>
                    <a:r>
                      <a:rPr lang="en-US" sz="1600" baseline="30000" dirty="0">
                        <a:solidFill>
                          <a:srgbClr val="00B0F0"/>
                        </a:solidFill>
                      </a:rPr>
                      <a:t>2+</a:t>
                    </a:r>
                  </a:p>
                </p:txBody>
              </p:sp>
            </p:grpSp>
            <p:sp>
              <p:nvSpPr>
                <p:cNvPr id="92" name="CaixaDeTexto 91"/>
                <p:cNvSpPr txBox="1"/>
                <p:nvPr/>
              </p:nvSpPr>
              <p:spPr>
                <a:xfrm>
                  <a:off x="2752490" y="4192999"/>
                  <a:ext cx="1042784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 </a:t>
                  </a:r>
                </a:p>
              </p:txBody>
            </p:sp>
            <p:sp>
              <p:nvSpPr>
                <p:cNvPr id="93" name="CaixaDeTexto 92"/>
                <p:cNvSpPr txBox="1"/>
                <p:nvPr/>
              </p:nvSpPr>
              <p:spPr>
                <a:xfrm>
                  <a:off x="2564579" y="3471983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94" name="CaixaDeTexto 93"/>
                <p:cNvSpPr txBox="1"/>
                <p:nvPr/>
              </p:nvSpPr>
              <p:spPr>
                <a:xfrm>
                  <a:off x="1585564" y="3251883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95" name="CaixaDeTexto 20"/>
                <p:cNvSpPr txBox="1"/>
                <p:nvPr/>
              </p:nvSpPr>
              <p:spPr>
                <a:xfrm>
                  <a:off x="1395524" y="5164163"/>
                  <a:ext cx="1393814" cy="661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96" name="CaixaDeTexto 21"/>
                <p:cNvSpPr txBox="1"/>
                <p:nvPr/>
              </p:nvSpPr>
              <p:spPr>
                <a:xfrm>
                  <a:off x="473707" y="4706015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97" name="CaixaDeTexto 22"/>
                <p:cNvSpPr txBox="1"/>
                <p:nvPr/>
              </p:nvSpPr>
              <p:spPr>
                <a:xfrm>
                  <a:off x="186982" y="4197861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NC</a:t>
                  </a:r>
                </a:p>
              </p:txBody>
            </p:sp>
          </p:grpSp>
          <p:grpSp>
            <p:nvGrpSpPr>
              <p:cNvPr id="86" name="Grupo 50"/>
              <p:cNvGrpSpPr/>
              <p:nvPr/>
            </p:nvGrpSpPr>
            <p:grpSpPr>
              <a:xfrm>
                <a:off x="2780184" y="269032"/>
                <a:ext cx="978941" cy="792088"/>
                <a:chOff x="2051720" y="188640"/>
                <a:chExt cx="978941" cy="792088"/>
              </a:xfrm>
            </p:grpSpPr>
            <p:grpSp>
              <p:nvGrpSpPr>
                <p:cNvPr id="87" name="Grupo 44"/>
                <p:cNvGrpSpPr/>
                <p:nvPr/>
              </p:nvGrpSpPr>
              <p:grpSpPr>
                <a:xfrm>
                  <a:off x="2051720" y="476672"/>
                  <a:ext cx="576064" cy="504056"/>
                  <a:chOff x="2051720" y="476672"/>
                  <a:chExt cx="576064" cy="504056"/>
                </a:xfrm>
              </p:grpSpPr>
              <p:cxnSp>
                <p:nvCxnSpPr>
                  <p:cNvPr id="89" name="Conector reto 88"/>
                  <p:cNvCxnSpPr/>
                  <p:nvPr/>
                </p:nvCxnSpPr>
                <p:spPr>
                  <a:xfrm>
                    <a:off x="2051720" y="476672"/>
                    <a:ext cx="57606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" name="Conector reto 89"/>
                  <p:cNvCxnSpPr/>
                  <p:nvPr/>
                </p:nvCxnSpPr>
                <p:spPr>
                  <a:xfrm>
                    <a:off x="2627784" y="476672"/>
                    <a:ext cx="0" cy="5040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88" name="CaixaDeTexto 87"/>
                <p:cNvSpPr txBox="1"/>
                <p:nvPr/>
              </p:nvSpPr>
              <p:spPr>
                <a:xfrm>
                  <a:off x="2555776" y="188640"/>
                  <a:ext cx="474885" cy="374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600" dirty="0"/>
                    <a:t>4</a:t>
                  </a:r>
                  <a:r>
                    <a:rPr lang="pt-BR" sz="1600" dirty="0">
                      <a:sym typeface="Symbol"/>
                    </a:rPr>
                    <a:t></a:t>
                  </a:r>
                  <a:endParaRPr lang="en-US" sz="1600" dirty="0"/>
                </a:p>
              </p:txBody>
            </p:sp>
          </p:grpSp>
        </p:grpSp>
        <p:sp>
          <p:nvSpPr>
            <p:cNvPr id="12" name="Seta para a direita 11"/>
            <p:cNvSpPr/>
            <p:nvPr/>
          </p:nvSpPr>
          <p:spPr>
            <a:xfrm>
              <a:off x="1691680" y="4610955"/>
              <a:ext cx="2736304" cy="432048"/>
            </a:xfrm>
            <a:prstGeom prst="rightArrow">
              <a:avLst/>
            </a:prstGeom>
            <a:noFill/>
            <a:ln w="1270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3" name="Grupo 12"/>
            <p:cNvGrpSpPr/>
            <p:nvPr/>
          </p:nvGrpSpPr>
          <p:grpSpPr>
            <a:xfrm>
              <a:off x="3193275" y="3818867"/>
              <a:ext cx="2429674" cy="1744839"/>
              <a:chOff x="5065483" y="188640"/>
              <a:chExt cx="2429674" cy="1744839"/>
            </a:xfrm>
          </p:grpSpPr>
          <p:grpSp>
            <p:nvGrpSpPr>
              <p:cNvPr id="68" name="Grupo 41"/>
              <p:cNvGrpSpPr/>
              <p:nvPr/>
            </p:nvGrpSpPr>
            <p:grpSpPr>
              <a:xfrm>
                <a:off x="5065483" y="476673"/>
                <a:ext cx="2160194" cy="1456806"/>
                <a:chOff x="169236" y="3251883"/>
                <a:chExt cx="3625550" cy="2574146"/>
              </a:xfrm>
            </p:grpSpPr>
            <p:grpSp>
              <p:nvGrpSpPr>
                <p:cNvPr id="74" name="Grupo 34"/>
                <p:cNvGrpSpPr/>
                <p:nvPr/>
              </p:nvGrpSpPr>
              <p:grpSpPr>
                <a:xfrm>
                  <a:off x="964232" y="3717032"/>
                  <a:ext cx="1890700" cy="1512168"/>
                  <a:chOff x="964232" y="3717032"/>
                  <a:chExt cx="1890700" cy="1512168"/>
                </a:xfrm>
              </p:grpSpPr>
              <p:cxnSp>
                <p:nvCxnSpPr>
                  <p:cNvPr id="81" name="Conector reto 80"/>
                  <p:cNvCxnSpPr/>
                  <p:nvPr/>
                </p:nvCxnSpPr>
                <p:spPr>
                  <a:xfrm flipV="1">
                    <a:off x="1763688" y="3717032"/>
                    <a:ext cx="0" cy="151216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Conector reto 81"/>
                  <p:cNvCxnSpPr/>
                  <p:nvPr/>
                </p:nvCxnSpPr>
                <p:spPr>
                  <a:xfrm flipV="1">
                    <a:off x="971600" y="3987643"/>
                    <a:ext cx="1681741" cy="88151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Conector reto 82"/>
                  <p:cNvCxnSpPr/>
                  <p:nvPr/>
                </p:nvCxnSpPr>
                <p:spPr>
                  <a:xfrm>
                    <a:off x="964232" y="4486051"/>
                    <a:ext cx="1890700" cy="185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84" name="CaixaDeTexto 83"/>
                  <p:cNvSpPr txBox="1"/>
                  <p:nvPr/>
                </p:nvSpPr>
                <p:spPr>
                  <a:xfrm>
                    <a:off x="1372009" y="4197860"/>
                    <a:ext cx="1167220" cy="66186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00B0F0"/>
                        </a:solidFill>
                      </a:rPr>
                      <a:t>Ru</a:t>
                    </a:r>
                    <a:r>
                      <a:rPr lang="en-US" sz="1600" baseline="30000" dirty="0">
                        <a:solidFill>
                          <a:srgbClr val="00B0F0"/>
                        </a:solidFill>
                      </a:rPr>
                      <a:t>2+</a:t>
                    </a:r>
                  </a:p>
                </p:txBody>
              </p:sp>
            </p:grpSp>
            <p:sp>
              <p:nvSpPr>
                <p:cNvPr id="75" name="CaixaDeTexto 74"/>
                <p:cNvSpPr txBox="1"/>
                <p:nvPr/>
              </p:nvSpPr>
              <p:spPr>
                <a:xfrm>
                  <a:off x="2752003" y="4120469"/>
                  <a:ext cx="1042783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 </a:t>
                  </a:r>
                </a:p>
              </p:txBody>
            </p:sp>
            <p:sp>
              <p:nvSpPr>
                <p:cNvPr id="76" name="CaixaDeTexto 75"/>
                <p:cNvSpPr txBox="1"/>
                <p:nvPr/>
              </p:nvSpPr>
              <p:spPr>
                <a:xfrm>
                  <a:off x="2512046" y="3510089"/>
                  <a:ext cx="930788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77" name="CaixaDeTexto 76"/>
                <p:cNvSpPr txBox="1"/>
                <p:nvPr/>
              </p:nvSpPr>
              <p:spPr>
                <a:xfrm>
                  <a:off x="1585563" y="3251883"/>
                  <a:ext cx="930788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78" name="CaixaDeTexto 77"/>
                <p:cNvSpPr txBox="1"/>
                <p:nvPr/>
              </p:nvSpPr>
              <p:spPr>
                <a:xfrm>
                  <a:off x="1395525" y="5164163"/>
                  <a:ext cx="1439334" cy="661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79" name="CaixaDeTexto 78"/>
                <p:cNvSpPr txBox="1"/>
                <p:nvPr/>
              </p:nvSpPr>
              <p:spPr>
                <a:xfrm>
                  <a:off x="456877" y="4742499"/>
                  <a:ext cx="930788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80" name="CaixaDeTexto 79"/>
                <p:cNvSpPr txBox="1"/>
                <p:nvPr/>
              </p:nvSpPr>
              <p:spPr>
                <a:xfrm>
                  <a:off x="169236" y="4197861"/>
                  <a:ext cx="930788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NC</a:t>
                  </a:r>
                </a:p>
              </p:txBody>
            </p:sp>
          </p:grpSp>
          <p:grpSp>
            <p:nvGrpSpPr>
              <p:cNvPr id="69" name="Grupo 49"/>
              <p:cNvGrpSpPr/>
              <p:nvPr/>
            </p:nvGrpSpPr>
            <p:grpSpPr>
              <a:xfrm>
                <a:off x="6516216" y="188640"/>
                <a:ext cx="978941" cy="792088"/>
                <a:chOff x="2051720" y="188640"/>
                <a:chExt cx="978941" cy="792088"/>
              </a:xfrm>
            </p:grpSpPr>
            <p:grpSp>
              <p:nvGrpSpPr>
                <p:cNvPr id="70" name="Grupo 44"/>
                <p:cNvGrpSpPr/>
                <p:nvPr/>
              </p:nvGrpSpPr>
              <p:grpSpPr>
                <a:xfrm>
                  <a:off x="2051720" y="476672"/>
                  <a:ext cx="576064" cy="504056"/>
                  <a:chOff x="2051720" y="476672"/>
                  <a:chExt cx="576064" cy="504056"/>
                </a:xfrm>
              </p:grpSpPr>
              <p:cxnSp>
                <p:nvCxnSpPr>
                  <p:cNvPr id="72" name="Conector reto 71"/>
                  <p:cNvCxnSpPr/>
                  <p:nvPr/>
                </p:nvCxnSpPr>
                <p:spPr>
                  <a:xfrm>
                    <a:off x="2051720" y="476672"/>
                    <a:ext cx="57606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Conector reto 72"/>
                  <p:cNvCxnSpPr/>
                  <p:nvPr/>
                </p:nvCxnSpPr>
                <p:spPr>
                  <a:xfrm>
                    <a:off x="2627784" y="476672"/>
                    <a:ext cx="0" cy="5040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71" name="CaixaDeTexto 70"/>
                <p:cNvSpPr txBox="1"/>
                <p:nvPr/>
              </p:nvSpPr>
              <p:spPr>
                <a:xfrm>
                  <a:off x="2555776" y="188640"/>
                  <a:ext cx="474885" cy="374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600" dirty="0"/>
                    <a:t>4</a:t>
                  </a:r>
                  <a:r>
                    <a:rPr lang="pt-BR" sz="1600" dirty="0">
                      <a:sym typeface="Symbol"/>
                    </a:rPr>
                    <a:t></a:t>
                  </a:r>
                  <a:endParaRPr lang="en-US" sz="1600" dirty="0"/>
                </a:p>
              </p:txBody>
            </p:sp>
          </p:grpSp>
        </p:grpSp>
        <p:grpSp>
          <p:nvGrpSpPr>
            <p:cNvPr id="14" name="Grupo 13"/>
            <p:cNvGrpSpPr/>
            <p:nvPr/>
          </p:nvGrpSpPr>
          <p:grpSpPr>
            <a:xfrm>
              <a:off x="899592" y="3890875"/>
              <a:ext cx="2715516" cy="1664447"/>
              <a:chOff x="1043608" y="269032"/>
              <a:chExt cx="2715516" cy="1664447"/>
            </a:xfrm>
          </p:grpSpPr>
          <p:grpSp>
            <p:nvGrpSpPr>
              <p:cNvPr id="51" name="Grupo 41"/>
              <p:cNvGrpSpPr/>
              <p:nvPr/>
            </p:nvGrpSpPr>
            <p:grpSpPr>
              <a:xfrm>
                <a:off x="1043608" y="476673"/>
                <a:ext cx="2159900" cy="1456806"/>
                <a:chOff x="186982" y="3251883"/>
                <a:chExt cx="3625057" cy="2574146"/>
              </a:xfrm>
            </p:grpSpPr>
            <p:grpSp>
              <p:nvGrpSpPr>
                <p:cNvPr id="57" name="Grupo 34"/>
                <p:cNvGrpSpPr/>
                <p:nvPr/>
              </p:nvGrpSpPr>
              <p:grpSpPr>
                <a:xfrm>
                  <a:off x="964232" y="3717032"/>
                  <a:ext cx="1924983" cy="1512168"/>
                  <a:chOff x="964232" y="3717032"/>
                  <a:chExt cx="1924983" cy="1512168"/>
                </a:xfrm>
              </p:grpSpPr>
              <p:cxnSp>
                <p:nvCxnSpPr>
                  <p:cNvPr id="64" name="Conector reto 63"/>
                  <p:cNvCxnSpPr/>
                  <p:nvPr/>
                </p:nvCxnSpPr>
                <p:spPr>
                  <a:xfrm flipV="1">
                    <a:off x="1763688" y="3717032"/>
                    <a:ext cx="0" cy="151216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5" name="Conector reto 64"/>
                  <p:cNvCxnSpPr/>
                  <p:nvPr/>
                </p:nvCxnSpPr>
                <p:spPr>
                  <a:xfrm flipV="1">
                    <a:off x="971600" y="3987643"/>
                    <a:ext cx="1681741" cy="88151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6" name="Conector reto 65"/>
                  <p:cNvCxnSpPr/>
                  <p:nvPr/>
                </p:nvCxnSpPr>
                <p:spPr>
                  <a:xfrm>
                    <a:off x="964232" y="4486051"/>
                    <a:ext cx="1924983" cy="16674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7" name="CaixaDeTexto 26"/>
                  <p:cNvSpPr txBox="1"/>
                  <p:nvPr/>
                </p:nvSpPr>
                <p:spPr>
                  <a:xfrm>
                    <a:off x="1372010" y="4197860"/>
                    <a:ext cx="1123668" cy="66186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</a:rPr>
                      <a:t>Fe</a:t>
                    </a:r>
                    <a:r>
                      <a:rPr lang="en-US" sz="1600" baseline="30000" dirty="0">
                        <a:solidFill>
                          <a:srgbClr val="FF0000"/>
                        </a:solidFill>
                      </a:rPr>
                      <a:t>3+</a:t>
                    </a:r>
                  </a:p>
                </p:txBody>
              </p:sp>
            </p:grpSp>
            <p:sp>
              <p:nvSpPr>
                <p:cNvPr id="58" name="CaixaDeTexto 57"/>
                <p:cNvSpPr txBox="1"/>
                <p:nvPr/>
              </p:nvSpPr>
              <p:spPr>
                <a:xfrm>
                  <a:off x="2769255" y="4174219"/>
                  <a:ext cx="1042784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 </a:t>
                  </a:r>
                </a:p>
              </p:txBody>
            </p:sp>
            <p:sp>
              <p:nvSpPr>
                <p:cNvPr id="59" name="CaixaDeTexto 58"/>
                <p:cNvSpPr txBox="1"/>
                <p:nvPr/>
              </p:nvSpPr>
              <p:spPr>
                <a:xfrm>
                  <a:off x="2546565" y="3672315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60" name="CaixaDeTexto 59"/>
                <p:cNvSpPr txBox="1"/>
                <p:nvPr/>
              </p:nvSpPr>
              <p:spPr>
                <a:xfrm>
                  <a:off x="1585564" y="3251883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61" name="CaixaDeTexto 20"/>
                <p:cNvSpPr txBox="1"/>
                <p:nvPr/>
              </p:nvSpPr>
              <p:spPr>
                <a:xfrm>
                  <a:off x="1395524" y="5164163"/>
                  <a:ext cx="1393814" cy="661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62" name="CaixaDeTexto 21"/>
                <p:cNvSpPr txBox="1"/>
                <p:nvPr/>
              </p:nvSpPr>
              <p:spPr>
                <a:xfrm>
                  <a:off x="614092" y="4797152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63" name="CaixaDeTexto 22"/>
                <p:cNvSpPr txBox="1"/>
                <p:nvPr/>
              </p:nvSpPr>
              <p:spPr>
                <a:xfrm>
                  <a:off x="186982" y="4197861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NC</a:t>
                  </a:r>
                </a:p>
              </p:txBody>
            </p:sp>
          </p:grpSp>
          <p:grpSp>
            <p:nvGrpSpPr>
              <p:cNvPr id="52" name="Grupo 50"/>
              <p:cNvGrpSpPr/>
              <p:nvPr/>
            </p:nvGrpSpPr>
            <p:grpSpPr>
              <a:xfrm>
                <a:off x="2780184" y="269032"/>
                <a:ext cx="978940" cy="792088"/>
                <a:chOff x="2051720" y="188640"/>
                <a:chExt cx="978940" cy="792088"/>
              </a:xfrm>
            </p:grpSpPr>
            <p:grpSp>
              <p:nvGrpSpPr>
                <p:cNvPr id="53" name="Grupo 44"/>
                <p:cNvGrpSpPr/>
                <p:nvPr/>
              </p:nvGrpSpPr>
              <p:grpSpPr>
                <a:xfrm>
                  <a:off x="2051720" y="476672"/>
                  <a:ext cx="576064" cy="504056"/>
                  <a:chOff x="2051720" y="476672"/>
                  <a:chExt cx="576064" cy="504056"/>
                </a:xfrm>
              </p:grpSpPr>
              <p:cxnSp>
                <p:nvCxnSpPr>
                  <p:cNvPr id="55" name="Conector reto 54"/>
                  <p:cNvCxnSpPr/>
                  <p:nvPr/>
                </p:nvCxnSpPr>
                <p:spPr>
                  <a:xfrm>
                    <a:off x="2051720" y="476672"/>
                    <a:ext cx="57606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6" name="Conector reto 55"/>
                  <p:cNvCxnSpPr/>
                  <p:nvPr/>
                </p:nvCxnSpPr>
                <p:spPr>
                  <a:xfrm>
                    <a:off x="2627784" y="476672"/>
                    <a:ext cx="0" cy="5040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54" name="CaixaDeTexto 53"/>
                <p:cNvSpPr txBox="1"/>
                <p:nvPr/>
              </p:nvSpPr>
              <p:spPr>
                <a:xfrm>
                  <a:off x="2555775" y="188640"/>
                  <a:ext cx="474885" cy="374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600" dirty="0"/>
                    <a:t>3</a:t>
                  </a:r>
                  <a:r>
                    <a:rPr lang="pt-BR" sz="1600" dirty="0">
                      <a:sym typeface="Symbol"/>
                    </a:rPr>
                    <a:t></a:t>
                  </a:r>
                  <a:endParaRPr lang="en-US" sz="1600" dirty="0"/>
                </a:p>
              </p:txBody>
            </p:sp>
          </p:grpSp>
        </p:grpSp>
        <p:grpSp>
          <p:nvGrpSpPr>
            <p:cNvPr id="15" name="Grupo 14"/>
            <p:cNvGrpSpPr/>
            <p:nvPr/>
          </p:nvGrpSpPr>
          <p:grpSpPr>
            <a:xfrm>
              <a:off x="208520" y="5796520"/>
              <a:ext cx="2715516" cy="1664447"/>
              <a:chOff x="1072616" y="476312"/>
              <a:chExt cx="2715516" cy="1664447"/>
            </a:xfrm>
          </p:grpSpPr>
          <p:grpSp>
            <p:nvGrpSpPr>
              <p:cNvPr id="34" name="Grupo 41"/>
              <p:cNvGrpSpPr/>
              <p:nvPr/>
            </p:nvGrpSpPr>
            <p:grpSpPr>
              <a:xfrm>
                <a:off x="1072616" y="683953"/>
                <a:ext cx="2139047" cy="1456806"/>
                <a:chOff x="235668" y="3618142"/>
                <a:chExt cx="3590059" cy="2574146"/>
              </a:xfrm>
            </p:grpSpPr>
            <p:grpSp>
              <p:nvGrpSpPr>
                <p:cNvPr id="40" name="Grupo 34"/>
                <p:cNvGrpSpPr/>
                <p:nvPr/>
              </p:nvGrpSpPr>
              <p:grpSpPr>
                <a:xfrm>
                  <a:off x="1012918" y="4083291"/>
                  <a:ext cx="1895881" cy="1512168"/>
                  <a:chOff x="1012918" y="4083291"/>
                  <a:chExt cx="1895881" cy="1512168"/>
                </a:xfrm>
              </p:grpSpPr>
              <p:cxnSp>
                <p:nvCxnSpPr>
                  <p:cNvPr id="47" name="Conector reto 46"/>
                  <p:cNvCxnSpPr/>
                  <p:nvPr/>
                </p:nvCxnSpPr>
                <p:spPr>
                  <a:xfrm flipV="1">
                    <a:off x="1812373" y="4083291"/>
                    <a:ext cx="0" cy="151216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Conector reto 47"/>
                  <p:cNvCxnSpPr/>
                  <p:nvPr/>
                </p:nvCxnSpPr>
                <p:spPr>
                  <a:xfrm flipV="1">
                    <a:off x="1020287" y="4353901"/>
                    <a:ext cx="1681741" cy="88151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Conector reto 48"/>
                  <p:cNvCxnSpPr/>
                  <p:nvPr/>
                </p:nvCxnSpPr>
                <p:spPr>
                  <a:xfrm>
                    <a:off x="1012918" y="4852310"/>
                    <a:ext cx="1895881" cy="2806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0" name="CaixaDeTexto 26"/>
                  <p:cNvSpPr txBox="1"/>
                  <p:nvPr/>
                </p:nvSpPr>
                <p:spPr>
                  <a:xfrm>
                    <a:off x="1420695" y="4564119"/>
                    <a:ext cx="1123668" cy="66186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FF0000"/>
                        </a:solidFill>
                      </a:rPr>
                      <a:t>Fe</a:t>
                    </a:r>
                    <a:r>
                      <a:rPr lang="en-US" sz="1600" baseline="30000" dirty="0">
                        <a:solidFill>
                          <a:srgbClr val="FF0000"/>
                        </a:solidFill>
                      </a:rPr>
                      <a:t>3+</a:t>
                    </a:r>
                  </a:p>
                </p:txBody>
              </p:sp>
            </p:grpSp>
            <p:sp>
              <p:nvSpPr>
                <p:cNvPr id="41" name="CaixaDeTexto 40"/>
                <p:cNvSpPr txBox="1"/>
                <p:nvPr/>
              </p:nvSpPr>
              <p:spPr>
                <a:xfrm>
                  <a:off x="2782943" y="4558233"/>
                  <a:ext cx="1042784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 </a:t>
                  </a:r>
                </a:p>
              </p:txBody>
            </p:sp>
            <p:sp>
              <p:nvSpPr>
                <p:cNvPr id="42" name="CaixaDeTexto 41"/>
                <p:cNvSpPr txBox="1"/>
                <p:nvPr/>
              </p:nvSpPr>
              <p:spPr>
                <a:xfrm>
                  <a:off x="2595251" y="3913440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43" name="CaixaDeTexto 42"/>
                <p:cNvSpPr txBox="1"/>
                <p:nvPr/>
              </p:nvSpPr>
              <p:spPr>
                <a:xfrm>
                  <a:off x="1634250" y="3618142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44" name="CaixaDeTexto 20"/>
                <p:cNvSpPr txBox="1"/>
                <p:nvPr/>
              </p:nvSpPr>
              <p:spPr>
                <a:xfrm>
                  <a:off x="1444208" y="5530422"/>
                  <a:ext cx="1484395" cy="66186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45" name="CaixaDeTexto 21"/>
                <p:cNvSpPr txBox="1"/>
                <p:nvPr/>
              </p:nvSpPr>
              <p:spPr>
                <a:xfrm>
                  <a:off x="538559" y="5109782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46" name="CaixaDeTexto 22"/>
                <p:cNvSpPr txBox="1"/>
                <p:nvPr/>
              </p:nvSpPr>
              <p:spPr>
                <a:xfrm>
                  <a:off x="235668" y="4564120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NC</a:t>
                  </a:r>
                </a:p>
              </p:txBody>
            </p:sp>
          </p:grpSp>
          <p:grpSp>
            <p:nvGrpSpPr>
              <p:cNvPr id="35" name="Grupo 50"/>
              <p:cNvGrpSpPr/>
              <p:nvPr/>
            </p:nvGrpSpPr>
            <p:grpSpPr>
              <a:xfrm>
                <a:off x="2809191" y="476312"/>
                <a:ext cx="978941" cy="792088"/>
                <a:chOff x="2080727" y="395920"/>
                <a:chExt cx="978941" cy="792088"/>
              </a:xfrm>
            </p:grpSpPr>
            <p:grpSp>
              <p:nvGrpSpPr>
                <p:cNvPr id="36" name="Grupo 44"/>
                <p:cNvGrpSpPr/>
                <p:nvPr/>
              </p:nvGrpSpPr>
              <p:grpSpPr>
                <a:xfrm>
                  <a:off x="2080727" y="683952"/>
                  <a:ext cx="576065" cy="504056"/>
                  <a:chOff x="2080727" y="683952"/>
                  <a:chExt cx="576065" cy="504056"/>
                </a:xfrm>
              </p:grpSpPr>
              <p:cxnSp>
                <p:nvCxnSpPr>
                  <p:cNvPr id="38" name="Conector reto 37"/>
                  <p:cNvCxnSpPr/>
                  <p:nvPr/>
                </p:nvCxnSpPr>
                <p:spPr>
                  <a:xfrm>
                    <a:off x="2080727" y="683952"/>
                    <a:ext cx="576065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Conector reto 38"/>
                  <p:cNvCxnSpPr/>
                  <p:nvPr/>
                </p:nvCxnSpPr>
                <p:spPr>
                  <a:xfrm>
                    <a:off x="2656792" y="683952"/>
                    <a:ext cx="0" cy="5040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37" name="CaixaDeTexto 36"/>
                <p:cNvSpPr txBox="1"/>
                <p:nvPr/>
              </p:nvSpPr>
              <p:spPr>
                <a:xfrm>
                  <a:off x="2584783" y="395920"/>
                  <a:ext cx="474885" cy="374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600" dirty="0"/>
                    <a:t>3</a:t>
                  </a:r>
                  <a:r>
                    <a:rPr lang="pt-BR" sz="1600" dirty="0">
                      <a:sym typeface="Symbol"/>
                    </a:rPr>
                    <a:t></a:t>
                  </a:r>
                  <a:endParaRPr lang="en-US" sz="1600" dirty="0"/>
                </a:p>
              </p:txBody>
            </p:sp>
          </p:grpSp>
        </p:grpSp>
        <p:grpSp>
          <p:nvGrpSpPr>
            <p:cNvPr id="16" name="Grupo 15"/>
            <p:cNvGrpSpPr/>
            <p:nvPr/>
          </p:nvGrpSpPr>
          <p:grpSpPr>
            <a:xfrm>
              <a:off x="4188808" y="5696674"/>
              <a:ext cx="2524122" cy="1813664"/>
              <a:chOff x="4980896" y="440090"/>
              <a:chExt cx="2524122" cy="1813664"/>
            </a:xfrm>
          </p:grpSpPr>
          <p:grpSp>
            <p:nvGrpSpPr>
              <p:cNvPr id="17" name="Grupo 41"/>
              <p:cNvGrpSpPr/>
              <p:nvPr/>
            </p:nvGrpSpPr>
            <p:grpSpPr>
              <a:xfrm>
                <a:off x="4980896" y="776385"/>
                <a:ext cx="2234206" cy="1477369"/>
                <a:chOff x="27271" y="3781465"/>
                <a:chExt cx="3749769" cy="2610480"/>
              </a:xfrm>
            </p:grpSpPr>
            <p:grpSp>
              <p:nvGrpSpPr>
                <p:cNvPr id="23" name="Grupo 34"/>
                <p:cNvGrpSpPr/>
                <p:nvPr/>
              </p:nvGrpSpPr>
              <p:grpSpPr>
                <a:xfrm>
                  <a:off x="864663" y="4330621"/>
                  <a:ext cx="1960410" cy="1512168"/>
                  <a:chOff x="864663" y="4330621"/>
                  <a:chExt cx="1960410" cy="1512168"/>
                </a:xfrm>
              </p:grpSpPr>
              <p:cxnSp>
                <p:nvCxnSpPr>
                  <p:cNvPr id="30" name="Conector reto 29"/>
                  <p:cNvCxnSpPr/>
                  <p:nvPr/>
                </p:nvCxnSpPr>
                <p:spPr>
                  <a:xfrm flipV="1">
                    <a:off x="1860517" y="4330621"/>
                    <a:ext cx="0" cy="151216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ector reto 30"/>
                  <p:cNvCxnSpPr/>
                  <p:nvPr/>
                </p:nvCxnSpPr>
                <p:spPr>
                  <a:xfrm flipV="1">
                    <a:off x="1143332" y="4745659"/>
                    <a:ext cx="1681741" cy="881518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Conector reto 31"/>
                  <p:cNvCxnSpPr/>
                  <p:nvPr/>
                </p:nvCxnSpPr>
                <p:spPr>
                  <a:xfrm flipV="1">
                    <a:off x="864663" y="5128680"/>
                    <a:ext cx="1938577" cy="42879"/>
                  </a:xfrm>
                  <a:prstGeom prst="line">
                    <a:avLst/>
                  </a:prstGeom>
                  <a:ln w="12700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3" name="CaixaDeTexto 32"/>
                  <p:cNvSpPr txBox="1"/>
                  <p:nvPr/>
                </p:nvSpPr>
                <p:spPr>
                  <a:xfrm>
                    <a:off x="1372009" y="4763774"/>
                    <a:ext cx="1167221" cy="661867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>
                        <a:solidFill>
                          <a:srgbClr val="00B0F0"/>
                        </a:solidFill>
                      </a:rPr>
                      <a:t>Ru</a:t>
                    </a:r>
                    <a:r>
                      <a:rPr lang="en-US" sz="1600" baseline="30000" dirty="0">
                        <a:solidFill>
                          <a:srgbClr val="00B0F0"/>
                        </a:solidFill>
                      </a:rPr>
                      <a:t>2+</a:t>
                    </a:r>
                  </a:p>
                </p:txBody>
              </p:sp>
            </p:grpSp>
            <p:sp>
              <p:nvSpPr>
                <p:cNvPr id="24" name="CaixaDeTexto 23"/>
                <p:cNvSpPr txBox="1"/>
                <p:nvPr/>
              </p:nvSpPr>
              <p:spPr>
                <a:xfrm>
                  <a:off x="2734257" y="4793642"/>
                  <a:ext cx="1042783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 </a:t>
                  </a:r>
                </a:p>
              </p:txBody>
            </p:sp>
            <p:sp>
              <p:nvSpPr>
                <p:cNvPr id="25" name="CaixaDeTexto 24"/>
                <p:cNvSpPr txBox="1"/>
                <p:nvPr/>
              </p:nvSpPr>
              <p:spPr>
                <a:xfrm>
                  <a:off x="2688529" y="4238232"/>
                  <a:ext cx="930788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26" name="CaixaDeTexto 25"/>
                <p:cNvSpPr txBox="1"/>
                <p:nvPr/>
              </p:nvSpPr>
              <p:spPr>
                <a:xfrm>
                  <a:off x="1570350" y="3781465"/>
                  <a:ext cx="930789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27" name="CaixaDeTexto 26"/>
                <p:cNvSpPr txBox="1"/>
                <p:nvPr/>
              </p:nvSpPr>
              <p:spPr>
                <a:xfrm>
                  <a:off x="1395523" y="5730078"/>
                  <a:ext cx="1582950" cy="66186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28" name="CaixaDeTexto 27"/>
                <p:cNvSpPr txBox="1"/>
                <p:nvPr/>
              </p:nvSpPr>
              <p:spPr>
                <a:xfrm>
                  <a:off x="383399" y="5452450"/>
                  <a:ext cx="930788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CN</a:t>
                  </a:r>
                </a:p>
              </p:txBody>
            </p:sp>
            <p:sp>
              <p:nvSpPr>
                <p:cNvPr id="29" name="CaixaDeTexto 28"/>
                <p:cNvSpPr txBox="1"/>
                <p:nvPr/>
              </p:nvSpPr>
              <p:spPr>
                <a:xfrm>
                  <a:off x="27271" y="4853157"/>
                  <a:ext cx="930788" cy="66186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/>
                    <a:t>NC</a:t>
                  </a:r>
                </a:p>
              </p:txBody>
            </p:sp>
          </p:grpSp>
          <p:grpSp>
            <p:nvGrpSpPr>
              <p:cNvPr id="18" name="Grupo 49"/>
              <p:cNvGrpSpPr/>
              <p:nvPr/>
            </p:nvGrpSpPr>
            <p:grpSpPr>
              <a:xfrm>
                <a:off x="6516216" y="440090"/>
                <a:ext cx="988802" cy="876365"/>
                <a:chOff x="2051720" y="440090"/>
                <a:chExt cx="988802" cy="876365"/>
              </a:xfrm>
            </p:grpSpPr>
            <p:grpSp>
              <p:nvGrpSpPr>
                <p:cNvPr id="19" name="Grupo 44"/>
                <p:cNvGrpSpPr/>
                <p:nvPr/>
              </p:nvGrpSpPr>
              <p:grpSpPr>
                <a:xfrm>
                  <a:off x="2051720" y="796948"/>
                  <a:ext cx="576065" cy="519507"/>
                  <a:chOff x="2051720" y="796948"/>
                  <a:chExt cx="576065" cy="519507"/>
                </a:xfrm>
              </p:grpSpPr>
              <p:cxnSp>
                <p:nvCxnSpPr>
                  <p:cNvPr id="21" name="Conector reto 20"/>
                  <p:cNvCxnSpPr/>
                  <p:nvPr/>
                </p:nvCxnSpPr>
                <p:spPr>
                  <a:xfrm>
                    <a:off x="2051720" y="796948"/>
                    <a:ext cx="576064" cy="0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2" name="Conector reto 21"/>
                  <p:cNvCxnSpPr/>
                  <p:nvPr/>
                </p:nvCxnSpPr>
                <p:spPr>
                  <a:xfrm>
                    <a:off x="2627785" y="812399"/>
                    <a:ext cx="0" cy="504056"/>
                  </a:xfrm>
                  <a:prstGeom prst="line">
                    <a:avLst/>
                  </a:prstGeom>
                  <a:ln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" name="CaixaDeTexto 19"/>
                <p:cNvSpPr txBox="1"/>
                <p:nvPr/>
              </p:nvSpPr>
              <p:spPr>
                <a:xfrm>
                  <a:off x="2565637" y="440090"/>
                  <a:ext cx="474885" cy="37457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pt-BR" sz="1600" dirty="0"/>
                    <a:t>4</a:t>
                  </a:r>
                  <a:r>
                    <a:rPr lang="pt-BR" sz="1600" dirty="0">
                      <a:sym typeface="Symbol"/>
                    </a:rPr>
                    <a:t></a:t>
                  </a:r>
                  <a:endParaRPr lang="en-US" sz="1600" dirty="0"/>
                </a:p>
              </p:txBody>
            </p:sp>
          </p:grpSp>
        </p:grpSp>
      </p:grpSp>
      <p:sp>
        <p:nvSpPr>
          <p:cNvPr id="153" name="CaixaDeTexto 152"/>
          <p:cNvSpPr txBox="1"/>
          <p:nvPr/>
        </p:nvSpPr>
        <p:spPr>
          <a:xfrm>
            <a:off x="5774778" y="577273"/>
            <a:ext cx="28305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/>
              <a:t>reagentes</a:t>
            </a:r>
            <a:endParaRPr lang="en-US" sz="2400" dirty="0"/>
          </a:p>
        </p:txBody>
      </p:sp>
      <p:sp>
        <p:nvSpPr>
          <p:cNvPr id="154" name="CaixaDeTexto 153"/>
          <p:cNvSpPr txBox="1"/>
          <p:nvPr/>
        </p:nvSpPr>
        <p:spPr>
          <a:xfrm>
            <a:off x="6272261" y="5256783"/>
            <a:ext cx="23756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Reorganização do solvente</a:t>
            </a:r>
            <a:endParaRPr lang="en-US" sz="2800" dirty="0"/>
          </a:p>
        </p:txBody>
      </p:sp>
      <p:cxnSp>
        <p:nvCxnSpPr>
          <p:cNvPr id="155" name="Conector reto 154"/>
          <p:cNvCxnSpPr/>
          <p:nvPr/>
        </p:nvCxnSpPr>
        <p:spPr>
          <a:xfrm>
            <a:off x="0" y="1772816"/>
            <a:ext cx="612068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Conector reto 155"/>
          <p:cNvCxnSpPr/>
          <p:nvPr/>
        </p:nvCxnSpPr>
        <p:spPr>
          <a:xfrm>
            <a:off x="0" y="3429000"/>
            <a:ext cx="612068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Conector reto 156"/>
          <p:cNvCxnSpPr/>
          <p:nvPr/>
        </p:nvCxnSpPr>
        <p:spPr>
          <a:xfrm>
            <a:off x="-180528" y="5157192"/>
            <a:ext cx="6120680" cy="0"/>
          </a:xfrm>
          <a:prstGeom prst="line">
            <a:avLst/>
          </a:prstGeom>
          <a:ln w="127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Conector de seta reta 157"/>
          <p:cNvCxnSpPr/>
          <p:nvPr/>
        </p:nvCxnSpPr>
        <p:spPr>
          <a:xfrm>
            <a:off x="5652120" y="1349442"/>
            <a:ext cx="0" cy="100399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273697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62</a:t>
            </a:fld>
            <a:endParaRPr lang="pt-BR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042988" y="260350"/>
            <a:ext cx="6624637" cy="936625"/>
          </a:xfrm>
          <a:prstGeom prst="rect">
            <a:avLst/>
          </a:prstGeom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800"/>
              <a:t>Mecanismo de esfera </a:t>
            </a:r>
            <a:r>
              <a:rPr lang="pt-BR" sz="2800" b="1"/>
              <a:t>Externa</a:t>
            </a:r>
            <a:br>
              <a:rPr lang="pt-BR" sz="2800" b="1"/>
            </a:br>
            <a:r>
              <a:rPr lang="pt-BR" sz="2800" b="1"/>
              <a:t>reação de auto-troca</a:t>
            </a:r>
            <a:endParaRPr lang="pt-BR" sz="2800" b="1" dirty="0"/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7950" y="1773238"/>
            <a:ext cx="3801320" cy="449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200" b="1" dirty="0">
                <a:sym typeface="Symbol" pitchFamily="18" charset="2"/>
              </a:rPr>
              <a:t>transferência de e</a:t>
            </a:r>
            <a:r>
              <a:rPr lang="pt-BR" sz="2200" b="1" baseline="30000" dirty="0">
                <a:sym typeface="Symbol" pitchFamily="18" charset="2"/>
              </a:rPr>
              <a:t>-</a:t>
            </a:r>
            <a:r>
              <a:rPr lang="pt-BR" sz="2200" b="1" dirty="0">
                <a:sym typeface="Symbol" pitchFamily="18" charset="2"/>
              </a:rPr>
              <a:t> de orbitais ligantes ou para </a:t>
            </a:r>
            <a:r>
              <a:rPr lang="pt-BR" sz="2200" b="1" dirty="0" err="1">
                <a:sym typeface="Symbol" pitchFamily="18" charset="2"/>
              </a:rPr>
              <a:t>anti-ligantes</a:t>
            </a:r>
            <a:r>
              <a:rPr lang="pt-BR" sz="2200" dirty="0">
                <a:sym typeface="Symbol" pitchFamily="18" charset="2"/>
              </a:rPr>
              <a:t> (alteram distancia M-L e aumentam G</a:t>
            </a:r>
            <a:r>
              <a:rPr lang="pt-BR" sz="2200" baseline="30000" dirty="0">
                <a:sym typeface="Symbol" pitchFamily="18" charset="2"/>
              </a:rPr>
              <a:t>#</a:t>
            </a:r>
            <a:r>
              <a:rPr lang="pt-BR" sz="2200" dirty="0">
                <a:sym typeface="Symbol" pitchFamily="18" charset="2"/>
              </a:rPr>
              <a:t> </a:t>
            </a:r>
            <a:r>
              <a:rPr lang="pt-BR" sz="2200" dirty="0" err="1">
                <a:sym typeface="Symbol" pitchFamily="18" charset="2"/>
              </a:rPr>
              <a:t>reorg</a:t>
            </a:r>
            <a:r>
              <a:rPr lang="pt-BR" sz="2200" dirty="0">
                <a:sym typeface="Symbol" pitchFamily="18" charset="2"/>
              </a:rPr>
              <a:t>. esfera interna);</a:t>
            </a:r>
          </a:p>
          <a:p>
            <a:pPr>
              <a:spcBef>
                <a:spcPct val="50000"/>
              </a:spcBef>
            </a:pPr>
            <a:endParaRPr lang="pt-BR" sz="2200" dirty="0">
              <a:sym typeface="Symbol" pitchFamily="18" charset="2"/>
            </a:endParaRPr>
          </a:p>
          <a:p>
            <a:pPr>
              <a:spcBef>
                <a:spcPct val="50000"/>
              </a:spcBef>
            </a:pPr>
            <a:r>
              <a:rPr lang="pt-BR" sz="2200" b="1" dirty="0">
                <a:sym typeface="Symbol" pitchFamily="18" charset="2"/>
              </a:rPr>
              <a:t>ligantes que protegem o metal da aproximação do solvente(água)</a:t>
            </a:r>
            <a:r>
              <a:rPr lang="pt-BR" sz="2200" dirty="0">
                <a:sym typeface="Symbol" pitchFamily="18" charset="2"/>
              </a:rPr>
              <a:t> diminuem G</a:t>
            </a:r>
            <a:r>
              <a:rPr lang="pt-BR" sz="2200" baseline="30000" dirty="0">
                <a:sym typeface="Symbol" pitchFamily="18" charset="2"/>
              </a:rPr>
              <a:t>#</a:t>
            </a:r>
            <a:r>
              <a:rPr lang="pt-BR" sz="2200" dirty="0">
                <a:sym typeface="Symbol" pitchFamily="18" charset="2"/>
              </a:rPr>
              <a:t> reorganização do solvente. 	</a:t>
            </a:r>
          </a:p>
        </p:txBody>
      </p:sp>
      <p:pic>
        <p:nvPicPr>
          <p:cNvPr id="5" name="Picture 4" descr="figura16"/>
          <p:cNvPicPr>
            <a:picLocks noChangeAspect="1" noChangeArrowheads="1"/>
          </p:cNvPicPr>
          <p:nvPr/>
        </p:nvPicPr>
        <p:blipFill>
          <a:blip r:embed="rId2" cstate="print"/>
          <a:srcRect l="6905" t="5046" r="6204"/>
          <a:stretch>
            <a:fillRect/>
          </a:stretch>
        </p:blipFill>
        <p:spPr bwMode="auto">
          <a:xfrm>
            <a:off x="3809598" y="1585518"/>
            <a:ext cx="5183401" cy="46427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49718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63</a:t>
            </a:fld>
            <a:endParaRPr lang="pt-BR"/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323850" y="260350"/>
            <a:ext cx="8496300" cy="115252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pt-BR" sz="2800" dirty="0">
                <a:solidFill>
                  <a:schemeClr val="tx1"/>
                </a:solidFill>
              </a:rPr>
              <a:t>Mecanismo de transferência de e</a:t>
            </a:r>
            <a:r>
              <a:rPr lang="pt-BR" sz="2800" baseline="30000" dirty="0">
                <a:solidFill>
                  <a:schemeClr val="tx1"/>
                </a:solidFill>
              </a:rPr>
              <a:t>-</a:t>
            </a:r>
            <a:r>
              <a:rPr lang="pt-BR" sz="2800" dirty="0">
                <a:solidFill>
                  <a:schemeClr val="tx1"/>
                </a:solidFill>
              </a:rPr>
              <a:t> por esfera </a:t>
            </a:r>
            <a:r>
              <a:rPr lang="pt-BR" sz="2800" b="1" dirty="0">
                <a:solidFill>
                  <a:schemeClr val="tx1"/>
                </a:solidFill>
              </a:rPr>
              <a:t>Externa entre diferentes espécies</a:t>
            </a:r>
            <a:br>
              <a:rPr lang="pt-BR" sz="2800" b="1" dirty="0">
                <a:solidFill>
                  <a:schemeClr val="tx1"/>
                </a:solidFill>
              </a:rPr>
            </a:br>
            <a:endParaRPr lang="pt-BR" sz="2800" b="1" dirty="0">
              <a:solidFill>
                <a:schemeClr val="tx1"/>
              </a:solidFill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6006086"/>
              </p:ext>
            </p:extLst>
          </p:nvPr>
        </p:nvGraphicFramePr>
        <p:xfrm>
          <a:off x="1886716" y="2371927"/>
          <a:ext cx="5616624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88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reagentes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b="0" dirty="0">
                          <a:solidFill>
                            <a:schemeClr val="bg1"/>
                          </a:solidFill>
                        </a:rPr>
                        <a:t>k (M</a:t>
                      </a:r>
                      <a:r>
                        <a:rPr lang="pt-BR" sz="2000" b="0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pt-BR" sz="2000" b="0" baseline="0" dirty="0">
                          <a:solidFill>
                            <a:schemeClr val="bg1"/>
                          </a:solidFill>
                        </a:rPr>
                        <a:t>s</a:t>
                      </a:r>
                      <a:r>
                        <a:rPr lang="pt-BR" sz="2000" b="0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pt-BR" sz="2000" b="0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pt-BR" sz="2000" b="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[IrCl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2-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+ [Fe(CN)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4-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3,8 x 10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[IrCl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2-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+ [</a:t>
                      </a:r>
                      <a:r>
                        <a:rPr lang="pt-BR" sz="200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(CN)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4-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1,9 x 10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6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Ce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4+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 +   [Fe(CN)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4-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1,9 x 10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Ce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4+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 +  [</a:t>
                      </a:r>
                      <a:r>
                        <a:rPr lang="pt-BR" sz="2000" baseline="0" dirty="0" err="1">
                          <a:solidFill>
                            <a:schemeClr val="bg1"/>
                          </a:solidFill>
                        </a:rPr>
                        <a:t>Mo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(CN)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4-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1,4  x10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7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[Cr(</a:t>
                      </a:r>
                      <a:r>
                        <a:rPr lang="pt-BR" sz="2000" dirty="0" err="1">
                          <a:solidFill>
                            <a:schemeClr val="bg1"/>
                          </a:solidFill>
                        </a:rPr>
                        <a:t>edta</a:t>
                      </a: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)]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2-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+ </a:t>
                      </a: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[Fe(</a:t>
                      </a:r>
                      <a:r>
                        <a:rPr lang="pt-BR" sz="2000" dirty="0" err="1">
                          <a:solidFill>
                            <a:schemeClr val="bg1"/>
                          </a:solidFill>
                        </a:rPr>
                        <a:t>edta</a:t>
                      </a: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)]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2-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≥ 1 x 10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[Cr(</a:t>
                      </a:r>
                      <a:r>
                        <a:rPr lang="pt-BR" sz="2000" dirty="0" err="1">
                          <a:solidFill>
                            <a:schemeClr val="bg1"/>
                          </a:solidFill>
                        </a:rPr>
                        <a:t>edta</a:t>
                      </a: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)]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2-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+ </a:t>
                      </a: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[</a:t>
                      </a:r>
                      <a:r>
                        <a:rPr lang="pt-BR" sz="2000" dirty="0" err="1">
                          <a:solidFill>
                            <a:schemeClr val="bg1"/>
                          </a:solidFill>
                        </a:rPr>
                        <a:t>Co</a:t>
                      </a: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(</a:t>
                      </a:r>
                      <a:r>
                        <a:rPr lang="pt-BR" sz="2000" dirty="0" err="1">
                          <a:solidFill>
                            <a:schemeClr val="bg1"/>
                          </a:solidFill>
                        </a:rPr>
                        <a:t>edta</a:t>
                      </a: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)]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3,0 x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10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5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[MnO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 +  [Fe(CN)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4-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1,3 x 10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4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[MnO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4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-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 +  [Fe(</a:t>
                      </a:r>
                      <a:r>
                        <a:rPr lang="pt-BR" sz="2000" baseline="0" dirty="0" err="1">
                          <a:solidFill>
                            <a:schemeClr val="bg1"/>
                          </a:solidFill>
                        </a:rPr>
                        <a:t>phen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)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2+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6,0 x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10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3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[Fe(</a:t>
                      </a:r>
                      <a:r>
                        <a:rPr lang="pt-BR" sz="2000" dirty="0" err="1">
                          <a:solidFill>
                            <a:schemeClr val="bg1"/>
                          </a:solidFill>
                        </a:rPr>
                        <a:t>phen</a:t>
                      </a:r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)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3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3+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 +  [Fe(CN)</a:t>
                      </a:r>
                      <a:r>
                        <a:rPr lang="pt-BR" sz="2000" baseline="-25000" dirty="0">
                          <a:solidFill>
                            <a:schemeClr val="bg1"/>
                          </a:solidFill>
                        </a:rPr>
                        <a:t>6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]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4-</a:t>
                      </a:r>
                      <a:r>
                        <a:rPr lang="pt-BR" sz="2000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000" dirty="0">
                          <a:solidFill>
                            <a:schemeClr val="bg1"/>
                          </a:solidFill>
                        </a:rPr>
                        <a:t>1,0 x 10</a:t>
                      </a:r>
                      <a:r>
                        <a:rPr lang="pt-BR" sz="2000" baseline="30000" dirty="0">
                          <a:solidFill>
                            <a:schemeClr val="bg1"/>
                          </a:solidFill>
                        </a:rPr>
                        <a:t>8</a:t>
                      </a:r>
                      <a:endParaRPr lang="pt-BR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62617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64</a:t>
            </a:fld>
            <a:endParaRPr lang="pt-BR"/>
          </a:p>
        </p:txBody>
      </p:sp>
      <p:sp>
        <p:nvSpPr>
          <p:cNvPr id="3" name="Rectangle 8"/>
          <p:cNvSpPr txBox="1">
            <a:spLocks noChangeArrowheads="1"/>
          </p:cNvSpPr>
          <p:nvPr/>
        </p:nvSpPr>
        <p:spPr>
          <a:xfrm>
            <a:off x="382251" y="1134626"/>
            <a:ext cx="7704736" cy="2376264"/>
          </a:xfrm>
          <a:prstGeom prst="rect">
            <a:avLst/>
          </a:prstGeom>
          <a:noFill/>
        </p:spPr>
        <p:txBody>
          <a:bodyPr/>
          <a:lstStyle>
            <a:lvl1pPr algn="l" defTabSz="457207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Font typeface="Wingdings" pitchFamily="2" charset="2"/>
              <a:buChar char="q"/>
            </a:pPr>
            <a:r>
              <a:rPr lang="pt-BR" sz="2800" dirty="0">
                <a:solidFill>
                  <a:schemeClr val="tx1"/>
                </a:solidFill>
              </a:rPr>
              <a:t>Compostos </a:t>
            </a:r>
            <a:r>
              <a:rPr lang="pt-BR" sz="2800" dirty="0" err="1">
                <a:solidFill>
                  <a:schemeClr val="tx1"/>
                </a:solidFill>
              </a:rPr>
              <a:t>binucleares</a:t>
            </a:r>
            <a:r>
              <a:rPr lang="pt-BR" sz="2800" dirty="0">
                <a:solidFill>
                  <a:schemeClr val="tx1"/>
                </a:solidFill>
              </a:rPr>
              <a:t> de </a:t>
            </a:r>
            <a:r>
              <a:rPr lang="pt-BR" sz="2800" dirty="0" err="1">
                <a:solidFill>
                  <a:schemeClr val="tx1"/>
                </a:solidFill>
              </a:rPr>
              <a:t>Intervalência</a:t>
            </a:r>
            <a:r>
              <a:rPr lang="pt-BR" sz="2800" dirty="0">
                <a:solidFill>
                  <a:schemeClr val="tx1"/>
                </a:solidFill>
              </a:rPr>
              <a:t>:</a:t>
            </a:r>
            <a:br>
              <a:rPr lang="pt-BR" sz="2800" dirty="0">
                <a:solidFill>
                  <a:schemeClr val="tx1"/>
                </a:solidFill>
              </a:rPr>
            </a:br>
            <a:br>
              <a:rPr lang="pt-BR" sz="2800" dirty="0">
                <a:solidFill>
                  <a:schemeClr val="tx1"/>
                </a:solidFill>
              </a:rPr>
            </a:br>
            <a:r>
              <a:rPr lang="pt-BR" sz="2800" dirty="0">
                <a:solidFill>
                  <a:schemeClr val="tx1"/>
                </a:solidFill>
              </a:rPr>
              <a:t>modelos para reações de esfera interna e externa</a:t>
            </a:r>
          </a:p>
        </p:txBody>
      </p:sp>
      <p:pic>
        <p:nvPicPr>
          <p:cNvPr id="4" name="Picture 2" descr="http://www.scielo.br/img/fbpe/qn/v25n4/10538e1.gif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13287" b="14583"/>
          <a:stretch/>
        </p:blipFill>
        <p:spPr bwMode="auto">
          <a:xfrm>
            <a:off x="1540701" y="3582093"/>
            <a:ext cx="5622728" cy="25847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2660695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65</a:t>
            </a:fld>
            <a:endParaRPr lang="pt-BR"/>
          </a:p>
        </p:txBody>
      </p:sp>
      <p:pic>
        <p:nvPicPr>
          <p:cNvPr id="3" name="Picture 5" descr="figura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4855" y="260648"/>
            <a:ext cx="8709145" cy="6293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822695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66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725721" y="1145059"/>
            <a:ext cx="750499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 err="1"/>
              <a:t>Hemo</a:t>
            </a:r>
            <a:r>
              <a:rPr lang="pt-BR" sz="2400" b="1" dirty="0"/>
              <a:t>-ferro-proteínas: </a:t>
            </a:r>
          </a:p>
          <a:p>
            <a:r>
              <a:rPr lang="pt-BR" sz="2400" b="1" dirty="0"/>
              <a:t>	</a:t>
            </a:r>
            <a:r>
              <a:rPr lang="pt-BR" sz="2400" dirty="0"/>
              <a:t>Ferro alterna estados redox Fe</a:t>
            </a:r>
            <a:r>
              <a:rPr lang="pt-BR" sz="2400" baseline="30000" dirty="0"/>
              <a:t>3+</a:t>
            </a:r>
            <a:r>
              <a:rPr lang="pt-BR" sz="2400" dirty="0"/>
              <a:t> e Fe</a:t>
            </a:r>
            <a:r>
              <a:rPr lang="pt-BR" sz="2400" baseline="30000" dirty="0"/>
              <a:t>2+</a:t>
            </a:r>
            <a:r>
              <a:rPr lang="pt-BR" sz="2400" dirty="0"/>
              <a:t>: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725721" y="3793524"/>
            <a:ext cx="7504994" cy="830997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2400" b="1" dirty="0"/>
              <a:t>Clusters de ferro/S-proteínas: </a:t>
            </a:r>
          </a:p>
          <a:p>
            <a:r>
              <a:rPr lang="pt-BR" sz="2400" b="1" dirty="0"/>
              <a:t>	</a:t>
            </a:r>
            <a:r>
              <a:rPr lang="pt-BR" sz="2400" dirty="0"/>
              <a:t>Ferro alterna estados redox Fe</a:t>
            </a:r>
            <a:r>
              <a:rPr lang="pt-BR" sz="2400" baseline="30000" dirty="0"/>
              <a:t>3+</a:t>
            </a:r>
            <a:r>
              <a:rPr lang="pt-BR" sz="2400" dirty="0"/>
              <a:t> e Fe</a:t>
            </a:r>
            <a:r>
              <a:rPr lang="pt-BR" sz="2400" baseline="30000" dirty="0"/>
              <a:t>2+</a:t>
            </a:r>
            <a:r>
              <a:rPr lang="pt-BR" sz="2400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5181439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67</a:t>
            </a:fld>
            <a:endParaRPr lang="pt-BR"/>
          </a:p>
        </p:txBody>
      </p:sp>
      <p:pic>
        <p:nvPicPr>
          <p:cNvPr id="25602" name="Picture 2" descr="Resultado de imagem para types of cluster of Fe/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7" y="1417519"/>
            <a:ext cx="6826372" cy="2735306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4" name="CaixaDeTexto 3"/>
          <p:cNvSpPr txBox="1"/>
          <p:nvPr/>
        </p:nvSpPr>
        <p:spPr>
          <a:xfrm>
            <a:off x="914400" y="568411"/>
            <a:ext cx="3876382" cy="523220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sz="2800" dirty="0"/>
              <a:t>Tipos de Clusters Fe/S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89" y="4605866"/>
            <a:ext cx="7084548" cy="1616906"/>
          </a:xfrm>
          <a:prstGeom prst="rect">
            <a:avLst/>
          </a:prstGeom>
          <a:effectLst>
            <a:glow rad="38100">
              <a:schemeClr val="tx1">
                <a:alpha val="40000"/>
              </a:schemeClr>
            </a:glow>
            <a:outerShdw blurRad="50800" dist="50800" dir="5400000" algn="ctr" rotWithShape="0">
              <a:schemeClr val="bg1"/>
            </a:outerShdw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29747009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68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201" y="1063423"/>
            <a:ext cx="8338657" cy="2846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5363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69</a:t>
            </a:fld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115" y="947956"/>
            <a:ext cx="6092144" cy="5691930"/>
          </a:xfrm>
          <a:prstGeom prst="rect">
            <a:avLst/>
          </a:prstGeom>
        </p:spPr>
      </p:pic>
      <p:sp>
        <p:nvSpPr>
          <p:cNvPr id="5" name="CaixaDeTexto 4"/>
          <p:cNvSpPr txBox="1"/>
          <p:nvPr/>
        </p:nvSpPr>
        <p:spPr>
          <a:xfrm>
            <a:off x="587229" y="402672"/>
            <a:ext cx="4347665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/>
              <a:t>NADH </a:t>
            </a:r>
            <a:r>
              <a:rPr lang="pt-BR" b="1" dirty="0" err="1"/>
              <a:t>dehidrogenase</a:t>
            </a:r>
            <a:r>
              <a:rPr lang="pt-BR" b="1" dirty="0"/>
              <a:t> ou Complexo I</a:t>
            </a:r>
          </a:p>
        </p:txBody>
      </p:sp>
    </p:spTree>
    <p:extLst>
      <p:ext uri="{BB962C8B-B14F-4D97-AF65-F5344CB8AC3E}">
        <p14:creationId xmlns:p14="http://schemas.microsoft.com/office/powerpoint/2010/main" val="245736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7</a:t>
            </a:fld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875270" y="694091"/>
            <a:ext cx="550905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dirty="0"/>
              <a:t>Estado redox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733167" y="1944130"/>
            <a:ext cx="7867135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Principais: Fe(II) e Fe(III)</a:t>
            </a:r>
          </a:p>
          <a:p>
            <a:endParaRPr lang="pt-BR" sz="2400" dirty="0"/>
          </a:p>
          <a:p>
            <a:endParaRPr lang="pt-BR" sz="2400" dirty="0"/>
          </a:p>
          <a:p>
            <a:r>
              <a:rPr lang="pt-BR" sz="2400" dirty="0"/>
              <a:t>Grupos ferro-Heme ativados por O</a:t>
            </a:r>
            <a:r>
              <a:rPr lang="pt-BR" sz="2400" baseline="-25000" dirty="0"/>
              <a:t>2</a:t>
            </a:r>
            <a:r>
              <a:rPr lang="pt-BR" sz="2400" dirty="0"/>
              <a:t> e derivados de oxigênio</a:t>
            </a:r>
          </a:p>
          <a:p>
            <a:r>
              <a:rPr lang="pt-BR" sz="2400" dirty="0"/>
              <a:t>	Intermediários : Fe(IV) e Fe(V)</a:t>
            </a:r>
            <a:r>
              <a:rPr lang="pt-BR" sz="2400" baseline="30000" dirty="0"/>
              <a:t>*</a:t>
            </a:r>
          </a:p>
          <a:p>
            <a:endParaRPr lang="pt-BR" sz="2400" baseline="30000" dirty="0"/>
          </a:p>
          <a:p>
            <a:r>
              <a:rPr lang="pt-BR" sz="2400" baseline="30000" dirty="0"/>
              <a:t>*</a:t>
            </a:r>
            <a:r>
              <a:rPr lang="pt-BR" sz="2400" dirty="0"/>
              <a:t> : Fe(IV) + </a:t>
            </a:r>
            <a:r>
              <a:rPr lang="pt-BR" sz="2400" baseline="30000" dirty="0"/>
              <a:t> </a:t>
            </a:r>
            <a:r>
              <a:rPr lang="pt-BR" sz="2400" dirty="0"/>
              <a:t>radical </a:t>
            </a:r>
            <a:r>
              <a:rPr lang="pt-BR" sz="2400" dirty="0" err="1"/>
              <a:t>porfirínico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5585313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70</a:t>
            </a:fld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101" y="1753300"/>
            <a:ext cx="6563741" cy="3733128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587229" y="402672"/>
            <a:ext cx="4833374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 err="1"/>
              <a:t>succinato</a:t>
            </a:r>
            <a:r>
              <a:rPr lang="pt-BR" b="1" dirty="0"/>
              <a:t> </a:t>
            </a:r>
            <a:r>
              <a:rPr lang="pt-BR" b="1" dirty="0" err="1"/>
              <a:t>dehidrogenase</a:t>
            </a:r>
            <a:r>
              <a:rPr lang="pt-BR" b="1" dirty="0"/>
              <a:t> ou Complexo II</a:t>
            </a:r>
          </a:p>
        </p:txBody>
      </p:sp>
    </p:spTree>
    <p:extLst>
      <p:ext uri="{BB962C8B-B14F-4D97-AF65-F5344CB8AC3E}">
        <p14:creationId xmlns:p14="http://schemas.microsoft.com/office/powerpoint/2010/main" val="16464702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71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87229" y="402672"/>
            <a:ext cx="4756430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 err="1"/>
              <a:t>Ubiquinone</a:t>
            </a:r>
            <a:r>
              <a:rPr lang="pt-BR" b="1" dirty="0"/>
              <a:t> </a:t>
            </a:r>
            <a:r>
              <a:rPr lang="pt-BR" b="1" dirty="0" err="1"/>
              <a:t>oxirredutase</a:t>
            </a:r>
            <a:r>
              <a:rPr lang="pt-BR" b="1" dirty="0"/>
              <a:t> ou Complexo III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2359" y="1320348"/>
            <a:ext cx="5988342" cy="4854520"/>
          </a:xfrm>
          <a:prstGeom prst="rect">
            <a:avLst/>
          </a:prstGeom>
          <a:solidFill>
            <a:schemeClr val="accent1">
              <a:tint val="4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4997506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72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587229" y="402672"/>
            <a:ext cx="1580882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 err="1"/>
              <a:t>Citocromo</a:t>
            </a:r>
            <a:r>
              <a:rPr lang="pt-BR" b="1" dirty="0"/>
              <a:t> c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16" y="1803633"/>
            <a:ext cx="3494085" cy="349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8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73</a:t>
            </a:fld>
            <a:endParaRPr lang="pt-BR"/>
          </a:p>
        </p:txBody>
      </p:sp>
      <p:sp>
        <p:nvSpPr>
          <p:cNvPr id="3" name="CaixaDeTexto 2"/>
          <p:cNvSpPr txBox="1"/>
          <p:nvPr/>
        </p:nvSpPr>
        <p:spPr>
          <a:xfrm>
            <a:off x="645952" y="402672"/>
            <a:ext cx="3531736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pt-BR" b="1" dirty="0" err="1"/>
              <a:t>Cit</a:t>
            </a:r>
            <a:r>
              <a:rPr lang="pt-BR" b="1" dirty="0"/>
              <a:t> c oxidase ou Complexo IV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629" y="1667941"/>
            <a:ext cx="6329773" cy="4509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36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3A602-4D62-4C9A-B76A-FA3F6EC10567}" type="slidenum">
              <a:rPr lang="pt-BR" smtClean="0"/>
              <a:t>8</a:t>
            </a:fld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875270" y="694091"/>
            <a:ext cx="5509054" cy="584775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pt-BR" sz="3200" dirty="0"/>
              <a:t>Estado de spin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569298" y="2545492"/>
            <a:ext cx="782594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Fe</a:t>
            </a:r>
            <a:r>
              <a:rPr lang="pt-BR" sz="2400" b="1" baseline="30000" dirty="0"/>
              <a:t>2+</a:t>
            </a:r>
            <a:r>
              <a:rPr lang="pt-BR" sz="2400" b="1" dirty="0"/>
              <a:t> e Fe</a:t>
            </a:r>
            <a:r>
              <a:rPr lang="pt-BR" sz="2400" b="1" baseline="30000" dirty="0"/>
              <a:t>3+</a:t>
            </a:r>
            <a:r>
              <a:rPr lang="pt-BR" sz="2400" b="1" dirty="0"/>
              <a:t> : Baixo spin ou Alto spin</a:t>
            </a:r>
          </a:p>
          <a:p>
            <a:endParaRPr lang="pt-BR" sz="2400" dirty="0"/>
          </a:p>
          <a:p>
            <a:r>
              <a:rPr lang="pt-BR" sz="2400" b="1" dirty="0"/>
              <a:t>Estado de spin é flexível; </a:t>
            </a:r>
          </a:p>
          <a:p>
            <a:r>
              <a:rPr lang="pt-BR" sz="2400" dirty="0"/>
              <a:t>	pode mudar com associação/dissociação 	de ligantes;</a:t>
            </a:r>
          </a:p>
          <a:p>
            <a:endParaRPr lang="pt-BR" sz="2400" dirty="0"/>
          </a:p>
          <a:p>
            <a:r>
              <a:rPr lang="pt-BR" sz="2400" dirty="0"/>
              <a:t>	pode mudar com estado redox;</a:t>
            </a:r>
          </a:p>
        </p:txBody>
      </p:sp>
    </p:spTree>
    <p:extLst>
      <p:ext uri="{BB962C8B-B14F-4D97-AF65-F5344CB8AC3E}">
        <p14:creationId xmlns:p14="http://schemas.microsoft.com/office/powerpoint/2010/main" val="22557374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2" name="Conector de seta reta 351"/>
          <p:cNvCxnSpPr/>
          <p:nvPr/>
        </p:nvCxnSpPr>
        <p:spPr>
          <a:xfrm rot="5400000" flipH="1" flipV="1">
            <a:off x="85504" y="3582494"/>
            <a:ext cx="3604022" cy="5954"/>
          </a:xfrm>
          <a:prstGeom prst="straightConnector1">
            <a:avLst/>
          </a:prstGeom>
          <a:ln w="317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3" name="CaixaDeTexto 10"/>
          <p:cNvSpPr txBox="1">
            <a:spLocks noChangeArrowheads="1"/>
          </p:cNvSpPr>
          <p:nvPr/>
        </p:nvSpPr>
        <p:spPr bwMode="auto">
          <a:xfrm>
            <a:off x="1467788" y="5473207"/>
            <a:ext cx="761747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350" dirty="0"/>
              <a:t>energia</a:t>
            </a:r>
          </a:p>
        </p:txBody>
      </p:sp>
      <p:cxnSp>
        <p:nvCxnSpPr>
          <p:cNvPr id="354" name="Conector reto 353"/>
          <p:cNvCxnSpPr/>
          <p:nvPr/>
        </p:nvCxnSpPr>
        <p:spPr>
          <a:xfrm>
            <a:off x="1990504" y="3744419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5" name="Conector reto 354"/>
          <p:cNvCxnSpPr/>
          <p:nvPr/>
        </p:nvCxnSpPr>
        <p:spPr>
          <a:xfrm>
            <a:off x="2422701" y="3744419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6" name="Conector reto 355"/>
          <p:cNvCxnSpPr/>
          <p:nvPr/>
        </p:nvCxnSpPr>
        <p:spPr>
          <a:xfrm>
            <a:off x="2800130" y="3744419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7" name="Conector reto 356"/>
          <p:cNvCxnSpPr/>
          <p:nvPr/>
        </p:nvCxnSpPr>
        <p:spPr>
          <a:xfrm>
            <a:off x="3232327" y="3744419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8" name="Conector reto 357"/>
          <p:cNvCxnSpPr/>
          <p:nvPr/>
        </p:nvCxnSpPr>
        <p:spPr>
          <a:xfrm>
            <a:off x="3664524" y="3744419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9" name="Conector reto 358"/>
          <p:cNvCxnSpPr/>
          <p:nvPr/>
        </p:nvCxnSpPr>
        <p:spPr>
          <a:xfrm rot="5400000" flipH="1" flipV="1">
            <a:off x="3753225" y="2861572"/>
            <a:ext cx="1171575" cy="594122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0" name="Conector reto 359"/>
          <p:cNvCxnSpPr/>
          <p:nvPr/>
        </p:nvCxnSpPr>
        <p:spPr>
          <a:xfrm rot="16200000" flipH="1">
            <a:off x="3918722" y="3908131"/>
            <a:ext cx="865584" cy="569119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1" name="Conector reto 360"/>
          <p:cNvCxnSpPr/>
          <p:nvPr/>
        </p:nvCxnSpPr>
        <p:spPr>
          <a:xfrm>
            <a:off x="4582496" y="52350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2" name="Conector reto 361"/>
          <p:cNvCxnSpPr/>
          <p:nvPr/>
        </p:nvCxnSpPr>
        <p:spPr>
          <a:xfrm>
            <a:off x="4906346" y="5238654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3" name="Conector reto 362"/>
          <p:cNvCxnSpPr/>
          <p:nvPr/>
        </p:nvCxnSpPr>
        <p:spPr>
          <a:xfrm>
            <a:off x="4636074" y="2572844"/>
            <a:ext cx="21669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4" name="Conector reto 363"/>
          <p:cNvCxnSpPr/>
          <p:nvPr/>
        </p:nvCxnSpPr>
        <p:spPr>
          <a:xfrm>
            <a:off x="4961113" y="2572844"/>
            <a:ext cx="21550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5" name="Conector de seta reta 364"/>
          <p:cNvCxnSpPr/>
          <p:nvPr/>
        </p:nvCxnSpPr>
        <p:spPr>
          <a:xfrm rot="5400000" flipH="1" flipV="1">
            <a:off x="1928592" y="3527727"/>
            <a:ext cx="325041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6" name="CaixaDeTexto 24"/>
          <p:cNvSpPr txBox="1">
            <a:spLocks noChangeArrowheads="1"/>
          </p:cNvSpPr>
          <p:nvPr/>
        </p:nvSpPr>
        <p:spPr bwMode="auto">
          <a:xfrm>
            <a:off x="4453907" y="4640962"/>
            <a:ext cx="11240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d</a:t>
            </a:r>
            <a:r>
              <a:rPr lang="pt-BR" altLang="pt-BR" sz="900"/>
              <a:t>x</a:t>
            </a:r>
            <a:r>
              <a:rPr lang="pt-BR" altLang="pt-BR" sz="900" baseline="30000"/>
              <a:t>2</a:t>
            </a:r>
            <a:r>
              <a:rPr lang="pt-BR" altLang="pt-BR" sz="900"/>
              <a:t>-y</a:t>
            </a:r>
            <a:r>
              <a:rPr lang="pt-BR" altLang="pt-BR" sz="900" baseline="30000"/>
              <a:t>2</a:t>
            </a:r>
            <a:r>
              <a:rPr lang="pt-BR" altLang="pt-BR" sz="1200"/>
              <a:t> , d</a:t>
            </a:r>
            <a:r>
              <a:rPr lang="pt-BR" altLang="pt-BR" sz="1050"/>
              <a:t>z</a:t>
            </a:r>
            <a:r>
              <a:rPr lang="pt-BR" altLang="pt-BR" sz="1050" baseline="30000"/>
              <a:t>2</a:t>
            </a:r>
            <a:r>
              <a:rPr lang="pt-BR" altLang="pt-BR" sz="1050"/>
              <a:t> </a:t>
            </a:r>
            <a:r>
              <a:rPr lang="pt-BR" altLang="pt-BR" sz="1200"/>
              <a:t>(</a:t>
            </a:r>
            <a:r>
              <a:rPr lang="pt-BR" altLang="pt-BR" sz="1200" i="1"/>
              <a:t>e</a:t>
            </a:r>
            <a:r>
              <a:rPr lang="pt-BR" altLang="pt-BR" sz="1200" i="1" baseline="-25000"/>
              <a:t>g</a:t>
            </a:r>
            <a:r>
              <a:rPr lang="pt-BR" altLang="pt-BR" sz="1200"/>
              <a:t>)</a:t>
            </a:r>
          </a:p>
        </p:txBody>
      </p:sp>
      <p:sp>
        <p:nvSpPr>
          <p:cNvPr id="367" name="CaixaDeTexto 25"/>
          <p:cNvSpPr txBox="1">
            <a:spLocks noChangeArrowheads="1"/>
          </p:cNvSpPr>
          <p:nvPr/>
        </p:nvSpPr>
        <p:spPr bwMode="auto">
          <a:xfrm>
            <a:off x="4312223" y="3727751"/>
            <a:ext cx="130676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d</a:t>
            </a:r>
            <a:r>
              <a:rPr lang="pt-BR" altLang="pt-BR" sz="900"/>
              <a:t>xy</a:t>
            </a:r>
            <a:r>
              <a:rPr lang="pt-BR" altLang="pt-BR" sz="1200"/>
              <a:t> , d</a:t>
            </a:r>
            <a:r>
              <a:rPr lang="pt-BR" altLang="pt-BR" sz="900"/>
              <a:t>x</a:t>
            </a:r>
            <a:r>
              <a:rPr lang="pt-BR" altLang="pt-BR" sz="1050"/>
              <a:t>z, dyz </a:t>
            </a:r>
            <a:r>
              <a:rPr lang="pt-BR" altLang="pt-BR" sz="1200"/>
              <a:t>(</a:t>
            </a:r>
            <a:r>
              <a:rPr lang="pt-BR" altLang="pt-BR" sz="1200" i="1"/>
              <a:t>t</a:t>
            </a:r>
            <a:r>
              <a:rPr lang="pt-BR" altLang="pt-BR" sz="1200" i="1" baseline="-25000"/>
              <a:t>2g</a:t>
            </a:r>
            <a:r>
              <a:rPr lang="pt-BR" altLang="pt-BR" sz="1200"/>
              <a:t>)</a:t>
            </a:r>
          </a:p>
        </p:txBody>
      </p:sp>
      <p:cxnSp>
        <p:nvCxnSpPr>
          <p:cNvPr id="368" name="Conector de seta reta 367"/>
          <p:cNvCxnSpPr/>
          <p:nvPr/>
        </p:nvCxnSpPr>
        <p:spPr>
          <a:xfrm rot="5400000" flipH="1" flipV="1">
            <a:off x="2367337" y="3553325"/>
            <a:ext cx="323850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0" name="Conector reto 369"/>
          <p:cNvCxnSpPr/>
          <p:nvPr/>
        </p:nvCxnSpPr>
        <p:spPr>
          <a:xfrm flipV="1">
            <a:off x="5500466" y="4537375"/>
            <a:ext cx="756047" cy="68222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1" name="Conector reto 370"/>
          <p:cNvCxnSpPr/>
          <p:nvPr/>
        </p:nvCxnSpPr>
        <p:spPr>
          <a:xfrm rot="16200000" flipV="1">
            <a:off x="6127331" y="3134225"/>
            <a:ext cx="1151335" cy="28575"/>
          </a:xfrm>
          <a:prstGeom prst="line">
            <a:avLst/>
          </a:prstGeom>
          <a:ln w="12700">
            <a:solidFill>
              <a:srgbClr val="FFC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CaixaDeTexto 30"/>
          <p:cNvSpPr txBox="1">
            <a:spLocks noChangeArrowheads="1"/>
          </p:cNvSpPr>
          <p:nvPr/>
        </p:nvSpPr>
        <p:spPr bwMode="auto">
          <a:xfrm>
            <a:off x="6489171" y="2927531"/>
            <a:ext cx="530915" cy="369332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dirty="0">
                <a:solidFill>
                  <a:schemeClr val="bg1"/>
                </a:solidFill>
                <a:sym typeface="Symbol" panose="05050102010706020507" pitchFamily="18" charset="2"/>
              </a:rPr>
              <a:t></a:t>
            </a:r>
            <a:r>
              <a:rPr lang="pt-BR" altLang="pt-BR" baseline="-25000" dirty="0" err="1">
                <a:solidFill>
                  <a:schemeClr val="bg1"/>
                </a:solidFill>
                <a:sym typeface="Symbol" panose="05050102010706020507" pitchFamily="18" charset="2"/>
              </a:rPr>
              <a:t>oct</a:t>
            </a:r>
            <a:endParaRPr lang="pt-BR" altLang="pt-BR" baseline="-25000" dirty="0">
              <a:solidFill>
                <a:schemeClr val="bg1"/>
              </a:solidFill>
            </a:endParaRPr>
          </a:p>
        </p:txBody>
      </p:sp>
      <p:cxnSp>
        <p:nvCxnSpPr>
          <p:cNvPr id="373" name="Conector de seta reta 372"/>
          <p:cNvCxnSpPr/>
          <p:nvPr/>
        </p:nvCxnSpPr>
        <p:spPr>
          <a:xfrm rot="5400000" flipH="1" flipV="1">
            <a:off x="2746551" y="3527726"/>
            <a:ext cx="32504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Conector de seta reta 373"/>
          <p:cNvCxnSpPr/>
          <p:nvPr/>
        </p:nvCxnSpPr>
        <p:spPr>
          <a:xfrm rot="5400000" flipH="1" flipV="1">
            <a:off x="3178748" y="3527727"/>
            <a:ext cx="325041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5" name="Conector de seta reta 374"/>
          <p:cNvCxnSpPr/>
          <p:nvPr/>
        </p:nvCxnSpPr>
        <p:spPr>
          <a:xfrm rot="5400000" flipH="1" flipV="1">
            <a:off x="3610944" y="3527726"/>
            <a:ext cx="32504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6" name="Conector de seta reta 375"/>
          <p:cNvCxnSpPr/>
          <p:nvPr/>
        </p:nvCxnSpPr>
        <p:spPr>
          <a:xfrm rot="16200000" flipH="1">
            <a:off x="2051821" y="3536656"/>
            <a:ext cx="300038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7" name="Conector reto 376"/>
          <p:cNvCxnSpPr/>
          <p:nvPr/>
        </p:nvCxnSpPr>
        <p:spPr>
          <a:xfrm>
            <a:off x="4420571" y="3743230"/>
            <a:ext cx="270272" cy="119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8" name="Conector reto 377"/>
          <p:cNvCxnSpPr/>
          <p:nvPr/>
        </p:nvCxnSpPr>
        <p:spPr>
          <a:xfrm>
            <a:off x="4757516" y="3749182"/>
            <a:ext cx="2714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9" name="Conector reto 378"/>
          <p:cNvCxnSpPr/>
          <p:nvPr/>
        </p:nvCxnSpPr>
        <p:spPr>
          <a:xfrm>
            <a:off x="5099227" y="3740849"/>
            <a:ext cx="240506" cy="238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0" name="Conector reto 379"/>
          <p:cNvCxnSpPr/>
          <p:nvPr/>
        </p:nvCxnSpPr>
        <p:spPr>
          <a:xfrm>
            <a:off x="2584625" y="1962054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1" name="Conector reto 380"/>
          <p:cNvCxnSpPr/>
          <p:nvPr/>
        </p:nvCxnSpPr>
        <p:spPr>
          <a:xfrm>
            <a:off x="3016824" y="196205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2" name="Conector reto 381"/>
          <p:cNvCxnSpPr/>
          <p:nvPr/>
        </p:nvCxnSpPr>
        <p:spPr>
          <a:xfrm>
            <a:off x="3447830" y="1962054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3" name="CaixaDeTexto 62"/>
          <p:cNvSpPr txBox="1">
            <a:spLocks noChangeArrowheads="1"/>
          </p:cNvSpPr>
          <p:nvPr/>
        </p:nvSpPr>
        <p:spPr bwMode="auto">
          <a:xfrm>
            <a:off x="4495579" y="2627614"/>
            <a:ext cx="99738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900"/>
              <a:t>dx</a:t>
            </a:r>
            <a:r>
              <a:rPr lang="pt-BR" altLang="pt-BR" sz="900" baseline="30000"/>
              <a:t>2</a:t>
            </a:r>
            <a:r>
              <a:rPr lang="pt-BR" altLang="pt-BR" sz="900"/>
              <a:t>-y</a:t>
            </a:r>
            <a:r>
              <a:rPr lang="pt-BR" altLang="pt-BR" sz="900" baseline="30000"/>
              <a:t>2</a:t>
            </a:r>
            <a:r>
              <a:rPr lang="pt-BR" altLang="pt-BR" sz="900"/>
              <a:t> , dz</a:t>
            </a:r>
            <a:r>
              <a:rPr lang="pt-BR" altLang="pt-BR" sz="900" baseline="30000"/>
              <a:t>2</a:t>
            </a:r>
            <a:r>
              <a:rPr lang="pt-BR" altLang="pt-BR" sz="900"/>
              <a:t> (</a:t>
            </a:r>
            <a:r>
              <a:rPr lang="pt-BR" altLang="pt-BR" sz="900" i="1"/>
              <a:t>e</a:t>
            </a:r>
            <a:r>
              <a:rPr lang="pt-BR" altLang="pt-BR" sz="900" i="1" baseline="-25000"/>
              <a:t>g</a:t>
            </a:r>
            <a:r>
              <a:rPr lang="pt-BR" altLang="pt-BR" sz="900"/>
              <a:t>)</a:t>
            </a:r>
            <a:r>
              <a:rPr lang="pt-BR" altLang="pt-BR" sz="900" baseline="30000"/>
              <a:t>*</a:t>
            </a:r>
            <a:endParaRPr lang="pt-BR" altLang="pt-BR" sz="900"/>
          </a:p>
        </p:txBody>
      </p:sp>
      <p:cxnSp>
        <p:nvCxnSpPr>
          <p:cNvPr id="384" name="Conector reto 383"/>
          <p:cNvCxnSpPr/>
          <p:nvPr/>
        </p:nvCxnSpPr>
        <p:spPr>
          <a:xfrm>
            <a:off x="6304138" y="4877894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5" name="Conector reto 384"/>
          <p:cNvCxnSpPr/>
          <p:nvPr/>
        </p:nvCxnSpPr>
        <p:spPr>
          <a:xfrm>
            <a:off x="6256514" y="4500467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6" name="Conector reto 385"/>
          <p:cNvCxnSpPr/>
          <p:nvPr/>
        </p:nvCxnSpPr>
        <p:spPr>
          <a:xfrm>
            <a:off x="6688711" y="4500467"/>
            <a:ext cx="37861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Conector reto 386"/>
          <p:cNvCxnSpPr/>
          <p:nvPr/>
        </p:nvCxnSpPr>
        <p:spPr>
          <a:xfrm>
            <a:off x="8263907" y="4500467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8" name="Conector de seta reta 387"/>
          <p:cNvCxnSpPr/>
          <p:nvPr/>
        </p:nvCxnSpPr>
        <p:spPr>
          <a:xfrm rot="5400000" flipH="1" flipV="1">
            <a:off x="6331523" y="4743354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9" name="Conector de seta reta 388"/>
          <p:cNvCxnSpPr/>
          <p:nvPr/>
        </p:nvCxnSpPr>
        <p:spPr>
          <a:xfrm rot="16200000" flipH="1">
            <a:off x="6420821" y="4754070"/>
            <a:ext cx="191690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0" name="Conector de seta reta 389"/>
          <p:cNvCxnSpPr/>
          <p:nvPr/>
        </p:nvCxnSpPr>
        <p:spPr>
          <a:xfrm rot="5400000" flipH="1" flipV="1">
            <a:off x="6255919" y="4284368"/>
            <a:ext cx="21669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1" name="Conector de seta reta 390"/>
          <p:cNvCxnSpPr/>
          <p:nvPr/>
        </p:nvCxnSpPr>
        <p:spPr>
          <a:xfrm rot="16200000" flipH="1">
            <a:off x="6369028" y="4280797"/>
            <a:ext cx="215503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2" name="Conector de seta reta 391"/>
          <p:cNvCxnSpPr/>
          <p:nvPr/>
        </p:nvCxnSpPr>
        <p:spPr>
          <a:xfrm rot="5400000" flipH="1" flipV="1">
            <a:off x="6688116" y="4284370"/>
            <a:ext cx="216694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3" name="Conector de seta reta 392"/>
          <p:cNvCxnSpPr/>
          <p:nvPr/>
        </p:nvCxnSpPr>
        <p:spPr>
          <a:xfrm rot="5400000">
            <a:off x="7962085" y="4296275"/>
            <a:ext cx="189309" cy="238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Conector de seta reta 393"/>
          <p:cNvCxnSpPr/>
          <p:nvPr/>
        </p:nvCxnSpPr>
        <p:spPr>
          <a:xfrm rot="5400000" flipH="1" flipV="1">
            <a:off x="8272242" y="4283773"/>
            <a:ext cx="208359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5" name="Conector de seta reta 394"/>
          <p:cNvCxnSpPr/>
          <p:nvPr/>
        </p:nvCxnSpPr>
        <p:spPr>
          <a:xfrm rot="16200000" flipH="1">
            <a:off x="8382970" y="4318301"/>
            <a:ext cx="191691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6" name="Conector reto 395"/>
          <p:cNvCxnSpPr/>
          <p:nvPr/>
        </p:nvCxnSpPr>
        <p:spPr>
          <a:xfrm>
            <a:off x="3502599" y="297170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7" name="Text Box 17"/>
          <p:cNvSpPr txBox="1">
            <a:spLocks noChangeArrowheads="1"/>
          </p:cNvSpPr>
          <p:nvPr/>
        </p:nvSpPr>
        <p:spPr bwMode="auto">
          <a:xfrm>
            <a:off x="3016823" y="2756201"/>
            <a:ext cx="4857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a</a:t>
            </a:r>
            <a:r>
              <a:rPr lang="pt-BR" altLang="pt-BR" baseline="-25000"/>
              <a:t>1g</a:t>
            </a:r>
            <a:endParaRPr lang="en-US" altLang="pt-BR"/>
          </a:p>
        </p:txBody>
      </p:sp>
      <p:sp>
        <p:nvSpPr>
          <p:cNvPr id="398" name="Text Box 19"/>
          <p:cNvSpPr txBox="1">
            <a:spLocks noChangeArrowheads="1"/>
          </p:cNvSpPr>
          <p:nvPr/>
        </p:nvSpPr>
        <p:spPr bwMode="auto">
          <a:xfrm>
            <a:off x="2206008" y="1729882"/>
            <a:ext cx="39886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1u</a:t>
            </a:r>
            <a:endParaRPr lang="en-US" altLang="pt-BR"/>
          </a:p>
        </p:txBody>
      </p:sp>
      <p:sp>
        <p:nvSpPr>
          <p:cNvPr id="399" name="Text Box 17"/>
          <p:cNvSpPr txBox="1">
            <a:spLocks noChangeArrowheads="1"/>
          </p:cNvSpPr>
          <p:nvPr/>
        </p:nvSpPr>
        <p:spPr bwMode="auto">
          <a:xfrm>
            <a:off x="6742288" y="4700492"/>
            <a:ext cx="485775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500"/>
              <a:t>a</a:t>
            </a:r>
            <a:r>
              <a:rPr lang="pt-BR" altLang="pt-BR" sz="1500" baseline="-25000"/>
              <a:t>1g</a:t>
            </a:r>
            <a:endParaRPr lang="en-US" altLang="pt-BR" sz="1500"/>
          </a:p>
        </p:txBody>
      </p:sp>
      <p:sp>
        <p:nvSpPr>
          <p:cNvPr id="400" name="Text Box 19"/>
          <p:cNvSpPr txBox="1">
            <a:spLocks noChangeArrowheads="1"/>
          </p:cNvSpPr>
          <p:nvPr/>
        </p:nvSpPr>
        <p:spPr bwMode="auto">
          <a:xfrm>
            <a:off x="9816450" y="4330304"/>
            <a:ext cx="39766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1u</a:t>
            </a:r>
            <a:endParaRPr lang="en-US" altLang="pt-BR"/>
          </a:p>
        </p:txBody>
      </p:sp>
      <p:cxnSp>
        <p:nvCxnSpPr>
          <p:cNvPr id="401" name="Conector reto 400"/>
          <p:cNvCxnSpPr/>
          <p:nvPr/>
        </p:nvCxnSpPr>
        <p:spPr>
          <a:xfrm>
            <a:off x="6364861" y="3906344"/>
            <a:ext cx="377428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Conector reto 401"/>
          <p:cNvCxnSpPr/>
          <p:nvPr/>
        </p:nvCxnSpPr>
        <p:spPr>
          <a:xfrm>
            <a:off x="6797057" y="3906344"/>
            <a:ext cx="377429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3" name="Text Box 22"/>
          <p:cNvSpPr txBox="1">
            <a:spLocks noChangeArrowheads="1"/>
          </p:cNvSpPr>
          <p:nvPr/>
        </p:nvSpPr>
        <p:spPr bwMode="auto">
          <a:xfrm>
            <a:off x="2422701" y="3889676"/>
            <a:ext cx="4187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t</a:t>
            </a:r>
            <a:r>
              <a:rPr lang="pt-BR" altLang="pt-BR" baseline="-25000"/>
              <a:t>2g</a:t>
            </a:r>
            <a:endParaRPr lang="en-US" altLang="pt-BR" baseline="-25000"/>
          </a:p>
        </p:txBody>
      </p:sp>
      <p:sp>
        <p:nvSpPr>
          <p:cNvPr id="404" name="Text Box 24"/>
          <p:cNvSpPr txBox="1">
            <a:spLocks noChangeArrowheads="1"/>
          </p:cNvSpPr>
          <p:nvPr/>
        </p:nvSpPr>
        <p:spPr bwMode="auto">
          <a:xfrm>
            <a:off x="8372254" y="3690842"/>
            <a:ext cx="39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e</a:t>
            </a:r>
            <a:r>
              <a:rPr lang="pt-BR" altLang="pt-BR" baseline="-25000"/>
              <a:t>g</a:t>
            </a:r>
            <a:endParaRPr lang="en-US" altLang="pt-BR" baseline="-25000"/>
          </a:p>
        </p:txBody>
      </p:sp>
      <p:cxnSp>
        <p:nvCxnSpPr>
          <p:cNvPr id="405" name="Conector de seta reta 404"/>
          <p:cNvCxnSpPr/>
          <p:nvPr/>
        </p:nvCxnSpPr>
        <p:spPr>
          <a:xfrm rot="5400000" flipH="1" flipV="1">
            <a:off x="6370813" y="3744419"/>
            <a:ext cx="21550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6" name="Conector de seta reta 405"/>
          <p:cNvCxnSpPr/>
          <p:nvPr/>
        </p:nvCxnSpPr>
        <p:spPr>
          <a:xfrm rot="16200000" flipH="1">
            <a:off x="6482733" y="3740849"/>
            <a:ext cx="216694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7" name="Conector de seta reta 406"/>
          <p:cNvCxnSpPr/>
          <p:nvPr/>
        </p:nvCxnSpPr>
        <p:spPr>
          <a:xfrm rot="5400000" flipH="1" flipV="1">
            <a:off x="7985300" y="3744419"/>
            <a:ext cx="21550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8" name="Conector de seta reta 407"/>
          <p:cNvCxnSpPr/>
          <p:nvPr/>
        </p:nvCxnSpPr>
        <p:spPr>
          <a:xfrm rot="16200000" flipH="1">
            <a:off x="8097816" y="3740253"/>
            <a:ext cx="216694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" name="Conector reto 408"/>
          <p:cNvCxnSpPr/>
          <p:nvPr/>
        </p:nvCxnSpPr>
        <p:spPr>
          <a:xfrm rot="16200000" flipH="1">
            <a:off x="2918596" y="3986711"/>
            <a:ext cx="2733675" cy="810816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0" name="Conector reto 409"/>
          <p:cNvCxnSpPr/>
          <p:nvPr/>
        </p:nvCxnSpPr>
        <p:spPr>
          <a:xfrm>
            <a:off x="4690842" y="5758957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1" name="Conector de seta reta 410"/>
          <p:cNvCxnSpPr/>
          <p:nvPr/>
        </p:nvCxnSpPr>
        <p:spPr>
          <a:xfrm rot="5400000" flipH="1" flipV="1">
            <a:off x="4771804" y="5624417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2" name="Conector de seta reta 411"/>
          <p:cNvCxnSpPr/>
          <p:nvPr/>
        </p:nvCxnSpPr>
        <p:spPr>
          <a:xfrm rot="16200000" flipH="1">
            <a:off x="4814668" y="5635133"/>
            <a:ext cx="191690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3" name="Conector reto 412"/>
          <p:cNvCxnSpPr/>
          <p:nvPr/>
        </p:nvCxnSpPr>
        <p:spPr>
          <a:xfrm flipV="1">
            <a:off x="5014692" y="4895755"/>
            <a:ext cx="1295400" cy="863203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4" name="Text Box 17"/>
          <p:cNvSpPr txBox="1">
            <a:spLocks noChangeArrowheads="1"/>
          </p:cNvSpPr>
          <p:nvPr/>
        </p:nvSpPr>
        <p:spPr bwMode="auto">
          <a:xfrm>
            <a:off x="4744419" y="5722049"/>
            <a:ext cx="485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a</a:t>
            </a:r>
            <a:r>
              <a:rPr lang="pt-BR" altLang="pt-BR" sz="1200" baseline="-25000"/>
              <a:t>1g</a:t>
            </a:r>
            <a:endParaRPr lang="en-US" altLang="pt-BR" sz="1200"/>
          </a:p>
        </p:txBody>
      </p:sp>
      <p:cxnSp>
        <p:nvCxnSpPr>
          <p:cNvPr id="415" name="Conector reto 414"/>
          <p:cNvCxnSpPr/>
          <p:nvPr/>
        </p:nvCxnSpPr>
        <p:spPr>
          <a:xfrm rot="16200000" flipH="1">
            <a:off x="2594746" y="3231856"/>
            <a:ext cx="3219450" cy="756047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6" name="Conector de seta reta 415"/>
          <p:cNvCxnSpPr/>
          <p:nvPr/>
        </p:nvCxnSpPr>
        <p:spPr>
          <a:xfrm rot="5400000" flipH="1" flipV="1">
            <a:off x="4556302" y="5124355"/>
            <a:ext cx="160735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7" name="Conector de seta reta 416"/>
          <p:cNvCxnSpPr/>
          <p:nvPr/>
        </p:nvCxnSpPr>
        <p:spPr>
          <a:xfrm rot="16200000" flipH="1">
            <a:off x="4599759" y="5135665"/>
            <a:ext cx="190500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8" name="Conector de seta reta 417"/>
          <p:cNvCxnSpPr/>
          <p:nvPr/>
        </p:nvCxnSpPr>
        <p:spPr>
          <a:xfrm rot="5400000" flipH="1" flipV="1">
            <a:off x="4933729" y="5100542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Conector de seta reta 418"/>
          <p:cNvCxnSpPr/>
          <p:nvPr/>
        </p:nvCxnSpPr>
        <p:spPr>
          <a:xfrm rot="16200000" flipH="1">
            <a:off x="4976593" y="5111258"/>
            <a:ext cx="191690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0" name="Conector reto 419"/>
          <p:cNvCxnSpPr/>
          <p:nvPr/>
        </p:nvCxnSpPr>
        <p:spPr>
          <a:xfrm flipV="1">
            <a:off x="5223052" y="3889677"/>
            <a:ext cx="1141810" cy="721519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1" name="Conector reto 420"/>
          <p:cNvCxnSpPr/>
          <p:nvPr/>
        </p:nvCxnSpPr>
        <p:spPr>
          <a:xfrm>
            <a:off x="4636073" y="46254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2" name="Conector reto 421"/>
          <p:cNvCxnSpPr/>
          <p:nvPr/>
        </p:nvCxnSpPr>
        <p:spPr>
          <a:xfrm>
            <a:off x="4961114" y="4625482"/>
            <a:ext cx="269081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3" name="Conector reto 422"/>
          <p:cNvCxnSpPr/>
          <p:nvPr/>
        </p:nvCxnSpPr>
        <p:spPr>
          <a:xfrm>
            <a:off x="5230196" y="5235082"/>
            <a:ext cx="270272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4" name="Text Box 19"/>
          <p:cNvSpPr txBox="1">
            <a:spLocks noChangeArrowheads="1"/>
          </p:cNvSpPr>
          <p:nvPr/>
        </p:nvSpPr>
        <p:spPr bwMode="auto">
          <a:xfrm>
            <a:off x="4852768" y="5219605"/>
            <a:ext cx="39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t</a:t>
            </a:r>
            <a:r>
              <a:rPr lang="pt-BR" altLang="pt-BR" sz="1200" baseline="-25000"/>
              <a:t>1u</a:t>
            </a:r>
            <a:endParaRPr lang="en-US" altLang="pt-BR" sz="1200"/>
          </a:p>
        </p:txBody>
      </p:sp>
      <p:cxnSp>
        <p:nvCxnSpPr>
          <p:cNvPr id="425" name="Conector de seta reta 424"/>
          <p:cNvCxnSpPr/>
          <p:nvPr/>
        </p:nvCxnSpPr>
        <p:spPr>
          <a:xfrm rot="5400000" flipH="1" flipV="1">
            <a:off x="4664052" y="4489155"/>
            <a:ext cx="161925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6" name="Conector de seta reta 425"/>
          <p:cNvCxnSpPr/>
          <p:nvPr/>
        </p:nvCxnSpPr>
        <p:spPr>
          <a:xfrm rot="16200000" flipH="1">
            <a:off x="4706319" y="4500467"/>
            <a:ext cx="191691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7" name="Conector de seta reta 426"/>
          <p:cNvCxnSpPr/>
          <p:nvPr/>
        </p:nvCxnSpPr>
        <p:spPr>
          <a:xfrm rot="5400000" flipH="1" flipV="1">
            <a:off x="4979568" y="4489156"/>
            <a:ext cx="161925" cy="119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8" name="Conector de seta reta 427"/>
          <p:cNvCxnSpPr/>
          <p:nvPr/>
        </p:nvCxnSpPr>
        <p:spPr>
          <a:xfrm rot="16200000" flipH="1">
            <a:off x="5023026" y="4500467"/>
            <a:ext cx="191691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9" name="Conector de seta reta 428"/>
          <p:cNvCxnSpPr/>
          <p:nvPr/>
        </p:nvCxnSpPr>
        <p:spPr>
          <a:xfrm rot="5400000" flipH="1" flipV="1">
            <a:off x="5249840" y="5099946"/>
            <a:ext cx="161925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0" name="Conector de seta reta 429"/>
          <p:cNvCxnSpPr/>
          <p:nvPr/>
        </p:nvCxnSpPr>
        <p:spPr>
          <a:xfrm rot="16200000" flipH="1">
            <a:off x="5292704" y="5111853"/>
            <a:ext cx="191690" cy="714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1" name="Conector de seta reta 430"/>
          <p:cNvCxnSpPr/>
          <p:nvPr/>
        </p:nvCxnSpPr>
        <p:spPr>
          <a:xfrm rot="5400000" flipH="1" flipV="1">
            <a:off x="4439619" y="3617023"/>
            <a:ext cx="161925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2" name="Conector de seta reta 431"/>
          <p:cNvCxnSpPr/>
          <p:nvPr/>
        </p:nvCxnSpPr>
        <p:spPr>
          <a:xfrm rot="16200000" flipH="1">
            <a:off x="4482483" y="3627739"/>
            <a:ext cx="191690" cy="8334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3" name="Conector de seta reta 432"/>
          <p:cNvCxnSpPr/>
          <p:nvPr/>
        </p:nvCxnSpPr>
        <p:spPr>
          <a:xfrm rot="5400000" flipH="1" flipV="1">
            <a:off x="4771804" y="3592019"/>
            <a:ext cx="160734" cy="1191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4" name="Conector de seta reta 433"/>
          <p:cNvCxnSpPr/>
          <p:nvPr/>
        </p:nvCxnSpPr>
        <p:spPr>
          <a:xfrm rot="5400000" flipH="1" flipV="1">
            <a:off x="5096250" y="3592615"/>
            <a:ext cx="160734" cy="0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5" name="Conector reto 434"/>
          <p:cNvCxnSpPr/>
          <p:nvPr/>
        </p:nvCxnSpPr>
        <p:spPr>
          <a:xfrm>
            <a:off x="4690842" y="1567957"/>
            <a:ext cx="32385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6" name="Conector reto 435"/>
          <p:cNvCxnSpPr/>
          <p:nvPr/>
        </p:nvCxnSpPr>
        <p:spPr>
          <a:xfrm rot="5400000" flipH="1" flipV="1">
            <a:off x="3580584" y="1867399"/>
            <a:ext cx="1409700" cy="810816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7" name="Conector reto 436"/>
          <p:cNvCxnSpPr/>
          <p:nvPr/>
        </p:nvCxnSpPr>
        <p:spPr>
          <a:xfrm rot="16200000" flipV="1">
            <a:off x="4015162" y="2567487"/>
            <a:ext cx="3294460" cy="129540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8" name="Conector reto 437"/>
          <p:cNvCxnSpPr/>
          <p:nvPr/>
        </p:nvCxnSpPr>
        <p:spPr>
          <a:xfrm rot="16200000" flipV="1">
            <a:off x="4015757" y="2243042"/>
            <a:ext cx="3509963" cy="97155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9" name="Conector reto 438"/>
          <p:cNvCxnSpPr/>
          <p:nvPr/>
        </p:nvCxnSpPr>
        <p:spPr>
          <a:xfrm>
            <a:off x="4366993" y="973837"/>
            <a:ext cx="269081" cy="119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0" name="Conector reto 439"/>
          <p:cNvCxnSpPr/>
          <p:nvPr/>
        </p:nvCxnSpPr>
        <p:spPr>
          <a:xfrm>
            <a:off x="4690841" y="973835"/>
            <a:ext cx="271463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1" name="Conector reto 440"/>
          <p:cNvCxnSpPr/>
          <p:nvPr/>
        </p:nvCxnSpPr>
        <p:spPr>
          <a:xfrm>
            <a:off x="5014693" y="973837"/>
            <a:ext cx="239315" cy="2381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2" name="Text Box 17"/>
          <p:cNvSpPr txBox="1">
            <a:spLocks noChangeArrowheads="1"/>
          </p:cNvSpPr>
          <p:nvPr/>
        </p:nvSpPr>
        <p:spPr bwMode="auto">
          <a:xfrm>
            <a:off x="4636073" y="1583437"/>
            <a:ext cx="4857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a</a:t>
            </a:r>
            <a:r>
              <a:rPr lang="pt-BR" altLang="pt-BR" sz="1200" baseline="-25000"/>
              <a:t>1g</a:t>
            </a:r>
            <a:r>
              <a:rPr lang="pt-BR" altLang="pt-BR" sz="1200" baseline="30000"/>
              <a:t>*</a:t>
            </a:r>
            <a:endParaRPr lang="en-US" altLang="pt-BR" sz="1200"/>
          </a:p>
        </p:txBody>
      </p:sp>
      <p:sp>
        <p:nvSpPr>
          <p:cNvPr id="443" name="Text Box 19"/>
          <p:cNvSpPr txBox="1">
            <a:spLocks noChangeArrowheads="1"/>
          </p:cNvSpPr>
          <p:nvPr/>
        </p:nvSpPr>
        <p:spPr bwMode="auto">
          <a:xfrm>
            <a:off x="4690843" y="1027414"/>
            <a:ext cx="39766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 sz="1200"/>
              <a:t>t</a:t>
            </a:r>
            <a:r>
              <a:rPr lang="pt-BR" altLang="pt-BR" sz="1200" baseline="-25000"/>
              <a:t>1u</a:t>
            </a:r>
            <a:r>
              <a:rPr lang="pt-BR" altLang="pt-BR" sz="1200" baseline="30000"/>
              <a:t>*</a:t>
            </a:r>
            <a:endParaRPr lang="en-US" altLang="pt-BR" sz="1200"/>
          </a:p>
        </p:txBody>
      </p:sp>
      <p:cxnSp>
        <p:nvCxnSpPr>
          <p:cNvPr id="444" name="Conector reto 443"/>
          <p:cNvCxnSpPr/>
          <p:nvPr/>
        </p:nvCxnSpPr>
        <p:spPr>
          <a:xfrm rot="16200000" flipV="1">
            <a:off x="5112324" y="2637139"/>
            <a:ext cx="1316831" cy="1188244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5" name="Conector reto 444"/>
          <p:cNvCxnSpPr/>
          <p:nvPr/>
        </p:nvCxnSpPr>
        <p:spPr>
          <a:xfrm rot="10800000">
            <a:off x="5176616" y="2572844"/>
            <a:ext cx="1565672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6" name="Conector reto 445"/>
          <p:cNvCxnSpPr/>
          <p:nvPr/>
        </p:nvCxnSpPr>
        <p:spPr>
          <a:xfrm rot="10800000">
            <a:off x="5358782" y="3736085"/>
            <a:ext cx="1566863" cy="0"/>
          </a:xfrm>
          <a:prstGeom prst="line">
            <a:avLst/>
          </a:prstGeom>
          <a:ln w="1270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7" name="Conector reto 446"/>
          <p:cNvCxnSpPr/>
          <p:nvPr/>
        </p:nvCxnSpPr>
        <p:spPr>
          <a:xfrm>
            <a:off x="1990505" y="3889676"/>
            <a:ext cx="1188244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8" name="Conector reto 447"/>
          <p:cNvCxnSpPr/>
          <p:nvPr/>
        </p:nvCxnSpPr>
        <p:spPr>
          <a:xfrm>
            <a:off x="3232326" y="4051601"/>
            <a:ext cx="809625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9" name="Text Box 22"/>
          <p:cNvSpPr txBox="1">
            <a:spLocks noChangeArrowheads="1"/>
          </p:cNvSpPr>
          <p:nvPr/>
        </p:nvSpPr>
        <p:spPr bwMode="auto">
          <a:xfrm>
            <a:off x="3447830" y="4106370"/>
            <a:ext cx="3978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pt-BR" altLang="pt-BR"/>
              <a:t>e</a:t>
            </a:r>
            <a:r>
              <a:rPr lang="pt-BR" altLang="pt-BR" baseline="-25000"/>
              <a:t>g</a:t>
            </a:r>
            <a:endParaRPr lang="en-US" altLang="pt-BR" baseline="-25000"/>
          </a:p>
        </p:txBody>
      </p:sp>
      <p:cxnSp>
        <p:nvCxnSpPr>
          <p:cNvPr id="450" name="Conector reto 449"/>
          <p:cNvCxnSpPr/>
          <p:nvPr/>
        </p:nvCxnSpPr>
        <p:spPr>
          <a:xfrm rot="5400000" flipH="1" flipV="1">
            <a:off x="3629400" y="1224462"/>
            <a:ext cx="934641" cy="540544"/>
          </a:xfrm>
          <a:prstGeom prst="line">
            <a:avLst/>
          </a:prstGeom>
          <a:ln w="12700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1" name="Conector de seta reta 450"/>
          <p:cNvCxnSpPr/>
          <p:nvPr/>
        </p:nvCxnSpPr>
        <p:spPr>
          <a:xfrm rot="16200000" flipH="1">
            <a:off x="4814667" y="3607498"/>
            <a:ext cx="191691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2" name="Conector de seta reta 451"/>
          <p:cNvCxnSpPr/>
          <p:nvPr/>
        </p:nvCxnSpPr>
        <p:spPr>
          <a:xfrm rot="16200000" flipH="1">
            <a:off x="5138517" y="3607498"/>
            <a:ext cx="191691" cy="833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3" name="CaixaDeTexto 452"/>
          <p:cNvSpPr txBox="1"/>
          <p:nvPr/>
        </p:nvSpPr>
        <p:spPr>
          <a:xfrm>
            <a:off x="5923313" y="1237208"/>
            <a:ext cx="1829347" cy="5078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2700">
                <a:latin typeface="+mj-lt"/>
              </a:rPr>
              <a:t>Baixo spin</a:t>
            </a:r>
            <a:endParaRPr lang="pt-BR" sz="2700" baseline="-25000" dirty="0">
              <a:latin typeface="+mj-lt"/>
            </a:endParaRPr>
          </a:p>
        </p:txBody>
      </p:sp>
      <p:grpSp>
        <p:nvGrpSpPr>
          <p:cNvPr id="455" name="Grupo 454"/>
          <p:cNvGrpSpPr/>
          <p:nvPr/>
        </p:nvGrpSpPr>
        <p:grpSpPr>
          <a:xfrm>
            <a:off x="340589" y="1525941"/>
            <a:ext cx="1288616" cy="1229666"/>
            <a:chOff x="1029984" y="480594"/>
            <a:chExt cx="2282831" cy="2066227"/>
          </a:xfrm>
        </p:grpSpPr>
        <p:pic>
          <p:nvPicPr>
            <p:cNvPr id="456" name="Picture 178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9984" y="794221"/>
              <a:ext cx="1568450" cy="1752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gradFill rotWithShape="0">
                    <a:gsLst>
                      <a:gs pos="0">
                        <a:srgbClr val="0561A8"/>
                      </a:gs>
                      <a:gs pos="100000">
                        <a:srgbClr val="312F59"/>
                      </a:gs>
                    </a:gsLst>
                    <a:path path="shape">
                      <a:fillToRect l="50000" t="50000" r="50000" b="50000"/>
                    </a:path>
                  </a:gra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457" name="Conector de seta reta 456"/>
            <p:cNvCxnSpPr/>
            <p:nvPr/>
          </p:nvCxnSpPr>
          <p:spPr>
            <a:xfrm>
              <a:off x="2247089" y="1838528"/>
              <a:ext cx="447473" cy="155642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8" name="Conector de seta reta 457"/>
            <p:cNvCxnSpPr/>
            <p:nvPr/>
          </p:nvCxnSpPr>
          <p:spPr>
            <a:xfrm flipV="1">
              <a:off x="2235386" y="1507787"/>
              <a:ext cx="556452" cy="9464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9" name="Conector de seta reta 458"/>
            <p:cNvCxnSpPr/>
            <p:nvPr/>
          </p:nvCxnSpPr>
          <p:spPr>
            <a:xfrm flipV="1">
              <a:off x="1814209" y="576061"/>
              <a:ext cx="0" cy="31634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0" name="CaixaDeTexto 459"/>
            <p:cNvSpPr txBox="1"/>
            <p:nvPr/>
          </p:nvSpPr>
          <p:spPr>
            <a:xfrm>
              <a:off x="2220420" y="1916350"/>
              <a:ext cx="523089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x</a:t>
              </a:r>
            </a:p>
          </p:txBody>
        </p:sp>
        <p:sp>
          <p:nvSpPr>
            <p:cNvPr id="461" name="CaixaDeTexto 460"/>
            <p:cNvSpPr txBox="1"/>
            <p:nvPr/>
          </p:nvSpPr>
          <p:spPr>
            <a:xfrm>
              <a:off x="2767008" y="1193864"/>
              <a:ext cx="545807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y</a:t>
              </a:r>
            </a:p>
          </p:txBody>
        </p:sp>
        <p:sp>
          <p:nvSpPr>
            <p:cNvPr id="462" name="CaixaDeTexto 461"/>
            <p:cNvSpPr txBox="1"/>
            <p:nvPr/>
          </p:nvSpPr>
          <p:spPr>
            <a:xfrm>
              <a:off x="1921237" y="480594"/>
              <a:ext cx="500371" cy="6205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 dirty="0"/>
                <a:t>z</a:t>
              </a:r>
            </a:p>
          </p:txBody>
        </p:sp>
      </p:grpSp>
      <p:sp>
        <p:nvSpPr>
          <p:cNvPr id="463" name="Rectangle 191"/>
          <p:cNvSpPr>
            <a:spLocks noChangeArrowheads="1"/>
          </p:cNvSpPr>
          <p:nvPr/>
        </p:nvSpPr>
        <p:spPr bwMode="auto">
          <a:xfrm>
            <a:off x="218346" y="3118245"/>
            <a:ext cx="1202573" cy="1234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561A8"/>
                    </a:gs>
                    <a:gs pos="100000">
                      <a:srgbClr val="312F59"/>
                    </a:gs>
                  </a:gsLst>
                  <a:path path="shape">
                    <a:fillToRect l="50000" t="50000" r="50000" b="50000"/>
                  </a:path>
                </a:gradFill>
              </a14:hiddenFill>
            </a:ext>
            <a:ext uri="{91240B29-F687-4F45-9708-019B960494DF}">
              <a14:hiddenLine xmlns:a14="http://schemas.microsoft.com/office/drawing/2010/main" w="635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altLang="pt-BR" sz="1350" dirty="0"/>
              <a:t>Fe</a:t>
            </a:r>
            <a:r>
              <a:rPr lang="en-GB" altLang="pt-BR" sz="1350" baseline="30000" dirty="0"/>
              <a:t>2+</a:t>
            </a:r>
            <a:r>
              <a:rPr lang="en-GB" altLang="pt-BR" sz="1350" dirty="0"/>
              <a:t> = 6 e</a:t>
            </a:r>
            <a:r>
              <a:rPr lang="en-GB" altLang="pt-BR" b="1" baseline="30000" dirty="0"/>
              <a:t>-</a:t>
            </a:r>
            <a:endParaRPr lang="en-GB" altLang="pt-BR" sz="1350" dirty="0"/>
          </a:p>
          <a:p>
            <a:pPr>
              <a:lnSpc>
                <a:spcPct val="150000"/>
              </a:lnSpc>
            </a:pPr>
            <a:r>
              <a:rPr lang="en-GB" altLang="pt-BR" sz="1350" dirty="0"/>
              <a:t>6 </a:t>
            </a:r>
            <a:r>
              <a:rPr lang="en-GB" altLang="pt-BR" sz="1350" dirty="0" err="1"/>
              <a:t>xL</a:t>
            </a:r>
            <a:r>
              <a:rPr lang="en-GB" altLang="pt-BR" sz="1350" dirty="0"/>
              <a:t> = 12 e</a:t>
            </a:r>
            <a:r>
              <a:rPr lang="en-GB" altLang="pt-BR" b="1" baseline="30000" dirty="0"/>
              <a:t>-</a:t>
            </a:r>
            <a:endParaRPr lang="en-GB" altLang="pt-BR" sz="1350" dirty="0"/>
          </a:p>
          <a:p>
            <a:pPr>
              <a:lnSpc>
                <a:spcPct val="150000"/>
              </a:lnSpc>
            </a:pPr>
            <a:r>
              <a:rPr lang="en-GB" altLang="pt-BR" sz="1350" dirty="0"/>
              <a:t>Total = 18 e</a:t>
            </a:r>
            <a:r>
              <a:rPr lang="en-GB" altLang="pt-BR" b="1" baseline="30000" dirty="0"/>
              <a:t>-</a:t>
            </a:r>
          </a:p>
        </p:txBody>
      </p:sp>
      <p:sp>
        <p:nvSpPr>
          <p:cNvPr id="464" name="CaixaDeTexto 463"/>
          <p:cNvSpPr txBox="1"/>
          <p:nvPr/>
        </p:nvSpPr>
        <p:spPr>
          <a:xfrm>
            <a:off x="2565489" y="5439208"/>
            <a:ext cx="69762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Fe</a:t>
            </a:r>
            <a:r>
              <a:rPr lang="pt-BR" sz="2100" baseline="30000" dirty="0"/>
              <a:t>2+</a:t>
            </a:r>
            <a:endParaRPr lang="pt-BR" sz="2100" dirty="0"/>
          </a:p>
        </p:txBody>
      </p:sp>
      <p:sp>
        <p:nvSpPr>
          <p:cNvPr id="465" name="CaixaDeTexto 464"/>
          <p:cNvSpPr txBox="1"/>
          <p:nvPr/>
        </p:nvSpPr>
        <p:spPr>
          <a:xfrm>
            <a:off x="6766316" y="5495375"/>
            <a:ext cx="73930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6 x L</a:t>
            </a:r>
          </a:p>
        </p:txBody>
      </p:sp>
      <p:sp>
        <p:nvSpPr>
          <p:cNvPr id="466" name="CaixaDeTexto 465"/>
          <p:cNvSpPr txBox="1"/>
          <p:nvPr/>
        </p:nvSpPr>
        <p:spPr>
          <a:xfrm>
            <a:off x="4245243" y="2068857"/>
            <a:ext cx="2077813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100" dirty="0"/>
              <a:t>Diamagnético</a:t>
            </a:r>
          </a:p>
        </p:txBody>
      </p:sp>
      <p:sp>
        <p:nvSpPr>
          <p:cNvPr id="467" name="CaixaDeTexto 466"/>
          <p:cNvSpPr txBox="1"/>
          <p:nvPr/>
        </p:nvSpPr>
        <p:spPr>
          <a:xfrm>
            <a:off x="157126" y="200593"/>
            <a:ext cx="377379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700" dirty="0"/>
              <a:t>Fe</a:t>
            </a:r>
            <a:r>
              <a:rPr lang="pt-BR" sz="2700" baseline="30000" dirty="0"/>
              <a:t>2+</a:t>
            </a:r>
            <a:r>
              <a:rPr lang="pt-BR" sz="2700" dirty="0"/>
              <a:t>: 3 d</a:t>
            </a:r>
            <a:r>
              <a:rPr lang="pt-BR" sz="2700" baseline="30000" dirty="0"/>
              <a:t>6</a:t>
            </a:r>
            <a:r>
              <a:rPr lang="pt-BR" sz="2700" dirty="0"/>
              <a:t>, octaédrico</a:t>
            </a:r>
          </a:p>
        </p:txBody>
      </p:sp>
      <p:sp>
        <p:nvSpPr>
          <p:cNvPr id="468" name="Espaço Reservado para Número de Slide 46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484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Íon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Í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Í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2990</TotalTime>
  <Words>2171</Words>
  <Application>Microsoft Office PowerPoint</Application>
  <PresentationFormat>Apresentação na tela (4:3)</PresentationFormat>
  <Paragraphs>670</Paragraphs>
  <Slides>73</Slides>
  <Notes>2</Notes>
  <HiddenSlides>0</HiddenSlides>
  <MMClips>0</MMClips>
  <ScaleCrop>false</ScaleCrop>
  <HeadingPairs>
    <vt:vector size="8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Servidores OLE inseridos</vt:lpstr>
      </vt:variant>
      <vt:variant>
        <vt:i4>2</vt:i4>
      </vt:variant>
      <vt:variant>
        <vt:lpstr>Títulos de slides</vt:lpstr>
      </vt:variant>
      <vt:variant>
        <vt:i4>73</vt:i4>
      </vt:variant>
    </vt:vector>
  </HeadingPairs>
  <TitlesOfParts>
    <vt:vector size="84" baseType="lpstr">
      <vt:lpstr>Algerian</vt:lpstr>
      <vt:lpstr>Arial</vt:lpstr>
      <vt:lpstr>Calibri</vt:lpstr>
      <vt:lpstr>Century Gothic</vt:lpstr>
      <vt:lpstr>Helvetica</vt:lpstr>
      <vt:lpstr>Lucida Sans Unicode</vt:lpstr>
      <vt:lpstr>Wingdings</vt:lpstr>
      <vt:lpstr>Wingdings 3</vt:lpstr>
      <vt:lpstr>Íon</vt:lpstr>
      <vt:lpstr>Graph</vt:lpstr>
      <vt:lpstr>Equation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Usuário do Windows</dc:creator>
  <cp:lastModifiedBy>José Toledo</cp:lastModifiedBy>
  <cp:revision>77</cp:revision>
  <dcterms:created xsi:type="dcterms:W3CDTF">2018-05-14T13:51:34Z</dcterms:created>
  <dcterms:modified xsi:type="dcterms:W3CDTF">2023-11-22T11:25:17Z</dcterms:modified>
</cp:coreProperties>
</file>