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70" r:id="rId2"/>
    <p:sldId id="319" r:id="rId3"/>
    <p:sldId id="320" r:id="rId4"/>
    <p:sldId id="349" r:id="rId5"/>
    <p:sldId id="346" r:id="rId6"/>
    <p:sldId id="347" r:id="rId7"/>
    <p:sldId id="348" r:id="rId8"/>
    <p:sldId id="324" r:id="rId9"/>
    <p:sldId id="325" r:id="rId10"/>
    <p:sldId id="326" r:id="rId11"/>
    <p:sldId id="350" r:id="rId12"/>
    <p:sldId id="351" r:id="rId13"/>
    <p:sldId id="329" r:id="rId14"/>
    <p:sldId id="340" r:id="rId15"/>
    <p:sldId id="330" r:id="rId16"/>
    <p:sldId id="331" r:id="rId17"/>
    <p:sldId id="352" r:id="rId18"/>
    <p:sldId id="332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FFCCCC"/>
    <a:srgbClr val="CCFFFF"/>
    <a:srgbClr val="006699"/>
    <a:srgbClr val="009999"/>
    <a:srgbClr val="FF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6904" autoAdjust="0"/>
    <p:restoredTop sz="79861" autoAdjust="0"/>
  </p:normalViewPr>
  <p:slideViewPr>
    <p:cSldViewPr>
      <p:cViewPr>
        <p:scale>
          <a:sx n="60" d="100"/>
          <a:sy n="60" d="100"/>
        </p:scale>
        <p:origin x="-3288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90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7D8B1A-4D93-4854-B134-67CA1D130164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692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0C0543-5326-4F60-8E37-BB6286A9A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43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Lousa, Nome,</a:t>
            </a:r>
            <a:r>
              <a:rPr lang="pt-BR" baseline="0" dirty="0" smtClean="0"/>
              <a:t> </a:t>
            </a:r>
            <a:r>
              <a:rPr lang="pt-BR" baseline="0" dirty="0" err="1" smtClean="0"/>
              <a:t>prtga</a:t>
            </a:r>
            <a:r>
              <a:rPr lang="pt-BR" baseline="0" dirty="0" smtClean="0"/>
              <a:t>, falar de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hidden">
          <a:xfrm>
            <a:off x="0" y="0"/>
            <a:ext cx="7239000" cy="6858000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231900"/>
            <a:ext cx="6324600" cy="1403350"/>
          </a:xfrm>
        </p:spPr>
        <p:txBody>
          <a:bodyPr/>
          <a:lstStyle>
            <a:lvl1pPr>
              <a:defRPr sz="4300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130" name="Rectangle 34"/>
          <p:cNvSpPr>
            <a:spLocks noChangeArrowheads="1"/>
          </p:cNvSpPr>
          <p:nvPr userDrawn="1"/>
        </p:nvSpPr>
        <p:spPr bwMode="hidden">
          <a:xfrm>
            <a:off x="7162800" y="0"/>
            <a:ext cx="533400" cy="686752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4132" name="Picture 36" descr="fearp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206375"/>
            <a:ext cx="1219200" cy="898525"/>
          </a:xfrm>
          <a:prstGeom prst="rect">
            <a:avLst/>
          </a:prstGeom>
          <a:noFill/>
        </p:spPr>
      </p:pic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7696200" y="1447800"/>
          <a:ext cx="1219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Imagem de bitmap" r:id="rId4" imgW="857143" imgH="371527" progId="PBrush">
                  <p:embed/>
                </p:oleObj>
              </mc:Choice>
              <mc:Fallback>
                <p:oleObj name="Imagem de bitmap" r:id="rId4" imgW="857143" imgH="371527" progId="PBrush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447800"/>
                        <a:ext cx="12192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B727F2-E14B-4E4B-BE63-E471AE96CAE6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14550" cy="64389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91250" cy="64389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8AE26A-E8C8-48D9-8685-29FBE653C11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20000" cy="6254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458200" cy="53721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0" y="6477000"/>
            <a:ext cx="925513" cy="457200"/>
          </a:xfrm>
        </p:spPr>
        <p:txBody>
          <a:bodyPr/>
          <a:lstStyle>
            <a:lvl1pPr>
              <a:defRPr/>
            </a:lvl1pPr>
          </a:lstStyle>
          <a:p>
            <a:fld id="{54D77A5E-BFF0-4584-9EE1-8F4A09E9491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</a:schemeClr>
                </a:solidFill>
                <a:effectLst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1200"/>
              </a:spcAft>
              <a:defRPr sz="2800">
                <a:effectLst/>
              </a:defRPr>
            </a:lvl1pPr>
            <a:lvl2pPr>
              <a:spcAft>
                <a:spcPts val="600"/>
              </a:spcAft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E0B91A-E789-4842-8A69-86259BB09E43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6464F5-3D10-4C01-9C34-E1A8822739F6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152900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152900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615D09-236E-4B43-BF85-39DD7B7FD15E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7810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7810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634470-340D-4620-AA22-004E99D9F6B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C5737C-401C-4718-BFD2-CF02C7B8B25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BF460F-F607-4F73-BF73-4795471EB083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C30095-D678-4099-9434-328F8B7EAA56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5942F8-EF81-4251-9BC4-117AA22899D3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pt-BR" noProof="1"/>
          </a:p>
        </p:txBody>
      </p:sp>
      <p:pic>
        <p:nvPicPr>
          <p:cNvPr id="3102" name="Picture 30" descr="fear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152400"/>
            <a:ext cx="914400" cy="674688"/>
          </a:xfrm>
          <a:prstGeom prst="rect">
            <a:avLst/>
          </a:prstGeom>
          <a:noFill/>
        </p:spPr>
      </p:pic>
      <p:sp>
        <p:nvSpPr>
          <p:cNvPr id="3109" name="Rectangle 37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006699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1190625"/>
            <a:ext cx="381000" cy="5667375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304800" y="1185863"/>
            <a:ext cx="304800" cy="5681662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006699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10" name="Rectangle 38"/>
          <p:cNvSpPr>
            <a:spLocks noChangeArrowheads="1"/>
          </p:cNvSpPr>
          <p:nvPr userDrawn="1"/>
        </p:nvSpPr>
        <p:spPr bwMode="auto">
          <a:xfrm>
            <a:off x="304800" y="1185863"/>
            <a:ext cx="304800" cy="1095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6699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4582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620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dirty="0" smtClean="0"/>
              <a:t>Clique para editar o estilo do título mestre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92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+mj-lt"/>
              </a:defRPr>
            </a:lvl1pPr>
          </a:lstStyle>
          <a:p>
            <a:fld id="{2BBF5FB8-BAF4-4EDA-A454-F0A90EFA755E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xmlns:p14="http://schemas.microsoft.com/office/powerpoint/2010/main">
    <p:random/>
  </p:transition>
  <p:hf hdr="0" ftr="0" dt="0"/>
  <p:txStyles>
    <p:titleStyle>
      <a:lvl1pPr algn="r" rtl="0" fontAlgn="base">
        <a:spcBef>
          <a:spcPct val="0"/>
        </a:spcBef>
        <a:spcAft>
          <a:spcPct val="0"/>
        </a:spcAft>
        <a:defRPr lang="pt-BR" sz="3500" b="1" dirty="0" smtClean="0">
          <a:solidFill>
            <a:schemeClr val="accent6">
              <a:lumMod val="25000"/>
            </a:schemeClr>
          </a:solidFill>
          <a:effectLst/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ts val="1200"/>
        </a:spcAft>
        <a:buChar char="•"/>
        <a:defRPr lang="pt-BR" sz="2800" dirty="0" smtClean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ts val="300"/>
        </a:spcBef>
        <a:spcAft>
          <a:spcPts val="600"/>
        </a:spcAft>
        <a:buChar char="–"/>
        <a:defRPr lang="pt-BR" sz="2400" dirty="0" smtClean="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amazon.com/gp/product/images/0415279887/ref=dp_image_0/102-3195394-7064155?_encoding=UTF8&amp;n=283155&amp;s=books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.br/imgres?imgurl=http://www.monografias.com/trabajos14/administracion-empresas/Image24.gif&amp;imgrefurl=http://www.monografias.com/trabajos14/administracion-empresas/administracion-empresas.shtml&amp;h=281&amp;w=225&amp;sz=65&amp;tbnid=gaECP5dRFXkJ:&amp;tbnh=109&amp;tbnw=87&amp;hl=pt-BR&amp;start=1&amp;prev=/images?q=elton+mayo&amp;svnum=10&amp;hl=pt-BR&amp;lr=&amp;sa=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533400" y="1893620"/>
            <a:ext cx="6324600" cy="1415772"/>
          </a:xfrm>
        </p:spPr>
        <p:txBody>
          <a:bodyPr/>
          <a:lstStyle/>
          <a:p>
            <a:r>
              <a:rPr lang="pt-BR" dirty="0" smtClean="0">
                <a:effectLst/>
              </a:rPr>
              <a:t>Escola das Rela</a:t>
            </a:r>
            <a:r>
              <a:rPr lang="pt-BR" dirty="0" smtClean="0"/>
              <a:t>ções Humanas</a:t>
            </a:r>
            <a:endParaRPr lang="pt-BR" dirty="0"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>
          <a:xfrm>
            <a:off x="539552" y="4248168"/>
            <a:ext cx="6218406" cy="1752600"/>
          </a:xfrm>
        </p:spPr>
        <p:txBody>
          <a:bodyPr/>
          <a:lstStyle/>
          <a:p>
            <a:r>
              <a:rPr lang="pt-BR" dirty="0" smtClean="0">
                <a:effectLst/>
              </a:rPr>
              <a:t>Luciano Thomé e Castro</a:t>
            </a:r>
          </a:p>
          <a:p>
            <a:endParaRPr lang="pt-BR" dirty="0">
              <a:effectLst/>
            </a:endParaRP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367C0-7D07-49DF-AAEF-298C3A1F698D}" type="slidenum">
              <a:rPr lang="pt-BR"/>
              <a:pPr/>
              <a:t>10</a:t>
            </a:fld>
            <a:endParaRPr lang="pt-BR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427538" y="1344613"/>
            <a:ext cx="4443412" cy="1981200"/>
            <a:chOff x="3264" y="672"/>
            <a:chExt cx="3032" cy="1248"/>
          </a:xfrm>
        </p:grpSpPr>
        <p:sp>
          <p:nvSpPr>
            <p:cNvPr id="267267" name="Text Box 3"/>
            <p:cNvSpPr txBox="1">
              <a:spLocks noChangeArrowheads="1"/>
            </p:cNvSpPr>
            <p:nvPr/>
          </p:nvSpPr>
          <p:spPr bwMode="auto">
            <a:xfrm>
              <a:off x="3264" y="702"/>
              <a:ext cx="1295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>
                <a:buFontTx/>
                <a:buChar char="•"/>
              </a:pPr>
              <a:r>
                <a:rPr lang="en-US" sz="2000">
                  <a:latin typeface="Arial" charset="0"/>
                </a:rPr>
                <a:t>Objetivos</a:t>
              </a:r>
            </a:p>
            <a:p>
              <a:pPr algn="l" eaLnBrk="0" hangingPunct="0">
                <a:buFontTx/>
                <a:buChar char="•"/>
              </a:pPr>
              <a:r>
                <a:rPr lang="en-US" sz="2000">
                  <a:latin typeface="Arial" charset="0"/>
                </a:rPr>
                <a:t>Tecnologia</a:t>
              </a:r>
            </a:p>
            <a:p>
              <a:pPr algn="l" eaLnBrk="0" hangingPunct="0">
                <a:buFontTx/>
                <a:buChar char="•"/>
              </a:pPr>
              <a:r>
                <a:rPr lang="en-US" sz="2000">
                  <a:latin typeface="Arial" charset="0"/>
                </a:rPr>
                <a:t>Estrutura</a:t>
              </a:r>
            </a:p>
            <a:p>
              <a:pPr algn="l" eaLnBrk="0" hangingPunct="0">
                <a:buFontTx/>
                <a:buChar char="•"/>
              </a:pPr>
              <a:r>
                <a:rPr lang="en-US" sz="2000">
                  <a:latin typeface="Arial" charset="0"/>
                </a:rPr>
                <a:t>Competências</a:t>
              </a:r>
            </a:p>
            <a:p>
              <a:pPr algn="l" eaLnBrk="0" hangingPunct="0">
                <a:buFontTx/>
                <a:buChar char="•"/>
              </a:pPr>
              <a:r>
                <a:rPr lang="en-US" sz="2000">
                  <a:latin typeface="Arial" charset="0"/>
                </a:rPr>
                <a:t>Equipamentos</a:t>
              </a:r>
            </a:p>
          </p:txBody>
        </p:sp>
        <p:sp>
          <p:nvSpPr>
            <p:cNvPr id="267268" name="Text Box 4"/>
            <p:cNvSpPr txBox="1">
              <a:spLocks noChangeArrowheads="1"/>
            </p:cNvSpPr>
            <p:nvPr/>
          </p:nvSpPr>
          <p:spPr bwMode="auto">
            <a:xfrm>
              <a:off x="4922" y="966"/>
              <a:ext cx="137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400" b="1">
                  <a:latin typeface="Arial" charset="0"/>
                </a:rPr>
                <a:t>Organização</a:t>
              </a:r>
            </a:p>
            <a:p>
              <a:pPr algn="l" eaLnBrk="0" hangingPunct="0"/>
              <a:r>
                <a:rPr lang="en-US" sz="2400" b="1">
                  <a:latin typeface="Arial" charset="0"/>
                </a:rPr>
                <a:t>formal</a:t>
              </a:r>
            </a:p>
          </p:txBody>
        </p:sp>
        <p:sp>
          <p:nvSpPr>
            <p:cNvPr id="267269" name="AutoShape 5"/>
            <p:cNvSpPr>
              <a:spLocks/>
            </p:cNvSpPr>
            <p:nvPr/>
          </p:nvSpPr>
          <p:spPr bwMode="auto">
            <a:xfrm>
              <a:off x="4704" y="672"/>
              <a:ext cx="192" cy="1248"/>
            </a:xfrm>
            <a:prstGeom prst="rightBrace">
              <a:avLst>
                <a:gd name="adj1" fmla="val 54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67271" name="Line 7"/>
          <p:cNvSpPr>
            <a:spLocks noChangeShapeType="1"/>
          </p:cNvSpPr>
          <p:nvPr/>
        </p:nvSpPr>
        <p:spPr bwMode="auto">
          <a:xfrm>
            <a:off x="422275" y="3308350"/>
            <a:ext cx="8159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7272" name="Freeform 8"/>
          <p:cNvSpPr>
            <a:spLocks/>
          </p:cNvSpPr>
          <p:nvPr/>
        </p:nvSpPr>
        <p:spPr bwMode="auto">
          <a:xfrm>
            <a:off x="1479550" y="1387475"/>
            <a:ext cx="4538663" cy="4906963"/>
          </a:xfrm>
          <a:custGeom>
            <a:avLst/>
            <a:gdLst/>
            <a:ahLst/>
            <a:cxnLst>
              <a:cxn ang="0">
                <a:pos x="645" y="857"/>
              </a:cxn>
              <a:cxn ang="0">
                <a:pos x="554" y="966"/>
              </a:cxn>
              <a:cxn ang="0">
                <a:pos x="500" y="1311"/>
              </a:cxn>
              <a:cxn ang="0">
                <a:pos x="227" y="1457"/>
              </a:cxn>
              <a:cxn ang="0">
                <a:pos x="100" y="2020"/>
              </a:cxn>
              <a:cxn ang="0">
                <a:pos x="9" y="2475"/>
              </a:cxn>
              <a:cxn ang="0">
                <a:pos x="63" y="2638"/>
              </a:cxn>
              <a:cxn ang="0">
                <a:pos x="209" y="2893"/>
              </a:cxn>
              <a:cxn ang="0">
                <a:pos x="318" y="3002"/>
              </a:cxn>
              <a:cxn ang="0">
                <a:pos x="627" y="3093"/>
              </a:cxn>
              <a:cxn ang="0">
                <a:pos x="1082" y="3129"/>
              </a:cxn>
              <a:cxn ang="0">
                <a:pos x="1700" y="3184"/>
              </a:cxn>
              <a:cxn ang="0">
                <a:pos x="2427" y="3202"/>
              </a:cxn>
              <a:cxn ang="0">
                <a:pos x="2718" y="3111"/>
              </a:cxn>
              <a:cxn ang="0">
                <a:pos x="2791" y="3075"/>
              </a:cxn>
              <a:cxn ang="0">
                <a:pos x="2845" y="3038"/>
              </a:cxn>
              <a:cxn ang="0">
                <a:pos x="3027" y="2929"/>
              </a:cxn>
              <a:cxn ang="0">
                <a:pos x="3027" y="2366"/>
              </a:cxn>
              <a:cxn ang="0">
                <a:pos x="2991" y="2111"/>
              </a:cxn>
              <a:cxn ang="0">
                <a:pos x="2900" y="2057"/>
              </a:cxn>
              <a:cxn ang="0">
                <a:pos x="2845" y="2002"/>
              </a:cxn>
              <a:cxn ang="0">
                <a:pos x="2627" y="1802"/>
              </a:cxn>
              <a:cxn ang="0">
                <a:pos x="2336" y="1748"/>
              </a:cxn>
              <a:cxn ang="0">
                <a:pos x="2136" y="1621"/>
              </a:cxn>
              <a:cxn ang="0">
                <a:pos x="2027" y="1530"/>
              </a:cxn>
              <a:cxn ang="0">
                <a:pos x="1954" y="1439"/>
              </a:cxn>
              <a:cxn ang="0">
                <a:pos x="1864" y="1184"/>
              </a:cxn>
              <a:cxn ang="0">
                <a:pos x="1809" y="893"/>
              </a:cxn>
              <a:cxn ang="0">
                <a:pos x="1736" y="639"/>
              </a:cxn>
              <a:cxn ang="0">
                <a:pos x="1573" y="384"/>
              </a:cxn>
              <a:cxn ang="0">
                <a:pos x="1445" y="312"/>
              </a:cxn>
              <a:cxn ang="0">
                <a:pos x="1391" y="257"/>
              </a:cxn>
              <a:cxn ang="0">
                <a:pos x="1263" y="94"/>
              </a:cxn>
              <a:cxn ang="0">
                <a:pos x="1245" y="21"/>
              </a:cxn>
              <a:cxn ang="0">
                <a:pos x="1191" y="3"/>
              </a:cxn>
              <a:cxn ang="0">
                <a:pos x="954" y="75"/>
              </a:cxn>
              <a:cxn ang="0">
                <a:pos x="863" y="257"/>
              </a:cxn>
              <a:cxn ang="0">
                <a:pos x="827" y="712"/>
              </a:cxn>
              <a:cxn ang="0">
                <a:pos x="645" y="803"/>
              </a:cxn>
              <a:cxn ang="0">
                <a:pos x="645" y="857"/>
              </a:cxn>
            </a:cxnLst>
            <a:rect l="0" t="0" r="r" b="b"/>
            <a:pathLst>
              <a:path w="3097" h="3255">
                <a:moveTo>
                  <a:pt x="645" y="857"/>
                </a:moveTo>
                <a:cubicBezTo>
                  <a:pt x="625" y="878"/>
                  <a:pt x="564" y="933"/>
                  <a:pt x="554" y="966"/>
                </a:cubicBezTo>
                <a:cubicBezTo>
                  <a:pt x="528" y="1053"/>
                  <a:pt x="546" y="1243"/>
                  <a:pt x="500" y="1311"/>
                </a:cubicBezTo>
                <a:cubicBezTo>
                  <a:pt x="430" y="1415"/>
                  <a:pt x="338" y="1430"/>
                  <a:pt x="227" y="1457"/>
                </a:cubicBezTo>
                <a:cubicBezTo>
                  <a:pt x="218" y="1648"/>
                  <a:pt x="245" y="1875"/>
                  <a:pt x="100" y="2020"/>
                </a:cubicBezTo>
                <a:cubicBezTo>
                  <a:pt x="70" y="2170"/>
                  <a:pt x="56" y="2330"/>
                  <a:pt x="9" y="2475"/>
                </a:cubicBezTo>
                <a:cubicBezTo>
                  <a:pt x="42" y="2674"/>
                  <a:pt x="0" y="2513"/>
                  <a:pt x="63" y="2638"/>
                </a:cubicBezTo>
                <a:cubicBezTo>
                  <a:pt x="106" y="2723"/>
                  <a:pt x="139" y="2823"/>
                  <a:pt x="209" y="2893"/>
                </a:cubicBezTo>
                <a:cubicBezTo>
                  <a:pt x="245" y="2929"/>
                  <a:pt x="268" y="2990"/>
                  <a:pt x="318" y="3002"/>
                </a:cubicBezTo>
                <a:cubicBezTo>
                  <a:pt x="423" y="3028"/>
                  <a:pt x="521" y="3066"/>
                  <a:pt x="627" y="3093"/>
                </a:cubicBezTo>
                <a:cubicBezTo>
                  <a:pt x="774" y="3131"/>
                  <a:pt x="931" y="3115"/>
                  <a:pt x="1082" y="3129"/>
                </a:cubicBezTo>
                <a:cubicBezTo>
                  <a:pt x="1772" y="3193"/>
                  <a:pt x="1064" y="3145"/>
                  <a:pt x="1700" y="3184"/>
                </a:cubicBezTo>
                <a:cubicBezTo>
                  <a:pt x="2060" y="3255"/>
                  <a:pt x="1820" y="3222"/>
                  <a:pt x="2427" y="3202"/>
                </a:cubicBezTo>
                <a:cubicBezTo>
                  <a:pt x="2531" y="3168"/>
                  <a:pt x="2610" y="3129"/>
                  <a:pt x="2718" y="3111"/>
                </a:cubicBezTo>
                <a:cubicBezTo>
                  <a:pt x="2742" y="3099"/>
                  <a:pt x="2767" y="3089"/>
                  <a:pt x="2791" y="3075"/>
                </a:cubicBezTo>
                <a:cubicBezTo>
                  <a:pt x="2810" y="3064"/>
                  <a:pt x="2826" y="3048"/>
                  <a:pt x="2845" y="3038"/>
                </a:cubicBezTo>
                <a:cubicBezTo>
                  <a:pt x="2920" y="3000"/>
                  <a:pt x="2968" y="2989"/>
                  <a:pt x="3027" y="2929"/>
                </a:cubicBezTo>
                <a:cubicBezTo>
                  <a:pt x="3097" y="2719"/>
                  <a:pt x="3061" y="2848"/>
                  <a:pt x="3027" y="2366"/>
                </a:cubicBezTo>
                <a:cubicBezTo>
                  <a:pt x="3021" y="2280"/>
                  <a:pt x="3024" y="2190"/>
                  <a:pt x="2991" y="2111"/>
                </a:cubicBezTo>
                <a:cubicBezTo>
                  <a:pt x="2978" y="2078"/>
                  <a:pt x="2928" y="2078"/>
                  <a:pt x="2900" y="2057"/>
                </a:cubicBezTo>
                <a:cubicBezTo>
                  <a:pt x="2879" y="2041"/>
                  <a:pt x="2862" y="2022"/>
                  <a:pt x="2845" y="2002"/>
                </a:cubicBezTo>
                <a:cubicBezTo>
                  <a:pt x="2794" y="1940"/>
                  <a:pt x="2702" y="1829"/>
                  <a:pt x="2627" y="1802"/>
                </a:cubicBezTo>
                <a:cubicBezTo>
                  <a:pt x="2534" y="1768"/>
                  <a:pt x="2433" y="1766"/>
                  <a:pt x="2336" y="1748"/>
                </a:cubicBezTo>
                <a:cubicBezTo>
                  <a:pt x="2268" y="1696"/>
                  <a:pt x="2205" y="1672"/>
                  <a:pt x="2136" y="1621"/>
                </a:cubicBezTo>
                <a:cubicBezTo>
                  <a:pt x="2042" y="1478"/>
                  <a:pt x="2173" y="1657"/>
                  <a:pt x="2027" y="1530"/>
                </a:cubicBezTo>
                <a:cubicBezTo>
                  <a:pt x="1998" y="1504"/>
                  <a:pt x="1978" y="1469"/>
                  <a:pt x="1954" y="1439"/>
                </a:cubicBezTo>
                <a:cubicBezTo>
                  <a:pt x="1926" y="1353"/>
                  <a:pt x="1892" y="1270"/>
                  <a:pt x="1864" y="1184"/>
                </a:cubicBezTo>
                <a:cubicBezTo>
                  <a:pt x="1849" y="1084"/>
                  <a:pt x="1823" y="993"/>
                  <a:pt x="1809" y="893"/>
                </a:cubicBezTo>
                <a:cubicBezTo>
                  <a:pt x="1795" y="797"/>
                  <a:pt x="1807" y="708"/>
                  <a:pt x="1736" y="639"/>
                </a:cubicBezTo>
                <a:cubicBezTo>
                  <a:pt x="1702" y="536"/>
                  <a:pt x="1667" y="451"/>
                  <a:pt x="1573" y="384"/>
                </a:cubicBezTo>
                <a:cubicBezTo>
                  <a:pt x="1452" y="297"/>
                  <a:pt x="1546" y="396"/>
                  <a:pt x="1445" y="312"/>
                </a:cubicBezTo>
                <a:cubicBezTo>
                  <a:pt x="1425" y="296"/>
                  <a:pt x="1407" y="277"/>
                  <a:pt x="1391" y="257"/>
                </a:cubicBezTo>
                <a:cubicBezTo>
                  <a:pt x="1347" y="204"/>
                  <a:pt x="1263" y="94"/>
                  <a:pt x="1263" y="94"/>
                </a:cubicBezTo>
                <a:cubicBezTo>
                  <a:pt x="1257" y="70"/>
                  <a:pt x="1261" y="41"/>
                  <a:pt x="1245" y="21"/>
                </a:cubicBezTo>
                <a:cubicBezTo>
                  <a:pt x="1233" y="6"/>
                  <a:pt x="1210" y="0"/>
                  <a:pt x="1191" y="3"/>
                </a:cubicBezTo>
                <a:cubicBezTo>
                  <a:pt x="1110" y="18"/>
                  <a:pt x="1033" y="51"/>
                  <a:pt x="954" y="75"/>
                </a:cubicBezTo>
                <a:cubicBezTo>
                  <a:pt x="922" y="141"/>
                  <a:pt x="915" y="207"/>
                  <a:pt x="863" y="257"/>
                </a:cubicBezTo>
                <a:cubicBezTo>
                  <a:pt x="846" y="408"/>
                  <a:pt x="860" y="563"/>
                  <a:pt x="827" y="712"/>
                </a:cubicBezTo>
                <a:cubicBezTo>
                  <a:pt x="821" y="737"/>
                  <a:pt x="674" y="793"/>
                  <a:pt x="645" y="803"/>
                </a:cubicBezTo>
                <a:cubicBezTo>
                  <a:pt x="625" y="863"/>
                  <a:pt x="608" y="857"/>
                  <a:pt x="645" y="857"/>
                </a:cubicBezTo>
                <a:close/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7273" name="Text Box 9"/>
          <p:cNvSpPr txBox="1">
            <a:spLocks noChangeArrowheads="1"/>
          </p:cNvSpPr>
          <p:nvPr/>
        </p:nvSpPr>
        <p:spPr bwMode="auto">
          <a:xfrm>
            <a:off x="1828800" y="3616325"/>
            <a:ext cx="2801938" cy="1920875"/>
          </a:xfrm>
          <a:prstGeom prst="rect">
            <a:avLst/>
          </a:prstGeom>
          <a:noFill/>
          <a:ln w="76200" cap="rnd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en-US" sz="2000" dirty="0" err="1">
                <a:latin typeface="Arial" charset="0"/>
              </a:rPr>
              <a:t>Normas</a:t>
            </a:r>
            <a:r>
              <a:rPr lang="en-US" sz="2000" dirty="0">
                <a:latin typeface="Arial" charset="0"/>
              </a:rPr>
              <a:t> de </a:t>
            </a:r>
            <a:r>
              <a:rPr lang="en-US" sz="2000" dirty="0" err="1">
                <a:latin typeface="Arial" charset="0"/>
              </a:rPr>
              <a:t>conduta</a:t>
            </a:r>
            <a:endParaRPr lang="en-US" sz="2000" dirty="0">
              <a:latin typeface="Arial" charset="0"/>
            </a:endParaRPr>
          </a:p>
          <a:p>
            <a:pPr algn="l" eaLnBrk="0" hangingPunct="0">
              <a:buFontTx/>
              <a:buChar char="•"/>
            </a:pPr>
            <a:r>
              <a:rPr lang="en-US" sz="2000" dirty="0" err="1">
                <a:latin typeface="Arial" charset="0"/>
              </a:rPr>
              <a:t>Grupos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informais</a:t>
            </a:r>
            <a:endParaRPr lang="en-US" sz="2000" dirty="0">
              <a:latin typeface="Arial" charset="0"/>
            </a:endParaRPr>
          </a:p>
          <a:p>
            <a:pPr algn="l" eaLnBrk="0" hangingPunct="0">
              <a:buFontTx/>
              <a:buChar char="•"/>
            </a:pPr>
            <a:r>
              <a:rPr lang="en-US" sz="2000" dirty="0" err="1">
                <a:latin typeface="Arial" charset="0"/>
              </a:rPr>
              <a:t>Cultura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organizacional</a:t>
            </a:r>
            <a:endParaRPr lang="en-US" sz="2000" dirty="0">
              <a:latin typeface="Arial" charset="0"/>
            </a:endParaRPr>
          </a:p>
          <a:p>
            <a:pPr algn="l" eaLnBrk="0" hangingPunct="0">
              <a:buFontTx/>
              <a:buChar char="•"/>
            </a:pPr>
            <a:r>
              <a:rPr lang="en-US" sz="2000" dirty="0" err="1">
                <a:latin typeface="Arial" charset="0"/>
              </a:rPr>
              <a:t>Conflito</a:t>
            </a:r>
            <a:r>
              <a:rPr lang="en-US" sz="2000" dirty="0">
                <a:latin typeface="Arial" charset="0"/>
              </a:rPr>
              <a:t> e </a:t>
            </a:r>
            <a:r>
              <a:rPr lang="en-US" sz="2000" dirty="0" err="1">
                <a:latin typeface="Arial" charset="0"/>
              </a:rPr>
              <a:t>cooperação</a:t>
            </a:r>
            <a:endParaRPr lang="en-US" sz="2000" dirty="0">
              <a:latin typeface="Arial" charset="0"/>
            </a:endParaRPr>
          </a:p>
          <a:p>
            <a:pPr algn="l" eaLnBrk="0" hangingPunct="0">
              <a:buFontTx/>
              <a:buChar char="•"/>
            </a:pPr>
            <a:r>
              <a:rPr lang="en-US" sz="2000" dirty="0" err="1">
                <a:latin typeface="Arial" charset="0"/>
              </a:rPr>
              <a:t>Poder</a:t>
            </a:r>
            <a:r>
              <a:rPr lang="en-US" sz="2000" dirty="0">
                <a:latin typeface="Arial" charset="0"/>
              </a:rPr>
              <a:t> e </a:t>
            </a:r>
            <a:r>
              <a:rPr lang="en-US" sz="2000" dirty="0" err="1">
                <a:latin typeface="Arial" charset="0"/>
              </a:rPr>
              <a:t>política</a:t>
            </a:r>
            <a:endParaRPr lang="en-US" sz="2000" dirty="0">
              <a:latin typeface="Arial" charset="0"/>
            </a:endParaRPr>
          </a:p>
          <a:p>
            <a:pPr algn="l" eaLnBrk="0" hangingPunct="0"/>
            <a:endParaRPr lang="en-US" sz="2000" dirty="0">
              <a:latin typeface="Arial" charset="0"/>
            </a:endParaRPr>
          </a:p>
        </p:txBody>
      </p:sp>
      <p:sp>
        <p:nvSpPr>
          <p:cNvPr id="267274" name="Text Box 10"/>
          <p:cNvSpPr txBox="1">
            <a:spLocks noChangeArrowheads="1"/>
          </p:cNvSpPr>
          <p:nvPr/>
        </p:nvSpPr>
        <p:spPr bwMode="auto">
          <a:xfrm>
            <a:off x="2798763" y="6356350"/>
            <a:ext cx="3298825" cy="457200"/>
          </a:xfrm>
          <a:prstGeom prst="rect">
            <a:avLst/>
          </a:prstGeom>
          <a:noFill/>
          <a:ln w="76200" cap="rnd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400" b="1">
                <a:latin typeface="Arial" charset="0"/>
              </a:rPr>
              <a:t>Organização informal</a:t>
            </a:r>
          </a:p>
        </p:txBody>
      </p:sp>
      <p:sp>
        <p:nvSpPr>
          <p:cNvPr id="26727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Visão da Empresa como Sistema Social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-44807"/>
            <a:ext cx="7524328" cy="1169551"/>
          </a:xfrm>
        </p:spPr>
        <p:txBody>
          <a:bodyPr/>
          <a:lstStyle/>
          <a:p>
            <a:r>
              <a:rPr lang="pt-PT" dirty="0" smtClean="0"/>
              <a:t>Outros Influenciadores na escola das Relações Humanas</a:t>
            </a:r>
            <a:endParaRPr lang="pt-P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5737C-401C-4718-BFD2-CF02C7B8B257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196752"/>
            <a:ext cx="8928992" cy="53721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ts val="600"/>
              </a:spcBef>
              <a:spcAft>
                <a:spcPts val="1200"/>
              </a:spcAft>
              <a:buChar char="•"/>
              <a:defRPr lang="pt-BR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ts val="300"/>
              </a:spcBef>
              <a:spcAft>
                <a:spcPts val="600"/>
              </a:spcAft>
              <a:buChar char="–"/>
              <a:defRPr lang="pt-BR" sz="2400" dirty="0" smtClean="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r>
              <a:rPr lang="pt-PT" sz="2400" dirty="0" smtClean="0"/>
              <a:t> Mary </a:t>
            </a:r>
            <a:r>
              <a:rPr lang="pt-PT" sz="2400" dirty="0" err="1" smtClean="0"/>
              <a:t>Parker</a:t>
            </a:r>
            <a:r>
              <a:rPr lang="pt-PT" sz="2400" dirty="0" smtClean="0"/>
              <a:t> </a:t>
            </a:r>
            <a:r>
              <a:rPr lang="pt-PT" sz="2400" dirty="0" err="1" smtClean="0"/>
              <a:t>Follet</a:t>
            </a:r>
            <a:r>
              <a:rPr lang="pt-PT" sz="2400" dirty="0" smtClean="0"/>
              <a:t>: Método de solução de conflitos</a:t>
            </a:r>
          </a:p>
          <a:p>
            <a:pPr lvl="1"/>
            <a:r>
              <a:rPr lang="pt-PT" sz="2000" dirty="0" smtClean="0"/>
              <a:t>Força: coerção</a:t>
            </a:r>
          </a:p>
          <a:p>
            <a:pPr lvl="1"/>
            <a:r>
              <a:rPr lang="pt-PT" sz="2000" dirty="0" smtClean="0"/>
              <a:t>Barganha: trocas</a:t>
            </a:r>
          </a:p>
          <a:p>
            <a:pPr lvl="1"/>
            <a:r>
              <a:rPr lang="pt-PT" sz="2000" dirty="0" smtClean="0"/>
              <a:t>Integração: comprometimento, participação</a:t>
            </a:r>
          </a:p>
          <a:p>
            <a:pPr lvl="1"/>
            <a:endParaRPr lang="pt-PT" sz="2000" dirty="0" smtClean="0"/>
          </a:p>
          <a:p>
            <a:r>
              <a:rPr lang="pt-PT" sz="2400" dirty="0" err="1" smtClean="0"/>
              <a:t>Roethlisberger</a:t>
            </a:r>
            <a:r>
              <a:rPr lang="pt-PT" sz="2400" dirty="0" smtClean="0"/>
              <a:t> e </a:t>
            </a:r>
            <a:r>
              <a:rPr lang="pt-PT" sz="2400" dirty="0" err="1" smtClean="0"/>
              <a:t>Dickson</a:t>
            </a:r>
            <a:r>
              <a:rPr lang="pt-PT" sz="2400" dirty="0" smtClean="0"/>
              <a:t> (1939): Sistema social de equilíbrio. Ao observar grupo de trabalhadores – lideranças naturais, atitude indiferente a benefícios financeiros, valores e costumes eram mais importantes.</a:t>
            </a:r>
          </a:p>
          <a:p>
            <a:pPr lvl="1"/>
            <a:r>
              <a:rPr lang="pt-PT" sz="2000" dirty="0" smtClean="0"/>
              <a:t>Eficiência técnica: eficiência e baixo custo;</a:t>
            </a:r>
          </a:p>
          <a:p>
            <a:pPr lvl="1"/>
            <a:r>
              <a:rPr lang="pt-PT" sz="2000" dirty="0" smtClean="0"/>
              <a:t>Eficiência social: criar e distribuir satisfação;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02308169"/>
      </p:ext>
    </p:extLst>
  </p:cSld>
  <p:clrMapOvr>
    <a:masterClrMapping/>
  </p:clrMapOvr>
  <p:transition xmlns:p14="http://schemas.microsoft.com/office/powerpoint/2010/main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-44807"/>
            <a:ext cx="7524328" cy="1169551"/>
          </a:xfrm>
        </p:spPr>
        <p:txBody>
          <a:bodyPr/>
          <a:lstStyle/>
          <a:p>
            <a:r>
              <a:rPr lang="pt-PT" dirty="0" smtClean="0"/>
              <a:t>Outros Influenciadores na escola das Relações Humanas</a:t>
            </a:r>
            <a:endParaRPr lang="pt-P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5737C-401C-4718-BFD2-CF02C7B8B257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196752"/>
            <a:ext cx="8928992" cy="53721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ts val="600"/>
              </a:spcBef>
              <a:spcAft>
                <a:spcPts val="1200"/>
              </a:spcAft>
              <a:buChar char="•"/>
              <a:defRPr lang="pt-BR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ts val="300"/>
              </a:spcBef>
              <a:spcAft>
                <a:spcPts val="600"/>
              </a:spcAft>
              <a:buChar char="–"/>
              <a:defRPr lang="pt-BR" sz="2400" dirty="0" smtClean="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r>
              <a:rPr lang="pt-PT" sz="2400" dirty="0" smtClean="0"/>
              <a:t> </a:t>
            </a:r>
            <a:r>
              <a:rPr lang="pt-PT" sz="2400" dirty="0" err="1" smtClean="0"/>
              <a:t>Chester</a:t>
            </a:r>
            <a:r>
              <a:rPr lang="pt-PT" sz="2400" dirty="0" smtClean="0"/>
              <a:t> </a:t>
            </a:r>
            <a:r>
              <a:rPr lang="pt-PT" sz="2400" dirty="0" err="1" smtClean="0"/>
              <a:t>Barnard</a:t>
            </a:r>
            <a:r>
              <a:rPr lang="pt-PT" sz="2400" dirty="0" smtClean="0"/>
              <a:t>:</a:t>
            </a:r>
            <a:endParaRPr lang="pt-PT" sz="2400" dirty="0"/>
          </a:p>
          <a:p>
            <a:pPr marL="0" indent="0">
              <a:buNone/>
            </a:pPr>
            <a:r>
              <a:rPr lang="pt-PT" sz="1800" dirty="0" smtClean="0"/>
              <a:t>Transição entre escola das relações Humanas e teorias comportamentais.</a:t>
            </a:r>
          </a:p>
          <a:p>
            <a:r>
              <a:rPr lang="pt-PT" sz="1800" dirty="0" smtClean="0"/>
              <a:t>“As organizações informais são necessárias ao funcionamento das organizações formais como um meio de comunicação, coesão e proteção da integridade individual”.</a:t>
            </a:r>
          </a:p>
          <a:p>
            <a:r>
              <a:rPr lang="pt-PT" sz="1800" dirty="0" smtClean="0"/>
              <a:t>“Organizações são sistemas cooperativos que emergem porque indivíduos, que detém objetivos próprios, não podem realizá-los sozinhos”</a:t>
            </a:r>
          </a:p>
          <a:p>
            <a:r>
              <a:rPr lang="pt-PT" sz="1800" dirty="0" smtClean="0"/>
              <a:t>“Uma forma de controle e integração necessária seria o desenvolvimento de valores comuns e de uma ética (</a:t>
            </a:r>
            <a:r>
              <a:rPr lang="pt-PT" sz="1800" i="1" dirty="0" err="1" smtClean="0"/>
              <a:t>common</a:t>
            </a:r>
            <a:r>
              <a:rPr lang="pt-PT" sz="1800" i="1" dirty="0" smtClean="0"/>
              <a:t> moral </a:t>
            </a:r>
            <a:r>
              <a:rPr lang="pt-PT" sz="1800" i="1" dirty="0" err="1" smtClean="0"/>
              <a:t>purpose</a:t>
            </a:r>
            <a:r>
              <a:rPr lang="pt-PT" sz="1800" dirty="0" smtClean="0"/>
              <a:t>) que gerassem comprometimento dos indivíduos com a organização.”</a:t>
            </a:r>
          </a:p>
          <a:p>
            <a:r>
              <a:rPr lang="pt-PT" sz="1800" dirty="0" smtClean="0"/>
              <a:t>“Interesses individuais podem divergir dos interesses da organização ou grupo”</a:t>
            </a:r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2635772737"/>
      </p:ext>
    </p:extLst>
  </p:cSld>
  <p:clrMapOvr>
    <a:masterClrMapping/>
  </p:clrMapOvr>
  <p:transition xmlns:p14="http://schemas.microsoft.com/office/powerpoint/2010/main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Críticas</a:t>
            </a:r>
            <a:endParaRPr lang="pt-BR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Negação do Conflito </a:t>
            </a:r>
            <a:r>
              <a:rPr lang="pt-BR" dirty="0" err="1" smtClean="0"/>
              <a:t>empresa-trabalhador</a:t>
            </a:r>
            <a:endParaRPr lang="pt-BR" dirty="0" smtClean="0"/>
          </a:p>
          <a:p>
            <a:r>
              <a:rPr lang="pt-BR" dirty="0" smtClean="0"/>
              <a:t>Restrição de variáveis e amostra</a:t>
            </a:r>
          </a:p>
          <a:p>
            <a:r>
              <a:rPr lang="pt-BR" dirty="0" smtClean="0"/>
              <a:t>Trabalhador utópico</a:t>
            </a:r>
          </a:p>
          <a:p>
            <a:r>
              <a:rPr lang="pt-BR" dirty="0" smtClean="0"/>
              <a:t>Ênfase em grupos informais</a:t>
            </a:r>
          </a:p>
          <a:p>
            <a:r>
              <a:rPr lang="pt-BR" dirty="0" smtClean="0"/>
              <a:t>Falta de propostas de gestão mais práticas</a:t>
            </a:r>
          </a:p>
          <a:p>
            <a:endParaRPr lang="pt-BR" dirty="0"/>
          </a:p>
        </p:txBody>
      </p:sp>
      <p:sp>
        <p:nvSpPr>
          <p:cNvPr id="25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6AF43-859C-41AD-BB2F-12A996D2A1F5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-500098" y="1791290"/>
            <a:ext cx="6858000" cy="923330"/>
          </a:xfrm>
        </p:spPr>
        <p:txBody>
          <a:bodyPr/>
          <a:lstStyle/>
          <a:p>
            <a:pPr lvl="1"/>
            <a:r>
              <a:rPr lang="pt-BR" sz="5400" noProof="1" smtClean="0">
                <a:solidFill>
                  <a:schemeClr val="bg1"/>
                </a:solidFill>
              </a:rPr>
              <a:t>Concluindo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5539D-6A84-4064-BFCD-FD9385C4FC15}" type="slidenum">
              <a:rPr lang="pt-BR"/>
              <a:pPr/>
              <a:t>15</a:t>
            </a:fld>
            <a:endParaRPr lang="pt-BR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Concluindo</a:t>
            </a:r>
            <a:endParaRPr lang="en-US"/>
          </a:p>
        </p:txBody>
      </p:sp>
      <p:graphicFrame>
        <p:nvGraphicFramePr>
          <p:cNvPr id="280579" name="Group 3"/>
          <p:cNvGraphicFramePr>
            <a:graphicFrameLocks noGrp="1"/>
          </p:cNvGraphicFramePr>
          <p:nvPr>
            <p:ph idx="1"/>
          </p:nvPr>
        </p:nvGraphicFramePr>
        <p:xfrm>
          <a:off x="449263" y="1371600"/>
          <a:ext cx="3970337" cy="5110164"/>
        </p:xfrm>
        <a:graphic>
          <a:graphicData uri="http://schemas.openxmlformats.org/drawingml/2006/table">
            <a:tbl>
              <a:tblPr/>
              <a:tblGrid>
                <a:gridCol w="1979612"/>
                <a:gridCol w="1990725"/>
              </a:tblGrid>
              <a:tr h="439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Frederick Taylor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Henri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Fayol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Administração científica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Processo de administração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7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Aplicação de métodos de pesquisa para identificar a melhor maneira de trabalhar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Administração de empresas é distinta das operações de produção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9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Seleção e treinamento científico dos trabalhadores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ourier New" pitchFamily="49" charset="0"/>
                        <a:buChar char="o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Administração é processo de planejar, organizar, coordenar e controlar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0596" name="AutoShape 20"/>
          <p:cNvSpPr>
            <a:spLocks noChangeArrowheads="1"/>
          </p:cNvSpPr>
          <p:nvPr/>
        </p:nvSpPr>
        <p:spPr bwMode="auto">
          <a:xfrm>
            <a:off x="4840288" y="1524000"/>
            <a:ext cx="1143000" cy="696913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600" b="1">
                <a:latin typeface="Arial" charset="0"/>
              </a:rPr>
              <a:t>Taylor</a:t>
            </a:r>
          </a:p>
        </p:txBody>
      </p:sp>
      <p:sp>
        <p:nvSpPr>
          <p:cNvPr id="280597" name="AutoShape 21"/>
          <p:cNvSpPr>
            <a:spLocks noChangeArrowheads="1"/>
          </p:cNvSpPr>
          <p:nvPr/>
        </p:nvSpPr>
        <p:spPr bwMode="auto">
          <a:xfrm>
            <a:off x="4572000" y="4495800"/>
            <a:ext cx="1681163" cy="18288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200">
                <a:latin typeface="Arial" charset="0"/>
              </a:rPr>
              <a:t>Aumentar a eficiência </a:t>
            </a:r>
          </a:p>
          <a:p>
            <a:r>
              <a:rPr lang="pt-BR" sz="1200">
                <a:latin typeface="Arial" charset="0"/>
              </a:rPr>
              <a:t>da empresa através do </a:t>
            </a:r>
          </a:p>
          <a:p>
            <a:r>
              <a:rPr lang="pt-BR" sz="1200">
                <a:latin typeface="Arial" charset="0"/>
              </a:rPr>
              <a:t>aumento do nível </a:t>
            </a:r>
          </a:p>
          <a:p>
            <a:r>
              <a:rPr lang="pt-BR" sz="1200">
                <a:latin typeface="Arial" charset="0"/>
              </a:rPr>
              <a:t>operacional</a:t>
            </a:r>
          </a:p>
        </p:txBody>
      </p:sp>
      <p:sp>
        <p:nvSpPr>
          <p:cNvPr id="280598" name="AutoShape 22"/>
          <p:cNvSpPr>
            <a:spLocks noChangeArrowheads="1"/>
          </p:cNvSpPr>
          <p:nvPr/>
        </p:nvSpPr>
        <p:spPr bwMode="auto">
          <a:xfrm>
            <a:off x="4840288" y="3536950"/>
            <a:ext cx="1143000" cy="696913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200">
                <a:latin typeface="Arial" charset="0"/>
              </a:rPr>
              <a:t>Ênfase </a:t>
            </a:r>
          </a:p>
          <a:p>
            <a:r>
              <a:rPr lang="pt-BR" sz="1200">
                <a:latin typeface="Arial" charset="0"/>
              </a:rPr>
              <a:t>nas Tarefas</a:t>
            </a:r>
          </a:p>
        </p:txBody>
      </p:sp>
      <p:sp>
        <p:nvSpPr>
          <p:cNvPr id="280599" name="AutoShape 23"/>
          <p:cNvSpPr>
            <a:spLocks noChangeArrowheads="1"/>
          </p:cNvSpPr>
          <p:nvPr/>
        </p:nvSpPr>
        <p:spPr bwMode="auto">
          <a:xfrm>
            <a:off x="4840288" y="2530475"/>
            <a:ext cx="1143000" cy="696913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200">
                <a:latin typeface="Arial" charset="0"/>
              </a:rPr>
              <a:t>Administração </a:t>
            </a:r>
          </a:p>
          <a:p>
            <a:r>
              <a:rPr lang="pt-BR" sz="1200">
                <a:latin typeface="Arial" charset="0"/>
              </a:rPr>
              <a:t>Científica</a:t>
            </a:r>
          </a:p>
        </p:txBody>
      </p:sp>
      <p:sp>
        <p:nvSpPr>
          <p:cNvPr id="280600" name="AutoShape 24"/>
          <p:cNvSpPr>
            <a:spLocks noChangeArrowheads="1"/>
          </p:cNvSpPr>
          <p:nvPr/>
        </p:nvSpPr>
        <p:spPr bwMode="auto">
          <a:xfrm>
            <a:off x="7716838" y="3536950"/>
            <a:ext cx="1143000" cy="696913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200">
                <a:latin typeface="Arial" charset="0"/>
              </a:rPr>
              <a:t>Ênfase na </a:t>
            </a:r>
          </a:p>
          <a:p>
            <a:r>
              <a:rPr lang="pt-BR" sz="1200">
                <a:latin typeface="Arial" charset="0"/>
              </a:rPr>
              <a:t>Estrutura</a:t>
            </a:r>
          </a:p>
        </p:txBody>
      </p:sp>
      <p:sp>
        <p:nvSpPr>
          <p:cNvPr id="280601" name="AutoShape 25"/>
          <p:cNvSpPr>
            <a:spLocks noChangeArrowheads="1"/>
          </p:cNvSpPr>
          <p:nvPr/>
        </p:nvSpPr>
        <p:spPr bwMode="auto">
          <a:xfrm>
            <a:off x="7716838" y="2530475"/>
            <a:ext cx="1143000" cy="696913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200">
                <a:latin typeface="Arial" charset="0"/>
              </a:rPr>
              <a:t>Teoria Clássica</a:t>
            </a:r>
          </a:p>
        </p:txBody>
      </p:sp>
      <p:sp>
        <p:nvSpPr>
          <p:cNvPr id="280602" name="AutoShape 26"/>
          <p:cNvSpPr>
            <a:spLocks noChangeArrowheads="1"/>
          </p:cNvSpPr>
          <p:nvPr/>
        </p:nvSpPr>
        <p:spPr bwMode="auto">
          <a:xfrm>
            <a:off x="7716838" y="1524000"/>
            <a:ext cx="1143000" cy="696913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600" b="1">
                <a:latin typeface="Arial" charset="0"/>
              </a:rPr>
              <a:t>Fayol</a:t>
            </a:r>
          </a:p>
        </p:txBody>
      </p:sp>
      <p:sp>
        <p:nvSpPr>
          <p:cNvPr id="280603" name="AutoShape 27"/>
          <p:cNvSpPr>
            <a:spLocks noChangeArrowheads="1"/>
          </p:cNvSpPr>
          <p:nvPr/>
        </p:nvSpPr>
        <p:spPr bwMode="auto">
          <a:xfrm>
            <a:off x="7548563" y="4572000"/>
            <a:ext cx="1479550" cy="18288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200">
                <a:latin typeface="Arial" charset="0"/>
              </a:rPr>
              <a:t>Aumentar a eficiência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da empresa através 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da forma de 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disposição dos </a:t>
            </a:r>
          </a:p>
          <a:p>
            <a:r>
              <a:rPr lang="pt-BR" sz="1200">
                <a:latin typeface="Arial" charset="0"/>
              </a:rPr>
              <a:t>órgãos componen-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tes da organização 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e das suas </a:t>
            </a:r>
          </a:p>
          <a:p>
            <a:r>
              <a:rPr lang="pt-BR" sz="1200">
                <a:latin typeface="Arial" charset="0"/>
              </a:rPr>
              <a:t>inter-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relações estruturais. </a:t>
            </a:r>
          </a:p>
        </p:txBody>
      </p:sp>
      <p:sp>
        <p:nvSpPr>
          <p:cNvPr id="280604" name="AutoShape 28"/>
          <p:cNvSpPr>
            <a:spLocks noChangeArrowheads="1"/>
          </p:cNvSpPr>
          <p:nvPr/>
        </p:nvSpPr>
        <p:spPr bwMode="auto">
          <a:xfrm>
            <a:off x="6329363" y="3227388"/>
            <a:ext cx="1084262" cy="696912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sz="1200">
                <a:latin typeface="Arial" charset="0"/>
              </a:rPr>
              <a:t>Confronto das</a:t>
            </a:r>
            <a:br>
              <a:rPr lang="pt-BR" sz="1200">
                <a:latin typeface="Arial" charset="0"/>
              </a:rPr>
            </a:br>
            <a:r>
              <a:rPr lang="pt-BR" sz="1200">
                <a:latin typeface="Arial" charset="0"/>
              </a:rPr>
              <a:t> Teorias de </a:t>
            </a:r>
          </a:p>
          <a:p>
            <a:r>
              <a:rPr lang="pt-BR" sz="1200">
                <a:latin typeface="Arial" charset="0"/>
              </a:rPr>
              <a:t>Taylor e Fayol</a:t>
            </a:r>
          </a:p>
        </p:txBody>
      </p:sp>
      <p:cxnSp>
        <p:nvCxnSpPr>
          <p:cNvPr id="280605" name="AutoShape 29"/>
          <p:cNvCxnSpPr>
            <a:cxnSpLocks noChangeShapeType="1"/>
            <a:stCxn id="280596" idx="2"/>
            <a:endCxn id="280599" idx="0"/>
          </p:cNvCxnSpPr>
          <p:nvPr/>
        </p:nvCxnSpPr>
        <p:spPr bwMode="auto">
          <a:xfrm>
            <a:off x="5411788" y="2220913"/>
            <a:ext cx="0" cy="309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80606" name="AutoShape 30"/>
          <p:cNvCxnSpPr>
            <a:cxnSpLocks noChangeShapeType="1"/>
            <a:stCxn id="280599" idx="2"/>
            <a:endCxn id="280598" idx="0"/>
          </p:cNvCxnSpPr>
          <p:nvPr/>
        </p:nvCxnSpPr>
        <p:spPr bwMode="auto">
          <a:xfrm>
            <a:off x="5411788" y="3227388"/>
            <a:ext cx="0" cy="309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80607" name="AutoShape 31"/>
          <p:cNvCxnSpPr>
            <a:cxnSpLocks noChangeShapeType="1"/>
            <a:stCxn id="280598" idx="2"/>
            <a:endCxn id="280597" idx="0"/>
          </p:cNvCxnSpPr>
          <p:nvPr/>
        </p:nvCxnSpPr>
        <p:spPr bwMode="auto">
          <a:xfrm rot="16200000" flipH="1">
            <a:off x="5281613" y="4364038"/>
            <a:ext cx="261937" cy="1587"/>
          </a:xfrm>
          <a:prstGeom prst="bentConnector3">
            <a:avLst>
              <a:gd name="adj1" fmla="val 4969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280608" name="AutoShape 32"/>
          <p:cNvCxnSpPr>
            <a:cxnSpLocks noChangeShapeType="1"/>
            <a:stCxn id="280602" idx="2"/>
            <a:endCxn id="280601" idx="0"/>
          </p:cNvCxnSpPr>
          <p:nvPr/>
        </p:nvCxnSpPr>
        <p:spPr bwMode="auto">
          <a:xfrm>
            <a:off x="8288338" y="2220913"/>
            <a:ext cx="0" cy="309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80609" name="AutoShape 33"/>
          <p:cNvCxnSpPr>
            <a:cxnSpLocks noChangeShapeType="1"/>
            <a:stCxn id="280601" idx="2"/>
            <a:endCxn id="280600" idx="0"/>
          </p:cNvCxnSpPr>
          <p:nvPr/>
        </p:nvCxnSpPr>
        <p:spPr bwMode="auto">
          <a:xfrm>
            <a:off x="8288338" y="3227388"/>
            <a:ext cx="0" cy="309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80610" name="AutoShape 34"/>
          <p:cNvCxnSpPr>
            <a:cxnSpLocks noChangeShapeType="1"/>
            <a:stCxn id="280600" idx="2"/>
            <a:endCxn id="280603" idx="0"/>
          </p:cNvCxnSpPr>
          <p:nvPr/>
        </p:nvCxnSpPr>
        <p:spPr bwMode="auto">
          <a:xfrm rot="5400000">
            <a:off x="8119269" y="4402932"/>
            <a:ext cx="338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80611" name="AutoShape 35"/>
          <p:cNvCxnSpPr>
            <a:cxnSpLocks noChangeShapeType="1"/>
            <a:stCxn id="280597" idx="3"/>
            <a:endCxn id="280604" idx="2"/>
          </p:cNvCxnSpPr>
          <p:nvPr/>
        </p:nvCxnSpPr>
        <p:spPr bwMode="auto">
          <a:xfrm flipV="1">
            <a:off x="6253163" y="3924300"/>
            <a:ext cx="619125" cy="148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0612" name="AutoShape 36"/>
          <p:cNvCxnSpPr>
            <a:cxnSpLocks noChangeShapeType="1"/>
            <a:stCxn id="280603" idx="1"/>
            <a:endCxn id="280604" idx="2"/>
          </p:cNvCxnSpPr>
          <p:nvPr/>
        </p:nvCxnSpPr>
        <p:spPr bwMode="auto">
          <a:xfrm flipH="1" flipV="1">
            <a:off x="6872288" y="3924300"/>
            <a:ext cx="676275" cy="156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D7C99-A354-427D-8861-5EB2ECF0424B}" type="slidenum">
              <a:rPr lang="pt-BR"/>
              <a:pPr/>
              <a:t>16</a:t>
            </a:fld>
            <a:endParaRPr lang="pt-BR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Concluindo</a:t>
            </a:r>
            <a:endParaRPr lang="en-US"/>
          </a:p>
        </p:txBody>
      </p:sp>
      <p:graphicFrame>
        <p:nvGraphicFramePr>
          <p:cNvPr id="274464" name="Group 32"/>
          <p:cNvGraphicFramePr>
            <a:graphicFrameLocks noGrp="1"/>
          </p:cNvGraphicFramePr>
          <p:nvPr>
            <p:ph idx="1"/>
          </p:nvPr>
        </p:nvGraphicFramePr>
        <p:xfrm>
          <a:off x="611188" y="1412875"/>
          <a:ext cx="8137525" cy="4700016"/>
        </p:xfrm>
        <a:graphic>
          <a:graphicData uri="http://schemas.openxmlformats.org/drawingml/2006/table">
            <a:tbl>
              <a:tblPr/>
              <a:tblGrid>
                <a:gridCol w="4057650"/>
                <a:gridCol w="4079875"/>
              </a:tblGrid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Teoria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Clássica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Teoria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das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Relações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Humanas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Organização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como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máquina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Enfatiza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tarefas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ou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tecnologia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Inspirada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sistemas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engenharia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Autoridade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centralizada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Linhas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claras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autoridade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Especialização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competência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técnica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Acentuada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divisão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trabalho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Confiança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nas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regras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Organização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como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grupo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de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pessoas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Enfatiza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as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pessoas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Inspirada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em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sistemas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de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psicologia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Delegação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de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autoridade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Maior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Autonomia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do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empregado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Confiança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e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abertura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Ênfase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nas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relações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humanas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entre as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pessoas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Confiança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nas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pessoas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Dinâmica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grupal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 e 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imes New Roman" charset="0"/>
                        </a:rPr>
                        <a:t>interpessoal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7544" y="1297260"/>
            <a:ext cx="8458200" cy="5372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77A5E-BFF0-4584-9EE1-8F4A09E9491F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323528" y="1628800"/>
            <a:ext cx="8604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err="1"/>
              <a:t>http</a:t>
            </a:r>
            <a:r>
              <a:rPr lang="pt-PT" dirty="0"/>
              <a:t>://</a:t>
            </a:r>
            <a:r>
              <a:rPr lang="pt-PT" dirty="0" err="1"/>
              <a:t>www.youtube.com</a:t>
            </a:r>
            <a:r>
              <a:rPr lang="pt-PT" dirty="0"/>
              <a:t>/</a:t>
            </a:r>
            <a:r>
              <a:rPr lang="pt-PT" dirty="0" err="1"/>
              <a:t>watch?v</a:t>
            </a:r>
            <a:r>
              <a:rPr lang="pt-PT" dirty="0"/>
              <a:t>=W7RHjwmVGhs</a:t>
            </a:r>
          </a:p>
        </p:txBody>
      </p:sp>
    </p:spTree>
    <p:extLst>
      <p:ext uri="{BB962C8B-B14F-4D97-AF65-F5344CB8AC3E}">
        <p14:creationId xmlns:p14="http://schemas.microsoft.com/office/powerpoint/2010/main" val="1105406992"/>
      </p:ext>
    </p:extLst>
  </p:cSld>
  <p:clrMapOvr>
    <a:masterClrMapping/>
  </p:clrMapOvr>
  <p:transition xmlns:p14="http://schemas.microsoft.com/office/powerpoint/2010/main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A8E08-C8D5-47A3-9C44-3D589AB77709}" type="slidenum">
              <a:rPr lang="pt-BR"/>
              <a:pPr/>
              <a:t>18</a:t>
            </a:fld>
            <a:endParaRPr lang="pt-BR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Temas de </a:t>
            </a:r>
            <a:r>
              <a:rPr lang="pt-BR" dirty="0" smtClean="0"/>
              <a:t>Pesquisa Iniciação Científica</a:t>
            </a:r>
            <a:endParaRPr lang="en-US" dirty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 smtClean="0"/>
              <a:t>Princípios de Administração clássica aplicados no Brasil: da chegada aos dias de hoje;</a:t>
            </a:r>
          </a:p>
          <a:p>
            <a:endParaRPr lang="pt-BR" sz="2800" dirty="0" smtClean="0"/>
          </a:p>
          <a:p>
            <a:r>
              <a:rPr lang="pt-BR" sz="2800" dirty="0" smtClean="0"/>
              <a:t>O </a:t>
            </a:r>
            <a:r>
              <a:rPr lang="pt-BR" sz="2800" dirty="0"/>
              <a:t>papel de grupos </a:t>
            </a:r>
            <a:r>
              <a:rPr lang="pt-BR" sz="2800" dirty="0" smtClean="0"/>
              <a:t>informais na gestão pública;</a:t>
            </a:r>
          </a:p>
          <a:p>
            <a:endParaRPr lang="pt-BR" sz="2800" dirty="0" smtClean="0"/>
          </a:p>
          <a:p>
            <a:r>
              <a:rPr lang="pt-BR" sz="2800" dirty="0" smtClean="0"/>
              <a:t>Oportunidades na gestão por processos como ferramenta de competitividade.</a:t>
            </a:r>
            <a:endParaRPr lang="pt-BR" sz="2800" dirty="0"/>
          </a:p>
          <a:p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0" y="1531798"/>
            <a:ext cx="6858000" cy="1754326"/>
          </a:xfrm>
        </p:spPr>
        <p:txBody>
          <a:bodyPr/>
          <a:lstStyle/>
          <a:p>
            <a:pPr lvl="1"/>
            <a:r>
              <a:rPr lang="pt-BR" sz="5400" noProof="1" smtClean="0">
                <a:solidFill>
                  <a:schemeClr val="bg1"/>
                </a:solidFill>
              </a:rPr>
              <a:t>Escola das Relações Humanas</a:t>
            </a:r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de Surgimento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Condições de trabalhos precárias;</a:t>
            </a:r>
          </a:p>
          <a:p>
            <a:r>
              <a:rPr lang="pt-BR" dirty="0" smtClean="0"/>
              <a:t>Crescimento dos sindicatos;</a:t>
            </a:r>
          </a:p>
          <a:p>
            <a:r>
              <a:rPr lang="pt-BR" dirty="0" smtClean="0"/>
              <a:t>Crescimento de doutrinas contestadoras: marxismo;</a:t>
            </a:r>
          </a:p>
          <a:p>
            <a:r>
              <a:rPr lang="pt-BR" dirty="0" smtClean="0"/>
              <a:t>Crescimento das ciências do comportamento;</a:t>
            </a:r>
          </a:p>
          <a:p>
            <a:r>
              <a:rPr lang="pt-BR" dirty="0" smtClean="0"/>
              <a:t>Visão da Organização Máquina X Organização Ser Vivo</a:t>
            </a:r>
          </a:p>
          <a:p>
            <a:r>
              <a:rPr lang="pt-BR" dirty="0" smtClean="0"/>
              <a:t>Crise de 1929 nos EUA;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Estudos de </a:t>
            </a:r>
            <a:r>
              <a:rPr lang="pt-BR" dirty="0" err="1" smtClean="0"/>
              <a:t>Hawthorne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72100"/>
          </a:xfrm>
        </p:spPr>
        <p:txBody>
          <a:bodyPr/>
          <a:lstStyle/>
          <a:p>
            <a:r>
              <a:rPr lang="pt-BR" sz="2800" dirty="0" smtClean="0"/>
              <a:t>Liderança de Elton </a:t>
            </a:r>
            <a:r>
              <a:rPr lang="pt-BR" sz="2800" dirty="0" err="1" smtClean="0"/>
              <a:t>Mayo</a:t>
            </a:r>
            <a:r>
              <a:rPr lang="pt-BR" sz="2800" dirty="0" smtClean="0"/>
              <a:t>, entre 1927 e 1933</a:t>
            </a:r>
          </a:p>
          <a:p>
            <a:r>
              <a:rPr lang="pt-BR" sz="2800" dirty="0" smtClean="0"/>
              <a:t>Fábrica da Western </a:t>
            </a:r>
            <a:r>
              <a:rPr lang="pt-BR" sz="2800" dirty="0" err="1" smtClean="0"/>
              <a:t>Eletric</a:t>
            </a:r>
            <a:endParaRPr lang="pt-BR" sz="2800" dirty="0" smtClean="0"/>
          </a:p>
          <a:p>
            <a:r>
              <a:rPr lang="pt-BR" sz="2800" dirty="0" smtClean="0"/>
              <a:t>Objetivo original: investigação entre as condições de trabalho e a incidência de fadiga e monotonia entre empregados</a:t>
            </a:r>
          </a:p>
          <a:p>
            <a:r>
              <a:rPr lang="pt-BR" sz="2800" dirty="0" smtClean="0"/>
              <a:t>Abandono da perspectiva </a:t>
            </a:r>
            <a:r>
              <a:rPr lang="pt-BR" sz="2800" dirty="0" err="1" smtClean="0"/>
              <a:t>taylorista</a:t>
            </a:r>
            <a:r>
              <a:rPr lang="pt-BR" sz="2800" dirty="0" smtClean="0"/>
              <a:t> para incluir aspectos como atitudes, preocupações e fatores sociais fora do trabalho</a:t>
            </a:r>
          </a:p>
          <a:p>
            <a:r>
              <a:rPr lang="pt-BR" sz="2800" dirty="0" smtClean="0"/>
              <a:t>Existem necessidades sociais! 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178198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53723-DB84-4A2E-B2BD-8D4C5CFCE772}" type="slidenum">
              <a:rPr lang="pt-BR"/>
              <a:pPr/>
              <a:t>5</a:t>
            </a:fld>
            <a:endParaRPr lang="pt-BR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6237288" cy="625475"/>
          </a:xfrm>
        </p:spPr>
        <p:txBody>
          <a:bodyPr/>
          <a:lstStyle/>
          <a:p>
            <a:r>
              <a:rPr lang="pt-BR"/>
              <a:t>Quem foi Mayo?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Elton </a:t>
            </a:r>
            <a:r>
              <a:rPr lang="pt-BR" sz="2400" dirty="0" err="1"/>
              <a:t>Mayo</a:t>
            </a:r>
            <a:r>
              <a:rPr lang="pt-BR" sz="2400" dirty="0"/>
              <a:t> (1880-1949)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Cientista social australiano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Professor do Centro de Pesquisas Sociais da Harvard Business </a:t>
            </a:r>
            <a:r>
              <a:rPr lang="pt-BR" sz="2400" dirty="0" err="1"/>
              <a:t>School</a:t>
            </a:r>
            <a:r>
              <a:rPr lang="pt-BR" sz="2400" dirty="0"/>
              <a:t> 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Iniciou as pesquisas em 1923 – Indústria Têxtil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Liderou a Experiência </a:t>
            </a:r>
            <a:r>
              <a:rPr lang="pt-BR" sz="2400" dirty="0" err="1"/>
              <a:t>Hawthorne</a:t>
            </a:r>
            <a:r>
              <a:rPr lang="pt-BR" sz="2400" dirty="0"/>
              <a:t> de 1927 a 1932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1933 Autor de </a:t>
            </a:r>
            <a:r>
              <a:rPr lang="pt-BR" sz="2400" dirty="0" smtClean="0"/>
              <a:t>“</a:t>
            </a:r>
            <a:r>
              <a:rPr lang="pt-BR" sz="2400" i="1" dirty="0" err="1" smtClean="0"/>
              <a:t>The</a:t>
            </a:r>
            <a:r>
              <a:rPr lang="pt-BR" sz="2400" i="1" dirty="0" smtClean="0"/>
              <a:t> </a:t>
            </a:r>
            <a:r>
              <a:rPr lang="pt-BR" sz="2400" i="1" dirty="0" err="1"/>
              <a:t>Human</a:t>
            </a:r>
            <a:r>
              <a:rPr lang="pt-BR" sz="2400" i="1" dirty="0"/>
              <a:t> </a:t>
            </a:r>
            <a:r>
              <a:rPr lang="pt-BR" sz="2400" i="1" dirty="0" err="1"/>
              <a:t>Problem</a:t>
            </a:r>
            <a:r>
              <a:rPr lang="pt-BR" sz="2400" i="1" dirty="0"/>
              <a:t/>
            </a:r>
            <a:br>
              <a:rPr lang="pt-BR" sz="2400" i="1" dirty="0"/>
            </a:br>
            <a:r>
              <a:rPr lang="pt-BR" sz="2400" i="1" dirty="0"/>
              <a:t> </a:t>
            </a:r>
            <a:r>
              <a:rPr lang="pt-BR" sz="2400" i="1" dirty="0" err="1"/>
              <a:t>of</a:t>
            </a:r>
            <a:r>
              <a:rPr lang="pt-BR" sz="2400" i="1" dirty="0"/>
              <a:t> </a:t>
            </a:r>
            <a:r>
              <a:rPr lang="pt-BR" sz="2400" i="1" dirty="0" err="1" smtClean="0"/>
              <a:t>an</a:t>
            </a:r>
            <a:r>
              <a:rPr lang="pt-BR" sz="2400" i="1" dirty="0" smtClean="0"/>
              <a:t> </a:t>
            </a:r>
            <a:r>
              <a:rPr lang="pt-BR" sz="2400" i="1" dirty="0"/>
              <a:t>Industrial </a:t>
            </a:r>
            <a:r>
              <a:rPr lang="pt-BR" sz="2400" i="1" dirty="0" err="1"/>
              <a:t>Civilization</a:t>
            </a:r>
            <a:r>
              <a:rPr lang="pt-BR" sz="2400" i="1" dirty="0"/>
              <a:t>”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pt-BR" sz="2400" dirty="0"/>
              <a:t>Origem da Teoria de </a:t>
            </a:r>
            <a:br>
              <a:rPr lang="pt-BR" sz="2400" dirty="0"/>
            </a:br>
            <a:r>
              <a:rPr lang="pt-BR" sz="2400" dirty="0"/>
              <a:t>Relações Humanas</a:t>
            </a:r>
          </a:p>
        </p:txBody>
      </p:sp>
      <p:pic>
        <p:nvPicPr>
          <p:cNvPr id="235531" name="Picture 11" descr="Image2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3838" y="0"/>
            <a:ext cx="1300162" cy="1628775"/>
          </a:xfrm>
          <a:prstGeom prst="rect">
            <a:avLst/>
          </a:prstGeom>
          <a:noFill/>
        </p:spPr>
      </p:pic>
      <p:pic>
        <p:nvPicPr>
          <p:cNvPr id="235536" name="Picture 16" descr="041527988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888" y="4221163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Hawthorne</a:t>
            </a:r>
            <a:r>
              <a:rPr lang="pt-PT" dirty="0" smtClean="0"/>
              <a:t>: Origens e três fases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372100"/>
          </a:xfrm>
        </p:spPr>
        <p:txBody>
          <a:bodyPr/>
          <a:lstStyle/>
          <a:p>
            <a:r>
              <a:rPr lang="pt-PT" sz="2400" dirty="0" smtClean="0"/>
              <a:t>Motivação dentro do contexto de administração científica</a:t>
            </a:r>
          </a:p>
          <a:p>
            <a:r>
              <a:rPr lang="pt-PT" sz="2400" dirty="0" smtClean="0"/>
              <a:t>1ª. Fase (1923): Testes da Influência da iluminação em produtividade liderados por </a:t>
            </a:r>
            <a:r>
              <a:rPr lang="pt-PT" sz="2400" dirty="0" err="1" smtClean="0"/>
              <a:t>Snow</a:t>
            </a:r>
            <a:r>
              <a:rPr lang="pt-PT" sz="2400" dirty="0" smtClean="0"/>
              <a:t>. Efeitos contrários sugeriam fatores não previstos de impacto na produtividade.</a:t>
            </a:r>
          </a:p>
          <a:p>
            <a:pPr lvl="1"/>
            <a:r>
              <a:rPr lang="pt-PT" sz="2000" dirty="0" smtClean="0"/>
              <a:t>Atenção e interesse na direção da melhoria das condições de trabalho por si só já motivava!</a:t>
            </a:r>
          </a:p>
          <a:p>
            <a:r>
              <a:rPr lang="pt-PT" sz="2400" dirty="0" smtClean="0"/>
              <a:t>2ª. Fase (1927): dois grupos de mulheres sendo que um com interação e outro sem, seguindo mesmas demais regras,. Interação teve efeito positivo</a:t>
            </a:r>
          </a:p>
          <a:p>
            <a:r>
              <a:rPr lang="pt-PT" sz="2400" dirty="0" smtClean="0"/>
              <a:t>3ª. Fase (1931): 14 trabalhadores / observadores infiltrados em grupos de trabalho. Limitação clara em ganhos de produtividade.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419651"/>
      </p:ext>
    </p:extLst>
  </p:cSld>
  <p:clrMapOvr>
    <a:masterClrMapping/>
  </p:clrMapOvr>
  <p:transition xmlns:p14="http://schemas.microsoft.com/office/powerpoint/2010/main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Resultados de </a:t>
            </a:r>
            <a:r>
              <a:rPr lang="pt-PT" dirty="0" err="1" smtClean="0"/>
              <a:t>Hawthorne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928992" cy="5372100"/>
          </a:xfrm>
        </p:spPr>
        <p:txBody>
          <a:bodyPr/>
          <a:lstStyle/>
          <a:p>
            <a:r>
              <a:rPr lang="pt-PT" dirty="0" smtClean="0"/>
              <a:t>A produtividade dos trabalhadores era determinada por padrões e comportamentos informais estabelecidos pelo grupo de trabalho</a:t>
            </a:r>
          </a:p>
          <a:p>
            <a:r>
              <a:rPr lang="pt-PT" dirty="0" smtClean="0"/>
              <a:t>Os padrões e as normas informais dos grupos de trabalhadores são influenciados por elementos que eles trazem em sua cultura e hábitos próprios, que refletem características de sua socialização (influencia de Freud)</a:t>
            </a:r>
          </a:p>
          <a:p>
            <a:r>
              <a:rPr lang="pt-PT" dirty="0" smtClean="0"/>
              <a:t>Quando existe um conflito entre as regras de trabalho e os padrões informais estabelecidos pelo grupo, a tendência deste era diminuir a produtividade.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740378"/>
      </p:ext>
    </p:extLst>
  </p:cSld>
  <p:clrMapOvr>
    <a:masterClrMapping/>
  </p:clrMapOvr>
  <p:transition xmlns:p14="http://schemas.microsoft.com/office/powerpoint/2010/main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2994" y="-285768"/>
            <a:ext cx="8229600" cy="1143000"/>
          </a:xfrm>
        </p:spPr>
        <p:txBody>
          <a:bodyPr/>
          <a:lstStyle/>
          <a:p>
            <a:r>
              <a:rPr lang="pt-BR" dirty="0" smtClean="0"/>
              <a:t>Principais Conclusões de </a:t>
            </a:r>
            <a:r>
              <a:rPr lang="pt-BR" dirty="0" err="1" smtClean="0"/>
              <a:t>Mayo</a:t>
            </a:r>
            <a:endParaRPr lang="pt-BR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1"/>
          </p:nvPr>
        </p:nvSpPr>
        <p:spPr>
          <a:xfrm>
            <a:off x="742920" y="1571612"/>
            <a:ext cx="4040188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smtClean="0">
                <a:solidFill>
                  <a:schemeClr val="tx1"/>
                </a:solidFill>
              </a:rPr>
              <a:t>Efeito Hawthorne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714316" y="2443169"/>
            <a:ext cx="4040188" cy="39512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Qualidade de tratamento importa;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Tratamento reforçando o sentido de grupo importa;</a:t>
            </a: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sz="quarter" idx="3"/>
          </p:nvPr>
        </p:nvSpPr>
        <p:spPr>
          <a:xfrm>
            <a:off x="4930745" y="1571612"/>
            <a:ext cx="4041775" cy="6397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pt-BR" smtClean="0">
                <a:solidFill>
                  <a:schemeClr val="tx1"/>
                </a:solidFill>
              </a:rPr>
              <a:t>Lealdade ao Grupo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4"/>
          </p:nvPr>
        </p:nvSpPr>
        <p:spPr>
          <a:xfrm>
            <a:off x="4930745" y="2443169"/>
            <a:ext cx="4041775" cy="39512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/>
            <a:endParaRPr lang="pt-BR" dirty="0" smtClean="0">
              <a:solidFill>
                <a:schemeClr val="tx1"/>
              </a:solidFill>
            </a:endParaRPr>
          </a:p>
          <a:p>
            <a:pPr lvl="0"/>
            <a:r>
              <a:rPr lang="pt-BR" dirty="0" smtClean="0">
                <a:solidFill>
                  <a:schemeClr val="tx1"/>
                </a:solidFill>
              </a:rPr>
              <a:t>Sistema Social pode determinar desempenho;</a:t>
            </a:r>
          </a:p>
          <a:p>
            <a:pPr lvl="0"/>
            <a:r>
              <a:rPr lang="pt-BR" dirty="0" smtClean="0">
                <a:solidFill>
                  <a:schemeClr val="tx1"/>
                </a:solidFill>
              </a:rPr>
              <a:t>Acordo do grupo sobre níveis de produção;</a:t>
            </a:r>
          </a:p>
          <a:p>
            <a:pPr lvl="0"/>
            <a:r>
              <a:rPr lang="pt-BR" dirty="0" err="1" smtClean="0">
                <a:solidFill>
                  <a:schemeClr val="tx1"/>
                </a:solidFill>
              </a:rPr>
              <a:t>Hawthorne</a:t>
            </a:r>
            <a:r>
              <a:rPr lang="pt-BR" dirty="0" smtClean="0">
                <a:solidFill>
                  <a:schemeClr val="tx1"/>
                </a:solidFill>
              </a:rPr>
              <a:t> pode não funcionar;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285720" y="6513499"/>
            <a:ext cx="925513" cy="457200"/>
          </a:xfrm>
        </p:spPr>
        <p:txBody>
          <a:bodyPr/>
          <a:lstStyle/>
          <a:p>
            <a:fld id="{53E0B91A-E789-4842-8A69-86259BB09E43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Conclusões de </a:t>
            </a:r>
            <a:r>
              <a:rPr lang="pt-BR" dirty="0" err="1" smtClean="0"/>
              <a:t>Mayo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smtClean="0">
                <a:solidFill>
                  <a:schemeClr val="tx1"/>
                </a:solidFill>
                <a:latin typeface="+mj-lt"/>
              </a:rPr>
              <a:t>Esforço coletivo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t-BR" sz="2400" b="1" dirty="0" smtClean="0">
                <a:solidFill>
                  <a:schemeClr val="tx1"/>
                </a:solidFill>
                <a:latin typeface="+mj-lt"/>
              </a:rPr>
              <a:t>Fortalecer relações com os grupos e não individualmente.</a:t>
            </a:r>
          </a:p>
          <a:p>
            <a:r>
              <a:rPr lang="pt-BR" sz="2400" b="1" dirty="0" smtClean="0">
                <a:solidFill>
                  <a:schemeClr val="tx1"/>
                </a:solidFill>
                <a:latin typeface="+mj-lt"/>
              </a:rPr>
              <a:t>Responsabilidade da administração deve ser desenvolver as bases do trabalho em equipe, autogoverno e cooperação.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smtClean="0">
                <a:solidFill>
                  <a:schemeClr val="tx1"/>
                </a:solidFill>
                <a:latin typeface="+mj-lt"/>
              </a:rPr>
              <a:t>Conceito de Autoridade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>
              <a:spcBef>
                <a:spcPct val="20000"/>
              </a:spcBef>
              <a:spcAft>
                <a:spcPct val="0"/>
              </a:spcAft>
              <a:defRPr/>
            </a:pPr>
            <a:r>
              <a:rPr b="1" smtClean="0">
                <a:solidFill>
                  <a:schemeClr val="tx1"/>
                </a:solidFill>
                <a:latin typeface="+mj-lt"/>
              </a:rPr>
              <a:t>Supervisor como um intermediário entre alta administração e grupos.</a:t>
            </a:r>
          </a:p>
          <a:p>
            <a:pPr lvl="0">
              <a:spcBef>
                <a:spcPct val="20000"/>
              </a:spcBef>
              <a:spcAft>
                <a:spcPct val="0"/>
              </a:spcAft>
              <a:defRPr/>
            </a:pPr>
            <a:r>
              <a:rPr b="1" smtClean="0">
                <a:solidFill>
                  <a:schemeClr val="tx1"/>
                </a:solidFill>
                <a:latin typeface="+mj-lt"/>
              </a:rPr>
              <a:t>Autoridade não deve se basear na coerção e sim na cooperação e na coordenação.</a:t>
            </a:r>
          </a:p>
          <a:p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lta voltagem">
  <a:themeElements>
    <a:clrScheme name="Alta voltagem 2">
      <a:dk1>
        <a:srgbClr val="000000"/>
      </a:dk1>
      <a:lt1>
        <a:srgbClr val="FFFFFF"/>
      </a:lt1>
      <a:dk2>
        <a:srgbClr val="000066"/>
      </a:dk2>
      <a:lt2>
        <a:srgbClr val="969696"/>
      </a:lt2>
      <a:accent1>
        <a:srgbClr val="6666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B9B9E7"/>
      </a:accent6>
      <a:hlink>
        <a:srgbClr val="CC00CC"/>
      </a:hlink>
      <a:folHlink>
        <a:srgbClr val="EAEAEA"/>
      </a:folHlink>
    </a:clrScheme>
    <a:fontScheme name="Alta voltagem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lta voltagem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voltagem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voltagem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apresentação\Alta voltagem.pot</Template>
  <TotalTime>1414</TotalTime>
  <Words>933</Words>
  <Application>Microsoft Macintosh PowerPoint</Application>
  <PresentationFormat>On-screen Show (4:3)</PresentationFormat>
  <Paragraphs>171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Alta voltagem</vt:lpstr>
      <vt:lpstr>Imagem de bitmap</vt:lpstr>
      <vt:lpstr>Escola das Relações Humanas</vt:lpstr>
      <vt:lpstr>Escola das Relações Humanas</vt:lpstr>
      <vt:lpstr>Contexto de Surgimento</vt:lpstr>
      <vt:lpstr>Estudos de Hawthorne</vt:lpstr>
      <vt:lpstr>Quem foi Mayo?</vt:lpstr>
      <vt:lpstr>Hawthorne: Origens e três fases</vt:lpstr>
      <vt:lpstr>Resultados de Hawthorne</vt:lpstr>
      <vt:lpstr>Principais Conclusões de Mayo</vt:lpstr>
      <vt:lpstr>Principais Conclusões de Mayo</vt:lpstr>
      <vt:lpstr>Visão da Empresa como Sistema Social</vt:lpstr>
      <vt:lpstr>Outros Influenciadores na escola das Relações Humanas</vt:lpstr>
      <vt:lpstr>Outros Influenciadores na escola das Relações Humanas</vt:lpstr>
      <vt:lpstr>Críticas</vt:lpstr>
      <vt:lpstr>Concluindo</vt:lpstr>
      <vt:lpstr>Concluindo</vt:lpstr>
      <vt:lpstr>Concluindo</vt:lpstr>
      <vt:lpstr>PowerPoint Presentation</vt:lpstr>
      <vt:lpstr>Temas de Pesquisa Iniciação Científica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PENSA</dc:creator>
  <cp:lastModifiedBy>Luciano Castro</cp:lastModifiedBy>
  <cp:revision>130</cp:revision>
  <dcterms:created xsi:type="dcterms:W3CDTF">2005-10-04T21:03:09Z</dcterms:created>
  <dcterms:modified xsi:type="dcterms:W3CDTF">2013-08-14T12:45:40Z</dcterms:modified>
</cp:coreProperties>
</file>