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5"/>
  </p:notesMasterIdLst>
  <p:sldIdLst>
    <p:sldId id="265" r:id="rId2"/>
    <p:sldId id="297" r:id="rId3"/>
    <p:sldId id="264" r:id="rId4"/>
    <p:sldId id="285" r:id="rId5"/>
    <p:sldId id="286" r:id="rId6"/>
    <p:sldId id="287" r:id="rId7"/>
    <p:sldId id="259" r:id="rId8"/>
    <p:sldId id="260" r:id="rId9"/>
    <p:sldId id="261" r:id="rId10"/>
    <p:sldId id="262" r:id="rId11"/>
    <p:sldId id="279" r:id="rId12"/>
    <p:sldId id="257" r:id="rId13"/>
    <p:sldId id="280" r:id="rId14"/>
    <p:sldId id="281" r:id="rId15"/>
    <p:sldId id="282" r:id="rId16"/>
    <p:sldId id="283" r:id="rId17"/>
    <p:sldId id="284" r:id="rId18"/>
    <p:sldId id="263" r:id="rId19"/>
    <p:sldId id="267" r:id="rId20"/>
    <p:sldId id="258" r:id="rId21"/>
    <p:sldId id="268" r:id="rId22"/>
    <p:sldId id="270" r:id="rId23"/>
    <p:sldId id="288" r:id="rId24"/>
    <p:sldId id="289" r:id="rId25"/>
    <p:sldId id="290" r:id="rId26"/>
    <p:sldId id="302" r:id="rId27"/>
    <p:sldId id="291" r:id="rId28"/>
    <p:sldId id="292" r:id="rId29"/>
    <p:sldId id="300" r:id="rId30"/>
    <p:sldId id="301" r:id="rId31"/>
    <p:sldId id="304" r:id="rId32"/>
    <p:sldId id="303" r:id="rId33"/>
    <p:sldId id="305" r:id="rId34"/>
    <p:sldId id="306" r:id="rId35"/>
    <p:sldId id="307" r:id="rId36"/>
    <p:sldId id="266" r:id="rId37"/>
    <p:sldId id="298" r:id="rId38"/>
    <p:sldId id="299" r:id="rId39"/>
    <p:sldId id="269" r:id="rId40"/>
    <p:sldId id="293" r:id="rId41"/>
    <p:sldId id="294" r:id="rId42"/>
    <p:sldId id="295" r:id="rId43"/>
    <p:sldId id="29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378AE-6844-4759-947A-3F7098CC30AD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558279CD-B941-443F-9B2A-E6AF402ED337}">
      <dgm:prSet phldrT="[Texto]"/>
      <dgm:spPr/>
      <dgm:t>
        <a:bodyPr/>
        <a:lstStyle/>
        <a:p>
          <a:r>
            <a:rPr lang="pt-BR" dirty="0"/>
            <a:t>Identificação das competências</a:t>
          </a:r>
        </a:p>
      </dgm:t>
    </dgm:pt>
    <dgm:pt modelId="{824E7B5A-3BB5-4DC0-AE21-71E73D5581D3}" type="parTrans" cxnId="{7827A8F4-3EFD-4AE1-8EC1-7964C5F6419C}">
      <dgm:prSet/>
      <dgm:spPr/>
      <dgm:t>
        <a:bodyPr/>
        <a:lstStyle/>
        <a:p>
          <a:endParaRPr lang="pt-BR"/>
        </a:p>
      </dgm:t>
    </dgm:pt>
    <dgm:pt modelId="{51BC9D74-6EB4-4EEF-9B0B-784805ED93FF}" type="sibTrans" cxnId="{7827A8F4-3EFD-4AE1-8EC1-7964C5F6419C}">
      <dgm:prSet/>
      <dgm:spPr/>
      <dgm:t>
        <a:bodyPr/>
        <a:lstStyle/>
        <a:p>
          <a:endParaRPr lang="pt-BR"/>
        </a:p>
      </dgm:t>
    </dgm:pt>
    <dgm:pt modelId="{1486C62E-D618-4CB7-AD1E-9E54240B7BF9}">
      <dgm:prSet phldrT="[Texto]"/>
      <dgm:spPr/>
      <dgm:t>
        <a:bodyPr/>
        <a:lstStyle/>
        <a:p>
          <a:r>
            <a:rPr lang="pt-BR" dirty="0"/>
            <a:t>Descrição das competências</a:t>
          </a:r>
        </a:p>
      </dgm:t>
    </dgm:pt>
    <dgm:pt modelId="{DD1A4220-8D0A-4805-9C7E-DBFB4084A25B}" type="parTrans" cxnId="{BA262CD5-B785-4878-B9AA-30BC7A0B3A1E}">
      <dgm:prSet/>
      <dgm:spPr/>
      <dgm:t>
        <a:bodyPr/>
        <a:lstStyle/>
        <a:p>
          <a:endParaRPr lang="pt-BR"/>
        </a:p>
      </dgm:t>
    </dgm:pt>
    <dgm:pt modelId="{E6C26885-F547-4C88-B9D5-F7EE2C24116F}" type="sibTrans" cxnId="{BA262CD5-B785-4878-B9AA-30BC7A0B3A1E}">
      <dgm:prSet/>
      <dgm:spPr/>
      <dgm:t>
        <a:bodyPr/>
        <a:lstStyle/>
        <a:p>
          <a:endParaRPr lang="pt-BR"/>
        </a:p>
      </dgm:t>
    </dgm:pt>
    <dgm:pt modelId="{ED467299-E954-4EF6-B938-4629B60F4544}">
      <dgm:prSet phldrT="[Texto]"/>
      <dgm:spPr/>
      <dgm:t>
        <a:bodyPr/>
        <a:lstStyle/>
        <a:p>
          <a:r>
            <a:rPr lang="pt-BR" dirty="0"/>
            <a:t>Definição dos níveis de complexidade</a:t>
          </a:r>
        </a:p>
      </dgm:t>
    </dgm:pt>
    <dgm:pt modelId="{ABC54C2D-708B-4005-9CB7-92EF5B51E2A8}" type="parTrans" cxnId="{C08D5B7C-E72C-4694-BDDC-2896EA2BA849}">
      <dgm:prSet/>
      <dgm:spPr/>
      <dgm:t>
        <a:bodyPr/>
        <a:lstStyle/>
        <a:p>
          <a:endParaRPr lang="pt-BR"/>
        </a:p>
      </dgm:t>
    </dgm:pt>
    <dgm:pt modelId="{377B085F-B53E-4131-A721-73F211124E9E}" type="sibTrans" cxnId="{C08D5B7C-E72C-4694-BDDC-2896EA2BA849}">
      <dgm:prSet/>
      <dgm:spPr/>
      <dgm:t>
        <a:bodyPr/>
        <a:lstStyle/>
        <a:p>
          <a:endParaRPr lang="pt-BR"/>
        </a:p>
      </dgm:t>
    </dgm:pt>
    <dgm:pt modelId="{1E3BA612-466B-49BE-9B23-1C2AE0BA3001}" type="pres">
      <dgm:prSet presAssocID="{16B378AE-6844-4759-947A-3F7098CC30AD}" presName="Name0" presStyleCnt="0">
        <dgm:presLayoutVars>
          <dgm:dir/>
          <dgm:animLvl val="lvl"/>
          <dgm:resizeHandles val="exact"/>
        </dgm:presLayoutVars>
      </dgm:prSet>
      <dgm:spPr/>
    </dgm:pt>
    <dgm:pt modelId="{E6FDDE74-CFB9-4836-A8F7-6EDD1E7E0D50}" type="pres">
      <dgm:prSet presAssocID="{558279CD-B941-443F-9B2A-E6AF402ED33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435BAD-8B4B-40A4-9918-2E6ECCC20C63}" type="pres">
      <dgm:prSet presAssocID="{51BC9D74-6EB4-4EEF-9B0B-784805ED93FF}" presName="parTxOnlySpace" presStyleCnt="0"/>
      <dgm:spPr/>
    </dgm:pt>
    <dgm:pt modelId="{E66BC3E2-50B7-4E66-9B60-490358CC9C64}" type="pres">
      <dgm:prSet presAssocID="{1486C62E-D618-4CB7-AD1E-9E54240B7BF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DBF266-3190-4590-AABE-60D104992172}" type="pres">
      <dgm:prSet presAssocID="{E6C26885-F547-4C88-B9D5-F7EE2C24116F}" presName="parTxOnlySpace" presStyleCnt="0"/>
      <dgm:spPr/>
    </dgm:pt>
    <dgm:pt modelId="{ABED9858-4AA5-4AD6-90A8-C56074FFF6AE}" type="pres">
      <dgm:prSet presAssocID="{ED467299-E954-4EF6-B938-4629B60F45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9D5C02-7E52-4D15-A4AC-98D7D71780D6}" type="presOf" srcId="{1486C62E-D618-4CB7-AD1E-9E54240B7BF9}" destId="{E66BC3E2-50B7-4E66-9B60-490358CC9C64}" srcOrd="0" destOrd="0" presId="urn:microsoft.com/office/officeart/2005/8/layout/chevron1"/>
    <dgm:cxn modelId="{95C5C71D-92C2-48B0-8B2E-0F544A92FE40}" type="presOf" srcId="{16B378AE-6844-4759-947A-3F7098CC30AD}" destId="{1E3BA612-466B-49BE-9B23-1C2AE0BA3001}" srcOrd="0" destOrd="0" presId="urn:microsoft.com/office/officeart/2005/8/layout/chevron1"/>
    <dgm:cxn modelId="{800FCE3F-8E8D-434E-A32D-5467C69FF106}" type="presOf" srcId="{ED467299-E954-4EF6-B938-4629B60F4544}" destId="{ABED9858-4AA5-4AD6-90A8-C56074FFF6AE}" srcOrd="0" destOrd="0" presId="urn:microsoft.com/office/officeart/2005/8/layout/chevron1"/>
    <dgm:cxn modelId="{85689E6A-6329-498F-8E4A-96D014767F4D}" type="presOf" srcId="{558279CD-B941-443F-9B2A-E6AF402ED337}" destId="{E6FDDE74-CFB9-4836-A8F7-6EDD1E7E0D50}" srcOrd="0" destOrd="0" presId="urn:microsoft.com/office/officeart/2005/8/layout/chevron1"/>
    <dgm:cxn modelId="{C08D5B7C-E72C-4694-BDDC-2896EA2BA849}" srcId="{16B378AE-6844-4759-947A-3F7098CC30AD}" destId="{ED467299-E954-4EF6-B938-4629B60F4544}" srcOrd="2" destOrd="0" parTransId="{ABC54C2D-708B-4005-9CB7-92EF5B51E2A8}" sibTransId="{377B085F-B53E-4131-A721-73F211124E9E}"/>
    <dgm:cxn modelId="{BA262CD5-B785-4878-B9AA-30BC7A0B3A1E}" srcId="{16B378AE-6844-4759-947A-3F7098CC30AD}" destId="{1486C62E-D618-4CB7-AD1E-9E54240B7BF9}" srcOrd="1" destOrd="0" parTransId="{DD1A4220-8D0A-4805-9C7E-DBFB4084A25B}" sibTransId="{E6C26885-F547-4C88-B9D5-F7EE2C24116F}"/>
    <dgm:cxn modelId="{7827A8F4-3EFD-4AE1-8EC1-7964C5F6419C}" srcId="{16B378AE-6844-4759-947A-3F7098CC30AD}" destId="{558279CD-B941-443F-9B2A-E6AF402ED337}" srcOrd="0" destOrd="0" parTransId="{824E7B5A-3BB5-4DC0-AE21-71E73D5581D3}" sibTransId="{51BC9D74-6EB4-4EEF-9B0B-784805ED93FF}"/>
    <dgm:cxn modelId="{3007C75E-7774-4200-B200-08F84B44400D}" type="presParOf" srcId="{1E3BA612-466B-49BE-9B23-1C2AE0BA3001}" destId="{E6FDDE74-CFB9-4836-A8F7-6EDD1E7E0D50}" srcOrd="0" destOrd="0" presId="urn:microsoft.com/office/officeart/2005/8/layout/chevron1"/>
    <dgm:cxn modelId="{1BC2ABB9-DD9E-4AEB-BC71-A4C3F068DBE0}" type="presParOf" srcId="{1E3BA612-466B-49BE-9B23-1C2AE0BA3001}" destId="{FC435BAD-8B4B-40A4-9918-2E6ECCC20C63}" srcOrd="1" destOrd="0" presId="urn:microsoft.com/office/officeart/2005/8/layout/chevron1"/>
    <dgm:cxn modelId="{FFBCDD26-5B41-4458-B11F-2278CCC019AC}" type="presParOf" srcId="{1E3BA612-466B-49BE-9B23-1C2AE0BA3001}" destId="{E66BC3E2-50B7-4E66-9B60-490358CC9C64}" srcOrd="2" destOrd="0" presId="urn:microsoft.com/office/officeart/2005/8/layout/chevron1"/>
    <dgm:cxn modelId="{821FBF9E-3D10-4C41-B696-CD2F61F5309D}" type="presParOf" srcId="{1E3BA612-466B-49BE-9B23-1C2AE0BA3001}" destId="{B8DBF266-3190-4590-AABE-60D104992172}" srcOrd="3" destOrd="0" presId="urn:microsoft.com/office/officeart/2005/8/layout/chevron1"/>
    <dgm:cxn modelId="{47E44BED-8863-42A5-AEF9-8FAC74C9F4E7}" type="presParOf" srcId="{1E3BA612-466B-49BE-9B23-1C2AE0BA3001}" destId="{ABED9858-4AA5-4AD6-90A8-C56074FFF6A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DDE74-CFB9-4836-A8F7-6EDD1E7E0D50}">
      <dsp:nvSpPr>
        <dsp:cNvPr id="0" name=""/>
        <dsp:cNvSpPr/>
      </dsp:nvSpPr>
      <dsp:spPr>
        <a:xfrm>
          <a:off x="2113" y="1785813"/>
          <a:ext cx="2575183" cy="103007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Identificação das competências</a:t>
          </a:r>
        </a:p>
      </dsp:txBody>
      <dsp:txXfrm>
        <a:off x="517150" y="1785813"/>
        <a:ext cx="1545110" cy="1030073"/>
      </dsp:txXfrm>
    </dsp:sp>
    <dsp:sp modelId="{E66BC3E2-50B7-4E66-9B60-490358CC9C64}">
      <dsp:nvSpPr>
        <dsp:cNvPr id="0" name=""/>
        <dsp:cNvSpPr/>
      </dsp:nvSpPr>
      <dsp:spPr>
        <a:xfrm>
          <a:off x="2319778" y="1785813"/>
          <a:ext cx="2575183" cy="103007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Descrição das competências</a:t>
          </a:r>
        </a:p>
      </dsp:txBody>
      <dsp:txXfrm>
        <a:off x="2834815" y="1785813"/>
        <a:ext cx="1545110" cy="1030073"/>
      </dsp:txXfrm>
    </dsp:sp>
    <dsp:sp modelId="{ABED9858-4AA5-4AD6-90A8-C56074FFF6AE}">
      <dsp:nvSpPr>
        <dsp:cNvPr id="0" name=""/>
        <dsp:cNvSpPr/>
      </dsp:nvSpPr>
      <dsp:spPr>
        <a:xfrm>
          <a:off x="4637443" y="1785813"/>
          <a:ext cx="2575183" cy="103007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Definição dos níveis de complexidade</a:t>
          </a:r>
        </a:p>
      </dsp:txBody>
      <dsp:txXfrm>
        <a:off x="5152480" y="1785813"/>
        <a:ext cx="1545110" cy="1030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ED4C-54D8-439C-A9CB-0B991F9BA156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15B0F-C650-4252-9CDB-E6E5C2C0A2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15B0F-C650-4252-9CDB-E6E5C2C0A2B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4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21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30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3753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750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622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315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719391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719391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96ade9e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96ade9e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96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96ade9e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96ade9e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68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06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66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31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71939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71939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01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0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1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31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3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24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1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69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2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10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866EFE1-978D-41A9-A31E-CCF34962CC69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F571FC2-766B-46D9-9928-2B985C5990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2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65EB54-44E5-46B0-B03C-5B5D7CBB41FF}"/>
              </a:ext>
            </a:extLst>
          </p:cNvPr>
          <p:cNvSpPr/>
          <p:nvPr/>
        </p:nvSpPr>
        <p:spPr>
          <a:xfrm>
            <a:off x="603504" y="2477347"/>
            <a:ext cx="6766928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spc="-120" baseline="0" dirty="0" err="1">
                <a:latin typeface="+mj-lt"/>
                <a:ea typeface="+mj-ea"/>
                <a:cs typeface="+mj-cs"/>
              </a:rPr>
              <a:t>Técnicas</a:t>
            </a:r>
            <a:r>
              <a:rPr lang="en-US" sz="5000" kern="1200" spc="-120" baseline="0" dirty="0">
                <a:latin typeface="+mj-lt"/>
                <a:ea typeface="+mj-ea"/>
                <a:cs typeface="+mj-cs"/>
              </a:rPr>
              <a:t> para </a:t>
            </a:r>
            <a:r>
              <a:rPr lang="en-US" sz="5000" kern="1200" spc="-120" baseline="0" dirty="0" err="1">
                <a:latin typeface="+mj-lt"/>
                <a:ea typeface="+mj-ea"/>
                <a:cs typeface="+mj-cs"/>
              </a:rPr>
              <a:t>concepção</a:t>
            </a:r>
            <a:r>
              <a:rPr lang="en-US" sz="5000" kern="1200" spc="-120" baseline="0" dirty="0">
                <a:latin typeface="+mj-lt"/>
                <a:ea typeface="+mj-ea"/>
                <a:cs typeface="+mj-cs"/>
              </a:rPr>
              <a:t> e </a:t>
            </a:r>
            <a:r>
              <a:rPr lang="en-US" sz="5000" kern="1200" spc="-120" baseline="0" dirty="0" err="1">
                <a:latin typeface="+mj-lt"/>
                <a:ea typeface="+mj-ea"/>
                <a:cs typeface="+mj-cs"/>
              </a:rPr>
              <a:t>descrição</a:t>
            </a:r>
            <a:r>
              <a:rPr lang="en-US" sz="5000" kern="1200" spc="-120" baseline="0" dirty="0">
                <a:latin typeface="+mj-lt"/>
                <a:ea typeface="+mj-ea"/>
                <a:cs typeface="+mj-cs"/>
              </a:rPr>
              <a:t> de </a:t>
            </a:r>
            <a:r>
              <a:rPr lang="en-US" sz="5000" kern="1200" spc="-120" baseline="0" dirty="0" err="1">
                <a:latin typeface="+mj-lt"/>
                <a:ea typeface="+mj-ea"/>
                <a:cs typeface="+mj-cs"/>
              </a:rPr>
              <a:t>competências</a:t>
            </a:r>
            <a:endParaRPr lang="en-US" sz="5000" kern="1200" spc="-12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252604-BB16-4661-8F9B-DF7841689C16}"/>
              </a:ext>
            </a:extLst>
          </p:cNvPr>
          <p:cNvSpPr txBox="1"/>
          <p:nvPr/>
        </p:nvSpPr>
        <p:spPr>
          <a:xfrm>
            <a:off x="603504" y="415645"/>
            <a:ext cx="144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Grupo 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236473-E05E-402A-86CE-5BFD6F7EB6B6}"/>
              </a:ext>
            </a:extLst>
          </p:cNvPr>
          <p:cNvSpPr txBox="1"/>
          <p:nvPr/>
        </p:nvSpPr>
        <p:spPr>
          <a:xfrm>
            <a:off x="8278094" y="1117171"/>
            <a:ext cx="22718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err="1"/>
              <a:t>Antonio</a:t>
            </a:r>
            <a:r>
              <a:rPr lang="pt-BR" sz="2400" b="1" dirty="0"/>
              <a:t> </a:t>
            </a:r>
            <a:r>
              <a:rPr lang="pt-BR" sz="2400" b="1" dirty="0" err="1"/>
              <a:t>Irane</a:t>
            </a:r>
            <a:endParaRPr lang="pt-BR" sz="2400" b="1" dirty="0"/>
          </a:p>
          <a:p>
            <a:pPr>
              <a:spcAft>
                <a:spcPts val="600"/>
              </a:spcAft>
            </a:pPr>
            <a:r>
              <a:rPr lang="pt-BR" sz="2400" b="1" dirty="0"/>
              <a:t>Lorenzo </a:t>
            </a:r>
            <a:r>
              <a:rPr lang="pt-BR" sz="2400" b="1" dirty="0" err="1"/>
              <a:t>Brunni</a:t>
            </a:r>
            <a:endParaRPr lang="pt-BR" sz="2400" b="1" dirty="0"/>
          </a:p>
          <a:p>
            <a:pPr>
              <a:spcAft>
                <a:spcPts val="600"/>
              </a:spcAft>
            </a:pPr>
            <a:r>
              <a:rPr lang="pt-BR" sz="2400" b="1" dirty="0"/>
              <a:t>Manoel Neto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Thiago C. Garcia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Vinícius </a:t>
            </a:r>
            <a:r>
              <a:rPr lang="pt-BR" sz="2400" b="1" dirty="0" err="1"/>
              <a:t>Cedrick</a:t>
            </a:r>
            <a:endParaRPr lang="pt-BR" sz="2400" b="1" dirty="0"/>
          </a:p>
          <a:p>
            <a:pPr>
              <a:spcAft>
                <a:spcPts val="600"/>
              </a:spcAft>
            </a:pPr>
            <a:r>
              <a:rPr lang="pt-BR" sz="2400" b="1" dirty="0"/>
              <a:t>Leonardo Massa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Lucas </a:t>
            </a:r>
            <a:r>
              <a:rPr lang="pt-BR" sz="2400" b="1" dirty="0" err="1"/>
              <a:t>Koop</a:t>
            </a:r>
            <a:endParaRPr lang="pt-BR" sz="2400" b="1" dirty="0"/>
          </a:p>
          <a:p>
            <a:pPr>
              <a:spcAft>
                <a:spcPts val="600"/>
              </a:spcAft>
            </a:pPr>
            <a:r>
              <a:rPr lang="pt-BR" sz="2400" b="1" dirty="0"/>
              <a:t>Guilherme Silva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Vitor Parra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Murilo Pedrosa</a:t>
            </a:r>
          </a:p>
          <a:p>
            <a:pPr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9789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04517-3E79-4C85-8741-0F8ED6B5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Negócio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5B029-6C21-4E8C-9216-E1DF10D5E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Responde pelas ações de relacionamento com os clientes prestando atendimento com eficiência e oferecendo soluções financeiras que garantam a satisfação dos mesmos.</a:t>
            </a:r>
          </a:p>
          <a:p>
            <a:pPr marL="0" indent="0">
              <a:buNone/>
            </a:pPr>
            <a:r>
              <a:rPr lang="pt-BR" b="1" dirty="0"/>
              <a:t> </a:t>
            </a:r>
          </a:p>
          <a:p>
            <a:pPr marL="0" indent="0">
              <a:buNone/>
            </a:pPr>
            <a:r>
              <a:rPr lang="pt-BR" b="1" dirty="0"/>
              <a:t>Características</a:t>
            </a:r>
          </a:p>
          <a:p>
            <a:r>
              <a:rPr lang="pt-BR" dirty="0"/>
              <a:t>Construção e manutenção do relacionamento com clientes </a:t>
            </a:r>
          </a:p>
          <a:p>
            <a:r>
              <a:rPr lang="pt-BR" dirty="0"/>
              <a:t>Oferta de produtos e serviços; </a:t>
            </a:r>
          </a:p>
          <a:p>
            <a:r>
              <a:rPr lang="pt-BR" dirty="0"/>
              <a:t>Qualidade e presteza no atendimento; </a:t>
            </a:r>
          </a:p>
          <a:p>
            <a:r>
              <a:rPr lang="pt-BR" dirty="0"/>
              <a:t>Geração de negócios.</a:t>
            </a:r>
          </a:p>
        </p:txBody>
      </p:sp>
    </p:spTree>
    <p:extLst>
      <p:ext uri="{BB962C8B-B14F-4D97-AF65-F5344CB8AC3E}">
        <p14:creationId xmlns:p14="http://schemas.microsoft.com/office/powerpoint/2010/main" val="151916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A4A8FDD-5C5F-4DA1-82E9-ED98E7E1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27" y="661987"/>
            <a:ext cx="8753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4B210-D0AB-4D86-BEF7-342C649A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56" y="499668"/>
            <a:ext cx="10058400" cy="1027292"/>
          </a:xfrm>
        </p:spPr>
        <p:txBody>
          <a:bodyPr/>
          <a:lstStyle/>
          <a:p>
            <a:r>
              <a:rPr lang="pt-BR" b="1" dirty="0"/>
              <a:t>Caracterização das Trajetórias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69ADF5-8F0F-4B85-9DF1-637D2944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237"/>
            <a:ext cx="10662501" cy="4157952"/>
          </a:xfrm>
        </p:spPr>
        <p:txBody>
          <a:bodyPr/>
          <a:lstStyle/>
          <a:p>
            <a:pPr algn="just"/>
            <a:r>
              <a:rPr lang="pt-BR" dirty="0"/>
              <a:t>O motivo de utilizar os cargos como base para o enquadramento das pessoas nas trajetórias de carreiras foi de possibilitar a redução do número de cargos conforme a figura mostrou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importante é que seja possível visualizar claramente o posicionamento de cada pessoa nas trajetórias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46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4C061-D55C-4375-885B-24BE1E91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1119"/>
          </a:xfrm>
        </p:spPr>
        <p:txBody>
          <a:bodyPr/>
          <a:lstStyle/>
          <a:p>
            <a:r>
              <a:rPr lang="pt-BR" b="1" dirty="0"/>
              <a:t>Caracterização de Trajetórias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5D82B4-A68E-4B00-AD67-CA57A9C9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979"/>
            <a:ext cx="10515600" cy="31988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Empresa prestadora de serviços médicos.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motivo da escolha é por conta de algumas particularidades nos desenhos dos cargos, por exemplo a figura dos profissionais de apoio.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-</a:t>
            </a:r>
            <a:r>
              <a:rPr lang="pt-BR" dirty="0"/>
              <a:t>Inicio de Carreira</a:t>
            </a:r>
          </a:p>
          <a:p>
            <a:pPr algn="just">
              <a:buFontTx/>
              <a:buChar char="-"/>
            </a:pPr>
            <a:r>
              <a:rPr lang="pt-BR" dirty="0"/>
              <a:t>Atribuições de baixa complexidade</a:t>
            </a:r>
          </a:p>
          <a:p>
            <a:pPr algn="just">
              <a:buFontTx/>
              <a:buChar char="-"/>
            </a:pPr>
            <a:r>
              <a:rPr lang="pt-BR" dirty="0"/>
              <a:t>Aplicáveis em qualquer uma das trajetórias em função da das necessidades da organização ou de suas aspirações.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147063-F010-4B7C-A306-615F417D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46" y="4817098"/>
            <a:ext cx="10269902" cy="18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B31BFCF-5F04-4348-9D32-E73C3858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5074" y="-1890423"/>
            <a:ext cx="6413430" cy="106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6812B0-F782-46D0-946B-ED080886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5624" y="-1702242"/>
            <a:ext cx="6159635" cy="102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6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FAF47BE-5971-4359-9279-4CE01E0C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28616" y="-1569128"/>
            <a:ext cx="6282727" cy="99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DDA3D-3D06-4C50-AEE8-1970033F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668"/>
            <a:ext cx="10058400" cy="1018414"/>
          </a:xfrm>
        </p:spPr>
        <p:txBody>
          <a:bodyPr/>
          <a:lstStyle/>
          <a:p>
            <a:r>
              <a:rPr lang="pt-BR" b="1" dirty="0"/>
              <a:t>Caracterização das Trajetórias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9EB94-D7D2-4557-A110-646329E0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289"/>
            <a:ext cx="10515600" cy="4183306"/>
          </a:xfrm>
        </p:spPr>
        <p:txBody>
          <a:bodyPr>
            <a:normAutofit/>
          </a:bodyPr>
          <a:lstStyle/>
          <a:p>
            <a:r>
              <a:rPr lang="pt-BR" dirty="0"/>
              <a:t>O quadro mostra como cada trajetória é definida, as principais entregas esperadas e cargos típicos que a compõem. </a:t>
            </a:r>
          </a:p>
          <a:p>
            <a:endParaRPr lang="pt-BR" dirty="0"/>
          </a:p>
          <a:p>
            <a:r>
              <a:rPr lang="pt-BR" dirty="0"/>
              <a:t>Serve para orientar os colaboradores e gestores, indicando possíveis caminhos dentro da organização. </a:t>
            </a:r>
          </a:p>
          <a:p>
            <a:endParaRPr lang="pt-BR" dirty="0"/>
          </a:p>
          <a:p>
            <a:r>
              <a:rPr lang="pt-BR" dirty="0"/>
              <a:t>A partir da caracterização das trajetórias é possível discutir as posições em cada uma delas definindo níveis de complexidade.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7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77692-B416-4AF1-9AEE-B4FAB30E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Caracterização das Trajetórias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DD4B82-D3D2-46D5-857B-D4C8F6E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7" y="2506662"/>
            <a:ext cx="10596513" cy="2103045"/>
          </a:xfrm>
        </p:spPr>
        <p:txBody>
          <a:bodyPr/>
          <a:lstStyle/>
          <a:p>
            <a:pPr algn="just"/>
            <a:r>
              <a:rPr lang="pt-BR" dirty="0"/>
              <a:t>OBS: No brasil houve um crescimento do número de cargos para caracterizar trabalhos diferentes, com remunerações diferentes, para atender à legislação trabalhista, assim, a organização tem todos os elementos para suportar juridicamente as diferenças salariais e de carreira.</a:t>
            </a:r>
          </a:p>
        </p:txBody>
      </p:sp>
    </p:spTree>
    <p:extLst>
      <p:ext uri="{BB962C8B-B14F-4D97-AF65-F5344CB8AC3E}">
        <p14:creationId xmlns:p14="http://schemas.microsoft.com/office/powerpoint/2010/main" val="202660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B08F-2806-49EB-8EC4-2EAEE97B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Níveis de Complexidade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D1BEA-89B1-4BEC-842F-55C65C3E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611984"/>
            <a:ext cx="11161336" cy="4880891"/>
          </a:xfrm>
        </p:spPr>
        <p:txBody>
          <a:bodyPr>
            <a:normAutofit fontScale="92500"/>
          </a:bodyPr>
          <a:lstStyle/>
          <a:p>
            <a:pPr marL="457200" lvl="0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Definição dos níveis de complexidade: regra é sempre definir o maior número de níveis, desde que a diferença entre eles possa ser facilmente perceptível.</a:t>
            </a:r>
          </a:p>
          <a:p>
            <a:pPr marL="457200" lvl="0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Normalmente os níveis de carreira já existentes na organização expressam o espectro de complexidade da trajetória de carreira na medida em que observamos a posição de entrada na carreira e o último nível. </a:t>
            </a:r>
          </a:p>
          <a:p>
            <a:pPr marL="457200" lvl="0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Em muitas das organizações: pessoas realizam atribuições e responsabilidades muito parecidas quando observamos o que elas fazem. É possível realizar a distinção da complexidade apenas quando observamos o que elas entregam</a:t>
            </a:r>
          </a:p>
          <a:p>
            <a:pPr marL="914400" lvl="1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pt-BR" sz="1800" dirty="0">
                <a:solidFill>
                  <a:schemeClr val="dk1"/>
                </a:solidFill>
              </a:rPr>
              <a:t>Exemplo: Orquestra - conseguimos distinguir os padrões de complexidade ao analisarmos as entregas dos músicos</a:t>
            </a:r>
          </a:p>
          <a:p>
            <a:pPr marL="457200" lvl="0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Variáveis diferenciadoras: Devem ser definidas após o estudo em conjunto com gestores e profissionais envolvidos na trajetória a ser trabalhada e também em função do tipo de organização e/ou negócio.</a:t>
            </a:r>
          </a:p>
          <a:p>
            <a:pPr marL="457200" lvl="0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Melhor visualização através de tabela: Analista é utilizado como exemplo, pela dificuldade em visualizar a complexidade do trabalho dos diferentes analistas.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0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D1286-1181-4651-8120-8B3C309C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8D0C5-4921-4CA3-947F-62D52543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Introdução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Caracterização das Trajetórias de Carreira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Níveis de Complexidade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Descrição das Competências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73338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/>
        </p:nvGraphicFramePr>
        <p:xfrm>
          <a:off x="556950" y="471395"/>
          <a:ext cx="11078100" cy="52832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3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Níveis da Carreira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Autonomia / Supervisão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Escopo de Atuação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Visão Sistêmica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Interlocução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Tratamento das Informações</a:t>
                      </a:r>
                      <a:endParaRPr sz="1500" b="1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4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/>
                        <a:t>Analista III</a:t>
                      </a:r>
                      <a:endParaRPr sz="1500" b="1" dirty="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/>
                        <a:t>Apoia a liderança na gestão de profissionais da área</a:t>
                      </a:r>
                      <a:endParaRPr sz="1500" dirty="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/>
                        <a:t>Supervisiona e assessora as atividades da área</a:t>
                      </a:r>
                      <a:endParaRPr sz="1500" dirty="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Responde pela análise e interpretação de cenários, propondo ações coerentes com o posicionamento institucional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Relaciona-se interna e externamente para integração dos processos/projetos da área com demais da Organização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Elabora modelos baseados em previsões fundamentadas nas análises da área e fenômenos externos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9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Analista II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Orienta operacionalmente o trabalho de profissionais menos experientes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Conduz processos e projetos da área de média complexidade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Compreende o impacto dos processos da área na organização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/>
                        <a:t>Interage com outros colaboradores para alinhar as atividades da área</a:t>
                      </a:r>
                      <a:endParaRPr sz="1500" dirty="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Elabora e executa projetos/planos, baseados em previsões fundamentadas nas análises da área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Analista I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/>
                        <a:t>Atua sob orientação de profissionais mais experientes</a:t>
                      </a:r>
                      <a:endParaRPr sz="1500" dirty="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Participa de processos e projetos da área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Compreende o impacto de suas atividades em outras atividades do processo e área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Interage com outros colaboradores para alinhar suas atividades</a:t>
                      </a:r>
                      <a:endParaRPr sz="1500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/>
                        <a:t>Realiza análises, estudos e pesquisas e acompanha o cenário jurídico/econômico</a:t>
                      </a:r>
                      <a:endParaRPr sz="1500" dirty="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DC88C-042B-4BB4-8217-1EF3B0DC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Níveis de Complexidade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D3E965-6648-48BF-A9EE-4BADAF43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2"/>
            <a:ext cx="11603575" cy="5165826"/>
          </a:xfrm>
        </p:spPr>
        <p:txBody>
          <a:bodyPr/>
          <a:lstStyle/>
          <a:p>
            <a:pPr marL="457200" lvl="0" indent="-30480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Quando abordamos trajetórias gerenciais é comum observarmos o impacto nos resultados das decisões analisado pela abrangência do impacto e por seu tempo de duração</a:t>
            </a:r>
          </a:p>
          <a:p>
            <a:pPr marL="914400" lvl="1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Organização cuja base é a excelência operacional - ênfase à abrangência do impacto</a:t>
            </a:r>
          </a:p>
          <a:p>
            <a:pPr marL="914400" lvl="1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Organização de inovação tecnológica -  ênfase ao tempo de duração</a:t>
            </a:r>
          </a:p>
          <a:p>
            <a:pPr marL="457200" lvl="0" indent="-30480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No passado era observado o impacto através do orçamento ou faturamento pelo que o gestor era responsável: conduta atualmente considerada antiética, fora dos valores organizacionais e com grande prejuízo na imagem da organização</a:t>
            </a:r>
          </a:p>
          <a:p>
            <a:pPr marL="457200" lvl="0" indent="-30480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pt-BR" sz="1800" dirty="0">
                <a:solidFill>
                  <a:schemeClr val="dk1"/>
                </a:solidFill>
              </a:rPr>
              <a:t>Outro exemplo:</a:t>
            </a:r>
            <a:r>
              <a:rPr lang="pt-BR" sz="1600" dirty="0">
                <a:solidFill>
                  <a:schemeClr val="dk1"/>
                </a:solidFill>
              </a:rPr>
              <a:t> São identificadas as contribuições esperadas de cada nível com o objetivo de trabalhar a preparação de pessoas para o próximo degrau da carreira</a:t>
            </a:r>
          </a:p>
          <a:p>
            <a:pPr marL="457200" lvl="0" indent="-30480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Motivo:</a:t>
            </a:r>
          </a:p>
          <a:p>
            <a:pPr marL="914400" lvl="1" indent="-3048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Definição mais clara das entregas de cada nível gerencial: percepção que havia uma sobrecarga da administração superior com decisões que deveriam ser tomadas em níveis inferiores.</a:t>
            </a:r>
          </a:p>
          <a:p>
            <a:pPr marL="457200" lvl="0" indent="-304800" algn="just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A boa caracterização dos níveis de complexidade irá ajudar na construção das entregas esperadas dos colaboradores no nível de complexidade em que atuam.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33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7"/>
          <p:cNvGraphicFramePr/>
          <p:nvPr/>
        </p:nvGraphicFramePr>
        <p:xfrm>
          <a:off x="873551" y="685351"/>
          <a:ext cx="10444900" cy="548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Nível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Complexidade e Desenvolvimento</a:t>
                      </a:r>
                      <a:endParaRPr sz="1500" b="1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Supervisor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Contribuições esperadas: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Aspectos a observar na passagem para supervisor: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Coordenador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Contribuições esperadas: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Aspectos a observar na passagem para Coordenador: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9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Diretor Adjunto</a:t>
                      </a:r>
                      <a:endParaRPr sz="1500" b="1"/>
                    </a:p>
                  </a:txBody>
                  <a:tcPr marL="84667" marR="84667" marT="84667" marB="84667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Contribuições esperadas: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Aspectos a observar na passagem para Diretor Adjunto:</a:t>
                      </a:r>
                      <a:endParaRPr sz="1500"/>
                    </a:p>
                  </a:txBody>
                  <a:tcPr marL="84667" marR="84667" marT="84667" marB="846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/>
              <a:t>Descrição das Competências</a:t>
            </a:r>
            <a:endParaRPr b="1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845579" cy="51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1"/>
                </a:solidFill>
              </a:rPr>
              <a:t>Existem dois grandes </a:t>
            </a:r>
            <a:r>
              <a:rPr lang="en" sz="1600" b="1" dirty="0">
                <a:solidFill>
                  <a:schemeClr val="dk1"/>
                </a:solidFill>
              </a:rPr>
              <a:t>desafios</a:t>
            </a:r>
            <a:r>
              <a:rPr lang="en" sz="1600" dirty="0">
                <a:solidFill>
                  <a:schemeClr val="dk1"/>
                </a:solidFill>
              </a:rPr>
              <a:t> quando se fala em </a:t>
            </a:r>
            <a:r>
              <a:rPr lang="en" sz="1600" b="1" dirty="0">
                <a:solidFill>
                  <a:schemeClr val="dk1"/>
                </a:solidFill>
              </a:rPr>
              <a:t>competências de um cargo</a:t>
            </a:r>
            <a:r>
              <a:rPr lang="en" sz="1600" dirty="0">
                <a:solidFill>
                  <a:schemeClr val="dk1"/>
                </a:solidFill>
              </a:rPr>
              <a:t>:</a:t>
            </a:r>
          </a:p>
          <a:p>
            <a:pPr marL="203195" indent="0">
              <a:lnSpc>
                <a:spcPct val="150000"/>
              </a:lnSpc>
              <a:buClr>
                <a:schemeClr val="dk1"/>
              </a:buClr>
              <a:buSzPts val="1200"/>
              <a:buNone/>
            </a:pPr>
            <a:r>
              <a:rPr lang="en" sz="1600" dirty="0">
                <a:solidFill>
                  <a:schemeClr val="dk1"/>
                </a:solidFill>
              </a:rPr>
              <a:t>	</a:t>
            </a:r>
            <a:r>
              <a:rPr lang="en" sz="1600" b="1" dirty="0">
                <a:solidFill>
                  <a:schemeClr val="dk1"/>
                </a:solidFill>
              </a:rPr>
              <a:t>1.</a:t>
            </a:r>
            <a:r>
              <a:rPr lang="en" sz="1600" dirty="0">
                <a:solidFill>
                  <a:schemeClr val="dk1"/>
                </a:solidFill>
              </a:rPr>
              <a:t> Confusão entre competências esperadas para o cargo com o perfil da pessoa que ocupa o cargo;</a:t>
            </a:r>
          </a:p>
          <a:p>
            <a:pPr marL="203195" indent="0">
              <a:lnSpc>
                <a:spcPct val="150000"/>
              </a:lnSpc>
              <a:buClr>
                <a:schemeClr val="dk1"/>
              </a:buClr>
              <a:buSzPts val="1200"/>
              <a:buNone/>
            </a:pPr>
            <a:r>
              <a:rPr lang="en" sz="1600" dirty="0">
                <a:solidFill>
                  <a:schemeClr val="dk1"/>
                </a:solidFill>
              </a:rPr>
              <a:t>	</a:t>
            </a:r>
            <a:r>
              <a:rPr lang="en" sz="1600" b="1" dirty="0">
                <a:solidFill>
                  <a:schemeClr val="dk1"/>
                </a:solidFill>
              </a:rPr>
              <a:t>2. </a:t>
            </a:r>
            <a:r>
              <a:rPr lang="en" sz="1600" dirty="0">
                <a:solidFill>
                  <a:schemeClr val="dk1"/>
                </a:solidFill>
              </a:rPr>
              <a:t>Confusão entre as entregas esperadas da pessoa e da área de atuação da pessoa.</a:t>
            </a:r>
          </a:p>
          <a:p>
            <a:pPr marL="431789" indent="-228594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1"/>
                </a:solidFill>
              </a:rPr>
              <a:t>Para que essas confusões sejam evitadas, </a:t>
            </a:r>
            <a:r>
              <a:rPr lang="en" sz="1600" b="1" dirty="0">
                <a:solidFill>
                  <a:schemeClr val="dk1"/>
                </a:solidFill>
              </a:rPr>
              <a:t>recomenda-se:</a:t>
            </a:r>
          </a:p>
          <a:p>
            <a:pPr marL="1041374" lvl="1" indent="-228594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333" b="1" dirty="0">
                <a:solidFill>
                  <a:schemeClr val="dk1"/>
                </a:solidFill>
              </a:rPr>
              <a:t>Analisar as trajetórias de carreira e as diferentes entregas durante diferentes períodos.</a:t>
            </a:r>
          </a:p>
          <a:p>
            <a:pPr marL="1041374" lvl="1" indent="-228594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333" b="1" dirty="0">
                <a:solidFill>
                  <a:schemeClr val="dk1"/>
                </a:solidFill>
              </a:rPr>
              <a:t>Trabalhar com um número reduzido de competências focando no que é fundamental nas entregas das pessoas, </a:t>
            </a:r>
            <a:r>
              <a:rPr lang="pt-BR" sz="1333" b="1" dirty="0">
                <a:solidFill>
                  <a:schemeClr val="dk1"/>
                </a:solidFill>
              </a:rPr>
              <a:t>estrategicamente para a organização</a:t>
            </a:r>
            <a:r>
              <a:rPr lang="en" sz="1333" b="1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179" y="1356967"/>
            <a:ext cx="2624812" cy="28110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15600" y="3014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/>
              <a:t>Descrição das Competências</a:t>
            </a:r>
            <a:br>
              <a:rPr lang="en" dirty="0"/>
            </a:br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01901" y="1536633"/>
            <a:ext cx="8845579" cy="51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1"/>
                </a:solidFill>
              </a:rPr>
              <a:t>A técnica de concepção de cargo passa por 3 processos.</a:t>
            </a:r>
          </a:p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endParaRPr lang="en" sz="1867" dirty="0">
              <a:solidFill>
                <a:schemeClr val="dk1"/>
              </a:solidFill>
            </a:endParaRPr>
          </a:p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endParaRPr lang="en" sz="1867" dirty="0">
              <a:solidFill>
                <a:schemeClr val="dk1"/>
              </a:solidFill>
            </a:endParaRPr>
          </a:p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endParaRPr lang="en" sz="1867" dirty="0">
              <a:solidFill>
                <a:schemeClr val="dk1"/>
              </a:solidFill>
            </a:endParaRPr>
          </a:p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endParaRPr lang="en" sz="1867" dirty="0">
              <a:solidFill>
                <a:schemeClr val="dk1"/>
              </a:solidFill>
            </a:endParaRPr>
          </a:p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867" dirty="0">
                <a:solidFill>
                  <a:schemeClr val="dk1"/>
                </a:solidFill>
              </a:rPr>
              <a:t>Utilizando novamente a empresa de serviços médicos Growth como exemplo, é estudada a trajetória em soluções corporativas e serão definidas as competências </a:t>
            </a:r>
            <a:r>
              <a:rPr lang="pt-BR" sz="1867" dirty="0">
                <a:solidFill>
                  <a:schemeClr val="dk1"/>
                </a:solidFill>
              </a:rPr>
              <a:t>comuns de uma organização atuante nesse ramo</a:t>
            </a:r>
            <a:r>
              <a:rPr lang="en" sz="1867" dirty="0">
                <a:solidFill>
                  <a:schemeClr val="dk1"/>
                </a:solidFill>
              </a:rPr>
              <a:t>.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2287714" y="550314"/>
          <a:ext cx="7214741" cy="46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560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>
            <p:extLst>
              <p:ext uri="{D42A27DB-BD31-4B8C-83A1-F6EECF244321}">
                <p14:modId xmlns:p14="http://schemas.microsoft.com/office/powerpoint/2010/main" val="4055865465"/>
              </p:ext>
            </p:extLst>
          </p:nvPr>
        </p:nvGraphicFramePr>
        <p:xfrm>
          <a:off x="178085" y="2200180"/>
          <a:ext cx="11623360" cy="34344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2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6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COMPETÊNCIA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DESCRIÇÃO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Intercooperaçao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Estabelecer e </a:t>
                      </a:r>
                      <a:r>
                        <a:rPr lang="en" sz="1400" b="1" dirty="0"/>
                        <a:t>manter parcerias </a:t>
                      </a:r>
                      <a:r>
                        <a:rPr lang="en" sz="1400" dirty="0"/>
                        <a:t>e trabalhar de</a:t>
                      </a:r>
                      <a:r>
                        <a:rPr lang="en" sz="1400" baseline="0" dirty="0"/>
                        <a:t> forma </a:t>
                      </a:r>
                      <a:r>
                        <a:rPr lang="en" sz="1400" b="1" baseline="0" dirty="0"/>
                        <a:t>integrada e cooperativa</a:t>
                      </a:r>
                      <a:r>
                        <a:rPr lang="en" sz="1400" baseline="0" dirty="0"/>
                        <a:t>, com foco na manutenção de </a:t>
                      </a:r>
                      <a:r>
                        <a:rPr lang="en" sz="1400" b="1" baseline="0" dirty="0"/>
                        <a:t>clima organizacional favorável.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Foco no cliente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Estabelecer </a:t>
                      </a:r>
                      <a:r>
                        <a:rPr lang="en" sz="1400" b="1" dirty="0"/>
                        <a:t>relacionamentos de proximidade, empatia e confiança</a:t>
                      </a:r>
                      <a:r>
                        <a:rPr lang="en" sz="1400" b="1" baseline="0" dirty="0"/>
                        <a:t> </a:t>
                      </a:r>
                      <a:r>
                        <a:rPr lang="en" sz="1400" baseline="0" dirty="0"/>
                        <a:t>com os clientes para </a:t>
                      </a:r>
                      <a:r>
                        <a:rPr lang="en" sz="1400" b="1" baseline="0" dirty="0"/>
                        <a:t>entender e atender </a:t>
                      </a:r>
                      <a:r>
                        <a:rPr lang="en" sz="1400" baseline="0" dirty="0"/>
                        <a:t>às demandas com qualidade e garantir sua </a:t>
                      </a:r>
                      <a:r>
                        <a:rPr lang="en" sz="1400" b="1" baseline="0" dirty="0"/>
                        <a:t>satisfação</a:t>
                      </a:r>
                      <a:r>
                        <a:rPr lang="en" sz="1400" baseline="0" dirty="0"/>
                        <a:t>. Inclui a análise e priorização de atendimentos para assegurar o cumprimento dos prazos acordados.</a:t>
                      </a:r>
                      <a:endParaRPr sz="14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Foco em resultados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Apresentar </a:t>
                      </a:r>
                      <a:r>
                        <a:rPr lang="en" sz="1400" b="1" dirty="0"/>
                        <a:t>comprometimento</a:t>
                      </a:r>
                      <a:r>
                        <a:rPr lang="en" sz="1400" b="1" baseline="0" dirty="0"/>
                        <a:t> no alcance de objetivos e metas com eficiência e qualidade.</a:t>
                      </a:r>
                      <a:r>
                        <a:rPr lang="en" sz="1400" baseline="0" dirty="0"/>
                        <a:t> Inclui o planejamento e monitoramento de recursos e prazos.</a:t>
                      </a:r>
                      <a:endParaRPr sz="14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Melhoria Continua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/>
                        <a:t>Identificar problemas e oportunidades, </a:t>
                      </a:r>
                      <a:r>
                        <a:rPr lang="pt-BR" sz="1400" b="1" dirty="0"/>
                        <a:t>propondo soluções e encaminhamentos adequados e inovadores</a:t>
                      </a:r>
                      <a:r>
                        <a:rPr lang="pt-BR" sz="1400" dirty="0"/>
                        <a:t>.</a:t>
                      </a:r>
                      <a:endParaRPr sz="14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658248258"/>
                  </a:ext>
                </a:extLst>
              </a:tr>
            </a:tbl>
          </a:graphicData>
        </a:graphic>
      </p:graphicFrame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/>
              <a:t>Descrição das Competências</a:t>
            </a:r>
            <a:br>
              <a:rPr lang="en" dirty="0"/>
            </a:br>
            <a:endParaRPr dirty="0"/>
          </a:p>
        </p:txBody>
      </p:sp>
      <p:sp>
        <p:nvSpPr>
          <p:cNvPr id="4" name="Google Shape;60;p14"/>
          <p:cNvSpPr txBox="1">
            <a:spLocks noGrp="1"/>
          </p:cNvSpPr>
          <p:nvPr>
            <p:ph type="body" idx="1"/>
          </p:nvPr>
        </p:nvSpPr>
        <p:spPr>
          <a:xfrm>
            <a:off x="178085" y="1048386"/>
            <a:ext cx="11767335" cy="5431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467" b="1" dirty="0">
                <a:solidFill>
                  <a:schemeClr val="dk1"/>
                </a:solidFill>
              </a:rPr>
              <a:t>Definição e descrição dos cargos: </a:t>
            </a:r>
            <a:r>
              <a:rPr lang="en" sz="1467" dirty="0">
                <a:solidFill>
                  <a:schemeClr val="dk1"/>
                </a:solidFill>
              </a:rPr>
              <a:t>Existem competências que são exigidas a todos os colaboradores </a:t>
            </a:r>
            <a:r>
              <a:rPr lang="pt-BR" sz="1467" dirty="0">
                <a:solidFill>
                  <a:schemeClr val="dk1"/>
                </a:solidFill>
              </a:rPr>
              <a:t>uma organização</a:t>
            </a:r>
            <a:r>
              <a:rPr lang="en" sz="1467" dirty="0">
                <a:solidFill>
                  <a:schemeClr val="dk1"/>
                </a:solidFill>
              </a:rPr>
              <a:t>, como </a:t>
            </a:r>
            <a:r>
              <a:rPr lang="pt-BR" sz="1467" dirty="0">
                <a:solidFill>
                  <a:schemeClr val="dk1"/>
                </a:solidFill>
              </a:rPr>
              <a:t>exemplo: a </a:t>
            </a:r>
            <a:r>
              <a:rPr lang="pt-BR" sz="1467" b="1" dirty="0">
                <a:solidFill>
                  <a:schemeClr val="dk1"/>
                </a:solidFill>
              </a:rPr>
              <a:t>uma empresa de serviços médicos</a:t>
            </a:r>
            <a:r>
              <a:rPr lang="en" sz="1467" dirty="0">
                <a:solidFill>
                  <a:schemeClr val="dk1"/>
                </a:solidFill>
              </a:rPr>
              <a:t>: intercooperação, foco no cliente, foco no resultado, melhoria contínua, gestão do conhecimento, comunicação e inteligência emocional.</a:t>
            </a:r>
            <a:endParaRPr lang="en" sz="1467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>
            <p:extLst>
              <p:ext uri="{D42A27DB-BD31-4B8C-83A1-F6EECF244321}">
                <p14:modId xmlns:p14="http://schemas.microsoft.com/office/powerpoint/2010/main" val="3229232952"/>
              </p:ext>
            </p:extLst>
          </p:nvPr>
        </p:nvGraphicFramePr>
        <p:xfrm>
          <a:off x="178085" y="1314809"/>
          <a:ext cx="11623360" cy="28109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2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6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COMPETÊNCIA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DESCRIÇÃO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Gestão do Conhecimento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/>
                        <a:t>Aplicar e compartilhar conhecimentos e experiências que contribuam para a criação de ambiente propício à aprendizagem continua. Postura reflexiva sobre o autodesenvolvimento.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609493341"/>
                  </a:ext>
                </a:extLst>
              </a:tr>
              <a:tr h="809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Comunicação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/>
                        <a:t>Comunicar de forma clara, objetiva e compreensível, utilizando de maneira eficaz as ferramentas de comunicação disponível. </a:t>
                      </a:r>
                      <a:endParaRPr sz="14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291948449"/>
                  </a:ext>
                </a:extLst>
              </a:tr>
              <a:tr h="809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Inteligência emocional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/>
                        <a:t>Lidar com pressões, obstáculos e mudanças. Saber lidar em situações de conflitos com positividade e otimismo.</a:t>
                      </a:r>
                      <a:endParaRPr sz="14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405847415"/>
                  </a:ext>
                </a:extLst>
              </a:tr>
            </a:tbl>
          </a:graphicData>
        </a:graphic>
      </p:graphicFrame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/>
              <a:t>Descrição das Competências</a:t>
            </a:r>
            <a:br>
              <a:rPr lang="en" dirty="0"/>
            </a:br>
            <a:endParaRPr dirty="0"/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208858E7-F6D3-4F17-961B-9BADA467F8F5}"/>
              </a:ext>
            </a:extLst>
          </p:cNvPr>
          <p:cNvSpPr txBox="1">
            <a:spLocks/>
          </p:cNvSpPr>
          <p:nvPr/>
        </p:nvSpPr>
        <p:spPr>
          <a:xfrm>
            <a:off x="34110" y="5348247"/>
            <a:ext cx="11767335" cy="5431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8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itchFamily="34" charset="0"/>
              <a:buChar char="■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endParaRPr lang="en" sz="1467" b="1" dirty="0">
              <a:solidFill>
                <a:schemeClr val="dk1"/>
              </a:solidFill>
            </a:endParaRPr>
          </a:p>
        </p:txBody>
      </p:sp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D061C7F8-661F-4928-9797-2A6659E628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8085" y="4457745"/>
            <a:ext cx="11767335" cy="8912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pt-BR" sz="1467" b="1" dirty="0">
                <a:solidFill>
                  <a:schemeClr val="dk1"/>
                </a:solidFill>
              </a:rPr>
              <a:t>Assim, também foi definido competências gerenciais a empresa e seu segmento. Como: Negociação; Atuação estratégica; gestão de pessoas; e a capacidade de assumir responsabilidades e Tomada de decisão.</a:t>
            </a:r>
            <a:endParaRPr lang="en" sz="1467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9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/>
              <a:t>Descrição das Competências</a:t>
            </a:r>
            <a:br>
              <a:rPr lang="en" dirty="0"/>
            </a:br>
            <a:endParaRPr dirty="0"/>
          </a:p>
        </p:txBody>
      </p:sp>
      <p:sp>
        <p:nvSpPr>
          <p:cNvPr id="4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5600" y="801209"/>
            <a:ext cx="11360800" cy="5455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600" b="1" dirty="0">
                <a:solidFill>
                  <a:schemeClr val="dk1"/>
                </a:solidFill>
              </a:rPr>
              <a:t>Definição dos níveis de complexidade: </a:t>
            </a:r>
            <a:r>
              <a:rPr lang="en" sz="1600" dirty="0">
                <a:solidFill>
                  <a:schemeClr val="dk1"/>
                </a:solidFill>
              </a:rPr>
              <a:t>Devem seguir variáveis diferenciadoras. </a:t>
            </a:r>
            <a:r>
              <a:rPr lang="pt-BR" sz="1600" dirty="0" err="1">
                <a:solidFill>
                  <a:schemeClr val="dk1"/>
                </a:solidFill>
              </a:rPr>
              <a:t>Ex</a:t>
            </a:r>
            <a:r>
              <a:rPr lang="pt-BR" sz="1600" dirty="0">
                <a:solidFill>
                  <a:schemeClr val="dk1"/>
                </a:solidFill>
              </a:rPr>
              <a:t>: Ainda tendo em vista uma empresa de serviços médicos.</a:t>
            </a:r>
            <a:endParaRPr lang="en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5" name="Google Shape;65;p15"/>
          <p:cNvGraphicFramePr/>
          <p:nvPr/>
        </p:nvGraphicFramePr>
        <p:xfrm>
          <a:off x="624439" y="1710803"/>
          <a:ext cx="10849512" cy="48812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3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NÍVEL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Autonomia / Supervisão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Escopo de Atuação</a:t>
                      </a:r>
                      <a:endParaRPr sz="1200" b="1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Interlocução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Tratamento de Informações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9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IV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Responde pela orientação técnica dos profissionais envolvidos nos processos/projetos</a:t>
                      </a:r>
                      <a:r>
                        <a:rPr lang="en" sz="1200" baseline="0" dirty="0"/>
                        <a:t> sob sua condução.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Responde pela condução de projetos relativos</a:t>
                      </a:r>
                      <a:r>
                        <a:rPr lang="en" sz="1200" baseline="0" dirty="0"/>
                        <a:t> a sua especialidade e/ou multidisciplinares em conjunto com a liderança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Relaciona-se interna e externamente para esclarecimento de dúvidas,</a:t>
                      </a:r>
                      <a:r>
                        <a:rPr lang="en" sz="1200" baseline="0" dirty="0"/>
                        <a:t> ajustes de escopos e identificação de oportunidades.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Realiza análises e elabora pareceres técnicos</a:t>
                      </a:r>
                      <a:r>
                        <a:rPr lang="pt-BR" sz="1200" baseline="0" dirty="0"/>
                        <a:t> com recomendações baseadas nas necessidades corporativas.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1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III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Responde,</a:t>
                      </a:r>
                      <a:r>
                        <a:rPr lang="en" sz="1200" baseline="0" dirty="0"/>
                        <a:t> sob orientação da liderança, pela coordenação operacional e técnica dos profissionais de sua equipe.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Contribui com a liderança no planejamento dos projetos</a:t>
                      </a:r>
                      <a:r>
                        <a:rPr lang="en" sz="1200" baseline="0" dirty="0"/>
                        <a:t> e atividades da área. Orienta e resolve situações problemas do que ocorrem na área.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Interage com outros colaboradores para alinhar as atividades da área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Identifica oportunidades</a:t>
                      </a:r>
                      <a:r>
                        <a:rPr lang="pt-BR" sz="1200" baseline="0" dirty="0"/>
                        <a:t> e sugere aprimoramento nos processos/projetos da área e verifica o cumprimento de normas e diretrizes técnicas.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9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II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Atua sob orientação de profissionais mais experientes</a:t>
                      </a:r>
                      <a:endParaRPr sz="120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Participa de processos e projetos da área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Interage com outros colaboradores para alinhar suas atividades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Realiza e estrutura análises técnicas e</a:t>
                      </a:r>
                      <a:r>
                        <a:rPr lang="pt-BR" sz="1200" baseline="0" dirty="0"/>
                        <a:t> sugere melhorias nos processos da área.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8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I</a:t>
                      </a:r>
                      <a:endParaRPr sz="12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Realiza análises. Atua com base</a:t>
                      </a:r>
                      <a:r>
                        <a:rPr lang="pt-BR" sz="1200" baseline="0" dirty="0"/>
                        <a:t> em procedimentos preestabelecidos.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Segue padrões técnicos da área</a:t>
                      </a:r>
                      <a:r>
                        <a:rPr lang="pt-BR" sz="1200" baseline="0" dirty="0"/>
                        <a:t> e atua sob supervisão geral.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Relaciona-se internamente para tirar</a:t>
                      </a:r>
                      <a:r>
                        <a:rPr lang="pt-BR" sz="1200" baseline="0" dirty="0"/>
                        <a:t> dúvidas sobre atividades e externamente sob orientação e supervisão dos mais experientes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Sistematiza informações</a:t>
                      </a:r>
                      <a:r>
                        <a:rPr lang="pt-BR" sz="1200" baseline="0" dirty="0"/>
                        <a:t> e sugere melhorias nas suas atividades de rotina.</a:t>
                      </a:r>
                      <a:endParaRPr sz="12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1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sp>
        <p:nvSpPr>
          <p:cNvPr id="4" name="Google Shape;60;p14"/>
          <p:cNvSpPr txBox="1">
            <a:spLocks noGrp="1"/>
          </p:cNvSpPr>
          <p:nvPr>
            <p:ph type="body" idx="1"/>
          </p:nvPr>
        </p:nvSpPr>
        <p:spPr>
          <a:xfrm>
            <a:off x="34110" y="896831"/>
            <a:ext cx="11767335" cy="5431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6390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" sz="1333" b="1" dirty="0">
                <a:solidFill>
                  <a:schemeClr val="dk1"/>
                </a:solidFill>
              </a:rPr>
              <a:t>Estruturação dos cargos baseado nas competências e níveis de complexidade: </a:t>
            </a:r>
            <a:r>
              <a:rPr lang="pt-BR" sz="1333" b="1" dirty="0">
                <a:solidFill>
                  <a:schemeClr val="dk1"/>
                </a:solidFill>
              </a:rPr>
              <a:t>T</a:t>
            </a:r>
            <a:r>
              <a:rPr lang="pt-BR" sz="1333" dirty="0">
                <a:solidFill>
                  <a:schemeClr val="dk1"/>
                </a:solidFill>
              </a:rPr>
              <a:t>ambém</a:t>
            </a:r>
            <a:r>
              <a:rPr lang="en" sz="1333" dirty="0">
                <a:solidFill>
                  <a:schemeClr val="dk1"/>
                </a:solidFill>
              </a:rPr>
              <a:t>, são apresentadas as competências e a descrição das entregas em cada um dos níveis de complexidade. É uma espécie de manual desenvolvido para cada colaborador no qual é mostrado a ele como se dá o processo de avaliação e ascenção na carreira. </a:t>
            </a:r>
            <a:r>
              <a:rPr lang="pt-BR" sz="1333" dirty="0">
                <a:solidFill>
                  <a:schemeClr val="dk1"/>
                </a:solidFill>
              </a:rPr>
              <a:t>Ainda seguindo o exemplo anterior, com uma empresa de serviços médicos.</a:t>
            </a:r>
            <a:endParaRPr lang="en" sz="1333" b="1" dirty="0">
              <a:solidFill>
                <a:schemeClr val="dk1"/>
              </a:solidFill>
            </a:endParaRPr>
          </a:p>
        </p:txBody>
      </p:sp>
      <p:graphicFrame>
        <p:nvGraphicFramePr>
          <p:cNvPr id="8" name="Google Shape;65;p15"/>
          <p:cNvGraphicFramePr/>
          <p:nvPr/>
        </p:nvGraphicFramePr>
        <p:xfrm>
          <a:off x="440645" y="1996283"/>
          <a:ext cx="11360800" cy="48084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INTERCOOPERAÇÃO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Criação, manutenção e mobilização de relacionamentos, parcerias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apoio, colaboração</a:t>
                      </a:r>
                      <a:r>
                        <a:rPr lang="pt-BR" sz="1100" b="1" baseline="0" dirty="0"/>
                        <a:t> e </a:t>
                      </a:r>
                      <a:r>
                        <a:rPr lang="pt-BR" sz="1100" b="1" dirty="0"/>
                        <a:t>presteza. cordialidade com as pessoas em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os níveis (trabalho em equipe); manutenção do clima organizacional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favorável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Estabelecer e manter relacionamentos e parcerias e trabalhar de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forma integrada e cooperativa. com foco na manutenção de clima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organizacional favorável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Trabalha bem em equipe e orienta os colaboradores envolvidos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100" dirty="0"/>
                        <a:t>em seus projetos sobre a importância da integração entre pessoas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100" dirty="0"/>
                        <a:t>contribuindo para um clima favorável ao trabalho e auxiliando 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100" dirty="0"/>
                        <a:t>liderança em situações de conflito ou divergências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Constrói e mantém relacionamentos. alinhados às necessidades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da área 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100" dirty="0"/>
                        <a:t>Organização com foco na agregação de valor para os projetos multidisciplinares sob sua responsabilidade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É referência na área e Organização como profissional que trabalha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100" dirty="0"/>
                        <a:t>de forma cooperativa no ambiente de trabalho</a:t>
                      </a:r>
                      <a:endParaRPr sz="11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Trabalha bem em equipe e auxilia a integração de pessoas na área,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100" baseline="0" dirty="0"/>
                        <a:t>contribuindo para um clima favorável ao trabalho</a:t>
                      </a:r>
                      <a:r>
                        <a:rPr lang="en" sz="1100" baseline="0" dirty="0"/>
                        <a:t>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Constrói e mantém relacionamentos alinhados às necessidades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100" baseline="0" dirty="0"/>
                        <a:t>da área e Organização. com foco na agregação de valor para suas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100" baseline="0" dirty="0"/>
                        <a:t>atividades, segundo orientações da liderança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E cooperativo no ambiente de trabalho, conquistando 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100" baseline="0" dirty="0"/>
                        <a:t>credibilidade das pessoas com as quais se relaciona</a:t>
                      </a: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75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graphicFrame>
        <p:nvGraphicFramePr>
          <p:cNvPr id="8" name="Google Shape;65;p15"/>
          <p:cNvGraphicFramePr/>
          <p:nvPr>
            <p:extLst>
              <p:ext uri="{D42A27DB-BD31-4B8C-83A1-F6EECF244321}">
                <p14:modId xmlns:p14="http://schemas.microsoft.com/office/powerpoint/2010/main" val="3561182696"/>
              </p:ext>
            </p:extLst>
          </p:nvPr>
        </p:nvGraphicFramePr>
        <p:xfrm>
          <a:off x="440645" y="1996283"/>
          <a:ext cx="11360800" cy="47881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FOCO NO CLIENTE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Conhecimento sobre os serviços da organização e sobre os seus clientes, visando garantir um relacionamento constante, de forma a analisar, priorizar e antecipar as suas necessidades.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Estabelecer relacionamentos de proximidade e confiança com os clientes (internos e externos) para entender e atender as demandas com qualidade e garantir sua satisfação. Incluí a análise e priorização de atendimentos para assegurar o cumprimento dos prazos acordados.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Estabelece relação de proximidade e confiança com seus clientes, atuando com cordialidade e atenção na escuta de suas demandas.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Entende as necessidades de seus clientes, pesquisando e elaborando as soluções em sua especialidade que melhor atendam as suas demandas.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Atendimento nos prazos acordados;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Atendimento humanizado, para manutenção da imagem organizacional.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Estabelece relação de proximidade e confiança com seus clientes, atuando com cordialidade e atenção na escuta de suas demandas.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Entende as necessidades de seus clientes, pesquisando e elaborando as soluções em sua especialidade que melhor atendam as suas demandas.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Analisa as atividades e alinha prioridades com a liderança de modo a atender os clientes.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100" dirty="0"/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6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12B24-F1AC-492D-9F21-27B3D222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8941D8-5958-4612-AC38-C3A0C7312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897"/>
            <a:ext cx="10515600" cy="4103066"/>
          </a:xfrm>
        </p:spPr>
        <p:txBody>
          <a:bodyPr/>
          <a:lstStyle/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 capítulo anterior foram demonstrados os passos para a construção de um sistema de gestão de pessoas estratégico e integrado;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Neste capítulo o objetivo é oferecer técnicas e cuidados na elaboração ou aprimoramento de um sistema de gestão de pessoas com base em competências.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064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graphicFrame>
        <p:nvGraphicFramePr>
          <p:cNvPr id="8" name="Google Shape;65;p15"/>
          <p:cNvGraphicFramePr/>
          <p:nvPr>
            <p:extLst>
              <p:ext uri="{D42A27DB-BD31-4B8C-83A1-F6EECF244321}">
                <p14:modId xmlns:p14="http://schemas.microsoft.com/office/powerpoint/2010/main" val="3616426785"/>
              </p:ext>
            </p:extLst>
          </p:nvPr>
        </p:nvGraphicFramePr>
        <p:xfrm>
          <a:off x="440645" y="1917425"/>
          <a:ext cx="11360800" cy="4940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FOCO NOS RESULTADOS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Alcance de metas e objetivos com eficiência; comprometimento com a entrega de qualidade, com agilidade obedecendo ao prazo acordado às e normas. Minimização de desperdícios proatividade, organização e negociação para atingir os resultados. 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Apresentar comprometimento no alcance de objetivos e metas com eficiência e qualidade. Inclui o planejamento e monitoramento  de recursos e prazos.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Alcança os objetivos e metas estabelecidos para os processos/projetos que conduz com eficiência e qualidade, orientando profissionais da área nos assuntos referentes à sua especialidade;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Assegura o cumprimento dos prazos dos processos/projetos sob sua responsabilidade e responde pelo seu planejamento.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Estrutura e coordena tecnicamente a implantação de planos corporativos de redução de custos e desperdícios, validando com a liderança.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Realiza negociações relacionadas à sua especialidade, utilizando seu repertório e conhecimento para obter resultados positivos para todos os envolvidos 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Alcança os objetivos e metas estabelecidos para as atividades de análise que realiza com eficiência e qualidade, conforme padrões técnicos da área;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Cumpre suas responsabilidades conforme os prazos acordados com a liderança interagindo com outros colaboradores para alinhar suas atividades e evitar redundâncias;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Identifica oportunidades para evitar desperdícios e reduzir custos nas suas atividades;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/>
                        <a:t>Negocia com públicos internos e externos, sob orientação e acompanhamento, argumentando com clareza e objetividade para obter resultados positivos para todos os envolvidos.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80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graphicFrame>
        <p:nvGraphicFramePr>
          <p:cNvPr id="8" name="Google Shape;65;p15"/>
          <p:cNvGraphicFramePr/>
          <p:nvPr/>
        </p:nvGraphicFramePr>
        <p:xfrm>
          <a:off x="440645" y="1917425"/>
          <a:ext cx="11360800" cy="47373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MELHORIA CONTINUA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Resolubilidade: identificar e antecipar problemas e propondo alternativas de solução. 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dirty="0"/>
                        <a:t>Inovação e criatividade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Identificar problemas e oportunidades, propondo soluções.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Monitora tendências do mercado em sua especialidade, de forma a trazer conceitos que o ajude a conduzir projetos e/ou áreas da organização;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É referencia quanto a abertura de novas formas de pesar e agir na organização;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Antecipa situações problema, propondo ações de resolução;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pt-BR" sz="110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Identifica problemas e oportunidades em suas atividades e aplica soluções com base em procedimentos preestabelecidos, solicitando orientação de profissionais mais experientes ou de liderança;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Demonstra abertura para novas formas de agir e pensar. </a:t>
                      </a: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9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graphicFrame>
        <p:nvGraphicFramePr>
          <p:cNvPr id="8" name="Google Shape;65;p15"/>
          <p:cNvGraphicFramePr/>
          <p:nvPr>
            <p:extLst>
              <p:ext uri="{D42A27DB-BD31-4B8C-83A1-F6EECF244321}">
                <p14:modId xmlns:p14="http://schemas.microsoft.com/office/powerpoint/2010/main" val="3666425940"/>
              </p:ext>
            </p:extLst>
          </p:nvPr>
        </p:nvGraphicFramePr>
        <p:xfrm>
          <a:off x="440645" y="1917425"/>
          <a:ext cx="11360800" cy="47373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GESTÃO DO CONHECIMENTO 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Registro cuidadoso das informações, com preocupação a recuperação de fácil acesso; aplicação e compartilhamento de informações/ conhecimentos; aprendizagem continua pela experiencia (erros e acertos).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Aplicar e compartilhar conhecimentos e experiencia que contribuam para a criação de ambiente propicio à aprendizagem continua. 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Elaborar pareceres técnicos sobre o assunto de sua especialidade, relacionando variáveis diversas na organização e apresentando conclusões e encaminhamentos viáveis para decisões de liderança;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Compartilha as melhores práticas e tendências de sua especialidade na organização;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Demonstra abertura e proatividade par autodesenvolvimento aplicando os conhecimentos adquiridos nos projetos multidisciplinares;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É referência na área e contribui para o desenvolvimento técnico dos profissionais com que trabalha.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Sistematiza, analisa e compartilha informações e conhecimentos relacionados às suas atividades, organizando-os de forma a facilitar seu acesso a todos;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Demonstra abertura e proatividade para o autodesenvolvimento e aplica os conhecimentos desenvolvidos em sua área. </a:t>
                      </a: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83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graphicFrame>
        <p:nvGraphicFramePr>
          <p:cNvPr id="8" name="Google Shape;65;p15"/>
          <p:cNvGraphicFramePr/>
          <p:nvPr>
            <p:extLst>
              <p:ext uri="{D42A27DB-BD31-4B8C-83A1-F6EECF244321}">
                <p14:modId xmlns:p14="http://schemas.microsoft.com/office/powerpoint/2010/main" val="26501335"/>
              </p:ext>
            </p:extLst>
          </p:nvPr>
        </p:nvGraphicFramePr>
        <p:xfrm>
          <a:off x="440645" y="1917425"/>
          <a:ext cx="11360800" cy="47373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COMUNICAÇÃO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Expressar suas ideias e relatar fatos de forma fluente, clara e objetiva, seja de maneira verbal ou escrita, com desenvoltura; gerar feedback; ouvir as pessoas e garantir seu entendimento;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dirty="0"/>
                        <a:t>Comunicar informações relevantes de forma clara. objetivo e compreensível, utilizando de forma eficaz as ferramentas de comunicação da Organização.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Promove o diálogo constante. ouvindo com atenção e decidindo a melhor forma de aplicação das informações trocadas para realização dos projetos técnicos de sua especialidade;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Comunica se de forma clara, objetiva e compreensível com outros profissionais, orientando a equipe envolvida nos projetos que conduz na utilização de forma eficaz das ferramentas da Organização;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Mantém diálogos constantes, ouvindo com atenção e identificando como pode utilizar as informações trocadas para a realização de suas atividades;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Comunica-se de forma clara, objetiva e compreensível com outros profissionais, utilizando de forma eficaz as ferramentas da organização, solicitando apoio quando necessário.</a:t>
                      </a: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61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/>
          <p:cNvSpPr txBox="1">
            <a:spLocks noGrp="1"/>
          </p:cNvSpPr>
          <p:nvPr>
            <p:ph type="title"/>
          </p:nvPr>
        </p:nvSpPr>
        <p:spPr>
          <a:xfrm>
            <a:off x="440645" y="21920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Descrição das Competências</a:t>
            </a:r>
            <a:br>
              <a:rPr lang="en" sz="3200" dirty="0"/>
            </a:br>
            <a:endParaRPr sz="3200" dirty="0"/>
          </a:p>
        </p:txBody>
      </p:sp>
      <p:graphicFrame>
        <p:nvGraphicFramePr>
          <p:cNvPr id="8" name="Google Shape;65;p15"/>
          <p:cNvGraphicFramePr/>
          <p:nvPr>
            <p:extLst>
              <p:ext uri="{D42A27DB-BD31-4B8C-83A1-F6EECF244321}">
                <p14:modId xmlns:p14="http://schemas.microsoft.com/office/powerpoint/2010/main" val="2171207888"/>
              </p:ext>
            </p:extLst>
          </p:nvPr>
        </p:nvGraphicFramePr>
        <p:xfrm>
          <a:off x="440645" y="1917425"/>
          <a:ext cx="11360800" cy="47373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31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INTELIGÊNCIA EMOCIONAL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Mensagens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Flexibilidade – Otimismo e positividade diante de situações de pressão, adversidades e conflitos, ajustando com agilidade de acordo com as mudanças.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Definição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/>
                        <a:t>Lidar com pressões, obstáculos e mudanças associadas ao trabalho, resistindo a possíveis situações de frustação com otimismo e positividade; 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9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IV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Lida positivamente com pressões interpretando suas várias dimensões e apoiando a liderança na orientação de profissionais envolvidos em projetos, de maneira a enfrentar as adversidades.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/>
                        <a:t>É referência para profissionais que se relacionam quanto a estabilidade emocional;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dirty="0"/>
                        <a:t>Conduz</a:t>
                      </a:r>
                      <a:r>
                        <a:rPr lang="pt-BR" sz="1100" dirty="0"/>
                        <a:t> projetos multidisciplinares com energia e determinação, de forma que sejam suficientes para alcançar o resultado pretendido.   </a:t>
                      </a:r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</a:t>
                      </a:r>
                      <a:endParaRPr sz="1100" b="1" dirty="0"/>
                    </a:p>
                  </a:txBody>
                  <a:tcPr marL="84667" marR="84667" marT="84667" marB="84667" anchor="ctr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Lida positivamente com pressões que podem interferir nas atividades sob sua responsabilidade;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aseline="0" dirty="0"/>
                        <a:t>Mantém a estabilidade emocional e demonstra otimismo diante de obstáculos;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baseline="0" dirty="0"/>
                        <a:t>Realiza </a:t>
                      </a:r>
                      <a:r>
                        <a:rPr lang="pt-BR" sz="1100" baseline="0" dirty="0"/>
                        <a:t>as atividades com energia e determinação suficientes para alcançar os resultados pretendidos.</a:t>
                      </a:r>
                      <a:endParaRPr lang="en" sz="1100" baseline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Conector angulado 11"/>
          <p:cNvCxnSpPr/>
          <p:nvPr/>
        </p:nvCxnSpPr>
        <p:spPr>
          <a:xfrm rot="16200000" flipH="1">
            <a:off x="2506898" y="5369961"/>
            <a:ext cx="10411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54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3B87B-D8D6-41B5-9F86-9C44C83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/>
          <a:lstStyle/>
          <a:p>
            <a:r>
              <a:rPr lang="en" b="1" dirty="0"/>
              <a:t>Descrição das Competências</a:t>
            </a:r>
            <a:br>
              <a:rPr lang="en" sz="4800" dirty="0"/>
            </a:br>
            <a:endParaRPr lang="pt-BR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9B59A-6506-4480-93C7-E959D910E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133" dirty="0"/>
              <a:t>Também foi realizada, no capítulo, uma descrição de competências gerenciais embasadas na definição geral da organização, desta vez, identificada em uma empresa de crédito:  </a:t>
            </a:r>
          </a:p>
        </p:txBody>
      </p:sp>
      <p:graphicFrame>
        <p:nvGraphicFramePr>
          <p:cNvPr id="4" name="Google Shape;65;p15">
            <a:extLst>
              <a:ext uri="{FF2B5EF4-FFF2-40B4-BE49-F238E27FC236}">
                <a16:creationId xmlns:a16="http://schemas.microsoft.com/office/drawing/2014/main" id="{F4C116DF-C9A0-45BC-BF42-B04152166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114218"/>
              </p:ext>
            </p:extLst>
          </p:nvPr>
        </p:nvGraphicFramePr>
        <p:xfrm>
          <a:off x="415600" y="2633088"/>
          <a:ext cx="3887477" cy="23622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8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6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NÍVEL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Tático – Estratégico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Tático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Operacional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oogle Shape;65;p15">
            <a:extLst>
              <a:ext uri="{FF2B5EF4-FFF2-40B4-BE49-F238E27FC236}">
                <a16:creationId xmlns:a16="http://schemas.microsoft.com/office/drawing/2014/main" id="{4C8CB318-90FE-48F3-BD6B-09A9CBAE7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377069"/>
              </p:ext>
            </p:extLst>
          </p:nvPr>
        </p:nvGraphicFramePr>
        <p:xfrm>
          <a:off x="6237623" y="2200180"/>
          <a:ext cx="5822023" cy="33987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2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4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Competências </a:t>
                      </a:r>
                      <a:endParaRPr sz="1400" b="1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62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Atuação estratégica integrada – </a:t>
                      </a:r>
                      <a:r>
                        <a:rPr lang="pt-BR" sz="1400" b="0" dirty="0"/>
                        <a:t>Agir de forma integrada a favorecer a atuação nacional da organização, com foco no crescimento do Sistema.</a:t>
                      </a:r>
                      <a:endParaRPr sz="1400" b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58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Gestão e Desenvolvimento de Pessoas – </a:t>
                      </a:r>
                      <a:r>
                        <a:rPr lang="pt-BR" sz="1400" b="0" dirty="0"/>
                        <a:t>Estimular e acompanhar o desenvolvimento profissional da equipe, reconhecendo contribuições individuais e coletivas para alcançar os objetivos organizacionais. </a:t>
                      </a:r>
                      <a:endParaRPr sz="1400" b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58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Melhoria Continua – </a:t>
                      </a:r>
                      <a:r>
                        <a:rPr lang="pt-BR" sz="1400" b="0" dirty="0"/>
                        <a:t>Identificar oportunidades de melhoria a fim de aprimorar atividades e processos necessários para o funcionamento efetivo da organização, agregando valor ao negócio.</a:t>
                      </a:r>
                      <a:endParaRPr sz="1400" b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36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/>
                        <a:t>Foco nos Resultados </a:t>
                      </a:r>
                      <a:r>
                        <a:rPr lang="pt-BR" sz="1400" b="0" dirty="0"/>
                        <a:t>– Mobilizar esforços para o alcance de metas e resultados duradouros e concretos em conformidade com diretrizes da organização.</a:t>
                      </a:r>
                      <a:endParaRPr sz="1400" b="0" dirty="0"/>
                    </a:p>
                  </a:txBody>
                  <a:tcPr marL="84667" marR="84667" marT="84667" marB="84667" anchor="ctr"/>
                </a:tc>
                <a:extLst>
                  <a:ext uri="{0D108BD9-81ED-4DB2-BD59-A6C34878D82A}">
                    <a16:rowId xmlns:a16="http://schemas.microsoft.com/office/drawing/2014/main" val="1499037671"/>
                  </a:ext>
                </a:extLst>
              </a:tr>
            </a:tbl>
          </a:graphicData>
        </a:graphic>
      </p:graphicFrame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BB18ADF8-EC9D-41E1-AD2F-CCA685A84B6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303077" y="3026573"/>
            <a:ext cx="1779109" cy="7876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909E5A1-2E67-440A-8375-BDF3A8C09F4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03077" y="3814233"/>
            <a:ext cx="17791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A9AA394-9C10-4481-B2A6-156173A655F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03077" y="3814233"/>
            <a:ext cx="1704520" cy="74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CCFE4DB-591E-4BFF-A731-C264525E46B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03077" y="3814233"/>
            <a:ext cx="1651300" cy="1524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84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3B87B-D8D6-41B5-9F86-9C44C83C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Artigo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9B59A-6506-4480-93C7-E959D910E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133" dirty="0"/>
              <a:t>Título: RECRUTAMENTO E SELEÇÃO POR COMPETÊNCIAS: UM ESTUDO DE CASO EM UMA EMPRESA DO SETOR METALÚRGICO ENVOLVENDO PERCEPÇÕES DE GESTORES E DE CANDIDATOS NÃO SELECIONADOS ACERCA DAS COMPETÊNCIAS EXIGIDAS EM PROCESSOS SELETIVOS DE ESTÁGIO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Objetivo analisar as competências mais comumente exigidas pelos gestores de vagas nos processos de recrutamento e seleção e fazer um paralelo com as percepções que os candidatos eliminados em processos seletivos têm dessas competências. 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Apresenta as diferentes exigências e percepções de competências nas visões dos gestores das vagas e dos candidatos não considerados em processos seletivos</a:t>
            </a:r>
          </a:p>
        </p:txBody>
      </p:sp>
    </p:spTree>
    <p:extLst>
      <p:ext uri="{BB962C8B-B14F-4D97-AF65-F5344CB8AC3E}">
        <p14:creationId xmlns:p14="http://schemas.microsoft.com/office/powerpoint/2010/main" val="2531831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97D5C-6DEB-4E0D-84BD-1204E1CF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23A7E1-3E4D-4D4B-B98F-6487EDAED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133" dirty="0"/>
              <a:t>O artigo tem como objetivo analisar as competências mais comumente exigidas pelos gestores de vagas nos processos de recrutamento e seleção e comparar com as percepções que os candidatos eliminados em processos seletivos têm dessas competências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Apresenta as diferentes exigências e percepções de competências nas visões dos gestores das vagas e dos candidatos não considerados em processos seletivos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A indústria escolhida para a análise das diferentes percepções de gestores e candidato acerca das competências mais comumente exigidas em processos seletivos de estágio é pertencente ao ramo metalúrgico e localizada na região Sul Fluminense, interior do estado do Rio de Janeiro.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353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40EE0-8167-4E6F-9ED1-14BDEBE4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Metodologia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BCC2F-F71C-4E4D-A2A8-E171D8FC3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267" dirty="0"/>
              <a:t>Questionários, distribuídos a cada processo seletivo de estágio, tanto para os gestores quanto para os candidatos não considerados. </a:t>
            </a:r>
          </a:p>
          <a:p>
            <a:pPr algn="just"/>
            <a:endParaRPr lang="pt-BR" sz="2267" dirty="0"/>
          </a:p>
          <a:p>
            <a:pPr algn="just"/>
            <a:r>
              <a:rPr lang="pt-BR" sz="2267" dirty="0"/>
              <a:t>Os questionários foram estruturados como se segue: apresentou-se uma lista com 11 competências, onde os respondentes deveriam classificá-las de acordo com sua importância, levando-se em consideração a própria percepção da vaga (competências que acreditavam que precisavam ter para serem selecionados);</a:t>
            </a:r>
          </a:p>
          <a:p>
            <a:pPr algn="just"/>
            <a:endParaRPr lang="pt-BR" sz="2267" dirty="0"/>
          </a:p>
          <a:p>
            <a:pPr algn="just"/>
            <a:r>
              <a:rPr lang="pt-BR" sz="2267" dirty="0"/>
              <a:t>No caso dos gestores, representam as competências que eles procuravam de acordo com a vaga disponibilizada, representadas através de formulários padrões de Recrutamento e Seleção, como o Descritivo de Cargo e o Perfil de Vaga (dados secundários)</a:t>
            </a:r>
          </a:p>
        </p:txBody>
      </p:sp>
    </p:spTree>
    <p:extLst>
      <p:ext uri="{BB962C8B-B14F-4D97-AF65-F5344CB8AC3E}">
        <p14:creationId xmlns:p14="http://schemas.microsoft.com/office/powerpoint/2010/main" val="396966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27C0B-DEEF-4B73-848A-291A9185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A045F4-4AE8-4E87-86B2-36E52526B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133" dirty="0"/>
              <a:t>Há diferenças entre as visões dos candidatos não considerados e dos gestores requerentes das vagas de estágio.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 Dentre as competências que apresentaram divergências de percepção, temos: flexibilidade, capacidade de organização e planejamento, foco no cliente, capacidade cognitiva e liderança. 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Já sobre as competências que apresentaram semelhanças nas percepções de candidatos e gestores temos: proatividade, capacidade de saber ouvir e se comunicar, foco nos resultados, demonstração de capacidade de inovação, disposição para mudança, propensão ao risco e característica de socialização e trabalho em equipe por parte do estagiário. </a:t>
            </a:r>
          </a:p>
          <a:p>
            <a:pPr algn="just"/>
            <a:endParaRPr lang="pt-BR" sz="2133" dirty="0"/>
          </a:p>
          <a:p>
            <a:pPr algn="just"/>
            <a:r>
              <a:rPr lang="pt-BR" sz="2133" dirty="0"/>
              <a:t>Destaca-se a diferença de percepção na competência liderança, onde os gestores consideram pouco importante e os candidatos consideraram muito importante. </a:t>
            </a:r>
          </a:p>
        </p:txBody>
      </p:sp>
    </p:spTree>
    <p:extLst>
      <p:ext uri="{BB962C8B-B14F-4D97-AF65-F5344CB8AC3E}">
        <p14:creationId xmlns:p14="http://schemas.microsoft.com/office/powerpoint/2010/main" val="74377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AD190-FE42-4435-B13B-020EB106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Caracterização das trajetórias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9195BA-087E-4B26-AE14-E5C01FAFA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Participação dos gestores da organização;</a:t>
            </a:r>
          </a:p>
          <a:p>
            <a:r>
              <a:rPr lang="pt-BR" dirty="0"/>
              <a:t>Utilizar como critério a natureza das atribuições;</a:t>
            </a:r>
          </a:p>
          <a:p>
            <a:r>
              <a:rPr lang="pt-BR" dirty="0"/>
              <a:t>Consciência de que uma equipe é formada por pessoas de diferentes trajetórias de carreira;</a:t>
            </a:r>
          </a:p>
          <a:p>
            <a:r>
              <a:rPr lang="pt-BR" dirty="0"/>
              <a:t>Situações de ambiguidade, em que existem diferentes trajetórias de carreira;</a:t>
            </a:r>
          </a:p>
        </p:txBody>
      </p:sp>
    </p:spTree>
    <p:extLst>
      <p:ext uri="{BB962C8B-B14F-4D97-AF65-F5344CB8AC3E}">
        <p14:creationId xmlns:p14="http://schemas.microsoft.com/office/powerpoint/2010/main" val="1914011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B9959-29C3-4C75-88F9-2745A274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7D91B-676C-41E3-9F90-FCECC03F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Trajetórias de Carreira:</a:t>
            </a:r>
          </a:p>
          <a:p>
            <a:pPr marL="457200" lvl="1" indent="0">
              <a:buNone/>
            </a:pPr>
            <a:endParaRPr lang="pt-BR" b="1" dirty="0"/>
          </a:p>
          <a:p>
            <a:pPr lvl="1"/>
            <a:r>
              <a:rPr lang="pt-BR" sz="2000" dirty="0"/>
              <a:t>Na busca de padrões para as carreiras dos indivíduos nas organizações e no mercado de trabalho, é possível constatar que eles tendem a permanecer em atividades profissionais de mesma natureza. Essas atribuições e responsabilidades de mesma natureza traduzem o que chamamos de eixos ou trajetórias de carreira.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 Trajetória é definida pelas principais entregas esperadas e os cargos típicos que a compõem.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 partir de uma definição clara das trajetórias de carreira é possível enquadrar toda a população da organização nessas trajetórias.</a:t>
            </a:r>
          </a:p>
          <a:p>
            <a:pPr lvl="1"/>
            <a:endParaRPr lang="pt-BR" sz="2000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58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B9959-29C3-4C75-88F9-2745A274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7D91B-676C-41E3-9F90-FCECC03F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Níveis de complexidade:</a:t>
            </a:r>
          </a:p>
          <a:p>
            <a:endParaRPr lang="pt-BR" dirty="0"/>
          </a:p>
          <a:p>
            <a:pPr lvl="1"/>
            <a:r>
              <a:rPr lang="pt-BR" sz="2000" dirty="0"/>
              <a:t>A complexidade está associada a fatores como autonomia, responsabilidade e impactos das atividades desenvolvidas</a:t>
            </a:r>
          </a:p>
          <a:p>
            <a:pPr lvl="1"/>
            <a:endParaRPr lang="pt-BR" dirty="0"/>
          </a:p>
          <a:p>
            <a:pPr lvl="1"/>
            <a:r>
              <a:rPr lang="pt-BR" sz="2000" dirty="0"/>
              <a:t>Têm a função de diferenciar as atribuições e responsabilidades dos profissionais conforme seu desenvolvimento e maturidade.</a:t>
            </a:r>
          </a:p>
          <a:p>
            <a:pPr marL="457200" lvl="1" indent="0">
              <a:buNone/>
            </a:pPr>
            <a:endParaRPr lang="pt-BR" sz="2000" dirty="0"/>
          </a:p>
          <a:p>
            <a:pPr lvl="1"/>
            <a:r>
              <a:rPr lang="pt-BR" sz="2000" dirty="0"/>
              <a:t>Normalmente os níveis de carreira já existentes na organização expressam o espectro de complexidade da trajetória de carreira na medida em que observamos a posição de entrada na carreira e o último nível. 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593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B9959-29C3-4C75-88F9-2745A274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7D91B-676C-41E3-9F90-FCECC03F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Competências:</a:t>
            </a:r>
          </a:p>
          <a:p>
            <a:endParaRPr lang="pt-BR" dirty="0"/>
          </a:p>
          <a:p>
            <a:pPr lvl="1"/>
            <a:r>
              <a:rPr lang="pt-BR" sz="2000" dirty="0"/>
              <a:t>Conjunto de contribuições ou entregas do profissional para a Organização, resultante da mobilização do repertório individual de qualificações (como conhecimentos, habilidades e experiências) em determinado contexto, considerando as diretrizes estratégicas e competências da Empresa.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Algumas competências são comuns a todos os colaboradores, porém em diferentes níveis de exigência dependendo do cargo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Pessoas com perspectivas de carreiras diferentes entregam diferentes competências.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327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43DF6-1470-405B-B70E-EFD50886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D62B1-E643-4AB6-B8A8-FB00B6E18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2400" dirty="0"/>
              <a:t>A partir da definição de </a:t>
            </a:r>
            <a:r>
              <a:rPr lang="pt-BR" sz="2400" b="1" dirty="0"/>
              <a:t>competências</a:t>
            </a:r>
            <a:r>
              <a:rPr lang="pt-BR" sz="2400" dirty="0"/>
              <a:t>, podemos unir tudo tomando como base a caracterização de </a:t>
            </a:r>
            <a:r>
              <a:rPr lang="pt-BR" sz="2400" b="1" dirty="0"/>
              <a:t>complexidade </a:t>
            </a:r>
            <a:r>
              <a:rPr lang="pt-BR" sz="2400" dirty="0"/>
              <a:t>em cada uma das </a:t>
            </a:r>
            <a:r>
              <a:rPr lang="pt-BR" sz="2400" b="1" dirty="0"/>
              <a:t>trajetórias de carreira.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Essas caracterizações vem se tornando importante nas organizações para destacar as entregas em cada um dos níveis, e o que se espera de cada colaborador.</a:t>
            </a:r>
          </a:p>
        </p:txBody>
      </p:sp>
    </p:spTree>
    <p:extLst>
      <p:ext uri="{BB962C8B-B14F-4D97-AF65-F5344CB8AC3E}">
        <p14:creationId xmlns:p14="http://schemas.microsoft.com/office/powerpoint/2010/main" val="398267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1620-6BEB-4D70-861B-E294D087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38" y="245856"/>
            <a:ext cx="10515600" cy="1325563"/>
          </a:xfrm>
        </p:spPr>
        <p:txBody>
          <a:bodyPr/>
          <a:lstStyle/>
          <a:p>
            <a:r>
              <a:rPr lang="pt-BR" b="1" dirty="0"/>
              <a:t>Gestão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8D2FE1-387F-4987-B6DF-190C19F3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38" y="1825625"/>
            <a:ext cx="5689209" cy="4351338"/>
          </a:xfrm>
        </p:spPr>
        <p:txBody>
          <a:bodyPr/>
          <a:lstStyle/>
          <a:p>
            <a:r>
              <a:rPr lang="pt-BR" dirty="0"/>
              <a:t>Viabilizar a estratégia operacional;</a:t>
            </a:r>
          </a:p>
          <a:p>
            <a:r>
              <a:rPr lang="pt-BR" dirty="0"/>
              <a:t>Gestão de recursos e pessoas;</a:t>
            </a:r>
          </a:p>
          <a:p>
            <a:r>
              <a:rPr lang="pt-BR" dirty="0"/>
              <a:t>Obtenção de resultados;</a:t>
            </a:r>
          </a:p>
          <a:p>
            <a:r>
              <a:rPr lang="pt-BR" dirty="0"/>
              <a:t>Visão de longo prazo;</a:t>
            </a:r>
          </a:p>
          <a:p>
            <a:r>
              <a:rPr lang="pt-BR" dirty="0"/>
              <a:t>Autonomia para tomada de decisão;</a:t>
            </a:r>
          </a:p>
          <a:p>
            <a:r>
              <a:rPr lang="pt-BR" dirty="0"/>
              <a:t>Participação no desenvolvimento de pessoas.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1B3C77-D4D5-4AAF-815E-57D4990BB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8" t="26610" r="6875" b="27332"/>
          <a:stretch/>
        </p:blipFill>
        <p:spPr>
          <a:xfrm>
            <a:off x="6352977" y="1343145"/>
            <a:ext cx="5546315" cy="392563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133939-92F6-44F2-A0B1-AED567EA180A}"/>
              </a:ext>
            </a:extLst>
          </p:cNvPr>
          <p:cNvSpPr txBox="1"/>
          <p:nvPr/>
        </p:nvSpPr>
        <p:spPr>
          <a:xfrm>
            <a:off x="6352976" y="5268775"/>
            <a:ext cx="554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Exemplo de trajetórias de carreira em uma organização de crédito. </a:t>
            </a:r>
          </a:p>
        </p:txBody>
      </p:sp>
    </p:spTree>
    <p:extLst>
      <p:ext uri="{BB962C8B-B14F-4D97-AF65-F5344CB8AC3E}">
        <p14:creationId xmlns:p14="http://schemas.microsoft.com/office/powerpoint/2010/main" val="26703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A5FAD-57C3-41D8-AAEC-F4DC2A98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Soluções corporativas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03FE4-9B8E-470C-ACDA-DBE9AFDC2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Análise de informações;</a:t>
            </a:r>
          </a:p>
          <a:p>
            <a:r>
              <a:rPr lang="pt-BR" dirty="0"/>
              <a:t>Aprimoração dos processos internos;</a:t>
            </a:r>
          </a:p>
          <a:p>
            <a:r>
              <a:rPr lang="pt-BR" dirty="0"/>
              <a:t>Implantação de processos internos;</a:t>
            </a:r>
          </a:p>
          <a:p>
            <a:r>
              <a:rPr lang="pt-BR" dirty="0"/>
              <a:t>Desenvolver ações estratégicas na Gestão de Pessoas;</a:t>
            </a:r>
          </a:p>
          <a:p>
            <a:r>
              <a:rPr lang="pt-BR" dirty="0"/>
              <a:t>Acompanhamento do Planejamento Estratégico;</a:t>
            </a:r>
          </a:p>
          <a:p>
            <a:r>
              <a:rPr lang="pt-BR" dirty="0"/>
              <a:t>Promoção de reestruturação organizacional;</a:t>
            </a:r>
          </a:p>
          <a:p>
            <a:r>
              <a:rPr lang="pt-BR" dirty="0"/>
              <a:t>Viabilizar a capilaridade do mercado.</a:t>
            </a:r>
          </a:p>
        </p:txBody>
      </p:sp>
    </p:spTree>
    <p:extLst>
      <p:ext uri="{BB962C8B-B14F-4D97-AF65-F5344CB8AC3E}">
        <p14:creationId xmlns:p14="http://schemas.microsoft.com/office/powerpoint/2010/main" val="259673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4EE6F-E481-44CA-994F-7804DB7B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dirty="0"/>
              <a:t>Soluções ao negócio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277B5-CADB-4436-BBD3-46974133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Desenvolvimento, estruturação viabilização de soluções para geração de produtos e serviços que atendam às demandas e estratégias definidas pela organização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Características: </a:t>
            </a:r>
          </a:p>
          <a:p>
            <a:pPr algn="just"/>
            <a:r>
              <a:rPr lang="pt-BR" dirty="0"/>
              <a:t>Acompanhamento do mercado e tendências; </a:t>
            </a:r>
          </a:p>
          <a:p>
            <a:pPr algn="just"/>
            <a:r>
              <a:rPr lang="pt-BR" dirty="0"/>
              <a:t>Consolidação mercadológica institucional;</a:t>
            </a:r>
          </a:p>
          <a:p>
            <a:pPr algn="just"/>
            <a:r>
              <a:rPr lang="pt-BR" dirty="0"/>
              <a:t>Consolidação da imagem institucional;</a:t>
            </a:r>
          </a:p>
          <a:p>
            <a:pPr algn="just"/>
            <a:r>
              <a:rPr lang="pt-BR" dirty="0"/>
              <a:t>Divulgação de produtos e serviços.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80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4EE6F-E481-44CA-994F-7804DB7B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dirty="0"/>
              <a:t>Supervisão e monitoria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277B5-CADB-4436-BBD3-46974133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Responde pelo monitoramento, controle e supervisão de riscos, auditoria e cumprimento dos procedimentos de prevenção à lavagem de dinheiro e financiamento ao terrorismo e à fraude.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Características: </a:t>
            </a:r>
          </a:p>
          <a:p>
            <a:pPr algn="just"/>
            <a:r>
              <a:rPr lang="pt-BR" dirty="0"/>
              <a:t>Fortalecimento do modelo de gestão de risco;</a:t>
            </a:r>
          </a:p>
          <a:p>
            <a:pPr algn="just"/>
            <a:r>
              <a:rPr lang="pt-BR" dirty="0"/>
              <a:t>Verificação e auditoria;</a:t>
            </a:r>
          </a:p>
          <a:p>
            <a:pPr algn="just"/>
            <a:r>
              <a:rPr lang="pt-BR" dirty="0"/>
              <a:t>Processos de controles e internos.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76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B2B80-6914-44A3-9C1E-D54903F9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Suporte organizacional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205A22-36DB-4B35-B688-38CB8535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8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Responde pela execução de rotinas, procedimentos e atividades de apoio administrativo e operacional para subsidiar as decisões organizacionais</a:t>
            </a:r>
          </a:p>
          <a:p>
            <a:pPr marL="0" indent="0">
              <a:buNone/>
            </a:pPr>
            <a:r>
              <a:rPr lang="pt-BR" dirty="0"/>
              <a:t>   </a:t>
            </a:r>
          </a:p>
          <a:p>
            <a:pPr marL="0" indent="0">
              <a:buNone/>
            </a:pPr>
            <a:r>
              <a:rPr lang="pt-BR" b="1" dirty="0"/>
              <a:t>Características</a:t>
            </a:r>
          </a:p>
          <a:p>
            <a:r>
              <a:rPr lang="pt-BR" dirty="0"/>
              <a:t>Suporte às áreas e à gestão; </a:t>
            </a:r>
          </a:p>
          <a:p>
            <a:r>
              <a:rPr lang="pt-BR" dirty="0"/>
              <a:t>Elaboração e controle de processos; </a:t>
            </a:r>
          </a:p>
          <a:p>
            <a:r>
              <a:rPr lang="pt-BR" dirty="0"/>
              <a:t>Adequação das normas de atuação e regulação</a:t>
            </a:r>
          </a:p>
        </p:txBody>
      </p:sp>
    </p:spTree>
    <p:extLst>
      <p:ext uri="{BB962C8B-B14F-4D97-AF65-F5344CB8AC3E}">
        <p14:creationId xmlns:p14="http://schemas.microsoft.com/office/powerpoint/2010/main" val="24549590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221</TotalTime>
  <Words>4054</Words>
  <Application>Microsoft Office PowerPoint</Application>
  <PresentationFormat>Widescreen</PresentationFormat>
  <Paragraphs>400</Paragraphs>
  <Slides>43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Metropolitano</vt:lpstr>
      <vt:lpstr>Apresentação do PowerPoint</vt:lpstr>
      <vt:lpstr>Agenda</vt:lpstr>
      <vt:lpstr>Introdução</vt:lpstr>
      <vt:lpstr>Caracterização das trajetórias</vt:lpstr>
      <vt:lpstr>Gestão </vt:lpstr>
      <vt:lpstr>Soluções corporativas </vt:lpstr>
      <vt:lpstr>Soluções ao negócio </vt:lpstr>
      <vt:lpstr>Supervisão e monitoria</vt:lpstr>
      <vt:lpstr>Suporte organizacional</vt:lpstr>
      <vt:lpstr>Negócio</vt:lpstr>
      <vt:lpstr>Apresentação do PowerPoint</vt:lpstr>
      <vt:lpstr>Caracterização das Trajetórias</vt:lpstr>
      <vt:lpstr>Caracterização de Trajetórias</vt:lpstr>
      <vt:lpstr>Apresentação do PowerPoint</vt:lpstr>
      <vt:lpstr>Apresentação do PowerPoint</vt:lpstr>
      <vt:lpstr>Apresentação do PowerPoint</vt:lpstr>
      <vt:lpstr>Caracterização das Trajetórias</vt:lpstr>
      <vt:lpstr>Caracterização das Trajetórias</vt:lpstr>
      <vt:lpstr>Níveis de Complexidade</vt:lpstr>
      <vt:lpstr>Apresentação do PowerPoint</vt:lpstr>
      <vt:lpstr>Níveis de Complexidade</vt:lpstr>
      <vt:lpstr>Apresentação do PowerPoint</vt:lpstr>
      <vt:lpstr>Descrição das Competências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Descrição das Competências </vt:lpstr>
      <vt:lpstr>Artigo</vt:lpstr>
      <vt:lpstr>Resumo</vt:lpstr>
      <vt:lpstr>Metodologia</vt:lpstr>
      <vt:lpstr>Conclusão</vt:lpstr>
      <vt:lpstr>Conclusões</vt:lpstr>
      <vt:lpstr>Conclusões</vt:lpstr>
      <vt:lpstr>Conclusões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Garcia</dc:creator>
  <cp:lastModifiedBy>Renata Cherém</cp:lastModifiedBy>
  <cp:revision>33</cp:revision>
  <dcterms:created xsi:type="dcterms:W3CDTF">2020-06-07T14:15:43Z</dcterms:created>
  <dcterms:modified xsi:type="dcterms:W3CDTF">2020-06-14T18:27:36Z</dcterms:modified>
</cp:coreProperties>
</file>