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86" r:id="rId2"/>
    <p:sldId id="374" r:id="rId3"/>
    <p:sldId id="324" r:id="rId4"/>
    <p:sldId id="342" r:id="rId5"/>
    <p:sldId id="340" r:id="rId6"/>
    <p:sldId id="378" r:id="rId7"/>
    <p:sldId id="376" r:id="rId8"/>
    <p:sldId id="387" r:id="rId9"/>
    <p:sldId id="335" r:id="rId10"/>
    <p:sldId id="336" r:id="rId11"/>
    <p:sldId id="341" r:id="rId12"/>
    <p:sldId id="382" r:id="rId13"/>
    <p:sldId id="389" r:id="rId14"/>
    <p:sldId id="390" r:id="rId15"/>
    <p:sldId id="391" r:id="rId16"/>
    <p:sldId id="392" r:id="rId17"/>
    <p:sldId id="393" r:id="rId18"/>
    <p:sldId id="394" r:id="rId19"/>
    <p:sldId id="395" r:id="rId20"/>
  </p:sldIdLst>
  <p:sldSz cx="9144000" cy="6858000" type="screen4x3"/>
  <p:notesSz cx="6858000" cy="99472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b="1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FF33CC"/>
    <a:srgbClr val="0000CC"/>
    <a:srgbClr val="FFFF99"/>
    <a:srgbClr val="00CC99"/>
    <a:srgbClr val="FFFF00"/>
    <a:srgbClr val="00FF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498" autoAdjust="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0"/>
    </p:cViewPr>
  </p:sorterViewPr>
  <p:notesViewPr>
    <p:cSldViewPr>
      <p:cViewPr varScale="1">
        <p:scale>
          <a:sx n="56" d="100"/>
          <a:sy n="56" d="100"/>
        </p:scale>
        <p:origin x="-1272" y="-84"/>
      </p:cViewPr>
      <p:guideLst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4B18B66-E4A4-419B-8D80-EC733EE2C9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5" tIns="45842" rIns="91685" bIns="45842" numCol="1" anchor="t" anchorCtr="0" compatLnSpc="1">
            <a:prstTxWarp prst="textNoShape">
              <a:avLst/>
            </a:prstTxWarp>
          </a:bodyPr>
          <a:lstStyle>
            <a:lvl1pPr algn="l" defTabSz="916923" eaLnBrk="1" hangingPunct="1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814C8FD-1A46-45A1-8F2E-B245B95C874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02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5" tIns="45842" rIns="91685" bIns="45842" numCol="1" anchor="t" anchorCtr="0" compatLnSpc="1">
            <a:prstTxWarp prst="textNoShape">
              <a:avLst/>
            </a:prstTxWarp>
          </a:bodyPr>
          <a:lstStyle>
            <a:lvl1pPr algn="r" defTabSz="916923" eaLnBrk="1" hangingPunct="1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7AFD71EB-A8A0-406E-99F3-994BE06FBDA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02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5" tIns="45842" rIns="91685" bIns="45842" numCol="1" anchor="b" anchorCtr="0" compatLnSpc="1">
            <a:prstTxWarp prst="textNoShape">
              <a:avLst/>
            </a:prstTxWarp>
          </a:bodyPr>
          <a:lstStyle>
            <a:lvl1pPr algn="l" defTabSz="916923" eaLnBrk="1" hangingPunct="1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11B3E5D9-DF03-4BE8-85F5-AF0B96D7D71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7213"/>
            <a:ext cx="29702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5" tIns="45842" rIns="91685" bIns="45842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 b="0" i="0"/>
            </a:lvl1pPr>
          </a:lstStyle>
          <a:p>
            <a:fld id="{29F5A3F6-6A2B-496A-AF54-F89A46064D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5DC3DBF-50ED-4D2E-98D0-8A7E3618AE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5" tIns="45842" rIns="91685" bIns="45842" numCol="1" anchor="t" anchorCtr="0" compatLnSpc="1">
            <a:prstTxWarp prst="textNoShape">
              <a:avLst/>
            </a:prstTxWarp>
          </a:bodyPr>
          <a:lstStyle>
            <a:lvl1pPr algn="l" defTabSz="916923" eaLnBrk="1" hangingPunct="1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8CDCB3F-2154-44FD-8E11-365F6F847A1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02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5" tIns="45842" rIns="91685" bIns="45842" numCol="1" anchor="t" anchorCtr="0" compatLnSpc="1">
            <a:prstTxWarp prst="textNoShape">
              <a:avLst/>
            </a:prstTxWarp>
          </a:bodyPr>
          <a:lstStyle>
            <a:lvl1pPr algn="r" defTabSz="916923" eaLnBrk="1" hangingPunct="1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A94BCBB-D0CA-4400-8BE7-CD7F57A03EC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4538"/>
            <a:ext cx="4976812" cy="3732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DE32620-1980-4B62-B26F-A380327001F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24400"/>
            <a:ext cx="5489575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5" tIns="45842" rIns="91685" bIns="458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1740F65-0B5A-42AC-987B-D5B69E9A41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02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5" tIns="45842" rIns="91685" bIns="45842" numCol="1" anchor="b" anchorCtr="0" compatLnSpc="1">
            <a:prstTxWarp prst="textNoShape">
              <a:avLst/>
            </a:prstTxWarp>
          </a:bodyPr>
          <a:lstStyle>
            <a:lvl1pPr algn="l" defTabSz="916923" eaLnBrk="1" hangingPunct="1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B9420938-3335-4AD2-A9A4-70039FB43E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7213"/>
            <a:ext cx="29702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5" tIns="45842" rIns="91685" bIns="45842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 b="0" i="0"/>
            </a:lvl1pPr>
          </a:lstStyle>
          <a:p>
            <a:fld id="{76CAFFE6-DFF7-42AD-B91E-E6F30E9DDFD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>
            <a:extLst>
              <a:ext uri="{FF2B5EF4-FFF2-40B4-BE49-F238E27FC236}">
                <a16:creationId xmlns:a16="http://schemas.microsoft.com/office/drawing/2014/main" id="{10A44DE8-F474-4051-A9B4-260ABB766C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Espaço Reservado para Anotações 2">
            <a:extLst>
              <a:ext uri="{FF2B5EF4-FFF2-40B4-BE49-F238E27FC236}">
                <a16:creationId xmlns:a16="http://schemas.microsoft.com/office/drawing/2014/main" id="{ECEDE659-636D-4A36-B28E-22126CBC3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5124" name="Espaço Reservado para Número de Slide 3">
            <a:extLst>
              <a:ext uri="{FF2B5EF4-FFF2-40B4-BE49-F238E27FC236}">
                <a16:creationId xmlns:a16="http://schemas.microsoft.com/office/drawing/2014/main" id="{77E85EE9-3A33-4BAA-9FC2-336A2EA9D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00CB08-E08E-4469-9835-5F9B6D2310EE}" type="slidenum">
              <a:rPr lang="pt-BR" altLang="pt-BR" sz="1200" b="0" i="0"/>
              <a:pPr/>
              <a:t>3</a:t>
            </a:fld>
            <a:endParaRPr lang="pt-BR" altLang="pt-BR" sz="1200" b="0" i="0"/>
          </a:p>
        </p:txBody>
      </p:sp>
    </p:spTree>
    <p:extLst>
      <p:ext uri="{BB962C8B-B14F-4D97-AF65-F5344CB8AC3E}">
        <p14:creationId xmlns:p14="http://schemas.microsoft.com/office/powerpoint/2010/main" val="383133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0C96279-6014-4AC0-A685-E2DAB54C73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E219FE61-7CAA-400A-B251-51BBB9149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6F159691-7C4C-4DE3-8A7C-1DC27510E0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3AF181-B82D-48A8-ACC2-7FD101A5D48D}" type="slidenum">
              <a:rPr lang="pt-BR" altLang="pt-BR" sz="1200" b="0" i="0"/>
              <a:pPr/>
              <a:t>4</a:t>
            </a:fld>
            <a:endParaRPr lang="pt-BR" altLang="pt-BR" sz="1200" b="0" i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>
            <a:extLst>
              <a:ext uri="{FF2B5EF4-FFF2-40B4-BE49-F238E27FC236}">
                <a16:creationId xmlns:a16="http://schemas.microsoft.com/office/drawing/2014/main" id="{8171C78C-F07F-49D2-B6A1-CA5303BDFC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>
            <a:extLst>
              <a:ext uri="{FF2B5EF4-FFF2-40B4-BE49-F238E27FC236}">
                <a16:creationId xmlns:a16="http://schemas.microsoft.com/office/drawing/2014/main" id="{BA5BA640-4869-4A02-8179-C637E73A1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id="{CE939B3B-5F50-42AE-9820-63D3A7581C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31CA86-0C88-4B62-863D-E26F2D16D2DE}" type="slidenum">
              <a:rPr lang="pt-BR" altLang="pt-BR" sz="1200" b="0" i="0"/>
              <a:pPr/>
              <a:t>5</a:t>
            </a:fld>
            <a:endParaRPr lang="pt-BR" altLang="pt-BR" sz="1200" b="0" i="0"/>
          </a:p>
        </p:txBody>
      </p:sp>
    </p:spTree>
    <p:extLst>
      <p:ext uri="{BB962C8B-B14F-4D97-AF65-F5344CB8AC3E}">
        <p14:creationId xmlns:p14="http://schemas.microsoft.com/office/powerpoint/2010/main" val="151589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118C2D66-42A6-4AC9-81EA-FB76240B5B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F626F99D-75DB-435B-B90C-A4AB8F48B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4B59786C-0477-4192-8734-6365FF9B9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280771-78A8-473B-BD45-5D1E1CFC1DFA}" type="slidenum">
              <a:rPr lang="pt-BR" altLang="pt-BR" sz="1200" b="0" i="0"/>
              <a:pPr/>
              <a:t>9</a:t>
            </a:fld>
            <a:endParaRPr lang="pt-BR" altLang="pt-BR" sz="1200" b="0" i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182469AA-1DE7-4C5C-AD9B-F2FB3B4D63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8BF8F31-6908-4CF5-8FB9-8987AB1FB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21508" name="Espaço Reservado para Número de Slide 3">
            <a:extLst>
              <a:ext uri="{FF2B5EF4-FFF2-40B4-BE49-F238E27FC236}">
                <a16:creationId xmlns:a16="http://schemas.microsoft.com/office/drawing/2014/main" id="{4D48DE82-66BB-41B4-9BA5-05ABD75369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8887DB-38E8-42FB-BF15-135C2A518240}" type="slidenum">
              <a:rPr lang="pt-BR" altLang="pt-BR" sz="1200" b="0" i="0"/>
              <a:pPr/>
              <a:t>10</a:t>
            </a:fld>
            <a:endParaRPr lang="pt-BR" altLang="pt-BR" sz="1200" b="0" i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>
            <a:extLst>
              <a:ext uri="{FF2B5EF4-FFF2-40B4-BE49-F238E27FC236}">
                <a16:creationId xmlns:a16="http://schemas.microsoft.com/office/drawing/2014/main" id="{894D4EB3-3DC3-481B-BF31-46AD253D43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Espaço Reservado para Anotações 2">
            <a:extLst>
              <a:ext uri="{FF2B5EF4-FFF2-40B4-BE49-F238E27FC236}">
                <a16:creationId xmlns:a16="http://schemas.microsoft.com/office/drawing/2014/main" id="{F7B9FA95-07D0-4B9C-92C1-FBB5D52B8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:a16="http://schemas.microsoft.com/office/drawing/2014/main" id="{43D39FC8-5F8C-4D23-A6AD-EFFC0F558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150E5D-9C08-4CD8-8DFA-6156A92F2FAA}" type="slidenum">
              <a:rPr lang="pt-BR" altLang="pt-BR" sz="1200" b="0" i="0"/>
              <a:pPr/>
              <a:t>11</a:t>
            </a:fld>
            <a:endParaRPr lang="pt-BR" altLang="pt-BR" sz="1200" b="0" i="0"/>
          </a:p>
        </p:txBody>
      </p:sp>
    </p:spTree>
    <p:extLst>
      <p:ext uri="{BB962C8B-B14F-4D97-AF65-F5344CB8AC3E}">
        <p14:creationId xmlns:p14="http://schemas.microsoft.com/office/powerpoint/2010/main" val="190739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>
            <a:extLst>
              <a:ext uri="{FF2B5EF4-FFF2-40B4-BE49-F238E27FC236}">
                <a16:creationId xmlns:a16="http://schemas.microsoft.com/office/drawing/2014/main" id="{6C2BF187-BE80-469C-BEEA-F543AA7B93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Espaço Reservado para Anotações 2">
            <a:extLst>
              <a:ext uri="{FF2B5EF4-FFF2-40B4-BE49-F238E27FC236}">
                <a16:creationId xmlns:a16="http://schemas.microsoft.com/office/drawing/2014/main" id="{6EF19992-8300-47C0-ABA7-2AF26E044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23556" name="Espaço Reservado para Número de Slide 3">
            <a:extLst>
              <a:ext uri="{FF2B5EF4-FFF2-40B4-BE49-F238E27FC236}">
                <a16:creationId xmlns:a16="http://schemas.microsoft.com/office/drawing/2014/main" id="{3E51AFE9-38DD-49EE-B0C7-C6447E8D32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7251EE-8F93-4BDE-AC65-69A00CA122DC}" type="slidenum">
              <a:rPr lang="pt-BR" altLang="pt-BR" sz="1200" b="0" i="0"/>
              <a:pPr/>
              <a:t>15</a:t>
            </a:fld>
            <a:endParaRPr lang="pt-BR" altLang="pt-BR" sz="1200" b="0" i="0"/>
          </a:p>
        </p:txBody>
      </p:sp>
    </p:spTree>
    <p:extLst>
      <p:ext uri="{BB962C8B-B14F-4D97-AF65-F5344CB8AC3E}">
        <p14:creationId xmlns:p14="http://schemas.microsoft.com/office/powerpoint/2010/main" val="735958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>
            <a:extLst>
              <a:ext uri="{FF2B5EF4-FFF2-40B4-BE49-F238E27FC236}">
                <a16:creationId xmlns:a16="http://schemas.microsoft.com/office/drawing/2014/main" id="{5A419C5C-C759-4538-AA2E-C6EE155970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ço Reservado para Anotações 2">
            <a:extLst>
              <a:ext uri="{FF2B5EF4-FFF2-40B4-BE49-F238E27FC236}">
                <a16:creationId xmlns:a16="http://schemas.microsoft.com/office/drawing/2014/main" id="{83736197-54CF-4E5C-95DE-061ECF46C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25604" name="Espaço Reservado para Número de Slide 3">
            <a:extLst>
              <a:ext uri="{FF2B5EF4-FFF2-40B4-BE49-F238E27FC236}">
                <a16:creationId xmlns:a16="http://schemas.microsoft.com/office/drawing/2014/main" id="{2C654F01-6D37-4713-A2A8-AFD60E068C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CEEB2D-DC94-45B6-8E9D-55D73463DB91}" type="slidenum">
              <a:rPr lang="pt-BR" altLang="pt-BR" sz="1200" b="0" i="0"/>
              <a:pPr/>
              <a:t>16</a:t>
            </a:fld>
            <a:endParaRPr lang="pt-BR" altLang="pt-BR" sz="1200" b="0" i="0"/>
          </a:p>
        </p:txBody>
      </p:sp>
    </p:spTree>
    <p:extLst>
      <p:ext uri="{BB962C8B-B14F-4D97-AF65-F5344CB8AC3E}">
        <p14:creationId xmlns:p14="http://schemas.microsoft.com/office/powerpoint/2010/main" val="2152792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>
            <a:extLst>
              <a:ext uri="{FF2B5EF4-FFF2-40B4-BE49-F238E27FC236}">
                <a16:creationId xmlns:a16="http://schemas.microsoft.com/office/drawing/2014/main" id="{D5B2F006-A7CB-43FA-BAEE-05C26A6C5E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ço Reservado para Anotações 2">
            <a:extLst>
              <a:ext uri="{FF2B5EF4-FFF2-40B4-BE49-F238E27FC236}">
                <a16:creationId xmlns:a16="http://schemas.microsoft.com/office/drawing/2014/main" id="{7B74AD97-F391-46CA-8993-3639D1123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28676" name="Espaço Reservado para Número de Slide 3">
            <a:extLst>
              <a:ext uri="{FF2B5EF4-FFF2-40B4-BE49-F238E27FC236}">
                <a16:creationId xmlns:a16="http://schemas.microsoft.com/office/drawing/2014/main" id="{34F69A53-3D07-44EC-9D60-5C2817106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66BD33-6AA4-4E0E-9324-8A321DAFCAAD}" type="slidenum">
              <a:rPr lang="pt-BR" altLang="pt-BR" sz="1200" b="0" i="0"/>
              <a:pPr/>
              <a:t>17</a:t>
            </a:fld>
            <a:endParaRPr lang="pt-BR" altLang="pt-BR" sz="1200" b="0" i="0"/>
          </a:p>
        </p:txBody>
      </p:sp>
    </p:spTree>
    <p:extLst>
      <p:ext uri="{BB962C8B-B14F-4D97-AF65-F5344CB8AC3E}">
        <p14:creationId xmlns:p14="http://schemas.microsoft.com/office/powerpoint/2010/main" val="21232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90095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8685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7999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2561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586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8746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7282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2576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90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5020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4722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>
            <a:extLst>
              <a:ext uri="{FF2B5EF4-FFF2-40B4-BE49-F238E27FC236}">
                <a16:creationId xmlns:a16="http://schemas.microsoft.com/office/drawing/2014/main" id="{AFAD4684-9A02-474A-99EB-BDACB86DA9A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386513" y="6597650"/>
            <a:ext cx="2757487" cy="260350"/>
            <a:chOff x="4023" y="4156"/>
            <a:chExt cx="1737" cy="164"/>
          </a:xfrm>
        </p:grpSpPr>
        <p:sp>
          <p:nvSpPr>
            <p:cNvPr id="1027" name="Text Box 11">
              <a:extLst>
                <a:ext uri="{FF2B5EF4-FFF2-40B4-BE49-F238E27FC236}">
                  <a16:creationId xmlns:a16="http://schemas.microsoft.com/office/drawing/2014/main" id="{65D1D171-691D-4E05-954C-C6F14F881F3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082" y="4166"/>
              <a:ext cx="16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pt-BR" altLang="pt-BR" sz="1000" b="0"/>
                <a:t>ZEA0564 – Físico-Química</a:t>
              </a:r>
            </a:p>
          </p:txBody>
        </p:sp>
        <p:sp>
          <p:nvSpPr>
            <p:cNvPr id="1028" name="Line 13">
              <a:extLst>
                <a:ext uri="{FF2B5EF4-FFF2-40B4-BE49-F238E27FC236}">
                  <a16:creationId xmlns:a16="http://schemas.microsoft.com/office/drawing/2014/main" id="{C4D86DA1-D179-4D4E-BD67-5E5800B8EE5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023" y="4156"/>
              <a:ext cx="17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8.png"/><Relationship Id="rId18" Type="http://schemas.openxmlformats.org/officeDocument/2006/relationships/image" Target="../media/image25.jpeg"/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12" Type="http://schemas.openxmlformats.org/officeDocument/2006/relationships/image" Target="../media/image270.png"/><Relationship Id="rId17" Type="http://schemas.openxmlformats.org/officeDocument/2006/relationships/image" Target="../media/image32.png"/><Relationship Id="rId2" Type="http://schemas.openxmlformats.org/officeDocument/2006/relationships/image" Target="../media/image170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11" Type="http://schemas.openxmlformats.org/officeDocument/2006/relationships/image" Target="../media/image26.png"/><Relationship Id="rId5" Type="http://schemas.openxmlformats.org/officeDocument/2006/relationships/image" Target="../media/image20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0.png"/><Relationship Id="rId9" Type="http://schemas.openxmlformats.org/officeDocument/2006/relationships/image" Target="../media/image240.pn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9.jpeg"/><Relationship Id="rId7" Type="http://schemas.openxmlformats.org/officeDocument/2006/relationships/image" Target="../media/image110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aixaDeTexto 2">
            <a:extLst>
              <a:ext uri="{FF2B5EF4-FFF2-40B4-BE49-F238E27FC236}">
                <a16:creationId xmlns:a16="http://schemas.microsoft.com/office/drawing/2014/main" id="{FBD8ED58-CCD2-4F94-AF01-ED74A8FD5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94" y="1957882"/>
            <a:ext cx="730841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b="1" i="1" u="sng" baseline="0" dirty="0">
                <a:solidFill>
                  <a:srgbClr val="0070C0"/>
                </a:solidFill>
              </a:rPr>
              <a:t>Outros tipos de Equilíbrios de Fases</a:t>
            </a:r>
            <a:endParaRPr lang="en-IE" altLang="en-US" b="1" i="1" u="sng" baseline="0" dirty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800" b="1" i="1" u="sng" dirty="0">
              <a:solidFill>
                <a:srgbClr val="0070C0"/>
              </a:solidFill>
            </a:endParaRPr>
          </a:p>
        </p:txBody>
      </p:sp>
      <p:sp>
        <p:nvSpPr>
          <p:cNvPr id="16388" name="CaixaDeTexto 2">
            <a:extLst>
              <a:ext uri="{FF2B5EF4-FFF2-40B4-BE49-F238E27FC236}">
                <a16:creationId xmlns:a16="http://schemas.microsoft.com/office/drawing/2014/main" id="{9A737DFC-91E8-4042-87A8-66037696A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536" y="3158259"/>
            <a:ext cx="674838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800" b="1" u="sng" baseline="0" dirty="0">
                <a:solidFill>
                  <a:srgbClr val="FF0000"/>
                </a:solidFill>
              </a:rPr>
              <a:t>Equilíbrio líquido-líquido (ELL)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800" u="sng" dirty="0">
                <a:solidFill>
                  <a:srgbClr val="FF0000"/>
                </a:solidFill>
              </a:rPr>
              <a:t>Equilíbrio líquido-líquido-vapor (ELLV)</a:t>
            </a:r>
            <a:endParaRPr lang="pt-BR" altLang="en-US" sz="2800" b="1" u="sng" baseline="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en-US" sz="2800" b="1" baseline="0" dirty="0"/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800" b="1" dirty="0">
              <a:solidFill>
                <a:srgbClr val="FF33CC"/>
              </a:solidFill>
            </a:endParaRPr>
          </a:p>
        </p:txBody>
      </p:sp>
      <p:sp>
        <p:nvSpPr>
          <p:cNvPr id="16389" name="CaixaDeTexto 2">
            <a:extLst>
              <a:ext uri="{FF2B5EF4-FFF2-40B4-BE49-F238E27FC236}">
                <a16:creationId xmlns:a16="http://schemas.microsoft.com/office/drawing/2014/main" id="{D1EE2646-98A0-47E9-AE27-228740E17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6021288"/>
            <a:ext cx="3318537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Profa. Samantha C. Pinho</a:t>
            </a:r>
            <a:endParaRPr lang="en-IE" altLang="en-US" sz="2000" b="1" baseline="0" dirty="0"/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FF33CC"/>
              </a:solidFill>
            </a:endParaRPr>
          </a:p>
        </p:txBody>
      </p:sp>
      <p:pic>
        <p:nvPicPr>
          <p:cNvPr id="16390" name="Imagem 2" descr="fig7">
            <a:extLst>
              <a:ext uri="{FF2B5EF4-FFF2-40B4-BE49-F238E27FC236}">
                <a16:creationId xmlns:a16="http://schemas.microsoft.com/office/drawing/2014/main" id="{2F0AA475-C8E3-4D8D-B9E5-CB9DAFB2A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260354"/>
            <a:ext cx="12969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CaixaDeTexto 2">
            <a:extLst>
              <a:ext uri="{FF2B5EF4-FFF2-40B4-BE49-F238E27FC236}">
                <a16:creationId xmlns:a16="http://schemas.microsoft.com/office/drawing/2014/main" id="{311524EA-D99C-4A1E-8F0A-6C72187F3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636" y="209552"/>
            <a:ext cx="561737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Universidade de São Paulo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Faculdade de Zootecnia e Eng. de Alimentos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Departamento de Eng. de Alimentos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ZEA0564 – Físico-Química (</a:t>
            </a:r>
            <a:r>
              <a:rPr lang="pt-BR" altLang="en-US" sz="2000" b="1" baseline="0" dirty="0" smtClean="0"/>
              <a:t>1S/2023)</a:t>
            </a:r>
            <a:endParaRPr lang="en-IE" altLang="en-US" sz="2000" b="1" baseline="0" dirty="0"/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FF33CC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489600" y="4725144"/>
            <a:ext cx="1184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accent2"/>
                </a:solidFill>
              </a:rPr>
              <a:t>Aula </a:t>
            </a:r>
            <a:r>
              <a:rPr lang="pt-BR" sz="1800" dirty="0" smtClean="0">
                <a:solidFill>
                  <a:schemeClr val="accent2"/>
                </a:solidFill>
              </a:rPr>
              <a:t>12</a:t>
            </a:r>
            <a:endParaRPr lang="pt-BR" sz="1800" dirty="0" smtClean="0">
              <a:solidFill>
                <a:schemeClr val="accent2"/>
              </a:solidFill>
            </a:endParaRPr>
          </a:p>
          <a:p>
            <a:pPr algn="ctr"/>
            <a:r>
              <a:rPr lang="pt-BR" sz="1800" dirty="0" smtClean="0">
                <a:solidFill>
                  <a:schemeClr val="accent2"/>
                </a:solidFill>
              </a:rPr>
              <a:t>27</a:t>
            </a:r>
            <a:r>
              <a:rPr lang="pt-BR" sz="1800" dirty="0" smtClean="0">
                <a:solidFill>
                  <a:schemeClr val="accent2"/>
                </a:solidFill>
              </a:rPr>
              <a:t>/06 </a:t>
            </a:r>
            <a:r>
              <a:rPr lang="pt-BR" sz="1800" dirty="0" smtClean="0">
                <a:solidFill>
                  <a:schemeClr val="accent2"/>
                </a:solidFill>
              </a:rPr>
              <a:t>(N)</a:t>
            </a:r>
          </a:p>
          <a:p>
            <a:pPr algn="ctr"/>
            <a:r>
              <a:rPr lang="pt-BR" sz="1800" dirty="0" smtClean="0">
                <a:solidFill>
                  <a:schemeClr val="accent2"/>
                </a:solidFill>
              </a:rPr>
              <a:t>29</a:t>
            </a:r>
            <a:r>
              <a:rPr lang="pt-BR" sz="1800" dirty="0" smtClean="0">
                <a:solidFill>
                  <a:schemeClr val="accent2"/>
                </a:solidFill>
              </a:rPr>
              <a:t>/06 </a:t>
            </a:r>
            <a:r>
              <a:rPr lang="pt-BR" sz="1800" dirty="0" smtClean="0">
                <a:solidFill>
                  <a:schemeClr val="accent2"/>
                </a:solidFill>
              </a:rPr>
              <a:t>(D)</a:t>
            </a:r>
            <a:endParaRPr lang="pt-BR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54"/>
    </mc:Choice>
    <mc:Fallback xmlns="">
      <p:transition spd="slow" advTm="8355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fig08">
            <a:extLst>
              <a:ext uri="{FF2B5EF4-FFF2-40B4-BE49-F238E27FC236}">
                <a16:creationId xmlns:a16="http://schemas.microsoft.com/office/drawing/2014/main" id="{8B5C2D07-ADD1-448B-ADE9-2FC79C814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70" y="0"/>
            <a:ext cx="593248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aixaDeTexto 3">
            <a:extLst>
              <a:ext uri="{FF2B5EF4-FFF2-40B4-BE49-F238E27FC236}">
                <a16:creationId xmlns:a16="http://schemas.microsoft.com/office/drawing/2014/main" id="{94DF33E4-3C31-44A4-8C3A-9074A97FE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437063"/>
            <a:ext cx="647700" cy="72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0485" name="CaixaDeTexto 4">
            <a:extLst>
              <a:ext uri="{FF2B5EF4-FFF2-40B4-BE49-F238E27FC236}">
                <a16:creationId xmlns:a16="http://schemas.microsoft.com/office/drawing/2014/main" id="{E62D7A94-7BBB-45CE-9531-1AD9DEAB5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581525"/>
            <a:ext cx="649287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0486" name="CaixaDeTexto 5">
            <a:extLst>
              <a:ext uri="{FF2B5EF4-FFF2-40B4-BE49-F238E27FC236}">
                <a16:creationId xmlns:a16="http://schemas.microsoft.com/office/drawing/2014/main" id="{2EFD5755-3BA3-442C-8840-ED550DCC2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20713"/>
            <a:ext cx="649287" cy="72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50DE4-1A38-49F8-9203-1B53707E7347}"/>
              </a:ext>
            </a:extLst>
          </p:cNvPr>
          <p:cNvSpPr txBox="1"/>
          <p:nvPr/>
        </p:nvSpPr>
        <p:spPr>
          <a:xfrm>
            <a:off x="7020272" y="414520"/>
            <a:ext cx="1436612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cs typeface="Arial" panose="020B0604020202020204" pitchFamily="34" charset="0"/>
              </a:rPr>
              <a:t>Componentes:</a:t>
            </a:r>
          </a:p>
          <a:p>
            <a:endParaRPr lang="pt-BR" sz="1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pt-BR" sz="1400" dirty="0">
                <a:solidFill>
                  <a:srgbClr val="FF0000"/>
                </a:solidFill>
                <a:cs typeface="Arial" panose="020B0604020202020204" pitchFamily="34" charset="0"/>
              </a:rPr>
              <a:t>água</a:t>
            </a:r>
          </a:p>
          <a:p>
            <a:r>
              <a:rPr lang="pt-BR" sz="1400" dirty="0">
                <a:solidFill>
                  <a:srgbClr val="FF0000"/>
                </a:solidFill>
                <a:cs typeface="Arial" panose="020B0604020202020204" pitchFamily="34" charset="0"/>
              </a:rPr>
              <a:t>nicotina</a:t>
            </a:r>
            <a:endParaRPr lang="en-IE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C63FFA3-A4CD-4268-B4E8-12B712428F06}"/>
              </a:ext>
            </a:extLst>
          </p:cNvPr>
          <p:cNvCxnSpPr>
            <a:cxnSpLocks/>
          </p:cNvCxnSpPr>
          <p:nvPr/>
        </p:nvCxnSpPr>
        <p:spPr bwMode="auto">
          <a:xfrm>
            <a:off x="3857330" y="620713"/>
            <a:ext cx="449309" cy="21602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3568754-0356-4CDF-94B6-B53DC8A4F86C}"/>
              </a:ext>
            </a:extLst>
          </p:cNvPr>
          <p:cNvSpPr txBox="1"/>
          <p:nvPr/>
        </p:nvSpPr>
        <p:spPr>
          <a:xfrm>
            <a:off x="4932363" y="4970934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0" i="0" dirty="0"/>
              <a:t>Temperatura</a:t>
            </a:r>
          </a:p>
          <a:p>
            <a:pPr algn="ctr"/>
            <a:r>
              <a:rPr lang="pt-BR" sz="1200" b="0" i="0" dirty="0"/>
              <a:t>consoluta inferior</a:t>
            </a:r>
            <a:endParaRPr lang="en-IE" sz="1200" b="0" i="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1DFCD4-7653-49CC-BEFD-2E9CFD38303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355815" y="4999626"/>
            <a:ext cx="576548" cy="15816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4002A62-77BF-435D-BB87-564DBDB1CD72}"/>
              </a:ext>
            </a:extLst>
          </p:cNvPr>
          <p:cNvSpPr txBox="1"/>
          <p:nvPr/>
        </p:nvSpPr>
        <p:spPr>
          <a:xfrm>
            <a:off x="3084908" y="159048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0" i="0" dirty="0"/>
              <a:t>Temperatura</a:t>
            </a:r>
          </a:p>
          <a:p>
            <a:pPr algn="ctr"/>
            <a:r>
              <a:rPr lang="pt-BR" sz="1200" b="0" i="0" dirty="0"/>
              <a:t>consoluta superior</a:t>
            </a:r>
            <a:endParaRPr lang="en-IE" sz="1200" b="0" i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54"/>
    </mc:Choice>
    <mc:Fallback xmlns="">
      <p:transition spd="slow" advTm="6815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Figure14">
            <a:extLst>
              <a:ext uri="{FF2B5EF4-FFF2-40B4-BE49-F238E27FC236}">
                <a16:creationId xmlns:a16="http://schemas.microsoft.com/office/drawing/2014/main" id="{E0E3B1D6-7B24-41E6-81BD-28C0BA3DB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" y="908720"/>
            <a:ext cx="8596313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357AD9-2BE5-4EB1-AFCF-584E0A063A18}"/>
              </a:ext>
            </a:extLst>
          </p:cNvPr>
          <p:cNvSpPr txBox="1"/>
          <p:nvPr/>
        </p:nvSpPr>
        <p:spPr>
          <a:xfrm>
            <a:off x="899592" y="177229"/>
            <a:ext cx="699101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i="0" dirty="0">
                <a:solidFill>
                  <a:srgbClr val="7030A0"/>
                </a:solidFill>
                <a:cs typeface="Arial" panose="020B0604020202020204" pitchFamily="34" charset="0"/>
              </a:rPr>
              <a:t>RESUMINDO OS TRÊS TIPOS DE DIAGRAMAS DE SOLUBILIDADE POSSÍVEIS!!</a:t>
            </a:r>
            <a:endParaRPr lang="en-IE" sz="1400" i="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0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23"/>
    </mc:Choice>
    <mc:Fallback xmlns="">
      <p:transition spd="slow" advTm="4282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D218044-0FEE-4B8D-8AD7-B2347012B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998" y="260648"/>
            <a:ext cx="4962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0" i="0" dirty="0">
                <a:solidFill>
                  <a:srgbClr val="FF3300"/>
                </a:solidFill>
              </a:rPr>
              <a:t>Vamos para a simulação no </a:t>
            </a:r>
            <a:r>
              <a:rPr lang="pt-BR" altLang="pt-BR" sz="2000" i="0" dirty="0" err="1">
                <a:solidFill>
                  <a:srgbClr val="FF3300"/>
                </a:solidFill>
              </a:rPr>
              <a:t>Wolfram</a:t>
            </a:r>
            <a:r>
              <a:rPr lang="pt-BR" altLang="pt-BR" sz="2000" i="0" dirty="0" smtClean="0">
                <a:solidFill>
                  <a:srgbClr val="FF3300"/>
                </a:solidFill>
              </a:rPr>
              <a:t>!!!</a:t>
            </a:r>
            <a:endParaRPr lang="pt-BR" altLang="pt-BR" sz="2000" i="0" dirty="0">
              <a:solidFill>
                <a:srgbClr val="FF33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CBD70-C547-4862-B900-C37675A71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88" y="1124744"/>
            <a:ext cx="8388424" cy="47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38"/>
    </mc:Choice>
    <mc:Fallback xmlns="">
      <p:transition spd="slow" advTm="5783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10">
            <a:extLst>
              <a:ext uri="{FF2B5EF4-FFF2-40B4-BE49-F238E27FC236}">
                <a16:creationId xmlns:a16="http://schemas.microsoft.com/office/drawing/2014/main" id="{7D3666B6-3BF1-4437-B9F8-6DE6FC1F6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1268760"/>
            <a:ext cx="884297" cy="1581210"/>
          </a:xfrm>
          <a:prstGeom prst="can">
            <a:avLst>
              <a:gd name="adj" fmla="val 3878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36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949EE7-85D0-498E-A6B6-B7264227D9C4}"/>
              </a:ext>
            </a:extLst>
          </p:cNvPr>
          <p:cNvGrpSpPr/>
          <p:nvPr/>
        </p:nvGrpSpPr>
        <p:grpSpPr>
          <a:xfrm>
            <a:off x="942474" y="2912556"/>
            <a:ext cx="2189044" cy="1162964"/>
            <a:chOff x="942474" y="2912556"/>
            <a:chExt cx="2189044" cy="1162964"/>
          </a:xfrm>
        </p:grpSpPr>
        <p:sp>
          <p:nvSpPr>
            <p:cNvPr id="4117" name="Line 19">
              <a:extLst>
                <a:ext uri="{FF2B5EF4-FFF2-40B4-BE49-F238E27FC236}">
                  <a16:creationId xmlns:a16="http://schemas.microsoft.com/office/drawing/2014/main" id="{B16EFDB9-E836-440E-A999-8F17895F46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2474" y="2912556"/>
              <a:ext cx="405450" cy="11629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IE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53997F3-49E4-4E82-84B8-4E6DCC6D197A}"/>
                </a:ext>
              </a:extLst>
            </p:cNvPr>
            <p:cNvSpPr txBox="1"/>
            <p:nvPr/>
          </p:nvSpPr>
          <p:spPr>
            <a:xfrm>
              <a:off x="1282935" y="3368524"/>
              <a:ext cx="184858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0" dirty="0">
                  <a:solidFill>
                    <a:srgbClr val="0000CC"/>
                  </a:solidFill>
                  <a:cs typeface="Arial" panose="020B0604020202020204" pitchFamily="34" charset="0"/>
                </a:rPr>
                <a:t>Solubilidade total</a:t>
              </a:r>
            </a:p>
            <a:p>
              <a:pPr algn="ctr"/>
              <a:r>
                <a:rPr lang="pt-BR" sz="1200" b="0" dirty="0">
                  <a:solidFill>
                    <a:srgbClr val="0000CC"/>
                  </a:solidFill>
                  <a:cs typeface="Arial" panose="020B0604020202020204" pitchFamily="34" charset="0"/>
                </a:rPr>
                <a:t>entre os componentes</a:t>
              </a:r>
            </a:p>
            <a:p>
              <a:pPr algn="ctr"/>
              <a:r>
                <a:rPr lang="pt-BR" sz="1200" b="0" dirty="0">
                  <a:solidFill>
                    <a:srgbClr val="0000CC"/>
                  </a:solidFill>
                  <a:cs typeface="Arial" panose="020B0604020202020204" pitchFamily="34" charset="0"/>
                </a:rPr>
                <a:t>(forma-se 1 fase líquida)</a:t>
              </a:r>
              <a:endParaRPr lang="en-IE" sz="1200" b="0" dirty="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287E4A-E35E-4146-990A-A3D47C4E23AB}"/>
              </a:ext>
            </a:extLst>
          </p:cNvPr>
          <p:cNvGrpSpPr/>
          <p:nvPr/>
        </p:nvGrpSpPr>
        <p:grpSpPr>
          <a:xfrm>
            <a:off x="1909589" y="688991"/>
            <a:ext cx="2679000" cy="1437994"/>
            <a:chOff x="1909589" y="688991"/>
            <a:chExt cx="2679000" cy="1437994"/>
          </a:xfrm>
        </p:grpSpPr>
        <p:sp>
          <p:nvSpPr>
            <p:cNvPr id="44" name="Line 19">
              <a:extLst>
                <a:ext uri="{FF2B5EF4-FFF2-40B4-BE49-F238E27FC236}">
                  <a16:creationId xmlns:a16="http://schemas.microsoft.com/office/drawing/2014/main" id="{B9BE9839-9E4C-4BEE-AF8C-2B97506F89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9589" y="2056560"/>
              <a:ext cx="1045952" cy="70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IE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3C9EB38-0362-4822-A2EE-69F07A0BE312}"/>
                </a:ext>
              </a:extLst>
            </p:cNvPr>
            <p:cNvSpPr txBox="1"/>
            <p:nvPr/>
          </p:nvSpPr>
          <p:spPr>
            <a:xfrm>
              <a:off x="2457878" y="688991"/>
              <a:ext cx="213071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0" dirty="0">
                  <a:solidFill>
                    <a:srgbClr val="C00000"/>
                  </a:solidFill>
                  <a:cs typeface="Arial" panose="020B0604020202020204" pitchFamily="34" charset="0"/>
                </a:rPr>
                <a:t>Solubilidade parcial</a:t>
              </a:r>
            </a:p>
            <a:p>
              <a:pPr algn="ctr"/>
              <a:r>
                <a:rPr lang="pt-BR" sz="1200" b="0" dirty="0">
                  <a:solidFill>
                    <a:srgbClr val="C00000"/>
                  </a:solidFill>
                  <a:cs typeface="Arial" panose="020B0604020202020204" pitchFamily="34" charset="0"/>
                </a:rPr>
                <a:t>entre os componentes</a:t>
              </a:r>
            </a:p>
            <a:p>
              <a:pPr algn="ctr"/>
              <a:r>
                <a:rPr lang="pt-BR" sz="1200" b="0" dirty="0">
                  <a:solidFill>
                    <a:srgbClr val="C00000"/>
                  </a:solidFill>
                  <a:cs typeface="Arial" panose="020B0604020202020204" pitchFamily="34" charset="0"/>
                </a:rPr>
                <a:t>(formam-se 2 fases líquidas)</a:t>
              </a:r>
              <a:endParaRPr lang="en-IE" sz="1200" b="0" dirty="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061554A-CFE1-40D9-BA44-1CADEEF55B1E}"/>
              </a:ext>
            </a:extLst>
          </p:cNvPr>
          <p:cNvGrpSpPr/>
          <p:nvPr/>
        </p:nvGrpSpPr>
        <p:grpSpPr>
          <a:xfrm>
            <a:off x="399716" y="4295871"/>
            <a:ext cx="2335034" cy="2233613"/>
            <a:chOff x="359991" y="3740379"/>
            <a:chExt cx="2335034" cy="2233613"/>
          </a:xfrm>
        </p:grpSpPr>
        <p:grpSp>
          <p:nvGrpSpPr>
            <p:cNvPr id="4124" name="Group 36">
              <a:extLst>
                <a:ext uri="{FF2B5EF4-FFF2-40B4-BE49-F238E27FC236}">
                  <a16:creationId xmlns:a16="http://schemas.microsoft.com/office/drawing/2014/main" id="{76698C1A-1BCE-49BD-B0D0-DA109A512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991" y="3740379"/>
              <a:ext cx="1439862" cy="2233613"/>
              <a:chOff x="1610" y="2523"/>
              <a:chExt cx="907" cy="1407"/>
            </a:xfrm>
          </p:grpSpPr>
          <p:sp>
            <p:nvSpPr>
              <p:cNvPr id="4125" name="AutoShape 5">
                <a:extLst>
                  <a:ext uri="{FF2B5EF4-FFF2-40B4-BE49-F238E27FC236}">
                    <a16:creationId xmlns:a16="http://schemas.microsoft.com/office/drawing/2014/main" id="{410CDF5C-DBE4-4376-9063-3B479EE2EB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2523"/>
                <a:ext cx="907" cy="1407"/>
              </a:xfrm>
              <a:prstGeom prst="can">
                <a:avLst>
                  <a:gd name="adj" fmla="val 3878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 sz="3600"/>
              </a:p>
            </p:txBody>
          </p:sp>
          <p:sp>
            <p:nvSpPr>
              <p:cNvPr id="4126" name="AutoShape 9">
                <a:extLst>
                  <a:ext uri="{FF2B5EF4-FFF2-40B4-BE49-F238E27FC236}">
                    <a16:creationId xmlns:a16="http://schemas.microsoft.com/office/drawing/2014/main" id="{B87EAE07-8C53-413D-9599-4144BEDA2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3295"/>
                <a:ext cx="907" cy="635"/>
              </a:xfrm>
              <a:prstGeom prst="can">
                <a:avLst>
                  <a:gd name="adj" fmla="val 25000"/>
                </a:avLst>
              </a:prstGeom>
              <a:solidFill>
                <a:srgbClr val="FF9900">
                  <a:alpha val="8117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 sz="3600"/>
              </a:p>
            </p:txBody>
          </p:sp>
        </p:grpSp>
        <p:sp>
          <p:nvSpPr>
            <p:cNvPr id="48" name="Text Box 37">
              <a:extLst>
                <a:ext uri="{FF2B5EF4-FFF2-40B4-BE49-F238E27FC236}">
                  <a16:creationId xmlns:a16="http://schemas.microsoft.com/office/drawing/2014/main" id="{B91EE35E-A607-4B51-B5E6-83E6461F5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979" y="5224891"/>
              <a:ext cx="463886" cy="64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3600" dirty="0"/>
                <a:t>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A7FC43C-87F7-4FB2-9F84-40F0B7BA21EE}"/>
                    </a:ext>
                  </a:extLst>
                </p:cNvPr>
                <p:cNvSpPr txBox="1"/>
                <p:nvPr/>
              </p:nvSpPr>
              <p:spPr>
                <a:xfrm>
                  <a:off x="2126891" y="5224891"/>
                  <a:ext cx="541880" cy="4748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sz="2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IE" sz="2800" b="0" i="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A7FC43C-87F7-4FB2-9F84-40F0B7BA21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891" y="5224891"/>
                  <a:ext cx="541880" cy="4748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07773B6-7E60-4D80-BF29-0A5A13A2560D}"/>
                    </a:ext>
                  </a:extLst>
                </p:cNvPr>
                <p:cNvSpPr txBox="1"/>
                <p:nvPr/>
              </p:nvSpPr>
              <p:spPr>
                <a:xfrm>
                  <a:off x="2153145" y="4703231"/>
                  <a:ext cx="541880" cy="4740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sz="2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IE" sz="2800" b="0" i="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07773B6-7E60-4D80-BF29-0A5A13A256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3145" y="4703231"/>
                  <a:ext cx="541880" cy="47404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AutoShape 42">
              <a:extLst>
                <a:ext uri="{FF2B5EF4-FFF2-40B4-BE49-F238E27FC236}">
                  <a16:creationId xmlns:a16="http://schemas.microsoft.com/office/drawing/2014/main" id="{C2FFAF0C-69CB-4D91-8283-EF672EBDD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439" y="4800901"/>
              <a:ext cx="373063" cy="1008063"/>
            </a:xfrm>
            <a:prstGeom prst="leftBrace">
              <a:avLst>
                <a:gd name="adj1" fmla="val 22518"/>
                <a:gd name="adj2" fmla="val 50000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 sz="36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1AFBD9-217A-43B6-BCE6-39631564D795}"/>
              </a:ext>
            </a:extLst>
          </p:cNvPr>
          <p:cNvGrpSpPr/>
          <p:nvPr/>
        </p:nvGrpSpPr>
        <p:grpSpPr>
          <a:xfrm>
            <a:off x="-558044" y="641450"/>
            <a:ext cx="1655763" cy="1009651"/>
            <a:chOff x="-558044" y="641450"/>
            <a:chExt cx="1655763" cy="1009651"/>
          </a:xfrm>
        </p:grpSpPr>
        <p:grpSp>
          <p:nvGrpSpPr>
            <p:cNvPr id="9220" name="Group 18">
              <a:extLst>
                <a:ext uri="{FF2B5EF4-FFF2-40B4-BE49-F238E27FC236}">
                  <a16:creationId xmlns:a16="http://schemas.microsoft.com/office/drawing/2014/main" id="{278532B6-4E1D-4836-8CC2-5B45330B2C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58044" y="641450"/>
              <a:ext cx="1655763" cy="1009651"/>
              <a:chOff x="204" y="799"/>
              <a:chExt cx="1043" cy="636"/>
            </a:xfrm>
          </p:grpSpPr>
          <p:sp>
            <p:nvSpPr>
              <p:cNvPr id="4134" name="AutoShape 13">
                <a:extLst>
                  <a:ext uri="{FF2B5EF4-FFF2-40B4-BE49-F238E27FC236}">
                    <a16:creationId xmlns:a16="http://schemas.microsoft.com/office/drawing/2014/main" id="{0A74CB5B-BAD8-46CA-B591-54E78CDA5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" y="799"/>
                <a:ext cx="454" cy="5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40 w 21600"/>
                  <a:gd name="T19" fmla="*/ 3176 h 21600"/>
                  <a:gd name="T20" fmla="*/ 18460 w 21600"/>
                  <a:gd name="T21" fmla="*/ 18424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IE"/>
              </a:p>
            </p:txBody>
          </p:sp>
          <p:sp>
            <p:nvSpPr>
              <p:cNvPr id="4135" name="Text Box 15">
                <a:extLst>
                  <a:ext uri="{FF2B5EF4-FFF2-40B4-BE49-F238E27FC236}">
                    <a16:creationId xmlns:a16="http://schemas.microsoft.com/office/drawing/2014/main" id="{6893CA26-5A9C-4A88-B9D7-3433419D4E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" y="1026"/>
                <a:ext cx="75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 sz="3600" dirty="0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067407F-80B3-495E-9753-D0DBA35DD391}"/>
                </a:ext>
              </a:extLst>
            </p:cNvPr>
            <p:cNvSpPr txBox="1"/>
            <p:nvPr/>
          </p:nvSpPr>
          <p:spPr>
            <a:xfrm>
              <a:off x="230580" y="101215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1</a:t>
              </a:r>
              <a:endParaRPr lang="en-IE" sz="24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58F8CE-18B5-47E0-A425-06E9717B583C}"/>
              </a:ext>
            </a:extLst>
          </p:cNvPr>
          <p:cNvGrpSpPr/>
          <p:nvPr/>
        </p:nvGrpSpPr>
        <p:grpSpPr>
          <a:xfrm>
            <a:off x="1407778" y="641450"/>
            <a:ext cx="746400" cy="936626"/>
            <a:chOff x="1407778" y="641450"/>
            <a:chExt cx="746400" cy="936626"/>
          </a:xfrm>
        </p:grpSpPr>
        <p:grpSp>
          <p:nvGrpSpPr>
            <p:cNvPr id="9221" name="Group 17">
              <a:extLst>
                <a:ext uri="{FF2B5EF4-FFF2-40B4-BE49-F238E27FC236}">
                  <a16:creationId xmlns:a16="http://schemas.microsoft.com/office/drawing/2014/main" id="{0C626D4E-B703-4E2C-BD28-90C257F66D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7778" y="641450"/>
              <a:ext cx="720725" cy="936626"/>
              <a:chOff x="1519" y="754"/>
              <a:chExt cx="454" cy="590"/>
            </a:xfrm>
          </p:grpSpPr>
          <p:sp>
            <p:nvSpPr>
              <p:cNvPr id="4132" name="AutoShape 14">
                <a:extLst>
                  <a:ext uri="{FF2B5EF4-FFF2-40B4-BE49-F238E27FC236}">
                    <a16:creationId xmlns:a16="http://schemas.microsoft.com/office/drawing/2014/main" id="{18160273-013E-40F5-99CD-5D93320C2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19" y="754"/>
                <a:ext cx="454" cy="5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40 w 21600"/>
                  <a:gd name="T19" fmla="*/ 3176 h 21600"/>
                  <a:gd name="T20" fmla="*/ 18460 w 21600"/>
                  <a:gd name="T21" fmla="*/ 18424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IE"/>
              </a:p>
            </p:txBody>
          </p:sp>
          <p:sp>
            <p:nvSpPr>
              <p:cNvPr id="4133" name="Text Box 16">
                <a:extLst>
                  <a:ext uri="{FF2B5EF4-FFF2-40B4-BE49-F238E27FC236}">
                    <a16:creationId xmlns:a16="http://schemas.microsoft.com/office/drawing/2014/main" id="{484D091E-A22F-481D-B501-37DCFB92C1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935"/>
                <a:ext cx="115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 sz="3600" dirty="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3B4F5ED-2FD7-4967-A1B6-009C474B32BA}"/>
                </a:ext>
              </a:extLst>
            </p:cNvPr>
            <p:cNvSpPr txBox="1"/>
            <p:nvPr/>
          </p:nvSpPr>
          <p:spPr>
            <a:xfrm>
              <a:off x="1797990" y="102259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2</a:t>
              </a:r>
              <a:endParaRPr lang="en-IE" sz="24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1EB629F-6866-4EF7-87D8-7CE4C272ABF2}"/>
              </a:ext>
            </a:extLst>
          </p:cNvPr>
          <p:cNvGrpSpPr/>
          <p:nvPr/>
        </p:nvGrpSpPr>
        <p:grpSpPr>
          <a:xfrm>
            <a:off x="3315581" y="1343311"/>
            <a:ext cx="1950956" cy="2232025"/>
            <a:chOff x="4595137" y="330603"/>
            <a:chExt cx="1950956" cy="2232025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4D83D5F8-187C-411E-80BB-B7745A4341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5137" y="330603"/>
              <a:ext cx="1439863" cy="2232025"/>
              <a:chOff x="5724525" y="2420888"/>
              <a:chExt cx="1439863" cy="2232075"/>
            </a:xfrm>
          </p:grpSpPr>
          <p:grpSp>
            <p:nvGrpSpPr>
              <p:cNvPr id="4109" name="Grupo 40">
                <a:extLst>
                  <a:ext uri="{FF2B5EF4-FFF2-40B4-BE49-F238E27FC236}">
                    <a16:creationId xmlns:a16="http://schemas.microsoft.com/office/drawing/2014/main" id="{62B645CF-24C6-4CC4-896B-19116F7853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24525" y="2420888"/>
                <a:ext cx="1439863" cy="2232075"/>
                <a:chOff x="5724525" y="2420888"/>
                <a:chExt cx="1439863" cy="2232075"/>
              </a:xfrm>
            </p:grpSpPr>
            <p:grpSp>
              <p:nvGrpSpPr>
                <p:cNvPr id="4111" name="Group 35">
                  <a:extLst>
                    <a:ext uri="{FF2B5EF4-FFF2-40B4-BE49-F238E27FC236}">
                      <a16:creationId xmlns:a16="http://schemas.microsoft.com/office/drawing/2014/main" id="{80A043CD-D37E-49CA-9A27-66E8174A25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24525" y="2420888"/>
                  <a:ext cx="1439863" cy="2232075"/>
                  <a:chOff x="3833" y="1752"/>
                  <a:chExt cx="907" cy="1088"/>
                </a:xfrm>
              </p:grpSpPr>
              <p:sp>
                <p:nvSpPr>
                  <p:cNvPr id="4113" name="AutoShape 27">
                    <a:extLst>
                      <a:ext uri="{FF2B5EF4-FFF2-40B4-BE49-F238E27FC236}">
                        <a16:creationId xmlns:a16="http://schemas.microsoft.com/office/drawing/2014/main" id="{46844B4B-F918-45BD-9C9C-9CED5162A7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2205"/>
                    <a:ext cx="907" cy="635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FF9900">
                      <a:alpha val="81175"/>
                    </a:srgb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>
                    <a:lvl1pPr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pt-BR" altLang="pt-BR" sz="3600"/>
                  </a:p>
                </p:txBody>
              </p:sp>
              <p:sp>
                <p:nvSpPr>
                  <p:cNvPr id="4114" name="AutoShape 34">
                    <a:extLst>
                      <a:ext uri="{FF2B5EF4-FFF2-40B4-BE49-F238E27FC236}">
                        <a16:creationId xmlns:a16="http://schemas.microsoft.com/office/drawing/2014/main" id="{1EA44941-F9ED-4AF0-BEB6-6F97654041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1752"/>
                    <a:ext cx="907" cy="635"/>
                  </a:xfrm>
                  <a:prstGeom prst="can">
                    <a:avLst>
                      <a:gd name="adj" fmla="val 25000"/>
                    </a:avLst>
                  </a:prstGeom>
                  <a:gradFill rotWithShape="1">
                    <a:gsLst>
                      <a:gs pos="0">
                        <a:srgbClr val="FFFCF5"/>
                      </a:gs>
                      <a:gs pos="100000">
                        <a:srgbClr val="FFCC66">
                          <a:alpha val="81000"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>
                    <a:lvl1pPr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pt-BR" altLang="pt-BR" sz="3600"/>
                  </a:p>
                </p:txBody>
              </p:sp>
            </p:grpSp>
            <p:sp>
              <p:nvSpPr>
                <p:cNvPr id="4112" name="Text Box 38">
                  <a:extLst>
                    <a:ext uri="{FF2B5EF4-FFF2-40B4-BE49-F238E27FC236}">
                      <a16:creationId xmlns:a16="http://schemas.microsoft.com/office/drawing/2014/main" id="{931324A1-6C50-4CC4-B47D-85601259C0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29350" y="3017838"/>
                  <a:ext cx="654644" cy="6485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3600" dirty="0"/>
                    <a:t>L</a:t>
                  </a:r>
                  <a:r>
                    <a:rPr lang="pt-BR" altLang="pt-BR" sz="3600" baseline="-25000" dirty="0"/>
                    <a:t>β</a:t>
                  </a:r>
                  <a:endParaRPr lang="pt-BR" altLang="pt-BR" sz="3600" dirty="0"/>
                </a:p>
              </p:txBody>
            </p:sp>
          </p:grpSp>
          <p:sp>
            <p:nvSpPr>
              <p:cNvPr id="4110" name="Text Box 37">
                <a:extLst>
                  <a:ext uri="{FF2B5EF4-FFF2-40B4-BE49-F238E27FC236}">
                    <a16:creationId xmlns:a16="http://schemas.microsoft.com/office/drawing/2014/main" id="{5CBB51A9-D83A-4BDA-BCF7-70ACC46009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3531" y="3867614"/>
                <a:ext cx="654644" cy="648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pt-BR" altLang="pt-BR" sz="3600" dirty="0"/>
                  <a:t>L</a:t>
                </a:r>
                <a:r>
                  <a:rPr lang="el-GR" altLang="pt-BR" sz="3600" baseline="-25000" dirty="0"/>
                  <a:t>α</a:t>
                </a:r>
                <a:endParaRPr lang="pt-BR" altLang="pt-BR" sz="3600" baseline="-250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8B0D289-93FA-4EFF-B162-64773A233F6A}"/>
                    </a:ext>
                  </a:extLst>
                </p:cNvPr>
                <p:cNvSpPr txBox="1"/>
                <p:nvPr/>
              </p:nvSpPr>
              <p:spPr>
                <a:xfrm>
                  <a:off x="6208052" y="549516"/>
                  <a:ext cx="331629" cy="3832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pt-BR" sz="20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sup>
                        </m:sSubSup>
                      </m:oMath>
                    </m:oMathPara>
                  </a14:m>
                  <a:endParaRPr lang="en-IE" sz="2000" b="0" i="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8B0D289-93FA-4EFF-B162-64773A233F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8052" y="549516"/>
                  <a:ext cx="331629" cy="383246"/>
                </a:xfrm>
                <a:prstGeom prst="rect">
                  <a:avLst/>
                </a:prstGeom>
                <a:blipFill>
                  <a:blip r:embed="rId4"/>
                  <a:stretch>
                    <a:fillRect b="-1587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4917A6D-7A87-4A7B-A0BA-9354DE265DAE}"/>
                    </a:ext>
                  </a:extLst>
                </p:cNvPr>
                <p:cNvSpPr txBox="1"/>
                <p:nvPr/>
              </p:nvSpPr>
              <p:spPr>
                <a:xfrm>
                  <a:off x="6201641" y="949559"/>
                  <a:ext cx="331629" cy="3829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l-G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sup>
                        </m:sSubSup>
                      </m:oMath>
                    </m:oMathPara>
                  </a14:m>
                  <a:endParaRPr lang="en-IE" sz="2000" b="0" i="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4917A6D-7A87-4A7B-A0BA-9354DE265D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1641" y="949559"/>
                  <a:ext cx="331629" cy="38292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A04AF63-7FC2-4647-9F08-0E3A963CE396}"/>
                    </a:ext>
                  </a:extLst>
                </p:cNvPr>
                <p:cNvSpPr txBox="1"/>
                <p:nvPr/>
              </p:nvSpPr>
              <p:spPr>
                <a:xfrm>
                  <a:off x="6208052" y="1947664"/>
                  <a:ext cx="33804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 sz="2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pt-BR" sz="20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sup>
                        </m:sSubSup>
                      </m:oMath>
                    </m:oMathPara>
                  </a14:m>
                  <a:endParaRPr lang="en-IE" sz="2000" b="0" i="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A04AF63-7FC2-4647-9F08-0E3A963CE3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8052" y="1947664"/>
                  <a:ext cx="338041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7143" b="-22000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80E7DF6-8D42-4916-A077-89CD6FFFBFB7}"/>
                    </a:ext>
                  </a:extLst>
                </p:cNvPr>
                <p:cNvSpPr txBox="1"/>
                <p:nvPr/>
              </p:nvSpPr>
              <p:spPr>
                <a:xfrm>
                  <a:off x="6208052" y="1623408"/>
                  <a:ext cx="33804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pt-BR" sz="20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sup>
                        </m:sSubSup>
                      </m:oMath>
                    </m:oMathPara>
                  </a14:m>
                  <a:endParaRPr lang="en-IE" sz="2000" b="0" i="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80E7DF6-8D42-4916-A077-89CD6FFFBF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8052" y="1623408"/>
                  <a:ext cx="338041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7143" b="-21569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924FB587-AEAC-4E2F-9AA2-8E910B076072}"/>
                </a:ext>
              </a:extLst>
            </p:cNvPr>
            <p:cNvSpPr/>
            <p:nvPr/>
          </p:nvSpPr>
          <p:spPr bwMode="auto">
            <a:xfrm>
              <a:off x="6064721" y="467107"/>
              <a:ext cx="136920" cy="1033961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3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Left Brace 44">
              <a:extLst>
                <a:ext uri="{FF2B5EF4-FFF2-40B4-BE49-F238E27FC236}">
                  <a16:creationId xmlns:a16="http://schemas.microsoft.com/office/drawing/2014/main" id="{D1DB58D6-C783-45C0-A48B-0890AD6246E7}"/>
                </a:ext>
              </a:extLst>
            </p:cNvPr>
            <p:cNvSpPr/>
            <p:nvPr/>
          </p:nvSpPr>
          <p:spPr bwMode="auto">
            <a:xfrm>
              <a:off x="6064721" y="1584572"/>
              <a:ext cx="136919" cy="841238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3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49ACA00-A52D-495F-9369-10BC9D6DAEEA}"/>
              </a:ext>
            </a:extLst>
          </p:cNvPr>
          <p:cNvGrpSpPr/>
          <p:nvPr/>
        </p:nvGrpSpPr>
        <p:grpSpPr>
          <a:xfrm>
            <a:off x="6627949" y="1053268"/>
            <a:ext cx="2130259" cy="3246083"/>
            <a:chOff x="1691680" y="2014348"/>
            <a:chExt cx="2080173" cy="3239134"/>
          </a:xfrm>
        </p:grpSpPr>
        <p:grpSp>
          <p:nvGrpSpPr>
            <p:cNvPr id="59" name="Grupo 6">
              <a:extLst>
                <a:ext uri="{FF2B5EF4-FFF2-40B4-BE49-F238E27FC236}">
                  <a16:creationId xmlns:a16="http://schemas.microsoft.com/office/drawing/2014/main" id="{76E9FBC1-032E-408C-AA61-ECBDFA607E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1680" y="3027879"/>
              <a:ext cx="1439863" cy="1913066"/>
              <a:chOff x="5724525" y="2420888"/>
              <a:chExt cx="1439863" cy="2232075"/>
            </a:xfrm>
          </p:grpSpPr>
          <p:grpSp>
            <p:nvGrpSpPr>
              <p:cNvPr id="71" name="Grupo 40">
                <a:extLst>
                  <a:ext uri="{FF2B5EF4-FFF2-40B4-BE49-F238E27FC236}">
                    <a16:creationId xmlns:a16="http://schemas.microsoft.com/office/drawing/2014/main" id="{281E45B3-3544-42BB-821E-998AC7AC44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24525" y="2420888"/>
                <a:ext cx="1439863" cy="2232075"/>
                <a:chOff x="5724525" y="2420888"/>
                <a:chExt cx="1439863" cy="2232075"/>
              </a:xfrm>
            </p:grpSpPr>
            <p:grpSp>
              <p:nvGrpSpPr>
                <p:cNvPr id="73" name="Group 35">
                  <a:extLst>
                    <a:ext uri="{FF2B5EF4-FFF2-40B4-BE49-F238E27FC236}">
                      <a16:creationId xmlns:a16="http://schemas.microsoft.com/office/drawing/2014/main" id="{D9636731-C135-411E-A8B1-651BA354BC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24525" y="2420888"/>
                  <a:ext cx="1439863" cy="2232075"/>
                  <a:chOff x="3833" y="1752"/>
                  <a:chExt cx="907" cy="1088"/>
                </a:xfrm>
              </p:grpSpPr>
              <p:sp>
                <p:nvSpPr>
                  <p:cNvPr id="75" name="AutoShape 27">
                    <a:extLst>
                      <a:ext uri="{FF2B5EF4-FFF2-40B4-BE49-F238E27FC236}">
                        <a16:creationId xmlns:a16="http://schemas.microsoft.com/office/drawing/2014/main" id="{4E15DA4E-1444-448B-A00C-4129A0A768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2205"/>
                    <a:ext cx="907" cy="635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FF9900">
                      <a:alpha val="81175"/>
                    </a:srgb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>
                    <a:lvl1pPr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pt-BR" altLang="pt-BR" sz="3600"/>
                  </a:p>
                </p:txBody>
              </p:sp>
              <p:sp>
                <p:nvSpPr>
                  <p:cNvPr id="76" name="AutoShape 34">
                    <a:extLst>
                      <a:ext uri="{FF2B5EF4-FFF2-40B4-BE49-F238E27FC236}">
                        <a16:creationId xmlns:a16="http://schemas.microsoft.com/office/drawing/2014/main" id="{B1B05DFB-7197-49F2-8681-06808D6556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1752"/>
                    <a:ext cx="907" cy="635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FF5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>
                    <a:lvl1pPr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pt-BR" altLang="pt-BR" sz="3600"/>
                  </a:p>
                </p:txBody>
              </p:sp>
            </p:grpSp>
            <p:sp>
              <p:nvSpPr>
                <p:cNvPr id="74" name="Text Box 38">
                  <a:extLst>
                    <a:ext uri="{FF2B5EF4-FFF2-40B4-BE49-F238E27FC236}">
                      <a16:creationId xmlns:a16="http://schemas.microsoft.com/office/drawing/2014/main" id="{FC13C61A-090C-4DEA-9D3D-5135A7770F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89989" y="2853277"/>
                  <a:ext cx="654644" cy="6485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3600" dirty="0"/>
                    <a:t>L</a:t>
                  </a:r>
                  <a:r>
                    <a:rPr lang="pt-BR" altLang="pt-BR" sz="3600" baseline="-25000" dirty="0"/>
                    <a:t>β</a:t>
                  </a:r>
                  <a:endParaRPr lang="pt-BR" altLang="pt-BR" sz="3600" dirty="0"/>
                </a:p>
              </p:txBody>
            </p:sp>
          </p:grpSp>
          <p:sp>
            <p:nvSpPr>
              <p:cNvPr id="72" name="Text Box 37">
                <a:extLst>
                  <a:ext uri="{FF2B5EF4-FFF2-40B4-BE49-F238E27FC236}">
                    <a16:creationId xmlns:a16="http://schemas.microsoft.com/office/drawing/2014/main" id="{87E64552-8C8F-4DAA-BA41-4E7FD40BE5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1551" y="3822300"/>
                <a:ext cx="654644" cy="648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pt-BR" altLang="pt-BR" sz="3600" dirty="0"/>
                  <a:t>L</a:t>
                </a:r>
                <a:r>
                  <a:rPr lang="el-GR" altLang="pt-BR" sz="3600" baseline="-25000" dirty="0"/>
                  <a:t>α</a:t>
                </a:r>
                <a:endParaRPr lang="pt-BR" altLang="pt-BR" sz="3600" baseline="-25000" dirty="0"/>
              </a:p>
            </p:txBody>
          </p:sp>
        </p:grpSp>
        <p:sp>
          <p:nvSpPr>
            <p:cNvPr id="60" name="AutoShape 34">
              <a:extLst>
                <a:ext uri="{FF2B5EF4-FFF2-40B4-BE49-F238E27FC236}">
                  <a16:creationId xmlns:a16="http://schemas.microsoft.com/office/drawing/2014/main" id="{1769CD0E-FA46-4B37-B52B-D591124F1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680" y="2014348"/>
              <a:ext cx="1439863" cy="1302698"/>
            </a:xfrm>
            <a:prstGeom prst="can">
              <a:avLst>
                <a:gd name="adj" fmla="val 25000"/>
              </a:avLst>
            </a:prstGeom>
            <a:gradFill flip="none" rotWithShape="1">
              <a:gsLst>
                <a:gs pos="0">
                  <a:srgbClr val="FFFF99">
                    <a:shade val="30000"/>
                    <a:satMod val="115000"/>
                  </a:srgbClr>
                </a:gs>
                <a:gs pos="50000">
                  <a:srgbClr val="FFFF99">
                    <a:shade val="67500"/>
                    <a:satMod val="115000"/>
                  </a:srgbClr>
                </a:gs>
                <a:gs pos="100000">
                  <a:srgbClr val="FFFF99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 sz="3600"/>
            </a:p>
          </p:txBody>
        </p:sp>
        <p:sp>
          <p:nvSpPr>
            <p:cNvPr id="61" name="Text Box 38">
              <a:extLst>
                <a:ext uri="{FF2B5EF4-FFF2-40B4-BE49-F238E27FC236}">
                  <a16:creationId xmlns:a16="http://schemas.microsoft.com/office/drawing/2014/main" id="{94C43E82-D2EF-4095-89C6-EAF299B54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587" y="2496280"/>
              <a:ext cx="489534" cy="64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3600" dirty="0"/>
                <a:t>V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FFB93E10-69DF-49DF-B1DE-3440686AFBFC}"/>
                    </a:ext>
                  </a:extLst>
                </p:cNvPr>
                <p:cNvSpPr txBox="1"/>
                <p:nvPr/>
              </p:nvSpPr>
              <p:spPr>
                <a:xfrm>
                  <a:off x="3369548" y="3125423"/>
                  <a:ext cx="331629" cy="3832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pt-BR" sz="20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sup>
                        </m:sSubSup>
                      </m:oMath>
                    </m:oMathPara>
                  </a14:m>
                  <a:endParaRPr lang="en-IE" sz="2000" b="0" i="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FFB93E10-69DF-49DF-B1DE-3440686AFB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548" y="3125423"/>
                  <a:ext cx="331629" cy="383246"/>
                </a:xfrm>
                <a:prstGeom prst="rect">
                  <a:avLst/>
                </a:prstGeom>
                <a:blipFill>
                  <a:blip r:embed="rId8"/>
                  <a:stretch>
                    <a:fillRect b="-1587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FC0A057-6800-4CD7-B535-16E729CBC3CE}"/>
                    </a:ext>
                  </a:extLst>
                </p:cNvPr>
                <p:cNvSpPr txBox="1"/>
                <p:nvPr/>
              </p:nvSpPr>
              <p:spPr>
                <a:xfrm>
                  <a:off x="3369548" y="3564372"/>
                  <a:ext cx="331629" cy="3829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 sz="2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l-G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sup>
                        </m:sSubSup>
                      </m:oMath>
                    </m:oMathPara>
                  </a14:m>
                  <a:endParaRPr lang="en-IE" sz="2000" b="0" i="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FC0A057-6800-4CD7-B535-16E729CBC3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548" y="3564372"/>
                  <a:ext cx="331629" cy="3829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1C5907C8-611E-4723-8789-C6047AF0FB36}"/>
                    </a:ext>
                  </a:extLst>
                </p:cNvPr>
                <p:cNvSpPr txBox="1"/>
                <p:nvPr/>
              </p:nvSpPr>
              <p:spPr>
                <a:xfrm>
                  <a:off x="3340947" y="4785408"/>
                  <a:ext cx="33804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 sz="2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pt-BR" sz="20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sup>
                        </m:sSubSup>
                      </m:oMath>
                    </m:oMathPara>
                  </a14:m>
                  <a:endParaRPr lang="en-IE" sz="2000" b="0" i="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1C5907C8-611E-4723-8789-C6047AF0FB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0947" y="4785408"/>
                  <a:ext cx="338041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5263" b="-19608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97EFBA4-683E-4D11-83C9-FB6E06A6FB9A}"/>
                    </a:ext>
                  </a:extLst>
                </p:cNvPr>
                <p:cNvSpPr txBox="1"/>
                <p:nvPr/>
              </p:nvSpPr>
              <p:spPr>
                <a:xfrm>
                  <a:off x="3369548" y="4353031"/>
                  <a:ext cx="33804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pt-BR" sz="20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sup>
                        </m:sSubSup>
                      </m:oMath>
                    </m:oMathPara>
                  </a14:m>
                  <a:endParaRPr lang="en-IE" sz="2000" b="0" i="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97EFBA4-683E-4D11-83C9-FB6E06A6F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548" y="4353031"/>
                  <a:ext cx="338041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5263" b="-21569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25F339B-B7C3-471D-9B26-14FAE41A53C4}"/>
                    </a:ext>
                  </a:extLst>
                </p:cNvPr>
                <p:cNvSpPr txBox="1"/>
                <p:nvPr/>
              </p:nvSpPr>
              <p:spPr>
                <a:xfrm>
                  <a:off x="3379310" y="2128694"/>
                  <a:ext cx="392543" cy="3391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pt-BR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IE" sz="2000" b="0" i="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25F339B-B7C3-471D-9B26-14FAE41A53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9310" y="2128694"/>
                  <a:ext cx="392543" cy="339132"/>
                </a:xfrm>
                <a:prstGeom prst="rect">
                  <a:avLst/>
                </a:prstGeom>
                <a:blipFill>
                  <a:blip r:embed="rId12"/>
                  <a:stretch>
                    <a:fillRect l="-12121" b="-27273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C2306A7A-DF0E-4FB6-887F-FB1A7D53089B}"/>
                    </a:ext>
                  </a:extLst>
                </p:cNvPr>
                <p:cNvSpPr txBox="1"/>
                <p:nvPr/>
              </p:nvSpPr>
              <p:spPr>
                <a:xfrm>
                  <a:off x="3379310" y="2567643"/>
                  <a:ext cx="392543" cy="3386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pt-BR" sz="2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IE" sz="2000" b="0" i="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C2306A7A-DF0E-4FB6-887F-FB1A7D5308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9310" y="2567643"/>
                  <a:ext cx="392543" cy="338619"/>
                </a:xfrm>
                <a:prstGeom prst="rect">
                  <a:avLst/>
                </a:prstGeom>
                <a:blipFill>
                  <a:blip r:embed="rId13"/>
                  <a:stretch>
                    <a:fillRect l="-12121" b="-27273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Left Brace 67">
              <a:extLst>
                <a:ext uri="{FF2B5EF4-FFF2-40B4-BE49-F238E27FC236}">
                  <a16:creationId xmlns:a16="http://schemas.microsoft.com/office/drawing/2014/main" id="{F23082DD-1F03-489E-A155-B76AF1D0CF15}"/>
                </a:ext>
              </a:extLst>
            </p:cNvPr>
            <p:cNvSpPr/>
            <p:nvPr/>
          </p:nvSpPr>
          <p:spPr bwMode="auto">
            <a:xfrm>
              <a:off x="3131543" y="2148174"/>
              <a:ext cx="331629" cy="937284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3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7C389C19-4DA0-4DFD-BFAF-192E49BA7C7C}"/>
                </a:ext>
              </a:extLst>
            </p:cNvPr>
            <p:cNvSpPr/>
            <p:nvPr/>
          </p:nvSpPr>
          <p:spPr bwMode="auto">
            <a:xfrm>
              <a:off x="3131543" y="3207136"/>
              <a:ext cx="331629" cy="937284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3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Left Brace 69">
              <a:extLst>
                <a:ext uri="{FF2B5EF4-FFF2-40B4-BE49-F238E27FC236}">
                  <a16:creationId xmlns:a16="http://schemas.microsoft.com/office/drawing/2014/main" id="{60E54637-1CE7-44E7-BC25-8A8DF0280E63}"/>
                </a:ext>
              </a:extLst>
            </p:cNvPr>
            <p:cNvSpPr/>
            <p:nvPr/>
          </p:nvSpPr>
          <p:spPr bwMode="auto">
            <a:xfrm>
              <a:off x="3154825" y="4316198"/>
              <a:ext cx="331629" cy="937284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3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CC3C4F-AB30-4B47-BF0B-9826108F787D}"/>
              </a:ext>
            </a:extLst>
          </p:cNvPr>
          <p:cNvGrpSpPr/>
          <p:nvPr/>
        </p:nvGrpSpPr>
        <p:grpSpPr>
          <a:xfrm>
            <a:off x="4133692" y="4365104"/>
            <a:ext cx="2352178" cy="2286019"/>
            <a:chOff x="4133692" y="4365104"/>
            <a:chExt cx="2352178" cy="2286019"/>
          </a:xfrm>
        </p:grpSpPr>
        <p:sp>
          <p:nvSpPr>
            <p:cNvPr id="86" name="AutoShape 42">
              <a:extLst>
                <a:ext uri="{FF2B5EF4-FFF2-40B4-BE49-F238E27FC236}">
                  <a16:creationId xmlns:a16="http://schemas.microsoft.com/office/drawing/2014/main" id="{9E55EE97-7E6F-4EAA-9343-29A8D6D8F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096" y="5643060"/>
              <a:ext cx="373063" cy="1008063"/>
            </a:xfrm>
            <a:prstGeom prst="leftBrace">
              <a:avLst>
                <a:gd name="adj1" fmla="val 22518"/>
                <a:gd name="adj2" fmla="val 50000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 sz="360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A3CE98C-E45E-4046-881D-91D7F6B4963D}"/>
                </a:ext>
              </a:extLst>
            </p:cNvPr>
            <p:cNvGrpSpPr/>
            <p:nvPr/>
          </p:nvGrpSpPr>
          <p:grpSpPr>
            <a:xfrm>
              <a:off x="4133692" y="4365104"/>
              <a:ext cx="2352178" cy="2246651"/>
              <a:chOff x="4133692" y="4365104"/>
              <a:chExt cx="2352178" cy="2246651"/>
            </a:xfrm>
          </p:grpSpPr>
          <p:grpSp>
            <p:nvGrpSpPr>
              <p:cNvPr id="77" name="Grupo 6">
                <a:extLst>
                  <a:ext uri="{FF2B5EF4-FFF2-40B4-BE49-F238E27FC236}">
                    <a16:creationId xmlns:a16="http://schemas.microsoft.com/office/drawing/2014/main" id="{3F930A51-53E3-4EAF-9494-5F8085FB5D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33692" y="4379730"/>
                <a:ext cx="1439863" cy="2232025"/>
                <a:chOff x="5724525" y="2420888"/>
                <a:chExt cx="1439863" cy="2232075"/>
              </a:xfrm>
            </p:grpSpPr>
            <p:grpSp>
              <p:nvGrpSpPr>
                <p:cNvPr id="78" name="Grupo 40">
                  <a:extLst>
                    <a:ext uri="{FF2B5EF4-FFF2-40B4-BE49-F238E27FC236}">
                      <a16:creationId xmlns:a16="http://schemas.microsoft.com/office/drawing/2014/main" id="{68B42463-8CD3-45FE-8D52-8FD031C041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24525" y="2420888"/>
                  <a:ext cx="1439863" cy="2232075"/>
                  <a:chOff x="5724525" y="2420888"/>
                  <a:chExt cx="1439863" cy="2232075"/>
                </a:xfrm>
              </p:grpSpPr>
              <p:grpSp>
                <p:nvGrpSpPr>
                  <p:cNvPr id="80" name="Group 35">
                    <a:extLst>
                      <a:ext uri="{FF2B5EF4-FFF2-40B4-BE49-F238E27FC236}">
                        <a16:creationId xmlns:a16="http://schemas.microsoft.com/office/drawing/2014/main" id="{E804DBB7-F692-4584-8847-7352EFB723C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724525" y="2420888"/>
                    <a:ext cx="1439863" cy="2232075"/>
                    <a:chOff x="3833" y="1752"/>
                    <a:chExt cx="907" cy="1088"/>
                  </a:xfrm>
                </p:grpSpPr>
                <p:sp>
                  <p:nvSpPr>
                    <p:cNvPr id="82" name="AutoShape 27">
                      <a:extLst>
                        <a:ext uri="{FF2B5EF4-FFF2-40B4-BE49-F238E27FC236}">
                          <a16:creationId xmlns:a16="http://schemas.microsoft.com/office/drawing/2014/main" id="{BC39A2D0-3A30-4906-84A8-A5EBF046AB7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3" y="2205"/>
                      <a:ext cx="907" cy="635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FF9900">
                        <a:alpha val="81175"/>
                      </a:srgbClr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>
                      <a:lvl1pPr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pt-BR" altLang="pt-BR" sz="3600"/>
                    </a:p>
                  </p:txBody>
                </p:sp>
                <p:sp>
                  <p:nvSpPr>
                    <p:cNvPr id="83" name="AutoShape 34">
                      <a:extLst>
                        <a:ext uri="{FF2B5EF4-FFF2-40B4-BE49-F238E27FC236}">
                          <a16:creationId xmlns:a16="http://schemas.microsoft.com/office/drawing/2014/main" id="{5FC94458-D3BF-467D-9195-2D50FA6CCE4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3" y="1752"/>
                      <a:ext cx="907" cy="635"/>
                    </a:xfrm>
                    <a:prstGeom prst="can">
                      <a:avLst>
                        <a:gd name="adj" fmla="val 25000"/>
                      </a:avLst>
                    </a:prstGeom>
                    <a:gradFill rotWithShape="1">
                      <a:gsLst>
                        <a:gs pos="0">
                          <a:srgbClr val="FFFCF5"/>
                        </a:gs>
                        <a:gs pos="100000">
                          <a:srgbClr val="FFCC66">
                            <a:alpha val="81000"/>
                          </a:srgbClr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>
                      <a:lvl1pPr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pt-BR" altLang="pt-BR" sz="3600"/>
                    </a:p>
                  </p:txBody>
                </p:sp>
              </p:grpSp>
              <p:sp>
                <p:nvSpPr>
                  <p:cNvPr id="81" name="Text Box 38">
                    <a:extLst>
                      <a:ext uri="{FF2B5EF4-FFF2-40B4-BE49-F238E27FC236}">
                        <a16:creationId xmlns:a16="http://schemas.microsoft.com/office/drawing/2014/main" id="{5B9546CB-6674-4C0F-940A-C1F95386484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29350" y="3017838"/>
                    <a:ext cx="485775" cy="6413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pt-BR" altLang="pt-BR" sz="3600"/>
                      <a:t>V</a:t>
                    </a:r>
                  </a:p>
                </p:txBody>
              </p:sp>
            </p:grpSp>
            <p:sp>
              <p:nvSpPr>
                <p:cNvPr id="79" name="Text Box 37">
                  <a:extLst>
                    <a:ext uri="{FF2B5EF4-FFF2-40B4-BE49-F238E27FC236}">
                      <a16:creationId xmlns:a16="http://schemas.microsoft.com/office/drawing/2014/main" id="{413CF8B9-249C-4EEF-A187-3D1E1BB1E3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33531" y="3867614"/>
                  <a:ext cx="434975" cy="641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3600"/>
                    <a:t>L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DC0FB28-B146-4FBC-B2F7-3F0A6EBD50B7}"/>
                      </a:ext>
                    </a:extLst>
                  </p:cNvPr>
                  <p:cNvSpPr txBox="1"/>
                  <p:nvPr/>
                </p:nvSpPr>
                <p:spPr>
                  <a:xfrm>
                    <a:off x="5875793" y="6109889"/>
                    <a:ext cx="541880" cy="4748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pt-BR" sz="28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pt-BR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</m:sSubSup>
                        </m:oMath>
                      </m:oMathPara>
                    </a14:m>
                    <a:endParaRPr lang="en-IE" sz="2800" b="0" i="0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DC0FB28-B146-4FBC-B2F7-3F0A6EBD50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5793" y="6109889"/>
                    <a:ext cx="541880" cy="4748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6E3A08B6-F4E6-46DD-AAB9-FCFA73FFC437}"/>
                      </a:ext>
                    </a:extLst>
                  </p:cNvPr>
                  <p:cNvSpPr txBox="1"/>
                  <p:nvPr/>
                </p:nvSpPr>
                <p:spPr>
                  <a:xfrm>
                    <a:off x="5902047" y="5588229"/>
                    <a:ext cx="541880" cy="47404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pt-BR" sz="28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pt-BR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</m:sSubSup>
                        </m:oMath>
                      </m:oMathPara>
                    </a14:m>
                    <a:endParaRPr lang="en-IE" sz="2800" b="0" i="0" dirty="0"/>
                  </a:p>
                </p:txBody>
              </p:sp>
            </mc:Choice>
            <mc:Fallback xmlns="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6E3A08B6-F4E6-46DD-AAB9-FCFA73FFC4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02047" y="5588229"/>
                    <a:ext cx="541880" cy="47404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7" name="AutoShape 42">
                <a:extLst>
                  <a:ext uri="{FF2B5EF4-FFF2-40B4-BE49-F238E27FC236}">
                    <a16:creationId xmlns:a16="http://schemas.microsoft.com/office/drawing/2014/main" id="{0ABD8B3A-5DEE-45A2-AC2B-BF0C55AB8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4368" y="4472635"/>
                <a:ext cx="373063" cy="1008063"/>
              </a:xfrm>
              <a:prstGeom prst="leftBrace">
                <a:avLst>
                  <a:gd name="adj1" fmla="val 22518"/>
                  <a:gd name="adj2" fmla="val 50000"/>
                </a:avLst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 sz="3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96E13FC8-57F3-4559-9D9F-609B5F2A9DE9}"/>
                      </a:ext>
                    </a:extLst>
                  </p:cNvPr>
                  <p:cNvSpPr txBox="1"/>
                  <p:nvPr/>
                </p:nvSpPr>
                <p:spPr>
                  <a:xfrm>
                    <a:off x="5907319" y="4849752"/>
                    <a:ext cx="572657" cy="47404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</m:sSubSup>
                        </m:oMath>
                      </m:oMathPara>
                    </a14:m>
                    <a:endParaRPr lang="en-IE" sz="2800" b="0" i="0" dirty="0"/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96E13FC8-57F3-4559-9D9F-609B5F2A9D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07319" y="4849752"/>
                    <a:ext cx="572657" cy="47404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AB488C3-F093-45AF-842D-86839BA6888B}"/>
                      </a:ext>
                    </a:extLst>
                  </p:cNvPr>
                  <p:cNvSpPr txBox="1"/>
                  <p:nvPr/>
                </p:nvSpPr>
                <p:spPr>
                  <a:xfrm>
                    <a:off x="5913214" y="4365104"/>
                    <a:ext cx="572656" cy="4748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</m:sSubSup>
                        </m:oMath>
                      </m:oMathPara>
                    </a14:m>
                    <a:endParaRPr lang="en-IE" sz="2800" b="0" i="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AB488C3-F093-45AF-842D-86839BA688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3214" y="4365104"/>
                    <a:ext cx="572656" cy="4748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0" name="Text Box 4">
            <a:extLst>
              <a:ext uri="{FF2B5EF4-FFF2-40B4-BE49-F238E27FC236}">
                <a16:creationId xmlns:a16="http://schemas.microsoft.com/office/drawing/2014/main" id="{550FACCA-D6FC-4CF4-9CA4-4FD1669B4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3" y="103803"/>
            <a:ext cx="52808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pt-BR" altLang="pt-BR" sz="2000" i="0" dirty="0">
                <a:solidFill>
                  <a:srgbClr val="7030A0"/>
                </a:solidFill>
              </a:rPr>
              <a:t> Equilíbrio líquido-líquido-vapor (ELLV)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D9DF0E-6872-4409-B06F-B99EEF65C26E}"/>
              </a:ext>
            </a:extLst>
          </p:cNvPr>
          <p:cNvGrpSpPr/>
          <p:nvPr/>
        </p:nvGrpSpPr>
        <p:grpSpPr>
          <a:xfrm>
            <a:off x="5461819" y="2498475"/>
            <a:ext cx="958025" cy="904063"/>
            <a:chOff x="5461819" y="2498475"/>
            <a:chExt cx="958025" cy="904063"/>
          </a:xfrm>
        </p:grpSpPr>
        <p:sp>
          <p:nvSpPr>
            <p:cNvPr id="56" name="Line 19">
              <a:extLst>
                <a:ext uri="{FF2B5EF4-FFF2-40B4-BE49-F238E27FC236}">
                  <a16:creationId xmlns:a16="http://schemas.microsoft.com/office/drawing/2014/main" id="{10D6275E-09EA-4397-972F-C1681DDF2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61819" y="2498475"/>
              <a:ext cx="958025" cy="15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IE"/>
            </a:p>
          </p:txBody>
        </p:sp>
        <p:pic>
          <p:nvPicPr>
            <p:cNvPr id="1026" name="Picture 2" descr="Única chama isolado gráfico ilustração - Download Vetores Gratis ...">
              <a:extLst>
                <a:ext uri="{FF2B5EF4-FFF2-40B4-BE49-F238E27FC236}">
                  <a16:creationId xmlns:a16="http://schemas.microsoft.com/office/drawing/2014/main" id="{3C567BDF-0DAE-4B75-B5C0-AE88C68839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194" y="2621307"/>
              <a:ext cx="781231" cy="781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5B0380-F635-4DFA-BA92-B70908E0A360}"/>
              </a:ext>
            </a:extLst>
          </p:cNvPr>
          <p:cNvGrpSpPr/>
          <p:nvPr/>
        </p:nvGrpSpPr>
        <p:grpSpPr>
          <a:xfrm>
            <a:off x="2894594" y="5812858"/>
            <a:ext cx="958025" cy="818677"/>
            <a:chOff x="2894594" y="5812858"/>
            <a:chExt cx="958025" cy="818677"/>
          </a:xfrm>
        </p:grpSpPr>
        <p:sp>
          <p:nvSpPr>
            <p:cNvPr id="57" name="Line 19">
              <a:extLst>
                <a:ext uri="{FF2B5EF4-FFF2-40B4-BE49-F238E27FC236}">
                  <a16:creationId xmlns:a16="http://schemas.microsoft.com/office/drawing/2014/main" id="{4D892700-9E87-4B8E-83E7-6FD850FE16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4594" y="5812858"/>
              <a:ext cx="958025" cy="15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IE"/>
            </a:p>
          </p:txBody>
        </p:sp>
        <p:pic>
          <p:nvPicPr>
            <p:cNvPr id="91" name="Picture 2" descr="Única chama isolado gráfico ilustração - Download Vetores Gratis ...">
              <a:extLst>
                <a:ext uri="{FF2B5EF4-FFF2-40B4-BE49-F238E27FC236}">
                  <a16:creationId xmlns:a16="http://schemas.microsoft.com/office/drawing/2014/main" id="{5DD8C0FE-2B4C-428A-BD04-9D01F840BB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50" y="5850304"/>
              <a:ext cx="781231" cy="781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526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AC64EAE-4430-46DB-A71C-F6D06B75E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55" y="116632"/>
            <a:ext cx="68118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0" i="0" dirty="0">
                <a:solidFill>
                  <a:srgbClr val="FF3300"/>
                </a:solidFill>
              </a:rPr>
              <a:t>COMO COLOCAR TUDO JUNTO NUM DIAGRAMA SÓ?</a:t>
            </a:r>
          </a:p>
          <a:p>
            <a:pPr algn="ctr" eaLnBrk="1" hangingPunct="1"/>
            <a:r>
              <a:rPr lang="pt-BR" altLang="pt-BR" sz="2000" i="0" dirty="0">
                <a:solidFill>
                  <a:srgbClr val="FF3300"/>
                </a:solidFill>
              </a:rPr>
              <a:t>ELV E ELL?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D21FED-C883-4F47-A0D4-B9B633C79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348880"/>
            <a:ext cx="2834565" cy="3352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D05A19-2CB6-4DB6-BBE9-3923B2714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340768"/>
            <a:ext cx="3269251" cy="3819138"/>
          </a:xfrm>
          <a:prstGeom prst="rect">
            <a:avLst/>
          </a:prstGeom>
        </p:spPr>
      </p:pic>
      <p:pic>
        <p:nvPicPr>
          <p:cNvPr id="1026" name="Picture 2" descr="Faça seu Empréstimo Rápido e Fácil - help! Loja de Crédito">
            <a:extLst>
              <a:ext uri="{FF2B5EF4-FFF2-40B4-BE49-F238E27FC236}">
                <a16:creationId xmlns:a16="http://schemas.microsoft.com/office/drawing/2014/main" id="{D76231CC-1A17-4EBF-BF69-CE1211683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30" y="3459145"/>
            <a:ext cx="844087" cy="84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sto GIFs | Tenor">
            <a:extLst>
              <a:ext uri="{FF2B5EF4-FFF2-40B4-BE49-F238E27FC236}">
                <a16:creationId xmlns:a16="http://schemas.microsoft.com/office/drawing/2014/main" id="{CEEB0129-62F0-4E92-894A-0C5BCF1753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1800200" cy="12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73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6" descr="Figure14">
            <a:extLst>
              <a:ext uri="{FF2B5EF4-FFF2-40B4-BE49-F238E27FC236}">
                <a16:creationId xmlns:a16="http://schemas.microsoft.com/office/drawing/2014/main" id="{4938E4EF-511C-40BD-9141-580213962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76237"/>
            <a:ext cx="5927725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28A35D0F-E0DC-4291-BEBD-00A67FC8A09A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2636838"/>
            <a:ext cx="2738437" cy="820737"/>
            <a:chOff x="6011863" y="2636838"/>
            <a:chExt cx="2738437" cy="820737"/>
          </a:xfrm>
        </p:grpSpPr>
        <p:sp>
          <p:nvSpPr>
            <p:cNvPr id="22550" name="CaixaDeTexto 1">
              <a:extLst>
                <a:ext uri="{FF2B5EF4-FFF2-40B4-BE49-F238E27FC236}">
                  <a16:creationId xmlns:a16="http://schemas.microsoft.com/office/drawing/2014/main" id="{C1459190-9412-4CB0-9FEA-BE5A7857C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7688" y="2636838"/>
              <a:ext cx="185261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>
                  <a:solidFill>
                    <a:srgbClr val="0000CC"/>
                  </a:solidFill>
                </a:rPr>
                <a:t>curva binodal</a:t>
              </a:r>
            </a:p>
            <a:p>
              <a:pPr algn="ctr" eaLnBrk="1" hangingPunct="1"/>
              <a:r>
                <a:rPr lang="pt-BR" altLang="pt-BR" sz="2000">
                  <a:solidFill>
                    <a:srgbClr val="0000CC"/>
                  </a:solidFill>
                </a:rPr>
                <a:t>(ELL)</a:t>
              </a:r>
            </a:p>
          </p:txBody>
        </p:sp>
        <p:cxnSp>
          <p:nvCxnSpPr>
            <p:cNvPr id="22551" name="Conector de seta reta 3">
              <a:extLst>
                <a:ext uri="{FF2B5EF4-FFF2-40B4-BE49-F238E27FC236}">
                  <a16:creationId xmlns:a16="http://schemas.microsoft.com/office/drawing/2014/main" id="{6C544977-7FEA-42B6-BB71-795CEF5EE7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011863" y="3068638"/>
              <a:ext cx="936625" cy="388937"/>
            </a:xfrm>
            <a:prstGeom prst="straightConnector1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E25FC737-5926-4F81-8584-61FB3BBA6624}"/>
              </a:ext>
            </a:extLst>
          </p:cNvPr>
          <p:cNvGrpSpPr>
            <a:grpSpLocks/>
          </p:cNvGrpSpPr>
          <p:nvPr/>
        </p:nvGrpSpPr>
        <p:grpSpPr bwMode="auto">
          <a:xfrm>
            <a:off x="125413" y="3073400"/>
            <a:ext cx="2965450" cy="708025"/>
            <a:chOff x="125413" y="3073400"/>
            <a:chExt cx="2965450" cy="708025"/>
          </a:xfrm>
        </p:grpSpPr>
        <p:sp>
          <p:nvSpPr>
            <p:cNvPr id="22548" name="CaixaDeTexto 6">
              <a:extLst>
                <a:ext uri="{FF2B5EF4-FFF2-40B4-BE49-F238E27FC236}">
                  <a16:creationId xmlns:a16="http://schemas.microsoft.com/office/drawing/2014/main" id="{14B9783A-649F-4CB6-AA15-90281242A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413" y="3073400"/>
              <a:ext cx="18510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>
                  <a:solidFill>
                    <a:srgbClr val="0000CC"/>
                  </a:solidFill>
                </a:rPr>
                <a:t>curva binodal</a:t>
              </a:r>
            </a:p>
            <a:p>
              <a:pPr algn="ctr" eaLnBrk="1" hangingPunct="1"/>
              <a:r>
                <a:rPr lang="pt-BR" altLang="pt-BR" sz="2000">
                  <a:solidFill>
                    <a:srgbClr val="0000CC"/>
                  </a:solidFill>
                </a:rPr>
                <a:t>(ELL)</a:t>
              </a:r>
            </a:p>
          </p:txBody>
        </p:sp>
        <p:cxnSp>
          <p:nvCxnSpPr>
            <p:cNvPr id="22549" name="Conector de seta reta 7">
              <a:extLst>
                <a:ext uri="{FF2B5EF4-FFF2-40B4-BE49-F238E27FC236}">
                  <a16:creationId xmlns:a16="http://schemas.microsoft.com/office/drawing/2014/main" id="{E86B04D5-EC57-4BB1-880D-68D45F79F6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763713" y="3567113"/>
              <a:ext cx="1327150" cy="200025"/>
            </a:xfrm>
            <a:prstGeom prst="straightConnector1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07338CE6-A3BA-45FF-B60A-4149127AD60F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1314450"/>
            <a:ext cx="3211512" cy="1322388"/>
            <a:chOff x="6011863" y="1314450"/>
            <a:chExt cx="3211512" cy="1322388"/>
          </a:xfrm>
        </p:grpSpPr>
        <p:sp>
          <p:nvSpPr>
            <p:cNvPr id="22546" name="CaixaDeTexto 8">
              <a:extLst>
                <a:ext uri="{FF2B5EF4-FFF2-40B4-BE49-F238E27FC236}">
                  <a16:creationId xmlns:a16="http://schemas.microsoft.com/office/drawing/2014/main" id="{AE18D874-4383-438D-99C3-6EC0B76F1A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0900" y="1314450"/>
              <a:ext cx="20224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>
                  <a:solidFill>
                    <a:srgbClr val="00CC99"/>
                  </a:solidFill>
                </a:rPr>
                <a:t>curva de ponto</a:t>
              </a:r>
            </a:p>
            <a:p>
              <a:pPr algn="ctr" eaLnBrk="1" hangingPunct="1"/>
              <a:r>
                <a:rPr lang="pt-BR" altLang="pt-BR" sz="2000">
                  <a:solidFill>
                    <a:srgbClr val="00CC99"/>
                  </a:solidFill>
                </a:rPr>
                <a:t>de bolha</a:t>
              </a:r>
            </a:p>
          </p:txBody>
        </p:sp>
        <p:cxnSp>
          <p:nvCxnSpPr>
            <p:cNvPr id="22547" name="Conector de seta reta 10">
              <a:extLst>
                <a:ext uri="{FF2B5EF4-FFF2-40B4-BE49-F238E27FC236}">
                  <a16:creationId xmlns:a16="http://schemas.microsoft.com/office/drawing/2014/main" id="{A8AEB516-9B8F-42AA-90A5-5CEF1CB86B5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011863" y="1844675"/>
              <a:ext cx="1535112" cy="792163"/>
            </a:xfrm>
            <a:prstGeom prst="straightConnector1">
              <a:avLst/>
            </a:prstGeom>
            <a:noFill/>
            <a:ln w="9525" algn="ctr">
              <a:solidFill>
                <a:srgbClr val="00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97C37BA2-63FE-44F8-B4AA-810CC5A75157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1155700"/>
            <a:ext cx="2784475" cy="1482725"/>
            <a:chOff x="193675" y="1155700"/>
            <a:chExt cx="2784475" cy="1482725"/>
          </a:xfrm>
        </p:grpSpPr>
        <p:sp>
          <p:nvSpPr>
            <p:cNvPr id="22544" name="CaixaDeTexto 13">
              <a:extLst>
                <a:ext uri="{FF2B5EF4-FFF2-40B4-BE49-F238E27FC236}">
                  <a16:creationId xmlns:a16="http://schemas.microsoft.com/office/drawing/2014/main" id="{7BBD3C79-CD2D-4897-8D72-C09E4ED08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675" y="1155700"/>
              <a:ext cx="2024063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>
                  <a:solidFill>
                    <a:srgbClr val="00CC99"/>
                  </a:solidFill>
                </a:rPr>
                <a:t>curva de ponto</a:t>
              </a:r>
            </a:p>
            <a:p>
              <a:pPr algn="ctr" eaLnBrk="1" hangingPunct="1"/>
              <a:r>
                <a:rPr lang="pt-BR" altLang="pt-BR" sz="2000">
                  <a:solidFill>
                    <a:srgbClr val="00CC99"/>
                  </a:solidFill>
                </a:rPr>
                <a:t>de bolha</a:t>
              </a:r>
            </a:p>
          </p:txBody>
        </p:sp>
        <p:cxnSp>
          <p:nvCxnSpPr>
            <p:cNvPr id="22545" name="Conector de seta reta 14">
              <a:extLst>
                <a:ext uri="{FF2B5EF4-FFF2-40B4-BE49-F238E27FC236}">
                  <a16:creationId xmlns:a16="http://schemas.microsoft.com/office/drawing/2014/main" id="{77E1264F-389E-44C2-B8AC-1FC2293480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389063" y="1992313"/>
              <a:ext cx="1589087" cy="646112"/>
            </a:xfrm>
            <a:prstGeom prst="straightConnector1">
              <a:avLst/>
            </a:prstGeom>
            <a:noFill/>
            <a:ln w="9525" algn="ctr">
              <a:solidFill>
                <a:srgbClr val="00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AAA0D842-9E6E-4F6F-B66B-4B2706E32D94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717550"/>
            <a:ext cx="2908300" cy="1304925"/>
            <a:chOff x="2587625" y="717550"/>
            <a:chExt cx="2908300" cy="1304925"/>
          </a:xfrm>
        </p:grpSpPr>
        <p:sp>
          <p:nvSpPr>
            <p:cNvPr id="22541" name="CaixaDeTexto 17">
              <a:extLst>
                <a:ext uri="{FF2B5EF4-FFF2-40B4-BE49-F238E27FC236}">
                  <a16:creationId xmlns:a16="http://schemas.microsoft.com/office/drawing/2014/main" id="{7209CCF1-21C1-44CF-B26A-EA5309E35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7625" y="717550"/>
              <a:ext cx="216535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>
                  <a:solidFill>
                    <a:srgbClr val="FF33CC"/>
                  </a:solidFill>
                </a:rPr>
                <a:t>curvas de ponto</a:t>
              </a:r>
            </a:p>
            <a:p>
              <a:pPr algn="ctr" eaLnBrk="1" hangingPunct="1"/>
              <a:r>
                <a:rPr lang="pt-BR" altLang="pt-BR" sz="2000">
                  <a:solidFill>
                    <a:srgbClr val="FF33CC"/>
                  </a:solidFill>
                </a:rPr>
                <a:t>de orvalho</a:t>
              </a:r>
            </a:p>
          </p:txBody>
        </p:sp>
        <p:cxnSp>
          <p:nvCxnSpPr>
            <p:cNvPr id="22542" name="Conector de seta reta 16">
              <a:extLst>
                <a:ext uri="{FF2B5EF4-FFF2-40B4-BE49-F238E27FC236}">
                  <a16:creationId xmlns:a16="http://schemas.microsoft.com/office/drawing/2014/main" id="{2BC3492A-1388-4AAD-A0D8-599A65B8FC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03563" y="1397000"/>
              <a:ext cx="388937" cy="625475"/>
            </a:xfrm>
            <a:prstGeom prst="straightConnector1">
              <a:avLst/>
            </a:prstGeom>
            <a:noFill/>
            <a:ln w="9525" algn="ctr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3" name="Conector de seta reta 19">
              <a:extLst>
                <a:ext uri="{FF2B5EF4-FFF2-40B4-BE49-F238E27FC236}">
                  <a16:creationId xmlns:a16="http://schemas.microsoft.com/office/drawing/2014/main" id="{452B0909-DB60-4802-AAF4-48FF3C8374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430713" y="1314450"/>
              <a:ext cx="1065212" cy="354013"/>
            </a:xfrm>
            <a:prstGeom prst="straightConnector1">
              <a:avLst/>
            </a:prstGeom>
            <a:noFill/>
            <a:ln w="9525" algn="ctr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97A0E7A5-D1CA-488C-BF57-D08EDC4E3372}"/>
              </a:ext>
            </a:extLst>
          </p:cNvPr>
          <p:cNvGrpSpPr>
            <a:grpSpLocks/>
          </p:cNvGrpSpPr>
          <p:nvPr/>
        </p:nvGrpSpPr>
        <p:grpSpPr bwMode="auto">
          <a:xfrm>
            <a:off x="3297238" y="2836863"/>
            <a:ext cx="3978275" cy="2193925"/>
            <a:chOff x="3297238" y="2836863"/>
            <a:chExt cx="3978275" cy="2193925"/>
          </a:xfrm>
        </p:grpSpPr>
        <p:sp>
          <p:nvSpPr>
            <p:cNvPr id="22538" name="Retângulo 20">
              <a:extLst>
                <a:ext uri="{FF2B5EF4-FFF2-40B4-BE49-F238E27FC236}">
                  <a16:creationId xmlns:a16="http://schemas.microsoft.com/office/drawing/2014/main" id="{BBDC9C7D-3BD5-45F6-9785-1FBDC68AB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238" y="2836863"/>
              <a:ext cx="2570162" cy="269875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  <p:cxnSp>
          <p:nvCxnSpPr>
            <p:cNvPr id="22539" name="Conector de seta reta 23">
              <a:extLst>
                <a:ext uri="{FF2B5EF4-FFF2-40B4-BE49-F238E27FC236}">
                  <a16:creationId xmlns:a16="http://schemas.microsoft.com/office/drawing/2014/main" id="{728C95FB-2F3D-49BE-9EA9-0410BCF3BC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19663" y="3138488"/>
              <a:ext cx="1379537" cy="1497012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40" name="CaixaDeTexto 25">
              <a:extLst>
                <a:ext uri="{FF2B5EF4-FFF2-40B4-BE49-F238E27FC236}">
                  <a16:creationId xmlns:a16="http://schemas.microsoft.com/office/drawing/2014/main" id="{358C0251-AE15-47BE-AECE-219EE5FDC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2888" y="4630738"/>
              <a:ext cx="1952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>
                  <a:solidFill>
                    <a:srgbClr val="FF0000"/>
                  </a:solidFill>
                </a:rPr>
                <a:t>curva de ELLV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A50A0AC-CAEE-4109-BF8A-C8955434890C}"/>
              </a:ext>
            </a:extLst>
          </p:cNvPr>
          <p:cNvSpPr txBox="1"/>
          <p:nvPr/>
        </p:nvSpPr>
        <p:spPr>
          <a:xfrm>
            <a:off x="1761356" y="5407324"/>
            <a:ext cx="569141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800" dirty="0"/>
              <a:t>ELLV isobárico para</a:t>
            </a:r>
            <a:endParaRPr lang="en-IE" sz="1800" dirty="0"/>
          </a:p>
          <a:p>
            <a:pPr algn="ctr"/>
            <a:r>
              <a:rPr lang="en-IE" sz="1800" dirty="0" err="1"/>
              <a:t>sistema</a:t>
            </a:r>
            <a:r>
              <a:rPr lang="en-IE" sz="1800" dirty="0"/>
              <a:t> </a:t>
            </a:r>
            <a:r>
              <a:rPr lang="en-IE" sz="1800" dirty="0" err="1"/>
              <a:t>binário</a:t>
            </a:r>
            <a:r>
              <a:rPr lang="en-IE" sz="1800" dirty="0"/>
              <a:t> </a:t>
            </a:r>
            <a:r>
              <a:rPr lang="en-IE" sz="1800" dirty="0" err="1"/>
              <a:t>parcialmente</a:t>
            </a:r>
            <a:r>
              <a:rPr lang="en-IE" sz="1800" dirty="0"/>
              <a:t> </a:t>
            </a:r>
            <a:r>
              <a:rPr lang="en-IE" sz="1800" dirty="0" err="1"/>
              <a:t>solúvel</a:t>
            </a:r>
            <a:endParaRPr lang="en-IE" sz="1800" dirty="0"/>
          </a:p>
          <a:p>
            <a:pPr algn="ctr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1566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2" descr="Figure14">
            <a:extLst>
              <a:ext uri="{FF2B5EF4-FFF2-40B4-BE49-F238E27FC236}">
                <a16:creationId xmlns:a16="http://schemas.microsoft.com/office/drawing/2014/main" id="{62AA6AFC-0D11-43EF-BA0C-0E727CF3F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46175"/>
            <a:ext cx="89789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8813D1AB-B07C-49A4-A780-D9976320CF5D}"/>
              </a:ext>
            </a:extLst>
          </p:cNvPr>
          <p:cNvGrpSpPr>
            <a:grpSpLocks/>
          </p:cNvGrpSpPr>
          <p:nvPr/>
        </p:nvGrpSpPr>
        <p:grpSpPr bwMode="auto">
          <a:xfrm>
            <a:off x="2898775" y="1282700"/>
            <a:ext cx="2319338" cy="1173163"/>
            <a:chOff x="2898502" y="1282976"/>
            <a:chExt cx="2319759" cy="1172267"/>
          </a:xfrm>
        </p:grpSpPr>
        <p:sp>
          <p:nvSpPr>
            <p:cNvPr id="24595" name="CaixaDeTexto 1">
              <a:extLst>
                <a:ext uri="{FF2B5EF4-FFF2-40B4-BE49-F238E27FC236}">
                  <a16:creationId xmlns:a16="http://schemas.microsoft.com/office/drawing/2014/main" id="{6BB5849E-6E25-49B9-8D11-CDFD5AF7C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8502" y="1282976"/>
              <a:ext cx="185261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>
                  <a:solidFill>
                    <a:srgbClr val="0000CC"/>
                  </a:solidFill>
                </a:rPr>
                <a:t>curva binodal</a:t>
              </a:r>
            </a:p>
            <a:p>
              <a:pPr algn="ctr" eaLnBrk="1" hangingPunct="1"/>
              <a:r>
                <a:rPr lang="pt-BR" altLang="pt-BR" sz="2000">
                  <a:solidFill>
                    <a:srgbClr val="0000CC"/>
                  </a:solidFill>
                </a:rPr>
                <a:t>(ELL)</a:t>
              </a:r>
            </a:p>
          </p:txBody>
        </p:sp>
        <p:cxnSp>
          <p:nvCxnSpPr>
            <p:cNvPr id="24596" name="Conector de seta reta 3">
              <a:extLst>
                <a:ext uri="{FF2B5EF4-FFF2-40B4-BE49-F238E27FC236}">
                  <a16:creationId xmlns:a16="http://schemas.microsoft.com/office/drawing/2014/main" id="{2EC9DC2B-3A59-46D9-A1BB-B802AAA6E0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283968" y="1991001"/>
              <a:ext cx="934293" cy="464242"/>
            </a:xfrm>
            <a:prstGeom prst="straightConnector1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33E07F39-5572-43FF-8806-69943638401F}"/>
              </a:ext>
            </a:extLst>
          </p:cNvPr>
          <p:cNvGrpSpPr>
            <a:grpSpLocks/>
          </p:cNvGrpSpPr>
          <p:nvPr/>
        </p:nvGrpSpPr>
        <p:grpSpPr bwMode="auto">
          <a:xfrm>
            <a:off x="7137400" y="947738"/>
            <a:ext cx="1852613" cy="1379537"/>
            <a:chOff x="7137647" y="946987"/>
            <a:chExt cx="1852612" cy="1380002"/>
          </a:xfrm>
        </p:grpSpPr>
        <p:sp>
          <p:nvSpPr>
            <p:cNvPr id="24593" name="CaixaDeTexto 1">
              <a:extLst>
                <a:ext uri="{FF2B5EF4-FFF2-40B4-BE49-F238E27FC236}">
                  <a16:creationId xmlns:a16="http://schemas.microsoft.com/office/drawing/2014/main" id="{C62A3102-658F-490C-B3B6-B97FBD96E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7647" y="946987"/>
              <a:ext cx="185261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>
                  <a:solidFill>
                    <a:srgbClr val="0000CC"/>
                  </a:solidFill>
                </a:rPr>
                <a:t>curva binodal</a:t>
              </a:r>
            </a:p>
            <a:p>
              <a:pPr algn="ctr" eaLnBrk="1" hangingPunct="1"/>
              <a:r>
                <a:rPr lang="pt-BR" altLang="pt-BR" sz="2000">
                  <a:solidFill>
                    <a:srgbClr val="0000CC"/>
                  </a:solidFill>
                </a:rPr>
                <a:t>(ELL)</a:t>
              </a:r>
            </a:p>
          </p:txBody>
        </p:sp>
        <p:cxnSp>
          <p:nvCxnSpPr>
            <p:cNvPr id="24594" name="Conector de seta reta 3">
              <a:extLst>
                <a:ext uri="{FF2B5EF4-FFF2-40B4-BE49-F238E27FC236}">
                  <a16:creationId xmlns:a16="http://schemas.microsoft.com/office/drawing/2014/main" id="{906E0265-B610-4D0C-B593-34621EE04F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542112" y="1655012"/>
              <a:ext cx="521841" cy="671977"/>
            </a:xfrm>
            <a:prstGeom prst="straightConnector1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D401122B-6EE5-4EB6-A713-1A347398F725}"/>
              </a:ext>
            </a:extLst>
          </p:cNvPr>
          <p:cNvGrpSpPr>
            <a:grpSpLocks/>
          </p:cNvGrpSpPr>
          <p:nvPr/>
        </p:nvGrpSpPr>
        <p:grpSpPr bwMode="auto">
          <a:xfrm>
            <a:off x="4813300" y="20638"/>
            <a:ext cx="2989263" cy="3151187"/>
            <a:chOff x="4812576" y="21241"/>
            <a:chExt cx="2990457" cy="3151048"/>
          </a:xfrm>
        </p:grpSpPr>
        <p:sp>
          <p:nvSpPr>
            <p:cNvPr id="24590" name="CaixaDeTexto 13">
              <a:extLst>
                <a:ext uri="{FF2B5EF4-FFF2-40B4-BE49-F238E27FC236}">
                  <a16:creationId xmlns:a16="http://schemas.microsoft.com/office/drawing/2014/main" id="{912AE778-FDC1-4E0A-A30F-5A19CDA3B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2576" y="21241"/>
              <a:ext cx="216597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>
                  <a:solidFill>
                    <a:srgbClr val="00CC99"/>
                  </a:solidFill>
                </a:rPr>
                <a:t>curvas de ponto</a:t>
              </a:r>
            </a:p>
            <a:p>
              <a:pPr algn="ctr" eaLnBrk="1" hangingPunct="1"/>
              <a:r>
                <a:rPr lang="pt-BR" altLang="pt-BR" sz="2000">
                  <a:solidFill>
                    <a:srgbClr val="00CC99"/>
                  </a:solidFill>
                </a:rPr>
                <a:t>de bolha</a:t>
              </a:r>
            </a:p>
          </p:txBody>
        </p:sp>
        <p:cxnSp>
          <p:nvCxnSpPr>
            <p:cNvPr id="24591" name="Conector de seta reta 14">
              <a:extLst>
                <a:ext uri="{FF2B5EF4-FFF2-40B4-BE49-F238E27FC236}">
                  <a16:creationId xmlns:a16="http://schemas.microsoft.com/office/drawing/2014/main" id="{5A184C39-EDDF-4FC8-BDD7-52A032479C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989263" y="978106"/>
              <a:ext cx="828997" cy="2163063"/>
            </a:xfrm>
            <a:prstGeom prst="straightConnector1">
              <a:avLst/>
            </a:prstGeom>
            <a:noFill/>
            <a:ln w="9525" algn="ctr">
              <a:solidFill>
                <a:srgbClr val="00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2" name="Conector de seta reta 14">
              <a:extLst>
                <a:ext uri="{FF2B5EF4-FFF2-40B4-BE49-F238E27FC236}">
                  <a16:creationId xmlns:a16="http://schemas.microsoft.com/office/drawing/2014/main" id="{624E1778-C2BD-4861-9CBD-1C929E5C57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012160" y="946987"/>
              <a:ext cx="1790873" cy="2225302"/>
            </a:xfrm>
            <a:prstGeom prst="straightConnector1">
              <a:avLst/>
            </a:prstGeom>
            <a:noFill/>
            <a:ln w="9525" algn="ctr">
              <a:solidFill>
                <a:srgbClr val="00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B730E283-E57C-45F4-95A4-9715F2FE297A}"/>
              </a:ext>
            </a:extLst>
          </p:cNvPr>
          <p:cNvGrpSpPr>
            <a:grpSpLocks/>
          </p:cNvGrpSpPr>
          <p:nvPr/>
        </p:nvGrpSpPr>
        <p:grpSpPr bwMode="auto">
          <a:xfrm>
            <a:off x="3763963" y="3495675"/>
            <a:ext cx="3400425" cy="2271713"/>
            <a:chOff x="3764111" y="3495530"/>
            <a:chExt cx="3400711" cy="2271857"/>
          </a:xfrm>
        </p:grpSpPr>
        <p:sp>
          <p:nvSpPr>
            <p:cNvPr id="24587" name="CaixaDeTexto 17">
              <a:extLst>
                <a:ext uri="{FF2B5EF4-FFF2-40B4-BE49-F238E27FC236}">
                  <a16:creationId xmlns:a16="http://schemas.microsoft.com/office/drawing/2014/main" id="{ED734099-438A-4B3E-A682-90A752D40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4111" y="5059362"/>
              <a:ext cx="216535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>
                  <a:solidFill>
                    <a:srgbClr val="FF33CC"/>
                  </a:solidFill>
                </a:rPr>
                <a:t>curvas de ponto</a:t>
              </a:r>
            </a:p>
            <a:p>
              <a:pPr algn="ctr" eaLnBrk="1" hangingPunct="1"/>
              <a:r>
                <a:rPr lang="pt-BR" altLang="pt-BR" sz="2000">
                  <a:solidFill>
                    <a:srgbClr val="FF33CC"/>
                  </a:solidFill>
                </a:rPr>
                <a:t>de orvalho</a:t>
              </a:r>
            </a:p>
          </p:txBody>
        </p:sp>
        <p:cxnSp>
          <p:nvCxnSpPr>
            <p:cNvPr id="24588" name="Conector de seta reta 16">
              <a:extLst>
                <a:ext uri="{FF2B5EF4-FFF2-40B4-BE49-F238E27FC236}">
                  <a16:creationId xmlns:a16="http://schemas.microsoft.com/office/drawing/2014/main" id="{B30E37E1-1442-4731-A2EE-76999B7604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895565" y="3762605"/>
              <a:ext cx="1269257" cy="1308798"/>
            </a:xfrm>
            <a:prstGeom prst="straightConnector1">
              <a:avLst/>
            </a:prstGeom>
            <a:noFill/>
            <a:ln w="9525" algn="ctr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9" name="Conector de seta reta 19">
              <a:extLst>
                <a:ext uri="{FF2B5EF4-FFF2-40B4-BE49-F238E27FC236}">
                  <a16:creationId xmlns:a16="http://schemas.microsoft.com/office/drawing/2014/main" id="{7AD6CD3E-A6CB-4574-A875-31E559DBCE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325695" y="3495530"/>
              <a:ext cx="156131" cy="1575873"/>
            </a:xfrm>
            <a:prstGeom prst="straightConnector1">
              <a:avLst/>
            </a:prstGeom>
            <a:noFill/>
            <a:ln w="9525" algn="ctr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18B10971-CDFC-4028-9223-F773E7EEE565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665413"/>
            <a:ext cx="6024563" cy="2538412"/>
            <a:chOff x="1632743" y="2665642"/>
            <a:chExt cx="6022987" cy="2537753"/>
          </a:xfrm>
        </p:grpSpPr>
        <p:sp>
          <p:nvSpPr>
            <p:cNvPr id="24584" name="Retângulo 20">
              <a:extLst>
                <a:ext uri="{FF2B5EF4-FFF2-40B4-BE49-F238E27FC236}">
                  <a16:creationId xmlns:a16="http://schemas.microsoft.com/office/drawing/2014/main" id="{93F3DBA2-6E51-4F5C-AFF4-99BF1A871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5568" y="2665642"/>
              <a:ext cx="2570162" cy="269875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  <p:cxnSp>
          <p:nvCxnSpPr>
            <p:cNvPr id="24585" name="Conector de seta reta 23">
              <a:extLst>
                <a:ext uri="{FF2B5EF4-FFF2-40B4-BE49-F238E27FC236}">
                  <a16:creationId xmlns:a16="http://schemas.microsoft.com/office/drawing/2014/main" id="{CAD857CC-7946-4399-918D-85A9D362DC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699792" y="2786454"/>
              <a:ext cx="2736730" cy="2067256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6" name="CaixaDeTexto 25">
              <a:extLst>
                <a:ext uri="{FF2B5EF4-FFF2-40B4-BE49-F238E27FC236}">
                  <a16:creationId xmlns:a16="http://schemas.microsoft.com/office/drawing/2014/main" id="{BCC8B065-F268-4062-9B68-B9F8624C35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743" y="4803345"/>
              <a:ext cx="1952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>
                  <a:solidFill>
                    <a:srgbClr val="FF0000"/>
                  </a:solidFill>
                </a:rPr>
                <a:t>curva de ELLV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F3128F8-927F-409F-BB96-896F0DEA2719}"/>
              </a:ext>
            </a:extLst>
          </p:cNvPr>
          <p:cNvSpPr txBox="1"/>
          <p:nvPr/>
        </p:nvSpPr>
        <p:spPr>
          <a:xfrm>
            <a:off x="53067" y="2999313"/>
            <a:ext cx="334988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800" dirty="0"/>
              <a:t>ELLV isotérmico para</a:t>
            </a:r>
            <a:endParaRPr lang="en-IE" sz="1800" dirty="0"/>
          </a:p>
          <a:p>
            <a:pPr algn="just"/>
            <a:r>
              <a:rPr lang="en-IE" sz="1800" dirty="0" err="1"/>
              <a:t>sistema</a:t>
            </a:r>
            <a:r>
              <a:rPr lang="en-IE" sz="1800" dirty="0"/>
              <a:t> </a:t>
            </a:r>
            <a:r>
              <a:rPr lang="en-IE" sz="1800" dirty="0" err="1"/>
              <a:t>binário</a:t>
            </a:r>
            <a:r>
              <a:rPr lang="en-IE" sz="1800" dirty="0"/>
              <a:t> </a:t>
            </a:r>
            <a:r>
              <a:rPr lang="en-IE" sz="1800" dirty="0" err="1"/>
              <a:t>parcialmente</a:t>
            </a:r>
            <a:r>
              <a:rPr lang="en-IE" sz="1800" dirty="0"/>
              <a:t> </a:t>
            </a:r>
          </a:p>
          <a:p>
            <a:pPr algn="just"/>
            <a:r>
              <a:rPr lang="en-IE" sz="1800" dirty="0" err="1"/>
              <a:t>solúvel</a:t>
            </a:r>
            <a:endParaRPr lang="en-IE" sz="1800" dirty="0"/>
          </a:p>
          <a:p>
            <a:pPr algn="just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1552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fig08">
            <a:extLst>
              <a:ext uri="{FF2B5EF4-FFF2-40B4-BE49-F238E27FC236}">
                <a16:creationId xmlns:a16="http://schemas.microsoft.com/office/drawing/2014/main" id="{D2A09020-E980-4771-BE0B-0AB962B79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9800"/>
            <a:ext cx="510381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54F185-6215-4ACB-A54B-325F6D6E8A7E}"/>
              </a:ext>
            </a:extLst>
          </p:cNvPr>
          <p:cNvSpPr txBox="1"/>
          <p:nvPr/>
        </p:nvSpPr>
        <p:spPr>
          <a:xfrm>
            <a:off x="107504" y="116632"/>
            <a:ext cx="48965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olidFill>
                  <a:srgbClr val="C00000"/>
                </a:solidFill>
              </a:rPr>
              <a:t>Não há ELLV!!!!</a:t>
            </a:r>
          </a:p>
        </p:txBody>
      </p:sp>
    </p:spTree>
    <p:extLst>
      <p:ext uri="{BB962C8B-B14F-4D97-AF65-F5344CB8AC3E}">
        <p14:creationId xmlns:p14="http://schemas.microsoft.com/office/powerpoint/2010/main" val="24257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D218044-0FEE-4B8D-8AD7-B2347012B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511" y="188640"/>
            <a:ext cx="5732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0" i="0" dirty="0">
                <a:solidFill>
                  <a:srgbClr val="7030A0"/>
                </a:solidFill>
              </a:rPr>
              <a:t>De novo vamos para simulação no </a:t>
            </a:r>
            <a:r>
              <a:rPr lang="pt-BR" altLang="pt-BR" sz="2000" i="0" dirty="0" err="1">
                <a:solidFill>
                  <a:srgbClr val="7030A0"/>
                </a:solidFill>
              </a:rPr>
              <a:t>Wolfram</a:t>
            </a:r>
            <a:r>
              <a:rPr lang="pt-BR" altLang="pt-BR" sz="2000" i="0" dirty="0" smtClean="0">
                <a:solidFill>
                  <a:srgbClr val="7030A0"/>
                </a:solidFill>
              </a:rPr>
              <a:t>!</a:t>
            </a:r>
            <a:endParaRPr lang="pt-BR" altLang="pt-BR" sz="2000" i="0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021E4-CA99-4F05-9AC7-3C0706297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86" y="1196752"/>
            <a:ext cx="8412427" cy="47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1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/>
          <p:cNvGrpSpPr/>
          <p:nvPr/>
        </p:nvGrpSpPr>
        <p:grpSpPr>
          <a:xfrm>
            <a:off x="1763688" y="908720"/>
            <a:ext cx="4766742" cy="4824536"/>
            <a:chOff x="1763688" y="908720"/>
            <a:chExt cx="4766742" cy="4824536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CE4C09EE-3031-418A-9997-FC08BA739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908720"/>
              <a:ext cx="4766742" cy="4824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tângulo 3"/>
            <p:cNvSpPr/>
            <p:nvPr/>
          </p:nvSpPr>
          <p:spPr bwMode="auto">
            <a:xfrm>
              <a:off x="3563888" y="908720"/>
              <a:ext cx="1944216" cy="8640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etângulo 4"/>
            <p:cNvSpPr/>
            <p:nvPr/>
          </p:nvSpPr>
          <p:spPr bwMode="auto">
            <a:xfrm>
              <a:off x="3779912" y="2456892"/>
              <a:ext cx="1728192" cy="8640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tângulo 5"/>
            <p:cNvSpPr/>
            <p:nvPr/>
          </p:nvSpPr>
          <p:spPr bwMode="auto">
            <a:xfrm>
              <a:off x="3779912" y="3320988"/>
              <a:ext cx="1728192" cy="8640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tângulo 6"/>
            <p:cNvSpPr/>
            <p:nvPr/>
          </p:nvSpPr>
          <p:spPr bwMode="auto">
            <a:xfrm>
              <a:off x="3789648" y="3765206"/>
              <a:ext cx="1728192" cy="8640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tângulo 7"/>
            <p:cNvSpPr/>
            <p:nvPr/>
          </p:nvSpPr>
          <p:spPr bwMode="auto">
            <a:xfrm>
              <a:off x="3882962" y="1275572"/>
              <a:ext cx="216024" cy="8640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tângulo 8"/>
            <p:cNvSpPr/>
            <p:nvPr/>
          </p:nvSpPr>
          <p:spPr bwMode="auto">
            <a:xfrm>
              <a:off x="3990974" y="2217034"/>
              <a:ext cx="1355798" cy="8640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tângulo 9"/>
            <p:cNvSpPr/>
            <p:nvPr/>
          </p:nvSpPr>
          <p:spPr bwMode="auto">
            <a:xfrm>
              <a:off x="4020517" y="4025551"/>
              <a:ext cx="156938" cy="8640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Conector reto 11"/>
            <p:cNvCxnSpPr/>
            <p:nvPr/>
          </p:nvCxnSpPr>
          <p:spPr bwMode="auto">
            <a:xfrm>
              <a:off x="2411760" y="2217034"/>
              <a:ext cx="396044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Conector reto 12"/>
            <p:cNvCxnSpPr/>
            <p:nvPr/>
          </p:nvCxnSpPr>
          <p:spPr bwMode="auto">
            <a:xfrm>
              <a:off x="2411760" y="2523152"/>
              <a:ext cx="396044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5" name="Conector reto 14"/>
          <p:cNvCxnSpPr/>
          <p:nvPr/>
        </p:nvCxnSpPr>
        <p:spPr bwMode="auto">
          <a:xfrm>
            <a:off x="2411760" y="4365104"/>
            <a:ext cx="396044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0908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3">
            <a:extLst>
              <a:ext uri="{FF2B5EF4-FFF2-40B4-BE49-F238E27FC236}">
                <a16:creationId xmlns:a16="http://schemas.microsoft.com/office/drawing/2014/main" id="{1FC14418-764B-41AA-8362-066766AB0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0" i="0" dirty="0">
                <a:solidFill>
                  <a:srgbClr val="0000CC"/>
                </a:solidFill>
              </a:rPr>
              <a:t>OUTROS TIPOS DE EQUILÍBRIOS DE FASE: COMPORTAMENTO QUALITATIVO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BCE628-2DD8-4B54-B14A-C4B2BD2FEBFB}"/>
              </a:ext>
            </a:extLst>
          </p:cNvPr>
          <p:cNvSpPr txBox="1"/>
          <p:nvPr/>
        </p:nvSpPr>
        <p:spPr>
          <a:xfrm>
            <a:off x="251520" y="980728"/>
            <a:ext cx="3632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0" i="0" dirty="0"/>
              <a:t>Diagrama de fases ELV metanol(1)/água(2)</a:t>
            </a:r>
          </a:p>
          <a:p>
            <a:r>
              <a:rPr lang="pt-BR" sz="1400" b="0" i="0" dirty="0"/>
              <a:t>P = 1 atm</a:t>
            </a:r>
            <a:endParaRPr lang="en-IE" sz="1400" b="0" i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F40D76-F6C8-4C72-BDC4-DBBC3B8F9386}"/>
              </a:ext>
            </a:extLst>
          </p:cNvPr>
          <p:cNvGrpSpPr/>
          <p:nvPr/>
        </p:nvGrpSpPr>
        <p:grpSpPr>
          <a:xfrm>
            <a:off x="1187624" y="1776651"/>
            <a:ext cx="6666183" cy="4494039"/>
            <a:chOff x="1187624" y="1776651"/>
            <a:chExt cx="6666183" cy="44940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1008CA-EF83-40B3-82A7-B72432E05E3F}"/>
                </a:ext>
              </a:extLst>
            </p:cNvPr>
            <p:cNvGrpSpPr/>
            <p:nvPr/>
          </p:nvGrpSpPr>
          <p:grpSpPr>
            <a:xfrm>
              <a:off x="1290193" y="1776651"/>
              <a:ext cx="6563614" cy="4494039"/>
              <a:chOff x="1896818" y="1095201"/>
              <a:chExt cx="4936888" cy="2980358"/>
            </a:xfrm>
          </p:grpSpPr>
          <p:pic>
            <p:nvPicPr>
              <p:cNvPr id="4" name="Picture 3" descr="A picture containing meter, clock&#10;&#10;Description automatically generated">
                <a:extLst>
                  <a:ext uri="{FF2B5EF4-FFF2-40B4-BE49-F238E27FC236}">
                    <a16:creationId xmlns:a16="http://schemas.microsoft.com/office/drawing/2014/main" id="{893DD371-4B96-4CBF-A3EC-1142C0454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7784" y="3284984"/>
                <a:ext cx="3744416" cy="790575"/>
              </a:xfrm>
              <a:prstGeom prst="rect">
                <a:avLst/>
              </a:prstGeom>
            </p:spPr>
          </p:pic>
          <p:pic>
            <p:nvPicPr>
              <p:cNvPr id="6" name="Picture 5" descr="A close up of a map&#10;&#10;Description automatically generated">
                <a:extLst>
                  <a:ext uri="{FF2B5EF4-FFF2-40B4-BE49-F238E27FC236}">
                    <a16:creationId xmlns:a16="http://schemas.microsoft.com/office/drawing/2014/main" id="{CCEE39A7-D763-4648-8829-E811AF1890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6818" y="1095201"/>
                <a:ext cx="4936888" cy="2224942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9104B90-32BE-4887-9552-F752F68A3885}"/>
                  </a:ext>
                </a:extLst>
              </p:cNvPr>
              <p:cNvSpPr/>
              <p:nvPr/>
            </p:nvSpPr>
            <p:spPr bwMode="auto">
              <a:xfrm>
                <a:off x="4139952" y="3212976"/>
                <a:ext cx="432048" cy="21602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36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70691FB-7972-4B18-90D1-0ACDD1F942B3}"/>
                </a:ext>
              </a:extLst>
            </p:cNvPr>
            <p:cNvSpPr txBox="1"/>
            <p:nvPr/>
          </p:nvSpPr>
          <p:spPr>
            <a:xfrm>
              <a:off x="1187624" y="3573016"/>
              <a:ext cx="6559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cs typeface="Arial" panose="020B0604020202020204" pitchFamily="34" charset="0"/>
                </a:rPr>
                <a:t>T (⸰C)</a:t>
              </a:r>
              <a:endParaRPr lang="en-IE" sz="1400" dirty="0"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ADA64C-03CA-4E6B-A315-0FD1E8E4AF5C}"/>
                </a:ext>
              </a:extLst>
            </p:cNvPr>
            <p:cNvSpPr txBox="1"/>
            <p:nvPr/>
          </p:nvSpPr>
          <p:spPr>
            <a:xfrm>
              <a:off x="4095174" y="3925026"/>
              <a:ext cx="8290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cs typeface="Arial" panose="020B0604020202020204" pitchFamily="34" charset="0"/>
                </a:rPr>
                <a:t>Líquido</a:t>
              </a:r>
              <a:endParaRPr lang="en-IE" sz="1400" dirty="0"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013305-B893-4ADF-9EA2-97DBE120D10A}"/>
                </a:ext>
              </a:extLst>
            </p:cNvPr>
            <p:cNvSpPr txBox="1"/>
            <p:nvPr/>
          </p:nvSpPr>
          <p:spPr>
            <a:xfrm>
              <a:off x="4160709" y="2548623"/>
              <a:ext cx="6861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cs typeface="Arial" panose="020B0604020202020204" pitchFamily="34" charset="0"/>
                </a:rPr>
                <a:t>Vapor</a:t>
              </a:r>
              <a:endParaRPr lang="en-IE" sz="14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4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82"/>
    </mc:Choice>
    <mc:Fallback xmlns="">
      <p:transition spd="slow" advTm="3818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8">
            <a:extLst>
              <a:ext uri="{FF2B5EF4-FFF2-40B4-BE49-F238E27FC236}">
                <a16:creationId xmlns:a16="http://schemas.microsoft.com/office/drawing/2014/main" id="{894AB4CC-A06A-4559-9552-FD4D6B1718A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79613" y="333375"/>
            <a:ext cx="5153025" cy="6119813"/>
            <a:chOff x="703" y="210"/>
            <a:chExt cx="3461" cy="4110"/>
          </a:xfrm>
          <a:solidFill>
            <a:schemeClr val="bg1"/>
          </a:solidFill>
        </p:grpSpPr>
        <p:sp>
          <p:nvSpPr>
            <p:cNvPr id="4101" name="AutoShape 17">
              <a:extLst>
                <a:ext uri="{FF2B5EF4-FFF2-40B4-BE49-F238E27FC236}">
                  <a16:creationId xmlns:a16="http://schemas.microsoft.com/office/drawing/2014/main" id="{7CF9137E-0FE7-4679-8953-9904117C8D2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03" y="210"/>
              <a:ext cx="3461" cy="4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pic>
          <p:nvPicPr>
            <p:cNvPr id="4102" name="Picture 19">
              <a:extLst>
                <a:ext uri="{FF2B5EF4-FFF2-40B4-BE49-F238E27FC236}">
                  <a16:creationId xmlns:a16="http://schemas.microsoft.com/office/drawing/2014/main" id="{38D58FE6-525E-4830-B9EC-3257B51215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10"/>
              <a:ext cx="3466" cy="41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" name="Text Box 20">
            <a:extLst>
              <a:ext uri="{FF2B5EF4-FFF2-40B4-BE49-F238E27FC236}">
                <a16:creationId xmlns:a16="http://schemas.microsoft.com/office/drawing/2014/main" id="{97A40ACF-C111-4232-ACFF-1F5610FFB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0800"/>
            <a:ext cx="565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1200" b="0" i="0" dirty="0"/>
              <a:t>Fonte: Walas, S.M. </a:t>
            </a:r>
            <a:r>
              <a:rPr lang="pt-BR" altLang="pt-BR" sz="1200" b="0" dirty="0"/>
              <a:t>Phase equilibria in chemical engineering</a:t>
            </a:r>
            <a:r>
              <a:rPr lang="pt-BR" altLang="pt-BR" sz="1200" b="0" i="0" dirty="0"/>
              <a:t>. Butterworth, Boston, 1985.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5BE420-09CF-4D0A-B0E3-6A628201AB90}"/>
              </a:ext>
            </a:extLst>
          </p:cNvPr>
          <p:cNvGrpSpPr/>
          <p:nvPr/>
        </p:nvGrpSpPr>
        <p:grpSpPr>
          <a:xfrm>
            <a:off x="1979613" y="2492896"/>
            <a:ext cx="5256683" cy="2736304"/>
            <a:chOff x="1979613" y="2492896"/>
            <a:chExt cx="5256683" cy="273630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E926C3B-0124-403D-82D6-EAD8226CFBB8}"/>
                </a:ext>
              </a:extLst>
            </p:cNvPr>
            <p:cNvSpPr/>
            <p:nvPr/>
          </p:nvSpPr>
          <p:spPr bwMode="auto">
            <a:xfrm>
              <a:off x="1979613" y="2492896"/>
              <a:ext cx="5256683" cy="27363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3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EF89C8-6113-4F14-9B55-C16A8DD34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9952" y="2924944"/>
              <a:ext cx="1368152" cy="136815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6729392-6A99-49A9-88B9-201105CB5837}"/>
              </a:ext>
            </a:extLst>
          </p:cNvPr>
          <p:cNvSpPr txBox="1"/>
          <p:nvPr/>
        </p:nvSpPr>
        <p:spPr>
          <a:xfrm>
            <a:off x="323528" y="3131671"/>
            <a:ext cx="2056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>
                <a:solidFill>
                  <a:srgbClr val="FF0000"/>
                </a:solidFill>
                <a:cs typeface="Arial" panose="020B0604020202020204" pitchFamily="34" charset="0"/>
              </a:rPr>
              <a:t>E se abaixarmos mais</a:t>
            </a:r>
          </a:p>
          <a:p>
            <a:pPr algn="ctr"/>
            <a:r>
              <a:rPr lang="pt-BR" sz="1400" dirty="0">
                <a:solidFill>
                  <a:srgbClr val="FF0000"/>
                </a:solidFill>
                <a:cs typeface="Arial" panose="020B0604020202020204" pitchFamily="34" charset="0"/>
              </a:rPr>
              <a:t>a temperatura?</a:t>
            </a:r>
            <a:endParaRPr lang="en-IE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1855FA-6FE1-41C6-8667-47F7AC0DEEF3}"/>
              </a:ext>
            </a:extLst>
          </p:cNvPr>
          <p:cNvSpPr/>
          <p:nvPr/>
        </p:nvSpPr>
        <p:spPr bwMode="auto">
          <a:xfrm>
            <a:off x="2267744" y="5733256"/>
            <a:ext cx="4608512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3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539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687"/>
    </mc:Choice>
    <mc:Fallback xmlns="">
      <p:transition spd="slow" advTm="275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>
            <a:extLst>
              <a:ext uri="{FF2B5EF4-FFF2-40B4-BE49-F238E27FC236}">
                <a16:creationId xmlns:a16="http://schemas.microsoft.com/office/drawing/2014/main" id="{02C98FC4-13F8-4F63-9A17-0CD2EFFD5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95" y="380876"/>
            <a:ext cx="7011988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10">
            <a:extLst>
              <a:ext uri="{FF2B5EF4-FFF2-40B4-BE49-F238E27FC236}">
                <a16:creationId xmlns:a16="http://schemas.microsoft.com/office/drawing/2014/main" id="{E640B974-F4E8-4129-98B9-E62C7FC01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1750"/>
            <a:ext cx="1766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 b="0" i="0"/>
              <a:t>Fonte: Walas, 1985.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F69EAE-10F2-4D55-9D6C-4819FCE17B18}"/>
              </a:ext>
            </a:extLst>
          </p:cNvPr>
          <p:cNvSpPr txBox="1"/>
          <p:nvPr/>
        </p:nvSpPr>
        <p:spPr>
          <a:xfrm>
            <a:off x="179512" y="54868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/>
              <a:t>Amônia(1)/água(2)</a:t>
            </a:r>
            <a:endParaRPr lang="en-IE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265"/>
    </mc:Choice>
    <mc:Fallback xmlns="">
      <p:transition spd="slow" advTm="17326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8AA2CDD6-0B7C-4E1E-9105-F822CCC82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7" y="85709"/>
            <a:ext cx="42739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pt-BR" altLang="pt-BR" sz="2000" i="0" dirty="0">
                <a:solidFill>
                  <a:srgbClr val="FF3300"/>
                </a:solidFill>
              </a:rPr>
              <a:t>Equilíbrio líquido-líquido (ELL)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31DE8B0-068D-429A-AD2A-5B64DB74F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11" y="663078"/>
            <a:ext cx="39180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1400" i="0" dirty="0">
                <a:solidFill>
                  <a:srgbClr val="FF3300"/>
                </a:solidFill>
                <a:sym typeface="Wingdings" panose="05000000000000000000" pitchFamily="2" charset="2"/>
              </a:rPr>
              <a:t> Solubilidade e diagramas de solubilidade</a:t>
            </a:r>
            <a:endParaRPr lang="pt-BR" altLang="pt-BR" sz="1400" i="0" dirty="0">
              <a:solidFill>
                <a:srgbClr val="FF33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D0CC27-5E28-4650-873D-3E74BAAB9D76}"/>
              </a:ext>
            </a:extLst>
          </p:cNvPr>
          <p:cNvGrpSpPr/>
          <p:nvPr/>
        </p:nvGrpSpPr>
        <p:grpSpPr>
          <a:xfrm>
            <a:off x="942802" y="1252826"/>
            <a:ext cx="5409491" cy="3933984"/>
            <a:chOff x="942802" y="1252826"/>
            <a:chExt cx="5409491" cy="3933984"/>
          </a:xfrm>
        </p:grpSpPr>
        <p:pic>
          <p:nvPicPr>
            <p:cNvPr id="1026" name="Picture 2" descr="Why Oil and Water Don't Mix">
              <a:extLst>
                <a:ext uri="{FF2B5EF4-FFF2-40B4-BE49-F238E27FC236}">
                  <a16:creationId xmlns:a16="http://schemas.microsoft.com/office/drawing/2014/main" id="{EDF92BE3-B4B1-4C38-8D10-CD0ED556B9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802" y="1772816"/>
              <a:ext cx="4551992" cy="3413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A0A8706-9A57-41D3-B28A-1EE576F263AD}"/>
                </a:ext>
              </a:extLst>
            </p:cNvPr>
            <p:cNvSpPr txBox="1"/>
            <p:nvPr/>
          </p:nvSpPr>
          <p:spPr>
            <a:xfrm>
              <a:off x="4260054" y="1252826"/>
              <a:ext cx="20922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rgbClr val="0000CC"/>
                  </a:solidFill>
                </a:rPr>
                <a:t>2 fases líquidas</a:t>
              </a:r>
              <a:endParaRPr lang="en-IE" sz="2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2066561-D173-4829-AFD2-D465DB04D509}"/>
              </a:ext>
            </a:extLst>
          </p:cNvPr>
          <p:cNvSpPr txBox="1"/>
          <p:nvPr/>
        </p:nvSpPr>
        <p:spPr>
          <a:xfrm>
            <a:off x="6007919" y="2556131"/>
            <a:ext cx="2393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>
                <a:solidFill>
                  <a:srgbClr val="7030A0"/>
                </a:solidFill>
              </a:rPr>
              <a:t>Como representar</a:t>
            </a:r>
          </a:p>
          <a:p>
            <a:pPr algn="ctr"/>
            <a:r>
              <a:rPr lang="pt-BR" sz="2000" dirty="0">
                <a:solidFill>
                  <a:srgbClr val="7030A0"/>
                </a:solidFill>
              </a:rPr>
              <a:t>em diagramas?</a:t>
            </a:r>
            <a:endParaRPr lang="en-IE" sz="2000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2E081D-0726-4992-A2A2-16DE93B7B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647" y="3717032"/>
            <a:ext cx="2143125" cy="21431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668A5C-E7D3-44BE-BC51-BC6390455C4B}"/>
              </a:ext>
            </a:extLst>
          </p:cNvPr>
          <p:cNvSpPr txBox="1"/>
          <p:nvPr/>
        </p:nvSpPr>
        <p:spPr>
          <a:xfrm>
            <a:off x="6183554" y="1809146"/>
            <a:ext cx="2194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>
                <a:solidFill>
                  <a:srgbClr val="00B050"/>
                </a:solidFill>
              </a:rPr>
              <a:t>O que de fato</a:t>
            </a:r>
          </a:p>
          <a:p>
            <a:pPr algn="ctr"/>
            <a:r>
              <a:rPr lang="pt-BR" sz="2000" dirty="0">
                <a:solidFill>
                  <a:srgbClr val="00B050"/>
                </a:solidFill>
              </a:rPr>
              <a:t>está ocorrendo?</a:t>
            </a:r>
            <a:endParaRPr lang="en-IE" sz="20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96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221"/>
    </mc:Choice>
    <mc:Fallback xmlns="">
      <p:transition spd="slow" advTm="177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10">
            <a:extLst>
              <a:ext uri="{FF2B5EF4-FFF2-40B4-BE49-F238E27FC236}">
                <a16:creationId xmlns:a16="http://schemas.microsoft.com/office/drawing/2014/main" id="{7D3666B6-3BF1-4437-B9F8-6DE6FC1F6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700213"/>
            <a:ext cx="1439863" cy="2233612"/>
          </a:xfrm>
          <a:prstGeom prst="can">
            <a:avLst>
              <a:gd name="adj" fmla="val 3878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3600"/>
          </a:p>
        </p:txBody>
      </p:sp>
      <p:grpSp>
        <p:nvGrpSpPr>
          <p:cNvPr id="9220" name="Group 18">
            <a:extLst>
              <a:ext uri="{FF2B5EF4-FFF2-40B4-BE49-F238E27FC236}">
                <a16:creationId xmlns:a16="http://schemas.microsoft.com/office/drawing/2014/main" id="{278532B6-4E1D-4836-8CC2-5B45330B2C4F}"/>
              </a:ext>
            </a:extLst>
          </p:cNvPr>
          <p:cNvGrpSpPr>
            <a:grpSpLocks/>
          </p:cNvGrpSpPr>
          <p:nvPr/>
        </p:nvGrpSpPr>
        <p:grpSpPr bwMode="auto">
          <a:xfrm>
            <a:off x="0" y="908051"/>
            <a:ext cx="1655763" cy="1009651"/>
            <a:chOff x="204" y="799"/>
            <a:chExt cx="1043" cy="636"/>
          </a:xfrm>
        </p:grpSpPr>
        <p:sp>
          <p:nvSpPr>
            <p:cNvPr id="4134" name="AutoShape 13">
              <a:extLst>
                <a:ext uri="{FF2B5EF4-FFF2-40B4-BE49-F238E27FC236}">
                  <a16:creationId xmlns:a16="http://schemas.microsoft.com/office/drawing/2014/main" id="{0A74CB5B-BAD8-46CA-B591-54E78CDA5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799"/>
              <a:ext cx="454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40 w 21600"/>
                <a:gd name="T19" fmla="*/ 3176 h 21600"/>
                <a:gd name="T20" fmla="*/ 18460 w 21600"/>
                <a:gd name="T21" fmla="*/ 1842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IE"/>
            </a:p>
          </p:txBody>
        </p:sp>
        <p:sp>
          <p:nvSpPr>
            <p:cNvPr id="4135" name="Text Box 15">
              <a:extLst>
                <a:ext uri="{FF2B5EF4-FFF2-40B4-BE49-F238E27FC236}">
                  <a16:creationId xmlns:a16="http://schemas.microsoft.com/office/drawing/2014/main" id="{6893CA26-5A9C-4A88-B9D7-3433419D4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026"/>
              <a:ext cx="754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 sz="3600" dirty="0"/>
            </a:p>
          </p:txBody>
        </p:sp>
      </p:grpSp>
      <p:grpSp>
        <p:nvGrpSpPr>
          <p:cNvPr id="9221" name="Group 17">
            <a:extLst>
              <a:ext uri="{FF2B5EF4-FFF2-40B4-BE49-F238E27FC236}">
                <a16:creationId xmlns:a16="http://schemas.microsoft.com/office/drawing/2014/main" id="{0C626D4E-B703-4E2C-BD28-90C257F66D9D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981076"/>
            <a:ext cx="720725" cy="936626"/>
            <a:chOff x="1519" y="754"/>
            <a:chExt cx="454" cy="590"/>
          </a:xfrm>
        </p:grpSpPr>
        <p:sp>
          <p:nvSpPr>
            <p:cNvPr id="4132" name="AutoShape 14">
              <a:extLst>
                <a:ext uri="{FF2B5EF4-FFF2-40B4-BE49-F238E27FC236}">
                  <a16:creationId xmlns:a16="http://schemas.microsoft.com/office/drawing/2014/main" id="{18160273-013E-40F5-99CD-5D93320C233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519" y="754"/>
              <a:ext cx="454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40 w 21600"/>
                <a:gd name="T19" fmla="*/ 3176 h 21600"/>
                <a:gd name="T20" fmla="*/ 18460 w 21600"/>
                <a:gd name="T21" fmla="*/ 1842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IE"/>
            </a:p>
          </p:txBody>
        </p:sp>
        <p:sp>
          <p:nvSpPr>
            <p:cNvPr id="4133" name="Text Box 16">
              <a:extLst>
                <a:ext uri="{FF2B5EF4-FFF2-40B4-BE49-F238E27FC236}">
                  <a16:creationId xmlns:a16="http://schemas.microsoft.com/office/drawing/2014/main" id="{484D091E-A22F-481D-B501-37DCFB92C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935"/>
              <a:ext cx="115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 sz="3600" dirty="0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4D83D5F8-187C-411E-80BB-B7745A434185}"/>
              </a:ext>
            </a:extLst>
          </p:cNvPr>
          <p:cNvGrpSpPr>
            <a:grpSpLocks/>
          </p:cNvGrpSpPr>
          <p:nvPr/>
        </p:nvGrpSpPr>
        <p:grpSpPr bwMode="auto">
          <a:xfrm>
            <a:off x="5870401" y="865316"/>
            <a:ext cx="1439863" cy="2232025"/>
            <a:chOff x="5724525" y="2420888"/>
            <a:chExt cx="1439863" cy="2232075"/>
          </a:xfrm>
        </p:grpSpPr>
        <p:grpSp>
          <p:nvGrpSpPr>
            <p:cNvPr id="4109" name="Grupo 40">
              <a:extLst>
                <a:ext uri="{FF2B5EF4-FFF2-40B4-BE49-F238E27FC236}">
                  <a16:creationId xmlns:a16="http://schemas.microsoft.com/office/drawing/2014/main" id="{62B645CF-24C6-4CC4-896B-19116F7853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4525" y="2420888"/>
              <a:ext cx="1439863" cy="2232075"/>
              <a:chOff x="5724525" y="2420888"/>
              <a:chExt cx="1439863" cy="2232075"/>
            </a:xfrm>
          </p:grpSpPr>
          <p:grpSp>
            <p:nvGrpSpPr>
              <p:cNvPr id="4111" name="Group 35">
                <a:extLst>
                  <a:ext uri="{FF2B5EF4-FFF2-40B4-BE49-F238E27FC236}">
                    <a16:creationId xmlns:a16="http://schemas.microsoft.com/office/drawing/2014/main" id="{80A043CD-D37E-49CA-9A27-66E8174A25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24525" y="2420888"/>
                <a:ext cx="1439863" cy="2232075"/>
                <a:chOff x="3833" y="1752"/>
                <a:chExt cx="907" cy="1088"/>
              </a:xfrm>
            </p:grpSpPr>
            <p:sp>
              <p:nvSpPr>
                <p:cNvPr id="4113" name="AutoShape 27">
                  <a:extLst>
                    <a:ext uri="{FF2B5EF4-FFF2-40B4-BE49-F238E27FC236}">
                      <a16:creationId xmlns:a16="http://schemas.microsoft.com/office/drawing/2014/main" id="{46844B4B-F918-45BD-9C9C-9CED5162A7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3" y="2205"/>
                  <a:ext cx="907" cy="635"/>
                </a:xfrm>
                <a:prstGeom prst="can">
                  <a:avLst>
                    <a:gd name="adj" fmla="val 25000"/>
                  </a:avLst>
                </a:prstGeom>
                <a:solidFill>
                  <a:srgbClr val="FF9900">
                    <a:alpha val="8117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>
                  <a:lvl1pPr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 sz="3600"/>
                </a:p>
              </p:txBody>
            </p:sp>
            <p:sp>
              <p:nvSpPr>
                <p:cNvPr id="4114" name="AutoShape 34">
                  <a:extLst>
                    <a:ext uri="{FF2B5EF4-FFF2-40B4-BE49-F238E27FC236}">
                      <a16:creationId xmlns:a16="http://schemas.microsoft.com/office/drawing/2014/main" id="{1EA44941-F9ED-4AF0-BEB6-6F9765404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3" y="1752"/>
                  <a:ext cx="907" cy="635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FFFCF5"/>
                    </a:gs>
                    <a:gs pos="100000">
                      <a:srgbClr val="FFCC66">
                        <a:alpha val="81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>
                  <a:lvl1pPr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 sz="3600"/>
                </a:p>
              </p:txBody>
            </p:sp>
          </p:grpSp>
          <p:sp>
            <p:nvSpPr>
              <p:cNvPr id="4112" name="Text Box 38">
                <a:extLst>
                  <a:ext uri="{FF2B5EF4-FFF2-40B4-BE49-F238E27FC236}">
                    <a16:creationId xmlns:a16="http://schemas.microsoft.com/office/drawing/2014/main" id="{931324A1-6C50-4CC4-B47D-85601259C0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9350" y="3017838"/>
                <a:ext cx="654644" cy="648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pt-BR" altLang="pt-BR" sz="3600" dirty="0"/>
                  <a:t>L</a:t>
                </a:r>
                <a:r>
                  <a:rPr lang="pt-BR" altLang="pt-BR" sz="3600" baseline="-25000" dirty="0"/>
                  <a:t>β</a:t>
                </a:r>
                <a:endParaRPr lang="pt-BR" altLang="pt-BR" sz="3600" dirty="0"/>
              </a:p>
            </p:txBody>
          </p:sp>
        </p:grpSp>
        <p:sp>
          <p:nvSpPr>
            <p:cNvPr id="4110" name="Text Box 37">
              <a:extLst>
                <a:ext uri="{FF2B5EF4-FFF2-40B4-BE49-F238E27FC236}">
                  <a16:creationId xmlns:a16="http://schemas.microsoft.com/office/drawing/2014/main" id="{5CBB51A9-D83A-4BDA-BCF7-70ACC46009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3531" y="3867614"/>
              <a:ext cx="654644" cy="648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3600" dirty="0"/>
                <a:t>L</a:t>
              </a:r>
              <a:r>
                <a:rPr lang="el-GR" altLang="pt-BR" sz="3600" baseline="-25000" dirty="0"/>
                <a:t>α</a:t>
              </a:r>
              <a:endParaRPr lang="pt-BR" altLang="pt-BR" sz="3600" baseline="-250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6EAED92-42F2-4FD7-B869-54A250E5BA81}"/>
              </a:ext>
            </a:extLst>
          </p:cNvPr>
          <p:cNvGrpSpPr/>
          <p:nvPr/>
        </p:nvGrpSpPr>
        <p:grpSpPr>
          <a:xfrm>
            <a:off x="2677728" y="1112143"/>
            <a:ext cx="1560898" cy="922148"/>
            <a:chOff x="2677728" y="1112143"/>
            <a:chExt cx="1560898" cy="922148"/>
          </a:xfrm>
        </p:grpSpPr>
        <p:pic>
          <p:nvPicPr>
            <p:cNvPr id="40" name="Picture 4" descr="Nitrobenzeno CAS 98-95-3 | 806770">
              <a:extLst>
                <a:ext uri="{FF2B5EF4-FFF2-40B4-BE49-F238E27FC236}">
                  <a16:creationId xmlns:a16="http://schemas.microsoft.com/office/drawing/2014/main" id="{AA3513C9-CFFC-43F3-AF17-08EE666D0E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7728" y="1440141"/>
              <a:ext cx="990250" cy="59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B5AB1E9-14ED-495B-AEC4-684DA4EADB52}"/>
                </a:ext>
              </a:extLst>
            </p:cNvPr>
            <p:cNvSpPr txBox="1"/>
            <p:nvPr/>
          </p:nvSpPr>
          <p:spPr>
            <a:xfrm>
              <a:off x="2911018" y="1112143"/>
              <a:ext cx="132760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cs typeface="Arial" panose="020B0604020202020204" pitchFamily="34" charset="0"/>
                </a:rPr>
                <a:t>Nitrobenzeno</a:t>
              </a:r>
              <a:endParaRPr lang="en-IE" sz="1400" dirty="0">
                <a:cs typeface="Arial" panose="020B0604020202020204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53A6503-A566-49B5-AEFE-DF2933B464A2}"/>
              </a:ext>
            </a:extLst>
          </p:cNvPr>
          <p:cNvSpPr txBox="1"/>
          <p:nvPr/>
        </p:nvSpPr>
        <p:spPr>
          <a:xfrm>
            <a:off x="539552" y="87611"/>
            <a:ext cx="7614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i="0" dirty="0">
                <a:solidFill>
                  <a:srgbClr val="FF0000"/>
                </a:solidFill>
              </a:rPr>
              <a:t>Supondo apenas 2 componentes,quais são as situações que podem ocorrer</a:t>
            </a:r>
          </a:p>
          <a:p>
            <a:pPr algn="ctr"/>
            <a:r>
              <a:rPr lang="pt-BR" sz="1600" i="0" dirty="0">
                <a:solidFill>
                  <a:srgbClr val="FF0000"/>
                </a:solidFill>
              </a:rPr>
              <a:t>quando ocorre a mistura na forma líquida?</a:t>
            </a:r>
            <a:endParaRPr lang="en-IE" sz="1600" i="0" dirty="0">
              <a:solidFill>
                <a:srgbClr val="FF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43C844-7CD6-45B4-AA1B-3AC7628BD1CA}"/>
              </a:ext>
            </a:extLst>
          </p:cNvPr>
          <p:cNvGrpSpPr/>
          <p:nvPr/>
        </p:nvGrpSpPr>
        <p:grpSpPr>
          <a:xfrm>
            <a:off x="116362" y="1403350"/>
            <a:ext cx="1027638" cy="767665"/>
            <a:chOff x="116362" y="1403350"/>
            <a:chExt cx="1027638" cy="76766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0CECA96-C205-4446-93B0-689A71BAB256}"/>
                </a:ext>
              </a:extLst>
            </p:cNvPr>
            <p:cNvSpPr txBox="1"/>
            <p:nvPr/>
          </p:nvSpPr>
          <p:spPr>
            <a:xfrm>
              <a:off x="313323" y="1403350"/>
              <a:ext cx="83067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cs typeface="Arial" panose="020B0604020202020204" pitchFamily="34" charset="0"/>
                </a:rPr>
                <a:t>Hexano</a:t>
              </a:r>
              <a:endParaRPr lang="en-IE" sz="1400" dirty="0"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9FDDA01-1BEA-46DB-9F6C-43615DE4E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362" y="1771653"/>
              <a:ext cx="931845" cy="39936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C607A0E-B362-468E-9CB0-E4AAC139A286}"/>
              </a:ext>
            </a:extLst>
          </p:cNvPr>
          <p:cNvGrpSpPr/>
          <p:nvPr/>
        </p:nvGrpSpPr>
        <p:grpSpPr>
          <a:xfrm>
            <a:off x="859867" y="4064386"/>
            <a:ext cx="2488170" cy="1093401"/>
            <a:chOff x="859867" y="4064386"/>
            <a:chExt cx="2488170" cy="1093401"/>
          </a:xfrm>
        </p:grpSpPr>
        <p:sp>
          <p:nvSpPr>
            <p:cNvPr id="4117" name="Line 19">
              <a:extLst>
                <a:ext uri="{FF2B5EF4-FFF2-40B4-BE49-F238E27FC236}">
                  <a16:creationId xmlns:a16="http://schemas.microsoft.com/office/drawing/2014/main" id="{B16EFDB9-E836-440E-A999-8F17895F4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512" y="4064386"/>
              <a:ext cx="1152525" cy="1008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IE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53997F3-49E4-4E82-84B8-4E6DCC6D197A}"/>
                </a:ext>
              </a:extLst>
            </p:cNvPr>
            <p:cNvSpPr txBox="1"/>
            <p:nvPr/>
          </p:nvSpPr>
          <p:spPr>
            <a:xfrm>
              <a:off x="859867" y="4511456"/>
              <a:ext cx="184858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0" dirty="0">
                  <a:solidFill>
                    <a:srgbClr val="0000CC"/>
                  </a:solidFill>
                  <a:cs typeface="Arial" panose="020B0604020202020204" pitchFamily="34" charset="0"/>
                </a:rPr>
                <a:t>Solubilidade total</a:t>
              </a:r>
            </a:p>
            <a:p>
              <a:pPr algn="ctr"/>
              <a:r>
                <a:rPr lang="pt-BR" sz="1200" b="0" dirty="0">
                  <a:solidFill>
                    <a:srgbClr val="0000CC"/>
                  </a:solidFill>
                  <a:cs typeface="Arial" panose="020B0604020202020204" pitchFamily="34" charset="0"/>
                </a:rPr>
                <a:t>entre os componentes</a:t>
              </a:r>
            </a:p>
            <a:p>
              <a:pPr algn="ctr"/>
              <a:r>
                <a:rPr lang="pt-BR" sz="1200" b="0" dirty="0">
                  <a:solidFill>
                    <a:srgbClr val="0000CC"/>
                  </a:solidFill>
                  <a:cs typeface="Arial" panose="020B0604020202020204" pitchFamily="34" charset="0"/>
                </a:rPr>
                <a:t>(forma-se 1 fase líquida)</a:t>
              </a:r>
              <a:endParaRPr lang="en-IE" sz="1200" b="0" dirty="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C497127-E3DD-40FC-BCF4-0197E9DD3315}"/>
              </a:ext>
            </a:extLst>
          </p:cNvPr>
          <p:cNvGrpSpPr/>
          <p:nvPr/>
        </p:nvGrpSpPr>
        <p:grpSpPr>
          <a:xfrm>
            <a:off x="2911018" y="2054513"/>
            <a:ext cx="2470039" cy="929975"/>
            <a:chOff x="2911018" y="2054513"/>
            <a:chExt cx="2470039" cy="929975"/>
          </a:xfrm>
        </p:grpSpPr>
        <p:sp>
          <p:nvSpPr>
            <p:cNvPr id="44" name="Line 19">
              <a:extLst>
                <a:ext uri="{FF2B5EF4-FFF2-40B4-BE49-F238E27FC236}">
                  <a16:creationId xmlns:a16="http://schemas.microsoft.com/office/drawing/2014/main" id="{B9BE9839-9E4C-4BEE-AF8C-2B97506F89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1018" y="2054513"/>
              <a:ext cx="1937418" cy="3077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IE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3C9EB38-0362-4822-A2EE-69F07A0BE312}"/>
                </a:ext>
              </a:extLst>
            </p:cNvPr>
            <p:cNvSpPr txBox="1"/>
            <p:nvPr/>
          </p:nvSpPr>
          <p:spPr>
            <a:xfrm>
              <a:off x="3250346" y="2338157"/>
              <a:ext cx="213071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0" dirty="0">
                  <a:solidFill>
                    <a:srgbClr val="C00000"/>
                  </a:solidFill>
                  <a:cs typeface="Arial" panose="020B0604020202020204" pitchFamily="34" charset="0"/>
                </a:rPr>
                <a:t>Solubilidade parcial</a:t>
              </a:r>
            </a:p>
            <a:p>
              <a:pPr algn="ctr"/>
              <a:r>
                <a:rPr lang="pt-BR" sz="1200" b="0" dirty="0">
                  <a:solidFill>
                    <a:srgbClr val="C00000"/>
                  </a:solidFill>
                  <a:cs typeface="Arial" panose="020B0604020202020204" pitchFamily="34" charset="0"/>
                </a:rPr>
                <a:t>entre os componentes</a:t>
              </a:r>
            </a:p>
            <a:p>
              <a:pPr algn="ctr"/>
              <a:r>
                <a:rPr lang="pt-BR" sz="1200" b="0" dirty="0">
                  <a:solidFill>
                    <a:srgbClr val="C00000"/>
                  </a:solidFill>
                  <a:cs typeface="Arial" panose="020B0604020202020204" pitchFamily="34" charset="0"/>
                </a:rPr>
                <a:t>(formam-se 2 fases líquidas)</a:t>
              </a:r>
              <a:endParaRPr lang="en-IE" sz="1200" b="0" dirty="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CAAB8F-1F19-4E63-B829-E4D8EAF40CB2}"/>
              </a:ext>
            </a:extLst>
          </p:cNvPr>
          <p:cNvGrpSpPr/>
          <p:nvPr/>
        </p:nvGrpSpPr>
        <p:grpSpPr>
          <a:xfrm>
            <a:off x="3698700" y="4536776"/>
            <a:ext cx="1439862" cy="2233613"/>
            <a:chOff x="3698700" y="4536776"/>
            <a:chExt cx="1439862" cy="2233613"/>
          </a:xfrm>
        </p:grpSpPr>
        <p:grpSp>
          <p:nvGrpSpPr>
            <p:cNvPr id="4124" name="Group 36">
              <a:extLst>
                <a:ext uri="{FF2B5EF4-FFF2-40B4-BE49-F238E27FC236}">
                  <a16:creationId xmlns:a16="http://schemas.microsoft.com/office/drawing/2014/main" id="{76698C1A-1BCE-49BD-B0D0-DA109A512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8700" y="4536776"/>
              <a:ext cx="1439862" cy="2233613"/>
              <a:chOff x="1610" y="2523"/>
              <a:chExt cx="907" cy="1407"/>
            </a:xfrm>
          </p:grpSpPr>
          <p:sp>
            <p:nvSpPr>
              <p:cNvPr id="4125" name="AutoShape 5">
                <a:extLst>
                  <a:ext uri="{FF2B5EF4-FFF2-40B4-BE49-F238E27FC236}">
                    <a16:creationId xmlns:a16="http://schemas.microsoft.com/office/drawing/2014/main" id="{410CDF5C-DBE4-4376-9063-3B479EE2EB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2523"/>
                <a:ext cx="907" cy="1407"/>
              </a:xfrm>
              <a:prstGeom prst="can">
                <a:avLst>
                  <a:gd name="adj" fmla="val 3878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 sz="3600"/>
              </a:p>
            </p:txBody>
          </p:sp>
          <p:sp>
            <p:nvSpPr>
              <p:cNvPr id="4126" name="AutoShape 9">
                <a:extLst>
                  <a:ext uri="{FF2B5EF4-FFF2-40B4-BE49-F238E27FC236}">
                    <a16:creationId xmlns:a16="http://schemas.microsoft.com/office/drawing/2014/main" id="{B87EAE07-8C53-413D-9599-4144BEDA2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3295"/>
                <a:ext cx="907" cy="635"/>
              </a:xfrm>
              <a:prstGeom prst="can">
                <a:avLst>
                  <a:gd name="adj" fmla="val 25000"/>
                </a:avLst>
              </a:prstGeom>
              <a:solidFill>
                <a:srgbClr val="FF9900">
                  <a:alpha val="8117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 sz="3600"/>
              </a:p>
            </p:txBody>
          </p:sp>
        </p:grpSp>
        <p:sp>
          <p:nvSpPr>
            <p:cNvPr id="48" name="Text Box 37">
              <a:extLst>
                <a:ext uri="{FF2B5EF4-FFF2-40B4-BE49-F238E27FC236}">
                  <a16:creationId xmlns:a16="http://schemas.microsoft.com/office/drawing/2014/main" id="{B91EE35E-A607-4B51-B5E6-83E6461F5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6688" y="6021288"/>
              <a:ext cx="463886" cy="64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3600" dirty="0"/>
                <a:t>L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90DF7AA-8A3A-4B0E-AAAB-12FAE5CBB7B6}"/>
              </a:ext>
            </a:extLst>
          </p:cNvPr>
          <p:cNvGrpSpPr/>
          <p:nvPr/>
        </p:nvGrpSpPr>
        <p:grpSpPr>
          <a:xfrm>
            <a:off x="7593686" y="865316"/>
            <a:ext cx="891886" cy="1177633"/>
            <a:chOff x="7593686" y="865316"/>
            <a:chExt cx="891886" cy="1177633"/>
          </a:xfrm>
        </p:grpSpPr>
        <p:sp>
          <p:nvSpPr>
            <p:cNvPr id="4120" name="AutoShape 46">
              <a:extLst>
                <a:ext uri="{FF2B5EF4-FFF2-40B4-BE49-F238E27FC236}">
                  <a16:creationId xmlns:a16="http://schemas.microsoft.com/office/drawing/2014/main" id="{0C812B6F-2069-4842-B7C0-97E652B8E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686" y="993459"/>
              <a:ext cx="373063" cy="1008062"/>
            </a:xfrm>
            <a:prstGeom prst="leftBrace">
              <a:avLst>
                <a:gd name="adj1" fmla="val 22518"/>
                <a:gd name="adj2" fmla="val 50000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8B0D289-93FA-4EFF-B162-64773A233F6A}"/>
                    </a:ext>
                  </a:extLst>
                </p:cNvPr>
                <p:cNvSpPr txBox="1"/>
                <p:nvPr/>
              </p:nvSpPr>
              <p:spPr>
                <a:xfrm>
                  <a:off x="7992424" y="865316"/>
                  <a:ext cx="493148" cy="541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sz="2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8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pt-BR" sz="28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sup>
                        </m:sSubSup>
                      </m:oMath>
                    </m:oMathPara>
                  </a14:m>
                  <a:endParaRPr lang="en-IE" sz="2800" b="0" i="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8B0D289-93FA-4EFF-B162-64773A233F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424" y="865316"/>
                  <a:ext cx="493148" cy="541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4917A6D-7A87-4A7B-A0BA-9354DE265DAE}"/>
                    </a:ext>
                  </a:extLst>
                </p:cNvPr>
                <p:cNvSpPr txBox="1"/>
                <p:nvPr/>
              </p:nvSpPr>
              <p:spPr>
                <a:xfrm>
                  <a:off x="7992424" y="1501069"/>
                  <a:ext cx="493148" cy="5418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sz="2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l-G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sup>
                        </m:sSubSup>
                      </m:oMath>
                    </m:oMathPara>
                  </a14:m>
                  <a:endParaRPr lang="en-IE" sz="2800" b="0" i="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4917A6D-7A87-4A7B-A0BA-9354DE265D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424" y="1501069"/>
                  <a:ext cx="493148" cy="54188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BF28D3-7982-4CFB-9254-3E9541E93E9A}"/>
              </a:ext>
            </a:extLst>
          </p:cNvPr>
          <p:cNvGrpSpPr/>
          <p:nvPr/>
        </p:nvGrpSpPr>
        <p:grpSpPr>
          <a:xfrm>
            <a:off x="7619360" y="2237412"/>
            <a:ext cx="892465" cy="1019304"/>
            <a:chOff x="7619360" y="2237412"/>
            <a:chExt cx="892465" cy="1019304"/>
          </a:xfrm>
        </p:grpSpPr>
        <p:sp>
          <p:nvSpPr>
            <p:cNvPr id="4122" name="AutoShape 42">
              <a:extLst>
                <a:ext uri="{FF2B5EF4-FFF2-40B4-BE49-F238E27FC236}">
                  <a16:creationId xmlns:a16="http://schemas.microsoft.com/office/drawing/2014/main" id="{920BB920-BA61-46FE-8212-D55936B8B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9360" y="2248653"/>
              <a:ext cx="373063" cy="1008063"/>
            </a:xfrm>
            <a:prstGeom prst="leftBrace">
              <a:avLst>
                <a:gd name="adj1" fmla="val 22518"/>
                <a:gd name="adj2" fmla="val 50000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A04AF63-7FC2-4647-9F08-0E3A963CE396}"/>
                    </a:ext>
                  </a:extLst>
                </p:cNvPr>
                <p:cNvSpPr txBox="1"/>
                <p:nvPr/>
              </p:nvSpPr>
              <p:spPr>
                <a:xfrm>
                  <a:off x="7992423" y="2759072"/>
                  <a:ext cx="493148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sz="2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pt-BR" sz="28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sup>
                        </m:sSubSup>
                      </m:oMath>
                    </m:oMathPara>
                  </a14:m>
                  <a:endParaRPr lang="en-IE" sz="2800" b="0" i="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A04AF63-7FC2-4647-9F08-0E3A963CE3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423" y="2759072"/>
                  <a:ext cx="493148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80E7DF6-8D42-4916-A077-89CD6FFFBFB7}"/>
                    </a:ext>
                  </a:extLst>
                </p:cNvPr>
                <p:cNvSpPr txBox="1"/>
                <p:nvPr/>
              </p:nvSpPr>
              <p:spPr>
                <a:xfrm>
                  <a:off x="8018677" y="2237412"/>
                  <a:ext cx="493148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sz="2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8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pt-BR" sz="28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sup>
                        </m:sSubSup>
                      </m:oMath>
                    </m:oMathPara>
                  </a14:m>
                  <a:endParaRPr lang="en-IE" sz="2800" b="0" i="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80E7DF6-8D42-4916-A077-89CD6FFFBF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8677" y="2237412"/>
                  <a:ext cx="493148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6C2D31-AC0F-4E6A-8D35-DB2C97252849}"/>
              </a:ext>
            </a:extLst>
          </p:cNvPr>
          <p:cNvGrpSpPr/>
          <p:nvPr/>
        </p:nvGrpSpPr>
        <p:grpSpPr>
          <a:xfrm>
            <a:off x="5133148" y="5499628"/>
            <a:ext cx="900586" cy="1105733"/>
            <a:chOff x="5133148" y="5499628"/>
            <a:chExt cx="900586" cy="1105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A7FC43C-87F7-4FB2-9F84-40F0B7BA21EE}"/>
                    </a:ext>
                  </a:extLst>
                </p:cNvPr>
                <p:cNvSpPr txBox="1"/>
                <p:nvPr/>
              </p:nvSpPr>
              <p:spPr>
                <a:xfrm>
                  <a:off x="5465600" y="6021288"/>
                  <a:ext cx="541880" cy="4845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sz="2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IE" sz="2800" b="0" i="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A7FC43C-87F7-4FB2-9F84-40F0B7BA21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5600" y="6021288"/>
                  <a:ext cx="541880" cy="48455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07773B6-7E60-4D80-BF29-0A5A13A2560D}"/>
                    </a:ext>
                  </a:extLst>
                </p:cNvPr>
                <p:cNvSpPr txBox="1"/>
                <p:nvPr/>
              </p:nvSpPr>
              <p:spPr>
                <a:xfrm>
                  <a:off x="5491854" y="5499628"/>
                  <a:ext cx="541880" cy="4837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sz="2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8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IE" sz="2800" b="0" i="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07773B6-7E60-4D80-BF29-0A5A13A256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1854" y="5499628"/>
                  <a:ext cx="541880" cy="4837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AutoShape 42">
              <a:extLst>
                <a:ext uri="{FF2B5EF4-FFF2-40B4-BE49-F238E27FC236}">
                  <a16:creationId xmlns:a16="http://schemas.microsoft.com/office/drawing/2014/main" id="{C2FFAF0C-69CB-4D91-8283-EF672EBDD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148" y="5597298"/>
              <a:ext cx="373063" cy="1008063"/>
            </a:xfrm>
            <a:prstGeom prst="leftBrace">
              <a:avLst>
                <a:gd name="adj1" fmla="val 22518"/>
                <a:gd name="adj2" fmla="val 50000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 sz="360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381"/>
    </mc:Choice>
    <mc:Fallback xmlns="">
      <p:transition spd="slow" advTm="159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00D9661-4FE1-43B5-A09B-A46CC3533B3E}"/>
              </a:ext>
            </a:extLst>
          </p:cNvPr>
          <p:cNvGrpSpPr/>
          <p:nvPr/>
        </p:nvGrpSpPr>
        <p:grpSpPr>
          <a:xfrm>
            <a:off x="1799692" y="0"/>
            <a:ext cx="5544616" cy="6561677"/>
            <a:chOff x="1799692" y="0"/>
            <a:chExt cx="5544616" cy="6561677"/>
          </a:xfrm>
        </p:grpSpPr>
        <p:pic>
          <p:nvPicPr>
            <p:cNvPr id="2" name="Picture 4" descr="fig08">
              <a:extLst>
                <a:ext uri="{FF2B5EF4-FFF2-40B4-BE49-F238E27FC236}">
                  <a16:creationId xmlns:a16="http://schemas.microsoft.com/office/drawing/2014/main" id="{4B20B45A-D8C9-40ED-89AE-4583F14E1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9692" y="0"/>
              <a:ext cx="5544616" cy="65616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3A02B5-3D3A-4F86-BF9D-4CFEBFB29252}"/>
                </a:ext>
              </a:extLst>
            </p:cNvPr>
            <p:cNvSpPr txBox="1"/>
            <p:nvPr/>
          </p:nvSpPr>
          <p:spPr>
            <a:xfrm>
              <a:off x="3023828" y="30510"/>
              <a:ext cx="172515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cs typeface="Arial" panose="020B0604020202020204" pitchFamily="34" charset="0"/>
                </a:rPr>
                <a:t>Composição</a:t>
              </a:r>
            </a:p>
            <a:p>
              <a:r>
                <a:rPr lang="pt-BR" sz="2000" dirty="0">
                  <a:cs typeface="Arial" panose="020B0604020202020204" pitchFamily="34" charset="0"/>
                </a:rPr>
                <a:t>da fase 1</a:t>
              </a:r>
              <a:endParaRPr lang="en-IE" sz="2000" dirty="0"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2EEF8E-38F6-476B-AD6E-F15203037008}"/>
                </a:ext>
              </a:extLst>
            </p:cNvPr>
            <p:cNvSpPr/>
            <p:nvPr/>
          </p:nvSpPr>
          <p:spPr bwMode="auto">
            <a:xfrm>
              <a:off x="2879812" y="825442"/>
              <a:ext cx="936104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3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391009-5563-4954-BD18-0537CC397D8F}"/>
                </a:ext>
              </a:extLst>
            </p:cNvPr>
            <p:cNvSpPr txBox="1"/>
            <p:nvPr/>
          </p:nvSpPr>
          <p:spPr>
            <a:xfrm>
              <a:off x="2953340" y="117556"/>
              <a:ext cx="172515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cs typeface="Arial" panose="020B0604020202020204" pitchFamily="34" charset="0"/>
                </a:rPr>
                <a:t>Composição</a:t>
              </a:r>
            </a:p>
            <a:p>
              <a:r>
                <a:rPr lang="pt-BR" sz="2000" dirty="0">
                  <a:cs typeface="Arial" panose="020B0604020202020204" pitchFamily="34" charset="0"/>
                </a:rPr>
                <a:t>da fase </a:t>
              </a:r>
              <a:r>
                <a:rPr lang="el-GR" sz="2000" dirty="0">
                  <a:cs typeface="Arial" panose="020B0604020202020204" pitchFamily="34" charset="0"/>
                </a:rPr>
                <a:t>α</a:t>
              </a:r>
              <a:endParaRPr lang="en-IE" sz="2000" dirty="0"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416C38-2957-4824-93C5-A3AF44AC63BC}"/>
                </a:ext>
              </a:extLst>
            </p:cNvPr>
            <p:cNvSpPr txBox="1"/>
            <p:nvPr/>
          </p:nvSpPr>
          <p:spPr>
            <a:xfrm>
              <a:off x="5251985" y="30510"/>
              <a:ext cx="172515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rgbClr val="0000CC"/>
                  </a:solidFill>
                  <a:cs typeface="Arial" panose="020B0604020202020204" pitchFamily="34" charset="0"/>
                </a:rPr>
                <a:t>Composição</a:t>
              </a:r>
            </a:p>
            <a:p>
              <a:r>
                <a:rPr lang="pt-BR" sz="2000" dirty="0">
                  <a:solidFill>
                    <a:srgbClr val="0000CC"/>
                  </a:solidFill>
                  <a:cs typeface="Arial" panose="020B0604020202020204" pitchFamily="34" charset="0"/>
                </a:rPr>
                <a:t>da fase β</a:t>
              </a:r>
              <a:endParaRPr lang="en-IE" sz="2000" dirty="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B891F1-8CB1-4461-A07E-B82133E3E315}"/>
                </a:ext>
              </a:extLst>
            </p:cNvPr>
            <p:cNvSpPr/>
            <p:nvPr/>
          </p:nvSpPr>
          <p:spPr bwMode="auto">
            <a:xfrm>
              <a:off x="6020016" y="759046"/>
              <a:ext cx="936104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3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64FF2FC-EB72-40EC-9B07-D687C100816A}"/>
              </a:ext>
            </a:extLst>
          </p:cNvPr>
          <p:cNvSpPr txBox="1"/>
          <p:nvPr/>
        </p:nvSpPr>
        <p:spPr>
          <a:xfrm>
            <a:off x="168020" y="231375"/>
            <a:ext cx="1640193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cs typeface="Arial" panose="020B0604020202020204" pitchFamily="34" charset="0"/>
              </a:rPr>
              <a:t>Componentes:</a:t>
            </a:r>
          </a:p>
          <a:p>
            <a:endParaRPr lang="pt-BR" sz="1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pt-BR" sz="1400" dirty="0">
                <a:solidFill>
                  <a:srgbClr val="FF0000"/>
                </a:solidFill>
                <a:cs typeface="Arial" panose="020B0604020202020204" pitchFamily="34" charset="0"/>
              </a:rPr>
              <a:t>A = hexano</a:t>
            </a:r>
          </a:p>
          <a:p>
            <a:r>
              <a:rPr lang="pt-BR" sz="1400" dirty="0">
                <a:solidFill>
                  <a:srgbClr val="FF0000"/>
                </a:solidFill>
                <a:cs typeface="Arial" panose="020B0604020202020204" pitchFamily="34" charset="0"/>
              </a:rPr>
              <a:t>B = nitrobenzeno</a:t>
            </a:r>
            <a:endParaRPr lang="en-IE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5C28B8-AAF1-4C9B-BCE2-D8C4CC7D240F}"/>
              </a:ext>
            </a:extLst>
          </p:cNvPr>
          <p:cNvSpPr txBox="1"/>
          <p:nvPr/>
        </p:nvSpPr>
        <p:spPr>
          <a:xfrm>
            <a:off x="153929" y="1556792"/>
            <a:ext cx="192366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cs typeface="Arial" panose="020B0604020202020204" pitchFamily="34" charset="0"/>
              </a:rPr>
              <a:t>P = número de fases</a:t>
            </a:r>
            <a:endParaRPr lang="en-IE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E69F0D-9BE9-486B-A536-6B17E657253E}"/>
              </a:ext>
            </a:extLst>
          </p:cNvPr>
          <p:cNvSpPr/>
          <p:nvPr/>
        </p:nvSpPr>
        <p:spPr bwMode="auto">
          <a:xfrm>
            <a:off x="2627784" y="1119086"/>
            <a:ext cx="325556" cy="4142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3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3380B2-3E8A-4531-B197-02EAB4EE89B8}"/>
              </a:ext>
            </a:extLst>
          </p:cNvPr>
          <p:cNvSpPr/>
          <p:nvPr/>
        </p:nvSpPr>
        <p:spPr bwMode="auto">
          <a:xfrm>
            <a:off x="6732240" y="1142550"/>
            <a:ext cx="325556" cy="4142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3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F7A2722-7200-40A2-BB89-57905FB348E4}"/>
              </a:ext>
            </a:extLst>
          </p:cNvPr>
          <p:cNvSpPr/>
          <p:nvPr/>
        </p:nvSpPr>
        <p:spPr bwMode="auto">
          <a:xfrm>
            <a:off x="1808213" y="2015373"/>
            <a:ext cx="675555" cy="504056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3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134F07-F7B8-475C-8016-5BFBD90A7D8C}"/>
              </a:ext>
            </a:extLst>
          </p:cNvPr>
          <p:cNvGrpSpPr/>
          <p:nvPr/>
        </p:nvGrpSpPr>
        <p:grpSpPr>
          <a:xfrm>
            <a:off x="242726" y="2267401"/>
            <a:ext cx="1565487" cy="687160"/>
            <a:chOff x="242726" y="2267401"/>
            <a:chExt cx="1565487" cy="6871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1471160-2D7A-4DD2-86AE-64D3C90F2FE3}"/>
                </a:ext>
              </a:extLst>
            </p:cNvPr>
            <p:cNvSpPr txBox="1"/>
            <p:nvPr/>
          </p:nvSpPr>
          <p:spPr>
            <a:xfrm>
              <a:off x="242726" y="2492896"/>
              <a:ext cx="14366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0" i="0" dirty="0"/>
                <a:t>Temperatura</a:t>
              </a:r>
            </a:p>
            <a:p>
              <a:pPr algn="ctr"/>
              <a:r>
                <a:rPr lang="pt-BR" sz="1200" b="0" i="0" dirty="0"/>
                <a:t>consoluta superior</a:t>
              </a:r>
              <a:endParaRPr lang="en-IE" sz="1200" b="0" i="0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298CA78-B6B9-4626-BBC1-B7C0BC1659F5}"/>
                </a:ext>
              </a:extLst>
            </p:cNvPr>
            <p:cNvCxnSpPr>
              <a:endCxn id="16" idx="2"/>
            </p:cNvCxnSpPr>
            <p:nvPr/>
          </p:nvCxnSpPr>
          <p:spPr bwMode="auto">
            <a:xfrm flipV="1">
              <a:off x="1187624" y="2267401"/>
              <a:ext cx="620589" cy="25202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821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994"/>
    </mc:Choice>
    <mc:Fallback xmlns="">
      <p:transition spd="slow" advTm="252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A3FAC2-63B6-412D-BC3A-EC840A6ACB12}"/>
              </a:ext>
            </a:extLst>
          </p:cNvPr>
          <p:cNvSpPr txBox="1"/>
          <p:nvPr/>
        </p:nvSpPr>
        <p:spPr>
          <a:xfrm>
            <a:off x="251520" y="188640"/>
            <a:ext cx="864096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000" b="0" dirty="0">
                <a:solidFill>
                  <a:srgbClr val="C00000"/>
                </a:solidFill>
                <a:cs typeface="Arial" panose="020B0604020202020204" pitchFamily="34" charset="0"/>
              </a:rPr>
              <a:t>Exemplo 8.2 Atkins:</a:t>
            </a:r>
          </a:p>
          <a:p>
            <a:pPr algn="just"/>
            <a:endParaRPr lang="pt-BR" sz="1400" b="0" i="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just"/>
            <a:r>
              <a:rPr lang="pt-BR" sz="1400" b="0" i="0" dirty="0">
                <a:cs typeface="Arial" panose="020B0604020202020204" pitchFamily="34" charset="0"/>
              </a:rPr>
              <a:t>Prepara-se , a 290 K, uma mistura de 50 g de hexano (0.59 mol) e 50 g de nitrobenzeno (0.41 mol).</a:t>
            </a:r>
          </a:p>
          <a:p>
            <a:pPr algn="just"/>
            <a:r>
              <a:rPr lang="pt-BR" sz="1400" b="0" i="0" dirty="0">
                <a:cs typeface="Arial" panose="020B0604020202020204" pitchFamily="34" charset="0"/>
              </a:rPr>
              <a:t>Quais as composições das fases e em que proporções ocorrem? A que temperatura a amostra deve</a:t>
            </a:r>
          </a:p>
          <a:p>
            <a:pPr algn="just"/>
            <a:r>
              <a:rPr lang="pt-BR" sz="1400" b="0" i="0" dirty="0">
                <a:cs typeface="Arial" panose="020B0604020202020204" pitchFamily="34" charset="0"/>
              </a:rPr>
              <a:t>ser aquecida para que se tenha somente uma fase no sistema, nas condições descritas para a mistura?</a:t>
            </a:r>
          </a:p>
        </p:txBody>
      </p:sp>
      <p:pic>
        <p:nvPicPr>
          <p:cNvPr id="3" name="Imagem 1">
            <a:extLst>
              <a:ext uri="{FF2B5EF4-FFF2-40B4-BE49-F238E27FC236}">
                <a16:creationId xmlns:a16="http://schemas.microsoft.com/office/drawing/2014/main" id="{CE4C09EE-3031-418A-9997-FC08BA739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476674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AB34A5-CA23-4E90-A375-00B50690D671}"/>
              </a:ext>
            </a:extLst>
          </p:cNvPr>
          <p:cNvSpPr txBox="1"/>
          <p:nvPr/>
        </p:nvSpPr>
        <p:spPr>
          <a:xfrm>
            <a:off x="204712" y="1772816"/>
            <a:ext cx="36004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t-BR" sz="1400" b="0" i="0" dirty="0">
                <a:cs typeface="Arial" panose="020B0604020202020204" pitchFamily="34" charset="0"/>
              </a:rPr>
              <a:t>Cálculo da fração molar de nitrobenzeno no sistema (fração molar no sistema como um todo):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3E6D0B-3604-4979-94D8-8D7DD781A229}"/>
                  </a:ext>
                </a:extLst>
              </p:cNvPr>
              <p:cNvSpPr txBox="1"/>
              <p:nvPr/>
            </p:nvSpPr>
            <p:spPr>
              <a:xfrm>
                <a:off x="827584" y="2780928"/>
                <a:ext cx="2964658" cy="5078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0.41 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mol</m:t>
                          </m:r>
                        </m:num>
                        <m:den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mol</m:t>
                          </m:r>
                        </m:den>
                      </m:f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=0.41</m:t>
                      </m:r>
                    </m:oMath>
                  </m:oMathPara>
                </a14:m>
                <a:endParaRPr lang="en-IE" sz="1600" b="0" i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3E6D0B-3604-4979-94D8-8D7DD781A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780928"/>
                <a:ext cx="2964658" cy="5078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EDCA10E-8D6B-48EA-9796-ECA0933490CF}"/>
              </a:ext>
            </a:extLst>
          </p:cNvPr>
          <p:cNvSpPr txBox="1"/>
          <p:nvPr/>
        </p:nvSpPr>
        <p:spPr>
          <a:xfrm>
            <a:off x="204712" y="3779458"/>
            <a:ext cx="3600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400" b="0" i="0" dirty="0">
                <a:cs typeface="Arial" panose="020B0604020202020204" pitchFamily="34" charset="0"/>
              </a:rPr>
              <a:t>2. Construção da linha de amarração para x</a:t>
            </a:r>
            <a:r>
              <a:rPr lang="pt-BR" sz="1400" b="0" i="0" baseline="-25000" dirty="0">
                <a:cs typeface="Arial" panose="020B0604020202020204" pitchFamily="34" charset="0"/>
              </a:rPr>
              <a:t>N </a:t>
            </a:r>
            <a:r>
              <a:rPr lang="pt-BR" sz="1400" b="0" i="0" dirty="0">
                <a:cs typeface="Arial" panose="020B0604020202020204" pitchFamily="34" charset="0"/>
              </a:rPr>
              <a:t>=0.41 no diagrama de solubilidade: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A9BE74-1E43-4483-9E3F-122F293556FE}"/>
              </a:ext>
            </a:extLst>
          </p:cNvPr>
          <p:cNvSpPr/>
          <p:nvPr/>
        </p:nvSpPr>
        <p:spPr bwMode="auto">
          <a:xfrm>
            <a:off x="6732239" y="3318887"/>
            <a:ext cx="504054" cy="3981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3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8F826B-B045-415B-B4B5-750F83677245}"/>
              </a:ext>
            </a:extLst>
          </p:cNvPr>
          <p:cNvSpPr/>
          <p:nvPr/>
        </p:nvSpPr>
        <p:spPr bwMode="auto">
          <a:xfrm>
            <a:off x="5916750" y="3276248"/>
            <a:ext cx="167416" cy="3981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3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04E0D3-8554-4B3C-898A-721F3112A5BC}"/>
              </a:ext>
            </a:extLst>
          </p:cNvPr>
          <p:cNvGrpSpPr/>
          <p:nvPr/>
        </p:nvGrpSpPr>
        <p:grpSpPr>
          <a:xfrm>
            <a:off x="5481140" y="2455876"/>
            <a:ext cx="387004" cy="3163427"/>
            <a:chOff x="5481140" y="2455876"/>
            <a:chExt cx="387004" cy="31634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5FB6E81-C136-4681-B865-B58E5794189A}"/>
                    </a:ext>
                  </a:extLst>
                </p:cNvPr>
                <p:cNvSpPr txBox="1"/>
                <p:nvPr/>
              </p:nvSpPr>
              <p:spPr>
                <a:xfrm>
                  <a:off x="5481140" y="2455876"/>
                  <a:ext cx="35067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pt-BR" sz="2000" b="0">
                                <a:latin typeface="Cambria Math" panose="02040503050406030204" pitchFamily="18" charset="0"/>
                              </a:rPr>
                              <m:t>α</m:t>
                            </m:r>
                          </m:sup>
                        </m:sSubSup>
                      </m:oMath>
                    </m:oMathPara>
                  </a14:m>
                  <a:endParaRPr lang="en-IE" sz="2000" b="0" i="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5FB6E81-C136-4681-B865-B58E579418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1140" y="2455876"/>
                  <a:ext cx="350672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6897" r="-5172" b="-22000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A466976-8327-4FB1-8FC1-0D8AE64D4FDE}"/>
                </a:ext>
              </a:extLst>
            </p:cNvPr>
            <p:cNvCxnSpPr/>
            <p:nvPr/>
          </p:nvCxnSpPr>
          <p:spPr bwMode="auto">
            <a:xfrm flipH="1" flipV="1">
              <a:off x="5692808" y="2826224"/>
              <a:ext cx="103328" cy="31474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5E7B573-25B6-4AB4-B2C9-C7CEAE77D1FC}"/>
                </a:ext>
              </a:extLst>
            </p:cNvPr>
            <p:cNvCxnSpPr/>
            <p:nvPr/>
          </p:nvCxnSpPr>
          <p:spPr bwMode="auto">
            <a:xfrm>
              <a:off x="5868144" y="3246879"/>
              <a:ext cx="0" cy="237242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DF82D2-BB59-48CE-BAC5-5D1B0DEF1EA1}"/>
              </a:ext>
            </a:extLst>
          </p:cNvPr>
          <p:cNvGrpSpPr/>
          <p:nvPr/>
        </p:nvGrpSpPr>
        <p:grpSpPr>
          <a:xfrm>
            <a:off x="7809609" y="2142148"/>
            <a:ext cx="353423" cy="3506524"/>
            <a:chOff x="7809609" y="2142148"/>
            <a:chExt cx="353423" cy="3506524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D78718-5463-492A-9F4B-699D56141E8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12360" y="2511480"/>
              <a:ext cx="72008" cy="629488"/>
            </a:xfrm>
            <a:prstGeom prst="straightConnector1">
              <a:avLst/>
            </a:prstGeom>
            <a:noFill/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9F842D-AAA3-4D12-B9D1-2B85A96CB25E}"/>
                    </a:ext>
                  </a:extLst>
                </p:cNvPr>
                <p:cNvSpPr txBox="1"/>
                <p:nvPr/>
              </p:nvSpPr>
              <p:spPr>
                <a:xfrm>
                  <a:off x="7812360" y="2142148"/>
                  <a:ext cx="350672" cy="3870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pt-BR" sz="20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β</m:t>
                            </m:r>
                          </m:sup>
                        </m:sSubSup>
                      </m:oMath>
                    </m:oMathPara>
                  </a14:m>
                  <a:endParaRPr lang="en-IE" sz="2000" b="0" i="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9F842D-AAA3-4D12-B9D1-2B85A96CB2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2360" y="2142148"/>
                  <a:ext cx="350672" cy="387029"/>
                </a:xfrm>
                <a:prstGeom prst="rect">
                  <a:avLst/>
                </a:prstGeom>
                <a:blipFill>
                  <a:blip r:embed="rId8"/>
                  <a:stretch>
                    <a:fillRect l="-8772" t="-1563" r="-7018" b="-15625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67F4D1C-E29E-42EF-8136-6B21AE5773AD}"/>
                </a:ext>
              </a:extLst>
            </p:cNvPr>
            <p:cNvCxnSpPr/>
            <p:nvPr/>
          </p:nvCxnSpPr>
          <p:spPr bwMode="auto">
            <a:xfrm>
              <a:off x="7809609" y="3276248"/>
              <a:ext cx="0" cy="2372424"/>
            </a:xfrm>
            <a:prstGeom prst="line">
              <a:avLst/>
            </a:prstGeom>
            <a:ln w="1270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4B69118-1615-47E7-A584-7E733B65060B}"/>
              </a:ext>
            </a:extLst>
          </p:cNvPr>
          <p:cNvGrpSpPr/>
          <p:nvPr/>
        </p:nvGrpSpPr>
        <p:grpSpPr>
          <a:xfrm>
            <a:off x="1407362" y="4484873"/>
            <a:ext cx="1168168" cy="973159"/>
            <a:chOff x="1407362" y="4484873"/>
            <a:chExt cx="1168168" cy="9731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A307D59-EACE-4513-8641-AA1B6430F609}"/>
                    </a:ext>
                  </a:extLst>
                </p:cNvPr>
                <p:cNvSpPr txBox="1"/>
                <p:nvPr/>
              </p:nvSpPr>
              <p:spPr>
                <a:xfrm>
                  <a:off x="1407362" y="4484873"/>
                  <a:ext cx="116640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pt-BR" sz="2000" b="0">
                                <a:latin typeface="Cambria Math" panose="02040503050406030204" pitchFamily="18" charset="0"/>
                              </a:rPr>
                              <m:t>α</m:t>
                            </m:r>
                          </m:sup>
                        </m:sSubSup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=0.35</m:t>
                        </m:r>
                      </m:oMath>
                    </m:oMathPara>
                  </a14:m>
                  <a:endParaRPr lang="en-IE" sz="2000" b="0" i="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A307D59-EACE-4513-8641-AA1B6430F6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362" y="4484873"/>
                  <a:ext cx="1166409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2094" r="-4712" b="-22000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FF881BE-C23A-4806-B89A-4EAF46D290A1}"/>
                    </a:ext>
                  </a:extLst>
                </p:cNvPr>
                <p:cNvSpPr txBox="1"/>
                <p:nvPr/>
              </p:nvSpPr>
              <p:spPr>
                <a:xfrm>
                  <a:off x="1409121" y="5071003"/>
                  <a:ext cx="1166409" cy="3870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β</m:t>
                            </m:r>
                          </m:sup>
                        </m:sSubSup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=0.83</m:t>
                        </m:r>
                      </m:oMath>
                    </m:oMathPara>
                  </a14:m>
                  <a:endParaRPr lang="en-IE" sz="2000" b="0" i="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FF881BE-C23A-4806-B89A-4EAF46D290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121" y="5071003"/>
                  <a:ext cx="1166409" cy="387029"/>
                </a:xfrm>
                <a:prstGeom prst="rect">
                  <a:avLst/>
                </a:prstGeom>
                <a:blipFill>
                  <a:blip r:embed="rId10"/>
                  <a:stretch>
                    <a:fillRect l="-1571" t="-3175" r="-4712" b="-17460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62418D8-5E6A-46F9-B110-4297306178AD}"/>
              </a:ext>
            </a:extLst>
          </p:cNvPr>
          <p:cNvGrpSpPr/>
          <p:nvPr/>
        </p:nvGrpSpPr>
        <p:grpSpPr>
          <a:xfrm>
            <a:off x="214384" y="5736385"/>
            <a:ext cx="3600400" cy="523220"/>
            <a:chOff x="214384" y="5736385"/>
            <a:chExt cx="3600400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769F6F-F22C-4090-97AC-9BD3F9ED4AAB}"/>
                </a:ext>
              </a:extLst>
            </p:cNvPr>
            <p:cNvSpPr txBox="1"/>
            <p:nvPr/>
          </p:nvSpPr>
          <p:spPr>
            <a:xfrm>
              <a:off x="214384" y="5736385"/>
              <a:ext cx="36004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400" b="0" i="0" dirty="0">
                  <a:cs typeface="Arial" panose="020B0604020202020204" pitchFamily="34" charset="0"/>
                </a:rPr>
                <a:t>3. A temperatura máxima de existência de 2 fases para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83C4EDB-010D-4A6B-BA0A-4410966E73F5}"/>
                    </a:ext>
                  </a:extLst>
                </p:cNvPr>
                <p:cNvSpPr/>
                <p:nvPr/>
              </p:nvSpPr>
              <p:spPr>
                <a:xfrm>
                  <a:off x="1259632" y="5928543"/>
                  <a:ext cx="1649554" cy="2312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I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400" b="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400" b="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a14:m>
                  <a:r>
                    <a:rPr lang="en-IE" sz="1400" dirty="0">
                      <a:solidFill>
                        <a:srgbClr val="FF0000"/>
                      </a:solidFill>
                      <a:latin typeface="+mj-lt"/>
                    </a:rPr>
                    <a:t> = 0.41 é 292 K.</a:t>
                  </a: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83C4EDB-010D-4A6B-BA0A-4410966E73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632" y="5928543"/>
                  <a:ext cx="1649554" cy="231237"/>
                </a:xfrm>
                <a:prstGeom prst="rect">
                  <a:avLst/>
                </a:prstGeom>
                <a:blipFill>
                  <a:blip r:embed="rId11"/>
                  <a:stretch>
                    <a:fillRect t="-5405" b="-62162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7811BFB-120A-423A-BEA2-F41D910266BA}"/>
              </a:ext>
            </a:extLst>
          </p:cNvPr>
          <p:cNvCxnSpPr/>
          <p:nvPr/>
        </p:nvCxnSpPr>
        <p:spPr bwMode="auto">
          <a:xfrm>
            <a:off x="5868144" y="2142148"/>
            <a:ext cx="334873" cy="782796"/>
          </a:xfrm>
          <a:prstGeom prst="straightConnector1">
            <a:avLst/>
          </a:prstGeom>
          <a:noFill/>
          <a:ln w="127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15DFE73-8C37-41FA-9057-440EB56B753F}"/>
              </a:ext>
            </a:extLst>
          </p:cNvPr>
          <p:cNvGrpSpPr/>
          <p:nvPr/>
        </p:nvGrpSpPr>
        <p:grpSpPr>
          <a:xfrm>
            <a:off x="3923928" y="3068960"/>
            <a:ext cx="2829920" cy="2550343"/>
            <a:chOff x="3923928" y="3068960"/>
            <a:chExt cx="2829920" cy="255034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CD01907-7C96-4FF9-9C91-956DD4DAB552}"/>
                </a:ext>
              </a:extLst>
            </p:cNvPr>
            <p:cNvGrpSpPr/>
            <p:nvPr/>
          </p:nvGrpSpPr>
          <p:grpSpPr>
            <a:xfrm>
              <a:off x="6203017" y="3246879"/>
              <a:ext cx="550831" cy="2372424"/>
              <a:chOff x="6203017" y="3246879"/>
              <a:chExt cx="550831" cy="2372424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24C6338-613A-4268-850D-4A57B93AB186}"/>
                  </a:ext>
                </a:extLst>
              </p:cNvPr>
              <p:cNvCxnSpPr/>
              <p:nvPr/>
            </p:nvCxnSpPr>
            <p:spPr bwMode="auto">
              <a:xfrm flipV="1">
                <a:off x="6203017" y="3246879"/>
                <a:ext cx="0" cy="2372424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E468D207-80EE-4952-BB26-1023020729F9}"/>
                      </a:ext>
                    </a:extLst>
                  </p:cNvPr>
                  <p:cNvSpPr/>
                  <p:nvPr/>
                </p:nvSpPr>
                <p:spPr>
                  <a:xfrm>
                    <a:off x="6252172" y="4955397"/>
                    <a:ext cx="50167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IE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1800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1800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oMath>
                      </m:oMathPara>
                    </a14:m>
                    <a:endParaRPr lang="en-IE" sz="1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E468D207-80EE-4952-BB26-1023020729F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2172" y="4955397"/>
                    <a:ext cx="501676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I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B9D9C1C7-8E28-42F5-B955-966B63DE033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243353" y="5229201"/>
                <a:ext cx="177249" cy="37807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D48A3FA-A2D2-4A10-8142-4ABA2A084CB1}"/>
                </a:ext>
              </a:extLst>
            </p:cNvPr>
            <p:cNvSpPr/>
            <p:nvPr/>
          </p:nvSpPr>
          <p:spPr bwMode="auto">
            <a:xfrm>
              <a:off x="3923928" y="3068960"/>
              <a:ext cx="576063" cy="314744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3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5746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459"/>
    </mc:Choice>
    <mc:Fallback xmlns="">
      <p:transition spd="slow" advTm="304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B66BCF-9EFD-428E-B78A-30DC2AFBBB46}"/>
              </a:ext>
            </a:extLst>
          </p:cNvPr>
          <p:cNvSpPr txBox="1"/>
          <p:nvPr/>
        </p:nvSpPr>
        <p:spPr>
          <a:xfrm>
            <a:off x="6948264" y="404664"/>
            <a:ext cx="1436612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cs typeface="Arial" panose="020B0604020202020204" pitchFamily="34" charset="0"/>
              </a:rPr>
              <a:t>Componentes:</a:t>
            </a:r>
          </a:p>
          <a:p>
            <a:endParaRPr lang="pt-BR" sz="1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pt-BR" sz="1400" dirty="0">
                <a:solidFill>
                  <a:srgbClr val="FF0000"/>
                </a:solidFill>
                <a:cs typeface="Arial" panose="020B0604020202020204" pitchFamily="34" charset="0"/>
              </a:rPr>
              <a:t>água</a:t>
            </a:r>
          </a:p>
          <a:p>
            <a:r>
              <a:rPr lang="pt-BR" sz="1400" dirty="0">
                <a:solidFill>
                  <a:srgbClr val="FF0000"/>
                </a:solidFill>
                <a:cs typeface="Arial" panose="020B0604020202020204" pitchFamily="34" charset="0"/>
              </a:rPr>
              <a:t>trietilamina</a:t>
            </a:r>
            <a:endParaRPr lang="en-IE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46324F-61C0-4A3C-A6A2-141229D851E5}"/>
              </a:ext>
            </a:extLst>
          </p:cNvPr>
          <p:cNvGrpSpPr/>
          <p:nvPr/>
        </p:nvGrpSpPr>
        <p:grpSpPr>
          <a:xfrm>
            <a:off x="1073150" y="0"/>
            <a:ext cx="4973638" cy="6477000"/>
            <a:chOff x="1073150" y="0"/>
            <a:chExt cx="4973638" cy="6477000"/>
          </a:xfrm>
        </p:grpSpPr>
        <p:pic>
          <p:nvPicPr>
            <p:cNvPr id="18434" name="Picture 5" descr="fig08">
              <a:extLst>
                <a:ext uri="{FF2B5EF4-FFF2-40B4-BE49-F238E27FC236}">
                  <a16:creationId xmlns:a16="http://schemas.microsoft.com/office/drawing/2014/main" id="{D59817E9-50EE-48C7-B279-FEC67720E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50" y="0"/>
              <a:ext cx="4973638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DC5B4CC-4300-4791-9316-851500F00F84}"/>
                </a:ext>
              </a:extLst>
            </p:cNvPr>
            <p:cNvSpPr txBox="1"/>
            <p:nvPr/>
          </p:nvSpPr>
          <p:spPr>
            <a:xfrm>
              <a:off x="1857178" y="1004828"/>
              <a:ext cx="172515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cs typeface="Arial" panose="020B0604020202020204" pitchFamily="34" charset="0"/>
                </a:rPr>
                <a:t>Composição</a:t>
              </a:r>
            </a:p>
            <a:p>
              <a:r>
                <a:rPr lang="pt-BR" sz="2000" dirty="0">
                  <a:cs typeface="Arial" panose="020B0604020202020204" pitchFamily="34" charset="0"/>
                </a:rPr>
                <a:t>da fase </a:t>
              </a:r>
              <a:r>
                <a:rPr lang="el-GR" sz="2000" dirty="0">
                  <a:cs typeface="Arial" panose="020B0604020202020204" pitchFamily="34" charset="0"/>
                </a:rPr>
                <a:t>α</a:t>
              </a:r>
              <a:endParaRPr lang="en-IE" sz="2000" dirty="0"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506FB3-109A-47B2-A2B3-CE4B9DBBCD87}"/>
                </a:ext>
              </a:extLst>
            </p:cNvPr>
            <p:cNvSpPr/>
            <p:nvPr/>
          </p:nvSpPr>
          <p:spPr bwMode="auto">
            <a:xfrm>
              <a:off x="1882315" y="1712714"/>
              <a:ext cx="936104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3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61E101-6480-4512-894F-DBB3B59074C0}"/>
                </a:ext>
              </a:extLst>
            </p:cNvPr>
            <p:cNvSpPr txBox="1"/>
            <p:nvPr/>
          </p:nvSpPr>
          <p:spPr>
            <a:xfrm>
              <a:off x="3131840" y="2501857"/>
              <a:ext cx="172515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rgbClr val="0000CC"/>
                  </a:solidFill>
                  <a:cs typeface="Arial" panose="020B0604020202020204" pitchFamily="34" charset="0"/>
                </a:rPr>
                <a:t>Composição</a:t>
              </a:r>
            </a:p>
            <a:p>
              <a:r>
                <a:rPr lang="pt-BR" sz="2000" dirty="0">
                  <a:solidFill>
                    <a:srgbClr val="0000CC"/>
                  </a:solidFill>
                  <a:cs typeface="Arial" panose="020B0604020202020204" pitchFamily="34" charset="0"/>
                </a:rPr>
                <a:t>da fase β</a:t>
              </a:r>
              <a:endParaRPr lang="en-IE" sz="2000" dirty="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247B66-5393-4079-9DD3-2165C1C02ACA}"/>
                </a:ext>
              </a:extLst>
            </p:cNvPr>
            <p:cNvSpPr/>
            <p:nvPr/>
          </p:nvSpPr>
          <p:spPr bwMode="auto">
            <a:xfrm>
              <a:off x="3920888" y="3261610"/>
              <a:ext cx="936104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3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56C95C5-3664-42F2-9E3A-1CBC8368F82E}"/>
                </a:ext>
              </a:extLst>
            </p:cNvPr>
            <p:cNvCxnSpPr/>
            <p:nvPr/>
          </p:nvCxnSpPr>
          <p:spPr bwMode="auto">
            <a:xfrm flipV="1">
              <a:off x="4644008" y="2276872"/>
              <a:ext cx="504056" cy="224985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E45FAF6-4F71-48A9-A427-4F9E847805FE}"/>
                </a:ext>
              </a:extLst>
            </p:cNvPr>
            <p:cNvCxnSpPr>
              <a:stCxn id="5" idx="0"/>
            </p:cNvCxnSpPr>
            <p:nvPr/>
          </p:nvCxnSpPr>
          <p:spPr bwMode="auto">
            <a:xfrm flipH="1">
              <a:off x="1882315" y="1712714"/>
              <a:ext cx="468052" cy="56415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46A5B02-E9FF-4EB1-A07F-18CBAF212E71}"/>
              </a:ext>
            </a:extLst>
          </p:cNvPr>
          <p:cNvSpPr/>
          <p:nvPr/>
        </p:nvSpPr>
        <p:spPr bwMode="auto">
          <a:xfrm>
            <a:off x="1259632" y="116632"/>
            <a:ext cx="622683" cy="3240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3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066AC8-A169-45B2-B671-F1937A11E98E}"/>
              </a:ext>
            </a:extLst>
          </p:cNvPr>
          <p:cNvSpPr/>
          <p:nvPr/>
        </p:nvSpPr>
        <p:spPr bwMode="auto">
          <a:xfrm>
            <a:off x="4896036" y="116632"/>
            <a:ext cx="1150752" cy="3240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3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287569-0E3D-4227-9EFB-52B43D327B43}"/>
              </a:ext>
            </a:extLst>
          </p:cNvPr>
          <p:cNvSpPr/>
          <p:nvPr/>
        </p:nvSpPr>
        <p:spPr bwMode="auto">
          <a:xfrm>
            <a:off x="895418" y="4509120"/>
            <a:ext cx="675555" cy="504056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3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E5E03C-D200-4318-A5BD-E85BAFD639D3}"/>
              </a:ext>
            </a:extLst>
          </p:cNvPr>
          <p:cNvGrpSpPr/>
          <p:nvPr/>
        </p:nvGrpSpPr>
        <p:grpSpPr>
          <a:xfrm>
            <a:off x="21373" y="5081328"/>
            <a:ext cx="1351652" cy="781845"/>
            <a:chOff x="21373" y="5081328"/>
            <a:chExt cx="1351652" cy="7818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B306B9-9B47-459C-8577-F5B9D45DE023}"/>
                </a:ext>
              </a:extLst>
            </p:cNvPr>
            <p:cNvSpPr txBox="1"/>
            <p:nvPr/>
          </p:nvSpPr>
          <p:spPr>
            <a:xfrm>
              <a:off x="21373" y="5401508"/>
              <a:ext cx="13516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0" i="0" dirty="0"/>
                <a:t>Temperatura</a:t>
              </a:r>
            </a:p>
            <a:p>
              <a:pPr algn="ctr"/>
              <a:r>
                <a:rPr lang="pt-BR" sz="1200" b="0" i="0" dirty="0"/>
                <a:t>consoluta inferior</a:t>
              </a:r>
              <a:endParaRPr lang="en-IE" sz="1200" b="0" i="0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2183ABF-EFF2-4EC9-B6DE-B8688FDB13C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23791" y="5081328"/>
              <a:ext cx="263833" cy="346713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00"/>
    </mc:Choice>
    <mc:Fallback xmlns="">
      <p:transition spd="slow" advTm="7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34.6|69.9|4.4|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|2.4|3.4|2.1|4.3|13.5|4.5|12.2|13.5|18.9|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58.6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.9|1.1|24.2|16.6|56.7|21.8|19.6|38.7|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|1.1"/>
</p:tagLst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508</Words>
  <Application>Microsoft Office PowerPoint</Application>
  <PresentationFormat>Apresentação na tela (4:3)</PresentationFormat>
  <Paragraphs>167</Paragraphs>
  <Slides>19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Cambria Math</vt:lpstr>
      <vt:lpstr>Wingdings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Cristina de Pinho</dc:creator>
  <cp:lastModifiedBy>Samantha Pinho</cp:lastModifiedBy>
  <cp:revision>84</cp:revision>
  <dcterms:created xsi:type="dcterms:W3CDTF">2020-05-26T13:07:43Z</dcterms:created>
  <dcterms:modified xsi:type="dcterms:W3CDTF">2023-06-26T16:50:21Z</dcterms:modified>
</cp:coreProperties>
</file>