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81" r:id="rId4"/>
    <p:sldId id="274" r:id="rId5"/>
    <p:sldId id="263" r:id="rId6"/>
    <p:sldId id="264" r:id="rId7"/>
    <p:sldId id="266" r:id="rId8"/>
    <p:sldId id="267" r:id="rId9"/>
    <p:sldId id="259" r:id="rId10"/>
    <p:sldId id="268" r:id="rId11"/>
    <p:sldId id="269" r:id="rId12"/>
    <p:sldId id="260" r:id="rId13"/>
    <p:sldId id="270" r:id="rId14"/>
    <p:sldId id="271" r:id="rId15"/>
    <p:sldId id="272" r:id="rId16"/>
    <p:sldId id="273" r:id="rId17"/>
    <p:sldId id="278" r:id="rId18"/>
    <p:sldId id="282" r:id="rId19"/>
    <p:sldId id="279" r:id="rId20"/>
    <p:sldId id="280" r:id="rId21"/>
    <p:sldId id="277" r:id="rId22"/>
    <p:sldId id="261" r:id="rId23"/>
    <p:sldId id="276" r:id="rId2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1BE9A-956E-1244-B4E8-4D8E7D6B585C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04/04/2018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970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4B23-3667-0B43-8570-E4E396A15278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04/04/2018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622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E9409-B4C9-B541-9225-B2842352052B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04/04/2018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417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1B73B-D092-654E-98D0-70CF242727D7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04/04/2018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506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B89EA-4CC2-D342-B435-CA0BB09B8940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04/04/2018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813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69B06-6D28-8A49-8235-0608FBDDCD89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04/04/2018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688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77F56-3A7B-F14F-A19D-5A2D2F939EA5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04/04/2018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338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2E1DC-1DC3-FE41-9AB6-126D0E86D03A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04/04/2018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439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8217-851D-E840-9D98-90E6E574AA46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04/04/2018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35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8C75-806D-774F-ADF6-670155A0FE2C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04/04/2018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273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D503A-03CF-F54C-988C-4CCFE5FA344C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04/04/2018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90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13F29551-7E5A-D747-BF04-B61942C3313C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 defTabSz="457200"/>
              <a:t>04/04/2018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220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HP Simplified" panose="020B0606020204020204" pitchFamily="34" charset="0"/>
              </a:rPr>
              <a:t/>
            </a:r>
            <a:br>
              <a:rPr lang="en-US" dirty="0">
                <a:latin typeface="HP Simplified" panose="020B0606020204020204" pitchFamily="34" charset="0"/>
              </a:rPr>
            </a:br>
            <a:r>
              <a:rPr lang="en-US" b="1" dirty="0" err="1" smtClean="0">
                <a:latin typeface="Garamond" panose="02020404030301010803" pitchFamily="18" charset="0"/>
              </a:rPr>
              <a:t>Sociologia</a:t>
            </a:r>
            <a:r>
              <a:rPr lang="en-US" b="1" dirty="0" smtClean="0">
                <a:latin typeface="Garamond" panose="02020404030301010803" pitchFamily="18" charset="0"/>
              </a:rPr>
              <a:t> </a:t>
            </a:r>
            <a:r>
              <a:rPr lang="en-US" b="1" dirty="0">
                <a:latin typeface="Garamond" panose="02020404030301010803" pitchFamily="18" charset="0"/>
              </a:rPr>
              <a:t>da </a:t>
            </a:r>
            <a:r>
              <a:rPr lang="en-US" b="1" dirty="0" err="1" smtClean="0">
                <a:latin typeface="Garamond" panose="02020404030301010803" pitchFamily="18" charset="0"/>
              </a:rPr>
              <a:t>Violência</a:t>
            </a:r>
            <a:r>
              <a:rPr lang="en-US" b="1" dirty="0" smtClean="0">
                <a:latin typeface="Garamond" panose="02020404030301010803" pitchFamily="18" charset="0"/>
              </a:rPr>
              <a:t/>
            </a:r>
            <a:br>
              <a:rPr lang="en-US" b="1" dirty="0" smtClean="0">
                <a:latin typeface="Garamond" panose="02020404030301010803" pitchFamily="18" charset="0"/>
              </a:rPr>
            </a:br>
            <a:r>
              <a:rPr lang="en-US" sz="3600" b="1" dirty="0" err="1" smtClean="0">
                <a:latin typeface="Garamond" panose="02020404030301010803" pitchFamily="18" charset="0"/>
              </a:rPr>
              <a:t>Professora</a:t>
            </a:r>
            <a:r>
              <a:rPr lang="en-US" sz="3600" b="1" dirty="0">
                <a:latin typeface="Garamond" panose="02020404030301010803" pitchFamily="18" charset="0"/>
              </a:rPr>
              <a:t>:</a:t>
            </a:r>
            <a:r>
              <a:rPr lang="en-US" sz="3600" dirty="0">
                <a:latin typeface="Garamond" panose="02020404030301010803" pitchFamily="18" charset="0"/>
              </a:rPr>
              <a:t> Bruna </a:t>
            </a:r>
            <a:r>
              <a:rPr lang="en-US" sz="3600" dirty="0" smtClean="0">
                <a:latin typeface="Garamond" panose="02020404030301010803" pitchFamily="18" charset="0"/>
              </a:rPr>
              <a:t>Gisi</a:t>
            </a:r>
            <a:r>
              <a:rPr lang="en-US" sz="3600" dirty="0">
                <a:latin typeface="HP Simplified" panose="020B0606020204020204" pitchFamily="34" charset="0"/>
              </a:rPr>
              <a:t/>
            </a:r>
            <a:br>
              <a:rPr lang="en-US" sz="3600" dirty="0">
                <a:latin typeface="HP Simplified" panose="020B0606020204020204" pitchFamily="34" charset="0"/>
              </a:rPr>
            </a:br>
            <a:endParaRPr lang="en-US" sz="3600" dirty="0">
              <a:latin typeface="HP Simplified" panose="020B0606020204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175197"/>
          </a:xfrm>
        </p:spPr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Aula </a:t>
            </a:r>
            <a:r>
              <a:rPr lang="pt-BR" b="1" dirty="0">
                <a:solidFill>
                  <a:schemeClr val="tx1"/>
                </a:solidFill>
                <a:latin typeface="Garamond" panose="02020404030301010803" pitchFamily="18" charset="0"/>
              </a:rPr>
              <a:t>1 </a:t>
            </a:r>
            <a:r>
              <a:rPr lang="pt-BR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– Apresentação do curso e introdução ao tema - </a:t>
            </a:r>
            <a:r>
              <a:rPr lang="pt-BR" b="1" i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A </a:t>
            </a:r>
            <a:r>
              <a:rPr lang="pt-BR" b="1" i="1" dirty="0">
                <a:solidFill>
                  <a:schemeClr val="tx1"/>
                </a:solidFill>
                <a:latin typeface="Garamond" panose="02020404030301010803" pitchFamily="18" charset="0"/>
              </a:rPr>
              <a:t>violência como objeto sociológico </a:t>
            </a:r>
            <a:endParaRPr lang="en-US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pic>
        <p:nvPicPr>
          <p:cNvPr id="4" name="Picture 3" descr="logo-Sociologia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1922" y="73198"/>
            <a:ext cx="2787299" cy="1170027"/>
          </a:xfrm>
          <a:prstGeom prst="rect">
            <a:avLst/>
          </a:prstGeom>
        </p:spPr>
      </p:pic>
      <p:pic>
        <p:nvPicPr>
          <p:cNvPr id="5" name="Picture 4" descr="Logo USP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895" y="73198"/>
            <a:ext cx="1170027" cy="1170027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5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 err="1" smtClean="0">
                <a:latin typeface="Garamond" panose="02020404030301010803" pitchFamily="18" charset="0"/>
              </a:rPr>
              <a:t>Sociologia</a:t>
            </a:r>
            <a:r>
              <a:rPr lang="en-US" sz="3100" b="1" dirty="0" smtClean="0">
                <a:latin typeface="Garamond" panose="02020404030301010803" pitchFamily="18" charset="0"/>
              </a:rPr>
              <a:t> </a:t>
            </a:r>
            <a:r>
              <a:rPr lang="en-US" sz="3100" b="1" dirty="0">
                <a:latin typeface="Garamond" panose="02020404030301010803" pitchFamily="18" charset="0"/>
              </a:rPr>
              <a:t>da </a:t>
            </a:r>
            <a:r>
              <a:rPr lang="en-US" sz="3100" b="1" dirty="0" err="1">
                <a:latin typeface="Garamond" panose="02020404030301010803" pitchFamily="18" charset="0"/>
              </a:rPr>
              <a:t>Violência</a:t>
            </a:r>
            <a:r>
              <a:rPr lang="en-US" sz="3100" b="1" dirty="0">
                <a:latin typeface="Garamond" panose="02020404030301010803" pitchFamily="18" charset="0"/>
              </a:rPr>
              <a:t/>
            </a:r>
            <a:br>
              <a:rPr lang="en-US" sz="3100" b="1" dirty="0">
                <a:latin typeface="Garamond" panose="02020404030301010803" pitchFamily="18" charset="0"/>
              </a:rPr>
            </a:br>
            <a:r>
              <a:rPr lang="pt-BR" sz="3100" b="1" dirty="0">
                <a:latin typeface="Garamond" panose="02020404030301010803" pitchFamily="18" charset="0"/>
              </a:rPr>
              <a:t>Aula 1 - </a:t>
            </a:r>
            <a:r>
              <a:rPr lang="pt-BR" sz="3100" b="1" i="1" dirty="0">
                <a:latin typeface="Garamond" panose="02020404030301010803" pitchFamily="18" charset="0"/>
              </a:rPr>
              <a:t>A violência como objeto </a:t>
            </a:r>
            <a:r>
              <a:rPr lang="pt-BR" sz="3100" b="1" i="1" dirty="0" smtClean="0">
                <a:latin typeface="Garamond" panose="02020404030301010803" pitchFamily="18" charset="0"/>
              </a:rPr>
              <a:t>sociológico</a:t>
            </a:r>
            <a:br>
              <a:rPr lang="pt-BR" sz="3100" b="1" i="1" dirty="0" smtClean="0">
                <a:latin typeface="Garamond" panose="02020404030301010803" pitchFamily="18" charset="0"/>
              </a:rPr>
            </a:br>
            <a:r>
              <a:rPr lang="pt-BR" sz="3100" b="1" dirty="0" smtClean="0">
                <a:latin typeface="Garamond" panose="02020404030301010803" pitchFamily="18" charset="0"/>
              </a:rPr>
              <a:t>Parte III</a:t>
            </a:r>
            <a:endParaRPr lang="pt-BR" sz="31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600" y="1764405"/>
            <a:ext cx="10972800" cy="4591945"/>
          </a:xfrm>
        </p:spPr>
        <p:txBody>
          <a:bodyPr>
            <a:normAutofit/>
          </a:bodyPr>
          <a:lstStyle/>
          <a:p>
            <a:pPr marL="514350" indent="-514350">
              <a:buAutoNum type="alphaUcParenR"/>
            </a:pPr>
            <a:r>
              <a:rPr lang="pt-BR" sz="2800" b="1" dirty="0" smtClean="0">
                <a:latin typeface="Garamond" panose="02020404030301010803" pitchFamily="18" charset="0"/>
              </a:rPr>
              <a:t>Atributos da abordagem sociológica</a:t>
            </a:r>
          </a:p>
          <a:p>
            <a:pPr marL="514350" indent="-514350">
              <a:buAutoNum type="alphaUcParenR"/>
            </a:pPr>
            <a:endParaRPr lang="pt-BR" sz="2800" b="1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pt-BR" sz="2800" b="1" dirty="0" smtClean="0">
                <a:latin typeface="Garamond" panose="02020404030301010803" pitchFamily="18" charset="0"/>
              </a:rPr>
              <a:t>	</a:t>
            </a:r>
            <a:r>
              <a:rPr lang="pt-BR" sz="2800" dirty="0" smtClean="0">
                <a:latin typeface="Garamond" panose="02020404030301010803" pitchFamily="18" charset="0"/>
              </a:rPr>
              <a:t>- dimensão relativa às relações, interações e sentidos sociais</a:t>
            </a:r>
          </a:p>
          <a:p>
            <a:pPr marL="0" indent="0">
              <a:buNone/>
            </a:pPr>
            <a:r>
              <a:rPr lang="pt-BR" sz="2800" dirty="0">
                <a:latin typeface="Garamond" panose="02020404030301010803" pitchFamily="18" charset="0"/>
              </a:rPr>
              <a:t>	</a:t>
            </a:r>
            <a:r>
              <a:rPr lang="pt-BR" sz="2800" dirty="0" smtClean="0">
                <a:latin typeface="Garamond" panose="02020404030301010803" pitchFamily="18" charset="0"/>
              </a:rPr>
              <a:t>- Variação histórica e contextual</a:t>
            </a:r>
          </a:p>
          <a:p>
            <a:pPr marL="0" indent="0">
              <a:buNone/>
            </a:pPr>
            <a:r>
              <a:rPr lang="pt-BR" sz="2800" dirty="0">
                <a:latin typeface="Garamond" panose="02020404030301010803" pitchFamily="18" charset="0"/>
              </a:rPr>
              <a:t>	</a:t>
            </a:r>
            <a:r>
              <a:rPr lang="pt-BR" sz="2800" dirty="0" smtClean="0">
                <a:latin typeface="Garamond" panose="02020404030301010803" pitchFamily="18" charset="0"/>
              </a:rPr>
              <a:t>	</a:t>
            </a:r>
            <a:r>
              <a:rPr lang="pt-BR" sz="2800" i="1" dirty="0">
                <a:latin typeface="Garamond" panose="02020404030301010803" pitchFamily="18" charset="0"/>
                <a:sym typeface="Wingdings" panose="05000000000000000000" pitchFamily="2" charset="2"/>
              </a:rPr>
              <a:t>	</a:t>
            </a:r>
            <a:r>
              <a:rPr lang="pt-BR" sz="2800" dirty="0">
                <a:latin typeface="Garamond" panose="02020404030301010803" pitchFamily="18" charset="0"/>
                <a:sym typeface="Wingdings" panose="05000000000000000000" pitchFamily="2" charset="2"/>
              </a:rPr>
              <a:t> Característica dominante da visão moderna e contemporânea:</a:t>
            </a:r>
          </a:p>
          <a:p>
            <a:pPr marL="0" indent="0">
              <a:buNone/>
            </a:pPr>
            <a:r>
              <a:rPr lang="pt-BR" sz="2800" dirty="0">
                <a:latin typeface="Garamond" panose="02020404030301010803" pitchFamily="18" charset="0"/>
                <a:sym typeface="Wingdings" panose="05000000000000000000" pitchFamily="2" charset="2"/>
              </a:rPr>
              <a:t>							</a:t>
            </a:r>
            <a:r>
              <a:rPr lang="pt-BR" sz="2800" i="1" dirty="0">
                <a:latin typeface="Garamond" panose="02020404030301010803" pitchFamily="18" charset="0"/>
                <a:sym typeface="Wingdings" panose="05000000000000000000" pitchFamily="2" charset="2"/>
              </a:rPr>
              <a:t>negatividade </a:t>
            </a:r>
            <a:r>
              <a:rPr lang="pt-BR" sz="2800" i="1" dirty="0" smtClean="0">
                <a:latin typeface="Garamond" panose="02020404030301010803" pitchFamily="18" charset="0"/>
                <a:sym typeface="Wingdings" panose="05000000000000000000" pitchFamily="2" charset="2"/>
              </a:rPr>
              <a:t>moral </a:t>
            </a:r>
            <a:r>
              <a:rPr lang="pt-BR" sz="2800" dirty="0" smtClean="0">
                <a:latin typeface="Garamond" panose="02020404030301010803" pitchFamily="18" charset="0"/>
                <a:sym typeface="Wingdings" panose="05000000000000000000" pitchFamily="2" charset="2"/>
              </a:rPr>
              <a:t>(Cf. Misse, 2016)</a:t>
            </a:r>
            <a:endParaRPr lang="pt-BR" sz="2800" i="1" dirty="0">
              <a:latin typeface="Garamond" panose="02020404030301010803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pt-BR" sz="2800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BR" dirty="0">
              <a:latin typeface="Garamond" panose="02020404030301010803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070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 err="1" smtClean="0">
                <a:latin typeface="Garamond" panose="02020404030301010803" pitchFamily="18" charset="0"/>
              </a:rPr>
              <a:t>Sociologia</a:t>
            </a:r>
            <a:r>
              <a:rPr lang="en-US" sz="3100" b="1" dirty="0" smtClean="0">
                <a:latin typeface="Garamond" panose="02020404030301010803" pitchFamily="18" charset="0"/>
              </a:rPr>
              <a:t> </a:t>
            </a:r>
            <a:r>
              <a:rPr lang="en-US" sz="3100" b="1" dirty="0">
                <a:latin typeface="Garamond" panose="02020404030301010803" pitchFamily="18" charset="0"/>
              </a:rPr>
              <a:t>da </a:t>
            </a:r>
            <a:r>
              <a:rPr lang="en-US" sz="3100" b="1" dirty="0" err="1">
                <a:latin typeface="Garamond" panose="02020404030301010803" pitchFamily="18" charset="0"/>
              </a:rPr>
              <a:t>Violência</a:t>
            </a:r>
            <a:r>
              <a:rPr lang="en-US" sz="3100" b="1" dirty="0">
                <a:latin typeface="Garamond" panose="02020404030301010803" pitchFamily="18" charset="0"/>
              </a:rPr>
              <a:t/>
            </a:r>
            <a:br>
              <a:rPr lang="en-US" sz="3100" b="1" dirty="0">
                <a:latin typeface="Garamond" panose="02020404030301010803" pitchFamily="18" charset="0"/>
              </a:rPr>
            </a:br>
            <a:r>
              <a:rPr lang="pt-BR" sz="3100" b="1" dirty="0">
                <a:latin typeface="Garamond" panose="02020404030301010803" pitchFamily="18" charset="0"/>
              </a:rPr>
              <a:t>Aula 1 - </a:t>
            </a:r>
            <a:r>
              <a:rPr lang="pt-BR" sz="3100" b="1" i="1" dirty="0">
                <a:latin typeface="Garamond" panose="02020404030301010803" pitchFamily="18" charset="0"/>
              </a:rPr>
              <a:t>A violência como objeto </a:t>
            </a:r>
            <a:r>
              <a:rPr lang="pt-BR" sz="3100" b="1" i="1" dirty="0" smtClean="0">
                <a:latin typeface="Garamond" panose="02020404030301010803" pitchFamily="18" charset="0"/>
              </a:rPr>
              <a:t>sociológico</a:t>
            </a:r>
            <a:br>
              <a:rPr lang="pt-BR" sz="3100" b="1" i="1" dirty="0" smtClean="0">
                <a:latin typeface="Garamond" panose="02020404030301010803" pitchFamily="18" charset="0"/>
              </a:rPr>
            </a:br>
            <a:r>
              <a:rPr lang="pt-BR" sz="3100" b="1" dirty="0" smtClean="0">
                <a:latin typeface="Garamond" panose="02020404030301010803" pitchFamily="18" charset="0"/>
              </a:rPr>
              <a:t>Parte III</a:t>
            </a:r>
            <a:endParaRPr lang="pt-BR" sz="31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600" y="1764405"/>
            <a:ext cx="10972800" cy="4591945"/>
          </a:xfrm>
        </p:spPr>
        <p:txBody>
          <a:bodyPr>
            <a:normAutofit/>
          </a:bodyPr>
          <a:lstStyle/>
          <a:p>
            <a:pPr marL="514350" indent="-514350">
              <a:buAutoNum type="alphaUcParenR"/>
            </a:pPr>
            <a:r>
              <a:rPr lang="pt-BR" sz="2800" b="1" dirty="0" smtClean="0">
                <a:latin typeface="Garamond" panose="02020404030301010803" pitchFamily="18" charset="0"/>
              </a:rPr>
              <a:t>Atributos da abordagem sociológica</a:t>
            </a:r>
          </a:p>
          <a:p>
            <a:pPr marL="514350" indent="-514350">
              <a:buAutoNum type="alphaUcParenR"/>
            </a:pPr>
            <a:endParaRPr lang="pt-BR" sz="2800" b="1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pt-BR" sz="2800" b="1" dirty="0" smtClean="0">
                <a:latin typeface="Garamond" panose="02020404030301010803" pitchFamily="18" charset="0"/>
              </a:rPr>
              <a:t>	</a:t>
            </a:r>
            <a:r>
              <a:rPr lang="pt-BR" sz="2800" dirty="0" smtClean="0">
                <a:latin typeface="Garamond" panose="02020404030301010803" pitchFamily="18" charset="0"/>
              </a:rPr>
              <a:t>- dimensão relativa às relações, interações e sentidos sociais</a:t>
            </a:r>
          </a:p>
          <a:p>
            <a:pPr marL="0" indent="0">
              <a:buNone/>
            </a:pPr>
            <a:r>
              <a:rPr lang="pt-BR" sz="2800" dirty="0">
                <a:latin typeface="Garamond" panose="02020404030301010803" pitchFamily="18" charset="0"/>
              </a:rPr>
              <a:t>	</a:t>
            </a:r>
            <a:r>
              <a:rPr lang="pt-BR" sz="2800" dirty="0" smtClean="0">
                <a:latin typeface="Garamond" panose="02020404030301010803" pitchFamily="18" charset="0"/>
              </a:rPr>
              <a:t>- Variação histórica e contextual</a:t>
            </a:r>
          </a:p>
          <a:p>
            <a:pPr marL="0" indent="0">
              <a:buNone/>
            </a:pPr>
            <a:r>
              <a:rPr lang="pt-BR" sz="2800" dirty="0">
                <a:latin typeface="Garamond" panose="02020404030301010803" pitchFamily="18" charset="0"/>
              </a:rPr>
              <a:t>	</a:t>
            </a:r>
            <a:r>
              <a:rPr lang="pt-BR" sz="2800" dirty="0" smtClean="0">
                <a:latin typeface="Garamond" panose="02020404030301010803" pitchFamily="18" charset="0"/>
              </a:rPr>
              <a:t>	</a:t>
            </a:r>
            <a:r>
              <a:rPr lang="pt-BR" sz="2800" i="1" dirty="0">
                <a:latin typeface="Garamond" panose="02020404030301010803" pitchFamily="18" charset="0"/>
                <a:sym typeface="Wingdings" panose="05000000000000000000" pitchFamily="2" charset="2"/>
              </a:rPr>
              <a:t>	</a:t>
            </a:r>
            <a:r>
              <a:rPr lang="pt-BR" sz="2800" dirty="0">
                <a:latin typeface="Garamond" panose="02020404030301010803" pitchFamily="18" charset="0"/>
                <a:sym typeface="Wingdings" panose="05000000000000000000" pitchFamily="2" charset="2"/>
              </a:rPr>
              <a:t> Característica dominante da visão moderna e contemporânea:</a:t>
            </a:r>
          </a:p>
          <a:p>
            <a:pPr marL="0" indent="0">
              <a:buNone/>
            </a:pPr>
            <a:r>
              <a:rPr lang="pt-BR" sz="2800" dirty="0">
                <a:latin typeface="Garamond" panose="02020404030301010803" pitchFamily="18" charset="0"/>
                <a:sym typeface="Wingdings" panose="05000000000000000000" pitchFamily="2" charset="2"/>
              </a:rPr>
              <a:t>							</a:t>
            </a:r>
            <a:r>
              <a:rPr lang="pt-BR" sz="2800" i="1" dirty="0">
                <a:latin typeface="Garamond" panose="02020404030301010803" pitchFamily="18" charset="0"/>
                <a:sym typeface="Wingdings" panose="05000000000000000000" pitchFamily="2" charset="2"/>
              </a:rPr>
              <a:t>negatividade </a:t>
            </a:r>
            <a:r>
              <a:rPr lang="pt-BR" sz="2800" i="1" dirty="0" smtClean="0">
                <a:latin typeface="Garamond" panose="02020404030301010803" pitchFamily="18" charset="0"/>
                <a:sym typeface="Wingdings" panose="05000000000000000000" pitchFamily="2" charset="2"/>
              </a:rPr>
              <a:t>moral</a:t>
            </a:r>
            <a:r>
              <a:rPr lang="pt-BR" sz="2800" dirty="0">
                <a:latin typeface="Garamond" panose="02020404030301010803" pitchFamily="18" charset="0"/>
                <a:sym typeface="Wingdings" panose="05000000000000000000" pitchFamily="2" charset="2"/>
              </a:rPr>
              <a:t> (Cf. Misse, 2016)</a:t>
            </a:r>
            <a:endParaRPr lang="pt-BR" sz="2800" i="1" dirty="0" smtClean="0">
              <a:latin typeface="Garamond" panose="02020404030301010803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pt-BR" sz="2800" i="1" dirty="0">
                <a:latin typeface="Garamond" panose="02020404030301010803" pitchFamily="18" charset="0"/>
                <a:sym typeface="Wingdings" panose="05000000000000000000" pitchFamily="2" charset="2"/>
              </a:rPr>
              <a:t>	</a:t>
            </a:r>
            <a:r>
              <a:rPr lang="pt-BR" sz="2800" i="1" dirty="0" smtClean="0">
                <a:latin typeface="Garamond" panose="02020404030301010803" pitchFamily="18" charset="0"/>
                <a:sym typeface="Wingdings" panose="05000000000000000000" pitchFamily="2" charset="2"/>
              </a:rPr>
              <a:t>- </a:t>
            </a:r>
            <a:r>
              <a:rPr lang="pt-BR" sz="2800" dirty="0" smtClean="0">
                <a:latin typeface="Garamond" panose="02020404030301010803" pitchFamily="18" charset="0"/>
                <a:sym typeface="Wingdings" panose="05000000000000000000" pitchFamily="2" charset="2"/>
              </a:rPr>
              <a:t>Problema social X objeto sociológico</a:t>
            </a:r>
            <a:r>
              <a:rPr lang="pt-BR" sz="2800" i="1" dirty="0" smtClean="0">
                <a:latin typeface="Garamond" panose="02020404030301010803" pitchFamily="18" charset="0"/>
                <a:sym typeface="Wingdings" panose="05000000000000000000" pitchFamily="2" charset="2"/>
              </a:rPr>
              <a:t> – </a:t>
            </a:r>
            <a:r>
              <a:rPr lang="pt-BR" sz="2800" dirty="0" smtClean="0">
                <a:latin typeface="Garamond" panose="02020404030301010803" pitchFamily="18" charset="0"/>
                <a:sym typeface="Wingdings" panose="05000000000000000000" pitchFamily="2" charset="2"/>
              </a:rPr>
              <a:t>avaliação X compreensão </a:t>
            </a:r>
            <a:endParaRPr lang="pt-BR" sz="2800" dirty="0">
              <a:latin typeface="Garamond" panose="02020404030301010803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pt-BR" sz="2800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BR" dirty="0">
              <a:latin typeface="Garamond" panose="02020404030301010803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327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100" b="1" dirty="0" smtClean="0">
                <a:latin typeface="HP Simplified" panose="020B0606020204020204" pitchFamily="34" charset="0"/>
              </a:rPr>
              <a:t/>
            </a:r>
            <a:br>
              <a:rPr lang="pt-BR" sz="3100" b="1" dirty="0" smtClean="0">
                <a:latin typeface="HP Simplified" panose="020B0606020204020204" pitchFamily="34" charset="0"/>
              </a:rPr>
            </a:br>
            <a:r>
              <a:rPr lang="en-US" sz="3100" b="1" dirty="0" err="1">
                <a:latin typeface="Garamond" panose="02020404030301010803" pitchFamily="18" charset="0"/>
              </a:rPr>
              <a:t>Sociologia</a:t>
            </a:r>
            <a:r>
              <a:rPr lang="en-US" sz="3100" b="1" dirty="0">
                <a:latin typeface="Garamond" panose="02020404030301010803" pitchFamily="18" charset="0"/>
              </a:rPr>
              <a:t> da </a:t>
            </a:r>
            <a:r>
              <a:rPr lang="en-US" sz="3100" b="1" dirty="0" err="1">
                <a:latin typeface="Garamond" panose="02020404030301010803" pitchFamily="18" charset="0"/>
              </a:rPr>
              <a:t>Violência</a:t>
            </a:r>
            <a:r>
              <a:rPr lang="en-US" sz="3100" b="1" dirty="0">
                <a:latin typeface="Garamond" panose="02020404030301010803" pitchFamily="18" charset="0"/>
              </a:rPr>
              <a:t/>
            </a:r>
            <a:br>
              <a:rPr lang="en-US" sz="3100" b="1" dirty="0">
                <a:latin typeface="Garamond" panose="02020404030301010803" pitchFamily="18" charset="0"/>
              </a:rPr>
            </a:br>
            <a:r>
              <a:rPr lang="pt-BR" sz="3100" b="1" dirty="0">
                <a:latin typeface="Garamond" panose="02020404030301010803" pitchFamily="18" charset="0"/>
              </a:rPr>
              <a:t>Aula 1 - </a:t>
            </a:r>
            <a:r>
              <a:rPr lang="pt-BR" sz="3100" b="1" i="1" dirty="0">
                <a:latin typeface="Garamond" panose="02020404030301010803" pitchFamily="18" charset="0"/>
              </a:rPr>
              <a:t>A violência como objeto sociológico</a:t>
            </a:r>
            <a:br>
              <a:rPr lang="pt-BR" sz="3100" b="1" i="1" dirty="0">
                <a:latin typeface="Garamond" panose="02020404030301010803" pitchFamily="18" charset="0"/>
              </a:rPr>
            </a:br>
            <a:r>
              <a:rPr lang="pt-BR" sz="3100" b="1" dirty="0">
                <a:latin typeface="Garamond" panose="02020404030301010803" pitchFamily="18" charset="0"/>
              </a:rPr>
              <a:t>Parte III</a:t>
            </a:r>
            <a:r>
              <a:rPr lang="en-US" sz="3100" dirty="0">
                <a:latin typeface="Garamond" panose="02020404030301010803" pitchFamily="18" charset="0"/>
              </a:rPr>
              <a:t/>
            </a:r>
            <a:br>
              <a:rPr lang="en-US" sz="3100" dirty="0">
                <a:latin typeface="Garamond" panose="02020404030301010803" pitchFamily="18" charset="0"/>
              </a:rPr>
            </a:br>
            <a:endParaRPr lang="pt-BR" sz="3100" dirty="0">
              <a:latin typeface="Garamond" panose="020204040303010108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414233"/>
          </a:xfrm>
        </p:spPr>
        <p:txBody>
          <a:bodyPr/>
          <a:lstStyle/>
          <a:p>
            <a:pPr marL="0" indent="0">
              <a:buNone/>
            </a:pPr>
            <a:r>
              <a:rPr lang="pt-BR" sz="2800" b="1" dirty="0" smtClean="0">
                <a:latin typeface="Garamond" panose="02020404030301010803" pitchFamily="18" charset="0"/>
              </a:rPr>
              <a:t>B) Dilemas </a:t>
            </a:r>
            <a:r>
              <a:rPr lang="pt-BR" sz="2800" b="1" dirty="0">
                <a:latin typeface="Garamond" panose="02020404030301010803" pitchFamily="18" charset="0"/>
              </a:rPr>
              <a:t>da </a:t>
            </a:r>
            <a:r>
              <a:rPr lang="pt-BR" sz="2800" b="1" dirty="0" smtClean="0">
                <a:latin typeface="Garamond" panose="02020404030301010803" pitchFamily="18" charset="0"/>
              </a:rPr>
              <a:t>definição</a:t>
            </a:r>
          </a:p>
          <a:p>
            <a:pPr marL="0" indent="0">
              <a:buNone/>
            </a:pPr>
            <a:r>
              <a:rPr lang="pt-BR" sz="2800" b="1" dirty="0" smtClean="0">
                <a:latin typeface="Garamond" panose="02020404030301010803" pitchFamily="18" charset="0"/>
              </a:rPr>
              <a:t>	</a:t>
            </a:r>
            <a:r>
              <a:rPr lang="pt-BR" sz="2800" dirty="0" smtClean="0">
                <a:latin typeface="Garamond" panose="02020404030301010803" pitchFamily="18" charset="0"/>
              </a:rPr>
              <a:t>- </a:t>
            </a:r>
            <a:r>
              <a:rPr lang="pt-BR" sz="2800" i="1" dirty="0" smtClean="0">
                <a:latin typeface="Garamond" panose="02020404030301010803" pitchFamily="18" charset="0"/>
              </a:rPr>
              <a:t>Como definir violência sociologicamente?</a:t>
            </a:r>
          </a:p>
          <a:p>
            <a:pPr marL="0" indent="0">
              <a:buNone/>
            </a:pPr>
            <a:r>
              <a:rPr lang="pt-BR" sz="2800" dirty="0" smtClean="0">
                <a:latin typeface="Garamond" panose="02020404030301010803" pitchFamily="18" charset="0"/>
              </a:rPr>
              <a:t> </a:t>
            </a:r>
            <a:endParaRPr lang="pt-BR" sz="2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584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100" b="1" dirty="0" smtClean="0">
                <a:latin typeface="HP Simplified" panose="020B0606020204020204" pitchFamily="34" charset="0"/>
              </a:rPr>
              <a:t/>
            </a:r>
            <a:br>
              <a:rPr lang="pt-BR" sz="3100" b="1" dirty="0" smtClean="0">
                <a:latin typeface="HP Simplified" panose="020B0606020204020204" pitchFamily="34" charset="0"/>
              </a:rPr>
            </a:br>
            <a:r>
              <a:rPr lang="en-US" sz="3100" b="1" dirty="0" err="1">
                <a:latin typeface="Garamond" panose="02020404030301010803" pitchFamily="18" charset="0"/>
              </a:rPr>
              <a:t>Sociologia</a:t>
            </a:r>
            <a:r>
              <a:rPr lang="en-US" sz="3100" b="1" dirty="0">
                <a:latin typeface="Garamond" panose="02020404030301010803" pitchFamily="18" charset="0"/>
              </a:rPr>
              <a:t> da </a:t>
            </a:r>
            <a:r>
              <a:rPr lang="en-US" sz="3100" b="1" dirty="0" err="1">
                <a:latin typeface="Garamond" panose="02020404030301010803" pitchFamily="18" charset="0"/>
              </a:rPr>
              <a:t>Violência</a:t>
            </a:r>
            <a:r>
              <a:rPr lang="en-US" sz="3100" b="1" dirty="0">
                <a:latin typeface="Garamond" panose="02020404030301010803" pitchFamily="18" charset="0"/>
              </a:rPr>
              <a:t/>
            </a:r>
            <a:br>
              <a:rPr lang="en-US" sz="3100" b="1" dirty="0">
                <a:latin typeface="Garamond" panose="02020404030301010803" pitchFamily="18" charset="0"/>
              </a:rPr>
            </a:br>
            <a:r>
              <a:rPr lang="pt-BR" sz="3100" b="1" dirty="0">
                <a:latin typeface="Garamond" panose="02020404030301010803" pitchFamily="18" charset="0"/>
              </a:rPr>
              <a:t>Aula 1 - </a:t>
            </a:r>
            <a:r>
              <a:rPr lang="pt-BR" sz="3100" b="1" i="1" dirty="0">
                <a:latin typeface="Garamond" panose="02020404030301010803" pitchFamily="18" charset="0"/>
              </a:rPr>
              <a:t>A violência como objeto sociológico</a:t>
            </a:r>
            <a:br>
              <a:rPr lang="pt-BR" sz="3100" b="1" i="1" dirty="0">
                <a:latin typeface="Garamond" panose="02020404030301010803" pitchFamily="18" charset="0"/>
              </a:rPr>
            </a:br>
            <a:r>
              <a:rPr lang="pt-BR" sz="3100" b="1" dirty="0">
                <a:latin typeface="Garamond" panose="02020404030301010803" pitchFamily="18" charset="0"/>
              </a:rPr>
              <a:t>Parte III</a:t>
            </a:r>
            <a:r>
              <a:rPr lang="en-US" sz="3100" dirty="0">
                <a:latin typeface="Garamond" panose="02020404030301010803" pitchFamily="18" charset="0"/>
              </a:rPr>
              <a:t/>
            </a:r>
            <a:br>
              <a:rPr lang="en-US" sz="3100" dirty="0">
                <a:latin typeface="Garamond" panose="02020404030301010803" pitchFamily="18" charset="0"/>
              </a:rPr>
            </a:br>
            <a:endParaRPr lang="pt-BR" sz="3100" dirty="0">
              <a:latin typeface="Garamond" panose="020204040303010108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181269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BR" sz="3000" b="1" dirty="0" smtClean="0">
                <a:latin typeface="Garamond" panose="02020404030301010803" pitchFamily="18" charset="0"/>
              </a:rPr>
              <a:t>B) Dilemas </a:t>
            </a:r>
            <a:r>
              <a:rPr lang="pt-BR" sz="3000" b="1" dirty="0">
                <a:latin typeface="Garamond" panose="02020404030301010803" pitchFamily="18" charset="0"/>
              </a:rPr>
              <a:t>da </a:t>
            </a:r>
            <a:r>
              <a:rPr lang="pt-BR" sz="3000" b="1" dirty="0" smtClean="0">
                <a:latin typeface="Garamond" panose="02020404030301010803" pitchFamily="18" charset="0"/>
              </a:rPr>
              <a:t>definição</a:t>
            </a:r>
          </a:p>
          <a:p>
            <a:pPr marL="0" indent="0">
              <a:buNone/>
            </a:pPr>
            <a:r>
              <a:rPr lang="pt-BR" sz="3000" b="1" dirty="0" smtClean="0">
                <a:latin typeface="Garamond" panose="02020404030301010803" pitchFamily="18" charset="0"/>
              </a:rPr>
              <a:t>	</a:t>
            </a:r>
            <a:r>
              <a:rPr lang="pt-BR" sz="3000" dirty="0" smtClean="0">
                <a:latin typeface="Garamond" panose="02020404030301010803" pitchFamily="18" charset="0"/>
              </a:rPr>
              <a:t>- </a:t>
            </a:r>
            <a:r>
              <a:rPr lang="pt-BR" sz="3000" i="1" dirty="0" smtClean="0">
                <a:latin typeface="Garamond" panose="02020404030301010803" pitchFamily="18" charset="0"/>
              </a:rPr>
              <a:t>Como definir violência sociologicamente?</a:t>
            </a:r>
          </a:p>
          <a:p>
            <a:pPr marL="0" indent="0">
              <a:buNone/>
            </a:pPr>
            <a:r>
              <a:rPr lang="pt-BR" sz="2800" dirty="0" smtClean="0">
                <a:latin typeface="Garamond" panose="02020404030301010803" pitchFamily="18" charset="0"/>
              </a:rPr>
              <a:t>		Violência como ação individual  X  Violência como dominação estrutural </a:t>
            </a:r>
            <a:endParaRPr lang="pt-BR" sz="2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10862" y="3509405"/>
            <a:ext cx="558513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i="1" dirty="0" smtClean="0">
                <a:latin typeface="Garamond" panose="02020404030301010803" pitchFamily="18" charset="0"/>
              </a:rPr>
              <a:t>“... Se aceitará conformar-se a um sentido estrito para o termo, no limite extremo inferior restringindo-o à agressão física intencional (a outros ou a si), tratando-a como ação social e, portanto, partilhando com o processo de incriminação a busca de seu sujeito como um indivíduo ou grupo tomado em si mesmo. Essa direção obrigará a distinguir entre conflito e violência e também a distinguir poder e violência, criminalizando todas as formas de violência, exceto a violência legítima do Estado no controle interno e na defesa externa da sociedade” (MISSE, 2016, P. 54).</a:t>
            </a:r>
            <a:endParaRPr lang="pt-BR" sz="2000" dirty="0" smtClean="0">
              <a:latin typeface="Garamond" panose="02020404030301010803" pitchFamily="18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353577" y="3662123"/>
            <a:ext cx="522882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i="1" dirty="0" smtClean="0">
                <a:latin typeface="Garamond" panose="02020404030301010803" pitchFamily="18" charset="0"/>
              </a:rPr>
              <a:t>“Ou se, no outro limite extremo, preferirá pôr a </a:t>
            </a:r>
            <a:r>
              <a:rPr lang="pt-BR" sz="2000" i="1" dirty="0">
                <a:latin typeface="Garamond" panose="02020404030301010803" pitchFamily="18" charset="0"/>
              </a:rPr>
              <a:t>violência nas relações sociais estruturadas e estabilizadas, de modo que a própria legitimidade da dominação caia sob o mesmo influxo argumentativo que envolve e iguala opressão, coerção, agressão – postos como condição da reprodução da estrutura social – que, por se ocultar na ideologia que fundamenta o direito e o estado, exclui qualquer legitimidade aos demais e possíveis e potenciais portadores da </a:t>
            </a:r>
            <a:r>
              <a:rPr lang="pt-BR" sz="2000" i="1" dirty="0" smtClean="0">
                <a:latin typeface="Garamond" panose="02020404030301010803" pitchFamily="18" charset="0"/>
              </a:rPr>
              <a:t>violência” (MISSE, 2016, P. 54)</a:t>
            </a:r>
            <a:endParaRPr lang="pt-BR" sz="20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568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>
                <a:latin typeface="Garamond" panose="02020404030301010803" pitchFamily="18" charset="0"/>
              </a:rPr>
              <a:t/>
            </a:r>
            <a:br>
              <a:rPr lang="en-US" sz="2800" b="1" dirty="0" smtClean="0">
                <a:latin typeface="Garamond" panose="02020404030301010803" pitchFamily="18" charset="0"/>
              </a:rPr>
            </a:br>
            <a:r>
              <a:rPr lang="en-US" sz="2800" b="1" dirty="0" err="1" smtClean="0">
                <a:latin typeface="Garamond" panose="02020404030301010803" pitchFamily="18" charset="0"/>
              </a:rPr>
              <a:t>Sociologia</a:t>
            </a:r>
            <a:r>
              <a:rPr lang="en-US" sz="2800" b="1" dirty="0" smtClean="0">
                <a:latin typeface="Garamond" panose="02020404030301010803" pitchFamily="18" charset="0"/>
              </a:rPr>
              <a:t> </a:t>
            </a:r>
            <a:r>
              <a:rPr lang="en-US" sz="2800" b="1" dirty="0">
                <a:latin typeface="Garamond" panose="02020404030301010803" pitchFamily="18" charset="0"/>
              </a:rPr>
              <a:t>da </a:t>
            </a:r>
            <a:r>
              <a:rPr lang="en-US" sz="2800" b="1" dirty="0" err="1">
                <a:latin typeface="Garamond" panose="02020404030301010803" pitchFamily="18" charset="0"/>
              </a:rPr>
              <a:t>Violência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r>
              <a:rPr lang="pt-BR" sz="2800" b="1" dirty="0">
                <a:latin typeface="Garamond" panose="02020404030301010803" pitchFamily="18" charset="0"/>
              </a:rPr>
              <a:t>Aula 1 - </a:t>
            </a:r>
            <a:r>
              <a:rPr lang="pt-BR" sz="2800" b="1" i="1" dirty="0">
                <a:latin typeface="Garamond" panose="02020404030301010803" pitchFamily="18" charset="0"/>
              </a:rPr>
              <a:t>A violência como objeto sociológico</a:t>
            </a:r>
            <a:br>
              <a:rPr lang="pt-BR" sz="2800" b="1" i="1" dirty="0">
                <a:latin typeface="Garamond" panose="02020404030301010803" pitchFamily="18" charset="0"/>
              </a:rPr>
            </a:br>
            <a:r>
              <a:rPr lang="pt-BR" sz="2800" b="1" dirty="0">
                <a:latin typeface="Garamond" panose="02020404030301010803" pitchFamily="18" charset="0"/>
              </a:rPr>
              <a:t>Parte III</a:t>
            </a:r>
            <a:r>
              <a:rPr lang="en-US" sz="2800" dirty="0">
                <a:latin typeface="Garamond" panose="02020404030301010803" pitchFamily="18" charset="0"/>
              </a:rPr>
              <a:t/>
            </a:r>
            <a:br>
              <a:rPr lang="en-US" sz="2800" dirty="0">
                <a:latin typeface="Garamond" panose="02020404030301010803" pitchFamily="18" charset="0"/>
              </a:rPr>
            </a:b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sz="2800" b="1" dirty="0">
                <a:latin typeface="Garamond" panose="02020404030301010803" pitchFamily="18" charset="0"/>
              </a:rPr>
              <a:t>B) Dilemas da definição</a:t>
            </a:r>
          </a:p>
          <a:p>
            <a:pPr marL="0" indent="0">
              <a:buNone/>
            </a:pPr>
            <a:endParaRPr lang="pt-BR" sz="2800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pt-BR" sz="2800" i="1" u="sng" dirty="0" smtClean="0">
                <a:latin typeface="Garamond" panose="02020404030301010803" pitchFamily="18" charset="0"/>
              </a:rPr>
              <a:t>3 definições possíveis:</a:t>
            </a:r>
          </a:p>
          <a:p>
            <a:pPr marL="0" indent="0">
              <a:buNone/>
            </a:pPr>
            <a:r>
              <a:rPr lang="pt-BR" sz="2800" dirty="0" smtClean="0">
                <a:latin typeface="Garamond" panose="02020404030301010803" pitchFamily="18" charset="0"/>
              </a:rPr>
              <a:t>1) Violência como agressão física, ação individual ou coletiva descontrolada, episódica, violadora da ordem, injusta</a:t>
            </a:r>
          </a:p>
          <a:p>
            <a:pPr marL="0" indent="0">
              <a:buNone/>
            </a:pPr>
            <a:endParaRPr lang="pt-BR" sz="2800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pt-BR" sz="2800" dirty="0" smtClean="0">
                <a:latin typeface="Garamond" panose="02020404030301010803" pitchFamily="18" charset="0"/>
              </a:rPr>
              <a:t>2) Violência como dominação e opressão estruturais </a:t>
            </a:r>
          </a:p>
          <a:p>
            <a:pPr marL="0" indent="0">
              <a:buNone/>
            </a:pPr>
            <a:endParaRPr lang="pt-BR" sz="2800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pt-BR" sz="2800" dirty="0" smtClean="0">
                <a:latin typeface="Garamond" panose="02020404030301010803" pitchFamily="18" charset="0"/>
              </a:rPr>
              <a:t>3) [alternativa] – Violência como interação caracterizada pelo uso da força física ou pela ameaça do uso da força para imposição de uma situação à um indivíduo contra a sua vontade</a:t>
            </a:r>
            <a:endParaRPr lang="pt-BR" sz="2800" dirty="0">
              <a:latin typeface="Garamond" panose="02020404030301010803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1100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>
                <a:latin typeface="Garamond" panose="02020404030301010803" pitchFamily="18" charset="0"/>
              </a:rPr>
              <a:t/>
            </a:r>
            <a:br>
              <a:rPr lang="en-US" sz="2800" b="1" dirty="0" smtClean="0">
                <a:latin typeface="Garamond" panose="02020404030301010803" pitchFamily="18" charset="0"/>
              </a:rPr>
            </a:br>
            <a:r>
              <a:rPr lang="en-US" sz="2800" b="1" dirty="0" err="1" smtClean="0">
                <a:latin typeface="Garamond" panose="02020404030301010803" pitchFamily="18" charset="0"/>
              </a:rPr>
              <a:t>Sociologia</a:t>
            </a:r>
            <a:r>
              <a:rPr lang="en-US" sz="2800" b="1" dirty="0" smtClean="0">
                <a:latin typeface="Garamond" panose="02020404030301010803" pitchFamily="18" charset="0"/>
              </a:rPr>
              <a:t> </a:t>
            </a:r>
            <a:r>
              <a:rPr lang="en-US" sz="2800" b="1" dirty="0">
                <a:latin typeface="Garamond" panose="02020404030301010803" pitchFamily="18" charset="0"/>
              </a:rPr>
              <a:t>da </a:t>
            </a:r>
            <a:r>
              <a:rPr lang="en-US" sz="2800" b="1" dirty="0" err="1">
                <a:latin typeface="Garamond" panose="02020404030301010803" pitchFamily="18" charset="0"/>
              </a:rPr>
              <a:t>Violência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r>
              <a:rPr lang="pt-BR" sz="2800" b="1" dirty="0">
                <a:latin typeface="Garamond" panose="02020404030301010803" pitchFamily="18" charset="0"/>
              </a:rPr>
              <a:t>Aula 1 - </a:t>
            </a:r>
            <a:r>
              <a:rPr lang="pt-BR" sz="2800" b="1" i="1" dirty="0">
                <a:latin typeface="Garamond" panose="02020404030301010803" pitchFamily="18" charset="0"/>
              </a:rPr>
              <a:t>A violência como objeto sociológico</a:t>
            </a:r>
            <a:br>
              <a:rPr lang="pt-BR" sz="2800" b="1" i="1" dirty="0">
                <a:latin typeface="Garamond" panose="02020404030301010803" pitchFamily="18" charset="0"/>
              </a:rPr>
            </a:br>
            <a:r>
              <a:rPr lang="pt-BR" sz="2800" b="1" dirty="0">
                <a:latin typeface="Garamond" panose="02020404030301010803" pitchFamily="18" charset="0"/>
              </a:rPr>
              <a:t>Parte III</a:t>
            </a:r>
            <a:r>
              <a:rPr lang="en-US" sz="2800" dirty="0">
                <a:latin typeface="Garamond" panose="02020404030301010803" pitchFamily="18" charset="0"/>
              </a:rPr>
              <a:t/>
            </a:r>
            <a:br>
              <a:rPr lang="en-US" sz="2800" dirty="0">
                <a:latin typeface="Garamond" panose="02020404030301010803" pitchFamily="18" charset="0"/>
              </a:rPr>
            </a:b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sz="2800" b="1" dirty="0">
                <a:latin typeface="Garamond" panose="02020404030301010803" pitchFamily="18" charset="0"/>
              </a:rPr>
              <a:t>B) Dilemas da </a:t>
            </a:r>
            <a:r>
              <a:rPr lang="pt-BR" sz="2800" b="1" dirty="0" smtClean="0">
                <a:latin typeface="Garamond" panose="02020404030301010803" pitchFamily="18" charset="0"/>
              </a:rPr>
              <a:t>definição</a:t>
            </a:r>
          </a:p>
          <a:p>
            <a:pPr marL="0" indent="0">
              <a:buNone/>
            </a:pPr>
            <a:r>
              <a:rPr lang="pt-BR" sz="2800" i="1" u="sng" dirty="0">
                <a:latin typeface="Garamond" panose="02020404030301010803" pitchFamily="18" charset="0"/>
              </a:rPr>
              <a:t>Elementos </a:t>
            </a:r>
            <a:r>
              <a:rPr lang="pt-BR" sz="2800" i="1" u="sng" dirty="0" smtClean="0">
                <a:latin typeface="Garamond" panose="02020404030301010803" pitchFamily="18" charset="0"/>
              </a:rPr>
              <a:t>chave da definição 3:</a:t>
            </a:r>
            <a:r>
              <a:rPr lang="pt-BR" sz="2800" i="1" dirty="0" smtClean="0">
                <a:latin typeface="Garamond" panose="02020404030301010803" pitchFamily="18" charset="0"/>
              </a:rPr>
              <a:t> </a:t>
            </a:r>
            <a:endParaRPr lang="pt-BR" sz="2800" dirty="0">
              <a:latin typeface="Garamond" panose="02020404030301010803" pitchFamily="18" charset="0"/>
            </a:endParaRPr>
          </a:p>
          <a:p>
            <a:pPr>
              <a:buFontTx/>
              <a:buChar char="-"/>
            </a:pPr>
            <a:r>
              <a:rPr lang="pt-BR" sz="2800" dirty="0" smtClean="0">
                <a:latin typeface="Garamond" panose="02020404030301010803" pitchFamily="18" charset="0"/>
              </a:rPr>
              <a:t>Agressão física ou </a:t>
            </a:r>
            <a:r>
              <a:rPr lang="pt-BR" sz="2800" dirty="0">
                <a:latin typeface="Garamond" panose="02020404030301010803" pitchFamily="18" charset="0"/>
              </a:rPr>
              <a:t>ameaça/ uso da </a:t>
            </a:r>
            <a:r>
              <a:rPr lang="pt-BR" sz="2800" dirty="0" smtClean="0">
                <a:latin typeface="Garamond" panose="02020404030301010803" pitchFamily="18" charset="0"/>
              </a:rPr>
              <a:t>força</a:t>
            </a:r>
            <a:endParaRPr lang="pt-BR" sz="2800" dirty="0">
              <a:latin typeface="Garamond" panose="02020404030301010803" pitchFamily="18" charset="0"/>
            </a:endParaRPr>
          </a:p>
          <a:p>
            <a:pPr>
              <a:buFontTx/>
              <a:buChar char="-"/>
            </a:pPr>
            <a:r>
              <a:rPr lang="pt-BR" sz="2800" dirty="0" smtClean="0">
                <a:latin typeface="Garamond" panose="02020404030301010803" pitchFamily="18" charset="0"/>
              </a:rPr>
              <a:t>Intencionalidade </a:t>
            </a:r>
            <a:r>
              <a:rPr lang="pt-BR" sz="2800" dirty="0">
                <a:latin typeface="Garamond" panose="02020404030301010803" pitchFamily="18" charset="0"/>
              </a:rPr>
              <a:t>de quem </a:t>
            </a:r>
            <a:r>
              <a:rPr lang="pt-BR" sz="2800" dirty="0" smtClean="0">
                <a:latin typeface="Garamond" panose="02020404030301010803" pitchFamily="18" charset="0"/>
              </a:rPr>
              <a:t>realiza</a:t>
            </a:r>
            <a:endParaRPr lang="pt-BR" sz="2800" dirty="0">
              <a:latin typeface="Garamond" panose="02020404030301010803" pitchFamily="18" charset="0"/>
            </a:endParaRPr>
          </a:p>
          <a:p>
            <a:pPr>
              <a:buFontTx/>
              <a:buChar char="-"/>
            </a:pPr>
            <a:r>
              <a:rPr lang="pt-BR" sz="2800" dirty="0" smtClean="0">
                <a:latin typeface="Garamond" panose="02020404030301010803" pitchFamily="18" charset="0"/>
              </a:rPr>
              <a:t>Contra </a:t>
            </a:r>
            <a:r>
              <a:rPr lang="pt-BR" sz="2800" dirty="0">
                <a:latin typeface="Garamond" panose="02020404030301010803" pitchFamily="18" charset="0"/>
              </a:rPr>
              <a:t>a vontade de quem recebe </a:t>
            </a:r>
            <a:endParaRPr lang="pt-BR" sz="2800" dirty="0" smtClean="0">
              <a:latin typeface="Garamond" panose="02020404030301010803" pitchFamily="18" charset="0"/>
            </a:endParaRPr>
          </a:p>
          <a:p>
            <a:pPr>
              <a:buFontTx/>
              <a:buChar char="-"/>
            </a:pPr>
            <a:r>
              <a:rPr lang="pt-BR" sz="2800" dirty="0" smtClean="0">
                <a:latin typeface="Garamond" panose="02020404030301010803" pitchFamily="18" charset="0"/>
              </a:rPr>
              <a:t>Abordagem relacional (Cf. </a:t>
            </a:r>
            <a:r>
              <a:rPr lang="pt-BR" sz="2800" dirty="0" err="1" smtClean="0">
                <a:latin typeface="Garamond" panose="02020404030301010803" pitchFamily="18" charset="0"/>
              </a:rPr>
              <a:t>Tilly</a:t>
            </a:r>
            <a:r>
              <a:rPr lang="pt-BR" sz="2800" dirty="0" smtClean="0">
                <a:latin typeface="Garamond" panose="02020404030301010803" pitchFamily="18" charset="0"/>
              </a:rPr>
              <a:t>, 2003)</a:t>
            </a:r>
          </a:p>
          <a:p>
            <a:pPr marL="1076325" indent="0">
              <a:buNone/>
            </a:pPr>
            <a:r>
              <a:rPr lang="pt-BR" sz="2800" dirty="0" smtClean="0">
                <a:latin typeface="Garamond" panose="02020404030301010803" pitchFamily="18" charset="0"/>
              </a:rPr>
              <a:t>[as práticas, as personalidades e as ideias se desenvolvem nas trocas negociadas e criativas com os outros – as causas da violência estão nas interações negociadas – violência como “conversação” – sempre envolve as duas partes]</a:t>
            </a:r>
          </a:p>
          <a:p>
            <a:pPr marL="0" indent="0">
              <a:buNone/>
            </a:pPr>
            <a:r>
              <a:rPr lang="pt-BR" sz="2800" i="1" u="sng" dirty="0" smtClean="0">
                <a:latin typeface="Garamond" panose="02020404030301010803" pitchFamily="18" charset="0"/>
              </a:rPr>
              <a:t>Ganhos da definição 3:</a:t>
            </a:r>
          </a:p>
          <a:p>
            <a:pPr>
              <a:buFontTx/>
              <a:buChar char="-"/>
            </a:pPr>
            <a:r>
              <a:rPr lang="pt-BR" sz="2800" dirty="0" smtClean="0">
                <a:latin typeface="Garamond" panose="02020404030301010803" pitchFamily="18" charset="0"/>
              </a:rPr>
              <a:t>Considera tanto a violência episódica, violadora, injusta quanto a violência legítima, planejada, politicamente justificável, estatal, “lúdica”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5072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 smtClean="0">
                <a:latin typeface="Garamond" panose="02020404030301010803" pitchFamily="18" charset="0"/>
              </a:rPr>
              <a:t/>
            </a:r>
            <a:br>
              <a:rPr lang="en-US" sz="3100" b="1" dirty="0" smtClean="0">
                <a:latin typeface="Garamond" panose="02020404030301010803" pitchFamily="18" charset="0"/>
              </a:rPr>
            </a:br>
            <a:r>
              <a:rPr lang="en-US" sz="3100" b="1" dirty="0" err="1" smtClean="0">
                <a:latin typeface="Garamond" panose="02020404030301010803" pitchFamily="18" charset="0"/>
              </a:rPr>
              <a:t>Sociologia</a:t>
            </a:r>
            <a:r>
              <a:rPr lang="en-US" sz="3100" b="1" dirty="0" smtClean="0">
                <a:latin typeface="Garamond" panose="02020404030301010803" pitchFamily="18" charset="0"/>
              </a:rPr>
              <a:t> </a:t>
            </a:r>
            <a:r>
              <a:rPr lang="en-US" sz="3100" b="1" dirty="0">
                <a:latin typeface="Garamond" panose="02020404030301010803" pitchFamily="18" charset="0"/>
              </a:rPr>
              <a:t>da </a:t>
            </a:r>
            <a:r>
              <a:rPr lang="en-US" sz="3100" b="1" dirty="0" err="1">
                <a:latin typeface="Garamond" panose="02020404030301010803" pitchFamily="18" charset="0"/>
              </a:rPr>
              <a:t>Violência</a:t>
            </a:r>
            <a:r>
              <a:rPr lang="en-US" sz="3100" b="1" dirty="0">
                <a:latin typeface="Garamond" panose="02020404030301010803" pitchFamily="18" charset="0"/>
              </a:rPr>
              <a:t/>
            </a:r>
            <a:br>
              <a:rPr lang="en-US" sz="3100" b="1" dirty="0">
                <a:latin typeface="Garamond" panose="02020404030301010803" pitchFamily="18" charset="0"/>
              </a:rPr>
            </a:br>
            <a:r>
              <a:rPr lang="pt-BR" sz="3100" b="1" dirty="0">
                <a:latin typeface="Garamond" panose="02020404030301010803" pitchFamily="18" charset="0"/>
              </a:rPr>
              <a:t>Aula 1 - </a:t>
            </a:r>
            <a:r>
              <a:rPr lang="pt-BR" sz="3100" b="1" i="1" dirty="0">
                <a:latin typeface="Garamond" panose="02020404030301010803" pitchFamily="18" charset="0"/>
              </a:rPr>
              <a:t>A violência como objeto sociológico</a:t>
            </a:r>
            <a:br>
              <a:rPr lang="pt-BR" sz="3100" b="1" i="1" dirty="0">
                <a:latin typeface="Garamond" panose="02020404030301010803" pitchFamily="18" charset="0"/>
              </a:rPr>
            </a:br>
            <a:r>
              <a:rPr lang="pt-BR" sz="3100" b="1" dirty="0">
                <a:latin typeface="Garamond" panose="02020404030301010803" pitchFamily="18" charset="0"/>
              </a:rPr>
              <a:t>Parte III</a:t>
            </a:r>
            <a:r>
              <a:rPr lang="en-US" dirty="0">
                <a:latin typeface="Garamond" panose="02020404030301010803" pitchFamily="18" charset="0"/>
              </a:rPr>
              <a:t/>
            </a:r>
            <a:br>
              <a:rPr lang="en-US" dirty="0">
                <a:latin typeface="Garamond" panose="02020404030301010803" pitchFamily="18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2600" b="1" dirty="0" smtClean="0">
                <a:latin typeface="Garamond" panose="02020404030301010803" pitchFamily="18" charset="0"/>
              </a:rPr>
              <a:t>B)</a:t>
            </a:r>
            <a:r>
              <a:rPr lang="pt-BR" sz="2800" b="1" dirty="0" smtClean="0">
                <a:latin typeface="Garamond" panose="02020404030301010803" pitchFamily="18" charset="0"/>
              </a:rPr>
              <a:t> </a:t>
            </a:r>
            <a:r>
              <a:rPr lang="pt-BR" sz="2600" b="1" dirty="0">
                <a:latin typeface="Garamond" panose="02020404030301010803" pitchFamily="18" charset="0"/>
              </a:rPr>
              <a:t>Dilemas da </a:t>
            </a:r>
            <a:r>
              <a:rPr lang="pt-BR" sz="2600" b="1" dirty="0" smtClean="0">
                <a:latin typeface="Garamond" panose="02020404030301010803" pitchFamily="18" charset="0"/>
              </a:rPr>
              <a:t>definição</a:t>
            </a:r>
          </a:p>
          <a:p>
            <a:pPr marL="0" indent="0">
              <a:buNone/>
            </a:pPr>
            <a:r>
              <a:rPr lang="pt-BR" sz="2600" i="1" dirty="0" smtClean="0">
                <a:latin typeface="Garamond" panose="02020404030301010803" pitchFamily="18" charset="0"/>
              </a:rPr>
              <a:t>Definição </a:t>
            </a:r>
            <a:r>
              <a:rPr lang="pt-BR" sz="2600" i="1" dirty="0">
                <a:latin typeface="Garamond" panose="02020404030301010803" pitchFamily="18" charset="0"/>
              </a:rPr>
              <a:t>mínima: semelhanças ou diferenças entre as formas de violência?</a:t>
            </a:r>
          </a:p>
          <a:p>
            <a:pPr marL="0" indent="0">
              <a:buNone/>
            </a:pPr>
            <a:r>
              <a:rPr lang="pt-BR" sz="2600" i="1" dirty="0">
                <a:latin typeface="Garamond" panose="02020404030301010803" pitchFamily="18" charset="0"/>
              </a:rPr>
              <a:t>	- </a:t>
            </a:r>
            <a:r>
              <a:rPr lang="pt-BR" sz="2600" dirty="0">
                <a:latin typeface="Garamond" panose="02020404030301010803" pitchFamily="18" charset="0"/>
              </a:rPr>
              <a:t>Proposta de </a:t>
            </a:r>
            <a:r>
              <a:rPr lang="pt-BR" sz="2600" dirty="0" err="1">
                <a:latin typeface="Garamond" panose="02020404030301010803" pitchFamily="18" charset="0"/>
              </a:rPr>
              <a:t>Rendall</a:t>
            </a:r>
            <a:r>
              <a:rPr lang="pt-BR" sz="2600" dirty="0">
                <a:latin typeface="Garamond" panose="02020404030301010803" pitchFamily="18" charset="0"/>
              </a:rPr>
              <a:t> Collins (2009</a:t>
            </a:r>
            <a:r>
              <a:rPr lang="pt-BR" sz="2600" dirty="0" smtClean="0">
                <a:latin typeface="Garamond" panose="02020404030301010803" pitchFamily="18" charset="0"/>
              </a:rPr>
              <a:t>)</a:t>
            </a:r>
          </a:p>
          <a:p>
            <a:pPr marL="0" indent="0">
              <a:buNone/>
            </a:pPr>
            <a:endParaRPr lang="pt-BR" sz="2400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BR" sz="2600" i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BR" sz="2800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BR" sz="2800" dirty="0">
              <a:latin typeface="Garamond" panose="02020404030301010803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8375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 smtClean="0">
                <a:latin typeface="Garamond" panose="02020404030301010803" pitchFamily="18" charset="0"/>
              </a:rPr>
              <a:t/>
            </a:r>
            <a:br>
              <a:rPr lang="en-US" sz="3100" b="1" dirty="0" smtClean="0">
                <a:latin typeface="Garamond" panose="02020404030301010803" pitchFamily="18" charset="0"/>
              </a:rPr>
            </a:br>
            <a:r>
              <a:rPr lang="en-US" sz="3100" b="1" dirty="0" err="1" smtClean="0">
                <a:latin typeface="Garamond" panose="02020404030301010803" pitchFamily="18" charset="0"/>
              </a:rPr>
              <a:t>Sociologia</a:t>
            </a:r>
            <a:r>
              <a:rPr lang="en-US" sz="3100" b="1" dirty="0" smtClean="0">
                <a:latin typeface="Garamond" panose="02020404030301010803" pitchFamily="18" charset="0"/>
              </a:rPr>
              <a:t> </a:t>
            </a:r>
            <a:r>
              <a:rPr lang="en-US" sz="3100" b="1" dirty="0">
                <a:latin typeface="Garamond" panose="02020404030301010803" pitchFamily="18" charset="0"/>
              </a:rPr>
              <a:t>da </a:t>
            </a:r>
            <a:r>
              <a:rPr lang="en-US" sz="3100" b="1" dirty="0" err="1">
                <a:latin typeface="Garamond" panose="02020404030301010803" pitchFamily="18" charset="0"/>
              </a:rPr>
              <a:t>Violência</a:t>
            </a:r>
            <a:r>
              <a:rPr lang="en-US" sz="3100" b="1" dirty="0">
                <a:latin typeface="Garamond" panose="02020404030301010803" pitchFamily="18" charset="0"/>
              </a:rPr>
              <a:t/>
            </a:r>
            <a:br>
              <a:rPr lang="en-US" sz="3100" b="1" dirty="0">
                <a:latin typeface="Garamond" panose="02020404030301010803" pitchFamily="18" charset="0"/>
              </a:rPr>
            </a:br>
            <a:r>
              <a:rPr lang="pt-BR" sz="3100" b="1" dirty="0">
                <a:latin typeface="Garamond" panose="02020404030301010803" pitchFamily="18" charset="0"/>
              </a:rPr>
              <a:t>Aula 1 - </a:t>
            </a:r>
            <a:r>
              <a:rPr lang="pt-BR" sz="3100" b="1" i="1" dirty="0">
                <a:latin typeface="Garamond" panose="02020404030301010803" pitchFamily="18" charset="0"/>
              </a:rPr>
              <a:t>A violência como objeto sociológico</a:t>
            </a:r>
            <a:br>
              <a:rPr lang="pt-BR" sz="3100" b="1" i="1" dirty="0">
                <a:latin typeface="Garamond" panose="02020404030301010803" pitchFamily="18" charset="0"/>
              </a:rPr>
            </a:br>
            <a:r>
              <a:rPr lang="pt-BR" sz="3100" b="1" dirty="0">
                <a:latin typeface="Garamond" panose="02020404030301010803" pitchFamily="18" charset="0"/>
              </a:rPr>
              <a:t>Parte III</a:t>
            </a:r>
            <a:r>
              <a:rPr lang="en-US" dirty="0">
                <a:latin typeface="Garamond" panose="02020404030301010803" pitchFamily="18" charset="0"/>
              </a:rPr>
              <a:t/>
            </a:r>
            <a:br>
              <a:rPr lang="en-US" dirty="0">
                <a:latin typeface="Garamond" panose="02020404030301010803" pitchFamily="18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2600" b="1" dirty="0">
                <a:latin typeface="Garamond" panose="02020404030301010803" pitchFamily="18" charset="0"/>
              </a:rPr>
              <a:t>B) Dilemas da </a:t>
            </a:r>
            <a:r>
              <a:rPr lang="pt-BR" sz="2600" b="1" dirty="0" smtClean="0">
                <a:latin typeface="Garamond" panose="02020404030301010803" pitchFamily="18" charset="0"/>
              </a:rPr>
              <a:t>definição</a:t>
            </a:r>
          </a:p>
          <a:p>
            <a:pPr marL="0" indent="0">
              <a:buNone/>
            </a:pPr>
            <a:r>
              <a:rPr lang="pt-BR" sz="2600" i="1" dirty="0" smtClean="0">
                <a:latin typeface="Garamond" panose="02020404030301010803" pitchFamily="18" charset="0"/>
              </a:rPr>
              <a:t>Definição </a:t>
            </a:r>
            <a:r>
              <a:rPr lang="pt-BR" sz="2600" i="1" dirty="0">
                <a:latin typeface="Garamond" panose="02020404030301010803" pitchFamily="18" charset="0"/>
              </a:rPr>
              <a:t>mínima: semelhanças ou diferenças entre as formas de violência?</a:t>
            </a:r>
          </a:p>
          <a:p>
            <a:pPr marL="0" indent="0">
              <a:buNone/>
            </a:pPr>
            <a:r>
              <a:rPr lang="pt-BR" sz="2600" i="1" dirty="0">
                <a:latin typeface="Garamond" panose="02020404030301010803" pitchFamily="18" charset="0"/>
              </a:rPr>
              <a:t>	- </a:t>
            </a:r>
            <a:r>
              <a:rPr lang="pt-BR" sz="2600" dirty="0">
                <a:latin typeface="Garamond" panose="02020404030301010803" pitchFamily="18" charset="0"/>
              </a:rPr>
              <a:t>Proposta de </a:t>
            </a:r>
            <a:r>
              <a:rPr lang="pt-BR" sz="2600" dirty="0" err="1">
                <a:latin typeface="Garamond" panose="02020404030301010803" pitchFamily="18" charset="0"/>
              </a:rPr>
              <a:t>Rendall</a:t>
            </a:r>
            <a:r>
              <a:rPr lang="pt-BR" sz="2600" dirty="0">
                <a:latin typeface="Garamond" panose="02020404030301010803" pitchFamily="18" charset="0"/>
              </a:rPr>
              <a:t> Collins (2009</a:t>
            </a:r>
            <a:r>
              <a:rPr lang="pt-BR" sz="2600" dirty="0" smtClean="0">
                <a:latin typeface="Garamond" panose="02020404030301010803" pitchFamily="18" charset="0"/>
              </a:rPr>
              <a:t>)</a:t>
            </a:r>
          </a:p>
          <a:p>
            <a:pPr marL="1076325" indent="0">
              <a:buNone/>
            </a:pPr>
            <a:r>
              <a:rPr lang="pt-BR" sz="2600" dirty="0" smtClean="0">
                <a:latin typeface="Garamond" panose="02020404030301010803" pitchFamily="18" charset="0"/>
              </a:rPr>
              <a:t>[foco na interação face-a-face e na situação; emento chave: tensão do confronto e medo; atos violentos são imprecisos e incompetentes]</a:t>
            </a:r>
            <a:endParaRPr lang="pt-BR" sz="26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pt-BR" sz="2600" i="1" dirty="0" smtClean="0">
                <a:latin typeface="Garamond" panose="02020404030301010803" pitchFamily="18" charset="0"/>
              </a:rPr>
              <a:t>Por que não incluir dominação?</a:t>
            </a:r>
          </a:p>
          <a:p>
            <a:pPr marL="0" indent="0">
              <a:buNone/>
            </a:pPr>
            <a:r>
              <a:rPr lang="pt-BR" sz="2600" dirty="0" smtClean="0">
                <a:latin typeface="Garamond" panose="02020404030301010803" pitchFamily="18" charset="0"/>
              </a:rPr>
              <a:t>- Dimensão </a:t>
            </a:r>
            <a:r>
              <a:rPr lang="pt-BR" sz="2600" dirty="0">
                <a:latin typeface="Garamond" panose="02020404030301010803" pitchFamily="18" charset="0"/>
              </a:rPr>
              <a:t>central da dominação: </a:t>
            </a:r>
            <a:r>
              <a:rPr lang="pt-BR" sz="2600" dirty="0" smtClean="0">
                <a:latin typeface="Garamond" panose="02020404030301010803" pitchFamily="18" charset="0"/>
              </a:rPr>
              <a:t>consentimento (legitimidade)</a:t>
            </a:r>
            <a:endParaRPr lang="pt-BR" sz="26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pt-BR" sz="2600" dirty="0" smtClean="0">
                <a:latin typeface="Garamond" panose="02020404030301010803" pitchFamily="18" charset="0"/>
              </a:rPr>
              <a:t>- Comentário: Violência simbólica (Cf. </a:t>
            </a:r>
            <a:r>
              <a:rPr lang="pt-BR" sz="2600" dirty="0" err="1" smtClean="0">
                <a:latin typeface="Garamond" panose="02020404030301010803" pitchFamily="18" charset="0"/>
              </a:rPr>
              <a:t>Bourdieu</a:t>
            </a:r>
            <a:r>
              <a:rPr lang="pt-BR" sz="2600" dirty="0" smtClean="0">
                <a:latin typeface="Garamond" panose="02020404030301010803" pitchFamily="18" charset="0"/>
              </a:rPr>
              <a:t>, 2002) – alternativa à oposição entre coerção mecânica e submissão voluntária, livre</a:t>
            </a:r>
            <a:r>
              <a:rPr lang="pt-BR" sz="2600" smtClean="0">
                <a:latin typeface="Garamond" panose="02020404030301010803" pitchFamily="18" charset="0"/>
              </a:rPr>
              <a:t>, deliberada</a:t>
            </a:r>
            <a:endParaRPr lang="pt-BR" sz="2600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BR" sz="2800" b="1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BR" sz="2800" dirty="0">
              <a:latin typeface="Garamond" panose="02020404030301010803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8622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 smtClean="0">
                <a:latin typeface="Garamond" panose="02020404030301010803" pitchFamily="18" charset="0"/>
              </a:rPr>
              <a:t/>
            </a:r>
            <a:br>
              <a:rPr lang="en-US" sz="3100" b="1" dirty="0" smtClean="0">
                <a:latin typeface="Garamond" panose="02020404030301010803" pitchFamily="18" charset="0"/>
              </a:rPr>
            </a:br>
            <a:r>
              <a:rPr lang="en-US" sz="3100" b="1" dirty="0" err="1" smtClean="0">
                <a:latin typeface="Garamond" panose="02020404030301010803" pitchFamily="18" charset="0"/>
              </a:rPr>
              <a:t>Sociologia</a:t>
            </a:r>
            <a:r>
              <a:rPr lang="en-US" sz="3100" b="1" dirty="0" smtClean="0">
                <a:latin typeface="Garamond" panose="02020404030301010803" pitchFamily="18" charset="0"/>
              </a:rPr>
              <a:t> </a:t>
            </a:r>
            <a:r>
              <a:rPr lang="en-US" sz="3100" b="1" dirty="0">
                <a:latin typeface="Garamond" panose="02020404030301010803" pitchFamily="18" charset="0"/>
              </a:rPr>
              <a:t>da </a:t>
            </a:r>
            <a:r>
              <a:rPr lang="en-US" sz="3100" b="1" dirty="0" err="1">
                <a:latin typeface="Garamond" panose="02020404030301010803" pitchFamily="18" charset="0"/>
              </a:rPr>
              <a:t>Violência</a:t>
            </a:r>
            <a:r>
              <a:rPr lang="en-US" sz="3100" b="1" dirty="0">
                <a:latin typeface="Garamond" panose="02020404030301010803" pitchFamily="18" charset="0"/>
              </a:rPr>
              <a:t/>
            </a:r>
            <a:br>
              <a:rPr lang="en-US" sz="3100" b="1" dirty="0">
                <a:latin typeface="Garamond" panose="02020404030301010803" pitchFamily="18" charset="0"/>
              </a:rPr>
            </a:br>
            <a:r>
              <a:rPr lang="pt-BR" sz="3100" b="1" dirty="0">
                <a:latin typeface="Garamond" panose="02020404030301010803" pitchFamily="18" charset="0"/>
              </a:rPr>
              <a:t>Aula 1 - </a:t>
            </a:r>
            <a:r>
              <a:rPr lang="pt-BR" sz="3100" b="1" i="1" dirty="0">
                <a:latin typeface="Garamond" panose="02020404030301010803" pitchFamily="18" charset="0"/>
              </a:rPr>
              <a:t>A violência como objeto sociológico</a:t>
            </a:r>
            <a:br>
              <a:rPr lang="pt-BR" sz="3100" b="1" i="1" dirty="0">
                <a:latin typeface="Garamond" panose="02020404030301010803" pitchFamily="18" charset="0"/>
              </a:rPr>
            </a:br>
            <a:r>
              <a:rPr lang="pt-BR" sz="3100" b="1" dirty="0">
                <a:latin typeface="Garamond" panose="02020404030301010803" pitchFamily="18" charset="0"/>
              </a:rPr>
              <a:t>Parte III</a:t>
            </a:r>
            <a:r>
              <a:rPr lang="en-US" dirty="0">
                <a:latin typeface="Garamond" panose="02020404030301010803" pitchFamily="18" charset="0"/>
              </a:rPr>
              <a:t/>
            </a:r>
            <a:br>
              <a:rPr lang="en-US" dirty="0">
                <a:latin typeface="Garamond" panose="02020404030301010803" pitchFamily="18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sz="2600" b="1" dirty="0">
                <a:latin typeface="Garamond" panose="02020404030301010803" pitchFamily="18" charset="0"/>
              </a:rPr>
              <a:t>B) Dilemas da </a:t>
            </a:r>
            <a:r>
              <a:rPr lang="pt-BR" sz="2600" b="1" dirty="0" smtClean="0">
                <a:latin typeface="Garamond" panose="02020404030301010803" pitchFamily="18" charset="0"/>
              </a:rPr>
              <a:t>definição</a:t>
            </a:r>
          </a:p>
          <a:p>
            <a:pPr marL="0" indent="0">
              <a:buNone/>
            </a:pPr>
            <a:endParaRPr lang="pt-BR" sz="2600" b="1" dirty="0" smtClean="0">
              <a:latin typeface="Garamond" panose="02020404030301010803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2400" dirty="0">
                <a:latin typeface="Garamond" panose="02020404030301010803" pitchFamily="18" charset="0"/>
              </a:rPr>
              <a:t>“Os atos de conhecimento e reconhecimento práticos da fronteira mágica entre dominantes e dominados, que a magia do poder simbólico desencadeia, e pelos quais os dominados contribuem, muitas vezes à sua revelia, ou até contra a sua vontade, para sua própria dominação, aceitando tacitamente os limites impostos, assumem muitas vezes a forma de emoções corporais – vergonha, humilhação, timidez, ansiedade, culpa – ou de paixões e de sentimentos – amor, admiração, respeito -; emoções que se mostram ainda mais dolorosas, por vezes, por se traírem em manifestações visíveis, como o enrubescer, o gaguejar, o desajeitamento, o tremor, a cólera ou a raiva onipotente, e outras tantas maneiras de se submeter, mesmo de má vontade ou até contra a vontade, ao juízo dominante, ou outras tantas maneiras de vivenciar, não raro com conflito interno e clivagem do ego, a cumplicidade subterrânea que um corpo que se subtrai às diretivas da consciência e da vontade estabelece com as censuras inerentes às estruturas sociais</a:t>
            </a:r>
            <a:r>
              <a:rPr lang="pt-BR" sz="2400" dirty="0" smtClean="0">
                <a:latin typeface="Garamond" panose="02020404030301010803" pitchFamily="18" charset="0"/>
              </a:rPr>
              <a:t>”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2400" dirty="0" smtClean="0">
                <a:latin typeface="Garamond" panose="02020404030301010803" pitchFamily="18" charset="0"/>
              </a:rPr>
              <a:t>(BOURDIEU, 2002, P. 51)</a:t>
            </a:r>
          </a:p>
          <a:p>
            <a:pPr marL="0" indent="0">
              <a:buNone/>
            </a:pPr>
            <a:endParaRPr lang="pt-BR" sz="2800" dirty="0">
              <a:latin typeface="Garamond" panose="02020404030301010803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4600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 smtClean="0">
                <a:latin typeface="Garamond" panose="02020404030301010803" pitchFamily="18" charset="0"/>
              </a:rPr>
              <a:t/>
            </a:r>
            <a:br>
              <a:rPr lang="en-US" sz="3100" b="1" dirty="0" smtClean="0">
                <a:latin typeface="Garamond" panose="02020404030301010803" pitchFamily="18" charset="0"/>
              </a:rPr>
            </a:br>
            <a:r>
              <a:rPr lang="en-US" sz="3100" b="1" dirty="0" err="1" smtClean="0">
                <a:latin typeface="Garamond" panose="02020404030301010803" pitchFamily="18" charset="0"/>
              </a:rPr>
              <a:t>Sociologia</a:t>
            </a:r>
            <a:r>
              <a:rPr lang="en-US" sz="3100" b="1" dirty="0" smtClean="0">
                <a:latin typeface="Garamond" panose="02020404030301010803" pitchFamily="18" charset="0"/>
              </a:rPr>
              <a:t> </a:t>
            </a:r>
            <a:r>
              <a:rPr lang="en-US" sz="3100" b="1" dirty="0">
                <a:latin typeface="Garamond" panose="02020404030301010803" pitchFamily="18" charset="0"/>
              </a:rPr>
              <a:t>da </a:t>
            </a:r>
            <a:r>
              <a:rPr lang="en-US" sz="3100" b="1" dirty="0" err="1">
                <a:latin typeface="Garamond" panose="02020404030301010803" pitchFamily="18" charset="0"/>
              </a:rPr>
              <a:t>Violência</a:t>
            </a:r>
            <a:r>
              <a:rPr lang="en-US" sz="3100" b="1" dirty="0">
                <a:latin typeface="Garamond" panose="02020404030301010803" pitchFamily="18" charset="0"/>
              </a:rPr>
              <a:t/>
            </a:r>
            <a:br>
              <a:rPr lang="en-US" sz="3100" b="1" dirty="0">
                <a:latin typeface="Garamond" panose="02020404030301010803" pitchFamily="18" charset="0"/>
              </a:rPr>
            </a:br>
            <a:r>
              <a:rPr lang="pt-BR" sz="3100" b="1" dirty="0">
                <a:latin typeface="Garamond" panose="02020404030301010803" pitchFamily="18" charset="0"/>
              </a:rPr>
              <a:t>Aula 1 - </a:t>
            </a:r>
            <a:r>
              <a:rPr lang="pt-BR" sz="3100" b="1" i="1" dirty="0">
                <a:latin typeface="Garamond" panose="02020404030301010803" pitchFamily="18" charset="0"/>
              </a:rPr>
              <a:t>A violência como objeto sociológico</a:t>
            </a:r>
            <a:br>
              <a:rPr lang="pt-BR" sz="3100" b="1" i="1" dirty="0">
                <a:latin typeface="Garamond" panose="02020404030301010803" pitchFamily="18" charset="0"/>
              </a:rPr>
            </a:br>
            <a:r>
              <a:rPr lang="pt-BR" sz="3100" b="1" dirty="0">
                <a:latin typeface="Garamond" panose="02020404030301010803" pitchFamily="18" charset="0"/>
              </a:rPr>
              <a:t>Parte III</a:t>
            </a:r>
            <a:r>
              <a:rPr lang="en-US" dirty="0">
                <a:latin typeface="Garamond" panose="02020404030301010803" pitchFamily="18" charset="0"/>
              </a:rPr>
              <a:t/>
            </a:r>
            <a:br>
              <a:rPr lang="en-US" dirty="0">
                <a:latin typeface="Garamond" panose="02020404030301010803" pitchFamily="18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75615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sz="2800" b="1" dirty="0">
                <a:latin typeface="Garamond" panose="02020404030301010803" pitchFamily="18" charset="0"/>
              </a:rPr>
              <a:t>B) Dilemas da </a:t>
            </a:r>
            <a:r>
              <a:rPr lang="pt-BR" sz="2800" b="1" dirty="0" smtClean="0">
                <a:latin typeface="Garamond" panose="02020404030301010803" pitchFamily="18" charset="0"/>
              </a:rPr>
              <a:t>definição</a:t>
            </a:r>
          </a:p>
          <a:p>
            <a:pPr marL="0" indent="0">
              <a:buNone/>
            </a:pPr>
            <a:r>
              <a:rPr lang="pt-BR" sz="2800" i="1" dirty="0" smtClean="0">
                <a:latin typeface="Garamond" panose="02020404030301010803" pitchFamily="18" charset="0"/>
              </a:rPr>
              <a:t>Definição </a:t>
            </a:r>
            <a:r>
              <a:rPr lang="pt-BR" sz="2800" i="1" dirty="0">
                <a:latin typeface="Garamond" panose="02020404030301010803" pitchFamily="18" charset="0"/>
              </a:rPr>
              <a:t>mínima: semelhanças ou diferenças entre as formas de violência?</a:t>
            </a:r>
          </a:p>
          <a:p>
            <a:pPr marL="0" indent="0">
              <a:buNone/>
            </a:pPr>
            <a:r>
              <a:rPr lang="pt-BR" sz="2800" i="1" dirty="0">
                <a:latin typeface="Garamond" panose="02020404030301010803" pitchFamily="18" charset="0"/>
              </a:rPr>
              <a:t>	- </a:t>
            </a:r>
            <a:r>
              <a:rPr lang="pt-BR" sz="2800" dirty="0">
                <a:latin typeface="Garamond" panose="02020404030301010803" pitchFamily="18" charset="0"/>
              </a:rPr>
              <a:t>Proposta de </a:t>
            </a:r>
            <a:r>
              <a:rPr lang="pt-BR" sz="2800" dirty="0" err="1">
                <a:latin typeface="Garamond" panose="02020404030301010803" pitchFamily="18" charset="0"/>
              </a:rPr>
              <a:t>Rendall</a:t>
            </a:r>
            <a:r>
              <a:rPr lang="pt-BR" sz="2800" dirty="0">
                <a:latin typeface="Garamond" panose="02020404030301010803" pitchFamily="18" charset="0"/>
              </a:rPr>
              <a:t> Collins (2009)</a:t>
            </a:r>
            <a:endParaRPr lang="pt-BR" sz="2800" i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pt-BR" sz="2800" i="1" dirty="0" smtClean="0">
                <a:latin typeface="Garamond" panose="02020404030301010803" pitchFamily="18" charset="0"/>
              </a:rPr>
              <a:t>Por </a:t>
            </a:r>
            <a:r>
              <a:rPr lang="pt-BR" sz="2800" i="1" dirty="0">
                <a:latin typeface="Garamond" panose="02020404030301010803" pitchFamily="18" charset="0"/>
              </a:rPr>
              <a:t>que não incluir dominação</a:t>
            </a:r>
            <a:r>
              <a:rPr lang="pt-BR" sz="2800" i="1" dirty="0" smtClean="0">
                <a:latin typeface="Garamond" panose="02020404030301010803" pitchFamily="18" charset="0"/>
              </a:rPr>
              <a:t>?</a:t>
            </a:r>
          </a:p>
          <a:p>
            <a:pPr>
              <a:buFontTx/>
              <a:buChar char="-"/>
            </a:pPr>
            <a:r>
              <a:rPr lang="pt-BR" sz="2800" dirty="0" smtClean="0">
                <a:latin typeface="Garamond" panose="02020404030301010803" pitchFamily="18" charset="0"/>
              </a:rPr>
              <a:t>Dimensão central da dominação: consentimento</a:t>
            </a:r>
          </a:p>
          <a:p>
            <a:pPr>
              <a:buFontTx/>
              <a:buChar char="-"/>
            </a:pPr>
            <a:r>
              <a:rPr lang="pt-BR" sz="2800" dirty="0" smtClean="0">
                <a:latin typeface="Garamond" panose="02020404030301010803" pitchFamily="18" charset="0"/>
              </a:rPr>
              <a:t>Comentário</a:t>
            </a:r>
            <a:r>
              <a:rPr lang="pt-BR" sz="2800" dirty="0">
                <a:latin typeface="Garamond" panose="02020404030301010803" pitchFamily="18" charset="0"/>
              </a:rPr>
              <a:t>: Violência simbólica (Cf. </a:t>
            </a:r>
            <a:r>
              <a:rPr lang="pt-BR" sz="2800" dirty="0" err="1">
                <a:latin typeface="Garamond" panose="02020404030301010803" pitchFamily="18" charset="0"/>
              </a:rPr>
              <a:t>Bourdieu</a:t>
            </a:r>
            <a:r>
              <a:rPr lang="pt-BR" sz="2800" dirty="0">
                <a:latin typeface="Garamond" panose="02020404030301010803" pitchFamily="18" charset="0"/>
              </a:rPr>
              <a:t>, 2002</a:t>
            </a:r>
            <a:r>
              <a:rPr lang="pt-BR" sz="2800" dirty="0" smtClean="0">
                <a:latin typeface="Garamond" panose="02020404030301010803" pitchFamily="18" charset="0"/>
              </a:rPr>
              <a:t>)</a:t>
            </a:r>
          </a:p>
          <a:p>
            <a:pPr algn="just">
              <a:buFontTx/>
              <a:buChar char="-"/>
            </a:pPr>
            <a:r>
              <a:rPr lang="pt-BR" sz="2800" dirty="0" err="1" smtClean="0">
                <a:latin typeface="Garamond" panose="02020404030301010803" pitchFamily="18" charset="0"/>
              </a:rPr>
              <a:t>Tilly</a:t>
            </a:r>
            <a:r>
              <a:rPr lang="pt-BR" sz="2800" dirty="0" smtClean="0">
                <a:latin typeface="Garamond" panose="02020404030301010803" pitchFamily="18" charset="0"/>
              </a:rPr>
              <a:t>: “Questões </a:t>
            </a:r>
            <a:r>
              <a:rPr lang="pt-BR" sz="2800" dirty="0">
                <a:latin typeface="Garamond" panose="02020404030301010803" pitchFamily="18" charset="0"/>
              </a:rPr>
              <a:t>de injustiça, exploração, e opressão inquestionavelmente surgem através de uma variedade e violência coletiva. Além disso, a captura e dano físicos com frequência ocorrem como um resultado contingente de conflitos que se parecem entre si, muitos dos quais procedem sem dano direto de curto prazo. No entanto, ampliar o termo ‘violência’ para todas as relações interpessoais e ações solitárias que desaprovamos na verdade mina os esforços de explicar a violência (...). Nos impede de nos perguntar sobre as relações causais efetivas entre </a:t>
            </a:r>
            <a:r>
              <a:rPr lang="pt-BR" sz="2800" dirty="0" smtClean="0">
                <a:latin typeface="Garamond" panose="02020404030301010803" pitchFamily="18" charset="0"/>
              </a:rPr>
              <a:t>exploração </a:t>
            </a:r>
            <a:r>
              <a:rPr lang="pt-BR" sz="2800" dirty="0">
                <a:latin typeface="Garamond" panose="02020404030301010803" pitchFamily="18" charset="0"/>
              </a:rPr>
              <a:t>e injustiça, de um lado, e dano físico, de </a:t>
            </a:r>
            <a:r>
              <a:rPr lang="pt-BR" sz="2800" dirty="0" smtClean="0">
                <a:latin typeface="Garamond" panose="02020404030301010803" pitchFamily="18" charset="0"/>
              </a:rPr>
              <a:t>outro”.</a:t>
            </a:r>
            <a:endParaRPr lang="pt-BR" sz="2800" dirty="0">
              <a:latin typeface="Garamond" panose="02020404030301010803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277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94308"/>
          </a:xfrm>
        </p:spPr>
        <p:txBody>
          <a:bodyPr>
            <a:normAutofit fontScale="90000"/>
          </a:bodyPr>
          <a:lstStyle/>
          <a:p>
            <a:r>
              <a:rPr lang="pt-BR" sz="3100" b="1" dirty="0" smtClean="0">
                <a:latin typeface="HP Simplified" panose="020B0606020204020204" pitchFamily="34" charset="0"/>
              </a:rPr>
              <a:t/>
            </a:r>
            <a:br>
              <a:rPr lang="pt-BR" sz="3100" b="1" dirty="0" smtClean="0">
                <a:latin typeface="HP Simplified" panose="020B0606020204020204" pitchFamily="34" charset="0"/>
              </a:rPr>
            </a:br>
            <a:r>
              <a:rPr lang="pt-BR" sz="3100" b="1" dirty="0" smtClean="0">
                <a:latin typeface="HP Simplified" panose="020B0606020204020204" pitchFamily="34" charset="0"/>
              </a:rPr>
              <a:t/>
            </a:r>
            <a:br>
              <a:rPr lang="pt-BR" sz="3100" b="1" dirty="0" smtClean="0">
                <a:latin typeface="HP Simplified" panose="020B0606020204020204" pitchFamily="34" charset="0"/>
              </a:rPr>
            </a:br>
            <a:r>
              <a:rPr lang="en-US" sz="3600" b="1" dirty="0" err="1">
                <a:latin typeface="Garamond" panose="02020404030301010803" pitchFamily="18" charset="0"/>
              </a:rPr>
              <a:t>Sociologia</a:t>
            </a:r>
            <a:r>
              <a:rPr lang="en-US" sz="3600" b="1" dirty="0">
                <a:latin typeface="Garamond" panose="02020404030301010803" pitchFamily="18" charset="0"/>
              </a:rPr>
              <a:t> da </a:t>
            </a:r>
            <a:r>
              <a:rPr lang="en-US" sz="3600" b="1" dirty="0" err="1">
                <a:latin typeface="Garamond" panose="02020404030301010803" pitchFamily="18" charset="0"/>
              </a:rPr>
              <a:t>Violência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r>
              <a:rPr lang="pt-BR" sz="3600" b="1" dirty="0" smtClean="0">
                <a:latin typeface="Garamond" panose="02020404030301010803" pitchFamily="18" charset="0"/>
              </a:rPr>
              <a:t>Aula 1 </a:t>
            </a:r>
            <a:r>
              <a:rPr lang="pt-BR" sz="3600" b="1" dirty="0">
                <a:latin typeface="Garamond" panose="02020404030301010803" pitchFamily="18" charset="0"/>
              </a:rPr>
              <a:t>- </a:t>
            </a:r>
            <a:r>
              <a:rPr lang="pt-BR" sz="3600" b="1" i="1" dirty="0">
                <a:latin typeface="Garamond" panose="02020404030301010803" pitchFamily="18" charset="0"/>
              </a:rPr>
              <a:t>A violência como objeto sociológico </a:t>
            </a:r>
            <a:r>
              <a:rPr lang="en-US" dirty="0">
                <a:latin typeface="HP Simplified" panose="020B0606020204020204" pitchFamily="34" charset="0"/>
              </a:rPr>
              <a:t/>
            </a:r>
            <a:br>
              <a:rPr lang="en-US" dirty="0">
                <a:latin typeface="HP Simplified" panose="020B0606020204020204" pitchFamily="34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b="1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pt-BR" sz="2800" b="1" dirty="0" smtClean="0">
                <a:latin typeface="Garamond" panose="02020404030301010803" pitchFamily="18" charset="0"/>
              </a:rPr>
              <a:t>Parte </a:t>
            </a:r>
            <a:r>
              <a:rPr lang="pt-BR" sz="2800" b="1" dirty="0">
                <a:latin typeface="Garamond" panose="02020404030301010803" pitchFamily="18" charset="0"/>
              </a:rPr>
              <a:t>I – Apresentação dos alunos </a:t>
            </a:r>
            <a:endParaRPr lang="pt-BR" sz="2800" b="1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BR" sz="2800" b="1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pt-BR" sz="2800" b="1" dirty="0" smtClean="0">
                <a:latin typeface="Garamond" panose="02020404030301010803" pitchFamily="18" charset="0"/>
              </a:rPr>
              <a:t>Parte </a:t>
            </a:r>
            <a:r>
              <a:rPr lang="pt-BR" sz="2800" b="1" dirty="0">
                <a:latin typeface="Garamond" panose="02020404030301010803" pitchFamily="18" charset="0"/>
              </a:rPr>
              <a:t>II – Apresentação do formato do </a:t>
            </a:r>
            <a:r>
              <a:rPr lang="pt-BR" sz="2800" b="1" dirty="0" smtClean="0">
                <a:latin typeface="Garamond" panose="02020404030301010803" pitchFamily="18" charset="0"/>
              </a:rPr>
              <a:t>curso e modelo de fichamento </a:t>
            </a:r>
          </a:p>
          <a:p>
            <a:pPr marL="0" indent="0">
              <a:buNone/>
            </a:pPr>
            <a:endParaRPr lang="pt-BR" sz="2800" b="1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pt-BR" sz="2800" b="1" dirty="0" smtClean="0">
                <a:latin typeface="Garamond" panose="02020404030301010803" pitchFamily="18" charset="0"/>
              </a:rPr>
              <a:t>Parte </a:t>
            </a:r>
            <a:r>
              <a:rPr lang="pt-BR" sz="2800" b="1" dirty="0">
                <a:latin typeface="Garamond" panose="02020404030301010803" pitchFamily="18" charset="0"/>
              </a:rPr>
              <a:t>III – Introdução ao tema – violência como objeto sociológico </a:t>
            </a:r>
            <a:endParaRPr lang="pt-BR" sz="2800" dirty="0">
              <a:latin typeface="Garamond" panose="02020404030301010803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33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 smtClean="0">
                <a:latin typeface="Garamond" panose="02020404030301010803" pitchFamily="18" charset="0"/>
              </a:rPr>
              <a:t/>
            </a:r>
            <a:br>
              <a:rPr lang="en-US" sz="3100" b="1" dirty="0" smtClean="0">
                <a:latin typeface="Garamond" panose="02020404030301010803" pitchFamily="18" charset="0"/>
              </a:rPr>
            </a:br>
            <a:r>
              <a:rPr lang="en-US" sz="3100" b="1" dirty="0" err="1" smtClean="0">
                <a:latin typeface="Garamond" panose="02020404030301010803" pitchFamily="18" charset="0"/>
              </a:rPr>
              <a:t>Sociologia</a:t>
            </a:r>
            <a:r>
              <a:rPr lang="en-US" sz="3100" b="1" dirty="0" smtClean="0">
                <a:latin typeface="Garamond" panose="02020404030301010803" pitchFamily="18" charset="0"/>
              </a:rPr>
              <a:t> </a:t>
            </a:r>
            <a:r>
              <a:rPr lang="en-US" sz="3100" b="1" dirty="0">
                <a:latin typeface="Garamond" panose="02020404030301010803" pitchFamily="18" charset="0"/>
              </a:rPr>
              <a:t>da </a:t>
            </a:r>
            <a:r>
              <a:rPr lang="en-US" sz="3100" b="1" dirty="0" err="1">
                <a:latin typeface="Garamond" panose="02020404030301010803" pitchFamily="18" charset="0"/>
              </a:rPr>
              <a:t>Violência</a:t>
            </a:r>
            <a:r>
              <a:rPr lang="en-US" sz="3100" b="1" dirty="0">
                <a:latin typeface="Garamond" panose="02020404030301010803" pitchFamily="18" charset="0"/>
              </a:rPr>
              <a:t/>
            </a:r>
            <a:br>
              <a:rPr lang="en-US" sz="3100" b="1" dirty="0">
                <a:latin typeface="Garamond" panose="02020404030301010803" pitchFamily="18" charset="0"/>
              </a:rPr>
            </a:br>
            <a:r>
              <a:rPr lang="pt-BR" sz="3100" b="1" dirty="0">
                <a:latin typeface="Garamond" panose="02020404030301010803" pitchFamily="18" charset="0"/>
              </a:rPr>
              <a:t>Aula 1 - </a:t>
            </a:r>
            <a:r>
              <a:rPr lang="pt-BR" sz="3100" b="1" i="1" dirty="0">
                <a:latin typeface="Garamond" panose="02020404030301010803" pitchFamily="18" charset="0"/>
              </a:rPr>
              <a:t>A violência como objeto sociológico</a:t>
            </a:r>
            <a:br>
              <a:rPr lang="pt-BR" sz="3100" b="1" i="1" dirty="0">
                <a:latin typeface="Garamond" panose="02020404030301010803" pitchFamily="18" charset="0"/>
              </a:rPr>
            </a:br>
            <a:r>
              <a:rPr lang="pt-BR" sz="3100" b="1" dirty="0">
                <a:latin typeface="Garamond" panose="02020404030301010803" pitchFamily="18" charset="0"/>
              </a:rPr>
              <a:t>Parte III</a:t>
            </a:r>
            <a:r>
              <a:rPr lang="en-US" dirty="0">
                <a:latin typeface="Garamond" panose="02020404030301010803" pitchFamily="18" charset="0"/>
              </a:rPr>
              <a:t/>
            </a:r>
            <a:br>
              <a:rPr lang="en-US" dirty="0">
                <a:latin typeface="Garamond" panose="02020404030301010803" pitchFamily="18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2800" b="1" dirty="0">
                <a:latin typeface="Garamond" panose="02020404030301010803" pitchFamily="18" charset="0"/>
              </a:rPr>
              <a:t>B) Dilemas da </a:t>
            </a:r>
            <a:r>
              <a:rPr lang="pt-BR" sz="2800" b="1" dirty="0" smtClean="0">
                <a:latin typeface="Garamond" panose="02020404030301010803" pitchFamily="18" charset="0"/>
              </a:rPr>
              <a:t>definição</a:t>
            </a:r>
          </a:p>
          <a:p>
            <a:pPr marL="0" indent="0">
              <a:buNone/>
            </a:pPr>
            <a:endParaRPr lang="pt-BR" sz="2800" i="1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pt-BR" sz="2800" i="1" u="sng" dirty="0" smtClean="0">
                <a:latin typeface="Garamond" panose="02020404030301010803" pitchFamily="18" charset="0"/>
              </a:rPr>
              <a:t>Relações entre violência e dominação: </a:t>
            </a:r>
          </a:p>
          <a:p>
            <a:pPr>
              <a:buFontTx/>
              <a:buChar char="-"/>
            </a:pPr>
            <a:r>
              <a:rPr lang="pt-BR" sz="2800" dirty="0" smtClean="0">
                <a:latin typeface="Garamond" panose="02020404030301010803" pitchFamily="18" charset="0"/>
              </a:rPr>
              <a:t>Disputas que definem as formas legítimas e não legítimas de violência</a:t>
            </a:r>
          </a:p>
          <a:p>
            <a:pPr>
              <a:buFontTx/>
              <a:buChar char="-"/>
            </a:pPr>
            <a:endParaRPr lang="pt-BR" sz="2800" dirty="0" smtClean="0">
              <a:latin typeface="Garamond" panose="02020404030301010803" pitchFamily="18" charset="0"/>
            </a:endParaRPr>
          </a:p>
          <a:p>
            <a:pPr>
              <a:buFontTx/>
              <a:buChar char="-"/>
            </a:pPr>
            <a:r>
              <a:rPr lang="pt-BR" sz="2800" dirty="0" smtClean="0">
                <a:latin typeface="Garamond" panose="02020404030301010803" pitchFamily="18" charset="0"/>
              </a:rPr>
              <a:t>Influência </a:t>
            </a:r>
            <a:r>
              <a:rPr lang="pt-BR" sz="2800" smtClean="0">
                <a:latin typeface="Garamond" panose="02020404030301010803" pitchFamily="18" charset="0"/>
              </a:rPr>
              <a:t>das clivagens </a:t>
            </a:r>
            <a:r>
              <a:rPr lang="pt-BR" sz="2800" dirty="0" smtClean="0">
                <a:latin typeface="Garamond" panose="02020404030301010803" pitchFamily="18" charset="0"/>
              </a:rPr>
              <a:t>sociais e relações hierárquicas de dominação na distribuição desigual da exposição à violência (Cf. </a:t>
            </a:r>
            <a:r>
              <a:rPr lang="pt-BR" sz="2800" dirty="0" err="1" smtClean="0">
                <a:latin typeface="Garamond" panose="02020404030301010803" pitchFamily="18" charset="0"/>
              </a:rPr>
              <a:t>Butler</a:t>
            </a:r>
            <a:r>
              <a:rPr lang="pt-BR" sz="2800" dirty="0" smtClean="0">
                <a:latin typeface="Garamond" panose="02020404030301010803" pitchFamily="18" charset="0"/>
              </a:rPr>
              <a:t>, 2015)</a:t>
            </a:r>
          </a:p>
          <a:p>
            <a:pPr marL="0" indent="0">
              <a:buNone/>
            </a:pPr>
            <a:endParaRPr lang="pt-BR" sz="2800" dirty="0">
              <a:latin typeface="Garamond" panose="02020404030301010803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9095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 smtClean="0">
                <a:latin typeface="Garamond" panose="02020404030301010803" pitchFamily="18" charset="0"/>
              </a:rPr>
              <a:t/>
            </a:r>
            <a:br>
              <a:rPr lang="en-US" sz="3100" b="1" dirty="0" smtClean="0">
                <a:latin typeface="Garamond" panose="02020404030301010803" pitchFamily="18" charset="0"/>
              </a:rPr>
            </a:br>
            <a:r>
              <a:rPr lang="en-US" sz="3100" b="1" dirty="0" err="1" smtClean="0">
                <a:latin typeface="Garamond" panose="02020404030301010803" pitchFamily="18" charset="0"/>
              </a:rPr>
              <a:t>Sociologia</a:t>
            </a:r>
            <a:r>
              <a:rPr lang="en-US" sz="3100" b="1" dirty="0" smtClean="0">
                <a:latin typeface="Garamond" panose="02020404030301010803" pitchFamily="18" charset="0"/>
              </a:rPr>
              <a:t> </a:t>
            </a:r>
            <a:r>
              <a:rPr lang="en-US" sz="3100" b="1" dirty="0">
                <a:latin typeface="Garamond" panose="02020404030301010803" pitchFamily="18" charset="0"/>
              </a:rPr>
              <a:t>da </a:t>
            </a:r>
            <a:r>
              <a:rPr lang="en-US" sz="3100" b="1" dirty="0" err="1">
                <a:latin typeface="Garamond" panose="02020404030301010803" pitchFamily="18" charset="0"/>
              </a:rPr>
              <a:t>Violência</a:t>
            </a:r>
            <a:r>
              <a:rPr lang="en-US" sz="3100" b="1" dirty="0">
                <a:latin typeface="Garamond" panose="02020404030301010803" pitchFamily="18" charset="0"/>
              </a:rPr>
              <a:t/>
            </a:r>
            <a:br>
              <a:rPr lang="en-US" sz="3100" b="1" dirty="0">
                <a:latin typeface="Garamond" panose="02020404030301010803" pitchFamily="18" charset="0"/>
              </a:rPr>
            </a:br>
            <a:r>
              <a:rPr lang="pt-BR" sz="3100" b="1" dirty="0">
                <a:latin typeface="Garamond" panose="02020404030301010803" pitchFamily="18" charset="0"/>
              </a:rPr>
              <a:t>Aula 1 - </a:t>
            </a:r>
            <a:r>
              <a:rPr lang="pt-BR" sz="3100" b="1" i="1" dirty="0">
                <a:latin typeface="Garamond" panose="02020404030301010803" pitchFamily="18" charset="0"/>
              </a:rPr>
              <a:t>A violência como objeto sociológico</a:t>
            </a:r>
            <a:br>
              <a:rPr lang="pt-BR" sz="3100" b="1" i="1" dirty="0">
                <a:latin typeface="Garamond" panose="02020404030301010803" pitchFamily="18" charset="0"/>
              </a:rPr>
            </a:br>
            <a:r>
              <a:rPr lang="pt-BR" sz="3100" b="1" dirty="0">
                <a:latin typeface="Garamond" panose="02020404030301010803" pitchFamily="18" charset="0"/>
              </a:rPr>
              <a:t>Parte III</a:t>
            </a:r>
            <a:r>
              <a:rPr lang="en-US" dirty="0">
                <a:latin typeface="Garamond" panose="02020404030301010803" pitchFamily="18" charset="0"/>
              </a:rPr>
              <a:t/>
            </a:r>
            <a:br>
              <a:rPr lang="en-US" dirty="0">
                <a:latin typeface="Garamond" panose="02020404030301010803" pitchFamily="18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sz="2800" b="1" dirty="0">
                <a:latin typeface="Garamond" panose="02020404030301010803" pitchFamily="18" charset="0"/>
              </a:rPr>
              <a:t>B) Dilemas da </a:t>
            </a:r>
            <a:r>
              <a:rPr lang="pt-BR" sz="2800" b="1" dirty="0" smtClean="0">
                <a:latin typeface="Garamond" panose="02020404030301010803" pitchFamily="18" charset="0"/>
              </a:rPr>
              <a:t>definição</a:t>
            </a:r>
          </a:p>
          <a:p>
            <a:pPr marL="0" indent="0">
              <a:buNone/>
            </a:pPr>
            <a:endParaRPr lang="pt-BR" sz="2800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pt-BR" sz="2800" i="1" dirty="0" smtClean="0">
                <a:latin typeface="Garamond" panose="02020404030301010803" pitchFamily="18" charset="0"/>
              </a:rPr>
              <a:t>Definição adotada:</a:t>
            </a:r>
            <a:r>
              <a:rPr lang="pt-BR" sz="2800" dirty="0" smtClean="0">
                <a:latin typeface="Garamond" panose="02020404030301010803" pitchFamily="18" charset="0"/>
              </a:rPr>
              <a:t> </a:t>
            </a:r>
            <a:r>
              <a:rPr lang="pt-BR" sz="2800" dirty="0">
                <a:latin typeface="Garamond" panose="02020404030301010803" pitchFamily="18" charset="0"/>
              </a:rPr>
              <a:t>Violência como interação caracterizada pelo uso da força física ou da ameaça para imposição de uma situação à um indivíduo contra a sua vontade</a:t>
            </a:r>
            <a:endParaRPr lang="pt-BR" sz="2800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pt-BR" sz="2800" i="1" dirty="0" smtClean="0">
                <a:latin typeface="Garamond" panose="02020404030301010803" pitchFamily="18" charset="0"/>
              </a:rPr>
              <a:t>Objetivo:</a:t>
            </a:r>
          </a:p>
          <a:p>
            <a:pPr marL="0" indent="0">
              <a:buNone/>
            </a:pPr>
            <a:r>
              <a:rPr lang="pt-BR" sz="2400" b="1" dirty="0">
                <a:latin typeface="Garamond" panose="02020404030301010803" pitchFamily="18" charset="0"/>
              </a:rPr>
              <a:t>o objetivo </a:t>
            </a:r>
            <a:r>
              <a:rPr lang="pt-BR" sz="2400" b="1" dirty="0" smtClean="0">
                <a:latin typeface="Garamond" panose="02020404030301010803" pitchFamily="18" charset="0"/>
              </a:rPr>
              <a:t>é fazer </a:t>
            </a:r>
            <a:r>
              <a:rPr lang="pt-BR" sz="2400" b="1" dirty="0">
                <a:latin typeface="Garamond" panose="02020404030301010803" pitchFamily="18" charset="0"/>
              </a:rPr>
              <a:t>emergir os processos e as disputas que diferenciam </a:t>
            </a:r>
            <a:r>
              <a:rPr lang="pt-BR" sz="2400" b="1" dirty="0" smtClean="0">
                <a:latin typeface="Garamond" panose="02020404030301010803" pitchFamily="18" charset="0"/>
              </a:rPr>
              <a:t>as </a:t>
            </a:r>
            <a:r>
              <a:rPr lang="pt-BR" sz="2400" b="1" dirty="0">
                <a:latin typeface="Garamond" panose="02020404030301010803" pitchFamily="18" charset="0"/>
              </a:rPr>
              <a:t>modalidades </a:t>
            </a:r>
            <a:r>
              <a:rPr lang="pt-BR" sz="2400" b="1" dirty="0" smtClean="0">
                <a:latin typeface="Garamond" panose="02020404030301010803" pitchFamily="18" charset="0"/>
              </a:rPr>
              <a:t>da </a:t>
            </a:r>
            <a:r>
              <a:rPr lang="pt-BR" sz="2400" b="1" dirty="0">
                <a:latin typeface="Garamond" panose="02020404030301010803" pitchFamily="18" charset="0"/>
              </a:rPr>
              <a:t>manifestação </a:t>
            </a:r>
            <a:r>
              <a:rPr lang="pt-BR" sz="2400" b="1" dirty="0" smtClean="0">
                <a:latin typeface="Garamond" panose="02020404030301010803" pitchFamily="18" charset="0"/>
              </a:rPr>
              <a:t>da violência entre legítimas </a:t>
            </a:r>
            <a:r>
              <a:rPr lang="pt-BR" sz="2400" b="1" dirty="0">
                <a:latin typeface="Garamond" panose="02020404030301010803" pitchFamily="18" charset="0"/>
              </a:rPr>
              <a:t>e não </a:t>
            </a:r>
            <a:r>
              <a:rPr lang="pt-BR" sz="2400" b="1" dirty="0" smtClean="0">
                <a:latin typeface="Garamond" panose="02020404030301010803" pitchFamily="18" charset="0"/>
              </a:rPr>
              <a:t>legitimas</a:t>
            </a:r>
            <a:r>
              <a:rPr lang="pt-BR" sz="2400" dirty="0" smtClean="0">
                <a:latin typeface="Garamond" panose="02020404030301010803" pitchFamily="18" charset="0"/>
              </a:rPr>
              <a:t>, </a:t>
            </a:r>
            <a:r>
              <a:rPr lang="pt-BR" sz="2400" b="1" dirty="0" smtClean="0">
                <a:latin typeface="Garamond" panose="02020404030301010803" pitchFamily="18" charset="0"/>
              </a:rPr>
              <a:t>dando </a:t>
            </a:r>
            <a:r>
              <a:rPr lang="pt-BR" sz="2400" b="1" dirty="0">
                <a:latin typeface="Garamond" panose="02020404030301010803" pitchFamily="18" charset="0"/>
              </a:rPr>
              <a:t>relevo ao que esses processos de distinção (intrínsecos ao controle e regulação da </a:t>
            </a:r>
            <a:r>
              <a:rPr lang="pt-BR" sz="2400" b="1" dirty="0" smtClean="0">
                <a:latin typeface="Garamond" panose="02020404030301010803" pitchFamily="18" charset="0"/>
              </a:rPr>
              <a:t>violência pelo Estado) </a:t>
            </a:r>
            <a:r>
              <a:rPr lang="pt-BR" sz="2400" b="1" dirty="0">
                <a:latin typeface="Garamond" panose="02020404030301010803" pitchFamily="18" charset="0"/>
              </a:rPr>
              <a:t>produzem em termos de novas práticas, instituições e processos.</a:t>
            </a:r>
            <a:endParaRPr lang="pt-BR" sz="24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BR" sz="2800" dirty="0">
              <a:latin typeface="Garamond" panose="02020404030301010803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5046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latin typeface="Garamond" panose="02020404030301010803" pitchFamily="18" charset="0"/>
              </a:rPr>
              <a:t/>
            </a:r>
            <a:br>
              <a:rPr lang="en-US" sz="3200" b="1" dirty="0" smtClean="0">
                <a:latin typeface="Garamond" panose="02020404030301010803" pitchFamily="18" charset="0"/>
              </a:rPr>
            </a:br>
            <a:r>
              <a:rPr lang="en-US" sz="2800" b="1" dirty="0" err="1">
                <a:latin typeface="Garamond" panose="02020404030301010803" pitchFamily="18" charset="0"/>
              </a:rPr>
              <a:t>Sociologia</a:t>
            </a:r>
            <a:r>
              <a:rPr lang="en-US" sz="2800" b="1" dirty="0">
                <a:latin typeface="Garamond" panose="02020404030301010803" pitchFamily="18" charset="0"/>
              </a:rPr>
              <a:t> da </a:t>
            </a:r>
            <a:r>
              <a:rPr lang="en-US" sz="2800" b="1" dirty="0" err="1">
                <a:latin typeface="Garamond" panose="02020404030301010803" pitchFamily="18" charset="0"/>
              </a:rPr>
              <a:t>Violência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r>
              <a:rPr lang="pt-BR" sz="2800" b="1" dirty="0">
                <a:latin typeface="Garamond" panose="02020404030301010803" pitchFamily="18" charset="0"/>
              </a:rPr>
              <a:t>Aula 1 - </a:t>
            </a:r>
            <a:r>
              <a:rPr lang="pt-BR" sz="2800" b="1" i="1" dirty="0">
                <a:latin typeface="Garamond" panose="02020404030301010803" pitchFamily="18" charset="0"/>
              </a:rPr>
              <a:t>A violência como objeto sociológico</a:t>
            </a:r>
            <a:br>
              <a:rPr lang="pt-BR" sz="2800" b="1" i="1" dirty="0">
                <a:latin typeface="Garamond" panose="02020404030301010803" pitchFamily="18" charset="0"/>
              </a:rPr>
            </a:br>
            <a:r>
              <a:rPr lang="pt-BR" sz="2800" b="1" dirty="0">
                <a:latin typeface="Garamond" panose="02020404030301010803" pitchFamily="18" charset="0"/>
              </a:rPr>
              <a:t>Parte III</a:t>
            </a:r>
            <a:r>
              <a:rPr lang="en-US" sz="2800" dirty="0">
                <a:latin typeface="HP Simplified" panose="020B0606020204020204" pitchFamily="34" charset="0"/>
              </a:rPr>
              <a:t/>
            </a:r>
            <a:br>
              <a:rPr lang="en-US" sz="2800" dirty="0">
                <a:latin typeface="HP Simplified" panose="020B0606020204020204" pitchFamily="34" charset="0"/>
              </a:rPr>
            </a:b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BR" sz="2800" b="1" dirty="0" smtClean="0">
                <a:latin typeface="Garamond" panose="02020404030301010803" pitchFamily="18" charset="0"/>
              </a:rPr>
              <a:t>C) Estrutura do curso</a:t>
            </a:r>
          </a:p>
          <a:p>
            <a:pPr marL="0" indent="0">
              <a:buNone/>
            </a:pPr>
            <a:endParaRPr lang="pt-BR" sz="2800" b="1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Garamond" panose="02020404030301010803" pitchFamily="18" charset="0"/>
              </a:rPr>
              <a:t>	</a:t>
            </a:r>
            <a:r>
              <a:rPr lang="pt-BR" sz="2800" b="1" u="sng" dirty="0" smtClean="0">
                <a:latin typeface="Garamond" panose="02020404030301010803" pitchFamily="18" charset="0"/>
              </a:rPr>
              <a:t>Parte I</a:t>
            </a:r>
            <a:r>
              <a:rPr lang="pt-BR" sz="2800" b="1" dirty="0" smtClean="0">
                <a:latin typeface="Garamond" panose="02020404030301010803" pitchFamily="18" charset="0"/>
              </a:rPr>
              <a:t> – </a:t>
            </a:r>
            <a:r>
              <a:rPr lang="pt-BR" sz="2800" i="1" dirty="0" smtClean="0">
                <a:latin typeface="Garamond" panose="02020404030301010803" pitchFamily="18" charset="0"/>
              </a:rPr>
              <a:t>Regulação da violência pelo Estado e pacificação dos costumes </a:t>
            </a:r>
            <a:r>
              <a:rPr lang="pt-BR" sz="2800" dirty="0" smtClean="0">
                <a:latin typeface="Garamond" panose="02020404030301010803" pitchFamily="18" charset="0"/>
              </a:rPr>
              <a:t>[EIXO 1]</a:t>
            </a:r>
          </a:p>
          <a:p>
            <a:pPr marL="0" indent="0">
              <a:buNone/>
            </a:pPr>
            <a:endParaRPr lang="pt-BR" sz="2800" i="1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Garamond" panose="02020404030301010803" pitchFamily="18" charset="0"/>
              </a:rPr>
              <a:t>	</a:t>
            </a:r>
            <a:r>
              <a:rPr lang="pt-BR" sz="2800" b="1" u="sng" dirty="0" smtClean="0">
                <a:latin typeface="Garamond" panose="02020404030301010803" pitchFamily="18" charset="0"/>
              </a:rPr>
              <a:t>Parte II </a:t>
            </a:r>
            <a:r>
              <a:rPr lang="pt-BR" sz="2800" b="1" dirty="0" smtClean="0">
                <a:latin typeface="Garamond" panose="02020404030301010803" pitchFamily="18" charset="0"/>
              </a:rPr>
              <a:t>– </a:t>
            </a:r>
            <a:r>
              <a:rPr lang="pt-BR" sz="2800" i="1" dirty="0" smtClean="0">
                <a:latin typeface="Garamond" panose="02020404030301010803" pitchFamily="18" charset="0"/>
              </a:rPr>
              <a:t>Os produtos da regulação estatal da violência</a:t>
            </a:r>
          </a:p>
          <a:p>
            <a:pPr marL="0" indent="0">
              <a:buNone/>
            </a:pPr>
            <a:r>
              <a:rPr lang="pt-BR" sz="2800" dirty="0">
                <a:latin typeface="Garamond" panose="02020404030301010803" pitchFamily="18" charset="0"/>
              </a:rPr>
              <a:t>	</a:t>
            </a:r>
            <a:r>
              <a:rPr lang="pt-BR" sz="2800" dirty="0" smtClean="0">
                <a:latin typeface="Garamond" panose="02020404030301010803" pitchFamily="18" charset="0"/>
              </a:rPr>
              <a:t>	</a:t>
            </a:r>
            <a:r>
              <a:rPr lang="pt-BR" sz="2800" b="1" dirty="0" smtClean="0">
                <a:latin typeface="Garamond" panose="02020404030301010803" pitchFamily="18" charset="0"/>
              </a:rPr>
              <a:t>a.</a:t>
            </a:r>
            <a:r>
              <a:rPr lang="pt-BR" sz="2800" dirty="0" smtClean="0">
                <a:latin typeface="Garamond" panose="02020404030301010803" pitchFamily="18" charset="0"/>
              </a:rPr>
              <a:t> Instituições especializadas no controle da violência e do crime [EIXO 2]</a:t>
            </a:r>
          </a:p>
          <a:p>
            <a:pPr marL="0" indent="0">
              <a:buNone/>
            </a:pPr>
            <a:r>
              <a:rPr lang="pt-BR" sz="2800" dirty="0">
                <a:latin typeface="Garamond" panose="02020404030301010803" pitchFamily="18" charset="0"/>
              </a:rPr>
              <a:t>	</a:t>
            </a:r>
            <a:r>
              <a:rPr lang="pt-BR" sz="2800" dirty="0" smtClean="0">
                <a:latin typeface="Garamond" panose="02020404030301010803" pitchFamily="18" charset="0"/>
              </a:rPr>
              <a:t>	</a:t>
            </a:r>
            <a:r>
              <a:rPr lang="pt-BR" sz="2800" b="1" dirty="0" smtClean="0">
                <a:latin typeface="Garamond" panose="02020404030301010803" pitchFamily="18" charset="0"/>
              </a:rPr>
              <a:t>b.</a:t>
            </a:r>
            <a:r>
              <a:rPr lang="pt-BR" sz="2800" dirty="0" smtClean="0">
                <a:latin typeface="Garamond" panose="02020404030301010803" pitchFamily="18" charset="0"/>
              </a:rPr>
              <a:t> Violência e política [EIXO 3]</a:t>
            </a:r>
          </a:p>
          <a:p>
            <a:pPr marL="0" indent="0">
              <a:buNone/>
            </a:pPr>
            <a:endParaRPr lang="pt-BR" sz="2800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Garamond" panose="02020404030301010803" pitchFamily="18" charset="0"/>
              </a:rPr>
              <a:t>	</a:t>
            </a:r>
            <a:r>
              <a:rPr lang="pt-BR" sz="2800" b="1" u="sng" dirty="0" smtClean="0">
                <a:latin typeface="Garamond" panose="02020404030301010803" pitchFamily="18" charset="0"/>
              </a:rPr>
              <a:t>Parte III</a:t>
            </a:r>
            <a:r>
              <a:rPr lang="pt-BR" sz="2800" dirty="0" smtClean="0">
                <a:latin typeface="Garamond" panose="02020404030301010803" pitchFamily="18" charset="0"/>
              </a:rPr>
              <a:t> – </a:t>
            </a:r>
            <a:r>
              <a:rPr lang="pt-BR" sz="2800" i="1" dirty="0" smtClean="0">
                <a:latin typeface="Garamond" panose="02020404030301010803" pitchFamily="18" charset="0"/>
              </a:rPr>
              <a:t>O caso brasileiro </a:t>
            </a:r>
            <a:r>
              <a:rPr lang="pt-BR" sz="2800" dirty="0" smtClean="0">
                <a:latin typeface="Garamond" panose="02020404030301010803" pitchFamily="18" charset="0"/>
              </a:rPr>
              <a:t>[EIXO 4]</a:t>
            </a:r>
            <a:endParaRPr lang="pt-BR" sz="2800" i="1" dirty="0">
              <a:latin typeface="Garamond" panose="02020404030301010803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9288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latin typeface="Garamond" panose="02020404030301010803" pitchFamily="18" charset="0"/>
              </a:rPr>
              <a:t/>
            </a:r>
            <a:br>
              <a:rPr lang="en-US" sz="3200" b="1" dirty="0" smtClean="0">
                <a:latin typeface="Garamond" panose="02020404030301010803" pitchFamily="18" charset="0"/>
              </a:rPr>
            </a:br>
            <a:r>
              <a:rPr lang="en-US" sz="2800" b="1" dirty="0" err="1">
                <a:latin typeface="Garamond" panose="02020404030301010803" pitchFamily="18" charset="0"/>
              </a:rPr>
              <a:t>Sociologia</a:t>
            </a:r>
            <a:r>
              <a:rPr lang="en-US" sz="2800" b="1" dirty="0">
                <a:latin typeface="Garamond" panose="02020404030301010803" pitchFamily="18" charset="0"/>
              </a:rPr>
              <a:t> da </a:t>
            </a:r>
            <a:r>
              <a:rPr lang="en-US" sz="2800" b="1" dirty="0" err="1">
                <a:latin typeface="Garamond" panose="02020404030301010803" pitchFamily="18" charset="0"/>
              </a:rPr>
              <a:t>Violência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r>
              <a:rPr lang="pt-BR" sz="2800" b="1" dirty="0">
                <a:latin typeface="Garamond" panose="02020404030301010803" pitchFamily="18" charset="0"/>
              </a:rPr>
              <a:t>Aula 1 - </a:t>
            </a:r>
            <a:r>
              <a:rPr lang="pt-BR" sz="2800" b="1" i="1" dirty="0">
                <a:latin typeface="Garamond" panose="02020404030301010803" pitchFamily="18" charset="0"/>
              </a:rPr>
              <a:t>A violência como objeto sociológico</a:t>
            </a:r>
            <a:br>
              <a:rPr lang="pt-BR" sz="2800" b="1" i="1" dirty="0">
                <a:latin typeface="Garamond" panose="02020404030301010803" pitchFamily="18" charset="0"/>
              </a:rPr>
            </a:br>
            <a:r>
              <a:rPr lang="pt-BR" sz="2800" b="1" dirty="0">
                <a:latin typeface="Garamond" panose="02020404030301010803" pitchFamily="18" charset="0"/>
              </a:rPr>
              <a:t>Parte III</a:t>
            </a:r>
            <a:r>
              <a:rPr lang="en-US" sz="2800" dirty="0">
                <a:latin typeface="HP Simplified" panose="020B0606020204020204" pitchFamily="34" charset="0"/>
              </a:rPr>
              <a:t/>
            </a:r>
            <a:br>
              <a:rPr lang="en-US" sz="2800" dirty="0">
                <a:latin typeface="HP Simplified" panose="020B0606020204020204" pitchFamily="34" charset="0"/>
              </a:rPr>
            </a:b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t-BR" sz="2800" b="1" u="sng" dirty="0" smtClean="0">
                <a:latin typeface="Garamond" panose="02020404030301010803" pitchFamily="18" charset="0"/>
              </a:rPr>
              <a:t>Referências bibliográficas</a:t>
            </a:r>
          </a:p>
          <a:p>
            <a:pPr marL="0" indent="0">
              <a:buNone/>
            </a:pPr>
            <a:endParaRPr lang="pt-BR" sz="2900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pt-BR" sz="2900" dirty="0" smtClean="0">
                <a:latin typeface="Garamond" panose="02020404030301010803" pitchFamily="18" charset="0"/>
              </a:rPr>
              <a:t>BOOTH</a:t>
            </a:r>
            <a:r>
              <a:rPr lang="pt-BR" sz="2900" dirty="0">
                <a:latin typeface="Garamond" panose="02020404030301010803" pitchFamily="18" charset="0"/>
              </a:rPr>
              <a:t>, Wayne C.; COLOMB, Gregory G.; WILLIAMS, Joseph M. </a:t>
            </a:r>
            <a:r>
              <a:rPr lang="pt-BR" sz="2900" i="1" dirty="0">
                <a:latin typeface="Garamond" panose="02020404030301010803" pitchFamily="18" charset="0"/>
              </a:rPr>
              <a:t>A arte da pesquisa. </a:t>
            </a:r>
            <a:r>
              <a:rPr lang="pt-BR" sz="2900" dirty="0">
                <a:latin typeface="Garamond" panose="02020404030301010803" pitchFamily="18" charset="0"/>
              </a:rPr>
              <a:t>3. ed. São Paulo: Martins Fontes, 2005.</a:t>
            </a:r>
          </a:p>
          <a:p>
            <a:pPr marL="0" indent="0">
              <a:buNone/>
            </a:pPr>
            <a:r>
              <a:rPr lang="pt-BR" sz="2900" dirty="0" smtClean="0">
                <a:latin typeface="Garamond" panose="02020404030301010803" pitchFamily="18" charset="0"/>
              </a:rPr>
              <a:t>BOURDIEU, Pierre. </a:t>
            </a:r>
            <a:r>
              <a:rPr lang="pt-BR" sz="2900" i="1" dirty="0" smtClean="0">
                <a:latin typeface="Garamond" panose="02020404030301010803" pitchFamily="18" charset="0"/>
              </a:rPr>
              <a:t>A </a:t>
            </a:r>
            <a:r>
              <a:rPr lang="pt-BR" sz="2900" i="1" dirty="0">
                <a:latin typeface="Garamond" panose="02020404030301010803" pitchFamily="18" charset="0"/>
              </a:rPr>
              <a:t>dominação masculina. </a:t>
            </a:r>
            <a:r>
              <a:rPr lang="pt-BR" sz="2900" dirty="0">
                <a:latin typeface="Garamond" panose="02020404030301010803" pitchFamily="18" charset="0"/>
              </a:rPr>
              <a:t>Rio de Janeiro: Bertrand Brasil, 2012</a:t>
            </a:r>
            <a:r>
              <a:rPr lang="pt-BR" sz="2900" dirty="0" smtClean="0">
                <a:latin typeface="Garamond" panose="02020404030301010803" pitchFamily="18" charset="0"/>
              </a:rPr>
              <a:t>.</a:t>
            </a:r>
          </a:p>
          <a:p>
            <a:pPr marL="0" indent="0">
              <a:buNone/>
            </a:pPr>
            <a:r>
              <a:rPr lang="pt-BR" sz="2900" dirty="0">
                <a:latin typeface="Garamond" panose="02020404030301010803" pitchFamily="18" charset="0"/>
              </a:rPr>
              <a:t>BOURDIEU, Pierre. </a:t>
            </a:r>
            <a:r>
              <a:rPr lang="pt-BR" sz="2900" i="1" dirty="0">
                <a:latin typeface="Garamond" panose="02020404030301010803" pitchFamily="18" charset="0"/>
              </a:rPr>
              <a:t>As meditações </a:t>
            </a:r>
            <a:r>
              <a:rPr lang="pt-BR" sz="2900" i="1" dirty="0" err="1">
                <a:latin typeface="Garamond" panose="02020404030301010803" pitchFamily="18" charset="0"/>
              </a:rPr>
              <a:t>pascalianas</a:t>
            </a:r>
            <a:r>
              <a:rPr lang="pt-BR" sz="2900" i="1" dirty="0">
                <a:latin typeface="Garamond" panose="02020404030301010803" pitchFamily="18" charset="0"/>
              </a:rPr>
              <a:t>. </a:t>
            </a:r>
            <a:r>
              <a:rPr lang="pt-BR" sz="2900" dirty="0">
                <a:latin typeface="Garamond" panose="02020404030301010803" pitchFamily="18" charset="0"/>
              </a:rPr>
              <a:t>Rio de Janeiro: Bertrand Brasil, 2001</a:t>
            </a:r>
            <a:endParaRPr lang="pt-BR" sz="2900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pt-BR" sz="2900" dirty="0" smtClean="0">
                <a:latin typeface="Garamond" panose="02020404030301010803" pitchFamily="18" charset="0"/>
              </a:rPr>
              <a:t>BUTLER</a:t>
            </a:r>
            <a:r>
              <a:rPr lang="pt-BR" sz="2900" dirty="0">
                <a:latin typeface="Garamond" panose="02020404030301010803" pitchFamily="18" charset="0"/>
              </a:rPr>
              <a:t>, Judith. </a:t>
            </a:r>
            <a:r>
              <a:rPr lang="pt-BR" sz="2900" i="1" dirty="0">
                <a:latin typeface="Garamond" panose="02020404030301010803" pitchFamily="18" charset="0"/>
              </a:rPr>
              <a:t>Quadros da guerra:</a:t>
            </a:r>
            <a:r>
              <a:rPr lang="pt-BR" sz="2900" b="1" dirty="0">
                <a:latin typeface="Garamond" panose="02020404030301010803" pitchFamily="18" charset="0"/>
              </a:rPr>
              <a:t> </a:t>
            </a:r>
            <a:r>
              <a:rPr lang="pt-BR" sz="2900" dirty="0">
                <a:latin typeface="Garamond" panose="02020404030301010803" pitchFamily="18" charset="0"/>
              </a:rPr>
              <a:t>quando a vida é passível de luto? Rio de Janeiro: Civilização Brasileira, 2015. [Cap. 5 – “A reinvindicação da não violência” – pp. 233-260</a:t>
            </a:r>
            <a:r>
              <a:rPr lang="pt-BR" sz="2900" dirty="0" smtClean="0">
                <a:latin typeface="Garamond" panose="02020404030301010803" pitchFamily="18" charset="0"/>
              </a:rPr>
              <a:t>]</a:t>
            </a:r>
          </a:p>
          <a:p>
            <a:pPr marL="0" indent="0">
              <a:buNone/>
            </a:pPr>
            <a:r>
              <a:rPr lang="en-US" sz="2900" dirty="0" smtClean="0">
                <a:latin typeface="Garamond" panose="02020404030301010803" pitchFamily="18" charset="0"/>
              </a:rPr>
              <a:t>COLLINS</a:t>
            </a:r>
            <a:r>
              <a:rPr lang="en-US" sz="2900" dirty="0">
                <a:latin typeface="Garamond" panose="02020404030301010803" pitchFamily="18" charset="0"/>
              </a:rPr>
              <a:t>, Randall. Micro and macro causes of violence. </a:t>
            </a:r>
            <a:r>
              <a:rPr lang="en-US" sz="2900" i="1" dirty="0">
                <a:latin typeface="Garamond" panose="02020404030301010803" pitchFamily="18" charset="0"/>
              </a:rPr>
              <a:t>International Journal of Conflict and Violence,</a:t>
            </a:r>
            <a:r>
              <a:rPr lang="en-US" sz="2900" b="1" dirty="0">
                <a:latin typeface="Garamond" panose="02020404030301010803" pitchFamily="18" charset="0"/>
              </a:rPr>
              <a:t> </a:t>
            </a:r>
            <a:r>
              <a:rPr lang="en-US" sz="2900" dirty="0">
                <a:latin typeface="Garamond" panose="02020404030301010803" pitchFamily="18" charset="0"/>
              </a:rPr>
              <a:t>vol. 3, n.1, 2009, </a:t>
            </a:r>
            <a:r>
              <a:rPr lang="en-US" sz="2900" dirty="0" smtClean="0">
                <a:latin typeface="Garamond" panose="02020404030301010803" pitchFamily="18" charset="0"/>
              </a:rPr>
              <a:t>pp.9-22</a:t>
            </a:r>
          </a:p>
          <a:p>
            <a:pPr marL="0" indent="0">
              <a:buNone/>
            </a:pPr>
            <a:r>
              <a:rPr lang="pt-BR" sz="2900" dirty="0" smtClean="0">
                <a:latin typeface="Garamond" panose="02020404030301010803" pitchFamily="18" charset="0"/>
              </a:rPr>
              <a:t>MISSE</a:t>
            </a:r>
            <a:r>
              <a:rPr lang="pt-BR" sz="2900" dirty="0">
                <a:latin typeface="Garamond" panose="02020404030301010803" pitchFamily="18" charset="0"/>
              </a:rPr>
              <a:t>, Michel. Violência e teoria social. </a:t>
            </a:r>
            <a:r>
              <a:rPr lang="pt-BR" sz="2900" i="1" dirty="0">
                <a:latin typeface="Garamond" panose="02020404030301010803" pitchFamily="18" charset="0"/>
              </a:rPr>
              <a:t>Dilemas: Revista de Estudos de Conflito e Controle Social.</a:t>
            </a:r>
            <a:r>
              <a:rPr lang="pt-BR" sz="2900" b="1" dirty="0">
                <a:latin typeface="Garamond" panose="02020404030301010803" pitchFamily="18" charset="0"/>
              </a:rPr>
              <a:t> </a:t>
            </a:r>
            <a:r>
              <a:rPr lang="pt-BR" sz="2900" dirty="0">
                <a:latin typeface="Garamond" panose="02020404030301010803" pitchFamily="18" charset="0"/>
              </a:rPr>
              <a:t>Vol.9, n.1</a:t>
            </a:r>
            <a:r>
              <a:rPr lang="pt-BR" sz="2900" b="1" dirty="0">
                <a:latin typeface="Garamond" panose="02020404030301010803" pitchFamily="18" charset="0"/>
              </a:rPr>
              <a:t>, </a:t>
            </a:r>
            <a:r>
              <a:rPr lang="pt-BR" sz="2900" dirty="0">
                <a:latin typeface="Garamond" panose="02020404030301010803" pitchFamily="18" charset="0"/>
              </a:rPr>
              <a:t>2016. pp. 45-63</a:t>
            </a:r>
            <a:r>
              <a:rPr lang="pt-BR" sz="2900" dirty="0" smtClean="0">
                <a:latin typeface="Garamond" panose="02020404030301010803" pitchFamily="18" charset="0"/>
              </a:rPr>
              <a:t>.</a:t>
            </a:r>
          </a:p>
          <a:p>
            <a:pPr marL="0" indent="0">
              <a:buNone/>
            </a:pPr>
            <a:r>
              <a:rPr lang="en-US" sz="2900" dirty="0">
                <a:latin typeface="Garamond" panose="02020404030301010803" pitchFamily="18" charset="0"/>
              </a:rPr>
              <a:t>TILLY, Charles. </a:t>
            </a:r>
            <a:r>
              <a:rPr lang="en-US" sz="2900" i="1" dirty="0">
                <a:latin typeface="Garamond" panose="02020404030301010803" pitchFamily="18" charset="0"/>
              </a:rPr>
              <a:t>The politics of collective violence.</a:t>
            </a:r>
            <a:r>
              <a:rPr lang="en-US" sz="2900" b="1" dirty="0">
                <a:latin typeface="Garamond" panose="02020404030301010803" pitchFamily="18" charset="0"/>
              </a:rPr>
              <a:t> </a:t>
            </a:r>
            <a:r>
              <a:rPr lang="en-US" sz="2900" dirty="0">
                <a:latin typeface="Garamond" panose="02020404030301010803" pitchFamily="18" charset="0"/>
              </a:rPr>
              <a:t>Cambridge:</a:t>
            </a:r>
            <a:r>
              <a:rPr lang="en-US" sz="2900" b="1" dirty="0">
                <a:latin typeface="Garamond" panose="02020404030301010803" pitchFamily="18" charset="0"/>
              </a:rPr>
              <a:t> </a:t>
            </a:r>
            <a:r>
              <a:rPr lang="en-US" sz="2900" dirty="0">
                <a:latin typeface="Garamond" panose="02020404030301010803" pitchFamily="18" charset="0"/>
              </a:rPr>
              <a:t>Cambridge University Press, 2003. </a:t>
            </a:r>
            <a:endParaRPr lang="pt-BR" sz="2900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pt-BR" sz="2900" dirty="0">
                <a:latin typeface="Garamond" panose="02020404030301010803" pitchFamily="18" charset="0"/>
              </a:rPr>
              <a:t>WEBER, Max. </a:t>
            </a:r>
            <a:r>
              <a:rPr lang="pt-BR" sz="2900" i="1" dirty="0">
                <a:latin typeface="Garamond" panose="02020404030301010803" pitchFamily="18" charset="0"/>
              </a:rPr>
              <a:t>Economia e sociedade: fundamentos da sociologia compreensiva</a:t>
            </a:r>
            <a:r>
              <a:rPr lang="pt-BR" sz="2900" b="1" dirty="0">
                <a:latin typeface="Garamond" panose="02020404030301010803" pitchFamily="18" charset="0"/>
              </a:rPr>
              <a:t>. </a:t>
            </a:r>
            <a:r>
              <a:rPr lang="pt-BR" sz="2900" dirty="0">
                <a:latin typeface="Garamond" panose="02020404030301010803" pitchFamily="18" charset="0"/>
              </a:rPr>
              <a:t>Brasília/DF: Editora Universidade de Brasília: São Paulo: Imprensa Oficial, 2000. </a:t>
            </a:r>
          </a:p>
          <a:p>
            <a:pPr marL="0" indent="0">
              <a:buNone/>
            </a:pPr>
            <a:r>
              <a:rPr lang="pt-BR" sz="2900" dirty="0" smtClean="0">
                <a:latin typeface="Garamond" panose="02020404030301010803" pitchFamily="18" charset="0"/>
              </a:rPr>
              <a:t>WIEVIORKA</a:t>
            </a:r>
            <a:r>
              <a:rPr lang="pt-BR" sz="2900" dirty="0">
                <a:latin typeface="Garamond" panose="02020404030301010803" pitchFamily="18" charset="0"/>
              </a:rPr>
              <a:t>, Michel. O novo paradigma da violência. </a:t>
            </a:r>
            <a:r>
              <a:rPr lang="pt-BR" sz="2900" i="1" dirty="0">
                <a:latin typeface="Garamond" panose="02020404030301010803" pitchFamily="18" charset="0"/>
              </a:rPr>
              <a:t>Tempo Social. Revista de Sociologia da USP, </a:t>
            </a:r>
            <a:r>
              <a:rPr lang="pt-BR" sz="2900" dirty="0">
                <a:latin typeface="Garamond" panose="02020404030301010803" pitchFamily="18" charset="0"/>
              </a:rPr>
              <a:t>vol. 9, n. 1, maio 1997, pp. 5-41. </a:t>
            </a:r>
          </a:p>
          <a:p>
            <a:pPr marL="0" indent="0">
              <a:buNone/>
            </a:pPr>
            <a:endParaRPr lang="pt-BR" sz="2800" b="1" i="1" dirty="0">
              <a:latin typeface="Garamond" panose="02020404030301010803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641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94308"/>
          </a:xfrm>
        </p:spPr>
        <p:txBody>
          <a:bodyPr>
            <a:normAutofit fontScale="90000"/>
          </a:bodyPr>
          <a:lstStyle/>
          <a:p>
            <a:r>
              <a:rPr lang="pt-BR" sz="3100" b="1" dirty="0" smtClean="0">
                <a:latin typeface="HP Simplified" panose="020B0606020204020204" pitchFamily="34" charset="0"/>
              </a:rPr>
              <a:t/>
            </a:r>
            <a:br>
              <a:rPr lang="pt-BR" sz="3100" b="1" dirty="0" smtClean="0">
                <a:latin typeface="HP Simplified" panose="020B0606020204020204" pitchFamily="34" charset="0"/>
              </a:rPr>
            </a:br>
            <a:r>
              <a:rPr lang="pt-BR" sz="3100" b="1" dirty="0" smtClean="0">
                <a:latin typeface="HP Simplified" panose="020B0606020204020204" pitchFamily="34" charset="0"/>
              </a:rPr>
              <a:t/>
            </a:r>
            <a:br>
              <a:rPr lang="pt-BR" sz="3100" b="1" dirty="0" smtClean="0">
                <a:latin typeface="HP Simplified" panose="020B0606020204020204" pitchFamily="34" charset="0"/>
              </a:rPr>
            </a:br>
            <a:r>
              <a:rPr lang="en-US" sz="3600" b="1" dirty="0" err="1">
                <a:latin typeface="Garamond" panose="02020404030301010803" pitchFamily="18" charset="0"/>
              </a:rPr>
              <a:t>Sociologia</a:t>
            </a:r>
            <a:r>
              <a:rPr lang="en-US" sz="3600" b="1" dirty="0">
                <a:latin typeface="Garamond" panose="02020404030301010803" pitchFamily="18" charset="0"/>
              </a:rPr>
              <a:t> da </a:t>
            </a:r>
            <a:r>
              <a:rPr lang="en-US" sz="3600" b="1" dirty="0" err="1">
                <a:latin typeface="Garamond" panose="02020404030301010803" pitchFamily="18" charset="0"/>
              </a:rPr>
              <a:t>Violência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r>
              <a:rPr lang="pt-BR" sz="3600" b="1" dirty="0" smtClean="0">
                <a:latin typeface="Garamond" panose="02020404030301010803" pitchFamily="18" charset="0"/>
              </a:rPr>
              <a:t>Aula 1 </a:t>
            </a:r>
            <a:r>
              <a:rPr lang="pt-BR" sz="3600" b="1" dirty="0">
                <a:latin typeface="Garamond" panose="02020404030301010803" pitchFamily="18" charset="0"/>
              </a:rPr>
              <a:t>- </a:t>
            </a:r>
            <a:r>
              <a:rPr lang="pt-BR" sz="3600" b="1" i="1" dirty="0">
                <a:latin typeface="Garamond" panose="02020404030301010803" pitchFamily="18" charset="0"/>
              </a:rPr>
              <a:t>A violência como objeto sociológico </a:t>
            </a:r>
            <a:r>
              <a:rPr lang="en-US" dirty="0">
                <a:latin typeface="HP Simplified" panose="020B0606020204020204" pitchFamily="34" charset="0"/>
              </a:rPr>
              <a:t/>
            </a:r>
            <a:br>
              <a:rPr lang="en-US" dirty="0">
                <a:latin typeface="HP Simplified" panose="020B0606020204020204" pitchFamily="34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pt-BR" b="1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pt-BR" sz="2800" b="1" i="1" u="sng" dirty="0">
                <a:latin typeface="Garamond" panose="02020404030301010803" pitchFamily="18" charset="0"/>
              </a:rPr>
              <a:t>A</a:t>
            </a:r>
            <a:r>
              <a:rPr lang="pt-BR" sz="2800" b="1" i="1" u="sng" dirty="0" smtClean="0">
                <a:latin typeface="Garamond" panose="02020404030301010803" pitchFamily="18" charset="0"/>
              </a:rPr>
              <a:t>presentação </a:t>
            </a:r>
            <a:r>
              <a:rPr lang="pt-BR" sz="2800" b="1" i="1" u="sng" dirty="0">
                <a:latin typeface="Garamond" panose="02020404030301010803" pitchFamily="18" charset="0"/>
              </a:rPr>
              <a:t>do formato do </a:t>
            </a:r>
            <a:r>
              <a:rPr lang="pt-BR" sz="2800" b="1" i="1" u="sng" dirty="0" smtClean="0">
                <a:latin typeface="Garamond" panose="02020404030301010803" pitchFamily="18" charset="0"/>
              </a:rPr>
              <a:t>curso</a:t>
            </a:r>
          </a:p>
          <a:p>
            <a:pPr marL="0" indent="0">
              <a:buNone/>
            </a:pPr>
            <a:r>
              <a:rPr lang="pt-BR" sz="2800" b="1" dirty="0" smtClean="0">
                <a:latin typeface="Garamond" panose="02020404030301010803" pitchFamily="18" charset="0"/>
              </a:rPr>
              <a:t>a. </a:t>
            </a:r>
            <a:r>
              <a:rPr lang="pt-BR" sz="2800" dirty="0" smtClean="0">
                <a:latin typeface="Garamond" panose="02020404030301010803" pitchFamily="18" charset="0"/>
              </a:rPr>
              <a:t>Aulas expositivas + apresentação do exercício de leitura</a:t>
            </a:r>
          </a:p>
          <a:p>
            <a:pPr marL="0" indent="0">
              <a:buNone/>
            </a:pPr>
            <a:r>
              <a:rPr lang="pt-BR" sz="2800" b="1" dirty="0" smtClean="0">
                <a:latin typeface="Garamond" panose="02020404030301010803" pitchFamily="18" charset="0"/>
              </a:rPr>
              <a:t>b. </a:t>
            </a:r>
            <a:r>
              <a:rPr lang="pt-BR" sz="2800" dirty="0" smtClean="0">
                <a:latin typeface="Garamond" panose="02020404030301010803" pitchFamily="18" charset="0"/>
              </a:rPr>
              <a:t>Avaliações: prova + trabalho final + exercícios de leitura</a:t>
            </a:r>
          </a:p>
          <a:p>
            <a:pPr marL="0" indent="0">
              <a:buNone/>
            </a:pPr>
            <a:r>
              <a:rPr lang="pt-BR" sz="2800" b="1" dirty="0" smtClean="0">
                <a:latin typeface="Garamond" panose="02020404030301010803" pitchFamily="18" charset="0"/>
              </a:rPr>
              <a:t>c. </a:t>
            </a:r>
            <a:r>
              <a:rPr lang="pt-BR" sz="2800" dirty="0" smtClean="0">
                <a:latin typeface="Garamond" panose="02020404030301010803" pitchFamily="18" charset="0"/>
              </a:rPr>
              <a:t>Disponibilização dos textos: </a:t>
            </a:r>
            <a:r>
              <a:rPr lang="pt-BR" sz="2800" dirty="0" err="1" smtClean="0">
                <a:latin typeface="Garamond" panose="02020404030301010803" pitchFamily="18" charset="0"/>
              </a:rPr>
              <a:t>moodle</a:t>
            </a:r>
            <a:endParaRPr lang="pt-BR" sz="2800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BR" sz="2800" b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pt-BR" sz="2800" i="1" u="sng" dirty="0" smtClean="0">
                <a:latin typeface="Garamond" panose="02020404030301010803" pitchFamily="18" charset="0"/>
              </a:rPr>
              <a:t>Exercícios de leitura </a:t>
            </a:r>
            <a:r>
              <a:rPr lang="pt-BR" sz="2800" dirty="0" smtClean="0">
                <a:latin typeface="Garamond" panose="02020404030301010803" pitchFamily="18" charset="0"/>
              </a:rPr>
              <a:t>(20% da nota)</a:t>
            </a:r>
          </a:p>
          <a:p>
            <a:pPr>
              <a:buFontTx/>
              <a:buChar char="-"/>
            </a:pPr>
            <a:r>
              <a:rPr lang="pt-BR" sz="2800" dirty="0" smtClean="0">
                <a:latin typeface="Garamond" panose="02020404030301010803" pitchFamily="18" charset="0"/>
              </a:rPr>
              <a:t>Elaborar uma questão ou comentário (máximo: meia página) sobre 4 textos obrigatórios (um por módulo: Parte I; Parte II-A; </a:t>
            </a:r>
            <a:r>
              <a:rPr lang="pt-BR" sz="2800" dirty="0" smtClean="0">
                <a:solidFill>
                  <a:srgbClr val="FF0000"/>
                </a:solidFill>
                <a:latin typeface="Garamond" panose="02020404030301010803" pitchFamily="18" charset="0"/>
              </a:rPr>
              <a:t>Parte II-B</a:t>
            </a:r>
            <a:r>
              <a:rPr lang="pt-BR" sz="2800" dirty="0" smtClean="0">
                <a:latin typeface="Garamond" panose="02020404030301010803" pitchFamily="18" charset="0"/>
              </a:rPr>
              <a:t>; Parte III)</a:t>
            </a:r>
          </a:p>
          <a:p>
            <a:pPr>
              <a:buFontTx/>
              <a:buChar char="-"/>
            </a:pPr>
            <a:r>
              <a:rPr lang="pt-BR" sz="2800" dirty="0" smtClean="0">
                <a:latin typeface="Garamond" panose="02020404030301010803" pitchFamily="18" charset="0"/>
              </a:rPr>
              <a:t>Apresentação: cada grupo/dupla/aluno ficará responsável por apresentar a questão/comentário do(s) texto(s) obrigatórios de uma aula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035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94308"/>
          </a:xfrm>
        </p:spPr>
        <p:txBody>
          <a:bodyPr>
            <a:normAutofit fontScale="90000"/>
          </a:bodyPr>
          <a:lstStyle/>
          <a:p>
            <a:r>
              <a:rPr lang="pt-BR" sz="3100" b="1" dirty="0" smtClean="0">
                <a:latin typeface="HP Simplified" panose="020B0606020204020204" pitchFamily="34" charset="0"/>
              </a:rPr>
              <a:t/>
            </a:r>
            <a:br>
              <a:rPr lang="pt-BR" sz="3100" b="1" dirty="0" smtClean="0">
                <a:latin typeface="HP Simplified" panose="020B0606020204020204" pitchFamily="34" charset="0"/>
              </a:rPr>
            </a:br>
            <a:r>
              <a:rPr lang="pt-BR" sz="3100" b="1" dirty="0" smtClean="0">
                <a:latin typeface="HP Simplified" panose="020B0606020204020204" pitchFamily="34" charset="0"/>
              </a:rPr>
              <a:t/>
            </a:r>
            <a:br>
              <a:rPr lang="pt-BR" sz="3100" b="1" dirty="0" smtClean="0">
                <a:latin typeface="HP Simplified" panose="020B0606020204020204" pitchFamily="34" charset="0"/>
              </a:rPr>
            </a:br>
            <a:r>
              <a:rPr lang="en-US" sz="3600" b="1" dirty="0" err="1">
                <a:latin typeface="Garamond" panose="02020404030301010803" pitchFamily="18" charset="0"/>
              </a:rPr>
              <a:t>Sociologia</a:t>
            </a:r>
            <a:r>
              <a:rPr lang="en-US" sz="3600" b="1" dirty="0">
                <a:latin typeface="Garamond" panose="02020404030301010803" pitchFamily="18" charset="0"/>
              </a:rPr>
              <a:t> da </a:t>
            </a:r>
            <a:r>
              <a:rPr lang="en-US" sz="3600" b="1" dirty="0" err="1">
                <a:latin typeface="Garamond" panose="02020404030301010803" pitchFamily="18" charset="0"/>
              </a:rPr>
              <a:t>Violência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r>
              <a:rPr lang="pt-BR" sz="3600" b="1" dirty="0" smtClean="0">
                <a:latin typeface="Garamond" panose="02020404030301010803" pitchFamily="18" charset="0"/>
              </a:rPr>
              <a:t>Aula 1 </a:t>
            </a:r>
            <a:r>
              <a:rPr lang="pt-BR" sz="3600" b="1" dirty="0">
                <a:latin typeface="Garamond" panose="02020404030301010803" pitchFamily="18" charset="0"/>
              </a:rPr>
              <a:t>- </a:t>
            </a:r>
            <a:r>
              <a:rPr lang="pt-BR" sz="3600" b="1" i="1" dirty="0">
                <a:latin typeface="Garamond" panose="02020404030301010803" pitchFamily="18" charset="0"/>
              </a:rPr>
              <a:t>A violência como objeto sociológico </a:t>
            </a:r>
            <a:r>
              <a:rPr lang="en-US" dirty="0">
                <a:latin typeface="HP Simplified" panose="020B0606020204020204" pitchFamily="34" charset="0"/>
              </a:rPr>
              <a:t/>
            </a:r>
            <a:br>
              <a:rPr lang="en-US" dirty="0">
                <a:latin typeface="HP Simplified" panose="020B0606020204020204" pitchFamily="34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b="1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pt-BR" sz="2800" b="1" i="1" u="sng" dirty="0" smtClean="0">
                <a:latin typeface="Garamond" panose="02020404030301010803" pitchFamily="18" charset="0"/>
              </a:rPr>
              <a:t>Compreensão de textos acadêmicos</a:t>
            </a:r>
          </a:p>
          <a:p>
            <a:pPr marL="0" indent="0">
              <a:buNone/>
            </a:pPr>
            <a:endParaRPr lang="pt-BR" sz="2800" i="1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pt-BR" sz="2800" i="1" dirty="0" smtClean="0">
                <a:latin typeface="Garamond" panose="02020404030301010803" pitchFamily="18" charset="0"/>
              </a:rPr>
              <a:t>O que define um texto acadêmico?</a:t>
            </a:r>
          </a:p>
          <a:p>
            <a:pPr marL="0" indent="0">
              <a:buNone/>
            </a:pPr>
            <a:r>
              <a:rPr lang="pt-BR" sz="2800" dirty="0">
                <a:latin typeface="Garamond" panose="02020404030301010803" pitchFamily="18" charset="0"/>
              </a:rPr>
              <a:t>	</a:t>
            </a:r>
            <a:r>
              <a:rPr lang="pt-BR" sz="2800" dirty="0" smtClean="0">
                <a:latin typeface="Garamond" panose="02020404030301010803" pitchFamily="18" charset="0"/>
              </a:rPr>
              <a:t>1. objetivo</a:t>
            </a:r>
          </a:p>
          <a:p>
            <a:pPr marL="0" indent="0">
              <a:buNone/>
            </a:pPr>
            <a:r>
              <a:rPr lang="pt-BR" sz="2800" dirty="0">
                <a:latin typeface="Garamond" panose="02020404030301010803" pitchFamily="18" charset="0"/>
              </a:rPr>
              <a:t>	</a:t>
            </a:r>
            <a:r>
              <a:rPr lang="pt-BR" sz="2800" dirty="0" smtClean="0">
                <a:latin typeface="Garamond" panose="02020404030301010803" pitchFamily="18" charset="0"/>
              </a:rPr>
              <a:t>2. argumento central/tese</a:t>
            </a:r>
          </a:p>
          <a:p>
            <a:pPr marL="0" indent="0">
              <a:buNone/>
            </a:pPr>
            <a:r>
              <a:rPr lang="pt-BR" sz="2800" dirty="0">
                <a:latin typeface="Garamond" panose="02020404030301010803" pitchFamily="18" charset="0"/>
              </a:rPr>
              <a:t>	</a:t>
            </a:r>
            <a:r>
              <a:rPr lang="pt-BR" sz="2800" dirty="0" smtClean="0">
                <a:latin typeface="Garamond" panose="02020404030301010803" pitchFamily="18" charset="0"/>
              </a:rPr>
              <a:t>3. problema/ problematização</a:t>
            </a:r>
          </a:p>
          <a:p>
            <a:pPr marL="0" indent="0">
              <a:buNone/>
            </a:pPr>
            <a:r>
              <a:rPr lang="pt-BR" sz="2800" dirty="0">
                <a:latin typeface="Garamond" panose="02020404030301010803" pitchFamily="18" charset="0"/>
              </a:rPr>
              <a:t>	</a:t>
            </a:r>
            <a:r>
              <a:rPr lang="pt-BR" sz="2800" dirty="0" smtClean="0">
                <a:latin typeface="Garamond" panose="02020404030301010803" pitchFamily="18" charset="0"/>
              </a:rPr>
              <a:t>4. estrutura argumentativa</a:t>
            </a:r>
            <a:endParaRPr lang="pt-BR" sz="2800" dirty="0">
              <a:latin typeface="Garamond" panose="02020404030301010803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889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err="1">
                <a:latin typeface="Garamond" panose="02020404030301010803" pitchFamily="18" charset="0"/>
              </a:rPr>
              <a:t>Sociologia</a:t>
            </a:r>
            <a:r>
              <a:rPr lang="en-US" sz="2800" b="1" dirty="0">
                <a:latin typeface="Garamond" panose="02020404030301010803" pitchFamily="18" charset="0"/>
              </a:rPr>
              <a:t> da </a:t>
            </a:r>
            <a:r>
              <a:rPr lang="en-US" sz="2800" b="1" dirty="0" err="1">
                <a:latin typeface="Garamond" panose="02020404030301010803" pitchFamily="18" charset="0"/>
              </a:rPr>
              <a:t>Violência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r>
              <a:rPr lang="pt-BR" sz="2800" b="1" dirty="0">
                <a:latin typeface="Garamond" panose="02020404030301010803" pitchFamily="18" charset="0"/>
              </a:rPr>
              <a:t>Aula 1 - </a:t>
            </a:r>
            <a:r>
              <a:rPr lang="pt-BR" sz="2800" b="1" i="1" dirty="0">
                <a:latin typeface="Garamond" panose="02020404030301010803" pitchFamily="18" charset="0"/>
              </a:rPr>
              <a:t>A violência como objeto </a:t>
            </a:r>
            <a:r>
              <a:rPr lang="pt-BR" sz="2800" b="1" i="1" dirty="0" smtClean="0">
                <a:latin typeface="Garamond" panose="02020404030301010803" pitchFamily="18" charset="0"/>
              </a:rPr>
              <a:t>sociológico</a:t>
            </a:r>
            <a:br>
              <a:rPr lang="pt-BR" sz="2800" b="1" i="1" dirty="0" smtClean="0">
                <a:latin typeface="Garamond" panose="02020404030301010803" pitchFamily="18" charset="0"/>
              </a:rPr>
            </a:br>
            <a:r>
              <a:rPr lang="pt-BR" sz="2800" b="1" dirty="0" smtClean="0">
                <a:latin typeface="Garamond" panose="02020404030301010803" pitchFamily="18" charset="0"/>
              </a:rPr>
              <a:t>Parte II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pt-BR" b="1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pt-BR" sz="2800" b="1" i="1" dirty="0" smtClean="0">
                <a:latin typeface="Garamond" panose="02020404030301010803" pitchFamily="18" charset="0"/>
              </a:rPr>
              <a:t>Modelo </a:t>
            </a:r>
            <a:r>
              <a:rPr lang="pt-BR" sz="2800" b="1" i="1" dirty="0">
                <a:latin typeface="Garamond" panose="02020404030301010803" pitchFamily="18" charset="0"/>
              </a:rPr>
              <a:t>de </a:t>
            </a:r>
            <a:r>
              <a:rPr lang="pt-BR" sz="2800" b="1" i="1" dirty="0" smtClean="0">
                <a:latin typeface="Garamond" panose="02020404030301010803" pitchFamily="18" charset="0"/>
              </a:rPr>
              <a:t>fichamento expandido </a:t>
            </a:r>
            <a:r>
              <a:rPr lang="pt-BR" sz="2800" b="1" dirty="0" smtClean="0">
                <a:latin typeface="Garamond" panose="02020404030301010803" pitchFamily="18" charset="0"/>
              </a:rPr>
              <a:t>[Marcus </a:t>
            </a:r>
            <a:r>
              <a:rPr lang="pt-BR" sz="2800" b="1" dirty="0" err="1" smtClean="0">
                <a:latin typeface="Garamond" panose="02020404030301010803" pitchFamily="18" charset="0"/>
              </a:rPr>
              <a:t>Sacrini</a:t>
            </a:r>
            <a:r>
              <a:rPr lang="pt-BR" sz="2800" b="1" dirty="0" smtClean="0">
                <a:latin typeface="Garamond" panose="02020404030301010803" pitchFamily="18" charset="0"/>
              </a:rPr>
              <a:t>]</a:t>
            </a:r>
          </a:p>
          <a:p>
            <a:pPr marL="0" indent="0">
              <a:buNone/>
            </a:pPr>
            <a:endParaRPr lang="pt-BR" sz="2800" b="1" dirty="0" smtClean="0">
              <a:latin typeface="Garamond" panose="02020404030301010803" pitchFamily="18" charset="0"/>
            </a:endParaRPr>
          </a:p>
          <a:p>
            <a:pPr marL="514350" lvl="0" indent="-514350">
              <a:buAutoNum type="arabicPeriod"/>
            </a:pPr>
            <a:r>
              <a:rPr lang="pt-BR" sz="2800" dirty="0" smtClean="0">
                <a:latin typeface="Garamond" panose="02020404030301010803" pitchFamily="18" charset="0"/>
              </a:rPr>
              <a:t>Qual </a:t>
            </a:r>
            <a:r>
              <a:rPr lang="pt-BR" sz="2800" dirty="0">
                <a:latin typeface="Garamond" panose="02020404030301010803" pitchFamily="18" charset="0"/>
              </a:rPr>
              <a:t>o problema enfrentado pelo </a:t>
            </a:r>
            <a:r>
              <a:rPr lang="pt-BR" sz="2800" dirty="0" smtClean="0">
                <a:latin typeface="Garamond" panose="02020404030301010803" pitchFamily="18" charset="0"/>
              </a:rPr>
              <a:t>texto?</a:t>
            </a:r>
          </a:p>
          <a:p>
            <a:pPr marL="514350" lvl="0" indent="-514350">
              <a:buAutoNum type="arabicPeriod"/>
            </a:pPr>
            <a:r>
              <a:rPr lang="pt-BR" sz="2800" dirty="0" smtClean="0">
                <a:latin typeface="Garamond" panose="02020404030301010803" pitchFamily="18" charset="0"/>
              </a:rPr>
              <a:t>Qual </a:t>
            </a:r>
            <a:r>
              <a:rPr lang="pt-BR" sz="2800" dirty="0">
                <a:latin typeface="Garamond" panose="02020404030301010803" pitchFamily="18" charset="0"/>
              </a:rPr>
              <a:t>a tese proposta pelo </a:t>
            </a:r>
            <a:r>
              <a:rPr lang="pt-BR" sz="2800" dirty="0" smtClean="0">
                <a:latin typeface="Garamond" panose="02020404030301010803" pitchFamily="18" charset="0"/>
              </a:rPr>
              <a:t>autor?</a:t>
            </a:r>
          </a:p>
          <a:p>
            <a:pPr marL="514350" lvl="0" indent="-514350">
              <a:buAutoNum type="arabicPeriod"/>
            </a:pPr>
            <a:r>
              <a:rPr lang="pt-BR" sz="2800" dirty="0" smtClean="0">
                <a:latin typeface="Garamond" panose="02020404030301010803" pitchFamily="18" charset="0"/>
              </a:rPr>
              <a:t>Qual </a:t>
            </a:r>
            <a:r>
              <a:rPr lang="pt-BR" sz="2800" dirty="0">
                <a:latin typeface="Garamond" panose="02020404030301010803" pitchFamily="18" charset="0"/>
              </a:rPr>
              <a:t>a argumentação oferecida pelo autor para sustentar sua tese</a:t>
            </a:r>
            <a:r>
              <a:rPr lang="pt-BR" sz="2800" dirty="0" smtClean="0">
                <a:latin typeface="Garamond" panose="02020404030301010803" pitchFamily="18" charset="0"/>
              </a:rPr>
              <a:t>?</a:t>
            </a:r>
          </a:p>
          <a:p>
            <a:pPr marL="514350" lvl="0" indent="-514350">
              <a:buAutoNum type="arabicPeriod"/>
            </a:pPr>
            <a:endParaRPr lang="pt-BR" sz="2800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Garamond" panose="02020404030301010803" pitchFamily="18" charset="0"/>
              </a:rPr>
              <a:t>Supõe-se que, de modo bem geral, todo texto acadêmico:</a:t>
            </a:r>
          </a:p>
          <a:p>
            <a:pPr marL="0" lvl="0" indent="0">
              <a:buNone/>
            </a:pPr>
            <a:r>
              <a:rPr lang="pt-BR" sz="2800" dirty="0" smtClean="0">
                <a:latin typeface="Garamond" panose="02020404030301010803" pitchFamily="18" charset="0"/>
              </a:rPr>
              <a:t>i. parte </a:t>
            </a:r>
            <a:r>
              <a:rPr lang="pt-BR" sz="2800" dirty="0">
                <a:latin typeface="Garamond" panose="02020404030301010803" pitchFamily="18" charset="0"/>
              </a:rPr>
              <a:t>do reconhecimento de algum estado de coisas (factual, conceitual, valorativo, deliberativo, etc.) passível de questionamento crítico;</a:t>
            </a:r>
          </a:p>
          <a:p>
            <a:pPr marL="0" lvl="0" indent="0">
              <a:buNone/>
            </a:pPr>
            <a:r>
              <a:rPr lang="pt-BR" sz="2800" dirty="0" err="1" smtClean="0">
                <a:latin typeface="Garamond" panose="02020404030301010803" pitchFamily="18" charset="0"/>
              </a:rPr>
              <a:t>ii</a:t>
            </a:r>
            <a:r>
              <a:rPr lang="pt-BR" sz="2800" dirty="0" smtClean="0">
                <a:latin typeface="Garamond" panose="02020404030301010803" pitchFamily="18" charset="0"/>
              </a:rPr>
              <a:t>. toma </a:t>
            </a:r>
            <a:r>
              <a:rPr lang="pt-BR" sz="2800" dirty="0">
                <a:latin typeface="Garamond" panose="02020404030301010803" pitchFamily="18" charset="0"/>
              </a:rPr>
              <a:t>uma posição acerca desse estado de coisas;</a:t>
            </a:r>
          </a:p>
          <a:p>
            <a:pPr marL="0" indent="0">
              <a:buNone/>
            </a:pPr>
            <a:r>
              <a:rPr lang="pt-BR" sz="2800" dirty="0" err="1" smtClean="0">
                <a:latin typeface="Garamond" panose="02020404030301010803" pitchFamily="18" charset="0"/>
              </a:rPr>
              <a:t>iii</a:t>
            </a:r>
            <a:r>
              <a:rPr lang="pt-BR" sz="2800" dirty="0" smtClean="0">
                <a:latin typeface="Garamond" panose="02020404030301010803" pitchFamily="18" charset="0"/>
              </a:rPr>
              <a:t>. justifica </a:t>
            </a:r>
            <a:r>
              <a:rPr lang="pt-BR" sz="2800" dirty="0">
                <a:latin typeface="Garamond" panose="02020404030301010803" pitchFamily="18" charset="0"/>
              </a:rPr>
              <a:t>racionalmente essa posição por algum tipo de argumentação.</a:t>
            </a:r>
          </a:p>
          <a:p>
            <a:pPr marL="0" indent="0">
              <a:buNone/>
            </a:pPr>
            <a:endParaRPr lang="pt-BR" b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403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27014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>
                <a:latin typeface="Garamond" panose="02020404030301010803" pitchFamily="18" charset="0"/>
              </a:rPr>
              <a:t/>
            </a:r>
            <a:br>
              <a:rPr lang="en-US" sz="3100" b="1" dirty="0" smtClean="0">
                <a:latin typeface="Garamond" panose="02020404030301010803" pitchFamily="18" charset="0"/>
              </a:rPr>
            </a:br>
            <a:r>
              <a:rPr lang="en-US" sz="3100" b="1" dirty="0" err="1" smtClean="0">
                <a:latin typeface="Garamond" panose="02020404030301010803" pitchFamily="18" charset="0"/>
              </a:rPr>
              <a:t>Sociologia</a:t>
            </a:r>
            <a:r>
              <a:rPr lang="en-US" sz="3100" b="1" dirty="0" smtClean="0">
                <a:latin typeface="Garamond" panose="02020404030301010803" pitchFamily="18" charset="0"/>
              </a:rPr>
              <a:t> </a:t>
            </a:r>
            <a:r>
              <a:rPr lang="en-US" sz="3100" b="1" dirty="0">
                <a:latin typeface="Garamond" panose="02020404030301010803" pitchFamily="18" charset="0"/>
              </a:rPr>
              <a:t>da </a:t>
            </a:r>
            <a:r>
              <a:rPr lang="en-US" sz="3100" b="1" dirty="0" err="1">
                <a:latin typeface="Garamond" panose="02020404030301010803" pitchFamily="18" charset="0"/>
              </a:rPr>
              <a:t>Violência</a:t>
            </a:r>
            <a:r>
              <a:rPr lang="en-US" sz="3100" b="1" dirty="0">
                <a:latin typeface="Garamond" panose="02020404030301010803" pitchFamily="18" charset="0"/>
              </a:rPr>
              <a:t/>
            </a:r>
            <a:br>
              <a:rPr lang="en-US" sz="3100" b="1" dirty="0">
                <a:latin typeface="Garamond" panose="02020404030301010803" pitchFamily="18" charset="0"/>
              </a:rPr>
            </a:br>
            <a:r>
              <a:rPr lang="pt-BR" sz="3100" b="1" dirty="0">
                <a:latin typeface="Garamond" panose="02020404030301010803" pitchFamily="18" charset="0"/>
              </a:rPr>
              <a:t>Aula 1 - </a:t>
            </a:r>
            <a:r>
              <a:rPr lang="pt-BR" sz="3100" b="1" i="1" dirty="0">
                <a:latin typeface="Garamond" panose="02020404030301010803" pitchFamily="18" charset="0"/>
              </a:rPr>
              <a:t>A violência como objeto sociológico</a:t>
            </a:r>
            <a:br>
              <a:rPr lang="pt-BR" sz="3100" b="1" i="1" dirty="0">
                <a:latin typeface="Garamond" panose="02020404030301010803" pitchFamily="18" charset="0"/>
              </a:rPr>
            </a:br>
            <a:r>
              <a:rPr lang="pt-BR" sz="3100" b="1" dirty="0">
                <a:latin typeface="Garamond" panose="02020404030301010803" pitchFamily="18" charset="0"/>
              </a:rPr>
              <a:t>Parte III</a:t>
            </a:r>
            <a:endParaRPr lang="pt-BR" sz="31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t-BR" sz="2800" b="1" i="1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pt-BR" sz="2800" b="1" i="1" dirty="0" smtClean="0">
                <a:latin typeface="Garamond" panose="02020404030301010803" pitchFamily="18" charset="0"/>
              </a:rPr>
              <a:t>O que é violência?</a:t>
            </a:r>
          </a:p>
          <a:p>
            <a:pPr marL="0" indent="0">
              <a:buNone/>
            </a:pPr>
            <a:endParaRPr lang="pt-BR" sz="2800" b="1" i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pt-BR" sz="2800" b="1" i="1" dirty="0" smtClean="0">
                <a:latin typeface="Garamond" panose="02020404030301010803" pitchFamily="18" charset="0"/>
              </a:rPr>
              <a:t>	</a:t>
            </a:r>
          </a:p>
          <a:p>
            <a:pPr marL="0" indent="0">
              <a:buNone/>
            </a:pPr>
            <a:r>
              <a:rPr lang="pt-BR" sz="2800" b="1" i="1" dirty="0">
                <a:latin typeface="Garamond" panose="02020404030301010803" pitchFamily="18" charset="0"/>
              </a:rPr>
              <a:t>	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413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27014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>
                <a:latin typeface="Garamond" panose="02020404030301010803" pitchFamily="18" charset="0"/>
              </a:rPr>
              <a:t/>
            </a:r>
            <a:br>
              <a:rPr lang="en-US" sz="3100" b="1" dirty="0" smtClean="0">
                <a:latin typeface="Garamond" panose="02020404030301010803" pitchFamily="18" charset="0"/>
              </a:rPr>
            </a:br>
            <a:r>
              <a:rPr lang="en-US" sz="3100" b="1" dirty="0" err="1" smtClean="0">
                <a:latin typeface="Garamond" panose="02020404030301010803" pitchFamily="18" charset="0"/>
              </a:rPr>
              <a:t>Sociologia</a:t>
            </a:r>
            <a:r>
              <a:rPr lang="en-US" sz="3100" b="1" dirty="0" smtClean="0">
                <a:latin typeface="Garamond" panose="02020404030301010803" pitchFamily="18" charset="0"/>
              </a:rPr>
              <a:t> </a:t>
            </a:r>
            <a:r>
              <a:rPr lang="en-US" sz="3100" b="1" dirty="0">
                <a:latin typeface="Garamond" panose="02020404030301010803" pitchFamily="18" charset="0"/>
              </a:rPr>
              <a:t>da </a:t>
            </a:r>
            <a:r>
              <a:rPr lang="en-US" sz="3100" b="1" dirty="0" err="1">
                <a:latin typeface="Garamond" panose="02020404030301010803" pitchFamily="18" charset="0"/>
              </a:rPr>
              <a:t>Violência</a:t>
            </a:r>
            <a:r>
              <a:rPr lang="en-US" sz="3100" b="1" dirty="0">
                <a:latin typeface="Garamond" panose="02020404030301010803" pitchFamily="18" charset="0"/>
              </a:rPr>
              <a:t/>
            </a:r>
            <a:br>
              <a:rPr lang="en-US" sz="3100" b="1" dirty="0">
                <a:latin typeface="Garamond" panose="02020404030301010803" pitchFamily="18" charset="0"/>
              </a:rPr>
            </a:br>
            <a:r>
              <a:rPr lang="pt-BR" sz="3100" b="1" dirty="0">
                <a:latin typeface="Garamond" panose="02020404030301010803" pitchFamily="18" charset="0"/>
              </a:rPr>
              <a:t>Aula 1 - </a:t>
            </a:r>
            <a:r>
              <a:rPr lang="pt-BR" sz="3100" b="1" i="1" dirty="0">
                <a:latin typeface="Garamond" panose="02020404030301010803" pitchFamily="18" charset="0"/>
              </a:rPr>
              <a:t>A violência como objeto sociológico</a:t>
            </a:r>
            <a:br>
              <a:rPr lang="pt-BR" sz="3100" b="1" i="1" dirty="0">
                <a:latin typeface="Garamond" panose="02020404030301010803" pitchFamily="18" charset="0"/>
              </a:rPr>
            </a:br>
            <a:r>
              <a:rPr lang="pt-BR" sz="3100" b="1" dirty="0">
                <a:latin typeface="Garamond" panose="02020404030301010803" pitchFamily="18" charset="0"/>
              </a:rPr>
              <a:t>Parte III</a:t>
            </a:r>
            <a:endParaRPr lang="pt-BR" sz="31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601" y="1600201"/>
            <a:ext cx="477376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800" b="1" i="1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pt-BR" sz="2800" b="1" i="1" dirty="0" smtClean="0">
                <a:latin typeface="Garamond" panose="02020404030301010803" pitchFamily="18" charset="0"/>
              </a:rPr>
              <a:t>O que é violência?</a:t>
            </a:r>
          </a:p>
          <a:p>
            <a:pPr>
              <a:buFontTx/>
              <a:buChar char="-"/>
            </a:pPr>
            <a:r>
              <a:rPr lang="pt-BR" sz="2800" dirty="0" smtClean="0">
                <a:latin typeface="Garamond" panose="02020404030301010803" pitchFamily="18" charset="0"/>
              </a:rPr>
              <a:t>Estupro</a:t>
            </a:r>
            <a:endParaRPr lang="pt-BR" sz="2800" dirty="0">
              <a:latin typeface="Garamond" panose="02020404030301010803" pitchFamily="18" charset="0"/>
            </a:endParaRPr>
          </a:p>
          <a:p>
            <a:pPr>
              <a:buFontTx/>
              <a:buChar char="-"/>
            </a:pPr>
            <a:r>
              <a:rPr lang="pt-BR" sz="2800" dirty="0" smtClean="0">
                <a:latin typeface="Garamond" panose="02020404030301010803" pitchFamily="18" charset="0"/>
              </a:rPr>
              <a:t>Violência policial</a:t>
            </a:r>
          </a:p>
          <a:p>
            <a:pPr>
              <a:buFontTx/>
              <a:buChar char="-"/>
            </a:pPr>
            <a:r>
              <a:rPr lang="pt-BR" sz="2800" dirty="0" smtClean="0">
                <a:latin typeface="Garamond" panose="02020404030301010803" pitchFamily="18" charset="0"/>
              </a:rPr>
              <a:t>Guerra</a:t>
            </a:r>
            <a:endParaRPr lang="pt-BR" sz="2800" dirty="0">
              <a:latin typeface="Garamond" panose="02020404030301010803" pitchFamily="18" charset="0"/>
            </a:endParaRPr>
          </a:p>
          <a:p>
            <a:pPr>
              <a:buFontTx/>
              <a:buChar char="-"/>
            </a:pPr>
            <a:r>
              <a:rPr lang="pt-BR" sz="2800" dirty="0" smtClean="0">
                <a:latin typeface="Garamond" panose="02020404030301010803" pitchFamily="18" charset="0"/>
              </a:rPr>
              <a:t>Roubo</a:t>
            </a:r>
            <a:endParaRPr lang="pt-BR" sz="2800" dirty="0">
              <a:latin typeface="Garamond" panose="02020404030301010803" pitchFamily="18" charset="0"/>
            </a:endParaRPr>
          </a:p>
          <a:p>
            <a:pPr>
              <a:buFontTx/>
              <a:buChar char="-"/>
            </a:pPr>
            <a:r>
              <a:rPr lang="pt-BR" sz="2800" dirty="0" smtClean="0">
                <a:latin typeface="Garamond" panose="02020404030301010803" pitchFamily="18" charset="0"/>
              </a:rPr>
              <a:t>Genocídio </a:t>
            </a:r>
            <a:endParaRPr lang="pt-BR" sz="2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BR" sz="2800" b="1" i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BR" sz="2800" b="1" i="1" dirty="0" smtClean="0">
              <a:latin typeface="Garamond" panose="02020404030301010803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096000" y="2533735"/>
            <a:ext cx="42843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pt-BR" sz="2800" dirty="0" smtClean="0">
                <a:latin typeface="Garamond" panose="02020404030301010803" pitchFamily="18" charset="0"/>
              </a:rPr>
              <a:t>Brigas na rua</a:t>
            </a:r>
          </a:p>
          <a:p>
            <a:pPr marL="457200" indent="-457200">
              <a:buFontTx/>
              <a:buChar char="-"/>
            </a:pPr>
            <a:r>
              <a:rPr lang="pt-BR" sz="2800" dirty="0" smtClean="0">
                <a:latin typeface="Garamond" panose="02020404030301010803" pitchFamily="18" charset="0"/>
              </a:rPr>
              <a:t>Bater para educar</a:t>
            </a:r>
          </a:p>
          <a:p>
            <a:pPr marL="457200" indent="-457200">
              <a:buFontTx/>
              <a:buChar char="-"/>
            </a:pPr>
            <a:r>
              <a:rPr lang="pt-BR" sz="2800" dirty="0" smtClean="0">
                <a:latin typeface="Garamond" panose="02020404030301010803" pitchFamily="18" charset="0"/>
              </a:rPr>
              <a:t>Tortura</a:t>
            </a:r>
          </a:p>
          <a:p>
            <a:pPr marL="457200" indent="-457200">
              <a:buFontTx/>
              <a:buChar char="-"/>
            </a:pPr>
            <a:r>
              <a:rPr lang="pt-BR" sz="2800" dirty="0" smtClean="0">
                <a:latin typeface="Garamond" panose="02020404030301010803" pitchFamily="18" charset="0"/>
              </a:rPr>
              <a:t>Linchamento</a:t>
            </a:r>
          </a:p>
          <a:p>
            <a:pPr marL="457200" indent="-457200">
              <a:buFontTx/>
              <a:buChar char="-"/>
            </a:pPr>
            <a:r>
              <a:rPr lang="pt-BR" sz="2800" dirty="0" err="1" smtClean="0">
                <a:latin typeface="Garamond" panose="02020404030301010803" pitchFamily="18" charset="0"/>
              </a:rPr>
              <a:t>Bulling</a:t>
            </a:r>
            <a:endParaRPr lang="pt-BR" sz="28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394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27014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>
                <a:latin typeface="Garamond" panose="02020404030301010803" pitchFamily="18" charset="0"/>
              </a:rPr>
              <a:t/>
            </a:r>
            <a:br>
              <a:rPr lang="en-US" sz="3100" b="1" dirty="0" smtClean="0">
                <a:latin typeface="Garamond" panose="02020404030301010803" pitchFamily="18" charset="0"/>
              </a:rPr>
            </a:br>
            <a:r>
              <a:rPr lang="en-US" sz="3100" b="1" dirty="0" err="1" smtClean="0">
                <a:latin typeface="Garamond" panose="02020404030301010803" pitchFamily="18" charset="0"/>
              </a:rPr>
              <a:t>Sociologia</a:t>
            </a:r>
            <a:r>
              <a:rPr lang="en-US" sz="3100" b="1" dirty="0" smtClean="0">
                <a:latin typeface="Garamond" panose="02020404030301010803" pitchFamily="18" charset="0"/>
              </a:rPr>
              <a:t> </a:t>
            </a:r>
            <a:r>
              <a:rPr lang="en-US" sz="3100" b="1" dirty="0">
                <a:latin typeface="Garamond" panose="02020404030301010803" pitchFamily="18" charset="0"/>
              </a:rPr>
              <a:t>da </a:t>
            </a:r>
            <a:r>
              <a:rPr lang="en-US" sz="3100" b="1" dirty="0" err="1">
                <a:latin typeface="Garamond" panose="02020404030301010803" pitchFamily="18" charset="0"/>
              </a:rPr>
              <a:t>Violência</a:t>
            </a:r>
            <a:r>
              <a:rPr lang="en-US" sz="3100" b="1" dirty="0">
                <a:latin typeface="Garamond" panose="02020404030301010803" pitchFamily="18" charset="0"/>
              </a:rPr>
              <a:t/>
            </a:r>
            <a:br>
              <a:rPr lang="en-US" sz="3100" b="1" dirty="0">
                <a:latin typeface="Garamond" panose="02020404030301010803" pitchFamily="18" charset="0"/>
              </a:rPr>
            </a:br>
            <a:r>
              <a:rPr lang="pt-BR" sz="3100" b="1" dirty="0">
                <a:latin typeface="Garamond" panose="02020404030301010803" pitchFamily="18" charset="0"/>
              </a:rPr>
              <a:t>Aula 1 - </a:t>
            </a:r>
            <a:r>
              <a:rPr lang="pt-BR" sz="3100" b="1" i="1" dirty="0">
                <a:latin typeface="Garamond" panose="02020404030301010803" pitchFamily="18" charset="0"/>
              </a:rPr>
              <a:t>A violência como objeto sociológico</a:t>
            </a:r>
            <a:br>
              <a:rPr lang="pt-BR" sz="3100" b="1" i="1" dirty="0">
                <a:latin typeface="Garamond" panose="02020404030301010803" pitchFamily="18" charset="0"/>
              </a:rPr>
            </a:br>
            <a:r>
              <a:rPr lang="pt-BR" sz="3100" b="1" dirty="0">
                <a:latin typeface="Garamond" panose="02020404030301010803" pitchFamily="18" charset="0"/>
              </a:rPr>
              <a:t>Parte III</a:t>
            </a:r>
            <a:endParaRPr lang="pt-BR" sz="31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601" y="1600202"/>
            <a:ext cx="4773768" cy="371877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800" b="1" i="1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pt-BR" sz="2800" b="1" i="1" dirty="0" smtClean="0">
                <a:latin typeface="Garamond" panose="02020404030301010803" pitchFamily="18" charset="0"/>
              </a:rPr>
              <a:t>O que é violência?</a:t>
            </a:r>
          </a:p>
          <a:p>
            <a:pPr>
              <a:buFontTx/>
              <a:buChar char="-"/>
            </a:pPr>
            <a:r>
              <a:rPr lang="pt-BR" sz="2800" dirty="0" smtClean="0">
                <a:latin typeface="Garamond" panose="02020404030301010803" pitchFamily="18" charset="0"/>
              </a:rPr>
              <a:t>Estupro</a:t>
            </a:r>
            <a:endParaRPr lang="pt-BR" sz="2800" dirty="0">
              <a:latin typeface="Garamond" panose="02020404030301010803" pitchFamily="18" charset="0"/>
            </a:endParaRPr>
          </a:p>
          <a:p>
            <a:pPr>
              <a:buFontTx/>
              <a:buChar char="-"/>
            </a:pPr>
            <a:r>
              <a:rPr lang="pt-BR" sz="2800" dirty="0" smtClean="0">
                <a:latin typeface="Garamond" panose="02020404030301010803" pitchFamily="18" charset="0"/>
              </a:rPr>
              <a:t>Violência policial</a:t>
            </a:r>
          </a:p>
          <a:p>
            <a:pPr>
              <a:buFontTx/>
              <a:buChar char="-"/>
            </a:pPr>
            <a:r>
              <a:rPr lang="pt-BR" sz="2800" dirty="0" smtClean="0">
                <a:latin typeface="Garamond" panose="02020404030301010803" pitchFamily="18" charset="0"/>
              </a:rPr>
              <a:t>Guerra</a:t>
            </a:r>
            <a:endParaRPr lang="pt-BR" sz="2800" dirty="0">
              <a:latin typeface="Garamond" panose="02020404030301010803" pitchFamily="18" charset="0"/>
            </a:endParaRPr>
          </a:p>
          <a:p>
            <a:pPr>
              <a:buFontTx/>
              <a:buChar char="-"/>
            </a:pPr>
            <a:r>
              <a:rPr lang="pt-BR" sz="2800" dirty="0" smtClean="0">
                <a:latin typeface="Garamond" panose="02020404030301010803" pitchFamily="18" charset="0"/>
              </a:rPr>
              <a:t>Roubo</a:t>
            </a:r>
            <a:endParaRPr lang="pt-BR" sz="2800" dirty="0">
              <a:latin typeface="Garamond" panose="02020404030301010803" pitchFamily="18" charset="0"/>
            </a:endParaRPr>
          </a:p>
          <a:p>
            <a:pPr>
              <a:buFontTx/>
              <a:buChar char="-"/>
            </a:pPr>
            <a:r>
              <a:rPr lang="pt-BR" sz="2800" dirty="0" smtClean="0">
                <a:latin typeface="Garamond" panose="02020404030301010803" pitchFamily="18" charset="0"/>
              </a:rPr>
              <a:t>Genocídio </a:t>
            </a:r>
            <a:endParaRPr lang="pt-BR" sz="2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BR" sz="2800" b="1" i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BR" sz="2800" b="1" i="1" dirty="0" smtClean="0">
              <a:latin typeface="Garamond" panose="02020404030301010803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096000" y="2533735"/>
            <a:ext cx="42843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pt-BR" sz="2800" dirty="0" smtClean="0">
                <a:latin typeface="Garamond" panose="02020404030301010803" pitchFamily="18" charset="0"/>
              </a:rPr>
              <a:t>Brigas na rua</a:t>
            </a:r>
          </a:p>
          <a:p>
            <a:pPr marL="457200" indent="-457200">
              <a:buFontTx/>
              <a:buChar char="-"/>
            </a:pPr>
            <a:r>
              <a:rPr lang="pt-BR" sz="2800" dirty="0" smtClean="0">
                <a:latin typeface="Garamond" panose="02020404030301010803" pitchFamily="18" charset="0"/>
              </a:rPr>
              <a:t>Bater para educar</a:t>
            </a:r>
          </a:p>
          <a:p>
            <a:pPr marL="457200" indent="-457200">
              <a:buFontTx/>
              <a:buChar char="-"/>
            </a:pPr>
            <a:r>
              <a:rPr lang="pt-BR" sz="2800" dirty="0" smtClean="0">
                <a:latin typeface="Garamond" panose="02020404030301010803" pitchFamily="18" charset="0"/>
              </a:rPr>
              <a:t>Tortura</a:t>
            </a:r>
          </a:p>
          <a:p>
            <a:pPr marL="457200" indent="-457200">
              <a:buFontTx/>
              <a:buChar char="-"/>
            </a:pPr>
            <a:r>
              <a:rPr lang="pt-BR" sz="2800" dirty="0" smtClean="0">
                <a:latin typeface="Garamond" panose="02020404030301010803" pitchFamily="18" charset="0"/>
              </a:rPr>
              <a:t>Linchamento</a:t>
            </a:r>
          </a:p>
          <a:p>
            <a:pPr marL="457200" indent="-457200">
              <a:buFontTx/>
              <a:buChar char="-"/>
            </a:pPr>
            <a:r>
              <a:rPr lang="pt-BR" sz="2800" dirty="0" err="1" smtClean="0">
                <a:latin typeface="Garamond" panose="02020404030301010803" pitchFamily="18" charset="0"/>
              </a:rPr>
              <a:t>Bulling</a:t>
            </a:r>
            <a:endParaRPr lang="pt-BR" sz="2800" dirty="0">
              <a:latin typeface="Garamond" panose="02020404030301010803" pitchFamily="18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1365161" y="5629845"/>
            <a:ext cx="100326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i="1" dirty="0" smtClean="0">
                <a:latin typeface="Garamond" panose="02020404030301010803" pitchFamily="18" charset="0"/>
                <a:sym typeface="Wingdings" panose="05000000000000000000" pitchFamily="2" charset="2"/>
              </a:rPr>
              <a:t> </a:t>
            </a:r>
            <a:r>
              <a:rPr lang="pt-BR" sz="2800" b="1" i="1" dirty="0" smtClean="0">
                <a:latin typeface="Garamond" panose="02020404030301010803" pitchFamily="18" charset="0"/>
              </a:rPr>
              <a:t>É possível tratar violência como fenômeno único?</a:t>
            </a:r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818680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 err="1" smtClean="0">
                <a:latin typeface="Garamond" panose="02020404030301010803" pitchFamily="18" charset="0"/>
              </a:rPr>
              <a:t>Sociologia</a:t>
            </a:r>
            <a:r>
              <a:rPr lang="en-US" sz="3100" b="1" dirty="0" smtClean="0">
                <a:latin typeface="Garamond" panose="02020404030301010803" pitchFamily="18" charset="0"/>
              </a:rPr>
              <a:t> </a:t>
            </a:r>
            <a:r>
              <a:rPr lang="en-US" sz="3100" b="1" dirty="0">
                <a:latin typeface="Garamond" panose="02020404030301010803" pitchFamily="18" charset="0"/>
              </a:rPr>
              <a:t>da </a:t>
            </a:r>
            <a:r>
              <a:rPr lang="en-US" sz="3100" b="1" dirty="0" err="1">
                <a:latin typeface="Garamond" panose="02020404030301010803" pitchFamily="18" charset="0"/>
              </a:rPr>
              <a:t>Violência</a:t>
            </a:r>
            <a:r>
              <a:rPr lang="en-US" sz="3100" b="1" dirty="0">
                <a:latin typeface="Garamond" panose="02020404030301010803" pitchFamily="18" charset="0"/>
              </a:rPr>
              <a:t/>
            </a:r>
            <a:br>
              <a:rPr lang="en-US" sz="3100" b="1" dirty="0">
                <a:latin typeface="Garamond" panose="02020404030301010803" pitchFamily="18" charset="0"/>
              </a:rPr>
            </a:br>
            <a:r>
              <a:rPr lang="pt-BR" sz="3100" b="1" dirty="0">
                <a:latin typeface="Garamond" panose="02020404030301010803" pitchFamily="18" charset="0"/>
              </a:rPr>
              <a:t>Aula 1 - </a:t>
            </a:r>
            <a:r>
              <a:rPr lang="pt-BR" sz="3100" b="1" i="1" dirty="0">
                <a:latin typeface="Garamond" panose="02020404030301010803" pitchFamily="18" charset="0"/>
              </a:rPr>
              <a:t>A violência como objeto </a:t>
            </a:r>
            <a:r>
              <a:rPr lang="pt-BR" sz="3100" b="1" i="1" dirty="0" smtClean="0">
                <a:latin typeface="Garamond" panose="02020404030301010803" pitchFamily="18" charset="0"/>
              </a:rPr>
              <a:t>sociológico</a:t>
            </a:r>
            <a:br>
              <a:rPr lang="pt-BR" sz="3100" b="1" i="1" dirty="0" smtClean="0">
                <a:latin typeface="Garamond" panose="02020404030301010803" pitchFamily="18" charset="0"/>
              </a:rPr>
            </a:br>
            <a:r>
              <a:rPr lang="pt-BR" sz="3100" b="1" dirty="0" smtClean="0">
                <a:latin typeface="Garamond" panose="02020404030301010803" pitchFamily="18" charset="0"/>
              </a:rPr>
              <a:t>Parte III</a:t>
            </a:r>
            <a:endParaRPr lang="pt-BR" sz="31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600" y="1764405"/>
            <a:ext cx="10972800" cy="4591945"/>
          </a:xfrm>
        </p:spPr>
        <p:txBody>
          <a:bodyPr>
            <a:normAutofit/>
          </a:bodyPr>
          <a:lstStyle/>
          <a:p>
            <a:pPr marL="514350" indent="-514350">
              <a:buAutoNum type="alphaUcParenR"/>
            </a:pPr>
            <a:r>
              <a:rPr lang="pt-BR" sz="2800" b="1" dirty="0" smtClean="0">
                <a:latin typeface="Garamond" panose="02020404030301010803" pitchFamily="18" charset="0"/>
              </a:rPr>
              <a:t>Atributos da abordagem sociológica</a:t>
            </a:r>
          </a:p>
          <a:p>
            <a:pPr marL="514350" indent="-514350">
              <a:buAutoNum type="alphaUcParenR"/>
            </a:pPr>
            <a:endParaRPr lang="pt-BR" sz="2800" b="1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pt-BR" sz="2800" b="1" dirty="0" smtClean="0">
                <a:latin typeface="Garamond" panose="02020404030301010803" pitchFamily="18" charset="0"/>
              </a:rPr>
              <a:t>	</a:t>
            </a:r>
            <a:r>
              <a:rPr lang="pt-BR" sz="2800" dirty="0" smtClean="0">
                <a:latin typeface="Garamond" panose="02020404030301010803" pitchFamily="18" charset="0"/>
              </a:rPr>
              <a:t>- dimensão relativa às relações, interações e sentidos sociais</a:t>
            </a:r>
          </a:p>
          <a:p>
            <a:pPr marL="0" indent="0">
              <a:buNone/>
            </a:pPr>
            <a:r>
              <a:rPr lang="pt-BR" sz="2800" dirty="0">
                <a:latin typeface="Garamond" panose="02020404030301010803" pitchFamily="18" charset="0"/>
              </a:rPr>
              <a:t>	</a:t>
            </a:r>
            <a:r>
              <a:rPr lang="pt-BR" sz="2800" dirty="0" smtClean="0">
                <a:latin typeface="Garamond" panose="02020404030301010803" pitchFamily="18" charset="0"/>
              </a:rPr>
              <a:t>- Variação histórica e contextual</a:t>
            </a:r>
          </a:p>
          <a:p>
            <a:pPr marL="0" indent="0">
              <a:buNone/>
            </a:pPr>
            <a:r>
              <a:rPr lang="pt-BR" sz="2800" dirty="0">
                <a:latin typeface="Garamond" panose="02020404030301010803" pitchFamily="18" charset="0"/>
              </a:rPr>
              <a:t>	</a:t>
            </a:r>
            <a:r>
              <a:rPr lang="pt-BR" sz="2800" dirty="0" smtClean="0">
                <a:latin typeface="Garamond" panose="02020404030301010803" pitchFamily="18" charset="0"/>
              </a:rPr>
              <a:t>	</a:t>
            </a:r>
            <a:r>
              <a:rPr lang="pt-BR" sz="2800" i="1" dirty="0">
                <a:latin typeface="Garamond" panose="02020404030301010803" pitchFamily="18" charset="0"/>
                <a:sym typeface="Wingdings" panose="05000000000000000000" pitchFamily="2" charset="2"/>
              </a:rPr>
              <a:t>	</a:t>
            </a:r>
            <a:endParaRPr lang="pt-BR" sz="2800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BR" dirty="0">
              <a:latin typeface="Garamond" panose="02020404030301010803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618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1994</TotalTime>
  <Words>1367</Words>
  <Application>Microsoft Office PowerPoint</Application>
  <PresentationFormat>Widescreen</PresentationFormat>
  <Paragraphs>208</Paragraphs>
  <Slides>23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9" baseType="lpstr">
      <vt:lpstr>Arial</vt:lpstr>
      <vt:lpstr>Calibri</vt:lpstr>
      <vt:lpstr>Garamond</vt:lpstr>
      <vt:lpstr>HP Simplified</vt:lpstr>
      <vt:lpstr>Wingdings</vt:lpstr>
      <vt:lpstr>Office Theme</vt:lpstr>
      <vt:lpstr> Sociologia da Violência Professora: Bruna Gisi </vt:lpstr>
      <vt:lpstr>  Sociologia da Violência Aula 1 - A violência como objeto sociológico  </vt:lpstr>
      <vt:lpstr>  Sociologia da Violência Aula 1 - A violência como objeto sociológico  </vt:lpstr>
      <vt:lpstr>  Sociologia da Violência Aula 1 - A violência como objeto sociológico  </vt:lpstr>
      <vt:lpstr>Sociologia da Violência Aula 1 - A violência como objeto sociológico Parte II</vt:lpstr>
      <vt:lpstr> Sociologia da Violência Aula 1 - A violência como objeto sociológico Parte III</vt:lpstr>
      <vt:lpstr> Sociologia da Violência Aula 1 - A violência como objeto sociológico Parte III</vt:lpstr>
      <vt:lpstr> Sociologia da Violência Aula 1 - A violência como objeto sociológico Parte III</vt:lpstr>
      <vt:lpstr>Sociologia da Violência Aula 1 - A violência como objeto sociológico Parte III</vt:lpstr>
      <vt:lpstr>Sociologia da Violência Aula 1 - A violência como objeto sociológico Parte III</vt:lpstr>
      <vt:lpstr>Sociologia da Violência Aula 1 - A violência como objeto sociológico Parte III</vt:lpstr>
      <vt:lpstr> Sociologia da Violência Aula 1 - A violência como objeto sociológico Parte III </vt:lpstr>
      <vt:lpstr> Sociologia da Violência Aula 1 - A violência como objeto sociológico Parte III </vt:lpstr>
      <vt:lpstr> Sociologia da Violência Aula 1 - A violência como objeto sociológico Parte III </vt:lpstr>
      <vt:lpstr> Sociologia da Violência Aula 1 - A violência como objeto sociológico Parte III </vt:lpstr>
      <vt:lpstr> Sociologia da Violência Aula 1 - A violência como objeto sociológico Parte III </vt:lpstr>
      <vt:lpstr> Sociologia da Violência Aula 1 - A violência como objeto sociológico Parte III </vt:lpstr>
      <vt:lpstr> Sociologia da Violência Aula 1 - A violência como objeto sociológico Parte III </vt:lpstr>
      <vt:lpstr> Sociologia da Violência Aula 1 - A violência como objeto sociológico Parte III </vt:lpstr>
      <vt:lpstr> Sociologia da Violência Aula 1 - A violência como objeto sociológico Parte III </vt:lpstr>
      <vt:lpstr> Sociologia da Violência Aula 1 - A violência como objeto sociológico Parte III </vt:lpstr>
      <vt:lpstr> Sociologia da Violência Aula 1 - A violência como objeto sociológico Parte III </vt:lpstr>
      <vt:lpstr> Sociologia da Violência Aula 1 - A violência como objeto sociológico Parte III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Sociologia da Violência Professora: Bruna Gisi</dc:title>
  <dc:creator>bruna gisi</dc:creator>
  <cp:lastModifiedBy>Bruna Gisi Martins de Almeida</cp:lastModifiedBy>
  <cp:revision>34</cp:revision>
  <dcterms:created xsi:type="dcterms:W3CDTF">2018-02-24T20:40:45Z</dcterms:created>
  <dcterms:modified xsi:type="dcterms:W3CDTF">2018-04-04T12:59:49Z</dcterms:modified>
</cp:coreProperties>
</file>