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5" r:id="rId3"/>
    <p:sldId id="258" r:id="rId4"/>
    <p:sldId id="259" r:id="rId5"/>
    <p:sldId id="260" r:id="rId6"/>
    <p:sldId id="270" r:id="rId7"/>
    <p:sldId id="271" r:id="rId8"/>
    <p:sldId id="267" r:id="rId9"/>
    <p:sldId id="262" r:id="rId10"/>
    <p:sldId id="272" r:id="rId11"/>
    <p:sldId id="261" r:id="rId12"/>
    <p:sldId id="263" r:id="rId13"/>
    <p:sldId id="273" r:id="rId14"/>
    <p:sldId id="264" r:id="rId15"/>
    <p:sldId id="268" r:id="rId16"/>
    <p:sldId id="269" r:id="rId17"/>
  </p:sldIdLst>
  <p:sldSz cx="9144000" cy="6858000" type="screen4x3"/>
  <p:notesSz cx="6858000" cy="9144000"/>
  <p:defaultTextStyle>
    <a:defPPr>
      <a:defRPr lang="pt-BR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1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F67F0DD4-08A6-4DAE-B0C8-A20921141B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019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9CB76EB1-F0C7-4D1F-AEDA-A54BCB84BCC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6245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79BD226-C3C8-4740-885E-F3BC11D2E28C}" type="slidenum">
              <a:rPr lang="pt-BR"/>
              <a:pPr/>
              <a:t>1</a:t>
            </a:fld>
            <a:endParaRPr lang="pt-BR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64629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DC0AA0A-EDDF-4AA0-B83D-BC8126393DBC}" type="slidenum">
              <a:rPr lang="pt-BR"/>
              <a:pPr/>
              <a:t>10</a:t>
            </a:fld>
            <a:endParaRPr lang="pt-BR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7589480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5A88F7A-5CFC-4291-8C33-82AE748DD638}" type="slidenum">
              <a:rPr lang="pt-BR"/>
              <a:pPr/>
              <a:t>11</a:t>
            </a:fld>
            <a:endParaRPr lang="pt-B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5678956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3BA4FB7-0D71-4C1E-BDD1-5FC7E7F8B783}" type="slidenum">
              <a:rPr lang="pt-BR"/>
              <a:pPr/>
              <a:t>12</a:t>
            </a:fld>
            <a:endParaRPr lang="pt-BR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dirty="0" smtClean="0"/>
              <a:t>Neologismos</a:t>
            </a:r>
            <a:r>
              <a:rPr lang="pt-BR" baseline="0" dirty="0" smtClean="0"/>
              <a:t> comuns: </a:t>
            </a:r>
            <a:r>
              <a:rPr lang="pt-BR" baseline="0" dirty="0" err="1" smtClean="0"/>
              <a:t>refri</a:t>
            </a:r>
            <a:r>
              <a:rPr lang="pt-BR" baseline="0" dirty="0" smtClean="0"/>
              <a:t>, chat, </a:t>
            </a:r>
            <a:r>
              <a:rPr lang="pt-BR" dirty="0" smtClean="0"/>
              <a:t>em salas de bate-papo (chat), no </a:t>
            </a:r>
            <a:r>
              <a:rPr lang="pt-BR" dirty="0" err="1" smtClean="0"/>
              <a:t>orkut</a:t>
            </a:r>
            <a:r>
              <a:rPr lang="pt-BR" dirty="0" smtClean="0"/>
              <a:t> ou hi5 (redes sociais) ou mesmo nos e-mails pessoais. Alguns exemplos conhecidos: </a:t>
            </a:r>
            <a:r>
              <a:rPr lang="pt-BR" dirty="0" err="1" smtClean="0"/>
              <a:t>rs</a:t>
            </a:r>
            <a:r>
              <a:rPr lang="pt-BR" dirty="0" smtClean="0"/>
              <a:t> ou </a:t>
            </a:r>
            <a:r>
              <a:rPr lang="pt-BR" dirty="0" err="1" smtClean="0"/>
              <a:t>lol</a:t>
            </a:r>
            <a:r>
              <a:rPr lang="pt-BR" dirty="0" smtClean="0"/>
              <a:t> (risada), </a:t>
            </a:r>
            <a:r>
              <a:rPr lang="pt-BR" dirty="0" err="1" smtClean="0"/>
              <a:t>vc</a:t>
            </a:r>
            <a:r>
              <a:rPr lang="pt-BR" dirty="0" smtClean="0"/>
              <a:t> (você), </a:t>
            </a:r>
            <a:r>
              <a:rPr lang="pt-BR" dirty="0" err="1" smtClean="0"/>
              <a:t>blz</a:t>
            </a:r>
            <a:r>
              <a:rPr lang="pt-BR" dirty="0" smtClean="0"/>
              <a:t> (beleza), </a:t>
            </a:r>
            <a:r>
              <a:rPr lang="pt-BR" dirty="0" err="1" smtClean="0"/>
              <a:t>dd</a:t>
            </a:r>
            <a:r>
              <a:rPr lang="pt-BR" dirty="0" smtClean="0"/>
              <a:t> </a:t>
            </a:r>
            <a:r>
              <a:rPr lang="pt-BR" dirty="0" err="1" smtClean="0"/>
              <a:t>tc</a:t>
            </a:r>
            <a:r>
              <a:rPr lang="pt-BR" dirty="0" smtClean="0"/>
              <a:t> (de onde teclas?), </a:t>
            </a:r>
            <a:r>
              <a:rPr lang="pt-BR" dirty="0" err="1" smtClean="0"/>
              <a:t>fx</a:t>
            </a:r>
            <a:r>
              <a:rPr lang="pt-BR" dirty="0" smtClean="0"/>
              <a:t> (fixe),_l_(dedo, ...),=)(sorriso) etc. </a:t>
            </a:r>
          </a:p>
        </p:txBody>
      </p:sp>
    </p:spTree>
    <p:extLst>
      <p:ext uri="{BB962C8B-B14F-4D97-AF65-F5344CB8AC3E}">
        <p14:creationId xmlns:p14="http://schemas.microsoft.com/office/powerpoint/2010/main" val="16149473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3BA4FB7-0D71-4C1E-BDD1-5FC7E7F8B783}" type="slidenum">
              <a:rPr lang="pt-BR"/>
              <a:pPr/>
              <a:t>13</a:t>
            </a:fld>
            <a:endParaRPr lang="pt-BR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dirty="0" smtClean="0"/>
              <a:t>Neologismos</a:t>
            </a:r>
            <a:r>
              <a:rPr lang="pt-BR" baseline="0" dirty="0" smtClean="0"/>
              <a:t> comuns: </a:t>
            </a:r>
            <a:r>
              <a:rPr lang="pt-BR" baseline="0" dirty="0" err="1" smtClean="0"/>
              <a:t>refri</a:t>
            </a:r>
            <a:r>
              <a:rPr lang="pt-BR" baseline="0" dirty="0" smtClean="0"/>
              <a:t>, chat, </a:t>
            </a:r>
            <a:r>
              <a:rPr lang="pt-BR" dirty="0" smtClean="0"/>
              <a:t>em salas de bate-papo (chat), no </a:t>
            </a:r>
            <a:r>
              <a:rPr lang="pt-BR" dirty="0" err="1" smtClean="0"/>
              <a:t>orkut</a:t>
            </a:r>
            <a:r>
              <a:rPr lang="pt-BR" dirty="0" smtClean="0"/>
              <a:t> ou hi5 (redes sociais) ou mesmo nos e-mails pessoais. Alguns exemplos conhecidos: </a:t>
            </a:r>
            <a:r>
              <a:rPr lang="pt-BR" dirty="0" err="1" smtClean="0"/>
              <a:t>rs</a:t>
            </a:r>
            <a:r>
              <a:rPr lang="pt-BR" dirty="0" smtClean="0"/>
              <a:t> ou </a:t>
            </a:r>
            <a:r>
              <a:rPr lang="pt-BR" dirty="0" err="1" smtClean="0"/>
              <a:t>lol</a:t>
            </a:r>
            <a:r>
              <a:rPr lang="pt-BR" dirty="0" smtClean="0"/>
              <a:t> (risada), </a:t>
            </a:r>
            <a:r>
              <a:rPr lang="pt-BR" dirty="0" err="1" smtClean="0"/>
              <a:t>vc</a:t>
            </a:r>
            <a:r>
              <a:rPr lang="pt-BR" dirty="0" smtClean="0"/>
              <a:t> (você), </a:t>
            </a:r>
            <a:r>
              <a:rPr lang="pt-BR" dirty="0" err="1" smtClean="0"/>
              <a:t>blz</a:t>
            </a:r>
            <a:r>
              <a:rPr lang="pt-BR" dirty="0" smtClean="0"/>
              <a:t> (beleza), </a:t>
            </a:r>
            <a:r>
              <a:rPr lang="pt-BR" dirty="0" err="1" smtClean="0"/>
              <a:t>dd</a:t>
            </a:r>
            <a:r>
              <a:rPr lang="pt-BR" dirty="0" smtClean="0"/>
              <a:t> </a:t>
            </a:r>
            <a:r>
              <a:rPr lang="pt-BR" dirty="0" err="1" smtClean="0"/>
              <a:t>tc</a:t>
            </a:r>
            <a:r>
              <a:rPr lang="pt-BR" dirty="0" smtClean="0"/>
              <a:t> (de onde teclas?), </a:t>
            </a:r>
            <a:r>
              <a:rPr lang="pt-BR" dirty="0" err="1" smtClean="0"/>
              <a:t>fx</a:t>
            </a:r>
            <a:r>
              <a:rPr lang="pt-BR" dirty="0" smtClean="0"/>
              <a:t> (fixe),_l_(dedo, ...),=)(sorriso) etc. </a:t>
            </a:r>
          </a:p>
        </p:txBody>
      </p:sp>
    </p:spTree>
    <p:extLst>
      <p:ext uri="{BB962C8B-B14F-4D97-AF65-F5344CB8AC3E}">
        <p14:creationId xmlns:p14="http://schemas.microsoft.com/office/powerpoint/2010/main" val="13581613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1C0F866-9AFC-4895-8DD9-961285D70BB1}" type="slidenum">
              <a:rPr lang="pt-BR"/>
              <a:pPr/>
              <a:t>14</a:t>
            </a:fld>
            <a:endParaRPr lang="pt-BR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034423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B76EB1-F0C7-4D1F-AEDA-A54BCB84BCCB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94072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B76EB1-F0C7-4D1F-AEDA-A54BCB84BCCB}" type="slidenum">
              <a:rPr lang="pt-BR" smtClean="0"/>
              <a:pPr>
                <a:defRPr/>
              </a:pPr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3117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B76EB1-F0C7-4D1F-AEDA-A54BCB84BCCB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3893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43D218C-71AD-436C-B13D-031C8CC2768F}" type="slidenum">
              <a:rPr lang="pt-BR"/>
              <a:pPr/>
              <a:t>3</a:t>
            </a:fld>
            <a:endParaRPr lang="pt-BR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5628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53F0C90-8422-406E-B87D-070F04A0FBE6}" type="slidenum">
              <a:rPr lang="pt-BR"/>
              <a:pPr/>
              <a:t>4</a:t>
            </a:fld>
            <a:endParaRPr lang="pt-BR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004451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0B812B0-AC46-485E-A849-921080064F43}" type="slidenum">
              <a:rPr lang="pt-BR"/>
              <a:pPr/>
              <a:t>5</a:t>
            </a:fld>
            <a:endParaRPr lang="pt-BR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157275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0B812B0-AC46-485E-A849-921080064F43}" type="slidenum">
              <a:rPr lang="pt-BR"/>
              <a:pPr/>
              <a:t>6</a:t>
            </a:fld>
            <a:endParaRPr lang="pt-BR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433531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0B812B0-AC46-485E-A849-921080064F43}" type="slidenum">
              <a:rPr lang="pt-BR"/>
              <a:pPr/>
              <a:t>7</a:t>
            </a:fld>
            <a:endParaRPr lang="pt-BR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386702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B76EB1-F0C7-4D1F-AEDA-A54BCB84BCCB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69057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DC0AA0A-EDDF-4AA0-B83D-BC8126393DBC}" type="slidenum">
              <a:rPr lang="pt-BR"/>
              <a:pPr/>
              <a:t>9</a:t>
            </a:fld>
            <a:endParaRPr lang="pt-BR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132978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1575" y="2819400"/>
            <a:ext cx="5051425" cy="12954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4008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400800"/>
            <a:ext cx="28956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4008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89E44DE-7E00-408A-911F-B6F31D7F751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05E28-EDCE-466D-95B4-E2BDFF08D4D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66261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66261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50974-A582-4159-A32B-95237856DA7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05355-9156-48F0-9A51-978C52ADFEA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090DE-DD4A-463F-BAFD-DD5D56878E1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7526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3340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4DB1C-1735-4244-9B2A-7F0586BDA12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E5150-2B95-4072-8B64-53D038A2443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AD3F8-D1E0-4DA1-A96D-B732B3367DC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5FD7E-AC92-4BE8-A56C-8CFBA63A114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CEDC2-8576-4033-A163-87699BDC53A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3B34A-DFD5-4FED-B2E1-714C3D86CA9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395413"/>
            <a:ext cx="7010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 Second level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6F055F10-33BE-4A78-A575-436BD35C90C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200" 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abcuenca@usp.br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sz="4000" dirty="0" smtClean="0"/>
              <a:t>Dicas para uma boa apresentação</a:t>
            </a:r>
            <a:r>
              <a:rPr lang="en-US" sz="4000" dirty="0" smtClean="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1575" y="5589240"/>
            <a:ext cx="5051425" cy="32576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en-US" sz="2000" dirty="0" err="1" smtClean="0"/>
              <a:t>Faculdade</a:t>
            </a:r>
            <a:r>
              <a:rPr lang="en-US" sz="2000" dirty="0" smtClean="0"/>
              <a:t> de </a:t>
            </a:r>
            <a:r>
              <a:rPr lang="en-US" sz="2000" dirty="0" err="1" smtClean="0"/>
              <a:t>Saúde</a:t>
            </a:r>
            <a:r>
              <a:rPr lang="en-US" sz="2000" dirty="0" smtClean="0"/>
              <a:t> </a:t>
            </a:r>
            <a:r>
              <a:rPr lang="en-US" sz="2000" dirty="0" err="1" smtClean="0"/>
              <a:t>Pública</a:t>
            </a:r>
            <a:r>
              <a:rPr lang="en-US" sz="2000" dirty="0" smtClean="0"/>
              <a:t> da USP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000" dirty="0" smtClean="0"/>
              <a:t> 2017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015423" y="3068960"/>
            <a:ext cx="5021073" cy="62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r>
              <a:rPr lang="pt-BR" sz="2000" dirty="0" smtClean="0"/>
              <a:t>Profa. </a:t>
            </a:r>
            <a:r>
              <a:rPr lang="pt-BR" sz="2000" dirty="0" err="1" smtClean="0"/>
              <a:t>Angela</a:t>
            </a:r>
            <a:r>
              <a:rPr lang="pt-BR" sz="2000" dirty="0" smtClean="0"/>
              <a:t> M </a:t>
            </a:r>
            <a:r>
              <a:rPr lang="pt-BR" sz="2000" dirty="0" err="1" smtClean="0"/>
              <a:t>Belloni</a:t>
            </a:r>
            <a:r>
              <a:rPr lang="pt-BR" sz="2000" dirty="0" smtClean="0"/>
              <a:t> Cuenca</a:t>
            </a:r>
            <a:endParaRPr lang="pt-BR" sz="2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7499920" cy="838200"/>
          </a:xfrm>
        </p:spPr>
        <p:txBody>
          <a:bodyPr/>
          <a:lstStyle/>
          <a:p>
            <a:pPr eaLnBrk="1" hangingPunct="1"/>
            <a:r>
              <a:rPr lang="pt-BR" sz="4000" dirty="0" smtClean="0"/>
              <a:t>Preparando a apresentação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Não abuse de exemplos – escolha os mais claros e interessantes</a:t>
            </a:r>
          </a:p>
          <a:p>
            <a:pPr eaLnBrk="1" hangingPunct="1"/>
            <a:r>
              <a:rPr lang="pt-BR" dirty="0"/>
              <a:t>Depois de todo o conteúdo pronto e organizado, faça uma apresentação teste para alguém que não participou da elaboração do conteúdo</a:t>
            </a:r>
            <a:r>
              <a:rPr lang="pt-BR" dirty="0" smtClean="0"/>
              <a:t>.</a:t>
            </a:r>
          </a:p>
          <a:p>
            <a:pPr eaLnBrk="1" hangingPunct="1"/>
            <a:r>
              <a:rPr lang="pt-BR" dirty="0" smtClean="0"/>
              <a:t>KAWAZAKI G.  Regra 10 – 20 -30 nenhuma </a:t>
            </a:r>
            <a:r>
              <a:rPr lang="pt-BR" dirty="0"/>
              <a:t>apresentação deve ter mais de 10 slides, durar mais de 20 minutos ou ter fonte menor que 30.  Ser quiser mais imprima e entregue.</a:t>
            </a:r>
          </a:p>
          <a:p>
            <a:pPr eaLnBrk="1" hangingPunct="1"/>
            <a:endParaRPr lang="pt-BR" dirty="0" smtClean="0"/>
          </a:p>
          <a:p>
            <a:pPr marL="0" indent="0" eaLnBrk="1" hangingPunct="1">
              <a:buNone/>
            </a:pPr>
            <a:endParaRPr lang="pt-BR" dirty="0" smtClean="0"/>
          </a:p>
        </p:txBody>
      </p:sp>
      <p:sp>
        <p:nvSpPr>
          <p:cNvPr id="4" name="CaixaDeTexto 3"/>
          <p:cNvSpPr txBox="1"/>
          <p:nvPr/>
        </p:nvSpPr>
        <p:spPr>
          <a:xfrm flipH="1">
            <a:off x="8388424" y="6357938"/>
            <a:ext cx="755576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+mn-lt"/>
              </a:rPr>
              <a:t>9</a:t>
            </a:r>
            <a:r>
              <a:rPr lang="pt-BR" sz="1200" dirty="0" smtClean="0">
                <a:latin typeface="+mn-lt"/>
              </a:rPr>
              <a:t>/14</a:t>
            </a:r>
            <a:endParaRPr lang="pt-BR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609051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dirty="0" smtClean="0"/>
              <a:t>Aprimorando o conteúdo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Na capa: título, seu nome, cargo, ocupação e instituição; </a:t>
            </a:r>
            <a:r>
              <a:rPr lang="pt-BR" dirty="0"/>
              <a:t>d</a:t>
            </a:r>
            <a:r>
              <a:rPr lang="pt-BR" dirty="0" smtClean="0"/>
              <a:t>ata e nome do evento. </a:t>
            </a:r>
          </a:p>
          <a:p>
            <a:pPr eaLnBrk="1" hangingPunct="1"/>
            <a:r>
              <a:rPr lang="pt-BR" dirty="0" smtClean="0"/>
              <a:t>Coloque a numeração nos slides – 1/10; 2/10....</a:t>
            </a:r>
          </a:p>
          <a:p>
            <a:pPr eaLnBrk="1" hangingPunct="1"/>
            <a:r>
              <a:rPr lang="pt-BR" dirty="0" smtClean="0"/>
              <a:t>Confira!!!!! </a:t>
            </a:r>
            <a:r>
              <a:rPr lang="pt-BR" dirty="0"/>
              <a:t>o</a:t>
            </a:r>
            <a:r>
              <a:rPr lang="pt-BR" dirty="0" smtClean="0"/>
              <a:t>rtografia.</a:t>
            </a:r>
          </a:p>
          <a:p>
            <a:pPr eaLnBrk="1" hangingPunct="1"/>
            <a:r>
              <a:rPr lang="pt-BR" dirty="0" smtClean="0"/>
              <a:t>Não mostre desorganização: conheça bem sua apresentação e mostre segurança e domínio do tema.</a:t>
            </a:r>
          </a:p>
          <a:p>
            <a:pPr eaLnBrk="1" hangingPunct="1"/>
            <a:r>
              <a:rPr lang="pt-BR" dirty="0" smtClean="0"/>
              <a:t>Caso deseje, distribua, no final, um resumo de sua apresentação.</a:t>
            </a:r>
          </a:p>
          <a:p>
            <a:pPr eaLnBrk="1" hangingPunct="1">
              <a:buFontTx/>
              <a:buNone/>
            </a:pPr>
            <a:endParaRPr lang="pt-BR" sz="2000" dirty="0" smtClean="0"/>
          </a:p>
          <a:p>
            <a:pPr eaLnBrk="1" hangingPunct="1"/>
            <a:endParaRPr lang="pt-BR" sz="2000" dirty="0" smtClean="0"/>
          </a:p>
          <a:p>
            <a:pPr eaLnBrk="1" hangingPunct="1"/>
            <a:endParaRPr lang="pt-BR" sz="2000" dirty="0" smtClean="0"/>
          </a:p>
          <a:p>
            <a:pPr eaLnBrk="1" hangingPunct="1"/>
            <a:endParaRPr lang="pt-BR" sz="2000" dirty="0" smtClean="0"/>
          </a:p>
        </p:txBody>
      </p:sp>
      <p:sp>
        <p:nvSpPr>
          <p:cNvPr id="4" name="CaixaDeTexto 3"/>
          <p:cNvSpPr txBox="1"/>
          <p:nvPr/>
        </p:nvSpPr>
        <p:spPr>
          <a:xfrm flipH="1">
            <a:off x="8388424" y="6357938"/>
            <a:ext cx="755576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+mn-lt"/>
              </a:rPr>
              <a:t>10/14</a:t>
            </a:r>
            <a:endParaRPr lang="pt-BR" sz="1200" dirty="0">
              <a:latin typeface="+mn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dirty="0" smtClean="0"/>
              <a:t>Apresentando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Fale pausadamente, conversando com a plateia; fale com convicção.</a:t>
            </a:r>
          </a:p>
          <a:p>
            <a:pPr eaLnBrk="1" hangingPunct="1"/>
            <a:r>
              <a:rPr lang="pt-BR" dirty="0" smtClean="0"/>
              <a:t>Apresente-se com respeito; não </a:t>
            </a:r>
            <a:r>
              <a:rPr lang="pt-BR" dirty="0"/>
              <a:t>use gíria, neologismos ou </a:t>
            </a:r>
            <a:r>
              <a:rPr lang="pt-BR" dirty="0" smtClean="0"/>
              <a:t>estrangeirismos; siglas; vocabulário técnico de outra área.</a:t>
            </a:r>
            <a:endParaRPr lang="pt-BR" dirty="0"/>
          </a:p>
          <a:p>
            <a:pPr eaLnBrk="1" hangingPunct="1"/>
            <a:r>
              <a:rPr lang="pt-BR" dirty="0" smtClean="0"/>
              <a:t>Olhe para o público e fale voltado para ele – faça contato visual com todos; não se concentre numa só pessoa.</a:t>
            </a:r>
          </a:p>
          <a:p>
            <a:pPr eaLnBrk="1" hangingPunct="1"/>
            <a:r>
              <a:rPr lang="pt-BR" dirty="0" smtClean="0"/>
              <a:t>Cuide da linguagem corporal: nem bailarino nem estátua = ambos dispersam atenção da plateia.</a:t>
            </a:r>
          </a:p>
        </p:txBody>
      </p:sp>
      <p:sp>
        <p:nvSpPr>
          <p:cNvPr id="4" name="CaixaDeTexto 3"/>
          <p:cNvSpPr txBox="1"/>
          <p:nvPr/>
        </p:nvSpPr>
        <p:spPr>
          <a:xfrm flipH="1">
            <a:off x="8388424" y="6357938"/>
            <a:ext cx="755576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+mn-lt"/>
              </a:rPr>
              <a:t>11/14</a:t>
            </a:r>
            <a:endParaRPr lang="pt-BR" sz="1200" dirty="0">
              <a:latin typeface="+mn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dirty="0" smtClean="0"/>
              <a:t>Apresentando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z="2000" dirty="0" smtClean="0"/>
          </a:p>
          <a:p>
            <a:pPr eaLnBrk="1" hangingPunct="1"/>
            <a:r>
              <a:rPr lang="pt-BR" dirty="0" smtClean="0"/>
              <a:t>Tenha fichas com os itens e algumas anotações importantes para evitar ler os slides.</a:t>
            </a:r>
          </a:p>
          <a:p>
            <a:pPr eaLnBrk="1" hangingPunct="1"/>
            <a:r>
              <a:rPr lang="pt-BR" dirty="0" smtClean="0"/>
              <a:t>Fale claro e devagar –não use jargão da área, termos difíceis – use sempre as palavras mais simples.</a:t>
            </a:r>
          </a:p>
        </p:txBody>
      </p:sp>
      <p:sp>
        <p:nvSpPr>
          <p:cNvPr id="4" name="CaixaDeTexto 3"/>
          <p:cNvSpPr txBox="1"/>
          <p:nvPr/>
        </p:nvSpPr>
        <p:spPr>
          <a:xfrm flipH="1">
            <a:off x="8388424" y="6357938"/>
            <a:ext cx="755576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+mn-lt"/>
              </a:rPr>
              <a:t>12/14</a:t>
            </a:r>
            <a:endParaRPr lang="pt-BR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3219126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dirty="0" smtClean="0"/>
              <a:t>Evite !!!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8847" y="1109369"/>
            <a:ext cx="7596336" cy="4572000"/>
          </a:xfrm>
        </p:spPr>
        <p:txBody>
          <a:bodyPr/>
          <a:lstStyle/>
          <a:p>
            <a:pPr eaLnBrk="1" hangingPunct="1"/>
            <a:r>
              <a:rPr lang="pt-BR" dirty="0" smtClean="0"/>
              <a:t>pedir desculpas - ... </a:t>
            </a:r>
            <a:r>
              <a:rPr lang="pt-BR" i="1" dirty="0" smtClean="0"/>
              <a:t>não deu tempo de preparar</a:t>
            </a:r>
            <a:r>
              <a:rPr lang="pt-BR" dirty="0" smtClean="0"/>
              <a:t>..., </a:t>
            </a:r>
            <a:r>
              <a:rPr lang="pt-BR" i="1" dirty="0" smtClean="0"/>
              <a:t>não consegui aprontar as cópias </a:t>
            </a:r>
            <a:r>
              <a:rPr lang="pt-BR" dirty="0" smtClean="0"/>
              <a:t>..., </a:t>
            </a:r>
            <a:r>
              <a:rPr lang="pt-BR" i="1" dirty="0" smtClean="0"/>
              <a:t>pretendia distribuir uns folhetos mas não deu</a:t>
            </a:r>
            <a:r>
              <a:rPr lang="pt-BR" dirty="0" smtClean="0"/>
              <a:t>...</a:t>
            </a:r>
          </a:p>
          <a:p>
            <a:pPr eaLnBrk="1" hangingPunct="1"/>
            <a:r>
              <a:rPr lang="pt-BR" dirty="0" smtClean="0"/>
              <a:t>frases como: </a:t>
            </a:r>
            <a:r>
              <a:rPr lang="pt-BR" i="1" dirty="0" smtClean="0"/>
              <a:t>“não sei se vocês vão entender...”, “ não sei se fui claro..”</a:t>
            </a:r>
          </a:p>
          <a:p>
            <a:pPr eaLnBrk="1" hangingPunct="1"/>
            <a:r>
              <a:rPr lang="pt-BR" dirty="0" smtClean="0"/>
              <a:t>termos como “</a:t>
            </a:r>
            <a:r>
              <a:rPr lang="pt-BR" i="1" dirty="0" smtClean="0"/>
              <a:t>a nível de.</a:t>
            </a:r>
            <a:r>
              <a:rPr lang="pt-BR" dirty="0" smtClean="0"/>
              <a:t>..”</a:t>
            </a:r>
          </a:p>
          <a:p>
            <a:pPr eaLnBrk="1" hangingPunct="1"/>
            <a:r>
              <a:rPr lang="pt-BR" dirty="0" smtClean="0"/>
              <a:t>uso do gerúndio </a:t>
            </a:r>
            <a:r>
              <a:rPr lang="pt-BR" i="1" dirty="0" smtClean="0"/>
              <a:t>“estaremos apresentando.....”</a:t>
            </a:r>
          </a:p>
          <a:p>
            <a:pPr eaLnBrk="1" hangingPunct="1"/>
            <a:r>
              <a:rPr lang="pt-BR" dirty="0" smtClean="0"/>
              <a:t>expressões em outros idiomas; quando o fizer explicar em português.</a:t>
            </a:r>
          </a:p>
          <a:p>
            <a:pPr eaLnBrk="1" hangingPunct="1"/>
            <a:r>
              <a:rPr lang="pt-BR" dirty="0" smtClean="0"/>
              <a:t>usar “né?”, “então”, “quer dizer”, “ou seja”, “percebe?”,” tá?” </a:t>
            </a:r>
          </a:p>
        </p:txBody>
      </p:sp>
      <p:sp>
        <p:nvSpPr>
          <p:cNvPr id="4" name="CaixaDeTexto 3"/>
          <p:cNvSpPr txBox="1"/>
          <p:nvPr/>
        </p:nvSpPr>
        <p:spPr>
          <a:xfrm flipH="1">
            <a:off x="8388424" y="6357938"/>
            <a:ext cx="755576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+mn-lt"/>
              </a:rPr>
              <a:t>13/14</a:t>
            </a:r>
            <a:endParaRPr lang="pt-BR" sz="1200" dirty="0">
              <a:latin typeface="+mn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Finalizando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Conclua com </a:t>
            </a:r>
          </a:p>
          <a:p>
            <a:pPr lvl="1" eaLnBrk="1" hangingPunct="1"/>
            <a:r>
              <a:rPr lang="pt-BR" dirty="0"/>
              <a:t>r</a:t>
            </a:r>
            <a:r>
              <a:rPr lang="pt-BR" dirty="0" smtClean="0"/>
              <a:t>ecomendações ou </a:t>
            </a:r>
          </a:p>
          <a:p>
            <a:pPr lvl="1" eaLnBrk="1" hangingPunct="1"/>
            <a:r>
              <a:rPr lang="pt-BR" dirty="0"/>
              <a:t>s</a:t>
            </a:r>
            <a:r>
              <a:rPr lang="pt-BR" dirty="0" smtClean="0"/>
              <a:t>ugestões ou</a:t>
            </a:r>
          </a:p>
          <a:p>
            <a:pPr lvl="1" eaLnBrk="1" hangingPunct="1"/>
            <a:r>
              <a:rPr lang="pt-BR" dirty="0" smtClean="0"/>
              <a:t>pontos a serem abordados no futuro ou</a:t>
            </a:r>
          </a:p>
          <a:p>
            <a:pPr lvl="1" eaLnBrk="1" hangingPunct="1"/>
            <a:r>
              <a:rPr lang="pt-BR" dirty="0" smtClean="0"/>
              <a:t>questões a serem respondidas ou </a:t>
            </a:r>
          </a:p>
          <a:p>
            <a:pPr lvl="1" eaLnBrk="1" hangingPunct="1"/>
            <a:r>
              <a:rPr lang="pt-BR" dirty="0" smtClean="0"/>
              <a:t>um resumo dos seus resultados.</a:t>
            </a:r>
          </a:p>
          <a:p>
            <a:pPr eaLnBrk="1" hangingPunct="1"/>
            <a:r>
              <a:rPr lang="pt-BR" dirty="0" smtClean="0"/>
              <a:t>Deixe um contato como e-mail, site, instituição etc.</a:t>
            </a:r>
          </a:p>
          <a:p>
            <a:pPr eaLnBrk="1" hangingPunct="1"/>
            <a:endParaRPr lang="pt-BR" dirty="0" smtClean="0"/>
          </a:p>
        </p:txBody>
      </p:sp>
      <p:sp>
        <p:nvSpPr>
          <p:cNvPr id="4" name="CaixaDeTexto 3"/>
          <p:cNvSpPr txBox="1"/>
          <p:nvPr/>
        </p:nvSpPr>
        <p:spPr>
          <a:xfrm flipH="1">
            <a:off x="8388424" y="6357938"/>
            <a:ext cx="755576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+mn-lt"/>
              </a:rPr>
              <a:t>14/14</a:t>
            </a:r>
            <a:endParaRPr lang="pt-BR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6729037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Contatos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Profa. Angela </a:t>
            </a:r>
            <a:r>
              <a:rPr lang="pt-BR" dirty="0" smtClean="0"/>
              <a:t>M </a:t>
            </a:r>
            <a:r>
              <a:rPr lang="pt-BR" dirty="0" err="1" smtClean="0"/>
              <a:t>Belloni</a:t>
            </a:r>
            <a:r>
              <a:rPr lang="pt-BR" dirty="0" smtClean="0"/>
              <a:t> Cuenca </a:t>
            </a:r>
            <a:r>
              <a:rPr lang="pt-BR" i="1" dirty="0" smtClean="0">
                <a:hlinkClick r:id="rId3"/>
              </a:rPr>
              <a:t>abcuenca@usp.br</a:t>
            </a:r>
            <a:endParaRPr lang="pt-BR" i="1" dirty="0" smtClean="0"/>
          </a:p>
          <a:p>
            <a:pPr marL="0" indent="0" eaLnBrk="1" hangingPunct="1">
              <a:buNone/>
            </a:pPr>
            <a:endParaRPr lang="pt-BR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dirty="0" err="1" smtClean="0"/>
              <a:t>Baseado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err="1" smtClean="0"/>
              <a:t>Volpato</a:t>
            </a:r>
            <a:r>
              <a:rPr lang="en-US" dirty="0" smtClean="0"/>
              <a:t> </a:t>
            </a:r>
            <a:r>
              <a:rPr lang="en-US" dirty="0"/>
              <a:t>GL.   </a:t>
            </a:r>
            <a:r>
              <a:rPr lang="en-US" dirty="0" err="1"/>
              <a:t>Ciência</a:t>
            </a:r>
            <a:r>
              <a:rPr lang="en-US" dirty="0"/>
              <a:t>: da </a:t>
            </a:r>
            <a:r>
              <a:rPr lang="en-US" dirty="0" err="1"/>
              <a:t>filosofia</a:t>
            </a:r>
            <a:r>
              <a:rPr lang="en-US" dirty="0"/>
              <a:t> à </a:t>
            </a:r>
            <a:r>
              <a:rPr lang="en-US" dirty="0" err="1"/>
              <a:t>publicação</a:t>
            </a:r>
            <a:r>
              <a:rPr lang="en-US" dirty="0"/>
              <a:t>. 6a.ed. São Paulo: </a:t>
            </a:r>
            <a:r>
              <a:rPr lang="en-US" dirty="0" err="1"/>
              <a:t>Cultura</a:t>
            </a:r>
            <a:r>
              <a:rPr lang="en-US" dirty="0"/>
              <a:t> </a:t>
            </a:r>
            <a:r>
              <a:rPr lang="en-US" dirty="0" err="1"/>
              <a:t>Acadêmica</a:t>
            </a:r>
            <a:r>
              <a:rPr lang="en-US" dirty="0"/>
              <a:t>; 2013. p.345-61: </a:t>
            </a:r>
            <a:r>
              <a:rPr lang="en-US" dirty="0" err="1"/>
              <a:t>Divulgação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 smtClean="0"/>
              <a:t>congressos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err="1" smtClean="0"/>
              <a:t>Profa</a:t>
            </a:r>
            <a:r>
              <a:rPr lang="en-US" dirty="0" smtClean="0"/>
              <a:t>. </a:t>
            </a:r>
            <a:r>
              <a:rPr lang="en-US" dirty="0" err="1" smtClean="0"/>
              <a:t>Cássia</a:t>
            </a:r>
            <a:r>
              <a:rPr lang="en-US" dirty="0" smtClean="0"/>
              <a:t> </a:t>
            </a:r>
            <a:r>
              <a:rPr lang="en-US" dirty="0" err="1" smtClean="0"/>
              <a:t>Buchalla</a:t>
            </a:r>
            <a:r>
              <a:rPr lang="en-US" dirty="0" smtClean="0"/>
              <a:t> – slides </a:t>
            </a:r>
            <a:r>
              <a:rPr lang="en-US" dirty="0" err="1" smtClean="0"/>
              <a:t>em</a:t>
            </a:r>
            <a:r>
              <a:rPr lang="en-US" dirty="0" smtClean="0"/>
              <a:t> aula, 2015.</a:t>
            </a:r>
            <a:endParaRPr lang="en-US" dirty="0"/>
          </a:p>
          <a:p>
            <a:pPr eaLnBrk="1" hangingPunct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14401595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dirty="0" smtClean="0"/>
              <a:t>Conteúdo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Como se preparar para uma apresentação </a:t>
            </a:r>
          </a:p>
          <a:p>
            <a:pPr eaLnBrk="1" hangingPunct="1"/>
            <a:r>
              <a:rPr lang="pt-BR" dirty="0" smtClean="0"/>
              <a:t>Como preparar o material</a:t>
            </a:r>
          </a:p>
          <a:p>
            <a:pPr eaLnBrk="1" hangingPunct="1"/>
            <a:r>
              <a:rPr lang="pt-BR" dirty="0" smtClean="0"/>
              <a:t>Como preparar a apresentação</a:t>
            </a:r>
          </a:p>
          <a:p>
            <a:pPr eaLnBrk="1" hangingPunct="1"/>
            <a:r>
              <a:rPr lang="pt-BR" dirty="0" smtClean="0"/>
              <a:t>Aprimorar o conteúdo de sua apresentação</a:t>
            </a:r>
          </a:p>
          <a:p>
            <a:pPr eaLnBrk="1" hangingPunct="1"/>
            <a:r>
              <a:rPr lang="pt-BR" dirty="0" smtClean="0"/>
              <a:t>Apresentando seu trabalho</a:t>
            </a:r>
          </a:p>
          <a:p>
            <a:pPr eaLnBrk="1" hangingPunct="1"/>
            <a:r>
              <a:rPr lang="pt-BR" dirty="0" smtClean="0"/>
              <a:t>O que não deve ser feito</a:t>
            </a:r>
          </a:p>
        </p:txBody>
      </p:sp>
      <p:sp>
        <p:nvSpPr>
          <p:cNvPr id="2" name="CaixaDeTexto 1"/>
          <p:cNvSpPr txBox="1"/>
          <p:nvPr/>
        </p:nvSpPr>
        <p:spPr>
          <a:xfrm flipH="1">
            <a:off x="8388424" y="6357938"/>
            <a:ext cx="755576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+mn-lt"/>
              </a:rPr>
              <a:t>1/14</a:t>
            </a:r>
            <a:endParaRPr lang="pt-BR" sz="1200" dirty="0">
              <a:latin typeface="+mn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dirty="0" smtClean="0"/>
              <a:t>Antes de começar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Definir:</a:t>
            </a:r>
          </a:p>
          <a:p>
            <a:pPr lvl="1" eaLnBrk="1" hangingPunct="1"/>
            <a:r>
              <a:rPr lang="pt-BR" dirty="0" smtClean="0"/>
              <a:t>Sobre o quê vai falar? Qual o objetivo ?</a:t>
            </a:r>
          </a:p>
          <a:p>
            <a:pPr lvl="1" eaLnBrk="1" hangingPunct="1"/>
            <a:r>
              <a:rPr lang="pt-BR" dirty="0" smtClean="0"/>
              <a:t>Quem será seu público?</a:t>
            </a:r>
          </a:p>
          <a:p>
            <a:pPr lvl="1" eaLnBrk="1" hangingPunct="1"/>
            <a:r>
              <a:rPr lang="pt-BR" dirty="0" smtClean="0"/>
              <a:t>Quanto tempo terá?</a:t>
            </a:r>
          </a:p>
          <a:p>
            <a:pPr lvl="1" eaLnBrk="1" hangingPunct="1"/>
            <a:r>
              <a:rPr lang="pt-BR" dirty="0" smtClean="0"/>
              <a:t>Quais os recursos disponíveis?</a:t>
            </a:r>
          </a:p>
          <a:p>
            <a:pPr lvl="1" eaLnBrk="1" hangingPunct="1"/>
            <a:endParaRPr lang="pt-BR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pt-BR" dirty="0" smtClean="0"/>
              <a:t>O quê/ para quem/ quanto/ como </a:t>
            </a:r>
          </a:p>
        </p:txBody>
      </p:sp>
      <p:sp>
        <p:nvSpPr>
          <p:cNvPr id="4" name="CaixaDeTexto 3"/>
          <p:cNvSpPr txBox="1"/>
          <p:nvPr/>
        </p:nvSpPr>
        <p:spPr>
          <a:xfrm flipH="1">
            <a:off x="8388424" y="6357938"/>
            <a:ext cx="755576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+mn-lt"/>
              </a:rPr>
              <a:t>2</a:t>
            </a:r>
            <a:r>
              <a:rPr lang="pt-BR" sz="1200" dirty="0" smtClean="0">
                <a:latin typeface="+mn-lt"/>
              </a:rPr>
              <a:t>/14</a:t>
            </a:r>
            <a:endParaRPr lang="pt-BR" sz="1200" dirty="0">
              <a:latin typeface="+mn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7010400" cy="838200"/>
          </a:xfrm>
        </p:spPr>
        <p:txBody>
          <a:bodyPr/>
          <a:lstStyle/>
          <a:p>
            <a:pPr eaLnBrk="1" hangingPunct="1"/>
            <a:r>
              <a:rPr lang="pt-BR" sz="4000" dirty="0" smtClean="0"/>
              <a:t>Preparando o material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Leia tudo sobre o tema.</a:t>
            </a:r>
          </a:p>
          <a:p>
            <a:pPr eaLnBrk="1" hangingPunct="1"/>
            <a:r>
              <a:rPr lang="pt-BR" dirty="0" smtClean="0"/>
              <a:t>Separe as referências e o material que deseja usar.</a:t>
            </a:r>
          </a:p>
          <a:p>
            <a:r>
              <a:rPr lang="pt-BR" dirty="0"/>
              <a:t>Antes de preparar uma apresentação, organize suas ideias. Faça uma análise do que deseja </a:t>
            </a:r>
            <a:r>
              <a:rPr lang="pt-BR" dirty="0" smtClean="0"/>
              <a:t>expor - o </a:t>
            </a:r>
            <a:r>
              <a:rPr lang="pt-BR" dirty="0"/>
              <a:t>começo, o meio e o fim.</a:t>
            </a:r>
          </a:p>
          <a:p>
            <a:pPr lvl="1" eaLnBrk="1" hangingPunct="1"/>
            <a:r>
              <a:rPr lang="pt-BR" dirty="0" smtClean="0"/>
              <a:t>Determine a ideia principal </a:t>
            </a:r>
          </a:p>
          <a:p>
            <a:pPr lvl="1" eaLnBrk="1" hangingPunct="1"/>
            <a:r>
              <a:rPr lang="pt-BR" dirty="0" smtClean="0"/>
              <a:t>E os principais tópicos relacionados a ela</a:t>
            </a:r>
          </a:p>
          <a:p>
            <a:pPr eaLnBrk="1" hangingPunct="1"/>
            <a:r>
              <a:rPr lang="pt-BR" dirty="0" smtClean="0"/>
              <a:t>Acrescente exemplos, se for possível</a:t>
            </a:r>
          </a:p>
          <a:p>
            <a:pPr eaLnBrk="1" hangingPunct="1"/>
            <a:endParaRPr lang="pt-BR" dirty="0" smtClean="0"/>
          </a:p>
        </p:txBody>
      </p:sp>
      <p:sp>
        <p:nvSpPr>
          <p:cNvPr id="4" name="CaixaDeTexto 3"/>
          <p:cNvSpPr txBox="1"/>
          <p:nvPr/>
        </p:nvSpPr>
        <p:spPr>
          <a:xfrm flipH="1">
            <a:off x="8388424" y="6357938"/>
            <a:ext cx="755576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+mn-lt"/>
              </a:rPr>
              <a:t>3</a:t>
            </a:r>
            <a:r>
              <a:rPr lang="pt-BR" sz="1200" dirty="0" smtClean="0">
                <a:latin typeface="+mn-lt"/>
              </a:rPr>
              <a:t>/14</a:t>
            </a:r>
            <a:endParaRPr lang="pt-BR" sz="1200" dirty="0">
              <a:latin typeface="+mn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7283896" cy="838200"/>
          </a:xfrm>
        </p:spPr>
        <p:txBody>
          <a:bodyPr/>
          <a:lstStyle/>
          <a:p>
            <a:pPr eaLnBrk="1" hangingPunct="1"/>
            <a:r>
              <a:rPr lang="pt-BR" sz="4000" dirty="0" smtClean="0"/>
              <a:t>Preparando a apresentação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Use o slide (</a:t>
            </a:r>
            <a:r>
              <a:rPr lang="pt-BR" i="1" dirty="0" err="1" smtClean="0"/>
              <a:t>power</a:t>
            </a:r>
            <a:r>
              <a:rPr lang="pt-BR" i="1" dirty="0" smtClean="0"/>
              <a:t> point)</a:t>
            </a:r>
            <a:r>
              <a:rPr lang="pt-BR" dirty="0" smtClean="0"/>
              <a:t> ou similar apenas como suporte - você é a figura mais importante.</a:t>
            </a:r>
          </a:p>
          <a:p>
            <a:pPr eaLnBrk="1" hangingPunct="1"/>
            <a:r>
              <a:rPr lang="pt-BR" dirty="0" smtClean="0"/>
              <a:t>Deve ser simples, claro, direto e com pouco conteúdo.</a:t>
            </a:r>
          </a:p>
          <a:p>
            <a:pPr eaLnBrk="1" hangingPunct="1"/>
            <a:r>
              <a:rPr lang="pt-BR" dirty="0" smtClean="0"/>
              <a:t> A </a:t>
            </a:r>
            <a:r>
              <a:rPr lang="pt-BR" dirty="0"/>
              <a:t>quantidade de slides deve ser dividida pelo tempo de </a:t>
            </a:r>
            <a:r>
              <a:rPr lang="pt-BR" dirty="0" smtClean="0"/>
              <a:t>apresentação = evita </a:t>
            </a:r>
            <a:r>
              <a:rPr lang="pt-BR" dirty="0"/>
              <a:t>correria ou lentidão na </a:t>
            </a:r>
            <a:r>
              <a:rPr lang="pt-BR" dirty="0" smtClean="0"/>
              <a:t>tela; cria </a:t>
            </a:r>
            <a:r>
              <a:rPr lang="pt-BR" dirty="0"/>
              <a:t>bom ritmo com os slides</a:t>
            </a:r>
            <a:r>
              <a:rPr lang="pt-BR" dirty="0" smtClean="0"/>
              <a:t>.</a:t>
            </a:r>
          </a:p>
          <a:p>
            <a:pPr eaLnBrk="1" hangingPunct="1"/>
            <a:r>
              <a:rPr lang="pt-BR" dirty="0" smtClean="0"/>
              <a:t>Regra </a:t>
            </a:r>
            <a:r>
              <a:rPr lang="pt-BR" dirty="0"/>
              <a:t>dos 7: não mais que 7 palavras por linha, não mais que 7 linhas por </a:t>
            </a:r>
            <a:r>
              <a:rPr lang="pt-BR" dirty="0" smtClean="0"/>
              <a:t>tela.</a:t>
            </a:r>
          </a:p>
        </p:txBody>
      </p:sp>
      <p:sp>
        <p:nvSpPr>
          <p:cNvPr id="4" name="CaixaDeTexto 3"/>
          <p:cNvSpPr txBox="1"/>
          <p:nvPr/>
        </p:nvSpPr>
        <p:spPr>
          <a:xfrm flipH="1">
            <a:off x="8388424" y="6357938"/>
            <a:ext cx="755576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+mn-lt"/>
              </a:rPr>
              <a:t>4</a:t>
            </a:r>
            <a:r>
              <a:rPr lang="pt-BR" sz="1200" dirty="0" smtClean="0">
                <a:latin typeface="+mn-lt"/>
              </a:rPr>
              <a:t>/14</a:t>
            </a:r>
            <a:endParaRPr lang="pt-BR" sz="1200" dirty="0">
              <a:latin typeface="+mn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7391400" cy="838200"/>
          </a:xfrm>
        </p:spPr>
        <p:txBody>
          <a:bodyPr/>
          <a:lstStyle/>
          <a:p>
            <a:pPr eaLnBrk="1" hangingPunct="1"/>
            <a:r>
              <a:rPr lang="pt-BR" sz="4000" dirty="0" smtClean="0"/>
              <a:t>Preparando a apresentação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Não </a:t>
            </a:r>
            <a:r>
              <a:rPr lang="pt-BR" dirty="0"/>
              <a:t>use letras </a:t>
            </a:r>
            <a:r>
              <a:rPr lang="pt-BR" dirty="0">
                <a:latin typeface="Chiller" panose="04020404031007020602" pitchFamily="82" charset="0"/>
              </a:rPr>
              <a:t>rebuscadas </a:t>
            </a:r>
            <a:r>
              <a:rPr lang="pt-BR" dirty="0">
                <a:latin typeface="Andalus" panose="02020603050405020304" pitchFamily="18" charset="-78"/>
                <a:cs typeface="Andalus" panose="02020603050405020304" pitchFamily="18" charset="-78"/>
              </a:rPr>
              <a:t>ou</a:t>
            </a:r>
            <a:r>
              <a:rPr lang="pt-BR" dirty="0">
                <a:latin typeface="Chiller" panose="04020404031007020602" pitchFamily="82" charset="0"/>
              </a:rPr>
              <a:t> </a:t>
            </a:r>
            <a:r>
              <a:rPr lang="pt-BR" dirty="0">
                <a:latin typeface="Andalus" panose="02020603050405020304" pitchFamily="18" charset="-78"/>
                <a:cs typeface="Andalus" panose="02020603050405020304" pitchFamily="18" charset="-78"/>
              </a:rPr>
              <a:t>finas e grossas;</a:t>
            </a:r>
            <a:r>
              <a:rPr lang="pt-BR" dirty="0">
                <a:latin typeface="Chiller" panose="04020404031007020602" pitchFamily="82" charset="0"/>
              </a:rPr>
              <a:t>  </a:t>
            </a:r>
            <a:r>
              <a:rPr lang="pt-BR" dirty="0"/>
              <a:t>prefira </a:t>
            </a:r>
            <a:r>
              <a:rPr lang="pt-BR" dirty="0" smtClean="0"/>
              <a:t>letras </a:t>
            </a:r>
            <a:r>
              <a:rPr lang="pt-BR" dirty="0"/>
              <a:t>bem definidas (Arial). Ideal para tamanho da fonte é 28.</a:t>
            </a:r>
          </a:p>
          <a:p>
            <a:pPr eaLnBrk="1" hangingPunct="1"/>
            <a:r>
              <a:rPr lang="pt-BR" dirty="0" smtClean="0"/>
              <a:t>Use fundo claro e letras escuras.</a:t>
            </a:r>
          </a:p>
          <a:p>
            <a:pPr eaLnBrk="1" hangingPunct="1"/>
            <a:r>
              <a:rPr lang="pt-BR" dirty="0" smtClean="0"/>
              <a:t>Mantenha </a:t>
            </a:r>
            <a:r>
              <a:rPr lang="pt-BR" dirty="0"/>
              <a:t>um padrão na aparência – </a:t>
            </a:r>
            <a:r>
              <a:rPr lang="pt-BR" dirty="0" smtClean="0"/>
              <a:t>não </a:t>
            </a:r>
            <a:r>
              <a:rPr lang="pt-BR" dirty="0"/>
              <a:t>faça um slide diferente do outro, </a:t>
            </a:r>
            <a:r>
              <a:rPr lang="pt-BR" dirty="0" smtClean="0"/>
              <a:t>use a mesma </a:t>
            </a:r>
            <a:r>
              <a:rPr lang="pt-BR" dirty="0"/>
              <a:t>formatação das letras e </a:t>
            </a:r>
            <a:r>
              <a:rPr lang="pt-BR" dirty="0" smtClean="0"/>
              <a:t>fundo; o primeiro pode </a:t>
            </a:r>
            <a:r>
              <a:rPr lang="pt-BR" dirty="0"/>
              <a:t>ser considerado o slide </a:t>
            </a:r>
            <a:r>
              <a:rPr lang="pt-BR" dirty="0" smtClean="0"/>
              <a:t>“capa”. </a:t>
            </a:r>
          </a:p>
          <a:p>
            <a:pPr eaLnBrk="1" hangingPunct="1"/>
            <a:r>
              <a:rPr lang="pt-BR" dirty="0" smtClean="0"/>
              <a:t>Veja temas </a:t>
            </a:r>
            <a:r>
              <a:rPr lang="pt-BR" dirty="0"/>
              <a:t>do </a:t>
            </a:r>
            <a:r>
              <a:rPr lang="pt-BR" i="1" dirty="0" err="1" smtClean="0"/>
              <a:t>power</a:t>
            </a:r>
            <a:r>
              <a:rPr lang="pt-BR" i="1" dirty="0" smtClean="0"/>
              <a:t> point</a:t>
            </a:r>
            <a:r>
              <a:rPr lang="pt-BR" dirty="0" smtClean="0"/>
              <a:t> na </a:t>
            </a:r>
            <a:r>
              <a:rPr lang="pt-BR" dirty="0"/>
              <a:t>guia “Design”:</a:t>
            </a:r>
          </a:p>
          <a:p>
            <a:pPr marL="0" indent="0" eaLnBrk="1" hangingPunct="1">
              <a:buNone/>
            </a:pPr>
            <a:r>
              <a:rPr lang="pt-BR" dirty="0" smtClean="0"/>
              <a:t> </a:t>
            </a:r>
          </a:p>
        </p:txBody>
      </p:sp>
      <p:sp>
        <p:nvSpPr>
          <p:cNvPr id="4" name="CaixaDeTexto 3"/>
          <p:cNvSpPr txBox="1"/>
          <p:nvPr/>
        </p:nvSpPr>
        <p:spPr>
          <a:xfrm flipH="1">
            <a:off x="8388424" y="6357938"/>
            <a:ext cx="755576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+mn-lt"/>
              </a:rPr>
              <a:t>5</a:t>
            </a:r>
            <a:r>
              <a:rPr lang="pt-BR" sz="1200" dirty="0" smtClean="0">
                <a:latin typeface="+mn-lt"/>
              </a:rPr>
              <a:t>/14</a:t>
            </a:r>
            <a:endParaRPr lang="pt-BR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5947788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7211888" cy="838200"/>
          </a:xfrm>
        </p:spPr>
        <p:txBody>
          <a:bodyPr/>
          <a:lstStyle/>
          <a:p>
            <a:pPr eaLnBrk="1" hangingPunct="1"/>
            <a:r>
              <a:rPr lang="pt-BR" sz="4000" dirty="0" smtClean="0"/>
              <a:t>Preparando a apresentação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Use animação apenas quando for realmente necessário.</a:t>
            </a:r>
          </a:p>
          <a:p>
            <a:pPr eaLnBrk="1" hangingPunct="1"/>
            <a:r>
              <a:rPr lang="pt-BR" dirty="0" smtClean="0"/>
              <a:t>Tenha um plano B caso falte energia ou os equipamentos não funcionem. </a:t>
            </a:r>
            <a:endParaRPr lang="pt-BR" dirty="0"/>
          </a:p>
          <a:p>
            <a:pPr eaLnBrk="1" hangingPunct="1"/>
            <a:r>
              <a:rPr lang="pt-BR" dirty="0" smtClean="0"/>
              <a:t>Confira a versão do seu programa com a dos equipamentos disponíveis; se familiarize com os recursos que tiver.</a:t>
            </a:r>
          </a:p>
        </p:txBody>
      </p:sp>
      <p:sp>
        <p:nvSpPr>
          <p:cNvPr id="4" name="CaixaDeTexto 3"/>
          <p:cNvSpPr txBox="1"/>
          <p:nvPr/>
        </p:nvSpPr>
        <p:spPr>
          <a:xfrm flipH="1">
            <a:off x="8388424" y="6357938"/>
            <a:ext cx="755576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+mn-lt"/>
              </a:rPr>
              <a:t>6</a:t>
            </a:r>
            <a:r>
              <a:rPr lang="pt-BR" sz="1200" dirty="0" smtClean="0">
                <a:latin typeface="+mn-lt"/>
              </a:rPr>
              <a:t>/14</a:t>
            </a:r>
            <a:endParaRPr lang="pt-BR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6152727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7283896" cy="838200"/>
          </a:xfrm>
        </p:spPr>
        <p:txBody>
          <a:bodyPr/>
          <a:lstStyle/>
          <a:p>
            <a:pPr eaLnBrk="1" hangingPunct="1"/>
            <a:r>
              <a:rPr lang="pt-BR" sz="4000" dirty="0" smtClean="0"/>
              <a:t>Preparando a apresentação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pt-BR" smtClean="0"/>
          </a:p>
          <a:p>
            <a:pPr eaLnBrk="1" hangingPunct="1">
              <a:buFontTx/>
              <a:buNone/>
            </a:pPr>
            <a:endParaRPr lang="pt-BR" smtClean="0"/>
          </a:p>
          <a:p>
            <a:pPr eaLnBrk="1" hangingPunct="1">
              <a:buFontTx/>
              <a:buNone/>
            </a:pPr>
            <a:r>
              <a:rPr lang="pt-BR" smtClean="0"/>
              <a:t>Um </a:t>
            </a:r>
            <a:r>
              <a:rPr lang="pt-BR" i="1" smtClean="0"/>
              <a:t>slide</a:t>
            </a:r>
            <a:r>
              <a:rPr lang="pt-BR" smtClean="0"/>
              <a:t> por minuto:</a:t>
            </a:r>
          </a:p>
          <a:p>
            <a:pPr lvl="1" eaLnBrk="1" hangingPunct="1"/>
            <a:r>
              <a:rPr lang="pt-BR" smtClean="0"/>
              <a:t>Introdução  (conteúdo, situar o tema e importância)</a:t>
            </a:r>
          </a:p>
          <a:p>
            <a:pPr lvl="1" eaLnBrk="1" hangingPunct="1"/>
            <a:r>
              <a:rPr lang="pt-BR" smtClean="0"/>
              <a:t>Desenvolvimento </a:t>
            </a:r>
          </a:p>
          <a:p>
            <a:pPr lvl="1" eaLnBrk="1" hangingPunct="1"/>
            <a:r>
              <a:rPr lang="pt-BR" smtClean="0"/>
              <a:t>Conclusões </a:t>
            </a:r>
          </a:p>
          <a:p>
            <a:pPr eaLnBrk="1" hangingPunct="1">
              <a:buFontTx/>
              <a:buNone/>
            </a:pPr>
            <a:endParaRPr lang="pt-BR" smtClean="0"/>
          </a:p>
        </p:txBody>
      </p:sp>
      <p:sp>
        <p:nvSpPr>
          <p:cNvPr id="4" name="CaixaDeTexto 3"/>
          <p:cNvSpPr txBox="1"/>
          <p:nvPr/>
        </p:nvSpPr>
        <p:spPr>
          <a:xfrm flipH="1">
            <a:off x="8388424" y="6357938"/>
            <a:ext cx="755576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+mn-lt"/>
              </a:rPr>
              <a:t>7</a:t>
            </a:r>
            <a:r>
              <a:rPr lang="pt-BR" sz="1200" dirty="0" smtClean="0">
                <a:latin typeface="+mn-lt"/>
              </a:rPr>
              <a:t>/14</a:t>
            </a:r>
            <a:endParaRPr lang="pt-BR" sz="1200" dirty="0">
              <a:latin typeface="+mn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7283896" cy="838200"/>
          </a:xfrm>
        </p:spPr>
        <p:txBody>
          <a:bodyPr/>
          <a:lstStyle/>
          <a:p>
            <a:pPr eaLnBrk="1" hangingPunct="1"/>
            <a:r>
              <a:rPr lang="pt-BR" sz="4000" dirty="0" smtClean="0"/>
              <a:t>Preparando a apresentação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Dentro de cada item, apenas palavras de apoio ao ouvinte.</a:t>
            </a:r>
          </a:p>
          <a:p>
            <a:pPr eaLnBrk="1" hangingPunct="1"/>
            <a:r>
              <a:rPr lang="pt-BR" dirty="0" smtClean="0"/>
              <a:t>Separe os itens deixando maior tempo (e número de slides) para o mais importante.</a:t>
            </a:r>
          </a:p>
          <a:p>
            <a:pPr eaLnBrk="1" hangingPunct="1"/>
            <a:r>
              <a:rPr lang="pt-BR" dirty="0" smtClean="0"/>
              <a:t>Se tiver que apresentar dados, escolha a melhor forma (gráficos, tabelas).</a:t>
            </a:r>
          </a:p>
          <a:p>
            <a:pPr eaLnBrk="1" hangingPunct="1"/>
            <a:r>
              <a:rPr lang="pt-BR" dirty="0"/>
              <a:t>Opte por </a:t>
            </a:r>
            <a:r>
              <a:rPr lang="pt-BR" dirty="0" smtClean="0"/>
              <a:t>gráficos/tabelas </a:t>
            </a:r>
            <a:r>
              <a:rPr lang="pt-BR" dirty="0"/>
              <a:t>“limpos”: </a:t>
            </a:r>
            <a:r>
              <a:rPr lang="pt-BR" dirty="0" smtClean="0"/>
              <a:t>não carregar nas </a:t>
            </a:r>
            <a:r>
              <a:rPr lang="pt-BR" dirty="0"/>
              <a:t>cores, desenhos, texturas ou outras informações, que roubam a atenção do público.</a:t>
            </a:r>
          </a:p>
          <a:p>
            <a:pPr eaLnBrk="1" hangingPunct="1"/>
            <a:endParaRPr lang="pt-BR" dirty="0" smtClean="0"/>
          </a:p>
        </p:txBody>
      </p:sp>
      <p:sp>
        <p:nvSpPr>
          <p:cNvPr id="4" name="CaixaDeTexto 3"/>
          <p:cNvSpPr txBox="1"/>
          <p:nvPr/>
        </p:nvSpPr>
        <p:spPr>
          <a:xfrm flipH="1">
            <a:off x="8388424" y="6357938"/>
            <a:ext cx="755576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+mn-lt"/>
              </a:rPr>
              <a:t>8</a:t>
            </a:r>
            <a:r>
              <a:rPr lang="pt-BR" sz="1200" dirty="0" smtClean="0">
                <a:latin typeface="+mn-lt"/>
              </a:rPr>
              <a:t>/14</a:t>
            </a:r>
            <a:endParaRPr lang="pt-BR" sz="1200" dirty="0">
              <a:latin typeface="+mn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room expectations">
  <a:themeElements>
    <a:clrScheme name="Classroom expectation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lassroom expectations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assroom expecta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475</TotalTime>
  <Words>993</Words>
  <Application>Microsoft Office PowerPoint</Application>
  <PresentationFormat>Apresentação na tela (4:3)</PresentationFormat>
  <Paragraphs>132</Paragraphs>
  <Slides>16</Slides>
  <Notes>16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2" baseType="lpstr">
      <vt:lpstr>Andalus</vt:lpstr>
      <vt:lpstr>Arial</vt:lpstr>
      <vt:lpstr>Chiller</vt:lpstr>
      <vt:lpstr>Tahoma</vt:lpstr>
      <vt:lpstr>Wingdings</vt:lpstr>
      <vt:lpstr>Classroom expectations</vt:lpstr>
      <vt:lpstr>Dicas para uma boa apresentação </vt:lpstr>
      <vt:lpstr>Conteúdo</vt:lpstr>
      <vt:lpstr>Antes de começar</vt:lpstr>
      <vt:lpstr>Preparando o material</vt:lpstr>
      <vt:lpstr>Preparando a apresentação</vt:lpstr>
      <vt:lpstr>Preparando a apresentação</vt:lpstr>
      <vt:lpstr>Preparando a apresentação</vt:lpstr>
      <vt:lpstr>Preparando a apresentação</vt:lpstr>
      <vt:lpstr>Preparando a apresentação</vt:lpstr>
      <vt:lpstr>Preparando a apresentação</vt:lpstr>
      <vt:lpstr>Aprimorando o conteúdo</vt:lpstr>
      <vt:lpstr>Apresentando</vt:lpstr>
      <vt:lpstr>Apresentando</vt:lpstr>
      <vt:lpstr>Evite !!!</vt:lpstr>
      <vt:lpstr>Finalizando</vt:lpstr>
      <vt:lpstr>Contatos</vt:lpstr>
    </vt:vector>
  </TitlesOfParts>
  <Company>FSP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Dicas para uma boa apresentação</dc:title>
  <dc:creator>Cássia</dc:creator>
  <cp:lastModifiedBy>Angela Maria Beloni Cuenca</cp:lastModifiedBy>
  <cp:revision>34</cp:revision>
  <dcterms:created xsi:type="dcterms:W3CDTF">2007-11-27T13:52:40Z</dcterms:created>
  <dcterms:modified xsi:type="dcterms:W3CDTF">2017-10-20T14:35:38Z</dcterms:modified>
</cp:coreProperties>
</file>