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7" r:id="rId2"/>
    <p:sldId id="292" r:id="rId3"/>
    <p:sldId id="265" r:id="rId4"/>
    <p:sldId id="258" r:id="rId5"/>
    <p:sldId id="264" r:id="rId6"/>
    <p:sldId id="266" r:id="rId7"/>
    <p:sldId id="267" r:id="rId8"/>
    <p:sldId id="268" r:id="rId9"/>
    <p:sldId id="269" r:id="rId10"/>
    <p:sldId id="259" r:id="rId11"/>
    <p:sldId id="271" r:id="rId12"/>
    <p:sldId id="289" r:id="rId13"/>
    <p:sldId id="290" r:id="rId14"/>
    <p:sldId id="291" r:id="rId15"/>
    <p:sldId id="274" r:id="rId16"/>
    <p:sldId id="275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3" r:id="rId25"/>
    <p:sldId id="263" r:id="rId26"/>
    <p:sldId id="294" r:id="rId27"/>
    <p:sldId id="295" r:id="rId28"/>
    <p:sldId id="296" r:id="rId29"/>
    <p:sldId id="297" r:id="rId30"/>
    <p:sldId id="299" r:id="rId31"/>
    <p:sldId id="298" r:id="rId32"/>
    <p:sldId id="300" r:id="rId33"/>
    <p:sldId id="301" r:id="rId34"/>
    <p:sldId id="302" r:id="rId35"/>
    <p:sldId id="303" r:id="rId36"/>
    <p:sldId id="306" r:id="rId37"/>
    <p:sldId id="307" r:id="rId38"/>
    <p:sldId id="308" r:id="rId39"/>
    <p:sldId id="310" r:id="rId40"/>
    <p:sldId id="311" r:id="rId41"/>
    <p:sldId id="344" r:id="rId42"/>
    <p:sldId id="346" r:id="rId43"/>
    <p:sldId id="348" r:id="rId44"/>
    <p:sldId id="345" r:id="rId45"/>
    <p:sldId id="349" r:id="rId46"/>
    <p:sldId id="353" r:id="rId47"/>
    <p:sldId id="362" r:id="rId48"/>
    <p:sldId id="363" r:id="rId49"/>
    <p:sldId id="364" r:id="rId50"/>
    <p:sldId id="369" r:id="rId51"/>
    <p:sldId id="365" r:id="rId52"/>
    <p:sldId id="368" r:id="rId53"/>
    <p:sldId id="370" r:id="rId54"/>
    <p:sldId id="371" r:id="rId55"/>
    <p:sldId id="372" r:id="rId56"/>
    <p:sldId id="376" r:id="rId57"/>
    <p:sldId id="373" r:id="rId58"/>
    <p:sldId id="374" r:id="rId59"/>
    <p:sldId id="378" r:id="rId60"/>
    <p:sldId id="377" r:id="rId61"/>
    <p:sldId id="379" r:id="rId62"/>
    <p:sldId id="380" r:id="rId63"/>
    <p:sldId id="381" r:id="rId64"/>
    <p:sldId id="402" r:id="rId65"/>
    <p:sldId id="403" r:id="rId66"/>
    <p:sldId id="404" r:id="rId67"/>
    <p:sldId id="405" r:id="rId68"/>
    <p:sldId id="406" r:id="rId69"/>
    <p:sldId id="407" r:id="rId70"/>
    <p:sldId id="408" r:id="rId71"/>
    <p:sldId id="409" r:id="rId72"/>
    <p:sldId id="411" r:id="rId73"/>
    <p:sldId id="410" r:id="rId74"/>
    <p:sldId id="412" r:id="rId75"/>
    <p:sldId id="413" r:id="rId76"/>
    <p:sldId id="414" r:id="rId77"/>
    <p:sldId id="415" r:id="rId78"/>
    <p:sldId id="416" r:id="rId79"/>
    <p:sldId id="419" r:id="rId80"/>
    <p:sldId id="417" r:id="rId81"/>
    <p:sldId id="418" r:id="rId82"/>
    <p:sldId id="420" r:id="rId83"/>
    <p:sldId id="421" r:id="rId84"/>
    <p:sldId id="425" r:id="rId85"/>
    <p:sldId id="422" r:id="rId86"/>
    <p:sldId id="423" r:id="rId87"/>
    <p:sldId id="424" r:id="rId88"/>
    <p:sldId id="426" r:id="rId89"/>
    <p:sldId id="427" r:id="rId90"/>
    <p:sldId id="428" r:id="rId91"/>
    <p:sldId id="429" r:id="rId92"/>
    <p:sldId id="432" r:id="rId93"/>
    <p:sldId id="434" r:id="rId94"/>
    <p:sldId id="437" r:id="rId95"/>
    <p:sldId id="430" r:id="rId96"/>
    <p:sldId id="435" r:id="rId97"/>
    <p:sldId id="436" r:id="rId98"/>
    <p:sldId id="438" r:id="rId99"/>
    <p:sldId id="439" r:id="rId100"/>
    <p:sldId id="440" r:id="rId101"/>
    <p:sldId id="441" r:id="rId10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8FABCFB-5BF3-436D-BAEB-E5E258E044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548C7F2-A423-41D0-9AA5-3200845A58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DD881-FF67-4C77-896D-59A3B76FDA55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BA174F-D296-47D1-9ECC-33A63786F8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63154F9-4327-419F-A110-00C9849638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5DBBA-743B-4D8C-ADE0-5C20870A99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321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55B3A-2315-4CEF-8249-35B324EAF88F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7E6AA-1598-443A-8489-7D4D8706EB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78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81248-D5C9-4EF1-B311-6136256F2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28E722-4A0C-40C0-ADD1-C230BEE3B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9F174-92D2-44EB-9655-5A4244C9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D4D6-B292-4636-B795-54BF90612E7B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F0771-C2A3-4C13-B459-90604E4D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91D019-A004-4E98-8CD2-94FA94C5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7DE-8859-4254-867F-150E33DCE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1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A9AEC-CE55-4C23-B98B-7F90D81E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10B8CD-2862-436A-A9FF-1D1F1F622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F9B4F6-F836-4FF1-8120-D17234EB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D4D6-B292-4636-B795-54BF90612E7B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D66342-A0BF-4F65-9A57-1A874DB3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B2B078-96AF-41D6-B536-00C5F7AD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7DE-8859-4254-867F-150E33DCE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02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285A2F-ECB6-495D-A123-E93615FCA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E66E5A8-4B6A-44A5-9FC4-E8C4EA3FE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CAEAE4-7E89-43A9-B0EF-A8642383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D4D6-B292-4636-B795-54BF90612E7B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4C4EA6-18C1-440A-B7E0-A8B03675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926C21-38BF-4160-AB38-A57C5EBC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7DE-8859-4254-867F-150E33DCE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52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30560-8183-44D4-9E5C-0F6C1A20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88C881-D624-4423-A839-41660448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463268-6F8A-4495-A513-A9EFC416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D4D6-B292-4636-B795-54BF90612E7B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2E373B-249B-40E8-8D8D-D1471CD1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F81BB-1565-4178-8C14-A1F642EF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7DE-8859-4254-867F-150E33DCE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86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BC930-519B-421D-BCE5-A166914C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856678-CB6D-49A3-8297-EF3FA7AAC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B4F941-B394-4A67-8BE0-145DC44E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D4D6-B292-4636-B795-54BF90612E7B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4B9A33-FAE8-4423-BAA8-75BE9535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DC76A5-673A-4A9F-A8C1-0ACF01AA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7DE-8859-4254-867F-150E33DCE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8A27A-A4F7-47E0-B153-0C3068AE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E3627E-0523-4FC0-95F2-D34CA90B0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BE4B28-7EA5-43B5-B2D2-096EEF2EF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3932B9-9E4E-4DF0-A346-04A6765B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D4D6-B292-4636-B795-54BF90612E7B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5AC9B3-5F50-4A35-BEEA-0F4969F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7F2947-890C-4901-A7A6-B7EF1A25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7DE-8859-4254-867F-150E33DCE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90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C2259-67BE-4B0E-8C1C-28482E10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5E3FAA-E580-45BA-BA87-C422A1856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0A82F5-FF02-48B0-ADFC-8A3CF6E4D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F8D82B4-5E14-4656-A0B5-3B7FBD0F5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418B50-1643-4F23-B1F1-87F7AC98E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960D95-97BF-498F-AE3C-2D7ACEDE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D4D6-B292-4636-B795-54BF90612E7B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CEA75B8-3F36-4864-937F-1E2EFAD2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1D6BB7F-C9DD-4265-B156-BBCEA237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7DE-8859-4254-867F-150E33DCE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44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26FB6-1439-4ECC-AA48-793ADAFE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D5ADAEF-940C-497D-BB16-42C8CB2D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D4D6-B292-4636-B795-54BF90612E7B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411166-B2FE-4FB0-877A-8EA2035C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42FF32-94F8-4658-91AB-74537076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7DE-8859-4254-867F-150E33DCE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2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1CBDA2-C6E7-4568-9350-2D2FA323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D4D6-B292-4636-B795-54BF90612E7B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47E4A0C-7F27-453D-A452-2D0C4900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13604B-6C5F-4EDF-BEB6-4101F16C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7DE-8859-4254-867F-150E33DCE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07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0E3B2-CEBE-421D-AD31-95B82FB7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E5139F-DD5E-4D8A-8C83-5B4CFFCD0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B2CB56-E58F-41C4-92DC-9365660E9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3EBC02-A202-4565-9AC8-2A9B853B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D4D6-B292-4636-B795-54BF90612E7B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770A39-3C0C-40D7-9A8B-1504C49E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168722-AEA2-4C1D-83FA-3C05A019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7DE-8859-4254-867F-150E33DCE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17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963F8-1EFC-4620-8EDB-081FC8BB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07E8FF-FB26-485C-92CB-82449FC9F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2BC177-6821-4BBB-9398-EED8014C4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B7A4EF-922E-4D5E-9AEF-536C02F8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D4D6-B292-4636-B795-54BF90612E7B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FAFC96-F7F3-469B-AE5D-8F408BB9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47A866-8AB0-4BC1-8F61-593EEED5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C7DE-8859-4254-867F-150E33DCE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7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A5AFCFF-23D0-412B-BF85-2AE4B1EA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EE560C-F2BF-44C3-B6F1-6179C484B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B9DA3A-E0F9-437F-B48A-6B66B9E5A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D4D6-B292-4636-B795-54BF90612E7B}" type="datetimeFigureOut">
              <a:rPr lang="pt-BR" smtClean="0"/>
              <a:t>14/08/2020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B199F1-8075-4F18-9305-DA0BBA85B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FC069A-0938-4363-9CDB-EBD5BB02D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6C7DE-8859-4254-867F-150E33DCE2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40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22" name="Retângulo 21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grpSp>
        <p:nvGrpSpPr>
          <p:cNvPr id="30" name="Grupo 29"/>
          <p:cNvGrpSpPr/>
          <p:nvPr/>
        </p:nvGrpSpPr>
        <p:grpSpPr>
          <a:xfrm>
            <a:off x="5303211" y="1449289"/>
            <a:ext cx="6052177" cy="4743522"/>
            <a:chOff x="5241530" y="1044238"/>
            <a:chExt cx="6052177" cy="4743522"/>
          </a:xfrm>
        </p:grpSpPr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241530" y="1044238"/>
              <a:ext cx="6052177" cy="1733593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530" y="4054167"/>
              <a:ext cx="6052177" cy="1733593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431316" y="529949"/>
            <a:ext cx="3293306" cy="514280"/>
            <a:chOff x="431316" y="529949"/>
            <a:chExt cx="3293306" cy="514280"/>
          </a:xfrm>
        </p:grpSpPr>
        <p:grpSp>
          <p:nvGrpSpPr>
            <p:cNvPr id="7" name="Shape 299"/>
            <p:cNvGrpSpPr/>
            <p:nvPr/>
          </p:nvGrpSpPr>
          <p:grpSpPr>
            <a:xfrm>
              <a:off x="431316" y="529949"/>
              <a:ext cx="599393" cy="445657"/>
              <a:chOff x="5247525" y="3021503"/>
              <a:chExt cx="517575" cy="384825"/>
            </a:xfrm>
            <a:solidFill>
              <a:srgbClr val="C99924"/>
            </a:solidFill>
          </p:grpSpPr>
          <p:sp>
            <p:nvSpPr>
              <p:cNvPr id="8" name="Shape 300"/>
              <p:cNvSpPr/>
              <p:nvPr/>
            </p:nvSpPr>
            <p:spPr>
              <a:xfrm>
                <a:off x="5247525" y="3021503"/>
                <a:ext cx="348900" cy="348900"/>
              </a:xfrm>
              <a:custGeom>
                <a:avLst/>
                <a:gdLst/>
                <a:ahLst/>
                <a:cxnLst/>
                <a:rect l="0" t="0" r="0" b="0"/>
                <a:pathLst>
                  <a:path w="13956" h="13956" fill="none" extrusionOk="0">
                    <a:moveTo>
                      <a:pt x="13323" y="5772"/>
                    </a:moveTo>
                    <a:lnTo>
                      <a:pt x="11861" y="5626"/>
                    </a:lnTo>
                    <a:lnTo>
                      <a:pt x="11861" y="5626"/>
                    </a:lnTo>
                    <a:lnTo>
                      <a:pt x="11788" y="5334"/>
                    </a:lnTo>
                    <a:lnTo>
                      <a:pt x="11667" y="5042"/>
                    </a:lnTo>
                    <a:lnTo>
                      <a:pt x="11545" y="4750"/>
                    </a:lnTo>
                    <a:lnTo>
                      <a:pt x="11399" y="4482"/>
                    </a:lnTo>
                    <a:lnTo>
                      <a:pt x="12300" y="3337"/>
                    </a:lnTo>
                    <a:lnTo>
                      <a:pt x="12300" y="3337"/>
                    </a:lnTo>
                    <a:lnTo>
                      <a:pt x="12373" y="3240"/>
                    </a:lnTo>
                    <a:lnTo>
                      <a:pt x="12422" y="3118"/>
                    </a:lnTo>
                    <a:lnTo>
                      <a:pt x="12446" y="2996"/>
                    </a:lnTo>
                    <a:lnTo>
                      <a:pt x="12446" y="2850"/>
                    </a:lnTo>
                    <a:lnTo>
                      <a:pt x="12422" y="2728"/>
                    </a:lnTo>
                    <a:lnTo>
                      <a:pt x="12397" y="2606"/>
                    </a:lnTo>
                    <a:lnTo>
                      <a:pt x="12324" y="2485"/>
                    </a:lnTo>
                    <a:lnTo>
                      <a:pt x="12251" y="2387"/>
                    </a:lnTo>
                    <a:lnTo>
                      <a:pt x="11569" y="1705"/>
                    </a:lnTo>
                    <a:lnTo>
                      <a:pt x="11569" y="1705"/>
                    </a:lnTo>
                    <a:lnTo>
                      <a:pt x="11472" y="1632"/>
                    </a:lnTo>
                    <a:lnTo>
                      <a:pt x="11350" y="1559"/>
                    </a:lnTo>
                    <a:lnTo>
                      <a:pt x="11228" y="1510"/>
                    </a:lnTo>
                    <a:lnTo>
                      <a:pt x="11106" y="1510"/>
                    </a:lnTo>
                    <a:lnTo>
                      <a:pt x="10960" y="1510"/>
                    </a:lnTo>
                    <a:lnTo>
                      <a:pt x="10838" y="1535"/>
                    </a:lnTo>
                    <a:lnTo>
                      <a:pt x="10717" y="1583"/>
                    </a:lnTo>
                    <a:lnTo>
                      <a:pt x="10619" y="1656"/>
                    </a:lnTo>
                    <a:lnTo>
                      <a:pt x="9475" y="2558"/>
                    </a:lnTo>
                    <a:lnTo>
                      <a:pt x="9475" y="2558"/>
                    </a:lnTo>
                    <a:lnTo>
                      <a:pt x="9207" y="2411"/>
                    </a:lnTo>
                    <a:lnTo>
                      <a:pt x="8914" y="2290"/>
                    </a:lnTo>
                    <a:lnTo>
                      <a:pt x="8622" y="2168"/>
                    </a:lnTo>
                    <a:lnTo>
                      <a:pt x="8330" y="2070"/>
                    </a:lnTo>
                    <a:lnTo>
                      <a:pt x="8159" y="634"/>
                    </a:lnTo>
                    <a:lnTo>
                      <a:pt x="8159" y="634"/>
                    </a:lnTo>
                    <a:lnTo>
                      <a:pt x="8135" y="512"/>
                    </a:lnTo>
                    <a:lnTo>
                      <a:pt x="8086" y="390"/>
                    </a:lnTo>
                    <a:lnTo>
                      <a:pt x="8013" y="293"/>
                    </a:lnTo>
                    <a:lnTo>
                      <a:pt x="7940" y="195"/>
                    </a:lnTo>
                    <a:lnTo>
                      <a:pt x="7818" y="122"/>
                    </a:lnTo>
                    <a:lnTo>
                      <a:pt x="7721" y="49"/>
                    </a:lnTo>
                    <a:lnTo>
                      <a:pt x="7575" y="25"/>
                    </a:lnTo>
                    <a:lnTo>
                      <a:pt x="7453" y="0"/>
                    </a:lnTo>
                    <a:lnTo>
                      <a:pt x="6479" y="0"/>
                    </a:lnTo>
                    <a:lnTo>
                      <a:pt x="6479" y="0"/>
                    </a:lnTo>
                    <a:lnTo>
                      <a:pt x="6357" y="25"/>
                    </a:lnTo>
                    <a:lnTo>
                      <a:pt x="6235" y="49"/>
                    </a:lnTo>
                    <a:lnTo>
                      <a:pt x="6114" y="122"/>
                    </a:lnTo>
                    <a:lnTo>
                      <a:pt x="6016" y="195"/>
                    </a:lnTo>
                    <a:lnTo>
                      <a:pt x="5919" y="293"/>
                    </a:lnTo>
                    <a:lnTo>
                      <a:pt x="5846" y="390"/>
                    </a:lnTo>
                    <a:lnTo>
                      <a:pt x="5797" y="512"/>
                    </a:lnTo>
                    <a:lnTo>
                      <a:pt x="5773" y="634"/>
                    </a:lnTo>
                    <a:lnTo>
                      <a:pt x="5602" y="2070"/>
                    </a:lnTo>
                    <a:lnTo>
                      <a:pt x="5602" y="2070"/>
                    </a:lnTo>
                    <a:lnTo>
                      <a:pt x="5310" y="2168"/>
                    </a:lnTo>
                    <a:lnTo>
                      <a:pt x="5018" y="2290"/>
                    </a:lnTo>
                    <a:lnTo>
                      <a:pt x="4750" y="2411"/>
                    </a:lnTo>
                    <a:lnTo>
                      <a:pt x="4482" y="2558"/>
                    </a:lnTo>
                    <a:lnTo>
                      <a:pt x="3337" y="1656"/>
                    </a:lnTo>
                    <a:lnTo>
                      <a:pt x="3337" y="1656"/>
                    </a:lnTo>
                    <a:lnTo>
                      <a:pt x="3215" y="1583"/>
                    </a:lnTo>
                    <a:lnTo>
                      <a:pt x="3094" y="1535"/>
                    </a:lnTo>
                    <a:lnTo>
                      <a:pt x="2972" y="1510"/>
                    </a:lnTo>
                    <a:lnTo>
                      <a:pt x="2850" y="1510"/>
                    </a:lnTo>
                    <a:lnTo>
                      <a:pt x="2728" y="1510"/>
                    </a:lnTo>
                    <a:lnTo>
                      <a:pt x="2582" y="1559"/>
                    </a:lnTo>
                    <a:lnTo>
                      <a:pt x="2485" y="1632"/>
                    </a:lnTo>
                    <a:lnTo>
                      <a:pt x="2387" y="1705"/>
                    </a:lnTo>
                    <a:lnTo>
                      <a:pt x="1705" y="2387"/>
                    </a:lnTo>
                    <a:lnTo>
                      <a:pt x="1705" y="2387"/>
                    </a:lnTo>
                    <a:lnTo>
                      <a:pt x="1608" y="2485"/>
                    </a:lnTo>
                    <a:lnTo>
                      <a:pt x="1559" y="2606"/>
                    </a:lnTo>
                    <a:lnTo>
                      <a:pt x="1511" y="2728"/>
                    </a:lnTo>
                    <a:lnTo>
                      <a:pt x="1486" y="2850"/>
                    </a:lnTo>
                    <a:lnTo>
                      <a:pt x="1486" y="2996"/>
                    </a:lnTo>
                    <a:lnTo>
                      <a:pt x="1511" y="3118"/>
                    </a:lnTo>
                    <a:lnTo>
                      <a:pt x="1559" y="3240"/>
                    </a:lnTo>
                    <a:lnTo>
                      <a:pt x="1632" y="3337"/>
                    </a:lnTo>
                    <a:lnTo>
                      <a:pt x="2533" y="4482"/>
                    </a:lnTo>
                    <a:lnTo>
                      <a:pt x="2533" y="4482"/>
                    </a:lnTo>
                    <a:lnTo>
                      <a:pt x="2387" y="4750"/>
                    </a:lnTo>
                    <a:lnTo>
                      <a:pt x="2266" y="5042"/>
                    </a:lnTo>
                    <a:lnTo>
                      <a:pt x="2168" y="5334"/>
                    </a:lnTo>
                    <a:lnTo>
                      <a:pt x="2071" y="5626"/>
                    </a:lnTo>
                    <a:lnTo>
                      <a:pt x="634" y="5772"/>
                    </a:lnTo>
                    <a:lnTo>
                      <a:pt x="634" y="5772"/>
                    </a:lnTo>
                    <a:lnTo>
                      <a:pt x="512" y="5821"/>
                    </a:lnTo>
                    <a:lnTo>
                      <a:pt x="390" y="5870"/>
                    </a:lnTo>
                    <a:lnTo>
                      <a:pt x="268" y="5943"/>
                    </a:lnTo>
                    <a:lnTo>
                      <a:pt x="171" y="6016"/>
                    </a:lnTo>
                    <a:lnTo>
                      <a:pt x="98" y="6138"/>
                    </a:lnTo>
                    <a:lnTo>
                      <a:pt x="49" y="6235"/>
                    </a:lnTo>
                    <a:lnTo>
                      <a:pt x="1" y="6381"/>
                    </a:lnTo>
                    <a:lnTo>
                      <a:pt x="1" y="6503"/>
                    </a:lnTo>
                    <a:lnTo>
                      <a:pt x="1" y="7453"/>
                    </a:lnTo>
                    <a:lnTo>
                      <a:pt x="1" y="7453"/>
                    </a:lnTo>
                    <a:lnTo>
                      <a:pt x="1" y="7599"/>
                    </a:lnTo>
                    <a:lnTo>
                      <a:pt x="49" y="7721"/>
                    </a:lnTo>
                    <a:lnTo>
                      <a:pt x="98" y="7843"/>
                    </a:lnTo>
                    <a:lnTo>
                      <a:pt x="171" y="7940"/>
                    </a:lnTo>
                    <a:lnTo>
                      <a:pt x="268" y="8037"/>
                    </a:lnTo>
                    <a:lnTo>
                      <a:pt x="390" y="8111"/>
                    </a:lnTo>
                    <a:lnTo>
                      <a:pt x="512" y="8159"/>
                    </a:lnTo>
                    <a:lnTo>
                      <a:pt x="634" y="8184"/>
                    </a:lnTo>
                    <a:lnTo>
                      <a:pt x="2071" y="8354"/>
                    </a:lnTo>
                    <a:lnTo>
                      <a:pt x="2071" y="8354"/>
                    </a:lnTo>
                    <a:lnTo>
                      <a:pt x="2168" y="8646"/>
                    </a:lnTo>
                    <a:lnTo>
                      <a:pt x="2266" y="8914"/>
                    </a:lnTo>
                    <a:lnTo>
                      <a:pt x="2387" y="9206"/>
                    </a:lnTo>
                    <a:lnTo>
                      <a:pt x="2533" y="9474"/>
                    </a:lnTo>
                    <a:lnTo>
                      <a:pt x="1632" y="10619"/>
                    </a:lnTo>
                    <a:lnTo>
                      <a:pt x="1632" y="10619"/>
                    </a:lnTo>
                    <a:lnTo>
                      <a:pt x="1559" y="10741"/>
                    </a:lnTo>
                    <a:lnTo>
                      <a:pt x="1511" y="10863"/>
                    </a:lnTo>
                    <a:lnTo>
                      <a:pt x="1486" y="10984"/>
                    </a:lnTo>
                    <a:lnTo>
                      <a:pt x="1486" y="11106"/>
                    </a:lnTo>
                    <a:lnTo>
                      <a:pt x="1511" y="11228"/>
                    </a:lnTo>
                    <a:lnTo>
                      <a:pt x="1559" y="11350"/>
                    </a:lnTo>
                    <a:lnTo>
                      <a:pt x="1608" y="11472"/>
                    </a:lnTo>
                    <a:lnTo>
                      <a:pt x="1705" y="11569"/>
                    </a:lnTo>
                    <a:lnTo>
                      <a:pt x="2387" y="12251"/>
                    </a:lnTo>
                    <a:lnTo>
                      <a:pt x="2387" y="12251"/>
                    </a:lnTo>
                    <a:lnTo>
                      <a:pt x="2485" y="12348"/>
                    </a:lnTo>
                    <a:lnTo>
                      <a:pt x="2582" y="12397"/>
                    </a:lnTo>
                    <a:lnTo>
                      <a:pt x="2728" y="12446"/>
                    </a:lnTo>
                    <a:lnTo>
                      <a:pt x="2850" y="12470"/>
                    </a:lnTo>
                    <a:lnTo>
                      <a:pt x="2972" y="12470"/>
                    </a:lnTo>
                    <a:lnTo>
                      <a:pt x="3094" y="12421"/>
                    </a:lnTo>
                    <a:lnTo>
                      <a:pt x="3215" y="12373"/>
                    </a:lnTo>
                    <a:lnTo>
                      <a:pt x="3337" y="12324"/>
                    </a:lnTo>
                    <a:lnTo>
                      <a:pt x="4482" y="11423"/>
                    </a:lnTo>
                    <a:lnTo>
                      <a:pt x="4482" y="11423"/>
                    </a:lnTo>
                    <a:lnTo>
                      <a:pt x="4750" y="11545"/>
                    </a:lnTo>
                    <a:lnTo>
                      <a:pt x="5018" y="11691"/>
                    </a:lnTo>
                    <a:lnTo>
                      <a:pt x="5310" y="11788"/>
                    </a:lnTo>
                    <a:lnTo>
                      <a:pt x="5602" y="11886"/>
                    </a:lnTo>
                    <a:lnTo>
                      <a:pt x="5773" y="13322"/>
                    </a:lnTo>
                    <a:lnTo>
                      <a:pt x="5773" y="13322"/>
                    </a:lnTo>
                    <a:lnTo>
                      <a:pt x="5797" y="13444"/>
                    </a:lnTo>
                    <a:lnTo>
                      <a:pt x="5846" y="13566"/>
                    </a:lnTo>
                    <a:lnTo>
                      <a:pt x="5919" y="13688"/>
                    </a:lnTo>
                    <a:lnTo>
                      <a:pt x="6016" y="13785"/>
                    </a:lnTo>
                    <a:lnTo>
                      <a:pt x="6114" y="13858"/>
                    </a:lnTo>
                    <a:lnTo>
                      <a:pt x="6235" y="13907"/>
                    </a:lnTo>
                    <a:lnTo>
                      <a:pt x="6357" y="13956"/>
                    </a:lnTo>
                    <a:lnTo>
                      <a:pt x="6479" y="13956"/>
                    </a:lnTo>
                    <a:lnTo>
                      <a:pt x="7453" y="13956"/>
                    </a:lnTo>
                    <a:lnTo>
                      <a:pt x="7453" y="13956"/>
                    </a:lnTo>
                    <a:lnTo>
                      <a:pt x="7575" y="13956"/>
                    </a:lnTo>
                    <a:lnTo>
                      <a:pt x="7721" y="13907"/>
                    </a:lnTo>
                    <a:lnTo>
                      <a:pt x="7818" y="13858"/>
                    </a:lnTo>
                    <a:lnTo>
                      <a:pt x="7940" y="13785"/>
                    </a:lnTo>
                    <a:lnTo>
                      <a:pt x="8013" y="13688"/>
                    </a:lnTo>
                    <a:lnTo>
                      <a:pt x="8086" y="13566"/>
                    </a:lnTo>
                    <a:lnTo>
                      <a:pt x="8135" y="13444"/>
                    </a:lnTo>
                    <a:lnTo>
                      <a:pt x="8159" y="13322"/>
                    </a:lnTo>
                    <a:lnTo>
                      <a:pt x="8330" y="11886"/>
                    </a:lnTo>
                    <a:lnTo>
                      <a:pt x="8330" y="11886"/>
                    </a:lnTo>
                    <a:lnTo>
                      <a:pt x="8622" y="11788"/>
                    </a:lnTo>
                    <a:lnTo>
                      <a:pt x="8914" y="11691"/>
                    </a:lnTo>
                    <a:lnTo>
                      <a:pt x="9207" y="11545"/>
                    </a:lnTo>
                    <a:lnTo>
                      <a:pt x="9475" y="11423"/>
                    </a:lnTo>
                    <a:lnTo>
                      <a:pt x="10619" y="12324"/>
                    </a:lnTo>
                    <a:lnTo>
                      <a:pt x="10619" y="12324"/>
                    </a:lnTo>
                    <a:lnTo>
                      <a:pt x="10717" y="12373"/>
                    </a:lnTo>
                    <a:lnTo>
                      <a:pt x="10838" y="12421"/>
                    </a:lnTo>
                    <a:lnTo>
                      <a:pt x="10960" y="12470"/>
                    </a:lnTo>
                    <a:lnTo>
                      <a:pt x="11106" y="12470"/>
                    </a:lnTo>
                    <a:lnTo>
                      <a:pt x="11228" y="12446"/>
                    </a:lnTo>
                    <a:lnTo>
                      <a:pt x="11350" y="12397"/>
                    </a:lnTo>
                    <a:lnTo>
                      <a:pt x="11472" y="12348"/>
                    </a:lnTo>
                    <a:lnTo>
                      <a:pt x="11569" y="12251"/>
                    </a:lnTo>
                    <a:lnTo>
                      <a:pt x="12251" y="11569"/>
                    </a:lnTo>
                    <a:lnTo>
                      <a:pt x="12251" y="11569"/>
                    </a:lnTo>
                    <a:lnTo>
                      <a:pt x="12324" y="11472"/>
                    </a:lnTo>
                    <a:lnTo>
                      <a:pt x="12397" y="11350"/>
                    </a:lnTo>
                    <a:lnTo>
                      <a:pt x="12422" y="11228"/>
                    </a:lnTo>
                    <a:lnTo>
                      <a:pt x="12446" y="11106"/>
                    </a:lnTo>
                    <a:lnTo>
                      <a:pt x="12446" y="10984"/>
                    </a:lnTo>
                    <a:lnTo>
                      <a:pt x="12422" y="10863"/>
                    </a:lnTo>
                    <a:lnTo>
                      <a:pt x="12373" y="10741"/>
                    </a:lnTo>
                    <a:lnTo>
                      <a:pt x="12300" y="10619"/>
                    </a:lnTo>
                    <a:lnTo>
                      <a:pt x="11399" y="9474"/>
                    </a:lnTo>
                    <a:lnTo>
                      <a:pt x="11399" y="9474"/>
                    </a:lnTo>
                    <a:lnTo>
                      <a:pt x="11545" y="9206"/>
                    </a:lnTo>
                    <a:lnTo>
                      <a:pt x="11667" y="8914"/>
                    </a:lnTo>
                    <a:lnTo>
                      <a:pt x="11788" y="8646"/>
                    </a:lnTo>
                    <a:lnTo>
                      <a:pt x="11861" y="8354"/>
                    </a:lnTo>
                    <a:lnTo>
                      <a:pt x="13323" y="8184"/>
                    </a:lnTo>
                    <a:lnTo>
                      <a:pt x="13323" y="8184"/>
                    </a:lnTo>
                    <a:lnTo>
                      <a:pt x="13444" y="8159"/>
                    </a:lnTo>
                    <a:lnTo>
                      <a:pt x="13566" y="8111"/>
                    </a:lnTo>
                    <a:lnTo>
                      <a:pt x="13664" y="8037"/>
                    </a:lnTo>
                    <a:lnTo>
                      <a:pt x="13761" y="7940"/>
                    </a:lnTo>
                    <a:lnTo>
                      <a:pt x="13834" y="7843"/>
                    </a:lnTo>
                    <a:lnTo>
                      <a:pt x="13907" y="7721"/>
                    </a:lnTo>
                    <a:lnTo>
                      <a:pt x="13932" y="7599"/>
                    </a:lnTo>
                    <a:lnTo>
                      <a:pt x="13956" y="7453"/>
                    </a:lnTo>
                    <a:lnTo>
                      <a:pt x="13956" y="6503"/>
                    </a:lnTo>
                    <a:lnTo>
                      <a:pt x="13956" y="6503"/>
                    </a:lnTo>
                    <a:lnTo>
                      <a:pt x="13932" y="6381"/>
                    </a:lnTo>
                    <a:lnTo>
                      <a:pt x="13907" y="6235"/>
                    </a:lnTo>
                    <a:lnTo>
                      <a:pt x="13834" y="6138"/>
                    </a:lnTo>
                    <a:lnTo>
                      <a:pt x="13761" y="6016"/>
                    </a:lnTo>
                    <a:lnTo>
                      <a:pt x="13664" y="5943"/>
                    </a:lnTo>
                    <a:lnTo>
                      <a:pt x="13566" y="5870"/>
                    </a:lnTo>
                    <a:lnTo>
                      <a:pt x="13444" y="5821"/>
                    </a:lnTo>
                    <a:lnTo>
                      <a:pt x="13323" y="5772"/>
                    </a:lnTo>
                    <a:lnTo>
                      <a:pt x="13323" y="5772"/>
                    </a:lnTo>
                    <a:close/>
                    <a:moveTo>
                      <a:pt x="8573" y="8598"/>
                    </a:moveTo>
                    <a:lnTo>
                      <a:pt x="8573" y="8598"/>
                    </a:lnTo>
                    <a:lnTo>
                      <a:pt x="8403" y="8744"/>
                    </a:lnTo>
                    <a:lnTo>
                      <a:pt x="8232" y="8890"/>
                    </a:lnTo>
                    <a:lnTo>
                      <a:pt x="8038" y="8987"/>
                    </a:lnTo>
                    <a:lnTo>
                      <a:pt x="7818" y="9085"/>
                    </a:lnTo>
                    <a:lnTo>
                      <a:pt x="7624" y="9158"/>
                    </a:lnTo>
                    <a:lnTo>
                      <a:pt x="7404" y="9206"/>
                    </a:lnTo>
                    <a:lnTo>
                      <a:pt x="7185" y="9231"/>
                    </a:lnTo>
                    <a:lnTo>
                      <a:pt x="6966" y="9255"/>
                    </a:lnTo>
                    <a:lnTo>
                      <a:pt x="6747" y="9231"/>
                    </a:lnTo>
                    <a:lnTo>
                      <a:pt x="6528" y="9206"/>
                    </a:lnTo>
                    <a:lnTo>
                      <a:pt x="6333" y="9158"/>
                    </a:lnTo>
                    <a:lnTo>
                      <a:pt x="6114" y="9085"/>
                    </a:lnTo>
                    <a:lnTo>
                      <a:pt x="5919" y="8987"/>
                    </a:lnTo>
                    <a:lnTo>
                      <a:pt x="5724" y="8890"/>
                    </a:lnTo>
                    <a:lnTo>
                      <a:pt x="5529" y="8744"/>
                    </a:lnTo>
                    <a:lnTo>
                      <a:pt x="5359" y="8598"/>
                    </a:lnTo>
                    <a:lnTo>
                      <a:pt x="5359" y="8598"/>
                    </a:lnTo>
                    <a:lnTo>
                      <a:pt x="5212" y="8427"/>
                    </a:lnTo>
                    <a:lnTo>
                      <a:pt x="5066" y="8232"/>
                    </a:lnTo>
                    <a:lnTo>
                      <a:pt x="4969" y="8037"/>
                    </a:lnTo>
                    <a:lnTo>
                      <a:pt x="4871" y="7843"/>
                    </a:lnTo>
                    <a:lnTo>
                      <a:pt x="4798" y="7623"/>
                    </a:lnTo>
                    <a:lnTo>
                      <a:pt x="4750" y="7404"/>
                    </a:lnTo>
                    <a:lnTo>
                      <a:pt x="4701" y="7209"/>
                    </a:lnTo>
                    <a:lnTo>
                      <a:pt x="4701" y="6990"/>
                    </a:lnTo>
                    <a:lnTo>
                      <a:pt x="4701" y="6771"/>
                    </a:lnTo>
                    <a:lnTo>
                      <a:pt x="4750" y="6552"/>
                    </a:lnTo>
                    <a:lnTo>
                      <a:pt x="4798" y="6333"/>
                    </a:lnTo>
                    <a:lnTo>
                      <a:pt x="4871" y="6138"/>
                    </a:lnTo>
                    <a:lnTo>
                      <a:pt x="4969" y="5919"/>
                    </a:lnTo>
                    <a:lnTo>
                      <a:pt x="5066" y="5724"/>
                    </a:lnTo>
                    <a:lnTo>
                      <a:pt x="5212" y="5553"/>
                    </a:lnTo>
                    <a:lnTo>
                      <a:pt x="5359" y="5383"/>
                    </a:lnTo>
                    <a:lnTo>
                      <a:pt x="5359" y="5383"/>
                    </a:lnTo>
                    <a:lnTo>
                      <a:pt x="5529" y="5212"/>
                    </a:lnTo>
                    <a:lnTo>
                      <a:pt x="5724" y="5091"/>
                    </a:lnTo>
                    <a:lnTo>
                      <a:pt x="5919" y="4969"/>
                    </a:lnTo>
                    <a:lnTo>
                      <a:pt x="6114" y="4871"/>
                    </a:lnTo>
                    <a:lnTo>
                      <a:pt x="6333" y="4798"/>
                    </a:lnTo>
                    <a:lnTo>
                      <a:pt x="6528" y="4750"/>
                    </a:lnTo>
                    <a:lnTo>
                      <a:pt x="6747" y="4725"/>
                    </a:lnTo>
                    <a:lnTo>
                      <a:pt x="6966" y="4701"/>
                    </a:lnTo>
                    <a:lnTo>
                      <a:pt x="7185" y="4725"/>
                    </a:lnTo>
                    <a:lnTo>
                      <a:pt x="7404" y="4750"/>
                    </a:lnTo>
                    <a:lnTo>
                      <a:pt x="7624" y="4798"/>
                    </a:lnTo>
                    <a:lnTo>
                      <a:pt x="7818" y="4871"/>
                    </a:lnTo>
                    <a:lnTo>
                      <a:pt x="8038" y="4969"/>
                    </a:lnTo>
                    <a:lnTo>
                      <a:pt x="8232" y="5091"/>
                    </a:lnTo>
                    <a:lnTo>
                      <a:pt x="8403" y="5212"/>
                    </a:lnTo>
                    <a:lnTo>
                      <a:pt x="8573" y="5383"/>
                    </a:lnTo>
                    <a:lnTo>
                      <a:pt x="8573" y="5383"/>
                    </a:lnTo>
                    <a:lnTo>
                      <a:pt x="8744" y="5553"/>
                    </a:lnTo>
                    <a:lnTo>
                      <a:pt x="8866" y="5724"/>
                    </a:lnTo>
                    <a:lnTo>
                      <a:pt x="8987" y="5919"/>
                    </a:lnTo>
                    <a:lnTo>
                      <a:pt x="9085" y="6138"/>
                    </a:lnTo>
                    <a:lnTo>
                      <a:pt x="9158" y="6333"/>
                    </a:lnTo>
                    <a:lnTo>
                      <a:pt x="9207" y="6552"/>
                    </a:lnTo>
                    <a:lnTo>
                      <a:pt x="9231" y="6771"/>
                    </a:lnTo>
                    <a:lnTo>
                      <a:pt x="9231" y="6990"/>
                    </a:lnTo>
                    <a:lnTo>
                      <a:pt x="9231" y="7209"/>
                    </a:lnTo>
                    <a:lnTo>
                      <a:pt x="9207" y="7404"/>
                    </a:lnTo>
                    <a:lnTo>
                      <a:pt x="9158" y="7623"/>
                    </a:lnTo>
                    <a:lnTo>
                      <a:pt x="9085" y="7843"/>
                    </a:lnTo>
                    <a:lnTo>
                      <a:pt x="8987" y="8037"/>
                    </a:lnTo>
                    <a:lnTo>
                      <a:pt x="8866" y="8232"/>
                    </a:lnTo>
                    <a:lnTo>
                      <a:pt x="8744" y="8427"/>
                    </a:lnTo>
                    <a:lnTo>
                      <a:pt x="8573" y="8598"/>
                    </a:lnTo>
                    <a:lnTo>
                      <a:pt x="8573" y="8598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C999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301"/>
              <p:cNvSpPr/>
              <p:nvPr/>
            </p:nvSpPr>
            <p:spPr>
              <a:xfrm>
                <a:off x="5566575" y="3207803"/>
                <a:ext cx="198525" cy="198525"/>
              </a:xfrm>
              <a:custGeom>
                <a:avLst/>
                <a:gdLst/>
                <a:ahLst/>
                <a:cxnLst/>
                <a:rect l="0" t="0" r="0" b="0"/>
                <a:pathLst>
                  <a:path w="7941" h="7941" fill="none" extrusionOk="0">
                    <a:moveTo>
                      <a:pt x="7258" y="2144"/>
                    </a:moveTo>
                    <a:lnTo>
                      <a:pt x="6138" y="2388"/>
                    </a:lnTo>
                    <a:lnTo>
                      <a:pt x="6138" y="2388"/>
                    </a:lnTo>
                    <a:lnTo>
                      <a:pt x="6016" y="2217"/>
                    </a:lnTo>
                    <a:lnTo>
                      <a:pt x="5870" y="2071"/>
                    </a:lnTo>
                    <a:lnTo>
                      <a:pt x="6260" y="975"/>
                    </a:lnTo>
                    <a:lnTo>
                      <a:pt x="6260" y="975"/>
                    </a:lnTo>
                    <a:lnTo>
                      <a:pt x="6284" y="902"/>
                    </a:lnTo>
                    <a:lnTo>
                      <a:pt x="6284" y="829"/>
                    </a:lnTo>
                    <a:lnTo>
                      <a:pt x="6260" y="683"/>
                    </a:lnTo>
                    <a:lnTo>
                      <a:pt x="6162" y="561"/>
                    </a:lnTo>
                    <a:lnTo>
                      <a:pt x="6114" y="488"/>
                    </a:lnTo>
                    <a:lnTo>
                      <a:pt x="6065" y="464"/>
                    </a:lnTo>
                    <a:lnTo>
                      <a:pt x="5553" y="196"/>
                    </a:lnTo>
                    <a:lnTo>
                      <a:pt x="5553" y="196"/>
                    </a:lnTo>
                    <a:lnTo>
                      <a:pt x="5480" y="171"/>
                    </a:lnTo>
                    <a:lnTo>
                      <a:pt x="5407" y="171"/>
                    </a:lnTo>
                    <a:lnTo>
                      <a:pt x="5261" y="171"/>
                    </a:lnTo>
                    <a:lnTo>
                      <a:pt x="5115" y="244"/>
                    </a:lnTo>
                    <a:lnTo>
                      <a:pt x="5066" y="293"/>
                    </a:lnTo>
                    <a:lnTo>
                      <a:pt x="5018" y="342"/>
                    </a:lnTo>
                    <a:lnTo>
                      <a:pt x="4384" y="1316"/>
                    </a:lnTo>
                    <a:lnTo>
                      <a:pt x="4384" y="1316"/>
                    </a:lnTo>
                    <a:lnTo>
                      <a:pt x="4165" y="1292"/>
                    </a:lnTo>
                    <a:lnTo>
                      <a:pt x="3970" y="1292"/>
                    </a:lnTo>
                    <a:lnTo>
                      <a:pt x="3483" y="244"/>
                    </a:lnTo>
                    <a:lnTo>
                      <a:pt x="3483" y="244"/>
                    </a:lnTo>
                    <a:lnTo>
                      <a:pt x="3435" y="171"/>
                    </a:lnTo>
                    <a:lnTo>
                      <a:pt x="3386" y="123"/>
                    </a:lnTo>
                    <a:lnTo>
                      <a:pt x="3264" y="50"/>
                    </a:lnTo>
                    <a:lnTo>
                      <a:pt x="3118" y="1"/>
                    </a:lnTo>
                    <a:lnTo>
                      <a:pt x="3045" y="1"/>
                    </a:lnTo>
                    <a:lnTo>
                      <a:pt x="2972" y="25"/>
                    </a:lnTo>
                    <a:lnTo>
                      <a:pt x="2436" y="196"/>
                    </a:lnTo>
                    <a:lnTo>
                      <a:pt x="2436" y="196"/>
                    </a:lnTo>
                    <a:lnTo>
                      <a:pt x="2363" y="220"/>
                    </a:lnTo>
                    <a:lnTo>
                      <a:pt x="2290" y="269"/>
                    </a:lnTo>
                    <a:lnTo>
                      <a:pt x="2192" y="391"/>
                    </a:lnTo>
                    <a:lnTo>
                      <a:pt x="2144" y="537"/>
                    </a:lnTo>
                    <a:lnTo>
                      <a:pt x="2144" y="610"/>
                    </a:lnTo>
                    <a:lnTo>
                      <a:pt x="2144" y="683"/>
                    </a:lnTo>
                    <a:lnTo>
                      <a:pt x="2387" y="1828"/>
                    </a:lnTo>
                    <a:lnTo>
                      <a:pt x="2387" y="1828"/>
                    </a:lnTo>
                    <a:lnTo>
                      <a:pt x="2217" y="1949"/>
                    </a:lnTo>
                    <a:lnTo>
                      <a:pt x="2071" y="2095"/>
                    </a:lnTo>
                    <a:lnTo>
                      <a:pt x="999" y="1681"/>
                    </a:lnTo>
                    <a:lnTo>
                      <a:pt x="999" y="1681"/>
                    </a:lnTo>
                    <a:lnTo>
                      <a:pt x="926" y="1681"/>
                    </a:lnTo>
                    <a:lnTo>
                      <a:pt x="829" y="1657"/>
                    </a:lnTo>
                    <a:lnTo>
                      <a:pt x="682" y="1706"/>
                    </a:lnTo>
                    <a:lnTo>
                      <a:pt x="561" y="1779"/>
                    </a:lnTo>
                    <a:lnTo>
                      <a:pt x="512" y="1828"/>
                    </a:lnTo>
                    <a:lnTo>
                      <a:pt x="463" y="1901"/>
                    </a:lnTo>
                    <a:lnTo>
                      <a:pt x="220" y="2388"/>
                    </a:lnTo>
                    <a:lnTo>
                      <a:pt x="220" y="2388"/>
                    </a:lnTo>
                    <a:lnTo>
                      <a:pt x="195" y="2461"/>
                    </a:lnTo>
                    <a:lnTo>
                      <a:pt x="171" y="2534"/>
                    </a:lnTo>
                    <a:lnTo>
                      <a:pt x="195" y="2704"/>
                    </a:lnTo>
                    <a:lnTo>
                      <a:pt x="244" y="2826"/>
                    </a:lnTo>
                    <a:lnTo>
                      <a:pt x="293" y="2899"/>
                    </a:lnTo>
                    <a:lnTo>
                      <a:pt x="366" y="2948"/>
                    </a:lnTo>
                    <a:lnTo>
                      <a:pt x="1340" y="3581"/>
                    </a:lnTo>
                    <a:lnTo>
                      <a:pt x="1340" y="3581"/>
                    </a:lnTo>
                    <a:lnTo>
                      <a:pt x="1316" y="3776"/>
                    </a:lnTo>
                    <a:lnTo>
                      <a:pt x="1291" y="3995"/>
                    </a:lnTo>
                    <a:lnTo>
                      <a:pt x="244" y="4482"/>
                    </a:lnTo>
                    <a:lnTo>
                      <a:pt x="244" y="4482"/>
                    </a:lnTo>
                    <a:lnTo>
                      <a:pt x="195" y="4507"/>
                    </a:lnTo>
                    <a:lnTo>
                      <a:pt x="122" y="4555"/>
                    </a:lnTo>
                    <a:lnTo>
                      <a:pt x="49" y="4701"/>
                    </a:lnTo>
                    <a:lnTo>
                      <a:pt x="0" y="4848"/>
                    </a:lnTo>
                    <a:lnTo>
                      <a:pt x="25" y="4921"/>
                    </a:lnTo>
                    <a:lnTo>
                      <a:pt x="25" y="4994"/>
                    </a:lnTo>
                    <a:lnTo>
                      <a:pt x="220" y="5530"/>
                    </a:lnTo>
                    <a:lnTo>
                      <a:pt x="220" y="5530"/>
                    </a:lnTo>
                    <a:lnTo>
                      <a:pt x="244" y="5578"/>
                    </a:lnTo>
                    <a:lnTo>
                      <a:pt x="293" y="5651"/>
                    </a:lnTo>
                    <a:lnTo>
                      <a:pt x="390" y="5749"/>
                    </a:lnTo>
                    <a:lnTo>
                      <a:pt x="536" y="5797"/>
                    </a:lnTo>
                    <a:lnTo>
                      <a:pt x="609" y="5797"/>
                    </a:lnTo>
                    <a:lnTo>
                      <a:pt x="682" y="5797"/>
                    </a:lnTo>
                    <a:lnTo>
                      <a:pt x="1827" y="5554"/>
                    </a:lnTo>
                    <a:lnTo>
                      <a:pt x="1827" y="5554"/>
                    </a:lnTo>
                    <a:lnTo>
                      <a:pt x="1949" y="5724"/>
                    </a:lnTo>
                    <a:lnTo>
                      <a:pt x="2095" y="5870"/>
                    </a:lnTo>
                    <a:lnTo>
                      <a:pt x="1705" y="6966"/>
                    </a:lnTo>
                    <a:lnTo>
                      <a:pt x="1705" y="6966"/>
                    </a:lnTo>
                    <a:lnTo>
                      <a:pt x="1681" y="7040"/>
                    </a:lnTo>
                    <a:lnTo>
                      <a:pt x="1681" y="7113"/>
                    </a:lnTo>
                    <a:lnTo>
                      <a:pt x="1705" y="7259"/>
                    </a:lnTo>
                    <a:lnTo>
                      <a:pt x="1778" y="7380"/>
                    </a:lnTo>
                    <a:lnTo>
                      <a:pt x="1851" y="7429"/>
                    </a:lnTo>
                    <a:lnTo>
                      <a:pt x="1900" y="7478"/>
                    </a:lnTo>
                    <a:lnTo>
                      <a:pt x="2412" y="7721"/>
                    </a:lnTo>
                    <a:lnTo>
                      <a:pt x="2412" y="7721"/>
                    </a:lnTo>
                    <a:lnTo>
                      <a:pt x="2485" y="7770"/>
                    </a:lnTo>
                    <a:lnTo>
                      <a:pt x="2558" y="7770"/>
                    </a:lnTo>
                    <a:lnTo>
                      <a:pt x="2704" y="7770"/>
                    </a:lnTo>
                    <a:lnTo>
                      <a:pt x="2850" y="7697"/>
                    </a:lnTo>
                    <a:lnTo>
                      <a:pt x="2899" y="7648"/>
                    </a:lnTo>
                    <a:lnTo>
                      <a:pt x="2947" y="7600"/>
                    </a:lnTo>
                    <a:lnTo>
                      <a:pt x="3581" y="6625"/>
                    </a:lnTo>
                    <a:lnTo>
                      <a:pt x="3581" y="6625"/>
                    </a:lnTo>
                    <a:lnTo>
                      <a:pt x="3800" y="6650"/>
                    </a:lnTo>
                    <a:lnTo>
                      <a:pt x="3995" y="6650"/>
                    </a:lnTo>
                    <a:lnTo>
                      <a:pt x="4482" y="7697"/>
                    </a:lnTo>
                    <a:lnTo>
                      <a:pt x="4482" y="7697"/>
                    </a:lnTo>
                    <a:lnTo>
                      <a:pt x="4531" y="7770"/>
                    </a:lnTo>
                    <a:lnTo>
                      <a:pt x="4579" y="7819"/>
                    </a:lnTo>
                    <a:lnTo>
                      <a:pt x="4701" y="7892"/>
                    </a:lnTo>
                    <a:lnTo>
                      <a:pt x="4847" y="7941"/>
                    </a:lnTo>
                    <a:lnTo>
                      <a:pt x="4920" y="7941"/>
                    </a:lnTo>
                    <a:lnTo>
                      <a:pt x="4993" y="7916"/>
                    </a:lnTo>
                    <a:lnTo>
                      <a:pt x="5529" y="7746"/>
                    </a:lnTo>
                    <a:lnTo>
                      <a:pt x="5529" y="7746"/>
                    </a:lnTo>
                    <a:lnTo>
                      <a:pt x="5602" y="7721"/>
                    </a:lnTo>
                    <a:lnTo>
                      <a:pt x="5651" y="7673"/>
                    </a:lnTo>
                    <a:lnTo>
                      <a:pt x="5748" y="7551"/>
                    </a:lnTo>
                    <a:lnTo>
                      <a:pt x="5821" y="7405"/>
                    </a:lnTo>
                    <a:lnTo>
                      <a:pt x="5821" y="7332"/>
                    </a:lnTo>
                    <a:lnTo>
                      <a:pt x="5821" y="7259"/>
                    </a:lnTo>
                    <a:lnTo>
                      <a:pt x="5578" y="6114"/>
                    </a:lnTo>
                    <a:lnTo>
                      <a:pt x="5578" y="6114"/>
                    </a:lnTo>
                    <a:lnTo>
                      <a:pt x="5724" y="5992"/>
                    </a:lnTo>
                    <a:lnTo>
                      <a:pt x="5894" y="5846"/>
                    </a:lnTo>
                    <a:lnTo>
                      <a:pt x="6966" y="6260"/>
                    </a:lnTo>
                    <a:lnTo>
                      <a:pt x="6966" y="6260"/>
                    </a:lnTo>
                    <a:lnTo>
                      <a:pt x="7039" y="6260"/>
                    </a:lnTo>
                    <a:lnTo>
                      <a:pt x="7112" y="6285"/>
                    </a:lnTo>
                    <a:lnTo>
                      <a:pt x="7258" y="6236"/>
                    </a:lnTo>
                    <a:lnTo>
                      <a:pt x="7404" y="6163"/>
                    </a:lnTo>
                    <a:lnTo>
                      <a:pt x="7453" y="6114"/>
                    </a:lnTo>
                    <a:lnTo>
                      <a:pt x="7502" y="6041"/>
                    </a:lnTo>
                    <a:lnTo>
                      <a:pt x="7745" y="5530"/>
                    </a:lnTo>
                    <a:lnTo>
                      <a:pt x="7745" y="5530"/>
                    </a:lnTo>
                    <a:lnTo>
                      <a:pt x="7770" y="5481"/>
                    </a:lnTo>
                    <a:lnTo>
                      <a:pt x="7794" y="5383"/>
                    </a:lnTo>
                    <a:lnTo>
                      <a:pt x="7770" y="5237"/>
                    </a:lnTo>
                    <a:lnTo>
                      <a:pt x="7697" y="5115"/>
                    </a:lnTo>
                    <a:lnTo>
                      <a:pt x="7648" y="5042"/>
                    </a:lnTo>
                    <a:lnTo>
                      <a:pt x="7599" y="4994"/>
                    </a:lnTo>
                    <a:lnTo>
                      <a:pt x="6625" y="4360"/>
                    </a:lnTo>
                    <a:lnTo>
                      <a:pt x="6625" y="4360"/>
                    </a:lnTo>
                    <a:lnTo>
                      <a:pt x="6649" y="4166"/>
                    </a:lnTo>
                    <a:lnTo>
                      <a:pt x="6649" y="3946"/>
                    </a:lnTo>
                    <a:lnTo>
                      <a:pt x="7697" y="3459"/>
                    </a:lnTo>
                    <a:lnTo>
                      <a:pt x="7697" y="3459"/>
                    </a:lnTo>
                    <a:lnTo>
                      <a:pt x="7770" y="3435"/>
                    </a:lnTo>
                    <a:lnTo>
                      <a:pt x="7843" y="3386"/>
                    </a:lnTo>
                    <a:lnTo>
                      <a:pt x="7916" y="3240"/>
                    </a:lnTo>
                    <a:lnTo>
                      <a:pt x="7940" y="3094"/>
                    </a:lnTo>
                    <a:lnTo>
                      <a:pt x="7940" y="3021"/>
                    </a:lnTo>
                    <a:lnTo>
                      <a:pt x="7940" y="2948"/>
                    </a:lnTo>
                    <a:lnTo>
                      <a:pt x="7745" y="2412"/>
                    </a:lnTo>
                    <a:lnTo>
                      <a:pt x="7745" y="2412"/>
                    </a:lnTo>
                    <a:lnTo>
                      <a:pt x="7721" y="2339"/>
                    </a:lnTo>
                    <a:lnTo>
                      <a:pt x="7672" y="2290"/>
                    </a:lnTo>
                    <a:lnTo>
                      <a:pt x="7551" y="2193"/>
                    </a:lnTo>
                    <a:lnTo>
                      <a:pt x="7429" y="2144"/>
                    </a:lnTo>
                    <a:lnTo>
                      <a:pt x="7356" y="2144"/>
                    </a:lnTo>
                    <a:lnTo>
                      <a:pt x="7258" y="2144"/>
                    </a:lnTo>
                    <a:lnTo>
                      <a:pt x="7258" y="2144"/>
                    </a:lnTo>
                    <a:close/>
                    <a:moveTo>
                      <a:pt x="5480" y="4726"/>
                    </a:moveTo>
                    <a:lnTo>
                      <a:pt x="5480" y="4726"/>
                    </a:lnTo>
                    <a:lnTo>
                      <a:pt x="5383" y="4872"/>
                    </a:lnTo>
                    <a:lnTo>
                      <a:pt x="5286" y="4994"/>
                    </a:lnTo>
                    <a:lnTo>
                      <a:pt x="5188" y="5140"/>
                    </a:lnTo>
                    <a:lnTo>
                      <a:pt x="5066" y="5237"/>
                    </a:lnTo>
                    <a:lnTo>
                      <a:pt x="4945" y="5335"/>
                    </a:lnTo>
                    <a:lnTo>
                      <a:pt x="4798" y="5432"/>
                    </a:lnTo>
                    <a:lnTo>
                      <a:pt x="4652" y="5505"/>
                    </a:lnTo>
                    <a:lnTo>
                      <a:pt x="4506" y="5554"/>
                    </a:lnTo>
                    <a:lnTo>
                      <a:pt x="4360" y="5603"/>
                    </a:lnTo>
                    <a:lnTo>
                      <a:pt x="4190" y="5627"/>
                    </a:lnTo>
                    <a:lnTo>
                      <a:pt x="4043" y="5651"/>
                    </a:lnTo>
                    <a:lnTo>
                      <a:pt x="3873" y="5627"/>
                    </a:lnTo>
                    <a:lnTo>
                      <a:pt x="3702" y="5627"/>
                    </a:lnTo>
                    <a:lnTo>
                      <a:pt x="3556" y="5578"/>
                    </a:lnTo>
                    <a:lnTo>
                      <a:pt x="3386" y="5530"/>
                    </a:lnTo>
                    <a:lnTo>
                      <a:pt x="3240" y="5456"/>
                    </a:lnTo>
                    <a:lnTo>
                      <a:pt x="3240" y="5456"/>
                    </a:lnTo>
                    <a:lnTo>
                      <a:pt x="3094" y="5383"/>
                    </a:lnTo>
                    <a:lnTo>
                      <a:pt x="2947" y="5286"/>
                    </a:lnTo>
                    <a:lnTo>
                      <a:pt x="2826" y="5164"/>
                    </a:lnTo>
                    <a:lnTo>
                      <a:pt x="2704" y="5067"/>
                    </a:lnTo>
                    <a:lnTo>
                      <a:pt x="2606" y="4921"/>
                    </a:lnTo>
                    <a:lnTo>
                      <a:pt x="2533" y="4799"/>
                    </a:lnTo>
                    <a:lnTo>
                      <a:pt x="2460" y="4653"/>
                    </a:lnTo>
                    <a:lnTo>
                      <a:pt x="2387" y="4507"/>
                    </a:lnTo>
                    <a:lnTo>
                      <a:pt x="2363" y="4336"/>
                    </a:lnTo>
                    <a:lnTo>
                      <a:pt x="2314" y="4190"/>
                    </a:lnTo>
                    <a:lnTo>
                      <a:pt x="2314" y="4020"/>
                    </a:lnTo>
                    <a:lnTo>
                      <a:pt x="2314" y="3873"/>
                    </a:lnTo>
                    <a:lnTo>
                      <a:pt x="2339" y="3703"/>
                    </a:lnTo>
                    <a:lnTo>
                      <a:pt x="2363" y="3532"/>
                    </a:lnTo>
                    <a:lnTo>
                      <a:pt x="2412" y="3386"/>
                    </a:lnTo>
                    <a:lnTo>
                      <a:pt x="2485" y="3216"/>
                    </a:lnTo>
                    <a:lnTo>
                      <a:pt x="2485" y="3216"/>
                    </a:lnTo>
                    <a:lnTo>
                      <a:pt x="2582" y="3070"/>
                    </a:lnTo>
                    <a:lnTo>
                      <a:pt x="2680" y="2948"/>
                    </a:lnTo>
                    <a:lnTo>
                      <a:pt x="2777" y="2802"/>
                    </a:lnTo>
                    <a:lnTo>
                      <a:pt x="2899" y="2704"/>
                    </a:lnTo>
                    <a:lnTo>
                      <a:pt x="3020" y="2607"/>
                    </a:lnTo>
                    <a:lnTo>
                      <a:pt x="3167" y="2509"/>
                    </a:lnTo>
                    <a:lnTo>
                      <a:pt x="3313" y="2436"/>
                    </a:lnTo>
                    <a:lnTo>
                      <a:pt x="3459" y="2388"/>
                    </a:lnTo>
                    <a:lnTo>
                      <a:pt x="3605" y="2339"/>
                    </a:lnTo>
                    <a:lnTo>
                      <a:pt x="3775" y="2315"/>
                    </a:lnTo>
                    <a:lnTo>
                      <a:pt x="3922" y="2290"/>
                    </a:lnTo>
                    <a:lnTo>
                      <a:pt x="4092" y="2315"/>
                    </a:lnTo>
                    <a:lnTo>
                      <a:pt x="4263" y="2315"/>
                    </a:lnTo>
                    <a:lnTo>
                      <a:pt x="4409" y="2363"/>
                    </a:lnTo>
                    <a:lnTo>
                      <a:pt x="4579" y="2412"/>
                    </a:lnTo>
                    <a:lnTo>
                      <a:pt x="4725" y="2485"/>
                    </a:lnTo>
                    <a:lnTo>
                      <a:pt x="4725" y="2485"/>
                    </a:lnTo>
                    <a:lnTo>
                      <a:pt x="4871" y="2558"/>
                    </a:lnTo>
                    <a:lnTo>
                      <a:pt x="5018" y="2656"/>
                    </a:lnTo>
                    <a:lnTo>
                      <a:pt x="5139" y="2777"/>
                    </a:lnTo>
                    <a:lnTo>
                      <a:pt x="5261" y="2875"/>
                    </a:lnTo>
                    <a:lnTo>
                      <a:pt x="5359" y="3021"/>
                    </a:lnTo>
                    <a:lnTo>
                      <a:pt x="5432" y="3143"/>
                    </a:lnTo>
                    <a:lnTo>
                      <a:pt x="5505" y="3289"/>
                    </a:lnTo>
                    <a:lnTo>
                      <a:pt x="5578" y="3435"/>
                    </a:lnTo>
                    <a:lnTo>
                      <a:pt x="5602" y="3605"/>
                    </a:lnTo>
                    <a:lnTo>
                      <a:pt x="5626" y="3752"/>
                    </a:lnTo>
                    <a:lnTo>
                      <a:pt x="5651" y="3922"/>
                    </a:lnTo>
                    <a:lnTo>
                      <a:pt x="5651" y="4068"/>
                    </a:lnTo>
                    <a:lnTo>
                      <a:pt x="5626" y="4239"/>
                    </a:lnTo>
                    <a:lnTo>
                      <a:pt x="5602" y="4409"/>
                    </a:lnTo>
                    <a:lnTo>
                      <a:pt x="5553" y="4555"/>
                    </a:lnTo>
                    <a:lnTo>
                      <a:pt x="5480" y="4726"/>
                    </a:lnTo>
                    <a:lnTo>
                      <a:pt x="5480" y="4726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C999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0" name="CaixaDeTexto 9"/>
            <p:cNvSpPr txBox="1"/>
            <p:nvPr/>
          </p:nvSpPr>
          <p:spPr>
            <a:xfrm>
              <a:off x="1143346" y="644119"/>
              <a:ext cx="2581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  <a:latin typeface="+mj-lt"/>
                </a:rPr>
                <a:t>Avaliação de Empresas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915755" y="1854577"/>
            <a:ext cx="3132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1E2C76"/>
                </a:solidFill>
                <a:latin typeface="+mj-lt"/>
              </a:rPr>
              <a:t>PLANO DE ENSINO</a:t>
            </a:r>
          </a:p>
        </p:txBody>
      </p:sp>
      <p:sp>
        <p:nvSpPr>
          <p:cNvPr id="29" name="Shape 105"/>
          <p:cNvSpPr txBox="1">
            <a:spLocks/>
          </p:cNvSpPr>
          <p:nvPr/>
        </p:nvSpPr>
        <p:spPr>
          <a:xfrm>
            <a:off x="5385709" y="4319817"/>
            <a:ext cx="5767157" cy="155534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2400" b="1" dirty="0">
                <a:solidFill>
                  <a:schemeClr val="bg1"/>
                </a:solidFill>
              </a:rPr>
              <a:t>O preço é o que você paga. </a:t>
            </a:r>
          </a:p>
          <a:p>
            <a:pPr>
              <a:spcBef>
                <a:spcPts val="0"/>
              </a:spcBef>
            </a:pPr>
            <a:r>
              <a:rPr lang="pt-BR" sz="2400" b="1" dirty="0">
                <a:solidFill>
                  <a:schemeClr val="bg1"/>
                </a:solidFill>
              </a:rPr>
              <a:t>Valor é o que você leva.” Benjamin-Graham</a:t>
            </a:r>
            <a:endParaRPr lang="en" sz="2400" b="1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2CD1080-9D1D-44F4-B492-F7CC2FCE732F}"/>
              </a:ext>
            </a:extLst>
          </p:cNvPr>
          <p:cNvSpPr txBox="1"/>
          <p:nvPr/>
        </p:nvSpPr>
        <p:spPr>
          <a:xfrm>
            <a:off x="531216" y="4802794"/>
            <a:ext cx="4134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1E2C76"/>
                </a:solidFill>
                <a:latin typeface="+mj-lt"/>
              </a:rPr>
              <a:t>Prof. Dr. Rafael Gatsios</a:t>
            </a:r>
          </a:p>
          <a:p>
            <a:pPr algn="ctr"/>
            <a:r>
              <a:rPr lang="pt-BR" sz="2800" dirty="0">
                <a:solidFill>
                  <a:srgbClr val="1E2C76"/>
                </a:solidFill>
                <a:latin typeface="+mj-lt"/>
              </a:rPr>
              <a:t>rafaelgatsios@fearp.usp.br</a:t>
            </a:r>
          </a:p>
        </p:txBody>
      </p:sp>
    </p:spTree>
    <p:extLst>
      <p:ext uri="{BB962C8B-B14F-4D97-AF65-F5344CB8AC3E}">
        <p14:creationId xmlns:p14="http://schemas.microsoft.com/office/powerpoint/2010/main" val="19077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22" name="Retângulo 21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grpSp>
        <p:nvGrpSpPr>
          <p:cNvPr id="30" name="Grupo 29"/>
          <p:cNvGrpSpPr/>
          <p:nvPr/>
        </p:nvGrpSpPr>
        <p:grpSpPr>
          <a:xfrm>
            <a:off x="5241530" y="1057239"/>
            <a:ext cx="6052177" cy="4743522"/>
            <a:chOff x="5241530" y="1044238"/>
            <a:chExt cx="6052177" cy="4743522"/>
          </a:xfrm>
        </p:grpSpPr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241530" y="1044238"/>
              <a:ext cx="6052177" cy="1733593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530" y="4054167"/>
              <a:ext cx="6052177" cy="1733593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431316" y="529949"/>
            <a:ext cx="3293306" cy="514280"/>
            <a:chOff x="431316" y="529949"/>
            <a:chExt cx="3293306" cy="514280"/>
          </a:xfrm>
        </p:grpSpPr>
        <p:grpSp>
          <p:nvGrpSpPr>
            <p:cNvPr id="7" name="Shape 299"/>
            <p:cNvGrpSpPr/>
            <p:nvPr/>
          </p:nvGrpSpPr>
          <p:grpSpPr>
            <a:xfrm>
              <a:off x="431316" y="529949"/>
              <a:ext cx="599393" cy="445657"/>
              <a:chOff x="5247525" y="3021503"/>
              <a:chExt cx="517575" cy="384825"/>
            </a:xfrm>
            <a:solidFill>
              <a:srgbClr val="C99924"/>
            </a:solidFill>
          </p:grpSpPr>
          <p:sp>
            <p:nvSpPr>
              <p:cNvPr id="8" name="Shape 300"/>
              <p:cNvSpPr/>
              <p:nvPr/>
            </p:nvSpPr>
            <p:spPr>
              <a:xfrm>
                <a:off x="5247525" y="3021503"/>
                <a:ext cx="348900" cy="348900"/>
              </a:xfrm>
              <a:custGeom>
                <a:avLst/>
                <a:gdLst/>
                <a:ahLst/>
                <a:cxnLst/>
                <a:rect l="0" t="0" r="0" b="0"/>
                <a:pathLst>
                  <a:path w="13956" h="13956" fill="none" extrusionOk="0">
                    <a:moveTo>
                      <a:pt x="13323" y="5772"/>
                    </a:moveTo>
                    <a:lnTo>
                      <a:pt x="11861" y="5626"/>
                    </a:lnTo>
                    <a:lnTo>
                      <a:pt x="11861" y="5626"/>
                    </a:lnTo>
                    <a:lnTo>
                      <a:pt x="11788" y="5334"/>
                    </a:lnTo>
                    <a:lnTo>
                      <a:pt x="11667" y="5042"/>
                    </a:lnTo>
                    <a:lnTo>
                      <a:pt x="11545" y="4750"/>
                    </a:lnTo>
                    <a:lnTo>
                      <a:pt x="11399" y="4482"/>
                    </a:lnTo>
                    <a:lnTo>
                      <a:pt x="12300" y="3337"/>
                    </a:lnTo>
                    <a:lnTo>
                      <a:pt x="12300" y="3337"/>
                    </a:lnTo>
                    <a:lnTo>
                      <a:pt x="12373" y="3240"/>
                    </a:lnTo>
                    <a:lnTo>
                      <a:pt x="12422" y="3118"/>
                    </a:lnTo>
                    <a:lnTo>
                      <a:pt x="12446" y="2996"/>
                    </a:lnTo>
                    <a:lnTo>
                      <a:pt x="12446" y="2850"/>
                    </a:lnTo>
                    <a:lnTo>
                      <a:pt x="12422" y="2728"/>
                    </a:lnTo>
                    <a:lnTo>
                      <a:pt x="12397" y="2606"/>
                    </a:lnTo>
                    <a:lnTo>
                      <a:pt x="12324" y="2485"/>
                    </a:lnTo>
                    <a:lnTo>
                      <a:pt x="12251" y="2387"/>
                    </a:lnTo>
                    <a:lnTo>
                      <a:pt x="11569" y="1705"/>
                    </a:lnTo>
                    <a:lnTo>
                      <a:pt x="11569" y="1705"/>
                    </a:lnTo>
                    <a:lnTo>
                      <a:pt x="11472" y="1632"/>
                    </a:lnTo>
                    <a:lnTo>
                      <a:pt x="11350" y="1559"/>
                    </a:lnTo>
                    <a:lnTo>
                      <a:pt x="11228" y="1510"/>
                    </a:lnTo>
                    <a:lnTo>
                      <a:pt x="11106" y="1510"/>
                    </a:lnTo>
                    <a:lnTo>
                      <a:pt x="10960" y="1510"/>
                    </a:lnTo>
                    <a:lnTo>
                      <a:pt x="10838" y="1535"/>
                    </a:lnTo>
                    <a:lnTo>
                      <a:pt x="10717" y="1583"/>
                    </a:lnTo>
                    <a:lnTo>
                      <a:pt x="10619" y="1656"/>
                    </a:lnTo>
                    <a:lnTo>
                      <a:pt x="9475" y="2558"/>
                    </a:lnTo>
                    <a:lnTo>
                      <a:pt x="9475" y="2558"/>
                    </a:lnTo>
                    <a:lnTo>
                      <a:pt x="9207" y="2411"/>
                    </a:lnTo>
                    <a:lnTo>
                      <a:pt x="8914" y="2290"/>
                    </a:lnTo>
                    <a:lnTo>
                      <a:pt x="8622" y="2168"/>
                    </a:lnTo>
                    <a:lnTo>
                      <a:pt x="8330" y="2070"/>
                    </a:lnTo>
                    <a:lnTo>
                      <a:pt x="8159" y="634"/>
                    </a:lnTo>
                    <a:lnTo>
                      <a:pt x="8159" y="634"/>
                    </a:lnTo>
                    <a:lnTo>
                      <a:pt x="8135" y="512"/>
                    </a:lnTo>
                    <a:lnTo>
                      <a:pt x="8086" y="390"/>
                    </a:lnTo>
                    <a:lnTo>
                      <a:pt x="8013" y="293"/>
                    </a:lnTo>
                    <a:lnTo>
                      <a:pt x="7940" y="195"/>
                    </a:lnTo>
                    <a:lnTo>
                      <a:pt x="7818" y="122"/>
                    </a:lnTo>
                    <a:lnTo>
                      <a:pt x="7721" y="49"/>
                    </a:lnTo>
                    <a:lnTo>
                      <a:pt x="7575" y="25"/>
                    </a:lnTo>
                    <a:lnTo>
                      <a:pt x="7453" y="0"/>
                    </a:lnTo>
                    <a:lnTo>
                      <a:pt x="6479" y="0"/>
                    </a:lnTo>
                    <a:lnTo>
                      <a:pt x="6479" y="0"/>
                    </a:lnTo>
                    <a:lnTo>
                      <a:pt x="6357" y="25"/>
                    </a:lnTo>
                    <a:lnTo>
                      <a:pt x="6235" y="49"/>
                    </a:lnTo>
                    <a:lnTo>
                      <a:pt x="6114" y="122"/>
                    </a:lnTo>
                    <a:lnTo>
                      <a:pt x="6016" y="195"/>
                    </a:lnTo>
                    <a:lnTo>
                      <a:pt x="5919" y="293"/>
                    </a:lnTo>
                    <a:lnTo>
                      <a:pt x="5846" y="390"/>
                    </a:lnTo>
                    <a:lnTo>
                      <a:pt x="5797" y="512"/>
                    </a:lnTo>
                    <a:lnTo>
                      <a:pt x="5773" y="634"/>
                    </a:lnTo>
                    <a:lnTo>
                      <a:pt x="5602" y="2070"/>
                    </a:lnTo>
                    <a:lnTo>
                      <a:pt x="5602" y="2070"/>
                    </a:lnTo>
                    <a:lnTo>
                      <a:pt x="5310" y="2168"/>
                    </a:lnTo>
                    <a:lnTo>
                      <a:pt x="5018" y="2290"/>
                    </a:lnTo>
                    <a:lnTo>
                      <a:pt x="4750" y="2411"/>
                    </a:lnTo>
                    <a:lnTo>
                      <a:pt x="4482" y="2558"/>
                    </a:lnTo>
                    <a:lnTo>
                      <a:pt x="3337" y="1656"/>
                    </a:lnTo>
                    <a:lnTo>
                      <a:pt x="3337" y="1656"/>
                    </a:lnTo>
                    <a:lnTo>
                      <a:pt x="3215" y="1583"/>
                    </a:lnTo>
                    <a:lnTo>
                      <a:pt x="3094" y="1535"/>
                    </a:lnTo>
                    <a:lnTo>
                      <a:pt x="2972" y="1510"/>
                    </a:lnTo>
                    <a:lnTo>
                      <a:pt x="2850" y="1510"/>
                    </a:lnTo>
                    <a:lnTo>
                      <a:pt x="2728" y="1510"/>
                    </a:lnTo>
                    <a:lnTo>
                      <a:pt x="2582" y="1559"/>
                    </a:lnTo>
                    <a:lnTo>
                      <a:pt x="2485" y="1632"/>
                    </a:lnTo>
                    <a:lnTo>
                      <a:pt x="2387" y="1705"/>
                    </a:lnTo>
                    <a:lnTo>
                      <a:pt x="1705" y="2387"/>
                    </a:lnTo>
                    <a:lnTo>
                      <a:pt x="1705" y="2387"/>
                    </a:lnTo>
                    <a:lnTo>
                      <a:pt x="1608" y="2485"/>
                    </a:lnTo>
                    <a:lnTo>
                      <a:pt x="1559" y="2606"/>
                    </a:lnTo>
                    <a:lnTo>
                      <a:pt x="1511" y="2728"/>
                    </a:lnTo>
                    <a:lnTo>
                      <a:pt x="1486" y="2850"/>
                    </a:lnTo>
                    <a:lnTo>
                      <a:pt x="1486" y="2996"/>
                    </a:lnTo>
                    <a:lnTo>
                      <a:pt x="1511" y="3118"/>
                    </a:lnTo>
                    <a:lnTo>
                      <a:pt x="1559" y="3240"/>
                    </a:lnTo>
                    <a:lnTo>
                      <a:pt x="1632" y="3337"/>
                    </a:lnTo>
                    <a:lnTo>
                      <a:pt x="2533" y="4482"/>
                    </a:lnTo>
                    <a:lnTo>
                      <a:pt x="2533" y="4482"/>
                    </a:lnTo>
                    <a:lnTo>
                      <a:pt x="2387" y="4750"/>
                    </a:lnTo>
                    <a:lnTo>
                      <a:pt x="2266" y="5042"/>
                    </a:lnTo>
                    <a:lnTo>
                      <a:pt x="2168" y="5334"/>
                    </a:lnTo>
                    <a:lnTo>
                      <a:pt x="2071" y="5626"/>
                    </a:lnTo>
                    <a:lnTo>
                      <a:pt x="634" y="5772"/>
                    </a:lnTo>
                    <a:lnTo>
                      <a:pt x="634" y="5772"/>
                    </a:lnTo>
                    <a:lnTo>
                      <a:pt x="512" y="5821"/>
                    </a:lnTo>
                    <a:lnTo>
                      <a:pt x="390" y="5870"/>
                    </a:lnTo>
                    <a:lnTo>
                      <a:pt x="268" y="5943"/>
                    </a:lnTo>
                    <a:lnTo>
                      <a:pt x="171" y="6016"/>
                    </a:lnTo>
                    <a:lnTo>
                      <a:pt x="98" y="6138"/>
                    </a:lnTo>
                    <a:lnTo>
                      <a:pt x="49" y="6235"/>
                    </a:lnTo>
                    <a:lnTo>
                      <a:pt x="1" y="6381"/>
                    </a:lnTo>
                    <a:lnTo>
                      <a:pt x="1" y="6503"/>
                    </a:lnTo>
                    <a:lnTo>
                      <a:pt x="1" y="7453"/>
                    </a:lnTo>
                    <a:lnTo>
                      <a:pt x="1" y="7453"/>
                    </a:lnTo>
                    <a:lnTo>
                      <a:pt x="1" y="7599"/>
                    </a:lnTo>
                    <a:lnTo>
                      <a:pt x="49" y="7721"/>
                    </a:lnTo>
                    <a:lnTo>
                      <a:pt x="98" y="7843"/>
                    </a:lnTo>
                    <a:lnTo>
                      <a:pt x="171" y="7940"/>
                    </a:lnTo>
                    <a:lnTo>
                      <a:pt x="268" y="8037"/>
                    </a:lnTo>
                    <a:lnTo>
                      <a:pt x="390" y="8111"/>
                    </a:lnTo>
                    <a:lnTo>
                      <a:pt x="512" y="8159"/>
                    </a:lnTo>
                    <a:lnTo>
                      <a:pt x="634" y="8184"/>
                    </a:lnTo>
                    <a:lnTo>
                      <a:pt x="2071" y="8354"/>
                    </a:lnTo>
                    <a:lnTo>
                      <a:pt x="2071" y="8354"/>
                    </a:lnTo>
                    <a:lnTo>
                      <a:pt x="2168" y="8646"/>
                    </a:lnTo>
                    <a:lnTo>
                      <a:pt x="2266" y="8914"/>
                    </a:lnTo>
                    <a:lnTo>
                      <a:pt x="2387" y="9206"/>
                    </a:lnTo>
                    <a:lnTo>
                      <a:pt x="2533" y="9474"/>
                    </a:lnTo>
                    <a:lnTo>
                      <a:pt x="1632" y="10619"/>
                    </a:lnTo>
                    <a:lnTo>
                      <a:pt x="1632" y="10619"/>
                    </a:lnTo>
                    <a:lnTo>
                      <a:pt x="1559" y="10741"/>
                    </a:lnTo>
                    <a:lnTo>
                      <a:pt x="1511" y="10863"/>
                    </a:lnTo>
                    <a:lnTo>
                      <a:pt x="1486" y="10984"/>
                    </a:lnTo>
                    <a:lnTo>
                      <a:pt x="1486" y="11106"/>
                    </a:lnTo>
                    <a:lnTo>
                      <a:pt x="1511" y="11228"/>
                    </a:lnTo>
                    <a:lnTo>
                      <a:pt x="1559" y="11350"/>
                    </a:lnTo>
                    <a:lnTo>
                      <a:pt x="1608" y="11472"/>
                    </a:lnTo>
                    <a:lnTo>
                      <a:pt x="1705" y="11569"/>
                    </a:lnTo>
                    <a:lnTo>
                      <a:pt x="2387" y="12251"/>
                    </a:lnTo>
                    <a:lnTo>
                      <a:pt x="2387" y="12251"/>
                    </a:lnTo>
                    <a:lnTo>
                      <a:pt x="2485" y="12348"/>
                    </a:lnTo>
                    <a:lnTo>
                      <a:pt x="2582" y="12397"/>
                    </a:lnTo>
                    <a:lnTo>
                      <a:pt x="2728" y="12446"/>
                    </a:lnTo>
                    <a:lnTo>
                      <a:pt x="2850" y="12470"/>
                    </a:lnTo>
                    <a:lnTo>
                      <a:pt x="2972" y="12470"/>
                    </a:lnTo>
                    <a:lnTo>
                      <a:pt x="3094" y="12421"/>
                    </a:lnTo>
                    <a:lnTo>
                      <a:pt x="3215" y="12373"/>
                    </a:lnTo>
                    <a:lnTo>
                      <a:pt x="3337" y="12324"/>
                    </a:lnTo>
                    <a:lnTo>
                      <a:pt x="4482" y="11423"/>
                    </a:lnTo>
                    <a:lnTo>
                      <a:pt x="4482" y="11423"/>
                    </a:lnTo>
                    <a:lnTo>
                      <a:pt x="4750" y="11545"/>
                    </a:lnTo>
                    <a:lnTo>
                      <a:pt x="5018" y="11691"/>
                    </a:lnTo>
                    <a:lnTo>
                      <a:pt x="5310" y="11788"/>
                    </a:lnTo>
                    <a:lnTo>
                      <a:pt x="5602" y="11886"/>
                    </a:lnTo>
                    <a:lnTo>
                      <a:pt x="5773" y="13322"/>
                    </a:lnTo>
                    <a:lnTo>
                      <a:pt x="5773" y="13322"/>
                    </a:lnTo>
                    <a:lnTo>
                      <a:pt x="5797" y="13444"/>
                    </a:lnTo>
                    <a:lnTo>
                      <a:pt x="5846" y="13566"/>
                    </a:lnTo>
                    <a:lnTo>
                      <a:pt x="5919" y="13688"/>
                    </a:lnTo>
                    <a:lnTo>
                      <a:pt x="6016" y="13785"/>
                    </a:lnTo>
                    <a:lnTo>
                      <a:pt x="6114" y="13858"/>
                    </a:lnTo>
                    <a:lnTo>
                      <a:pt x="6235" y="13907"/>
                    </a:lnTo>
                    <a:lnTo>
                      <a:pt x="6357" y="13956"/>
                    </a:lnTo>
                    <a:lnTo>
                      <a:pt x="6479" y="13956"/>
                    </a:lnTo>
                    <a:lnTo>
                      <a:pt x="7453" y="13956"/>
                    </a:lnTo>
                    <a:lnTo>
                      <a:pt x="7453" y="13956"/>
                    </a:lnTo>
                    <a:lnTo>
                      <a:pt x="7575" y="13956"/>
                    </a:lnTo>
                    <a:lnTo>
                      <a:pt x="7721" y="13907"/>
                    </a:lnTo>
                    <a:lnTo>
                      <a:pt x="7818" y="13858"/>
                    </a:lnTo>
                    <a:lnTo>
                      <a:pt x="7940" y="13785"/>
                    </a:lnTo>
                    <a:lnTo>
                      <a:pt x="8013" y="13688"/>
                    </a:lnTo>
                    <a:lnTo>
                      <a:pt x="8086" y="13566"/>
                    </a:lnTo>
                    <a:lnTo>
                      <a:pt x="8135" y="13444"/>
                    </a:lnTo>
                    <a:lnTo>
                      <a:pt x="8159" y="13322"/>
                    </a:lnTo>
                    <a:lnTo>
                      <a:pt x="8330" y="11886"/>
                    </a:lnTo>
                    <a:lnTo>
                      <a:pt x="8330" y="11886"/>
                    </a:lnTo>
                    <a:lnTo>
                      <a:pt x="8622" y="11788"/>
                    </a:lnTo>
                    <a:lnTo>
                      <a:pt x="8914" y="11691"/>
                    </a:lnTo>
                    <a:lnTo>
                      <a:pt x="9207" y="11545"/>
                    </a:lnTo>
                    <a:lnTo>
                      <a:pt x="9475" y="11423"/>
                    </a:lnTo>
                    <a:lnTo>
                      <a:pt x="10619" y="12324"/>
                    </a:lnTo>
                    <a:lnTo>
                      <a:pt x="10619" y="12324"/>
                    </a:lnTo>
                    <a:lnTo>
                      <a:pt x="10717" y="12373"/>
                    </a:lnTo>
                    <a:lnTo>
                      <a:pt x="10838" y="12421"/>
                    </a:lnTo>
                    <a:lnTo>
                      <a:pt x="10960" y="12470"/>
                    </a:lnTo>
                    <a:lnTo>
                      <a:pt x="11106" y="12470"/>
                    </a:lnTo>
                    <a:lnTo>
                      <a:pt x="11228" y="12446"/>
                    </a:lnTo>
                    <a:lnTo>
                      <a:pt x="11350" y="12397"/>
                    </a:lnTo>
                    <a:lnTo>
                      <a:pt x="11472" y="12348"/>
                    </a:lnTo>
                    <a:lnTo>
                      <a:pt x="11569" y="12251"/>
                    </a:lnTo>
                    <a:lnTo>
                      <a:pt x="12251" y="11569"/>
                    </a:lnTo>
                    <a:lnTo>
                      <a:pt x="12251" y="11569"/>
                    </a:lnTo>
                    <a:lnTo>
                      <a:pt x="12324" y="11472"/>
                    </a:lnTo>
                    <a:lnTo>
                      <a:pt x="12397" y="11350"/>
                    </a:lnTo>
                    <a:lnTo>
                      <a:pt x="12422" y="11228"/>
                    </a:lnTo>
                    <a:lnTo>
                      <a:pt x="12446" y="11106"/>
                    </a:lnTo>
                    <a:lnTo>
                      <a:pt x="12446" y="10984"/>
                    </a:lnTo>
                    <a:lnTo>
                      <a:pt x="12422" y="10863"/>
                    </a:lnTo>
                    <a:lnTo>
                      <a:pt x="12373" y="10741"/>
                    </a:lnTo>
                    <a:lnTo>
                      <a:pt x="12300" y="10619"/>
                    </a:lnTo>
                    <a:lnTo>
                      <a:pt x="11399" y="9474"/>
                    </a:lnTo>
                    <a:lnTo>
                      <a:pt x="11399" y="9474"/>
                    </a:lnTo>
                    <a:lnTo>
                      <a:pt x="11545" y="9206"/>
                    </a:lnTo>
                    <a:lnTo>
                      <a:pt x="11667" y="8914"/>
                    </a:lnTo>
                    <a:lnTo>
                      <a:pt x="11788" y="8646"/>
                    </a:lnTo>
                    <a:lnTo>
                      <a:pt x="11861" y="8354"/>
                    </a:lnTo>
                    <a:lnTo>
                      <a:pt x="13323" y="8184"/>
                    </a:lnTo>
                    <a:lnTo>
                      <a:pt x="13323" y="8184"/>
                    </a:lnTo>
                    <a:lnTo>
                      <a:pt x="13444" y="8159"/>
                    </a:lnTo>
                    <a:lnTo>
                      <a:pt x="13566" y="8111"/>
                    </a:lnTo>
                    <a:lnTo>
                      <a:pt x="13664" y="8037"/>
                    </a:lnTo>
                    <a:lnTo>
                      <a:pt x="13761" y="7940"/>
                    </a:lnTo>
                    <a:lnTo>
                      <a:pt x="13834" y="7843"/>
                    </a:lnTo>
                    <a:lnTo>
                      <a:pt x="13907" y="7721"/>
                    </a:lnTo>
                    <a:lnTo>
                      <a:pt x="13932" y="7599"/>
                    </a:lnTo>
                    <a:lnTo>
                      <a:pt x="13956" y="7453"/>
                    </a:lnTo>
                    <a:lnTo>
                      <a:pt x="13956" y="6503"/>
                    </a:lnTo>
                    <a:lnTo>
                      <a:pt x="13956" y="6503"/>
                    </a:lnTo>
                    <a:lnTo>
                      <a:pt x="13932" y="6381"/>
                    </a:lnTo>
                    <a:lnTo>
                      <a:pt x="13907" y="6235"/>
                    </a:lnTo>
                    <a:lnTo>
                      <a:pt x="13834" y="6138"/>
                    </a:lnTo>
                    <a:lnTo>
                      <a:pt x="13761" y="6016"/>
                    </a:lnTo>
                    <a:lnTo>
                      <a:pt x="13664" y="5943"/>
                    </a:lnTo>
                    <a:lnTo>
                      <a:pt x="13566" y="5870"/>
                    </a:lnTo>
                    <a:lnTo>
                      <a:pt x="13444" y="5821"/>
                    </a:lnTo>
                    <a:lnTo>
                      <a:pt x="13323" y="5772"/>
                    </a:lnTo>
                    <a:lnTo>
                      <a:pt x="13323" y="5772"/>
                    </a:lnTo>
                    <a:close/>
                    <a:moveTo>
                      <a:pt x="8573" y="8598"/>
                    </a:moveTo>
                    <a:lnTo>
                      <a:pt x="8573" y="8598"/>
                    </a:lnTo>
                    <a:lnTo>
                      <a:pt x="8403" y="8744"/>
                    </a:lnTo>
                    <a:lnTo>
                      <a:pt x="8232" y="8890"/>
                    </a:lnTo>
                    <a:lnTo>
                      <a:pt x="8038" y="8987"/>
                    </a:lnTo>
                    <a:lnTo>
                      <a:pt x="7818" y="9085"/>
                    </a:lnTo>
                    <a:lnTo>
                      <a:pt x="7624" y="9158"/>
                    </a:lnTo>
                    <a:lnTo>
                      <a:pt x="7404" y="9206"/>
                    </a:lnTo>
                    <a:lnTo>
                      <a:pt x="7185" y="9231"/>
                    </a:lnTo>
                    <a:lnTo>
                      <a:pt x="6966" y="9255"/>
                    </a:lnTo>
                    <a:lnTo>
                      <a:pt x="6747" y="9231"/>
                    </a:lnTo>
                    <a:lnTo>
                      <a:pt x="6528" y="9206"/>
                    </a:lnTo>
                    <a:lnTo>
                      <a:pt x="6333" y="9158"/>
                    </a:lnTo>
                    <a:lnTo>
                      <a:pt x="6114" y="9085"/>
                    </a:lnTo>
                    <a:lnTo>
                      <a:pt x="5919" y="8987"/>
                    </a:lnTo>
                    <a:lnTo>
                      <a:pt x="5724" y="8890"/>
                    </a:lnTo>
                    <a:lnTo>
                      <a:pt x="5529" y="8744"/>
                    </a:lnTo>
                    <a:lnTo>
                      <a:pt x="5359" y="8598"/>
                    </a:lnTo>
                    <a:lnTo>
                      <a:pt x="5359" y="8598"/>
                    </a:lnTo>
                    <a:lnTo>
                      <a:pt x="5212" y="8427"/>
                    </a:lnTo>
                    <a:lnTo>
                      <a:pt x="5066" y="8232"/>
                    </a:lnTo>
                    <a:lnTo>
                      <a:pt x="4969" y="8037"/>
                    </a:lnTo>
                    <a:lnTo>
                      <a:pt x="4871" y="7843"/>
                    </a:lnTo>
                    <a:lnTo>
                      <a:pt x="4798" y="7623"/>
                    </a:lnTo>
                    <a:lnTo>
                      <a:pt x="4750" y="7404"/>
                    </a:lnTo>
                    <a:lnTo>
                      <a:pt x="4701" y="7209"/>
                    </a:lnTo>
                    <a:lnTo>
                      <a:pt x="4701" y="6990"/>
                    </a:lnTo>
                    <a:lnTo>
                      <a:pt x="4701" y="6771"/>
                    </a:lnTo>
                    <a:lnTo>
                      <a:pt x="4750" y="6552"/>
                    </a:lnTo>
                    <a:lnTo>
                      <a:pt x="4798" y="6333"/>
                    </a:lnTo>
                    <a:lnTo>
                      <a:pt x="4871" y="6138"/>
                    </a:lnTo>
                    <a:lnTo>
                      <a:pt x="4969" y="5919"/>
                    </a:lnTo>
                    <a:lnTo>
                      <a:pt x="5066" y="5724"/>
                    </a:lnTo>
                    <a:lnTo>
                      <a:pt x="5212" y="5553"/>
                    </a:lnTo>
                    <a:lnTo>
                      <a:pt x="5359" y="5383"/>
                    </a:lnTo>
                    <a:lnTo>
                      <a:pt x="5359" y="5383"/>
                    </a:lnTo>
                    <a:lnTo>
                      <a:pt x="5529" y="5212"/>
                    </a:lnTo>
                    <a:lnTo>
                      <a:pt x="5724" y="5091"/>
                    </a:lnTo>
                    <a:lnTo>
                      <a:pt x="5919" y="4969"/>
                    </a:lnTo>
                    <a:lnTo>
                      <a:pt x="6114" y="4871"/>
                    </a:lnTo>
                    <a:lnTo>
                      <a:pt x="6333" y="4798"/>
                    </a:lnTo>
                    <a:lnTo>
                      <a:pt x="6528" y="4750"/>
                    </a:lnTo>
                    <a:lnTo>
                      <a:pt x="6747" y="4725"/>
                    </a:lnTo>
                    <a:lnTo>
                      <a:pt x="6966" y="4701"/>
                    </a:lnTo>
                    <a:lnTo>
                      <a:pt x="7185" y="4725"/>
                    </a:lnTo>
                    <a:lnTo>
                      <a:pt x="7404" y="4750"/>
                    </a:lnTo>
                    <a:lnTo>
                      <a:pt x="7624" y="4798"/>
                    </a:lnTo>
                    <a:lnTo>
                      <a:pt x="7818" y="4871"/>
                    </a:lnTo>
                    <a:lnTo>
                      <a:pt x="8038" y="4969"/>
                    </a:lnTo>
                    <a:lnTo>
                      <a:pt x="8232" y="5091"/>
                    </a:lnTo>
                    <a:lnTo>
                      <a:pt x="8403" y="5212"/>
                    </a:lnTo>
                    <a:lnTo>
                      <a:pt x="8573" y="5383"/>
                    </a:lnTo>
                    <a:lnTo>
                      <a:pt x="8573" y="5383"/>
                    </a:lnTo>
                    <a:lnTo>
                      <a:pt x="8744" y="5553"/>
                    </a:lnTo>
                    <a:lnTo>
                      <a:pt x="8866" y="5724"/>
                    </a:lnTo>
                    <a:lnTo>
                      <a:pt x="8987" y="5919"/>
                    </a:lnTo>
                    <a:lnTo>
                      <a:pt x="9085" y="6138"/>
                    </a:lnTo>
                    <a:lnTo>
                      <a:pt x="9158" y="6333"/>
                    </a:lnTo>
                    <a:lnTo>
                      <a:pt x="9207" y="6552"/>
                    </a:lnTo>
                    <a:lnTo>
                      <a:pt x="9231" y="6771"/>
                    </a:lnTo>
                    <a:lnTo>
                      <a:pt x="9231" y="6990"/>
                    </a:lnTo>
                    <a:lnTo>
                      <a:pt x="9231" y="7209"/>
                    </a:lnTo>
                    <a:lnTo>
                      <a:pt x="9207" y="7404"/>
                    </a:lnTo>
                    <a:lnTo>
                      <a:pt x="9158" y="7623"/>
                    </a:lnTo>
                    <a:lnTo>
                      <a:pt x="9085" y="7843"/>
                    </a:lnTo>
                    <a:lnTo>
                      <a:pt x="8987" y="8037"/>
                    </a:lnTo>
                    <a:lnTo>
                      <a:pt x="8866" y="8232"/>
                    </a:lnTo>
                    <a:lnTo>
                      <a:pt x="8744" y="8427"/>
                    </a:lnTo>
                    <a:lnTo>
                      <a:pt x="8573" y="8598"/>
                    </a:lnTo>
                    <a:lnTo>
                      <a:pt x="8573" y="8598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C999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301"/>
              <p:cNvSpPr/>
              <p:nvPr/>
            </p:nvSpPr>
            <p:spPr>
              <a:xfrm>
                <a:off x="5566575" y="3207803"/>
                <a:ext cx="198525" cy="198525"/>
              </a:xfrm>
              <a:custGeom>
                <a:avLst/>
                <a:gdLst/>
                <a:ahLst/>
                <a:cxnLst/>
                <a:rect l="0" t="0" r="0" b="0"/>
                <a:pathLst>
                  <a:path w="7941" h="7941" fill="none" extrusionOk="0">
                    <a:moveTo>
                      <a:pt x="7258" y="2144"/>
                    </a:moveTo>
                    <a:lnTo>
                      <a:pt x="6138" y="2388"/>
                    </a:lnTo>
                    <a:lnTo>
                      <a:pt x="6138" y="2388"/>
                    </a:lnTo>
                    <a:lnTo>
                      <a:pt x="6016" y="2217"/>
                    </a:lnTo>
                    <a:lnTo>
                      <a:pt x="5870" y="2071"/>
                    </a:lnTo>
                    <a:lnTo>
                      <a:pt x="6260" y="975"/>
                    </a:lnTo>
                    <a:lnTo>
                      <a:pt x="6260" y="975"/>
                    </a:lnTo>
                    <a:lnTo>
                      <a:pt x="6284" y="902"/>
                    </a:lnTo>
                    <a:lnTo>
                      <a:pt x="6284" y="829"/>
                    </a:lnTo>
                    <a:lnTo>
                      <a:pt x="6260" y="683"/>
                    </a:lnTo>
                    <a:lnTo>
                      <a:pt x="6162" y="561"/>
                    </a:lnTo>
                    <a:lnTo>
                      <a:pt x="6114" y="488"/>
                    </a:lnTo>
                    <a:lnTo>
                      <a:pt x="6065" y="464"/>
                    </a:lnTo>
                    <a:lnTo>
                      <a:pt x="5553" y="196"/>
                    </a:lnTo>
                    <a:lnTo>
                      <a:pt x="5553" y="196"/>
                    </a:lnTo>
                    <a:lnTo>
                      <a:pt x="5480" y="171"/>
                    </a:lnTo>
                    <a:lnTo>
                      <a:pt x="5407" y="171"/>
                    </a:lnTo>
                    <a:lnTo>
                      <a:pt x="5261" y="171"/>
                    </a:lnTo>
                    <a:lnTo>
                      <a:pt x="5115" y="244"/>
                    </a:lnTo>
                    <a:lnTo>
                      <a:pt x="5066" y="293"/>
                    </a:lnTo>
                    <a:lnTo>
                      <a:pt x="5018" y="342"/>
                    </a:lnTo>
                    <a:lnTo>
                      <a:pt x="4384" y="1316"/>
                    </a:lnTo>
                    <a:lnTo>
                      <a:pt x="4384" y="1316"/>
                    </a:lnTo>
                    <a:lnTo>
                      <a:pt x="4165" y="1292"/>
                    </a:lnTo>
                    <a:lnTo>
                      <a:pt x="3970" y="1292"/>
                    </a:lnTo>
                    <a:lnTo>
                      <a:pt x="3483" y="244"/>
                    </a:lnTo>
                    <a:lnTo>
                      <a:pt x="3483" y="244"/>
                    </a:lnTo>
                    <a:lnTo>
                      <a:pt x="3435" y="171"/>
                    </a:lnTo>
                    <a:lnTo>
                      <a:pt x="3386" y="123"/>
                    </a:lnTo>
                    <a:lnTo>
                      <a:pt x="3264" y="50"/>
                    </a:lnTo>
                    <a:lnTo>
                      <a:pt x="3118" y="1"/>
                    </a:lnTo>
                    <a:lnTo>
                      <a:pt x="3045" y="1"/>
                    </a:lnTo>
                    <a:lnTo>
                      <a:pt x="2972" y="25"/>
                    </a:lnTo>
                    <a:lnTo>
                      <a:pt x="2436" y="196"/>
                    </a:lnTo>
                    <a:lnTo>
                      <a:pt x="2436" y="196"/>
                    </a:lnTo>
                    <a:lnTo>
                      <a:pt x="2363" y="220"/>
                    </a:lnTo>
                    <a:lnTo>
                      <a:pt x="2290" y="269"/>
                    </a:lnTo>
                    <a:lnTo>
                      <a:pt x="2192" y="391"/>
                    </a:lnTo>
                    <a:lnTo>
                      <a:pt x="2144" y="537"/>
                    </a:lnTo>
                    <a:lnTo>
                      <a:pt x="2144" y="610"/>
                    </a:lnTo>
                    <a:lnTo>
                      <a:pt x="2144" y="683"/>
                    </a:lnTo>
                    <a:lnTo>
                      <a:pt x="2387" y="1828"/>
                    </a:lnTo>
                    <a:lnTo>
                      <a:pt x="2387" y="1828"/>
                    </a:lnTo>
                    <a:lnTo>
                      <a:pt x="2217" y="1949"/>
                    </a:lnTo>
                    <a:lnTo>
                      <a:pt x="2071" y="2095"/>
                    </a:lnTo>
                    <a:lnTo>
                      <a:pt x="999" y="1681"/>
                    </a:lnTo>
                    <a:lnTo>
                      <a:pt x="999" y="1681"/>
                    </a:lnTo>
                    <a:lnTo>
                      <a:pt x="926" y="1681"/>
                    </a:lnTo>
                    <a:lnTo>
                      <a:pt x="829" y="1657"/>
                    </a:lnTo>
                    <a:lnTo>
                      <a:pt x="682" y="1706"/>
                    </a:lnTo>
                    <a:lnTo>
                      <a:pt x="561" y="1779"/>
                    </a:lnTo>
                    <a:lnTo>
                      <a:pt x="512" y="1828"/>
                    </a:lnTo>
                    <a:lnTo>
                      <a:pt x="463" y="1901"/>
                    </a:lnTo>
                    <a:lnTo>
                      <a:pt x="220" y="2388"/>
                    </a:lnTo>
                    <a:lnTo>
                      <a:pt x="220" y="2388"/>
                    </a:lnTo>
                    <a:lnTo>
                      <a:pt x="195" y="2461"/>
                    </a:lnTo>
                    <a:lnTo>
                      <a:pt x="171" y="2534"/>
                    </a:lnTo>
                    <a:lnTo>
                      <a:pt x="195" y="2704"/>
                    </a:lnTo>
                    <a:lnTo>
                      <a:pt x="244" y="2826"/>
                    </a:lnTo>
                    <a:lnTo>
                      <a:pt x="293" y="2899"/>
                    </a:lnTo>
                    <a:lnTo>
                      <a:pt x="366" y="2948"/>
                    </a:lnTo>
                    <a:lnTo>
                      <a:pt x="1340" y="3581"/>
                    </a:lnTo>
                    <a:lnTo>
                      <a:pt x="1340" y="3581"/>
                    </a:lnTo>
                    <a:lnTo>
                      <a:pt x="1316" y="3776"/>
                    </a:lnTo>
                    <a:lnTo>
                      <a:pt x="1291" y="3995"/>
                    </a:lnTo>
                    <a:lnTo>
                      <a:pt x="244" y="4482"/>
                    </a:lnTo>
                    <a:lnTo>
                      <a:pt x="244" y="4482"/>
                    </a:lnTo>
                    <a:lnTo>
                      <a:pt x="195" y="4507"/>
                    </a:lnTo>
                    <a:lnTo>
                      <a:pt x="122" y="4555"/>
                    </a:lnTo>
                    <a:lnTo>
                      <a:pt x="49" y="4701"/>
                    </a:lnTo>
                    <a:lnTo>
                      <a:pt x="0" y="4848"/>
                    </a:lnTo>
                    <a:lnTo>
                      <a:pt x="25" y="4921"/>
                    </a:lnTo>
                    <a:lnTo>
                      <a:pt x="25" y="4994"/>
                    </a:lnTo>
                    <a:lnTo>
                      <a:pt x="220" y="5530"/>
                    </a:lnTo>
                    <a:lnTo>
                      <a:pt x="220" y="5530"/>
                    </a:lnTo>
                    <a:lnTo>
                      <a:pt x="244" y="5578"/>
                    </a:lnTo>
                    <a:lnTo>
                      <a:pt x="293" y="5651"/>
                    </a:lnTo>
                    <a:lnTo>
                      <a:pt x="390" y="5749"/>
                    </a:lnTo>
                    <a:lnTo>
                      <a:pt x="536" y="5797"/>
                    </a:lnTo>
                    <a:lnTo>
                      <a:pt x="609" y="5797"/>
                    </a:lnTo>
                    <a:lnTo>
                      <a:pt x="682" y="5797"/>
                    </a:lnTo>
                    <a:lnTo>
                      <a:pt x="1827" y="5554"/>
                    </a:lnTo>
                    <a:lnTo>
                      <a:pt x="1827" y="5554"/>
                    </a:lnTo>
                    <a:lnTo>
                      <a:pt x="1949" y="5724"/>
                    </a:lnTo>
                    <a:lnTo>
                      <a:pt x="2095" y="5870"/>
                    </a:lnTo>
                    <a:lnTo>
                      <a:pt x="1705" y="6966"/>
                    </a:lnTo>
                    <a:lnTo>
                      <a:pt x="1705" y="6966"/>
                    </a:lnTo>
                    <a:lnTo>
                      <a:pt x="1681" y="7040"/>
                    </a:lnTo>
                    <a:lnTo>
                      <a:pt x="1681" y="7113"/>
                    </a:lnTo>
                    <a:lnTo>
                      <a:pt x="1705" y="7259"/>
                    </a:lnTo>
                    <a:lnTo>
                      <a:pt x="1778" y="7380"/>
                    </a:lnTo>
                    <a:lnTo>
                      <a:pt x="1851" y="7429"/>
                    </a:lnTo>
                    <a:lnTo>
                      <a:pt x="1900" y="7478"/>
                    </a:lnTo>
                    <a:lnTo>
                      <a:pt x="2412" y="7721"/>
                    </a:lnTo>
                    <a:lnTo>
                      <a:pt x="2412" y="7721"/>
                    </a:lnTo>
                    <a:lnTo>
                      <a:pt x="2485" y="7770"/>
                    </a:lnTo>
                    <a:lnTo>
                      <a:pt x="2558" y="7770"/>
                    </a:lnTo>
                    <a:lnTo>
                      <a:pt x="2704" y="7770"/>
                    </a:lnTo>
                    <a:lnTo>
                      <a:pt x="2850" y="7697"/>
                    </a:lnTo>
                    <a:lnTo>
                      <a:pt x="2899" y="7648"/>
                    </a:lnTo>
                    <a:lnTo>
                      <a:pt x="2947" y="7600"/>
                    </a:lnTo>
                    <a:lnTo>
                      <a:pt x="3581" y="6625"/>
                    </a:lnTo>
                    <a:lnTo>
                      <a:pt x="3581" y="6625"/>
                    </a:lnTo>
                    <a:lnTo>
                      <a:pt x="3800" y="6650"/>
                    </a:lnTo>
                    <a:lnTo>
                      <a:pt x="3995" y="6650"/>
                    </a:lnTo>
                    <a:lnTo>
                      <a:pt x="4482" y="7697"/>
                    </a:lnTo>
                    <a:lnTo>
                      <a:pt x="4482" y="7697"/>
                    </a:lnTo>
                    <a:lnTo>
                      <a:pt x="4531" y="7770"/>
                    </a:lnTo>
                    <a:lnTo>
                      <a:pt x="4579" y="7819"/>
                    </a:lnTo>
                    <a:lnTo>
                      <a:pt x="4701" y="7892"/>
                    </a:lnTo>
                    <a:lnTo>
                      <a:pt x="4847" y="7941"/>
                    </a:lnTo>
                    <a:lnTo>
                      <a:pt x="4920" y="7941"/>
                    </a:lnTo>
                    <a:lnTo>
                      <a:pt x="4993" y="7916"/>
                    </a:lnTo>
                    <a:lnTo>
                      <a:pt x="5529" y="7746"/>
                    </a:lnTo>
                    <a:lnTo>
                      <a:pt x="5529" y="7746"/>
                    </a:lnTo>
                    <a:lnTo>
                      <a:pt x="5602" y="7721"/>
                    </a:lnTo>
                    <a:lnTo>
                      <a:pt x="5651" y="7673"/>
                    </a:lnTo>
                    <a:lnTo>
                      <a:pt x="5748" y="7551"/>
                    </a:lnTo>
                    <a:lnTo>
                      <a:pt x="5821" y="7405"/>
                    </a:lnTo>
                    <a:lnTo>
                      <a:pt x="5821" y="7332"/>
                    </a:lnTo>
                    <a:lnTo>
                      <a:pt x="5821" y="7259"/>
                    </a:lnTo>
                    <a:lnTo>
                      <a:pt x="5578" y="6114"/>
                    </a:lnTo>
                    <a:lnTo>
                      <a:pt x="5578" y="6114"/>
                    </a:lnTo>
                    <a:lnTo>
                      <a:pt x="5724" y="5992"/>
                    </a:lnTo>
                    <a:lnTo>
                      <a:pt x="5894" y="5846"/>
                    </a:lnTo>
                    <a:lnTo>
                      <a:pt x="6966" y="6260"/>
                    </a:lnTo>
                    <a:lnTo>
                      <a:pt x="6966" y="6260"/>
                    </a:lnTo>
                    <a:lnTo>
                      <a:pt x="7039" y="6260"/>
                    </a:lnTo>
                    <a:lnTo>
                      <a:pt x="7112" y="6285"/>
                    </a:lnTo>
                    <a:lnTo>
                      <a:pt x="7258" y="6236"/>
                    </a:lnTo>
                    <a:lnTo>
                      <a:pt x="7404" y="6163"/>
                    </a:lnTo>
                    <a:lnTo>
                      <a:pt x="7453" y="6114"/>
                    </a:lnTo>
                    <a:lnTo>
                      <a:pt x="7502" y="6041"/>
                    </a:lnTo>
                    <a:lnTo>
                      <a:pt x="7745" y="5530"/>
                    </a:lnTo>
                    <a:lnTo>
                      <a:pt x="7745" y="5530"/>
                    </a:lnTo>
                    <a:lnTo>
                      <a:pt x="7770" y="5481"/>
                    </a:lnTo>
                    <a:lnTo>
                      <a:pt x="7794" y="5383"/>
                    </a:lnTo>
                    <a:lnTo>
                      <a:pt x="7770" y="5237"/>
                    </a:lnTo>
                    <a:lnTo>
                      <a:pt x="7697" y="5115"/>
                    </a:lnTo>
                    <a:lnTo>
                      <a:pt x="7648" y="5042"/>
                    </a:lnTo>
                    <a:lnTo>
                      <a:pt x="7599" y="4994"/>
                    </a:lnTo>
                    <a:lnTo>
                      <a:pt x="6625" y="4360"/>
                    </a:lnTo>
                    <a:lnTo>
                      <a:pt x="6625" y="4360"/>
                    </a:lnTo>
                    <a:lnTo>
                      <a:pt x="6649" y="4166"/>
                    </a:lnTo>
                    <a:lnTo>
                      <a:pt x="6649" y="3946"/>
                    </a:lnTo>
                    <a:lnTo>
                      <a:pt x="7697" y="3459"/>
                    </a:lnTo>
                    <a:lnTo>
                      <a:pt x="7697" y="3459"/>
                    </a:lnTo>
                    <a:lnTo>
                      <a:pt x="7770" y="3435"/>
                    </a:lnTo>
                    <a:lnTo>
                      <a:pt x="7843" y="3386"/>
                    </a:lnTo>
                    <a:lnTo>
                      <a:pt x="7916" y="3240"/>
                    </a:lnTo>
                    <a:lnTo>
                      <a:pt x="7940" y="3094"/>
                    </a:lnTo>
                    <a:lnTo>
                      <a:pt x="7940" y="3021"/>
                    </a:lnTo>
                    <a:lnTo>
                      <a:pt x="7940" y="2948"/>
                    </a:lnTo>
                    <a:lnTo>
                      <a:pt x="7745" y="2412"/>
                    </a:lnTo>
                    <a:lnTo>
                      <a:pt x="7745" y="2412"/>
                    </a:lnTo>
                    <a:lnTo>
                      <a:pt x="7721" y="2339"/>
                    </a:lnTo>
                    <a:lnTo>
                      <a:pt x="7672" y="2290"/>
                    </a:lnTo>
                    <a:lnTo>
                      <a:pt x="7551" y="2193"/>
                    </a:lnTo>
                    <a:lnTo>
                      <a:pt x="7429" y="2144"/>
                    </a:lnTo>
                    <a:lnTo>
                      <a:pt x="7356" y="2144"/>
                    </a:lnTo>
                    <a:lnTo>
                      <a:pt x="7258" y="2144"/>
                    </a:lnTo>
                    <a:lnTo>
                      <a:pt x="7258" y="2144"/>
                    </a:lnTo>
                    <a:close/>
                    <a:moveTo>
                      <a:pt x="5480" y="4726"/>
                    </a:moveTo>
                    <a:lnTo>
                      <a:pt x="5480" y="4726"/>
                    </a:lnTo>
                    <a:lnTo>
                      <a:pt x="5383" y="4872"/>
                    </a:lnTo>
                    <a:lnTo>
                      <a:pt x="5286" y="4994"/>
                    </a:lnTo>
                    <a:lnTo>
                      <a:pt x="5188" y="5140"/>
                    </a:lnTo>
                    <a:lnTo>
                      <a:pt x="5066" y="5237"/>
                    </a:lnTo>
                    <a:lnTo>
                      <a:pt x="4945" y="5335"/>
                    </a:lnTo>
                    <a:lnTo>
                      <a:pt x="4798" y="5432"/>
                    </a:lnTo>
                    <a:lnTo>
                      <a:pt x="4652" y="5505"/>
                    </a:lnTo>
                    <a:lnTo>
                      <a:pt x="4506" y="5554"/>
                    </a:lnTo>
                    <a:lnTo>
                      <a:pt x="4360" y="5603"/>
                    </a:lnTo>
                    <a:lnTo>
                      <a:pt x="4190" y="5627"/>
                    </a:lnTo>
                    <a:lnTo>
                      <a:pt x="4043" y="5651"/>
                    </a:lnTo>
                    <a:lnTo>
                      <a:pt x="3873" y="5627"/>
                    </a:lnTo>
                    <a:lnTo>
                      <a:pt x="3702" y="5627"/>
                    </a:lnTo>
                    <a:lnTo>
                      <a:pt x="3556" y="5578"/>
                    </a:lnTo>
                    <a:lnTo>
                      <a:pt x="3386" y="5530"/>
                    </a:lnTo>
                    <a:lnTo>
                      <a:pt x="3240" y="5456"/>
                    </a:lnTo>
                    <a:lnTo>
                      <a:pt x="3240" y="5456"/>
                    </a:lnTo>
                    <a:lnTo>
                      <a:pt x="3094" y="5383"/>
                    </a:lnTo>
                    <a:lnTo>
                      <a:pt x="2947" y="5286"/>
                    </a:lnTo>
                    <a:lnTo>
                      <a:pt x="2826" y="5164"/>
                    </a:lnTo>
                    <a:lnTo>
                      <a:pt x="2704" y="5067"/>
                    </a:lnTo>
                    <a:lnTo>
                      <a:pt x="2606" y="4921"/>
                    </a:lnTo>
                    <a:lnTo>
                      <a:pt x="2533" y="4799"/>
                    </a:lnTo>
                    <a:lnTo>
                      <a:pt x="2460" y="4653"/>
                    </a:lnTo>
                    <a:lnTo>
                      <a:pt x="2387" y="4507"/>
                    </a:lnTo>
                    <a:lnTo>
                      <a:pt x="2363" y="4336"/>
                    </a:lnTo>
                    <a:lnTo>
                      <a:pt x="2314" y="4190"/>
                    </a:lnTo>
                    <a:lnTo>
                      <a:pt x="2314" y="4020"/>
                    </a:lnTo>
                    <a:lnTo>
                      <a:pt x="2314" y="3873"/>
                    </a:lnTo>
                    <a:lnTo>
                      <a:pt x="2339" y="3703"/>
                    </a:lnTo>
                    <a:lnTo>
                      <a:pt x="2363" y="3532"/>
                    </a:lnTo>
                    <a:lnTo>
                      <a:pt x="2412" y="3386"/>
                    </a:lnTo>
                    <a:lnTo>
                      <a:pt x="2485" y="3216"/>
                    </a:lnTo>
                    <a:lnTo>
                      <a:pt x="2485" y="3216"/>
                    </a:lnTo>
                    <a:lnTo>
                      <a:pt x="2582" y="3070"/>
                    </a:lnTo>
                    <a:lnTo>
                      <a:pt x="2680" y="2948"/>
                    </a:lnTo>
                    <a:lnTo>
                      <a:pt x="2777" y="2802"/>
                    </a:lnTo>
                    <a:lnTo>
                      <a:pt x="2899" y="2704"/>
                    </a:lnTo>
                    <a:lnTo>
                      <a:pt x="3020" y="2607"/>
                    </a:lnTo>
                    <a:lnTo>
                      <a:pt x="3167" y="2509"/>
                    </a:lnTo>
                    <a:lnTo>
                      <a:pt x="3313" y="2436"/>
                    </a:lnTo>
                    <a:lnTo>
                      <a:pt x="3459" y="2388"/>
                    </a:lnTo>
                    <a:lnTo>
                      <a:pt x="3605" y="2339"/>
                    </a:lnTo>
                    <a:lnTo>
                      <a:pt x="3775" y="2315"/>
                    </a:lnTo>
                    <a:lnTo>
                      <a:pt x="3922" y="2290"/>
                    </a:lnTo>
                    <a:lnTo>
                      <a:pt x="4092" y="2315"/>
                    </a:lnTo>
                    <a:lnTo>
                      <a:pt x="4263" y="2315"/>
                    </a:lnTo>
                    <a:lnTo>
                      <a:pt x="4409" y="2363"/>
                    </a:lnTo>
                    <a:lnTo>
                      <a:pt x="4579" y="2412"/>
                    </a:lnTo>
                    <a:lnTo>
                      <a:pt x="4725" y="2485"/>
                    </a:lnTo>
                    <a:lnTo>
                      <a:pt x="4725" y="2485"/>
                    </a:lnTo>
                    <a:lnTo>
                      <a:pt x="4871" y="2558"/>
                    </a:lnTo>
                    <a:lnTo>
                      <a:pt x="5018" y="2656"/>
                    </a:lnTo>
                    <a:lnTo>
                      <a:pt x="5139" y="2777"/>
                    </a:lnTo>
                    <a:lnTo>
                      <a:pt x="5261" y="2875"/>
                    </a:lnTo>
                    <a:lnTo>
                      <a:pt x="5359" y="3021"/>
                    </a:lnTo>
                    <a:lnTo>
                      <a:pt x="5432" y="3143"/>
                    </a:lnTo>
                    <a:lnTo>
                      <a:pt x="5505" y="3289"/>
                    </a:lnTo>
                    <a:lnTo>
                      <a:pt x="5578" y="3435"/>
                    </a:lnTo>
                    <a:lnTo>
                      <a:pt x="5602" y="3605"/>
                    </a:lnTo>
                    <a:lnTo>
                      <a:pt x="5626" y="3752"/>
                    </a:lnTo>
                    <a:lnTo>
                      <a:pt x="5651" y="3922"/>
                    </a:lnTo>
                    <a:lnTo>
                      <a:pt x="5651" y="4068"/>
                    </a:lnTo>
                    <a:lnTo>
                      <a:pt x="5626" y="4239"/>
                    </a:lnTo>
                    <a:lnTo>
                      <a:pt x="5602" y="4409"/>
                    </a:lnTo>
                    <a:lnTo>
                      <a:pt x="5553" y="4555"/>
                    </a:lnTo>
                    <a:lnTo>
                      <a:pt x="5480" y="4726"/>
                    </a:lnTo>
                    <a:lnTo>
                      <a:pt x="5480" y="4726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C999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0" name="CaixaDeTexto 9"/>
            <p:cNvSpPr txBox="1"/>
            <p:nvPr/>
          </p:nvSpPr>
          <p:spPr>
            <a:xfrm>
              <a:off x="1143346" y="644119"/>
              <a:ext cx="2581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867790" y="2766189"/>
            <a:ext cx="3132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1E2C76"/>
                </a:solidFill>
                <a:latin typeface="+mj-lt"/>
              </a:rPr>
              <a:t>Geração de Valor</a:t>
            </a:r>
            <a:endParaRPr lang="pt-BR" sz="16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9" name="Shape 105"/>
          <p:cNvSpPr txBox="1">
            <a:spLocks/>
          </p:cNvSpPr>
          <p:nvPr/>
        </p:nvSpPr>
        <p:spPr>
          <a:xfrm>
            <a:off x="5384039" y="4335849"/>
            <a:ext cx="5767157" cy="155534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600" b="1" dirty="0">
                <a:solidFill>
                  <a:schemeClr val="bg1"/>
                </a:solidFill>
              </a:rPr>
              <a:t>O objetivo principal de uma empresa é a maximização da riqueza do acionista</a:t>
            </a:r>
          </a:p>
        </p:txBody>
      </p:sp>
    </p:spTree>
    <p:extLst>
      <p:ext uri="{BB962C8B-B14F-4D97-AF65-F5344CB8AC3E}">
        <p14:creationId xmlns:p14="http://schemas.microsoft.com/office/powerpoint/2010/main" val="36588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789709" y="1509169"/>
            <a:ext cx="1086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b="1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50E5D0-A59A-4A32-931F-06F28D00C7CC}"/>
              </a:ext>
            </a:extLst>
          </p:cNvPr>
          <p:cNvSpPr txBox="1"/>
          <p:nvPr/>
        </p:nvSpPr>
        <p:spPr>
          <a:xfrm>
            <a:off x="4460563" y="2782955"/>
            <a:ext cx="1076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Caso Prático</a:t>
            </a:r>
          </a:p>
        </p:txBody>
      </p:sp>
    </p:spTree>
    <p:extLst>
      <p:ext uri="{BB962C8B-B14F-4D97-AF65-F5344CB8AC3E}">
        <p14:creationId xmlns:p14="http://schemas.microsoft.com/office/powerpoint/2010/main" val="97473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-13648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789709" y="1509169"/>
            <a:ext cx="1086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b="1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445FD1-9462-4B59-BBE3-61557771C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" t="29744" r="80299" b="24963"/>
          <a:stretch/>
        </p:blipFill>
        <p:spPr>
          <a:xfrm>
            <a:off x="1790641" y="1351798"/>
            <a:ext cx="2867122" cy="41544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4AD46E1-6F00-4192-86F8-9B3605A617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88" t="59508" r="15821" b="8636"/>
          <a:stretch/>
        </p:blipFill>
        <p:spPr>
          <a:xfrm>
            <a:off x="5848064" y="532263"/>
            <a:ext cx="5356748" cy="21836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1335154-B808-4745-9609-AB202CE599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545" t="46964" r="12463" b="13613"/>
          <a:stretch/>
        </p:blipFill>
        <p:spPr>
          <a:xfrm>
            <a:off x="5848064" y="3122215"/>
            <a:ext cx="5363571" cy="27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0323" y="1303489"/>
            <a:ext cx="5723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Empresa para a área de Finanças</a:t>
            </a:r>
          </a:p>
        </p:txBody>
      </p:sp>
      <p:sp>
        <p:nvSpPr>
          <p:cNvPr id="21" name="Espaço Reservado para Conteúdo 4">
            <a:extLst>
              <a:ext uri="{FF2B5EF4-FFF2-40B4-BE49-F238E27FC236}">
                <a16:creationId xmlns:a16="http://schemas.microsoft.com/office/drawing/2014/main" id="{ADE9AC2E-DAD3-4B16-9162-7FD55A452BFB}"/>
              </a:ext>
            </a:extLst>
          </p:cNvPr>
          <p:cNvSpPr txBox="1">
            <a:spLocks/>
          </p:cNvSpPr>
          <p:nvPr/>
        </p:nvSpPr>
        <p:spPr>
          <a:xfrm>
            <a:off x="902043" y="2026391"/>
            <a:ext cx="10304393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UNIDADE ECONÔMICA GERADORA E DISTRIBUIDORA DE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FLUXOS DE CAIXA</a:t>
            </a:r>
          </a:p>
          <a:p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REMUNERAR O ACIONISTA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ACIMA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 RETORNO DESEJADO –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Agregação de </a:t>
            </a:r>
            <a:r>
              <a:rPr lang="pt-B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EMPRESA X FIRMA X NEGÓCIO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BALANÇO = VALOR ENCERRAMENTO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04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0323" y="1315664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Empresa e Valor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2653634-247E-4079-9CBD-705A774643F5}"/>
              </a:ext>
            </a:extLst>
          </p:cNvPr>
          <p:cNvGrpSpPr/>
          <p:nvPr/>
        </p:nvGrpSpPr>
        <p:grpSpPr>
          <a:xfrm>
            <a:off x="902043" y="2213572"/>
            <a:ext cx="9496426" cy="3929090"/>
            <a:chOff x="-214313" y="1357298"/>
            <a:chExt cx="9496426" cy="392909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D68AA0D-3307-413E-923F-8B7294E1281F}"/>
                </a:ext>
              </a:extLst>
            </p:cNvPr>
            <p:cNvSpPr/>
            <p:nvPr/>
          </p:nvSpPr>
          <p:spPr>
            <a:xfrm>
              <a:off x="1357290" y="1357298"/>
              <a:ext cx="3110637" cy="392909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b="1" dirty="0">
                  <a:solidFill>
                    <a:schemeClr val="tx1"/>
                  </a:solidFill>
                  <a:latin typeface="Verdana" pitchFamily="34" charset="0"/>
                </a:rPr>
                <a:t>VALOR </a:t>
              </a:r>
            </a:p>
            <a:p>
              <a:pPr algn="ctr">
                <a:defRPr/>
              </a:pPr>
              <a:r>
                <a:rPr lang="pt-BR" sz="2400" b="1" dirty="0">
                  <a:solidFill>
                    <a:schemeClr val="tx1"/>
                  </a:solidFill>
                  <a:latin typeface="Verdana" pitchFamily="34" charset="0"/>
                </a:rPr>
                <a:t>DA </a:t>
              </a:r>
            </a:p>
            <a:p>
              <a:pPr algn="ctr">
                <a:defRPr/>
              </a:pPr>
              <a:r>
                <a:rPr lang="pt-BR" sz="2400" b="1" dirty="0">
                  <a:solidFill>
                    <a:schemeClr val="tx1"/>
                  </a:solidFill>
                  <a:latin typeface="Verdana" pitchFamily="34" charset="0"/>
                </a:rPr>
                <a:t>EMPRESA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EE0F1E4-CF7E-489D-BE51-C55D45D8FEB8}"/>
                </a:ext>
              </a:extLst>
            </p:cNvPr>
            <p:cNvSpPr/>
            <p:nvPr/>
          </p:nvSpPr>
          <p:spPr>
            <a:xfrm>
              <a:off x="4214810" y="1357298"/>
              <a:ext cx="3237510" cy="200026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b="1">
                  <a:latin typeface="Verdana" charset="0"/>
                </a:rPr>
                <a:t>VALOR </a:t>
              </a:r>
            </a:p>
            <a:p>
              <a:pPr algn="ctr" eaLnBrk="1" hangingPunct="1"/>
              <a:r>
                <a:rPr lang="pt-BR" b="1">
                  <a:latin typeface="Verdana" charset="0"/>
                </a:rPr>
                <a:t>DAS </a:t>
              </a:r>
            </a:p>
            <a:p>
              <a:pPr algn="ctr" eaLnBrk="1" hangingPunct="1"/>
              <a:r>
                <a:rPr lang="pt-BR" b="1">
                  <a:latin typeface="Verdana" charset="0"/>
                </a:rPr>
                <a:t>DÍVIDAS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14DF1DE-CCFD-4ECD-97D2-C935E051BA04}"/>
                </a:ext>
              </a:extLst>
            </p:cNvPr>
            <p:cNvSpPr/>
            <p:nvPr/>
          </p:nvSpPr>
          <p:spPr>
            <a:xfrm>
              <a:off x="4214810" y="3286124"/>
              <a:ext cx="3237510" cy="200026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b="1">
                  <a:latin typeface="Verdana" charset="0"/>
                </a:rPr>
                <a:t>VALOR </a:t>
              </a:r>
            </a:p>
            <a:p>
              <a:pPr algn="ctr" eaLnBrk="1" hangingPunct="1"/>
              <a:r>
                <a:rPr lang="pt-BR" b="1">
                  <a:latin typeface="Verdana" charset="0"/>
                </a:rPr>
                <a:t>DO</a:t>
              </a:r>
            </a:p>
            <a:p>
              <a:pPr algn="ctr" eaLnBrk="1" hangingPunct="1"/>
              <a:r>
                <a:rPr lang="pt-BR" b="1">
                  <a:latin typeface="Verdana" charset="0"/>
                </a:rPr>
                <a:t>PATRIMÔNIO LÍQUIDO</a:t>
              </a:r>
            </a:p>
          </p:txBody>
        </p:sp>
        <p:sp>
          <p:nvSpPr>
            <p:cNvPr id="23" name="Chave esquerda 8">
              <a:extLst>
                <a:ext uri="{FF2B5EF4-FFF2-40B4-BE49-F238E27FC236}">
                  <a16:creationId xmlns:a16="http://schemas.microsoft.com/office/drawing/2014/main" id="{8FFA94C0-8423-4870-B77A-41221BDA5C4B}"/>
                </a:ext>
              </a:extLst>
            </p:cNvPr>
            <p:cNvSpPr/>
            <p:nvPr/>
          </p:nvSpPr>
          <p:spPr>
            <a:xfrm>
              <a:off x="1143000" y="1357313"/>
              <a:ext cx="231775" cy="39290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latin typeface="Verdana" pitchFamily="34" charset="0"/>
              </a:endParaRPr>
            </a:p>
          </p:txBody>
        </p:sp>
        <p:sp>
          <p:nvSpPr>
            <p:cNvPr id="24" name="Retângulo 9">
              <a:extLst>
                <a:ext uri="{FF2B5EF4-FFF2-40B4-BE49-F238E27FC236}">
                  <a16:creationId xmlns:a16="http://schemas.microsoft.com/office/drawing/2014/main" id="{31588BDC-F1F0-4F4B-9C24-D0817828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4313" y="2500313"/>
              <a:ext cx="1781176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800" b="1">
                  <a:latin typeface="Verdana" charset="0"/>
                </a:rPr>
                <a:t>Valor </a:t>
              </a:r>
            </a:p>
            <a:p>
              <a:pPr algn="ctr"/>
              <a:r>
                <a:rPr lang="pt-BR" sz="2800" b="1">
                  <a:latin typeface="Verdana" charset="0"/>
                </a:rPr>
                <a:t>dos</a:t>
              </a:r>
            </a:p>
            <a:p>
              <a:pPr algn="ctr"/>
              <a:r>
                <a:rPr lang="pt-BR" sz="2800" b="1">
                  <a:latin typeface="Verdana" charset="0"/>
                </a:rPr>
                <a:t>Ativos</a:t>
              </a:r>
            </a:p>
          </p:txBody>
        </p:sp>
        <p:sp>
          <p:nvSpPr>
            <p:cNvPr id="25" name="Chave direita 10">
              <a:extLst>
                <a:ext uri="{FF2B5EF4-FFF2-40B4-BE49-F238E27FC236}">
                  <a16:creationId xmlns:a16="http://schemas.microsoft.com/office/drawing/2014/main" id="{981F4CD7-84C1-4F3B-95D4-E4B386A33E04}"/>
                </a:ext>
              </a:extLst>
            </p:cNvPr>
            <p:cNvSpPr/>
            <p:nvPr/>
          </p:nvSpPr>
          <p:spPr>
            <a:xfrm>
              <a:off x="7572375" y="1357313"/>
              <a:ext cx="155575" cy="192881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latin typeface="Verdana" pitchFamily="34" charset="0"/>
              </a:endParaRPr>
            </a:p>
          </p:txBody>
        </p:sp>
        <p:sp>
          <p:nvSpPr>
            <p:cNvPr id="26" name="Chave direita 11">
              <a:extLst>
                <a:ext uri="{FF2B5EF4-FFF2-40B4-BE49-F238E27FC236}">
                  <a16:creationId xmlns:a16="http://schemas.microsoft.com/office/drawing/2014/main" id="{CB42F5CE-CD38-4451-891B-E6A3F020E802}"/>
                </a:ext>
              </a:extLst>
            </p:cNvPr>
            <p:cNvSpPr/>
            <p:nvPr/>
          </p:nvSpPr>
          <p:spPr>
            <a:xfrm>
              <a:off x="7572375" y="3286125"/>
              <a:ext cx="155575" cy="200025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latin typeface="Verdana" pitchFamily="34" charset="0"/>
              </a:endParaRPr>
            </a:p>
          </p:txBody>
        </p:sp>
        <p:sp>
          <p:nvSpPr>
            <p:cNvPr id="27" name="Retângulo 12">
              <a:extLst>
                <a:ext uri="{FF2B5EF4-FFF2-40B4-BE49-F238E27FC236}">
                  <a16:creationId xmlns:a16="http://schemas.microsoft.com/office/drawing/2014/main" id="{7666AB75-5681-442E-BDED-C77C84F39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8" y="1500188"/>
              <a:ext cx="1781175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000" b="1">
                  <a:latin typeface="Verdana" charset="0"/>
                </a:rPr>
                <a:t>Valor da Empresa para o Credor</a:t>
              </a:r>
            </a:p>
          </p:txBody>
        </p:sp>
        <p:sp>
          <p:nvSpPr>
            <p:cNvPr id="29" name="Retângulo 13">
              <a:extLst>
                <a:ext uri="{FF2B5EF4-FFF2-40B4-BE49-F238E27FC236}">
                  <a16:creationId xmlns:a16="http://schemas.microsoft.com/office/drawing/2014/main" id="{9B6FD133-F98A-47B9-B41C-BFBFF65FC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8" y="3500438"/>
              <a:ext cx="1781175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000" b="1">
                  <a:latin typeface="Verdana" charset="0"/>
                </a:rPr>
                <a:t>Valor da Empresa para os   Acionistas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0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0323" y="1315664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Empresa e Valor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AEED9EC-F0E8-4C7D-BF71-1D756DEFA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7" t="35501" r="20116" b="19392"/>
          <a:stretch/>
        </p:blipFill>
        <p:spPr>
          <a:xfrm>
            <a:off x="1603514" y="1867361"/>
            <a:ext cx="8746434" cy="47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0323" y="1315664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Empresa e Valor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A112B6F-B812-4FC8-A397-AC1C8E886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8" t="31875" r="23804" b="17666"/>
          <a:stretch/>
        </p:blipFill>
        <p:spPr>
          <a:xfrm>
            <a:off x="3094416" y="1994250"/>
            <a:ext cx="6321287" cy="41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603754" y="1305753"/>
            <a:ext cx="3936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Razões para </a:t>
            </a:r>
            <a:r>
              <a:rPr lang="pt-BR" sz="3200" b="1" dirty="0" err="1">
                <a:solidFill>
                  <a:srgbClr val="1E2C76"/>
                </a:solidFill>
              </a:rPr>
              <a:t>Valuation</a:t>
            </a:r>
            <a:endParaRPr lang="pt-BR" sz="3200" b="1" dirty="0">
              <a:solidFill>
                <a:srgbClr val="1E2C76"/>
              </a:solidFill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B35CECF-A29B-4619-936B-84DB07081669}"/>
              </a:ext>
            </a:extLst>
          </p:cNvPr>
          <p:cNvSpPr txBox="1">
            <a:spLocks noChangeArrowheads="1"/>
          </p:cNvSpPr>
          <p:nvPr/>
        </p:nvSpPr>
        <p:spPr>
          <a:xfrm>
            <a:off x="530659" y="2081233"/>
            <a:ext cx="8675661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None/>
            </a:pPr>
            <a:r>
              <a:rPr lang="pt-BR" sz="2700" b="1" dirty="0">
                <a:latin typeface="Calibri" charset="0"/>
              </a:rPr>
              <a:t>	- Compra e venda de empresas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pt-BR" sz="2700" b="1" dirty="0">
                <a:latin typeface="Calibri" charset="0"/>
              </a:rPr>
              <a:t>	- Abertura e Capital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pt-BR" sz="2700" b="1" dirty="0">
                <a:latin typeface="Calibri" charset="0"/>
              </a:rPr>
              <a:t>	- Fusão e Cisão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pt-BR" sz="2700" b="1" dirty="0">
                <a:latin typeface="Calibri" charset="0"/>
              </a:rPr>
              <a:t>	- Privatização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pt-BR" sz="2700" b="1" dirty="0">
                <a:latin typeface="Calibri" charset="0"/>
              </a:rPr>
              <a:t>	- Análise de viabilidade de negócios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pt-BR" sz="2700" b="1" dirty="0">
                <a:latin typeface="Calibri" charset="0"/>
              </a:rPr>
              <a:t>	- Entrada e saída de sócios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pt-BR" sz="2700" b="1" dirty="0">
                <a:latin typeface="Calibri" charset="0"/>
              </a:rPr>
              <a:t>	- Fundos de Capital de Risco: </a:t>
            </a:r>
            <a:r>
              <a:rPr lang="pt-BR" sz="2700" b="1" i="1" dirty="0">
                <a:latin typeface="Calibri" charset="0"/>
              </a:rPr>
              <a:t>Private </a:t>
            </a:r>
            <a:r>
              <a:rPr lang="pt-BR" sz="2700" b="1" i="1" dirty="0" err="1">
                <a:latin typeface="Calibri" charset="0"/>
              </a:rPr>
              <a:t>Equity</a:t>
            </a:r>
            <a:r>
              <a:rPr lang="pt-BR" sz="2700" b="1" i="1" dirty="0">
                <a:latin typeface="Calibri" charset="0"/>
              </a:rPr>
              <a:t> e Venture Capital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pt-BR" sz="2700" b="1" dirty="0">
                <a:latin typeface="Calibri" charset="0"/>
              </a:rPr>
              <a:t>	- Investimentos em Ações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pt-BR" sz="2700" b="1" dirty="0">
                <a:latin typeface="Calibri" charset="0"/>
              </a:rPr>
              <a:t>	- Aumento de Capital (</a:t>
            </a:r>
            <a:r>
              <a:rPr lang="pt-BR" sz="2700" b="1" i="1" dirty="0" err="1">
                <a:latin typeface="Calibri" charset="0"/>
              </a:rPr>
              <a:t>underwriting</a:t>
            </a:r>
            <a:r>
              <a:rPr lang="pt-BR" sz="2700" b="1" i="1" dirty="0">
                <a:latin typeface="Calibri" charset="0"/>
              </a:rPr>
              <a:t>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pt-BR" sz="2700" b="1" i="1" dirty="0">
                <a:latin typeface="Calibri" charset="0"/>
              </a:rPr>
              <a:t>	- </a:t>
            </a:r>
            <a:r>
              <a:rPr lang="pt-BR" sz="2700" b="1" dirty="0">
                <a:latin typeface="Calibri" charset="0"/>
              </a:rPr>
              <a:t>Reestruturação de Negócios</a:t>
            </a:r>
            <a:endParaRPr lang="en-US" sz="27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-20375" y="1315664"/>
            <a:ext cx="3595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Evolução Operações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2CC2FCCB-9DFC-4CEE-A2F1-BA2FE7979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9" t="16980" r="14639" b="11349"/>
          <a:stretch/>
        </p:blipFill>
        <p:spPr>
          <a:xfrm>
            <a:off x="1737438" y="1867361"/>
            <a:ext cx="8717123" cy="47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616663" y="3159749"/>
            <a:ext cx="4225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Exemplos de Operações</a:t>
            </a:r>
          </a:p>
        </p:txBody>
      </p:sp>
    </p:spTree>
    <p:extLst>
      <p:ext uri="{BB962C8B-B14F-4D97-AF65-F5344CB8AC3E}">
        <p14:creationId xmlns:p14="http://schemas.microsoft.com/office/powerpoint/2010/main" val="1881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graphicFrame>
        <p:nvGraphicFramePr>
          <p:cNvPr id="20" name="Group 76">
            <a:extLst>
              <a:ext uri="{FF2B5EF4-FFF2-40B4-BE49-F238E27FC236}">
                <a16:creationId xmlns:a16="http://schemas.microsoft.com/office/drawing/2014/main" id="{13A39B07-1294-48BE-B7EB-334EA43F8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05561"/>
              </p:ext>
            </p:extLst>
          </p:nvPr>
        </p:nvGraphicFramePr>
        <p:xfrm>
          <a:off x="1919289" y="1196975"/>
          <a:ext cx="8435975" cy="5541264"/>
        </p:xfrm>
        <a:graphic>
          <a:graphicData uri="http://schemas.openxmlformats.org/drawingml/2006/table">
            <a:tbl>
              <a:tblPr/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Comprador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Vendedor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1996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Unibanco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Excel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Itaú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Nacional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Economico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BFB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HSBC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Santander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Itaú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Banco Espírito Santo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Bozano, Simonsen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Colgate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Bamerindus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Geral do Comércio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Banerj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Boavista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Meridional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Kolynos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1998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Caixa Geral de Depósito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Bradesco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Credit Suisse First Boston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BBVA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ABN Amro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Bandeirantes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Credireal e BCN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Garantia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Excel Economico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Banco Real e Bandepe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Unibanco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Bradesco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Itaú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Santander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Credibanco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e Bandeirantes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Boavista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Banestado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Banespa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7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graphicFrame>
        <p:nvGraphicFramePr>
          <p:cNvPr id="21" name="Group 76">
            <a:extLst>
              <a:ext uri="{FF2B5EF4-FFF2-40B4-BE49-F238E27FC236}">
                <a16:creationId xmlns:a16="http://schemas.microsoft.com/office/drawing/2014/main" id="{66020892-5CDC-4E5A-8E86-6D1789EC4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724307"/>
              </p:ext>
            </p:extLst>
          </p:nvPr>
        </p:nvGraphicFramePr>
        <p:xfrm>
          <a:off x="1878012" y="1381900"/>
          <a:ext cx="8435975" cy="5117466"/>
        </p:xfrm>
        <a:graphic>
          <a:graphicData uri="http://schemas.openxmlformats.org/drawingml/2006/table">
            <a:tbl>
              <a:tblPr/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Comprador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Vendedor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Nestlé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Garoto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Santander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Varig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Banco Brasil - Anúncio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Nossa Caixa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JBS-Friboi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Pão de Açucar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Perdigão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Bertin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Casas Bahia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Sadia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Lan Chile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Pantanal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BTG Pactual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Magazine Luiza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Microsoft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Panamericano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Baú da Felicidade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Webjet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Skype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Azul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Kellogg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Trip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Protector &amp; Gamble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3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22" name="Retângulo 21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grpSp>
        <p:nvGrpSpPr>
          <p:cNvPr id="30" name="Grupo 29"/>
          <p:cNvGrpSpPr/>
          <p:nvPr/>
        </p:nvGrpSpPr>
        <p:grpSpPr>
          <a:xfrm>
            <a:off x="5303211" y="1449289"/>
            <a:ext cx="6052177" cy="4743522"/>
            <a:chOff x="5241530" y="1044238"/>
            <a:chExt cx="6052177" cy="4743522"/>
          </a:xfrm>
        </p:grpSpPr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241530" y="1044238"/>
              <a:ext cx="6052177" cy="1733593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530" y="4054167"/>
              <a:ext cx="6052177" cy="1733593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431316" y="529949"/>
            <a:ext cx="3293306" cy="514280"/>
            <a:chOff x="431316" y="529949"/>
            <a:chExt cx="3293306" cy="514280"/>
          </a:xfrm>
        </p:grpSpPr>
        <p:grpSp>
          <p:nvGrpSpPr>
            <p:cNvPr id="7" name="Shape 299"/>
            <p:cNvGrpSpPr/>
            <p:nvPr/>
          </p:nvGrpSpPr>
          <p:grpSpPr>
            <a:xfrm>
              <a:off x="431316" y="529949"/>
              <a:ext cx="599393" cy="445657"/>
              <a:chOff x="5247525" y="3021503"/>
              <a:chExt cx="517575" cy="384825"/>
            </a:xfrm>
            <a:solidFill>
              <a:srgbClr val="C99924"/>
            </a:solidFill>
          </p:grpSpPr>
          <p:sp>
            <p:nvSpPr>
              <p:cNvPr id="8" name="Shape 300"/>
              <p:cNvSpPr/>
              <p:nvPr/>
            </p:nvSpPr>
            <p:spPr>
              <a:xfrm>
                <a:off x="5247525" y="3021503"/>
                <a:ext cx="348900" cy="348900"/>
              </a:xfrm>
              <a:custGeom>
                <a:avLst/>
                <a:gdLst/>
                <a:ahLst/>
                <a:cxnLst/>
                <a:rect l="0" t="0" r="0" b="0"/>
                <a:pathLst>
                  <a:path w="13956" h="13956" fill="none" extrusionOk="0">
                    <a:moveTo>
                      <a:pt x="13323" y="5772"/>
                    </a:moveTo>
                    <a:lnTo>
                      <a:pt x="11861" y="5626"/>
                    </a:lnTo>
                    <a:lnTo>
                      <a:pt x="11861" y="5626"/>
                    </a:lnTo>
                    <a:lnTo>
                      <a:pt x="11788" y="5334"/>
                    </a:lnTo>
                    <a:lnTo>
                      <a:pt x="11667" y="5042"/>
                    </a:lnTo>
                    <a:lnTo>
                      <a:pt x="11545" y="4750"/>
                    </a:lnTo>
                    <a:lnTo>
                      <a:pt x="11399" y="4482"/>
                    </a:lnTo>
                    <a:lnTo>
                      <a:pt x="12300" y="3337"/>
                    </a:lnTo>
                    <a:lnTo>
                      <a:pt x="12300" y="3337"/>
                    </a:lnTo>
                    <a:lnTo>
                      <a:pt x="12373" y="3240"/>
                    </a:lnTo>
                    <a:lnTo>
                      <a:pt x="12422" y="3118"/>
                    </a:lnTo>
                    <a:lnTo>
                      <a:pt x="12446" y="2996"/>
                    </a:lnTo>
                    <a:lnTo>
                      <a:pt x="12446" y="2850"/>
                    </a:lnTo>
                    <a:lnTo>
                      <a:pt x="12422" y="2728"/>
                    </a:lnTo>
                    <a:lnTo>
                      <a:pt x="12397" y="2606"/>
                    </a:lnTo>
                    <a:lnTo>
                      <a:pt x="12324" y="2485"/>
                    </a:lnTo>
                    <a:lnTo>
                      <a:pt x="12251" y="2387"/>
                    </a:lnTo>
                    <a:lnTo>
                      <a:pt x="11569" y="1705"/>
                    </a:lnTo>
                    <a:lnTo>
                      <a:pt x="11569" y="1705"/>
                    </a:lnTo>
                    <a:lnTo>
                      <a:pt x="11472" y="1632"/>
                    </a:lnTo>
                    <a:lnTo>
                      <a:pt x="11350" y="1559"/>
                    </a:lnTo>
                    <a:lnTo>
                      <a:pt x="11228" y="1510"/>
                    </a:lnTo>
                    <a:lnTo>
                      <a:pt x="11106" y="1510"/>
                    </a:lnTo>
                    <a:lnTo>
                      <a:pt x="10960" y="1510"/>
                    </a:lnTo>
                    <a:lnTo>
                      <a:pt x="10838" y="1535"/>
                    </a:lnTo>
                    <a:lnTo>
                      <a:pt x="10717" y="1583"/>
                    </a:lnTo>
                    <a:lnTo>
                      <a:pt x="10619" y="1656"/>
                    </a:lnTo>
                    <a:lnTo>
                      <a:pt x="9475" y="2558"/>
                    </a:lnTo>
                    <a:lnTo>
                      <a:pt x="9475" y="2558"/>
                    </a:lnTo>
                    <a:lnTo>
                      <a:pt x="9207" y="2411"/>
                    </a:lnTo>
                    <a:lnTo>
                      <a:pt x="8914" y="2290"/>
                    </a:lnTo>
                    <a:lnTo>
                      <a:pt x="8622" y="2168"/>
                    </a:lnTo>
                    <a:lnTo>
                      <a:pt x="8330" y="2070"/>
                    </a:lnTo>
                    <a:lnTo>
                      <a:pt x="8159" y="634"/>
                    </a:lnTo>
                    <a:lnTo>
                      <a:pt x="8159" y="634"/>
                    </a:lnTo>
                    <a:lnTo>
                      <a:pt x="8135" y="512"/>
                    </a:lnTo>
                    <a:lnTo>
                      <a:pt x="8086" y="390"/>
                    </a:lnTo>
                    <a:lnTo>
                      <a:pt x="8013" y="293"/>
                    </a:lnTo>
                    <a:lnTo>
                      <a:pt x="7940" y="195"/>
                    </a:lnTo>
                    <a:lnTo>
                      <a:pt x="7818" y="122"/>
                    </a:lnTo>
                    <a:lnTo>
                      <a:pt x="7721" y="49"/>
                    </a:lnTo>
                    <a:lnTo>
                      <a:pt x="7575" y="25"/>
                    </a:lnTo>
                    <a:lnTo>
                      <a:pt x="7453" y="0"/>
                    </a:lnTo>
                    <a:lnTo>
                      <a:pt x="6479" y="0"/>
                    </a:lnTo>
                    <a:lnTo>
                      <a:pt x="6479" y="0"/>
                    </a:lnTo>
                    <a:lnTo>
                      <a:pt x="6357" y="25"/>
                    </a:lnTo>
                    <a:lnTo>
                      <a:pt x="6235" y="49"/>
                    </a:lnTo>
                    <a:lnTo>
                      <a:pt x="6114" y="122"/>
                    </a:lnTo>
                    <a:lnTo>
                      <a:pt x="6016" y="195"/>
                    </a:lnTo>
                    <a:lnTo>
                      <a:pt x="5919" y="293"/>
                    </a:lnTo>
                    <a:lnTo>
                      <a:pt x="5846" y="390"/>
                    </a:lnTo>
                    <a:lnTo>
                      <a:pt x="5797" y="512"/>
                    </a:lnTo>
                    <a:lnTo>
                      <a:pt x="5773" y="634"/>
                    </a:lnTo>
                    <a:lnTo>
                      <a:pt x="5602" y="2070"/>
                    </a:lnTo>
                    <a:lnTo>
                      <a:pt x="5602" y="2070"/>
                    </a:lnTo>
                    <a:lnTo>
                      <a:pt x="5310" y="2168"/>
                    </a:lnTo>
                    <a:lnTo>
                      <a:pt x="5018" y="2290"/>
                    </a:lnTo>
                    <a:lnTo>
                      <a:pt x="4750" y="2411"/>
                    </a:lnTo>
                    <a:lnTo>
                      <a:pt x="4482" y="2558"/>
                    </a:lnTo>
                    <a:lnTo>
                      <a:pt x="3337" y="1656"/>
                    </a:lnTo>
                    <a:lnTo>
                      <a:pt x="3337" y="1656"/>
                    </a:lnTo>
                    <a:lnTo>
                      <a:pt x="3215" y="1583"/>
                    </a:lnTo>
                    <a:lnTo>
                      <a:pt x="3094" y="1535"/>
                    </a:lnTo>
                    <a:lnTo>
                      <a:pt x="2972" y="1510"/>
                    </a:lnTo>
                    <a:lnTo>
                      <a:pt x="2850" y="1510"/>
                    </a:lnTo>
                    <a:lnTo>
                      <a:pt x="2728" y="1510"/>
                    </a:lnTo>
                    <a:lnTo>
                      <a:pt x="2582" y="1559"/>
                    </a:lnTo>
                    <a:lnTo>
                      <a:pt x="2485" y="1632"/>
                    </a:lnTo>
                    <a:lnTo>
                      <a:pt x="2387" y="1705"/>
                    </a:lnTo>
                    <a:lnTo>
                      <a:pt x="1705" y="2387"/>
                    </a:lnTo>
                    <a:lnTo>
                      <a:pt x="1705" y="2387"/>
                    </a:lnTo>
                    <a:lnTo>
                      <a:pt x="1608" y="2485"/>
                    </a:lnTo>
                    <a:lnTo>
                      <a:pt x="1559" y="2606"/>
                    </a:lnTo>
                    <a:lnTo>
                      <a:pt x="1511" y="2728"/>
                    </a:lnTo>
                    <a:lnTo>
                      <a:pt x="1486" y="2850"/>
                    </a:lnTo>
                    <a:lnTo>
                      <a:pt x="1486" y="2996"/>
                    </a:lnTo>
                    <a:lnTo>
                      <a:pt x="1511" y="3118"/>
                    </a:lnTo>
                    <a:lnTo>
                      <a:pt x="1559" y="3240"/>
                    </a:lnTo>
                    <a:lnTo>
                      <a:pt x="1632" y="3337"/>
                    </a:lnTo>
                    <a:lnTo>
                      <a:pt x="2533" y="4482"/>
                    </a:lnTo>
                    <a:lnTo>
                      <a:pt x="2533" y="4482"/>
                    </a:lnTo>
                    <a:lnTo>
                      <a:pt x="2387" y="4750"/>
                    </a:lnTo>
                    <a:lnTo>
                      <a:pt x="2266" y="5042"/>
                    </a:lnTo>
                    <a:lnTo>
                      <a:pt x="2168" y="5334"/>
                    </a:lnTo>
                    <a:lnTo>
                      <a:pt x="2071" y="5626"/>
                    </a:lnTo>
                    <a:lnTo>
                      <a:pt x="634" y="5772"/>
                    </a:lnTo>
                    <a:lnTo>
                      <a:pt x="634" y="5772"/>
                    </a:lnTo>
                    <a:lnTo>
                      <a:pt x="512" y="5821"/>
                    </a:lnTo>
                    <a:lnTo>
                      <a:pt x="390" y="5870"/>
                    </a:lnTo>
                    <a:lnTo>
                      <a:pt x="268" y="5943"/>
                    </a:lnTo>
                    <a:lnTo>
                      <a:pt x="171" y="6016"/>
                    </a:lnTo>
                    <a:lnTo>
                      <a:pt x="98" y="6138"/>
                    </a:lnTo>
                    <a:lnTo>
                      <a:pt x="49" y="6235"/>
                    </a:lnTo>
                    <a:lnTo>
                      <a:pt x="1" y="6381"/>
                    </a:lnTo>
                    <a:lnTo>
                      <a:pt x="1" y="6503"/>
                    </a:lnTo>
                    <a:lnTo>
                      <a:pt x="1" y="7453"/>
                    </a:lnTo>
                    <a:lnTo>
                      <a:pt x="1" y="7453"/>
                    </a:lnTo>
                    <a:lnTo>
                      <a:pt x="1" y="7599"/>
                    </a:lnTo>
                    <a:lnTo>
                      <a:pt x="49" y="7721"/>
                    </a:lnTo>
                    <a:lnTo>
                      <a:pt x="98" y="7843"/>
                    </a:lnTo>
                    <a:lnTo>
                      <a:pt x="171" y="7940"/>
                    </a:lnTo>
                    <a:lnTo>
                      <a:pt x="268" y="8037"/>
                    </a:lnTo>
                    <a:lnTo>
                      <a:pt x="390" y="8111"/>
                    </a:lnTo>
                    <a:lnTo>
                      <a:pt x="512" y="8159"/>
                    </a:lnTo>
                    <a:lnTo>
                      <a:pt x="634" y="8184"/>
                    </a:lnTo>
                    <a:lnTo>
                      <a:pt x="2071" y="8354"/>
                    </a:lnTo>
                    <a:lnTo>
                      <a:pt x="2071" y="8354"/>
                    </a:lnTo>
                    <a:lnTo>
                      <a:pt x="2168" y="8646"/>
                    </a:lnTo>
                    <a:lnTo>
                      <a:pt x="2266" y="8914"/>
                    </a:lnTo>
                    <a:lnTo>
                      <a:pt x="2387" y="9206"/>
                    </a:lnTo>
                    <a:lnTo>
                      <a:pt x="2533" y="9474"/>
                    </a:lnTo>
                    <a:lnTo>
                      <a:pt x="1632" y="10619"/>
                    </a:lnTo>
                    <a:lnTo>
                      <a:pt x="1632" y="10619"/>
                    </a:lnTo>
                    <a:lnTo>
                      <a:pt x="1559" y="10741"/>
                    </a:lnTo>
                    <a:lnTo>
                      <a:pt x="1511" y="10863"/>
                    </a:lnTo>
                    <a:lnTo>
                      <a:pt x="1486" y="10984"/>
                    </a:lnTo>
                    <a:lnTo>
                      <a:pt x="1486" y="11106"/>
                    </a:lnTo>
                    <a:lnTo>
                      <a:pt x="1511" y="11228"/>
                    </a:lnTo>
                    <a:lnTo>
                      <a:pt x="1559" y="11350"/>
                    </a:lnTo>
                    <a:lnTo>
                      <a:pt x="1608" y="11472"/>
                    </a:lnTo>
                    <a:lnTo>
                      <a:pt x="1705" y="11569"/>
                    </a:lnTo>
                    <a:lnTo>
                      <a:pt x="2387" y="12251"/>
                    </a:lnTo>
                    <a:lnTo>
                      <a:pt x="2387" y="12251"/>
                    </a:lnTo>
                    <a:lnTo>
                      <a:pt x="2485" y="12348"/>
                    </a:lnTo>
                    <a:lnTo>
                      <a:pt x="2582" y="12397"/>
                    </a:lnTo>
                    <a:lnTo>
                      <a:pt x="2728" y="12446"/>
                    </a:lnTo>
                    <a:lnTo>
                      <a:pt x="2850" y="12470"/>
                    </a:lnTo>
                    <a:lnTo>
                      <a:pt x="2972" y="12470"/>
                    </a:lnTo>
                    <a:lnTo>
                      <a:pt x="3094" y="12421"/>
                    </a:lnTo>
                    <a:lnTo>
                      <a:pt x="3215" y="12373"/>
                    </a:lnTo>
                    <a:lnTo>
                      <a:pt x="3337" y="12324"/>
                    </a:lnTo>
                    <a:lnTo>
                      <a:pt x="4482" y="11423"/>
                    </a:lnTo>
                    <a:lnTo>
                      <a:pt x="4482" y="11423"/>
                    </a:lnTo>
                    <a:lnTo>
                      <a:pt x="4750" y="11545"/>
                    </a:lnTo>
                    <a:lnTo>
                      <a:pt x="5018" y="11691"/>
                    </a:lnTo>
                    <a:lnTo>
                      <a:pt x="5310" y="11788"/>
                    </a:lnTo>
                    <a:lnTo>
                      <a:pt x="5602" y="11886"/>
                    </a:lnTo>
                    <a:lnTo>
                      <a:pt x="5773" y="13322"/>
                    </a:lnTo>
                    <a:lnTo>
                      <a:pt x="5773" y="13322"/>
                    </a:lnTo>
                    <a:lnTo>
                      <a:pt x="5797" y="13444"/>
                    </a:lnTo>
                    <a:lnTo>
                      <a:pt x="5846" y="13566"/>
                    </a:lnTo>
                    <a:lnTo>
                      <a:pt x="5919" y="13688"/>
                    </a:lnTo>
                    <a:lnTo>
                      <a:pt x="6016" y="13785"/>
                    </a:lnTo>
                    <a:lnTo>
                      <a:pt x="6114" y="13858"/>
                    </a:lnTo>
                    <a:lnTo>
                      <a:pt x="6235" y="13907"/>
                    </a:lnTo>
                    <a:lnTo>
                      <a:pt x="6357" y="13956"/>
                    </a:lnTo>
                    <a:lnTo>
                      <a:pt x="6479" y="13956"/>
                    </a:lnTo>
                    <a:lnTo>
                      <a:pt x="7453" y="13956"/>
                    </a:lnTo>
                    <a:lnTo>
                      <a:pt x="7453" y="13956"/>
                    </a:lnTo>
                    <a:lnTo>
                      <a:pt x="7575" y="13956"/>
                    </a:lnTo>
                    <a:lnTo>
                      <a:pt x="7721" y="13907"/>
                    </a:lnTo>
                    <a:lnTo>
                      <a:pt x="7818" y="13858"/>
                    </a:lnTo>
                    <a:lnTo>
                      <a:pt x="7940" y="13785"/>
                    </a:lnTo>
                    <a:lnTo>
                      <a:pt x="8013" y="13688"/>
                    </a:lnTo>
                    <a:lnTo>
                      <a:pt x="8086" y="13566"/>
                    </a:lnTo>
                    <a:lnTo>
                      <a:pt x="8135" y="13444"/>
                    </a:lnTo>
                    <a:lnTo>
                      <a:pt x="8159" y="13322"/>
                    </a:lnTo>
                    <a:lnTo>
                      <a:pt x="8330" y="11886"/>
                    </a:lnTo>
                    <a:lnTo>
                      <a:pt x="8330" y="11886"/>
                    </a:lnTo>
                    <a:lnTo>
                      <a:pt x="8622" y="11788"/>
                    </a:lnTo>
                    <a:lnTo>
                      <a:pt x="8914" y="11691"/>
                    </a:lnTo>
                    <a:lnTo>
                      <a:pt x="9207" y="11545"/>
                    </a:lnTo>
                    <a:lnTo>
                      <a:pt x="9475" y="11423"/>
                    </a:lnTo>
                    <a:lnTo>
                      <a:pt x="10619" y="12324"/>
                    </a:lnTo>
                    <a:lnTo>
                      <a:pt x="10619" y="12324"/>
                    </a:lnTo>
                    <a:lnTo>
                      <a:pt x="10717" y="12373"/>
                    </a:lnTo>
                    <a:lnTo>
                      <a:pt x="10838" y="12421"/>
                    </a:lnTo>
                    <a:lnTo>
                      <a:pt x="10960" y="12470"/>
                    </a:lnTo>
                    <a:lnTo>
                      <a:pt x="11106" y="12470"/>
                    </a:lnTo>
                    <a:lnTo>
                      <a:pt x="11228" y="12446"/>
                    </a:lnTo>
                    <a:lnTo>
                      <a:pt x="11350" y="12397"/>
                    </a:lnTo>
                    <a:lnTo>
                      <a:pt x="11472" y="12348"/>
                    </a:lnTo>
                    <a:lnTo>
                      <a:pt x="11569" y="12251"/>
                    </a:lnTo>
                    <a:lnTo>
                      <a:pt x="12251" y="11569"/>
                    </a:lnTo>
                    <a:lnTo>
                      <a:pt x="12251" y="11569"/>
                    </a:lnTo>
                    <a:lnTo>
                      <a:pt x="12324" y="11472"/>
                    </a:lnTo>
                    <a:lnTo>
                      <a:pt x="12397" y="11350"/>
                    </a:lnTo>
                    <a:lnTo>
                      <a:pt x="12422" y="11228"/>
                    </a:lnTo>
                    <a:lnTo>
                      <a:pt x="12446" y="11106"/>
                    </a:lnTo>
                    <a:lnTo>
                      <a:pt x="12446" y="10984"/>
                    </a:lnTo>
                    <a:lnTo>
                      <a:pt x="12422" y="10863"/>
                    </a:lnTo>
                    <a:lnTo>
                      <a:pt x="12373" y="10741"/>
                    </a:lnTo>
                    <a:lnTo>
                      <a:pt x="12300" y="10619"/>
                    </a:lnTo>
                    <a:lnTo>
                      <a:pt x="11399" y="9474"/>
                    </a:lnTo>
                    <a:lnTo>
                      <a:pt x="11399" y="9474"/>
                    </a:lnTo>
                    <a:lnTo>
                      <a:pt x="11545" y="9206"/>
                    </a:lnTo>
                    <a:lnTo>
                      <a:pt x="11667" y="8914"/>
                    </a:lnTo>
                    <a:lnTo>
                      <a:pt x="11788" y="8646"/>
                    </a:lnTo>
                    <a:lnTo>
                      <a:pt x="11861" y="8354"/>
                    </a:lnTo>
                    <a:lnTo>
                      <a:pt x="13323" y="8184"/>
                    </a:lnTo>
                    <a:lnTo>
                      <a:pt x="13323" y="8184"/>
                    </a:lnTo>
                    <a:lnTo>
                      <a:pt x="13444" y="8159"/>
                    </a:lnTo>
                    <a:lnTo>
                      <a:pt x="13566" y="8111"/>
                    </a:lnTo>
                    <a:lnTo>
                      <a:pt x="13664" y="8037"/>
                    </a:lnTo>
                    <a:lnTo>
                      <a:pt x="13761" y="7940"/>
                    </a:lnTo>
                    <a:lnTo>
                      <a:pt x="13834" y="7843"/>
                    </a:lnTo>
                    <a:lnTo>
                      <a:pt x="13907" y="7721"/>
                    </a:lnTo>
                    <a:lnTo>
                      <a:pt x="13932" y="7599"/>
                    </a:lnTo>
                    <a:lnTo>
                      <a:pt x="13956" y="7453"/>
                    </a:lnTo>
                    <a:lnTo>
                      <a:pt x="13956" y="6503"/>
                    </a:lnTo>
                    <a:lnTo>
                      <a:pt x="13956" y="6503"/>
                    </a:lnTo>
                    <a:lnTo>
                      <a:pt x="13932" y="6381"/>
                    </a:lnTo>
                    <a:lnTo>
                      <a:pt x="13907" y="6235"/>
                    </a:lnTo>
                    <a:lnTo>
                      <a:pt x="13834" y="6138"/>
                    </a:lnTo>
                    <a:lnTo>
                      <a:pt x="13761" y="6016"/>
                    </a:lnTo>
                    <a:lnTo>
                      <a:pt x="13664" y="5943"/>
                    </a:lnTo>
                    <a:lnTo>
                      <a:pt x="13566" y="5870"/>
                    </a:lnTo>
                    <a:lnTo>
                      <a:pt x="13444" y="5821"/>
                    </a:lnTo>
                    <a:lnTo>
                      <a:pt x="13323" y="5772"/>
                    </a:lnTo>
                    <a:lnTo>
                      <a:pt x="13323" y="5772"/>
                    </a:lnTo>
                    <a:close/>
                    <a:moveTo>
                      <a:pt x="8573" y="8598"/>
                    </a:moveTo>
                    <a:lnTo>
                      <a:pt x="8573" y="8598"/>
                    </a:lnTo>
                    <a:lnTo>
                      <a:pt x="8403" y="8744"/>
                    </a:lnTo>
                    <a:lnTo>
                      <a:pt x="8232" y="8890"/>
                    </a:lnTo>
                    <a:lnTo>
                      <a:pt x="8038" y="8987"/>
                    </a:lnTo>
                    <a:lnTo>
                      <a:pt x="7818" y="9085"/>
                    </a:lnTo>
                    <a:lnTo>
                      <a:pt x="7624" y="9158"/>
                    </a:lnTo>
                    <a:lnTo>
                      <a:pt x="7404" y="9206"/>
                    </a:lnTo>
                    <a:lnTo>
                      <a:pt x="7185" y="9231"/>
                    </a:lnTo>
                    <a:lnTo>
                      <a:pt x="6966" y="9255"/>
                    </a:lnTo>
                    <a:lnTo>
                      <a:pt x="6747" y="9231"/>
                    </a:lnTo>
                    <a:lnTo>
                      <a:pt x="6528" y="9206"/>
                    </a:lnTo>
                    <a:lnTo>
                      <a:pt x="6333" y="9158"/>
                    </a:lnTo>
                    <a:lnTo>
                      <a:pt x="6114" y="9085"/>
                    </a:lnTo>
                    <a:lnTo>
                      <a:pt x="5919" y="8987"/>
                    </a:lnTo>
                    <a:lnTo>
                      <a:pt x="5724" y="8890"/>
                    </a:lnTo>
                    <a:lnTo>
                      <a:pt x="5529" y="8744"/>
                    </a:lnTo>
                    <a:lnTo>
                      <a:pt x="5359" y="8598"/>
                    </a:lnTo>
                    <a:lnTo>
                      <a:pt x="5359" y="8598"/>
                    </a:lnTo>
                    <a:lnTo>
                      <a:pt x="5212" y="8427"/>
                    </a:lnTo>
                    <a:lnTo>
                      <a:pt x="5066" y="8232"/>
                    </a:lnTo>
                    <a:lnTo>
                      <a:pt x="4969" y="8037"/>
                    </a:lnTo>
                    <a:lnTo>
                      <a:pt x="4871" y="7843"/>
                    </a:lnTo>
                    <a:lnTo>
                      <a:pt x="4798" y="7623"/>
                    </a:lnTo>
                    <a:lnTo>
                      <a:pt x="4750" y="7404"/>
                    </a:lnTo>
                    <a:lnTo>
                      <a:pt x="4701" y="7209"/>
                    </a:lnTo>
                    <a:lnTo>
                      <a:pt x="4701" y="6990"/>
                    </a:lnTo>
                    <a:lnTo>
                      <a:pt x="4701" y="6771"/>
                    </a:lnTo>
                    <a:lnTo>
                      <a:pt x="4750" y="6552"/>
                    </a:lnTo>
                    <a:lnTo>
                      <a:pt x="4798" y="6333"/>
                    </a:lnTo>
                    <a:lnTo>
                      <a:pt x="4871" y="6138"/>
                    </a:lnTo>
                    <a:lnTo>
                      <a:pt x="4969" y="5919"/>
                    </a:lnTo>
                    <a:lnTo>
                      <a:pt x="5066" y="5724"/>
                    </a:lnTo>
                    <a:lnTo>
                      <a:pt x="5212" y="5553"/>
                    </a:lnTo>
                    <a:lnTo>
                      <a:pt x="5359" y="5383"/>
                    </a:lnTo>
                    <a:lnTo>
                      <a:pt x="5359" y="5383"/>
                    </a:lnTo>
                    <a:lnTo>
                      <a:pt x="5529" y="5212"/>
                    </a:lnTo>
                    <a:lnTo>
                      <a:pt x="5724" y="5091"/>
                    </a:lnTo>
                    <a:lnTo>
                      <a:pt x="5919" y="4969"/>
                    </a:lnTo>
                    <a:lnTo>
                      <a:pt x="6114" y="4871"/>
                    </a:lnTo>
                    <a:lnTo>
                      <a:pt x="6333" y="4798"/>
                    </a:lnTo>
                    <a:lnTo>
                      <a:pt x="6528" y="4750"/>
                    </a:lnTo>
                    <a:lnTo>
                      <a:pt x="6747" y="4725"/>
                    </a:lnTo>
                    <a:lnTo>
                      <a:pt x="6966" y="4701"/>
                    </a:lnTo>
                    <a:lnTo>
                      <a:pt x="7185" y="4725"/>
                    </a:lnTo>
                    <a:lnTo>
                      <a:pt x="7404" y="4750"/>
                    </a:lnTo>
                    <a:lnTo>
                      <a:pt x="7624" y="4798"/>
                    </a:lnTo>
                    <a:lnTo>
                      <a:pt x="7818" y="4871"/>
                    </a:lnTo>
                    <a:lnTo>
                      <a:pt x="8038" y="4969"/>
                    </a:lnTo>
                    <a:lnTo>
                      <a:pt x="8232" y="5091"/>
                    </a:lnTo>
                    <a:lnTo>
                      <a:pt x="8403" y="5212"/>
                    </a:lnTo>
                    <a:lnTo>
                      <a:pt x="8573" y="5383"/>
                    </a:lnTo>
                    <a:lnTo>
                      <a:pt x="8573" y="5383"/>
                    </a:lnTo>
                    <a:lnTo>
                      <a:pt x="8744" y="5553"/>
                    </a:lnTo>
                    <a:lnTo>
                      <a:pt x="8866" y="5724"/>
                    </a:lnTo>
                    <a:lnTo>
                      <a:pt x="8987" y="5919"/>
                    </a:lnTo>
                    <a:lnTo>
                      <a:pt x="9085" y="6138"/>
                    </a:lnTo>
                    <a:lnTo>
                      <a:pt x="9158" y="6333"/>
                    </a:lnTo>
                    <a:lnTo>
                      <a:pt x="9207" y="6552"/>
                    </a:lnTo>
                    <a:lnTo>
                      <a:pt x="9231" y="6771"/>
                    </a:lnTo>
                    <a:lnTo>
                      <a:pt x="9231" y="6990"/>
                    </a:lnTo>
                    <a:lnTo>
                      <a:pt x="9231" y="7209"/>
                    </a:lnTo>
                    <a:lnTo>
                      <a:pt x="9207" y="7404"/>
                    </a:lnTo>
                    <a:lnTo>
                      <a:pt x="9158" y="7623"/>
                    </a:lnTo>
                    <a:lnTo>
                      <a:pt x="9085" y="7843"/>
                    </a:lnTo>
                    <a:lnTo>
                      <a:pt x="8987" y="8037"/>
                    </a:lnTo>
                    <a:lnTo>
                      <a:pt x="8866" y="8232"/>
                    </a:lnTo>
                    <a:lnTo>
                      <a:pt x="8744" y="8427"/>
                    </a:lnTo>
                    <a:lnTo>
                      <a:pt x="8573" y="8598"/>
                    </a:lnTo>
                    <a:lnTo>
                      <a:pt x="8573" y="8598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C999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301"/>
              <p:cNvSpPr/>
              <p:nvPr/>
            </p:nvSpPr>
            <p:spPr>
              <a:xfrm>
                <a:off x="5566575" y="3207803"/>
                <a:ext cx="198525" cy="198525"/>
              </a:xfrm>
              <a:custGeom>
                <a:avLst/>
                <a:gdLst/>
                <a:ahLst/>
                <a:cxnLst/>
                <a:rect l="0" t="0" r="0" b="0"/>
                <a:pathLst>
                  <a:path w="7941" h="7941" fill="none" extrusionOk="0">
                    <a:moveTo>
                      <a:pt x="7258" y="2144"/>
                    </a:moveTo>
                    <a:lnTo>
                      <a:pt x="6138" y="2388"/>
                    </a:lnTo>
                    <a:lnTo>
                      <a:pt x="6138" y="2388"/>
                    </a:lnTo>
                    <a:lnTo>
                      <a:pt x="6016" y="2217"/>
                    </a:lnTo>
                    <a:lnTo>
                      <a:pt x="5870" y="2071"/>
                    </a:lnTo>
                    <a:lnTo>
                      <a:pt x="6260" y="975"/>
                    </a:lnTo>
                    <a:lnTo>
                      <a:pt x="6260" y="975"/>
                    </a:lnTo>
                    <a:lnTo>
                      <a:pt x="6284" y="902"/>
                    </a:lnTo>
                    <a:lnTo>
                      <a:pt x="6284" y="829"/>
                    </a:lnTo>
                    <a:lnTo>
                      <a:pt x="6260" y="683"/>
                    </a:lnTo>
                    <a:lnTo>
                      <a:pt x="6162" y="561"/>
                    </a:lnTo>
                    <a:lnTo>
                      <a:pt x="6114" y="488"/>
                    </a:lnTo>
                    <a:lnTo>
                      <a:pt x="6065" y="464"/>
                    </a:lnTo>
                    <a:lnTo>
                      <a:pt x="5553" y="196"/>
                    </a:lnTo>
                    <a:lnTo>
                      <a:pt x="5553" y="196"/>
                    </a:lnTo>
                    <a:lnTo>
                      <a:pt x="5480" y="171"/>
                    </a:lnTo>
                    <a:lnTo>
                      <a:pt x="5407" y="171"/>
                    </a:lnTo>
                    <a:lnTo>
                      <a:pt x="5261" y="171"/>
                    </a:lnTo>
                    <a:lnTo>
                      <a:pt x="5115" y="244"/>
                    </a:lnTo>
                    <a:lnTo>
                      <a:pt x="5066" y="293"/>
                    </a:lnTo>
                    <a:lnTo>
                      <a:pt x="5018" y="342"/>
                    </a:lnTo>
                    <a:lnTo>
                      <a:pt x="4384" y="1316"/>
                    </a:lnTo>
                    <a:lnTo>
                      <a:pt x="4384" y="1316"/>
                    </a:lnTo>
                    <a:lnTo>
                      <a:pt x="4165" y="1292"/>
                    </a:lnTo>
                    <a:lnTo>
                      <a:pt x="3970" y="1292"/>
                    </a:lnTo>
                    <a:lnTo>
                      <a:pt x="3483" y="244"/>
                    </a:lnTo>
                    <a:lnTo>
                      <a:pt x="3483" y="244"/>
                    </a:lnTo>
                    <a:lnTo>
                      <a:pt x="3435" y="171"/>
                    </a:lnTo>
                    <a:lnTo>
                      <a:pt x="3386" y="123"/>
                    </a:lnTo>
                    <a:lnTo>
                      <a:pt x="3264" y="50"/>
                    </a:lnTo>
                    <a:lnTo>
                      <a:pt x="3118" y="1"/>
                    </a:lnTo>
                    <a:lnTo>
                      <a:pt x="3045" y="1"/>
                    </a:lnTo>
                    <a:lnTo>
                      <a:pt x="2972" y="25"/>
                    </a:lnTo>
                    <a:lnTo>
                      <a:pt x="2436" y="196"/>
                    </a:lnTo>
                    <a:lnTo>
                      <a:pt x="2436" y="196"/>
                    </a:lnTo>
                    <a:lnTo>
                      <a:pt x="2363" y="220"/>
                    </a:lnTo>
                    <a:lnTo>
                      <a:pt x="2290" y="269"/>
                    </a:lnTo>
                    <a:lnTo>
                      <a:pt x="2192" y="391"/>
                    </a:lnTo>
                    <a:lnTo>
                      <a:pt x="2144" y="537"/>
                    </a:lnTo>
                    <a:lnTo>
                      <a:pt x="2144" y="610"/>
                    </a:lnTo>
                    <a:lnTo>
                      <a:pt x="2144" y="683"/>
                    </a:lnTo>
                    <a:lnTo>
                      <a:pt x="2387" y="1828"/>
                    </a:lnTo>
                    <a:lnTo>
                      <a:pt x="2387" y="1828"/>
                    </a:lnTo>
                    <a:lnTo>
                      <a:pt x="2217" y="1949"/>
                    </a:lnTo>
                    <a:lnTo>
                      <a:pt x="2071" y="2095"/>
                    </a:lnTo>
                    <a:lnTo>
                      <a:pt x="999" y="1681"/>
                    </a:lnTo>
                    <a:lnTo>
                      <a:pt x="999" y="1681"/>
                    </a:lnTo>
                    <a:lnTo>
                      <a:pt x="926" y="1681"/>
                    </a:lnTo>
                    <a:lnTo>
                      <a:pt x="829" y="1657"/>
                    </a:lnTo>
                    <a:lnTo>
                      <a:pt x="682" y="1706"/>
                    </a:lnTo>
                    <a:lnTo>
                      <a:pt x="561" y="1779"/>
                    </a:lnTo>
                    <a:lnTo>
                      <a:pt x="512" y="1828"/>
                    </a:lnTo>
                    <a:lnTo>
                      <a:pt x="463" y="1901"/>
                    </a:lnTo>
                    <a:lnTo>
                      <a:pt x="220" y="2388"/>
                    </a:lnTo>
                    <a:lnTo>
                      <a:pt x="220" y="2388"/>
                    </a:lnTo>
                    <a:lnTo>
                      <a:pt x="195" y="2461"/>
                    </a:lnTo>
                    <a:lnTo>
                      <a:pt x="171" y="2534"/>
                    </a:lnTo>
                    <a:lnTo>
                      <a:pt x="195" y="2704"/>
                    </a:lnTo>
                    <a:lnTo>
                      <a:pt x="244" y="2826"/>
                    </a:lnTo>
                    <a:lnTo>
                      <a:pt x="293" y="2899"/>
                    </a:lnTo>
                    <a:lnTo>
                      <a:pt x="366" y="2948"/>
                    </a:lnTo>
                    <a:lnTo>
                      <a:pt x="1340" y="3581"/>
                    </a:lnTo>
                    <a:lnTo>
                      <a:pt x="1340" y="3581"/>
                    </a:lnTo>
                    <a:lnTo>
                      <a:pt x="1316" y="3776"/>
                    </a:lnTo>
                    <a:lnTo>
                      <a:pt x="1291" y="3995"/>
                    </a:lnTo>
                    <a:lnTo>
                      <a:pt x="244" y="4482"/>
                    </a:lnTo>
                    <a:lnTo>
                      <a:pt x="244" y="4482"/>
                    </a:lnTo>
                    <a:lnTo>
                      <a:pt x="195" y="4507"/>
                    </a:lnTo>
                    <a:lnTo>
                      <a:pt x="122" y="4555"/>
                    </a:lnTo>
                    <a:lnTo>
                      <a:pt x="49" y="4701"/>
                    </a:lnTo>
                    <a:lnTo>
                      <a:pt x="0" y="4848"/>
                    </a:lnTo>
                    <a:lnTo>
                      <a:pt x="25" y="4921"/>
                    </a:lnTo>
                    <a:lnTo>
                      <a:pt x="25" y="4994"/>
                    </a:lnTo>
                    <a:lnTo>
                      <a:pt x="220" y="5530"/>
                    </a:lnTo>
                    <a:lnTo>
                      <a:pt x="220" y="5530"/>
                    </a:lnTo>
                    <a:lnTo>
                      <a:pt x="244" y="5578"/>
                    </a:lnTo>
                    <a:lnTo>
                      <a:pt x="293" y="5651"/>
                    </a:lnTo>
                    <a:lnTo>
                      <a:pt x="390" y="5749"/>
                    </a:lnTo>
                    <a:lnTo>
                      <a:pt x="536" y="5797"/>
                    </a:lnTo>
                    <a:lnTo>
                      <a:pt x="609" y="5797"/>
                    </a:lnTo>
                    <a:lnTo>
                      <a:pt x="682" y="5797"/>
                    </a:lnTo>
                    <a:lnTo>
                      <a:pt x="1827" y="5554"/>
                    </a:lnTo>
                    <a:lnTo>
                      <a:pt x="1827" y="5554"/>
                    </a:lnTo>
                    <a:lnTo>
                      <a:pt x="1949" y="5724"/>
                    </a:lnTo>
                    <a:lnTo>
                      <a:pt x="2095" y="5870"/>
                    </a:lnTo>
                    <a:lnTo>
                      <a:pt x="1705" y="6966"/>
                    </a:lnTo>
                    <a:lnTo>
                      <a:pt x="1705" y="6966"/>
                    </a:lnTo>
                    <a:lnTo>
                      <a:pt x="1681" y="7040"/>
                    </a:lnTo>
                    <a:lnTo>
                      <a:pt x="1681" y="7113"/>
                    </a:lnTo>
                    <a:lnTo>
                      <a:pt x="1705" y="7259"/>
                    </a:lnTo>
                    <a:lnTo>
                      <a:pt x="1778" y="7380"/>
                    </a:lnTo>
                    <a:lnTo>
                      <a:pt x="1851" y="7429"/>
                    </a:lnTo>
                    <a:lnTo>
                      <a:pt x="1900" y="7478"/>
                    </a:lnTo>
                    <a:lnTo>
                      <a:pt x="2412" y="7721"/>
                    </a:lnTo>
                    <a:lnTo>
                      <a:pt x="2412" y="7721"/>
                    </a:lnTo>
                    <a:lnTo>
                      <a:pt x="2485" y="7770"/>
                    </a:lnTo>
                    <a:lnTo>
                      <a:pt x="2558" y="7770"/>
                    </a:lnTo>
                    <a:lnTo>
                      <a:pt x="2704" y="7770"/>
                    </a:lnTo>
                    <a:lnTo>
                      <a:pt x="2850" y="7697"/>
                    </a:lnTo>
                    <a:lnTo>
                      <a:pt x="2899" y="7648"/>
                    </a:lnTo>
                    <a:lnTo>
                      <a:pt x="2947" y="7600"/>
                    </a:lnTo>
                    <a:lnTo>
                      <a:pt x="3581" y="6625"/>
                    </a:lnTo>
                    <a:lnTo>
                      <a:pt x="3581" y="6625"/>
                    </a:lnTo>
                    <a:lnTo>
                      <a:pt x="3800" y="6650"/>
                    </a:lnTo>
                    <a:lnTo>
                      <a:pt x="3995" y="6650"/>
                    </a:lnTo>
                    <a:lnTo>
                      <a:pt x="4482" y="7697"/>
                    </a:lnTo>
                    <a:lnTo>
                      <a:pt x="4482" y="7697"/>
                    </a:lnTo>
                    <a:lnTo>
                      <a:pt x="4531" y="7770"/>
                    </a:lnTo>
                    <a:lnTo>
                      <a:pt x="4579" y="7819"/>
                    </a:lnTo>
                    <a:lnTo>
                      <a:pt x="4701" y="7892"/>
                    </a:lnTo>
                    <a:lnTo>
                      <a:pt x="4847" y="7941"/>
                    </a:lnTo>
                    <a:lnTo>
                      <a:pt x="4920" y="7941"/>
                    </a:lnTo>
                    <a:lnTo>
                      <a:pt x="4993" y="7916"/>
                    </a:lnTo>
                    <a:lnTo>
                      <a:pt x="5529" y="7746"/>
                    </a:lnTo>
                    <a:lnTo>
                      <a:pt x="5529" y="7746"/>
                    </a:lnTo>
                    <a:lnTo>
                      <a:pt x="5602" y="7721"/>
                    </a:lnTo>
                    <a:lnTo>
                      <a:pt x="5651" y="7673"/>
                    </a:lnTo>
                    <a:lnTo>
                      <a:pt x="5748" y="7551"/>
                    </a:lnTo>
                    <a:lnTo>
                      <a:pt x="5821" y="7405"/>
                    </a:lnTo>
                    <a:lnTo>
                      <a:pt x="5821" y="7332"/>
                    </a:lnTo>
                    <a:lnTo>
                      <a:pt x="5821" y="7259"/>
                    </a:lnTo>
                    <a:lnTo>
                      <a:pt x="5578" y="6114"/>
                    </a:lnTo>
                    <a:lnTo>
                      <a:pt x="5578" y="6114"/>
                    </a:lnTo>
                    <a:lnTo>
                      <a:pt x="5724" y="5992"/>
                    </a:lnTo>
                    <a:lnTo>
                      <a:pt x="5894" y="5846"/>
                    </a:lnTo>
                    <a:lnTo>
                      <a:pt x="6966" y="6260"/>
                    </a:lnTo>
                    <a:lnTo>
                      <a:pt x="6966" y="6260"/>
                    </a:lnTo>
                    <a:lnTo>
                      <a:pt x="7039" y="6260"/>
                    </a:lnTo>
                    <a:lnTo>
                      <a:pt x="7112" y="6285"/>
                    </a:lnTo>
                    <a:lnTo>
                      <a:pt x="7258" y="6236"/>
                    </a:lnTo>
                    <a:lnTo>
                      <a:pt x="7404" y="6163"/>
                    </a:lnTo>
                    <a:lnTo>
                      <a:pt x="7453" y="6114"/>
                    </a:lnTo>
                    <a:lnTo>
                      <a:pt x="7502" y="6041"/>
                    </a:lnTo>
                    <a:lnTo>
                      <a:pt x="7745" y="5530"/>
                    </a:lnTo>
                    <a:lnTo>
                      <a:pt x="7745" y="5530"/>
                    </a:lnTo>
                    <a:lnTo>
                      <a:pt x="7770" y="5481"/>
                    </a:lnTo>
                    <a:lnTo>
                      <a:pt x="7794" y="5383"/>
                    </a:lnTo>
                    <a:lnTo>
                      <a:pt x="7770" y="5237"/>
                    </a:lnTo>
                    <a:lnTo>
                      <a:pt x="7697" y="5115"/>
                    </a:lnTo>
                    <a:lnTo>
                      <a:pt x="7648" y="5042"/>
                    </a:lnTo>
                    <a:lnTo>
                      <a:pt x="7599" y="4994"/>
                    </a:lnTo>
                    <a:lnTo>
                      <a:pt x="6625" y="4360"/>
                    </a:lnTo>
                    <a:lnTo>
                      <a:pt x="6625" y="4360"/>
                    </a:lnTo>
                    <a:lnTo>
                      <a:pt x="6649" y="4166"/>
                    </a:lnTo>
                    <a:lnTo>
                      <a:pt x="6649" y="3946"/>
                    </a:lnTo>
                    <a:lnTo>
                      <a:pt x="7697" y="3459"/>
                    </a:lnTo>
                    <a:lnTo>
                      <a:pt x="7697" y="3459"/>
                    </a:lnTo>
                    <a:lnTo>
                      <a:pt x="7770" y="3435"/>
                    </a:lnTo>
                    <a:lnTo>
                      <a:pt x="7843" y="3386"/>
                    </a:lnTo>
                    <a:lnTo>
                      <a:pt x="7916" y="3240"/>
                    </a:lnTo>
                    <a:lnTo>
                      <a:pt x="7940" y="3094"/>
                    </a:lnTo>
                    <a:lnTo>
                      <a:pt x="7940" y="3021"/>
                    </a:lnTo>
                    <a:lnTo>
                      <a:pt x="7940" y="2948"/>
                    </a:lnTo>
                    <a:lnTo>
                      <a:pt x="7745" y="2412"/>
                    </a:lnTo>
                    <a:lnTo>
                      <a:pt x="7745" y="2412"/>
                    </a:lnTo>
                    <a:lnTo>
                      <a:pt x="7721" y="2339"/>
                    </a:lnTo>
                    <a:lnTo>
                      <a:pt x="7672" y="2290"/>
                    </a:lnTo>
                    <a:lnTo>
                      <a:pt x="7551" y="2193"/>
                    </a:lnTo>
                    <a:lnTo>
                      <a:pt x="7429" y="2144"/>
                    </a:lnTo>
                    <a:lnTo>
                      <a:pt x="7356" y="2144"/>
                    </a:lnTo>
                    <a:lnTo>
                      <a:pt x="7258" y="2144"/>
                    </a:lnTo>
                    <a:lnTo>
                      <a:pt x="7258" y="2144"/>
                    </a:lnTo>
                    <a:close/>
                    <a:moveTo>
                      <a:pt x="5480" y="4726"/>
                    </a:moveTo>
                    <a:lnTo>
                      <a:pt x="5480" y="4726"/>
                    </a:lnTo>
                    <a:lnTo>
                      <a:pt x="5383" y="4872"/>
                    </a:lnTo>
                    <a:lnTo>
                      <a:pt x="5286" y="4994"/>
                    </a:lnTo>
                    <a:lnTo>
                      <a:pt x="5188" y="5140"/>
                    </a:lnTo>
                    <a:lnTo>
                      <a:pt x="5066" y="5237"/>
                    </a:lnTo>
                    <a:lnTo>
                      <a:pt x="4945" y="5335"/>
                    </a:lnTo>
                    <a:lnTo>
                      <a:pt x="4798" y="5432"/>
                    </a:lnTo>
                    <a:lnTo>
                      <a:pt x="4652" y="5505"/>
                    </a:lnTo>
                    <a:lnTo>
                      <a:pt x="4506" y="5554"/>
                    </a:lnTo>
                    <a:lnTo>
                      <a:pt x="4360" y="5603"/>
                    </a:lnTo>
                    <a:lnTo>
                      <a:pt x="4190" y="5627"/>
                    </a:lnTo>
                    <a:lnTo>
                      <a:pt x="4043" y="5651"/>
                    </a:lnTo>
                    <a:lnTo>
                      <a:pt x="3873" y="5627"/>
                    </a:lnTo>
                    <a:lnTo>
                      <a:pt x="3702" y="5627"/>
                    </a:lnTo>
                    <a:lnTo>
                      <a:pt x="3556" y="5578"/>
                    </a:lnTo>
                    <a:lnTo>
                      <a:pt x="3386" y="5530"/>
                    </a:lnTo>
                    <a:lnTo>
                      <a:pt x="3240" y="5456"/>
                    </a:lnTo>
                    <a:lnTo>
                      <a:pt x="3240" y="5456"/>
                    </a:lnTo>
                    <a:lnTo>
                      <a:pt x="3094" y="5383"/>
                    </a:lnTo>
                    <a:lnTo>
                      <a:pt x="2947" y="5286"/>
                    </a:lnTo>
                    <a:lnTo>
                      <a:pt x="2826" y="5164"/>
                    </a:lnTo>
                    <a:lnTo>
                      <a:pt x="2704" y="5067"/>
                    </a:lnTo>
                    <a:lnTo>
                      <a:pt x="2606" y="4921"/>
                    </a:lnTo>
                    <a:lnTo>
                      <a:pt x="2533" y="4799"/>
                    </a:lnTo>
                    <a:lnTo>
                      <a:pt x="2460" y="4653"/>
                    </a:lnTo>
                    <a:lnTo>
                      <a:pt x="2387" y="4507"/>
                    </a:lnTo>
                    <a:lnTo>
                      <a:pt x="2363" y="4336"/>
                    </a:lnTo>
                    <a:lnTo>
                      <a:pt x="2314" y="4190"/>
                    </a:lnTo>
                    <a:lnTo>
                      <a:pt x="2314" y="4020"/>
                    </a:lnTo>
                    <a:lnTo>
                      <a:pt x="2314" y="3873"/>
                    </a:lnTo>
                    <a:lnTo>
                      <a:pt x="2339" y="3703"/>
                    </a:lnTo>
                    <a:lnTo>
                      <a:pt x="2363" y="3532"/>
                    </a:lnTo>
                    <a:lnTo>
                      <a:pt x="2412" y="3386"/>
                    </a:lnTo>
                    <a:lnTo>
                      <a:pt x="2485" y="3216"/>
                    </a:lnTo>
                    <a:lnTo>
                      <a:pt x="2485" y="3216"/>
                    </a:lnTo>
                    <a:lnTo>
                      <a:pt x="2582" y="3070"/>
                    </a:lnTo>
                    <a:lnTo>
                      <a:pt x="2680" y="2948"/>
                    </a:lnTo>
                    <a:lnTo>
                      <a:pt x="2777" y="2802"/>
                    </a:lnTo>
                    <a:lnTo>
                      <a:pt x="2899" y="2704"/>
                    </a:lnTo>
                    <a:lnTo>
                      <a:pt x="3020" y="2607"/>
                    </a:lnTo>
                    <a:lnTo>
                      <a:pt x="3167" y="2509"/>
                    </a:lnTo>
                    <a:lnTo>
                      <a:pt x="3313" y="2436"/>
                    </a:lnTo>
                    <a:lnTo>
                      <a:pt x="3459" y="2388"/>
                    </a:lnTo>
                    <a:lnTo>
                      <a:pt x="3605" y="2339"/>
                    </a:lnTo>
                    <a:lnTo>
                      <a:pt x="3775" y="2315"/>
                    </a:lnTo>
                    <a:lnTo>
                      <a:pt x="3922" y="2290"/>
                    </a:lnTo>
                    <a:lnTo>
                      <a:pt x="4092" y="2315"/>
                    </a:lnTo>
                    <a:lnTo>
                      <a:pt x="4263" y="2315"/>
                    </a:lnTo>
                    <a:lnTo>
                      <a:pt x="4409" y="2363"/>
                    </a:lnTo>
                    <a:lnTo>
                      <a:pt x="4579" y="2412"/>
                    </a:lnTo>
                    <a:lnTo>
                      <a:pt x="4725" y="2485"/>
                    </a:lnTo>
                    <a:lnTo>
                      <a:pt x="4725" y="2485"/>
                    </a:lnTo>
                    <a:lnTo>
                      <a:pt x="4871" y="2558"/>
                    </a:lnTo>
                    <a:lnTo>
                      <a:pt x="5018" y="2656"/>
                    </a:lnTo>
                    <a:lnTo>
                      <a:pt x="5139" y="2777"/>
                    </a:lnTo>
                    <a:lnTo>
                      <a:pt x="5261" y="2875"/>
                    </a:lnTo>
                    <a:lnTo>
                      <a:pt x="5359" y="3021"/>
                    </a:lnTo>
                    <a:lnTo>
                      <a:pt x="5432" y="3143"/>
                    </a:lnTo>
                    <a:lnTo>
                      <a:pt x="5505" y="3289"/>
                    </a:lnTo>
                    <a:lnTo>
                      <a:pt x="5578" y="3435"/>
                    </a:lnTo>
                    <a:lnTo>
                      <a:pt x="5602" y="3605"/>
                    </a:lnTo>
                    <a:lnTo>
                      <a:pt x="5626" y="3752"/>
                    </a:lnTo>
                    <a:lnTo>
                      <a:pt x="5651" y="3922"/>
                    </a:lnTo>
                    <a:lnTo>
                      <a:pt x="5651" y="4068"/>
                    </a:lnTo>
                    <a:lnTo>
                      <a:pt x="5626" y="4239"/>
                    </a:lnTo>
                    <a:lnTo>
                      <a:pt x="5602" y="4409"/>
                    </a:lnTo>
                    <a:lnTo>
                      <a:pt x="5553" y="4555"/>
                    </a:lnTo>
                    <a:lnTo>
                      <a:pt x="5480" y="4726"/>
                    </a:lnTo>
                    <a:lnTo>
                      <a:pt x="5480" y="4726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C9992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0" name="CaixaDeTexto 9"/>
            <p:cNvSpPr txBox="1"/>
            <p:nvPr/>
          </p:nvSpPr>
          <p:spPr>
            <a:xfrm>
              <a:off x="1143346" y="644119"/>
              <a:ext cx="2581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  <a:latin typeface="+mj-lt"/>
                </a:rPr>
                <a:t>Avaliação de Empresas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915755" y="1854577"/>
            <a:ext cx="3132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1E2C76"/>
                </a:solidFill>
                <a:latin typeface="+mj-lt"/>
              </a:rPr>
              <a:t>Livros</a:t>
            </a:r>
          </a:p>
        </p:txBody>
      </p:sp>
      <p:sp>
        <p:nvSpPr>
          <p:cNvPr id="29" name="Shape 105"/>
          <p:cNvSpPr txBox="1">
            <a:spLocks/>
          </p:cNvSpPr>
          <p:nvPr/>
        </p:nvSpPr>
        <p:spPr>
          <a:xfrm>
            <a:off x="5303211" y="4573927"/>
            <a:ext cx="3311455" cy="155534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2400" b="1" dirty="0">
                <a:solidFill>
                  <a:schemeClr val="bg1"/>
                </a:solidFill>
              </a:rPr>
              <a:t>“A melhor maneira de se aprender a fazer </a:t>
            </a:r>
            <a:r>
              <a:rPr lang="pt-BR" sz="2400" b="1" dirty="0" err="1">
                <a:solidFill>
                  <a:schemeClr val="bg1"/>
                </a:solidFill>
              </a:rPr>
              <a:t>Valuation</a:t>
            </a:r>
            <a:r>
              <a:rPr lang="pt-BR" sz="2400" b="1" dirty="0">
                <a:solidFill>
                  <a:schemeClr val="bg1"/>
                </a:solidFill>
              </a:rPr>
              <a:t> é a prática”. </a:t>
            </a:r>
            <a:r>
              <a:rPr lang="pt-BR" sz="2400" b="1" dirty="0" err="1">
                <a:solidFill>
                  <a:schemeClr val="bg1"/>
                </a:solidFill>
              </a:rPr>
              <a:t>Damodaran</a:t>
            </a:r>
            <a:endParaRPr lang="pt-BR" sz="24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" sz="2400" b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992705-5019-4E87-8185-1045EAA11A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4" t="34195" r="89456" b="42906"/>
          <a:stretch/>
        </p:blipFill>
        <p:spPr>
          <a:xfrm>
            <a:off x="302034" y="3261012"/>
            <a:ext cx="2131950" cy="290461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96940CF-F761-4392-A0B6-7A8C5EAE20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130" t="41929" r="60218" b="32164"/>
          <a:stretch/>
        </p:blipFill>
        <p:spPr>
          <a:xfrm>
            <a:off x="2862728" y="3250513"/>
            <a:ext cx="2131950" cy="29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9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graphicFrame>
        <p:nvGraphicFramePr>
          <p:cNvPr id="20" name="Group 76">
            <a:extLst>
              <a:ext uri="{FF2B5EF4-FFF2-40B4-BE49-F238E27FC236}">
                <a16:creationId xmlns:a16="http://schemas.microsoft.com/office/drawing/2014/main" id="{7C1E4650-79AC-439C-911F-A1A9417BAF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57220"/>
              </p:ext>
            </p:extLst>
          </p:nvPr>
        </p:nvGraphicFramePr>
        <p:xfrm>
          <a:off x="1648827" y="1459794"/>
          <a:ext cx="8435975" cy="5119053"/>
        </p:xfrm>
        <a:graphic>
          <a:graphicData uri="http://schemas.openxmlformats.org/drawingml/2006/table">
            <a:tbl>
              <a:tblPr/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Comprador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Vendedor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Itaú Unibanco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Tigre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BTG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Rede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Card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Comercial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Matusita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 (Peru)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Regions Timberland Group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Cutrale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e Safra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Rumo Logística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Chiquita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América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 Latina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Logística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 (ALL)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Bradesco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British American Tobacco (BAT)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Verdana"/>
                        </a:rPr>
                        <a:t>J&amp;F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Verdana"/>
                        </a:rPr>
                        <a:t>Telefónica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HSBC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Souza Cruz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Alpargatas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GVT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Microsoft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Grupo Ultra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Liberty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 Media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Bayer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Linkedin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Fórmula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Monsanto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2017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Heineken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ea typeface="ＭＳ Ｐゴシック" charset="0"/>
                          <a:cs typeface="Verdana"/>
                        </a:rPr>
                        <a:t>Schin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/>
                        <a:ea typeface="ＭＳ Ｐゴシック" charset="0"/>
                        <a:cs typeface="Verdan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9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995358" y="1343134"/>
            <a:ext cx="1168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Mitos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EEE78B8D-9BF9-447A-AEF7-FF5C40D7C4B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47156"/>
            <a:ext cx="10515600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r>
              <a:rPr lang="pt-BR" b="1">
                <a:latin typeface="Calibri" charset="0"/>
              </a:rPr>
              <a:t>Desde que os modelos sejam quantitativos, a avaliação é bem feita.</a:t>
            </a:r>
          </a:p>
          <a:p>
            <a:pPr lvl="1">
              <a:buFont typeface="Wingdings" charset="0"/>
              <a:buChar char="§"/>
            </a:pPr>
            <a:r>
              <a:rPr lang="en-US" b="1">
                <a:solidFill>
                  <a:srgbClr val="0000FF"/>
                </a:solidFill>
                <a:latin typeface="Calibri" panose="020F0502020204030204" pitchFamily="34" charset="0"/>
              </a:rPr>
              <a:t>VALOR ESTÁ ASSOCIADO COM A CAPACIDADE FUTURA DE </a:t>
            </a: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</a:rPr>
              <a:t>GERAÇÃO DE CAIXA</a:t>
            </a:r>
            <a:r>
              <a:rPr lang="en-US" b="1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pt-BR" b="1">
              <a:latin typeface="Calibri" charset="0"/>
            </a:endParaRPr>
          </a:p>
          <a:p>
            <a:pPr>
              <a:buFont typeface="Wingdings" charset="0"/>
              <a:buChar char="§"/>
            </a:pPr>
            <a:r>
              <a:rPr lang="pt-BR" b="1">
                <a:latin typeface="Calibri" charset="0"/>
              </a:rPr>
              <a:t>Uma avaliação bem elaborada e pesquisada é duradoura.</a:t>
            </a:r>
          </a:p>
          <a:p>
            <a:pPr lvl="1">
              <a:buFont typeface="Wingdings" charset="0"/>
              <a:buChar char="§"/>
            </a:pPr>
            <a:r>
              <a:rPr lang="en-US" b="1">
                <a:solidFill>
                  <a:srgbClr val="FF0000"/>
                </a:solidFill>
              </a:rPr>
              <a:t>RISCOS DO VALOR JUSTO</a:t>
            </a:r>
            <a:r>
              <a:rPr lang="en-US" b="1">
                <a:solidFill>
                  <a:prstClr val="black"/>
                </a:solidFill>
              </a:rPr>
              <a:t> </a:t>
            </a:r>
            <a:r>
              <a:rPr lang="en-US" b="1">
                <a:solidFill>
                  <a:srgbClr val="0000FF"/>
                </a:solidFill>
              </a:rPr>
              <a:t>CENTRAM-SE NA SUBJETIVIDADE DE DEFINIÇÃO DAS PREMISSAS. O VALOR JUSTO ENCONTRADO É VÁLIDO ENQUANTO AS PREMISSAS FOREM VERDADEIRAS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b="1">
              <a:latin typeface="Calibri" charset="0"/>
            </a:endParaRPr>
          </a:p>
          <a:p>
            <a:pPr>
              <a:buFont typeface="Wingdings" charset="0"/>
              <a:buChar char="§"/>
            </a:pPr>
            <a:r>
              <a:rPr lang="pt-BR" b="1">
                <a:latin typeface="Calibri" charset="0"/>
              </a:rPr>
              <a:t>Uma boa avaliação fornece uma correta estimativa do valor</a:t>
            </a:r>
          </a:p>
          <a:p>
            <a:pPr lvl="1">
              <a:buFont typeface="Wingdings" charset="0"/>
              <a:buChar char="§"/>
            </a:pPr>
            <a:r>
              <a:rPr lang="en-US" b="1">
                <a:solidFill>
                  <a:srgbClr val="FF0000"/>
                </a:solidFill>
              </a:rPr>
              <a:t>RISCO DO NEGÓCIO </a:t>
            </a:r>
            <a:r>
              <a:rPr lang="en-US" b="1">
                <a:solidFill>
                  <a:srgbClr val="0000FF"/>
                </a:solidFill>
              </a:rPr>
              <a:t>É INCLUIDO NA TAXA DE DESCONTO DOS FLUXOS DE CAIXA</a:t>
            </a:r>
            <a:endParaRPr lang="en-US" b="1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995358" y="1343134"/>
            <a:ext cx="1168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Mitos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814392" y="226415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r>
              <a:rPr lang="pt-BR" b="1" dirty="0">
                <a:latin typeface="Calibri" charset="0"/>
              </a:rPr>
              <a:t>Quanto mais quantitativo o modelo, mais precisa é a avaliação.</a:t>
            </a:r>
          </a:p>
          <a:p>
            <a:pPr lvl="1">
              <a:buFont typeface="Wingdings" charset="0"/>
              <a:buChar char="§"/>
            </a:pP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NÃO É UM VALOR EXATO, É UM VALOR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APROXIMADO</a:t>
            </a:r>
            <a:endParaRPr lang="pt-BR" b="1" dirty="0">
              <a:solidFill>
                <a:srgbClr val="FF0000"/>
              </a:solidFill>
              <a:latin typeface="Calibri" charset="0"/>
            </a:endParaRPr>
          </a:p>
          <a:p>
            <a:pPr>
              <a:buFont typeface="Wingdings" charset="0"/>
              <a:buChar char="§"/>
            </a:pPr>
            <a:endParaRPr lang="pt-BR" b="1" dirty="0">
              <a:latin typeface="Calibri" charset="0"/>
            </a:endParaRPr>
          </a:p>
          <a:p>
            <a:pPr>
              <a:buFont typeface="Wingdings" charset="0"/>
              <a:buChar char="§"/>
            </a:pPr>
            <a:r>
              <a:rPr lang="pt-BR" b="1" dirty="0">
                <a:latin typeface="Calibri" charset="0"/>
              </a:rPr>
              <a:t>O mercado está geralmente errado.</a:t>
            </a:r>
          </a:p>
          <a:p>
            <a:pPr lvl="1">
              <a:buFont typeface="Wingdings" charset="0"/>
              <a:buChar char="§"/>
            </a:pPr>
            <a:r>
              <a:rPr lang="en-US" b="1" dirty="0">
                <a:solidFill>
                  <a:srgbClr val="002060"/>
                </a:solidFill>
              </a:rPr>
              <a:t>VALOR ECONÔMICO </a:t>
            </a:r>
            <a:r>
              <a:rPr lang="en-US" b="1" dirty="0">
                <a:solidFill>
                  <a:srgbClr val="000000"/>
                </a:solidFill>
              </a:rPr>
              <a:t>(MERCADO) : VALOR DE </a:t>
            </a:r>
            <a:r>
              <a:rPr lang="en-US" b="1" dirty="0">
                <a:solidFill>
                  <a:srgbClr val="000090"/>
                </a:solidFill>
              </a:rPr>
              <a:t>CONTINUIDADE; </a:t>
            </a:r>
            <a:r>
              <a:rPr lang="en-US" b="1" dirty="0">
                <a:solidFill>
                  <a:srgbClr val="000000"/>
                </a:solidFill>
              </a:rPr>
              <a:t>CONTABILIDADE: VALOR DE </a:t>
            </a:r>
            <a:r>
              <a:rPr lang="en-US" b="1" dirty="0">
                <a:solidFill>
                  <a:srgbClr val="000090"/>
                </a:solidFill>
              </a:rPr>
              <a:t>REALIZAÇÃO</a:t>
            </a:r>
          </a:p>
          <a:p>
            <a:pPr lvl="1">
              <a:buFont typeface="Wingdings" charset="0"/>
              <a:buChar char="§"/>
            </a:pPr>
            <a:endParaRPr lang="pt-BR" b="1" dirty="0">
              <a:latin typeface="Calibri" charset="0"/>
            </a:endParaRPr>
          </a:p>
          <a:p>
            <a:pPr>
              <a:buFont typeface="Wingdings" charset="0"/>
              <a:buChar char="§"/>
            </a:pPr>
            <a:endParaRPr lang="pt-BR" b="1" dirty="0">
              <a:latin typeface="Calibri" charset="0"/>
            </a:endParaRPr>
          </a:p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995358" y="1343134"/>
            <a:ext cx="1168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Mitos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B4DE722-42B9-4DC6-B25B-7EB318632EF4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EMPRESAS EM CRISE</a:t>
            </a:r>
          </a:p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700" b="1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EMPRESAS CÍCLICAS</a:t>
            </a:r>
          </a:p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700" b="1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EMPRESAS COM ATIVOS OCIOSOS</a:t>
            </a:r>
          </a:p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700" b="1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EMPRESAS COM PATENTES</a:t>
            </a:r>
          </a:p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700" b="1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EMPRESAS DE CAPITAL FECHADO</a:t>
            </a:r>
          </a:p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700" b="1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EMPRESAS COM PL NEGATIVO</a:t>
            </a:r>
            <a:endParaRPr lang="en-US" sz="27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2096733" y="2040477"/>
            <a:ext cx="8425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1E2C76"/>
                </a:solidFill>
                <a:latin typeface="+mj-lt"/>
              </a:rPr>
              <a:t>Entrevista:</a:t>
            </a:r>
          </a:p>
          <a:p>
            <a:pPr algn="ctr"/>
            <a:r>
              <a:rPr lang="pt-BR" sz="6000" b="1" dirty="0">
                <a:solidFill>
                  <a:srgbClr val="1E2C76"/>
                </a:solidFill>
                <a:latin typeface="+mj-lt"/>
              </a:rPr>
              <a:t>https://www.youtube.com/watch?v=WLOBFrlZvGY</a:t>
            </a: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9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2494298" y="1760163"/>
            <a:ext cx="7203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1E2C76"/>
                </a:solidFill>
                <a:latin typeface="+mj-lt"/>
              </a:rPr>
              <a:t>Exemplos</a:t>
            </a:r>
          </a:p>
          <a:p>
            <a:pPr algn="ctr"/>
            <a:r>
              <a:rPr lang="pt-BR" sz="6000" b="1" dirty="0">
                <a:solidFill>
                  <a:srgbClr val="1E2C76"/>
                </a:solidFill>
                <a:latin typeface="+mj-lt"/>
              </a:rPr>
              <a:t>- Artigo;</a:t>
            </a:r>
          </a:p>
          <a:p>
            <a:pPr algn="ctr"/>
            <a:r>
              <a:rPr lang="pt-BR" sz="6000" b="1" dirty="0">
                <a:solidFill>
                  <a:srgbClr val="1E2C76"/>
                </a:solidFill>
                <a:latin typeface="+mj-lt"/>
              </a:rPr>
              <a:t>-Prospecto;</a:t>
            </a:r>
          </a:p>
          <a:p>
            <a:pPr marL="857250" indent="-857250" algn="ctr">
              <a:buFontTx/>
              <a:buChar char="-"/>
            </a:pPr>
            <a:r>
              <a:rPr lang="pt-BR" sz="6000" b="1" dirty="0">
                <a:solidFill>
                  <a:srgbClr val="1E2C76"/>
                </a:solidFill>
                <a:latin typeface="+mj-lt"/>
              </a:rPr>
              <a:t>Dados.</a:t>
            </a: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6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567209" y="2157410"/>
            <a:ext cx="94738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1E2C76"/>
                </a:solidFill>
                <a:latin typeface="+mj-lt"/>
              </a:rPr>
              <a:t>Próxima Aula – Gestão Baseada em Valor e medidas de desempenho do negócio – Cap. 1 e Cap. 2</a:t>
            </a: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5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75DCFFD-B819-41D2-B15D-A6BFB7CDD51D}"/>
              </a:ext>
            </a:extLst>
          </p:cNvPr>
          <p:cNvSpPr txBox="1">
            <a:spLocks noChangeArrowheads="1"/>
          </p:cNvSpPr>
          <p:nvPr/>
        </p:nvSpPr>
        <p:spPr>
          <a:xfrm>
            <a:off x="1777231" y="3574388"/>
            <a:ext cx="8501063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382588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Clr>
                <a:srgbClr val="FF3300"/>
              </a:buClr>
              <a:defRPr/>
            </a:pPr>
            <a:r>
              <a:rPr lang="pt-BR" sz="3200" dirty="0">
                <a:solidFill>
                  <a:srgbClr val="1E2C76"/>
                </a:solidFill>
                <a:latin typeface="+mn-lt"/>
                <a:ea typeface="+mn-ea"/>
              </a:rPr>
              <a:t>Gestão Baseada em Valor</a:t>
            </a:r>
            <a:endParaRPr lang="en-US" sz="3200" dirty="0">
              <a:solidFill>
                <a:srgbClr val="1E2C7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47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425446" y="1332757"/>
            <a:ext cx="1846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Conceitos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B4DE722-42B9-4DC6-B25B-7EB318632EF4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Maximização da riqueza do acionista;</a:t>
            </a:r>
          </a:p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Diferença entre lucro e valor;</a:t>
            </a:r>
          </a:p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Direcionadores de valor</a:t>
            </a:r>
          </a:p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Capacidades diferenciadoras: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2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Relação de Negócios;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2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Conhecimento do Negócio;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2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Qualidade;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2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Inovação.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Font typeface="Wingdings" charset="0"/>
              <a:buChar char="§"/>
            </a:pPr>
            <a:r>
              <a:rPr lang="pt-BR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Capacidades diferenciadoras: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2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Operacionais;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2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Financiamento;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2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Investimento.</a:t>
            </a:r>
          </a:p>
        </p:txBody>
      </p:sp>
    </p:spTree>
    <p:extLst>
      <p:ext uri="{BB962C8B-B14F-4D97-AF65-F5344CB8AC3E}">
        <p14:creationId xmlns:p14="http://schemas.microsoft.com/office/powerpoint/2010/main" val="2488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75DCFFD-B819-41D2-B15D-A6BFB7CDD51D}"/>
              </a:ext>
            </a:extLst>
          </p:cNvPr>
          <p:cNvSpPr txBox="1">
            <a:spLocks noChangeArrowheads="1"/>
          </p:cNvSpPr>
          <p:nvPr/>
        </p:nvSpPr>
        <p:spPr>
          <a:xfrm>
            <a:off x="1777231" y="3574388"/>
            <a:ext cx="8501063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382588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Clr>
                <a:srgbClr val="FF3300"/>
              </a:buClr>
              <a:defRPr/>
            </a:pPr>
            <a:r>
              <a:rPr lang="pt-BR" sz="3200" dirty="0">
                <a:solidFill>
                  <a:srgbClr val="1E2C76"/>
                </a:solidFill>
                <a:latin typeface="+mn-lt"/>
                <a:ea typeface="+mn-ea"/>
              </a:rPr>
              <a:t>Medidas de Desempenho do Negócio</a:t>
            </a:r>
            <a:endParaRPr lang="en-US" sz="3200" dirty="0">
              <a:solidFill>
                <a:srgbClr val="1E2C7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02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0323" y="1315664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Empresa e Valor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75DCFFD-B819-41D2-B15D-A6BFB7CDD51D}"/>
              </a:ext>
            </a:extLst>
          </p:cNvPr>
          <p:cNvSpPr txBox="1">
            <a:spLocks noChangeArrowheads="1"/>
          </p:cNvSpPr>
          <p:nvPr/>
        </p:nvSpPr>
        <p:spPr>
          <a:xfrm>
            <a:off x="2603759" y="3256336"/>
            <a:ext cx="8501063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382588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5087" indent="0" eaLnBrk="1" hangingPunct="1">
              <a:spcBef>
                <a:spcPct val="20000"/>
              </a:spcBef>
              <a:buClr>
                <a:srgbClr val="FF3300"/>
              </a:buClr>
              <a:defRPr/>
            </a:pP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Onde está o valor da empresa?</a:t>
            </a:r>
            <a:endParaRPr lang="en-US" sz="3200" dirty="0">
              <a:solidFill>
                <a:srgbClr val="FFCC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0323" y="1315664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Empresa e Valor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2653634-247E-4079-9CBD-705A774643F5}"/>
              </a:ext>
            </a:extLst>
          </p:cNvPr>
          <p:cNvGrpSpPr/>
          <p:nvPr/>
        </p:nvGrpSpPr>
        <p:grpSpPr>
          <a:xfrm>
            <a:off x="126696" y="2213572"/>
            <a:ext cx="10271773" cy="3929090"/>
            <a:chOff x="-387169" y="1357298"/>
            <a:chExt cx="9669282" cy="392909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D68AA0D-3307-413E-923F-8B7294E1281F}"/>
                </a:ext>
              </a:extLst>
            </p:cNvPr>
            <p:cNvSpPr/>
            <p:nvPr/>
          </p:nvSpPr>
          <p:spPr>
            <a:xfrm>
              <a:off x="1357290" y="1357298"/>
              <a:ext cx="3110637" cy="392909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b="1" dirty="0">
                  <a:solidFill>
                    <a:schemeClr val="tx1"/>
                  </a:solidFill>
                  <a:latin typeface="Verdana" pitchFamily="34" charset="0"/>
                </a:rPr>
                <a:t>Ativo (investimentos)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DEE0F1E4-CF7E-489D-BE51-C55D45D8FEB8}"/>
                </a:ext>
              </a:extLst>
            </p:cNvPr>
            <p:cNvSpPr/>
            <p:nvPr/>
          </p:nvSpPr>
          <p:spPr>
            <a:xfrm>
              <a:off x="4227708" y="1357298"/>
              <a:ext cx="3237510" cy="200026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b="1" dirty="0">
                  <a:latin typeface="Verdana" charset="0"/>
                </a:rPr>
                <a:t>Passivo Oneroso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914DF1DE-CCFD-4ECD-97D2-C935E051BA04}"/>
                </a:ext>
              </a:extLst>
            </p:cNvPr>
            <p:cNvSpPr/>
            <p:nvPr/>
          </p:nvSpPr>
          <p:spPr>
            <a:xfrm>
              <a:off x="4214810" y="3286124"/>
              <a:ext cx="3237510" cy="200026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BR" b="1" dirty="0">
                  <a:latin typeface="Verdana" charset="0"/>
                </a:rPr>
                <a:t>PATRIMÔNIO LÍQUIDO</a:t>
              </a:r>
            </a:p>
          </p:txBody>
        </p:sp>
        <p:sp>
          <p:nvSpPr>
            <p:cNvPr id="23" name="Chave esquerda 8">
              <a:extLst>
                <a:ext uri="{FF2B5EF4-FFF2-40B4-BE49-F238E27FC236}">
                  <a16:creationId xmlns:a16="http://schemas.microsoft.com/office/drawing/2014/main" id="{8FFA94C0-8423-4870-B77A-41221BDA5C4B}"/>
                </a:ext>
              </a:extLst>
            </p:cNvPr>
            <p:cNvSpPr/>
            <p:nvPr/>
          </p:nvSpPr>
          <p:spPr>
            <a:xfrm>
              <a:off x="1143000" y="1357313"/>
              <a:ext cx="231775" cy="39290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latin typeface="Verdana" pitchFamily="34" charset="0"/>
              </a:endParaRPr>
            </a:p>
          </p:txBody>
        </p:sp>
        <p:sp>
          <p:nvSpPr>
            <p:cNvPr id="24" name="Retângulo 9">
              <a:extLst>
                <a:ext uri="{FF2B5EF4-FFF2-40B4-BE49-F238E27FC236}">
                  <a16:creationId xmlns:a16="http://schemas.microsoft.com/office/drawing/2014/main" id="{31588BDC-F1F0-4F4B-9C24-D08178281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7169" y="2484775"/>
              <a:ext cx="178117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000" b="1" dirty="0">
                  <a:latin typeface="Verdana" charset="0"/>
                </a:rPr>
                <a:t>Resultado Operacional</a:t>
              </a:r>
            </a:p>
          </p:txBody>
        </p:sp>
        <p:sp>
          <p:nvSpPr>
            <p:cNvPr id="25" name="Chave direita 10">
              <a:extLst>
                <a:ext uri="{FF2B5EF4-FFF2-40B4-BE49-F238E27FC236}">
                  <a16:creationId xmlns:a16="http://schemas.microsoft.com/office/drawing/2014/main" id="{981F4CD7-84C1-4F3B-95D4-E4B386A33E04}"/>
                </a:ext>
              </a:extLst>
            </p:cNvPr>
            <p:cNvSpPr/>
            <p:nvPr/>
          </p:nvSpPr>
          <p:spPr>
            <a:xfrm>
              <a:off x="7572375" y="1357313"/>
              <a:ext cx="155575" cy="192881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latin typeface="Verdana" pitchFamily="34" charset="0"/>
              </a:endParaRPr>
            </a:p>
          </p:txBody>
        </p:sp>
        <p:sp>
          <p:nvSpPr>
            <p:cNvPr id="26" name="Chave direita 11">
              <a:extLst>
                <a:ext uri="{FF2B5EF4-FFF2-40B4-BE49-F238E27FC236}">
                  <a16:creationId xmlns:a16="http://schemas.microsoft.com/office/drawing/2014/main" id="{CB42F5CE-CD38-4451-891B-E6A3F020E802}"/>
                </a:ext>
              </a:extLst>
            </p:cNvPr>
            <p:cNvSpPr/>
            <p:nvPr/>
          </p:nvSpPr>
          <p:spPr>
            <a:xfrm>
              <a:off x="7572375" y="3286125"/>
              <a:ext cx="155575" cy="200025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latin typeface="Verdana" pitchFamily="34" charset="0"/>
              </a:endParaRPr>
            </a:p>
          </p:txBody>
        </p:sp>
        <p:sp>
          <p:nvSpPr>
            <p:cNvPr id="27" name="Retângulo 12">
              <a:extLst>
                <a:ext uri="{FF2B5EF4-FFF2-40B4-BE49-F238E27FC236}">
                  <a16:creationId xmlns:a16="http://schemas.microsoft.com/office/drawing/2014/main" id="{7666AB75-5681-442E-BDED-C77C84F39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8" y="1500188"/>
              <a:ext cx="17811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000" b="1" dirty="0">
                  <a:latin typeface="Verdana" charset="0"/>
                </a:rPr>
                <a:t>Despesas Financeiras</a:t>
              </a:r>
            </a:p>
          </p:txBody>
        </p:sp>
        <p:sp>
          <p:nvSpPr>
            <p:cNvPr id="29" name="Retângulo 13">
              <a:extLst>
                <a:ext uri="{FF2B5EF4-FFF2-40B4-BE49-F238E27FC236}">
                  <a16:creationId xmlns:a16="http://schemas.microsoft.com/office/drawing/2014/main" id="{9B6FD133-F98A-47B9-B41C-BFBFF65FC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8" y="3500438"/>
              <a:ext cx="17811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000" b="1" dirty="0">
                  <a:latin typeface="Verdana" charset="0"/>
                </a:rPr>
                <a:t>Resultado Líquido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4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-106017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75DCFFD-B819-41D2-B15D-A6BFB7CDD51D}"/>
              </a:ext>
            </a:extLst>
          </p:cNvPr>
          <p:cNvSpPr txBox="1">
            <a:spLocks noChangeArrowheads="1"/>
          </p:cNvSpPr>
          <p:nvPr/>
        </p:nvSpPr>
        <p:spPr>
          <a:xfrm>
            <a:off x="446228" y="1477542"/>
            <a:ext cx="8501063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382588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FF3300"/>
              </a:buClr>
              <a:defRPr/>
            </a:pPr>
            <a:r>
              <a:rPr lang="pt-BR" sz="3200" dirty="0">
                <a:solidFill>
                  <a:srgbClr val="1E2C76"/>
                </a:solidFill>
                <a:latin typeface="+mn-lt"/>
                <a:ea typeface="+mn-ea"/>
              </a:rPr>
              <a:t>	</a:t>
            </a:r>
            <a:endParaRPr lang="en-US" sz="3200" dirty="0">
              <a:solidFill>
                <a:srgbClr val="1E2C76"/>
              </a:solidFill>
              <a:latin typeface="+mn-lt"/>
              <a:ea typeface="+mn-ea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FC38177-673A-4170-92ED-59C866313B30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EBITDA e EBIT;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2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Utilização e Cuidados</a:t>
            </a:r>
          </a:p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NOPAT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2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Amplo e Restrito.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E5782D5-6F86-4A56-A4BC-A978ED2D8B8C}"/>
              </a:ext>
            </a:extLst>
          </p:cNvPr>
          <p:cNvSpPr/>
          <p:nvPr/>
        </p:nvSpPr>
        <p:spPr>
          <a:xfrm>
            <a:off x="153040" y="1268907"/>
            <a:ext cx="4033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Resultado Operacional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89F182B-5147-4781-9556-E069E481E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59650"/>
              </p:ext>
            </p:extLst>
          </p:nvPr>
        </p:nvGraphicFramePr>
        <p:xfrm>
          <a:off x="5459896" y="1837887"/>
          <a:ext cx="5700010" cy="375285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294264">
                  <a:extLst>
                    <a:ext uri="{9D8B030D-6E8A-4147-A177-3AD203B41FA5}">
                      <a16:colId xmlns:a16="http://schemas.microsoft.com/office/drawing/2014/main" val="1321735191"/>
                    </a:ext>
                  </a:extLst>
                </a:gridCol>
                <a:gridCol w="1405746">
                  <a:extLst>
                    <a:ext uri="{9D8B030D-6E8A-4147-A177-3AD203B41FA5}">
                      <a16:colId xmlns:a16="http://schemas.microsoft.com/office/drawing/2014/main" val="400015896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Receita Operacional Líquida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  1,500,000.0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9021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(-) Custos das Vedas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560,000.0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56783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LUCRO BRUTO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940,000.0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13813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(-) Despesas Operacionais Líquidas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370,000.0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6709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LUCRO ANTES DO RESULTADO FINANCEIRO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570,000.0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44814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Receita Financeira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87,472.0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47551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Despesas Financeiras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190,782.0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81605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LUCRO ANTES DO IR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466,690.0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1337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IR e CSLL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247,322.0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67824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LUCRO LÍQUIDO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     219,368.0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5420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0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-106017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75DCFFD-B819-41D2-B15D-A6BFB7CDD51D}"/>
              </a:ext>
            </a:extLst>
          </p:cNvPr>
          <p:cNvSpPr txBox="1">
            <a:spLocks noChangeArrowheads="1"/>
          </p:cNvSpPr>
          <p:nvPr/>
        </p:nvSpPr>
        <p:spPr>
          <a:xfrm>
            <a:off x="446228" y="1477542"/>
            <a:ext cx="8501063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382588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FF3300"/>
              </a:buClr>
              <a:defRPr/>
            </a:pPr>
            <a:r>
              <a:rPr lang="pt-BR" sz="3200" dirty="0">
                <a:solidFill>
                  <a:srgbClr val="1E2C76"/>
                </a:solidFill>
                <a:latin typeface="+mn-lt"/>
                <a:ea typeface="+mn-ea"/>
              </a:rPr>
              <a:t>	</a:t>
            </a:r>
            <a:endParaRPr lang="en-US" sz="3200" dirty="0">
              <a:solidFill>
                <a:srgbClr val="1E2C76"/>
              </a:solidFill>
              <a:latin typeface="+mn-lt"/>
              <a:ea typeface="+mn-ea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FC38177-673A-4170-92ED-59C866313B30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ROE e ROI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2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PL Médio e Investimento (médio)</a:t>
            </a:r>
          </a:p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ROI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19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Margem e Giro</a:t>
            </a:r>
          </a:p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ROE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19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Analítico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19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GAF – Grau de alavancagem financeira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endParaRPr lang="pt-BR" sz="19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pt-BR" sz="19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E5782D5-6F86-4A56-A4BC-A978ED2D8B8C}"/>
              </a:ext>
            </a:extLst>
          </p:cNvPr>
          <p:cNvSpPr/>
          <p:nvPr/>
        </p:nvSpPr>
        <p:spPr>
          <a:xfrm>
            <a:off x="106017" y="1268907"/>
            <a:ext cx="5025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Indicadores de Desempenho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89F182B-5147-4781-9556-E069E481E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449281"/>
              </p:ext>
            </p:extLst>
          </p:nvPr>
        </p:nvGraphicFramePr>
        <p:xfrm>
          <a:off x="5656622" y="1307283"/>
          <a:ext cx="5700010" cy="375285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294264">
                  <a:extLst>
                    <a:ext uri="{9D8B030D-6E8A-4147-A177-3AD203B41FA5}">
                      <a16:colId xmlns:a16="http://schemas.microsoft.com/office/drawing/2014/main" val="1321735191"/>
                    </a:ext>
                  </a:extLst>
                </a:gridCol>
                <a:gridCol w="1405746">
                  <a:extLst>
                    <a:ext uri="{9D8B030D-6E8A-4147-A177-3AD203B41FA5}">
                      <a16:colId xmlns:a16="http://schemas.microsoft.com/office/drawing/2014/main" val="400015896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Receita Operacional Líquida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  1,500,000.0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9021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(-) Custos das Vedas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560,000.0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56783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LUCRO BRUTO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940,000.0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13813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(-) Despesas Operacionais Líquidas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370,000.0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6709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LUCRO ANTES DO RESULTADO FINANCEIRO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570,000.0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44814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Receita Financeira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87,472.0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47551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Despesas Financeiras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190,782.0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81605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LUCRO ANTES DO IR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466,690.0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1337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IR e CSLL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247,322.0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67824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LUCRO LÍQUIDO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     219,368.0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5420850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EC9C79D-43EB-4A5E-936E-7BE2A7B61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009128"/>
              </p:ext>
            </p:extLst>
          </p:nvPr>
        </p:nvGraphicFramePr>
        <p:xfrm>
          <a:off x="7339644" y="5365167"/>
          <a:ext cx="3119776" cy="10134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119776">
                  <a:extLst>
                    <a:ext uri="{9D8B030D-6E8A-4147-A177-3AD203B41FA5}">
                      <a16:colId xmlns:a16="http://schemas.microsoft.com/office/drawing/2014/main" val="104996277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Capital Terceiros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4648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1,889,466.0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97817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Capital Próprio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6375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2,473,846.0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478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4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-106017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75DCFFD-B819-41D2-B15D-A6BFB7CDD51D}"/>
              </a:ext>
            </a:extLst>
          </p:cNvPr>
          <p:cNvSpPr txBox="1">
            <a:spLocks noChangeArrowheads="1"/>
          </p:cNvSpPr>
          <p:nvPr/>
        </p:nvSpPr>
        <p:spPr>
          <a:xfrm>
            <a:off x="446228" y="1477542"/>
            <a:ext cx="8501063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382588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FF3300"/>
              </a:buClr>
              <a:defRPr/>
            </a:pPr>
            <a:r>
              <a:rPr lang="pt-BR" sz="3200" dirty="0">
                <a:solidFill>
                  <a:srgbClr val="1E2C76"/>
                </a:solidFill>
                <a:latin typeface="+mn-lt"/>
                <a:ea typeface="+mn-ea"/>
              </a:rPr>
              <a:t>	</a:t>
            </a:r>
            <a:endParaRPr lang="en-US" sz="3200" dirty="0">
              <a:solidFill>
                <a:srgbClr val="1E2C76"/>
              </a:solidFill>
              <a:latin typeface="+mn-lt"/>
              <a:ea typeface="+mn-ea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FC38177-673A-4170-92ED-59C866313B30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EVA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</a:pPr>
            <a:r>
              <a:rPr lang="pt-BR" sz="23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Formulações</a:t>
            </a:r>
          </a:p>
          <a:p>
            <a:pPr>
              <a:lnSpc>
                <a:spcPct val="80000"/>
              </a:lnSpc>
              <a:buFont typeface="Wingdings" charset="0"/>
              <a:buChar char="§"/>
            </a:pPr>
            <a:r>
              <a:rPr lang="pt-BR" sz="2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MVA.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pt-BR" sz="19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pt-BR" sz="19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E5782D5-6F86-4A56-A4BC-A978ED2D8B8C}"/>
              </a:ext>
            </a:extLst>
          </p:cNvPr>
          <p:cNvSpPr/>
          <p:nvPr/>
        </p:nvSpPr>
        <p:spPr>
          <a:xfrm>
            <a:off x="1075741" y="1268907"/>
            <a:ext cx="3085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Geração de Valor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89F182B-5147-4781-9556-E069E481E39F}"/>
              </a:ext>
            </a:extLst>
          </p:cNvPr>
          <p:cNvGraphicFramePr>
            <a:graphicFrameLocks noGrp="1"/>
          </p:cNvGraphicFramePr>
          <p:nvPr/>
        </p:nvGraphicFramePr>
        <p:xfrm>
          <a:off x="5656622" y="1307283"/>
          <a:ext cx="5700010" cy="375285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294264">
                  <a:extLst>
                    <a:ext uri="{9D8B030D-6E8A-4147-A177-3AD203B41FA5}">
                      <a16:colId xmlns:a16="http://schemas.microsoft.com/office/drawing/2014/main" val="1321735191"/>
                    </a:ext>
                  </a:extLst>
                </a:gridCol>
                <a:gridCol w="1405746">
                  <a:extLst>
                    <a:ext uri="{9D8B030D-6E8A-4147-A177-3AD203B41FA5}">
                      <a16:colId xmlns:a16="http://schemas.microsoft.com/office/drawing/2014/main" val="400015896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Receita Operacional Líquida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  1,500,000.0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9021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(-) Custos das Vedas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560,000.0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56783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LUCRO BRUTO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940,000.0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13813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(-) Despesas Operacionais Líquidas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370,000.0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6709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LUCRO ANTES DO RESULTADO FINANCEIRO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570,000.0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44814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Receita Financeira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  87,472.0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47551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Despesas Financeiras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190,782.0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81605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LUCRO ANTES DO IR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466,690.0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1337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IR e CSLL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      247,322.0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67824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LUCRO LÍQUIDO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     219,368.0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5420850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EC9C79D-43EB-4A5E-936E-7BE2A7B61E99}"/>
              </a:ext>
            </a:extLst>
          </p:cNvPr>
          <p:cNvGraphicFramePr>
            <a:graphicFrameLocks noGrp="1"/>
          </p:cNvGraphicFramePr>
          <p:nvPr/>
        </p:nvGraphicFramePr>
        <p:xfrm>
          <a:off x="7339644" y="5365167"/>
          <a:ext cx="3119776" cy="10134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119776">
                  <a:extLst>
                    <a:ext uri="{9D8B030D-6E8A-4147-A177-3AD203B41FA5}">
                      <a16:colId xmlns:a16="http://schemas.microsoft.com/office/drawing/2014/main" val="104996277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Capital Terceiros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54648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1,889,466.0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97817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Capital Próprio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6375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2,473,846.0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7478705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E87C5E6-1383-410E-8937-C31689096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28532"/>
              </p:ext>
            </p:extLst>
          </p:nvPr>
        </p:nvGraphicFramePr>
        <p:xfrm>
          <a:off x="2027111" y="5344922"/>
          <a:ext cx="4849467" cy="103370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653484">
                  <a:extLst>
                    <a:ext uri="{9D8B030D-6E8A-4147-A177-3AD203B41FA5}">
                      <a16:colId xmlns:a16="http://schemas.microsoft.com/office/drawing/2014/main" val="2543186137"/>
                    </a:ext>
                  </a:extLst>
                </a:gridCol>
                <a:gridCol w="1195983">
                  <a:extLst>
                    <a:ext uri="{9D8B030D-6E8A-4147-A177-3AD203B41FA5}">
                      <a16:colId xmlns:a16="http://schemas.microsoft.com/office/drawing/2014/main" val="3768193817"/>
                    </a:ext>
                  </a:extLst>
                </a:gridCol>
              </a:tblGrid>
              <a:tr h="34456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Ki líquido IR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4.7%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4781918"/>
                  </a:ext>
                </a:extLst>
              </a:tr>
              <a:tr h="34456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err="1">
                          <a:effectLst/>
                        </a:rPr>
                        <a:t>Ke</a:t>
                      </a:r>
                      <a:r>
                        <a:rPr lang="pt-BR" sz="1600" b="1" u="none" strike="noStrike" dirty="0">
                          <a:effectLst/>
                        </a:rPr>
                        <a:t> (2016 - Comércio Geral - Instituto Assaf)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16.4%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2270431"/>
                  </a:ext>
                </a:extLst>
              </a:tr>
              <a:tr h="34456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WACC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11.4%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425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5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217008" y="1275649"/>
            <a:ext cx="5178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Taxas de Crescimento NOPAT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B4DE722-42B9-4DC6-B25B-7EB318632EF4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3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A7B014F-0213-496D-B2A5-F52181F96B25}"/>
              </a:ext>
            </a:extLst>
          </p:cNvPr>
          <p:cNvGrpSpPr/>
          <p:nvPr/>
        </p:nvGrpSpPr>
        <p:grpSpPr>
          <a:xfrm>
            <a:off x="350358" y="2026420"/>
            <a:ext cx="11491284" cy="517714"/>
            <a:chOff x="350358" y="2026420"/>
            <a:chExt cx="11491284" cy="517714"/>
          </a:xfrm>
        </p:grpSpPr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42366A8B-CDDA-4383-9618-9BE366EAA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358" y="2051690"/>
              <a:ext cx="1133657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ahoma" panose="020B0604030504040204" pitchFamily="34" charset="0"/>
                </a:rPr>
                <a:t>Taxa de Crescimento NOPAT = Taxa de Reinvestimento do NOPAT x Retorno sobre o Investimento</a:t>
              </a:r>
            </a:p>
          </p:txBody>
        </p: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AF3E81C7-DD12-44AC-B036-A8A792535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63" y="2026420"/>
              <a:ext cx="11336579" cy="51771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900">
                <a:latin typeface="Lucida Sans Unicode" panose="020B0602030504020204" pitchFamily="34" charset="0"/>
              </a:endParaRP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9545D608-BB64-40D3-A779-268DA4F68A98}"/>
              </a:ext>
            </a:extLst>
          </p:cNvPr>
          <p:cNvGrpSpPr/>
          <p:nvPr/>
        </p:nvGrpSpPr>
        <p:grpSpPr>
          <a:xfrm>
            <a:off x="464098" y="2896725"/>
            <a:ext cx="11377544" cy="517714"/>
            <a:chOff x="464098" y="2026420"/>
            <a:chExt cx="11377544" cy="517714"/>
          </a:xfrm>
        </p:grpSpPr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id="{511894A2-0E2B-4AB7-A512-B6FA7BD7D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098" y="2051690"/>
              <a:ext cx="111635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ahoma" panose="020B0604030504040204" pitchFamily="34" charset="0"/>
                </a:rPr>
                <a:t>(g)</a:t>
              </a:r>
              <a:r>
                <a:rPr lang="pt-BR" altLang="pt-BR" sz="2000" dirty="0" err="1">
                  <a:latin typeface="Tahoma" panose="020B0604030504040204" pitchFamily="34" charset="0"/>
                </a:rPr>
                <a:t>nopat</a:t>
              </a:r>
              <a:r>
                <a:rPr lang="pt-BR" altLang="pt-BR" sz="2000" dirty="0">
                  <a:latin typeface="Tahoma" panose="020B0604030504040204" pitchFamily="34" charset="0"/>
                </a:rPr>
                <a:t>= (b)</a:t>
              </a:r>
              <a:r>
                <a:rPr lang="pt-BR" altLang="pt-BR" sz="2000" dirty="0" err="1">
                  <a:latin typeface="Tahoma" panose="020B0604030504040204" pitchFamily="34" charset="0"/>
                </a:rPr>
                <a:t>nopat</a:t>
              </a:r>
              <a:r>
                <a:rPr lang="pt-BR" altLang="pt-BR" sz="2000" dirty="0">
                  <a:latin typeface="Tahoma" panose="020B0604030504040204" pitchFamily="34" charset="0"/>
                </a:rPr>
                <a:t> x ROI</a:t>
              </a:r>
            </a:p>
          </p:txBody>
        </p:sp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AB9BF676-F19B-474D-895A-C24D10558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63" y="2026420"/>
              <a:ext cx="11336579" cy="51771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900">
                <a:latin typeface="Lucida Sans Unicode" panose="020B0602030504020204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515DC29-F1A7-407E-9B9C-8E7A26C78F3A}"/>
              </a:ext>
            </a:extLst>
          </p:cNvPr>
          <p:cNvGrpSpPr/>
          <p:nvPr/>
        </p:nvGrpSpPr>
        <p:grpSpPr>
          <a:xfrm>
            <a:off x="464098" y="3778054"/>
            <a:ext cx="11377544" cy="1129251"/>
            <a:chOff x="464098" y="2026420"/>
            <a:chExt cx="11377544" cy="517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3">
                  <a:extLst>
                    <a:ext uri="{FF2B5EF4-FFF2-40B4-BE49-F238E27FC236}">
                      <a16:creationId xmlns:a16="http://schemas.microsoft.com/office/drawing/2014/main" id="{8478B2C9-E1A9-4EFF-8679-0D39B2A029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098" y="2051690"/>
                  <a:ext cx="11163548" cy="309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3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 dirty="0">
                      <a:latin typeface="Tahoma" panose="020B0604030504040204" pitchFamily="34" charset="0"/>
                    </a:rPr>
                    <a:t>(b)</a:t>
                  </a:r>
                  <a:r>
                    <a:rPr lang="pt-BR" altLang="pt-BR" sz="2000" dirty="0" err="1">
                      <a:latin typeface="Tahoma" panose="020B0604030504040204" pitchFamily="34" charset="0"/>
                    </a:rPr>
                    <a:t>nopat</a:t>
                  </a:r>
                  <a:r>
                    <a:rPr lang="pt-BR" altLang="pt-BR" sz="2000" dirty="0">
                      <a:latin typeface="Tahoma" panose="020B060403050404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altLang="pt-BR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𝐂𝐀𝐏𝐄𝐗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𝐃𝐄𝐏𝐑𝐄𝐂𝐈𝐀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𝐕𝐀𝐑𝐈𝐀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𝐝𝐞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𝐆𝐈𝐑𝐎</m:t>
                          </m:r>
                        </m:num>
                        <m:den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𝐍𝐎𝐏𝐀𝐓</m:t>
                          </m:r>
                        </m:den>
                      </m:f>
                    </m:oMath>
                  </a14:m>
                  <a:endParaRPr lang="pt-BR" altLang="pt-BR" sz="2000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 Box 3">
                  <a:extLst>
                    <a:ext uri="{FF2B5EF4-FFF2-40B4-BE49-F238E27FC236}">
                      <a16:creationId xmlns:a16="http://schemas.microsoft.com/office/drawing/2014/main" id="{8478B2C9-E1A9-4EFF-8679-0D39B2A02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098" y="2051690"/>
                  <a:ext cx="11163548" cy="309309"/>
                </a:xfrm>
                <a:prstGeom prst="rect">
                  <a:avLst/>
                </a:prstGeom>
                <a:blipFill>
                  <a:blip r:embed="rId2"/>
                  <a:stretch>
                    <a:fillRect b="-45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74577A09-8716-4E4F-B2F3-0211D7335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63" y="2026420"/>
              <a:ext cx="11336579" cy="51771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900">
                <a:latin typeface="Lucida Sans Unicode" panose="020B0602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79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176780" y="1275649"/>
            <a:ext cx="629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Taxas de Crescimento Lucro Líquido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B4DE722-42B9-4DC6-B25B-7EB318632EF4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3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A7B014F-0213-496D-B2A5-F52181F96B25}"/>
              </a:ext>
            </a:extLst>
          </p:cNvPr>
          <p:cNvGrpSpPr/>
          <p:nvPr/>
        </p:nvGrpSpPr>
        <p:grpSpPr>
          <a:xfrm>
            <a:off x="464098" y="2026420"/>
            <a:ext cx="11377544" cy="517714"/>
            <a:chOff x="464098" y="2026420"/>
            <a:chExt cx="11377544" cy="517714"/>
          </a:xfrm>
        </p:grpSpPr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42366A8B-CDDA-4383-9618-9BE366EAA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098" y="2051690"/>
              <a:ext cx="11163548" cy="445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ahoma" panose="020B0604030504040204" pitchFamily="34" charset="0"/>
                </a:rPr>
                <a:t>Taxa de Crescimento Lucro Líquido = Taxa de Reinvestimento do LL x Retorno sobre o PL</a:t>
              </a:r>
            </a:p>
          </p:txBody>
        </p: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AF3E81C7-DD12-44AC-B036-A8A792535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63" y="2026420"/>
              <a:ext cx="11336579" cy="51771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900">
                <a:latin typeface="Lucida Sans Unicode" panose="020B0602030504020204" pitchFamily="34" charset="0"/>
              </a:endParaRP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9545D608-BB64-40D3-A779-268DA4F68A98}"/>
              </a:ext>
            </a:extLst>
          </p:cNvPr>
          <p:cNvGrpSpPr/>
          <p:nvPr/>
        </p:nvGrpSpPr>
        <p:grpSpPr>
          <a:xfrm>
            <a:off x="464098" y="2896725"/>
            <a:ext cx="11377544" cy="517714"/>
            <a:chOff x="464098" y="2026420"/>
            <a:chExt cx="11377544" cy="517714"/>
          </a:xfrm>
        </p:grpSpPr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id="{511894A2-0E2B-4AB7-A512-B6FA7BD7D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098" y="2051690"/>
              <a:ext cx="111635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ahoma" panose="020B0604030504040204" pitchFamily="34" charset="0"/>
                </a:rPr>
                <a:t>(g)</a:t>
              </a:r>
              <a:r>
                <a:rPr lang="pt-BR" altLang="pt-BR" sz="2000" dirty="0" err="1">
                  <a:latin typeface="Tahoma" panose="020B0604030504040204" pitchFamily="34" charset="0"/>
                </a:rPr>
                <a:t>ll</a:t>
              </a:r>
              <a:r>
                <a:rPr lang="pt-BR" altLang="pt-BR" sz="2000" dirty="0">
                  <a:latin typeface="Tahoma" panose="020B0604030504040204" pitchFamily="34" charset="0"/>
                </a:rPr>
                <a:t>= (b)</a:t>
              </a:r>
              <a:r>
                <a:rPr lang="pt-BR" altLang="pt-BR" sz="2000" dirty="0" err="1">
                  <a:latin typeface="Tahoma" panose="020B0604030504040204" pitchFamily="34" charset="0"/>
                </a:rPr>
                <a:t>ll</a:t>
              </a:r>
              <a:r>
                <a:rPr lang="pt-BR" altLang="pt-BR" sz="2000" dirty="0">
                  <a:latin typeface="Tahoma" panose="020B0604030504040204" pitchFamily="34" charset="0"/>
                </a:rPr>
                <a:t> x ROE</a:t>
              </a:r>
            </a:p>
          </p:txBody>
        </p:sp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AB9BF676-F19B-474D-895A-C24D10558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63" y="2026420"/>
              <a:ext cx="11336579" cy="51771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900">
                <a:latin typeface="Lucida Sans Unicode" panose="020B0602030504020204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515DC29-F1A7-407E-9B9C-8E7A26C78F3A}"/>
              </a:ext>
            </a:extLst>
          </p:cNvPr>
          <p:cNvGrpSpPr/>
          <p:nvPr/>
        </p:nvGrpSpPr>
        <p:grpSpPr>
          <a:xfrm>
            <a:off x="464098" y="3778054"/>
            <a:ext cx="11377544" cy="1129251"/>
            <a:chOff x="464098" y="2026420"/>
            <a:chExt cx="11377544" cy="517714"/>
          </a:xfrm>
        </p:grpSpPr>
        <p:sp>
          <p:nvSpPr>
            <p:cNvPr id="33" name="Text Box 3">
              <a:extLst>
                <a:ext uri="{FF2B5EF4-FFF2-40B4-BE49-F238E27FC236}">
                  <a16:creationId xmlns:a16="http://schemas.microsoft.com/office/drawing/2014/main" id="{8478B2C9-E1A9-4EFF-8679-0D39B2A02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098" y="2051690"/>
              <a:ext cx="11163548" cy="20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ahoma" panose="020B0604030504040204" pitchFamily="34" charset="0"/>
                </a:rPr>
                <a:t>(b)</a:t>
              </a:r>
              <a:r>
                <a:rPr lang="pt-BR" altLang="pt-BR" sz="2000" dirty="0" err="1">
                  <a:latin typeface="Tahoma" panose="020B0604030504040204" pitchFamily="34" charset="0"/>
                </a:rPr>
                <a:t>ll</a:t>
              </a:r>
              <a:r>
                <a:rPr lang="pt-BR" altLang="pt-BR" sz="2000" dirty="0">
                  <a:latin typeface="Tahoma" panose="020B0604030504040204" pitchFamily="34" charset="0"/>
                </a:rPr>
                <a:t>= (1- </a:t>
              </a:r>
              <a:r>
                <a:rPr lang="pt-BR" altLang="pt-BR" sz="2000" dirty="0" err="1">
                  <a:latin typeface="Tahoma" panose="020B0604030504040204" pitchFamily="34" charset="0"/>
                </a:rPr>
                <a:t>payout</a:t>
              </a:r>
              <a:r>
                <a:rPr lang="pt-BR" altLang="pt-BR" sz="2000" dirty="0">
                  <a:latin typeface="Tahoma" panose="020B0604030504040204" pitchFamily="34" charset="0"/>
                </a:rPr>
                <a:t>)</a:t>
              </a:r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74577A09-8716-4E4F-B2F3-0211D7335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63" y="2026420"/>
              <a:ext cx="11336579" cy="51771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900">
                <a:latin typeface="Lucida Sans Unicode" panose="020B0602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E56215C-9E01-4C23-A274-A84BEEE2B6DE}"/>
              </a:ext>
            </a:extLst>
          </p:cNvPr>
          <p:cNvSpPr txBox="1"/>
          <p:nvPr/>
        </p:nvSpPr>
        <p:spPr>
          <a:xfrm>
            <a:off x="133350" y="1143726"/>
            <a:ext cx="119253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EX 1.  </a:t>
            </a:r>
            <a:r>
              <a:rPr lang="pt-BR" sz="1600" dirty="0"/>
              <a:t>Uma empresa apura os seguintes resultados referentes ao exercício social encerrado em 31.12.X7:</a:t>
            </a:r>
            <a:endParaRPr lang="pt-BR" sz="1600" b="1" dirty="0"/>
          </a:p>
          <a:p>
            <a:pPr lvl="0"/>
            <a:r>
              <a:rPr lang="pt-BR" sz="1600" dirty="0"/>
              <a:t>Investimento			: $ 1.669,5</a:t>
            </a:r>
            <a:endParaRPr lang="pt-BR" sz="1600" b="1" dirty="0"/>
          </a:p>
          <a:p>
            <a:pPr lvl="0"/>
            <a:r>
              <a:rPr lang="pt-BR" sz="1600" dirty="0"/>
              <a:t>Passivo Oneroso			: $ 592,0</a:t>
            </a:r>
            <a:endParaRPr lang="pt-BR" sz="1600" b="1" dirty="0"/>
          </a:p>
          <a:p>
            <a:pPr lvl="0"/>
            <a:r>
              <a:rPr lang="pt-BR" sz="1600" dirty="0"/>
              <a:t>Despesas Financeiras (antes IR)		: $ 159,5</a:t>
            </a:r>
            <a:endParaRPr lang="pt-BR" sz="1600" b="1" dirty="0"/>
          </a:p>
          <a:p>
            <a:pPr lvl="0"/>
            <a:r>
              <a:rPr lang="pt-BR" sz="1600" dirty="0"/>
              <a:t>Lucro Operacional (antes IR)		: $ 696,0</a:t>
            </a:r>
            <a:endParaRPr lang="pt-BR" sz="1600" b="1" dirty="0"/>
          </a:p>
          <a:p>
            <a:pPr lvl="0"/>
            <a:r>
              <a:rPr lang="pt-BR" sz="1600" dirty="0"/>
              <a:t>Patrimônio Líquido			: $ 1.077,5</a:t>
            </a:r>
            <a:endParaRPr lang="pt-BR" sz="1600" b="1" dirty="0"/>
          </a:p>
          <a:p>
            <a:r>
              <a:rPr lang="pt-BR" sz="1600" dirty="0"/>
              <a:t>A alíquota de IR da empresa é de 40%. Sabe-se ainda que os acionistas da empresa exigem um retorno equivalente a 18% a.a.</a:t>
            </a:r>
            <a:endParaRPr lang="pt-BR" sz="1600" b="1" dirty="0"/>
          </a:p>
          <a:p>
            <a:r>
              <a:rPr lang="pt-BR" sz="1600" b="1" dirty="0"/>
              <a:t> Pede-se:</a:t>
            </a:r>
          </a:p>
          <a:p>
            <a:pPr lvl="0"/>
            <a:r>
              <a:rPr lang="pt-BR" sz="1600" dirty="0"/>
              <a:t>a) Desenvolver a formulação analítica do ROE;</a:t>
            </a:r>
            <a:endParaRPr lang="pt-BR" sz="1600" b="1" dirty="0"/>
          </a:p>
          <a:p>
            <a:r>
              <a:rPr lang="pt-BR" sz="1600" dirty="0"/>
              <a:t> </a:t>
            </a:r>
            <a:endParaRPr lang="pt-BR" sz="1600" b="1" dirty="0"/>
          </a:p>
          <a:p>
            <a:pPr lvl="0"/>
            <a:r>
              <a:rPr lang="pt-BR" sz="1600" dirty="0"/>
              <a:t>b) Sabendo-se que as vendas do período alcançaram a $ 1.553,5, decompor o retorno sobre o investimento (ROI) em </a:t>
            </a:r>
          </a:p>
          <a:p>
            <a:pPr lvl="0"/>
            <a:r>
              <a:rPr lang="pt-BR" sz="1600" i="1" dirty="0"/>
              <a:t>giro do investimento</a:t>
            </a:r>
            <a:r>
              <a:rPr lang="pt-BR" sz="1600" dirty="0"/>
              <a:t> e </a:t>
            </a:r>
            <a:r>
              <a:rPr lang="pt-BR" sz="1600" i="1" dirty="0"/>
              <a:t>margem operacional</a:t>
            </a:r>
            <a:r>
              <a:rPr lang="pt-BR" sz="1600" dirty="0"/>
              <a:t>;</a:t>
            </a:r>
            <a:endParaRPr lang="pt-BR" sz="1600" b="1" dirty="0"/>
          </a:p>
          <a:p>
            <a:r>
              <a:rPr lang="pt-BR" sz="1600" dirty="0"/>
              <a:t>Apurar o EVA e MVA da empresa no período;</a:t>
            </a:r>
            <a:endParaRPr lang="pt-BR" sz="1600" b="1" dirty="0"/>
          </a:p>
          <a:p>
            <a:r>
              <a:rPr lang="pt-BR" sz="1600" dirty="0"/>
              <a:t> </a:t>
            </a:r>
            <a:endParaRPr lang="pt-BR" sz="1600" b="1" dirty="0"/>
          </a:p>
          <a:p>
            <a:pPr lvl="0"/>
            <a:r>
              <a:rPr lang="pt-BR" sz="1600" dirty="0"/>
              <a:t>c) Admitindo que uma política mais eficiente de estocagem e cobrança possa reduzir o investimento da empresa em 6%, </a:t>
            </a:r>
          </a:p>
          <a:p>
            <a:pPr lvl="0"/>
            <a:r>
              <a:rPr lang="pt-BR" sz="1600" dirty="0"/>
              <a:t>determinar o impacto desse desempenho sobre o valor de mercado da empresa. Considere em sua resposta que a </a:t>
            </a:r>
          </a:p>
          <a:p>
            <a:pPr lvl="0"/>
            <a:r>
              <a:rPr lang="pt-BR" sz="1600" dirty="0"/>
              <a:t>empresa utiliza os recursos financeiros liberados para cada uma das seguintes alternativas </a:t>
            </a:r>
            <a:r>
              <a:rPr lang="pt-BR" sz="1600" u="sng" dirty="0"/>
              <a:t>independentes</a:t>
            </a:r>
            <a:r>
              <a:rPr lang="pt-BR" sz="1600" dirty="0"/>
              <a:t>: </a:t>
            </a:r>
            <a:endParaRPr lang="pt-BR" sz="1600" b="1" dirty="0"/>
          </a:p>
          <a:p>
            <a:r>
              <a:rPr lang="pt-BR" sz="1600" b="1" dirty="0"/>
              <a:t> - amortizar dívidas; distribuição adicional de dividendos.</a:t>
            </a:r>
          </a:p>
          <a:p>
            <a:pPr marL="285750" indent="-285750">
              <a:buFontTx/>
              <a:buChar char="-"/>
            </a:pPr>
            <a:endParaRPr lang="pt-BR" sz="1600" b="1" dirty="0"/>
          </a:p>
          <a:p>
            <a:pPr lvl="0"/>
            <a:r>
              <a:rPr lang="pt-BR" sz="1600" dirty="0"/>
              <a:t>d) A partir da situação original, se a empresa atingir, ao mesmo tempo, os objetivos assinalados abaixo, qual a </a:t>
            </a:r>
          </a:p>
          <a:p>
            <a:pPr lvl="0"/>
            <a:r>
              <a:rPr lang="pt-BR" sz="1600" dirty="0"/>
              <a:t>variação esperada em seu valor de mercado</a:t>
            </a:r>
          </a:p>
          <a:p>
            <a:pPr lvl="0"/>
            <a:r>
              <a:rPr lang="pt-BR" sz="1600" b="1" dirty="0"/>
              <a:t> elevação do índice de endividamento (P/PL) para 0,85; redução da margem operacional para 23,6%</a:t>
            </a:r>
          </a:p>
          <a:p>
            <a:pPr marL="285750" indent="-285750">
              <a:buFontTx/>
              <a:buChar char="-"/>
            </a:pPr>
            <a:endParaRPr lang="pt-BR" sz="1600" b="1" dirty="0"/>
          </a:p>
          <a:p>
            <a:r>
              <a:rPr lang="pt-BR" sz="1600" b="1" dirty="0"/>
              <a:t> </a:t>
            </a:r>
          </a:p>
          <a:p>
            <a:r>
              <a:rPr lang="pt-BR" sz="1600" b="1" dirty="0"/>
              <a:t> </a:t>
            </a:r>
          </a:p>
          <a:p>
            <a:r>
              <a:rPr lang="pt-BR" sz="1600" b="1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62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691919F-D7F1-45CC-8545-E3A05DA5E059}"/>
              </a:ext>
            </a:extLst>
          </p:cNvPr>
          <p:cNvSpPr txBox="1"/>
          <p:nvPr/>
        </p:nvSpPr>
        <p:spPr>
          <a:xfrm>
            <a:off x="687853" y="1296279"/>
            <a:ext cx="1081629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EX 2 - </a:t>
            </a:r>
            <a:r>
              <a:rPr lang="pt-BR" dirty="0"/>
              <a:t> A </a:t>
            </a:r>
            <a:r>
              <a:rPr lang="pt-BR" i="1" dirty="0" err="1"/>
              <a:t>McDonalds</a:t>
            </a:r>
            <a:r>
              <a:rPr lang="pt-BR" dirty="0"/>
              <a:t> decidiu reduzir os preços de seu </a:t>
            </a:r>
            <a:r>
              <a:rPr lang="pt-BR" i="1" dirty="0"/>
              <a:t>Big Mac</a:t>
            </a:r>
            <a:r>
              <a:rPr lang="pt-BR" dirty="0"/>
              <a:t> em 20X3 para concorrer melhor com outros </a:t>
            </a:r>
          </a:p>
          <a:p>
            <a:r>
              <a:rPr lang="pt-BR" i="1" dirty="0" err="1"/>
              <a:t>fast</a:t>
            </a:r>
            <a:r>
              <a:rPr lang="pt-BR" i="1" dirty="0"/>
              <a:t> </a:t>
            </a:r>
            <a:r>
              <a:rPr lang="pt-BR" i="1" dirty="0" err="1"/>
              <a:t>foods</a:t>
            </a:r>
            <a:r>
              <a:rPr lang="pt-BR" dirty="0"/>
              <a:t> de menor preço. Esperava-se, em </a:t>
            </a:r>
            <a:r>
              <a:rPr lang="pt-BR" dirty="0" err="1"/>
              <a:t>conseqüência</a:t>
            </a:r>
            <a:r>
              <a:rPr lang="pt-BR" dirty="0"/>
              <a:t>, que a margem de lucros, antes dos juros e após os</a:t>
            </a:r>
          </a:p>
          <a:p>
            <a:r>
              <a:rPr lang="pt-BR" dirty="0"/>
              <a:t> impostos,  caísse de 8,73% para 8,10%, e que o giro de investimentos aumentasse do atual 1,851 para 1,92. </a:t>
            </a:r>
          </a:p>
          <a:p>
            <a:endParaRPr lang="pt-BR" dirty="0"/>
          </a:p>
          <a:p>
            <a:r>
              <a:rPr lang="pt-BR" dirty="0"/>
              <a:t>A tabela se seguir apresenta algumas projeções da margem de lucros, giro de investimentos e estrutura de capital</a:t>
            </a:r>
          </a:p>
          <a:p>
            <a:r>
              <a:rPr lang="pt-BR" dirty="0"/>
              <a:t> antes após a mudança na estratégia corporativa.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B6B6C71A-D819-4257-B4C3-92C7C1879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93666"/>
              </p:ext>
            </p:extLst>
          </p:nvPr>
        </p:nvGraphicFramePr>
        <p:xfrm>
          <a:off x="1858460" y="3115881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757">
                  <a:extLst>
                    <a:ext uri="{9D8B030D-6E8A-4147-A177-3AD203B41FA5}">
                      <a16:colId xmlns:a16="http://schemas.microsoft.com/office/drawing/2014/main" val="2923523394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val="2643065431"/>
                    </a:ext>
                  </a:extLst>
                </a:gridCol>
                <a:gridCol w="1956903">
                  <a:extLst>
                    <a:ext uri="{9D8B030D-6E8A-4147-A177-3AD203B41FA5}">
                      <a16:colId xmlns:a16="http://schemas.microsoft.com/office/drawing/2014/main" val="2031713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20X3 – Antes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Após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6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Margem Operacional Após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8,73%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8,10%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009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Giro dos Investimentos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1,851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32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Índice de </a:t>
                      </a:r>
                      <a:r>
                        <a:rPr lang="pt-BR" b="1" i="1" dirty="0" err="1"/>
                        <a:t>Payout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19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Razão Dívidas/PL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0,7786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0,8089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22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Custo do Capital de Terceiros Após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5,98%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4,37%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4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Custo de Capital Próprio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23053"/>
                  </a:ext>
                </a:extLst>
              </a:tr>
            </a:tbl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ED85F9F3-2F08-4D30-8633-D4674D074FBF}"/>
              </a:ext>
            </a:extLst>
          </p:cNvPr>
          <p:cNvSpPr txBox="1"/>
          <p:nvPr/>
        </p:nvSpPr>
        <p:spPr>
          <a:xfrm>
            <a:off x="886634" y="5974299"/>
            <a:ext cx="7857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pt-BR" dirty="0"/>
              <a:t>Demonstre a taxa de crescimento do LL da empresa antes e após as mudanças</a:t>
            </a:r>
          </a:p>
          <a:p>
            <a:pPr marL="342900" indent="-342900">
              <a:buAutoNum type="alphaLcParenR"/>
            </a:pPr>
            <a:r>
              <a:rPr lang="pt-BR" dirty="0"/>
              <a:t>Demonstre se a empresa agregou valor após as mudanças</a:t>
            </a:r>
          </a:p>
        </p:txBody>
      </p:sp>
    </p:spTree>
    <p:extLst>
      <p:ext uri="{BB962C8B-B14F-4D97-AF65-F5344CB8AC3E}">
        <p14:creationId xmlns:p14="http://schemas.microsoft.com/office/powerpoint/2010/main" val="327494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567209" y="2157410"/>
            <a:ext cx="947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1E2C76"/>
                </a:solidFill>
                <a:latin typeface="+mj-lt"/>
              </a:rPr>
              <a:t>Próxima Aula – Caso Renner</a:t>
            </a: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6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567209" y="2157410"/>
            <a:ext cx="947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1E2C76"/>
                </a:solidFill>
                <a:latin typeface="+mj-lt"/>
              </a:rPr>
              <a:t>Trabalho</a:t>
            </a: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5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0323" y="1315664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Empresa e Valor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75DCFFD-B819-41D2-B15D-A6BFB7CDD51D}"/>
              </a:ext>
            </a:extLst>
          </p:cNvPr>
          <p:cNvSpPr txBox="1">
            <a:spLocks noChangeArrowheads="1"/>
          </p:cNvSpPr>
          <p:nvPr/>
        </p:nvSpPr>
        <p:spPr>
          <a:xfrm>
            <a:off x="1471473" y="2005875"/>
            <a:ext cx="8501063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382588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charset="0"/>
              <a:buChar char="ü"/>
              <a:defRPr/>
            </a:pP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UNILEVER</a:t>
            </a:r>
            <a:r>
              <a:rPr lang="pt-BR" sz="3200" dirty="0">
                <a:cs typeface="+mn-cs"/>
              </a:rPr>
              <a:t> COMPRA A KIBON (1997)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  <a:defRPr/>
            </a:pPr>
            <a:r>
              <a:rPr lang="pt-BR" sz="3200" dirty="0">
                <a:cs typeface="+mn-cs"/>
              </a:rPr>
              <a:t>	- VALOR: US$ 930,0 milhões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  <a:defRPr/>
            </a:pPr>
            <a:r>
              <a:rPr lang="pt-BR" sz="3200" dirty="0">
                <a:cs typeface="+mn-cs"/>
              </a:rPr>
              <a:t>	- VENDAS (1996): US$ 332,0 milhões.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  <a:defRPr/>
            </a:pPr>
            <a:r>
              <a:rPr lang="pt-BR" sz="3200" dirty="0">
                <a:cs typeface="+mn-cs"/>
              </a:rPr>
              <a:t>	- LUCRO LÍQUIDO (1996): US$ 75,0 milhões.</a:t>
            </a:r>
          </a:p>
          <a:p>
            <a:pPr eaLnBrk="1" hangingPunct="1">
              <a:spcBef>
                <a:spcPct val="20000"/>
              </a:spcBef>
              <a:buFont typeface="Wingdings" charset="0"/>
              <a:buChar char="§"/>
              <a:defRPr/>
            </a:pPr>
            <a:endParaRPr lang="pt-BR" sz="3200" dirty="0">
              <a:cs typeface="+mn-cs"/>
            </a:endParaRP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charset="0"/>
              <a:buChar char="ü"/>
              <a:defRPr/>
            </a:pP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VALOR DA EMPRESA</a:t>
            </a:r>
            <a:r>
              <a:rPr lang="pt-BR" sz="3200" dirty="0">
                <a:solidFill>
                  <a:srgbClr val="FF0000"/>
                </a:solidFill>
                <a:cs typeface="+mn-cs"/>
              </a:rPr>
              <a:t> </a:t>
            </a:r>
            <a:r>
              <a:rPr lang="pt-BR" sz="3200" dirty="0">
                <a:cs typeface="+mn-cs"/>
              </a:rPr>
              <a:t>O QUE A UNILEVER COMPROU?</a:t>
            </a:r>
            <a:r>
              <a:rPr lang="pt-BR" sz="3200" dirty="0">
                <a:solidFill>
                  <a:srgbClr val="FF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 </a:t>
            </a:r>
            <a:endParaRPr lang="en-US" sz="3200" dirty="0">
              <a:solidFill>
                <a:srgbClr val="FFCC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75DCFFD-B819-41D2-B15D-A6BFB7CDD51D}"/>
              </a:ext>
            </a:extLst>
          </p:cNvPr>
          <p:cNvSpPr txBox="1">
            <a:spLocks noChangeArrowheads="1"/>
          </p:cNvSpPr>
          <p:nvPr/>
        </p:nvSpPr>
        <p:spPr>
          <a:xfrm>
            <a:off x="1777231" y="3574388"/>
            <a:ext cx="8501063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382588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Clr>
                <a:srgbClr val="FF3300"/>
              </a:buClr>
              <a:defRPr/>
            </a:pPr>
            <a:r>
              <a:rPr lang="pt-BR" sz="3200" dirty="0">
                <a:solidFill>
                  <a:srgbClr val="1E2C76"/>
                </a:solidFill>
                <a:latin typeface="+mn-lt"/>
                <a:ea typeface="+mn-ea"/>
              </a:rPr>
              <a:t>Custo de Capital</a:t>
            </a:r>
            <a:endParaRPr lang="en-US" sz="3200" dirty="0">
              <a:solidFill>
                <a:srgbClr val="1E2C7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48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85740" y="1329759"/>
            <a:ext cx="2935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Custo de Capital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814392" y="226415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r>
              <a:rPr lang="pt-BR" dirty="0">
                <a:latin typeface="Calibri" charset="0"/>
              </a:rPr>
              <a:t>Custo de Capital de Terceiros: Remuneração dos empréstimos e financiamentos (Ki).</a:t>
            </a:r>
            <a:endParaRPr lang="pt-BR" dirty="0">
              <a:solidFill>
                <a:srgbClr val="FF0000"/>
              </a:solidFill>
              <a:latin typeface="Calibri" charset="0"/>
            </a:endParaRPr>
          </a:p>
          <a:p>
            <a:pPr>
              <a:buFont typeface="Wingdings" charset="0"/>
              <a:buChar char="§"/>
            </a:pPr>
            <a:endParaRPr lang="pt-BR" dirty="0">
              <a:latin typeface="Calibri" charset="0"/>
            </a:endParaRPr>
          </a:p>
          <a:p>
            <a:pPr marL="228600" lvl="1">
              <a:spcBef>
                <a:spcPts val="1000"/>
              </a:spcBef>
              <a:buFont typeface="Wingdings" charset="0"/>
              <a:buChar char="§"/>
            </a:pPr>
            <a:r>
              <a:rPr lang="pt-BR" sz="2800" dirty="0">
                <a:latin typeface="Calibri" charset="0"/>
              </a:rPr>
              <a:t>Custo de Capital de Próprio: Remuneração dos acionistas (</a:t>
            </a:r>
            <a:r>
              <a:rPr lang="pt-BR" sz="2800" dirty="0" err="1">
                <a:latin typeface="Calibri" charset="0"/>
              </a:rPr>
              <a:t>Ke</a:t>
            </a:r>
            <a:r>
              <a:rPr lang="pt-BR" sz="2800" dirty="0">
                <a:latin typeface="Calibri" charset="0"/>
              </a:rPr>
              <a:t>).</a:t>
            </a:r>
          </a:p>
          <a:p>
            <a:pPr marL="228600" lvl="1">
              <a:spcBef>
                <a:spcPts val="1000"/>
              </a:spcBef>
              <a:buFont typeface="Wingdings" charset="0"/>
              <a:buChar char="§"/>
            </a:pPr>
            <a:endParaRPr lang="pt-BR" sz="2800" dirty="0">
              <a:latin typeface="Calibri" charset="0"/>
            </a:endParaRPr>
          </a:p>
          <a:p>
            <a:pPr marL="228600" lvl="1">
              <a:spcBef>
                <a:spcPts val="1000"/>
              </a:spcBef>
              <a:buFont typeface="Wingdings" charset="0"/>
              <a:buChar char="§"/>
            </a:pPr>
            <a:r>
              <a:rPr lang="pt-BR" sz="2800" dirty="0">
                <a:latin typeface="Calibri" charset="0"/>
              </a:rPr>
              <a:t>Custo Médio Ponderado de Capital: Remuneração dos empréstimos e financiamentos e dos acionistas (CMPC ou WACC).</a:t>
            </a:r>
          </a:p>
          <a:p>
            <a:pPr lvl="1">
              <a:buFont typeface="Wingdings" charset="0"/>
              <a:buChar char="§"/>
            </a:pPr>
            <a:endParaRPr lang="pt-BR" b="1" dirty="0">
              <a:latin typeface="Calibri" charset="0"/>
            </a:endParaRPr>
          </a:p>
          <a:p>
            <a:pPr>
              <a:buFont typeface="Wingdings" charset="0"/>
              <a:buChar char="§"/>
            </a:pPr>
            <a:endParaRPr lang="pt-BR" b="1" dirty="0">
              <a:latin typeface="Calibri" charset="0"/>
            </a:endParaRPr>
          </a:p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736075" y="1376667"/>
            <a:ext cx="4296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Custo de Capital Próprio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CEE7551A-21DD-413E-8003-A8FE92497DC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15700" y="1961442"/>
                <a:ext cx="10515600" cy="4351338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0"/>
                  <a:buChar char="§"/>
                </a:pPr>
                <a:r>
                  <a:rPr lang="pt-BR" b="1" dirty="0">
                    <a:latin typeface="Calibri" charset="0"/>
                  </a:rPr>
                  <a:t>Cálculo aproximado: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𝑫𝒆𝒔𝒑𝒆𝒔𝒂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𝑭𝒊𝒏𝒂𝒏𝒄𝒆𝒊𝒓𝒂</m:t>
                        </m:r>
                      </m:num>
                      <m:den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𝑷𝒂𝒔𝒔𝒊𝒗𝒐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𝑶𝒏𝒆𝒓𝒐𝒔𝒐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𝒅𝒊𝒐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pt-BR" b="1" dirty="0">
                  <a:solidFill>
                    <a:srgbClr val="FF0000"/>
                  </a:solidFill>
                  <a:latin typeface="Calibri" charset="0"/>
                </a:endParaRPr>
              </a:p>
              <a:p>
                <a:pPr>
                  <a:buFont typeface="Wingdings" charset="0"/>
                  <a:buChar char="§"/>
                </a:pPr>
                <a:endParaRPr lang="pt-BR" b="1" dirty="0">
                  <a:latin typeface="Calibri" charset="0"/>
                </a:endParaRPr>
              </a:p>
              <a:p>
                <a:pPr marL="228600" lvl="1">
                  <a:spcBef>
                    <a:spcPts val="1000"/>
                  </a:spcBef>
                  <a:buFont typeface="Wingdings" charset="0"/>
                  <a:buChar char="§"/>
                </a:pPr>
                <a:r>
                  <a:rPr lang="pt-BR" sz="2800" b="1" dirty="0">
                    <a:latin typeface="Calibri" charset="0"/>
                  </a:rPr>
                  <a:t>Metodologia alternativa: Custo ponderado das linhas de empréstimos e financiamentos de curto e longo prazo.</a:t>
                </a:r>
              </a:p>
              <a:p>
                <a:pPr marL="228600" lvl="1">
                  <a:spcBef>
                    <a:spcPts val="1000"/>
                  </a:spcBef>
                  <a:buFont typeface="Wingdings" charset="0"/>
                  <a:buChar char="§"/>
                </a:pPr>
                <a:endParaRPr lang="pt-BR" sz="2800" b="1" dirty="0">
                  <a:latin typeface="Calibri" charset="0"/>
                </a:endParaRPr>
              </a:p>
              <a:p>
                <a:pPr marL="228600" lvl="1">
                  <a:spcBef>
                    <a:spcPts val="1000"/>
                  </a:spcBef>
                  <a:buFont typeface="Wingdings" charset="0"/>
                  <a:buChar char="§"/>
                </a:pPr>
                <a:r>
                  <a:rPr lang="pt-BR" sz="2800" b="1" dirty="0">
                    <a:latin typeface="Calibri" charset="0"/>
                  </a:rPr>
                  <a:t>Cálculo por </a:t>
                </a:r>
                <a:r>
                  <a:rPr lang="x-none" sz="2800" b="1" dirty="0">
                    <a:latin typeface="Calibri" charset="0"/>
                  </a:rPr>
                  <a:t>BENCHMARK</a:t>
                </a:r>
                <a:r>
                  <a:rPr lang="pt-BR" sz="2800" b="1" dirty="0">
                    <a:latin typeface="Calibri" charset="0"/>
                  </a:rPr>
                  <a:t> (Comparação): </a:t>
                </a:r>
              </a:p>
              <a:p>
                <a:pPr lvl="1">
                  <a:buFont typeface="Wingdings" charset="0"/>
                  <a:buChar char="§"/>
                </a:pPr>
                <a:endParaRPr lang="pt-BR" b="1" dirty="0">
                  <a:latin typeface="Calibri" charset="0"/>
                </a:endParaRPr>
              </a:p>
              <a:p>
                <a:pPr>
                  <a:buFont typeface="Wingdings" charset="0"/>
                  <a:buChar char="§"/>
                </a:pPr>
                <a:endParaRPr lang="pt-BR" b="1" dirty="0">
                  <a:latin typeface="Calibri" charset="0"/>
                </a:endParaRPr>
              </a:p>
              <a:p>
                <a:pPr>
                  <a:buFont typeface="Wingdings" charset="0"/>
                  <a:buChar char="§"/>
                </a:pPr>
                <a:r>
                  <a:rPr lang="pt-BR" b="1" dirty="0">
                    <a:latin typeface="Calibri" charset="0"/>
                  </a:rPr>
                  <a:t>Ki (bruto) e Ki (líquido)</a:t>
                </a:r>
              </a:p>
              <a:p>
                <a:pPr>
                  <a:buFont typeface="Wingdings" charset="0"/>
                  <a:buChar char="§"/>
                </a:pPr>
                <a:endParaRPr lang="en-US" b="1" dirty="0">
                  <a:latin typeface="Calibri" charset="0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CEE7551A-21DD-413E-8003-A8FE92497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00" y="1961442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043" t="-14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>
            <a:extLst>
              <a:ext uri="{FF2B5EF4-FFF2-40B4-BE49-F238E27FC236}">
                <a16:creationId xmlns:a16="http://schemas.microsoft.com/office/drawing/2014/main" id="{564265DF-C1E2-4229-9A0A-3E3310AEDF11}"/>
              </a:ext>
            </a:extLst>
          </p:cNvPr>
          <p:cNvSpPr txBox="1"/>
          <p:nvPr/>
        </p:nvSpPr>
        <p:spPr>
          <a:xfrm>
            <a:off x="211832" y="4900168"/>
            <a:ext cx="1170829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/>
              <a:t>Ki (Antes IR) = Prime Rate + INF.BRA + Risco BR - INF.EUA + Risco Empresa (setor + financeiro)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24E3F48-EC30-4895-89C8-CEEB341638DD}"/>
              </a:ext>
            </a:extLst>
          </p:cNvPr>
          <p:cNvSpPr txBox="1"/>
          <p:nvPr/>
        </p:nvSpPr>
        <p:spPr>
          <a:xfrm>
            <a:off x="3738628" y="6111544"/>
            <a:ext cx="406974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dirty="0">
                <a:solidFill>
                  <a:srgbClr val="FFFFFF"/>
                </a:solidFill>
                <a:latin typeface="Calibri" charset="0"/>
              </a:rPr>
              <a:t>Ki (Líq. IR) = Ki (Antes IR)*(1-IR)</a:t>
            </a:r>
          </a:p>
        </p:txBody>
      </p:sp>
    </p:spTree>
    <p:extLst>
      <p:ext uri="{BB962C8B-B14F-4D97-AF65-F5344CB8AC3E}">
        <p14:creationId xmlns:p14="http://schemas.microsoft.com/office/powerpoint/2010/main" val="32763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50363" y="1376667"/>
            <a:ext cx="5067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Custo de Capital de Terceiros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188A9-1536-47B0-973A-955EC10A6768}"/>
              </a:ext>
            </a:extLst>
          </p:cNvPr>
          <p:cNvSpPr txBox="1"/>
          <p:nvPr/>
        </p:nvSpPr>
        <p:spPr>
          <a:xfrm>
            <a:off x="350358" y="1953898"/>
            <a:ext cx="115898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Admita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brasileira</a:t>
            </a:r>
            <a:r>
              <a:rPr lang="en-US" dirty="0"/>
              <a:t>, com </a:t>
            </a:r>
            <a:r>
              <a:rPr lang="en-US" dirty="0" err="1"/>
              <a:t>classificação</a:t>
            </a:r>
            <a:r>
              <a:rPr lang="en-US" dirty="0"/>
              <a:t> de </a:t>
            </a:r>
            <a:r>
              <a:rPr lang="en-US" dirty="0" err="1"/>
              <a:t>risco</a:t>
            </a:r>
            <a:r>
              <a:rPr lang="en-US" dirty="0"/>
              <a:t> BB, </a:t>
            </a:r>
            <a:r>
              <a:rPr lang="en-US" dirty="0" err="1"/>
              <a:t>tenha</a:t>
            </a:r>
            <a:r>
              <a:rPr lang="en-US" dirty="0"/>
              <a:t> </a:t>
            </a:r>
            <a:r>
              <a:rPr lang="en-US" dirty="0" err="1"/>
              <a:t>títulos</a:t>
            </a:r>
            <a:r>
              <a:rPr lang="en-US" dirty="0"/>
              <a:t> de </a:t>
            </a:r>
            <a:r>
              <a:rPr lang="en-US" dirty="0" err="1"/>
              <a:t>dívida</a:t>
            </a:r>
            <a:r>
              <a:rPr lang="en-US" dirty="0"/>
              <a:t> </a:t>
            </a:r>
            <a:r>
              <a:rPr lang="en-US" dirty="0" err="1"/>
              <a:t>negociados</a:t>
            </a:r>
            <a:r>
              <a:rPr lang="en-US" dirty="0"/>
              <a:t> no </a:t>
            </a:r>
            <a:r>
              <a:rPr lang="en-US" dirty="0" err="1"/>
              <a:t>mercado</a:t>
            </a:r>
            <a:r>
              <a:rPr lang="en-US" dirty="0"/>
              <a:t> </a:t>
            </a:r>
            <a:r>
              <a:rPr lang="en-US" dirty="0" err="1"/>
              <a:t>financeiro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. Por </a:t>
            </a:r>
            <a:r>
              <a:rPr lang="en-US" dirty="0" err="1"/>
              <a:t>informações</a:t>
            </a:r>
            <a:r>
              <a:rPr lang="en-US" dirty="0"/>
              <a:t>  do rating da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identifica</a:t>
            </a:r>
            <a:r>
              <a:rPr lang="en-US" dirty="0"/>
              <a:t>-se um </a:t>
            </a:r>
            <a:r>
              <a:rPr lang="en-US" dirty="0" err="1"/>
              <a:t>prêmio</a:t>
            </a:r>
            <a:r>
              <a:rPr lang="en-US" dirty="0"/>
              <a:t> de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de 1,98%.</a:t>
            </a:r>
          </a:p>
          <a:p>
            <a:r>
              <a:rPr lang="en-US" dirty="0"/>
              <a:t>A taxa risk free,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média</a:t>
            </a:r>
            <a:r>
              <a:rPr lang="en-US" dirty="0"/>
              <a:t> do </a:t>
            </a:r>
            <a:r>
              <a:rPr lang="en-US" dirty="0" err="1"/>
              <a:t>mercado</a:t>
            </a:r>
            <a:r>
              <a:rPr lang="en-US" dirty="0"/>
              <a:t> global é 3,95%. </a:t>
            </a:r>
          </a:p>
          <a:p>
            <a:r>
              <a:rPr lang="en-US" dirty="0" err="1"/>
              <a:t>Prêmio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232 </a:t>
            </a:r>
            <a:r>
              <a:rPr lang="en-US" dirty="0" err="1"/>
              <a:t>pontos</a:t>
            </a:r>
            <a:r>
              <a:rPr lang="en-US" dirty="0"/>
              <a:t>.</a:t>
            </a:r>
          </a:p>
          <a:p>
            <a:pPr marL="285750" indent="-285750">
              <a:buFontTx/>
              <a:buChar char="•"/>
            </a:pPr>
            <a:endParaRPr lang="en-US" dirty="0"/>
          </a:p>
          <a:p>
            <a:r>
              <a:rPr lang="en-US" b="1" dirty="0"/>
              <a:t>Ki (Nominal </a:t>
            </a:r>
            <a:r>
              <a:rPr lang="en-US" b="1" dirty="0" err="1"/>
              <a:t>em</a:t>
            </a:r>
            <a:r>
              <a:rPr lang="en-US" b="1" dirty="0"/>
              <a:t> US$) </a:t>
            </a:r>
            <a:r>
              <a:rPr lang="en-US" dirty="0"/>
              <a:t> = 3,95% + 2,32% + 1,98% = 8,25%</a:t>
            </a:r>
          </a:p>
          <a:p>
            <a:endParaRPr lang="en-US" b="1" dirty="0"/>
          </a:p>
          <a:p>
            <a:r>
              <a:rPr lang="en-US" dirty="0" err="1"/>
              <a:t>Excluindo</a:t>
            </a:r>
            <a:r>
              <a:rPr lang="en-US" dirty="0"/>
              <a:t>-se a </a:t>
            </a:r>
            <a:r>
              <a:rPr lang="en-US" dirty="0" err="1"/>
              <a:t>inflação</a:t>
            </a:r>
            <a:r>
              <a:rPr lang="en-US" dirty="0"/>
              <a:t> dos EUA (</a:t>
            </a:r>
            <a:r>
              <a:rPr lang="en-US" dirty="0" err="1"/>
              <a:t>supostamente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2,75%):</a:t>
            </a:r>
          </a:p>
          <a:p>
            <a:endParaRPr lang="en-US" dirty="0"/>
          </a:p>
          <a:p>
            <a:r>
              <a:rPr lang="en-US" b="1" dirty="0"/>
              <a:t>Ki (Real </a:t>
            </a:r>
            <a:r>
              <a:rPr lang="en-US" b="1" dirty="0" err="1"/>
              <a:t>em</a:t>
            </a:r>
            <a:r>
              <a:rPr lang="en-US" b="1" dirty="0"/>
              <a:t> US$) </a:t>
            </a:r>
            <a:r>
              <a:rPr lang="en-US" dirty="0"/>
              <a:t>= 8,25% - 2,75% = 5,5%</a:t>
            </a:r>
          </a:p>
          <a:p>
            <a:endParaRPr lang="en-US" b="1" dirty="0"/>
          </a:p>
          <a:p>
            <a:r>
              <a:rPr lang="en-US" dirty="0"/>
              <a:t>Se a meta da </a:t>
            </a:r>
            <a:r>
              <a:rPr lang="en-US" dirty="0" err="1"/>
              <a:t>inflação</a:t>
            </a:r>
            <a:r>
              <a:rPr lang="en-US" dirty="0"/>
              <a:t> </a:t>
            </a:r>
            <a:r>
              <a:rPr lang="en-US" dirty="0" err="1"/>
              <a:t>brasileira</a:t>
            </a:r>
            <a:r>
              <a:rPr lang="en-US" dirty="0"/>
              <a:t> é de 4,5% </a:t>
            </a:r>
            <a:r>
              <a:rPr lang="en-US" dirty="0" err="1"/>
              <a:t>tem</a:t>
            </a:r>
            <a:r>
              <a:rPr lang="en-US" dirty="0"/>
              <a:t>-se:</a:t>
            </a:r>
          </a:p>
          <a:p>
            <a:endParaRPr lang="en-US" dirty="0"/>
          </a:p>
          <a:p>
            <a:r>
              <a:rPr lang="en-US" b="1" dirty="0"/>
              <a:t>Ki (Nominal </a:t>
            </a:r>
            <a:r>
              <a:rPr lang="en-US" b="1" dirty="0" err="1"/>
              <a:t>em</a:t>
            </a:r>
            <a:r>
              <a:rPr lang="en-US" b="1" dirty="0"/>
              <a:t> R$)</a:t>
            </a:r>
            <a:r>
              <a:rPr lang="en-US" dirty="0"/>
              <a:t> = 5,5% + 4,5% = 10,0%</a:t>
            </a:r>
          </a:p>
          <a:p>
            <a:endParaRPr lang="en-US" b="1" dirty="0"/>
          </a:p>
          <a:p>
            <a:r>
              <a:rPr lang="en-US" b="1" dirty="0"/>
              <a:t>Ki (Nominal </a:t>
            </a:r>
            <a:r>
              <a:rPr lang="en-US" b="1" dirty="0" err="1"/>
              <a:t>em</a:t>
            </a:r>
            <a:r>
              <a:rPr lang="en-US" b="1" dirty="0"/>
              <a:t> R$) Liq. IR </a:t>
            </a:r>
            <a:r>
              <a:rPr lang="en-US" dirty="0"/>
              <a:t> = 10,0% (1 – 0,34) = 6,60%</a:t>
            </a:r>
            <a:endParaRPr lang="en-US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71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476387" y="1376667"/>
            <a:ext cx="4815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Custo de Capital de Próprio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9D93904-5E87-4C3F-8C48-F59D307E5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50" t="39965" r="6384" b="14482"/>
          <a:stretch/>
        </p:blipFill>
        <p:spPr>
          <a:xfrm>
            <a:off x="1418912" y="2295070"/>
            <a:ext cx="8709175" cy="38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154044" y="1388565"/>
            <a:ext cx="112389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Custo de Capital de Próprio - MODIGLIANI E MILLER  - MM (1958)</a:t>
            </a:r>
          </a:p>
          <a:p>
            <a:pPr algn="ctr"/>
            <a:r>
              <a:rPr lang="pt-BR" sz="3200" b="1" dirty="0">
                <a:solidFill>
                  <a:srgbClr val="1E2C76"/>
                </a:solidFill>
              </a:rPr>
              <a:t> 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78C0EFCA-D862-438B-9DCD-4A10F34F0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87964"/>
              </p:ext>
            </p:extLst>
          </p:nvPr>
        </p:nvGraphicFramePr>
        <p:xfrm>
          <a:off x="2208214" y="1917402"/>
          <a:ext cx="8078787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3" imgW="2971800" imgH="431640" progId="Equation.3">
                  <p:embed/>
                </p:oleObj>
              </mc:Choice>
              <mc:Fallback>
                <p:oleObj name="Equation" r:id="rId3" imgW="2971800" imgH="431640" progId="Equation.3">
                  <p:embed/>
                  <p:pic>
                    <p:nvPicPr>
                      <p:cNvPr id="205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1917402"/>
                        <a:ext cx="8078787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de seta reta 43">
            <a:extLst>
              <a:ext uri="{FF2B5EF4-FFF2-40B4-BE49-F238E27FC236}">
                <a16:creationId xmlns:a16="http://schemas.microsoft.com/office/drawing/2014/main" id="{5255F142-5A82-47B5-8E1D-EF4F25E0D75C}"/>
              </a:ext>
            </a:extLst>
          </p:cNvPr>
          <p:cNvCxnSpPr/>
          <p:nvPr/>
        </p:nvCxnSpPr>
        <p:spPr>
          <a:xfrm rot="5400000">
            <a:off x="2716213" y="3060402"/>
            <a:ext cx="1214438" cy="1071563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6FD6C878-C159-4682-A3AE-9170235AA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4289128"/>
            <a:ext cx="2190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Verdana" charset="0"/>
              </a:rPr>
              <a:t>Custo Básico</a:t>
            </a:r>
          </a:p>
          <a:p>
            <a:pPr algn="ctr"/>
            <a:r>
              <a:rPr lang="pt-BR" b="1" dirty="0">
                <a:latin typeface="Verdana" charset="0"/>
              </a:rPr>
              <a:t>Taxa Mínima </a:t>
            </a:r>
          </a:p>
          <a:p>
            <a:pPr algn="ctr"/>
            <a:r>
              <a:rPr lang="pt-BR" b="1" dirty="0">
                <a:latin typeface="Verdana" charset="0"/>
              </a:rPr>
              <a:t>de Retorno</a:t>
            </a:r>
          </a:p>
          <a:p>
            <a:pPr algn="ctr"/>
            <a:r>
              <a:rPr lang="pt-BR" b="1" dirty="0">
                <a:latin typeface="Verdana" charset="0"/>
              </a:rPr>
              <a:t>(Risco dos </a:t>
            </a:r>
          </a:p>
          <a:p>
            <a:pPr algn="ctr"/>
            <a:r>
              <a:rPr lang="pt-BR" b="1" dirty="0">
                <a:latin typeface="Verdana" charset="0"/>
              </a:rPr>
              <a:t>Investimentos)</a:t>
            </a:r>
          </a:p>
          <a:p>
            <a:pPr algn="ctr"/>
            <a:r>
              <a:rPr lang="pt-BR" b="1" dirty="0">
                <a:latin typeface="Verdana" charset="0"/>
              </a:rPr>
              <a:t>Independe de </a:t>
            </a:r>
          </a:p>
          <a:p>
            <a:pPr algn="ctr"/>
            <a:r>
              <a:rPr lang="pt-BR" b="1" dirty="0">
                <a:latin typeface="Verdana" charset="0"/>
              </a:rPr>
              <a:t>como são</a:t>
            </a:r>
          </a:p>
          <a:p>
            <a:pPr algn="ctr"/>
            <a:r>
              <a:rPr lang="pt-BR" b="1" dirty="0">
                <a:latin typeface="Verdana" charset="0"/>
              </a:rPr>
              <a:t>financiados</a:t>
            </a:r>
          </a:p>
        </p:txBody>
      </p:sp>
      <p:cxnSp>
        <p:nvCxnSpPr>
          <p:cNvPr id="25" name="Conector de seta reta 50">
            <a:extLst>
              <a:ext uri="{FF2B5EF4-FFF2-40B4-BE49-F238E27FC236}">
                <a16:creationId xmlns:a16="http://schemas.microsoft.com/office/drawing/2014/main" id="{01B01CB1-0BF0-4E54-89B4-2865195BC92C}"/>
              </a:ext>
            </a:extLst>
          </p:cNvPr>
          <p:cNvCxnSpPr/>
          <p:nvPr/>
        </p:nvCxnSpPr>
        <p:spPr>
          <a:xfrm rot="5400000">
            <a:off x="4745038" y="3257252"/>
            <a:ext cx="1357312" cy="677862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AF84E3FC-6B59-4B9B-8C9A-820BB1C5E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6" y="4289127"/>
            <a:ext cx="2601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b="1" i="1">
                <a:latin typeface="Verdana" charset="0"/>
              </a:rPr>
              <a:t>Spread</a:t>
            </a:r>
            <a:endParaRPr lang="pt-BR" b="1">
              <a:latin typeface="Verdana" charset="0"/>
            </a:endParaRPr>
          </a:p>
          <a:p>
            <a:pPr algn="ctr"/>
            <a:r>
              <a:rPr lang="pt-BR" b="1">
                <a:latin typeface="Verdana" charset="0"/>
              </a:rPr>
              <a:t>Diferença da Taxa </a:t>
            </a:r>
          </a:p>
          <a:p>
            <a:pPr algn="ctr"/>
            <a:r>
              <a:rPr lang="pt-BR" b="1">
                <a:latin typeface="Verdana" charset="0"/>
              </a:rPr>
              <a:t>de Retorno e o</a:t>
            </a:r>
          </a:p>
          <a:p>
            <a:pPr algn="ctr"/>
            <a:r>
              <a:rPr lang="pt-BR" b="1">
                <a:latin typeface="Verdana" charset="0"/>
              </a:rPr>
              <a:t>Custo da Dívida</a:t>
            </a:r>
          </a:p>
        </p:txBody>
      </p:sp>
      <p:cxnSp>
        <p:nvCxnSpPr>
          <p:cNvPr id="27" name="Conector de seta reta 58">
            <a:extLst>
              <a:ext uri="{FF2B5EF4-FFF2-40B4-BE49-F238E27FC236}">
                <a16:creationId xmlns:a16="http://schemas.microsoft.com/office/drawing/2014/main" id="{E8FD4F07-1B8B-4F71-886F-500129CB9658}"/>
              </a:ext>
            </a:extLst>
          </p:cNvPr>
          <p:cNvCxnSpPr>
            <a:endCxn id="29" idx="0"/>
          </p:cNvCxnSpPr>
          <p:nvPr/>
        </p:nvCxnSpPr>
        <p:spPr>
          <a:xfrm flipH="1">
            <a:off x="8002588" y="3503315"/>
            <a:ext cx="665162" cy="1000125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extLst>
              <a:ext uri="{FF2B5EF4-FFF2-40B4-BE49-F238E27FC236}">
                <a16:creationId xmlns:a16="http://schemas.microsoft.com/office/drawing/2014/main" id="{1ABA75D8-CAD7-4FD6-AD7A-B53BCF061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8" y="4503439"/>
            <a:ext cx="324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b="1">
                <a:latin typeface="Verdana" charset="0"/>
              </a:rPr>
              <a:t>Nível de Endividamento</a:t>
            </a:r>
          </a:p>
        </p:txBody>
      </p:sp>
    </p:spTree>
    <p:extLst>
      <p:ext uri="{BB962C8B-B14F-4D97-AF65-F5344CB8AC3E}">
        <p14:creationId xmlns:p14="http://schemas.microsoft.com/office/powerpoint/2010/main" val="13056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  <p:bldP spid="26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217008" y="1376667"/>
            <a:ext cx="6170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Custo de Capital de Próprio - CAPM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2CBC51B-E80D-49F7-9231-68E605B35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32" t="40121" r="8426" b="16549"/>
          <a:stretch/>
        </p:blipFill>
        <p:spPr>
          <a:xfrm>
            <a:off x="1715174" y="2195701"/>
            <a:ext cx="8116651" cy="39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217008" y="1376667"/>
            <a:ext cx="6170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Custo de Capital de Próprio - CAPM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ECBFEFF-4802-4B12-8543-9659CC3B4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5" t="35936" r="9520" b="11638"/>
          <a:stretch/>
        </p:blipFill>
        <p:spPr>
          <a:xfrm>
            <a:off x="1507149" y="2064238"/>
            <a:ext cx="8252943" cy="45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1862157" y="1376667"/>
            <a:ext cx="2044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KE – CAPM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7357B1-A712-4297-B461-4C0F25C20BEC}"/>
              </a:ext>
            </a:extLst>
          </p:cNvPr>
          <p:cNvSpPr/>
          <p:nvPr/>
        </p:nvSpPr>
        <p:spPr>
          <a:xfrm>
            <a:off x="995358" y="2131304"/>
            <a:ext cx="10366626" cy="400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CAPM </a:t>
            </a:r>
            <a:r>
              <a:rPr lang="en-US" sz="2400" dirty="0" err="1">
                <a:latin typeface="Calibri" charset="0"/>
              </a:rPr>
              <a:t>adota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pressuposto</a:t>
            </a:r>
            <a:r>
              <a:rPr lang="en-US" sz="2400" dirty="0">
                <a:latin typeface="Calibri" charset="0"/>
              </a:rPr>
              <a:t> Alfa = 0, </a:t>
            </a:r>
            <a:r>
              <a:rPr lang="en-US" sz="2400" dirty="0" err="1">
                <a:latin typeface="Calibri" charset="0"/>
              </a:rPr>
              <a:t>ou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seja</a:t>
            </a:r>
            <a:r>
              <a:rPr lang="en-US" sz="2400" dirty="0">
                <a:latin typeface="Calibri" charset="0"/>
              </a:rPr>
              <a:t>, </a:t>
            </a:r>
            <a:r>
              <a:rPr lang="en-US" sz="2400" dirty="0" err="1">
                <a:latin typeface="Calibri" charset="0"/>
              </a:rPr>
              <a:t>admite</a:t>
            </a:r>
            <a:r>
              <a:rPr lang="en-US" sz="2400" dirty="0">
                <a:latin typeface="Calibri" charset="0"/>
              </a:rPr>
              <a:t> que a </a:t>
            </a:r>
            <a:r>
              <a:rPr lang="en-US" sz="2400" dirty="0" err="1">
                <a:latin typeface="Calibri" charset="0"/>
              </a:rPr>
              <a:t>reta</a:t>
            </a:r>
            <a:r>
              <a:rPr lang="en-US" sz="2400" dirty="0">
                <a:latin typeface="Calibri" charset="0"/>
              </a:rPr>
              <a:t> de </a:t>
            </a:r>
            <a:r>
              <a:rPr lang="en-US" sz="2400" dirty="0" err="1">
                <a:latin typeface="Calibri" charset="0"/>
              </a:rPr>
              <a:t>regressão</a:t>
            </a:r>
            <a:r>
              <a:rPr lang="en-US" sz="2400" dirty="0">
                <a:latin typeface="Calibri" charset="0"/>
              </a:rPr>
              <a:t>, </a:t>
            </a:r>
            <a:r>
              <a:rPr lang="en-US" sz="2400" dirty="0" err="1">
                <a:latin typeface="Calibri" charset="0"/>
              </a:rPr>
              <a:t>em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condições</a:t>
            </a:r>
            <a:r>
              <a:rPr lang="en-US" sz="2400" dirty="0">
                <a:latin typeface="Calibri" charset="0"/>
              </a:rPr>
              <a:t> de </a:t>
            </a:r>
            <a:r>
              <a:rPr lang="en-US" sz="2400" dirty="0" err="1">
                <a:latin typeface="Calibri" charset="0"/>
              </a:rPr>
              <a:t>equilíbrio</a:t>
            </a:r>
            <a:r>
              <a:rPr lang="en-US" sz="2400" dirty="0">
                <a:latin typeface="Calibri" charset="0"/>
              </a:rPr>
              <a:t> de </a:t>
            </a:r>
            <a:r>
              <a:rPr lang="en-US" sz="2400" dirty="0" err="1">
                <a:latin typeface="Calibri" charset="0"/>
              </a:rPr>
              <a:t>mercado</a:t>
            </a:r>
            <a:r>
              <a:rPr lang="en-US" sz="2400" dirty="0">
                <a:latin typeface="Calibri" charset="0"/>
              </a:rPr>
              <a:t>, </a:t>
            </a:r>
            <a:r>
              <a:rPr lang="en-US" sz="2400" dirty="0" err="1">
                <a:latin typeface="Calibri" charset="0"/>
              </a:rPr>
              <a:t>parte</a:t>
            </a:r>
            <a:r>
              <a:rPr lang="en-US" sz="2400" dirty="0">
                <a:latin typeface="Calibri" charset="0"/>
              </a:rPr>
              <a:t> da </a:t>
            </a:r>
            <a:r>
              <a:rPr lang="en-US" sz="2400" dirty="0" err="1">
                <a:latin typeface="Calibri" charset="0"/>
              </a:rPr>
              <a:t>origem</a:t>
            </a:r>
            <a:r>
              <a:rPr lang="en-US" sz="2400" dirty="0">
                <a:latin typeface="Calibri" charset="0"/>
              </a:rPr>
              <a:t>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Alfa é um </a:t>
            </a:r>
            <a:r>
              <a:rPr lang="en-US" sz="2400" dirty="0" err="1">
                <a:latin typeface="Calibri" charset="0"/>
              </a:rPr>
              <a:t>indicador</a:t>
            </a:r>
            <a:r>
              <a:rPr lang="en-US" sz="2400" dirty="0">
                <a:latin typeface="Calibri" charset="0"/>
              </a:rPr>
              <a:t> de </a:t>
            </a:r>
            <a:r>
              <a:rPr lang="en-US" sz="2400" dirty="0" err="1">
                <a:latin typeface="Calibri" charset="0"/>
              </a:rPr>
              <a:t>desempenho</a:t>
            </a:r>
            <a:r>
              <a:rPr lang="en-US" sz="2400" dirty="0">
                <a:latin typeface="Calibri" charset="0"/>
              </a:rPr>
              <a:t> do </a:t>
            </a:r>
            <a:r>
              <a:rPr lang="en-US" sz="2400" dirty="0" err="1">
                <a:latin typeface="Calibri" charset="0"/>
              </a:rPr>
              <a:t>investidor</a:t>
            </a:r>
            <a:r>
              <a:rPr lang="en-US" sz="2400" dirty="0">
                <a:latin typeface="Calibri" charset="0"/>
              </a:rPr>
              <a:t> no </a:t>
            </a:r>
            <a:r>
              <a:rPr lang="en-US" sz="2400" dirty="0" err="1">
                <a:latin typeface="Calibri" charset="0"/>
              </a:rPr>
              <a:t>período</a:t>
            </a:r>
            <a:r>
              <a:rPr lang="en-US" sz="2400" dirty="0">
                <a:latin typeface="Calibri" charset="0"/>
              </a:rPr>
              <a:t> da </a:t>
            </a:r>
            <a:r>
              <a:rPr lang="en-US" sz="2400" dirty="0" err="1">
                <a:latin typeface="Calibri" charset="0"/>
              </a:rPr>
              <a:t>regressão</a:t>
            </a:r>
            <a:r>
              <a:rPr lang="en-US" sz="2400" dirty="0">
                <a:latin typeface="Calibri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charset="0"/>
              <a:buChar char="§"/>
            </a:pPr>
            <a:endParaRPr lang="en-US" sz="2400" dirty="0">
              <a:latin typeface="Calibri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Alfa &gt; </a:t>
            </a:r>
            <a:r>
              <a:rPr lang="pt-BR" sz="2400" dirty="0" err="1">
                <a:latin typeface="Calibri" charset="0"/>
              </a:rPr>
              <a:t>Rf</a:t>
            </a:r>
            <a:r>
              <a:rPr lang="pt-BR" sz="2400" dirty="0">
                <a:latin typeface="Calibri" charset="0"/>
              </a:rPr>
              <a:t> (1– </a:t>
            </a:r>
            <a:r>
              <a:rPr lang="el-GR" sz="2400" dirty="0">
                <a:latin typeface="Calibri" charset="0"/>
              </a:rPr>
              <a:t>β), ativo apresentou um desempemho melhor que o esperado no intervalo da regressão, considerando o risco e retorno de mercado;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Alfa &lt; </a:t>
            </a:r>
            <a:r>
              <a:rPr lang="pt-BR" sz="2400" dirty="0" err="1">
                <a:latin typeface="Calibri" charset="0"/>
              </a:rPr>
              <a:t>Rf</a:t>
            </a:r>
            <a:r>
              <a:rPr lang="pt-BR" sz="2400" dirty="0">
                <a:latin typeface="Calibri" charset="0"/>
              </a:rPr>
              <a:t> (1– </a:t>
            </a:r>
            <a:r>
              <a:rPr lang="el-GR" sz="2400" dirty="0">
                <a:latin typeface="Calibri" charset="0"/>
              </a:rPr>
              <a:t>β), desempenho apresentado pelo investimento esteve abaixo do esperado;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Alfa = </a:t>
            </a:r>
            <a:r>
              <a:rPr lang="pt-BR" sz="2400" dirty="0" err="1">
                <a:latin typeface="Calibri" charset="0"/>
              </a:rPr>
              <a:t>Rf</a:t>
            </a:r>
            <a:r>
              <a:rPr lang="pt-BR" sz="2400" dirty="0">
                <a:latin typeface="Calibri" charset="0"/>
              </a:rPr>
              <a:t> (1– </a:t>
            </a:r>
            <a:r>
              <a:rPr lang="el-GR" sz="2400" dirty="0">
                <a:latin typeface="Calibri" charset="0"/>
              </a:rPr>
              <a:t>β) retorno igual ao esperado no período.</a:t>
            </a:r>
            <a:endParaRPr lang="en-US" sz="2400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995358" y="1429049"/>
            <a:ext cx="8371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Custo de Capital de Próprio – CAPM - Limitações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2D5251F-4225-443A-9DB3-BF61F740A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09" t="38917" r="12160" b="18975"/>
          <a:stretch/>
        </p:blipFill>
        <p:spPr>
          <a:xfrm>
            <a:off x="2232161" y="2295070"/>
            <a:ext cx="7301346" cy="38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0323" y="1315664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Empresa e Valor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7DC4234-482C-4243-8408-5AA16EAED7D4}"/>
              </a:ext>
            </a:extLst>
          </p:cNvPr>
          <p:cNvSpPr/>
          <p:nvPr/>
        </p:nvSpPr>
        <p:spPr>
          <a:xfrm>
            <a:off x="926757" y="2599160"/>
            <a:ext cx="8643938" cy="2749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indent="-384048" fontAlgn="auto">
              <a:spcBef>
                <a:spcPts val="768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n-ea"/>
                <a:cs typeface="Arial"/>
              </a:rPr>
              <a:t>SANTANDER </a:t>
            </a:r>
            <a:r>
              <a:rPr lang="pt-BR" sz="3200" b="1" dirty="0">
                <a:latin typeface="Arial"/>
                <a:ea typeface="+mn-ea"/>
                <a:cs typeface="Arial"/>
              </a:rPr>
              <a:t>COMPRA BANESPA (2000)</a:t>
            </a:r>
          </a:p>
          <a:p>
            <a:pPr marL="448056" indent="-384048" fontAlgn="auto">
              <a:spcBef>
                <a:spcPts val="768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200" b="1" dirty="0">
                <a:latin typeface="Arial"/>
                <a:ea typeface="+mn-ea"/>
                <a:cs typeface="Arial"/>
              </a:rPr>
              <a:t>	- VALOR: R$ 7 bilhões</a:t>
            </a:r>
          </a:p>
          <a:p>
            <a:pPr marL="448056" indent="-384048" fontAlgn="auto">
              <a:spcBef>
                <a:spcPts val="768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200" b="1" dirty="0">
                <a:latin typeface="Arial"/>
                <a:ea typeface="+mn-ea"/>
                <a:cs typeface="Arial"/>
              </a:rPr>
              <a:t>	- </a:t>
            </a:r>
            <a:r>
              <a:rPr lang="pt-BR" sz="3200" b="1" i="1" dirty="0">
                <a:latin typeface="Arial"/>
                <a:ea typeface="+mn-ea"/>
                <a:cs typeface="Arial"/>
              </a:rPr>
              <a:t>FAIR VALUE</a:t>
            </a:r>
            <a:r>
              <a:rPr lang="pt-BR" sz="3200" b="1" dirty="0">
                <a:latin typeface="Arial"/>
                <a:ea typeface="+mn-ea"/>
                <a:cs typeface="Arial"/>
              </a:rPr>
              <a:t>: R$ 3 bilhões</a:t>
            </a:r>
          </a:p>
          <a:p>
            <a:pPr marL="448056" indent="-384048" fontAlgn="auto">
              <a:spcBef>
                <a:spcPts val="768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200" b="1" i="1" dirty="0">
                <a:latin typeface="Arial"/>
                <a:ea typeface="+mn-ea"/>
                <a:cs typeface="Arial"/>
              </a:rPr>
              <a:t>	- CAPITAL EMPLOYMENT </a:t>
            </a:r>
            <a:r>
              <a:rPr lang="pt-BR" sz="3200" b="1" dirty="0">
                <a:latin typeface="Arial"/>
                <a:ea typeface="+mn-ea"/>
                <a:cs typeface="Arial"/>
              </a:rPr>
              <a:t>= R$ 1 bilhão</a:t>
            </a:r>
          </a:p>
          <a:p>
            <a:pPr marL="448056" indent="-384048" fontAlgn="auto">
              <a:spcBef>
                <a:spcPts val="768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BR" b="1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1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585369" y="1376667"/>
            <a:ext cx="4597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KE – CAPM - BENCHMARK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850476E-0651-4D1D-BC99-3D26E9E12BF6}"/>
              </a:ext>
            </a:extLst>
          </p:cNvPr>
          <p:cNvSpPr txBox="1"/>
          <p:nvPr/>
        </p:nvSpPr>
        <p:spPr>
          <a:xfrm>
            <a:off x="1664683" y="2669328"/>
            <a:ext cx="783865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400" dirty="0" err="1">
                <a:solidFill>
                  <a:srgbClr val="FFFFFF"/>
                </a:solidFill>
                <a:latin typeface="Calibri" charset="0"/>
              </a:rPr>
              <a:t>Ke</a:t>
            </a:r>
            <a:r>
              <a:rPr lang="pt-BR" sz="2400" dirty="0">
                <a:solidFill>
                  <a:srgbClr val="FFFFFF"/>
                </a:solidFill>
                <a:latin typeface="Calibri" charset="0"/>
              </a:rPr>
              <a:t> = </a:t>
            </a:r>
            <a:r>
              <a:rPr lang="pt-BR" sz="2400" dirty="0" err="1">
                <a:solidFill>
                  <a:srgbClr val="FFFFFF"/>
                </a:solidFill>
                <a:latin typeface="Calibri" charset="0"/>
              </a:rPr>
              <a:t>Ke</a:t>
            </a:r>
            <a:r>
              <a:rPr lang="pt-BR" sz="2400" dirty="0">
                <a:solidFill>
                  <a:srgbClr val="FFFFFF"/>
                </a:solidFill>
                <a:latin typeface="Calibri" charset="0"/>
              </a:rPr>
              <a:t> (EUA) + Risco BR + INF.BRA – INF.EUA + </a:t>
            </a:r>
            <a:r>
              <a:rPr lang="pt-BR" sz="2400" dirty="0" err="1">
                <a:solidFill>
                  <a:srgbClr val="FFFFFF"/>
                </a:solidFill>
                <a:latin typeface="Calibri" charset="0"/>
              </a:rPr>
              <a:t>Size</a:t>
            </a:r>
            <a:r>
              <a:rPr lang="pt-BR" sz="2400" dirty="0">
                <a:solidFill>
                  <a:srgbClr val="FFFFFF"/>
                </a:solidFill>
                <a:latin typeface="Calibri" charset="0"/>
              </a:rPr>
              <a:t> Premium</a:t>
            </a:r>
          </a:p>
        </p:txBody>
      </p:sp>
    </p:spTree>
    <p:extLst>
      <p:ext uri="{BB962C8B-B14F-4D97-AF65-F5344CB8AC3E}">
        <p14:creationId xmlns:p14="http://schemas.microsoft.com/office/powerpoint/2010/main" val="38261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585369" y="1376667"/>
            <a:ext cx="4597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KE – CAPM - BENCHMARK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grpSp>
        <p:nvGrpSpPr>
          <p:cNvPr id="23" name="Grupo 18">
            <a:extLst>
              <a:ext uri="{FF2B5EF4-FFF2-40B4-BE49-F238E27FC236}">
                <a16:creationId xmlns:a16="http://schemas.microsoft.com/office/drawing/2014/main" id="{CBAAB002-A9DD-4E65-A910-26132F99A4D4}"/>
              </a:ext>
            </a:extLst>
          </p:cNvPr>
          <p:cNvGrpSpPr/>
          <p:nvPr/>
        </p:nvGrpSpPr>
        <p:grpSpPr>
          <a:xfrm>
            <a:off x="1853514" y="2115153"/>
            <a:ext cx="7495981" cy="4353055"/>
            <a:chOff x="899592" y="1484784"/>
            <a:chExt cx="7560840" cy="4730508"/>
          </a:xfrm>
        </p:grpSpPr>
        <p:sp>
          <p:nvSpPr>
            <p:cNvPr id="24" name="CaixaDeTexto 16">
              <a:extLst>
                <a:ext uri="{FF2B5EF4-FFF2-40B4-BE49-F238E27FC236}">
                  <a16:creationId xmlns:a16="http://schemas.microsoft.com/office/drawing/2014/main" id="{6FDEA2C3-04B4-4A95-B084-9537BFB3DE38}"/>
                </a:ext>
              </a:extLst>
            </p:cNvPr>
            <p:cNvSpPr txBox="1"/>
            <p:nvPr/>
          </p:nvSpPr>
          <p:spPr>
            <a:xfrm>
              <a:off x="2411760" y="5705872"/>
              <a:ext cx="606845" cy="253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rgbClr val="FF0000"/>
                  </a:solidFill>
                </a:rPr>
                <a:t>Lehman</a:t>
              </a: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7F29CD02-4064-4F48-8671-B56714013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1484784"/>
              <a:ext cx="7560840" cy="473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Elipse 5">
              <a:extLst>
                <a:ext uri="{FF2B5EF4-FFF2-40B4-BE49-F238E27FC236}">
                  <a16:creationId xmlns:a16="http://schemas.microsoft.com/office/drawing/2014/main" id="{9C38874B-92D7-40AB-ACCC-21FD84CA62C9}"/>
                </a:ext>
              </a:extLst>
            </p:cNvPr>
            <p:cNvSpPr/>
            <p:nvPr/>
          </p:nvSpPr>
          <p:spPr>
            <a:xfrm>
              <a:off x="1475656" y="3329608"/>
              <a:ext cx="936104" cy="93610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aixaDeTexto 8">
              <a:extLst>
                <a:ext uri="{FF2B5EF4-FFF2-40B4-BE49-F238E27FC236}">
                  <a16:creationId xmlns:a16="http://schemas.microsoft.com/office/drawing/2014/main" id="{A81A0786-02B7-4E03-A1B8-212EF4137011}"/>
                </a:ext>
              </a:extLst>
            </p:cNvPr>
            <p:cNvSpPr txBox="1"/>
            <p:nvPr/>
          </p:nvSpPr>
          <p:spPr>
            <a:xfrm>
              <a:off x="1619672" y="3113584"/>
              <a:ext cx="568936" cy="253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rgbClr val="FF0000"/>
                  </a:solidFill>
                </a:rPr>
                <a:t>México</a:t>
              </a:r>
            </a:p>
          </p:txBody>
        </p:sp>
        <p:sp>
          <p:nvSpPr>
            <p:cNvPr id="29" name="Elipse 6">
              <a:extLst>
                <a:ext uri="{FF2B5EF4-FFF2-40B4-BE49-F238E27FC236}">
                  <a16:creationId xmlns:a16="http://schemas.microsoft.com/office/drawing/2014/main" id="{4CC4C148-95E8-4374-88FF-776D36E3476D}"/>
                </a:ext>
              </a:extLst>
            </p:cNvPr>
            <p:cNvSpPr/>
            <p:nvPr/>
          </p:nvSpPr>
          <p:spPr>
            <a:xfrm>
              <a:off x="2547392" y="4257328"/>
              <a:ext cx="368424" cy="36842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D1485F0D-F1EE-492F-9975-19B9F0CAA95A}"/>
                </a:ext>
              </a:extLst>
            </p:cNvPr>
            <p:cNvSpPr txBox="1"/>
            <p:nvPr/>
          </p:nvSpPr>
          <p:spPr>
            <a:xfrm>
              <a:off x="2483768" y="4697760"/>
              <a:ext cx="397589" cy="253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err="1">
                  <a:solidFill>
                    <a:srgbClr val="FF0000"/>
                  </a:solidFill>
                </a:rPr>
                <a:t>Ásia</a:t>
              </a:r>
              <a:endParaRPr lang="en-GB" sz="1100" dirty="0">
                <a:solidFill>
                  <a:srgbClr val="FF0000"/>
                </a:solidFill>
              </a:endParaRPr>
            </a:p>
          </p:txBody>
        </p:sp>
        <p:sp>
          <p:nvSpPr>
            <p:cNvPr id="31" name="Elipse 7">
              <a:extLst>
                <a:ext uri="{FF2B5EF4-FFF2-40B4-BE49-F238E27FC236}">
                  <a16:creationId xmlns:a16="http://schemas.microsoft.com/office/drawing/2014/main" id="{3CE824C8-87F1-4FB2-A79B-5BA03993324E}"/>
                </a:ext>
              </a:extLst>
            </p:cNvPr>
            <p:cNvSpPr/>
            <p:nvPr/>
          </p:nvSpPr>
          <p:spPr>
            <a:xfrm>
              <a:off x="2555776" y="3185592"/>
              <a:ext cx="944488" cy="93610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aixaDeTexto 10">
              <a:extLst>
                <a:ext uri="{FF2B5EF4-FFF2-40B4-BE49-F238E27FC236}">
                  <a16:creationId xmlns:a16="http://schemas.microsoft.com/office/drawing/2014/main" id="{18D0AB2E-CCCC-48F0-B267-334171AEDD7D}"/>
                </a:ext>
              </a:extLst>
            </p:cNvPr>
            <p:cNvSpPr txBox="1"/>
            <p:nvPr/>
          </p:nvSpPr>
          <p:spPr>
            <a:xfrm>
              <a:off x="2483768" y="2825552"/>
              <a:ext cx="937411" cy="253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err="1">
                  <a:solidFill>
                    <a:srgbClr val="FF0000"/>
                  </a:solidFill>
                </a:rPr>
                <a:t>Rússia</a:t>
              </a:r>
              <a:r>
                <a:rPr lang="en-GB" sz="1100" dirty="0">
                  <a:solidFill>
                    <a:srgbClr val="FF0000"/>
                  </a:solidFill>
                </a:rPr>
                <a:t> + </a:t>
              </a:r>
              <a:r>
                <a:rPr lang="en-GB" sz="1100" dirty="0" err="1">
                  <a:solidFill>
                    <a:srgbClr val="FF0000"/>
                  </a:solidFill>
                </a:rPr>
                <a:t>Brasil</a:t>
              </a:r>
              <a:endParaRPr lang="en-GB" sz="1100" dirty="0">
                <a:solidFill>
                  <a:srgbClr val="FF0000"/>
                </a:solidFill>
              </a:endParaRPr>
            </a:p>
          </p:txBody>
        </p:sp>
        <p:sp>
          <p:nvSpPr>
            <p:cNvPr id="36" name="Elipse 11">
              <a:extLst>
                <a:ext uri="{FF2B5EF4-FFF2-40B4-BE49-F238E27FC236}">
                  <a16:creationId xmlns:a16="http://schemas.microsoft.com/office/drawing/2014/main" id="{2F90264D-0F51-4A7E-A800-B9E08664E61C}"/>
                </a:ext>
              </a:extLst>
            </p:cNvPr>
            <p:cNvSpPr/>
            <p:nvPr/>
          </p:nvSpPr>
          <p:spPr>
            <a:xfrm>
              <a:off x="3673744" y="3835378"/>
              <a:ext cx="368424" cy="36842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aixaDeTexto 12">
              <a:extLst>
                <a:ext uri="{FF2B5EF4-FFF2-40B4-BE49-F238E27FC236}">
                  <a16:creationId xmlns:a16="http://schemas.microsoft.com/office/drawing/2014/main" id="{E392CC3C-92BF-452E-A748-FE28EB8A7A0F}"/>
                </a:ext>
              </a:extLst>
            </p:cNvPr>
            <p:cNvSpPr txBox="1"/>
            <p:nvPr/>
          </p:nvSpPr>
          <p:spPr>
            <a:xfrm>
              <a:off x="3543862" y="3441439"/>
              <a:ext cx="705408" cy="418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rgbClr val="FF0000"/>
                  </a:solidFill>
                </a:rPr>
                <a:t>WTC</a:t>
              </a:r>
            </a:p>
            <a:p>
              <a:r>
                <a:rPr lang="en-GB" sz="1100" dirty="0">
                  <a:solidFill>
                    <a:srgbClr val="FF0000"/>
                  </a:solidFill>
                </a:rPr>
                <a:t>Argentina</a:t>
              </a:r>
            </a:p>
          </p:txBody>
        </p:sp>
        <p:sp>
          <p:nvSpPr>
            <p:cNvPr id="38" name="Elipse 13">
              <a:extLst>
                <a:ext uri="{FF2B5EF4-FFF2-40B4-BE49-F238E27FC236}">
                  <a16:creationId xmlns:a16="http://schemas.microsoft.com/office/drawing/2014/main" id="{7397C138-2049-47B5-BB54-4A7863EFB067}"/>
                </a:ext>
              </a:extLst>
            </p:cNvPr>
            <p:cNvSpPr/>
            <p:nvPr/>
          </p:nvSpPr>
          <p:spPr>
            <a:xfrm>
              <a:off x="3851920" y="2537520"/>
              <a:ext cx="697628" cy="10081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aixaDeTexto 14">
              <a:extLst>
                <a:ext uri="{FF2B5EF4-FFF2-40B4-BE49-F238E27FC236}">
                  <a16:creationId xmlns:a16="http://schemas.microsoft.com/office/drawing/2014/main" id="{FBE5A2D1-85C7-4B6E-9463-BA95ADD01809}"/>
                </a:ext>
              </a:extLst>
            </p:cNvPr>
            <p:cNvSpPr txBox="1"/>
            <p:nvPr/>
          </p:nvSpPr>
          <p:spPr>
            <a:xfrm>
              <a:off x="3923928" y="2249488"/>
              <a:ext cx="394556" cy="253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rgbClr val="FF0000"/>
                  </a:solidFill>
                </a:rPr>
                <a:t>Lula</a:t>
              </a:r>
            </a:p>
          </p:txBody>
        </p:sp>
        <p:sp>
          <p:nvSpPr>
            <p:cNvPr id="40" name="Elipse 15">
              <a:extLst>
                <a:ext uri="{FF2B5EF4-FFF2-40B4-BE49-F238E27FC236}">
                  <a16:creationId xmlns:a16="http://schemas.microsoft.com/office/drawing/2014/main" id="{DE0BEECD-4915-42CD-9EFE-641C12D1055A}"/>
                </a:ext>
              </a:extLst>
            </p:cNvPr>
            <p:cNvSpPr/>
            <p:nvPr/>
          </p:nvSpPr>
          <p:spPr>
            <a:xfrm>
              <a:off x="5796136" y="4337720"/>
              <a:ext cx="697628" cy="4320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BD44A2E6-46F2-40A1-82F1-91ED94301607}"/>
                </a:ext>
              </a:extLst>
            </p:cNvPr>
            <p:cNvSpPr txBox="1"/>
            <p:nvPr/>
          </p:nvSpPr>
          <p:spPr>
            <a:xfrm>
              <a:off x="5816986" y="4049688"/>
              <a:ext cx="606845" cy="253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rgbClr val="FF0000"/>
                  </a:solidFill>
                </a:rPr>
                <a:t>Lehman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6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683678" y="1376667"/>
            <a:ext cx="5236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Beta por BENCHMARK- CAPM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C9BA52F-42B0-4383-82F1-603D618B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4" t="38917" r="9520" b="15943"/>
          <a:stretch/>
        </p:blipFill>
        <p:spPr>
          <a:xfrm>
            <a:off x="1853514" y="2238428"/>
            <a:ext cx="7429118" cy="37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400118" y="1208836"/>
            <a:ext cx="180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Exemplos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41E49E6-BA92-413D-AE98-15AAF78D5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3" t="23301" r="8427" b="13219"/>
          <a:stretch/>
        </p:blipFill>
        <p:spPr>
          <a:xfrm>
            <a:off x="3616037" y="1214663"/>
            <a:ext cx="7847374" cy="54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400118" y="1208836"/>
            <a:ext cx="180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Exemplos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3324FD-0DF5-4126-BAD7-658DDF78B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09" t="24404" r="7070" b="15336"/>
          <a:stretch/>
        </p:blipFill>
        <p:spPr>
          <a:xfrm>
            <a:off x="3214255" y="1269436"/>
            <a:ext cx="8199395" cy="53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400118" y="1208836"/>
            <a:ext cx="180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Exemplos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A958B84E-F1D3-42B8-BF1F-21D11344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1266855"/>
            <a:ext cx="7378556" cy="530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1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400118" y="1208836"/>
            <a:ext cx="180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Exemplos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54869E2-CEA5-4424-8DDD-5EF7F102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672" y="1256484"/>
            <a:ext cx="7398327" cy="53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696577" y="1208836"/>
            <a:ext cx="1217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WACC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53C26D-AA85-47D7-875F-C9FF43E50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68" t="37702" r="4229" b="17156"/>
          <a:stretch/>
        </p:blipFill>
        <p:spPr>
          <a:xfrm>
            <a:off x="926757" y="2041636"/>
            <a:ext cx="9072542" cy="39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14407" y="1314639"/>
            <a:ext cx="4971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WACC – Estrutura de Capital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3740BC6-9DCB-4DE6-B330-0EDF7E340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14" t="33325" r="8426" b="19177"/>
          <a:stretch/>
        </p:blipFill>
        <p:spPr>
          <a:xfrm>
            <a:off x="1913578" y="2037642"/>
            <a:ext cx="8116651" cy="421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6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926757" y="1376667"/>
            <a:ext cx="1217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WACC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7357B1-A712-4297-B461-4C0F25C20BEC}"/>
              </a:ext>
            </a:extLst>
          </p:cNvPr>
          <p:cNvSpPr/>
          <p:nvPr/>
        </p:nvSpPr>
        <p:spPr>
          <a:xfrm>
            <a:off x="672858" y="1901892"/>
            <a:ext cx="108462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LAUDO SADIA 13/07/2006</a:t>
            </a:r>
          </a:p>
          <a:p>
            <a:pPr marL="285750" indent="-285750">
              <a:buFontTx/>
              <a:buChar char="-"/>
            </a:pPr>
            <a:r>
              <a:rPr lang="en-US" dirty="0"/>
              <a:t>Beta </a:t>
            </a:r>
            <a:r>
              <a:rPr lang="en-US" dirty="0" err="1"/>
              <a:t>Alavancado</a:t>
            </a:r>
            <a:r>
              <a:rPr lang="en-US" dirty="0"/>
              <a:t>: 0,80 (</a:t>
            </a:r>
            <a:r>
              <a:rPr lang="en-US" dirty="0" err="1"/>
              <a:t>média</a:t>
            </a:r>
            <a:r>
              <a:rPr lang="en-US" dirty="0"/>
              <a:t> das </a:t>
            </a:r>
            <a:r>
              <a:rPr lang="en-US" dirty="0" err="1"/>
              <a:t>empresas</a:t>
            </a:r>
            <a:r>
              <a:rPr lang="en-US" dirty="0"/>
              <a:t> do </a:t>
            </a:r>
            <a:r>
              <a:rPr lang="en-US" dirty="0" err="1"/>
              <a:t>setor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/>
              <a:t>Risk Free: 5,2% (YTM dos T-Bonds de 10 </a:t>
            </a:r>
            <a:r>
              <a:rPr lang="en-US" dirty="0" err="1"/>
              <a:t>anos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Prêmio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 de Mercado: 5,0% ( S&amp;P – T-Bonds 10 </a:t>
            </a:r>
            <a:r>
              <a:rPr lang="en-US" dirty="0" err="1"/>
              <a:t>anos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Risco</a:t>
            </a:r>
            <a:r>
              <a:rPr lang="en-US" dirty="0"/>
              <a:t> </a:t>
            </a:r>
            <a:r>
              <a:rPr lang="en-US" dirty="0" err="1"/>
              <a:t>Brasil</a:t>
            </a:r>
            <a:r>
              <a:rPr lang="en-US" dirty="0"/>
              <a:t>: 3,1% (</a:t>
            </a:r>
            <a:r>
              <a:rPr lang="en-US" dirty="0" err="1"/>
              <a:t>média</a:t>
            </a:r>
            <a:r>
              <a:rPr lang="en-US" dirty="0"/>
              <a:t> </a:t>
            </a:r>
            <a:r>
              <a:rPr lang="en-US" dirty="0" err="1"/>
              <a:t>últimos</a:t>
            </a:r>
            <a:r>
              <a:rPr lang="en-US" dirty="0"/>
              <a:t> 12 </a:t>
            </a:r>
            <a:r>
              <a:rPr lang="en-US" dirty="0" err="1"/>
              <a:t>meses</a:t>
            </a:r>
            <a:r>
              <a:rPr lang="en-US" dirty="0"/>
              <a:t>)</a:t>
            </a:r>
          </a:p>
          <a:p>
            <a:pPr marL="285750" indent="-285750">
              <a:buFontTx/>
              <a:buChar char="•"/>
            </a:pPr>
            <a:endParaRPr lang="en-US" dirty="0"/>
          </a:p>
          <a:p>
            <a:r>
              <a:rPr lang="en-US" b="1" dirty="0" err="1"/>
              <a:t>Ke</a:t>
            </a:r>
            <a:r>
              <a:rPr lang="en-US" b="1" dirty="0"/>
              <a:t> (Nominal </a:t>
            </a:r>
            <a:r>
              <a:rPr lang="en-US" b="1" dirty="0" err="1"/>
              <a:t>em</a:t>
            </a:r>
            <a:r>
              <a:rPr lang="en-US" b="1" dirty="0"/>
              <a:t> US$) </a:t>
            </a:r>
            <a:r>
              <a:rPr lang="en-US" dirty="0"/>
              <a:t> =[ 5,2% + 0,80 x 5,0% ] + 3,1% = 12,3%</a:t>
            </a:r>
          </a:p>
          <a:p>
            <a:endParaRPr lang="en-US" b="1" dirty="0"/>
          </a:p>
          <a:p>
            <a:r>
              <a:rPr lang="en-US" dirty="0" err="1"/>
              <a:t>Custo</a:t>
            </a:r>
            <a:r>
              <a:rPr lang="en-US" dirty="0"/>
              <a:t> de Capital de </a:t>
            </a:r>
            <a:r>
              <a:rPr lang="en-US" dirty="0" err="1"/>
              <a:t>Terceiros</a:t>
            </a:r>
            <a:r>
              <a:rPr lang="en-US" dirty="0"/>
              <a:t> </a:t>
            </a:r>
            <a:r>
              <a:rPr lang="en-US" dirty="0" err="1"/>
              <a:t>Bruto</a:t>
            </a:r>
            <a:r>
              <a:rPr lang="en-US" dirty="0"/>
              <a:t>: 6,9%</a:t>
            </a:r>
          </a:p>
          <a:p>
            <a:r>
              <a:rPr lang="en-US" dirty="0" err="1"/>
              <a:t>Alíquota</a:t>
            </a:r>
            <a:r>
              <a:rPr lang="en-US" dirty="0"/>
              <a:t> IR no </a:t>
            </a:r>
            <a:r>
              <a:rPr lang="en-US" dirty="0" err="1"/>
              <a:t>Brasil</a:t>
            </a:r>
            <a:r>
              <a:rPr lang="en-US" dirty="0"/>
              <a:t>: 34%</a:t>
            </a:r>
          </a:p>
          <a:p>
            <a:endParaRPr lang="en-US" dirty="0"/>
          </a:p>
          <a:p>
            <a:r>
              <a:rPr lang="en-US" b="1" dirty="0"/>
              <a:t>Ki (Nominal </a:t>
            </a:r>
            <a:r>
              <a:rPr lang="en-US" b="1" dirty="0" err="1"/>
              <a:t>em</a:t>
            </a:r>
            <a:r>
              <a:rPr lang="en-US" b="1" dirty="0"/>
              <a:t> US$) </a:t>
            </a:r>
            <a:r>
              <a:rPr lang="en-US" dirty="0"/>
              <a:t>= 6,9% (1 – 0,34) = 4,55%</a:t>
            </a:r>
          </a:p>
          <a:p>
            <a:endParaRPr lang="en-US" b="1" dirty="0"/>
          </a:p>
          <a:p>
            <a:r>
              <a:rPr lang="en-US" dirty="0"/>
              <a:t>Valor do PL / Valor da Invest.: 89,4%</a:t>
            </a:r>
          </a:p>
          <a:p>
            <a:r>
              <a:rPr lang="en-US" dirty="0"/>
              <a:t>Valor do P / Valor da Invest.: 10,6%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3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0323" y="1315664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Empresa e Valor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FB31CD24-386F-4132-9DB2-184385C9A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269" y="2356555"/>
            <a:ext cx="8501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447675" indent="-382588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Microsoft </a:t>
            </a:r>
            <a:r>
              <a:rPr lang="pt-BR" sz="3200" dirty="0">
                <a:cs typeface="+mn-cs"/>
              </a:rPr>
              <a:t>oferece US$ 44,6 bilhões pela YAHOO (2008)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endParaRPr lang="pt-BR" sz="3200" dirty="0">
              <a:cs typeface="+mn-cs"/>
            </a:endParaRP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pt-BR" sz="3200" dirty="0">
                <a:cs typeface="+mn-cs"/>
              </a:rPr>
              <a:t>Conselho da YAHOO </a:t>
            </a:r>
            <a:r>
              <a:rPr lang="pt-BR" sz="3200" dirty="0">
                <a:solidFill>
                  <a:srgbClr val="FF0000"/>
                </a:solidFill>
                <a:cs typeface="+mn-cs"/>
              </a:rPr>
              <a:t>rejeita</a:t>
            </a:r>
            <a:r>
              <a:rPr lang="pt-BR" sz="3200" dirty="0">
                <a:cs typeface="+mn-cs"/>
              </a:rPr>
              <a:t>: “desvaloriza enormemente a empresa”.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  <a:defRPr/>
            </a:pPr>
            <a:r>
              <a:rPr lang="pt-BR" sz="3200" dirty="0"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716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926757" y="1376667"/>
            <a:ext cx="1217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WACC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C7357B1-A712-4297-B461-4C0F25C20BEC}"/>
              </a:ext>
            </a:extLst>
          </p:cNvPr>
          <p:cNvSpPr/>
          <p:nvPr/>
        </p:nvSpPr>
        <p:spPr>
          <a:xfrm>
            <a:off x="672858" y="1901892"/>
            <a:ext cx="108462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WACC (Nominal </a:t>
            </a:r>
            <a:r>
              <a:rPr lang="en-US" b="1" dirty="0" err="1"/>
              <a:t>em</a:t>
            </a:r>
            <a:r>
              <a:rPr lang="en-US" b="1" dirty="0"/>
              <a:t> US$) </a:t>
            </a:r>
            <a:r>
              <a:rPr lang="en-US" dirty="0"/>
              <a:t> =(12,3% x 0,894) + (4,55% x 0,106) = 11,48%</a:t>
            </a:r>
          </a:p>
          <a:p>
            <a:endParaRPr lang="en-US" b="1" dirty="0"/>
          </a:p>
          <a:p>
            <a:r>
              <a:rPr lang="en-US" dirty="0"/>
              <a:t>Taxa de </a:t>
            </a:r>
            <a:r>
              <a:rPr lang="en-US" dirty="0" err="1"/>
              <a:t>Inflação</a:t>
            </a:r>
            <a:r>
              <a:rPr lang="en-US" dirty="0"/>
              <a:t> dos EUA: 2,0%</a:t>
            </a:r>
          </a:p>
          <a:p>
            <a:endParaRPr lang="en-US" dirty="0"/>
          </a:p>
          <a:p>
            <a:r>
              <a:rPr lang="en-US" b="1" dirty="0"/>
              <a:t>WACC (Real </a:t>
            </a:r>
            <a:r>
              <a:rPr lang="en-US" b="1" dirty="0" err="1"/>
              <a:t>em</a:t>
            </a:r>
            <a:r>
              <a:rPr lang="en-US" b="1" dirty="0"/>
              <a:t> US$): </a:t>
            </a:r>
            <a:r>
              <a:rPr lang="en-US" dirty="0"/>
              <a:t>11,48% - 2,0% = 9,48%</a:t>
            </a:r>
          </a:p>
          <a:p>
            <a:endParaRPr lang="en-US" b="1" dirty="0"/>
          </a:p>
          <a:p>
            <a:r>
              <a:rPr lang="en-US" dirty="0" err="1"/>
              <a:t>Inflação</a:t>
            </a:r>
            <a:r>
              <a:rPr lang="en-US" dirty="0"/>
              <a:t> </a:t>
            </a:r>
            <a:r>
              <a:rPr lang="en-US" dirty="0" err="1"/>
              <a:t>média</a:t>
            </a:r>
            <a:r>
              <a:rPr lang="en-US" dirty="0"/>
              <a:t> </a:t>
            </a:r>
            <a:r>
              <a:rPr lang="en-US" dirty="0" err="1"/>
              <a:t>brasileira</a:t>
            </a:r>
            <a:r>
              <a:rPr lang="en-US" dirty="0"/>
              <a:t> </a:t>
            </a:r>
            <a:r>
              <a:rPr lang="en-US" dirty="0" err="1"/>
              <a:t>esperada</a:t>
            </a:r>
            <a:r>
              <a:rPr lang="en-US" dirty="0"/>
              <a:t>: 4,1%</a:t>
            </a:r>
          </a:p>
          <a:p>
            <a:endParaRPr lang="en-US" dirty="0"/>
          </a:p>
          <a:p>
            <a:r>
              <a:rPr lang="en-US" b="1" dirty="0"/>
              <a:t>WACC (Nominal </a:t>
            </a:r>
            <a:r>
              <a:rPr lang="en-US" b="1" dirty="0" err="1"/>
              <a:t>em</a:t>
            </a:r>
            <a:r>
              <a:rPr lang="en-US" b="1" dirty="0"/>
              <a:t> R$)</a:t>
            </a:r>
            <a:r>
              <a:rPr lang="en-US" dirty="0"/>
              <a:t>: 9,48% + 4,1% = 13,58%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7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428261" y="1389349"/>
            <a:ext cx="2989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WACC - Exemplo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CDCE018-28C0-4194-A104-F56857F38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332" y="1713314"/>
            <a:ext cx="7084668" cy="4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428261" y="1389349"/>
            <a:ext cx="2989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WACC - Exemplo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F7F06C5-FB18-4B29-A1EE-DD938CF0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792" y="1974124"/>
            <a:ext cx="8452588" cy="453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567209" y="2157410"/>
            <a:ext cx="947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1E2C76"/>
                </a:solidFill>
                <a:latin typeface="+mj-lt"/>
              </a:rPr>
              <a:t>Exercícios</a:t>
            </a: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7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411272" y="3229170"/>
            <a:ext cx="1104283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3200" b="1" dirty="0">
                <a:solidFill>
                  <a:srgbClr val="1E2C76"/>
                </a:solidFill>
              </a:rPr>
              <a:t>Modelos de dividendos descontados</a:t>
            </a:r>
          </a:p>
          <a:p>
            <a:pPr algn="ctr"/>
            <a:endParaRPr lang="pt-BR" sz="2000" b="1" dirty="0">
              <a:solidFill>
                <a:srgbClr val="1E2C76"/>
              </a:solidFill>
            </a:endParaRPr>
          </a:p>
          <a:p>
            <a:pPr algn="ctr"/>
            <a:r>
              <a:rPr lang="pt-BR" sz="2000" dirty="0"/>
              <a:t>Ao comprar uma ação, um investidor espera receber dois tipos de FC: dividendos e valorização no preço.</a:t>
            </a:r>
          </a:p>
          <a:p>
            <a:pPr algn="ctr"/>
            <a:r>
              <a:rPr lang="pt-BR" sz="2000" dirty="0"/>
              <a:t> A valorização no preço da ação é determinada pelos dividendos futuro.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106D473F-7D5E-4C1C-9DA7-D7E3BD807CB7}"/>
              </a:ext>
            </a:extLst>
          </p:cNvPr>
          <p:cNvSpPr txBox="1">
            <a:spLocks/>
          </p:cNvSpPr>
          <p:nvPr/>
        </p:nvSpPr>
        <p:spPr>
          <a:xfrm>
            <a:off x="350358" y="1798266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b="1" dirty="0"/>
              <a:t>Modelo de dividendos descontados:</a:t>
            </a:r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r>
              <a:rPr lang="pt-BR" altLang="pt-BR" dirty="0"/>
              <a:t>Onde:</a:t>
            </a:r>
          </a:p>
          <a:p>
            <a:pPr lvl="1"/>
            <a:r>
              <a:rPr lang="pt-BR" altLang="pt-BR" dirty="0"/>
              <a:t>DPA: dividendos por ação no período t</a:t>
            </a:r>
          </a:p>
          <a:p>
            <a:pPr lvl="1"/>
            <a:r>
              <a:rPr lang="pt-BR" altLang="pt-BR" b="1" dirty="0" err="1"/>
              <a:t>K</a:t>
            </a:r>
            <a:r>
              <a:rPr lang="pt-BR" altLang="pt-BR" b="1" baseline="-25000" dirty="0" err="1"/>
              <a:t>e</a:t>
            </a:r>
            <a:r>
              <a:rPr lang="pt-BR" altLang="pt-BR" b="1" dirty="0"/>
              <a:t> = Custo do Patrimônio Líquido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9A5C8B7-A629-43F0-B51A-F805F395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00" y="2793229"/>
            <a:ext cx="21431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8F12E685-4EFE-4F83-AB5A-765E1E28050A}"/>
              </a:ext>
            </a:extLst>
          </p:cNvPr>
          <p:cNvSpPr txBox="1">
            <a:spLocks/>
          </p:cNvSpPr>
          <p:nvPr/>
        </p:nvSpPr>
        <p:spPr>
          <a:xfrm>
            <a:off x="6376086" y="1798266"/>
            <a:ext cx="1318461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altLang="pt-BR" b="1" dirty="0"/>
              <a:t>Modelo de Gordon:</a:t>
            </a:r>
          </a:p>
          <a:p>
            <a:pPr>
              <a:buFontTx/>
              <a:buNone/>
            </a:pPr>
            <a:r>
              <a:rPr lang="pt-BR" altLang="pt-BR" dirty="0"/>
              <a:t>Valor por cota de ações:</a:t>
            </a:r>
          </a:p>
          <a:p>
            <a:endParaRPr lang="pt-BR" altLang="pt-BR" dirty="0"/>
          </a:p>
          <a:p>
            <a:endParaRPr lang="pt-BR" altLang="pt-BR" dirty="0"/>
          </a:p>
          <a:p>
            <a:r>
              <a:rPr lang="pt-BR" altLang="pt-BR" dirty="0"/>
              <a:t>Onde:</a:t>
            </a:r>
          </a:p>
          <a:p>
            <a:pPr lvl="1"/>
            <a:r>
              <a:rPr lang="pt-BR" altLang="pt-BR" dirty="0"/>
              <a:t>DPA: dividendos por ação (T+1)</a:t>
            </a:r>
          </a:p>
          <a:p>
            <a:pPr lvl="1"/>
            <a:r>
              <a:rPr lang="pt-BR" altLang="pt-BR" dirty="0" err="1"/>
              <a:t>K</a:t>
            </a:r>
            <a:r>
              <a:rPr lang="pt-BR" altLang="pt-BR" baseline="-25000" dirty="0" err="1"/>
              <a:t>e</a:t>
            </a:r>
            <a:r>
              <a:rPr lang="pt-BR" altLang="pt-BR" dirty="0"/>
              <a:t> = Custo do Patrimônio Líquido</a:t>
            </a:r>
          </a:p>
          <a:p>
            <a:pPr lvl="1"/>
            <a:r>
              <a:rPr lang="pt-BR" altLang="pt-BR" dirty="0"/>
              <a:t>g = taxa de crescimento em dividendos</a:t>
            </a:r>
          </a:p>
        </p:txBody>
      </p:sp>
      <p:pic>
        <p:nvPicPr>
          <p:cNvPr id="26" name="Picture 1">
            <a:extLst>
              <a:ext uri="{FF2B5EF4-FFF2-40B4-BE49-F238E27FC236}">
                <a16:creationId xmlns:a16="http://schemas.microsoft.com/office/drawing/2014/main" id="{E186701A-926E-4C85-97BA-43596D97B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025" y="2921671"/>
            <a:ext cx="1186018" cy="104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5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B3D2016D-C16C-4F50-99D9-A052103F9E95}"/>
              </a:ext>
            </a:extLst>
          </p:cNvPr>
          <p:cNvSpPr txBox="1">
            <a:spLocks/>
          </p:cNvSpPr>
          <p:nvPr/>
        </p:nvSpPr>
        <p:spPr>
          <a:xfrm>
            <a:off x="2057814" y="1572496"/>
            <a:ext cx="8076371" cy="47140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/>
              <a:t>Avaliação do JP Morgan Chase – </a:t>
            </a:r>
            <a:r>
              <a:rPr lang="pt-BR" b="1" dirty="0"/>
              <a:t>Modelo de Gordon</a:t>
            </a:r>
          </a:p>
          <a:p>
            <a:pPr>
              <a:defRPr/>
            </a:pPr>
            <a:r>
              <a:rPr lang="pt-BR" dirty="0"/>
              <a:t>Ano fiscal corrente: </a:t>
            </a:r>
          </a:p>
          <a:p>
            <a:pPr lvl="1">
              <a:defRPr/>
            </a:pPr>
            <a:r>
              <a:rPr lang="pt-BR" dirty="0"/>
              <a:t>Dividendos de $ 1,36 p/ação</a:t>
            </a:r>
          </a:p>
          <a:p>
            <a:pPr lvl="1">
              <a:defRPr/>
            </a:pPr>
            <a:r>
              <a:rPr lang="pt-BR" dirty="0"/>
              <a:t>Lucros por ação: $ 2,08 p/ ação</a:t>
            </a:r>
          </a:p>
          <a:p>
            <a:pPr lvl="1">
              <a:defRPr/>
            </a:pPr>
            <a:r>
              <a:rPr lang="pt-BR" dirty="0"/>
              <a:t>ROE: 11,16%</a:t>
            </a:r>
          </a:p>
          <a:p>
            <a:pPr lvl="1">
              <a:defRPr/>
            </a:pPr>
            <a:r>
              <a:rPr lang="pt-BR" dirty="0"/>
              <a:t>Beta da ação: 0,8</a:t>
            </a:r>
          </a:p>
          <a:p>
            <a:pPr lvl="1">
              <a:defRPr/>
            </a:pPr>
            <a:r>
              <a:rPr lang="pt-BR" dirty="0"/>
              <a:t>Taxa livre de risco: 4,5% a.a.</a:t>
            </a:r>
          </a:p>
          <a:p>
            <a:pPr lvl="1">
              <a:defRPr/>
            </a:pPr>
            <a:r>
              <a:rPr lang="pt-BR" dirty="0"/>
              <a:t>Prêmio pelo risco: 4% a.a.</a:t>
            </a:r>
          </a:p>
        </p:txBody>
      </p:sp>
    </p:spTree>
    <p:extLst>
      <p:ext uri="{BB962C8B-B14F-4D97-AF65-F5344CB8AC3E}">
        <p14:creationId xmlns:p14="http://schemas.microsoft.com/office/powerpoint/2010/main" val="2179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FFB4CCCE-B6E5-4D2C-B334-61CC15760A19}"/>
              </a:ext>
            </a:extLst>
          </p:cNvPr>
          <p:cNvSpPr txBox="1">
            <a:spLocks/>
          </p:cNvSpPr>
          <p:nvPr/>
        </p:nvSpPr>
        <p:spPr>
          <a:xfrm>
            <a:off x="1613866" y="1572401"/>
            <a:ext cx="6929438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400"/>
              <a:t>Payout: 1,36 / 2,08 = 65,3846154% ou </a:t>
            </a:r>
            <a:r>
              <a:rPr lang="pt-BR" sz="2400" b="1"/>
              <a:t>65,38%</a:t>
            </a:r>
          </a:p>
          <a:p>
            <a:pPr>
              <a:defRPr/>
            </a:pPr>
            <a:endParaRPr lang="pt-BR" sz="2400"/>
          </a:p>
          <a:p>
            <a:pPr>
              <a:defRPr/>
            </a:pPr>
            <a:r>
              <a:rPr lang="pt-BR" sz="2400"/>
              <a:t>g = ROE x (1 – Payout) = 11,16% x (1 - 65,3846154%)</a:t>
            </a:r>
          </a:p>
          <a:p>
            <a:pPr>
              <a:defRPr/>
            </a:pPr>
            <a:r>
              <a:rPr lang="pt-BR" sz="2400"/>
              <a:t>g = 3,863076924% ou </a:t>
            </a:r>
            <a:r>
              <a:rPr lang="pt-BR" sz="2400" b="1"/>
              <a:t>3,86%</a:t>
            </a:r>
          </a:p>
          <a:p>
            <a:pPr>
              <a:defRPr/>
            </a:pPr>
            <a:endParaRPr lang="pt-BR" sz="2400" b="1"/>
          </a:p>
          <a:p>
            <a:pPr>
              <a:defRPr/>
            </a:pPr>
            <a:r>
              <a:rPr lang="pt-BR" sz="2400"/>
              <a:t>K</a:t>
            </a:r>
            <a:r>
              <a:rPr lang="pt-BR" sz="2400" baseline="-25000"/>
              <a:t>e</a:t>
            </a:r>
            <a:r>
              <a:rPr lang="pt-BR" sz="2400"/>
              <a:t> = R</a:t>
            </a:r>
            <a:r>
              <a:rPr lang="pt-BR" sz="2400" baseline="-25000"/>
              <a:t>f</a:t>
            </a:r>
            <a:r>
              <a:rPr lang="pt-BR" sz="2400"/>
              <a:t> + </a:t>
            </a:r>
            <a:r>
              <a:rPr lang="el-GR" sz="2400"/>
              <a:t>β</a:t>
            </a:r>
            <a:r>
              <a:rPr lang="pt-BR" sz="2400"/>
              <a:t> x (R</a:t>
            </a:r>
            <a:r>
              <a:rPr lang="pt-BR" sz="2400" baseline="-25000"/>
              <a:t>m</a:t>
            </a:r>
            <a:r>
              <a:rPr lang="pt-BR" sz="2400"/>
              <a:t> – R</a:t>
            </a:r>
            <a:r>
              <a:rPr lang="pt-BR" sz="2400" baseline="-25000"/>
              <a:t>f</a:t>
            </a:r>
            <a:r>
              <a:rPr lang="pt-BR" sz="2400"/>
              <a:t>) = 4,5% + 0,8 x 4% = </a:t>
            </a:r>
            <a:r>
              <a:rPr lang="pt-BR" sz="2400" b="1"/>
              <a:t>7,7%</a:t>
            </a:r>
          </a:p>
          <a:p>
            <a:pPr>
              <a:defRPr/>
            </a:pPr>
            <a:endParaRPr lang="pt-BR" sz="2400" b="1"/>
          </a:p>
          <a:p>
            <a:pPr>
              <a:defRPr/>
            </a:pPr>
            <a:r>
              <a:rPr lang="pt-BR" sz="2400"/>
              <a:t>Valor da Ação = (Dividendo</a:t>
            </a:r>
            <a:r>
              <a:rPr lang="pt-BR" sz="2400" baseline="-25000"/>
              <a:t>1</a:t>
            </a:r>
            <a:r>
              <a:rPr lang="pt-BR" sz="2400"/>
              <a:t>) / (K</a:t>
            </a:r>
            <a:r>
              <a:rPr lang="pt-BR" sz="2400" baseline="-25000"/>
              <a:t>e</a:t>
            </a:r>
            <a:r>
              <a:rPr lang="pt-BR" sz="2400"/>
              <a:t> - g)</a:t>
            </a:r>
          </a:p>
          <a:p>
            <a:pPr>
              <a:defRPr/>
            </a:pPr>
            <a:r>
              <a:rPr lang="pt-BR" sz="2400"/>
              <a:t>Valor da Ação = (1,36 x 1,0386) / (0,077 – 0,0386)</a:t>
            </a:r>
          </a:p>
          <a:p>
            <a:pPr>
              <a:defRPr/>
            </a:pPr>
            <a:r>
              <a:rPr lang="pt-BR" sz="2400" b="1"/>
              <a:t>Valor da Ação = $ 36,78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0672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115348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22" name="Espaço Reservado para Conteúdo 8">
            <a:extLst>
              <a:ext uri="{FF2B5EF4-FFF2-40B4-BE49-F238E27FC236}">
                <a16:creationId xmlns:a16="http://schemas.microsoft.com/office/drawing/2014/main" id="{88BE44E3-4401-4423-B8BF-B44BF7AB27D9}"/>
              </a:ext>
            </a:extLst>
          </p:cNvPr>
          <p:cNvSpPr txBox="1">
            <a:spLocks/>
          </p:cNvSpPr>
          <p:nvPr/>
        </p:nvSpPr>
        <p:spPr>
          <a:xfrm>
            <a:off x="708991" y="1417809"/>
            <a:ext cx="10038522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altLang="pt-BR" b="1" dirty="0">
                <a:solidFill>
                  <a:srgbClr val="002060"/>
                </a:solidFill>
              </a:rPr>
              <a:t>MODELO DE 2 ESTÁGIOS</a:t>
            </a:r>
          </a:p>
          <a:p>
            <a:pPr>
              <a:buFontTx/>
              <a:buNone/>
            </a:pPr>
            <a:r>
              <a:rPr lang="pt-BR" altLang="pt-BR" dirty="0">
                <a:sym typeface="Wingdings" panose="05000000000000000000" pitchFamily="2" charset="2"/>
              </a:rPr>
              <a:t></a:t>
            </a:r>
            <a:r>
              <a:rPr lang="pt-BR" altLang="pt-BR" dirty="0"/>
              <a:t> Fase inicial: taxa de crescimento não é estável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altLang="pt-BR" dirty="0"/>
              <a:t>2ª Fase: crescimento estável</a:t>
            </a:r>
          </a:p>
          <a:p>
            <a:pPr>
              <a:buFontTx/>
              <a:buNone/>
            </a:pPr>
            <a:r>
              <a:rPr lang="pt-BR" altLang="pt-BR" dirty="0"/>
              <a:t>       </a:t>
            </a:r>
          </a:p>
          <a:p>
            <a:pPr>
              <a:buFontTx/>
              <a:buNone/>
            </a:pPr>
            <a:r>
              <a:rPr lang="pt-BR" altLang="pt-BR" dirty="0"/>
              <a:t>	Valor da Ação:</a:t>
            </a: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CA8C1D1B-B323-463B-9598-71642B28C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63" y="2953839"/>
            <a:ext cx="38957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85AEEE71-BDBD-456F-B653-F7E5A0A8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74" y="4903750"/>
            <a:ext cx="733901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ângulo de cantos arredondados 11">
            <a:extLst>
              <a:ext uri="{FF2B5EF4-FFF2-40B4-BE49-F238E27FC236}">
                <a16:creationId xmlns:a16="http://schemas.microsoft.com/office/drawing/2014/main" id="{D3C9FF49-E11C-4B20-BB59-95C32BCD881E}"/>
              </a:ext>
            </a:extLst>
          </p:cNvPr>
          <p:cNvSpPr/>
          <p:nvPr/>
        </p:nvSpPr>
        <p:spPr>
          <a:xfrm>
            <a:off x="7923475" y="2896901"/>
            <a:ext cx="3786188" cy="2209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dirty="0">
                <a:solidFill>
                  <a:srgbClr val="002060"/>
                </a:solidFill>
              </a:rPr>
              <a:t>DPA: Dividendos por ação esperado</a:t>
            </a:r>
          </a:p>
          <a:p>
            <a:pPr eaLnBrk="1" hangingPunct="1">
              <a:defRPr/>
            </a:pPr>
            <a:r>
              <a:rPr lang="pt-BR" dirty="0" err="1">
                <a:solidFill>
                  <a:srgbClr val="002060"/>
                </a:solidFill>
              </a:rPr>
              <a:t>K</a:t>
            </a:r>
            <a:r>
              <a:rPr lang="pt-BR" baseline="-25000" dirty="0" err="1">
                <a:solidFill>
                  <a:srgbClr val="002060"/>
                </a:solidFill>
              </a:rPr>
              <a:t>e</a:t>
            </a:r>
            <a:r>
              <a:rPr lang="pt-BR" dirty="0">
                <a:solidFill>
                  <a:srgbClr val="002060"/>
                </a:solidFill>
              </a:rPr>
              <a:t>: Custo de Capital Próprio</a:t>
            </a:r>
          </a:p>
          <a:p>
            <a:pPr eaLnBrk="1" hangingPunct="1">
              <a:defRPr/>
            </a:pPr>
            <a:r>
              <a:rPr lang="pt-BR" dirty="0">
                <a:solidFill>
                  <a:srgbClr val="002060"/>
                </a:solidFill>
              </a:rPr>
              <a:t>g = taxa de crescimento estável</a:t>
            </a:r>
          </a:p>
          <a:p>
            <a:pPr eaLnBrk="1" hangingPunct="1">
              <a:defRPr/>
            </a:pPr>
            <a:r>
              <a:rPr lang="pt-BR" dirty="0">
                <a:solidFill>
                  <a:srgbClr val="002060"/>
                </a:solidFill>
              </a:rPr>
              <a:t>h</a:t>
            </a:r>
            <a:r>
              <a:rPr lang="pt-BR" baseline="-25000" dirty="0">
                <a:solidFill>
                  <a:srgbClr val="002060"/>
                </a:solidFill>
              </a:rPr>
              <a:t>g</a:t>
            </a:r>
            <a:r>
              <a:rPr lang="pt-BR" dirty="0">
                <a:solidFill>
                  <a:srgbClr val="002060"/>
                </a:solidFill>
              </a:rPr>
              <a:t> = período de alto crescimento</a:t>
            </a:r>
          </a:p>
          <a:p>
            <a:pPr eaLnBrk="1" hangingPunct="1">
              <a:defRPr/>
            </a:pPr>
            <a:r>
              <a:rPr lang="pt-BR" dirty="0" err="1">
                <a:solidFill>
                  <a:srgbClr val="002060"/>
                </a:solidFill>
              </a:rPr>
              <a:t>s</a:t>
            </a:r>
            <a:r>
              <a:rPr lang="pt-BR" baseline="-25000" dirty="0" err="1">
                <a:solidFill>
                  <a:srgbClr val="002060"/>
                </a:solidFill>
              </a:rPr>
              <a:t>t</a:t>
            </a:r>
            <a:r>
              <a:rPr lang="pt-BR" dirty="0">
                <a:solidFill>
                  <a:srgbClr val="002060"/>
                </a:solidFill>
              </a:rPr>
              <a:t> = período de crescimento estável</a:t>
            </a:r>
          </a:p>
        </p:txBody>
      </p:sp>
    </p:spTree>
    <p:extLst>
      <p:ext uri="{BB962C8B-B14F-4D97-AF65-F5344CB8AC3E}">
        <p14:creationId xmlns:p14="http://schemas.microsoft.com/office/powerpoint/2010/main" val="27441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22" name="Espaço Reservado para Conteúdo 8">
            <a:extLst>
              <a:ext uri="{FF2B5EF4-FFF2-40B4-BE49-F238E27FC236}">
                <a16:creationId xmlns:a16="http://schemas.microsoft.com/office/drawing/2014/main" id="{0C0FB223-F806-4D53-A273-F64D8619C75B}"/>
              </a:ext>
            </a:extLst>
          </p:cNvPr>
          <p:cNvSpPr txBox="1">
            <a:spLocks/>
          </p:cNvSpPr>
          <p:nvPr/>
        </p:nvSpPr>
        <p:spPr>
          <a:xfrm>
            <a:off x="1853514" y="1509341"/>
            <a:ext cx="6786563" cy="49291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pt-BR" b="1" dirty="0">
                <a:solidFill>
                  <a:srgbClr val="002060"/>
                </a:solidFill>
              </a:rPr>
              <a:t>MODELO DE 2 ESTÁGIOS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/>
              <a:t>O Goldman Sachs e um dos principais bancos de investimento do mundo. Pressupondo que consiga manter a vantagem competitiva da sua marca por alguns anos, pode-se avaliar por meio de um modelo de desconto de dividendos em dois estágios, com cinco anos de alto crescimento seguidos de crescimento estável.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/>
              <a:t>Pelos cinco primeiros anos, o Goldman Sachs manterá a razão de </a:t>
            </a:r>
            <a:r>
              <a:rPr lang="pt-BR" dirty="0" err="1"/>
              <a:t>Payout</a:t>
            </a:r>
            <a:r>
              <a:rPr lang="pt-BR" dirty="0"/>
              <a:t> vigente de 9,07% e o retorno sobre o patrimônio liquido corrente de 18,49%.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/>
              <a:t>A partir do 5º ano, estima-se que pressões competitivas reduzirão o ROE para 12% e uma taxa de crescimento de 4%.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/>
              <a:t>O beta do Goldman Sachs para os primeiros cinco anos é de 1,2, e de 1,0 a partir do 6º ano.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dirty="0"/>
              <a:t>A taxa livre de risco e de 4,5% e o premio pelo risco de mercado e de 4%. O lucro por ação corrente e de $ 11,03.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b="1" dirty="0">
                <a:solidFill>
                  <a:srgbClr val="002060"/>
                </a:solidFill>
              </a:rPr>
              <a:t>Calcule o preço da ação do Goldman Sachs.</a:t>
            </a:r>
          </a:p>
        </p:txBody>
      </p:sp>
    </p:spTree>
    <p:extLst>
      <p:ext uri="{BB962C8B-B14F-4D97-AF65-F5344CB8AC3E}">
        <p14:creationId xmlns:p14="http://schemas.microsoft.com/office/powerpoint/2010/main" val="28135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0323" y="1315664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Empresa e Valor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1EDB6DF2-2CA3-4428-97D4-8842C2E83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54" y="1974546"/>
            <a:ext cx="9336190" cy="482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447675" indent="-382588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Microsoft </a:t>
            </a:r>
            <a:r>
              <a:rPr lang="pt-BR" sz="3200" dirty="0">
                <a:cs typeface="+mn-cs"/>
              </a:rPr>
              <a:t>compra </a:t>
            </a:r>
            <a:r>
              <a:rPr lang="pt-BR" sz="3200" dirty="0" err="1">
                <a:cs typeface="+mn-cs"/>
              </a:rPr>
              <a:t>Linkedin</a:t>
            </a:r>
            <a:r>
              <a:rPr lang="pt-BR" sz="3200" dirty="0">
                <a:cs typeface="+mn-cs"/>
              </a:rPr>
              <a:t> por US$ 26,2 bilhões (2016)</a:t>
            </a: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endParaRPr lang="pt-BR" sz="3200" dirty="0">
              <a:cs typeface="+mn-cs"/>
            </a:endParaRPr>
          </a:p>
          <a:p>
            <a:pPr eaLnBrk="1" hangingPunct="1">
              <a:spcBef>
                <a:spcPct val="20000"/>
              </a:spcBef>
              <a:buClr>
                <a:srgbClr val="FF3300"/>
              </a:buClr>
              <a:buFont typeface="Wingdings" charset="0"/>
              <a:buChar char="§"/>
              <a:defRPr/>
            </a:pPr>
            <a:r>
              <a:rPr lang="pt-BR" sz="3200" dirty="0">
                <a:cs typeface="+mn-cs"/>
              </a:rPr>
              <a:t>Grupo </a:t>
            </a:r>
            <a:r>
              <a:rPr lang="pt-BR" sz="3200" dirty="0">
                <a:solidFill>
                  <a:srgbClr val="FF0000"/>
                </a:solidFill>
                <a:cs typeface="+mn-cs"/>
              </a:rPr>
              <a:t>ULTRA</a:t>
            </a:r>
            <a:r>
              <a:rPr lang="pt-BR" sz="3200" dirty="0">
                <a:cs typeface="+mn-cs"/>
              </a:rPr>
              <a:t> compra rede Ale, por R$ 2,17 bilhões (2016).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  <a:defRPr/>
            </a:pPr>
            <a:r>
              <a:rPr lang="pt-BR" sz="3200" dirty="0">
                <a:cs typeface="+mn-cs"/>
              </a:rPr>
              <a:t>	</a:t>
            </a:r>
          </a:p>
          <a:p>
            <a:pPr marL="522287" indent="-457200" eaLnBrk="1" hangingPunct="1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pt-BR" sz="3200" dirty="0">
                <a:solidFill>
                  <a:srgbClr val="FF0000"/>
                </a:solidFill>
              </a:rPr>
              <a:t>Heineken </a:t>
            </a:r>
            <a:r>
              <a:rPr lang="pt-BR" sz="3200" dirty="0">
                <a:solidFill>
                  <a:srgbClr val="000000"/>
                </a:solidFill>
              </a:rPr>
              <a:t>compra</a:t>
            </a:r>
            <a:r>
              <a:rPr lang="pt-BR" sz="3200" dirty="0">
                <a:solidFill>
                  <a:srgbClr val="FF0000"/>
                </a:solidFill>
              </a:rPr>
              <a:t> Brasil </a:t>
            </a:r>
            <a:r>
              <a:rPr lang="pt-BR" sz="3200" dirty="0" err="1">
                <a:solidFill>
                  <a:srgbClr val="FF0000"/>
                </a:solidFill>
              </a:rPr>
              <a:t>Kirin</a:t>
            </a:r>
            <a:r>
              <a:rPr lang="pt-BR" sz="3200" dirty="0">
                <a:solidFill>
                  <a:srgbClr val="000000"/>
                </a:solidFill>
              </a:rPr>
              <a:t> (</a:t>
            </a:r>
            <a:r>
              <a:rPr lang="pt-BR" sz="3200" dirty="0" err="1">
                <a:solidFill>
                  <a:srgbClr val="000000"/>
                </a:solidFill>
              </a:rPr>
              <a:t>Schin</a:t>
            </a:r>
            <a:r>
              <a:rPr lang="pt-BR" sz="3200" dirty="0">
                <a:solidFill>
                  <a:srgbClr val="000000"/>
                </a:solidFill>
              </a:rPr>
              <a:t>)</a:t>
            </a:r>
            <a:r>
              <a:rPr lang="pt-BR" sz="3200" dirty="0">
                <a:solidFill>
                  <a:srgbClr val="FF0000"/>
                </a:solidFill>
              </a:rPr>
              <a:t>, </a:t>
            </a:r>
            <a:r>
              <a:rPr lang="pt-BR" sz="3200" dirty="0">
                <a:solidFill>
                  <a:srgbClr val="000000"/>
                </a:solidFill>
              </a:rPr>
              <a:t>por R$ 2,2 bilhões (2017)</a:t>
            </a:r>
            <a:r>
              <a:rPr lang="pt-BR" sz="3200" dirty="0">
                <a:solidFill>
                  <a:srgbClr val="FF0000"/>
                </a:solidFill>
              </a:rPr>
              <a:t>.</a:t>
            </a:r>
          </a:p>
          <a:p>
            <a:pPr marL="65087" indent="0" eaLnBrk="1" hangingPunct="1">
              <a:spcBef>
                <a:spcPct val="20000"/>
              </a:spcBef>
              <a:defRPr/>
            </a:pPr>
            <a:endParaRPr lang="pt-BR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2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E6F3C18-4CC9-43DC-9375-EAB4D8D4BA43}"/>
              </a:ext>
            </a:extLst>
          </p:cNvPr>
          <p:cNvSpPr/>
          <p:nvPr/>
        </p:nvSpPr>
        <p:spPr>
          <a:xfrm>
            <a:off x="1655764" y="1504951"/>
            <a:ext cx="9001125" cy="5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2000" dirty="0" err="1"/>
              <a:t>Payout</a:t>
            </a:r>
            <a:r>
              <a:rPr lang="pt-BR" sz="2000" dirty="0"/>
              <a:t>: 9,07%      ROE: 18,49%      LPA: $ 11,03      Beta: 1,2       </a:t>
            </a:r>
            <a:r>
              <a:rPr lang="pt-BR" sz="2000" dirty="0" err="1"/>
              <a:t>Rf</a:t>
            </a:r>
            <a:r>
              <a:rPr lang="pt-BR" sz="2000" dirty="0"/>
              <a:t>: 4,5%       Prêmio: 4%</a:t>
            </a:r>
          </a:p>
        </p:txBody>
      </p:sp>
      <p:sp>
        <p:nvSpPr>
          <p:cNvPr id="23" name="Canto dobrado 11">
            <a:extLst>
              <a:ext uri="{FF2B5EF4-FFF2-40B4-BE49-F238E27FC236}">
                <a16:creationId xmlns:a16="http://schemas.microsoft.com/office/drawing/2014/main" id="{AAB2185E-D0ED-45E6-BB34-1F51789CF49D}"/>
              </a:ext>
            </a:extLst>
          </p:cNvPr>
          <p:cNvSpPr/>
          <p:nvPr/>
        </p:nvSpPr>
        <p:spPr>
          <a:xfrm>
            <a:off x="1752601" y="2084388"/>
            <a:ext cx="2714625" cy="16176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dirty="0"/>
              <a:t>g = ROE x (1-</a:t>
            </a:r>
            <a:r>
              <a:rPr lang="pt-BR" sz="2000" dirty="0" err="1"/>
              <a:t>Payout</a:t>
            </a:r>
            <a:r>
              <a:rPr lang="pt-BR" sz="2000" dirty="0"/>
              <a:t>)</a:t>
            </a:r>
          </a:p>
          <a:p>
            <a:pPr algn="ctr" eaLnBrk="1" hangingPunct="1">
              <a:defRPr/>
            </a:pPr>
            <a:r>
              <a:rPr lang="pt-BR" sz="2000" dirty="0"/>
              <a:t>g = 0,1849 x (1 – 0,0907)</a:t>
            </a:r>
          </a:p>
          <a:p>
            <a:pPr algn="ctr" eaLnBrk="1" hangingPunct="1">
              <a:defRPr/>
            </a:pPr>
            <a:r>
              <a:rPr lang="pt-BR" sz="2000" dirty="0"/>
              <a:t>g = 0,168129570</a:t>
            </a:r>
          </a:p>
          <a:p>
            <a:pPr algn="ctr" eaLnBrk="1" hangingPunct="1">
              <a:defRPr/>
            </a:pPr>
            <a:r>
              <a:rPr lang="pt-BR" sz="2000" b="1" dirty="0"/>
              <a:t>g = 16,81%</a:t>
            </a:r>
          </a:p>
        </p:txBody>
      </p:sp>
      <p:sp>
        <p:nvSpPr>
          <p:cNvPr id="24" name="Canto dobrado 12">
            <a:extLst>
              <a:ext uri="{FF2B5EF4-FFF2-40B4-BE49-F238E27FC236}">
                <a16:creationId xmlns:a16="http://schemas.microsoft.com/office/drawing/2014/main" id="{84853CAB-F318-490E-B584-6F8711FF013C}"/>
              </a:ext>
            </a:extLst>
          </p:cNvPr>
          <p:cNvSpPr/>
          <p:nvPr/>
        </p:nvSpPr>
        <p:spPr>
          <a:xfrm>
            <a:off x="4881564" y="2214563"/>
            <a:ext cx="2714625" cy="13573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dirty="0" err="1"/>
              <a:t>K</a:t>
            </a:r>
            <a:r>
              <a:rPr lang="pt-BR" sz="2000" baseline="-25000" dirty="0" err="1"/>
              <a:t>e</a:t>
            </a:r>
            <a:r>
              <a:rPr lang="pt-BR" sz="2000" dirty="0"/>
              <a:t> = </a:t>
            </a:r>
            <a:r>
              <a:rPr lang="pt-BR" sz="2000" dirty="0" err="1"/>
              <a:t>R</a:t>
            </a:r>
            <a:r>
              <a:rPr lang="pt-BR" sz="2000" baseline="-25000" dirty="0" err="1"/>
              <a:t>f</a:t>
            </a:r>
            <a:r>
              <a:rPr lang="pt-BR" sz="2000" dirty="0"/>
              <a:t> + </a:t>
            </a:r>
            <a:r>
              <a:rPr lang="el-GR" sz="2000" dirty="0"/>
              <a:t>β</a:t>
            </a:r>
            <a:r>
              <a:rPr lang="pt-BR" sz="2000" dirty="0"/>
              <a:t> x (</a:t>
            </a:r>
            <a:r>
              <a:rPr lang="pt-BR" sz="2000" dirty="0" err="1"/>
              <a:t>R</a:t>
            </a:r>
            <a:r>
              <a:rPr lang="pt-BR" sz="2000" baseline="-25000" dirty="0" err="1"/>
              <a:t>m</a:t>
            </a:r>
            <a:r>
              <a:rPr lang="pt-BR" sz="2000" dirty="0"/>
              <a:t> – </a:t>
            </a:r>
            <a:r>
              <a:rPr lang="pt-BR" sz="2000" dirty="0" err="1"/>
              <a:t>R</a:t>
            </a:r>
            <a:r>
              <a:rPr lang="pt-BR" sz="2000" baseline="-25000" dirty="0" err="1"/>
              <a:t>f</a:t>
            </a:r>
            <a:r>
              <a:rPr lang="pt-BR" sz="2000" dirty="0"/>
              <a:t>)</a:t>
            </a:r>
          </a:p>
          <a:p>
            <a:pPr algn="ctr" eaLnBrk="1" hangingPunct="1">
              <a:defRPr/>
            </a:pPr>
            <a:r>
              <a:rPr lang="pt-BR" sz="2000" dirty="0" err="1"/>
              <a:t>K</a:t>
            </a:r>
            <a:r>
              <a:rPr lang="pt-BR" sz="2000" baseline="-25000" dirty="0" err="1"/>
              <a:t>e</a:t>
            </a:r>
            <a:r>
              <a:rPr lang="pt-BR" sz="2000" dirty="0"/>
              <a:t> = 4,5% + 1,2 x 4%</a:t>
            </a:r>
          </a:p>
          <a:p>
            <a:pPr algn="ctr" eaLnBrk="1" hangingPunct="1">
              <a:defRPr/>
            </a:pPr>
            <a:r>
              <a:rPr lang="pt-BR" sz="2000" b="1" dirty="0" err="1"/>
              <a:t>K</a:t>
            </a:r>
            <a:r>
              <a:rPr lang="pt-BR" sz="2000" b="1" baseline="-25000" dirty="0" err="1"/>
              <a:t>e</a:t>
            </a:r>
            <a:r>
              <a:rPr lang="pt-BR" sz="2000" b="1" dirty="0"/>
              <a:t> = 9,3%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178E0700-0CFF-4344-85F3-C67C19ECE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029996"/>
              </p:ext>
            </p:extLst>
          </p:nvPr>
        </p:nvGraphicFramePr>
        <p:xfrm>
          <a:off x="1738313" y="3714750"/>
          <a:ext cx="6096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Ano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LPA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DPA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VP (9,3%)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12,88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1,17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1,07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15,05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1,36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1,14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17,58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1,59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1,22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20,54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1,86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1,30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23,99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2,18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1,39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Nuvem 25">
            <a:extLst>
              <a:ext uri="{FF2B5EF4-FFF2-40B4-BE49-F238E27FC236}">
                <a16:creationId xmlns:a16="http://schemas.microsoft.com/office/drawing/2014/main" id="{6F861407-E57B-4A02-BAD4-8E3623361049}"/>
              </a:ext>
            </a:extLst>
          </p:cNvPr>
          <p:cNvSpPr/>
          <p:nvPr/>
        </p:nvSpPr>
        <p:spPr>
          <a:xfrm>
            <a:off x="8453439" y="4429126"/>
            <a:ext cx="1785937" cy="107156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rgbClr val="FF0000"/>
                </a:solidFill>
              </a:rPr>
              <a:t>$ 6,12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7" name="CaixaDeTexto 17">
            <a:extLst>
              <a:ext uri="{FF2B5EF4-FFF2-40B4-BE49-F238E27FC236}">
                <a16:creationId xmlns:a16="http://schemas.microsoft.com/office/drawing/2014/main" id="{7899533D-9E82-41BA-909D-7745E879E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1" y="3929063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/>
              <a:t>VALOR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58FFCA43-560C-4132-97E6-068DE51D7B41}"/>
              </a:ext>
            </a:extLst>
          </p:cNvPr>
          <p:cNvSpPr/>
          <p:nvPr/>
        </p:nvSpPr>
        <p:spPr>
          <a:xfrm>
            <a:off x="3381376" y="6000750"/>
            <a:ext cx="1357313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11,03 x (1,1681)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8BED86A0-DFAB-4AF6-B7F0-F137C3449B94}"/>
              </a:ext>
            </a:extLst>
          </p:cNvPr>
          <p:cNvSpPr/>
          <p:nvPr/>
        </p:nvSpPr>
        <p:spPr>
          <a:xfrm>
            <a:off x="6453189" y="6000750"/>
            <a:ext cx="12858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dirty="0"/>
              <a:t>1,17 / (1,093)</a:t>
            </a:r>
          </a:p>
        </p:txBody>
      </p:sp>
      <p:sp>
        <p:nvSpPr>
          <p:cNvPr id="31" name="Chave direita 14">
            <a:extLst>
              <a:ext uri="{FF2B5EF4-FFF2-40B4-BE49-F238E27FC236}">
                <a16:creationId xmlns:a16="http://schemas.microsoft.com/office/drawing/2014/main" id="{C45E8B18-781C-40F3-9604-6CFF9176AC1A}"/>
              </a:ext>
            </a:extLst>
          </p:cNvPr>
          <p:cNvSpPr/>
          <p:nvPr/>
        </p:nvSpPr>
        <p:spPr>
          <a:xfrm>
            <a:off x="7953375" y="4071938"/>
            <a:ext cx="357188" cy="192881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2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9920E67-7A11-4820-9A30-61BFFB5499C1}"/>
              </a:ext>
            </a:extLst>
          </p:cNvPr>
          <p:cNvSpPr/>
          <p:nvPr/>
        </p:nvSpPr>
        <p:spPr>
          <a:xfrm>
            <a:off x="1595439" y="1857376"/>
            <a:ext cx="9001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dirty="0"/>
              <a:t>g: 4%       ROE: 12,00%      Beta: 1,0       </a:t>
            </a:r>
            <a:r>
              <a:rPr lang="pt-BR" sz="2000" dirty="0" err="1"/>
              <a:t>Rf</a:t>
            </a:r>
            <a:r>
              <a:rPr lang="pt-BR" sz="2000" dirty="0"/>
              <a:t>: 4,5%       Prêmio: 4%</a:t>
            </a:r>
          </a:p>
        </p:txBody>
      </p:sp>
      <p:sp>
        <p:nvSpPr>
          <p:cNvPr id="23" name="Canto dobrado 11">
            <a:extLst>
              <a:ext uri="{FF2B5EF4-FFF2-40B4-BE49-F238E27FC236}">
                <a16:creationId xmlns:a16="http://schemas.microsoft.com/office/drawing/2014/main" id="{10137740-8012-42F9-822B-044DB7C21394}"/>
              </a:ext>
            </a:extLst>
          </p:cNvPr>
          <p:cNvSpPr/>
          <p:nvPr/>
        </p:nvSpPr>
        <p:spPr>
          <a:xfrm>
            <a:off x="1738314" y="2500313"/>
            <a:ext cx="2714625" cy="13573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dirty="0"/>
              <a:t>LPA (6) = LPA (5) x (1+g)</a:t>
            </a:r>
          </a:p>
          <a:p>
            <a:pPr algn="ctr" eaLnBrk="1" hangingPunct="1">
              <a:defRPr/>
            </a:pPr>
            <a:r>
              <a:rPr lang="pt-BR" sz="2000" dirty="0"/>
              <a:t>LPA (6) = 23,99 x 1,04</a:t>
            </a:r>
          </a:p>
          <a:p>
            <a:pPr algn="ctr" eaLnBrk="1" hangingPunct="1">
              <a:defRPr/>
            </a:pPr>
            <a:r>
              <a:rPr lang="pt-BR" sz="2000" b="1" dirty="0"/>
              <a:t>LPA (6)</a:t>
            </a:r>
            <a:r>
              <a:rPr lang="pt-BR" sz="2000" dirty="0"/>
              <a:t> </a:t>
            </a:r>
            <a:r>
              <a:rPr lang="pt-BR" sz="2000" b="1" dirty="0"/>
              <a:t>= 24,95</a:t>
            </a:r>
          </a:p>
        </p:txBody>
      </p:sp>
      <p:sp>
        <p:nvSpPr>
          <p:cNvPr id="24" name="Canto dobrado 12">
            <a:extLst>
              <a:ext uri="{FF2B5EF4-FFF2-40B4-BE49-F238E27FC236}">
                <a16:creationId xmlns:a16="http://schemas.microsoft.com/office/drawing/2014/main" id="{0EE69521-5E4B-4FEA-95F9-B5B597CFDA3B}"/>
              </a:ext>
            </a:extLst>
          </p:cNvPr>
          <p:cNvSpPr/>
          <p:nvPr/>
        </p:nvSpPr>
        <p:spPr>
          <a:xfrm>
            <a:off x="4881564" y="2500314"/>
            <a:ext cx="2714625" cy="128587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dirty="0" err="1"/>
              <a:t>Payout</a:t>
            </a:r>
            <a:r>
              <a:rPr lang="pt-BR" sz="2000" dirty="0"/>
              <a:t> = 1 – (g / ROE)</a:t>
            </a:r>
          </a:p>
          <a:p>
            <a:pPr algn="ctr" eaLnBrk="1" hangingPunct="1">
              <a:defRPr/>
            </a:pPr>
            <a:r>
              <a:rPr lang="pt-BR" sz="2000" dirty="0" err="1"/>
              <a:t>Payout</a:t>
            </a:r>
            <a:r>
              <a:rPr lang="pt-BR" sz="2000" dirty="0"/>
              <a:t> = 1 – (0,04/0,12)</a:t>
            </a:r>
          </a:p>
          <a:p>
            <a:pPr algn="ctr" eaLnBrk="1" hangingPunct="1">
              <a:defRPr/>
            </a:pPr>
            <a:r>
              <a:rPr lang="pt-BR" sz="2000" dirty="0" err="1"/>
              <a:t>Payout</a:t>
            </a:r>
            <a:r>
              <a:rPr lang="pt-BR" sz="2000" dirty="0"/>
              <a:t> = 66,67%</a:t>
            </a:r>
          </a:p>
        </p:txBody>
      </p:sp>
      <p:sp>
        <p:nvSpPr>
          <p:cNvPr id="25" name="Chave direita 15">
            <a:extLst>
              <a:ext uri="{FF2B5EF4-FFF2-40B4-BE49-F238E27FC236}">
                <a16:creationId xmlns:a16="http://schemas.microsoft.com/office/drawing/2014/main" id="{5087CD5F-F4D6-462B-A9DF-DA3DFB500D35}"/>
              </a:ext>
            </a:extLst>
          </p:cNvPr>
          <p:cNvSpPr/>
          <p:nvPr/>
        </p:nvSpPr>
        <p:spPr>
          <a:xfrm rot="5400000">
            <a:off x="4345782" y="1035844"/>
            <a:ext cx="571500" cy="5929313"/>
          </a:xfrm>
          <a:prstGeom prst="rightBrace">
            <a:avLst>
              <a:gd name="adj1" fmla="val 8333"/>
              <a:gd name="adj2" fmla="val 78567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6" name="Retângulo de cantos arredondados 17">
            <a:extLst>
              <a:ext uri="{FF2B5EF4-FFF2-40B4-BE49-F238E27FC236}">
                <a16:creationId xmlns:a16="http://schemas.microsoft.com/office/drawing/2014/main" id="{5A944694-9056-435A-A4CA-C08CDD8E39C7}"/>
              </a:ext>
            </a:extLst>
          </p:cNvPr>
          <p:cNvSpPr/>
          <p:nvPr/>
        </p:nvSpPr>
        <p:spPr>
          <a:xfrm>
            <a:off x="1595439" y="4429126"/>
            <a:ext cx="2714625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/>
              <a:t>DPA (6) = LPA (6) x </a:t>
            </a:r>
            <a:r>
              <a:rPr lang="pt-BR" dirty="0" err="1"/>
              <a:t>Payout</a:t>
            </a:r>
            <a:endParaRPr lang="pt-BR" dirty="0"/>
          </a:p>
          <a:p>
            <a:pPr algn="ctr" eaLnBrk="1" hangingPunct="1">
              <a:defRPr/>
            </a:pPr>
            <a:r>
              <a:rPr lang="pt-BR" dirty="0"/>
              <a:t>DPA (6) = 24,95 x 66,67%</a:t>
            </a:r>
          </a:p>
          <a:p>
            <a:pPr algn="ctr" eaLnBrk="1" hangingPunct="1">
              <a:defRPr/>
            </a:pPr>
            <a:r>
              <a:rPr lang="pt-BR" b="1" dirty="0"/>
              <a:t>DPA (6) = 16,64</a:t>
            </a:r>
          </a:p>
        </p:txBody>
      </p:sp>
      <p:sp>
        <p:nvSpPr>
          <p:cNvPr id="27" name="Seta para a direita 18">
            <a:extLst>
              <a:ext uri="{FF2B5EF4-FFF2-40B4-BE49-F238E27FC236}">
                <a16:creationId xmlns:a16="http://schemas.microsoft.com/office/drawing/2014/main" id="{EC46D1B5-0660-4B57-8400-7752D3591C39}"/>
              </a:ext>
            </a:extLst>
          </p:cNvPr>
          <p:cNvSpPr/>
          <p:nvPr/>
        </p:nvSpPr>
        <p:spPr>
          <a:xfrm>
            <a:off x="4738689" y="4714876"/>
            <a:ext cx="1000125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9" name="CaixaDeTexto 20">
            <a:extLst>
              <a:ext uri="{FF2B5EF4-FFF2-40B4-BE49-F238E27FC236}">
                <a16:creationId xmlns:a16="http://schemas.microsoft.com/office/drawing/2014/main" id="{5C4D2F76-193D-4B78-852B-D9815BE47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4029075"/>
            <a:ext cx="421481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/>
              <a:t>Preço Terminal = 16,64 / (0,085 – 0,04</a:t>
            </a:r>
            <a:r>
              <a:rPr lang="pt-BR" altLang="pt-BR" sz="2400" dirty="0"/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/>
              <a:t>Preço Terminal = 369,78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/>
              <a:t>VP Preço Terminal = 369,78 / (1,093)</a:t>
            </a:r>
            <a:r>
              <a:rPr lang="pt-BR" altLang="pt-BR" sz="2000" b="1" baseline="30000" dirty="0"/>
              <a:t>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</a:rPr>
              <a:t>VP Preço Terminal = 237,05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</a:rPr>
              <a:t>Valor total: 237,05 + 6,12 = 243,17</a:t>
            </a:r>
            <a:endParaRPr lang="pt-BR" altLang="pt-BR" sz="2000" dirty="0">
              <a:solidFill>
                <a:srgbClr val="FF0000"/>
              </a:solidFill>
            </a:endParaRPr>
          </a:p>
        </p:txBody>
      </p:sp>
      <p:sp>
        <p:nvSpPr>
          <p:cNvPr id="30" name="Canto dobrado 12">
            <a:extLst>
              <a:ext uri="{FF2B5EF4-FFF2-40B4-BE49-F238E27FC236}">
                <a16:creationId xmlns:a16="http://schemas.microsoft.com/office/drawing/2014/main" id="{C78C81F4-270A-4F92-B5CD-74BBE3B22EA6}"/>
              </a:ext>
            </a:extLst>
          </p:cNvPr>
          <p:cNvSpPr/>
          <p:nvPr/>
        </p:nvSpPr>
        <p:spPr>
          <a:xfrm>
            <a:off x="7810501" y="2511167"/>
            <a:ext cx="2714625" cy="128587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dirty="0" err="1"/>
              <a:t>Ke</a:t>
            </a:r>
            <a:r>
              <a:rPr lang="pt-BR" sz="2000" dirty="0"/>
              <a:t> = 4,5% + 4% = 8,5%</a:t>
            </a:r>
          </a:p>
        </p:txBody>
      </p:sp>
    </p:spTree>
    <p:extLst>
      <p:ext uri="{BB962C8B-B14F-4D97-AF65-F5344CB8AC3E}">
        <p14:creationId xmlns:p14="http://schemas.microsoft.com/office/powerpoint/2010/main" val="31307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4881849E-50B0-499D-A08B-8F74A26412CF}"/>
              </a:ext>
            </a:extLst>
          </p:cNvPr>
          <p:cNvCxnSpPr/>
          <p:nvPr/>
        </p:nvCxnSpPr>
        <p:spPr>
          <a:xfrm rot="5400000">
            <a:off x="1701801" y="3035301"/>
            <a:ext cx="1928812" cy="158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E47F076-97DC-48F7-AF0C-90973A9B08EB}"/>
              </a:ext>
            </a:extLst>
          </p:cNvPr>
          <p:cNvCxnSpPr/>
          <p:nvPr/>
        </p:nvCxnSpPr>
        <p:spPr>
          <a:xfrm>
            <a:off x="2667000" y="4000500"/>
            <a:ext cx="692943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4">
            <a:extLst>
              <a:ext uri="{FF2B5EF4-FFF2-40B4-BE49-F238E27FC236}">
                <a16:creationId xmlns:a16="http://schemas.microsoft.com/office/drawing/2014/main" id="{DAC997C3-337D-486A-8EEF-5FB5CD08992F}"/>
              </a:ext>
            </a:extLst>
          </p:cNvPr>
          <p:cNvCxnSpPr/>
          <p:nvPr/>
        </p:nvCxnSpPr>
        <p:spPr>
          <a:xfrm rot="5400000">
            <a:off x="8988426" y="3392488"/>
            <a:ext cx="1214437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C4AEED9B-0378-4574-BC9A-DD5C2D211558}"/>
              </a:ext>
            </a:extLst>
          </p:cNvPr>
          <p:cNvCxnSpPr/>
          <p:nvPr/>
        </p:nvCxnSpPr>
        <p:spPr>
          <a:xfrm rot="5400000" flipH="1" flipV="1">
            <a:off x="3987007" y="3036095"/>
            <a:ext cx="19304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6C8DAD65-096E-40CF-B5BC-94706EC5AE46}"/>
              </a:ext>
            </a:extLst>
          </p:cNvPr>
          <p:cNvCxnSpPr/>
          <p:nvPr/>
        </p:nvCxnSpPr>
        <p:spPr>
          <a:xfrm rot="5400000" flipH="1" flipV="1">
            <a:off x="6773863" y="3394076"/>
            <a:ext cx="12160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5FB8F2FA-64CF-4B5D-B947-7A86EBCCEF11}"/>
              </a:ext>
            </a:extLst>
          </p:cNvPr>
          <p:cNvCxnSpPr/>
          <p:nvPr/>
        </p:nvCxnSpPr>
        <p:spPr>
          <a:xfrm>
            <a:off x="4953001" y="2071689"/>
            <a:ext cx="2428875" cy="714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8F1953A-B6A0-4DE1-B091-FBCFCB058987}"/>
              </a:ext>
            </a:extLst>
          </p:cNvPr>
          <p:cNvSpPr txBox="1"/>
          <p:nvPr/>
        </p:nvSpPr>
        <p:spPr>
          <a:xfrm>
            <a:off x="2738439" y="4221164"/>
            <a:ext cx="214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Alto Crescimento</a:t>
            </a:r>
          </a:p>
          <a:p>
            <a:pPr algn="ctr" eaLnBrk="1" hangingPunct="1"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Estável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0BC7446-7602-4AC1-8EDC-87DA49876C9A}"/>
              </a:ext>
            </a:extLst>
          </p:cNvPr>
          <p:cNvSpPr txBox="1"/>
          <p:nvPr/>
        </p:nvSpPr>
        <p:spPr>
          <a:xfrm>
            <a:off x="5024439" y="4221164"/>
            <a:ext cx="2143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Crescimento em Declínio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6D48D67-96C4-4E4A-A167-A207AA350396}"/>
              </a:ext>
            </a:extLst>
          </p:cNvPr>
          <p:cNvSpPr txBox="1"/>
          <p:nvPr/>
        </p:nvSpPr>
        <p:spPr>
          <a:xfrm>
            <a:off x="7310439" y="4221164"/>
            <a:ext cx="23574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Crescimento Estável</a:t>
            </a:r>
          </a:p>
          <a:p>
            <a:pPr algn="ctr" eaLnBrk="1" hangingPunct="1"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Infinito</a:t>
            </a:r>
          </a:p>
        </p:txBody>
      </p:sp>
      <p:sp>
        <p:nvSpPr>
          <p:cNvPr id="33" name="CaixaDeTexto 42">
            <a:extLst>
              <a:ext uri="{FF2B5EF4-FFF2-40B4-BE49-F238E27FC236}">
                <a16:creationId xmlns:a16="http://schemas.microsoft.com/office/drawing/2014/main" id="{A926114C-2418-4CE5-ACFA-F6181042B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1571626"/>
            <a:ext cx="707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/>
              <a:t>Taxa de Crescimento de Lucros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35399A60-1E8D-4BBA-9779-564667649D5B}"/>
              </a:ext>
            </a:extLst>
          </p:cNvPr>
          <p:cNvCxnSpPr/>
          <p:nvPr/>
        </p:nvCxnSpPr>
        <p:spPr>
          <a:xfrm>
            <a:off x="2524125" y="6142039"/>
            <a:ext cx="2357438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A2469816-6B12-41A2-9955-B52D6B11B8C2}"/>
              </a:ext>
            </a:extLst>
          </p:cNvPr>
          <p:cNvCxnSpPr/>
          <p:nvPr/>
        </p:nvCxnSpPr>
        <p:spPr>
          <a:xfrm flipV="1">
            <a:off x="4881564" y="5429251"/>
            <a:ext cx="2357437" cy="714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16D382E4-4088-487A-965B-40C2CA58B648}"/>
              </a:ext>
            </a:extLst>
          </p:cNvPr>
          <p:cNvCxnSpPr/>
          <p:nvPr/>
        </p:nvCxnSpPr>
        <p:spPr>
          <a:xfrm>
            <a:off x="7239000" y="5427664"/>
            <a:ext cx="2357438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48">
            <a:extLst>
              <a:ext uri="{FF2B5EF4-FFF2-40B4-BE49-F238E27FC236}">
                <a16:creationId xmlns:a16="http://schemas.microsoft.com/office/drawing/2014/main" id="{A90880A9-CBC2-4428-9779-C7C37E528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4895851"/>
            <a:ext cx="707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Dividendos</a:t>
            </a:r>
          </a:p>
        </p:txBody>
      </p:sp>
      <p:sp>
        <p:nvSpPr>
          <p:cNvPr id="40" name="CaixaDeTexto 49">
            <a:extLst>
              <a:ext uri="{FF2B5EF4-FFF2-40B4-BE49-F238E27FC236}">
                <a16:creationId xmlns:a16="http://schemas.microsoft.com/office/drawing/2014/main" id="{B14CE8BB-013B-4A77-9D9D-3E11303C5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5072064"/>
            <a:ext cx="200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/>
              <a:t>Payout Alto</a:t>
            </a:r>
          </a:p>
        </p:txBody>
      </p:sp>
      <p:sp>
        <p:nvSpPr>
          <p:cNvPr id="41" name="CaixaDeTexto 50">
            <a:extLst>
              <a:ext uri="{FF2B5EF4-FFF2-40B4-BE49-F238E27FC236}">
                <a16:creationId xmlns:a16="http://schemas.microsoft.com/office/drawing/2014/main" id="{E6D6C373-ECDA-468A-B886-F8FB57758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73739"/>
            <a:ext cx="200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/>
              <a:t>Payout Baixo</a:t>
            </a:r>
          </a:p>
        </p:txBody>
      </p:sp>
      <p:sp>
        <p:nvSpPr>
          <p:cNvPr id="42" name="CaixaDeTexto 51">
            <a:extLst>
              <a:ext uri="{FF2B5EF4-FFF2-40B4-BE49-F238E27FC236}">
                <a16:creationId xmlns:a16="http://schemas.microsoft.com/office/drawing/2014/main" id="{855C5033-9A71-4481-9377-34865743A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2" y="5849666"/>
            <a:ext cx="2000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err="1"/>
              <a:t>Payout</a:t>
            </a:r>
            <a:r>
              <a:rPr lang="pt-BR" altLang="pt-BR" sz="2400" b="1" dirty="0"/>
              <a:t> Crescente</a:t>
            </a:r>
          </a:p>
        </p:txBody>
      </p:sp>
      <p:sp>
        <p:nvSpPr>
          <p:cNvPr id="43" name="CaixaDeTexto 52">
            <a:extLst>
              <a:ext uri="{FF2B5EF4-FFF2-40B4-BE49-F238E27FC236}">
                <a16:creationId xmlns:a16="http://schemas.microsoft.com/office/drawing/2014/main" id="{BC9D91FD-7D95-424C-9212-C3E79DFBF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6" y="2976564"/>
            <a:ext cx="50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/>
              <a:t>g</a:t>
            </a:r>
            <a:r>
              <a:rPr lang="pt-BR" altLang="pt-BR" sz="2800" baseline="-25000"/>
              <a:t>a</a:t>
            </a:r>
          </a:p>
        </p:txBody>
      </p:sp>
      <p:sp>
        <p:nvSpPr>
          <p:cNvPr id="44" name="CaixaDeTexto 53">
            <a:extLst>
              <a:ext uri="{FF2B5EF4-FFF2-40B4-BE49-F238E27FC236}">
                <a16:creationId xmlns:a16="http://schemas.microsoft.com/office/drawing/2014/main" id="{90AAA822-AE53-4367-B6C6-022A24D9B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938" y="3048001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/>
              <a:t>g</a:t>
            </a:r>
            <a:r>
              <a:rPr lang="pt-BR" altLang="pt-BR" sz="2800" baseline="-25000"/>
              <a:t>n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557A4096-AF65-461E-ACF0-374AF9327FE4}"/>
              </a:ext>
            </a:extLst>
          </p:cNvPr>
          <p:cNvCxnSpPr/>
          <p:nvPr/>
        </p:nvCxnSpPr>
        <p:spPr>
          <a:xfrm>
            <a:off x="7381876" y="2786064"/>
            <a:ext cx="2214563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3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20" name="Espaço Reservado para Conteúdo 8">
            <a:extLst>
              <a:ext uri="{FF2B5EF4-FFF2-40B4-BE49-F238E27FC236}">
                <a16:creationId xmlns:a16="http://schemas.microsoft.com/office/drawing/2014/main" id="{3F1249D4-4884-46F7-B20F-8B93DD5A69E7}"/>
              </a:ext>
            </a:extLst>
          </p:cNvPr>
          <p:cNvSpPr txBox="1">
            <a:spLocks/>
          </p:cNvSpPr>
          <p:nvPr/>
        </p:nvSpPr>
        <p:spPr>
          <a:xfrm>
            <a:off x="350328" y="1413249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altLang="pt-BR" b="1" dirty="0">
                <a:solidFill>
                  <a:srgbClr val="002060"/>
                </a:solidFill>
              </a:rPr>
              <a:t>MODELO DE 3 ESTÁGIOS</a:t>
            </a:r>
          </a:p>
          <a:p>
            <a:pPr>
              <a:buFontTx/>
              <a:buNone/>
            </a:pPr>
            <a:r>
              <a:rPr lang="pt-BR" altLang="pt-BR" dirty="0">
                <a:sym typeface="Wingdings" panose="05000000000000000000" pitchFamily="2" charset="2"/>
              </a:rPr>
              <a:t></a:t>
            </a:r>
            <a:r>
              <a:rPr lang="pt-BR" altLang="pt-BR" dirty="0"/>
              <a:t> Fase inicial: alto crescimento estável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altLang="pt-BR" dirty="0"/>
              <a:t>2ª Fase: crescimento em declínio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altLang="pt-BR" dirty="0"/>
              <a:t>3ª Fase: baixo crescimento estável</a:t>
            </a:r>
          </a:p>
          <a:p>
            <a:pPr>
              <a:buFontTx/>
              <a:buNone/>
            </a:pPr>
            <a:r>
              <a:rPr lang="pt-BR" altLang="pt-BR" dirty="0"/>
              <a:t>                               Valor da Ação: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8270785-B865-4470-9468-299AAF627823}"/>
              </a:ext>
            </a:extLst>
          </p:cNvPr>
          <p:cNvSpPr txBox="1"/>
          <p:nvPr/>
        </p:nvSpPr>
        <p:spPr>
          <a:xfrm>
            <a:off x="2753628" y="5742271"/>
            <a:ext cx="2143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Alto Crescimento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77C0928-C81A-4C62-B72F-D5CF4FF08BA2}"/>
              </a:ext>
            </a:extLst>
          </p:cNvPr>
          <p:cNvSpPr txBox="1"/>
          <p:nvPr/>
        </p:nvSpPr>
        <p:spPr>
          <a:xfrm>
            <a:off x="5039628" y="5742271"/>
            <a:ext cx="2143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Transição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2D03CA7-E129-4C94-8592-6E1120DF6D0A}"/>
              </a:ext>
            </a:extLst>
          </p:cNvPr>
          <p:cNvSpPr txBox="1"/>
          <p:nvPr/>
        </p:nvSpPr>
        <p:spPr>
          <a:xfrm>
            <a:off x="7254189" y="5742271"/>
            <a:ext cx="2357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Crescimento Estável</a:t>
            </a:r>
          </a:p>
        </p:txBody>
      </p:sp>
      <p:pic>
        <p:nvPicPr>
          <p:cNvPr id="26" name="Picture 1">
            <a:extLst>
              <a:ext uri="{FF2B5EF4-FFF2-40B4-BE49-F238E27FC236}">
                <a16:creationId xmlns:a16="http://schemas.microsoft.com/office/drawing/2014/main" id="{6745E4B8-947A-4563-B69D-8CD1148C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39" y="4599271"/>
            <a:ext cx="7945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ângulo de cantos arredondados 11">
            <a:extLst>
              <a:ext uri="{FF2B5EF4-FFF2-40B4-BE49-F238E27FC236}">
                <a16:creationId xmlns:a16="http://schemas.microsoft.com/office/drawing/2014/main" id="{235C2A0A-7AEA-4659-B505-0DB71B26F1D8}"/>
              </a:ext>
            </a:extLst>
          </p:cNvPr>
          <p:cNvSpPr/>
          <p:nvPr/>
        </p:nvSpPr>
        <p:spPr>
          <a:xfrm>
            <a:off x="6470045" y="1235011"/>
            <a:ext cx="5334231" cy="32817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LPA: Lucro por ação no ano t</a:t>
            </a:r>
          </a:p>
          <a:p>
            <a:pPr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DPA: Dividendo por ação no ano t</a:t>
            </a:r>
          </a:p>
          <a:p>
            <a:pPr eaLnBrk="1" hangingPunct="1">
              <a:defRPr/>
            </a:pPr>
            <a:r>
              <a:rPr lang="pt-BR" dirty="0" err="1">
                <a:solidFill>
                  <a:schemeClr val="tx1"/>
                </a:solidFill>
              </a:rPr>
              <a:t>g</a:t>
            </a:r>
            <a:r>
              <a:rPr lang="pt-BR" baseline="-25000" dirty="0" err="1">
                <a:solidFill>
                  <a:schemeClr val="tx1"/>
                </a:solidFill>
              </a:rPr>
              <a:t>a</a:t>
            </a:r>
            <a:r>
              <a:rPr lang="pt-BR" dirty="0">
                <a:solidFill>
                  <a:schemeClr val="tx1"/>
                </a:solidFill>
              </a:rPr>
              <a:t>: Taxa de crescimento na fase de alto crescimento</a:t>
            </a:r>
          </a:p>
          <a:p>
            <a:pPr eaLnBrk="1" hangingPunct="1">
              <a:defRPr/>
            </a:pPr>
            <a:r>
              <a:rPr lang="pt-BR" dirty="0" err="1">
                <a:solidFill>
                  <a:schemeClr val="tx1"/>
                </a:solidFill>
              </a:rPr>
              <a:t>g</a:t>
            </a:r>
            <a:r>
              <a:rPr lang="pt-BR" baseline="-25000" dirty="0" err="1">
                <a:solidFill>
                  <a:schemeClr val="tx1"/>
                </a:solidFill>
              </a:rPr>
              <a:t>n</a:t>
            </a:r>
            <a:r>
              <a:rPr lang="pt-BR" dirty="0">
                <a:solidFill>
                  <a:schemeClr val="tx1"/>
                </a:solidFill>
              </a:rPr>
              <a:t>: taxa de crescimento na fase estável</a:t>
            </a:r>
          </a:p>
          <a:p>
            <a:pPr eaLnBrk="1" hangingPunct="1">
              <a:defRPr/>
            </a:pP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pt-BR" baseline="-25000" dirty="0">
                <a:solidFill>
                  <a:schemeClr val="tx1"/>
                </a:solidFill>
              </a:rPr>
              <a:t>a</a:t>
            </a:r>
            <a:r>
              <a:rPr lang="pt-BR" dirty="0">
                <a:solidFill>
                  <a:schemeClr val="tx1"/>
                </a:solidFill>
              </a:rPr>
              <a:t> : Razão de </a:t>
            </a:r>
            <a:r>
              <a:rPr lang="pt-BR" dirty="0" err="1">
                <a:solidFill>
                  <a:schemeClr val="tx1"/>
                </a:solidFill>
              </a:rPr>
              <a:t>payout</a:t>
            </a:r>
            <a:r>
              <a:rPr lang="pt-BR" dirty="0">
                <a:solidFill>
                  <a:schemeClr val="tx1"/>
                </a:solidFill>
              </a:rPr>
              <a:t> na fase de alto crescimento</a:t>
            </a:r>
          </a:p>
          <a:p>
            <a:pPr eaLnBrk="1" hangingPunct="1">
              <a:defRPr/>
            </a:pP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pt-BR" baseline="-25000" dirty="0">
                <a:solidFill>
                  <a:schemeClr val="tx1"/>
                </a:solidFill>
              </a:rPr>
              <a:t>n</a:t>
            </a:r>
            <a:r>
              <a:rPr lang="pt-BR" dirty="0">
                <a:solidFill>
                  <a:schemeClr val="tx1"/>
                </a:solidFill>
              </a:rPr>
              <a:t> : Razão de </a:t>
            </a:r>
            <a:r>
              <a:rPr lang="pt-BR" dirty="0" err="1">
                <a:solidFill>
                  <a:schemeClr val="tx1"/>
                </a:solidFill>
              </a:rPr>
              <a:t>payout</a:t>
            </a:r>
            <a:r>
              <a:rPr lang="pt-BR" dirty="0">
                <a:solidFill>
                  <a:schemeClr val="tx1"/>
                </a:solidFill>
              </a:rPr>
              <a:t> na fase de crescimento estável</a:t>
            </a:r>
          </a:p>
          <a:p>
            <a:pPr eaLnBrk="1" hangingPunct="1">
              <a:defRPr/>
            </a:pPr>
            <a:r>
              <a:rPr lang="pt-BR" dirty="0" err="1">
                <a:solidFill>
                  <a:schemeClr val="tx1"/>
                </a:solidFill>
              </a:rPr>
              <a:t>k</a:t>
            </a:r>
            <a:r>
              <a:rPr lang="pt-BR" baseline="-25000" dirty="0" err="1">
                <a:solidFill>
                  <a:schemeClr val="tx1"/>
                </a:solidFill>
              </a:rPr>
              <a:t>e</a:t>
            </a:r>
            <a:r>
              <a:rPr lang="pt-BR" dirty="0">
                <a:solidFill>
                  <a:schemeClr val="tx1"/>
                </a:solidFill>
              </a:rPr>
              <a:t> : custo do PL (em todas s fases)</a:t>
            </a:r>
          </a:p>
          <a:p>
            <a:pPr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hg : período de alto crescimento</a:t>
            </a:r>
          </a:p>
          <a:p>
            <a:pPr eaLnBrk="1" hangingPunct="1">
              <a:defRPr/>
            </a:pPr>
            <a:r>
              <a:rPr lang="pt-BR" dirty="0" err="1">
                <a:solidFill>
                  <a:schemeClr val="tx1"/>
                </a:solidFill>
              </a:rPr>
              <a:t>tr</a:t>
            </a:r>
            <a:r>
              <a:rPr lang="pt-BR" dirty="0">
                <a:solidFill>
                  <a:schemeClr val="tx1"/>
                </a:solidFill>
              </a:rPr>
              <a:t> : período de transição</a:t>
            </a:r>
          </a:p>
          <a:p>
            <a:pPr eaLnBrk="1" hangingPunct="1">
              <a:defRPr/>
            </a:pPr>
            <a:r>
              <a:rPr lang="pt-BR" dirty="0" err="1">
                <a:solidFill>
                  <a:schemeClr val="tx1"/>
                </a:solidFill>
              </a:rPr>
              <a:t>st</a:t>
            </a:r>
            <a:r>
              <a:rPr lang="pt-BR" dirty="0">
                <a:solidFill>
                  <a:schemeClr val="tx1"/>
                </a:solidFill>
              </a:rPr>
              <a:t>: período de estabilidade</a:t>
            </a:r>
          </a:p>
        </p:txBody>
      </p:sp>
    </p:spTree>
    <p:extLst>
      <p:ext uri="{BB962C8B-B14F-4D97-AF65-F5344CB8AC3E}">
        <p14:creationId xmlns:p14="http://schemas.microsoft.com/office/powerpoint/2010/main" val="38574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20" name="Espaço Reservado para Conteúdo 8">
            <a:extLst>
              <a:ext uri="{FF2B5EF4-FFF2-40B4-BE49-F238E27FC236}">
                <a16:creationId xmlns:a16="http://schemas.microsoft.com/office/drawing/2014/main" id="{D57FD8A8-88B8-4881-9570-57A640C45EF1}"/>
              </a:ext>
            </a:extLst>
          </p:cNvPr>
          <p:cNvSpPr txBox="1">
            <a:spLocks/>
          </p:cNvSpPr>
          <p:nvPr/>
        </p:nvSpPr>
        <p:spPr>
          <a:xfrm>
            <a:off x="1603513" y="1349537"/>
            <a:ext cx="6929438" cy="52863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pt-BR" sz="1600" b="1" kern="600" dirty="0"/>
              <a:t>MODELO DE 3 ESTÁGIOS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1600" kern="600" dirty="0"/>
              <a:t>O </a:t>
            </a:r>
            <a:r>
              <a:rPr lang="pt-BR" sz="1600" kern="600" dirty="0" err="1"/>
              <a:t>Canara</a:t>
            </a:r>
            <a:r>
              <a:rPr lang="pt-BR" sz="1600" kern="600" dirty="0"/>
              <a:t> Bank e um banco de médio porte, a sudeste da Índia, e registra rápido crescimento, acompanhando o mercado bancário como um todo no pais. Protegido da concorrência de bancos estrangeiros, declarou um ROE de 23,22% em 2004 e pagou dividendos por ação de 5,50 rúpias nesse ano (sobre lucros declarados por ação de $ 33,27). Admite-se que a posição protegida permitirá ao banco manter o ROE corrente e a razão de retenção pelos próximos cinco anos.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1600" kern="600" dirty="0"/>
              <a:t>O custo do PL para o período de alto crescimento e estimado com beta de 1,1 para o </a:t>
            </a:r>
            <a:r>
              <a:rPr lang="pt-BR" sz="1600" kern="600" dirty="0" err="1"/>
              <a:t>Canara</a:t>
            </a:r>
            <a:r>
              <a:rPr lang="pt-BR" sz="1600" kern="600" dirty="0"/>
              <a:t> Bank (baseado nos betas de outros bancos indianos), a taxa livre de risco de 6% e um premio pelo risco de mercado de 7% (refletindo um premio de mercado maduro de 4% e um premio de risco-país adicional para a Índia de 3%).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1600" kern="600" dirty="0"/>
              <a:t>Após o ano 5, o beta declinara em direção a 1 em crescimento estável (o que ocorrera apos o 10º ano) e o prêmio pelo risco para a Índia também cairá para 5,5% (refletindo as premissas de que a Índia se tornará uma economia mais estável). A concorrência alcançará a empresa após o ano 5, reduzindo o ROE ao custo de patrimônio liquido do período estável de 11,5% por ano no ano 10.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sz="1600" kern="600" dirty="0"/>
              <a:t>A taxa de crescimento estável no ano 10 será de 4%. Na fase de transição, todos os inputs mudam em parcelas anuais iguais, de valores de período de alto crescimento para valores de período de crescimento estável.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sz="1600" b="1" kern="600" dirty="0"/>
              <a:t>Calcule o preço da ação da </a:t>
            </a:r>
            <a:r>
              <a:rPr lang="pt-BR" sz="1600" b="1" kern="600" dirty="0" err="1"/>
              <a:t>Canara</a:t>
            </a:r>
            <a:r>
              <a:rPr lang="pt-BR" sz="1600" b="1" kern="600" dirty="0"/>
              <a:t> Bank.</a:t>
            </a:r>
          </a:p>
        </p:txBody>
      </p:sp>
    </p:spTree>
    <p:extLst>
      <p:ext uri="{BB962C8B-B14F-4D97-AF65-F5344CB8AC3E}">
        <p14:creationId xmlns:p14="http://schemas.microsoft.com/office/powerpoint/2010/main" val="22391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22" name="Retângulo de cantos arredondados 21">
            <a:extLst>
              <a:ext uri="{FF2B5EF4-FFF2-40B4-BE49-F238E27FC236}">
                <a16:creationId xmlns:a16="http://schemas.microsoft.com/office/drawing/2014/main" id="{A4605A4D-586E-407A-8F85-42CA6245FA67}"/>
              </a:ext>
            </a:extLst>
          </p:cNvPr>
          <p:cNvSpPr/>
          <p:nvPr/>
        </p:nvSpPr>
        <p:spPr>
          <a:xfrm>
            <a:off x="1595438" y="1447800"/>
            <a:ext cx="5929312" cy="623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1" dirty="0"/>
              <a:t>ROE: 23,22%	DPA: $ 5,50	LPA: 33,27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5725638-F6E7-4F43-9335-938E9F56B8AE}"/>
              </a:ext>
            </a:extLst>
          </p:cNvPr>
          <p:cNvSpPr txBox="1"/>
          <p:nvPr/>
        </p:nvSpPr>
        <p:spPr>
          <a:xfrm>
            <a:off x="1595438" y="2214563"/>
            <a:ext cx="2571750" cy="10160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 err="1"/>
              <a:t>Payout</a:t>
            </a:r>
            <a:r>
              <a:rPr lang="pt-BR" sz="2000" dirty="0"/>
              <a:t> = DPA / LPA</a:t>
            </a:r>
          </a:p>
          <a:p>
            <a:pPr eaLnBrk="1" hangingPunct="1">
              <a:defRPr/>
            </a:pPr>
            <a:r>
              <a:rPr lang="pt-BR" sz="2000" dirty="0" err="1"/>
              <a:t>Payout</a:t>
            </a:r>
            <a:r>
              <a:rPr lang="pt-BR" sz="2000" dirty="0"/>
              <a:t> = 5,50 / 33,27</a:t>
            </a:r>
          </a:p>
          <a:p>
            <a:pPr algn="ctr" eaLnBrk="1" hangingPunct="1">
              <a:defRPr/>
            </a:pPr>
            <a:r>
              <a:rPr lang="pt-BR" sz="2000" b="1" dirty="0" err="1"/>
              <a:t>Payout</a:t>
            </a:r>
            <a:r>
              <a:rPr lang="pt-BR" sz="2000" b="1" dirty="0"/>
              <a:t> = 16,53%</a:t>
            </a:r>
          </a:p>
        </p:txBody>
      </p:sp>
      <p:cxnSp>
        <p:nvCxnSpPr>
          <p:cNvPr id="24" name="Conector de seta reta 24">
            <a:extLst>
              <a:ext uri="{FF2B5EF4-FFF2-40B4-BE49-F238E27FC236}">
                <a16:creationId xmlns:a16="http://schemas.microsoft.com/office/drawing/2014/main" id="{358833AE-6744-4EED-9199-2D44D04216F1}"/>
              </a:ext>
            </a:extLst>
          </p:cNvPr>
          <p:cNvCxnSpPr>
            <a:stCxn id="23" idx="3"/>
            <a:endCxn id="25" idx="1"/>
          </p:cNvCxnSpPr>
          <p:nvPr/>
        </p:nvCxnSpPr>
        <p:spPr>
          <a:xfrm>
            <a:off x="4167188" y="2722564"/>
            <a:ext cx="5715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D01474F-AE4A-4D0F-A210-032A60F206AF}"/>
              </a:ext>
            </a:extLst>
          </p:cNvPr>
          <p:cNvSpPr txBox="1"/>
          <p:nvPr/>
        </p:nvSpPr>
        <p:spPr>
          <a:xfrm>
            <a:off x="4738688" y="2214563"/>
            <a:ext cx="2786062" cy="10160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/>
              <a:t>g = ROE x (1 – </a:t>
            </a:r>
            <a:r>
              <a:rPr lang="pt-BR" sz="2000" dirty="0" err="1"/>
              <a:t>Payout</a:t>
            </a:r>
            <a:r>
              <a:rPr lang="pt-BR" sz="2000" dirty="0"/>
              <a:t>)</a:t>
            </a:r>
          </a:p>
          <a:p>
            <a:pPr eaLnBrk="1" hangingPunct="1">
              <a:defRPr/>
            </a:pPr>
            <a:r>
              <a:rPr lang="pt-BR" sz="2000" dirty="0"/>
              <a:t>g = 0,2322 x (1 – 0,1653)</a:t>
            </a:r>
          </a:p>
          <a:p>
            <a:pPr algn="ctr" eaLnBrk="1" hangingPunct="1">
              <a:defRPr/>
            </a:pPr>
            <a:r>
              <a:rPr lang="pt-BR" sz="2000" b="1" dirty="0"/>
              <a:t>g = 19,38%</a:t>
            </a:r>
          </a:p>
        </p:txBody>
      </p:sp>
      <p:sp>
        <p:nvSpPr>
          <p:cNvPr id="26" name="Retângulo de cantos arredondados 28">
            <a:extLst>
              <a:ext uri="{FF2B5EF4-FFF2-40B4-BE49-F238E27FC236}">
                <a16:creationId xmlns:a16="http://schemas.microsoft.com/office/drawing/2014/main" id="{7160C826-18BA-4A86-A527-FA4841FD01BD}"/>
              </a:ext>
            </a:extLst>
          </p:cNvPr>
          <p:cNvSpPr/>
          <p:nvPr/>
        </p:nvSpPr>
        <p:spPr>
          <a:xfrm>
            <a:off x="7410450" y="1444626"/>
            <a:ext cx="3246438" cy="620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1" dirty="0"/>
              <a:t>Beta: 1,1	</a:t>
            </a:r>
            <a:r>
              <a:rPr lang="pt-BR" b="1" dirty="0" err="1"/>
              <a:t>R</a:t>
            </a:r>
            <a:r>
              <a:rPr lang="pt-BR" b="1" baseline="-25000" dirty="0" err="1"/>
              <a:t>f</a:t>
            </a:r>
            <a:r>
              <a:rPr lang="pt-BR" b="1" dirty="0"/>
              <a:t>: 6%</a:t>
            </a:r>
          </a:p>
          <a:p>
            <a:pPr algn="ctr" eaLnBrk="1" hangingPunct="1">
              <a:defRPr/>
            </a:pPr>
            <a:r>
              <a:rPr lang="pt-BR" b="1" dirty="0"/>
              <a:t>Prêmio: 7%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AF81820-38CD-4758-A8B0-56A74234CE7E}"/>
              </a:ext>
            </a:extLst>
          </p:cNvPr>
          <p:cNvSpPr txBox="1"/>
          <p:nvPr/>
        </p:nvSpPr>
        <p:spPr>
          <a:xfrm>
            <a:off x="8096250" y="2198688"/>
            <a:ext cx="2357438" cy="10160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 err="1"/>
              <a:t>K</a:t>
            </a:r>
            <a:r>
              <a:rPr lang="pt-BR" sz="2000" baseline="-25000" dirty="0" err="1"/>
              <a:t>e</a:t>
            </a:r>
            <a:r>
              <a:rPr lang="pt-BR" sz="2000" dirty="0"/>
              <a:t> = </a:t>
            </a:r>
            <a:r>
              <a:rPr lang="pt-BR" sz="2000" dirty="0" err="1"/>
              <a:t>R</a:t>
            </a:r>
            <a:r>
              <a:rPr lang="pt-BR" sz="2000" baseline="-25000" dirty="0" err="1"/>
              <a:t>f</a:t>
            </a:r>
            <a:r>
              <a:rPr lang="pt-BR" sz="2000" baseline="-25000" dirty="0"/>
              <a:t> </a:t>
            </a:r>
            <a:r>
              <a:rPr lang="pt-BR" sz="2000" dirty="0"/>
              <a:t>+ </a:t>
            </a:r>
            <a:r>
              <a:rPr lang="el-GR" sz="2000" dirty="0"/>
              <a:t>β</a:t>
            </a:r>
            <a:r>
              <a:rPr lang="pt-BR" sz="2000" dirty="0"/>
              <a:t> x (</a:t>
            </a:r>
            <a:r>
              <a:rPr lang="pt-BR" sz="2000" dirty="0" err="1"/>
              <a:t>R</a:t>
            </a:r>
            <a:r>
              <a:rPr lang="pt-BR" sz="2000" baseline="-25000" dirty="0" err="1"/>
              <a:t>f</a:t>
            </a:r>
            <a:r>
              <a:rPr lang="pt-BR" sz="2000" dirty="0"/>
              <a:t> – </a:t>
            </a:r>
            <a:r>
              <a:rPr lang="pt-BR" sz="2000" dirty="0" err="1"/>
              <a:t>R</a:t>
            </a:r>
            <a:r>
              <a:rPr lang="pt-BR" sz="2000" baseline="-25000" dirty="0" err="1"/>
              <a:t>m</a:t>
            </a:r>
            <a:r>
              <a:rPr lang="pt-BR" sz="2000" dirty="0"/>
              <a:t>)</a:t>
            </a:r>
          </a:p>
          <a:p>
            <a:pPr eaLnBrk="1" hangingPunct="1">
              <a:defRPr/>
            </a:pPr>
            <a:r>
              <a:rPr lang="pt-BR" sz="2000" dirty="0" err="1"/>
              <a:t>K</a:t>
            </a:r>
            <a:r>
              <a:rPr lang="pt-BR" sz="2000" baseline="-25000" dirty="0" err="1"/>
              <a:t>e</a:t>
            </a:r>
            <a:r>
              <a:rPr lang="pt-BR" sz="2000" dirty="0"/>
              <a:t> = 6% + 1,1 x 7%</a:t>
            </a:r>
          </a:p>
          <a:p>
            <a:pPr algn="ctr" eaLnBrk="1" hangingPunct="1">
              <a:defRPr/>
            </a:pPr>
            <a:r>
              <a:rPr lang="pt-BR" sz="2000" b="1" dirty="0" err="1"/>
              <a:t>K</a:t>
            </a:r>
            <a:r>
              <a:rPr lang="pt-BR" sz="2000" b="1" baseline="-25000" dirty="0" err="1"/>
              <a:t>e</a:t>
            </a:r>
            <a:r>
              <a:rPr lang="pt-BR" sz="2000" b="1" dirty="0"/>
              <a:t> = 13,7%</a:t>
            </a:r>
          </a:p>
        </p:txBody>
      </p:sp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C53D34EB-4842-4C65-8C10-F04C06DA5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096205"/>
              </p:ext>
            </p:extLst>
          </p:nvPr>
        </p:nvGraphicFramePr>
        <p:xfrm>
          <a:off x="1660525" y="3476626"/>
          <a:ext cx="6149974" cy="286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Ano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LPA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DPA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Ke</a:t>
                      </a:r>
                      <a:endParaRPr lang="pt-BR"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Ke</a:t>
                      </a:r>
                      <a:r>
                        <a:rPr lang="pt-BR" sz="1800" dirty="0"/>
                        <a:t> </a:t>
                      </a:r>
                      <a:r>
                        <a:rPr lang="pt-BR" sz="1800" dirty="0" err="1"/>
                        <a:t>Acum</a:t>
                      </a:r>
                      <a:r>
                        <a:rPr lang="pt-BR" sz="1800" dirty="0"/>
                        <a:t>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VP DPA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Corrente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$ 33,27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$ 5,50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$ 39,72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$ 6,57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13,7%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1,1370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$ 5,77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$ 47,41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$ 7,84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13,7%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1,2928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$ 6,06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$ 56,60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$ 9,36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13,7%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1,4699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$ 6,37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$ 67,57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$ 11,17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13,7%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1,6713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$ 6,68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$ 80,66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$ 13,34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13,7%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1,9002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$ 7,02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" name="Chave direita 32">
            <a:extLst>
              <a:ext uri="{FF2B5EF4-FFF2-40B4-BE49-F238E27FC236}">
                <a16:creationId xmlns:a16="http://schemas.microsoft.com/office/drawing/2014/main" id="{1D6F5EBC-4B00-4D51-B683-6AB1B359DD96}"/>
              </a:ext>
            </a:extLst>
          </p:cNvPr>
          <p:cNvSpPr/>
          <p:nvPr/>
        </p:nvSpPr>
        <p:spPr>
          <a:xfrm>
            <a:off x="8024813" y="4214814"/>
            <a:ext cx="214312" cy="185737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1" name="Nuvem 30">
            <a:extLst>
              <a:ext uri="{FF2B5EF4-FFF2-40B4-BE49-F238E27FC236}">
                <a16:creationId xmlns:a16="http://schemas.microsoft.com/office/drawing/2014/main" id="{7B6178F3-6B50-46EB-A3F3-154B14B78971}"/>
              </a:ext>
            </a:extLst>
          </p:cNvPr>
          <p:cNvSpPr/>
          <p:nvPr/>
        </p:nvSpPr>
        <p:spPr>
          <a:xfrm>
            <a:off x="8524876" y="4429125"/>
            <a:ext cx="1928813" cy="12144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1" dirty="0"/>
              <a:t>$ 31,90</a:t>
            </a:r>
          </a:p>
        </p:txBody>
      </p:sp>
    </p:spTree>
    <p:extLst>
      <p:ext uri="{BB962C8B-B14F-4D97-AF65-F5344CB8AC3E}">
        <p14:creationId xmlns:p14="http://schemas.microsoft.com/office/powerpoint/2010/main" val="36077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B8B6E4C1-C77C-4A09-B6D6-71E596FC2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93681"/>
              </p:ext>
            </p:extLst>
          </p:nvPr>
        </p:nvGraphicFramePr>
        <p:xfrm>
          <a:off x="1660526" y="1643064"/>
          <a:ext cx="7864475" cy="286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2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Ano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LPA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g 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Payout</a:t>
                      </a:r>
                      <a:endParaRPr lang="pt-BR" sz="18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DPA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Ke</a:t>
                      </a:r>
                      <a:endParaRPr lang="pt-BR" sz="1800" dirty="0"/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Ke</a:t>
                      </a:r>
                      <a:r>
                        <a:rPr lang="pt-BR" sz="1800" dirty="0"/>
                        <a:t> </a:t>
                      </a:r>
                      <a:r>
                        <a:rPr lang="pt-BR" sz="1800" dirty="0" err="1"/>
                        <a:t>Acum</a:t>
                      </a:r>
                      <a:r>
                        <a:rPr lang="pt-BR" sz="1800" dirty="0"/>
                        <a:t>.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VP DPA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$ 80,66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19,38%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16,53%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$ 13,34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13,7%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1,9002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7,02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6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$ 93,82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16,30%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26,27%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$ 24,64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13,26%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2,1522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11,45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7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$ 106,22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13,23%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36,01%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$ 38,25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12,82%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2,4281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15,75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8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$ 117,01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10,15%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45,74%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$ 53,52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12,38%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2,7287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19,62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9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$ 125,29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7,08%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55,48%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$ 69,51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11,94%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3,0545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22,76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10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$ 130,30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4,00%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65,22%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$ 84,98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11,5%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3,4058</a:t>
                      </a:r>
                    </a:p>
                  </a:txBody>
                  <a:tcPr marL="91448" marR="9144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24,95</a:t>
                      </a:r>
                    </a:p>
                  </a:txBody>
                  <a:tcPr marL="91448" marR="91448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Chave direita 32">
            <a:extLst>
              <a:ext uri="{FF2B5EF4-FFF2-40B4-BE49-F238E27FC236}">
                <a16:creationId xmlns:a16="http://schemas.microsoft.com/office/drawing/2014/main" id="{2FF671A3-059C-43BA-9AA3-82E72287F3DF}"/>
              </a:ext>
            </a:extLst>
          </p:cNvPr>
          <p:cNvSpPr/>
          <p:nvPr/>
        </p:nvSpPr>
        <p:spPr>
          <a:xfrm>
            <a:off x="9596438" y="2428876"/>
            <a:ext cx="214312" cy="185737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4" name="Nuvem 23">
            <a:extLst>
              <a:ext uri="{FF2B5EF4-FFF2-40B4-BE49-F238E27FC236}">
                <a16:creationId xmlns:a16="http://schemas.microsoft.com/office/drawing/2014/main" id="{094454A1-2EA2-4ECD-A37F-7FFB8A8512C8}"/>
              </a:ext>
            </a:extLst>
          </p:cNvPr>
          <p:cNvSpPr/>
          <p:nvPr/>
        </p:nvSpPr>
        <p:spPr>
          <a:xfrm>
            <a:off x="8953500" y="4643439"/>
            <a:ext cx="1714500" cy="928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1" dirty="0"/>
              <a:t>$ 94,53</a:t>
            </a:r>
          </a:p>
        </p:txBody>
      </p:sp>
      <p:cxnSp>
        <p:nvCxnSpPr>
          <p:cNvPr id="25" name="Forma 26">
            <a:extLst>
              <a:ext uri="{FF2B5EF4-FFF2-40B4-BE49-F238E27FC236}">
                <a16:creationId xmlns:a16="http://schemas.microsoft.com/office/drawing/2014/main" id="{9DB6E49F-155E-4222-B9B1-8953FDC069FA}"/>
              </a:ext>
            </a:extLst>
          </p:cNvPr>
          <p:cNvCxnSpPr>
            <a:stCxn id="23" idx="1"/>
            <a:endCxn id="24" idx="3"/>
          </p:cNvCxnSpPr>
          <p:nvPr/>
        </p:nvCxnSpPr>
        <p:spPr>
          <a:xfrm rot="10800000" flipV="1">
            <a:off x="9810750" y="3357563"/>
            <a:ext cx="0" cy="1338262"/>
          </a:xfrm>
          <a:prstGeom prst="bentConnector4">
            <a:avLst>
              <a:gd name="adj1" fmla="val -1746250546"/>
              <a:gd name="adj2" fmla="val 7727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CA0ADD7-AC21-48F1-8115-0D19F094FF23}"/>
              </a:ext>
            </a:extLst>
          </p:cNvPr>
          <p:cNvSpPr txBox="1"/>
          <p:nvPr/>
        </p:nvSpPr>
        <p:spPr>
          <a:xfrm>
            <a:off x="1524000" y="4562476"/>
            <a:ext cx="2286000" cy="9239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/>
              <a:t>Queda Crescimento</a:t>
            </a:r>
          </a:p>
          <a:p>
            <a:pPr algn="ctr" eaLnBrk="1" hangingPunct="1">
              <a:defRPr/>
            </a:pPr>
            <a:r>
              <a:rPr lang="pt-BR" dirty="0"/>
              <a:t>g = (19,38% - 4%) / 5</a:t>
            </a:r>
          </a:p>
          <a:p>
            <a:pPr algn="ctr" eaLnBrk="1" hangingPunct="1">
              <a:defRPr/>
            </a:pPr>
            <a:r>
              <a:rPr lang="pt-BR" dirty="0"/>
              <a:t>g = 3,076% por ano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6A703FA-F4A2-4932-B91C-D424E365871D}"/>
              </a:ext>
            </a:extLst>
          </p:cNvPr>
          <p:cNvSpPr txBox="1"/>
          <p:nvPr/>
        </p:nvSpPr>
        <p:spPr>
          <a:xfrm>
            <a:off x="3881439" y="4535488"/>
            <a:ext cx="2714625" cy="203041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 err="1"/>
              <a:t>Payout</a:t>
            </a:r>
            <a:r>
              <a:rPr lang="pt-BR" b="1" dirty="0"/>
              <a:t> ano 10</a:t>
            </a:r>
          </a:p>
          <a:p>
            <a:pPr algn="ctr" eaLnBrk="1" hangingPunct="1">
              <a:defRPr/>
            </a:pPr>
            <a:r>
              <a:rPr lang="pt-BR" dirty="0" err="1"/>
              <a:t>Payout</a:t>
            </a:r>
            <a:r>
              <a:rPr lang="pt-BR" dirty="0"/>
              <a:t> (10) = 0,04 / 0,115</a:t>
            </a:r>
          </a:p>
          <a:p>
            <a:pPr algn="ctr" eaLnBrk="1" hangingPunct="1">
              <a:defRPr/>
            </a:pPr>
            <a:r>
              <a:rPr lang="pt-BR" dirty="0" err="1"/>
              <a:t>Payout</a:t>
            </a:r>
            <a:r>
              <a:rPr lang="pt-BR" dirty="0"/>
              <a:t> (10) = 65,22%</a:t>
            </a:r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r>
              <a:rPr lang="pt-BR" b="1" dirty="0"/>
              <a:t>Aumento </a:t>
            </a:r>
            <a:r>
              <a:rPr lang="pt-BR" b="1" dirty="0" err="1"/>
              <a:t>Payout</a:t>
            </a:r>
            <a:endParaRPr lang="pt-BR" b="1" dirty="0"/>
          </a:p>
          <a:p>
            <a:pPr algn="ctr" eaLnBrk="1" hangingPunct="1">
              <a:defRPr/>
            </a:pPr>
            <a:r>
              <a:rPr lang="pt-BR" dirty="0"/>
              <a:t>( 65,22% - 16,53% ) / 5</a:t>
            </a:r>
          </a:p>
          <a:p>
            <a:pPr algn="ctr" eaLnBrk="1" hangingPunct="1">
              <a:defRPr/>
            </a:pPr>
            <a:r>
              <a:rPr lang="pt-BR" dirty="0"/>
              <a:t>9,738% por ano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AF3C1B5-B756-4345-AE86-02DD57530312}"/>
              </a:ext>
            </a:extLst>
          </p:cNvPr>
          <p:cNvSpPr txBox="1"/>
          <p:nvPr/>
        </p:nvSpPr>
        <p:spPr>
          <a:xfrm>
            <a:off x="6683376" y="4532313"/>
            <a:ext cx="2214563" cy="147796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b="1" dirty="0" err="1"/>
              <a:t>Ke</a:t>
            </a:r>
            <a:r>
              <a:rPr lang="pt-BR" b="1" dirty="0"/>
              <a:t> ano 10:</a:t>
            </a:r>
            <a:r>
              <a:rPr lang="pt-BR" dirty="0"/>
              <a:t> 11,5%</a:t>
            </a:r>
            <a:endParaRPr lang="pt-BR" b="1" dirty="0"/>
          </a:p>
          <a:p>
            <a:pPr algn="ctr" eaLnBrk="1" hangingPunct="1">
              <a:defRPr/>
            </a:pPr>
            <a:endParaRPr lang="pt-BR" b="1" dirty="0"/>
          </a:p>
          <a:p>
            <a:pPr algn="ctr" eaLnBrk="1" hangingPunct="1">
              <a:defRPr/>
            </a:pPr>
            <a:r>
              <a:rPr lang="pt-BR" b="1" dirty="0"/>
              <a:t>Queda no </a:t>
            </a:r>
            <a:r>
              <a:rPr lang="pt-BR" b="1" dirty="0" err="1"/>
              <a:t>Ke</a:t>
            </a:r>
            <a:endParaRPr lang="pt-BR" b="1" dirty="0"/>
          </a:p>
          <a:p>
            <a:pPr algn="ctr" eaLnBrk="1" hangingPunct="1">
              <a:defRPr/>
            </a:pPr>
            <a:r>
              <a:rPr lang="pt-BR" dirty="0"/>
              <a:t>( 13,7% - 11,5% ) / 5</a:t>
            </a:r>
          </a:p>
          <a:p>
            <a:pPr algn="ctr" eaLnBrk="1" hangingPunct="1">
              <a:defRPr/>
            </a:pPr>
            <a:r>
              <a:rPr lang="pt-BR" dirty="0"/>
              <a:t>0,44% por ano</a:t>
            </a:r>
          </a:p>
        </p:txBody>
      </p:sp>
    </p:spTree>
    <p:extLst>
      <p:ext uri="{BB962C8B-B14F-4D97-AF65-F5344CB8AC3E}">
        <p14:creationId xmlns:p14="http://schemas.microsoft.com/office/powerpoint/2010/main" val="7847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EE7551A-21DD-413E-8003-A8FE92497DC6}"/>
              </a:ext>
            </a:extLst>
          </p:cNvPr>
          <p:cNvSpPr txBox="1">
            <a:spLocks noChangeArrowheads="1"/>
          </p:cNvSpPr>
          <p:nvPr/>
        </p:nvSpPr>
        <p:spPr>
          <a:xfrm>
            <a:off x="515700" y="19614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§"/>
            </a:pPr>
            <a:endParaRPr lang="en-US" b="1" dirty="0">
              <a:latin typeface="Calibri" charset="0"/>
            </a:endParaRPr>
          </a:p>
        </p:txBody>
      </p:sp>
      <p:sp>
        <p:nvSpPr>
          <p:cNvPr id="30" name="Espaço Reservado para Conteúdo 8">
            <a:extLst>
              <a:ext uri="{FF2B5EF4-FFF2-40B4-BE49-F238E27FC236}">
                <a16:creationId xmlns:a16="http://schemas.microsoft.com/office/drawing/2014/main" id="{DE252D81-4794-4A61-9E49-45B4215F786D}"/>
              </a:ext>
            </a:extLst>
          </p:cNvPr>
          <p:cNvSpPr txBox="1">
            <a:spLocks/>
          </p:cNvSpPr>
          <p:nvPr/>
        </p:nvSpPr>
        <p:spPr>
          <a:xfrm>
            <a:off x="1504950" y="1433982"/>
            <a:ext cx="822960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pt-BR" altLang="pt-BR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pt-BR" altLang="pt-BR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pt-BR" altLang="pt-BR" dirty="0"/>
              <a:t>Valor Terminal =                                                =</a:t>
            </a:r>
          </a:p>
          <a:p>
            <a:pPr>
              <a:buFontTx/>
              <a:buNone/>
            </a:pPr>
            <a:endParaRPr lang="pt-BR" altLang="pt-BR" dirty="0"/>
          </a:p>
          <a:p>
            <a:pPr>
              <a:buFontTx/>
              <a:buNone/>
            </a:pPr>
            <a:r>
              <a:rPr lang="pt-BR" altLang="pt-BR" dirty="0"/>
              <a:t>Valor Terminal = 345,99</a:t>
            </a:r>
          </a:p>
        </p:txBody>
      </p:sp>
      <p:sp>
        <p:nvSpPr>
          <p:cNvPr id="31" name="Retângulo de cantos arredondados 19">
            <a:extLst>
              <a:ext uri="{FF2B5EF4-FFF2-40B4-BE49-F238E27FC236}">
                <a16:creationId xmlns:a16="http://schemas.microsoft.com/office/drawing/2014/main" id="{20A19818-85C0-4549-8AD2-F2290D080C0C}"/>
              </a:ext>
            </a:extLst>
          </p:cNvPr>
          <p:cNvSpPr/>
          <p:nvPr/>
        </p:nvSpPr>
        <p:spPr>
          <a:xfrm>
            <a:off x="1933575" y="2076919"/>
            <a:ext cx="7786688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/>
              <a:t>Beta: 1,0      Prêmio: 5,5%	       ROE = </a:t>
            </a:r>
            <a:r>
              <a:rPr lang="pt-BR" sz="2000" b="1" dirty="0" err="1"/>
              <a:t>Ke</a:t>
            </a:r>
            <a:r>
              <a:rPr lang="pt-BR" sz="2000" b="1" dirty="0"/>
              <a:t> = 11,5%	     g = 4%</a:t>
            </a: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FA651847-AF1B-47F3-B34B-46555BC0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4" y="2581744"/>
            <a:ext cx="32289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62329DA4-7B59-4FDC-A4CC-3AFDA6BC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1" y="2581745"/>
            <a:ext cx="1457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1C370EFA-B0F7-4DCE-BD7D-02688D0EC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01090"/>
              </p:ext>
            </p:extLst>
          </p:nvPr>
        </p:nvGraphicFramePr>
        <p:xfrm>
          <a:off x="2147888" y="4505794"/>
          <a:ext cx="7524750" cy="157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9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Valor da Ação do</a:t>
                      </a:r>
                      <a:r>
                        <a:rPr lang="pt-BR" sz="2400" baseline="0" dirty="0"/>
                        <a:t> </a:t>
                      </a:r>
                      <a:r>
                        <a:rPr lang="pt-BR" sz="2400" baseline="0" dirty="0" err="1"/>
                        <a:t>Canara</a:t>
                      </a:r>
                      <a:r>
                        <a:rPr lang="pt-BR" sz="2400" baseline="0" dirty="0"/>
                        <a:t> </a:t>
                      </a:r>
                      <a:r>
                        <a:rPr lang="pt-BR" sz="2400" baseline="0" dirty="0" err="1"/>
                        <a:t>Bank</a:t>
                      </a:r>
                      <a:endParaRPr lang="pt-BR" sz="2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$ 472,42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Valor Presente de dividendos na fase</a:t>
                      </a:r>
                      <a:r>
                        <a:rPr lang="pt-BR" sz="1800" baseline="0" dirty="0"/>
                        <a:t> de alto crescimento</a:t>
                      </a:r>
                      <a:endParaRPr lang="pt-BR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$ 31,90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Valor Presente de dividendos na fase</a:t>
                      </a:r>
                      <a:r>
                        <a:rPr lang="pt-BR" sz="1800" baseline="0" dirty="0"/>
                        <a:t> de transição</a:t>
                      </a:r>
                      <a:endParaRPr lang="pt-BR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$ 94,53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Valor Presente de preço terminal ao final da transição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$ 345,99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25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567209" y="2157410"/>
            <a:ext cx="947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1E2C76"/>
                </a:solidFill>
                <a:latin typeface="+mj-lt"/>
              </a:rPr>
              <a:t>Exercícios</a:t>
            </a: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7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6A3C18-8360-48CB-94F8-ACDB1A3D5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3" r="28920" b="14185"/>
          <a:stretch/>
        </p:blipFill>
        <p:spPr>
          <a:xfrm>
            <a:off x="133350" y="110772"/>
            <a:ext cx="11925002" cy="66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0323" y="1315664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Empresa e Valor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4DFA12-38ED-44F3-8F32-4450CCCDD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31" t="23301" r="24891" b="13412"/>
          <a:stretch/>
        </p:blipFill>
        <p:spPr>
          <a:xfrm>
            <a:off x="7209183" y="1228227"/>
            <a:ext cx="2074860" cy="54774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81ED9FB-B519-4B0C-9DC1-8CAEDF8F1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0" t="24510" r="39239" b="60005"/>
          <a:stretch/>
        </p:blipFill>
        <p:spPr>
          <a:xfrm>
            <a:off x="591837" y="2678518"/>
            <a:ext cx="6200867" cy="26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182895" y="2040477"/>
            <a:ext cx="9473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1) A ação é negociada ao preço corrente de R$ 120,00, e seu dividendo anual previsto é de R$ 17,00 com previsão de crescimento dos lucros e dividendos a uma taxa média anual de 2,2%. Com base no modelo de precificação com crescimento constante (modelo de Gordon), calcule o custo da ação para a companhia e determine a taxa de retorno dos acionistas desta empresa</a:t>
            </a:r>
            <a:endParaRPr lang="pt-BR" sz="2400" b="1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3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567209" y="2157410"/>
            <a:ext cx="9473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2) uma empresa pagou um dividendo por ação de $2,20 e este dividendo deve crescer às taxas de 20%, 15% e 10% nos próximos 3 anos para depois se acomodar com uma taxa de longo prazo de 5%. O retorno esperado do acionista é 10% a.a. Qual deve ser o preço da ação?</a:t>
            </a:r>
            <a:endParaRPr lang="pt-BR" sz="2400" b="1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70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567209" y="2157410"/>
            <a:ext cx="9473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1E2C76"/>
                </a:solidFill>
                <a:latin typeface="+mj-lt"/>
              </a:rPr>
              <a:t>Modelo de dividendos descontados – Fluxo de Caixa livre para o acionista</a:t>
            </a: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0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330036" y="1805515"/>
            <a:ext cx="10861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Modelo de Fluxo de Caixa para o acionista</a:t>
            </a:r>
          </a:p>
          <a:p>
            <a:pPr algn="just"/>
            <a:endParaRPr lang="pt-BR" sz="2400" dirty="0"/>
          </a:p>
          <a:p>
            <a:r>
              <a:rPr lang="pt-BR" sz="2400" dirty="0"/>
              <a:t>Lucro Líquido </a:t>
            </a:r>
          </a:p>
          <a:p>
            <a:r>
              <a:rPr lang="pt-BR" sz="2400" dirty="0"/>
              <a:t>(+) Depreciação (despesa não desembolsável) </a:t>
            </a:r>
          </a:p>
          <a:p>
            <a:r>
              <a:rPr lang="pt-BR" sz="2400" dirty="0"/>
              <a:t>(–) Gastos de capital fixo (CAPEX) </a:t>
            </a:r>
          </a:p>
          <a:p>
            <a:r>
              <a:rPr lang="pt-BR" sz="2400" dirty="0"/>
              <a:t>(+/–) Variações no capital de giro </a:t>
            </a:r>
          </a:p>
          <a:p>
            <a:r>
              <a:rPr lang="pt-BR" sz="2400" dirty="0"/>
              <a:t>(+) Nova dívida levantada</a:t>
            </a:r>
          </a:p>
          <a:p>
            <a:r>
              <a:rPr lang="pt-BR" sz="2400" dirty="0"/>
              <a:t> ( –) Pagamento de dívidas</a:t>
            </a:r>
          </a:p>
          <a:p>
            <a:r>
              <a:rPr lang="pt-BR" sz="2400" dirty="0">
                <a:solidFill>
                  <a:srgbClr val="FF0000"/>
                </a:solidFill>
              </a:rPr>
              <a:t> (=) Fluxo de caixa livre para o patrimônio líquido</a:t>
            </a:r>
            <a:endParaRPr lang="pt-BR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8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330036" y="1805515"/>
            <a:ext cx="10861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Modelo de Fluxo de Caixa para o acionista – Estimativas de </a:t>
            </a:r>
            <a:r>
              <a:rPr lang="pt-BR" sz="2400" b="1" dirty="0" err="1"/>
              <a:t>crecimento</a:t>
            </a:r>
            <a:endParaRPr lang="pt-BR" sz="2400" b="1" dirty="0"/>
          </a:p>
          <a:p>
            <a:pPr algn="just"/>
            <a:endParaRPr lang="pt-BR" sz="2400" dirty="0"/>
          </a:p>
          <a:p>
            <a:r>
              <a:rPr lang="pt-BR" sz="2400" dirty="0"/>
              <a:t>Lucro Líquido </a:t>
            </a:r>
          </a:p>
          <a:p>
            <a:r>
              <a:rPr lang="pt-BR" sz="2400" dirty="0"/>
              <a:t>(+) Depreciação (despesa não desembolsável) </a:t>
            </a:r>
          </a:p>
          <a:p>
            <a:r>
              <a:rPr lang="pt-BR" sz="2400" dirty="0"/>
              <a:t>(–) Gastos de capital fixo (CAPEX) </a:t>
            </a:r>
          </a:p>
          <a:p>
            <a:r>
              <a:rPr lang="pt-BR" sz="2400" dirty="0"/>
              <a:t>(+/–) Variações no capital de giro </a:t>
            </a:r>
          </a:p>
          <a:p>
            <a:r>
              <a:rPr lang="pt-BR" sz="2400" dirty="0"/>
              <a:t>(+) Nova dívida levantada</a:t>
            </a:r>
          </a:p>
          <a:p>
            <a:r>
              <a:rPr lang="pt-BR" sz="2400" dirty="0"/>
              <a:t> ( –) Pagamento de dívidas</a:t>
            </a:r>
          </a:p>
          <a:p>
            <a:r>
              <a:rPr lang="pt-BR" sz="2400" dirty="0">
                <a:solidFill>
                  <a:srgbClr val="FF0000"/>
                </a:solidFill>
              </a:rPr>
              <a:t> (=) Fluxo de caixa livre para o patrimônio líquido</a:t>
            </a:r>
            <a:endParaRPr lang="pt-BR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2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872836" y="2049496"/>
            <a:ext cx="108619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Modelos de 1 estágio – 2 estágios e 3 estágios</a:t>
            </a:r>
          </a:p>
          <a:p>
            <a:pPr algn="just"/>
            <a:endParaRPr lang="pt-BR" sz="2400" dirty="0"/>
          </a:p>
          <a:p>
            <a:r>
              <a:rPr lang="pt-BR" sz="2400" dirty="0"/>
              <a:t>Modelo semelhante ao modelo de desconto de dividendos;</a:t>
            </a:r>
          </a:p>
          <a:p>
            <a:r>
              <a:rPr lang="pt-BR" sz="2400" dirty="0">
                <a:solidFill>
                  <a:srgbClr val="FF0000"/>
                </a:solidFill>
              </a:rPr>
              <a:t>Trabalha não com dividendos mas com fluxo de caixa disponível ao acionista</a:t>
            </a:r>
            <a:r>
              <a:rPr lang="pt-BR" sz="2400" dirty="0"/>
              <a:t>;</a:t>
            </a:r>
          </a:p>
          <a:p>
            <a:r>
              <a:rPr lang="pt-BR" sz="2400" dirty="0"/>
              <a:t>Maior liberdade de interpretação das estimativas;</a:t>
            </a:r>
          </a:p>
          <a:p>
            <a:r>
              <a:rPr lang="pt-BR" sz="2400" dirty="0"/>
              <a:t>Possibilidade de avaliação de empresas que não pagam dividendos</a:t>
            </a:r>
          </a:p>
          <a:p>
            <a:r>
              <a:rPr lang="pt-BR" sz="2400" dirty="0"/>
              <a:t>Necessidade maior de premissas</a:t>
            </a:r>
          </a:p>
          <a:p>
            <a:r>
              <a:rPr lang="pt-BR" sz="2400" dirty="0"/>
              <a:t>Maior detalhamento das informações de investimento da empresa.</a:t>
            </a:r>
            <a:endParaRPr lang="pt-BR" sz="2400" b="1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4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789709" y="1509169"/>
            <a:ext cx="108619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A Kimberley-Clark divulgou um lucro por ação de $ 3,20 no ano de X3 e pagou dividendos por ação de $ 1,70 naquele ano. A empresa divulgou depreciação de $ 315 milhões em X3 e desembolsos de capital de $ 475 milhões. Havia 160 milhões de ações em circulação, negociadas a $ 51,00 por ação. Este coeficiente de desembolsos de capital relativos à depreciação é esperado ser mantido a longo prazo. As necessidades de capital de giro são desprezíveis. </a:t>
            </a:r>
          </a:p>
          <a:p>
            <a:pPr algn="just"/>
            <a:r>
              <a:rPr lang="pt-BR" sz="2400" b="1" dirty="0"/>
              <a:t>Além disso, a Kimberley-Clark tinha um endividamento pendente de $ 1,6 bilhão. Pretende manter o </a:t>
            </a:r>
            <a:r>
              <a:rPr lang="pt-BR" sz="2400" b="1" dirty="0" err="1"/>
              <a:t>mix</a:t>
            </a:r>
            <a:r>
              <a:rPr lang="pt-BR" sz="2400" b="1" dirty="0"/>
              <a:t> de financiamento atual (passivo/patrimônio líquido) para o financiamento de suas necessidades de investimento futuras. </a:t>
            </a:r>
          </a:p>
          <a:p>
            <a:pPr algn="just"/>
            <a:r>
              <a:rPr lang="pt-BR" sz="2400" b="1" dirty="0"/>
              <a:t>A empresa está em equilíbrio e espera-se que os lucros cresçam a 7% ao ano. As ações têm um beta de 1,05. A taxa livre de risco é de 6,25% e o retorno da carteira de mercado está fixado em 11,75%. </a:t>
            </a:r>
          </a:p>
          <a:p>
            <a:pPr algn="just"/>
            <a:r>
              <a:rPr lang="pt-BR" sz="2400" b="1" dirty="0"/>
              <a:t>Estimar o valor por ação pelo modelo de dividendos descontados e pelo modelo de fluxo de caixa do acionista.</a:t>
            </a:r>
            <a:endParaRPr lang="pt-BR" sz="2400" b="1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1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789709" y="1509169"/>
            <a:ext cx="1086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b="1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7F2F314-C002-4A37-8CAB-C485E1CF9BA0}"/>
              </a:ext>
            </a:extLst>
          </p:cNvPr>
          <p:cNvGraphicFramePr>
            <a:graphicFrameLocks noGrp="1"/>
          </p:cNvGraphicFramePr>
          <p:nvPr/>
        </p:nvGraphicFramePr>
        <p:xfrm>
          <a:off x="1939636" y="1395017"/>
          <a:ext cx="8562109" cy="3689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5617">
                  <a:extLst>
                    <a:ext uri="{9D8B030D-6E8A-4147-A177-3AD203B41FA5}">
                      <a16:colId xmlns:a16="http://schemas.microsoft.com/office/drawing/2014/main" val="3903010724"/>
                    </a:ext>
                  </a:extLst>
                </a:gridCol>
                <a:gridCol w="1063897">
                  <a:extLst>
                    <a:ext uri="{9D8B030D-6E8A-4147-A177-3AD203B41FA5}">
                      <a16:colId xmlns:a16="http://schemas.microsoft.com/office/drawing/2014/main" val="1716247738"/>
                    </a:ext>
                  </a:extLst>
                </a:gridCol>
                <a:gridCol w="1063897">
                  <a:extLst>
                    <a:ext uri="{9D8B030D-6E8A-4147-A177-3AD203B41FA5}">
                      <a16:colId xmlns:a16="http://schemas.microsoft.com/office/drawing/2014/main" val="24343872"/>
                    </a:ext>
                  </a:extLst>
                </a:gridCol>
                <a:gridCol w="1063897">
                  <a:extLst>
                    <a:ext uri="{9D8B030D-6E8A-4147-A177-3AD203B41FA5}">
                      <a16:colId xmlns:a16="http://schemas.microsoft.com/office/drawing/2014/main" val="1432091647"/>
                    </a:ext>
                  </a:extLst>
                </a:gridCol>
                <a:gridCol w="1335530">
                  <a:extLst>
                    <a:ext uri="{9D8B030D-6E8A-4147-A177-3AD203B41FA5}">
                      <a16:colId xmlns:a16="http://schemas.microsoft.com/office/drawing/2014/main" val="2854529761"/>
                    </a:ext>
                  </a:extLst>
                </a:gridCol>
                <a:gridCol w="1131806">
                  <a:extLst>
                    <a:ext uri="{9D8B030D-6E8A-4147-A177-3AD203B41FA5}">
                      <a16:colId xmlns:a16="http://schemas.microsoft.com/office/drawing/2014/main" val="1959835501"/>
                    </a:ext>
                  </a:extLst>
                </a:gridCol>
                <a:gridCol w="1137465">
                  <a:extLst>
                    <a:ext uri="{9D8B030D-6E8A-4147-A177-3AD203B41FA5}">
                      <a16:colId xmlns:a16="http://schemas.microsoft.com/office/drawing/2014/main" val="3113695962"/>
                    </a:ext>
                  </a:extLst>
                </a:gridCol>
              </a:tblGrid>
              <a:tr h="258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Dados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6980382"/>
                  </a:ext>
                </a:extLst>
              </a:tr>
              <a:tr h="258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LPA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3.2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8984606"/>
                  </a:ext>
                </a:extLst>
              </a:tr>
              <a:tr h="258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DPA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1.7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Custo de capital (Ke)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12.03%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3748548"/>
                  </a:ext>
                </a:extLst>
              </a:tr>
              <a:tr h="258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Deprec.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315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5794995"/>
                  </a:ext>
                </a:extLst>
              </a:tr>
              <a:tr h="258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CAPEX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475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Lucro Líquido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512.00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8964667"/>
                  </a:ext>
                </a:extLst>
              </a:tr>
              <a:tr h="258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Quant. Ações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160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Depreciação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315.00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691967"/>
                  </a:ext>
                </a:extLst>
              </a:tr>
              <a:tr h="258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Preço da ação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51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Capex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475.00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284830"/>
                  </a:ext>
                </a:extLst>
              </a:tr>
              <a:tr h="258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PL =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8160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Novas Dívidas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  26.23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045358"/>
                  </a:ext>
                </a:extLst>
              </a:tr>
              <a:tr h="258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PO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1600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16.4%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FCDA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378.23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014416"/>
                  </a:ext>
                </a:extLst>
              </a:tr>
              <a:tr h="258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g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          -  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8599804"/>
                  </a:ext>
                </a:extLst>
              </a:tr>
              <a:tr h="258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Beta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1.05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Valor da empresa =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8,053.84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0218819"/>
                  </a:ext>
                </a:extLst>
              </a:tr>
              <a:tr h="258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RF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6.25%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Preço da ação =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       50.34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         36.20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37560"/>
                  </a:ext>
                </a:extLst>
              </a:tr>
              <a:tr h="2710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RM =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>
                          <a:effectLst/>
                        </a:rPr>
                        <a:t>11.75%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7429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0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A11AF8-235D-42B1-AF12-45AE41B8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424070"/>
            <a:ext cx="11330609" cy="57528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5200" b="1" dirty="0"/>
              <a:t>Exercício</a:t>
            </a:r>
          </a:p>
          <a:p>
            <a:pPr algn="just"/>
            <a:r>
              <a:rPr lang="pt-BR" dirty="0"/>
              <a:t>A Toro Co. produz cortadores de grama e tratores, teve receitas de $ 635 milhões em X2, sobre os quais divulgou um prejuízo de $ 7 milhões (em grande parte como resultado da recessão). Teve despesas de juros de $ 17 milhões em X2 e seu bônus de dívida teve classificação BBB. Uma empresa típica com classificação BBB tinha um índice de cobertura de juros – EBITDA/Despesas de Juros – de 3,10. A empresa arcava uma alíquota de impostos de 40%. </a:t>
            </a:r>
          </a:p>
          <a:p>
            <a:pPr algn="just"/>
            <a:r>
              <a:rPr lang="pt-BR" dirty="0"/>
              <a:t>A Toro Co. gastou $ 25 milhões em desembolsos de capital em X2 e apurou uma depreciação de $ 20 milhões. O capital de giro foi de 25% das vendas. A empresa deve manter um coeficiente de endividamento (P/PL) de 25%. No longo prazo, espera-se um crescimento de receita de vendas e de lucros de 4% ao ano, uma vez que os lucros retornem ao seu nível normal.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/>
              <a:t>A) Pressupondo que a classificação de seus bônus de dívida reflita lucros normalizados, estime o lucro líquido normalizado da Toro Co. e o fluxo de caixa disponível do acionista (FCFE);</a:t>
            </a:r>
          </a:p>
          <a:p>
            <a:pPr algn="just"/>
            <a:r>
              <a:rPr lang="pt-BR" b="1" dirty="0"/>
              <a:t>B)Considerando a taxa de crescimento no longo prazo sobre lucros normalizados e um custo anual de capital próprio de 13,05%, estime o valor do patrimônio líquido da Toro Co.</a:t>
            </a:r>
          </a:p>
        </p:txBody>
      </p:sp>
    </p:spTree>
    <p:extLst>
      <p:ext uri="{BB962C8B-B14F-4D97-AF65-F5344CB8AC3E}">
        <p14:creationId xmlns:p14="http://schemas.microsoft.com/office/powerpoint/2010/main" val="13945450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A11AF8-235D-42B1-AF12-45AE41B8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424070"/>
            <a:ext cx="11330609" cy="575289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5200" b="1" dirty="0"/>
              <a:t>Exercício</a:t>
            </a:r>
          </a:p>
          <a:p>
            <a:pPr marL="0" indent="0">
              <a:buNone/>
            </a:pPr>
            <a:r>
              <a:rPr lang="pt-BR" sz="5200" dirty="0"/>
              <a:t>A ECOLAB divulgou um LPA de $ 2,35 no ano de 2006 (ano de referência da avaliação) e esperava um crescimento em seus lucros de 15,5% ao ano entre os anos de 2007 e 2011, e de 6% ao ano após aquele período. O desembolso de capital (CAPEX) por ação foi de $ 2,35 no ano de 2006, e a depreciação foi de $ 1,125 por ação também em 2006. Espera-se que ambos os valores cresçam à mesma taxa que os lucros de 2007 a 2011. O investimento em capital de giro irá se manter em 5% das receitas de vendas, que foram de $ 1 bilhão em 2006. As receitas de vendas deverão aumentar em 6% ao ano de 2007 a 2011 e 4% ao ano após aquele período.</a:t>
            </a:r>
          </a:p>
          <a:p>
            <a:pPr marL="0" indent="0">
              <a:buNone/>
            </a:pPr>
            <a:r>
              <a:rPr lang="pt-BR" sz="5200" dirty="0"/>
              <a:t>Atualmente a empresa  tem um índice endividamento [P / (P + PL)] de 5%, mas pretende financiar investimentos futuros, inclusive investimentos em giro, utilizando um índice de endividamento [P / (P+PL)] de 20%. </a:t>
            </a:r>
          </a:p>
          <a:p>
            <a:pPr marL="0" indent="0">
              <a:buNone/>
            </a:pPr>
            <a:r>
              <a:rPr lang="pt-BR" sz="5200" dirty="0"/>
              <a:t>Considera-se na avaliação um beta total de 1,0, e taxa de títulos públicos de 6,5% ao ano. O prêmio pelo risco de mercado é fixado em 5,5%. Existem 63 milhões de ações da ECOLAB em circulação.</a:t>
            </a:r>
          </a:p>
          <a:p>
            <a:pPr marL="0" indent="0">
              <a:buNone/>
            </a:pPr>
            <a:r>
              <a:rPr lang="pt-BR" sz="5200" dirty="0"/>
              <a:t>Supondo que os desembolsos de capital (CAPEX) e a depreciação se compensem após o ano de 2011, pede-se estimar o </a:t>
            </a:r>
            <a:r>
              <a:rPr lang="pt-BR" sz="5200" dirty="0" err="1"/>
              <a:t>free</a:t>
            </a:r>
            <a:r>
              <a:rPr lang="pt-BR" sz="5200" dirty="0"/>
              <a:t> cash </a:t>
            </a:r>
            <a:r>
              <a:rPr lang="pt-BR" sz="5200" dirty="0" err="1"/>
              <a:t>flow</a:t>
            </a:r>
            <a:r>
              <a:rPr lang="pt-BR" sz="5200" dirty="0"/>
              <a:t> to equity (fluxo de caixa disponível do acionista) e o valor da ação da ECOLAB.</a:t>
            </a:r>
          </a:p>
        </p:txBody>
      </p:sp>
    </p:spTree>
    <p:extLst>
      <p:ext uri="{BB962C8B-B14F-4D97-AF65-F5344CB8AC3E}">
        <p14:creationId xmlns:p14="http://schemas.microsoft.com/office/powerpoint/2010/main" val="379747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43673" y="1727290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310323" y="1315664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Empresa e Valor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6595C11-5B1E-4EA7-8162-CE31E21FD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35501" r="22500" b="30232"/>
          <a:stretch/>
        </p:blipFill>
        <p:spPr>
          <a:xfrm>
            <a:off x="1695308" y="2114840"/>
            <a:ext cx="8801383" cy="40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0A307-AEBE-4C4A-8953-72FE1E10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678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pt-BR" sz="2700" b="1" dirty="0">
                <a:latin typeface="+mn-lt"/>
                <a:ea typeface="+mn-ea"/>
                <a:cs typeface="+mn-cs"/>
              </a:rPr>
              <a:t>Exercício</a:t>
            </a:r>
            <a:br>
              <a:rPr lang="pt-BR" sz="2000" b="1" dirty="0"/>
            </a:br>
            <a:r>
              <a:rPr lang="pt-BR" sz="2800" dirty="0">
                <a:latin typeface="+mn-lt"/>
                <a:ea typeface="+mn-ea"/>
                <a:cs typeface="+mn-cs"/>
              </a:rPr>
              <a:t>A </a:t>
            </a:r>
            <a:r>
              <a:rPr lang="pt-BR" sz="2800" dirty="0" err="1">
                <a:latin typeface="+mn-lt"/>
                <a:ea typeface="+mn-ea"/>
                <a:cs typeface="+mn-cs"/>
              </a:rPr>
              <a:t>Ominicare</a:t>
            </a:r>
            <a:r>
              <a:rPr lang="pt-BR" sz="2800" dirty="0">
                <a:latin typeface="+mn-lt"/>
                <a:ea typeface="+mn-ea"/>
                <a:cs typeface="+mn-cs"/>
              </a:rPr>
              <a:t> Inc. apurou no ano de X3 lucro por ação de $ 0,85 e vendas por ação de $ 12,50. Seus investimentos de capital em capital fixo não são relevantes, sendo cobertos pela depreciação. Seu investimento em giro, no entanto, deve manter-se em 40% das vendas. É esperado um crescimento de 20% ao ano nos lucros e receitas de vendas no período de X4 a X8, declinando linearmente nos três</a:t>
            </a:r>
            <a:br>
              <a:rPr lang="pt-BR" sz="2800" dirty="0">
                <a:latin typeface="+mn-lt"/>
                <a:ea typeface="+mn-ea"/>
                <a:cs typeface="+mn-cs"/>
              </a:rPr>
            </a:br>
            <a:r>
              <a:rPr lang="pt-BR" sz="2800" dirty="0">
                <a:latin typeface="+mn-lt"/>
                <a:ea typeface="+mn-ea"/>
                <a:cs typeface="+mn-cs"/>
              </a:rPr>
              <a:t>anos seguintes até atingir a 5% em X11. A empresa apresenta um índice de endividamento de 15% [P/P+PL], pretendendo manter esta posição no futuro. O beta das ações da </a:t>
            </a:r>
            <a:r>
              <a:rPr lang="pt-BR" sz="2800" dirty="0" err="1">
                <a:latin typeface="+mn-lt"/>
                <a:ea typeface="+mn-ea"/>
                <a:cs typeface="+mn-cs"/>
              </a:rPr>
              <a:t>Ominicare</a:t>
            </a:r>
            <a:r>
              <a:rPr lang="pt-BR" sz="2800" dirty="0">
                <a:latin typeface="+mn-lt"/>
                <a:ea typeface="+mn-ea"/>
                <a:cs typeface="+mn-cs"/>
              </a:rPr>
              <a:t> é de 1,10, e admite-se que irá se manter inalterado no período de avaliação. A taxa dos títulos livres de risco é de 7%, e a carteira de mercado paga uma remuneração de 12,5%. Estimar o valor por ação, usando o modelo do FCFE.</a:t>
            </a:r>
          </a:p>
        </p:txBody>
      </p:sp>
    </p:spTree>
    <p:extLst>
      <p:ext uri="{BB962C8B-B14F-4D97-AF65-F5344CB8AC3E}">
        <p14:creationId xmlns:p14="http://schemas.microsoft.com/office/powerpoint/2010/main" val="13159110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19" name="Retângulo 18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789709" y="1509169"/>
            <a:ext cx="1086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b="1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32" name="Triângulo retângulo 31"/>
          <p:cNvSpPr/>
          <p:nvPr/>
        </p:nvSpPr>
        <p:spPr>
          <a:xfrm rot="5400000">
            <a:off x="605438" y="-354856"/>
            <a:ext cx="1923543" cy="2867122"/>
          </a:xfrm>
          <a:prstGeom prst="rtTriangle">
            <a:avLst/>
          </a:prstGeom>
          <a:solidFill>
            <a:srgbClr val="1E2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50E5D0-A59A-4A32-931F-06F28D00C7CC}"/>
              </a:ext>
            </a:extLst>
          </p:cNvPr>
          <p:cNvSpPr txBox="1"/>
          <p:nvPr/>
        </p:nvSpPr>
        <p:spPr>
          <a:xfrm>
            <a:off x="1028249" y="2676938"/>
            <a:ext cx="1076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Fluxo de Caixa Livre para a Empresa</a:t>
            </a:r>
          </a:p>
        </p:txBody>
      </p:sp>
    </p:spTree>
    <p:extLst>
      <p:ext uri="{BB962C8B-B14F-4D97-AF65-F5344CB8AC3E}">
        <p14:creationId xmlns:p14="http://schemas.microsoft.com/office/powerpoint/2010/main" val="34016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261738" y="1275649"/>
            <a:ext cx="5088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Fluxo de Caixa Livre empresa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B4DE722-42B9-4DC6-B25B-7EB318632EF4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3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0274D309-4795-4D3C-A13D-33E0CD1EBA5B}"/>
              </a:ext>
            </a:extLst>
          </p:cNvPr>
          <p:cNvSpPr txBox="1">
            <a:spLocks/>
          </p:cNvSpPr>
          <p:nvPr/>
        </p:nvSpPr>
        <p:spPr>
          <a:xfrm>
            <a:off x="463828" y="1901070"/>
            <a:ext cx="8715375" cy="4929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t-BR" dirty="0"/>
              <a:t>Receita Operacional Bruta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i="1" dirty="0"/>
              <a:t>(-) Deduções e Impostos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(=) Receita Operacional Líquida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i="1" dirty="0"/>
              <a:t>(-) Custos e Despesas Operacionais </a:t>
            </a:r>
            <a:r>
              <a:rPr lang="pt-BR" sz="1600" i="1" dirty="0"/>
              <a:t>(exceto depreciação e amortização)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(=) EBITDA </a:t>
            </a:r>
            <a:r>
              <a:rPr lang="pt-BR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(Lucro antes dos juros, impostos, depreciação e amortização)</a:t>
            </a:r>
            <a:endParaRPr lang="pt-B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dirty="0"/>
              <a:t>(-) Depreciação e Amortização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(=) EBIT </a:t>
            </a:r>
            <a:r>
              <a:rPr lang="pt-BR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(Lucro antes dos juros e impostos)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dirty="0"/>
              <a:t>(-) IR sobre o EBIT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(=) NOPAT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dirty="0"/>
              <a:t>(+) Depreciação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(=) Fluxo de Caixa Operacional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dirty="0"/>
              <a:t>(-) CAPEX (Gastos de Capital)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dirty="0"/>
              <a:t>(-) Variações nas necessidades de capital de giro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(=) FCDE – Fluxo de Caixa Disponível da Empresa</a:t>
            </a:r>
          </a:p>
        </p:txBody>
      </p:sp>
    </p:spTree>
    <p:extLst>
      <p:ext uri="{BB962C8B-B14F-4D97-AF65-F5344CB8AC3E}">
        <p14:creationId xmlns:p14="http://schemas.microsoft.com/office/powerpoint/2010/main" val="24500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B4DE722-42B9-4DC6-B25B-7EB318632EF4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3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28EF69CB-4749-4004-A2E9-207D9D783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502107"/>
              </p:ext>
            </p:extLst>
          </p:nvPr>
        </p:nvGraphicFramePr>
        <p:xfrm>
          <a:off x="1425164" y="2202583"/>
          <a:ext cx="9160705" cy="4054533"/>
        </p:xfrm>
        <a:graphic>
          <a:graphicData uri="http://schemas.openxmlformats.org/drawingml/2006/table">
            <a:tbl>
              <a:tblPr/>
              <a:tblGrid>
                <a:gridCol w="175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9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9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9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09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414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074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 Operacional 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19.293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22.230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23.600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26.650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30.187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33.070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35.545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36.691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39.316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40.232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4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 dos Produtos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-14.641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-17.604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-18.792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-19.726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-19.958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-21.205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-22.449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-23.031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-23.927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-24.312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07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Resultado Bruto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4.652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4.626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4.808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6.924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10.229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11.865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13.096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13.660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15.389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15.920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4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Desp. Adm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-975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-1.238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-1.484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-1.505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-1.827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-2.040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-2.156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-2.256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-2.444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-2.487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07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Desp. Vendas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-810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-919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-820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-1.034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-1.159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-1.235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-1.351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-1.383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-1.484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-1.517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4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Outras Desp. Oper.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-143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-105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-149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-134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-129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-138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-134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-134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-135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-135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07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Depreciação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-896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-1.387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-1.337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-1.290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-1.244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-1.201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-1.160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-1.120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-1.082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-1.046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14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EBIT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1.828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2.961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7.251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8.295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8.767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10.244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10.735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07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 sobre EBIT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14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NOPAT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074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Depreciação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145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 Invest: Giro e Fixo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074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FCDE</a:t>
                      </a: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22E2E482-D173-4032-9D5A-72005DEF55CB}"/>
              </a:ext>
            </a:extLst>
          </p:cNvPr>
          <p:cNvSpPr txBox="1"/>
          <p:nvPr/>
        </p:nvSpPr>
        <p:spPr>
          <a:xfrm>
            <a:off x="747717" y="1255831"/>
            <a:ext cx="1076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Fluxo de Caixa Livre para a Empresa</a:t>
            </a:r>
          </a:p>
        </p:txBody>
      </p:sp>
    </p:spTree>
    <p:extLst>
      <p:ext uri="{BB962C8B-B14F-4D97-AF65-F5344CB8AC3E}">
        <p14:creationId xmlns:p14="http://schemas.microsoft.com/office/powerpoint/2010/main" val="40791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87388" y="2781649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B4DE722-42B9-4DC6-B25B-7EB318632EF4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3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2E2E482-D173-4032-9D5A-72005DEF55CB}"/>
              </a:ext>
            </a:extLst>
          </p:cNvPr>
          <p:cNvSpPr txBox="1"/>
          <p:nvPr/>
        </p:nvSpPr>
        <p:spPr>
          <a:xfrm>
            <a:off x="747717" y="1255831"/>
            <a:ext cx="1076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Fluxo de Caixa Livre para a Empresa - Dados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0F87BC-3B62-4BA7-A634-AF0B5930E197}"/>
              </a:ext>
            </a:extLst>
          </p:cNvPr>
          <p:cNvSpPr/>
          <p:nvPr/>
        </p:nvSpPr>
        <p:spPr>
          <a:xfrm>
            <a:off x="9101123" y="3066230"/>
            <a:ext cx="2753625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Perpetuidade</a:t>
            </a:r>
          </a:p>
          <a:p>
            <a:pPr algn="ctr"/>
            <a:r>
              <a:rPr lang="pt-BR" dirty="0">
                <a:solidFill>
                  <a:schemeClr val="lt1"/>
                </a:solidFill>
              </a:rPr>
              <a:t>A partir de 2018, inicia-se o período de perpetuidade. O Fluxo de Caixa desse ano será a média dos três últimos fluxos de caixa do período explícito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C911071-7A9B-43EE-A12F-3CEE0B988E78}"/>
              </a:ext>
            </a:extLst>
          </p:cNvPr>
          <p:cNvSpPr/>
          <p:nvPr/>
        </p:nvSpPr>
        <p:spPr>
          <a:xfrm>
            <a:off x="9031179" y="2209321"/>
            <a:ext cx="275362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000" b="1" dirty="0">
                <a:solidFill>
                  <a:schemeClr val="lt1"/>
                </a:solidFill>
              </a:rPr>
              <a:t>Giro:</a:t>
            </a:r>
          </a:p>
          <a:p>
            <a:pPr algn="ctr"/>
            <a:r>
              <a:rPr lang="pt-BR" dirty="0">
                <a:solidFill>
                  <a:schemeClr val="lt1"/>
                </a:solidFill>
              </a:rPr>
              <a:t>5% da receita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2E3130A-4945-4D6A-91FD-38D13D51A0C6}"/>
              </a:ext>
            </a:extLst>
          </p:cNvPr>
          <p:cNvSpPr/>
          <p:nvPr/>
        </p:nvSpPr>
        <p:spPr>
          <a:xfrm>
            <a:off x="6074114" y="2196269"/>
            <a:ext cx="2753625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Ano base:</a:t>
            </a:r>
          </a:p>
          <a:p>
            <a:pPr algn="ctr"/>
            <a:r>
              <a:rPr lang="pt-BR" dirty="0">
                <a:solidFill>
                  <a:schemeClr val="lt1"/>
                </a:solidFill>
              </a:rPr>
              <a:t>2018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1600BFA-9E21-469D-B6ED-290358BCD44A}"/>
              </a:ext>
            </a:extLst>
          </p:cNvPr>
          <p:cNvSpPr/>
          <p:nvPr/>
        </p:nvSpPr>
        <p:spPr>
          <a:xfrm>
            <a:off x="6107451" y="3154624"/>
            <a:ext cx="2753625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IR%:</a:t>
            </a:r>
          </a:p>
          <a:p>
            <a:pPr algn="ctr"/>
            <a:r>
              <a:rPr lang="pt-BR" dirty="0">
                <a:solidFill>
                  <a:schemeClr val="lt1"/>
                </a:solidFill>
              </a:rPr>
              <a:t>40%</a:t>
            </a:r>
          </a:p>
        </p:txBody>
      </p: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0ECC8998-66C6-45B6-BF4C-185B98A1EF4E}"/>
              </a:ext>
            </a:extLst>
          </p:cNvPr>
          <p:cNvGraphicFramePr>
            <a:graphicFrameLocks noGrp="1"/>
          </p:cNvGraphicFramePr>
          <p:nvPr/>
        </p:nvGraphicFramePr>
        <p:xfrm>
          <a:off x="857250" y="2143125"/>
          <a:ext cx="4429125" cy="4064002"/>
        </p:xfrm>
        <a:graphic>
          <a:graphicData uri="http://schemas.openxmlformats.org/drawingml/2006/table">
            <a:tbl>
              <a:tblPr/>
              <a:tblGrid>
                <a:gridCol w="3743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5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Custo de Capital de Terceiros (k</a:t>
                      </a:r>
                      <a:r>
                        <a:rPr lang="pt-BR" sz="1600" b="1" i="0" u="none" strike="noStrike" baseline="-25000" dirty="0">
                          <a:solidFill>
                            <a:srgbClr val="FFFFFF"/>
                          </a:solidFill>
                          <a:latin typeface="Calibri"/>
                        </a:rPr>
                        <a:t>i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9,0%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Ki Antes do IR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Ki líquido de IR (40%)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6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Custo de Capital de Próprio (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k</a:t>
                      </a:r>
                      <a:r>
                        <a:rPr lang="pt-BR" sz="1600" b="1" i="0" u="none" strike="noStrike" baseline="-25000" dirty="0" err="1">
                          <a:solidFill>
                            <a:srgbClr val="FFFFFF"/>
                          </a:solidFill>
                          <a:latin typeface="Calibri"/>
                        </a:rPr>
                        <a:t>e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16,4%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Beta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1,30 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96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Taxa de Juros Livre de Risco (R</a:t>
                      </a:r>
                      <a:r>
                        <a:rPr lang="pt-BR" sz="16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6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Prêmio pelo Risco de Mercado (R</a:t>
                      </a:r>
                      <a:r>
                        <a:rPr lang="pt-BR" sz="16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R</a:t>
                      </a:r>
                      <a:r>
                        <a:rPr lang="pt-BR" sz="16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Risco País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4,0%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Estrutura de Capital Pesos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241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Capital de Terceiros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30,0%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09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Capital Próprio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70,0%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24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Custo Médio Ponderado de Capital (wacc)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14,18%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96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Contribuição do K</a:t>
                      </a:r>
                      <a:r>
                        <a:rPr lang="pt-BR" sz="16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2,70%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967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Contribuição do K</a:t>
                      </a:r>
                      <a:r>
                        <a:rPr lang="pt-BR" sz="16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11,48%</a:t>
                      </a:r>
                    </a:p>
                  </a:txBody>
                  <a:tcPr marL="8432" marR="8432" marT="84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1" name="Canto dobrado 9">
            <a:extLst>
              <a:ext uri="{FF2B5EF4-FFF2-40B4-BE49-F238E27FC236}">
                <a16:creationId xmlns:a16="http://schemas.microsoft.com/office/drawing/2014/main" id="{42E6F24D-CE72-4EE3-B37B-4BF820E06F1A}"/>
              </a:ext>
            </a:extLst>
          </p:cNvPr>
          <p:cNvSpPr/>
          <p:nvPr/>
        </p:nvSpPr>
        <p:spPr>
          <a:xfrm>
            <a:off x="6141531" y="4164680"/>
            <a:ext cx="2428875" cy="207168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Outras Informações: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Investimentos: 21.118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Valor das Dívidas: 6.960</a:t>
            </a:r>
          </a:p>
        </p:txBody>
      </p:sp>
    </p:spTree>
    <p:extLst>
      <p:ext uri="{BB962C8B-B14F-4D97-AF65-F5344CB8AC3E}">
        <p14:creationId xmlns:p14="http://schemas.microsoft.com/office/powerpoint/2010/main" val="17733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EB2B58D-B655-427B-9EFA-E1D66CB51EC2}"/>
              </a:ext>
            </a:extLst>
          </p:cNvPr>
          <p:cNvSpPr/>
          <p:nvPr/>
        </p:nvSpPr>
        <p:spPr>
          <a:xfrm>
            <a:off x="217008" y="1275649"/>
            <a:ext cx="5178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1E2C76"/>
                </a:solidFill>
              </a:rPr>
              <a:t>Taxas de Crescimento NOPAT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B4DE722-42B9-4DC6-B25B-7EB318632EF4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3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A7B014F-0213-496D-B2A5-F52181F96B25}"/>
              </a:ext>
            </a:extLst>
          </p:cNvPr>
          <p:cNvGrpSpPr/>
          <p:nvPr/>
        </p:nvGrpSpPr>
        <p:grpSpPr>
          <a:xfrm>
            <a:off x="350358" y="2026420"/>
            <a:ext cx="11491284" cy="517714"/>
            <a:chOff x="350358" y="2026420"/>
            <a:chExt cx="11491284" cy="517714"/>
          </a:xfrm>
        </p:grpSpPr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42366A8B-CDDA-4383-9618-9BE366EAA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358" y="2051690"/>
              <a:ext cx="1133657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ahoma" panose="020B0604030504040204" pitchFamily="34" charset="0"/>
                </a:rPr>
                <a:t>Taxa de Crescimento NOPAT = Taxa de Reinvestimento do NOPAT x Retorno sobre o Investimento</a:t>
              </a:r>
            </a:p>
          </p:txBody>
        </p: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AF3E81C7-DD12-44AC-B036-A8A792535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63" y="2026420"/>
              <a:ext cx="11336579" cy="51771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900">
                <a:latin typeface="Lucida Sans Unicode" panose="020B0602030504020204" pitchFamily="34" charset="0"/>
              </a:endParaRP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9545D608-BB64-40D3-A779-268DA4F68A98}"/>
              </a:ext>
            </a:extLst>
          </p:cNvPr>
          <p:cNvGrpSpPr/>
          <p:nvPr/>
        </p:nvGrpSpPr>
        <p:grpSpPr>
          <a:xfrm>
            <a:off x="464098" y="2896725"/>
            <a:ext cx="11377544" cy="517714"/>
            <a:chOff x="464098" y="2026420"/>
            <a:chExt cx="11377544" cy="517714"/>
          </a:xfrm>
        </p:grpSpPr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id="{511894A2-0E2B-4AB7-A512-B6FA7BD7D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098" y="2051690"/>
              <a:ext cx="1116354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Tahoma" panose="020B0604030504040204" pitchFamily="34" charset="0"/>
                </a:rPr>
                <a:t>(g)</a:t>
              </a:r>
              <a:r>
                <a:rPr lang="pt-BR" altLang="pt-BR" sz="2000" dirty="0" err="1">
                  <a:latin typeface="Tahoma" panose="020B0604030504040204" pitchFamily="34" charset="0"/>
                </a:rPr>
                <a:t>nopat</a:t>
              </a:r>
              <a:r>
                <a:rPr lang="pt-BR" altLang="pt-BR" sz="2000" dirty="0">
                  <a:latin typeface="Tahoma" panose="020B0604030504040204" pitchFamily="34" charset="0"/>
                </a:rPr>
                <a:t>= (b)</a:t>
              </a:r>
              <a:r>
                <a:rPr lang="pt-BR" altLang="pt-BR" sz="2000" dirty="0" err="1">
                  <a:latin typeface="Tahoma" panose="020B0604030504040204" pitchFamily="34" charset="0"/>
                </a:rPr>
                <a:t>nopat</a:t>
              </a:r>
              <a:r>
                <a:rPr lang="pt-BR" altLang="pt-BR" sz="2000" dirty="0">
                  <a:latin typeface="Tahoma" panose="020B0604030504040204" pitchFamily="34" charset="0"/>
                </a:rPr>
                <a:t> x ROI</a:t>
              </a:r>
            </a:p>
          </p:txBody>
        </p:sp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AB9BF676-F19B-474D-895A-C24D10558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63" y="2026420"/>
              <a:ext cx="11336579" cy="51771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900">
                <a:latin typeface="Lucida Sans Unicode" panose="020B0602030504020204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515DC29-F1A7-407E-9B9C-8E7A26C78F3A}"/>
              </a:ext>
            </a:extLst>
          </p:cNvPr>
          <p:cNvGrpSpPr/>
          <p:nvPr/>
        </p:nvGrpSpPr>
        <p:grpSpPr>
          <a:xfrm>
            <a:off x="464098" y="3778054"/>
            <a:ext cx="11377544" cy="1129251"/>
            <a:chOff x="464098" y="2026420"/>
            <a:chExt cx="11377544" cy="517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3">
                  <a:extLst>
                    <a:ext uri="{FF2B5EF4-FFF2-40B4-BE49-F238E27FC236}">
                      <a16:creationId xmlns:a16="http://schemas.microsoft.com/office/drawing/2014/main" id="{8478B2C9-E1A9-4EFF-8679-0D39B2A029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098" y="2051690"/>
                  <a:ext cx="11163548" cy="309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3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2000" dirty="0">
                      <a:latin typeface="Tahoma" panose="020B0604030504040204" pitchFamily="34" charset="0"/>
                    </a:rPr>
                    <a:t>(b)</a:t>
                  </a:r>
                  <a:r>
                    <a:rPr lang="pt-BR" altLang="pt-BR" sz="2000" dirty="0" err="1">
                      <a:latin typeface="Tahoma" panose="020B0604030504040204" pitchFamily="34" charset="0"/>
                    </a:rPr>
                    <a:t>nopat</a:t>
                  </a:r>
                  <a:r>
                    <a:rPr lang="pt-BR" altLang="pt-BR" sz="2000" dirty="0">
                      <a:latin typeface="Tahoma" panose="020B060403050404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pt-BR" altLang="pt-BR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𝐂𝐀𝐏𝐄𝐗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𝐃𝐄𝐏𝐑𝐄𝐂𝐈𝐀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𝐕𝐀𝐑𝐈𝐀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𝐝𝐞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𝐆𝐈𝐑𝐎</m:t>
                          </m:r>
                        </m:num>
                        <m:den>
                          <m:r>
                            <a:rPr lang="pt-BR" altLang="pt-BR" sz="2000" dirty="0">
                              <a:latin typeface="Cambria Math" panose="02040503050406030204" pitchFamily="18" charset="0"/>
                            </a:rPr>
                            <m:t>𝐍𝐎𝐏𝐀𝐓</m:t>
                          </m:r>
                        </m:den>
                      </m:f>
                    </m:oMath>
                  </a14:m>
                  <a:endParaRPr lang="pt-BR" altLang="pt-BR" sz="2000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 Box 3">
                  <a:extLst>
                    <a:ext uri="{FF2B5EF4-FFF2-40B4-BE49-F238E27FC236}">
                      <a16:creationId xmlns:a16="http://schemas.microsoft.com/office/drawing/2014/main" id="{8478B2C9-E1A9-4EFF-8679-0D39B2A02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098" y="2051690"/>
                  <a:ext cx="11163548" cy="309309"/>
                </a:xfrm>
                <a:prstGeom prst="rect">
                  <a:avLst/>
                </a:prstGeom>
                <a:blipFill>
                  <a:blip r:embed="rId2"/>
                  <a:stretch>
                    <a:fillRect b="-45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74577A09-8716-4E4F-B2F3-0211D7335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63" y="2026420"/>
              <a:ext cx="11336579" cy="517714"/>
            </a:xfrm>
            <a:prstGeom prst="rect">
              <a:avLst/>
            </a:prstGeom>
            <a:noFill/>
            <a:ln w="254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900">
                <a:latin typeface="Lucida Sans Unicode" panose="020B0602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8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B4DE722-42B9-4DC6-B25B-7EB318632EF4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3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0274D309-4795-4D3C-A13D-33E0CD1EBA5B}"/>
              </a:ext>
            </a:extLst>
          </p:cNvPr>
          <p:cNvSpPr txBox="1">
            <a:spLocks/>
          </p:cNvSpPr>
          <p:nvPr/>
        </p:nvSpPr>
        <p:spPr>
          <a:xfrm>
            <a:off x="266700" y="1188484"/>
            <a:ext cx="11925300" cy="5177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900" b="1" dirty="0"/>
              <a:t>Caso 1 - </a:t>
            </a:r>
            <a:r>
              <a:rPr lang="pt-BR" sz="1900" dirty="0"/>
              <a:t>Foram obtidos os seguintes fundamentos e pressupostos para avaliar uma empresa.</a:t>
            </a:r>
          </a:p>
          <a:p>
            <a:r>
              <a:rPr lang="pt-BR" sz="1900" b="1" dirty="0"/>
              <a:t>PERÍODO DE ALTO CRESCIMENTO: 5 ANOS</a:t>
            </a:r>
          </a:p>
          <a:p>
            <a:r>
              <a:rPr lang="pt-BR" sz="1900" dirty="0"/>
              <a:t>- Em 2007 a empresa apresentou um lucro operacional antes do IR (EBIT)  de  $ 231,8 milhões e uma alíquota efetiva de IR de 25,47%. O ROI desta empresa, com base no balanço publicado ao final de 2006, era de 19,25%. </a:t>
            </a:r>
          </a:p>
          <a:p>
            <a:r>
              <a:rPr lang="pt-BR" sz="1900" dirty="0"/>
              <a:t>- Em 2007 a empresa realizou investimentos líquidos de capital (CAPEX – Depreciação) de $ 49,0 milhões e investimentos em giro de $ 52,0 milhões.</a:t>
            </a:r>
          </a:p>
          <a:p>
            <a:r>
              <a:rPr lang="pt-BR" sz="1900" dirty="0"/>
              <a:t>- A taxa de reinvestimento apresentou-se volátil nos últimos 5 anos, atingindo a uma taxa média líquida anual de 28,54% no período. Assume-se que a empresa irá manter essa taxa para os próximos 5 anos, assim como espera-se que mantenha também o ROI de 19,25% apurado em 2006.  </a:t>
            </a:r>
          </a:p>
          <a:p>
            <a:r>
              <a:rPr lang="pt-BR" sz="1900" dirty="0"/>
              <a:t>- O custo do capital próprio da empresa é de 7,56%. A taxa de juros de seus empréstimos, antes do benefício fiscal, é igual a 4,17%. O índice de endividamento [P/(P+PL)] da empresa, a valores de mercado, é de 17,6%.</a:t>
            </a:r>
          </a:p>
          <a:p>
            <a:r>
              <a:rPr lang="pt-BR" sz="1900" b="1" dirty="0"/>
              <a:t>PERÍODO DE ESTABILIDADE (PERPETUIDADE)</a:t>
            </a:r>
          </a:p>
          <a:p>
            <a:r>
              <a:rPr lang="pt-BR" sz="1900" dirty="0"/>
              <a:t>- Após os 5 anos de alto crescimento, a taxa de IR da empresa será de 33%, e seus custos de capital os seguintes:</a:t>
            </a:r>
          </a:p>
          <a:p>
            <a:r>
              <a:rPr lang="pt-BR" sz="1900" dirty="0"/>
              <a:t>	Custo de capital próprio: 7,41%; Custo total de capital (WACC): 6,57%	</a:t>
            </a:r>
          </a:p>
          <a:p>
            <a:r>
              <a:rPr lang="pt-BR" sz="1900" dirty="0"/>
              <a:t>- No período de estabilidade, a taxa de crescimento do NOPAT será de 3,41%, e a empresa não criará mais valor. O retorno sobre o capital investido será igual ao custo total de capital.</a:t>
            </a:r>
            <a:endParaRPr lang="pt-BR" sz="19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B4DE722-42B9-4DC6-B25B-7EB318632EF4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3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07E1EF0-822F-4688-B445-E79C24D4F735}"/>
              </a:ext>
            </a:extLst>
          </p:cNvPr>
          <p:cNvSpPr/>
          <p:nvPr/>
        </p:nvSpPr>
        <p:spPr>
          <a:xfrm>
            <a:off x="1100759" y="2113590"/>
            <a:ext cx="90106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>
                <a:latin typeface="Verdana" panose="020B0604030504040204" pitchFamily="34" charset="0"/>
                <a:ea typeface="Times New Roman" panose="02020603050405020304" pitchFamily="18" charset="0"/>
              </a:rPr>
              <a:t>Pede-se: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b="1" dirty="0"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pt-BR" dirty="0">
                <a:latin typeface="Verdana" panose="020B0604030504040204" pitchFamily="34" charset="0"/>
                <a:ea typeface="Times New Roman" panose="02020603050405020304" pitchFamily="18" charset="0"/>
              </a:rPr>
              <a:t>Determinar a taxa de reinvestimento do lucro da empresa com base nos valores de 2007;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pt-BR" dirty="0">
                <a:latin typeface="Verdana" panose="020B0604030504040204" pitchFamily="34" charset="0"/>
                <a:ea typeface="Times New Roman" panose="02020603050405020304" pitchFamily="18" charset="0"/>
              </a:rPr>
              <a:t>Determinar a taxa esperada de crescimento do NOPAT da empresa para cada um dos 5 anos de período explícito.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pt-BR" dirty="0">
                <a:latin typeface="Verdana" panose="020B0604030504040204" pitchFamily="34" charset="0"/>
                <a:ea typeface="Times New Roman" panose="02020603050405020304" pitchFamily="18" charset="0"/>
              </a:rPr>
              <a:t>Calcular o custo total de capital (WACC) da empresa no período explícito. 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endParaRPr lang="pt-BR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pt-BR" dirty="0">
                <a:latin typeface="Verdana" panose="020B0604030504040204" pitchFamily="34" charset="0"/>
                <a:ea typeface="Times New Roman" panose="02020603050405020304" pitchFamily="18" charset="0"/>
              </a:rPr>
              <a:t>Determinar a taxa de reinvestimento do lucro no período estável  </a:t>
            </a:r>
            <a:endParaRPr lang="pt-B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endParaRPr lang="pt-BR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pt-BR" dirty="0">
                <a:latin typeface="Verdana" panose="020B0604030504040204" pitchFamily="34" charset="0"/>
                <a:ea typeface="Times New Roman" panose="02020603050405020304" pitchFamily="18" charset="0"/>
              </a:rPr>
              <a:t>Determinar o valor da empresa.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B4DE722-42B9-4DC6-B25B-7EB318632EF4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3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B0E059-4282-4D43-8623-49486BD92376}"/>
              </a:ext>
            </a:extLst>
          </p:cNvPr>
          <p:cNvSpPr/>
          <p:nvPr/>
        </p:nvSpPr>
        <p:spPr>
          <a:xfrm>
            <a:off x="100012" y="1206074"/>
            <a:ext cx="118110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lucros da </a:t>
            </a:r>
            <a:r>
              <a:rPr lang="pt-BR" sz="1500" i="1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pt-BR" sz="15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i="1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antes dos juros e dos impostos no ano de X4 atingiram a $ 532,0 milhões, valor inferior ao obtido nos últimos anos. Espera-se que esses resultados cresçam à taxas ligeiramente acima de taxas estáveis nos próximos cinco anos, à medida que a empresa se recuperar.</a:t>
            </a:r>
            <a:r>
              <a:rPr lang="pt-BR" sz="15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alavancagem financeira no ano de X4 ainda estava bastante acima dos níveis desejados, em grande parte como </a:t>
            </a:r>
            <a:r>
              <a:rPr lang="pt-BR" sz="15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conseqüência</a:t>
            </a: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compras alavancadas efetuadas em anos passados. Previa-se que o endividamento baixaria gradualmente durante os cinco anos seguintes para atingir níveis tidos como aceitáveis.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Informações Básicas do Ano-Base: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Lucros antes dos juros e impostos no ano de X4: $ 532,0 milhões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Despesas de capital (CAPEX) em X4: $ 310,0 milhões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Depreciações em X4: $ 207,0 milhões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Receitas de vendas de X4: $ 7.230,0 milhões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Capital de giro como porcentagem da receita: 25%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Alíquota de IR: 36%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Taxa de títulos públicos a longo prazo: 7,5% ao ano.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Dados para a Fase de Alto Crescimento: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Duração da fase de alto crescimento: 5 anos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Taxa de crescimento esperada do lucro operacional: 8%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Beta total: 1,25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Custo da dívida (antes do IR): 9,25% ao ano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Índice Dívidas/Investimento Total: 50%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just">
              <a:spcAft>
                <a:spcPts val="0"/>
              </a:spcAft>
            </a:pP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Receitas de vendas, despesas de capital (CAPEX) e depreciação crescem todas a 8% ao ano;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Dados para a Fase de Crescimento Estável: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sz="15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Taxa de crescimento esperada dos fluxos de caixa operacionais: 5% ao ano; Beta total: 1,0</a:t>
            </a:r>
            <a:r>
              <a:rPr lang="pt-BR" sz="15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 da dívida (antes do IR): 8,5%</a:t>
            </a:r>
            <a:r>
              <a:rPr lang="pt-BR" sz="15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Índice Dívidas/Investimento Total: 25%</a:t>
            </a:r>
            <a:r>
              <a:rPr lang="pt-BR" sz="15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t-BR" sz="15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despesas de capital são compensadas pela depreciação</a:t>
            </a:r>
            <a:endParaRPr lang="pt-BR" sz="15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0" y="0"/>
            <a:ext cx="12192000" cy="6867018"/>
            <a:chOff x="0" y="0"/>
            <a:chExt cx="12192000" cy="6867018"/>
          </a:xfrm>
        </p:grpSpPr>
        <p:sp>
          <p:nvSpPr>
            <p:cNvPr id="34" name="Retângulo 33"/>
            <p:cNvSpPr/>
            <p:nvPr/>
          </p:nvSpPr>
          <p:spPr>
            <a:xfrm flipH="1">
              <a:off x="0" y="0"/>
              <a:ext cx="12192000" cy="6867018"/>
            </a:xfrm>
            <a:prstGeom prst="rect">
              <a:avLst/>
            </a:prstGeom>
            <a:solidFill>
              <a:srgbClr val="C9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33350" y="125952"/>
              <a:ext cx="11925300" cy="6615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" name="Fluxograma: Processo 1"/>
          <p:cNvSpPr/>
          <p:nvPr/>
        </p:nvSpPr>
        <p:spPr>
          <a:xfrm>
            <a:off x="0" y="0"/>
            <a:ext cx="12192000" cy="1206805"/>
          </a:xfrm>
          <a:prstGeom prst="flowChartProcess">
            <a:avLst/>
          </a:prstGeom>
          <a:solidFill>
            <a:srgbClr val="C9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0" y="799070"/>
            <a:ext cx="185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76086" y="799448"/>
            <a:ext cx="58159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027111" y="491643"/>
            <a:ext cx="4348975" cy="576648"/>
            <a:chOff x="1772564" y="510746"/>
            <a:chExt cx="4348975" cy="576648"/>
          </a:xfrm>
        </p:grpSpPr>
        <p:grpSp>
          <p:nvGrpSpPr>
            <p:cNvPr id="16" name="Grupo 15"/>
            <p:cNvGrpSpPr/>
            <p:nvPr/>
          </p:nvGrpSpPr>
          <p:grpSpPr>
            <a:xfrm>
              <a:off x="1772564" y="510746"/>
              <a:ext cx="576648" cy="576648"/>
              <a:chOff x="2677297" y="510746"/>
              <a:chExt cx="576648" cy="576648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2677297" y="510746"/>
                <a:ext cx="576648" cy="576648"/>
              </a:xfrm>
              <a:prstGeom prst="ellipse">
                <a:avLst/>
              </a:prstGeom>
              <a:solidFill>
                <a:srgbClr val="1E2C7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" name="Shape 77"/>
              <p:cNvGrpSpPr/>
              <p:nvPr/>
            </p:nvGrpSpPr>
            <p:grpSpPr>
              <a:xfrm>
                <a:off x="2820029" y="653478"/>
                <a:ext cx="291184" cy="291184"/>
                <a:chOff x="2594050" y="1631825"/>
                <a:chExt cx="439625" cy="439625"/>
              </a:xfrm>
            </p:grpSpPr>
            <p:sp>
              <p:nvSpPr>
                <p:cNvPr id="4" name="Shape 78"/>
                <p:cNvSpPr/>
                <p:nvPr/>
              </p:nvSpPr>
              <p:spPr>
                <a:xfrm>
                  <a:off x="2594050" y="1883300"/>
                  <a:ext cx="188175" cy="188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27" h="7526" fill="none" extrusionOk="0">
                      <a:moveTo>
                        <a:pt x="5992" y="0"/>
                      </a:moveTo>
                      <a:lnTo>
                        <a:pt x="537" y="6430"/>
                      </a:lnTo>
                      <a:lnTo>
                        <a:pt x="1" y="7526"/>
                      </a:lnTo>
                      <a:lnTo>
                        <a:pt x="1097" y="6990"/>
                      </a:lnTo>
                      <a:lnTo>
                        <a:pt x="7526" y="1534"/>
                      </a:lnTo>
                      <a:lnTo>
                        <a:pt x="5992" y="0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" name="Shape 79"/>
                <p:cNvSpPr/>
                <p:nvPr/>
              </p:nvSpPr>
              <p:spPr>
                <a:xfrm>
                  <a:off x="2857700" y="1631825"/>
                  <a:ext cx="175975" cy="17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39" h="7040" fill="none" extrusionOk="0">
                      <a:moveTo>
                        <a:pt x="268" y="2704"/>
                      </a:move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336" y="6771"/>
                      </a:lnTo>
                      <a:lnTo>
                        <a:pt x="4652" y="6917"/>
                      </a:lnTo>
                      <a:lnTo>
                        <a:pt x="4993" y="7015"/>
                      </a:lnTo>
                      <a:lnTo>
                        <a:pt x="5310" y="7039"/>
                      </a:lnTo>
                      <a:lnTo>
                        <a:pt x="5651" y="7039"/>
                      </a:lnTo>
                      <a:lnTo>
                        <a:pt x="5992" y="6966"/>
                      </a:lnTo>
                      <a:lnTo>
                        <a:pt x="6308" y="6844"/>
                      </a:lnTo>
                      <a:lnTo>
                        <a:pt x="6454" y="6747"/>
                      </a:lnTo>
                      <a:lnTo>
                        <a:pt x="6601" y="6674"/>
                      </a:lnTo>
                      <a:lnTo>
                        <a:pt x="6747" y="6552"/>
                      </a:lnTo>
                      <a:lnTo>
                        <a:pt x="6893" y="6430"/>
                      </a:lnTo>
                      <a:lnTo>
                        <a:pt x="6893" y="6430"/>
                      </a:lnTo>
                      <a:lnTo>
                        <a:pt x="6942" y="6357"/>
                      </a:lnTo>
                      <a:lnTo>
                        <a:pt x="7015" y="6260"/>
                      </a:lnTo>
                      <a:lnTo>
                        <a:pt x="7039" y="6138"/>
                      </a:lnTo>
                      <a:lnTo>
                        <a:pt x="7039" y="6041"/>
                      </a:lnTo>
                      <a:lnTo>
                        <a:pt x="7039" y="6041"/>
                      </a:lnTo>
                      <a:lnTo>
                        <a:pt x="7039" y="5943"/>
                      </a:lnTo>
                      <a:lnTo>
                        <a:pt x="7015" y="5846"/>
                      </a:lnTo>
                      <a:lnTo>
                        <a:pt x="6942" y="5748"/>
                      </a:lnTo>
                      <a:lnTo>
                        <a:pt x="6893" y="5651"/>
                      </a:lnTo>
                      <a:lnTo>
                        <a:pt x="1389" y="147"/>
                      </a:lnTo>
                      <a:lnTo>
                        <a:pt x="1389" y="147"/>
                      </a:lnTo>
                      <a:lnTo>
                        <a:pt x="1291" y="98"/>
                      </a:lnTo>
                      <a:lnTo>
                        <a:pt x="1194" y="25"/>
                      </a:lnTo>
                      <a:lnTo>
                        <a:pt x="1096" y="0"/>
                      </a:lnTo>
                      <a:lnTo>
                        <a:pt x="999" y="0"/>
                      </a:lnTo>
                      <a:lnTo>
                        <a:pt x="999" y="0"/>
                      </a:lnTo>
                      <a:lnTo>
                        <a:pt x="902" y="0"/>
                      </a:lnTo>
                      <a:lnTo>
                        <a:pt x="780" y="25"/>
                      </a:lnTo>
                      <a:lnTo>
                        <a:pt x="682" y="98"/>
                      </a:lnTo>
                      <a:lnTo>
                        <a:pt x="609" y="147"/>
                      </a:lnTo>
                      <a:lnTo>
                        <a:pt x="609" y="147"/>
                      </a:lnTo>
                      <a:lnTo>
                        <a:pt x="487" y="293"/>
                      </a:lnTo>
                      <a:lnTo>
                        <a:pt x="366" y="439"/>
                      </a:lnTo>
                      <a:lnTo>
                        <a:pt x="293" y="585"/>
                      </a:lnTo>
                      <a:lnTo>
                        <a:pt x="195" y="731"/>
                      </a:lnTo>
                      <a:lnTo>
                        <a:pt x="73" y="1048"/>
                      </a:lnTo>
                      <a:lnTo>
                        <a:pt x="0" y="1389"/>
                      </a:lnTo>
                      <a:lnTo>
                        <a:pt x="0" y="1730"/>
                      </a:lnTo>
                      <a:lnTo>
                        <a:pt x="25" y="2046"/>
                      </a:lnTo>
                      <a:lnTo>
                        <a:pt x="122" y="2387"/>
                      </a:lnTo>
                      <a:lnTo>
                        <a:pt x="268" y="2704"/>
                      </a:lnTo>
                      <a:lnTo>
                        <a:pt x="268" y="2704"/>
                      </a:lnTo>
                      <a:close/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6" name="Shape 80"/>
                <p:cNvSpPr/>
                <p:nvPr/>
              </p:nvSpPr>
              <p:spPr>
                <a:xfrm>
                  <a:off x="2662850" y="1699400"/>
                  <a:ext cx="303250" cy="3032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0" h="12130" fill="none" extrusionOk="0">
                      <a:moveTo>
                        <a:pt x="8038" y="1"/>
                      </a:moveTo>
                      <a:lnTo>
                        <a:pt x="4872" y="3191"/>
                      </a:lnTo>
                      <a:lnTo>
                        <a:pt x="4872" y="3191"/>
                      </a:lnTo>
                      <a:lnTo>
                        <a:pt x="4628" y="3094"/>
                      </a:lnTo>
                      <a:lnTo>
                        <a:pt x="4385" y="2997"/>
                      </a:lnTo>
                      <a:lnTo>
                        <a:pt x="4092" y="2899"/>
                      </a:lnTo>
                      <a:lnTo>
                        <a:pt x="3800" y="2850"/>
                      </a:lnTo>
                      <a:lnTo>
                        <a:pt x="3484" y="2777"/>
                      </a:lnTo>
                      <a:lnTo>
                        <a:pt x="3167" y="2729"/>
                      </a:lnTo>
                      <a:lnTo>
                        <a:pt x="2850" y="2704"/>
                      </a:lnTo>
                      <a:lnTo>
                        <a:pt x="2534" y="2704"/>
                      </a:lnTo>
                      <a:lnTo>
                        <a:pt x="2534" y="2704"/>
                      </a:lnTo>
                      <a:lnTo>
                        <a:pt x="2241" y="2704"/>
                      </a:lnTo>
                      <a:lnTo>
                        <a:pt x="1949" y="2729"/>
                      </a:lnTo>
                      <a:lnTo>
                        <a:pt x="1633" y="2777"/>
                      </a:lnTo>
                      <a:lnTo>
                        <a:pt x="1316" y="2850"/>
                      </a:lnTo>
                      <a:lnTo>
                        <a:pt x="999" y="2972"/>
                      </a:lnTo>
                      <a:lnTo>
                        <a:pt x="707" y="3094"/>
                      </a:lnTo>
                      <a:lnTo>
                        <a:pt x="415" y="3289"/>
                      </a:lnTo>
                      <a:lnTo>
                        <a:pt x="147" y="3508"/>
                      </a:lnTo>
                      <a:lnTo>
                        <a:pt x="147" y="3508"/>
                      </a:lnTo>
                      <a:lnTo>
                        <a:pt x="74" y="3581"/>
                      </a:lnTo>
                      <a:lnTo>
                        <a:pt x="25" y="3678"/>
                      </a:lnTo>
                      <a:lnTo>
                        <a:pt x="1" y="3776"/>
                      </a:lnTo>
                      <a:lnTo>
                        <a:pt x="1" y="3898"/>
                      </a:lnTo>
                      <a:lnTo>
                        <a:pt x="1" y="3898"/>
                      </a:lnTo>
                      <a:lnTo>
                        <a:pt x="1" y="3995"/>
                      </a:lnTo>
                      <a:lnTo>
                        <a:pt x="25" y="4093"/>
                      </a:lnTo>
                      <a:lnTo>
                        <a:pt x="74" y="4190"/>
                      </a:lnTo>
                      <a:lnTo>
                        <a:pt x="147" y="4287"/>
                      </a:lnTo>
                      <a:lnTo>
                        <a:pt x="7843" y="11984"/>
                      </a:lnTo>
                      <a:lnTo>
                        <a:pt x="7843" y="11984"/>
                      </a:lnTo>
                      <a:lnTo>
                        <a:pt x="7941" y="12057"/>
                      </a:lnTo>
                      <a:lnTo>
                        <a:pt x="8038" y="12105"/>
                      </a:lnTo>
                      <a:lnTo>
                        <a:pt x="8135" y="12130"/>
                      </a:lnTo>
                      <a:lnTo>
                        <a:pt x="8233" y="12130"/>
                      </a:lnTo>
                      <a:lnTo>
                        <a:pt x="8233" y="12130"/>
                      </a:lnTo>
                      <a:lnTo>
                        <a:pt x="8355" y="12130"/>
                      </a:lnTo>
                      <a:lnTo>
                        <a:pt x="8452" y="12105"/>
                      </a:lnTo>
                      <a:lnTo>
                        <a:pt x="8549" y="12057"/>
                      </a:lnTo>
                      <a:lnTo>
                        <a:pt x="8622" y="11984"/>
                      </a:lnTo>
                      <a:lnTo>
                        <a:pt x="8622" y="11984"/>
                      </a:lnTo>
                      <a:lnTo>
                        <a:pt x="8842" y="11716"/>
                      </a:lnTo>
                      <a:lnTo>
                        <a:pt x="9036" y="11423"/>
                      </a:lnTo>
                      <a:lnTo>
                        <a:pt x="9158" y="11131"/>
                      </a:lnTo>
                      <a:lnTo>
                        <a:pt x="9280" y="10814"/>
                      </a:lnTo>
                      <a:lnTo>
                        <a:pt x="9353" y="10498"/>
                      </a:lnTo>
                      <a:lnTo>
                        <a:pt x="9402" y="10181"/>
                      </a:lnTo>
                      <a:lnTo>
                        <a:pt x="9426" y="9889"/>
                      </a:lnTo>
                      <a:lnTo>
                        <a:pt x="9426" y="9597"/>
                      </a:lnTo>
                      <a:lnTo>
                        <a:pt x="9426" y="9597"/>
                      </a:lnTo>
                      <a:lnTo>
                        <a:pt x="9426" y="9280"/>
                      </a:lnTo>
                      <a:lnTo>
                        <a:pt x="9402" y="8964"/>
                      </a:lnTo>
                      <a:lnTo>
                        <a:pt x="9353" y="8647"/>
                      </a:lnTo>
                      <a:lnTo>
                        <a:pt x="9280" y="8330"/>
                      </a:lnTo>
                      <a:lnTo>
                        <a:pt x="9231" y="8038"/>
                      </a:lnTo>
                      <a:lnTo>
                        <a:pt x="9134" y="7746"/>
                      </a:lnTo>
                      <a:lnTo>
                        <a:pt x="9036" y="7502"/>
                      </a:lnTo>
                      <a:lnTo>
                        <a:pt x="8939" y="7259"/>
                      </a:lnTo>
                      <a:lnTo>
                        <a:pt x="12130" y="4093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7" name="Shape 81"/>
                <p:cNvSpPr/>
                <p:nvPr/>
              </p:nvSpPr>
              <p:spPr>
                <a:xfrm>
                  <a:off x="2814911" y="1754061"/>
                  <a:ext cx="49950" cy="499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8" h="1998" fill="none" extrusionOk="0">
                      <a:moveTo>
                        <a:pt x="1" y="1997"/>
                      </a:moveTo>
                      <a:lnTo>
                        <a:pt x="1998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2449928" y="619987"/>
              <a:ext cx="367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1E2C76"/>
                  </a:solidFill>
                </a:rPr>
                <a:t>Avaliação de Empresas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50358" y="1710295"/>
            <a:ext cx="1084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endParaRPr lang="pt-BR" sz="2000" dirty="0">
              <a:solidFill>
                <a:srgbClr val="1E2C76"/>
              </a:solidFill>
              <a:latin typeface="+mj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B4DE722-42B9-4DC6-B25B-7EB318632EF4}"/>
              </a:ext>
            </a:extLst>
          </p:cNvPr>
          <p:cNvSpPr txBox="1">
            <a:spLocks noChangeArrowheads="1"/>
          </p:cNvSpPr>
          <p:nvPr/>
        </p:nvSpPr>
        <p:spPr>
          <a:xfrm>
            <a:off x="747717" y="199874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Char char="§"/>
            </a:pPr>
            <a:endParaRPr lang="pt-BR" sz="2300" b="1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1B0E059-4282-4D43-8623-49486BD92376}"/>
              </a:ext>
            </a:extLst>
          </p:cNvPr>
          <p:cNvSpPr/>
          <p:nvPr/>
        </p:nvSpPr>
        <p:spPr>
          <a:xfrm>
            <a:off x="100012" y="1206074"/>
            <a:ext cx="1181100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i="1" dirty="0" err="1"/>
              <a:t>Ghandi</a:t>
            </a:r>
            <a:r>
              <a:rPr lang="pt-BR" i="1" dirty="0"/>
              <a:t> Co. </a:t>
            </a:r>
            <a:r>
              <a:rPr lang="pt-BR" dirty="0"/>
              <a:t>é uma empresa localizada na Ásia e mantém uma carteira diversificada de produtos. Em 2009 apurou um EBIT de $ 632,2 milhões. Sua alíquota de IR é de 30%. O valor de seu PL é de $ 3.432,1 milhões, e as dívidas somam a $ 1.377,2 milhões</a:t>
            </a:r>
            <a:endParaRPr lang="pt-BR" b="1" dirty="0"/>
          </a:p>
          <a:p>
            <a:r>
              <a:rPr lang="pt-BR" b="1" dirty="0"/>
              <a:t>Calcular</a:t>
            </a:r>
            <a:r>
              <a:rPr lang="pt-BR" dirty="0"/>
              <a:t> o ROI da empresa</a:t>
            </a:r>
            <a:endParaRPr lang="pt-BR" b="1" dirty="0"/>
          </a:p>
          <a:p>
            <a:r>
              <a:rPr lang="pt-BR" dirty="0"/>
              <a:t> </a:t>
            </a:r>
            <a:endParaRPr lang="pt-BR" b="1" dirty="0"/>
          </a:p>
          <a:p>
            <a:pPr lvl="0"/>
            <a:r>
              <a:rPr lang="pt-BR" dirty="0"/>
              <a:t>A empresa espera um crescimento de seus resultados operacionais de 5% a.a. Assumindo que o ROI irá se manter, calcular a taxa de reinvestimento do lucro operacional da empresa.</a:t>
            </a:r>
            <a:endParaRPr lang="pt-BR" b="1" dirty="0"/>
          </a:p>
          <a:p>
            <a:r>
              <a:rPr lang="pt-BR" dirty="0"/>
              <a:t> </a:t>
            </a:r>
          </a:p>
          <a:p>
            <a:pPr lvl="0"/>
            <a:r>
              <a:rPr lang="pt-BR" b="1" dirty="0"/>
              <a:t>Calcular</a:t>
            </a:r>
            <a:r>
              <a:rPr lang="pt-BR" dirty="0"/>
              <a:t> o FOCF da </a:t>
            </a:r>
            <a:r>
              <a:rPr lang="pt-BR" i="1" dirty="0" err="1"/>
              <a:t>Ghandi</a:t>
            </a:r>
            <a:r>
              <a:rPr lang="pt-BR" i="1" dirty="0"/>
              <a:t> Co.</a:t>
            </a:r>
            <a:endParaRPr lang="pt-BR" b="1" dirty="0"/>
          </a:p>
          <a:p>
            <a:r>
              <a:rPr lang="pt-BR" dirty="0"/>
              <a:t>  </a:t>
            </a:r>
          </a:p>
          <a:p>
            <a:pPr lvl="0"/>
            <a:r>
              <a:rPr lang="pt-BR" dirty="0"/>
              <a:t>O beta da empresa é de 1,17, refletindo o risco do negócio e o seu </a:t>
            </a:r>
            <a:r>
              <a:rPr lang="pt-BR" i="1" dirty="0" err="1"/>
              <a:t>leverage</a:t>
            </a:r>
            <a:r>
              <a:rPr lang="pt-BR" i="1" dirty="0"/>
              <a:t>.</a:t>
            </a:r>
            <a:r>
              <a:rPr lang="pt-BR" dirty="0"/>
              <a:t>  A taxa livre de risco é de 10,5%. O prêmio pelo risco de mercado atinge a 4%, e o prêmio pelo risco país de 5,23%. </a:t>
            </a:r>
            <a:r>
              <a:rPr lang="pt-BR" b="1" dirty="0"/>
              <a:t>Calcular</a:t>
            </a:r>
            <a:r>
              <a:rPr lang="pt-BR" dirty="0"/>
              <a:t> o custo de capital próprio da </a:t>
            </a:r>
            <a:r>
              <a:rPr lang="pt-BR" i="1" dirty="0" err="1"/>
              <a:t>Ghando</a:t>
            </a:r>
            <a:r>
              <a:rPr lang="pt-BR" i="1" dirty="0"/>
              <a:t> Co.</a:t>
            </a:r>
            <a:endParaRPr lang="pt-BR" b="1" dirty="0"/>
          </a:p>
          <a:p>
            <a:r>
              <a:rPr lang="pt-BR" dirty="0"/>
              <a:t> </a:t>
            </a:r>
          </a:p>
          <a:p>
            <a:pPr lvl="0"/>
            <a:r>
              <a:rPr lang="pt-BR" dirty="0"/>
              <a:t>O custo de captação da empresa, antes do benefício fiscal, é de 12% a.a., e a relação P/PL a valores de mercado atinge a 79,18%. </a:t>
            </a:r>
            <a:r>
              <a:rPr lang="pt-BR" b="1" dirty="0"/>
              <a:t>Determinar</a:t>
            </a:r>
            <a:r>
              <a:rPr lang="pt-BR" dirty="0"/>
              <a:t> o WACC da empresa considerando pesos de mercado.</a:t>
            </a:r>
            <a:endParaRPr lang="pt-BR" b="1" dirty="0"/>
          </a:p>
          <a:p>
            <a:r>
              <a:rPr lang="pt-BR" dirty="0"/>
              <a:t> </a:t>
            </a:r>
          </a:p>
          <a:p>
            <a:pPr lvl="0"/>
            <a:r>
              <a:rPr lang="pt-BR" b="1" dirty="0"/>
              <a:t> </a:t>
            </a:r>
            <a:r>
              <a:rPr lang="pt-BR" dirty="0"/>
              <a:t>Uma característica interessante da avaliação da </a:t>
            </a:r>
            <a:r>
              <a:rPr lang="pt-BR" i="1" dirty="0" err="1"/>
              <a:t>Ghandi</a:t>
            </a:r>
            <a:r>
              <a:rPr lang="pt-BR" i="1" dirty="0"/>
              <a:t> Co.</a:t>
            </a:r>
            <a:r>
              <a:rPr lang="pt-BR" dirty="0"/>
              <a:t>, é que a empresa possui um custo total de capital (WACC) bastante superior ao retorno esperado do capital (ROI). Pede-se </a:t>
            </a:r>
            <a:r>
              <a:rPr lang="pt-BR" b="1" dirty="0"/>
              <a:t>calcular </a:t>
            </a:r>
            <a:r>
              <a:rPr lang="pt-BR" dirty="0"/>
              <a:t>a taxa de reinvestimento do lucro operacional na hipótese da empresa conseguir apurar um retorno do investimento igual ao custo total de </a:t>
            </a:r>
            <a:r>
              <a:rPr lang="pt-BR"/>
              <a:t>capital.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296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3588</TotalTime>
  <Words>6829</Words>
  <Application>Microsoft Office PowerPoint</Application>
  <PresentationFormat>Widescreen</PresentationFormat>
  <Paragraphs>1242</Paragraphs>
  <Slides>101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101</vt:i4>
      </vt:variant>
    </vt:vector>
  </HeadingPairs>
  <TitlesOfParts>
    <vt:vector size="113" baseType="lpstr">
      <vt:lpstr>Arial</vt:lpstr>
      <vt:lpstr>Bookman Old Style</vt:lpstr>
      <vt:lpstr>Calibri</vt:lpstr>
      <vt:lpstr>Calibri Light</vt:lpstr>
      <vt:lpstr>Cambria Math</vt:lpstr>
      <vt:lpstr>Lucida Sans Unicode</vt:lpstr>
      <vt:lpstr>Tahoma</vt:lpstr>
      <vt:lpstr>Times New Roman</vt:lpstr>
      <vt:lpstr>Verdana</vt:lpstr>
      <vt:lpstr>Wingdings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 A Ominicare Inc. apurou no ano de X3 lucro por ação de $ 0,85 e vendas por ação de $ 12,50. Seus investimentos de capital em capital fixo não são relevantes, sendo cobertos pela depreciação. Seu investimento em giro, no entanto, deve manter-se em 40% das vendas. É esperado um crescimento de 20% ao ano nos lucros e receitas de vendas no período de X4 a X8, declinando linearmente nos três anos seguintes até atingir a 5% em X11. A empresa apresenta um índice de endividamento de 15% [P/P+PL], pretendendo manter esta posição no futuro. O beta das ações da Ominicare é de 1,10, e admite-se que irá se manter inalterado no período de avaliação. A taxa dos títulos livres de risco é de 7%, e a carteira de mercado paga uma remuneração de 12,5%. Estimar o valor por ação, usando o modelo do FCFE.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Gatsios</dc:creator>
  <cp:lastModifiedBy>Rafael Gatsios</cp:lastModifiedBy>
  <cp:revision>38</cp:revision>
  <dcterms:created xsi:type="dcterms:W3CDTF">2018-02-27T18:27:23Z</dcterms:created>
  <dcterms:modified xsi:type="dcterms:W3CDTF">2020-08-14T18:08:57Z</dcterms:modified>
</cp:coreProperties>
</file>