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8"/>
  </p:notesMasterIdLst>
  <p:sldIdLst>
    <p:sldId id="256" r:id="rId2"/>
    <p:sldId id="400" r:id="rId3"/>
    <p:sldId id="416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279" r:id="rId43"/>
    <p:sldId id="280" r:id="rId44"/>
    <p:sldId id="281" r:id="rId45"/>
    <p:sldId id="276" r:id="rId46"/>
    <p:sldId id="28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2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9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99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1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67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5048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81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9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58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77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8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8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7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1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766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PTC3566-Tópicos de Controle Avançado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</a:t>
            </a:r>
            <a:r>
              <a:rPr lang="pt-BR" sz="3600">
                <a:latin typeface="Arial Black" panose="020B0A04020102020204" pitchFamily="34" charset="0"/>
              </a:rPr>
              <a:t>de 26/06/2020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2C3F3-DD98-4DF5-80E7-1A5DCFAC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Linearidade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C5EB42E-80C2-492D-A543-FEE8685CE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604" y="2476422"/>
            <a:ext cx="5258180" cy="21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7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CAF5B-D490-4275-AF9D-0491B93E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A7F3D6-E2DD-406D-985A-A068B40E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Como a expressão da cópia e da linearidade são diferentes,</a:t>
            </a:r>
          </a:p>
          <a:p>
            <a:endParaRPr lang="pt-BR" dirty="0"/>
          </a:p>
          <a:p>
            <a:r>
              <a:rPr lang="pt-BR" dirty="0"/>
              <a:t>Negar a hipótese levou ao “absurdo”</a:t>
            </a:r>
          </a:p>
          <a:p>
            <a:endParaRPr lang="pt-BR" dirty="0"/>
          </a:p>
          <a:p>
            <a:r>
              <a:rPr lang="pt-BR" dirty="0"/>
              <a:t>O teorema está demonstrado</a:t>
            </a:r>
          </a:p>
        </p:txBody>
      </p:sp>
    </p:spTree>
    <p:extLst>
      <p:ext uri="{BB962C8B-B14F-4D97-AF65-F5344CB8AC3E}">
        <p14:creationId xmlns:p14="http://schemas.microsoft.com/office/powerpoint/2010/main" val="164563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7BD93-861B-46F7-98E1-67C35D47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densidade (Notação de Dirac)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307CA92-7CD2-43F2-9143-E8D8489AB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233" y="2450747"/>
            <a:ext cx="10199606" cy="16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3247E-C162-4A49-93B7-FE65E4C1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Expressão da matriz densidade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4D77583-251B-4C24-9557-5AD817CE9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624" y="2455240"/>
            <a:ext cx="8914938" cy="14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7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29854-E7CB-4B53-87DA-754D74AA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Estado puro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19375226-1DBC-4F19-8EE4-4CF9E8961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851" y="2497362"/>
            <a:ext cx="9298312" cy="26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1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C52C7-7309-4305-AB29-5CA89245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Expressões equivalentes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73235-6708-4CAE-9B80-35757FF8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expressão da matriz densidade dependo do que se quer medir.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7E36E1-46C6-4305-8E9F-7F656F504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12" y="2703266"/>
            <a:ext cx="7923720" cy="284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8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DEDA6-34B9-404A-A75B-785DBC54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81FED-8F0E-4C29-BD79-8C7D3EFFE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operador densidade é </a:t>
            </a:r>
            <a:r>
              <a:rPr lang="pt-BR" dirty="0" err="1"/>
              <a:t>hermitiano</a:t>
            </a:r>
            <a:r>
              <a:rPr lang="pt-BR" dirty="0"/>
              <a:t>.</a:t>
            </a:r>
          </a:p>
          <a:p>
            <a:r>
              <a:rPr lang="pt-BR" dirty="0"/>
              <a:t>Logo, o operador densidade é normal, i.e., é </a:t>
            </a:r>
            <a:r>
              <a:rPr lang="pt-BR" dirty="0" err="1"/>
              <a:t>diagonalizável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14E805-0E1F-4893-94B9-7D7EF65C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4" y="3429000"/>
            <a:ext cx="7796052" cy="13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F9A7F-DB5B-4F58-A1AA-2BF8BBDE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TCI é caso particular de TQI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ED84E-9FC1-494D-86CF-0CAB73642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expressão da matriz densidade equivale a: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7137AF-7949-441A-8203-10C338387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60" y="2809060"/>
            <a:ext cx="8959884" cy="17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8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1DBC9-C85E-4281-BEE9-6C888311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Entrelaçamento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5CA9CC-6956-4BFB-B044-66C2CDCA5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Não-localidade.</a:t>
            </a:r>
          </a:p>
          <a:p>
            <a:r>
              <a:rPr lang="pt-BR" dirty="0"/>
              <a:t>Paradoxo EPR (1930)</a:t>
            </a:r>
          </a:p>
          <a:p>
            <a:r>
              <a:rPr lang="pt-BR" dirty="0"/>
              <a:t>Variáveis escondidas (David </a:t>
            </a:r>
            <a:r>
              <a:rPr lang="pt-BR" dirty="0" err="1"/>
              <a:t>Bohn</a:t>
            </a:r>
            <a:r>
              <a:rPr lang="pt-BR" dirty="0"/>
              <a:t>)</a:t>
            </a:r>
          </a:p>
          <a:p>
            <a:r>
              <a:rPr lang="pt-BR" dirty="0"/>
              <a:t>John Bell (1962)</a:t>
            </a:r>
          </a:p>
          <a:p>
            <a:r>
              <a:rPr lang="pt-BR" dirty="0" err="1"/>
              <a:t>Aspec</a:t>
            </a:r>
            <a:r>
              <a:rPr lang="pt-BR" dirty="0"/>
              <a:t> (1980)</a:t>
            </a:r>
          </a:p>
        </p:txBody>
      </p:sp>
    </p:spTree>
    <p:extLst>
      <p:ext uri="{BB962C8B-B14F-4D97-AF65-F5344CB8AC3E}">
        <p14:creationId xmlns:p14="http://schemas.microsoft.com/office/powerpoint/2010/main" val="264485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4E88D-4D7A-4F61-803A-BE94E54D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B19B84-C7A6-402C-B32C-1E470BF22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388" y="2375177"/>
            <a:ext cx="6852825" cy="26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Informação Quântica (III)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- Impossibilidade de cópia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- Matriz densidade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 - Não localidade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- Entrelaçamento (“</a:t>
            </a:r>
            <a:r>
              <a:rPr lang="pt-BR" dirty="0" err="1"/>
              <a:t>Entanglement</a:t>
            </a:r>
            <a:r>
              <a:rPr lang="pt-BR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429436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3F759-2AAE-44B8-8CC0-8CDAAED6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5A8711B-8D3D-41B5-86C2-7A67FBBB5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914" y="2316914"/>
            <a:ext cx="7573275" cy="42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37EDB-5C0B-447B-B0FB-7C5D5D621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69336B-4FB7-4EBA-A726-7C2C50B4C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864" y="2284352"/>
            <a:ext cx="7613928" cy="21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C497D-E62B-4532-8075-4D67203D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FDC279C-ED5A-4E56-B96C-DE23F01E4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76" y="2150129"/>
            <a:ext cx="6833031" cy="28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48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4018F-C71B-4620-9E5F-296A4CF5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62530C1-C79A-4440-9CDA-85BBF6858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63" y="2129741"/>
            <a:ext cx="6409977" cy="27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B5167-C1E1-43ED-8182-24258119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5ABAE82-1D96-48C9-BEB6-1E8A09F3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250" y="2240181"/>
            <a:ext cx="7521262" cy="238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57CE8-718F-4A54-BF7F-CD6F18D4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211D9D9-2E99-455E-9945-6F1540B0C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7559" y="2332433"/>
            <a:ext cx="7004337" cy="26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9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4F104-5D26-4162-B76B-57062613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(VIII)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71C73C1-460B-4A77-B37B-530C47CC4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094" y="2307894"/>
            <a:ext cx="6517274" cy="24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2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20060-AB72-4197-ACA4-27E036C0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(IX)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D72C440-9F87-4E4C-AFBD-C3F84DE90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992" y="2466582"/>
            <a:ext cx="7836811" cy="18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D4646-05FB-444B-8F72-546A83EC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51243A6-876B-496E-B926-60AE8DD72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095" y="2375375"/>
            <a:ext cx="6839745" cy="232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7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ECB9A-D728-4F35-8901-6E378D83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12A4438-867F-44A7-B1A2-A23F5E728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560" y="2480936"/>
            <a:ext cx="6714159" cy="18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DFB7A-C6A6-4FDE-9FDA-C1849A5B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adicional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A8259E1-3183-44BD-BD4A-DDDBDCCC7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965" y="2391695"/>
            <a:ext cx="7338349" cy="31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9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71F1-5E43-42DA-A472-35B88442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CBC13C-61D0-40F2-B32D-2F820BEF4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392" y="2433131"/>
            <a:ext cx="6586143" cy="22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1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7E6B0-480F-43E3-8CC4-E66C5F14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07FFA1B-9952-405D-9C1B-7A5AB5A18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369" y="2186892"/>
            <a:ext cx="8171612" cy="20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6687B-22E9-451A-9EB5-CE78F9B0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(caixas)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CEB865E-E5FE-40D5-9DF5-794B16A96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340" y="2236808"/>
            <a:ext cx="4204277" cy="23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9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2C766-F8D7-40D2-96F7-98E1817A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Explicação informal (XIV)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2E99C67-DDEB-42A0-BE2A-E1B94A5C3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71" y="2234160"/>
            <a:ext cx="9136344" cy="15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07154-DF77-462A-833A-2C5140B0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de Bell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BA72A4-7CB5-4D36-9CC1-A670DE1B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74" y="2320974"/>
            <a:ext cx="6423982" cy="21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71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342D7-702E-4003-82AC-B715D1D1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Experimentos (</a:t>
            </a:r>
            <a:r>
              <a:rPr lang="pt-BR" dirty="0" err="1"/>
              <a:t>Aspect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D3320DF-A173-4AE7-B640-BFCA01E94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74" y="2330232"/>
            <a:ext cx="6948742" cy="205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8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9E50F-9C3F-4449-AC39-9A409564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Entrelaçamento (formalização)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C70CBA4-4980-43B0-A15A-2BABBA169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438" y="2317830"/>
            <a:ext cx="8493468" cy="18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5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DD4F-0CCD-4B6C-A2EB-6E54E4CF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Entrelaçamento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A221F7-2A08-4702-BA14-DBEAE2D8C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" y="2427506"/>
            <a:ext cx="9613862" cy="160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72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F1C65-8CF5-4218-AB6E-EDB863E5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Estados de Bell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DAF5D2F-ACD7-4780-A46A-F3B59DD05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240067"/>
            <a:ext cx="8797743" cy="15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01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653C4-BB8C-48FC-9C11-8C5B073B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Combinação linear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2551333-803F-4EF9-846F-5E3494AF4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319" y="2375838"/>
            <a:ext cx="8646322" cy="14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1DA53-72FE-47E8-AD90-F63D952D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Impossibilidade de cópia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D5F814B-6951-4849-A1E4-F1602228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346" y="2214852"/>
            <a:ext cx="8966014" cy="24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03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40E3C-9AAD-4632-B2B6-B46B5CB2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Entrelaçamento (conceito)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074568B-FBD7-4601-AE67-13AF294837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69" y="2419346"/>
            <a:ext cx="10518411" cy="1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B5372-F247-452C-A1D0-A2A7CBD5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Finalmente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3B7C072-7B35-41A8-BF3A-5FE149DFD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587" y="2269698"/>
            <a:ext cx="7921462" cy="10129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68DC01-9135-4C93-ABC7-0B7A25D4D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85" y="3429000"/>
            <a:ext cx="8100351" cy="1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9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A5349-CF61-435D-AC6E-AD080CA5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Aplicações: Criptografia e Código Denso (Preliminares)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2B36F-8751-4837-879D-B86D5EF1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Base de </a:t>
            </a:r>
            <a:r>
              <a:rPr lang="pt-BR" dirty="0" err="1"/>
              <a:t>Hadamard</a:t>
            </a:r>
            <a:r>
              <a:rPr lang="pt-BR" dirty="0"/>
              <a:t>:</a:t>
            </a:r>
          </a:p>
          <a:p>
            <a:r>
              <a:rPr lang="pt-BR" dirty="0"/>
              <a:t>Estados de Bell: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ADAEFAB-8EB1-43A6-8FD1-0577719E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20" y="2336873"/>
            <a:ext cx="6540863" cy="4778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A49DFD5-0B90-4AC6-94C0-F5A3D279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94" y="3639763"/>
            <a:ext cx="5031046" cy="148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50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F46C7-6A58-4252-8522-034E6832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Aplicações: Criptografia e Código Denso (Preliminares 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6F408A-137A-47B7-9662-66FD17C3D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Matrizes de </a:t>
            </a:r>
            <a:r>
              <a:rPr lang="pt-BR" dirty="0" err="1"/>
              <a:t>Pauli</a:t>
            </a:r>
            <a:r>
              <a:rPr lang="pt-BR" dirty="0"/>
              <a:t>: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5F06A4C-1CD7-45A3-BDF5-050E26C4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92" y="2987885"/>
            <a:ext cx="5599348" cy="22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16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98133-F258-4389-BD07-E1E32B57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Aplicações: Criptografia e Código Denso (Preliminares III)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4344BF-75DF-47AD-B9D6-E052948A7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Identidades: Matrizes de </a:t>
            </a:r>
            <a:r>
              <a:rPr lang="pt-BR" dirty="0" err="1"/>
              <a:t>Pauli</a:t>
            </a:r>
            <a:r>
              <a:rPr lang="pt-BR" dirty="0"/>
              <a:t> e Estados de Bell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FF298A7-61A5-4072-81B9-BE18C6378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82" y="2938893"/>
            <a:ext cx="8049363" cy="33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5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EC6A0-3758-461E-A18E-D2F61508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Criptografia: Algoritmo BB84 (I)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C8CF7-13A7-494E-8E9F-2252BB3CE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Protocolo Bennet e </a:t>
            </a:r>
            <a:r>
              <a:rPr lang="pt-BR" dirty="0" err="1"/>
              <a:t>Brassard</a:t>
            </a:r>
            <a:r>
              <a:rPr lang="pt-BR" dirty="0"/>
              <a:t>: No envio de um dado </a:t>
            </a:r>
            <a:r>
              <a:rPr lang="pt-BR" dirty="0" err="1"/>
              <a:t>qubit</a:t>
            </a:r>
            <a:r>
              <a:rPr lang="pt-BR" dirty="0"/>
              <a:t>, escolher aleatoriamente entre a base canônica e a base de </a:t>
            </a:r>
            <a:r>
              <a:rPr lang="pt-BR" dirty="0" err="1"/>
              <a:t>Hadamard</a:t>
            </a:r>
            <a:r>
              <a:rPr lang="pt-BR" dirty="0"/>
              <a:t>.</a:t>
            </a:r>
          </a:p>
          <a:p>
            <a:r>
              <a:rPr lang="pt-BR" dirty="0"/>
              <a:t>Sequência de bits clássicos: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Codificação Quântica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2BF051-CE0B-4584-8DCD-A3E5392A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43" y="3301793"/>
            <a:ext cx="3491738" cy="87387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B18D00-5D21-4A04-96BE-9EBD1C3D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818" y="4891774"/>
            <a:ext cx="7129869" cy="11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2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7775-5CE4-42F7-8A0C-A673C01D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Criptografia: Algoritmo BB84 (II)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B57233-A8D5-4AA4-AF42-FE72DB828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Decodificação (Recepção)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9B0ECF-DFB6-46F8-9C4F-518ABC7D5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72" y="3340895"/>
            <a:ext cx="5058852" cy="17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6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D2BBD-73A6-4B65-A420-C1CCE3EB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Impossibilidade de cópia: enunciado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FE91233-9649-450E-AEE8-F7148D2F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281" y="2436256"/>
            <a:ext cx="8073909" cy="19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549D7-D6B2-465D-A470-00CA327C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cópia é possível?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D094FEF-4E59-4129-B645-0362595E6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358" y="2614609"/>
            <a:ext cx="7269513" cy="16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0210B-A9C0-460F-A267-A4B0718A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da impossibilidade de cópia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A34CEA2-B4F3-466A-B669-87D136C1C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31" y="2315576"/>
            <a:ext cx="7964457" cy="24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72C5E-969A-4F87-81FE-7E765BFCE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8916B6-6A39-418B-9A8E-48FBAE86F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266" y="2365305"/>
            <a:ext cx="9059782" cy="17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93C28-CA2D-4EB8-AA5E-D1603934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Expressão da cópia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7BEE17F-3D15-4DC9-BB1F-524F781FE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925" y="2416928"/>
            <a:ext cx="5823835" cy="27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50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3326</TotalTime>
  <Words>382</Words>
  <Application>Microsoft Office PowerPoint</Application>
  <PresentationFormat>Widescreen</PresentationFormat>
  <Paragraphs>80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Trebuchet MS</vt:lpstr>
      <vt:lpstr>Berlim</vt:lpstr>
      <vt:lpstr>PTC3566-Tópicos de Controle Avançado Aula de 26/06/2020</vt:lpstr>
      <vt:lpstr>Informação Quântica (III)</vt:lpstr>
      <vt:lpstr>Referência adicional</vt:lpstr>
      <vt:lpstr>Impossibilidade de cópia</vt:lpstr>
      <vt:lpstr>Impossibilidade de cópia: enunciado</vt:lpstr>
      <vt:lpstr>A cópia é possível?</vt:lpstr>
      <vt:lpstr>Teorema da impossibilidade de cópia</vt:lpstr>
      <vt:lpstr>Prova (continuação)</vt:lpstr>
      <vt:lpstr>Expressão da cópia</vt:lpstr>
      <vt:lpstr>Linearidade</vt:lpstr>
      <vt:lpstr>Conclusão</vt:lpstr>
      <vt:lpstr>Matriz densidade (Notação de Dirac)</vt:lpstr>
      <vt:lpstr>Expressão da matriz densidade</vt:lpstr>
      <vt:lpstr>Estado puro</vt:lpstr>
      <vt:lpstr>Expressões equivalentes</vt:lpstr>
      <vt:lpstr>Propriedades</vt:lpstr>
      <vt:lpstr>TCI é caso particular de TQI</vt:lpstr>
      <vt:lpstr>Entrelaçamento (I)</vt:lpstr>
      <vt:lpstr>Explicação informal</vt:lpstr>
      <vt:lpstr>Explicação informal (II)</vt:lpstr>
      <vt:lpstr>Explicação informal (III)</vt:lpstr>
      <vt:lpstr>Explicação informal (IV)</vt:lpstr>
      <vt:lpstr>Explicação informal (V)</vt:lpstr>
      <vt:lpstr>Explicação informal (VI)</vt:lpstr>
      <vt:lpstr>Explicação informal (VII)</vt:lpstr>
      <vt:lpstr>Explicação informal (VIII)</vt:lpstr>
      <vt:lpstr>Explicação informal (IX)</vt:lpstr>
      <vt:lpstr>Explicação informal (X)</vt:lpstr>
      <vt:lpstr>Explicação informal (XI)</vt:lpstr>
      <vt:lpstr>Explicação informal (XII)</vt:lpstr>
      <vt:lpstr>Explicação informal (XIII)</vt:lpstr>
      <vt:lpstr>Tabela (caixas)</vt:lpstr>
      <vt:lpstr>Explicação informal (XIV)</vt:lpstr>
      <vt:lpstr>Proposta de Bell</vt:lpstr>
      <vt:lpstr>Experimentos (Aspect)</vt:lpstr>
      <vt:lpstr>Entrelaçamento (formalização)</vt:lpstr>
      <vt:lpstr>Entrelaçamento (continuação)</vt:lpstr>
      <vt:lpstr>Estados de Bell</vt:lpstr>
      <vt:lpstr>Combinação linear</vt:lpstr>
      <vt:lpstr>Entrelaçamento (conceito)</vt:lpstr>
      <vt:lpstr>Finalmente</vt:lpstr>
      <vt:lpstr>Aplicações: Criptografia e Código Denso (Preliminares)</vt:lpstr>
      <vt:lpstr>Aplicações: Criptografia e Código Denso (Preliminares II)</vt:lpstr>
      <vt:lpstr>Aplicações: Criptografia e Código Denso (Preliminares III)</vt:lpstr>
      <vt:lpstr>Criptografia: Algoritmo BB84 (I)</vt:lpstr>
      <vt:lpstr>Criptografia: Algoritmo BB84 (II)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347</cp:revision>
  <dcterms:created xsi:type="dcterms:W3CDTF">2019-06-28T19:51:26Z</dcterms:created>
  <dcterms:modified xsi:type="dcterms:W3CDTF">2020-06-19T21:37:57Z</dcterms:modified>
</cp:coreProperties>
</file>