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sraESxN7dGWfacRTU2A3fP/j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4da779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734da779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34da779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734da779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34da779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734da779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34da7797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34da7797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fa509e8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7fa509e8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fa509e8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7fa509e8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34da7797f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734da7797f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fa509e8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7fa509e8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fa509e8b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7fa509e8b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fa509e8b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fa509e8b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4da7797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734da7797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4da7797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734da7797f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sconstrutora.com.b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.folha.uol.com.br/fsp/brasil/fc27059822.htm" TargetMode="External"/><Relationship Id="rId5" Type="http://schemas.openxmlformats.org/officeDocument/2006/relationships/hyperlink" Target="https://valor.globo.com/brasil/noticia/2017/05/05/estagnacao-de-investimento-ameaca-concessao-de-rodovias.ghtml?GLBID=12442a63ffa95e545a5dbdd345c59d20e5936325f78504b79337273617154774b5f486251416861374d3562755346676a4d4e4b385a7a7243724a2d71393479346d504a446a716e6b427a58595f78666f46797a39697154384b666271516b36553871757a4b413d3d3a303a75676e7872646f6d707174646b79636669646165" TargetMode="External"/><Relationship Id="rId4" Type="http://schemas.openxmlformats.org/officeDocument/2006/relationships/hyperlink" Target="https://trucao.com.br/brasil-e-lider-mundial-em-concessoes-rodoviaria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tf.org.br/informacoes-gerai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064592" y="5693815"/>
            <a:ext cx="60237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GRUPO 1:</a:t>
            </a:r>
            <a:r>
              <a:rPr lang="pt-B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</a:t>
            </a:r>
            <a:r>
              <a:rPr lang="pt-BR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     João Paulo Rodrigues Gatto </a:t>
            </a:r>
            <a:r>
              <a:rPr lang="pt-BR" sz="1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 8589054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Patrick Joseph Riachi | 8994369 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Willy Nakada | 8994709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0"/>
            <a:ext cx="9144000" cy="532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"/>
          <p:cNvCxnSpPr/>
          <p:nvPr/>
        </p:nvCxnSpPr>
        <p:spPr>
          <a:xfrm>
            <a:off x="-15300" y="5315500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"/>
          <p:cNvSpPr txBox="1"/>
          <p:nvPr/>
        </p:nvSpPr>
        <p:spPr>
          <a:xfrm>
            <a:off x="-15300" y="5913537"/>
            <a:ext cx="4502727" cy="5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PCC3501 -  Importância Estratégica da Tecnologia e da Gestão na Produção de Obras Civis</a:t>
            </a: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72365" y="8537177"/>
            <a:ext cx="3868291" cy="78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PCC3501 -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 descr="As principais rodovias do Bras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991"/>
            <a:ext cx="9144000" cy="560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34da7797f_0_1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42603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Oportunidades: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Manutenção e conservação de rodovias como demais vias urbanas. A FBS já é um player relevante nesse mercado, temos como exemplo a duplicação da Av. Antonio Pincinato com execução de serviços de pavimentação e drenagem, além da implantação de uma ciclovia. O tempo de execução da obra foi de 14 meses.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734da7797f_0_16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34da7797f_0_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AMEAÇAS E OPORTUNIDADES NO SEGMENTO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85" name="Google Shape;185;g734da7797f_0_16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g734da7797f_0_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10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734da7797f_0_16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34da7797f_0_16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734da7797f_0_16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34da7797f_0_16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34da7797f_0_16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734da7797f_0_16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34da7797f_0_16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734da7797f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3950" y="2007975"/>
            <a:ext cx="4267200" cy="40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34da7797f_0_0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42603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Oportunidades: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Adequação viária, a FBS é referência nesse ramo de atuação. Desenvolvendo soluções de infraestrutura para a mitigação de impactos gerados por grandes empreendimentos.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Como exemplo, temos a obra realizada no entorno da Arena do Corinthians (Itaqueirão)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734da7797f_0_0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734da7797f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AMEAÇAS E OPORTUNIDADES NO SEGMENTO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02" name="Google Shape;202;g734da7797f_0_0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734da7797f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11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g734da7797f_0_0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734da7797f_0_0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734da7797f_0_0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734da7797f_0_0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734da7797f_0_0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734da7797f_0_0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734da7797f_0_0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734da7797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476" y="2055725"/>
            <a:ext cx="4551676" cy="39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Ameaças: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Estagnação de investimento ameaça a concessão de rodovias, a dificuldade de cumprir prazos devido ao menor acesso ao crédito (tanto privado quanto do BNDES) dificulta a execução das obras necessárias pelas empresas concessionárias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AMEAÇAS E OPORTUNIDADES NO SEGMENTO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19" name="Google Shape;219;p29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863" y="3662150"/>
            <a:ext cx="620077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1476875" y="4938500"/>
            <a:ext cx="1181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Valor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34da7797f_0_39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Ameaças: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Fraudes em licitações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g734da7797f_0_39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734da7797f_0_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AMEAÇAS E OPORTUNIDADES NO SEGMENTO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7" name="Google Shape;237;g734da7797f_0_39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g734da7797f_0_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13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734da7797f_0_39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34da7797f_0_39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734da7797f_0_39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734da7797f_0_39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734da7797f_0_39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734da7797f_0_39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734da7797f_0_39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734da7797f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013" y="2452925"/>
            <a:ext cx="4730468" cy="41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34da7797f_1_55"/>
          <p:cNvSpPr txBox="1">
            <a:spLocks noGrp="1"/>
          </p:cNvSpPr>
          <p:nvPr>
            <p:ph type="title"/>
          </p:nvPr>
        </p:nvSpPr>
        <p:spPr>
          <a:xfrm>
            <a:off x="471054" y="593367"/>
            <a:ext cx="836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g734da7797f_1_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253" name="Google Shape;253;g734da7797f_1_55"/>
          <p:cNvSpPr/>
          <p:nvPr/>
        </p:nvSpPr>
        <p:spPr>
          <a:xfrm>
            <a:off x="0" y="250891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734da7797f_1_55"/>
          <p:cNvSpPr/>
          <p:nvPr/>
        </p:nvSpPr>
        <p:spPr>
          <a:xfrm>
            <a:off x="0" y="331585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734da7797f_1_55"/>
          <p:cNvSpPr/>
          <p:nvPr/>
        </p:nvSpPr>
        <p:spPr>
          <a:xfrm>
            <a:off x="0" y="4122812"/>
            <a:ext cx="2021100" cy="163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734da7797f_1_55"/>
          <p:cNvSpPr/>
          <p:nvPr/>
        </p:nvSpPr>
        <p:spPr>
          <a:xfrm>
            <a:off x="0" y="4929765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734da7797f_1_55"/>
          <p:cNvSpPr txBox="1"/>
          <p:nvPr/>
        </p:nvSpPr>
        <p:spPr>
          <a:xfrm>
            <a:off x="2253925" y="39880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valor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g734da7797f_1_55"/>
          <p:cNvSpPr txBox="1"/>
          <p:nvPr/>
        </p:nvSpPr>
        <p:spPr>
          <a:xfrm>
            <a:off x="2253925" y="47950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das Cinco Forças Competitivas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734da7797f_1_55"/>
          <p:cNvSpPr txBox="1"/>
          <p:nvPr/>
        </p:nvSpPr>
        <p:spPr>
          <a:xfrm>
            <a:off x="2253925" y="31811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Ameaças e oportunidades no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734da7797f_1_55"/>
          <p:cNvSpPr txBox="1"/>
          <p:nvPr/>
        </p:nvSpPr>
        <p:spPr>
          <a:xfrm>
            <a:off x="2253925" y="23741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CONSTRUÇÃO DE VALOR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67" name="Google Shape;267;p5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431725"/>
            <a:ext cx="8839199" cy="365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a509e8b9_0_0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7fa509e8b9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CONSTRUÇÃO DE VALOR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3" name="Google Shape;283;g7fa509e8b9_0_0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g7fa509e8b9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285" name="Google Shape;285;g7fa509e8b9_0_0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7fa509e8b9_0_0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7fa509e8b9_0_0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7fa509e8b9_0_0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fa509e8b9_0_0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7fa509e8b9_0_0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7fa509e8b9_0_0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7fa509e8b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50" y="1874275"/>
            <a:ext cx="8839202" cy="408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fa509e8b9_0_15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7fa509e8b9_0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CONSTRUÇÃO DE VALOR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99" name="Google Shape;299;g7fa509e8b9_0_15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g7fa509e8b9_0_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301" name="Google Shape;301;g7fa509e8b9_0_15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7fa509e8b9_0_15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7fa509e8b9_0_15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7fa509e8b9_0_15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fa509e8b9_0_15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7fa509e8b9_0_15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7fa509e8b9_0_15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7fa509e8b9_0_15"/>
          <p:cNvSpPr txBox="1">
            <a:spLocks noGrp="1"/>
          </p:cNvSpPr>
          <p:nvPr>
            <p:ph type="body" idx="1"/>
          </p:nvPr>
        </p:nvSpPr>
        <p:spPr>
          <a:xfrm>
            <a:off x="405450" y="16624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 b="1"/>
              <a:t>Responsabilidades da empresa construtora: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Pavimentação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Manutenção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Segurança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Interferências com trechos existentes</a:t>
            </a:r>
            <a:endParaRPr sz="1800" b="1"/>
          </a:p>
        </p:txBody>
      </p:sp>
      <p:sp>
        <p:nvSpPr>
          <p:cNvPr id="309" name="Google Shape;309;g7fa509e8b9_0_1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 b="1"/>
              <a:t>Responsabilidades da empresa projetista: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Traçado da via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Trechos perigosos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Velocidade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Distribuição dos postos de atendimento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 b="1"/>
              <a:t>Paisagismo</a:t>
            </a:r>
            <a:endParaRPr sz="1800" b="1"/>
          </a:p>
        </p:txBody>
      </p:sp>
      <p:cxnSp>
        <p:nvCxnSpPr>
          <p:cNvPr id="310" name="Google Shape;310;g7fa509e8b9_0_15"/>
          <p:cNvCxnSpPr/>
          <p:nvPr/>
        </p:nvCxnSpPr>
        <p:spPr>
          <a:xfrm rot="10800000">
            <a:off x="4406775" y="1647500"/>
            <a:ext cx="40200" cy="42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34da7797f_1_68"/>
          <p:cNvSpPr txBox="1">
            <a:spLocks noGrp="1"/>
          </p:cNvSpPr>
          <p:nvPr>
            <p:ph type="title"/>
          </p:nvPr>
        </p:nvSpPr>
        <p:spPr>
          <a:xfrm>
            <a:off x="471054" y="593367"/>
            <a:ext cx="836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6" name="Google Shape;316;g734da7797f_1_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317" name="Google Shape;317;g734da7797f_1_68"/>
          <p:cNvSpPr/>
          <p:nvPr/>
        </p:nvSpPr>
        <p:spPr>
          <a:xfrm>
            <a:off x="0" y="250891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734da7797f_1_68"/>
          <p:cNvSpPr/>
          <p:nvPr/>
        </p:nvSpPr>
        <p:spPr>
          <a:xfrm>
            <a:off x="0" y="331585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734da7797f_1_68"/>
          <p:cNvSpPr/>
          <p:nvPr/>
        </p:nvSpPr>
        <p:spPr>
          <a:xfrm>
            <a:off x="0" y="4122812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734da7797f_1_68"/>
          <p:cNvSpPr/>
          <p:nvPr/>
        </p:nvSpPr>
        <p:spPr>
          <a:xfrm>
            <a:off x="0" y="4929765"/>
            <a:ext cx="2021100" cy="163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734da7797f_1_68"/>
          <p:cNvSpPr txBox="1"/>
          <p:nvPr/>
        </p:nvSpPr>
        <p:spPr>
          <a:xfrm>
            <a:off x="2253925" y="39880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valor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734da7797f_1_68"/>
          <p:cNvSpPr txBox="1"/>
          <p:nvPr/>
        </p:nvSpPr>
        <p:spPr>
          <a:xfrm>
            <a:off x="2253925" y="47950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das Cinco Forças Competitivas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g734da7797f_1_68"/>
          <p:cNvSpPr txBox="1"/>
          <p:nvPr/>
        </p:nvSpPr>
        <p:spPr>
          <a:xfrm>
            <a:off x="2253925" y="31811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Ameaças e oportunidades no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g734da7797f_1_68"/>
          <p:cNvSpPr txBox="1"/>
          <p:nvPr/>
        </p:nvSpPr>
        <p:spPr>
          <a:xfrm>
            <a:off x="2253925" y="23741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fa509e8b9_1_0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7fa509e8b9_1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ANÁLISE DAS CINCO FORÇAS COMPETITIVAS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31" name="Google Shape;331;g7fa509e8b9_1_0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g7fa509e8b9_1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19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g7fa509e8b9_1_0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7fa509e8b9_1_0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7fa509e8b9_1_0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7fa509e8b9_1_0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7fa509e8b9_1_0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7fa509e8b9_1_0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7fa509e8b9_1_0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7fa509e8b9_1_0"/>
          <p:cNvSpPr txBox="1">
            <a:spLocks noGrp="1"/>
          </p:cNvSpPr>
          <p:nvPr>
            <p:ph type="body" idx="1"/>
          </p:nvPr>
        </p:nvSpPr>
        <p:spPr>
          <a:xfrm>
            <a:off x="316950" y="1835601"/>
            <a:ext cx="8520600" cy="3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Poder de barganha dos fornecedores: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No caso da construção rodoviária, o poder de barganha dos fornecedores é basicamente dos insumo básicos utilizados na construção do pavimento (brita graduada, concreto dependendo do tipo de pavimento utilizado, etc)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Existe uma enorme variedade de fornecedores dos insumos básicos para a construção de rodovias, a possível dificuldade reside no local de construção da rodovia, quanto mais afastado dos grandes centros menor a chance de se encontrar uma variedade de fornecedores o que pode impactar o preço dos materiais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471054" y="593367"/>
            <a:ext cx="836124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0" y="250891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0" y="331585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0" y="4122812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4929765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253925" y="39880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valor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253925" y="47950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das Cinco Forças Competitivas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253925" y="31811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Ameaças e oportunidades no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253925" y="23741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fa509e8b9_1_19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7fa509e8b9_1_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ANÁLISE DAS CINCO FORÇAS COMPETITIVAS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47" name="Google Shape;347;g7fa509e8b9_1_19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g7fa509e8b9_1_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20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g7fa509e8b9_1_19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7fa509e8b9_1_19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7fa509e8b9_1_19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7fa509e8b9_1_19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7fa509e8b9_1_19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7fa509e8b9_1_19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7fa509e8b9_1_19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7fa509e8b9_1_19"/>
          <p:cNvSpPr txBox="1">
            <a:spLocks noGrp="1"/>
          </p:cNvSpPr>
          <p:nvPr>
            <p:ph type="body" idx="1"/>
          </p:nvPr>
        </p:nvSpPr>
        <p:spPr>
          <a:xfrm>
            <a:off x="311700" y="2060500"/>
            <a:ext cx="85206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Ameaça de novos entrantes no mercado: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 entrada no mercado rodoviário é feito basicamente via licitação, ou seja, permite a entrada de outros players sem grandes dificuldades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Porém uma grande barreira de entrada de novos concorrentes reside no alto investimento necessário e já que a licitação é vencida com base no preço praticado, apenas grandes construtoras conseguem competir pelas concessões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Ainda existe a possibilidade de entrada de construtoras internacionais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fa509e8b9_1_34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7fa509e8b9_1_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ANÁLISE DAS CINCO FORÇAS COMPETITIVAS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63" name="Google Shape;363;g7fa509e8b9_1_34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g7fa509e8b9_1_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21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g7fa509e8b9_1_34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7fa509e8b9_1_34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7fa509e8b9_1_34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7fa509e8b9_1_34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7fa509e8b9_1_34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7fa509e8b9_1_34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7fa509e8b9_1_34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7fa509e8b9_1_34"/>
          <p:cNvSpPr txBox="1">
            <a:spLocks noGrp="1"/>
          </p:cNvSpPr>
          <p:nvPr>
            <p:ph type="body" idx="1"/>
          </p:nvPr>
        </p:nvSpPr>
        <p:spPr>
          <a:xfrm>
            <a:off x="311700" y="1442175"/>
            <a:ext cx="852060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Poder de barganha do cliente: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O principal cliente no ramo rodoviário é sem dúvida o próprio governo, seja federal ou estadual. Portanto, o cliente possui um poder de barganha alto, já que define todas as diretrizes de projeto, assim como os critérios da concessão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g7fa509e8b9_1_34"/>
          <p:cNvSpPr txBox="1">
            <a:spLocks noGrp="1"/>
          </p:cNvSpPr>
          <p:nvPr>
            <p:ph type="body" idx="1"/>
          </p:nvPr>
        </p:nvSpPr>
        <p:spPr>
          <a:xfrm>
            <a:off x="311700" y="3360975"/>
            <a:ext cx="870960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Ameaça de produtos substitutos: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Os produtos substitutos principais são os meios de transporte aéreo, fluvial e ferroviário. Porém, a ameaça é baixa já que no Brasil o investimento nos modais alternativos é historicamente baixo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g7fa509e8b9_1_34"/>
          <p:cNvSpPr txBox="1">
            <a:spLocks noGrp="1"/>
          </p:cNvSpPr>
          <p:nvPr>
            <p:ph type="body" idx="1"/>
          </p:nvPr>
        </p:nvSpPr>
        <p:spPr>
          <a:xfrm>
            <a:off x="311700" y="4979075"/>
            <a:ext cx="8520600" cy="1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Rivalidade entre concorrentes: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 rivalidade entre concorrentes é alta, já que existem grandes players no mercado rodoviário (Andrade Gutierrez, FBS, Odebrecht, entre outros)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BIBLIOGRAFIA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0" name="Google Shape;380;p16"/>
          <p:cNvSpPr txBox="1">
            <a:spLocks noGrp="1"/>
          </p:cNvSpPr>
          <p:nvPr>
            <p:ph type="body" idx="1"/>
          </p:nvPr>
        </p:nvSpPr>
        <p:spPr>
          <a:xfrm>
            <a:off x="311700" y="1536626"/>
            <a:ext cx="85206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http://www.fbsconstrutora.com.br/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https://trucao.com.br/brasil-e-lider-mundial-em-concessoes-rodoviarias/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https://valor.globo.com/brasil/noticia/2017/05/05/estagnacao-de-investimento-ameaca-concessao-de-rodovias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https://www1.folha.uol.com.br/fsp/brasil/fc27059822.htm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4da7797f_1_29"/>
          <p:cNvSpPr txBox="1">
            <a:spLocks noGrp="1"/>
          </p:cNvSpPr>
          <p:nvPr>
            <p:ph type="title"/>
          </p:nvPr>
        </p:nvSpPr>
        <p:spPr>
          <a:xfrm>
            <a:off x="471054" y="593367"/>
            <a:ext cx="836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g734da7797f_1_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80" name="Google Shape;80;g734da7797f_1_29"/>
          <p:cNvSpPr/>
          <p:nvPr/>
        </p:nvSpPr>
        <p:spPr>
          <a:xfrm>
            <a:off x="0" y="2508919"/>
            <a:ext cx="2021100" cy="163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734da7797f_1_29"/>
          <p:cNvSpPr/>
          <p:nvPr/>
        </p:nvSpPr>
        <p:spPr>
          <a:xfrm>
            <a:off x="0" y="331585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734da7797f_1_29"/>
          <p:cNvSpPr/>
          <p:nvPr/>
        </p:nvSpPr>
        <p:spPr>
          <a:xfrm>
            <a:off x="0" y="4122812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734da7797f_1_29"/>
          <p:cNvSpPr/>
          <p:nvPr/>
        </p:nvSpPr>
        <p:spPr>
          <a:xfrm>
            <a:off x="0" y="4929765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734da7797f_1_29"/>
          <p:cNvSpPr txBox="1"/>
          <p:nvPr/>
        </p:nvSpPr>
        <p:spPr>
          <a:xfrm>
            <a:off x="2253925" y="39880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valor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734da7797f_1_29"/>
          <p:cNvSpPr txBox="1"/>
          <p:nvPr/>
        </p:nvSpPr>
        <p:spPr>
          <a:xfrm>
            <a:off x="2253925" y="47950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das Cinco Forças Competitivas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734da7797f_1_29"/>
          <p:cNvSpPr txBox="1"/>
          <p:nvPr/>
        </p:nvSpPr>
        <p:spPr>
          <a:xfrm>
            <a:off x="2253925" y="31811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Ameaças e oportunidades no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734da7797f_1_29"/>
          <p:cNvSpPr txBox="1"/>
          <p:nvPr/>
        </p:nvSpPr>
        <p:spPr>
          <a:xfrm>
            <a:off x="2253925" y="23741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4" name="Google Shape;94;p6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l="8564" t="12109" r="59480" b="13672"/>
          <a:stretch/>
        </p:blipFill>
        <p:spPr>
          <a:xfrm>
            <a:off x="164428" y="3111499"/>
            <a:ext cx="4966372" cy="32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>
            <a:off x="75528" y="1495164"/>
            <a:ext cx="5055272" cy="140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pt-BR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Cenário internacional: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Brasil possui 65% da sua matriz de transporte de carga voltada para o setor rodoviário.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164428" y="6466101"/>
            <a:ext cx="4863830" cy="22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</a:t>
            </a:r>
            <a:r>
              <a:rPr lang="pt-BR" sz="8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https://www.antf.org.br/informacoes-gerais/</a:t>
            </a:r>
            <a:r>
              <a:rPr lang="pt-BR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(acesso em abril de 2020) 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4609316" y="1198793"/>
            <a:ext cx="4457700" cy="58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Greve dos caminhoneiros (maio, 2018) – redução de </a:t>
            </a:r>
            <a:r>
              <a:rPr lang="pt-BR" sz="1800" b="0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1,70 %</a:t>
            </a: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previsão de crescimento do PIB na greve que durou 11 dias;</a:t>
            </a:r>
            <a:endParaRPr/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Segundo a DNIT, Brasil possui 1.720.700 km de rodovias, porém apenas </a:t>
            </a:r>
            <a:r>
              <a:rPr lang="pt-BR" sz="1800" b="0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12,40%</a:t>
            </a: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são pavimentadas – Demanda de obras para construtoras (CNT, 2019);</a:t>
            </a:r>
            <a:endParaRPr/>
          </a:p>
          <a:p>
            <a:pPr marL="9144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Há mercado de recuperação das rodovias asfálticas – int. do clima tropical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311700" y="1509267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464100" y="745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2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3503374" y="6475860"/>
            <a:ext cx="4863830" cy="22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CNT, 2020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l="24429" t="18549" r="25929" b="16070"/>
          <a:stretch/>
        </p:blipFill>
        <p:spPr>
          <a:xfrm>
            <a:off x="1235166" y="1509267"/>
            <a:ext cx="6673667" cy="4941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>
            <a:off x="1051757" y="1509267"/>
            <a:ext cx="969818" cy="305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311700" y="1509267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l="16910" t="15018" r="18906" b="5965"/>
          <a:stretch/>
        </p:blipFill>
        <p:spPr>
          <a:xfrm>
            <a:off x="1372554" y="1628121"/>
            <a:ext cx="6703692" cy="464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464100" y="745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2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3558792" y="6448275"/>
            <a:ext cx="1941463" cy="2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CNT, 2020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464100" y="745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2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l="25099" t="15413" r="26374" b="8712"/>
          <a:stretch/>
        </p:blipFill>
        <p:spPr>
          <a:xfrm>
            <a:off x="348490" y="1814067"/>
            <a:ext cx="4870825" cy="428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 descr="C:\Users\Gateway\Desktop\fbs.jpg"/>
          <p:cNvPicPr preferRelativeResize="0"/>
          <p:nvPr/>
        </p:nvPicPr>
        <p:blipFill rotWithShape="1">
          <a:blip r:embed="rId4">
            <a:alphaModFix/>
          </a:blip>
          <a:srcRect l="31567" t="36263" r="31497" b="37071"/>
          <a:stretch/>
        </p:blipFill>
        <p:spPr>
          <a:xfrm>
            <a:off x="5874328" y="1911926"/>
            <a:ext cx="2092036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 descr="C:\Users\Gateway\Desktop\images.jpg"/>
          <p:cNvPicPr preferRelativeResize="0"/>
          <p:nvPr/>
        </p:nvPicPr>
        <p:blipFill rotWithShape="1">
          <a:blip r:embed="rId5">
            <a:alphaModFix/>
          </a:blip>
          <a:srcRect t="19394" b="21777"/>
          <a:stretch/>
        </p:blipFill>
        <p:spPr>
          <a:xfrm>
            <a:off x="5874328" y="3324651"/>
            <a:ext cx="2143125" cy="12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 descr="C:\Users\Gateway\Desktop\14724436_1152850748083923_8330882714194690797_n.jpg"/>
          <p:cNvPicPr preferRelativeResize="0"/>
          <p:nvPr/>
        </p:nvPicPr>
        <p:blipFill rotWithShape="1">
          <a:blip r:embed="rId6">
            <a:alphaModFix/>
          </a:blip>
          <a:srcRect l="12175" t="27627" r="11291" b="24074"/>
          <a:stretch/>
        </p:blipFill>
        <p:spPr>
          <a:xfrm>
            <a:off x="5739617" y="5371820"/>
            <a:ext cx="2412545" cy="10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>
            <a:off x="5219315" y="4695675"/>
            <a:ext cx="3289685" cy="43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Rodovias desde 1998. Duplicação da Curitiba até Paranaguá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5219314" y="6299200"/>
            <a:ext cx="3289685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Rodovias desde 1940. 2500 km de ruas e rodovias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5219313" y="2826327"/>
            <a:ext cx="3289685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Atuação desde 1991, consolidado no setor de infraestrutura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4da7797f_1_42"/>
          <p:cNvSpPr txBox="1">
            <a:spLocks noGrp="1"/>
          </p:cNvSpPr>
          <p:nvPr>
            <p:ph type="title"/>
          </p:nvPr>
        </p:nvSpPr>
        <p:spPr>
          <a:xfrm>
            <a:off x="471054" y="593367"/>
            <a:ext cx="836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g734da7797f_1_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152" name="Google Shape;152;g734da7797f_1_42"/>
          <p:cNvSpPr/>
          <p:nvPr/>
        </p:nvSpPr>
        <p:spPr>
          <a:xfrm>
            <a:off x="0" y="2508919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734da7797f_1_42"/>
          <p:cNvSpPr/>
          <p:nvPr/>
        </p:nvSpPr>
        <p:spPr>
          <a:xfrm>
            <a:off x="0" y="3315859"/>
            <a:ext cx="2021100" cy="163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734da7797f_1_42"/>
          <p:cNvSpPr/>
          <p:nvPr/>
        </p:nvSpPr>
        <p:spPr>
          <a:xfrm>
            <a:off x="0" y="4122812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734da7797f_1_42"/>
          <p:cNvSpPr/>
          <p:nvPr/>
        </p:nvSpPr>
        <p:spPr>
          <a:xfrm>
            <a:off x="0" y="4929765"/>
            <a:ext cx="2021100" cy="163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34da7797f_1_42"/>
          <p:cNvSpPr txBox="1"/>
          <p:nvPr/>
        </p:nvSpPr>
        <p:spPr>
          <a:xfrm>
            <a:off x="2253925" y="39880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valor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734da7797f_1_42"/>
          <p:cNvSpPr txBox="1"/>
          <p:nvPr/>
        </p:nvSpPr>
        <p:spPr>
          <a:xfrm>
            <a:off x="2253925" y="47950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das Cinco Forças Competitivas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734da7797f_1_42"/>
          <p:cNvSpPr txBox="1"/>
          <p:nvPr/>
        </p:nvSpPr>
        <p:spPr>
          <a:xfrm>
            <a:off x="2253925" y="318111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Ameaças e oportunidades no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734da7797f_1_42"/>
          <p:cNvSpPr txBox="1"/>
          <p:nvPr/>
        </p:nvSpPr>
        <p:spPr>
          <a:xfrm>
            <a:off x="2253925" y="2374169"/>
            <a:ext cx="4837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segmento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t-BR" sz="2000" b="1">
                <a:latin typeface="Montserrat"/>
                <a:ea typeface="Montserrat"/>
                <a:cs typeface="Montserrat"/>
                <a:sym typeface="Montserrat"/>
              </a:rPr>
              <a:t>Oportunidades: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Aumento das rodovias concessionadas, o governo federal tem 16 mil quilômetros de rodovias para conceder nos próximos anos, parte são contratos que vão vencer, mas a maioria inclui estradas que até o momento eram administradas pelo Departamento Nacional de Infraestrutura de Transportes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0" y="0"/>
            <a:ext cx="9144000" cy="13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>
                <a:latin typeface="Montserrat Medium"/>
                <a:ea typeface="Montserrat Medium"/>
                <a:cs typeface="Montserrat Medium"/>
                <a:sym typeface="Montserrat Medium"/>
              </a:rPr>
              <a:t>AMEAÇAS E OPORTUNIDADES NO SEGMENTO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67" name="Google Shape;167;p4"/>
          <p:cNvCxnSpPr/>
          <p:nvPr/>
        </p:nvCxnSpPr>
        <p:spPr>
          <a:xfrm>
            <a:off x="-15300" y="1356967"/>
            <a:ext cx="9184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t>9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6545321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7857353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5233289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-15300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296847" y="6742325"/>
            <a:ext cx="1312200" cy="163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2608995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3921142" y="6742325"/>
            <a:ext cx="1312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588" y="3766875"/>
            <a:ext cx="60293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1562600" y="5720875"/>
            <a:ext cx="14895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CNT/ ABCR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Apresentação na tela (4:3)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Montserrat</vt:lpstr>
      <vt:lpstr>Montserrat Medium</vt:lpstr>
      <vt:lpstr>Arial</vt:lpstr>
      <vt:lpstr>Courier New</vt:lpstr>
      <vt:lpstr>Verdana</vt:lpstr>
      <vt:lpstr>Simple Light</vt:lpstr>
      <vt:lpstr>Apresentação do PowerPoint</vt:lpstr>
      <vt:lpstr>AGENDA</vt:lpstr>
      <vt:lpstr>AGENDA</vt:lpstr>
      <vt:lpstr>APRESENTAÇÃO DO SEGMENTO</vt:lpstr>
      <vt:lpstr>Apresentação do PowerPoint</vt:lpstr>
      <vt:lpstr>Apresentação do PowerPoint</vt:lpstr>
      <vt:lpstr>Apresentação do PowerPoint</vt:lpstr>
      <vt:lpstr>AGENDA</vt:lpstr>
      <vt:lpstr>AMEAÇAS E OPORTUNIDADES NO SEGMENTO</vt:lpstr>
      <vt:lpstr>AMEAÇAS E OPORTUNIDADES NO SEGMENTO</vt:lpstr>
      <vt:lpstr>AMEAÇAS E OPORTUNIDADES NO SEGMENTO</vt:lpstr>
      <vt:lpstr>AMEAÇAS E OPORTUNIDADES NO SEGMENTO</vt:lpstr>
      <vt:lpstr>AMEAÇAS E OPORTUNIDADES NO SEGMENTO</vt:lpstr>
      <vt:lpstr>AGENDA</vt:lpstr>
      <vt:lpstr>CONSTRUÇÃO DE VALOR</vt:lpstr>
      <vt:lpstr>CONSTRUÇÃO DE VALOR</vt:lpstr>
      <vt:lpstr>CONSTRUÇÃO DE VALOR</vt:lpstr>
      <vt:lpstr>AGENDA</vt:lpstr>
      <vt:lpstr>ANÁLISE DAS CINCO FORÇAS COMPETITIVAS</vt:lpstr>
      <vt:lpstr>ANÁLISE DAS CINCO FORÇAS COMPETITIVAS</vt:lpstr>
      <vt:lpstr>ANÁLISE DAS CINCO FORÇAS COMPETITIVAS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</dc:creator>
  <cp:lastModifiedBy>Francisco Ferreira Cardoso</cp:lastModifiedBy>
  <cp:revision>1</cp:revision>
  <dcterms:modified xsi:type="dcterms:W3CDTF">2020-04-13T12:17:54Z</dcterms:modified>
</cp:coreProperties>
</file>