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75" r:id="rId2"/>
    <p:sldId id="315" r:id="rId3"/>
    <p:sldId id="316" r:id="rId4"/>
    <p:sldId id="317" r:id="rId5"/>
    <p:sldId id="318" r:id="rId6"/>
    <p:sldId id="320" r:id="rId7"/>
    <p:sldId id="271" r:id="rId8"/>
    <p:sldId id="272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281" r:id="rId29"/>
    <p:sldId id="308" r:id="rId30"/>
    <p:sldId id="309" r:id="rId31"/>
    <p:sldId id="282" r:id="rId32"/>
    <p:sldId id="310" r:id="rId33"/>
    <p:sldId id="283" r:id="rId34"/>
    <p:sldId id="311" r:id="rId35"/>
    <p:sldId id="284" r:id="rId36"/>
    <p:sldId id="285" r:id="rId37"/>
    <p:sldId id="286" r:id="rId38"/>
    <p:sldId id="287" r:id="rId39"/>
    <p:sldId id="288" r:id="rId40"/>
    <p:sldId id="312" r:id="rId41"/>
    <p:sldId id="289" r:id="rId42"/>
    <p:sldId id="313" r:id="rId43"/>
    <p:sldId id="290" r:id="rId44"/>
    <p:sldId id="291" r:id="rId45"/>
    <p:sldId id="314" r:id="rId46"/>
    <p:sldId id="292" r:id="rId4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7615-4846-4139-9C63-71CBCB973DB6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171C-B674-4F5A-AB18-347725A6C9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1764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34C9-71D2-49BF-8E73-08DA3AC57FA3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5C08-6E3A-4587-AD16-3C33A67020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32298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812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885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AE696-D7C9-C744-86B1-959AA97F84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F4E5D-B6D9-4DAB-8563-BC90FF8DBE7E}" type="datetime1">
              <a:rPr lang="pt-BR" smtClean="0"/>
              <a:pPr/>
              <a:t>24/07/2018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666cons.htm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9.htm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82969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Princípios da Administração Pública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6757416" cy="4548096"/>
          </a:xfrm>
        </p:spPr>
        <p:txBody>
          <a:bodyPr>
            <a:normAutofit fontScale="25000" lnSpcReduction="20000"/>
          </a:bodyPr>
          <a:lstStyle/>
          <a:p>
            <a:endParaRPr lang="pt-BR" sz="5000" dirty="0"/>
          </a:p>
          <a:p>
            <a:pPr marL="0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Conceito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São parâmetros para a interpretação e complementação das demais regras jurídicas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Devem guiar a criação e aplicação de regras jurídicas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Decorrem da Constituição, das leis, dos costumes e de todo o regime jurídico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Violar um princípio viola todo o sistema de comandos normativos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607552" y="1548383"/>
            <a:ext cx="3243553" cy="4645153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 algn="just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Constitucionais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explícitos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Constitucionais implícitos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Devido processo legal e ampla defesa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judicial dos atos administrativos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Responsabilidade civil do Estado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Isonomia ou da igualdade formal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Licitação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Finalidade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Especialidade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administrativo ou 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Motivação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Autotutela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Razoabilidade e da proporcionalidade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Continuidade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330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6141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33727"/>
            <a:ext cx="7208520" cy="44622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 vontade geral se expressa pela lei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supremacia do Estado X liberdade do cidadão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Lei como garantia de liberdade e do patrimônio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Destinatário do principio da legalidade = cidadão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Tudo que é juridicamente garantido é juridicamente limitado</a:t>
            </a:r>
          </a:p>
          <a:p>
            <a:pPr algn="just"/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pPr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ninguém será obrigado a fazer ou deixar de fazer alguma coisa senão em virtude de lei;</a:t>
            </a:r>
          </a:p>
          <a:p>
            <a:pPr lvl="1"/>
            <a:endParaRPr lang="pt-BR" sz="6500" dirty="0" smtClean="0"/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314944" y="1920085"/>
            <a:ext cx="3267456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78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2624" y="277368"/>
            <a:ext cx="8168640" cy="78333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endParaRPr lang="pt-BR" b="1" dirty="0"/>
          </a:p>
          <a:p>
            <a:pPr lvl="1" algn="just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marL="457200" lvl="1" indent="0" algn="just">
              <a:buNone/>
            </a:pP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Apenas a lei pode introduzir inovações primárias: novos direitos e novos deveres.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Regulamentação negativa (</a:t>
            </a:r>
            <a:r>
              <a:rPr lang="pt-BR" sz="9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ans Kelsen) ou norma geral exclusiva – o que não é proibido pela lei deve ser tido como permitido. 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 regra para a administração é inversa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“todo poder é da Lei, toda a autoridade que pode se exercitar é da própria Lei; só ‘em nome da lei’ – expressão já habitual, pois cuja significação precisa resulta de sua origem nos textos revolucionários” [...] ( ENTERRÍA,  1995, p. 14-15)</a:t>
            </a:r>
          </a:p>
          <a:p>
            <a:pPr lvl="1"/>
            <a:endParaRPr lang="pt-BR" sz="9600" dirty="0" smtClean="0"/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644128" y="1920085"/>
            <a:ext cx="2938272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004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8256" y="743712"/>
            <a:ext cx="7144512" cy="5486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96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marL="457200" lvl="1" indent="0" algn="just">
              <a:buNone/>
            </a:pP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Tem dois componentes: primazia e reserva da lei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Desde a CI de 1824 coloca-se como fundamento dos direitos individuais e como antídoto as absolutismo do Estado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Legalidade X discricionariedade X vinculação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Gera restrições ao exercício de poderes normativos pelas autoridades administrativas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Legalidade positiva X legalidade negativa</a:t>
            </a:r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497824" y="1920085"/>
            <a:ext cx="3316224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608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6336" y="451104"/>
            <a:ext cx="6851904" cy="8046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5376"/>
            <a:ext cx="7584282" cy="48997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marL="457200" lvl="1" indent="0">
              <a:buNone/>
            </a:pP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Mitigação do princípio da legalidade:</a:t>
            </a:r>
          </a:p>
          <a:p>
            <a:pPr lvl="2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 inconstitucionalidade</a:t>
            </a:r>
          </a:p>
          <a:p>
            <a:pPr lvl="2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direitos fundamentais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Lei administrativa inconstitucional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Atos arbitrários X legalidade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Normas: legislativas, consuetudinárias, individuais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Sistema hierárquico de validação das normas – constituição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Principio da legalidade X medidas provisórias</a:t>
            </a:r>
          </a:p>
          <a:p>
            <a:pPr lvl="1"/>
            <a:endParaRPr lang="pt-BR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095488" y="1920085"/>
            <a:ext cx="3486912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53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7152" y="716280"/>
            <a:ext cx="7522464" cy="49072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940296" cy="47243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Princípio da Impessoalidade</a:t>
            </a:r>
            <a:endParaRPr lang="pt-BR" sz="51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51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Deriva do princípio da isonomia e coaduna-se com o princípio da finalidade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Tem duas vertentes:</a:t>
            </a:r>
          </a:p>
          <a:p>
            <a:pPr lvl="2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Impessoalidade do próprio administrado como destinatário dos atos administrativos</a:t>
            </a:r>
          </a:p>
          <a:p>
            <a:pPr lvl="2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Impessoalidade do administrador quanto à pratica dos atos administrativos</a:t>
            </a:r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241792" y="1920085"/>
            <a:ext cx="3340608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6962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704088"/>
            <a:ext cx="6217920" cy="5151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9184" y="1371600"/>
            <a:ext cx="7827264" cy="496823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Impessoalidade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Art. 37.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 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  <a:r>
              <a:rPr lang="pt-BR" sz="8000" i="1" dirty="0">
                <a:latin typeface="Times New Roman" pitchFamily="18" charset="0"/>
                <a:cs typeface="Times New Roman" pitchFamily="18" charset="0"/>
              </a:rPr>
              <a:t>(Redação dada pela Emenda Constitucional nº 19, de 1998)</a:t>
            </a:r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1º – A publicidade dos atos, programas, obras, serviços e campanhas dos órgãos públicos deverá ter caráter educativo, informativo ou de orientação social, dela não podendo constar nomes, símbolos ou imagens que caracterizem promoção pessoal de autoridades ou servidores públicos.</a:t>
            </a:r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 ênfase da administração é no cidadão (lato senso), não no gestor, não na administração. Sem favoritismos ou perseguição pessoal. 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388096" y="1920085"/>
            <a:ext cx="3194304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3067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7296" y="707136"/>
            <a:ext cx="5986272" cy="5120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Impessoalidade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Exemplos: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Propaganda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personalista do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gestor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Nepotismo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Partidarismo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Pessoalidade administrativa na elaboração normativa</a:t>
            </a:r>
          </a:p>
          <a:p>
            <a:pPr lvl="2"/>
            <a:endParaRPr lang="pt-BR" sz="5600" dirty="0"/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534400" y="1694689"/>
            <a:ext cx="3267456" cy="4291584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04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8384" y="691896"/>
            <a:ext cx="6327648" cy="4541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330440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b="1" dirty="0" smtClean="0">
                <a:latin typeface="Times New Roman" pitchFamily="18" charset="0"/>
                <a:cs typeface="Times New Roman" pitchFamily="18" charset="0"/>
              </a:rPr>
              <a:t>Princípio da Moralidade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Combate os atos contrários ao bom senso comum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Moralidade e moral jurídica- conjunto de regras de conduta retirado da disciplina interior da própria Administração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Ao lado da legalidade visa combater o desvio de poder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Nem tudo que é legal é honesto – todo governo deve ser honesto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Códigos de ética e comissões de ética da administração pública</a:t>
            </a:r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327136" y="1920085"/>
            <a:ext cx="3255264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9045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808" y="499872"/>
            <a:ext cx="10155936" cy="883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306056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b="1" dirty="0" smtClean="0">
                <a:latin typeface="Times New Roman" pitchFamily="18" charset="0"/>
                <a:cs typeface="Times New Roman" pitchFamily="18" charset="0"/>
              </a:rPr>
              <a:t>Princípio da Moralidade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“a moral comum é orientada por uma distinção puramente ética, entre o bem e o mal, enquanto a moral administrativa é orientada por uma diferença prática entre boa e má administração” (MOREIRA, 2005, p. 96)</a:t>
            </a: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É violado pela corrupção administrativa ou pelo desvio ético</a:t>
            </a: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Sob a aparência da legalidade pratica-se o ato com desvio de finalidade</a:t>
            </a: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Má-fé objetiva do Estado</a:t>
            </a:r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476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8112" y="752856"/>
            <a:ext cx="6217920" cy="5516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001256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7200" b="1" dirty="0" smtClean="0">
                <a:latin typeface="Times New Roman" pitchFamily="18" charset="0"/>
                <a:cs typeface="Times New Roman" pitchFamily="18" charset="0"/>
              </a:rPr>
              <a:t>Princípio da Moralidade</a:t>
            </a:r>
          </a:p>
          <a:p>
            <a:pPr lvl="1" algn="just"/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Art. 5°, LXXIII – Ação Popular – direito fundamental – </a:t>
            </a:r>
            <a:r>
              <a:rPr lang="pt-BR" sz="7200" dirty="0" err="1" smtClean="0">
                <a:latin typeface="Times New Roman" pitchFamily="18" charset="0"/>
                <a:cs typeface="Times New Roman" pitchFamily="18" charset="0"/>
              </a:rPr>
              <a:t>sobre-princípio</a:t>
            </a:r>
            <a:endParaRPr lang="pt-BR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qualquer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cidadão é parte legítima para propor ação popular que vise a anular ato lesivo ao patrimônio público ou de entidade de que o Estado participe, </a:t>
            </a:r>
            <a:r>
              <a:rPr lang="pt-BR" sz="7200" b="1" dirty="0">
                <a:latin typeface="Times New Roman" pitchFamily="18" charset="0"/>
                <a:cs typeface="Times New Roman" pitchFamily="18" charset="0"/>
              </a:rPr>
              <a:t>à moralidade administrativa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, ao meio ambiente e ao patrimônio histórico e cultural, ficando o autor, salvo comprovada má-fé, isento de custas judiciais e do ônus da sucumbência</a:t>
            </a: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2" indent="0" algn="just">
              <a:buNone/>
            </a:pP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Lei da Improbidade Administrativa 8.429/1992</a:t>
            </a:r>
          </a:p>
          <a:p>
            <a:pPr marL="914400" lvl="2" indent="0" algn="just">
              <a:buNone/>
            </a:pP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Desvio de poder</a:t>
            </a: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168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24256"/>
            <a:ext cx="10363200" cy="62179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latin typeface="Times New Roman"/>
                <a:cs typeface="Times New Roman"/>
              </a:rPr>
              <a:t>Princípios da Administração Pública </a:t>
            </a:r>
            <a:endParaRPr lang="pt-BR" sz="3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1371600"/>
            <a:ext cx="11176000" cy="50292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Princípios Constitucionais</a:t>
            </a:r>
          </a:p>
          <a:p>
            <a:pPr algn="l">
              <a:lnSpc>
                <a:spcPct val="80000"/>
              </a:lnSpc>
            </a:pPr>
            <a:endParaRPr lang="pt-BR" dirty="0" smtClean="0">
              <a:solidFill>
                <a:schemeClr val="bg1"/>
              </a:solidFill>
              <a:latin typeface="Times New Roman" charset="0"/>
            </a:endParaRP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a) Jurídico-constitucionais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a1) Garantias Constitucionais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a2) Remédios Constitucionais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a3) Direitos de Liberdade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a4) Liberdades Públicas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a5) Direitos Sociais Político-constitucionais</a:t>
            </a:r>
          </a:p>
          <a:p>
            <a:pPr algn="l">
              <a:lnSpc>
                <a:spcPct val="80000"/>
              </a:lnSpc>
            </a:pPr>
            <a:endParaRPr lang="pt-BR" dirty="0" smtClean="0">
              <a:solidFill>
                <a:schemeClr val="bg1"/>
              </a:solidFill>
              <a:latin typeface="Times New Roman" charset="0"/>
            </a:endParaRP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b) Político-Constitucionais	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a1) Federação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a2) Separação de Poderes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a3) Poder Executivo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a4) Poder Legislativo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a5) Poder Judiciário 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3456" y="521208"/>
            <a:ext cx="6412992" cy="71018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245096" cy="4919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Todo poder emana do povo que para controlar o Estado precisa saber o que se passa na administração.</a:t>
            </a:r>
          </a:p>
          <a:p>
            <a:pPr lvl="1"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Dever de publicidade de todos os atos dos agentes públicos</a:t>
            </a:r>
          </a:p>
          <a:p>
            <a:pPr lvl="1"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Dimensões: dever do Estado, direito do cidadão e limites constitucionais</a:t>
            </a:r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154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7856" y="704088"/>
            <a:ext cx="8924544" cy="5151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84136" cy="5393531"/>
          </a:xfrm>
        </p:spPr>
        <p:txBody>
          <a:bodyPr>
            <a:normAutofit fontScale="40000" lnSpcReduction="20000"/>
          </a:bodyPr>
          <a:lstStyle/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“exige, nas formas admitidas em Direito, e dentro dos limites constitucionalmente estabelecidos, a obrigatória divulgação dos Atos da Administração Pública, com o objetivo de permitir seu conhecimento e controle pelos órgãos estatais competentes e por toda a sociedade” (Santos et </a:t>
            </a:r>
            <a:r>
              <a:rPr lang="pt-BR" sz="6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, 2015, p. 33)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Como regra é um requisito formal para a existência dos atos administrativos. Essa regra pode ser excepcionada ou alterada.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3566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704088"/>
            <a:ext cx="10241280" cy="5638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10984" cy="490728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lvl="1" algn="just"/>
            <a:r>
              <a:rPr lang="pt-BR" sz="74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7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Publicidade geral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Publicidade aos interessados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Presunção de ciência do destinatário 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Envolve todas as etapas do procedimento ou do processo administrativo – A LAI (n° 12.5027/2011) fortalece esse princípio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Não se confunde com propaganda institucional</a:t>
            </a:r>
          </a:p>
          <a:p>
            <a:pPr lvl="1" algn="just"/>
            <a:endParaRPr lang="pt-BR" sz="6500" dirty="0"/>
          </a:p>
          <a:p>
            <a:pPr lvl="1" algn="just"/>
            <a:endParaRPr lang="pt-BR" sz="6500" dirty="0" smtClean="0"/>
          </a:p>
          <a:p>
            <a:pPr lvl="1" algn="just"/>
            <a:endParaRPr lang="pt-BR" sz="6500" dirty="0"/>
          </a:p>
          <a:p>
            <a:pPr lvl="1" algn="just"/>
            <a:endParaRPr lang="pt-BR" sz="6500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636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3184" y="704088"/>
            <a:ext cx="9729216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23176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60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“Constituem desdobramentos do princípio da publicidade o direito de receber dos órgãos públicos informações de seu interesse particular, ou interesse coletivo em geral (art. 5°, XXXIII, da CF), o direito à obtenção de certidões em repartições públicas, para defesa de direitos e esclarecimento de situações de interesse pessoal (art. 5°, XXXIV, da CF), e, naturalmente, o direito de acesso dos usuários a registros administrativos e atos de governo (art. 37, § 3°, II)” (Santos, et </a:t>
            </a:r>
            <a:r>
              <a:rPr lang="pt-BR" sz="6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, 2015, p. 35-36)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lvl="1"/>
            <a:endParaRPr lang="pt-BR" sz="65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269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7024" y="704088"/>
            <a:ext cx="9485376" cy="49072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037832" cy="5029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7400" b="1" dirty="0" smtClean="0"/>
              <a:t>Princípio da Publicidade</a:t>
            </a:r>
          </a:p>
          <a:p>
            <a:pPr lvl="1" algn="just"/>
            <a:endParaRPr lang="pt-BR" sz="7400" b="1" dirty="0"/>
          </a:p>
          <a:p>
            <a:pPr lvl="1" algn="just"/>
            <a:r>
              <a:rPr lang="pt-BR" sz="7400" dirty="0" smtClean="0"/>
              <a:t>Limites constitucionais ao princípio da publicidades:</a:t>
            </a:r>
          </a:p>
          <a:p>
            <a:pPr lvl="1" algn="just"/>
            <a:endParaRPr lang="pt-BR" sz="7400" dirty="0"/>
          </a:p>
          <a:p>
            <a:pPr lvl="2" algn="just"/>
            <a:r>
              <a:rPr lang="pt-BR" sz="7400" dirty="0" smtClean="0"/>
              <a:t>Violação da intimidade, vida privada, honra e imagem de terceiros (art. 5°, X, c/c o art. 37,§3°,II da CF)</a:t>
            </a:r>
          </a:p>
          <a:p>
            <a:pPr lvl="2" algn="just"/>
            <a:r>
              <a:rPr lang="pt-BR" sz="7400" dirty="0" smtClean="0"/>
              <a:t>Sigilo de fonte (art. 5°, XIV da CF)</a:t>
            </a:r>
          </a:p>
          <a:p>
            <a:pPr lvl="2" algn="just"/>
            <a:r>
              <a:rPr lang="pt-BR" sz="7400" dirty="0" smtClean="0"/>
              <a:t>Atos dos processos judiciais e administrativo (art. 5°, LXX, c/c CPC, CPP, LPADM, </a:t>
            </a:r>
            <a:r>
              <a:rPr lang="pt-BR" sz="7400" dirty="0" err="1" smtClean="0"/>
              <a:t>Llicit</a:t>
            </a:r>
            <a:r>
              <a:rPr lang="pt-BR" sz="7400" dirty="0" smtClean="0"/>
              <a:t>)</a:t>
            </a:r>
          </a:p>
          <a:p>
            <a:pPr lvl="2" algn="just"/>
            <a:r>
              <a:rPr lang="pt-BR" sz="7400" dirty="0" smtClean="0"/>
              <a:t>Sigilo imprescindível à segurança da sociedade e Estado (art. 5°, XXXIII, c/c o art. 37,§3°, II da CF)</a:t>
            </a:r>
          </a:p>
          <a:p>
            <a:pPr lvl="1" algn="just"/>
            <a:endParaRPr lang="pt-BR" sz="7400" dirty="0"/>
          </a:p>
          <a:p>
            <a:pPr lvl="1" algn="just"/>
            <a:endParaRPr lang="pt-BR" sz="7400" dirty="0" smtClean="0"/>
          </a:p>
          <a:p>
            <a:pPr marL="0" indent="0" algn="just">
              <a:buNone/>
            </a:pPr>
            <a:endParaRPr lang="pt-BR" sz="7400" dirty="0"/>
          </a:p>
          <a:p>
            <a:pPr marL="0" indent="0" algn="just">
              <a:buNone/>
            </a:pPr>
            <a:endParaRPr lang="pt-BR" sz="7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5842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0" y="704088"/>
            <a:ext cx="9936480" cy="466344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4904" y="1780032"/>
            <a:ext cx="7647432" cy="4869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Eficácia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EC 19/1998 – era princípio da qualidade, depois alterado para eficiência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Forma de executar uma tarefa – fazer mais consumindo menos recursos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Sentido econômico, sentido jurídico (bem comum?)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“deverá ter por eficiente a conduta da Administração Pública quando, em todas as dimensões possíveis apresentadas no plano de nossa realidade, estiver voltada para a satisfação do valor maior expresso pela ideia de bem de todos”. (Santos et 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2015, 39)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476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5776" y="704088"/>
            <a:ext cx="7717536" cy="69799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47560" cy="4907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7400" b="1" dirty="0" smtClean="0">
                <a:latin typeface="Times New Roman" pitchFamily="18" charset="0"/>
                <a:cs typeface="Times New Roman" pitchFamily="18" charset="0"/>
              </a:rPr>
              <a:t>Princípio da Eficácia</a:t>
            </a:r>
          </a:p>
          <a:p>
            <a:pPr lvl="1" algn="just"/>
            <a:endParaRPr lang="pt-BR" sz="6500" b="1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BR" sz="7400" dirty="0" err="1" smtClean="0">
                <a:latin typeface="Times New Roman" pitchFamily="18" charset="0"/>
                <a:cs typeface="Times New Roman" pitchFamily="18" charset="0"/>
              </a:rPr>
              <a:t>bipotencial</a:t>
            </a:r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: ação instrumental realizada e resultado final desta</a:t>
            </a:r>
          </a:p>
          <a:p>
            <a:pPr lvl="2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Aproveitar os recursos humanos, materiais, técnicos e financeiros existentes</a:t>
            </a:r>
          </a:p>
          <a:p>
            <a:pPr lvl="2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Pressupõe planejamento, acurácia operacional, habilitação técnica e não desperdício de recursos </a:t>
            </a:r>
            <a:r>
              <a:rPr lang="pt-BR" sz="7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lato senso) </a:t>
            </a:r>
          </a:p>
          <a:p>
            <a:pPr lvl="2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Os resultados qualitativo e quantitativos devem ser satisfatórios levando-se em conta as necessidades e os meios disponíveis</a:t>
            </a:r>
            <a:r>
              <a:rPr lang="pt-BR" sz="6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6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65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7293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9616" y="704088"/>
            <a:ext cx="10082784" cy="66141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58111"/>
            <a:ext cx="6733032" cy="471830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Eficiência</a:t>
            </a:r>
          </a:p>
          <a:p>
            <a:pPr lvl="1"/>
            <a:endParaRPr lang="pt-BR" sz="6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	art. 37, §3°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art. 39, § 2°</a:t>
            </a: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art. 39, §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7°</a:t>
            </a: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art.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41,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3°</a:t>
            </a: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art.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41,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1°, III e 247, parágrafo único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endParaRPr lang="pt-BR" sz="6500" dirty="0" smtClean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680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2080" y="704088"/>
            <a:ext cx="10180320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7408" y="1371600"/>
            <a:ext cx="7242048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do devido processo legal e da ampla defesa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5°:</a:t>
            </a: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LIV - ninguém será privado da liberdade ou de seus bens sem o devido processo legal;</a:t>
            </a: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LV - aos litigantes, em processo judicial ou administrativo, e aos acusados em geral são assegurados o contraditório e ampla defesa, com os meios e recursos a ela inerentes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Qualquer ato estatal que estabeleça restrição a liberdade, perda da propriedade, de direitos deve ser precedido de processo formalmente instaurado (devido processo legal). O desrespeito gera invalidade do ato e responsabilidade dos agentes.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 deve ser garantido o contraditório e a ampla defesa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96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4404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808" y="704088"/>
            <a:ext cx="10070592" cy="61264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84136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do devido processo legal e da ampla defesa</a:t>
            </a:r>
          </a:p>
          <a:p>
            <a:pPr lvl="1" algn="just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contraditório e a ampla defesa envolvem três prerrogativas:</a:t>
            </a:r>
          </a:p>
          <a:p>
            <a:pPr lvl="2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direito de expor suas razões e argumentos de defesa antes e depois da expedição do ato restritivo</a:t>
            </a:r>
          </a:p>
          <a:p>
            <a:pPr lvl="2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direito de indicar e produzir todas as provas</a:t>
            </a:r>
          </a:p>
          <a:p>
            <a:pPr lvl="2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direito à decisão que explicite as razões de fato e de direito que fundamentaram a decisão restritiva de seus direitos.</a:t>
            </a:r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16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60832"/>
            <a:ext cx="10972800" cy="4876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 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0" y="1600200"/>
            <a:ext cx="10674351" cy="642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2000" b="1">
                <a:latin typeface="Times New Roman" charset="0"/>
              </a:rPr>
              <a:t>Diferença entre Princípios e Normas</a:t>
            </a:r>
            <a:endParaRPr lang="pt-BR" sz="2000">
              <a:latin typeface="Times New Roman" charset="0"/>
            </a:endParaRP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sz="half" idx="2"/>
          </p:nvPr>
        </p:nvGraphicFramePr>
        <p:xfrm>
          <a:off x="709085" y="2636839"/>
          <a:ext cx="10873316" cy="2952751"/>
        </p:xfrm>
        <a:graphic>
          <a:graphicData uri="http://schemas.openxmlformats.org/drawingml/2006/table">
            <a:tbl>
              <a:tblPr/>
              <a:tblGrid>
                <a:gridCol w="5437716"/>
                <a:gridCol w="54356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Princípios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Normas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 abstrato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 abstrato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Indiretamente aplicados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Diretamente Aplicada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Possui uma estrutura lógica de aplicação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Não precisa ser deduzida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9344" y="740664"/>
            <a:ext cx="8948928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879336" cy="4700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do devido processo legal e da ampla defesa</a:t>
            </a:r>
          </a:p>
          <a:p>
            <a:pPr lvl="1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Em situações de urgência o exercício ao direito do contraditório e ampla defesa podem ser postergados</a:t>
            </a:r>
          </a:p>
          <a:p>
            <a:pPr lvl="1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Exige da mesma forma a instauração posterior do devido processo legal</a:t>
            </a:r>
          </a:p>
          <a:p>
            <a:pPr lvl="1"/>
            <a:endParaRPr lang="pt-BR" sz="9600" dirty="0"/>
          </a:p>
          <a:p>
            <a:pPr marL="457200" lvl="1" indent="0">
              <a:buNone/>
            </a:pPr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168640" y="1761589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699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9344" y="630936"/>
            <a:ext cx="6534912" cy="6004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6989064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do 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ontrole judicial dos atos administrativos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Compete exclusivamente ao Poder Judiciário o exercício da função jurisdicional (art. 5°, XXXV, CF): XXXV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a lei não excluirá da apreciação do Poder Judiciário lesão ou ameaça a direito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Todos os atos administrativos são revisáveis pelo Poder Judiciário a quem cabe </a:t>
            </a:r>
            <a:r>
              <a:rPr lang="pt-BR" sz="8000" b="1" u="sng" dirty="0" smtClean="0">
                <a:latin typeface="Times New Roman" pitchFamily="18" charset="0"/>
                <a:cs typeface="Times New Roman" pitchFamily="18" charset="0"/>
              </a:rPr>
              <a:t>a invalidação (anulação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pt-BR" sz="8000" b="1" u="sng" dirty="0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sua </a:t>
            </a:r>
            <a:r>
              <a:rPr lang="pt-BR" sz="8000" b="1" u="sng" dirty="0" smtClean="0">
                <a:latin typeface="Times New Roman" pitchFamily="18" charset="0"/>
                <a:cs typeface="Times New Roman" pitchFamily="18" charset="0"/>
              </a:rPr>
              <a:t>extinção por razões de conveniência e oportunidade (revogação).</a:t>
            </a:r>
          </a:p>
          <a:p>
            <a:pPr lvl="1" algn="just"/>
            <a:endParaRPr lang="pt-BR" sz="8000" b="1" u="sng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2° proíbe analise de mérito exceto por desvio de finalidade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9600" dirty="0"/>
              <a:t>	</a:t>
            </a:r>
          </a:p>
          <a:p>
            <a:pPr marL="0" indent="0">
              <a:buNone/>
            </a:pPr>
            <a:endParaRPr lang="pt-BR" sz="9600" dirty="0"/>
          </a:p>
          <a:p>
            <a:pPr marL="0" indent="0">
              <a:buNone/>
            </a:pPr>
            <a:endParaRPr lang="pt-BR" sz="9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976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8656" y="704088"/>
            <a:ext cx="10143744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1808"/>
            <a:ext cx="6830568" cy="525332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Princípio da responsabilidade civil do Estado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Art. 37, </a:t>
            </a:r>
            <a:r>
              <a:rPr lang="pt-BR" sz="6200" dirty="0">
                <a:latin typeface="Times New Roman" pitchFamily="18" charset="0"/>
                <a:cs typeface="Times New Roman" pitchFamily="18" charset="0"/>
              </a:rPr>
              <a:t>§ 6º As pessoas jurídicas de direito público e as de direito privado prestadoras de serviços públicos </a:t>
            </a:r>
            <a:r>
              <a:rPr lang="pt-BR" sz="6200" b="1" u="sng" dirty="0">
                <a:latin typeface="Times New Roman" pitchFamily="18" charset="0"/>
                <a:cs typeface="Times New Roman" pitchFamily="18" charset="0"/>
              </a:rPr>
              <a:t>responderão pelos danos que seus agentes, nessa qualidade, causarem a terceiros, assegurado o direito de regresso contra o responsável nos casos de dolo ou culpa</a:t>
            </a:r>
            <a:r>
              <a:rPr lang="pt-BR" sz="62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pt-BR" sz="6200" b="1" u="sng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Responsabilidade do Estado – objetiva – nexo causal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Responsabilidade do agente – subjetiva  baseada no dolo (vontade objetiva) ou culpa (imprudência, negligência ou imperícia)</a:t>
            </a:r>
          </a:p>
          <a:p>
            <a:pPr lvl="1" algn="just"/>
            <a:endParaRPr lang="pt-BR" sz="6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03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9616" y="704088"/>
            <a:ext cx="10082784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6989064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responsabilidade civil do Estado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Terceiros no exercício de função pública (responsabilidade objetiva)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Administração indireta no exercício de atividade econômica (responsabilidade subjetiva)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Agente público que causa dano a terceiro fora do exercício da atividade pública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(responsabilidade subjetiva)</a:t>
            </a:r>
          </a:p>
          <a:p>
            <a:pPr marL="457200" lvl="1" indent="0">
              <a:buNone/>
            </a:pPr>
            <a:endParaRPr lang="pt-BR" sz="6000" dirty="0" smtClean="0"/>
          </a:p>
          <a:p>
            <a:pPr lvl="1"/>
            <a:endParaRPr lang="pt-BR" sz="6000" b="1" u="sng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96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968" y="704088"/>
            <a:ext cx="10314432" cy="5638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35368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isonomia e igualdade formal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Isonomia formal – todos são iguais perante a lei (art. 5° da CF):</a:t>
            </a:r>
          </a:p>
          <a:p>
            <a:pPr algn="just"/>
            <a:endParaRPr lang="pt-B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pPr algn="just"/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I - homens e mulheres são iguais em direitos e obrigações, nos termos desta Constituição;</a:t>
            </a: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363712" y="1743456"/>
            <a:ext cx="3218688" cy="4611469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097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6192" y="704088"/>
            <a:ext cx="10046208" cy="5273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6757416" cy="51389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Princípio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da isonomia e igualdade formal</a:t>
            </a:r>
          </a:p>
          <a:p>
            <a:pPr lvl="1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Igualdade e equidade</a:t>
            </a:r>
          </a:p>
          <a:p>
            <a:pPr lvl="1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Fatores de discrímen adequados à razão jurídica e finalidade do ato administrativo</a:t>
            </a:r>
          </a:p>
          <a:p>
            <a:pPr lvl="1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Fator de discrímen adequado:</a:t>
            </a:r>
          </a:p>
          <a:p>
            <a:pPr lvl="1"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A desequiparação não atinja a só um indivíduo</a:t>
            </a: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Que as situações de discrímen tragam traços diferenciados</a:t>
            </a: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Que exista uma correlação lógica entre os fatores diferenciais e a distinção do regime jurídico em função deles</a:t>
            </a: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Que a correlação referida seja pertinente tendo em conta os interesses constitucionalmente protegidos.</a:t>
            </a: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848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7696" y="704088"/>
            <a:ext cx="8034528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269480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licitação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Ligado à moralidade e isonomia</a:t>
            </a:r>
          </a:p>
          <a:p>
            <a:pPr marL="457200" lvl="1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Melhor alternativa disponível no mercado para satisfazer os interesses públicos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37, XXI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ressalvados os casos especificados na legislação, as obras, serviços, compras e alienações serão contratados mediante processo de licitação pública que assegure igualdade de condições a todos os concorrentes, com cláusulas que estabeleçam obrigações de pagamento, mantidas as condições efetivas da proposta, nos termos da lei, o qual somente permitirá as exigências de qualificação técnica e econômica indispensáveis à garantia do cumprimento das obrigações.      </a:t>
            </a:r>
            <a:r>
              <a:rPr lang="pt-BR" sz="8000" dirty="0">
                <a:latin typeface="Times New Roman" pitchFamily="18" charset="0"/>
                <a:cs typeface="Times New Roman" pitchFamily="18" charset="0"/>
                <a:hlinkClick r:id="rId2"/>
              </a:rPr>
              <a:t>(Regulamento)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35152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6737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10668000" cy="5516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086600" cy="48585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sz="5100" dirty="0"/>
          </a:p>
          <a:p>
            <a:pPr lvl="1" algn="just"/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Princípio </a:t>
            </a:r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da finalidade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Ligado à legalidade e moralidade - deseja que a administração  seja movida para o cumprimento das finalidades legalmente estabelecidas para a conduta do agente administrativo. A finalidade própria de todas as leis é o interesse público. A desobediência implica na nulidade do ato praticado.</a:t>
            </a: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O vicio é conhecido como desvio de poder e desvio de finalidade</a:t>
            </a:r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pt-BR" sz="6500" dirty="0" smtClean="0"/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82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2624" y="704088"/>
            <a:ext cx="10399776" cy="45415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96328" cy="48707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especialidade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37, XIX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somente por lei específica poderá ser criada autarquia e autorizada a instituição de empresa pública, de sociedade de economia mista e de fundação, cabendo à lei complementar, neste último caso, definir as áreas de sua atuação; </a:t>
            </a:r>
            <a:r>
              <a:rPr lang="pt-BR" sz="8000" dirty="0">
                <a:latin typeface="Times New Roman" pitchFamily="18" charset="0"/>
                <a:cs typeface="Times New Roman" pitchFamily="18" charset="0"/>
                <a:hlinkClick r:id="rId2"/>
              </a:rPr>
              <a:t>(Redação dada pela Emenda Constitucional nº 19, de 1998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Decorre do princípio da legalidade e estabelece a impossibilidade de os entes da Administração Indireta ou por ela controlados afastarem-se, no exercício de suas atividades, das finalidades e dos objetivos que lhe são consignados por lei.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Escolha de dirigentes pelo Poder Executivo e controle de contas pelos 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TC´s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212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104" y="704088"/>
            <a:ext cx="9607296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342632" cy="5114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/>
              <a:t>Princípio </a:t>
            </a:r>
            <a:r>
              <a:rPr lang="pt-BR" sz="8000" b="1" dirty="0" smtClean="0"/>
              <a:t>do </a:t>
            </a:r>
            <a:r>
              <a:rPr lang="pt-BR" sz="8000" b="1" dirty="0" smtClean="0"/>
              <a:t>controle </a:t>
            </a:r>
            <a:r>
              <a:rPr lang="pt-BR" sz="8000" b="1" dirty="0"/>
              <a:t>administrativo ou </a:t>
            </a:r>
            <a:r>
              <a:rPr lang="pt-BR" sz="8000" b="1" dirty="0" smtClean="0"/>
              <a:t>tutela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A </a:t>
            </a:r>
            <a:r>
              <a:rPr lang="pt-BR" sz="8000" dirty="0"/>
              <a:t>A</a:t>
            </a:r>
            <a:r>
              <a:rPr lang="pt-BR" sz="8000" dirty="0" smtClean="0"/>
              <a:t>dministração Direta influi sobre os atos praticados por autarquias, empresas públicas, sociedades de economia mista e fundações governamentais = controle administrativo ou de tutela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Conjunto de atos que a administração central pratica, dentro dos limites da lei, para conformar as autarquias aos seus fins próprios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Exercido nos casos em que a lei determina sua existência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Não se confunde com o poder hierárquico que existe entre órgãos. Este é permanente, contínuo e presumido sobre todos os órgãos subordinados</a:t>
            </a:r>
            <a:endParaRPr lang="pt-BR" sz="8000" dirty="0"/>
          </a:p>
          <a:p>
            <a:pPr lvl="1" algn="just"/>
            <a:endParaRPr lang="pt-BR" sz="8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461248" y="1822549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27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70560"/>
            <a:ext cx="10363200" cy="4389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 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99616" y="1609344"/>
            <a:ext cx="9682735" cy="41452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Times New Roman" charset="0"/>
              </a:rPr>
              <a:t>Espécie de Princípios (</a:t>
            </a:r>
            <a:r>
              <a:rPr lang="pt-BR" sz="2000" dirty="0" err="1">
                <a:latin typeface="Times New Roman" charset="0"/>
              </a:rPr>
              <a:t>Canotilho</a:t>
            </a:r>
            <a:r>
              <a:rPr lang="pt-BR" sz="2000" dirty="0">
                <a:latin typeface="Times New Roman" charset="0"/>
              </a:rPr>
              <a:t>)</a:t>
            </a:r>
          </a:p>
        </p:txBody>
      </p:sp>
      <p:graphicFrame>
        <p:nvGraphicFramePr>
          <p:cNvPr id="4112" name="Group 16"/>
          <p:cNvGraphicFramePr>
            <a:graphicFrameLocks noGrp="1"/>
          </p:cNvGraphicFramePr>
          <p:nvPr>
            <p:ph sz="half" idx="2"/>
          </p:nvPr>
        </p:nvGraphicFramePr>
        <p:xfrm>
          <a:off x="1418168" y="2304288"/>
          <a:ext cx="10164233" cy="3415476"/>
        </p:xfrm>
        <a:graphic>
          <a:graphicData uri="http://schemas.openxmlformats.org/drawingml/2006/table">
            <a:tbl>
              <a:tblPr/>
              <a:tblGrid>
                <a:gridCol w="10164233"/>
              </a:tblGrid>
              <a:tr h="1211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Jurídico–fundamentais: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históricos (livre acesso aos direitos, imparcialidade da Administração, acesso à justiça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Políticos: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Forma do Estado (Regime político), Forma de Estado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Impositivos: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caracterizados como normas programáticas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Princípios–garantia: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Garantia dos cidadãos.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0976" y="704088"/>
            <a:ext cx="10631424" cy="5882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793992" cy="49438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</a:t>
            </a:r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controle </a:t>
            </a:r>
            <a:r>
              <a:rPr lang="pt-BR" sz="6000" b="1" dirty="0">
                <a:latin typeface="Times New Roman" pitchFamily="18" charset="0"/>
                <a:cs typeface="Times New Roman" pitchFamily="18" charset="0"/>
              </a:rPr>
              <a:t>administrativo ou </a:t>
            </a:r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tutela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dministração Indireta não é hierarquicamente subordinada a Administração Direta, mas apenas submetido ao controle administrativo ou tutela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“O controle administrativo ou tutela pode ser exercido nos termos da lei, de forma preventiva ou repressiva, podendo ainda ser pertinente  a legalidade ou ao mérito dos atos controlados” (santos et </a:t>
            </a:r>
            <a:r>
              <a:rPr lang="pt-BR" sz="6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, 2015, p. 50).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529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3872" y="704088"/>
            <a:ext cx="9558528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232904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motivação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Exposição escrita (e em alguns casos, verbal) dos fatos e fundamentos jurídico que ensejaram a pratica do ato administrativo.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Motivação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 motivo 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Motivação – enunciação escrita desse fato e as razões de direito (norma jurídica em que se fundamenta) que ensejaram a prática do ato.</a:t>
            </a:r>
          </a:p>
          <a:p>
            <a:pPr marL="457200" lvl="1" indent="0" algn="just">
              <a:buNone/>
            </a:pPr>
            <a:endParaRPr lang="pt-BR" sz="8000" dirty="0" smtClean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Motivo - fato ou acontecimento da realidade que autorizou ou terminou juridicamente a expedição de um ato administrativo concreto.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0776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4544" y="704088"/>
            <a:ext cx="10277856" cy="5516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2752" y="1706879"/>
            <a:ext cx="7229856" cy="438912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Princípio da motivação</a:t>
            </a:r>
          </a:p>
          <a:p>
            <a:pPr lvl="1" algn="just"/>
            <a:endParaRPr lang="pt-BR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Decorre do principio da legalidade, do Estado Democrático de Direito e do devido processo legal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Favorece a publicidade e o princípio do controle dos atos administrativos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Motivação como regra: atos discricionários e vinculados</a:t>
            </a:r>
            <a:endParaRPr lang="pt-BR" sz="5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907691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1320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6736" y="704088"/>
            <a:ext cx="10265664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23176" cy="51998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autotutela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Ato administrativo expedido em desconformidade com a lei, ou o interesse público o agente administrativo tem a prerrogativa de vê-los ou de anulá-los.</a:t>
            </a:r>
          </a:p>
          <a:p>
            <a:pPr marL="457200" lvl="1" indent="0" algn="just">
              <a:buNone/>
            </a:pP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Súmula 473 STF: 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858923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715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2768" y="704088"/>
            <a:ext cx="10009632" cy="5882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050024" cy="49804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b="1" dirty="0"/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b="1" dirty="0" smtClean="0">
                <a:latin typeface="Times New Roman" pitchFamily="18" charset="0"/>
                <a:cs typeface="Times New Roman" pitchFamily="18" charset="0"/>
              </a:rPr>
              <a:t>Princípio da razoabilidade e da proporcionalidade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Atos discricionários devem ser praticados dentro de padrões de razoabilidade, ou seja, com base em parâmetros objetivamente racionais e sensatos e coerentes com as concepções sociais dominantes.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err="1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: eliminação de candidato com acne no exame medico para o cargo de policial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Quando há mais de uma opção deve optar pela menos onerosa ao cidadão</a:t>
            </a:r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822347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30589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4816" y="704088"/>
            <a:ext cx="10387584" cy="5151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5216" y="1371601"/>
            <a:ext cx="7376160" cy="5017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lvl="1"/>
            <a:endParaRPr lang="pt-BR" dirty="0"/>
          </a:p>
          <a:p>
            <a:pPr lvl="1"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Princípio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da razoabilidade e da proporcionalidade</a:t>
            </a:r>
          </a:p>
          <a:p>
            <a:pPr lvl="1"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Princípio da vedação de excessos</a:t>
            </a:r>
          </a:p>
          <a:p>
            <a:pPr lvl="1"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Meios utilizados adequados aos fins a serem perseguidos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822347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86903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352" y="704088"/>
            <a:ext cx="10290048" cy="6248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5216" y="1536191"/>
            <a:ext cx="7400544" cy="452323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Princípio da continuidade</a:t>
            </a:r>
          </a:p>
          <a:p>
            <a:pPr lvl="1"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As atividades da administração sejam ininterruptas, salvo os casos permitidos em lei.</a:t>
            </a:r>
          </a:p>
          <a:p>
            <a:pPr lvl="1"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Exercício do direito de greve do servidor público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944267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927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31520"/>
            <a:ext cx="10972800" cy="4632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 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7085" y="1600201"/>
            <a:ext cx="10062633" cy="4048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000">
                <a:latin typeface="Times New Roman" charset="0"/>
              </a:rPr>
              <a:t>Espécie de normas constitucionais</a:t>
            </a:r>
          </a:p>
        </p:txBody>
      </p:sp>
      <p:graphicFrame>
        <p:nvGraphicFramePr>
          <p:cNvPr id="5136" name="Group 16"/>
          <p:cNvGraphicFramePr>
            <a:graphicFrameLocks noGrp="1"/>
          </p:cNvGraphicFramePr>
          <p:nvPr>
            <p:ph sz="half" idx="2"/>
          </p:nvPr>
        </p:nvGraphicFramePr>
        <p:xfrm>
          <a:off x="1217085" y="2559050"/>
          <a:ext cx="10365316" cy="3243264"/>
        </p:xfrm>
        <a:graphic>
          <a:graphicData uri="http://schemas.openxmlformats.org/drawingml/2006/table">
            <a:tbl>
              <a:tblPr/>
              <a:tblGrid>
                <a:gridCol w="10365316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materiais: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Instituem o dever (ex. Devido Processo) – Norma principiológica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de garantia: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Garantem que a norma material seja efetivada (ex. CPC)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auto-aplicáveis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programáticas: as que não possuem aplicação imediata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(ex. art. 5º, XIII)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71665"/>
            <a:ext cx="10363200" cy="431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72768"/>
            <a:ext cx="10363200" cy="480898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Discriminação de Princípios Constitucionais</a:t>
            </a:r>
          </a:p>
          <a:p>
            <a:pPr algn="ctr"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a) Relativos à existência (Unitário/Descentralizado), forma (República Federativa), estrutura (soberania) e tipo do Estado (democrático de Direito)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b) Relativos à forma de governo (República/Monarquia) e organização dos poderes 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c) Relativos à organização da Sociedade (livre organização social/liberdades)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d) Relativos ao Regime Político (cidadania/pluralismo/soberania popular)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e) Relativos à prestação positiva do Estado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f) Relativos à Comunidade Internacional (autodeterminação dos povos/respeito aos direitos da pessoa humana)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33984"/>
            <a:ext cx="10439400" cy="49987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Princípios da Administração Pública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7110984" cy="4682208"/>
          </a:xfrm>
        </p:spPr>
        <p:txBody>
          <a:bodyPr>
            <a:noAutofit/>
          </a:bodyPr>
          <a:lstStyle/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Princípios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constitucionais explícitos (art. 37, caput)</a:t>
            </a:r>
          </a:p>
          <a:p>
            <a:pPr marL="457200" lvl="1" indent="0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457200" lvl="1" indent="0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Princípios constitucionais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explícitos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não contidos no art. 37</a:t>
            </a:r>
          </a:p>
          <a:p>
            <a:pPr lvl="1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Princípios constitucionais implícitos</a:t>
            </a:r>
          </a:p>
          <a:p>
            <a:pPr marL="914400" lvl="2" indent="0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278368" y="1600201"/>
            <a:ext cx="3304032" cy="4525963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 algn="just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Constitucionais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explícitos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Constitucionais implícitos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Devido processo legal e ampla defesa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judicial dos atos administrativos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Responsabilidade civil do Estado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Isonomia ou da igualdade formal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Licitação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Finalidade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Especialidade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administrativo ou 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Motivação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Autotutela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Razoabilidade e da proporcionalidade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Continuidade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4189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1511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440424" cy="4297680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lvl="1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Princípios constitucionais explícitos (art. 37, caput) 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marL="457200" lvl="1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0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168640" y="1600201"/>
            <a:ext cx="3230880" cy="4525963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 algn="just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Constitucionais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explícitos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Constitucionais implícitos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Devido processo legal e ampla defesa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judicial dos atos administrativos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Responsabilidade civil do Estado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Isonomia ou da igualdade formal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Licitação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Finalidade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Especialidade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administrativo ou 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Motivação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Autotutela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Razoabilidade e da proporcionalidade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Continuidade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9575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3949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36191"/>
            <a:ext cx="6684264" cy="4498849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Art. 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37 caput.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 A administração pública direta e indireta de qualquer dos Poderes da União, dos Estados, do Distrito Federal e </a:t>
            </a:r>
            <a:r>
              <a:rPr lang="pt-BR" sz="2200" dirty="0" err="1" smtClean="0">
                <a:latin typeface="Times New Roman" pitchFamily="18" charset="0"/>
                <a:cs typeface="Times New Roman" pitchFamily="18" charset="0"/>
              </a:rPr>
              <a:t>dospublicidade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e eficiência e, também, ao seguinte: </a:t>
            </a:r>
            <a:r>
              <a:rPr lang="pt-BR" sz="2200" i="1" dirty="0" smtClean="0">
                <a:latin typeface="Times New Roman" pitchFamily="18" charset="0"/>
                <a:cs typeface="Times New Roman" pitchFamily="18" charset="0"/>
              </a:rPr>
              <a:t>(Redação dada pela Emenda Constitucional nº 19, de 1998)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Municípios obedecerá aos princípios de legalidade, impessoalidade, moralidade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, publicidade e eficiência.  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8278368" y="1600201"/>
            <a:ext cx="3304032" cy="4525963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329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</TotalTime>
  <Words>4635</Words>
  <Application>Microsoft Office PowerPoint</Application>
  <PresentationFormat>Personalizar</PresentationFormat>
  <Paragraphs>1495</Paragraphs>
  <Slides>46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Fluxo</vt:lpstr>
      <vt:lpstr>Princípios da Administração Pública </vt:lpstr>
      <vt:lpstr>Princípios da Administração Pública </vt:lpstr>
      <vt:lpstr>Princípios da Administração Pública </vt:lpstr>
      <vt:lpstr>Princípios da Administração Pública </vt:lpstr>
      <vt:lpstr>Princípios da Administração Pública </vt:lpstr>
      <vt:lpstr>Princípios da Administração Pública</vt:lpstr>
      <vt:lpstr>Princípios da Administração Pública </vt:lpstr>
      <vt:lpstr>Princípios da Administração Pública 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30022872</cp:lastModifiedBy>
  <cp:revision>148</cp:revision>
  <dcterms:created xsi:type="dcterms:W3CDTF">2015-07-26T14:49:36Z</dcterms:created>
  <dcterms:modified xsi:type="dcterms:W3CDTF">2018-07-24T17:38:32Z</dcterms:modified>
</cp:coreProperties>
</file>