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handoutMasterIdLst>
    <p:handoutMasterId r:id="rId40"/>
  </p:handoutMasterIdLst>
  <p:sldIdLst>
    <p:sldId id="278" r:id="rId2"/>
    <p:sldId id="296" r:id="rId3"/>
    <p:sldId id="259" r:id="rId4"/>
    <p:sldId id="258" r:id="rId5"/>
    <p:sldId id="256" r:id="rId6"/>
    <p:sldId id="271" r:id="rId7"/>
    <p:sldId id="348" r:id="rId8"/>
    <p:sldId id="285" r:id="rId9"/>
    <p:sldId id="269" r:id="rId10"/>
    <p:sldId id="286" r:id="rId11"/>
    <p:sldId id="267" r:id="rId12"/>
    <p:sldId id="325" r:id="rId13"/>
    <p:sldId id="326" r:id="rId14"/>
    <p:sldId id="327" r:id="rId15"/>
    <p:sldId id="330" r:id="rId16"/>
    <p:sldId id="332" r:id="rId17"/>
    <p:sldId id="268" r:id="rId18"/>
    <p:sldId id="295" r:id="rId19"/>
    <p:sldId id="262" r:id="rId20"/>
    <p:sldId id="288" r:id="rId21"/>
    <p:sldId id="263" r:id="rId22"/>
    <p:sldId id="264" r:id="rId23"/>
    <p:sldId id="275" r:id="rId24"/>
    <p:sldId id="265" r:id="rId25"/>
    <p:sldId id="311" r:id="rId26"/>
    <p:sldId id="347" r:id="rId27"/>
    <p:sldId id="313" r:id="rId28"/>
    <p:sldId id="314" r:id="rId29"/>
    <p:sldId id="323" r:id="rId30"/>
    <p:sldId id="315" r:id="rId31"/>
    <p:sldId id="317" r:id="rId32"/>
    <p:sldId id="319" r:id="rId33"/>
    <p:sldId id="320" r:id="rId34"/>
    <p:sldId id="257" r:id="rId35"/>
    <p:sldId id="343" r:id="rId36"/>
    <p:sldId id="344" r:id="rId37"/>
    <p:sldId id="345" r:id="rId38"/>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C1F"/>
    <a:srgbClr val="29E3AE"/>
    <a:srgbClr val="F0F8FA"/>
    <a:srgbClr val="2EA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8" autoAdjust="0"/>
  </p:normalViewPr>
  <p:slideViewPr>
    <p:cSldViewPr>
      <p:cViewPr varScale="1">
        <p:scale>
          <a:sx n="97" d="100"/>
          <a:sy n="97" d="100"/>
        </p:scale>
        <p:origin x="2004" y="78"/>
      </p:cViewPr>
      <p:guideLst>
        <p:guide orient="horz" pos="2160"/>
        <p:guide pos="2880"/>
      </p:guideLst>
    </p:cSldViewPr>
  </p:slideViewPr>
  <p:notesTextViewPr>
    <p:cViewPr>
      <p:scale>
        <a:sx n="1" d="1"/>
        <a:sy n="1" d="1"/>
      </p:scale>
      <p:origin x="0" y="0"/>
    </p:cViewPr>
  </p:notesTextViewPr>
  <p:sorterViewPr>
    <p:cViewPr>
      <p:scale>
        <a:sx n="114" d="100"/>
        <a:sy n="114" d="100"/>
      </p:scale>
      <p:origin x="0" y="-1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Graduacao\disciplinas\disciplinas%20ciclos%20de%20vida\esperanca%20de%20vi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Esperança de vida ao nascer, 1950 e 2010 </a:t>
            </a:r>
          </a:p>
        </c:rich>
      </c:tx>
      <c:overlay val="0"/>
    </c:title>
    <c:autoTitleDeleted val="0"/>
    <c:plotArea>
      <c:layout>
        <c:manualLayout>
          <c:layoutTarget val="inner"/>
          <c:xMode val="edge"/>
          <c:yMode val="edge"/>
          <c:x val="3.4130745047230501E-2"/>
          <c:y val="0.12474331795733901"/>
          <c:w val="0.89440375906813896"/>
          <c:h val="0.82238200935589001"/>
        </c:manualLayout>
      </c:layout>
      <c:barChart>
        <c:barDir val="col"/>
        <c:grouping val="clustered"/>
        <c:varyColors val="0"/>
        <c:ser>
          <c:idx val="0"/>
          <c:order val="0"/>
          <c:tx>
            <c:strRef>
              <c:f>Plan1!$B$1</c:f>
              <c:strCache>
                <c:ptCount val="1"/>
                <c:pt idx="0">
                  <c:v>1950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Plan1!$B$2:$B$7</c:f>
              <c:numCache>
                <c:formatCode>General</c:formatCode>
                <c:ptCount val="6"/>
                <c:pt idx="0">
                  <c:v>51.3</c:v>
                </c:pt>
                <c:pt idx="1">
                  <c:v>38.200000000000003</c:v>
                </c:pt>
                <c:pt idx="2">
                  <c:v>42.9</c:v>
                </c:pt>
                <c:pt idx="3">
                  <c:v>65.599999999999994</c:v>
                </c:pt>
                <c:pt idx="4">
                  <c:v>68.7</c:v>
                </c:pt>
                <c:pt idx="5">
                  <c:v>47.7</c:v>
                </c:pt>
              </c:numCache>
            </c:numRef>
          </c:val>
          <c:extLst>
            <c:ext xmlns:c16="http://schemas.microsoft.com/office/drawing/2014/chart" uri="{C3380CC4-5D6E-409C-BE32-E72D297353CC}">
              <c16:uniqueId val="{00000000-9542-488E-9F7F-A0FBF76F86BB}"/>
            </c:ext>
          </c:extLst>
        </c:ser>
        <c:ser>
          <c:idx val="1"/>
          <c:order val="1"/>
          <c:tx>
            <c:strRef>
              <c:f>Plan1!$C$1</c:f>
              <c:strCache>
                <c:ptCount val="1"/>
                <c:pt idx="0">
                  <c:v>2010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Plan1!$C$2:$C$7</c:f>
              <c:numCache>
                <c:formatCode>General</c:formatCode>
                <c:ptCount val="6"/>
                <c:pt idx="0">
                  <c:v>73.400000000000006</c:v>
                </c:pt>
                <c:pt idx="1">
                  <c:v>55.2</c:v>
                </c:pt>
                <c:pt idx="2">
                  <c:v>69</c:v>
                </c:pt>
                <c:pt idx="3">
                  <c:v>75.400000000000006</c:v>
                </c:pt>
                <c:pt idx="4">
                  <c:v>78.2</c:v>
                </c:pt>
                <c:pt idx="5">
                  <c:v>67.900000000000006</c:v>
                </c:pt>
              </c:numCache>
            </c:numRef>
          </c:val>
          <c:extLst>
            <c:ext xmlns:c16="http://schemas.microsoft.com/office/drawing/2014/chart" uri="{C3380CC4-5D6E-409C-BE32-E72D297353CC}">
              <c16:uniqueId val="{00000001-9542-488E-9F7F-A0FBF76F86BB}"/>
            </c:ext>
          </c:extLst>
        </c:ser>
        <c:dLbls>
          <c:dLblPos val="outEnd"/>
          <c:showLegendKey val="0"/>
          <c:showVal val="1"/>
          <c:showCatName val="0"/>
          <c:showSerName val="0"/>
          <c:showPercent val="0"/>
          <c:showBubbleSize val="0"/>
        </c:dLbls>
        <c:gapWidth val="150"/>
        <c:axId val="325363904"/>
        <c:axId val="325364296"/>
      </c:barChart>
      <c:catAx>
        <c:axId val="325363904"/>
        <c:scaling>
          <c:orientation val="minMax"/>
        </c:scaling>
        <c:delete val="0"/>
        <c:axPos val="b"/>
        <c:numFmt formatCode="General" sourceLinked="0"/>
        <c:majorTickMark val="out"/>
        <c:minorTickMark val="none"/>
        <c:tickLblPos val="nextTo"/>
        <c:crossAx val="325364296"/>
        <c:crosses val="autoZero"/>
        <c:auto val="1"/>
        <c:lblAlgn val="ctr"/>
        <c:lblOffset val="100"/>
        <c:noMultiLvlLbl val="0"/>
      </c:catAx>
      <c:valAx>
        <c:axId val="325364296"/>
        <c:scaling>
          <c:orientation val="minMax"/>
        </c:scaling>
        <c:delete val="0"/>
        <c:axPos val="l"/>
        <c:majorGridlines/>
        <c:numFmt formatCode="General" sourceLinked="1"/>
        <c:majorTickMark val="out"/>
        <c:minorTickMark val="none"/>
        <c:tickLblPos val="nextTo"/>
        <c:crossAx val="32536390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CD8F8-A4C0-4DF1-B02C-AA7AA6CC38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9002DCDC-F2E8-402C-811C-9C544F171DDE}">
      <dgm:prSet phldrT="[Texto]" custT="1"/>
      <dgm:spPr>
        <a:solidFill>
          <a:schemeClr val="bg2">
            <a:lumMod val="50000"/>
          </a:schemeClr>
        </a:solidFill>
      </dgm:spPr>
      <dgm:t>
        <a:bodyPr/>
        <a:lstStyle/>
        <a:p>
          <a:r>
            <a:rPr lang="pt-BR" sz="2800" dirty="0"/>
            <a:t>Conceitos de ciclos de vida, curso de vida, e Saúde Pública </a:t>
          </a:r>
        </a:p>
      </dgm:t>
    </dgm:pt>
    <dgm:pt modelId="{4CC803F5-01F4-4E98-A926-837AD967963B}" type="parTrans" cxnId="{CC6AAD99-B66A-4CE8-8DFA-5AC08D0C6813}">
      <dgm:prSet/>
      <dgm:spPr/>
      <dgm:t>
        <a:bodyPr/>
        <a:lstStyle/>
        <a:p>
          <a:endParaRPr lang="pt-BR"/>
        </a:p>
      </dgm:t>
    </dgm:pt>
    <dgm:pt modelId="{4C79C478-006F-4E2C-9EB8-BC3C77E99E91}" type="sibTrans" cxnId="{CC6AAD99-B66A-4CE8-8DFA-5AC08D0C6813}">
      <dgm:prSet/>
      <dgm:spPr/>
      <dgm:t>
        <a:bodyPr/>
        <a:lstStyle/>
        <a:p>
          <a:endParaRPr lang="pt-BR"/>
        </a:p>
      </dgm:t>
    </dgm:pt>
    <dgm:pt modelId="{06BF7F99-5BCE-4C19-900B-BF18B60D6657}">
      <dgm:prSet phldrT="[Texto]" custT="1"/>
      <dgm:spPr>
        <a:solidFill>
          <a:srgbClr val="2EA265"/>
        </a:solidFill>
      </dgm:spPr>
      <dgm:t>
        <a:bodyPr/>
        <a:lstStyle/>
        <a:p>
          <a:r>
            <a:rPr lang="pt-BR" sz="2800" dirty="0"/>
            <a:t>Transição demográfica, epidemiológica, e nutricional</a:t>
          </a:r>
        </a:p>
        <a:p>
          <a:r>
            <a:rPr lang="pt-BR" sz="2800" dirty="0"/>
            <a:t>Transição de gênero e obstétrica </a:t>
          </a:r>
        </a:p>
      </dgm:t>
    </dgm:pt>
    <dgm:pt modelId="{4A723F80-AD6E-41F7-94FB-AAD1BB0C540F}" type="parTrans" cxnId="{C20CBC64-57B1-4C86-B999-18281E6785F1}">
      <dgm:prSet/>
      <dgm:spPr/>
      <dgm:t>
        <a:bodyPr/>
        <a:lstStyle/>
        <a:p>
          <a:endParaRPr lang="pt-BR"/>
        </a:p>
      </dgm:t>
    </dgm:pt>
    <dgm:pt modelId="{CE5845EB-F206-45B7-9B09-14155BDE4110}" type="sibTrans" cxnId="{C20CBC64-57B1-4C86-B999-18281E6785F1}">
      <dgm:prSet/>
      <dgm:spPr/>
      <dgm:t>
        <a:bodyPr/>
        <a:lstStyle/>
        <a:p>
          <a:endParaRPr lang="pt-BR"/>
        </a:p>
      </dgm:t>
    </dgm:pt>
    <dgm:pt modelId="{AB38751E-7005-404A-8AB6-370D266F0AC9}">
      <dgm:prSet phldrT="[Texto]" custT="1"/>
      <dgm:spPr/>
      <dgm:t>
        <a:bodyPr/>
        <a:lstStyle/>
        <a:p>
          <a:r>
            <a:rPr lang="pt-BR" sz="3600" dirty="0"/>
            <a:t>Risco e vulnerabilidade</a:t>
          </a:r>
        </a:p>
      </dgm:t>
    </dgm:pt>
    <dgm:pt modelId="{70541F2B-DEC3-452C-9ABB-3DFE4F234B70}" type="parTrans" cxnId="{243D5404-5CA3-4AAE-A789-67D827C796B6}">
      <dgm:prSet/>
      <dgm:spPr/>
      <dgm:t>
        <a:bodyPr/>
        <a:lstStyle/>
        <a:p>
          <a:endParaRPr lang="pt-BR"/>
        </a:p>
      </dgm:t>
    </dgm:pt>
    <dgm:pt modelId="{45AD2F99-99CF-4BEC-9C70-2138B3DBF7E8}" type="sibTrans" cxnId="{243D5404-5CA3-4AAE-A789-67D827C796B6}">
      <dgm:prSet/>
      <dgm:spPr/>
      <dgm:t>
        <a:bodyPr/>
        <a:lstStyle/>
        <a:p>
          <a:endParaRPr lang="pt-BR"/>
        </a:p>
      </dgm:t>
    </dgm:pt>
    <dgm:pt modelId="{5085AD43-DEDB-4069-8ADD-35E4D949099E}" type="pres">
      <dgm:prSet presAssocID="{6B4CD8F8-A4C0-4DF1-B02C-AA7AA6CC38E4}" presName="linear" presStyleCnt="0">
        <dgm:presLayoutVars>
          <dgm:dir/>
          <dgm:animLvl val="lvl"/>
          <dgm:resizeHandles val="exact"/>
        </dgm:presLayoutVars>
      </dgm:prSet>
      <dgm:spPr/>
    </dgm:pt>
    <dgm:pt modelId="{F6C9D85F-5AA4-430B-91D2-A7B6F88F2693}" type="pres">
      <dgm:prSet presAssocID="{9002DCDC-F2E8-402C-811C-9C544F171DDE}" presName="parentLin" presStyleCnt="0"/>
      <dgm:spPr/>
    </dgm:pt>
    <dgm:pt modelId="{02D8F9D8-A8C5-4B9C-B219-F1FAAE68036E}" type="pres">
      <dgm:prSet presAssocID="{9002DCDC-F2E8-402C-811C-9C544F171DDE}" presName="parentLeftMargin" presStyleLbl="node1" presStyleIdx="0" presStyleCnt="3"/>
      <dgm:spPr/>
    </dgm:pt>
    <dgm:pt modelId="{54E0C054-2FDC-4ADD-BDEB-AB3EDE53B6EF}" type="pres">
      <dgm:prSet presAssocID="{9002DCDC-F2E8-402C-811C-9C544F171DDE}" presName="parentText" presStyleLbl="node1" presStyleIdx="0" presStyleCnt="3" custScaleX="124556" custLinFactNeighborX="-16920" custLinFactNeighborY="1210">
        <dgm:presLayoutVars>
          <dgm:chMax val="0"/>
          <dgm:bulletEnabled val="1"/>
        </dgm:presLayoutVars>
      </dgm:prSet>
      <dgm:spPr/>
    </dgm:pt>
    <dgm:pt modelId="{C046744C-3C24-4F13-8BE2-6F83B2D8C47B}" type="pres">
      <dgm:prSet presAssocID="{9002DCDC-F2E8-402C-811C-9C544F171DDE}" presName="negativeSpace" presStyleCnt="0"/>
      <dgm:spPr/>
    </dgm:pt>
    <dgm:pt modelId="{81E8C791-A874-46F4-8600-9BB11524953B}" type="pres">
      <dgm:prSet presAssocID="{9002DCDC-F2E8-402C-811C-9C544F171DDE}" presName="childText" presStyleLbl="conFgAcc1" presStyleIdx="0" presStyleCnt="3">
        <dgm:presLayoutVars>
          <dgm:bulletEnabled val="1"/>
        </dgm:presLayoutVars>
      </dgm:prSet>
      <dgm:spPr/>
    </dgm:pt>
    <dgm:pt modelId="{0AE160C7-F458-4961-83AD-C83A07D0D07B}" type="pres">
      <dgm:prSet presAssocID="{4C79C478-006F-4E2C-9EB8-BC3C77E99E91}" presName="spaceBetweenRectangles" presStyleCnt="0"/>
      <dgm:spPr/>
    </dgm:pt>
    <dgm:pt modelId="{DB140D07-9E47-46E7-9F4D-15C06C67FEBC}" type="pres">
      <dgm:prSet presAssocID="{06BF7F99-5BCE-4C19-900B-BF18B60D6657}" presName="parentLin" presStyleCnt="0"/>
      <dgm:spPr/>
    </dgm:pt>
    <dgm:pt modelId="{16AA27E9-FF83-457A-BDF7-7220DE0E9AA1}" type="pres">
      <dgm:prSet presAssocID="{06BF7F99-5BCE-4C19-900B-BF18B60D6657}" presName="parentLeftMargin" presStyleLbl="node1" presStyleIdx="0" presStyleCnt="3"/>
      <dgm:spPr/>
    </dgm:pt>
    <dgm:pt modelId="{46C2FEC5-2300-49F7-AF96-555F643F0E83}" type="pres">
      <dgm:prSet presAssocID="{06BF7F99-5BCE-4C19-900B-BF18B60D6657}" presName="parentText" presStyleLbl="node1" presStyleIdx="1" presStyleCnt="3" custScaleX="124043" custScaleY="155346">
        <dgm:presLayoutVars>
          <dgm:chMax val="0"/>
          <dgm:bulletEnabled val="1"/>
        </dgm:presLayoutVars>
      </dgm:prSet>
      <dgm:spPr/>
    </dgm:pt>
    <dgm:pt modelId="{282D2DDC-2868-4BFC-9FE6-08BE4FC60356}" type="pres">
      <dgm:prSet presAssocID="{06BF7F99-5BCE-4C19-900B-BF18B60D6657}" presName="negativeSpace" presStyleCnt="0"/>
      <dgm:spPr/>
    </dgm:pt>
    <dgm:pt modelId="{DD3C5AC7-101C-4D40-9BCA-B2EF8F7462E8}" type="pres">
      <dgm:prSet presAssocID="{06BF7F99-5BCE-4C19-900B-BF18B60D6657}" presName="childText" presStyleLbl="conFgAcc1" presStyleIdx="1" presStyleCnt="3">
        <dgm:presLayoutVars>
          <dgm:bulletEnabled val="1"/>
        </dgm:presLayoutVars>
      </dgm:prSet>
      <dgm:spPr/>
    </dgm:pt>
    <dgm:pt modelId="{6DED3FD6-83D1-4486-B00D-CAFE8FB005D8}" type="pres">
      <dgm:prSet presAssocID="{CE5845EB-F206-45B7-9B09-14155BDE4110}" presName="spaceBetweenRectangles" presStyleCnt="0"/>
      <dgm:spPr/>
    </dgm:pt>
    <dgm:pt modelId="{FD33800B-08F3-4B0E-A5DA-9B181926E43A}" type="pres">
      <dgm:prSet presAssocID="{AB38751E-7005-404A-8AB6-370D266F0AC9}" presName="parentLin" presStyleCnt="0"/>
      <dgm:spPr/>
    </dgm:pt>
    <dgm:pt modelId="{707702C7-7E66-4EE5-A334-8EFCF904137F}" type="pres">
      <dgm:prSet presAssocID="{AB38751E-7005-404A-8AB6-370D266F0AC9}" presName="parentLeftMargin" presStyleLbl="node1" presStyleIdx="1" presStyleCnt="3"/>
      <dgm:spPr/>
    </dgm:pt>
    <dgm:pt modelId="{D6522F8E-4C76-44D0-8CA8-90A50E0132C0}" type="pres">
      <dgm:prSet presAssocID="{AB38751E-7005-404A-8AB6-370D266F0AC9}" presName="parentText" presStyleLbl="node1" presStyleIdx="2" presStyleCnt="3" custScaleX="125057">
        <dgm:presLayoutVars>
          <dgm:chMax val="0"/>
          <dgm:bulletEnabled val="1"/>
        </dgm:presLayoutVars>
      </dgm:prSet>
      <dgm:spPr/>
    </dgm:pt>
    <dgm:pt modelId="{89C9A98C-AC50-484A-A4DA-C87239B2B1C8}" type="pres">
      <dgm:prSet presAssocID="{AB38751E-7005-404A-8AB6-370D266F0AC9}" presName="negativeSpace" presStyleCnt="0"/>
      <dgm:spPr/>
    </dgm:pt>
    <dgm:pt modelId="{3974A916-481E-4536-A2C2-6B84DF906AD1}" type="pres">
      <dgm:prSet presAssocID="{AB38751E-7005-404A-8AB6-370D266F0AC9}" presName="childText" presStyleLbl="conFgAcc1" presStyleIdx="2" presStyleCnt="3">
        <dgm:presLayoutVars>
          <dgm:bulletEnabled val="1"/>
        </dgm:presLayoutVars>
      </dgm:prSet>
      <dgm:spPr/>
    </dgm:pt>
  </dgm:ptLst>
  <dgm:cxnLst>
    <dgm:cxn modelId="{243D5404-5CA3-4AAE-A789-67D827C796B6}" srcId="{6B4CD8F8-A4C0-4DF1-B02C-AA7AA6CC38E4}" destId="{AB38751E-7005-404A-8AB6-370D266F0AC9}" srcOrd="2" destOrd="0" parTransId="{70541F2B-DEC3-452C-9ABB-3DFE4F234B70}" sibTransId="{45AD2F99-99CF-4BEC-9C70-2138B3DBF7E8}"/>
    <dgm:cxn modelId="{1D042413-3004-4208-8A72-C0BA076D99C0}" type="presOf" srcId="{AB38751E-7005-404A-8AB6-370D266F0AC9}" destId="{707702C7-7E66-4EE5-A334-8EFCF904137F}" srcOrd="0" destOrd="0" presId="urn:microsoft.com/office/officeart/2005/8/layout/list1"/>
    <dgm:cxn modelId="{3E127A33-5B13-44E4-8911-E07FC32CD34A}" type="presOf" srcId="{06BF7F99-5BCE-4C19-900B-BF18B60D6657}" destId="{16AA27E9-FF83-457A-BDF7-7220DE0E9AA1}" srcOrd="0" destOrd="0" presId="urn:microsoft.com/office/officeart/2005/8/layout/list1"/>
    <dgm:cxn modelId="{CAE59E35-3EB3-47D2-84C3-6ABC27E0F2AD}" type="presOf" srcId="{9002DCDC-F2E8-402C-811C-9C544F171DDE}" destId="{02D8F9D8-A8C5-4B9C-B219-F1FAAE68036E}" srcOrd="0" destOrd="0" presId="urn:microsoft.com/office/officeart/2005/8/layout/list1"/>
    <dgm:cxn modelId="{C20CBC64-57B1-4C86-B999-18281E6785F1}" srcId="{6B4CD8F8-A4C0-4DF1-B02C-AA7AA6CC38E4}" destId="{06BF7F99-5BCE-4C19-900B-BF18B60D6657}" srcOrd="1" destOrd="0" parTransId="{4A723F80-AD6E-41F7-94FB-AAD1BB0C540F}" sibTransId="{CE5845EB-F206-45B7-9B09-14155BDE4110}"/>
    <dgm:cxn modelId="{B5D3A555-C8CC-48B1-B501-79B5BEA6501F}" type="presOf" srcId="{AB38751E-7005-404A-8AB6-370D266F0AC9}" destId="{D6522F8E-4C76-44D0-8CA8-90A50E0132C0}" srcOrd="1" destOrd="0" presId="urn:microsoft.com/office/officeart/2005/8/layout/list1"/>
    <dgm:cxn modelId="{34F92C8C-15C4-41BA-8673-7EC9A93F3F6C}" type="presOf" srcId="{9002DCDC-F2E8-402C-811C-9C544F171DDE}" destId="{54E0C054-2FDC-4ADD-BDEB-AB3EDE53B6EF}" srcOrd="1" destOrd="0" presId="urn:microsoft.com/office/officeart/2005/8/layout/list1"/>
    <dgm:cxn modelId="{CC6AAD99-B66A-4CE8-8DFA-5AC08D0C6813}" srcId="{6B4CD8F8-A4C0-4DF1-B02C-AA7AA6CC38E4}" destId="{9002DCDC-F2E8-402C-811C-9C544F171DDE}" srcOrd="0" destOrd="0" parTransId="{4CC803F5-01F4-4E98-A926-837AD967963B}" sibTransId="{4C79C478-006F-4E2C-9EB8-BC3C77E99E91}"/>
    <dgm:cxn modelId="{89D45CA3-25A1-4178-8132-B53B7A90FB28}" type="presOf" srcId="{06BF7F99-5BCE-4C19-900B-BF18B60D6657}" destId="{46C2FEC5-2300-49F7-AF96-555F643F0E83}" srcOrd="1" destOrd="0" presId="urn:microsoft.com/office/officeart/2005/8/layout/list1"/>
    <dgm:cxn modelId="{532EFBAF-B74B-43B2-BA4B-8A0581D5ABD7}" type="presOf" srcId="{6B4CD8F8-A4C0-4DF1-B02C-AA7AA6CC38E4}" destId="{5085AD43-DEDB-4069-8ADD-35E4D949099E}" srcOrd="0" destOrd="0" presId="urn:microsoft.com/office/officeart/2005/8/layout/list1"/>
    <dgm:cxn modelId="{55BD9D27-EA49-46D4-91B0-3E7324351882}" type="presParOf" srcId="{5085AD43-DEDB-4069-8ADD-35E4D949099E}" destId="{F6C9D85F-5AA4-430B-91D2-A7B6F88F2693}" srcOrd="0" destOrd="0" presId="urn:microsoft.com/office/officeart/2005/8/layout/list1"/>
    <dgm:cxn modelId="{0CD99CC8-F3EE-427D-8D90-CA4DF4485CE9}" type="presParOf" srcId="{F6C9D85F-5AA4-430B-91D2-A7B6F88F2693}" destId="{02D8F9D8-A8C5-4B9C-B219-F1FAAE68036E}" srcOrd="0" destOrd="0" presId="urn:microsoft.com/office/officeart/2005/8/layout/list1"/>
    <dgm:cxn modelId="{A71E8857-180E-45A2-8C26-7F75AE5144C2}" type="presParOf" srcId="{F6C9D85F-5AA4-430B-91D2-A7B6F88F2693}" destId="{54E0C054-2FDC-4ADD-BDEB-AB3EDE53B6EF}" srcOrd="1" destOrd="0" presId="urn:microsoft.com/office/officeart/2005/8/layout/list1"/>
    <dgm:cxn modelId="{E4B640B3-6D19-4492-8095-BCAD0D1437C7}" type="presParOf" srcId="{5085AD43-DEDB-4069-8ADD-35E4D949099E}" destId="{C046744C-3C24-4F13-8BE2-6F83B2D8C47B}" srcOrd="1" destOrd="0" presId="urn:microsoft.com/office/officeart/2005/8/layout/list1"/>
    <dgm:cxn modelId="{0551C075-0229-4C26-B86F-4FD40A9716D0}" type="presParOf" srcId="{5085AD43-DEDB-4069-8ADD-35E4D949099E}" destId="{81E8C791-A874-46F4-8600-9BB11524953B}" srcOrd="2" destOrd="0" presId="urn:microsoft.com/office/officeart/2005/8/layout/list1"/>
    <dgm:cxn modelId="{468F1E27-275A-4970-BC51-022461D22490}" type="presParOf" srcId="{5085AD43-DEDB-4069-8ADD-35E4D949099E}" destId="{0AE160C7-F458-4961-83AD-C83A07D0D07B}" srcOrd="3" destOrd="0" presId="urn:microsoft.com/office/officeart/2005/8/layout/list1"/>
    <dgm:cxn modelId="{F2776F7E-65C6-455A-8F01-CA578CFBFD22}" type="presParOf" srcId="{5085AD43-DEDB-4069-8ADD-35E4D949099E}" destId="{DB140D07-9E47-46E7-9F4D-15C06C67FEBC}" srcOrd="4" destOrd="0" presId="urn:microsoft.com/office/officeart/2005/8/layout/list1"/>
    <dgm:cxn modelId="{CE3B0640-624F-4413-943C-15654E8D46B2}" type="presParOf" srcId="{DB140D07-9E47-46E7-9F4D-15C06C67FEBC}" destId="{16AA27E9-FF83-457A-BDF7-7220DE0E9AA1}" srcOrd="0" destOrd="0" presId="urn:microsoft.com/office/officeart/2005/8/layout/list1"/>
    <dgm:cxn modelId="{15521E5C-FD61-4747-A051-887371BD391C}" type="presParOf" srcId="{DB140D07-9E47-46E7-9F4D-15C06C67FEBC}" destId="{46C2FEC5-2300-49F7-AF96-555F643F0E83}" srcOrd="1" destOrd="0" presId="urn:microsoft.com/office/officeart/2005/8/layout/list1"/>
    <dgm:cxn modelId="{65710176-AFD5-4A77-9F59-9C0EBB633901}" type="presParOf" srcId="{5085AD43-DEDB-4069-8ADD-35E4D949099E}" destId="{282D2DDC-2868-4BFC-9FE6-08BE4FC60356}" srcOrd="5" destOrd="0" presId="urn:microsoft.com/office/officeart/2005/8/layout/list1"/>
    <dgm:cxn modelId="{F910C433-C625-42BB-98F3-E17BDFEDD539}" type="presParOf" srcId="{5085AD43-DEDB-4069-8ADD-35E4D949099E}" destId="{DD3C5AC7-101C-4D40-9BCA-B2EF8F7462E8}" srcOrd="6" destOrd="0" presId="urn:microsoft.com/office/officeart/2005/8/layout/list1"/>
    <dgm:cxn modelId="{0982B41C-8D42-43A2-B605-4BA4EFDBDD91}" type="presParOf" srcId="{5085AD43-DEDB-4069-8ADD-35E4D949099E}" destId="{6DED3FD6-83D1-4486-B00D-CAFE8FB005D8}" srcOrd="7" destOrd="0" presId="urn:microsoft.com/office/officeart/2005/8/layout/list1"/>
    <dgm:cxn modelId="{CA6A0267-033D-452E-9DA0-894635451653}" type="presParOf" srcId="{5085AD43-DEDB-4069-8ADD-35E4D949099E}" destId="{FD33800B-08F3-4B0E-A5DA-9B181926E43A}" srcOrd="8" destOrd="0" presId="urn:microsoft.com/office/officeart/2005/8/layout/list1"/>
    <dgm:cxn modelId="{3D55C480-7BAB-484B-A2EB-71E9636E7C8C}" type="presParOf" srcId="{FD33800B-08F3-4B0E-A5DA-9B181926E43A}" destId="{707702C7-7E66-4EE5-A334-8EFCF904137F}" srcOrd="0" destOrd="0" presId="urn:microsoft.com/office/officeart/2005/8/layout/list1"/>
    <dgm:cxn modelId="{7AFF0D0E-B235-425E-8694-61FA7F82DBA2}" type="presParOf" srcId="{FD33800B-08F3-4B0E-A5DA-9B181926E43A}" destId="{D6522F8E-4C76-44D0-8CA8-90A50E0132C0}" srcOrd="1" destOrd="0" presId="urn:microsoft.com/office/officeart/2005/8/layout/list1"/>
    <dgm:cxn modelId="{0BD65661-832B-49D6-8F0C-75D8AF3BABC5}" type="presParOf" srcId="{5085AD43-DEDB-4069-8ADD-35E4D949099E}" destId="{89C9A98C-AC50-484A-A4DA-C87239B2B1C8}" srcOrd="9" destOrd="0" presId="urn:microsoft.com/office/officeart/2005/8/layout/list1"/>
    <dgm:cxn modelId="{F98D7620-5F29-42DD-A449-C1B4930A2BCD}" type="presParOf" srcId="{5085AD43-DEDB-4069-8ADD-35E4D949099E}" destId="{3974A916-481E-4536-A2C2-6B84DF906A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C791-A874-46F4-8600-9BB11524953B}">
      <dsp:nvSpPr>
        <dsp:cNvPr id="0" name=""/>
        <dsp:cNvSpPr/>
      </dsp:nvSpPr>
      <dsp:spPr>
        <a:xfrm>
          <a:off x="0" y="513667"/>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0C054-2FDC-4ADD-BDEB-AB3EDE53B6EF}">
      <dsp:nvSpPr>
        <dsp:cNvPr id="0" name=""/>
        <dsp:cNvSpPr/>
      </dsp:nvSpPr>
      <dsp:spPr>
        <a:xfrm>
          <a:off x="253227" y="81583"/>
          <a:ext cx="5315053" cy="8856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pt-BR" sz="2800" kern="1200" dirty="0"/>
            <a:t>Conceitos de ciclos de vida, curso de vida, e Saúde Pública </a:t>
          </a:r>
        </a:p>
      </dsp:txBody>
      <dsp:txXfrm>
        <a:off x="296458" y="124814"/>
        <a:ext cx="5228591" cy="799138"/>
      </dsp:txXfrm>
    </dsp:sp>
    <dsp:sp modelId="{DD3C5AC7-101C-4D40-9BCA-B2EF8F7462E8}">
      <dsp:nvSpPr>
        <dsp:cNvPr id="0" name=""/>
        <dsp:cNvSpPr/>
      </dsp:nvSpPr>
      <dsp:spPr>
        <a:xfrm>
          <a:off x="0" y="23646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2FEC5-2300-49F7-AF96-555F643F0E83}">
      <dsp:nvSpPr>
        <dsp:cNvPr id="0" name=""/>
        <dsp:cNvSpPr/>
      </dsp:nvSpPr>
      <dsp:spPr>
        <a:xfrm>
          <a:off x="304800" y="1431667"/>
          <a:ext cx="5293162" cy="1375744"/>
        </a:xfrm>
        <a:prstGeom prst="roundRect">
          <a:avLst/>
        </a:prstGeom>
        <a:solidFill>
          <a:srgbClr val="2EA2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244600">
            <a:lnSpc>
              <a:spcPct val="90000"/>
            </a:lnSpc>
            <a:spcBef>
              <a:spcPct val="0"/>
            </a:spcBef>
            <a:spcAft>
              <a:spcPct val="35000"/>
            </a:spcAft>
            <a:buNone/>
          </a:pPr>
          <a:r>
            <a:rPr lang="pt-BR" sz="2800" kern="1200" dirty="0"/>
            <a:t>Transição demográfica, epidemiológica, e nutricional</a:t>
          </a:r>
        </a:p>
        <a:p>
          <a:pPr marL="0" lvl="0" indent="0" algn="l" defTabSz="1244600">
            <a:lnSpc>
              <a:spcPct val="90000"/>
            </a:lnSpc>
            <a:spcBef>
              <a:spcPct val="0"/>
            </a:spcBef>
            <a:spcAft>
              <a:spcPct val="35000"/>
            </a:spcAft>
            <a:buNone/>
          </a:pPr>
          <a:r>
            <a:rPr lang="pt-BR" sz="2800" kern="1200" dirty="0"/>
            <a:t>Transição de gênero e obstétrica </a:t>
          </a:r>
        </a:p>
      </dsp:txBody>
      <dsp:txXfrm>
        <a:off x="371958" y="1498825"/>
        <a:ext cx="5158846" cy="1241428"/>
      </dsp:txXfrm>
    </dsp:sp>
    <dsp:sp modelId="{3974A916-481E-4536-A2C2-6B84DF906AD1}">
      <dsp:nvSpPr>
        <dsp:cNvPr id="0" name=""/>
        <dsp:cNvSpPr/>
      </dsp:nvSpPr>
      <dsp:spPr>
        <a:xfrm>
          <a:off x="0" y="37254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22F8E-4C76-44D0-8CA8-90A50E0132C0}">
      <dsp:nvSpPr>
        <dsp:cNvPr id="0" name=""/>
        <dsp:cNvSpPr/>
      </dsp:nvSpPr>
      <dsp:spPr>
        <a:xfrm>
          <a:off x="304800" y="3282612"/>
          <a:ext cx="533643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600200">
            <a:lnSpc>
              <a:spcPct val="90000"/>
            </a:lnSpc>
            <a:spcBef>
              <a:spcPct val="0"/>
            </a:spcBef>
            <a:spcAft>
              <a:spcPct val="35000"/>
            </a:spcAft>
            <a:buNone/>
          </a:pPr>
          <a:r>
            <a:rPr lang="pt-BR" sz="3600" kern="1200" dirty="0"/>
            <a:t>Risco e vulnerabilidade</a:t>
          </a:r>
        </a:p>
      </dsp:txBody>
      <dsp:txXfrm>
        <a:off x="348031" y="3325843"/>
        <a:ext cx="5249970"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0.03088</cdr:x>
      <cdr:y>0.08297</cdr:y>
    </cdr:from>
    <cdr:to>
      <cdr:x>0.1257</cdr:x>
      <cdr:y>0.11936</cdr:y>
    </cdr:to>
    <cdr:sp macro="" textlink="">
      <cdr:nvSpPr>
        <cdr:cNvPr id="2" name="CaixaDeTexto 1"/>
        <cdr:cNvSpPr txBox="1"/>
      </cdr:nvSpPr>
      <cdr:spPr>
        <a:xfrm xmlns:a="http://schemas.openxmlformats.org/drawingml/2006/main">
          <a:off x="297794" y="499241"/>
          <a:ext cx="914400" cy="218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a:t>anos de vida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a:t>CICLO DE VIDA I</a:t>
            </a:r>
          </a:p>
        </p:txBody>
      </p:sp>
      <p:sp>
        <p:nvSpPr>
          <p:cNvPr id="3" name="Espaço Reservado par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022FDA4-1E41-466D-BF63-2C963F4C99E5}" type="datetimeFigureOut">
              <a:rPr lang="pt-BR" smtClean="0"/>
              <a:pPr/>
              <a:t>06/08/2017</a:t>
            </a:fld>
            <a:endParaRPr lang="pt-BR"/>
          </a:p>
        </p:txBody>
      </p:sp>
      <p:sp>
        <p:nvSpPr>
          <p:cNvPr id="4" name="Espaço Reservado para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75038EBD-4FA1-445B-BD68-88B635A6E922}" type="slidenum">
              <a:rPr lang="pt-BR" smtClean="0"/>
              <a:pPr/>
              <a:t>‹nº›</a:t>
            </a:fld>
            <a:endParaRPr lang="pt-BR"/>
          </a:p>
        </p:txBody>
      </p:sp>
    </p:spTree>
    <p:extLst>
      <p:ext uri="{BB962C8B-B14F-4D97-AF65-F5344CB8AC3E}">
        <p14:creationId xmlns:p14="http://schemas.microsoft.com/office/powerpoint/2010/main" val="269575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a:t>CICLO DE VIDA I</a:t>
            </a: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E5BBE1D-7005-4354-8FB1-1E6424CCAE9E}" type="datetimeFigureOut">
              <a:rPr lang="pt-BR" smtClean="0"/>
              <a:pPr/>
              <a:t>06/08/2017</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3FB1661-A749-42B3-9943-6BE18386D146}" type="slidenum">
              <a:rPr lang="pt-BR" smtClean="0"/>
              <a:pPr/>
              <a:t>‹nº›</a:t>
            </a:fld>
            <a:endParaRPr lang="pt-BR"/>
          </a:p>
        </p:txBody>
      </p:sp>
    </p:spTree>
    <p:extLst>
      <p:ext uri="{BB962C8B-B14F-4D97-AF65-F5344CB8AC3E}">
        <p14:creationId xmlns:p14="http://schemas.microsoft.com/office/powerpoint/2010/main" val="105757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7bilhoes.wordpress.com/2011/11/17/fertilidade-e-longevida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8080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a:solidFill>
                  <a:schemeClr val="tx1"/>
                </a:solidFill>
                <a:latin typeface="+mn-lt"/>
                <a:ea typeface="+mn-ea"/>
                <a:cs typeface="+mn-cs"/>
              </a:rPr>
              <a:t>Entende-se por transição epidemiológica as mudanças ocorridas no tempo nos padrões de morte, morbidade e invalidez que caracterizam uma população específica e que, em geral, ocorrem em conjunto com outras transformações demográficas, sociais e econômicas (</a:t>
            </a:r>
            <a:r>
              <a:rPr lang="pt-BR" sz="1200" kern="1200" baseline="0" dirty="0" err="1">
                <a:solidFill>
                  <a:schemeClr val="tx1"/>
                </a:solidFill>
                <a:latin typeface="+mn-lt"/>
                <a:ea typeface="+mn-ea"/>
                <a:cs typeface="+mn-cs"/>
              </a:rPr>
              <a:t>Omram</a:t>
            </a:r>
            <a:r>
              <a:rPr lang="pt-BR" sz="1200" kern="1200" baseline="0" dirty="0">
                <a:solidFill>
                  <a:schemeClr val="tx1"/>
                </a:solidFill>
                <a:latin typeface="+mn-lt"/>
                <a:ea typeface="+mn-ea"/>
                <a:cs typeface="+mn-cs"/>
              </a:rPr>
              <a:t>, 2001; </a:t>
            </a:r>
            <a:r>
              <a:rPr lang="pt-BR" sz="1200" kern="1200" baseline="0" dirty="0" err="1">
                <a:solidFill>
                  <a:schemeClr val="tx1"/>
                </a:solidFill>
                <a:latin typeface="+mn-lt"/>
                <a:ea typeface="+mn-ea"/>
                <a:cs typeface="+mn-cs"/>
              </a:rPr>
              <a:t>Santos-Preciado</a:t>
            </a:r>
            <a:r>
              <a:rPr lang="pt-BR" sz="1200" kern="1200" baseline="0" dirty="0">
                <a:solidFill>
                  <a:schemeClr val="tx1"/>
                </a:solidFill>
                <a:latin typeface="+mn-lt"/>
                <a:ea typeface="+mn-ea"/>
                <a:cs typeface="+mn-cs"/>
              </a:rPr>
              <a:t> </a:t>
            </a:r>
            <a:r>
              <a:rPr lang="pt-BR" sz="1200" i="1" kern="1200" baseline="0" dirty="0" err="1">
                <a:solidFill>
                  <a:schemeClr val="tx1"/>
                </a:solidFill>
                <a:latin typeface="+mn-lt"/>
                <a:ea typeface="+mn-ea"/>
                <a:cs typeface="+mn-cs"/>
              </a:rPr>
              <a:t>et</a:t>
            </a:r>
            <a:r>
              <a:rPr lang="pt-BR" sz="1200" i="1" kern="1200" baseline="0" dirty="0">
                <a:solidFill>
                  <a:schemeClr val="tx1"/>
                </a:solidFill>
                <a:latin typeface="+mn-lt"/>
                <a:ea typeface="+mn-ea"/>
                <a:cs typeface="+mn-cs"/>
              </a:rPr>
              <a:t> al., 2003). O processo </a:t>
            </a:r>
            <a:r>
              <a:rPr lang="pt-BR" sz="1200" kern="1200" baseline="0" dirty="0">
                <a:solidFill>
                  <a:schemeClr val="tx1"/>
                </a:solidFill>
                <a:latin typeface="+mn-lt"/>
                <a:ea typeface="+mn-ea"/>
                <a:cs typeface="+mn-cs"/>
              </a:rPr>
              <a:t>engloba três mudanças básicas: substituição das doenças transmissíveis por doenças </a:t>
            </a:r>
            <a:r>
              <a:rPr lang="pt-BR" sz="1200" kern="1200" baseline="0" dirty="0" err="1">
                <a:solidFill>
                  <a:schemeClr val="tx1"/>
                </a:solidFill>
                <a:latin typeface="+mn-lt"/>
                <a:ea typeface="+mn-ea"/>
                <a:cs typeface="+mn-cs"/>
              </a:rPr>
              <a:t>não-transmissíveis</a:t>
            </a:r>
            <a:r>
              <a:rPr lang="pt-BR" sz="1200" kern="1200" baseline="0" dirty="0">
                <a:solidFill>
                  <a:schemeClr val="tx1"/>
                </a:solidFill>
                <a:latin typeface="+mn-lt"/>
                <a:ea typeface="+mn-ea"/>
                <a:cs typeface="+mn-cs"/>
              </a:rPr>
              <a:t> e causas externas; deslocamento da carga de </a:t>
            </a:r>
            <a:r>
              <a:rPr lang="pt-BR" sz="1200" kern="1200" baseline="0" dirty="0" err="1">
                <a:solidFill>
                  <a:schemeClr val="tx1"/>
                </a:solidFill>
                <a:latin typeface="+mn-lt"/>
                <a:ea typeface="+mn-ea"/>
                <a:cs typeface="+mn-cs"/>
              </a:rPr>
              <a:t>morbi-mortalidade</a:t>
            </a:r>
            <a:r>
              <a:rPr lang="pt-BR" sz="1200" kern="1200" baseline="0" dirty="0">
                <a:solidFill>
                  <a:schemeClr val="tx1"/>
                </a:solidFill>
                <a:latin typeface="+mn-lt"/>
                <a:ea typeface="+mn-ea"/>
                <a:cs typeface="+mn-cs"/>
              </a:rPr>
              <a:t> dos grupos mais jovens aos grupos mais idosos; e transformação de uma situação em que predomina a mortalidade para outra na qual a morbidade é dominante. A definição da transição epidemiológica deve, assim, ser considerada componente de um conceito mais amplo apresentado por </a:t>
            </a:r>
            <a:r>
              <a:rPr lang="pt-BR" sz="1200" kern="1200" baseline="0" dirty="0" err="1">
                <a:solidFill>
                  <a:schemeClr val="tx1"/>
                </a:solidFill>
                <a:latin typeface="+mn-lt"/>
                <a:ea typeface="+mn-ea"/>
                <a:cs typeface="+mn-cs"/>
              </a:rPr>
              <a:t>Lerner</a:t>
            </a:r>
            <a:r>
              <a:rPr lang="pt-BR" sz="1200" kern="1200" baseline="0">
                <a:solidFill>
                  <a:schemeClr val="tx1"/>
                </a:solidFill>
                <a:latin typeface="+mn-lt"/>
                <a:ea typeface="+mn-ea"/>
                <a:cs typeface="+mn-cs"/>
              </a:rPr>
              <a:t> (</a:t>
            </a:r>
            <a:r>
              <a:rPr lang="pt-BR" sz="1200" kern="1200" baseline="0" dirty="0">
                <a:solidFill>
                  <a:schemeClr val="tx1"/>
                </a:solidFill>
                <a:latin typeface="+mn-lt"/>
                <a:ea typeface="+mn-ea"/>
                <a:cs typeface="+mn-cs"/>
              </a:rPr>
              <a:t>1973) como </a:t>
            </a:r>
            <a:r>
              <a:rPr lang="pt-BR" sz="1200" i="1" kern="1200" baseline="0" dirty="0">
                <a:solidFill>
                  <a:schemeClr val="tx1"/>
                </a:solidFill>
                <a:latin typeface="+mn-lt"/>
                <a:ea typeface="+mn-ea"/>
                <a:cs typeface="+mn-cs"/>
              </a:rPr>
              <a:t>transição da saúde, que </a:t>
            </a:r>
            <a:r>
              <a:rPr lang="pt-BR" sz="1200" i="1" kern="1200" baseline="0">
                <a:solidFill>
                  <a:schemeClr val="tx1"/>
                </a:solidFill>
                <a:latin typeface="+mn-lt"/>
                <a:ea typeface="+mn-ea"/>
                <a:cs typeface="+mn-cs"/>
              </a:rPr>
              <a:t>inclui elementos </a:t>
            </a:r>
            <a:r>
              <a:rPr lang="pt-BR" sz="1200" kern="1200" baseline="0">
                <a:solidFill>
                  <a:schemeClr val="tx1"/>
                </a:solidFill>
                <a:latin typeface="+mn-lt"/>
                <a:ea typeface="+mn-ea"/>
                <a:cs typeface="+mn-cs"/>
              </a:rPr>
              <a:t>das </a:t>
            </a:r>
            <a:r>
              <a:rPr lang="pt-BR" sz="1200" kern="1200" baseline="0" dirty="0">
                <a:solidFill>
                  <a:schemeClr val="tx1"/>
                </a:solidFill>
                <a:latin typeface="+mn-lt"/>
                <a:ea typeface="+mn-ea"/>
                <a:cs typeface="+mn-cs"/>
              </a:rPr>
              <a:t>concepções e comportamentos </a:t>
            </a:r>
            <a:r>
              <a:rPr lang="pt-BR" sz="1200" kern="1200" baseline="0">
                <a:solidFill>
                  <a:schemeClr val="tx1"/>
                </a:solidFill>
                <a:latin typeface="+mn-lt"/>
                <a:ea typeface="+mn-ea"/>
                <a:cs typeface="+mn-cs"/>
              </a:rPr>
              <a:t>sociais, correspondentes </a:t>
            </a:r>
            <a:r>
              <a:rPr lang="pt-BR" sz="1200" kern="1200" baseline="0" dirty="0">
                <a:solidFill>
                  <a:schemeClr val="tx1"/>
                </a:solidFill>
                <a:latin typeface="+mn-lt"/>
                <a:ea typeface="+mn-ea"/>
                <a:cs typeface="+mn-cs"/>
              </a:rPr>
              <a:t>aos aspectos </a:t>
            </a:r>
            <a:r>
              <a:rPr lang="pt-BR" sz="1200" kern="1200" baseline="0">
                <a:solidFill>
                  <a:schemeClr val="tx1"/>
                </a:solidFill>
                <a:latin typeface="+mn-lt"/>
                <a:ea typeface="+mn-ea"/>
                <a:cs typeface="+mn-cs"/>
              </a:rPr>
              <a:t>básicos da saúde </a:t>
            </a:r>
            <a:r>
              <a:rPr lang="pt-BR" sz="1200" kern="1200" baseline="0" dirty="0">
                <a:solidFill>
                  <a:schemeClr val="tx1"/>
                </a:solidFill>
                <a:latin typeface="+mn-lt"/>
                <a:ea typeface="+mn-ea"/>
                <a:cs typeface="+mn-cs"/>
              </a:rPr>
              <a:t>nas populações humanas.</a:t>
            </a:r>
            <a:endParaRPr lang="pt-BR" dirty="0"/>
          </a:p>
        </p:txBody>
      </p:sp>
    </p:spTree>
    <p:extLst>
      <p:ext uri="{BB962C8B-B14F-4D97-AF65-F5344CB8AC3E}">
        <p14:creationId xmlns:p14="http://schemas.microsoft.com/office/powerpoint/2010/main" val="35605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atin typeface="Times New Roman" charset="0"/>
              </a:rPr>
              <a:t>O Brasil tem vivenciado um processo de mudança do perfil de adoecimento e morte da população com queda acentuada da mortalidade por doenças transmissíveis e aumento das doenças crônicas não transmissíveis, como diabetes, doenças cardiovasculares, câncer, acidentes de trânsito, etc . As mudanças no modo de vida da sociedade brasileira produziram um novo padrão de doenças, o que coloca a necessidade de entender o processo de produção destas mudanças para promover a saúde e prevenir a doença e a morte precoce.</a:t>
            </a:r>
          </a:p>
        </p:txBody>
      </p:sp>
      <p:sp>
        <p:nvSpPr>
          <p:cNvPr id="655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FA7DB0-B58A-4340-AFD3-811F074600BC}" type="slidenum">
              <a:rPr lang="pt-BR" sz="1200"/>
              <a:pPr eaLnBrk="1" hangingPunct="1"/>
              <a:t>18</a:t>
            </a:fld>
            <a:endParaRPr lang="pt-BR" sz="1200"/>
          </a:p>
        </p:txBody>
      </p:sp>
    </p:spTree>
    <p:extLst>
      <p:ext uri="{BB962C8B-B14F-4D97-AF65-F5344CB8AC3E}">
        <p14:creationId xmlns:p14="http://schemas.microsoft.com/office/powerpoint/2010/main" val="31883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a:t>Embora possa se dizer que começa a se instalar na segunda metade do século 19, início da revolução industrial, a transição ganha força nos últimos 50 anos.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t>Nas duas últimas décadas do século 20 a transição nutricional se inicia também nas populações de países não industrializados, ou em vias de, como é o caso dos emergentes (BRICS).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a:t>A característica específica que se observa nesses países, que são afetados mais tardiamente, é que a velocidade com que a Transição Nutricional se instala e evolui é muito maior, afetando muito mais rapidamente grande parte da população.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a:p>
          <a:p>
            <a:endParaRPr lang="pt-BR" dirty="0"/>
          </a:p>
        </p:txBody>
      </p:sp>
    </p:spTree>
    <p:extLst>
      <p:ext uri="{BB962C8B-B14F-4D97-AF65-F5344CB8AC3E}">
        <p14:creationId xmlns:p14="http://schemas.microsoft.com/office/powerpoint/2010/main" val="312514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35,9% homens</a:t>
            </a:r>
            <a:r>
              <a:rPr lang="pt-BR" baseline="0" dirty="0"/>
              <a:t> de 16 a 60 anos e mulheres de 46 a 60 anos.</a:t>
            </a:r>
          </a:p>
          <a:p>
            <a:r>
              <a:rPr lang="pt-BR" baseline="0" dirty="0"/>
              <a:t>Desta forma o ciclo de vida é afetado pelo modo de nascer</a:t>
            </a:r>
            <a:r>
              <a:rPr lang="pt-BR" baseline="0"/>
              <a:t>, viver e adoecer. </a:t>
            </a:r>
            <a:endParaRPr lang="pt-BR" dirty="0"/>
          </a:p>
        </p:txBody>
      </p:sp>
    </p:spTree>
    <p:extLst>
      <p:ext uri="{BB962C8B-B14F-4D97-AF65-F5344CB8AC3E}">
        <p14:creationId xmlns:p14="http://schemas.microsoft.com/office/powerpoint/2010/main" val="240700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9E4F80-7FA7-4146-8297-7B9856937402}" type="slidenum">
              <a:rPr lang="pt-BR" altLang="pt-BR">
                <a:solidFill>
                  <a:srgbClr val="1F497D"/>
                </a:solidFill>
              </a:rPr>
              <a:pPr/>
              <a:t>35</a:t>
            </a:fld>
            <a:endParaRPr lang="pt-BR" altLang="pt-BR">
              <a:solidFill>
                <a:srgbClr val="1F497D"/>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pt-BR" altLang="pt-BR" dirty="0"/>
          </a:p>
        </p:txBody>
      </p:sp>
    </p:spTree>
    <p:extLst>
      <p:ext uri="{BB962C8B-B14F-4D97-AF65-F5344CB8AC3E}">
        <p14:creationId xmlns:p14="http://schemas.microsoft.com/office/powerpoint/2010/main" val="335379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5045384-B149-4C00-8AB2-E37D23A280E7}" type="slidenum">
              <a:rPr lang="pt-BR" altLang="pt-BR">
                <a:solidFill>
                  <a:srgbClr val="1F497D"/>
                </a:solidFill>
              </a:rPr>
              <a:pPr/>
              <a:t>36</a:t>
            </a:fld>
            <a:endParaRPr lang="pt-BR" altLang="pt-BR">
              <a:solidFill>
                <a:srgbClr val="1F497D"/>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3274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8408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Tree>
    <p:extLst>
      <p:ext uri="{BB962C8B-B14F-4D97-AF65-F5344CB8AC3E}">
        <p14:creationId xmlns:p14="http://schemas.microsoft.com/office/powerpoint/2010/main" val="140284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a:t>Sem se esquecer que os ciclos específicos/fases são as </a:t>
            </a:r>
            <a:r>
              <a:rPr lang="pt-BR" sz="1200" dirty="0"/>
              <a:t>“expressões das </a:t>
            </a:r>
            <a:r>
              <a:rPr lang="pt-BR" sz="1200" dirty="0">
                <a:effectLst/>
              </a:rPr>
              <a:t>interações </a:t>
            </a:r>
            <a:r>
              <a:rPr lang="pt-BR" sz="1200" dirty="0"/>
              <a:t>do biológico com o </a:t>
            </a:r>
            <a:r>
              <a:rPr lang="pt-BR" sz="1200" dirty="0" err="1">
                <a:effectLst/>
              </a:rPr>
              <a:t>sócio-ambiental</a:t>
            </a:r>
            <a:r>
              <a:rPr lang="pt-BR" sz="1200" dirty="0"/>
              <a:t>, interações essas que</a:t>
            </a:r>
            <a:r>
              <a:rPr lang="pt-BR" sz="1200" dirty="0">
                <a:effectLst/>
              </a:rPr>
              <a:t> condicionam o processo saúde e doença” eles </a:t>
            </a:r>
            <a:r>
              <a:rPr lang="pt-BR" sz="1200" baseline="0" dirty="0">
                <a:effectLst/>
              </a:rPr>
              <a:t> começam com a concepção e assim portanto temos toda a fase intrauterina que é a gestacional que se finaliza com o nascimento, seguindo com a extrauterina.  A vida extrauterina pode possuir sete ciclos/ fases que são a do recém-nascido, seguido pela criança, pelo adolescente, pelo jovem, pelo adulto, pelo adulto na transição de sua vida reprodutiva e pelo idoso.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a:effectLst/>
              </a:rPr>
              <a:t>Estes ciclos/fases sofreram grande influência de acordo com o desenvolvimento socioeconômico de cada país </a:t>
            </a:r>
            <a:r>
              <a:rPr lang="pt-BR" sz="1200" baseline="0" dirty="0" err="1">
                <a:effectLst/>
              </a:rPr>
              <a:t>áo</a:t>
            </a:r>
            <a:r>
              <a:rPr lang="pt-BR" sz="1200" baseline="0" dirty="0">
                <a:effectLst/>
              </a:rPr>
              <a:t> longo dos séculos. A este fenômeno denominamos de Transição Demográfica.</a:t>
            </a:r>
            <a:endParaRPr lang="pt-BR" dirty="0"/>
          </a:p>
        </p:txBody>
      </p:sp>
    </p:spTree>
    <p:extLst>
      <p:ext uri="{BB962C8B-B14F-4D97-AF65-F5344CB8AC3E}">
        <p14:creationId xmlns:p14="http://schemas.microsoft.com/office/powerpoint/2010/main" val="16873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effectLst/>
              </a:rPr>
              <a:t>A</a:t>
            </a:r>
            <a:r>
              <a:rPr lang="pt-BR" baseline="0" dirty="0">
                <a:effectLst/>
              </a:rPr>
              <a:t> transição demográfica é resultado da alteração da fertilidade, da mortalidade e da longevidade. Isto é, entre a idade média e a Revolução Industrial a natalidade era alta mas a mortalidade também o era e seus valores eram muito próximos, assim como consequência o crescimento população era lento. </a:t>
            </a:r>
            <a:r>
              <a:rPr lang="pt-BR" dirty="0"/>
              <a:t>Guerras, epidemias e fome dizimavam comunidades inteiras. A partir da Revolução Industrial teve início a primeira fase, das três que caracterizam o modelo de transição demográfica.</a:t>
            </a:r>
            <a:r>
              <a:rPr lang="pt-BR" baseline="0" dirty="0">
                <a:effectLst/>
              </a:rPr>
              <a:t>Pode-se dizer que o início desta transição foi a revolução industrial. Entre a idade média e meados do século 18 o crescimento populacional foi pequeno. É a partir deste período que o crescimento da população ocorre em progressão geométrica. Por volta de 1830 estima-se que a população mundial era de 1 milhão de indivíduos.</a:t>
            </a:r>
            <a:endParaRPr lang="pt-BR" b="0" u="none" baseline="0" dirty="0">
              <a:solidFill>
                <a:schemeClr val="tx1"/>
              </a:solidFill>
              <a:effectLst/>
              <a:latin typeface="Calibri" pitchFamily="34" charset="0"/>
              <a:hlinkClick r:id="rId3"/>
            </a:endParaRPr>
          </a:p>
          <a:p>
            <a:r>
              <a:rPr lang="pt-BR" b="1" dirty="0">
                <a:effectLst/>
                <a:hlinkClick r:id="rId3"/>
              </a:rPr>
              <a:t>Fertilidade e longevidade</a:t>
            </a:r>
            <a:r>
              <a:rPr lang="pt-BR" b="1" dirty="0">
                <a:effectLst/>
              </a:rPr>
              <a:t> </a:t>
            </a:r>
          </a:p>
          <a:p>
            <a:r>
              <a:rPr lang="pt-BR" dirty="0">
                <a:effectLst/>
              </a:rPr>
              <a:t>. Se a fertilidade vem caindo com o passar do tempo, porque então que a população cresce cada vez mais do que o esperado? Quase metade da população mundial vive em países de baixíssimo numero de fertilidade, ou seja, a média de filhos que uma mulher tem durante sua vida. A média da população mundial de filhos por mulher em 2010 era que 48% teria a taxa menor que 2,1. Esse valor é suficiente para que aja estabilização na população. Pelas previsões da ONU a taxa de fertilidade estará até 2100 nesta média de 2,1 filhos por mulher para mais de 80% da população.</a:t>
            </a:r>
          </a:p>
          <a:p>
            <a:endParaRPr lang="pt-BR" dirty="0"/>
          </a:p>
        </p:txBody>
      </p:sp>
    </p:spTree>
    <p:extLst>
      <p:ext uri="{BB962C8B-B14F-4D97-AF65-F5344CB8AC3E}">
        <p14:creationId xmlns:p14="http://schemas.microsoft.com/office/powerpoint/2010/main" val="25164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Com o desenvolvimento econômico e tecnológico há uma alteração importante na esperança de vida da população aumentando em mais de 20 anos a esperança de vida da população mundial</a:t>
            </a:r>
            <a:r>
              <a:rPr lang="pt-BR" baseline="0" dirty="0"/>
              <a:t> em 60 anos. Com decorrência há </a:t>
            </a:r>
            <a:r>
              <a:rPr lang="pt-BR" dirty="0"/>
              <a:t>grande alteração no padrão de envelhecimento da população. Estima-se</a:t>
            </a:r>
            <a:r>
              <a:rPr lang="pt-BR" baseline="0" dirty="0"/>
              <a:t> que em 2050 ter-se-á</a:t>
            </a:r>
            <a:r>
              <a:rPr lang="pt-BR" dirty="0"/>
              <a:t> um número</a:t>
            </a:r>
            <a:r>
              <a:rPr lang="pt-BR" baseline="0" dirty="0"/>
              <a:t> muito maior de </a:t>
            </a:r>
            <a:r>
              <a:rPr lang="pt-BR" dirty="0"/>
              <a:t>idosos</a:t>
            </a:r>
            <a:r>
              <a:rPr lang="pt-BR" baseline="0" dirty="0"/>
              <a:t> dependente da população jovem, que será por sua vez bem menor. Em 2050 teremos maiores custos e menos trabalhadores. </a:t>
            </a:r>
            <a:r>
              <a:rPr lang="pt-PT" dirty="0">
                <a:effectLst/>
              </a:rPr>
              <a:t>Em 2050, os países desenvolvidos não terão trabalhadores suficientes para suportar os custos mais altos de envelhecimento da população. Os países em desenvolvimento com populações jovens não terão empregos suficientes. A migração internacional irá aumentar.</a:t>
            </a:r>
            <a:endParaRPr lang="pt-BR" dirty="0"/>
          </a:p>
          <a:p>
            <a:endParaRPr lang="pt-BR" dirty="0"/>
          </a:p>
          <a:p>
            <a:r>
              <a:rPr lang="pt-BR" dirty="0"/>
              <a:t> </a:t>
            </a:r>
          </a:p>
        </p:txBody>
      </p:sp>
    </p:spTree>
    <p:extLst>
      <p:ext uri="{BB962C8B-B14F-4D97-AF65-F5344CB8AC3E}">
        <p14:creationId xmlns:p14="http://schemas.microsoft.com/office/powerpoint/2010/main" val="37114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7282F90-8F55-3A46-AE2A-72187A32B79E}" type="slidenum">
              <a:rPr lang="pt-BR" sz="1200">
                <a:latin typeface="Garamond" charset="0"/>
              </a:rPr>
              <a:pPr eaLnBrk="1" hangingPunct="1"/>
              <a:t>16</a:t>
            </a:fld>
            <a:endParaRPr lang="pt-BR" sz="1200">
              <a:latin typeface="Garamond"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8386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06C7AEF-BFC1-45E3-88AD-D64B869823C6}" type="datetime1">
              <a:rPr lang="pt-BR" smtClean="0"/>
              <a:pPr/>
              <a:t>06/08/2017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F436DF5A-D834-4FDD-9C5F-F6D300061C5A}" type="datetime1">
              <a:rPr lang="pt-BR" smtClean="0"/>
              <a:pPr/>
              <a:t>06/08/2017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4D6D13A-F16F-4AF1-8C53-18049112228C}" type="datetime1">
              <a:rPr lang="pt-BR" smtClean="0"/>
              <a:pPr/>
              <a:t>06/08/2017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0A2C409F-0089-436C-B887-57708DEC3C49}" type="datetime1">
              <a:rPr lang="pt-BR" smtClean="0"/>
              <a:pPr/>
              <a:t>06/08/2017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9B2D1357-3D11-4085-B91F-664C4CCA06CB}" type="datetime1">
              <a:rPr lang="pt-BR" smtClean="0"/>
              <a:pPr/>
              <a:t>06/08/2017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A8794F4-CFCF-4D99-9B65-AC380832A520}" type="datetime1">
              <a:rPr lang="pt-BR" smtClean="0"/>
              <a:pPr/>
              <a:t>06/08/2017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C381334E-DAC8-47AE-8C63-0ECBF80AA03F}" type="datetime1">
              <a:rPr lang="pt-BR" smtClean="0"/>
              <a:pPr/>
              <a:t>06/08/2017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C4DF17A0-DD08-44A1-985B-F7D2CEAB20D2}" type="datetime1">
              <a:rPr lang="pt-BR" smtClean="0"/>
              <a:pPr/>
              <a:t>06/08/2017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BCA7-BDA3-4AE0-A09C-28DF8C51E404}" type="datetime1">
              <a:rPr lang="pt-BR" smtClean="0"/>
              <a:pPr/>
              <a:t>06/08/2017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3E9EB66-75F3-4C4C-ABAB-16C34EDD0050}" type="datetime1">
              <a:rPr lang="pt-BR" smtClean="0"/>
              <a:pPr/>
              <a:t>06/08/2017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8" name="Date Placeholder 7"/>
          <p:cNvSpPr>
            <a:spLocks noGrp="1"/>
          </p:cNvSpPr>
          <p:nvPr>
            <p:ph type="dt" sz="half" idx="10"/>
          </p:nvPr>
        </p:nvSpPr>
        <p:spPr/>
        <p:txBody>
          <a:bodyPr/>
          <a:lstStyle/>
          <a:p>
            <a:fld id="{E9C11A26-AC4A-4428-ADE3-CB4BC7A98077}" type="datetime1">
              <a:rPr lang="pt-BR" smtClean="0"/>
              <a:pPr/>
              <a:t>06/08/2017</a:t>
            </a:fld>
            <a:endParaRPr lang="pt-BR"/>
          </a:p>
        </p:txBody>
      </p:sp>
      <p:sp>
        <p:nvSpPr>
          <p:cNvPr id="9" name="Slide Number Placeholder 8"/>
          <p:cNvSpPr>
            <a:spLocks noGrp="1"/>
          </p:cNvSpPr>
          <p:nvPr>
            <p:ph type="sldNum" sz="quarter" idx="11"/>
          </p:nvPr>
        </p:nvSpPr>
        <p:spPr/>
        <p:txBody>
          <a:bodyPr/>
          <a:lstStyle/>
          <a:p>
            <a:fld id="{BDC90027-DB9C-4C19-B7EE-9EFA9493FAA9}"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C90027-DB9C-4C19-B7EE-9EFA9493FAA9}"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F9E6DE-7B9A-47C9-ACC2-DB71F86C9F28}" type="datetime1">
              <a:rPr lang="pt-BR" smtClean="0"/>
              <a:pPr/>
              <a:t>06/08/2017</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7bilhoes.files.wordpress.com/2011/12/imagem2.png" TargetMode="External"/><Relationship Id="rId7" Type="http://schemas.openxmlformats.org/officeDocument/2006/relationships/hyperlink" Target="http://www.google.com.br/url?sa=i&amp;rct=j&amp;q=caricatura+rural&amp;source=images&amp;cd=&amp;cad=rja&amp;docid=AXLjGQcOXNC4tM&amp;tbnid=8IsrucOsECQJuM:&amp;ved=0CAUQjRw&amp;url=http://www.pixmac.es/imagen/caricatura+agricultor+en+el+jard%C3%ADn/000082851781&amp;ei=q5XRUf6WO5SI9QSI34GAAw&amp;bvm=bv.48572450,d.dmg&amp;psig=AFQjCNFZsAaYjtBWj8Zh1CcuHnLh6b9Ipg&amp;ust=13727761743457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br/url?sa=i&amp;rct=j&amp;q=caricatura+urbano&amp;source=images&amp;cd=&amp;cad=rja&amp;docid=enhUbMF9beODiM&amp;tbnid=m4m0bACPGQs3YM:&amp;ved=0CAUQjRw&amp;url=http://www.123rf.com/photo_13223077_seamless-pattern-of-colorful-crooked-cartoon-buildings-on-light-grey-background-fun-cityscape-wallpa.html&amp;ei=kJLRUf-cG4ns8QThhIGADw&amp;bvm=bv.48572450,d.dmg&amp;psig=AFQjCNE3cwYrQ3aJQ7byQs4qe9lgVM2a7A&amp;ust=1372775428235321"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br/url?sa=i&amp;rct=j&amp;q=piramide+populavcional+1950&amp;source=images&amp;cd=&amp;cad=rja&amp;docid=rJKgzjsOP14JDM&amp;tbnid=l3z1rGw3cGt_jM:&amp;ved=0CAUQjRw&amp;url=http://catoper.blogspot.com/2013_03_01_archive.html&amp;ei=UJbRUZiNFoeG9QSx9oGQDw&amp;psig=AFQjCNGHBvnHMjJYQuBykscRSGWUwT_UTg&amp;ust=137277634230486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ascj.org.br/medalha-sao-bento/?origem=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br/url?sa=i&amp;rct=j&amp;q=batalhas+medievais&amp;source=images&amp;cd=&amp;cad=rja&amp;docid=wko3_kDsQlb2DM&amp;tbnid=sqXDFOo8Ph6kkM:&amp;ved=0CAUQjRw&amp;url=http://www.umnovomundorpg.blogspot.com/&amp;ei=jUn6UaNtk-jxBP7PgcAF&amp;bvm=bv.50165853,d.dmg&amp;psig=AFQjCNHQ-7j-G_hrPhiOwQgL9efjfjDpWQ&amp;ust=1375443685358078"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mortalidade%20doen%C3%A7as%20cronico%20degenerativas&amp;source=images&amp;cd=&amp;cad=rja&amp;docid=cnRdlP30aae6sM&amp;tbnid=bS2EYFvCwHpz9M:&amp;ved=0CAUQjRw&amp;url=http://sibelisalvatori.com.br/blogd.php?blg=1664&amp;ei=ukv6UaySH4H68gTCvYGIAg&amp;bvm=bv.50165853,d.dmg&amp;psig=AFQjCNFNtUsYCjRJa_tIBVyTvS8HV5zq8Q&amp;ust=137544425873181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br/url?sa=i&amp;rct=j&amp;q=sedentarismo&amp;source=images&amp;cd=&amp;cad=rja&amp;docid=tr-36xP-CM4bZM&amp;tbnid=s6xHHWuzKwC1AM:&amp;ved=0CAUQjRw&amp;url=http://efbr.com.br/12/07/2012/noticias/saude/diga-nao-ao-sedentarismo/&amp;ei=w2z6Uea-Dojc9AT-woAo&amp;psig=AFQjCNHiSsp3v2epulb0Lx_-fZp8sGeHPA&amp;ust=1375452729395385" TargetMode="External"/><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oogle.com.br/url?sa=i&amp;rct=j&amp;q=paises%20do%20brics%202013&amp;source=images&amp;cd=&amp;cad=rja&amp;docid=3ZGb3JGf9mUgtM&amp;tbnid=xr-GM_2Hd9jL0M:&amp;ved=0CAUQjRw&amp;url=http://conteudo.portalmoveleiro.com.br/visualiza-noticia.php?cdNoticia=24577&amp;ei=oWv6Uf2mLpKe9QT9i4DwAw&amp;psig=AFQjCNETIdG-wsGpuR2ufkOygPjHh--5yw&amp;ust=1375452445451585"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br/imgres?imgurl=http://aldeiatem.com/blog/wp-content/uploads/2013/05/hamburguer.jpg&amp;imgrefurl=http://aldeiatem.com/blog/?p=11355&amp;docid=EeCqJeK9SakR0M&amp;tbnid=cyOmFWZFLXGfAM&amp;w=640&amp;h=482&amp;ei=jGz6Uf_YCIe-9QTZqoHgDg&amp;ved=0CAUQxiAwAw&amp;iact=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1.bp.blogspot.com/-MjgQMaSnPcw/T8yyqhqN3AI/AAAAAAAACs8/Tt7gNU-q9b0/s1600/sedentarismo.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br/url?sa=i&amp;rct=j&amp;q=ciclos+de+vida+pessoas&amp;source=images&amp;cd=&amp;cad=rja&amp;docid=-eNr8zXQz5FpUM&amp;tbnid=C35lrFp_6nTf2M:&amp;ved=0CAUQjRw&amp;url=http://teualtar.bloguedemusica.com/76049/FAMILIA-CICLO-DE-VIDA/&amp;ei=_NLKUd3WBYuK9gSUpYDoBg&amp;psig=AFQjCNGNWNRBp_dnq0LSZOtFcyWCZo6Dqw&amp;ust=13723326430930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br/url?sa=i&amp;rct=j&amp;q=popula%C3%A7%C3%A3o&amp;source=images&amp;cd=&amp;cad=rja&amp;docid=3-MC3UIc6BV2NM&amp;tbnid=QpebD4SYWvAG8M:&amp;ved=0CAUQjRw&amp;url=http://www.educastro.net.br/2012/07/dia-mundial-da-populacao.html&amp;ei=inH6UfXLDInk8gSZmIDwBg&amp;psig=AFQjCNEit35RdgwLFnzIQOBAAMM3EZ1ntg&amp;ust=13754539414633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br/url?sa=i&amp;rct=j&amp;q=ciclos+de+vida+pessoas&amp;source=images&amp;cd=&amp;cad=rja&amp;docid=lQ11ADr8Xi2F3M&amp;tbnid=mqIweEPhKFvAYM:&amp;ved=0CAUQjRw&amp;url=http://alfa--zone.blogspot.com/2011/10/historias-de-vida.html&amp;ei=dNLKUcLFEoL68QT2n4CYAQ&amp;psig=AFQjCNGNWNRBp_dnq0LSZOtFcyWCZo6Dqw&amp;ust=137233264309301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143000"/>
          </a:xfrm>
        </p:spPr>
        <p:txBody>
          <a:bodyPr>
            <a:noAutofit/>
          </a:bodyPr>
          <a:lstStyle/>
          <a:p>
            <a:r>
              <a:rPr lang="en-US" sz="3400" b="1" dirty="0" err="1">
                <a:solidFill>
                  <a:schemeClr val="tx1">
                    <a:lumMod val="75000"/>
                    <a:lumOff val="25000"/>
                  </a:schemeClr>
                </a:solidFill>
              </a:rPr>
              <a:t>Ciclos</a:t>
            </a:r>
            <a:r>
              <a:rPr lang="en-US" sz="3400" b="1" dirty="0">
                <a:solidFill>
                  <a:schemeClr val="tx1">
                    <a:lumMod val="75000"/>
                    <a:lumOff val="25000"/>
                  </a:schemeClr>
                </a:solidFill>
              </a:rPr>
              <a:t> da </a:t>
            </a:r>
            <a:r>
              <a:rPr lang="en-US" sz="3400" b="1" dirty="0" err="1">
                <a:solidFill>
                  <a:schemeClr val="tx1">
                    <a:lumMod val="75000"/>
                    <a:lumOff val="25000"/>
                  </a:schemeClr>
                </a:solidFill>
              </a:rPr>
              <a:t>vida</a:t>
            </a:r>
            <a:r>
              <a:rPr lang="en-US" sz="3400" b="1" dirty="0">
                <a:solidFill>
                  <a:schemeClr val="tx1">
                    <a:lumMod val="75000"/>
                    <a:lumOff val="25000"/>
                  </a:schemeClr>
                </a:solidFill>
              </a:rPr>
              <a:t>, </a:t>
            </a:r>
            <a:br>
              <a:rPr lang="en-US" sz="3400" b="1" dirty="0">
                <a:solidFill>
                  <a:schemeClr val="tx1">
                    <a:lumMod val="75000"/>
                    <a:lumOff val="25000"/>
                  </a:schemeClr>
                </a:solidFill>
              </a:rPr>
            </a:br>
            <a:r>
              <a:rPr lang="en-US" sz="3400" b="1" dirty="0" err="1">
                <a:solidFill>
                  <a:schemeClr val="tx1">
                    <a:lumMod val="75000"/>
                    <a:lumOff val="25000"/>
                  </a:schemeClr>
                </a:solidFill>
              </a:rPr>
              <a:t>transições</a:t>
            </a:r>
            <a:r>
              <a:rPr lang="en-US" sz="3400" b="1" dirty="0">
                <a:solidFill>
                  <a:schemeClr val="tx1">
                    <a:lumMod val="75000"/>
                    <a:lumOff val="25000"/>
                  </a:schemeClr>
                </a:solidFill>
              </a:rPr>
              <a:t> </a:t>
            </a:r>
            <a:r>
              <a:rPr lang="en-US" sz="3400" b="1" dirty="0" err="1">
                <a:solidFill>
                  <a:schemeClr val="tx1">
                    <a:lumMod val="75000"/>
                    <a:lumOff val="25000"/>
                  </a:schemeClr>
                </a:solidFill>
              </a:rPr>
              <a:t>sociais</a:t>
            </a:r>
            <a:r>
              <a:rPr lang="en-US" sz="3400" b="1" dirty="0">
                <a:solidFill>
                  <a:schemeClr val="tx1">
                    <a:lumMod val="75000"/>
                    <a:lumOff val="25000"/>
                  </a:schemeClr>
                </a:solidFill>
              </a:rPr>
              <a:t> e </a:t>
            </a:r>
            <a:r>
              <a:rPr lang="en-US" sz="3400" b="1" dirty="0" err="1">
                <a:solidFill>
                  <a:schemeClr val="tx1">
                    <a:lumMod val="75000"/>
                    <a:lumOff val="25000"/>
                  </a:schemeClr>
                </a:solidFill>
              </a:rPr>
              <a:t>vulnerabilidade</a:t>
            </a:r>
            <a:r>
              <a:rPr lang="en-US" sz="3400" b="1" dirty="0">
                <a:solidFill>
                  <a:schemeClr val="tx1">
                    <a:lumMod val="75000"/>
                    <a:lumOff val="25000"/>
                  </a:schemeClr>
                </a:solidFill>
              </a:rPr>
              <a:t> </a:t>
            </a:r>
          </a:p>
        </p:txBody>
      </p:sp>
      <p:pic>
        <p:nvPicPr>
          <p:cNvPr id="5" name="Content Placeholder 4" descr="avo e neta a menina das sardas .png"/>
          <p:cNvPicPr>
            <a:picLocks noGrp="1" noChangeAspect="1"/>
          </p:cNvPicPr>
          <p:nvPr>
            <p:ph idx="1"/>
          </p:nvPr>
        </p:nvPicPr>
        <p:blipFill>
          <a:blip r:embed="rId3">
            <a:extLst>
              <a:ext uri="{28A0092B-C50C-407E-A947-70E740481C1C}">
                <a14:useLocalDpi xmlns:a14="http://schemas.microsoft.com/office/drawing/2010/main" val="0"/>
              </a:ext>
            </a:extLst>
          </a:blip>
          <a:srcRect t="8835" b="8835"/>
          <a:stretch>
            <a:fillRect/>
          </a:stretch>
        </p:blipFill>
        <p:spPr>
          <a:xfrm>
            <a:off x="323528" y="1340768"/>
            <a:ext cx="8701328" cy="4896544"/>
          </a:xfrm>
        </p:spPr>
      </p:pic>
      <p:sp>
        <p:nvSpPr>
          <p:cNvPr id="7" name="Rectangle 6"/>
          <p:cNvSpPr/>
          <p:nvPr/>
        </p:nvSpPr>
        <p:spPr>
          <a:xfrm>
            <a:off x="899592" y="6237312"/>
            <a:ext cx="7500962" cy="523220"/>
          </a:xfrm>
          <a:prstGeom prst="rect">
            <a:avLst/>
          </a:prstGeom>
        </p:spPr>
        <p:txBody>
          <a:bodyPr wrap="square">
            <a:spAutoFit/>
          </a:bodyPr>
          <a:lstStyle/>
          <a:p>
            <a:pPr algn="ctr">
              <a:spcBef>
                <a:spcPct val="0"/>
              </a:spcBef>
            </a:pPr>
            <a:r>
              <a:rPr lang="en-US" sz="1400" b="1" dirty="0">
                <a:solidFill>
                  <a:prstClr val="black"/>
                </a:solidFill>
                <a:ea typeface="+mj-ea"/>
                <a:cs typeface="+mj-cs"/>
              </a:rPr>
              <a:t>Aula para HSM CV1 07-08-2017</a:t>
            </a:r>
          </a:p>
          <a:p>
            <a:pPr algn="ctr">
              <a:spcBef>
                <a:spcPct val="0"/>
              </a:spcBef>
            </a:pPr>
            <a:r>
              <a:rPr lang="en-US" sz="1400" dirty="0"/>
              <a:t>Simone G. Diniz, </a:t>
            </a:r>
            <a:r>
              <a:rPr lang="en-US" sz="1400" dirty="0" err="1"/>
              <a:t>inspirada</a:t>
            </a:r>
            <a:r>
              <a:rPr lang="en-US" sz="1400" dirty="0"/>
              <a:t> </a:t>
            </a:r>
            <a:r>
              <a:rPr lang="en-US" sz="1400" dirty="0" err="1"/>
              <a:t>em</a:t>
            </a:r>
            <a:r>
              <a:rPr lang="en-US" sz="1400" dirty="0"/>
              <a:t> </a:t>
            </a:r>
            <a:r>
              <a:rPr lang="en-US" sz="1400" dirty="0" err="1"/>
              <a:t>aulas</a:t>
            </a:r>
            <a:r>
              <a:rPr lang="en-US" sz="1400" dirty="0"/>
              <a:t> de AC Tanaka, JR Ayres e AA Fonseca</a:t>
            </a:r>
          </a:p>
        </p:txBody>
      </p:sp>
    </p:spTree>
    <p:extLst>
      <p:ext uri="{BB962C8B-B14F-4D97-AF65-F5344CB8AC3E}">
        <p14:creationId xmlns:p14="http://schemas.microsoft.com/office/powerpoint/2010/main" val="209891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10</a:t>
            </a:fld>
            <a:endParaRPr lang="pt-BR"/>
          </a:p>
        </p:txBody>
      </p:sp>
      <p:pic>
        <p:nvPicPr>
          <p:cNvPr id="1026" name="Picture 2" descr="http://7bilhoes.files.wordpress.com/2011/12/imagem2.png?w=474&amp;h=26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196752"/>
            <a:ext cx="669674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364088" y="4077072"/>
            <a:ext cx="3123356" cy="369332"/>
          </a:xfrm>
          <a:prstGeom prst="rect">
            <a:avLst/>
          </a:prstGeom>
          <a:noFill/>
        </p:spPr>
        <p:txBody>
          <a:bodyPr wrap="none" rtlCol="0">
            <a:spAutoFit/>
          </a:bodyPr>
          <a:lstStyle/>
          <a:p>
            <a:r>
              <a:rPr lang="pt-BR" dirty="0"/>
              <a:t>Taxa de fecundidade no mundo</a:t>
            </a:r>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rgbClr val="FFFF00"/>
                  </a:solidFill>
                </a:rPr>
                <a:t>demográfica</a:t>
              </a:r>
              <a:r>
                <a:rPr lang="pt-BR" sz="2800" kern="1200" dirty="0"/>
                <a:t>, epidemiológica e nutricional </a:t>
              </a:r>
            </a:p>
          </p:txBody>
        </p:sp>
      </p:grpSp>
      <p:pic>
        <p:nvPicPr>
          <p:cNvPr id="1030" name="Picture 6" descr="http://us.123rf.com/400wm/400/400/mirage3/mirage31204/mirage3120400024/13223077-seamless-pattern-of-colorful-crooked-cartoon-buildings-on-light-grey-background-fun-cityscape-wallp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941168"/>
            <a:ext cx="151216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lustracion.pixmac.es/4/caricatura-agricultor-en-el-jardin-actividad-pixmac-ilustracion-8285178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4886240"/>
            <a:ext cx="1296144" cy="1449865"/>
          </a:xfrm>
          <a:prstGeom prst="rect">
            <a:avLst/>
          </a:prstGeom>
          <a:noFill/>
          <a:extLst>
            <a:ext uri="{909E8E84-426E-40DD-AFC4-6F175D3DCCD1}">
              <a14:hiddenFill xmlns:a14="http://schemas.microsoft.com/office/drawing/2010/main">
                <a:solidFill>
                  <a:srgbClr val="FFFFFF"/>
                </a:solidFill>
              </a14:hiddenFill>
            </a:ext>
          </a:extLst>
        </p:spPr>
      </p:pic>
      <p:sp>
        <p:nvSpPr>
          <p:cNvPr id="6" name="Seta em curva para baixo 5"/>
          <p:cNvSpPr/>
          <p:nvPr/>
        </p:nvSpPr>
        <p:spPr>
          <a:xfrm>
            <a:off x="3419872" y="4221088"/>
            <a:ext cx="1080120" cy="4867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 name="TextBox 1"/>
          <p:cNvSpPr txBox="1"/>
          <p:nvPr/>
        </p:nvSpPr>
        <p:spPr>
          <a:xfrm>
            <a:off x="2771800" y="6381328"/>
            <a:ext cx="2386365" cy="369332"/>
          </a:xfrm>
          <a:prstGeom prst="rect">
            <a:avLst/>
          </a:prstGeom>
          <a:noFill/>
        </p:spPr>
        <p:txBody>
          <a:bodyPr wrap="none" rtlCol="0">
            <a:spAutoFit/>
          </a:bodyPr>
          <a:lstStyle/>
          <a:p>
            <a:r>
              <a:rPr lang="en-US" dirty="0"/>
              <a:t>O </a:t>
            </a:r>
            <a:r>
              <a:rPr lang="en-US" dirty="0" err="1"/>
              <a:t>papel</a:t>
            </a:r>
            <a:r>
              <a:rPr lang="en-US" dirty="0"/>
              <a:t> da </a:t>
            </a:r>
            <a:r>
              <a:rPr lang="en-US" dirty="0" err="1"/>
              <a:t>urbanização</a:t>
            </a:r>
            <a:r>
              <a:rPr lang="en-US" dirty="0"/>
              <a:t> </a:t>
            </a:r>
          </a:p>
        </p:txBody>
      </p:sp>
    </p:spTree>
    <p:extLst>
      <p:ext uri="{BB962C8B-B14F-4D97-AF65-F5344CB8AC3E}">
        <p14:creationId xmlns:p14="http://schemas.microsoft.com/office/powerpoint/2010/main" val="2709292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11</a:t>
            </a:fld>
            <a:endParaRPr lang="pt-BR"/>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rgbClr val="FFFF00"/>
                  </a:solidFill>
                </a:rPr>
                <a:t>demográfica</a:t>
              </a:r>
              <a:r>
                <a:rPr lang="pt-BR" sz="2800" kern="1200" dirty="0"/>
                <a:t>, epidemiológica e nutricional </a:t>
              </a:r>
            </a:p>
          </p:txBody>
        </p:sp>
      </p:grpSp>
      <p:sp>
        <p:nvSpPr>
          <p:cNvPr id="12" name="CaixaDeTexto 11"/>
          <p:cNvSpPr txBox="1"/>
          <p:nvPr/>
        </p:nvSpPr>
        <p:spPr>
          <a:xfrm>
            <a:off x="323528" y="1412776"/>
            <a:ext cx="2448273" cy="4524316"/>
          </a:xfrm>
          <a:prstGeom prst="rect">
            <a:avLst/>
          </a:prstGeom>
          <a:noFill/>
        </p:spPr>
        <p:txBody>
          <a:bodyPr wrap="square" rtlCol="0">
            <a:spAutoFit/>
          </a:bodyPr>
          <a:lstStyle/>
          <a:p>
            <a:r>
              <a:rPr lang="pt-BR" dirty="0"/>
              <a:t>A transição demográfica, de modo geral, começa com a queda das taxas de mortalidade e, depois de um certo tempo, prossegue com a queda das taxas de natalidade, que é resultado da queda da taxa de fecundidade, o que provoca uma forte mudança na estrutura etária da pirâmide populacional. (José Eustáquio Diniz Alves)</a:t>
            </a:r>
          </a:p>
        </p:txBody>
      </p:sp>
      <p:pic>
        <p:nvPicPr>
          <p:cNvPr id="13" name="Picture 2" descr="http://3.bp.blogspot.com/-4WWrmXjBdZQ/UTyyUualx7I/AAAAAAAAAwE/hQ1bEFXswjk/s1600/piramide_etaria_brasi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268760"/>
            <a:ext cx="5616624"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4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539750" y="549275"/>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a:t>Queda acentuada da taxa de fecundidade no Brasil nas últimas décadas, contínua</a:t>
            </a:r>
          </a:p>
        </p:txBody>
      </p:sp>
      <p:sp>
        <p:nvSpPr>
          <p:cNvPr id="33794" name="TextBox 3"/>
          <p:cNvSpPr txBox="1">
            <a:spLocks noChangeArrowheads="1"/>
          </p:cNvSpPr>
          <p:nvPr/>
        </p:nvSpPr>
        <p:spPr bwMode="auto">
          <a:xfrm>
            <a:off x="1835150" y="6165850"/>
            <a:ext cx="566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t>O Que há de curioso neste infográfico? Pense em "família”</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822450"/>
            <a:ext cx="8101012"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1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19125"/>
            <a:ext cx="7127875" cy="579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9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12763"/>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75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ângulo 1"/>
          <p:cNvSpPr>
            <a:spLocks noChangeArrowheads="1"/>
          </p:cNvSpPr>
          <p:nvPr/>
        </p:nvSpPr>
        <p:spPr bwMode="auto">
          <a:xfrm>
            <a:off x="514350" y="200025"/>
            <a:ext cx="8186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2400" b="1">
                <a:cs typeface="Times New Roman" charset="0"/>
              </a:rPr>
              <a:t>Distribuição das pessoas de 10 anos ou mais de idade economicamente ativas na semana de referência, por sexo e anos de estudo, Brasil: 2001 e 2007</a:t>
            </a:r>
            <a:r>
              <a:rPr lang="pt-BR" sz="2400" b="1">
                <a:solidFill>
                  <a:srgbClr val="FFFFFF"/>
                </a:solidFill>
                <a:cs typeface="Times New Roman" charset="0"/>
              </a:rPr>
              <a:t>7</a:t>
            </a:r>
            <a:endParaRPr lang="pt-BR" sz="2400" b="1">
              <a:solidFill>
                <a:srgbClr val="FFFFFF"/>
              </a:solidFill>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00175"/>
            <a:ext cx="81851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9" name="Retângulo 2"/>
          <p:cNvSpPr>
            <a:spLocks noChangeArrowheads="1"/>
          </p:cNvSpPr>
          <p:nvPr/>
        </p:nvSpPr>
        <p:spPr bwMode="auto">
          <a:xfrm>
            <a:off x="2051050" y="5229225"/>
            <a:ext cx="3859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cs typeface="Times New Roman" charset="0"/>
              </a:rPr>
              <a:t>Fonte: PNADs 2001 e 2007, Sidra, IBGE</a:t>
            </a:r>
            <a:r>
              <a:rPr lang="pt-BR"/>
              <a:t> </a:t>
            </a:r>
          </a:p>
        </p:txBody>
      </p:sp>
      <p:sp>
        <p:nvSpPr>
          <p:cNvPr id="39940" name="CaixaDeTexto 3"/>
          <p:cNvSpPr txBox="1">
            <a:spLocks noChangeArrowheads="1"/>
          </p:cNvSpPr>
          <p:nvPr/>
        </p:nvSpPr>
        <p:spPr bwMode="auto">
          <a:xfrm>
            <a:off x="531813" y="5732463"/>
            <a:ext cx="84216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sym typeface="Symbol" charset="0"/>
              </a:rPr>
              <a:t> </a:t>
            </a:r>
            <a:r>
              <a:rPr lang="pt-BR" sz="1700">
                <a:sym typeface="Symbol" charset="0"/>
              </a:rPr>
              <a:t>Entre as pessoas </a:t>
            </a:r>
            <a:r>
              <a:rPr lang="pt-BR" sz="1700">
                <a:cs typeface="Times New Roman" charset="0"/>
              </a:rPr>
              <a:t>com 11 anos e mais, as mulheres são maioria da PEA brasileira.</a:t>
            </a:r>
          </a:p>
          <a:p>
            <a:pPr eaLnBrk="1" hangingPunct="1"/>
            <a:r>
              <a:rPr lang="pt-BR" sz="1700"/>
              <a:t> </a:t>
            </a:r>
            <a:r>
              <a:rPr lang="pt-BR" sz="1700">
                <a:sym typeface="Symbol" charset="0"/>
              </a:rPr>
              <a:t> Cerca de 50% da PEA feminina, </a:t>
            </a:r>
            <a:r>
              <a:rPr lang="pt-BR" sz="1700">
                <a:cs typeface="Times New Roman" charset="0"/>
              </a:rPr>
              <a:t>20 milhões de mulheres com 11 ou mais anos de estudo constituem uma </a:t>
            </a:r>
            <a:r>
              <a:rPr lang="ja-JP" altLang="pt-BR" sz="1700">
                <a:cs typeface="Times New Roman" charset="0"/>
              </a:rPr>
              <a:t>“</a:t>
            </a:r>
            <a:r>
              <a:rPr lang="pt-BR" altLang="ja-JP" sz="1700">
                <a:cs typeface="Times New Roman" charset="0"/>
              </a:rPr>
              <a:t>massa crítica</a:t>
            </a:r>
            <a:r>
              <a:rPr lang="ja-JP" altLang="pt-BR" sz="1700">
                <a:cs typeface="Times New Roman" charset="0"/>
              </a:rPr>
              <a:t>”</a:t>
            </a:r>
            <a:r>
              <a:rPr lang="pt-BR" altLang="ja-JP" sz="1700">
                <a:cs typeface="Times New Roman" charset="0"/>
              </a:rPr>
              <a:t> </a:t>
            </a:r>
            <a:r>
              <a:rPr lang="pt-BR" altLang="ja-JP" sz="1700">
                <a:sym typeface="Symbol" charset="0"/>
              </a:rPr>
              <a:t></a:t>
            </a:r>
            <a:r>
              <a:rPr lang="pt-BR" altLang="ja-JP" sz="1700">
                <a:cs typeface="Times New Roman" charset="0"/>
              </a:rPr>
              <a:t> vanguarda da </a:t>
            </a:r>
            <a:r>
              <a:rPr lang="ja-JP" altLang="pt-BR" sz="1700">
                <a:cs typeface="Times New Roman" charset="0"/>
              </a:rPr>
              <a:t>“</a:t>
            </a:r>
            <a:r>
              <a:rPr lang="pt-BR" altLang="ja-JP" sz="1700">
                <a:cs typeface="Times New Roman" charset="0"/>
              </a:rPr>
              <a:t>Revolução feminina</a:t>
            </a:r>
            <a:r>
              <a:rPr lang="ja-JP" altLang="pt-BR" sz="1700">
                <a:cs typeface="Times New Roman" charset="0"/>
              </a:rPr>
              <a:t>”</a:t>
            </a:r>
            <a:r>
              <a:rPr lang="pt-BR" altLang="ja-JP" sz="1700">
                <a:cs typeface="Times New Roman" charset="0"/>
              </a:rPr>
              <a:t> no Brasil. </a:t>
            </a:r>
            <a:endParaRPr lang="pt-BR" sz="1700">
              <a:cs typeface="Times New Roman" charset="0"/>
            </a:endParaRPr>
          </a:p>
        </p:txBody>
      </p:sp>
    </p:spTree>
    <p:extLst>
      <p:ext uri="{BB962C8B-B14F-4D97-AF65-F5344CB8AC3E}">
        <p14:creationId xmlns:p14="http://schemas.microsoft.com/office/powerpoint/2010/main" val="134999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4488"/>
            <a:ext cx="86106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381000" y="6186488"/>
            <a:ext cx="759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latin typeface="Garamond" charset="0"/>
              </a:rPr>
              <a:t>Fonte: Censos Demográficos de 1970, 1980, 1991 e 2000 e PNAD-2007, do IBGE </a:t>
            </a:r>
          </a:p>
        </p:txBody>
      </p:sp>
      <p:sp>
        <p:nvSpPr>
          <p:cNvPr id="41987" name="Text Box 4"/>
          <p:cNvSpPr txBox="1">
            <a:spLocks noChangeArrowheads="1"/>
          </p:cNvSpPr>
          <p:nvPr/>
        </p:nvSpPr>
        <p:spPr bwMode="auto">
          <a:xfrm>
            <a:off x="517525" y="228600"/>
            <a:ext cx="7905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pt-BR" sz="2800">
                <a:latin typeface="Garamond" charset="0"/>
              </a:rPr>
              <a:t>Redução do hiato de gênero no mercado de trabalho</a:t>
            </a:r>
          </a:p>
          <a:p>
            <a:pPr algn="ctr" eaLnBrk="1" hangingPunct="1"/>
            <a:r>
              <a:rPr lang="pt-BR" sz="2800">
                <a:latin typeface="Garamond" charset="0"/>
              </a:rPr>
              <a:t>Taxa de participação na PEA por sexo e grupos etários, </a:t>
            </a:r>
          </a:p>
          <a:p>
            <a:pPr algn="ctr" eaLnBrk="1" hangingPunct="1"/>
            <a:r>
              <a:rPr lang="pt-BR" sz="2800">
                <a:latin typeface="Garamond" charset="0"/>
              </a:rPr>
              <a:t>Brasil: 1970-2000 </a:t>
            </a:r>
          </a:p>
        </p:txBody>
      </p:sp>
    </p:spTree>
    <p:extLst>
      <p:ext uri="{BB962C8B-B14F-4D97-AF65-F5344CB8AC3E}">
        <p14:creationId xmlns:p14="http://schemas.microsoft.com/office/powerpoint/2010/main" val="1138467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17</a:t>
            </a:fld>
            <a:endParaRPr lang="pt-BR"/>
          </a:p>
        </p:txBody>
      </p:sp>
      <p:sp>
        <p:nvSpPr>
          <p:cNvPr id="5" name="Retângulo 4"/>
          <p:cNvSpPr/>
          <p:nvPr/>
        </p:nvSpPr>
        <p:spPr>
          <a:xfrm>
            <a:off x="3563888" y="1412776"/>
            <a:ext cx="4896544" cy="2308324"/>
          </a:xfrm>
          <a:prstGeom prst="rect">
            <a:avLst/>
          </a:prstGeom>
        </p:spPr>
        <p:txBody>
          <a:bodyPr wrap="square">
            <a:spAutoFit/>
          </a:bodyPr>
          <a:lstStyle/>
          <a:p>
            <a:r>
              <a:rPr lang="pt-BR" sz="2400" dirty="0"/>
              <a:t>“Transição  epidemiológica”, pode ser definida como a mudanças no perfil das causas de morte. Na antiguidade, imperava os óbitos causados pelas doenças infecciosas e parasitárias e pelas guerra. </a:t>
            </a:r>
          </a:p>
        </p:txBody>
      </p:sp>
      <p:grpSp>
        <p:nvGrpSpPr>
          <p:cNvPr id="7" name="Grupo 6"/>
          <p:cNvGrpSpPr/>
          <p:nvPr/>
        </p:nvGrpSpPr>
        <p:grpSpPr>
          <a:xfrm>
            <a:off x="251520" y="260649"/>
            <a:ext cx="8496944" cy="720080"/>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rgbClr val="FFFF00"/>
                  </a:solidFill>
                </a:rPr>
                <a:t>epidemiológica</a:t>
              </a:r>
              <a:r>
                <a:rPr lang="pt-BR" sz="2800" kern="1200" dirty="0"/>
                <a:t> e nutricional </a:t>
              </a:r>
            </a:p>
          </p:txBody>
        </p:sp>
      </p:grpSp>
      <p:pic>
        <p:nvPicPr>
          <p:cNvPr id="1026" name="Picture 2" descr="http://www.aascj.org.br/home/wp-content/uploads/2012/03/peste-negra-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2950031"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Xtngxb5b6UORBrhhpD2-RgDrIwCs-r6WnSNRzcUTNXrCvqf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189" y="3727508"/>
            <a:ext cx="3672408" cy="27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1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676400" y="25146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a:latin typeface="Arial" charset="0"/>
            </a:endParaRPr>
          </a:p>
        </p:txBody>
      </p:sp>
      <p:sp>
        <p:nvSpPr>
          <p:cNvPr id="2052" name="Text Box 7"/>
          <p:cNvSpPr txBox="1">
            <a:spLocks noChangeArrowheads="1"/>
          </p:cNvSpPr>
          <p:nvPr/>
        </p:nvSpPr>
        <p:spPr bwMode="auto">
          <a:xfrm>
            <a:off x="323850" y="6437313"/>
            <a:ext cx="6408738"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1400" b="1">
                <a:latin typeface="Arial" charset="0"/>
              </a:rPr>
              <a:t>Fonte SVS - 2005  -</a:t>
            </a:r>
            <a:r>
              <a:rPr lang="pt-BR" sz="1400" b="1">
                <a:solidFill>
                  <a:srgbClr val="000000"/>
                </a:solidFill>
                <a:latin typeface="Arial" charset="0"/>
              </a:rPr>
              <a:t> Até 1970, os dados referem-se apenas às capitais</a:t>
            </a:r>
            <a:r>
              <a:rPr lang="pt-BR" sz="1400" b="1">
                <a:latin typeface="Arial" charset="0"/>
              </a:rPr>
              <a:t> </a:t>
            </a:r>
          </a:p>
        </p:txBody>
      </p:sp>
      <p:sp>
        <p:nvSpPr>
          <p:cNvPr id="2053" name="Text Box 10"/>
          <p:cNvSpPr txBox="1">
            <a:spLocks noChangeArrowheads="1"/>
          </p:cNvSpPr>
          <p:nvPr/>
        </p:nvSpPr>
        <p:spPr bwMode="auto">
          <a:xfrm>
            <a:off x="1187450" y="1458913"/>
            <a:ext cx="724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pt-BR" b="1">
                <a:solidFill>
                  <a:srgbClr val="800000"/>
                </a:solidFill>
                <a:latin typeface="Arial" charset="0"/>
              </a:rPr>
              <a:t>Mortalidade Proporcional no Brasil, 1930 - 2005</a:t>
            </a:r>
          </a:p>
        </p:txBody>
      </p:sp>
      <p:graphicFrame>
        <p:nvGraphicFramePr>
          <p:cNvPr id="2050" name="Object 11"/>
          <p:cNvGraphicFramePr>
            <a:graphicFrameLocks noChangeAspect="1"/>
          </p:cNvGraphicFramePr>
          <p:nvPr/>
        </p:nvGraphicFramePr>
        <p:xfrm>
          <a:off x="88900" y="1557338"/>
          <a:ext cx="9005888" cy="4416425"/>
        </p:xfrm>
        <a:graphic>
          <a:graphicData uri="http://schemas.openxmlformats.org/presentationml/2006/ole">
            <mc:AlternateContent xmlns:mc="http://schemas.openxmlformats.org/markup-compatibility/2006">
              <mc:Choice xmlns:v="urn:schemas-microsoft-com:vml" Requires="v">
                <p:oleObj spid="_x0000_s5144" name="Chart" r:id="rId4" imgW="8410592" imgH="4124257" progId="Excel.Chart.8">
                  <p:embed/>
                </p:oleObj>
              </mc:Choice>
              <mc:Fallback>
                <p:oleObj name="Chart" r:id="rId4" imgW="8410592" imgH="41242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557338"/>
                        <a:ext cx="9005888" cy="441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8"/>
          <p:cNvSpPr txBox="1">
            <a:spLocks noChangeArrowheads="1"/>
          </p:cNvSpPr>
          <p:nvPr/>
        </p:nvSpPr>
        <p:spPr bwMode="auto">
          <a:xfrm>
            <a:off x="5148263" y="60325"/>
            <a:ext cx="395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pt-BR" b="1">
                <a:solidFill>
                  <a:srgbClr val="800000"/>
                </a:solidFill>
                <a:latin typeface="Arial" charset="0"/>
              </a:rPr>
              <a:t>Transição Epidemiológica</a:t>
            </a:r>
            <a:endParaRPr lang="pt-BR">
              <a:solidFill>
                <a:srgbClr val="800000"/>
              </a:solidFill>
              <a:latin typeface="Arial" charset="0"/>
            </a:endParaRPr>
          </a:p>
        </p:txBody>
      </p:sp>
    </p:spTree>
    <p:extLst>
      <p:ext uri="{BB962C8B-B14F-4D97-AF65-F5344CB8AC3E}">
        <p14:creationId xmlns:p14="http://schemas.microsoft.com/office/powerpoint/2010/main" val="330218643"/>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916832"/>
            <a:ext cx="5472608" cy="1938992"/>
          </a:xfrm>
          <a:prstGeom prst="rect">
            <a:avLst/>
          </a:prstGeom>
          <a:noFill/>
        </p:spPr>
        <p:txBody>
          <a:bodyPr wrap="square" rtlCol="0">
            <a:spAutoFit/>
          </a:bodyPr>
          <a:lstStyle/>
          <a:p>
            <a:r>
              <a:rPr lang="pt-BR" sz="2400" b="1" dirty="0"/>
              <a:t>Definição</a:t>
            </a:r>
            <a:r>
              <a:rPr lang="pt-BR" sz="2400" dirty="0"/>
              <a:t>:  É um processo de mudança do padrão alimentar e hábitos de vida que, somado a outros fatores socioambientais, resulta numa mudança da epidemiologia dos problemas nutricionais da população. </a:t>
            </a:r>
          </a:p>
        </p:txBody>
      </p:sp>
      <p:sp>
        <p:nvSpPr>
          <p:cNvPr id="4" name="CaixaDeTexto 3"/>
          <p:cNvSpPr txBox="1"/>
          <p:nvPr/>
        </p:nvSpPr>
        <p:spPr>
          <a:xfrm>
            <a:off x="251520" y="4653136"/>
            <a:ext cx="8414292" cy="1200329"/>
          </a:xfrm>
          <a:prstGeom prst="rect">
            <a:avLst/>
          </a:prstGeom>
          <a:noFill/>
        </p:spPr>
        <p:txBody>
          <a:bodyPr wrap="square" rtlCol="0">
            <a:spAutoFit/>
          </a:bodyPr>
          <a:lstStyle/>
          <a:p>
            <a:r>
              <a:rPr lang="pt-BR" sz="2400" dirty="0"/>
              <a:t>Essas mudanças vem acompanhando, embora não obrigatoriamente de maneira simultânea, as Transições Demográfica   e Epidemiológica</a:t>
            </a:r>
          </a:p>
        </p:txBody>
      </p:sp>
      <p:grpSp>
        <p:nvGrpSpPr>
          <p:cNvPr id="6" name="Grupo 5"/>
          <p:cNvGrpSpPr/>
          <p:nvPr/>
        </p:nvGrpSpPr>
        <p:grpSpPr>
          <a:xfrm>
            <a:off x="251520" y="260649"/>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chemeClr val="bg1"/>
                  </a:solidFill>
                </a:rPr>
                <a:t>epidemiológica</a:t>
              </a:r>
              <a:r>
                <a:rPr lang="pt-BR" sz="2800" kern="1200" dirty="0"/>
                <a:t> e </a:t>
              </a:r>
              <a:r>
                <a:rPr lang="pt-BR" sz="2800" kern="1200" dirty="0">
                  <a:solidFill>
                    <a:srgbClr val="FFFF00"/>
                  </a:solidFill>
                </a:rPr>
                <a:t>nutricional</a:t>
              </a:r>
              <a:r>
                <a:rPr lang="pt-BR" sz="2800" kern="1200" dirty="0"/>
                <a:t> </a:t>
              </a:r>
            </a:p>
          </p:txBody>
        </p:sp>
      </p:grpSp>
      <p:pic>
        <p:nvPicPr>
          <p:cNvPr id="2050" name="Picture 2" descr="http://sibelisalvatori.com.br/ckfinder/userfiles/images/sedentarismo-2%2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80" y="1916832"/>
            <a:ext cx="28711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1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915"/>
            <a:ext cx="8229600" cy="562074"/>
          </a:xfrm>
        </p:spPr>
        <p:txBody>
          <a:bodyPr/>
          <a:lstStyle/>
          <a:p>
            <a:r>
              <a:rPr lang="en-US" dirty="0" err="1"/>
              <a:t>Perguntas</a:t>
            </a:r>
            <a:r>
              <a:rPr lang="en-US" dirty="0"/>
              <a:t> </a:t>
            </a:r>
            <a:r>
              <a:rPr lang="en-US" dirty="0" err="1"/>
              <a:t>norteadoras</a:t>
            </a:r>
            <a:endParaRPr lang="en-US" dirty="0"/>
          </a:p>
        </p:txBody>
      </p:sp>
      <p:sp>
        <p:nvSpPr>
          <p:cNvPr id="3" name="Content Placeholder 2"/>
          <p:cNvSpPr>
            <a:spLocks noGrp="1"/>
          </p:cNvSpPr>
          <p:nvPr>
            <p:ph idx="1"/>
          </p:nvPr>
        </p:nvSpPr>
        <p:spPr>
          <a:xfrm>
            <a:off x="202480" y="836712"/>
            <a:ext cx="8113936" cy="5661248"/>
          </a:xfrm>
        </p:spPr>
        <p:txBody>
          <a:bodyPr>
            <a:noAutofit/>
          </a:bodyPr>
          <a:lstStyle/>
          <a:p>
            <a:r>
              <a:rPr lang="pt-BR" sz="2000" b="1" dirty="0"/>
              <a:t>Defina ciclos de vida e implicações desta abordagem para a Saúde </a:t>
            </a:r>
          </a:p>
          <a:p>
            <a:r>
              <a:rPr lang="pt-BR" sz="2000" b="1" dirty="0"/>
              <a:t>Descreva o que mudou na distribuição da população brasileira quanto a estes ciclos</a:t>
            </a:r>
          </a:p>
          <a:p>
            <a:r>
              <a:rPr lang="pt-BR" sz="2000" b="1" dirty="0"/>
              <a:t>Defina risco e vulnerabilidade. </a:t>
            </a:r>
            <a:br>
              <a:rPr lang="pt-BR" sz="2000" b="1" dirty="0"/>
            </a:br>
            <a:endParaRPr lang="pt-BR" sz="2000" b="1" dirty="0"/>
          </a:p>
          <a:p>
            <a:r>
              <a:rPr lang="pt-BR" sz="2000" b="1" dirty="0"/>
              <a:t>Descreva a taxa e tendências atuais da fecundidade no país, e os fatores associados à queda da fecundidade.</a:t>
            </a:r>
          </a:p>
          <a:p>
            <a:r>
              <a:rPr lang="pt-BR" sz="2000" b="1" dirty="0"/>
              <a:t>Quais as repercussões do trabalho remunerado masculino e feminino na nutrição (compra de alimentos, preparação das refeições etc.)</a:t>
            </a:r>
          </a:p>
          <a:p>
            <a:endParaRPr lang="pt-BR" sz="2000" b="1" dirty="0"/>
          </a:p>
          <a:p>
            <a:pPr marL="114300" indent="0">
              <a:buNone/>
            </a:pPr>
            <a:r>
              <a:rPr lang="pt-BR" sz="2000" b="1" dirty="0"/>
              <a:t> </a:t>
            </a:r>
          </a:p>
          <a:p>
            <a:r>
              <a:rPr lang="pt-BR" sz="2000" b="1" dirty="0"/>
              <a:t>Como políticas públicas podem contribuir para reduzir as desigualdades de gênero na conciliação entre trabalho produtivo / remunerado e as responsabilidades familiares?</a:t>
            </a:r>
          </a:p>
          <a:p>
            <a:r>
              <a:rPr lang="pt-BR" sz="2000" b="1" dirty="0"/>
              <a:t>Explique porque as mulheres vivem mais do que os homens</a:t>
            </a:r>
          </a:p>
        </p:txBody>
      </p:sp>
      <p:sp>
        <p:nvSpPr>
          <p:cNvPr id="4" name="Slide Number Placeholder 3"/>
          <p:cNvSpPr>
            <a:spLocks noGrp="1"/>
          </p:cNvSpPr>
          <p:nvPr>
            <p:ph type="sldNum" sz="quarter" idx="12"/>
          </p:nvPr>
        </p:nvSpPr>
        <p:spPr/>
        <p:txBody>
          <a:bodyPr/>
          <a:lstStyle/>
          <a:p>
            <a:fld id="{BDC90027-DB9C-4C19-B7EE-9EFA9493FAA9}" type="slidenum">
              <a:rPr lang="pt-BR" smtClean="0"/>
              <a:pPr/>
              <a:t>2</a:t>
            </a:fld>
            <a:endParaRPr lang="pt-BR" dirty="0"/>
          </a:p>
        </p:txBody>
      </p:sp>
    </p:spTree>
    <p:extLst>
      <p:ext uri="{BB962C8B-B14F-4D97-AF65-F5344CB8AC3E}">
        <p14:creationId xmlns:p14="http://schemas.microsoft.com/office/powerpoint/2010/main" val="55633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90027-DB9C-4C19-B7EE-9EFA9493FAA9}" type="slidenum">
              <a:rPr lang="pt-BR" smtClean="0"/>
              <a:pPr/>
              <a:t>20</a:t>
            </a:fld>
            <a:endParaRPr lang="pt-BR"/>
          </a:p>
        </p:txBody>
      </p:sp>
      <p:pic>
        <p:nvPicPr>
          <p:cNvPr id="3" name="Picture 2" descr="a-obesidade-no-brasi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482600"/>
            <a:ext cx="7591425" cy="5886450"/>
          </a:xfrm>
          <a:prstGeom prst="rect">
            <a:avLst/>
          </a:prstGeom>
        </p:spPr>
      </p:pic>
    </p:spTree>
    <p:extLst>
      <p:ext uri="{BB962C8B-B14F-4D97-AF65-F5344CB8AC3E}">
        <p14:creationId xmlns:p14="http://schemas.microsoft.com/office/powerpoint/2010/main" val="21534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076398"/>
            <a:ext cx="5410189" cy="1323439"/>
          </a:xfrm>
          <a:prstGeom prst="rect">
            <a:avLst/>
          </a:prstGeom>
          <a:noFill/>
        </p:spPr>
        <p:txBody>
          <a:bodyPr wrap="square" rtlCol="0">
            <a:spAutoFit/>
          </a:bodyPr>
          <a:lstStyle/>
          <a:p>
            <a:r>
              <a:rPr lang="pt-BR" sz="2000" dirty="0"/>
              <a:t>Nas duas últimas décadas do século 20 a transição nutricional se inicia também nas populações de países não industrializados, ou em vias de, como é o caso dos emergentes (BRICS).</a:t>
            </a:r>
          </a:p>
        </p:txBody>
      </p:sp>
      <p:grpSp>
        <p:nvGrpSpPr>
          <p:cNvPr id="6" name="Grupo 5"/>
          <p:cNvGrpSpPr/>
          <p:nvPr/>
        </p:nvGrpSpPr>
        <p:grpSpPr>
          <a:xfrm>
            <a:off x="397898" y="188640"/>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chemeClr val="bg1"/>
                  </a:solidFill>
                </a:rPr>
                <a:t>epidemiológica</a:t>
              </a:r>
              <a:r>
                <a:rPr lang="pt-BR" sz="2800" kern="1200" dirty="0"/>
                <a:t> e </a:t>
              </a:r>
              <a:r>
                <a:rPr lang="pt-BR" sz="2800" kern="1200" dirty="0">
                  <a:solidFill>
                    <a:srgbClr val="FFFF00"/>
                  </a:solidFill>
                </a:rPr>
                <a:t>nutricional</a:t>
              </a:r>
              <a:r>
                <a:rPr lang="pt-BR" sz="2800" kern="1200" dirty="0"/>
                <a:t> </a:t>
              </a:r>
            </a:p>
          </p:txBody>
        </p:sp>
      </p:grpSp>
      <p:grpSp>
        <p:nvGrpSpPr>
          <p:cNvPr id="11" name="Grupo 10"/>
          <p:cNvGrpSpPr/>
          <p:nvPr/>
        </p:nvGrpSpPr>
        <p:grpSpPr>
          <a:xfrm>
            <a:off x="5622379" y="1268760"/>
            <a:ext cx="3371850" cy="3600400"/>
            <a:chOff x="5622379" y="1268760"/>
            <a:chExt cx="3371850" cy="3600400"/>
          </a:xfrm>
        </p:grpSpPr>
        <p:pic>
          <p:nvPicPr>
            <p:cNvPr id="4105" name="Picture 9" descr="http://efbr.com.br/wp-content/uploads/2012/07/como-vencer-al-sedentarism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2449860"/>
              <a:ext cx="3170715" cy="2419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379" y="1268760"/>
              <a:ext cx="33718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aixaDeTexto 2"/>
          <p:cNvSpPr txBox="1"/>
          <p:nvPr/>
        </p:nvSpPr>
        <p:spPr>
          <a:xfrm>
            <a:off x="397899" y="1484784"/>
            <a:ext cx="5326229" cy="2554545"/>
          </a:xfrm>
          <a:prstGeom prst="rect">
            <a:avLst/>
          </a:prstGeom>
          <a:noFill/>
        </p:spPr>
        <p:txBody>
          <a:bodyPr wrap="square" rtlCol="0">
            <a:spAutoFit/>
          </a:bodyPr>
          <a:lstStyle/>
          <a:p>
            <a:r>
              <a:rPr lang="pt-BR" sz="2000" dirty="0"/>
              <a:t>Ela se instala inicialmente no hemisfério norte, nos países industrializados, nas populações adultas de maior nível socioeconômico. Nesses países, vai paulatinamente afetando também as camadas populacionais de menor poder aquisitivo, além de se instalar em indivíduos cada vez mais jovens e, inclusive, afetando cada vez mais as crianças.</a:t>
            </a:r>
          </a:p>
        </p:txBody>
      </p:sp>
      <p:sp>
        <p:nvSpPr>
          <p:cNvPr id="4" name="CaixaDeTexto 3"/>
          <p:cNvSpPr txBox="1"/>
          <p:nvPr/>
        </p:nvSpPr>
        <p:spPr>
          <a:xfrm>
            <a:off x="2627785" y="5417929"/>
            <a:ext cx="6366444" cy="1323439"/>
          </a:xfrm>
          <a:prstGeom prst="rect">
            <a:avLst/>
          </a:prstGeom>
          <a:noFill/>
        </p:spPr>
        <p:txBody>
          <a:bodyPr wrap="square" rtlCol="0">
            <a:spAutoFit/>
          </a:bodyPr>
          <a:lstStyle/>
          <a:p>
            <a:r>
              <a:rPr lang="pt-BR" sz="2000" dirty="0"/>
              <a:t>A característica específica que se observa nesses países é que a velocidade com que a Transição Nutricional se instala e evolui é muito maior, afetando muito mais rapidamente grande parte da população.</a:t>
            </a:r>
          </a:p>
        </p:txBody>
      </p:sp>
      <p:pic>
        <p:nvPicPr>
          <p:cNvPr id="4103" name="Picture 7" descr="http://www.portalmoveleiro.com.br/redacao/img_redacao/img86_38893_2013060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95" y="5438995"/>
            <a:ext cx="2377197" cy="13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7200800" cy="400110"/>
          </a:xfrm>
          <a:prstGeom prst="rect">
            <a:avLst/>
          </a:prstGeom>
          <a:noFill/>
        </p:spPr>
        <p:txBody>
          <a:bodyPr wrap="square" rtlCol="0">
            <a:spAutoFit/>
          </a:bodyPr>
          <a:lstStyle/>
          <a:p>
            <a:r>
              <a:rPr lang="pt-BR" sz="2000" dirty="0"/>
              <a:t>TRANSIÇÃO NUTRICIONAL</a:t>
            </a:r>
          </a:p>
        </p:txBody>
      </p:sp>
      <p:sp>
        <p:nvSpPr>
          <p:cNvPr id="3" name="CaixaDeTexto 2"/>
          <p:cNvSpPr txBox="1"/>
          <p:nvPr/>
        </p:nvSpPr>
        <p:spPr>
          <a:xfrm>
            <a:off x="611560" y="1484784"/>
            <a:ext cx="6840760" cy="4401205"/>
          </a:xfrm>
          <a:prstGeom prst="rect">
            <a:avLst/>
          </a:prstGeom>
          <a:noFill/>
        </p:spPr>
        <p:txBody>
          <a:bodyPr wrap="square" rtlCol="0">
            <a:spAutoFit/>
          </a:bodyPr>
          <a:lstStyle/>
          <a:p>
            <a:r>
              <a:rPr lang="pt-BR" sz="2000" dirty="0"/>
              <a:t>Neste processo ocorrem importantes mudanças na composição da dieta:</a:t>
            </a:r>
          </a:p>
          <a:p>
            <a:endParaRPr lang="pt-BR" sz="2000" dirty="0"/>
          </a:p>
          <a:p>
            <a:r>
              <a:rPr lang="pt-BR" sz="2000" dirty="0"/>
              <a:t>Ocorre uma melhoria no acesso à alimentação que evolui de maneira progressiva para a maioria das populações (urbanas)</a:t>
            </a:r>
          </a:p>
          <a:p>
            <a:endParaRPr lang="pt-BR" sz="2000" dirty="0"/>
          </a:p>
          <a:p>
            <a:r>
              <a:rPr lang="pt-BR" sz="2000" dirty="0"/>
              <a:t>Eleva-se o consumo de alimentos já preparados, processados industrialmente, com consequentes:</a:t>
            </a:r>
          </a:p>
          <a:p>
            <a:r>
              <a:rPr lang="pt-BR" sz="2000" dirty="0"/>
              <a:t>	aumento no consumo de gorduras saturadas;</a:t>
            </a:r>
          </a:p>
          <a:p>
            <a:r>
              <a:rPr lang="pt-BR" sz="2000" dirty="0"/>
              <a:t>	aumento na ingestão de sal;</a:t>
            </a:r>
          </a:p>
          <a:p>
            <a:r>
              <a:rPr lang="pt-BR" sz="2000" dirty="0"/>
              <a:t>	aumento de alimentos refinados (açúcar);</a:t>
            </a:r>
          </a:p>
          <a:p>
            <a:r>
              <a:rPr lang="pt-BR" sz="2000" dirty="0"/>
              <a:t>	redução no consumo de fibras;</a:t>
            </a:r>
          </a:p>
          <a:p>
            <a:r>
              <a:rPr lang="pt-BR" sz="2000" dirty="0"/>
              <a:t>	maior consumo de carnes e derivados;</a:t>
            </a:r>
          </a:p>
          <a:p>
            <a:r>
              <a:rPr lang="pt-BR" sz="2000" dirty="0"/>
              <a:t>	alimentos de maior densidade calórica;</a:t>
            </a:r>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chemeClr val="bg1"/>
                  </a:solidFill>
                </a:rPr>
                <a:t>epidemiológica</a:t>
              </a:r>
              <a:r>
                <a:rPr lang="pt-BR" sz="2800" kern="1200" dirty="0"/>
                <a:t> e </a:t>
              </a:r>
              <a:r>
                <a:rPr lang="pt-BR" sz="2800" kern="1200" dirty="0">
                  <a:solidFill>
                    <a:srgbClr val="FFFF00"/>
                  </a:solidFill>
                </a:rPr>
                <a:t>nutricional</a:t>
              </a:r>
              <a:r>
                <a:rPr lang="pt-BR" sz="2800" kern="1200" dirty="0"/>
                <a:t> </a:t>
              </a:r>
            </a:p>
          </p:txBody>
        </p:sp>
      </p:grpSp>
      <p:sp>
        <p:nvSpPr>
          <p:cNvPr id="8" name="AutoShape 2" descr="data:image/jpeg;base64,/9j/4AAQSkZJRgABAQAAAQABAAD/2wCEAAkGBhQSEBUUEhQUFBIVFxgYFxcYGBcYFxcYFxcXFBgXGBYXHCYeGBojGhQUHy8iIygpLCwsFh4xNTAqNSYrLCkBCQoKDgwOGg8PGiwkHyUsLCwpLCkpLCwsLCwsKSksKiwpKSkpLCwpKSwsLCksLCkpKSksLCwsLCwsLCwsLCwsLP/AABEIALcBFAMBIgACEQEDEQH/xAAbAAACAwEBAQAAAAAAAAAAAAAABAMFBgIHAf/EAD0QAAEDAgQDBQYFAwQCAwEAAAEAAhEDIQQFMUESUWEGInGBkRMyobHB8BRC0eHxByNSFWJygjOSJHPCF//EABoBAAIDAQEAAAAAAAAAAAAAAAACAQMEBQb/xAAsEQACAgICAQMCBQUBAAAAAAAAAQIRAyESMQQTQVEiYQUUMkKRFSNxgbEz/9oADAMBAAIRAxEAPwD3FCEIAEIQgAQhCABCFxVrBolxAHM2CLA7XLnwk6ucUhrUYPMJepn1AT/dZI2mfQbqt5ca/cv5H9Ob9mWPFK+Lz6l2orCpxufJk92/BHKExnPaSpVswQwatBudJk73WH+pYqbp2a/yOS0iX+ov/iFRj2E07OZMmDuBO3yKwGEzY1JuGtHPmfp0V+HOeLAcPjE67Kj/ANDLXHud0m0Gw3MmLjXVcnNmjmk5tUdTDj9KPEl/1iHQXDgHIHyvop6Gdl7omRHyUjcsHDZsgep8ly/Ky1ssa+eQaTraba6ys/0+zLlL7EdbGUzoQb9ZcfhNwlaubsaCIkmSYiW89jOovqkX8bSWu7rt2m5J2NwI2uoiGCS0F4Fo6RO/nryViiTQ4XmCQDeL7Ha5mZhaf8X7Ki1o5fHUn1Wfw7AYcGtAMGJG+4A0P6FaT8IKrADYjdVTXLSKcjoVpZi+RIMHQqyc93DIlfMJlvBBceI7DQBOmoRq0KI41HVlDlZV4TNpNjfdW9PFxHCe9rPJZrN2hjw9u5v+6s8A+0pYNxfYzSaPQMpx3taQcfe0d4j7nzTqyfZ3Fhr6nEYBAPpb6qyq57s0DxP6BelxeZD0lKb2cmeCXNqJdIWXr5vU147dLL4M5qA2cTPOCk/qOP4Y35aRqUKlw2fg++PMforajXa4S0gha8WfHl/SyiWOUO0SIQhXiAhCEACEIQAIQhAAhCEACEL44oAzud9rBSc6myC9upOgPKAspmGc1apBe+3LSDyA+qT7YUH08ZVgS17g65Ng4AmI0vKrWYg8PdZxDx0vHn9lea8vLknNxb1fR3fGxQjBSS2O1sSRP5eus6Tfr9VA7FNmenKL7RxWUH4qJJk66ERfqTe3Pn4KF2MkWEAEE235SdrrComx9D9KpAvHE7YACNhHh9FPRxXLlY6z4E7qsov1nU6gOgDz2n9QpiDEudwmN2gePmhkDQxhJ3bF7gQR9+Gino1iDLzI0AAB5a3v6QkHviATAgEEENAm8XEzB5wpGCbzA20va3QapWiRx2IcSJt+nhpHipfx8i2g0JNz5EaSq5tAH80uEy2YAPny5LmpiCIhzgduGIA+JKKAaxzW1mFp97Z0RwnWA7l9JWVp0hcaOabjWT0InX6K5qZjw3c0EiBeWzOptsoajeNwcB7wkEahw1id9PXZWxdEitBhBF9LXmw0gDxBWiweINg2SeSqsBlpqvgNAcPeJvA5g9ZJjVbLBYZtFsNEzqTr5o7M+Z7IqeDqOguhvz9EyMJ/uPwUhqTqk8Xiy1TRltskfgqP5mNd/wAr/NTNp0gIDQPgsric8AdF03hcdxDXXTkkUlZY4OtmjbSDTIiD6qDMK3C3i5bqvpY2PBNUMUHSNtI6Kx1JUhKp2I0cfxHVWdJkjmEjRylofLXQDt+hT4tbX5KrGnH9Q8mn0R1qZpmdW79P2TODzHgPEw+Wx8VBUfa95StGpDi3Y6dFZycJXEWuS2b3AY5tVsjXccimljcvxRouDrluh6hbBjwQCLg3C9H4nketDfa7OXmx8Ja6OkIQthSCEIQAIQhAAhCEAfCVE5yzWedqe8adEwWmC+RtqACNJ3WZxWdVHEzUcSbWmIHTTzXNzfiOPHLilZuxeFOat6Of6iUf/kh4IDXMgzN+HVpjnbXks03Ey4NbLTsBxEdYgx4BXOMqitTDHOlrW7CeE/wlcvyZrHtdxFxBkWjaBJBPOVyM+WGSTktX7HVwwcI8X7D9DKGQA8lxI8Lfyq3OcgeRxUe9A596eczfzWhG83O2to6jquvaQ2bdZ6/JZFOnZaYnKsdxSxwHEyeJrpBtGtrxKs6b3ahkAacieesR8lc4nA06t3MBcBAcInyOvqs/mtc4UtL3d02a50XIGhA0MT4p7WR/ST0NO070Pva44dB43HxAUPEPeAA2JFogRLYv9lVP+vMMcJLbaiL+XKSmsHV444Glzz4unmSOH4aJnja7AfFaBcDiIEbmN48v4UZrXJvBJjr8OcX6JvDZDWfM8NIEi4aC/rpYeMrnH9kCRDa3A6NCJB8YM6m+uqhUu2ToocdjWggCLWBmSZOhtZRYbHOeeFgloJF4udJHLoqvtBlmIwzwHt7pNntu0kaCdrbHXZWnZMD2rQdYk3tOxWqWNRhy7E5o9CyPL20qV44jdxG5Tba4kqB1QhvRRteA1UdGOTvbHg7rEJHMqEju3X38VZc0cSLyU2mqEV2Y6tTNMkOHe+9FeZbhD7Npgi0laGkGG7h/KbqFsd2yWGJdlk81qqMfmjDTEi94gWN/3K7wGMJ+v6K1zSm1zHaeSocDVJMCIdc23Ft/VRJKMtBF3Ev2Yi2iXr4zvL5wiLyVPRy2nVaxxc4Fsi0CRO8qMkXJaFi0nsmwbi4dEVcIeNpGl5hO0cKxgsDHU/qpWuHmjhqmQ5b0fBQhtz6rQ9n63FQH+0lvpp8CFn6tPiEAwrPswPZsc1zgSXEx0gD6Lo+A+OWvsZfI3A0CEIXeMAIQhAAhCEABVL2izv2LOFkGo7QToP8AL9FaYvEtpsLnGABP7eK82zXMTWeXuiTbT3QNARr8Sud5/k+jCo9s2eJg9WVvpCb64iwjqRfqBef4UYPc7haXyCyfdi1iI7uvyUdbEEETPDsYHONLGfT4L5iXEgQbnS4Dj4Xleb+53qIA9xgk03QLcJgAzM2sOXmrXC0wwS4niNzvfl4BV2Dw3E8EzDdgBvENIHqrqnhABqQfl8pCmTIOmviOuwuV9D3H8pA2mB63lLVe4DwmdpMdPQeKUqZm4iJjXXfp980qgRZanCk6mSNtIWf7U9ma2KZwB1OBBaTxSDN7gEaF3qvlbMIFqjhFiZsYAJGlzHPkpMLj5sXgyTEmfCIEjdWwTg1KJD2tnOTdgcPQA9p/ffu58cHkyYA8ZPgr1tVlJsNa1rRoG6DwAER+qpa2MPBIhrDbUkxoCJ0GnkVA/F20MdCRJIB1IgiE0pZJu2yFFJFxjM7cLgcLD0uDupMJivatn3t/dmBpqNCsvUzBzh3WgTYRLh1cdtJ1UrMVDoh3EIEDvGetoIMQIso4P3GLyvRZVpvY5oqsJ73FPdi9wY0MQViMqJo491EmeEWOljwuFtzB+BW0w2Y34XNIJBIM2Mc7C+vJV2d5R7Z1Oqx0VaZkX1aRdtrSRcJsU+Nxl0/+iyV9GhZW4m6JWnUtqvuW4wOYIHe3npb1UeHPeLeRtvbUJX8mWuyLFVlUuzMNdErQ43CktIA1Xm+bse2sWOBBmwg3nSOalY+boeCT7N5hMyJAvZT/AIw+XNIdn8lqtoDjHC69tdbhd1zwTN1LTj2I6ukd4zHQDNrfcpTIaJdLuRgfM/NV2IxDqrhTpjicdOnMk7ALU5fk4oUwJkjU6XKEm9jP6YkWKdE7DpzXeW4uGxM30+KQzbEhviksJirRMIchEtWaatmRHKfVL/6u6Nh1VO7Ectt9PNI4rEEdZsEtyk9EqKNO3O4MST4qywmPJgzfaCsa3BuFMPm8gRzlXeAJDbmE9ThKpf5FaTWj0PJsz9q0g+834jmrNef4TMDSeHN2PqNwVvMPWD2hw0cAR5r0HiZ/UjT7RzM2Pi7XRIhCFtKAXwlfVmu12fmiBTb7zhJI1DZiB1N/RVZsqxQc5D44PJJRRW9qs543+zY5wY3UtHvOuNdICoKtORZtuvTQndDcSxwtJnafjChrU9+NwIJkAdOlgRzXk82SWWbnI9DixxxpRRw4Qe8wuJ1NyL/uPjsusJlxJPGQ2xsBr6zA15armhUAM92TzJvtPXl9U0agPP0MWt93VW0XNk9OgGjhYIA2jXzXYsNJO/8AAm/VLVMXwiSQGyY1HyUTscLCzi60C5nrJUU2RZXYqr3+GRMk8JdtNtJEix8pSmJqGOJ8umxDTawsA4z5qfF05N4JJ5gAmOSrKoFy2QBYC4kmW+8TbT1WuKsRHXtry1zW2HEHXiIFmmZIjopg7+0DHEHbADiBkaCLEu1PLxlVzsNcEgl0xxOcCDqbXjxupmksHC2YIniILTfqNBfVWNfBI9Sxzveji4rad8C+lwD5/FL1cT3g4OdNomDpYwTvrYJas94AafdFwReOUX3EctdFDV7rSS5kbuIM25SYAvspUCLGmcb+9xuLhI7t4G82++qPa+ybZx4iTb3YFxJG9osqmrmdMauG0DXp4zdAxtM3DhOl5n7hP6b+COSLQ4m9nF3dBOw5eJFpm+hV5gqpqNinPGdxzFzMnSZiVkhiWuhoEnYiQfPmt32aZ7Nl/fPh6LPliDlxVljg8h4O855c4xxAe7163srelUa0d0BvgEk/GWulamMMKvoyu5PZcfi1w5rH6gTzi6zb81ANz8U5gsxDtD9Uin8BwLXEULTqOQ2VTjckbWA7zmRqRE/FWlPFbJLMnFreNswPeHLrbZXKSrYqtHGX5ZRw88LbnVxuTvclLZjmYbMG0c/kq3GdoBETdZvH5oT4n4dVFuWkWKDb2MZlmXEY23UVPG6ckm3COc0xc/NSYbLqhIBaQBzT8I12WtpaLvCvLrEkqzblIcBMD6JbA4bhi4+vorB1Ubn02Hgkiq2Uye9Hf4OAASbXHlbzUP4mDAiB97LnE5haG90De9/VUv4mSAHSZMiDblJ3m/gplJt32RFaNA3EyDf75eC33ZDFceEZzaXN9Db4ELzKniYbe0bre/06qThqh29qY8OBg+YK6P4fL+5/oyeSvpNUhCF3DngvLP6n1XMxlM34HU2gXgcQc6dL2B+IXqRKxvbrLfa0G27zSSDuCRss/kYvUxuJfgycJpsw+HqkjvgAWIH8i3gmPxAdzjnERy3VHRqljiCT6nX5fwpxjyBcji5bkeX7rzMsbTO8pJ7OsyxURF9wTANhwxz3+4UDc1e1unEY1JiLfz+yqc/xbeAt/Mdo05CdDvsqmli6lNrQRPI3mI58lphhuKZEp06NBWzmqXAiG9Ae76HxTGS4hz64JA7o4g0EwHNtxa3M3War5v3btM+ExqLGdFHlWfFtcF4HA6Q6LzMR5SBsrfy7cXSFeWJ6Dj2F2oDpknTxmLQFT1nuAIAHA4RBv0PDeOGN027GggOBuYkxpB6nXqs7mWdNY6GDidMe8Q3ncX9Fnx45N0PaSGnsYCeGY33Z5ekfsoquY8JlzgSLEAkzPQaBU9XH1HuLiSJ/LayhE9VrWL5Ec/gsMTm5IhoAHUfQKorv4iS4267SpnuAEmyVxNUO4Q0EQO8bGTJggRYARzkrRjgl0UZJewu9syRKkw+IIMONjvyUzMNbdRVcPffzV3JPTKeLjtGm7K4TjqFxFm/En5LfU6nCPksr2Hw/9gHmT8DH0V5ja/AJK4vkv62XJuQ8cV5ocJ0VHg85a6oGSOI6X5dFpcIy8WlZuL9xnozWbDgBmQlOw+Ke99UmeGWxyGtvGIW7q4CnUHeAg6hJHA0aLC2k1rBJNrCTrb0VkUowaBztUPUX+qmfVtH3dU9LFRomX1e6kUhGjzjtK19DEPpz3feYRu12npceSUy3varT9sMq9sabgYIDm+NwR9fVWnYzsYKIFStDqhu1uzBzjd3yW3lF49dlinXZ9yPs9UcOIgMb11/9f1hXTOzzd3n0A+cq2NeB0VfiMcBebqiipytkdTIm7O89lXYnJ6jQY7w1kan/AKn6KUZ4CbKxoY2RbdV6bG2jH1BxEgy0N96RcdI59FPhMHJLo4ZuBGg2WlxuHY8DiudR/KrMa4Uhyn78E2qoHIQxlMNaS4gQvSuxGBNHCMY4Q4jicNwXkug9QCB5Lz/szR/EYkF//jp94D/JwII8gb+QXqOWPku8vquz+H4aXNmDyZ/tH0IQuoYziroVX5lh+KmR5qwq6KF4sgDyDtRkZDi5nosk/FOabtP34r2fNstBlY7M+zoJ0WTL48ZOzZhzuKo88bL6rSRN7BXGIwYIEgEmfO4sFaVezzQDAuk2MHDBmW2cDHy5Ln+VBwSaN+DIpNplbhezPtXEghoFidfv91fZd2Xo0WkgcTo94wT+g8uSkyzG8NMNn3SbR6W9dUzVzER4GI3WCeXI9Xo0cUZfPMreXWv02uq0ZSALz1+e601bEl1h6i8/f0S2Io8589tvVWwyySoNWUgwYsk8b3PHluVb4yoGNLibDY7xb78Fb9nf6cV8X/erkUKJuHPHeI/2MtaNzbxWvCpTdlWWUYLswjcI6oZdA38PJWeByN7zDGvef9jXO0/4gr1vL8iy/CAcFL29Qfnq96/MN90eQVk/tJUiGBrBsALfBbPTb7f8GP1kul/J5UzsjidsNXI/+p/6JLMMnq02k1KVSmBu6m5oHiXBeutzusPzKZnaKqNbjql9BfJP5l/CMH2Nth2wP8p/9irXM8sNRkN1WpbiMNU/8tFrSfzMHCfhr5ruvkfd4qLvaM5fmA+qwZvEnbktoI51fweWZT2arNxfE8FrGXk/mJBbA58ytjwx9dlPiHBuoj72SdWoDJlYck+XZou9jIxRH6WSGZYrunml6uJ4dUmx3t6jWA2Nz0A+481TbaodRLPK6ZNMOdqbjw2+EJnEvIHRWVGmGtgCQLAJDOxwi/oncdWitu2K4Yh728X5TI+/vRaVlQbLI5TUl9itG/EGOQ+Kth0RL4JqmIBsqXO6buA8OsFMvxQmwHjzTOFeHWKd70KtGAoY8aifDmtllYIZ3htPLXmm35DhnvD/AGY42meLS4veNfNMYmi0A/IKFBJ2h5TtFc/F36KPMKAq0yNeR6qnx1UtqtbrxT006K2w4MJFdkNUhzsfgi11xoPqt3ko7rj/ALvv5rN9lHNc2oPzNg/9TMX8QfhzWqyunFPxJ/T6L0uCSljTRy8v6mhxCEK8qOKuiiKkrGy4KAFMRSBF1UYjCBXlQJLEU0AUFbLhyWVz7IDPEzVb59JK4jCgi6rlBSVMtjNxdnlNGs5lXvCBoeW8T0lO1qk6Eu5ERHkeS0ua5CHArJ4zJy2Ylc3L4SbtaN2PyvkhI4RcwJuTb+d0jXzmmAQ0F7tLAgT5/puuH4Ezaf2H7LZf0+7KMLzjKo/t0vcB0fUEd49G8ufgqI+OufB7NDy/RzGOzHYptJrcZjwHVD3qVAgRT3Dnjd+8aDxVvj80fWNzDdgjGYl1Z5cdNvBIY3GtZaRK6iSgqXRz3KU3b7OrN1UVTMWhZnMu07QYmTyCp8Tnr3kFrDInXTxVbnXRdHC3tm7GYhd08cNLrzsdoatpA8p/VNU+1Tp92eV/2RzJeBno1Kq1w1umMDjH0oc2RzCwOXdqZcA8cM6Hb12WxwGYTqnjJPopnBx7LvNstbjaRfRPBWGo/wAvLmsFistxbbDhcPMfwtvhK5pVA9um/gme0GHALarfdf8AP91g8zx4teolv3LcGVxfE83w2R4uq6H8FNu7iZ9AFf5dkbcO03LnnV3MXt0H6p52Pi2yTxWNneVy3KNUka3Ns+Vcbw72VLmmZF5gaL5mOODRJjp1VBUxxcSdE0MbfZEVezR9nHRre5WjrVBw6fGPgsn2exYLeosVp6VPi0v4qdptES7M/m2YCk8NJE62OnTxTeWZjx+6q3tX2erPdxU2FzYk/wCU6ab7JrsfktUN4qjXNuRDhBtbQ3Q4a5IZqPE1LMSQNpUdfFW18fJcVzA5dVWYjFASSfS/mpsqSK7NsSTWpm8yfG0GPBX1Cv3ecjXmsvhv7uIHFPCJuPkPFacsDQL6I2mNLpIteyVeK1UWEsB9Hfut3hWQweHzuvO+xo48S/8A4gergT8Glekru+F/4r/Zzc/6wQhC2FBzUbII6Jek+QmkiDwVC3Y3H1Hr80AdvCWqtTbgoXtUgIOaoXsTlRihc1QSVeJoyFn8wy2VralJI1sLKholMwGIyl3F3dSYHibLe5hRFGhSw7fytHF1OpPmSosJl395kjRwPpdMY8cVd3RVcEtlvJvRV4h3A1eb9pM346pbo1sgnX0W47U472VMu30HUnT76LzPEYckl8Eibu2JKoy7fE2ePH9zGcPTpOaGsE1DEveSA2+gA1lXFLJmNYDXeXNFwxsBom0k7zaCluzeDLXhzh3HCOK1pk7+CsMRUoXbxPILpbHFw90G0xwwL6IS1Y8pboSzLB4ekWDgeGusSSQRNw4TM79LJGtkZADm96m4914F7SIIm19/ipc1xLHtY1ri95dxOIu0HZoESeQHQ2unnB1HCOmQXE2iI4oJtteVFEp6RRVcuLXQA59h7oJAJ8BcBWeR505jw15lhMA8v2+Sgy3FVC9rQeIuAFu8WNbo0jQT8ilsZhnCsWOseKOgnS52iEv3Q7p2metZdU42wrDEA1Muqj81IEjn3e8B6W81kOxuMeHOp1DJboenjut3gaUNxAOhH/5gq9VONHPnHhI8md2hbGjkris+e4QwAdXX+ASopSmKeAXDcIwfR0VVFHWxD+KasknQ7eX6LrjJ2d6FW9XJ3FzSDYEHSdLq1p4Xn6p3lSWhroocnxD6b5c2GO+B2K3eBxthos3jMGCF1lOP4O46x2J+Spn9e0K2mbujXEbKf24iyy7cWU7SzDRIpfJWQZ69490OcOlz6KkGVYmtbh4G9SL+QlaulihNzPimjjmt5JopdkqVCGV5UKNMD8x1Ma9B8FHmT2i7idIFxAUmLzpo3VEcR7epwj3Br16KyEXklSFcqVs3X9O8vgPqHVx1+DR6Sf8Astsq3s/gfZYdjT7xHE7xO3kIHkrJeixwUIqKOXKXJ2CEITigoMXh+MWs4XB6/op0IASw9aRexFiORXT2rrE4aTxNs4fEciuKVXiHIjUHVSBC9igc1OvYoKjEAKlq4dTU5C+FqgkWayHA9VBiKX956dqNUVcSWv5iD4hQyUeb/wBR5AZykz6LDMxDiOEk8EzHVeqdv8A12HdxaggjxmF5ezBSeEa81jyR+o6mCX9ssWZgDD3M4mU3CWgSAALE8xI9E7l2ZNrh4qQ5h4ncMtaGmSbBsEDRZ57auHcHaTadQejh9CpsR2jebMYymbEloF4M+aVaex3G1ouMvw7Gt9txU4NywRAn8tyYjWeiVw+KfiH6n2dIWgWJg8MgzrvMrP08SC6ahdwEyeGBe9wDYaq+wPafgdwUqbfZyBqQdxc6SeqEwcdWtss21KDB/aBNU6hpc0k7yBsLmyo8yrl1Q8Q72hP62Vxi8+a5pbIY9g1fE9QGizjELPtPEeKZPhHkict0gxx1bRrv6cDixBEaAfCfqV6fjKvs8PWd0IHkFi/6YZcRTfVj3jDeu3zWi7XYvhpCkD4+JuVfjVRsxZ3ymeV1sA4XC7o44D3hBWkbhZUVXJmu2WbJgUxo5GhGhiWG4KlNUc18f2YnRfG9lzzKyvw2P6qFcXXEaifFUmLqz7oWspdlQNRK7f2dHJWx8Wg9ZIzeXZk9lnS5vXUfqrmlmDDvHjZFbITsljkblEvGv2D1EM/6kBuPVK4jOuRnwuumdnnFPYTsvJFiSkj4QPKkUjTUrOgCy3nYvs9NRocLN7zvAaDzP1UmE7OCmO8AOnLxW17P5d7KlJHefc9BsPT5ro4cCx9GbJl5FohCFpM4IQhAAhCEACXxGGm7bO58+hTCEAI068mHWcNQunsUmLwYqDkRo4ahIsxZpu4Kog7HZ3gfopA7fTUZCcgEWUNSmgBR6Xo1hxFjvdd8CmarVV4wKCQ7QZZ7ag+mffIt1IuPkvF8xY6m+LhzTccoXtmAzcGGVLEaO/VVXa7sK3FD2lIhtXn+V/Q8j1WbLjcto2+PmUNS6PGcTjzUtUmwsRrOoJ58kx/prTQLwO+BEA6jXiib2n5pvM+z9bDuLazC3kdj4FVTqDoibeKotrRupS6OsJl1Wu0imxrmttxWEb6pTEYB9Jxa+AecyD99VYYKq+lem7oRsdrhQ8dSHAGGvguneDI1vKLXQU+xfD4Rz5jbU7DxKvsk7OVar20w0id+nNWfZPsvisQ5vC3+zu94hsdP8l6dhqFHAs4R36sffkmhDkVZc/DXYzh6DMHQa1uoENH1WUx9c1KnOPmu80zdz3GTLj8AosDSWr7I53vYxRwqap4JMYeknadJSoiuQizAqYYIJ9tJdimp4kciv/Brk4BWns12zDzopoiylOWA7IGTjkr5mETFOiBoEcQ5MpMN2dG9lZ08C2mO6L8907MJPEVS4hrdTp06nopqiG7IcNhva1Y/I27up2b9f5V+oMJhRTYGjxJ5k6lToIBCEIAEIQgAQhCABCEIAFHWoNe0tcAQdihCAKurhH0bsPHTGoJ7wHjuPj4qXDY5tQSF8QgAxFNVGMaviEAUGMsvuB7SVKRgGRyKEJZDRLun2loVRw1aYM7ESEliOyGW1jPsyw693ib6gWXxCTvssTcemLf/AM+y5tyaxHLiMfASmKOHy/DGadAOeNC4Fx9XIQlpLdD8pS02zjH9rXuENhjeiztfNC6Y8ydUIU2JRHh23V7gKaEJogXWHYnadNfEJkVsmDF1wr4hMQSMpJhrUIUkEgahxQhACmIxGw8AOqewWD4BJu46n6DohCgBpCEIAEIQgAQhCA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http://t3.gstatic.com/images?q=tbn:ANd9GcSz7MuUTZ7oUm9yvFRUSNlneWcZ7sEhSWUmxF6nV8_oSz7Dcabz-wU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536" y="3933056"/>
            <a:ext cx="248067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40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23</a:t>
            </a:fld>
            <a:endParaRPr lang="pt-BR"/>
          </a:p>
        </p:txBody>
      </p:sp>
      <p:pic>
        <p:nvPicPr>
          <p:cNvPr id="7170" name="Picture 2" descr="http://1.bp.blogspot.com/-MjgQMaSnPcw/T8yyqhqN3AI/AAAAAAAACs8/Tt7gNU-q9b0/s640/sedentarism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27769"/>
            <a:ext cx="5688632" cy="449757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34172" y="1090765"/>
            <a:ext cx="8414292" cy="1015663"/>
          </a:xfrm>
          <a:prstGeom prst="rect">
            <a:avLst/>
          </a:prstGeom>
          <a:noFill/>
        </p:spPr>
        <p:txBody>
          <a:bodyPr wrap="square" rtlCol="0">
            <a:spAutoFit/>
          </a:bodyPr>
          <a:lstStyle/>
          <a:p>
            <a:r>
              <a:rPr lang="pt-BR" sz="2000" dirty="0"/>
              <a:t>Quanto aos hábitos de vida, a principal mudança é no sentido de um maior sedentarismo por redução de atividade física tanto no trabalho quanto nas atividades de lazer. </a:t>
            </a:r>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chemeClr val="bg1"/>
                  </a:solidFill>
                </a:rPr>
                <a:t>epidemiológica</a:t>
              </a:r>
              <a:r>
                <a:rPr lang="pt-BR" sz="2800" kern="1200" dirty="0"/>
                <a:t> e </a:t>
              </a:r>
              <a:r>
                <a:rPr lang="pt-BR" sz="2800" kern="1200" dirty="0">
                  <a:solidFill>
                    <a:srgbClr val="FFFF00"/>
                  </a:solidFill>
                </a:rPr>
                <a:t>nutricional</a:t>
              </a:r>
              <a:r>
                <a:rPr lang="pt-BR" sz="2800" kern="1200" dirty="0"/>
                <a:t> </a:t>
              </a:r>
            </a:p>
          </p:txBody>
        </p:sp>
      </p:grpSp>
    </p:spTree>
    <p:extLst>
      <p:ext uri="{BB962C8B-B14F-4D97-AF65-F5344CB8AC3E}">
        <p14:creationId xmlns:p14="http://schemas.microsoft.com/office/powerpoint/2010/main" val="1300125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478389"/>
            <a:ext cx="8712968" cy="5262979"/>
          </a:xfrm>
          <a:prstGeom prst="rect">
            <a:avLst/>
          </a:prstGeom>
          <a:noFill/>
        </p:spPr>
        <p:txBody>
          <a:bodyPr wrap="square" rtlCol="0">
            <a:spAutoFit/>
          </a:bodyPr>
          <a:lstStyle/>
          <a:p>
            <a:r>
              <a:rPr lang="pt-BR" sz="2400" dirty="0"/>
              <a:t>Epidemia de sobrepeso e obesidade (acúmulo excessivo de gordura)</a:t>
            </a:r>
          </a:p>
          <a:p>
            <a:endParaRPr lang="pt-BR" sz="2400" dirty="0"/>
          </a:p>
          <a:p>
            <a:r>
              <a:rPr lang="pt-BR" sz="2400" dirty="0"/>
              <a:t>Surgimento das Doenças crônicas não transmissíveis:</a:t>
            </a:r>
          </a:p>
          <a:p>
            <a:r>
              <a:rPr lang="pt-BR" sz="2400" dirty="0"/>
              <a:t>	. hipertensão</a:t>
            </a:r>
          </a:p>
          <a:p>
            <a:r>
              <a:rPr lang="pt-BR" sz="2400" dirty="0"/>
              <a:t>	. diabetes tipo 2</a:t>
            </a:r>
          </a:p>
          <a:p>
            <a:r>
              <a:rPr lang="pt-BR" sz="2400" dirty="0"/>
              <a:t>	. alterações no perfil lipídico;</a:t>
            </a:r>
          </a:p>
          <a:p>
            <a:r>
              <a:rPr lang="pt-BR" sz="2400" dirty="0"/>
              <a:t>	. síndrome metabólica (alterações no metabolismo da 	glicose/insulina);</a:t>
            </a:r>
          </a:p>
          <a:p>
            <a:r>
              <a:rPr lang="pt-BR" sz="2400" dirty="0"/>
              <a:t>	. aumento na incidência de doenças cardiovasculares e de 	acidentes vasculares cerebrais;</a:t>
            </a:r>
          </a:p>
          <a:p>
            <a:endParaRPr lang="pt-BR" sz="2400" dirty="0"/>
          </a:p>
          <a:p>
            <a:r>
              <a:rPr lang="pt-BR" sz="2400" dirty="0"/>
              <a:t>Envelhecimento com piora da qualidade de vida e redução da longevidade.</a:t>
            </a:r>
          </a:p>
          <a:p>
            <a:r>
              <a:rPr lang="pt-BR" sz="2400" dirty="0"/>
              <a:t>	</a:t>
            </a:r>
          </a:p>
        </p:txBody>
      </p:sp>
      <p:sp>
        <p:nvSpPr>
          <p:cNvPr id="4" name="CaixaDeTexto 3"/>
          <p:cNvSpPr txBox="1"/>
          <p:nvPr/>
        </p:nvSpPr>
        <p:spPr>
          <a:xfrm>
            <a:off x="539552" y="1052736"/>
            <a:ext cx="7200800" cy="461665"/>
          </a:xfrm>
          <a:prstGeom prst="rect">
            <a:avLst/>
          </a:prstGeom>
          <a:noFill/>
        </p:spPr>
        <p:txBody>
          <a:bodyPr wrap="square" rtlCol="0">
            <a:spAutoFit/>
          </a:bodyPr>
          <a:lstStyle/>
          <a:p>
            <a:r>
              <a:rPr lang="pt-BR" sz="2400" b="1" dirty="0"/>
              <a:t>CONSEQUÊNCIAS:</a:t>
            </a:r>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chemeClr val="bg1"/>
                  </a:solidFill>
                </a:rPr>
                <a:t>demográfica</a:t>
              </a:r>
              <a:r>
                <a:rPr lang="pt-BR" sz="2800" kern="1200" dirty="0"/>
                <a:t>, </a:t>
              </a:r>
              <a:r>
                <a:rPr lang="pt-BR" sz="2800" kern="1200" dirty="0">
                  <a:solidFill>
                    <a:schemeClr val="bg1"/>
                  </a:solidFill>
                </a:rPr>
                <a:t>epidemiológica</a:t>
              </a:r>
              <a:r>
                <a:rPr lang="pt-BR" sz="2800" kern="1200" dirty="0"/>
                <a:t> e </a:t>
              </a:r>
              <a:r>
                <a:rPr lang="pt-BR" sz="2800" kern="1200" dirty="0">
                  <a:solidFill>
                    <a:srgbClr val="FFFF00"/>
                  </a:solidFill>
                </a:rPr>
                <a:t>nutricional</a:t>
              </a:r>
              <a:r>
                <a:rPr lang="pt-BR" sz="2800" kern="1200" dirty="0"/>
                <a:t> </a:t>
              </a:r>
            </a:p>
          </p:txBody>
        </p:sp>
      </p:grpSp>
    </p:spTree>
    <p:extLst>
      <p:ext uri="{BB962C8B-B14F-4D97-AF65-F5344CB8AC3E}">
        <p14:creationId xmlns:p14="http://schemas.microsoft.com/office/powerpoint/2010/main" val="3336458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br>
              <a:rPr lang="pt-BR" dirty="0">
                <a:latin typeface="Arial Black" charset="0"/>
              </a:rPr>
            </a:br>
            <a:br>
              <a:rPr lang="pt-BR" dirty="0">
                <a:latin typeface="Arial Black" charset="0"/>
              </a:rPr>
            </a:br>
            <a:r>
              <a:rPr lang="pt-BR" dirty="0">
                <a:latin typeface="Arial Black" charset="0"/>
              </a:rPr>
              <a:t>CICLOS 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10000"/>
          </a:bodyPr>
          <a:lstStyle/>
          <a:p>
            <a:pPr>
              <a:lnSpc>
                <a:spcPct val="90000"/>
              </a:lnSpc>
              <a:buFont typeface="Monotype Sorts" charset="0"/>
              <a:buNone/>
            </a:pPr>
            <a:endParaRPr lang="pt-BR" sz="2800" dirty="0">
              <a:latin typeface="Tahoma" charset="0"/>
            </a:endParaRPr>
          </a:p>
          <a:p>
            <a:pPr>
              <a:lnSpc>
                <a:spcPct val="90000"/>
              </a:lnSpc>
              <a:buFont typeface="Monotype Sorts" charset="0"/>
              <a:buNone/>
            </a:pPr>
            <a:r>
              <a:rPr lang="pt-BR" sz="2800" dirty="0">
                <a:latin typeface="Tahoma" charset="0"/>
              </a:rPr>
              <a:t>Por que trabalhar com ciclos da vida?</a:t>
            </a:r>
          </a:p>
          <a:p>
            <a:pPr>
              <a:lnSpc>
                <a:spcPct val="90000"/>
              </a:lnSpc>
            </a:pPr>
            <a:r>
              <a:rPr lang="pt-BR" sz="2800" dirty="0">
                <a:latin typeface="Tahoma" charset="0"/>
              </a:rPr>
              <a:t> Atenção básica trabalha com base populacional, o enfoque não é a doença;</a:t>
            </a:r>
          </a:p>
          <a:p>
            <a:pPr>
              <a:lnSpc>
                <a:spcPct val="90000"/>
              </a:lnSpc>
            </a:pPr>
            <a:r>
              <a:rPr lang="pt-BR" sz="2800" dirty="0">
                <a:latin typeface="Tahoma" charset="0"/>
              </a:rPr>
              <a:t> Ciclos da Vida propõe um recorte que lide com sujeitos contextualizados, a doença é uma intercorrência;</a:t>
            </a:r>
          </a:p>
          <a:p>
            <a:pPr>
              <a:lnSpc>
                <a:spcPct val="90000"/>
              </a:lnSpc>
            </a:pPr>
            <a:r>
              <a:rPr lang="pt-BR" sz="2800" dirty="0">
                <a:latin typeface="Tahoma" charset="0"/>
              </a:rPr>
              <a:t> Ambos são centrados na gestão do cuidado de uma determinada população;</a:t>
            </a:r>
          </a:p>
          <a:p>
            <a:pPr>
              <a:lnSpc>
                <a:spcPct val="90000"/>
              </a:lnSpc>
            </a:pPr>
            <a:r>
              <a:rPr lang="pt-BR" sz="2800" dirty="0">
                <a:latin typeface="Tahoma" charset="0"/>
              </a:rPr>
              <a:t> Ciclos da Vida permite ações integrais durante todas as etapas da vida dos sujeitos.</a:t>
            </a: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a:t>Transição </a:t>
              </a:r>
              <a:r>
                <a:rPr lang="pt-BR" sz="2400" kern="1200" dirty="0">
                  <a:solidFill>
                    <a:schemeClr val="bg1"/>
                  </a:solidFill>
                </a:rPr>
                <a:t>demográfica</a:t>
              </a:r>
              <a:r>
                <a:rPr lang="pt-BR" sz="2400" kern="1200" dirty="0"/>
                <a:t>, </a:t>
              </a:r>
              <a:r>
                <a:rPr lang="pt-BR" sz="2400" kern="1200" dirty="0">
                  <a:solidFill>
                    <a:schemeClr val="bg1"/>
                  </a:solidFill>
                </a:rPr>
                <a:t>epidemiológica</a:t>
              </a:r>
              <a:r>
                <a:rPr lang="pt-BR" sz="2400" kern="1200" dirty="0"/>
                <a:t> e </a:t>
              </a:r>
              <a:r>
                <a:rPr lang="pt-BR" sz="2400" kern="1200" dirty="0">
                  <a:solidFill>
                    <a:schemeClr val="bg1"/>
                  </a:solidFill>
                </a:rPr>
                <a:t>nutricional:</a:t>
              </a:r>
            </a:p>
            <a:p>
              <a:pPr lvl="0" algn="ctr" defTabSz="1244600">
                <a:lnSpc>
                  <a:spcPct val="90000"/>
                </a:lnSpc>
                <a:spcBef>
                  <a:spcPct val="0"/>
                </a:spcBef>
                <a:spcAft>
                  <a:spcPct val="35000"/>
                </a:spcAft>
              </a:pPr>
              <a:r>
                <a:rPr lang="pt-BR" sz="2400" dirty="0">
                  <a:solidFill>
                    <a:schemeClr val="bg1"/>
                  </a:solidFill>
                </a:rPr>
                <a:t>Relação com os ciclos de vida</a:t>
              </a:r>
              <a:r>
                <a:rPr lang="pt-BR" sz="2400" kern="1200" dirty="0">
                  <a:solidFill>
                    <a:schemeClr val="bg1"/>
                  </a:solidFill>
                </a:rPr>
                <a:t> </a:t>
              </a:r>
            </a:p>
          </p:txBody>
        </p:sp>
      </p:grpSp>
    </p:spTree>
    <p:extLst>
      <p:ext uri="{BB962C8B-B14F-4D97-AF65-F5344CB8AC3E}">
        <p14:creationId xmlns:p14="http://schemas.microsoft.com/office/powerpoint/2010/main" val="156212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br>
              <a:rPr lang="pt-BR" dirty="0">
                <a:latin typeface="Arial Black" charset="0"/>
              </a:rPr>
            </a:br>
            <a:br>
              <a:rPr lang="pt-BR" dirty="0">
                <a:latin typeface="Arial Black" charset="0"/>
              </a:rPr>
            </a:br>
            <a:r>
              <a:rPr lang="pt-BR" dirty="0">
                <a:latin typeface="Arial Black" charset="0"/>
              </a:rPr>
              <a:t>CICLOS DA VIDA </a:t>
            </a:r>
          </a:p>
        </p:txBody>
      </p:sp>
      <p:sp>
        <p:nvSpPr>
          <p:cNvPr id="18435" name="Rectangle 3"/>
          <p:cNvSpPr>
            <a:spLocks noGrp="1" noChangeArrowheads="1"/>
          </p:cNvSpPr>
          <p:nvPr>
            <p:ph idx="1"/>
          </p:nvPr>
        </p:nvSpPr>
        <p:spPr>
          <a:xfrm>
            <a:off x="457200" y="1916832"/>
            <a:ext cx="7931224" cy="4680520"/>
          </a:xfrm>
        </p:spPr>
        <p:txBody>
          <a:bodyPr>
            <a:normAutofit fontScale="77500" lnSpcReduction="20000"/>
          </a:bodyPr>
          <a:lstStyle/>
          <a:p>
            <a:pPr marL="114300" indent="0">
              <a:lnSpc>
                <a:spcPct val="90000"/>
              </a:lnSpc>
              <a:buNone/>
            </a:pPr>
            <a:r>
              <a:rPr lang="pt-BR" sz="2800" b="1" dirty="0">
                <a:latin typeface="Tahoma" charset="0"/>
              </a:rPr>
              <a:t>Todos:</a:t>
            </a:r>
          </a:p>
          <a:p>
            <a:pPr>
              <a:lnSpc>
                <a:spcPct val="90000"/>
              </a:lnSpc>
            </a:pPr>
            <a:r>
              <a:rPr lang="pt-BR" sz="2800" dirty="0">
                <a:latin typeface="Tahoma" charset="0"/>
              </a:rPr>
              <a:t>Vida intrauterina, parto (perinatal)</a:t>
            </a:r>
          </a:p>
          <a:p>
            <a:pPr>
              <a:lnSpc>
                <a:spcPct val="90000"/>
              </a:lnSpc>
            </a:pPr>
            <a:r>
              <a:rPr lang="pt-BR" sz="2800" dirty="0">
                <a:latin typeface="Tahoma" charset="0"/>
              </a:rPr>
              <a:t>Infância </a:t>
            </a:r>
          </a:p>
          <a:p>
            <a:pPr>
              <a:lnSpc>
                <a:spcPct val="90000"/>
              </a:lnSpc>
            </a:pPr>
            <a:r>
              <a:rPr lang="pt-BR" sz="2800" dirty="0">
                <a:latin typeface="Tahoma" charset="0"/>
              </a:rPr>
              <a:t> Adolescência</a:t>
            </a:r>
          </a:p>
          <a:p>
            <a:pPr>
              <a:lnSpc>
                <a:spcPct val="90000"/>
              </a:lnSpc>
            </a:pPr>
            <a:r>
              <a:rPr lang="pt-BR" sz="2800" dirty="0">
                <a:latin typeface="Tahoma" charset="0"/>
              </a:rPr>
              <a:t> </a:t>
            </a:r>
            <a:r>
              <a:rPr lang="pt-BR" sz="2800" dirty="0" err="1">
                <a:latin typeface="Tahoma" charset="0"/>
              </a:rPr>
              <a:t>Adultez</a:t>
            </a:r>
            <a:r>
              <a:rPr lang="pt-BR" sz="2800" dirty="0">
                <a:latin typeface="Tahoma" charset="0"/>
              </a:rPr>
              <a:t> </a:t>
            </a:r>
          </a:p>
          <a:p>
            <a:pPr>
              <a:lnSpc>
                <a:spcPct val="90000"/>
              </a:lnSpc>
            </a:pPr>
            <a:r>
              <a:rPr lang="pt-BR" sz="2800" dirty="0">
                <a:latin typeface="Tahoma" charset="0"/>
              </a:rPr>
              <a:t> Maturidade</a:t>
            </a:r>
          </a:p>
          <a:p>
            <a:pPr>
              <a:lnSpc>
                <a:spcPct val="90000"/>
              </a:lnSpc>
            </a:pPr>
            <a:r>
              <a:rPr lang="pt-BR" sz="2800" dirty="0">
                <a:latin typeface="Tahoma" charset="0"/>
              </a:rPr>
              <a:t> Terceira Idade</a:t>
            </a:r>
          </a:p>
          <a:p>
            <a:pPr>
              <a:lnSpc>
                <a:spcPct val="90000"/>
              </a:lnSpc>
            </a:pPr>
            <a:endParaRPr lang="pt-BR" sz="2800" dirty="0">
              <a:latin typeface="Tahoma" charset="0"/>
            </a:endParaRPr>
          </a:p>
          <a:p>
            <a:pPr marL="114300" indent="0">
              <a:lnSpc>
                <a:spcPct val="90000"/>
              </a:lnSpc>
              <a:buNone/>
            </a:pPr>
            <a:r>
              <a:rPr lang="pt-BR" sz="2800" b="1" dirty="0">
                <a:latin typeface="Tahoma" charset="0"/>
              </a:rPr>
              <a:t>Mulheres: </a:t>
            </a:r>
          </a:p>
          <a:p>
            <a:pPr>
              <a:lnSpc>
                <a:spcPct val="90000"/>
              </a:lnSpc>
            </a:pPr>
            <a:r>
              <a:rPr lang="pt-BR" sz="2800" dirty="0">
                <a:latin typeface="Tahoma" charset="0"/>
              </a:rPr>
              <a:t>ciclo menstrual/ ciclo fértil, </a:t>
            </a:r>
          </a:p>
          <a:p>
            <a:pPr>
              <a:lnSpc>
                <a:spcPct val="90000"/>
              </a:lnSpc>
            </a:pPr>
            <a:r>
              <a:rPr lang="pt-BR" sz="2800" dirty="0">
                <a:latin typeface="Tahoma" charset="0"/>
              </a:rPr>
              <a:t>ciclo concepção-gravidez-parto-pós-parto-amamentação, </a:t>
            </a:r>
          </a:p>
          <a:p>
            <a:pPr>
              <a:lnSpc>
                <a:spcPct val="90000"/>
              </a:lnSpc>
            </a:pPr>
            <a:r>
              <a:rPr lang="pt-BR" sz="2800" dirty="0">
                <a:latin typeface="Tahoma" charset="0"/>
              </a:rPr>
              <a:t>ciclo/idade reprodutiva (da menarca à menopausa)</a:t>
            </a:r>
          </a:p>
          <a:p>
            <a:pPr>
              <a:lnSpc>
                <a:spcPct val="90000"/>
              </a:lnSpc>
            </a:pPr>
            <a:r>
              <a:rPr lang="pt-BR" sz="2800" dirty="0">
                <a:latin typeface="Tahoma" charset="0"/>
              </a:rPr>
              <a:t>Medicalização e </a:t>
            </a:r>
            <a:r>
              <a:rPr lang="pt-BR" sz="2800" dirty="0" err="1">
                <a:latin typeface="Tahoma" charset="0"/>
              </a:rPr>
              <a:t>patologização</a:t>
            </a:r>
            <a:r>
              <a:rPr lang="pt-BR" sz="2800" dirty="0">
                <a:latin typeface="Tahoma" charset="0"/>
              </a:rPr>
              <a:t>. Uso inapropriado de intervenções (</a:t>
            </a:r>
            <a:r>
              <a:rPr lang="pt-BR" sz="2800" dirty="0" err="1">
                <a:latin typeface="Tahoma" charset="0"/>
              </a:rPr>
              <a:t>sobre-diagnóstico</a:t>
            </a:r>
            <a:r>
              <a:rPr lang="pt-BR" sz="2800" dirty="0">
                <a:latin typeface="Tahoma" charset="0"/>
              </a:rPr>
              <a:t> e </a:t>
            </a:r>
            <a:r>
              <a:rPr lang="pt-BR" sz="2800" dirty="0" err="1">
                <a:latin typeface="Tahoma" charset="0"/>
              </a:rPr>
              <a:t>sobretratamento</a:t>
            </a:r>
            <a:r>
              <a:rPr lang="pt-BR" sz="2800" dirty="0">
                <a:latin typeface="Tahoma" charset="0"/>
              </a:rPr>
              <a:t>)</a:t>
            </a:r>
          </a:p>
          <a:p>
            <a:pPr>
              <a:lnSpc>
                <a:spcPct val="90000"/>
              </a:lnSpc>
            </a:pPr>
            <a:endParaRPr lang="pt-BR" sz="2800" dirty="0">
              <a:latin typeface="Tahoma" charset="0"/>
            </a:endParaRP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a:t>Transição </a:t>
              </a:r>
              <a:r>
                <a:rPr lang="pt-BR" sz="2400" kern="1200" dirty="0">
                  <a:solidFill>
                    <a:schemeClr val="bg1"/>
                  </a:solidFill>
                </a:rPr>
                <a:t>demográfica</a:t>
              </a:r>
              <a:r>
                <a:rPr lang="pt-BR" sz="2400" kern="1200" dirty="0"/>
                <a:t>, </a:t>
              </a:r>
              <a:r>
                <a:rPr lang="pt-BR" sz="2400" kern="1200" dirty="0">
                  <a:solidFill>
                    <a:schemeClr val="bg1"/>
                  </a:solidFill>
                </a:rPr>
                <a:t>epidemiológica</a:t>
              </a:r>
              <a:r>
                <a:rPr lang="pt-BR" sz="2400" kern="1200" dirty="0"/>
                <a:t> e </a:t>
              </a:r>
              <a:r>
                <a:rPr lang="pt-BR" sz="2400" kern="1200" dirty="0">
                  <a:solidFill>
                    <a:schemeClr val="bg1"/>
                  </a:solidFill>
                </a:rPr>
                <a:t>nutricional:</a:t>
              </a:r>
            </a:p>
            <a:p>
              <a:pPr lvl="0" algn="ctr" defTabSz="1244600">
                <a:lnSpc>
                  <a:spcPct val="90000"/>
                </a:lnSpc>
                <a:spcBef>
                  <a:spcPct val="0"/>
                </a:spcBef>
                <a:spcAft>
                  <a:spcPct val="35000"/>
                </a:spcAft>
              </a:pPr>
              <a:r>
                <a:rPr lang="pt-BR" sz="2400" dirty="0">
                  <a:solidFill>
                    <a:schemeClr val="bg1"/>
                  </a:solidFill>
                </a:rPr>
                <a:t>Relação com os ciclos de vida</a:t>
              </a:r>
              <a:r>
                <a:rPr lang="pt-BR" sz="2400" kern="1200" dirty="0">
                  <a:solidFill>
                    <a:schemeClr val="bg1"/>
                  </a:solidFill>
                </a:rPr>
                <a:t> </a:t>
              </a:r>
            </a:p>
          </p:txBody>
        </p:sp>
      </p:grpSp>
    </p:spTree>
    <p:extLst>
      <p:ext uri="{BB962C8B-B14F-4D97-AF65-F5344CB8AC3E}">
        <p14:creationId xmlns:p14="http://schemas.microsoft.com/office/powerpoint/2010/main" val="199234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pt-BR" sz="2800" dirty="0">
                <a:latin typeface="Arial Black" charset="0"/>
              </a:rPr>
              <a:t>CICLO DE VIDA DAS FAMÍLIAS </a:t>
            </a:r>
            <a:br>
              <a:rPr lang="pt-BR" sz="2800" dirty="0">
                <a:latin typeface="Arial Black" charset="0"/>
              </a:rPr>
            </a:br>
            <a:r>
              <a:rPr lang="pt-BR" sz="2800" dirty="0">
                <a:latin typeface="Arial Black" charset="0"/>
              </a:rPr>
              <a:t>(as famílias em mudança)</a:t>
            </a:r>
          </a:p>
        </p:txBody>
      </p:sp>
      <p:sp>
        <p:nvSpPr>
          <p:cNvPr id="23555" name="Rectangle 3"/>
          <p:cNvSpPr>
            <a:spLocks noGrp="1" noChangeArrowheads="1"/>
          </p:cNvSpPr>
          <p:nvPr>
            <p:ph idx="1"/>
          </p:nvPr>
        </p:nvSpPr>
        <p:spPr/>
        <p:txBody>
          <a:bodyPr/>
          <a:lstStyle/>
          <a:p>
            <a:pPr>
              <a:lnSpc>
                <a:spcPct val="90000"/>
              </a:lnSpc>
            </a:pPr>
            <a:r>
              <a:rPr lang="pt-BR" sz="2800">
                <a:latin typeface="Tahoma" charset="0"/>
              </a:rPr>
              <a:t>Estágios descritos por Wright &amp; Leahey (2002):</a:t>
            </a:r>
          </a:p>
          <a:p>
            <a:pPr>
              <a:lnSpc>
                <a:spcPct val="90000"/>
              </a:lnSpc>
              <a:buFont typeface="Wingdings" charset="0"/>
              <a:buChar char="v"/>
            </a:pPr>
            <a:r>
              <a:rPr lang="pt-BR" sz="2800">
                <a:latin typeface="Tahoma" charset="0"/>
              </a:rPr>
              <a:t> Adultos jovens (saída de casa);</a:t>
            </a:r>
          </a:p>
          <a:p>
            <a:pPr>
              <a:lnSpc>
                <a:spcPct val="90000"/>
              </a:lnSpc>
              <a:buFont typeface="Wingdings" charset="0"/>
              <a:buChar char="v"/>
            </a:pPr>
            <a:r>
              <a:rPr lang="pt-BR" sz="2800">
                <a:latin typeface="Tahoma" charset="0"/>
              </a:rPr>
              <a:t> Casamento;</a:t>
            </a:r>
          </a:p>
          <a:p>
            <a:pPr>
              <a:lnSpc>
                <a:spcPct val="90000"/>
              </a:lnSpc>
              <a:buFont typeface="Wingdings" charset="0"/>
              <a:buChar char="v"/>
            </a:pPr>
            <a:r>
              <a:rPr lang="pt-BR" sz="2800">
                <a:latin typeface="Tahoma" charset="0"/>
              </a:rPr>
              <a:t> Famílias com filhos pequenos;</a:t>
            </a:r>
          </a:p>
          <a:p>
            <a:pPr>
              <a:lnSpc>
                <a:spcPct val="90000"/>
              </a:lnSpc>
              <a:buFont typeface="Wingdings" charset="0"/>
              <a:buChar char="v"/>
            </a:pPr>
            <a:r>
              <a:rPr lang="pt-BR" sz="2800">
                <a:latin typeface="Tahoma" charset="0"/>
              </a:rPr>
              <a:t> Famílias com adolescentes;</a:t>
            </a:r>
          </a:p>
          <a:p>
            <a:pPr>
              <a:lnSpc>
                <a:spcPct val="90000"/>
              </a:lnSpc>
              <a:buFont typeface="Wingdings" charset="0"/>
              <a:buChar char="v"/>
            </a:pPr>
            <a:r>
              <a:rPr lang="pt-BR" sz="2800">
                <a:latin typeface="Tahoma" charset="0"/>
              </a:rPr>
              <a:t> Saída dos filhos de casa (ninho vazio);</a:t>
            </a:r>
          </a:p>
          <a:p>
            <a:pPr>
              <a:lnSpc>
                <a:spcPct val="90000"/>
              </a:lnSpc>
              <a:buFont typeface="Wingdings" charset="0"/>
              <a:buChar char="v"/>
            </a:pPr>
            <a:r>
              <a:rPr lang="pt-BR" sz="2800">
                <a:latin typeface="Tahoma" charset="0"/>
              </a:rPr>
              <a:t> Famílias no final da vida;</a:t>
            </a:r>
          </a:p>
          <a:p>
            <a:pPr>
              <a:lnSpc>
                <a:spcPct val="90000"/>
              </a:lnSpc>
              <a:buFont typeface="Wingdings" charset="0"/>
              <a:buChar char="v"/>
            </a:pPr>
            <a:r>
              <a:rPr lang="pt-BR" sz="2800">
                <a:latin typeface="Tahoma" charset="0"/>
              </a:rPr>
              <a:t> Crises acidentais e internas </a:t>
            </a:r>
            <a:r>
              <a:rPr lang="pt-BR" sz="1800" b="1">
                <a:latin typeface="Tahoma" charset="0"/>
              </a:rPr>
              <a:t>(doenças graves, separações, catástrofes, desemprego, drogadicção, gravidez indesejada, etc.).</a:t>
            </a:r>
            <a:endParaRPr lang="pt-BR" sz="2800" b="1">
              <a:latin typeface="Tahoma" charset="0"/>
            </a:endParaRPr>
          </a:p>
        </p:txBody>
      </p:sp>
    </p:spTree>
    <p:extLst>
      <p:ext uri="{BB962C8B-B14F-4D97-AF65-F5344CB8AC3E}">
        <p14:creationId xmlns:p14="http://schemas.microsoft.com/office/powerpoint/2010/main" val="415093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8915400" cy="739552"/>
          </a:xfrm>
        </p:spPr>
        <p:txBody>
          <a:bodyPr/>
          <a:lstStyle/>
          <a:p>
            <a:r>
              <a:rPr lang="pt-BR" sz="3600" dirty="0">
                <a:latin typeface="Arial Black" charset="0"/>
              </a:rPr>
              <a:t>PERÍODO PERINTAL E INFÂNCIA</a:t>
            </a:r>
          </a:p>
        </p:txBody>
      </p:sp>
      <p:sp>
        <p:nvSpPr>
          <p:cNvPr id="25603" name="Rectangle 3"/>
          <p:cNvSpPr>
            <a:spLocks noGrp="1" noChangeArrowheads="1"/>
          </p:cNvSpPr>
          <p:nvPr>
            <p:ph idx="1"/>
          </p:nvPr>
        </p:nvSpPr>
        <p:spPr>
          <a:xfrm>
            <a:off x="457200" y="1600200"/>
            <a:ext cx="8219256" cy="4925144"/>
          </a:xfrm>
        </p:spPr>
        <p:txBody>
          <a:bodyPr>
            <a:normAutofit/>
          </a:bodyPr>
          <a:lstStyle/>
          <a:p>
            <a:pPr>
              <a:lnSpc>
                <a:spcPct val="80000"/>
              </a:lnSpc>
            </a:pPr>
            <a:r>
              <a:rPr lang="pt-BR" sz="2800" dirty="0">
                <a:latin typeface="Tahoma" charset="0"/>
              </a:rPr>
              <a:t> Inicia-se antes do nascimento, ou seja no período gestacional, a importância do acompanhamento pré-natal;</a:t>
            </a:r>
          </a:p>
          <a:p>
            <a:pPr>
              <a:lnSpc>
                <a:spcPct val="80000"/>
              </a:lnSpc>
            </a:pPr>
            <a:r>
              <a:rPr lang="pt-BR" sz="2800" dirty="0">
                <a:latin typeface="Tahoma" charset="0"/>
              </a:rPr>
              <a:t> </a:t>
            </a:r>
            <a:r>
              <a:rPr lang="pt-BR" sz="2800" dirty="0">
                <a:solidFill>
                  <a:schemeClr val="accent2">
                    <a:lumMod val="50000"/>
                  </a:schemeClr>
                </a:solidFill>
                <a:latin typeface="Tahoma" charset="0"/>
              </a:rPr>
              <a:t>Importância fundamental do modo de nascer no prognóstico de saúde do indivíduo</a:t>
            </a:r>
          </a:p>
          <a:p>
            <a:pPr>
              <a:lnSpc>
                <a:spcPct val="80000"/>
              </a:lnSpc>
            </a:pPr>
            <a:r>
              <a:rPr lang="pt-BR" sz="2800" dirty="0">
                <a:latin typeface="Tahoma" charset="0"/>
              </a:rPr>
              <a:t>Desenvolvimento dinâmico e interativo, “o que lhes falta em experiência elas têm em receptividade”</a:t>
            </a:r>
            <a:r>
              <a:rPr lang="pt-BR" sz="2800" dirty="0">
                <a:latin typeface="Script MT Bold" charset="0"/>
              </a:rPr>
              <a:t>   </a:t>
            </a:r>
            <a:r>
              <a:rPr lang="pt-BR" sz="2800" dirty="0">
                <a:latin typeface="Tahoma" charset="0"/>
              </a:rPr>
              <a:t> </a:t>
            </a:r>
            <a:r>
              <a:rPr lang="pt-BR" sz="2800" dirty="0" err="1">
                <a:latin typeface="Tahoma" charset="0"/>
              </a:rPr>
              <a:t>Levinger</a:t>
            </a:r>
            <a:r>
              <a:rPr lang="pt-BR" sz="2800" dirty="0">
                <a:latin typeface="Tahoma" charset="0"/>
              </a:rPr>
              <a:t>;</a:t>
            </a:r>
          </a:p>
          <a:p>
            <a:pPr>
              <a:lnSpc>
                <a:spcPct val="80000"/>
              </a:lnSpc>
            </a:pPr>
            <a:r>
              <a:rPr lang="pt-BR" sz="2800" dirty="0">
                <a:latin typeface="Tahoma" charset="0"/>
              </a:rPr>
              <a:t> Dependência do adulto na alimentação, estímulo e interação;   </a:t>
            </a:r>
          </a:p>
        </p:txBody>
      </p:sp>
    </p:spTree>
    <p:extLst>
      <p:ext uri="{BB962C8B-B14F-4D97-AF65-F5344CB8AC3E}">
        <p14:creationId xmlns:p14="http://schemas.microsoft.com/office/powerpoint/2010/main" val="81539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normAutofit fontScale="90000"/>
          </a:bodyPr>
          <a:lstStyle/>
          <a:p>
            <a:pPr fontAlgn="auto">
              <a:spcAft>
                <a:spcPts val="0"/>
              </a:spcAft>
              <a:defRPr/>
            </a:pPr>
            <a:r>
              <a:rPr lang="pt-BR" sz="3200" b="1" dirty="0">
                <a:ea typeface="+mj-ea"/>
                <a:cs typeface="+mj-cs"/>
              </a:rPr>
              <a:t>Modos de Nascer e Epidemias de obesidade e doenças crônicas / não transmissíveis</a:t>
            </a:r>
          </a:p>
        </p:txBody>
      </p:sp>
      <p:sp>
        <p:nvSpPr>
          <p:cNvPr id="32770" name="Espaço Reservado para Conteúdo 5"/>
          <p:cNvSpPr>
            <a:spLocks noGrp="1"/>
          </p:cNvSpPr>
          <p:nvPr>
            <p:ph idx="1"/>
          </p:nvPr>
        </p:nvSpPr>
        <p:spPr>
          <a:xfrm>
            <a:off x="250825" y="1600200"/>
            <a:ext cx="4392613" cy="4997450"/>
          </a:xfrm>
        </p:spPr>
        <p:txBody>
          <a:bodyPr/>
          <a:lstStyle/>
          <a:p>
            <a:r>
              <a:rPr lang="pt-BR" sz="2800">
                <a:latin typeface="Calibri" charset="0"/>
              </a:rPr>
              <a:t>Epidemias complexas e multifatoriais</a:t>
            </a:r>
          </a:p>
          <a:p>
            <a:r>
              <a:rPr lang="pt-BR" sz="2800">
                <a:latin typeface="Calibri" charset="0"/>
              </a:rPr>
              <a:t>Associados ao consumo excessivo de calorias, alimentos nutricionalmente pobres, sedentarismo, outros fatores</a:t>
            </a:r>
          </a:p>
          <a:p>
            <a:r>
              <a:rPr lang="pt-BR" sz="2800">
                <a:latin typeface="Calibri" charset="0"/>
              </a:rPr>
              <a:t>Cesárea/ via de parto/ microbioma intestinal: mais um fator</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213"/>
            <a:ext cx="388937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8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84333713"/>
              </p:ext>
            </p:extLst>
          </p:nvPr>
        </p:nvGraphicFramePr>
        <p:xfrm>
          <a:off x="1524000" y="908720"/>
          <a:ext cx="609600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perlbal.hi-pi.com/blog-images/480409/mn/1254959569/FAMILIA-CICLO-DE-VIDA.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248" y="4874383"/>
            <a:ext cx="2304872" cy="201100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539552" y="332656"/>
            <a:ext cx="1807867" cy="369332"/>
          </a:xfrm>
          <a:prstGeom prst="rect">
            <a:avLst/>
          </a:prstGeom>
          <a:noFill/>
        </p:spPr>
        <p:txBody>
          <a:bodyPr wrap="none" rtlCol="0">
            <a:spAutoFit/>
          </a:bodyPr>
          <a:lstStyle/>
          <a:p>
            <a:r>
              <a:rPr lang="pt-BR" dirty="0">
                <a:solidFill>
                  <a:schemeClr val="bg1">
                    <a:lumMod val="85000"/>
                  </a:schemeClr>
                </a:solidFill>
                <a:effectLst>
                  <a:outerShdw blurRad="38100" dist="38100" dir="2700000" algn="tl">
                    <a:srgbClr val="000000">
                      <a:alpha val="43137"/>
                    </a:srgbClr>
                  </a:outerShdw>
                </a:effectLst>
              </a:rPr>
              <a:t>CICLO DA VIDA - I</a:t>
            </a:r>
          </a:p>
        </p:txBody>
      </p:sp>
    </p:spTree>
    <p:extLst>
      <p:ext uri="{BB962C8B-B14F-4D97-AF65-F5344CB8AC3E}">
        <p14:creationId xmlns:p14="http://schemas.microsoft.com/office/powerpoint/2010/main" val="85765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pt-BR" sz="2800" dirty="0">
                <a:latin typeface="Arial Black" charset="0"/>
              </a:rPr>
              <a:t>INFÂNCIA</a:t>
            </a:r>
            <a:br>
              <a:rPr lang="pt-BR" sz="2800" dirty="0">
                <a:latin typeface="Arial Black" charset="0"/>
              </a:rPr>
            </a:br>
            <a:r>
              <a:rPr lang="pt-BR" sz="2800" dirty="0">
                <a:latin typeface="Arial Black" charset="0"/>
              </a:rPr>
              <a:t>Programas de Nutrição</a:t>
            </a:r>
          </a:p>
        </p:txBody>
      </p:sp>
      <p:sp>
        <p:nvSpPr>
          <p:cNvPr id="26627" name="Rectangle 3"/>
          <p:cNvSpPr>
            <a:spLocks noGrp="1" noChangeArrowheads="1"/>
          </p:cNvSpPr>
          <p:nvPr>
            <p:ph idx="1"/>
          </p:nvPr>
        </p:nvSpPr>
        <p:spPr>
          <a:xfrm>
            <a:off x="457200" y="1885950"/>
            <a:ext cx="8147248" cy="4423370"/>
          </a:xfrm>
        </p:spPr>
        <p:txBody>
          <a:bodyPr>
            <a:normAutofit lnSpcReduction="10000"/>
          </a:bodyPr>
          <a:lstStyle/>
          <a:p>
            <a:pPr>
              <a:lnSpc>
                <a:spcPct val="80000"/>
              </a:lnSpc>
            </a:pPr>
            <a:r>
              <a:rPr lang="pt-BR" sz="2800" dirty="0">
                <a:latin typeface="Tahoma" charset="0"/>
              </a:rPr>
              <a:t>A promoção (e proteção) da </a:t>
            </a:r>
            <a:r>
              <a:rPr lang="pt-BR" sz="2800" dirty="0">
                <a:solidFill>
                  <a:schemeClr val="accent1">
                    <a:lumMod val="75000"/>
                  </a:schemeClr>
                </a:solidFill>
                <a:latin typeface="Tahoma" charset="0"/>
              </a:rPr>
              <a:t>amamentação como estratégia prioritária  </a:t>
            </a:r>
          </a:p>
          <a:p>
            <a:pPr>
              <a:lnSpc>
                <a:spcPct val="80000"/>
              </a:lnSpc>
            </a:pPr>
            <a:r>
              <a:rPr lang="pt-BR" sz="2600" dirty="0">
                <a:latin typeface="Tahoma" charset="0"/>
              </a:rPr>
              <a:t>O </a:t>
            </a:r>
            <a:r>
              <a:rPr lang="pt-BR" sz="2600" dirty="0">
                <a:solidFill>
                  <a:schemeClr val="accent1">
                    <a:lumMod val="75000"/>
                  </a:schemeClr>
                </a:solidFill>
                <a:latin typeface="Tahoma" charset="0"/>
              </a:rPr>
              <a:t>estado nutricional </a:t>
            </a:r>
            <a:r>
              <a:rPr lang="pt-BR" sz="2600" dirty="0">
                <a:latin typeface="Tahoma" charset="0"/>
              </a:rPr>
              <a:t>é fator de importância no desenvolvimento infantil intelectual e psicomotor;</a:t>
            </a:r>
          </a:p>
          <a:p>
            <a:pPr>
              <a:lnSpc>
                <a:spcPct val="80000"/>
              </a:lnSpc>
            </a:pPr>
            <a:r>
              <a:rPr lang="pt-BR" sz="2600" dirty="0">
                <a:latin typeface="Tahoma" charset="0"/>
              </a:rPr>
              <a:t> A saúde psicológica e a competência cognitiva estão relacionadas com sua capacidade de interação social;</a:t>
            </a:r>
          </a:p>
          <a:p>
            <a:pPr>
              <a:lnSpc>
                <a:spcPct val="80000"/>
              </a:lnSpc>
            </a:pPr>
            <a:r>
              <a:rPr lang="pt-BR" sz="2600" dirty="0">
                <a:latin typeface="Tahoma" charset="0"/>
              </a:rPr>
              <a:t> Educação nutricional, nas escolas e comunidades;</a:t>
            </a:r>
          </a:p>
          <a:p>
            <a:pPr>
              <a:lnSpc>
                <a:spcPct val="80000"/>
              </a:lnSpc>
            </a:pPr>
            <a:r>
              <a:rPr lang="pt-BR" sz="2600" dirty="0">
                <a:latin typeface="Tahoma" charset="0"/>
              </a:rPr>
              <a:t> Avaliar a </a:t>
            </a:r>
            <a:r>
              <a:rPr lang="pt-BR" sz="2600" dirty="0">
                <a:solidFill>
                  <a:schemeClr val="accent1">
                    <a:lumMod val="75000"/>
                  </a:schemeClr>
                </a:solidFill>
                <a:latin typeface="Tahoma" charset="0"/>
              </a:rPr>
              <a:t>saúde bucal </a:t>
            </a:r>
            <a:r>
              <a:rPr lang="pt-BR" sz="2600" dirty="0">
                <a:latin typeface="Tahoma" charset="0"/>
              </a:rPr>
              <a:t>é fundamental nesta fase de troca da dentição;</a:t>
            </a:r>
          </a:p>
          <a:p>
            <a:pPr>
              <a:lnSpc>
                <a:spcPct val="80000"/>
              </a:lnSpc>
            </a:pPr>
            <a:r>
              <a:rPr lang="pt-BR" sz="2600" dirty="0">
                <a:latin typeface="Tahoma" charset="0"/>
              </a:rPr>
              <a:t> Acompanhar o calendário vacinal para proteger de agravos evitáveis;</a:t>
            </a:r>
          </a:p>
          <a:p>
            <a:pPr marL="0" indent="0">
              <a:lnSpc>
                <a:spcPct val="80000"/>
              </a:lnSpc>
              <a:buNone/>
            </a:pPr>
            <a:r>
              <a:rPr lang="pt-BR" sz="2800" dirty="0">
                <a:latin typeface="Tahoma" charset="0"/>
              </a:rPr>
              <a:t> </a:t>
            </a:r>
          </a:p>
        </p:txBody>
      </p:sp>
    </p:spTree>
    <p:extLst>
      <p:ext uri="{BB962C8B-B14F-4D97-AF65-F5344CB8AC3E}">
        <p14:creationId xmlns:p14="http://schemas.microsoft.com/office/powerpoint/2010/main" val="383999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50838"/>
            <a:ext cx="8915400" cy="990600"/>
          </a:xfrm>
        </p:spPr>
        <p:txBody>
          <a:bodyPr>
            <a:normAutofit/>
          </a:bodyPr>
          <a:lstStyle/>
          <a:p>
            <a:r>
              <a:rPr lang="pt-BR" sz="3200" dirty="0">
                <a:latin typeface="Arial Black" charset="0"/>
              </a:rPr>
              <a:t>ADOLESCÊNCIA</a:t>
            </a:r>
          </a:p>
        </p:txBody>
      </p:sp>
      <p:sp>
        <p:nvSpPr>
          <p:cNvPr id="29699" name="Rectangle 3"/>
          <p:cNvSpPr>
            <a:spLocks noGrp="1" noChangeArrowheads="1"/>
          </p:cNvSpPr>
          <p:nvPr>
            <p:ph idx="1"/>
          </p:nvPr>
        </p:nvSpPr>
        <p:spPr>
          <a:xfrm>
            <a:off x="457200" y="1600200"/>
            <a:ext cx="8219256" cy="4925144"/>
          </a:xfrm>
        </p:spPr>
        <p:txBody>
          <a:bodyPr>
            <a:normAutofit fontScale="92500" lnSpcReduction="10000"/>
          </a:bodyPr>
          <a:lstStyle/>
          <a:p>
            <a:pPr>
              <a:lnSpc>
                <a:spcPct val="90000"/>
              </a:lnSpc>
            </a:pPr>
            <a:r>
              <a:rPr lang="pt-BR" dirty="0">
                <a:latin typeface="Tahoma" charset="0"/>
              </a:rPr>
              <a:t> </a:t>
            </a:r>
            <a:r>
              <a:rPr lang="pt-BR" sz="2800" dirty="0">
                <a:latin typeface="Tahoma" charset="0"/>
              </a:rPr>
              <a:t>A atividade física dos adolescentes de hoje é menor do que em décadas anteriores;</a:t>
            </a:r>
          </a:p>
          <a:p>
            <a:pPr>
              <a:lnSpc>
                <a:spcPct val="90000"/>
              </a:lnSpc>
            </a:pPr>
            <a:r>
              <a:rPr lang="pt-BR" sz="2800" dirty="0">
                <a:latin typeface="Tahoma" charset="0"/>
              </a:rPr>
              <a:t>80% dos indivíduos que têm o hábito de fumar começaram antes dos 20 anos;</a:t>
            </a:r>
          </a:p>
          <a:p>
            <a:pPr>
              <a:lnSpc>
                <a:spcPct val="90000"/>
              </a:lnSpc>
            </a:pPr>
            <a:r>
              <a:rPr lang="pt-BR" sz="2800" dirty="0">
                <a:latin typeface="Tahoma" charset="0"/>
              </a:rPr>
              <a:t> A alimentação </a:t>
            </a:r>
            <a:r>
              <a:rPr lang="pt-BR" sz="2800" dirty="0" err="1">
                <a:latin typeface="Tahoma" charset="0"/>
              </a:rPr>
              <a:t>nutricionalmente</a:t>
            </a:r>
            <a:r>
              <a:rPr lang="pt-BR" sz="2800" dirty="0">
                <a:latin typeface="Tahoma" charset="0"/>
              </a:rPr>
              <a:t> desbalanceada, expõe a diversas alterações orgânicas e metabólicas;</a:t>
            </a:r>
          </a:p>
          <a:p>
            <a:pPr>
              <a:lnSpc>
                <a:spcPct val="90000"/>
              </a:lnSpc>
            </a:pPr>
            <a:r>
              <a:rPr lang="pt-BR" sz="2800" dirty="0">
                <a:latin typeface="Tahoma" charset="0"/>
              </a:rPr>
              <a:t> A ingestão de bebidas alcoólicas e de outras drogas é um hábito crescente e preocupante;</a:t>
            </a:r>
          </a:p>
          <a:p>
            <a:pPr>
              <a:lnSpc>
                <a:spcPct val="90000"/>
              </a:lnSpc>
            </a:pPr>
            <a:r>
              <a:rPr lang="pt-BR" sz="2800" dirty="0">
                <a:latin typeface="Tahoma" charset="0"/>
              </a:rPr>
              <a:t> A sexualidade do jovem é fator fundamental em ser abordado, nesta fase </a:t>
            </a:r>
            <a:r>
              <a:rPr lang="pt-BR" sz="2800" dirty="0" err="1">
                <a:latin typeface="Tahoma" charset="0"/>
              </a:rPr>
              <a:t>freqüentemente</a:t>
            </a:r>
            <a:r>
              <a:rPr lang="pt-BR" sz="2800" dirty="0">
                <a:latin typeface="Tahoma" charset="0"/>
              </a:rPr>
              <a:t> se dá o início da atividade sexual;</a:t>
            </a:r>
          </a:p>
          <a:p>
            <a:pPr>
              <a:lnSpc>
                <a:spcPct val="90000"/>
              </a:lnSpc>
            </a:pPr>
            <a:r>
              <a:rPr lang="pt-BR" sz="2800" dirty="0">
                <a:latin typeface="Tahoma" charset="0"/>
              </a:rPr>
              <a:t>Prevenção da gravidez não planejada e DST;  </a:t>
            </a:r>
          </a:p>
        </p:txBody>
      </p:sp>
    </p:spTree>
    <p:extLst>
      <p:ext uri="{BB962C8B-B14F-4D97-AF65-F5344CB8AC3E}">
        <p14:creationId xmlns:p14="http://schemas.microsoft.com/office/powerpoint/2010/main" val="37555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pt-BR" sz="2800" dirty="0">
                <a:latin typeface="Arial Black" charset="0"/>
              </a:rPr>
              <a:t>ADULTEZ E MATURIDADE</a:t>
            </a:r>
            <a:br>
              <a:rPr lang="pt-BR" sz="2800" dirty="0">
                <a:latin typeface="Arial Black" charset="0"/>
              </a:rPr>
            </a:br>
            <a:r>
              <a:rPr lang="pt-BR" sz="2800" dirty="0">
                <a:latin typeface="Arial Black" charset="0"/>
              </a:rPr>
              <a:t>e Programas de Saúde Pública </a:t>
            </a:r>
          </a:p>
        </p:txBody>
      </p:sp>
      <p:sp>
        <p:nvSpPr>
          <p:cNvPr id="39939" name="Rectangle 3"/>
          <p:cNvSpPr>
            <a:spLocks noGrp="1" noChangeArrowheads="1"/>
          </p:cNvSpPr>
          <p:nvPr>
            <p:ph idx="1"/>
          </p:nvPr>
        </p:nvSpPr>
        <p:spPr>
          <a:xfrm>
            <a:off x="251520" y="1412776"/>
            <a:ext cx="8424936" cy="5112568"/>
          </a:xfrm>
        </p:spPr>
        <p:txBody>
          <a:bodyPr/>
          <a:lstStyle/>
          <a:p>
            <a:pPr>
              <a:lnSpc>
                <a:spcPct val="80000"/>
              </a:lnSpc>
            </a:pPr>
            <a:r>
              <a:rPr lang="pt-BR" sz="2300" dirty="0">
                <a:latin typeface="Tahoma" charset="0"/>
              </a:rPr>
              <a:t>É reconhecido que durante o ciclo da vida as mulheres relatam mais problemas de saúde física e psicológica do que os homens; </a:t>
            </a:r>
            <a:r>
              <a:rPr lang="pt-BR" sz="2300" dirty="0">
                <a:solidFill>
                  <a:schemeClr val="accent1">
                    <a:lumMod val="75000"/>
                  </a:schemeClr>
                </a:solidFill>
                <a:latin typeface="Tahoma" charset="0"/>
              </a:rPr>
              <a:t>embora vivam muitos anos a mais</a:t>
            </a:r>
          </a:p>
          <a:p>
            <a:pPr>
              <a:lnSpc>
                <a:spcPct val="80000"/>
              </a:lnSpc>
              <a:buFont typeface="Monotype Sorts" charset="0"/>
              <a:buNone/>
            </a:pPr>
            <a:endParaRPr lang="pt-BR" sz="2300" dirty="0">
              <a:latin typeface="Tahoma" charset="0"/>
            </a:endParaRPr>
          </a:p>
          <a:p>
            <a:pPr>
              <a:lnSpc>
                <a:spcPct val="80000"/>
              </a:lnSpc>
            </a:pPr>
            <a:r>
              <a:rPr lang="pt-BR" sz="2300" dirty="0">
                <a:latin typeface="Tahoma" charset="0"/>
              </a:rPr>
              <a:t>Ocorrências naturais na vida da mulher, como gravidez, parto, puerpério e menopausa as fazem utilizar com maior frequência os serviços de saúde; </a:t>
            </a:r>
            <a:r>
              <a:rPr lang="pt-BR" sz="2300" dirty="0">
                <a:solidFill>
                  <a:schemeClr val="accent1">
                    <a:lumMod val="75000"/>
                  </a:schemeClr>
                </a:solidFill>
                <a:latin typeface="Tahoma" charset="0"/>
              </a:rPr>
              <a:t>demandas nutricionais específicas desses grupos; </a:t>
            </a:r>
          </a:p>
          <a:p>
            <a:pPr>
              <a:lnSpc>
                <a:spcPct val="80000"/>
              </a:lnSpc>
            </a:pPr>
            <a:endParaRPr lang="pt-BR" sz="2300" dirty="0">
              <a:latin typeface="Tahoma" charset="0"/>
            </a:endParaRPr>
          </a:p>
          <a:p>
            <a:pPr>
              <a:lnSpc>
                <a:spcPct val="80000"/>
              </a:lnSpc>
            </a:pPr>
            <a:r>
              <a:rPr lang="pt-BR" sz="2300" dirty="0">
                <a:latin typeface="Tahoma" charset="0"/>
              </a:rPr>
              <a:t>A abordagem sobre hábitos alimentares saudáveis, atividade física, prevenção de doenças cardiovasculares, prevenção da osteoporose e dos cânceres, do alcoolismo e do tabagismo, entre outros, deveriam ser prioridade dos serviços de saúde na abordagem da maturidade;</a:t>
            </a:r>
          </a:p>
          <a:p>
            <a:pPr marL="114300" indent="0">
              <a:lnSpc>
                <a:spcPct val="80000"/>
              </a:lnSpc>
              <a:buNone/>
            </a:pPr>
            <a:endParaRPr lang="pt-BR" sz="2400" dirty="0">
              <a:latin typeface="Tahoma" charset="0"/>
            </a:endParaRPr>
          </a:p>
        </p:txBody>
      </p:sp>
    </p:spTree>
    <p:extLst>
      <p:ext uri="{BB962C8B-B14F-4D97-AF65-F5344CB8AC3E}">
        <p14:creationId xmlns:p14="http://schemas.microsoft.com/office/powerpoint/2010/main" val="220710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pt-BR" dirty="0">
                <a:latin typeface="Arial Black" charset="0"/>
              </a:rPr>
              <a:t>IDOSOS</a:t>
            </a:r>
          </a:p>
        </p:txBody>
      </p:sp>
      <p:sp>
        <p:nvSpPr>
          <p:cNvPr id="43011" name="Rectangle 3"/>
          <p:cNvSpPr>
            <a:spLocks noGrp="1" noChangeArrowheads="1"/>
          </p:cNvSpPr>
          <p:nvPr>
            <p:ph idx="1"/>
          </p:nvPr>
        </p:nvSpPr>
        <p:spPr>
          <a:xfrm>
            <a:off x="457200" y="1676400"/>
            <a:ext cx="7787208" cy="4171950"/>
          </a:xfrm>
        </p:spPr>
        <p:txBody>
          <a:bodyPr>
            <a:normAutofit fontScale="92500" lnSpcReduction="10000"/>
          </a:bodyPr>
          <a:lstStyle/>
          <a:p>
            <a:pPr>
              <a:lnSpc>
                <a:spcPct val="80000"/>
              </a:lnSpc>
            </a:pPr>
            <a:r>
              <a:rPr lang="pt-BR" sz="2400" dirty="0">
                <a:latin typeface="Tahoma" charset="0"/>
              </a:rPr>
              <a:t>A última etapa do ciclo da vida ou terceira idade, assume um papel de grande relevância para o serviço de saúde devido ao grande aumento desta população em curto espaço de tempo; </a:t>
            </a:r>
            <a:r>
              <a:rPr lang="pt-BR" sz="2400" dirty="0">
                <a:solidFill>
                  <a:schemeClr val="accent1">
                    <a:lumMod val="75000"/>
                  </a:schemeClr>
                </a:solidFill>
                <a:latin typeface="Tahoma" charset="0"/>
              </a:rPr>
              <a:t>papel da alimentação no manejo das doenças crônicas</a:t>
            </a: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O grande número de pessoas idosas que moram sozinhas e a relativa dependência física de familiares; </a:t>
            </a:r>
            <a:r>
              <a:rPr lang="pt-BR" sz="2400" dirty="0">
                <a:solidFill>
                  <a:schemeClr val="accent1">
                    <a:lumMod val="75000"/>
                  </a:schemeClr>
                </a:solidFill>
                <a:latin typeface="Tahoma" charset="0"/>
              </a:rPr>
              <a:t>dependência no prepara de refeições e compras;</a:t>
            </a: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A progressiva perda de suas habilidades visuais, auditivas e locomotoras e, muitas vezes, de suas faculdades mentais são os principais fatores que os colocam numa posição de desvantagem perante os outros indivíduos. </a:t>
            </a:r>
            <a:r>
              <a:rPr lang="pt-BR" sz="2400" dirty="0">
                <a:solidFill>
                  <a:schemeClr val="accent1">
                    <a:lumMod val="75000"/>
                  </a:schemeClr>
                </a:solidFill>
                <a:latin typeface="Tahoma" charset="0"/>
              </a:rPr>
              <a:t>Efeito da redução dos sentidos sobre o apetite</a:t>
            </a:r>
          </a:p>
        </p:txBody>
      </p:sp>
    </p:spTree>
    <p:extLst>
      <p:ext uri="{BB962C8B-B14F-4D97-AF65-F5344CB8AC3E}">
        <p14:creationId xmlns:p14="http://schemas.microsoft.com/office/powerpoint/2010/main" val="22120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34</a:t>
            </a:fld>
            <a:endParaRPr lang="pt-BR"/>
          </a:p>
        </p:txBody>
      </p:sp>
      <p:grpSp>
        <p:nvGrpSpPr>
          <p:cNvPr id="6" name="Grupo 5"/>
          <p:cNvGrpSpPr/>
          <p:nvPr/>
        </p:nvGrpSpPr>
        <p:grpSpPr>
          <a:xfrm>
            <a:off x="2649950" y="5630360"/>
            <a:ext cx="5954498" cy="678960"/>
            <a:chOff x="304800" y="3569408"/>
            <a:chExt cx="5363358" cy="678960"/>
          </a:xfrm>
        </p:grpSpPr>
        <p:sp>
          <p:nvSpPr>
            <p:cNvPr id="7" name="Retângulo de cantos arredondados 6"/>
            <p:cNvSpPr/>
            <p:nvPr/>
          </p:nvSpPr>
          <p:spPr>
            <a:xfrm>
              <a:off x="304800" y="3569408"/>
              <a:ext cx="5363358" cy="67896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37944" y="3602552"/>
              <a:ext cx="5297070"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066800">
                <a:lnSpc>
                  <a:spcPct val="90000"/>
                </a:lnSpc>
                <a:spcBef>
                  <a:spcPct val="0"/>
                </a:spcBef>
                <a:spcAft>
                  <a:spcPct val="35000"/>
                </a:spcAft>
              </a:pPr>
              <a:r>
                <a:rPr lang="pt-BR" sz="2400" kern="1200" dirty="0"/>
                <a:t>Modos de nascer, viver e adoecer</a:t>
              </a:r>
            </a:p>
          </p:txBody>
        </p:sp>
      </p:grpSp>
      <p:grpSp>
        <p:nvGrpSpPr>
          <p:cNvPr id="10" name="Grupo 9"/>
          <p:cNvGrpSpPr/>
          <p:nvPr/>
        </p:nvGrpSpPr>
        <p:grpSpPr>
          <a:xfrm>
            <a:off x="827584" y="332656"/>
            <a:ext cx="7632848" cy="648072"/>
            <a:chOff x="304800" y="3282612"/>
            <a:chExt cx="5336432" cy="885600"/>
          </a:xfrm>
        </p:grpSpPr>
        <p:sp>
          <p:nvSpPr>
            <p:cNvPr id="11" name="Retângulo de cantos arredondados 10"/>
            <p:cNvSpPr/>
            <p:nvPr/>
          </p:nvSpPr>
          <p:spPr>
            <a:xfrm>
              <a:off x="304800" y="3282612"/>
              <a:ext cx="5336432" cy="88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348031" y="3325843"/>
              <a:ext cx="5249970"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a:t>Risco e vulnerabilidade</a:t>
              </a:r>
            </a:p>
          </p:txBody>
        </p:sp>
      </p:grpSp>
      <p:sp>
        <p:nvSpPr>
          <p:cNvPr id="4" name="CaixaDeTexto 3"/>
          <p:cNvSpPr txBox="1"/>
          <p:nvPr/>
        </p:nvSpPr>
        <p:spPr>
          <a:xfrm>
            <a:off x="952946" y="1340768"/>
            <a:ext cx="1972015" cy="523220"/>
          </a:xfrm>
          <a:prstGeom prst="rect">
            <a:avLst/>
          </a:prstGeom>
          <a:noFill/>
        </p:spPr>
        <p:txBody>
          <a:bodyPr wrap="none" rtlCol="0">
            <a:spAutoFit/>
          </a:bodyPr>
          <a:lstStyle/>
          <a:p>
            <a:r>
              <a:rPr lang="pt-BR" sz="2800" dirty="0"/>
              <a:t>- Magnitude</a:t>
            </a:r>
          </a:p>
        </p:txBody>
      </p:sp>
      <p:pic>
        <p:nvPicPr>
          <p:cNvPr id="8194" name="Picture 2" descr="http://4.bp.blogspot.com/-6EM66I01V6E/TjbKqgylRzI/AAAAAAAAJ5U/1RH4NA6EuT8/s400/demografi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24744"/>
            <a:ext cx="2190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1520" y="1916832"/>
            <a:ext cx="6196312" cy="1200329"/>
          </a:xfrm>
          <a:prstGeom prst="rect">
            <a:avLst/>
          </a:prstGeom>
          <a:noFill/>
        </p:spPr>
        <p:txBody>
          <a:bodyPr wrap="none" rtlCol="0">
            <a:spAutoFit/>
          </a:bodyPr>
          <a:lstStyle/>
          <a:p>
            <a:r>
              <a:rPr lang="pt-BR" dirty="0"/>
              <a:t>Brasil década de 1970 - 75% da população Materno-Infantil</a:t>
            </a:r>
          </a:p>
          <a:p>
            <a:r>
              <a:rPr lang="pt-BR" dirty="0"/>
              <a:t>           década de 2010- 56,7% da população materno infantil</a:t>
            </a:r>
          </a:p>
          <a:p>
            <a:r>
              <a:rPr lang="pt-BR" dirty="0"/>
              <a:t>                                        - 7,4% da população tem 60 anos ou mais</a:t>
            </a:r>
          </a:p>
          <a:p>
            <a:r>
              <a:rPr lang="pt-BR" dirty="0"/>
              <a:t>                                        </a:t>
            </a:r>
          </a:p>
        </p:txBody>
      </p:sp>
      <p:sp>
        <p:nvSpPr>
          <p:cNvPr id="13" name="CaixaDeTexto 12"/>
          <p:cNvSpPr txBox="1"/>
          <p:nvPr/>
        </p:nvSpPr>
        <p:spPr>
          <a:xfrm>
            <a:off x="683568" y="3212976"/>
            <a:ext cx="6499985" cy="1754326"/>
          </a:xfrm>
          <a:prstGeom prst="rect">
            <a:avLst/>
          </a:prstGeom>
          <a:noFill/>
        </p:spPr>
        <p:txBody>
          <a:bodyPr wrap="none" rtlCol="0">
            <a:spAutoFit/>
          </a:bodyPr>
          <a:lstStyle/>
          <a:p>
            <a:r>
              <a:rPr lang="pt-BR" dirty="0"/>
              <a:t>- Risco e Vulnerabilidade</a:t>
            </a:r>
          </a:p>
          <a:p>
            <a:r>
              <a:rPr lang="pt-BR" dirty="0"/>
              <a:t>   Risco perigo, emergência</a:t>
            </a:r>
          </a:p>
          <a:p>
            <a:r>
              <a:rPr lang="pt-BR" dirty="0"/>
              <a:t>   Probabilidade de ocorrência de eventos</a:t>
            </a:r>
          </a:p>
          <a:p>
            <a:endParaRPr lang="pt-BR" dirty="0"/>
          </a:p>
          <a:p>
            <a:r>
              <a:rPr lang="pt-BR" dirty="0"/>
              <a:t> - Vulnerabilidade é a susceptibilidades de indivíduos ou populações</a:t>
            </a:r>
          </a:p>
          <a:p>
            <a:r>
              <a:rPr lang="pt-BR" dirty="0"/>
              <a:t>        envolve pessoais, institucionais , aspectos sociais. </a:t>
            </a:r>
          </a:p>
        </p:txBody>
      </p:sp>
    </p:spTree>
    <p:extLst>
      <p:ext uri="{BB962C8B-B14F-4D97-AF65-F5344CB8AC3E}">
        <p14:creationId xmlns:p14="http://schemas.microsoft.com/office/powerpoint/2010/main" val="272685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2286000" y="381000"/>
            <a:ext cx="6477000" cy="838200"/>
          </a:xfrm>
        </p:spPr>
        <p:txBody>
          <a:bodyPr/>
          <a:lstStyle/>
          <a:p>
            <a:r>
              <a:rPr lang="pt-BR" altLang="pt-BR" sz="4400" b="0">
                <a:latin typeface="Book Antiqua" pitchFamily="18" charset="0"/>
              </a:rPr>
              <a:t>Risco</a:t>
            </a:r>
          </a:p>
        </p:txBody>
      </p:sp>
      <p:sp>
        <p:nvSpPr>
          <p:cNvPr id="8199" name="Rectangle 7"/>
          <p:cNvSpPr>
            <a:spLocks noGrp="1" noChangeArrowheads="1"/>
          </p:cNvSpPr>
          <p:nvPr>
            <p:ph idx="1"/>
          </p:nvPr>
        </p:nvSpPr>
        <p:spPr>
          <a:xfrm>
            <a:off x="2895600" y="1447800"/>
            <a:ext cx="6019800" cy="4572000"/>
          </a:xfrm>
        </p:spPr>
        <p:txBody>
          <a:bodyPr>
            <a:normAutofit/>
          </a:bodyPr>
          <a:lstStyle/>
          <a:p>
            <a:pPr>
              <a:lnSpc>
                <a:spcPct val="90000"/>
              </a:lnSpc>
            </a:pPr>
            <a:r>
              <a:rPr lang="pt-BR" altLang="pt-BR"/>
              <a:t>Um poderoso instrumento para a epidemiologia – especulação causal e avaliação de efeitos</a:t>
            </a:r>
          </a:p>
          <a:p>
            <a:pPr>
              <a:lnSpc>
                <a:spcPct val="90000"/>
              </a:lnSpc>
              <a:buFont typeface="Wingdings" pitchFamily="2" charset="2"/>
              <a:buNone/>
            </a:pPr>
            <a:endParaRPr lang="pt-BR" altLang="pt-BR"/>
          </a:p>
          <a:p>
            <a:pPr>
              <a:lnSpc>
                <a:spcPct val="90000"/>
              </a:lnSpc>
            </a:pPr>
            <a:r>
              <a:rPr lang="pt-BR" altLang="pt-BR"/>
              <a:t>Teoria e prática: dos grupos de risco aos comportamentos de risco</a:t>
            </a:r>
          </a:p>
          <a:p>
            <a:pPr>
              <a:lnSpc>
                <a:spcPct val="90000"/>
              </a:lnSpc>
              <a:buFont typeface="Wingdings" pitchFamily="2" charset="2"/>
              <a:buNone/>
            </a:pPr>
            <a:endParaRPr lang="pt-BR" altLang="pt-BR"/>
          </a:p>
          <a:p>
            <a:pPr>
              <a:lnSpc>
                <a:spcPct val="90000"/>
              </a:lnSpc>
            </a:pPr>
            <a:r>
              <a:rPr lang="pt-BR" altLang="pt-BR"/>
              <a:t>Comportamento de risco: suficiente para a prevenção?</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9" y="1268760"/>
            <a:ext cx="2818264" cy="285750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681860"/>
            <a:ext cx="2564837" cy="161071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08925"/>
            <a:ext cx="2736304" cy="15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623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ox(in)">
                                      <p:cBhvr>
                                        <p:cTn id="7" dur="500"/>
                                        <p:tgtEl>
                                          <p:spTgt spid="8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Effect transition="in" filter="box(in)">
                                      <p:cBhvr>
                                        <p:cTn id="12" dur="500"/>
                                        <p:tgtEl>
                                          <p:spTgt spid="81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Effect transition="in" filter="box(in)">
                                      <p:cBhvr>
                                        <p:cTn id="17" dur="500"/>
                                        <p:tgtEl>
                                          <p:spTgt spid="8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1600200" y="304800"/>
            <a:ext cx="7315200" cy="1219200"/>
          </a:xfrm>
        </p:spPr>
        <p:txBody>
          <a:bodyPr>
            <a:normAutofit fontScale="90000"/>
          </a:bodyPr>
          <a:lstStyle/>
          <a:p>
            <a:pPr>
              <a:lnSpc>
                <a:spcPct val="100000"/>
              </a:lnSpc>
            </a:pPr>
            <a:r>
              <a:rPr lang="pt-BR" altLang="pt-BR" sz="4400" b="0">
                <a:latin typeface="Book Antiqua" pitchFamily="18" charset="0"/>
              </a:rPr>
              <a:t>Ampliando horizontes: </a:t>
            </a:r>
            <a:br>
              <a:rPr lang="pt-BR" altLang="pt-BR" sz="4400" b="0">
                <a:latin typeface="Book Antiqua" pitchFamily="18" charset="0"/>
              </a:rPr>
            </a:br>
            <a:r>
              <a:rPr lang="pt-BR" altLang="pt-BR" sz="4400" b="0">
                <a:latin typeface="Book Antiqua" pitchFamily="18" charset="0"/>
              </a:rPr>
              <a:t>do risco à vulnerabilidade</a:t>
            </a:r>
          </a:p>
        </p:txBody>
      </p:sp>
      <p:sp>
        <p:nvSpPr>
          <p:cNvPr id="12295" name="Rectangle 7"/>
          <p:cNvSpPr>
            <a:spLocks noGrp="1" noChangeArrowheads="1"/>
          </p:cNvSpPr>
          <p:nvPr>
            <p:ph idx="1"/>
          </p:nvPr>
        </p:nvSpPr>
        <p:spPr>
          <a:xfrm>
            <a:off x="3779912" y="1676400"/>
            <a:ext cx="4392488" cy="4343400"/>
          </a:xfrm>
        </p:spPr>
        <p:txBody>
          <a:bodyPr>
            <a:normAutofit fontScale="92500" lnSpcReduction="10000"/>
          </a:bodyPr>
          <a:lstStyle/>
          <a:p>
            <a:pPr>
              <a:lnSpc>
                <a:spcPct val="90000"/>
              </a:lnSpc>
            </a:pPr>
            <a:endParaRPr lang="pt-BR" altLang="pt-BR" sz="2400" dirty="0"/>
          </a:p>
          <a:p>
            <a:pPr>
              <a:lnSpc>
                <a:spcPct val="90000"/>
              </a:lnSpc>
            </a:pPr>
            <a:r>
              <a:rPr lang="pt-BR" altLang="pt-BR" sz="2400" dirty="0"/>
              <a:t>Origens: anos 90 - Coalizão Global de Políticas contra a aids / UNAIDS</a:t>
            </a:r>
          </a:p>
          <a:p>
            <a:pPr>
              <a:lnSpc>
                <a:spcPct val="90000"/>
              </a:lnSpc>
              <a:buFont typeface="Wingdings" pitchFamily="2" charset="2"/>
              <a:buNone/>
            </a:pPr>
            <a:endParaRPr lang="pt-BR" altLang="pt-BR" sz="2400" dirty="0"/>
          </a:p>
          <a:p>
            <a:pPr>
              <a:lnSpc>
                <a:spcPct val="90000"/>
              </a:lnSpc>
            </a:pPr>
            <a:r>
              <a:rPr lang="pt-BR" altLang="pt-BR" sz="2400" dirty="0"/>
              <a:t>Definição: </a:t>
            </a:r>
            <a:r>
              <a:rPr lang="pt-BR" altLang="pt-BR" sz="2400" dirty="0">
                <a:cs typeface="Times New Roman" charset="0"/>
              </a:rPr>
              <a:t>conjunto de aspectos individuais e coletivos, relacionado a maior exposição de indivíduos e populações à infecção e ao adoecimento, de modo inseparável, a maior ou menor disponibilidade de recursos de todas as ordens para se protegerem de ambos.</a:t>
            </a:r>
            <a:r>
              <a:rPr lang="pt-BR" altLang="pt-BR" sz="2400" dirty="0"/>
              <a:t> </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3223215" cy="216024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09120"/>
            <a:ext cx="3096344" cy="2070449"/>
          </a:xfrm>
          <a:prstGeom prst="rect">
            <a:avLst/>
          </a:prstGeom>
        </p:spPr>
      </p:pic>
    </p:spTree>
    <p:extLst>
      <p:ext uri="{BB962C8B-B14F-4D97-AF65-F5344CB8AC3E}">
        <p14:creationId xmlns:p14="http://schemas.microsoft.com/office/powerpoint/2010/main" val="12708411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animEffect transition="in" filter="randombar(horizontal)">
                                      <p:cBhvr>
                                        <p:cTn id="7" dur="500"/>
                                        <p:tgtEl>
                                          <p:spTgt spid="122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5">
                                            <p:txEl>
                                              <p:pRg st="3" end="3"/>
                                            </p:txEl>
                                          </p:spTgt>
                                        </p:tgtEl>
                                        <p:attrNameLst>
                                          <p:attrName>style.visibility</p:attrName>
                                        </p:attrNameLst>
                                      </p:cBhvr>
                                      <p:to>
                                        <p:strVal val="visible"/>
                                      </p:to>
                                    </p:set>
                                    <p:animEffect transition="in" filter="randombar(horizontal)">
                                      <p:cBhvr>
                                        <p:cTn id="12"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458200" cy="1143000"/>
          </a:xfrm>
        </p:spPr>
        <p:txBody>
          <a:bodyPr/>
          <a:lstStyle/>
          <a:p>
            <a:r>
              <a:rPr lang="pt-BR" altLang="pt-BR" sz="4400" b="0">
                <a:latin typeface="Book Antiqua" pitchFamily="18" charset="0"/>
              </a:rPr>
              <a:t>Componentes de vulnerabilidade</a:t>
            </a:r>
          </a:p>
        </p:txBody>
      </p:sp>
      <p:graphicFrame>
        <p:nvGraphicFramePr>
          <p:cNvPr id="47107" name="Object 3"/>
          <p:cNvGraphicFramePr>
            <a:graphicFrameLocks noGrp="1" noChangeAspect="1"/>
          </p:cNvGraphicFramePr>
          <p:nvPr>
            <p:ph sz="half" idx="1"/>
            <p:extLst>
              <p:ext uri="{D42A27DB-BD31-4B8C-83A1-F6EECF244321}">
                <p14:modId xmlns:p14="http://schemas.microsoft.com/office/powerpoint/2010/main" val="515244989"/>
              </p:ext>
            </p:extLst>
          </p:nvPr>
        </p:nvGraphicFramePr>
        <p:xfrm>
          <a:off x="323528" y="1988840"/>
          <a:ext cx="3637285" cy="3065760"/>
        </p:xfrm>
        <a:graphic>
          <a:graphicData uri="http://schemas.openxmlformats.org/presentationml/2006/ole">
            <mc:AlternateContent xmlns:mc="http://schemas.openxmlformats.org/markup-compatibility/2006">
              <mc:Choice xmlns:v="urn:schemas-microsoft-com:vml" Requires="v">
                <p:oleObj spid="_x0000_s6165" name="Photo Editor Photo" r:id="rId3" imgW="6857143" imgH="4571429" progId="MSPhotoEd.3">
                  <p:embed/>
                </p:oleObj>
              </mc:Choice>
              <mc:Fallback>
                <p:oleObj name="Photo Editor Photo" r:id="rId3" imgW="6857143"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3637285" cy="3065760"/>
                      </a:xfrm>
                      <a:prstGeom prst="rect">
                        <a:avLst/>
                      </a:prstGeom>
                    </p:spPr>
                  </p:pic>
                </p:oleObj>
              </mc:Fallback>
            </mc:AlternateContent>
          </a:graphicData>
        </a:graphic>
      </p:graphicFrame>
      <p:sp>
        <p:nvSpPr>
          <p:cNvPr id="47108" name="Rectangle 4"/>
          <p:cNvSpPr>
            <a:spLocks noGrp="1" noChangeArrowheads="1"/>
          </p:cNvSpPr>
          <p:nvPr>
            <p:ph sz="half" idx="2"/>
          </p:nvPr>
        </p:nvSpPr>
        <p:spPr>
          <a:xfrm>
            <a:off x="3886200" y="1524000"/>
            <a:ext cx="5029200" cy="4495800"/>
          </a:xfrm>
        </p:spPr>
        <p:txBody>
          <a:bodyPr/>
          <a:lstStyle/>
          <a:p>
            <a:r>
              <a:rPr lang="pt-BR" altLang="pt-BR" sz="2000"/>
              <a:t>Individual: informação, valores, crenças, afetos, pulsões, etc.</a:t>
            </a:r>
          </a:p>
          <a:p>
            <a:pPr>
              <a:buFont typeface="Wingdings" pitchFamily="2" charset="2"/>
              <a:buNone/>
            </a:pPr>
            <a:endParaRPr lang="pt-BR" altLang="pt-BR" sz="2000"/>
          </a:p>
          <a:p>
            <a:r>
              <a:rPr lang="pt-BR" altLang="pt-BR" sz="2000"/>
              <a:t>Social: condições de vida e trabalho, cultura, situação econômica, ambiente, relações de gênero, relações de classe, relações geracionais, etc.</a:t>
            </a:r>
          </a:p>
          <a:p>
            <a:pPr>
              <a:buFont typeface="Wingdings" pitchFamily="2" charset="2"/>
              <a:buNone/>
            </a:pPr>
            <a:endParaRPr lang="pt-BR" altLang="pt-BR" sz="2000"/>
          </a:p>
          <a:p>
            <a:r>
              <a:rPr lang="pt-BR" altLang="pt-BR" sz="2000"/>
              <a:t>Programático: acesso a serviços, existência e sustentação de programas, qualidade da atenção, etc.</a:t>
            </a:r>
          </a:p>
          <a:p>
            <a:endParaRPr lang="pt-BR" altLang="pt-BR" sz="2000"/>
          </a:p>
        </p:txBody>
      </p:sp>
    </p:spTree>
    <p:extLst>
      <p:ext uri="{BB962C8B-B14F-4D97-AF65-F5344CB8AC3E}">
        <p14:creationId xmlns:p14="http://schemas.microsoft.com/office/powerpoint/2010/main" val="246538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08">
                                            <p:txEl>
                                              <p:pRg st="0" end="0"/>
                                            </p:txEl>
                                          </p:spTgt>
                                        </p:tgtEl>
                                        <p:attrNameLst>
                                          <p:attrName>style.visibility</p:attrName>
                                        </p:attrNameLst>
                                      </p:cBhvr>
                                      <p:to>
                                        <p:strVal val="visible"/>
                                      </p:to>
                                    </p:set>
                                    <p:anim calcmode="lin" valueType="num">
                                      <p:cBhvr>
                                        <p:cTn id="13"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2" end="2"/>
                                            </p:txEl>
                                          </p:spTgt>
                                        </p:tgtEl>
                                        <p:attrNameLst>
                                          <p:attrName>style.visibility</p:attrName>
                                        </p:attrNameLst>
                                      </p:cBhvr>
                                      <p:to>
                                        <p:strVal val="visible"/>
                                      </p:to>
                                    </p:set>
                                    <p:anim calcmode="lin" valueType="num">
                                      <p:cBhvr>
                                        <p:cTn id="21" dur="1000" fill="hold"/>
                                        <p:tgtEl>
                                          <p:spTgt spid="4710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7108">
                                            <p:txEl>
                                              <p:pRg st="4" end="4"/>
                                            </p:txEl>
                                          </p:spTgt>
                                        </p:tgtEl>
                                        <p:attrNameLst>
                                          <p:attrName>style.visibility</p:attrName>
                                        </p:attrNameLst>
                                      </p:cBhvr>
                                      <p:to>
                                        <p:strVal val="visible"/>
                                      </p:to>
                                    </p:set>
                                    <p:anim calcmode="lin" valueType="num">
                                      <p:cBhvr>
                                        <p:cTn id="29" dur="1000" fill="hold"/>
                                        <p:tgtEl>
                                          <p:spTgt spid="47108">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7108">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710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10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VNu2l2zZeCs/TeGqB-6L6II/AAAAAAAAAD0/43VsUax3Jg0/s1600/ciclo-de-vida-t14669%255B1%255D.jpg">
            <a:hlinkClick r:id="rId2"/>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952" y="1700808"/>
            <a:ext cx="4824536"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39552" y="332656"/>
            <a:ext cx="1807867" cy="369332"/>
          </a:xfrm>
          <a:prstGeom prst="rect">
            <a:avLst/>
          </a:prstGeom>
          <a:noFill/>
        </p:spPr>
        <p:txBody>
          <a:bodyPr wrap="none" rtlCol="0">
            <a:spAutoFit/>
          </a:bodyPr>
          <a:lstStyle/>
          <a:p>
            <a:r>
              <a:rPr lang="pt-BR" dirty="0">
                <a:solidFill>
                  <a:schemeClr val="bg1">
                    <a:lumMod val="85000"/>
                  </a:schemeClr>
                </a:solidFill>
                <a:effectLst>
                  <a:outerShdw blurRad="38100" dist="38100" dir="2700000" algn="tl">
                    <a:srgbClr val="000000">
                      <a:alpha val="43137"/>
                    </a:srgbClr>
                  </a:outerShdw>
                </a:effectLst>
              </a:rPr>
              <a:t>CICLO DA VIDA - I</a:t>
            </a:r>
          </a:p>
        </p:txBody>
      </p:sp>
      <p:sp>
        <p:nvSpPr>
          <p:cNvPr id="8" name="CaixaDeTexto 3"/>
          <p:cNvSpPr txBox="1">
            <a:spLocks noChangeArrowheads="1"/>
          </p:cNvSpPr>
          <p:nvPr/>
        </p:nvSpPr>
        <p:spPr bwMode="auto">
          <a:xfrm>
            <a:off x="78482" y="1628800"/>
            <a:ext cx="3989462" cy="41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eaLnBrk="1" hangingPunct="1">
              <a:lnSpc>
                <a:spcPct val="125000"/>
              </a:lnSpc>
            </a:pPr>
            <a:r>
              <a:rPr lang="pt-BR" sz="3600" dirty="0">
                <a:latin typeface="Arial" charset="0"/>
              </a:rPr>
              <a:t> “O tempo concebido como progressão cronológica rumo à finitude”. (Simões, 2004)  </a:t>
            </a:r>
          </a:p>
        </p:txBody>
      </p:sp>
      <p:sp>
        <p:nvSpPr>
          <p:cNvPr id="9" name="Retângulo 8"/>
          <p:cNvSpPr/>
          <p:nvPr/>
        </p:nvSpPr>
        <p:spPr>
          <a:xfrm>
            <a:off x="97470" y="6237312"/>
            <a:ext cx="9046529" cy="646331"/>
          </a:xfrm>
          <a:prstGeom prst="rect">
            <a:avLst/>
          </a:prstGeom>
        </p:spPr>
        <p:txBody>
          <a:bodyPr wrap="square">
            <a:spAutoFit/>
          </a:bodyPr>
          <a:lstStyle/>
          <a:p>
            <a:r>
              <a:rPr lang="pt-BR" sz="1200" b="0" dirty="0">
                <a:latin typeface="Arial" charset="0"/>
              </a:rPr>
              <a:t>Fonte :SIMÕES, Júlio Assis. Homossexualidade masculina e curso da vida: pensando idades e identidades sexuais. In: PISCITELLI, A.; GREGORI, M. F.; CARRARA, S. (</a:t>
            </a:r>
            <a:r>
              <a:rPr lang="pt-BR" sz="1200" b="0" dirty="0" err="1">
                <a:latin typeface="Arial" charset="0"/>
              </a:rPr>
              <a:t>orgs</a:t>
            </a:r>
            <a:r>
              <a:rPr lang="pt-BR" sz="1200" b="0" dirty="0">
                <a:latin typeface="Arial" charset="0"/>
              </a:rPr>
              <a:t>.) </a:t>
            </a:r>
            <a:r>
              <a:rPr lang="pt-BR" sz="1200" b="0" i="1" dirty="0">
                <a:latin typeface="Arial" charset="0"/>
              </a:rPr>
              <a:t>Sexualidade e saberes: convenções e fronteiras. Rio de Janeiro, </a:t>
            </a:r>
            <a:r>
              <a:rPr lang="pt-BR" sz="1200" b="0" i="1" dirty="0" err="1">
                <a:latin typeface="Arial" charset="0"/>
              </a:rPr>
              <a:t>Garamond</a:t>
            </a:r>
            <a:r>
              <a:rPr lang="pt-BR" sz="1200" b="0" i="1" dirty="0">
                <a:latin typeface="Arial" charset="0"/>
              </a:rPr>
              <a:t>, 2004.</a:t>
            </a:r>
          </a:p>
        </p:txBody>
      </p:sp>
      <p:sp>
        <p:nvSpPr>
          <p:cNvPr id="11" name="CaixaDeTexto 10"/>
          <p:cNvSpPr txBox="1"/>
          <p:nvPr/>
        </p:nvSpPr>
        <p:spPr>
          <a:xfrm>
            <a:off x="3335204" y="332656"/>
            <a:ext cx="2388924" cy="830997"/>
          </a:xfrm>
          <a:prstGeom prst="rect">
            <a:avLst/>
          </a:prstGeom>
          <a:solidFill>
            <a:schemeClr val="bg2">
              <a:lumMod val="75000"/>
            </a:schemeClr>
          </a:solidFill>
        </p:spPr>
        <p:txBody>
          <a:bodyPr wrap="none" rtlCol="0">
            <a:spAutoFit/>
          </a:bodyPr>
          <a:lstStyle/>
          <a:p>
            <a:r>
              <a:rPr lang="pt-BR" sz="4800" b="1" i="1" dirty="0">
                <a:solidFill>
                  <a:schemeClr val="bg1"/>
                </a:solidFill>
                <a:effectLst>
                  <a:outerShdw blurRad="38100" dist="38100" dir="2700000" algn="tl">
                    <a:srgbClr val="000000">
                      <a:alpha val="43137"/>
                    </a:srgbClr>
                  </a:outerShdw>
                </a:effectLst>
              </a:rPr>
              <a:t>Conceito</a:t>
            </a:r>
          </a:p>
        </p:txBody>
      </p:sp>
    </p:spTree>
    <p:extLst>
      <p:ext uri="{BB962C8B-B14F-4D97-AF65-F5344CB8AC3E}">
        <p14:creationId xmlns:p14="http://schemas.microsoft.com/office/powerpoint/2010/main" val="231184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71600" y="1700808"/>
            <a:ext cx="7560840" cy="4031873"/>
          </a:xfrm>
          <a:prstGeom prst="rect">
            <a:avLst/>
          </a:prstGeom>
        </p:spPr>
        <p:txBody>
          <a:bodyPr wrap="square">
            <a:spAutoFit/>
          </a:bodyPr>
          <a:lstStyle/>
          <a:p>
            <a:pPr algn="just"/>
            <a:r>
              <a:rPr lang="pt-BR" sz="3200" dirty="0">
                <a:effectLst/>
              </a:rPr>
              <a:t>Ciclo de vida </a:t>
            </a:r>
            <a:r>
              <a:rPr lang="pt-BR" sz="3200" dirty="0"/>
              <a:t>c</a:t>
            </a:r>
            <a:r>
              <a:rPr lang="pt-BR" sz="3200" dirty="0">
                <a:effectLst/>
              </a:rPr>
              <a:t>ompreende o processo de transformação do ser humano desde seu início até o fim da vida que pode ser subdividido em ciclos específicos.</a:t>
            </a:r>
          </a:p>
          <a:p>
            <a:pPr algn="just"/>
            <a:r>
              <a:rPr lang="pt-BR" sz="3200" dirty="0"/>
              <a:t>Esses ciclos são as expressões das </a:t>
            </a:r>
            <a:r>
              <a:rPr lang="pt-BR" sz="3200" dirty="0">
                <a:solidFill>
                  <a:srgbClr val="A41C1F"/>
                </a:solidFill>
                <a:effectLst/>
              </a:rPr>
              <a:t>interações </a:t>
            </a:r>
            <a:r>
              <a:rPr lang="pt-BR" sz="3200" dirty="0">
                <a:solidFill>
                  <a:srgbClr val="A41C1F"/>
                </a:solidFill>
              </a:rPr>
              <a:t>do biológico com o </a:t>
            </a:r>
            <a:r>
              <a:rPr lang="pt-BR" sz="3200" dirty="0" err="1">
                <a:solidFill>
                  <a:srgbClr val="A41C1F"/>
                </a:solidFill>
                <a:effectLst/>
              </a:rPr>
              <a:t>sócio-ambiental</a:t>
            </a:r>
            <a:r>
              <a:rPr lang="pt-BR" sz="3200" dirty="0"/>
              <a:t>, interações essas que</a:t>
            </a:r>
            <a:r>
              <a:rPr lang="pt-BR" sz="3200" dirty="0">
                <a:effectLst/>
              </a:rPr>
              <a:t> condicionam o processo saúde e doença. </a:t>
            </a:r>
            <a:endParaRPr lang="pt-BR" sz="3200" dirty="0"/>
          </a:p>
        </p:txBody>
      </p:sp>
      <p:sp>
        <p:nvSpPr>
          <p:cNvPr id="7" name="CaixaDeTexto 6"/>
          <p:cNvSpPr txBox="1"/>
          <p:nvPr/>
        </p:nvSpPr>
        <p:spPr>
          <a:xfrm>
            <a:off x="1403648" y="725795"/>
            <a:ext cx="2388924" cy="830997"/>
          </a:xfrm>
          <a:prstGeom prst="rect">
            <a:avLst/>
          </a:prstGeom>
          <a:solidFill>
            <a:schemeClr val="bg2">
              <a:lumMod val="75000"/>
            </a:schemeClr>
          </a:solidFill>
        </p:spPr>
        <p:txBody>
          <a:bodyPr wrap="none" rtlCol="0">
            <a:spAutoFit/>
          </a:bodyPr>
          <a:lstStyle/>
          <a:p>
            <a:r>
              <a:rPr lang="pt-BR" sz="4800" b="1" i="1" dirty="0">
                <a:solidFill>
                  <a:schemeClr val="bg1"/>
                </a:solidFill>
                <a:effectLst>
                  <a:outerShdw blurRad="38100" dist="38100" dir="2700000" algn="tl">
                    <a:srgbClr val="000000">
                      <a:alpha val="43137"/>
                    </a:srgbClr>
                  </a:outerShdw>
                </a:effectLst>
              </a:rPr>
              <a:t>Conceito</a:t>
            </a:r>
          </a:p>
        </p:txBody>
      </p:sp>
      <p:sp>
        <p:nvSpPr>
          <p:cNvPr id="8" name="CaixaDeTexto 7"/>
          <p:cNvSpPr txBox="1"/>
          <p:nvPr/>
        </p:nvSpPr>
        <p:spPr>
          <a:xfrm>
            <a:off x="539552" y="332656"/>
            <a:ext cx="1785617" cy="369332"/>
          </a:xfrm>
          <a:prstGeom prst="rect">
            <a:avLst/>
          </a:prstGeom>
          <a:noFill/>
        </p:spPr>
        <p:txBody>
          <a:bodyPr wrap="none" rtlCol="0">
            <a:spAutoFit/>
          </a:bodyPr>
          <a:lstStyle/>
          <a:p>
            <a:r>
              <a:rPr lang="pt-BR" dirty="0">
                <a:solidFill>
                  <a:schemeClr val="bg1">
                    <a:lumMod val="85000"/>
                  </a:schemeClr>
                </a:solidFill>
                <a:effectLst>
                  <a:outerShdw blurRad="38100" dist="38100" dir="2700000" algn="tl">
                    <a:srgbClr val="000000">
                      <a:alpha val="43137"/>
                    </a:srgbClr>
                  </a:outerShdw>
                </a:effectLst>
              </a:rPr>
              <a:t>CICLO DE VIDA - I</a:t>
            </a:r>
          </a:p>
        </p:txBody>
      </p:sp>
    </p:spTree>
    <p:extLst>
      <p:ext uri="{BB962C8B-B14F-4D97-AF65-F5344CB8AC3E}">
        <p14:creationId xmlns:p14="http://schemas.microsoft.com/office/powerpoint/2010/main" val="3366307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9217"/>
          <p:cNvGrpSpPr/>
          <p:nvPr/>
        </p:nvGrpSpPr>
        <p:grpSpPr>
          <a:xfrm>
            <a:off x="2123728" y="2637383"/>
            <a:ext cx="4824413" cy="2663825"/>
            <a:chOff x="1972270" y="4410378"/>
            <a:chExt cx="4824413" cy="2663825"/>
          </a:xfrm>
        </p:grpSpPr>
        <p:sp>
          <p:nvSpPr>
            <p:cNvPr id="15" name="Elipse 14"/>
            <p:cNvSpPr>
              <a:spLocks noChangeArrowheads="1"/>
            </p:cNvSpPr>
            <p:nvPr/>
          </p:nvSpPr>
          <p:spPr bwMode="auto">
            <a:xfrm>
              <a:off x="1972270" y="4410378"/>
              <a:ext cx="4824413" cy="2663825"/>
            </a:xfrm>
            <a:prstGeom prst="ellipse">
              <a:avLst/>
            </a:prstGeom>
            <a:gradFill rotWithShape="1">
              <a:gsLst>
                <a:gs pos="0">
                  <a:srgbClr val="C0C0C0"/>
                </a:gs>
                <a:gs pos="100000">
                  <a:srgbClr val="C0C0C0">
                    <a:gamma/>
                    <a:shade val="46275"/>
                    <a:invGamma/>
                  </a:srgbClr>
                </a:gs>
              </a:gsLst>
              <a:path path="shape">
                <a:fillToRect l="50000" t="50000" r="50000" b="50000"/>
              </a:path>
            </a:gradFill>
            <a:ln w="25400" algn="ctr">
              <a:solidFill>
                <a:schemeClr val="bg2"/>
              </a:solidFill>
              <a:round/>
              <a:headEnd/>
              <a:tailEnd/>
            </a:ln>
          </p:spPr>
          <p:txBody>
            <a:bodyPr anchor="ctr"/>
            <a:lstStyle/>
            <a:p>
              <a:pPr algn="ctr">
                <a:defRPr/>
              </a:pPr>
              <a:endParaRPr lang="pt-BR" sz="1800" b="0">
                <a:solidFill>
                  <a:schemeClr val="lt1"/>
                </a:solidFill>
                <a:latin typeface="+mn-lt"/>
              </a:endParaRPr>
            </a:p>
          </p:txBody>
        </p:sp>
        <p:sp>
          <p:nvSpPr>
            <p:cNvPr id="9264" name="Text Box 73"/>
            <p:cNvSpPr txBox="1">
              <a:spLocks noChangeArrowheads="1"/>
            </p:cNvSpPr>
            <p:nvPr/>
          </p:nvSpPr>
          <p:spPr bwMode="auto">
            <a:xfrm>
              <a:off x="3124398" y="5418019"/>
              <a:ext cx="2300004" cy="954107"/>
            </a:xfrm>
            <a:prstGeom prst="rect">
              <a:avLst/>
            </a:prstGeom>
            <a:noFill/>
            <a:ln w="9525">
              <a:noFill/>
              <a:miter lim="800000"/>
              <a:headEnd/>
              <a:tailEnd/>
            </a:ln>
          </p:spPr>
          <p:txBody>
            <a:bodyPr wrap="none">
              <a:spAutoFit/>
            </a:bodyPr>
            <a:lstStyle/>
            <a:p>
              <a:pPr algn="ctr"/>
              <a:r>
                <a:rPr lang="pt-BR" sz="2800" dirty="0">
                  <a:latin typeface="Arial" charset="0"/>
                </a:rPr>
                <a:t>M o r </a:t>
              </a:r>
              <a:r>
                <a:rPr lang="pt-BR" sz="2800" dirty="0" err="1">
                  <a:latin typeface="Arial" charset="0"/>
                </a:rPr>
                <a:t>t</a:t>
              </a:r>
              <a:r>
                <a:rPr lang="pt-BR" sz="2800" dirty="0">
                  <a:latin typeface="Arial" charset="0"/>
                </a:rPr>
                <a:t> e</a:t>
              </a:r>
            </a:p>
            <a:p>
              <a:pPr algn="ctr"/>
              <a:r>
                <a:rPr lang="pt-BR" sz="2800" dirty="0">
                  <a:latin typeface="Arial" charset="0"/>
                </a:rPr>
                <a:t>(inexistência) </a:t>
              </a:r>
            </a:p>
          </p:txBody>
        </p:sp>
      </p:grpSp>
      <p:sp>
        <p:nvSpPr>
          <p:cNvPr id="9219" name="Título 1"/>
          <p:cNvSpPr>
            <a:spLocks noGrp="1"/>
          </p:cNvSpPr>
          <p:nvPr>
            <p:ph type="title"/>
          </p:nvPr>
        </p:nvSpPr>
        <p:spPr>
          <a:xfrm>
            <a:off x="457200" y="116011"/>
            <a:ext cx="8229600" cy="864717"/>
          </a:xfrm>
        </p:spPr>
        <p:txBody>
          <a:bodyPr/>
          <a:lstStyle/>
          <a:p>
            <a:pPr eaLnBrk="1" hangingPunct="1"/>
            <a:r>
              <a:rPr lang="pt-BR" b="1" dirty="0">
                <a:effectLst>
                  <a:outerShdw blurRad="38100" dist="38100" dir="2700000" algn="tl">
                    <a:srgbClr val="000000">
                      <a:alpha val="43137"/>
                    </a:srgbClr>
                  </a:outerShdw>
                </a:effectLst>
              </a:rPr>
              <a:t>Ciclo de vida</a:t>
            </a:r>
          </a:p>
        </p:txBody>
      </p:sp>
      <p:sp>
        <p:nvSpPr>
          <p:cNvPr id="5187" name="Text Box 67"/>
          <p:cNvSpPr txBox="1">
            <a:spLocks noChangeArrowheads="1"/>
          </p:cNvSpPr>
          <p:nvPr/>
        </p:nvSpPr>
        <p:spPr bwMode="auto">
          <a:xfrm>
            <a:off x="2699792" y="1023119"/>
            <a:ext cx="3898824" cy="461665"/>
          </a:xfrm>
          <a:prstGeom prst="rect">
            <a:avLst/>
          </a:prstGeom>
          <a:noFill/>
          <a:ln w="9525">
            <a:noFill/>
            <a:miter lim="800000"/>
            <a:headEnd/>
            <a:tailEnd/>
          </a:ln>
          <a:effectLst/>
        </p:spPr>
        <p:txBody>
          <a:bodyPr wrap="none">
            <a:spAutoFit/>
          </a:bodyPr>
          <a:lstStyle/>
          <a:p>
            <a:pPr>
              <a:defRPr/>
            </a:pPr>
            <a:r>
              <a:rPr lang="pt-BR" sz="2400" i="1" u="sng" dirty="0">
                <a:effectLst>
                  <a:outerShdw blurRad="38100" dist="38100" dir="2700000" algn="tl">
                    <a:srgbClr val="000000">
                      <a:alpha val="43137"/>
                    </a:srgbClr>
                  </a:outerShdw>
                </a:effectLst>
                <a:latin typeface="Arial" charset="0"/>
              </a:rPr>
              <a:t>Ciclos específicos ou fases</a:t>
            </a:r>
          </a:p>
        </p:txBody>
      </p:sp>
      <p:sp>
        <p:nvSpPr>
          <p:cNvPr id="5189" name="AutoShape 69"/>
          <p:cNvSpPr>
            <a:spLocks noChangeArrowheads="1"/>
          </p:cNvSpPr>
          <p:nvPr/>
        </p:nvSpPr>
        <p:spPr bwMode="auto">
          <a:xfrm>
            <a:off x="6945908" y="1412503"/>
            <a:ext cx="1368425"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grpSp>
        <p:nvGrpSpPr>
          <p:cNvPr id="9217" name="Grupo 9216"/>
          <p:cNvGrpSpPr/>
          <p:nvPr/>
        </p:nvGrpSpPr>
        <p:grpSpPr>
          <a:xfrm>
            <a:off x="1548408" y="2060475"/>
            <a:ext cx="5903912" cy="3960813"/>
            <a:chOff x="1187624" y="1556222"/>
            <a:chExt cx="5903912" cy="3960813"/>
          </a:xfrm>
        </p:grpSpPr>
        <p:grpSp>
          <p:nvGrpSpPr>
            <p:cNvPr id="3" name="Group 50"/>
            <p:cNvGrpSpPr>
              <a:grpSpLocks/>
            </p:cNvGrpSpPr>
            <p:nvPr/>
          </p:nvGrpSpPr>
          <p:grpSpPr bwMode="auto">
            <a:xfrm>
              <a:off x="1187624" y="1556222"/>
              <a:ext cx="5903912" cy="3960813"/>
              <a:chOff x="748" y="1298"/>
              <a:chExt cx="3719" cy="2495"/>
            </a:xfrm>
          </p:grpSpPr>
          <p:sp>
            <p:nvSpPr>
              <p:cNvPr id="19" name="Semicírculos 18"/>
              <p:cNvSpPr/>
              <p:nvPr/>
            </p:nvSpPr>
            <p:spPr>
              <a:xfrm>
                <a:off x="748" y="1299"/>
                <a:ext cx="3719" cy="2494"/>
              </a:xfrm>
              <a:prstGeom prst="blockArc">
                <a:avLst>
                  <a:gd name="adj1" fmla="val 9405961"/>
                  <a:gd name="adj2" fmla="val 1412746"/>
                  <a:gd name="adj3" fmla="val 173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dirty="0">
                  <a:solidFill>
                    <a:schemeClr val="tx1"/>
                  </a:solidFill>
                </a:endParaRPr>
              </a:p>
            </p:txBody>
          </p:sp>
          <p:cxnSp>
            <p:nvCxnSpPr>
              <p:cNvPr id="21" name="Conector reto 20"/>
              <p:cNvCxnSpPr/>
              <p:nvPr/>
            </p:nvCxnSpPr>
            <p:spPr>
              <a:xfrm>
                <a:off x="882" y="2069"/>
                <a:ext cx="545" cy="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710" y="1480"/>
                <a:ext cx="172" cy="3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29" name="CaixaDeTexto 28"/>
              <p:cNvSpPr txBox="1">
                <a:spLocks noChangeArrowheads="1"/>
              </p:cNvSpPr>
              <p:nvPr/>
            </p:nvSpPr>
            <p:spPr bwMode="auto">
              <a:xfrm>
                <a:off x="1057" y="1838"/>
                <a:ext cx="190" cy="231"/>
              </a:xfrm>
              <a:prstGeom prst="rect">
                <a:avLst/>
              </a:prstGeom>
              <a:noFill/>
              <a:ln w="9525">
                <a:noFill/>
                <a:miter lim="800000"/>
                <a:headEnd/>
                <a:tailEnd/>
              </a:ln>
            </p:spPr>
            <p:txBody>
              <a:bodyPr>
                <a:spAutoFit/>
              </a:bodyPr>
              <a:lstStyle/>
              <a:p>
                <a:r>
                  <a:rPr lang="pt-BR" sz="1800" b="0" dirty="0">
                    <a:latin typeface="Arial" charset="0"/>
                  </a:rPr>
                  <a:t>c</a:t>
                </a:r>
              </a:p>
            </p:txBody>
          </p:sp>
          <p:sp>
            <p:nvSpPr>
              <p:cNvPr id="9230" name="CaixaDeTexto 29"/>
              <p:cNvSpPr txBox="1">
                <a:spLocks noChangeArrowheads="1"/>
              </p:cNvSpPr>
              <p:nvPr/>
            </p:nvSpPr>
            <p:spPr bwMode="auto">
              <a:xfrm>
                <a:off x="1128" y="1752"/>
                <a:ext cx="164" cy="231"/>
              </a:xfrm>
              <a:prstGeom prst="rect">
                <a:avLst/>
              </a:prstGeom>
              <a:noFill/>
              <a:ln w="9525">
                <a:noFill/>
                <a:miter lim="800000"/>
                <a:headEnd/>
                <a:tailEnd/>
              </a:ln>
            </p:spPr>
            <p:txBody>
              <a:bodyPr wrap="none">
                <a:spAutoFit/>
              </a:bodyPr>
              <a:lstStyle/>
              <a:p>
                <a:r>
                  <a:rPr lang="pt-BR" sz="1800" b="0" dirty="0">
                    <a:latin typeface="Arial" charset="0"/>
                  </a:rPr>
                  <a:t>r</a:t>
                </a:r>
              </a:p>
            </p:txBody>
          </p:sp>
          <p:sp>
            <p:nvSpPr>
              <p:cNvPr id="9231" name="CaixaDeTexto 30"/>
              <p:cNvSpPr txBox="1">
                <a:spLocks noChangeArrowheads="1"/>
              </p:cNvSpPr>
              <p:nvPr/>
            </p:nvSpPr>
            <p:spPr bwMode="auto">
              <a:xfrm>
                <a:off x="1235" y="1707"/>
                <a:ext cx="148" cy="231"/>
              </a:xfrm>
              <a:prstGeom prst="rect">
                <a:avLst/>
              </a:prstGeom>
              <a:noFill/>
              <a:ln w="9525">
                <a:noFill/>
                <a:miter lim="800000"/>
                <a:headEnd/>
                <a:tailEnd/>
              </a:ln>
            </p:spPr>
            <p:txBody>
              <a:bodyPr wrap="none">
                <a:spAutoFit/>
              </a:bodyPr>
              <a:lstStyle/>
              <a:p>
                <a:r>
                  <a:rPr lang="pt-BR" sz="1800" b="0" dirty="0">
                    <a:latin typeface="Arial" charset="0"/>
                  </a:rPr>
                  <a:t>i</a:t>
                </a:r>
              </a:p>
            </p:txBody>
          </p:sp>
          <p:sp>
            <p:nvSpPr>
              <p:cNvPr id="9232" name="CaixaDeTexto 31"/>
              <p:cNvSpPr txBox="1">
                <a:spLocks noChangeArrowheads="1"/>
              </p:cNvSpPr>
              <p:nvPr/>
            </p:nvSpPr>
            <p:spPr bwMode="auto">
              <a:xfrm>
                <a:off x="1292" y="1616"/>
                <a:ext cx="196" cy="231"/>
              </a:xfrm>
              <a:prstGeom prst="rect">
                <a:avLst/>
              </a:prstGeom>
              <a:noFill/>
              <a:ln w="9525">
                <a:noFill/>
                <a:miter lim="800000"/>
                <a:headEnd/>
                <a:tailEnd/>
              </a:ln>
            </p:spPr>
            <p:txBody>
              <a:bodyPr wrap="none">
                <a:spAutoFit/>
              </a:bodyPr>
              <a:lstStyle/>
              <a:p>
                <a:r>
                  <a:rPr lang="pt-BR" sz="1800" b="0">
                    <a:latin typeface="Arial" charset="0"/>
                  </a:rPr>
                  <a:t>a</a:t>
                </a:r>
              </a:p>
            </p:txBody>
          </p:sp>
          <p:sp>
            <p:nvSpPr>
              <p:cNvPr id="9233" name="CaixaDeTexto 32"/>
              <p:cNvSpPr txBox="1">
                <a:spLocks noChangeArrowheads="1"/>
              </p:cNvSpPr>
              <p:nvPr/>
            </p:nvSpPr>
            <p:spPr bwMode="auto">
              <a:xfrm>
                <a:off x="1383" y="1566"/>
                <a:ext cx="196" cy="231"/>
              </a:xfrm>
              <a:prstGeom prst="rect">
                <a:avLst/>
              </a:prstGeom>
              <a:noFill/>
              <a:ln w="9525">
                <a:noFill/>
                <a:miter lim="800000"/>
                <a:headEnd/>
                <a:tailEnd/>
              </a:ln>
            </p:spPr>
            <p:txBody>
              <a:bodyPr wrap="none">
                <a:spAutoFit/>
              </a:bodyPr>
              <a:lstStyle/>
              <a:p>
                <a:r>
                  <a:rPr lang="pt-BR" sz="1800" b="0" dirty="0">
                    <a:latin typeface="Arial" charset="0"/>
                  </a:rPr>
                  <a:t>n</a:t>
                </a:r>
              </a:p>
            </p:txBody>
          </p:sp>
          <p:sp>
            <p:nvSpPr>
              <p:cNvPr id="9234" name="CaixaDeTexto 33"/>
              <p:cNvSpPr txBox="1">
                <a:spLocks noChangeArrowheads="1"/>
              </p:cNvSpPr>
              <p:nvPr/>
            </p:nvSpPr>
            <p:spPr bwMode="auto">
              <a:xfrm>
                <a:off x="1478" y="1480"/>
                <a:ext cx="268" cy="231"/>
              </a:xfrm>
              <a:prstGeom prst="rect">
                <a:avLst/>
              </a:prstGeom>
              <a:noFill/>
              <a:ln w="9525">
                <a:noFill/>
                <a:miter lim="800000"/>
                <a:headEnd/>
                <a:tailEnd/>
              </a:ln>
            </p:spPr>
            <p:txBody>
              <a:bodyPr>
                <a:spAutoFit/>
              </a:bodyPr>
              <a:lstStyle/>
              <a:p>
                <a:r>
                  <a:rPr lang="pt-BR" sz="1800" b="0" dirty="0" err="1">
                    <a:latin typeface="Arial" charset="0"/>
                  </a:rPr>
                  <a:t>ça</a:t>
                </a:r>
                <a:endParaRPr lang="pt-BR" sz="1800" b="0" dirty="0">
                  <a:latin typeface="Arial" charset="0"/>
                </a:endParaRPr>
              </a:p>
            </p:txBody>
          </p:sp>
          <p:cxnSp>
            <p:nvCxnSpPr>
              <p:cNvPr id="36" name="Conector reto 35"/>
              <p:cNvCxnSpPr/>
              <p:nvPr/>
            </p:nvCxnSpPr>
            <p:spPr>
              <a:xfrm>
                <a:off x="2316" y="1298"/>
                <a:ext cx="65" cy="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2859" y="1299"/>
                <a:ext cx="21" cy="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37" name="Line 18"/>
              <p:cNvSpPr>
                <a:spLocks noChangeShapeType="1"/>
              </p:cNvSpPr>
              <p:nvPr/>
            </p:nvSpPr>
            <p:spPr bwMode="auto">
              <a:xfrm flipH="1">
                <a:off x="3289" y="1435"/>
                <a:ext cx="181" cy="408"/>
              </a:xfrm>
              <a:prstGeom prst="line">
                <a:avLst/>
              </a:prstGeom>
              <a:noFill/>
              <a:ln w="38100">
                <a:solidFill>
                  <a:schemeClr val="tx1"/>
                </a:solidFill>
                <a:round/>
                <a:headEnd/>
                <a:tailEnd/>
              </a:ln>
            </p:spPr>
            <p:txBody>
              <a:bodyPr/>
              <a:lstStyle/>
              <a:p>
                <a:endParaRPr lang="pt-BR"/>
              </a:p>
            </p:txBody>
          </p:sp>
          <p:sp>
            <p:nvSpPr>
              <p:cNvPr id="9238" name="Line 19"/>
              <p:cNvSpPr>
                <a:spLocks noChangeShapeType="1"/>
              </p:cNvSpPr>
              <p:nvPr/>
            </p:nvSpPr>
            <p:spPr bwMode="auto">
              <a:xfrm flipH="1">
                <a:off x="3878" y="1850"/>
                <a:ext cx="270" cy="337"/>
              </a:xfrm>
              <a:prstGeom prst="line">
                <a:avLst/>
              </a:prstGeom>
              <a:noFill/>
              <a:ln w="38100">
                <a:solidFill>
                  <a:schemeClr val="tx1"/>
                </a:solidFill>
                <a:round/>
                <a:headEnd/>
                <a:tailEnd/>
              </a:ln>
            </p:spPr>
            <p:txBody>
              <a:bodyPr/>
              <a:lstStyle/>
              <a:p>
                <a:endParaRPr lang="pt-BR"/>
              </a:p>
            </p:txBody>
          </p:sp>
          <p:sp>
            <p:nvSpPr>
              <p:cNvPr id="9239" name="Text Box 20"/>
              <p:cNvSpPr txBox="1">
                <a:spLocks noChangeArrowheads="1"/>
              </p:cNvSpPr>
              <p:nvPr/>
            </p:nvSpPr>
            <p:spPr bwMode="auto">
              <a:xfrm>
                <a:off x="4054" y="2111"/>
                <a:ext cx="148" cy="231"/>
              </a:xfrm>
              <a:prstGeom prst="rect">
                <a:avLst/>
              </a:prstGeom>
              <a:noFill/>
              <a:ln w="9525">
                <a:noFill/>
                <a:miter lim="800000"/>
                <a:headEnd/>
                <a:tailEnd/>
              </a:ln>
            </p:spPr>
            <p:txBody>
              <a:bodyPr wrap="none">
                <a:spAutoFit/>
              </a:bodyPr>
              <a:lstStyle/>
              <a:p>
                <a:r>
                  <a:rPr lang="pt-BR" sz="1800" b="0">
                    <a:latin typeface="Arial" charset="0"/>
                  </a:rPr>
                  <a:t>i</a:t>
                </a:r>
              </a:p>
            </p:txBody>
          </p:sp>
          <p:sp>
            <p:nvSpPr>
              <p:cNvPr id="9240" name="Text Box 21"/>
              <p:cNvSpPr txBox="1">
                <a:spLocks noChangeArrowheads="1"/>
              </p:cNvSpPr>
              <p:nvPr/>
            </p:nvSpPr>
            <p:spPr bwMode="auto">
              <a:xfrm>
                <a:off x="4177" y="2292"/>
                <a:ext cx="196" cy="231"/>
              </a:xfrm>
              <a:prstGeom prst="rect">
                <a:avLst/>
              </a:prstGeom>
              <a:noFill/>
              <a:ln w="9525">
                <a:noFill/>
                <a:miter lim="800000"/>
                <a:headEnd/>
                <a:tailEnd/>
              </a:ln>
            </p:spPr>
            <p:txBody>
              <a:bodyPr wrap="none">
                <a:spAutoFit/>
              </a:bodyPr>
              <a:lstStyle/>
              <a:p>
                <a:r>
                  <a:rPr lang="pt-BR" sz="1800" b="0" dirty="0">
                    <a:latin typeface="Arial" charset="0"/>
                  </a:rPr>
                  <a:t>d</a:t>
                </a:r>
              </a:p>
            </p:txBody>
          </p:sp>
          <p:sp>
            <p:nvSpPr>
              <p:cNvPr id="9241" name="Text Box 22"/>
              <p:cNvSpPr txBox="1">
                <a:spLocks noChangeArrowheads="1"/>
              </p:cNvSpPr>
              <p:nvPr/>
            </p:nvSpPr>
            <p:spPr bwMode="auto">
              <a:xfrm>
                <a:off x="4238" y="2473"/>
                <a:ext cx="196" cy="231"/>
              </a:xfrm>
              <a:prstGeom prst="rect">
                <a:avLst/>
              </a:prstGeom>
              <a:noFill/>
              <a:ln w="9525">
                <a:noFill/>
                <a:miter lim="800000"/>
                <a:headEnd/>
                <a:tailEnd/>
              </a:ln>
            </p:spPr>
            <p:txBody>
              <a:bodyPr wrap="none">
                <a:spAutoFit/>
              </a:bodyPr>
              <a:lstStyle/>
              <a:p>
                <a:r>
                  <a:rPr lang="pt-BR" sz="1800" b="0" dirty="0">
                    <a:latin typeface="Arial" charset="0"/>
                  </a:rPr>
                  <a:t>o</a:t>
                </a:r>
              </a:p>
            </p:txBody>
          </p:sp>
          <p:sp>
            <p:nvSpPr>
              <p:cNvPr id="9242" name="Text Box 23"/>
              <p:cNvSpPr txBox="1">
                <a:spLocks noChangeArrowheads="1"/>
              </p:cNvSpPr>
              <p:nvPr/>
            </p:nvSpPr>
            <p:spPr bwMode="auto">
              <a:xfrm>
                <a:off x="4146" y="2655"/>
                <a:ext cx="188" cy="231"/>
              </a:xfrm>
              <a:prstGeom prst="rect">
                <a:avLst/>
              </a:prstGeom>
              <a:noFill/>
              <a:ln w="9525">
                <a:noFill/>
                <a:miter lim="800000"/>
                <a:headEnd/>
                <a:tailEnd/>
              </a:ln>
            </p:spPr>
            <p:txBody>
              <a:bodyPr wrap="none">
                <a:spAutoFit/>
              </a:bodyPr>
              <a:lstStyle/>
              <a:p>
                <a:r>
                  <a:rPr lang="pt-BR" sz="1800" b="0" dirty="0">
                    <a:latin typeface="Arial" charset="0"/>
                  </a:rPr>
                  <a:t>s</a:t>
                </a:r>
              </a:p>
            </p:txBody>
          </p:sp>
          <p:sp>
            <p:nvSpPr>
              <p:cNvPr id="9243" name="Text Box 24"/>
              <p:cNvSpPr txBox="1">
                <a:spLocks noChangeArrowheads="1"/>
              </p:cNvSpPr>
              <p:nvPr/>
            </p:nvSpPr>
            <p:spPr bwMode="auto">
              <a:xfrm>
                <a:off x="4008" y="2836"/>
                <a:ext cx="198" cy="231"/>
              </a:xfrm>
              <a:prstGeom prst="rect">
                <a:avLst/>
              </a:prstGeom>
              <a:noFill/>
              <a:ln w="9525">
                <a:noFill/>
                <a:miter lim="800000"/>
                <a:headEnd/>
                <a:tailEnd/>
              </a:ln>
            </p:spPr>
            <p:txBody>
              <a:bodyPr>
                <a:spAutoFit/>
              </a:bodyPr>
              <a:lstStyle/>
              <a:p>
                <a:r>
                  <a:rPr lang="pt-BR" sz="1800" b="0" dirty="0">
                    <a:latin typeface="Arial" charset="0"/>
                  </a:rPr>
                  <a:t>o</a:t>
                </a:r>
              </a:p>
            </p:txBody>
          </p:sp>
          <p:sp>
            <p:nvSpPr>
              <p:cNvPr id="9244" name="Text Box 30"/>
              <p:cNvSpPr txBox="1">
                <a:spLocks noChangeArrowheads="1"/>
              </p:cNvSpPr>
              <p:nvPr/>
            </p:nvSpPr>
            <p:spPr bwMode="auto">
              <a:xfrm>
                <a:off x="1746" y="1344"/>
                <a:ext cx="540" cy="231"/>
              </a:xfrm>
              <a:prstGeom prst="rect">
                <a:avLst/>
              </a:prstGeom>
              <a:noFill/>
              <a:ln w="9525">
                <a:noFill/>
                <a:miter lim="800000"/>
                <a:headEnd/>
                <a:tailEnd/>
              </a:ln>
            </p:spPr>
            <p:txBody>
              <a:bodyPr wrap="none">
                <a:spAutoFit/>
              </a:bodyPr>
              <a:lstStyle/>
              <a:p>
                <a:r>
                  <a:rPr lang="pt-BR" sz="1800" b="0" dirty="0" err="1">
                    <a:latin typeface="Arial" charset="0"/>
                  </a:rPr>
                  <a:t>adoles</a:t>
                </a:r>
                <a:endParaRPr lang="pt-BR" sz="1800" b="0" dirty="0">
                  <a:latin typeface="Arial" charset="0"/>
                </a:endParaRPr>
              </a:p>
            </p:txBody>
          </p:sp>
          <p:sp>
            <p:nvSpPr>
              <p:cNvPr id="9245" name="Text Box 31"/>
              <p:cNvSpPr txBox="1">
                <a:spLocks noChangeArrowheads="1"/>
              </p:cNvSpPr>
              <p:nvPr/>
            </p:nvSpPr>
            <p:spPr bwMode="auto">
              <a:xfrm>
                <a:off x="1927" y="1525"/>
                <a:ext cx="474" cy="231"/>
              </a:xfrm>
              <a:prstGeom prst="rect">
                <a:avLst/>
              </a:prstGeom>
              <a:noFill/>
              <a:ln w="9525">
                <a:noFill/>
                <a:miter lim="800000"/>
                <a:headEnd/>
                <a:tailEnd/>
              </a:ln>
            </p:spPr>
            <p:txBody>
              <a:bodyPr>
                <a:spAutoFit/>
              </a:bodyPr>
              <a:lstStyle/>
              <a:p>
                <a:r>
                  <a:rPr lang="pt-BR" sz="1800" b="0" dirty="0" err="1">
                    <a:latin typeface="Arial" charset="0"/>
                  </a:rPr>
                  <a:t>cente</a:t>
                </a:r>
                <a:endParaRPr lang="pt-BR" sz="1800" b="0" dirty="0">
                  <a:latin typeface="Arial" charset="0"/>
                </a:endParaRPr>
              </a:p>
            </p:txBody>
          </p:sp>
          <p:sp>
            <p:nvSpPr>
              <p:cNvPr id="9246" name="Text Box 32"/>
              <p:cNvSpPr txBox="1">
                <a:spLocks noChangeArrowheads="1"/>
              </p:cNvSpPr>
              <p:nvPr/>
            </p:nvSpPr>
            <p:spPr bwMode="auto">
              <a:xfrm>
                <a:off x="2380" y="1434"/>
                <a:ext cx="500" cy="231"/>
              </a:xfrm>
              <a:prstGeom prst="rect">
                <a:avLst/>
              </a:prstGeom>
              <a:noFill/>
              <a:ln w="9525">
                <a:noFill/>
                <a:miter lim="800000"/>
                <a:headEnd/>
                <a:tailEnd/>
              </a:ln>
            </p:spPr>
            <p:txBody>
              <a:bodyPr wrap="none">
                <a:spAutoFit/>
              </a:bodyPr>
              <a:lstStyle/>
              <a:p>
                <a:r>
                  <a:rPr lang="pt-BR" sz="1800" b="0" dirty="0">
                    <a:latin typeface="Arial" charset="0"/>
                  </a:rPr>
                  <a:t>jovem</a:t>
                </a:r>
              </a:p>
            </p:txBody>
          </p:sp>
          <p:sp>
            <p:nvSpPr>
              <p:cNvPr id="9247" name="Text Box 33"/>
              <p:cNvSpPr txBox="1">
                <a:spLocks noChangeArrowheads="1"/>
              </p:cNvSpPr>
              <p:nvPr/>
            </p:nvSpPr>
            <p:spPr bwMode="auto">
              <a:xfrm>
                <a:off x="2880" y="1476"/>
                <a:ext cx="508" cy="231"/>
              </a:xfrm>
              <a:prstGeom prst="rect">
                <a:avLst/>
              </a:prstGeom>
              <a:noFill/>
              <a:ln w="9525">
                <a:noFill/>
                <a:miter lim="800000"/>
                <a:headEnd/>
                <a:tailEnd/>
              </a:ln>
            </p:spPr>
            <p:txBody>
              <a:bodyPr>
                <a:spAutoFit/>
              </a:bodyPr>
              <a:lstStyle/>
              <a:p>
                <a:r>
                  <a:rPr lang="pt-BR" sz="1800" b="0" dirty="0">
                    <a:latin typeface="Arial" charset="0"/>
                  </a:rPr>
                  <a:t>adulto</a:t>
                </a:r>
              </a:p>
            </p:txBody>
          </p:sp>
          <p:sp>
            <p:nvSpPr>
              <p:cNvPr id="9248" name="Text Box 42"/>
              <p:cNvSpPr txBox="1">
                <a:spLocks noChangeArrowheads="1"/>
              </p:cNvSpPr>
              <p:nvPr/>
            </p:nvSpPr>
            <p:spPr bwMode="auto">
              <a:xfrm>
                <a:off x="3423" y="1521"/>
                <a:ext cx="409" cy="231"/>
              </a:xfrm>
              <a:prstGeom prst="rect">
                <a:avLst/>
              </a:prstGeom>
              <a:noFill/>
              <a:ln w="9525">
                <a:noFill/>
                <a:miter lim="800000"/>
                <a:headEnd/>
                <a:tailEnd/>
              </a:ln>
            </p:spPr>
            <p:txBody>
              <a:bodyPr>
                <a:spAutoFit/>
              </a:bodyPr>
              <a:lstStyle/>
              <a:p>
                <a:r>
                  <a:rPr lang="pt-BR" sz="1800" b="0" dirty="0">
                    <a:latin typeface="Arial" charset="0"/>
                    <a:sym typeface="Webdings" pitchFamily="18" charset="2"/>
                  </a:rPr>
                  <a:t></a:t>
                </a:r>
              </a:p>
            </p:txBody>
          </p:sp>
          <p:sp>
            <p:nvSpPr>
              <p:cNvPr id="9249" name="Text Box 43"/>
              <p:cNvSpPr txBox="1">
                <a:spLocks noChangeArrowheads="1"/>
              </p:cNvSpPr>
              <p:nvPr/>
            </p:nvSpPr>
            <p:spPr bwMode="auto">
              <a:xfrm>
                <a:off x="3319" y="1708"/>
                <a:ext cx="828" cy="233"/>
              </a:xfrm>
              <a:prstGeom prst="rect">
                <a:avLst/>
              </a:prstGeom>
              <a:noFill/>
              <a:ln w="9525">
                <a:noFill/>
                <a:miter lim="800000"/>
                <a:headEnd/>
                <a:tailEnd/>
              </a:ln>
            </p:spPr>
            <p:txBody>
              <a:bodyPr wrap="none">
                <a:spAutoFit/>
              </a:bodyPr>
              <a:lstStyle/>
              <a:p>
                <a:r>
                  <a:rPr lang="pt-BR" dirty="0">
                    <a:latin typeface="Arial" charset="0"/>
                  </a:rPr>
                  <a:t>Meia idade</a:t>
                </a:r>
                <a:endParaRPr lang="pt-BR" sz="1800" b="0" dirty="0">
                  <a:latin typeface="Arial" charset="0"/>
                </a:endParaRPr>
              </a:p>
            </p:txBody>
          </p:sp>
          <p:sp>
            <p:nvSpPr>
              <p:cNvPr id="9250" name="Text Box 49"/>
              <p:cNvSpPr txBox="1">
                <a:spLocks noChangeArrowheads="1"/>
              </p:cNvSpPr>
              <p:nvPr/>
            </p:nvSpPr>
            <p:spPr bwMode="auto">
              <a:xfrm>
                <a:off x="779" y="2609"/>
                <a:ext cx="553" cy="407"/>
              </a:xfrm>
              <a:prstGeom prst="rect">
                <a:avLst/>
              </a:prstGeom>
              <a:noFill/>
              <a:ln w="9525">
                <a:noFill/>
                <a:miter lim="800000"/>
                <a:headEnd/>
                <a:tailEnd/>
              </a:ln>
            </p:spPr>
            <p:txBody>
              <a:bodyPr wrap="none">
                <a:spAutoFit/>
              </a:bodyPr>
              <a:lstStyle/>
              <a:p>
                <a:r>
                  <a:rPr lang="pt-BR" dirty="0" err="1">
                    <a:latin typeface="Arial" charset="0"/>
                  </a:rPr>
                  <a:t>c</a:t>
                </a:r>
                <a:r>
                  <a:rPr lang="pt-BR" sz="1800" b="0" dirty="0" err="1">
                    <a:latin typeface="Arial" charset="0"/>
                  </a:rPr>
                  <a:t>on</a:t>
                </a:r>
                <a:r>
                  <a:rPr lang="pt-BR" sz="1800" b="0" dirty="0">
                    <a:latin typeface="Arial" charset="0"/>
                  </a:rPr>
                  <a:t>-</a:t>
                </a:r>
              </a:p>
              <a:p>
                <a:r>
                  <a:rPr lang="pt-BR" dirty="0">
                    <a:latin typeface="Arial" charset="0"/>
                  </a:rPr>
                  <a:t>  </a:t>
                </a:r>
                <a:r>
                  <a:rPr lang="pt-BR" dirty="0" err="1">
                    <a:latin typeface="Arial" charset="0"/>
                  </a:rPr>
                  <a:t>cepto</a:t>
                </a:r>
                <a:endParaRPr lang="pt-BR" sz="1800" b="0" dirty="0">
                  <a:latin typeface="Arial" charset="0"/>
                </a:endParaRPr>
              </a:p>
            </p:txBody>
          </p:sp>
          <p:sp>
            <p:nvSpPr>
              <p:cNvPr id="9255" name="Text Box 54"/>
              <p:cNvSpPr txBox="1">
                <a:spLocks noChangeArrowheads="1"/>
              </p:cNvSpPr>
              <p:nvPr/>
            </p:nvSpPr>
            <p:spPr bwMode="auto">
              <a:xfrm>
                <a:off x="1156" y="2882"/>
                <a:ext cx="116" cy="233"/>
              </a:xfrm>
              <a:prstGeom prst="rect">
                <a:avLst/>
              </a:prstGeom>
              <a:noFill/>
              <a:ln w="9525">
                <a:noFill/>
                <a:miter lim="800000"/>
                <a:headEnd/>
                <a:tailEnd/>
              </a:ln>
            </p:spPr>
            <p:txBody>
              <a:bodyPr wrap="none">
                <a:spAutoFit/>
              </a:bodyPr>
              <a:lstStyle/>
              <a:p>
                <a:endParaRPr lang="pt-BR" sz="1800" b="0" dirty="0">
                  <a:latin typeface="Arial" charset="0"/>
                </a:endParaRPr>
              </a:p>
            </p:txBody>
          </p:sp>
        </p:grpSp>
        <p:grpSp>
          <p:nvGrpSpPr>
            <p:cNvPr id="9216" name="Grupo 9215"/>
            <p:cNvGrpSpPr/>
            <p:nvPr/>
          </p:nvGrpSpPr>
          <p:grpSpPr>
            <a:xfrm>
              <a:off x="1187624" y="2780928"/>
              <a:ext cx="959110" cy="923330"/>
              <a:chOff x="1187624" y="2780928"/>
              <a:chExt cx="959110" cy="923330"/>
            </a:xfrm>
          </p:grpSpPr>
          <p:cxnSp>
            <p:nvCxnSpPr>
              <p:cNvPr id="39" name="Conector reto 38"/>
              <p:cNvCxnSpPr/>
              <p:nvPr/>
            </p:nvCxnSpPr>
            <p:spPr bwMode="auto">
              <a:xfrm>
                <a:off x="1187624" y="3637435"/>
                <a:ext cx="647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49"/>
              <p:cNvSpPr txBox="1">
                <a:spLocks noChangeArrowheads="1"/>
              </p:cNvSpPr>
              <p:nvPr/>
            </p:nvSpPr>
            <p:spPr bwMode="auto">
              <a:xfrm>
                <a:off x="1243923" y="2780928"/>
                <a:ext cx="902811" cy="923330"/>
              </a:xfrm>
              <a:prstGeom prst="rect">
                <a:avLst/>
              </a:prstGeom>
              <a:noFill/>
              <a:ln w="9525">
                <a:noFill/>
                <a:miter lim="800000"/>
                <a:headEnd/>
                <a:tailEnd/>
              </a:ln>
            </p:spPr>
            <p:txBody>
              <a:bodyPr wrap="none">
                <a:spAutoFit/>
              </a:bodyPr>
              <a:lstStyle/>
              <a:p>
                <a:r>
                  <a:rPr lang="pt-BR" dirty="0">
                    <a:latin typeface="Arial" charset="0"/>
                  </a:rPr>
                  <a:t>recém-</a:t>
                </a:r>
                <a:endParaRPr lang="pt-BR" sz="1800" b="0" dirty="0">
                  <a:latin typeface="Arial" charset="0"/>
                </a:endParaRPr>
              </a:p>
              <a:p>
                <a:r>
                  <a:rPr lang="pt-BR" dirty="0">
                    <a:latin typeface="Arial" charset="0"/>
                  </a:rPr>
                  <a:t>nas-</a:t>
                </a:r>
              </a:p>
              <a:p>
                <a:r>
                  <a:rPr lang="pt-BR" dirty="0" err="1">
                    <a:latin typeface="Arial" charset="0"/>
                  </a:rPr>
                  <a:t>cido</a:t>
                </a:r>
                <a:endParaRPr lang="pt-BR" sz="1800" b="0" dirty="0">
                  <a:latin typeface="Arial" charset="0"/>
                </a:endParaRPr>
              </a:p>
            </p:txBody>
          </p:sp>
        </p:grpSp>
      </p:grpSp>
      <p:sp>
        <p:nvSpPr>
          <p:cNvPr id="67" name="AutoShape 69"/>
          <p:cNvSpPr>
            <a:spLocks noChangeArrowheads="1"/>
          </p:cNvSpPr>
          <p:nvPr/>
        </p:nvSpPr>
        <p:spPr bwMode="auto">
          <a:xfrm flipH="1">
            <a:off x="323528" y="1484784"/>
            <a:ext cx="1358900"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sp>
        <p:nvSpPr>
          <p:cNvPr id="69" name="CaixaDeTexto 68"/>
          <p:cNvSpPr txBox="1"/>
          <p:nvPr/>
        </p:nvSpPr>
        <p:spPr>
          <a:xfrm>
            <a:off x="539552" y="332656"/>
            <a:ext cx="1785617" cy="369332"/>
          </a:xfrm>
          <a:prstGeom prst="rect">
            <a:avLst/>
          </a:prstGeom>
          <a:noFill/>
        </p:spPr>
        <p:txBody>
          <a:bodyPr wrap="none" rtlCol="0">
            <a:spAutoFit/>
          </a:bodyPr>
          <a:lstStyle/>
          <a:p>
            <a:r>
              <a:rPr lang="pt-BR" dirty="0">
                <a:solidFill>
                  <a:schemeClr val="bg1">
                    <a:lumMod val="85000"/>
                  </a:schemeClr>
                </a:solidFill>
                <a:effectLst>
                  <a:outerShdw blurRad="38100" dist="38100" dir="2700000" algn="tl">
                    <a:srgbClr val="000000">
                      <a:alpha val="43137"/>
                    </a:srgbClr>
                  </a:outerShdw>
                </a:effectLst>
              </a:rPr>
              <a:t>CICLO DE VIDA - I</a:t>
            </a:r>
          </a:p>
        </p:txBody>
      </p:sp>
      <p:sp>
        <p:nvSpPr>
          <p:cNvPr id="2" name="TextBox 1"/>
          <p:cNvSpPr txBox="1"/>
          <p:nvPr/>
        </p:nvSpPr>
        <p:spPr>
          <a:xfrm>
            <a:off x="611560" y="5805264"/>
            <a:ext cx="8352928" cy="646331"/>
          </a:xfrm>
          <a:prstGeom prst="rect">
            <a:avLst/>
          </a:prstGeom>
          <a:noFill/>
        </p:spPr>
        <p:txBody>
          <a:bodyPr wrap="square" rtlCol="0">
            <a:spAutoFit/>
          </a:bodyPr>
          <a:lstStyle/>
          <a:p>
            <a:pPr algn="ctr"/>
            <a:r>
              <a:rPr lang="en-US" b="1" dirty="0" err="1">
                <a:solidFill>
                  <a:schemeClr val="accent4">
                    <a:lumMod val="50000"/>
                  </a:schemeClr>
                </a:solidFill>
              </a:rPr>
              <a:t>É</a:t>
            </a:r>
            <a:r>
              <a:rPr lang="en-US" b="1" dirty="0">
                <a:solidFill>
                  <a:schemeClr val="accent4">
                    <a:lumMod val="50000"/>
                  </a:schemeClr>
                </a:solidFill>
              </a:rPr>
              <a:t> </a:t>
            </a:r>
            <a:r>
              <a:rPr lang="en-US" b="1" dirty="0" err="1">
                <a:solidFill>
                  <a:schemeClr val="accent4">
                    <a:lumMod val="50000"/>
                  </a:schemeClr>
                </a:solidFill>
              </a:rPr>
              <a:t>preciso</a:t>
            </a:r>
            <a:r>
              <a:rPr lang="en-US" b="1" dirty="0">
                <a:solidFill>
                  <a:schemeClr val="accent4">
                    <a:lumMod val="50000"/>
                  </a:schemeClr>
                </a:solidFill>
              </a:rPr>
              <a:t> </a:t>
            </a:r>
            <a:r>
              <a:rPr lang="en-US" b="1" dirty="0" err="1">
                <a:solidFill>
                  <a:schemeClr val="accent4">
                    <a:lumMod val="50000"/>
                  </a:schemeClr>
                </a:solidFill>
              </a:rPr>
              <a:t>relativizar</a:t>
            </a:r>
            <a:r>
              <a:rPr lang="en-US" b="1" dirty="0">
                <a:solidFill>
                  <a:schemeClr val="accent4">
                    <a:lumMod val="50000"/>
                  </a:schemeClr>
                </a:solidFill>
              </a:rPr>
              <a:t> </a:t>
            </a:r>
            <a:r>
              <a:rPr lang="en-US" b="1" dirty="0" err="1">
                <a:solidFill>
                  <a:srgbClr val="403152"/>
                </a:solidFill>
              </a:rPr>
              <a:t>estes</a:t>
            </a:r>
            <a:r>
              <a:rPr lang="en-US" b="1" dirty="0">
                <a:solidFill>
                  <a:srgbClr val="403152"/>
                </a:solidFill>
              </a:rPr>
              <a:t> </a:t>
            </a:r>
            <a:r>
              <a:rPr lang="en-US" b="1" dirty="0" err="1">
                <a:solidFill>
                  <a:schemeClr val="accent4">
                    <a:lumMod val="50000"/>
                  </a:schemeClr>
                </a:solidFill>
              </a:rPr>
              <a:t>ciclos</a:t>
            </a:r>
            <a:r>
              <a:rPr lang="en-US" b="1" dirty="0">
                <a:solidFill>
                  <a:schemeClr val="accent4">
                    <a:lumMod val="50000"/>
                  </a:schemeClr>
                </a:solidFill>
              </a:rPr>
              <a:t>, </a:t>
            </a:r>
            <a:r>
              <a:rPr lang="en-US" b="1" dirty="0" err="1">
                <a:solidFill>
                  <a:schemeClr val="accent4">
                    <a:lumMod val="50000"/>
                  </a:schemeClr>
                </a:solidFill>
              </a:rPr>
              <a:t>podem</a:t>
            </a:r>
            <a:r>
              <a:rPr lang="en-US" b="1" dirty="0">
                <a:solidFill>
                  <a:schemeClr val="accent4">
                    <a:lumMod val="50000"/>
                  </a:schemeClr>
                </a:solidFill>
              </a:rPr>
              <a:t> </a:t>
            </a:r>
            <a:r>
              <a:rPr lang="en-US" b="1" dirty="0" err="1">
                <a:solidFill>
                  <a:schemeClr val="accent4">
                    <a:lumMod val="50000"/>
                  </a:schemeClr>
                </a:solidFill>
              </a:rPr>
              <a:t>variar</a:t>
            </a:r>
            <a:r>
              <a:rPr lang="en-US" b="1" dirty="0">
                <a:solidFill>
                  <a:schemeClr val="accent4">
                    <a:lumMod val="50000"/>
                  </a:schemeClr>
                </a:solidFill>
              </a:rPr>
              <a:t> </a:t>
            </a:r>
            <a:r>
              <a:rPr lang="en-US" b="1" dirty="0" err="1">
                <a:solidFill>
                  <a:schemeClr val="accent4">
                    <a:lumMod val="50000"/>
                  </a:schemeClr>
                </a:solidFill>
              </a:rPr>
              <a:t>muito</a:t>
            </a:r>
            <a:r>
              <a:rPr lang="en-US" b="1" dirty="0">
                <a:solidFill>
                  <a:schemeClr val="accent4">
                    <a:lumMod val="50000"/>
                  </a:schemeClr>
                </a:solidFill>
              </a:rPr>
              <a:t> (</a:t>
            </a:r>
            <a:r>
              <a:rPr lang="en-US" b="1" dirty="0" err="1">
                <a:solidFill>
                  <a:schemeClr val="accent4">
                    <a:lumMod val="50000"/>
                  </a:schemeClr>
                </a:solidFill>
              </a:rPr>
              <a:t>jovens</a:t>
            </a:r>
            <a:r>
              <a:rPr lang="en-US" b="1" dirty="0">
                <a:solidFill>
                  <a:schemeClr val="accent4">
                    <a:lumMod val="50000"/>
                  </a:schemeClr>
                </a:solidFill>
              </a:rPr>
              <a:t> </a:t>
            </a:r>
            <a:r>
              <a:rPr lang="en-US" b="1" dirty="0" err="1">
                <a:solidFill>
                  <a:schemeClr val="accent4">
                    <a:lumMod val="50000"/>
                  </a:schemeClr>
                </a:solidFill>
              </a:rPr>
              <a:t>dependentes</a:t>
            </a:r>
            <a:r>
              <a:rPr lang="en-US" b="1" dirty="0">
                <a:solidFill>
                  <a:schemeClr val="accent4">
                    <a:lumMod val="50000"/>
                  </a:schemeClr>
                </a:solidFill>
              </a:rPr>
              <a:t>, </a:t>
            </a:r>
            <a:r>
              <a:rPr lang="en-US" b="1" dirty="0" err="1">
                <a:solidFill>
                  <a:schemeClr val="accent4">
                    <a:lumMod val="50000"/>
                  </a:schemeClr>
                </a:solidFill>
              </a:rPr>
              <a:t>velhos</a:t>
            </a:r>
            <a:r>
              <a:rPr lang="en-US" b="1" dirty="0">
                <a:solidFill>
                  <a:schemeClr val="accent4">
                    <a:lumMod val="50000"/>
                  </a:schemeClr>
                </a:solidFill>
              </a:rPr>
              <a:t> </a:t>
            </a:r>
            <a:r>
              <a:rPr lang="en-US" b="1" dirty="0" err="1">
                <a:solidFill>
                  <a:schemeClr val="accent4">
                    <a:lumMod val="50000"/>
                  </a:schemeClr>
                </a:solidFill>
              </a:rPr>
              <a:t>independentes</a:t>
            </a:r>
            <a:r>
              <a:rPr lang="en-US" b="1" dirty="0">
                <a:solidFill>
                  <a:schemeClr val="accent4">
                    <a:lumMod val="50000"/>
                  </a:schemeClr>
                </a:solidFill>
              </a:rPr>
              <a:t>, </a:t>
            </a:r>
            <a:r>
              <a:rPr lang="en-US" b="1" dirty="0" err="1">
                <a:solidFill>
                  <a:schemeClr val="accent4">
                    <a:lumMod val="50000"/>
                  </a:schemeClr>
                </a:solidFill>
              </a:rPr>
              <a:t>sexualidade</a:t>
            </a:r>
            <a:r>
              <a:rPr lang="en-US" b="1" dirty="0">
                <a:solidFill>
                  <a:schemeClr val="accent4">
                    <a:lumMod val="50000"/>
                  </a:schemeClr>
                </a:solidFill>
              </a:rPr>
              <a:t> e </a:t>
            </a:r>
            <a:r>
              <a:rPr lang="en-US" b="1" dirty="0" err="1">
                <a:solidFill>
                  <a:schemeClr val="accent4">
                    <a:lumMod val="50000"/>
                  </a:schemeClr>
                </a:solidFill>
              </a:rPr>
              <a:t>reprodução</a:t>
            </a:r>
            <a:r>
              <a:rPr lang="en-US" b="1" dirty="0">
                <a:solidFill>
                  <a:schemeClr val="accent4">
                    <a:lumMod val="50000"/>
                  </a:schemeClr>
                </a:solidFill>
              </a:rPr>
              <a:t> </a:t>
            </a:r>
            <a:r>
              <a:rPr lang="en-US" b="1" dirty="0" err="1">
                <a:solidFill>
                  <a:schemeClr val="accent4">
                    <a:lumMod val="50000"/>
                  </a:schemeClr>
                </a:solidFill>
              </a:rPr>
              <a:t>até</a:t>
            </a:r>
            <a:r>
              <a:rPr lang="en-US" b="1" dirty="0">
                <a:solidFill>
                  <a:schemeClr val="accent4">
                    <a:lumMod val="50000"/>
                  </a:schemeClr>
                </a:solidFill>
              </a:rPr>
              <a:t> </a:t>
            </a:r>
            <a:r>
              <a:rPr lang="en-US" b="1" dirty="0" err="1">
                <a:solidFill>
                  <a:schemeClr val="accent4">
                    <a:lumMod val="50000"/>
                  </a:schemeClr>
                </a:solidFill>
              </a:rPr>
              <a:t>tarde</a:t>
            </a:r>
            <a:r>
              <a:rPr lang="en-US" b="1" dirty="0">
                <a:solidFill>
                  <a:schemeClr val="accent4">
                    <a:lumMod val="50000"/>
                  </a:schemeClr>
                </a:solidFill>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Ciclos de vida femininos</a:t>
            </a:r>
          </a:p>
        </p:txBody>
      </p:sp>
      <p:sp>
        <p:nvSpPr>
          <p:cNvPr id="3" name="Espaço Reservado para Conteúdo 2"/>
          <p:cNvSpPr>
            <a:spLocks noGrp="1"/>
          </p:cNvSpPr>
          <p:nvPr>
            <p:ph idx="1"/>
          </p:nvPr>
        </p:nvSpPr>
        <p:spPr>
          <a:xfrm>
            <a:off x="457200" y="1600200"/>
            <a:ext cx="6563072" cy="5141168"/>
          </a:xfrm>
        </p:spPr>
        <p:txBody>
          <a:bodyPr>
            <a:normAutofit fontScale="92500" lnSpcReduction="10000"/>
          </a:bodyPr>
          <a:lstStyle/>
          <a:p>
            <a:r>
              <a:rPr lang="pt-BR" sz="3200" b="1" dirty="0"/>
              <a:t>Idade fértil - da primeira menstruação (menarca) à última (menopausa)</a:t>
            </a:r>
          </a:p>
          <a:p>
            <a:pPr marL="114300" indent="0">
              <a:buNone/>
            </a:pPr>
            <a:r>
              <a:rPr lang="pt-BR" sz="3200" dirty="0"/>
              <a:t>Cerca de 40 anos</a:t>
            </a:r>
          </a:p>
          <a:p>
            <a:endParaRPr lang="pt-BR" sz="3200" dirty="0"/>
          </a:p>
          <a:p>
            <a:r>
              <a:rPr lang="pt-BR" sz="3200" b="1" dirty="0"/>
              <a:t>Ciclo fértil ou menstrual</a:t>
            </a:r>
          </a:p>
          <a:p>
            <a:pPr marL="114300" indent="0">
              <a:buNone/>
            </a:pPr>
            <a:r>
              <a:rPr lang="pt-BR" sz="3200" dirty="0"/>
              <a:t>Cerca de 4 semanas</a:t>
            </a:r>
          </a:p>
          <a:p>
            <a:endParaRPr lang="pt-BR" sz="3200" dirty="0"/>
          </a:p>
          <a:p>
            <a:r>
              <a:rPr lang="pt-BR" sz="3200" b="1" dirty="0"/>
              <a:t>Ciclo gravídico puerperal (concepção, gravidez, parto e pós-parto)</a:t>
            </a:r>
          </a:p>
          <a:p>
            <a:pPr marL="114300" indent="0">
              <a:buNone/>
            </a:pPr>
            <a:r>
              <a:rPr lang="pt-BR" sz="3200" dirty="0"/>
              <a:t>Cerca de 9 meses + 42 dias</a:t>
            </a:r>
          </a:p>
          <a:p>
            <a:endParaRPr lang="pt-BR" sz="3200" dirty="0"/>
          </a:p>
        </p:txBody>
      </p:sp>
      <p:sp>
        <p:nvSpPr>
          <p:cNvPr id="4" name="Espaço Reservado para Número de Slide 3"/>
          <p:cNvSpPr>
            <a:spLocks noGrp="1"/>
          </p:cNvSpPr>
          <p:nvPr>
            <p:ph type="sldNum" sz="quarter" idx="12"/>
          </p:nvPr>
        </p:nvSpPr>
        <p:spPr/>
        <p:txBody>
          <a:bodyPr/>
          <a:lstStyle/>
          <a:p>
            <a:fld id="{BDC90027-DB9C-4C19-B7EE-9EFA9493FAA9}" type="slidenum">
              <a:rPr lang="pt-BR" smtClean="0"/>
              <a:pPr/>
              <a:t>7</a:t>
            </a:fld>
            <a:endParaRPr lang="pt-BR"/>
          </a:p>
        </p:txBody>
      </p:sp>
    </p:spTree>
    <p:extLst>
      <p:ext uri="{BB962C8B-B14F-4D97-AF65-F5344CB8AC3E}">
        <p14:creationId xmlns:p14="http://schemas.microsoft.com/office/powerpoint/2010/main" val="131862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rgbClr val="FFFF00"/>
                  </a:solidFill>
                </a:rPr>
                <a:t>demográfica</a:t>
              </a:r>
              <a:r>
                <a:rPr lang="pt-BR" sz="2800" kern="1200" dirty="0"/>
                <a:t>, epidemiológica e nutricional </a:t>
              </a:r>
            </a:p>
          </p:txBody>
        </p:sp>
      </p:grpSp>
      <p:pic>
        <p:nvPicPr>
          <p:cNvPr id="1033" name="Picture 9" descr="http://www.scielo.br/img/revistas/rbepop/v28n2/a09graf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40768"/>
            <a:ext cx="5171685"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39552" y="2420888"/>
            <a:ext cx="2376264" cy="3108544"/>
          </a:xfrm>
          <a:prstGeom prst="rect">
            <a:avLst/>
          </a:prstGeom>
          <a:noFill/>
        </p:spPr>
        <p:txBody>
          <a:bodyPr wrap="square" rtlCol="0">
            <a:spAutoFit/>
          </a:bodyPr>
          <a:lstStyle/>
          <a:p>
            <a:pPr algn="ctr"/>
            <a:r>
              <a:rPr lang="pt-BR" sz="2800" dirty="0"/>
              <a:t>2050  estabilização</a:t>
            </a:r>
          </a:p>
          <a:p>
            <a:pPr algn="ctr"/>
            <a:r>
              <a:rPr lang="pt-BR" sz="2800" dirty="0"/>
              <a:t> </a:t>
            </a:r>
          </a:p>
          <a:p>
            <a:pPr algn="ctr"/>
            <a:endParaRPr lang="pt-BR" sz="2800" dirty="0"/>
          </a:p>
          <a:p>
            <a:pPr algn="ctr"/>
            <a:r>
              <a:rPr lang="pt-BR" sz="2800" dirty="0"/>
              <a:t>       </a:t>
            </a:r>
          </a:p>
          <a:p>
            <a:pPr algn="ctr"/>
            <a:endParaRPr lang="pt-BR" sz="2800" dirty="0"/>
          </a:p>
          <a:p>
            <a:pPr algn="ctr"/>
            <a:r>
              <a:rPr lang="pt-BR" sz="2800" dirty="0"/>
              <a:t>Declínio </a:t>
            </a:r>
          </a:p>
        </p:txBody>
      </p:sp>
      <p:sp>
        <p:nvSpPr>
          <p:cNvPr id="3" name="Seta para baixo 2"/>
          <p:cNvSpPr/>
          <p:nvPr/>
        </p:nvSpPr>
        <p:spPr>
          <a:xfrm>
            <a:off x="1547664" y="3645024"/>
            <a:ext cx="216024" cy="1224136"/>
          </a:xfrm>
          <a:prstGeom prst="downArrow">
            <a:avLst/>
          </a:prstGeom>
          <a:solidFill>
            <a:srgbClr val="29E3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074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9</a:t>
            </a:fld>
            <a:endParaRPr lang="pt-BR"/>
          </a:p>
        </p:txBody>
      </p:sp>
      <p:grpSp>
        <p:nvGrpSpPr>
          <p:cNvPr id="7" name="Grupo 6"/>
          <p:cNvGrpSpPr/>
          <p:nvPr/>
        </p:nvGrpSpPr>
        <p:grpSpPr>
          <a:xfrm>
            <a:off x="251520" y="23268"/>
            <a:ext cx="8496944" cy="453403"/>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a:t>Transição </a:t>
              </a:r>
              <a:r>
                <a:rPr lang="pt-BR" sz="2800" kern="1200" dirty="0">
                  <a:solidFill>
                    <a:srgbClr val="FFFF00"/>
                  </a:solidFill>
                </a:rPr>
                <a:t>demográfica</a:t>
              </a:r>
              <a:r>
                <a:rPr lang="pt-BR" sz="2800" kern="1200" dirty="0"/>
                <a:t>, epidemiológica e nutricional </a:t>
              </a:r>
            </a:p>
          </p:txBody>
        </p:sp>
      </p:grpSp>
      <p:graphicFrame>
        <p:nvGraphicFramePr>
          <p:cNvPr id="11" name="Gráfico 10"/>
          <p:cNvGraphicFramePr>
            <a:graphicFrameLocks noGrp="1"/>
          </p:cNvGraphicFramePr>
          <p:nvPr>
            <p:extLst>
              <p:ext uri="{D42A27DB-BD31-4B8C-83A1-F6EECF244321}">
                <p14:modId xmlns:p14="http://schemas.microsoft.com/office/powerpoint/2010/main" val="3510367964"/>
              </p:ext>
            </p:extLst>
          </p:nvPr>
        </p:nvGraphicFramePr>
        <p:xfrm>
          <a:off x="611560" y="908720"/>
          <a:ext cx="7776864" cy="5312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7833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9671</TotalTime>
  <Words>2691</Words>
  <Application>Microsoft Office PowerPoint</Application>
  <PresentationFormat>Apresentação na tela (4:3)</PresentationFormat>
  <Paragraphs>256</Paragraphs>
  <Slides>37</Slides>
  <Notes>15</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37</vt:i4>
      </vt:variant>
    </vt:vector>
  </HeadingPairs>
  <TitlesOfParts>
    <vt:vector size="55" baseType="lpstr">
      <vt:lpstr>ＭＳ Ｐゴシック</vt:lpstr>
      <vt:lpstr>ＭＳ Ｐゴシック</vt:lpstr>
      <vt:lpstr>Arial</vt:lpstr>
      <vt:lpstr>Arial Black</vt:lpstr>
      <vt:lpstr>Book Antiqua</vt:lpstr>
      <vt:lpstr>Calibri</vt:lpstr>
      <vt:lpstr>Cambria</vt:lpstr>
      <vt:lpstr>Garamond</vt:lpstr>
      <vt:lpstr>Monotype Sorts</vt:lpstr>
      <vt:lpstr>Script MT Bold</vt:lpstr>
      <vt:lpstr>Symbol</vt:lpstr>
      <vt:lpstr>Tahoma</vt:lpstr>
      <vt:lpstr>Times New Roman</vt:lpstr>
      <vt:lpstr>Webdings</vt:lpstr>
      <vt:lpstr>Wingdings</vt:lpstr>
      <vt:lpstr>Adjacência</vt:lpstr>
      <vt:lpstr>Chart</vt:lpstr>
      <vt:lpstr>Photo Editor Photo</vt:lpstr>
      <vt:lpstr>Ciclos da vida,  transições sociais e vulnerabilidade </vt:lpstr>
      <vt:lpstr>Perguntas norteadoras</vt:lpstr>
      <vt:lpstr>Apresentação do PowerPoint</vt:lpstr>
      <vt:lpstr>Apresentação do PowerPoint</vt:lpstr>
      <vt:lpstr>Apresentação do PowerPoint</vt:lpstr>
      <vt:lpstr>Ciclo de vida</vt:lpstr>
      <vt:lpstr>Ciclos de vida femininos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CICLOS DA VIDA </vt:lpstr>
      <vt:lpstr>  CICLOS DA VIDA </vt:lpstr>
      <vt:lpstr>CICLO DE VIDA DAS FAMÍLIAS  (as famílias em mudança)</vt:lpstr>
      <vt:lpstr>PERÍODO PERINTAL E INFÂNCIA</vt:lpstr>
      <vt:lpstr>Modos de Nascer e Epidemias de obesidade e doenças crônicas / não transmissíveis</vt:lpstr>
      <vt:lpstr>INFÂNCIA Programas de Nutrição</vt:lpstr>
      <vt:lpstr>ADOLESCÊNCIA</vt:lpstr>
      <vt:lpstr>ADULTEZ E MATURIDADE e Programas de Saúde Pública </vt:lpstr>
      <vt:lpstr>IDOSOS</vt:lpstr>
      <vt:lpstr>Apresentação do PowerPoint</vt:lpstr>
      <vt:lpstr>Risco</vt:lpstr>
      <vt:lpstr>Ampliando horizontes:  do risco à vulnerabilidade</vt:lpstr>
      <vt:lpstr>Componentes de vulnerabilidade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Cristina d'Tanaka</dc:creator>
  <cp:lastModifiedBy>simone diniz</cp:lastModifiedBy>
  <cp:revision>153</cp:revision>
  <cp:lastPrinted>2013-07-29T16:45:02Z</cp:lastPrinted>
  <dcterms:created xsi:type="dcterms:W3CDTF">2013-06-25T11:49:52Z</dcterms:created>
  <dcterms:modified xsi:type="dcterms:W3CDTF">2017-08-06T20:00:57Z</dcterms:modified>
</cp:coreProperties>
</file>