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88" r:id="rId6"/>
    <p:sldId id="258" r:id="rId7"/>
    <p:sldId id="289" r:id="rId8"/>
    <p:sldId id="268" r:id="rId9"/>
    <p:sldId id="290" r:id="rId10"/>
    <p:sldId id="257" r:id="rId11"/>
    <p:sldId id="291" r:id="rId12"/>
    <p:sldId id="263" r:id="rId13"/>
    <p:sldId id="292" r:id="rId14"/>
    <p:sldId id="293" r:id="rId15"/>
    <p:sldId id="301" r:id="rId16"/>
    <p:sldId id="269" r:id="rId17"/>
    <p:sldId id="270" r:id="rId18"/>
    <p:sldId id="300" r:id="rId19"/>
    <p:sldId id="271" r:id="rId20"/>
    <p:sldId id="272" r:id="rId21"/>
    <p:sldId id="273" r:id="rId22"/>
    <p:sldId id="275" r:id="rId23"/>
    <p:sldId id="276" r:id="rId24"/>
    <p:sldId id="302" r:id="rId25"/>
    <p:sldId id="303" r:id="rId26"/>
    <p:sldId id="277" r:id="rId27"/>
    <p:sldId id="304" r:id="rId28"/>
    <p:sldId id="279" r:id="rId29"/>
    <p:sldId id="297" r:id="rId30"/>
    <p:sldId id="298" r:id="rId31"/>
    <p:sldId id="306" r:id="rId32"/>
    <p:sldId id="307" r:id="rId33"/>
    <p:sldId id="308" r:id="rId34"/>
    <p:sldId id="260" r:id="rId35"/>
    <p:sldId id="305" r:id="rId36"/>
    <p:sldId id="283" r:id="rId37"/>
    <p:sldId id="309" r:id="rId38"/>
    <p:sldId id="284" r:id="rId39"/>
    <p:sldId id="285" r:id="rId40"/>
    <p:sldId id="317" r:id="rId41"/>
    <p:sldId id="287" r:id="rId42"/>
    <p:sldId id="314" r:id="rId43"/>
    <p:sldId id="319" r:id="rId44"/>
    <p:sldId id="320" r:id="rId45"/>
    <p:sldId id="321" r:id="rId46"/>
    <p:sldId id="312" r:id="rId47"/>
    <p:sldId id="310" r:id="rId48"/>
    <p:sldId id="313" r:id="rId49"/>
    <p:sldId id="315" r:id="rId50"/>
    <p:sldId id="296" r:id="rId51"/>
    <p:sldId id="267" r:id="rId52"/>
    <p:sldId id="294" r:id="rId53"/>
    <p:sldId id="264" r:id="rId54"/>
    <p:sldId id="295" r:id="rId55"/>
    <p:sldId id="281" r:id="rId56"/>
    <p:sldId id="299" r:id="rId57"/>
    <p:sldId id="318" r:id="rId5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95719"/>
  </p:normalViewPr>
  <p:slideViewPr>
    <p:cSldViewPr snapToGrid="0">
      <p:cViewPr varScale="1">
        <p:scale>
          <a:sx n="109" d="100"/>
          <a:sy n="109" d="100"/>
        </p:scale>
        <p:origin x="720" y="18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_rels/data2.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90D4CC-0C6D-410A-BBB2-1748B1DE4120}" type="doc">
      <dgm:prSet loTypeId="urn:microsoft.com/office/officeart/2005/8/layout/process1" loCatId="process" qsTypeId="urn:microsoft.com/office/officeart/2005/8/quickstyle/simple5" qsCatId="simple" csTypeId="urn:microsoft.com/office/officeart/2005/8/colors/accent0_2" csCatId="mainScheme" phldr="1"/>
      <dgm:spPr/>
    </dgm:pt>
    <dgm:pt modelId="{10E4C57B-8310-40EE-ACA6-A4CD0057CFD3}">
      <dgm:prSet phldrT="[Texto]"/>
      <dgm:spPr>
        <a:solidFill>
          <a:schemeClr val="bg2"/>
        </a:solidFill>
      </dgm:spPr>
      <dgm:t>
        <a:bodyPr/>
        <a:lstStyle/>
        <a:p>
          <a:r>
            <a:rPr lang="pt-BR" dirty="0"/>
            <a:t>Indústria</a:t>
          </a:r>
        </a:p>
      </dgm:t>
    </dgm:pt>
    <dgm:pt modelId="{6697A979-7498-4C56-A31C-B08237CEECA8}" type="parTrans" cxnId="{E180EBAE-5AA7-437D-BA4E-829B7E61EAC7}">
      <dgm:prSet/>
      <dgm:spPr/>
      <dgm:t>
        <a:bodyPr/>
        <a:lstStyle/>
        <a:p>
          <a:endParaRPr lang="pt-BR"/>
        </a:p>
      </dgm:t>
    </dgm:pt>
    <dgm:pt modelId="{8A0DF385-BFC8-45AB-AA7E-FBA62D86D8E9}" type="sibTrans" cxnId="{E180EBAE-5AA7-437D-BA4E-829B7E61EAC7}">
      <dgm:prSet/>
      <dgm:spPr/>
      <dgm:t>
        <a:bodyPr/>
        <a:lstStyle/>
        <a:p>
          <a:endParaRPr lang="pt-BR"/>
        </a:p>
      </dgm:t>
    </dgm:pt>
    <dgm:pt modelId="{D1706549-9858-4E21-AB0C-95CC6821B20B}">
      <dgm:prSet phldrT="[Texto]"/>
      <dgm:spPr>
        <a:solidFill>
          <a:schemeClr val="bg2"/>
        </a:solidFill>
      </dgm:spPr>
      <dgm:t>
        <a:bodyPr/>
        <a:lstStyle/>
        <a:p>
          <a:r>
            <a:rPr lang="pt-BR" dirty="0"/>
            <a:t>Distribuidor</a:t>
          </a:r>
        </a:p>
      </dgm:t>
    </dgm:pt>
    <dgm:pt modelId="{99C624E2-656A-49F2-976F-9347A0231AC2}" type="parTrans" cxnId="{995F2A88-B7DC-491B-8723-0C352D335E29}">
      <dgm:prSet/>
      <dgm:spPr/>
      <dgm:t>
        <a:bodyPr/>
        <a:lstStyle/>
        <a:p>
          <a:endParaRPr lang="pt-BR"/>
        </a:p>
      </dgm:t>
    </dgm:pt>
    <dgm:pt modelId="{50C7A3DF-54C2-45C3-BD6F-B8BE643B4F38}" type="sibTrans" cxnId="{995F2A88-B7DC-491B-8723-0C352D335E29}">
      <dgm:prSet/>
      <dgm:spPr/>
      <dgm:t>
        <a:bodyPr/>
        <a:lstStyle/>
        <a:p>
          <a:endParaRPr lang="pt-BR"/>
        </a:p>
      </dgm:t>
    </dgm:pt>
    <dgm:pt modelId="{2C7A5465-15B7-47E6-BF9D-936CD57979F3}">
      <dgm:prSet phldrT="[Texto]"/>
      <dgm:spPr>
        <a:solidFill>
          <a:schemeClr val="bg2"/>
        </a:solidFill>
      </dgm:spPr>
      <dgm:t>
        <a:bodyPr/>
        <a:lstStyle/>
        <a:p>
          <a:r>
            <a:rPr lang="pt-BR" dirty="0"/>
            <a:t>Atacadista</a:t>
          </a:r>
        </a:p>
      </dgm:t>
    </dgm:pt>
    <dgm:pt modelId="{8EA251DB-B3FE-40ED-B1EF-40F8A0824FFC}" type="parTrans" cxnId="{DD3E2DB9-4F8B-4D49-9D75-71D452BD111C}">
      <dgm:prSet/>
      <dgm:spPr/>
      <dgm:t>
        <a:bodyPr/>
        <a:lstStyle/>
        <a:p>
          <a:endParaRPr lang="pt-BR"/>
        </a:p>
      </dgm:t>
    </dgm:pt>
    <dgm:pt modelId="{F08138E0-B942-458F-A175-3D427DC0130F}" type="sibTrans" cxnId="{DD3E2DB9-4F8B-4D49-9D75-71D452BD111C}">
      <dgm:prSet/>
      <dgm:spPr/>
      <dgm:t>
        <a:bodyPr/>
        <a:lstStyle/>
        <a:p>
          <a:endParaRPr lang="pt-BR"/>
        </a:p>
      </dgm:t>
    </dgm:pt>
    <dgm:pt modelId="{A8F3B3CF-6F76-4891-8B57-FB51CEC89BDA}">
      <dgm:prSet phldrT="[Texto]"/>
      <dgm:spPr>
        <a:solidFill>
          <a:schemeClr val="bg2"/>
        </a:solidFill>
      </dgm:spPr>
      <dgm:t>
        <a:bodyPr/>
        <a:lstStyle/>
        <a:p>
          <a:r>
            <a:rPr lang="pt-BR" dirty="0"/>
            <a:t>Varejista</a:t>
          </a:r>
        </a:p>
      </dgm:t>
    </dgm:pt>
    <dgm:pt modelId="{FB8C3111-340E-4BBD-9E87-CF485A7FA6EF}" type="parTrans" cxnId="{18F2AD7C-8A54-433C-9A48-25C94323323E}">
      <dgm:prSet/>
      <dgm:spPr/>
      <dgm:t>
        <a:bodyPr/>
        <a:lstStyle/>
        <a:p>
          <a:endParaRPr lang="pt-BR"/>
        </a:p>
      </dgm:t>
    </dgm:pt>
    <dgm:pt modelId="{E043B907-C056-440E-9F8E-BEDC89DEED1A}" type="sibTrans" cxnId="{18F2AD7C-8A54-433C-9A48-25C94323323E}">
      <dgm:prSet/>
      <dgm:spPr/>
      <dgm:t>
        <a:bodyPr/>
        <a:lstStyle/>
        <a:p>
          <a:endParaRPr lang="pt-BR"/>
        </a:p>
      </dgm:t>
    </dgm:pt>
    <dgm:pt modelId="{D0A5C8E6-91AB-4378-A82D-2CCD8BC51E7A}">
      <dgm:prSet phldrT="[Texto]"/>
      <dgm:spPr>
        <a:solidFill>
          <a:schemeClr val="bg2"/>
        </a:solidFill>
      </dgm:spPr>
      <dgm:t>
        <a:bodyPr/>
        <a:lstStyle/>
        <a:p>
          <a:r>
            <a:rPr lang="pt-BR" dirty="0"/>
            <a:t>Consumidor</a:t>
          </a:r>
        </a:p>
      </dgm:t>
    </dgm:pt>
    <dgm:pt modelId="{9483020C-9DA1-41C4-ABBF-91052D71467A}" type="parTrans" cxnId="{1D285755-1DD2-4DBC-8E81-6F379ACCBFB9}">
      <dgm:prSet/>
      <dgm:spPr/>
      <dgm:t>
        <a:bodyPr/>
        <a:lstStyle/>
        <a:p>
          <a:endParaRPr lang="pt-BR"/>
        </a:p>
      </dgm:t>
    </dgm:pt>
    <dgm:pt modelId="{B16AE554-E750-436A-A733-278809B44C29}" type="sibTrans" cxnId="{1D285755-1DD2-4DBC-8E81-6F379ACCBFB9}">
      <dgm:prSet/>
      <dgm:spPr/>
      <dgm:t>
        <a:bodyPr/>
        <a:lstStyle/>
        <a:p>
          <a:endParaRPr lang="pt-BR"/>
        </a:p>
      </dgm:t>
    </dgm:pt>
    <dgm:pt modelId="{7DAF2FD6-596A-43E1-8151-A8F3C9E35265}" type="pres">
      <dgm:prSet presAssocID="{E990D4CC-0C6D-410A-BBB2-1748B1DE4120}" presName="Name0" presStyleCnt="0">
        <dgm:presLayoutVars>
          <dgm:dir/>
          <dgm:resizeHandles val="exact"/>
        </dgm:presLayoutVars>
      </dgm:prSet>
      <dgm:spPr/>
    </dgm:pt>
    <dgm:pt modelId="{115260A1-FFAC-4600-8C3A-296BF1748E7C}" type="pres">
      <dgm:prSet presAssocID="{10E4C57B-8310-40EE-ACA6-A4CD0057CFD3}" presName="node" presStyleLbl="node1" presStyleIdx="0" presStyleCnt="5">
        <dgm:presLayoutVars>
          <dgm:bulletEnabled val="1"/>
        </dgm:presLayoutVars>
      </dgm:prSet>
      <dgm:spPr/>
    </dgm:pt>
    <dgm:pt modelId="{946D270D-48A7-4D27-A7BA-8F7CCC8E03F9}" type="pres">
      <dgm:prSet presAssocID="{8A0DF385-BFC8-45AB-AA7E-FBA62D86D8E9}" presName="sibTrans" presStyleLbl="sibTrans2D1" presStyleIdx="0" presStyleCnt="4"/>
      <dgm:spPr/>
    </dgm:pt>
    <dgm:pt modelId="{CC7C4FDD-4441-4FD0-AD9B-5A688D90B5AC}" type="pres">
      <dgm:prSet presAssocID="{8A0DF385-BFC8-45AB-AA7E-FBA62D86D8E9}" presName="connectorText" presStyleLbl="sibTrans2D1" presStyleIdx="0" presStyleCnt="4"/>
      <dgm:spPr/>
    </dgm:pt>
    <dgm:pt modelId="{6A284444-AAE4-4C30-BDA5-4C489888E824}" type="pres">
      <dgm:prSet presAssocID="{D1706549-9858-4E21-AB0C-95CC6821B20B}" presName="node" presStyleLbl="node1" presStyleIdx="1" presStyleCnt="5">
        <dgm:presLayoutVars>
          <dgm:bulletEnabled val="1"/>
        </dgm:presLayoutVars>
      </dgm:prSet>
      <dgm:spPr/>
    </dgm:pt>
    <dgm:pt modelId="{BFF723A8-C592-4919-82AE-05188989F6D7}" type="pres">
      <dgm:prSet presAssocID="{50C7A3DF-54C2-45C3-BD6F-B8BE643B4F38}" presName="sibTrans" presStyleLbl="sibTrans2D1" presStyleIdx="1" presStyleCnt="4"/>
      <dgm:spPr/>
    </dgm:pt>
    <dgm:pt modelId="{772F8D96-13D1-43F9-B72B-A3D10B1E3C1E}" type="pres">
      <dgm:prSet presAssocID="{50C7A3DF-54C2-45C3-BD6F-B8BE643B4F38}" presName="connectorText" presStyleLbl="sibTrans2D1" presStyleIdx="1" presStyleCnt="4"/>
      <dgm:spPr/>
    </dgm:pt>
    <dgm:pt modelId="{5BA2E3AD-AA9D-4DD7-968D-43A7C7EDCDCC}" type="pres">
      <dgm:prSet presAssocID="{2C7A5465-15B7-47E6-BF9D-936CD57979F3}" presName="node" presStyleLbl="node1" presStyleIdx="2" presStyleCnt="5">
        <dgm:presLayoutVars>
          <dgm:bulletEnabled val="1"/>
        </dgm:presLayoutVars>
      </dgm:prSet>
      <dgm:spPr/>
    </dgm:pt>
    <dgm:pt modelId="{02899D08-323B-4375-877E-C361D291FABB}" type="pres">
      <dgm:prSet presAssocID="{F08138E0-B942-458F-A175-3D427DC0130F}" presName="sibTrans" presStyleLbl="sibTrans2D1" presStyleIdx="2" presStyleCnt="4"/>
      <dgm:spPr/>
    </dgm:pt>
    <dgm:pt modelId="{02250281-2C9F-4BB3-9D12-29560D974A06}" type="pres">
      <dgm:prSet presAssocID="{F08138E0-B942-458F-A175-3D427DC0130F}" presName="connectorText" presStyleLbl="sibTrans2D1" presStyleIdx="2" presStyleCnt="4"/>
      <dgm:spPr/>
    </dgm:pt>
    <dgm:pt modelId="{C7EB0639-6765-4A3A-AE31-2E7D8AE73583}" type="pres">
      <dgm:prSet presAssocID="{A8F3B3CF-6F76-4891-8B57-FB51CEC89BDA}" presName="node" presStyleLbl="node1" presStyleIdx="3" presStyleCnt="5">
        <dgm:presLayoutVars>
          <dgm:bulletEnabled val="1"/>
        </dgm:presLayoutVars>
      </dgm:prSet>
      <dgm:spPr/>
    </dgm:pt>
    <dgm:pt modelId="{EB92D998-BCF2-4CFF-A1FB-36458AA1E5C1}" type="pres">
      <dgm:prSet presAssocID="{E043B907-C056-440E-9F8E-BEDC89DEED1A}" presName="sibTrans" presStyleLbl="sibTrans2D1" presStyleIdx="3" presStyleCnt="4"/>
      <dgm:spPr/>
    </dgm:pt>
    <dgm:pt modelId="{C10CD174-C315-4452-B383-D1276659239D}" type="pres">
      <dgm:prSet presAssocID="{E043B907-C056-440E-9F8E-BEDC89DEED1A}" presName="connectorText" presStyleLbl="sibTrans2D1" presStyleIdx="3" presStyleCnt="4"/>
      <dgm:spPr/>
    </dgm:pt>
    <dgm:pt modelId="{C1CEEA3A-A09C-4E0F-9424-871DE7A5CF67}" type="pres">
      <dgm:prSet presAssocID="{D0A5C8E6-91AB-4378-A82D-2CCD8BC51E7A}" presName="node" presStyleLbl="node1" presStyleIdx="4" presStyleCnt="5">
        <dgm:presLayoutVars>
          <dgm:bulletEnabled val="1"/>
        </dgm:presLayoutVars>
      </dgm:prSet>
      <dgm:spPr/>
    </dgm:pt>
  </dgm:ptLst>
  <dgm:cxnLst>
    <dgm:cxn modelId="{E8825017-C267-FC4F-9B44-04A6DF745D7F}" type="presOf" srcId="{8A0DF385-BFC8-45AB-AA7E-FBA62D86D8E9}" destId="{946D270D-48A7-4D27-A7BA-8F7CCC8E03F9}" srcOrd="0" destOrd="0" presId="urn:microsoft.com/office/officeart/2005/8/layout/process1"/>
    <dgm:cxn modelId="{641B0D55-20E1-5143-A72B-60B20B1F2297}" type="presOf" srcId="{8A0DF385-BFC8-45AB-AA7E-FBA62D86D8E9}" destId="{CC7C4FDD-4441-4FD0-AD9B-5A688D90B5AC}" srcOrd="1" destOrd="0" presId="urn:microsoft.com/office/officeart/2005/8/layout/process1"/>
    <dgm:cxn modelId="{1D285755-1DD2-4DBC-8E81-6F379ACCBFB9}" srcId="{E990D4CC-0C6D-410A-BBB2-1748B1DE4120}" destId="{D0A5C8E6-91AB-4378-A82D-2CCD8BC51E7A}" srcOrd="4" destOrd="0" parTransId="{9483020C-9DA1-41C4-ABBF-91052D71467A}" sibTransId="{B16AE554-E750-436A-A733-278809B44C29}"/>
    <dgm:cxn modelId="{3D304578-DBD2-4147-9553-0502B4EC0039}" type="presOf" srcId="{E043B907-C056-440E-9F8E-BEDC89DEED1A}" destId="{EB92D998-BCF2-4CFF-A1FB-36458AA1E5C1}" srcOrd="0" destOrd="0" presId="urn:microsoft.com/office/officeart/2005/8/layout/process1"/>
    <dgm:cxn modelId="{C4CC8C78-CC71-4341-9179-B1D6A8B5FFE8}" type="presOf" srcId="{E043B907-C056-440E-9F8E-BEDC89DEED1A}" destId="{C10CD174-C315-4452-B383-D1276659239D}" srcOrd="1" destOrd="0" presId="urn:microsoft.com/office/officeart/2005/8/layout/process1"/>
    <dgm:cxn modelId="{18F2AD7C-8A54-433C-9A48-25C94323323E}" srcId="{E990D4CC-0C6D-410A-BBB2-1748B1DE4120}" destId="{A8F3B3CF-6F76-4891-8B57-FB51CEC89BDA}" srcOrd="3" destOrd="0" parTransId="{FB8C3111-340E-4BBD-9E87-CF485A7FA6EF}" sibTransId="{E043B907-C056-440E-9F8E-BEDC89DEED1A}"/>
    <dgm:cxn modelId="{995F2A88-B7DC-491B-8723-0C352D335E29}" srcId="{E990D4CC-0C6D-410A-BBB2-1748B1DE4120}" destId="{D1706549-9858-4E21-AB0C-95CC6821B20B}" srcOrd="1" destOrd="0" parTransId="{99C624E2-656A-49F2-976F-9347A0231AC2}" sibTransId="{50C7A3DF-54C2-45C3-BD6F-B8BE643B4F38}"/>
    <dgm:cxn modelId="{1D86E9A2-8B76-BD42-85AD-E19F96F775FB}" type="presOf" srcId="{E990D4CC-0C6D-410A-BBB2-1748B1DE4120}" destId="{7DAF2FD6-596A-43E1-8151-A8F3C9E35265}" srcOrd="0" destOrd="0" presId="urn:microsoft.com/office/officeart/2005/8/layout/process1"/>
    <dgm:cxn modelId="{AD611FAC-0CE7-844D-8F44-BF5112BBF2FB}" type="presOf" srcId="{F08138E0-B942-458F-A175-3D427DC0130F}" destId="{02250281-2C9F-4BB3-9D12-29560D974A06}" srcOrd="1" destOrd="0" presId="urn:microsoft.com/office/officeart/2005/8/layout/process1"/>
    <dgm:cxn modelId="{E180EBAE-5AA7-437D-BA4E-829B7E61EAC7}" srcId="{E990D4CC-0C6D-410A-BBB2-1748B1DE4120}" destId="{10E4C57B-8310-40EE-ACA6-A4CD0057CFD3}" srcOrd="0" destOrd="0" parTransId="{6697A979-7498-4C56-A31C-B08237CEECA8}" sibTransId="{8A0DF385-BFC8-45AB-AA7E-FBA62D86D8E9}"/>
    <dgm:cxn modelId="{CCC834B1-BCAE-8D49-A43F-7C683650C6CD}" type="presOf" srcId="{10E4C57B-8310-40EE-ACA6-A4CD0057CFD3}" destId="{115260A1-FFAC-4600-8C3A-296BF1748E7C}" srcOrd="0" destOrd="0" presId="urn:microsoft.com/office/officeart/2005/8/layout/process1"/>
    <dgm:cxn modelId="{DD3E2DB9-4F8B-4D49-9D75-71D452BD111C}" srcId="{E990D4CC-0C6D-410A-BBB2-1748B1DE4120}" destId="{2C7A5465-15B7-47E6-BF9D-936CD57979F3}" srcOrd="2" destOrd="0" parTransId="{8EA251DB-B3FE-40ED-B1EF-40F8A0824FFC}" sibTransId="{F08138E0-B942-458F-A175-3D427DC0130F}"/>
    <dgm:cxn modelId="{977F78BC-615F-D34F-80A7-8F0CB4E4A7BB}" type="presOf" srcId="{50C7A3DF-54C2-45C3-BD6F-B8BE643B4F38}" destId="{772F8D96-13D1-43F9-B72B-A3D10B1E3C1E}" srcOrd="1" destOrd="0" presId="urn:microsoft.com/office/officeart/2005/8/layout/process1"/>
    <dgm:cxn modelId="{D2E7D9BD-E74C-B445-A5CA-DC27763406F5}" type="presOf" srcId="{D1706549-9858-4E21-AB0C-95CC6821B20B}" destId="{6A284444-AAE4-4C30-BDA5-4C489888E824}" srcOrd="0" destOrd="0" presId="urn:microsoft.com/office/officeart/2005/8/layout/process1"/>
    <dgm:cxn modelId="{E6D847C3-25B0-574E-ADF5-AAFAE2B2FA3C}" type="presOf" srcId="{50C7A3DF-54C2-45C3-BD6F-B8BE643B4F38}" destId="{BFF723A8-C592-4919-82AE-05188989F6D7}" srcOrd="0" destOrd="0" presId="urn:microsoft.com/office/officeart/2005/8/layout/process1"/>
    <dgm:cxn modelId="{C5E8F1DF-B19F-994D-845D-67EAB758385F}" type="presOf" srcId="{D0A5C8E6-91AB-4378-A82D-2CCD8BC51E7A}" destId="{C1CEEA3A-A09C-4E0F-9424-871DE7A5CF67}" srcOrd="0" destOrd="0" presId="urn:microsoft.com/office/officeart/2005/8/layout/process1"/>
    <dgm:cxn modelId="{8BA5FFE7-4EE7-1542-BB2C-94570C59F0B5}" type="presOf" srcId="{F08138E0-B942-458F-A175-3D427DC0130F}" destId="{02899D08-323B-4375-877E-C361D291FABB}" srcOrd="0" destOrd="0" presId="urn:microsoft.com/office/officeart/2005/8/layout/process1"/>
    <dgm:cxn modelId="{996BD0F2-D46A-3A4F-9239-E51466935F85}" type="presOf" srcId="{2C7A5465-15B7-47E6-BF9D-936CD57979F3}" destId="{5BA2E3AD-AA9D-4DD7-968D-43A7C7EDCDCC}" srcOrd="0" destOrd="0" presId="urn:microsoft.com/office/officeart/2005/8/layout/process1"/>
    <dgm:cxn modelId="{9746F5F2-7DFE-5249-AE85-9585A1750CF2}" type="presOf" srcId="{A8F3B3CF-6F76-4891-8B57-FB51CEC89BDA}" destId="{C7EB0639-6765-4A3A-AE31-2E7D8AE73583}" srcOrd="0" destOrd="0" presId="urn:microsoft.com/office/officeart/2005/8/layout/process1"/>
    <dgm:cxn modelId="{277CDF3F-99BA-804A-B30F-9E51E840721C}" type="presParOf" srcId="{7DAF2FD6-596A-43E1-8151-A8F3C9E35265}" destId="{115260A1-FFAC-4600-8C3A-296BF1748E7C}" srcOrd="0" destOrd="0" presId="urn:microsoft.com/office/officeart/2005/8/layout/process1"/>
    <dgm:cxn modelId="{6C5F16BC-17C7-C548-985F-3D19453EE13E}" type="presParOf" srcId="{7DAF2FD6-596A-43E1-8151-A8F3C9E35265}" destId="{946D270D-48A7-4D27-A7BA-8F7CCC8E03F9}" srcOrd="1" destOrd="0" presId="urn:microsoft.com/office/officeart/2005/8/layout/process1"/>
    <dgm:cxn modelId="{A4542BF7-1DE7-4F44-9F10-667AEFFE384C}" type="presParOf" srcId="{946D270D-48A7-4D27-A7BA-8F7CCC8E03F9}" destId="{CC7C4FDD-4441-4FD0-AD9B-5A688D90B5AC}" srcOrd="0" destOrd="0" presId="urn:microsoft.com/office/officeart/2005/8/layout/process1"/>
    <dgm:cxn modelId="{C1FDC1BC-8EF1-194B-912A-512150B2643A}" type="presParOf" srcId="{7DAF2FD6-596A-43E1-8151-A8F3C9E35265}" destId="{6A284444-AAE4-4C30-BDA5-4C489888E824}" srcOrd="2" destOrd="0" presId="urn:microsoft.com/office/officeart/2005/8/layout/process1"/>
    <dgm:cxn modelId="{F681ED40-00A1-DD4C-89B8-667F7B63B716}" type="presParOf" srcId="{7DAF2FD6-596A-43E1-8151-A8F3C9E35265}" destId="{BFF723A8-C592-4919-82AE-05188989F6D7}" srcOrd="3" destOrd="0" presId="urn:microsoft.com/office/officeart/2005/8/layout/process1"/>
    <dgm:cxn modelId="{B47219E2-C285-C547-A563-04C00D5923E0}" type="presParOf" srcId="{BFF723A8-C592-4919-82AE-05188989F6D7}" destId="{772F8D96-13D1-43F9-B72B-A3D10B1E3C1E}" srcOrd="0" destOrd="0" presId="urn:microsoft.com/office/officeart/2005/8/layout/process1"/>
    <dgm:cxn modelId="{81BF70CA-E989-4B40-9506-AE5BC14DA79A}" type="presParOf" srcId="{7DAF2FD6-596A-43E1-8151-A8F3C9E35265}" destId="{5BA2E3AD-AA9D-4DD7-968D-43A7C7EDCDCC}" srcOrd="4" destOrd="0" presId="urn:microsoft.com/office/officeart/2005/8/layout/process1"/>
    <dgm:cxn modelId="{5FDDB672-133E-E145-B864-A3FE96AD814E}" type="presParOf" srcId="{7DAF2FD6-596A-43E1-8151-A8F3C9E35265}" destId="{02899D08-323B-4375-877E-C361D291FABB}" srcOrd="5" destOrd="0" presId="urn:microsoft.com/office/officeart/2005/8/layout/process1"/>
    <dgm:cxn modelId="{67AC0A11-715A-B740-BD30-1FE9977514F7}" type="presParOf" srcId="{02899D08-323B-4375-877E-C361D291FABB}" destId="{02250281-2C9F-4BB3-9D12-29560D974A06}" srcOrd="0" destOrd="0" presId="urn:microsoft.com/office/officeart/2005/8/layout/process1"/>
    <dgm:cxn modelId="{DC9A3216-5DC2-0F41-8494-A743F8E1BF59}" type="presParOf" srcId="{7DAF2FD6-596A-43E1-8151-A8F3C9E35265}" destId="{C7EB0639-6765-4A3A-AE31-2E7D8AE73583}" srcOrd="6" destOrd="0" presId="urn:microsoft.com/office/officeart/2005/8/layout/process1"/>
    <dgm:cxn modelId="{2CF4BA73-29C5-FD4F-A155-D5E687147D7F}" type="presParOf" srcId="{7DAF2FD6-596A-43E1-8151-A8F3C9E35265}" destId="{EB92D998-BCF2-4CFF-A1FB-36458AA1E5C1}" srcOrd="7" destOrd="0" presId="urn:microsoft.com/office/officeart/2005/8/layout/process1"/>
    <dgm:cxn modelId="{A0820741-42EC-4348-873E-9F01133B6EF3}" type="presParOf" srcId="{EB92D998-BCF2-4CFF-A1FB-36458AA1E5C1}" destId="{C10CD174-C315-4452-B383-D1276659239D}" srcOrd="0" destOrd="0" presId="urn:microsoft.com/office/officeart/2005/8/layout/process1"/>
    <dgm:cxn modelId="{D8B1E092-7773-0645-8DA1-4C591A1A43F3}" type="presParOf" srcId="{7DAF2FD6-596A-43E1-8151-A8F3C9E35265}" destId="{C1CEEA3A-A09C-4E0F-9424-871DE7A5CF67}"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26830D-E452-4AD4-A278-17AF092AEFAD}"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15D41117-BA2A-4A77-804E-82973FCB0B4D}">
      <dgm:prSet/>
      <dgm:spPr/>
      <dgm:t>
        <a:bodyPr/>
        <a:lstStyle/>
        <a:p>
          <a:pPr>
            <a:lnSpc>
              <a:spcPct val="100000"/>
            </a:lnSpc>
            <a:defRPr cap="all"/>
          </a:pPr>
          <a:r>
            <a:rPr lang="pt-BR"/>
            <a:t>Grupos de contrato</a:t>
          </a:r>
          <a:endParaRPr lang="en-US"/>
        </a:p>
      </dgm:t>
    </dgm:pt>
    <dgm:pt modelId="{B7C1E63E-A00C-46DA-96A9-3A4970172F72}" type="parTrans" cxnId="{68DB7E9E-3485-4ED1-A37F-26846077AAAE}">
      <dgm:prSet/>
      <dgm:spPr/>
      <dgm:t>
        <a:bodyPr/>
        <a:lstStyle/>
        <a:p>
          <a:endParaRPr lang="en-US"/>
        </a:p>
      </dgm:t>
    </dgm:pt>
    <dgm:pt modelId="{3678326B-EB16-4B87-A7E4-82FBB33FE7E5}" type="sibTrans" cxnId="{68DB7E9E-3485-4ED1-A37F-26846077AAAE}">
      <dgm:prSet/>
      <dgm:spPr/>
      <dgm:t>
        <a:bodyPr/>
        <a:lstStyle/>
        <a:p>
          <a:endParaRPr lang="en-US"/>
        </a:p>
      </dgm:t>
    </dgm:pt>
    <dgm:pt modelId="{88A5142E-F94D-4625-9D23-7AB5D314C665}">
      <dgm:prSet/>
      <dgm:spPr/>
      <dgm:t>
        <a:bodyPr/>
        <a:lstStyle/>
        <a:p>
          <a:pPr>
            <a:lnSpc>
              <a:spcPct val="100000"/>
            </a:lnSpc>
            <a:defRPr cap="all"/>
          </a:pPr>
          <a:r>
            <a:rPr lang="pt-BR"/>
            <a:t>Personalidade moral de fato</a:t>
          </a:r>
          <a:endParaRPr lang="en-US"/>
        </a:p>
      </dgm:t>
    </dgm:pt>
    <dgm:pt modelId="{8E9A443B-409F-42B4-9FB2-E495AEF8B3F1}" type="parTrans" cxnId="{486A4868-2700-4256-A86C-15D61F975C85}">
      <dgm:prSet/>
      <dgm:spPr/>
      <dgm:t>
        <a:bodyPr/>
        <a:lstStyle/>
        <a:p>
          <a:endParaRPr lang="en-US"/>
        </a:p>
      </dgm:t>
    </dgm:pt>
    <dgm:pt modelId="{FF4B6FC1-8F16-4228-B9AA-AB2FF24EC5FF}" type="sibTrans" cxnId="{486A4868-2700-4256-A86C-15D61F975C85}">
      <dgm:prSet/>
      <dgm:spPr/>
      <dgm:t>
        <a:bodyPr/>
        <a:lstStyle/>
        <a:p>
          <a:endParaRPr lang="en-US"/>
        </a:p>
      </dgm:t>
    </dgm:pt>
    <dgm:pt modelId="{440F9FD8-2EB7-473D-BA29-65A1FD12897A}">
      <dgm:prSet/>
      <dgm:spPr/>
      <dgm:t>
        <a:bodyPr/>
        <a:lstStyle/>
        <a:p>
          <a:pPr>
            <a:lnSpc>
              <a:spcPct val="100000"/>
            </a:lnSpc>
            <a:defRPr cap="all"/>
          </a:pPr>
          <a:r>
            <a:rPr lang="pt-BR"/>
            <a:t>Contrato Plurilateral</a:t>
          </a:r>
          <a:endParaRPr lang="en-US"/>
        </a:p>
      </dgm:t>
    </dgm:pt>
    <dgm:pt modelId="{32E9A329-3995-42E4-83BF-AA85848DF147}" type="parTrans" cxnId="{D2B01559-B393-4241-BA11-FF6E36201077}">
      <dgm:prSet/>
      <dgm:spPr/>
      <dgm:t>
        <a:bodyPr/>
        <a:lstStyle/>
        <a:p>
          <a:endParaRPr lang="en-US"/>
        </a:p>
      </dgm:t>
    </dgm:pt>
    <dgm:pt modelId="{89271662-88FC-4A6A-A51C-479022F2BDA1}" type="sibTrans" cxnId="{D2B01559-B393-4241-BA11-FF6E36201077}">
      <dgm:prSet/>
      <dgm:spPr/>
      <dgm:t>
        <a:bodyPr/>
        <a:lstStyle/>
        <a:p>
          <a:endParaRPr lang="en-US"/>
        </a:p>
      </dgm:t>
    </dgm:pt>
    <dgm:pt modelId="{8813633F-E640-4C45-A05E-09EE4FABA1CC}">
      <dgm:prSet/>
      <dgm:spPr/>
      <dgm:t>
        <a:bodyPr/>
        <a:lstStyle/>
        <a:p>
          <a:pPr>
            <a:lnSpc>
              <a:spcPct val="100000"/>
            </a:lnSpc>
            <a:defRPr cap="all"/>
          </a:pPr>
          <a:r>
            <a:rPr lang="pt-BR"/>
            <a:t>Sociedade</a:t>
          </a:r>
          <a:endParaRPr lang="en-US"/>
        </a:p>
      </dgm:t>
    </dgm:pt>
    <dgm:pt modelId="{9F1318D1-FE82-4E15-B076-ED23C8B08501}" type="parTrans" cxnId="{EB710F5E-5A66-47F8-9666-3ADE2CA6BD09}">
      <dgm:prSet/>
      <dgm:spPr/>
      <dgm:t>
        <a:bodyPr/>
        <a:lstStyle/>
        <a:p>
          <a:endParaRPr lang="en-US"/>
        </a:p>
      </dgm:t>
    </dgm:pt>
    <dgm:pt modelId="{28159E39-9AEB-439E-9405-9263CFB2899B}" type="sibTrans" cxnId="{EB710F5E-5A66-47F8-9666-3ADE2CA6BD09}">
      <dgm:prSet/>
      <dgm:spPr/>
      <dgm:t>
        <a:bodyPr/>
        <a:lstStyle/>
        <a:p>
          <a:endParaRPr lang="en-US"/>
        </a:p>
      </dgm:t>
    </dgm:pt>
    <dgm:pt modelId="{0EE1A244-DC35-4A2A-A62A-B2D72984B141}">
      <dgm:prSet/>
      <dgm:spPr/>
      <dgm:t>
        <a:bodyPr/>
        <a:lstStyle/>
        <a:p>
          <a:pPr>
            <a:lnSpc>
              <a:spcPct val="100000"/>
            </a:lnSpc>
            <a:defRPr cap="all"/>
          </a:pPr>
          <a:r>
            <a:rPr lang="pt-BR"/>
            <a:t>Grupos de sociedades</a:t>
          </a:r>
          <a:endParaRPr lang="en-US"/>
        </a:p>
      </dgm:t>
    </dgm:pt>
    <dgm:pt modelId="{91425A9E-5625-4961-88FB-39BA2D580490}" type="parTrans" cxnId="{10390FAF-3009-410C-8981-4BB7A10166BE}">
      <dgm:prSet/>
      <dgm:spPr/>
      <dgm:t>
        <a:bodyPr/>
        <a:lstStyle/>
        <a:p>
          <a:endParaRPr lang="en-US"/>
        </a:p>
      </dgm:t>
    </dgm:pt>
    <dgm:pt modelId="{95C44DC2-ACD4-4BDA-83EC-35F00897EB4A}" type="sibTrans" cxnId="{10390FAF-3009-410C-8981-4BB7A10166BE}">
      <dgm:prSet/>
      <dgm:spPr/>
      <dgm:t>
        <a:bodyPr/>
        <a:lstStyle/>
        <a:p>
          <a:endParaRPr lang="en-US"/>
        </a:p>
      </dgm:t>
    </dgm:pt>
    <dgm:pt modelId="{29DA5C3C-ECD2-4095-8394-68F08AEF280D}">
      <dgm:prSet/>
      <dgm:spPr/>
      <dgm:t>
        <a:bodyPr/>
        <a:lstStyle/>
        <a:p>
          <a:pPr>
            <a:lnSpc>
              <a:spcPct val="100000"/>
            </a:lnSpc>
            <a:defRPr cap="all"/>
          </a:pPr>
          <a:r>
            <a:rPr lang="pt-BR"/>
            <a:t>Sistema</a:t>
          </a:r>
          <a:endParaRPr lang="en-US"/>
        </a:p>
      </dgm:t>
    </dgm:pt>
    <dgm:pt modelId="{A9DCC387-B895-483A-ACE7-3D83993E0CB9}" type="parTrans" cxnId="{E7F0F9F8-B5C1-41B6-B4B3-15CE0B8E79B4}">
      <dgm:prSet/>
      <dgm:spPr/>
      <dgm:t>
        <a:bodyPr/>
        <a:lstStyle/>
        <a:p>
          <a:endParaRPr lang="en-US"/>
        </a:p>
      </dgm:t>
    </dgm:pt>
    <dgm:pt modelId="{2DB842F1-424F-4117-B57D-EE7D040987E9}" type="sibTrans" cxnId="{E7F0F9F8-B5C1-41B6-B4B3-15CE0B8E79B4}">
      <dgm:prSet/>
      <dgm:spPr/>
      <dgm:t>
        <a:bodyPr/>
        <a:lstStyle/>
        <a:p>
          <a:endParaRPr lang="en-US"/>
        </a:p>
      </dgm:t>
    </dgm:pt>
    <dgm:pt modelId="{E016444E-8F60-479B-A39C-0ED96592A801}">
      <dgm:prSet/>
      <dgm:spPr/>
      <dgm:t>
        <a:bodyPr/>
        <a:lstStyle/>
        <a:p>
          <a:pPr>
            <a:lnSpc>
              <a:spcPct val="100000"/>
            </a:lnSpc>
            <a:defRPr cap="all"/>
          </a:pPr>
          <a:r>
            <a:rPr lang="pt-BR"/>
            <a:t>Ordem Jurídica, etc...</a:t>
          </a:r>
          <a:endParaRPr lang="en-US"/>
        </a:p>
      </dgm:t>
    </dgm:pt>
    <dgm:pt modelId="{D26FA693-214E-4C0E-80DE-E492168F4836}" type="parTrans" cxnId="{2825DA46-7A63-4DB6-9B3C-FAB6A6E67BC0}">
      <dgm:prSet/>
      <dgm:spPr/>
      <dgm:t>
        <a:bodyPr/>
        <a:lstStyle/>
        <a:p>
          <a:endParaRPr lang="en-US"/>
        </a:p>
      </dgm:t>
    </dgm:pt>
    <dgm:pt modelId="{6AD4FDC9-EEB4-46B3-B042-FA1AAA565B75}" type="sibTrans" cxnId="{2825DA46-7A63-4DB6-9B3C-FAB6A6E67BC0}">
      <dgm:prSet/>
      <dgm:spPr/>
      <dgm:t>
        <a:bodyPr/>
        <a:lstStyle/>
        <a:p>
          <a:endParaRPr lang="en-US"/>
        </a:p>
      </dgm:t>
    </dgm:pt>
    <dgm:pt modelId="{F4820F9A-94DE-404B-A14A-81B8B5FAAEB7}" type="pres">
      <dgm:prSet presAssocID="{BA26830D-E452-4AD4-A278-17AF092AEFAD}" presName="root" presStyleCnt="0">
        <dgm:presLayoutVars>
          <dgm:dir/>
          <dgm:resizeHandles val="exact"/>
        </dgm:presLayoutVars>
      </dgm:prSet>
      <dgm:spPr/>
    </dgm:pt>
    <dgm:pt modelId="{D6131621-B781-42AC-96D6-74553A4BEE55}" type="pres">
      <dgm:prSet presAssocID="{15D41117-BA2A-4A77-804E-82973FCB0B4D}" presName="compNode" presStyleCnt="0"/>
      <dgm:spPr/>
    </dgm:pt>
    <dgm:pt modelId="{FE499142-43AE-4B28-9ADB-3E39F65EBA6B}" type="pres">
      <dgm:prSet presAssocID="{15D41117-BA2A-4A77-804E-82973FCB0B4D}" presName="iconBgRect" presStyleLbl="bgShp" presStyleIdx="0" presStyleCnt="7"/>
      <dgm:spPr/>
    </dgm:pt>
    <dgm:pt modelId="{60C656D9-A6C3-4FA8-B42A-5F076EFB6AC2}" type="pres">
      <dgm:prSet presAssocID="{15D41117-BA2A-4A77-804E-82973FCB0B4D}"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perto de mão"/>
        </a:ext>
      </dgm:extLst>
    </dgm:pt>
    <dgm:pt modelId="{25F85049-913D-4829-8EE7-4082909C0A86}" type="pres">
      <dgm:prSet presAssocID="{15D41117-BA2A-4A77-804E-82973FCB0B4D}" presName="spaceRect" presStyleCnt="0"/>
      <dgm:spPr/>
    </dgm:pt>
    <dgm:pt modelId="{F15681EC-1727-42E8-99FD-BEDFE7F03EEB}" type="pres">
      <dgm:prSet presAssocID="{15D41117-BA2A-4A77-804E-82973FCB0B4D}" presName="textRect" presStyleLbl="revTx" presStyleIdx="0" presStyleCnt="7">
        <dgm:presLayoutVars>
          <dgm:chMax val="1"/>
          <dgm:chPref val="1"/>
        </dgm:presLayoutVars>
      </dgm:prSet>
      <dgm:spPr/>
    </dgm:pt>
    <dgm:pt modelId="{1022A0E3-E0E9-46EE-A0D5-93B044E9AEDA}" type="pres">
      <dgm:prSet presAssocID="{3678326B-EB16-4B87-A7E4-82FBB33FE7E5}" presName="sibTrans" presStyleCnt="0"/>
      <dgm:spPr/>
    </dgm:pt>
    <dgm:pt modelId="{F4FAFD0F-27AF-4ABF-84B0-4ECAD20B00CA}" type="pres">
      <dgm:prSet presAssocID="{88A5142E-F94D-4625-9D23-7AB5D314C665}" presName="compNode" presStyleCnt="0"/>
      <dgm:spPr/>
    </dgm:pt>
    <dgm:pt modelId="{B70C363B-1A87-45DF-9028-CB9F827242C4}" type="pres">
      <dgm:prSet presAssocID="{88A5142E-F94D-4625-9D23-7AB5D314C665}" presName="iconBgRect" presStyleLbl="bgShp" presStyleIdx="1" presStyleCnt="7"/>
      <dgm:spPr/>
    </dgm:pt>
    <dgm:pt modelId="{F365B4A8-8953-4139-8EB6-43292ACFE3F1}" type="pres">
      <dgm:prSet presAssocID="{88A5142E-F94D-4625-9D23-7AB5D314C665}"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ales of Justice"/>
        </a:ext>
      </dgm:extLst>
    </dgm:pt>
    <dgm:pt modelId="{902487F2-E34C-4800-A753-B45B9D44D451}" type="pres">
      <dgm:prSet presAssocID="{88A5142E-F94D-4625-9D23-7AB5D314C665}" presName="spaceRect" presStyleCnt="0"/>
      <dgm:spPr/>
    </dgm:pt>
    <dgm:pt modelId="{76235BBA-6E4C-4860-9EAE-7FB3D4168EA2}" type="pres">
      <dgm:prSet presAssocID="{88A5142E-F94D-4625-9D23-7AB5D314C665}" presName="textRect" presStyleLbl="revTx" presStyleIdx="1" presStyleCnt="7">
        <dgm:presLayoutVars>
          <dgm:chMax val="1"/>
          <dgm:chPref val="1"/>
        </dgm:presLayoutVars>
      </dgm:prSet>
      <dgm:spPr/>
    </dgm:pt>
    <dgm:pt modelId="{B285ABD5-0E64-4268-B699-04F1CCFE813E}" type="pres">
      <dgm:prSet presAssocID="{FF4B6FC1-8F16-4228-B9AA-AB2FF24EC5FF}" presName="sibTrans" presStyleCnt="0"/>
      <dgm:spPr/>
    </dgm:pt>
    <dgm:pt modelId="{84431426-9BF7-444D-8196-CC2F151B9850}" type="pres">
      <dgm:prSet presAssocID="{440F9FD8-2EB7-473D-BA29-65A1FD12897A}" presName="compNode" presStyleCnt="0"/>
      <dgm:spPr/>
    </dgm:pt>
    <dgm:pt modelId="{2FB2F7D9-3F06-4823-8CC5-B6F495B541E1}" type="pres">
      <dgm:prSet presAssocID="{440F9FD8-2EB7-473D-BA29-65A1FD12897A}" presName="iconBgRect" presStyleLbl="bgShp" presStyleIdx="2" presStyleCnt="7"/>
      <dgm:spPr/>
    </dgm:pt>
    <dgm:pt modelId="{AA151670-D5E6-4EED-82C8-9CEF237FB27A}" type="pres">
      <dgm:prSet presAssocID="{440F9FD8-2EB7-473D-BA29-65A1FD12897A}"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ntract"/>
        </a:ext>
      </dgm:extLst>
    </dgm:pt>
    <dgm:pt modelId="{02DAA395-6074-4439-BFB1-5F8F7255C383}" type="pres">
      <dgm:prSet presAssocID="{440F9FD8-2EB7-473D-BA29-65A1FD12897A}" presName="spaceRect" presStyleCnt="0"/>
      <dgm:spPr/>
    </dgm:pt>
    <dgm:pt modelId="{FC3EFC37-9138-45D0-AC77-E7EC25CF2B0B}" type="pres">
      <dgm:prSet presAssocID="{440F9FD8-2EB7-473D-BA29-65A1FD12897A}" presName="textRect" presStyleLbl="revTx" presStyleIdx="2" presStyleCnt="7">
        <dgm:presLayoutVars>
          <dgm:chMax val="1"/>
          <dgm:chPref val="1"/>
        </dgm:presLayoutVars>
      </dgm:prSet>
      <dgm:spPr/>
    </dgm:pt>
    <dgm:pt modelId="{A36FF3E7-0D3A-4520-8002-13E24C58DB0D}" type="pres">
      <dgm:prSet presAssocID="{89271662-88FC-4A6A-A51C-479022F2BDA1}" presName="sibTrans" presStyleCnt="0"/>
      <dgm:spPr/>
    </dgm:pt>
    <dgm:pt modelId="{52692587-06E5-4698-897A-451D05E454C6}" type="pres">
      <dgm:prSet presAssocID="{8813633F-E640-4C45-A05E-09EE4FABA1CC}" presName="compNode" presStyleCnt="0"/>
      <dgm:spPr/>
    </dgm:pt>
    <dgm:pt modelId="{AB8ECCA9-18CF-4FC2-9AF6-34756F98CE84}" type="pres">
      <dgm:prSet presAssocID="{8813633F-E640-4C45-A05E-09EE4FABA1CC}" presName="iconBgRect" presStyleLbl="bgShp" presStyleIdx="3" presStyleCnt="7"/>
      <dgm:spPr/>
    </dgm:pt>
    <dgm:pt modelId="{74064279-C0B7-4B3F-9244-24B15707D5B2}" type="pres">
      <dgm:prSet presAssocID="{8813633F-E640-4C45-A05E-09EE4FABA1CC}"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Grupo"/>
        </a:ext>
      </dgm:extLst>
    </dgm:pt>
    <dgm:pt modelId="{322EA993-301B-4B00-9754-90E6F3D04CA1}" type="pres">
      <dgm:prSet presAssocID="{8813633F-E640-4C45-A05E-09EE4FABA1CC}" presName="spaceRect" presStyleCnt="0"/>
      <dgm:spPr/>
    </dgm:pt>
    <dgm:pt modelId="{F2FE800D-BC25-43FD-BC0C-3FD076291038}" type="pres">
      <dgm:prSet presAssocID="{8813633F-E640-4C45-A05E-09EE4FABA1CC}" presName="textRect" presStyleLbl="revTx" presStyleIdx="3" presStyleCnt="7">
        <dgm:presLayoutVars>
          <dgm:chMax val="1"/>
          <dgm:chPref val="1"/>
        </dgm:presLayoutVars>
      </dgm:prSet>
      <dgm:spPr/>
    </dgm:pt>
    <dgm:pt modelId="{4BFCA5F0-70DF-45E1-8E05-D339126F797F}" type="pres">
      <dgm:prSet presAssocID="{28159E39-9AEB-439E-9405-9263CFB2899B}" presName="sibTrans" presStyleCnt="0"/>
      <dgm:spPr/>
    </dgm:pt>
    <dgm:pt modelId="{66D90720-BC1C-4014-AFE5-6E38F932E72B}" type="pres">
      <dgm:prSet presAssocID="{0EE1A244-DC35-4A2A-A62A-B2D72984B141}" presName="compNode" presStyleCnt="0"/>
      <dgm:spPr/>
    </dgm:pt>
    <dgm:pt modelId="{8AAA6343-0603-4E44-9941-69194D07CB2A}" type="pres">
      <dgm:prSet presAssocID="{0EE1A244-DC35-4A2A-A62A-B2D72984B141}" presName="iconBgRect" presStyleLbl="bgShp" presStyleIdx="4" presStyleCnt="7"/>
      <dgm:spPr/>
    </dgm:pt>
    <dgm:pt modelId="{08B73E68-E7C2-4C32-BEE4-F595041F543E}" type="pres">
      <dgm:prSet presAssocID="{0EE1A244-DC35-4A2A-A62A-B2D72984B141}"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Usuários"/>
        </a:ext>
      </dgm:extLst>
    </dgm:pt>
    <dgm:pt modelId="{66542988-FF7D-4289-BE67-F3932B0FD7A8}" type="pres">
      <dgm:prSet presAssocID="{0EE1A244-DC35-4A2A-A62A-B2D72984B141}" presName="spaceRect" presStyleCnt="0"/>
      <dgm:spPr/>
    </dgm:pt>
    <dgm:pt modelId="{6EF07C82-BC56-4BFB-A698-2343C178324F}" type="pres">
      <dgm:prSet presAssocID="{0EE1A244-DC35-4A2A-A62A-B2D72984B141}" presName="textRect" presStyleLbl="revTx" presStyleIdx="4" presStyleCnt="7">
        <dgm:presLayoutVars>
          <dgm:chMax val="1"/>
          <dgm:chPref val="1"/>
        </dgm:presLayoutVars>
      </dgm:prSet>
      <dgm:spPr/>
    </dgm:pt>
    <dgm:pt modelId="{5F861787-A14D-4B5A-96EA-6F8AB1399FCE}" type="pres">
      <dgm:prSet presAssocID="{95C44DC2-ACD4-4BDA-83EC-35F00897EB4A}" presName="sibTrans" presStyleCnt="0"/>
      <dgm:spPr/>
    </dgm:pt>
    <dgm:pt modelId="{7B4B02B2-ED97-4F52-9068-C622B21BBD4A}" type="pres">
      <dgm:prSet presAssocID="{29DA5C3C-ECD2-4095-8394-68F08AEF280D}" presName="compNode" presStyleCnt="0"/>
      <dgm:spPr/>
    </dgm:pt>
    <dgm:pt modelId="{92BFA486-A3A7-4847-8383-20D53476A664}" type="pres">
      <dgm:prSet presAssocID="{29DA5C3C-ECD2-4095-8394-68F08AEF280D}" presName="iconBgRect" presStyleLbl="bgShp" presStyleIdx="5" presStyleCnt="7"/>
      <dgm:spPr/>
    </dgm:pt>
    <dgm:pt modelId="{950EF8FA-AB23-4D78-A24A-40305BFD0FEA}" type="pres">
      <dgm:prSet presAssocID="{29DA5C3C-ECD2-4095-8394-68F08AEF280D}"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Network Diagram"/>
        </a:ext>
      </dgm:extLst>
    </dgm:pt>
    <dgm:pt modelId="{45A1F419-0CDB-46B8-91FF-9895238BE7CA}" type="pres">
      <dgm:prSet presAssocID="{29DA5C3C-ECD2-4095-8394-68F08AEF280D}" presName="spaceRect" presStyleCnt="0"/>
      <dgm:spPr/>
    </dgm:pt>
    <dgm:pt modelId="{A4117A13-824C-450B-982E-A36D31EBEC4D}" type="pres">
      <dgm:prSet presAssocID="{29DA5C3C-ECD2-4095-8394-68F08AEF280D}" presName="textRect" presStyleLbl="revTx" presStyleIdx="5" presStyleCnt="7">
        <dgm:presLayoutVars>
          <dgm:chMax val="1"/>
          <dgm:chPref val="1"/>
        </dgm:presLayoutVars>
      </dgm:prSet>
      <dgm:spPr/>
    </dgm:pt>
    <dgm:pt modelId="{EFC4C05C-291A-4366-A32F-28FEA9910851}" type="pres">
      <dgm:prSet presAssocID="{2DB842F1-424F-4117-B57D-EE7D040987E9}" presName="sibTrans" presStyleCnt="0"/>
      <dgm:spPr/>
    </dgm:pt>
    <dgm:pt modelId="{283C34E3-73C4-431E-8A5C-DF6E1E113B5C}" type="pres">
      <dgm:prSet presAssocID="{E016444E-8F60-479B-A39C-0ED96592A801}" presName="compNode" presStyleCnt="0"/>
      <dgm:spPr/>
    </dgm:pt>
    <dgm:pt modelId="{342F29B8-A664-4810-8CBE-1F692532590B}" type="pres">
      <dgm:prSet presAssocID="{E016444E-8F60-479B-A39C-0ED96592A801}" presName="iconBgRect" presStyleLbl="bgShp" presStyleIdx="6" presStyleCnt="7"/>
      <dgm:spPr/>
    </dgm:pt>
    <dgm:pt modelId="{2CEE5E70-C5CD-492E-A711-730CE97A2DC4}" type="pres">
      <dgm:prSet presAssocID="{E016444E-8F60-479B-A39C-0ED96592A801}"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Martelo"/>
        </a:ext>
      </dgm:extLst>
    </dgm:pt>
    <dgm:pt modelId="{F091673E-0DC3-43E9-AEC5-AE4438442173}" type="pres">
      <dgm:prSet presAssocID="{E016444E-8F60-479B-A39C-0ED96592A801}" presName="spaceRect" presStyleCnt="0"/>
      <dgm:spPr/>
    </dgm:pt>
    <dgm:pt modelId="{18D45D61-6518-4DBA-9781-214A04C635D8}" type="pres">
      <dgm:prSet presAssocID="{E016444E-8F60-479B-A39C-0ED96592A801}" presName="textRect" presStyleLbl="revTx" presStyleIdx="6" presStyleCnt="7">
        <dgm:presLayoutVars>
          <dgm:chMax val="1"/>
          <dgm:chPref val="1"/>
        </dgm:presLayoutVars>
      </dgm:prSet>
      <dgm:spPr/>
    </dgm:pt>
  </dgm:ptLst>
  <dgm:cxnLst>
    <dgm:cxn modelId="{635EF105-487F-49CA-9906-385593A49E28}" type="presOf" srcId="{BA26830D-E452-4AD4-A278-17AF092AEFAD}" destId="{F4820F9A-94DE-404B-A14A-81B8B5FAAEB7}" srcOrd="0" destOrd="0" presId="urn:microsoft.com/office/officeart/2018/5/layout/IconCircleLabelList"/>
    <dgm:cxn modelId="{2E83E70B-5F3E-4DAA-B1A7-51E126D03569}" type="presOf" srcId="{8813633F-E640-4C45-A05E-09EE4FABA1CC}" destId="{F2FE800D-BC25-43FD-BC0C-3FD076291038}" srcOrd="0" destOrd="0" presId="urn:microsoft.com/office/officeart/2018/5/layout/IconCircleLabelList"/>
    <dgm:cxn modelId="{33302C12-7491-4DA4-8D04-641743395181}" type="presOf" srcId="{88A5142E-F94D-4625-9D23-7AB5D314C665}" destId="{76235BBA-6E4C-4860-9EAE-7FB3D4168EA2}" srcOrd="0" destOrd="0" presId="urn:microsoft.com/office/officeart/2018/5/layout/IconCircleLabelList"/>
    <dgm:cxn modelId="{32B62A2B-F20E-4890-AC7A-CCF93664C7E6}" type="presOf" srcId="{29DA5C3C-ECD2-4095-8394-68F08AEF280D}" destId="{A4117A13-824C-450B-982E-A36D31EBEC4D}" srcOrd="0" destOrd="0" presId="urn:microsoft.com/office/officeart/2018/5/layout/IconCircleLabelList"/>
    <dgm:cxn modelId="{2825DA46-7A63-4DB6-9B3C-FAB6A6E67BC0}" srcId="{BA26830D-E452-4AD4-A278-17AF092AEFAD}" destId="{E016444E-8F60-479B-A39C-0ED96592A801}" srcOrd="6" destOrd="0" parTransId="{D26FA693-214E-4C0E-80DE-E492168F4836}" sibTransId="{6AD4FDC9-EEB4-46B3-B042-FA1AAA565B75}"/>
    <dgm:cxn modelId="{D2B01559-B393-4241-BA11-FF6E36201077}" srcId="{BA26830D-E452-4AD4-A278-17AF092AEFAD}" destId="{440F9FD8-2EB7-473D-BA29-65A1FD12897A}" srcOrd="2" destOrd="0" parTransId="{32E9A329-3995-42E4-83BF-AA85848DF147}" sibTransId="{89271662-88FC-4A6A-A51C-479022F2BDA1}"/>
    <dgm:cxn modelId="{EB710F5E-5A66-47F8-9666-3ADE2CA6BD09}" srcId="{BA26830D-E452-4AD4-A278-17AF092AEFAD}" destId="{8813633F-E640-4C45-A05E-09EE4FABA1CC}" srcOrd="3" destOrd="0" parTransId="{9F1318D1-FE82-4E15-B076-ED23C8B08501}" sibTransId="{28159E39-9AEB-439E-9405-9263CFB2899B}"/>
    <dgm:cxn modelId="{C7AD3565-0AD1-403B-BC78-055585DA2E4C}" type="presOf" srcId="{15D41117-BA2A-4A77-804E-82973FCB0B4D}" destId="{F15681EC-1727-42E8-99FD-BEDFE7F03EEB}" srcOrd="0" destOrd="0" presId="urn:microsoft.com/office/officeart/2018/5/layout/IconCircleLabelList"/>
    <dgm:cxn modelId="{486A4868-2700-4256-A86C-15D61F975C85}" srcId="{BA26830D-E452-4AD4-A278-17AF092AEFAD}" destId="{88A5142E-F94D-4625-9D23-7AB5D314C665}" srcOrd="1" destOrd="0" parTransId="{8E9A443B-409F-42B4-9FB2-E495AEF8B3F1}" sibTransId="{FF4B6FC1-8F16-4228-B9AA-AB2FF24EC5FF}"/>
    <dgm:cxn modelId="{834C9387-FF3A-4991-988A-6B88BB097F49}" type="presOf" srcId="{440F9FD8-2EB7-473D-BA29-65A1FD12897A}" destId="{FC3EFC37-9138-45D0-AC77-E7EC25CF2B0B}" srcOrd="0" destOrd="0" presId="urn:microsoft.com/office/officeart/2018/5/layout/IconCircleLabelList"/>
    <dgm:cxn modelId="{47ADB39D-B2C0-408C-8E09-6F61CB076BBB}" type="presOf" srcId="{0EE1A244-DC35-4A2A-A62A-B2D72984B141}" destId="{6EF07C82-BC56-4BFB-A698-2343C178324F}" srcOrd="0" destOrd="0" presId="urn:microsoft.com/office/officeart/2018/5/layout/IconCircleLabelList"/>
    <dgm:cxn modelId="{68DB7E9E-3485-4ED1-A37F-26846077AAAE}" srcId="{BA26830D-E452-4AD4-A278-17AF092AEFAD}" destId="{15D41117-BA2A-4A77-804E-82973FCB0B4D}" srcOrd="0" destOrd="0" parTransId="{B7C1E63E-A00C-46DA-96A9-3A4970172F72}" sibTransId="{3678326B-EB16-4B87-A7E4-82FBB33FE7E5}"/>
    <dgm:cxn modelId="{10390FAF-3009-410C-8981-4BB7A10166BE}" srcId="{BA26830D-E452-4AD4-A278-17AF092AEFAD}" destId="{0EE1A244-DC35-4A2A-A62A-B2D72984B141}" srcOrd="4" destOrd="0" parTransId="{91425A9E-5625-4961-88FB-39BA2D580490}" sibTransId="{95C44DC2-ACD4-4BDA-83EC-35F00897EB4A}"/>
    <dgm:cxn modelId="{3FC5E5B3-6E33-47F2-A5CF-271DC87583AD}" type="presOf" srcId="{E016444E-8F60-479B-A39C-0ED96592A801}" destId="{18D45D61-6518-4DBA-9781-214A04C635D8}" srcOrd="0" destOrd="0" presId="urn:microsoft.com/office/officeart/2018/5/layout/IconCircleLabelList"/>
    <dgm:cxn modelId="{E7F0F9F8-B5C1-41B6-B4B3-15CE0B8E79B4}" srcId="{BA26830D-E452-4AD4-A278-17AF092AEFAD}" destId="{29DA5C3C-ECD2-4095-8394-68F08AEF280D}" srcOrd="5" destOrd="0" parTransId="{A9DCC387-B895-483A-ACE7-3D83993E0CB9}" sibTransId="{2DB842F1-424F-4117-B57D-EE7D040987E9}"/>
    <dgm:cxn modelId="{EEC78149-E4E3-408E-8532-5C3DA6569D3B}" type="presParOf" srcId="{F4820F9A-94DE-404B-A14A-81B8B5FAAEB7}" destId="{D6131621-B781-42AC-96D6-74553A4BEE55}" srcOrd="0" destOrd="0" presId="urn:microsoft.com/office/officeart/2018/5/layout/IconCircleLabelList"/>
    <dgm:cxn modelId="{A50388B7-0F86-4EC7-8729-A67B228DE057}" type="presParOf" srcId="{D6131621-B781-42AC-96D6-74553A4BEE55}" destId="{FE499142-43AE-4B28-9ADB-3E39F65EBA6B}" srcOrd="0" destOrd="0" presId="urn:microsoft.com/office/officeart/2018/5/layout/IconCircleLabelList"/>
    <dgm:cxn modelId="{D7B9DD2C-C43B-4FA9-8493-97A8F975B9BE}" type="presParOf" srcId="{D6131621-B781-42AC-96D6-74553A4BEE55}" destId="{60C656D9-A6C3-4FA8-B42A-5F076EFB6AC2}" srcOrd="1" destOrd="0" presId="urn:microsoft.com/office/officeart/2018/5/layout/IconCircleLabelList"/>
    <dgm:cxn modelId="{EA21333A-B9A0-42D0-81AF-04509094024C}" type="presParOf" srcId="{D6131621-B781-42AC-96D6-74553A4BEE55}" destId="{25F85049-913D-4829-8EE7-4082909C0A86}" srcOrd="2" destOrd="0" presId="urn:microsoft.com/office/officeart/2018/5/layout/IconCircleLabelList"/>
    <dgm:cxn modelId="{3760AB46-83AE-4F93-B2E2-363C8D5F8A64}" type="presParOf" srcId="{D6131621-B781-42AC-96D6-74553A4BEE55}" destId="{F15681EC-1727-42E8-99FD-BEDFE7F03EEB}" srcOrd="3" destOrd="0" presId="urn:microsoft.com/office/officeart/2018/5/layout/IconCircleLabelList"/>
    <dgm:cxn modelId="{CCAD0486-F659-49A4-9D56-E0323CC718ED}" type="presParOf" srcId="{F4820F9A-94DE-404B-A14A-81B8B5FAAEB7}" destId="{1022A0E3-E0E9-46EE-A0D5-93B044E9AEDA}" srcOrd="1" destOrd="0" presId="urn:microsoft.com/office/officeart/2018/5/layout/IconCircleLabelList"/>
    <dgm:cxn modelId="{07183A45-D653-4B42-BAEA-A9EE43A4FC1C}" type="presParOf" srcId="{F4820F9A-94DE-404B-A14A-81B8B5FAAEB7}" destId="{F4FAFD0F-27AF-4ABF-84B0-4ECAD20B00CA}" srcOrd="2" destOrd="0" presId="urn:microsoft.com/office/officeart/2018/5/layout/IconCircleLabelList"/>
    <dgm:cxn modelId="{ACBCF84E-03AC-454D-8E2F-CC9E12602DE9}" type="presParOf" srcId="{F4FAFD0F-27AF-4ABF-84B0-4ECAD20B00CA}" destId="{B70C363B-1A87-45DF-9028-CB9F827242C4}" srcOrd="0" destOrd="0" presId="urn:microsoft.com/office/officeart/2018/5/layout/IconCircleLabelList"/>
    <dgm:cxn modelId="{8D1E7515-04ED-4A0D-B450-5F6D0BCE0843}" type="presParOf" srcId="{F4FAFD0F-27AF-4ABF-84B0-4ECAD20B00CA}" destId="{F365B4A8-8953-4139-8EB6-43292ACFE3F1}" srcOrd="1" destOrd="0" presId="urn:microsoft.com/office/officeart/2018/5/layout/IconCircleLabelList"/>
    <dgm:cxn modelId="{FC8F16AE-0F38-4DEB-B373-EF189CA4C3B0}" type="presParOf" srcId="{F4FAFD0F-27AF-4ABF-84B0-4ECAD20B00CA}" destId="{902487F2-E34C-4800-A753-B45B9D44D451}" srcOrd="2" destOrd="0" presId="urn:microsoft.com/office/officeart/2018/5/layout/IconCircleLabelList"/>
    <dgm:cxn modelId="{66D9335E-A0A2-4CA0-866D-DB8CA3FDAB21}" type="presParOf" srcId="{F4FAFD0F-27AF-4ABF-84B0-4ECAD20B00CA}" destId="{76235BBA-6E4C-4860-9EAE-7FB3D4168EA2}" srcOrd="3" destOrd="0" presId="urn:microsoft.com/office/officeart/2018/5/layout/IconCircleLabelList"/>
    <dgm:cxn modelId="{9B2C3C33-B58B-4097-ACC4-E41FF28FD914}" type="presParOf" srcId="{F4820F9A-94DE-404B-A14A-81B8B5FAAEB7}" destId="{B285ABD5-0E64-4268-B699-04F1CCFE813E}" srcOrd="3" destOrd="0" presId="urn:microsoft.com/office/officeart/2018/5/layout/IconCircleLabelList"/>
    <dgm:cxn modelId="{F89AE7F9-A85E-433D-A758-C60B428BD374}" type="presParOf" srcId="{F4820F9A-94DE-404B-A14A-81B8B5FAAEB7}" destId="{84431426-9BF7-444D-8196-CC2F151B9850}" srcOrd="4" destOrd="0" presId="urn:microsoft.com/office/officeart/2018/5/layout/IconCircleLabelList"/>
    <dgm:cxn modelId="{468562C3-35CE-48D3-A427-2FFE0412164E}" type="presParOf" srcId="{84431426-9BF7-444D-8196-CC2F151B9850}" destId="{2FB2F7D9-3F06-4823-8CC5-B6F495B541E1}" srcOrd="0" destOrd="0" presId="urn:microsoft.com/office/officeart/2018/5/layout/IconCircleLabelList"/>
    <dgm:cxn modelId="{EFEC427B-AE58-4DEA-B3F7-6C361EEB5E1C}" type="presParOf" srcId="{84431426-9BF7-444D-8196-CC2F151B9850}" destId="{AA151670-D5E6-4EED-82C8-9CEF237FB27A}" srcOrd="1" destOrd="0" presId="urn:microsoft.com/office/officeart/2018/5/layout/IconCircleLabelList"/>
    <dgm:cxn modelId="{BB49A7D7-861B-4388-BADF-81699465E4C3}" type="presParOf" srcId="{84431426-9BF7-444D-8196-CC2F151B9850}" destId="{02DAA395-6074-4439-BFB1-5F8F7255C383}" srcOrd="2" destOrd="0" presId="urn:microsoft.com/office/officeart/2018/5/layout/IconCircleLabelList"/>
    <dgm:cxn modelId="{7E4BC168-2DB3-4ACD-A229-3022A1C22E4C}" type="presParOf" srcId="{84431426-9BF7-444D-8196-CC2F151B9850}" destId="{FC3EFC37-9138-45D0-AC77-E7EC25CF2B0B}" srcOrd="3" destOrd="0" presId="urn:microsoft.com/office/officeart/2018/5/layout/IconCircleLabelList"/>
    <dgm:cxn modelId="{2DE08701-3DCE-41DE-9136-B6E2650B8F8A}" type="presParOf" srcId="{F4820F9A-94DE-404B-A14A-81B8B5FAAEB7}" destId="{A36FF3E7-0D3A-4520-8002-13E24C58DB0D}" srcOrd="5" destOrd="0" presId="urn:microsoft.com/office/officeart/2018/5/layout/IconCircleLabelList"/>
    <dgm:cxn modelId="{4624FC10-D9A9-49DF-B258-7F959F2A4787}" type="presParOf" srcId="{F4820F9A-94DE-404B-A14A-81B8B5FAAEB7}" destId="{52692587-06E5-4698-897A-451D05E454C6}" srcOrd="6" destOrd="0" presId="urn:microsoft.com/office/officeart/2018/5/layout/IconCircleLabelList"/>
    <dgm:cxn modelId="{E0F995D6-644E-4EE9-8B86-2C1898580C65}" type="presParOf" srcId="{52692587-06E5-4698-897A-451D05E454C6}" destId="{AB8ECCA9-18CF-4FC2-9AF6-34756F98CE84}" srcOrd="0" destOrd="0" presId="urn:microsoft.com/office/officeart/2018/5/layout/IconCircleLabelList"/>
    <dgm:cxn modelId="{3D2DED70-0988-4143-8284-A733BE9EAA79}" type="presParOf" srcId="{52692587-06E5-4698-897A-451D05E454C6}" destId="{74064279-C0B7-4B3F-9244-24B15707D5B2}" srcOrd="1" destOrd="0" presId="urn:microsoft.com/office/officeart/2018/5/layout/IconCircleLabelList"/>
    <dgm:cxn modelId="{F1CAD92F-EDBC-4417-B011-7170CCE0069C}" type="presParOf" srcId="{52692587-06E5-4698-897A-451D05E454C6}" destId="{322EA993-301B-4B00-9754-90E6F3D04CA1}" srcOrd="2" destOrd="0" presId="urn:microsoft.com/office/officeart/2018/5/layout/IconCircleLabelList"/>
    <dgm:cxn modelId="{00CE6E6E-D10D-42BD-B2EE-AB51EC078554}" type="presParOf" srcId="{52692587-06E5-4698-897A-451D05E454C6}" destId="{F2FE800D-BC25-43FD-BC0C-3FD076291038}" srcOrd="3" destOrd="0" presId="urn:microsoft.com/office/officeart/2018/5/layout/IconCircleLabelList"/>
    <dgm:cxn modelId="{80851D31-E7D4-4514-A622-94CA57CD8E82}" type="presParOf" srcId="{F4820F9A-94DE-404B-A14A-81B8B5FAAEB7}" destId="{4BFCA5F0-70DF-45E1-8E05-D339126F797F}" srcOrd="7" destOrd="0" presId="urn:microsoft.com/office/officeart/2018/5/layout/IconCircleLabelList"/>
    <dgm:cxn modelId="{FD52C72A-8198-41EE-8335-56502BC85AB2}" type="presParOf" srcId="{F4820F9A-94DE-404B-A14A-81B8B5FAAEB7}" destId="{66D90720-BC1C-4014-AFE5-6E38F932E72B}" srcOrd="8" destOrd="0" presId="urn:microsoft.com/office/officeart/2018/5/layout/IconCircleLabelList"/>
    <dgm:cxn modelId="{CC394E93-5ACE-4E19-9E0C-085C7EC979FC}" type="presParOf" srcId="{66D90720-BC1C-4014-AFE5-6E38F932E72B}" destId="{8AAA6343-0603-4E44-9941-69194D07CB2A}" srcOrd="0" destOrd="0" presId="urn:microsoft.com/office/officeart/2018/5/layout/IconCircleLabelList"/>
    <dgm:cxn modelId="{80D59308-0043-4724-85A7-A7FFB97ED3CC}" type="presParOf" srcId="{66D90720-BC1C-4014-AFE5-6E38F932E72B}" destId="{08B73E68-E7C2-4C32-BEE4-F595041F543E}" srcOrd="1" destOrd="0" presId="urn:microsoft.com/office/officeart/2018/5/layout/IconCircleLabelList"/>
    <dgm:cxn modelId="{F71CA07C-FBB6-40FA-9195-A8FFD002B02F}" type="presParOf" srcId="{66D90720-BC1C-4014-AFE5-6E38F932E72B}" destId="{66542988-FF7D-4289-BE67-F3932B0FD7A8}" srcOrd="2" destOrd="0" presId="urn:microsoft.com/office/officeart/2018/5/layout/IconCircleLabelList"/>
    <dgm:cxn modelId="{A8947E13-7BA4-4FCB-A924-7F57CD7D2772}" type="presParOf" srcId="{66D90720-BC1C-4014-AFE5-6E38F932E72B}" destId="{6EF07C82-BC56-4BFB-A698-2343C178324F}" srcOrd="3" destOrd="0" presId="urn:microsoft.com/office/officeart/2018/5/layout/IconCircleLabelList"/>
    <dgm:cxn modelId="{0F7471E3-C404-42D4-A449-5FFB3B66EE66}" type="presParOf" srcId="{F4820F9A-94DE-404B-A14A-81B8B5FAAEB7}" destId="{5F861787-A14D-4B5A-96EA-6F8AB1399FCE}" srcOrd="9" destOrd="0" presId="urn:microsoft.com/office/officeart/2018/5/layout/IconCircleLabelList"/>
    <dgm:cxn modelId="{2190B31F-CA06-4BDE-A6D2-A67A58AAAEA6}" type="presParOf" srcId="{F4820F9A-94DE-404B-A14A-81B8B5FAAEB7}" destId="{7B4B02B2-ED97-4F52-9068-C622B21BBD4A}" srcOrd="10" destOrd="0" presId="urn:microsoft.com/office/officeart/2018/5/layout/IconCircleLabelList"/>
    <dgm:cxn modelId="{46AC0639-C3F0-4623-A26C-0B6DE60995CA}" type="presParOf" srcId="{7B4B02B2-ED97-4F52-9068-C622B21BBD4A}" destId="{92BFA486-A3A7-4847-8383-20D53476A664}" srcOrd="0" destOrd="0" presId="urn:microsoft.com/office/officeart/2018/5/layout/IconCircleLabelList"/>
    <dgm:cxn modelId="{84BC7585-5198-43E0-A8FE-73E30E1635D9}" type="presParOf" srcId="{7B4B02B2-ED97-4F52-9068-C622B21BBD4A}" destId="{950EF8FA-AB23-4D78-A24A-40305BFD0FEA}" srcOrd="1" destOrd="0" presId="urn:microsoft.com/office/officeart/2018/5/layout/IconCircleLabelList"/>
    <dgm:cxn modelId="{FCBC07CD-F72C-43BA-99F7-DE8C8F832A8D}" type="presParOf" srcId="{7B4B02B2-ED97-4F52-9068-C622B21BBD4A}" destId="{45A1F419-0CDB-46B8-91FF-9895238BE7CA}" srcOrd="2" destOrd="0" presId="urn:microsoft.com/office/officeart/2018/5/layout/IconCircleLabelList"/>
    <dgm:cxn modelId="{4FCE42A7-5F13-403E-BD93-6957C8D64B9E}" type="presParOf" srcId="{7B4B02B2-ED97-4F52-9068-C622B21BBD4A}" destId="{A4117A13-824C-450B-982E-A36D31EBEC4D}" srcOrd="3" destOrd="0" presId="urn:microsoft.com/office/officeart/2018/5/layout/IconCircleLabelList"/>
    <dgm:cxn modelId="{35326626-8845-493E-9E5F-70DCF86BEC2F}" type="presParOf" srcId="{F4820F9A-94DE-404B-A14A-81B8B5FAAEB7}" destId="{EFC4C05C-291A-4366-A32F-28FEA9910851}" srcOrd="11" destOrd="0" presId="urn:microsoft.com/office/officeart/2018/5/layout/IconCircleLabelList"/>
    <dgm:cxn modelId="{199A480A-4694-4902-8A1B-ECBD63CF119B}" type="presParOf" srcId="{F4820F9A-94DE-404B-A14A-81B8B5FAAEB7}" destId="{283C34E3-73C4-431E-8A5C-DF6E1E113B5C}" srcOrd="12" destOrd="0" presId="urn:microsoft.com/office/officeart/2018/5/layout/IconCircleLabelList"/>
    <dgm:cxn modelId="{2F63576F-9EAB-4883-9DB5-86DBE240452B}" type="presParOf" srcId="{283C34E3-73C4-431E-8A5C-DF6E1E113B5C}" destId="{342F29B8-A664-4810-8CBE-1F692532590B}" srcOrd="0" destOrd="0" presId="urn:microsoft.com/office/officeart/2018/5/layout/IconCircleLabelList"/>
    <dgm:cxn modelId="{7CF90882-212B-4939-BA49-314E490CA640}" type="presParOf" srcId="{283C34E3-73C4-431E-8A5C-DF6E1E113B5C}" destId="{2CEE5E70-C5CD-492E-A711-730CE97A2DC4}" srcOrd="1" destOrd="0" presId="urn:microsoft.com/office/officeart/2018/5/layout/IconCircleLabelList"/>
    <dgm:cxn modelId="{264D54EE-C26F-432A-B8A6-18F0FC323FF7}" type="presParOf" srcId="{283C34E3-73C4-431E-8A5C-DF6E1E113B5C}" destId="{F091673E-0DC3-43E9-AEC5-AE4438442173}" srcOrd="2" destOrd="0" presId="urn:microsoft.com/office/officeart/2018/5/layout/IconCircleLabelList"/>
    <dgm:cxn modelId="{FA7FF507-DF6B-480D-9060-A801D0A5E938}" type="presParOf" srcId="{283C34E3-73C4-431E-8A5C-DF6E1E113B5C}" destId="{18D45D61-6518-4DBA-9781-214A04C635D8}"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D4CB17-ED23-4295-A01B-5CF33118461A}"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18FDBEC6-49E8-4663-9DDA-B45F1DF93E05}">
      <dgm:prSet/>
      <dgm:spPr/>
      <dgm:t>
        <a:bodyPr/>
        <a:lstStyle/>
        <a:p>
          <a:r>
            <a:rPr lang="pt-BR"/>
            <a:t>Argumentos a favor: Enriquecimento Sem Causa; Eqüidade (Yves Gandra).</a:t>
          </a:r>
          <a:endParaRPr lang="en-US"/>
        </a:p>
      </dgm:t>
    </dgm:pt>
    <dgm:pt modelId="{4571D033-E112-47FF-BDE9-2B56FC1F8FE1}" type="parTrans" cxnId="{98F3B7A7-434C-41F6-9B02-BDD9855E419E}">
      <dgm:prSet/>
      <dgm:spPr/>
      <dgm:t>
        <a:bodyPr/>
        <a:lstStyle/>
        <a:p>
          <a:endParaRPr lang="en-US"/>
        </a:p>
      </dgm:t>
    </dgm:pt>
    <dgm:pt modelId="{F3F19E10-9538-4C45-BE05-DB91A8A43A40}" type="sibTrans" cxnId="{98F3B7A7-434C-41F6-9B02-BDD9855E419E}">
      <dgm:prSet/>
      <dgm:spPr/>
      <dgm:t>
        <a:bodyPr/>
        <a:lstStyle/>
        <a:p>
          <a:endParaRPr lang="en-US"/>
        </a:p>
      </dgm:t>
    </dgm:pt>
    <dgm:pt modelId="{8B23FB40-5F81-490A-94DB-DC1436C16B4A}">
      <dgm:prSet/>
      <dgm:spPr/>
      <dgm:t>
        <a:bodyPr/>
        <a:lstStyle/>
        <a:p>
          <a:r>
            <a:rPr lang="pt-BR" dirty="0"/>
            <a:t>Argumentos Contrários:  Não há contratos eternos, Independência jurídica do Concessionário; vinculação da clientela à marca, exercício lícito do Direito à Denúncia (Álvaro Vilaça, RT 737/97);</a:t>
          </a:r>
          <a:endParaRPr lang="en-US" dirty="0"/>
        </a:p>
      </dgm:t>
    </dgm:pt>
    <dgm:pt modelId="{02B2A1BB-2368-475E-A96D-4AE7CB876E2E}" type="parTrans" cxnId="{A6BFC0EC-4517-41F0-AF9C-D83563BAE9EC}">
      <dgm:prSet/>
      <dgm:spPr/>
      <dgm:t>
        <a:bodyPr/>
        <a:lstStyle/>
        <a:p>
          <a:endParaRPr lang="en-US"/>
        </a:p>
      </dgm:t>
    </dgm:pt>
    <dgm:pt modelId="{E9EEA719-BF93-46B9-8C97-9404D5C76039}" type="sibTrans" cxnId="{A6BFC0EC-4517-41F0-AF9C-D83563BAE9EC}">
      <dgm:prSet/>
      <dgm:spPr/>
      <dgm:t>
        <a:bodyPr/>
        <a:lstStyle/>
        <a:p>
          <a:endParaRPr lang="en-US"/>
        </a:p>
      </dgm:t>
    </dgm:pt>
    <dgm:pt modelId="{5C9D3E76-BF82-422E-AF48-5DEBE04847A4}">
      <dgm:prSet/>
      <dgm:spPr/>
      <dgm:t>
        <a:bodyPr/>
        <a:lstStyle/>
        <a:p>
          <a:r>
            <a:rPr lang="pt-BR"/>
            <a:t>Leis (América Central, Bélgica).</a:t>
          </a:r>
          <a:endParaRPr lang="en-US"/>
        </a:p>
      </dgm:t>
    </dgm:pt>
    <dgm:pt modelId="{933F5F83-A6EC-4EE3-887C-97F768127623}" type="parTrans" cxnId="{0A2DA6AE-3ECC-45D5-A587-635784BA8F04}">
      <dgm:prSet/>
      <dgm:spPr/>
      <dgm:t>
        <a:bodyPr/>
        <a:lstStyle/>
        <a:p>
          <a:endParaRPr lang="en-US"/>
        </a:p>
      </dgm:t>
    </dgm:pt>
    <dgm:pt modelId="{9301A59C-A0F7-4F02-8D92-1D7987268C04}" type="sibTrans" cxnId="{0A2DA6AE-3ECC-45D5-A587-635784BA8F04}">
      <dgm:prSet/>
      <dgm:spPr/>
      <dgm:t>
        <a:bodyPr/>
        <a:lstStyle/>
        <a:p>
          <a:endParaRPr lang="en-US"/>
        </a:p>
      </dgm:t>
    </dgm:pt>
    <dgm:pt modelId="{379F9368-5950-4DFB-9AB5-0D667E07E042}">
      <dgm:prSet/>
      <dgm:spPr/>
      <dgm:t>
        <a:bodyPr/>
        <a:lstStyle/>
        <a:p>
          <a:r>
            <a:rPr lang="pt-BR"/>
            <a:t>Em geral, não são  julgados  procedentes esses pleitos de indenização pela clientela ou fundo de comércio</a:t>
          </a:r>
          <a:endParaRPr lang="en-US"/>
        </a:p>
      </dgm:t>
    </dgm:pt>
    <dgm:pt modelId="{F12EAFED-6D62-46ED-AF83-3413F75D64C4}" type="parTrans" cxnId="{6CEDE768-D7F6-4DAF-BFBA-112DED47E780}">
      <dgm:prSet/>
      <dgm:spPr/>
      <dgm:t>
        <a:bodyPr/>
        <a:lstStyle/>
        <a:p>
          <a:endParaRPr lang="en-US"/>
        </a:p>
      </dgm:t>
    </dgm:pt>
    <dgm:pt modelId="{3D733E56-7B3E-4FE0-81D3-15D4EFB632CD}" type="sibTrans" cxnId="{6CEDE768-D7F6-4DAF-BFBA-112DED47E780}">
      <dgm:prSet/>
      <dgm:spPr/>
      <dgm:t>
        <a:bodyPr/>
        <a:lstStyle/>
        <a:p>
          <a:endParaRPr lang="en-US"/>
        </a:p>
      </dgm:t>
    </dgm:pt>
    <dgm:pt modelId="{94CB6647-EBD8-C84D-87D3-AE7B61382410}">
      <dgm:prSet/>
      <dgm:spPr/>
      <dgm:t>
        <a:bodyPr/>
        <a:lstStyle/>
        <a:p>
          <a:r>
            <a:rPr lang="pt-BR" dirty="0"/>
            <a:t>Há em todo o planeta litígios judiciais envolvendo indenização da clientela conquistada pelo distribuidor:</a:t>
          </a:r>
        </a:p>
      </dgm:t>
    </dgm:pt>
    <dgm:pt modelId="{F4BD278B-3C34-B744-883C-72F6B716BDAF}" type="parTrans" cxnId="{DE946D7E-E5A1-D94E-B70B-08CAAA4CE2D1}">
      <dgm:prSet/>
      <dgm:spPr/>
      <dgm:t>
        <a:bodyPr/>
        <a:lstStyle/>
        <a:p>
          <a:endParaRPr lang="pt-BR"/>
        </a:p>
      </dgm:t>
    </dgm:pt>
    <dgm:pt modelId="{99CE4CAB-D3FE-8E4D-BBC3-3761C2FE9AF3}" type="sibTrans" cxnId="{DE946D7E-E5A1-D94E-B70B-08CAAA4CE2D1}">
      <dgm:prSet/>
      <dgm:spPr/>
      <dgm:t>
        <a:bodyPr/>
        <a:lstStyle/>
        <a:p>
          <a:endParaRPr lang="pt-BR"/>
        </a:p>
      </dgm:t>
    </dgm:pt>
    <dgm:pt modelId="{A3F6E66C-7ABE-3945-B4B0-DD1621376AB8}" type="pres">
      <dgm:prSet presAssocID="{13D4CB17-ED23-4295-A01B-5CF33118461A}" presName="vert0" presStyleCnt="0">
        <dgm:presLayoutVars>
          <dgm:dir/>
          <dgm:animOne val="branch"/>
          <dgm:animLvl val="lvl"/>
        </dgm:presLayoutVars>
      </dgm:prSet>
      <dgm:spPr/>
    </dgm:pt>
    <dgm:pt modelId="{C982BBB7-75E9-EB40-B23A-D3BE6BC12F96}" type="pres">
      <dgm:prSet presAssocID="{94CB6647-EBD8-C84D-87D3-AE7B61382410}" presName="thickLine" presStyleLbl="alignNode1" presStyleIdx="0" presStyleCnt="5"/>
      <dgm:spPr/>
    </dgm:pt>
    <dgm:pt modelId="{A88E9E0A-4EE6-1544-A009-09719E85C991}" type="pres">
      <dgm:prSet presAssocID="{94CB6647-EBD8-C84D-87D3-AE7B61382410}" presName="horz1" presStyleCnt="0"/>
      <dgm:spPr/>
    </dgm:pt>
    <dgm:pt modelId="{E91954AE-A427-D743-80B8-87E501B71CBB}" type="pres">
      <dgm:prSet presAssocID="{94CB6647-EBD8-C84D-87D3-AE7B61382410}" presName="tx1" presStyleLbl="revTx" presStyleIdx="0" presStyleCnt="5"/>
      <dgm:spPr/>
    </dgm:pt>
    <dgm:pt modelId="{EDAD36B3-943B-5D48-A535-2A02F5E3ADA1}" type="pres">
      <dgm:prSet presAssocID="{94CB6647-EBD8-C84D-87D3-AE7B61382410}" presName="vert1" presStyleCnt="0"/>
      <dgm:spPr/>
    </dgm:pt>
    <dgm:pt modelId="{E701B4C9-32F3-374C-AAE6-FC1E4CA5F9EE}" type="pres">
      <dgm:prSet presAssocID="{18FDBEC6-49E8-4663-9DDA-B45F1DF93E05}" presName="thickLine" presStyleLbl="alignNode1" presStyleIdx="1" presStyleCnt="5"/>
      <dgm:spPr/>
    </dgm:pt>
    <dgm:pt modelId="{C8BE6B7E-1BBF-9B4C-8D9F-70D73619CE8B}" type="pres">
      <dgm:prSet presAssocID="{18FDBEC6-49E8-4663-9DDA-B45F1DF93E05}" presName="horz1" presStyleCnt="0"/>
      <dgm:spPr/>
    </dgm:pt>
    <dgm:pt modelId="{039DE571-1C78-2343-9A7B-CF948CDA8C73}" type="pres">
      <dgm:prSet presAssocID="{18FDBEC6-49E8-4663-9DDA-B45F1DF93E05}" presName="tx1" presStyleLbl="revTx" presStyleIdx="1" presStyleCnt="5"/>
      <dgm:spPr/>
    </dgm:pt>
    <dgm:pt modelId="{BF2C2ED2-9706-944C-B6CB-F8BD85736E6C}" type="pres">
      <dgm:prSet presAssocID="{18FDBEC6-49E8-4663-9DDA-B45F1DF93E05}" presName="vert1" presStyleCnt="0"/>
      <dgm:spPr/>
    </dgm:pt>
    <dgm:pt modelId="{92F22D80-69D5-8E42-A4D4-542B9FD25580}" type="pres">
      <dgm:prSet presAssocID="{8B23FB40-5F81-490A-94DB-DC1436C16B4A}" presName="thickLine" presStyleLbl="alignNode1" presStyleIdx="2" presStyleCnt="5"/>
      <dgm:spPr/>
    </dgm:pt>
    <dgm:pt modelId="{DA197D5A-B5DE-7B4D-BC28-15D2200192EA}" type="pres">
      <dgm:prSet presAssocID="{8B23FB40-5F81-490A-94DB-DC1436C16B4A}" presName="horz1" presStyleCnt="0"/>
      <dgm:spPr/>
    </dgm:pt>
    <dgm:pt modelId="{BDEA8D82-02CD-284E-943D-71FD9DDBC732}" type="pres">
      <dgm:prSet presAssocID="{8B23FB40-5F81-490A-94DB-DC1436C16B4A}" presName="tx1" presStyleLbl="revTx" presStyleIdx="2" presStyleCnt="5"/>
      <dgm:spPr/>
    </dgm:pt>
    <dgm:pt modelId="{5F36E2F8-2F06-A84E-AB85-6B572C355717}" type="pres">
      <dgm:prSet presAssocID="{8B23FB40-5F81-490A-94DB-DC1436C16B4A}" presName="vert1" presStyleCnt="0"/>
      <dgm:spPr/>
    </dgm:pt>
    <dgm:pt modelId="{8783A09A-9B4A-AD4A-B98B-AC7A6361A381}" type="pres">
      <dgm:prSet presAssocID="{5C9D3E76-BF82-422E-AF48-5DEBE04847A4}" presName="thickLine" presStyleLbl="alignNode1" presStyleIdx="3" presStyleCnt="5"/>
      <dgm:spPr/>
    </dgm:pt>
    <dgm:pt modelId="{BCDB0BE2-7909-2448-91AB-60B37B068422}" type="pres">
      <dgm:prSet presAssocID="{5C9D3E76-BF82-422E-AF48-5DEBE04847A4}" presName="horz1" presStyleCnt="0"/>
      <dgm:spPr/>
    </dgm:pt>
    <dgm:pt modelId="{28E5AC06-B457-FA49-AA25-9F745F6BBCB9}" type="pres">
      <dgm:prSet presAssocID="{5C9D3E76-BF82-422E-AF48-5DEBE04847A4}" presName="tx1" presStyleLbl="revTx" presStyleIdx="3" presStyleCnt="5"/>
      <dgm:spPr/>
    </dgm:pt>
    <dgm:pt modelId="{E99F2E8B-825B-6744-98AF-6BD3B6DD2E23}" type="pres">
      <dgm:prSet presAssocID="{5C9D3E76-BF82-422E-AF48-5DEBE04847A4}" presName="vert1" presStyleCnt="0"/>
      <dgm:spPr/>
    </dgm:pt>
    <dgm:pt modelId="{08EAAD81-2300-324D-A387-24392588DF25}" type="pres">
      <dgm:prSet presAssocID="{379F9368-5950-4DFB-9AB5-0D667E07E042}" presName="thickLine" presStyleLbl="alignNode1" presStyleIdx="4" presStyleCnt="5"/>
      <dgm:spPr/>
    </dgm:pt>
    <dgm:pt modelId="{559ACA0E-9B82-4449-A306-7C41B389D205}" type="pres">
      <dgm:prSet presAssocID="{379F9368-5950-4DFB-9AB5-0D667E07E042}" presName="horz1" presStyleCnt="0"/>
      <dgm:spPr/>
    </dgm:pt>
    <dgm:pt modelId="{5FC4B386-7248-DC42-88FB-7AC38748706D}" type="pres">
      <dgm:prSet presAssocID="{379F9368-5950-4DFB-9AB5-0D667E07E042}" presName="tx1" presStyleLbl="revTx" presStyleIdx="4" presStyleCnt="5"/>
      <dgm:spPr/>
    </dgm:pt>
    <dgm:pt modelId="{AC5AC7A7-4663-2B46-8E0A-4CBF28D451D3}" type="pres">
      <dgm:prSet presAssocID="{379F9368-5950-4DFB-9AB5-0D667E07E042}" presName="vert1" presStyleCnt="0"/>
      <dgm:spPr/>
    </dgm:pt>
  </dgm:ptLst>
  <dgm:cxnLst>
    <dgm:cxn modelId="{0EA02205-A48A-A44C-BDBF-E5F6F6484441}" type="presOf" srcId="{18FDBEC6-49E8-4663-9DDA-B45F1DF93E05}" destId="{039DE571-1C78-2343-9A7B-CF948CDA8C73}" srcOrd="0" destOrd="0" presId="urn:microsoft.com/office/officeart/2008/layout/LinedList"/>
    <dgm:cxn modelId="{0896512B-2457-844C-A31E-E035689B65AF}" type="presOf" srcId="{94CB6647-EBD8-C84D-87D3-AE7B61382410}" destId="{E91954AE-A427-D743-80B8-87E501B71CBB}" srcOrd="0" destOrd="0" presId="urn:microsoft.com/office/officeart/2008/layout/LinedList"/>
    <dgm:cxn modelId="{6CEDE768-D7F6-4DAF-BFBA-112DED47E780}" srcId="{13D4CB17-ED23-4295-A01B-5CF33118461A}" destId="{379F9368-5950-4DFB-9AB5-0D667E07E042}" srcOrd="4" destOrd="0" parTransId="{F12EAFED-6D62-46ED-AF83-3413F75D64C4}" sibTransId="{3D733E56-7B3E-4FE0-81D3-15D4EFB632CD}"/>
    <dgm:cxn modelId="{DE946D7E-E5A1-D94E-B70B-08CAAA4CE2D1}" srcId="{13D4CB17-ED23-4295-A01B-5CF33118461A}" destId="{94CB6647-EBD8-C84D-87D3-AE7B61382410}" srcOrd="0" destOrd="0" parTransId="{F4BD278B-3C34-B744-883C-72F6B716BDAF}" sibTransId="{99CE4CAB-D3FE-8E4D-BBC3-3761C2FE9AF3}"/>
    <dgm:cxn modelId="{98F3B7A7-434C-41F6-9B02-BDD9855E419E}" srcId="{13D4CB17-ED23-4295-A01B-5CF33118461A}" destId="{18FDBEC6-49E8-4663-9DDA-B45F1DF93E05}" srcOrd="1" destOrd="0" parTransId="{4571D033-E112-47FF-BDE9-2B56FC1F8FE1}" sibTransId="{F3F19E10-9538-4C45-BE05-DB91A8A43A40}"/>
    <dgm:cxn modelId="{08E2A6A9-33C7-C24D-9B35-111356119905}" type="presOf" srcId="{8B23FB40-5F81-490A-94DB-DC1436C16B4A}" destId="{BDEA8D82-02CD-284E-943D-71FD9DDBC732}" srcOrd="0" destOrd="0" presId="urn:microsoft.com/office/officeart/2008/layout/LinedList"/>
    <dgm:cxn modelId="{0A2DA6AE-3ECC-45D5-A587-635784BA8F04}" srcId="{13D4CB17-ED23-4295-A01B-5CF33118461A}" destId="{5C9D3E76-BF82-422E-AF48-5DEBE04847A4}" srcOrd="3" destOrd="0" parTransId="{933F5F83-A6EC-4EE3-887C-97F768127623}" sibTransId="{9301A59C-A0F7-4F02-8D92-1D7987268C04}"/>
    <dgm:cxn modelId="{ED993FDE-09E2-FE49-A73D-F8087B5789CE}" type="presOf" srcId="{13D4CB17-ED23-4295-A01B-5CF33118461A}" destId="{A3F6E66C-7ABE-3945-B4B0-DD1621376AB8}" srcOrd="0" destOrd="0" presId="urn:microsoft.com/office/officeart/2008/layout/LinedList"/>
    <dgm:cxn modelId="{A6BFC0EC-4517-41F0-AF9C-D83563BAE9EC}" srcId="{13D4CB17-ED23-4295-A01B-5CF33118461A}" destId="{8B23FB40-5F81-490A-94DB-DC1436C16B4A}" srcOrd="2" destOrd="0" parTransId="{02B2A1BB-2368-475E-A96D-4AE7CB876E2E}" sibTransId="{E9EEA719-BF93-46B9-8C97-9404D5C76039}"/>
    <dgm:cxn modelId="{A9F6F9F0-4819-7E40-90E0-1C5D71C370BD}" type="presOf" srcId="{379F9368-5950-4DFB-9AB5-0D667E07E042}" destId="{5FC4B386-7248-DC42-88FB-7AC38748706D}" srcOrd="0" destOrd="0" presId="urn:microsoft.com/office/officeart/2008/layout/LinedList"/>
    <dgm:cxn modelId="{8D0AFFF3-E55F-DB4F-AEF9-6464553A0226}" type="presOf" srcId="{5C9D3E76-BF82-422E-AF48-5DEBE04847A4}" destId="{28E5AC06-B457-FA49-AA25-9F745F6BBCB9}" srcOrd="0" destOrd="0" presId="urn:microsoft.com/office/officeart/2008/layout/LinedList"/>
    <dgm:cxn modelId="{BFD18A7C-4918-974D-AD90-26759FF49919}" type="presParOf" srcId="{A3F6E66C-7ABE-3945-B4B0-DD1621376AB8}" destId="{C982BBB7-75E9-EB40-B23A-D3BE6BC12F96}" srcOrd="0" destOrd="0" presId="urn:microsoft.com/office/officeart/2008/layout/LinedList"/>
    <dgm:cxn modelId="{DF9E854B-040F-0A4F-BEEA-35858AFD8B2C}" type="presParOf" srcId="{A3F6E66C-7ABE-3945-B4B0-DD1621376AB8}" destId="{A88E9E0A-4EE6-1544-A009-09719E85C991}" srcOrd="1" destOrd="0" presId="urn:microsoft.com/office/officeart/2008/layout/LinedList"/>
    <dgm:cxn modelId="{B46442A7-AF6B-D943-BBAF-12387CBA617F}" type="presParOf" srcId="{A88E9E0A-4EE6-1544-A009-09719E85C991}" destId="{E91954AE-A427-D743-80B8-87E501B71CBB}" srcOrd="0" destOrd="0" presId="urn:microsoft.com/office/officeart/2008/layout/LinedList"/>
    <dgm:cxn modelId="{6C8BD30D-5234-F145-B69E-22D5891FE48B}" type="presParOf" srcId="{A88E9E0A-4EE6-1544-A009-09719E85C991}" destId="{EDAD36B3-943B-5D48-A535-2A02F5E3ADA1}" srcOrd="1" destOrd="0" presId="urn:microsoft.com/office/officeart/2008/layout/LinedList"/>
    <dgm:cxn modelId="{0CF82694-79D0-384C-AC9B-A8C5B1A07AC7}" type="presParOf" srcId="{A3F6E66C-7ABE-3945-B4B0-DD1621376AB8}" destId="{E701B4C9-32F3-374C-AAE6-FC1E4CA5F9EE}" srcOrd="2" destOrd="0" presId="urn:microsoft.com/office/officeart/2008/layout/LinedList"/>
    <dgm:cxn modelId="{C96DCDE7-88A7-DD41-B4A1-2ABCC47A463B}" type="presParOf" srcId="{A3F6E66C-7ABE-3945-B4B0-DD1621376AB8}" destId="{C8BE6B7E-1BBF-9B4C-8D9F-70D73619CE8B}" srcOrd="3" destOrd="0" presId="urn:microsoft.com/office/officeart/2008/layout/LinedList"/>
    <dgm:cxn modelId="{82D6331D-B81C-8348-9A07-CAF4CC372130}" type="presParOf" srcId="{C8BE6B7E-1BBF-9B4C-8D9F-70D73619CE8B}" destId="{039DE571-1C78-2343-9A7B-CF948CDA8C73}" srcOrd="0" destOrd="0" presId="urn:microsoft.com/office/officeart/2008/layout/LinedList"/>
    <dgm:cxn modelId="{B5F039A3-7D49-4F4C-8F46-E4E6A119DBC8}" type="presParOf" srcId="{C8BE6B7E-1BBF-9B4C-8D9F-70D73619CE8B}" destId="{BF2C2ED2-9706-944C-B6CB-F8BD85736E6C}" srcOrd="1" destOrd="0" presId="urn:microsoft.com/office/officeart/2008/layout/LinedList"/>
    <dgm:cxn modelId="{9D77FA61-7663-3D4C-9334-D03636BC0847}" type="presParOf" srcId="{A3F6E66C-7ABE-3945-B4B0-DD1621376AB8}" destId="{92F22D80-69D5-8E42-A4D4-542B9FD25580}" srcOrd="4" destOrd="0" presId="urn:microsoft.com/office/officeart/2008/layout/LinedList"/>
    <dgm:cxn modelId="{2CB7A262-7A46-2548-A88F-99FA4864AFEC}" type="presParOf" srcId="{A3F6E66C-7ABE-3945-B4B0-DD1621376AB8}" destId="{DA197D5A-B5DE-7B4D-BC28-15D2200192EA}" srcOrd="5" destOrd="0" presId="urn:microsoft.com/office/officeart/2008/layout/LinedList"/>
    <dgm:cxn modelId="{D1686F36-1348-3E4B-9DDC-49D793DA1789}" type="presParOf" srcId="{DA197D5A-B5DE-7B4D-BC28-15D2200192EA}" destId="{BDEA8D82-02CD-284E-943D-71FD9DDBC732}" srcOrd="0" destOrd="0" presId="urn:microsoft.com/office/officeart/2008/layout/LinedList"/>
    <dgm:cxn modelId="{488AF26C-73F0-5B4E-AFD4-2ADBDA6EF66F}" type="presParOf" srcId="{DA197D5A-B5DE-7B4D-BC28-15D2200192EA}" destId="{5F36E2F8-2F06-A84E-AB85-6B572C355717}" srcOrd="1" destOrd="0" presId="urn:microsoft.com/office/officeart/2008/layout/LinedList"/>
    <dgm:cxn modelId="{01C83FA4-F737-224C-A65D-D7167A6048B7}" type="presParOf" srcId="{A3F6E66C-7ABE-3945-B4B0-DD1621376AB8}" destId="{8783A09A-9B4A-AD4A-B98B-AC7A6361A381}" srcOrd="6" destOrd="0" presId="urn:microsoft.com/office/officeart/2008/layout/LinedList"/>
    <dgm:cxn modelId="{CA006BCA-E32A-614B-A919-5D76D6F2DA02}" type="presParOf" srcId="{A3F6E66C-7ABE-3945-B4B0-DD1621376AB8}" destId="{BCDB0BE2-7909-2448-91AB-60B37B068422}" srcOrd="7" destOrd="0" presId="urn:microsoft.com/office/officeart/2008/layout/LinedList"/>
    <dgm:cxn modelId="{684B4E51-95BC-E247-9457-70661B226F56}" type="presParOf" srcId="{BCDB0BE2-7909-2448-91AB-60B37B068422}" destId="{28E5AC06-B457-FA49-AA25-9F745F6BBCB9}" srcOrd="0" destOrd="0" presId="urn:microsoft.com/office/officeart/2008/layout/LinedList"/>
    <dgm:cxn modelId="{968AA3BF-C9FC-0F45-84AF-C61B0A73E625}" type="presParOf" srcId="{BCDB0BE2-7909-2448-91AB-60B37B068422}" destId="{E99F2E8B-825B-6744-98AF-6BD3B6DD2E23}" srcOrd="1" destOrd="0" presId="urn:microsoft.com/office/officeart/2008/layout/LinedList"/>
    <dgm:cxn modelId="{CB7FB95F-207D-0744-BFC0-5B82232FF5A2}" type="presParOf" srcId="{A3F6E66C-7ABE-3945-B4B0-DD1621376AB8}" destId="{08EAAD81-2300-324D-A387-24392588DF25}" srcOrd="8" destOrd="0" presId="urn:microsoft.com/office/officeart/2008/layout/LinedList"/>
    <dgm:cxn modelId="{6216CF28-5899-954B-8AF3-E5F481D56D7F}" type="presParOf" srcId="{A3F6E66C-7ABE-3945-B4B0-DD1621376AB8}" destId="{559ACA0E-9B82-4449-A306-7C41B389D205}" srcOrd="9" destOrd="0" presId="urn:microsoft.com/office/officeart/2008/layout/LinedList"/>
    <dgm:cxn modelId="{FEBECE8B-E4D3-2B4B-96EA-62F473CA7C5F}" type="presParOf" srcId="{559ACA0E-9B82-4449-A306-7C41B389D205}" destId="{5FC4B386-7248-DC42-88FB-7AC38748706D}" srcOrd="0" destOrd="0" presId="urn:microsoft.com/office/officeart/2008/layout/LinedList"/>
    <dgm:cxn modelId="{DB498952-87E8-2D4E-AEF4-467B51D98A8A}" type="presParOf" srcId="{559ACA0E-9B82-4449-A306-7C41B389D205}" destId="{AC5AC7A7-4663-2B46-8E0A-4CBF28D451D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5260A1-FFAC-4600-8C3A-296BF1748E7C}">
      <dsp:nvSpPr>
        <dsp:cNvPr id="0" name=""/>
        <dsp:cNvSpPr/>
      </dsp:nvSpPr>
      <dsp:spPr>
        <a:xfrm>
          <a:off x="5239" y="1195731"/>
          <a:ext cx="1624313" cy="974588"/>
        </a:xfrm>
        <a:prstGeom prst="roundRect">
          <a:avLst>
            <a:gd name="adj" fmla="val 10000"/>
          </a:avLst>
        </a:prstGeom>
        <a:solidFill>
          <a:schemeClr val="bg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t-BR" sz="2200" kern="1200" dirty="0"/>
            <a:t>Indústria</a:t>
          </a:r>
        </a:p>
      </dsp:txBody>
      <dsp:txXfrm>
        <a:off x="33784" y="1224276"/>
        <a:ext cx="1567223" cy="917498"/>
      </dsp:txXfrm>
    </dsp:sp>
    <dsp:sp modelId="{946D270D-48A7-4D27-A7BA-8F7CCC8E03F9}">
      <dsp:nvSpPr>
        <dsp:cNvPr id="0" name=""/>
        <dsp:cNvSpPr/>
      </dsp:nvSpPr>
      <dsp:spPr>
        <a:xfrm>
          <a:off x="1791984" y="1481611"/>
          <a:ext cx="344354" cy="402829"/>
        </a:xfrm>
        <a:prstGeom prst="righ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pt-BR" sz="1700" kern="1200"/>
        </a:p>
      </dsp:txBody>
      <dsp:txXfrm>
        <a:off x="1791984" y="1562177"/>
        <a:ext cx="241048" cy="241697"/>
      </dsp:txXfrm>
    </dsp:sp>
    <dsp:sp modelId="{6A284444-AAE4-4C30-BDA5-4C489888E824}">
      <dsp:nvSpPr>
        <dsp:cNvPr id="0" name=""/>
        <dsp:cNvSpPr/>
      </dsp:nvSpPr>
      <dsp:spPr>
        <a:xfrm>
          <a:off x="2279278" y="1195731"/>
          <a:ext cx="1624313" cy="974588"/>
        </a:xfrm>
        <a:prstGeom prst="roundRect">
          <a:avLst>
            <a:gd name="adj" fmla="val 10000"/>
          </a:avLst>
        </a:prstGeom>
        <a:solidFill>
          <a:schemeClr val="bg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t-BR" sz="2200" kern="1200" dirty="0"/>
            <a:t>Distribuidor</a:t>
          </a:r>
        </a:p>
      </dsp:txBody>
      <dsp:txXfrm>
        <a:off x="2307823" y="1224276"/>
        <a:ext cx="1567223" cy="917498"/>
      </dsp:txXfrm>
    </dsp:sp>
    <dsp:sp modelId="{BFF723A8-C592-4919-82AE-05188989F6D7}">
      <dsp:nvSpPr>
        <dsp:cNvPr id="0" name=""/>
        <dsp:cNvSpPr/>
      </dsp:nvSpPr>
      <dsp:spPr>
        <a:xfrm>
          <a:off x="4066023" y="1481611"/>
          <a:ext cx="344354" cy="402829"/>
        </a:xfrm>
        <a:prstGeom prst="righ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pt-BR" sz="1700" kern="1200"/>
        </a:p>
      </dsp:txBody>
      <dsp:txXfrm>
        <a:off x="4066023" y="1562177"/>
        <a:ext cx="241048" cy="241697"/>
      </dsp:txXfrm>
    </dsp:sp>
    <dsp:sp modelId="{5BA2E3AD-AA9D-4DD7-968D-43A7C7EDCDCC}">
      <dsp:nvSpPr>
        <dsp:cNvPr id="0" name=""/>
        <dsp:cNvSpPr/>
      </dsp:nvSpPr>
      <dsp:spPr>
        <a:xfrm>
          <a:off x="4553317" y="1195731"/>
          <a:ext cx="1624313" cy="974588"/>
        </a:xfrm>
        <a:prstGeom prst="roundRect">
          <a:avLst>
            <a:gd name="adj" fmla="val 10000"/>
          </a:avLst>
        </a:prstGeom>
        <a:solidFill>
          <a:schemeClr val="bg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t-BR" sz="2200" kern="1200" dirty="0"/>
            <a:t>Atacadista</a:t>
          </a:r>
        </a:p>
      </dsp:txBody>
      <dsp:txXfrm>
        <a:off x="4581862" y="1224276"/>
        <a:ext cx="1567223" cy="917498"/>
      </dsp:txXfrm>
    </dsp:sp>
    <dsp:sp modelId="{02899D08-323B-4375-877E-C361D291FABB}">
      <dsp:nvSpPr>
        <dsp:cNvPr id="0" name=""/>
        <dsp:cNvSpPr/>
      </dsp:nvSpPr>
      <dsp:spPr>
        <a:xfrm>
          <a:off x="6340062" y="1481611"/>
          <a:ext cx="344354" cy="402829"/>
        </a:xfrm>
        <a:prstGeom prst="righ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pt-BR" sz="1700" kern="1200"/>
        </a:p>
      </dsp:txBody>
      <dsp:txXfrm>
        <a:off x="6340062" y="1562177"/>
        <a:ext cx="241048" cy="241697"/>
      </dsp:txXfrm>
    </dsp:sp>
    <dsp:sp modelId="{C7EB0639-6765-4A3A-AE31-2E7D8AE73583}">
      <dsp:nvSpPr>
        <dsp:cNvPr id="0" name=""/>
        <dsp:cNvSpPr/>
      </dsp:nvSpPr>
      <dsp:spPr>
        <a:xfrm>
          <a:off x="6827356" y="1195731"/>
          <a:ext cx="1624313" cy="974588"/>
        </a:xfrm>
        <a:prstGeom prst="roundRect">
          <a:avLst>
            <a:gd name="adj" fmla="val 10000"/>
          </a:avLst>
        </a:prstGeom>
        <a:solidFill>
          <a:schemeClr val="bg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t-BR" sz="2200" kern="1200" dirty="0"/>
            <a:t>Varejista</a:t>
          </a:r>
        </a:p>
      </dsp:txBody>
      <dsp:txXfrm>
        <a:off x="6855901" y="1224276"/>
        <a:ext cx="1567223" cy="917498"/>
      </dsp:txXfrm>
    </dsp:sp>
    <dsp:sp modelId="{EB92D998-BCF2-4CFF-A1FB-36458AA1E5C1}">
      <dsp:nvSpPr>
        <dsp:cNvPr id="0" name=""/>
        <dsp:cNvSpPr/>
      </dsp:nvSpPr>
      <dsp:spPr>
        <a:xfrm>
          <a:off x="8614100" y="1481611"/>
          <a:ext cx="344354" cy="402829"/>
        </a:xfrm>
        <a:prstGeom prst="righ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pt-BR" sz="1700" kern="1200"/>
        </a:p>
      </dsp:txBody>
      <dsp:txXfrm>
        <a:off x="8614100" y="1562177"/>
        <a:ext cx="241048" cy="241697"/>
      </dsp:txXfrm>
    </dsp:sp>
    <dsp:sp modelId="{C1CEEA3A-A09C-4E0F-9424-871DE7A5CF67}">
      <dsp:nvSpPr>
        <dsp:cNvPr id="0" name=""/>
        <dsp:cNvSpPr/>
      </dsp:nvSpPr>
      <dsp:spPr>
        <a:xfrm>
          <a:off x="9101394" y="1195731"/>
          <a:ext cx="1624313" cy="974588"/>
        </a:xfrm>
        <a:prstGeom prst="roundRect">
          <a:avLst>
            <a:gd name="adj" fmla="val 10000"/>
          </a:avLst>
        </a:prstGeom>
        <a:solidFill>
          <a:schemeClr val="bg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t-BR" sz="2200" kern="1200" dirty="0"/>
            <a:t>Consumidor</a:t>
          </a:r>
        </a:p>
      </dsp:txBody>
      <dsp:txXfrm>
        <a:off x="9129939" y="1224276"/>
        <a:ext cx="1567223" cy="9174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99142-43AE-4B28-9ADB-3E39F65EBA6B}">
      <dsp:nvSpPr>
        <dsp:cNvPr id="0" name=""/>
        <dsp:cNvSpPr/>
      </dsp:nvSpPr>
      <dsp:spPr>
        <a:xfrm>
          <a:off x="898829" y="288"/>
          <a:ext cx="1001496" cy="100149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C656D9-A6C3-4FA8-B42A-5F076EFB6AC2}">
      <dsp:nvSpPr>
        <dsp:cNvPr id="0" name=""/>
        <dsp:cNvSpPr/>
      </dsp:nvSpPr>
      <dsp:spPr>
        <a:xfrm>
          <a:off x="1112262" y="213721"/>
          <a:ext cx="574628" cy="5746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5681EC-1727-42E8-99FD-BEDFE7F03EEB}">
      <dsp:nvSpPr>
        <dsp:cNvPr id="0" name=""/>
        <dsp:cNvSpPr/>
      </dsp:nvSpPr>
      <dsp:spPr>
        <a:xfrm>
          <a:off x="578678" y="1313725"/>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pt-BR" sz="1800" kern="1200"/>
            <a:t>Grupos de contrato</a:t>
          </a:r>
          <a:endParaRPr lang="en-US" sz="1800" kern="1200"/>
        </a:p>
      </dsp:txBody>
      <dsp:txXfrm>
        <a:off x="578678" y="1313725"/>
        <a:ext cx="1641796" cy="656718"/>
      </dsp:txXfrm>
    </dsp:sp>
    <dsp:sp modelId="{B70C363B-1A87-45DF-9028-CB9F827242C4}">
      <dsp:nvSpPr>
        <dsp:cNvPr id="0" name=""/>
        <dsp:cNvSpPr/>
      </dsp:nvSpPr>
      <dsp:spPr>
        <a:xfrm>
          <a:off x="2827940" y="288"/>
          <a:ext cx="1001496" cy="100149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65B4A8-8953-4139-8EB6-43292ACFE3F1}">
      <dsp:nvSpPr>
        <dsp:cNvPr id="0" name=""/>
        <dsp:cNvSpPr/>
      </dsp:nvSpPr>
      <dsp:spPr>
        <a:xfrm>
          <a:off x="3041374" y="213721"/>
          <a:ext cx="574628" cy="5746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235BBA-6E4C-4860-9EAE-7FB3D4168EA2}">
      <dsp:nvSpPr>
        <dsp:cNvPr id="0" name=""/>
        <dsp:cNvSpPr/>
      </dsp:nvSpPr>
      <dsp:spPr>
        <a:xfrm>
          <a:off x="2507790" y="1313725"/>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pt-BR" sz="1800" kern="1200"/>
            <a:t>Personalidade moral de fato</a:t>
          </a:r>
          <a:endParaRPr lang="en-US" sz="1800" kern="1200"/>
        </a:p>
      </dsp:txBody>
      <dsp:txXfrm>
        <a:off x="2507790" y="1313725"/>
        <a:ext cx="1641796" cy="656718"/>
      </dsp:txXfrm>
    </dsp:sp>
    <dsp:sp modelId="{2FB2F7D9-3F06-4823-8CC5-B6F495B541E1}">
      <dsp:nvSpPr>
        <dsp:cNvPr id="0" name=""/>
        <dsp:cNvSpPr/>
      </dsp:nvSpPr>
      <dsp:spPr>
        <a:xfrm>
          <a:off x="4757051" y="288"/>
          <a:ext cx="1001496" cy="100149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151670-D5E6-4EED-82C8-9CEF237FB27A}">
      <dsp:nvSpPr>
        <dsp:cNvPr id="0" name=""/>
        <dsp:cNvSpPr/>
      </dsp:nvSpPr>
      <dsp:spPr>
        <a:xfrm>
          <a:off x="4970485" y="213721"/>
          <a:ext cx="574628" cy="57462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3EFC37-9138-45D0-AC77-E7EC25CF2B0B}">
      <dsp:nvSpPr>
        <dsp:cNvPr id="0" name=""/>
        <dsp:cNvSpPr/>
      </dsp:nvSpPr>
      <dsp:spPr>
        <a:xfrm>
          <a:off x="4436901" y="1313725"/>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pt-BR" sz="1800" kern="1200"/>
            <a:t>Contrato Plurilateral</a:t>
          </a:r>
          <a:endParaRPr lang="en-US" sz="1800" kern="1200"/>
        </a:p>
      </dsp:txBody>
      <dsp:txXfrm>
        <a:off x="4436901" y="1313725"/>
        <a:ext cx="1641796" cy="656718"/>
      </dsp:txXfrm>
    </dsp:sp>
    <dsp:sp modelId="{AB8ECCA9-18CF-4FC2-9AF6-34756F98CE84}">
      <dsp:nvSpPr>
        <dsp:cNvPr id="0" name=""/>
        <dsp:cNvSpPr/>
      </dsp:nvSpPr>
      <dsp:spPr>
        <a:xfrm>
          <a:off x="6686163" y="288"/>
          <a:ext cx="1001496" cy="100149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064279-C0B7-4B3F-9244-24B15707D5B2}">
      <dsp:nvSpPr>
        <dsp:cNvPr id="0" name=""/>
        <dsp:cNvSpPr/>
      </dsp:nvSpPr>
      <dsp:spPr>
        <a:xfrm>
          <a:off x="6899596" y="213721"/>
          <a:ext cx="574628" cy="57462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FE800D-BC25-43FD-BC0C-3FD076291038}">
      <dsp:nvSpPr>
        <dsp:cNvPr id="0" name=""/>
        <dsp:cNvSpPr/>
      </dsp:nvSpPr>
      <dsp:spPr>
        <a:xfrm>
          <a:off x="6366012" y="1313725"/>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pt-BR" sz="1800" kern="1200"/>
            <a:t>Sociedade</a:t>
          </a:r>
          <a:endParaRPr lang="en-US" sz="1800" kern="1200"/>
        </a:p>
      </dsp:txBody>
      <dsp:txXfrm>
        <a:off x="6366012" y="1313725"/>
        <a:ext cx="1641796" cy="656718"/>
      </dsp:txXfrm>
    </dsp:sp>
    <dsp:sp modelId="{8AAA6343-0603-4E44-9941-69194D07CB2A}">
      <dsp:nvSpPr>
        <dsp:cNvPr id="0" name=""/>
        <dsp:cNvSpPr/>
      </dsp:nvSpPr>
      <dsp:spPr>
        <a:xfrm>
          <a:off x="8615274" y="288"/>
          <a:ext cx="1001496" cy="100149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B73E68-E7C2-4C32-BEE4-F595041F543E}">
      <dsp:nvSpPr>
        <dsp:cNvPr id="0" name=""/>
        <dsp:cNvSpPr/>
      </dsp:nvSpPr>
      <dsp:spPr>
        <a:xfrm>
          <a:off x="8828708" y="213721"/>
          <a:ext cx="574628" cy="57462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F07C82-BC56-4BFB-A698-2343C178324F}">
      <dsp:nvSpPr>
        <dsp:cNvPr id="0" name=""/>
        <dsp:cNvSpPr/>
      </dsp:nvSpPr>
      <dsp:spPr>
        <a:xfrm>
          <a:off x="8295124" y="1313725"/>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pt-BR" sz="1800" kern="1200"/>
            <a:t>Grupos de sociedades</a:t>
          </a:r>
          <a:endParaRPr lang="en-US" sz="1800" kern="1200"/>
        </a:p>
      </dsp:txBody>
      <dsp:txXfrm>
        <a:off x="8295124" y="1313725"/>
        <a:ext cx="1641796" cy="656718"/>
      </dsp:txXfrm>
    </dsp:sp>
    <dsp:sp modelId="{92BFA486-A3A7-4847-8383-20D53476A664}">
      <dsp:nvSpPr>
        <dsp:cNvPr id="0" name=""/>
        <dsp:cNvSpPr/>
      </dsp:nvSpPr>
      <dsp:spPr>
        <a:xfrm>
          <a:off x="3792496" y="2380893"/>
          <a:ext cx="1001496" cy="100149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0EF8FA-AB23-4D78-A24A-40305BFD0FEA}">
      <dsp:nvSpPr>
        <dsp:cNvPr id="0" name=""/>
        <dsp:cNvSpPr/>
      </dsp:nvSpPr>
      <dsp:spPr>
        <a:xfrm>
          <a:off x="4005929" y="2594327"/>
          <a:ext cx="574628" cy="57462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117A13-824C-450B-982E-A36D31EBEC4D}">
      <dsp:nvSpPr>
        <dsp:cNvPr id="0" name=""/>
        <dsp:cNvSpPr/>
      </dsp:nvSpPr>
      <dsp:spPr>
        <a:xfrm>
          <a:off x="3472345" y="3694331"/>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pt-BR" sz="1800" kern="1200"/>
            <a:t>Sistema</a:t>
          </a:r>
          <a:endParaRPr lang="en-US" sz="1800" kern="1200"/>
        </a:p>
      </dsp:txBody>
      <dsp:txXfrm>
        <a:off x="3472345" y="3694331"/>
        <a:ext cx="1641796" cy="656718"/>
      </dsp:txXfrm>
    </dsp:sp>
    <dsp:sp modelId="{342F29B8-A664-4810-8CBE-1F692532590B}">
      <dsp:nvSpPr>
        <dsp:cNvPr id="0" name=""/>
        <dsp:cNvSpPr/>
      </dsp:nvSpPr>
      <dsp:spPr>
        <a:xfrm>
          <a:off x="5721607" y="2380893"/>
          <a:ext cx="1001496" cy="100149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EE5E70-C5CD-492E-A711-730CE97A2DC4}">
      <dsp:nvSpPr>
        <dsp:cNvPr id="0" name=""/>
        <dsp:cNvSpPr/>
      </dsp:nvSpPr>
      <dsp:spPr>
        <a:xfrm>
          <a:off x="5935041" y="2594327"/>
          <a:ext cx="574628" cy="57462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D45D61-6518-4DBA-9781-214A04C635D8}">
      <dsp:nvSpPr>
        <dsp:cNvPr id="0" name=""/>
        <dsp:cNvSpPr/>
      </dsp:nvSpPr>
      <dsp:spPr>
        <a:xfrm>
          <a:off x="5401457" y="3694331"/>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pt-BR" sz="1800" kern="1200"/>
            <a:t>Ordem Jurídica, etc...</a:t>
          </a:r>
          <a:endParaRPr lang="en-US" sz="1800" kern="1200"/>
        </a:p>
      </dsp:txBody>
      <dsp:txXfrm>
        <a:off x="5401457" y="3694331"/>
        <a:ext cx="1641796" cy="6567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82BBB7-75E9-EB40-B23A-D3BE6BC12F96}">
      <dsp:nvSpPr>
        <dsp:cNvPr id="0" name=""/>
        <dsp:cNvSpPr/>
      </dsp:nvSpPr>
      <dsp:spPr>
        <a:xfrm>
          <a:off x="0" y="623"/>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1954AE-A427-D743-80B8-87E501B71CBB}">
      <dsp:nvSpPr>
        <dsp:cNvPr id="0" name=""/>
        <dsp:cNvSpPr/>
      </dsp:nvSpPr>
      <dsp:spPr>
        <a:xfrm>
          <a:off x="0" y="62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Há em todo o planeta litígios judiciais envolvendo indenização da clientela conquistada pelo distribuidor:</a:t>
          </a:r>
        </a:p>
      </dsp:txBody>
      <dsp:txXfrm>
        <a:off x="0" y="623"/>
        <a:ext cx="6492875" cy="1020830"/>
      </dsp:txXfrm>
    </dsp:sp>
    <dsp:sp modelId="{E701B4C9-32F3-374C-AAE6-FC1E4CA5F9EE}">
      <dsp:nvSpPr>
        <dsp:cNvPr id="0" name=""/>
        <dsp:cNvSpPr/>
      </dsp:nvSpPr>
      <dsp:spPr>
        <a:xfrm>
          <a:off x="0" y="1021453"/>
          <a:ext cx="6492875" cy="0"/>
        </a:xfrm>
        <a:prstGeom prst="lin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9DE571-1C78-2343-9A7B-CF948CDA8C73}">
      <dsp:nvSpPr>
        <dsp:cNvPr id="0" name=""/>
        <dsp:cNvSpPr/>
      </dsp:nvSpPr>
      <dsp:spPr>
        <a:xfrm>
          <a:off x="0" y="102145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a:t>Argumentos a favor: Enriquecimento Sem Causa; Eqüidade (Yves Gandra).</a:t>
          </a:r>
          <a:endParaRPr lang="en-US" sz="1800" kern="1200"/>
        </a:p>
      </dsp:txBody>
      <dsp:txXfrm>
        <a:off x="0" y="1021453"/>
        <a:ext cx="6492875" cy="1020830"/>
      </dsp:txXfrm>
    </dsp:sp>
    <dsp:sp modelId="{92F22D80-69D5-8E42-A4D4-542B9FD25580}">
      <dsp:nvSpPr>
        <dsp:cNvPr id="0" name=""/>
        <dsp:cNvSpPr/>
      </dsp:nvSpPr>
      <dsp:spPr>
        <a:xfrm>
          <a:off x="0" y="2042284"/>
          <a:ext cx="6492875"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EA8D82-02CD-284E-943D-71FD9DDBC732}">
      <dsp:nvSpPr>
        <dsp:cNvPr id="0" name=""/>
        <dsp:cNvSpPr/>
      </dsp:nvSpPr>
      <dsp:spPr>
        <a:xfrm>
          <a:off x="0" y="2042284"/>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Argumentos Contrários:  Não há contratos eternos, Independência jurídica do Concessionário; vinculação da clientela à marca, exercício lícito do Direito à Denúncia (Álvaro Vilaça, RT 737/97);</a:t>
          </a:r>
          <a:endParaRPr lang="en-US" sz="1800" kern="1200" dirty="0"/>
        </a:p>
      </dsp:txBody>
      <dsp:txXfrm>
        <a:off x="0" y="2042284"/>
        <a:ext cx="6492875" cy="1020830"/>
      </dsp:txXfrm>
    </dsp:sp>
    <dsp:sp modelId="{8783A09A-9B4A-AD4A-B98B-AC7A6361A381}">
      <dsp:nvSpPr>
        <dsp:cNvPr id="0" name=""/>
        <dsp:cNvSpPr/>
      </dsp:nvSpPr>
      <dsp:spPr>
        <a:xfrm>
          <a:off x="0" y="3063115"/>
          <a:ext cx="6492875" cy="0"/>
        </a:xfrm>
        <a:prstGeom prst="lin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E5AC06-B457-FA49-AA25-9F745F6BBCB9}">
      <dsp:nvSpPr>
        <dsp:cNvPr id="0" name=""/>
        <dsp:cNvSpPr/>
      </dsp:nvSpPr>
      <dsp:spPr>
        <a:xfrm>
          <a:off x="0" y="3063115"/>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a:t>Leis (América Central, Bélgica).</a:t>
          </a:r>
          <a:endParaRPr lang="en-US" sz="1800" kern="1200"/>
        </a:p>
      </dsp:txBody>
      <dsp:txXfrm>
        <a:off x="0" y="3063115"/>
        <a:ext cx="6492875" cy="1020830"/>
      </dsp:txXfrm>
    </dsp:sp>
    <dsp:sp modelId="{08EAAD81-2300-324D-A387-24392588DF25}">
      <dsp:nvSpPr>
        <dsp:cNvPr id="0" name=""/>
        <dsp:cNvSpPr/>
      </dsp:nvSpPr>
      <dsp:spPr>
        <a:xfrm>
          <a:off x="0" y="4083946"/>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C4B386-7248-DC42-88FB-7AC38748706D}">
      <dsp:nvSpPr>
        <dsp:cNvPr id="0" name=""/>
        <dsp:cNvSpPr/>
      </dsp:nvSpPr>
      <dsp:spPr>
        <a:xfrm>
          <a:off x="0" y="4083946"/>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a:t>Em geral, não são  julgados  procedentes esses pleitos de indenização pela clientela ou fundo de comércio</a:t>
          </a:r>
          <a:endParaRPr lang="en-US" sz="1800" kern="1200"/>
        </a:p>
      </dsp:txBody>
      <dsp:txXfrm>
        <a:off x="0" y="4083946"/>
        <a:ext cx="6492875" cy="102083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00C4C6-9E2B-4B18-8DC2-4A2E5FD793C8}"/>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0CBCFCCE-4FCE-4F08-BE99-277890355E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A3FE0DC5-9E28-4FD9-8B63-C4808C0C63B9}"/>
              </a:ext>
            </a:extLst>
          </p:cNvPr>
          <p:cNvSpPr>
            <a:spLocks noGrp="1"/>
          </p:cNvSpPr>
          <p:nvPr>
            <p:ph type="dt" sz="half" idx="10"/>
          </p:nvPr>
        </p:nvSpPr>
        <p:spPr/>
        <p:txBody>
          <a:bodyPr/>
          <a:lstStyle/>
          <a:p>
            <a:fld id="{96BBC92C-BFED-4529-8993-9BFE1C05D6F3}" type="datetimeFigureOut">
              <a:rPr lang="pt-BR" smtClean="0"/>
              <a:t>13/11/2023</a:t>
            </a:fld>
            <a:endParaRPr lang="pt-BR"/>
          </a:p>
        </p:txBody>
      </p:sp>
      <p:sp>
        <p:nvSpPr>
          <p:cNvPr id="5" name="Espaço Reservado para Rodapé 4">
            <a:extLst>
              <a:ext uri="{FF2B5EF4-FFF2-40B4-BE49-F238E27FC236}">
                <a16:creationId xmlns:a16="http://schemas.microsoft.com/office/drawing/2014/main" id="{584EB3ED-02BB-4F94-B2F2-328388F23B2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28FFB25-5ED6-46C0-A604-B51A76F4E19F}"/>
              </a:ext>
            </a:extLst>
          </p:cNvPr>
          <p:cNvSpPr>
            <a:spLocks noGrp="1"/>
          </p:cNvSpPr>
          <p:nvPr>
            <p:ph type="sldNum" sz="quarter" idx="12"/>
          </p:nvPr>
        </p:nvSpPr>
        <p:spPr/>
        <p:txBody>
          <a:bodyPr/>
          <a:lstStyle/>
          <a:p>
            <a:fld id="{3ACA5E94-61E0-4402-880B-069F134F4FC6}" type="slidenum">
              <a:rPr lang="pt-BR" smtClean="0"/>
              <a:t>‹nº›</a:t>
            </a:fld>
            <a:endParaRPr lang="pt-BR"/>
          </a:p>
        </p:txBody>
      </p:sp>
    </p:spTree>
    <p:extLst>
      <p:ext uri="{BB962C8B-B14F-4D97-AF65-F5344CB8AC3E}">
        <p14:creationId xmlns:p14="http://schemas.microsoft.com/office/powerpoint/2010/main" val="2141228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FB9F08-CCF3-4D6D-9EF6-5AA59C57CF17}"/>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C1799F5D-BDFF-4DD4-B53E-1FA41F55158B}"/>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C877E39-5734-47F4-94C2-CCECEF9CAB59}"/>
              </a:ext>
            </a:extLst>
          </p:cNvPr>
          <p:cNvSpPr>
            <a:spLocks noGrp="1"/>
          </p:cNvSpPr>
          <p:nvPr>
            <p:ph type="dt" sz="half" idx="10"/>
          </p:nvPr>
        </p:nvSpPr>
        <p:spPr/>
        <p:txBody>
          <a:bodyPr/>
          <a:lstStyle/>
          <a:p>
            <a:fld id="{96BBC92C-BFED-4529-8993-9BFE1C05D6F3}" type="datetimeFigureOut">
              <a:rPr lang="pt-BR" smtClean="0"/>
              <a:t>13/11/2023</a:t>
            </a:fld>
            <a:endParaRPr lang="pt-BR"/>
          </a:p>
        </p:txBody>
      </p:sp>
      <p:sp>
        <p:nvSpPr>
          <p:cNvPr id="5" name="Espaço Reservado para Rodapé 4">
            <a:extLst>
              <a:ext uri="{FF2B5EF4-FFF2-40B4-BE49-F238E27FC236}">
                <a16:creationId xmlns:a16="http://schemas.microsoft.com/office/drawing/2014/main" id="{27589FDB-1FE2-4822-9DAD-6C9BC617D22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C4FF045-16FF-4436-BDC2-E0D75B814818}"/>
              </a:ext>
            </a:extLst>
          </p:cNvPr>
          <p:cNvSpPr>
            <a:spLocks noGrp="1"/>
          </p:cNvSpPr>
          <p:nvPr>
            <p:ph type="sldNum" sz="quarter" idx="12"/>
          </p:nvPr>
        </p:nvSpPr>
        <p:spPr/>
        <p:txBody>
          <a:bodyPr/>
          <a:lstStyle/>
          <a:p>
            <a:fld id="{3ACA5E94-61E0-4402-880B-069F134F4FC6}" type="slidenum">
              <a:rPr lang="pt-BR" smtClean="0"/>
              <a:t>‹nº›</a:t>
            </a:fld>
            <a:endParaRPr lang="pt-BR"/>
          </a:p>
        </p:txBody>
      </p:sp>
    </p:spTree>
    <p:extLst>
      <p:ext uri="{BB962C8B-B14F-4D97-AF65-F5344CB8AC3E}">
        <p14:creationId xmlns:p14="http://schemas.microsoft.com/office/powerpoint/2010/main" val="3038623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D4F8C77-DA20-49E3-99FE-FDA9CC6E3926}"/>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72F9B665-5382-4BA3-BC5F-743A724CBD0A}"/>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606288E-E511-4E3A-83DB-1985D68EC151}"/>
              </a:ext>
            </a:extLst>
          </p:cNvPr>
          <p:cNvSpPr>
            <a:spLocks noGrp="1"/>
          </p:cNvSpPr>
          <p:nvPr>
            <p:ph type="dt" sz="half" idx="10"/>
          </p:nvPr>
        </p:nvSpPr>
        <p:spPr/>
        <p:txBody>
          <a:bodyPr/>
          <a:lstStyle/>
          <a:p>
            <a:fld id="{96BBC92C-BFED-4529-8993-9BFE1C05D6F3}" type="datetimeFigureOut">
              <a:rPr lang="pt-BR" smtClean="0"/>
              <a:t>13/11/2023</a:t>
            </a:fld>
            <a:endParaRPr lang="pt-BR"/>
          </a:p>
        </p:txBody>
      </p:sp>
      <p:sp>
        <p:nvSpPr>
          <p:cNvPr id="5" name="Espaço Reservado para Rodapé 4">
            <a:extLst>
              <a:ext uri="{FF2B5EF4-FFF2-40B4-BE49-F238E27FC236}">
                <a16:creationId xmlns:a16="http://schemas.microsoft.com/office/drawing/2014/main" id="{6A3D411E-EEEE-4820-A3A8-B45C24734F4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8784621-042C-40BD-8B8D-B6674C342A85}"/>
              </a:ext>
            </a:extLst>
          </p:cNvPr>
          <p:cNvSpPr>
            <a:spLocks noGrp="1"/>
          </p:cNvSpPr>
          <p:nvPr>
            <p:ph type="sldNum" sz="quarter" idx="12"/>
          </p:nvPr>
        </p:nvSpPr>
        <p:spPr/>
        <p:txBody>
          <a:bodyPr/>
          <a:lstStyle/>
          <a:p>
            <a:fld id="{3ACA5E94-61E0-4402-880B-069F134F4FC6}" type="slidenum">
              <a:rPr lang="pt-BR" smtClean="0"/>
              <a:t>‹nº›</a:t>
            </a:fld>
            <a:endParaRPr lang="pt-BR"/>
          </a:p>
        </p:txBody>
      </p:sp>
    </p:spTree>
    <p:extLst>
      <p:ext uri="{BB962C8B-B14F-4D97-AF65-F5344CB8AC3E}">
        <p14:creationId xmlns:p14="http://schemas.microsoft.com/office/powerpoint/2010/main" val="403386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07FA89-D179-40CC-AE35-69005F5EC5AC}"/>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7148CE2-D87A-42C7-98FB-BB5615753F54}"/>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5506E9E-F4EC-4AFE-8D51-FBC9EBD8D826}"/>
              </a:ext>
            </a:extLst>
          </p:cNvPr>
          <p:cNvSpPr>
            <a:spLocks noGrp="1"/>
          </p:cNvSpPr>
          <p:nvPr>
            <p:ph type="dt" sz="half" idx="10"/>
          </p:nvPr>
        </p:nvSpPr>
        <p:spPr/>
        <p:txBody>
          <a:bodyPr/>
          <a:lstStyle/>
          <a:p>
            <a:fld id="{96BBC92C-BFED-4529-8993-9BFE1C05D6F3}" type="datetimeFigureOut">
              <a:rPr lang="pt-BR" smtClean="0"/>
              <a:t>13/11/2023</a:t>
            </a:fld>
            <a:endParaRPr lang="pt-BR"/>
          </a:p>
        </p:txBody>
      </p:sp>
      <p:sp>
        <p:nvSpPr>
          <p:cNvPr id="5" name="Espaço Reservado para Rodapé 4">
            <a:extLst>
              <a:ext uri="{FF2B5EF4-FFF2-40B4-BE49-F238E27FC236}">
                <a16:creationId xmlns:a16="http://schemas.microsoft.com/office/drawing/2014/main" id="{2F28765A-659B-489E-A92F-CE69B4E52F0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A5EB350-BA97-421C-945A-D439BA5F84F0}"/>
              </a:ext>
            </a:extLst>
          </p:cNvPr>
          <p:cNvSpPr>
            <a:spLocks noGrp="1"/>
          </p:cNvSpPr>
          <p:nvPr>
            <p:ph type="sldNum" sz="quarter" idx="12"/>
          </p:nvPr>
        </p:nvSpPr>
        <p:spPr/>
        <p:txBody>
          <a:bodyPr/>
          <a:lstStyle/>
          <a:p>
            <a:fld id="{3ACA5E94-61E0-4402-880B-069F134F4FC6}" type="slidenum">
              <a:rPr lang="pt-BR" smtClean="0"/>
              <a:t>‹nº›</a:t>
            </a:fld>
            <a:endParaRPr lang="pt-BR"/>
          </a:p>
        </p:txBody>
      </p:sp>
    </p:spTree>
    <p:extLst>
      <p:ext uri="{BB962C8B-B14F-4D97-AF65-F5344CB8AC3E}">
        <p14:creationId xmlns:p14="http://schemas.microsoft.com/office/powerpoint/2010/main" val="1256454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A9D55C-0001-4D36-A1F5-B8442690772C}"/>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906FE368-25C2-451A-A953-CF7E81916D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33232BA0-58C5-411E-B952-A3CB8C7D6C20}"/>
              </a:ext>
            </a:extLst>
          </p:cNvPr>
          <p:cNvSpPr>
            <a:spLocks noGrp="1"/>
          </p:cNvSpPr>
          <p:nvPr>
            <p:ph type="dt" sz="half" idx="10"/>
          </p:nvPr>
        </p:nvSpPr>
        <p:spPr/>
        <p:txBody>
          <a:bodyPr/>
          <a:lstStyle/>
          <a:p>
            <a:fld id="{96BBC92C-BFED-4529-8993-9BFE1C05D6F3}" type="datetimeFigureOut">
              <a:rPr lang="pt-BR" smtClean="0"/>
              <a:t>13/11/2023</a:t>
            </a:fld>
            <a:endParaRPr lang="pt-BR"/>
          </a:p>
        </p:txBody>
      </p:sp>
      <p:sp>
        <p:nvSpPr>
          <p:cNvPr id="5" name="Espaço Reservado para Rodapé 4">
            <a:extLst>
              <a:ext uri="{FF2B5EF4-FFF2-40B4-BE49-F238E27FC236}">
                <a16:creationId xmlns:a16="http://schemas.microsoft.com/office/drawing/2014/main" id="{81D1FB06-9048-4157-B940-0C57AE86476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46607E4-F465-4079-B2E9-16F151E457C5}"/>
              </a:ext>
            </a:extLst>
          </p:cNvPr>
          <p:cNvSpPr>
            <a:spLocks noGrp="1"/>
          </p:cNvSpPr>
          <p:nvPr>
            <p:ph type="sldNum" sz="quarter" idx="12"/>
          </p:nvPr>
        </p:nvSpPr>
        <p:spPr/>
        <p:txBody>
          <a:bodyPr/>
          <a:lstStyle/>
          <a:p>
            <a:fld id="{3ACA5E94-61E0-4402-880B-069F134F4FC6}" type="slidenum">
              <a:rPr lang="pt-BR" smtClean="0"/>
              <a:t>‹nº›</a:t>
            </a:fld>
            <a:endParaRPr lang="pt-BR"/>
          </a:p>
        </p:txBody>
      </p:sp>
    </p:spTree>
    <p:extLst>
      <p:ext uri="{BB962C8B-B14F-4D97-AF65-F5344CB8AC3E}">
        <p14:creationId xmlns:p14="http://schemas.microsoft.com/office/powerpoint/2010/main" val="1307015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7E07A3-86BC-4E7D-BC2C-B8036CAE255E}"/>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C14F84A5-3277-4165-8AB7-1742A59DA8A5}"/>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6AFDE561-CCF2-4EEF-8468-41D76ED731A4}"/>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84BA0893-EE03-4C73-BDE2-A6CA1FC75D44}"/>
              </a:ext>
            </a:extLst>
          </p:cNvPr>
          <p:cNvSpPr>
            <a:spLocks noGrp="1"/>
          </p:cNvSpPr>
          <p:nvPr>
            <p:ph type="dt" sz="half" idx="10"/>
          </p:nvPr>
        </p:nvSpPr>
        <p:spPr/>
        <p:txBody>
          <a:bodyPr/>
          <a:lstStyle/>
          <a:p>
            <a:fld id="{96BBC92C-BFED-4529-8993-9BFE1C05D6F3}" type="datetimeFigureOut">
              <a:rPr lang="pt-BR" smtClean="0"/>
              <a:t>13/11/2023</a:t>
            </a:fld>
            <a:endParaRPr lang="pt-BR"/>
          </a:p>
        </p:txBody>
      </p:sp>
      <p:sp>
        <p:nvSpPr>
          <p:cNvPr id="6" name="Espaço Reservado para Rodapé 5">
            <a:extLst>
              <a:ext uri="{FF2B5EF4-FFF2-40B4-BE49-F238E27FC236}">
                <a16:creationId xmlns:a16="http://schemas.microsoft.com/office/drawing/2014/main" id="{91092DE1-3ABF-4F84-9F85-7F7EDF5A7D1C}"/>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35796E6-8CAA-4B8E-AADB-0B9DC9D0803E}"/>
              </a:ext>
            </a:extLst>
          </p:cNvPr>
          <p:cNvSpPr>
            <a:spLocks noGrp="1"/>
          </p:cNvSpPr>
          <p:nvPr>
            <p:ph type="sldNum" sz="quarter" idx="12"/>
          </p:nvPr>
        </p:nvSpPr>
        <p:spPr/>
        <p:txBody>
          <a:bodyPr/>
          <a:lstStyle/>
          <a:p>
            <a:fld id="{3ACA5E94-61E0-4402-880B-069F134F4FC6}" type="slidenum">
              <a:rPr lang="pt-BR" smtClean="0"/>
              <a:t>‹nº›</a:t>
            </a:fld>
            <a:endParaRPr lang="pt-BR"/>
          </a:p>
        </p:txBody>
      </p:sp>
    </p:spTree>
    <p:extLst>
      <p:ext uri="{BB962C8B-B14F-4D97-AF65-F5344CB8AC3E}">
        <p14:creationId xmlns:p14="http://schemas.microsoft.com/office/powerpoint/2010/main" val="1091244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47E39F-96CC-4DCF-8C13-E88EE83A4B4B}"/>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8E59E070-751D-4BA7-A526-B8EBFD296B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82BBAAEA-7CB4-49A3-B212-8EFC5B3588AC}"/>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E628BB80-CC4B-497C-AF87-4886AF0228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E9FA5A23-EDD4-4B6A-BDB2-E36DF8AD9DC3}"/>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36B15892-6ACF-4A46-AAED-D76DF7D120DC}"/>
              </a:ext>
            </a:extLst>
          </p:cNvPr>
          <p:cNvSpPr>
            <a:spLocks noGrp="1"/>
          </p:cNvSpPr>
          <p:nvPr>
            <p:ph type="dt" sz="half" idx="10"/>
          </p:nvPr>
        </p:nvSpPr>
        <p:spPr/>
        <p:txBody>
          <a:bodyPr/>
          <a:lstStyle/>
          <a:p>
            <a:fld id="{96BBC92C-BFED-4529-8993-9BFE1C05D6F3}" type="datetimeFigureOut">
              <a:rPr lang="pt-BR" smtClean="0"/>
              <a:t>13/11/2023</a:t>
            </a:fld>
            <a:endParaRPr lang="pt-BR"/>
          </a:p>
        </p:txBody>
      </p:sp>
      <p:sp>
        <p:nvSpPr>
          <p:cNvPr id="8" name="Espaço Reservado para Rodapé 7">
            <a:extLst>
              <a:ext uri="{FF2B5EF4-FFF2-40B4-BE49-F238E27FC236}">
                <a16:creationId xmlns:a16="http://schemas.microsoft.com/office/drawing/2014/main" id="{ECDAA179-F5BB-485F-857A-30157ADFFAC8}"/>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45F7DBB1-3B25-458D-9F0B-2C81AFC8619C}"/>
              </a:ext>
            </a:extLst>
          </p:cNvPr>
          <p:cNvSpPr>
            <a:spLocks noGrp="1"/>
          </p:cNvSpPr>
          <p:nvPr>
            <p:ph type="sldNum" sz="quarter" idx="12"/>
          </p:nvPr>
        </p:nvSpPr>
        <p:spPr/>
        <p:txBody>
          <a:bodyPr/>
          <a:lstStyle/>
          <a:p>
            <a:fld id="{3ACA5E94-61E0-4402-880B-069F134F4FC6}" type="slidenum">
              <a:rPr lang="pt-BR" smtClean="0"/>
              <a:t>‹nº›</a:t>
            </a:fld>
            <a:endParaRPr lang="pt-BR"/>
          </a:p>
        </p:txBody>
      </p:sp>
    </p:spTree>
    <p:extLst>
      <p:ext uri="{BB962C8B-B14F-4D97-AF65-F5344CB8AC3E}">
        <p14:creationId xmlns:p14="http://schemas.microsoft.com/office/powerpoint/2010/main" val="1893772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F5DE46-4C91-40BC-A0E1-B2BE81E3B399}"/>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4D3D5BBD-16E3-43E4-8F87-A05ECD651BD9}"/>
              </a:ext>
            </a:extLst>
          </p:cNvPr>
          <p:cNvSpPr>
            <a:spLocks noGrp="1"/>
          </p:cNvSpPr>
          <p:nvPr>
            <p:ph type="dt" sz="half" idx="10"/>
          </p:nvPr>
        </p:nvSpPr>
        <p:spPr/>
        <p:txBody>
          <a:bodyPr/>
          <a:lstStyle/>
          <a:p>
            <a:fld id="{96BBC92C-BFED-4529-8993-9BFE1C05D6F3}" type="datetimeFigureOut">
              <a:rPr lang="pt-BR" smtClean="0"/>
              <a:t>13/11/2023</a:t>
            </a:fld>
            <a:endParaRPr lang="pt-BR"/>
          </a:p>
        </p:txBody>
      </p:sp>
      <p:sp>
        <p:nvSpPr>
          <p:cNvPr id="4" name="Espaço Reservado para Rodapé 3">
            <a:extLst>
              <a:ext uri="{FF2B5EF4-FFF2-40B4-BE49-F238E27FC236}">
                <a16:creationId xmlns:a16="http://schemas.microsoft.com/office/drawing/2014/main" id="{BA939034-20EA-406E-A09B-79F8D2CCC626}"/>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7282D91F-4068-42E1-A11B-496D84ABEB6D}"/>
              </a:ext>
            </a:extLst>
          </p:cNvPr>
          <p:cNvSpPr>
            <a:spLocks noGrp="1"/>
          </p:cNvSpPr>
          <p:nvPr>
            <p:ph type="sldNum" sz="quarter" idx="12"/>
          </p:nvPr>
        </p:nvSpPr>
        <p:spPr/>
        <p:txBody>
          <a:bodyPr/>
          <a:lstStyle/>
          <a:p>
            <a:fld id="{3ACA5E94-61E0-4402-880B-069F134F4FC6}" type="slidenum">
              <a:rPr lang="pt-BR" smtClean="0"/>
              <a:t>‹nº›</a:t>
            </a:fld>
            <a:endParaRPr lang="pt-BR"/>
          </a:p>
        </p:txBody>
      </p:sp>
    </p:spTree>
    <p:extLst>
      <p:ext uri="{BB962C8B-B14F-4D97-AF65-F5344CB8AC3E}">
        <p14:creationId xmlns:p14="http://schemas.microsoft.com/office/powerpoint/2010/main" val="1407512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539A0FFA-24E8-47D3-8E30-0DC30B841860}"/>
              </a:ext>
            </a:extLst>
          </p:cNvPr>
          <p:cNvSpPr>
            <a:spLocks noGrp="1"/>
          </p:cNvSpPr>
          <p:nvPr>
            <p:ph type="dt" sz="half" idx="10"/>
          </p:nvPr>
        </p:nvSpPr>
        <p:spPr/>
        <p:txBody>
          <a:bodyPr/>
          <a:lstStyle/>
          <a:p>
            <a:fld id="{96BBC92C-BFED-4529-8993-9BFE1C05D6F3}" type="datetimeFigureOut">
              <a:rPr lang="pt-BR" smtClean="0"/>
              <a:t>13/11/2023</a:t>
            </a:fld>
            <a:endParaRPr lang="pt-BR"/>
          </a:p>
        </p:txBody>
      </p:sp>
      <p:sp>
        <p:nvSpPr>
          <p:cNvPr id="3" name="Espaço Reservado para Rodapé 2">
            <a:extLst>
              <a:ext uri="{FF2B5EF4-FFF2-40B4-BE49-F238E27FC236}">
                <a16:creationId xmlns:a16="http://schemas.microsoft.com/office/drawing/2014/main" id="{F5F5258A-0790-418E-A6F8-6BD9C7FC5D77}"/>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104DFE19-62B7-4111-9369-7C490229FBA1}"/>
              </a:ext>
            </a:extLst>
          </p:cNvPr>
          <p:cNvSpPr>
            <a:spLocks noGrp="1"/>
          </p:cNvSpPr>
          <p:nvPr>
            <p:ph type="sldNum" sz="quarter" idx="12"/>
          </p:nvPr>
        </p:nvSpPr>
        <p:spPr/>
        <p:txBody>
          <a:bodyPr/>
          <a:lstStyle/>
          <a:p>
            <a:fld id="{3ACA5E94-61E0-4402-880B-069F134F4FC6}" type="slidenum">
              <a:rPr lang="pt-BR" smtClean="0"/>
              <a:t>‹nº›</a:t>
            </a:fld>
            <a:endParaRPr lang="pt-BR"/>
          </a:p>
        </p:txBody>
      </p:sp>
    </p:spTree>
    <p:extLst>
      <p:ext uri="{BB962C8B-B14F-4D97-AF65-F5344CB8AC3E}">
        <p14:creationId xmlns:p14="http://schemas.microsoft.com/office/powerpoint/2010/main" val="2264882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412C31-79CE-4166-B592-F42B8E890100}"/>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2BFC3839-D3AC-4C81-8D19-94A6A23290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EC5C31EC-4B59-4EBC-8A7B-6FB0DEC7C2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92097C72-58A4-431A-A186-CF58D6FBABEA}"/>
              </a:ext>
            </a:extLst>
          </p:cNvPr>
          <p:cNvSpPr>
            <a:spLocks noGrp="1"/>
          </p:cNvSpPr>
          <p:nvPr>
            <p:ph type="dt" sz="half" idx="10"/>
          </p:nvPr>
        </p:nvSpPr>
        <p:spPr/>
        <p:txBody>
          <a:bodyPr/>
          <a:lstStyle/>
          <a:p>
            <a:fld id="{96BBC92C-BFED-4529-8993-9BFE1C05D6F3}" type="datetimeFigureOut">
              <a:rPr lang="pt-BR" smtClean="0"/>
              <a:t>13/11/2023</a:t>
            </a:fld>
            <a:endParaRPr lang="pt-BR"/>
          </a:p>
        </p:txBody>
      </p:sp>
      <p:sp>
        <p:nvSpPr>
          <p:cNvPr id="6" name="Espaço Reservado para Rodapé 5">
            <a:extLst>
              <a:ext uri="{FF2B5EF4-FFF2-40B4-BE49-F238E27FC236}">
                <a16:creationId xmlns:a16="http://schemas.microsoft.com/office/drawing/2014/main" id="{A58CA96C-9FCF-4A1A-BA8A-6B5FFB93326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924F130-433C-4473-9EB6-4F62EBA44B60}"/>
              </a:ext>
            </a:extLst>
          </p:cNvPr>
          <p:cNvSpPr>
            <a:spLocks noGrp="1"/>
          </p:cNvSpPr>
          <p:nvPr>
            <p:ph type="sldNum" sz="quarter" idx="12"/>
          </p:nvPr>
        </p:nvSpPr>
        <p:spPr/>
        <p:txBody>
          <a:bodyPr/>
          <a:lstStyle/>
          <a:p>
            <a:fld id="{3ACA5E94-61E0-4402-880B-069F134F4FC6}" type="slidenum">
              <a:rPr lang="pt-BR" smtClean="0"/>
              <a:t>‹nº›</a:t>
            </a:fld>
            <a:endParaRPr lang="pt-BR"/>
          </a:p>
        </p:txBody>
      </p:sp>
    </p:spTree>
    <p:extLst>
      <p:ext uri="{BB962C8B-B14F-4D97-AF65-F5344CB8AC3E}">
        <p14:creationId xmlns:p14="http://schemas.microsoft.com/office/powerpoint/2010/main" val="462602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EA3C2F-BCF7-49C6-A8C7-6EA5D288E907}"/>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2288F067-C50E-443D-B50E-DD73557A24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B0FDBBD9-8C59-4B35-9021-51EB265F0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6AAE808A-C61C-4181-B139-2E40C7C0F68A}"/>
              </a:ext>
            </a:extLst>
          </p:cNvPr>
          <p:cNvSpPr>
            <a:spLocks noGrp="1"/>
          </p:cNvSpPr>
          <p:nvPr>
            <p:ph type="dt" sz="half" idx="10"/>
          </p:nvPr>
        </p:nvSpPr>
        <p:spPr/>
        <p:txBody>
          <a:bodyPr/>
          <a:lstStyle/>
          <a:p>
            <a:fld id="{96BBC92C-BFED-4529-8993-9BFE1C05D6F3}" type="datetimeFigureOut">
              <a:rPr lang="pt-BR" smtClean="0"/>
              <a:t>13/11/2023</a:t>
            </a:fld>
            <a:endParaRPr lang="pt-BR"/>
          </a:p>
        </p:txBody>
      </p:sp>
      <p:sp>
        <p:nvSpPr>
          <p:cNvPr id="6" name="Espaço Reservado para Rodapé 5">
            <a:extLst>
              <a:ext uri="{FF2B5EF4-FFF2-40B4-BE49-F238E27FC236}">
                <a16:creationId xmlns:a16="http://schemas.microsoft.com/office/drawing/2014/main" id="{0FF3C47C-878F-4909-A1E3-6B9AA12911A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B488158-E084-4B58-9A27-4CA244E05179}"/>
              </a:ext>
            </a:extLst>
          </p:cNvPr>
          <p:cNvSpPr>
            <a:spLocks noGrp="1"/>
          </p:cNvSpPr>
          <p:nvPr>
            <p:ph type="sldNum" sz="quarter" idx="12"/>
          </p:nvPr>
        </p:nvSpPr>
        <p:spPr/>
        <p:txBody>
          <a:bodyPr/>
          <a:lstStyle/>
          <a:p>
            <a:fld id="{3ACA5E94-61E0-4402-880B-069F134F4FC6}" type="slidenum">
              <a:rPr lang="pt-BR" smtClean="0"/>
              <a:t>‹nº›</a:t>
            </a:fld>
            <a:endParaRPr lang="pt-BR"/>
          </a:p>
        </p:txBody>
      </p:sp>
    </p:spTree>
    <p:extLst>
      <p:ext uri="{BB962C8B-B14F-4D97-AF65-F5344CB8AC3E}">
        <p14:creationId xmlns:p14="http://schemas.microsoft.com/office/powerpoint/2010/main" val="2979947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AAEEF931-D29B-45F7-92ED-97754610C8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75616060-9601-406A-894F-7F91C12A35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BEB00B5-FCCC-4A83-A55A-CD49559639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BBC92C-BFED-4529-8993-9BFE1C05D6F3}" type="datetimeFigureOut">
              <a:rPr lang="pt-BR" smtClean="0"/>
              <a:t>13/11/2023</a:t>
            </a:fld>
            <a:endParaRPr lang="pt-BR"/>
          </a:p>
        </p:txBody>
      </p:sp>
      <p:sp>
        <p:nvSpPr>
          <p:cNvPr id="5" name="Espaço Reservado para Rodapé 4">
            <a:extLst>
              <a:ext uri="{FF2B5EF4-FFF2-40B4-BE49-F238E27FC236}">
                <a16:creationId xmlns:a16="http://schemas.microsoft.com/office/drawing/2014/main" id="{386EFBBD-55F9-4688-8DFF-9196B510E9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9E370890-3704-4A86-8DDC-D238E5CE9D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CA5E94-61E0-4402-880B-069F134F4FC6}" type="slidenum">
              <a:rPr lang="pt-BR" smtClean="0"/>
              <a:t>‹nº›</a:t>
            </a:fld>
            <a:endParaRPr lang="pt-BR"/>
          </a:p>
        </p:txBody>
      </p:sp>
    </p:spTree>
    <p:extLst>
      <p:ext uri="{BB962C8B-B14F-4D97-AF65-F5344CB8AC3E}">
        <p14:creationId xmlns:p14="http://schemas.microsoft.com/office/powerpoint/2010/main" val="3850891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DB3F591-937D-47D2-A440-F063DA80833B}"/>
              </a:ext>
            </a:extLst>
          </p:cNvPr>
          <p:cNvSpPr>
            <a:spLocks noGrp="1"/>
          </p:cNvSpPr>
          <p:nvPr>
            <p:ph type="ctrTitle"/>
          </p:nvPr>
        </p:nvSpPr>
        <p:spPr>
          <a:xfrm>
            <a:off x="1524000" y="1122362"/>
            <a:ext cx="9144000" cy="2900518"/>
          </a:xfrm>
        </p:spPr>
        <p:txBody>
          <a:bodyPr>
            <a:normAutofit/>
          </a:bodyPr>
          <a:lstStyle/>
          <a:p>
            <a:r>
              <a:rPr lang="pt-BR" b="1" dirty="0">
                <a:solidFill>
                  <a:srgbClr val="FFFFFF"/>
                </a:solidFill>
                <a:effectLst>
                  <a:outerShdw blurRad="38100" dist="38100" dir="2700000" algn="tl">
                    <a:srgbClr val="000000">
                      <a:alpha val="43137"/>
                    </a:srgbClr>
                  </a:outerShdw>
                </a:effectLst>
              </a:rPr>
              <a:t>Contratos de Distribuição</a:t>
            </a:r>
            <a:br>
              <a:rPr lang="pt-BR" b="1" dirty="0">
                <a:solidFill>
                  <a:srgbClr val="FFFFFF"/>
                </a:solidFill>
                <a:effectLst>
                  <a:outerShdw blurRad="38100" dist="38100" dir="2700000" algn="tl">
                    <a:srgbClr val="000000">
                      <a:alpha val="43137"/>
                    </a:srgbClr>
                  </a:outerShdw>
                </a:effectLst>
              </a:rPr>
            </a:br>
            <a:endParaRPr lang="pt-BR" b="1" dirty="0">
              <a:solidFill>
                <a:srgbClr val="FFFFFF"/>
              </a:solidFill>
              <a:effectLst>
                <a:outerShdw blurRad="38100" dist="38100" dir="2700000" algn="tl">
                  <a:srgbClr val="000000">
                    <a:alpha val="43137"/>
                  </a:srgbClr>
                </a:outerShdw>
              </a:effectLst>
            </a:endParaRPr>
          </a:p>
        </p:txBody>
      </p:sp>
      <p:sp>
        <p:nvSpPr>
          <p:cNvPr id="3" name="Subtítulo 2">
            <a:extLst>
              <a:ext uri="{FF2B5EF4-FFF2-40B4-BE49-F238E27FC236}">
                <a16:creationId xmlns:a16="http://schemas.microsoft.com/office/drawing/2014/main" id="{BC01BD58-E95B-4B97-9DEA-58DE04B6A153}"/>
              </a:ext>
            </a:extLst>
          </p:cNvPr>
          <p:cNvSpPr>
            <a:spLocks noGrp="1"/>
          </p:cNvSpPr>
          <p:nvPr>
            <p:ph type="subTitle" idx="1"/>
          </p:nvPr>
        </p:nvSpPr>
        <p:spPr>
          <a:xfrm>
            <a:off x="1564888" y="3522785"/>
            <a:ext cx="9062224" cy="2306638"/>
          </a:xfrm>
        </p:spPr>
        <p:txBody>
          <a:bodyPr>
            <a:normAutofit/>
          </a:bodyPr>
          <a:lstStyle/>
          <a:p>
            <a:endParaRPr lang="pt-BR" sz="600" dirty="0">
              <a:solidFill>
                <a:srgbClr val="FFFFFF"/>
              </a:solidFill>
            </a:endParaRPr>
          </a:p>
          <a:p>
            <a:endParaRPr lang="pt-BR" sz="1900" dirty="0">
              <a:solidFill>
                <a:srgbClr val="FFFFFF"/>
              </a:solidFill>
            </a:endParaRPr>
          </a:p>
          <a:p>
            <a:endParaRPr lang="pt-BR" sz="1900" dirty="0">
              <a:solidFill>
                <a:srgbClr val="FFFFFF"/>
              </a:solidFill>
            </a:endParaRPr>
          </a:p>
          <a:p>
            <a:r>
              <a:rPr lang="pt-BR" sz="1900" dirty="0">
                <a:solidFill>
                  <a:srgbClr val="FFFFFF"/>
                </a:solidFill>
              </a:rPr>
              <a:t>Professor Doutor Ruy Pereira Camilo Junior</a:t>
            </a:r>
          </a:p>
          <a:p>
            <a:endParaRPr lang="pt-BR" sz="1900" dirty="0">
              <a:solidFill>
                <a:srgbClr val="FFFFFF"/>
              </a:solidFill>
            </a:endParaRPr>
          </a:p>
        </p:txBody>
      </p:sp>
    </p:spTree>
    <p:extLst>
      <p:ext uri="{BB962C8B-B14F-4D97-AF65-F5344CB8AC3E}">
        <p14:creationId xmlns:p14="http://schemas.microsoft.com/office/powerpoint/2010/main" val="19401244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F5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CBE86CC-2F76-0B43-8F2F-7F7D79D88315}"/>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300">
                <a:solidFill>
                  <a:srgbClr val="FFFFFF"/>
                </a:solidFill>
              </a:rPr>
              <a:t>Entrada em novos mercados (em especial na distribuição internacional)</a:t>
            </a:r>
          </a:p>
        </p:txBody>
      </p:sp>
      <p:sp>
        <p:nvSpPr>
          <p:cNvPr id="11"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ço Reservado para Conteúdo 3">
            <a:extLst>
              <a:ext uri="{FF2B5EF4-FFF2-40B4-BE49-F238E27FC236}">
                <a16:creationId xmlns:a16="http://schemas.microsoft.com/office/drawing/2014/main" id="{2356680F-56BA-D646-BB22-E3F36B89D950}"/>
              </a:ext>
            </a:extLst>
          </p:cNvPr>
          <p:cNvPicPr>
            <a:picLocks noGrp="1" noChangeAspect="1"/>
          </p:cNvPicPr>
          <p:nvPr>
            <p:ph idx="1"/>
          </p:nvPr>
        </p:nvPicPr>
        <p:blipFill rotWithShape="1">
          <a:blip r:embed="rId2"/>
          <a:srcRect l="1304" r="2" b="2"/>
          <a:stretch/>
        </p:blipFill>
        <p:spPr>
          <a:xfrm>
            <a:off x="976251" y="942538"/>
            <a:ext cx="7163222" cy="4808332"/>
          </a:xfrm>
          <a:prstGeom prst="rect">
            <a:avLst/>
          </a:prstGeom>
          <a:effectLst/>
        </p:spPr>
      </p:pic>
    </p:spTree>
    <p:extLst>
      <p:ext uri="{BB962C8B-B14F-4D97-AF65-F5344CB8AC3E}">
        <p14:creationId xmlns:p14="http://schemas.microsoft.com/office/powerpoint/2010/main" val="2743862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F17BC21-2B4F-674A-9C10-0EB200FBEBB8}"/>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Fluxo de Informações</a:t>
            </a:r>
          </a:p>
        </p:txBody>
      </p:sp>
      <p:pic>
        <p:nvPicPr>
          <p:cNvPr id="4" name="Espaço Reservado para Conteúdo 3">
            <a:extLst>
              <a:ext uri="{FF2B5EF4-FFF2-40B4-BE49-F238E27FC236}">
                <a16:creationId xmlns:a16="http://schemas.microsoft.com/office/drawing/2014/main" id="{787D938A-BBE2-2D47-94F4-AD606B2FA6CC}"/>
              </a:ext>
            </a:extLst>
          </p:cNvPr>
          <p:cNvPicPr>
            <a:picLocks noGrp="1" noChangeAspect="1"/>
          </p:cNvPicPr>
          <p:nvPr>
            <p:ph idx="1"/>
          </p:nvPr>
        </p:nvPicPr>
        <p:blipFill>
          <a:blip r:embed="rId2"/>
          <a:stretch>
            <a:fillRect/>
          </a:stretch>
        </p:blipFill>
        <p:spPr>
          <a:xfrm>
            <a:off x="432225" y="1969342"/>
            <a:ext cx="11327549" cy="4446062"/>
          </a:xfrm>
          <a:prstGeom prst="rect">
            <a:avLst/>
          </a:prstGeom>
        </p:spPr>
      </p:pic>
    </p:spTree>
    <p:extLst>
      <p:ext uri="{BB962C8B-B14F-4D97-AF65-F5344CB8AC3E}">
        <p14:creationId xmlns:p14="http://schemas.microsoft.com/office/powerpoint/2010/main" val="2441608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201B1BF-77F2-A14E-AC11-787DAE160BD0}"/>
              </a:ext>
            </a:extLst>
          </p:cNvPr>
          <p:cNvSpPr>
            <a:spLocks noGrp="1"/>
          </p:cNvSpPr>
          <p:nvPr>
            <p:ph type="title"/>
          </p:nvPr>
        </p:nvSpPr>
        <p:spPr>
          <a:xfrm>
            <a:off x="838200" y="963877"/>
            <a:ext cx="3494362" cy="4930246"/>
          </a:xfrm>
        </p:spPr>
        <p:txBody>
          <a:bodyPr>
            <a:normAutofit/>
          </a:bodyPr>
          <a:lstStyle/>
          <a:p>
            <a:pPr algn="r"/>
            <a:r>
              <a:rPr lang="pt-BR" dirty="0"/>
              <a:t>Distribuição Direta (ou própria) </a:t>
            </a:r>
            <a:r>
              <a:rPr lang="pt-BR" dirty="0" err="1"/>
              <a:t>vs</a:t>
            </a:r>
            <a:r>
              <a:rPr lang="pt-BR" dirty="0"/>
              <a:t> Indireta</a:t>
            </a:r>
            <a:endParaRPr lang="pt-B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ço Reservado para Conteúdo 2">
            <a:extLst>
              <a:ext uri="{FF2B5EF4-FFF2-40B4-BE49-F238E27FC236}">
                <a16:creationId xmlns:a16="http://schemas.microsoft.com/office/drawing/2014/main" id="{80AE8822-4DBF-6D49-A70B-AFEDA1EBE0A0}"/>
              </a:ext>
            </a:extLst>
          </p:cNvPr>
          <p:cNvSpPr>
            <a:spLocks noGrp="1"/>
          </p:cNvSpPr>
          <p:nvPr>
            <p:ph idx="1"/>
          </p:nvPr>
        </p:nvSpPr>
        <p:spPr>
          <a:xfrm>
            <a:off x="4976031" y="963877"/>
            <a:ext cx="6377769" cy="4930246"/>
          </a:xfrm>
        </p:spPr>
        <p:txBody>
          <a:bodyPr anchor="ctr">
            <a:normAutofit lnSpcReduction="10000"/>
          </a:bodyPr>
          <a:lstStyle/>
          <a:p>
            <a:pPr marL="514350" indent="-514350">
              <a:buAutoNum type="alphaUcParenR"/>
            </a:pPr>
            <a:r>
              <a:rPr lang="pt-BR" sz="2200" dirty="0"/>
              <a:t>Fatores que devem ser considerados a favor da distribuição direta:</a:t>
            </a:r>
          </a:p>
          <a:p>
            <a:r>
              <a:rPr lang="pt-BR" sz="2200" dirty="0"/>
              <a:t>Facilidade de compras pela Internet</a:t>
            </a:r>
          </a:p>
          <a:p>
            <a:r>
              <a:rPr lang="pt-BR" sz="2200" dirty="0"/>
              <a:t>Tributação cumulativa</a:t>
            </a:r>
          </a:p>
          <a:p>
            <a:r>
              <a:rPr lang="pt-BR" sz="2200" dirty="0"/>
              <a:t>Necessidade de elevados investimentos específicos (Oliver Williamson)</a:t>
            </a:r>
          </a:p>
          <a:p>
            <a:r>
              <a:rPr lang="pt-BR" sz="2200" dirty="0"/>
              <a:t>Bens valiosos, com vendas esporádicas e localizadas</a:t>
            </a:r>
          </a:p>
          <a:p>
            <a:pPr marL="0" indent="0">
              <a:buNone/>
            </a:pPr>
            <a:endParaRPr lang="pt-BR" sz="2200" dirty="0"/>
          </a:p>
          <a:p>
            <a:pPr marL="0" indent="0">
              <a:buNone/>
            </a:pPr>
            <a:r>
              <a:rPr lang="pt-BR" sz="2200" dirty="0" err="1"/>
              <a:t>B</a:t>
            </a:r>
            <a:r>
              <a:rPr lang="pt-BR" sz="2200" dirty="0"/>
              <a:t>) Fatores a Favor da Distribuição Indireta</a:t>
            </a:r>
          </a:p>
          <a:p>
            <a:r>
              <a:rPr lang="pt-BR" sz="2200" dirty="0"/>
              <a:t>Especialização e concentração no core business</a:t>
            </a:r>
          </a:p>
          <a:p>
            <a:r>
              <a:rPr lang="pt-BR" sz="2200" dirty="0"/>
              <a:t>Incentivos próprios da terceirização </a:t>
            </a:r>
          </a:p>
          <a:p>
            <a:r>
              <a:rPr lang="pt-BR" sz="2200" dirty="0"/>
              <a:t>Bens de consumo, com escoamento constante e capilaridade</a:t>
            </a:r>
          </a:p>
          <a:p>
            <a:pPr marL="0" indent="0">
              <a:buNone/>
            </a:pPr>
            <a:endParaRPr lang="pt-BR" sz="2200" dirty="0"/>
          </a:p>
        </p:txBody>
      </p:sp>
    </p:spTree>
    <p:extLst>
      <p:ext uri="{BB962C8B-B14F-4D97-AF65-F5344CB8AC3E}">
        <p14:creationId xmlns:p14="http://schemas.microsoft.com/office/powerpoint/2010/main" val="1335560416"/>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66B2568-0B14-444E-B718-F28857816DA8}"/>
              </a:ext>
            </a:extLst>
          </p:cNvPr>
          <p:cNvSpPr>
            <a:spLocks noGrp="1"/>
          </p:cNvSpPr>
          <p:nvPr>
            <p:ph type="title"/>
          </p:nvPr>
        </p:nvSpPr>
        <p:spPr>
          <a:xfrm>
            <a:off x="466722" y="586855"/>
            <a:ext cx="3201366" cy="3387497"/>
          </a:xfrm>
        </p:spPr>
        <p:txBody>
          <a:bodyPr anchor="b">
            <a:normAutofit/>
          </a:bodyPr>
          <a:lstStyle/>
          <a:p>
            <a:pPr algn="r"/>
            <a:r>
              <a:rPr lang="pt-BR" sz="4000" b="1" dirty="0">
                <a:solidFill>
                  <a:srgbClr val="FFFFFF"/>
                </a:solidFill>
              </a:rPr>
              <a:t>Conceito de contrato de distribuição e e seus elementos</a:t>
            </a:r>
          </a:p>
        </p:txBody>
      </p:sp>
      <p:sp>
        <p:nvSpPr>
          <p:cNvPr id="3" name="Espaço Reservado para Conteúdo 2">
            <a:extLst>
              <a:ext uri="{FF2B5EF4-FFF2-40B4-BE49-F238E27FC236}">
                <a16:creationId xmlns:a16="http://schemas.microsoft.com/office/drawing/2014/main" id="{B78886FB-14C8-4FB5-AEDE-8A7B2FFEB319}"/>
              </a:ext>
            </a:extLst>
          </p:cNvPr>
          <p:cNvSpPr>
            <a:spLocks noGrp="1"/>
          </p:cNvSpPr>
          <p:nvPr>
            <p:ph idx="1"/>
          </p:nvPr>
        </p:nvSpPr>
        <p:spPr>
          <a:xfrm>
            <a:off x="4810259" y="649480"/>
            <a:ext cx="6555347" cy="5546047"/>
          </a:xfrm>
        </p:spPr>
        <p:txBody>
          <a:bodyPr anchor="ctr">
            <a:normAutofit/>
          </a:bodyPr>
          <a:lstStyle/>
          <a:p>
            <a:pPr marL="0" indent="0">
              <a:buNone/>
            </a:pPr>
            <a:r>
              <a:rPr lang="pt-BR" sz="2000"/>
              <a:t>“Contrato pelo qual um empresário, chamado concessionário ou distribuidor, exerce a atividade de revenda dos produtos disponibilizados por outro, comerciante ou industrial, denominado concedente, sob supervisão e com assistência deste último, em território determinado, com vantagens especiais (margens; em geral exclusividade) e obrigações  ligadas à formação de um mercado e conquista de clientela (propaganda, assistência técnica, etc.. A revenda pode se fazer diretamente ao consumidor, mas, em geral, é destinada aos comerciantes atacadistas e/ou varejistas ” (Ruy Pereira Camilo Junior, Contrato de Distribuição: Uma Análise à Luz da Teoria Relacional, Dissertação de Mestrado, Faculdade de Direito da USP, 2004.</a:t>
            </a:r>
          </a:p>
          <a:p>
            <a:endParaRPr lang="pt-BR" sz="2000"/>
          </a:p>
        </p:txBody>
      </p:sp>
    </p:spTree>
    <p:extLst>
      <p:ext uri="{BB962C8B-B14F-4D97-AF65-F5344CB8AC3E}">
        <p14:creationId xmlns:p14="http://schemas.microsoft.com/office/powerpoint/2010/main" val="2393725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ângulo 1">
            <a:extLst>
              <a:ext uri="{FF2B5EF4-FFF2-40B4-BE49-F238E27FC236}">
                <a16:creationId xmlns:a16="http://schemas.microsoft.com/office/drawing/2014/main" id="{1952D657-47DA-4CA6-BAA6-53967113DB3C}"/>
              </a:ext>
            </a:extLst>
          </p:cNvPr>
          <p:cNvSpPr/>
          <p:nvPr/>
        </p:nvSpPr>
        <p:spPr>
          <a:xfrm>
            <a:off x="4810259" y="649480"/>
            <a:ext cx="6555347" cy="5546047"/>
          </a:xfrm>
          <a:prstGeom prst="rect">
            <a:avLst/>
          </a:prstGeom>
        </p:spPr>
        <p:txBody>
          <a:bodyPr vert="horz" lIns="91440" tIns="45720" rIns="91440" bIns="45720" rtlCol="0" anchor="ctr">
            <a:normAutofit lnSpcReduction="10000"/>
          </a:bodyPr>
          <a:lstStyle/>
          <a:p>
            <a:pPr>
              <a:lnSpc>
                <a:spcPct val="90000"/>
              </a:lnSpc>
              <a:spcAft>
                <a:spcPts val="600"/>
              </a:spcAft>
            </a:pPr>
            <a:r>
              <a:rPr lang="en-US" sz="1900" b="1" dirty="0" err="1"/>
              <a:t>Negócio</a:t>
            </a:r>
            <a:r>
              <a:rPr lang="en-US" sz="1900" b="1" dirty="0"/>
              <a:t> </a:t>
            </a:r>
            <a:r>
              <a:rPr lang="en-US" sz="1900" b="1" dirty="0" err="1"/>
              <a:t>complexo</a:t>
            </a:r>
            <a:endParaRPr lang="en-US" sz="1900" b="1" dirty="0"/>
          </a:p>
          <a:p>
            <a:pPr>
              <a:lnSpc>
                <a:spcPct val="90000"/>
              </a:lnSpc>
              <a:spcAft>
                <a:spcPts val="600"/>
              </a:spcAft>
            </a:pPr>
            <a:endParaRPr lang="en-US" sz="1900" dirty="0"/>
          </a:p>
          <a:p>
            <a:pPr>
              <a:lnSpc>
                <a:spcPct val="90000"/>
              </a:lnSpc>
              <a:spcAft>
                <a:spcPts val="600"/>
              </a:spcAft>
            </a:pPr>
            <a:r>
              <a:rPr lang="en-US" sz="1900" dirty="0"/>
              <a:t> 	</a:t>
            </a:r>
            <a:r>
              <a:rPr lang="en-US" sz="1900" dirty="0" err="1"/>
              <a:t>Tende</a:t>
            </a:r>
            <a:r>
              <a:rPr lang="en-US" sz="1900" dirty="0"/>
              <a:t> a se </a:t>
            </a:r>
            <a:r>
              <a:rPr lang="en-US" sz="1900" dirty="0" err="1"/>
              <a:t>tornar</a:t>
            </a:r>
            <a:r>
              <a:rPr lang="en-US" sz="1900" dirty="0"/>
              <a:t> </a:t>
            </a:r>
            <a:r>
              <a:rPr lang="en-US" sz="1900" dirty="0" err="1"/>
              <a:t>negócio</a:t>
            </a:r>
            <a:r>
              <a:rPr lang="en-US" sz="1900" dirty="0"/>
              <a:t> </a:t>
            </a:r>
            <a:r>
              <a:rPr lang="en-US" sz="1900" dirty="0" err="1"/>
              <a:t>complexo</a:t>
            </a:r>
            <a:r>
              <a:rPr lang="en-US" sz="1900" dirty="0"/>
              <a:t>,  </a:t>
            </a:r>
            <a:r>
              <a:rPr lang="en-US" sz="1900" dirty="0" err="1"/>
              <a:t>incluindo</a:t>
            </a:r>
            <a:r>
              <a:rPr lang="en-US" sz="1900" dirty="0"/>
              <a:t> </a:t>
            </a:r>
            <a:r>
              <a:rPr lang="en-US" sz="1900" dirty="0" err="1"/>
              <a:t>também</a:t>
            </a:r>
            <a:r>
              <a:rPr lang="en-US" sz="1900" dirty="0"/>
              <a:t>: </a:t>
            </a:r>
          </a:p>
          <a:p>
            <a:pPr>
              <a:lnSpc>
                <a:spcPct val="90000"/>
              </a:lnSpc>
              <a:spcAft>
                <a:spcPts val="600"/>
              </a:spcAft>
            </a:pPr>
            <a:endParaRPr lang="en-US" sz="1900" dirty="0"/>
          </a:p>
          <a:p>
            <a:pPr>
              <a:lnSpc>
                <a:spcPct val="90000"/>
              </a:lnSpc>
              <a:spcAft>
                <a:spcPts val="600"/>
              </a:spcAft>
            </a:pPr>
            <a:r>
              <a:rPr lang="en-US" sz="1900" dirty="0"/>
              <a:t>a) </a:t>
            </a:r>
            <a:r>
              <a:rPr lang="en-US" sz="1900" dirty="0" err="1"/>
              <a:t>operações</a:t>
            </a:r>
            <a:r>
              <a:rPr lang="en-US" sz="1900" dirty="0"/>
              <a:t> de </a:t>
            </a:r>
            <a:r>
              <a:rPr lang="en-US" sz="1900" dirty="0" err="1"/>
              <a:t>crédito</a:t>
            </a:r>
            <a:r>
              <a:rPr lang="en-US" sz="1900" dirty="0"/>
              <a:t> (com a </a:t>
            </a:r>
            <a:r>
              <a:rPr lang="en-US" sz="1900" dirty="0" err="1"/>
              <a:t>concedente</a:t>
            </a:r>
            <a:r>
              <a:rPr lang="en-US" sz="1900" dirty="0"/>
              <a:t> </a:t>
            </a:r>
            <a:r>
              <a:rPr lang="en-US" sz="1900" dirty="0" err="1"/>
              <a:t>ou</a:t>
            </a:r>
            <a:r>
              <a:rPr lang="en-US" sz="1900" dirty="0"/>
              <a:t> </a:t>
            </a:r>
            <a:r>
              <a:rPr lang="en-US" sz="1900" dirty="0" err="1"/>
              <a:t>empresa</a:t>
            </a:r>
            <a:r>
              <a:rPr lang="en-US" sz="1900" dirty="0"/>
              <a:t> do </a:t>
            </a:r>
            <a:r>
              <a:rPr lang="en-US" sz="1900" dirty="0" err="1"/>
              <a:t>grupo</a:t>
            </a:r>
            <a:r>
              <a:rPr lang="en-US" sz="1900" dirty="0"/>
              <a:t>);</a:t>
            </a:r>
          </a:p>
          <a:p>
            <a:pPr>
              <a:lnSpc>
                <a:spcPct val="90000"/>
              </a:lnSpc>
              <a:spcAft>
                <a:spcPts val="600"/>
              </a:spcAft>
            </a:pPr>
            <a:endParaRPr lang="en-US" sz="1900" dirty="0"/>
          </a:p>
          <a:p>
            <a:pPr>
              <a:lnSpc>
                <a:spcPct val="90000"/>
              </a:lnSpc>
              <a:spcAft>
                <a:spcPts val="600"/>
              </a:spcAft>
            </a:pPr>
            <a:r>
              <a:rPr lang="en-US" sz="1900" dirty="0"/>
              <a:t> b) </a:t>
            </a:r>
            <a:r>
              <a:rPr lang="en-US" sz="1900" dirty="0" err="1"/>
              <a:t>comodato</a:t>
            </a:r>
            <a:r>
              <a:rPr lang="en-US" sz="1900" dirty="0"/>
              <a:t>;</a:t>
            </a:r>
          </a:p>
          <a:p>
            <a:pPr>
              <a:lnSpc>
                <a:spcPct val="90000"/>
              </a:lnSpc>
              <a:spcAft>
                <a:spcPts val="600"/>
              </a:spcAft>
            </a:pPr>
            <a:endParaRPr lang="en-US" sz="1900" dirty="0"/>
          </a:p>
          <a:p>
            <a:pPr>
              <a:lnSpc>
                <a:spcPct val="90000"/>
              </a:lnSpc>
              <a:spcAft>
                <a:spcPts val="600"/>
              </a:spcAft>
            </a:pPr>
            <a:r>
              <a:rPr lang="en-US" sz="1900" dirty="0"/>
              <a:t> c) </a:t>
            </a:r>
            <a:r>
              <a:rPr lang="en-US" sz="1900" dirty="0" err="1"/>
              <a:t>participação</a:t>
            </a:r>
            <a:r>
              <a:rPr lang="en-US" sz="1900" dirty="0"/>
              <a:t> e </a:t>
            </a:r>
            <a:r>
              <a:rPr lang="en-US" sz="1900" dirty="0" err="1"/>
              <a:t>reembolso</a:t>
            </a:r>
            <a:r>
              <a:rPr lang="en-US" sz="1900" dirty="0"/>
              <a:t> de propaganda.</a:t>
            </a:r>
          </a:p>
          <a:p>
            <a:pPr>
              <a:lnSpc>
                <a:spcPct val="90000"/>
              </a:lnSpc>
              <a:spcAft>
                <a:spcPts val="600"/>
              </a:spcAft>
            </a:pPr>
            <a:endParaRPr lang="en-US" sz="1900" dirty="0"/>
          </a:p>
          <a:p>
            <a:pPr>
              <a:lnSpc>
                <a:spcPct val="90000"/>
              </a:lnSpc>
              <a:spcAft>
                <a:spcPts val="600"/>
              </a:spcAft>
            </a:pPr>
            <a:r>
              <a:rPr lang="en-US" sz="1900" dirty="0"/>
              <a:t>d) </a:t>
            </a:r>
            <a:r>
              <a:rPr lang="en-US" sz="1900" dirty="0" err="1"/>
              <a:t>permissão</a:t>
            </a:r>
            <a:r>
              <a:rPr lang="en-US" sz="1900" dirty="0"/>
              <a:t> de </a:t>
            </a:r>
            <a:r>
              <a:rPr lang="en-US" sz="1900" dirty="0" err="1"/>
              <a:t>uso</a:t>
            </a:r>
            <a:r>
              <a:rPr lang="en-US" sz="1900" dirty="0"/>
              <a:t> de </a:t>
            </a:r>
            <a:r>
              <a:rPr lang="en-US" sz="1900" dirty="0" err="1"/>
              <a:t>marca</a:t>
            </a:r>
            <a:endParaRPr lang="en-US" sz="1900" dirty="0"/>
          </a:p>
          <a:p>
            <a:pPr>
              <a:lnSpc>
                <a:spcPct val="90000"/>
              </a:lnSpc>
              <a:spcAft>
                <a:spcPts val="600"/>
              </a:spcAft>
            </a:pPr>
            <a:endParaRPr lang="en-US" sz="1900" dirty="0"/>
          </a:p>
          <a:p>
            <a:pPr>
              <a:lnSpc>
                <a:spcPct val="90000"/>
              </a:lnSpc>
              <a:spcAft>
                <a:spcPts val="600"/>
              </a:spcAft>
            </a:pPr>
            <a:r>
              <a:rPr lang="en-US" sz="1900" dirty="0"/>
              <a:t>Por </a:t>
            </a:r>
            <a:r>
              <a:rPr lang="en-US" sz="1900" dirty="0" err="1"/>
              <a:t>vezes</a:t>
            </a:r>
            <a:r>
              <a:rPr lang="en-US" sz="1900" dirty="0"/>
              <a:t>, </a:t>
            </a:r>
            <a:r>
              <a:rPr lang="en-US" sz="1900" dirty="0" err="1"/>
              <a:t>contratos</a:t>
            </a:r>
            <a:r>
              <a:rPr lang="en-US" sz="1900" dirty="0"/>
              <a:t> </a:t>
            </a:r>
            <a:r>
              <a:rPr lang="en-US" sz="1900" dirty="0" err="1"/>
              <a:t>são</a:t>
            </a:r>
            <a:r>
              <a:rPr lang="en-US" sz="1900" dirty="0"/>
              <a:t> </a:t>
            </a:r>
            <a:r>
              <a:rPr lang="en-US" sz="1900" dirty="0" err="1"/>
              <a:t>celebrados</a:t>
            </a:r>
            <a:r>
              <a:rPr lang="en-US" sz="1900" dirty="0"/>
              <a:t> </a:t>
            </a:r>
            <a:r>
              <a:rPr lang="en-US" sz="1900" dirty="0" err="1"/>
              <a:t>separadamente</a:t>
            </a:r>
            <a:r>
              <a:rPr lang="en-US" sz="1900" dirty="0"/>
              <a:t>, </a:t>
            </a:r>
            <a:r>
              <a:rPr lang="en-US" sz="1900" dirty="0" err="1"/>
              <a:t>em</a:t>
            </a:r>
            <a:r>
              <a:rPr lang="en-US" sz="1900" dirty="0"/>
              <a:t> </a:t>
            </a:r>
            <a:r>
              <a:rPr lang="en-US" sz="1900" dirty="0" err="1"/>
              <a:t>coligação</a:t>
            </a:r>
            <a:r>
              <a:rPr lang="en-US" sz="1900" dirty="0"/>
              <a:t> (o que </a:t>
            </a:r>
            <a:r>
              <a:rPr lang="en-US" sz="1900" dirty="0" err="1"/>
              <a:t>gera</a:t>
            </a:r>
            <a:r>
              <a:rPr lang="en-US" sz="1900" dirty="0"/>
              <a:t> </a:t>
            </a:r>
            <a:r>
              <a:rPr lang="en-US" sz="1900" dirty="0" err="1"/>
              <a:t>dúvidas</a:t>
            </a:r>
            <a:r>
              <a:rPr lang="en-US" sz="1900" dirty="0"/>
              <a:t> </a:t>
            </a:r>
            <a:r>
              <a:rPr lang="en-US" sz="1900" dirty="0" err="1"/>
              <a:t>sobre</a:t>
            </a:r>
            <a:r>
              <a:rPr lang="en-US" sz="1900" dirty="0"/>
              <a:t> a </a:t>
            </a:r>
            <a:r>
              <a:rPr lang="en-US" sz="1900" dirty="0" err="1"/>
              <a:t>substistência</a:t>
            </a:r>
            <a:r>
              <a:rPr lang="en-US" sz="1900" dirty="0"/>
              <a:t> de </a:t>
            </a:r>
            <a:r>
              <a:rPr lang="en-US" sz="1900" dirty="0" err="1"/>
              <a:t>algum</a:t>
            </a:r>
            <a:r>
              <a:rPr lang="en-US" sz="1900" dirty="0"/>
              <a:t> deles, se </a:t>
            </a:r>
            <a:r>
              <a:rPr lang="en-US" sz="1900" dirty="0" err="1"/>
              <a:t>resilido</a:t>
            </a:r>
            <a:r>
              <a:rPr lang="en-US" sz="1900" dirty="0"/>
              <a:t> </a:t>
            </a:r>
            <a:r>
              <a:rPr lang="en-US" sz="1900" dirty="0" err="1"/>
              <a:t>os</a:t>
            </a:r>
            <a:r>
              <a:rPr lang="en-US" sz="1900" dirty="0"/>
              <a:t> outros, </a:t>
            </a:r>
            <a:r>
              <a:rPr lang="en-US" sz="1900" dirty="0" err="1"/>
              <a:t>exceçao</a:t>
            </a:r>
            <a:r>
              <a:rPr lang="en-US" sz="1900" dirty="0"/>
              <a:t> de </a:t>
            </a:r>
            <a:r>
              <a:rPr lang="en-US" sz="1900" dirty="0" err="1"/>
              <a:t>contrato</a:t>
            </a:r>
            <a:r>
              <a:rPr lang="en-US" sz="1900" dirty="0"/>
              <a:t> </a:t>
            </a:r>
            <a:r>
              <a:rPr lang="en-US" sz="1900" dirty="0" err="1"/>
              <a:t>não</a:t>
            </a:r>
            <a:r>
              <a:rPr lang="en-US" sz="1900" dirty="0"/>
              <a:t> </a:t>
            </a:r>
            <a:r>
              <a:rPr lang="en-US" sz="1900" dirty="0" err="1"/>
              <a:t>cumprido</a:t>
            </a:r>
            <a:r>
              <a:rPr lang="en-US" sz="1900" dirty="0"/>
              <a:t>, </a:t>
            </a:r>
            <a:r>
              <a:rPr lang="en-US" sz="1900" dirty="0" err="1"/>
              <a:t>etc</a:t>
            </a:r>
            <a:r>
              <a:rPr lang="en-US" sz="1900" dirty="0"/>
              <a:t>…)</a:t>
            </a:r>
          </a:p>
          <a:p>
            <a:pPr indent="-228600">
              <a:lnSpc>
                <a:spcPct val="90000"/>
              </a:lnSpc>
              <a:spcAft>
                <a:spcPts val="600"/>
              </a:spcAft>
              <a:buFont typeface="Arial" panose="020B0604020202020204" pitchFamily="34" charset="0"/>
              <a:buChar char="•"/>
            </a:pPr>
            <a:endParaRPr lang="en-US" sz="1900" dirty="0"/>
          </a:p>
        </p:txBody>
      </p:sp>
      <p:sp>
        <p:nvSpPr>
          <p:cNvPr id="3" name="CaixaDeTexto 2">
            <a:extLst>
              <a:ext uri="{FF2B5EF4-FFF2-40B4-BE49-F238E27FC236}">
                <a16:creationId xmlns:a16="http://schemas.microsoft.com/office/drawing/2014/main" id="{16602471-D6D2-FF47-93A6-A2F22A4C9B63}"/>
              </a:ext>
            </a:extLst>
          </p:cNvPr>
          <p:cNvSpPr txBox="1"/>
          <p:nvPr/>
        </p:nvSpPr>
        <p:spPr>
          <a:xfrm>
            <a:off x="535256" y="2854713"/>
            <a:ext cx="2798958" cy="830997"/>
          </a:xfrm>
          <a:prstGeom prst="rect">
            <a:avLst/>
          </a:prstGeom>
          <a:noFill/>
        </p:spPr>
        <p:txBody>
          <a:bodyPr wrap="square" rtlCol="0">
            <a:spAutoFit/>
          </a:bodyPr>
          <a:lstStyle/>
          <a:p>
            <a:pPr algn="ctr"/>
            <a:endParaRPr lang="pt-BR" sz="2400" dirty="0">
              <a:solidFill>
                <a:schemeClr val="bg1"/>
              </a:solidFill>
            </a:endParaRPr>
          </a:p>
          <a:p>
            <a:pPr algn="ctr"/>
            <a:r>
              <a:rPr lang="pt-BR" sz="2400" dirty="0">
                <a:solidFill>
                  <a:schemeClr val="bg1"/>
                </a:solidFill>
              </a:rPr>
              <a:t>Distribuição</a:t>
            </a:r>
          </a:p>
        </p:txBody>
      </p:sp>
      <p:sp>
        <p:nvSpPr>
          <p:cNvPr id="4" name="CaixaDeTexto 3">
            <a:extLst>
              <a:ext uri="{FF2B5EF4-FFF2-40B4-BE49-F238E27FC236}">
                <a16:creationId xmlns:a16="http://schemas.microsoft.com/office/drawing/2014/main" id="{BB5663F1-765F-A745-8C7E-64A7F5AC044A}"/>
              </a:ext>
            </a:extLst>
          </p:cNvPr>
          <p:cNvSpPr txBox="1"/>
          <p:nvPr/>
        </p:nvSpPr>
        <p:spPr>
          <a:xfrm>
            <a:off x="1672683" y="1706137"/>
            <a:ext cx="184731" cy="646331"/>
          </a:xfrm>
          <a:prstGeom prst="rect">
            <a:avLst/>
          </a:prstGeom>
          <a:noFill/>
        </p:spPr>
        <p:txBody>
          <a:bodyPr wrap="none" rtlCol="0">
            <a:spAutoFit/>
          </a:bodyPr>
          <a:lstStyle/>
          <a:p>
            <a:endParaRPr lang="pt-BR" dirty="0"/>
          </a:p>
          <a:p>
            <a:endParaRPr lang="pt-BR" dirty="0"/>
          </a:p>
        </p:txBody>
      </p:sp>
    </p:spTree>
    <p:extLst>
      <p:ext uri="{BB962C8B-B14F-4D97-AF65-F5344CB8AC3E}">
        <p14:creationId xmlns:p14="http://schemas.microsoft.com/office/powerpoint/2010/main" val="2071354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FCA8DA6-DA6C-FC4B-AF89-123E17F12D60}"/>
              </a:ext>
            </a:extLst>
          </p:cNvPr>
          <p:cNvSpPr>
            <a:spLocks noGrp="1"/>
          </p:cNvSpPr>
          <p:nvPr>
            <p:ph type="title"/>
          </p:nvPr>
        </p:nvSpPr>
        <p:spPr>
          <a:xfrm>
            <a:off x="838200" y="963877"/>
            <a:ext cx="3494362" cy="4930246"/>
          </a:xfrm>
        </p:spPr>
        <p:txBody>
          <a:bodyPr>
            <a:normAutofit/>
          </a:bodyPr>
          <a:lstStyle/>
          <a:p>
            <a:pPr algn="r"/>
            <a:r>
              <a:rPr lang="pt-BR" dirty="0"/>
              <a:t>Nomenclatura</a:t>
            </a:r>
            <a:endParaRPr lang="pt-B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ço Reservado para Conteúdo 2">
            <a:extLst>
              <a:ext uri="{FF2B5EF4-FFF2-40B4-BE49-F238E27FC236}">
                <a16:creationId xmlns:a16="http://schemas.microsoft.com/office/drawing/2014/main" id="{B751C136-88F4-F04B-A8F5-D3607A19F31C}"/>
              </a:ext>
            </a:extLst>
          </p:cNvPr>
          <p:cNvSpPr>
            <a:spLocks noGrp="1"/>
          </p:cNvSpPr>
          <p:nvPr>
            <p:ph idx="1"/>
          </p:nvPr>
        </p:nvSpPr>
        <p:spPr>
          <a:xfrm>
            <a:off x="4976031" y="963877"/>
            <a:ext cx="6377769" cy="4930246"/>
          </a:xfrm>
        </p:spPr>
        <p:txBody>
          <a:bodyPr anchor="ctr">
            <a:normAutofit/>
          </a:bodyPr>
          <a:lstStyle/>
          <a:p>
            <a:pPr marL="0" indent="0">
              <a:spcAft>
                <a:spcPts val="600"/>
              </a:spcAft>
              <a:buNone/>
            </a:pPr>
            <a:endParaRPr lang="en-US" sz="2200" dirty="0"/>
          </a:p>
          <a:p>
            <a:pPr>
              <a:spcAft>
                <a:spcPts val="600"/>
              </a:spcAft>
            </a:pPr>
            <a:r>
              <a:rPr lang="en-US" sz="2200" dirty="0" err="1"/>
              <a:t>Distribuição</a:t>
            </a:r>
            <a:r>
              <a:rPr lang="en-US" sz="2200" dirty="0"/>
              <a:t> = </a:t>
            </a:r>
            <a:r>
              <a:rPr lang="en-US" sz="2200" dirty="0" err="1"/>
              <a:t>Concessão</a:t>
            </a:r>
            <a:r>
              <a:rPr lang="en-US" sz="2200" dirty="0"/>
              <a:t> (</a:t>
            </a:r>
            <a:r>
              <a:rPr lang="en-US" sz="2200" dirty="0" err="1"/>
              <a:t>Subordinação</a:t>
            </a:r>
            <a:r>
              <a:rPr lang="en-US" sz="2200" dirty="0"/>
              <a:t>). Nome de </a:t>
            </a:r>
            <a:r>
              <a:rPr lang="en-US" sz="2200" dirty="0" err="1"/>
              <a:t>concessão</a:t>
            </a:r>
            <a:r>
              <a:rPr lang="en-US" sz="2200" dirty="0"/>
              <a:t> commercial </a:t>
            </a:r>
            <a:r>
              <a:rPr lang="en-US" sz="2200" dirty="0" err="1"/>
              <a:t>foi</a:t>
            </a:r>
            <a:r>
              <a:rPr lang="en-US" sz="2200" dirty="0"/>
              <a:t> dado por Claude </a:t>
            </a:r>
            <a:r>
              <a:rPr lang="en-US" sz="2200" dirty="0" err="1"/>
              <a:t>Champaud</a:t>
            </a:r>
            <a:endParaRPr lang="en-US" sz="2200" dirty="0"/>
          </a:p>
          <a:p>
            <a:pPr>
              <a:spcAft>
                <a:spcPts val="600"/>
              </a:spcAft>
            </a:pPr>
            <a:endParaRPr lang="en-US" sz="2200" dirty="0"/>
          </a:p>
          <a:p>
            <a:pPr>
              <a:spcAft>
                <a:spcPts val="600"/>
              </a:spcAft>
            </a:pPr>
            <a:r>
              <a:rPr lang="en-US" sz="2200" dirty="0"/>
              <a:t> </a:t>
            </a:r>
            <a:r>
              <a:rPr lang="en-US" sz="2200" dirty="0" err="1"/>
              <a:t>Há</a:t>
            </a:r>
            <a:r>
              <a:rPr lang="en-US" sz="2200" dirty="0"/>
              <a:t> </a:t>
            </a:r>
            <a:r>
              <a:rPr lang="en-US" sz="2200" dirty="0" err="1"/>
              <a:t>autores</a:t>
            </a:r>
            <a:r>
              <a:rPr lang="en-US" sz="2200" dirty="0"/>
              <a:t> que </a:t>
            </a:r>
            <a:r>
              <a:rPr lang="en-US" sz="2200" dirty="0" err="1"/>
              <a:t>distinguem</a:t>
            </a:r>
            <a:r>
              <a:rPr lang="en-US" sz="2200" dirty="0"/>
              <a:t>, </a:t>
            </a:r>
            <a:r>
              <a:rPr lang="en-US" sz="2200" dirty="0" err="1"/>
              <a:t>conforme</a:t>
            </a:r>
            <a:r>
              <a:rPr lang="en-US" sz="2200" dirty="0"/>
              <a:t> </a:t>
            </a:r>
            <a:r>
              <a:rPr lang="en-US" sz="2200" dirty="0" err="1"/>
              <a:t>grau</a:t>
            </a:r>
            <a:r>
              <a:rPr lang="en-US" sz="2200" dirty="0"/>
              <a:t> de </a:t>
            </a:r>
            <a:r>
              <a:rPr lang="en-US" sz="2200" dirty="0" err="1"/>
              <a:t>subordinação</a:t>
            </a:r>
            <a:r>
              <a:rPr lang="en-US" sz="2200" dirty="0"/>
              <a:t> (Lorenzetti e </a:t>
            </a:r>
            <a:r>
              <a:rPr lang="en-US" sz="2200" dirty="0" err="1"/>
              <a:t>Ulhoa</a:t>
            </a:r>
            <a:r>
              <a:rPr lang="en-US" sz="2200" dirty="0"/>
              <a:t>); Orlando Gomes e Paula </a:t>
            </a:r>
            <a:r>
              <a:rPr lang="en-US" sz="2200" dirty="0" err="1"/>
              <a:t>Forgioni</a:t>
            </a:r>
            <a:r>
              <a:rPr lang="en-US" sz="2200" dirty="0"/>
              <a:t> </a:t>
            </a:r>
            <a:r>
              <a:rPr lang="en-US" sz="2200" dirty="0" err="1"/>
              <a:t>considera</a:t>
            </a:r>
            <a:r>
              <a:rPr lang="en-US" sz="2200" dirty="0"/>
              <a:t> </a:t>
            </a:r>
            <a:r>
              <a:rPr lang="en-US" sz="2200" dirty="0" err="1"/>
              <a:t>sinônimo</a:t>
            </a:r>
            <a:r>
              <a:rPr lang="en-US" sz="2200" dirty="0"/>
              <a:t>;</a:t>
            </a:r>
          </a:p>
          <a:p>
            <a:pPr>
              <a:spcAft>
                <a:spcPts val="600"/>
              </a:spcAft>
            </a:pPr>
            <a:endParaRPr lang="en-US" sz="2200" dirty="0"/>
          </a:p>
          <a:p>
            <a:pPr>
              <a:spcAft>
                <a:spcPts val="600"/>
              </a:spcAft>
            </a:pPr>
            <a:r>
              <a:rPr lang="en-US" sz="2200" dirty="0" err="1"/>
              <a:t>Nossa</a:t>
            </a:r>
            <a:r>
              <a:rPr lang="en-US" sz="2200" dirty="0"/>
              <a:t> </a:t>
            </a:r>
            <a:r>
              <a:rPr lang="en-US" sz="2200" dirty="0" err="1"/>
              <a:t>posição</a:t>
            </a:r>
            <a:r>
              <a:rPr lang="en-US" sz="2200" dirty="0"/>
              <a:t>: </a:t>
            </a:r>
            <a:r>
              <a:rPr lang="en-US" sz="2200" dirty="0" err="1"/>
              <a:t>artigo</a:t>
            </a:r>
            <a:r>
              <a:rPr lang="en-US" sz="2200" dirty="0"/>
              <a:t> 2º, par. 1º, ‘a’, da Lei Ferrari, que </a:t>
            </a:r>
            <a:r>
              <a:rPr lang="en-US" sz="2200" dirty="0" err="1"/>
              <a:t>diz</a:t>
            </a:r>
            <a:r>
              <a:rPr lang="en-US" sz="2200" dirty="0"/>
              <a:t>: “</a:t>
            </a:r>
            <a:r>
              <a:rPr lang="en-US" sz="2200" dirty="0" err="1"/>
              <a:t>Intitula</a:t>
            </a:r>
            <a:r>
              <a:rPr lang="en-US" sz="2200" dirty="0"/>
              <a:t>-se </a:t>
            </a:r>
            <a:r>
              <a:rPr lang="en-US" sz="2200" dirty="0" err="1"/>
              <a:t>também</a:t>
            </a:r>
            <a:r>
              <a:rPr lang="en-US" sz="2200" dirty="0"/>
              <a:t> o </a:t>
            </a:r>
            <a:r>
              <a:rPr lang="en-US" sz="2200" dirty="0" err="1"/>
              <a:t>produtor</a:t>
            </a:r>
            <a:r>
              <a:rPr lang="en-US" sz="2200" dirty="0"/>
              <a:t> de </a:t>
            </a:r>
            <a:r>
              <a:rPr lang="en-US" sz="2200" dirty="0" err="1"/>
              <a:t>concedente</a:t>
            </a:r>
            <a:r>
              <a:rPr lang="en-US" sz="2200" dirty="0"/>
              <a:t>  e o </a:t>
            </a:r>
            <a:r>
              <a:rPr lang="en-US" sz="2200" dirty="0" err="1"/>
              <a:t>distribuidor</a:t>
            </a:r>
            <a:r>
              <a:rPr lang="en-US" sz="2200" dirty="0"/>
              <a:t> de </a:t>
            </a:r>
            <a:r>
              <a:rPr lang="en-US" sz="2200" dirty="0" err="1"/>
              <a:t>concessionário</a:t>
            </a:r>
            <a:r>
              <a:rPr lang="en-US" sz="2200" dirty="0"/>
              <a:t>”.</a:t>
            </a:r>
          </a:p>
          <a:p>
            <a:pPr marL="0" indent="0">
              <a:buNone/>
            </a:pPr>
            <a:endParaRPr lang="pt-BR" sz="2200" dirty="0"/>
          </a:p>
        </p:txBody>
      </p:sp>
    </p:spTree>
    <p:extLst>
      <p:ext uri="{BB962C8B-B14F-4D97-AF65-F5344CB8AC3E}">
        <p14:creationId xmlns:p14="http://schemas.microsoft.com/office/powerpoint/2010/main" val="153403290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CB8485A-B048-42A9-BA13-752805BFD182}"/>
              </a:ext>
            </a:extLst>
          </p:cNvPr>
          <p:cNvSpPr>
            <a:spLocks noGrp="1"/>
          </p:cNvSpPr>
          <p:nvPr>
            <p:ph type="title"/>
          </p:nvPr>
        </p:nvSpPr>
        <p:spPr>
          <a:xfrm>
            <a:off x="466721" y="586855"/>
            <a:ext cx="3434251" cy="3516794"/>
          </a:xfrm>
        </p:spPr>
        <p:txBody>
          <a:bodyPr anchor="b">
            <a:normAutofit/>
          </a:bodyPr>
          <a:lstStyle/>
          <a:p>
            <a:pPr algn="ctr"/>
            <a:r>
              <a:rPr lang="pt-BR" sz="4000" b="1" dirty="0">
                <a:solidFill>
                  <a:srgbClr val="FFFFFF"/>
                </a:solidFill>
              </a:rPr>
              <a:t>Diferença entre Distribuição e Representação</a:t>
            </a:r>
          </a:p>
        </p:txBody>
      </p:sp>
      <p:sp>
        <p:nvSpPr>
          <p:cNvPr id="3" name="Espaço Reservado para Conteúdo 2">
            <a:extLst>
              <a:ext uri="{FF2B5EF4-FFF2-40B4-BE49-F238E27FC236}">
                <a16:creationId xmlns:a16="http://schemas.microsoft.com/office/drawing/2014/main" id="{592CCC39-F1B0-4ECC-A099-5AA9912D58B7}"/>
              </a:ext>
            </a:extLst>
          </p:cNvPr>
          <p:cNvSpPr>
            <a:spLocks noGrp="1"/>
          </p:cNvSpPr>
          <p:nvPr>
            <p:ph idx="1"/>
          </p:nvPr>
        </p:nvSpPr>
        <p:spPr>
          <a:xfrm>
            <a:off x="4810259" y="649480"/>
            <a:ext cx="6555347" cy="5546047"/>
          </a:xfrm>
        </p:spPr>
        <p:txBody>
          <a:bodyPr anchor="ctr">
            <a:normAutofit/>
          </a:bodyPr>
          <a:lstStyle/>
          <a:p>
            <a:endParaRPr lang="pt-BR" sz="2000" dirty="0"/>
          </a:p>
          <a:p>
            <a:endParaRPr lang="pt-BR" sz="2400" dirty="0"/>
          </a:p>
          <a:p>
            <a:r>
              <a:rPr lang="pt-BR" sz="2400" dirty="0"/>
              <a:t>na concessão, há compra para revenda, e não mera intermediação;</a:t>
            </a:r>
          </a:p>
          <a:p>
            <a:endParaRPr lang="pt-BR" sz="2400" dirty="0"/>
          </a:p>
          <a:p>
            <a:r>
              <a:rPr lang="pt-BR" sz="2400" dirty="0"/>
              <a:t>concessionário não é representante;</a:t>
            </a:r>
          </a:p>
          <a:p>
            <a:endParaRPr lang="pt-BR" sz="2400" dirty="0"/>
          </a:p>
          <a:p>
            <a:r>
              <a:rPr lang="pt-BR" sz="2400" dirty="0"/>
              <a:t>remuneração: comissão </a:t>
            </a:r>
            <a:r>
              <a:rPr lang="pt-BR" sz="2400" dirty="0" err="1"/>
              <a:t>X</a:t>
            </a:r>
            <a:r>
              <a:rPr lang="pt-BR" sz="2400" dirty="0"/>
              <a:t> margem de revenda.</a:t>
            </a:r>
          </a:p>
          <a:p>
            <a:pPr marL="0" indent="0">
              <a:buNone/>
            </a:pPr>
            <a:endParaRPr lang="pt-BR" sz="2000" dirty="0"/>
          </a:p>
          <a:p>
            <a:endParaRPr lang="pt-BR" sz="2000" dirty="0"/>
          </a:p>
        </p:txBody>
      </p:sp>
    </p:spTree>
    <p:extLst>
      <p:ext uri="{BB962C8B-B14F-4D97-AF65-F5344CB8AC3E}">
        <p14:creationId xmlns:p14="http://schemas.microsoft.com/office/powerpoint/2010/main" val="1557899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CB8485A-B048-42A9-BA13-752805BFD182}"/>
              </a:ext>
            </a:extLst>
          </p:cNvPr>
          <p:cNvSpPr>
            <a:spLocks noGrp="1"/>
          </p:cNvSpPr>
          <p:nvPr>
            <p:ph type="title"/>
          </p:nvPr>
        </p:nvSpPr>
        <p:spPr>
          <a:xfrm>
            <a:off x="466722" y="586855"/>
            <a:ext cx="3201366" cy="3387497"/>
          </a:xfrm>
        </p:spPr>
        <p:txBody>
          <a:bodyPr anchor="b">
            <a:normAutofit/>
          </a:bodyPr>
          <a:lstStyle/>
          <a:p>
            <a:pPr algn="r"/>
            <a:r>
              <a:rPr lang="pt-BR" sz="4000" b="1">
                <a:solidFill>
                  <a:srgbClr val="FFFFFF"/>
                </a:solidFill>
              </a:rPr>
              <a:t>Diferença entre Distribuição e Franquia</a:t>
            </a:r>
          </a:p>
        </p:txBody>
      </p:sp>
      <p:sp>
        <p:nvSpPr>
          <p:cNvPr id="3" name="Espaço Reservado para Conteúdo 2">
            <a:extLst>
              <a:ext uri="{FF2B5EF4-FFF2-40B4-BE49-F238E27FC236}">
                <a16:creationId xmlns:a16="http://schemas.microsoft.com/office/drawing/2014/main" id="{592CCC39-F1B0-4ECC-A099-5AA9912D58B7}"/>
              </a:ext>
            </a:extLst>
          </p:cNvPr>
          <p:cNvSpPr>
            <a:spLocks noGrp="1"/>
          </p:cNvSpPr>
          <p:nvPr>
            <p:ph idx="1"/>
          </p:nvPr>
        </p:nvSpPr>
        <p:spPr>
          <a:xfrm>
            <a:off x="4810259" y="649480"/>
            <a:ext cx="6555347" cy="5546047"/>
          </a:xfrm>
        </p:spPr>
        <p:txBody>
          <a:bodyPr anchor="ctr">
            <a:normAutofit/>
          </a:bodyPr>
          <a:lstStyle/>
          <a:p>
            <a:pPr marL="0" indent="0">
              <a:buNone/>
            </a:pPr>
            <a:endParaRPr lang="pt-BR" sz="1700"/>
          </a:p>
          <a:p>
            <a:pPr marL="0" indent="0">
              <a:buNone/>
            </a:pPr>
            <a:r>
              <a:rPr lang="pt-BR" sz="1700"/>
              <a:t>A venda ao consumidor é a fase de comercialização mais própria da franquia, enquanto que a distribuição tende a se inserir entre a produção e o atacado e varejo, na chamada fase de difusão.	</a:t>
            </a:r>
          </a:p>
          <a:p>
            <a:pPr marL="0" indent="0">
              <a:buNone/>
            </a:pPr>
            <a:endParaRPr lang="pt-BR" sz="1700"/>
          </a:p>
          <a:p>
            <a:pPr marL="0" indent="0">
              <a:buNone/>
            </a:pPr>
            <a:r>
              <a:rPr lang="pt-BR" sz="1700"/>
              <a:t>O conhecimento de mercado local do franqueador tende a ser irrelevante, ao contrário do distribuidor, razão pela qual a franquia muitas vezes atrai pessoas inexperientes no ramo.</a:t>
            </a:r>
          </a:p>
          <a:p>
            <a:pPr marL="0" indent="0">
              <a:buNone/>
            </a:pPr>
            <a:endParaRPr lang="pt-BR" sz="1700"/>
          </a:p>
          <a:p>
            <a:pPr marL="0" indent="0">
              <a:buNone/>
            </a:pPr>
            <a:r>
              <a:rPr lang="pt-BR" sz="1700"/>
              <a:t>A transferência de Know How - inclusive no que toca aos aspectos de gestão interna do negócio - é elemento essencial da franquia.</a:t>
            </a:r>
          </a:p>
          <a:p>
            <a:pPr marL="0" indent="0">
              <a:buNone/>
            </a:pPr>
            <a:endParaRPr lang="pt-BR" sz="1700"/>
          </a:p>
          <a:p>
            <a:pPr marL="0" indent="0">
              <a:buNone/>
            </a:pPr>
            <a:r>
              <a:rPr lang="pt-BR" sz="1700"/>
              <a:t>A identidade publicitária e econômica perante terceiros: Como destaca Lorenzetti, o franqueado não se limita a distribuir produtos , mas faz o mesmo negócio do franqueador, com ele se confundindo, perante terceiros.</a:t>
            </a:r>
          </a:p>
          <a:p>
            <a:pPr marL="0" indent="0">
              <a:buNone/>
            </a:pPr>
            <a:endParaRPr lang="pt-BR" sz="1700"/>
          </a:p>
          <a:p>
            <a:pPr marL="0" indent="0">
              <a:buNone/>
            </a:pPr>
            <a:r>
              <a:rPr lang="pt-BR" sz="1700"/>
              <a:t>Controles minuciosos, inclusive sobre a vida interna da franqueada.</a:t>
            </a:r>
          </a:p>
          <a:p>
            <a:pPr marL="0" indent="0">
              <a:buNone/>
            </a:pPr>
            <a:endParaRPr lang="pt-BR" sz="1700"/>
          </a:p>
          <a:p>
            <a:endParaRPr lang="pt-BR" sz="1700"/>
          </a:p>
        </p:txBody>
      </p:sp>
    </p:spTree>
    <p:extLst>
      <p:ext uri="{BB962C8B-B14F-4D97-AF65-F5344CB8AC3E}">
        <p14:creationId xmlns:p14="http://schemas.microsoft.com/office/powerpoint/2010/main" val="1653625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693EDE0-15C0-4F82-95C5-45BC8183111F}"/>
              </a:ext>
            </a:extLst>
          </p:cNvPr>
          <p:cNvSpPr>
            <a:spLocks noGrp="1"/>
          </p:cNvSpPr>
          <p:nvPr>
            <p:ph type="title"/>
          </p:nvPr>
        </p:nvSpPr>
        <p:spPr>
          <a:xfrm>
            <a:off x="466722" y="586855"/>
            <a:ext cx="3201366" cy="3387497"/>
          </a:xfrm>
        </p:spPr>
        <p:txBody>
          <a:bodyPr anchor="b">
            <a:normAutofit/>
          </a:bodyPr>
          <a:lstStyle/>
          <a:p>
            <a:pPr algn="r"/>
            <a:r>
              <a:rPr lang="pt-BR" sz="4000" b="1">
                <a:solidFill>
                  <a:srgbClr val="FFFFFF"/>
                </a:solidFill>
              </a:rPr>
              <a:t>Atipicidade do Contrato de Distribuição</a:t>
            </a:r>
          </a:p>
        </p:txBody>
      </p:sp>
      <p:sp>
        <p:nvSpPr>
          <p:cNvPr id="3" name="Espaço Reservado para Conteúdo 2">
            <a:extLst>
              <a:ext uri="{FF2B5EF4-FFF2-40B4-BE49-F238E27FC236}">
                <a16:creationId xmlns:a16="http://schemas.microsoft.com/office/drawing/2014/main" id="{4D61F6A4-0EBE-45DD-A9D4-EA6E2DCB0DF5}"/>
              </a:ext>
            </a:extLst>
          </p:cNvPr>
          <p:cNvSpPr>
            <a:spLocks noGrp="1"/>
          </p:cNvSpPr>
          <p:nvPr>
            <p:ph idx="1"/>
          </p:nvPr>
        </p:nvSpPr>
        <p:spPr>
          <a:xfrm>
            <a:off x="4810259" y="649480"/>
            <a:ext cx="6555347" cy="5546047"/>
          </a:xfrm>
        </p:spPr>
        <p:txBody>
          <a:bodyPr anchor="ctr">
            <a:normAutofit/>
          </a:bodyPr>
          <a:lstStyle/>
          <a:p>
            <a:pPr marL="0" indent="0">
              <a:buNone/>
            </a:pPr>
            <a:endParaRPr lang="pt-BR" sz="1700"/>
          </a:p>
          <a:p>
            <a:pPr marL="0" indent="0">
              <a:buNone/>
            </a:pPr>
            <a:r>
              <a:rPr lang="pt-BR" sz="1700"/>
              <a:t>Tipicidade Social (Emílio Betti).</a:t>
            </a:r>
          </a:p>
          <a:p>
            <a:pPr marL="0" indent="0">
              <a:buNone/>
            </a:pPr>
            <a:endParaRPr lang="pt-BR" sz="1700"/>
          </a:p>
          <a:p>
            <a:pPr marL="0" indent="0">
              <a:buNone/>
            </a:pPr>
            <a:r>
              <a:rPr lang="pt-BR" sz="1700"/>
              <a:t>“O empresário é o melhor legislador no Direito Comercial.”</a:t>
            </a:r>
          </a:p>
          <a:p>
            <a:pPr marL="0" indent="0">
              <a:buNone/>
            </a:pPr>
            <a:endParaRPr lang="pt-BR" sz="1700"/>
          </a:p>
          <a:p>
            <a:pPr marL="0" indent="0">
              <a:buNone/>
            </a:pPr>
            <a:r>
              <a:rPr lang="pt-BR" sz="1700"/>
              <a:t>Código Civil, artigo 710: </a:t>
            </a:r>
            <a:r>
              <a:rPr lang="pt-BR" sz="1700" i="1"/>
              <a:t>Pelo contrato de agência, uma pessoa assume, em caráter não eventual e sem vínculos de dependência, a obrigação de promover, à conta de outra, mediante retribuição, a realização de certos negócios, em zona determinada, caracterizando-se a distribuição quando o agente tiver à sua disposição a coisa a ser negociada.</a:t>
            </a:r>
          </a:p>
          <a:p>
            <a:pPr marL="0" indent="0">
              <a:buNone/>
            </a:pPr>
            <a:endParaRPr lang="pt-BR" sz="1700"/>
          </a:p>
          <a:p>
            <a:pPr marL="0" indent="0">
              <a:buNone/>
            </a:pPr>
            <a:r>
              <a:rPr lang="pt-BR" sz="1700"/>
              <a:t>Ainda não havia clara identificação do  negócio de distribuição ao tempo do anteprojeto do Código Civil. Entendimento predominante de que o contrato continua atípico, referindo o código a uma espécie de agência (distribuição-agência), e não à “distribuição-intermediação” (Fábio Ulhoa Coelho e Humberto Theodoro Jr);</a:t>
            </a:r>
          </a:p>
          <a:p>
            <a:pPr marL="0" indent="0">
              <a:buNone/>
            </a:pPr>
            <a:endParaRPr lang="pt-BR" sz="1700"/>
          </a:p>
          <a:p>
            <a:pPr marL="0" indent="0">
              <a:buNone/>
            </a:pPr>
            <a:endParaRPr lang="pt-BR" sz="1700"/>
          </a:p>
        </p:txBody>
      </p:sp>
    </p:spTree>
    <p:extLst>
      <p:ext uri="{BB962C8B-B14F-4D97-AF65-F5344CB8AC3E}">
        <p14:creationId xmlns:p14="http://schemas.microsoft.com/office/powerpoint/2010/main" val="2391606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61D222D-616E-4297-B1F9-FDC901C0C730}"/>
              </a:ext>
            </a:extLst>
          </p:cNvPr>
          <p:cNvSpPr>
            <a:spLocks noGrp="1"/>
          </p:cNvSpPr>
          <p:nvPr>
            <p:ph type="title"/>
          </p:nvPr>
        </p:nvSpPr>
        <p:spPr>
          <a:xfrm>
            <a:off x="4654296" y="329184"/>
            <a:ext cx="6894576" cy="1783080"/>
          </a:xfrm>
        </p:spPr>
        <p:txBody>
          <a:bodyPr anchor="b">
            <a:normAutofit/>
          </a:bodyPr>
          <a:lstStyle/>
          <a:p>
            <a:r>
              <a:rPr lang="pt-BR" sz="3800" b="1"/>
              <a:t>O único contrato legalmente típico é o de distribuição de veículos automotores</a:t>
            </a:r>
          </a:p>
        </p:txBody>
      </p:sp>
      <p:pic>
        <p:nvPicPr>
          <p:cNvPr id="5" name="Imagem 4" descr="Uma imagem contendo interior, carro, chão, cozinha&#10;&#10;Descrição gerada automaticamente">
            <a:extLst>
              <a:ext uri="{FF2B5EF4-FFF2-40B4-BE49-F238E27FC236}">
                <a16:creationId xmlns:a16="http://schemas.microsoft.com/office/drawing/2014/main" id="{555DFD10-2EEF-4B6F-A084-2A4F75D932A3}"/>
              </a:ext>
            </a:extLst>
          </p:cNvPr>
          <p:cNvPicPr>
            <a:picLocks noChangeAspect="1"/>
          </p:cNvPicPr>
          <p:nvPr/>
        </p:nvPicPr>
        <p:blipFill rotWithShape="1">
          <a:blip r:embed="rId2">
            <a:extLst>
              <a:ext uri="{28A0092B-C50C-407E-A947-70E740481C1C}">
                <a14:useLocalDpi xmlns:a14="http://schemas.microsoft.com/office/drawing/2010/main" val="0"/>
              </a:ext>
            </a:extLst>
          </a:blip>
          <a:srcRect l="18591" r="27445" b="1"/>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sp>
        <p:nvSpPr>
          <p:cNvPr id="22"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agem 14" descr="Uma imagem contendo carro, ao ar livre, muito, estacionamento&#10;&#10;Descrição gerada automaticamente">
            <a:extLst>
              <a:ext uri="{FF2B5EF4-FFF2-40B4-BE49-F238E27FC236}">
                <a16:creationId xmlns:a16="http://schemas.microsoft.com/office/drawing/2014/main" id="{AC36AA4A-B2BE-4989-9759-AE36AAC332D7}"/>
              </a:ext>
            </a:extLst>
          </p:cNvPr>
          <p:cNvPicPr>
            <a:picLocks noChangeAspect="1"/>
          </p:cNvPicPr>
          <p:nvPr/>
        </p:nvPicPr>
        <p:blipFill rotWithShape="1">
          <a:blip r:embed="rId3">
            <a:extLst>
              <a:ext uri="{28A0092B-C50C-407E-A947-70E740481C1C}">
                <a14:useLocalDpi xmlns:a14="http://schemas.microsoft.com/office/drawing/2010/main" val="0"/>
              </a:ext>
            </a:extLst>
          </a:blip>
          <a:srcRect l="17070" r="7645" b="2"/>
          <a:stretch/>
        </p:blipFill>
        <p:spPr>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3" name="Espaço Reservado para Conteúdo 2">
            <a:extLst>
              <a:ext uri="{FF2B5EF4-FFF2-40B4-BE49-F238E27FC236}">
                <a16:creationId xmlns:a16="http://schemas.microsoft.com/office/drawing/2014/main" id="{BC034FAD-DA16-4840-8A51-987872EC0369}"/>
              </a:ext>
            </a:extLst>
          </p:cNvPr>
          <p:cNvSpPr>
            <a:spLocks noGrp="1"/>
          </p:cNvSpPr>
          <p:nvPr>
            <p:ph idx="1"/>
          </p:nvPr>
        </p:nvSpPr>
        <p:spPr>
          <a:xfrm>
            <a:off x="4654296" y="2706624"/>
            <a:ext cx="6894576" cy="3483864"/>
          </a:xfrm>
        </p:spPr>
        <p:txBody>
          <a:bodyPr>
            <a:normAutofit/>
          </a:bodyPr>
          <a:lstStyle/>
          <a:p>
            <a:r>
              <a:rPr lang="pt-BR" sz="2000"/>
              <a:t>Lei (Renato) Ferrari: Lei 6.729, de 28 de novembro de 1979.</a:t>
            </a:r>
          </a:p>
          <a:p>
            <a:r>
              <a:rPr lang="pt-BR" sz="2000"/>
              <a:t>Lei bastante protetiva das concessionárias de veículos: </a:t>
            </a:r>
          </a:p>
          <a:p>
            <a:pPr>
              <a:buFontTx/>
              <a:buChar char="-"/>
            </a:pPr>
            <a:r>
              <a:rPr lang="pt-BR" sz="2000"/>
              <a:t>Distância operacional mínima entre concessionárias;</a:t>
            </a:r>
          </a:p>
          <a:p>
            <a:pPr>
              <a:buFontTx/>
              <a:buChar char="-"/>
            </a:pPr>
            <a:r>
              <a:rPr lang="pt-BR" sz="2000"/>
              <a:t>Quotas de carros para concessionárias</a:t>
            </a:r>
          </a:p>
          <a:p>
            <a:pPr>
              <a:buFontTx/>
              <a:buChar char="-"/>
            </a:pPr>
            <a:r>
              <a:rPr lang="pt-BR" sz="2000"/>
              <a:t>Possibilidade de vender veículos usados de outras marcas</a:t>
            </a:r>
          </a:p>
          <a:p>
            <a:pPr>
              <a:buFontTx/>
              <a:buChar char="-"/>
            </a:pPr>
            <a:r>
              <a:rPr lang="pt-BR" sz="2000"/>
              <a:t>Limites máximos de estoques</a:t>
            </a:r>
          </a:p>
          <a:p>
            <a:pPr>
              <a:buFontTx/>
              <a:buChar char="-"/>
            </a:pPr>
            <a:r>
              <a:rPr lang="pt-BR" sz="2000"/>
              <a:t>Proibição de pagamento antecipado</a:t>
            </a:r>
          </a:p>
          <a:p>
            <a:pPr>
              <a:buFontTx/>
              <a:buChar char="-"/>
            </a:pPr>
            <a:endParaRPr lang="pt-BR" sz="2000"/>
          </a:p>
        </p:txBody>
      </p:sp>
    </p:spTree>
    <p:extLst>
      <p:ext uri="{BB962C8B-B14F-4D97-AF65-F5344CB8AC3E}">
        <p14:creationId xmlns:p14="http://schemas.microsoft.com/office/powerpoint/2010/main" val="2941631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Imagem 6" descr="Uma imagem contendo edifício&#10;&#10;Descrição gerada automaticamente">
            <a:extLst>
              <a:ext uri="{FF2B5EF4-FFF2-40B4-BE49-F238E27FC236}">
                <a16:creationId xmlns:a16="http://schemas.microsoft.com/office/drawing/2014/main" id="{FFD99749-195A-45F8-82E1-2DF259E90B5E}"/>
              </a:ext>
            </a:extLst>
          </p:cNvPr>
          <p:cNvPicPr>
            <a:picLocks noChangeAspect="1"/>
          </p:cNvPicPr>
          <p:nvPr/>
        </p:nvPicPr>
        <p:blipFill rotWithShape="1">
          <a:blip r:embed="rId2">
            <a:extLst>
              <a:ext uri="{28A0092B-C50C-407E-A947-70E740481C1C}">
                <a14:useLocalDpi xmlns:a14="http://schemas.microsoft.com/office/drawing/2010/main" val="0"/>
              </a:ext>
            </a:extLst>
          </a:blip>
          <a:srcRect l="13433" r="7372" b="-1"/>
          <a:stretch/>
        </p:blipFill>
        <p:spPr>
          <a:xfrm>
            <a:off x="20" y="4"/>
            <a:ext cx="4067476" cy="3428311"/>
          </a:xfrm>
          <a:prstGeom prst="rect">
            <a:avLst/>
          </a:prstGeom>
        </p:spPr>
      </p:pic>
      <p:pic>
        <p:nvPicPr>
          <p:cNvPr id="23" name="Imagem 22" descr="Uma imagem contendo mesa, interior, vinho, sentado&#10;&#10;Descrição gerada automaticamente">
            <a:extLst>
              <a:ext uri="{FF2B5EF4-FFF2-40B4-BE49-F238E27FC236}">
                <a16:creationId xmlns:a16="http://schemas.microsoft.com/office/drawing/2014/main" id="{DB7D308F-8B47-469D-885A-94694F8D197C}"/>
              </a:ext>
            </a:extLst>
          </p:cNvPr>
          <p:cNvPicPr>
            <a:picLocks noChangeAspect="1"/>
          </p:cNvPicPr>
          <p:nvPr/>
        </p:nvPicPr>
        <p:blipFill rotWithShape="1">
          <a:blip r:embed="rId3">
            <a:extLst>
              <a:ext uri="{28A0092B-C50C-407E-A947-70E740481C1C}">
                <a14:useLocalDpi xmlns:a14="http://schemas.microsoft.com/office/drawing/2010/main" val="0"/>
              </a:ext>
            </a:extLst>
          </a:blip>
          <a:srcRect l="19837" r="19159" b="-2"/>
          <a:stretch/>
        </p:blipFill>
        <p:spPr>
          <a:xfrm>
            <a:off x="20" y="3428311"/>
            <a:ext cx="4067476" cy="3429689"/>
          </a:xfrm>
          <a:prstGeom prst="rect">
            <a:avLst/>
          </a:prstGeom>
        </p:spPr>
      </p:pic>
      <p:cxnSp>
        <p:nvCxnSpPr>
          <p:cNvPr id="25" name="Straight Connector 27">
            <a:extLst>
              <a:ext uri="{FF2B5EF4-FFF2-40B4-BE49-F238E27FC236}">
                <a16:creationId xmlns:a16="http://schemas.microsoft.com/office/drawing/2014/main" id="{77769B58-418E-4811-90BB-F5854D3CFC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3429000"/>
            <a:ext cx="4064320"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ntendo água, praia, ao ar livre, chão&#10;&#10;Descrição gerada automaticamente">
            <a:extLst>
              <a:ext uri="{FF2B5EF4-FFF2-40B4-BE49-F238E27FC236}">
                <a16:creationId xmlns:a16="http://schemas.microsoft.com/office/drawing/2014/main" id="{C42D0D1B-C410-452B-B977-08DEB00721BB}"/>
              </a:ext>
            </a:extLst>
          </p:cNvPr>
          <p:cNvPicPr>
            <a:picLocks noChangeAspect="1"/>
          </p:cNvPicPr>
          <p:nvPr/>
        </p:nvPicPr>
        <p:blipFill rotWithShape="1">
          <a:blip r:embed="rId4">
            <a:extLst>
              <a:ext uri="{28A0092B-C50C-407E-A947-70E740481C1C}">
                <a14:useLocalDpi xmlns:a14="http://schemas.microsoft.com/office/drawing/2010/main" val="0"/>
              </a:ext>
            </a:extLst>
          </a:blip>
          <a:srcRect l="10550" r="10552"/>
          <a:stretch/>
        </p:blipFill>
        <p:spPr>
          <a:xfrm>
            <a:off x="4067496" y="-4"/>
            <a:ext cx="8136627" cy="6858000"/>
          </a:xfrm>
          <a:prstGeom prst="rect">
            <a:avLst/>
          </a:prstGeom>
          <a:scene3d>
            <a:camera prst="orthographicFront"/>
            <a:lightRig rig="contrasting" dir="t">
              <a:rot lat="0" lon="0" rev="3000000"/>
            </a:lightRig>
          </a:scene3d>
          <a:sp3d contourW="7620">
            <a:bevelT w="95250" h="31750"/>
            <a:contourClr>
              <a:srgbClr val="333333"/>
            </a:contourClr>
          </a:sp3d>
        </p:spPr>
      </p:pic>
      <p:sp>
        <p:nvSpPr>
          <p:cNvPr id="26" name="Rectangle 29">
            <a:extLst>
              <a:ext uri="{FF2B5EF4-FFF2-40B4-BE49-F238E27FC236}">
                <a16:creationId xmlns:a16="http://schemas.microsoft.com/office/drawing/2014/main" id="{FC0DEEBF-DB94-4E7E-A9D3-84FA863C3B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chemeClr val="bg1">
              <a:lumMod val="75000"/>
              <a:lumOff val="25000"/>
              <a:alpha val="93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0913DD1C-22C3-4153-981A-F41D085F1544}"/>
              </a:ext>
            </a:extLst>
          </p:cNvPr>
          <p:cNvSpPr>
            <a:spLocks noGrp="1"/>
          </p:cNvSpPr>
          <p:nvPr>
            <p:ph type="title"/>
          </p:nvPr>
        </p:nvSpPr>
        <p:spPr>
          <a:xfrm>
            <a:off x="5021821" y="3812954"/>
            <a:ext cx="6465287" cy="1412929"/>
          </a:xfrm>
        </p:spPr>
        <p:txBody>
          <a:bodyPr vert="horz" lIns="91440" tIns="45720" rIns="91440" bIns="45720" rtlCol="0" anchor="b">
            <a:normAutofit/>
          </a:bodyPr>
          <a:lstStyle/>
          <a:p>
            <a:r>
              <a:rPr lang="en-US" sz="4800" b="1" kern="1200">
                <a:solidFill>
                  <a:schemeClr val="tx1"/>
                </a:solidFill>
                <a:latin typeface="+mj-lt"/>
                <a:ea typeface="+mj-ea"/>
                <a:cs typeface="+mj-cs"/>
              </a:rPr>
              <a:t>Como posso colocar meu produto no mercado?</a:t>
            </a:r>
          </a:p>
        </p:txBody>
      </p:sp>
      <p:cxnSp>
        <p:nvCxnSpPr>
          <p:cNvPr id="32" name="Straight Connector 31">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496" y="5336249"/>
            <a:ext cx="5486400" cy="0"/>
          </a:xfrm>
          <a:prstGeom prst="line">
            <a:avLst/>
          </a:prstGeom>
          <a:ln w="22225">
            <a:solidFill>
              <a:schemeClr val="tx1">
                <a:alpha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784040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65758A-187A-4F52-9968-E4812FE5E4A1}"/>
              </a:ext>
            </a:extLst>
          </p:cNvPr>
          <p:cNvSpPr>
            <a:spLocks noGrp="1"/>
          </p:cNvSpPr>
          <p:nvPr>
            <p:ph type="title"/>
          </p:nvPr>
        </p:nvSpPr>
        <p:spPr/>
        <p:txBody>
          <a:bodyPr/>
          <a:lstStyle/>
          <a:p>
            <a:r>
              <a:rPr lang="pt-BR" b="1">
                <a:solidFill>
                  <a:schemeClr val="accent1">
                    <a:lumMod val="50000"/>
                  </a:schemeClr>
                </a:solidFill>
              </a:rPr>
              <a:t>Indenização tarifada da Lei Ferrari</a:t>
            </a:r>
            <a:endParaRPr lang="pt-BR" b="1" dirty="0">
              <a:solidFill>
                <a:schemeClr val="accent1">
                  <a:lumMod val="50000"/>
                </a:schemeClr>
              </a:solidFill>
            </a:endParaRPr>
          </a:p>
        </p:txBody>
      </p:sp>
      <p:pic>
        <p:nvPicPr>
          <p:cNvPr id="4" name="Espaço Reservado para Conteúdo 3">
            <a:extLst>
              <a:ext uri="{FF2B5EF4-FFF2-40B4-BE49-F238E27FC236}">
                <a16:creationId xmlns:a16="http://schemas.microsoft.com/office/drawing/2014/main" id="{E77A6F37-F447-46E6-962C-795282F06F86}"/>
              </a:ext>
            </a:extLst>
          </p:cNvPr>
          <p:cNvPicPr>
            <a:picLocks noGrp="1" noChangeAspect="1"/>
          </p:cNvPicPr>
          <p:nvPr>
            <p:ph idx="1"/>
          </p:nvPr>
        </p:nvPicPr>
        <p:blipFill>
          <a:blip r:embed="rId2"/>
          <a:stretch>
            <a:fillRect/>
          </a:stretch>
        </p:blipFill>
        <p:spPr>
          <a:xfrm>
            <a:off x="3047736" y="2286645"/>
            <a:ext cx="6096528" cy="3429297"/>
          </a:xfrm>
          <a:prstGeom prst="rect">
            <a:avLst/>
          </a:prstGeom>
        </p:spPr>
      </p:pic>
      <p:sp>
        <p:nvSpPr>
          <p:cNvPr id="6" name="Retângulo 5">
            <a:extLst>
              <a:ext uri="{FF2B5EF4-FFF2-40B4-BE49-F238E27FC236}">
                <a16:creationId xmlns:a16="http://schemas.microsoft.com/office/drawing/2014/main" id="{7CA32F0E-E166-445D-8DF4-19EB516F840E}"/>
              </a:ext>
            </a:extLst>
          </p:cNvPr>
          <p:cNvSpPr/>
          <p:nvPr/>
        </p:nvSpPr>
        <p:spPr>
          <a:xfrm>
            <a:off x="2166851" y="1374805"/>
            <a:ext cx="6096000" cy="4862870"/>
          </a:xfrm>
          <a:prstGeom prst="rect">
            <a:avLst/>
          </a:prstGeom>
        </p:spPr>
        <p:txBody>
          <a:bodyPr>
            <a:spAutoFit/>
          </a:bodyPr>
          <a:lstStyle/>
          <a:p>
            <a:r>
              <a:rPr lang="pt-BR" sz="1400" dirty="0" err="1"/>
              <a:t>Art</a:t>
            </a:r>
            <a:r>
              <a:rPr lang="pt-BR" sz="1400" dirty="0"/>
              <a:t> . 24. Se o concedente der causa à rescisão do contrato de prazo indeterminado, deverá reparar o concessionário:</a:t>
            </a:r>
          </a:p>
          <a:p>
            <a:endParaRPr lang="pt-BR" sz="1400" dirty="0"/>
          </a:p>
          <a:p>
            <a:r>
              <a:rPr lang="pt-BR" sz="1400" dirty="0" err="1"/>
              <a:t>I</a:t>
            </a:r>
            <a:r>
              <a:rPr lang="pt-BR" sz="1400" dirty="0"/>
              <a:t> - </a:t>
            </a:r>
            <a:r>
              <a:rPr lang="pt-BR" sz="1400" dirty="0" err="1"/>
              <a:t>readquirindo-lhe</a:t>
            </a:r>
            <a:r>
              <a:rPr lang="pt-BR" sz="1400" dirty="0"/>
              <a:t> o estoque de veículos automotores, implementos e componentes novos, pelo preço de venda ao consumidor, vigente na data da rescisão contratual;</a:t>
            </a:r>
          </a:p>
          <a:p>
            <a:endParaRPr lang="pt-BR" sz="1400" dirty="0"/>
          </a:p>
          <a:p>
            <a:r>
              <a:rPr lang="pt-BR" sz="1400" dirty="0"/>
              <a:t>II - </a:t>
            </a:r>
            <a:r>
              <a:rPr lang="pt-BR" sz="1400" dirty="0" err="1"/>
              <a:t>efetuando-lhe</a:t>
            </a:r>
            <a:r>
              <a:rPr lang="pt-BR" sz="1400" dirty="0"/>
              <a:t> a compra prevista no art. 23, inciso II;</a:t>
            </a:r>
          </a:p>
          <a:p>
            <a:endParaRPr lang="pt-BR" sz="1400" dirty="0"/>
          </a:p>
          <a:p>
            <a:r>
              <a:rPr lang="pt-BR" sz="1400" dirty="0"/>
              <a:t>III - pagando-lhe perdas e danos, à razão de quatro por cento do faturamento projetado para um período correspondente à soma de uma parte fixa de dezoito meses e uma variável de três meses por </a:t>
            </a:r>
            <a:r>
              <a:rPr lang="pt-BR" sz="1400" dirty="0" err="1"/>
              <a:t>quinqüênio</a:t>
            </a:r>
            <a:r>
              <a:rPr lang="pt-BR" sz="1400" dirty="0"/>
              <a:t> de vigência da concessão, devendo a projeção tomar por base o valor corrigido monetariamente do faturamento de bens e serviços concernentes a concessão, que o concessionário tiver realizado nos dois anos anteriores à rescisão.</a:t>
            </a:r>
          </a:p>
          <a:p>
            <a:endParaRPr lang="pt-BR" sz="2000" b="1" dirty="0"/>
          </a:p>
          <a:p>
            <a:endParaRPr lang="pt-BR" sz="2000" b="1" dirty="0"/>
          </a:p>
          <a:p>
            <a:r>
              <a:rPr lang="pt-BR" sz="2000" b="1" dirty="0"/>
              <a:t>Em sua opinião, a LEI FERRARI aplica-se por analogia aos contratos atípicos de distribuição de outros produtos?</a:t>
            </a:r>
          </a:p>
        </p:txBody>
      </p:sp>
    </p:spTree>
    <p:extLst>
      <p:ext uri="{BB962C8B-B14F-4D97-AF65-F5344CB8AC3E}">
        <p14:creationId xmlns:p14="http://schemas.microsoft.com/office/powerpoint/2010/main" val="1477565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321731"/>
            <a:ext cx="4142096" cy="6213425"/>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DDE80BA5-84FD-1847-861B-C2F88A0D9E8F}"/>
              </a:ext>
            </a:extLst>
          </p:cNvPr>
          <p:cNvSpPr>
            <a:spLocks noGrp="1"/>
          </p:cNvSpPr>
          <p:nvPr>
            <p:ph type="title"/>
          </p:nvPr>
        </p:nvSpPr>
        <p:spPr>
          <a:xfrm>
            <a:off x="524256" y="583616"/>
            <a:ext cx="3722141" cy="5520579"/>
          </a:xfrm>
        </p:spPr>
        <p:txBody>
          <a:bodyPr>
            <a:normAutofit/>
          </a:bodyPr>
          <a:lstStyle/>
          <a:p>
            <a:r>
              <a:rPr lang="pt-BR">
                <a:solidFill>
                  <a:srgbClr val="FFFFFF"/>
                </a:solidFill>
              </a:rPr>
              <a:t>Ainda sobre a classificação dos contratos de distribuição</a:t>
            </a:r>
          </a:p>
        </p:txBody>
      </p:sp>
      <p:sp>
        <p:nvSpPr>
          <p:cNvPr id="10" name="Rectangle 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503" y="321732"/>
            <a:ext cx="7240765"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id="{841374D1-95BF-9A4B-9431-42534021B875}"/>
              </a:ext>
            </a:extLst>
          </p:cNvPr>
          <p:cNvSpPr>
            <a:spLocks noGrp="1"/>
          </p:cNvSpPr>
          <p:nvPr>
            <p:ph idx="1"/>
          </p:nvPr>
        </p:nvSpPr>
        <p:spPr>
          <a:xfrm>
            <a:off x="4934269" y="583616"/>
            <a:ext cx="6594189" cy="5520579"/>
          </a:xfrm>
        </p:spPr>
        <p:txBody>
          <a:bodyPr anchor="ctr">
            <a:normAutofit/>
          </a:bodyPr>
          <a:lstStyle/>
          <a:p>
            <a:r>
              <a:rPr lang="pt-BR" dirty="0">
                <a:solidFill>
                  <a:srgbClr val="FFFFFF"/>
                </a:solidFill>
              </a:rPr>
              <a:t>Contratos Relacionais (Ian </a:t>
            </a:r>
            <a:r>
              <a:rPr lang="pt-BR" dirty="0" err="1">
                <a:solidFill>
                  <a:srgbClr val="FFFFFF"/>
                </a:solidFill>
              </a:rPr>
              <a:t>MacNeil</a:t>
            </a:r>
            <a:r>
              <a:rPr lang="pt-BR" dirty="0">
                <a:solidFill>
                  <a:srgbClr val="FFFFFF"/>
                </a:solidFill>
              </a:rPr>
              <a:t>): cláusulas muito simples, relacionamento comercial complexo e dinâmico. O contrato por vezes tem poucas disposições, mas sobre ele se desenvolve relação jurídica que dura décadas.</a:t>
            </a:r>
          </a:p>
          <a:p>
            <a:endParaRPr lang="pt-BR" dirty="0">
              <a:solidFill>
                <a:srgbClr val="FFFFFF"/>
              </a:solidFill>
            </a:endParaRPr>
          </a:p>
          <a:p>
            <a:r>
              <a:rPr lang="pt-BR" dirty="0">
                <a:solidFill>
                  <a:srgbClr val="FFFFFF"/>
                </a:solidFill>
              </a:rPr>
              <a:t>Contratos Híbridos, a meio caminho entre os contratos associativos e de intercâmbio (Oliver Williamson)</a:t>
            </a:r>
          </a:p>
          <a:p>
            <a:endParaRPr lang="pt-BR" dirty="0">
              <a:solidFill>
                <a:srgbClr val="FFFFFF"/>
              </a:solidFill>
            </a:endParaRPr>
          </a:p>
          <a:p>
            <a:r>
              <a:rPr lang="pt-BR" dirty="0">
                <a:solidFill>
                  <a:srgbClr val="FFFFFF"/>
                </a:solidFill>
              </a:rPr>
              <a:t>Contrato de dependência econômica</a:t>
            </a:r>
          </a:p>
        </p:txBody>
      </p:sp>
    </p:spTree>
    <p:extLst>
      <p:ext uri="{BB962C8B-B14F-4D97-AF65-F5344CB8AC3E}">
        <p14:creationId xmlns:p14="http://schemas.microsoft.com/office/powerpoint/2010/main" val="1833856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1A6C21-EFDD-2D49-9883-DECB75DB969B}"/>
              </a:ext>
            </a:extLst>
          </p:cNvPr>
          <p:cNvSpPr>
            <a:spLocks noGrp="1"/>
          </p:cNvSpPr>
          <p:nvPr>
            <p:ph type="title"/>
          </p:nvPr>
        </p:nvSpPr>
        <p:spPr/>
        <p:txBody>
          <a:bodyPr/>
          <a:lstStyle/>
          <a:p>
            <a:r>
              <a:rPr lang="pt-BR" dirty="0"/>
              <a:t>Exceção à dependência econômica: a Grande distribuição e o </a:t>
            </a:r>
            <a:r>
              <a:rPr lang="pt-BR" dirty="0" err="1"/>
              <a:t>Buyer´s</a:t>
            </a:r>
            <a:r>
              <a:rPr lang="pt-BR" dirty="0"/>
              <a:t> Power</a:t>
            </a:r>
          </a:p>
        </p:txBody>
      </p:sp>
      <p:pic>
        <p:nvPicPr>
          <p:cNvPr id="4" name="Espaço Reservado para Conteúdo 3" descr="Texto, Carta&#10;&#10;Descrição gerada automaticamente">
            <a:extLst>
              <a:ext uri="{FF2B5EF4-FFF2-40B4-BE49-F238E27FC236}">
                <a16:creationId xmlns:a16="http://schemas.microsoft.com/office/drawing/2014/main" id="{3F496E55-D13E-3441-9792-206C89A5C37D}"/>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7400" y="2591594"/>
            <a:ext cx="8077200"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0970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3049739-37A5-4A26-A6AD-ED3298217639}"/>
              </a:ext>
            </a:extLst>
          </p:cNvPr>
          <p:cNvSpPr>
            <a:spLocks noGrp="1"/>
          </p:cNvSpPr>
          <p:nvPr>
            <p:ph type="title"/>
          </p:nvPr>
        </p:nvSpPr>
        <p:spPr>
          <a:xfrm>
            <a:off x="1371599" y="294538"/>
            <a:ext cx="9895951" cy="1033669"/>
          </a:xfrm>
        </p:spPr>
        <p:txBody>
          <a:bodyPr>
            <a:normAutofit/>
          </a:bodyPr>
          <a:lstStyle/>
          <a:p>
            <a:r>
              <a:rPr lang="pt-BR" sz="4000" b="1">
                <a:solidFill>
                  <a:srgbClr val="FFFFFF"/>
                </a:solidFill>
              </a:rPr>
              <a:t>Interesse do Produtor </a:t>
            </a:r>
          </a:p>
        </p:txBody>
      </p:sp>
      <p:sp>
        <p:nvSpPr>
          <p:cNvPr id="3" name="Espaço Reservado para Conteúdo 2">
            <a:extLst>
              <a:ext uri="{FF2B5EF4-FFF2-40B4-BE49-F238E27FC236}">
                <a16:creationId xmlns:a16="http://schemas.microsoft.com/office/drawing/2014/main" id="{EAACA9D3-0B79-412A-A146-D55607F792F9}"/>
              </a:ext>
            </a:extLst>
          </p:cNvPr>
          <p:cNvSpPr>
            <a:spLocks noGrp="1"/>
          </p:cNvSpPr>
          <p:nvPr>
            <p:ph idx="1"/>
          </p:nvPr>
        </p:nvSpPr>
        <p:spPr>
          <a:xfrm>
            <a:off x="1371599" y="2318197"/>
            <a:ext cx="9724031" cy="3683358"/>
          </a:xfrm>
        </p:spPr>
        <p:txBody>
          <a:bodyPr anchor="ctr">
            <a:normAutofit/>
          </a:bodyPr>
          <a:lstStyle/>
          <a:p>
            <a:r>
              <a:rPr lang="pt-BR" sz="2000"/>
              <a:t>Emílio Betti: Negócio jurídico como “assetto d’interessi”.</a:t>
            </a:r>
          </a:p>
          <a:p>
            <a:pPr marL="0" indent="0">
              <a:buNone/>
            </a:pPr>
            <a:endParaRPr lang="pt-BR" sz="2000"/>
          </a:p>
          <a:p>
            <a:r>
              <a:rPr lang="pt-BR" sz="2000"/>
              <a:t>O Conhecimento do Mercado Local detido pelo distribuidor, em especial na distribuição internacional;</a:t>
            </a:r>
          </a:p>
          <a:p>
            <a:endParaRPr lang="pt-BR" sz="2000"/>
          </a:p>
          <a:p>
            <a:r>
              <a:rPr lang="pt-BR" sz="2000"/>
              <a:t>Flexibilidade na negociação com o comprador na etapa subseqüente à distribuição (exemplo: carros usados na troca de novos).</a:t>
            </a:r>
          </a:p>
          <a:p>
            <a:endParaRPr lang="pt-BR" sz="2000"/>
          </a:p>
          <a:p>
            <a:r>
              <a:rPr lang="pt-BR" sz="2000"/>
              <a:t>Diluição de Riscos e repasse de encargos ao distribuidor (estoques, assistência técnica) mas ainda assim mantendo algum tipo de controle sobre ele  (Claude Champaud).</a:t>
            </a:r>
          </a:p>
          <a:p>
            <a:endParaRPr lang="pt-BR" sz="2000"/>
          </a:p>
        </p:txBody>
      </p:sp>
    </p:spTree>
    <p:extLst>
      <p:ext uri="{BB962C8B-B14F-4D97-AF65-F5344CB8AC3E}">
        <p14:creationId xmlns:p14="http://schemas.microsoft.com/office/powerpoint/2010/main" val="531918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321731"/>
            <a:ext cx="4142096" cy="6213425"/>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48C384F4-88A3-8442-8656-EA38A59830F0}"/>
              </a:ext>
            </a:extLst>
          </p:cNvPr>
          <p:cNvSpPr>
            <a:spLocks noGrp="1"/>
          </p:cNvSpPr>
          <p:nvPr>
            <p:ph type="title"/>
          </p:nvPr>
        </p:nvSpPr>
        <p:spPr>
          <a:xfrm>
            <a:off x="524256" y="583616"/>
            <a:ext cx="3722141" cy="5520579"/>
          </a:xfrm>
        </p:spPr>
        <p:txBody>
          <a:bodyPr>
            <a:normAutofit/>
          </a:bodyPr>
          <a:lstStyle/>
          <a:p>
            <a:r>
              <a:rPr lang="pt-BR">
                <a:solidFill>
                  <a:srgbClr val="FFFFFF"/>
                </a:solidFill>
              </a:rPr>
              <a:t>Interesse do distribuidor</a:t>
            </a:r>
          </a:p>
        </p:txBody>
      </p:sp>
      <p:sp>
        <p:nvSpPr>
          <p:cNvPr id="10" name="Rectangle 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503" y="321732"/>
            <a:ext cx="7240765"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id="{83375B0F-2AF5-9741-86F9-776A82C5EA59}"/>
              </a:ext>
            </a:extLst>
          </p:cNvPr>
          <p:cNvSpPr>
            <a:spLocks noGrp="1"/>
          </p:cNvSpPr>
          <p:nvPr>
            <p:ph idx="1"/>
          </p:nvPr>
        </p:nvSpPr>
        <p:spPr>
          <a:xfrm>
            <a:off x="4934269" y="583616"/>
            <a:ext cx="6594189" cy="5520579"/>
          </a:xfrm>
        </p:spPr>
        <p:txBody>
          <a:bodyPr anchor="ctr">
            <a:normAutofit/>
          </a:bodyPr>
          <a:lstStyle/>
          <a:p>
            <a:pPr marL="0" indent="0">
              <a:spcAft>
                <a:spcPts val="600"/>
              </a:spcAft>
              <a:buNone/>
            </a:pPr>
            <a:endParaRPr lang="en-US" dirty="0">
              <a:solidFill>
                <a:srgbClr val="FFFFFF"/>
              </a:solidFill>
            </a:endParaRPr>
          </a:p>
          <a:p>
            <a:pPr>
              <a:spcAft>
                <a:spcPts val="600"/>
              </a:spcAft>
            </a:pPr>
            <a:r>
              <a:rPr lang="en-US" dirty="0" err="1">
                <a:solidFill>
                  <a:srgbClr val="FFFFFF"/>
                </a:solidFill>
              </a:rPr>
              <a:t>Compartilhamento</a:t>
            </a:r>
            <a:r>
              <a:rPr lang="en-US" dirty="0">
                <a:solidFill>
                  <a:srgbClr val="FFFFFF"/>
                </a:solidFill>
              </a:rPr>
              <a:t> do </a:t>
            </a:r>
            <a:r>
              <a:rPr lang="en-US" dirty="0" err="1">
                <a:solidFill>
                  <a:srgbClr val="FFFFFF"/>
                </a:solidFill>
              </a:rPr>
              <a:t>Poder</a:t>
            </a:r>
            <a:r>
              <a:rPr lang="en-US" dirty="0">
                <a:solidFill>
                  <a:srgbClr val="FFFFFF"/>
                </a:solidFill>
              </a:rPr>
              <a:t> </a:t>
            </a:r>
            <a:r>
              <a:rPr lang="en-US" dirty="0" err="1">
                <a:solidFill>
                  <a:srgbClr val="FFFFFF"/>
                </a:solidFill>
              </a:rPr>
              <a:t>Econômico</a:t>
            </a:r>
            <a:r>
              <a:rPr lang="en-US" dirty="0">
                <a:solidFill>
                  <a:srgbClr val="FFFFFF"/>
                </a:solidFill>
              </a:rPr>
              <a:t> do </a:t>
            </a:r>
            <a:r>
              <a:rPr lang="en-US" dirty="0" err="1">
                <a:solidFill>
                  <a:srgbClr val="FFFFFF"/>
                </a:solidFill>
              </a:rPr>
              <a:t>Produtor</a:t>
            </a:r>
            <a:r>
              <a:rPr lang="en-US" dirty="0">
                <a:solidFill>
                  <a:srgbClr val="FFFFFF"/>
                </a:solidFill>
              </a:rPr>
              <a:t> e da </a:t>
            </a:r>
            <a:r>
              <a:rPr lang="en-US" dirty="0" err="1">
                <a:solidFill>
                  <a:srgbClr val="FFFFFF"/>
                </a:solidFill>
              </a:rPr>
              <a:t>força</a:t>
            </a:r>
            <a:r>
              <a:rPr lang="en-US" dirty="0">
                <a:solidFill>
                  <a:srgbClr val="FFFFFF"/>
                </a:solidFill>
              </a:rPr>
              <a:t> da Marca.</a:t>
            </a:r>
          </a:p>
          <a:p>
            <a:pPr marL="0" indent="0">
              <a:spcAft>
                <a:spcPts val="600"/>
              </a:spcAft>
              <a:buNone/>
            </a:pPr>
            <a:endParaRPr lang="en-US" dirty="0">
              <a:solidFill>
                <a:srgbClr val="FFFFFF"/>
              </a:solidFill>
            </a:endParaRPr>
          </a:p>
          <a:p>
            <a:pPr>
              <a:spcAft>
                <a:spcPts val="600"/>
              </a:spcAft>
            </a:pPr>
            <a:r>
              <a:rPr lang="en-US" dirty="0" err="1">
                <a:solidFill>
                  <a:srgbClr val="FFFFFF"/>
                </a:solidFill>
              </a:rPr>
              <a:t>Exclusividade</a:t>
            </a:r>
            <a:r>
              <a:rPr lang="en-US" dirty="0">
                <a:solidFill>
                  <a:srgbClr val="FFFFFF"/>
                </a:solidFill>
              </a:rPr>
              <a:t>.</a:t>
            </a:r>
          </a:p>
          <a:p>
            <a:pPr marL="0" indent="0">
              <a:buNone/>
            </a:pPr>
            <a:endParaRPr lang="pt-BR" dirty="0">
              <a:solidFill>
                <a:srgbClr val="FFFFFF"/>
              </a:solidFill>
            </a:endParaRPr>
          </a:p>
        </p:txBody>
      </p:sp>
    </p:spTree>
    <p:extLst>
      <p:ext uri="{BB962C8B-B14F-4D97-AF65-F5344CB8AC3E}">
        <p14:creationId xmlns:p14="http://schemas.microsoft.com/office/powerpoint/2010/main" val="2273085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tângulo 3">
            <a:extLst>
              <a:ext uri="{FF2B5EF4-FFF2-40B4-BE49-F238E27FC236}">
                <a16:creationId xmlns:a16="http://schemas.microsoft.com/office/drawing/2014/main" id="{F8126400-D3A2-4F3E-8ACD-4A331750AFFD}"/>
              </a:ext>
            </a:extLst>
          </p:cNvPr>
          <p:cNvSpPr/>
          <p:nvPr/>
        </p:nvSpPr>
        <p:spPr>
          <a:xfrm>
            <a:off x="1371599" y="2318197"/>
            <a:ext cx="9724031" cy="3683358"/>
          </a:xfrm>
          <a:prstGeom prst="rect">
            <a:avLst/>
          </a:prstGeom>
        </p:spPr>
        <p:txBody>
          <a:bodyPr vert="horz" lIns="91440" tIns="45720" rIns="91440" bIns="45720" rtlCol="0" anchor="ctr">
            <a:normAutofit/>
          </a:bodyPr>
          <a:lstStyle/>
          <a:p>
            <a:pPr>
              <a:lnSpc>
                <a:spcPct val="90000"/>
              </a:lnSpc>
              <a:spcAft>
                <a:spcPts val="600"/>
              </a:spcAft>
            </a:pPr>
            <a:endParaRPr lang="en-US" sz="2000" b="1" dirty="0"/>
          </a:p>
          <a:p>
            <a:pPr>
              <a:lnSpc>
                <a:spcPct val="90000"/>
              </a:lnSpc>
              <a:spcAft>
                <a:spcPts val="600"/>
              </a:spcAft>
            </a:pPr>
            <a:r>
              <a:rPr lang="en-US" sz="2000" b="1" dirty="0"/>
              <a:t>Interesse </a:t>
            </a:r>
            <a:r>
              <a:rPr lang="en-US" sz="2000" b="1" dirty="0" err="1"/>
              <a:t>Comum</a:t>
            </a:r>
            <a:endParaRPr lang="en-US" sz="2000" b="1"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err="1"/>
              <a:t>Redução</a:t>
            </a:r>
            <a:r>
              <a:rPr lang="en-US" sz="2000" dirty="0"/>
              <a:t> total de </a:t>
            </a:r>
            <a:r>
              <a:rPr lang="en-US" sz="2000" dirty="0" err="1"/>
              <a:t>despesas</a:t>
            </a:r>
            <a:r>
              <a:rPr lang="en-US" sz="2000" dirty="0"/>
              <a:t> </a:t>
            </a:r>
            <a:r>
              <a:rPr lang="en-US" sz="2000" dirty="0" err="1"/>
              <a:t>em</a:t>
            </a:r>
            <a:r>
              <a:rPr lang="en-US" sz="2000" dirty="0"/>
              <a:t> </a:t>
            </a:r>
            <a:r>
              <a:rPr lang="en-US" sz="2000" dirty="0" err="1"/>
              <a:t>relação</a:t>
            </a:r>
            <a:r>
              <a:rPr lang="en-US" sz="2000" dirty="0"/>
              <a:t> </a:t>
            </a:r>
            <a:r>
              <a:rPr lang="en-US" sz="2000" dirty="0" err="1"/>
              <a:t>à</a:t>
            </a:r>
            <a:r>
              <a:rPr lang="en-US" sz="2000" dirty="0"/>
              <a:t> </a:t>
            </a:r>
            <a:r>
              <a:rPr lang="en-US" sz="2000" dirty="0" err="1"/>
              <a:t>somatória</a:t>
            </a:r>
            <a:r>
              <a:rPr lang="en-US" sz="2000" dirty="0"/>
              <a:t> dos custos de </a:t>
            </a:r>
            <a:r>
              <a:rPr lang="en-US" sz="2000" dirty="0" err="1"/>
              <a:t>produção</a:t>
            </a:r>
            <a:r>
              <a:rPr lang="en-US" sz="2000" dirty="0"/>
              <a:t> e de </a:t>
            </a:r>
            <a:r>
              <a:rPr lang="en-US" sz="2000" dirty="0" err="1"/>
              <a:t>distribuição</a:t>
            </a:r>
            <a:r>
              <a:rPr lang="en-US" sz="2000" dirty="0"/>
              <a:t> </a:t>
            </a:r>
            <a:r>
              <a:rPr lang="en-US" sz="2000" dirty="0" err="1"/>
              <a:t>direta</a:t>
            </a:r>
            <a:r>
              <a:rPr lang="en-US" sz="2000" dirty="0"/>
              <a:t>;</a:t>
            </a:r>
          </a:p>
          <a:p>
            <a:pPr indent="-228600">
              <a:lnSpc>
                <a:spcPct val="90000"/>
              </a:lnSpc>
              <a:spcAft>
                <a:spcPts val="600"/>
              </a:spcAft>
              <a:buFont typeface="Arial" panose="020B0604020202020204" pitchFamily="34" charset="0"/>
              <a:buChar char="•"/>
            </a:pPr>
            <a:r>
              <a:rPr lang="en-US" sz="2000" dirty="0" err="1"/>
              <a:t>Redução</a:t>
            </a:r>
            <a:r>
              <a:rPr lang="en-US" sz="2000" dirty="0"/>
              <a:t> dos Custos de </a:t>
            </a:r>
            <a:r>
              <a:rPr lang="en-US" sz="2000" dirty="0" err="1"/>
              <a:t>Transação</a:t>
            </a:r>
            <a:r>
              <a:rPr lang="en-US" sz="2000" dirty="0"/>
              <a:t> (Coase).</a:t>
            </a:r>
          </a:p>
          <a:p>
            <a:pPr indent="-228600">
              <a:lnSpc>
                <a:spcPct val="90000"/>
              </a:lnSpc>
              <a:spcAft>
                <a:spcPts val="600"/>
              </a:spcAft>
              <a:buFont typeface="Arial" panose="020B0604020202020204" pitchFamily="34" charset="0"/>
              <a:buChar char="•"/>
            </a:pPr>
            <a:endParaRPr lang="en-US" sz="2000" b="1" dirty="0"/>
          </a:p>
          <a:p>
            <a:pPr>
              <a:lnSpc>
                <a:spcPct val="90000"/>
              </a:lnSpc>
              <a:spcAft>
                <a:spcPts val="600"/>
              </a:spcAft>
            </a:pPr>
            <a:r>
              <a:rPr lang="en-US" sz="2000" b="1" dirty="0" err="1"/>
              <a:t>Conflito</a:t>
            </a:r>
            <a:r>
              <a:rPr lang="en-US" sz="2000" b="1" dirty="0"/>
              <a:t> de Interesses</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 “</a:t>
            </a:r>
            <a:r>
              <a:rPr lang="en-US" sz="2000" dirty="0" err="1"/>
              <a:t>Dilema</a:t>
            </a:r>
            <a:r>
              <a:rPr lang="en-US" sz="2000" dirty="0"/>
              <a:t> do </a:t>
            </a:r>
            <a:r>
              <a:rPr lang="en-US" sz="2000" dirty="0" err="1"/>
              <a:t>Prisioneiro</a:t>
            </a:r>
            <a:r>
              <a:rPr lang="en-US" sz="2000" dirty="0"/>
              <a:t>”: </a:t>
            </a:r>
            <a:r>
              <a:rPr lang="en-US" sz="2000" dirty="0" err="1"/>
              <a:t>Riscos</a:t>
            </a:r>
            <a:r>
              <a:rPr lang="en-US" sz="2000" dirty="0"/>
              <a:t> de </a:t>
            </a:r>
            <a:r>
              <a:rPr lang="en-US" sz="2000" dirty="0" err="1"/>
              <a:t>Oportunismo</a:t>
            </a:r>
            <a:r>
              <a:rPr lang="en-US" sz="2000" dirty="0"/>
              <a:t> e “free rider” (</a:t>
            </a:r>
            <a:r>
              <a:rPr lang="en-US" sz="2000" dirty="0" err="1"/>
              <a:t>passageiro</a:t>
            </a:r>
            <a:r>
              <a:rPr lang="en-US" sz="2000" dirty="0"/>
              <a:t> </a:t>
            </a:r>
            <a:r>
              <a:rPr lang="en-US" sz="2000" dirty="0" err="1"/>
              <a:t>clandestino</a:t>
            </a:r>
            <a:r>
              <a:rPr lang="en-US" sz="2000" dirty="0"/>
              <a:t>).</a:t>
            </a:r>
          </a:p>
        </p:txBody>
      </p:sp>
    </p:spTree>
    <p:extLst>
      <p:ext uri="{BB962C8B-B14F-4D97-AF65-F5344CB8AC3E}">
        <p14:creationId xmlns:p14="http://schemas.microsoft.com/office/powerpoint/2010/main" val="321793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453981"/>
            <a:ext cx="11274158"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ítulo 1">
            <a:extLst>
              <a:ext uri="{FF2B5EF4-FFF2-40B4-BE49-F238E27FC236}">
                <a16:creationId xmlns:a16="http://schemas.microsoft.com/office/drawing/2014/main" id="{38054A41-0916-F949-BFED-BC5C975B1D67}"/>
              </a:ext>
            </a:extLst>
          </p:cNvPr>
          <p:cNvSpPr>
            <a:spLocks noGrp="1"/>
          </p:cNvSpPr>
          <p:nvPr>
            <p:ph type="title"/>
          </p:nvPr>
        </p:nvSpPr>
        <p:spPr>
          <a:xfrm>
            <a:off x="731519" y="731520"/>
            <a:ext cx="10666145" cy="1426464"/>
          </a:xfrm>
        </p:spPr>
        <p:txBody>
          <a:bodyPr>
            <a:normAutofit/>
          </a:bodyPr>
          <a:lstStyle/>
          <a:p>
            <a:r>
              <a:rPr lang="pt-BR">
                <a:solidFill>
                  <a:srgbClr val="FFFFFF"/>
                </a:solidFill>
              </a:rPr>
              <a:t>Obrigações do Fornecedor</a:t>
            </a:r>
          </a:p>
        </p:txBody>
      </p:sp>
      <p:sp>
        <p:nvSpPr>
          <p:cNvPr id="10" name="Rectangle 9">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9006933"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B44557A5-3D95-9C46-B6B3-060ED68E76B0}"/>
              </a:ext>
            </a:extLst>
          </p:cNvPr>
          <p:cNvSpPr>
            <a:spLocks noGrp="1"/>
          </p:cNvSpPr>
          <p:nvPr>
            <p:ph idx="1"/>
          </p:nvPr>
        </p:nvSpPr>
        <p:spPr>
          <a:xfrm>
            <a:off x="789456" y="2789918"/>
            <a:ext cx="8370393" cy="3300196"/>
          </a:xfrm>
        </p:spPr>
        <p:txBody>
          <a:bodyPr anchor="ctr">
            <a:normAutofit fontScale="92500" lnSpcReduction="20000"/>
          </a:bodyPr>
          <a:lstStyle/>
          <a:p>
            <a:r>
              <a:rPr lang="pt-BR" sz="1800" dirty="0"/>
              <a:t>Contrato prevê fornecimento mas não fixa quantidade e prazos. No direito francês por longo tempo considerou-se nulo o contrato de distribuição, aplicando-se regra da compra e venda.</a:t>
            </a:r>
          </a:p>
          <a:p>
            <a:endParaRPr lang="pt-BR" sz="1800" dirty="0"/>
          </a:p>
          <a:p>
            <a:r>
              <a:rPr lang="pt-BR" sz="1800" dirty="0"/>
              <a:t>Deve incluir novos produtos automaticamente? Essa regra consta da lei Ferrari</a:t>
            </a:r>
          </a:p>
          <a:p>
            <a:endParaRPr lang="pt-BR" sz="1800" dirty="0"/>
          </a:p>
          <a:p>
            <a:r>
              <a:rPr lang="pt-BR" sz="1800" dirty="0"/>
              <a:t>Publicidade nacional </a:t>
            </a:r>
          </a:p>
          <a:p>
            <a:endParaRPr lang="pt-BR" sz="1800" dirty="0"/>
          </a:p>
          <a:p>
            <a:r>
              <a:rPr lang="pt-BR" sz="1800" dirty="0"/>
              <a:t>Apoio técnico aos distribuidores</a:t>
            </a:r>
          </a:p>
          <a:p>
            <a:endParaRPr lang="pt-BR" sz="1800" dirty="0"/>
          </a:p>
          <a:p>
            <a:r>
              <a:rPr lang="pt-BR" sz="1800" dirty="0"/>
              <a:t>Controle da Rede</a:t>
            </a:r>
          </a:p>
          <a:p>
            <a:endParaRPr lang="pt-BR" sz="1800" dirty="0"/>
          </a:p>
          <a:p>
            <a:pPr marL="0" indent="0">
              <a:buNone/>
            </a:pPr>
            <a:endParaRPr lang="pt-BR" sz="1800" dirty="0"/>
          </a:p>
        </p:txBody>
      </p:sp>
      <p:sp>
        <p:nvSpPr>
          <p:cNvPr id="12" name="Rectangle 11">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5716" y="2480956"/>
            <a:ext cx="2112264" cy="1898903"/>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5716" y="4529023"/>
            <a:ext cx="2107363" cy="1870055"/>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09595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ítulo 1">
            <a:extLst>
              <a:ext uri="{FF2B5EF4-FFF2-40B4-BE49-F238E27FC236}">
                <a16:creationId xmlns:a16="http://schemas.microsoft.com/office/drawing/2014/main" id="{95FB0FE2-9EF3-4F40-B562-1F20B5B54039}"/>
              </a:ext>
            </a:extLst>
          </p:cNvPr>
          <p:cNvSpPr>
            <a:spLocks noGrp="1"/>
          </p:cNvSpPr>
          <p:nvPr>
            <p:ph type="title"/>
          </p:nvPr>
        </p:nvSpPr>
        <p:spPr>
          <a:xfrm>
            <a:off x="777240" y="731519"/>
            <a:ext cx="2845191" cy="3237579"/>
          </a:xfrm>
        </p:spPr>
        <p:txBody>
          <a:bodyPr>
            <a:normAutofit/>
          </a:bodyPr>
          <a:lstStyle/>
          <a:p>
            <a:r>
              <a:rPr lang="pt-BR" sz="3800">
                <a:solidFill>
                  <a:srgbClr val="FFFFFF"/>
                </a:solidFill>
              </a:rPr>
              <a:t>Obrigações do Distribuidor</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3620EFD6-F952-3B48-A894-8A5EE34FD380}"/>
              </a:ext>
            </a:extLst>
          </p:cNvPr>
          <p:cNvSpPr>
            <a:spLocks noGrp="1"/>
          </p:cNvSpPr>
          <p:nvPr>
            <p:ph idx="1"/>
          </p:nvPr>
        </p:nvSpPr>
        <p:spPr>
          <a:xfrm>
            <a:off x="4379709" y="686862"/>
            <a:ext cx="7037591" cy="5475129"/>
          </a:xfrm>
        </p:spPr>
        <p:txBody>
          <a:bodyPr anchor="ctr">
            <a:normAutofit/>
          </a:bodyPr>
          <a:lstStyle/>
          <a:p>
            <a:pPr marL="0" indent="0">
              <a:buNone/>
            </a:pPr>
            <a:endParaRPr lang="pt-BR" sz="1600"/>
          </a:p>
          <a:p>
            <a:r>
              <a:rPr lang="pt-BR" sz="1600"/>
              <a:t>Comprar e efetuar o pagamento, podendo ser prevista cláusula de quota mínima de compras, por vezes crescente. É tido como obrigação de meio.</a:t>
            </a:r>
          </a:p>
          <a:p>
            <a:endParaRPr lang="pt-BR" sz="1600"/>
          </a:p>
          <a:p>
            <a:r>
              <a:rPr lang="pt-BR" sz="1600"/>
              <a:t>Revender, mantendo o mercado abastecido.</a:t>
            </a:r>
          </a:p>
          <a:p>
            <a:endParaRPr lang="pt-BR" sz="1600"/>
          </a:p>
          <a:p>
            <a:r>
              <a:rPr lang="pt-BR" sz="1600"/>
              <a:t>Manutenção de estoques (o que implica custos e riscos): necessidade de proporcionalidade</a:t>
            </a:r>
          </a:p>
          <a:p>
            <a:endParaRPr lang="pt-BR" sz="1600"/>
          </a:p>
          <a:p>
            <a:r>
              <a:rPr lang="pt-BR" sz="1600"/>
              <a:t>Promoção comercial e publicidade local.</a:t>
            </a:r>
          </a:p>
          <a:p>
            <a:endParaRPr lang="pt-BR" sz="1600"/>
          </a:p>
          <a:p>
            <a:r>
              <a:rPr lang="pt-BR" sz="1600"/>
              <a:t>Investimentos em infra-estrutura de distribuição: veículos, câmaras frias, equipamentos.</a:t>
            </a:r>
          </a:p>
          <a:p>
            <a:endParaRPr lang="pt-BR" sz="1600"/>
          </a:p>
          <a:p>
            <a:r>
              <a:rPr lang="pt-BR" sz="1600"/>
              <a:t>Prestar informações sobre o mercado.</a:t>
            </a:r>
          </a:p>
          <a:p>
            <a:endParaRPr lang="pt-BR" sz="1600"/>
          </a:p>
          <a:p>
            <a:r>
              <a:rPr lang="pt-BR" sz="1600"/>
              <a:t>Assistência técnica</a:t>
            </a:r>
          </a:p>
          <a:p>
            <a:pPr marL="0" indent="0">
              <a:buNone/>
            </a:pPr>
            <a:endParaRPr lang="pt-BR" sz="1600"/>
          </a:p>
          <a:p>
            <a:endParaRPr lang="pt-BR" sz="1600"/>
          </a:p>
        </p:txBody>
      </p:sp>
    </p:spTree>
    <p:extLst>
      <p:ext uri="{BB962C8B-B14F-4D97-AF65-F5344CB8AC3E}">
        <p14:creationId xmlns:p14="http://schemas.microsoft.com/office/powerpoint/2010/main" val="2770246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45212AE-26A3-3D4E-81F0-55BED439C1E9}"/>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kern="1200">
                <a:solidFill>
                  <a:srgbClr val="FFFFFF"/>
                </a:solidFill>
                <a:latin typeface="+mj-lt"/>
                <a:ea typeface="+mj-ea"/>
                <a:cs typeface="+mj-cs"/>
              </a:rPr>
              <a:t>O que é a rede contratual, do ponto de vista jurídico</a:t>
            </a: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Espaço Reservado para Conteúdo 3">
            <a:extLst>
              <a:ext uri="{FF2B5EF4-FFF2-40B4-BE49-F238E27FC236}">
                <a16:creationId xmlns:a16="http://schemas.microsoft.com/office/drawing/2014/main" id="{7DC051C9-B3D8-A347-989E-92A6EED2E483}"/>
              </a:ext>
            </a:extLst>
          </p:cNvPr>
          <p:cNvPicPr>
            <a:picLocks noGrp="1" noChangeAspect="1"/>
          </p:cNvPicPr>
          <p:nvPr>
            <p:ph idx="1"/>
          </p:nvPr>
        </p:nvPicPr>
        <p:blipFill>
          <a:blip r:embed="rId2"/>
          <a:stretch>
            <a:fillRect/>
          </a:stretch>
        </p:blipFill>
        <p:spPr>
          <a:xfrm>
            <a:off x="5335439" y="492573"/>
            <a:ext cx="6190311" cy="5880796"/>
          </a:xfrm>
          <a:prstGeom prst="rect">
            <a:avLst/>
          </a:prstGeom>
        </p:spPr>
      </p:pic>
    </p:spTree>
    <p:extLst>
      <p:ext uri="{BB962C8B-B14F-4D97-AF65-F5344CB8AC3E}">
        <p14:creationId xmlns:p14="http://schemas.microsoft.com/office/powerpoint/2010/main" val="3398763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64ACBB-5C96-D649-9FD3-3DF982B234E5}"/>
              </a:ext>
            </a:extLst>
          </p:cNvPr>
          <p:cNvSpPr>
            <a:spLocks noGrp="1"/>
          </p:cNvSpPr>
          <p:nvPr>
            <p:ph type="title"/>
          </p:nvPr>
        </p:nvSpPr>
        <p:spPr/>
        <p:txBody>
          <a:bodyPr/>
          <a:lstStyle/>
          <a:p>
            <a:r>
              <a:rPr lang="pt-BR"/>
              <a:t>Teorias sobre a rede</a:t>
            </a:r>
            <a:endParaRPr lang="pt-BR" dirty="0"/>
          </a:p>
        </p:txBody>
      </p:sp>
      <p:graphicFrame>
        <p:nvGraphicFramePr>
          <p:cNvPr id="43" name="Espaço Reservado para Conteúdo 2">
            <a:extLst>
              <a:ext uri="{FF2B5EF4-FFF2-40B4-BE49-F238E27FC236}">
                <a16:creationId xmlns:a16="http://schemas.microsoft.com/office/drawing/2014/main" id="{A3F2D0CC-51F6-6470-4E19-14A99D1279D8}"/>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8786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2F3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1A16C54D-5C0D-4F40-B627-2FCD551ABBC9}"/>
              </a:ext>
            </a:extLst>
          </p:cNvPr>
          <p:cNvSpPr>
            <a:spLocks noGrp="1"/>
          </p:cNvSpPr>
          <p:nvPr>
            <p:ph type="title"/>
          </p:nvPr>
        </p:nvSpPr>
        <p:spPr>
          <a:xfrm>
            <a:off x="524256" y="491260"/>
            <a:ext cx="6594189" cy="1625210"/>
          </a:xfrm>
        </p:spPr>
        <p:txBody>
          <a:bodyPr>
            <a:normAutofit/>
          </a:bodyPr>
          <a:lstStyle/>
          <a:p>
            <a:r>
              <a:rPr lang="pt-BR" b="1">
                <a:solidFill>
                  <a:srgbClr val="FFFFFF"/>
                </a:solidFill>
              </a:rPr>
              <a:t> Contrato de Distribuição Comercial</a:t>
            </a:r>
          </a:p>
        </p:txBody>
      </p:sp>
      <p:pic>
        <p:nvPicPr>
          <p:cNvPr id="5" name="Imagem 4">
            <a:extLst>
              <a:ext uri="{FF2B5EF4-FFF2-40B4-BE49-F238E27FC236}">
                <a16:creationId xmlns:a16="http://schemas.microsoft.com/office/drawing/2014/main" id="{E9C57320-0932-4BFB-935F-00C7B545477A}"/>
              </a:ext>
            </a:extLst>
          </p:cNvPr>
          <p:cNvPicPr>
            <a:picLocks noChangeAspect="1"/>
          </p:cNvPicPr>
          <p:nvPr/>
        </p:nvPicPr>
        <p:blipFill rotWithShape="1">
          <a:blip r:embed="rId2">
            <a:extLst>
              <a:ext uri="{28A0092B-C50C-407E-A947-70E740481C1C}">
                <a14:useLocalDpi xmlns:a14="http://schemas.microsoft.com/office/drawing/2010/main" val="0"/>
              </a:ext>
            </a:extLst>
          </a:blip>
          <a:srcRect b="15346"/>
          <a:stretch/>
        </p:blipFill>
        <p:spPr>
          <a:xfrm>
            <a:off x="327546" y="2454903"/>
            <a:ext cx="3442801" cy="4080254"/>
          </a:xfrm>
          <a:prstGeom prst="rect">
            <a:avLst/>
          </a:prstGeom>
          <a:solidFill>
            <a:srgbClr val="FFFFFF">
              <a:shade val="85000"/>
            </a:srgbClr>
          </a:solidFill>
        </p:spPr>
      </p:pic>
      <p:pic>
        <p:nvPicPr>
          <p:cNvPr id="7" name="Imagem 6" descr="Uma imagem contendo homem, pessoa, óculos, interior&#10;&#10;Descrição gerada automaticamente">
            <a:extLst>
              <a:ext uri="{FF2B5EF4-FFF2-40B4-BE49-F238E27FC236}">
                <a16:creationId xmlns:a16="http://schemas.microsoft.com/office/drawing/2014/main" id="{2393474F-18E7-46EF-B892-6A55F0E1BB8E}"/>
              </a:ext>
            </a:extLst>
          </p:cNvPr>
          <p:cNvPicPr>
            <a:picLocks noChangeAspect="1"/>
          </p:cNvPicPr>
          <p:nvPr/>
        </p:nvPicPr>
        <p:blipFill rotWithShape="1">
          <a:blip r:embed="rId3">
            <a:extLst>
              <a:ext uri="{28A0092B-C50C-407E-A947-70E740481C1C}">
                <a14:useLocalDpi xmlns:a14="http://schemas.microsoft.com/office/drawing/2010/main" val="0"/>
              </a:ext>
            </a:extLst>
          </a:blip>
          <a:srcRect t="743"/>
          <a:stretch/>
        </p:blipFill>
        <p:spPr>
          <a:xfrm>
            <a:off x="3942260" y="2454901"/>
            <a:ext cx="3442803" cy="4080255"/>
          </a:xfrm>
          <a:prstGeom prst="rect">
            <a:avLst/>
          </a:prstGeom>
          <a:solidFill>
            <a:srgbClr val="FFFFFF">
              <a:shade val="85000"/>
            </a:srgbClr>
          </a:solidFill>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id="{C0C8EC99-9CC8-49AD-8FD1-9AEE004C8CC9}"/>
              </a:ext>
            </a:extLst>
          </p:cNvPr>
          <p:cNvSpPr>
            <a:spLocks noGrp="1"/>
          </p:cNvSpPr>
          <p:nvPr>
            <p:ph idx="1"/>
          </p:nvPr>
        </p:nvSpPr>
        <p:spPr>
          <a:xfrm>
            <a:off x="7957973" y="763523"/>
            <a:ext cx="3511296" cy="5330952"/>
          </a:xfrm>
        </p:spPr>
        <p:txBody>
          <a:bodyPr anchor="ctr">
            <a:normAutofit/>
          </a:bodyPr>
          <a:lstStyle/>
          <a:p>
            <a:pPr marL="0" indent="0">
              <a:buNone/>
            </a:pPr>
            <a:endParaRPr lang="pt-BR" sz="2400">
              <a:solidFill>
                <a:srgbClr val="FFFFFF"/>
              </a:solidFill>
            </a:endParaRPr>
          </a:p>
          <a:p>
            <a:pPr marL="0" indent="0">
              <a:buNone/>
            </a:pPr>
            <a:r>
              <a:rPr lang="pt-BR" sz="2400">
                <a:solidFill>
                  <a:srgbClr val="FFFFFF"/>
                </a:solidFill>
              </a:rPr>
              <a:t>Vivante:  Essencial estudar da “Função Econômica” dos institutos jurídicos</a:t>
            </a:r>
          </a:p>
          <a:p>
            <a:pPr marL="0" indent="0">
              <a:buNone/>
            </a:pPr>
            <a:endParaRPr lang="pt-BR" sz="2400">
              <a:solidFill>
                <a:srgbClr val="FFFFFF"/>
              </a:solidFill>
            </a:endParaRPr>
          </a:p>
          <a:p>
            <a:pPr marL="0" indent="0">
              <a:buNone/>
            </a:pPr>
            <a:endParaRPr lang="pt-BR" sz="2400">
              <a:solidFill>
                <a:srgbClr val="FFFFFF"/>
              </a:solidFill>
            </a:endParaRPr>
          </a:p>
          <a:p>
            <a:pPr marL="0" indent="0">
              <a:buNone/>
            </a:pPr>
            <a:endParaRPr lang="pt-BR" sz="2400">
              <a:solidFill>
                <a:srgbClr val="FFFFFF"/>
              </a:solidFill>
            </a:endParaRPr>
          </a:p>
          <a:p>
            <a:pPr marL="0" indent="0">
              <a:buNone/>
            </a:pPr>
            <a:r>
              <a:rPr lang="pt-BR" sz="2400">
                <a:solidFill>
                  <a:srgbClr val="FFFFFF"/>
                </a:solidFill>
              </a:rPr>
              <a:t> Roppo:   Contrato é a “Veste Jurídica de uma operação econômica¨         </a:t>
            </a:r>
          </a:p>
          <a:p>
            <a:pPr marL="0" indent="0">
              <a:buNone/>
            </a:pPr>
            <a:r>
              <a:rPr lang="pt-BR" sz="2400">
                <a:solidFill>
                  <a:srgbClr val="FFFFFF"/>
                </a:solidFill>
              </a:rPr>
              <a:t>                                 </a:t>
            </a:r>
          </a:p>
        </p:txBody>
      </p:sp>
    </p:spTree>
    <p:extLst>
      <p:ext uri="{BB962C8B-B14F-4D97-AF65-F5344CB8AC3E}">
        <p14:creationId xmlns:p14="http://schemas.microsoft.com/office/powerpoint/2010/main" val="35141036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5266FD-C170-FD4D-A057-545525832DE3}"/>
              </a:ext>
            </a:extLst>
          </p:cNvPr>
          <p:cNvSpPr>
            <a:spLocks noGrp="1"/>
          </p:cNvSpPr>
          <p:nvPr>
            <p:ph type="title"/>
          </p:nvPr>
        </p:nvSpPr>
        <p:spPr/>
        <p:txBody>
          <a:bodyPr/>
          <a:lstStyle/>
          <a:p>
            <a:r>
              <a:rPr lang="pt-BR" dirty="0"/>
              <a:t>Quais são as relações nas redes?</a:t>
            </a:r>
          </a:p>
        </p:txBody>
      </p:sp>
      <p:sp>
        <p:nvSpPr>
          <p:cNvPr id="3" name="Espaço Reservado para Conteúdo 2">
            <a:extLst>
              <a:ext uri="{FF2B5EF4-FFF2-40B4-BE49-F238E27FC236}">
                <a16:creationId xmlns:a16="http://schemas.microsoft.com/office/drawing/2014/main" id="{347FC9E4-60BB-7449-A33A-6E1BDBE2B1C5}"/>
              </a:ext>
            </a:extLst>
          </p:cNvPr>
          <p:cNvSpPr>
            <a:spLocks noGrp="1"/>
          </p:cNvSpPr>
          <p:nvPr>
            <p:ph idx="1"/>
          </p:nvPr>
        </p:nvSpPr>
        <p:spPr/>
        <p:txBody>
          <a:bodyPr/>
          <a:lstStyle/>
          <a:p>
            <a:r>
              <a:rPr lang="pt-BR" dirty="0"/>
              <a:t>Como funcionam as relações </a:t>
            </a:r>
            <a:r>
              <a:rPr lang="pt-BR" dirty="0" err="1"/>
              <a:t>verticiais</a:t>
            </a:r>
            <a:r>
              <a:rPr lang="pt-BR" dirty="0"/>
              <a:t>? Leonardo </a:t>
            </a:r>
            <a:r>
              <a:rPr lang="pt-BR" dirty="0" err="1"/>
              <a:t>Sperb</a:t>
            </a:r>
            <a:r>
              <a:rPr lang="pt-BR" dirty="0"/>
              <a:t> de Paola defende dever de </a:t>
            </a:r>
            <a:r>
              <a:rPr lang="pt-BR" dirty="0" err="1"/>
              <a:t>sancionamento</a:t>
            </a:r>
            <a:endParaRPr lang="pt-BR" dirty="0"/>
          </a:p>
          <a:p>
            <a:endParaRPr lang="pt-BR" dirty="0"/>
          </a:p>
          <a:p>
            <a:r>
              <a:rPr lang="pt-BR" dirty="0"/>
              <a:t>Relações com terceiros: sob o ponto de vista do direito do consumidor, há cadeia de consumo?</a:t>
            </a:r>
          </a:p>
          <a:p>
            <a:endParaRPr lang="pt-BR" dirty="0"/>
          </a:p>
          <a:p>
            <a:r>
              <a:rPr lang="pt-BR" dirty="0"/>
              <a:t>Há relações horizontais, entre os membros da rede? Não existem contratos entre eles. </a:t>
            </a:r>
          </a:p>
        </p:txBody>
      </p:sp>
    </p:spTree>
    <p:extLst>
      <p:ext uri="{BB962C8B-B14F-4D97-AF65-F5344CB8AC3E}">
        <p14:creationId xmlns:p14="http://schemas.microsoft.com/office/powerpoint/2010/main" val="2342246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CAC80A-EC21-CC4B-A07A-BFEF7B539FF8}"/>
              </a:ext>
            </a:extLst>
          </p:cNvPr>
          <p:cNvSpPr>
            <a:spLocks noGrp="1"/>
          </p:cNvSpPr>
          <p:nvPr>
            <p:ph type="title"/>
          </p:nvPr>
        </p:nvSpPr>
        <p:spPr>
          <a:xfrm>
            <a:off x="7848600" y="1122363"/>
            <a:ext cx="4023360" cy="3204134"/>
          </a:xfrm>
        </p:spPr>
        <p:txBody>
          <a:bodyPr vert="horz" lIns="91440" tIns="45720" rIns="91440" bIns="45720" rtlCol="0" anchor="b">
            <a:normAutofit fontScale="90000"/>
          </a:bodyPr>
          <a:lstStyle/>
          <a:p>
            <a:br>
              <a:rPr lang="en-US" sz="3000" dirty="0"/>
            </a:br>
            <a:r>
              <a:rPr lang="en-US" sz="3000" dirty="0"/>
              <a:t>E se </a:t>
            </a:r>
            <a:r>
              <a:rPr lang="en-US" sz="3000" dirty="0" err="1"/>
              <a:t>acontecer</a:t>
            </a:r>
            <a:r>
              <a:rPr lang="en-US" sz="3000" dirty="0"/>
              <a:t> FREE RIDING? </a:t>
            </a:r>
            <a:r>
              <a:rPr lang="en-US" sz="3000" dirty="0" err="1"/>
              <a:t>Alguém</a:t>
            </a:r>
            <a:r>
              <a:rPr lang="en-US" sz="3000" dirty="0"/>
              <a:t> </a:t>
            </a:r>
            <a:r>
              <a:rPr lang="en-US" sz="3000" dirty="0" err="1"/>
              <a:t>aproveita</a:t>
            </a:r>
            <a:r>
              <a:rPr lang="en-US" sz="3000" dirty="0"/>
              <a:t> e </a:t>
            </a:r>
            <a:r>
              <a:rPr lang="en-US" sz="3000" dirty="0" err="1"/>
              <a:t>pega</a:t>
            </a:r>
            <a:r>
              <a:rPr lang="en-US" sz="3000" dirty="0"/>
              <a:t> </a:t>
            </a:r>
            <a:r>
              <a:rPr lang="en-US" sz="3000" dirty="0" err="1"/>
              <a:t>carona</a:t>
            </a:r>
            <a:r>
              <a:rPr lang="en-US" sz="3000" dirty="0"/>
              <a:t> no </a:t>
            </a:r>
            <a:r>
              <a:rPr lang="en-US" sz="3000" dirty="0" err="1"/>
              <a:t>investimento</a:t>
            </a:r>
            <a:r>
              <a:rPr lang="en-US" sz="3000" dirty="0"/>
              <a:t> e no </a:t>
            </a:r>
            <a:r>
              <a:rPr lang="en-US" sz="3000" dirty="0" err="1"/>
              <a:t>trabalho</a:t>
            </a:r>
            <a:r>
              <a:rPr lang="en-US" sz="3000" dirty="0"/>
              <a:t> do </a:t>
            </a:r>
            <a:r>
              <a:rPr lang="en-US" sz="3000" dirty="0" err="1"/>
              <a:t>distribuidor</a:t>
            </a:r>
            <a:r>
              <a:rPr lang="en-US" sz="3000" dirty="0"/>
              <a:t>...</a:t>
            </a:r>
            <a:br>
              <a:rPr lang="en-US" sz="3000" dirty="0"/>
            </a:br>
            <a:br>
              <a:rPr lang="en-US" sz="3000" dirty="0"/>
            </a:br>
            <a:r>
              <a:rPr lang="en-US" sz="3000" dirty="0"/>
              <a:t>Como </a:t>
            </a:r>
            <a:r>
              <a:rPr lang="en-US" sz="3000" dirty="0" err="1"/>
              <a:t>evitar</a:t>
            </a:r>
            <a:r>
              <a:rPr lang="en-US" sz="3000" dirty="0"/>
              <a:t> </a:t>
            </a:r>
            <a:r>
              <a:rPr lang="en-US" sz="3000" dirty="0" err="1"/>
              <a:t>isso</a:t>
            </a:r>
            <a:r>
              <a:rPr lang="en-US" sz="3000" dirty="0"/>
              <a:t>?</a:t>
            </a:r>
          </a:p>
        </p:txBody>
      </p:sp>
      <p:pic>
        <p:nvPicPr>
          <p:cNvPr id="4" name="Espaço Reservado para Conteúdo 3">
            <a:extLst>
              <a:ext uri="{FF2B5EF4-FFF2-40B4-BE49-F238E27FC236}">
                <a16:creationId xmlns:a16="http://schemas.microsoft.com/office/drawing/2014/main" id="{0EFD7255-7E18-7343-A2F6-A1D0E8AC7428}"/>
              </a:ext>
            </a:extLst>
          </p:cNvPr>
          <p:cNvPicPr>
            <a:picLocks noGrp="1" noChangeAspect="1"/>
          </p:cNvPicPr>
          <p:nvPr>
            <p:ph idx="1"/>
          </p:nvPr>
        </p:nvPicPr>
        <p:blipFill rotWithShape="1">
          <a:blip r:embed="rId2"/>
          <a:srcRect l="13509" r="1632" b="1"/>
          <a:stretch/>
        </p:blipFill>
        <p:spPr>
          <a:xfrm>
            <a:off x="544794" y="625683"/>
            <a:ext cx="6598022" cy="5454246"/>
          </a:xfrm>
          <a:prstGeom prst="rect">
            <a:avLst/>
          </a:prstGeom>
        </p:spPr>
      </p:pic>
    </p:spTree>
    <p:extLst>
      <p:ext uri="{BB962C8B-B14F-4D97-AF65-F5344CB8AC3E}">
        <p14:creationId xmlns:p14="http://schemas.microsoft.com/office/powerpoint/2010/main" val="2731185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Carro inglês vintage">
            <a:extLst>
              <a:ext uri="{FF2B5EF4-FFF2-40B4-BE49-F238E27FC236}">
                <a16:creationId xmlns:a16="http://schemas.microsoft.com/office/drawing/2014/main" id="{197486B7-EA85-BCA2-52AC-497204CB610F}"/>
              </a:ext>
            </a:extLst>
          </p:cNvPr>
          <p:cNvPicPr>
            <a:picLocks noChangeAspect="1"/>
          </p:cNvPicPr>
          <p:nvPr/>
        </p:nvPicPr>
        <p:blipFill rotWithShape="1">
          <a:blip r:embed="rId2">
            <a:duotone>
              <a:prstClr val="black"/>
              <a:schemeClr val="tx2">
                <a:tint val="45000"/>
                <a:satMod val="400000"/>
              </a:schemeClr>
            </a:duotone>
            <a:alphaModFix amt="25000"/>
          </a:blip>
          <a:srcRect t="15574" b="156"/>
          <a:stretch/>
        </p:blipFill>
        <p:spPr>
          <a:xfrm>
            <a:off x="20" y="10"/>
            <a:ext cx="12191980" cy="6857990"/>
          </a:xfrm>
          <a:prstGeom prst="rect">
            <a:avLst/>
          </a:prstGeom>
        </p:spPr>
      </p:pic>
      <p:sp>
        <p:nvSpPr>
          <p:cNvPr id="2" name="Título 1">
            <a:extLst>
              <a:ext uri="{FF2B5EF4-FFF2-40B4-BE49-F238E27FC236}">
                <a16:creationId xmlns:a16="http://schemas.microsoft.com/office/drawing/2014/main" id="{9B063243-5DC7-AE4C-A898-1E6540EC1F85}"/>
              </a:ext>
            </a:extLst>
          </p:cNvPr>
          <p:cNvSpPr>
            <a:spLocks noGrp="1"/>
          </p:cNvSpPr>
          <p:nvPr>
            <p:ph type="title"/>
          </p:nvPr>
        </p:nvSpPr>
        <p:spPr>
          <a:xfrm>
            <a:off x="838200" y="365125"/>
            <a:ext cx="10515600" cy="1325563"/>
          </a:xfrm>
        </p:spPr>
        <p:txBody>
          <a:bodyPr>
            <a:normAutofit/>
          </a:bodyPr>
          <a:lstStyle/>
          <a:p>
            <a:r>
              <a:rPr lang="pt-BR"/>
              <a:t>A exclusividade:</a:t>
            </a:r>
            <a:endParaRPr lang="pt-BR" dirty="0"/>
          </a:p>
        </p:txBody>
      </p:sp>
      <p:sp>
        <p:nvSpPr>
          <p:cNvPr id="69" name="Espaço Reservado para Conteúdo 2">
            <a:extLst>
              <a:ext uri="{FF2B5EF4-FFF2-40B4-BE49-F238E27FC236}">
                <a16:creationId xmlns:a16="http://schemas.microsoft.com/office/drawing/2014/main" id="{7CF08140-DE29-C446-90F6-13B388816881}"/>
              </a:ext>
            </a:extLst>
          </p:cNvPr>
          <p:cNvSpPr>
            <a:spLocks noGrp="1"/>
          </p:cNvSpPr>
          <p:nvPr>
            <p:ph idx="1"/>
          </p:nvPr>
        </p:nvSpPr>
        <p:spPr>
          <a:xfrm>
            <a:off x="838200" y="1825625"/>
            <a:ext cx="10515600" cy="4351338"/>
          </a:xfrm>
        </p:spPr>
        <p:txBody>
          <a:bodyPr>
            <a:normAutofit/>
          </a:bodyPr>
          <a:lstStyle/>
          <a:p>
            <a:endParaRPr lang="pt-BR"/>
          </a:p>
          <a:p>
            <a:r>
              <a:rPr lang="pt-BR"/>
              <a:t>Territorial: importância de evitar o </a:t>
            </a:r>
            <a:r>
              <a:rPr lang="pt-BR" err="1"/>
              <a:t>free-riding</a:t>
            </a:r>
            <a:r>
              <a:rPr lang="pt-BR"/>
              <a:t> (efeito carona)</a:t>
            </a:r>
          </a:p>
          <a:p>
            <a:endParaRPr lang="pt-BR"/>
          </a:p>
          <a:p>
            <a:r>
              <a:rPr lang="pt-BR"/>
              <a:t>De abastecimento: para preservar a qualidade e o vínculo com a marca (no caso da Lei Ferrari, concessionárias podem vender carros usados de outras marcas)</a:t>
            </a:r>
          </a:p>
          <a:p>
            <a:endParaRPr lang="pt-BR"/>
          </a:p>
          <a:p>
            <a:r>
              <a:rPr lang="pt-BR"/>
              <a:t>Unilateral ou bilateral</a:t>
            </a:r>
          </a:p>
          <a:p>
            <a:pPr marL="0" indent="0">
              <a:buNone/>
            </a:pPr>
            <a:endParaRPr lang="pt-BR"/>
          </a:p>
        </p:txBody>
      </p:sp>
    </p:spTree>
    <p:extLst>
      <p:ext uri="{BB962C8B-B14F-4D97-AF65-F5344CB8AC3E}">
        <p14:creationId xmlns:p14="http://schemas.microsoft.com/office/powerpoint/2010/main" val="3933982927"/>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8" name="Picture 17" descr="Um espectro de luzes em diferentes cores">
            <a:extLst>
              <a:ext uri="{FF2B5EF4-FFF2-40B4-BE49-F238E27FC236}">
                <a16:creationId xmlns:a16="http://schemas.microsoft.com/office/drawing/2014/main" id="{9BEDE0E5-8A21-D8D1-58AD-1AD251AD28D1}"/>
              </a:ext>
            </a:extLst>
          </p:cNvPr>
          <p:cNvPicPr>
            <a:picLocks noChangeAspect="1"/>
          </p:cNvPicPr>
          <p:nvPr/>
        </p:nvPicPr>
        <p:blipFill rotWithShape="1">
          <a:blip r:embed="rId2">
            <a:duotone>
              <a:prstClr val="black"/>
              <a:schemeClr val="tx2">
                <a:tint val="45000"/>
                <a:satMod val="400000"/>
              </a:schemeClr>
            </a:duotone>
            <a:alphaModFix amt="25000"/>
          </a:blip>
          <a:srcRect t="15413"/>
          <a:stretch/>
        </p:blipFill>
        <p:spPr>
          <a:xfrm>
            <a:off x="20" y="10"/>
            <a:ext cx="12191980" cy="6857990"/>
          </a:xfrm>
          <a:prstGeom prst="rect">
            <a:avLst/>
          </a:prstGeom>
        </p:spPr>
      </p:pic>
      <p:sp>
        <p:nvSpPr>
          <p:cNvPr id="2" name="Título 1">
            <a:extLst>
              <a:ext uri="{FF2B5EF4-FFF2-40B4-BE49-F238E27FC236}">
                <a16:creationId xmlns:a16="http://schemas.microsoft.com/office/drawing/2014/main" id="{07F4736A-1896-43E6-87CC-945D17670E61}"/>
              </a:ext>
            </a:extLst>
          </p:cNvPr>
          <p:cNvSpPr>
            <a:spLocks noGrp="1"/>
          </p:cNvSpPr>
          <p:nvPr>
            <p:ph type="title"/>
          </p:nvPr>
        </p:nvSpPr>
        <p:spPr>
          <a:xfrm>
            <a:off x="838200" y="365125"/>
            <a:ext cx="10515600" cy="1325563"/>
          </a:xfrm>
        </p:spPr>
        <p:txBody>
          <a:bodyPr>
            <a:normAutofit/>
          </a:bodyPr>
          <a:lstStyle/>
          <a:p>
            <a:r>
              <a:rPr lang="pt-BR" b="1"/>
              <a:t>O que fazer se um distribuidor invade a área do outros, por esforços ativos de venda?</a:t>
            </a:r>
          </a:p>
        </p:txBody>
      </p:sp>
      <p:sp>
        <p:nvSpPr>
          <p:cNvPr id="3" name="Espaço Reservado para Conteúdo 2">
            <a:extLst>
              <a:ext uri="{FF2B5EF4-FFF2-40B4-BE49-F238E27FC236}">
                <a16:creationId xmlns:a16="http://schemas.microsoft.com/office/drawing/2014/main" id="{6B6F89CF-BBE9-4E2B-B03D-E242A1CBEE3D}"/>
              </a:ext>
            </a:extLst>
          </p:cNvPr>
          <p:cNvSpPr>
            <a:spLocks noGrp="1"/>
          </p:cNvSpPr>
          <p:nvPr>
            <p:ph idx="1"/>
          </p:nvPr>
        </p:nvSpPr>
        <p:spPr>
          <a:xfrm>
            <a:off x="838200" y="1825625"/>
            <a:ext cx="10515600" cy="4351338"/>
          </a:xfrm>
        </p:spPr>
        <p:txBody>
          <a:bodyPr>
            <a:normAutofit/>
          </a:bodyPr>
          <a:lstStyle/>
          <a:p>
            <a:pPr marL="0" indent="0">
              <a:buNone/>
            </a:pPr>
            <a:endParaRPr lang="pt-BR"/>
          </a:p>
          <a:p>
            <a:pPr marL="0" indent="0">
              <a:buNone/>
            </a:pPr>
            <a:r>
              <a:rPr lang="pt-BR"/>
              <a:t>À luz do princípio da relatividade das convenções, cabe ação direta contra terceiro, assentada na cláusula de exclusividade entre o distribuidor e o produtor?</a:t>
            </a:r>
          </a:p>
          <a:p>
            <a:pPr marL="0" indent="0">
              <a:buNone/>
            </a:pPr>
            <a:endParaRPr lang="pt-BR"/>
          </a:p>
          <a:p>
            <a:pPr marL="0" indent="0">
              <a:buNone/>
            </a:pPr>
            <a:r>
              <a:rPr lang="pt-BR"/>
              <a:t>Cabe ação indenizatória contra o produtor?</a:t>
            </a:r>
          </a:p>
        </p:txBody>
      </p:sp>
    </p:spTree>
    <p:extLst>
      <p:ext uri="{BB962C8B-B14F-4D97-AF65-F5344CB8AC3E}">
        <p14:creationId xmlns:p14="http://schemas.microsoft.com/office/powerpoint/2010/main" val="156846785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ítulo 1">
            <a:extLst>
              <a:ext uri="{FF2B5EF4-FFF2-40B4-BE49-F238E27FC236}">
                <a16:creationId xmlns:a16="http://schemas.microsoft.com/office/drawing/2014/main" id="{684D4362-29FB-034E-A909-624699587857}"/>
              </a:ext>
            </a:extLst>
          </p:cNvPr>
          <p:cNvSpPr>
            <a:spLocks noGrp="1"/>
          </p:cNvSpPr>
          <p:nvPr>
            <p:ph type="title"/>
          </p:nvPr>
        </p:nvSpPr>
        <p:spPr>
          <a:xfrm>
            <a:off x="777240" y="731519"/>
            <a:ext cx="2845191" cy="3237579"/>
          </a:xfrm>
        </p:spPr>
        <p:txBody>
          <a:bodyPr>
            <a:normAutofit/>
          </a:bodyPr>
          <a:lstStyle/>
          <a:p>
            <a:r>
              <a:rPr lang="pt-BR" sz="3800" dirty="0">
                <a:solidFill>
                  <a:srgbClr val="FFFFFF"/>
                </a:solidFill>
              </a:rPr>
              <a:t>Algumas teses</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B772D3BF-96C8-0240-B14E-683EA262C4C0}"/>
              </a:ext>
            </a:extLst>
          </p:cNvPr>
          <p:cNvSpPr>
            <a:spLocks noGrp="1"/>
          </p:cNvSpPr>
          <p:nvPr>
            <p:ph idx="1"/>
          </p:nvPr>
        </p:nvSpPr>
        <p:spPr>
          <a:xfrm>
            <a:off x="4379709" y="686862"/>
            <a:ext cx="7037591" cy="5475129"/>
          </a:xfrm>
        </p:spPr>
        <p:txBody>
          <a:bodyPr anchor="ctr">
            <a:normAutofit/>
          </a:bodyPr>
          <a:lstStyle/>
          <a:p>
            <a:r>
              <a:rPr lang="pt-BR" sz="2600" dirty="0"/>
              <a:t>Cabe pleito indenizatório frente ao produtor por sua omissão em disciplinar a rede</a:t>
            </a:r>
          </a:p>
          <a:p>
            <a:endParaRPr lang="pt-BR" sz="2600" dirty="0"/>
          </a:p>
          <a:p>
            <a:r>
              <a:rPr lang="pt-BR" sz="2600" dirty="0"/>
              <a:t>Cabe pleito indenizatório frente ao distribuidor que invade território do outro, por dois caminhos:</a:t>
            </a:r>
          </a:p>
          <a:p>
            <a:pPr marL="514350" indent="-514350">
              <a:buAutoNum type="alphaLcParenR"/>
            </a:pPr>
            <a:r>
              <a:rPr lang="pt-BR" sz="2600" dirty="0"/>
              <a:t>contratual: enxergando na obrigação de exclusividade uma estipulação em favor de terceiro</a:t>
            </a:r>
          </a:p>
          <a:p>
            <a:pPr marL="514350" indent="-514350">
              <a:buAutoNum type="alphaLcParenR"/>
            </a:pPr>
            <a:r>
              <a:rPr lang="pt-BR" sz="2600" dirty="0"/>
              <a:t>Responsabilidade aquiliana: o terceiro tem de respeitar a situação jurídica de exclusividade. A polêmica teoria do professor Junqueira de Azevedo sobre o ¨Terceiro Cúmplice¨.</a:t>
            </a:r>
          </a:p>
        </p:txBody>
      </p:sp>
    </p:spTree>
    <p:extLst>
      <p:ext uri="{BB962C8B-B14F-4D97-AF65-F5344CB8AC3E}">
        <p14:creationId xmlns:p14="http://schemas.microsoft.com/office/powerpoint/2010/main" val="532829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61D8702-F0A8-4AE5-ACBB-141B89CE2DE1}"/>
              </a:ext>
            </a:extLst>
          </p:cNvPr>
          <p:cNvSpPr>
            <a:spLocks noGrp="1"/>
          </p:cNvSpPr>
          <p:nvPr>
            <p:ph type="title"/>
          </p:nvPr>
        </p:nvSpPr>
        <p:spPr>
          <a:xfrm>
            <a:off x="1371599" y="294538"/>
            <a:ext cx="9895951" cy="1033669"/>
          </a:xfrm>
        </p:spPr>
        <p:txBody>
          <a:bodyPr>
            <a:normAutofit fontScale="90000"/>
          </a:bodyPr>
          <a:lstStyle/>
          <a:p>
            <a:r>
              <a:rPr lang="pt-BR" sz="4000" b="1" dirty="0">
                <a:solidFill>
                  <a:srgbClr val="FFFFFF"/>
                </a:solidFill>
              </a:rPr>
              <a:t>Princípio da Exaustão e a Polêmica sobre a  Importação Paralela</a:t>
            </a:r>
          </a:p>
        </p:txBody>
      </p:sp>
      <p:sp>
        <p:nvSpPr>
          <p:cNvPr id="3" name="Espaço Reservado para Conteúdo 2">
            <a:extLst>
              <a:ext uri="{FF2B5EF4-FFF2-40B4-BE49-F238E27FC236}">
                <a16:creationId xmlns:a16="http://schemas.microsoft.com/office/drawing/2014/main" id="{840F3680-2145-445B-BDDC-58E442E6A9F3}"/>
              </a:ext>
            </a:extLst>
          </p:cNvPr>
          <p:cNvSpPr>
            <a:spLocks noGrp="1"/>
          </p:cNvSpPr>
          <p:nvPr>
            <p:ph idx="1"/>
          </p:nvPr>
        </p:nvSpPr>
        <p:spPr>
          <a:xfrm>
            <a:off x="1371599" y="2318197"/>
            <a:ext cx="9724031" cy="3683358"/>
          </a:xfrm>
        </p:spPr>
        <p:txBody>
          <a:bodyPr anchor="ctr">
            <a:normAutofit/>
          </a:bodyPr>
          <a:lstStyle/>
          <a:p>
            <a:pPr marL="0" indent="0">
              <a:buNone/>
            </a:pPr>
            <a:r>
              <a:rPr lang="pt-BR" sz="1900"/>
              <a:t>À luz do artigo 132 LPI, titular da marca ou licenciado pode impedir que um comerciante importe produtos sem sua autorização. Com isso, maior proteção às distribuições exclusivas internacionais.</a:t>
            </a:r>
          </a:p>
          <a:p>
            <a:pPr marL="0" indent="0">
              <a:buNone/>
            </a:pPr>
            <a:endParaRPr lang="pt-BR" sz="1900"/>
          </a:p>
          <a:p>
            <a:pPr marL="0" indent="0">
              <a:buNone/>
            </a:pPr>
            <a:r>
              <a:rPr lang="pt-BR" sz="1900"/>
              <a:t>RECURSO ESPECIAL. PROPRIEDADE INDUSTRIAL. MARCAS. IMPORTAÇÃO PARALELA DE PRODUTOS ORIGINAIS. NECESSIDADE DE CONSENTIMENTO DO TITULAR DA MARCA. TERRITORIALIDADE NACIONAL EXIGIDA NA EXAUSTÃO DA MARCA, MEDIANTE O INGRESSO CONSENTIDO NO TERRITÓRIO BRASILEIRO. OPOSIÇÃO SUPERVENIENTE, CONTUDO, AO PROSSEGUIMENTO DA IMPORTAÇÃO, APÓS LONGO PERÍODO DE ATIVIDADE IMPORTADORA CONSENTIDA. RECUSA DE VENDER PELA PROPRIETÁRIA DA MARCA. VIOLAÇÃO DO PRINCÍPIO DA LIVRE CONCORRÊNCIA. INDENIZAÇÃO POR LUCROS CESSANTES DECORRENTES DA RECUSA DE VENDER (STJ, 3. Turma, Resp. 1249718, dezembro de 2012, Rel Min. Sidnei Benetti). </a:t>
            </a:r>
          </a:p>
        </p:txBody>
      </p:sp>
    </p:spTree>
    <p:extLst>
      <p:ext uri="{BB962C8B-B14F-4D97-AF65-F5344CB8AC3E}">
        <p14:creationId xmlns:p14="http://schemas.microsoft.com/office/powerpoint/2010/main" val="32070535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E0ED42-F725-4C5B-B980-18303C3DAF55}"/>
              </a:ext>
            </a:extLst>
          </p:cNvPr>
          <p:cNvSpPr>
            <a:spLocks noGrp="1"/>
          </p:cNvSpPr>
          <p:nvPr>
            <p:ph type="title"/>
          </p:nvPr>
        </p:nvSpPr>
        <p:spPr>
          <a:xfrm>
            <a:off x="410817" y="365125"/>
            <a:ext cx="10942983" cy="1325563"/>
          </a:xfrm>
        </p:spPr>
        <p:txBody>
          <a:bodyPr/>
          <a:lstStyle/>
          <a:p>
            <a:r>
              <a:rPr lang="pt-BR" b="1" dirty="0">
                <a:solidFill>
                  <a:schemeClr val="accent1">
                    <a:lumMod val="50000"/>
                  </a:schemeClr>
                </a:solidFill>
              </a:rPr>
              <a:t>As polêmicas sobre a indenização quando da denúncia do contrato de distribuição</a:t>
            </a:r>
          </a:p>
        </p:txBody>
      </p:sp>
      <p:sp>
        <p:nvSpPr>
          <p:cNvPr id="3" name="Espaço Reservado para Conteúdo 2">
            <a:extLst>
              <a:ext uri="{FF2B5EF4-FFF2-40B4-BE49-F238E27FC236}">
                <a16:creationId xmlns:a16="http://schemas.microsoft.com/office/drawing/2014/main" id="{99F6B69B-0157-4097-B1C7-788B5A8CC3DB}"/>
              </a:ext>
            </a:extLst>
          </p:cNvPr>
          <p:cNvSpPr>
            <a:spLocks noGrp="1"/>
          </p:cNvSpPr>
          <p:nvPr>
            <p:ph idx="1"/>
          </p:nvPr>
        </p:nvSpPr>
        <p:spPr>
          <a:xfrm>
            <a:off x="410817" y="1825625"/>
            <a:ext cx="10942983" cy="4351338"/>
          </a:xfrm>
        </p:spPr>
        <p:txBody>
          <a:bodyPr/>
          <a:lstStyle/>
          <a:p>
            <a:pPr marL="0" indent="0">
              <a:buNone/>
            </a:pPr>
            <a:r>
              <a:rPr lang="pt-BR" dirty="0"/>
              <a:t>Inconformismo dos que constroem sua vida sobre um único contrato.....</a:t>
            </a:r>
          </a:p>
          <a:p>
            <a:pPr marL="0" indent="0">
              <a:buNone/>
            </a:pPr>
            <a:endParaRPr lang="pt-BR" dirty="0"/>
          </a:p>
          <a:p>
            <a:pPr marL="0" indent="0">
              <a:buNone/>
            </a:pPr>
            <a:endParaRPr lang="pt-BR" dirty="0">
              <a:solidFill>
                <a:srgbClr val="FF0000"/>
              </a:solidFill>
            </a:endParaRPr>
          </a:p>
        </p:txBody>
      </p:sp>
      <p:pic>
        <p:nvPicPr>
          <p:cNvPr id="5" name="Imagem 4" descr="Uma imagem contendo céu, edifício, ao ar livre, da frente&#10;&#10;Descrição gerada automaticamente">
            <a:extLst>
              <a:ext uri="{FF2B5EF4-FFF2-40B4-BE49-F238E27FC236}">
                <a16:creationId xmlns:a16="http://schemas.microsoft.com/office/drawing/2014/main" id="{8CA88928-1691-4E0B-8F78-05C311F126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922" y="2384437"/>
            <a:ext cx="8574155" cy="4219300"/>
          </a:xfrm>
          <a:prstGeom prst="rect">
            <a:avLst/>
          </a:prstGeom>
          <a:ln>
            <a:noFill/>
          </a:ln>
          <a:effectLst>
            <a:softEdge rad="112500"/>
          </a:effectLst>
        </p:spPr>
      </p:pic>
    </p:spTree>
    <p:extLst>
      <p:ext uri="{BB962C8B-B14F-4D97-AF65-F5344CB8AC3E}">
        <p14:creationId xmlns:p14="http://schemas.microsoft.com/office/powerpoint/2010/main" val="2948260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142D48-5560-5CC7-527A-A262751522B8}"/>
              </a:ext>
            </a:extLst>
          </p:cNvPr>
          <p:cNvSpPr>
            <a:spLocks noGrp="1"/>
          </p:cNvSpPr>
          <p:nvPr>
            <p:ph type="title"/>
          </p:nvPr>
        </p:nvSpPr>
        <p:spPr/>
        <p:txBody>
          <a:bodyPr/>
          <a:lstStyle/>
          <a:p>
            <a:r>
              <a:rPr lang="pt-BR" dirty="0"/>
              <a:t>O </a:t>
            </a:r>
            <a:r>
              <a:rPr lang="pt-BR"/>
              <a:t>que você acha?</a:t>
            </a:r>
          </a:p>
        </p:txBody>
      </p:sp>
      <p:sp>
        <p:nvSpPr>
          <p:cNvPr id="3" name="Espaço Reservado para Conteúdo 2">
            <a:extLst>
              <a:ext uri="{FF2B5EF4-FFF2-40B4-BE49-F238E27FC236}">
                <a16:creationId xmlns:a16="http://schemas.microsoft.com/office/drawing/2014/main" id="{A4E53F50-B070-AD4C-DCDB-253F29A04240}"/>
              </a:ext>
            </a:extLst>
          </p:cNvPr>
          <p:cNvSpPr>
            <a:spLocks noGrp="1"/>
          </p:cNvSpPr>
          <p:nvPr>
            <p:ph idx="1"/>
          </p:nvPr>
        </p:nvSpPr>
        <p:spPr/>
        <p:txBody>
          <a:bodyPr/>
          <a:lstStyle/>
          <a:p>
            <a:pPr marL="0" indent="0">
              <a:buNone/>
            </a:pPr>
            <a:r>
              <a:rPr lang="pt-BR" dirty="0"/>
              <a:t>Distribuidor deve ou não ser indenizado ao fim do contrato?</a:t>
            </a:r>
          </a:p>
          <a:p>
            <a:pPr marL="0" indent="0">
              <a:buNone/>
            </a:pPr>
            <a:endParaRPr lang="pt-BR" dirty="0"/>
          </a:p>
          <a:p>
            <a:pPr marL="0" indent="0">
              <a:buNone/>
            </a:pPr>
            <a:endParaRPr lang="pt-BR" dirty="0"/>
          </a:p>
          <a:p>
            <a:pPr marL="0" indent="0">
              <a:buNone/>
            </a:pPr>
            <a:r>
              <a:rPr lang="pt-BR" dirty="0"/>
              <a:t>Quais os fundamentos de </a:t>
            </a:r>
            <a:r>
              <a:rPr lang="pt-BR"/>
              <a:t>cada posição?</a:t>
            </a:r>
          </a:p>
        </p:txBody>
      </p:sp>
    </p:spTree>
    <p:extLst>
      <p:ext uri="{BB962C8B-B14F-4D97-AF65-F5344CB8AC3E}">
        <p14:creationId xmlns:p14="http://schemas.microsoft.com/office/powerpoint/2010/main" val="1605801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8E0ED42-F725-4C5B-B980-18303C3DAF55}"/>
              </a:ext>
            </a:extLst>
          </p:cNvPr>
          <p:cNvSpPr>
            <a:spLocks noGrp="1"/>
          </p:cNvSpPr>
          <p:nvPr>
            <p:ph type="title"/>
          </p:nvPr>
        </p:nvSpPr>
        <p:spPr>
          <a:xfrm>
            <a:off x="466722" y="586855"/>
            <a:ext cx="3201366" cy="3387497"/>
          </a:xfrm>
        </p:spPr>
        <p:txBody>
          <a:bodyPr anchor="b">
            <a:normAutofit/>
          </a:bodyPr>
          <a:lstStyle/>
          <a:p>
            <a:pPr algn="r"/>
            <a:r>
              <a:rPr lang="pt-BR" sz="3400" b="1">
                <a:solidFill>
                  <a:srgbClr val="FFFFFF"/>
                </a:solidFill>
              </a:rPr>
              <a:t>As polêmicas sobre a indenização quando da denúncia do contrato de distribuição</a:t>
            </a:r>
          </a:p>
        </p:txBody>
      </p:sp>
      <p:sp>
        <p:nvSpPr>
          <p:cNvPr id="3" name="Espaço Reservado para Conteúdo 2">
            <a:extLst>
              <a:ext uri="{FF2B5EF4-FFF2-40B4-BE49-F238E27FC236}">
                <a16:creationId xmlns:a16="http://schemas.microsoft.com/office/drawing/2014/main" id="{99F6B69B-0157-4097-B1C7-788B5A8CC3DB}"/>
              </a:ext>
            </a:extLst>
          </p:cNvPr>
          <p:cNvSpPr>
            <a:spLocks noGrp="1"/>
          </p:cNvSpPr>
          <p:nvPr>
            <p:ph idx="1"/>
          </p:nvPr>
        </p:nvSpPr>
        <p:spPr>
          <a:xfrm>
            <a:off x="4810259" y="649480"/>
            <a:ext cx="6555347" cy="5546047"/>
          </a:xfrm>
        </p:spPr>
        <p:txBody>
          <a:bodyPr anchor="ctr">
            <a:normAutofit fontScale="92500" lnSpcReduction="20000"/>
          </a:bodyPr>
          <a:lstStyle/>
          <a:p>
            <a:pPr marL="0" indent="0">
              <a:buNone/>
            </a:pPr>
            <a:r>
              <a:rPr lang="pt-BR" sz="1900" dirty="0"/>
              <a:t>]</a:t>
            </a:r>
          </a:p>
          <a:p>
            <a:pPr marL="0" indent="0">
              <a:buNone/>
            </a:pPr>
            <a:endParaRPr lang="pt-BR" sz="1900" dirty="0"/>
          </a:p>
          <a:p>
            <a:pPr marL="0" indent="0">
              <a:buNone/>
            </a:pPr>
            <a:endParaRPr lang="pt-BR" sz="1900" dirty="0"/>
          </a:p>
          <a:p>
            <a:pPr marL="0" indent="0">
              <a:buNone/>
            </a:pPr>
            <a:r>
              <a:rPr lang="pt-BR" sz="1900" dirty="0"/>
              <a:t>Primeira distinção: PRAZO DETERMINADO</a:t>
            </a:r>
          </a:p>
          <a:p>
            <a:pPr marL="0" indent="0">
              <a:buNone/>
            </a:pPr>
            <a:endParaRPr lang="pt-BR" sz="1900" dirty="0"/>
          </a:p>
          <a:p>
            <a:pPr marL="0" indent="0">
              <a:buNone/>
            </a:pPr>
            <a:r>
              <a:rPr lang="pt-BR" sz="1900" dirty="0"/>
              <a:t>Contratos por prazo determinado devem ser respeitados até o final (eventualmente com antecipações de tutela e </a:t>
            </a:r>
            <a:r>
              <a:rPr lang="pt-BR" sz="1900" dirty="0" err="1"/>
              <a:t>astreintes</a:t>
            </a:r>
            <a:r>
              <a:rPr lang="pt-BR" sz="1900" dirty="0"/>
              <a:t>), mas não há indenização no esgotamento de seu prazo.</a:t>
            </a:r>
          </a:p>
          <a:p>
            <a:pPr marL="0" indent="0">
              <a:buNone/>
            </a:pPr>
            <a:endParaRPr lang="pt-BR" sz="1900" dirty="0"/>
          </a:p>
          <a:p>
            <a:pPr marL="0" indent="0">
              <a:buNone/>
            </a:pPr>
            <a:endParaRPr lang="pt-BR" sz="1900" dirty="0"/>
          </a:p>
          <a:p>
            <a:pPr marL="0" indent="0">
              <a:buNone/>
            </a:pPr>
            <a:r>
              <a:rPr lang="pt-BR" sz="2000" dirty="0"/>
              <a:t>"CONTRATO DE DISTRIBUIÇÃO DE BEBIDAS. NÃO-RENOVAÇÃO APÓS O TÉRMINO DO PRAZO PACTUADO, MEDIANTE PRÉVIA NOTIFICAÇÃO. ATO ILÍCITO. INEXISTÊNCIA. INDENIZAÇÃO. NÃO CABIMENTO. Consoante entendimento perfilhado pela Terceira Turma em casos semelhantes aos destes autos, não constitui ato ilícito, gerador do devedor de indenizar, quando há disposição contratual assegurando às partes interromper o negócio de distribuição de bebidas, após atingido o termo final do contrato, não havendo, pois, que se falar em cláusula abusiva ou </a:t>
            </a:r>
            <a:r>
              <a:rPr lang="pt-BR" sz="2000" dirty="0" err="1"/>
              <a:t>potestativa</a:t>
            </a:r>
            <a:r>
              <a:rPr lang="pt-BR" sz="2000" dirty="0"/>
              <a:t>. Recurso especial conhecido e provido." (</a:t>
            </a:r>
            <a:r>
              <a:rPr lang="pt-BR" sz="2000" dirty="0" err="1"/>
              <a:t>REsp</a:t>
            </a:r>
            <a:r>
              <a:rPr lang="pt-BR" sz="2000" dirty="0"/>
              <a:t> nº 493.159/SP, Rel. Ministro CASTRO FILHO, TERCEIRA TURMA, julgado em 19/10/2006</a:t>
            </a:r>
            <a:endParaRPr lang="pt-BR" sz="1700" dirty="0"/>
          </a:p>
          <a:p>
            <a:pPr marL="0" indent="0">
              <a:buNone/>
            </a:pPr>
            <a:endParaRPr lang="pt-BR" sz="1700" dirty="0"/>
          </a:p>
          <a:p>
            <a:pPr marL="0" indent="0">
              <a:buNone/>
            </a:pPr>
            <a:endParaRPr lang="pt-BR" sz="1700" dirty="0"/>
          </a:p>
          <a:p>
            <a:pPr marL="0" indent="0">
              <a:buNone/>
            </a:pPr>
            <a:endParaRPr lang="pt-BR" sz="1700" dirty="0"/>
          </a:p>
          <a:p>
            <a:pPr marL="0" indent="0">
              <a:buNone/>
            </a:pPr>
            <a:endParaRPr lang="pt-BR" sz="1700" dirty="0"/>
          </a:p>
          <a:p>
            <a:pPr marL="0" indent="0">
              <a:buNone/>
            </a:pPr>
            <a:endParaRPr lang="pt-BR" sz="1700" dirty="0"/>
          </a:p>
        </p:txBody>
      </p:sp>
    </p:spTree>
    <p:extLst>
      <p:ext uri="{BB962C8B-B14F-4D97-AF65-F5344CB8AC3E}">
        <p14:creationId xmlns:p14="http://schemas.microsoft.com/office/powerpoint/2010/main" val="2883420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5E80C1-39A4-A248-8C4E-D8DED4550C79}"/>
              </a:ext>
            </a:extLst>
          </p:cNvPr>
          <p:cNvSpPr>
            <a:spLocks noGrp="1"/>
          </p:cNvSpPr>
          <p:nvPr>
            <p:ph type="title"/>
          </p:nvPr>
        </p:nvSpPr>
        <p:spPr/>
        <p:txBody>
          <a:bodyPr/>
          <a:lstStyle/>
          <a:p>
            <a:r>
              <a:rPr lang="pt-BR" dirty="0"/>
              <a:t>Contratos por prazo indeterminado</a:t>
            </a:r>
          </a:p>
        </p:txBody>
      </p:sp>
      <p:sp>
        <p:nvSpPr>
          <p:cNvPr id="3" name="Espaço Reservado para Conteúdo 2">
            <a:extLst>
              <a:ext uri="{FF2B5EF4-FFF2-40B4-BE49-F238E27FC236}">
                <a16:creationId xmlns:a16="http://schemas.microsoft.com/office/drawing/2014/main" id="{72B1BA8F-8E3B-1A4E-BED0-C8625AF86D7A}"/>
              </a:ext>
            </a:extLst>
          </p:cNvPr>
          <p:cNvSpPr>
            <a:spLocks noGrp="1"/>
          </p:cNvSpPr>
          <p:nvPr>
            <p:ph idx="1"/>
          </p:nvPr>
        </p:nvSpPr>
        <p:spPr/>
        <p:txBody>
          <a:bodyPr>
            <a:normAutofit fontScale="92500" lnSpcReduction="10000"/>
          </a:bodyPr>
          <a:lstStyle/>
          <a:p>
            <a:pPr marL="0" indent="0">
              <a:buNone/>
            </a:pPr>
            <a:endParaRPr lang="pt-BR" dirty="0"/>
          </a:p>
          <a:p>
            <a:pPr marL="0" indent="0">
              <a:buNone/>
            </a:pPr>
            <a:r>
              <a:rPr lang="pt-BR" dirty="0"/>
              <a:t>Tradicionalmente, a jurisprudência penaliza a denúncia abrupta do  contrato por prazo indeterminado. Há base legal para isso, no artigo 473 CPC:</a:t>
            </a:r>
            <a:endParaRPr lang="pt-BR" b="1" dirty="0">
              <a:latin typeface="Times New Roman" panose="02020603050405020304" pitchFamily="18" charset="0"/>
              <a:cs typeface="Times New Roman" panose="02020603050405020304" pitchFamily="18" charset="0"/>
            </a:endParaRPr>
          </a:p>
          <a:p>
            <a:pPr marL="0" indent="0">
              <a:buNone/>
            </a:pPr>
            <a:endParaRPr lang="pt-BR" b="1" dirty="0">
              <a:latin typeface="Times New Roman" panose="02020603050405020304" pitchFamily="18" charset="0"/>
              <a:cs typeface="Times New Roman" panose="02020603050405020304" pitchFamily="18" charset="0"/>
            </a:endParaRPr>
          </a:p>
          <a:p>
            <a:pPr marL="0" indent="0">
              <a:buNone/>
            </a:pPr>
            <a:r>
              <a:rPr lang="pt-BR" b="1" dirty="0">
                <a:latin typeface="Times New Roman" panose="02020603050405020304" pitchFamily="18" charset="0"/>
                <a:cs typeface="Times New Roman" panose="02020603050405020304" pitchFamily="18" charset="0"/>
              </a:rPr>
              <a:t>Art. 473. A resilição unilateral, nos casos em que a lei expressa ou implicitamente o permita, opera mediante denúncia notificada à outra parte.</a:t>
            </a:r>
            <a:r>
              <a:rPr lang="pt-BR" b="1" cap="all" dirty="0">
                <a:latin typeface="Times New Roman" panose="02020603050405020304" pitchFamily="18" charset="0"/>
                <a:cs typeface="Times New Roman" panose="02020603050405020304" pitchFamily="18" charset="0"/>
              </a:rPr>
              <a:t> </a:t>
            </a:r>
            <a:endParaRPr lang="pt-BR" b="1" dirty="0">
              <a:latin typeface="Times New Roman" panose="02020603050405020304" pitchFamily="18" charset="0"/>
              <a:cs typeface="Times New Roman" panose="02020603050405020304" pitchFamily="18" charset="0"/>
            </a:endParaRPr>
          </a:p>
          <a:p>
            <a:pPr marL="0" indent="0">
              <a:buNone/>
            </a:pPr>
            <a:r>
              <a:rPr lang="pt-BR" b="1" dirty="0">
                <a:latin typeface="Times New Roman" panose="02020603050405020304" pitchFamily="18" charset="0"/>
                <a:cs typeface="Times New Roman" panose="02020603050405020304" pitchFamily="18" charset="0"/>
              </a:rPr>
              <a:t>Parágrafo único. Se, porém, dada a natureza do contrato, uma das partes houver feito investimentos consideráveis para a sua execução, a denúncia unilateral só produzirá efeito depois de transcorrido prazo compatível com a natureza e o vulto dos investimentos.</a:t>
            </a:r>
          </a:p>
          <a:p>
            <a:pPr marL="0" indent="0">
              <a:buNone/>
            </a:pPr>
            <a:endParaRPr lang="pt-BR" dirty="0"/>
          </a:p>
        </p:txBody>
      </p:sp>
    </p:spTree>
    <p:extLst>
      <p:ext uri="{BB962C8B-B14F-4D97-AF65-F5344CB8AC3E}">
        <p14:creationId xmlns:p14="http://schemas.microsoft.com/office/powerpoint/2010/main" val="3069805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2FB304-3BE8-F441-8337-292C2640C343}"/>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000"/>
              <a:t>Afinal, para que serve o contrato de distribuição?</a:t>
            </a:r>
          </a:p>
        </p:txBody>
      </p:sp>
      <p:pic>
        <p:nvPicPr>
          <p:cNvPr id="4" name="Espaço Reservado para Conteúdo 3">
            <a:extLst>
              <a:ext uri="{FF2B5EF4-FFF2-40B4-BE49-F238E27FC236}">
                <a16:creationId xmlns:a16="http://schemas.microsoft.com/office/drawing/2014/main" id="{5CFD5F75-7C73-AD44-A1F5-E8C2637BC4CA}"/>
              </a:ext>
            </a:extLst>
          </p:cNvPr>
          <p:cNvPicPr>
            <a:picLocks noGrp="1" noChangeAspect="1"/>
          </p:cNvPicPr>
          <p:nvPr>
            <p:ph idx="1"/>
          </p:nvPr>
        </p:nvPicPr>
        <p:blipFill rotWithShape="1">
          <a:blip r:embed="rId2"/>
          <a:srcRect l="3591" r="9298" b="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1408078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4F89BC-B68C-9D4B-B3E2-2AD4E81A8AF2}"/>
              </a:ext>
            </a:extLst>
          </p:cNvPr>
          <p:cNvSpPr>
            <a:spLocks noGrp="1"/>
          </p:cNvSpPr>
          <p:nvPr>
            <p:ph type="title"/>
          </p:nvPr>
        </p:nvSpPr>
        <p:spPr/>
        <p:txBody>
          <a:bodyPr/>
          <a:lstStyle/>
          <a:p>
            <a:r>
              <a:rPr lang="pt-BR" dirty="0"/>
              <a:t>Precedente favorável à indenização da TJRS</a:t>
            </a:r>
          </a:p>
        </p:txBody>
      </p:sp>
      <p:sp>
        <p:nvSpPr>
          <p:cNvPr id="3" name="Espaço Reservado para Conteúdo 2">
            <a:extLst>
              <a:ext uri="{FF2B5EF4-FFF2-40B4-BE49-F238E27FC236}">
                <a16:creationId xmlns:a16="http://schemas.microsoft.com/office/drawing/2014/main" id="{11E45398-8141-4F49-BD9D-F5E54C3B85E4}"/>
              </a:ext>
            </a:extLst>
          </p:cNvPr>
          <p:cNvSpPr>
            <a:spLocks noGrp="1"/>
          </p:cNvSpPr>
          <p:nvPr>
            <p:ph idx="1"/>
          </p:nvPr>
        </p:nvSpPr>
        <p:spPr/>
        <p:txBody>
          <a:bodyPr>
            <a:normAutofit fontScale="40000" lnSpcReduction="20000"/>
          </a:bodyPr>
          <a:lstStyle/>
          <a:p>
            <a:pPr marL="0" indent="0" algn="just">
              <a:buNone/>
            </a:pPr>
            <a:r>
              <a:rPr lang="pt-BR" sz="4200" b="0" i="0" dirty="0">
                <a:effectLst/>
                <a:latin typeface="Times New Roman" panose="02020603050405020304" pitchFamily="18" charset="0"/>
                <a:cs typeface="Times New Roman" panose="02020603050405020304" pitchFamily="18" charset="0"/>
              </a:rPr>
              <a:t>APELAÇÃO CÍVEL. CONTRATO DE DISTRIBUIÇÃO. EXCLUSIVIDADE DE VENDA DE PRODUTOS. RESCISÃO CONTRATUAL JÁ EFETUADA.FUNDO DE COMÉRCIO. Estando comprovado que a demandante se organizou de modo a bem exercer a atividade de distribuição de produtos da vendedora, adaptando-se a tal perfil na sua área de atuação, devem de ser indenizados os bens corpóreos e incorpóreos que integravam o estabelecimento comercial da distribuidora, cujo objetivo era possibilitar o desenvolvimento da atividade contratada. Apuração do quantum </a:t>
            </a:r>
            <a:r>
              <a:rPr lang="pt-BR" sz="4200" b="0" i="0" dirty="0" err="1">
                <a:effectLst/>
                <a:latin typeface="Times New Roman" panose="02020603050405020304" pitchFamily="18" charset="0"/>
                <a:cs typeface="Times New Roman" panose="02020603050405020304" pitchFamily="18" charset="0"/>
              </a:rPr>
              <a:t>debeatur</a:t>
            </a:r>
            <a:r>
              <a:rPr lang="pt-BR" sz="4200" b="0" i="0" dirty="0">
                <a:effectLst/>
                <a:latin typeface="Times New Roman" panose="02020603050405020304" pitchFamily="18" charset="0"/>
                <a:cs typeface="Times New Roman" panose="02020603050405020304" pitchFamily="18" charset="0"/>
              </a:rPr>
              <a:t> deverá ser procedida em liquidação de sentença por </a:t>
            </a:r>
            <a:r>
              <a:rPr lang="pt-BR" sz="4200" b="0" i="0" dirty="0" err="1">
                <a:effectLst/>
                <a:latin typeface="Times New Roman" panose="02020603050405020304" pitchFamily="18" charset="0"/>
                <a:cs typeface="Times New Roman" panose="02020603050405020304" pitchFamily="18" charset="0"/>
              </a:rPr>
              <a:t>arbitramento.DANO</a:t>
            </a:r>
            <a:r>
              <a:rPr lang="pt-BR" sz="4200" b="0" i="0" dirty="0">
                <a:effectLst/>
                <a:latin typeface="Times New Roman" panose="02020603050405020304" pitchFamily="18" charset="0"/>
                <a:cs typeface="Times New Roman" panose="02020603050405020304" pitchFamily="18" charset="0"/>
              </a:rPr>
              <a:t> MATERIAL NÃO COMPROVAÇÃO. Os danos materiais devem ser comprovados, sendo que a prova incumbia à autora nos termos do art. 333, </a:t>
            </a:r>
            <a:r>
              <a:rPr lang="pt-BR" sz="4200" b="0" i="0" dirty="0" err="1">
                <a:effectLst/>
                <a:latin typeface="Times New Roman" panose="02020603050405020304" pitchFamily="18" charset="0"/>
                <a:cs typeface="Times New Roman" panose="02020603050405020304" pitchFamily="18" charset="0"/>
              </a:rPr>
              <a:t>I</a:t>
            </a:r>
            <a:r>
              <a:rPr lang="pt-BR" sz="4200" b="0" i="0" dirty="0">
                <a:effectLst/>
                <a:latin typeface="Times New Roman" panose="02020603050405020304" pitchFamily="18" charset="0"/>
                <a:cs typeface="Times New Roman" panose="02020603050405020304" pitchFamily="18" charset="0"/>
              </a:rPr>
              <a:t>, do CPC. Caso em que inexiste nos autos prova de que as alegadas rescisões trabalhistas se deram por causa da rescisão do </a:t>
            </a:r>
            <a:r>
              <a:rPr lang="pt-BR" sz="4200" b="0" i="0" dirty="0" err="1">
                <a:effectLst/>
                <a:latin typeface="Times New Roman" panose="02020603050405020304" pitchFamily="18" charset="0"/>
                <a:cs typeface="Times New Roman" panose="02020603050405020304" pitchFamily="18" charset="0"/>
              </a:rPr>
              <a:t>contrato.LUCROS</a:t>
            </a:r>
            <a:r>
              <a:rPr lang="pt-BR" sz="4200" b="0" i="0" dirty="0">
                <a:effectLst/>
                <a:latin typeface="Times New Roman" panose="02020603050405020304" pitchFamily="18" charset="0"/>
                <a:cs typeface="Times New Roman" panose="02020603050405020304" pitchFamily="18" charset="0"/>
              </a:rPr>
              <a:t> CESSANTES. FRUSTRAÇÃO DA EXPECTATIVA DE LUCRO FUTURO. DEVER DE INDENIZAR. A rescisão contratual, de forma unilateral e inesperada, causou uma perda considerável dos ganhos que a distribuidora pretendia auferir com a revenda dos produtos das rés. Logo, inequívoca a frustração da expectativa de lucro da distribuidora em razão da quebra do contrato, gerando o dever de indenizar para a demandada. Os lucros cessantes devem ser apurados em liquidação de sentença por arbitramento. Para o cálculo dos lucros cessantes deverá ser considerada a média dos lucros líquidos mensais apurados no período de vinte e quatro meses anteriores à ruptura da </a:t>
            </a:r>
            <a:r>
              <a:rPr lang="pt-BR" sz="4200" b="0" i="0" dirty="0" err="1">
                <a:effectLst/>
                <a:latin typeface="Times New Roman" panose="02020603050405020304" pitchFamily="18" charset="0"/>
                <a:cs typeface="Times New Roman" panose="02020603050405020304" pitchFamily="18" charset="0"/>
              </a:rPr>
              <a:t>avença.DERAM</a:t>
            </a:r>
            <a:r>
              <a:rPr lang="pt-BR" sz="4200" b="0" i="0" dirty="0">
                <a:effectLst/>
                <a:latin typeface="Times New Roman" panose="02020603050405020304" pitchFamily="18" charset="0"/>
                <a:cs typeface="Times New Roman" panose="02020603050405020304" pitchFamily="18" charset="0"/>
              </a:rPr>
              <a:t> PARCIAL PROVIMENTO AO APELO.(TJ-RS - AC: 70050835610 RS, Relator: Luiz Renato Alves da Silva, Data de Julgamento: 30/10/2014, Décima Sétima Câmara Cível, Data de Publicação: 10/11/2014)</a:t>
            </a:r>
          </a:p>
          <a:p>
            <a:pPr marL="0" indent="0">
              <a:buNone/>
            </a:pPr>
            <a:endParaRPr lang="pt-BR" dirty="0"/>
          </a:p>
        </p:txBody>
      </p:sp>
    </p:spTree>
    <p:extLst>
      <p:ext uri="{BB962C8B-B14F-4D97-AF65-F5344CB8AC3E}">
        <p14:creationId xmlns:p14="http://schemas.microsoft.com/office/powerpoint/2010/main" val="41836058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2EF5B6-0507-7D43-95EF-551452105B88}"/>
              </a:ext>
            </a:extLst>
          </p:cNvPr>
          <p:cNvSpPr>
            <a:spLocks noGrp="1"/>
          </p:cNvSpPr>
          <p:nvPr>
            <p:ph type="title"/>
          </p:nvPr>
        </p:nvSpPr>
        <p:spPr/>
        <p:txBody>
          <a:bodyPr/>
          <a:lstStyle/>
          <a:p>
            <a:r>
              <a:rPr lang="pt-BR" dirty="0" err="1"/>
              <a:t>Resoluçao</a:t>
            </a:r>
            <a:r>
              <a:rPr lang="pt-BR" dirty="0"/>
              <a:t> por alegada culpa, em contrato por prazo determinado.</a:t>
            </a:r>
          </a:p>
        </p:txBody>
      </p:sp>
      <p:sp>
        <p:nvSpPr>
          <p:cNvPr id="3" name="Espaço Reservado para Conteúdo 2">
            <a:extLst>
              <a:ext uri="{FF2B5EF4-FFF2-40B4-BE49-F238E27FC236}">
                <a16:creationId xmlns:a16="http://schemas.microsoft.com/office/drawing/2014/main" id="{DE3E3DDF-8AC5-B54E-90F7-A15D66AD157D}"/>
              </a:ext>
            </a:extLst>
          </p:cNvPr>
          <p:cNvSpPr>
            <a:spLocks noGrp="1"/>
          </p:cNvSpPr>
          <p:nvPr>
            <p:ph idx="1"/>
          </p:nvPr>
        </p:nvSpPr>
        <p:spPr/>
        <p:txBody>
          <a:bodyPr>
            <a:normAutofit fontScale="55000" lnSpcReduction="20000"/>
          </a:bodyPr>
          <a:lstStyle/>
          <a:p>
            <a:pPr marL="0" indent="0" algn="l">
              <a:buNone/>
            </a:pPr>
            <a:r>
              <a:rPr lang="pt-BR" sz="3400" b="0" i="0" dirty="0">
                <a:effectLst/>
                <a:latin typeface="Times New Roman" panose="02020603050405020304" pitchFamily="18" charset="0"/>
                <a:cs typeface="Times New Roman" panose="02020603050405020304" pitchFamily="18" charset="0"/>
              </a:rPr>
              <a:t>Contrato de distribuição. Prazo determinado. Denúncia pela fornecedora, alegadamente por justa causa, cinco meses antes do término. Infrações contratuais atribuídas à distribuidora, todavia, não descritas minimamente na notificação extrajudicial encaminhada. Ré que tampouco logrou, em juízo, demonstrar inadimplemento nos moldes da motivação alegada. Denúncia que deve ser recebida, dessa forma, como imotivada. Direito da autora à indenização pelo período faltante de contrato, tão somente, considerando que ao término do lapso a ré tinha a prerrogativa de não renová-lo. Contrato de distribuição de natureza atípica. Ausência de previsão legal específica para a fixação do quantum indenizatório. Impossibilidade de adoção por analogia, dadas as especificidades dos outros negócios, sem paralelo para com o contrato dos autos, dos critérios indenizatórios da Lei nº 4.886/65 (contrato de representação comercial) ou da Lei nº 6.729/79 (contrato de concessão para a distribuição de veículos automotores). Autora que atuava na distribuição de gêneros alimentícios. Consideração do lucro líquido objeto do exercício anterior, multiplicado pelo número de meses faltantes. Aplicação sobre esse valor do percentual de 4% postulado pela própria autora, em atenção à regra de congruência. Dano moral não caracterizado. Mera questão patrimonial relativa ao modo de encerramento de contrato empresarial típico. Pretensão indenizatória parcialmente acolhida. Demanda parcialmente procedente. Sentença de improcedência reformada. Apelação da autora parcialmente provida. (TJ-SP - AC: 01198613320078260002 SP 0119861-33.2007.8.26.0002, Relator: Fabio Tabosa, Data de Julgamento: 23/09/2020, 29ª Câmara de Direito Privado, Data de Publicação: 24/09/2020)</a:t>
            </a:r>
          </a:p>
          <a:p>
            <a:pPr marL="0" indent="0">
              <a:buNone/>
            </a:pPr>
            <a:endParaRPr lang="pt-BR" dirty="0"/>
          </a:p>
        </p:txBody>
      </p:sp>
    </p:spTree>
    <p:extLst>
      <p:ext uri="{BB962C8B-B14F-4D97-AF65-F5344CB8AC3E}">
        <p14:creationId xmlns:p14="http://schemas.microsoft.com/office/powerpoint/2010/main" val="20886875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5BE909-6D32-DC42-A1E2-11C85F4ED9C3}"/>
              </a:ext>
            </a:extLst>
          </p:cNvPr>
          <p:cNvSpPr>
            <a:spLocks noGrp="1"/>
          </p:cNvSpPr>
          <p:nvPr>
            <p:ph type="title"/>
          </p:nvPr>
        </p:nvSpPr>
        <p:spPr/>
        <p:txBody>
          <a:bodyPr/>
          <a:lstStyle/>
          <a:p>
            <a:r>
              <a:rPr lang="pt-BR" dirty="0"/>
              <a:t>Uma decisão do STJ favorável à indenização nos contratos por </a:t>
            </a:r>
            <a:r>
              <a:rPr lang="pt-BR"/>
              <a:t>prazo indeterminado</a:t>
            </a:r>
          </a:p>
        </p:txBody>
      </p:sp>
      <p:sp>
        <p:nvSpPr>
          <p:cNvPr id="3" name="Espaço Reservado para Conteúdo 2">
            <a:extLst>
              <a:ext uri="{FF2B5EF4-FFF2-40B4-BE49-F238E27FC236}">
                <a16:creationId xmlns:a16="http://schemas.microsoft.com/office/drawing/2014/main" id="{F150CB50-4A19-D049-9179-0DB9D62D0583}"/>
              </a:ext>
            </a:extLst>
          </p:cNvPr>
          <p:cNvSpPr>
            <a:spLocks noGrp="1"/>
          </p:cNvSpPr>
          <p:nvPr>
            <p:ph idx="1"/>
          </p:nvPr>
        </p:nvSpPr>
        <p:spPr/>
        <p:txBody>
          <a:bodyPr>
            <a:normAutofit fontScale="77500" lnSpcReduction="20000"/>
          </a:bodyPr>
          <a:lstStyle/>
          <a:p>
            <a:pPr marL="0" indent="0" algn="l">
              <a:buNone/>
            </a:pPr>
            <a:r>
              <a:rPr lang="pt-BR" b="0" i="0" dirty="0">
                <a:effectLst/>
                <a:latin typeface="Times New Roman" panose="02020603050405020304" pitchFamily="18" charset="0"/>
                <a:cs typeface="Times New Roman" panose="02020603050405020304" pitchFamily="18" charset="0"/>
              </a:rPr>
              <a:t>DIREITO CIVIL. RECURSO ESPECIAL. AÇÃO DE INDENIZAÇÃO. CONTRATO VERBAL DE DISTRIBUIÇÃO/CONCESSÃO. PRAZO INDETERMINADO. PRODUTO ALIMENTÍCIO. RESILIÇÃO UNILATERAL NA VIGÊNCIA DO CÓDIGO CIVIL DE 1916. AUSÊNCIA DE NOTIFICAÇÃO PRÉVIA POR PARTE DA FORNECEDORA DO PRODUTO. 1. Na vigência do Código Civil de 1916, é permitida ao fornecedor a resilição unilateral do contrato de distribuição de produto alimentício celebrado por prazo indeterminado, exigindo-se, entretanto, aviso prévio com antecedência razoável para que a parte contrária - o distribuidor - possa se preparar, sob todos os aspectos, para a extinção do contrato. 2. A ausência da referida notificação com prazo razoável confere ao distribuidor, em tese, o direito de postular indenização. 3. Reformado o acórdão recorrido e afastado o único fundamento adotado acerca da improcedência da ação, devem os autos retornar ao segundo grau para que o Tribunal de Justiça prossiga com o exame das demais alegações apresentadas nos recursos de apelação das autoras e da ré. 4. Recurso especial parcialmente provido.</a:t>
            </a:r>
          </a:p>
          <a:p>
            <a:pPr marL="0" indent="0" algn="l">
              <a:buNone/>
            </a:pPr>
            <a:r>
              <a:rPr lang="pt-BR" b="0" i="0" dirty="0">
                <a:effectLst/>
                <a:latin typeface="Times New Roman" panose="02020603050405020304" pitchFamily="18" charset="0"/>
                <a:cs typeface="Times New Roman" panose="02020603050405020304" pitchFamily="18" charset="0"/>
              </a:rPr>
              <a:t>(STJ - </a:t>
            </a:r>
            <a:r>
              <a:rPr lang="pt-BR" b="0" i="0" dirty="0" err="1">
                <a:effectLst/>
                <a:latin typeface="Times New Roman" panose="02020603050405020304" pitchFamily="18" charset="0"/>
                <a:cs typeface="Times New Roman" panose="02020603050405020304" pitchFamily="18" charset="0"/>
              </a:rPr>
              <a:t>REsp</a:t>
            </a:r>
            <a:r>
              <a:rPr lang="pt-BR" b="0" i="0" dirty="0">
                <a:effectLst/>
                <a:latin typeface="Times New Roman" panose="02020603050405020304" pitchFamily="18" charset="0"/>
                <a:cs typeface="Times New Roman" panose="02020603050405020304" pitchFamily="18" charset="0"/>
              </a:rPr>
              <a:t>: 1169789 SP 2009/0239207-0, Relator: Ministro ANTONIO CARLOS FERREIRA, Data de Julgamento: 16/08/2016, T4 - QUARTA TURMA, Data de </a:t>
            </a:r>
            <a:r>
              <a:rPr lang="pt-BR" b="0" i="0" dirty="0">
                <a:effectLst/>
                <a:latin typeface="Georgia" panose="02040502050405020303" pitchFamily="18" charset="0"/>
              </a:rPr>
              <a:t>Publicação: </a:t>
            </a:r>
            <a:r>
              <a:rPr lang="pt-BR" b="0" i="0" dirty="0" err="1">
                <a:effectLst/>
                <a:latin typeface="Georgia" panose="02040502050405020303" pitchFamily="18" charset="0"/>
              </a:rPr>
              <a:t>DJe</a:t>
            </a:r>
            <a:r>
              <a:rPr lang="pt-BR" b="0" i="0" dirty="0">
                <a:effectLst/>
                <a:latin typeface="Georgia" panose="02040502050405020303" pitchFamily="18" charset="0"/>
              </a:rPr>
              <a:t> 23/09/2016)</a:t>
            </a:r>
          </a:p>
          <a:p>
            <a:endParaRPr lang="pt-BR" dirty="0"/>
          </a:p>
        </p:txBody>
      </p:sp>
    </p:spTree>
    <p:extLst>
      <p:ext uri="{BB962C8B-B14F-4D97-AF65-F5344CB8AC3E}">
        <p14:creationId xmlns:p14="http://schemas.microsoft.com/office/powerpoint/2010/main" val="39660639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Uma mão segurando uma caneta e sombreando círculos numa folha">
            <a:extLst>
              <a:ext uri="{FF2B5EF4-FFF2-40B4-BE49-F238E27FC236}">
                <a16:creationId xmlns:a16="http://schemas.microsoft.com/office/drawing/2014/main" id="{972C7C3B-910F-E067-535A-929AAC58D772}"/>
              </a:ext>
            </a:extLst>
          </p:cNvPr>
          <p:cNvPicPr>
            <a:picLocks noChangeAspect="1"/>
          </p:cNvPicPr>
          <p:nvPr/>
        </p:nvPicPr>
        <p:blipFill rotWithShape="1">
          <a:blip r:embed="rId2">
            <a:duotone>
              <a:prstClr val="black"/>
              <a:schemeClr val="tx2">
                <a:tint val="45000"/>
                <a:satMod val="400000"/>
              </a:schemeClr>
            </a:duotone>
            <a:alphaModFix amt="25000"/>
          </a:blip>
          <a:srcRect t="873" b="2560"/>
          <a:stretch/>
        </p:blipFill>
        <p:spPr>
          <a:xfrm>
            <a:off x="20" y="10"/>
            <a:ext cx="12191980" cy="6857990"/>
          </a:xfrm>
          <a:prstGeom prst="rect">
            <a:avLst/>
          </a:prstGeom>
        </p:spPr>
      </p:pic>
      <p:sp>
        <p:nvSpPr>
          <p:cNvPr id="2" name="Título 1">
            <a:extLst>
              <a:ext uri="{FF2B5EF4-FFF2-40B4-BE49-F238E27FC236}">
                <a16:creationId xmlns:a16="http://schemas.microsoft.com/office/drawing/2014/main" id="{250D5AA2-0FCF-0646-9B73-5DAEA1213779}"/>
              </a:ext>
            </a:extLst>
          </p:cNvPr>
          <p:cNvSpPr>
            <a:spLocks noGrp="1"/>
          </p:cNvSpPr>
          <p:nvPr>
            <p:ph type="title"/>
          </p:nvPr>
        </p:nvSpPr>
        <p:spPr>
          <a:xfrm>
            <a:off x="838200" y="365125"/>
            <a:ext cx="10515600" cy="1325563"/>
          </a:xfrm>
        </p:spPr>
        <p:txBody>
          <a:bodyPr>
            <a:normAutofit/>
          </a:bodyPr>
          <a:lstStyle/>
          <a:p>
            <a:r>
              <a:rPr lang="pt-BR" dirty="0"/>
              <a:t>STJ tem alterado a jurisprudência sobre contrato por prazo indeterminado</a:t>
            </a:r>
          </a:p>
        </p:txBody>
      </p:sp>
      <p:sp>
        <p:nvSpPr>
          <p:cNvPr id="3" name="Espaço Reservado para Conteúdo 2">
            <a:extLst>
              <a:ext uri="{FF2B5EF4-FFF2-40B4-BE49-F238E27FC236}">
                <a16:creationId xmlns:a16="http://schemas.microsoft.com/office/drawing/2014/main" id="{743EE2CE-5AD6-2E45-9406-1A4A91FF5FC2}"/>
              </a:ext>
            </a:extLst>
          </p:cNvPr>
          <p:cNvSpPr>
            <a:spLocks noGrp="1"/>
          </p:cNvSpPr>
          <p:nvPr>
            <p:ph idx="1"/>
          </p:nvPr>
        </p:nvSpPr>
        <p:spPr>
          <a:xfrm>
            <a:off x="838200" y="1825625"/>
            <a:ext cx="10515600" cy="4351338"/>
          </a:xfrm>
        </p:spPr>
        <p:txBody>
          <a:bodyPr>
            <a:normAutofit/>
          </a:bodyPr>
          <a:lstStyle/>
          <a:p>
            <a:pPr marL="0" indent="0">
              <a:buNone/>
            </a:pPr>
            <a:r>
              <a:rPr lang="pt-BR" dirty="0"/>
              <a:t>Considera por prazo determinado contratos anuais renovados </a:t>
            </a:r>
            <a:r>
              <a:rPr lang="pt-BR" dirty="0" err="1"/>
              <a:t>sucessivs</a:t>
            </a:r>
            <a:r>
              <a:rPr lang="pt-BR" dirty="0"/>
              <a:t> vezes</a:t>
            </a:r>
          </a:p>
          <a:p>
            <a:pPr marL="0" indent="0">
              <a:buNone/>
            </a:pPr>
            <a:endParaRPr lang="pt-BR" dirty="0"/>
          </a:p>
          <a:p>
            <a:pPr marL="0" indent="0">
              <a:buNone/>
            </a:pPr>
            <a:r>
              <a:rPr lang="pt-BR" dirty="0"/>
              <a:t>Valida o prazo de denúncia prévia posta no contrato, mesmo que insuficiente para a desmobilização e indenização.</a:t>
            </a:r>
          </a:p>
        </p:txBody>
      </p:sp>
    </p:spTree>
    <p:extLst>
      <p:ext uri="{BB962C8B-B14F-4D97-AF65-F5344CB8AC3E}">
        <p14:creationId xmlns:p14="http://schemas.microsoft.com/office/powerpoint/2010/main" val="713445250"/>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2"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4"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5"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ítulo 1">
            <a:extLst>
              <a:ext uri="{FF2B5EF4-FFF2-40B4-BE49-F238E27FC236}">
                <a16:creationId xmlns:a16="http://schemas.microsoft.com/office/drawing/2014/main" id="{CE63C94B-58F0-B74E-AE95-D67E850CF8FE}"/>
              </a:ext>
            </a:extLst>
          </p:cNvPr>
          <p:cNvSpPr>
            <a:spLocks noGrp="1"/>
          </p:cNvSpPr>
          <p:nvPr>
            <p:ph type="title"/>
          </p:nvPr>
        </p:nvSpPr>
        <p:spPr>
          <a:xfrm>
            <a:off x="535020" y="685800"/>
            <a:ext cx="2780271" cy="5105400"/>
          </a:xfrm>
        </p:spPr>
        <p:txBody>
          <a:bodyPr>
            <a:normAutofit/>
          </a:bodyPr>
          <a:lstStyle/>
          <a:p>
            <a:r>
              <a:rPr lang="pt-BR" sz="4000">
                <a:solidFill>
                  <a:srgbClr val="FFFFFF"/>
                </a:solidFill>
              </a:rPr>
              <a:t>Cabe indenização por fundo de comércio, ao fim do contrato?</a:t>
            </a:r>
          </a:p>
        </p:txBody>
      </p:sp>
      <p:graphicFrame>
        <p:nvGraphicFramePr>
          <p:cNvPr id="5" name="Espaço Reservado para Conteúdo 2">
            <a:extLst>
              <a:ext uri="{FF2B5EF4-FFF2-40B4-BE49-F238E27FC236}">
                <a16:creationId xmlns:a16="http://schemas.microsoft.com/office/drawing/2014/main" id="{6DB8CDFB-4492-A9E8-850B-F12B83E34327}"/>
              </a:ext>
            </a:extLst>
          </p:cNvPr>
          <p:cNvGraphicFramePr>
            <a:graphicFrameLocks noGrp="1"/>
          </p:cNvGraphicFramePr>
          <p:nvPr>
            <p:ph idx="1"/>
            <p:extLst>
              <p:ext uri="{D42A27DB-BD31-4B8C-83A1-F6EECF244321}">
                <p14:modId xmlns:p14="http://schemas.microsoft.com/office/powerpoint/2010/main" val="3412877175"/>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4993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ítulo 1">
            <a:extLst>
              <a:ext uri="{FF2B5EF4-FFF2-40B4-BE49-F238E27FC236}">
                <a16:creationId xmlns:a16="http://schemas.microsoft.com/office/drawing/2014/main" id="{390E4085-B5DA-A345-AAE9-1BAE68CFA7F5}"/>
              </a:ext>
            </a:extLst>
          </p:cNvPr>
          <p:cNvSpPr>
            <a:spLocks noGrp="1"/>
          </p:cNvSpPr>
          <p:nvPr>
            <p:ph type="title"/>
          </p:nvPr>
        </p:nvSpPr>
        <p:spPr>
          <a:xfrm>
            <a:off x="777240" y="731519"/>
            <a:ext cx="2845191" cy="3237579"/>
          </a:xfrm>
        </p:spPr>
        <p:txBody>
          <a:bodyPr>
            <a:normAutofit/>
          </a:bodyPr>
          <a:lstStyle/>
          <a:p>
            <a:r>
              <a:rPr lang="pt-BR" sz="2700" dirty="0">
                <a:solidFill>
                  <a:srgbClr val="FFFFFF"/>
                </a:solidFill>
              </a:rPr>
              <a:t>RECURSO ESPECIAL Nº 1.320.870 – SP  RELATOR : MINISTRO RICARDO VILLAS BÔAS CUEVA (2017)</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FD2CF150-D92C-AB41-8247-84317AFECA9F}"/>
              </a:ext>
            </a:extLst>
          </p:cNvPr>
          <p:cNvSpPr>
            <a:spLocks noGrp="1"/>
          </p:cNvSpPr>
          <p:nvPr>
            <p:ph idx="1"/>
          </p:nvPr>
        </p:nvSpPr>
        <p:spPr>
          <a:xfrm>
            <a:off x="4379709" y="686862"/>
            <a:ext cx="7037591" cy="5475129"/>
          </a:xfrm>
        </p:spPr>
        <p:txBody>
          <a:bodyPr anchor="ctr">
            <a:normAutofit/>
          </a:bodyPr>
          <a:lstStyle/>
          <a:p>
            <a:pPr marL="0" indent="0">
              <a:buNone/>
            </a:pPr>
            <a:r>
              <a:rPr lang="pt-BR" sz="1800"/>
              <a:t>Ação indenizatória promovida por empresa distribuidora em desfavor da fabricante de bebidas objetivando reparação por danos materiais e morais supostamente suportados em virtude da ruptura unilateral do contrato de distribuição que mantinha com a recorrente (ou integrantes do mesmo grupo empresarial), de modo formal, desde junho de 1986. 2. Acórdão recorrido que, apesar de reconhecer que a rescisão foi feita nos exatos termos do contrato, de forma motivada e com antecedência de 60 (sessenta dias), concluiu pela procedência parcial do pleito autoral indenizatório, condenando a fabricante a reparar a distribuidora por parte de seu fundo de comércio, correspondente à captação de clientela. 3. Consoante a jurisprudência desta Corte Superior, é impossível aplicar, por analogia, as disposições contidas na Lei nº 6.729/1979 à hipótese de contrato de distribuição de bebidas, haja vista o grau de particularidade da referida norma, que, como consabido, estipula exclusiva e minuciosamente as obrigações do cedente e das concessionárias de veículos automotores de via terrestre, além de restringir de forma bastante grave a liberdade das partes contratantes em casos tais. 4. A resilição unilateral de contrato de distribuição de bebidas e/ou alimentos, após expirado o termo final da avença, quando fundada em justa causa (inadimplemento contratual reiterado), não constitui ato ilícito gerador do dever de indenizar. </a:t>
            </a:r>
          </a:p>
          <a:p>
            <a:pPr marL="514350" indent="-514350">
              <a:buFont typeface="+mj-lt"/>
              <a:buAutoNum type="arabicPeriod"/>
            </a:pPr>
            <a:endParaRPr lang="pt-BR" sz="1800"/>
          </a:p>
        </p:txBody>
      </p:sp>
    </p:spTree>
    <p:extLst>
      <p:ext uri="{BB962C8B-B14F-4D97-AF65-F5344CB8AC3E}">
        <p14:creationId xmlns:p14="http://schemas.microsoft.com/office/powerpoint/2010/main" val="15800660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B5E716-7C24-7A2B-DB56-19227142A071}"/>
              </a:ext>
            </a:extLst>
          </p:cNvPr>
          <p:cNvSpPr>
            <a:spLocks noGrp="1"/>
          </p:cNvSpPr>
          <p:nvPr>
            <p:ph type="title"/>
          </p:nvPr>
        </p:nvSpPr>
        <p:spPr/>
        <p:txBody>
          <a:bodyPr/>
          <a:lstStyle/>
          <a:p>
            <a:r>
              <a:rPr lang="pt-BR" dirty="0"/>
              <a:t>Invocando sumula 7, por vezes  STJ mantem </a:t>
            </a:r>
            <a:r>
              <a:rPr lang="pt-BR" dirty="0" err="1"/>
              <a:t>indenizaçao</a:t>
            </a:r>
            <a:endParaRPr lang="pt-BR" dirty="0"/>
          </a:p>
        </p:txBody>
      </p:sp>
      <p:sp>
        <p:nvSpPr>
          <p:cNvPr id="3" name="Espaço Reservado para Conteúdo 2">
            <a:extLst>
              <a:ext uri="{FF2B5EF4-FFF2-40B4-BE49-F238E27FC236}">
                <a16:creationId xmlns:a16="http://schemas.microsoft.com/office/drawing/2014/main" id="{DD081F59-9723-EE3D-015A-622F8C26F2D6}"/>
              </a:ext>
            </a:extLst>
          </p:cNvPr>
          <p:cNvSpPr>
            <a:spLocks noGrp="1"/>
          </p:cNvSpPr>
          <p:nvPr>
            <p:ph idx="1"/>
          </p:nvPr>
        </p:nvSpPr>
        <p:spPr/>
        <p:txBody>
          <a:bodyPr/>
          <a:lstStyle/>
          <a:p>
            <a:pPr marL="0" indent="0">
              <a:buNone/>
            </a:pPr>
            <a:endParaRPr lang="pt-BR" dirty="0"/>
          </a:p>
          <a:p>
            <a:pPr marL="0" indent="0">
              <a:buNone/>
            </a:pPr>
            <a:endParaRPr lang="pt-BR" dirty="0"/>
          </a:p>
          <a:p>
            <a:pPr marL="0" indent="0">
              <a:buNone/>
            </a:pPr>
            <a:r>
              <a:rPr lang="pt-BR" dirty="0"/>
              <a:t>Exemplo: </a:t>
            </a:r>
            <a:r>
              <a:rPr lang="pt-BR" dirty="0" err="1"/>
              <a:t>AgInt</a:t>
            </a:r>
            <a:r>
              <a:rPr lang="pt-BR" dirty="0"/>
              <a:t> no </a:t>
            </a:r>
            <a:r>
              <a:rPr lang="pt-BR" dirty="0" err="1"/>
              <a:t>Aresp</a:t>
            </a:r>
            <a:r>
              <a:rPr lang="pt-BR" dirty="0"/>
              <a:t> 532727 – RN, 4ª. </a:t>
            </a:r>
            <a:r>
              <a:rPr lang="pt-BR" dirty="0" err="1"/>
              <a:t>T</a:t>
            </a:r>
            <a:r>
              <a:rPr lang="pt-BR" dirty="0"/>
              <a:t>, Rel. Min. Raul Araújo, j. 12.9.22. Manteve condenação estadual em indenização por ruptura abrupta invocando súmula 7</a:t>
            </a:r>
          </a:p>
          <a:p>
            <a:pPr marL="0" indent="0">
              <a:buNone/>
            </a:pPr>
            <a:endParaRPr lang="pt-BR" dirty="0"/>
          </a:p>
        </p:txBody>
      </p:sp>
    </p:spTree>
    <p:extLst>
      <p:ext uri="{BB962C8B-B14F-4D97-AF65-F5344CB8AC3E}">
        <p14:creationId xmlns:p14="http://schemas.microsoft.com/office/powerpoint/2010/main" val="8766624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D6EEA4-51EF-4796-BE5B-F3EB11F23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B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ila de carrinhos de supermercado">
            <a:extLst>
              <a:ext uri="{FF2B5EF4-FFF2-40B4-BE49-F238E27FC236}">
                <a16:creationId xmlns:a16="http://schemas.microsoft.com/office/drawing/2014/main" id="{5F032D39-A499-314D-35D3-4701407F83E1}"/>
              </a:ext>
            </a:extLst>
          </p:cNvPr>
          <p:cNvPicPr>
            <a:picLocks noChangeAspect="1"/>
          </p:cNvPicPr>
          <p:nvPr/>
        </p:nvPicPr>
        <p:blipFill rotWithShape="1">
          <a:blip r:embed="rId2">
            <a:alphaModFix amt="25000"/>
          </a:blip>
          <a:srcRect t="7837" b="7894"/>
          <a:stretch/>
        </p:blipFill>
        <p:spPr>
          <a:xfrm>
            <a:off x="20" y="-1"/>
            <a:ext cx="12191980" cy="6858001"/>
          </a:xfrm>
          <a:prstGeom prst="rect">
            <a:avLst/>
          </a:prstGeom>
        </p:spPr>
      </p:pic>
      <p:sp>
        <p:nvSpPr>
          <p:cNvPr id="2" name="Título 1">
            <a:extLst>
              <a:ext uri="{FF2B5EF4-FFF2-40B4-BE49-F238E27FC236}">
                <a16:creationId xmlns:a16="http://schemas.microsoft.com/office/drawing/2014/main" id="{6362A682-A6A7-3E4B-BB6F-A6E86CF9044D}"/>
              </a:ext>
            </a:extLst>
          </p:cNvPr>
          <p:cNvSpPr>
            <a:spLocks noGrp="1"/>
          </p:cNvSpPr>
          <p:nvPr>
            <p:ph type="title"/>
          </p:nvPr>
        </p:nvSpPr>
        <p:spPr>
          <a:xfrm>
            <a:off x="838200" y="2140021"/>
            <a:ext cx="6696445" cy="1325563"/>
          </a:xfrm>
        </p:spPr>
        <p:txBody>
          <a:bodyPr>
            <a:normAutofit/>
          </a:bodyPr>
          <a:lstStyle/>
          <a:p>
            <a:r>
              <a:rPr lang="pt-BR" sz="4000">
                <a:solidFill>
                  <a:srgbClr val="FFFFFF"/>
                </a:solidFill>
              </a:rPr>
              <a:t>Por que a distribuição é importante para o antitruste?</a:t>
            </a:r>
          </a:p>
        </p:txBody>
      </p:sp>
      <p:sp>
        <p:nvSpPr>
          <p:cNvPr id="3" name="Espaço Reservado para Conteúdo 2">
            <a:extLst>
              <a:ext uri="{FF2B5EF4-FFF2-40B4-BE49-F238E27FC236}">
                <a16:creationId xmlns:a16="http://schemas.microsoft.com/office/drawing/2014/main" id="{00B40A21-8357-3A46-A5DA-0B494A8F2B2A}"/>
              </a:ext>
            </a:extLst>
          </p:cNvPr>
          <p:cNvSpPr>
            <a:spLocks noGrp="1"/>
          </p:cNvSpPr>
          <p:nvPr>
            <p:ph idx="1"/>
          </p:nvPr>
        </p:nvSpPr>
        <p:spPr>
          <a:xfrm>
            <a:off x="838200" y="3590600"/>
            <a:ext cx="6696452" cy="2433722"/>
          </a:xfrm>
        </p:spPr>
        <p:txBody>
          <a:bodyPr>
            <a:normAutofit/>
          </a:bodyPr>
          <a:lstStyle/>
          <a:p>
            <a:pPr marL="0" indent="0">
              <a:buNone/>
            </a:pPr>
            <a:endParaRPr lang="pt-BR" sz="2000" dirty="0">
              <a:solidFill>
                <a:srgbClr val="FFFFFF"/>
              </a:solidFill>
            </a:endParaRPr>
          </a:p>
          <a:p>
            <a:pPr marL="0" indent="0">
              <a:buNone/>
            </a:pPr>
            <a:r>
              <a:rPr lang="pt-BR" sz="4000" dirty="0">
                <a:solidFill>
                  <a:srgbClr val="FFFFFF"/>
                </a:solidFill>
              </a:rPr>
              <a:t>Estrutura o mercado</a:t>
            </a:r>
          </a:p>
        </p:txBody>
      </p:sp>
    </p:spTree>
    <p:extLst>
      <p:ext uri="{BB962C8B-B14F-4D97-AF65-F5344CB8AC3E}">
        <p14:creationId xmlns:p14="http://schemas.microsoft.com/office/powerpoint/2010/main" val="1274794215"/>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5C611A-5861-2947-A802-2DEC4BC54D16}"/>
              </a:ext>
            </a:extLst>
          </p:cNvPr>
          <p:cNvSpPr>
            <a:spLocks noGrp="1"/>
          </p:cNvSpPr>
          <p:nvPr>
            <p:ph type="title"/>
          </p:nvPr>
        </p:nvSpPr>
        <p:spPr/>
        <p:txBody>
          <a:bodyPr>
            <a:normAutofit/>
          </a:bodyPr>
          <a:lstStyle/>
          <a:p>
            <a:r>
              <a:rPr lang="pt-BR" dirty="0"/>
              <a:t>Exigência de  exclusividade fere a lei antitruste (lei 12.529, de 2011?</a:t>
            </a:r>
          </a:p>
        </p:txBody>
      </p:sp>
      <p:sp>
        <p:nvSpPr>
          <p:cNvPr id="3" name="Espaço Reservado para Conteúdo 2">
            <a:extLst>
              <a:ext uri="{FF2B5EF4-FFF2-40B4-BE49-F238E27FC236}">
                <a16:creationId xmlns:a16="http://schemas.microsoft.com/office/drawing/2014/main" id="{C59307B6-A95D-6F46-967B-E16DBD9A663A}"/>
              </a:ext>
            </a:extLst>
          </p:cNvPr>
          <p:cNvSpPr>
            <a:spLocks noGrp="1"/>
          </p:cNvSpPr>
          <p:nvPr>
            <p:ph idx="1"/>
          </p:nvPr>
        </p:nvSpPr>
        <p:spPr/>
        <p:txBody>
          <a:bodyPr>
            <a:normAutofit fontScale="85000" lnSpcReduction="20000"/>
          </a:bodyPr>
          <a:lstStyle/>
          <a:p>
            <a:pPr marL="0" indent="0">
              <a:buNone/>
            </a:pPr>
            <a:r>
              <a:rPr lang="pt-BR" dirty="0"/>
              <a:t>Art. 36. Constituem infração da ordem econômica, independentemente de culpa, os atos sob qualquer forma manifestados, que tenham por objeto ou possam produzir os seguintes efeitos, ainda que não sejam alcançados:</a:t>
            </a:r>
          </a:p>
          <a:p>
            <a:pPr marL="0" indent="0">
              <a:buNone/>
            </a:pPr>
            <a:r>
              <a:rPr lang="pt-BR" dirty="0" err="1"/>
              <a:t>I</a:t>
            </a:r>
            <a:r>
              <a:rPr lang="pt-BR" dirty="0"/>
              <a:t> - </a:t>
            </a:r>
            <a:r>
              <a:rPr lang="pt-BR" b="1" dirty="0"/>
              <a:t>limitar,</a:t>
            </a:r>
            <a:r>
              <a:rPr lang="pt-BR" dirty="0"/>
              <a:t> falsear ou de qualquer forma prejudicar a livre concorrência ou a livre iniciativa.</a:t>
            </a:r>
          </a:p>
          <a:p>
            <a:pPr marL="0" indent="0">
              <a:buNone/>
            </a:pPr>
            <a:r>
              <a:rPr lang="pt-BR" dirty="0"/>
              <a:t>(.................................)</a:t>
            </a:r>
          </a:p>
          <a:p>
            <a:pPr marL="0" indent="0">
              <a:buNone/>
            </a:pPr>
            <a:r>
              <a:rPr lang="pt-BR" dirty="0"/>
              <a:t>§ 3º As seguintes condutas, além de outras, na medida em que configurem hipótese prevista no caput deste artigo e seus incisos, caracterizam infração da ordem econômica:</a:t>
            </a:r>
          </a:p>
          <a:p>
            <a:pPr marL="0" indent="0">
              <a:buNone/>
            </a:pPr>
            <a:r>
              <a:rPr lang="pt-BR" dirty="0" err="1"/>
              <a:t>I</a:t>
            </a:r>
            <a:r>
              <a:rPr lang="pt-BR" dirty="0"/>
              <a:t> - acordar, combinar, manipular ou ajustar com concorrente, sob qualquer forma:</a:t>
            </a:r>
          </a:p>
          <a:p>
            <a:pPr marL="0" indent="0">
              <a:buNone/>
            </a:pPr>
            <a:r>
              <a:rPr lang="pt-BR" dirty="0" err="1"/>
              <a:t>c</a:t>
            </a:r>
            <a:r>
              <a:rPr lang="pt-BR" dirty="0"/>
              <a:t>) </a:t>
            </a:r>
            <a:r>
              <a:rPr lang="pt-BR" b="1" dirty="0"/>
              <a:t>a divisão de partes ou segmentos de um mercado atual </a:t>
            </a:r>
            <a:r>
              <a:rPr lang="pt-BR" dirty="0"/>
              <a:t>ou potencial de bens ou serviços, mediante, dentre outros, a </a:t>
            </a:r>
            <a:r>
              <a:rPr lang="pt-BR" b="1" dirty="0"/>
              <a:t>distribuição de clientes, fornecedores, regiões ou períodos;</a:t>
            </a:r>
          </a:p>
          <a:p>
            <a:pPr marL="0" indent="0">
              <a:buNone/>
            </a:pPr>
            <a:endParaRPr lang="pt-BR" b="1" dirty="0"/>
          </a:p>
          <a:p>
            <a:endParaRPr lang="pt-BR" dirty="0"/>
          </a:p>
        </p:txBody>
      </p:sp>
    </p:spTree>
    <p:extLst>
      <p:ext uri="{BB962C8B-B14F-4D97-AF65-F5344CB8AC3E}">
        <p14:creationId xmlns:p14="http://schemas.microsoft.com/office/powerpoint/2010/main" val="6663720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610F20-F917-9E4A-831C-E8ED186DAC57}"/>
              </a:ext>
            </a:extLst>
          </p:cNvPr>
          <p:cNvSpPr>
            <a:spLocks noGrp="1"/>
          </p:cNvSpPr>
          <p:nvPr>
            <p:ph type="title"/>
          </p:nvPr>
        </p:nvSpPr>
        <p:spPr>
          <a:xfrm>
            <a:off x="868680" y="405575"/>
            <a:ext cx="5001768" cy="1371600"/>
          </a:xfrm>
        </p:spPr>
        <p:txBody>
          <a:bodyPr vert="horz" lIns="91440" tIns="45720" rIns="91440" bIns="45720" rtlCol="0" anchor="ctr">
            <a:normAutofit/>
          </a:bodyPr>
          <a:lstStyle/>
          <a:p>
            <a:r>
              <a:rPr lang="en-US" sz="3100"/>
              <a:t>Concorrência entremarcas (interbrand)</a:t>
            </a:r>
          </a:p>
        </p:txBody>
      </p:sp>
      <p:pic>
        <p:nvPicPr>
          <p:cNvPr id="4" name="Espaço Reservado para Conteúdo 3">
            <a:extLst>
              <a:ext uri="{FF2B5EF4-FFF2-40B4-BE49-F238E27FC236}">
                <a16:creationId xmlns:a16="http://schemas.microsoft.com/office/drawing/2014/main" id="{C5756A25-39DF-C142-8312-76269B127205}"/>
              </a:ext>
            </a:extLst>
          </p:cNvPr>
          <p:cNvPicPr>
            <a:picLocks noGrp="1" noChangeAspect="1"/>
          </p:cNvPicPr>
          <p:nvPr>
            <p:ph idx="1"/>
          </p:nvPr>
        </p:nvPicPr>
        <p:blipFill>
          <a:blip r:embed="rId2"/>
          <a:stretch>
            <a:fillRect/>
          </a:stretch>
        </p:blipFill>
        <p:spPr>
          <a:xfrm>
            <a:off x="549058" y="2160010"/>
            <a:ext cx="5431536" cy="4068409"/>
          </a:xfrm>
          <a:prstGeom prst="rect">
            <a:avLst/>
          </a:prstGeom>
        </p:spPr>
      </p:pic>
      <p:pic>
        <p:nvPicPr>
          <p:cNvPr id="5" name="Imagem 4">
            <a:extLst>
              <a:ext uri="{FF2B5EF4-FFF2-40B4-BE49-F238E27FC236}">
                <a16:creationId xmlns:a16="http://schemas.microsoft.com/office/drawing/2014/main" id="{8F391648-89B5-C147-9E58-2D2F751F0A85}"/>
              </a:ext>
            </a:extLst>
          </p:cNvPr>
          <p:cNvPicPr>
            <a:picLocks noChangeAspect="1"/>
          </p:cNvPicPr>
          <p:nvPr/>
        </p:nvPicPr>
        <p:blipFill>
          <a:blip r:embed="rId3"/>
          <a:stretch>
            <a:fillRect/>
          </a:stretch>
        </p:blipFill>
        <p:spPr>
          <a:xfrm>
            <a:off x="6211408" y="2465362"/>
            <a:ext cx="5431536" cy="3447677"/>
          </a:xfrm>
          <a:prstGeom prst="rect">
            <a:avLst/>
          </a:prstGeom>
        </p:spPr>
      </p:pic>
    </p:spTree>
    <p:extLst>
      <p:ext uri="{BB962C8B-B14F-4D97-AF65-F5344CB8AC3E}">
        <p14:creationId xmlns:p14="http://schemas.microsoft.com/office/powerpoint/2010/main" val="368426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54A303-9B74-4191-B5C2-2B48AEFE4429}"/>
              </a:ext>
            </a:extLst>
          </p:cNvPr>
          <p:cNvSpPr>
            <a:spLocks noGrp="1"/>
          </p:cNvSpPr>
          <p:nvPr>
            <p:ph type="title"/>
          </p:nvPr>
        </p:nvSpPr>
        <p:spPr/>
        <p:txBody>
          <a:bodyPr/>
          <a:lstStyle/>
          <a:p>
            <a:pPr algn="ctr"/>
            <a:r>
              <a:rPr lang="pt-BR" b="1" dirty="0">
                <a:solidFill>
                  <a:schemeClr val="accent1">
                    <a:lumMod val="50000"/>
                  </a:schemeClr>
                </a:solidFill>
              </a:rPr>
              <a:t>Contrato de Distribuição</a:t>
            </a:r>
          </a:p>
        </p:txBody>
      </p:sp>
      <p:sp>
        <p:nvSpPr>
          <p:cNvPr id="3" name="Espaço Reservado para Conteúdo 2">
            <a:extLst>
              <a:ext uri="{FF2B5EF4-FFF2-40B4-BE49-F238E27FC236}">
                <a16:creationId xmlns:a16="http://schemas.microsoft.com/office/drawing/2014/main" id="{EDF4E1F6-FCD1-478B-BBB0-B6C6194B72FF}"/>
              </a:ext>
            </a:extLst>
          </p:cNvPr>
          <p:cNvSpPr>
            <a:spLocks noGrp="1"/>
          </p:cNvSpPr>
          <p:nvPr>
            <p:ph idx="1"/>
          </p:nvPr>
        </p:nvSpPr>
        <p:spPr>
          <a:xfrm>
            <a:off x="838200" y="1891885"/>
            <a:ext cx="10515600" cy="4351338"/>
          </a:xfrm>
        </p:spPr>
        <p:txBody>
          <a:bodyPr>
            <a:normAutofit/>
          </a:bodyPr>
          <a:lstStyle/>
          <a:p>
            <a:pPr marL="0" indent="0">
              <a:buNone/>
            </a:pPr>
            <a:r>
              <a:rPr lang="pt-BR" dirty="0"/>
              <a:t>Capitalismo leva a crescente especialização de funções.</a:t>
            </a:r>
          </a:p>
          <a:p>
            <a:pPr marL="0" indent="0">
              <a:buNone/>
            </a:pPr>
            <a:endParaRPr lang="pt-BR" dirty="0"/>
          </a:p>
          <a:p>
            <a:pPr marL="0" indent="0">
              <a:buNone/>
            </a:pPr>
            <a:endParaRPr lang="pt-BR" dirty="0">
              <a:solidFill>
                <a:srgbClr val="FF0000"/>
              </a:solidFill>
            </a:endParaRPr>
          </a:p>
          <a:p>
            <a:pPr marL="0" indent="0">
              <a:buNone/>
            </a:pPr>
            <a:endParaRPr lang="pt-BR" dirty="0">
              <a:solidFill>
                <a:srgbClr val="FF0000"/>
              </a:solidFill>
            </a:endParaRPr>
          </a:p>
          <a:p>
            <a:pPr marL="0" indent="0">
              <a:buNone/>
            </a:pPr>
            <a:endParaRPr lang="pt-BR" dirty="0">
              <a:solidFill>
                <a:srgbClr val="FF0000"/>
              </a:solidFill>
            </a:endParaRPr>
          </a:p>
          <a:p>
            <a:pPr marL="0" indent="0">
              <a:buNone/>
            </a:pPr>
            <a:r>
              <a:rPr lang="pt-BR" dirty="0"/>
              <a:t>Surge no século XX a distribuição independente, ligada à  produção em massa, revolução nos transportes e comunicações, abertura de novos mercados e ao fortalecimento das marcas/surgimento do marketing.</a:t>
            </a:r>
          </a:p>
        </p:txBody>
      </p:sp>
      <p:graphicFrame>
        <p:nvGraphicFramePr>
          <p:cNvPr id="4" name="Diagrama 3">
            <a:extLst>
              <a:ext uri="{FF2B5EF4-FFF2-40B4-BE49-F238E27FC236}">
                <a16:creationId xmlns:a16="http://schemas.microsoft.com/office/drawing/2014/main" id="{D1630562-08F4-4AB7-9912-CE60FBDEEB99}"/>
              </a:ext>
            </a:extLst>
          </p:cNvPr>
          <p:cNvGraphicFramePr/>
          <p:nvPr>
            <p:extLst>
              <p:ext uri="{D42A27DB-BD31-4B8C-83A1-F6EECF244321}">
                <p14:modId xmlns:p14="http://schemas.microsoft.com/office/powerpoint/2010/main" val="3244593339"/>
              </p:ext>
            </p:extLst>
          </p:nvPr>
        </p:nvGraphicFramePr>
        <p:xfrm>
          <a:off x="730526" y="1669772"/>
          <a:ext cx="10730948" cy="33660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99144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686B7-FBC0-DF4E-A73D-ED3D60E43B1B}"/>
              </a:ext>
            </a:extLst>
          </p:cNvPr>
          <p:cNvSpPr>
            <a:spLocks noGrp="1"/>
          </p:cNvSpPr>
          <p:nvPr>
            <p:ph type="title"/>
          </p:nvPr>
        </p:nvSpPr>
        <p:spPr/>
        <p:txBody>
          <a:bodyPr/>
          <a:lstStyle/>
          <a:p>
            <a:r>
              <a:rPr lang="pt-BR" dirty="0"/>
              <a:t>O que não pode?</a:t>
            </a:r>
          </a:p>
        </p:txBody>
      </p:sp>
      <p:sp>
        <p:nvSpPr>
          <p:cNvPr id="3" name="Espaço Reservado para Conteúdo 2">
            <a:extLst>
              <a:ext uri="{FF2B5EF4-FFF2-40B4-BE49-F238E27FC236}">
                <a16:creationId xmlns:a16="http://schemas.microsoft.com/office/drawing/2014/main" id="{CDD375E1-6956-F846-9D25-1A67CFAB1CBC}"/>
              </a:ext>
            </a:extLst>
          </p:cNvPr>
          <p:cNvSpPr>
            <a:spLocks noGrp="1"/>
          </p:cNvSpPr>
          <p:nvPr>
            <p:ph idx="1"/>
          </p:nvPr>
        </p:nvSpPr>
        <p:spPr/>
        <p:txBody>
          <a:bodyPr>
            <a:normAutofit/>
          </a:bodyPr>
          <a:lstStyle/>
          <a:p>
            <a:endParaRPr lang="pt-BR" dirty="0"/>
          </a:p>
          <a:p>
            <a:r>
              <a:rPr lang="pt-BR" dirty="0"/>
              <a:t>Vedada a restrição territorial absoluta – </a:t>
            </a:r>
            <a:r>
              <a:rPr lang="pt-BR" dirty="0" err="1"/>
              <a:t>closed</a:t>
            </a:r>
            <a:r>
              <a:rPr lang="pt-BR" dirty="0"/>
              <a:t> </a:t>
            </a:r>
            <a:r>
              <a:rPr lang="pt-BR" dirty="0" err="1"/>
              <a:t>territories</a:t>
            </a:r>
            <a:r>
              <a:rPr lang="pt-BR" dirty="0"/>
              <a:t> -  que proíba vendas passivas para consumidores de outras áreas.</a:t>
            </a:r>
          </a:p>
          <a:p>
            <a:endParaRPr lang="pt-BR" dirty="0"/>
          </a:p>
          <a:p>
            <a:pPr marL="0" indent="0">
              <a:buNone/>
            </a:pPr>
            <a:r>
              <a:rPr lang="pt-BR" dirty="0"/>
              <a:t>Por isso, a Lei Ferrari foi reformada no começo dos anos 1990,  proibindo o </a:t>
            </a:r>
            <a:r>
              <a:rPr lang="pt-BR" dirty="0" err="1"/>
              <a:t>profit-passover</a:t>
            </a:r>
            <a:r>
              <a:rPr lang="pt-BR" dirty="0"/>
              <a:t> e autorizando serviços em qualquer concessionária.</a:t>
            </a:r>
          </a:p>
          <a:p>
            <a:endParaRPr lang="pt-BR" dirty="0"/>
          </a:p>
          <a:p>
            <a:endParaRPr lang="pt-BR" dirty="0"/>
          </a:p>
          <a:p>
            <a:endParaRPr lang="pt-BR" dirty="0"/>
          </a:p>
        </p:txBody>
      </p:sp>
    </p:spTree>
    <p:extLst>
      <p:ext uri="{BB962C8B-B14F-4D97-AF65-F5344CB8AC3E}">
        <p14:creationId xmlns:p14="http://schemas.microsoft.com/office/powerpoint/2010/main" val="17919642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F2DE69-1332-DC45-AE15-7F928C110A3E}"/>
              </a:ext>
            </a:extLst>
          </p:cNvPr>
          <p:cNvSpPr>
            <a:spLocks noGrp="1"/>
          </p:cNvSpPr>
          <p:nvPr>
            <p:ph type="title"/>
          </p:nvPr>
        </p:nvSpPr>
        <p:spPr/>
        <p:txBody>
          <a:bodyPr>
            <a:normAutofit fontScale="90000"/>
          </a:bodyPr>
          <a:lstStyle/>
          <a:p>
            <a:r>
              <a:rPr lang="pt-BR" dirty="0"/>
              <a:t>Algumas das justificativas admitidas pelos </a:t>
            </a:r>
            <a:r>
              <a:rPr lang="pt-BR" dirty="0" err="1"/>
              <a:t>guidelines</a:t>
            </a:r>
            <a:r>
              <a:rPr lang="pt-BR" dirty="0"/>
              <a:t> da União Europeia sobre restrições verticais</a:t>
            </a:r>
          </a:p>
        </p:txBody>
      </p:sp>
      <p:sp>
        <p:nvSpPr>
          <p:cNvPr id="3" name="Espaço Reservado para Conteúdo 2">
            <a:extLst>
              <a:ext uri="{FF2B5EF4-FFF2-40B4-BE49-F238E27FC236}">
                <a16:creationId xmlns:a16="http://schemas.microsoft.com/office/drawing/2014/main" id="{61791D49-FF06-3445-B8A0-26FBE5DAC590}"/>
              </a:ext>
            </a:extLst>
          </p:cNvPr>
          <p:cNvSpPr>
            <a:spLocks noGrp="1"/>
          </p:cNvSpPr>
          <p:nvPr>
            <p:ph idx="1"/>
          </p:nvPr>
        </p:nvSpPr>
        <p:spPr/>
        <p:txBody>
          <a:bodyPr>
            <a:normAutofit/>
          </a:bodyPr>
          <a:lstStyle/>
          <a:p>
            <a:r>
              <a:rPr lang="pt-BR" dirty="0" err="1"/>
              <a:t>Free-riding</a:t>
            </a:r>
            <a:endParaRPr lang="pt-BR" dirty="0"/>
          </a:p>
          <a:p>
            <a:r>
              <a:rPr lang="pt-BR" dirty="0"/>
              <a:t>Investimentos irrecuperáveis, pois é necessário permitir a amortização. </a:t>
            </a:r>
            <a:r>
              <a:rPr lang="pt-BR" dirty="0" err="1"/>
              <a:t>Sunk</a:t>
            </a:r>
            <a:r>
              <a:rPr lang="pt-BR" dirty="0"/>
              <a:t> </a:t>
            </a:r>
            <a:r>
              <a:rPr lang="pt-BR" dirty="0" err="1"/>
              <a:t>costs</a:t>
            </a:r>
            <a:endParaRPr lang="pt-BR" dirty="0"/>
          </a:p>
          <a:p>
            <a:r>
              <a:rPr lang="pt-BR" dirty="0"/>
              <a:t>Certificação ou controle de qualidade. Particularmente importante na distribuição seletiva, relativa a produtos </a:t>
            </a:r>
            <a:r>
              <a:rPr lang="pt-BR"/>
              <a:t>de marca.</a:t>
            </a:r>
            <a:endParaRPr lang="pt-BR" dirty="0"/>
          </a:p>
          <a:p>
            <a:r>
              <a:rPr lang="pt-BR" dirty="0"/>
              <a:t>Exigência de quantidades mínimas e ganhos de escala</a:t>
            </a:r>
          </a:p>
          <a:p>
            <a:r>
              <a:rPr lang="pt-BR" dirty="0"/>
              <a:t>Corte de Justiça entende que não há problema em restrições entre empresas do mesmo grupo</a:t>
            </a:r>
          </a:p>
          <a:p>
            <a:endParaRPr lang="pt-BR" dirty="0"/>
          </a:p>
          <a:p>
            <a:endParaRPr lang="pt-BR" dirty="0"/>
          </a:p>
        </p:txBody>
      </p:sp>
    </p:spTree>
    <p:extLst>
      <p:ext uri="{BB962C8B-B14F-4D97-AF65-F5344CB8AC3E}">
        <p14:creationId xmlns:p14="http://schemas.microsoft.com/office/powerpoint/2010/main" val="15456677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1D7D66F-1BBC-46BB-9B22-CA001B7A75A7}"/>
              </a:ext>
            </a:extLst>
          </p:cNvPr>
          <p:cNvSpPr>
            <a:spLocks noGrp="1"/>
          </p:cNvSpPr>
          <p:nvPr>
            <p:ph type="title"/>
          </p:nvPr>
        </p:nvSpPr>
        <p:spPr>
          <a:xfrm>
            <a:off x="1371599" y="294538"/>
            <a:ext cx="9895951" cy="1033669"/>
          </a:xfrm>
        </p:spPr>
        <p:txBody>
          <a:bodyPr>
            <a:normAutofit/>
          </a:bodyPr>
          <a:lstStyle/>
          <a:p>
            <a:r>
              <a:rPr lang="pt-BR" sz="4000" b="1">
                <a:solidFill>
                  <a:srgbClr val="FFFFFF"/>
                </a:solidFill>
              </a:rPr>
              <a:t>Preços de Venda e de Revenda</a:t>
            </a:r>
          </a:p>
        </p:txBody>
      </p:sp>
      <p:sp>
        <p:nvSpPr>
          <p:cNvPr id="3" name="Espaço Reservado para Conteúdo 2">
            <a:extLst>
              <a:ext uri="{FF2B5EF4-FFF2-40B4-BE49-F238E27FC236}">
                <a16:creationId xmlns:a16="http://schemas.microsoft.com/office/drawing/2014/main" id="{A883540B-A464-4B96-AF60-7E0DDD2A3B1E}"/>
              </a:ext>
            </a:extLst>
          </p:cNvPr>
          <p:cNvSpPr>
            <a:spLocks noGrp="1"/>
          </p:cNvSpPr>
          <p:nvPr>
            <p:ph idx="1"/>
          </p:nvPr>
        </p:nvSpPr>
        <p:spPr>
          <a:xfrm>
            <a:off x="1371599" y="2318197"/>
            <a:ext cx="9724031" cy="3683358"/>
          </a:xfrm>
        </p:spPr>
        <p:txBody>
          <a:bodyPr anchor="ctr">
            <a:normAutofit/>
          </a:bodyPr>
          <a:lstStyle/>
          <a:p>
            <a:pPr marL="0" indent="0">
              <a:buNone/>
            </a:pPr>
            <a:r>
              <a:rPr lang="pt-BR" sz="1400"/>
              <a:t>O contrato de distribuição é um “contrat-cadre”, no qual se encaixam um fluxo de “contratos de aplicação”: as compras e vendas. O contrato de distribuição não prevê preço para essas vendas subsequentes. Isso não é elemento essencial sequer na compra e venda,  pois, segundo o  artigo 488 CC, ausente ajuste, será “preço corrente das vendas habituais do vendedor”.</a:t>
            </a:r>
          </a:p>
          <a:p>
            <a:endParaRPr lang="pt-BR" sz="1400"/>
          </a:p>
          <a:p>
            <a:r>
              <a:rPr lang="pt-BR" sz="1400"/>
              <a:t> Vedação da Discriminação: não implica uniformidade.</a:t>
            </a:r>
          </a:p>
          <a:p>
            <a:endParaRPr lang="pt-BR" sz="1400"/>
          </a:p>
          <a:p>
            <a:r>
              <a:rPr lang="pt-BR" sz="1400"/>
              <a:t> Garantia de Margens</a:t>
            </a:r>
          </a:p>
          <a:p>
            <a:endParaRPr lang="pt-BR" sz="1400"/>
          </a:p>
          <a:p>
            <a:r>
              <a:rPr lang="pt-BR" sz="1400"/>
              <a:t> Quanto ao  preço de revenda (ou seja, o que o distribuidor cobrará dos seus compradores) tendem a ser proibidas pelo  direito antitruste das várias jurisdições: a) fixação pelo produtor; b) preços mínimos; c) preços máximos inviáveis. É admitida a recomendação de preços.</a:t>
            </a:r>
          </a:p>
          <a:p>
            <a:endParaRPr lang="pt-BR" sz="1400"/>
          </a:p>
          <a:p>
            <a:r>
              <a:rPr lang="pt-BR" sz="1400"/>
              <a:t> “Resale Price Maintenance”.</a:t>
            </a:r>
          </a:p>
          <a:p>
            <a:endParaRPr lang="pt-BR" sz="1400"/>
          </a:p>
        </p:txBody>
      </p:sp>
    </p:spTree>
    <p:extLst>
      <p:ext uri="{BB962C8B-B14F-4D97-AF65-F5344CB8AC3E}">
        <p14:creationId xmlns:p14="http://schemas.microsoft.com/office/powerpoint/2010/main" val="791402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ço Reservado para Conteúdo 3">
            <a:extLst>
              <a:ext uri="{FF2B5EF4-FFF2-40B4-BE49-F238E27FC236}">
                <a16:creationId xmlns:a16="http://schemas.microsoft.com/office/drawing/2014/main" id="{5256D8B9-2239-824A-8D8F-444056FCFB20}"/>
              </a:ext>
            </a:extLst>
          </p:cNvPr>
          <p:cNvPicPr>
            <a:picLocks noGrp="1" noChangeAspect="1"/>
          </p:cNvPicPr>
          <p:nvPr>
            <p:ph idx="1"/>
          </p:nvPr>
        </p:nvPicPr>
        <p:blipFill rotWithShape="1">
          <a:blip r:embed="rId2"/>
          <a:srcRect l="3206" r="3461"/>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CBE1B69-F3B9-0B4A-A0AB-F928C10DBE9A}"/>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2800">
                <a:solidFill>
                  <a:schemeClr val="tx1">
                    <a:lumMod val="85000"/>
                    <a:lumOff val="15000"/>
                  </a:schemeClr>
                </a:solidFill>
              </a:rPr>
              <a:t>Rede de distribuição como barreira de entrada nos atos de concentração</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71373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93CB30-24A4-5F49-BED9-9A726F7BC9AB}"/>
              </a:ext>
            </a:extLst>
          </p:cNvPr>
          <p:cNvSpPr>
            <a:spLocks noGrp="1"/>
          </p:cNvSpPr>
          <p:nvPr>
            <p:ph type="title"/>
          </p:nvPr>
        </p:nvSpPr>
        <p:spPr/>
        <p:txBody>
          <a:bodyPr/>
          <a:lstStyle/>
          <a:p>
            <a:r>
              <a:rPr lang="pt-BR" dirty="0"/>
              <a:t>Como analisar o impacto concorrencial da rede de distribuição?</a:t>
            </a:r>
          </a:p>
        </p:txBody>
      </p:sp>
      <p:sp>
        <p:nvSpPr>
          <p:cNvPr id="3" name="Espaço Reservado para Conteúdo 2">
            <a:extLst>
              <a:ext uri="{FF2B5EF4-FFF2-40B4-BE49-F238E27FC236}">
                <a16:creationId xmlns:a16="http://schemas.microsoft.com/office/drawing/2014/main" id="{DFA5432F-FC13-E842-9F0F-32430BF907D8}"/>
              </a:ext>
            </a:extLst>
          </p:cNvPr>
          <p:cNvSpPr>
            <a:spLocks noGrp="1"/>
          </p:cNvSpPr>
          <p:nvPr>
            <p:ph idx="1"/>
          </p:nvPr>
        </p:nvSpPr>
        <p:spPr/>
        <p:txBody>
          <a:bodyPr>
            <a:normAutofit fontScale="85000" lnSpcReduction="20000"/>
          </a:bodyPr>
          <a:lstStyle/>
          <a:p>
            <a:pPr marL="0" indent="0">
              <a:buNone/>
            </a:pPr>
            <a:r>
              <a:rPr lang="pt-BR" dirty="0"/>
              <a:t>Leonor Cordovil e Daniel </a:t>
            </a:r>
            <a:r>
              <a:rPr lang="pt-BR" dirty="0" err="1"/>
              <a:t>Athias</a:t>
            </a:r>
            <a:r>
              <a:rPr lang="pt-BR" dirty="0"/>
              <a:t>, em </a:t>
            </a:r>
            <a:r>
              <a:rPr lang="pt-BR" dirty="0" err="1"/>
              <a:t>Consideraçoes</a:t>
            </a:r>
            <a:r>
              <a:rPr lang="pt-BR" dirty="0"/>
              <a:t> sobre o Contrato de </a:t>
            </a:r>
            <a:r>
              <a:rPr lang="pt-BR" dirty="0" err="1"/>
              <a:t>Distribuiçao</a:t>
            </a:r>
            <a:r>
              <a:rPr lang="pt-BR" dirty="0"/>
              <a:t> no Direito Antitruste, chamam a atenção para analisar a questão considerando o seguinte:</a:t>
            </a:r>
          </a:p>
          <a:p>
            <a:pPr marL="0" indent="0">
              <a:buNone/>
            </a:pPr>
            <a:endParaRPr lang="pt-BR" dirty="0"/>
          </a:p>
          <a:p>
            <a:pPr marL="0" indent="0">
              <a:buNone/>
            </a:pPr>
            <a:r>
              <a:rPr lang="pt-BR" dirty="0"/>
              <a:t>CRITÉRIOS FORMAIS-TRANSVERSAIS Entre os critérios formais a serem observados na estrutura de uma política de distribuição, há cinco relevantes: (1) origem da política; (2) tempo de duração; (3) independência dos distribuidores; (4) concorrência direta; (5) racionalidade da distribuição e justificativa</a:t>
            </a:r>
          </a:p>
          <a:p>
            <a:pPr marL="0" indent="0">
              <a:buNone/>
            </a:pPr>
            <a:endParaRPr lang="pt-BR" dirty="0"/>
          </a:p>
          <a:p>
            <a:pPr marL="0" indent="0">
              <a:buNone/>
            </a:pPr>
            <a:r>
              <a:rPr lang="pt-BR" dirty="0"/>
              <a:t>CRITÉRIOS MATERIAIS-SUBSTANCIAIS Na categoria de critérios materiais, quatro aspectos centrais de contratos de distribuição são recorrentes: (1) troca de informações sensíveis; (2) fixação de preços de revenda; (3) discriminação; (4) exclusividade.</a:t>
            </a:r>
          </a:p>
        </p:txBody>
      </p:sp>
    </p:spTree>
    <p:extLst>
      <p:ext uri="{BB962C8B-B14F-4D97-AF65-F5344CB8AC3E}">
        <p14:creationId xmlns:p14="http://schemas.microsoft.com/office/powerpoint/2010/main" val="2044094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BDBA600-390B-784A-8C0B-BA083674EAD0}"/>
              </a:ext>
            </a:extLst>
          </p:cNvPr>
          <p:cNvSpPr>
            <a:spLocks noGrp="1"/>
          </p:cNvSpPr>
          <p:nvPr>
            <p:ph type="title"/>
          </p:nvPr>
        </p:nvSpPr>
        <p:spPr>
          <a:xfrm>
            <a:off x="838200" y="631825"/>
            <a:ext cx="10515600" cy="1325563"/>
          </a:xfrm>
        </p:spPr>
        <p:txBody>
          <a:bodyPr>
            <a:normAutofit/>
          </a:bodyPr>
          <a:lstStyle/>
          <a:p>
            <a:r>
              <a:rPr lang="pt-BR">
                <a:solidFill>
                  <a:schemeClr val="bg1"/>
                </a:solidFill>
              </a:rPr>
              <a:t>Funções  Econômicas do Contrato de Distribuição</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Espaço Reservado para Conteúdo 2">
            <a:extLst>
              <a:ext uri="{FF2B5EF4-FFF2-40B4-BE49-F238E27FC236}">
                <a16:creationId xmlns:a16="http://schemas.microsoft.com/office/drawing/2014/main" id="{3DDD5193-CA79-624F-9908-FA4326C86B77}"/>
              </a:ext>
            </a:extLst>
          </p:cNvPr>
          <p:cNvSpPr>
            <a:spLocks noGrp="1"/>
          </p:cNvSpPr>
          <p:nvPr>
            <p:ph idx="1"/>
          </p:nvPr>
        </p:nvSpPr>
        <p:spPr>
          <a:xfrm>
            <a:off x="838200" y="2269173"/>
            <a:ext cx="10515600" cy="3659988"/>
          </a:xfrm>
        </p:spPr>
        <p:txBody>
          <a:bodyPr>
            <a:normAutofit fontScale="92500" lnSpcReduction="10000"/>
          </a:bodyPr>
          <a:lstStyle/>
          <a:p>
            <a:r>
              <a:rPr lang="pt-BR" sz="2400" dirty="0">
                <a:solidFill>
                  <a:schemeClr val="bg1"/>
                </a:solidFill>
              </a:rPr>
              <a:t>Redução dos custos de transação </a:t>
            </a:r>
          </a:p>
          <a:p>
            <a:pPr marL="0" indent="0">
              <a:buNone/>
            </a:pPr>
            <a:endParaRPr lang="pt-BR" sz="2400" dirty="0">
              <a:solidFill>
                <a:schemeClr val="bg1"/>
              </a:solidFill>
            </a:endParaRPr>
          </a:p>
          <a:p>
            <a:r>
              <a:rPr lang="pt-BR" sz="2400" dirty="0">
                <a:solidFill>
                  <a:schemeClr val="bg1"/>
                </a:solidFill>
              </a:rPr>
              <a:t>Escoamento da produção</a:t>
            </a:r>
          </a:p>
          <a:p>
            <a:pPr marL="0" indent="0">
              <a:buNone/>
            </a:pPr>
            <a:endParaRPr lang="pt-BR" sz="2400" dirty="0">
              <a:solidFill>
                <a:schemeClr val="bg1"/>
              </a:solidFill>
            </a:endParaRPr>
          </a:p>
          <a:p>
            <a:r>
              <a:rPr lang="pt-BR" sz="2400" dirty="0">
                <a:solidFill>
                  <a:schemeClr val="bg1"/>
                </a:solidFill>
              </a:rPr>
              <a:t>Conquista de mercado e Fortalecimento da Marca no âmbito local</a:t>
            </a:r>
          </a:p>
          <a:p>
            <a:endParaRPr lang="pt-BR" sz="2400" dirty="0">
              <a:solidFill>
                <a:schemeClr val="bg1"/>
              </a:solidFill>
            </a:endParaRPr>
          </a:p>
          <a:p>
            <a:r>
              <a:rPr lang="pt-BR" sz="2400" dirty="0">
                <a:solidFill>
                  <a:schemeClr val="bg1"/>
                </a:solidFill>
              </a:rPr>
              <a:t>Entrada em novo mercado</a:t>
            </a:r>
          </a:p>
          <a:p>
            <a:pPr marL="0" indent="0">
              <a:buNone/>
            </a:pPr>
            <a:endParaRPr lang="pt-BR" sz="2400" dirty="0">
              <a:solidFill>
                <a:schemeClr val="bg1"/>
              </a:solidFill>
            </a:endParaRPr>
          </a:p>
          <a:p>
            <a:r>
              <a:rPr lang="pt-BR" sz="2400" dirty="0">
                <a:solidFill>
                  <a:schemeClr val="bg1"/>
                </a:solidFill>
              </a:rPr>
              <a:t>Fluxo de Informações</a:t>
            </a:r>
          </a:p>
          <a:p>
            <a:endParaRPr lang="pt-BR" sz="2400" dirty="0">
              <a:solidFill>
                <a:schemeClr val="bg1"/>
              </a:solidFill>
            </a:endParaRPr>
          </a:p>
          <a:p>
            <a:endParaRPr lang="pt-BR" sz="2400" dirty="0">
              <a:solidFill>
                <a:schemeClr val="bg1"/>
              </a:solidFill>
            </a:endParaRPr>
          </a:p>
        </p:txBody>
      </p:sp>
    </p:spTree>
    <p:extLst>
      <p:ext uri="{BB962C8B-B14F-4D97-AF65-F5344CB8AC3E}">
        <p14:creationId xmlns:p14="http://schemas.microsoft.com/office/powerpoint/2010/main" val="67858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EA0B2AEF-7762-6845-A84F-38B10E4F9DB3}"/>
              </a:ext>
            </a:extLst>
          </p:cNvPr>
          <p:cNvSpPr txBox="1"/>
          <p:nvPr/>
        </p:nvSpPr>
        <p:spPr>
          <a:xfrm>
            <a:off x="8475919" y="1144769"/>
            <a:ext cx="3340962" cy="2896432"/>
          </a:xfrm>
          <a:prstGeom prst="rect">
            <a:avLst/>
          </a:prstGeom>
        </p:spPr>
        <p:txBody>
          <a:bodyPr vert="horz" lIns="91440" tIns="45720" rIns="91440" bIns="45720" rtlCol="0" anchor="b">
            <a:normAutofit fontScale="92500" lnSpcReduction="10000"/>
          </a:bodyPr>
          <a:lstStyle/>
          <a:p>
            <a:pPr>
              <a:lnSpc>
                <a:spcPct val="90000"/>
              </a:lnSpc>
              <a:spcBef>
                <a:spcPct val="0"/>
              </a:spcBef>
              <a:spcAft>
                <a:spcPts val="600"/>
              </a:spcAft>
            </a:pPr>
            <a:r>
              <a:rPr lang="en-US" sz="3100" dirty="0" err="1">
                <a:latin typeface="+mj-lt"/>
                <a:ea typeface="+mj-ea"/>
                <a:cs typeface="+mj-cs"/>
              </a:rPr>
              <a:t>Escoamento</a:t>
            </a:r>
            <a:r>
              <a:rPr lang="en-US" sz="3100" dirty="0">
                <a:latin typeface="+mj-lt"/>
                <a:ea typeface="+mj-ea"/>
                <a:cs typeface="+mj-cs"/>
              </a:rPr>
              <a:t> da </a:t>
            </a:r>
            <a:r>
              <a:rPr lang="en-US" sz="3100" dirty="0" err="1">
                <a:latin typeface="+mj-lt"/>
                <a:ea typeface="+mj-ea"/>
                <a:cs typeface="+mj-cs"/>
              </a:rPr>
              <a:t>produção</a:t>
            </a:r>
            <a:r>
              <a:rPr lang="en-US" sz="3100" dirty="0">
                <a:latin typeface="+mj-lt"/>
                <a:ea typeface="+mj-ea"/>
                <a:cs typeface="+mj-cs"/>
              </a:rPr>
              <a:t>:</a:t>
            </a:r>
          </a:p>
          <a:p>
            <a:pPr>
              <a:lnSpc>
                <a:spcPct val="90000"/>
              </a:lnSpc>
              <a:spcBef>
                <a:spcPct val="0"/>
              </a:spcBef>
              <a:spcAft>
                <a:spcPts val="600"/>
              </a:spcAft>
            </a:pPr>
            <a:r>
              <a:rPr lang="en-US" sz="3100" dirty="0">
                <a:latin typeface="+mj-lt"/>
                <a:ea typeface="+mj-ea"/>
                <a:cs typeface="+mj-cs"/>
              </a:rPr>
              <a:t>O mercado de </a:t>
            </a:r>
            <a:r>
              <a:rPr lang="en-US" sz="3100" dirty="0" err="1">
                <a:latin typeface="+mj-lt"/>
                <a:ea typeface="+mj-ea"/>
                <a:cs typeface="+mj-cs"/>
              </a:rPr>
              <a:t>cerveja</a:t>
            </a:r>
            <a:r>
              <a:rPr lang="en-US" sz="3100" dirty="0">
                <a:latin typeface="+mj-lt"/>
                <a:ea typeface="+mj-ea"/>
                <a:cs typeface="+mj-cs"/>
              </a:rPr>
              <a:t> no </a:t>
            </a:r>
            <a:r>
              <a:rPr lang="en-US" sz="3100" dirty="0" err="1">
                <a:latin typeface="+mj-lt"/>
                <a:ea typeface="+mj-ea"/>
                <a:cs typeface="+mj-cs"/>
              </a:rPr>
              <a:t>Brasil</a:t>
            </a:r>
            <a:r>
              <a:rPr lang="en-US" sz="3100" dirty="0">
                <a:latin typeface="+mj-lt"/>
                <a:ea typeface="+mj-ea"/>
                <a:cs typeface="+mj-cs"/>
              </a:rPr>
              <a:t>: 1,2 </a:t>
            </a:r>
            <a:r>
              <a:rPr lang="en-US" sz="3100" dirty="0" err="1">
                <a:latin typeface="+mj-lt"/>
                <a:ea typeface="+mj-ea"/>
                <a:cs typeface="+mj-cs"/>
              </a:rPr>
              <a:t>milhões</a:t>
            </a:r>
            <a:r>
              <a:rPr lang="en-US" sz="3100" dirty="0">
                <a:latin typeface="+mj-lt"/>
                <a:ea typeface="+mj-ea"/>
                <a:cs typeface="+mj-cs"/>
              </a:rPr>
              <a:t> de </a:t>
            </a:r>
            <a:r>
              <a:rPr lang="en-US" sz="3100" dirty="0" err="1">
                <a:latin typeface="+mj-lt"/>
                <a:ea typeface="+mj-ea"/>
                <a:cs typeface="+mj-cs"/>
              </a:rPr>
              <a:t>pontos</a:t>
            </a:r>
            <a:r>
              <a:rPr lang="en-US" sz="3100" dirty="0">
                <a:latin typeface="+mj-lt"/>
                <a:ea typeface="+mj-ea"/>
                <a:cs typeface="+mj-cs"/>
              </a:rPr>
              <a:t> de </a:t>
            </a:r>
            <a:r>
              <a:rPr lang="en-US" sz="3100" dirty="0" err="1">
                <a:latin typeface="+mj-lt"/>
                <a:ea typeface="+mj-ea"/>
                <a:cs typeface="+mj-cs"/>
              </a:rPr>
              <a:t>venda</a:t>
            </a:r>
            <a:r>
              <a:rPr lang="en-US" sz="3100" dirty="0">
                <a:latin typeface="+mj-lt"/>
                <a:ea typeface="+mj-ea"/>
                <a:cs typeface="+mj-cs"/>
              </a:rPr>
              <a:t>. 13 </a:t>
            </a:r>
            <a:r>
              <a:rPr lang="en-US" sz="3100" dirty="0" err="1">
                <a:latin typeface="+mj-lt"/>
                <a:ea typeface="+mj-ea"/>
                <a:cs typeface="+mj-cs"/>
              </a:rPr>
              <a:t>bilhões</a:t>
            </a:r>
            <a:r>
              <a:rPr lang="en-US" sz="3100" dirty="0">
                <a:latin typeface="+mj-lt"/>
                <a:ea typeface="+mj-ea"/>
                <a:cs typeface="+mj-cs"/>
              </a:rPr>
              <a:t> de </a:t>
            </a:r>
            <a:r>
              <a:rPr lang="en-US" sz="3100" dirty="0" err="1">
                <a:latin typeface="+mj-lt"/>
                <a:ea typeface="+mj-ea"/>
                <a:cs typeface="+mj-cs"/>
              </a:rPr>
              <a:t>litros</a:t>
            </a:r>
            <a:r>
              <a:rPr lang="en-US" sz="3100" dirty="0">
                <a:latin typeface="+mj-lt"/>
                <a:ea typeface="+mj-ea"/>
                <a:cs typeface="+mj-cs"/>
              </a:rPr>
              <a:t> </a:t>
            </a:r>
            <a:r>
              <a:rPr lang="en-US" sz="3100" dirty="0" err="1">
                <a:latin typeface="+mj-lt"/>
                <a:ea typeface="+mj-ea"/>
                <a:cs typeface="+mj-cs"/>
              </a:rPr>
              <a:t>consumidos</a:t>
            </a:r>
            <a:endParaRPr lang="en-US" sz="3100" dirty="0">
              <a:latin typeface="+mj-lt"/>
              <a:ea typeface="+mj-ea"/>
              <a:cs typeface="+mj-cs"/>
            </a:endParaRPr>
          </a:p>
        </p:txBody>
      </p:sp>
      <p:pic>
        <p:nvPicPr>
          <p:cNvPr id="4" name="Imagem 3">
            <a:extLst>
              <a:ext uri="{FF2B5EF4-FFF2-40B4-BE49-F238E27FC236}">
                <a16:creationId xmlns:a16="http://schemas.microsoft.com/office/drawing/2014/main" id="{C2117D0C-8CD4-8443-A46E-CF152E5E7A68}"/>
              </a:ext>
            </a:extLst>
          </p:cNvPr>
          <p:cNvPicPr>
            <a:picLocks noChangeAspect="1"/>
          </p:cNvPicPr>
          <p:nvPr/>
        </p:nvPicPr>
        <p:blipFill rotWithShape="1">
          <a:blip r:embed="rId2"/>
          <a:srcRect l="12828" r="4373"/>
          <a:stretch/>
        </p:blipFill>
        <p:spPr>
          <a:xfrm>
            <a:off x="1" y="10"/>
            <a:ext cx="3547872" cy="3209534"/>
          </a:xfrm>
          <a:prstGeom prst="rect">
            <a:avLst/>
          </a:prstGeom>
        </p:spPr>
      </p:pic>
      <p:pic>
        <p:nvPicPr>
          <p:cNvPr id="7" name="Imagem 6">
            <a:extLst>
              <a:ext uri="{FF2B5EF4-FFF2-40B4-BE49-F238E27FC236}">
                <a16:creationId xmlns:a16="http://schemas.microsoft.com/office/drawing/2014/main" id="{198A9234-1B30-A04C-963B-CC989D616EA1}"/>
              </a:ext>
            </a:extLst>
          </p:cNvPr>
          <p:cNvPicPr>
            <a:picLocks noChangeAspect="1"/>
          </p:cNvPicPr>
          <p:nvPr/>
        </p:nvPicPr>
        <p:blipFill rotWithShape="1">
          <a:blip r:embed="rId3"/>
          <a:srcRect t="25096" r="1" b="1"/>
          <a:stretch/>
        </p:blipFill>
        <p:spPr>
          <a:xfrm>
            <a:off x="20" y="3310128"/>
            <a:ext cx="3547852" cy="3547872"/>
          </a:xfrm>
          <a:prstGeom prst="rect">
            <a:avLst/>
          </a:prstGeom>
        </p:spPr>
      </p:pic>
      <p:pic>
        <p:nvPicPr>
          <p:cNvPr id="6" name="Imagem 5">
            <a:extLst>
              <a:ext uri="{FF2B5EF4-FFF2-40B4-BE49-F238E27FC236}">
                <a16:creationId xmlns:a16="http://schemas.microsoft.com/office/drawing/2014/main" id="{FB8B9239-126A-DF4C-B12D-7D2F45AB482E}"/>
              </a:ext>
            </a:extLst>
          </p:cNvPr>
          <p:cNvPicPr>
            <a:picLocks noChangeAspect="1"/>
          </p:cNvPicPr>
          <p:nvPr/>
        </p:nvPicPr>
        <p:blipFill rotWithShape="1">
          <a:blip r:embed="rId4"/>
          <a:srcRect l="19269" r="3968" b="-2"/>
          <a:stretch/>
        </p:blipFill>
        <p:spPr>
          <a:xfrm>
            <a:off x="3665257" y="10"/>
            <a:ext cx="4329273" cy="4133078"/>
          </a:xfrm>
          <a:prstGeom prst="rect">
            <a:avLst/>
          </a:prstGeom>
        </p:spPr>
      </p:pic>
      <p:pic>
        <p:nvPicPr>
          <p:cNvPr id="5" name="Imagem 4">
            <a:extLst>
              <a:ext uri="{FF2B5EF4-FFF2-40B4-BE49-F238E27FC236}">
                <a16:creationId xmlns:a16="http://schemas.microsoft.com/office/drawing/2014/main" id="{9EBE6C4B-DBBD-7743-BB31-8A886E8672F7}"/>
              </a:ext>
            </a:extLst>
          </p:cNvPr>
          <p:cNvPicPr>
            <a:picLocks noChangeAspect="1"/>
          </p:cNvPicPr>
          <p:nvPr/>
        </p:nvPicPr>
        <p:blipFill rotWithShape="1">
          <a:blip r:embed="rId5"/>
          <a:srcRect l="7619"/>
          <a:stretch/>
        </p:blipFill>
        <p:spPr>
          <a:xfrm>
            <a:off x="3665254" y="4233672"/>
            <a:ext cx="4329274" cy="2624328"/>
          </a:xfrm>
          <a:prstGeom prst="rect">
            <a:avLst/>
          </a:prstGeom>
        </p:spPr>
      </p:pic>
    </p:spTree>
    <p:extLst>
      <p:ext uri="{BB962C8B-B14F-4D97-AF65-F5344CB8AC3E}">
        <p14:creationId xmlns:p14="http://schemas.microsoft.com/office/powerpoint/2010/main" val="1533899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AC4A16CD-B497-8B4D-A784-EEAD97AC47D1}"/>
              </a:ext>
            </a:extLst>
          </p:cNvPr>
          <p:cNvPicPr>
            <a:picLocks noChangeAspect="1"/>
          </p:cNvPicPr>
          <p:nvPr/>
        </p:nvPicPr>
        <p:blipFill rotWithShape="1">
          <a:blip r:embed="rId2"/>
          <a:srcRect t="11350" r="1" b="32786"/>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2" name="Imagem 1">
            <a:extLst>
              <a:ext uri="{FF2B5EF4-FFF2-40B4-BE49-F238E27FC236}">
                <a16:creationId xmlns:a16="http://schemas.microsoft.com/office/drawing/2014/main" id="{92372E43-C2A5-6044-9053-FC4921F47210}"/>
              </a:ext>
            </a:extLst>
          </p:cNvPr>
          <p:cNvPicPr>
            <a:picLocks noChangeAspect="1"/>
          </p:cNvPicPr>
          <p:nvPr/>
        </p:nvPicPr>
        <p:blipFill rotWithShape="1">
          <a:blip r:embed="rId3"/>
          <a:srcRect l="1472" r="1" b="1"/>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5" name="Imagem 4">
            <a:extLst>
              <a:ext uri="{FF2B5EF4-FFF2-40B4-BE49-F238E27FC236}">
                <a16:creationId xmlns:a16="http://schemas.microsoft.com/office/drawing/2014/main" id="{A798C95C-57A8-0F40-A10B-E074A1DBCD76}"/>
              </a:ext>
            </a:extLst>
          </p:cNvPr>
          <p:cNvPicPr>
            <a:picLocks noChangeAspect="1"/>
          </p:cNvPicPr>
          <p:nvPr/>
        </p:nvPicPr>
        <p:blipFill rotWithShape="1">
          <a:blip r:embed="rId4"/>
          <a:srcRect t="18961" r="1" b="31536"/>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6" name="Imagem 5">
            <a:extLst>
              <a:ext uri="{FF2B5EF4-FFF2-40B4-BE49-F238E27FC236}">
                <a16:creationId xmlns:a16="http://schemas.microsoft.com/office/drawing/2014/main" id="{EB4F3D10-BC78-6945-B200-0FF4D8C28290}"/>
              </a:ext>
            </a:extLst>
          </p:cNvPr>
          <p:cNvPicPr>
            <a:picLocks noChangeAspect="1"/>
          </p:cNvPicPr>
          <p:nvPr/>
        </p:nvPicPr>
        <p:blipFill rotWithShape="1">
          <a:blip r:embed="rId5"/>
          <a:srcRect t="1634" r="-1" b="7577"/>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2898885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06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8994E5E-CA02-3944-ACB4-1CF2AD03272E}"/>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2800" dirty="0" err="1">
                <a:solidFill>
                  <a:srgbClr val="FFFFFF"/>
                </a:solidFill>
              </a:rPr>
              <a:t>Fortalecimento</a:t>
            </a:r>
            <a:r>
              <a:rPr lang="en-US" sz="2800" dirty="0">
                <a:solidFill>
                  <a:srgbClr val="FFFFFF"/>
                </a:solidFill>
              </a:rPr>
              <a:t> das </a:t>
            </a:r>
            <a:r>
              <a:rPr lang="en-US" sz="2800" dirty="0" err="1">
                <a:solidFill>
                  <a:srgbClr val="FFFFFF"/>
                </a:solidFill>
              </a:rPr>
              <a:t>marcas</a:t>
            </a:r>
            <a:br>
              <a:rPr lang="en-US" sz="3600" dirty="0">
                <a:solidFill>
                  <a:srgbClr val="FFFFFF"/>
                </a:solidFill>
              </a:rPr>
            </a:br>
            <a:endParaRPr lang="en-US" sz="3600" dirty="0">
              <a:solidFill>
                <a:srgbClr val="FFFFFF"/>
              </a:solidFill>
            </a:endParaRPr>
          </a:p>
        </p:txBody>
      </p:sp>
      <p:sp>
        <p:nvSpPr>
          <p:cNvPr id="7"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ço Reservado para Conteúdo 3">
            <a:extLst>
              <a:ext uri="{FF2B5EF4-FFF2-40B4-BE49-F238E27FC236}">
                <a16:creationId xmlns:a16="http://schemas.microsoft.com/office/drawing/2014/main" id="{5F73C389-3A82-6F4B-B7AA-A04461B7FDC2}"/>
              </a:ext>
            </a:extLst>
          </p:cNvPr>
          <p:cNvPicPr>
            <a:picLocks noGrp="1" noChangeAspect="1"/>
          </p:cNvPicPr>
          <p:nvPr>
            <p:ph idx="1"/>
          </p:nvPr>
        </p:nvPicPr>
        <p:blipFill rotWithShape="1">
          <a:blip r:embed="rId2"/>
          <a:srcRect r="864"/>
          <a:stretch/>
        </p:blipFill>
        <p:spPr>
          <a:xfrm>
            <a:off x="976251" y="942538"/>
            <a:ext cx="7163222" cy="4808332"/>
          </a:xfrm>
          <a:prstGeom prst="rect">
            <a:avLst/>
          </a:prstGeom>
          <a:effectLst/>
        </p:spPr>
      </p:pic>
    </p:spTree>
    <p:extLst>
      <p:ext uri="{BB962C8B-B14F-4D97-AF65-F5344CB8AC3E}">
        <p14:creationId xmlns:p14="http://schemas.microsoft.com/office/powerpoint/2010/main" val="4154408178"/>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c414ac8-549e-4ca5-81e3-16b3f3eb5c24">
      <Terms xmlns="http://schemas.microsoft.com/office/infopath/2007/PartnerControls"/>
    </lcf76f155ced4ddcb4097134ff3c332f>
    <TaxCatchAll xmlns="ebba5f7d-3b76-4a58-9735-74f0064eafb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9E5DFEBCE2E50B4B8EF365B1600A6302" ma:contentTypeVersion="16" ma:contentTypeDescription="Crie um novo documento." ma:contentTypeScope="" ma:versionID="66f9a464c5f8b2bbfe198461755c292d">
  <xsd:schema xmlns:xsd="http://www.w3.org/2001/XMLSchema" xmlns:xs="http://www.w3.org/2001/XMLSchema" xmlns:p="http://schemas.microsoft.com/office/2006/metadata/properties" xmlns:ns2="4c414ac8-549e-4ca5-81e3-16b3f3eb5c24" xmlns:ns3="ebba5f7d-3b76-4a58-9735-74f0064eafba" targetNamespace="http://schemas.microsoft.com/office/2006/metadata/properties" ma:root="true" ma:fieldsID="039b16e6fac43b79a128687017738e6c" ns2:_="" ns3:_="">
    <xsd:import namespace="4c414ac8-549e-4ca5-81e3-16b3f3eb5c24"/>
    <xsd:import namespace="ebba5f7d-3b76-4a58-9735-74f0064eaf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414ac8-549e-4ca5-81e3-16b3f3eb5c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eb74ff96-4672-4cf9-94f6-964b0040e37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ba5f7d-3b76-4a58-9735-74f0064eafba" elementFormDefault="qualified">
    <xsd:import namespace="http://schemas.microsoft.com/office/2006/documentManagement/types"/>
    <xsd:import namespace="http://schemas.microsoft.com/office/infopath/2007/PartnerControls"/>
    <xsd:element name="SharedWithUsers" ma:index="15"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6f9f65b9-77c0-44a2-867b-74e860691405}" ma:internalName="TaxCatchAll" ma:showField="CatchAllData" ma:web="ebba5f7d-3b76-4a58-9735-74f0064eaf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A37D26-4EFA-45FC-96CE-78B0DF0DACC4}">
  <ds:schemaRefs>
    <ds:schemaRef ds:uri="4c414ac8-549e-4ca5-81e3-16b3f3eb5c24"/>
    <ds:schemaRef ds:uri="http://www.w3.org/XML/1998/namespace"/>
    <ds:schemaRef ds:uri="http://schemas.microsoft.com/office/2006/documentManagement/types"/>
    <ds:schemaRef ds:uri="http://purl.org/dc/elements/1.1/"/>
    <ds:schemaRef ds:uri="http://schemas.openxmlformats.org/package/2006/metadata/core-properties"/>
    <ds:schemaRef ds:uri="http://purl.org/dc/terms/"/>
    <ds:schemaRef ds:uri="http://purl.org/dc/dcmitype/"/>
    <ds:schemaRef ds:uri="http://schemas.microsoft.com/office/infopath/2007/PartnerControls"/>
    <ds:schemaRef ds:uri="ebba5f7d-3b76-4a58-9735-74f0064eafba"/>
    <ds:schemaRef ds:uri="http://schemas.microsoft.com/office/2006/metadata/properties"/>
  </ds:schemaRefs>
</ds:datastoreItem>
</file>

<file path=customXml/itemProps2.xml><?xml version="1.0" encoding="utf-8"?>
<ds:datastoreItem xmlns:ds="http://schemas.openxmlformats.org/officeDocument/2006/customXml" ds:itemID="{291F3C15-0058-419F-89FC-B3DE5845A95C}">
  <ds:schemaRefs>
    <ds:schemaRef ds:uri="http://schemas.microsoft.com/sharepoint/v3/contenttype/forms"/>
  </ds:schemaRefs>
</ds:datastoreItem>
</file>

<file path=customXml/itemProps3.xml><?xml version="1.0" encoding="utf-8"?>
<ds:datastoreItem xmlns:ds="http://schemas.openxmlformats.org/officeDocument/2006/customXml" ds:itemID="{A41537E9-40E9-498D-89F8-5222120463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414ac8-549e-4ca5-81e3-16b3f3eb5c24"/>
    <ds:schemaRef ds:uri="ebba5f7d-3b76-4a58-9735-74f0064eaf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56</TotalTime>
  <Words>4020</Words>
  <Application>Microsoft Macintosh PowerPoint</Application>
  <PresentationFormat>Widescreen</PresentationFormat>
  <Paragraphs>305</Paragraphs>
  <Slides>54</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54</vt:i4>
      </vt:variant>
    </vt:vector>
  </HeadingPairs>
  <TitlesOfParts>
    <vt:vector size="60" baseType="lpstr">
      <vt:lpstr>Arial</vt:lpstr>
      <vt:lpstr>Calibri</vt:lpstr>
      <vt:lpstr>Calibri Light</vt:lpstr>
      <vt:lpstr>Georgia</vt:lpstr>
      <vt:lpstr>Times New Roman</vt:lpstr>
      <vt:lpstr>Tema do Office</vt:lpstr>
      <vt:lpstr>Contratos de Distribuição </vt:lpstr>
      <vt:lpstr>Como posso colocar meu produto no mercado?</vt:lpstr>
      <vt:lpstr> Contrato de Distribuição Comercial</vt:lpstr>
      <vt:lpstr>Afinal, para que serve o contrato de distribuição?</vt:lpstr>
      <vt:lpstr>Contrato de Distribuição</vt:lpstr>
      <vt:lpstr>Funções  Econômicas do Contrato de Distribuição</vt:lpstr>
      <vt:lpstr>Apresentação do PowerPoint</vt:lpstr>
      <vt:lpstr>Apresentação do PowerPoint</vt:lpstr>
      <vt:lpstr>Fortalecimento das marcas </vt:lpstr>
      <vt:lpstr>Entrada em novos mercados (em especial na distribuição internacional)</vt:lpstr>
      <vt:lpstr>Fluxo de Informações</vt:lpstr>
      <vt:lpstr>Distribuição Direta (ou própria) vs Indireta</vt:lpstr>
      <vt:lpstr>Conceito de contrato de distribuição e e seus elementos</vt:lpstr>
      <vt:lpstr>Apresentação do PowerPoint</vt:lpstr>
      <vt:lpstr>Nomenclatura</vt:lpstr>
      <vt:lpstr>Diferença entre Distribuição e Representação</vt:lpstr>
      <vt:lpstr>Diferença entre Distribuição e Franquia</vt:lpstr>
      <vt:lpstr>Atipicidade do Contrato de Distribuição</vt:lpstr>
      <vt:lpstr>O único contrato legalmente típico é o de distribuição de veículos automotores</vt:lpstr>
      <vt:lpstr>Indenização tarifada da Lei Ferrari</vt:lpstr>
      <vt:lpstr>Ainda sobre a classificação dos contratos de distribuição</vt:lpstr>
      <vt:lpstr>Exceção à dependência econômica: a Grande distribuição e o Buyer´s Power</vt:lpstr>
      <vt:lpstr>Interesse do Produtor </vt:lpstr>
      <vt:lpstr>Interesse do distribuidor</vt:lpstr>
      <vt:lpstr>Apresentação do PowerPoint</vt:lpstr>
      <vt:lpstr>Obrigações do Fornecedor</vt:lpstr>
      <vt:lpstr>Obrigações do Distribuidor</vt:lpstr>
      <vt:lpstr>O que é a rede contratual, do ponto de vista jurídico</vt:lpstr>
      <vt:lpstr>Teorias sobre a rede</vt:lpstr>
      <vt:lpstr>Quais são as relações nas redes?</vt:lpstr>
      <vt:lpstr> E se acontecer FREE RIDING? Alguém aproveita e pega carona no investimento e no trabalho do distribuidor...  Como evitar isso?</vt:lpstr>
      <vt:lpstr>A exclusividade:</vt:lpstr>
      <vt:lpstr>O que fazer se um distribuidor invade a área do outros, por esforços ativos de venda?</vt:lpstr>
      <vt:lpstr>Algumas teses</vt:lpstr>
      <vt:lpstr>Princípio da Exaustão e a Polêmica sobre a  Importação Paralela</vt:lpstr>
      <vt:lpstr>As polêmicas sobre a indenização quando da denúncia do contrato de distribuição</vt:lpstr>
      <vt:lpstr>O que você acha?</vt:lpstr>
      <vt:lpstr>As polêmicas sobre a indenização quando da denúncia do contrato de distribuição</vt:lpstr>
      <vt:lpstr>Contratos por prazo indeterminado</vt:lpstr>
      <vt:lpstr>Precedente favorável à indenização da TJRS</vt:lpstr>
      <vt:lpstr>Resoluçao por alegada culpa, em contrato por prazo determinado.</vt:lpstr>
      <vt:lpstr>Uma decisão do STJ favorável à indenização nos contratos por prazo indeterminado</vt:lpstr>
      <vt:lpstr>STJ tem alterado a jurisprudência sobre contrato por prazo indeterminado</vt:lpstr>
      <vt:lpstr>Cabe indenização por fundo de comércio, ao fim do contrato?</vt:lpstr>
      <vt:lpstr>RECURSO ESPECIAL Nº 1.320.870 – SP  RELATOR : MINISTRO RICARDO VILLAS BÔAS CUEVA (2017)</vt:lpstr>
      <vt:lpstr>Invocando sumula 7, por vezes  STJ mantem indenizaçao</vt:lpstr>
      <vt:lpstr>Por que a distribuição é importante para o antitruste?</vt:lpstr>
      <vt:lpstr>Exigência de  exclusividade fere a lei antitruste (lei 12.529, de 2011?</vt:lpstr>
      <vt:lpstr>Concorrência entremarcas (interbrand)</vt:lpstr>
      <vt:lpstr>O que não pode?</vt:lpstr>
      <vt:lpstr>Algumas das justificativas admitidas pelos guidelines da União Europeia sobre restrições verticais</vt:lpstr>
      <vt:lpstr>Preços de Venda e de Revenda</vt:lpstr>
      <vt:lpstr>Rede de distribuição como barreira de entrada nos atos de concentração</vt:lpstr>
      <vt:lpstr>Como analisar o impacto concorrencial da rede de distribuição?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Contratos de Distribuição </dc:title>
  <dc:creator>Ruy Pereira Camilo Junior</dc:creator>
  <cp:lastModifiedBy>Ruy Camilo</cp:lastModifiedBy>
  <cp:revision>3</cp:revision>
  <dcterms:created xsi:type="dcterms:W3CDTF">2022-07-05T21:17:51Z</dcterms:created>
  <dcterms:modified xsi:type="dcterms:W3CDTF">2023-11-13T21:21:47Z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0x0101009E5DFEBCE2E50B4B8EF365B1600A6302</vt:lpwstr>
  </property>
  <property fmtid="{D5CDD505-2E9C-101B-9397-08002B2CF9AE}" pid="3" name="MediaServiceImageTags">
    <vt:lpwstr/>
  </property>
</Properties>
</file>