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8" r:id="rId1"/>
  </p:sldMasterIdLst>
  <p:sldIdLst>
    <p:sldId id="259" r:id="rId2"/>
    <p:sldId id="260" r:id="rId3"/>
    <p:sldId id="304" r:id="rId4"/>
    <p:sldId id="302" r:id="rId5"/>
    <p:sldId id="303" r:id="rId6"/>
    <p:sldId id="305" r:id="rId7"/>
    <p:sldId id="306" r:id="rId8"/>
    <p:sldId id="307" r:id="rId9"/>
    <p:sldId id="308" r:id="rId10"/>
    <p:sldId id="309" r:id="rId11"/>
    <p:sldId id="310" r:id="rId12"/>
    <p:sldId id="311" r:id="rId13"/>
    <p:sldId id="261" r:id="rId14"/>
    <p:sldId id="262" r:id="rId15"/>
    <p:sldId id="264" r:id="rId16"/>
    <p:sldId id="265" r:id="rId17"/>
    <p:sldId id="312" r:id="rId18"/>
    <p:sldId id="266" r:id="rId19"/>
    <p:sldId id="323" r:id="rId20"/>
    <p:sldId id="267" r:id="rId21"/>
    <p:sldId id="268" r:id="rId22"/>
    <p:sldId id="313" r:id="rId23"/>
    <p:sldId id="314" r:id="rId24"/>
    <p:sldId id="269" r:id="rId25"/>
    <p:sldId id="315" r:id="rId26"/>
    <p:sldId id="316" r:id="rId27"/>
    <p:sldId id="324" r:id="rId28"/>
    <p:sldId id="270" r:id="rId29"/>
    <p:sldId id="317" r:id="rId30"/>
    <p:sldId id="319" r:id="rId31"/>
    <p:sldId id="318" r:id="rId32"/>
    <p:sldId id="320" r:id="rId33"/>
    <p:sldId id="321" r:id="rId34"/>
    <p:sldId id="322" r:id="rId35"/>
    <p:sldId id="301" r:id="rId3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67" d="100"/>
          <a:sy n="67" d="100"/>
        </p:scale>
        <p:origin x="13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58749" name="Rectangle 29"/>
          <p:cNvSpPr>
            <a:spLocks noGrp="1" noChangeArrowheads="1"/>
          </p:cNvSpPr>
          <p:nvPr>
            <p:ph type="ctrTitle" sz="quarter"/>
          </p:nvPr>
        </p:nvSpPr>
        <p:spPr>
          <a:xfrm>
            <a:off x="685800" y="1066800"/>
            <a:ext cx="7772400" cy="2401888"/>
          </a:xfrm>
        </p:spPr>
        <p:txBody>
          <a:bodyPr anchorCtr="1"/>
          <a:lstStyle>
            <a:lvl1pPr>
              <a:defRPr/>
            </a:lvl1pPr>
          </a:lstStyle>
          <a:p>
            <a:r>
              <a:rPr lang="pt-BR" smtClean="0"/>
              <a:t>Clique para editar o estilo do título mestre</a:t>
            </a:r>
            <a:endParaRPr lang="pt-BR"/>
          </a:p>
        </p:txBody>
      </p:sp>
      <p:sp>
        <p:nvSpPr>
          <p:cNvPr id="158750" name="Rectangle 30"/>
          <p:cNvSpPr>
            <a:spLocks noGrp="1" noChangeArrowheads="1"/>
          </p:cNvSpPr>
          <p:nvPr>
            <p:ph type="subTitle" sz="quarter" idx="1"/>
          </p:nvPr>
        </p:nvSpPr>
        <p:spPr>
          <a:xfrm>
            <a:off x="1273175" y="5257800"/>
            <a:ext cx="6400800" cy="452438"/>
          </a:xfrm>
        </p:spPr>
        <p:txBody>
          <a:bodyPr anchorCtr="1"/>
          <a:lstStyle>
            <a:lvl1pPr marL="0" indent="0" algn="ctr">
              <a:buFont typeface="Wingdings" pitchFamily="2" charset="2"/>
              <a:buNone/>
              <a:defRPr sz="1400"/>
            </a:lvl1pPr>
          </a:lstStyle>
          <a:p>
            <a:r>
              <a:rPr lang="pt-BR" smtClean="0"/>
              <a:t>Clique para editar o estilo do subtítulo mestre</a:t>
            </a:r>
            <a:endParaRPr lang="pt-B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400800" y="685800"/>
            <a:ext cx="2057400" cy="54102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228600" y="685800"/>
            <a:ext cx="6019800" cy="54102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228600" y="685800"/>
            <a:ext cx="8229600" cy="5410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4" name="Rectangle 32"/>
          <p:cNvSpPr>
            <a:spLocks noGrp="1" noChangeArrowheads="1"/>
          </p:cNvSpPr>
          <p:nvPr>
            <p:ph type="ftr" sz="quarter" idx="11"/>
          </p:nvPr>
        </p:nvSpPr>
        <p:spPr>
          <a:ln/>
        </p:spPr>
        <p:txBody>
          <a:bodyPr/>
          <a:lstStyle>
            <a:lvl1pPr>
              <a:defRPr/>
            </a:lvl1pPr>
          </a:lstStyle>
          <a:p>
            <a:endParaRPr lang="pt-BR" dirty="0"/>
          </a:p>
        </p:txBody>
      </p:sp>
      <p:sp>
        <p:nvSpPr>
          <p:cNvPr id="5"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ítulo e text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28600" y="685800"/>
            <a:ext cx="8229600" cy="6096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228600" y="1600200"/>
            <a:ext cx="4038600" cy="4495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419600" y="1600200"/>
            <a:ext cx="4038600" cy="21717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Conteúdo 4"/>
          <p:cNvSpPr>
            <a:spLocks noGrp="1"/>
          </p:cNvSpPr>
          <p:nvPr>
            <p:ph sz="quarter" idx="3"/>
          </p:nvPr>
        </p:nvSpPr>
        <p:spPr>
          <a:xfrm>
            <a:off x="4419600" y="3924300"/>
            <a:ext cx="4038600" cy="21717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7" name="Rectangle 32"/>
          <p:cNvSpPr>
            <a:spLocks noGrp="1" noChangeArrowheads="1"/>
          </p:cNvSpPr>
          <p:nvPr>
            <p:ph type="ftr" sz="quarter" idx="11"/>
          </p:nvPr>
        </p:nvSpPr>
        <p:spPr>
          <a:ln/>
        </p:spPr>
        <p:txBody>
          <a:bodyPr/>
          <a:lstStyle>
            <a:lvl1pPr>
              <a:defRPr/>
            </a:lvl1pPr>
          </a:lstStyle>
          <a:p>
            <a:endParaRPr lang="pt-BR" dirty="0"/>
          </a:p>
        </p:txBody>
      </p:sp>
      <p:sp>
        <p:nvSpPr>
          <p:cNvPr id="8"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2286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4196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8" name="Rectangle 32"/>
          <p:cNvSpPr>
            <a:spLocks noGrp="1" noChangeArrowheads="1"/>
          </p:cNvSpPr>
          <p:nvPr>
            <p:ph type="ftr" sz="quarter" idx="11"/>
          </p:nvPr>
        </p:nvSpPr>
        <p:spPr>
          <a:ln/>
        </p:spPr>
        <p:txBody>
          <a:bodyPr/>
          <a:lstStyle>
            <a:lvl1pPr>
              <a:defRPr/>
            </a:lvl1pPr>
          </a:lstStyle>
          <a:p>
            <a:endParaRPr lang="pt-BR" dirty="0"/>
          </a:p>
        </p:txBody>
      </p:sp>
      <p:sp>
        <p:nvSpPr>
          <p:cNvPr id="9"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4" name="Rectangle 32"/>
          <p:cNvSpPr>
            <a:spLocks noGrp="1" noChangeArrowheads="1"/>
          </p:cNvSpPr>
          <p:nvPr>
            <p:ph type="ftr" sz="quarter" idx="11"/>
          </p:nvPr>
        </p:nvSpPr>
        <p:spPr>
          <a:ln/>
        </p:spPr>
        <p:txBody>
          <a:bodyPr/>
          <a:lstStyle>
            <a:lvl1pPr>
              <a:defRPr/>
            </a:lvl1pPr>
          </a:lstStyle>
          <a:p>
            <a:endParaRPr lang="pt-BR" dirty="0"/>
          </a:p>
        </p:txBody>
      </p:sp>
      <p:sp>
        <p:nvSpPr>
          <p:cNvPr id="5"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3" name="Rectangle 32"/>
          <p:cNvSpPr>
            <a:spLocks noGrp="1" noChangeArrowheads="1"/>
          </p:cNvSpPr>
          <p:nvPr>
            <p:ph type="ftr" sz="quarter" idx="11"/>
          </p:nvPr>
        </p:nvSpPr>
        <p:spPr>
          <a:ln/>
        </p:spPr>
        <p:txBody>
          <a:bodyPr/>
          <a:lstStyle>
            <a:lvl1pPr>
              <a:defRPr/>
            </a:lvl1pPr>
          </a:lstStyle>
          <a:p>
            <a:endParaRPr lang="pt-BR" dirty="0"/>
          </a:p>
        </p:txBody>
      </p:sp>
      <p:sp>
        <p:nvSpPr>
          <p:cNvPr id="4"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dirty="0" smtClean="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13/03/2018</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14338" name="Rectangle 29"/>
          <p:cNvSpPr>
            <a:spLocks noGrp="1" noChangeArrowheads="1"/>
          </p:cNvSpPr>
          <p:nvPr>
            <p:ph type="title"/>
          </p:nvPr>
        </p:nvSpPr>
        <p:spPr bwMode="auto">
          <a:xfrm>
            <a:off x="228600" y="685800"/>
            <a:ext cx="82296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altLang="pt-BR" smtClean="0"/>
              <a:t>Clique para editar o estilo do título mestre</a:t>
            </a:r>
          </a:p>
        </p:txBody>
      </p:sp>
      <p:sp>
        <p:nvSpPr>
          <p:cNvPr id="14339" name="Rectangle 30"/>
          <p:cNvSpPr>
            <a:spLocks noGrp="1" noChangeArrowheads="1"/>
          </p:cNvSpPr>
          <p:nvPr>
            <p:ph type="body" idx="1"/>
          </p:nvPr>
        </p:nvSpPr>
        <p:spPr bwMode="auto">
          <a:xfrm>
            <a:off x="2286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57727"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n-lt"/>
              </a:defRPr>
            </a:lvl1pPr>
          </a:lstStyle>
          <a:p>
            <a:fld id="{B8A9AEB8-5906-457F-BC26-6FDD593C2BFC}" type="datetimeFigureOut">
              <a:rPr lang="pt-BR" smtClean="0"/>
              <a:pPr/>
              <a:t>13/03/2018</a:t>
            </a:fld>
            <a:endParaRPr lang="pt-BR" dirty="0"/>
          </a:p>
        </p:txBody>
      </p:sp>
      <p:sp>
        <p:nvSpPr>
          <p:cNvPr id="157728"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n-lt"/>
              </a:defRPr>
            </a:lvl1pPr>
          </a:lstStyle>
          <a:p>
            <a:endParaRPr lang="pt-BR" dirty="0"/>
          </a:p>
        </p:txBody>
      </p:sp>
      <p:sp>
        <p:nvSpPr>
          <p:cNvPr id="157729"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mn-lt"/>
              </a:defRPr>
            </a:lvl1pPr>
          </a:lstStyle>
          <a:p>
            <a:fld id="{45FABDD8-93D4-4240-84CE-C5F0BD150CA3}" type="slidenum">
              <a:rPr lang="pt-BR" smtClean="0"/>
              <a:pPr/>
              <a:t>‹nº›</a:t>
            </a:fld>
            <a:endParaRPr lang="pt-BR" dirty="0"/>
          </a:p>
        </p:txBody>
      </p:sp>
      <p:sp>
        <p:nvSpPr>
          <p:cNvPr id="1031" name="Line 34"/>
          <p:cNvSpPr>
            <a:spLocks noChangeShapeType="1"/>
          </p:cNvSpPr>
          <p:nvPr/>
        </p:nvSpPr>
        <p:spPr bwMode="auto">
          <a:xfrm>
            <a:off x="7086600" y="6669088"/>
            <a:ext cx="2057400" cy="0"/>
          </a:xfrm>
          <a:prstGeom prst="line">
            <a:avLst/>
          </a:prstGeom>
          <a:noFill/>
          <a:ln w="76200">
            <a:solidFill>
              <a:srgbClr val="000099"/>
            </a:solidFill>
            <a:round/>
            <a:headEnd/>
            <a:tailEnd/>
          </a:ln>
        </p:spPr>
        <p:txBody>
          <a:bodyPr wrap="none"/>
          <a:lstStyle/>
          <a:p>
            <a:pPr>
              <a:defRPr/>
            </a:pPr>
            <a:endParaRPr lang="pt-BR" dirty="0"/>
          </a:p>
        </p:txBody>
      </p:sp>
      <p:sp>
        <p:nvSpPr>
          <p:cNvPr id="1032" name="Line 35"/>
          <p:cNvSpPr>
            <a:spLocks noChangeShapeType="1"/>
          </p:cNvSpPr>
          <p:nvPr/>
        </p:nvSpPr>
        <p:spPr bwMode="auto">
          <a:xfrm>
            <a:off x="0" y="1295400"/>
            <a:ext cx="6629400" cy="0"/>
          </a:xfrm>
          <a:prstGeom prst="line">
            <a:avLst/>
          </a:prstGeom>
          <a:noFill/>
          <a:ln w="76200">
            <a:solidFill>
              <a:srgbClr val="000099"/>
            </a:solidFill>
            <a:round/>
            <a:headEnd/>
            <a:tailEnd/>
          </a:ln>
        </p:spPr>
        <p:txBody>
          <a:bodyPr wrap="none"/>
          <a:lstStyle/>
          <a:p>
            <a:pPr>
              <a:defRPr/>
            </a:pPr>
            <a:endParaRPr lang="pt-BR" dirty="0"/>
          </a:p>
        </p:txBody>
      </p:sp>
    </p:spTree>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 id="2147484040" r:id="rId12"/>
    <p:sldLayoutId id="2147484041" r:id="rId13"/>
  </p:sldLayoutIdLst>
  <p:transition>
    <p:random/>
  </p:transition>
  <p:txStyles>
    <p:titleStyle>
      <a:lvl1pPr algn="l" rtl="0" eaLnBrk="1" fontAlgn="base" hangingPunct="1">
        <a:spcBef>
          <a:spcPct val="0"/>
        </a:spcBef>
        <a:spcAft>
          <a:spcPct val="0"/>
        </a:spcAft>
        <a:defRPr sz="3200">
          <a:solidFill>
            <a:srgbClr val="000000"/>
          </a:solidFill>
          <a:latin typeface="+mj-lt"/>
          <a:ea typeface="+mj-ea"/>
          <a:cs typeface="+mj-cs"/>
        </a:defRPr>
      </a:lvl1pPr>
      <a:lvl2pPr algn="l" rtl="0" eaLnBrk="1" fontAlgn="base" hangingPunct="1">
        <a:spcBef>
          <a:spcPct val="0"/>
        </a:spcBef>
        <a:spcAft>
          <a:spcPct val="0"/>
        </a:spcAft>
        <a:defRPr sz="3200">
          <a:solidFill>
            <a:srgbClr val="000000"/>
          </a:solidFill>
          <a:latin typeface="Arial" charset="0"/>
        </a:defRPr>
      </a:lvl2pPr>
      <a:lvl3pPr algn="l" rtl="0" eaLnBrk="1" fontAlgn="base" hangingPunct="1">
        <a:spcBef>
          <a:spcPct val="0"/>
        </a:spcBef>
        <a:spcAft>
          <a:spcPct val="0"/>
        </a:spcAft>
        <a:defRPr sz="3200">
          <a:solidFill>
            <a:srgbClr val="000000"/>
          </a:solidFill>
          <a:latin typeface="Arial" charset="0"/>
        </a:defRPr>
      </a:lvl3pPr>
      <a:lvl4pPr algn="l" rtl="0" eaLnBrk="1" fontAlgn="base" hangingPunct="1">
        <a:spcBef>
          <a:spcPct val="0"/>
        </a:spcBef>
        <a:spcAft>
          <a:spcPct val="0"/>
        </a:spcAft>
        <a:defRPr sz="3200">
          <a:solidFill>
            <a:srgbClr val="000000"/>
          </a:solidFill>
          <a:latin typeface="Arial" charset="0"/>
        </a:defRPr>
      </a:lvl4pPr>
      <a:lvl5pPr algn="l" rtl="0" eaLnBrk="1" fontAlgn="base" hangingPunct="1">
        <a:spcBef>
          <a:spcPct val="0"/>
        </a:spcBef>
        <a:spcAft>
          <a:spcPct val="0"/>
        </a:spcAft>
        <a:defRPr sz="3200">
          <a:solidFill>
            <a:srgbClr val="000000"/>
          </a:solidFill>
          <a:latin typeface="Arial" charset="0"/>
        </a:defRPr>
      </a:lvl5pPr>
      <a:lvl6pPr marL="457200" algn="l" rtl="0" eaLnBrk="1" fontAlgn="base" hangingPunct="1">
        <a:spcBef>
          <a:spcPct val="0"/>
        </a:spcBef>
        <a:spcAft>
          <a:spcPct val="0"/>
        </a:spcAft>
        <a:defRPr sz="3200">
          <a:solidFill>
            <a:srgbClr val="000000"/>
          </a:solidFill>
          <a:latin typeface="Arial" charset="0"/>
        </a:defRPr>
      </a:lvl6pPr>
      <a:lvl7pPr marL="914400" algn="l" rtl="0" eaLnBrk="1" fontAlgn="base" hangingPunct="1">
        <a:spcBef>
          <a:spcPct val="0"/>
        </a:spcBef>
        <a:spcAft>
          <a:spcPct val="0"/>
        </a:spcAft>
        <a:defRPr sz="3200">
          <a:solidFill>
            <a:srgbClr val="000000"/>
          </a:solidFill>
          <a:latin typeface="Arial" charset="0"/>
        </a:defRPr>
      </a:lvl7pPr>
      <a:lvl8pPr marL="1371600" algn="l" rtl="0" eaLnBrk="1" fontAlgn="base" hangingPunct="1">
        <a:spcBef>
          <a:spcPct val="0"/>
        </a:spcBef>
        <a:spcAft>
          <a:spcPct val="0"/>
        </a:spcAft>
        <a:defRPr sz="3200">
          <a:solidFill>
            <a:srgbClr val="000000"/>
          </a:solidFill>
          <a:latin typeface="Arial" charset="0"/>
        </a:defRPr>
      </a:lvl8pPr>
      <a:lvl9pPr marL="1828800" algn="l" rtl="0" eaLnBrk="1" fontAlgn="base" hangingPunct="1">
        <a:spcBef>
          <a:spcPct val="0"/>
        </a:spcBef>
        <a:spcAft>
          <a:spcPct val="0"/>
        </a:spcAft>
        <a:defRPr sz="3200">
          <a:solidFill>
            <a:srgbClr val="000000"/>
          </a:solidFill>
          <a:latin typeface="Arial" charset="0"/>
        </a:defRPr>
      </a:lvl9pPr>
    </p:titleStyle>
    <p:bodyStyle>
      <a:lvl1pPr marL="342900" indent="-342900" algn="l" rtl="0" eaLnBrk="1" fontAlgn="base" hangingPunct="1">
        <a:spcBef>
          <a:spcPct val="50000"/>
        </a:spcBef>
        <a:spcAft>
          <a:spcPct val="10000"/>
        </a:spcAft>
        <a:buClr>
          <a:srgbClr val="CC0000"/>
        </a:buClr>
        <a:buSzPct val="120000"/>
        <a:buFont typeface="Wingdings" pitchFamily="2" charset="2"/>
        <a:buChar char="§"/>
        <a:defRPr sz="2400">
          <a:solidFill>
            <a:srgbClr val="000000"/>
          </a:solidFill>
          <a:latin typeface="+mn-lt"/>
          <a:ea typeface="+mn-ea"/>
          <a:cs typeface="+mn-cs"/>
        </a:defRPr>
      </a:lvl1pPr>
      <a:lvl2pPr marL="742950" indent="-285750" algn="l" rtl="0" eaLnBrk="1" fontAlgn="base" hangingPunct="1">
        <a:spcBef>
          <a:spcPct val="50000"/>
        </a:spcBef>
        <a:spcAft>
          <a:spcPct val="10000"/>
        </a:spcAft>
        <a:buClr>
          <a:srgbClr val="CC0000"/>
        </a:buClr>
        <a:buSzPct val="120000"/>
        <a:buFont typeface="Wingdings" pitchFamily="2" charset="2"/>
        <a:buChar char="§"/>
        <a:defRPr sz="2000">
          <a:solidFill>
            <a:srgbClr val="000000"/>
          </a:solidFill>
          <a:latin typeface="+mn-lt"/>
        </a:defRPr>
      </a:lvl2pPr>
      <a:lvl3pPr marL="1143000" indent="-228600" algn="l" rtl="0" eaLnBrk="1" fontAlgn="base" hangingPunct="1">
        <a:spcBef>
          <a:spcPct val="50000"/>
        </a:spcBef>
        <a:spcAft>
          <a:spcPct val="10000"/>
        </a:spcAft>
        <a:buClr>
          <a:srgbClr val="CC0000"/>
        </a:buClr>
        <a:buSzPct val="120000"/>
        <a:buFont typeface="Wingdings" pitchFamily="2" charset="2"/>
        <a:buChar char="§"/>
        <a:defRPr>
          <a:solidFill>
            <a:srgbClr val="000000"/>
          </a:solidFill>
          <a:latin typeface="+mn-lt"/>
        </a:defRPr>
      </a:lvl3pPr>
      <a:lvl4pPr marL="16002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4pPr>
      <a:lvl5pPr marL="20574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5pPr>
      <a:lvl6pPr marL="25146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6pPr>
      <a:lvl7pPr marL="29718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7pPr>
      <a:lvl8pPr marL="34290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8pPr>
      <a:lvl9pPr marL="38862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sz="quarter"/>
          </p:nvPr>
        </p:nvSpPr>
        <p:spPr>
          <a:xfrm>
            <a:off x="685800" y="1052736"/>
            <a:ext cx="7772400" cy="2415952"/>
          </a:xfrm>
        </p:spPr>
        <p:txBody>
          <a:bodyPr/>
          <a:lstStyle/>
          <a:p>
            <a:pPr algn="ctr"/>
            <a:r>
              <a:rPr lang="pt-BR" sz="3600" dirty="0" smtClean="0">
                <a:solidFill>
                  <a:srgbClr val="FF0000"/>
                </a:solidFill>
              </a:rPr>
              <a:t>Os Impactos da Educação no Bem-Estar Social: O Papel da Qualidade da Educação</a:t>
            </a:r>
            <a:endParaRPr lang="pt-BR" sz="3600" dirty="0">
              <a:solidFill>
                <a:srgbClr val="FF0000"/>
              </a:solidFill>
            </a:endParaRPr>
          </a:p>
        </p:txBody>
      </p:sp>
      <p:sp>
        <p:nvSpPr>
          <p:cNvPr id="4" name="Subtítulo 3"/>
          <p:cNvSpPr>
            <a:spLocks noGrp="1"/>
          </p:cNvSpPr>
          <p:nvPr>
            <p:ph type="subTitle" sz="quarter" idx="1"/>
          </p:nvPr>
        </p:nvSpPr>
        <p:spPr/>
        <p:txBody>
          <a:bodyPr/>
          <a:lstStyle/>
          <a:p>
            <a:endParaRPr lang="pt-B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8938" y="2780928"/>
            <a:ext cx="9055062" cy="3528391"/>
          </a:xfrm>
          <a:prstGeom prst="rect">
            <a:avLst/>
          </a:prstGeom>
          <a:noFill/>
          <a:ln w="9525">
            <a:noFill/>
            <a:miter lim="800000"/>
            <a:headEnd/>
            <a:tailEnd/>
          </a:ln>
        </p:spPr>
      </p:pic>
      <p:sp>
        <p:nvSpPr>
          <p:cNvPr id="5" name="CaixaDeTexto 4"/>
          <p:cNvSpPr txBox="1"/>
          <p:nvPr/>
        </p:nvSpPr>
        <p:spPr>
          <a:xfrm>
            <a:off x="0" y="1484784"/>
            <a:ext cx="8676456" cy="954107"/>
          </a:xfrm>
          <a:prstGeom prst="rect">
            <a:avLst/>
          </a:prstGeom>
          <a:noFill/>
        </p:spPr>
        <p:txBody>
          <a:bodyPr wrap="square" rtlCol="0">
            <a:spAutoFit/>
          </a:bodyPr>
          <a:lstStyle/>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Na hipótese que a escola pode contribuir na aquisição de A e B, considere os seguintes modelos: </a:t>
            </a:r>
            <a:endParaRPr lang="pt-BR" sz="2800" dirty="0">
              <a:solidFill>
                <a:schemeClr val="accent5">
                  <a:lumMod val="10000"/>
                </a:schemeClr>
              </a:solidFill>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pic>
        <p:nvPicPr>
          <p:cNvPr id="2051" name="Picture 3"/>
          <p:cNvPicPr>
            <a:picLocks noChangeAspect="1" noChangeArrowheads="1"/>
          </p:cNvPicPr>
          <p:nvPr/>
        </p:nvPicPr>
        <p:blipFill>
          <a:blip r:embed="rId2" cstate="print"/>
          <a:srcRect/>
          <a:stretch>
            <a:fillRect/>
          </a:stretch>
        </p:blipFill>
        <p:spPr bwMode="auto">
          <a:xfrm>
            <a:off x="10815" y="1747838"/>
            <a:ext cx="9133185" cy="3985418"/>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pic>
        <p:nvPicPr>
          <p:cNvPr id="3075" name="Picture 3"/>
          <p:cNvPicPr>
            <a:picLocks noChangeAspect="1" noChangeArrowheads="1"/>
          </p:cNvPicPr>
          <p:nvPr/>
        </p:nvPicPr>
        <p:blipFill>
          <a:blip r:embed="rId2" cstate="print"/>
          <a:srcRect/>
          <a:stretch>
            <a:fillRect/>
          </a:stretch>
        </p:blipFill>
        <p:spPr bwMode="auto">
          <a:xfrm>
            <a:off x="1" y="1690688"/>
            <a:ext cx="9144000" cy="3970559"/>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88640"/>
            <a:ext cx="8229600" cy="1106760"/>
          </a:xfrm>
        </p:spPr>
        <p:txBody>
          <a:bodyPr/>
          <a:lstStyle/>
          <a:p>
            <a:r>
              <a:rPr lang="pt-BR" dirty="0" smtClean="0"/>
              <a:t>Retornos da Educação e Qualidade do Ensino</a:t>
            </a:r>
            <a:endParaRPr lang="pt-BR" dirty="0"/>
          </a:p>
        </p:txBody>
      </p:sp>
      <p:sp>
        <p:nvSpPr>
          <p:cNvPr id="7" name="Espaço Reservado para Conteúdo 6"/>
          <p:cNvSpPr>
            <a:spLocks noGrp="1"/>
          </p:cNvSpPr>
          <p:nvPr>
            <p:ph idx="1"/>
          </p:nvPr>
        </p:nvSpPr>
        <p:spPr>
          <a:xfrm>
            <a:off x="228600" y="1340768"/>
            <a:ext cx="8229600" cy="4755232"/>
          </a:xfrm>
        </p:spPr>
        <p:txBody>
          <a:bodyPr/>
          <a:lstStyle/>
          <a:p>
            <a:r>
              <a:rPr lang="pt-BR" sz="3000" dirty="0" smtClean="0"/>
              <a:t>Daqui para frente vamos definir duas medidas de educação:</a:t>
            </a:r>
          </a:p>
          <a:p>
            <a:pPr lvl="1"/>
            <a:r>
              <a:rPr lang="pt-BR" sz="2800" dirty="0" smtClean="0"/>
              <a:t>Quantidade de educação: anos de estudo</a:t>
            </a:r>
          </a:p>
          <a:p>
            <a:pPr lvl="1"/>
            <a:r>
              <a:rPr lang="pt-BR" sz="2800" dirty="0" smtClean="0"/>
              <a:t>Qualidade da educação: pontuação nos testes padronizados em determinada série (idade)</a:t>
            </a:r>
          </a:p>
          <a:p>
            <a:r>
              <a:rPr lang="pt-BR" sz="3200" dirty="0" smtClean="0"/>
              <a:t>O objetivo é avaliar o impacto da qualidade da educação tanto na renda individual quanto no PIB per capita dos países.</a:t>
            </a:r>
            <a:endParaRPr lang="pt-BR"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Rendimento Individual: Países Desenvolvidos</a:t>
            </a:r>
            <a:endParaRPr lang="pt-BR" sz="3200" dirty="0">
              <a:solidFill>
                <a:schemeClr val="accent2">
                  <a:lumMod val="10000"/>
                </a:schemeClr>
              </a:solidFill>
            </a:endParaRPr>
          </a:p>
        </p:txBody>
      </p:sp>
      <p:sp>
        <p:nvSpPr>
          <p:cNvPr id="3" name="CaixaDeTexto 2"/>
          <p:cNvSpPr txBox="1"/>
          <p:nvPr/>
        </p:nvSpPr>
        <p:spPr>
          <a:xfrm>
            <a:off x="357158" y="1500174"/>
            <a:ext cx="8572560" cy="4832092"/>
          </a:xfrm>
          <a:prstGeom prst="rect">
            <a:avLst/>
          </a:prstGeom>
          <a:noFill/>
        </p:spPr>
        <p:txBody>
          <a:bodyPr wrap="square" rtlCol="0">
            <a:spAutoFit/>
          </a:bodyPr>
          <a:lstStyle/>
          <a:p>
            <a:pPr>
              <a:buFont typeface="Wingdings" pitchFamily="2" charset="2"/>
              <a:buChar char="§"/>
            </a:pPr>
            <a:r>
              <a:rPr lang="pt-BR" sz="2400" dirty="0" smtClean="0">
                <a:solidFill>
                  <a:srgbClr val="FF0000"/>
                </a:solidFill>
              </a:rPr>
              <a:t> </a:t>
            </a:r>
            <a:r>
              <a:rPr lang="pt-BR" sz="2400" dirty="0" smtClean="0">
                <a:solidFill>
                  <a:schemeClr val="accent2">
                    <a:lumMod val="10000"/>
                  </a:schemeClr>
                </a:solidFill>
              </a:rPr>
              <a:t> </a:t>
            </a:r>
            <a:r>
              <a:rPr lang="pt-BR" sz="2800" dirty="0" smtClean="0">
                <a:solidFill>
                  <a:schemeClr val="accent2">
                    <a:lumMod val="10000"/>
                  </a:schemeClr>
                </a:solidFill>
              </a:rPr>
              <a:t>Alguns </a:t>
            </a:r>
            <a:r>
              <a:rPr lang="pt-BR" sz="2800" dirty="0" smtClean="0">
                <a:solidFill>
                  <a:schemeClr val="accent2">
                    <a:lumMod val="10000"/>
                  </a:schemeClr>
                </a:solidFill>
              </a:rPr>
              <a:t>estudos têm investigado o impacto da performance em testes sobre os rendimentos do trabalho. </a:t>
            </a: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Usando dados longitudinais eles acrescentam a variável pontuação no teste em uma equação </a:t>
            </a:r>
            <a:r>
              <a:rPr lang="pt-BR" sz="2800" dirty="0" err="1" smtClean="0">
                <a:solidFill>
                  <a:schemeClr val="accent2">
                    <a:lumMod val="10000"/>
                  </a:schemeClr>
                </a:solidFill>
              </a:rPr>
              <a:t>Minceriana</a:t>
            </a:r>
            <a:r>
              <a:rPr lang="pt-BR" sz="2800" dirty="0" smtClean="0">
                <a:solidFill>
                  <a:schemeClr val="accent2">
                    <a:lumMod val="10000"/>
                  </a:schemeClr>
                </a:solidFill>
              </a:rPr>
              <a:t>.</a:t>
            </a: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O resultado típico sugere que o aumento de </a:t>
            </a:r>
            <a:r>
              <a:rPr lang="pt-BR" sz="2800" b="1" dirty="0" smtClean="0">
                <a:solidFill>
                  <a:schemeClr val="accent2">
                    <a:lumMod val="10000"/>
                  </a:schemeClr>
                </a:solidFill>
              </a:rPr>
              <a:t>1 DP no desempenho do teste eleva a renda anual em 12%</a:t>
            </a:r>
            <a:r>
              <a:rPr lang="pt-BR" sz="2800" dirty="0" smtClean="0">
                <a:solidFill>
                  <a:schemeClr val="accent2">
                    <a:lumMod val="10000"/>
                  </a:schemeClr>
                </a:solidFill>
              </a:rPr>
              <a:t>.</a:t>
            </a: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Note que essa estratégia não captura o impacto da qualidade sobre os anos de estudo.  </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9144000" cy="954107"/>
          </a:xfrm>
          <a:prstGeom prst="rect">
            <a:avLst/>
          </a:prstGeom>
        </p:spPr>
        <p:txBody>
          <a:bodyPr wrap="square">
            <a:spAutoFit/>
          </a:bodyPr>
          <a:lstStyle/>
          <a:p>
            <a:r>
              <a:rPr lang="pt-BR" sz="2800" dirty="0" smtClean="0">
                <a:solidFill>
                  <a:schemeClr val="accent2">
                    <a:lumMod val="10000"/>
                  </a:schemeClr>
                </a:solidFill>
              </a:rPr>
              <a:t>Qualidade da Educação e Rendimento Individual: Países em Desenvolvimento</a:t>
            </a:r>
            <a:endParaRPr lang="pt-BR" sz="2800" dirty="0">
              <a:solidFill>
                <a:schemeClr val="accent2">
                  <a:lumMod val="10000"/>
                </a:schemeClr>
              </a:solidFill>
            </a:endParaRPr>
          </a:p>
        </p:txBody>
      </p:sp>
      <p:sp>
        <p:nvSpPr>
          <p:cNvPr id="3" name="CaixaDeTexto 2"/>
          <p:cNvSpPr txBox="1"/>
          <p:nvPr/>
        </p:nvSpPr>
        <p:spPr>
          <a:xfrm>
            <a:off x="357158" y="1500174"/>
            <a:ext cx="8572560" cy="1107996"/>
          </a:xfrm>
          <a:prstGeom prst="rect">
            <a:avLst/>
          </a:prstGeom>
          <a:noFill/>
        </p:spPr>
        <p:txBody>
          <a:bodyPr wrap="square" rtlCol="0">
            <a:spAutoFit/>
          </a:bodyPr>
          <a:lstStyle/>
          <a:p>
            <a:pPr algn="just">
              <a:spcBef>
                <a:spcPts val="600"/>
              </a:spcBef>
              <a:spcAft>
                <a:spcPts val="600"/>
              </a:spcAft>
            </a:pPr>
            <a:endParaRPr lang="pt-BR" sz="2800" dirty="0" smtClean="0">
              <a:solidFill>
                <a:schemeClr val="accent2">
                  <a:lumMod val="10000"/>
                </a:schemeClr>
              </a:solidFill>
            </a:endParaRPr>
          </a:p>
          <a:p>
            <a:pPr algn="just">
              <a:spcBef>
                <a:spcPts val="600"/>
              </a:spcBef>
              <a:spcAft>
                <a:spcPts val="600"/>
              </a:spcAft>
              <a:buFont typeface="Wingdings" pitchFamily="2" charset="2"/>
              <a:buChar char="§"/>
            </a:pPr>
            <a:endParaRPr lang="pt-BR" sz="2800" dirty="0">
              <a:solidFill>
                <a:schemeClr val="accent2">
                  <a:lumMod val="10000"/>
                </a:schemeClr>
              </a:solidFill>
            </a:endParaRPr>
          </a:p>
        </p:txBody>
      </p:sp>
      <p:pic>
        <p:nvPicPr>
          <p:cNvPr id="5122" name="Picture 2"/>
          <p:cNvPicPr>
            <a:picLocks noChangeAspect="1" noChangeArrowheads="1"/>
          </p:cNvPicPr>
          <p:nvPr/>
        </p:nvPicPr>
        <p:blipFill rotWithShape="1">
          <a:blip r:embed="rId2" cstate="print"/>
          <a:srcRect l="3520" r="2199"/>
          <a:stretch/>
        </p:blipFill>
        <p:spPr bwMode="auto">
          <a:xfrm>
            <a:off x="33896" y="1366838"/>
            <a:ext cx="9110104" cy="5491162"/>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88640"/>
            <a:ext cx="9144000" cy="1077218"/>
          </a:xfrm>
          <a:prstGeom prst="rect">
            <a:avLst/>
          </a:prstGeom>
        </p:spPr>
        <p:txBody>
          <a:bodyPr wrap="square">
            <a:spAutoFit/>
          </a:bodyPr>
          <a:lstStyle/>
          <a:p>
            <a:r>
              <a:rPr lang="pt-BR" sz="3200" dirty="0" smtClean="0">
                <a:solidFill>
                  <a:schemeClr val="accent2">
                    <a:lumMod val="10000"/>
                  </a:schemeClr>
                </a:solidFill>
              </a:rPr>
              <a:t>Evidência do </a:t>
            </a:r>
            <a:r>
              <a:rPr lang="pt-BR" sz="3200" dirty="0" err="1" smtClean="0">
                <a:solidFill>
                  <a:schemeClr val="accent2">
                    <a:lumMod val="10000"/>
                  </a:schemeClr>
                </a:solidFill>
              </a:rPr>
              <a:t>International</a:t>
            </a:r>
            <a:r>
              <a:rPr lang="pt-BR" sz="3200" dirty="0" smtClean="0">
                <a:solidFill>
                  <a:schemeClr val="accent2">
                    <a:lumMod val="10000"/>
                  </a:schemeClr>
                </a:solidFill>
              </a:rPr>
              <a:t> </a:t>
            </a:r>
            <a:r>
              <a:rPr lang="pt-BR" sz="3200" dirty="0" err="1" smtClean="0">
                <a:solidFill>
                  <a:schemeClr val="accent2">
                    <a:lumMod val="10000"/>
                  </a:schemeClr>
                </a:solidFill>
              </a:rPr>
              <a:t>Adult</a:t>
            </a:r>
            <a:r>
              <a:rPr lang="pt-BR" sz="3200" dirty="0" smtClean="0">
                <a:solidFill>
                  <a:schemeClr val="accent2">
                    <a:lumMod val="10000"/>
                  </a:schemeClr>
                </a:solidFill>
              </a:rPr>
              <a:t> </a:t>
            </a:r>
            <a:r>
              <a:rPr lang="pt-BR" sz="3200" dirty="0" err="1" smtClean="0">
                <a:solidFill>
                  <a:schemeClr val="accent2">
                    <a:lumMod val="10000"/>
                  </a:schemeClr>
                </a:solidFill>
              </a:rPr>
              <a:t>Literacy</a:t>
            </a:r>
            <a:r>
              <a:rPr lang="pt-BR" sz="3200" dirty="0" smtClean="0">
                <a:solidFill>
                  <a:schemeClr val="accent2">
                    <a:lumMod val="10000"/>
                  </a:schemeClr>
                </a:solidFill>
              </a:rPr>
              <a:t> </a:t>
            </a:r>
            <a:r>
              <a:rPr lang="pt-BR" sz="3200" dirty="0" err="1" smtClean="0">
                <a:solidFill>
                  <a:schemeClr val="accent2">
                    <a:lumMod val="10000"/>
                  </a:schemeClr>
                </a:solidFill>
              </a:rPr>
              <a:t>Survey</a:t>
            </a:r>
            <a:r>
              <a:rPr lang="pt-BR" sz="3200" dirty="0" smtClean="0">
                <a:solidFill>
                  <a:schemeClr val="accent2">
                    <a:lumMod val="10000"/>
                  </a:schemeClr>
                </a:solidFill>
              </a:rPr>
              <a:t> (IALS) – Teste contemporâneo ao rendimento</a:t>
            </a:r>
            <a:endParaRPr lang="pt-BR" sz="3200" dirty="0">
              <a:solidFill>
                <a:schemeClr val="accent2">
                  <a:lumMod val="10000"/>
                </a:schemeClr>
              </a:solidFill>
            </a:endParaRPr>
          </a:p>
        </p:txBody>
      </p:sp>
      <p:pic>
        <p:nvPicPr>
          <p:cNvPr id="3" name="Imagem 2"/>
          <p:cNvPicPr>
            <a:picLocks noChangeAspect="1"/>
          </p:cNvPicPr>
          <p:nvPr/>
        </p:nvPicPr>
        <p:blipFill rotWithShape="1">
          <a:blip r:embed="rId2"/>
          <a:srcRect l="33125" t="39440" r="35313" b="19707"/>
          <a:stretch/>
        </p:blipFill>
        <p:spPr>
          <a:xfrm>
            <a:off x="899592" y="1348135"/>
            <a:ext cx="7128792" cy="5187786"/>
          </a:xfrm>
          <a:prstGeom prst="rect">
            <a:avLst/>
          </a:prstGeom>
        </p:spPr>
      </p:pic>
      <p:sp>
        <p:nvSpPr>
          <p:cNvPr id="5" name="CaixaDeTexto 4"/>
          <p:cNvSpPr txBox="1"/>
          <p:nvPr/>
        </p:nvSpPr>
        <p:spPr>
          <a:xfrm>
            <a:off x="0" y="6363146"/>
            <a:ext cx="8572560" cy="461665"/>
          </a:xfrm>
          <a:prstGeom prst="rect">
            <a:avLst/>
          </a:prstGeom>
          <a:noFill/>
        </p:spPr>
        <p:txBody>
          <a:bodyPr wrap="square" rtlCol="0">
            <a:spAutoFit/>
          </a:bodyPr>
          <a:lstStyle/>
          <a:p>
            <a:r>
              <a:rPr lang="pt-BR" sz="2400" dirty="0" smtClean="0">
                <a:solidFill>
                  <a:srgbClr val="FF0000"/>
                </a:solidFill>
              </a:rPr>
              <a:t> </a:t>
            </a:r>
            <a:r>
              <a:rPr lang="pt-BR" sz="2400" dirty="0" smtClean="0">
                <a:solidFill>
                  <a:schemeClr val="accent2">
                    <a:lumMod val="10000"/>
                  </a:schemeClr>
                </a:solidFill>
              </a:rPr>
              <a:t> </a:t>
            </a:r>
            <a:r>
              <a:rPr lang="pt-BR" sz="1200" dirty="0" err="1" smtClean="0">
                <a:solidFill>
                  <a:schemeClr val="accent2">
                    <a:lumMod val="10000"/>
                  </a:schemeClr>
                </a:solidFill>
              </a:rPr>
              <a:t>Hanushek</a:t>
            </a:r>
            <a:r>
              <a:rPr lang="pt-BR" sz="1200" dirty="0" smtClean="0">
                <a:solidFill>
                  <a:schemeClr val="accent2">
                    <a:lumMod val="10000"/>
                  </a:schemeClr>
                </a:solidFill>
              </a:rPr>
              <a:t> </a:t>
            </a:r>
            <a:r>
              <a:rPr lang="pt-BR" sz="1200" dirty="0" err="1" smtClean="0">
                <a:solidFill>
                  <a:schemeClr val="accent2">
                    <a:lumMod val="10000"/>
                  </a:schemeClr>
                </a:solidFill>
              </a:rPr>
              <a:t>and</a:t>
            </a:r>
            <a:r>
              <a:rPr lang="pt-BR" sz="1200" dirty="0" smtClean="0">
                <a:solidFill>
                  <a:schemeClr val="accent2">
                    <a:lumMod val="10000"/>
                  </a:schemeClr>
                </a:solidFill>
              </a:rPr>
              <a:t> Zhang (2009)</a:t>
            </a:r>
            <a:endParaRPr lang="pt-BR" sz="1200" dirty="0" smtClean="0">
              <a:solidFill>
                <a:schemeClr val="accent2">
                  <a:lumMod val="10000"/>
                </a:schemeClr>
              </a:solidFill>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88640"/>
            <a:ext cx="9144000" cy="1077218"/>
          </a:xfrm>
          <a:prstGeom prst="rect">
            <a:avLst/>
          </a:prstGeom>
        </p:spPr>
        <p:txBody>
          <a:bodyPr wrap="square">
            <a:spAutoFit/>
          </a:bodyPr>
          <a:lstStyle/>
          <a:p>
            <a:r>
              <a:rPr lang="pt-BR" sz="3200" dirty="0" smtClean="0">
                <a:solidFill>
                  <a:schemeClr val="accent2">
                    <a:lumMod val="10000"/>
                  </a:schemeClr>
                </a:solidFill>
              </a:rPr>
              <a:t>Evidência do </a:t>
            </a:r>
            <a:r>
              <a:rPr lang="pt-BR" sz="3200" dirty="0" err="1" smtClean="0">
                <a:solidFill>
                  <a:schemeClr val="accent2">
                    <a:lumMod val="10000"/>
                  </a:schemeClr>
                </a:solidFill>
              </a:rPr>
              <a:t>International</a:t>
            </a:r>
            <a:r>
              <a:rPr lang="pt-BR" sz="3200" dirty="0" smtClean="0">
                <a:solidFill>
                  <a:schemeClr val="accent2">
                    <a:lumMod val="10000"/>
                  </a:schemeClr>
                </a:solidFill>
              </a:rPr>
              <a:t> </a:t>
            </a:r>
            <a:r>
              <a:rPr lang="pt-BR" sz="3200" dirty="0" err="1" smtClean="0">
                <a:solidFill>
                  <a:schemeClr val="accent2">
                    <a:lumMod val="10000"/>
                  </a:schemeClr>
                </a:solidFill>
              </a:rPr>
              <a:t>Adult</a:t>
            </a:r>
            <a:r>
              <a:rPr lang="pt-BR" sz="3200" dirty="0" smtClean="0">
                <a:solidFill>
                  <a:schemeClr val="accent2">
                    <a:lumMod val="10000"/>
                  </a:schemeClr>
                </a:solidFill>
              </a:rPr>
              <a:t> </a:t>
            </a:r>
            <a:r>
              <a:rPr lang="pt-BR" sz="3200" dirty="0" err="1" smtClean="0">
                <a:solidFill>
                  <a:schemeClr val="accent2">
                    <a:lumMod val="10000"/>
                  </a:schemeClr>
                </a:solidFill>
              </a:rPr>
              <a:t>Literacy</a:t>
            </a:r>
            <a:r>
              <a:rPr lang="pt-BR" sz="3200" dirty="0" smtClean="0">
                <a:solidFill>
                  <a:schemeClr val="accent2">
                    <a:lumMod val="10000"/>
                  </a:schemeClr>
                </a:solidFill>
              </a:rPr>
              <a:t> </a:t>
            </a:r>
            <a:r>
              <a:rPr lang="pt-BR" sz="3200" dirty="0" err="1" smtClean="0">
                <a:solidFill>
                  <a:schemeClr val="accent2">
                    <a:lumMod val="10000"/>
                  </a:schemeClr>
                </a:solidFill>
              </a:rPr>
              <a:t>Survey</a:t>
            </a:r>
            <a:r>
              <a:rPr lang="pt-BR" sz="3200" dirty="0" smtClean="0">
                <a:solidFill>
                  <a:schemeClr val="accent2">
                    <a:lumMod val="10000"/>
                  </a:schemeClr>
                </a:solidFill>
              </a:rPr>
              <a:t> (IALS) – </a:t>
            </a:r>
            <a:r>
              <a:rPr lang="pt-BR" sz="3200" dirty="0" err="1" smtClean="0">
                <a:solidFill>
                  <a:schemeClr val="accent2">
                    <a:lumMod val="10000"/>
                  </a:schemeClr>
                </a:solidFill>
              </a:rPr>
              <a:t>Hanushe</a:t>
            </a:r>
            <a:r>
              <a:rPr lang="pt-BR" sz="3200" dirty="0" err="1" smtClean="0">
                <a:solidFill>
                  <a:schemeClr val="accent2">
                    <a:lumMod val="10000"/>
                  </a:schemeClr>
                </a:solidFill>
              </a:rPr>
              <a:t>k</a:t>
            </a:r>
            <a:r>
              <a:rPr lang="pt-BR" sz="3200" dirty="0" smtClean="0">
                <a:solidFill>
                  <a:schemeClr val="accent2">
                    <a:lumMod val="10000"/>
                  </a:schemeClr>
                </a:solidFill>
              </a:rPr>
              <a:t> e Zhang (2009)</a:t>
            </a:r>
            <a:endParaRPr lang="pt-BR" sz="3200" dirty="0">
              <a:solidFill>
                <a:schemeClr val="accent2">
                  <a:lumMod val="10000"/>
                </a:schemeClr>
              </a:solidFill>
            </a:endParaRPr>
          </a:p>
        </p:txBody>
      </p:sp>
      <p:pic>
        <p:nvPicPr>
          <p:cNvPr id="3" name="Imagem 2"/>
          <p:cNvPicPr>
            <a:picLocks noChangeAspect="1"/>
          </p:cNvPicPr>
          <p:nvPr/>
        </p:nvPicPr>
        <p:blipFill rotWithShape="1">
          <a:blip r:embed="rId2"/>
          <a:srcRect l="32969" t="44720" r="35156" b="17762"/>
          <a:stretch/>
        </p:blipFill>
        <p:spPr>
          <a:xfrm>
            <a:off x="827584" y="1340768"/>
            <a:ext cx="7847067" cy="5192913"/>
          </a:xfrm>
          <a:prstGeom prst="rect">
            <a:avLst/>
          </a:prstGeom>
        </p:spPr>
      </p:pic>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188640"/>
            <a:ext cx="8715436" cy="1077218"/>
          </a:xfrm>
          <a:prstGeom prst="rect">
            <a:avLst/>
          </a:prstGeom>
        </p:spPr>
        <p:txBody>
          <a:bodyPr wrap="square">
            <a:spAutoFit/>
          </a:bodyPr>
          <a:lstStyle/>
          <a:p>
            <a:r>
              <a:rPr lang="pt-BR" sz="3200" dirty="0" smtClean="0">
                <a:solidFill>
                  <a:schemeClr val="accent2">
                    <a:lumMod val="10000"/>
                  </a:schemeClr>
                </a:solidFill>
              </a:rPr>
              <a:t>Retornos da Qualidade da Educação: Correlação ou “</a:t>
            </a:r>
            <a:r>
              <a:rPr lang="pt-BR" sz="3200" dirty="0" err="1" smtClean="0">
                <a:solidFill>
                  <a:schemeClr val="accent2">
                    <a:lumMod val="10000"/>
                  </a:schemeClr>
                </a:solidFill>
              </a:rPr>
              <a:t>Causação</a:t>
            </a:r>
            <a:r>
              <a:rPr lang="pt-BR" sz="3200" dirty="0" smtClean="0">
                <a:solidFill>
                  <a:schemeClr val="accent2">
                    <a:lumMod val="10000"/>
                  </a:schemeClr>
                </a:solidFill>
              </a:rPr>
              <a:t>”?</a:t>
            </a:r>
            <a:endParaRPr lang="pt-BR" sz="3200" dirty="0">
              <a:solidFill>
                <a:schemeClr val="accent2">
                  <a:lumMod val="10000"/>
                </a:schemeClr>
              </a:solidFill>
            </a:endParaRPr>
          </a:p>
        </p:txBody>
      </p:sp>
      <p:sp>
        <p:nvSpPr>
          <p:cNvPr id="3" name="CaixaDeTexto 2"/>
          <p:cNvSpPr txBox="1"/>
          <p:nvPr/>
        </p:nvSpPr>
        <p:spPr>
          <a:xfrm>
            <a:off x="357158" y="1500174"/>
            <a:ext cx="8572560" cy="2964914"/>
          </a:xfrm>
          <a:prstGeom prst="rect">
            <a:avLst/>
          </a:prstGeom>
          <a:noFill/>
        </p:spPr>
        <p:txBody>
          <a:bodyPr wrap="square" rtlCol="0">
            <a:spAutoFit/>
          </a:bodyPr>
          <a:lstStyle/>
          <a:p>
            <a:pPr algn="just"/>
            <a:endParaRPr lang="pt-BR" sz="2800" dirty="0" smtClean="0">
              <a:solidFill>
                <a:schemeClr val="accent2">
                  <a:lumMod val="10000"/>
                </a:schemeClr>
              </a:solidFill>
            </a:endParaRP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Aqui, como a qualidade da educação não é uma variável disponível (como os anos de estudo) a questão sobre seleção para fins de sinalização é mais fraca.</a:t>
            </a:r>
          </a:p>
          <a:p>
            <a:pPr>
              <a:buFont typeface="Wingdings" pitchFamily="2" charset="2"/>
              <a:buChar char="§"/>
            </a:pPr>
            <a:endParaRPr lang="pt-BR" sz="2800" dirty="0" smtClean="0">
              <a:solidFill>
                <a:schemeClr val="accent2">
                  <a:lumMod val="10000"/>
                </a:schemeClr>
              </a:solidFill>
            </a:endParaRPr>
          </a:p>
          <a:p>
            <a:pPr algn="just"/>
            <a:endParaRPr lang="pt-BR" sz="2800" baseline="30000" dirty="0">
              <a:solidFill>
                <a:schemeClr val="accent2">
                  <a:lumMod val="10000"/>
                </a:schemeClr>
              </a:solidFill>
            </a:endParaRP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188640"/>
            <a:ext cx="8715436" cy="1077218"/>
          </a:xfrm>
          <a:prstGeom prst="rect">
            <a:avLst/>
          </a:prstGeom>
        </p:spPr>
        <p:txBody>
          <a:bodyPr wrap="square">
            <a:spAutoFit/>
          </a:bodyPr>
          <a:lstStyle/>
          <a:p>
            <a:r>
              <a:rPr lang="pt-BR" sz="3200" dirty="0" smtClean="0">
                <a:solidFill>
                  <a:schemeClr val="accent2">
                    <a:lumMod val="10000"/>
                  </a:schemeClr>
                </a:solidFill>
              </a:rPr>
              <a:t>O retorno da quantidade e da qualidade da educação: </a:t>
            </a:r>
            <a:r>
              <a:rPr lang="pt-BR" sz="3200" dirty="0" err="1" smtClean="0">
                <a:solidFill>
                  <a:schemeClr val="accent2">
                    <a:lumMod val="10000"/>
                  </a:schemeClr>
                </a:solidFill>
              </a:rPr>
              <a:t>Altonji</a:t>
            </a:r>
            <a:r>
              <a:rPr lang="pt-BR" sz="3200" dirty="0" smtClean="0">
                <a:solidFill>
                  <a:schemeClr val="accent2">
                    <a:lumMod val="10000"/>
                  </a:schemeClr>
                </a:solidFill>
              </a:rPr>
              <a:t> e </a:t>
            </a:r>
            <a:r>
              <a:rPr lang="pt-BR" sz="3200" dirty="0" err="1" smtClean="0">
                <a:solidFill>
                  <a:schemeClr val="accent2">
                    <a:lumMod val="10000"/>
                  </a:schemeClr>
                </a:solidFill>
              </a:rPr>
              <a:t>Pierret</a:t>
            </a:r>
            <a:r>
              <a:rPr lang="pt-BR" sz="3200" dirty="0" smtClean="0">
                <a:solidFill>
                  <a:schemeClr val="accent2">
                    <a:lumMod val="10000"/>
                  </a:schemeClr>
                </a:solidFill>
              </a:rPr>
              <a:t> (2001) </a:t>
            </a:r>
            <a:endParaRPr lang="pt-BR" sz="3200" dirty="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899829" rIns="91440" bIns="899829" numCol="1" anchor="ctr" anchorCtr="0" compatLnSpc="1">
            <a:prstTxWarp prst="textNoShape">
              <a:avLst/>
            </a:prstTxWarp>
            <a:spAutoFit/>
          </a:bodyPr>
          <a:lstStyle/>
          <a:p>
            <a:endParaRPr lang="pt-BR"/>
          </a:p>
        </p:txBody>
      </p:sp>
      <p:sp>
        <p:nvSpPr>
          <p:cNvPr id="2051" name="Rectangle 3"/>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4098" name="Picture 2"/>
          <p:cNvPicPr>
            <a:picLocks noChangeAspect="1" noChangeArrowheads="1"/>
          </p:cNvPicPr>
          <p:nvPr/>
        </p:nvPicPr>
        <p:blipFill>
          <a:blip r:embed="rId2" cstate="print"/>
          <a:srcRect/>
          <a:stretch>
            <a:fillRect/>
          </a:stretch>
        </p:blipFill>
        <p:spPr bwMode="auto">
          <a:xfrm>
            <a:off x="0" y="1340768"/>
            <a:ext cx="9144000" cy="5433127"/>
          </a:xfrm>
          <a:prstGeom prst="rect">
            <a:avLst/>
          </a:prstGeom>
          <a:noFill/>
          <a:ln w="9525">
            <a:noFill/>
            <a:miter lim="800000"/>
            <a:headEnd/>
            <a:tailEnd/>
          </a:ln>
        </p:spPr>
      </p:pic>
    </p:spTree>
    <p:extLst>
      <p:ext uri="{BB962C8B-B14F-4D97-AF65-F5344CB8AC3E}">
        <p14:creationId xmlns:p14="http://schemas.microsoft.com/office/powerpoint/2010/main" val="935957745"/>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Relação entre Salário e Escolaridade</a:t>
            </a:r>
            <a:endParaRPr lang="pt-BR" dirty="0"/>
          </a:p>
        </p:txBody>
      </p:sp>
      <p:sp>
        <p:nvSpPr>
          <p:cNvPr id="3" name="Espaço Reservado para Conteúdo 2"/>
          <p:cNvSpPr>
            <a:spLocks noGrp="1"/>
          </p:cNvSpPr>
          <p:nvPr>
            <p:ph idx="1"/>
          </p:nvPr>
        </p:nvSpPr>
        <p:spPr/>
        <p:txBody>
          <a:bodyPr/>
          <a:lstStyle/>
          <a:p>
            <a:r>
              <a:rPr lang="pt-BR" sz="2800" dirty="0" smtClean="0"/>
              <a:t>Vimos que pessoas com maior escolaridade tendem a ter rendimentos do trabalho mais elevados. </a:t>
            </a:r>
          </a:p>
          <a:p>
            <a:r>
              <a:rPr lang="pt-BR" sz="2800" dirty="0" smtClean="0"/>
              <a:t>Embora seja difícil afirmar que as estimativas do impacto da educação sejam boas medidas da TIR ou mesmo da taxa média do crescimento dos salários por ano de estudo, parece haver pouca dúvida de que existe uma relação causal de educação para rendimento.</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188640"/>
            <a:ext cx="8715436" cy="1077218"/>
          </a:xfrm>
          <a:prstGeom prst="rect">
            <a:avLst/>
          </a:prstGeom>
        </p:spPr>
        <p:txBody>
          <a:bodyPr wrap="square">
            <a:spAutoFit/>
          </a:bodyPr>
          <a:lstStyle/>
          <a:p>
            <a:r>
              <a:rPr lang="pt-BR" sz="3200" dirty="0" smtClean="0">
                <a:solidFill>
                  <a:schemeClr val="accent2">
                    <a:lumMod val="10000"/>
                  </a:schemeClr>
                </a:solidFill>
              </a:rPr>
              <a:t>Desigualdade na Qualidade da Educação X Desigualdade de Renda</a:t>
            </a:r>
            <a:endParaRPr lang="pt-BR" sz="3200" dirty="0">
              <a:solidFill>
                <a:schemeClr val="accent2">
                  <a:lumMod val="10000"/>
                </a:schemeClr>
              </a:solidFill>
            </a:endParaRPr>
          </a:p>
        </p:txBody>
      </p:sp>
      <p:pic>
        <p:nvPicPr>
          <p:cNvPr id="8194" name="Picture 2"/>
          <p:cNvPicPr>
            <a:picLocks noChangeAspect="1" noChangeArrowheads="1"/>
          </p:cNvPicPr>
          <p:nvPr/>
        </p:nvPicPr>
        <p:blipFill>
          <a:blip r:embed="rId2" cstate="print"/>
          <a:srcRect/>
          <a:stretch>
            <a:fillRect/>
          </a:stretch>
        </p:blipFill>
        <p:spPr bwMode="auto">
          <a:xfrm>
            <a:off x="0" y="1328737"/>
            <a:ext cx="9144000" cy="5154349"/>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714356"/>
            <a:ext cx="8715436" cy="584775"/>
          </a:xfrm>
          <a:prstGeom prst="rect">
            <a:avLst/>
          </a:prstGeom>
        </p:spPr>
        <p:txBody>
          <a:bodyPr wrap="square">
            <a:spAutoFit/>
          </a:bodyPr>
          <a:lstStyle/>
          <a:p>
            <a:r>
              <a:rPr lang="pt-BR" sz="3200" dirty="0" smtClean="0">
                <a:solidFill>
                  <a:schemeClr val="accent2">
                    <a:lumMod val="10000"/>
                  </a:schemeClr>
                </a:solidFill>
              </a:rPr>
              <a:t>Nível Educacional e Crescimento Econômico</a:t>
            </a:r>
            <a:endParaRPr lang="pt-BR" sz="3200" dirty="0">
              <a:solidFill>
                <a:schemeClr val="accent2">
                  <a:lumMod val="10000"/>
                </a:schemeClr>
              </a:solidFill>
            </a:endParaRPr>
          </a:p>
        </p:txBody>
      </p:sp>
      <p:sp>
        <p:nvSpPr>
          <p:cNvPr id="3" name="CaixaDeTexto 2"/>
          <p:cNvSpPr txBox="1"/>
          <p:nvPr/>
        </p:nvSpPr>
        <p:spPr>
          <a:xfrm>
            <a:off x="0" y="1357298"/>
            <a:ext cx="9144000" cy="5570756"/>
          </a:xfrm>
          <a:prstGeom prst="rect">
            <a:avLst/>
          </a:prstGeom>
          <a:noFill/>
        </p:spPr>
        <p:txBody>
          <a:bodyPr wrap="square" rtlCol="0">
            <a:spAutoFit/>
          </a:bodyPr>
          <a:lstStyle/>
          <a:p>
            <a:endParaRPr lang="pt-BR" sz="2800" dirty="0" smtClean="0">
              <a:solidFill>
                <a:srgbClr val="FF0000"/>
              </a:solidFill>
            </a:endParaRPr>
          </a:p>
          <a:p>
            <a:pPr>
              <a:buFont typeface="Wingdings" pitchFamily="2" charset="2"/>
              <a:buChar char="§"/>
            </a:pPr>
            <a:r>
              <a:rPr lang="pt-BR" sz="2800" dirty="0" smtClean="0">
                <a:solidFill>
                  <a:srgbClr val="FF0000"/>
                </a:solidFill>
              </a:rPr>
              <a:t> </a:t>
            </a:r>
            <a:r>
              <a:rPr lang="pt-BR" sz="3000" dirty="0" smtClean="0">
                <a:solidFill>
                  <a:schemeClr val="accent2">
                    <a:lumMod val="10000"/>
                  </a:schemeClr>
                </a:solidFill>
              </a:rPr>
              <a:t>Nos anos 90 vários estudos tentaram relacionar a taxa de crescimento do PIB per capita e o nível educacional do país, medido em anos médios de estudo.</a:t>
            </a:r>
          </a:p>
          <a:p>
            <a:endParaRPr lang="pt-BR" sz="3000" dirty="0" smtClean="0">
              <a:solidFill>
                <a:schemeClr val="accent2">
                  <a:lumMod val="10000"/>
                </a:schemeClr>
              </a:solidFill>
            </a:endParaRPr>
          </a:p>
          <a:p>
            <a:pPr>
              <a:buFont typeface="Wingdings" pitchFamily="2" charset="2"/>
              <a:buChar char="§"/>
            </a:pPr>
            <a:r>
              <a:rPr lang="pt-BR" sz="3000" dirty="0" smtClean="0">
                <a:solidFill>
                  <a:srgbClr val="FF0000"/>
                </a:solidFill>
              </a:rPr>
              <a:t> </a:t>
            </a:r>
            <a:r>
              <a:rPr lang="pt-BR" sz="3000" dirty="0" smtClean="0">
                <a:solidFill>
                  <a:schemeClr val="accent2">
                    <a:lumMod val="10000"/>
                  </a:schemeClr>
                </a:solidFill>
              </a:rPr>
              <a:t>A estratégia era estimar uma regressão entre países da taxa média de crescimento do PIB per capita em determinado período em relação ao estoque de capital e os anos médio de educação no inicio do período e outras variáveis de controle.</a:t>
            </a:r>
          </a:p>
          <a:p>
            <a:pPr>
              <a:buFont typeface="Wingdings" pitchFamily="2" charset="2"/>
              <a:buChar char="§"/>
            </a:pP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714356"/>
            <a:ext cx="8715436" cy="584775"/>
          </a:xfrm>
          <a:prstGeom prst="rect">
            <a:avLst/>
          </a:prstGeom>
        </p:spPr>
        <p:txBody>
          <a:bodyPr wrap="square">
            <a:spAutoFit/>
          </a:bodyPr>
          <a:lstStyle/>
          <a:p>
            <a:r>
              <a:rPr lang="pt-BR" sz="3200" dirty="0" smtClean="0">
                <a:solidFill>
                  <a:schemeClr val="accent2">
                    <a:lumMod val="10000"/>
                  </a:schemeClr>
                </a:solidFill>
              </a:rPr>
              <a:t>Nível Educacional e Crescimento Econômico</a:t>
            </a:r>
            <a:endParaRPr lang="pt-BR" sz="3200" dirty="0">
              <a:solidFill>
                <a:schemeClr val="accent2">
                  <a:lumMod val="10000"/>
                </a:schemeClr>
              </a:solidFill>
            </a:endParaRPr>
          </a:p>
        </p:txBody>
      </p:sp>
      <p:sp>
        <p:nvSpPr>
          <p:cNvPr id="3" name="CaixaDeTexto 2"/>
          <p:cNvSpPr txBox="1"/>
          <p:nvPr/>
        </p:nvSpPr>
        <p:spPr>
          <a:xfrm>
            <a:off x="0" y="1357298"/>
            <a:ext cx="9144000" cy="3108543"/>
          </a:xfrm>
          <a:prstGeom prst="rect">
            <a:avLst/>
          </a:prstGeom>
          <a:noFill/>
        </p:spPr>
        <p:txBody>
          <a:bodyPr wrap="square" rtlCol="0">
            <a:spAutoFit/>
          </a:bodyPr>
          <a:lstStyle/>
          <a:p>
            <a:endParaRPr lang="pt-BR" sz="2800" dirty="0" smtClean="0">
              <a:solidFill>
                <a:srgbClr val="FF0000"/>
              </a:solidFill>
            </a:endParaRP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Outra estratégia era considerar o crescimento médio da escolaridade no período, ao invés do nível de escolaridade no período inicial.</a:t>
            </a:r>
          </a:p>
          <a:p>
            <a:endParaRPr lang="pt-BR" sz="2800" dirty="0" smtClean="0">
              <a:solidFill>
                <a:schemeClr val="accent2">
                  <a:lumMod val="10000"/>
                </a:schemeClr>
              </a:solidFill>
            </a:endParaRPr>
          </a:p>
          <a:p>
            <a:pPr>
              <a:buFont typeface="Wingdings" pitchFamily="2" charset="2"/>
              <a:buChar char="§"/>
            </a:pPr>
            <a:r>
              <a:rPr lang="pt-BR" sz="2800" dirty="0" smtClean="0">
                <a:solidFill>
                  <a:srgbClr val="FF0000"/>
                </a:solidFill>
              </a:rPr>
              <a:t> </a:t>
            </a:r>
            <a:r>
              <a:rPr lang="pt-BR" sz="2800" dirty="0" smtClean="0">
                <a:solidFill>
                  <a:schemeClr val="accent2">
                    <a:lumMod val="10000"/>
                  </a:schemeClr>
                </a:solidFill>
              </a:rPr>
              <a:t>De modo geral, a educação era uma das variáveis mais robustas, junto com abertura comercial.</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714356"/>
            <a:ext cx="8715436" cy="584775"/>
          </a:xfrm>
          <a:prstGeom prst="rect">
            <a:avLst/>
          </a:prstGeom>
        </p:spPr>
        <p:txBody>
          <a:bodyPr wrap="square">
            <a:spAutoFit/>
          </a:bodyPr>
          <a:lstStyle/>
          <a:p>
            <a:r>
              <a:rPr lang="pt-BR" sz="3200" dirty="0" smtClean="0">
                <a:solidFill>
                  <a:schemeClr val="accent2">
                    <a:lumMod val="10000"/>
                  </a:schemeClr>
                </a:solidFill>
              </a:rPr>
              <a:t>Nível Educacional e Crescimento Econômico</a:t>
            </a:r>
            <a:endParaRPr lang="pt-BR" sz="3200" dirty="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9219" name="Picture 3"/>
          <p:cNvPicPr>
            <a:picLocks noChangeAspect="1" noChangeArrowheads="1"/>
          </p:cNvPicPr>
          <p:nvPr/>
        </p:nvPicPr>
        <p:blipFill>
          <a:blip r:embed="rId2" cstate="print"/>
          <a:srcRect/>
          <a:stretch>
            <a:fillRect/>
          </a:stretch>
        </p:blipFill>
        <p:spPr bwMode="auto">
          <a:xfrm>
            <a:off x="0" y="1395412"/>
            <a:ext cx="9144000" cy="5462587"/>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332656"/>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a:t>
            </a:r>
            <a:endParaRPr lang="pt-BR" sz="3200" dirty="0">
              <a:solidFill>
                <a:schemeClr val="accent2">
                  <a:lumMod val="10000"/>
                </a:schemeClr>
              </a:solidFill>
            </a:endParaRPr>
          </a:p>
        </p:txBody>
      </p:sp>
      <p:sp>
        <p:nvSpPr>
          <p:cNvPr id="3" name="CaixaDeTexto 2"/>
          <p:cNvSpPr txBox="1"/>
          <p:nvPr/>
        </p:nvSpPr>
        <p:spPr>
          <a:xfrm>
            <a:off x="0" y="1412776"/>
            <a:ext cx="8929718" cy="5693866"/>
          </a:xfrm>
          <a:prstGeom prst="rect">
            <a:avLst/>
          </a:prstGeom>
          <a:noFill/>
        </p:spPr>
        <p:txBody>
          <a:bodyPr wrap="square" rtlCol="0">
            <a:spAutoFit/>
          </a:bodyPr>
          <a:lstStyle/>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O uso de anos de escolaridade na equações de crescimento pressupõe que:</a:t>
            </a:r>
          </a:p>
          <a:p>
            <a:pPr marL="971550" lvl="1" indent="-514350">
              <a:buFont typeface="+mj-lt"/>
              <a:buAutoNum type="arabicPeriod"/>
            </a:pPr>
            <a:r>
              <a:rPr lang="pt-BR" sz="2800" dirty="0" smtClean="0">
                <a:solidFill>
                  <a:srgbClr val="FF0000"/>
                </a:solidFill>
              </a:rPr>
              <a:t> </a:t>
            </a:r>
            <a:r>
              <a:rPr lang="pt-BR" sz="2800" dirty="0" smtClean="0">
                <a:solidFill>
                  <a:schemeClr val="accent5">
                    <a:lumMod val="10000"/>
                  </a:schemeClr>
                </a:solidFill>
              </a:rPr>
              <a:t>Que a qualidade das escolas é semelhante entre os países</a:t>
            </a:r>
          </a:p>
          <a:p>
            <a:pPr marL="971550" lvl="1" indent="-514350">
              <a:buFont typeface="+mj-lt"/>
              <a:buAutoNum type="arabicPeriod"/>
            </a:pPr>
            <a:r>
              <a:rPr lang="pt-BR" sz="2800" dirty="0" smtClean="0">
                <a:solidFill>
                  <a:srgbClr val="FF0000"/>
                </a:solidFill>
              </a:rPr>
              <a:t> </a:t>
            </a:r>
            <a:r>
              <a:rPr lang="pt-BR" sz="2800" dirty="0" smtClean="0">
                <a:solidFill>
                  <a:schemeClr val="accent5">
                    <a:lumMod val="10000"/>
                  </a:schemeClr>
                </a:solidFill>
              </a:rPr>
              <a:t>Que toda formação de capital humano se dá na escola</a:t>
            </a:r>
          </a:p>
          <a:p>
            <a:pPr indent="-514350">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Assim, pessoas com o mesmo nível de escolaridade, mas em países diferentes, possuem, aproximadamente, o mesmo nível de capital humano.</a:t>
            </a:r>
          </a:p>
          <a:p>
            <a:pPr indent="-514350">
              <a:buFont typeface="Wingdings" pitchFamily="2" charset="2"/>
              <a:buChar char="§"/>
            </a:pPr>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a:p>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332656"/>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a:t>
            </a:r>
            <a:endParaRPr lang="pt-BR" sz="3200" dirty="0">
              <a:solidFill>
                <a:schemeClr val="accent2">
                  <a:lumMod val="10000"/>
                </a:schemeClr>
              </a:solidFill>
            </a:endParaRPr>
          </a:p>
        </p:txBody>
      </p:sp>
      <p:sp>
        <p:nvSpPr>
          <p:cNvPr id="3" name="CaixaDeTexto 2"/>
          <p:cNvSpPr txBox="1"/>
          <p:nvPr/>
        </p:nvSpPr>
        <p:spPr>
          <a:xfrm>
            <a:off x="0" y="1412776"/>
            <a:ext cx="8929718" cy="5693866"/>
          </a:xfrm>
          <a:prstGeom prst="rect">
            <a:avLst/>
          </a:prstGeom>
          <a:noFill/>
        </p:spPr>
        <p:txBody>
          <a:bodyPr wrap="square" rtlCol="0">
            <a:spAutoFit/>
          </a:bodyPr>
          <a:lstStyle/>
          <a:p>
            <a:pPr>
              <a:buFont typeface="Wingdings" pitchFamily="2" charset="2"/>
              <a:buChar char="§"/>
            </a:pPr>
            <a:r>
              <a:rPr lang="pt-BR" sz="2800" dirty="0" smtClean="0">
                <a:solidFill>
                  <a:srgbClr val="FF0000"/>
                </a:solidFill>
              </a:rPr>
              <a:t> </a:t>
            </a:r>
            <a:r>
              <a:rPr lang="pt-BR" sz="2800" dirty="0" err="1" smtClean="0">
                <a:solidFill>
                  <a:schemeClr val="accent5">
                    <a:lumMod val="10000"/>
                  </a:schemeClr>
                </a:solidFill>
              </a:rPr>
              <a:t>Hanushek</a:t>
            </a:r>
            <a:r>
              <a:rPr lang="pt-BR" sz="2800" dirty="0" smtClean="0">
                <a:solidFill>
                  <a:schemeClr val="accent5">
                    <a:lumMod val="10000"/>
                  </a:schemeClr>
                </a:solidFill>
              </a:rPr>
              <a:t> e </a:t>
            </a:r>
            <a:r>
              <a:rPr lang="pt-BR" sz="2800" dirty="0" err="1" smtClean="0">
                <a:solidFill>
                  <a:schemeClr val="accent5">
                    <a:lumMod val="10000"/>
                  </a:schemeClr>
                </a:solidFill>
              </a:rPr>
              <a:t>Kimko</a:t>
            </a:r>
            <a:r>
              <a:rPr lang="pt-BR" sz="2800" dirty="0" smtClean="0">
                <a:solidFill>
                  <a:schemeClr val="accent5">
                    <a:lumMod val="10000"/>
                  </a:schemeClr>
                </a:solidFill>
              </a:rPr>
              <a:t> (2000) constroem uma medida, baseada nos exames internacionais, sobre a qualidade da educação entre diversos países.</a:t>
            </a:r>
          </a:p>
          <a:p>
            <a:pPr>
              <a:buFont typeface="Wingdings" pitchFamily="2" charset="2"/>
              <a:buChar char="§"/>
            </a:pPr>
            <a:endParaRPr lang="pt-BR" sz="2800" dirty="0" smtClean="0">
              <a:solidFill>
                <a:schemeClr val="accent5">
                  <a:lumMod val="10000"/>
                </a:schemeClr>
              </a:solidFill>
            </a:endParaRPr>
          </a:p>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A ideia é incluir essa medida na equação de crescimento entre países</a:t>
            </a:r>
            <a:r>
              <a:rPr lang="pt-BR" sz="2800" dirty="0" smtClean="0">
                <a:solidFill>
                  <a:schemeClr val="accent5">
                    <a:lumMod val="10000"/>
                  </a:schemeClr>
                </a:solidFill>
              </a:rPr>
              <a:t>.</a:t>
            </a:r>
          </a:p>
          <a:p>
            <a:pPr>
              <a:buFont typeface="Wingdings" pitchFamily="2" charset="2"/>
              <a:buChar char="§"/>
            </a:pPr>
            <a:endParaRPr lang="pt-BR" sz="2800" dirty="0">
              <a:solidFill>
                <a:schemeClr val="accent5">
                  <a:lumMod val="10000"/>
                </a:schemeClr>
              </a:solidFill>
            </a:endParaRPr>
          </a:p>
          <a:p>
            <a:pPr>
              <a:buFont typeface="Wingdings" pitchFamily="2" charset="2"/>
              <a:buChar char="§"/>
            </a:pPr>
            <a:r>
              <a:rPr lang="pt-BR" sz="2800" dirty="0">
                <a:solidFill>
                  <a:schemeClr val="accent5">
                    <a:lumMod val="10000"/>
                  </a:schemeClr>
                </a:solidFill>
              </a:rPr>
              <a:t> </a:t>
            </a:r>
            <a:r>
              <a:rPr lang="pt-BR" sz="2800" dirty="0" smtClean="0">
                <a:solidFill>
                  <a:schemeClr val="accent5">
                    <a:lumMod val="10000"/>
                  </a:schemeClr>
                </a:solidFill>
              </a:rPr>
              <a:t>Encontram efeito forte de qualidade da educação da força de trabalho e crescimento econômico</a:t>
            </a:r>
            <a:endParaRPr lang="pt-BR" sz="2800" dirty="0" smtClean="0">
              <a:solidFill>
                <a:schemeClr val="accent5">
                  <a:lumMod val="10000"/>
                </a:schemeClr>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a:p>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332656"/>
            <a:ext cx="8715436" cy="1077218"/>
          </a:xfrm>
          <a:prstGeom prst="rect">
            <a:avLst/>
          </a:prstGeom>
        </p:spPr>
        <p:txBody>
          <a:bodyPr wrap="square">
            <a:spAutoFit/>
          </a:bodyPr>
          <a:lstStyle/>
          <a:p>
            <a:r>
              <a:rPr lang="pt-BR" sz="3200" dirty="0" smtClean="0">
                <a:solidFill>
                  <a:schemeClr val="accent2">
                    <a:lumMod val="10000"/>
                  </a:schemeClr>
                </a:solidFill>
              </a:rPr>
              <a:t>A Questão da </a:t>
            </a:r>
            <a:r>
              <a:rPr lang="pt-BR" sz="3200" dirty="0" err="1" smtClean="0">
                <a:solidFill>
                  <a:schemeClr val="accent2">
                    <a:lumMod val="10000"/>
                  </a:schemeClr>
                </a:solidFill>
              </a:rPr>
              <a:t>Endogeneidade</a:t>
            </a:r>
            <a:r>
              <a:rPr lang="pt-BR" sz="3200" dirty="0" smtClean="0">
                <a:solidFill>
                  <a:schemeClr val="accent5">
                    <a:lumMod val="10000"/>
                  </a:schemeClr>
                </a:solidFill>
              </a:rPr>
              <a:t> </a:t>
            </a:r>
          </a:p>
          <a:p>
            <a:r>
              <a:rPr lang="pt-BR" sz="3200" dirty="0" err="1" smtClean="0">
                <a:solidFill>
                  <a:schemeClr val="accent5">
                    <a:lumMod val="10000"/>
                  </a:schemeClr>
                </a:solidFill>
              </a:rPr>
              <a:t>Hanushek</a:t>
            </a:r>
            <a:r>
              <a:rPr lang="pt-BR" sz="3200" dirty="0" smtClean="0">
                <a:solidFill>
                  <a:schemeClr val="accent5">
                    <a:lumMod val="10000"/>
                  </a:schemeClr>
                </a:solidFill>
              </a:rPr>
              <a:t> e </a:t>
            </a:r>
            <a:r>
              <a:rPr lang="pt-BR" sz="3200" dirty="0" err="1" smtClean="0">
                <a:solidFill>
                  <a:schemeClr val="accent5">
                    <a:lumMod val="10000"/>
                  </a:schemeClr>
                </a:solidFill>
              </a:rPr>
              <a:t>Kimko</a:t>
            </a:r>
            <a:r>
              <a:rPr lang="pt-BR" sz="3200" dirty="0" smtClean="0">
                <a:solidFill>
                  <a:schemeClr val="accent5">
                    <a:lumMod val="10000"/>
                  </a:schemeClr>
                </a:solidFill>
              </a:rPr>
              <a:t> (2000)</a:t>
            </a:r>
            <a:endParaRPr lang="pt-BR" sz="3200" dirty="0">
              <a:solidFill>
                <a:schemeClr val="accent2">
                  <a:lumMod val="10000"/>
                </a:schemeClr>
              </a:solidFill>
            </a:endParaRPr>
          </a:p>
        </p:txBody>
      </p:sp>
      <p:sp>
        <p:nvSpPr>
          <p:cNvPr id="3" name="CaixaDeTexto 2"/>
          <p:cNvSpPr txBox="1"/>
          <p:nvPr/>
        </p:nvSpPr>
        <p:spPr>
          <a:xfrm>
            <a:off x="0" y="1412776"/>
            <a:ext cx="8929718" cy="5262979"/>
          </a:xfrm>
          <a:prstGeom prst="rect">
            <a:avLst/>
          </a:prstGeom>
          <a:noFill/>
        </p:spPr>
        <p:txBody>
          <a:bodyPr wrap="square" rtlCol="0">
            <a:spAutoFit/>
          </a:bodyPr>
          <a:lstStyle/>
          <a:p>
            <a:pPr marL="514350" indent="-514350">
              <a:buFont typeface="+mj-lt"/>
              <a:buAutoNum type="arabicPeriod"/>
            </a:pPr>
            <a:r>
              <a:rPr lang="pt-BR" sz="2800" dirty="0" smtClean="0">
                <a:solidFill>
                  <a:schemeClr val="accent5">
                    <a:lumMod val="10000"/>
                  </a:schemeClr>
                </a:solidFill>
              </a:rPr>
              <a:t>Países do Leste Asiático têm excelente desempenho em exames internacionais e cresceram muito na 2ª metade do século 20 – A análise é feita com e sem esses países (ou o uso de </a:t>
            </a:r>
            <a:r>
              <a:rPr lang="pt-BR" sz="2800" i="1" dirty="0" err="1" smtClean="0">
                <a:solidFill>
                  <a:schemeClr val="accent5">
                    <a:lumMod val="10000"/>
                  </a:schemeClr>
                </a:solidFill>
              </a:rPr>
              <a:t>dummies</a:t>
            </a:r>
            <a:r>
              <a:rPr lang="pt-BR" sz="2800" dirty="0" smtClean="0">
                <a:solidFill>
                  <a:schemeClr val="accent5">
                    <a:lumMod val="10000"/>
                  </a:schemeClr>
                </a:solidFill>
              </a:rPr>
              <a:t> regionais).</a:t>
            </a:r>
          </a:p>
          <a:p>
            <a:endParaRPr lang="pt-BR" sz="2800" dirty="0" smtClean="0">
              <a:solidFill>
                <a:schemeClr val="accent5">
                  <a:lumMod val="10000"/>
                </a:schemeClr>
              </a:solidFill>
            </a:endParaRPr>
          </a:p>
          <a:p>
            <a:pPr marL="514350" indent="-514350"/>
            <a:r>
              <a:rPr lang="pt-BR" sz="2800" b="1" u="sng" dirty="0" smtClean="0">
                <a:solidFill>
                  <a:schemeClr val="accent5">
                    <a:lumMod val="10000"/>
                  </a:schemeClr>
                </a:solidFill>
              </a:rPr>
              <a:t> </a:t>
            </a:r>
          </a:p>
          <a:p>
            <a:endParaRPr lang="pt-BR" sz="2800" b="1" u="sng" dirty="0" smtClean="0">
              <a:solidFill>
                <a:schemeClr val="accent5">
                  <a:lumMod val="10000"/>
                </a:schemeClr>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a:p>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332656"/>
            <a:ext cx="8715436" cy="1077218"/>
          </a:xfrm>
          <a:prstGeom prst="rect">
            <a:avLst/>
          </a:prstGeom>
        </p:spPr>
        <p:txBody>
          <a:bodyPr wrap="square">
            <a:spAutoFit/>
          </a:bodyPr>
          <a:lstStyle/>
          <a:p>
            <a:r>
              <a:rPr lang="pt-BR" sz="3200" dirty="0" smtClean="0">
                <a:solidFill>
                  <a:schemeClr val="accent2">
                    <a:lumMod val="10000"/>
                  </a:schemeClr>
                </a:solidFill>
              </a:rPr>
              <a:t>A Questão da </a:t>
            </a:r>
            <a:r>
              <a:rPr lang="pt-BR" sz="3200" dirty="0" err="1" smtClean="0">
                <a:solidFill>
                  <a:schemeClr val="accent2">
                    <a:lumMod val="10000"/>
                  </a:schemeClr>
                </a:solidFill>
              </a:rPr>
              <a:t>Endogeneidade</a:t>
            </a:r>
            <a:r>
              <a:rPr lang="pt-BR" sz="3200" dirty="0" smtClean="0">
                <a:solidFill>
                  <a:schemeClr val="accent5">
                    <a:lumMod val="10000"/>
                  </a:schemeClr>
                </a:solidFill>
              </a:rPr>
              <a:t> </a:t>
            </a:r>
          </a:p>
          <a:p>
            <a:r>
              <a:rPr lang="pt-BR" sz="3200" dirty="0" err="1" smtClean="0">
                <a:solidFill>
                  <a:schemeClr val="accent5">
                    <a:lumMod val="10000"/>
                  </a:schemeClr>
                </a:solidFill>
              </a:rPr>
              <a:t>Hanushek</a:t>
            </a:r>
            <a:r>
              <a:rPr lang="pt-BR" sz="3200" dirty="0" smtClean="0">
                <a:solidFill>
                  <a:schemeClr val="accent5">
                    <a:lumMod val="10000"/>
                  </a:schemeClr>
                </a:solidFill>
              </a:rPr>
              <a:t> e </a:t>
            </a:r>
            <a:r>
              <a:rPr lang="pt-BR" sz="3200" dirty="0" err="1" smtClean="0">
                <a:solidFill>
                  <a:schemeClr val="accent5">
                    <a:lumMod val="10000"/>
                  </a:schemeClr>
                </a:solidFill>
              </a:rPr>
              <a:t>Kimko</a:t>
            </a:r>
            <a:r>
              <a:rPr lang="pt-BR" sz="3200" dirty="0" smtClean="0">
                <a:solidFill>
                  <a:schemeClr val="accent5">
                    <a:lumMod val="10000"/>
                  </a:schemeClr>
                </a:solidFill>
              </a:rPr>
              <a:t> (2000)</a:t>
            </a:r>
            <a:endParaRPr lang="pt-BR" sz="3200" dirty="0">
              <a:solidFill>
                <a:schemeClr val="accent2">
                  <a:lumMod val="10000"/>
                </a:schemeClr>
              </a:solidFill>
            </a:endParaRPr>
          </a:p>
        </p:txBody>
      </p:sp>
      <p:sp>
        <p:nvSpPr>
          <p:cNvPr id="3" name="CaixaDeTexto 2"/>
          <p:cNvSpPr txBox="1"/>
          <p:nvPr/>
        </p:nvSpPr>
        <p:spPr>
          <a:xfrm>
            <a:off x="0" y="1412776"/>
            <a:ext cx="8929718" cy="5262979"/>
          </a:xfrm>
          <a:prstGeom prst="rect">
            <a:avLst/>
          </a:prstGeom>
          <a:noFill/>
        </p:spPr>
        <p:txBody>
          <a:bodyPr wrap="square" rtlCol="0">
            <a:spAutoFit/>
          </a:bodyPr>
          <a:lstStyle/>
          <a:p>
            <a:r>
              <a:rPr lang="pt-BR" sz="2800" dirty="0" smtClean="0">
                <a:solidFill>
                  <a:schemeClr val="accent5">
                    <a:lumMod val="10000"/>
                  </a:schemeClr>
                </a:solidFill>
              </a:rPr>
              <a:t>2. Países </a:t>
            </a:r>
            <a:r>
              <a:rPr lang="pt-BR" sz="2800" dirty="0" smtClean="0">
                <a:solidFill>
                  <a:schemeClr val="accent5">
                    <a:lumMod val="10000"/>
                  </a:schemeClr>
                </a:solidFill>
              </a:rPr>
              <a:t>com instituições eficientes tendem a ter escolas eficientes – Eles analisam migrantes nos EUA que receberam educação nos EUA ou em seus países de origem. Imigrantes que foram escolarizado em países com alto desempenho ganham mais nos EUA, enquanto que aqueles escolarizados nos EUA ganham </a:t>
            </a:r>
            <a:r>
              <a:rPr lang="pt-BR" sz="2800" dirty="0" smtClean="0">
                <a:solidFill>
                  <a:schemeClr val="accent5">
                    <a:lumMod val="10000"/>
                  </a:schemeClr>
                </a:solidFill>
              </a:rPr>
              <a:t>igual aos americanos </a:t>
            </a:r>
            <a:r>
              <a:rPr lang="pt-BR" sz="2800" dirty="0" smtClean="0">
                <a:solidFill>
                  <a:schemeClr val="accent5">
                    <a:lumMod val="10000"/>
                  </a:schemeClr>
                </a:solidFill>
                <a:sym typeface="Wingdings" panose="05000000000000000000" pitchFamily="2" charset="2"/>
              </a:rPr>
              <a:t> exclui fator cultural como possível explicação alternativa</a:t>
            </a:r>
            <a:r>
              <a:rPr lang="pt-BR" sz="2800" dirty="0" smtClean="0">
                <a:solidFill>
                  <a:schemeClr val="accent5">
                    <a:lumMod val="10000"/>
                  </a:schemeClr>
                </a:solidFill>
              </a:rPr>
              <a:t>.  </a:t>
            </a: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a:p>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Tree>
    <p:extLst>
      <p:ext uri="{BB962C8B-B14F-4D97-AF65-F5344CB8AC3E}">
        <p14:creationId xmlns:p14="http://schemas.microsoft.com/office/powerpoint/2010/main" val="3850405910"/>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260648"/>
            <a:ext cx="8715436" cy="1077218"/>
          </a:xfrm>
          <a:prstGeom prst="rect">
            <a:avLst/>
          </a:prstGeom>
        </p:spPr>
        <p:txBody>
          <a:bodyPr wrap="square">
            <a:spAutoFit/>
          </a:bodyPr>
          <a:lstStyle/>
          <a:p>
            <a:r>
              <a:rPr lang="pt-BR" sz="3200" dirty="0" smtClean="0">
                <a:solidFill>
                  <a:schemeClr val="accent2">
                    <a:lumMod val="10000"/>
                  </a:schemeClr>
                </a:solidFill>
              </a:rPr>
              <a:t>A Questão da </a:t>
            </a:r>
            <a:r>
              <a:rPr lang="pt-BR" sz="3200" dirty="0" err="1" smtClean="0">
                <a:solidFill>
                  <a:schemeClr val="accent2">
                    <a:lumMod val="10000"/>
                  </a:schemeClr>
                </a:solidFill>
              </a:rPr>
              <a:t>Endogeneidade</a:t>
            </a:r>
            <a:r>
              <a:rPr lang="pt-BR" sz="3200" dirty="0" smtClean="0">
                <a:solidFill>
                  <a:schemeClr val="accent5">
                    <a:lumMod val="10000"/>
                  </a:schemeClr>
                </a:solidFill>
              </a:rPr>
              <a:t> </a:t>
            </a:r>
            <a:r>
              <a:rPr lang="pt-BR" sz="3200" dirty="0" err="1" smtClean="0">
                <a:solidFill>
                  <a:schemeClr val="accent5">
                    <a:lumMod val="10000"/>
                  </a:schemeClr>
                </a:solidFill>
              </a:rPr>
              <a:t>Hanushek</a:t>
            </a:r>
            <a:r>
              <a:rPr lang="pt-BR" sz="3200" dirty="0" smtClean="0">
                <a:solidFill>
                  <a:schemeClr val="accent5">
                    <a:lumMod val="10000"/>
                  </a:schemeClr>
                </a:solidFill>
              </a:rPr>
              <a:t> e </a:t>
            </a:r>
            <a:r>
              <a:rPr lang="pt-BR" sz="3200" dirty="0" err="1" smtClean="0">
                <a:solidFill>
                  <a:schemeClr val="accent5">
                    <a:lumMod val="10000"/>
                  </a:schemeClr>
                </a:solidFill>
              </a:rPr>
              <a:t>Kimko</a:t>
            </a:r>
            <a:r>
              <a:rPr lang="pt-BR" sz="3200" dirty="0" smtClean="0">
                <a:solidFill>
                  <a:schemeClr val="accent5">
                    <a:lumMod val="10000"/>
                  </a:schemeClr>
                </a:solidFill>
              </a:rPr>
              <a:t> (2000)</a:t>
            </a:r>
            <a:endParaRPr lang="pt-BR" sz="3200" dirty="0">
              <a:solidFill>
                <a:schemeClr val="accent2">
                  <a:lumMod val="10000"/>
                </a:schemeClr>
              </a:solidFill>
            </a:endParaRPr>
          </a:p>
        </p:txBody>
      </p:sp>
      <p:sp>
        <p:nvSpPr>
          <p:cNvPr id="3" name="CaixaDeTexto 2"/>
          <p:cNvSpPr txBox="1"/>
          <p:nvPr/>
        </p:nvSpPr>
        <p:spPr>
          <a:xfrm>
            <a:off x="357158" y="1357299"/>
            <a:ext cx="8572560" cy="5262979"/>
          </a:xfrm>
          <a:prstGeom prst="rect">
            <a:avLst/>
          </a:prstGeom>
          <a:noFill/>
        </p:spPr>
        <p:txBody>
          <a:bodyPr wrap="square" rtlCol="0">
            <a:spAutoFit/>
          </a:bodyPr>
          <a:lstStyle/>
          <a:p>
            <a:pPr marL="514350" indent="-514350" algn="just"/>
            <a:r>
              <a:rPr lang="pt-BR" sz="2800" dirty="0" smtClean="0">
                <a:solidFill>
                  <a:schemeClr val="accent2">
                    <a:lumMod val="10000"/>
                  </a:schemeClr>
                </a:solidFill>
              </a:rPr>
              <a:t>3.  O problema de causalidade reversa: países que estão crescendo rapidamente dispõem de mais recursos para investir nas escolas – Eles investigam se desempenho nos testes internacionais estão relacionados aos recursos </a:t>
            </a:r>
            <a:r>
              <a:rPr lang="pt-BR" sz="2800" dirty="0" smtClean="0">
                <a:solidFill>
                  <a:schemeClr val="accent2">
                    <a:lumMod val="10000"/>
                  </a:schemeClr>
                </a:solidFill>
              </a:rPr>
              <a:t>despendidos como proporção do PIB. </a:t>
            </a:r>
            <a:r>
              <a:rPr lang="pt-BR" sz="2800" dirty="0" smtClean="0">
                <a:solidFill>
                  <a:schemeClr val="accent2">
                    <a:lumMod val="10000"/>
                  </a:schemeClr>
                </a:solidFill>
              </a:rPr>
              <a:t>Eles encontram que não. </a:t>
            </a:r>
          </a:p>
          <a:p>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 H</a:t>
            </a:r>
            <a:r>
              <a:rPr lang="en-US" sz="3200" dirty="0" err="1" smtClean="0">
                <a:solidFill>
                  <a:schemeClr val="accent5">
                    <a:lumMod val="10000"/>
                  </a:schemeClr>
                </a:solidFill>
              </a:rPr>
              <a:t>anushek</a:t>
            </a:r>
            <a:r>
              <a:rPr lang="en-US" sz="3200" dirty="0" smtClean="0">
                <a:solidFill>
                  <a:schemeClr val="accent5">
                    <a:lumMod val="10000"/>
                  </a:schemeClr>
                </a:solidFill>
              </a:rPr>
              <a:t> e </a:t>
            </a:r>
            <a:r>
              <a:rPr lang="en-US" sz="3200" dirty="0" err="1" smtClean="0">
                <a:solidFill>
                  <a:schemeClr val="accent5">
                    <a:lumMod val="10000"/>
                  </a:schemeClr>
                </a:solidFill>
              </a:rPr>
              <a:t>Woessmann</a:t>
            </a:r>
            <a:r>
              <a:rPr lang="en-US" sz="3200" dirty="0" smtClean="0">
                <a:solidFill>
                  <a:schemeClr val="accent5">
                    <a:lumMod val="10000"/>
                  </a:schemeClr>
                </a:solidFill>
              </a:rPr>
              <a:t> (2008).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1026" name="Picture 2"/>
          <p:cNvPicPr>
            <a:picLocks noChangeAspect="1" noChangeArrowheads="1"/>
          </p:cNvPicPr>
          <p:nvPr/>
        </p:nvPicPr>
        <p:blipFill>
          <a:blip r:embed="rId2" cstate="print"/>
          <a:srcRect/>
          <a:stretch>
            <a:fillRect/>
          </a:stretch>
        </p:blipFill>
        <p:spPr bwMode="auto">
          <a:xfrm>
            <a:off x="0" y="1412776"/>
            <a:ext cx="9143999" cy="522964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Relação entre Salário e Escolaridade</a:t>
            </a:r>
            <a:endParaRPr lang="pt-BR" dirty="0"/>
          </a:p>
        </p:txBody>
      </p:sp>
      <p:sp>
        <p:nvSpPr>
          <p:cNvPr id="3" name="Espaço Reservado para Conteúdo 2"/>
          <p:cNvSpPr>
            <a:spLocks noGrp="1"/>
          </p:cNvSpPr>
          <p:nvPr>
            <p:ph idx="1"/>
          </p:nvPr>
        </p:nvSpPr>
        <p:spPr/>
        <p:txBody>
          <a:bodyPr/>
          <a:lstStyle/>
          <a:p>
            <a:r>
              <a:rPr lang="pt-BR" sz="2800" dirty="0" smtClean="0"/>
              <a:t>Enquanto os ganhos de renda com a educação são razoavelmente bem conhecidos, a maneira pela qual a educação afeta o rendimento futuro dos indivíduos é ainda pouco compreendida. </a:t>
            </a:r>
          </a:p>
          <a:p>
            <a:r>
              <a:rPr lang="pt-BR" sz="2800" dirty="0" smtClean="0"/>
              <a:t>A hipótese mais difundida é que, na escola, os indivíduos adquirem determinados conhecimentos e desenvolvem certas habilidades que possuem um alto valor no mercado de trabalho.</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 H</a:t>
            </a:r>
            <a:r>
              <a:rPr lang="en-US" sz="3200" dirty="0" err="1" smtClean="0">
                <a:solidFill>
                  <a:schemeClr val="accent5">
                    <a:lumMod val="10000"/>
                  </a:schemeClr>
                </a:solidFill>
              </a:rPr>
              <a:t>anushek</a:t>
            </a:r>
            <a:r>
              <a:rPr lang="en-US" sz="3200" dirty="0" smtClean="0">
                <a:solidFill>
                  <a:schemeClr val="accent5">
                    <a:lumMod val="10000"/>
                  </a:schemeClr>
                </a:solidFill>
              </a:rPr>
              <a:t> e </a:t>
            </a:r>
            <a:r>
              <a:rPr lang="en-US" sz="3200" dirty="0" err="1" smtClean="0">
                <a:solidFill>
                  <a:schemeClr val="accent5">
                    <a:lumMod val="10000"/>
                  </a:schemeClr>
                </a:solidFill>
              </a:rPr>
              <a:t>Woessmann</a:t>
            </a:r>
            <a:r>
              <a:rPr lang="en-US" sz="3200" dirty="0" smtClean="0">
                <a:solidFill>
                  <a:schemeClr val="accent5">
                    <a:lumMod val="10000"/>
                  </a:schemeClr>
                </a:solidFill>
              </a:rPr>
              <a:t> (2008).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3074" name="Picture 2"/>
          <p:cNvPicPr>
            <a:picLocks noChangeAspect="1" noChangeArrowheads="1"/>
          </p:cNvPicPr>
          <p:nvPr/>
        </p:nvPicPr>
        <p:blipFill>
          <a:blip r:embed="rId2" cstate="print"/>
          <a:srcRect/>
          <a:stretch>
            <a:fillRect/>
          </a:stretch>
        </p:blipFill>
        <p:spPr bwMode="auto">
          <a:xfrm>
            <a:off x="0" y="1340769"/>
            <a:ext cx="9144000" cy="527203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 H</a:t>
            </a:r>
            <a:r>
              <a:rPr lang="en-US" sz="3200" dirty="0" err="1" smtClean="0">
                <a:solidFill>
                  <a:schemeClr val="accent5">
                    <a:lumMod val="10000"/>
                  </a:schemeClr>
                </a:solidFill>
              </a:rPr>
              <a:t>anushek</a:t>
            </a:r>
            <a:r>
              <a:rPr lang="en-US" sz="3200" dirty="0" smtClean="0">
                <a:solidFill>
                  <a:schemeClr val="accent5">
                    <a:lumMod val="10000"/>
                  </a:schemeClr>
                </a:solidFill>
              </a:rPr>
              <a:t> e </a:t>
            </a:r>
            <a:r>
              <a:rPr lang="en-US" sz="3200" dirty="0" err="1" smtClean="0">
                <a:solidFill>
                  <a:schemeClr val="accent5">
                    <a:lumMod val="10000"/>
                  </a:schemeClr>
                </a:solidFill>
              </a:rPr>
              <a:t>Woessmann</a:t>
            </a:r>
            <a:r>
              <a:rPr lang="en-US" sz="3200" dirty="0" smtClean="0">
                <a:solidFill>
                  <a:schemeClr val="accent5">
                    <a:lumMod val="10000"/>
                  </a:schemeClr>
                </a:solidFill>
              </a:rPr>
              <a:t> (2008).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4" name="Picture 2"/>
          <p:cNvPicPr>
            <a:picLocks noChangeAspect="1" noChangeArrowheads="1"/>
          </p:cNvPicPr>
          <p:nvPr/>
        </p:nvPicPr>
        <p:blipFill>
          <a:blip r:embed="rId2" cstate="print"/>
          <a:srcRect/>
          <a:stretch>
            <a:fillRect/>
          </a:stretch>
        </p:blipFill>
        <p:spPr bwMode="auto">
          <a:xfrm>
            <a:off x="0" y="1412777"/>
            <a:ext cx="9144000" cy="514109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 H</a:t>
            </a:r>
            <a:r>
              <a:rPr lang="en-US" sz="3200" dirty="0" err="1" smtClean="0">
                <a:solidFill>
                  <a:schemeClr val="accent5">
                    <a:lumMod val="10000"/>
                  </a:schemeClr>
                </a:solidFill>
              </a:rPr>
              <a:t>anushek</a:t>
            </a:r>
            <a:r>
              <a:rPr lang="en-US" sz="3200" dirty="0" smtClean="0">
                <a:solidFill>
                  <a:schemeClr val="accent5">
                    <a:lumMod val="10000"/>
                  </a:schemeClr>
                </a:solidFill>
              </a:rPr>
              <a:t> e </a:t>
            </a:r>
            <a:r>
              <a:rPr lang="en-US" sz="3200" dirty="0" err="1" smtClean="0">
                <a:solidFill>
                  <a:schemeClr val="accent5">
                    <a:lumMod val="10000"/>
                  </a:schemeClr>
                </a:solidFill>
              </a:rPr>
              <a:t>Woessmann</a:t>
            </a:r>
            <a:r>
              <a:rPr lang="en-US" sz="3200" dirty="0" smtClean="0">
                <a:solidFill>
                  <a:schemeClr val="accent5">
                    <a:lumMod val="10000"/>
                  </a:schemeClr>
                </a:solidFill>
              </a:rPr>
              <a:t> (2008).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4098" name="Picture 2"/>
          <p:cNvPicPr>
            <a:picLocks noChangeAspect="1" noChangeArrowheads="1"/>
          </p:cNvPicPr>
          <p:nvPr/>
        </p:nvPicPr>
        <p:blipFill>
          <a:blip r:embed="rId2" cstate="print"/>
          <a:srcRect/>
          <a:stretch>
            <a:fillRect/>
          </a:stretch>
        </p:blipFill>
        <p:spPr bwMode="auto">
          <a:xfrm>
            <a:off x="179512" y="1340768"/>
            <a:ext cx="8964488" cy="5269127"/>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1077218"/>
          </a:xfrm>
          <a:prstGeom prst="rect">
            <a:avLst/>
          </a:prstGeom>
        </p:spPr>
        <p:txBody>
          <a:bodyPr wrap="square">
            <a:spAutoFit/>
          </a:bodyPr>
          <a:lstStyle/>
          <a:p>
            <a:r>
              <a:rPr lang="pt-BR" sz="3200" dirty="0" smtClean="0">
                <a:solidFill>
                  <a:schemeClr val="accent2">
                    <a:lumMod val="10000"/>
                  </a:schemeClr>
                </a:solidFill>
              </a:rPr>
              <a:t>Qualidade da Educação e Crescimento Econômico: H</a:t>
            </a:r>
            <a:r>
              <a:rPr lang="en-US" sz="3200" dirty="0" err="1" smtClean="0">
                <a:solidFill>
                  <a:schemeClr val="accent5">
                    <a:lumMod val="10000"/>
                  </a:schemeClr>
                </a:solidFill>
              </a:rPr>
              <a:t>anushek</a:t>
            </a:r>
            <a:r>
              <a:rPr lang="en-US" sz="3200" dirty="0" smtClean="0">
                <a:solidFill>
                  <a:schemeClr val="accent5">
                    <a:lumMod val="10000"/>
                  </a:schemeClr>
                </a:solidFill>
              </a:rPr>
              <a:t> e </a:t>
            </a:r>
            <a:r>
              <a:rPr lang="en-US" sz="3200" dirty="0" err="1" smtClean="0">
                <a:solidFill>
                  <a:schemeClr val="accent5">
                    <a:lumMod val="10000"/>
                  </a:schemeClr>
                </a:solidFill>
              </a:rPr>
              <a:t>Woessmann</a:t>
            </a:r>
            <a:r>
              <a:rPr lang="en-US" sz="3200" dirty="0" smtClean="0">
                <a:solidFill>
                  <a:schemeClr val="accent5">
                    <a:lumMod val="10000"/>
                  </a:schemeClr>
                </a:solidFill>
              </a:rPr>
              <a:t> (2008).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122" name="Picture 2"/>
          <p:cNvPicPr>
            <a:picLocks noChangeAspect="1" noChangeArrowheads="1"/>
          </p:cNvPicPr>
          <p:nvPr/>
        </p:nvPicPr>
        <p:blipFill>
          <a:blip r:embed="rId2" cstate="print"/>
          <a:srcRect/>
          <a:stretch>
            <a:fillRect/>
          </a:stretch>
        </p:blipFill>
        <p:spPr bwMode="auto">
          <a:xfrm>
            <a:off x="0" y="1340768"/>
            <a:ext cx="9144000" cy="5256585"/>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0"/>
            <a:ext cx="8715436" cy="584775"/>
          </a:xfrm>
          <a:prstGeom prst="rect">
            <a:avLst/>
          </a:prstGeom>
        </p:spPr>
        <p:txBody>
          <a:bodyPr wrap="square">
            <a:spAutoFit/>
          </a:bodyPr>
          <a:lstStyle/>
          <a:p>
            <a:r>
              <a:rPr lang="pt-BR" sz="3200" dirty="0" smtClean="0">
                <a:solidFill>
                  <a:schemeClr val="accent2">
                    <a:lumMod val="10000"/>
                  </a:schemeClr>
                </a:solidFill>
              </a:rPr>
              <a:t>Impactos Não Econômicos da Educação.</a:t>
            </a:r>
            <a:r>
              <a:rPr lang="en-US" sz="3200" dirty="0" smtClean="0">
                <a:solidFill>
                  <a:schemeClr val="accent5">
                    <a:lumMod val="10000"/>
                  </a:schemeClr>
                </a:solidFill>
              </a:rPr>
              <a:t> </a:t>
            </a:r>
            <a:endParaRPr lang="pt-BR" sz="3200" dirty="0">
              <a:solidFill>
                <a:schemeClr val="accent2">
                  <a:lumMod val="10000"/>
                </a:schemeClr>
              </a:solidFill>
            </a:endParaRPr>
          </a:p>
        </p:txBody>
      </p:sp>
      <p:sp>
        <p:nvSpPr>
          <p:cNvPr id="3" name="CaixaDeTexto 2"/>
          <p:cNvSpPr txBox="1"/>
          <p:nvPr/>
        </p:nvSpPr>
        <p:spPr>
          <a:xfrm>
            <a:off x="357158" y="1357299"/>
            <a:ext cx="8572560" cy="2246769"/>
          </a:xfrm>
          <a:prstGeom prst="rect">
            <a:avLst/>
          </a:prstGeom>
          <a:noFill/>
        </p:spPr>
        <p:txBody>
          <a:bodyPr wrap="square" rtlCol="0">
            <a:spAutoFit/>
          </a:bodyPr>
          <a:lstStyle/>
          <a:p>
            <a:pPr marL="514350" indent="-514350" algn="just"/>
            <a:endParaRPr lang="pt-BR" sz="2800" dirty="0" smtClean="0">
              <a:solidFill>
                <a:srgbClr val="FF0000"/>
              </a:solidFill>
            </a:endParaRPr>
          </a:p>
          <a:p>
            <a:endParaRPr lang="pt-BR" sz="2800" dirty="0" smtClean="0">
              <a:solidFill>
                <a:srgbClr val="FF0000"/>
              </a:solidFill>
            </a:endParaRPr>
          </a:p>
          <a:p>
            <a:endParaRPr lang="pt-BR" sz="2800" dirty="0" smtClean="0">
              <a:solidFill>
                <a:schemeClr val="accent2">
                  <a:lumMod val="10000"/>
                </a:schemeClr>
              </a:solidFill>
            </a:endParaRPr>
          </a:p>
          <a:p>
            <a:r>
              <a:rPr lang="pt-BR" sz="2800" dirty="0" smtClean="0">
                <a:solidFill>
                  <a:schemeClr val="accent2">
                    <a:lumMod val="10000"/>
                  </a:schemeClr>
                </a:solidFill>
              </a:rPr>
              <a:t> </a:t>
            </a:r>
          </a:p>
          <a:p>
            <a:r>
              <a:rPr lang="pt-BR" sz="2800" dirty="0" smtClean="0">
                <a:solidFill>
                  <a:srgbClr val="FF0000"/>
                </a:solidFill>
              </a:rPr>
              <a:t> </a:t>
            </a: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7" name="CaixaDeTexto 6"/>
          <p:cNvSpPr txBox="1"/>
          <p:nvPr/>
        </p:nvSpPr>
        <p:spPr>
          <a:xfrm>
            <a:off x="0" y="1484784"/>
            <a:ext cx="9144000" cy="3108543"/>
          </a:xfrm>
          <a:prstGeom prst="rect">
            <a:avLst/>
          </a:prstGeom>
          <a:noFill/>
        </p:spPr>
        <p:txBody>
          <a:bodyPr wrap="square" rtlCol="0">
            <a:spAutoFit/>
          </a:bodyPr>
          <a:lstStyle/>
          <a:p>
            <a:r>
              <a:rPr lang="pt-BR" sz="2800" dirty="0" smtClean="0">
                <a:solidFill>
                  <a:schemeClr val="accent5">
                    <a:lumMod val="10000"/>
                  </a:schemeClr>
                </a:solidFill>
              </a:rPr>
              <a:t>A Educação também tem sido associada a outros resultados individuais e sociais, tais como:</a:t>
            </a:r>
          </a:p>
          <a:p>
            <a:pPr>
              <a:buFont typeface="Wingdings" pitchFamily="2" charset="2"/>
              <a:buChar char="§"/>
            </a:pPr>
            <a:endParaRPr lang="pt-BR" sz="2800" dirty="0" smtClean="0">
              <a:solidFill>
                <a:schemeClr val="accent5">
                  <a:lumMod val="10000"/>
                </a:schemeClr>
              </a:solidFill>
            </a:endParaRPr>
          </a:p>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Redução de Criminalidade</a:t>
            </a:r>
          </a:p>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Melhor saúde e redução de mortalidade</a:t>
            </a:r>
          </a:p>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Maior participação em eleições e na vida democrática</a:t>
            </a:r>
          </a:p>
          <a:p>
            <a:pPr>
              <a:buFont typeface="Wingdings" pitchFamily="2" charset="2"/>
              <a:buChar char="§"/>
            </a:pPr>
            <a:r>
              <a:rPr lang="pt-BR" sz="2800" dirty="0" smtClean="0">
                <a:solidFill>
                  <a:srgbClr val="FF0000"/>
                </a:solidFill>
              </a:rPr>
              <a:t> </a:t>
            </a:r>
            <a:r>
              <a:rPr lang="pt-BR" sz="2800" dirty="0" smtClean="0">
                <a:solidFill>
                  <a:schemeClr val="accent5">
                    <a:lumMod val="10000"/>
                  </a:schemeClr>
                </a:solidFill>
              </a:rPr>
              <a:t>etc. </a:t>
            </a:r>
            <a:endParaRPr lang="pt-BR" sz="2800" dirty="0">
              <a:solidFill>
                <a:schemeClr val="accent5">
                  <a:lumMod val="10000"/>
                </a:schemeClr>
              </a:solidFill>
            </a:endParaRP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260648"/>
            <a:ext cx="8715436" cy="584775"/>
          </a:xfrm>
          <a:prstGeom prst="rect">
            <a:avLst/>
          </a:prstGeom>
        </p:spPr>
        <p:txBody>
          <a:bodyPr wrap="square">
            <a:spAutoFit/>
          </a:bodyPr>
          <a:lstStyle/>
          <a:p>
            <a:r>
              <a:rPr lang="pt-BR" sz="3200" dirty="0" smtClean="0">
                <a:solidFill>
                  <a:schemeClr val="accent2">
                    <a:lumMod val="10000"/>
                  </a:schemeClr>
                </a:solidFill>
              </a:rPr>
              <a:t>Bibliografia</a:t>
            </a:r>
            <a:endParaRPr lang="pt-BR" sz="3200" dirty="0">
              <a:solidFill>
                <a:schemeClr val="accent2">
                  <a:lumMod val="10000"/>
                </a:schemeClr>
              </a:solidFill>
            </a:endParaRPr>
          </a:p>
        </p:txBody>
      </p:sp>
      <p:sp>
        <p:nvSpPr>
          <p:cNvPr id="3" name="CaixaDeTexto 2"/>
          <p:cNvSpPr txBox="1"/>
          <p:nvPr/>
        </p:nvSpPr>
        <p:spPr>
          <a:xfrm>
            <a:off x="0" y="1428736"/>
            <a:ext cx="9144000" cy="1815882"/>
          </a:xfrm>
          <a:prstGeom prst="rect">
            <a:avLst/>
          </a:prstGeom>
          <a:noFill/>
        </p:spPr>
        <p:txBody>
          <a:bodyPr wrap="square" rtlCol="0">
            <a:spAutoFit/>
          </a:bodyPr>
          <a:lstStyle/>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317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CaixaDeTexto 16"/>
          <p:cNvSpPr txBox="1"/>
          <p:nvPr/>
        </p:nvSpPr>
        <p:spPr>
          <a:xfrm>
            <a:off x="0" y="1772816"/>
            <a:ext cx="9144000" cy="3785652"/>
          </a:xfrm>
          <a:prstGeom prst="rect">
            <a:avLst/>
          </a:prstGeom>
          <a:noFill/>
        </p:spPr>
        <p:txBody>
          <a:bodyPr wrap="square" rtlCol="0">
            <a:spAutoFit/>
          </a:bodyPr>
          <a:lstStyle/>
          <a:p>
            <a:pPr>
              <a:buFont typeface="Wingdings" pitchFamily="2" charset="2"/>
              <a:buChar char="§"/>
            </a:pPr>
            <a:r>
              <a:rPr lang="en-US" sz="2400" dirty="0" smtClean="0">
                <a:solidFill>
                  <a:schemeClr val="accent2">
                    <a:lumMod val="10000"/>
                  </a:schemeClr>
                </a:solidFill>
              </a:rPr>
              <a:t> </a:t>
            </a:r>
            <a:r>
              <a:rPr lang="en-US" sz="2400" dirty="0" smtClean="0">
                <a:solidFill>
                  <a:schemeClr val="accent4">
                    <a:lumMod val="50000"/>
                  </a:schemeClr>
                </a:solidFill>
              </a:rPr>
              <a:t>Eric A. </a:t>
            </a:r>
            <a:r>
              <a:rPr lang="en-US" sz="2400" dirty="0" err="1" smtClean="0">
                <a:solidFill>
                  <a:schemeClr val="accent4">
                    <a:lumMod val="50000"/>
                  </a:schemeClr>
                </a:solidFill>
              </a:rPr>
              <a:t>Hanushek</a:t>
            </a:r>
            <a:r>
              <a:rPr lang="en-US" sz="2400" dirty="0" smtClean="0">
                <a:solidFill>
                  <a:schemeClr val="accent4">
                    <a:lumMod val="50000"/>
                  </a:schemeClr>
                </a:solidFill>
              </a:rPr>
              <a:t> e </a:t>
            </a:r>
            <a:r>
              <a:rPr lang="en-US" sz="2400" dirty="0" err="1" smtClean="0">
                <a:solidFill>
                  <a:schemeClr val="accent4">
                    <a:lumMod val="50000"/>
                  </a:schemeClr>
                </a:solidFill>
              </a:rPr>
              <a:t>Ludger</a:t>
            </a:r>
            <a:r>
              <a:rPr lang="en-US" sz="2400" dirty="0" smtClean="0">
                <a:solidFill>
                  <a:schemeClr val="accent4">
                    <a:lumMod val="50000"/>
                  </a:schemeClr>
                </a:solidFill>
              </a:rPr>
              <a:t> </a:t>
            </a:r>
            <a:r>
              <a:rPr lang="en-US" sz="2400" dirty="0" err="1" smtClean="0">
                <a:solidFill>
                  <a:schemeClr val="accent4">
                    <a:lumMod val="50000"/>
                  </a:schemeClr>
                </a:solidFill>
              </a:rPr>
              <a:t>Woessmann</a:t>
            </a:r>
            <a:r>
              <a:rPr lang="en-US" sz="2400" dirty="0" smtClean="0">
                <a:solidFill>
                  <a:schemeClr val="accent4">
                    <a:lumMod val="50000"/>
                  </a:schemeClr>
                </a:solidFill>
              </a:rPr>
              <a:t> (2008). The Role of Cognitive Skills in Economic Development. </a:t>
            </a:r>
            <a:r>
              <a:rPr lang="en-US" sz="2400" i="1" dirty="0" smtClean="0">
                <a:solidFill>
                  <a:schemeClr val="accent4">
                    <a:lumMod val="50000"/>
                  </a:schemeClr>
                </a:solidFill>
              </a:rPr>
              <a:t>Journal of Economic Literature, </a:t>
            </a:r>
            <a:r>
              <a:rPr lang="en-US" sz="2400" dirty="0" smtClean="0">
                <a:solidFill>
                  <a:schemeClr val="accent4">
                    <a:lumMod val="50000"/>
                  </a:schemeClr>
                </a:solidFill>
              </a:rPr>
              <a:t>46:3, 607–668</a:t>
            </a:r>
            <a:endParaRPr lang="pt-BR" sz="2400" dirty="0" smtClean="0">
              <a:solidFill>
                <a:schemeClr val="accent4">
                  <a:lumMod val="50000"/>
                </a:schemeClr>
              </a:solidFill>
            </a:endParaRPr>
          </a:p>
          <a:p>
            <a:endParaRPr lang="en-US" sz="2400" i="1" dirty="0" smtClean="0">
              <a:solidFill>
                <a:schemeClr val="accent4">
                  <a:lumMod val="50000"/>
                </a:schemeClr>
              </a:solidFill>
            </a:endParaRPr>
          </a:p>
          <a:p>
            <a:endParaRPr lang="en-US" sz="2400" dirty="0" smtClean="0">
              <a:solidFill>
                <a:schemeClr val="accent4">
                  <a:lumMod val="50000"/>
                </a:schemeClr>
              </a:solidFill>
            </a:endParaRPr>
          </a:p>
          <a:p>
            <a:pPr lvl="0">
              <a:buFont typeface="Wingdings" pitchFamily="2" charset="2"/>
              <a:buChar char="§"/>
            </a:pPr>
            <a:r>
              <a:rPr lang="en-US" sz="2400" dirty="0" smtClean="0">
                <a:solidFill>
                  <a:schemeClr val="accent4">
                    <a:lumMod val="50000"/>
                  </a:schemeClr>
                </a:solidFill>
              </a:rPr>
              <a:t> </a:t>
            </a:r>
            <a:r>
              <a:rPr lang="pt-BR" sz="2400" dirty="0" smtClean="0">
                <a:solidFill>
                  <a:schemeClr val="accent4">
                    <a:lumMod val="50000"/>
                  </a:schemeClr>
                </a:solidFill>
              </a:rPr>
              <a:t>Lance </a:t>
            </a:r>
            <a:r>
              <a:rPr lang="pt-BR" sz="2400" dirty="0" err="1" smtClean="0">
                <a:solidFill>
                  <a:schemeClr val="accent4">
                    <a:lumMod val="50000"/>
                  </a:schemeClr>
                </a:solidFill>
              </a:rPr>
              <a:t>Lochner</a:t>
            </a:r>
            <a:r>
              <a:rPr lang="pt-BR" sz="2400" dirty="0" smtClean="0">
                <a:solidFill>
                  <a:schemeClr val="accent4">
                    <a:lumMod val="50000"/>
                  </a:schemeClr>
                </a:solidFill>
              </a:rPr>
              <a:t> (2011). </a:t>
            </a:r>
            <a:r>
              <a:rPr lang="en-US" sz="2400" dirty="0" smtClean="0">
                <a:solidFill>
                  <a:schemeClr val="accent4">
                    <a:lumMod val="50000"/>
                  </a:schemeClr>
                </a:solidFill>
              </a:rPr>
              <a:t>Nonproduction benefits of education: crime, health and good citizenship</a:t>
            </a:r>
            <a:r>
              <a:rPr lang="en-US" sz="2400" dirty="0" smtClean="0"/>
              <a:t>. </a:t>
            </a:r>
            <a:r>
              <a:rPr lang="en-US" sz="2400" dirty="0" smtClean="0">
                <a:solidFill>
                  <a:schemeClr val="accent2">
                    <a:lumMod val="10000"/>
                  </a:schemeClr>
                </a:solidFill>
              </a:rPr>
              <a:t>. In Eric A. </a:t>
            </a:r>
            <a:r>
              <a:rPr lang="en-US" sz="2400" dirty="0" err="1" smtClean="0">
                <a:solidFill>
                  <a:schemeClr val="accent2">
                    <a:lumMod val="10000"/>
                  </a:schemeClr>
                </a:solidFill>
              </a:rPr>
              <a:t>Hanushek</a:t>
            </a:r>
            <a:r>
              <a:rPr lang="en-US" sz="2400" dirty="0" smtClean="0">
                <a:solidFill>
                  <a:schemeClr val="accent2">
                    <a:lumMod val="10000"/>
                  </a:schemeClr>
                </a:solidFill>
              </a:rPr>
              <a:t>, S. </a:t>
            </a:r>
            <a:r>
              <a:rPr lang="en-US" sz="2400" dirty="0" err="1" smtClean="0">
                <a:solidFill>
                  <a:schemeClr val="accent2">
                    <a:lumMod val="10000"/>
                  </a:schemeClr>
                </a:solidFill>
              </a:rPr>
              <a:t>Machin</a:t>
            </a:r>
            <a:r>
              <a:rPr lang="en-US" sz="2400" dirty="0" smtClean="0">
                <a:solidFill>
                  <a:schemeClr val="accent2">
                    <a:lumMod val="10000"/>
                  </a:schemeClr>
                </a:solidFill>
              </a:rPr>
              <a:t> e </a:t>
            </a:r>
            <a:r>
              <a:rPr lang="en-US" sz="2400" dirty="0" smtClean="0">
                <a:solidFill>
                  <a:schemeClr val="accent4">
                    <a:lumMod val="50000"/>
                  </a:schemeClr>
                </a:solidFill>
              </a:rPr>
              <a:t>L. </a:t>
            </a:r>
            <a:r>
              <a:rPr lang="en-US" sz="2400" dirty="0" err="1" smtClean="0">
                <a:solidFill>
                  <a:schemeClr val="accent4">
                    <a:lumMod val="50000"/>
                  </a:schemeClr>
                </a:solidFill>
              </a:rPr>
              <a:t>Woessmann</a:t>
            </a:r>
            <a:r>
              <a:rPr lang="en-US" sz="2400" dirty="0" smtClean="0">
                <a:solidFill>
                  <a:schemeClr val="accent2">
                    <a:lumMod val="10000"/>
                  </a:schemeClr>
                </a:solidFill>
              </a:rPr>
              <a:t>, </a:t>
            </a:r>
            <a:r>
              <a:rPr lang="en-US" sz="2400" i="1" dirty="0" smtClean="0">
                <a:solidFill>
                  <a:schemeClr val="accent2">
                    <a:lumMod val="10000"/>
                  </a:schemeClr>
                </a:solidFill>
              </a:rPr>
              <a:t>Handbook of the Economics of Education Volume 4.</a:t>
            </a:r>
            <a:endParaRPr lang="pt-BR" sz="2400" dirty="0" smtClean="0"/>
          </a:p>
          <a:p>
            <a:pPr>
              <a:buFont typeface="Wingdings" pitchFamily="2" charset="2"/>
              <a:buChar char="§"/>
            </a:pPr>
            <a:endParaRPr lang="pt-BR" sz="2400" dirty="0">
              <a:solidFill>
                <a:schemeClr val="accent4">
                  <a:lumMod val="50000"/>
                </a:schemeClr>
              </a:solidFill>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Relação entre Salário e Escolaridade</a:t>
            </a:r>
            <a:endParaRPr lang="pt-BR" dirty="0"/>
          </a:p>
        </p:txBody>
      </p:sp>
      <p:sp>
        <p:nvSpPr>
          <p:cNvPr id="3" name="Espaço Reservado para Conteúdo 2"/>
          <p:cNvSpPr>
            <a:spLocks noGrp="1"/>
          </p:cNvSpPr>
          <p:nvPr>
            <p:ph idx="1"/>
          </p:nvPr>
        </p:nvSpPr>
        <p:spPr/>
        <p:txBody>
          <a:bodyPr/>
          <a:lstStyle/>
          <a:p>
            <a:r>
              <a:rPr lang="pt-BR" sz="2800" dirty="0" smtClean="0"/>
              <a:t>A grande maioria dos estudos sobre os impactos da educação consideram anos de escolaridade com a medida do nível de educação.</a:t>
            </a:r>
          </a:p>
          <a:p>
            <a:r>
              <a:rPr lang="pt-BR" sz="2800" dirty="0" smtClean="0"/>
              <a:t>A ideia é que a taxa de crescimento dos salários com os anos de estudo é independente da qualidade da educação da escola frequentada.  </a:t>
            </a:r>
          </a:p>
          <a:p>
            <a:r>
              <a:rPr lang="pt-BR" sz="2800" dirty="0" smtClean="0"/>
              <a:t>Isso é ainda mais complicado em estudos que comparam países. </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Relação entre Salário e Escolaridade</a:t>
            </a:r>
            <a:endParaRPr lang="pt-BR" dirty="0"/>
          </a:p>
        </p:txBody>
      </p:sp>
      <p:sp>
        <p:nvSpPr>
          <p:cNvPr id="3" name="Espaço Reservado para Conteúdo 2"/>
          <p:cNvSpPr>
            <a:spLocks noGrp="1"/>
          </p:cNvSpPr>
          <p:nvPr>
            <p:ph idx="1"/>
          </p:nvPr>
        </p:nvSpPr>
        <p:spPr/>
        <p:txBody>
          <a:bodyPr/>
          <a:lstStyle/>
          <a:p>
            <a:r>
              <a:rPr lang="pt-BR" sz="2800" dirty="0" smtClean="0"/>
              <a:t>Se a verdadeira medida de capital humano adquirido na escola são os conhecimentos e habilidades adquiridos e que esse variam entre diferentes escolas, anos de estudo seria uma medida imperfeita (com erro) da variável apropriada para medir “educação”. </a:t>
            </a:r>
          </a:p>
          <a:p>
            <a:r>
              <a:rPr lang="pt-BR" sz="2800" dirty="0" smtClean="0"/>
              <a:t>Isso tenderia a subestimar o impacto da educação em equações de rendimentos. </a:t>
            </a:r>
          </a:p>
          <a:p>
            <a:pPr>
              <a:buNone/>
            </a:pPr>
            <a:r>
              <a:rPr lang="pt-BR" sz="2800" dirty="0" smtClean="0"/>
              <a:t> </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sp>
        <p:nvSpPr>
          <p:cNvPr id="3" name="Espaço Reservado para Conteúdo 2"/>
          <p:cNvSpPr>
            <a:spLocks noGrp="1"/>
          </p:cNvSpPr>
          <p:nvPr>
            <p:ph idx="1"/>
          </p:nvPr>
        </p:nvSpPr>
        <p:spPr/>
        <p:txBody>
          <a:bodyPr/>
          <a:lstStyle/>
          <a:p>
            <a:endParaRPr lang="pt-BR" sz="2800" dirty="0" smtClean="0"/>
          </a:p>
          <a:p>
            <a:endParaRPr lang="pt-BR" sz="2800" dirty="0" smtClean="0"/>
          </a:p>
          <a:p>
            <a:r>
              <a:rPr lang="pt-BR" sz="2800" dirty="0" smtClean="0"/>
              <a:t>Uma medida alternativa (ou complementar) aos anos de estudo seria o resultado dos estudantes em testes padronizados. Em geral, em linguagem, matemática e, algumas vezes, ciências.  </a:t>
            </a:r>
          </a:p>
          <a:p>
            <a:pPr>
              <a:buNone/>
            </a:pPr>
            <a:r>
              <a:rPr lang="pt-BR" sz="2800" dirty="0" smtClean="0"/>
              <a:t> </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sp>
        <p:nvSpPr>
          <p:cNvPr id="3" name="Espaço Reservado para Conteúdo 2"/>
          <p:cNvSpPr>
            <a:spLocks noGrp="1"/>
          </p:cNvSpPr>
          <p:nvPr>
            <p:ph idx="1"/>
          </p:nvPr>
        </p:nvSpPr>
        <p:spPr>
          <a:xfrm>
            <a:off x="228600" y="1600200"/>
            <a:ext cx="8229600" cy="4853136"/>
          </a:xfrm>
        </p:spPr>
        <p:txBody>
          <a:bodyPr/>
          <a:lstStyle/>
          <a:p>
            <a:r>
              <a:rPr lang="pt-BR" sz="2800" dirty="0" smtClean="0"/>
              <a:t>Imagine que um determinado teste procure aferir a proficiência dos alunos em um conjunto “A” de habilidades e conhecimentos. Perguntas:</a:t>
            </a:r>
          </a:p>
          <a:p>
            <a:pPr lvl="1"/>
            <a:r>
              <a:rPr lang="pt-BR" sz="2400" dirty="0" smtClean="0"/>
              <a:t>São esses conhecimentos e habilidades os mais importantes a serem adquiridos/desenvolvidos na escola?</a:t>
            </a:r>
          </a:p>
          <a:p>
            <a:pPr lvl="1"/>
            <a:r>
              <a:rPr lang="pt-BR" sz="2400" dirty="0" smtClean="0"/>
              <a:t>O domínio desses conhecimentos e habilidades bem aferidos pelo teste (problema de medida). </a:t>
            </a:r>
          </a:p>
          <a:p>
            <a:pPr lvl="1"/>
            <a:r>
              <a:rPr lang="pt-BR" sz="2400" dirty="0" smtClean="0"/>
              <a:t>Seria conveniente incentivar as escolas a priorizar a elevação da pontuação dos alunos no teste? </a:t>
            </a:r>
          </a:p>
          <a:p>
            <a:pPr>
              <a:buNone/>
            </a:pPr>
            <a:r>
              <a:rPr lang="pt-BR" sz="2800" dirty="0" smtClean="0"/>
              <a:t> </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sp>
        <p:nvSpPr>
          <p:cNvPr id="3" name="Espaço Reservado para Conteúdo 2"/>
          <p:cNvSpPr>
            <a:spLocks noGrp="1"/>
          </p:cNvSpPr>
          <p:nvPr>
            <p:ph idx="1"/>
          </p:nvPr>
        </p:nvSpPr>
        <p:spPr>
          <a:xfrm>
            <a:off x="228600" y="1600200"/>
            <a:ext cx="8229600" cy="4853136"/>
          </a:xfrm>
        </p:spPr>
        <p:txBody>
          <a:bodyPr/>
          <a:lstStyle/>
          <a:p>
            <a:r>
              <a:rPr lang="pt-BR" sz="2800" dirty="0" smtClean="0"/>
              <a:t>Vamos admitir que o teste seja uma boa medida da aquisição dos conhecimentos e habilidades contidos em  A. De modo que não tenhamos um problema de medida (</a:t>
            </a:r>
            <a:r>
              <a:rPr lang="en-US" sz="2800" dirty="0" smtClean="0"/>
              <a:t>gaming e score inflation</a:t>
            </a:r>
            <a:r>
              <a:rPr lang="pt-BR" sz="2800" dirty="0" smtClean="0"/>
              <a:t>).</a:t>
            </a:r>
          </a:p>
          <a:p>
            <a:r>
              <a:rPr lang="pt-BR" sz="2800" dirty="0" smtClean="0"/>
              <a:t>Então, se conhecimentos e habilidades contidos em  A são aqueles que deveriam ser priorizados pela escola, os resultados dos alunos no teste poderia ser uma melhor medida da escolarização dos indivíduos do que os anos de estudo. </a:t>
            </a:r>
          </a:p>
          <a:p>
            <a:pPr>
              <a:buNone/>
            </a:pPr>
            <a:r>
              <a:rPr lang="pt-BR" sz="2800" dirty="0" smtClean="0"/>
              <a:t> </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Medida de Escolaridade</a:t>
            </a:r>
            <a:endParaRPr lang="pt-BR" dirty="0"/>
          </a:p>
        </p:txBody>
      </p:sp>
      <p:sp>
        <p:nvSpPr>
          <p:cNvPr id="3" name="Espaço Reservado para Conteúdo 2"/>
          <p:cNvSpPr>
            <a:spLocks noGrp="1"/>
          </p:cNvSpPr>
          <p:nvPr>
            <p:ph idx="1"/>
          </p:nvPr>
        </p:nvSpPr>
        <p:spPr>
          <a:xfrm>
            <a:off x="228600" y="1412776"/>
            <a:ext cx="8229600" cy="5040560"/>
          </a:xfrm>
        </p:spPr>
        <p:txBody>
          <a:bodyPr/>
          <a:lstStyle/>
          <a:p>
            <a:r>
              <a:rPr lang="pt-BR" sz="2600" dirty="0" smtClean="0"/>
              <a:t>É importante ter em mente que a existência de uma correlação positiva entre o desempenho no teste (T) e a renda no mercado de trabalho (Y) não é, necessariamente, uma evidência que A causa Y. </a:t>
            </a:r>
          </a:p>
          <a:p>
            <a:r>
              <a:rPr lang="pt-BR" sz="2600" dirty="0" smtClean="0"/>
              <a:t>Suponha que exista outro conjunto de conhecimentos e habilidades, B, que podem ser adquiridos na escola, mas que não são capturados pelo teste T. </a:t>
            </a:r>
          </a:p>
          <a:p>
            <a:r>
              <a:rPr lang="pt-BR" sz="2600" dirty="0" smtClean="0"/>
              <a:t>Por fim, admita que o objetivo da escola é proporcionar os conhecimentos e habilidades que aumentam a produtividade do trabalho.</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Tema1">
  <a:themeElements>
    <a:clrScheme name="Aquarel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Aquarela">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pt-BR"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pt-BR"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quarel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Aquarela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Aquarela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Aquarela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Aquarela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Aquarela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Aquarela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1934</TotalTime>
  <Words>1489</Words>
  <Application>Microsoft Office PowerPoint</Application>
  <PresentationFormat>Apresentação na tela (4:3)</PresentationFormat>
  <Paragraphs>156</Paragraphs>
  <Slides>35</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35</vt:i4>
      </vt:variant>
    </vt:vector>
  </HeadingPairs>
  <TitlesOfParts>
    <vt:vector size="38" baseType="lpstr">
      <vt:lpstr>Arial</vt:lpstr>
      <vt:lpstr>Wingdings</vt:lpstr>
      <vt:lpstr>Tema1</vt:lpstr>
      <vt:lpstr>Os Impactos da Educação no Bem-Estar Social: O Papel da Qualidade da Educação</vt:lpstr>
      <vt:lpstr>A Relação entre Salário e Escolaridade</vt:lpstr>
      <vt:lpstr>A Relação entre Salário e Escolaridade</vt:lpstr>
      <vt:lpstr>A Relação entre Salário e Escolaridade</vt:lpstr>
      <vt:lpstr>A Relação entre Salário e Escolaridade</vt:lpstr>
      <vt:lpstr>A Medida de Escolaridade</vt:lpstr>
      <vt:lpstr>A Medida de Escolaridade</vt:lpstr>
      <vt:lpstr>A Medida de Escolaridade</vt:lpstr>
      <vt:lpstr>A Medida de Escolaridade</vt:lpstr>
      <vt:lpstr>A Medida de Escolaridade</vt:lpstr>
      <vt:lpstr>A Medida de Escolaridade</vt:lpstr>
      <vt:lpstr>A Medida de Escolaridade</vt:lpstr>
      <vt:lpstr>Retornos da Educação e Qualidade do Ensino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Prêmio Salarial e Taxa de Retorno da Educação</dc:title>
  <dc:creator>CASA</dc:creator>
  <cp:lastModifiedBy>Luiz Scorzafave</cp:lastModifiedBy>
  <cp:revision>215</cp:revision>
  <dcterms:created xsi:type="dcterms:W3CDTF">2016-03-04T22:31:33Z</dcterms:created>
  <dcterms:modified xsi:type="dcterms:W3CDTF">2018-03-13T22:06:26Z</dcterms:modified>
</cp:coreProperties>
</file>