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90" r:id="rId4"/>
    <p:sldId id="300" r:id="rId5"/>
    <p:sldId id="301" r:id="rId6"/>
    <p:sldId id="285" r:id="rId7"/>
    <p:sldId id="302" r:id="rId8"/>
    <p:sldId id="303" r:id="rId9"/>
    <p:sldId id="304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CFF"/>
    <a:srgbClr val="FFFFCC"/>
    <a:srgbClr val="CCCCFF"/>
    <a:srgbClr val="FFFF99"/>
    <a:srgbClr val="CC0000"/>
    <a:srgbClr val="0066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B751B-363F-4390-A30C-91511144D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E3643-C815-4E89-983F-F764A9B7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7680D-9F1B-4508-B010-B1BCC684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0187-E581-4F6B-8E06-B37D870D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0B643-5E68-4852-8333-627EA839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A701-AAD8-472A-B8B4-4C192D43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C9736-94A5-4292-B0C9-2854ABB7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76346-0F61-4661-B063-F1FB0E79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47CB1-09CC-437E-9515-23055061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D78CB-CD7E-4D3F-B72F-546AF41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8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9682DE-FA2E-48C1-A2A1-BB43B7ED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CFB5D-2708-4B36-B97E-C11D157C8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46BEF-71A2-4B39-9776-9262893E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5CBAA-754E-46AF-8895-191B444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AA89F-2678-4528-8A11-A47150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2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351B1-4121-4072-96C7-9813405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234C1-93F4-4708-887B-E49EF76A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529CA-9467-463F-A856-C2565CBD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801A27-EA04-471F-B268-76CC0086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E6A4C-6893-4C35-BF62-0EBF1643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BEC7-CEFD-4654-91C8-A9D2930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DE056D-088E-4C80-BD70-B77364FB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09DB17-A779-4178-98F2-C8C4BA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62112-6691-481B-8E06-F937C4A4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4ED85-F05E-4E36-977F-DA509DE4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F6C1F-9DDA-4671-A785-AF90CA6B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8C0F1-B189-41D4-A8BC-1A8FC26B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92F136-CB5D-4250-A015-8871E888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7C2D2-0524-4C55-8661-1BDBC792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58CA1-25DF-4E12-BB1D-9D9118BC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42E4A-1B98-4446-94C8-2DD5E18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2200-A702-49FE-BC12-64D5CBB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866-A454-4434-8506-57C96069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A260BE-104B-40EA-A18C-59D7C679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93F1EE-24DD-4089-84B9-FA175721D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72A4C-4414-4F9D-A484-A7BD6EC03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9613A6-FDA5-451F-BDCF-D448C2F4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C88673-1FF3-4AE9-BA57-13EDA58B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D895B-695C-45C3-B5A9-ECF27BE3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E6F4C-FF05-40A4-BBF2-8C4FCD6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60A698-5FE5-45D2-9C76-F1C59E9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D91F05-FCAC-4513-831A-9B39D8F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A4DAE0-2ABF-405F-AC07-81C6E84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2D4B6-1D31-4146-A605-C5EB9FF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1D1332-B049-45FC-BCEC-C83A0F0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46E7CB-602C-4ABA-9C91-EACDCD1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3797-3D8B-4FF1-9CE6-6D9F7CE6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3AFBA-4F22-4A14-BD73-FA29688C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CFC8D-35EC-4A1F-8DF4-3F7914CD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0FCF5-DCE3-412B-BCA5-7478E01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2DFA6-3D15-4BDD-BE7C-2E9674C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396F84-708F-47AF-8B94-4CDE0D3A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58CE1-E1C4-4292-8EB6-03CA9D1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252972-2EF6-4EEF-A551-44DABD8F2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8C645-1102-4116-8B24-CCF7F8B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6CEF3F-EF33-4B18-B652-3A8E6580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3C2EEB-C3D3-4751-B611-B66C980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4DBBAC-F532-451B-A81E-90B5295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E4E31C-C7EE-492D-9F86-2B31C9B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241A4-5D51-46C0-9E38-99F58DA3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B1002-3431-4937-BB3F-DD68376A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BA772-D0CF-41A6-981C-C794005D4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C2A30-6DFE-4AA0-975E-B5BE2729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73F516-40CE-4AE4-98D3-66B975461921}"/>
              </a:ext>
            </a:extLst>
          </p:cNvPr>
          <p:cNvSpPr txBox="1"/>
          <p:nvPr/>
        </p:nvSpPr>
        <p:spPr>
          <a:xfrm>
            <a:off x="1652793" y="1335984"/>
            <a:ext cx="888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Mercado de Capitais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654DBE-DF0D-4029-B517-BC3C836A2200}"/>
              </a:ext>
            </a:extLst>
          </p:cNvPr>
          <p:cNvSpPr txBox="1"/>
          <p:nvPr/>
        </p:nvSpPr>
        <p:spPr>
          <a:xfrm>
            <a:off x="1477616" y="2768688"/>
            <a:ext cx="92367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002060"/>
                </a:solidFill>
              </a:rPr>
              <a:t>Razões para a Abertura do Capital</a:t>
            </a:r>
          </a:p>
          <a:p>
            <a:pPr algn="ctr"/>
            <a:endParaRPr lang="pt-BR" sz="48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3675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E0014F1-E384-4E72-83B6-0015FFEA1017}"/>
              </a:ext>
            </a:extLst>
          </p:cNvPr>
          <p:cNvSpPr txBox="1"/>
          <p:nvPr/>
        </p:nvSpPr>
        <p:spPr>
          <a:xfrm>
            <a:off x="1272208" y="1695632"/>
            <a:ext cx="97801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abertura de capital promove maior reconhecimento público da empresa e de seus produtos, expõe a empresa à mídia especializada e à comunidade financeira, melhora a credibilidade, o engajamento dos stakeholders etc.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7E297A-FD82-4682-B49E-7295CC3FCE93}"/>
              </a:ext>
            </a:extLst>
          </p:cNvPr>
          <p:cNvSpPr txBox="1"/>
          <p:nvPr/>
        </p:nvSpPr>
        <p:spPr>
          <a:xfrm>
            <a:off x="1548795" y="918147"/>
            <a:ext cx="950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11. Ampliar a visibilidade / imagem institucional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751AD2D-5BB2-4C14-9F41-CD6201C60D27}"/>
              </a:ext>
            </a:extLst>
          </p:cNvPr>
          <p:cNvSpPr txBox="1"/>
          <p:nvPr/>
        </p:nvSpPr>
        <p:spPr>
          <a:xfrm>
            <a:off x="1448201" y="4547801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As exigências da CVM, dos NDGC e da comunidade financeira incentivam, naturalmente, a maior profissionalização e aprimoramento da gestão da empresa.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A30986-3156-4B5B-9CC3-8D9D098D39F9}"/>
              </a:ext>
            </a:extLst>
          </p:cNvPr>
          <p:cNvSpPr txBox="1"/>
          <p:nvPr/>
        </p:nvSpPr>
        <p:spPr>
          <a:xfrm>
            <a:off x="1548795" y="364477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12. Profissionalizar e aprimorar a gestão</a:t>
            </a:r>
          </a:p>
        </p:txBody>
      </p:sp>
    </p:spTree>
    <p:extLst>
      <p:ext uri="{BB962C8B-B14F-4D97-AF65-F5344CB8AC3E}">
        <p14:creationId xmlns:p14="http://schemas.microsoft.com/office/powerpoint/2010/main" val="124106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2DEDEF-2642-4C3F-9CCB-C09CEAA4E50B}"/>
              </a:ext>
            </a:extLst>
          </p:cNvPr>
          <p:cNvSpPr txBox="1"/>
          <p:nvPr/>
        </p:nvSpPr>
        <p:spPr>
          <a:xfrm>
            <a:off x="1272208" y="1695632"/>
            <a:ext cx="97801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Empresas de capital aberto tendem a atrair profissionais mais gabaritados e talentosos, pelos desafios e visibilidade que proporcionam, além do incentivo de remuneração com bonificações por desempenho e com opções de ações.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8D85516-4415-48E9-9E99-431DC2A8A3AC}"/>
              </a:ext>
            </a:extLst>
          </p:cNvPr>
          <p:cNvSpPr txBox="1"/>
          <p:nvPr/>
        </p:nvSpPr>
        <p:spPr>
          <a:xfrm>
            <a:off x="1548795" y="918147"/>
            <a:ext cx="950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13. Atrair e reter talentos profissionais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54B63D-90D2-4A61-AB8B-359F05AA5965}"/>
              </a:ext>
            </a:extLst>
          </p:cNvPr>
          <p:cNvSpPr txBox="1"/>
          <p:nvPr/>
        </p:nvSpPr>
        <p:spPr>
          <a:xfrm>
            <a:off x="1293089" y="4469870"/>
            <a:ext cx="10014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Empresas são feitas para durar para sempre! Empreendedores sonham com isso. A abertura de capital, por todas as razões apresentadas, contribui fortemente para a perenização da empresa.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950899-C1D7-4D5E-B2CA-E126B42433F4}"/>
              </a:ext>
            </a:extLst>
          </p:cNvPr>
          <p:cNvSpPr txBox="1"/>
          <p:nvPr/>
        </p:nvSpPr>
        <p:spPr>
          <a:xfrm>
            <a:off x="1548795" y="364477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14. Perenizar a empresa</a:t>
            </a:r>
          </a:p>
        </p:txBody>
      </p:sp>
    </p:spTree>
    <p:extLst>
      <p:ext uri="{BB962C8B-B14F-4D97-AF65-F5344CB8AC3E}">
        <p14:creationId xmlns:p14="http://schemas.microsoft.com/office/powerpoint/2010/main" val="168825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2C97029E-1C91-4BC1-8F21-B23DFE55DC23}"/>
              </a:ext>
            </a:extLst>
          </p:cNvPr>
          <p:cNvSpPr/>
          <p:nvPr/>
        </p:nvSpPr>
        <p:spPr>
          <a:xfrm>
            <a:off x="4426226" y="0"/>
            <a:ext cx="7765774" cy="68579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5C83B9DE-34B1-4FD0-840D-7D662E5AFB84}"/>
              </a:ext>
            </a:extLst>
          </p:cNvPr>
          <p:cNvGrpSpPr/>
          <p:nvPr/>
        </p:nvGrpSpPr>
        <p:grpSpPr>
          <a:xfrm>
            <a:off x="4707726" y="467572"/>
            <a:ext cx="7484274" cy="6069971"/>
            <a:chOff x="5277569" y="467572"/>
            <a:chExt cx="9499622" cy="6069971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79FE1837-7690-421C-9C5C-645973B1B74B}"/>
                </a:ext>
              </a:extLst>
            </p:cNvPr>
            <p:cNvSpPr txBox="1"/>
            <p:nvPr/>
          </p:nvSpPr>
          <p:spPr>
            <a:xfrm>
              <a:off x="5277569" y="467572"/>
              <a:ext cx="837216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1. Captar recursos para investimentos</a:t>
              </a:r>
            </a:p>
            <a:p>
              <a:r>
                <a:rPr lang="pt-BR" sz="28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2. Alterar a estrutura de capital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3. Ampliar a liquidez patrimonial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4. Criar uma saída para o Venture Capital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5. Facilitar processos sucessórios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6. Facilitar a reestruturação societária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7. Facilitar Processos de fusão &amp; aquisição</a:t>
              </a:r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D989D835-C46A-4A8A-B0BA-A03316B8CD8A}"/>
                </a:ext>
              </a:extLst>
            </p:cNvPr>
            <p:cNvSpPr txBox="1"/>
            <p:nvPr/>
          </p:nvSpPr>
          <p:spPr>
            <a:xfrm>
              <a:off x="5277569" y="3429000"/>
              <a:ext cx="9499622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8. Ampliar as vantagens competitivas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9. Melhorar as relações com stakeholders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10. Reduzir o custo de capital</a:t>
              </a:r>
            </a:p>
            <a:p>
              <a:r>
                <a:rPr lang="pt-BR" sz="2800" dirty="0">
                  <a:solidFill>
                    <a:srgbClr val="66FF33"/>
                  </a:solidFill>
                </a:rPr>
                <a:t>11. Ampliar a visibilidade / imagem institucional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12. Profissionalizar e aprimorar a gestão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13. Atrair e reter talentos profissionais</a:t>
              </a:r>
            </a:p>
            <a:p>
              <a:r>
                <a:rPr lang="pt-BR" sz="2800" dirty="0">
                  <a:solidFill>
                    <a:schemeClr val="bg1">
                      <a:lumMod val="95000"/>
                    </a:schemeClr>
                  </a:solidFill>
                </a:rPr>
                <a:t>14. Perenizar a empresa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2FA5F81-5576-46BE-9DFC-616A6BD7A7CB}"/>
              </a:ext>
            </a:extLst>
          </p:cNvPr>
          <p:cNvGrpSpPr/>
          <p:nvPr/>
        </p:nvGrpSpPr>
        <p:grpSpPr>
          <a:xfrm>
            <a:off x="368604" y="2256615"/>
            <a:ext cx="3916872" cy="1427489"/>
            <a:chOff x="410817" y="2548163"/>
            <a:chExt cx="3916872" cy="1427489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CA7398B7-1E45-4CEF-B12D-0AFEF1FC94EA}"/>
                </a:ext>
              </a:extLst>
            </p:cNvPr>
            <p:cNvSpPr txBox="1"/>
            <p:nvPr/>
          </p:nvSpPr>
          <p:spPr>
            <a:xfrm>
              <a:off x="410817" y="2548163"/>
              <a:ext cx="3916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/>
                <a:t>Razões para a abertura do capital</a:t>
              </a:r>
            </a:p>
          </p:txBody>
        </p: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id="{12502750-04AA-455B-9282-BC238290BDB2}"/>
                </a:ext>
              </a:extLst>
            </p:cNvPr>
            <p:cNvCxnSpPr/>
            <p:nvPr/>
          </p:nvCxnSpPr>
          <p:spPr>
            <a:xfrm>
              <a:off x="410817" y="3975652"/>
              <a:ext cx="377687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804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DE357DF3-F6D2-499D-BB1F-9624E9389E3C}"/>
              </a:ext>
            </a:extLst>
          </p:cNvPr>
          <p:cNvGrpSpPr/>
          <p:nvPr/>
        </p:nvGrpSpPr>
        <p:grpSpPr>
          <a:xfrm>
            <a:off x="768627" y="1621009"/>
            <a:ext cx="6711888" cy="4485208"/>
            <a:chOff x="3631096" y="1342714"/>
            <a:chExt cx="6711888" cy="4485208"/>
          </a:xfrm>
        </p:grpSpPr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F95A71CF-F53C-4DD4-85C7-5FF75EEB6F8B}"/>
                </a:ext>
              </a:extLst>
            </p:cNvPr>
            <p:cNvSpPr/>
            <p:nvPr/>
          </p:nvSpPr>
          <p:spPr>
            <a:xfrm>
              <a:off x="7883624" y="1915162"/>
              <a:ext cx="2088232" cy="29523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Text Box 12">
              <a:extLst>
                <a:ext uri="{FF2B5EF4-FFF2-40B4-BE49-F238E27FC236}">
                  <a16:creationId xmlns:a16="http://schemas.microsoft.com/office/drawing/2014/main" id="{0E63638B-0A7B-4A1B-8590-A75843E7E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1096" y="5126251"/>
              <a:ext cx="2209800" cy="70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70C0"/>
                  </a:solidFill>
                </a:rPr>
                <a:t>Onde a empresa investe o dinheiro</a:t>
              </a:r>
            </a:p>
          </p:txBody>
        </p:sp>
        <p:sp>
          <p:nvSpPr>
            <p:cNvPr id="41" name="Line 13">
              <a:extLst>
                <a:ext uri="{FF2B5EF4-FFF2-40B4-BE49-F238E27FC236}">
                  <a16:creationId xmlns:a16="http://schemas.microsoft.com/office/drawing/2014/main" id="{BCE12927-742B-4B03-AF49-E3B40D8DE0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000" y="2950077"/>
              <a:ext cx="914400" cy="152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id="{DB501495-5488-4383-8D06-7E91CACC9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712073"/>
              <a:ext cx="1143000" cy="2285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45" name="Text Box 15">
              <a:extLst>
                <a:ext uri="{FF2B5EF4-FFF2-40B4-BE49-F238E27FC236}">
                  <a16:creationId xmlns:a16="http://schemas.microsoft.com/office/drawing/2014/main" id="{B0358F2B-2808-4CE7-AAE0-3122244B4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5592" y="3787379"/>
              <a:ext cx="1143000" cy="39687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333399"/>
                  </a:solidFill>
                  <a:latin typeface="Arial Narrow" pitchFamily="34" charset="0"/>
                </a:rPr>
                <a:t>Ações</a:t>
              </a:r>
            </a:p>
          </p:txBody>
        </p:sp>
        <p:sp>
          <p:nvSpPr>
            <p:cNvPr id="46" name="Text Box 16">
              <a:extLst>
                <a:ext uri="{FF2B5EF4-FFF2-40B4-BE49-F238E27FC236}">
                  <a16:creationId xmlns:a16="http://schemas.microsoft.com/office/drawing/2014/main" id="{9AC0BB57-C33B-4A69-BC48-D16E2A3AF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3584" y="2635257"/>
              <a:ext cx="1524000" cy="396873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333399"/>
                  </a:solidFill>
                  <a:latin typeface="Arial Narrow" pitchFamily="34" charset="0"/>
                </a:rPr>
                <a:t>Debêntures</a:t>
              </a:r>
            </a:p>
          </p:txBody>
        </p:sp>
        <p:sp>
          <p:nvSpPr>
            <p:cNvPr id="47" name="Text Box 18">
              <a:extLst>
                <a:ext uri="{FF2B5EF4-FFF2-40B4-BE49-F238E27FC236}">
                  <a16:creationId xmlns:a16="http://schemas.microsoft.com/office/drawing/2014/main" id="{81EDF3DE-62BE-4789-AA63-BA3EA4CA3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6061" y="5126251"/>
              <a:ext cx="2209800" cy="70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70C0"/>
                  </a:solidFill>
                </a:rPr>
                <a:t>Onde a empresa busca o dinheiro</a:t>
              </a:r>
            </a:p>
          </p:txBody>
        </p:sp>
        <p:sp>
          <p:nvSpPr>
            <p:cNvPr id="48" name="Rectangle 20">
              <a:extLst>
                <a:ext uri="{FF2B5EF4-FFF2-40B4-BE49-F238E27FC236}">
                  <a16:creationId xmlns:a16="http://schemas.microsoft.com/office/drawing/2014/main" id="{F7D42938-AFDC-4CBC-96C2-44E5CB75A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2416680"/>
              <a:ext cx="990600" cy="18287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9" name="Rectangle 21">
              <a:extLst>
                <a:ext uri="{FF2B5EF4-FFF2-40B4-BE49-F238E27FC236}">
                  <a16:creationId xmlns:a16="http://schemas.microsoft.com/office/drawing/2014/main" id="{413ACFFB-13E8-4511-8EFE-67B1EB61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416680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1" name="Text Box 22">
              <a:extLst>
                <a:ext uri="{FF2B5EF4-FFF2-40B4-BE49-F238E27FC236}">
                  <a16:creationId xmlns:a16="http://schemas.microsoft.com/office/drawing/2014/main" id="{F8F81A27-AF66-45C8-AF5B-42591CF18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1943607"/>
              <a:ext cx="1219200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latin typeface="Arial Narrow" pitchFamily="34" charset="0"/>
                </a:rPr>
                <a:t>S.A.</a:t>
              </a:r>
            </a:p>
          </p:txBody>
        </p: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A0D1FDDC-DA83-4DAE-9D50-674549DE5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797678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D62CD42F-5E4A-49A0-8493-AA5AD9134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3331075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62" name="Text Box 25">
              <a:extLst>
                <a:ext uri="{FF2B5EF4-FFF2-40B4-BE49-F238E27FC236}">
                  <a16:creationId xmlns:a16="http://schemas.microsoft.com/office/drawing/2014/main" id="{C1F36547-364F-4988-BC7E-7127168B5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416680"/>
              <a:ext cx="609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PC</a:t>
              </a:r>
            </a:p>
          </p:txBody>
        </p:sp>
        <p:sp>
          <p:nvSpPr>
            <p:cNvPr id="63" name="Text Box 26">
              <a:extLst>
                <a:ext uri="{FF2B5EF4-FFF2-40B4-BE49-F238E27FC236}">
                  <a16:creationId xmlns:a16="http://schemas.microsoft.com/office/drawing/2014/main" id="{4D497493-5328-4BA5-9941-1F4A84686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797678"/>
              <a:ext cx="609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latin typeface="Arial Narrow" pitchFamily="34" charset="0"/>
                </a:rPr>
                <a:t>PNC</a:t>
              </a:r>
            </a:p>
          </p:txBody>
        </p:sp>
        <p:sp>
          <p:nvSpPr>
            <p:cNvPr id="67" name="Text Box 27">
              <a:extLst>
                <a:ext uri="{FF2B5EF4-FFF2-40B4-BE49-F238E27FC236}">
                  <a16:creationId xmlns:a16="http://schemas.microsoft.com/office/drawing/2014/main" id="{E8D1688F-23BC-4053-8154-28AAC2665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331075"/>
              <a:ext cx="5334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PL</a:t>
              </a:r>
            </a:p>
          </p:txBody>
        </p:sp>
        <p:sp>
          <p:nvSpPr>
            <p:cNvPr id="68" name="Text Box 28">
              <a:extLst>
                <a:ext uri="{FF2B5EF4-FFF2-40B4-BE49-F238E27FC236}">
                  <a16:creationId xmlns:a16="http://schemas.microsoft.com/office/drawing/2014/main" id="{97AC4DB1-58DE-4224-AA83-2C7060FDF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3102476"/>
              <a:ext cx="990600" cy="3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ATIVOS</a:t>
              </a:r>
            </a:p>
          </p:txBody>
        </p:sp>
        <p:sp>
          <p:nvSpPr>
            <p:cNvPr id="70" name="Text Box 31">
              <a:extLst>
                <a:ext uri="{FF2B5EF4-FFF2-40B4-BE49-F238E27FC236}">
                  <a16:creationId xmlns:a16="http://schemas.microsoft.com/office/drawing/2014/main" id="{02DE25A7-C675-4538-892E-F2B2B36AC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3584" y="1342714"/>
              <a:ext cx="2819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dirty="0">
                  <a:solidFill>
                    <a:srgbClr val="0070C0"/>
                  </a:solidFill>
                  <a:cs typeface="Arial" pitchFamily="34" charset="0"/>
                </a:rPr>
                <a:t>Mercado de Capitais </a:t>
              </a:r>
            </a:p>
          </p:txBody>
        </p:sp>
        <p:pic>
          <p:nvPicPr>
            <p:cNvPr id="71" name="Picture 14" descr="http://andrebona.com.br/site/wp-content/uploads/2012/02/debentures.jpg">
              <a:extLst>
                <a:ext uri="{FF2B5EF4-FFF2-40B4-BE49-F238E27FC236}">
                  <a16:creationId xmlns:a16="http://schemas.microsoft.com/office/drawing/2014/main" id="{5AA7E134-6CBB-4AB9-ADC3-D9C4C1241F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8001" r="9995"/>
            <a:stretch>
              <a:fillRect/>
            </a:stretch>
          </p:blipFill>
          <p:spPr bwMode="auto">
            <a:xfrm>
              <a:off x="8963744" y="2275202"/>
              <a:ext cx="864096" cy="944886"/>
            </a:xfrm>
            <a:prstGeom prst="rect">
              <a:avLst/>
            </a:prstGeom>
            <a:noFill/>
          </p:spPr>
        </p:pic>
        <p:pic>
          <p:nvPicPr>
            <p:cNvPr id="75" name="Picture 16" descr="http://www.sec.gov/Archives/edgar/data/1471443/000119312511208441/g175700ex4_1pg001.jpg">
              <a:extLst>
                <a:ext uri="{FF2B5EF4-FFF2-40B4-BE49-F238E27FC236}">
                  <a16:creationId xmlns:a16="http://schemas.microsoft.com/office/drawing/2014/main" id="{4FB9AD2B-5D73-4E80-AAB1-E3AE37AA9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91736" y="3715362"/>
              <a:ext cx="1034080" cy="688901"/>
            </a:xfrm>
            <a:prstGeom prst="rect">
              <a:avLst/>
            </a:prstGeom>
            <a:noFill/>
          </p:spPr>
        </p:pic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C54FA514-60A3-4699-813C-40779CD8156C}"/>
                </a:ext>
              </a:extLst>
            </p:cNvPr>
            <p:cNvCxnSpPr>
              <a:endCxn id="40" idx="0"/>
            </p:cNvCxnSpPr>
            <p:nvPr/>
          </p:nvCxnSpPr>
          <p:spPr>
            <a:xfrm flipH="1">
              <a:off x="4735996" y="4404263"/>
              <a:ext cx="598004" cy="72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F7715187-3D75-4CE1-A583-BBB368AAC795}"/>
                </a:ext>
              </a:extLst>
            </p:cNvPr>
            <p:cNvCxnSpPr>
              <a:cxnSpLocks/>
            </p:cNvCxnSpPr>
            <p:nvPr/>
          </p:nvCxnSpPr>
          <p:spPr>
            <a:xfrm>
              <a:off x="6479131" y="4392469"/>
              <a:ext cx="598004" cy="72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D1755925-C5B9-42A1-8C14-4B1E1BB06B59}"/>
              </a:ext>
            </a:extLst>
          </p:cNvPr>
          <p:cNvGrpSpPr/>
          <p:nvPr/>
        </p:nvGrpSpPr>
        <p:grpSpPr>
          <a:xfrm>
            <a:off x="8287004" y="1768667"/>
            <a:ext cx="3063076" cy="3972243"/>
            <a:chOff x="8287004" y="1768667"/>
            <a:chExt cx="3063076" cy="3972243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A9D74AD-CD0E-47E7-BE7C-0E3C21F95ACB}"/>
                </a:ext>
              </a:extLst>
            </p:cNvPr>
            <p:cNvSpPr txBox="1"/>
            <p:nvPr/>
          </p:nvSpPr>
          <p:spPr>
            <a:xfrm>
              <a:off x="8287004" y="1768667"/>
              <a:ext cx="30630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dirty="0"/>
                <a:t>O que leva uma empresa a abrir seu capital?</a:t>
              </a:r>
            </a:p>
          </p:txBody>
        </p: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600CCAE8-9C61-4291-B513-53630D74E5EF}"/>
                </a:ext>
              </a:extLst>
            </p:cNvPr>
            <p:cNvCxnSpPr>
              <a:cxnSpLocks/>
            </p:cNvCxnSpPr>
            <p:nvPr/>
          </p:nvCxnSpPr>
          <p:spPr>
            <a:xfrm>
              <a:off x="8340925" y="3523985"/>
              <a:ext cx="295523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id="{82C5A3CC-F53D-4DEC-97E7-758870D5C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18417" y="3740660"/>
              <a:ext cx="2000250" cy="2000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199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8B620B-B10C-41C9-8954-82C3D4D1D4F1}"/>
              </a:ext>
            </a:extLst>
          </p:cNvPr>
          <p:cNvSpPr txBox="1"/>
          <p:nvPr/>
        </p:nvSpPr>
        <p:spPr>
          <a:xfrm>
            <a:off x="2972971" y="837192"/>
            <a:ext cx="613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São duas, as razões principais: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90985-52FC-4114-A79D-EE45FBE55554}"/>
              </a:ext>
            </a:extLst>
          </p:cNvPr>
          <p:cNvSpPr txBox="1"/>
          <p:nvPr/>
        </p:nvSpPr>
        <p:spPr>
          <a:xfrm>
            <a:off x="1681317" y="2261801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1. Captar recursos para fazer investimentos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4547821-91FE-4E45-9FDF-B1BB363A897A}"/>
              </a:ext>
            </a:extLst>
          </p:cNvPr>
          <p:cNvSpPr txBox="1"/>
          <p:nvPr/>
        </p:nvSpPr>
        <p:spPr>
          <a:xfrm>
            <a:off x="1681317" y="330353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2. Alterar a estrutura de capital</a:t>
            </a:r>
          </a:p>
        </p:txBody>
      </p:sp>
    </p:spTree>
    <p:extLst>
      <p:ext uri="{BB962C8B-B14F-4D97-AF65-F5344CB8AC3E}">
        <p14:creationId xmlns:p14="http://schemas.microsoft.com/office/powerpoint/2010/main" val="25705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1076FB0-6694-479E-AF34-9E7F9C535E11}"/>
              </a:ext>
            </a:extLst>
          </p:cNvPr>
          <p:cNvSpPr txBox="1"/>
          <p:nvPr/>
        </p:nvSpPr>
        <p:spPr>
          <a:xfrm>
            <a:off x="1986117" y="96308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1. Captar recursos para fazer investimentos</a:t>
            </a:r>
          </a:p>
        </p:txBody>
      </p:sp>
    </p:spTree>
    <p:extLst>
      <p:ext uri="{BB962C8B-B14F-4D97-AF65-F5344CB8AC3E}">
        <p14:creationId xmlns:p14="http://schemas.microsoft.com/office/powerpoint/2010/main" val="58406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7E89D16-02D3-45BE-B0DD-D717B1929C6C}"/>
              </a:ext>
            </a:extLst>
          </p:cNvPr>
          <p:cNvSpPr txBox="1"/>
          <p:nvPr/>
        </p:nvSpPr>
        <p:spPr>
          <a:xfrm>
            <a:off x="2052378" y="86513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2. Alterar a estrutura de capital</a:t>
            </a:r>
          </a:p>
        </p:txBody>
      </p:sp>
    </p:spTree>
    <p:extLst>
      <p:ext uri="{BB962C8B-B14F-4D97-AF65-F5344CB8AC3E}">
        <p14:creationId xmlns:p14="http://schemas.microsoft.com/office/powerpoint/2010/main" val="136951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FB4669-D996-48A0-AD92-81B1CF13B328}"/>
              </a:ext>
            </a:extLst>
          </p:cNvPr>
          <p:cNvSpPr txBox="1"/>
          <p:nvPr/>
        </p:nvSpPr>
        <p:spPr>
          <a:xfrm>
            <a:off x="1448201" y="1828228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Os sócios de uma empresa de capital aberto podem converter suas ações em dinheiro a qualquer momento com maior facilidade. Ter maior liquidez também amplia a segurança do patrimônio.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6E62476-CC81-4D1A-A0F6-77734DD446B7}"/>
              </a:ext>
            </a:extLst>
          </p:cNvPr>
          <p:cNvSpPr txBox="1"/>
          <p:nvPr/>
        </p:nvSpPr>
        <p:spPr>
          <a:xfrm>
            <a:off x="1548795" y="918147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3. Ampliar a liquidez patrimonial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EFBA01F-166C-47AF-88B3-41C2B4C1FE4E}"/>
              </a:ext>
            </a:extLst>
          </p:cNvPr>
          <p:cNvSpPr txBox="1"/>
          <p:nvPr/>
        </p:nvSpPr>
        <p:spPr>
          <a:xfrm>
            <a:off x="1448201" y="4402029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abertura do capital de uma empresa que recebeu aporte de Venture Capital, em especial no caso de fundos de Private </a:t>
            </a:r>
            <a:r>
              <a:rPr lang="pt-BR" sz="2800" dirty="0" err="1"/>
              <a:t>Equity</a:t>
            </a:r>
            <a:r>
              <a:rPr lang="pt-BR" sz="2800" dirty="0"/>
              <a:t>, é o caminho natural para a saída desses capitais.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496E317-9EB1-418C-8DFA-1B66C6601674}"/>
              </a:ext>
            </a:extLst>
          </p:cNvPr>
          <p:cNvSpPr txBox="1"/>
          <p:nvPr/>
        </p:nvSpPr>
        <p:spPr>
          <a:xfrm>
            <a:off x="1548795" y="349194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4. Criar uma saída para o Venture Capital</a:t>
            </a:r>
          </a:p>
        </p:txBody>
      </p:sp>
    </p:spTree>
    <p:extLst>
      <p:ext uri="{BB962C8B-B14F-4D97-AF65-F5344CB8AC3E}">
        <p14:creationId xmlns:p14="http://schemas.microsoft.com/office/powerpoint/2010/main" val="249499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B0F2089-2F1E-47D6-91BB-3A0D5D4ADC32}"/>
              </a:ext>
            </a:extLst>
          </p:cNvPr>
          <p:cNvSpPr txBox="1"/>
          <p:nvPr/>
        </p:nvSpPr>
        <p:spPr>
          <a:xfrm>
            <a:off x="1448201" y="1828228"/>
            <a:ext cx="98824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Em processos sucessórios, a abertura do capital facilita a partilha da empresa e, eventualmente, sua liquidação no todo ou em parte. Também é a melhor via para garantir uma gestão profissional de maneira a perpetuar a empresa.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97E5993-D224-4F84-BF82-CF8C66A5D940}"/>
              </a:ext>
            </a:extLst>
          </p:cNvPr>
          <p:cNvSpPr txBox="1"/>
          <p:nvPr/>
        </p:nvSpPr>
        <p:spPr>
          <a:xfrm>
            <a:off x="1548795" y="918147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5. Facilitar processos sucessórios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042A6E1-D536-40D5-81DC-4949F79FE25E}"/>
              </a:ext>
            </a:extLst>
          </p:cNvPr>
          <p:cNvSpPr txBox="1"/>
          <p:nvPr/>
        </p:nvSpPr>
        <p:spPr>
          <a:xfrm>
            <a:off x="1448201" y="4945370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abertura do capital facilita alterações na composição societária da empresa, o que é uma necessidade comum em processos sucessórios e de reestruturação organizacional.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357ECC9-49E0-4ED4-9749-E7E6CE67A446}"/>
              </a:ext>
            </a:extLst>
          </p:cNvPr>
          <p:cNvSpPr txBox="1"/>
          <p:nvPr/>
        </p:nvSpPr>
        <p:spPr>
          <a:xfrm>
            <a:off x="1548795" y="4035289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6. Facilitar a reestruturação societária</a:t>
            </a:r>
          </a:p>
        </p:txBody>
      </p:sp>
    </p:spTree>
    <p:extLst>
      <p:ext uri="{BB962C8B-B14F-4D97-AF65-F5344CB8AC3E}">
        <p14:creationId xmlns:p14="http://schemas.microsoft.com/office/powerpoint/2010/main" val="242605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B08A038-3588-49B7-AA0D-6978A1146F90}"/>
              </a:ext>
            </a:extLst>
          </p:cNvPr>
          <p:cNvSpPr txBox="1"/>
          <p:nvPr/>
        </p:nvSpPr>
        <p:spPr>
          <a:xfrm>
            <a:off x="1448201" y="1828228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Uma empresa de capital aberto pode oferecer seus valores mobiliários como forma de pagamento na aquisição de outras empresas ou em processos de fusão, cisão etc.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65D4B1-9A05-482F-A5EB-A23AC6F9CEBC}"/>
              </a:ext>
            </a:extLst>
          </p:cNvPr>
          <p:cNvSpPr txBox="1"/>
          <p:nvPr/>
        </p:nvSpPr>
        <p:spPr>
          <a:xfrm>
            <a:off x="1548795" y="918147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7. Facilitar processos de fusão &amp; aquisição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6F413F6-C57A-4573-8C9C-9032BF92ED66}"/>
              </a:ext>
            </a:extLst>
          </p:cNvPr>
          <p:cNvSpPr txBox="1"/>
          <p:nvPr/>
        </p:nvSpPr>
        <p:spPr>
          <a:xfrm>
            <a:off x="1448201" y="4402029"/>
            <a:ext cx="98824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Determinadas oportunidades de negócios somente são disponíveis para empresas de capital aberto, que praticam níveis mais elevados de governança, representam menor risco e têm maior alcance global no conjunto de stakeholders.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21B6A14-C71D-4BC8-9157-3B59A8946DC1}"/>
              </a:ext>
            </a:extLst>
          </p:cNvPr>
          <p:cNvSpPr txBox="1"/>
          <p:nvPr/>
        </p:nvSpPr>
        <p:spPr>
          <a:xfrm>
            <a:off x="1548795" y="349194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8. Ampliar as vantagens competitivas</a:t>
            </a:r>
          </a:p>
        </p:txBody>
      </p:sp>
    </p:spTree>
    <p:extLst>
      <p:ext uri="{BB962C8B-B14F-4D97-AF65-F5344CB8AC3E}">
        <p14:creationId xmlns:p14="http://schemas.microsoft.com/office/powerpoint/2010/main" val="296603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B9A798C-334F-4D0E-8527-56485DD0DEE1}"/>
              </a:ext>
            </a:extLst>
          </p:cNvPr>
          <p:cNvSpPr txBox="1"/>
          <p:nvPr/>
        </p:nvSpPr>
        <p:spPr>
          <a:xfrm>
            <a:off x="927652" y="1828228"/>
            <a:ext cx="107872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abertura de capital promove um fortalecimento e aprimoramento nas relações da empresa com funcionários, clientes, fornecedores, instituições financeiras, concorrentes, órgãos reguladores e a sociedade.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FE9F36-205B-4FAE-9357-C9D1CA734A7C}"/>
              </a:ext>
            </a:extLst>
          </p:cNvPr>
          <p:cNvSpPr txBox="1"/>
          <p:nvPr/>
        </p:nvSpPr>
        <p:spPr>
          <a:xfrm>
            <a:off x="1548795" y="918147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9. Melhorar as relações com stakeholders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8871336-8B9B-49D5-A041-64758D180F8B}"/>
              </a:ext>
            </a:extLst>
          </p:cNvPr>
          <p:cNvSpPr txBox="1"/>
          <p:nvPr/>
        </p:nvSpPr>
        <p:spPr>
          <a:xfrm>
            <a:off x="1448201" y="4547801"/>
            <a:ext cx="988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abertura do capital melhora o rating de crédito da empresa e amplia as possibilidades de captação de recursos, o que contribui para a redução do custo do capital.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EA72CA8-3FAA-4415-9C5F-127680DBB71B}"/>
              </a:ext>
            </a:extLst>
          </p:cNvPr>
          <p:cNvSpPr txBox="1"/>
          <p:nvPr/>
        </p:nvSpPr>
        <p:spPr>
          <a:xfrm>
            <a:off x="1548795" y="3644778"/>
            <a:ext cx="872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10. Reduzir o custo do capital</a:t>
            </a:r>
          </a:p>
        </p:txBody>
      </p:sp>
    </p:spTree>
    <p:extLst>
      <p:ext uri="{BB962C8B-B14F-4D97-AF65-F5344CB8AC3E}">
        <p14:creationId xmlns:p14="http://schemas.microsoft.com/office/powerpoint/2010/main" val="413655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655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40</cp:revision>
  <dcterms:created xsi:type="dcterms:W3CDTF">2020-06-06T13:24:47Z</dcterms:created>
  <dcterms:modified xsi:type="dcterms:W3CDTF">2020-06-11T09:07:07Z</dcterms:modified>
</cp:coreProperties>
</file>