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9" r:id="rId4"/>
    <p:sldId id="267" r:id="rId5"/>
    <p:sldId id="298" r:id="rId6"/>
    <p:sldId id="300" r:id="rId7"/>
    <p:sldId id="301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78" r:id="rId18"/>
    <p:sldId id="287" r:id="rId19"/>
    <p:sldId id="277" r:id="rId20"/>
    <p:sldId id="280" r:id="rId21"/>
    <p:sldId id="276" r:id="rId22"/>
    <p:sldId id="283" r:id="rId23"/>
    <p:sldId id="261" r:id="rId24"/>
    <p:sldId id="284" r:id="rId25"/>
    <p:sldId id="270" r:id="rId26"/>
    <p:sldId id="272" r:id="rId27"/>
    <p:sldId id="263" r:id="rId28"/>
    <p:sldId id="279" r:id="rId29"/>
    <p:sldId id="264" r:id="rId30"/>
    <p:sldId id="265" r:id="rId31"/>
    <p:sldId id="268" r:id="rId32"/>
    <p:sldId id="259" r:id="rId33"/>
    <p:sldId id="257" r:id="rId34"/>
    <p:sldId id="258" r:id="rId35"/>
    <p:sldId id="260" r:id="rId36"/>
    <p:sldId id="281" r:id="rId37"/>
    <p:sldId id="282" r:id="rId38"/>
    <p:sldId id="297" r:id="rId39"/>
    <p:sldId id="285" r:id="rId40"/>
    <p:sldId id="299" r:id="rId41"/>
    <p:sldId id="271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6C46F4-C753-4E5A-8FBF-4E3739A4FD12}" v="8" dt="2021-03-17T17:48:42.8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Riolfi" userId="e6ae4ebb1091cfbe" providerId="LiveId" clId="{6D6C46F4-C753-4E5A-8FBF-4E3739A4FD12}"/>
    <pc:docChg chg="undo custSel addSld delSld modSld sldOrd">
      <pc:chgData name="Claudia Riolfi" userId="e6ae4ebb1091cfbe" providerId="LiveId" clId="{6D6C46F4-C753-4E5A-8FBF-4E3739A4FD12}" dt="2021-03-17T17:55:11.925" v="1208" actId="6549"/>
      <pc:docMkLst>
        <pc:docMk/>
      </pc:docMkLst>
      <pc:sldChg chg="del">
        <pc:chgData name="Claudia Riolfi" userId="e6ae4ebb1091cfbe" providerId="LiveId" clId="{6D6C46F4-C753-4E5A-8FBF-4E3739A4FD12}" dt="2021-03-17T17:49:39.050" v="1032" actId="47"/>
        <pc:sldMkLst>
          <pc:docMk/>
          <pc:sldMk cId="3353285393" sldId="266"/>
        </pc:sldMkLst>
      </pc:sldChg>
      <pc:sldChg chg="modSp mod">
        <pc:chgData name="Claudia Riolfi" userId="e6ae4ebb1091cfbe" providerId="LiveId" clId="{6D6C46F4-C753-4E5A-8FBF-4E3739A4FD12}" dt="2021-03-17T17:51:24.540" v="1159" actId="6549"/>
        <pc:sldMkLst>
          <pc:docMk/>
          <pc:sldMk cId="10480344" sldId="267"/>
        </pc:sldMkLst>
        <pc:spChg chg="mod">
          <ac:chgData name="Claudia Riolfi" userId="e6ae4ebb1091cfbe" providerId="LiveId" clId="{6D6C46F4-C753-4E5A-8FBF-4E3739A4FD12}" dt="2021-03-17T17:50:48.248" v="1136" actId="20577"/>
          <ac:spMkLst>
            <pc:docMk/>
            <pc:sldMk cId="10480344" sldId="267"/>
            <ac:spMk id="2" creationId="{2D8BBE5B-AD21-4992-AC88-A6AEF247ABED}"/>
          </ac:spMkLst>
        </pc:spChg>
        <pc:graphicFrameChg chg="modGraphic">
          <ac:chgData name="Claudia Riolfi" userId="e6ae4ebb1091cfbe" providerId="LiveId" clId="{6D6C46F4-C753-4E5A-8FBF-4E3739A4FD12}" dt="2021-03-17T17:51:24.540" v="1159" actId="6549"/>
          <ac:graphicFrameMkLst>
            <pc:docMk/>
            <pc:sldMk cId="10480344" sldId="267"/>
            <ac:graphicFrameMk id="4" creationId="{F4CBF95F-F2EB-4716-959F-5A41C38AE521}"/>
          </ac:graphicFrameMkLst>
        </pc:graphicFrameChg>
      </pc:sldChg>
      <pc:sldChg chg="addSp modSp mod setBg">
        <pc:chgData name="Claudia Riolfi" userId="e6ae4ebb1091cfbe" providerId="LiveId" clId="{6D6C46F4-C753-4E5A-8FBF-4E3739A4FD12}" dt="2021-03-17T12:08:12.828" v="28" actId="5793"/>
        <pc:sldMkLst>
          <pc:docMk/>
          <pc:sldMk cId="1064617198" sldId="269"/>
        </pc:sldMkLst>
        <pc:spChg chg="mod ord">
          <ac:chgData name="Claudia Riolfi" userId="e6ae4ebb1091cfbe" providerId="LiveId" clId="{6D6C46F4-C753-4E5A-8FBF-4E3739A4FD12}" dt="2021-03-17T12:08:07.033" v="27" actId="26606"/>
          <ac:spMkLst>
            <pc:docMk/>
            <pc:sldMk cId="1064617198" sldId="269"/>
            <ac:spMk id="2" creationId="{AA02C95B-0D39-4C17-B264-D039366A33E6}"/>
          </ac:spMkLst>
        </pc:spChg>
        <pc:spChg chg="mod">
          <ac:chgData name="Claudia Riolfi" userId="e6ae4ebb1091cfbe" providerId="LiveId" clId="{6D6C46F4-C753-4E5A-8FBF-4E3739A4FD12}" dt="2021-03-17T12:08:12.828" v="28" actId="5793"/>
          <ac:spMkLst>
            <pc:docMk/>
            <pc:sldMk cId="1064617198" sldId="269"/>
            <ac:spMk id="5" creationId="{E122B7DB-E364-4D36-9B7E-33D366447F02}"/>
          </ac:spMkLst>
        </pc:spChg>
        <pc:spChg chg="add">
          <ac:chgData name="Claudia Riolfi" userId="e6ae4ebb1091cfbe" providerId="LiveId" clId="{6D6C46F4-C753-4E5A-8FBF-4E3739A4FD12}" dt="2021-03-17T12:08:07.033" v="27" actId="26606"/>
          <ac:spMkLst>
            <pc:docMk/>
            <pc:sldMk cId="1064617198" sldId="269"/>
            <ac:spMk id="10" creationId="{16BC098D-086C-4307-9083-7A7CF6D5CBE4}"/>
          </ac:spMkLst>
        </pc:spChg>
        <pc:spChg chg="add">
          <ac:chgData name="Claudia Riolfi" userId="e6ae4ebb1091cfbe" providerId="LiveId" clId="{6D6C46F4-C753-4E5A-8FBF-4E3739A4FD12}" dt="2021-03-17T12:08:07.033" v="27" actId="26606"/>
          <ac:spMkLst>
            <pc:docMk/>
            <pc:sldMk cId="1064617198" sldId="269"/>
            <ac:spMk id="12" creationId="{988D751D-0DD2-441B-8F53-769CC95FBA4A}"/>
          </ac:spMkLst>
        </pc:spChg>
        <pc:spChg chg="add">
          <ac:chgData name="Claudia Riolfi" userId="e6ae4ebb1091cfbe" providerId="LiveId" clId="{6D6C46F4-C753-4E5A-8FBF-4E3739A4FD12}" dt="2021-03-17T12:08:07.033" v="27" actId="26606"/>
          <ac:spMkLst>
            <pc:docMk/>
            <pc:sldMk cId="1064617198" sldId="269"/>
            <ac:spMk id="14" creationId="{4EC84052-44EC-43C9-822F-65E473CBD112}"/>
          </ac:spMkLst>
        </pc:spChg>
        <pc:picChg chg="mod">
          <ac:chgData name="Claudia Riolfi" userId="e6ae4ebb1091cfbe" providerId="LiveId" clId="{6D6C46F4-C753-4E5A-8FBF-4E3739A4FD12}" dt="2021-03-17T12:08:07.033" v="27" actId="26606"/>
          <ac:picMkLst>
            <pc:docMk/>
            <pc:sldMk cId="1064617198" sldId="269"/>
            <ac:picMk id="4" creationId="{E529B8A7-91B5-456F-8905-669FF18417D2}"/>
          </ac:picMkLst>
        </pc:picChg>
      </pc:sldChg>
      <pc:sldChg chg="modSp del mod">
        <pc:chgData name="Claudia Riolfi" userId="e6ae4ebb1091cfbe" providerId="LiveId" clId="{6D6C46F4-C753-4E5A-8FBF-4E3739A4FD12}" dt="2021-03-17T17:47:43.231" v="1015" actId="47"/>
        <pc:sldMkLst>
          <pc:docMk/>
          <pc:sldMk cId="3361827499" sldId="274"/>
        </pc:sldMkLst>
        <pc:spChg chg="mod">
          <ac:chgData name="Claudia Riolfi" userId="e6ae4ebb1091cfbe" providerId="LiveId" clId="{6D6C46F4-C753-4E5A-8FBF-4E3739A4FD12}" dt="2021-03-17T17:36:08" v="302" actId="27636"/>
          <ac:spMkLst>
            <pc:docMk/>
            <pc:sldMk cId="3361827499" sldId="274"/>
            <ac:spMk id="3" creationId="{3703DB8E-791F-4FBB-9944-D0E7B0C5D991}"/>
          </ac:spMkLst>
        </pc:spChg>
      </pc:sldChg>
      <pc:sldChg chg="ord">
        <pc:chgData name="Claudia Riolfi" userId="e6ae4ebb1091cfbe" providerId="LiveId" clId="{6D6C46F4-C753-4E5A-8FBF-4E3739A4FD12}" dt="2021-03-17T17:29:21.765" v="57"/>
        <pc:sldMkLst>
          <pc:docMk/>
          <pc:sldMk cId="2594952223" sldId="275"/>
        </pc:sldMkLst>
      </pc:sldChg>
      <pc:sldChg chg="add">
        <pc:chgData name="Claudia Riolfi" userId="e6ae4ebb1091cfbe" providerId="LiveId" clId="{6D6C46F4-C753-4E5A-8FBF-4E3739A4FD12}" dt="2021-03-17T17:33:18.711" v="296"/>
        <pc:sldMkLst>
          <pc:docMk/>
          <pc:sldMk cId="2009270552" sldId="278"/>
        </pc:sldMkLst>
      </pc:sldChg>
      <pc:sldChg chg="del">
        <pc:chgData name="Claudia Riolfi" userId="e6ae4ebb1091cfbe" providerId="LiveId" clId="{6D6C46F4-C753-4E5A-8FBF-4E3739A4FD12}" dt="2021-03-17T17:33:14.929" v="295" actId="2696"/>
        <pc:sldMkLst>
          <pc:docMk/>
          <pc:sldMk cId="3407125298" sldId="278"/>
        </pc:sldMkLst>
      </pc:sldChg>
      <pc:sldChg chg="del">
        <pc:chgData name="Claudia Riolfi" userId="e6ae4ebb1091cfbe" providerId="LiveId" clId="{6D6C46F4-C753-4E5A-8FBF-4E3739A4FD12}" dt="2021-03-17T12:08:37.414" v="29" actId="2696"/>
        <pc:sldMkLst>
          <pc:docMk/>
          <pc:sldMk cId="654150697" sldId="279"/>
        </pc:sldMkLst>
      </pc:sldChg>
      <pc:sldChg chg="add ord">
        <pc:chgData name="Claudia Riolfi" userId="e6ae4ebb1091cfbe" providerId="LiveId" clId="{6D6C46F4-C753-4E5A-8FBF-4E3739A4FD12}" dt="2021-03-17T12:09:48.436" v="32"/>
        <pc:sldMkLst>
          <pc:docMk/>
          <pc:sldMk cId="1192515201" sldId="279"/>
        </pc:sldMkLst>
      </pc:sldChg>
      <pc:sldChg chg="modSp mod ord">
        <pc:chgData name="Claudia Riolfi" userId="e6ae4ebb1091cfbe" providerId="LiveId" clId="{6D6C46F4-C753-4E5A-8FBF-4E3739A4FD12}" dt="2021-03-17T12:10:54.312" v="43" actId="20577"/>
        <pc:sldMkLst>
          <pc:docMk/>
          <pc:sldMk cId="2478498674" sldId="284"/>
        </pc:sldMkLst>
        <pc:spChg chg="mod">
          <ac:chgData name="Claudia Riolfi" userId="e6ae4ebb1091cfbe" providerId="LiveId" clId="{6D6C46F4-C753-4E5A-8FBF-4E3739A4FD12}" dt="2021-03-17T12:10:54.312" v="43" actId="20577"/>
          <ac:spMkLst>
            <pc:docMk/>
            <pc:sldMk cId="2478498674" sldId="284"/>
            <ac:spMk id="4" creationId="{9DED2154-0B75-4C5C-B55C-5386D8AD8A54}"/>
          </ac:spMkLst>
        </pc:spChg>
      </pc:sldChg>
      <pc:sldChg chg="modSp mod">
        <pc:chgData name="Claudia Riolfi" userId="e6ae4ebb1091cfbe" providerId="LiveId" clId="{6D6C46F4-C753-4E5A-8FBF-4E3739A4FD12}" dt="2021-03-17T17:55:11.925" v="1208" actId="6549"/>
        <pc:sldMkLst>
          <pc:docMk/>
          <pc:sldMk cId="2289543204" sldId="285"/>
        </pc:sldMkLst>
        <pc:spChg chg="mod">
          <ac:chgData name="Claudia Riolfi" userId="e6ae4ebb1091cfbe" providerId="LiveId" clId="{6D6C46F4-C753-4E5A-8FBF-4E3739A4FD12}" dt="2021-03-17T17:55:11.925" v="1208" actId="6549"/>
          <ac:spMkLst>
            <pc:docMk/>
            <pc:sldMk cId="2289543204" sldId="285"/>
            <ac:spMk id="3" creationId="{E66EF052-88F9-4A32-AF0D-588CA7FAF267}"/>
          </ac:spMkLst>
        </pc:spChg>
      </pc:sldChg>
      <pc:sldChg chg="del">
        <pc:chgData name="Claudia Riolfi" userId="e6ae4ebb1091cfbe" providerId="LiveId" clId="{6D6C46F4-C753-4E5A-8FBF-4E3739A4FD12}" dt="2021-03-17T17:30:46.079" v="58" actId="47"/>
        <pc:sldMkLst>
          <pc:docMk/>
          <pc:sldMk cId="4018518911" sldId="286"/>
        </pc:sldMkLst>
      </pc:sldChg>
      <pc:sldChg chg="modSp add mod">
        <pc:chgData name="Claudia Riolfi" userId="e6ae4ebb1091cfbe" providerId="LiveId" clId="{6D6C46F4-C753-4E5A-8FBF-4E3739A4FD12}" dt="2021-03-17T17:54:33.193" v="1176" actId="20577"/>
        <pc:sldMkLst>
          <pc:docMk/>
          <pc:sldMk cId="1968436828" sldId="287"/>
        </pc:sldMkLst>
        <pc:spChg chg="mod">
          <ac:chgData name="Claudia Riolfi" userId="e6ae4ebb1091cfbe" providerId="LiveId" clId="{6D6C46F4-C753-4E5A-8FBF-4E3739A4FD12}" dt="2021-03-17T17:54:33.193" v="1176" actId="20577"/>
          <ac:spMkLst>
            <pc:docMk/>
            <pc:sldMk cId="1968436828" sldId="287"/>
            <ac:spMk id="2" creationId="{961D0596-6897-4D78-A222-27863936C4F0}"/>
          </ac:spMkLst>
        </pc:spChg>
      </pc:sldChg>
      <pc:sldChg chg="modSp del mod">
        <pc:chgData name="Claudia Riolfi" userId="e6ae4ebb1091cfbe" providerId="LiveId" clId="{6D6C46F4-C753-4E5A-8FBF-4E3739A4FD12}" dt="2021-03-17T17:32:45.389" v="293" actId="2696"/>
        <pc:sldMkLst>
          <pc:docMk/>
          <pc:sldMk cId="2105706806" sldId="287"/>
        </pc:sldMkLst>
        <pc:spChg chg="mod">
          <ac:chgData name="Claudia Riolfi" userId="e6ae4ebb1091cfbe" providerId="LiveId" clId="{6D6C46F4-C753-4E5A-8FBF-4E3739A4FD12}" dt="2021-03-17T17:31:40.238" v="141" actId="20577"/>
          <ac:spMkLst>
            <pc:docMk/>
            <pc:sldMk cId="2105706806" sldId="287"/>
            <ac:spMk id="2" creationId="{961D0596-6897-4D78-A222-27863936C4F0}"/>
          </ac:spMkLst>
        </pc:spChg>
        <pc:spChg chg="mod">
          <ac:chgData name="Claudia Riolfi" userId="e6ae4ebb1091cfbe" providerId="LiveId" clId="{6D6C46F4-C753-4E5A-8FBF-4E3739A4FD12}" dt="2021-03-17T17:32:38.580" v="292" actId="6549"/>
          <ac:spMkLst>
            <pc:docMk/>
            <pc:sldMk cId="2105706806" sldId="287"/>
            <ac:spMk id="3" creationId="{4B8CE033-5EF7-4121-9D3F-4678F4C72EB5}"/>
          </ac:spMkLst>
        </pc:spChg>
      </pc:sldChg>
      <pc:sldChg chg="del">
        <pc:chgData name="Claudia Riolfi" userId="e6ae4ebb1091cfbe" providerId="LiveId" clId="{6D6C46F4-C753-4E5A-8FBF-4E3739A4FD12}" dt="2021-03-17T12:06:13.294" v="0" actId="2696"/>
        <pc:sldMkLst>
          <pc:docMk/>
          <pc:sldMk cId="904595616" sldId="288"/>
        </pc:sldMkLst>
      </pc:sldChg>
      <pc:sldChg chg="delSp add setBg delDesignElem">
        <pc:chgData name="Claudia Riolfi" userId="e6ae4ebb1091cfbe" providerId="LiveId" clId="{6D6C46F4-C753-4E5A-8FBF-4E3739A4FD12}" dt="2021-03-17T12:06:28.856" v="2"/>
        <pc:sldMkLst>
          <pc:docMk/>
          <pc:sldMk cId="1973850264" sldId="288"/>
        </pc:sldMkLst>
        <pc:spChg chg="del">
          <ac:chgData name="Claudia Riolfi" userId="e6ae4ebb1091cfbe" providerId="LiveId" clId="{6D6C46F4-C753-4E5A-8FBF-4E3739A4FD12}" dt="2021-03-17T12:06:28.856" v="2"/>
          <ac:spMkLst>
            <pc:docMk/>
            <pc:sldMk cId="1973850264" sldId="288"/>
            <ac:spMk id="9" creationId="{42A4FC2C-047E-45A5-965D-8E1E3BF09BC6}"/>
          </ac:spMkLst>
        </pc:spChg>
      </pc:sldChg>
      <pc:sldChg chg="del">
        <pc:chgData name="Claudia Riolfi" userId="e6ae4ebb1091cfbe" providerId="LiveId" clId="{6D6C46F4-C753-4E5A-8FBF-4E3739A4FD12}" dt="2021-03-17T12:06:13.294" v="0" actId="2696"/>
        <pc:sldMkLst>
          <pc:docMk/>
          <pc:sldMk cId="312201776" sldId="289"/>
        </pc:sldMkLst>
      </pc:sldChg>
      <pc:sldChg chg="add">
        <pc:chgData name="Claudia Riolfi" userId="e6ae4ebb1091cfbe" providerId="LiveId" clId="{6D6C46F4-C753-4E5A-8FBF-4E3739A4FD12}" dt="2021-03-17T12:06:28.856" v="2"/>
        <pc:sldMkLst>
          <pc:docMk/>
          <pc:sldMk cId="1338444961" sldId="289"/>
        </pc:sldMkLst>
      </pc:sldChg>
      <pc:sldChg chg="del">
        <pc:chgData name="Claudia Riolfi" userId="e6ae4ebb1091cfbe" providerId="LiveId" clId="{6D6C46F4-C753-4E5A-8FBF-4E3739A4FD12}" dt="2021-03-17T12:06:13.294" v="0" actId="2696"/>
        <pc:sldMkLst>
          <pc:docMk/>
          <pc:sldMk cId="720650625" sldId="290"/>
        </pc:sldMkLst>
      </pc:sldChg>
      <pc:sldChg chg="add setBg">
        <pc:chgData name="Claudia Riolfi" userId="e6ae4ebb1091cfbe" providerId="LiveId" clId="{6D6C46F4-C753-4E5A-8FBF-4E3739A4FD12}" dt="2021-03-17T12:06:28.856" v="2"/>
        <pc:sldMkLst>
          <pc:docMk/>
          <pc:sldMk cId="1058833372" sldId="290"/>
        </pc:sldMkLst>
      </pc:sldChg>
      <pc:sldChg chg="del">
        <pc:chgData name="Claudia Riolfi" userId="e6ae4ebb1091cfbe" providerId="LiveId" clId="{6D6C46F4-C753-4E5A-8FBF-4E3739A4FD12}" dt="2021-03-17T12:06:13.294" v="0" actId="2696"/>
        <pc:sldMkLst>
          <pc:docMk/>
          <pc:sldMk cId="197811512" sldId="291"/>
        </pc:sldMkLst>
      </pc:sldChg>
      <pc:sldChg chg="add">
        <pc:chgData name="Claudia Riolfi" userId="e6ae4ebb1091cfbe" providerId="LiveId" clId="{6D6C46F4-C753-4E5A-8FBF-4E3739A4FD12}" dt="2021-03-17T12:06:28.856" v="2"/>
        <pc:sldMkLst>
          <pc:docMk/>
          <pc:sldMk cId="729051649" sldId="291"/>
        </pc:sldMkLst>
      </pc:sldChg>
      <pc:sldChg chg="add">
        <pc:chgData name="Claudia Riolfi" userId="e6ae4ebb1091cfbe" providerId="LiveId" clId="{6D6C46F4-C753-4E5A-8FBF-4E3739A4FD12}" dt="2021-03-17T12:06:28.856" v="2"/>
        <pc:sldMkLst>
          <pc:docMk/>
          <pc:sldMk cId="1022855153" sldId="292"/>
        </pc:sldMkLst>
      </pc:sldChg>
      <pc:sldChg chg="del">
        <pc:chgData name="Claudia Riolfi" userId="e6ae4ebb1091cfbe" providerId="LiveId" clId="{6D6C46F4-C753-4E5A-8FBF-4E3739A4FD12}" dt="2021-03-17T12:06:13.294" v="0" actId="2696"/>
        <pc:sldMkLst>
          <pc:docMk/>
          <pc:sldMk cId="1662710037" sldId="292"/>
        </pc:sldMkLst>
      </pc:sldChg>
      <pc:sldChg chg="add">
        <pc:chgData name="Claudia Riolfi" userId="e6ae4ebb1091cfbe" providerId="LiveId" clId="{6D6C46F4-C753-4E5A-8FBF-4E3739A4FD12}" dt="2021-03-17T12:06:28.856" v="2"/>
        <pc:sldMkLst>
          <pc:docMk/>
          <pc:sldMk cId="502024651" sldId="293"/>
        </pc:sldMkLst>
      </pc:sldChg>
      <pc:sldChg chg="del">
        <pc:chgData name="Claudia Riolfi" userId="e6ae4ebb1091cfbe" providerId="LiveId" clId="{6D6C46F4-C753-4E5A-8FBF-4E3739A4FD12}" dt="2021-03-17T12:06:13.294" v="0" actId="2696"/>
        <pc:sldMkLst>
          <pc:docMk/>
          <pc:sldMk cId="3422869967" sldId="293"/>
        </pc:sldMkLst>
      </pc:sldChg>
      <pc:sldChg chg="del">
        <pc:chgData name="Claudia Riolfi" userId="e6ae4ebb1091cfbe" providerId="LiveId" clId="{6D6C46F4-C753-4E5A-8FBF-4E3739A4FD12}" dt="2021-03-17T12:06:13.294" v="0" actId="2696"/>
        <pc:sldMkLst>
          <pc:docMk/>
          <pc:sldMk cId="168955404" sldId="294"/>
        </pc:sldMkLst>
      </pc:sldChg>
      <pc:sldChg chg="add">
        <pc:chgData name="Claudia Riolfi" userId="e6ae4ebb1091cfbe" providerId="LiveId" clId="{6D6C46F4-C753-4E5A-8FBF-4E3739A4FD12}" dt="2021-03-17T12:06:28.856" v="2"/>
        <pc:sldMkLst>
          <pc:docMk/>
          <pc:sldMk cId="4126416271" sldId="294"/>
        </pc:sldMkLst>
      </pc:sldChg>
      <pc:sldChg chg="del">
        <pc:chgData name="Claudia Riolfi" userId="e6ae4ebb1091cfbe" providerId="LiveId" clId="{6D6C46F4-C753-4E5A-8FBF-4E3739A4FD12}" dt="2021-03-17T12:06:13.294" v="0" actId="2696"/>
        <pc:sldMkLst>
          <pc:docMk/>
          <pc:sldMk cId="3268098067" sldId="295"/>
        </pc:sldMkLst>
      </pc:sldChg>
      <pc:sldChg chg="add">
        <pc:chgData name="Claudia Riolfi" userId="e6ae4ebb1091cfbe" providerId="LiveId" clId="{6D6C46F4-C753-4E5A-8FBF-4E3739A4FD12}" dt="2021-03-17T12:06:28.856" v="2"/>
        <pc:sldMkLst>
          <pc:docMk/>
          <pc:sldMk cId="3556335459" sldId="295"/>
        </pc:sldMkLst>
      </pc:sldChg>
      <pc:sldChg chg="del">
        <pc:chgData name="Claudia Riolfi" userId="e6ae4ebb1091cfbe" providerId="LiveId" clId="{6D6C46F4-C753-4E5A-8FBF-4E3739A4FD12}" dt="2021-03-17T12:06:13.294" v="0" actId="2696"/>
        <pc:sldMkLst>
          <pc:docMk/>
          <pc:sldMk cId="2300993038" sldId="296"/>
        </pc:sldMkLst>
      </pc:sldChg>
      <pc:sldChg chg="add">
        <pc:chgData name="Claudia Riolfi" userId="e6ae4ebb1091cfbe" providerId="LiveId" clId="{6D6C46F4-C753-4E5A-8FBF-4E3739A4FD12}" dt="2021-03-17T12:06:28.856" v="2"/>
        <pc:sldMkLst>
          <pc:docMk/>
          <pc:sldMk cId="3109174571" sldId="296"/>
        </pc:sldMkLst>
      </pc:sldChg>
      <pc:sldChg chg="delSp del mod">
        <pc:chgData name="Claudia Riolfi" userId="e6ae4ebb1091cfbe" providerId="LiveId" clId="{6D6C46F4-C753-4E5A-8FBF-4E3739A4FD12}" dt="2021-03-17T17:47:48.500" v="1016" actId="2696"/>
        <pc:sldMkLst>
          <pc:docMk/>
          <pc:sldMk cId="575160951" sldId="298"/>
        </pc:sldMkLst>
        <pc:spChg chg="del">
          <ac:chgData name="Claudia Riolfi" userId="e6ae4ebb1091cfbe" providerId="LiveId" clId="{6D6C46F4-C753-4E5A-8FBF-4E3739A4FD12}" dt="2021-03-17T17:45:47.870" v="934" actId="478"/>
          <ac:spMkLst>
            <pc:docMk/>
            <pc:sldMk cId="575160951" sldId="298"/>
            <ac:spMk id="6" creationId="{2DD2B188-0B87-429B-BFD8-9F79F576A1E7}"/>
          </ac:spMkLst>
        </pc:spChg>
      </pc:sldChg>
      <pc:sldChg chg="delSp add setBg delDesignElem">
        <pc:chgData name="Claudia Riolfi" userId="e6ae4ebb1091cfbe" providerId="LiveId" clId="{6D6C46F4-C753-4E5A-8FBF-4E3739A4FD12}" dt="2021-03-17T17:48:42.800" v="1018"/>
        <pc:sldMkLst>
          <pc:docMk/>
          <pc:sldMk cId="1243176605" sldId="298"/>
        </pc:sldMkLst>
        <pc:spChg chg="del">
          <ac:chgData name="Claudia Riolfi" userId="e6ae4ebb1091cfbe" providerId="LiveId" clId="{6D6C46F4-C753-4E5A-8FBF-4E3739A4FD12}" dt="2021-03-17T17:48:42.800" v="1018"/>
          <ac:spMkLst>
            <pc:docMk/>
            <pc:sldMk cId="1243176605" sldId="298"/>
            <ac:spMk id="10" creationId="{42A4FC2C-047E-45A5-965D-8E1E3BF09BC6}"/>
          </ac:spMkLst>
        </pc:spChg>
      </pc:sldChg>
      <pc:sldChg chg="addSp delSp modSp new mod setBg">
        <pc:chgData name="Claudia Riolfi" userId="e6ae4ebb1091cfbe" providerId="LiveId" clId="{6D6C46F4-C753-4E5A-8FBF-4E3739A4FD12}" dt="2021-03-17T17:22:00.836" v="54" actId="26606"/>
        <pc:sldMkLst>
          <pc:docMk/>
          <pc:sldMk cId="501096542" sldId="299"/>
        </pc:sldMkLst>
        <pc:spChg chg="add">
          <ac:chgData name="Claudia Riolfi" userId="e6ae4ebb1091cfbe" providerId="LiveId" clId="{6D6C46F4-C753-4E5A-8FBF-4E3739A4FD12}" dt="2021-03-17T17:22:00.836" v="54" actId="26606"/>
          <ac:spMkLst>
            <pc:docMk/>
            <pc:sldMk cId="501096542" sldId="299"/>
            <ac:spMk id="8" creationId="{32BC26D8-82FB-445E-AA49-62A77D7C1EE0}"/>
          </ac:spMkLst>
        </pc:spChg>
        <pc:spChg chg="add">
          <ac:chgData name="Claudia Riolfi" userId="e6ae4ebb1091cfbe" providerId="LiveId" clId="{6D6C46F4-C753-4E5A-8FBF-4E3739A4FD12}" dt="2021-03-17T17:22:00.836" v="54" actId="26606"/>
          <ac:spMkLst>
            <pc:docMk/>
            <pc:sldMk cId="501096542" sldId="299"/>
            <ac:spMk id="10" creationId="{CB44330D-EA18-4254-AA95-EB49948539B8}"/>
          </ac:spMkLst>
        </pc:spChg>
        <pc:graphicFrameChg chg="add del mod modGraphic">
          <ac:chgData name="Claudia Riolfi" userId="e6ae4ebb1091cfbe" providerId="LiveId" clId="{6D6C46F4-C753-4E5A-8FBF-4E3739A4FD12}" dt="2021-03-17T17:21:23.939" v="52"/>
          <ac:graphicFrameMkLst>
            <pc:docMk/>
            <pc:sldMk cId="501096542" sldId="299"/>
            <ac:graphicFrameMk id="2" creationId="{A0C7927A-5A8A-41F4-8B80-BA99418ADFDD}"/>
          </ac:graphicFrameMkLst>
        </pc:graphicFrameChg>
        <pc:picChg chg="add mod">
          <ac:chgData name="Claudia Riolfi" userId="e6ae4ebb1091cfbe" providerId="LiveId" clId="{6D6C46F4-C753-4E5A-8FBF-4E3739A4FD12}" dt="2021-03-17T17:22:00.836" v="54" actId="26606"/>
          <ac:picMkLst>
            <pc:docMk/>
            <pc:sldMk cId="501096542" sldId="299"/>
            <ac:picMk id="3" creationId="{104600B6-E4B9-4375-B7C9-E8AA16AF2B1C}"/>
          </ac:picMkLst>
        </pc:picChg>
      </pc:sldChg>
      <pc:sldChg chg="new del">
        <pc:chgData name="Claudia Riolfi" userId="e6ae4ebb1091cfbe" providerId="LiveId" clId="{6D6C46F4-C753-4E5A-8FBF-4E3739A4FD12}" dt="2021-03-17T17:34:08.141" v="297" actId="47"/>
        <pc:sldMkLst>
          <pc:docMk/>
          <pc:sldMk cId="237144264" sldId="300"/>
        </pc:sldMkLst>
      </pc:sldChg>
      <pc:sldChg chg="add">
        <pc:chgData name="Claudia Riolfi" userId="e6ae4ebb1091cfbe" providerId="LiveId" clId="{6D6C46F4-C753-4E5A-8FBF-4E3739A4FD12}" dt="2021-03-17T17:48:42.800" v="1018"/>
        <pc:sldMkLst>
          <pc:docMk/>
          <pc:sldMk cId="1104547934" sldId="300"/>
        </pc:sldMkLst>
      </pc:sldChg>
      <pc:sldChg chg="addSp modSp new del mod modClrScheme chgLayout">
        <pc:chgData name="Claudia Riolfi" userId="e6ae4ebb1091cfbe" providerId="LiveId" clId="{6D6C46F4-C753-4E5A-8FBF-4E3739A4FD12}" dt="2021-03-17T17:47:48.500" v="1016" actId="2696"/>
        <pc:sldMkLst>
          <pc:docMk/>
          <pc:sldMk cId="3739654891" sldId="300"/>
        </pc:sldMkLst>
        <pc:spChg chg="mod ord">
          <ac:chgData name="Claudia Riolfi" userId="e6ae4ebb1091cfbe" providerId="LiveId" clId="{6D6C46F4-C753-4E5A-8FBF-4E3739A4FD12}" dt="2021-03-17T17:45:38.418" v="933" actId="20577"/>
          <ac:spMkLst>
            <pc:docMk/>
            <pc:sldMk cId="3739654891" sldId="300"/>
            <ac:spMk id="2" creationId="{8F340115-9E00-4B18-864E-AAF95CA9B669}"/>
          </ac:spMkLst>
        </pc:spChg>
        <pc:spChg chg="mod ord">
          <ac:chgData name="Claudia Riolfi" userId="e6ae4ebb1091cfbe" providerId="LiveId" clId="{6D6C46F4-C753-4E5A-8FBF-4E3739A4FD12}" dt="2021-03-17T17:45:23.017" v="917" actId="27636"/>
          <ac:spMkLst>
            <pc:docMk/>
            <pc:sldMk cId="3739654891" sldId="300"/>
            <ac:spMk id="3" creationId="{8802659C-4C9B-48A0-9962-C25DD737F319}"/>
          </ac:spMkLst>
        </pc:spChg>
        <pc:spChg chg="add mod ord">
          <ac:chgData name="Claudia Riolfi" userId="e6ae4ebb1091cfbe" providerId="LiveId" clId="{6D6C46F4-C753-4E5A-8FBF-4E3739A4FD12}" dt="2021-03-17T17:45:29.756" v="921" actId="20577"/>
          <ac:spMkLst>
            <pc:docMk/>
            <pc:sldMk cId="3739654891" sldId="300"/>
            <ac:spMk id="4" creationId="{1E423FA7-7FD4-4FF5-89E3-3B8BA2FC56CF}"/>
          </ac:spMkLst>
        </pc:spChg>
      </pc:sldChg>
      <pc:sldChg chg="add">
        <pc:chgData name="Claudia Riolfi" userId="e6ae4ebb1091cfbe" providerId="LiveId" clId="{6D6C46F4-C753-4E5A-8FBF-4E3739A4FD12}" dt="2021-03-17T17:48:42.800" v="1018"/>
        <pc:sldMkLst>
          <pc:docMk/>
          <pc:sldMk cId="2774842173" sldId="301"/>
        </pc:sldMkLst>
      </pc:sldChg>
      <pc:sldChg chg="modSp new del mod">
        <pc:chgData name="Claudia Riolfi" userId="e6ae4ebb1091cfbe" providerId="LiveId" clId="{6D6C46F4-C753-4E5A-8FBF-4E3739A4FD12}" dt="2021-03-17T17:47:48.500" v="1016" actId="2696"/>
        <pc:sldMkLst>
          <pc:docMk/>
          <pc:sldMk cId="3411087511" sldId="301"/>
        </pc:sldMkLst>
        <pc:spChg chg="mod">
          <ac:chgData name="Claudia Riolfi" userId="e6ae4ebb1091cfbe" providerId="LiveId" clId="{6D6C46F4-C753-4E5A-8FBF-4E3739A4FD12}" dt="2021-03-17T17:41:01.706" v="576" actId="20577"/>
          <ac:spMkLst>
            <pc:docMk/>
            <pc:sldMk cId="3411087511" sldId="301"/>
            <ac:spMk id="3" creationId="{FEF52CE7-F8C0-4604-8404-F4000118C14B}"/>
          </ac:spMkLst>
        </pc:spChg>
        <pc:spChg chg="mod">
          <ac:chgData name="Claudia Riolfi" userId="e6ae4ebb1091cfbe" providerId="LiveId" clId="{6D6C46F4-C753-4E5A-8FBF-4E3739A4FD12}" dt="2021-03-17T17:47:13.094" v="939" actId="27636"/>
          <ac:spMkLst>
            <pc:docMk/>
            <pc:sldMk cId="3411087511" sldId="301"/>
            <ac:spMk id="4" creationId="{75573712-4074-45D2-A4F7-7A69A11610D1}"/>
          </ac:spMkLst>
        </pc:spChg>
        <pc:spChg chg="mod">
          <ac:chgData name="Claudia Riolfi" userId="e6ae4ebb1091cfbe" providerId="LiveId" clId="{6D6C46F4-C753-4E5A-8FBF-4E3739A4FD12}" dt="2021-03-17T17:41:14.258" v="609" actId="20577"/>
          <ac:spMkLst>
            <pc:docMk/>
            <pc:sldMk cId="3411087511" sldId="301"/>
            <ac:spMk id="5" creationId="{2E6CFAAA-F4E2-4CF3-92F7-9FFE56CB00FA}"/>
          </ac:spMkLst>
        </pc:spChg>
        <pc:spChg chg="mod">
          <ac:chgData name="Claudia Riolfi" userId="e6ae4ebb1091cfbe" providerId="LiveId" clId="{6D6C46F4-C753-4E5A-8FBF-4E3739A4FD12}" dt="2021-03-17T17:47:31.925" v="1014" actId="20577"/>
          <ac:spMkLst>
            <pc:docMk/>
            <pc:sldMk cId="3411087511" sldId="301"/>
            <ac:spMk id="6" creationId="{A4F26C20-35F3-44B7-9851-E2EE9B5E7B3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8E0FE-7F82-4111-865D-51E5E0888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2C5E81-0076-49B2-8F77-A3240F90A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672FCF-4676-45A6-9771-160114CF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E29272-A17D-42AB-82AF-905083CF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545C70-5B11-41D6-9687-74CF5FCE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61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86F747-BAE9-4C97-B4CA-A8028501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282FD18-42A0-440F-A479-3E842D7EB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6FF289-D136-4197-8265-604498D5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C26CF1-55DA-467E-A063-1600B8C7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330345-5FDF-40CD-9E71-7A697D8AA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78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8AB452-F668-44A9-A2BE-EA017D1BF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6C32D6C-6031-430C-B467-16062C404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987AD6-1840-459A-8A66-47AC254F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BFFF60-106D-4B9D-B6AF-C165DDEB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24E1D9-D8AA-4D03-9916-8ACA27DE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22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ADFA2-65CA-4744-8A87-3628FC048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514DFD-A18F-4DB6-AEDF-4BCD0099F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20BDC3-DF6A-4149-BA14-7B4AF6FC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8ADBB7-D901-4EFD-A52B-5B113ADB7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249FBB-57B7-4C1B-B4D9-95E7EBC3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68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435C7-F9EA-445D-AE16-FCDD686A3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A24C7D-E0D8-4049-88DF-F4C4BC8BD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E526F-2088-4000-88BE-D9B3321F4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014744-38BC-4C9A-A11E-8DF52C8F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DE7AAC-04F6-4616-A5EC-72A1B213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7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208E1-958D-4994-958C-6418BC83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65455A-F321-41F8-8378-07FEA6466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C3227B2-C09C-46A7-B08B-23A4AF67D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1DC93A-D6A6-4E06-8613-E7F6C168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0B431E-9244-471D-8CEE-C7CB86C68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B289C6-7C88-44A3-9347-27F2AF69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80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E6F90-194A-45F5-B40D-CF712B71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7072A9-7893-4388-8E1A-0B6FA87D6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2F6CA7-2AB4-446E-9817-C2E9A4A43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0FCF35B-7D4F-41BB-ADD1-FE5EA607E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53DC3-94FB-470B-8F87-62AF5ECA1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B73A67-58C1-4C59-BD30-EFA870A0E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36F3E2-569D-4038-A777-4B7BFAF7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FC3078-02E9-48CD-BED9-CA07B380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68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77D4B-2C51-4A84-BE1F-973053E6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56BA23-3AE9-48FD-88BB-8753C06F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DFB0C97-3AD8-4CB5-8031-9CE864698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24D33A3-8AE0-4349-8248-EB70A650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8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4DC0C29-0298-4C86-A4EB-93F627F2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41BD60A-AD0F-4326-8AAD-EDEC3C36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3AA2C0-68A2-45A1-A603-CCF74331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091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6FB05-45ED-4128-BFD9-1E2927D5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BAC80-FE51-4210-A4EA-2960D866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7458A1-19B9-46F4-9A13-2F7B3CD15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3C1CEA-156F-4AED-A6EB-3B2F2ECB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B77CA7-3BAE-4B98-85C8-5655E91D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91B158-A1F4-4B7B-8907-8DDF6B40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82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04F6A-AF8B-43B4-A4AD-D8A5709F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C686F14-D89D-4B87-B2CB-5AF6E6400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79077D-B453-4FF9-8081-E67498383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7EF868-41C7-4372-A5C7-9D416F92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0F156B-5BA3-4994-BF50-A1779881E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5B2F7C-A5E2-432C-AD72-B6B2AE28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9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DD36410-C98B-4939-957A-8C0C9C99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82AD85-4658-4173-A2FC-A31D6675F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EBD957-D24F-4767-B861-9068480B3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A4EAB-9CC9-4A95-9151-D559560CCFEC}" type="datetimeFigureOut">
              <a:rPr lang="pt-BR" smtClean="0"/>
              <a:t>17/03/2021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9B8A4-EED0-44CB-B6A2-9A27CBBA7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FD413D-4888-4A68-B50A-A8624CDE3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954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udonews.com.br/brasil-tem-mais-de-11-milhoes-de-jovens-e-adultos-de-analfabetos-o-mundo-750-mi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www1.folha.uol.com.br/mercado/2021/01/brasil-comeca-2021-com-mais-miseraveis-que-ha-uma-decada.shtml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essorjailton.com.br/novo/biblioteca/preconceito_linguistico_marcos_bagno.pdf" TargetMode="External"/><Relationship Id="rId2" Type="http://schemas.openxmlformats.org/officeDocument/2006/relationships/hyperlink" Target="https://edisciplinas.usp.br/pluginfile.php/5105755/mod_resource/content/1/368122895-Geraldi-J-W-O-Texto-Na-Sala-de-Aul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isciplinas.usp.br/pluginfile.php/5925603/mod_resource/content/1/SOARES_Magda_Letramento_Um_tema_de_tres.pdf" TargetMode="External"/><Relationship Id="rId5" Type="http://schemas.openxmlformats.org/officeDocument/2006/relationships/hyperlink" Target="https://www.e-publicacoes.uerj.br/index.php/revistateias/%20article/viewFile/24114/17092" TargetMode="External"/><Relationship Id="rId4" Type="http://schemas.openxmlformats.org/officeDocument/2006/relationships/hyperlink" Target="https://edisciplinas.usp.br/pluginfile.php/5204474/mod_resource/content/1/178204299-sucesso-escolar-nos-meios-populares-as-razoes-do-improvavel-lahire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07F6C-DE94-466F-8C69-263EA28E5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Escrita e sociedade</a:t>
            </a:r>
            <a:endParaRPr lang="pt-BR" sz="4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D4874C-9DAC-4E6A-B6AB-649584B43C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Claudia Riolfi</a:t>
            </a:r>
          </a:p>
          <a:p>
            <a:r>
              <a:rPr lang="pt-BR"/>
              <a:t>Aula 9/15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2803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 preto sobre fundo branco&#10;&#10;Descrição gerada automaticamente">
            <a:extLst>
              <a:ext uri="{FF2B5EF4-FFF2-40B4-BE49-F238E27FC236}">
                <a16:creationId xmlns:a16="http://schemas.microsoft.com/office/drawing/2014/main" id="{FEFDAA36-8A14-4D6A-997B-D4F25473C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67" y="643466"/>
            <a:ext cx="68356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3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2FCD6A-AE9B-4BFA-B6BC-4E92098C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58" y="850502"/>
            <a:ext cx="8078499" cy="53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51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E09D7A-8FE6-435F-8CFC-305342D87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1" y="653143"/>
            <a:ext cx="7396074" cy="59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5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8245ED-D324-4405-86DA-807E69BC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61" y="1031292"/>
            <a:ext cx="8907864" cy="54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24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E5E40D-AB3D-454D-9749-6EBA2960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37" y="433387"/>
            <a:ext cx="595312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16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A18C1D-2308-455E-B8DF-E8A773F37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09" y="1347019"/>
            <a:ext cx="9347475" cy="413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35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CE6EF6-97EE-45BF-B648-A868FB3FA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919162"/>
            <a:ext cx="6525157" cy="543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4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86870A3-04B7-42C9-A7BC-189F97A78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500062"/>
            <a:ext cx="7810500" cy="58578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4BF7DB8-54D0-4014-A68A-AD309899F5D0}"/>
              </a:ext>
            </a:extLst>
          </p:cNvPr>
          <p:cNvSpPr txBox="1"/>
          <p:nvPr/>
        </p:nvSpPr>
        <p:spPr>
          <a:xfrm>
            <a:off x="1163782" y="6216073"/>
            <a:ext cx="906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dirty="0">
              <a:hlinkClick r:id="rId3"/>
            </a:endParaRPr>
          </a:p>
          <a:p>
            <a:r>
              <a:rPr lang="pt-BR" sz="1400" dirty="0">
                <a:hlinkClick r:id="rId3"/>
              </a:rPr>
              <a:t>https://tudonews.com.br/brasil-tem-mais-de-11-milhoes-de-jovens-e-adultos-de-analfabetos-o-mundo-750-mi/</a:t>
            </a:r>
            <a:r>
              <a:rPr lang="pt-B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9270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D0596-6897-4D78-A222-27863936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Antes de tudo, precisamos levar nossos alunos a... (</a:t>
            </a:r>
            <a:r>
              <a:rPr lang="pt-BR" dirty="0" err="1"/>
              <a:t>Bagno</a:t>
            </a:r>
            <a:r>
              <a:rPr lang="pt-BR" dirty="0"/>
              <a:t>, 1999)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8CE033-5EF7-4121-9D3F-4678F4C7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pt-BR" dirty="0"/>
              <a:t>Reconhecer a diversidade linguística de nosso país</a:t>
            </a:r>
          </a:p>
          <a:p>
            <a:pPr marL="514350" indent="-514350">
              <a:buAutoNum type="arabicParenR"/>
            </a:pPr>
            <a:r>
              <a:rPr lang="pt-BR" dirty="0"/>
              <a:t>Reconhecer a existência do Português Brasileiro, chamado de “Português” por razão histórica</a:t>
            </a:r>
          </a:p>
          <a:p>
            <a:pPr marL="514350" indent="-514350">
              <a:buAutoNum type="arabicParenR"/>
            </a:pPr>
            <a:r>
              <a:rPr lang="pt-BR" dirty="0"/>
              <a:t>Entender que a escola costuma ensinar uma língua muito diferente daquela efetivamente praticada</a:t>
            </a:r>
          </a:p>
          <a:p>
            <a:pPr marL="514350" indent="-514350">
              <a:buAutoNum type="arabicParenR"/>
            </a:pPr>
            <a:r>
              <a:rPr lang="pt-BR" dirty="0"/>
              <a:t>Entender que dizer </a:t>
            </a:r>
            <a:r>
              <a:rPr lang="pt-BR" i="1" dirty="0" err="1"/>
              <a:t>Cráudia</a:t>
            </a:r>
            <a:r>
              <a:rPr lang="pt-BR" dirty="0"/>
              <a:t>, por exemplo, não é questão linguística, mas social e política</a:t>
            </a:r>
          </a:p>
          <a:p>
            <a:pPr marL="514350" indent="-514350">
              <a:buAutoNum type="arabicParenR"/>
            </a:pPr>
            <a:r>
              <a:rPr lang="pt-BR" dirty="0"/>
              <a:t>Respeitar igualmente todas as variedades da língua</a:t>
            </a:r>
          </a:p>
          <a:p>
            <a:pPr marL="514350" indent="-514350">
              <a:buAutoNum type="arabicParenR"/>
            </a:pPr>
            <a:r>
              <a:rPr lang="pt-BR" dirty="0"/>
              <a:t>Compreender que a língua escrita é uma representação não exaustiva da língua falada</a:t>
            </a:r>
          </a:p>
        </p:txBody>
      </p:sp>
    </p:spTree>
    <p:extLst>
      <p:ext uri="{BB962C8B-B14F-4D97-AF65-F5344CB8AC3E}">
        <p14:creationId xmlns:p14="http://schemas.microsoft.com/office/powerpoint/2010/main" val="1968436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A33FC14-47FE-4227-99BD-92BF43F3C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08" y="345273"/>
            <a:ext cx="8059067" cy="61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67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2B0BB3-EB89-4CD9-A1AF-A36FBBCFC4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5091" y="683491"/>
            <a:ext cx="9730508" cy="584661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r>
              <a:rPr lang="pt-BR" sz="2100" b="1" dirty="0"/>
              <a:t>FSP</a:t>
            </a:r>
            <a:r>
              <a:rPr lang="pt-BR" sz="1500" dirty="0"/>
              <a:t>. 30.jan.2021. Fonte: </a:t>
            </a:r>
            <a:r>
              <a:rPr lang="pt-BR" sz="1500" dirty="0">
                <a:hlinkClick r:id="rId2"/>
              </a:rPr>
              <a:t>https://www1.folha.uol.com.br/mercado/2021/01/brasil-comeca-2021-com-mais-miseraveis-que-ha-uma-decada.shtml</a:t>
            </a:r>
            <a:r>
              <a:rPr lang="pt-BR" sz="1500" dirty="0"/>
              <a:t>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B4EB4C-29E4-4699-8881-23203F5D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144" y="327891"/>
            <a:ext cx="6460786" cy="55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52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B4768EF-1275-4B0E-BA72-E133713CD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16" y="424873"/>
            <a:ext cx="7024134" cy="604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80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5A9D1-564F-4CB8-8D4B-1280C75E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Ainda tem analfabetos?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7136D1C-910E-462E-BA78-55B1820D5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674" y="1459886"/>
            <a:ext cx="6833904" cy="52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42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994C5-472F-403C-BE82-C58B858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ACE853-00BB-49CB-9B19-BB8490770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Dois modos de ler esta realidade</a:t>
            </a:r>
          </a:p>
        </p:txBody>
      </p:sp>
    </p:spTree>
    <p:extLst>
      <p:ext uri="{BB962C8B-B14F-4D97-AF65-F5344CB8AC3E}">
        <p14:creationId xmlns:p14="http://schemas.microsoft.com/office/powerpoint/2010/main" val="4099271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F33AA57-8F6C-468D-9D4D-488A66BBA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Basil Bernstein </a:t>
            </a:r>
            <a:br>
              <a:rPr lang="pt-BR" dirty="0"/>
            </a:br>
            <a:r>
              <a:rPr lang="pt-BR" dirty="0"/>
              <a:t>(1924-2000)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84C6E39-FE9C-4C13-9670-81450D6F2B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O mais importante e mais interessante sociólogo britânico da última metade do século vinte</a:t>
            </a:r>
          </a:p>
          <a:p>
            <a:pPr marL="0" indent="0">
              <a:buNone/>
            </a:pPr>
            <a:r>
              <a:rPr lang="pt-BR" dirty="0"/>
              <a:t>Professor do Instituto de Educação da Universidade de Londres</a:t>
            </a:r>
          </a:p>
          <a:p>
            <a:pPr marL="0" indent="0">
              <a:buNone/>
            </a:pPr>
            <a:r>
              <a:rPr lang="pt-BR" dirty="0"/>
              <a:t>Temática privilegiada: a pré-seleção de significados. </a:t>
            </a:r>
          </a:p>
          <a:p>
            <a:pPr marL="0" indent="0">
              <a:buNone/>
            </a:pPr>
            <a:r>
              <a:rPr lang="pt-BR" dirty="0"/>
              <a:t>Hipótese:  a compreensão é filtrada por meio de uma cortina de preconceitos e de vieses sociais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629DA291-BC13-437F-9A9D-D3CECD46E8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5870" y="242705"/>
            <a:ext cx="4189694" cy="72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71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6C491-6D53-46B6-90C4-50BB60BFB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Influências estruturalistas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ED2154-0B75-4C5C-B55C-5386D8AD8A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pt-BR" sz="1600" dirty="0"/>
          </a:p>
          <a:p>
            <a:pPr marL="0" indent="0">
              <a:buNone/>
            </a:pPr>
            <a:r>
              <a:rPr lang="pt-BR" sz="1600" dirty="0"/>
              <a:t>A ideologia é a relação imaginária transformada em práticas</a:t>
            </a:r>
          </a:p>
          <a:p>
            <a:pPr marL="0" indent="0">
              <a:buNone/>
            </a:pPr>
            <a:r>
              <a:rPr lang="pt-BR" sz="1600" dirty="0"/>
              <a:t>Existe reprodução das relações de produção vigentes</a:t>
            </a:r>
          </a:p>
          <a:p>
            <a:pPr marL="0" indent="0">
              <a:buNone/>
            </a:pPr>
            <a:r>
              <a:rPr lang="pt-BR" sz="1600" dirty="0"/>
              <a:t>As quatro categorias básicas da realização ideológica são: </a:t>
            </a:r>
          </a:p>
          <a:p>
            <a:pPr marL="0" indent="0">
              <a:buNone/>
            </a:pPr>
            <a:endParaRPr lang="pt-BR" sz="1600" dirty="0"/>
          </a:p>
          <a:p>
            <a:pPr marL="0" indent="0">
              <a:buNone/>
            </a:pPr>
            <a:endParaRPr lang="pt-BR" sz="1600" dirty="0"/>
          </a:p>
          <a:p>
            <a:pPr marL="0" indent="0">
              <a:buNone/>
            </a:pPr>
            <a:endParaRPr lang="pt-BR" sz="1600" dirty="0"/>
          </a:p>
          <a:p>
            <a:pPr marL="0" indent="0">
              <a:buNone/>
            </a:pPr>
            <a:endParaRPr lang="pt-BR" sz="1600" dirty="0"/>
          </a:p>
          <a:p>
            <a:r>
              <a:rPr lang="pt-BR" sz="1600" dirty="0"/>
              <a:t>a interpelação</a:t>
            </a:r>
          </a:p>
          <a:p>
            <a:r>
              <a:rPr lang="pt-BR" sz="1600" dirty="0"/>
              <a:t>o reconhecimento</a:t>
            </a:r>
          </a:p>
          <a:p>
            <a:r>
              <a:rPr lang="pt-BR" sz="1600" dirty="0"/>
              <a:t>a sujeição</a:t>
            </a:r>
          </a:p>
          <a:p>
            <a:r>
              <a:rPr lang="pt-BR" sz="1600" dirty="0"/>
              <a:t>os Aparelhos Ideológicos de Estado (AIE)</a:t>
            </a:r>
          </a:p>
          <a:p>
            <a:pPr marL="0" indent="0">
              <a:buNone/>
            </a:pPr>
            <a:endParaRPr lang="pt-BR" sz="1600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92F8C666-B280-4467-A7BD-7CBA16630E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4218" y="1186603"/>
            <a:ext cx="3500582" cy="530627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6376D23-854C-4684-8B02-BB5C837C8DEF}"/>
              </a:ext>
            </a:extLst>
          </p:cNvPr>
          <p:cNvSpPr txBox="1"/>
          <p:nvPr/>
        </p:nvSpPr>
        <p:spPr>
          <a:xfrm>
            <a:off x="5638800" y="297410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E94FC0-3FE5-4501-B372-95027B64AF4B}"/>
              </a:ext>
            </a:extLst>
          </p:cNvPr>
          <p:cNvSpPr txBox="1"/>
          <p:nvPr/>
        </p:nvSpPr>
        <p:spPr>
          <a:xfrm>
            <a:off x="7158182" y="5911273"/>
            <a:ext cx="305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highlight>
                  <a:srgbClr val="FFFF00"/>
                </a:highlight>
              </a:rPr>
              <a:t>Louis Althusser</a:t>
            </a:r>
          </a:p>
        </p:txBody>
      </p:sp>
    </p:spTree>
    <p:extLst>
      <p:ext uri="{BB962C8B-B14F-4D97-AF65-F5344CB8AC3E}">
        <p14:creationId xmlns:p14="http://schemas.microsoft.com/office/powerpoint/2010/main" val="2478498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CE70B58-670A-4AB2-8DBE-B2D12613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Ideias básicas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F8B8C55-5EB4-4E33-8C4A-5F5B10566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b="1" dirty="0"/>
              <a:t>Onde encontrar as principais ideias</a:t>
            </a:r>
            <a:r>
              <a:rPr lang="pt-BR" dirty="0"/>
              <a:t>? Nos cinco volumes de </a:t>
            </a:r>
            <a:r>
              <a:rPr lang="pt-BR" i="1" dirty="0" err="1"/>
              <a:t>Class</a:t>
            </a:r>
            <a:r>
              <a:rPr lang="pt-BR" i="1" dirty="0"/>
              <a:t>, </a:t>
            </a:r>
            <a:r>
              <a:rPr lang="pt-BR" i="1" dirty="0" err="1"/>
              <a:t>codes</a:t>
            </a:r>
            <a:r>
              <a:rPr lang="pt-BR" i="1" dirty="0"/>
              <a:t> </a:t>
            </a:r>
            <a:r>
              <a:rPr lang="pt-BR" i="1" dirty="0" err="1"/>
              <a:t>and</a:t>
            </a:r>
            <a:r>
              <a:rPr lang="pt-BR" i="1" dirty="0"/>
              <a:t> </a:t>
            </a:r>
            <a:r>
              <a:rPr lang="pt-BR" i="1" dirty="0" err="1"/>
              <a:t>control</a:t>
            </a:r>
            <a:r>
              <a:rPr lang="pt-BR" dirty="0"/>
              <a:t> (1971-1996)</a:t>
            </a:r>
          </a:p>
          <a:p>
            <a:r>
              <a:rPr lang="pt-BR" b="1" dirty="0"/>
              <a:t>Time no qual joga</a:t>
            </a:r>
            <a:r>
              <a:rPr lang="pt-BR" dirty="0"/>
              <a:t>? Althusser, Bourdieu e </a:t>
            </a:r>
            <a:r>
              <a:rPr lang="pt-BR" dirty="0" err="1"/>
              <a:t>Passeron</a:t>
            </a:r>
            <a:r>
              <a:rPr lang="pt-BR" dirty="0"/>
              <a:t>, </a:t>
            </a:r>
            <a:r>
              <a:rPr lang="pt-BR" dirty="0" err="1"/>
              <a:t>Baudelot</a:t>
            </a:r>
            <a:r>
              <a:rPr lang="pt-BR" dirty="0"/>
              <a:t> e </a:t>
            </a:r>
            <a:r>
              <a:rPr lang="pt-BR" dirty="0" err="1"/>
              <a:t>Establet</a:t>
            </a:r>
            <a:r>
              <a:rPr lang="pt-BR" dirty="0"/>
              <a:t>, Michael Young, Michael Apple, Bowles e </a:t>
            </a:r>
            <a:r>
              <a:rPr lang="pt-BR" dirty="0" err="1"/>
              <a:t>Gintis</a:t>
            </a:r>
            <a:r>
              <a:rPr lang="pt-BR" dirty="0"/>
              <a:t> etc.</a:t>
            </a:r>
          </a:p>
          <a:p>
            <a:r>
              <a:rPr lang="pt-BR" b="1" dirty="0"/>
              <a:t>Principal assunto</a:t>
            </a:r>
            <a:r>
              <a:rPr lang="pt-BR" dirty="0"/>
              <a:t>? Análise crítica do currículo e do processo de escolarização</a:t>
            </a:r>
          </a:p>
          <a:p>
            <a:r>
              <a:rPr lang="pt-BR" b="1" dirty="0"/>
              <a:t>Hipótese de trabalho</a:t>
            </a:r>
            <a:r>
              <a:rPr lang="pt-BR" dirty="0"/>
              <a:t>? Existem impedimentos sociais no aprendizado </a:t>
            </a:r>
          </a:p>
          <a:p>
            <a:r>
              <a:rPr lang="pt-BR" b="1" dirty="0"/>
              <a:t>Principal crítica</a:t>
            </a:r>
            <a:r>
              <a:rPr lang="pt-BR" dirty="0"/>
              <a:t>? A educação pode ter um papel na reprodução cultural das relações de classe</a:t>
            </a:r>
          </a:p>
          <a:p>
            <a:r>
              <a:rPr lang="pt-BR" b="1" dirty="0"/>
              <a:t>Por que</a:t>
            </a:r>
            <a:r>
              <a:rPr lang="pt-BR" dirty="0"/>
              <a:t>? Pedagogia, o currículo e a avaliação são formas de controle social</a:t>
            </a:r>
          </a:p>
        </p:txBody>
      </p:sp>
    </p:spTree>
    <p:extLst>
      <p:ext uri="{BB962C8B-B14F-4D97-AF65-F5344CB8AC3E}">
        <p14:creationId xmlns:p14="http://schemas.microsoft.com/office/powerpoint/2010/main" val="3668420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B1B48F0-579A-4AB9-A817-425395A6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Posso comer frango com a mão?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BAE5CE-948D-4B99-B3BC-9D2892151A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212529"/>
                </a:solidFill>
                <a:latin typeface="-apple-system"/>
              </a:rPr>
              <a:t>C</a:t>
            </a:r>
            <a:r>
              <a:rPr lang="pt-BR" b="1" i="0" dirty="0">
                <a:solidFill>
                  <a:srgbClr val="212529"/>
                </a:solidFill>
                <a:effectLst/>
                <a:latin typeface="-apple-system"/>
              </a:rPr>
              <a:t>ódigo </a:t>
            </a:r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(Rainha et al., 2009, p. 245): </a:t>
            </a:r>
          </a:p>
          <a:p>
            <a:r>
              <a:rPr lang="pt-BR" dirty="0"/>
              <a:t>Constituído pelos princípios reguladores dos sistemas de construção dos sentidos</a:t>
            </a:r>
          </a:p>
          <a:p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Regulador da relação entre contextos e dentro dos contextos </a:t>
            </a:r>
          </a:p>
          <a:p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Extrapola o campo linguístico</a:t>
            </a:r>
          </a:p>
          <a:p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É um princípio regulador</a:t>
            </a:r>
          </a:p>
          <a:p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É tacitamente adquirido</a:t>
            </a:r>
          </a:p>
          <a:p>
            <a:r>
              <a:rPr lang="pt-BR" dirty="0">
                <a:solidFill>
                  <a:srgbClr val="212529"/>
                </a:solidFill>
                <a:latin typeface="-apple-system"/>
              </a:rPr>
              <a:t>Ele </a:t>
            </a:r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seleciona e integra: </a:t>
            </a:r>
          </a:p>
          <a:p>
            <a:pPr marL="514350" indent="-514350">
              <a:buAutoNum type="alphaLcParenR"/>
            </a:pPr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significados relevantes </a:t>
            </a:r>
          </a:p>
          <a:p>
            <a:pPr marL="514350" indent="-514350">
              <a:buAutoNum type="alphaLcParenR"/>
            </a:pPr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a forma da sua realização </a:t>
            </a:r>
          </a:p>
          <a:p>
            <a:pPr marL="514350" indent="-514350">
              <a:buAutoNum type="alphaLcParenR"/>
            </a:pPr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os contextos evocadores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3A4EEA29-03A3-4685-9E42-D8B87FAFF5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0836" y="1269654"/>
            <a:ext cx="4548599" cy="26511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BC9374E-220A-4F3E-8ABA-10F134A3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836" y="3905287"/>
            <a:ext cx="4627726" cy="289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99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C5EAC-29A8-43DF-B3A8-71C2095A6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Dois tipos de código: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557E1D-39F6-4F0A-B998-9F6F32E40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dirty="0"/>
              <a:t>Código elaborado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8276B76-CD38-4A3B-BE55-74D9DFB966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Refere-se aos usos argumentativos, intelectuais ou artísticos da linguagem </a:t>
            </a:r>
          </a:p>
          <a:p>
            <a:pPr marL="0" indent="0">
              <a:buNone/>
            </a:pPr>
            <a:r>
              <a:rPr lang="pt-BR" dirty="0"/>
              <a:t>Modo de expressão que permite, ao falante, utilizar construções linguístico-discursivas mais explícitas, mais generalizantes e mais independentes do contexto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A852DED-B772-4409-8A86-3BE6147DA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t-BR" dirty="0"/>
              <a:t>Código restrito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AA1B5E0-D035-4DBF-BCD8-65B4EA80D8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Refere-se ao uso instrumental da linguagem</a:t>
            </a:r>
          </a:p>
          <a:p>
            <a:pPr marL="0" indent="0">
              <a:buNone/>
            </a:pPr>
            <a:r>
              <a:rPr lang="pt-BR" dirty="0"/>
              <a:t>Modo de expressão que permite, ao falante, utilizar construções linguístico-discursivas mais dependentes do contexto imediato e, por este motivo, mais reduzidas</a:t>
            </a:r>
          </a:p>
        </p:txBody>
      </p:sp>
    </p:spTree>
    <p:extLst>
      <p:ext uri="{BB962C8B-B14F-4D97-AF65-F5344CB8AC3E}">
        <p14:creationId xmlns:p14="http://schemas.microsoft.com/office/powerpoint/2010/main" val="2745810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E4393-7125-4FD3-98F7-32AB0C54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62FCE40-0BB5-4A5D-98E1-A4C6B339D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947" y="535709"/>
            <a:ext cx="10940344" cy="61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15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A079AAA-BDF1-499B-BB26-20331400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determina a ocorrência de um ou de outro código?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4345D83B-9CE9-4A90-9FE9-9E3CEC2592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112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A teia de relações sociais</a:t>
            </a:r>
          </a:p>
          <a:p>
            <a:pPr marL="0" indent="0">
              <a:buNone/>
            </a:pPr>
            <a:r>
              <a:rPr lang="pt-BR" dirty="0"/>
              <a:t>Comunidades fechadas tendem a usar códigos restritos</a:t>
            </a:r>
          </a:p>
          <a:p>
            <a:pPr marL="0" indent="0">
              <a:buNone/>
            </a:pPr>
            <a:r>
              <a:rPr lang="pt-BR" dirty="0"/>
              <a:t>Comunidades abertas, mais sujeitas às trocas comunicacionais com interlocutores diferentes, tendem a adotar códigos elaborados. </a:t>
            </a:r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C3FA2809-D497-4726-A018-101B9D8791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9455" y="1825625"/>
            <a:ext cx="6408797" cy="42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8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16BC098D-086C-4307-9083-7A7CF6D5C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8D751D-0DD2-441B-8F53-769CC95FB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529B8A7-91B5-456F-8905-669FF1841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t="17717" b="442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A02C95B-0D39-4C17-B264-D039366A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37" y="957695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Objetivos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122B7DB-E364-4D36-9B7E-33D366447F02}"/>
              </a:ext>
            </a:extLst>
          </p:cNvPr>
          <p:cNvSpPr txBox="1"/>
          <p:nvPr/>
        </p:nvSpPr>
        <p:spPr>
          <a:xfrm>
            <a:off x="857266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Discutir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rudimentos</a:t>
            </a:r>
            <a:r>
              <a:rPr lang="en-US" sz="2400" dirty="0">
                <a:solidFill>
                  <a:schemeClr val="bg1"/>
                </a:solidFill>
              </a:rPr>
              <a:t> da </a:t>
            </a:r>
            <a:r>
              <a:rPr lang="en-US" sz="2400" dirty="0" err="1">
                <a:solidFill>
                  <a:schemeClr val="bg1"/>
                </a:solidFill>
              </a:rPr>
              <a:t>pesquisa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ensino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Língua</a:t>
            </a:r>
            <a:r>
              <a:rPr lang="en-US" sz="2400" dirty="0">
                <a:solidFill>
                  <a:schemeClr val="bg1"/>
                </a:solidFill>
              </a:rPr>
              <a:t> Portuguesa que </a:t>
            </a:r>
            <a:r>
              <a:rPr lang="en-US" sz="2400" dirty="0" err="1">
                <a:solidFill>
                  <a:schemeClr val="bg1"/>
                </a:solidFill>
              </a:rPr>
              <a:t>consideram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questões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ligadas</a:t>
            </a:r>
            <a:r>
              <a:rPr lang="en-US" sz="2400" dirty="0">
                <a:solidFill>
                  <a:schemeClr val="bg1"/>
                </a:solidFill>
              </a:rPr>
              <a:t> à classes </a:t>
            </a:r>
            <a:r>
              <a:rPr lang="en-US" sz="2400" dirty="0" err="1">
                <a:solidFill>
                  <a:schemeClr val="bg1"/>
                </a:solidFill>
              </a:rPr>
              <a:t>sociais</a:t>
            </a: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!!Line">
            <a:extLst>
              <a:ext uri="{FF2B5EF4-FFF2-40B4-BE49-F238E27FC236}">
                <a16:creationId xmlns:a16="http://schemas.microsoft.com/office/drawing/2014/main" id="{4EC84052-44EC-43C9-822F-65E473CBD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2184" y="2209249"/>
            <a:ext cx="27432" cy="2505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17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1B3F5F6-5767-49C9-AE4B-44B70BF0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Leitura “tosca”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C2C520E-AFE8-45DB-BBFE-12AD1BEC6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ierarquizar os códigos em termos de maior ou menor complexidade sintática e lexical</a:t>
            </a:r>
          </a:p>
          <a:p>
            <a:pPr marL="514350" indent="-514350">
              <a:buAutoNum type="alphaLcParenR"/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Ligá-los, inequivocamente, à superioridade ou inferioridade da classe social</a:t>
            </a:r>
          </a:p>
          <a:p>
            <a:pPr marL="514350" indent="-514350">
              <a:buAutoNum type="alphaLcParenR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laborar uma hipótese causalista segundo a qual o fracasso escolar de crianças de famílias socioeconomicamente desfavorecidas seria explicado pela falta de recursos econômicos e, poderia, inclusive, ser sanado por programas compensatórios.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9315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7EF8C-0A48-4193-B14F-6EA379D0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C5805A-5CB6-46BD-A83E-44BCD383D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O que de fato importa? </a:t>
            </a:r>
          </a:p>
        </p:txBody>
      </p:sp>
    </p:spTree>
    <p:extLst>
      <p:ext uri="{BB962C8B-B14F-4D97-AF65-F5344CB8AC3E}">
        <p14:creationId xmlns:p14="http://schemas.microsoft.com/office/powerpoint/2010/main" val="3199776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1F382-BA69-4731-9117-01DF92761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Bernard </a:t>
            </a:r>
            <a:r>
              <a:rPr lang="pt-BR" dirty="0" err="1"/>
              <a:t>Lahire</a:t>
            </a:r>
            <a:r>
              <a:rPr lang="pt-BR" dirty="0"/>
              <a:t>, sociólogo francês. Nasceu em 1963, em Lyon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BC37EF3-2AEE-4898-8BE3-0BD730C20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006" y="1874982"/>
            <a:ext cx="10135982" cy="49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85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D37A61B-7C5C-44BE-99AE-BBC5AECA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A0AF49-93AB-4C01-B1F9-E7E0BE7B5D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59667E0-89F6-452A-B263-A926680484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7055" y="14337"/>
            <a:ext cx="4581236" cy="6868521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1E18FAE-83D8-4367-94F1-18A6EC499112}"/>
              </a:ext>
            </a:extLst>
          </p:cNvPr>
          <p:cNvSpPr txBox="1"/>
          <p:nvPr/>
        </p:nvSpPr>
        <p:spPr>
          <a:xfrm>
            <a:off x="1265382" y="2890982"/>
            <a:ext cx="4433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Edição francesa: 1995</a:t>
            </a:r>
          </a:p>
          <a:p>
            <a:endParaRPr lang="pt-BR" dirty="0"/>
          </a:p>
          <a:p>
            <a:r>
              <a:rPr lang="pt-BR" dirty="0"/>
              <a:t>Primeira tradução brasileira: 1997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2645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28703-2945-4278-B0AB-AA74F64B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Questões que mobilizaram uma pesquisa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E62F26-FEA2-45B2-854F-262D2E771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Quais são as diferenças entre famílias populares cujo nível de renda e nível escolar são bastante próximos tomando-se, grosseiramente, aspectos econômicos e culturais a partir do “chefe de família”?</a:t>
            </a:r>
          </a:p>
          <a:p>
            <a:r>
              <a:rPr lang="pt-BR" dirty="0"/>
              <a:t>Como é possível que configurações semelhantes engendrem crianças com níveis de adaptação escolar tão diferentes? </a:t>
            </a:r>
          </a:p>
          <a:p>
            <a:r>
              <a:rPr lang="pt-BR" dirty="0"/>
              <a:t>Quais são as diferenças internas nos meios populares suscetíveis de justificar variações, às vezes consideráveis, na escolaridade das crianças? </a:t>
            </a:r>
          </a:p>
          <a:p>
            <a:r>
              <a:rPr lang="pt-BR" dirty="0"/>
              <a:t>O que pode esclarecer o fato de que uma parte daqueles com probabilidade muito grande de reprovar não reprova e, em alguns casos, tem resultados excepcionalmente bons?</a:t>
            </a:r>
          </a:p>
        </p:txBody>
      </p:sp>
    </p:spTree>
    <p:extLst>
      <p:ext uri="{BB962C8B-B14F-4D97-AF65-F5344CB8AC3E}">
        <p14:creationId xmlns:p14="http://schemas.microsoft.com/office/powerpoint/2010/main" val="1835974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DB178-1F2A-4CCA-A83E-173D3260F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5E8AE7-C8A5-4B0F-A245-2FB4C6004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/>
              <a:t>Participantes: 26 famílias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Procedimentos: </a:t>
            </a:r>
          </a:p>
          <a:p>
            <a:pPr marL="0" indent="0">
              <a:buNone/>
            </a:pPr>
            <a:r>
              <a:rPr lang="pt-BR" dirty="0"/>
              <a:t>Entrevistas em suas casas </a:t>
            </a:r>
          </a:p>
          <a:p>
            <a:pPr marL="0" indent="0">
              <a:buNone/>
            </a:pPr>
            <a:r>
              <a:rPr lang="pt-BR" dirty="0"/>
              <a:t>Anotações sobre cada um dos contextos das entrevistas</a:t>
            </a:r>
          </a:p>
          <a:p>
            <a:pPr marL="0" indent="0">
              <a:buNone/>
            </a:pPr>
            <a:r>
              <a:rPr lang="pt-BR" dirty="0"/>
              <a:t>Fichas com informações escolares</a:t>
            </a:r>
          </a:p>
          <a:p>
            <a:pPr marL="0" indent="0">
              <a:buNone/>
            </a:pPr>
            <a:r>
              <a:rPr lang="pt-BR" dirty="0"/>
              <a:t>Cadernos de avaliação</a:t>
            </a:r>
          </a:p>
          <a:p>
            <a:pPr marL="0" indent="0">
              <a:buNone/>
            </a:pPr>
            <a:r>
              <a:rPr lang="pt-BR" dirty="0"/>
              <a:t>Entrevistas nas escolas com cada uma das crianças</a:t>
            </a:r>
          </a:p>
          <a:p>
            <a:pPr marL="0" indent="0">
              <a:buNone/>
            </a:pPr>
            <a:r>
              <a:rPr lang="pt-BR" dirty="0"/>
              <a:t>Entrevistas no começo e no final do ano escolar com os 7 professores envolvidos</a:t>
            </a:r>
          </a:p>
          <a:p>
            <a:pPr marL="0" indent="0">
              <a:buNone/>
            </a:pPr>
            <a:r>
              <a:rPr lang="pt-BR" dirty="0"/>
              <a:t>Entrevistas com 4 diretores de escola</a:t>
            </a:r>
          </a:p>
        </p:txBody>
      </p:sp>
    </p:spTree>
    <p:extLst>
      <p:ext uri="{BB962C8B-B14F-4D97-AF65-F5344CB8AC3E}">
        <p14:creationId xmlns:p14="http://schemas.microsoft.com/office/powerpoint/2010/main" val="596740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6D6D93-7354-4C44-A379-731BFE3CF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Hipóteses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54DCA8-C84D-45B9-97EB-F937F3D7C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A personalidade da criança, seus "raciocínios" e seus comportamentos, suas ações e reações são incompreensíveis fora das relações sociais que se tecem, inicialmente, entre ela e os outros membros da constelação familiar</a:t>
            </a:r>
          </a:p>
          <a:p>
            <a:pPr marL="0" indent="0">
              <a:buNone/>
            </a:pPr>
            <a:r>
              <a:rPr lang="pt-BR" dirty="0"/>
              <a:t>A criança constitui seus esquemas comportamentais, cognitivos e de avaliação por meio das formas que assumem as relações de interdependência com as pessoas que a cercam com mais frequência e por mais tempo: os membros de sua família</a:t>
            </a:r>
          </a:p>
          <a:p>
            <a:pPr marL="0" indent="0">
              <a:buNone/>
            </a:pPr>
            <a:r>
              <a:rPr lang="pt-BR" dirty="0"/>
              <a:t>Como? Ela encontra sua modalidade de comportamento em função da configuração das relações de interdependência no seio das quais está inserida</a:t>
            </a:r>
          </a:p>
          <a:p>
            <a:pPr marL="0" indent="0">
              <a:buNone/>
            </a:pPr>
            <a:r>
              <a:rPr lang="pt-BR" dirty="0"/>
              <a:t>Ela não reproduz necessariamente, e de maneira direta, as formas de agir de sua família</a:t>
            </a:r>
          </a:p>
        </p:txBody>
      </p:sp>
    </p:spTree>
    <p:extLst>
      <p:ext uri="{BB962C8B-B14F-4D97-AF65-F5344CB8AC3E}">
        <p14:creationId xmlns:p14="http://schemas.microsoft.com/office/powerpoint/2010/main" val="3706919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A12C2-1ED3-4247-8D40-EF2077B23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Quais as funções sociais da escrita na família?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31DD02-7F39-4513-A615-B332F143C5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/>
              <a:t>Dar e receber afeto</a:t>
            </a:r>
          </a:p>
          <a:p>
            <a:pPr marL="0" indent="0">
              <a:buNone/>
            </a:pPr>
            <a:r>
              <a:rPr lang="pt-BR" dirty="0"/>
              <a:t>Exercer atos da comunicação cotidiana</a:t>
            </a:r>
          </a:p>
          <a:p>
            <a:pPr marL="0" indent="0">
              <a:buNone/>
            </a:pPr>
            <a:r>
              <a:rPr lang="pt-BR" dirty="0"/>
              <a:t>Objetivar o tempo</a:t>
            </a:r>
          </a:p>
          <a:p>
            <a:pPr marL="0" indent="0">
              <a:buNone/>
            </a:pPr>
            <a:r>
              <a:rPr lang="pt-BR" dirty="0"/>
              <a:t>Distribuir tarefas no tempo objetivado</a:t>
            </a:r>
          </a:p>
          <a:p>
            <a:pPr marL="0" indent="0">
              <a:buNone/>
            </a:pPr>
            <a:r>
              <a:rPr lang="pt-BR" dirty="0"/>
              <a:t>Organizar a vida familiar mesmo na ausência</a:t>
            </a:r>
          </a:p>
          <a:p>
            <a:pPr marL="0" indent="0">
              <a:buNone/>
            </a:pPr>
            <a:r>
              <a:rPr lang="pt-BR" dirty="0"/>
              <a:t>Gestar as atividades familiares de forma racional e calculada</a:t>
            </a:r>
          </a:p>
          <a:p>
            <a:pPr marL="0" indent="0">
              <a:buNone/>
            </a:pPr>
            <a:r>
              <a:rPr lang="pt-BR" dirty="0"/>
              <a:t>Preparar ou retardar as ações diretas, exercendo ação nas pulsões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9D126D-6C96-43DB-A5BC-6E53CE5D44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5196" y="1825625"/>
            <a:ext cx="42556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47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DB170-B399-430E-BC18-B05DD5FF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Conclusões importantes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3F519C-A66C-4D84-AD3C-88151C3AF7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pt-BR" dirty="0"/>
          </a:p>
          <a:p>
            <a:r>
              <a:rPr lang="pt-BR" dirty="0"/>
              <a:t>Há estilos de sucesso diferentes</a:t>
            </a:r>
          </a:p>
          <a:p>
            <a:r>
              <a:rPr lang="pt-BR" dirty="0"/>
              <a:t>O mais importante é o estilo familiar, não o pedagogismo dos pais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1E0EAAC-07E3-41DD-9923-27E969DA8C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b="1" dirty="0"/>
              <a:t>O que importa no estilo familiar?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AUTONOMIA</a:t>
            </a:r>
          </a:p>
          <a:p>
            <a:pPr marL="0" indent="0">
              <a:buNone/>
            </a:pPr>
            <a:r>
              <a:rPr lang="pt-BR" dirty="0"/>
              <a:t>CALMA</a:t>
            </a:r>
          </a:p>
          <a:p>
            <a:pPr marL="0" indent="0">
              <a:buNone/>
            </a:pPr>
            <a:r>
              <a:rPr lang="pt-BR" dirty="0"/>
              <a:t>CLAREZA</a:t>
            </a:r>
          </a:p>
          <a:p>
            <a:pPr marL="0" indent="0">
              <a:buNone/>
            </a:pPr>
            <a:r>
              <a:rPr lang="pt-BR" dirty="0"/>
              <a:t>INTERIORIZAÇÃO</a:t>
            </a:r>
          </a:p>
          <a:p>
            <a:pPr marL="0" indent="0">
              <a:buNone/>
            </a:pPr>
            <a:r>
              <a:rPr lang="pt-BR" dirty="0"/>
              <a:t>MINÚCIA</a:t>
            </a:r>
          </a:p>
          <a:p>
            <a:pPr marL="0" indent="0">
              <a:buNone/>
            </a:pPr>
            <a:r>
              <a:rPr lang="pt-BR" dirty="0"/>
              <a:t>ORDEM</a:t>
            </a:r>
          </a:p>
          <a:p>
            <a:pPr marL="0" indent="0">
              <a:buNone/>
            </a:pPr>
            <a:r>
              <a:rPr lang="pt-BR" dirty="0"/>
              <a:t>PRECISÃO</a:t>
            </a:r>
          </a:p>
          <a:p>
            <a:pPr marL="0" indent="0">
              <a:buNone/>
            </a:pPr>
            <a:r>
              <a:rPr lang="pt-BR" dirty="0"/>
              <a:t>REGULARIDADE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4315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3B48A2-DF83-46A5-B50B-FD4B088C8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6EF052-88F9-4A32-AF0D-588CA7FAF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 algn="ctr">
              <a:buNone/>
            </a:pPr>
            <a:r>
              <a:rPr lang="pt-BR"/>
              <a:t>No texto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9543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5B-AD21-4992-AC88-A6AEF247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Antes bem acompanhado do que só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F4CBF95F-F2EB-4716-959F-5A41C38AE5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604768"/>
              </p:ext>
            </p:extLst>
          </p:nvPr>
        </p:nvGraphicFramePr>
        <p:xfrm>
          <a:off x="838200" y="1825625"/>
          <a:ext cx="10515600" cy="3866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71337">
                  <a:extLst>
                    <a:ext uri="{9D8B030D-6E8A-4147-A177-3AD203B41FA5}">
                      <a16:colId xmlns:a16="http://schemas.microsoft.com/office/drawing/2014/main" val="3824390128"/>
                    </a:ext>
                  </a:extLst>
                </a:gridCol>
                <a:gridCol w="2581421">
                  <a:extLst>
                    <a:ext uri="{9D8B030D-6E8A-4147-A177-3AD203B41FA5}">
                      <a16:colId xmlns:a16="http://schemas.microsoft.com/office/drawing/2014/main" val="2046721283"/>
                    </a:ext>
                  </a:extLst>
                </a:gridCol>
                <a:gridCol w="2581421">
                  <a:extLst>
                    <a:ext uri="{9D8B030D-6E8A-4147-A177-3AD203B41FA5}">
                      <a16:colId xmlns:a16="http://schemas.microsoft.com/office/drawing/2014/main" val="964549645"/>
                    </a:ext>
                  </a:extLst>
                </a:gridCol>
                <a:gridCol w="2581421">
                  <a:extLst>
                    <a:ext uri="{9D8B030D-6E8A-4147-A177-3AD203B41FA5}">
                      <a16:colId xmlns:a16="http://schemas.microsoft.com/office/drawing/2014/main" val="1281843687"/>
                    </a:ext>
                  </a:extLst>
                </a:gridCol>
              </a:tblGrid>
              <a:tr h="3866048"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pPr algn="ctr"/>
                      <a:endParaRPr lang="pt-BR" sz="4000" dirty="0"/>
                    </a:p>
                    <a:p>
                      <a:pPr algn="ctr"/>
                      <a:endParaRPr lang="pt-BR" sz="4000" dirty="0"/>
                    </a:p>
                    <a:p>
                      <a:pPr marL="742950" indent="-742950" algn="ctr">
                        <a:buAutoNum type="arabicPeriod"/>
                      </a:pPr>
                      <a:r>
                        <a:rPr lang="pt-BR" sz="3200" dirty="0"/>
                        <a:t> Soares</a:t>
                      </a:r>
                      <a:endParaRPr lang="pt-BR" sz="4000" dirty="0"/>
                    </a:p>
                    <a:p>
                      <a:pPr marL="0" indent="0" algn="ctr">
                        <a:buNone/>
                      </a:pPr>
                      <a:endParaRPr lang="pt-BR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pPr algn="ctr"/>
                      <a:r>
                        <a:rPr lang="pt-BR" sz="3200" dirty="0"/>
                        <a:t>2. Almeida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r>
                        <a:rPr lang="pt-BR" sz="3200" dirty="0"/>
                        <a:t>3. Bernstein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r>
                        <a:rPr lang="pt-BR" sz="3200" dirty="0"/>
                        <a:t>4.Lahire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587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0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4600B6-E4B9-4375-B7C9-E8AA16AF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58" y="643467"/>
            <a:ext cx="778128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96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808C5-6927-4C0E-B26B-58D1C4627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ler mais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C6035F-F143-443E-A1A2-DF3EC12ED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/>
              <a:t>ALMEIDA, Milton José. </a:t>
            </a:r>
            <a:r>
              <a:rPr lang="en-US" sz="1800" dirty="0" err="1"/>
              <a:t>Ensinar</a:t>
            </a:r>
            <a:r>
              <a:rPr lang="en-US" sz="1800" dirty="0"/>
              <a:t> </a:t>
            </a:r>
            <a:r>
              <a:rPr lang="en-US" sz="1800" dirty="0" err="1"/>
              <a:t>Português</a:t>
            </a:r>
            <a:r>
              <a:rPr lang="en-US" sz="1800" dirty="0"/>
              <a:t>? (</a:t>
            </a:r>
            <a:r>
              <a:rPr lang="en-US" sz="1800" dirty="0" err="1"/>
              <a:t>Fragmento</a:t>
            </a:r>
            <a:r>
              <a:rPr lang="en-US" sz="1800" dirty="0"/>
              <a:t>). In: </a:t>
            </a:r>
            <a:r>
              <a:rPr lang="pt-BR" sz="1800" dirty="0"/>
              <a:t>GERALDI, João Wanderley. </a:t>
            </a:r>
            <a:r>
              <a:rPr lang="pt-BR" sz="1800" b="1" dirty="0"/>
              <a:t>O texto na sala de aula</a:t>
            </a:r>
            <a:r>
              <a:rPr lang="pt-BR" sz="1800" dirty="0"/>
              <a:t>, 1980: </a:t>
            </a:r>
            <a:r>
              <a:rPr lang="pt-BR" sz="1800" dirty="0">
                <a:hlinkClick r:id="rId2"/>
              </a:rPr>
              <a:t>https://edisciplinas.usp.br/pluginfile.php/5105755/mod_resource/content/1/368122895-Geraldi-J-W-O-Texto-Na-Sala-de-Aula.pdf</a:t>
            </a:r>
            <a:r>
              <a:rPr lang="pt-BR" sz="1800" dirty="0"/>
              <a:t>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BAGNO, Marcos. </a:t>
            </a:r>
            <a:r>
              <a:rPr lang="pt-BR" sz="1800" b="1" dirty="0"/>
              <a:t>Preconceito </a:t>
            </a:r>
            <a:r>
              <a:rPr lang="pt-BR" sz="1800" b="1" dirty="0" err="1"/>
              <a:t>lingüístico</a:t>
            </a:r>
            <a:r>
              <a:rPr lang="pt-BR" sz="1800" dirty="0"/>
              <a:t>: o que é, como se faz. São Paulo, SP: Edições Loyola, 1999. </a:t>
            </a:r>
            <a:r>
              <a:rPr lang="en-US" sz="1800" dirty="0" err="1"/>
              <a:t>Disponível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https://professorjailton.com.br/novo/biblioteca/preconceito_linguistico_marcos_bagno.pdf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/>
              <a:t>BERNSTEIN, Basil. </a:t>
            </a:r>
            <a:r>
              <a:rPr lang="en-US" sz="1800" b="1" dirty="0"/>
              <a:t>Class, Codes, and Control</a:t>
            </a:r>
            <a:r>
              <a:rPr lang="en-US" sz="1800" dirty="0"/>
              <a:t>. Vol. 1. London: Paladin, 1973.</a:t>
            </a:r>
          </a:p>
          <a:p>
            <a:pPr marL="0" indent="0">
              <a:buNone/>
            </a:pPr>
            <a:r>
              <a:rPr lang="pt-BR" sz="1800" dirty="0">
                <a:effectLst/>
                <a:ea typeface="Calibri" panose="020F0502020204030204" pitchFamily="34" charset="0"/>
              </a:rPr>
              <a:t>LAHIRE, Bernard. Sucesso escolar nos meios populares, 1995. </a:t>
            </a:r>
            <a:r>
              <a:rPr lang="pt-BR" sz="1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4"/>
              </a:rPr>
              <a:t>https://edisciplinas.usp.br/pluginfile.php/5204474/mod_resource/content/1/178204299-sucesso-escolar-nos-meios-populares-as-razoes-do-improvavel-lahire.pdf</a:t>
            </a:r>
            <a:r>
              <a:rPr lang="pt-BR" sz="1800" dirty="0">
                <a:effectLst/>
                <a:ea typeface="Calibri" panose="020F0502020204030204" pitchFamily="34" charset="0"/>
              </a:rPr>
              <a:t> Acesso em: 11 Mar. 2021</a:t>
            </a:r>
            <a:endParaRPr lang="pt-BR" sz="1800" dirty="0"/>
          </a:p>
          <a:p>
            <a:pPr marL="0" indent="0">
              <a:buNone/>
            </a:pPr>
            <a:r>
              <a:rPr lang="pt-BR" sz="1800" dirty="0"/>
              <a:t>MAINARDES, J. &amp; STREMEL, F. A teoria de Basil Bernstein e algumas de suas contribuições para as pesquisas sobre políticas educacionais e curriculares. </a:t>
            </a:r>
            <a:r>
              <a:rPr lang="pt-BR" sz="1800" b="1" dirty="0"/>
              <a:t>Revista Teias </a:t>
            </a:r>
            <a:r>
              <a:rPr lang="pt-BR" sz="1800" dirty="0"/>
              <a:t>v. 11 • n. 22 • p. 31-54 • maio/agosto 2010. Disponível em: </a:t>
            </a:r>
            <a:r>
              <a:rPr lang="pt-BR" sz="1800" dirty="0">
                <a:hlinkClick r:id="rId5"/>
              </a:rPr>
              <a:t>https://www.e-publicacoes.uerj.br/index.php/revistateias/%20article/viewFile/24114/17092</a:t>
            </a:r>
            <a:r>
              <a:rPr lang="pt-BR" sz="1800" dirty="0"/>
              <a:t>  </a:t>
            </a:r>
          </a:p>
          <a:p>
            <a:pPr marL="0" indent="0">
              <a:buNone/>
            </a:pPr>
            <a:r>
              <a:rPr lang="pt-B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MORAIS, Ana Maria e NEVES, Isabel Pestana. Basil Bernstein: Antologia. In: </a:t>
            </a:r>
            <a:r>
              <a:rPr lang="pt-BR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Revista de Educação</a:t>
            </a:r>
            <a:r>
              <a:rPr lang="pt-BR" sz="1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V.</a:t>
            </a:r>
            <a:r>
              <a:rPr lang="en-US" sz="1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(2), 2001. Pp. 149-159.</a:t>
            </a:r>
            <a:endParaRPr lang="pt-B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RAINHA, Helena; DOMINGOS, Ana Maria; BARRADAS, Helena. </a:t>
            </a:r>
            <a:r>
              <a:rPr lang="pt-B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Teoria de Bernstein em Sociologia da Educação</a:t>
            </a:r>
            <a:r>
              <a:rPr lang="pt-B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Lisboa: Fundação Calouste Gulbenkian, 2009.</a:t>
            </a:r>
          </a:p>
          <a:p>
            <a:pPr marL="0" indent="0"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SADOVNIK, A.R. </a:t>
            </a:r>
            <a:r>
              <a:rPr lang="en-US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Knowledge and pedagogy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the Sociology of Basil Bernstein. Norwood: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Ablex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1995.</a:t>
            </a:r>
          </a:p>
          <a:p>
            <a:pPr marL="0" indent="0">
              <a:buNone/>
            </a:pPr>
            <a:r>
              <a:rPr lang="pt-BR" sz="1800" dirty="0">
                <a:effectLst/>
                <a:ea typeface="Calibri" panose="020F0502020204030204" pitchFamily="34" charset="0"/>
              </a:rPr>
              <a:t>SOARES, Magda. </a:t>
            </a:r>
            <a:r>
              <a:rPr lang="pt-BR" sz="1800" b="1" dirty="0">
                <a:effectLst/>
                <a:ea typeface="Calibri" panose="020F0502020204030204" pitchFamily="34" charset="0"/>
              </a:rPr>
              <a:t>Letramento</a:t>
            </a:r>
            <a:r>
              <a:rPr lang="pt-BR" sz="1800" dirty="0">
                <a:effectLst/>
                <a:ea typeface="Calibri" panose="020F0502020204030204" pitchFamily="34" charset="0"/>
              </a:rPr>
              <a:t>: um tema em três gêneros. Belo Horizonte: Editora Autêntica, 2009. Disponível em: </a:t>
            </a:r>
            <a:r>
              <a:rPr lang="pt-BR" sz="1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6"/>
              </a:rPr>
              <a:t>https://edisciplinas.usp.br/pluginfile.php/5925603/mod_resource/content/1/SOARES_Magda_Letramento_Um_tema_de_tres.pdf</a:t>
            </a:r>
            <a:r>
              <a:rPr lang="pt-BR" sz="1800" dirty="0">
                <a:effectLst/>
                <a:ea typeface="Calibri" panose="020F0502020204030204" pitchFamily="34" charset="0"/>
              </a:rPr>
              <a:t> Acesso em 11/03/2021</a:t>
            </a:r>
            <a:endParaRPr lang="pt-B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0251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BA21A01-2BD4-4A1E-839E-FC3D9EE81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5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7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40115-9E00-4B18-864E-AAF95CA9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Da “alfabetização” para “letramento”?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02659C-4C9B-48A0-9962-C25DD737F3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Do inglês </a:t>
            </a:r>
            <a:r>
              <a:rPr lang="pt-BR" i="1" dirty="0" err="1"/>
              <a:t>literacy</a:t>
            </a:r>
            <a:r>
              <a:rPr lang="pt-BR" dirty="0"/>
              <a:t>, tradução "ao pé da letra" o inglês</a:t>
            </a:r>
          </a:p>
          <a:p>
            <a:pPr marL="0" indent="0">
              <a:buNone/>
            </a:pPr>
            <a:r>
              <a:rPr lang="pt-BR" dirty="0"/>
              <a:t> </a:t>
            </a:r>
          </a:p>
          <a:p>
            <a:pPr marL="0" indent="0">
              <a:buNone/>
            </a:pPr>
            <a:r>
              <a:rPr lang="pt-BR" dirty="0" err="1"/>
              <a:t>Littera</a:t>
            </a:r>
            <a:r>
              <a:rPr lang="pt-BR" dirty="0"/>
              <a:t> (letra) +  -mento (resultado de uma ação, como, por exemplo, em ferimento, resultado da ação de ferir)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423FA7-7FD4-4FF5-89E3-3B8BA2FC56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Letramento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 da ação de ensinar ou de aprender a ler e escrever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Estado ou a condição que adquire um grupo social ou um indivíduo como consequência de ter-se apropriado da escrita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 diferentes tipos e níveis de letramento, dependendo das necessidades, das demandas do indivíduo e de seu meio, do contexto social e cultural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4547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24FC40-0279-462F-A236-7B9F92B5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F52CE7-F8C0-4604-8404-F4000118C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ALFABETIZADO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573712-4074-45D2-A4F7-7A69A11610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Sabe ler e escrever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E6CFAAA-F4E2-4CF3-92F7-9FFE56CB0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LETRADO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4F26C20-35F3-44B7-9851-E2EE9B5E7B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Sabe fazer uso do ler e do escrever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Sabe responder às exigências de leitura e de escrita que a sociedade faz continuamente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É possível ser letrado e analfabeto, inclusive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 escola costuma avaliar os alunos segundo critérios de letramento escolar </a:t>
            </a:r>
          </a:p>
        </p:txBody>
      </p:sp>
    </p:spTree>
    <p:extLst>
      <p:ext uri="{BB962C8B-B14F-4D97-AF65-F5344CB8AC3E}">
        <p14:creationId xmlns:p14="http://schemas.microsoft.com/office/powerpoint/2010/main" val="2774842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C93A608-2CF0-43F4-9CB1-3EABD8187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C455062-2299-4FD9-A7A4-F9B795A816D8}"/>
              </a:ext>
            </a:extLst>
          </p:cNvPr>
          <p:cNvSpPr txBox="1"/>
          <p:nvPr/>
        </p:nvSpPr>
        <p:spPr>
          <a:xfrm>
            <a:off x="6597445" y="6037006"/>
            <a:ext cx="397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Almeida, 1980</a:t>
            </a:r>
          </a:p>
        </p:txBody>
      </p:sp>
    </p:spTree>
    <p:extLst>
      <p:ext uri="{BB962C8B-B14F-4D97-AF65-F5344CB8AC3E}">
        <p14:creationId xmlns:p14="http://schemas.microsoft.com/office/powerpoint/2010/main" val="197385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8C3BF2-E851-4966-896C-8DB043AA3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661" y="357677"/>
            <a:ext cx="7581198" cy="61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449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1550</Words>
  <Application>Microsoft Office PowerPoint</Application>
  <PresentationFormat>Widescreen</PresentationFormat>
  <Paragraphs>202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7" baseType="lpstr">
      <vt:lpstr>-apple-system</vt:lpstr>
      <vt:lpstr>Arial</vt:lpstr>
      <vt:lpstr>Calibri</vt:lpstr>
      <vt:lpstr>Calibri Light</vt:lpstr>
      <vt:lpstr>Times New Roman</vt:lpstr>
      <vt:lpstr>Tema do Office</vt:lpstr>
      <vt:lpstr>Escrita e sociedade</vt:lpstr>
      <vt:lpstr>Apresentação do PowerPoint</vt:lpstr>
      <vt:lpstr>Objetivos</vt:lpstr>
      <vt:lpstr>Antes bem acompanhado do que só</vt:lpstr>
      <vt:lpstr>Apresentação do PowerPoint</vt:lpstr>
      <vt:lpstr>Da “alfabetização” para “letramento”?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Antes de tudo, precisamos levar nossos alunos a... (Bagno, 1999)</vt:lpstr>
      <vt:lpstr>Apresentação do PowerPoint</vt:lpstr>
      <vt:lpstr>Apresentação do PowerPoint</vt:lpstr>
      <vt:lpstr>Ainda tem analfabetos?</vt:lpstr>
      <vt:lpstr>Apresentação do PowerPoint</vt:lpstr>
      <vt:lpstr>Basil Bernstein  (1924-2000)</vt:lpstr>
      <vt:lpstr>Influências estruturalistas</vt:lpstr>
      <vt:lpstr>Ideias básicas</vt:lpstr>
      <vt:lpstr>Posso comer frango com a mão?</vt:lpstr>
      <vt:lpstr>Dois tipos de código:</vt:lpstr>
      <vt:lpstr>Apresentação do PowerPoint</vt:lpstr>
      <vt:lpstr>O que determina a ocorrência de um ou de outro código?</vt:lpstr>
      <vt:lpstr>Leitura “tosca”</vt:lpstr>
      <vt:lpstr>Apresentação do PowerPoint</vt:lpstr>
      <vt:lpstr>Bernard Lahire, sociólogo francês. Nasceu em 1963, em Lyon</vt:lpstr>
      <vt:lpstr>Apresentação do PowerPoint</vt:lpstr>
      <vt:lpstr>Questões que mobilizaram uma pesquisa</vt:lpstr>
      <vt:lpstr>Metodologia</vt:lpstr>
      <vt:lpstr>Hipóteses</vt:lpstr>
      <vt:lpstr>Quais as funções sociais da escrita na família?</vt:lpstr>
      <vt:lpstr>Conclusões importantes</vt:lpstr>
      <vt:lpstr>Apresentação do PowerPoint</vt:lpstr>
      <vt:lpstr>Apresentação do PowerPoint</vt:lpstr>
      <vt:lpstr>Para ler mais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Escrita e sociedade</dc:title>
  <dc:creator>Claudia Riolfi</dc:creator>
  <cp:lastModifiedBy>Claudia Riolfi</cp:lastModifiedBy>
  <cp:revision>14</cp:revision>
  <dcterms:created xsi:type="dcterms:W3CDTF">2021-02-07T20:15:39Z</dcterms:created>
  <dcterms:modified xsi:type="dcterms:W3CDTF">2021-03-17T17:55:14Z</dcterms:modified>
</cp:coreProperties>
</file>